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tags/tag23.xml" ContentType="application/vnd.openxmlformats-officedocument.presentationml.tags+xml"/>
  <Override PartName="/ppt/notesSlides/notesSlide22.xml" ContentType="application/vnd.openxmlformats-officedocument.presentationml.notesSlide+xml"/>
  <Override PartName="/ppt/charts/chart4.xml" ContentType="application/vnd.openxmlformats-officedocument.drawingml.chart+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tags/tag37.xml" ContentType="application/vnd.openxmlformats-officedocument.presentationml.tags+xml"/>
  <Override PartName="/ppt/notesSlides/notesSlide40.xml" ContentType="application/vnd.openxmlformats-officedocument.presentationml.notesSlide+xml"/>
  <Override PartName="/ppt/tags/tag38.xml" ContentType="application/vnd.openxmlformats-officedocument.presentationml.tags+xml"/>
  <Override PartName="/ppt/notesSlides/notesSlide41.xml" ContentType="application/vnd.openxmlformats-officedocument.presentationml.notesSlide+xml"/>
  <Override PartName="/ppt/tags/tag39.xml" ContentType="application/vnd.openxmlformats-officedocument.presentationml.tags+xml"/>
  <Override PartName="/ppt/notesSlides/notesSlide42.xml" ContentType="application/vnd.openxmlformats-officedocument.presentationml.notesSlide+xml"/>
  <Override PartName="/ppt/tags/tag40.xml" ContentType="application/vnd.openxmlformats-officedocument.presentationml.tags+xml"/>
  <Override PartName="/ppt/notesSlides/notesSlide43.xml" ContentType="application/vnd.openxmlformats-officedocument.presentationml.notesSlide+xml"/>
  <Override PartName="/ppt/tags/tag41.xml" ContentType="application/vnd.openxmlformats-officedocument.presentationml.tags+xml"/>
  <Override PartName="/ppt/notesSlides/notesSlide44.xml" ContentType="application/vnd.openxmlformats-officedocument.presentationml.notesSlide+xml"/>
  <Override PartName="/ppt/tags/tag42.xml" ContentType="application/vnd.openxmlformats-officedocument.presentationml.tags+xml"/>
  <Override PartName="/ppt/notesSlides/notesSlide45.xml" ContentType="application/vnd.openxmlformats-officedocument.presentationml.notesSlide+xml"/>
  <Override PartName="/ppt/tags/tag43.xml" ContentType="application/vnd.openxmlformats-officedocument.presentationml.tags+xml"/>
  <Override PartName="/ppt/notesSlides/notesSlide46.xml" ContentType="application/vnd.openxmlformats-officedocument.presentationml.notesSlide+xml"/>
  <Override PartName="/ppt/tags/tag44.xml" ContentType="application/vnd.openxmlformats-officedocument.presentationml.tags+xml"/>
  <Override PartName="/ppt/notesSlides/notesSlide47.xml" ContentType="application/vnd.openxmlformats-officedocument.presentationml.notesSlide+xml"/>
  <Override PartName="/ppt/tags/tag45.xml" ContentType="application/vnd.openxmlformats-officedocument.presentationml.tags+xml"/>
  <Override PartName="/ppt/notesSlides/notesSlide48.xml" ContentType="application/vnd.openxmlformats-officedocument.presentationml.notesSlide+xml"/>
  <Override PartName="/ppt/tags/tag46.xml" ContentType="application/vnd.openxmlformats-officedocument.presentationml.tags+xml"/>
  <Override PartName="/ppt/notesSlides/notesSlide49.xml" ContentType="application/vnd.openxmlformats-officedocument.presentationml.notesSlide+xml"/>
  <Override PartName="/ppt/tags/tag47.xml" ContentType="application/vnd.openxmlformats-officedocument.presentationml.tags+xml"/>
  <Override PartName="/ppt/notesSlides/notesSlide50.xml" ContentType="application/vnd.openxmlformats-officedocument.presentationml.notesSlide+xml"/>
  <Override PartName="/ppt/tags/tag48.xml" ContentType="application/vnd.openxmlformats-officedocument.presentationml.tags+xml"/>
  <Override PartName="/ppt/notesSlides/notesSlide51.xml" ContentType="application/vnd.openxmlformats-officedocument.presentationml.notesSlide+xml"/>
  <Override PartName="/ppt/tags/tag49.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50.xml" ContentType="application/vnd.openxmlformats-officedocument.presentationml.tags+xml"/>
  <Override PartName="/ppt/notesSlides/notesSlide54.xml" ContentType="application/vnd.openxmlformats-officedocument.presentationml.notesSlide+xml"/>
  <Override PartName="/ppt/tags/tag51.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57.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ags/tag54.xml" ContentType="application/vnd.openxmlformats-officedocument.presentationml.tags+xml"/>
  <Override PartName="/ppt/notesSlides/notesSlide58.xml" ContentType="application/vnd.openxmlformats-officedocument.presentationml.notesSlide+xml"/>
  <Override PartName="/ppt/tags/tag55.xml" ContentType="application/vnd.openxmlformats-officedocument.presentationml.tags+xml"/>
  <Override PartName="/ppt/notesSlides/notesSlide59.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ags/tag56.xml" ContentType="application/vnd.openxmlformats-officedocument.presentationml.tags+xml"/>
  <Override PartName="/ppt/tags/tag57.xml" ContentType="application/vnd.openxmlformats-officedocument.presentationml.tags+xml"/>
  <Override PartName="/ppt/notesSlides/notesSlide60.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ags/tag58.xml" ContentType="application/vnd.openxmlformats-officedocument.presentationml.tags+xml"/>
  <Override PartName="/ppt/notesSlides/notesSlide61.xml" ContentType="application/vnd.openxmlformats-officedocument.presentationml.notesSlide+xml"/>
  <Override PartName="/ppt/tags/tag59.xml" ContentType="application/vnd.openxmlformats-officedocument.presentationml.tags+xml"/>
  <Override PartName="/ppt/notesSlides/notesSlide62.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ags/tag60.xml" ContentType="application/vnd.openxmlformats-officedocument.presentationml.tags+xml"/>
  <Override PartName="/ppt/notesSlides/notesSlide63.xml" ContentType="application/vnd.openxmlformats-officedocument.presentationml.notesSlide+xml"/>
  <Override PartName="/ppt/tags/tag61.xml" ContentType="application/vnd.openxmlformats-officedocument.presentationml.tags+xml"/>
  <Override PartName="/ppt/notesSlides/notesSlide6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0" r:id="rId5"/>
    <p:sldMasterId id="2147483738" r:id="rId6"/>
  </p:sldMasterIdLst>
  <p:notesMasterIdLst>
    <p:notesMasterId r:id="rId73"/>
  </p:notesMasterIdLst>
  <p:handoutMasterIdLst>
    <p:handoutMasterId r:id="rId74"/>
  </p:handoutMasterIdLst>
  <p:sldIdLst>
    <p:sldId id="653" r:id="rId7"/>
    <p:sldId id="338" r:id="rId8"/>
    <p:sldId id="342" r:id="rId9"/>
    <p:sldId id="343" r:id="rId10"/>
    <p:sldId id="344" r:id="rId11"/>
    <p:sldId id="1481" r:id="rId12"/>
    <p:sldId id="663" r:id="rId13"/>
    <p:sldId id="664" r:id="rId14"/>
    <p:sldId id="1482" r:id="rId15"/>
    <p:sldId id="1460" r:id="rId16"/>
    <p:sldId id="667" r:id="rId17"/>
    <p:sldId id="668" r:id="rId18"/>
    <p:sldId id="359" r:id="rId19"/>
    <p:sldId id="684" r:id="rId20"/>
    <p:sldId id="678" r:id="rId21"/>
    <p:sldId id="1484" r:id="rId22"/>
    <p:sldId id="360" r:id="rId23"/>
    <p:sldId id="1483" r:id="rId24"/>
    <p:sldId id="652" r:id="rId25"/>
    <p:sldId id="364" r:id="rId26"/>
    <p:sldId id="1480" r:id="rId27"/>
    <p:sldId id="1478" r:id="rId28"/>
    <p:sldId id="372" r:id="rId29"/>
    <p:sldId id="373" r:id="rId30"/>
    <p:sldId id="651" r:id="rId31"/>
    <p:sldId id="374" r:id="rId32"/>
    <p:sldId id="313" r:id="rId33"/>
    <p:sldId id="900" r:id="rId34"/>
    <p:sldId id="660" r:id="rId35"/>
    <p:sldId id="380" r:id="rId36"/>
    <p:sldId id="381" r:id="rId37"/>
    <p:sldId id="382" r:id="rId38"/>
    <p:sldId id="1475" r:id="rId39"/>
    <p:sldId id="386" r:id="rId40"/>
    <p:sldId id="1463" r:id="rId41"/>
    <p:sldId id="465" r:id="rId42"/>
    <p:sldId id="1464" r:id="rId43"/>
    <p:sldId id="680" r:id="rId44"/>
    <p:sldId id="670" r:id="rId45"/>
    <p:sldId id="1524" r:id="rId46"/>
    <p:sldId id="672" r:id="rId47"/>
    <p:sldId id="673" r:id="rId48"/>
    <p:sldId id="675" r:id="rId49"/>
    <p:sldId id="676" r:id="rId50"/>
    <p:sldId id="1556" r:id="rId51"/>
    <p:sldId id="1557" r:id="rId52"/>
    <p:sldId id="1558" r:id="rId53"/>
    <p:sldId id="677" r:id="rId54"/>
    <p:sldId id="388" r:id="rId55"/>
    <p:sldId id="389" r:id="rId56"/>
    <p:sldId id="390" r:id="rId57"/>
    <p:sldId id="656" r:id="rId58"/>
    <p:sldId id="391" r:id="rId59"/>
    <p:sldId id="395" r:id="rId60"/>
    <p:sldId id="681" r:id="rId61"/>
    <p:sldId id="392" r:id="rId62"/>
    <p:sldId id="755" r:id="rId63"/>
    <p:sldId id="756" r:id="rId64"/>
    <p:sldId id="759" r:id="rId65"/>
    <p:sldId id="1466" r:id="rId66"/>
    <p:sldId id="760" r:id="rId67"/>
    <p:sldId id="1467" r:id="rId68"/>
    <p:sldId id="762" r:id="rId69"/>
    <p:sldId id="1468" r:id="rId70"/>
    <p:sldId id="648" r:id="rId71"/>
    <p:sldId id="270" r:id="rId72"/>
  </p:sldIdLst>
  <p:sldSz cx="9144000" cy="6858000" type="screen4x3"/>
  <p:notesSz cx="6858000" cy="9296400"/>
  <p:custDataLst>
    <p:tags r:id="rId7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orient="horz" pos="336" userDrawn="1">
          <p15:clr>
            <a:srgbClr val="A4A3A4"/>
          </p15:clr>
        </p15:guide>
        <p15:guide id="6" orient="horz" pos="2208" userDrawn="1">
          <p15:clr>
            <a:srgbClr val="A4A3A4"/>
          </p15:clr>
        </p15:guide>
        <p15:guide id="7" pos="2064" userDrawn="1">
          <p15:clr>
            <a:srgbClr val="A4A3A4"/>
          </p15:clr>
        </p15:guide>
      </p15:sldGuideLst>
    </p:ext>
    <p:ext uri="{2D200454-40CA-4A62-9FC3-DE9A4176ACB9}">
      <p15:notesGuideLst xmlns:p15="http://schemas.microsoft.com/office/powerpoint/2012/main">
        <p15:guide id="1" orient="horz" pos="2330">
          <p15:clr>
            <a:srgbClr val="A4A3A4"/>
          </p15:clr>
        </p15:guide>
        <p15:guide id="2" pos="345">
          <p15:clr>
            <a:srgbClr val="A4A3A4"/>
          </p15:clr>
        </p15:guide>
        <p15:guide id="3" pos="397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7459DAB-79AA-E08E-1767-BDCA279CBB49}" name="Allegra Pericles" initials="AP" userId="S::perical@MFCGD.COM::6fb6fad6-731c-444c-82cd-a15dca0c4dc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Mona Mohammad" initials="MM" lastIdx="25" clrIdx="6">
    <p:extLst>
      <p:ext uri="{19B8F6BF-5375-455C-9EA6-DF929625EA0E}">
        <p15:presenceInfo xmlns:p15="http://schemas.microsoft.com/office/powerpoint/2012/main" userId="S::mmohammad@ext-marketing.com::47f9fd74-a232-4823-8a92-ce3f63d62cbe" providerId="AD"/>
      </p:ext>
    </p:extLst>
  </p:cmAuthor>
  <p:cmAuthor id="1" name="Boston  Brown" initials="BB" lastIdx="6" clrIdx="0"/>
  <p:cmAuthor id="8" name="ext. marketing inc." initials="ext." lastIdx="17" clrIdx="7">
    <p:extLst>
      <p:ext uri="{19B8F6BF-5375-455C-9EA6-DF929625EA0E}">
        <p15:presenceInfo xmlns:p15="http://schemas.microsoft.com/office/powerpoint/2012/main" userId="ext. marketing inc." providerId="None"/>
      </p:ext>
    </p:extLst>
  </p:cmAuthor>
  <p:cmAuthor id="2" name="Derek" initials="D" lastIdx="10" clrIdx="1">
    <p:extLst>
      <p:ext uri="{19B8F6BF-5375-455C-9EA6-DF929625EA0E}">
        <p15:presenceInfo xmlns:p15="http://schemas.microsoft.com/office/powerpoint/2012/main" userId="S::sternde@MFCGD.COM::5cfda47d-17e2-47c0-af1a-2fc910616395" providerId="AD"/>
      </p:ext>
    </p:extLst>
  </p:cmAuthor>
  <p:cmAuthor id="9" name="Kathleen Pritchard" initials="KP" lastIdx="1" clrIdx="8">
    <p:extLst>
      <p:ext uri="{19B8F6BF-5375-455C-9EA6-DF929625EA0E}">
        <p15:presenceInfo xmlns:p15="http://schemas.microsoft.com/office/powerpoint/2012/main" userId="S::pritcka@MFCGD.COM::a698ad10-bc43-42a2-904b-25e528be9c80" providerId="AD"/>
      </p:ext>
    </p:extLst>
  </p:cmAuthor>
  <p:cmAuthor id="3" name="Ryan Driscoll" initials="RD" lastIdx="17" clrIdx="2">
    <p:extLst>
      <p:ext uri="{19B8F6BF-5375-455C-9EA6-DF929625EA0E}">
        <p15:presenceInfo xmlns:p15="http://schemas.microsoft.com/office/powerpoint/2012/main" userId="S::driscry@MFCGD.COM::f8eb63c6-a88a-44d8-afa1-b967c2e31b96" providerId="AD"/>
      </p:ext>
    </p:extLst>
  </p:cmAuthor>
  <p:cmAuthor id="10" name="Katie Wood" initials="KW" lastIdx="12" clrIdx="9">
    <p:extLst>
      <p:ext uri="{19B8F6BF-5375-455C-9EA6-DF929625EA0E}">
        <p15:presenceInfo xmlns:p15="http://schemas.microsoft.com/office/powerpoint/2012/main" userId="S::kwood@ext-marketing.com::2940b230-884d-41a5-8fa2-6476688c634c" providerId="AD"/>
      </p:ext>
    </p:extLst>
  </p:cmAuthor>
  <p:cmAuthor id="4" name="Rick Spiering" initials="RS" lastIdx="4" clrIdx="3">
    <p:extLst>
      <p:ext uri="{19B8F6BF-5375-455C-9EA6-DF929625EA0E}">
        <p15:presenceInfo xmlns:p15="http://schemas.microsoft.com/office/powerpoint/2012/main" userId="4d02d655aeb94ec3" providerId="Windows Live"/>
      </p:ext>
    </p:extLst>
  </p:cmAuthor>
  <p:cmAuthor id="11" name="Allegra Pericles" initials="AP" lastIdx="35" clrIdx="10">
    <p:extLst>
      <p:ext uri="{19B8F6BF-5375-455C-9EA6-DF929625EA0E}">
        <p15:presenceInfo xmlns:p15="http://schemas.microsoft.com/office/powerpoint/2012/main" userId="S::perical@MFCGD.COM::6fb6fad6-731c-444c-82cd-a15dca0c4dc2" providerId="AD"/>
      </p:ext>
    </p:extLst>
  </p:cmAuthor>
  <p:cmAuthor id="5" name="Brenda Spiering" initials="BS" lastIdx="18" clrIdx="4">
    <p:extLst>
      <p:ext uri="{19B8F6BF-5375-455C-9EA6-DF929625EA0E}">
        <p15:presenceInfo xmlns:p15="http://schemas.microsoft.com/office/powerpoint/2012/main" userId="Brenda Spiering" providerId="None"/>
      </p:ext>
    </p:extLst>
  </p:cmAuthor>
  <p:cmAuthor id="6" name="Ext. Marketing" initials="Ext" lastIdx="76" clrIdx="5">
    <p:extLst>
      <p:ext uri="{19B8F6BF-5375-455C-9EA6-DF929625EA0E}">
        <p15:presenceInfo xmlns:p15="http://schemas.microsoft.com/office/powerpoint/2012/main" userId="Ext. Marketi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5847B"/>
    <a:srgbClr val="A75900"/>
    <a:srgbClr val="00009A"/>
    <a:srgbClr val="D03A39"/>
    <a:srgbClr val="07874E"/>
    <a:srgbClr val="FF1C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52" autoAdjust="0"/>
    <p:restoredTop sz="97446" autoAdjust="0"/>
  </p:normalViewPr>
  <p:slideViewPr>
    <p:cSldViewPr snapToGrid="0" snapToObjects="1">
      <p:cViewPr varScale="1">
        <p:scale>
          <a:sx n="63" d="100"/>
          <a:sy n="63" d="100"/>
        </p:scale>
        <p:origin x="1556" y="48"/>
      </p:cViewPr>
      <p:guideLst>
        <p:guide orient="horz" pos="336"/>
        <p:guide orient="horz" pos="2208"/>
        <p:guide pos="206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6108"/>
    </p:cViewPr>
  </p:sorterViewPr>
  <p:notesViewPr>
    <p:cSldViewPr snapToGrid="0" snapToObjects="1">
      <p:cViewPr>
        <p:scale>
          <a:sx n="77" d="100"/>
          <a:sy n="77" d="100"/>
        </p:scale>
        <p:origin x="2068" y="-1848"/>
      </p:cViewPr>
      <p:guideLst>
        <p:guide orient="horz" pos="2330"/>
        <p:guide pos="345"/>
        <p:guide pos="397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commentAuthors" Target="commentAuthor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handoutMaster" Target="handoutMasters/handoutMaster1.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notesMaster" Target="notesMasters/notesMaster1.xml"/><Relationship Id="rId78" Type="http://schemas.openxmlformats.org/officeDocument/2006/relationships/viewProps" Target="viewProps.xml"/><Relationship Id="rId8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9449742358240802"/>
          <c:y val="3.43122041083532E-2"/>
          <c:w val="0.59441014353079002"/>
          <c:h val="0.90738733132141003"/>
        </c:manualLayout>
      </c:layout>
      <c:barChart>
        <c:barDir val="bar"/>
        <c:grouping val="clustered"/>
        <c:varyColors val="0"/>
        <c:ser>
          <c:idx val="0"/>
          <c:order val="0"/>
          <c:tx>
            <c:strRef>
              <c:f>Sheet1!$B$1</c:f>
              <c:strCache>
                <c:ptCount val="1"/>
                <c:pt idx="0">
                  <c:v>25% chance of living to</c:v>
                </c:pt>
              </c:strCache>
            </c:strRef>
          </c:tx>
          <c:spPr>
            <a:solidFill>
              <a:srgbClr val="07874E"/>
            </a:solidFill>
            <a:ln>
              <a:noFill/>
            </a:ln>
            <a:effectLst/>
          </c:spPr>
          <c:invertIfNegative val="0"/>
          <c:dLbls>
            <c:dLbl>
              <c:idx val="0"/>
              <c:tx>
                <c:rich>
                  <a:bodyPr/>
                  <a:lstStyle/>
                  <a:p>
                    <a:r>
                      <a:rPr lang="en-US" dirty="0"/>
                      <a:t>96</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96BB-FC45-9D8C-814F8F7BC756}"/>
                </c:ext>
              </c:extLst>
            </c:dLbl>
            <c:dLbl>
              <c:idx val="1"/>
              <c:tx>
                <c:rich>
                  <a:bodyPr/>
                  <a:lstStyle/>
                  <a:p>
                    <a:r>
                      <a:rPr lang="en-US" dirty="0"/>
                      <a:t>94</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96BB-FC45-9D8C-814F8F7BC756}"/>
                </c:ext>
              </c:extLst>
            </c:dLbl>
            <c:dLbl>
              <c:idx val="2"/>
              <c:tx>
                <c:rich>
                  <a:bodyPr/>
                  <a:lstStyle/>
                  <a:p>
                    <a:r>
                      <a:rPr lang="en-US" dirty="0"/>
                      <a:t>91</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96BB-FC45-9D8C-814F8F7BC756}"/>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Either Partner in
a Couple</c:v>
                </c:pt>
                <c:pt idx="1">
                  <c:v>Female</c:v>
                </c:pt>
                <c:pt idx="2">
                  <c:v>Male</c:v>
                </c:pt>
              </c:strCache>
            </c:strRef>
          </c:cat>
          <c:val>
            <c:numRef>
              <c:f>Sheet1!$B$2:$B$4</c:f>
              <c:numCache>
                <c:formatCode>General</c:formatCode>
                <c:ptCount val="3"/>
                <c:pt idx="0">
                  <c:v>96</c:v>
                </c:pt>
                <c:pt idx="1">
                  <c:v>94</c:v>
                </c:pt>
                <c:pt idx="2">
                  <c:v>92</c:v>
                </c:pt>
              </c:numCache>
            </c:numRef>
          </c:val>
          <c:extLst>
            <c:ext xmlns:c16="http://schemas.microsoft.com/office/drawing/2014/chart" uri="{C3380CC4-5D6E-409C-BE32-E72D297353CC}">
              <c16:uniqueId val="{00000003-96BB-FC45-9D8C-814F8F7BC756}"/>
            </c:ext>
          </c:extLst>
        </c:ser>
        <c:ser>
          <c:idx val="1"/>
          <c:order val="1"/>
          <c:tx>
            <c:strRef>
              <c:f>Sheet1!$C$1</c:f>
              <c:strCache>
                <c:ptCount val="1"/>
                <c:pt idx="0">
                  <c:v>50% chance of living to</c:v>
                </c:pt>
              </c:strCache>
            </c:strRef>
          </c:tx>
          <c:spPr>
            <a:solidFill>
              <a:srgbClr val="00009A"/>
            </a:solidFill>
            <a:ln>
              <a:noFill/>
            </a:ln>
            <a:effectLst/>
          </c:spPr>
          <c:invertIfNegative val="0"/>
          <c:dLbls>
            <c:dLbl>
              <c:idx val="0"/>
              <c:tx>
                <c:rich>
                  <a:bodyPr/>
                  <a:lstStyle/>
                  <a:p>
                    <a:r>
                      <a:rPr lang="en-US" dirty="0"/>
                      <a:t>92</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96BB-FC45-9D8C-814F8F7BC756}"/>
                </c:ext>
              </c:extLst>
            </c:dLbl>
            <c:dLbl>
              <c:idx val="1"/>
              <c:tx>
                <c:rich>
                  <a:bodyPr/>
                  <a:lstStyle/>
                  <a:p>
                    <a:r>
                      <a:rPr lang="en-US" dirty="0"/>
                      <a:t>88</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96BB-FC45-9D8C-814F8F7BC756}"/>
                </c:ext>
              </c:extLst>
            </c:dLbl>
            <c:dLbl>
              <c:idx val="2"/>
              <c:tx>
                <c:rich>
                  <a:bodyPr/>
                  <a:lstStyle/>
                  <a:p>
                    <a:r>
                      <a:rPr lang="en-US" dirty="0"/>
                      <a:t>86</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96BB-FC45-9D8C-814F8F7BC756}"/>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Either Partner in
a Couple</c:v>
                </c:pt>
                <c:pt idx="1">
                  <c:v>Female</c:v>
                </c:pt>
                <c:pt idx="2">
                  <c:v>Male</c:v>
                </c:pt>
              </c:strCache>
            </c:strRef>
          </c:cat>
          <c:val>
            <c:numRef>
              <c:f>Sheet1!$C$2:$C$4</c:f>
              <c:numCache>
                <c:formatCode>General</c:formatCode>
                <c:ptCount val="3"/>
                <c:pt idx="0">
                  <c:v>92</c:v>
                </c:pt>
                <c:pt idx="1">
                  <c:v>88</c:v>
                </c:pt>
                <c:pt idx="2">
                  <c:v>86</c:v>
                </c:pt>
              </c:numCache>
            </c:numRef>
          </c:val>
          <c:extLst>
            <c:ext xmlns:c16="http://schemas.microsoft.com/office/drawing/2014/chart" uri="{C3380CC4-5D6E-409C-BE32-E72D297353CC}">
              <c16:uniqueId val="{00000007-96BB-FC45-9D8C-814F8F7BC756}"/>
            </c:ext>
          </c:extLst>
        </c:ser>
        <c:dLbls>
          <c:showLegendKey val="0"/>
          <c:showVal val="0"/>
          <c:showCatName val="0"/>
          <c:showSerName val="0"/>
          <c:showPercent val="0"/>
          <c:showBubbleSize val="0"/>
        </c:dLbls>
        <c:gapWidth val="115"/>
        <c:overlap val="-10"/>
        <c:axId val="-86384032"/>
        <c:axId val="-86381712"/>
      </c:barChart>
      <c:catAx>
        <c:axId val="-86384032"/>
        <c:scaling>
          <c:orientation val="minMax"/>
        </c:scaling>
        <c:delete val="0"/>
        <c:axPos val="l"/>
        <c:numFmt formatCode="General" sourceLinked="0"/>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86381712"/>
        <c:crosses val="autoZero"/>
        <c:auto val="1"/>
        <c:lblAlgn val="ctr"/>
        <c:lblOffset val="100"/>
        <c:noMultiLvlLbl val="0"/>
      </c:catAx>
      <c:valAx>
        <c:axId val="-86381712"/>
        <c:scaling>
          <c:orientation val="minMax"/>
        </c:scaling>
        <c:delete val="0"/>
        <c:axPos val="b"/>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638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709779604589338E-2"/>
          <c:y val="2.9079416117068897E-2"/>
          <c:w val="0.92359233227741933"/>
          <c:h val="0.89212099067662898"/>
        </c:manualLayout>
      </c:layout>
      <c:barChart>
        <c:barDir val="col"/>
        <c:grouping val="clustered"/>
        <c:varyColors val="0"/>
        <c:ser>
          <c:idx val="0"/>
          <c:order val="0"/>
          <c:tx>
            <c:strRef>
              <c:f>Sheet1!$B$1</c:f>
              <c:strCache>
                <c:ptCount val="1"/>
                <c:pt idx="0">
                  <c:v>Series 1</c:v>
                </c:pt>
              </c:strCache>
            </c:strRef>
          </c:tx>
          <c:spPr>
            <a:solidFill>
              <a:srgbClr val="00009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strCache>
            </c:strRef>
          </c:cat>
          <c:val>
            <c:numRef>
              <c:f>Sheet1!$B$2:$B$16</c:f>
              <c:numCache>
                <c:formatCode>0.0%</c:formatCode>
                <c:ptCount val="13"/>
                <c:pt idx="0">
                  <c:v>1.7000000000000001E-2</c:v>
                </c:pt>
                <c:pt idx="1">
                  <c:v>1.4999999999999999E-2</c:v>
                </c:pt>
                <c:pt idx="2">
                  <c:v>1.7000000000000001E-2</c:v>
                </c:pt>
                <c:pt idx="3">
                  <c:v>0</c:v>
                </c:pt>
                <c:pt idx="4">
                  <c:v>3.0000000000000001E-3</c:v>
                </c:pt>
                <c:pt idx="5">
                  <c:v>0.02</c:v>
                </c:pt>
                <c:pt idx="6">
                  <c:v>2.8000000000000001E-2</c:v>
                </c:pt>
                <c:pt idx="7">
                  <c:v>1.6E-2</c:v>
                </c:pt>
                <c:pt idx="8">
                  <c:v>1.2999999999999999E-2</c:v>
                </c:pt>
                <c:pt idx="9">
                  <c:v>5.8999999999999997E-2</c:v>
                </c:pt>
                <c:pt idx="10">
                  <c:v>8.6999999999999994E-2</c:v>
                </c:pt>
                <c:pt idx="11">
                  <c:v>3.2000000000000001E-2</c:v>
                </c:pt>
                <c:pt idx="12">
                  <c:v>2.5000000000000001E-2</c:v>
                </c:pt>
              </c:numCache>
            </c:numRef>
          </c:val>
          <c:extLst>
            <c:ext xmlns:c16="http://schemas.microsoft.com/office/drawing/2014/chart" uri="{C3380CC4-5D6E-409C-BE32-E72D297353CC}">
              <c16:uniqueId val="{00000000-ECEA-EC46-87B8-6CF254985E98}"/>
            </c:ext>
          </c:extLst>
        </c:ser>
        <c:dLbls>
          <c:showLegendKey val="0"/>
          <c:showVal val="0"/>
          <c:showCatName val="0"/>
          <c:showSerName val="0"/>
          <c:showPercent val="0"/>
          <c:showBubbleSize val="0"/>
        </c:dLbls>
        <c:gapWidth val="35"/>
        <c:axId val="-86420928"/>
        <c:axId val="-86418608"/>
      </c:barChart>
      <c:catAx>
        <c:axId val="-86420928"/>
        <c:scaling>
          <c:orientation val="minMax"/>
        </c:scaling>
        <c:delete val="0"/>
        <c:axPos val="b"/>
        <c:numFmt formatCode="General" sourceLinked="1"/>
        <c:majorTickMark val="none"/>
        <c:minorTickMark val="none"/>
        <c:tickLblPos val="nextTo"/>
        <c:spPr>
          <a:noFill/>
          <a:ln w="12700" cap="flat" cmpd="sng" algn="ctr">
            <a:solidFill>
              <a:srgbClr val="000000"/>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86418608"/>
        <c:crosses val="autoZero"/>
        <c:auto val="1"/>
        <c:lblAlgn val="ctr"/>
        <c:lblOffset val="0"/>
        <c:noMultiLvlLbl val="0"/>
      </c:catAx>
      <c:valAx>
        <c:axId val="-86418608"/>
        <c:scaling>
          <c:orientation val="minMax"/>
        </c:scaling>
        <c:delete val="0"/>
        <c:axPos val="l"/>
        <c:majorGridlines>
          <c:spPr>
            <a:ln w="9525" cap="flat" cmpd="sng" algn="ctr">
              <a:solidFill>
                <a:schemeClr val="bg1">
                  <a:lumMod val="85000"/>
                </a:schemeClr>
              </a:solidFill>
              <a:round/>
            </a:ln>
            <a:effectLst/>
          </c:spPr>
        </c:majorGridlines>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864209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2756188331233E-2"/>
          <c:y val="0"/>
          <c:w val="0.96344876233375298"/>
          <c:h val="0.87453750698975696"/>
        </c:manualLayout>
      </c:layout>
      <c:barChart>
        <c:barDir val="col"/>
        <c:grouping val="clustered"/>
        <c:varyColors val="0"/>
        <c:ser>
          <c:idx val="0"/>
          <c:order val="0"/>
          <c:tx>
            <c:strRef>
              <c:f>Sheet1!$B$1</c:f>
              <c:strCache>
                <c:ptCount val="1"/>
                <c:pt idx="0">
                  <c:v>Series 1</c:v>
                </c:pt>
              </c:strCache>
            </c:strRef>
          </c:tx>
          <c:spPr>
            <a:solidFill>
              <a:srgbClr val="00009A"/>
            </a:solidFill>
            <a:ln>
              <a:noFill/>
            </a:ln>
            <a:effectLst/>
          </c:spPr>
          <c:invertIfNegative val="0"/>
          <c:dLbls>
            <c:dLbl>
              <c:idx val="0"/>
              <c:tx>
                <c:rich>
                  <a:bodyPr/>
                  <a:lstStyle/>
                  <a:p>
                    <a:fld id="{AF7F7257-81D6-41F2-9FEA-DFBD915E6681}"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D4C2-3B4F-8DDF-486D1561D518}"/>
                </c:ext>
              </c:extLst>
            </c:dLbl>
            <c:dLbl>
              <c:idx val="3"/>
              <c:tx>
                <c:rich>
                  <a:bodyPr/>
                  <a:lstStyle/>
                  <a:p>
                    <a:r>
                      <a:rPr lang="en-US" sz="1500" b="0" dirty="0">
                        <a:solidFill>
                          <a:schemeClr val="tx1"/>
                        </a:solidFill>
                      </a:rPr>
                      <a:t>$22,399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4C2-3B4F-8DDF-486D1561D518}"/>
                </c:ext>
              </c:extLst>
            </c:dLbl>
            <c:dLbl>
              <c:idx val="4"/>
              <c:tx>
                <c:rich>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r>
                      <a:rPr lang="en-US" sz="1600" b="0" dirty="0">
                        <a:solidFill>
                          <a:schemeClr val="tx2"/>
                        </a:solidFill>
                      </a:rPr>
                      <a:t>$</a:t>
                    </a:r>
                    <a:r>
                      <a:rPr lang="en-US" sz="1600" b="0" dirty="0">
                        <a:solidFill>
                          <a:schemeClr val="tx1"/>
                        </a:solidFill>
                      </a:rPr>
                      <a:t>24,000</a:t>
                    </a:r>
                  </a:p>
                </c:rich>
              </c:tx>
              <c:numFmt formatCode="&quot;$&quot;#,##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4C2-3B4F-8DDF-486D1561D518}"/>
                </c:ext>
              </c:extLst>
            </c:dLbl>
            <c:dLbl>
              <c:idx val="5"/>
              <c:tx>
                <c:rich>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r>
                      <a:rPr lang="en-US" sz="1800" b="1" dirty="0">
                        <a:solidFill>
                          <a:schemeClr val="tx1"/>
                        </a:solidFill>
                      </a:rPr>
                      <a:t>$25,920</a:t>
                    </a:r>
                  </a:p>
                </c:rich>
              </c:tx>
              <c:numFmt formatCode="&quot;$&quot;#,##0"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4C2-3B4F-8DDF-486D1561D518}"/>
                </c:ext>
              </c:extLst>
            </c:dLbl>
            <c:numFmt formatCode="&quot;$&quot;#,##0" sourceLinked="0"/>
            <c:spPr>
              <a:solidFill>
                <a:srgbClr val="FFFFFF"/>
              </a:solidFill>
              <a:ln>
                <a:noFill/>
              </a:ln>
              <a:effectLst/>
            </c:spPr>
            <c:txPr>
              <a:bodyPr rot="0" spcFirstLastPara="1" vertOverflow="ellipsis" vert="horz" wrap="square" lIns="38100" tIns="19050" rIns="38100" bIns="19050" anchor="ctr" anchorCtr="1">
                <a:spAutoFit/>
              </a:bodyPr>
              <a:lstStyle/>
              <a:p>
                <a:pPr>
                  <a:defRPr sz="15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62</c:v>
                </c:pt>
                <c:pt idx="1">
                  <c:v>63</c:v>
                </c:pt>
                <c:pt idx="2">
                  <c:v>64</c:v>
                </c:pt>
                <c:pt idx="3">
                  <c:v>65</c:v>
                </c:pt>
                <c:pt idx="4">
                  <c:v>66</c:v>
                </c:pt>
                <c:pt idx="5">
                  <c:v>67</c:v>
                </c:pt>
                <c:pt idx="6">
                  <c:v>68</c:v>
                </c:pt>
                <c:pt idx="7">
                  <c:v>69</c:v>
                </c:pt>
                <c:pt idx="8">
                  <c:v>70</c:v>
                </c:pt>
              </c:strCache>
            </c:strRef>
          </c:cat>
          <c:val>
            <c:numRef>
              <c:f>Sheet1!$B$2:$B$10</c:f>
              <c:numCache>
                <c:formatCode>0</c:formatCode>
                <c:ptCount val="9"/>
                <c:pt idx="0">
                  <c:v>18000</c:v>
                </c:pt>
                <c:pt idx="1">
                  <c:v>19200</c:v>
                </c:pt>
                <c:pt idx="2">
                  <c:v>20798</c:v>
                </c:pt>
                <c:pt idx="3">
                  <c:v>22399</c:v>
                </c:pt>
                <c:pt idx="4">
                  <c:v>24000</c:v>
                </c:pt>
                <c:pt idx="5">
                  <c:v>25920</c:v>
                </c:pt>
                <c:pt idx="6">
                  <c:v>27840</c:v>
                </c:pt>
                <c:pt idx="7">
                  <c:v>29760</c:v>
                </c:pt>
                <c:pt idx="8">
                  <c:v>31680</c:v>
                </c:pt>
              </c:numCache>
            </c:numRef>
          </c:val>
          <c:extLst>
            <c:ext xmlns:c16="http://schemas.microsoft.com/office/drawing/2014/chart" uri="{C3380CC4-5D6E-409C-BE32-E72D297353CC}">
              <c16:uniqueId val="{00000004-D4C2-3B4F-8DDF-486D1561D518}"/>
            </c:ext>
          </c:extLst>
        </c:ser>
        <c:dLbls>
          <c:showLegendKey val="0"/>
          <c:showVal val="0"/>
          <c:showCatName val="0"/>
          <c:showSerName val="0"/>
          <c:showPercent val="0"/>
          <c:showBubbleSize val="0"/>
        </c:dLbls>
        <c:gapWidth val="35"/>
        <c:axId val="-86363344"/>
        <c:axId val="-86361024"/>
      </c:barChart>
      <c:catAx>
        <c:axId val="-86363344"/>
        <c:scaling>
          <c:orientation val="minMax"/>
        </c:scaling>
        <c:delete val="0"/>
        <c:axPos val="b"/>
        <c:numFmt formatCode="General" sourceLinked="1"/>
        <c:majorTickMark val="none"/>
        <c:minorTickMark val="none"/>
        <c:tickLblPos val="nextTo"/>
        <c:spPr>
          <a:noFill/>
          <a:ln w="12700" cap="flat" cmpd="sng" algn="ctr">
            <a:solidFill>
              <a:srgbClr val="000000"/>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86361024"/>
        <c:crosses val="autoZero"/>
        <c:auto val="1"/>
        <c:lblAlgn val="ctr"/>
        <c:lblOffset val="0"/>
        <c:noMultiLvlLbl val="0"/>
      </c:catAx>
      <c:valAx>
        <c:axId val="-86361024"/>
        <c:scaling>
          <c:orientation val="minMax"/>
        </c:scaling>
        <c:delete val="1"/>
        <c:axPos val="l"/>
        <c:majorGridlines>
          <c:spPr>
            <a:ln w="9525" cap="flat" cmpd="sng" algn="ctr">
              <a:solidFill>
                <a:schemeClr val="bg1">
                  <a:lumMod val="85000"/>
                </a:schemeClr>
              </a:solidFill>
              <a:round/>
            </a:ln>
            <a:effectLst/>
          </c:spPr>
        </c:majorGridlines>
        <c:numFmt formatCode="&quot;$&quot;#,##0" sourceLinked="0"/>
        <c:majorTickMark val="none"/>
        <c:minorTickMark val="none"/>
        <c:tickLblPos val="nextTo"/>
        <c:crossAx val="-86363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pPr>
            <a:r>
              <a:rPr kumimoji="0" lang="en-US" altLang="en-US" sz="1600" b="1" i="0" u="none" strike="noStrike" kern="1200" cap="none" spc="0" normalizeH="0" baseline="0" noProof="0" dirty="0">
                <a:ln>
                  <a:noFill/>
                </a:ln>
                <a:solidFill>
                  <a:prstClr val="black"/>
                </a:solidFill>
                <a:effectLst/>
                <a:uLnTx/>
                <a:uFillTx/>
                <a:latin typeface="Arial" panose="020B0604020202020204"/>
              </a:rPr>
              <a:t>Total received </a:t>
            </a:r>
            <a:r>
              <a:rPr kumimoji="0" lang="en-US" altLang="en-US" sz="1600" b="1" i="0" u="none" strike="noStrike" kern="1200" cap="none" spc="0" normalizeH="0" baseline="0" noProof="0" dirty="0">
                <a:ln>
                  <a:noFill/>
                </a:ln>
                <a:solidFill>
                  <a:prstClr val="black"/>
                </a:solidFill>
                <a:effectLst/>
                <a:uLnTx/>
                <a:uFillTx/>
                <a:latin typeface="Arial" panose="020B0604020202020204"/>
                <a:ea typeface="Arial Unicode MS" panose="020B0604020202020204" pitchFamily="34" charset="-128"/>
              </a:rPr>
              <a:t>assuming a monthly payment of:</a:t>
            </a:r>
          </a:p>
        </c:rich>
      </c:tx>
      <c:layout>
        <c:manualLayout>
          <c:xMode val="edge"/>
          <c:yMode val="edge"/>
          <c:x val="1.139867464100782E-3"/>
          <c:y val="4.1554431996699399E-2"/>
        </c:manualLayout>
      </c:layout>
      <c:overlay val="0"/>
    </c:title>
    <c:autoTitleDeleted val="0"/>
    <c:plotArea>
      <c:layout>
        <c:manualLayout>
          <c:layoutTarget val="inner"/>
          <c:xMode val="edge"/>
          <c:yMode val="edge"/>
          <c:x val="0.16701122085074865"/>
          <c:y val="0.18028020319268792"/>
          <c:w val="0.81720454315573787"/>
          <c:h val="0.71146722615401703"/>
        </c:manualLayout>
      </c:layout>
      <c:lineChart>
        <c:grouping val="standard"/>
        <c:varyColors val="0"/>
        <c:ser>
          <c:idx val="0"/>
          <c:order val="0"/>
          <c:tx>
            <c:strRef>
              <c:f>Sheet1!$B$1</c:f>
              <c:strCache>
                <c:ptCount val="1"/>
                <c:pt idx="0">
                  <c:v>  Claim at age 62</c:v>
                </c:pt>
              </c:strCache>
            </c:strRef>
          </c:tx>
          <c:spPr>
            <a:ln w="28575">
              <a:solidFill>
                <a:srgbClr val="D03A39"/>
              </a:solidFill>
              <a:prstDash val="solid"/>
            </a:ln>
          </c:spPr>
          <c:marker>
            <c:symbol val="none"/>
          </c:marker>
          <c:cat>
            <c:numRef>
              <c:f>Sheet1!$A$2:$A$40</c:f>
              <c:numCache>
                <c:formatCode>General</c:formatCode>
                <c:ptCount val="39"/>
                <c:pt idx="0">
                  <c:v>62</c:v>
                </c:pt>
                <c:pt idx="1">
                  <c:v>63</c:v>
                </c:pt>
                <c:pt idx="2">
                  <c:v>64</c:v>
                </c:pt>
                <c:pt idx="3">
                  <c:v>65</c:v>
                </c:pt>
                <c:pt idx="4">
                  <c:v>66</c:v>
                </c:pt>
                <c:pt idx="5">
                  <c:v>67</c:v>
                </c:pt>
                <c:pt idx="6">
                  <c:v>68</c:v>
                </c:pt>
                <c:pt idx="7">
                  <c:v>69</c:v>
                </c:pt>
                <c:pt idx="8">
                  <c:v>70</c:v>
                </c:pt>
                <c:pt idx="9">
                  <c:v>71</c:v>
                </c:pt>
                <c:pt idx="10">
                  <c:v>72</c:v>
                </c:pt>
                <c:pt idx="11">
                  <c:v>73</c:v>
                </c:pt>
                <c:pt idx="12">
                  <c:v>74</c:v>
                </c:pt>
                <c:pt idx="13">
                  <c:v>75</c:v>
                </c:pt>
                <c:pt idx="14">
                  <c:v>76</c:v>
                </c:pt>
                <c:pt idx="15">
                  <c:v>77</c:v>
                </c:pt>
                <c:pt idx="16">
                  <c:v>78</c:v>
                </c:pt>
                <c:pt idx="17">
                  <c:v>79</c:v>
                </c:pt>
                <c:pt idx="18">
                  <c:v>80</c:v>
                </c:pt>
                <c:pt idx="19">
                  <c:v>81</c:v>
                </c:pt>
                <c:pt idx="20">
                  <c:v>82</c:v>
                </c:pt>
                <c:pt idx="21">
                  <c:v>83</c:v>
                </c:pt>
                <c:pt idx="22">
                  <c:v>84</c:v>
                </c:pt>
                <c:pt idx="23">
                  <c:v>85</c:v>
                </c:pt>
                <c:pt idx="24">
                  <c:v>86</c:v>
                </c:pt>
                <c:pt idx="25">
                  <c:v>87</c:v>
                </c:pt>
                <c:pt idx="26">
                  <c:v>88</c:v>
                </c:pt>
                <c:pt idx="27">
                  <c:v>89</c:v>
                </c:pt>
                <c:pt idx="28">
                  <c:v>90</c:v>
                </c:pt>
                <c:pt idx="29">
                  <c:v>91</c:v>
                </c:pt>
                <c:pt idx="30">
                  <c:v>92</c:v>
                </c:pt>
                <c:pt idx="31">
                  <c:v>93</c:v>
                </c:pt>
                <c:pt idx="32">
                  <c:v>94</c:v>
                </c:pt>
                <c:pt idx="33">
                  <c:v>95</c:v>
                </c:pt>
                <c:pt idx="34">
                  <c:v>96</c:v>
                </c:pt>
                <c:pt idx="35">
                  <c:v>97</c:v>
                </c:pt>
                <c:pt idx="36">
                  <c:v>98</c:v>
                </c:pt>
                <c:pt idx="37">
                  <c:v>99</c:v>
                </c:pt>
                <c:pt idx="38">
                  <c:v>100</c:v>
                </c:pt>
              </c:numCache>
            </c:numRef>
          </c:cat>
          <c:val>
            <c:numRef>
              <c:f>Sheet1!$B$2:$B$40</c:f>
              <c:numCache>
                <c:formatCode>#,##0</c:formatCode>
                <c:ptCount val="39"/>
                <c:pt idx="0">
                  <c:v>18000</c:v>
                </c:pt>
                <c:pt idx="1">
                  <c:v>36234</c:v>
                </c:pt>
                <c:pt idx="2">
                  <c:v>54705.042000000001</c:v>
                </c:pt>
                <c:pt idx="3">
                  <c:v>73416.207545999991</c:v>
                </c:pt>
                <c:pt idx="4">
                  <c:v>92370.61824409799</c:v>
                </c:pt>
                <c:pt idx="5">
                  <c:v>111571.43628127125</c:v>
                </c:pt>
                <c:pt idx="6">
                  <c:v>131021.86495292778</c:v>
                </c:pt>
                <c:pt idx="7">
                  <c:v>150725.14919731583</c:v>
                </c:pt>
                <c:pt idx="8">
                  <c:v>170684.57613688093</c:v>
                </c:pt>
                <c:pt idx="9">
                  <c:v>190903.47562666037</c:v>
                </c:pt>
                <c:pt idx="10">
                  <c:v>211385.22080980692</c:v>
                </c:pt>
                <c:pt idx="11">
                  <c:v>232133.2286803344</c:v>
                </c:pt>
                <c:pt idx="12">
                  <c:v>253150.96065317874</c:v>
                </c:pt>
                <c:pt idx="13">
                  <c:v>274441.92314167006</c:v>
                </c:pt>
                <c:pt idx="14">
                  <c:v>296009.66814251174</c:v>
                </c:pt>
                <c:pt idx="15">
                  <c:v>317857.79382836435</c:v>
                </c:pt>
                <c:pt idx="16">
                  <c:v>339989.94514813303</c:v>
                </c:pt>
                <c:pt idx="17">
                  <c:v>362409.81443505874</c:v>
                </c:pt>
                <c:pt idx="18">
                  <c:v>385121.14202271448</c:v>
                </c:pt>
                <c:pt idx="19">
                  <c:v>408127.71686900972</c:v>
                </c:pt>
                <c:pt idx="20">
                  <c:v>431433.37718830683</c:v>
                </c:pt>
                <c:pt idx="21">
                  <c:v>455042.01109175477</c:v>
                </c:pt>
                <c:pt idx="22">
                  <c:v>478957.55723594752</c:v>
                </c:pt>
                <c:pt idx="23">
                  <c:v>503184.00548001478</c:v>
                </c:pt>
                <c:pt idx="24">
                  <c:v>527725.39755125495</c:v>
                </c:pt>
                <c:pt idx="25">
                  <c:v>552585.82771942124</c:v>
                </c:pt>
                <c:pt idx="26">
                  <c:v>577769.4434797737</c:v>
                </c:pt>
                <c:pt idx="27">
                  <c:v>603280.44624501071</c:v>
                </c:pt>
                <c:pt idx="28">
                  <c:v>629123.09204619576</c:v>
                </c:pt>
                <c:pt idx="29">
                  <c:v>655301.6922427963</c:v>
                </c:pt>
                <c:pt idx="30">
                  <c:v>681820.61424195254</c:v>
                </c:pt>
                <c:pt idx="31">
                  <c:v>708684.28222709789</c:v>
                </c:pt>
                <c:pt idx="32">
                  <c:v>735897.17789605015</c:v>
                </c:pt>
                <c:pt idx="33">
                  <c:v>763463.84120869869</c:v>
                </c:pt>
                <c:pt idx="34">
                  <c:v>791388.87114441174</c:v>
                </c:pt>
                <c:pt idx="35">
                  <c:v>819676.926469289</c:v>
                </c:pt>
                <c:pt idx="36">
                  <c:v>848332.72651338973</c:v>
                </c:pt>
                <c:pt idx="37">
                  <c:v>877361.05195806373</c:v>
                </c:pt>
                <c:pt idx="38">
                  <c:v>906766.74563351844</c:v>
                </c:pt>
              </c:numCache>
            </c:numRef>
          </c:val>
          <c:smooth val="0"/>
          <c:extLst>
            <c:ext xmlns:c16="http://schemas.microsoft.com/office/drawing/2014/chart" uri="{C3380CC4-5D6E-409C-BE32-E72D297353CC}">
              <c16:uniqueId val="{00000000-E0DF-49E5-81EA-C95820A0F8F4}"/>
            </c:ext>
          </c:extLst>
        </c:ser>
        <c:ser>
          <c:idx val="1"/>
          <c:order val="1"/>
          <c:tx>
            <c:strRef>
              <c:f>Sheet1!$C$1</c:f>
              <c:strCache>
                <c:ptCount val="1"/>
                <c:pt idx="0">
                  <c:v>  Claim at age 67</c:v>
                </c:pt>
              </c:strCache>
            </c:strRef>
          </c:tx>
          <c:spPr>
            <a:ln w="28575">
              <a:solidFill>
                <a:srgbClr val="00009A"/>
              </a:solidFill>
              <a:prstDash val="solid"/>
            </a:ln>
          </c:spPr>
          <c:marker>
            <c:symbol val="none"/>
          </c:marker>
          <c:cat>
            <c:numRef>
              <c:f>Sheet1!$A$2:$A$40</c:f>
              <c:numCache>
                <c:formatCode>General</c:formatCode>
                <c:ptCount val="39"/>
                <c:pt idx="0">
                  <c:v>62</c:v>
                </c:pt>
                <c:pt idx="1">
                  <c:v>63</c:v>
                </c:pt>
                <c:pt idx="2">
                  <c:v>64</c:v>
                </c:pt>
                <c:pt idx="3">
                  <c:v>65</c:v>
                </c:pt>
                <c:pt idx="4">
                  <c:v>66</c:v>
                </c:pt>
                <c:pt idx="5">
                  <c:v>67</c:v>
                </c:pt>
                <c:pt idx="6">
                  <c:v>68</c:v>
                </c:pt>
                <c:pt idx="7">
                  <c:v>69</c:v>
                </c:pt>
                <c:pt idx="8">
                  <c:v>70</c:v>
                </c:pt>
                <c:pt idx="9">
                  <c:v>71</c:v>
                </c:pt>
                <c:pt idx="10">
                  <c:v>72</c:v>
                </c:pt>
                <c:pt idx="11">
                  <c:v>73</c:v>
                </c:pt>
                <c:pt idx="12">
                  <c:v>74</c:v>
                </c:pt>
                <c:pt idx="13">
                  <c:v>75</c:v>
                </c:pt>
                <c:pt idx="14">
                  <c:v>76</c:v>
                </c:pt>
                <c:pt idx="15">
                  <c:v>77</c:v>
                </c:pt>
                <c:pt idx="16">
                  <c:v>78</c:v>
                </c:pt>
                <c:pt idx="17">
                  <c:v>79</c:v>
                </c:pt>
                <c:pt idx="18">
                  <c:v>80</c:v>
                </c:pt>
                <c:pt idx="19">
                  <c:v>81</c:v>
                </c:pt>
                <c:pt idx="20">
                  <c:v>82</c:v>
                </c:pt>
                <c:pt idx="21">
                  <c:v>83</c:v>
                </c:pt>
                <c:pt idx="22">
                  <c:v>84</c:v>
                </c:pt>
                <c:pt idx="23">
                  <c:v>85</c:v>
                </c:pt>
                <c:pt idx="24">
                  <c:v>86</c:v>
                </c:pt>
                <c:pt idx="25">
                  <c:v>87</c:v>
                </c:pt>
                <c:pt idx="26">
                  <c:v>88</c:v>
                </c:pt>
                <c:pt idx="27">
                  <c:v>89</c:v>
                </c:pt>
                <c:pt idx="28">
                  <c:v>90</c:v>
                </c:pt>
                <c:pt idx="29">
                  <c:v>91</c:v>
                </c:pt>
                <c:pt idx="30">
                  <c:v>92</c:v>
                </c:pt>
                <c:pt idx="31">
                  <c:v>93</c:v>
                </c:pt>
                <c:pt idx="32">
                  <c:v>94</c:v>
                </c:pt>
                <c:pt idx="33">
                  <c:v>95</c:v>
                </c:pt>
                <c:pt idx="34">
                  <c:v>96</c:v>
                </c:pt>
                <c:pt idx="35">
                  <c:v>97</c:v>
                </c:pt>
                <c:pt idx="36">
                  <c:v>98</c:v>
                </c:pt>
                <c:pt idx="37">
                  <c:v>99</c:v>
                </c:pt>
                <c:pt idx="38">
                  <c:v>100</c:v>
                </c:pt>
              </c:numCache>
            </c:numRef>
          </c:cat>
          <c:val>
            <c:numRef>
              <c:f>Sheet1!$C$2:$C$40</c:f>
              <c:numCache>
                <c:formatCode>General</c:formatCode>
                <c:ptCount val="39"/>
                <c:pt idx="5" formatCode="#,##0">
                  <c:v>48312</c:v>
                </c:pt>
                <c:pt idx="6" formatCode="#,##0">
                  <c:v>72940.055999999997</c:v>
                </c:pt>
                <c:pt idx="7" formatCode="#,##0">
                  <c:v>97888.276727999983</c:v>
                </c:pt>
                <c:pt idx="8" formatCode="#,##0">
                  <c:v>123160.82432546397</c:v>
                </c:pt>
                <c:pt idx="9" formatCode="#,##0">
                  <c:v>148761.915041695</c:v>
                </c:pt>
                <c:pt idx="10" formatCode="#,##0">
                  <c:v>174695.81993723701</c:v>
                </c:pt>
                <c:pt idx="11" formatCode="#,##0">
                  <c:v>200966.86559642106</c:v>
                </c:pt>
                <c:pt idx="12" formatCode="#,##0">
                  <c:v>227579.43484917452</c:v>
                </c:pt>
                <c:pt idx="13" formatCode="#,##0">
                  <c:v>254537.96750221375</c:v>
                </c:pt>
                <c:pt idx="14" formatCode="#,##0">
                  <c:v>281846.96107974253</c:v>
                </c:pt>
                <c:pt idx="15" formatCode="#,##0">
                  <c:v>309510.97157377913</c:v>
                </c:pt>
                <c:pt idx="16" formatCode="#,##0">
                  <c:v>337534.61420423823</c:v>
                </c:pt>
                <c:pt idx="17" formatCode="#,##0">
                  <c:v>365922.5641888933</c:v>
                </c:pt>
                <c:pt idx="18" formatCode="#,##0">
                  <c:v>394679.55752334889</c:v>
                </c:pt>
                <c:pt idx="19" formatCode="#,##0">
                  <c:v>423810.39177115238</c:v>
                </c:pt>
                <c:pt idx="20" formatCode="#,##0">
                  <c:v>453319.92686417734</c:v>
                </c:pt>
                <c:pt idx="21" formatCode="#,##0">
                  <c:v>483213.08591341157</c:v>
                </c:pt>
                <c:pt idx="22" formatCode="#,##0">
                  <c:v>513494.85603028588</c:v>
                </c:pt>
                <c:pt idx="23" formatCode="#,##0">
                  <c:v>544170.28915867954</c:v>
                </c:pt>
                <c:pt idx="24" formatCode="#,##0">
                  <c:v>575244.50291774236</c:v>
                </c:pt>
                <c:pt idx="25" formatCode="#,##0">
                  <c:v>606722.68145567295</c:v>
                </c:pt>
                <c:pt idx="26" formatCode="#,##0">
                  <c:v>638610.07631459658</c:v>
                </c:pt>
                <c:pt idx="27" formatCode="#,##0">
                  <c:v>670912.00730668625</c:v>
                </c:pt>
                <c:pt idx="28" formatCode="#,##0">
                  <c:v>703633.86340167315</c:v>
                </c:pt>
                <c:pt idx="29" formatCode="#,##0">
                  <c:v>736781.10362589487</c:v>
                </c:pt>
                <c:pt idx="30" formatCode="#,##0">
                  <c:v>770359.25797303137</c:v>
                </c:pt>
                <c:pt idx="31" formatCode="#,##0">
                  <c:v>804373.92832668067</c:v>
                </c:pt>
                <c:pt idx="32" formatCode="#,##0">
                  <c:v>838830.78939492744</c:v>
                </c:pt>
                <c:pt idx="33" formatCode="#,##0">
                  <c:v>873735.58965706138</c:v>
                </c:pt>
                <c:pt idx="34" formatCode="#,##0">
                  <c:v>909094.15232260304</c:v>
                </c:pt>
                <c:pt idx="35" formatCode="#,##0">
                  <c:v>944912.37630279677</c:v>
                </c:pt>
                <c:pt idx="36" formatCode="#,##0">
                  <c:v>981196.237194733</c:v>
                </c:pt>
                <c:pt idx="37" formatCode="#,##0">
                  <c:v>1017951.7882782645</c:v>
                </c:pt>
                <c:pt idx="38" formatCode="#,##0">
                  <c:v>1055185.1615258818</c:v>
                </c:pt>
              </c:numCache>
            </c:numRef>
          </c:val>
          <c:smooth val="0"/>
          <c:extLst>
            <c:ext xmlns:c16="http://schemas.microsoft.com/office/drawing/2014/chart" uri="{C3380CC4-5D6E-409C-BE32-E72D297353CC}">
              <c16:uniqueId val="{00000001-E0DF-49E5-81EA-C95820A0F8F4}"/>
            </c:ext>
          </c:extLst>
        </c:ser>
        <c:ser>
          <c:idx val="2"/>
          <c:order val="2"/>
          <c:tx>
            <c:strRef>
              <c:f>Sheet1!$D$1</c:f>
              <c:strCache>
                <c:ptCount val="1"/>
                <c:pt idx="0">
                  <c:v>  Claim at age 70</c:v>
                </c:pt>
              </c:strCache>
            </c:strRef>
          </c:tx>
          <c:spPr>
            <a:ln w="28575">
              <a:solidFill>
                <a:srgbClr val="07874E"/>
              </a:solidFill>
              <a:prstDash val="solid"/>
            </a:ln>
          </c:spPr>
          <c:marker>
            <c:symbol val="none"/>
          </c:marker>
          <c:cat>
            <c:numRef>
              <c:f>Sheet1!$A$2:$A$40</c:f>
              <c:numCache>
                <c:formatCode>General</c:formatCode>
                <c:ptCount val="39"/>
                <c:pt idx="0">
                  <c:v>62</c:v>
                </c:pt>
                <c:pt idx="1">
                  <c:v>63</c:v>
                </c:pt>
                <c:pt idx="2">
                  <c:v>64</c:v>
                </c:pt>
                <c:pt idx="3">
                  <c:v>65</c:v>
                </c:pt>
                <c:pt idx="4">
                  <c:v>66</c:v>
                </c:pt>
                <c:pt idx="5">
                  <c:v>67</c:v>
                </c:pt>
                <c:pt idx="6">
                  <c:v>68</c:v>
                </c:pt>
                <c:pt idx="7">
                  <c:v>69</c:v>
                </c:pt>
                <c:pt idx="8">
                  <c:v>70</c:v>
                </c:pt>
                <c:pt idx="9">
                  <c:v>71</c:v>
                </c:pt>
                <c:pt idx="10">
                  <c:v>72</c:v>
                </c:pt>
                <c:pt idx="11">
                  <c:v>73</c:v>
                </c:pt>
                <c:pt idx="12">
                  <c:v>74</c:v>
                </c:pt>
                <c:pt idx="13">
                  <c:v>75</c:v>
                </c:pt>
                <c:pt idx="14">
                  <c:v>76</c:v>
                </c:pt>
                <c:pt idx="15">
                  <c:v>77</c:v>
                </c:pt>
                <c:pt idx="16">
                  <c:v>78</c:v>
                </c:pt>
                <c:pt idx="17">
                  <c:v>79</c:v>
                </c:pt>
                <c:pt idx="18">
                  <c:v>80</c:v>
                </c:pt>
                <c:pt idx="19">
                  <c:v>81</c:v>
                </c:pt>
                <c:pt idx="20">
                  <c:v>82</c:v>
                </c:pt>
                <c:pt idx="21">
                  <c:v>83</c:v>
                </c:pt>
                <c:pt idx="22">
                  <c:v>84</c:v>
                </c:pt>
                <c:pt idx="23">
                  <c:v>85</c:v>
                </c:pt>
                <c:pt idx="24">
                  <c:v>86</c:v>
                </c:pt>
                <c:pt idx="25">
                  <c:v>87</c:v>
                </c:pt>
                <c:pt idx="26">
                  <c:v>88</c:v>
                </c:pt>
                <c:pt idx="27">
                  <c:v>89</c:v>
                </c:pt>
                <c:pt idx="28">
                  <c:v>90</c:v>
                </c:pt>
                <c:pt idx="29">
                  <c:v>91</c:v>
                </c:pt>
                <c:pt idx="30">
                  <c:v>92</c:v>
                </c:pt>
                <c:pt idx="31">
                  <c:v>93</c:v>
                </c:pt>
                <c:pt idx="32">
                  <c:v>94</c:v>
                </c:pt>
                <c:pt idx="33">
                  <c:v>95</c:v>
                </c:pt>
                <c:pt idx="34">
                  <c:v>96</c:v>
                </c:pt>
                <c:pt idx="35">
                  <c:v>97</c:v>
                </c:pt>
                <c:pt idx="36">
                  <c:v>98</c:v>
                </c:pt>
                <c:pt idx="37">
                  <c:v>99</c:v>
                </c:pt>
                <c:pt idx="38">
                  <c:v>100</c:v>
                </c:pt>
              </c:numCache>
            </c:numRef>
          </c:cat>
          <c:val>
            <c:numRef>
              <c:f>Sheet1!$D$2:$D$40</c:f>
              <c:numCache>
                <c:formatCode>General</c:formatCode>
                <c:ptCount val="39"/>
                <c:pt idx="8" formatCode="#,##0">
                  <c:v>31680</c:v>
                </c:pt>
                <c:pt idx="9" formatCode="#,##0">
                  <c:v>63771.839999999997</c:v>
                </c:pt>
                <c:pt idx="10" formatCode="#,##0">
                  <c:v>96280.873919999984</c:v>
                </c:pt>
                <c:pt idx="11" formatCode="#,##0">
                  <c:v>129212.52528095998</c:v>
                </c:pt>
                <c:pt idx="12" formatCode="#,##0">
                  <c:v>162572.28810961245</c:v>
                </c:pt>
                <c:pt idx="13" formatCode="#,##0">
                  <c:v>196365.7278550374</c:v>
                </c:pt>
                <c:pt idx="14" formatCode="#,##0">
                  <c:v>230598.48231715287</c:v>
                </c:pt>
                <c:pt idx="15" formatCode="#,##0">
                  <c:v>265276.26258727582</c:v>
                </c:pt>
                <c:pt idx="16" formatCode="#,##0">
                  <c:v>300404.85400091036</c:v>
                </c:pt>
                <c:pt idx="17" formatCode="#,##0">
                  <c:v>335990.11710292217</c:v>
                </c:pt>
                <c:pt idx="18" formatCode="#,##0">
                  <c:v>372037.98862526013</c:v>
                </c:pt>
                <c:pt idx="19" formatCode="#,##0">
                  <c:v>408554.48247738846</c:v>
                </c:pt>
                <c:pt idx="20" formatCode="#,##0">
                  <c:v>445545.69074959448</c:v>
                </c:pt>
                <c:pt idx="21" formatCode="#,##0">
                  <c:v>483017.78472933918</c:v>
                </c:pt>
                <c:pt idx="22" formatCode="#,##0">
                  <c:v>520977.01593082055</c:v>
                </c:pt>
                <c:pt idx="23" formatCode="#,##0">
                  <c:v>559429.71713792114</c:v>
                </c:pt>
                <c:pt idx="24" formatCode="#,##0">
                  <c:v>598382.30346071406</c:v>
                </c:pt>
                <c:pt idx="25" formatCode="#,##0">
                  <c:v>637841.27340570325</c:v>
                </c:pt>
                <c:pt idx="26" formatCode="#,##0">
                  <c:v>677813.20995997731</c:v>
                </c:pt>
                <c:pt idx="27" formatCode="#,##0">
                  <c:v>718304.7816894569</c:v>
                </c:pt>
                <c:pt idx="28" formatCode="#,##0">
                  <c:v>759322.74385141977</c:v>
                </c:pt>
                <c:pt idx="29" formatCode="#,##0">
                  <c:v>800873.93952148815</c:v>
                </c:pt>
                <c:pt idx="30" formatCode="#,##0">
                  <c:v>842965.30073526746</c:v>
                </c:pt>
                <c:pt idx="31" formatCode="#,##0">
                  <c:v>885603.84964482591</c:v>
                </c:pt>
                <c:pt idx="32" formatCode="#,##0">
                  <c:v>928796.69969020854</c:v>
                </c:pt>
                <c:pt idx="33" formatCode="#,##0">
                  <c:v>972551.05678618117</c:v>
                </c:pt>
                <c:pt idx="34" formatCode="#,##0">
                  <c:v>1016874.2205244014</c:v>
                </c:pt>
                <c:pt idx="35" formatCode="#,##0">
                  <c:v>1061773.5853912185</c:v>
                </c:pt>
                <c:pt idx="36" formatCode="#,##0">
                  <c:v>1107256.6420013043</c:v>
                </c:pt>
                <c:pt idx="37" formatCode="#,##0">
                  <c:v>1153330.9783473213</c:v>
                </c:pt>
                <c:pt idx="38" formatCode="#,##0">
                  <c:v>1200004.2810658363</c:v>
                </c:pt>
              </c:numCache>
            </c:numRef>
          </c:val>
          <c:smooth val="0"/>
          <c:extLst>
            <c:ext xmlns:c16="http://schemas.microsoft.com/office/drawing/2014/chart" uri="{C3380CC4-5D6E-409C-BE32-E72D297353CC}">
              <c16:uniqueId val="{00000002-E0DF-49E5-81EA-C95820A0F8F4}"/>
            </c:ext>
          </c:extLst>
        </c:ser>
        <c:dLbls>
          <c:showLegendKey val="0"/>
          <c:showVal val="0"/>
          <c:showCatName val="0"/>
          <c:showSerName val="0"/>
          <c:showPercent val="0"/>
          <c:showBubbleSize val="0"/>
        </c:dLbls>
        <c:smooth val="0"/>
        <c:axId val="-115443632"/>
        <c:axId val="-115440880"/>
      </c:lineChart>
      <c:catAx>
        <c:axId val="-115443632"/>
        <c:scaling>
          <c:orientation val="minMax"/>
        </c:scaling>
        <c:delete val="0"/>
        <c:axPos val="b"/>
        <c:numFmt formatCode="General" sourceLinked="1"/>
        <c:majorTickMark val="none"/>
        <c:minorTickMark val="none"/>
        <c:tickLblPos val="low"/>
        <c:txPr>
          <a:bodyPr rot="0"/>
          <a:lstStyle/>
          <a:p>
            <a:pPr>
              <a:defRPr sz="800"/>
            </a:pPr>
            <a:endParaRPr lang="en-US"/>
          </a:p>
        </c:txPr>
        <c:crossAx val="-115440880"/>
        <c:crosses val="autoZero"/>
        <c:auto val="1"/>
        <c:lblAlgn val="ctr"/>
        <c:lblOffset val="0"/>
        <c:tickLblSkip val="1"/>
        <c:tickMarkSkip val="1"/>
        <c:noMultiLvlLbl val="0"/>
      </c:catAx>
      <c:valAx>
        <c:axId val="-115440880"/>
        <c:scaling>
          <c:orientation val="minMax"/>
        </c:scaling>
        <c:delete val="0"/>
        <c:axPos val="l"/>
        <c:majorGridlines>
          <c:spPr>
            <a:ln w="12676">
              <a:solidFill>
                <a:schemeClr val="bg1">
                  <a:lumMod val="85000"/>
                </a:schemeClr>
              </a:solidFill>
              <a:prstDash val="solid"/>
            </a:ln>
          </c:spPr>
        </c:majorGridlines>
        <c:numFmt formatCode="\$#,##0" sourceLinked="0"/>
        <c:majorTickMark val="out"/>
        <c:minorTickMark val="none"/>
        <c:tickLblPos val="nextTo"/>
        <c:spPr>
          <a:ln w="9507">
            <a:noFill/>
          </a:ln>
        </c:spPr>
        <c:txPr>
          <a:bodyPr rot="0" vert="horz"/>
          <a:lstStyle/>
          <a:p>
            <a:pPr>
              <a:defRPr/>
            </a:pPr>
            <a:endParaRPr lang="en-US"/>
          </a:p>
        </c:txPr>
        <c:crossAx val="-115443632"/>
        <c:crosses val="autoZero"/>
        <c:crossBetween val="between"/>
      </c:valAx>
      <c:spPr>
        <a:noFill/>
        <a:ln w="25352">
          <a:noFill/>
        </a:ln>
      </c:spPr>
    </c:plotArea>
    <c:plotVisOnly val="1"/>
    <c:dispBlanksAs val="gap"/>
    <c:showDLblsOverMax val="0"/>
  </c:chart>
  <c:spPr>
    <a:noFill/>
    <a:ln>
      <a:noFill/>
    </a:ln>
  </c:spPr>
  <c:txPr>
    <a:bodyPr/>
    <a:lstStyle/>
    <a:p>
      <a:pPr>
        <a:defRPr sz="1300" b="0" i="0" u="none" strike="noStrike" baseline="0">
          <a:solidFill>
            <a:schemeClr val="tx1"/>
          </a:solidFill>
          <a:latin typeface="+mn-lt"/>
          <a:ea typeface="Arial"/>
          <a:cs typeface="Aria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87198441950075"/>
          <c:y val="4.5051155649147107E-2"/>
          <c:w val="0.84488955418690459"/>
          <c:h val="0.85215342620625734"/>
        </c:manualLayout>
      </c:layout>
      <c:barChart>
        <c:barDir val="col"/>
        <c:grouping val="stacked"/>
        <c:varyColors val="0"/>
        <c:ser>
          <c:idx val="0"/>
          <c:order val="0"/>
          <c:tx>
            <c:strRef>
              <c:f>Sheet1!$B$1</c:f>
              <c:strCache>
                <c:ptCount val="1"/>
                <c:pt idx="0">
                  <c:v>Bob</c:v>
                </c:pt>
              </c:strCache>
            </c:strRef>
          </c:tx>
          <c:spPr>
            <a:solidFill>
              <a:srgbClr val="07874E"/>
            </a:solidFill>
            <a:ln>
              <a:noFill/>
            </a:ln>
            <a:effectLst/>
          </c:spPr>
          <c:invertIfNegative val="0"/>
          <c:dLbls>
            <c:dLbl>
              <c:idx val="0"/>
              <c:showLegendKey val="0"/>
              <c:showVal val="1"/>
              <c:showCatName val="0"/>
              <c:showSerName val="1"/>
              <c:showPercent val="0"/>
              <c:showBubbleSize val="0"/>
              <c:separator>
</c:separator>
              <c:extLst>
                <c:ext xmlns:c15="http://schemas.microsoft.com/office/drawing/2012/chart" uri="{CE6537A1-D6FC-4f65-9D91-7224C49458BB}">
                  <c15:layout>
                    <c:manualLayout>
                      <c:w val="0.29681736313975976"/>
                      <c:h val="0.14235306249635712"/>
                    </c:manualLayout>
                  </c15:layout>
                </c:ext>
                <c:ext xmlns:c16="http://schemas.microsoft.com/office/drawing/2014/chart" uri="{C3380CC4-5D6E-409C-BE32-E72D297353CC}">
                  <c16:uniqueId val="{00000008-76A4-426B-B850-5125F9B31FC5}"/>
                </c:ext>
              </c:extLst>
            </c:dLbl>
            <c:dLbl>
              <c:idx val="1"/>
              <c:showLegendKey val="0"/>
              <c:showVal val="1"/>
              <c:showCatName val="0"/>
              <c:showSerName val="1"/>
              <c:showPercent val="0"/>
              <c:showBubbleSize val="0"/>
              <c:separator>
</c:separator>
              <c:extLst>
                <c:ext xmlns:c15="http://schemas.microsoft.com/office/drawing/2012/chart" uri="{CE6537A1-D6FC-4f65-9D91-7224C49458BB}">
                  <c15:layout>
                    <c:manualLayout>
                      <c:w val="0.27707672470422612"/>
                      <c:h val="0.14235306249635712"/>
                    </c:manualLayout>
                  </c15:layout>
                </c:ext>
                <c:ext xmlns:c16="http://schemas.microsoft.com/office/drawing/2014/chart" uri="{C3380CC4-5D6E-409C-BE32-E72D297353CC}">
                  <c16:uniqueId val="{0000000A-76A4-426B-B850-5125F9B31FC5}"/>
                </c:ext>
              </c:extLst>
            </c:dLbl>
            <c:numFmt formatCode="&quot;$&quot;#,##0" sourceLinked="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Sheet1!$B$2:$B$3</c:f>
              <c:numCache>
                <c:formatCode>#,##0</c:formatCode>
                <c:ptCount val="2"/>
                <c:pt idx="0">
                  <c:v>566820</c:v>
                </c:pt>
                <c:pt idx="1">
                  <c:v>566820</c:v>
                </c:pt>
              </c:numCache>
            </c:numRef>
          </c:val>
          <c:extLst>
            <c:ext xmlns:c16="http://schemas.microsoft.com/office/drawing/2014/chart" uri="{C3380CC4-5D6E-409C-BE32-E72D297353CC}">
              <c16:uniqueId val="{00000000-76A4-426B-B850-5125F9B31FC5}"/>
            </c:ext>
          </c:extLst>
        </c:ser>
        <c:ser>
          <c:idx val="1"/>
          <c:order val="1"/>
          <c:tx>
            <c:strRef>
              <c:f>Sheet1!$C$1</c:f>
              <c:strCache>
                <c:ptCount val="1"/>
                <c:pt idx="0">
                  <c:v>Lisa</c:v>
                </c:pt>
              </c:strCache>
            </c:strRef>
          </c:tx>
          <c:spPr>
            <a:solidFill>
              <a:srgbClr val="00009A"/>
            </a:solidFill>
            <a:ln>
              <a:noFill/>
            </a:ln>
            <a:effectLst/>
          </c:spPr>
          <c:invertIfNegative val="0"/>
          <c:dLbls>
            <c:dLbl>
              <c:idx val="0"/>
              <c:showLegendKey val="0"/>
              <c:showVal val="1"/>
              <c:showCatName val="0"/>
              <c:showSerName val="1"/>
              <c:showPercent val="0"/>
              <c:showBubbleSize val="0"/>
              <c:separator>
</c:separator>
              <c:extLst>
                <c:ext xmlns:c15="http://schemas.microsoft.com/office/drawing/2012/chart" uri="{CE6537A1-D6FC-4f65-9D91-7224C49458BB}">
                  <c15:layout>
                    <c:manualLayout>
                      <c:w val="0.29681736313975976"/>
                      <c:h val="0.14235306249635712"/>
                    </c:manualLayout>
                  </c15:layout>
                </c:ext>
                <c:ext xmlns:c16="http://schemas.microsoft.com/office/drawing/2014/chart" uri="{C3380CC4-5D6E-409C-BE32-E72D297353CC}">
                  <c16:uniqueId val="{00000007-76A4-426B-B850-5125F9B31FC5}"/>
                </c:ext>
              </c:extLst>
            </c:dLbl>
            <c:dLbl>
              <c:idx val="1"/>
              <c:showLegendKey val="0"/>
              <c:showVal val="1"/>
              <c:showCatName val="0"/>
              <c:showSerName val="1"/>
              <c:showPercent val="0"/>
              <c:showBubbleSize val="0"/>
              <c:separator>
</c:separator>
              <c:extLst>
                <c:ext xmlns:c15="http://schemas.microsoft.com/office/drawing/2012/chart" uri="{CE6537A1-D6FC-4f65-9D91-7224C49458BB}">
                  <c15:layout>
                    <c:manualLayout>
                      <c:w val="0.27707672470422612"/>
                      <c:h val="0.14235306249635712"/>
                    </c:manualLayout>
                  </c15:layout>
                </c:ext>
                <c:ext xmlns:c16="http://schemas.microsoft.com/office/drawing/2014/chart" uri="{C3380CC4-5D6E-409C-BE32-E72D297353CC}">
                  <c16:uniqueId val="{00000009-76A4-426B-B850-5125F9B31FC5}"/>
                </c:ext>
              </c:extLst>
            </c:dLbl>
            <c:numFmt formatCode="&quot;$&quot;#,##0" sourceLinked="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Sheet1!$C$2:$C$3</c:f>
              <c:numCache>
                <c:formatCode>#,##0</c:formatCode>
                <c:ptCount val="2"/>
                <c:pt idx="0">
                  <c:v>493537</c:v>
                </c:pt>
                <c:pt idx="1">
                  <c:v>483385</c:v>
                </c:pt>
              </c:numCache>
            </c:numRef>
          </c:val>
          <c:extLst>
            <c:ext xmlns:c16="http://schemas.microsoft.com/office/drawing/2014/chart" uri="{C3380CC4-5D6E-409C-BE32-E72D297353CC}">
              <c16:uniqueId val="{00000001-76A4-426B-B850-5125F9B31FC5}"/>
            </c:ext>
          </c:extLst>
        </c:ser>
        <c:ser>
          <c:idx val="2"/>
          <c:order val="2"/>
          <c:tx>
            <c:strRef>
              <c:f>Sheet1!$D$1</c:f>
              <c:strCache>
                <c:ptCount val="1"/>
                <c:pt idx="0">
                  <c:v>Total</c:v>
                </c:pt>
              </c:strCache>
            </c:strRef>
          </c:tx>
          <c:spPr>
            <a:noFill/>
            <a:ln>
              <a:noFill/>
            </a:ln>
            <a:effectLst/>
          </c:spPr>
          <c:invertIfNegative val="0"/>
          <c:dLbls>
            <c:dLbl>
              <c:idx val="0"/>
              <c:dLblPos val="inBase"/>
              <c:showLegendKey val="0"/>
              <c:showVal val="1"/>
              <c:showCatName val="0"/>
              <c:showSerName val="1"/>
              <c:showPercent val="0"/>
              <c:showBubbleSize val="0"/>
              <c:separator>
</c:separator>
              <c:extLst>
                <c:ext xmlns:c15="http://schemas.microsoft.com/office/drawing/2012/chart" uri="{CE6537A1-D6FC-4f65-9D91-7224C49458BB}">
                  <c15:layout>
                    <c:manualLayout>
                      <c:w val="0.29822038419305547"/>
                      <c:h val="0.10989656424718768"/>
                    </c:manualLayout>
                  </c15:layout>
                </c:ext>
                <c:ext xmlns:c16="http://schemas.microsoft.com/office/drawing/2014/chart" uri="{C3380CC4-5D6E-409C-BE32-E72D297353CC}">
                  <c16:uniqueId val="{00000005-76A4-426B-B850-5125F9B31FC5}"/>
                </c:ext>
              </c:extLst>
            </c:dLbl>
            <c:dLbl>
              <c:idx val="1"/>
              <c:dLblPos val="inBase"/>
              <c:showLegendKey val="0"/>
              <c:showVal val="1"/>
              <c:showCatName val="0"/>
              <c:showSerName val="1"/>
              <c:showPercent val="0"/>
              <c:showBubbleSize val="0"/>
              <c:separator>
</c:separator>
              <c:extLst>
                <c:ext xmlns:c15="http://schemas.microsoft.com/office/drawing/2012/chart" uri="{CE6537A1-D6FC-4f65-9D91-7224C49458BB}">
                  <c15:layout>
                    <c:manualLayout>
                      <c:w val="0.27767481488038093"/>
                      <c:h val="0.10989656424718768"/>
                    </c:manualLayout>
                  </c15:layout>
                </c:ext>
                <c:ext xmlns:c16="http://schemas.microsoft.com/office/drawing/2014/chart" uri="{C3380CC4-5D6E-409C-BE32-E72D297353CC}">
                  <c16:uniqueId val="{00000006-76A4-426B-B850-5125F9B31FC5}"/>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dLblPos val="inBase"/>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Sheet1!$D$2:$D$3</c:f>
              <c:numCache>
                <c:formatCode>#,##0</c:formatCode>
                <c:ptCount val="2"/>
                <c:pt idx="0">
                  <c:v>1060357</c:v>
                </c:pt>
                <c:pt idx="1">
                  <c:v>1050205</c:v>
                </c:pt>
              </c:numCache>
            </c:numRef>
          </c:val>
          <c:extLst>
            <c:ext xmlns:c16="http://schemas.microsoft.com/office/drawing/2014/chart" uri="{C3380CC4-5D6E-409C-BE32-E72D297353CC}">
              <c16:uniqueId val="{00000004-76A4-426B-B850-5125F9B31FC5}"/>
            </c:ext>
          </c:extLst>
        </c:ser>
        <c:dLbls>
          <c:showLegendKey val="0"/>
          <c:showVal val="0"/>
          <c:showCatName val="0"/>
          <c:showSerName val="0"/>
          <c:showPercent val="0"/>
          <c:showBubbleSize val="0"/>
        </c:dLbls>
        <c:gapWidth val="20"/>
        <c:overlap val="100"/>
        <c:axId val="160623216"/>
        <c:axId val="1016015343"/>
      </c:barChart>
      <c:catAx>
        <c:axId val="160623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1016015343"/>
        <c:crosses val="autoZero"/>
        <c:auto val="1"/>
        <c:lblAlgn val="ctr"/>
        <c:lblOffset val="100"/>
        <c:noMultiLvlLbl val="0"/>
      </c:catAx>
      <c:valAx>
        <c:axId val="1016015343"/>
        <c:scaling>
          <c:orientation val="minMax"/>
          <c:max val="1200000"/>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1606232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87198441950075"/>
          <c:y val="4.5051155649147107E-2"/>
          <c:w val="0.84488955418690459"/>
          <c:h val="0.85215342620625734"/>
        </c:manualLayout>
      </c:layout>
      <c:barChart>
        <c:barDir val="col"/>
        <c:grouping val="stacked"/>
        <c:varyColors val="0"/>
        <c:ser>
          <c:idx val="0"/>
          <c:order val="0"/>
          <c:tx>
            <c:strRef>
              <c:f>Sheet1!$B$1</c:f>
              <c:strCache>
                <c:ptCount val="1"/>
                <c:pt idx="0">
                  <c:v>George</c:v>
                </c:pt>
              </c:strCache>
            </c:strRef>
          </c:tx>
          <c:spPr>
            <a:solidFill>
              <a:srgbClr val="D03A39"/>
            </a:solidFill>
            <a:ln>
              <a:noFill/>
            </a:ln>
            <a:effectLst/>
          </c:spPr>
          <c:invertIfNegative val="0"/>
          <c:dLbls>
            <c:dLbl>
              <c:idx val="0"/>
              <c:tx>
                <c:rich>
                  <a:bodyPr/>
                  <a:lstStyle/>
                  <a:p>
                    <a:fld id="{511A280F-DE37-4B86-8D66-728C438E0B73}" type="SERIESNAME">
                      <a:rPr lang="en-US"/>
                      <a:pPr/>
                      <a:t>[SERIES NAME]</a:t>
                    </a:fld>
                    <a:r>
                      <a:rPr lang="en-US" baseline="0" dirty="0"/>
                      <a:t>
</a:t>
                    </a:r>
                    <a:r>
                      <a:rPr lang="en-US" baseline="0" dirty="0">
                        <a:solidFill>
                          <a:schemeClr val="bg1"/>
                        </a:solidFill>
                      </a:rPr>
                      <a:t>$573,841</a:t>
                    </a:r>
                  </a:p>
                </c:rich>
              </c:tx>
              <c:showLegendKey val="0"/>
              <c:showVal val="1"/>
              <c:showCatName val="0"/>
              <c:showSerName val="1"/>
              <c:showPercent val="0"/>
              <c:showBubbleSize val="0"/>
              <c:separator>
</c:separator>
              <c:extLst>
                <c:ext xmlns:c15="http://schemas.microsoft.com/office/drawing/2012/chart" uri="{CE6537A1-D6FC-4f65-9D91-7224C49458BB}">
                  <c15:layout>
                    <c:manualLayout>
                      <c:w val="0.29681736313975976"/>
                      <c:h val="0.14235306249635712"/>
                    </c:manualLayout>
                  </c15:layout>
                  <c15:dlblFieldTable/>
                  <c15:showDataLabelsRange val="0"/>
                </c:ext>
                <c:ext xmlns:c16="http://schemas.microsoft.com/office/drawing/2014/chart" uri="{C3380CC4-5D6E-409C-BE32-E72D297353CC}">
                  <c16:uniqueId val="{00000000-CA9B-407D-886A-5A7F5F773E03}"/>
                </c:ext>
              </c:extLst>
            </c:dLbl>
            <c:dLbl>
              <c:idx val="1"/>
              <c:tx>
                <c:rich>
                  <a:bodyPr/>
                  <a:lstStyle/>
                  <a:p>
                    <a:fld id="{E9951145-B029-4998-99E7-B7504C7E4B79}" type="SERIESNAME">
                      <a:rPr lang="en-US"/>
                      <a:pPr/>
                      <a:t>[SERIES NAME]</a:t>
                    </a:fld>
                    <a:r>
                      <a:rPr lang="en-US" baseline="0" dirty="0"/>
                      <a:t>
</a:t>
                    </a:r>
                    <a:r>
                      <a:rPr lang="en-US" baseline="0" dirty="0">
                        <a:solidFill>
                          <a:schemeClr val="bg1"/>
                        </a:solidFill>
                      </a:rPr>
                      <a:t>$573,841</a:t>
                    </a:r>
                  </a:p>
                </c:rich>
              </c:tx>
              <c:showLegendKey val="0"/>
              <c:showVal val="1"/>
              <c:showCatName val="0"/>
              <c:showSerName val="1"/>
              <c:showPercent val="0"/>
              <c:showBubbleSize val="0"/>
              <c:separator>
</c:separator>
              <c:extLst>
                <c:ext xmlns:c15="http://schemas.microsoft.com/office/drawing/2012/chart" uri="{CE6537A1-D6FC-4f65-9D91-7224C49458BB}">
                  <c15:layout>
                    <c:manualLayout>
                      <c:w val="0.27707672470422612"/>
                      <c:h val="0.14235306249635712"/>
                    </c:manualLayout>
                  </c15:layout>
                  <c15:dlblFieldTable/>
                  <c15:showDataLabelsRange val="0"/>
                </c:ext>
                <c:ext xmlns:c16="http://schemas.microsoft.com/office/drawing/2014/chart" uri="{C3380CC4-5D6E-409C-BE32-E72D297353CC}">
                  <c16:uniqueId val="{00000001-CA9B-407D-886A-5A7F5F773E03}"/>
                </c:ext>
              </c:extLst>
            </c:dLbl>
            <c:numFmt formatCode="&quot;$&quot;#,##0" sourceLinked="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Sheet1!$B$2:$B$3</c:f>
              <c:numCache>
                <c:formatCode>#,##0</c:formatCode>
                <c:ptCount val="2"/>
                <c:pt idx="0">
                  <c:v>589512</c:v>
                </c:pt>
                <c:pt idx="1">
                  <c:v>589512</c:v>
                </c:pt>
              </c:numCache>
            </c:numRef>
          </c:val>
          <c:extLst>
            <c:ext xmlns:c16="http://schemas.microsoft.com/office/drawing/2014/chart" uri="{C3380CC4-5D6E-409C-BE32-E72D297353CC}">
              <c16:uniqueId val="{00000002-CA9B-407D-886A-5A7F5F773E03}"/>
            </c:ext>
          </c:extLst>
        </c:ser>
        <c:ser>
          <c:idx val="1"/>
          <c:order val="1"/>
          <c:tx>
            <c:strRef>
              <c:f>Sheet1!$C$1</c:f>
              <c:strCache>
                <c:ptCount val="1"/>
                <c:pt idx="0">
                  <c:v>Joan</c:v>
                </c:pt>
              </c:strCache>
            </c:strRef>
          </c:tx>
          <c:spPr>
            <a:solidFill>
              <a:srgbClr val="00009A"/>
            </a:solidFill>
            <a:ln>
              <a:noFill/>
            </a:ln>
            <a:effectLst/>
          </c:spPr>
          <c:invertIfNegative val="0"/>
          <c:dLbls>
            <c:dLbl>
              <c:idx val="0"/>
              <c:tx>
                <c:rich>
                  <a:bodyPr/>
                  <a:lstStyle/>
                  <a:p>
                    <a:fld id="{211F739F-59F9-43CA-934B-DFC920883A43}" type="SERIESNAME">
                      <a:rPr lang="en-US" smtClean="0">
                        <a:solidFill>
                          <a:schemeClr val="bg1"/>
                        </a:solidFill>
                      </a:rPr>
                      <a:pPr/>
                      <a:t>[SERIES NAME]</a:t>
                    </a:fld>
                    <a:r>
                      <a:rPr lang="en-US" baseline="0" dirty="0">
                        <a:solidFill>
                          <a:schemeClr val="bg1"/>
                        </a:solidFill>
                      </a:rPr>
                      <a:t>
$486,320</a:t>
                    </a:r>
                  </a:p>
                </c:rich>
              </c:tx>
              <c:showLegendKey val="0"/>
              <c:showVal val="1"/>
              <c:showCatName val="0"/>
              <c:showSerName val="1"/>
              <c:showPercent val="0"/>
              <c:showBubbleSize val="0"/>
              <c:separator>
</c:separator>
              <c:extLst>
                <c:ext xmlns:c15="http://schemas.microsoft.com/office/drawing/2012/chart" uri="{CE6537A1-D6FC-4f65-9D91-7224C49458BB}">
                  <c15:layout>
                    <c:manualLayout>
                      <c:w val="0.29681736313975976"/>
                      <c:h val="0.14235306249635712"/>
                    </c:manualLayout>
                  </c15:layout>
                  <c15:dlblFieldTable/>
                  <c15:showDataLabelsRange val="0"/>
                </c:ext>
                <c:ext xmlns:c16="http://schemas.microsoft.com/office/drawing/2014/chart" uri="{C3380CC4-5D6E-409C-BE32-E72D297353CC}">
                  <c16:uniqueId val="{00000003-CA9B-407D-886A-5A7F5F773E03}"/>
                </c:ext>
              </c:extLst>
            </c:dLbl>
            <c:dLbl>
              <c:idx val="1"/>
              <c:tx>
                <c:rich>
                  <a:bodyPr/>
                  <a:lstStyle/>
                  <a:p>
                    <a:fld id="{A991DAC8-FB68-4D65-BD98-2BAC02E115BB}" type="SERIESNAME">
                      <a:rPr lang="en-US" smtClean="0"/>
                      <a:pPr/>
                      <a:t>[SERIES NAME]</a:t>
                    </a:fld>
                    <a:r>
                      <a:rPr lang="en-US" baseline="0" dirty="0"/>
                      <a:t>
</a:t>
                    </a:r>
                    <a:r>
                      <a:rPr lang="en-US" baseline="0" dirty="0">
                        <a:solidFill>
                          <a:schemeClr val="bg1"/>
                        </a:solidFill>
                      </a:rPr>
                      <a:t>$480,152</a:t>
                    </a:r>
                  </a:p>
                </c:rich>
              </c:tx>
              <c:showLegendKey val="0"/>
              <c:showVal val="1"/>
              <c:showCatName val="0"/>
              <c:showSerName val="1"/>
              <c:showPercent val="0"/>
              <c:showBubbleSize val="0"/>
              <c:separator>
</c:separator>
              <c:extLst>
                <c:ext xmlns:c15="http://schemas.microsoft.com/office/drawing/2012/chart" uri="{CE6537A1-D6FC-4f65-9D91-7224C49458BB}">
                  <c15:layout>
                    <c:manualLayout>
                      <c:w val="0.27707672470422612"/>
                      <c:h val="0.14235306249635712"/>
                    </c:manualLayout>
                  </c15:layout>
                  <c15:dlblFieldTable/>
                  <c15:showDataLabelsRange val="0"/>
                </c:ext>
                <c:ext xmlns:c16="http://schemas.microsoft.com/office/drawing/2014/chart" uri="{C3380CC4-5D6E-409C-BE32-E72D297353CC}">
                  <c16:uniqueId val="{00000004-CA9B-407D-886A-5A7F5F773E03}"/>
                </c:ext>
              </c:extLst>
            </c:dLbl>
            <c:numFmt formatCode="&quot;$&quot;#,##0" sourceLinked="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Sheet1!$C$2:$C$3</c:f>
              <c:numCache>
                <c:formatCode>#,##0</c:formatCode>
                <c:ptCount val="2"/>
                <c:pt idx="0">
                  <c:v>514857</c:v>
                </c:pt>
                <c:pt idx="1">
                  <c:v>509496</c:v>
                </c:pt>
              </c:numCache>
            </c:numRef>
          </c:val>
          <c:extLst>
            <c:ext xmlns:c16="http://schemas.microsoft.com/office/drawing/2014/chart" uri="{C3380CC4-5D6E-409C-BE32-E72D297353CC}">
              <c16:uniqueId val="{00000005-CA9B-407D-886A-5A7F5F773E03}"/>
            </c:ext>
          </c:extLst>
        </c:ser>
        <c:ser>
          <c:idx val="2"/>
          <c:order val="2"/>
          <c:tx>
            <c:strRef>
              <c:f>Sheet1!$D$1</c:f>
              <c:strCache>
                <c:ptCount val="1"/>
                <c:pt idx="0">
                  <c:v>Total</c:v>
                </c:pt>
              </c:strCache>
            </c:strRef>
          </c:tx>
          <c:spPr>
            <a:noFill/>
            <a:ln>
              <a:noFill/>
            </a:ln>
            <a:effectLst/>
          </c:spPr>
          <c:invertIfNegative val="0"/>
          <c:dLbls>
            <c:dLbl>
              <c:idx val="0"/>
              <c:dLblPos val="inBase"/>
              <c:showLegendKey val="0"/>
              <c:showVal val="1"/>
              <c:showCatName val="0"/>
              <c:showSerName val="1"/>
              <c:showPercent val="0"/>
              <c:showBubbleSize val="0"/>
              <c:separator>
</c:separator>
              <c:extLst>
                <c:ext xmlns:c15="http://schemas.microsoft.com/office/drawing/2012/chart" uri="{CE6537A1-D6FC-4f65-9D91-7224C49458BB}">
                  <c15:layout>
                    <c:manualLayout>
                      <c:w val="0.29822038419305547"/>
                      <c:h val="0.10989656424718768"/>
                    </c:manualLayout>
                  </c15:layout>
                </c:ext>
                <c:ext xmlns:c16="http://schemas.microsoft.com/office/drawing/2014/chart" uri="{C3380CC4-5D6E-409C-BE32-E72D297353CC}">
                  <c16:uniqueId val="{00000006-CA9B-407D-886A-5A7F5F773E03}"/>
                </c:ext>
              </c:extLst>
            </c:dLbl>
            <c:dLbl>
              <c:idx val="1"/>
              <c:dLblPos val="inBase"/>
              <c:showLegendKey val="0"/>
              <c:showVal val="1"/>
              <c:showCatName val="0"/>
              <c:showSerName val="1"/>
              <c:showPercent val="0"/>
              <c:showBubbleSize val="0"/>
              <c:separator>
</c:separator>
              <c:extLst>
                <c:ext xmlns:c15="http://schemas.microsoft.com/office/drawing/2012/chart" uri="{CE6537A1-D6FC-4f65-9D91-7224C49458BB}">
                  <c15:layout>
                    <c:manualLayout>
                      <c:w val="0.27767481488038093"/>
                      <c:h val="0.10989656424718768"/>
                    </c:manualLayout>
                  </c15:layout>
                </c:ext>
                <c:ext xmlns:c16="http://schemas.microsoft.com/office/drawing/2014/chart" uri="{C3380CC4-5D6E-409C-BE32-E72D297353CC}">
                  <c16:uniqueId val="{00000007-CA9B-407D-886A-5A7F5F773E03}"/>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dLblPos val="inBase"/>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Sheet1!$D$2:$D$3</c:f>
              <c:numCache>
                <c:formatCode>#,##0</c:formatCode>
                <c:ptCount val="2"/>
                <c:pt idx="0">
                  <c:v>1082445</c:v>
                </c:pt>
                <c:pt idx="1">
                  <c:v>1076538</c:v>
                </c:pt>
              </c:numCache>
            </c:numRef>
          </c:val>
          <c:extLst>
            <c:ext xmlns:c16="http://schemas.microsoft.com/office/drawing/2014/chart" uri="{C3380CC4-5D6E-409C-BE32-E72D297353CC}">
              <c16:uniqueId val="{00000008-CA9B-407D-886A-5A7F5F773E03}"/>
            </c:ext>
          </c:extLst>
        </c:ser>
        <c:dLbls>
          <c:showLegendKey val="0"/>
          <c:showVal val="0"/>
          <c:showCatName val="0"/>
          <c:showSerName val="0"/>
          <c:showPercent val="0"/>
          <c:showBubbleSize val="0"/>
        </c:dLbls>
        <c:gapWidth val="20"/>
        <c:overlap val="100"/>
        <c:axId val="160623216"/>
        <c:axId val="1016015343"/>
      </c:barChart>
      <c:catAx>
        <c:axId val="160623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1016015343"/>
        <c:crosses val="autoZero"/>
        <c:auto val="1"/>
        <c:lblAlgn val="ctr"/>
        <c:lblOffset val="100"/>
        <c:noMultiLvlLbl val="0"/>
      </c:catAx>
      <c:valAx>
        <c:axId val="1016015343"/>
        <c:scaling>
          <c:orientation val="minMax"/>
          <c:max val="1200000"/>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1606232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87198441950075"/>
          <c:y val="0.13615708006593827"/>
          <c:w val="0.84488955418690459"/>
          <c:h val="0.76104741963590494"/>
        </c:manualLayout>
      </c:layout>
      <c:barChart>
        <c:barDir val="col"/>
        <c:grouping val="stacked"/>
        <c:varyColors val="0"/>
        <c:ser>
          <c:idx val="0"/>
          <c:order val="0"/>
          <c:tx>
            <c:strRef>
              <c:f>Sheet1!$B$1</c:f>
              <c:strCache>
                <c:ptCount val="1"/>
                <c:pt idx="0">
                  <c:v>Greg</c:v>
                </c:pt>
              </c:strCache>
            </c:strRef>
          </c:tx>
          <c:spPr>
            <a:solidFill>
              <a:schemeClr val="accent4"/>
            </a:solidFill>
            <a:ln>
              <a:noFill/>
            </a:ln>
            <a:effectLst/>
          </c:spPr>
          <c:invertIfNegative val="0"/>
          <c:dLbls>
            <c:dLbl>
              <c:idx val="0"/>
              <c:showLegendKey val="0"/>
              <c:showVal val="1"/>
              <c:showCatName val="0"/>
              <c:showSerName val="1"/>
              <c:showPercent val="0"/>
              <c:showBubbleSize val="0"/>
              <c:separator>
</c:separator>
              <c:extLst>
                <c:ext xmlns:c15="http://schemas.microsoft.com/office/drawing/2012/chart" uri="{CE6537A1-D6FC-4f65-9D91-7224C49458BB}">
                  <c15:layout>
                    <c:manualLayout>
                      <c:w val="0.29681736313975976"/>
                      <c:h val="0.14235306249635712"/>
                    </c:manualLayout>
                  </c15:layout>
                </c:ext>
                <c:ext xmlns:c16="http://schemas.microsoft.com/office/drawing/2014/chart" uri="{C3380CC4-5D6E-409C-BE32-E72D297353CC}">
                  <c16:uniqueId val="{00000000-0750-41BE-9D99-8AB3C55C933B}"/>
                </c:ext>
              </c:extLst>
            </c:dLbl>
            <c:dLbl>
              <c:idx val="1"/>
              <c:showLegendKey val="0"/>
              <c:showVal val="1"/>
              <c:showCatName val="0"/>
              <c:showSerName val="1"/>
              <c:showPercent val="0"/>
              <c:showBubbleSize val="0"/>
              <c:separator>
</c:separator>
              <c:extLst>
                <c:ext xmlns:c15="http://schemas.microsoft.com/office/drawing/2012/chart" uri="{CE6537A1-D6FC-4f65-9D91-7224C49458BB}">
                  <c15:layout>
                    <c:manualLayout>
                      <c:w val="0.27707672470422612"/>
                      <c:h val="0.14235306249635712"/>
                    </c:manualLayout>
                  </c15:layout>
                </c:ext>
                <c:ext xmlns:c16="http://schemas.microsoft.com/office/drawing/2014/chart" uri="{C3380CC4-5D6E-409C-BE32-E72D297353CC}">
                  <c16:uniqueId val="{00000001-0750-41BE-9D99-8AB3C55C933B}"/>
                </c:ext>
              </c:extLst>
            </c:dLbl>
            <c:numFmt formatCode="&quot;$&quot;#,##0" sourceLinked="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Sheet1!$B$2:$B$3</c:f>
              <c:numCache>
                <c:formatCode>#,##0</c:formatCode>
                <c:ptCount val="2"/>
                <c:pt idx="0">
                  <c:v>480420</c:v>
                </c:pt>
                <c:pt idx="1">
                  <c:v>480420</c:v>
                </c:pt>
              </c:numCache>
            </c:numRef>
          </c:val>
          <c:extLst>
            <c:ext xmlns:c16="http://schemas.microsoft.com/office/drawing/2014/chart" uri="{C3380CC4-5D6E-409C-BE32-E72D297353CC}">
              <c16:uniqueId val="{00000002-0750-41BE-9D99-8AB3C55C933B}"/>
            </c:ext>
          </c:extLst>
        </c:ser>
        <c:ser>
          <c:idx val="1"/>
          <c:order val="1"/>
          <c:tx>
            <c:strRef>
              <c:f>Sheet1!$C$1</c:f>
              <c:strCache>
                <c:ptCount val="1"/>
                <c:pt idx="0">
                  <c:v>Alice</c:v>
                </c:pt>
              </c:strCache>
            </c:strRef>
          </c:tx>
          <c:spPr>
            <a:solidFill>
              <a:srgbClr val="A75900"/>
            </a:solidFill>
            <a:ln>
              <a:noFill/>
            </a:ln>
            <a:effectLst/>
          </c:spPr>
          <c:invertIfNegative val="0"/>
          <c:dLbls>
            <c:dLbl>
              <c:idx val="0"/>
              <c:showLegendKey val="0"/>
              <c:showVal val="1"/>
              <c:showCatName val="0"/>
              <c:showSerName val="1"/>
              <c:showPercent val="0"/>
              <c:showBubbleSize val="0"/>
              <c:separator>
</c:separator>
              <c:extLst>
                <c:ext xmlns:c15="http://schemas.microsoft.com/office/drawing/2012/chart" uri="{CE6537A1-D6FC-4f65-9D91-7224C49458BB}">
                  <c15:layout>
                    <c:manualLayout>
                      <c:w val="0.29681736313975976"/>
                      <c:h val="0.14235306249635712"/>
                    </c:manualLayout>
                  </c15:layout>
                </c:ext>
                <c:ext xmlns:c16="http://schemas.microsoft.com/office/drawing/2014/chart" uri="{C3380CC4-5D6E-409C-BE32-E72D297353CC}">
                  <c16:uniqueId val="{00000003-0750-41BE-9D99-8AB3C55C933B}"/>
                </c:ext>
              </c:extLst>
            </c:dLbl>
            <c:dLbl>
              <c:idx val="1"/>
              <c:showLegendKey val="0"/>
              <c:showVal val="1"/>
              <c:showCatName val="0"/>
              <c:showSerName val="1"/>
              <c:showPercent val="0"/>
              <c:showBubbleSize val="0"/>
              <c:separator>
</c:separator>
              <c:extLst>
                <c:ext xmlns:c15="http://schemas.microsoft.com/office/drawing/2012/chart" uri="{CE6537A1-D6FC-4f65-9D91-7224C49458BB}">
                  <c15:layout>
                    <c:manualLayout>
                      <c:w val="0.27707672470422612"/>
                      <c:h val="0.14235306249635712"/>
                    </c:manualLayout>
                  </c15:layout>
                </c:ext>
                <c:ext xmlns:c16="http://schemas.microsoft.com/office/drawing/2014/chart" uri="{C3380CC4-5D6E-409C-BE32-E72D297353CC}">
                  <c16:uniqueId val="{00000004-0750-41BE-9D99-8AB3C55C933B}"/>
                </c:ext>
              </c:extLst>
            </c:dLbl>
            <c:numFmt formatCode="&quot;$&quot;#,##0" sourceLinked="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Sheet1!$C$2:$C$3</c:f>
              <c:numCache>
                <c:formatCode>#,##0</c:formatCode>
                <c:ptCount val="2"/>
                <c:pt idx="0">
                  <c:v>512669</c:v>
                </c:pt>
                <c:pt idx="1">
                  <c:v>506972</c:v>
                </c:pt>
              </c:numCache>
            </c:numRef>
          </c:val>
          <c:extLst>
            <c:ext xmlns:c16="http://schemas.microsoft.com/office/drawing/2014/chart" uri="{C3380CC4-5D6E-409C-BE32-E72D297353CC}">
              <c16:uniqueId val="{00000005-0750-41BE-9D99-8AB3C55C933B}"/>
            </c:ext>
          </c:extLst>
        </c:ser>
        <c:ser>
          <c:idx val="2"/>
          <c:order val="2"/>
          <c:tx>
            <c:strRef>
              <c:f>Sheet1!$D$1</c:f>
              <c:strCache>
                <c:ptCount val="1"/>
                <c:pt idx="0">
                  <c:v>Total</c:v>
                </c:pt>
              </c:strCache>
            </c:strRef>
          </c:tx>
          <c:spPr>
            <a:noFill/>
            <a:ln>
              <a:noFill/>
            </a:ln>
            <a:effectLst/>
          </c:spPr>
          <c:invertIfNegative val="0"/>
          <c:dLbls>
            <c:dLbl>
              <c:idx val="0"/>
              <c:dLblPos val="inBase"/>
              <c:showLegendKey val="0"/>
              <c:showVal val="1"/>
              <c:showCatName val="0"/>
              <c:showSerName val="1"/>
              <c:showPercent val="0"/>
              <c:showBubbleSize val="0"/>
              <c:separator>
</c:separator>
              <c:extLst>
                <c:ext xmlns:c15="http://schemas.microsoft.com/office/drawing/2012/chart" uri="{CE6537A1-D6FC-4f65-9D91-7224C49458BB}">
                  <c15:layout>
                    <c:manualLayout>
                      <c:w val="0.29822038419305547"/>
                      <c:h val="0.10989656424718768"/>
                    </c:manualLayout>
                  </c15:layout>
                </c:ext>
                <c:ext xmlns:c16="http://schemas.microsoft.com/office/drawing/2014/chart" uri="{C3380CC4-5D6E-409C-BE32-E72D297353CC}">
                  <c16:uniqueId val="{00000006-0750-41BE-9D99-8AB3C55C933B}"/>
                </c:ext>
              </c:extLst>
            </c:dLbl>
            <c:dLbl>
              <c:idx val="1"/>
              <c:dLblPos val="inBase"/>
              <c:showLegendKey val="0"/>
              <c:showVal val="1"/>
              <c:showCatName val="0"/>
              <c:showSerName val="1"/>
              <c:showPercent val="0"/>
              <c:showBubbleSize val="0"/>
              <c:separator>
</c:separator>
              <c:extLst>
                <c:ext xmlns:c15="http://schemas.microsoft.com/office/drawing/2012/chart" uri="{CE6537A1-D6FC-4f65-9D91-7224C49458BB}">
                  <c15:layout>
                    <c:manualLayout>
                      <c:w val="0.27767481488038093"/>
                      <c:h val="0.10989656424718768"/>
                    </c:manualLayout>
                  </c15:layout>
                </c:ext>
                <c:ext xmlns:c16="http://schemas.microsoft.com/office/drawing/2014/chart" uri="{C3380CC4-5D6E-409C-BE32-E72D297353CC}">
                  <c16:uniqueId val="{00000007-0750-41BE-9D99-8AB3C55C933B}"/>
                </c:ext>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dLblPos val="inBase"/>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Sheet1!$D$2:$D$3</c:f>
              <c:numCache>
                <c:formatCode>#,##0</c:formatCode>
                <c:ptCount val="2"/>
                <c:pt idx="0">
                  <c:v>993089</c:v>
                </c:pt>
                <c:pt idx="1">
                  <c:v>987392</c:v>
                </c:pt>
              </c:numCache>
            </c:numRef>
          </c:val>
          <c:extLst>
            <c:ext xmlns:c16="http://schemas.microsoft.com/office/drawing/2014/chart" uri="{C3380CC4-5D6E-409C-BE32-E72D297353CC}">
              <c16:uniqueId val="{00000008-0750-41BE-9D99-8AB3C55C933B}"/>
            </c:ext>
          </c:extLst>
        </c:ser>
        <c:dLbls>
          <c:showLegendKey val="0"/>
          <c:showVal val="0"/>
          <c:showCatName val="0"/>
          <c:showSerName val="0"/>
          <c:showPercent val="0"/>
          <c:showBubbleSize val="0"/>
        </c:dLbls>
        <c:gapWidth val="20"/>
        <c:overlap val="100"/>
        <c:axId val="160623216"/>
        <c:axId val="1016015343"/>
      </c:barChart>
      <c:catAx>
        <c:axId val="160623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1016015343"/>
        <c:crosses val="autoZero"/>
        <c:auto val="1"/>
        <c:lblAlgn val="ctr"/>
        <c:lblOffset val="100"/>
        <c:noMultiLvlLbl val="0"/>
      </c:catAx>
      <c:valAx>
        <c:axId val="1016015343"/>
        <c:scaling>
          <c:orientation val="minMax"/>
          <c:max val="1000000"/>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160623216"/>
        <c:crosses val="autoZero"/>
        <c:crossBetween val="between"/>
        <c:majorUnit val="200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87198441950075"/>
          <c:y val="4.5051155649147107E-2"/>
          <c:w val="0.84488955418690459"/>
          <c:h val="0.85215342620625734"/>
        </c:manualLayout>
      </c:layout>
      <c:barChart>
        <c:barDir val="col"/>
        <c:grouping val="stacked"/>
        <c:varyColors val="0"/>
        <c:ser>
          <c:idx val="0"/>
          <c:order val="0"/>
          <c:tx>
            <c:strRef>
              <c:f>Sheet1!$B$1</c:f>
              <c:strCache>
                <c:ptCount val="1"/>
                <c:pt idx="0">
                  <c:v>Brenda</c:v>
                </c:pt>
              </c:strCache>
            </c:strRef>
          </c:tx>
          <c:spPr>
            <a:solidFill>
              <a:schemeClr val="tx2"/>
            </a:solidFill>
            <a:ln>
              <a:noFill/>
            </a:ln>
            <a:effectLst/>
          </c:spPr>
          <c:invertIfNegative val="0"/>
          <c:dLbls>
            <c:dLbl>
              <c:idx val="0"/>
              <c:showLegendKey val="0"/>
              <c:showVal val="1"/>
              <c:showCatName val="0"/>
              <c:showSerName val="1"/>
              <c:showPercent val="0"/>
              <c:showBubbleSize val="0"/>
              <c:separator>
</c:separator>
              <c:extLst>
                <c:ext xmlns:c15="http://schemas.microsoft.com/office/drawing/2012/chart" uri="{CE6537A1-D6FC-4f65-9D91-7224C49458BB}">
                  <c15:layout>
                    <c:manualLayout>
                      <c:w val="0.30496238624795008"/>
                      <c:h val="0.18019659796890966"/>
                    </c:manualLayout>
                  </c15:layout>
                </c:ext>
                <c:ext xmlns:c16="http://schemas.microsoft.com/office/drawing/2014/chart" uri="{C3380CC4-5D6E-409C-BE32-E72D297353CC}">
                  <c16:uniqueId val="{00000000-3676-4E17-B8F5-CE23A2576BC2}"/>
                </c:ext>
              </c:extLst>
            </c:dLbl>
            <c:dLbl>
              <c:idx val="1"/>
              <c:showLegendKey val="0"/>
              <c:showVal val="1"/>
              <c:showCatName val="0"/>
              <c:showSerName val="1"/>
              <c:showPercent val="0"/>
              <c:showBubbleSize val="0"/>
              <c:separator>
</c:separator>
              <c:extLst>
                <c:ext xmlns:c15="http://schemas.microsoft.com/office/drawing/2012/chart" uri="{CE6537A1-D6FC-4f65-9D91-7224C49458BB}">
                  <c15:layout>
                    <c:manualLayout>
                      <c:w val="0.2876762090058867"/>
                      <c:h val="0.18019659796890966"/>
                    </c:manualLayout>
                  </c15:layout>
                </c:ext>
                <c:ext xmlns:c16="http://schemas.microsoft.com/office/drawing/2014/chart" uri="{C3380CC4-5D6E-409C-BE32-E72D297353CC}">
                  <c16:uniqueId val="{00000001-3676-4E17-B8F5-CE23A2576BC2}"/>
                </c:ext>
              </c:extLst>
            </c:dLbl>
            <c:numFmt formatCode="&quot;$&quot;#,##0" sourceLinked="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0"/>
              </c:ext>
            </c:extLst>
          </c:dLbls>
          <c:cat>
            <c:strRef>
              <c:f>Sheet1!$A$2:$A$3</c:f>
              <c:strCache>
                <c:ptCount val="2"/>
                <c:pt idx="0">
                  <c:v>Option 1</c:v>
                </c:pt>
                <c:pt idx="1">
                  <c:v>Option 2</c:v>
                </c:pt>
              </c:strCache>
            </c:strRef>
          </c:cat>
          <c:val>
            <c:numRef>
              <c:f>Sheet1!$B$2:$B$3</c:f>
              <c:numCache>
                <c:formatCode>#,##0</c:formatCode>
                <c:ptCount val="2"/>
                <c:pt idx="0">
                  <c:v>843429</c:v>
                </c:pt>
                <c:pt idx="1">
                  <c:v>757666</c:v>
                </c:pt>
              </c:numCache>
            </c:numRef>
          </c:val>
          <c:extLst>
            <c:ext xmlns:c16="http://schemas.microsoft.com/office/drawing/2014/chart" uri="{C3380CC4-5D6E-409C-BE32-E72D297353CC}">
              <c16:uniqueId val="{00000002-3676-4E17-B8F5-CE23A2576BC2}"/>
            </c:ext>
          </c:extLst>
        </c:ser>
        <c:dLbls>
          <c:showLegendKey val="0"/>
          <c:showVal val="0"/>
          <c:showCatName val="0"/>
          <c:showSerName val="0"/>
          <c:showPercent val="0"/>
          <c:showBubbleSize val="0"/>
        </c:dLbls>
        <c:gapWidth val="20"/>
        <c:overlap val="100"/>
        <c:axId val="160623216"/>
        <c:axId val="1016015343"/>
      </c:barChart>
      <c:catAx>
        <c:axId val="160623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1016015343"/>
        <c:crosses val="autoZero"/>
        <c:auto val="1"/>
        <c:lblAlgn val="ctr"/>
        <c:lblOffset val="100"/>
        <c:noMultiLvlLbl val="0"/>
      </c:catAx>
      <c:valAx>
        <c:axId val="1016015343"/>
        <c:scaling>
          <c:orientation val="minMax"/>
          <c:max val="1000000"/>
          <c:min val="0"/>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160623216"/>
        <c:crosses val="autoZero"/>
        <c:crossBetween val="between"/>
        <c:majorUnit val="200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0.00335</cdr:x>
      <cdr:y>0.02355</cdr:y>
    </cdr:from>
    <cdr:to>
      <cdr:x>0.98679</cdr:x>
      <cdr:y>0.05782</cdr:y>
    </cdr:to>
    <cdr:sp macro="" textlink="">
      <cdr:nvSpPr>
        <cdr:cNvPr id="2" name="Rectangle 1"/>
        <cdr:cNvSpPr/>
      </cdr:nvSpPr>
      <cdr:spPr>
        <a:xfrm xmlns:a="http://schemas.openxmlformats.org/drawingml/2006/main">
          <a:off x="25608" y="96696"/>
          <a:ext cx="7517478" cy="140713"/>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4D345FD6-6E8E-4481-9C29-1B483B424A57}" type="slidenum">
              <a:rPr sz="1400"/>
              <a:t>‹#›</a:t>
            </a:fld>
            <a:endParaRPr sz="1400" dirty="0"/>
          </a:p>
        </p:txBody>
      </p:sp>
    </p:spTree>
    <p:extLst>
      <p:ext uri="{BB962C8B-B14F-4D97-AF65-F5344CB8AC3E}">
        <p14:creationId xmlns:p14="http://schemas.microsoft.com/office/powerpoint/2010/main" val="372295348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266825" y="319088"/>
            <a:ext cx="4322763" cy="324167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544513" y="3718559"/>
            <a:ext cx="5764213" cy="4958081"/>
          </a:xfrm>
          <a:prstGeom prst="rect">
            <a:avLst/>
          </a:prstGeom>
        </p:spPr>
        <p:txBody>
          <a:bodyPr vert="horz" lIns="91440" tIns="45720" rIns="91440" bIns="45720" rtlCol="0"/>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400">
                <a:latin typeface="+mn-lt"/>
              </a:defRPr>
            </a:lvl1pPr>
          </a:lstStyle>
          <a:p>
            <a:fld id="{4FF0573C-F130-4D1E-A886-85FBB65D3A1B}" type="slidenum">
              <a:rPr lang="en-CA" smtClean="0"/>
              <a:pPr/>
              <a:t>‹#›</a:t>
            </a:fld>
            <a:endParaRPr lang="en-CA" dirty="0"/>
          </a:p>
        </p:txBody>
      </p:sp>
    </p:spTree>
    <p:extLst>
      <p:ext uri="{BB962C8B-B14F-4D97-AF65-F5344CB8AC3E}">
        <p14:creationId xmlns:p14="http://schemas.microsoft.com/office/powerpoint/2010/main" val="3206337814"/>
      </p:ext>
    </p:extLst>
  </p:cSld>
  <p:clrMap bg1="lt1" tx1="dk1" bg2="lt2" tx2="dk2" accent1="accent1" accent2="accent2" accent3="accent3" accent4="accent4" accent5="accent5" accent6="accent6" hlink="hlink" folHlink="folHlink"/>
  <p:hf hdr="0" ftr="0" dt="0"/>
  <p:notesStyle>
    <a:lvl1pPr marL="171450" indent="-171450" algn="l" defTabSz="914400" rtl="0" eaLnBrk="1" latinLnBrk="0" hangingPunct="1">
      <a:spcBef>
        <a:spcPts val="600"/>
      </a:spcBef>
      <a:buClr>
        <a:schemeClr val="tx1"/>
      </a:buClr>
      <a:buFont typeface="Arial" panose="020B0604020202020204" pitchFamily="34" charset="0"/>
      <a:buChar char="•"/>
      <a:defRPr sz="1200" kern="1200">
        <a:solidFill>
          <a:schemeClr val="tx1"/>
        </a:solidFill>
        <a:latin typeface="+mn-lt"/>
        <a:ea typeface="+mn-ea"/>
        <a:cs typeface="+mn-cs"/>
      </a:defRPr>
    </a:lvl1pPr>
    <a:lvl2pPr marL="457200" indent="-171450" algn="l" defTabSz="914400" rtl="0" eaLnBrk="1" latinLnBrk="0" hangingPunct="1">
      <a:spcBef>
        <a:spcPts val="600"/>
      </a:spcBef>
      <a:buClr>
        <a:schemeClr val="tx1"/>
      </a:buClr>
      <a:buFont typeface="Arial" panose="020B0604020202020204" pitchFamily="34" charset="0"/>
      <a:buChar char="•"/>
      <a:defRPr sz="1200" kern="1200">
        <a:solidFill>
          <a:schemeClr val="tx1"/>
        </a:solidFill>
        <a:latin typeface="+mn-lt"/>
        <a:ea typeface="+mn-ea"/>
        <a:cs typeface="+mn-cs"/>
      </a:defRPr>
    </a:lvl2pPr>
    <a:lvl3pPr marL="749808" indent="-171450" algn="l" defTabSz="914400" rtl="0" eaLnBrk="1" latinLnBrk="0" hangingPunct="1">
      <a:spcBef>
        <a:spcPts val="600"/>
      </a:spcBef>
      <a:buClr>
        <a:schemeClr val="tx1"/>
      </a:buClr>
      <a:buFont typeface="Arial" panose="020B0604020202020204" pitchFamily="34" charset="0"/>
      <a:buChar char="•"/>
      <a:defRPr sz="1200" kern="1200">
        <a:solidFill>
          <a:schemeClr val="tx1"/>
        </a:solidFill>
        <a:latin typeface="+mn-lt"/>
        <a:ea typeface="+mn-ea"/>
        <a:cs typeface="+mn-cs"/>
      </a:defRPr>
    </a:lvl3pPr>
    <a:lvl4pPr marL="1033272" indent="-171450" algn="l" defTabSz="914400" rtl="0" eaLnBrk="1" latinLnBrk="0" hangingPunct="1">
      <a:spcBef>
        <a:spcPts val="600"/>
      </a:spcBef>
      <a:buClr>
        <a:schemeClr val="tx1"/>
      </a:buClr>
      <a:buFont typeface="Arial" panose="020B0604020202020204" pitchFamily="34" charset="0"/>
      <a:buChar char="•"/>
      <a:defRPr sz="1200" kern="1200">
        <a:solidFill>
          <a:schemeClr val="tx1"/>
        </a:solidFill>
        <a:latin typeface="+mn-lt"/>
        <a:ea typeface="+mn-ea"/>
        <a:cs typeface="+mn-cs"/>
      </a:defRPr>
    </a:lvl4pPr>
    <a:lvl5pPr marL="1316736" indent="-171450" algn="l" defTabSz="914400" rtl="0" eaLnBrk="1" latinLnBrk="0" hangingPunct="1">
      <a:spcBef>
        <a:spcPts val="600"/>
      </a:spcBef>
      <a:buClr>
        <a:schemeClr val="tx1"/>
      </a:buClr>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ssa.gov/oact/trsu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sa.gov/OACT/quickcalc/earlyretire.html"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ssa.gov/policy/docs/ssb/v74n4/v74n4p21.html"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sa.gov/"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ssa.gov/news/press/factsheets/colafacts2021.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ssa.gov/news/press/factsheets/colafacts2022.pdf"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ssa.gov/news/press/factsheets/colafacts2021.pdf"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ssa.gov/news/press/factsheets/colafacts2022.pdf"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congress.gov/bill/118th-congress/house-bill/82/text"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s://www.ssa.gov/benefits/retirement/social-security-fairness-act.html" TargetMode="Externa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ssa.gov/history/hfaq.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ssa.gov/news/press/factsheets/basicfact-alt.pdf"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Good [morning/afternoon/evening]. </a:t>
            </a:r>
            <a:endParaRPr lang="en-US" sz="1600" dirty="0">
              <a:effectLst/>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Today we’re going to talk about Social Security. Even though Social Security has been around since the 1930s, it turns out there’s quite a bit about the program that many people misunderstand. As a result, it</a:t>
            </a:r>
            <a:r>
              <a:rPr lang="en-US" sz="1600" kern="1200" baseline="0" dirty="0">
                <a:solidFill>
                  <a:srgbClr val="000000"/>
                </a:solidFill>
                <a:effectLst/>
                <a:latin typeface="Calibri" panose="020F0502020204030204" pitchFamily="34" charset="0"/>
                <a:ea typeface="+mn-ea"/>
                <a:cs typeface="+mn-cs"/>
              </a:rPr>
              <a:t> can be a challenge to</a:t>
            </a:r>
            <a:r>
              <a:rPr lang="en-US" sz="1600" kern="1200" dirty="0">
                <a:solidFill>
                  <a:srgbClr val="000000"/>
                </a:solidFill>
                <a:effectLst/>
                <a:latin typeface="Calibri" panose="020F0502020204030204" pitchFamily="34" charset="0"/>
                <a:ea typeface="+mn-ea"/>
                <a:cs typeface="+mn-cs"/>
              </a:rPr>
              <a:t> make the most of what we all have coming to us. </a:t>
            </a:r>
            <a:endParaRPr lang="en-US" sz="1600" dirty="0">
              <a:effectLst/>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So, this presentation is going to focus specifically on how we </a:t>
            </a:r>
            <a:r>
              <a:rPr lang="en-US" sz="1600" kern="1200">
                <a:solidFill>
                  <a:srgbClr val="000000"/>
                </a:solidFill>
                <a:effectLst/>
                <a:latin typeface="Calibri" panose="020F0502020204030204" pitchFamily="34" charset="0"/>
                <a:ea typeface="+mn-ea"/>
                <a:cs typeface="+mn-cs"/>
              </a:rPr>
              <a:t>can </a:t>
            </a:r>
            <a:r>
              <a:rPr lang="en-US" sz="1600">
                <a:solidFill>
                  <a:srgbClr val="000000"/>
                </a:solidFill>
                <a:latin typeface="Calibri" panose="020F0502020204030204" pitchFamily="34" charset="0"/>
              </a:rPr>
              <a:t>optimize</a:t>
            </a:r>
            <a:r>
              <a:rPr lang="en-US" sz="1600" kern="1200">
                <a:solidFill>
                  <a:srgbClr val="000000"/>
                </a:solidFill>
                <a:effectLst/>
                <a:latin typeface="Calibri" panose="020F0502020204030204" pitchFamily="34" charset="0"/>
                <a:ea typeface="+mn-ea"/>
                <a:cs typeface="+mn-cs"/>
              </a:rPr>
              <a:t> </a:t>
            </a:r>
            <a:r>
              <a:rPr lang="en-US" sz="1600" kern="1200" dirty="0">
                <a:solidFill>
                  <a:srgbClr val="000000"/>
                </a:solidFill>
                <a:effectLst/>
                <a:latin typeface="Calibri" panose="020F0502020204030204" pitchFamily="34" charset="0"/>
                <a:ea typeface="+mn-ea"/>
                <a:cs typeface="+mn-cs"/>
              </a:rPr>
              <a:t>our Social Security benefits </a:t>
            </a:r>
            <a:r>
              <a:rPr lang="en-US" sz="1600" dirty="0">
                <a:solidFill>
                  <a:srgbClr val="000000"/>
                </a:solidFill>
                <a:latin typeface="Calibri" panose="020F0502020204030204" pitchFamily="34" charset="0"/>
              </a:rPr>
              <a:t>and get the most out of the system</a:t>
            </a:r>
            <a:r>
              <a:rPr lang="en-US" sz="1600" kern="1200" dirty="0">
                <a:solidFill>
                  <a:srgbClr val="000000"/>
                </a:solidFill>
                <a:effectLst/>
                <a:latin typeface="Calibri" panose="020F0502020204030204" pitchFamily="34" charset="0"/>
                <a:ea typeface="+mn-ea"/>
                <a:cs typeface="+mn-cs"/>
              </a:rPr>
              <a:t>!</a:t>
            </a:r>
            <a:endParaRPr lang="en-US" sz="16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1</a:t>
            </a:fld>
            <a:endParaRPr lang="en-CA" dirty="0"/>
          </a:p>
        </p:txBody>
      </p:sp>
    </p:spTree>
    <p:extLst>
      <p:ext uri="{BB962C8B-B14F-4D97-AF65-F5344CB8AC3E}">
        <p14:creationId xmlns:p14="http://schemas.microsoft.com/office/powerpoint/2010/main" val="284240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eaLnBrk="0" fontAlgn="base" hangingPunct="0">
              <a:spcBef>
                <a:spcPts val="430"/>
              </a:spcBef>
              <a:spcAft>
                <a:spcPts val="0"/>
              </a:spcAft>
            </a:pP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You’ve probably heard the stories that because of the imbalance in its finances, Social Security is going to go broke sometime in the not-too-distant future.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eaLnBrk="0" fontAlgn="base" hangingPunct="0">
              <a:spcBef>
                <a:spcPts val="430"/>
              </a:spcBef>
              <a:spcAft>
                <a:spcPts val="0"/>
              </a:spcAft>
            </a:pP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The fact is, the program has been paying out in benefits more than it collects in revenues since 2010. How is that possible? Because the program has built up a trust fund of surplus revenues over the years, it can now draw on those revenues to meet its obligations.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eaLnBrk="0" fontAlgn="base" hangingPunct="0">
              <a:spcBef>
                <a:spcPts val="430"/>
              </a:spcBef>
              <a:spcAft>
                <a:spcPts val="0"/>
              </a:spcAft>
            </a:pP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However, the Social Security Administration estimates that by the year 2035—if nothing is done to change the system—the program will only be able to meet 83% of its obligations. In other words, it will be bankrupt. (Note to speaker: When you google this, you get multiple answers --  the reality is that no one knows exactly what year and what percentage of obligations SS will be able to meet. This is an approximation – it could be +/- a few years/percentage points in either direction. Bottom line – it’s a problem!)</a:t>
            </a:r>
          </a:p>
          <a:p>
            <a:pPr marL="0" marR="0" eaLnBrk="0" fontAlgn="base" hangingPunct="0">
              <a:spcBef>
                <a:spcPts val="430"/>
              </a:spcBef>
              <a:spcAft>
                <a:spcPts val="0"/>
              </a:spcAft>
            </a:pP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How many of you think this will actually happen?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eaLnBrk="0" fontAlgn="base" hangingPunct="0">
              <a:spcBef>
                <a:spcPts val="430"/>
              </a:spcBef>
              <a:spcAft>
                <a:spcPts val="0"/>
              </a:spcAft>
            </a:pPr>
            <a:r>
              <a:rPr lang="en-US" sz="1800" i="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Source: Re paying out of benefits: </a:t>
            </a:r>
            <a:r>
              <a:rPr lang="en-CA" sz="1800" i="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 trust fund reserves: </a:t>
            </a:r>
            <a:r>
              <a:rPr lang="en-CA" sz="1800" i="1" u="sng"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https://www.ssa.gov/oact/trsum/#:~:text=The%20combined%20OASI%20and%20DI%20Trust%20Fund%20reserves%20have%20a,and%2073%20percent%20by%202094</a:t>
            </a:r>
            <a:r>
              <a:rPr lang="en-CA" sz="1800" i="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4FF0573C-F130-4D1E-A886-85FBB65D3A1B}" type="slidenum">
              <a:rPr lang="en-CA" smtClean="0"/>
              <a:pPr/>
              <a:t>10</a:t>
            </a:fld>
            <a:endParaRPr lang="en-CA" dirty="0"/>
          </a:p>
        </p:txBody>
      </p:sp>
    </p:spTree>
    <p:extLst>
      <p:ext uri="{BB962C8B-B14F-4D97-AF65-F5344CB8AC3E}">
        <p14:creationId xmlns:p14="http://schemas.microsoft.com/office/powerpoint/2010/main" val="1210752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24287" y="3718559"/>
            <a:ext cx="6516210" cy="4958081"/>
          </a:xfrm>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There have been many proposals over the years to strengthen </a:t>
            </a:r>
            <a:r>
              <a:rPr lang="en-US" sz="1600" dirty="0">
                <a:solidFill>
                  <a:srgbClr val="000000"/>
                </a:solidFill>
                <a:latin typeface="Calibri" panose="020F0502020204030204" pitchFamily="34" charset="0"/>
              </a:rPr>
              <a:t>Social Security. </a:t>
            </a:r>
            <a:r>
              <a:rPr lang="en-US" sz="1600" kern="1200" dirty="0">
                <a:solidFill>
                  <a:srgbClr val="000000"/>
                </a:solidFill>
                <a:effectLst/>
                <a:latin typeface="Calibri" panose="020F0502020204030204" pitchFamily="34" charset="0"/>
                <a:ea typeface="+mn-ea"/>
                <a:cs typeface="+mn-cs"/>
              </a:rPr>
              <a:t>And, frankly, all are still on the table in one form or another.</a:t>
            </a:r>
          </a:p>
          <a:p>
            <a:pPr marL="0" indent="0" algn="l" rtl="0" eaLnBrk="0" fontAlgn="base" hangingPunct="0">
              <a:spcBef>
                <a:spcPts val="432"/>
              </a:spcBef>
              <a:spcAft>
                <a:spcPts val="0"/>
              </a:spcAft>
              <a:buNone/>
            </a:pPr>
            <a:r>
              <a:rPr lang="en-US" sz="1600" i="0" dirty="0">
                <a:solidFill>
                  <a:srgbClr val="000000"/>
                </a:solidFill>
                <a:latin typeface="Calibri" panose="020F0502020204030204" pitchFamily="34" charset="0"/>
              </a:rPr>
              <a:t>Some of </a:t>
            </a:r>
            <a:r>
              <a:rPr lang="en-US" sz="1600" i="0" kern="1200" dirty="0">
                <a:solidFill>
                  <a:srgbClr val="000000"/>
                </a:solidFill>
                <a:effectLst/>
                <a:latin typeface="Calibri" panose="020F0502020204030204" pitchFamily="34" charset="0"/>
                <a:ea typeface="+mn-ea"/>
                <a:cs typeface="+mn-cs"/>
              </a:rPr>
              <a:t>the proposals </a:t>
            </a:r>
            <a:r>
              <a:rPr lang="en-US" sz="1600" i="0" kern="1200" baseline="0" dirty="0">
                <a:solidFill>
                  <a:srgbClr val="000000"/>
                </a:solidFill>
                <a:effectLst/>
                <a:latin typeface="Calibri" panose="020F0502020204030204" pitchFamily="34" charset="0"/>
                <a:ea typeface="+mn-ea"/>
                <a:cs typeface="+mn-cs"/>
              </a:rPr>
              <a:t>deal with the fact that people are living longer</a:t>
            </a:r>
            <a:r>
              <a:rPr lang="en-US" sz="1600" kern="1200" baseline="0" dirty="0">
                <a:solidFill>
                  <a:srgbClr val="000000"/>
                </a:solidFill>
                <a:effectLst/>
                <a:latin typeface="Calibri" panose="020F0502020204030204" pitchFamily="34" charset="0"/>
                <a:ea typeface="+mn-ea"/>
                <a:cs typeface="+mn-cs"/>
              </a:rPr>
              <a:t>— like </a:t>
            </a:r>
            <a:r>
              <a:rPr lang="en-US" sz="1600" i="0" kern="1200" baseline="0" dirty="0">
                <a:solidFill>
                  <a:srgbClr val="000000"/>
                </a:solidFill>
                <a:effectLst/>
                <a:latin typeface="Calibri" panose="020F0502020204030204" pitchFamily="34" charset="0"/>
                <a:ea typeface="+mn-ea"/>
                <a:cs typeface="+mn-cs"/>
              </a:rPr>
              <a:t>raising the full retirement age.</a:t>
            </a:r>
          </a:p>
          <a:p>
            <a:pPr marL="0" indent="0" algn="l" rtl="0" eaLnBrk="0" fontAlgn="base" hangingPunct="0">
              <a:spcBef>
                <a:spcPts val="432"/>
              </a:spcBef>
              <a:spcAft>
                <a:spcPts val="0"/>
              </a:spcAft>
              <a:buNone/>
            </a:pPr>
            <a:r>
              <a:rPr lang="en-US" sz="1600" i="0" kern="1200" baseline="0" dirty="0">
                <a:solidFill>
                  <a:srgbClr val="000000"/>
                </a:solidFill>
                <a:effectLst/>
                <a:latin typeface="Calibri" panose="020F0502020204030204" pitchFamily="34" charset="0"/>
                <a:ea typeface="+mn-ea"/>
                <a:cs typeface="+mn-cs"/>
              </a:rPr>
              <a:t>Some of the proposals focus on the fact that there isn’t enough revenue,</a:t>
            </a:r>
            <a:r>
              <a:rPr lang="en-US" sz="1600" dirty="0">
                <a:solidFill>
                  <a:srgbClr val="000000"/>
                </a:solidFill>
                <a:latin typeface="Calibri" panose="020F0502020204030204" pitchFamily="34" charset="0"/>
              </a:rPr>
              <a:t> such as eliminating </a:t>
            </a:r>
            <a:r>
              <a:rPr lang="en-US" sz="1600" i="0" kern="1200" baseline="0" dirty="0">
                <a:solidFill>
                  <a:srgbClr val="000000"/>
                </a:solidFill>
                <a:effectLst/>
                <a:latin typeface="Calibri" panose="020F0502020204030204" pitchFamily="34" charset="0"/>
                <a:ea typeface="+mn-ea"/>
                <a:cs typeface="+mn-cs"/>
              </a:rPr>
              <a:t>or increasing the payroll tax cap, increasing the payroll tax rate and reducing benefits for higher-income earners. </a:t>
            </a:r>
          </a:p>
          <a:p>
            <a:pPr marL="0" indent="0" algn="l" rtl="0" eaLnBrk="0" fontAlgn="base" hangingPunct="0">
              <a:spcBef>
                <a:spcPts val="432"/>
              </a:spcBef>
              <a:spcAft>
                <a:spcPts val="0"/>
              </a:spcAft>
              <a:buNone/>
            </a:pPr>
            <a:r>
              <a:rPr lang="en-US" sz="1600" i="0" kern="1200" baseline="0" dirty="0">
                <a:solidFill>
                  <a:srgbClr val="000000"/>
                </a:solidFill>
                <a:effectLst/>
                <a:latin typeface="Calibri" panose="020F0502020204030204" pitchFamily="34" charset="0"/>
                <a:ea typeface="+mn-ea"/>
                <a:cs typeface="+mn-cs"/>
              </a:rPr>
              <a:t>It’s too soon to tell how this will shape up, but I think you can already see that solving the Social Security problem, while it can be done, is not going to be an easy fix. This is a political problem that needs bipartisan support. And, currently, Congress just keeps kicking it down the road….</a:t>
            </a:r>
          </a:p>
          <a:p>
            <a:pPr marL="0" indent="0" algn="l" rtl="0" eaLnBrk="0" fontAlgn="base" hangingPunct="0">
              <a:spcBef>
                <a:spcPts val="432"/>
              </a:spcBef>
              <a:spcAft>
                <a:spcPts val="0"/>
              </a:spcAft>
              <a:buNone/>
            </a:pPr>
            <a:endParaRPr lang="en-US" sz="1600" i="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However, most experts agree that Congress will eventually take action…..</a:t>
            </a:r>
            <a:endParaRPr lang="en-US" sz="1600" i="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endParaRPr lang="en-US" sz="1600" i="0" kern="1200" baseline="0" dirty="0">
              <a:solidFill>
                <a:srgbClr val="000000"/>
              </a:solidFill>
              <a:effectLst/>
              <a:latin typeface="Calibri" panose="020F0502020204030204" pitchFamily="34" charset="0"/>
              <a:ea typeface="+mn-ea"/>
              <a:cs typeface="+mn-cs"/>
            </a:endParaRPr>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900" i="1" kern="1200" baseline="0" dirty="0">
                <a:solidFill>
                  <a:srgbClr val="000000"/>
                </a:solidFill>
                <a:effectLst/>
                <a:latin typeface="Calibri" panose="020F0502020204030204" pitchFamily="34" charset="0"/>
                <a:ea typeface="+mn-ea"/>
                <a:cs typeface="+mn-cs"/>
              </a:rPr>
              <a:t>Source</a:t>
            </a:r>
            <a:r>
              <a:rPr lang="en-CA" sz="900" i="1" kern="1200" baseline="0" dirty="0">
                <a:solidFill>
                  <a:schemeClr val="tx1"/>
                </a:solidFill>
                <a:effectLst/>
                <a:latin typeface="+mn-lt"/>
                <a:ea typeface="+mn-ea"/>
                <a:cs typeface="+mn-cs"/>
              </a:rPr>
              <a:t>:</a:t>
            </a:r>
            <a:r>
              <a:rPr lang="en-CA" sz="900" i="1" kern="1200" dirty="0">
                <a:solidFill>
                  <a:schemeClr val="tx1"/>
                </a:solidFill>
                <a:effectLst/>
                <a:latin typeface="+mn-lt"/>
                <a:ea typeface="+mn-ea"/>
                <a:cs typeface="+mn-cs"/>
              </a:rPr>
              <a:t> https://tax.thomsonreuters.com/news/social-security-wage-base-increases-to-168600-in-2024/</a:t>
            </a:r>
            <a:endParaRPr lang="en-US" sz="2800" i="1" dirty="0">
              <a:effectLst/>
            </a:endParaRP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11</a:t>
            </a:fld>
            <a:endParaRPr lang="en-CA" dirty="0"/>
          </a:p>
        </p:txBody>
      </p:sp>
    </p:spTree>
    <p:extLst>
      <p:ext uri="{BB962C8B-B14F-4D97-AF65-F5344CB8AC3E}">
        <p14:creationId xmlns:p14="http://schemas.microsoft.com/office/powerpoint/2010/main" val="3460981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So…. we can</a:t>
            </a:r>
            <a:r>
              <a:rPr lang="en-US" sz="1600" kern="1200" baseline="0" dirty="0">
                <a:solidFill>
                  <a:srgbClr val="000000"/>
                </a:solidFill>
                <a:effectLst/>
                <a:latin typeface="Calibri" panose="020F0502020204030204" pitchFamily="34" charset="0"/>
                <a:ea typeface="+mn-ea"/>
                <a:cs typeface="+mn-cs"/>
              </a:rPr>
              <a:t> assume (hope?) that Social Security will play a role in our retirement, but how big a role? It’s important to remember that the program was never intended to be more than a supplement or safety net. Social Security statements now specifically advise that Social Security was never intended to be the only source of retirement income, and that we’ll need other savings accounts to have enough money to live comfortably in retirement.</a:t>
            </a:r>
            <a:endParaRPr lang="en-US" sz="1600" dirty="0">
              <a:effectLst/>
            </a:endParaRPr>
          </a:p>
          <a:p>
            <a:pPr marL="0" indent="0" algn="l" rtl="0" eaLnBrk="0" fontAlgn="base" hangingPunct="0">
              <a:spcBef>
                <a:spcPts val="432"/>
              </a:spcBef>
              <a:spcAft>
                <a:spcPts val="0"/>
              </a:spcAft>
              <a:buNone/>
            </a:pPr>
            <a:endParaRPr lang="en-US" sz="180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Percentage of preretirement income replaced by Social Security:</a:t>
            </a:r>
          </a:p>
          <a:p>
            <a:pPr marL="233363" indent="-233363">
              <a:spcBef>
                <a:spcPts val="600"/>
              </a:spcBef>
              <a:buFont typeface="Arial" panose="020B0604020202020204" pitchFamily="34" charset="0"/>
              <a:buChar char="•"/>
            </a:pPr>
            <a:r>
              <a:rPr lang="en-US" sz="2400" dirty="0"/>
              <a:t>The average Social Security retirement benefit in 2025 is $1,976 a month, or about $23,712 a year. </a:t>
            </a:r>
          </a:p>
          <a:p>
            <a:pPr marL="233363" indent="-233363">
              <a:spcBef>
                <a:spcPts val="600"/>
              </a:spcBef>
              <a:buFont typeface="Arial" panose="020B0604020202020204" pitchFamily="34" charset="0"/>
              <a:buChar char="•"/>
            </a:pPr>
            <a:r>
              <a:rPr lang="en-US" sz="2400" dirty="0"/>
              <a:t>Lower income earners will receive a greater percentage of their earned income in Social Security benefits. Once you reach $88,700 in earned income, Social Security benefits will only replace 41% of those earnings. </a:t>
            </a:r>
          </a:p>
          <a:p>
            <a:pPr marL="233363" indent="-233363">
              <a:spcBef>
                <a:spcPts val="600"/>
              </a:spcBef>
              <a:buFont typeface="Arial" panose="020B0604020202020204" pitchFamily="34" charset="0"/>
              <a:buChar char="•"/>
            </a:pPr>
            <a:r>
              <a:rPr lang="en-US" sz="2400" dirty="0"/>
              <a:t>The higher your income is over $88,700 the more the replacement percentage decreases.</a:t>
            </a:r>
          </a:p>
          <a:p>
            <a:pPr marL="0" indent="0" algn="l" rtl="0" eaLnBrk="0" fontAlgn="base" hangingPunct="0">
              <a:spcBef>
                <a:spcPts val="432"/>
              </a:spcBef>
              <a:spcAft>
                <a:spcPts val="0"/>
              </a:spcAft>
              <a:buNone/>
            </a:pPr>
            <a:endParaRPr lang="en-US" sz="1600" kern="1200" baseline="0" dirty="0">
              <a:solidFill>
                <a:srgbClr val="000000"/>
              </a:solidFill>
              <a:effectLst/>
              <a:latin typeface="Calibri" panose="020F0502020204030204" pitchFamily="34" charset="0"/>
              <a:ea typeface="+mn-ea"/>
              <a:cs typeface="+mn-cs"/>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12</a:t>
            </a:fld>
            <a:endParaRPr lang="en-CA" dirty="0"/>
          </a:p>
        </p:txBody>
      </p:sp>
    </p:spTree>
    <p:extLst>
      <p:ext uri="{BB962C8B-B14F-4D97-AF65-F5344CB8AC3E}">
        <p14:creationId xmlns:p14="http://schemas.microsoft.com/office/powerpoint/2010/main" val="1208679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800" kern="1200" dirty="0">
                <a:solidFill>
                  <a:srgbClr val="000000"/>
                </a:solidFill>
                <a:effectLst/>
                <a:latin typeface="Calibri" panose="020F0502020204030204" pitchFamily="34" charset="0"/>
                <a:ea typeface="+mn-ea"/>
                <a:cs typeface="+mn-cs"/>
              </a:rPr>
              <a:t>Now</a:t>
            </a:r>
            <a:r>
              <a:rPr lang="en-US" sz="1800" kern="1200" baseline="0" dirty="0">
                <a:solidFill>
                  <a:srgbClr val="000000"/>
                </a:solidFill>
                <a:effectLst/>
                <a:latin typeface="Calibri" panose="020F0502020204030204" pitchFamily="34" charset="0"/>
                <a:ea typeface="+mn-ea"/>
                <a:cs typeface="+mn-cs"/>
              </a:rPr>
              <a:t> that we’ve </a:t>
            </a:r>
            <a:r>
              <a:rPr lang="en-US" sz="1800" dirty="0">
                <a:solidFill>
                  <a:srgbClr val="000000"/>
                </a:solidFill>
                <a:latin typeface="Calibri" panose="020F0502020204030204" pitchFamily="34" charset="0"/>
              </a:rPr>
              <a:t>talked about the roots of Social Security and where the program stands today, let’s get into the “meat” of the presentation: Understanding and maximizing your Social Security benefits</a:t>
            </a:r>
            <a:r>
              <a:rPr lang="en-US" sz="1800" kern="1200" baseline="0" dirty="0">
                <a:solidFill>
                  <a:srgbClr val="000000"/>
                </a:solidFill>
                <a:effectLst/>
                <a:latin typeface="Calibri" panose="020F0502020204030204" pitchFamily="34" charset="0"/>
                <a:ea typeface="+mn-ea"/>
                <a:cs typeface="+mn-cs"/>
              </a:rPr>
              <a:t>.</a:t>
            </a:r>
            <a:endParaRPr lang="en-US" sz="28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13</a:t>
            </a:fld>
            <a:endParaRPr lang="en-CA" dirty="0"/>
          </a:p>
        </p:txBody>
      </p:sp>
    </p:spTree>
    <p:extLst>
      <p:ext uri="{BB962C8B-B14F-4D97-AF65-F5344CB8AC3E}">
        <p14:creationId xmlns:p14="http://schemas.microsoft.com/office/powerpoint/2010/main" val="883923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We have discussed life expectancy already, but I want to reiterate that the longer people live, the more money they will need to live comfortably in retirement. </a:t>
            </a: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For example, a male who is 66 in 2023 has a 50% chance of living to age 86 and a 25% chance of living to age 91. A female who is 66 in 2023 the life expectance is longer – a 50% chance of living to age 88 and a 25% chance of living to age 94. For couples, life expectancy increases even more - there is a 50% chance one partner will live to 92 and a 25% chance one of them will live to 96. </a:t>
            </a: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These life expectance numbers are critical when plan</a:t>
            </a:r>
            <a:r>
              <a:rPr lang="en-US" sz="1600" dirty="0">
                <a:solidFill>
                  <a:srgbClr val="000000"/>
                </a:solidFill>
                <a:latin typeface="Calibri" panose="020F0502020204030204" pitchFamily="34" charset="0"/>
              </a:rPr>
              <a:t>ning for retirement income. And, although Social Security will not replace your income in retirement, it can be an important part of your overall retirement income plan, which is why it is important to understand your options and how to maximize your benefits.</a:t>
            </a:r>
            <a:endParaRPr lang="en-US" sz="16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14</a:t>
            </a:fld>
            <a:endParaRPr lang="en-CA" dirty="0"/>
          </a:p>
        </p:txBody>
      </p:sp>
    </p:spTree>
    <p:extLst>
      <p:ext uri="{BB962C8B-B14F-4D97-AF65-F5344CB8AC3E}">
        <p14:creationId xmlns:p14="http://schemas.microsoft.com/office/powerpoint/2010/main" val="1041908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When considering your social security filing options, you should take into account your need for income and what sources of income you have available, your overall health, life expectancy and family history of longevity, whether or not you are married and how that can affect benefits, and the age difference between you and your spouse </a:t>
            </a:r>
            <a:r>
              <a:rPr lang="en-US" sz="1600" dirty="0">
                <a:solidFill>
                  <a:srgbClr val="000000"/>
                </a:solidFill>
                <a:latin typeface="Calibri" panose="020F0502020204030204" pitchFamily="34" charset="0"/>
              </a:rPr>
              <a:t>(</a:t>
            </a:r>
            <a:r>
              <a:rPr lang="en-US" sz="1600" kern="1200" dirty="0">
                <a:solidFill>
                  <a:srgbClr val="000000"/>
                </a:solidFill>
                <a:effectLst/>
                <a:latin typeface="Calibri" panose="020F0502020204030204" pitchFamily="34" charset="0"/>
                <a:ea typeface="+mn-ea"/>
                <a:cs typeface="+mn-cs"/>
              </a:rPr>
              <a:t>the greater the age difference, the longer the benefit payments may last and the bigger the potential impact of elections)…</a:t>
            </a:r>
            <a:endParaRPr lang="en-US" sz="1600" dirty="0">
              <a:effectLst/>
            </a:endParaRP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15</a:t>
            </a:fld>
            <a:endParaRPr lang="en-CA" dirty="0"/>
          </a:p>
        </p:txBody>
      </p:sp>
    </p:spTree>
    <p:extLst>
      <p:ext uri="{BB962C8B-B14F-4D97-AF65-F5344CB8AC3E}">
        <p14:creationId xmlns:p14="http://schemas.microsoft.com/office/powerpoint/2010/main" val="40542306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Before we dig into the details, I do want to mention that Social Security is subject to cost of living adjustments (COLA), which, although it will increase your benefits over time, most recipients consider to be minimal.</a:t>
            </a: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The COLA is calculated once a year based on changes in the consumer price index. It can be 0% in a year, but it’s never negative, even when prices decline.</a:t>
            </a: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*Note to presenter – do not emphasize the COLA for 2025 as you will cover that later in the presentation</a:t>
            </a: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900" i="1" kern="1200" dirty="0">
                <a:solidFill>
                  <a:srgbClr val="000000"/>
                </a:solidFill>
                <a:effectLst/>
                <a:latin typeface="Calibri" panose="020F0502020204030204" pitchFamily="34" charset="0"/>
                <a:ea typeface="+mn-ea"/>
                <a:cs typeface="+mn-cs"/>
              </a:rPr>
              <a:t>Source: </a:t>
            </a:r>
            <a:r>
              <a:rPr lang="en-CA" sz="900" i="1" u="sng" kern="1200" dirty="0">
                <a:solidFill>
                  <a:schemeClr val="tx1"/>
                </a:solidFill>
                <a:effectLst/>
                <a:latin typeface="+mn-lt"/>
                <a:ea typeface="+mn-ea"/>
                <a:cs typeface="+mn-cs"/>
              </a:rPr>
              <a:t>https://www.ssa.gov/news/press/factsheets/colafacts2025.pdf</a:t>
            </a: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16</a:t>
            </a:fld>
            <a:endParaRPr lang="en-CA"/>
          </a:p>
        </p:txBody>
      </p:sp>
    </p:spTree>
    <p:extLst>
      <p:ext uri="{BB962C8B-B14F-4D97-AF65-F5344CB8AC3E}">
        <p14:creationId xmlns:p14="http://schemas.microsoft.com/office/powerpoint/2010/main" val="694947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Now let’s go over the basics for how Social Security is calculated.</a:t>
            </a:r>
            <a:r>
              <a:rPr lang="en-US" sz="1600" kern="1200" dirty="0">
                <a:solidFill>
                  <a:srgbClr val="000000"/>
                </a:solidFill>
                <a:effectLst/>
                <a:latin typeface="Calibri" panose="020F0502020204030204" pitchFamily="34" charset="0"/>
                <a:ea typeface="+mn-ea"/>
                <a:cs typeface="+mn-cs"/>
              </a:rPr>
              <a:t> </a:t>
            </a: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First, you must have worked and paid into Social Security for at least 10 years. Then your earnings are restated in terms of today’s wages to reflect wage growth.</a:t>
            </a:r>
          </a:p>
          <a:p>
            <a:pPr marL="0" indent="0" algn="l" rtl="0" eaLnBrk="0" fontAlgn="base" hangingPunct="0">
              <a:spcBef>
                <a:spcPts val="432"/>
              </a:spcBef>
              <a:spcAft>
                <a:spcPts val="0"/>
              </a:spcAft>
              <a:buNone/>
            </a:pPr>
            <a:endParaRPr lang="en-US" sz="1600" dirty="0">
              <a:solidFill>
                <a:srgbClr val="000000"/>
              </a:solidFill>
              <a:latin typeface="Calibri" panose="020F0502020204030204" pitchFamily="34" charset="0"/>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The Social Security Administration will take your highest 35 years of earnings, average them and divide by 12 to arrive at your average indexed monthly earnings (AIME).</a:t>
            </a: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A Social Security benefit formula is then applied to your average indexed monthly earnings (AIME) to produce a primary insurance amount (PIA) which is the benefit payable to you at full retirement age (FRA).</a:t>
            </a: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endParaRPr lang="en-US" sz="18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900" i="1" kern="1200" dirty="0">
                <a:solidFill>
                  <a:srgbClr val="000000"/>
                </a:solidFill>
                <a:effectLst/>
                <a:latin typeface="Calibri" panose="020F0502020204030204" pitchFamily="34" charset="0"/>
                <a:ea typeface="+mn-ea"/>
                <a:cs typeface="+mn-cs"/>
              </a:rPr>
              <a:t>(The average is the result of dividing the sum of the 35 highest amounts by the number of months in 35 years.) </a:t>
            </a:r>
            <a:endParaRPr lang="en-US" sz="900" i="1"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17</a:t>
            </a:fld>
            <a:endParaRPr lang="en-CA" dirty="0"/>
          </a:p>
        </p:txBody>
      </p:sp>
    </p:spTree>
    <p:extLst>
      <p:ext uri="{BB962C8B-B14F-4D97-AF65-F5344CB8AC3E}">
        <p14:creationId xmlns:p14="http://schemas.microsoft.com/office/powerpoint/2010/main" val="3616657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93914" y="3718559"/>
            <a:ext cx="6368143" cy="5258753"/>
          </a:xfrm>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So, what is full retirement age (FRA)?</a:t>
            </a: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While it seems to be a straightforward</a:t>
            </a:r>
            <a:r>
              <a:rPr lang="en-US" sz="1600" kern="1200" baseline="0" dirty="0">
                <a:solidFill>
                  <a:srgbClr val="000000"/>
                </a:solidFill>
                <a:effectLst/>
                <a:latin typeface="Calibri" panose="020F0502020204030204" pitchFamily="34" charset="0"/>
                <a:ea typeface="+mn-ea"/>
                <a:cs typeface="+mn-cs"/>
              </a:rPr>
              <a:t> calculation, </a:t>
            </a:r>
            <a:r>
              <a:rPr lang="en-US" sz="1600" dirty="0">
                <a:solidFill>
                  <a:srgbClr val="000000"/>
                </a:solidFill>
                <a:latin typeface="Calibri" panose="020F0502020204030204" pitchFamily="34" charset="0"/>
              </a:rPr>
              <a:t>your</a:t>
            </a:r>
            <a:r>
              <a:rPr lang="en-US" sz="1600" kern="1200" baseline="0" dirty="0">
                <a:solidFill>
                  <a:srgbClr val="000000"/>
                </a:solidFill>
                <a:effectLst/>
                <a:latin typeface="Calibri" panose="020F0502020204030204" pitchFamily="34" charset="0"/>
                <a:ea typeface="+mn-ea"/>
                <a:cs typeface="+mn-cs"/>
              </a:rPr>
              <a:t> FRA varies based on your date of birth and can affect the benefits you receive.</a:t>
            </a:r>
            <a:endParaRPr lang="en-US" sz="1600" dirty="0">
              <a:effectLst/>
            </a:endParaRPr>
          </a:p>
          <a:p>
            <a:pPr marL="347472" indent="-347472" algn="l" rtl="0" eaLnBrk="0" fontAlgn="base" hangingPunct="0">
              <a:spcBef>
                <a:spcPts val="1200"/>
              </a:spcBef>
              <a:spcAft>
                <a:spcPts val="0"/>
              </a:spcAft>
            </a:pPr>
            <a:r>
              <a:rPr lang="en-US" sz="1600" dirty="0">
                <a:solidFill>
                  <a:srgbClr val="000000"/>
                </a:solidFill>
                <a:latin typeface="Calibri" panose="020F0502020204030204" pitchFamily="34" charset="0"/>
              </a:rPr>
              <a:t>As just mentioned, t</a:t>
            </a:r>
            <a:r>
              <a:rPr lang="en-US" sz="1600" kern="1200" dirty="0">
                <a:solidFill>
                  <a:srgbClr val="000000"/>
                </a:solidFill>
                <a:effectLst/>
                <a:latin typeface="Calibri" panose="020F0502020204030204" pitchFamily="34" charset="0"/>
                <a:ea typeface="+mn-ea"/>
                <a:cs typeface="+mn-cs"/>
              </a:rPr>
              <a:t>he FRA is the point in your life when you’ll receive your full Social Security benefit amount. </a:t>
            </a:r>
            <a:r>
              <a:rPr lang="en-US" sz="1600" dirty="0">
                <a:solidFill>
                  <a:srgbClr val="000000"/>
                </a:solidFill>
                <a:latin typeface="Calibri" panose="020F0502020204030204" pitchFamily="34" charset="0"/>
              </a:rPr>
              <a:t>B</a:t>
            </a:r>
            <a:r>
              <a:rPr lang="en-US" sz="1600" kern="1200" dirty="0">
                <a:solidFill>
                  <a:srgbClr val="000000"/>
                </a:solidFill>
                <a:effectLst/>
                <a:latin typeface="Calibri" panose="020F0502020204030204" pitchFamily="34" charset="0"/>
                <a:ea typeface="+mn-ea"/>
                <a:cs typeface="+mn-cs"/>
              </a:rPr>
              <a:t>ased on your year of birth, </a:t>
            </a:r>
            <a:r>
              <a:rPr lang="en-US" sz="1600" dirty="0">
                <a:solidFill>
                  <a:srgbClr val="000000"/>
                </a:solidFill>
                <a:latin typeface="Calibri" panose="020F0502020204030204" pitchFamily="34" charset="0"/>
              </a:rPr>
              <a:t>if you were born after 1943, </a:t>
            </a:r>
            <a:r>
              <a:rPr lang="en-US" sz="1600" kern="1200" dirty="0">
                <a:solidFill>
                  <a:srgbClr val="000000"/>
                </a:solidFill>
                <a:effectLst/>
                <a:latin typeface="Calibri" panose="020F0502020204030204" pitchFamily="34" charset="0"/>
                <a:ea typeface="+mn-ea"/>
                <a:cs typeface="+mn-cs"/>
              </a:rPr>
              <a:t>FRA is anywhere from age 66 to 67.</a:t>
            </a:r>
            <a:endParaRPr lang="en-US" sz="1600" dirty="0">
              <a:effectLst/>
            </a:endParaRPr>
          </a:p>
          <a:p>
            <a:pPr marL="347472" indent="-347472" algn="l" rtl="0" eaLnBrk="0" fontAlgn="base" hangingPunct="0">
              <a:spcBef>
                <a:spcPts val="1200"/>
              </a:spcBef>
              <a:spcAft>
                <a:spcPts val="0"/>
              </a:spcAft>
            </a:pPr>
            <a:r>
              <a:rPr lang="en-US" sz="1600" kern="1200" dirty="0">
                <a:solidFill>
                  <a:srgbClr val="000000"/>
                </a:solidFill>
                <a:effectLst/>
                <a:latin typeface="Calibri" panose="020F0502020204030204" pitchFamily="34" charset="0"/>
                <a:ea typeface="+mn-ea"/>
                <a:cs typeface="+mn-cs"/>
              </a:rPr>
              <a:t>Your benefit amount will be reduced if you retire early at 62 before reaching FRA. Depending on your birth year, if you start receiving benefits at 62, you will receive between 70–75% of the benefit you would have had at FRA. That is a permanent reduction in benefits.</a:t>
            </a:r>
            <a:endParaRPr lang="en-US" sz="1600" dirty="0">
              <a:effectLst/>
            </a:endParaRPr>
          </a:p>
          <a:p>
            <a:pPr marL="347472" indent="-347472" algn="l" rtl="0" eaLnBrk="0" fontAlgn="base" hangingPunct="0">
              <a:spcBef>
                <a:spcPts val="1200"/>
              </a:spcBef>
              <a:spcAft>
                <a:spcPts val="0"/>
              </a:spcAft>
            </a:pPr>
            <a:r>
              <a:rPr lang="en-US" sz="1600" kern="1200" baseline="0" dirty="0">
                <a:solidFill>
                  <a:srgbClr val="000000"/>
                </a:solidFill>
                <a:effectLst/>
                <a:latin typeface="Calibri" panose="020F0502020204030204" pitchFamily="34" charset="0"/>
                <a:ea typeface="+mn-ea"/>
                <a:cs typeface="+mn-cs"/>
              </a:rPr>
              <a:t>Alternatively, if you delay receiving benefits until age 70, your benefit amount will increase from 124% to 132% (depending on your year of birth) of the benefit you would have had at FRA.</a:t>
            </a:r>
          </a:p>
          <a:p>
            <a:pPr marL="347472" indent="-347472" algn="l" rtl="0" eaLnBrk="0" fontAlgn="base" hangingPunct="0">
              <a:spcBef>
                <a:spcPts val="1200"/>
              </a:spcBef>
              <a:spcAft>
                <a:spcPts val="0"/>
              </a:spcAft>
            </a:pPr>
            <a:r>
              <a:rPr lang="en-US" sz="1600" kern="1200" baseline="0" dirty="0">
                <a:solidFill>
                  <a:srgbClr val="000000"/>
                </a:solidFill>
                <a:effectLst/>
                <a:latin typeface="Calibri" panose="020F0502020204030204" pitchFamily="34" charset="0"/>
                <a:ea typeface="+mn-ea"/>
                <a:cs typeface="+mn-cs"/>
              </a:rPr>
              <a:t>Despite the obvious benefits</a:t>
            </a:r>
            <a:r>
              <a:rPr lang="en-US" sz="1600" kern="1200" baseline="0" dirty="0">
                <a:solidFill>
                  <a:srgbClr val="FF0000"/>
                </a:solidFill>
                <a:effectLst/>
                <a:latin typeface="Calibri" panose="020F0502020204030204" pitchFamily="34" charset="0"/>
                <a:ea typeface="+mn-ea"/>
                <a:cs typeface="+mn-cs"/>
              </a:rPr>
              <a:t>, 22.9</a:t>
            </a:r>
            <a:r>
              <a:rPr lang="en-US" sz="1600" kern="1200" baseline="0" dirty="0">
                <a:solidFill>
                  <a:srgbClr val="000000"/>
                </a:solidFill>
                <a:effectLst/>
                <a:latin typeface="Calibri" panose="020F0502020204030204" pitchFamily="34" charset="0"/>
                <a:ea typeface="+mn-ea"/>
                <a:cs typeface="+mn-cs"/>
              </a:rPr>
              <a:t>% of men and 24.5% of women claim Social Security at age 62!</a:t>
            </a:r>
          </a:p>
          <a:p>
            <a:pPr marL="0" indent="0" algn="l" rtl="0" eaLnBrk="0" fontAlgn="base" hangingPunct="0">
              <a:spcBef>
                <a:spcPts val="1200"/>
              </a:spcBef>
              <a:spcAft>
                <a:spcPts val="0"/>
              </a:spcAft>
              <a:buNone/>
            </a:pPr>
            <a:r>
              <a:rPr lang="en-US" sz="900" i="1" kern="1200" baseline="0" dirty="0">
                <a:solidFill>
                  <a:srgbClr val="000000"/>
                </a:solidFill>
                <a:effectLst/>
                <a:latin typeface="Calibri" panose="020F0502020204030204" pitchFamily="34" charset="0"/>
                <a:ea typeface="+mn-ea"/>
                <a:cs typeface="+mn-cs"/>
              </a:rPr>
              <a:t>Sources: </a:t>
            </a:r>
            <a:r>
              <a:rPr lang="en-CA" sz="900" i="1" u="sng" kern="1200" dirty="0">
                <a:solidFill>
                  <a:schemeClr val="tx1"/>
                </a:solidFill>
                <a:effectLst/>
                <a:latin typeface="+mn-lt"/>
                <a:ea typeface="+mn-ea"/>
                <a:cs typeface="+mn-cs"/>
                <a:hlinkClick r:id="rId3"/>
              </a:rPr>
              <a:t>https://www.ssa.gov/OACT/quickcalc/earlyretire.html</a:t>
            </a:r>
            <a:r>
              <a:rPr lang="en-CA" sz="900" i="1" u="sng" kern="1200" dirty="0">
                <a:solidFill>
                  <a:schemeClr val="tx1"/>
                </a:solidFill>
                <a:effectLst/>
                <a:latin typeface="+mn-lt"/>
                <a:ea typeface="+mn-ea"/>
                <a:cs typeface="+mn-cs"/>
              </a:rPr>
              <a:t>,</a:t>
            </a:r>
            <a:r>
              <a:rPr lang="en-CA" sz="900" i="1" kern="1200" dirty="0">
                <a:solidFill>
                  <a:schemeClr val="tx1"/>
                </a:solidFill>
                <a:effectLst/>
                <a:latin typeface="+mn-lt"/>
                <a:ea typeface="+mn-ea"/>
                <a:cs typeface="+mn-cs"/>
              </a:rPr>
              <a:t> https://money.usnews.com/money/retirement/social-security/articles/the-most-popular-ages-to-collect-social-security</a:t>
            </a: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18</a:t>
            </a:fld>
            <a:endParaRPr lang="en-CA"/>
          </a:p>
        </p:txBody>
      </p:sp>
    </p:spTree>
    <p:extLst>
      <p:ext uri="{BB962C8B-B14F-4D97-AF65-F5344CB8AC3E}">
        <p14:creationId xmlns:p14="http://schemas.microsoft.com/office/powerpoint/2010/main" val="3034831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dirty="0">
                <a:latin typeface="Calibri" panose="020F0502020204030204" pitchFamily="34" charset="0"/>
                <a:cs typeface="Calibri" panose="020F0502020204030204" pitchFamily="34" charset="0"/>
              </a:rPr>
              <a:t>Let’s look at an example of how that works. Assume that you were born between 1943–1954. Your FRA is 66. Assume that your benefit at full retirement age is $2,000/month. If you retire early at age 62, your monthly benefit will be 75% of what you would have received at FRA or $1,500/month. If you delay receiving benefits until age 70, you will receive 132% of your benefit at FRA or $2,640/month.</a:t>
            </a:r>
          </a:p>
          <a:p>
            <a:pPr marL="0" indent="0">
              <a:buNone/>
            </a:pPr>
            <a:endParaRPr lang="en-US" sz="1600" dirty="0">
              <a:latin typeface="Calibri" panose="020F0502020204030204" pitchFamily="34" charset="0"/>
              <a:cs typeface="Calibri" panose="020F0502020204030204" pitchFamily="34" charset="0"/>
            </a:endParaRPr>
          </a:p>
          <a:p>
            <a:pPr marL="0" indent="0">
              <a:buNone/>
            </a:pPr>
            <a:r>
              <a:rPr lang="en-US" sz="1600" dirty="0">
                <a:latin typeface="Calibri" panose="020F0502020204030204" pitchFamily="34" charset="0"/>
                <a:cs typeface="Calibri" panose="020F0502020204030204" pitchFamily="34" charset="0"/>
              </a:rPr>
              <a:t>If you were born after 1960, your FRA is 67. Assume the same monthly benefit of $2,000/month at FRA. If you retire early, at 62, you will receive 70% of what you would have received at FRA or $1400/month. If you retire at 70, you will receive 124% of what you would have received at FRA or $2,480/month.</a:t>
            </a:r>
          </a:p>
          <a:p>
            <a:pPr marL="0" indent="0">
              <a:buNone/>
            </a:pPr>
            <a:endParaRPr lang="en-US" sz="1600" dirty="0"/>
          </a:p>
          <a:p>
            <a:pPr marL="0" indent="0">
              <a:buNone/>
            </a:pPr>
            <a:r>
              <a:rPr lang="en-US" sz="900" i="1" dirty="0"/>
              <a:t>Source: ssa.gov</a:t>
            </a:r>
          </a:p>
        </p:txBody>
      </p:sp>
      <p:sp>
        <p:nvSpPr>
          <p:cNvPr id="4" name="Slide Number Placeholder 3"/>
          <p:cNvSpPr>
            <a:spLocks noGrp="1"/>
          </p:cNvSpPr>
          <p:nvPr>
            <p:ph type="sldNum" sz="quarter" idx="5"/>
          </p:nvPr>
        </p:nvSpPr>
        <p:spPr/>
        <p:txBody>
          <a:bodyPr/>
          <a:lstStyle/>
          <a:p>
            <a:fld id="{4FF0573C-F130-4D1E-A886-85FBB65D3A1B}" type="slidenum">
              <a:rPr lang="en-CA" smtClean="0"/>
              <a:pPr/>
              <a:t>19</a:t>
            </a:fld>
            <a:endParaRPr lang="en-CA" dirty="0"/>
          </a:p>
        </p:txBody>
      </p:sp>
    </p:spTree>
    <p:extLst>
      <p:ext uri="{BB962C8B-B14F-4D97-AF65-F5344CB8AC3E}">
        <p14:creationId xmlns:p14="http://schemas.microsoft.com/office/powerpoint/2010/main" val="3333675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1200"/>
              </a:spcBef>
              <a:spcAft>
                <a:spcPts val="0"/>
              </a:spcAft>
              <a:buNone/>
            </a:pPr>
            <a:r>
              <a:rPr lang="en-US" sz="1600" kern="1200" dirty="0">
                <a:solidFill>
                  <a:srgbClr val="000000"/>
                </a:solidFill>
                <a:effectLst/>
                <a:latin typeface="Calibri" panose="020F0502020204030204" pitchFamily="34" charset="0"/>
                <a:ea typeface="+mn-ea"/>
                <a:cs typeface="+mn-cs"/>
              </a:rPr>
              <a:t>We’ll </a:t>
            </a:r>
            <a:r>
              <a:rPr lang="en-US" sz="1600" dirty="0">
                <a:solidFill>
                  <a:srgbClr val="000000"/>
                </a:solidFill>
                <a:latin typeface="Calibri" panose="020F0502020204030204" pitchFamily="34" charset="0"/>
              </a:rPr>
              <a:t>begin</a:t>
            </a:r>
            <a:r>
              <a:rPr lang="en-US" sz="1600" kern="1200" dirty="0">
                <a:solidFill>
                  <a:srgbClr val="000000"/>
                </a:solidFill>
                <a:effectLst/>
                <a:latin typeface="Calibri" panose="020F0502020204030204" pitchFamily="34" charset="0"/>
                <a:ea typeface="+mn-ea"/>
                <a:cs typeface="+mn-cs"/>
              </a:rPr>
              <a:t> with</a:t>
            </a:r>
            <a:r>
              <a:rPr lang="en-US" sz="1600" kern="1200" baseline="0" dirty="0">
                <a:solidFill>
                  <a:srgbClr val="000000"/>
                </a:solidFill>
                <a:effectLst/>
                <a:latin typeface="Calibri" panose="020F0502020204030204" pitchFamily="34" charset="0"/>
                <a:ea typeface="+mn-ea"/>
                <a:cs typeface="+mn-cs"/>
              </a:rPr>
              <a:t> a short history lesson on the roots of Social Security. And </a:t>
            </a:r>
            <a:r>
              <a:rPr lang="en-US" sz="1600" dirty="0">
                <a:solidFill>
                  <a:srgbClr val="000000"/>
                </a:solidFill>
                <a:latin typeface="Calibri" panose="020F0502020204030204" pitchFamily="34" charset="0"/>
              </a:rPr>
              <a:t>then we will cover</a:t>
            </a:r>
            <a:r>
              <a:rPr lang="en-US" sz="1600" kern="1200" baseline="0" dirty="0">
                <a:solidFill>
                  <a:srgbClr val="000000"/>
                </a:solidFill>
                <a:effectLst/>
                <a:latin typeface="Calibri" panose="020F0502020204030204" pitchFamily="34" charset="0"/>
                <a:ea typeface="+mn-ea"/>
                <a:cs typeface="+mn-cs"/>
              </a:rPr>
              <a:t> the pressures the program faces today.</a:t>
            </a:r>
            <a:r>
              <a:rPr lang="en-US" sz="1600" kern="1200" dirty="0">
                <a:solidFill>
                  <a:srgbClr val="000000"/>
                </a:solidFill>
                <a:effectLst/>
                <a:latin typeface="Calibri" panose="020F0502020204030204" pitchFamily="34" charset="0"/>
                <a:ea typeface="+mn-ea"/>
                <a:cs typeface="+mn-cs"/>
              </a:rPr>
              <a:t> </a:t>
            </a:r>
            <a:endParaRPr lang="en-US" sz="1600" dirty="0">
              <a:effectLst/>
            </a:endParaRPr>
          </a:p>
          <a:p>
            <a:pPr marL="0" indent="0" algn="l" rtl="0" eaLnBrk="0" fontAlgn="base" hangingPunct="0">
              <a:spcBef>
                <a:spcPts val="1200"/>
              </a:spcBef>
              <a:spcAft>
                <a:spcPts val="0"/>
              </a:spcAft>
              <a:buNone/>
            </a:pPr>
            <a:r>
              <a:rPr lang="en-US" sz="1600" kern="1200" dirty="0">
                <a:solidFill>
                  <a:srgbClr val="000000"/>
                </a:solidFill>
                <a:effectLst/>
                <a:latin typeface="Calibri" panose="020F0502020204030204" pitchFamily="34" charset="0"/>
                <a:ea typeface="+mn-ea"/>
                <a:cs typeface="+mn-cs"/>
              </a:rPr>
              <a:t>The bulk of our session will be spent on understanding and maximizing your social security benefits. </a:t>
            </a:r>
            <a:r>
              <a:rPr lang="en-US" sz="1600" dirty="0">
                <a:solidFill>
                  <a:srgbClr val="000000"/>
                </a:solidFill>
                <a:latin typeface="Calibri" panose="020F0502020204030204" pitchFamily="34" charset="0"/>
              </a:rPr>
              <a:t>We</a:t>
            </a:r>
            <a:r>
              <a:rPr lang="en-US" sz="1600" kern="1200" dirty="0">
                <a:solidFill>
                  <a:srgbClr val="000000"/>
                </a:solidFill>
                <a:effectLst/>
                <a:latin typeface="Calibri" panose="020F0502020204030204" pitchFamily="34" charset="0"/>
                <a:ea typeface="+mn-ea"/>
                <a:cs typeface="+mn-cs"/>
              </a:rPr>
              <a:t> will end with the changes to the program for 2025.</a:t>
            </a:r>
          </a:p>
          <a:p>
            <a:pPr marL="0" indent="0" algn="l" rtl="0" eaLnBrk="0" fontAlgn="base" hangingPunct="0">
              <a:spcBef>
                <a:spcPts val="1200"/>
              </a:spcBef>
              <a:spcAft>
                <a:spcPts val="0"/>
              </a:spcAft>
              <a:buNone/>
            </a:pPr>
            <a:endParaRPr lang="en-US" sz="1600" dirty="0">
              <a:solidFill>
                <a:srgbClr val="000000"/>
              </a:solidFill>
              <a:latin typeface="Calibri" panose="020F0502020204030204" pitchFamily="34" charset="0"/>
            </a:endParaRPr>
          </a:p>
          <a:p>
            <a:pPr marL="0" indent="0" algn="l" rtl="0" eaLnBrk="0" fontAlgn="base" hangingPunct="0">
              <a:spcBef>
                <a:spcPts val="1200"/>
              </a:spcBef>
              <a:spcAft>
                <a:spcPts val="0"/>
              </a:spcAft>
              <a:buNone/>
            </a:pPr>
            <a:r>
              <a:rPr lang="en-US" sz="1600" i="1" kern="1200" dirty="0">
                <a:solidFill>
                  <a:srgbClr val="000000"/>
                </a:solidFill>
                <a:effectLst/>
                <a:latin typeface="Calibri" panose="020F0502020204030204" pitchFamily="34" charset="0"/>
                <a:ea typeface="+mn-ea"/>
                <a:cs typeface="+mn-cs"/>
              </a:rPr>
              <a:t>* Note to presenter – if you are using the optional case study at the end, </a:t>
            </a:r>
            <a:r>
              <a:rPr lang="en-US" sz="1600" i="1" dirty="0">
                <a:solidFill>
                  <a:srgbClr val="000000"/>
                </a:solidFill>
                <a:latin typeface="Calibri" panose="020F0502020204030204" pitchFamily="34" charset="0"/>
              </a:rPr>
              <a:t>you may want to </a:t>
            </a:r>
            <a:r>
              <a:rPr lang="en-US" sz="1600" i="1" kern="1200" dirty="0">
                <a:solidFill>
                  <a:srgbClr val="000000"/>
                </a:solidFill>
                <a:effectLst/>
                <a:latin typeface="Calibri" panose="020F0502020204030204" pitchFamily="34" charset="0"/>
                <a:ea typeface="+mn-ea"/>
                <a:cs typeface="+mn-cs"/>
              </a:rPr>
              <a:t>mention it here.</a:t>
            </a:r>
          </a:p>
          <a:p>
            <a:pPr marL="0" indent="0">
              <a:buNone/>
            </a:pP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2</a:t>
            </a:fld>
            <a:endParaRPr lang="en-CA" dirty="0"/>
          </a:p>
        </p:txBody>
      </p:sp>
    </p:spTree>
    <p:extLst>
      <p:ext uri="{BB962C8B-B14F-4D97-AF65-F5344CB8AC3E}">
        <p14:creationId xmlns:p14="http://schemas.microsoft.com/office/powerpoint/2010/main" val="14593998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800" i="1" dirty="0">
                <a:solidFill>
                  <a:srgbClr val="FF0000"/>
                </a:solidFill>
                <a:latin typeface="Calibri" panose="020F0502020204030204" pitchFamily="34" charset="0"/>
              </a:rPr>
              <a:t>Note to presenter: You would use this example or the one on the previous page but not both of them. </a:t>
            </a:r>
          </a:p>
          <a:p>
            <a:pPr marL="0" indent="0" algn="l" rtl="0" eaLnBrk="0" fontAlgn="base" hangingPunct="0">
              <a:spcBef>
                <a:spcPts val="432"/>
              </a:spcBef>
              <a:spcAft>
                <a:spcPts val="0"/>
              </a:spcAft>
              <a:buNone/>
            </a:pPr>
            <a:endParaRPr lang="en-US" sz="1800" dirty="0">
              <a:solidFill>
                <a:srgbClr val="FF0000"/>
              </a:solidFill>
              <a:latin typeface="Calibri" panose="020F0502020204030204" pitchFamily="34" charset="0"/>
            </a:endParaRPr>
          </a:p>
          <a:p>
            <a:pPr marL="0" indent="0" algn="l" rtl="0" eaLnBrk="0" fontAlgn="base" hangingPunct="0">
              <a:spcBef>
                <a:spcPts val="432"/>
              </a:spcBef>
              <a:spcAft>
                <a:spcPts val="0"/>
              </a:spcAft>
              <a:buNone/>
            </a:pPr>
            <a:r>
              <a:rPr lang="en-US" sz="1800" kern="1200" dirty="0">
                <a:solidFill>
                  <a:srgbClr val="000000"/>
                </a:solidFill>
                <a:effectLst/>
                <a:latin typeface="Calibri" panose="020F0502020204030204" pitchFamily="34" charset="0"/>
                <a:ea typeface="+mn-ea"/>
                <a:cs typeface="+mn-cs"/>
              </a:rPr>
              <a:t>…Let’s take a look at an example. Remember that individuals who begin receiving benefits prior to their FRA lose a portion of their benefits, and those who defer taking Social Security past their FRA could increase their benefits. For someone born in 1958 with a</a:t>
            </a:r>
            <a:r>
              <a:rPr lang="en-US" sz="1800" kern="1200" baseline="0" dirty="0">
                <a:solidFill>
                  <a:srgbClr val="000000"/>
                </a:solidFill>
                <a:effectLst/>
                <a:latin typeface="Calibri" panose="020F0502020204030204" pitchFamily="34" charset="0"/>
                <a:ea typeface="+mn-ea"/>
                <a:cs typeface="+mn-cs"/>
              </a:rPr>
              <a:t> full retirement age of 66 + 8 months, claiming benefits at age 62 could mean losing 28% of their benefits while claiming at age 70 could mean gaining 26.6% in benefits. </a:t>
            </a:r>
          </a:p>
          <a:p>
            <a:pPr marL="0" indent="0" algn="l" rtl="0" eaLnBrk="0" fontAlgn="base" hangingPunct="0">
              <a:spcBef>
                <a:spcPts val="432"/>
              </a:spcBef>
              <a:spcAft>
                <a:spcPts val="0"/>
              </a:spcAft>
              <a:buNone/>
            </a:pPr>
            <a:endParaRPr lang="en-US" sz="1800" kern="1200" baseline="0" dirty="0">
              <a:solidFill>
                <a:srgbClr val="000000"/>
              </a:solidFill>
              <a:effectLst/>
              <a:latin typeface="Calibri" panose="020F0502020204030204" pitchFamily="34" charset="0"/>
              <a:ea typeface="+mn-ea"/>
              <a:cs typeface="+mn-cs"/>
            </a:endParaRPr>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1000" i="1" kern="1200" baseline="0" dirty="0">
                <a:solidFill>
                  <a:srgbClr val="000000"/>
                </a:solidFill>
                <a:effectLst/>
                <a:latin typeface="Calibri" panose="020F0502020204030204" pitchFamily="34" charset="0"/>
                <a:ea typeface="+mn-ea"/>
                <a:cs typeface="+mn-cs"/>
              </a:rPr>
              <a:t>Source: </a:t>
            </a:r>
            <a:r>
              <a:rPr lang="en-CA" sz="1000" i="1" u="sng" kern="1200" dirty="0">
                <a:solidFill>
                  <a:schemeClr val="tx1"/>
                </a:solidFill>
                <a:effectLst/>
                <a:latin typeface="+mn-lt"/>
                <a:ea typeface="+mn-ea"/>
                <a:cs typeface="+mn-cs"/>
                <a:hlinkClick r:id="rId3"/>
              </a:rPr>
              <a:t>https://www.ssa.gov/policy/docs/ssb/v74n4/v74n4p21.html</a:t>
            </a:r>
            <a:r>
              <a:rPr lang="en-CA" sz="1000" i="1" kern="1200" dirty="0">
                <a:solidFill>
                  <a:schemeClr val="tx1"/>
                </a:solidFill>
                <a:effectLst/>
                <a:latin typeface="+mn-lt"/>
                <a:ea typeface="+mn-ea"/>
                <a:cs typeface="+mn-cs"/>
              </a:rPr>
              <a:t>   </a:t>
            </a:r>
            <a:endParaRPr lang="en-US" sz="900" i="1" dirty="0">
              <a:effectLst/>
            </a:endParaRP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20</a:t>
            </a:fld>
            <a:endParaRPr lang="en-CA" dirty="0"/>
          </a:p>
        </p:txBody>
      </p:sp>
    </p:spTree>
    <p:extLst>
      <p:ext uri="{BB962C8B-B14F-4D97-AF65-F5344CB8AC3E}">
        <p14:creationId xmlns:p14="http://schemas.microsoft.com/office/powerpoint/2010/main" val="18988993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009" y="3718559"/>
            <a:ext cx="6792404" cy="4958081"/>
          </a:xfrm>
        </p:spPr>
        <p:txBody>
          <a:bodyPr/>
          <a:lstStyle/>
          <a:p>
            <a:pPr marL="0" indent="0" eaLnBrk="0" fontAlgn="base" hangingPunct="0">
              <a:spcBef>
                <a:spcPts val="432"/>
              </a:spcBef>
              <a:buNone/>
            </a:pPr>
            <a:r>
              <a:rPr lang="en-US" sz="1600" kern="1200" dirty="0">
                <a:solidFill>
                  <a:srgbClr val="000000"/>
                </a:solidFill>
                <a:effectLst/>
                <a:latin typeface="Calibri" panose="020F0502020204030204" pitchFamily="34" charset="0"/>
                <a:ea typeface="+mn-ea"/>
                <a:cs typeface="+mn-cs"/>
              </a:rPr>
              <a:t>We have now looked at taking early retirement at 62 vs FRA vs delaying benefits till age 70 in terms of what happens to the monthly benefit. But to really understand the impact, let’s look at </a:t>
            </a:r>
            <a:r>
              <a:rPr lang="en-US" sz="1600" dirty="0">
                <a:solidFill>
                  <a:srgbClr val="000000"/>
                </a:solidFill>
                <a:latin typeface="Calibri" panose="020F0502020204030204" pitchFamily="34" charset="0"/>
              </a:rPr>
              <a:t>annual benefits with a 3% COLA (please note this is just a hypothetical example. In reality, the COLA changes from year to year). This chart shows an example of someone who would collect $25,920 a year at FRA. By collecting early, that benefit is reduced to just $18,000 annually. By waiting until age 70, that annual benefit grows to $31,680. Over time, these differences add up. (NOTE TO SPEAKER: Cover the dollar amounts in the green boxes in order to point out the difference)</a:t>
            </a:r>
          </a:p>
          <a:p>
            <a:pPr marL="0" indent="0" eaLnBrk="0" fontAlgn="base" hangingPunct="0">
              <a:spcBef>
                <a:spcPts val="432"/>
              </a:spcBef>
              <a:buNone/>
            </a:pPr>
            <a:endParaRPr lang="en-US" sz="1600" dirty="0"/>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An interesting history note…it was not until the 1950’</a:t>
            </a:r>
            <a:r>
              <a:rPr lang="en-US" sz="1600" dirty="0">
                <a:solidFill>
                  <a:srgbClr val="000000"/>
                </a:solidFill>
                <a:latin typeface="Calibri" panose="020F0502020204030204" pitchFamily="34" charset="0"/>
              </a:rPr>
              <a:t>s that </a:t>
            </a:r>
            <a:r>
              <a:rPr lang="en-US" sz="1600" kern="1200" dirty="0">
                <a:solidFill>
                  <a:srgbClr val="000000"/>
                </a:solidFill>
                <a:effectLst/>
                <a:latin typeface="Calibri" panose="020F0502020204030204" pitchFamily="34" charset="0"/>
                <a:ea typeface="+mn-ea"/>
                <a:cs typeface="+mn-cs"/>
              </a:rPr>
              <a:t>Congress amended the Social Security law to allow people to start</a:t>
            </a:r>
            <a:r>
              <a:rPr lang="en-US" sz="1600" kern="1200" baseline="0" dirty="0">
                <a:solidFill>
                  <a:srgbClr val="000000"/>
                </a:solidFill>
                <a:effectLst/>
                <a:latin typeface="Calibri" panose="020F0502020204030204" pitchFamily="34" charset="0"/>
                <a:ea typeface="+mn-ea"/>
                <a:cs typeface="+mn-cs"/>
              </a:rPr>
              <a:t> taking benefits at age 62. This was originally intended for spouses only, but later extended to everyone. Of course, the catch is that the benefit you receive is less than you would have received if you collected at FRA—and you’re stuck with that lower payment forever. Taking payments early is tempting, and it’s</a:t>
            </a:r>
            <a:r>
              <a:rPr lang="en-US" sz="1600" kern="1200" dirty="0">
                <a:solidFill>
                  <a:srgbClr val="000000"/>
                </a:solidFill>
                <a:effectLst/>
                <a:latin typeface="Calibri" panose="020F0502020204030204" pitchFamily="34" charset="0"/>
                <a:ea typeface="+mn-ea"/>
                <a:cs typeface="+mn-cs"/>
              </a:rPr>
              <a:t> true that each of you here has your own break-even age. We don’t know how long we’re going to live, so the impulse is to start getting payments as soon as we</a:t>
            </a:r>
            <a:r>
              <a:rPr lang="en-US" sz="1600" kern="1200" baseline="0" dirty="0">
                <a:solidFill>
                  <a:srgbClr val="000000"/>
                </a:solidFill>
                <a:effectLst/>
                <a:latin typeface="Calibri" panose="020F0502020204030204" pitchFamily="34" charset="0"/>
                <a:ea typeface="+mn-ea"/>
                <a:cs typeface="+mn-cs"/>
              </a:rPr>
              <a:t> </a:t>
            </a:r>
            <a:r>
              <a:rPr lang="en-US" sz="1600" kern="1200" dirty="0">
                <a:solidFill>
                  <a:srgbClr val="000000"/>
                </a:solidFill>
                <a:effectLst/>
                <a:latin typeface="Calibri" panose="020F0502020204030204" pitchFamily="34" charset="0"/>
                <a:ea typeface="+mn-ea"/>
                <a:cs typeface="+mn-cs"/>
              </a:rPr>
              <a:t>can. However, as we’ll</a:t>
            </a:r>
            <a:r>
              <a:rPr lang="en-US" sz="1600" kern="1200" baseline="0" dirty="0">
                <a:solidFill>
                  <a:srgbClr val="000000"/>
                </a:solidFill>
                <a:effectLst/>
                <a:latin typeface="Calibri" panose="020F0502020204030204" pitchFamily="34" charset="0"/>
                <a:ea typeface="+mn-ea"/>
                <a:cs typeface="+mn-cs"/>
              </a:rPr>
              <a:t> see on the next slide, you may live longer than you think. </a:t>
            </a:r>
            <a:endParaRPr lang="en-US" sz="1600" dirty="0">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F0573C-F130-4D1E-A886-85FBB65D3A1B}" type="slidenum">
              <a:rPr kumimoji="0" lang="en-CA" sz="14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CA" sz="14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707890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0" y="3718559"/>
            <a:ext cx="6675119" cy="4958081"/>
          </a:xfrm>
        </p:spPr>
        <p:txBody>
          <a:bodyPr/>
          <a:lstStyle/>
          <a:p>
            <a:pPr marL="0" indent="0" algn="l" rtl="0" eaLnBrk="1" fontAlgn="base" hangingPunct="1">
              <a:spcBef>
                <a:spcPts val="432"/>
              </a:spcBef>
              <a:spcAft>
                <a:spcPts val="0"/>
              </a:spcAft>
              <a:buNone/>
            </a:pPr>
            <a:r>
              <a:rPr lang="en-US" sz="1400" kern="1200" dirty="0">
                <a:solidFill>
                  <a:srgbClr val="000000"/>
                </a:solidFill>
                <a:effectLst/>
                <a:latin typeface="Calibri" panose="020F0502020204030204" pitchFamily="34" charset="0"/>
                <a:ea typeface="+mn-ea"/>
                <a:cs typeface="+mn-cs"/>
              </a:rPr>
              <a:t>So, how do you decide? Well, as I mentioned earlier, one of the things you will want to consider is your health and the history of longevity in your family. For those that expect to</a:t>
            </a:r>
            <a:r>
              <a:rPr lang="en-US" sz="1400" dirty="0">
                <a:solidFill>
                  <a:srgbClr val="000000"/>
                </a:solidFill>
                <a:latin typeface="Calibri" panose="020F0502020204030204" pitchFamily="34" charset="0"/>
              </a:rPr>
              <a:t> l</a:t>
            </a:r>
            <a:r>
              <a:rPr lang="en-US" sz="1400" kern="1200" dirty="0">
                <a:solidFill>
                  <a:srgbClr val="000000"/>
                </a:solidFill>
                <a:effectLst/>
                <a:latin typeface="Calibri" panose="020F0502020204030204" pitchFamily="34" charset="0"/>
                <a:ea typeface="+mn-ea"/>
                <a:cs typeface="+mn-cs"/>
              </a:rPr>
              <a:t>ive to or beyond their life expectancy, it may make sense to delay taking Social Security benefits. As you can see from the chart (and we are going to round up these numbers), if you:</a:t>
            </a:r>
            <a:endParaRPr lang="en-US" sz="1400" dirty="0">
              <a:effectLst/>
            </a:endParaRPr>
          </a:p>
          <a:p>
            <a:pPr marL="457200" indent="-173736" algn="l" rtl="0" eaLnBrk="1" fontAlgn="base" hangingPunct="1">
              <a:spcBef>
                <a:spcPts val="432"/>
              </a:spcBef>
              <a:spcAft>
                <a:spcPts val="0"/>
              </a:spcAft>
            </a:pPr>
            <a:r>
              <a:rPr lang="en-US" sz="1400" kern="1200" dirty="0">
                <a:solidFill>
                  <a:srgbClr val="000000"/>
                </a:solidFill>
                <a:effectLst/>
                <a:latin typeface="Calibri" panose="020F0502020204030204" pitchFamily="34" charset="0"/>
                <a:ea typeface="+mn-ea"/>
                <a:cs typeface="+mn-cs"/>
              </a:rPr>
              <a:t>Take distributions at age 62, assuming a payment of $1,400 a month and a cost-of-living adjustment of 3% per year, the total amount of Social Security benefits at age 95 is $1,003,364.</a:t>
            </a:r>
            <a:endParaRPr lang="en-US" sz="1400" dirty="0">
              <a:effectLst/>
            </a:endParaRPr>
          </a:p>
          <a:p>
            <a:pPr marL="457200" indent="-173736" algn="l" rtl="0" eaLnBrk="1" fontAlgn="base" hangingPunct="1">
              <a:spcBef>
                <a:spcPts val="432"/>
              </a:spcBef>
              <a:spcAft>
                <a:spcPts val="0"/>
              </a:spcAft>
            </a:pPr>
            <a:r>
              <a:rPr lang="en-US" sz="1400" kern="1200" dirty="0">
                <a:solidFill>
                  <a:srgbClr val="000000"/>
                </a:solidFill>
                <a:effectLst/>
                <a:latin typeface="Calibri" panose="020F0502020204030204" pitchFamily="34" charset="0"/>
                <a:ea typeface="+mn-ea"/>
                <a:cs typeface="+mn-cs"/>
              </a:rPr>
              <a:t>Take distributions at age 67,</a:t>
            </a:r>
            <a:r>
              <a:rPr lang="en-US" sz="1400" kern="1200" baseline="0" dirty="0">
                <a:solidFill>
                  <a:srgbClr val="000000"/>
                </a:solidFill>
                <a:effectLst/>
                <a:latin typeface="Calibri" panose="020F0502020204030204" pitchFamily="34" charset="0"/>
                <a:ea typeface="+mn-ea"/>
                <a:cs typeface="+mn-cs"/>
              </a:rPr>
              <a:t> </a:t>
            </a:r>
            <a:r>
              <a:rPr lang="en-US" sz="1400" kern="1200" dirty="0">
                <a:solidFill>
                  <a:srgbClr val="000000"/>
                </a:solidFill>
                <a:effectLst/>
                <a:latin typeface="Calibri" panose="020F0502020204030204" pitchFamily="34" charset="0"/>
                <a:ea typeface="+mn-ea"/>
                <a:cs typeface="+mn-cs"/>
              </a:rPr>
              <a:t>assuming a payment of $2,000 a month and a cost-of-living adjustment of 3% per year, the total amount of Social Security benefits at age 95 is $1,133,700.</a:t>
            </a:r>
            <a:endParaRPr lang="en-US" sz="1400" dirty="0">
              <a:effectLst/>
            </a:endParaRPr>
          </a:p>
          <a:p>
            <a:pPr marL="457200" indent="-173736" algn="l" rtl="0" eaLnBrk="1" fontAlgn="base" hangingPunct="1">
              <a:spcBef>
                <a:spcPts val="432"/>
              </a:spcBef>
              <a:spcAft>
                <a:spcPts val="0"/>
              </a:spcAft>
            </a:pPr>
            <a:r>
              <a:rPr lang="en-US" sz="1400" kern="1200" dirty="0">
                <a:solidFill>
                  <a:srgbClr val="000000"/>
                </a:solidFill>
                <a:effectLst/>
                <a:latin typeface="Calibri" panose="020F0502020204030204" pitchFamily="34" charset="0"/>
                <a:ea typeface="+mn-ea"/>
                <a:cs typeface="+mn-cs"/>
              </a:rPr>
              <a:t>Take distributions at age 70,</a:t>
            </a:r>
            <a:r>
              <a:rPr lang="en-US" sz="1400" kern="1200" baseline="0" dirty="0">
                <a:solidFill>
                  <a:srgbClr val="000000"/>
                </a:solidFill>
                <a:effectLst/>
                <a:latin typeface="Calibri" panose="020F0502020204030204" pitchFamily="34" charset="0"/>
                <a:ea typeface="+mn-ea"/>
                <a:cs typeface="+mn-cs"/>
              </a:rPr>
              <a:t> </a:t>
            </a:r>
            <a:r>
              <a:rPr lang="en-US" sz="1400" kern="1200" dirty="0">
                <a:solidFill>
                  <a:srgbClr val="000000"/>
                </a:solidFill>
                <a:effectLst/>
                <a:latin typeface="Calibri" panose="020F0502020204030204" pitchFamily="34" charset="0"/>
                <a:ea typeface="+mn-ea"/>
                <a:cs typeface="+mn-cs"/>
              </a:rPr>
              <a:t>assuming a payment of $2,480</a:t>
            </a:r>
            <a:r>
              <a:rPr lang="en-US" sz="1400" kern="1200" baseline="0" dirty="0">
                <a:solidFill>
                  <a:srgbClr val="000000"/>
                </a:solidFill>
                <a:effectLst/>
                <a:latin typeface="Calibri" panose="020F0502020204030204" pitchFamily="34" charset="0"/>
                <a:ea typeface="+mn-ea"/>
                <a:cs typeface="+mn-cs"/>
              </a:rPr>
              <a:t> a </a:t>
            </a:r>
            <a:r>
              <a:rPr lang="en-US" sz="1400" kern="1200" dirty="0">
                <a:solidFill>
                  <a:srgbClr val="000000"/>
                </a:solidFill>
                <a:effectLst/>
                <a:latin typeface="Calibri" panose="020F0502020204030204" pitchFamily="34" charset="0"/>
                <a:ea typeface="+mn-ea"/>
                <a:cs typeface="+mn-cs"/>
              </a:rPr>
              <a:t>month and a cost-of-living adjustment of 3% per year, the total amount of Social Security benefits at age 95 is $1,250,976.</a:t>
            </a:r>
            <a:endParaRPr lang="en-US" sz="1400" dirty="0">
              <a:effectLst/>
            </a:endParaRPr>
          </a:p>
          <a:p>
            <a:pPr algn="l" rtl="0" eaLnBrk="1" fontAlgn="base" hangingPunct="1">
              <a:spcBef>
                <a:spcPts val="432"/>
              </a:spcBef>
              <a:spcAft>
                <a:spcPts val="0"/>
              </a:spcAft>
            </a:pPr>
            <a:r>
              <a:rPr lang="en-US" sz="1400" kern="1200" dirty="0">
                <a:solidFill>
                  <a:srgbClr val="000000"/>
                </a:solidFill>
                <a:effectLst/>
                <a:latin typeface="Calibri" panose="020F0502020204030204" pitchFamily="34" charset="0"/>
                <a:ea typeface="+mn-ea"/>
                <a:cs typeface="+mn-cs"/>
              </a:rPr>
              <a:t>Even if you don’t live to age 95, it may make sense to delay benefits. Let’s look at the breakeven points. If you delay taking distributions until:</a:t>
            </a:r>
            <a:endParaRPr lang="en-US" sz="1400" dirty="0">
              <a:effectLst/>
            </a:endParaRPr>
          </a:p>
          <a:p>
            <a:pPr marL="630936" indent="-173736" algn="l" rtl="0" eaLnBrk="1" fontAlgn="base" hangingPunct="1">
              <a:spcBef>
                <a:spcPts val="432"/>
              </a:spcBef>
              <a:spcAft>
                <a:spcPts val="0"/>
              </a:spcAft>
            </a:pPr>
            <a:r>
              <a:rPr lang="en-US" sz="1400" kern="1200" dirty="0">
                <a:solidFill>
                  <a:srgbClr val="000000"/>
                </a:solidFill>
                <a:effectLst/>
                <a:latin typeface="Calibri" panose="020F0502020204030204" pitchFamily="34" charset="0"/>
                <a:ea typeface="+mn-ea"/>
                <a:cs typeface="+mn-cs"/>
              </a:rPr>
              <a:t>Age 67 instead of 62, and you live past age 77.5, you’ll receive more Social Security benefits.</a:t>
            </a:r>
            <a:endParaRPr lang="en-US" sz="1400" dirty="0">
              <a:effectLst/>
            </a:endParaRPr>
          </a:p>
          <a:p>
            <a:pPr marL="630936" indent="-173736" algn="l" rtl="0" eaLnBrk="1" fontAlgn="base" hangingPunct="1">
              <a:spcBef>
                <a:spcPts val="432"/>
              </a:spcBef>
              <a:spcAft>
                <a:spcPts val="0"/>
              </a:spcAft>
            </a:pPr>
            <a:r>
              <a:rPr lang="en-US" sz="1400" kern="1200" dirty="0">
                <a:solidFill>
                  <a:srgbClr val="000000"/>
                </a:solidFill>
                <a:effectLst/>
                <a:latin typeface="Calibri" panose="020F0502020204030204" pitchFamily="34" charset="0"/>
                <a:ea typeface="+mn-ea"/>
                <a:cs typeface="+mn-cs"/>
              </a:rPr>
              <a:t>Age 70, instead of 62, and live past age 81.9, you’ll receive more Social Security benefits.</a:t>
            </a:r>
          </a:p>
          <a:p>
            <a:pPr marL="630936" indent="-173736" algn="l" rtl="0" eaLnBrk="1" fontAlgn="base" hangingPunct="1">
              <a:spcBef>
                <a:spcPts val="432"/>
              </a:spcBef>
              <a:spcAft>
                <a:spcPts val="0"/>
              </a:spcAft>
            </a:pPr>
            <a:r>
              <a:rPr lang="en-US" sz="1400" kern="1200" dirty="0">
                <a:solidFill>
                  <a:srgbClr val="000000"/>
                </a:solidFill>
                <a:effectLst/>
                <a:latin typeface="Calibri" panose="020F0502020204030204" pitchFamily="34" charset="0"/>
                <a:ea typeface="+mn-ea"/>
                <a:cs typeface="+mn-cs"/>
              </a:rPr>
              <a:t>Age 70, instead of 67, and live past 84.5, you’ll receive more Social Security benefits. </a:t>
            </a:r>
          </a:p>
          <a:p>
            <a:pPr marL="630936" indent="-173736" algn="l" rtl="0" eaLnBrk="1" fontAlgn="base" hangingPunct="1">
              <a:spcBef>
                <a:spcPts val="432"/>
              </a:spcBef>
              <a:spcAft>
                <a:spcPts val="0"/>
              </a:spcAft>
            </a:pPr>
            <a:endParaRPr lang="en-US" sz="1400" dirty="0">
              <a:effectLst/>
            </a:endParaRPr>
          </a:p>
          <a:p>
            <a:pPr algn="l" rtl="0" eaLnBrk="1" fontAlgn="base" hangingPunct="1">
              <a:spcBef>
                <a:spcPts val="432"/>
              </a:spcBef>
              <a:spcAft>
                <a:spcPts val="0"/>
              </a:spcAft>
            </a:pPr>
            <a:r>
              <a:rPr lang="en-US" sz="1400" kern="1200" dirty="0">
                <a:solidFill>
                  <a:srgbClr val="000000"/>
                </a:solidFill>
                <a:effectLst/>
                <a:latin typeface="Calibri" panose="020F0502020204030204" pitchFamily="34" charset="0"/>
                <a:ea typeface="+mn-ea"/>
                <a:cs typeface="+mn-cs"/>
              </a:rPr>
              <a:t>The longer you live past those break-even points,</a:t>
            </a:r>
            <a:r>
              <a:rPr lang="en-US" sz="1400" kern="1200" baseline="0" dirty="0">
                <a:solidFill>
                  <a:srgbClr val="000000"/>
                </a:solidFill>
                <a:effectLst/>
                <a:latin typeface="Calibri" panose="020F0502020204030204" pitchFamily="34" charset="0"/>
                <a:ea typeface="+mn-ea"/>
                <a:cs typeface="+mn-cs"/>
              </a:rPr>
              <a:t> </a:t>
            </a:r>
            <a:r>
              <a:rPr lang="en-US" sz="1400" kern="1200" dirty="0">
                <a:solidFill>
                  <a:srgbClr val="000000"/>
                </a:solidFill>
                <a:effectLst/>
                <a:latin typeface="Calibri" panose="020F0502020204030204" pitchFamily="34" charset="0"/>
                <a:ea typeface="+mn-ea"/>
                <a:cs typeface="+mn-cs"/>
              </a:rPr>
              <a:t>the more benefits you’ll receive. </a:t>
            </a:r>
          </a:p>
          <a:p>
            <a:pPr algn="l" rtl="0" eaLnBrk="1" fontAlgn="base" hangingPunct="1">
              <a:spcBef>
                <a:spcPts val="432"/>
              </a:spcBef>
              <a:spcAft>
                <a:spcPts val="0"/>
              </a:spcAft>
            </a:pPr>
            <a:r>
              <a:rPr lang="en-US" sz="1400" dirty="0">
                <a:effectLst/>
              </a:rPr>
              <a:t>COLA assumption of 3% (please note this is just a hypothetical example. In reality, the COLA changes from year to year).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F0573C-F130-4D1E-A886-85FBB65D3A1B}" type="slidenum">
              <a:rPr kumimoji="0" lang="en-CA" sz="14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CA" sz="14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1621873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Now, let’s move on to spousal benefits. In 1939, Congress amended Social Security to include a provision for spouses who may not have a sufficient earnings history to generate a decent Social Security benefit on their own. </a:t>
            </a:r>
          </a:p>
          <a:p>
            <a:pPr marL="0" indent="0" algn="l" rtl="0" eaLnBrk="0" fontAlgn="base" hangingPunct="0">
              <a:spcBef>
                <a:spcPts val="432"/>
              </a:spcBef>
              <a:spcAft>
                <a:spcPts val="0"/>
              </a:spcAft>
              <a:buNone/>
            </a:pPr>
            <a:endParaRPr lang="en-US" sz="1600" dirty="0">
              <a:effectLst/>
            </a:endParaRPr>
          </a:p>
          <a:p>
            <a:pPr marL="0" indent="0">
              <a:buNone/>
            </a:pPr>
            <a:r>
              <a:rPr lang="en-US" sz="1600" kern="1200" dirty="0">
                <a:solidFill>
                  <a:srgbClr val="000000"/>
                </a:solidFill>
                <a:effectLst/>
                <a:latin typeface="Calibri" panose="020F0502020204030204" pitchFamily="34" charset="0"/>
                <a:ea typeface="+mn-ea"/>
                <a:cs typeface="+mn-cs"/>
              </a:rPr>
              <a:t>Non-working spouses (or spouses who do not have 10 years/40 credits of their own work history) can take a portion of their spouses PIA as a benefit. </a:t>
            </a:r>
          </a:p>
          <a:p>
            <a:pPr marL="0" indent="0">
              <a:buNone/>
            </a:pPr>
            <a:endParaRPr lang="en-US" sz="1600" kern="1200" dirty="0">
              <a:solidFill>
                <a:srgbClr val="000000"/>
              </a:solidFill>
              <a:effectLst/>
              <a:latin typeface="Calibri" panose="020F0502020204030204" pitchFamily="34" charset="0"/>
              <a:ea typeface="+mn-ea"/>
              <a:cs typeface="+mn-cs"/>
            </a:endParaRPr>
          </a:p>
          <a:p>
            <a:pPr marL="0" indent="0">
              <a:buNone/>
            </a:pPr>
            <a:r>
              <a:rPr lang="en-US" sz="1600" b="1" dirty="0">
                <a:ea typeface="Arial Unicode MS" panose="020B0604020202020204" pitchFamily="34" charset="-128"/>
                <a:cs typeface="Arial Unicode MS" panose="020B0604020202020204" pitchFamily="34" charset="-128"/>
              </a:rPr>
              <a:t>In order to qualify for the spousal benefit, the other spouse must have already filed for social security benefits</a:t>
            </a:r>
            <a:endParaRPr lang="en-US" sz="1600" dirty="0">
              <a:effectLst/>
            </a:endParaRPr>
          </a:p>
          <a:p>
            <a:endParaRPr lang="en-US" sz="1600" dirty="0"/>
          </a:p>
          <a:p>
            <a:pPr marL="0" indent="0">
              <a:buNone/>
            </a:pPr>
            <a:r>
              <a:rPr lang="en-US" sz="900" i="1" dirty="0"/>
              <a:t>Source: https://www.ssa.gov/pubs/EN-05-10035.pdf, 2023.</a:t>
            </a:r>
          </a:p>
        </p:txBody>
      </p:sp>
      <p:sp>
        <p:nvSpPr>
          <p:cNvPr id="4" name="Slide Number Placeholder 3"/>
          <p:cNvSpPr>
            <a:spLocks noGrp="1"/>
          </p:cNvSpPr>
          <p:nvPr>
            <p:ph type="sldNum" sz="quarter" idx="5"/>
          </p:nvPr>
        </p:nvSpPr>
        <p:spPr/>
        <p:txBody>
          <a:bodyPr/>
          <a:lstStyle/>
          <a:p>
            <a:fld id="{4FF0573C-F130-4D1E-A886-85FBB65D3A1B}" type="slidenum">
              <a:rPr lang="en-CA" smtClean="0"/>
              <a:pPr/>
              <a:t>23</a:t>
            </a:fld>
            <a:endParaRPr lang="en-CA" dirty="0"/>
          </a:p>
        </p:txBody>
      </p:sp>
    </p:spTree>
    <p:extLst>
      <p:ext uri="{BB962C8B-B14F-4D97-AF65-F5344CB8AC3E}">
        <p14:creationId xmlns:p14="http://schemas.microsoft.com/office/powerpoint/2010/main" val="2291471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7472" indent="-347472" algn="l" rtl="0" eaLnBrk="0" fontAlgn="base" hangingPunct="0">
              <a:spcBef>
                <a:spcPts val="1200"/>
              </a:spcBef>
              <a:spcAft>
                <a:spcPts val="0"/>
              </a:spcAft>
              <a:buClrTx/>
              <a:buSzPts val="2200"/>
              <a:buFont typeface="Arial" panose="020B0604020202020204" pitchFamily="34" charset="0"/>
              <a:buChar char="•"/>
            </a:pPr>
            <a:r>
              <a:rPr lang="en-US" sz="1800" kern="1200" dirty="0">
                <a:solidFill>
                  <a:srgbClr val="000000"/>
                </a:solidFill>
                <a:effectLst/>
                <a:latin typeface="Calibri" panose="020F0502020204030204" pitchFamily="34" charset="0"/>
                <a:ea typeface="+mn-ea"/>
                <a:cs typeface="+mn-cs"/>
              </a:rPr>
              <a:t>Your full retirement age (FRA) is the point in your life that you’ll receive your </a:t>
            </a:r>
            <a:r>
              <a:rPr lang="en-US" sz="1800" b="0" kern="1200" dirty="0">
                <a:solidFill>
                  <a:srgbClr val="000000"/>
                </a:solidFill>
                <a:effectLst/>
                <a:latin typeface="Calibri" panose="020F0502020204030204" pitchFamily="34" charset="0"/>
                <a:ea typeface="+mn-ea"/>
                <a:cs typeface="+mn-cs"/>
              </a:rPr>
              <a:t>full spousal benefits. Full spousal benefits are 50% of your spouse’s primary insurance amount (PIA). For spousal benefits there is no advantage to claiming later than FRA because you will never receive more than 50% of your spouse’s PIA.</a:t>
            </a:r>
          </a:p>
          <a:p>
            <a:pPr marL="347472" indent="-347472" algn="l" rtl="0" eaLnBrk="0" fontAlgn="base" hangingPunct="0">
              <a:spcBef>
                <a:spcPts val="1200"/>
              </a:spcBef>
              <a:spcAft>
                <a:spcPts val="0"/>
              </a:spcAft>
              <a:buClrTx/>
              <a:buSzPts val="2200"/>
              <a:buFont typeface="Arial" panose="020B0604020202020204" pitchFamily="34" charset="0"/>
              <a:buChar char="•"/>
            </a:pPr>
            <a:r>
              <a:rPr lang="en-US" sz="1800" b="0" kern="1200" dirty="0">
                <a:solidFill>
                  <a:srgbClr val="000000"/>
                </a:solidFill>
                <a:effectLst/>
                <a:latin typeface="Calibri" panose="020F0502020204030204" pitchFamily="34" charset="0"/>
                <a:ea typeface="+mn-ea"/>
                <a:cs typeface="+mn-cs"/>
              </a:rPr>
              <a:t>If you claim early at age 62, your benefit will be permanently reduced, it will be based on your FRA, and will be between 32.5% and 35% of your spouse’s primary insurance amount (PIA).</a:t>
            </a:r>
          </a:p>
          <a:p>
            <a:pPr marL="0" indent="0" algn="l" rtl="0" eaLnBrk="0" fontAlgn="base" hangingPunct="0">
              <a:spcBef>
                <a:spcPts val="1200"/>
              </a:spcBef>
              <a:spcAft>
                <a:spcPts val="0"/>
              </a:spcAft>
              <a:buClrTx/>
              <a:buSzPts val="2200"/>
              <a:buFont typeface="Arial" panose="020B0604020202020204" pitchFamily="34" charset="0"/>
              <a:buNone/>
            </a:pPr>
            <a:endParaRPr lang="en-US" sz="2800" dirty="0">
              <a:effectLst/>
            </a:endParaRP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24</a:t>
            </a:fld>
            <a:endParaRPr lang="en-CA" dirty="0"/>
          </a:p>
        </p:txBody>
      </p:sp>
    </p:spTree>
    <p:extLst>
      <p:ext uri="{BB962C8B-B14F-4D97-AF65-F5344CB8AC3E}">
        <p14:creationId xmlns:p14="http://schemas.microsoft.com/office/powerpoint/2010/main" val="38113578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dirty="0"/>
              <a:t>Let’s look at an example.</a:t>
            </a:r>
          </a:p>
          <a:p>
            <a:pPr marL="0" indent="0">
              <a:buNone/>
            </a:pPr>
            <a:endParaRPr lang="en-US" sz="1600" dirty="0"/>
          </a:p>
          <a:p>
            <a:pPr marL="0" indent="0">
              <a:buNone/>
            </a:pPr>
            <a:r>
              <a:rPr lang="en-US" sz="1600" dirty="0"/>
              <a:t>Assume your FRA is 66 and your full spousal benefit (50% of spouse’s PIA of $2,000/month) is $1,000/month. If you claim early at age 62, your spousal benefit is 35% of your spouse’s PIA or $700/month.</a:t>
            </a:r>
          </a:p>
          <a:p>
            <a:pPr marL="0" indent="0">
              <a:buNone/>
            </a:pPr>
            <a:endParaRPr lang="en-US" sz="1600" dirty="0"/>
          </a:p>
          <a:p>
            <a:pPr marL="0" indent="0">
              <a:buNone/>
            </a:pPr>
            <a:r>
              <a:rPr lang="en-US" sz="1600" dirty="0"/>
              <a:t>If, on the other hand, your FRA is 67 and your full spousal benefit is $1,000/month (50% of your spouse’s PIA of $2,000/month) and you claim early at 62, you would receive 32.5% of your spouse’s PIA or $650/month.</a:t>
            </a:r>
          </a:p>
          <a:p>
            <a:pPr marL="0" indent="0">
              <a:buNone/>
            </a:pPr>
            <a:endParaRPr lang="en-US" sz="1600" dirty="0"/>
          </a:p>
          <a:p>
            <a:pPr marL="0" indent="0">
              <a:buNone/>
            </a:pPr>
            <a:r>
              <a:rPr lang="en-US" sz="1600" dirty="0"/>
              <a:t>As you can see, there is no benefit in waiting until 70 to claim spousal benefits.</a:t>
            </a:r>
          </a:p>
        </p:txBody>
      </p:sp>
      <p:sp>
        <p:nvSpPr>
          <p:cNvPr id="4" name="Slide Number Placeholder 3"/>
          <p:cNvSpPr>
            <a:spLocks noGrp="1"/>
          </p:cNvSpPr>
          <p:nvPr>
            <p:ph type="sldNum" sz="quarter" idx="5"/>
          </p:nvPr>
        </p:nvSpPr>
        <p:spPr/>
        <p:txBody>
          <a:bodyPr/>
          <a:lstStyle/>
          <a:p>
            <a:fld id="{4FF0573C-F130-4D1E-A886-85FBB65D3A1B}" type="slidenum">
              <a:rPr lang="en-CA" smtClean="0"/>
              <a:pPr/>
              <a:t>25</a:t>
            </a:fld>
            <a:endParaRPr lang="en-CA" dirty="0"/>
          </a:p>
        </p:txBody>
      </p:sp>
    </p:spTree>
    <p:extLst>
      <p:ext uri="{BB962C8B-B14F-4D97-AF65-F5344CB8AC3E}">
        <p14:creationId xmlns:p14="http://schemas.microsoft.com/office/powerpoint/2010/main" val="9758646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i="1" dirty="0">
                <a:solidFill>
                  <a:srgbClr val="FF0000"/>
                </a:solidFill>
                <a:latin typeface="Calibri" panose="020F0502020204030204" pitchFamily="34" charset="0"/>
              </a:rPr>
              <a:t>Note to presenter: You would use this example or the one on the previous slide but not both of them.</a:t>
            </a:r>
          </a:p>
          <a:p>
            <a:pPr marL="0" indent="0" algn="l" rtl="0" eaLnBrk="0" fontAlgn="base" hangingPunct="0">
              <a:spcBef>
                <a:spcPts val="432"/>
              </a:spcBef>
              <a:spcAft>
                <a:spcPts val="0"/>
              </a:spcAft>
              <a:buNone/>
            </a:pPr>
            <a:endParaRPr lang="en-US" sz="1600" i="1" dirty="0">
              <a:solidFill>
                <a:srgbClr val="FF0000"/>
              </a:solidFill>
              <a:latin typeface="Calibri" panose="020F0502020204030204" pitchFamily="34" charset="0"/>
            </a:endParaRP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Let’s take a look at an example:</a:t>
            </a:r>
          </a:p>
          <a:p>
            <a:pPr marL="0" indent="0" algn="l" rtl="0" eaLnBrk="0" fontAlgn="base" hangingPunct="0">
              <a:spcBef>
                <a:spcPts val="432"/>
              </a:spcBef>
              <a:spcAft>
                <a:spcPts val="0"/>
              </a:spcAft>
              <a:buNone/>
            </a:pPr>
            <a:endParaRPr lang="en-US" sz="1600" dirty="0">
              <a:solidFill>
                <a:srgbClr val="000000"/>
              </a:solidFill>
              <a:latin typeface="Calibri" panose="020F0502020204030204" pitchFamily="34" charset="0"/>
            </a:endParaRPr>
          </a:p>
          <a:p>
            <a:pPr marL="171450" indent="-171450" algn="l" rtl="0" eaLnBrk="0" fontAlgn="base" hangingPunct="0">
              <a:spcBef>
                <a:spcPts val="432"/>
              </a:spcBef>
              <a:spcAft>
                <a:spcPts val="0"/>
              </a:spcAft>
            </a:pPr>
            <a:r>
              <a:rPr lang="en-US" sz="1600" kern="1200" dirty="0">
                <a:solidFill>
                  <a:srgbClr val="000000"/>
                </a:solidFill>
                <a:effectLst/>
                <a:latin typeface="Calibri" panose="020F0502020204030204" pitchFamily="34" charset="0"/>
                <a:ea typeface="+mn-ea"/>
                <a:cs typeface="+mn-cs"/>
              </a:rPr>
              <a:t>It’s important to remember that spouses who begin receiving benefits prior to their FRA </a:t>
            </a:r>
            <a:r>
              <a:rPr lang="en-US" sz="1600" dirty="0">
                <a:solidFill>
                  <a:srgbClr val="000000"/>
                </a:solidFill>
                <a:latin typeface="Calibri" panose="020F0502020204030204" pitchFamily="34" charset="0"/>
              </a:rPr>
              <a:t>will receive 32.5% of their spouse’s PIA (in this example, $650/month).</a:t>
            </a:r>
          </a:p>
          <a:p>
            <a:pPr marL="171450" indent="-171450" algn="l" rtl="0" eaLnBrk="0" fontAlgn="base" hangingPunct="0">
              <a:spcBef>
                <a:spcPts val="432"/>
              </a:spcBef>
              <a:spcAft>
                <a:spcPts val="0"/>
              </a:spcAft>
            </a:pPr>
            <a:r>
              <a:rPr lang="en-US" sz="1600" kern="1200" dirty="0">
                <a:solidFill>
                  <a:srgbClr val="000000"/>
                </a:solidFill>
                <a:effectLst/>
                <a:latin typeface="Calibri" panose="020F0502020204030204" pitchFamily="34" charset="0"/>
                <a:ea typeface="+mn-ea"/>
                <a:cs typeface="+mn-cs"/>
              </a:rPr>
              <a:t>If taken at FRA (in this case, 66) the benefit is 50% of their spouse’s PIA of $2,000/month or $1,000. </a:t>
            </a:r>
          </a:p>
          <a:p>
            <a:pPr marL="171450" indent="-171450" algn="l" rtl="0" eaLnBrk="0" fontAlgn="base" hangingPunct="0">
              <a:spcBef>
                <a:spcPts val="432"/>
              </a:spcBef>
              <a:spcAft>
                <a:spcPts val="0"/>
              </a:spcAft>
            </a:pPr>
            <a:r>
              <a:rPr lang="en-US" sz="1600" dirty="0">
                <a:solidFill>
                  <a:srgbClr val="000000"/>
                </a:solidFill>
                <a:latin typeface="Calibri" panose="020F0502020204030204" pitchFamily="34" charset="0"/>
              </a:rPr>
              <a:t>A</a:t>
            </a:r>
            <a:r>
              <a:rPr lang="en-US" sz="1600" kern="1200" dirty="0">
                <a:solidFill>
                  <a:srgbClr val="000000"/>
                </a:solidFill>
                <a:effectLst/>
                <a:latin typeface="Calibri" panose="020F0502020204030204" pitchFamily="34" charset="0"/>
                <a:ea typeface="+mn-ea"/>
                <a:cs typeface="+mn-cs"/>
              </a:rPr>
              <a:t>nd there is no </a:t>
            </a:r>
            <a:r>
              <a:rPr lang="en-US" sz="1600" dirty="0">
                <a:solidFill>
                  <a:srgbClr val="000000"/>
                </a:solidFill>
                <a:latin typeface="Calibri" panose="020F0502020204030204" pitchFamily="34" charset="0"/>
              </a:rPr>
              <a:t>benefit to </a:t>
            </a:r>
            <a:r>
              <a:rPr lang="en-US" sz="1600" kern="1200" dirty="0">
                <a:solidFill>
                  <a:srgbClr val="000000"/>
                </a:solidFill>
                <a:effectLst/>
                <a:latin typeface="Calibri" panose="020F0502020204030204" pitchFamily="34" charset="0"/>
                <a:ea typeface="+mn-ea"/>
                <a:cs typeface="+mn-cs"/>
              </a:rPr>
              <a:t>deferring taking Social Security past their FRA. The benefit is never more than 50% of the spouse’s PIA.</a:t>
            </a:r>
            <a:endParaRPr lang="en-US" sz="16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26</a:t>
            </a:fld>
            <a:endParaRPr lang="en-CA" dirty="0"/>
          </a:p>
        </p:txBody>
      </p:sp>
    </p:spTree>
    <p:extLst>
      <p:ext uri="{BB962C8B-B14F-4D97-AF65-F5344CB8AC3E}">
        <p14:creationId xmlns:p14="http://schemas.microsoft.com/office/powerpoint/2010/main" val="12326678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677C5720-F5E2-4482-871E-7CC77146614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9300" indent="-287338">
              <a:defRPr sz="2400">
                <a:solidFill>
                  <a:schemeClr val="tx1"/>
                </a:solidFill>
                <a:latin typeface="Arial" panose="020B0604020202020204" pitchFamily="34" charset="0"/>
                <a:ea typeface="MS PGothic" panose="020B0600070205080204" pitchFamily="34" charset="-128"/>
              </a:defRPr>
            </a:lvl2pPr>
            <a:lvl3pPr marL="1150938" indent="-228600">
              <a:defRPr sz="2400">
                <a:solidFill>
                  <a:schemeClr val="tx1"/>
                </a:solidFill>
                <a:latin typeface="Arial" panose="020B0604020202020204" pitchFamily="34" charset="0"/>
                <a:ea typeface="MS PGothic" panose="020B0600070205080204" pitchFamily="34" charset="-128"/>
              </a:defRPr>
            </a:lvl3pPr>
            <a:lvl4pPr marL="1612900" indent="-228600">
              <a:defRPr sz="2400">
                <a:solidFill>
                  <a:schemeClr val="tx1"/>
                </a:solidFill>
                <a:latin typeface="Arial" panose="020B0604020202020204" pitchFamily="34" charset="0"/>
                <a:ea typeface="MS PGothic" panose="020B0600070205080204" pitchFamily="34" charset="-128"/>
              </a:defRPr>
            </a:lvl4pPr>
            <a:lvl5pPr marL="2074863" indent="-228600">
              <a:defRPr sz="2400">
                <a:solidFill>
                  <a:schemeClr val="tx1"/>
                </a:solidFill>
                <a:latin typeface="Arial" panose="020B0604020202020204" pitchFamily="34" charset="0"/>
                <a:ea typeface="MS PGothic" panose="020B0600070205080204" pitchFamily="34" charset="-128"/>
              </a:defRPr>
            </a:lvl5pPr>
            <a:lvl6pPr marL="25320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892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464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9036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2EEF60D-662C-4622-9E66-1A6BA978B875}"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8195" name="Rectangle 2">
            <a:extLst>
              <a:ext uri="{FF2B5EF4-FFF2-40B4-BE49-F238E27FC236}">
                <a16:creationId xmlns:a16="http://schemas.microsoft.com/office/drawing/2014/main" id="{12C9FF86-9811-4DA0-96AF-84498D23AAF9}"/>
              </a:ext>
            </a:extLst>
          </p:cNvPr>
          <p:cNvSpPr>
            <a:spLocks noGrp="1" noRot="1" noChangeAspect="1" noChangeArrowheads="1" noTextEdit="1"/>
          </p:cNvSpPr>
          <p:nvPr>
            <p:ph type="sldImg"/>
          </p:nvPr>
        </p:nvSpPr>
        <p:spPr>
          <a:ln/>
        </p:spPr>
      </p:sp>
      <p:sp>
        <p:nvSpPr>
          <p:cNvPr id="8196" name="Rectangle 3">
            <a:extLst>
              <a:ext uri="{FF2B5EF4-FFF2-40B4-BE49-F238E27FC236}">
                <a16:creationId xmlns:a16="http://schemas.microsoft.com/office/drawing/2014/main" id="{08320DC8-05A9-49F2-9556-CCF0BED67C9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0" indent="0" eaLnBrk="1" hangingPunct="1">
              <a:buNone/>
            </a:pPr>
            <a:r>
              <a:rPr lang="en-US" altLang="en-US" dirty="0"/>
              <a:t>Now lets talk about Social Security benefits for working spouses. The first thing you need to understand is that working spouses must take their own earned Social Security benefit. In addition, they may be eligible for a spousal “boost” which is also called an excess spousal benefit or a real spousal benefit. </a:t>
            </a:r>
          </a:p>
          <a:p>
            <a:pPr marL="0" indent="0" eaLnBrk="1" hangingPunct="1">
              <a:buNone/>
            </a:pPr>
            <a:endParaRPr lang="en-US" altLang="en-US" dirty="0"/>
          </a:p>
          <a:p>
            <a:pPr marL="0" indent="0" eaLnBrk="1" hangingPunct="1">
              <a:buNone/>
            </a:pPr>
            <a:r>
              <a:rPr lang="en-US" altLang="en-US" dirty="0"/>
              <a:t>In order to calculate the Spousal boost: </a:t>
            </a:r>
          </a:p>
          <a:p>
            <a:pPr marL="171450" indent="-171450" eaLnBrk="1" hangingPunct="1"/>
            <a:r>
              <a:rPr lang="en-US" altLang="en-US" dirty="0"/>
              <a:t>Divide the higher-earning spouse’s PIA in half</a:t>
            </a:r>
          </a:p>
          <a:p>
            <a:pPr marL="171450" indent="-171450" eaLnBrk="1" hangingPunct="1"/>
            <a:r>
              <a:rPr lang="en-US" altLang="en-US" dirty="0"/>
              <a:t>Subtract the lower-earning spouse’s PIA</a:t>
            </a:r>
          </a:p>
          <a:p>
            <a:pPr marL="171450" indent="-171450" eaLnBrk="1" hangingPunct="1"/>
            <a:r>
              <a:rPr lang="en-US" altLang="en-US" dirty="0"/>
              <a:t>Remainder is amount payable as Spousal benefits at FRA</a:t>
            </a:r>
          </a:p>
          <a:p>
            <a:pPr marL="171450" indent="-171450" eaLnBrk="1" hangingPunct="1"/>
            <a:r>
              <a:rPr lang="en-US" altLang="en-US" dirty="0"/>
              <a:t>(Keep in mind if taking benefits before FRA, benefit will be reduced)</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23B2ADB2-54F8-4D9D-8043-AAF7D842716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9300" indent="-287338">
              <a:defRPr sz="2400">
                <a:solidFill>
                  <a:schemeClr val="tx1"/>
                </a:solidFill>
                <a:latin typeface="Arial" panose="020B0604020202020204" pitchFamily="34" charset="0"/>
                <a:ea typeface="MS PGothic" panose="020B0600070205080204" pitchFamily="34" charset="-128"/>
              </a:defRPr>
            </a:lvl2pPr>
            <a:lvl3pPr marL="1150938" indent="-228600">
              <a:defRPr sz="2400">
                <a:solidFill>
                  <a:schemeClr val="tx1"/>
                </a:solidFill>
                <a:latin typeface="Arial" panose="020B0604020202020204" pitchFamily="34" charset="0"/>
                <a:ea typeface="MS PGothic" panose="020B0600070205080204" pitchFamily="34" charset="-128"/>
              </a:defRPr>
            </a:lvl3pPr>
            <a:lvl4pPr marL="1612900" indent="-228600">
              <a:defRPr sz="2400">
                <a:solidFill>
                  <a:schemeClr val="tx1"/>
                </a:solidFill>
                <a:latin typeface="Arial" panose="020B0604020202020204" pitchFamily="34" charset="0"/>
                <a:ea typeface="MS PGothic" panose="020B0600070205080204" pitchFamily="34" charset="-128"/>
              </a:defRPr>
            </a:lvl4pPr>
            <a:lvl5pPr marL="2074863" indent="-228600">
              <a:defRPr sz="2400">
                <a:solidFill>
                  <a:schemeClr val="tx1"/>
                </a:solidFill>
                <a:latin typeface="Arial" panose="020B0604020202020204" pitchFamily="34" charset="0"/>
                <a:ea typeface="MS PGothic" panose="020B0600070205080204" pitchFamily="34" charset="-128"/>
              </a:defRPr>
            </a:lvl5pPr>
            <a:lvl6pPr marL="25320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892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464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9036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52A96EB-123D-42C2-86E2-FB084ACE3366}"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10243" name="Rectangle 2">
            <a:extLst>
              <a:ext uri="{FF2B5EF4-FFF2-40B4-BE49-F238E27FC236}">
                <a16:creationId xmlns:a16="http://schemas.microsoft.com/office/drawing/2014/main" id="{463221AE-0ADF-482F-88AD-6C1A005D7DFC}"/>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792E25AE-03F3-4E46-8658-01BC0FF4EFE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r>
              <a:rPr lang="en-US" altLang="en-US" dirty="0"/>
              <a:t>Let’s take a look at how it works.</a:t>
            </a:r>
          </a:p>
          <a:p>
            <a:pPr eaLnBrk="1" hangingPunct="1"/>
            <a:r>
              <a:rPr lang="en-US" altLang="en-US" dirty="0"/>
              <a:t>(Walk through the two examples)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61841" y="3718559"/>
            <a:ext cx="6522180" cy="5482085"/>
          </a:xfrm>
        </p:spPr>
        <p:txBody>
          <a:bodyPr/>
          <a:lstStyle/>
          <a:p>
            <a:pPr marL="0" indent="0">
              <a:buNone/>
            </a:pPr>
            <a:r>
              <a:rPr lang="en-US" sz="1600" dirty="0">
                <a:latin typeface="Calibri" panose="020F0502020204030204" pitchFamily="34" charset="0"/>
                <a:cs typeface="Calibri" panose="020F0502020204030204" pitchFamily="34" charset="0"/>
              </a:rPr>
              <a:t>In the case of a widow or widower, benefits can be collected if the widow or widower is:</a:t>
            </a:r>
          </a:p>
          <a:p>
            <a:r>
              <a:rPr lang="en-US" sz="1600" dirty="0">
                <a:latin typeface="Calibri" panose="020F0502020204030204" pitchFamily="34" charset="0"/>
                <a:cs typeface="Calibri" panose="020F0502020204030204" pitchFamily="34" charset="0"/>
              </a:rPr>
              <a:t>60 or older</a:t>
            </a:r>
          </a:p>
          <a:p>
            <a:r>
              <a:rPr lang="en-US" sz="1600" dirty="0">
                <a:latin typeface="Calibri" panose="020F0502020204030204" pitchFamily="34" charset="0"/>
                <a:cs typeface="Calibri" panose="020F0502020204030204" pitchFamily="34" charset="0"/>
              </a:rPr>
              <a:t>50 or older, if disabled</a:t>
            </a:r>
          </a:p>
          <a:p>
            <a:r>
              <a:rPr lang="en-US" sz="1600" dirty="0">
                <a:latin typeface="Calibri" panose="020F0502020204030204" pitchFamily="34" charset="0"/>
                <a:cs typeface="Calibri" panose="020F0502020204030204" pitchFamily="34" charset="0"/>
              </a:rPr>
              <a:t>Any age if caring for a child of the deceased who is younger than 16 or disabled and entitled to Social Security benefits on the deceased’s record.</a:t>
            </a:r>
          </a:p>
          <a:p>
            <a:pPr marL="0" indent="0">
              <a:buNone/>
            </a:pPr>
            <a:r>
              <a:rPr lang="en-US" sz="1600" dirty="0">
                <a:latin typeface="Calibri" panose="020F0502020204030204" pitchFamily="34" charset="0"/>
                <a:cs typeface="Calibri" panose="020F0502020204030204" pitchFamily="34" charset="0"/>
              </a:rPr>
              <a:t>Children can receive benefits if their parent dies or if their parent retires and claims Social Security benefits, as long as they are:</a:t>
            </a:r>
          </a:p>
          <a:p>
            <a:r>
              <a:rPr lang="en-US" sz="1600" dirty="0">
                <a:latin typeface="Calibri" panose="020F0502020204030204" pitchFamily="34" charset="0"/>
                <a:cs typeface="Calibri" panose="020F0502020204030204" pitchFamily="34" charset="0"/>
              </a:rPr>
              <a:t>Unmarried</a:t>
            </a:r>
          </a:p>
          <a:p>
            <a:r>
              <a:rPr lang="en-US" sz="1600" dirty="0">
                <a:latin typeface="Calibri" panose="020F0502020204030204" pitchFamily="34" charset="0"/>
                <a:cs typeface="Calibri" panose="020F0502020204030204" pitchFamily="34" charset="0"/>
              </a:rPr>
              <a:t>Younger than 18 </a:t>
            </a:r>
          </a:p>
          <a:p>
            <a:r>
              <a:rPr lang="en-US" sz="1600" dirty="0">
                <a:latin typeface="Calibri" panose="020F0502020204030204" pitchFamily="34" charset="0"/>
                <a:cs typeface="Calibri" panose="020F0502020204030204" pitchFamily="34" charset="0"/>
              </a:rPr>
              <a:t>18-19 but in elementary or secondary school</a:t>
            </a:r>
          </a:p>
          <a:p>
            <a:r>
              <a:rPr lang="en-US" sz="1600" dirty="0">
                <a:latin typeface="Calibri" panose="020F0502020204030204" pitchFamily="34" charset="0"/>
                <a:cs typeface="Calibri" panose="020F0502020204030204" pitchFamily="34" charset="0"/>
              </a:rPr>
              <a:t>18 or older and severely disabled, but the disability must have originated before age 22</a:t>
            </a:r>
          </a:p>
          <a:p>
            <a:pPr marL="0" indent="0">
              <a:buNone/>
            </a:pPr>
            <a:r>
              <a:rPr lang="en-US" sz="1600" dirty="0">
                <a:latin typeface="Calibri" panose="020F0502020204030204" pitchFamily="34" charset="0"/>
                <a:cs typeface="Calibri" panose="020F0502020204030204" pitchFamily="34" charset="0"/>
              </a:rPr>
              <a:t>Parents of the deceased can also receive benefits on the deceased’s record if they were dependent on the deceased for at least half their support.</a:t>
            </a:r>
          </a:p>
        </p:txBody>
      </p:sp>
      <p:sp>
        <p:nvSpPr>
          <p:cNvPr id="4" name="Slide Number Placeholder 3"/>
          <p:cNvSpPr>
            <a:spLocks noGrp="1"/>
          </p:cNvSpPr>
          <p:nvPr>
            <p:ph type="sldNum" sz="quarter" idx="5"/>
          </p:nvPr>
        </p:nvSpPr>
        <p:spPr/>
        <p:txBody>
          <a:bodyPr/>
          <a:lstStyle/>
          <a:p>
            <a:fld id="{4FF0573C-F130-4D1E-A886-85FBB65D3A1B}" type="slidenum">
              <a:rPr lang="en-CA" smtClean="0"/>
              <a:pPr/>
              <a:t>29</a:t>
            </a:fld>
            <a:endParaRPr lang="en-CA" dirty="0"/>
          </a:p>
        </p:txBody>
      </p:sp>
    </p:spTree>
    <p:extLst>
      <p:ext uri="{BB962C8B-B14F-4D97-AF65-F5344CB8AC3E}">
        <p14:creationId xmlns:p14="http://schemas.microsoft.com/office/powerpoint/2010/main" val="2791344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It’s</a:t>
            </a:r>
            <a:r>
              <a:rPr lang="en-US" sz="1600" kern="1200" baseline="0" dirty="0">
                <a:solidFill>
                  <a:srgbClr val="000000"/>
                </a:solidFill>
                <a:effectLst/>
                <a:latin typeface="Calibri" panose="020F0502020204030204" pitchFamily="34" charset="0"/>
                <a:ea typeface="+mn-ea"/>
                <a:cs typeface="+mn-cs"/>
              </a:rPr>
              <a:t> important to understand where we came from in order to </a:t>
            </a:r>
            <a:r>
              <a:rPr lang="en-US" sz="1600" dirty="0">
                <a:solidFill>
                  <a:srgbClr val="000000"/>
                </a:solidFill>
                <a:latin typeface="Calibri" panose="020F0502020204030204" pitchFamily="34" charset="0"/>
              </a:rPr>
              <a:t>understand where the program is today</a:t>
            </a:r>
            <a:r>
              <a:rPr lang="en-US" sz="1600" kern="1200" baseline="0" dirty="0">
                <a:solidFill>
                  <a:srgbClr val="000000"/>
                </a:solidFill>
                <a:effectLst/>
                <a:latin typeface="Calibri" panose="020F0502020204030204" pitchFamily="34" charset="0"/>
                <a:ea typeface="+mn-ea"/>
                <a:cs typeface="+mn-cs"/>
              </a:rPr>
              <a:t>.</a:t>
            </a:r>
            <a:endParaRPr lang="en-US" sz="16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3</a:t>
            </a:fld>
            <a:endParaRPr lang="en-CA" dirty="0"/>
          </a:p>
        </p:txBody>
      </p:sp>
    </p:spTree>
    <p:extLst>
      <p:ext uri="{BB962C8B-B14F-4D97-AF65-F5344CB8AC3E}">
        <p14:creationId xmlns:p14="http://schemas.microsoft.com/office/powerpoint/2010/main" val="42251314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1600" kern="1200" dirty="0">
                <a:solidFill>
                  <a:srgbClr val="000000"/>
                </a:solidFill>
                <a:effectLst/>
                <a:latin typeface="Calibri" panose="020F0502020204030204" pitchFamily="34" charset="0"/>
                <a:ea typeface="+mn-ea"/>
                <a:cs typeface="+mn-cs"/>
              </a:rPr>
              <a:t>It’s important to know when to take survivor benefits, including what ages are best for maximizing benefits.</a:t>
            </a:r>
            <a:r>
              <a:rPr lang="en-US" sz="1600" dirty="0"/>
              <a:t> </a:t>
            </a:r>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endParaRPr lang="en-US" sz="1600" dirty="0"/>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1600" dirty="0"/>
              <a:t>At death, the surviving spouse will receive the greater of their own benefit or the deceased spouse’s benefits. And, taking benefits early (even though eligible at age 60 if not disabled) will result in reduced benefits for life.</a:t>
            </a:r>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endParaRPr lang="en-US" sz="1600" dirty="0"/>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1600" dirty="0"/>
              <a:t>As you can see, in this case, with an FRA of 66, if benefits are taken at age 60, you would receive 71.5% of FRA benefits, at age 62, 80.3%, at age 65, 93.4% and at age 67 (FRA) 100%. </a:t>
            </a:r>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endParaRPr lang="en-US" sz="1600" dirty="0"/>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1600" dirty="0"/>
              <a:t>As with spousal benefits, there is no advantage to delaying benefits past full retirement age.</a:t>
            </a:r>
            <a:endParaRPr lang="en-US" sz="18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endParaRPr lang="en-US" sz="18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900" i="1" kern="1200" dirty="0">
                <a:solidFill>
                  <a:srgbClr val="000000"/>
                </a:solidFill>
                <a:effectLst/>
                <a:latin typeface="Calibri" panose="020F0502020204030204" pitchFamily="34" charset="0"/>
                <a:ea typeface="+mn-ea"/>
                <a:cs typeface="+mn-cs"/>
              </a:rPr>
              <a:t>Source: https://www.ssa.gov/benefits/survivors/1945s.html </a:t>
            </a:r>
            <a:endParaRPr lang="en-US" sz="900" i="1"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30</a:t>
            </a:fld>
            <a:endParaRPr lang="en-CA" dirty="0"/>
          </a:p>
        </p:txBody>
      </p:sp>
    </p:spTree>
    <p:extLst>
      <p:ext uri="{BB962C8B-B14F-4D97-AF65-F5344CB8AC3E}">
        <p14:creationId xmlns:p14="http://schemas.microsoft.com/office/powerpoint/2010/main" val="26077350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9013" y="3718559"/>
            <a:ext cx="6635468" cy="4958081"/>
          </a:xfrm>
        </p:spPr>
        <p:txBody>
          <a:bodyPr/>
          <a:lstStyle/>
          <a:p>
            <a:pPr marL="0" lvl="1" indent="0">
              <a:spcBef>
                <a:spcPts val="1800"/>
              </a:spcBef>
              <a:buClr>
                <a:schemeClr val="accent1"/>
              </a:buClr>
              <a:buSzPct val="130000"/>
              <a:buNone/>
            </a:pPr>
            <a:r>
              <a:rPr lang="en-US" sz="1600" kern="1200" dirty="0">
                <a:solidFill>
                  <a:srgbClr val="000000"/>
                </a:solidFill>
                <a:effectLst/>
                <a:latin typeface="Calibri" panose="020F0502020204030204" pitchFamily="34" charset="0"/>
                <a:cs typeface="Calibri" panose="020F0502020204030204" pitchFamily="34" charset="0"/>
              </a:rPr>
              <a:t>Now let’s address what happens in the event of a divorce. There are a number of hurdles that must be cleared by divorced </a:t>
            </a:r>
            <a:r>
              <a:rPr lang="en-US" sz="1600" dirty="0">
                <a:solidFill>
                  <a:srgbClr val="000000"/>
                </a:solidFill>
                <a:latin typeface="Calibri" panose="020F0502020204030204" pitchFamily="34" charset="0"/>
                <a:cs typeface="Calibri" panose="020F0502020204030204" pitchFamily="34" charset="0"/>
              </a:rPr>
              <a:t>persons</a:t>
            </a:r>
            <a:r>
              <a:rPr lang="en-US" sz="1600" kern="1200" dirty="0">
                <a:solidFill>
                  <a:srgbClr val="000000"/>
                </a:solidFill>
                <a:effectLst/>
                <a:latin typeface="Calibri" panose="020F0502020204030204" pitchFamily="34" charset="0"/>
                <a:cs typeface="Calibri" panose="020F0502020204030204" pitchFamily="34" charset="0"/>
              </a:rPr>
              <a:t> before they can gain access to Social Security benefits of their ex-spouse:</a:t>
            </a:r>
            <a:r>
              <a:rPr lang="en-US" sz="1600" dirty="0">
                <a:latin typeface="Calibri" panose="020F0502020204030204" pitchFamily="34" charset="0"/>
                <a:cs typeface="Calibri" panose="020F0502020204030204" pitchFamily="34" charset="0"/>
              </a:rPr>
              <a:t> </a:t>
            </a:r>
          </a:p>
          <a:p>
            <a:pPr marL="342900" lvl="1" indent="-342900">
              <a:spcBef>
                <a:spcPts val="1800"/>
              </a:spcBef>
              <a:buClr>
                <a:schemeClr val="accent1"/>
              </a:buClr>
              <a:buSzPct val="130000"/>
              <a:buFont typeface="+mj-lt"/>
              <a:buAutoNum type="arabicPeriod"/>
            </a:pPr>
            <a:r>
              <a:rPr lang="en-US" sz="1600" dirty="0">
                <a:latin typeface="Calibri" panose="020F0502020204030204" pitchFamily="34" charset="0"/>
                <a:cs typeface="Calibri" panose="020F0502020204030204" pitchFamily="34" charset="0"/>
              </a:rPr>
              <a:t>Marriage lasted </a:t>
            </a:r>
            <a:r>
              <a:rPr lang="en-US" sz="1600" b="1" dirty="0">
                <a:latin typeface="Calibri" panose="020F0502020204030204" pitchFamily="34" charset="0"/>
                <a:cs typeface="Calibri" panose="020F0502020204030204" pitchFamily="34" charset="0"/>
              </a:rPr>
              <a:t>10 years </a:t>
            </a:r>
            <a:r>
              <a:rPr lang="en-US" sz="1600" dirty="0">
                <a:latin typeface="Calibri" panose="020F0502020204030204" pitchFamily="34" charset="0"/>
                <a:cs typeface="Calibri" panose="020F0502020204030204" pitchFamily="34" charset="0"/>
              </a:rPr>
              <a:t>or longer</a:t>
            </a:r>
          </a:p>
          <a:p>
            <a:pPr marL="342900" lvl="1" indent="-342900">
              <a:spcBef>
                <a:spcPts val="1800"/>
              </a:spcBef>
              <a:buClr>
                <a:schemeClr val="accent1"/>
              </a:buClr>
              <a:buSzPct val="130000"/>
              <a:buFont typeface="+mj-lt"/>
              <a:buAutoNum type="arabicPeriod"/>
            </a:pPr>
            <a:r>
              <a:rPr lang="en-US" sz="1600" dirty="0">
                <a:latin typeface="Calibri" panose="020F0502020204030204" pitchFamily="34" charset="0"/>
                <a:cs typeface="Calibri" panose="020F0502020204030204" pitchFamily="34" charset="0"/>
              </a:rPr>
              <a:t>Currently </a:t>
            </a:r>
            <a:r>
              <a:rPr lang="en-US" sz="1600" b="1" dirty="0">
                <a:latin typeface="Calibri" panose="020F0502020204030204" pitchFamily="34" charset="0"/>
                <a:cs typeface="Calibri" panose="020F0502020204030204" pitchFamily="34" charset="0"/>
              </a:rPr>
              <a:t>unmarried</a:t>
            </a:r>
            <a:r>
              <a:rPr lang="en-US" sz="1600" dirty="0">
                <a:latin typeface="Calibri" panose="020F0502020204030204" pitchFamily="34" charset="0"/>
                <a:cs typeface="Calibri" panose="020F0502020204030204" pitchFamily="34" charset="0"/>
              </a:rPr>
              <a:t> </a:t>
            </a:r>
          </a:p>
          <a:p>
            <a:pPr marL="342900" lvl="1" indent="-342900">
              <a:spcBef>
                <a:spcPts val="1800"/>
              </a:spcBef>
              <a:buClr>
                <a:schemeClr val="accent1"/>
              </a:buClr>
              <a:buSzPct val="130000"/>
              <a:buFont typeface="+mj-lt"/>
              <a:buAutoNum type="arabicPeriod"/>
            </a:pPr>
            <a:r>
              <a:rPr lang="en-US" sz="1600" dirty="0">
                <a:latin typeface="Calibri" panose="020F0502020204030204" pitchFamily="34" charset="0"/>
                <a:cs typeface="Calibri" panose="020F0502020204030204" pitchFamily="34" charset="0"/>
              </a:rPr>
              <a:t>The ex-spouse is receiving a retirement or disability benefit, or the couple has been legally divorced for at least </a:t>
            </a:r>
            <a:r>
              <a:rPr lang="en-US" sz="1600" b="1" dirty="0">
                <a:latin typeface="Calibri" panose="020F0502020204030204" pitchFamily="34" charset="0"/>
                <a:cs typeface="Calibri" panose="020F0502020204030204" pitchFamily="34" charset="0"/>
              </a:rPr>
              <a:t>2 years</a:t>
            </a:r>
          </a:p>
          <a:p>
            <a:pPr marL="342900" lvl="1" indent="-342900">
              <a:spcBef>
                <a:spcPts val="1800"/>
              </a:spcBef>
              <a:buClr>
                <a:schemeClr val="accent1"/>
              </a:buClr>
              <a:buSzPct val="130000"/>
              <a:buFont typeface="+mj-lt"/>
              <a:buAutoNum type="arabicPeriod"/>
            </a:pPr>
            <a:r>
              <a:rPr lang="en-US" sz="1600" dirty="0">
                <a:latin typeface="Calibri" panose="020F0502020204030204" pitchFamily="34" charset="0"/>
                <a:cs typeface="Calibri" panose="020F0502020204030204" pitchFamily="34" charset="0"/>
              </a:rPr>
              <a:t>Need to be </a:t>
            </a:r>
            <a:r>
              <a:rPr lang="en-US" sz="1600" b="1" dirty="0">
                <a:latin typeface="Calibri" panose="020F0502020204030204" pitchFamily="34" charset="0"/>
                <a:cs typeface="Calibri" panose="020F0502020204030204" pitchFamily="34" charset="0"/>
              </a:rPr>
              <a:t>age 62 </a:t>
            </a:r>
            <a:r>
              <a:rPr lang="en-US" sz="1600" dirty="0">
                <a:latin typeface="Calibri" panose="020F0502020204030204" pitchFamily="34" charset="0"/>
                <a:cs typeface="Calibri" panose="020F0502020204030204" pitchFamily="34" charset="0"/>
              </a:rPr>
              <a:t>to receive spousal benefit </a:t>
            </a:r>
            <a:r>
              <a:rPr lang="en-US" sz="1600" b="1" dirty="0">
                <a:latin typeface="Calibri" panose="020F0502020204030204" pitchFamily="34" charset="0"/>
                <a:cs typeface="Calibri" panose="020F0502020204030204" pitchFamily="34" charset="0"/>
              </a:rPr>
              <a:t>or age 60 </a:t>
            </a:r>
            <a:r>
              <a:rPr lang="en-US" sz="1600" dirty="0">
                <a:latin typeface="Calibri" panose="020F0502020204030204" pitchFamily="34" charset="0"/>
                <a:cs typeface="Calibri" panose="020F0502020204030204" pitchFamily="34" charset="0"/>
              </a:rPr>
              <a:t>(50 if disabled) to receive a survivor benefit</a:t>
            </a:r>
          </a:p>
          <a:p>
            <a:pPr marL="342900" lvl="1" indent="-342900">
              <a:spcBef>
                <a:spcPts val="1800"/>
              </a:spcBef>
              <a:buClr>
                <a:schemeClr val="accent1"/>
              </a:buClr>
              <a:buSzPct val="130000"/>
              <a:buFont typeface="+mj-lt"/>
              <a:buAutoNum type="arabicPeriod"/>
            </a:pPr>
            <a:r>
              <a:rPr lang="en-US" sz="1600" dirty="0">
                <a:latin typeface="Calibri" panose="020F0502020204030204" pitchFamily="34" charset="0"/>
                <a:cs typeface="Calibri" panose="020F0502020204030204" pitchFamily="34" charset="0"/>
              </a:rPr>
              <a:t>If not receiving a retirement or disability benefit, the ex-spouse must be </a:t>
            </a:r>
            <a:r>
              <a:rPr lang="en-US" sz="1600" b="1" dirty="0">
                <a:latin typeface="Calibri" panose="020F0502020204030204" pitchFamily="34" charset="0"/>
                <a:cs typeface="Calibri" panose="020F0502020204030204" pitchFamily="34" charset="0"/>
              </a:rPr>
              <a:t>at least 62 </a:t>
            </a:r>
            <a:r>
              <a:rPr lang="en-US" sz="1600" dirty="0">
                <a:latin typeface="Calibri" panose="020F0502020204030204" pitchFamily="34" charset="0"/>
                <a:cs typeface="Calibri" panose="020F0502020204030204" pitchFamily="34" charset="0"/>
              </a:rPr>
              <a:t>and have worked 40 quarters in order for the other person to receive a spousal benefit</a:t>
            </a:r>
          </a:p>
          <a:p>
            <a:pPr marL="342900" lvl="1" indent="-342900">
              <a:spcBef>
                <a:spcPts val="1800"/>
              </a:spcBef>
              <a:buClr>
                <a:schemeClr val="accent1"/>
              </a:buClr>
              <a:buSzPct val="130000"/>
              <a:buFont typeface="+mj-lt"/>
              <a:buAutoNum type="arabicPeriod"/>
            </a:pPr>
            <a:r>
              <a:rPr lang="en-US" sz="1600" dirty="0">
                <a:latin typeface="Calibri" panose="020F0502020204030204" pitchFamily="34" charset="0"/>
                <a:cs typeface="Calibri" panose="020F0502020204030204" pitchFamily="34" charset="0"/>
              </a:rPr>
              <a:t>If the ex-spouse remarried and the other person hasn’t, the other person remains entitled to spousal and survivor benefits of ex-spouse </a:t>
            </a: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endParaRPr lang="en-US" sz="1600" dirty="0">
              <a:effectLst/>
            </a:endParaRP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31</a:t>
            </a:fld>
            <a:endParaRPr lang="en-CA" dirty="0"/>
          </a:p>
        </p:txBody>
      </p:sp>
    </p:spTree>
    <p:extLst>
      <p:ext uri="{BB962C8B-B14F-4D97-AF65-F5344CB8AC3E}">
        <p14:creationId xmlns:p14="http://schemas.microsoft.com/office/powerpoint/2010/main" val="13284567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In the event of a divorce, assuming you meet the criteria we just discussed, you can receive benefits based on your ex-spouse’s record. However, if you are also entitled to benefits on your own record, you will receive the higher of the two benefits but not both benefits. </a:t>
            </a:r>
          </a:p>
          <a:p>
            <a:pPr marL="0" indent="0" algn="l" rtl="0" eaLnBrk="0" fontAlgn="base" hangingPunct="0">
              <a:spcBef>
                <a:spcPts val="432"/>
              </a:spcBef>
              <a:spcAft>
                <a:spcPts val="0"/>
              </a:spcAft>
              <a:buNone/>
            </a:pPr>
            <a:endParaRPr lang="en-US" sz="1600" dirty="0">
              <a:solidFill>
                <a:srgbClr val="000000"/>
              </a:solidFill>
              <a:latin typeface="Calibri" panose="020F0502020204030204" pitchFamily="34" charset="0"/>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You can see that from this chart that the spousal benefit in the case of divorce works like regular spousal benefits. It is based on the PIA of the ex-spouse. If you take it early, you would receive 32.5% of the PIA of the ex-spouse and if you take it at FRA, you would receive 50% of the PIA. </a:t>
            </a: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There </a:t>
            </a:r>
            <a:r>
              <a:rPr lang="en-US" sz="1600" dirty="0">
                <a:solidFill>
                  <a:srgbClr val="000000"/>
                </a:solidFill>
                <a:latin typeface="Calibri" panose="020F0502020204030204" pitchFamily="34" charset="0"/>
              </a:rPr>
              <a:t>is no benefit to delaying past FRA.</a:t>
            </a:r>
            <a:r>
              <a:rPr lang="en-US" sz="1600" kern="1200" dirty="0">
                <a:solidFill>
                  <a:srgbClr val="000000"/>
                </a:solidFill>
                <a:effectLst/>
                <a:latin typeface="Calibri" panose="020F0502020204030204" pitchFamily="34" charset="0"/>
                <a:ea typeface="+mn-ea"/>
                <a:cs typeface="+mn-cs"/>
              </a:rPr>
              <a:t> </a:t>
            </a:r>
            <a:endParaRPr lang="en-US" sz="16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32</a:t>
            </a:fld>
            <a:endParaRPr lang="en-CA" dirty="0"/>
          </a:p>
        </p:txBody>
      </p:sp>
    </p:spTree>
    <p:extLst>
      <p:ext uri="{BB962C8B-B14F-4D97-AF65-F5344CB8AC3E}">
        <p14:creationId xmlns:p14="http://schemas.microsoft.com/office/powerpoint/2010/main" val="4533014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1" fontAlgn="base" hangingPunct="1">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What happens if you have filed for benefits and realized that you made a mistake and should have waited? Is there any recourse?</a:t>
            </a:r>
          </a:p>
          <a:p>
            <a:pPr marL="0" indent="0" algn="l" rtl="0" eaLnBrk="1" fontAlgn="base" hangingPunct="1">
              <a:spcBef>
                <a:spcPts val="432"/>
              </a:spcBef>
              <a:spcAft>
                <a:spcPts val="0"/>
              </a:spcAft>
              <a:buNone/>
            </a:pPr>
            <a:r>
              <a:rPr lang="en-US" sz="1600" dirty="0">
                <a:solidFill>
                  <a:srgbClr val="000000"/>
                </a:solidFill>
                <a:latin typeface="Calibri" panose="020F0502020204030204" pitchFamily="34" charset="0"/>
              </a:rPr>
              <a:t>Yes – as long as it is within 1 year of starting benefits, you can file to withdraw</a:t>
            </a:r>
            <a:r>
              <a:rPr lang="en-US" sz="1600" kern="1200" baseline="0" dirty="0">
                <a:solidFill>
                  <a:srgbClr val="000000"/>
                </a:solidFill>
                <a:effectLst/>
                <a:latin typeface="Calibri" panose="020F0502020204030204" pitchFamily="34" charset="0"/>
                <a:ea typeface="+mn-ea"/>
                <a:cs typeface="+mn-cs"/>
              </a:rPr>
              <a:t> from receiving Social Security benefits.</a:t>
            </a:r>
            <a:r>
              <a:rPr lang="en-US" sz="1600" kern="1200" baseline="0" dirty="0">
                <a:solidFill>
                  <a:schemeClr val="bg1"/>
                </a:solidFill>
                <a:effectLst/>
                <a:latin typeface="Calibri" panose="020F0502020204030204" pitchFamily="34" charset="0"/>
                <a:ea typeface="+mn-ea"/>
                <a:cs typeface="+mn-cs"/>
              </a:rPr>
              <a:t> How do you do it?</a:t>
            </a:r>
            <a:br>
              <a:rPr lang="en-US" altLang="en-US" sz="1600" dirty="0">
                <a:solidFill>
                  <a:schemeClr val="bg1"/>
                </a:solidFill>
              </a:rPr>
            </a:br>
            <a:endParaRPr lang="en-US" altLang="en-US" sz="1600" b="1" dirty="0">
              <a:solidFill>
                <a:schemeClr val="bg1"/>
              </a:solidFill>
            </a:endParaRPr>
          </a:p>
          <a:p>
            <a:pPr marL="233363" lvl="1" indent="-233363">
              <a:spcBef>
                <a:spcPts val="1200"/>
              </a:spcBef>
            </a:pPr>
            <a:r>
              <a:rPr lang="en-US" altLang="en-US" sz="1600" dirty="0">
                <a:latin typeface="Calibri" panose="020F0502020204030204" pitchFamily="34" charset="0"/>
                <a:cs typeface="Calibri" panose="020F0502020204030204" pitchFamily="34" charset="0"/>
              </a:rPr>
              <a:t>File form SSA-521 within 1 year of starting benefits.</a:t>
            </a:r>
          </a:p>
          <a:p>
            <a:pPr marL="233363" lvl="1" indent="-233363">
              <a:spcBef>
                <a:spcPts val="1200"/>
              </a:spcBef>
            </a:pPr>
            <a:r>
              <a:rPr lang="en-US" altLang="en-US" sz="1600" dirty="0">
                <a:latin typeface="Calibri" panose="020F0502020204030204" pitchFamily="34" charset="0"/>
                <a:cs typeface="Calibri" panose="020F0502020204030204" pitchFamily="34" charset="0"/>
              </a:rPr>
              <a:t>No interest or penalty paid</a:t>
            </a:r>
          </a:p>
          <a:p>
            <a:pPr marL="233363" lvl="1" indent="-233363">
              <a:spcBef>
                <a:spcPts val="1200"/>
              </a:spcBef>
            </a:pPr>
            <a:r>
              <a:rPr lang="en-US" altLang="en-US" sz="1600" dirty="0">
                <a:latin typeface="Calibri" panose="020F0502020204030204" pitchFamily="34" charset="0"/>
                <a:cs typeface="Calibri" panose="020F0502020204030204" pitchFamily="34" charset="0"/>
              </a:rPr>
              <a:t>Repay benefits already received</a:t>
            </a:r>
          </a:p>
          <a:p>
            <a:pPr marL="233363" lvl="1" indent="-233363">
              <a:spcBef>
                <a:spcPts val="1200"/>
              </a:spcBef>
            </a:pPr>
            <a:r>
              <a:rPr lang="en-US" altLang="en-US" sz="1600" dirty="0">
                <a:latin typeface="Calibri" panose="020F0502020204030204" pitchFamily="34" charset="0"/>
                <a:cs typeface="Calibri" panose="020F0502020204030204" pitchFamily="34" charset="0"/>
              </a:rPr>
              <a:t>Apply again at a later date</a:t>
            </a:r>
          </a:p>
          <a:p>
            <a:pPr marL="233363" lvl="1" indent="-233363">
              <a:spcBef>
                <a:spcPts val="1200"/>
              </a:spcBef>
            </a:pPr>
            <a:r>
              <a:rPr lang="en-US" altLang="en-US" sz="1600" dirty="0">
                <a:latin typeface="Calibri" panose="020F0502020204030204" pitchFamily="34" charset="0"/>
                <a:cs typeface="Calibri" panose="020F0502020204030204" pitchFamily="34" charset="0"/>
              </a:rPr>
              <a:t>Kind of like a “trial run”</a:t>
            </a:r>
          </a:p>
          <a:p>
            <a:pPr marL="233363" lvl="1" indent="-233363">
              <a:spcBef>
                <a:spcPts val="1200"/>
              </a:spcBef>
            </a:pPr>
            <a:r>
              <a:rPr lang="en-US" altLang="en-US" sz="1600" dirty="0">
                <a:latin typeface="Calibri" panose="020F0502020204030204" pitchFamily="34" charset="0"/>
                <a:cs typeface="Calibri" panose="020F0502020204030204" pitchFamily="34" charset="0"/>
              </a:rPr>
              <a:t>After filing SSA-521, SSA will send letter indicating amount of benefits to be repaid</a:t>
            </a:r>
          </a:p>
        </p:txBody>
      </p:sp>
      <p:sp>
        <p:nvSpPr>
          <p:cNvPr id="4" name="Slide Number Placeholder 3"/>
          <p:cNvSpPr>
            <a:spLocks noGrp="1"/>
          </p:cNvSpPr>
          <p:nvPr>
            <p:ph type="sldNum" sz="quarter" idx="5"/>
          </p:nvPr>
        </p:nvSpPr>
        <p:spPr/>
        <p:txBody>
          <a:bodyPr/>
          <a:lstStyle/>
          <a:p>
            <a:fld id="{4FF0573C-F130-4D1E-A886-85FBB65D3A1B}" type="slidenum">
              <a:rPr lang="en-CA" smtClean="0"/>
              <a:pPr/>
              <a:t>33</a:t>
            </a:fld>
            <a:endParaRPr lang="en-CA" dirty="0"/>
          </a:p>
        </p:txBody>
      </p:sp>
    </p:spTree>
    <p:extLst>
      <p:ext uri="{BB962C8B-B14F-4D97-AF65-F5344CB8AC3E}">
        <p14:creationId xmlns:p14="http://schemas.microsoft.com/office/powerpoint/2010/main" val="27387416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6645" y="3718559"/>
            <a:ext cx="6505996" cy="4958081"/>
          </a:xfrm>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Now we have to talk about everyone’s favorite subject – taxes….</a:t>
            </a: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Regardless of when you file, your combined income can</a:t>
            </a:r>
            <a:r>
              <a:rPr lang="en-US" sz="1600" kern="1200" baseline="0" dirty="0">
                <a:solidFill>
                  <a:srgbClr val="000000"/>
                </a:solidFill>
                <a:effectLst/>
                <a:latin typeface="Calibri" panose="020F0502020204030204" pitchFamily="34" charset="0"/>
                <a:ea typeface="+mn-ea"/>
                <a:cs typeface="+mn-cs"/>
              </a:rPr>
              <a:t> have an adverse affect on</a:t>
            </a:r>
            <a:r>
              <a:rPr lang="en-US" sz="1600" kern="1200" dirty="0">
                <a:solidFill>
                  <a:srgbClr val="000000"/>
                </a:solidFill>
                <a:effectLst/>
                <a:latin typeface="Calibri" panose="020F0502020204030204" pitchFamily="34" charset="0"/>
                <a:ea typeface="+mn-ea"/>
                <a:cs typeface="+mn-cs"/>
              </a:rPr>
              <a:t> </a:t>
            </a:r>
            <a:r>
              <a:rPr lang="en-US" sz="1600" kern="1200" baseline="0" dirty="0">
                <a:solidFill>
                  <a:srgbClr val="000000"/>
                </a:solidFill>
                <a:effectLst/>
                <a:latin typeface="Calibri" panose="020F0502020204030204" pitchFamily="34" charset="0"/>
                <a:ea typeface="+mn-ea"/>
                <a:cs typeface="+mn-cs"/>
              </a:rPr>
              <a:t>your Social Security benefits</a:t>
            </a:r>
            <a:r>
              <a:rPr lang="en-US" sz="1600" kern="1200" dirty="0">
                <a:solidFill>
                  <a:srgbClr val="000000"/>
                </a:solidFill>
                <a:effectLst/>
                <a:latin typeface="Calibri" panose="020F0502020204030204" pitchFamily="34" charset="0"/>
                <a:ea typeface="+mn-ea"/>
                <a:cs typeface="+mn-cs"/>
              </a:rPr>
              <a:t> </a:t>
            </a:r>
            <a:r>
              <a:rPr lang="en-US" sz="1600" kern="1200" baseline="0" dirty="0">
                <a:solidFill>
                  <a:srgbClr val="000000"/>
                </a:solidFill>
                <a:effectLst/>
                <a:latin typeface="Calibri" panose="020F0502020204030204" pitchFamily="34" charset="0"/>
                <a:ea typeface="+mn-ea"/>
                <a:cs typeface="+mn-cs"/>
              </a:rPr>
              <a:t>in another way: taxes. A portion of your benefits will be taxable once your </a:t>
            </a:r>
            <a:r>
              <a:rPr lang="en-US" sz="1600" kern="1200" dirty="0">
                <a:solidFill>
                  <a:srgbClr val="000000"/>
                </a:solidFill>
                <a:effectLst/>
                <a:latin typeface="Calibri" panose="020F0502020204030204" pitchFamily="34" charset="0"/>
                <a:ea typeface="+mn-ea"/>
                <a:cs typeface="+mn-cs"/>
              </a:rPr>
              <a:t>combined</a:t>
            </a:r>
            <a:r>
              <a:rPr lang="en-US" sz="1600" kern="1200" baseline="0" dirty="0">
                <a:solidFill>
                  <a:srgbClr val="000000"/>
                </a:solidFill>
                <a:effectLst/>
                <a:latin typeface="Calibri" panose="020F0502020204030204" pitchFamily="34" charset="0"/>
                <a:ea typeface="+mn-ea"/>
                <a:cs typeface="+mn-cs"/>
              </a:rPr>
              <a:t> income passes a certain threshold. Combined income is your Adjusted Gross Income before Social Security benefits, plus non-taxable interest, plus half of your social security benefits. </a:t>
            </a:r>
          </a:p>
          <a:p>
            <a:pPr marL="0" indent="0" algn="l" rtl="0" eaLnBrk="0" fontAlgn="base" hangingPunct="0">
              <a:spcBef>
                <a:spcPts val="432"/>
              </a:spcBef>
              <a:spcAft>
                <a:spcPts val="0"/>
              </a:spcAft>
              <a:buNone/>
            </a:pPr>
            <a:endParaRPr lang="en-US" sz="1600" kern="1200" baseline="0" dirty="0">
              <a:solidFill>
                <a:srgbClr val="000000"/>
              </a:solidFill>
              <a:effectLst/>
              <a:latin typeface="Calibri" panose="020F0502020204030204" pitchFamily="34" charset="0"/>
              <a:ea typeface="+mn-ea"/>
              <a:cs typeface="+mn-cs"/>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34</a:t>
            </a:fld>
            <a:endParaRPr lang="en-CA" dirty="0"/>
          </a:p>
        </p:txBody>
      </p:sp>
    </p:spTree>
    <p:extLst>
      <p:ext uri="{BB962C8B-B14F-4D97-AF65-F5344CB8AC3E}">
        <p14:creationId xmlns:p14="http://schemas.microsoft.com/office/powerpoint/2010/main" val="31862508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6645" y="3718559"/>
            <a:ext cx="6505996" cy="4958081"/>
          </a:xfrm>
        </p:spPr>
        <p:txBody>
          <a:bodyPr/>
          <a:lstStyle/>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So how does it work? What are the federal income tax thresholds for Social Security benefits?</a:t>
            </a:r>
          </a:p>
          <a:p>
            <a:pPr marL="0" indent="0" algn="l" rtl="0" eaLnBrk="0" fontAlgn="base" hangingPunct="0">
              <a:spcBef>
                <a:spcPts val="432"/>
              </a:spcBef>
              <a:spcAft>
                <a:spcPts val="0"/>
              </a:spcAft>
              <a:buNone/>
            </a:pPr>
            <a:endParaRPr lang="en-US" sz="160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This chart shows you the portion of your benefits that are taxable based on combined income. For example, married couples who earn over $44,000 in combined income will have up to 85% of their benefits subject to taxes</a:t>
            </a:r>
            <a:r>
              <a:rPr lang="en-US" sz="1800" kern="1200" baseline="0" dirty="0">
                <a:solidFill>
                  <a:srgbClr val="000000"/>
                </a:solidFill>
                <a:effectLst/>
                <a:latin typeface="Calibri" panose="020F0502020204030204" pitchFamily="34" charset="0"/>
                <a:ea typeface="+mn-ea"/>
                <a:cs typeface="+mn-cs"/>
              </a:rPr>
              <a:t>. </a:t>
            </a:r>
          </a:p>
          <a:p>
            <a:pPr marL="0" indent="0" algn="l" rtl="0" eaLnBrk="0" fontAlgn="base" hangingPunct="0">
              <a:spcBef>
                <a:spcPts val="432"/>
              </a:spcBef>
              <a:spcAft>
                <a:spcPts val="0"/>
              </a:spcAft>
              <a:buNone/>
            </a:pPr>
            <a:endParaRPr lang="en-US" sz="180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900" i="1" kern="1200" baseline="0" dirty="0">
                <a:solidFill>
                  <a:srgbClr val="000000"/>
                </a:solidFill>
                <a:effectLst/>
                <a:latin typeface="Calibri" panose="020F0502020204030204" pitchFamily="34" charset="0"/>
                <a:ea typeface="+mn-ea"/>
                <a:cs typeface="+mn-cs"/>
              </a:rPr>
              <a:t>Sources: https://www.ssa.gov/benefits/retirement/planner/taxes.html#:~:text=Income%20Taxes%20And%20Your%20Social%20Security%20Benefit,-Some%20of%20you&amp;text=between%20%2425%2C000%20and%20%2434%2C000%2C%20you,your%20benefits%20may%20be%20taxable, </a:t>
            </a:r>
          </a:p>
        </p:txBody>
      </p:sp>
      <p:sp>
        <p:nvSpPr>
          <p:cNvPr id="4" name="Slide Number Placeholder 3"/>
          <p:cNvSpPr>
            <a:spLocks noGrp="1"/>
          </p:cNvSpPr>
          <p:nvPr>
            <p:ph type="sldNum" sz="quarter" idx="5"/>
          </p:nvPr>
        </p:nvSpPr>
        <p:spPr/>
        <p:txBody>
          <a:bodyPr/>
          <a:lstStyle/>
          <a:p>
            <a:fld id="{4FF0573C-F130-4D1E-A886-85FBB65D3A1B}" type="slidenum">
              <a:rPr lang="en-CA" smtClean="0"/>
              <a:pPr/>
              <a:t>35</a:t>
            </a:fld>
            <a:endParaRPr lang="en-CA" dirty="0"/>
          </a:p>
        </p:txBody>
      </p:sp>
    </p:spTree>
    <p:extLst>
      <p:ext uri="{BB962C8B-B14F-4D97-AF65-F5344CB8AC3E}">
        <p14:creationId xmlns:p14="http://schemas.microsoft.com/office/powerpoint/2010/main" val="36542482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D69AAFF3-9AE3-45B1-9716-5A6939FA570E}"/>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D770CF44-0375-4816-A616-1DE29C5AF1B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altLang="en-US" dirty="0"/>
              <a:t>So that is how taxation works at the federal level, but what happens at the state level? </a:t>
            </a:r>
          </a:p>
          <a:p>
            <a:pPr marL="0" indent="0">
              <a:buNone/>
            </a:pPr>
            <a:endParaRPr lang="en-US" altLang="en-US" dirty="0"/>
          </a:p>
          <a:p>
            <a:pPr marL="0" marR="0" lvl="0" indent="0" algn="l" defTabSz="914400" rtl="0" eaLnBrk="1" fontAlgn="auto" latinLnBrk="0" hangingPunct="1">
              <a:lnSpc>
                <a:spcPct val="100000"/>
              </a:lnSpc>
              <a:spcBef>
                <a:spcPts val="600"/>
              </a:spcBef>
              <a:spcAft>
                <a:spcPts val="0"/>
              </a:spcAft>
              <a:buClr>
                <a:schemeClr val="tx1"/>
              </a:buClr>
              <a:buSzTx/>
              <a:buFont typeface="Arial" panose="020B0604020202020204" pitchFamily="34" charset="0"/>
              <a:buNone/>
              <a:tabLst/>
              <a:defRPr/>
            </a:pPr>
            <a:r>
              <a:rPr lang="en-US" altLang="en-US" dirty="0"/>
              <a:t>There are nine states that tax some or all of your Social Security benefit : </a:t>
            </a:r>
            <a:r>
              <a:rPr kumimoji="0" lang="en-US" altLang="en-US" sz="1200" b="0" i="0" u="none" strike="noStrike" kern="1200" cap="none" spc="0" normalizeH="0" baseline="0" noProof="0" dirty="0">
                <a:ln>
                  <a:noFill/>
                </a:ln>
                <a:solidFill>
                  <a:srgbClr val="FF0000"/>
                </a:solidFill>
                <a:effectLst/>
                <a:uLnTx/>
                <a:uFillTx/>
                <a:latin typeface="Arial" panose="020B0604020202020204"/>
                <a:ea typeface="+mn-ea"/>
                <a:cs typeface="+mn-cs"/>
              </a:rPr>
              <a:t>CO, CT, MN, MT, NM, RI, UT, VT, WV</a:t>
            </a:r>
          </a:p>
          <a:p>
            <a:pPr marL="0" indent="0">
              <a:buNone/>
            </a:pPr>
            <a:endParaRPr lang="en-US" altLang="en-US" dirty="0"/>
          </a:p>
          <a:p>
            <a:pPr marL="0" marR="0" lvl="0" indent="0" algn="l" defTabSz="914400" rtl="0" eaLnBrk="1" fontAlgn="auto" latinLnBrk="0" hangingPunct="1">
              <a:lnSpc>
                <a:spcPct val="100000"/>
              </a:lnSpc>
              <a:spcBef>
                <a:spcPts val="600"/>
              </a:spcBef>
              <a:spcAft>
                <a:spcPts val="0"/>
              </a:spcAft>
              <a:buClr>
                <a:schemeClr val="tx1"/>
              </a:buClr>
              <a:buSzTx/>
              <a:buFont typeface="Arial" panose="020B0604020202020204" pitchFamily="34" charset="0"/>
              <a:buNone/>
              <a:tabLst/>
              <a:defRPr/>
            </a:pPr>
            <a:r>
              <a:rPr lang="en-US" altLang="en-US" dirty="0"/>
              <a:t>Then of course, we have nine states that have no state income tax at all </a:t>
            </a:r>
            <a:r>
              <a:rPr kumimoji="0" lang="en-US" altLang="en-US" sz="1200" b="0" i="0" u="none" strike="noStrike" kern="1200" cap="none" spc="0" normalizeH="0" baseline="0" noProof="0" dirty="0">
                <a:ln>
                  <a:noFill/>
                </a:ln>
                <a:solidFill>
                  <a:prstClr val="white"/>
                </a:solidFill>
                <a:effectLst/>
                <a:uLnTx/>
                <a:uFillTx/>
                <a:latin typeface="Arial" panose="020B0604020202020204"/>
                <a:ea typeface="+mn-ea"/>
                <a:cs typeface="+mn-cs"/>
              </a:rPr>
              <a:t>AK, FL, NV, NH, SD, TN, TX, WA, WY</a:t>
            </a:r>
          </a:p>
          <a:p>
            <a:pPr marL="0" marR="0" lvl="0" indent="0" algn="l" defTabSz="914400" rtl="0" eaLnBrk="1" fontAlgn="auto" latinLnBrk="0" hangingPunct="1">
              <a:lnSpc>
                <a:spcPct val="100000"/>
              </a:lnSpc>
              <a:spcBef>
                <a:spcPts val="600"/>
              </a:spcBef>
              <a:spcAft>
                <a:spcPts val="0"/>
              </a:spcAft>
              <a:buClr>
                <a:schemeClr val="tx1"/>
              </a:buClr>
              <a:buSzTx/>
              <a:buFont typeface="Arial" panose="020B0604020202020204" pitchFamily="34" charset="0"/>
              <a:buNone/>
              <a:tabLst/>
              <a:defRPr/>
            </a:pPr>
            <a:r>
              <a:rPr kumimoji="0" lang="en-US" altLang="en-US" sz="1200" b="1" i="0" u="none" strike="noStrike" kern="1200" cap="none" spc="0" normalizeH="0" baseline="0" noProof="0" dirty="0">
                <a:ln>
                  <a:noFill/>
                </a:ln>
                <a:solidFill>
                  <a:schemeClr val="bg1"/>
                </a:solidFill>
                <a:effectLst/>
                <a:uLnTx/>
                <a:uFillTx/>
                <a:latin typeface="Arial" panose="020B0604020202020204"/>
                <a:ea typeface="+mn-ea"/>
                <a:cs typeface="+mn-cs"/>
              </a:rPr>
              <a:t>All other states (32) plus Washington DC exclude SSB from taxation: </a:t>
            </a:r>
            <a:r>
              <a:rPr kumimoji="0" lang="en-US" altLang="en-US" sz="1200" b="0" i="0" u="none" strike="noStrike" kern="1200" cap="none" spc="0" normalizeH="0" baseline="0" noProof="0" dirty="0">
                <a:ln>
                  <a:noFill/>
                </a:ln>
                <a:solidFill>
                  <a:schemeClr val="bg1"/>
                </a:solidFill>
                <a:effectLst/>
                <a:uLnTx/>
                <a:uFillTx/>
                <a:latin typeface="Arial" panose="020B0604020202020204"/>
                <a:ea typeface="+mn-ea"/>
                <a:cs typeface="+mn-cs"/>
              </a:rPr>
              <a:t>AL, AR, AZ, CA, DE, GA, HI, ID, IL, IN, IA, KA, KY, LA, ME, MD,</a:t>
            </a:r>
            <a:br>
              <a:rPr kumimoji="0" lang="en-US" altLang="en-US" sz="1200" b="0" i="0" u="none" strike="noStrike" kern="1200" cap="none" spc="0" normalizeH="0" baseline="0" noProof="0" dirty="0">
                <a:ln>
                  <a:noFill/>
                </a:ln>
                <a:solidFill>
                  <a:schemeClr val="bg1"/>
                </a:solidFill>
                <a:effectLst/>
                <a:uLnTx/>
                <a:uFillTx/>
                <a:latin typeface="Arial" panose="020B0604020202020204"/>
                <a:ea typeface="+mn-ea"/>
                <a:cs typeface="+mn-cs"/>
              </a:rPr>
            </a:br>
            <a:r>
              <a:rPr kumimoji="0" lang="en-US" altLang="en-US" sz="1200" b="0" i="0" u="none" strike="noStrike" kern="1200" cap="none" spc="0" normalizeH="0" baseline="0" noProof="0" dirty="0">
                <a:ln>
                  <a:noFill/>
                </a:ln>
                <a:solidFill>
                  <a:schemeClr val="bg1"/>
                </a:solidFill>
                <a:effectLst/>
                <a:uLnTx/>
                <a:uFillTx/>
                <a:latin typeface="Arial" panose="020B0604020202020204"/>
                <a:ea typeface="+mn-ea"/>
                <a:cs typeface="+mn-cs"/>
              </a:rPr>
              <a:t>MA, MI, MO, MS, NE, NJ, NY, NC, ND, OH, OK, OR, PA, SC, VA, WI</a:t>
            </a:r>
          </a:p>
          <a:p>
            <a:pPr marL="0" indent="0">
              <a:buNone/>
            </a:pPr>
            <a:endParaRPr lang="en-US" altLang="en-US" dirty="0"/>
          </a:p>
        </p:txBody>
      </p:sp>
      <p:sp>
        <p:nvSpPr>
          <p:cNvPr id="30724" name="Slide Number Placeholder 3">
            <a:extLst>
              <a:ext uri="{FF2B5EF4-FFF2-40B4-BE49-F238E27FC236}">
                <a16:creationId xmlns:a16="http://schemas.microsoft.com/office/drawing/2014/main" id="{1601856C-3C84-4D52-967E-359821252A7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C838D82-FF2C-45E8-B9A0-F77856DBF9E8}"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BE8D439D-BC3C-4263-9030-00A7C5A1F67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9300" indent="-287338">
              <a:defRPr sz="2400">
                <a:solidFill>
                  <a:schemeClr val="tx1"/>
                </a:solidFill>
                <a:latin typeface="Arial" panose="020B0604020202020204" pitchFamily="34" charset="0"/>
                <a:ea typeface="MS PGothic" panose="020B0600070205080204" pitchFamily="34" charset="-128"/>
              </a:defRPr>
            </a:lvl2pPr>
            <a:lvl3pPr marL="1150938" indent="-228600">
              <a:defRPr sz="2400">
                <a:solidFill>
                  <a:schemeClr val="tx1"/>
                </a:solidFill>
                <a:latin typeface="Arial" panose="020B0604020202020204" pitchFamily="34" charset="0"/>
                <a:ea typeface="MS PGothic" panose="020B0600070205080204" pitchFamily="34" charset="-128"/>
              </a:defRPr>
            </a:lvl3pPr>
            <a:lvl4pPr marL="1612900" indent="-228600">
              <a:defRPr sz="2400">
                <a:solidFill>
                  <a:schemeClr val="tx1"/>
                </a:solidFill>
                <a:latin typeface="Arial" panose="020B0604020202020204" pitchFamily="34" charset="0"/>
                <a:ea typeface="MS PGothic" panose="020B0600070205080204" pitchFamily="34" charset="-128"/>
              </a:defRPr>
            </a:lvl4pPr>
            <a:lvl5pPr marL="2074863" indent="-228600">
              <a:defRPr sz="2400">
                <a:solidFill>
                  <a:schemeClr val="tx1"/>
                </a:solidFill>
                <a:latin typeface="Arial" panose="020B0604020202020204" pitchFamily="34" charset="0"/>
                <a:ea typeface="MS PGothic" panose="020B0600070205080204" pitchFamily="34" charset="-128"/>
              </a:defRPr>
            </a:lvl5pPr>
            <a:lvl6pPr marL="25320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892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464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903663"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848B1E2-DB44-4A19-8F57-EFF8CA9402D3}"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6147" name="Rectangle 2">
            <a:extLst>
              <a:ext uri="{FF2B5EF4-FFF2-40B4-BE49-F238E27FC236}">
                <a16:creationId xmlns:a16="http://schemas.microsoft.com/office/drawing/2014/main" id="{77E601A4-EB28-4856-B115-0A34FFDFD93F}"/>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76F8DCFE-11D1-4B59-9270-25D8645C106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0" indent="0" eaLnBrk="1" hangingPunct="1">
              <a:buNone/>
            </a:pPr>
            <a:r>
              <a:rPr lang="en-US" altLang="en-US" dirty="0"/>
              <a:t>Many of you may remember receiving Social Security statements in the mail. These statement will show the benefits you may receive if you start receiving them at age 62, at FRA, or at age 70. It will also show you what your earnings record is for purposes of calculating your Social Security benefits.</a:t>
            </a:r>
          </a:p>
          <a:p>
            <a:pPr marL="0" indent="0" eaLnBrk="1" hangingPunct="1">
              <a:buNone/>
            </a:pPr>
            <a:endParaRPr lang="en-US" altLang="en-US" dirty="0"/>
          </a:p>
          <a:p>
            <a:pPr marL="0" indent="0" eaLnBrk="1" hangingPunct="1">
              <a:buNone/>
            </a:pPr>
            <a:r>
              <a:rPr lang="en-US" altLang="en-US" dirty="0"/>
              <a:t>Many individuals aren’t aware that they’re not only entitled to Social Security benefits based on their earnings’ record but are also entitled to a percentage of benefits based on their spouse’s benefits—whichever is greater—but not both.</a:t>
            </a:r>
          </a:p>
          <a:p>
            <a:pPr marL="0" indent="0" eaLnBrk="1" hangingPunct="1">
              <a:buNone/>
            </a:pPr>
            <a:endParaRPr lang="en-US" altLang="en-US" dirty="0"/>
          </a:p>
          <a:p>
            <a:pPr marL="0" indent="0" eaLnBrk="1" hangingPunct="1">
              <a:buNone/>
            </a:pPr>
            <a:r>
              <a:rPr lang="en-US" altLang="en-US" dirty="0"/>
              <a:t>However, as of 2018, the Social Security Administration has only sent paper statements to clients age 60 or older who aren’t currently receiving benefits and don’t have an online account. This is the new 2-page statement which shows an explanation of benefit calculation, your current estimated benefits at different ages, your total career taxes paid, your earnings record, and how to contact Social Security. It is a good idea to review your statement periodically to make sure it is accurate. </a:t>
            </a:r>
          </a:p>
          <a:p>
            <a:pPr marL="0" indent="0" eaLnBrk="1" hangingPunct="1">
              <a:buNone/>
            </a:pPr>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dirty="0">
                <a:latin typeface="Calibri" panose="020F0502020204030204" pitchFamily="34" charset="0"/>
                <a:cs typeface="Calibri" panose="020F0502020204030204" pitchFamily="34" charset="0"/>
              </a:rPr>
              <a:t>For the rest of us, we can view and manage our Social Security benefits online by creating a free account at ssa.gov/</a:t>
            </a:r>
            <a:r>
              <a:rPr lang="en-US" sz="1600" dirty="0" err="1">
                <a:latin typeface="Calibri" panose="020F0502020204030204" pitchFamily="34" charset="0"/>
                <a:cs typeface="Calibri" panose="020F0502020204030204" pitchFamily="34" charset="0"/>
              </a:rPr>
              <a:t>myaccount</a:t>
            </a:r>
            <a:r>
              <a:rPr lang="en-US" sz="1600" dirty="0">
                <a:latin typeface="Calibri" panose="020F0502020204030204" pitchFamily="34" charset="0"/>
                <a:cs typeface="Calibri" panose="020F0502020204030204" pitchFamily="34" charset="0"/>
              </a:rPr>
              <a:t>.</a:t>
            </a:r>
          </a:p>
          <a:p>
            <a:pPr marL="0" indent="0">
              <a:buNone/>
            </a:pPr>
            <a:endParaRPr lang="en-US" sz="1600" dirty="0">
              <a:latin typeface="Calibri" panose="020F0502020204030204" pitchFamily="34" charset="0"/>
              <a:cs typeface="Calibri" panose="020F0502020204030204" pitchFamily="34" charset="0"/>
            </a:endParaRPr>
          </a:p>
          <a:p>
            <a:pPr marL="0" indent="0">
              <a:buNone/>
            </a:pPr>
            <a:r>
              <a:rPr lang="en-US" sz="1600" dirty="0">
                <a:latin typeface="Calibri" panose="020F0502020204030204" pitchFamily="34" charset="0"/>
                <a:cs typeface="Calibri" panose="020F0502020204030204" pitchFamily="34" charset="0"/>
              </a:rPr>
              <a:t>You can set an account up quickly and it will give you immediate access to important information and tools. </a:t>
            </a:r>
            <a:r>
              <a:rPr lang="en-US" sz="1600" dirty="0" err="1">
                <a:latin typeface="Calibri" panose="020F0502020204030204" pitchFamily="34" charset="0"/>
                <a:cs typeface="Calibri" panose="020F0502020204030204" pitchFamily="34" charset="0"/>
              </a:rPr>
              <a:t>SSA.gov</a:t>
            </a:r>
            <a:r>
              <a:rPr lang="en-US" sz="1600" dirty="0">
                <a:latin typeface="Calibri" panose="020F0502020204030204" pitchFamily="34" charset="0"/>
                <a:cs typeface="Calibri" panose="020F0502020204030204" pitchFamily="34" charset="0"/>
              </a:rPr>
              <a:t> uses the best technology available to protect your personal information and keep you safe and secure. And it is easy and convenient</a:t>
            </a:r>
            <a:r>
              <a:rPr lang="en-US" sz="1600" dirty="0"/>
              <a:t>!</a:t>
            </a:r>
          </a:p>
        </p:txBody>
      </p:sp>
      <p:sp>
        <p:nvSpPr>
          <p:cNvPr id="4" name="Slide Number Placeholder 3"/>
          <p:cNvSpPr>
            <a:spLocks noGrp="1"/>
          </p:cNvSpPr>
          <p:nvPr>
            <p:ph type="sldNum" sz="quarter" idx="5"/>
          </p:nvPr>
        </p:nvSpPr>
        <p:spPr/>
        <p:txBody>
          <a:bodyPr/>
          <a:lstStyle/>
          <a:p>
            <a:fld id="{4FF0573C-F130-4D1E-A886-85FBB65D3A1B}" type="slidenum">
              <a:rPr lang="en-CA" smtClean="0"/>
              <a:pPr/>
              <a:t>38</a:t>
            </a:fld>
            <a:endParaRPr lang="en-CA" dirty="0"/>
          </a:p>
        </p:txBody>
      </p:sp>
    </p:spTree>
    <p:extLst>
      <p:ext uri="{BB962C8B-B14F-4D97-AF65-F5344CB8AC3E}">
        <p14:creationId xmlns:p14="http://schemas.microsoft.com/office/powerpoint/2010/main" val="33794708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800" kern="1200" dirty="0">
                <a:solidFill>
                  <a:srgbClr val="000000"/>
                </a:solidFill>
                <a:effectLst/>
                <a:latin typeface="Calibri" panose="020F0502020204030204" pitchFamily="34" charset="0"/>
                <a:ea typeface="+mn-ea"/>
                <a:cs typeface="+mn-cs"/>
              </a:rPr>
              <a:t>Now that we understand how Social Security benefits are calculated and how to maximize benefits under various scenarios, let’s go</a:t>
            </a:r>
            <a:r>
              <a:rPr lang="en-US" sz="1800" kern="1200" baseline="0" dirty="0">
                <a:solidFill>
                  <a:srgbClr val="000000"/>
                </a:solidFill>
                <a:effectLst/>
                <a:latin typeface="Calibri" panose="020F0502020204030204" pitchFamily="34" charset="0"/>
                <a:ea typeface="+mn-ea"/>
                <a:cs typeface="+mn-cs"/>
              </a:rPr>
              <a:t> over</a:t>
            </a:r>
            <a:r>
              <a:rPr lang="en-US" sz="1800" kern="1200" dirty="0">
                <a:solidFill>
                  <a:srgbClr val="000000"/>
                </a:solidFill>
                <a:effectLst/>
                <a:latin typeface="Calibri" panose="020F0502020204030204" pitchFamily="34" charset="0"/>
                <a:ea typeface="+mn-ea"/>
                <a:cs typeface="+mn-cs"/>
              </a:rPr>
              <a:t> the recent changes for 2024.</a:t>
            </a:r>
            <a:endParaRPr lang="en-US" sz="28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39</a:t>
            </a:fld>
            <a:endParaRPr lang="en-CA" dirty="0"/>
          </a:p>
        </p:txBody>
      </p:sp>
    </p:spTree>
    <p:extLst>
      <p:ext uri="{BB962C8B-B14F-4D97-AF65-F5344CB8AC3E}">
        <p14:creationId xmlns:p14="http://schemas.microsoft.com/office/powerpoint/2010/main" val="4015666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The Great</a:t>
            </a:r>
            <a:r>
              <a:rPr lang="en-US" sz="1600" kern="1200" baseline="0" dirty="0">
                <a:solidFill>
                  <a:srgbClr val="000000"/>
                </a:solidFill>
                <a:effectLst/>
                <a:latin typeface="Calibri" panose="020F0502020204030204" pitchFamily="34" charset="0"/>
                <a:ea typeface="+mn-ea"/>
                <a:cs typeface="+mn-cs"/>
              </a:rPr>
              <a:t> Depression of the 1930s </a:t>
            </a:r>
            <a:r>
              <a:rPr lang="en-US" sz="1600" dirty="0">
                <a:solidFill>
                  <a:srgbClr val="000000"/>
                </a:solidFill>
                <a:latin typeface="Calibri" panose="020F0502020204030204" pitchFamily="34" charset="0"/>
              </a:rPr>
              <a:t>exposed a significant vulnera</a:t>
            </a:r>
            <a:r>
              <a:rPr lang="en-US" sz="1600" kern="1200" baseline="0" dirty="0">
                <a:solidFill>
                  <a:srgbClr val="000000"/>
                </a:solidFill>
                <a:effectLst/>
                <a:latin typeface="Calibri" panose="020F0502020204030204" pitchFamily="34" charset="0"/>
                <a:ea typeface="+mn-ea"/>
                <a:cs typeface="+mn-cs"/>
              </a:rPr>
              <a:t>bility in our society—namely, that the elderly could have their savings wiped out by bank failures and have no other source of income when jobs are scarce. There has to be a safety net, and that’s what Social Security was created to do. </a:t>
            </a:r>
            <a:endParaRPr lang="en-US" sz="1600" dirty="0">
              <a:effectLst/>
            </a:endParaRPr>
          </a:p>
          <a:p>
            <a:pPr marL="0" indent="0" algn="l" rtl="0" eaLnBrk="0" fontAlgn="base" hangingPunct="0">
              <a:spcBef>
                <a:spcPts val="432"/>
              </a:spcBef>
              <a:spcAft>
                <a:spcPts val="0"/>
              </a:spcAft>
              <a:buNone/>
            </a:pPr>
            <a:endParaRPr lang="en-US" sz="160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At the signing of the law in 1935, Franklin Delano Roosevelt said, </a:t>
            </a:r>
            <a:r>
              <a:rPr lang="en-US" sz="1600" kern="1200" dirty="0">
                <a:solidFill>
                  <a:srgbClr val="000000"/>
                </a:solidFill>
                <a:effectLst/>
                <a:latin typeface="Calibri" panose="020F0502020204030204" pitchFamily="34" charset="0"/>
                <a:ea typeface="+mn-ea"/>
                <a:cs typeface="+mn-cs"/>
              </a:rPr>
              <a:t>“We can never insure one hundred percent of the population against one hundred percent of the hazards and vicissitudes of life, but we have tried to frame a law which will give some measure of protection to the average citizen and to his family against the loss of a job and against poverty-ridden old age.”</a:t>
            </a:r>
            <a:endParaRPr lang="en-US" sz="1600" dirty="0">
              <a:effectLst/>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The program gradually</a:t>
            </a:r>
            <a:r>
              <a:rPr lang="en-US" sz="1600" kern="1200" baseline="0" dirty="0">
                <a:solidFill>
                  <a:srgbClr val="000000"/>
                </a:solidFill>
                <a:effectLst/>
                <a:latin typeface="Calibri" panose="020F0502020204030204" pitchFamily="34" charset="0"/>
                <a:ea typeface="+mn-ea"/>
                <a:cs typeface="+mn-cs"/>
              </a:rPr>
              <a:t> rolled out over the next several years and was making regular monthly payments by 1940.</a:t>
            </a:r>
          </a:p>
          <a:p>
            <a:pPr marL="0" indent="0" algn="l" rtl="0" eaLnBrk="0" fontAlgn="base" hangingPunct="0">
              <a:spcBef>
                <a:spcPts val="432"/>
              </a:spcBef>
              <a:spcAft>
                <a:spcPts val="0"/>
              </a:spcAft>
              <a:buNone/>
            </a:pPr>
            <a:endParaRPr lang="en-US" sz="160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900" i="1" dirty="0">
                <a:solidFill>
                  <a:srgbClr val="000000"/>
                </a:solidFill>
                <a:latin typeface="Calibri" panose="020F0502020204030204" pitchFamily="34" charset="0"/>
              </a:rPr>
              <a:t>Source: </a:t>
            </a:r>
            <a:r>
              <a:rPr lang="en-US" sz="900" i="1" dirty="0">
                <a:solidFill>
                  <a:srgbClr val="000000"/>
                </a:solidFill>
                <a:latin typeface="Calibri" panose="020F0502020204030204" pitchFamily="34" charset="0"/>
                <a:hlinkClick r:id="rId3"/>
              </a:rPr>
              <a:t>https://ssa.gov</a:t>
            </a:r>
            <a:endParaRPr lang="en-US" sz="900" i="1" dirty="0">
              <a:effectLst/>
            </a:endParaRPr>
          </a:p>
          <a:p>
            <a:pPr marL="0" indent="0">
              <a:buNone/>
            </a:pP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4</a:t>
            </a:fld>
            <a:endParaRPr lang="en-CA" dirty="0"/>
          </a:p>
        </p:txBody>
      </p:sp>
    </p:spTree>
    <p:extLst>
      <p:ext uri="{BB962C8B-B14F-4D97-AF65-F5344CB8AC3E}">
        <p14:creationId xmlns:p14="http://schemas.microsoft.com/office/powerpoint/2010/main" val="17240744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dirty="0">
                <a:latin typeface="Calibri" panose="020F0502020204030204" pitchFamily="34" charset="0"/>
                <a:cs typeface="Calibri" panose="020F0502020204030204" pitchFamily="34" charset="0"/>
              </a:rPr>
              <a:t>We will cover the changes to the cost-of-living adjustment, maximum benefits, tax implications, changes for those working and receiving benefits, and the new Social Security Fairness Act</a:t>
            </a:r>
          </a:p>
        </p:txBody>
      </p:sp>
      <p:sp>
        <p:nvSpPr>
          <p:cNvPr id="4" name="Slide Number Placeholder 3"/>
          <p:cNvSpPr>
            <a:spLocks noGrp="1"/>
          </p:cNvSpPr>
          <p:nvPr>
            <p:ph type="sldNum" sz="quarter" idx="5"/>
          </p:nvPr>
        </p:nvSpPr>
        <p:spPr/>
        <p:txBody>
          <a:bodyPr/>
          <a:lstStyle/>
          <a:p>
            <a:fld id="{4FF0573C-F130-4D1E-A886-85FBB65D3A1B}" type="slidenum">
              <a:rPr lang="en-CA" smtClean="0"/>
              <a:pPr/>
              <a:t>40</a:t>
            </a:fld>
            <a:endParaRPr lang="en-CA"/>
          </a:p>
        </p:txBody>
      </p:sp>
    </p:spTree>
    <p:extLst>
      <p:ext uri="{BB962C8B-B14F-4D97-AF65-F5344CB8AC3E}">
        <p14:creationId xmlns:p14="http://schemas.microsoft.com/office/powerpoint/2010/main" val="23090025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rtl="0" eaLnBrk="0" fontAlgn="base" latinLnBrk="0"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Starting with the cost-of-living adjustment. For 2025, Social Security recipients are given an 2.5% </a:t>
            </a:r>
            <a:r>
              <a:rPr lang="en-US" sz="1600" dirty="0">
                <a:solidFill>
                  <a:srgbClr val="000000"/>
                </a:solidFill>
                <a:latin typeface="Calibri" panose="020F0502020204030204" pitchFamily="34" charset="0"/>
              </a:rPr>
              <a:t>cost of living adjustment</a:t>
            </a:r>
            <a:r>
              <a:rPr lang="en-US" sz="1600" kern="1200" dirty="0">
                <a:solidFill>
                  <a:srgbClr val="000000"/>
                </a:solidFill>
                <a:effectLst/>
                <a:latin typeface="Calibri" panose="020F0502020204030204" pitchFamily="34" charset="0"/>
                <a:ea typeface="+mn-ea"/>
                <a:cs typeface="+mn-cs"/>
              </a:rPr>
              <a:t>.</a:t>
            </a:r>
          </a:p>
          <a:p>
            <a:pPr marL="0" marR="0" indent="0" algn="l" rtl="0" eaLnBrk="0" fontAlgn="base" latinLnBrk="0"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marR="0" indent="0" algn="l" rtl="0" eaLnBrk="0" fontAlgn="base" latinLnBrk="0"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What does that mean? Well, the average retired worker (with a pre-COLA monthly benefit of $1,927) will receive an increase of about $49 per month. </a:t>
            </a:r>
            <a:r>
              <a:rPr lang="en-US" sz="1600" dirty="0">
                <a:solidFill>
                  <a:srgbClr val="000000"/>
                </a:solidFill>
                <a:latin typeface="Calibri" panose="020F0502020204030204" pitchFamily="34" charset="0"/>
              </a:rPr>
              <a:t>As a point of reference, earlier we showed a slide which indicated that from 2012–2023, COLAs have been as low as 0.0% in 2016 and as high as 8.7% in 2023. Granted, there was a period of historically low inflation, but recently it has been higher than it has been since 1982.  From a planning perspective, you should keep in mind that these COLAs do impact monthly benefits and add up over time. Of course, they are not guaranteed and vary from year to year.</a:t>
            </a:r>
          </a:p>
          <a:p>
            <a:pPr marL="0" marR="0" indent="0" algn="l" rtl="0" eaLnBrk="0" fontAlgn="base" latinLnBrk="0"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marR="0" indent="0" algn="l" rtl="0" eaLnBrk="0" fontAlgn="base" latinLnBrk="0" hangingPunct="0">
              <a:spcBef>
                <a:spcPts val="432"/>
              </a:spcBef>
              <a:spcAft>
                <a:spcPts val="0"/>
              </a:spcAft>
              <a:buNone/>
            </a:pPr>
            <a:endParaRPr lang="en-US" sz="1800" kern="1200" dirty="0">
              <a:solidFill>
                <a:srgbClr val="000000"/>
              </a:solidFill>
              <a:effectLst/>
              <a:latin typeface="Calibri" panose="020F0502020204030204" pitchFamily="34" charset="0"/>
              <a:ea typeface="+mn-ea"/>
              <a:cs typeface="+mn-cs"/>
            </a:endParaRPr>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900" i="1" kern="1200" dirty="0">
                <a:solidFill>
                  <a:srgbClr val="000000"/>
                </a:solidFill>
                <a:effectLst/>
                <a:latin typeface="Calibri" panose="020F0502020204030204" pitchFamily="34" charset="0"/>
                <a:ea typeface="+mn-ea"/>
                <a:cs typeface="+mn-cs"/>
              </a:rPr>
              <a:t>Source: </a:t>
            </a:r>
            <a:r>
              <a:rPr lang="en-CA" sz="900" i="1" u="sng" kern="1200" dirty="0">
                <a:solidFill>
                  <a:schemeClr val="tx1"/>
                </a:solidFill>
                <a:effectLst/>
                <a:latin typeface="+mn-lt"/>
                <a:ea typeface="+mn-ea"/>
                <a:cs typeface="+mn-cs"/>
                <a:hlinkClick r:id="rId3"/>
              </a:rPr>
              <a:t>https://www.ssa.gov/news/press/factsheets/colafacts2024.pdf</a:t>
            </a:r>
            <a:r>
              <a:rPr lang="en-CA" sz="900" i="1" kern="1200" dirty="0">
                <a:solidFill>
                  <a:schemeClr val="tx1"/>
                </a:solidFill>
                <a:effectLst/>
                <a:latin typeface="+mn-lt"/>
                <a:ea typeface="+mn-ea"/>
                <a:cs typeface="+mn-cs"/>
              </a:rPr>
              <a:t>  </a:t>
            </a:r>
            <a:endParaRPr lang="en-US" sz="1800" i="1" kern="1200" dirty="0">
              <a:solidFill>
                <a:srgbClr val="000000"/>
              </a:solidFill>
              <a:effectLst/>
              <a:latin typeface="Calibri" panose="020F0502020204030204" pitchFamily="34" charset="0"/>
              <a:ea typeface="+mn-ea"/>
              <a:cs typeface="+mn-cs"/>
            </a:endParaRPr>
          </a:p>
          <a:p>
            <a:pPr marL="0" indent="0">
              <a:buNone/>
            </a:pP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41</a:t>
            </a:fld>
            <a:endParaRPr lang="en-CA" dirty="0"/>
          </a:p>
        </p:txBody>
      </p:sp>
    </p:spTree>
    <p:extLst>
      <p:ext uri="{BB962C8B-B14F-4D97-AF65-F5344CB8AC3E}">
        <p14:creationId xmlns:p14="http://schemas.microsoft.com/office/powerpoint/2010/main" val="40058296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In 2024, for a retiree claiming benefits at full retirement age, the maximum retirement benefit he or she can receive increases to $4,018 per month, up from $3,822 in 2024. </a:t>
            </a:r>
            <a:r>
              <a:rPr lang="en-US" sz="1600" dirty="0">
                <a:solidFill>
                  <a:srgbClr val="000000"/>
                </a:solidFill>
                <a:latin typeface="Calibri" panose="020F0502020204030204" pitchFamily="34" charset="0"/>
              </a:rPr>
              <a:t>Of course, as we have discussed, if you delay claiming until age 70, that would increase your monthly benefit even more.</a:t>
            </a:r>
          </a:p>
          <a:p>
            <a:pPr marL="0" indent="0" algn="l" rtl="0" eaLnBrk="0" fontAlgn="base" hangingPunct="0">
              <a:spcBef>
                <a:spcPts val="432"/>
              </a:spcBef>
              <a:spcAft>
                <a:spcPts val="0"/>
              </a:spcAft>
              <a:buNone/>
            </a:pPr>
            <a:endParaRPr lang="en-US" sz="1600" dirty="0">
              <a:solidFill>
                <a:srgbClr val="000000"/>
              </a:solidFill>
              <a:latin typeface="Calibri" panose="020F0502020204030204" pitchFamily="34" charset="0"/>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What should you do</a:t>
            </a:r>
            <a:r>
              <a:rPr lang="en-US" sz="1600" dirty="0">
                <a:solidFill>
                  <a:srgbClr val="000000"/>
                </a:solidFill>
                <a:latin typeface="Calibri" panose="020F0502020204030204" pitchFamily="34" charset="0"/>
              </a:rPr>
              <a:t>? Review your retirement income plan in light of the new maximum benefit guidelines. Check your Social Security statement or your online account to understand your exact benefits.</a:t>
            </a: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900" i="1" kern="1200" dirty="0">
                <a:solidFill>
                  <a:srgbClr val="000000"/>
                </a:solidFill>
                <a:effectLst/>
                <a:latin typeface="Calibri" panose="020F0502020204030204" pitchFamily="34" charset="0"/>
                <a:ea typeface="+mn-ea"/>
                <a:cs typeface="+mn-cs"/>
              </a:rPr>
              <a:t>Source: </a:t>
            </a:r>
            <a:r>
              <a:rPr lang="en-CA" sz="900" i="1" u="sng" kern="1200" dirty="0">
                <a:solidFill>
                  <a:schemeClr val="tx1"/>
                </a:solidFill>
                <a:effectLst/>
                <a:latin typeface="+mn-lt"/>
                <a:ea typeface="+mn-ea"/>
                <a:cs typeface="+mn-cs"/>
                <a:hlinkClick r:id="rId3"/>
              </a:rPr>
              <a:t>https://www.ssa.gov/news/press/factsheets/colafacts2024.pdf</a:t>
            </a:r>
            <a:r>
              <a:rPr lang="en-CA" sz="900" i="1" kern="1200" dirty="0">
                <a:solidFill>
                  <a:schemeClr val="tx1"/>
                </a:solidFill>
                <a:effectLst/>
                <a:latin typeface="+mn-lt"/>
                <a:ea typeface="+mn-ea"/>
                <a:cs typeface="+mn-cs"/>
              </a:rPr>
              <a:t>  </a:t>
            </a:r>
            <a:endParaRPr lang="en-US" sz="2800" i="1" dirty="0">
              <a:effectLst/>
            </a:endParaRP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42</a:t>
            </a:fld>
            <a:endParaRPr lang="en-CA" dirty="0"/>
          </a:p>
        </p:txBody>
      </p:sp>
    </p:spTree>
    <p:extLst>
      <p:ext uri="{BB962C8B-B14F-4D97-AF65-F5344CB8AC3E}">
        <p14:creationId xmlns:p14="http://schemas.microsoft.com/office/powerpoint/2010/main" val="38775043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rtl="0" eaLnBrk="0" fontAlgn="base" latinLnBrk="0"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Now for the fun stuff…taxes…The maximum earnings subject to Social Security tax are increasing to $176,100 in 2025 from $168,600 in 2024. This means you will pay some additional tax. </a:t>
            </a:r>
          </a:p>
          <a:p>
            <a:pPr marL="0" marR="0" indent="0" algn="l" rtl="0" eaLnBrk="0" fontAlgn="base" latinLnBrk="0" hangingPunct="0">
              <a:spcBef>
                <a:spcPts val="432"/>
              </a:spcBef>
              <a:spcAft>
                <a:spcPts val="0"/>
              </a:spcAft>
              <a:buNone/>
            </a:pPr>
            <a:endParaRPr lang="en-US" sz="1600" dirty="0">
              <a:solidFill>
                <a:srgbClr val="000000"/>
              </a:solidFill>
              <a:latin typeface="Calibri" panose="020F0502020204030204" pitchFamily="34" charset="0"/>
            </a:endParaRPr>
          </a:p>
          <a:p>
            <a:pPr marL="0" marR="0" indent="0" algn="l" rtl="0" eaLnBrk="0" fontAlgn="base" latinLnBrk="0"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The good news is that the tax rate remains the same (6.2% on earnings up to the applicable tax maximum amount of $176,100). </a:t>
            </a:r>
            <a:r>
              <a:rPr lang="en-US" sz="1600" dirty="0">
                <a:solidFill>
                  <a:srgbClr val="000000"/>
                </a:solidFill>
                <a:latin typeface="Calibri" panose="020F0502020204030204" pitchFamily="34" charset="0"/>
              </a:rPr>
              <a:t>In addition, you do pay a Medicare tax which is assessed on </a:t>
            </a:r>
            <a:r>
              <a:rPr lang="en-US" sz="1600" b="1" u="sng" dirty="0">
                <a:solidFill>
                  <a:srgbClr val="000000"/>
                </a:solidFill>
                <a:latin typeface="Calibri" panose="020F0502020204030204" pitchFamily="34" charset="0"/>
              </a:rPr>
              <a:t>ALL</a:t>
            </a:r>
            <a:r>
              <a:rPr lang="en-US" sz="1600" dirty="0">
                <a:solidFill>
                  <a:srgbClr val="000000"/>
                </a:solidFill>
                <a:latin typeface="Calibri" panose="020F0502020204030204" pitchFamily="34" charset="0"/>
              </a:rPr>
              <a:t> earned income at the rate of 1.45%. And, as a reminder, if you are self employed, you must pay both the employer and employee tax, so your maximum payroll tax is 15.30%.</a:t>
            </a:r>
          </a:p>
          <a:p>
            <a:pPr marL="0" marR="0" indent="0" algn="l" rtl="0" eaLnBrk="0" fontAlgn="base" latinLnBrk="0"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marR="0" indent="0" algn="l" rtl="0" eaLnBrk="0" fontAlgn="base" latinLnBrk="0" hangingPunct="0">
              <a:spcBef>
                <a:spcPts val="432"/>
              </a:spcBef>
              <a:spcAft>
                <a:spcPts val="0"/>
              </a:spcAft>
              <a:buNone/>
            </a:pPr>
            <a:r>
              <a:rPr lang="en-US" sz="1600" dirty="0">
                <a:solidFill>
                  <a:srgbClr val="000000"/>
                </a:solidFill>
                <a:latin typeface="Calibri" panose="020F0502020204030204" pitchFamily="34" charset="0"/>
              </a:rPr>
              <a:t>What should you do? Consult with your tax professional and advisor and make any necessary adjustments….</a:t>
            </a:r>
            <a:endParaRPr lang="en-US" sz="1600" kern="1200" dirty="0">
              <a:solidFill>
                <a:srgbClr val="000000"/>
              </a:solidFill>
              <a:effectLst/>
              <a:latin typeface="Calibri" panose="020F0502020204030204" pitchFamily="34" charset="0"/>
              <a:ea typeface="+mn-ea"/>
              <a:cs typeface="+mn-cs"/>
            </a:endParaRPr>
          </a:p>
          <a:p>
            <a:pPr marL="0" marR="0" indent="0" algn="l" rtl="0" eaLnBrk="0" fontAlgn="base" latinLnBrk="0" hangingPunct="0">
              <a:spcBef>
                <a:spcPts val="432"/>
              </a:spcBef>
              <a:spcAft>
                <a:spcPts val="0"/>
              </a:spcAft>
              <a:buNone/>
            </a:pPr>
            <a:endParaRPr lang="en-US" sz="1800" kern="1200" dirty="0">
              <a:solidFill>
                <a:srgbClr val="000000"/>
              </a:solidFill>
              <a:effectLst/>
              <a:latin typeface="Calibri" panose="020F0502020204030204" pitchFamily="34" charset="0"/>
              <a:ea typeface="+mn-ea"/>
              <a:cs typeface="+mn-cs"/>
            </a:endParaRPr>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900" i="1" kern="1200" dirty="0">
                <a:solidFill>
                  <a:srgbClr val="000000"/>
                </a:solidFill>
                <a:effectLst/>
                <a:latin typeface="Calibri" panose="020F0502020204030204" pitchFamily="34" charset="0"/>
                <a:ea typeface="+mn-ea"/>
                <a:cs typeface="+mn-cs"/>
              </a:rPr>
              <a:t>Source: </a:t>
            </a:r>
            <a:r>
              <a:rPr lang="en-CA" sz="900" i="1" u="sng" kern="1200" dirty="0">
                <a:solidFill>
                  <a:schemeClr val="tx1"/>
                </a:solidFill>
                <a:effectLst/>
                <a:latin typeface="+mn-lt"/>
                <a:ea typeface="+mn-ea"/>
                <a:cs typeface="+mn-cs"/>
                <a:hlinkClick r:id="rId3"/>
              </a:rPr>
              <a:t>https://www.ssa.gov/news/press/factsheets/colafacts2023.pdf</a:t>
            </a:r>
            <a:r>
              <a:rPr lang="en-CA" sz="900" i="1" kern="1200" dirty="0">
                <a:solidFill>
                  <a:schemeClr val="tx1"/>
                </a:solidFill>
                <a:effectLst/>
                <a:latin typeface="+mn-lt"/>
                <a:ea typeface="+mn-ea"/>
                <a:cs typeface="+mn-cs"/>
              </a:rPr>
              <a:t>  </a:t>
            </a:r>
            <a:endParaRPr lang="en-US" sz="2800" i="1" dirty="0">
              <a:effectLst/>
            </a:endParaRPr>
          </a:p>
          <a:p>
            <a:pPr marL="0" indent="0">
              <a:buNone/>
            </a:pP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43</a:t>
            </a:fld>
            <a:endParaRPr lang="en-CA" dirty="0"/>
          </a:p>
        </p:txBody>
      </p:sp>
    </p:spTree>
    <p:extLst>
      <p:ext uri="{BB962C8B-B14F-4D97-AF65-F5344CB8AC3E}">
        <p14:creationId xmlns:p14="http://schemas.microsoft.com/office/powerpoint/2010/main" val="28699734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29473" y="3718559"/>
            <a:ext cx="6530272" cy="4958081"/>
          </a:xfrm>
        </p:spPr>
        <p:txBody>
          <a:bodyPr/>
          <a:lstStyle/>
          <a:p>
            <a:r>
              <a:rPr lang="en-US" sz="1600" dirty="0">
                <a:latin typeface="Calibri" panose="020F0502020204030204" pitchFamily="34" charset="0"/>
                <a:cs typeface="Calibri" panose="020F0502020204030204" pitchFamily="34" charset="0"/>
              </a:rPr>
              <a:t>Beginning in 2025, those who are still working and receiving a benefit prior to their FRA can have earned income up to $23,400 and keep their full Social Security benefits.</a:t>
            </a:r>
          </a:p>
          <a:p>
            <a:r>
              <a:rPr lang="en-US" sz="1600" dirty="0">
                <a:latin typeface="Calibri" panose="020F0502020204030204" pitchFamily="34" charset="0"/>
                <a:cs typeface="Calibri" panose="020F0502020204030204" pitchFamily="34" charset="0"/>
              </a:rPr>
              <a:t>Above the $23,400 limit, $1 in benefits will be withheld for every $2 in earnings.</a:t>
            </a:r>
          </a:p>
          <a:p>
            <a:r>
              <a:rPr lang="en-US" sz="1600" dirty="0">
                <a:latin typeface="Calibri" panose="020F0502020204030204" pitchFamily="34" charset="0"/>
                <a:cs typeface="Calibri" panose="020F0502020204030204" pitchFamily="34" charset="0"/>
              </a:rPr>
              <a:t>There is another issue that you need to be aware of when planning your retirement date and how you are going to be drawing income. An individual who reaches FRA of 66 and 10 months in 2024 can earn up to $62,160 in 2025 prior to turning 66 and 10 months. Above that amount, $1 in benefits will be withheld for every $3 in earnings if they file for benefits before reaching FRA. After you reach FRA there is no limit on earnings.</a:t>
            </a:r>
          </a:p>
          <a:p>
            <a:endParaRPr lang="en-US" sz="1600" dirty="0">
              <a:latin typeface="Calibri" panose="020F0502020204030204" pitchFamily="34" charset="0"/>
              <a:cs typeface="Calibri" panose="020F0502020204030204" pitchFamily="34" charset="0"/>
            </a:endParaRPr>
          </a:p>
          <a:p>
            <a:pPr marL="0" indent="0">
              <a:buNone/>
            </a:pPr>
            <a:r>
              <a:rPr lang="en-US" sz="1600" dirty="0">
                <a:latin typeface="Calibri" panose="020F0502020204030204" pitchFamily="34" charset="0"/>
                <a:cs typeface="Calibri" panose="020F0502020204030204" pitchFamily="34" charset="0"/>
              </a:rPr>
              <a:t>What can you do? Discuss your retirement date and plans with your financial advisor. It may make sense to delay taking social security until a later date. BTW - earned income can also have an impact on what you pay for Medicare so timing your retirement correctly can put real money in your pocket.</a:t>
            </a:r>
          </a:p>
          <a:p>
            <a:pPr marL="0" indent="0">
              <a:buNone/>
            </a:pPr>
            <a:endParaRPr lang="en-US" sz="1600" dirty="0"/>
          </a:p>
          <a:p>
            <a:pPr marL="0" marR="0" lvl="0" indent="0" algn="l" defTabSz="914400" rtl="0" eaLnBrk="0" fontAlgn="base" latinLnBrk="0" hangingPunct="0">
              <a:lnSpc>
                <a:spcPct val="100000"/>
              </a:lnSpc>
              <a:spcBef>
                <a:spcPts val="432"/>
              </a:spcBef>
              <a:spcAft>
                <a:spcPts val="0"/>
              </a:spcAft>
              <a:buClr>
                <a:schemeClr val="tx1"/>
              </a:buClr>
              <a:buSzTx/>
              <a:buFont typeface="Arial" panose="020B0604020202020204" pitchFamily="34" charset="0"/>
              <a:buNone/>
              <a:tabLst/>
              <a:defRPr/>
            </a:pPr>
            <a:r>
              <a:rPr lang="en-US" sz="900" i="1" kern="1200" dirty="0">
                <a:solidFill>
                  <a:srgbClr val="000000"/>
                </a:solidFill>
                <a:effectLst/>
                <a:latin typeface="Calibri" panose="020F0502020204030204" pitchFamily="34" charset="0"/>
                <a:ea typeface="+mn-ea"/>
                <a:cs typeface="+mn-cs"/>
              </a:rPr>
              <a:t>Source: </a:t>
            </a:r>
            <a:r>
              <a:rPr lang="en-CA" sz="900" i="1" u="sng" kern="1200" dirty="0">
                <a:solidFill>
                  <a:schemeClr val="tx1"/>
                </a:solidFill>
                <a:effectLst/>
                <a:latin typeface="+mn-lt"/>
                <a:ea typeface="+mn-ea"/>
                <a:cs typeface="+mn-cs"/>
                <a:hlinkClick r:id="rId3"/>
              </a:rPr>
              <a:t>https://www.ssa.gov/news/press/factsheets/colafacts2023.pdf</a:t>
            </a:r>
            <a:r>
              <a:rPr lang="en-CA" sz="900" i="1" kern="1200" dirty="0">
                <a:solidFill>
                  <a:schemeClr val="tx1"/>
                </a:solidFill>
                <a:effectLst/>
                <a:latin typeface="+mn-lt"/>
                <a:ea typeface="+mn-ea"/>
                <a:cs typeface="+mn-cs"/>
              </a:rPr>
              <a:t>  </a:t>
            </a:r>
            <a:endParaRPr lang="en-US" sz="2800" i="1" dirty="0">
              <a:effectLst/>
            </a:endParaRP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44</a:t>
            </a:fld>
            <a:endParaRPr lang="en-CA" dirty="0"/>
          </a:p>
        </p:txBody>
      </p:sp>
    </p:spTree>
    <p:extLst>
      <p:ext uri="{BB962C8B-B14F-4D97-AF65-F5344CB8AC3E}">
        <p14:creationId xmlns:p14="http://schemas.microsoft.com/office/powerpoint/2010/main" val="16238402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4931" y="3610609"/>
            <a:ext cx="6686549" cy="6612891"/>
          </a:xfrm>
        </p:spPr>
        <p:txBody>
          <a:bodyPr/>
          <a:lstStyle/>
          <a:p>
            <a:pPr marL="0" indent="0" algn="l">
              <a:buNone/>
            </a:pPr>
            <a:r>
              <a:rPr lang="en-US" sz="1000" b="1" i="0" dirty="0">
                <a:solidFill>
                  <a:srgbClr val="2D3748"/>
                </a:solidFill>
                <a:effectLst/>
              </a:rPr>
              <a:t>In order to discuss the Social Security Fairness Act, we need to first explain what it is meant to change.</a:t>
            </a:r>
            <a:br>
              <a:rPr lang="en-US" sz="1000" b="0" i="0" dirty="0">
                <a:solidFill>
                  <a:srgbClr val="2D3748"/>
                </a:solidFill>
                <a:effectLst/>
              </a:rPr>
            </a:br>
            <a:r>
              <a:rPr lang="en-US" sz="1000" b="0" i="0" dirty="0">
                <a:solidFill>
                  <a:srgbClr val="2D3748"/>
                </a:solidFill>
                <a:effectLst/>
              </a:rPr>
              <a:t>The Government Pension Offset and the Windfall Elimination Provision </a:t>
            </a:r>
            <a:r>
              <a:rPr lang="en-US" sz="1000" dirty="0">
                <a:solidFill>
                  <a:srgbClr val="2D3748"/>
                </a:solidFill>
              </a:rPr>
              <a:t>were</a:t>
            </a:r>
            <a:r>
              <a:rPr lang="en-US" sz="1000" b="0" i="0" dirty="0">
                <a:solidFill>
                  <a:srgbClr val="2D3748"/>
                </a:solidFill>
                <a:effectLst/>
              </a:rPr>
              <a:t> laws that were instituted in the early 80’s to remedy what some saw as an unfair advantage that public workers had with their pensions. They cut back, or in the case of the GPO usually completely eliminate, Social Security retirement benefits that have otherwise been </a:t>
            </a:r>
            <a:r>
              <a:rPr lang="en-US" sz="1000" b="1" i="1" u="sng" dirty="0">
                <a:solidFill>
                  <a:srgbClr val="2D3748"/>
                </a:solidFill>
                <a:effectLst/>
              </a:rPr>
              <a:t>fairly</a:t>
            </a:r>
            <a:r>
              <a:rPr lang="en-US" sz="1000" b="0" i="0" dirty="0">
                <a:solidFill>
                  <a:srgbClr val="2D3748"/>
                </a:solidFill>
                <a:effectLst/>
              </a:rPr>
              <a:t> earned by government workers.</a:t>
            </a:r>
          </a:p>
          <a:p>
            <a:pPr algn="l"/>
            <a:r>
              <a:rPr lang="en-US" sz="1000" b="1" i="0" dirty="0">
                <a:solidFill>
                  <a:srgbClr val="2D3748"/>
                </a:solidFill>
                <a:effectLst/>
              </a:rPr>
              <a:t>Who </a:t>
            </a:r>
            <a:r>
              <a:rPr lang="en-US" sz="1000" b="1" dirty="0">
                <a:solidFill>
                  <a:srgbClr val="2D3748"/>
                </a:solidFill>
              </a:rPr>
              <a:t>was</a:t>
            </a:r>
            <a:r>
              <a:rPr lang="en-US" sz="1000" b="1" i="0" dirty="0">
                <a:solidFill>
                  <a:srgbClr val="2D3748"/>
                </a:solidFill>
                <a:effectLst/>
              </a:rPr>
              <a:t> penalized by GPO/WEP?</a:t>
            </a:r>
            <a:br>
              <a:rPr lang="en-US" sz="1000" b="0" i="0" dirty="0">
                <a:solidFill>
                  <a:srgbClr val="2D3748"/>
                </a:solidFill>
                <a:effectLst/>
              </a:rPr>
            </a:br>
            <a:r>
              <a:rPr lang="en-US" sz="1000" b="0" i="0" dirty="0">
                <a:solidFill>
                  <a:srgbClr val="2D3748"/>
                </a:solidFill>
                <a:effectLst/>
              </a:rPr>
              <a:t>Teachers in 15 states and police, firefighters, postal workers, air traffic controllers, federal government employees (hired before 1983 -CSRS), &amp; some state, county, local &amp; special district workers are penalized by GPO/WEP. This includes:</a:t>
            </a:r>
            <a:endParaRPr lang="en-US" altLang="en-US" sz="1000" dirty="0"/>
          </a:p>
          <a:p>
            <a:pPr eaLnBrk="1" hangingPunct="1"/>
            <a:r>
              <a:rPr lang="en-US" altLang="en-US" sz="1000" dirty="0"/>
              <a:t>PERS= Public Employee Retirement System</a:t>
            </a:r>
          </a:p>
          <a:p>
            <a:pPr eaLnBrk="1" hangingPunct="1"/>
            <a:r>
              <a:rPr lang="en-US" altLang="en-US" sz="1000" dirty="0"/>
              <a:t>STRS= State Teachers Retirement System</a:t>
            </a:r>
          </a:p>
          <a:p>
            <a:pPr eaLnBrk="1" hangingPunct="1"/>
            <a:r>
              <a:rPr lang="en-US" altLang="en-US" sz="1000" dirty="0"/>
              <a:t>SERS= School Employees Retirement System</a:t>
            </a:r>
          </a:p>
          <a:p>
            <a:pPr marL="0" indent="0" eaLnBrk="1" hangingPunct="1">
              <a:buNone/>
            </a:pPr>
            <a:r>
              <a:rPr lang="en-US" altLang="en-US" sz="1000" dirty="0"/>
              <a:t>Even a foreign pension can potentially reduce or eliminate Social Security benefits. </a:t>
            </a:r>
          </a:p>
          <a:p>
            <a:pPr marL="0" indent="0" eaLnBrk="1" hangingPunct="1">
              <a:buNone/>
            </a:pPr>
            <a:r>
              <a:rPr lang="en-US" altLang="en-US" sz="1000" dirty="0"/>
              <a:t>Let’s talk about WEP for a minute, the WEP was a penalty imposed on one’s own Social Security retirement benefit when one begins to collect a pension from a public agency that did not collect FICA taxes during your employment. </a:t>
            </a:r>
          </a:p>
          <a:p>
            <a:pPr marL="0" indent="0" eaLnBrk="1" hangingPunct="1">
              <a:buNone/>
            </a:pPr>
            <a:r>
              <a:rPr lang="en-US" altLang="en-US" sz="1000" dirty="0"/>
              <a:t>WEP applied if you had 40 Social Security credits from another job &amp; a pension from a non-Social Security system -- you were guaranteed a benefit in this case – but the calculations are complicated. The maximum reduction in benefits for 2025 was expected to be $613/month</a:t>
            </a:r>
          </a:p>
          <a:p>
            <a:pPr marL="0" indent="0" eaLnBrk="1" hangingPunct="1">
              <a:buNone/>
            </a:pPr>
            <a:r>
              <a:rPr lang="en-US" altLang="en-US" sz="1000" dirty="0"/>
              <a:t>Now, let’s dig deeper into the GPO (Government Pension Offset)</a:t>
            </a:r>
          </a:p>
          <a:p>
            <a:pPr marL="0" indent="0">
              <a:buNone/>
            </a:pPr>
            <a:r>
              <a:rPr lang="en-US" altLang="en-US" sz="1000" dirty="0"/>
              <a:t>The Government Pension Offset (GPO) was a Social Security provision that penalized individuals who applied for Social Security spouse, ex-spouse or survivor benefits, if they themselves worked for a state or local government in non-SS-covered employment and are entitled to a government pension from that employment. Once they started receiving that benefit, their earned Social Security spousal or survivor benefits would have been reduced by two-thirds of the amount of their non-SS-covered pension. If their public pension receives a cost-of-living increase, their spousal or survivor benefit will be reduced by ⅔ of that amount. </a:t>
            </a:r>
            <a:r>
              <a:rPr lang="en-US" altLang="en-US" sz="1000" b="1" dirty="0">
                <a:solidFill>
                  <a:schemeClr val="accent6"/>
                </a:solidFill>
              </a:rPr>
              <a:t>The GPO could have reduced Social Security benefits to zero.</a:t>
            </a:r>
          </a:p>
          <a:p>
            <a:pPr marL="0" indent="0" eaLnBrk="1" hangingPunct="1">
              <a:buNone/>
            </a:pPr>
            <a:endParaRPr lang="en-US" altLang="en-US" sz="1000" dirty="0"/>
          </a:p>
          <a:p>
            <a:pPr marL="0" indent="0" eaLnBrk="1" hangingPunct="1">
              <a:buNone/>
            </a:pPr>
            <a:r>
              <a:rPr lang="nl-NL" altLang="en-US" sz="1000" dirty="0"/>
              <a:t>For more information: WEP - https://www.ssa.gov/pubs/EN-05-10045.pdf </a:t>
            </a:r>
          </a:p>
          <a:p>
            <a:pPr marL="0" indent="0" eaLnBrk="1" hangingPunct="1">
              <a:buNone/>
            </a:pPr>
            <a:r>
              <a:rPr lang="nl-NL" altLang="en-US" sz="1000" dirty="0"/>
              <a:t>https://ssfairness.org/gpo-wep-faq/</a:t>
            </a:r>
          </a:p>
          <a:p>
            <a:pPr marL="0" indent="0" eaLnBrk="1" hangingPunct="1">
              <a:buNone/>
            </a:pPr>
            <a:endParaRPr lang="en-US" altLang="en-US" sz="1000" dirty="0"/>
          </a:p>
          <a:p>
            <a:pPr marL="0" indent="0">
              <a:buNone/>
            </a:pP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45</a:t>
            </a:fld>
            <a:endParaRPr lang="en-CA"/>
          </a:p>
        </p:txBody>
      </p:sp>
    </p:spTree>
    <p:extLst>
      <p:ext uri="{BB962C8B-B14F-4D97-AF65-F5344CB8AC3E}">
        <p14:creationId xmlns:p14="http://schemas.microsoft.com/office/powerpoint/2010/main" val="18062709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None/>
            </a:pPr>
            <a:r>
              <a:rPr lang="en-US" dirty="0">
                <a:solidFill>
                  <a:srgbClr val="2D3748"/>
                </a:solidFill>
              </a:rPr>
              <a:t>Before we dig into the Social Security Fairness Act</a:t>
            </a:r>
            <a:r>
              <a:rPr lang="en-US" b="0" i="0" dirty="0">
                <a:solidFill>
                  <a:srgbClr val="2D3748"/>
                </a:solidFill>
                <a:effectLst/>
              </a:rPr>
              <a:t>, let’s take a look at where these issues </a:t>
            </a:r>
            <a:r>
              <a:rPr lang="en-US" dirty="0">
                <a:solidFill>
                  <a:srgbClr val="2D3748"/>
                </a:solidFill>
              </a:rPr>
              <a:t>were</a:t>
            </a:r>
            <a:r>
              <a:rPr lang="en-US" b="0" i="0" dirty="0">
                <a:solidFill>
                  <a:srgbClr val="2D3748"/>
                </a:solidFill>
                <a:effectLst/>
              </a:rPr>
              <a:t> most prevalent.</a:t>
            </a:r>
          </a:p>
          <a:p>
            <a:pPr eaLnBrk="1" hangingPunct="1"/>
            <a:r>
              <a:rPr lang="en-US" b="1" i="0" dirty="0">
                <a:solidFill>
                  <a:srgbClr val="2D3748"/>
                </a:solidFill>
                <a:effectLst/>
              </a:rPr>
              <a:t>There are 26 states where this </a:t>
            </a:r>
            <a:r>
              <a:rPr lang="en-US" b="1" i="0" dirty="0" err="1">
                <a:solidFill>
                  <a:srgbClr val="2D3748"/>
                </a:solidFill>
                <a:effectLst/>
              </a:rPr>
              <a:t>occured</a:t>
            </a:r>
            <a:r>
              <a:rPr lang="en-US" b="1" i="0" dirty="0">
                <a:solidFill>
                  <a:srgbClr val="2D3748"/>
                </a:solidFill>
                <a:effectLst/>
              </a:rPr>
              <a:t>, with the largest populations in California, Colorado, Illinois, Louisiana, Ohio and Texas</a:t>
            </a:r>
            <a:r>
              <a:rPr lang="en-US" b="0" i="0" dirty="0">
                <a:solidFill>
                  <a:srgbClr val="2D3748"/>
                </a:solidFill>
                <a:effectLst/>
              </a:rPr>
              <a:t>.</a:t>
            </a:r>
          </a:p>
          <a:p>
            <a:pPr eaLnBrk="1" hangingPunct="1"/>
            <a:endParaRPr lang="en-US" b="0" i="0" dirty="0">
              <a:solidFill>
                <a:srgbClr val="2D3748"/>
              </a:solidFill>
              <a:effectLst/>
            </a:endParaRPr>
          </a:p>
          <a:p>
            <a:pPr marL="0" indent="0" eaLnBrk="1" hangingPunct="1">
              <a:buNone/>
            </a:pPr>
            <a:r>
              <a:rPr lang="en-US" b="0" i="0" dirty="0">
                <a:solidFill>
                  <a:srgbClr val="2D3748"/>
                </a:solidFill>
                <a:effectLst/>
              </a:rPr>
              <a:t>We often get asked specifically about teachers.</a:t>
            </a:r>
          </a:p>
          <a:p>
            <a:pPr eaLnBrk="1" hangingPunct="1"/>
            <a:r>
              <a:rPr lang="en-US" b="1" i="0" dirty="0">
                <a:solidFill>
                  <a:srgbClr val="2D3748"/>
                </a:solidFill>
                <a:effectLst/>
              </a:rPr>
              <a:t>There are 15 states where teachers </a:t>
            </a:r>
            <a:r>
              <a:rPr lang="en-US" b="1" dirty="0">
                <a:solidFill>
                  <a:srgbClr val="2D3748"/>
                </a:solidFill>
              </a:rPr>
              <a:t>were</a:t>
            </a:r>
            <a:r>
              <a:rPr lang="en-US" b="1" i="0" dirty="0">
                <a:solidFill>
                  <a:srgbClr val="2D3748"/>
                </a:solidFill>
                <a:effectLst/>
              </a:rPr>
              <a:t> penalized by the GPO/WEP</a:t>
            </a:r>
            <a:br>
              <a:rPr lang="en-US" dirty="0"/>
            </a:br>
            <a:r>
              <a:rPr lang="en-US" b="0" i="0" dirty="0">
                <a:solidFill>
                  <a:srgbClr val="2D3748"/>
                </a:solidFill>
                <a:effectLst/>
              </a:rPr>
              <a:t>They are Alaska, California, Colorado, Connecticut, Georgia*, Illinois, Kentucky*, Louisiana, Maine, Massachusetts, Missouri, Nevada, Ohio, Rhode Island*, and Texas. (Starred states mean only some school districts affected)</a:t>
            </a:r>
          </a:p>
          <a:p>
            <a:pPr eaLnBrk="1" hangingPunct="1"/>
            <a:endParaRPr lang="en-US" altLang="en-US" b="0" i="0" dirty="0">
              <a:solidFill>
                <a:srgbClr val="2D3748"/>
              </a:solidFill>
              <a:effectLst/>
            </a:endParaRPr>
          </a:p>
          <a:p>
            <a:pPr marL="0" indent="0" eaLnBrk="1" hangingPunct="1">
              <a:buNone/>
            </a:pPr>
            <a:r>
              <a:rPr lang="en-US" altLang="en-US" dirty="0"/>
              <a:t>However, today’s mobile population assures that there were impacted individuals in every state.</a:t>
            </a:r>
          </a:p>
          <a:p>
            <a:pPr marL="0" indent="0" eaLnBrk="1" hangingPunct="1">
              <a:buNone/>
            </a:pPr>
            <a:endParaRPr lang="en-US" altLang="en-US" dirty="0"/>
          </a:p>
          <a:p>
            <a:pPr marL="0" indent="0" eaLnBrk="1" hangingPunct="1">
              <a:buNone/>
            </a:pPr>
            <a:r>
              <a:rPr lang="en-US" altLang="en-US" dirty="0"/>
              <a:t>https://ssfairness.org/gpo-wep-faq/</a:t>
            </a:r>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F0573C-F130-4D1E-A886-85FBB65D3A1B}" type="slidenum">
              <a:rPr kumimoji="0" lang="en-CA" sz="14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CA" sz="14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788934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42888" y="3718559"/>
            <a:ext cx="6065838" cy="4958081"/>
          </a:xfrm>
        </p:spPr>
        <p:txBody>
          <a:bodyPr/>
          <a:lstStyle/>
          <a:p>
            <a:pPr marL="0" indent="0">
              <a:buNone/>
            </a:pPr>
            <a:r>
              <a:rPr lang="en-US" altLang="en-US" dirty="0"/>
              <a:t> Now for the good news! The Social Security Fairness Act! Ok – there is a lot going on </a:t>
            </a:r>
            <a:r>
              <a:rPr lang="en-US" altLang="en-US" dirty="0" err="1"/>
              <a:t>on</a:t>
            </a:r>
            <a:r>
              <a:rPr lang="en-US" altLang="en-US" dirty="0"/>
              <a:t> this slide so let’s get through it!</a:t>
            </a:r>
          </a:p>
          <a:p>
            <a:pPr>
              <a:buFont typeface="Wingdings" panose="05000000000000000000" pitchFamily="2" charset="2"/>
              <a:buChar char="Ø"/>
              <a:defRPr/>
            </a:pPr>
            <a:r>
              <a:rPr lang="en-US" dirty="0"/>
              <a:t>First, this bill was signed by President Biden January 5, 2025.</a:t>
            </a:r>
          </a:p>
          <a:p>
            <a:pPr>
              <a:buFont typeface="Wingdings" panose="05000000000000000000" pitchFamily="2" charset="2"/>
              <a:buChar char="Ø"/>
              <a:defRPr/>
            </a:pPr>
            <a:r>
              <a:rPr lang="en-US" dirty="0"/>
              <a:t>The Social Security Fairness Act </a:t>
            </a:r>
            <a:r>
              <a:rPr lang="en-US" b="1" u="sng" dirty="0"/>
              <a:t>repeals WEP and GPO effective 1/1/2024.</a:t>
            </a:r>
          </a:p>
          <a:p>
            <a:pPr>
              <a:buFont typeface="Wingdings" panose="05000000000000000000" pitchFamily="2" charset="2"/>
              <a:buChar char="Ø"/>
              <a:defRPr/>
            </a:pPr>
            <a:r>
              <a:rPr lang="en-US" dirty="0"/>
              <a:t>The legislation is </a:t>
            </a:r>
            <a:r>
              <a:rPr lang="en-US" b="1" dirty="0"/>
              <a:t>retroactive to January 1, </a:t>
            </a:r>
            <a:r>
              <a:rPr lang="en-US" dirty="0"/>
              <a:t>therefore</a:t>
            </a:r>
            <a:r>
              <a:rPr lang="en-US" b="1" dirty="0"/>
              <a:t> </a:t>
            </a:r>
            <a:r>
              <a:rPr lang="en-US" dirty="0"/>
              <a:t>individuals that were impacted by WEP / GPO as of January 1, 2024 are eligible for a refund from the Social Security Administration.  </a:t>
            </a:r>
          </a:p>
          <a:p>
            <a:pPr>
              <a:buFont typeface="Wingdings" panose="05000000000000000000" pitchFamily="2" charset="2"/>
              <a:buChar char="Ø"/>
              <a:defRPr/>
            </a:pPr>
            <a:r>
              <a:rPr lang="en-US" dirty="0"/>
              <a:t>So, when can individuals expect the refund?</a:t>
            </a:r>
          </a:p>
          <a:p>
            <a:pPr marL="114300" lvl="1" indent="0">
              <a:buClr>
                <a:prstClr val="black"/>
              </a:buClr>
              <a:buNone/>
              <a:defRPr/>
            </a:pPr>
            <a:r>
              <a:rPr lang="en-US" sz="1200" dirty="0">
                <a:solidFill>
                  <a:srgbClr val="000000"/>
                </a:solidFill>
                <a:effectLst/>
                <a:ea typeface="Aptos" panose="020B0004020202020204" pitchFamily="34" charset="0"/>
                <a:cs typeface="Aptos" panose="020B0004020202020204" pitchFamily="34" charset="0"/>
              </a:rPr>
              <a:t>“SSA is still working on implementing the new law and does not have an estimated time of when the payments will start being issued, but it says that “…</a:t>
            </a:r>
            <a:r>
              <a:rPr lang="en-US" sz="1200" b="1" dirty="0">
                <a:solidFill>
                  <a:srgbClr val="000000"/>
                </a:solidFill>
                <a:effectLst/>
                <a:ea typeface="Aptos" panose="020B0004020202020204" pitchFamily="34" charset="0"/>
                <a:cs typeface="Aptos" panose="020B0004020202020204" pitchFamily="34" charset="0"/>
              </a:rPr>
              <a:t>it could take more than one year to adjust benefits and pay all retroactive benefits</a:t>
            </a:r>
            <a:r>
              <a:rPr lang="en-US" sz="1200" dirty="0">
                <a:solidFill>
                  <a:srgbClr val="000000"/>
                </a:solidFill>
                <a:effectLst/>
                <a:ea typeface="Aptos" panose="020B0004020202020204" pitchFamily="34" charset="0"/>
                <a:cs typeface="Aptos" panose="020B0004020202020204" pitchFamily="34" charset="0"/>
              </a:rPr>
              <a:t>,” mainly because it has to do most of the work manually on a case by case basis for over 3 million impacted individuals. Any impacted payments are retroactive to January 2024 and subsequent ones thereafter.”</a:t>
            </a:r>
            <a:r>
              <a:rPr lang="en-US" sz="1200" dirty="0">
                <a:solidFill>
                  <a:schemeClr val="bg1"/>
                </a:solidFill>
              </a:rPr>
              <a:t> IMPORTANT:</a:t>
            </a:r>
          </a:p>
          <a:p>
            <a:pPr marL="114300" lvl="1" indent="0">
              <a:buClr>
                <a:prstClr val="black"/>
              </a:buClr>
              <a:buNone/>
              <a:defRPr/>
            </a:pPr>
            <a:r>
              <a:rPr lang="en-US" altLang="en-US" sz="1200" b="1" dirty="0">
                <a:latin typeface="Arial" panose="020B0604020202020204"/>
              </a:rPr>
              <a:t>IMPORTANT: Someone now entitled to spousal, ex-spousal or survivor benefits who never filed because benefits would have been completely offset need to file for benefits as soon as possible.</a:t>
            </a:r>
          </a:p>
          <a:p>
            <a:pPr marL="114300" lvl="1" indent="0">
              <a:buClr>
                <a:prstClr val="black"/>
              </a:buClr>
              <a:buNone/>
              <a:defRPr/>
            </a:pPr>
            <a:r>
              <a:rPr lang="en-US" altLang="en-US" sz="1200" b="1" dirty="0">
                <a:latin typeface="Arial" panose="020B0604020202020204"/>
              </a:rPr>
              <a:t>The day you file might affect the amount of past due benefits you can receive.</a:t>
            </a:r>
          </a:p>
          <a:p>
            <a:pPr marL="0" indent="0">
              <a:buNone/>
              <a:defRPr/>
            </a:pPr>
            <a:endParaRPr lang="en-US" sz="1200" dirty="0">
              <a:effectLst/>
              <a:latin typeface="Aptos" panose="020B0004020202020204" pitchFamily="34" charset="0"/>
              <a:ea typeface="Aptos" panose="020B0004020202020204" pitchFamily="34" charset="0"/>
              <a:cs typeface="Aptos" panose="020B0004020202020204" pitchFamily="34" charset="0"/>
            </a:endParaRPr>
          </a:p>
          <a:p>
            <a:pPr>
              <a:buFont typeface="Wingdings" panose="05000000000000000000" pitchFamily="2" charset="2"/>
              <a:buChar char="Ø"/>
              <a:defRPr/>
            </a:pPr>
            <a:r>
              <a:rPr lang="en-US" dirty="0"/>
              <a:t>You can view the entire bill at - </a:t>
            </a:r>
            <a:r>
              <a:rPr lang="en-US" dirty="0">
                <a:hlinkClick r:id="rId3"/>
              </a:rPr>
              <a:t>https://www.congress.gov/bill/118th-congress/house-bill/82/text</a:t>
            </a:r>
            <a:r>
              <a:rPr lang="en-US" dirty="0"/>
              <a:t>.</a:t>
            </a:r>
          </a:p>
          <a:p>
            <a:pPr marR="0">
              <a:buFont typeface="Wingdings" panose="05000000000000000000" pitchFamily="2" charset="2"/>
              <a:buChar char="Ø"/>
            </a:pPr>
            <a:r>
              <a:rPr lang="en-US" sz="1100" dirty="0">
                <a:effectLst/>
                <a:latin typeface="Aptos" panose="020B0004020202020204" pitchFamily="34" charset="0"/>
                <a:ea typeface="Aptos" panose="020B0004020202020204" pitchFamily="34" charset="0"/>
                <a:cs typeface="Aptos" panose="020B0004020202020204" pitchFamily="34" charset="0"/>
              </a:rPr>
              <a:t>On the screen you see a link to FAQs regarding new law on Social Security website - </a:t>
            </a:r>
            <a:r>
              <a:rPr lang="en-US" sz="1100"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4"/>
              </a:rPr>
              <a:t>https://www.ssa.gov/benefits/retirement/social-security-fairness-act.html</a:t>
            </a:r>
            <a:r>
              <a:rPr lang="en-US" sz="1100" u="sng" dirty="0">
                <a:solidFill>
                  <a:srgbClr val="467886"/>
                </a:solidFill>
                <a:effectLst/>
                <a:latin typeface="Aptos" panose="020B0004020202020204" pitchFamily="34" charset="0"/>
                <a:ea typeface="Aptos" panose="020B0004020202020204" pitchFamily="34" charset="0"/>
                <a:cs typeface="Aptos" panose="020B0004020202020204" pitchFamily="34" charset="0"/>
              </a:rPr>
              <a:t>.</a:t>
            </a:r>
          </a:p>
          <a:p>
            <a:pPr marL="0" indent="0">
              <a:buNone/>
            </a:pPr>
            <a:endParaRPr lang="en-US" sz="1100" dirty="0">
              <a:effectLst/>
              <a:latin typeface="Aptos" panose="020B0004020202020204" pitchFamily="34" charset="0"/>
              <a:ea typeface="Aptos" panose="020B0004020202020204" pitchFamily="34" charset="0"/>
              <a:cs typeface="Aptos" panose="020B0004020202020204" pitchFamily="34" charset="0"/>
            </a:endParaRPr>
          </a:p>
          <a:p>
            <a:pPr marL="0" indent="0">
              <a:buNone/>
            </a:pPr>
            <a:endParaRPr lang="en-US" altLang="en-US" dirty="0"/>
          </a:p>
          <a:p>
            <a:pPr marL="0" indent="0">
              <a:buNone/>
            </a:pPr>
            <a:endParaRPr lang="en-US" altLang="en-US" dirty="0"/>
          </a:p>
          <a:p>
            <a:pPr marL="0" indent="0">
              <a:buNone/>
            </a:pPr>
            <a:endParaRPr lang="en-US" altLang="en-US" dirty="0"/>
          </a:p>
          <a:p>
            <a:pPr marL="0" indent="0">
              <a:buNone/>
            </a:pPr>
            <a:endParaRPr lang="en-US" altLang="en-US" dirty="0"/>
          </a:p>
          <a:p>
            <a:pPr marL="0" indent="0">
              <a:buNone/>
            </a:pP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47</a:t>
            </a:fld>
            <a:endParaRPr lang="en-CA"/>
          </a:p>
        </p:txBody>
      </p:sp>
    </p:spTree>
    <p:extLst>
      <p:ext uri="{BB962C8B-B14F-4D97-AF65-F5344CB8AC3E}">
        <p14:creationId xmlns:p14="http://schemas.microsoft.com/office/powerpoint/2010/main" val="40010091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57695" y="3718559"/>
            <a:ext cx="6434050" cy="5475317"/>
          </a:xfrm>
        </p:spPr>
        <p:txBody>
          <a:bodyPr/>
          <a:lstStyle/>
          <a:p>
            <a:pPr marL="0" indent="0" algn="l" rtl="0" eaLnBrk="0" fontAlgn="base" hangingPunct="0">
              <a:spcBef>
                <a:spcPts val="432"/>
              </a:spcBef>
              <a:spcAft>
                <a:spcPts val="0"/>
              </a:spcAft>
              <a:buNone/>
            </a:pPr>
            <a:r>
              <a:rPr lang="en-US" sz="1600" baseline="0" dirty="0">
                <a:solidFill>
                  <a:srgbClr val="000000"/>
                </a:solidFill>
                <a:latin typeface="Calibri" panose="020F0502020204030204" pitchFamily="34" charset="0"/>
              </a:rPr>
              <a:t>Let’s take a look at how these rules could apply</a:t>
            </a:r>
            <a:r>
              <a:rPr lang="en-US" sz="1600" kern="1200" baseline="0" dirty="0">
                <a:solidFill>
                  <a:srgbClr val="000000"/>
                </a:solidFill>
                <a:effectLst/>
                <a:latin typeface="Calibri" panose="020F0502020204030204" pitchFamily="34" charset="0"/>
                <a:ea typeface="+mn-ea"/>
                <a:cs typeface="+mn-cs"/>
              </a:rPr>
              <a:t>. </a:t>
            </a: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As just mentioned, b</a:t>
            </a:r>
            <a:r>
              <a:rPr lang="en-US" sz="1600" kern="1200" baseline="0" dirty="0">
                <a:solidFill>
                  <a:srgbClr val="000000"/>
                </a:solidFill>
                <a:effectLst/>
                <a:latin typeface="Calibri" panose="020F0502020204030204" pitchFamily="34" charset="0"/>
                <a:ea typeface="+mn-ea"/>
                <a:cs typeface="+mn-cs"/>
              </a:rPr>
              <a:t>efore you reach FRA, any earnings over a certain annual limit—that’s $23,400 in 2025 —will reduce your benefits by $1 for every $2 earned over that limit. </a:t>
            </a: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To see what that looks like, let’s use an example of the Smiths and the Sullivans</a:t>
            </a:r>
            <a:r>
              <a:rPr lang="en-US" sz="1600" dirty="0">
                <a:solidFill>
                  <a:srgbClr val="000000"/>
                </a:solidFill>
                <a:latin typeface="Calibri" panose="020F0502020204030204" pitchFamily="34" charset="0"/>
              </a:rPr>
              <a:t>:</a:t>
            </a:r>
            <a:endParaRPr lang="en-US" sz="160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The Smiths are age 62, and they file for early benefits. They’re each due $10,000 but he wants to continue to work. His $40,000 in earned income is over the $23,400 threshold by $16,600. Since we have to withhold $1 in benefits for every $2 in earnings, we would take $16,600/2 = $8,300 being withheld. $10,000-$8,300= $1,700 for a total benefit for the husband.  </a:t>
            </a: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T</a:t>
            </a:r>
            <a:r>
              <a:rPr lang="en-US" sz="1600" kern="1200" baseline="0" dirty="0">
                <a:solidFill>
                  <a:srgbClr val="000000"/>
                </a:solidFill>
                <a:effectLst/>
                <a:latin typeface="Calibri" panose="020F0502020204030204" pitchFamily="34" charset="0"/>
                <a:ea typeface="+mn-ea"/>
                <a:cs typeface="+mn-cs"/>
              </a:rPr>
              <a:t>otal SS income:$1,700 + $10,000 for the wife = $11,700. </a:t>
            </a: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$11,700 + $40,000 in earned income= total income of $51,700</a:t>
            </a: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 Which makes their total income only $51,700, not the $60,000 they were hoping for.</a:t>
            </a: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The Sullivans, on the other hand are at FRA, so they can earn as much as they want, and it won’t penalize their benefit.</a:t>
            </a: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These are the types of calculations you should discuss with your financial advisor when applying for benefits while still working.</a:t>
            </a:r>
          </a:p>
        </p:txBody>
      </p:sp>
      <p:sp>
        <p:nvSpPr>
          <p:cNvPr id="4" name="Slide Number Placeholder 3"/>
          <p:cNvSpPr>
            <a:spLocks noGrp="1"/>
          </p:cNvSpPr>
          <p:nvPr>
            <p:ph type="sldNum" sz="quarter" idx="5"/>
          </p:nvPr>
        </p:nvSpPr>
        <p:spPr/>
        <p:txBody>
          <a:bodyPr/>
          <a:lstStyle/>
          <a:p>
            <a:fld id="{4FF0573C-F130-4D1E-A886-85FBB65D3A1B}" type="slidenum">
              <a:rPr lang="en-CA" smtClean="0"/>
              <a:pPr/>
              <a:t>48</a:t>
            </a:fld>
            <a:endParaRPr lang="en-CA" dirty="0"/>
          </a:p>
        </p:txBody>
      </p:sp>
    </p:spTree>
    <p:extLst>
      <p:ext uri="{BB962C8B-B14F-4D97-AF65-F5344CB8AC3E}">
        <p14:creationId xmlns:p14="http://schemas.microsoft.com/office/powerpoint/2010/main" val="8062183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cs typeface="Calibri" panose="020F0502020204030204" pitchFamily="34" charset="0"/>
              </a:rPr>
              <a:t>Now let’s look at an expanded case study. We’re going to return to the Sullivans, Harry and Ruth (who we just mentioned on the previous slide). </a:t>
            </a:r>
            <a:endParaRPr lang="en-US" sz="1600" dirty="0">
              <a:effectLst/>
              <a:latin typeface="Calibri" panose="020F0502020204030204" pitchFamily="34" charset="0"/>
              <a:cs typeface="Calibri" panose="020F0502020204030204" pitchFamily="34" charset="0"/>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cs typeface="Calibri" panose="020F0502020204030204" pitchFamily="34" charset="0"/>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cs typeface="Calibri" panose="020F0502020204030204" pitchFamily="34" charset="0"/>
              </a:rPr>
              <a:t>In this scenario, Harry is the primary breadwinner and expects to receive a monthly benefit of $2,000 at FRA. Ruth outlives Harry by 13 years. </a:t>
            </a:r>
            <a:endParaRPr lang="en-US" sz="1600" dirty="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49</a:t>
            </a:fld>
            <a:endParaRPr lang="en-CA" dirty="0"/>
          </a:p>
        </p:txBody>
      </p:sp>
    </p:spTree>
    <p:extLst>
      <p:ext uri="{BB962C8B-B14F-4D97-AF65-F5344CB8AC3E}">
        <p14:creationId xmlns:p14="http://schemas.microsoft.com/office/powerpoint/2010/main" val="278064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In fact, on January 31, 1940, Ida May Fuller of Vermont made history by receiving the first </a:t>
            </a:r>
            <a:r>
              <a:rPr lang="en-US" sz="1600" b="1" i="1" u="sng" kern="1200" dirty="0">
                <a:solidFill>
                  <a:srgbClr val="000000"/>
                </a:solidFill>
                <a:effectLst/>
                <a:latin typeface="Calibri" panose="020F0502020204030204" pitchFamily="34" charset="0"/>
                <a:ea typeface="+mn-ea"/>
                <a:cs typeface="+mn-cs"/>
              </a:rPr>
              <a:t>monthly</a:t>
            </a:r>
            <a:r>
              <a:rPr lang="en-US" sz="1600" kern="1200" dirty="0">
                <a:solidFill>
                  <a:srgbClr val="000000"/>
                </a:solidFill>
                <a:effectLst/>
                <a:latin typeface="Calibri" panose="020F0502020204030204" pitchFamily="34" charset="0"/>
                <a:ea typeface="+mn-ea"/>
                <a:cs typeface="+mn-cs"/>
              </a:rPr>
              <a:t> </a:t>
            </a:r>
            <a:r>
              <a:rPr lang="en-US" sz="1600" dirty="0">
                <a:solidFill>
                  <a:srgbClr val="000000"/>
                </a:solidFill>
                <a:latin typeface="Calibri" panose="020F0502020204030204" pitchFamily="34" charset="0"/>
              </a:rPr>
              <a:t>Social Security </a:t>
            </a:r>
            <a:r>
              <a:rPr lang="en-US" sz="1600" kern="1200" dirty="0">
                <a:solidFill>
                  <a:srgbClr val="000000"/>
                </a:solidFill>
                <a:effectLst/>
                <a:latin typeface="Calibri" panose="020F0502020204030204" pitchFamily="34" charset="0"/>
                <a:ea typeface="+mn-ea"/>
                <a:cs typeface="+mn-cs"/>
              </a:rPr>
              <a:t>benefit check! </a:t>
            </a:r>
            <a:r>
              <a:rPr lang="en-US" sz="1600" i="1" kern="1200" dirty="0">
                <a:solidFill>
                  <a:srgbClr val="000000"/>
                </a:solidFill>
                <a:effectLst/>
                <a:latin typeface="Calibri" panose="020F0502020204030204" pitchFamily="34" charset="0"/>
                <a:ea typeface="+mn-ea"/>
                <a:cs typeface="+mn-cs"/>
              </a:rPr>
              <a:t>(*Note to presenter: There were some lump sum payouts prior to this.)</a:t>
            </a: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A retired legal secretary, Ida’s first monthly check was for $22.54 ($448.87 in 2023 dollars) when she was 65. She lived to be 100 years old and during her lifetime she received $22,888 in benefits. Now, that does not sound like much money today, but, she had only paid $24.75 into the system so that was a pretty good rate of return!</a:t>
            </a:r>
            <a:br>
              <a:rPr lang="en-US" sz="1600" kern="1200" dirty="0">
                <a:solidFill>
                  <a:srgbClr val="000000"/>
                </a:solidFill>
                <a:effectLst/>
                <a:latin typeface="Calibri" panose="020F0502020204030204" pitchFamily="34" charset="0"/>
                <a:ea typeface="+mn-ea"/>
                <a:cs typeface="+mn-cs"/>
              </a:rPr>
            </a:b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900" i="1" kern="1200" dirty="0">
                <a:solidFill>
                  <a:srgbClr val="000000"/>
                </a:solidFill>
                <a:effectLst/>
                <a:latin typeface="Calibri" panose="020F0502020204030204" pitchFamily="34" charset="0"/>
                <a:ea typeface="+mn-ea"/>
                <a:cs typeface="+mn-cs"/>
              </a:rPr>
              <a:t>Source: </a:t>
            </a:r>
            <a:r>
              <a:rPr lang="en-US" sz="900" i="1" kern="1200" dirty="0">
                <a:solidFill>
                  <a:srgbClr val="000000"/>
                </a:solidFill>
                <a:effectLst/>
                <a:latin typeface="Calibri" panose="020F0502020204030204" pitchFamily="34" charset="0"/>
                <a:hlinkClick r:id="rId3"/>
              </a:rPr>
              <a:t>https://www.ssa.gov/history/</a:t>
            </a:r>
            <a:r>
              <a:rPr lang="en-US" sz="900" i="1" dirty="0">
                <a:solidFill>
                  <a:srgbClr val="000000"/>
                </a:solidFill>
                <a:latin typeface="Calibri" panose="020F0502020204030204" pitchFamily="34" charset="0"/>
                <a:hlinkClick r:id="rId3"/>
              </a:rPr>
              <a:t>hfaq.html</a:t>
            </a:r>
            <a:endParaRPr lang="en-US" sz="900" i="1" dirty="0">
              <a:solidFill>
                <a:srgbClr val="000000"/>
              </a:solidFill>
              <a:latin typeface="Calibri" panose="020F0502020204030204" pitchFamily="34" charset="0"/>
            </a:endParaRPr>
          </a:p>
          <a:p>
            <a:pPr marL="0" indent="0" algn="l" rtl="0" eaLnBrk="0" fontAlgn="base" hangingPunct="0">
              <a:spcBef>
                <a:spcPts val="432"/>
              </a:spcBef>
              <a:spcAft>
                <a:spcPts val="0"/>
              </a:spcAft>
              <a:buNone/>
            </a:pPr>
            <a:r>
              <a:rPr lang="en-US" sz="900" kern="1200" dirty="0">
                <a:solidFill>
                  <a:srgbClr val="000000"/>
                </a:solidFill>
                <a:effectLst/>
                <a:latin typeface="Calibri" panose="020F0502020204030204" pitchFamily="34" charset="0"/>
                <a:ea typeface="+mn-ea"/>
                <a:cs typeface="+mn-cs"/>
              </a:rPr>
              <a:t>   </a:t>
            </a:r>
            <a:endParaRPr lang="en-US" sz="900" dirty="0">
              <a:effectLst/>
            </a:endParaRPr>
          </a:p>
          <a:p>
            <a:pPr marL="0" indent="0">
              <a:buNone/>
            </a:pP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5</a:t>
            </a:fld>
            <a:endParaRPr lang="en-CA" dirty="0"/>
          </a:p>
        </p:txBody>
      </p:sp>
    </p:spTree>
    <p:extLst>
      <p:ext uri="{BB962C8B-B14F-4D97-AF65-F5344CB8AC3E}">
        <p14:creationId xmlns:p14="http://schemas.microsoft.com/office/powerpoint/2010/main" val="30575346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In scenario #1: Harry claims at the earliest age of 62 </a:t>
            </a:r>
            <a:r>
              <a:rPr lang="en-US" sz="1600" dirty="0">
                <a:solidFill>
                  <a:srgbClr val="000000"/>
                </a:solidFill>
                <a:latin typeface="Calibri" panose="020F0502020204030204" pitchFamily="34" charset="0"/>
              </a:rPr>
              <a:t>and</a:t>
            </a:r>
            <a:r>
              <a:rPr lang="en-US" sz="1600" kern="1200" dirty="0">
                <a:solidFill>
                  <a:srgbClr val="000000"/>
                </a:solidFill>
                <a:effectLst/>
                <a:latin typeface="Calibri" panose="020F0502020204030204" pitchFamily="34" charset="0"/>
                <a:ea typeface="+mn-ea"/>
                <a:cs typeface="+mn-cs"/>
              </a:rPr>
              <a:t> receives a reduced benefit of $1,400 a month until his death at 75.  </a:t>
            </a:r>
            <a:endParaRPr lang="en-US" sz="1600" dirty="0">
              <a:effectLst/>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Ruth also files at age 62 and, as a result, is eligible to receive 32.5% of Harry’s benefits, or $650 per month. </a:t>
            </a:r>
            <a:endParaRPr lang="en-US" sz="1600" dirty="0">
              <a:solidFill>
                <a:srgbClr val="000000"/>
              </a:solidFill>
              <a:latin typeface="Calibri" panose="020F0502020204030204" pitchFamily="34" charset="0"/>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Let’s assume a 3% COLA each year. When Harry dies at 75, Ruth will receive either 100% of Harry’s monthly SS benefit – now $2,250 with the COLAs, or 82.5% of his PIA which is $2,416, whichever is higher.</a:t>
            </a: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On Ruth’s death at age 88, she’ll have received approximately $540,672 in spousal and survivorship benefits over her lifetime. </a:t>
            </a:r>
            <a:endParaRPr lang="en-US" sz="16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50</a:t>
            </a:fld>
            <a:endParaRPr lang="en-CA" dirty="0"/>
          </a:p>
        </p:txBody>
      </p:sp>
    </p:spTree>
    <p:extLst>
      <p:ext uri="{BB962C8B-B14F-4D97-AF65-F5344CB8AC3E}">
        <p14:creationId xmlns:p14="http://schemas.microsoft.com/office/powerpoint/2010/main" val="37970434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In scenario #2: Harry waits until FRA to claim his benefits </a:t>
            </a:r>
            <a:r>
              <a:rPr lang="en-US" sz="1600" dirty="0">
                <a:solidFill>
                  <a:srgbClr val="000000"/>
                </a:solidFill>
                <a:latin typeface="Calibri" panose="020F0502020204030204" pitchFamily="34" charset="0"/>
              </a:rPr>
              <a:t>and receives</a:t>
            </a:r>
            <a:r>
              <a:rPr lang="en-US" sz="1600" kern="1200" dirty="0">
                <a:solidFill>
                  <a:srgbClr val="000000"/>
                </a:solidFill>
                <a:effectLst/>
                <a:latin typeface="Calibri" panose="020F0502020204030204" pitchFamily="34" charset="0"/>
                <a:ea typeface="+mn-ea"/>
                <a:cs typeface="+mn-cs"/>
              </a:rPr>
              <a:t> $2,000 a month.  </a:t>
            </a:r>
            <a:endParaRPr lang="en-US" sz="1600" dirty="0">
              <a:effectLst/>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Ruth can claim 50% of Harry’s benefit at her FRA,</a:t>
            </a:r>
            <a:r>
              <a:rPr lang="en-US" sz="1600" kern="1200" baseline="0" dirty="0">
                <a:solidFill>
                  <a:srgbClr val="000000"/>
                </a:solidFill>
                <a:effectLst/>
                <a:latin typeface="Calibri" panose="020F0502020204030204" pitchFamily="34" charset="0"/>
                <a:ea typeface="+mn-ea"/>
                <a:cs typeface="+mn-cs"/>
              </a:rPr>
              <a:t> </a:t>
            </a:r>
            <a:r>
              <a:rPr lang="en-US" sz="1600" kern="1200" dirty="0">
                <a:solidFill>
                  <a:srgbClr val="000000"/>
                </a:solidFill>
                <a:effectLst/>
                <a:latin typeface="Calibri" panose="020F0502020204030204" pitchFamily="34" charset="0"/>
                <a:ea typeface="+mn-ea"/>
                <a:cs typeface="+mn-cs"/>
              </a:rPr>
              <a:t>age 67, or $1,000 a month until Harry dies.</a:t>
            </a:r>
            <a:endParaRPr lang="en-US" sz="1600" dirty="0">
              <a:effectLst/>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Again, we are going to assume a 3% COLA. On Harry’s death at age 75, Ruth will receive the greater of her benefit or Harry’s, so in this case, Ruth will receive $2,529 a month, </a:t>
            </a:r>
            <a:r>
              <a:rPr lang="en-US" sz="1600" dirty="0">
                <a:solidFill>
                  <a:srgbClr val="000000"/>
                </a:solidFill>
                <a:latin typeface="Calibri" panose="020F0502020204030204" pitchFamily="34" charset="0"/>
              </a:rPr>
              <a:t>Harry’s monthly benefit when he passed.</a:t>
            </a:r>
            <a:endParaRPr lang="en-US" sz="1600" dirty="0">
              <a:effectLst/>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On Ruth’s death at age 88, she’ll have received approximately $580,002 in spousal and survivorship benefits over her lifetime</a:t>
            </a:r>
            <a:r>
              <a:rPr lang="en-US" sz="1800" kern="1200" dirty="0">
                <a:solidFill>
                  <a:srgbClr val="000000"/>
                </a:solidFill>
                <a:effectLst/>
                <a:latin typeface="Calibri" panose="020F0502020204030204" pitchFamily="34" charset="0"/>
                <a:ea typeface="+mn-ea"/>
                <a:cs typeface="+mn-cs"/>
              </a:rPr>
              <a:t>.</a:t>
            </a:r>
            <a:endParaRPr lang="en-US" sz="28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51</a:t>
            </a:fld>
            <a:endParaRPr lang="en-CA" dirty="0"/>
          </a:p>
        </p:txBody>
      </p:sp>
    </p:spTree>
    <p:extLst>
      <p:ext uri="{BB962C8B-B14F-4D97-AF65-F5344CB8AC3E}">
        <p14:creationId xmlns:p14="http://schemas.microsoft.com/office/powerpoint/2010/main" val="34115648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2828" y="3718559"/>
            <a:ext cx="6785171" cy="5433533"/>
          </a:xfrm>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cs typeface="Calibri" panose="020F0502020204030204" pitchFamily="34" charset="0"/>
              </a:rPr>
              <a:t>In scenario #3: Harry claims at the age of 70 </a:t>
            </a:r>
            <a:r>
              <a:rPr lang="en-US" sz="1600" dirty="0">
                <a:solidFill>
                  <a:srgbClr val="000000"/>
                </a:solidFill>
                <a:latin typeface="Calibri" panose="020F0502020204030204" pitchFamily="34" charset="0"/>
                <a:cs typeface="Calibri" panose="020F0502020204030204" pitchFamily="34" charset="0"/>
              </a:rPr>
              <a:t>and</a:t>
            </a:r>
            <a:r>
              <a:rPr lang="en-US" sz="1600" kern="1200" dirty="0">
                <a:solidFill>
                  <a:srgbClr val="000000"/>
                </a:solidFill>
                <a:effectLst/>
                <a:latin typeface="Calibri" panose="020F0502020204030204" pitchFamily="34" charset="0"/>
                <a:cs typeface="Calibri" panose="020F0502020204030204" pitchFamily="34" charset="0"/>
              </a:rPr>
              <a:t> receives $2,708 a month.  </a:t>
            </a:r>
            <a:endParaRPr lang="en-US" sz="1600" dirty="0">
              <a:effectLst/>
              <a:latin typeface="Calibri" panose="020F0502020204030204" pitchFamily="34" charset="0"/>
              <a:cs typeface="Calibri" panose="020F0502020204030204" pitchFamily="34" charset="0"/>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cs typeface="Calibri" panose="020F0502020204030204" pitchFamily="34" charset="0"/>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cs typeface="Calibri" panose="020F0502020204030204" pitchFamily="34" charset="0"/>
              </a:rPr>
              <a:t>Ruth can claim 50% of Harry’s </a:t>
            </a:r>
            <a:r>
              <a:rPr lang="en-US" sz="1600" dirty="0">
                <a:solidFill>
                  <a:srgbClr val="000000"/>
                </a:solidFill>
                <a:latin typeface="Calibri" panose="020F0502020204030204" pitchFamily="34" charset="0"/>
                <a:cs typeface="Calibri" panose="020F0502020204030204" pitchFamily="34" charset="0"/>
              </a:rPr>
              <a:t>PIA</a:t>
            </a:r>
            <a:r>
              <a:rPr lang="en-US" sz="1600" kern="1200" dirty="0">
                <a:solidFill>
                  <a:srgbClr val="000000"/>
                </a:solidFill>
                <a:effectLst/>
                <a:latin typeface="Calibri" panose="020F0502020204030204" pitchFamily="34" charset="0"/>
                <a:cs typeface="Calibri" panose="020F0502020204030204" pitchFamily="34" charset="0"/>
              </a:rPr>
              <a:t> at her FRA,</a:t>
            </a:r>
            <a:r>
              <a:rPr lang="en-US" sz="1600" kern="1200" baseline="0" dirty="0">
                <a:solidFill>
                  <a:srgbClr val="000000"/>
                </a:solidFill>
                <a:effectLst/>
                <a:latin typeface="Calibri" panose="020F0502020204030204" pitchFamily="34" charset="0"/>
                <a:cs typeface="Calibri" panose="020F0502020204030204" pitchFamily="34" charset="0"/>
              </a:rPr>
              <a:t> </a:t>
            </a:r>
            <a:r>
              <a:rPr lang="en-US" sz="1600" kern="1200" dirty="0">
                <a:solidFill>
                  <a:srgbClr val="000000"/>
                </a:solidFill>
                <a:effectLst/>
                <a:latin typeface="Calibri" panose="020F0502020204030204" pitchFamily="34" charset="0"/>
                <a:cs typeface="Calibri" panose="020F0502020204030204" pitchFamily="34" charset="0"/>
              </a:rPr>
              <a:t>age 67, or $1,092 a month. Remember there is no benefit to Ruth delaying benefits past 65 because she will never get more than 50% of Harry’s PIA….</a:t>
            </a:r>
            <a:endParaRPr lang="en-US" sz="1600" dirty="0">
              <a:effectLst/>
              <a:latin typeface="Calibri" panose="020F0502020204030204" pitchFamily="34" charset="0"/>
              <a:cs typeface="Calibri" panose="020F0502020204030204" pitchFamily="34" charset="0"/>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cs typeface="Calibri" panose="020F0502020204030204" pitchFamily="34" charset="0"/>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cs typeface="Calibri" panose="020F0502020204030204" pitchFamily="34" charset="0"/>
              </a:rPr>
              <a:t>Once again, we will assume a 3% COLA. On Harry’s death, Ruth will receive the greater of her benefit or Harry’s, so in this case, Ruth will receive $2,708 a month (Harry’s monthly benefit when he passed).</a:t>
            </a:r>
            <a:endParaRPr lang="en-US" sz="1600" dirty="0">
              <a:effectLst/>
              <a:latin typeface="Calibri" panose="020F0502020204030204" pitchFamily="34" charset="0"/>
              <a:cs typeface="Calibri" panose="020F0502020204030204" pitchFamily="34" charset="0"/>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cs typeface="Calibri" panose="020F0502020204030204" pitchFamily="34" charset="0"/>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cs typeface="Calibri" panose="020F0502020204030204" pitchFamily="34" charset="0"/>
              </a:rPr>
              <a:t>On Ruth’s death at age 88, she’ll have received approximately $648,576 in spousal and survivorship benefits over her lifetime.</a:t>
            </a:r>
          </a:p>
          <a:p>
            <a:pPr marL="0" indent="0" algn="l" rtl="0" eaLnBrk="0" fontAlgn="base" hangingPunct="0">
              <a:spcBef>
                <a:spcPts val="432"/>
              </a:spcBef>
              <a:spcAft>
                <a:spcPts val="0"/>
              </a:spcAft>
              <a:buNone/>
            </a:pPr>
            <a:endParaRPr lang="en-US" sz="1600" dirty="0">
              <a:solidFill>
                <a:srgbClr val="000000"/>
              </a:solidFill>
              <a:latin typeface="Calibri" panose="020F0502020204030204" pitchFamily="34" charset="0"/>
              <a:cs typeface="Calibri" panose="020F0502020204030204" pitchFamily="34" charset="0"/>
            </a:endParaRP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cs typeface="Calibri" panose="020F0502020204030204" pitchFamily="34" charset="0"/>
              </a:rPr>
              <a:t>No matter which scenario you choose</a:t>
            </a:r>
            <a:r>
              <a:rPr lang="en-US" sz="1600" dirty="0">
                <a:solidFill>
                  <a:srgbClr val="000000"/>
                </a:solidFill>
                <a:effectLst/>
                <a:latin typeface="Calibri" panose="020F0502020204030204" pitchFamily="34" charset="0"/>
                <a:cs typeface="Calibri" panose="020F0502020204030204" pitchFamily="34" charset="0"/>
              </a:rPr>
              <a:t>, from a planning perspective, it is important to remember and plan for the fact that although you will still receive the larger of the 2 benefits when one spouse passes, your monthly income will go down because now you only have one benefit coming in. That can be a significant reduction in income, particularly if both spouses were significant earners.</a:t>
            </a:r>
            <a:endParaRPr lang="en-US" sz="1600" dirty="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52</a:t>
            </a:fld>
            <a:endParaRPr lang="en-CA" dirty="0"/>
          </a:p>
        </p:txBody>
      </p:sp>
    </p:spTree>
    <p:extLst>
      <p:ext uri="{BB962C8B-B14F-4D97-AF65-F5344CB8AC3E}">
        <p14:creationId xmlns:p14="http://schemas.microsoft.com/office/powerpoint/2010/main" val="30743986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We’ve covered a great deal in this presentation, but we’ve also left</a:t>
            </a:r>
            <a:r>
              <a:rPr lang="en-US" sz="1600" kern="1200" baseline="0" dirty="0">
                <a:solidFill>
                  <a:srgbClr val="000000"/>
                </a:solidFill>
                <a:effectLst/>
                <a:latin typeface="Calibri" panose="020F0502020204030204" pitchFamily="34" charset="0"/>
                <a:ea typeface="+mn-ea"/>
                <a:cs typeface="+mn-cs"/>
              </a:rPr>
              <a:t> a lot unexplored. Your financial advisor has the experience and the analytical tools to help you plan for Social Security and make the most of your retirement assets. Here are a few other things to discuss wit your advisor and consider before you file</a:t>
            </a:r>
            <a:r>
              <a:rPr lang="en-US" sz="1600" dirty="0">
                <a:solidFill>
                  <a:srgbClr val="000000"/>
                </a:solidFill>
                <a:latin typeface="Calibri" panose="020F0502020204030204" pitchFamily="34" charset="0"/>
              </a:rPr>
              <a:t>:</a:t>
            </a:r>
          </a:p>
          <a:p>
            <a:pPr marL="0" indent="0" algn="l" rtl="0" eaLnBrk="0" fontAlgn="base" hangingPunct="0">
              <a:spcBef>
                <a:spcPts val="432"/>
              </a:spcBef>
              <a:spcAft>
                <a:spcPts val="0"/>
              </a:spcAft>
              <a:buNone/>
            </a:pPr>
            <a:endParaRPr lang="en-US" sz="1600" kern="1200" baseline="0" dirty="0">
              <a:solidFill>
                <a:srgbClr val="000000"/>
              </a:solidFill>
              <a:effectLst/>
              <a:latin typeface="Calibri" panose="020F0502020204030204" pitchFamily="34" charset="0"/>
              <a:ea typeface="+mn-ea"/>
              <a:cs typeface="+mn-cs"/>
            </a:endParaRPr>
          </a:p>
          <a:p>
            <a:pPr eaLnBrk="0" fontAlgn="base" hangingPunct="0">
              <a:spcBef>
                <a:spcPts val="432"/>
              </a:spcBef>
            </a:pPr>
            <a:r>
              <a:rPr lang="en-US" sz="1600" dirty="0">
                <a:solidFill>
                  <a:srgbClr val="000000"/>
                </a:solidFill>
                <a:latin typeface="Calibri" panose="020F0502020204030204" pitchFamily="34" charset="0"/>
              </a:rPr>
              <a:t>Will your benefits be coordinated with those of a spouse?</a:t>
            </a:r>
          </a:p>
          <a:p>
            <a:pPr eaLnBrk="0" fontAlgn="base" hangingPunct="0">
              <a:spcBef>
                <a:spcPts val="432"/>
              </a:spcBef>
            </a:pPr>
            <a:r>
              <a:rPr lang="en-US" sz="1600" dirty="0">
                <a:solidFill>
                  <a:srgbClr val="000000"/>
                </a:solidFill>
                <a:effectLst/>
                <a:latin typeface="Calibri" panose="020F0502020204030204" pitchFamily="34" charset="0"/>
              </a:rPr>
              <a:t>Are you planning on working in retirement?</a:t>
            </a:r>
          </a:p>
          <a:p>
            <a:pPr eaLnBrk="0" fontAlgn="base" hangingPunct="0">
              <a:spcBef>
                <a:spcPts val="432"/>
              </a:spcBef>
            </a:pPr>
            <a:r>
              <a:rPr lang="en-US" sz="1600" dirty="0">
                <a:solidFill>
                  <a:srgbClr val="000000"/>
                </a:solidFill>
                <a:latin typeface="Calibri" panose="020F0502020204030204" pitchFamily="34" charset="0"/>
              </a:rPr>
              <a:t>Have you planned for how your minimum mandatory distributions from your retirement plans could affect your income mix and your social security benefit?</a:t>
            </a:r>
          </a:p>
          <a:p>
            <a:pPr eaLnBrk="0" fontAlgn="base" hangingPunct="0">
              <a:spcBef>
                <a:spcPts val="432"/>
              </a:spcBef>
            </a:pPr>
            <a:r>
              <a:rPr lang="en-US" sz="1600" dirty="0">
                <a:solidFill>
                  <a:srgbClr val="000000"/>
                </a:solidFill>
                <a:effectLst/>
                <a:latin typeface="Calibri" panose="020F0502020204030204" pitchFamily="34" charset="0"/>
              </a:rPr>
              <a:t>Do you have a retirement income tax strategy in place?</a:t>
            </a:r>
            <a:endParaRPr lang="en-US" sz="16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53</a:t>
            </a:fld>
            <a:endParaRPr lang="en-CA" dirty="0"/>
          </a:p>
        </p:txBody>
      </p:sp>
    </p:spTree>
    <p:extLst>
      <p:ext uri="{BB962C8B-B14F-4D97-AF65-F5344CB8AC3E}">
        <p14:creationId xmlns:p14="http://schemas.microsoft.com/office/powerpoint/2010/main" val="20961698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dirty="0"/>
              <a:t>Now let’s open it up for Q&amp;A</a:t>
            </a:r>
          </a:p>
        </p:txBody>
      </p:sp>
      <p:sp>
        <p:nvSpPr>
          <p:cNvPr id="4" name="Slide Number Placeholder 3"/>
          <p:cNvSpPr>
            <a:spLocks noGrp="1"/>
          </p:cNvSpPr>
          <p:nvPr>
            <p:ph type="sldNum" sz="quarter" idx="5"/>
          </p:nvPr>
        </p:nvSpPr>
        <p:spPr/>
        <p:txBody>
          <a:bodyPr/>
          <a:lstStyle/>
          <a:p>
            <a:fld id="{4FF0573C-F130-4D1E-A886-85FBB65D3A1B}" type="slidenum">
              <a:rPr lang="en-CA" smtClean="0"/>
              <a:pPr/>
              <a:t>54</a:t>
            </a:fld>
            <a:endParaRPr lang="en-CA" dirty="0"/>
          </a:p>
        </p:txBody>
      </p:sp>
    </p:spTree>
    <p:extLst>
      <p:ext uri="{BB962C8B-B14F-4D97-AF65-F5344CB8AC3E}">
        <p14:creationId xmlns:p14="http://schemas.microsoft.com/office/powerpoint/2010/main" val="28169702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i="1" dirty="0"/>
              <a:t>Note to presenter: All appendix slides are optional. They cover more advanced concepts. Please be familiar with them because even if you decide not to use them, you may encounter questions that these slides could answer. </a:t>
            </a:r>
          </a:p>
        </p:txBody>
      </p:sp>
      <p:sp>
        <p:nvSpPr>
          <p:cNvPr id="4" name="Slide Number Placeholder 3"/>
          <p:cNvSpPr>
            <a:spLocks noGrp="1"/>
          </p:cNvSpPr>
          <p:nvPr>
            <p:ph type="sldNum" sz="quarter" idx="5"/>
          </p:nvPr>
        </p:nvSpPr>
        <p:spPr/>
        <p:txBody>
          <a:bodyPr/>
          <a:lstStyle/>
          <a:p>
            <a:fld id="{4FF0573C-F130-4D1E-A886-85FBB65D3A1B}" type="slidenum">
              <a:rPr lang="en-CA" smtClean="0"/>
              <a:pPr/>
              <a:t>55</a:t>
            </a:fld>
            <a:endParaRPr lang="en-CA" dirty="0"/>
          </a:p>
        </p:txBody>
      </p:sp>
    </p:spTree>
    <p:extLst>
      <p:ext uri="{BB962C8B-B14F-4D97-AF65-F5344CB8AC3E}">
        <p14:creationId xmlns:p14="http://schemas.microsoft.com/office/powerpoint/2010/main" val="15025848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All examples are hypothetical</a:t>
            </a:r>
          </a:p>
        </p:txBody>
      </p:sp>
      <p:sp>
        <p:nvSpPr>
          <p:cNvPr id="4" name="Slide Number Placeholder 3"/>
          <p:cNvSpPr>
            <a:spLocks noGrp="1"/>
          </p:cNvSpPr>
          <p:nvPr>
            <p:ph type="sldNum" sz="quarter" idx="5"/>
          </p:nvPr>
        </p:nvSpPr>
        <p:spPr/>
        <p:txBody>
          <a:bodyPr/>
          <a:lstStyle/>
          <a:p>
            <a:fld id="{4FF0573C-F130-4D1E-A886-85FBB65D3A1B}" type="slidenum">
              <a:rPr lang="en-CA" smtClean="0"/>
              <a:pPr/>
              <a:t>56</a:t>
            </a:fld>
            <a:endParaRPr lang="en-CA" dirty="0"/>
          </a:p>
        </p:txBody>
      </p:sp>
    </p:spTree>
    <p:extLst>
      <p:ext uri="{BB962C8B-B14F-4D97-AF65-F5344CB8AC3E}">
        <p14:creationId xmlns:p14="http://schemas.microsoft.com/office/powerpoint/2010/main" val="954838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Figures are based on pure cash flow not present-value analysis.</a:t>
            </a: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58</a:t>
            </a:fld>
            <a:endParaRPr lang="en-CA" dirty="0"/>
          </a:p>
        </p:txBody>
      </p:sp>
    </p:spTree>
    <p:extLst>
      <p:ext uri="{BB962C8B-B14F-4D97-AF65-F5344CB8AC3E}">
        <p14:creationId xmlns:p14="http://schemas.microsoft.com/office/powerpoint/2010/main" val="28176177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Figures are based on pure cash flow not present-value analysis.</a:t>
            </a: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59</a:t>
            </a:fld>
            <a:endParaRPr lang="en-CA" dirty="0"/>
          </a:p>
        </p:txBody>
      </p:sp>
    </p:spTree>
    <p:extLst>
      <p:ext uri="{BB962C8B-B14F-4D97-AF65-F5344CB8AC3E}">
        <p14:creationId xmlns:p14="http://schemas.microsoft.com/office/powerpoint/2010/main" val="39634732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Figures are based on pure cash flow not present-value analysis.</a:t>
            </a:r>
          </a:p>
          <a:p>
            <a:r>
              <a:rPr lang="en-US" dirty="0"/>
              <a:t>Please note that the spousal “boost” is calculated using George’s PIA of $2,647 and the following formula: </a:t>
            </a:r>
          </a:p>
          <a:p>
            <a:pPr marL="914400" marR="0" lvl="1" indent="0" algn="l" defTabSz="914400" rtl="0" eaLnBrk="1" fontAlgn="auto" latinLnBrk="0" hangingPunct="1">
              <a:lnSpc>
                <a:spcPct val="95000"/>
              </a:lnSpc>
              <a:spcBef>
                <a:spcPts val="900"/>
              </a:spcBef>
              <a:spcAft>
                <a:spcPts val="1200"/>
              </a:spcAft>
              <a:buClr>
                <a:prstClr val="black"/>
              </a:buClr>
              <a:buSzPct val="115000"/>
              <a:buFont typeface="Arial" panose="020B0604020202020204" pitchFamily="34" charset="0"/>
              <a:buNone/>
              <a:tabLst/>
              <a:defRPr/>
            </a:pPr>
            <a:r>
              <a:rPr kumimoji="0" lang="en-US" altLang="en-US" sz="2000" b="1" i="1" u="none" strike="noStrike" kern="1200" cap="none" spc="0" normalizeH="0" baseline="0" noProof="0" dirty="0">
                <a:ln>
                  <a:noFill/>
                </a:ln>
                <a:solidFill>
                  <a:prstClr val="black"/>
                </a:solidFill>
                <a:effectLst/>
                <a:uLnTx/>
                <a:uFillTx/>
                <a:latin typeface="Arial" panose="020B0604020202020204"/>
                <a:ea typeface="+mn-ea"/>
                <a:cs typeface="+mn-cs"/>
              </a:rPr>
              <a:t>Calculation of Spousal “boost”:</a:t>
            </a:r>
            <a:endParaRPr kumimoji="0" lang="en-US" alt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914400" marR="0" lvl="1" indent="0" algn="l"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r>
              <a:rPr kumimoji="0" lang="en-US" altLang="en-US" sz="2000" b="0" i="0" u="none" strike="noStrike" kern="1200" cap="none" spc="0" normalizeH="0" baseline="0" noProof="0" dirty="0">
                <a:ln>
                  <a:noFill/>
                </a:ln>
                <a:solidFill>
                  <a:prstClr val="black"/>
                </a:solidFill>
                <a:effectLst/>
                <a:uLnTx/>
                <a:uFillTx/>
                <a:latin typeface="Arial" panose="020B0604020202020204"/>
                <a:ea typeface="+mn-ea"/>
                <a:cs typeface="+mn-cs"/>
              </a:rPr>
              <a:t>Divide the higher-earning spouse’s PIA in half</a:t>
            </a:r>
          </a:p>
          <a:p>
            <a:pPr marL="914400" marR="0" lvl="1" indent="0" algn="l"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r>
              <a:rPr kumimoji="0" lang="en-US" altLang="en-US" sz="2000" b="0" i="0" u="none" strike="noStrike" kern="1200" cap="none" spc="0" normalizeH="0" baseline="0" noProof="0" dirty="0">
                <a:ln>
                  <a:noFill/>
                </a:ln>
                <a:solidFill>
                  <a:prstClr val="black"/>
                </a:solidFill>
                <a:effectLst/>
                <a:uLnTx/>
                <a:uFillTx/>
                <a:latin typeface="Arial" panose="020B0604020202020204"/>
                <a:ea typeface="+mn-ea"/>
                <a:cs typeface="+mn-cs"/>
              </a:rPr>
              <a:t>Subtract the lower-earning spouse’s PIA</a:t>
            </a:r>
          </a:p>
          <a:p>
            <a:pPr marL="914400" marR="0" lvl="1" indent="0" algn="l"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r>
              <a:rPr kumimoji="0" lang="en-US" altLang="en-US" sz="2000" b="0" i="0" u="none" strike="noStrike" kern="1200" cap="none" spc="0" normalizeH="0" baseline="0" noProof="0" dirty="0">
                <a:ln>
                  <a:noFill/>
                </a:ln>
                <a:solidFill>
                  <a:prstClr val="black"/>
                </a:solidFill>
                <a:effectLst/>
                <a:uLnTx/>
                <a:uFillTx/>
                <a:latin typeface="Arial" panose="020B0604020202020204"/>
                <a:ea typeface="+mn-ea"/>
                <a:cs typeface="+mn-cs"/>
              </a:rPr>
              <a:t>Remainder is amount payable as Spousal benefits at FRA</a:t>
            </a:r>
          </a:p>
          <a:p>
            <a:pPr marL="914400" marR="0" lvl="1" indent="0" algn="l"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r>
              <a:rPr kumimoji="0" lang="en-US" altLang="en-US" sz="1800" b="0" i="1" u="none" strike="noStrike" kern="1200" cap="none" spc="0" normalizeH="0" baseline="0" noProof="0" dirty="0">
                <a:ln>
                  <a:noFill/>
                </a:ln>
                <a:solidFill>
                  <a:prstClr val="black"/>
                </a:solidFill>
                <a:effectLst/>
                <a:uLnTx/>
                <a:uFillTx/>
                <a:latin typeface="Arial" panose="020B0604020202020204"/>
                <a:ea typeface="+mn-ea"/>
                <a:cs typeface="+mn-cs"/>
              </a:rPr>
              <a:t>(Keep in mind if taking benefits before FRA, benefit will be reduced)</a:t>
            </a: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60</a:t>
            </a:fld>
            <a:endParaRPr lang="en-CA" dirty="0"/>
          </a:p>
        </p:txBody>
      </p:sp>
    </p:spTree>
    <p:extLst>
      <p:ext uri="{BB962C8B-B14F-4D97-AF65-F5344CB8AC3E}">
        <p14:creationId xmlns:p14="http://schemas.microsoft.com/office/powerpoint/2010/main" val="358221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Here</a:t>
            </a:r>
            <a:r>
              <a:rPr lang="en-US" sz="1600" kern="1200" baseline="0" dirty="0">
                <a:solidFill>
                  <a:srgbClr val="000000"/>
                </a:solidFill>
                <a:effectLst/>
                <a:latin typeface="Calibri" panose="020F0502020204030204" pitchFamily="34" charset="0"/>
                <a:ea typeface="+mn-ea"/>
                <a:cs typeface="+mn-cs"/>
              </a:rPr>
              <a:t> are s</a:t>
            </a:r>
            <a:r>
              <a:rPr lang="en-US" sz="1600" kern="1200" dirty="0">
                <a:solidFill>
                  <a:srgbClr val="000000"/>
                </a:solidFill>
                <a:effectLst/>
                <a:latin typeface="Calibri" panose="020F0502020204030204" pitchFamily="34" charset="0"/>
                <a:ea typeface="+mn-ea"/>
                <a:cs typeface="+mn-cs"/>
              </a:rPr>
              <a:t>ome</a:t>
            </a:r>
            <a:r>
              <a:rPr lang="en-US" sz="1600" kern="1200" baseline="0" dirty="0">
                <a:solidFill>
                  <a:srgbClr val="000000"/>
                </a:solidFill>
                <a:effectLst/>
                <a:latin typeface="Calibri" panose="020F0502020204030204" pitchFamily="34" charset="0"/>
                <a:ea typeface="+mn-ea"/>
                <a:cs typeface="+mn-cs"/>
              </a:rPr>
              <a:t> interesting statistics on the past, present, and future of Social Security.</a:t>
            </a: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Today, almost 68 million people are currently receiving benefits, which incudes 9 out of 10 people age 65 or older.</a:t>
            </a: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In 1940, the life expectancy of a 65-year-old was almost 14 years, today it is over 20 years.</a:t>
            </a: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By 2035, the number of people aged 65 or older is expected to increase to over 77 million, from 58 million today.</a:t>
            </a: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Social Security benefits represent about 30% of the income of people over 65.</a:t>
            </a:r>
          </a:p>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Among Social Security beneficiaries 65 and older, 37% of men and 42% of women receive 50% or more of their income from Social Security. </a:t>
            </a:r>
          </a:p>
          <a:p>
            <a:pPr marL="0" indent="0" algn="l" rtl="0" eaLnBrk="0" fontAlgn="base" hangingPunct="0">
              <a:spcBef>
                <a:spcPts val="432"/>
              </a:spcBef>
              <a:spcAft>
                <a:spcPts val="0"/>
              </a:spcAft>
              <a:buNone/>
            </a:pPr>
            <a:endParaRPr lang="en-US" sz="1600" dirty="0">
              <a:solidFill>
                <a:srgbClr val="000000"/>
              </a:solidFill>
              <a:latin typeface="Calibri" panose="020F0502020204030204" pitchFamily="34" charset="0"/>
            </a:endParaRPr>
          </a:p>
          <a:p>
            <a:pPr marL="0" indent="0" algn="l" rtl="0" eaLnBrk="0" fontAlgn="base" hangingPunct="0">
              <a:spcBef>
                <a:spcPts val="432"/>
              </a:spcBef>
              <a:spcAft>
                <a:spcPts val="0"/>
              </a:spcAft>
              <a:buNone/>
            </a:pPr>
            <a:endParaRPr lang="en-US" sz="160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900" i="1" kern="1200" baseline="0" dirty="0">
                <a:solidFill>
                  <a:srgbClr val="000000"/>
                </a:solidFill>
                <a:effectLst/>
                <a:latin typeface="Calibri" panose="020F0502020204030204" pitchFamily="34" charset="0"/>
                <a:ea typeface="+mn-ea"/>
                <a:cs typeface="+mn-cs"/>
              </a:rPr>
              <a:t>Sources: https://www.ssa.gov/news/press/factsheets/basicfact-alt.pdf, 2023</a:t>
            </a:r>
          </a:p>
          <a:p>
            <a:pPr marL="0" indent="0" algn="l" rtl="0" eaLnBrk="0" fontAlgn="base" hangingPunct="0">
              <a:spcBef>
                <a:spcPts val="432"/>
              </a:spcBef>
              <a:spcAft>
                <a:spcPts val="0"/>
              </a:spcAft>
              <a:buNone/>
            </a:pPr>
            <a:endParaRPr lang="en-US" sz="900" i="1"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endParaRPr lang="en-US" sz="900" i="1" dirty="0">
              <a:effectLst/>
            </a:endParaRP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6</a:t>
            </a:fld>
            <a:endParaRPr lang="en-CA"/>
          </a:p>
        </p:txBody>
      </p:sp>
    </p:spTree>
    <p:extLst>
      <p:ext uri="{BB962C8B-B14F-4D97-AF65-F5344CB8AC3E}">
        <p14:creationId xmlns:p14="http://schemas.microsoft.com/office/powerpoint/2010/main" val="3844979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Figures are based on pure cash flow not present-value analysis.</a:t>
            </a:r>
          </a:p>
          <a:p>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62</a:t>
            </a:fld>
            <a:endParaRPr lang="en-CA" dirty="0"/>
          </a:p>
        </p:txBody>
      </p:sp>
    </p:spTree>
    <p:extLst>
      <p:ext uri="{BB962C8B-B14F-4D97-AF65-F5344CB8AC3E}">
        <p14:creationId xmlns:p14="http://schemas.microsoft.com/office/powerpoint/2010/main" val="31057658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9431552-E37B-4BBF-B76F-80E9571CE2FB}"/>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1CBC00D8-2947-4DAE-8299-F43DDDF450F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Look at graph again</a:t>
            </a:r>
          </a:p>
        </p:txBody>
      </p:sp>
      <p:sp>
        <p:nvSpPr>
          <p:cNvPr id="18436" name="Slide Number Placeholder 3">
            <a:extLst>
              <a:ext uri="{FF2B5EF4-FFF2-40B4-BE49-F238E27FC236}">
                <a16:creationId xmlns:a16="http://schemas.microsoft.com/office/drawing/2014/main" id="{DC9329ED-CE72-4B3C-A69A-16489B9F281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9AD750F-898A-4E56-A506-716BE2F5571C}"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9431552-E37B-4BBF-B76F-80E9571CE2FB}"/>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1CBC00D8-2947-4DAE-8299-F43DDDF450F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Figures are based on pure cash flow not present-value analysis.</a:t>
            </a:r>
          </a:p>
        </p:txBody>
      </p:sp>
      <p:sp>
        <p:nvSpPr>
          <p:cNvPr id="18436" name="Slide Number Placeholder 3">
            <a:extLst>
              <a:ext uri="{FF2B5EF4-FFF2-40B4-BE49-F238E27FC236}">
                <a16:creationId xmlns:a16="http://schemas.microsoft.com/office/drawing/2014/main" id="{DC9329ED-CE72-4B3C-A69A-16489B9F281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9AD750F-898A-4E56-A506-716BE2F5571C}"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1053445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348723D-DFA6-4C7C-8B77-7DC7CC791580}"/>
              </a:ext>
            </a:extLst>
          </p:cNvPr>
          <p:cNvSpPr>
            <a:spLocks noGrp="1" noRot="1" noChangeAspect="1"/>
          </p:cNvSpPr>
          <p:nvPr>
            <p:ph type="sldImg"/>
          </p:nvPr>
        </p:nvSpPr>
        <p:spPr>
          <a:xfrm>
            <a:off x="1266825" y="320675"/>
            <a:ext cx="4324350" cy="3243263"/>
          </a:xfrm>
        </p:spPr>
      </p:sp>
      <p:sp>
        <p:nvSpPr>
          <p:cNvPr id="5" name="Notes Placeholder 4">
            <a:extLst>
              <a:ext uri="{FF2B5EF4-FFF2-40B4-BE49-F238E27FC236}">
                <a16:creationId xmlns:a16="http://schemas.microsoft.com/office/drawing/2014/main" id="{9210AE88-F685-4929-914C-6C630643C500}"/>
              </a:ext>
            </a:extLst>
          </p:cNvPr>
          <p:cNvSpPr>
            <a:spLocks noGrp="1"/>
          </p:cNvSpPr>
          <p:nvPr>
            <p:ph type="body" idx="1"/>
          </p:nvPr>
        </p:nvSpPr>
        <p:spPr/>
        <p:txBody>
          <a:bodyPr/>
          <a:lstStyle/>
          <a:p>
            <a:endParaRPr lang="en-US" dirty="0"/>
          </a:p>
        </p:txBody>
      </p:sp>
      <p:sp>
        <p:nvSpPr>
          <p:cNvPr id="6" name="Slide Number Placeholder 5">
            <a:extLst>
              <a:ext uri="{FF2B5EF4-FFF2-40B4-BE49-F238E27FC236}">
                <a16:creationId xmlns:a16="http://schemas.microsoft.com/office/drawing/2014/main" id="{4178ACE1-E252-45BD-80FF-8AF3A95EDB3B}"/>
              </a:ext>
            </a:extLst>
          </p:cNvPr>
          <p:cNvSpPr>
            <a:spLocks noGrp="1"/>
          </p:cNvSpPr>
          <p:nvPr>
            <p:ph type="sldNum" sz="quarter" idx="5"/>
          </p:nvPr>
        </p:nvSpPr>
        <p:spPr/>
        <p:txBody>
          <a:bodyPr/>
          <a:lstStyle/>
          <a:p>
            <a:fld id="{DD0810BC-ECBD-4795-B3D6-BDA13E4DA29D}" type="slidenum">
              <a:rPr lang="en-US" smtClean="0"/>
              <a:pPr/>
              <a:t>65</a:t>
            </a:fld>
            <a:endParaRPr lang="en-US"/>
          </a:p>
        </p:txBody>
      </p:sp>
    </p:spTree>
    <p:extLst>
      <p:ext uri="{BB962C8B-B14F-4D97-AF65-F5344CB8AC3E}">
        <p14:creationId xmlns:p14="http://schemas.microsoft.com/office/powerpoint/2010/main" val="11572302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319088"/>
            <a:ext cx="4322763" cy="3241675"/>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66</a:t>
            </a:fld>
            <a:endParaRPr lang="en-CA" dirty="0"/>
          </a:p>
        </p:txBody>
      </p:sp>
    </p:spTree>
    <p:extLst>
      <p:ext uri="{BB962C8B-B14F-4D97-AF65-F5344CB8AC3E}">
        <p14:creationId xmlns:p14="http://schemas.microsoft.com/office/powerpoint/2010/main" val="3049369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….where the Social Security program stands today…</a:t>
            </a:r>
            <a:endParaRPr lang="en-US" sz="1600" dirty="0">
              <a:effectLst/>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7</a:t>
            </a:fld>
            <a:endParaRPr lang="en-CA" dirty="0"/>
          </a:p>
        </p:txBody>
      </p:sp>
    </p:spTree>
    <p:extLst>
      <p:ext uri="{BB962C8B-B14F-4D97-AF65-F5344CB8AC3E}">
        <p14:creationId xmlns:p14="http://schemas.microsoft.com/office/powerpoint/2010/main" val="1236379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0" fontAlgn="base" hangingPunct="0">
              <a:spcBef>
                <a:spcPts val="432"/>
              </a:spcBef>
              <a:spcAft>
                <a:spcPts val="0"/>
              </a:spcAft>
              <a:buNone/>
            </a:pPr>
            <a:r>
              <a:rPr lang="en-US" sz="1600" dirty="0">
                <a:solidFill>
                  <a:srgbClr val="000000"/>
                </a:solidFill>
                <a:latin typeface="Calibri" panose="020F0502020204030204" pitchFamily="34" charset="0"/>
              </a:rPr>
              <a:t>What does the </a:t>
            </a:r>
            <a:r>
              <a:rPr lang="en-US" sz="1600" kern="1200" dirty="0">
                <a:solidFill>
                  <a:srgbClr val="000000"/>
                </a:solidFill>
                <a:effectLst/>
                <a:latin typeface="Calibri" panose="020F0502020204030204" pitchFamily="34" charset="0"/>
                <a:ea typeface="+mn-ea"/>
                <a:cs typeface="+mn-cs"/>
              </a:rPr>
              <a:t>Social Security program look like over  80 years later? </a:t>
            </a:r>
            <a:endParaRPr lang="en-US" sz="1600" dirty="0">
              <a:effectLst/>
            </a:endParaRPr>
          </a:p>
          <a:p>
            <a:pPr marL="0" indent="0" algn="l" rtl="0" eaLnBrk="0" fontAlgn="base" hangingPunct="0">
              <a:spcBef>
                <a:spcPts val="432"/>
              </a:spcBef>
              <a:spcAft>
                <a:spcPts val="0"/>
              </a:spcAft>
              <a:buNone/>
            </a:pPr>
            <a:endParaRPr lang="en-US" sz="1600" kern="120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dirty="0">
                <a:solidFill>
                  <a:srgbClr val="000000"/>
                </a:solidFill>
                <a:effectLst/>
                <a:latin typeface="Calibri" panose="020F0502020204030204" pitchFamily="34" charset="0"/>
                <a:ea typeface="+mn-ea"/>
                <a:cs typeface="+mn-cs"/>
              </a:rPr>
              <a:t>For</a:t>
            </a:r>
            <a:r>
              <a:rPr lang="en-US" sz="1600" kern="1200" baseline="0" dirty="0">
                <a:solidFill>
                  <a:srgbClr val="000000"/>
                </a:solidFill>
                <a:effectLst/>
                <a:latin typeface="Calibri" panose="020F0502020204030204" pitchFamily="34" charset="0"/>
                <a:ea typeface="+mn-ea"/>
                <a:cs typeface="+mn-cs"/>
              </a:rPr>
              <a:t> starters, it must be said that any government program that lasts for 80 years is in some measure a success. But Social Security has changed over the years, and it now appears to be in financial trouble. </a:t>
            </a:r>
            <a:endParaRPr lang="en-US" sz="1600" dirty="0">
              <a:effectLst/>
            </a:endParaRPr>
          </a:p>
          <a:p>
            <a:pPr marL="0" indent="0" algn="l" rtl="0" eaLnBrk="0" fontAlgn="base" hangingPunct="0">
              <a:spcBef>
                <a:spcPts val="432"/>
              </a:spcBef>
              <a:spcAft>
                <a:spcPts val="0"/>
              </a:spcAft>
              <a:buNone/>
            </a:pPr>
            <a:endParaRPr lang="en-US" sz="1600" kern="1200" baseline="0" dirty="0">
              <a:solidFill>
                <a:srgbClr val="000000"/>
              </a:solidFill>
              <a:effectLst/>
              <a:latin typeface="Calibri" panose="020F0502020204030204" pitchFamily="34" charset="0"/>
              <a:ea typeface="+mn-ea"/>
              <a:cs typeface="+mn-cs"/>
            </a:endParaRPr>
          </a:p>
          <a:p>
            <a:pPr marL="0" indent="0" algn="l" rtl="0" eaLnBrk="0" fontAlgn="base" hangingPunct="0">
              <a:spcBef>
                <a:spcPts val="432"/>
              </a:spcBef>
              <a:spcAft>
                <a:spcPts val="0"/>
              </a:spcAft>
              <a:buNone/>
            </a:pPr>
            <a:r>
              <a:rPr lang="en-US" sz="1600" kern="1200" baseline="0" dirty="0">
                <a:solidFill>
                  <a:srgbClr val="000000"/>
                </a:solidFill>
                <a:effectLst/>
                <a:latin typeface="Calibri" panose="020F0502020204030204" pitchFamily="34" charset="0"/>
                <a:ea typeface="+mn-ea"/>
                <a:cs typeface="+mn-cs"/>
              </a:rPr>
              <a:t> </a:t>
            </a:r>
            <a:endParaRPr lang="en-US" sz="1600" dirty="0">
              <a:effectLst/>
            </a:endParaRPr>
          </a:p>
          <a:p>
            <a:pPr marL="0" indent="0">
              <a:buNone/>
            </a:pPr>
            <a:endParaRPr lang="en-US" dirty="0"/>
          </a:p>
        </p:txBody>
      </p:sp>
      <p:sp>
        <p:nvSpPr>
          <p:cNvPr id="4" name="Slide Number Placeholder 3"/>
          <p:cNvSpPr>
            <a:spLocks noGrp="1"/>
          </p:cNvSpPr>
          <p:nvPr>
            <p:ph type="sldNum" sz="quarter" idx="5"/>
          </p:nvPr>
        </p:nvSpPr>
        <p:spPr/>
        <p:txBody>
          <a:bodyPr/>
          <a:lstStyle/>
          <a:p>
            <a:fld id="{4FF0573C-F130-4D1E-A886-85FBB65D3A1B}" type="slidenum">
              <a:rPr lang="en-CA" smtClean="0"/>
              <a:pPr/>
              <a:t>8</a:t>
            </a:fld>
            <a:endParaRPr lang="en-CA" dirty="0"/>
          </a:p>
        </p:txBody>
      </p:sp>
    </p:spTree>
    <p:extLst>
      <p:ext uri="{BB962C8B-B14F-4D97-AF65-F5344CB8AC3E}">
        <p14:creationId xmlns:p14="http://schemas.microsoft.com/office/powerpoint/2010/main" val="3877444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53093" y="3718559"/>
            <a:ext cx="6351814" cy="5576228"/>
          </a:xfrm>
        </p:spPr>
        <p:txBody>
          <a:bodyPr/>
          <a:lstStyle/>
          <a:p>
            <a:pPr marL="0" marR="0" eaLnBrk="0" fontAlgn="base" hangingPunct="0">
              <a:spcBef>
                <a:spcPts val="430"/>
              </a:spcBef>
              <a:spcAft>
                <a:spcPts val="0"/>
              </a:spcAft>
            </a:pPr>
            <a:r>
              <a:rPr lang="en-US" sz="14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As we mentioned already, one thing that has changed over the past 80 years is our life expectancy: We are living longer! Now, one caveat about life expectancy – there are many different ways to calculate it and we have not begun to understand the impact of the pandemic on life expectancy numbers in this country.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eaLnBrk="0" fontAlgn="base" hangingPunct="0">
              <a:spcBef>
                <a:spcPts val="430"/>
              </a:spcBef>
              <a:spcAft>
                <a:spcPts val="0"/>
              </a:spcAft>
            </a:pPr>
            <a:r>
              <a:rPr lang="en-US" sz="14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However, having said that, there is no doubt that our life expectancy is higher than it was in 1935 when the program was created. That’s good news for us, but bad news for Social Security, which was created for retirees who, on average,  weren’t really living all that long (Ida May Fuller was obviously an exception!). In fact, the average life expectancy of retirees has increased by 11 years </a:t>
            </a:r>
            <a:r>
              <a:rPr lang="en-US" sz="1400" b="1" i="1" u="sng"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just</a:t>
            </a:r>
            <a:r>
              <a:rPr lang="en-US" sz="14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since 1950 and, as I stated earlier, it has increased by just over 16 years since 1940.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eaLnBrk="0" fontAlgn="base" hangingPunct="0">
              <a:spcBef>
                <a:spcPts val="430"/>
              </a:spcBef>
              <a:spcAft>
                <a:spcPts val="0"/>
              </a:spcAft>
            </a:pPr>
            <a:r>
              <a:rPr lang="en-US" sz="14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Over the years, Social Security also expanded to cover more people. When Social Security was first created, it only provided benefits to retired workers. But, very quickly, in 1939, spousal benefits and survivor benefits for spouses and children were added. In 1956, disability benefits were added. And, in 1972, cost of living adjustments were added. This means the system is paying out much more than it was originally intended to.</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eaLnBrk="0" fontAlgn="base" hangingPunct="0">
              <a:spcBef>
                <a:spcPts val="430"/>
              </a:spcBef>
              <a:spcAft>
                <a:spcPts val="0"/>
              </a:spcAft>
            </a:pPr>
            <a:r>
              <a:rPr lang="en-US" sz="14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Finally, as a result of us all living longer and the decline of the country’s birth rate, there are far fewer workers per beneficiary paying into Social Security today than there were in 1950. In 1950, there were 16 workers paying into Social Security for each recipient. Today, there are only 2.7 workers per recipient.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eaLnBrk="0" fontAlgn="base" hangingPunct="0">
              <a:spcBef>
                <a:spcPts val="430"/>
              </a:spcBef>
              <a:spcAft>
                <a:spcPts val="0"/>
              </a:spcAft>
              <a:buNone/>
            </a:pPr>
            <a:r>
              <a:rPr lang="en-US" sz="1400" i="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SSA.gov Source for 2023: </a:t>
            </a:r>
            <a:r>
              <a:rPr lang="en-CA" sz="1400" i="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https://www.ssa.gov/news/press/factsheets/basicfact-alt.pdf</a:t>
            </a:r>
            <a:r>
              <a:rPr lang="en-CA" sz="1400" i="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p>
          <a:p>
            <a:pPr marL="0" marR="0" indent="0" eaLnBrk="0" fontAlgn="base" hangingPunct="0">
              <a:spcBef>
                <a:spcPts val="430"/>
              </a:spcBef>
              <a:spcAft>
                <a:spcPts val="0"/>
              </a:spcAft>
              <a:buNone/>
            </a:pPr>
            <a:r>
              <a:rPr lang="en-CA" sz="1400" i="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Macrotrends source: https://www.macrotrends.net/countries/USA/united-states/life-expectancy</a:t>
            </a:r>
          </a:p>
          <a:p>
            <a:pPr marL="0" marR="0" indent="0" eaLnBrk="0" fontAlgn="base" hangingPunct="0">
              <a:spcBef>
                <a:spcPts val="430"/>
              </a:spcBef>
              <a:spcAft>
                <a:spcPts val="0"/>
              </a:spcAft>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4FF0573C-F130-4D1E-A886-85FBB65D3A1B}" type="slidenum">
              <a:rPr lang="en-CA" smtClean="0"/>
              <a:pPr/>
              <a:t>9</a:t>
            </a:fld>
            <a:endParaRPr lang="en-CA"/>
          </a:p>
        </p:txBody>
      </p:sp>
    </p:spTree>
    <p:extLst>
      <p:ext uri="{BB962C8B-B14F-4D97-AF65-F5344CB8AC3E}">
        <p14:creationId xmlns:p14="http://schemas.microsoft.com/office/powerpoint/2010/main" val="1313783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79FD9-D925-45D9-A7DA-662A6E696EAA}"/>
              </a:ext>
            </a:extLst>
          </p:cNvPr>
          <p:cNvSpPr>
            <a:spLocks noGrp="1"/>
          </p:cNvSpPr>
          <p:nvPr>
            <p:ph type="ctrTitle" hasCustomPrompt="1"/>
          </p:nvPr>
        </p:nvSpPr>
        <p:spPr>
          <a:xfrm>
            <a:off x="460638" y="737668"/>
            <a:ext cx="6053612" cy="3438682"/>
          </a:xfrm>
        </p:spPr>
        <p:txBody>
          <a:bodyPr anchor="ctr">
            <a:normAutofit/>
          </a:bodyPr>
          <a:lstStyle>
            <a:lvl1pPr algn="l">
              <a:lnSpc>
                <a:spcPct val="95000"/>
              </a:lnSpc>
              <a:defRPr sz="7200"/>
            </a:lvl1pPr>
          </a:lstStyle>
          <a:p>
            <a:r>
              <a:rPr lang="en-CA" noProof="0" dirty="0"/>
              <a:t>Title of </a:t>
            </a:r>
            <a:br>
              <a:rPr lang="en-CA" noProof="0" dirty="0"/>
            </a:br>
            <a:r>
              <a:rPr lang="en-CA" noProof="0" dirty="0"/>
              <a:t>presentation</a:t>
            </a:r>
          </a:p>
        </p:txBody>
      </p:sp>
      <p:sp>
        <p:nvSpPr>
          <p:cNvPr id="3" name="Subtitle 2">
            <a:extLst>
              <a:ext uri="{FF2B5EF4-FFF2-40B4-BE49-F238E27FC236}">
                <a16:creationId xmlns:a16="http://schemas.microsoft.com/office/drawing/2014/main" id="{C76218ED-EAF3-4B2E-B594-07CC7613C3D4}"/>
              </a:ext>
            </a:extLst>
          </p:cNvPr>
          <p:cNvSpPr>
            <a:spLocks noGrp="1"/>
          </p:cNvSpPr>
          <p:nvPr>
            <p:ph type="subTitle" idx="1" hasCustomPrompt="1"/>
          </p:nvPr>
        </p:nvSpPr>
        <p:spPr>
          <a:xfrm>
            <a:off x="460638" y="4789255"/>
            <a:ext cx="6053611" cy="407584"/>
          </a:xfrm>
        </p:spPr>
        <p:txBody>
          <a:bodyPr anchor="b"/>
          <a:lstStyle>
            <a:lvl1pPr marL="0" indent="0" algn="l">
              <a:buNone/>
              <a:defRPr sz="1400">
                <a:solidFill>
                  <a:schemeClr val="tx1"/>
                </a:solidFill>
                <a:latin typeface="+mn-lt"/>
              </a:defRPr>
            </a:lvl1pPr>
            <a:lvl2pPr marL="457063" indent="0" algn="r">
              <a:buNone/>
              <a:defRPr sz="1200">
                <a:solidFill>
                  <a:schemeClr val="tx1"/>
                </a:solidFill>
              </a:defRPr>
            </a:lvl2pPr>
            <a:lvl3pPr marL="914126" indent="0" algn="r">
              <a:buNone/>
              <a:defRPr sz="1200">
                <a:solidFill>
                  <a:schemeClr val="tx1"/>
                </a:solidFill>
              </a:defRPr>
            </a:lvl3pPr>
            <a:lvl4pPr marL="1371189" indent="0" algn="r">
              <a:buNone/>
              <a:defRPr sz="1200">
                <a:solidFill>
                  <a:schemeClr val="tx1"/>
                </a:solidFill>
              </a:defRPr>
            </a:lvl4pPr>
            <a:lvl5pPr marL="1828251" indent="0" algn="r">
              <a:buNone/>
              <a:defRPr sz="1200">
                <a:solidFill>
                  <a:schemeClr val="tx1"/>
                </a:solidFill>
              </a:defRPr>
            </a:lvl5pPr>
            <a:lvl6pPr marL="2285314" indent="0" algn="r">
              <a:buNone/>
              <a:defRPr sz="1200">
                <a:solidFill>
                  <a:schemeClr val="tx1"/>
                </a:solidFill>
              </a:defRPr>
            </a:lvl6pPr>
            <a:lvl7pPr marL="2742377" indent="0" algn="r">
              <a:buNone/>
              <a:defRPr sz="1200">
                <a:solidFill>
                  <a:schemeClr val="tx1"/>
                </a:solidFill>
              </a:defRPr>
            </a:lvl7pPr>
            <a:lvl8pPr marL="3199440" indent="0" algn="r">
              <a:buNone/>
              <a:defRPr sz="1200">
                <a:solidFill>
                  <a:schemeClr val="tx1"/>
                </a:solidFill>
              </a:defRPr>
            </a:lvl8pPr>
            <a:lvl9pPr marL="3656503" indent="0" algn="r">
              <a:buNone/>
              <a:defRPr sz="1200">
                <a:solidFill>
                  <a:schemeClr val="tx1"/>
                </a:solidFill>
              </a:defRPr>
            </a:lvl9pPr>
          </a:lstStyle>
          <a:p>
            <a:r>
              <a:rPr lang="en-CA" noProof="0" dirty="0"/>
              <a:t>Presenter Full Name</a:t>
            </a:r>
          </a:p>
        </p:txBody>
      </p:sp>
      <p:sp>
        <p:nvSpPr>
          <p:cNvPr id="4" name="Date Placeholder 3">
            <a:extLst>
              <a:ext uri="{FF2B5EF4-FFF2-40B4-BE49-F238E27FC236}">
                <a16:creationId xmlns:a16="http://schemas.microsoft.com/office/drawing/2014/main" id="{7179E835-F42F-4EB7-9CF0-61AE2C509E9A}"/>
              </a:ext>
            </a:extLst>
          </p:cNvPr>
          <p:cNvSpPr>
            <a:spLocks noGrp="1"/>
          </p:cNvSpPr>
          <p:nvPr>
            <p:ph type="dt" sz="half" idx="10"/>
          </p:nvPr>
        </p:nvSpPr>
        <p:spPr bwMode="black">
          <a:xfrm>
            <a:off x="460638" y="5459994"/>
            <a:ext cx="6053610" cy="267194"/>
          </a:xfrm>
          <a:prstGeom prst="rect">
            <a:avLst/>
          </a:prstGeom>
        </p:spPr>
        <p:txBody>
          <a:bodyPr lIns="0" anchor="t"/>
          <a:lstStyle>
            <a:lvl1pPr algn="l">
              <a:defRPr sz="1400">
                <a:solidFill>
                  <a:schemeClr val="tx1"/>
                </a:solidFill>
                <a:latin typeface="+mn-lt"/>
              </a:defRPr>
            </a:lvl1pPr>
          </a:lstStyle>
          <a:p>
            <a:fld id="{ED3FA57E-F3C9-4422-B7DF-F56B8E1A49EB}" type="datetime4">
              <a:rPr lang="en-CA" noProof="0" smtClean="0"/>
              <a:t>January 29, 2025</a:t>
            </a:fld>
            <a:endParaRPr lang="en-CA" noProof="0"/>
          </a:p>
        </p:txBody>
      </p:sp>
      <p:sp>
        <p:nvSpPr>
          <p:cNvPr id="9" name="Picture Placeholder 8">
            <a:extLst>
              <a:ext uri="{FF2B5EF4-FFF2-40B4-BE49-F238E27FC236}">
                <a16:creationId xmlns:a16="http://schemas.microsoft.com/office/drawing/2014/main" id="{84A6089B-79A9-4224-A376-2E9D84251409}"/>
              </a:ext>
            </a:extLst>
          </p:cNvPr>
          <p:cNvSpPr>
            <a:spLocks noGrp="1"/>
          </p:cNvSpPr>
          <p:nvPr>
            <p:ph type="pic" sz="quarter" idx="13"/>
          </p:nvPr>
        </p:nvSpPr>
        <p:spPr>
          <a:xfrm>
            <a:off x="5569526" y="0"/>
            <a:ext cx="3574473" cy="6858000"/>
          </a:xfrm>
        </p:spPr>
        <p:txBody>
          <a:bodyPr/>
          <a:lstStyle/>
          <a:p>
            <a:endParaRPr lang="en-US"/>
          </a:p>
        </p:txBody>
      </p:sp>
    </p:spTree>
    <p:extLst>
      <p:ext uri="{BB962C8B-B14F-4D97-AF65-F5344CB8AC3E}">
        <p14:creationId xmlns:p14="http://schemas.microsoft.com/office/powerpoint/2010/main" val="326540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3">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CF4F4D3F-E29E-F9E9-FF7C-35B7D1E3913F}"/>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6" name="Title 7">
            <a:extLst>
              <a:ext uri="{FF2B5EF4-FFF2-40B4-BE49-F238E27FC236}">
                <a16:creationId xmlns:a16="http://schemas.microsoft.com/office/drawing/2014/main" id="{FC9B06E6-C51B-4AFE-99BA-4CCFC7725B29}"/>
              </a:ext>
            </a:extLst>
          </p:cNvPr>
          <p:cNvSpPr>
            <a:spLocks noGrp="1"/>
          </p:cNvSpPr>
          <p:nvPr>
            <p:ph type="title" hasCustomPrompt="1"/>
          </p:nvPr>
        </p:nvSpPr>
        <p:spPr>
          <a:xfrm>
            <a:off x="460638" y="780239"/>
            <a:ext cx="8316915" cy="4771958"/>
          </a:xfrm>
        </p:spPr>
        <p:txBody>
          <a:bodyPr anchor="ctr">
            <a:normAutofit/>
          </a:bodyPr>
          <a:lstStyle>
            <a:lvl1pPr>
              <a:defRPr sz="7200">
                <a:solidFill>
                  <a:schemeClr val="tx1"/>
                </a:solidFill>
              </a:defRPr>
            </a:lvl1pPr>
          </a:lstStyle>
          <a:p>
            <a:r>
              <a:rPr lang="en-CA" noProof="0" dirty="0"/>
              <a:t>Chapter slide</a:t>
            </a:r>
          </a:p>
        </p:txBody>
      </p:sp>
    </p:spTree>
    <p:extLst>
      <p:ext uri="{BB962C8B-B14F-4D97-AF65-F5344CB8AC3E}">
        <p14:creationId xmlns:p14="http://schemas.microsoft.com/office/powerpoint/2010/main" val="188752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E859EAC-3E40-8D62-2ABA-906F63FC28FA}"/>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4" name="Title 7">
            <a:extLst>
              <a:ext uri="{FF2B5EF4-FFF2-40B4-BE49-F238E27FC236}">
                <a16:creationId xmlns:a16="http://schemas.microsoft.com/office/drawing/2014/main" id="{73AC3FFE-89CE-D62E-D52D-04723D061AF0}"/>
              </a:ext>
            </a:extLst>
          </p:cNvPr>
          <p:cNvSpPr>
            <a:spLocks noGrp="1"/>
          </p:cNvSpPr>
          <p:nvPr>
            <p:ph type="title" hasCustomPrompt="1"/>
          </p:nvPr>
        </p:nvSpPr>
        <p:spPr>
          <a:xfrm>
            <a:off x="467512" y="472438"/>
            <a:ext cx="8287191" cy="792167"/>
          </a:xfrm>
        </p:spPr>
        <p:txBody>
          <a:bodyPr/>
          <a:lstStyle/>
          <a:p>
            <a:r>
              <a:rPr lang="en-CA" noProof="0" dirty="0"/>
              <a:t>Slide title</a:t>
            </a:r>
          </a:p>
        </p:txBody>
      </p:sp>
    </p:spTree>
    <p:extLst>
      <p:ext uri="{BB962C8B-B14F-4D97-AF65-F5344CB8AC3E}">
        <p14:creationId xmlns:p14="http://schemas.microsoft.com/office/powerpoint/2010/main" val="78344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with source">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A014A00C-8DDA-F4DC-8370-229873378F03}"/>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0" name="Title 7">
            <a:extLst>
              <a:ext uri="{FF2B5EF4-FFF2-40B4-BE49-F238E27FC236}">
                <a16:creationId xmlns:a16="http://schemas.microsoft.com/office/drawing/2014/main" id="{B016C67E-1480-D2F6-7D74-28DE5A06AD5A}"/>
              </a:ext>
            </a:extLst>
          </p:cNvPr>
          <p:cNvSpPr>
            <a:spLocks noGrp="1"/>
          </p:cNvSpPr>
          <p:nvPr>
            <p:ph type="title" hasCustomPrompt="1"/>
          </p:nvPr>
        </p:nvSpPr>
        <p:spPr>
          <a:xfrm>
            <a:off x="467512" y="472438"/>
            <a:ext cx="8287191" cy="792167"/>
          </a:xfrm>
        </p:spPr>
        <p:txBody>
          <a:bodyPr/>
          <a:lstStyle/>
          <a:p>
            <a:r>
              <a:rPr lang="en-CA" noProof="0" dirty="0"/>
              <a:t>Slide title</a:t>
            </a:r>
          </a:p>
        </p:txBody>
      </p:sp>
      <p:sp>
        <p:nvSpPr>
          <p:cNvPr id="11" name="Text Placeholder 8">
            <a:extLst>
              <a:ext uri="{FF2B5EF4-FFF2-40B4-BE49-F238E27FC236}">
                <a16:creationId xmlns:a16="http://schemas.microsoft.com/office/drawing/2014/main" id="{2ED09077-47CF-C0C3-BAC3-BE7FF4A3D18B}"/>
              </a:ext>
            </a:extLst>
          </p:cNvPr>
          <p:cNvSpPr>
            <a:spLocks noGrp="1"/>
          </p:cNvSpPr>
          <p:nvPr>
            <p:ph type="body" sz="quarter" idx="13" hasCustomPrompt="1"/>
          </p:nvPr>
        </p:nvSpPr>
        <p:spPr>
          <a:xfrm>
            <a:off x="2987675" y="6110882"/>
            <a:ext cx="5365303"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endParaRPr lang="en-CA" noProof="0" dirty="0"/>
          </a:p>
        </p:txBody>
      </p:sp>
    </p:spTree>
    <p:extLst>
      <p:ext uri="{BB962C8B-B14F-4D97-AF65-F5344CB8AC3E}">
        <p14:creationId xmlns:p14="http://schemas.microsoft.com/office/powerpoint/2010/main" val="4294156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67512" y="472438"/>
            <a:ext cx="8287191" cy="792167"/>
          </a:xfrm>
        </p:spPr>
        <p:txBody>
          <a:bodyPr/>
          <a:lstStyle/>
          <a:p>
            <a:r>
              <a:rPr lang="en-CA" noProof="0" dirty="0"/>
              <a:t>Slide title</a:t>
            </a:r>
          </a:p>
        </p:txBody>
      </p:sp>
      <p:sp>
        <p:nvSpPr>
          <p:cNvPr id="3" name="Content Placeholder 2"/>
          <p:cNvSpPr>
            <a:spLocks noGrp="1"/>
          </p:cNvSpPr>
          <p:nvPr>
            <p:ph sz="half" idx="1" hasCustomPrompt="1"/>
          </p:nvPr>
        </p:nvSpPr>
        <p:spPr>
          <a:xfrm>
            <a:off x="467512" y="1434588"/>
            <a:ext cx="4016217" cy="4576536"/>
          </a:xfrm>
        </p:spPr>
        <p:txBody>
          <a:bodyPr>
            <a:noAutofit/>
          </a:bodyPr>
          <a:lstStyle>
            <a:lvl1pPr>
              <a:defRPr sz="2000" baseline="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4" name="Content Placeholder 3"/>
          <p:cNvSpPr>
            <a:spLocks noGrp="1"/>
          </p:cNvSpPr>
          <p:nvPr>
            <p:ph sz="half" idx="2" hasCustomPrompt="1"/>
          </p:nvPr>
        </p:nvSpPr>
        <p:spPr>
          <a:xfrm>
            <a:off x="4741486" y="1434191"/>
            <a:ext cx="4013218" cy="4580885"/>
          </a:xfrm>
        </p:spPr>
        <p:txBody>
          <a:bodyPr>
            <a:noAutofit/>
          </a:bodyPr>
          <a:lstStyle>
            <a:lvl1pPr>
              <a:defRPr sz="2000" baseline="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2" name="Slide Number Placeholder 5">
            <a:extLst>
              <a:ext uri="{FF2B5EF4-FFF2-40B4-BE49-F238E27FC236}">
                <a16:creationId xmlns:a16="http://schemas.microsoft.com/office/drawing/2014/main" id="{FDEBDFFA-330F-55C7-8C7F-29A44C7FD3B2}"/>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2181938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67512" y="1435608"/>
            <a:ext cx="3982550" cy="639762"/>
          </a:xfrm>
        </p:spPr>
        <p:txBody>
          <a:bodyPr anchor="t">
            <a:no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noProof="0" dirty="0"/>
              <a:t>Click to add heading</a:t>
            </a:r>
          </a:p>
        </p:txBody>
      </p:sp>
      <p:sp>
        <p:nvSpPr>
          <p:cNvPr id="4" name="Content Placeholder 3"/>
          <p:cNvSpPr>
            <a:spLocks noGrp="1"/>
          </p:cNvSpPr>
          <p:nvPr>
            <p:ph sz="half" idx="2" hasCustomPrompt="1"/>
          </p:nvPr>
        </p:nvSpPr>
        <p:spPr>
          <a:xfrm>
            <a:off x="467512" y="2126107"/>
            <a:ext cx="3982550" cy="3886200"/>
          </a:xfrm>
        </p:spPr>
        <p:txBody>
          <a:bodyPr>
            <a:noAutofit/>
          </a:bodyPr>
          <a:lstStyle>
            <a:lvl1pPr>
              <a:defRPr sz="200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5" name="Text Placeholder 4"/>
          <p:cNvSpPr>
            <a:spLocks noGrp="1"/>
          </p:cNvSpPr>
          <p:nvPr>
            <p:ph type="body" sz="quarter" idx="3" hasCustomPrompt="1"/>
          </p:nvPr>
        </p:nvSpPr>
        <p:spPr>
          <a:xfrm>
            <a:off x="4764173" y="1435608"/>
            <a:ext cx="3981365" cy="639762"/>
          </a:xfrm>
        </p:spPr>
        <p:txBody>
          <a:bodyPr anchor="t">
            <a:no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noProof="0" dirty="0"/>
              <a:t>Click to add heading</a:t>
            </a:r>
          </a:p>
        </p:txBody>
      </p:sp>
      <p:sp>
        <p:nvSpPr>
          <p:cNvPr id="6" name="Content Placeholder 5"/>
          <p:cNvSpPr>
            <a:spLocks noGrp="1"/>
          </p:cNvSpPr>
          <p:nvPr>
            <p:ph sz="quarter" idx="4" hasCustomPrompt="1"/>
          </p:nvPr>
        </p:nvSpPr>
        <p:spPr>
          <a:xfrm>
            <a:off x="4764173" y="2126107"/>
            <a:ext cx="3981365" cy="3886200"/>
          </a:xfrm>
        </p:spPr>
        <p:txBody>
          <a:bodyPr>
            <a:noAutofit/>
          </a:bodyPr>
          <a:lstStyle>
            <a:lvl1pPr>
              <a:defRPr sz="200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0" name="Slide Number Placeholder 5">
            <a:extLst>
              <a:ext uri="{FF2B5EF4-FFF2-40B4-BE49-F238E27FC236}">
                <a16:creationId xmlns:a16="http://schemas.microsoft.com/office/drawing/2014/main" id="{049EFA63-12A0-32D1-2AE8-B31B520E60F6}"/>
              </a:ext>
            </a:extLst>
          </p:cNvPr>
          <p:cNvSpPr>
            <a:spLocks noGrp="1"/>
          </p:cNvSpPr>
          <p:nvPr>
            <p:ph type="sldNum" sz="quarter" idx="10"/>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4" name="Title 7">
            <a:extLst>
              <a:ext uri="{FF2B5EF4-FFF2-40B4-BE49-F238E27FC236}">
                <a16:creationId xmlns:a16="http://schemas.microsoft.com/office/drawing/2014/main" id="{E6751D93-8896-D08C-B9BE-10C2FFD2246C}"/>
              </a:ext>
            </a:extLst>
          </p:cNvPr>
          <p:cNvSpPr>
            <a:spLocks noGrp="1"/>
          </p:cNvSpPr>
          <p:nvPr>
            <p:ph type="title" hasCustomPrompt="1"/>
          </p:nvPr>
        </p:nvSpPr>
        <p:spPr>
          <a:xfrm>
            <a:off x="467512" y="472438"/>
            <a:ext cx="8287191" cy="792167"/>
          </a:xfrm>
        </p:spPr>
        <p:txBody>
          <a:bodyPr/>
          <a:lstStyle/>
          <a:p>
            <a:r>
              <a:rPr lang="en-CA" noProof="0" dirty="0"/>
              <a:t>Slide title</a:t>
            </a:r>
          </a:p>
        </p:txBody>
      </p:sp>
    </p:spTree>
    <p:extLst>
      <p:ext uri="{BB962C8B-B14F-4D97-AF65-F5344CB8AC3E}">
        <p14:creationId xmlns:p14="http://schemas.microsoft.com/office/powerpoint/2010/main" val="334494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One column with sourc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398463" y="463844"/>
            <a:ext cx="2469787"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1" name="Slide Number Placeholder 5">
            <a:extLst>
              <a:ext uri="{FF2B5EF4-FFF2-40B4-BE49-F238E27FC236}">
                <a16:creationId xmlns:a16="http://schemas.microsoft.com/office/drawing/2014/main" id="{4A870AC5-5625-538B-6D15-58C20C571EC5}"/>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FBFECCD4-8CF0-E0FC-5506-733A2BEC2EE6}"/>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3" name="Text Placeholder 8">
            <a:extLst>
              <a:ext uri="{FF2B5EF4-FFF2-40B4-BE49-F238E27FC236}">
                <a16:creationId xmlns:a16="http://schemas.microsoft.com/office/drawing/2014/main" id="{25752980-95DC-B569-0FCD-090D74CD570E}"/>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Tree>
    <p:extLst>
      <p:ext uri="{BB962C8B-B14F-4D97-AF65-F5344CB8AC3E}">
        <p14:creationId xmlns:p14="http://schemas.microsoft.com/office/powerpoint/2010/main" val="3018996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One column with source 2">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0" y="36"/>
            <a:ext cx="3042303" cy="6857964"/>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1" name="Slide Number Placeholder 5">
            <a:extLst>
              <a:ext uri="{FF2B5EF4-FFF2-40B4-BE49-F238E27FC236}">
                <a16:creationId xmlns:a16="http://schemas.microsoft.com/office/drawing/2014/main" id="{F3478065-F0C2-6448-0926-8836B29BB714}"/>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C1844762-321A-2EE2-4FD9-9F60B9C700BB}"/>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3" name="Text Placeholder 8">
            <a:extLst>
              <a:ext uri="{FF2B5EF4-FFF2-40B4-BE49-F238E27FC236}">
                <a16:creationId xmlns:a16="http://schemas.microsoft.com/office/drawing/2014/main" id="{3DE7DC1F-4431-DAB8-47AD-DF50EBD2899F}"/>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Tree>
    <p:extLst>
      <p:ext uri="{BB962C8B-B14F-4D97-AF65-F5344CB8AC3E}">
        <p14:creationId xmlns:p14="http://schemas.microsoft.com/office/powerpoint/2010/main" val="1967204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wo column with sourc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0" name="Text Placeholder 19">
            <a:extLst>
              <a:ext uri="{FF2B5EF4-FFF2-40B4-BE49-F238E27FC236}">
                <a16:creationId xmlns:a16="http://schemas.microsoft.com/office/drawing/2014/main" id="{0AF97CD5-66AE-4EDA-8D23-A23D9D49A5AA}"/>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5" name="Content Placeholder 2">
            <a:extLst>
              <a:ext uri="{FF2B5EF4-FFF2-40B4-BE49-F238E27FC236}">
                <a16:creationId xmlns:a16="http://schemas.microsoft.com/office/drawing/2014/main" id="{038F0D64-3A18-458E-9DB0-82116D7EB002}"/>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1" name="Slide Number Placeholder 5">
            <a:extLst>
              <a:ext uri="{FF2B5EF4-FFF2-40B4-BE49-F238E27FC236}">
                <a16:creationId xmlns:a16="http://schemas.microsoft.com/office/drawing/2014/main" id="{12A6DBB6-F464-73E3-8B92-C050B73FF047}"/>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BB636F32-4252-DBFD-6E1B-A1CE80C3BB87}"/>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3" name="Text Placeholder 8">
            <a:extLst>
              <a:ext uri="{FF2B5EF4-FFF2-40B4-BE49-F238E27FC236}">
                <a16:creationId xmlns:a16="http://schemas.microsoft.com/office/drawing/2014/main" id="{7C57D159-D1C6-2DCE-4B9F-FCDB9CF75FEC}"/>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Tree>
    <p:extLst>
      <p:ext uri="{BB962C8B-B14F-4D97-AF65-F5344CB8AC3E}">
        <p14:creationId xmlns:p14="http://schemas.microsoft.com/office/powerpoint/2010/main" val="416320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hree column with sourc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0" name="Text Placeholder 19">
            <a:extLst>
              <a:ext uri="{FF2B5EF4-FFF2-40B4-BE49-F238E27FC236}">
                <a16:creationId xmlns:a16="http://schemas.microsoft.com/office/drawing/2014/main" id="{0AF97CD5-66AE-4EDA-8D23-A23D9D49A5AA}"/>
              </a:ext>
            </a:extLst>
          </p:cNvPr>
          <p:cNvSpPr>
            <a:spLocks noGrp="1"/>
          </p:cNvSpPr>
          <p:nvPr>
            <p:ph type="body" sz="quarter" idx="15" hasCustomPrompt="1"/>
          </p:nvPr>
        </p:nvSpPr>
        <p:spPr>
          <a:xfrm>
            <a:off x="3270901" y="475488"/>
            <a:ext cx="1904958"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4" name="Text Placeholder 19">
            <a:extLst>
              <a:ext uri="{FF2B5EF4-FFF2-40B4-BE49-F238E27FC236}">
                <a16:creationId xmlns:a16="http://schemas.microsoft.com/office/drawing/2014/main" id="{A51932F0-EBB7-48D2-9591-40F3F9E75737}"/>
              </a:ext>
            </a:extLst>
          </p:cNvPr>
          <p:cNvSpPr>
            <a:spLocks noGrp="1"/>
          </p:cNvSpPr>
          <p:nvPr>
            <p:ph type="body" sz="quarter" idx="20" hasCustomPrompt="1"/>
          </p:nvPr>
        </p:nvSpPr>
        <p:spPr>
          <a:xfrm>
            <a:off x="5576424" y="475488"/>
            <a:ext cx="3166686" cy="792162"/>
          </a:xfrm>
        </p:spPr>
        <p:txBody>
          <a:bodyPr anchor="t"/>
          <a:lstStyle>
            <a:lvl1pPr marL="0" indent="0">
              <a:lnSpc>
                <a:spcPct val="95000"/>
              </a:lnSpc>
              <a:spcBef>
                <a:spcPts val="0"/>
              </a:spcBef>
              <a:buNone/>
              <a:defRPr sz="2400" b="0">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Optional title</a:t>
            </a:r>
          </a:p>
        </p:txBody>
      </p:sp>
      <p:sp>
        <p:nvSpPr>
          <p:cNvPr id="10" name="Text Placeholder 9">
            <a:extLst>
              <a:ext uri="{FF2B5EF4-FFF2-40B4-BE49-F238E27FC236}">
                <a16:creationId xmlns:a16="http://schemas.microsoft.com/office/drawing/2014/main" id="{86456917-5A0D-4B01-9F9A-CC2545886632}"/>
              </a:ext>
            </a:extLst>
          </p:cNvPr>
          <p:cNvSpPr>
            <a:spLocks noGrp="1"/>
          </p:cNvSpPr>
          <p:nvPr>
            <p:ph type="body" sz="quarter" idx="21" hasCustomPrompt="1"/>
          </p:nvPr>
        </p:nvSpPr>
        <p:spPr>
          <a:xfrm>
            <a:off x="3270901" y="1435609"/>
            <a:ext cx="1904958" cy="4583424"/>
          </a:xfrm>
        </p:spPr>
        <p:txBody>
          <a:bodyPr/>
          <a:lstStyle>
            <a:lvl1pPr>
              <a:spcBef>
                <a:spcPts val="600"/>
              </a:spcBef>
              <a:defRPr sz="1400"/>
            </a:lvl1pPr>
            <a:lvl2pPr>
              <a:spcBef>
                <a:spcPts val="600"/>
              </a:spcBef>
              <a:defRPr sz="1400"/>
            </a:lvl2pPr>
            <a:lvl3pPr>
              <a:spcBef>
                <a:spcPts val="600"/>
              </a:spcBef>
              <a:defRPr sz="1400"/>
            </a:lvl3pPr>
            <a:lvl4pPr>
              <a:spcBef>
                <a:spcPts val="600"/>
              </a:spcBef>
              <a:defRPr sz="1400"/>
            </a:lvl4pPr>
            <a:lvl5pPr>
              <a:spcBef>
                <a:spcPts val="600"/>
              </a:spcBef>
              <a:defRPr sz="1400"/>
            </a:lvl5pPr>
            <a:lvl6pPr>
              <a:spcBef>
                <a:spcPts val="600"/>
              </a:spcBef>
              <a:defRPr sz="1400"/>
            </a:lvl6pPr>
            <a:lvl7pPr>
              <a:spcBef>
                <a:spcPts val="600"/>
              </a:spcBef>
              <a:defRPr sz="1400"/>
            </a:lvl7pPr>
            <a:lvl8pPr>
              <a:spcBef>
                <a:spcPts val="600"/>
              </a:spcBef>
              <a:defRPr sz="1400"/>
            </a:lvl8pPr>
            <a:lvl9pPr>
              <a:spcBef>
                <a:spcPts val="600"/>
              </a:spcBef>
              <a:defRPr sz="1400"/>
            </a:lvl9pPr>
          </a:lstStyle>
          <a:p>
            <a:pPr lvl="0"/>
            <a:r>
              <a:rPr lang="en-CA" noProof="0" dirty="0"/>
              <a:t>Click to add body copy</a:t>
            </a:r>
          </a:p>
          <a:p>
            <a:pPr lvl="1"/>
            <a:r>
              <a:rPr lang="en-CA" noProof="0" dirty="0"/>
              <a:t>Second level</a:t>
            </a:r>
          </a:p>
          <a:p>
            <a:pPr lvl="2"/>
            <a:r>
              <a:rPr lang="en-CA" noProof="0" dirty="0"/>
              <a:t>Third level</a:t>
            </a:r>
          </a:p>
          <a:p>
            <a:pPr lvl="3"/>
            <a:r>
              <a:rPr lang="en-CA" noProof="0" dirty="0"/>
              <a:t>Fourth level</a:t>
            </a:r>
          </a:p>
        </p:txBody>
      </p:sp>
      <p:sp>
        <p:nvSpPr>
          <p:cNvPr id="15" name="Content Placeholder 14">
            <a:extLst>
              <a:ext uri="{FF2B5EF4-FFF2-40B4-BE49-F238E27FC236}">
                <a16:creationId xmlns:a16="http://schemas.microsoft.com/office/drawing/2014/main" id="{50063603-5807-4630-8EB7-C1EBC7302DA8}"/>
              </a:ext>
            </a:extLst>
          </p:cNvPr>
          <p:cNvSpPr>
            <a:spLocks noGrp="1"/>
          </p:cNvSpPr>
          <p:nvPr>
            <p:ph sz="quarter" idx="22" hasCustomPrompt="1"/>
          </p:nvPr>
        </p:nvSpPr>
        <p:spPr>
          <a:xfrm>
            <a:off x="5576432" y="1435609"/>
            <a:ext cx="3166996" cy="4583424"/>
          </a:xfrm>
        </p:spPr>
        <p:txBody>
          <a:bodyPr/>
          <a:lstStyle>
            <a:lvl1pPr>
              <a:spcBef>
                <a:spcPts val="600"/>
              </a:spcBef>
              <a:defRPr sz="1400"/>
            </a:lvl1pPr>
            <a:lvl2pPr>
              <a:spcBef>
                <a:spcPts val="600"/>
              </a:spcBef>
              <a:defRPr sz="1400"/>
            </a:lvl2pPr>
            <a:lvl3pPr>
              <a:spcBef>
                <a:spcPts val="600"/>
              </a:spcBef>
              <a:defRPr sz="1400"/>
            </a:lvl3pPr>
            <a:lvl4pPr>
              <a:spcBef>
                <a:spcPts val="600"/>
              </a:spcBef>
              <a:defRPr sz="1400"/>
            </a:lvl4pPr>
            <a:lvl5pPr>
              <a:spcBef>
                <a:spcPts val="600"/>
              </a:spcBef>
              <a:defRPr sz="1400"/>
            </a:lvl5pPr>
            <a:lvl6pPr>
              <a:spcBef>
                <a:spcPts val="600"/>
              </a:spcBef>
              <a:defRPr sz="1400"/>
            </a:lvl6pPr>
            <a:lvl7pPr>
              <a:spcBef>
                <a:spcPts val="600"/>
              </a:spcBef>
              <a:defRPr sz="1400"/>
            </a:lvl7pPr>
            <a:lvl8pPr>
              <a:spcBef>
                <a:spcPts val="600"/>
              </a:spcBef>
              <a:defRPr sz="1400"/>
            </a:lvl8pPr>
            <a:lvl9pPr>
              <a:spcBef>
                <a:spcPts val="600"/>
              </a:spcBef>
              <a:defRPr sz="1400"/>
            </a:lvl9pPr>
          </a:lstStyle>
          <a:p>
            <a:pPr lvl="0"/>
            <a:r>
              <a:rPr lang="en-CA" noProof="0" dirty="0"/>
              <a:t>Add body copy or click icon for other content options</a:t>
            </a:r>
          </a:p>
          <a:p>
            <a:pPr lvl="1"/>
            <a:r>
              <a:rPr lang="en-CA" noProof="0" dirty="0"/>
              <a:t>Second level</a:t>
            </a:r>
          </a:p>
          <a:p>
            <a:pPr lvl="2"/>
            <a:r>
              <a:rPr lang="en-CA" noProof="0" dirty="0"/>
              <a:t>Third level</a:t>
            </a:r>
          </a:p>
          <a:p>
            <a:pPr lvl="3"/>
            <a:r>
              <a:rPr lang="en-CA" noProof="0" dirty="0"/>
              <a:t>Fourth level</a:t>
            </a:r>
          </a:p>
        </p:txBody>
      </p:sp>
      <p:sp>
        <p:nvSpPr>
          <p:cNvPr id="12" name="Slide Number Placeholder 5">
            <a:extLst>
              <a:ext uri="{FF2B5EF4-FFF2-40B4-BE49-F238E27FC236}">
                <a16:creationId xmlns:a16="http://schemas.microsoft.com/office/drawing/2014/main" id="{3DCBC466-CA41-F776-E7EB-95526D00D457}"/>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3" name="Graphic 12">
            <a:extLst>
              <a:ext uri="{FF2B5EF4-FFF2-40B4-BE49-F238E27FC236}">
                <a16:creationId xmlns:a16="http://schemas.microsoft.com/office/drawing/2014/main" id="{C40E3A2A-AE94-3196-B24C-CA490132228F}"/>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9" name="Text Placeholder 8">
            <a:extLst>
              <a:ext uri="{FF2B5EF4-FFF2-40B4-BE49-F238E27FC236}">
                <a16:creationId xmlns:a16="http://schemas.microsoft.com/office/drawing/2014/main" id="{93EC8EDE-8E42-1521-9B18-D416EE25D66C}"/>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Tree>
    <p:extLst>
      <p:ext uri="{BB962C8B-B14F-4D97-AF65-F5344CB8AC3E}">
        <p14:creationId xmlns:p14="http://schemas.microsoft.com/office/powerpoint/2010/main" val="3576981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Green">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8" name="Text Placeholder 19">
            <a:extLst>
              <a:ext uri="{FF2B5EF4-FFF2-40B4-BE49-F238E27FC236}">
                <a16:creationId xmlns:a16="http://schemas.microsoft.com/office/drawing/2014/main" id="{467C154D-4CF2-4E70-9286-5ADDF382F0ED}"/>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19" name="Content Placeholder 2">
            <a:extLst>
              <a:ext uri="{FF2B5EF4-FFF2-40B4-BE49-F238E27FC236}">
                <a16:creationId xmlns:a16="http://schemas.microsoft.com/office/drawing/2014/main" id="{CBD2CD12-E4E4-4BF4-B994-DA0101CF3AB2}"/>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1" name="Slide Number Placeholder 5">
            <a:extLst>
              <a:ext uri="{FF2B5EF4-FFF2-40B4-BE49-F238E27FC236}">
                <a16:creationId xmlns:a16="http://schemas.microsoft.com/office/drawing/2014/main" id="{29DE3C52-D9CC-FCA2-8E79-D0C5DBC4D826}"/>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94817D54-EC7A-9613-54A9-6D051E365B26}"/>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4" name="Text Placeholder 8">
            <a:extLst>
              <a:ext uri="{FF2B5EF4-FFF2-40B4-BE49-F238E27FC236}">
                <a16:creationId xmlns:a16="http://schemas.microsoft.com/office/drawing/2014/main" id="{06E1202E-FE54-783C-6504-86078310E6CC}"/>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Tree>
    <p:extLst>
      <p:ext uri="{BB962C8B-B14F-4D97-AF65-F5344CB8AC3E}">
        <p14:creationId xmlns:p14="http://schemas.microsoft.com/office/powerpoint/2010/main" val="2536071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0637" y="472438"/>
            <a:ext cx="8284901" cy="792167"/>
          </a:xfrm>
        </p:spPr>
        <p:txBody>
          <a:bodyPr/>
          <a:lstStyle>
            <a:lvl1pPr>
              <a:defRPr baseline="0"/>
            </a:lvl1pPr>
          </a:lstStyle>
          <a:p>
            <a:r>
              <a:rPr lang="en-CA" noProof="0" dirty="0"/>
              <a:t>Slide title</a:t>
            </a:r>
          </a:p>
        </p:txBody>
      </p:sp>
      <p:sp>
        <p:nvSpPr>
          <p:cNvPr id="3" name="Content Placeholder 2"/>
          <p:cNvSpPr>
            <a:spLocks noGrp="1"/>
          </p:cNvSpPr>
          <p:nvPr>
            <p:ph idx="1" hasCustomPrompt="1"/>
          </p:nvPr>
        </p:nvSpPr>
        <p:spPr>
          <a:xfrm>
            <a:off x="460637" y="1434190"/>
            <a:ext cx="8284901" cy="4584842"/>
          </a:xfrm>
        </p:spPr>
        <p:txBody>
          <a:bodyPr/>
          <a:lstStyle>
            <a:lvl1pPr>
              <a:defRPr/>
            </a:lvl1pPr>
            <a:lvl5pPr>
              <a:defRPr/>
            </a:lvl5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7" name="Slide Number Placeholder 5">
            <a:extLst>
              <a:ext uri="{FF2B5EF4-FFF2-40B4-BE49-F238E27FC236}">
                <a16:creationId xmlns:a16="http://schemas.microsoft.com/office/drawing/2014/main" id="{74BBB29E-E19D-F06D-BB55-726ECD075C43}"/>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2739349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ral">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rgbClr val="D03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8" name="Text Placeholder 19">
            <a:extLst>
              <a:ext uri="{FF2B5EF4-FFF2-40B4-BE49-F238E27FC236}">
                <a16:creationId xmlns:a16="http://schemas.microsoft.com/office/drawing/2014/main" id="{49CB03F4-E02B-4031-BB7B-F878C18083C9}"/>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19" name="Content Placeholder 2">
            <a:extLst>
              <a:ext uri="{FF2B5EF4-FFF2-40B4-BE49-F238E27FC236}">
                <a16:creationId xmlns:a16="http://schemas.microsoft.com/office/drawing/2014/main" id="{EF102899-D753-495D-A042-1136EE4B1961}"/>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1" name="Slide Number Placeholder 5">
            <a:extLst>
              <a:ext uri="{FF2B5EF4-FFF2-40B4-BE49-F238E27FC236}">
                <a16:creationId xmlns:a16="http://schemas.microsoft.com/office/drawing/2014/main" id="{08994064-8452-550E-0177-D7318EB7BD6D}"/>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CF0377F4-38CB-DC00-B410-64D69033C313}"/>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4" name="Text Placeholder 8">
            <a:extLst>
              <a:ext uri="{FF2B5EF4-FFF2-40B4-BE49-F238E27FC236}">
                <a16:creationId xmlns:a16="http://schemas.microsoft.com/office/drawing/2014/main" id="{1D72D74E-38A8-3216-211A-02A228C65C43}"/>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Tree>
    <p:extLst>
      <p:ext uri="{BB962C8B-B14F-4D97-AF65-F5344CB8AC3E}">
        <p14:creationId xmlns:p14="http://schemas.microsoft.com/office/powerpoint/2010/main" val="2411007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urpl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8" name="Text Placeholder 19">
            <a:extLst>
              <a:ext uri="{FF2B5EF4-FFF2-40B4-BE49-F238E27FC236}">
                <a16:creationId xmlns:a16="http://schemas.microsoft.com/office/drawing/2014/main" id="{3B0F7EB7-8B81-496E-B0DD-5F551190FA7C}"/>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19" name="Content Placeholder 2">
            <a:extLst>
              <a:ext uri="{FF2B5EF4-FFF2-40B4-BE49-F238E27FC236}">
                <a16:creationId xmlns:a16="http://schemas.microsoft.com/office/drawing/2014/main" id="{EA2C22B5-22CF-4578-BEB8-1EF2E36FDA39}"/>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1" name="Slide Number Placeholder 5">
            <a:extLst>
              <a:ext uri="{FF2B5EF4-FFF2-40B4-BE49-F238E27FC236}">
                <a16:creationId xmlns:a16="http://schemas.microsoft.com/office/drawing/2014/main" id="{B72C5861-8646-5447-425D-2BA733CEBF88}"/>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A05F0D80-57E4-FD0B-E88E-4A7E3F898FF0}"/>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4" name="Text Placeholder 8">
            <a:extLst>
              <a:ext uri="{FF2B5EF4-FFF2-40B4-BE49-F238E27FC236}">
                <a16:creationId xmlns:a16="http://schemas.microsoft.com/office/drawing/2014/main" id="{E4018129-9979-C861-31F4-AA9F47813350}"/>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Tree>
    <p:extLst>
      <p:ext uri="{BB962C8B-B14F-4D97-AF65-F5344CB8AC3E}">
        <p14:creationId xmlns:p14="http://schemas.microsoft.com/office/powerpoint/2010/main" val="941711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Yellow">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rgbClr val="A75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8" name="Text Placeholder 19">
            <a:extLst>
              <a:ext uri="{FF2B5EF4-FFF2-40B4-BE49-F238E27FC236}">
                <a16:creationId xmlns:a16="http://schemas.microsoft.com/office/drawing/2014/main" id="{0E9AFCE8-DC5E-4EC9-B27E-50FCEEF2614B}"/>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9" name="Content Placeholder 2">
            <a:extLst>
              <a:ext uri="{FF2B5EF4-FFF2-40B4-BE49-F238E27FC236}">
                <a16:creationId xmlns:a16="http://schemas.microsoft.com/office/drawing/2014/main" id="{DD688073-C07D-4AA2-92BF-2A64D23A7B38}"/>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4" name="Slide Number Placeholder 5">
            <a:extLst>
              <a:ext uri="{FF2B5EF4-FFF2-40B4-BE49-F238E27FC236}">
                <a16:creationId xmlns:a16="http://schemas.microsoft.com/office/drawing/2014/main" id="{270D7919-6CCB-4B15-BAEA-6D613403B554}"/>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5" name="Graphic 12">
            <a:extLst>
              <a:ext uri="{FF2B5EF4-FFF2-40B4-BE49-F238E27FC236}">
                <a16:creationId xmlns:a16="http://schemas.microsoft.com/office/drawing/2014/main" id="{53F9096D-6AD9-E039-8C1C-8AF87B9C820F}"/>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6" name="Text Placeholder 8">
            <a:extLst>
              <a:ext uri="{FF2B5EF4-FFF2-40B4-BE49-F238E27FC236}">
                <a16:creationId xmlns:a16="http://schemas.microsoft.com/office/drawing/2014/main" id="{A0A3D97C-874B-E9A6-C1B6-54BCF8EA0DBF}"/>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Tree>
    <p:extLst>
      <p:ext uri="{BB962C8B-B14F-4D97-AF65-F5344CB8AC3E}">
        <p14:creationId xmlns:p14="http://schemas.microsoft.com/office/powerpoint/2010/main" val="1340017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eal">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rgbClr val="0584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8" name="Text Placeholder 19">
            <a:extLst>
              <a:ext uri="{FF2B5EF4-FFF2-40B4-BE49-F238E27FC236}">
                <a16:creationId xmlns:a16="http://schemas.microsoft.com/office/drawing/2014/main" id="{0E9AFCE8-DC5E-4EC9-B27E-50FCEEF2614B}"/>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9" name="Content Placeholder 2">
            <a:extLst>
              <a:ext uri="{FF2B5EF4-FFF2-40B4-BE49-F238E27FC236}">
                <a16:creationId xmlns:a16="http://schemas.microsoft.com/office/drawing/2014/main" id="{DD688073-C07D-4AA2-92BF-2A64D23A7B38}"/>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4" name="Slide Number Placeholder 5">
            <a:extLst>
              <a:ext uri="{FF2B5EF4-FFF2-40B4-BE49-F238E27FC236}">
                <a16:creationId xmlns:a16="http://schemas.microsoft.com/office/drawing/2014/main" id="{270D7919-6CCB-4B15-BAEA-6D613403B554}"/>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5" name="Graphic 12">
            <a:extLst>
              <a:ext uri="{FF2B5EF4-FFF2-40B4-BE49-F238E27FC236}">
                <a16:creationId xmlns:a16="http://schemas.microsoft.com/office/drawing/2014/main" id="{53F9096D-6AD9-E039-8C1C-8AF87B9C820F}"/>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6" name="Text Placeholder 8">
            <a:extLst>
              <a:ext uri="{FF2B5EF4-FFF2-40B4-BE49-F238E27FC236}">
                <a16:creationId xmlns:a16="http://schemas.microsoft.com/office/drawing/2014/main" id="{A0A3D97C-874B-E9A6-C1B6-54BCF8EA0DBF}"/>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Tree>
    <p:extLst>
      <p:ext uri="{BB962C8B-B14F-4D97-AF65-F5344CB8AC3E}">
        <p14:creationId xmlns:p14="http://schemas.microsoft.com/office/powerpoint/2010/main" val="308591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F742AFF-5CEF-AADB-9910-1A2F6CE212C6}"/>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2787621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EACCF75-3FE9-CFB2-B515-D3564A159C49}"/>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4" name="Graphic 13">
            <a:extLst>
              <a:ext uri="{FF2B5EF4-FFF2-40B4-BE49-F238E27FC236}">
                <a16:creationId xmlns:a16="http://schemas.microsoft.com/office/drawing/2014/main" id="{6707A8B8-CAC1-3507-9E9F-B4E3EB0DB2A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258769" y="3133630"/>
            <a:ext cx="4626462" cy="695850"/>
          </a:xfrm>
          <a:prstGeom prst="rect">
            <a:avLst/>
          </a:prstGeom>
        </p:spPr>
      </p:pic>
    </p:spTree>
    <p:extLst>
      <p:ext uri="{BB962C8B-B14F-4D97-AF65-F5344CB8AC3E}">
        <p14:creationId xmlns:p14="http://schemas.microsoft.com/office/powerpoint/2010/main" val="394887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etting starte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9911C52-8BD4-4F0D-866B-C996C90A70C0}"/>
              </a:ext>
            </a:extLst>
          </p:cNvPr>
          <p:cNvSpPr/>
          <p:nvPr userDrawn="1"/>
        </p:nvSpPr>
        <p:spPr>
          <a:xfrm>
            <a:off x="405925" y="1584823"/>
            <a:ext cx="8229600" cy="3874907"/>
          </a:xfrm>
          <a:prstGeom prst="rect">
            <a:avLst/>
          </a:prstGeom>
        </p:spPr>
        <p:txBody>
          <a:bodyPr wrap="square" lIns="0" rIns="0">
            <a:spAutoFit/>
          </a:bodyPr>
          <a:lstStyle/>
          <a:p>
            <a:pPr marL="0" marR="0" lvl="0" indent="0" algn="l" defTabSz="914400" rtl="0" eaLnBrk="1" fontAlgn="auto" latinLnBrk="0" hangingPunct="1">
              <a:lnSpc>
                <a:spcPct val="95000"/>
              </a:lnSpc>
              <a:spcBef>
                <a:spcPts val="1200"/>
              </a:spcBef>
              <a:spcAft>
                <a:spcPts val="0"/>
              </a:spcAft>
              <a:buClrTx/>
              <a:buSzTx/>
              <a:buFont typeface="Arial" panose="020B0604020202020204" pitchFamily="34" charset="0"/>
              <a:buNone/>
              <a:tabLst/>
              <a:defRPr/>
            </a:pPr>
            <a:r>
              <a:rPr kumimoji="0" lang="en-CA" sz="1400" b="1" i="0" u="none" strike="noStrike" kern="1200" cap="none" spc="0" normalizeH="0" baseline="0" noProof="0" dirty="0">
                <a:ln>
                  <a:noFill/>
                </a:ln>
                <a:solidFill>
                  <a:prstClr val="black"/>
                </a:solidFill>
                <a:effectLst/>
                <a:uLnTx/>
                <a:uFillTx/>
                <a:latin typeface="+mn-lt"/>
                <a:ea typeface="+mn-ea"/>
                <a:cs typeface="+mn-cs"/>
              </a:rPr>
              <a:t>A few recommendations: </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CA" sz="1400" b="0" i="0" u="none" strike="noStrike" kern="1200" cap="none" spc="0" normalizeH="0" baseline="0" noProof="0" dirty="0">
                <a:ln>
                  <a:noFill/>
                </a:ln>
                <a:solidFill>
                  <a:prstClr val="black"/>
                </a:solidFill>
                <a:effectLst/>
                <a:uLnTx/>
                <a:uFillTx/>
                <a:latin typeface="+mn-lt"/>
                <a:ea typeface="+mn-ea"/>
                <a:cs typeface="+mn-cs"/>
              </a:rPr>
              <a:t>Sample slides are included to help you get started. You can edit these sample slides or insert new slides, however it is recommended you maintain a consistent title and finishing slide.</a:t>
            </a:r>
            <a:endParaRPr kumimoji="0" lang="en-CA" sz="1400" b="0" i="0" u="none" strike="noStrike" kern="1200" cap="none" spc="0" normalizeH="0" baseline="0" noProof="0" dirty="0">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CA" sz="1400" b="0" i="0" u="none" strike="noStrike" kern="1200" cap="none" spc="0" normalizeH="0" baseline="0" noProof="0" dirty="0">
                <a:ln>
                  <a:noFill/>
                </a:ln>
                <a:solidFill>
                  <a:prstClr val="black"/>
                </a:solidFill>
                <a:effectLst/>
                <a:uLnTx/>
                <a:uFillTx/>
                <a:latin typeface="+mn-lt"/>
                <a:ea typeface="+mn-ea"/>
                <a:cs typeface="+mn-cs"/>
              </a:rPr>
              <a:t>Maintain the integrity of the key template features: Ensure consistency in locations and space around the logo, leverage the Manulife JH color palette and Arial font, and use the icons and images that have been provided for you.</a:t>
            </a:r>
            <a:endParaRPr kumimoji="0" lang="en-CA" sz="1400" b="0" i="0" u="none" strike="noStrike" kern="1200" cap="none" spc="0" normalizeH="0" baseline="0" noProof="0" dirty="0">
              <a:ln>
                <a:noFill/>
              </a:ln>
              <a:solidFill>
                <a:schemeClr val="bg1"/>
              </a:solidFill>
              <a:effectLst/>
              <a:uLnTx/>
              <a:uFillTx/>
              <a:latin typeface="Arial" panose="02020503040401060103" pitchFamily="18" charset="0"/>
              <a:ea typeface="+mn-ea"/>
              <a:cs typeface="+mn-cs"/>
            </a:endParaRPr>
          </a:p>
          <a:p>
            <a:pPr marL="228600" marR="0" lvl="0" indent="-228600" algn="l" defTabSz="914400" rtl="0" eaLnBrk="1" fontAlgn="auto" latinLnBrk="0" hangingPunct="1">
              <a:lnSpc>
                <a:spcPct val="100000"/>
              </a:lnSpc>
              <a:spcBef>
                <a:spcPts val="1200"/>
              </a:spcBef>
              <a:spcAft>
                <a:spcPts val="0"/>
              </a:spcAft>
              <a:buClrTx/>
              <a:buSzPct val="100000"/>
              <a:buFont typeface="Arial" panose="020B0604020202020204" pitchFamily="34" charset="0"/>
              <a:buChar char="•"/>
              <a:tabLst/>
              <a:defRPr/>
            </a:pPr>
            <a:endParaRPr kumimoji="0" lang="en-CA" sz="2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1200"/>
              </a:spcBef>
              <a:spcAft>
                <a:spcPts val="0"/>
              </a:spcAft>
              <a:buClrTx/>
              <a:buSzPct val="100000"/>
              <a:buFont typeface="Arial" panose="020B0604020202020204" pitchFamily="34" charset="0"/>
              <a:buNone/>
              <a:tabLst/>
              <a:defRPr/>
            </a:pPr>
            <a:endParaRPr kumimoji="0" lang="en-CA" sz="36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1200"/>
              </a:spcBef>
              <a:spcAft>
                <a:spcPts val="0"/>
              </a:spcAft>
              <a:buClrTx/>
              <a:buSzPct val="100000"/>
              <a:buFont typeface="Arial" panose="020B0604020202020204" pitchFamily="34" charset="0"/>
              <a:buNone/>
              <a:tabLst/>
              <a:defRPr/>
            </a:pPr>
            <a:r>
              <a:rPr kumimoji="0" lang="en-CA" sz="1400" b="1" i="0" u="none" strike="noStrike" kern="1200" cap="none" spc="0" normalizeH="0" baseline="0" noProof="0" dirty="0">
                <a:ln>
                  <a:noFill/>
                </a:ln>
                <a:solidFill>
                  <a:prstClr val="black"/>
                </a:solidFill>
                <a:effectLst/>
                <a:uLnTx/>
                <a:uFillTx/>
                <a:latin typeface="+mn-lt"/>
                <a:ea typeface="+mn-ea"/>
                <a:cs typeface="+mn-cs"/>
              </a:rPr>
              <a:t>If you have any questions or concerns, </a:t>
            </a:r>
            <a:br>
              <a:rPr kumimoji="0" lang="en-CA" sz="1400" b="1" i="0" u="none" strike="noStrike" kern="1200" cap="none" spc="0" normalizeH="0" baseline="0" noProof="0" dirty="0">
                <a:ln>
                  <a:noFill/>
                </a:ln>
                <a:solidFill>
                  <a:prstClr val="black"/>
                </a:solidFill>
                <a:effectLst/>
                <a:uLnTx/>
                <a:uFillTx/>
                <a:latin typeface="+mn-lt"/>
                <a:ea typeface="+mn-ea"/>
                <a:cs typeface="+mn-cs"/>
              </a:rPr>
            </a:br>
            <a:r>
              <a:rPr kumimoji="0" lang="en-CA" sz="1400" b="1" i="0" u="none" strike="noStrike" kern="1200" cap="none" spc="0" normalizeH="0" baseline="0" noProof="0" dirty="0">
                <a:ln>
                  <a:noFill/>
                </a:ln>
                <a:solidFill>
                  <a:prstClr val="black"/>
                </a:solidFill>
                <a:effectLst/>
                <a:uLnTx/>
                <a:uFillTx/>
                <a:latin typeface="+mn-lt"/>
                <a:ea typeface="+mn-ea"/>
                <a:cs typeface="+mn-cs"/>
              </a:rPr>
              <a:t>please email us at brand@manulife.com.</a:t>
            </a:r>
          </a:p>
          <a:p>
            <a:pPr marL="228600" marR="0" lvl="0" indent="-228600" algn="l" defTabSz="914400" rtl="0" eaLnBrk="1" fontAlgn="auto" latinLnBrk="0" hangingPunct="1">
              <a:lnSpc>
                <a:spcPct val="100000"/>
              </a:lnSpc>
              <a:spcBef>
                <a:spcPts val="1200"/>
              </a:spcBef>
              <a:spcAft>
                <a:spcPts val="0"/>
              </a:spcAft>
              <a:buClrTx/>
              <a:buSzPct val="100000"/>
              <a:buFont typeface="Arial" panose="020B0604020202020204" pitchFamily="34" charset="0"/>
              <a:buChar char="•"/>
              <a:tabLst/>
              <a:defRPr/>
            </a:pPr>
            <a:endParaRPr kumimoji="0" lang="en-CA" sz="1400" b="0" i="0" u="none" strike="noStrike" kern="1200" cap="none" spc="0" normalizeH="0" baseline="0" noProof="0" dirty="0">
              <a:ln>
                <a:noFill/>
              </a:ln>
              <a:solidFill>
                <a:prstClr val="black"/>
              </a:solidFill>
              <a:effectLst/>
              <a:uLnTx/>
              <a:uFillTx/>
              <a:latin typeface="+mn-lt"/>
              <a:ea typeface="+mn-ea"/>
              <a:cs typeface="+mn-cs"/>
            </a:endParaRPr>
          </a:p>
        </p:txBody>
      </p:sp>
      <p:sp>
        <p:nvSpPr>
          <p:cNvPr id="15" name="Rectangle 14">
            <a:extLst>
              <a:ext uri="{FF2B5EF4-FFF2-40B4-BE49-F238E27FC236}">
                <a16:creationId xmlns:a16="http://schemas.microsoft.com/office/drawing/2014/main" id="{11E92F06-F4FB-4621-9169-B57FD0A41EED}"/>
              </a:ext>
            </a:extLst>
          </p:cNvPr>
          <p:cNvSpPr/>
          <p:nvPr userDrawn="1"/>
        </p:nvSpPr>
        <p:spPr>
          <a:xfrm>
            <a:off x="388832" y="950979"/>
            <a:ext cx="8359312" cy="369332"/>
          </a:xfrm>
          <a:prstGeom prst="rect">
            <a:avLst/>
          </a:prstGeom>
        </p:spPr>
        <p:txBody>
          <a:bodyPr wrap="square" lIns="0" rIns="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n-lt"/>
                <a:ea typeface="+mj-ea"/>
                <a:cs typeface="+mj-cs"/>
              </a:rPr>
              <a:t>Getting Started – Official Manulife John Hancock Investments Template</a:t>
            </a:r>
            <a:endParaRPr lang="en-CA" sz="1800" dirty="0"/>
          </a:p>
        </p:txBody>
      </p:sp>
      <p:sp>
        <p:nvSpPr>
          <p:cNvPr id="9" name="Rectangle 8">
            <a:extLst>
              <a:ext uri="{FF2B5EF4-FFF2-40B4-BE49-F238E27FC236}">
                <a16:creationId xmlns:a16="http://schemas.microsoft.com/office/drawing/2014/main" id="{A153B09A-151F-464A-973F-FF30F816F5E8}"/>
              </a:ext>
            </a:extLst>
          </p:cNvPr>
          <p:cNvSpPr/>
          <p:nvPr userDrawn="1"/>
        </p:nvSpPr>
        <p:spPr>
          <a:xfrm>
            <a:off x="397379" y="359681"/>
            <a:ext cx="2630528" cy="246221"/>
          </a:xfrm>
          <a:prstGeom prst="rect">
            <a:avLst/>
          </a:prstGeom>
        </p:spPr>
        <p:txBody>
          <a:bodyPr wrap="none" lIns="0" rIns="0">
            <a:spAutoFit/>
          </a:bodyPr>
          <a:lstStyle/>
          <a:p>
            <a:r>
              <a:rPr lang="en-US" sz="1000" dirty="0">
                <a:latin typeface="+mn-lt"/>
              </a:rPr>
              <a:t>For use with Microsoft Office PowerPoint 365</a:t>
            </a:r>
            <a:endParaRPr lang="en-US" sz="1000" dirty="0">
              <a:solidFill>
                <a:schemeClr val="bg1"/>
              </a:solidFill>
              <a:latin typeface="+mn-lt"/>
            </a:endParaRPr>
          </a:p>
        </p:txBody>
      </p:sp>
      <p:pic>
        <p:nvPicPr>
          <p:cNvPr id="14" name="Picture 13">
            <a:extLst>
              <a:ext uri="{FF2B5EF4-FFF2-40B4-BE49-F238E27FC236}">
                <a16:creationId xmlns:a16="http://schemas.microsoft.com/office/drawing/2014/main" id="{A320FD29-3B7F-40BE-9E18-DC3B2E7B9989}"/>
              </a:ext>
            </a:extLst>
          </p:cNvPr>
          <p:cNvPicPr>
            <a:picLocks noChangeAspect="1"/>
          </p:cNvPicPr>
          <p:nvPr userDrawn="1"/>
        </p:nvPicPr>
        <p:blipFill>
          <a:blip r:embed="rId2"/>
          <a:stretch>
            <a:fillRect/>
          </a:stretch>
        </p:blipFill>
        <p:spPr>
          <a:xfrm>
            <a:off x="6198036" y="3597276"/>
            <a:ext cx="1123200" cy="842400"/>
          </a:xfrm>
          <a:prstGeom prst="rect">
            <a:avLst/>
          </a:prstGeom>
          <a:ln w="3175">
            <a:solidFill>
              <a:schemeClr val="bg2">
                <a:lumMod val="60000"/>
                <a:lumOff val="40000"/>
              </a:schemeClr>
            </a:solidFill>
          </a:ln>
        </p:spPr>
      </p:pic>
      <p:pic>
        <p:nvPicPr>
          <p:cNvPr id="19" name="Picture 18">
            <a:extLst>
              <a:ext uri="{FF2B5EF4-FFF2-40B4-BE49-F238E27FC236}">
                <a16:creationId xmlns:a16="http://schemas.microsoft.com/office/drawing/2014/main" id="{8689D802-898C-4CA3-B9D2-67F5AC568B2D}"/>
              </a:ext>
            </a:extLst>
          </p:cNvPr>
          <p:cNvPicPr>
            <a:picLocks noChangeAspect="1"/>
          </p:cNvPicPr>
          <p:nvPr userDrawn="1"/>
        </p:nvPicPr>
        <p:blipFill>
          <a:blip r:embed="rId3"/>
          <a:stretch>
            <a:fillRect/>
          </a:stretch>
        </p:blipFill>
        <p:spPr>
          <a:xfrm>
            <a:off x="6718148" y="4612597"/>
            <a:ext cx="1123200" cy="842400"/>
          </a:xfrm>
          <a:prstGeom prst="rect">
            <a:avLst/>
          </a:prstGeom>
          <a:ln w="3175">
            <a:solidFill>
              <a:schemeClr val="bg2">
                <a:lumMod val="60000"/>
                <a:lumOff val="40000"/>
              </a:schemeClr>
            </a:solidFill>
          </a:ln>
        </p:spPr>
      </p:pic>
      <p:pic>
        <p:nvPicPr>
          <p:cNvPr id="21" name="Picture 20">
            <a:extLst>
              <a:ext uri="{FF2B5EF4-FFF2-40B4-BE49-F238E27FC236}">
                <a16:creationId xmlns:a16="http://schemas.microsoft.com/office/drawing/2014/main" id="{6021C05D-D430-478B-8AF0-EAE3D5E33B13}"/>
              </a:ext>
            </a:extLst>
          </p:cNvPr>
          <p:cNvPicPr>
            <a:picLocks noChangeAspect="1"/>
          </p:cNvPicPr>
          <p:nvPr userDrawn="1"/>
        </p:nvPicPr>
        <p:blipFill>
          <a:blip r:embed="rId4"/>
          <a:stretch>
            <a:fillRect/>
          </a:stretch>
        </p:blipFill>
        <p:spPr>
          <a:xfrm>
            <a:off x="5653743" y="3841040"/>
            <a:ext cx="1123200" cy="842400"/>
          </a:xfrm>
          <a:prstGeom prst="rect">
            <a:avLst/>
          </a:prstGeom>
          <a:ln w="3175">
            <a:solidFill>
              <a:schemeClr val="bg2">
                <a:lumMod val="60000"/>
                <a:lumOff val="40000"/>
              </a:schemeClr>
            </a:solidFill>
          </a:ln>
        </p:spPr>
      </p:pic>
      <p:pic>
        <p:nvPicPr>
          <p:cNvPr id="23" name="Picture 22">
            <a:extLst>
              <a:ext uri="{FF2B5EF4-FFF2-40B4-BE49-F238E27FC236}">
                <a16:creationId xmlns:a16="http://schemas.microsoft.com/office/drawing/2014/main" id="{C86B0D5A-AB2E-4C4B-8D6A-FB6C8D57B831}"/>
              </a:ext>
            </a:extLst>
          </p:cNvPr>
          <p:cNvPicPr>
            <a:picLocks noChangeAspect="1"/>
          </p:cNvPicPr>
          <p:nvPr userDrawn="1"/>
        </p:nvPicPr>
        <p:blipFill>
          <a:blip r:embed="rId5"/>
          <a:stretch>
            <a:fillRect/>
          </a:stretch>
        </p:blipFill>
        <p:spPr>
          <a:xfrm>
            <a:off x="6215183" y="4821415"/>
            <a:ext cx="1123200" cy="842400"/>
          </a:xfrm>
          <a:prstGeom prst="rect">
            <a:avLst/>
          </a:prstGeom>
          <a:ln w="3175">
            <a:solidFill>
              <a:schemeClr val="bg2">
                <a:lumMod val="60000"/>
                <a:lumOff val="40000"/>
              </a:schemeClr>
            </a:solidFill>
          </a:ln>
        </p:spPr>
      </p:pic>
      <p:pic>
        <p:nvPicPr>
          <p:cNvPr id="25" name="Picture 24">
            <a:extLst>
              <a:ext uri="{FF2B5EF4-FFF2-40B4-BE49-F238E27FC236}">
                <a16:creationId xmlns:a16="http://schemas.microsoft.com/office/drawing/2014/main" id="{A62FC560-7799-4C8D-8CE5-EE44B5E03D69}"/>
              </a:ext>
            </a:extLst>
          </p:cNvPr>
          <p:cNvPicPr>
            <a:picLocks noChangeAspect="1"/>
          </p:cNvPicPr>
          <p:nvPr userDrawn="1"/>
        </p:nvPicPr>
        <p:blipFill>
          <a:blip r:embed="rId6"/>
          <a:stretch>
            <a:fillRect/>
          </a:stretch>
        </p:blipFill>
        <p:spPr>
          <a:xfrm>
            <a:off x="5110622" y="4103080"/>
            <a:ext cx="1123200" cy="842400"/>
          </a:xfrm>
          <a:prstGeom prst="rect">
            <a:avLst/>
          </a:prstGeom>
          <a:ln w="3175">
            <a:solidFill>
              <a:schemeClr val="bg2">
                <a:lumMod val="60000"/>
                <a:lumOff val="40000"/>
              </a:schemeClr>
            </a:solidFill>
          </a:ln>
        </p:spPr>
      </p:pic>
      <p:pic>
        <p:nvPicPr>
          <p:cNvPr id="31" name="Picture 30">
            <a:extLst>
              <a:ext uri="{FF2B5EF4-FFF2-40B4-BE49-F238E27FC236}">
                <a16:creationId xmlns:a16="http://schemas.microsoft.com/office/drawing/2014/main" id="{CE9FF827-AC27-4D13-9969-7B48B8F9C599}"/>
              </a:ext>
            </a:extLst>
          </p:cNvPr>
          <p:cNvPicPr>
            <a:picLocks noChangeAspect="1"/>
          </p:cNvPicPr>
          <p:nvPr userDrawn="1"/>
        </p:nvPicPr>
        <p:blipFill>
          <a:blip r:embed="rId7"/>
          <a:stretch>
            <a:fillRect/>
          </a:stretch>
        </p:blipFill>
        <p:spPr>
          <a:xfrm>
            <a:off x="5672222" y="5082183"/>
            <a:ext cx="1123200" cy="842400"/>
          </a:xfrm>
          <a:prstGeom prst="rect">
            <a:avLst/>
          </a:prstGeom>
          <a:ln w="3175">
            <a:solidFill>
              <a:schemeClr val="bg2">
                <a:lumMod val="60000"/>
                <a:lumOff val="40000"/>
              </a:schemeClr>
            </a:solidFill>
          </a:ln>
        </p:spPr>
      </p:pic>
      <p:pic>
        <p:nvPicPr>
          <p:cNvPr id="39" name="Picture 38">
            <a:extLst>
              <a:ext uri="{FF2B5EF4-FFF2-40B4-BE49-F238E27FC236}">
                <a16:creationId xmlns:a16="http://schemas.microsoft.com/office/drawing/2014/main" id="{4EB641BC-6045-41D0-942B-F65C13D34528}"/>
              </a:ext>
            </a:extLst>
          </p:cNvPr>
          <p:cNvPicPr>
            <a:picLocks noChangeAspect="1"/>
          </p:cNvPicPr>
          <p:nvPr userDrawn="1"/>
        </p:nvPicPr>
        <p:blipFill>
          <a:blip r:embed="rId8"/>
          <a:stretch>
            <a:fillRect/>
          </a:stretch>
        </p:blipFill>
        <p:spPr>
          <a:xfrm>
            <a:off x="4549220" y="4375243"/>
            <a:ext cx="1123200" cy="842400"/>
          </a:xfrm>
          <a:prstGeom prst="rect">
            <a:avLst/>
          </a:prstGeom>
          <a:ln w="3175">
            <a:solidFill>
              <a:schemeClr val="bg2">
                <a:lumMod val="60000"/>
                <a:lumOff val="40000"/>
              </a:schemeClr>
            </a:solidFill>
          </a:ln>
        </p:spPr>
      </p:pic>
      <p:pic>
        <p:nvPicPr>
          <p:cNvPr id="47" name="Picture 46">
            <a:extLst>
              <a:ext uri="{FF2B5EF4-FFF2-40B4-BE49-F238E27FC236}">
                <a16:creationId xmlns:a16="http://schemas.microsoft.com/office/drawing/2014/main" id="{FE937070-682F-430B-B72E-3CFD5AE78271}"/>
              </a:ext>
            </a:extLst>
          </p:cNvPr>
          <p:cNvPicPr>
            <a:picLocks noChangeAspect="1"/>
          </p:cNvPicPr>
          <p:nvPr userDrawn="1"/>
        </p:nvPicPr>
        <p:blipFill>
          <a:blip r:embed="rId9"/>
          <a:stretch>
            <a:fillRect/>
          </a:stretch>
        </p:blipFill>
        <p:spPr>
          <a:xfrm>
            <a:off x="5118931" y="5371661"/>
            <a:ext cx="1123200" cy="842400"/>
          </a:xfrm>
          <a:prstGeom prst="rect">
            <a:avLst/>
          </a:prstGeom>
          <a:ln w="3175">
            <a:solidFill>
              <a:schemeClr val="bg2">
                <a:lumMod val="60000"/>
                <a:lumOff val="40000"/>
              </a:schemeClr>
            </a:solidFill>
          </a:ln>
        </p:spPr>
      </p:pic>
      <p:sp>
        <p:nvSpPr>
          <p:cNvPr id="6" name="Slide Number Placeholder 5">
            <a:extLst>
              <a:ext uri="{FF2B5EF4-FFF2-40B4-BE49-F238E27FC236}">
                <a16:creationId xmlns:a16="http://schemas.microsoft.com/office/drawing/2014/main" id="{0585F858-3178-C30D-86D6-8CD54E52B772}"/>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1408480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etting started 2">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9911C52-8BD4-4F0D-866B-C996C90A70C0}"/>
              </a:ext>
            </a:extLst>
          </p:cNvPr>
          <p:cNvSpPr/>
          <p:nvPr userDrawn="1"/>
        </p:nvSpPr>
        <p:spPr>
          <a:xfrm>
            <a:off x="307561" y="1576406"/>
            <a:ext cx="4065715" cy="1577355"/>
          </a:xfrm>
          <a:prstGeom prst="rect">
            <a:avLst/>
          </a:prstGeom>
        </p:spPr>
        <p:txBody>
          <a:bodyPr wrap="square">
            <a:spAutoFit/>
          </a:bodyPr>
          <a:lstStyle/>
          <a:p>
            <a:pPr marL="0" indent="0">
              <a:lnSpc>
                <a:spcPct val="95000"/>
              </a:lnSpc>
              <a:spcBef>
                <a:spcPts val="1200"/>
              </a:spcBef>
              <a:buNone/>
            </a:pPr>
            <a:r>
              <a:rPr lang="en-US" sz="1400" b="1" dirty="0"/>
              <a:t>To insert a new slide</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Click the bottom of the New Slide button on the Home tab.</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Choose a layout from the gallery.</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Add content using </a:t>
            </a:r>
            <a:r>
              <a:rPr lang="en-US" sz="1400" dirty="0"/>
              <a:t>the default boxes provided.</a:t>
            </a:r>
          </a:p>
        </p:txBody>
      </p:sp>
      <p:sp>
        <p:nvSpPr>
          <p:cNvPr id="15" name="Rectangle 14">
            <a:extLst>
              <a:ext uri="{FF2B5EF4-FFF2-40B4-BE49-F238E27FC236}">
                <a16:creationId xmlns:a16="http://schemas.microsoft.com/office/drawing/2014/main" id="{11E92F06-F4FB-4621-9169-B57FD0A41EED}"/>
              </a:ext>
            </a:extLst>
          </p:cNvPr>
          <p:cNvSpPr/>
          <p:nvPr userDrawn="1"/>
        </p:nvSpPr>
        <p:spPr>
          <a:xfrm>
            <a:off x="307562" y="950979"/>
            <a:ext cx="5836649" cy="400110"/>
          </a:xfrm>
          <a:prstGeom prst="rect">
            <a:avLst/>
          </a:prstGeom>
        </p:spPr>
        <p:txBody>
          <a:bodyPr wrap="square">
            <a:spAutoFit/>
          </a:bodyPr>
          <a:lstStyle/>
          <a:p>
            <a:r>
              <a:rPr kumimoji="0" lang="en-US" sz="2000" b="1" i="0" u="none" strike="noStrike" kern="1200" cap="none" spc="0" normalizeH="0" baseline="0" noProof="0" dirty="0">
                <a:ln>
                  <a:noFill/>
                </a:ln>
                <a:solidFill>
                  <a:prstClr val="black"/>
                </a:solidFill>
                <a:effectLst/>
                <a:uLnTx/>
                <a:uFillTx/>
                <a:latin typeface="+mn-lt"/>
                <a:ea typeface="+mj-ea"/>
                <a:cs typeface="+mj-cs"/>
              </a:rPr>
              <a:t>To Insert or Change a Slide</a:t>
            </a:r>
            <a:endParaRPr lang="en-CA" sz="1600" dirty="0"/>
          </a:p>
        </p:txBody>
      </p:sp>
      <p:sp>
        <p:nvSpPr>
          <p:cNvPr id="16" name="Rectangle 15">
            <a:extLst>
              <a:ext uri="{FF2B5EF4-FFF2-40B4-BE49-F238E27FC236}">
                <a16:creationId xmlns:a16="http://schemas.microsoft.com/office/drawing/2014/main" id="{F1C17CB5-F2BE-4A24-9128-54B915A02C7D}"/>
              </a:ext>
            </a:extLst>
          </p:cNvPr>
          <p:cNvSpPr/>
          <p:nvPr userDrawn="1"/>
        </p:nvSpPr>
        <p:spPr>
          <a:xfrm>
            <a:off x="397379" y="359681"/>
            <a:ext cx="2630528" cy="246221"/>
          </a:xfrm>
          <a:prstGeom prst="rect">
            <a:avLst/>
          </a:prstGeom>
        </p:spPr>
        <p:txBody>
          <a:bodyPr wrap="none" lIns="0" rIns="0">
            <a:spAutoFit/>
          </a:bodyPr>
          <a:lstStyle/>
          <a:p>
            <a:r>
              <a:rPr lang="en-US" sz="1000" dirty="0">
                <a:latin typeface="+mn-lt"/>
              </a:rPr>
              <a:t>For use with Microsoft Office PowerPoint 365</a:t>
            </a:r>
            <a:endParaRPr lang="en-US" sz="1000" dirty="0">
              <a:solidFill>
                <a:schemeClr val="bg1"/>
              </a:solidFill>
              <a:latin typeface="+mn-lt"/>
            </a:endParaRPr>
          </a:p>
        </p:txBody>
      </p:sp>
      <p:sp>
        <p:nvSpPr>
          <p:cNvPr id="19" name="Rectangle 18">
            <a:extLst>
              <a:ext uri="{FF2B5EF4-FFF2-40B4-BE49-F238E27FC236}">
                <a16:creationId xmlns:a16="http://schemas.microsoft.com/office/drawing/2014/main" id="{F013F073-27F8-44C6-86F2-1BFB52DCC02D}"/>
              </a:ext>
            </a:extLst>
          </p:cNvPr>
          <p:cNvSpPr/>
          <p:nvPr userDrawn="1"/>
        </p:nvSpPr>
        <p:spPr>
          <a:xfrm>
            <a:off x="4710896" y="1576406"/>
            <a:ext cx="4065720" cy="1731243"/>
          </a:xfrm>
          <a:prstGeom prst="rect">
            <a:avLst/>
          </a:prstGeom>
        </p:spPr>
        <p:txBody>
          <a:bodyPr wrap="square">
            <a:spAutoFit/>
          </a:bodyPr>
          <a:lstStyle/>
          <a:p>
            <a:pPr marL="0" indent="0">
              <a:lnSpc>
                <a:spcPct val="95000"/>
              </a:lnSpc>
              <a:spcBef>
                <a:spcPts val="1200"/>
              </a:spcBef>
              <a:buNone/>
            </a:pPr>
            <a:r>
              <a:rPr lang="en-US" sz="1400" b="1" dirty="0"/>
              <a:t>To change the layout of an existing slide </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lang="en-US" sz="1400" dirty="0"/>
              <a:t>Go </a:t>
            </a:r>
            <a:r>
              <a:rPr kumimoji="0" lang="en-US" sz="1400" b="0" i="0" u="none" strike="noStrike" kern="1200" cap="none" spc="0" normalizeH="0" baseline="0" dirty="0">
                <a:ln>
                  <a:noFill/>
                </a:ln>
                <a:solidFill>
                  <a:prstClr val="black"/>
                </a:solidFill>
                <a:effectLst/>
                <a:uLnTx/>
                <a:uFillTx/>
                <a:latin typeface="+mn-lt"/>
                <a:ea typeface="+mn-ea"/>
                <a:cs typeface="+mn-cs"/>
              </a:rPr>
              <a:t>to the slide you want to change.</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Select Layout on the Home tab.</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Choose a new layout from the gallery.</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Add content </a:t>
            </a:r>
            <a:r>
              <a:rPr lang="en-US" sz="1400" dirty="0"/>
              <a:t>using the default boxes provided.</a:t>
            </a:r>
          </a:p>
        </p:txBody>
      </p:sp>
      <p:cxnSp>
        <p:nvCxnSpPr>
          <p:cNvPr id="13" name="Straight Connector 12">
            <a:extLst>
              <a:ext uri="{FF2B5EF4-FFF2-40B4-BE49-F238E27FC236}">
                <a16:creationId xmlns:a16="http://schemas.microsoft.com/office/drawing/2014/main" id="{D881C36F-DB11-4377-82A5-7916E869C5A2}"/>
              </a:ext>
            </a:extLst>
          </p:cNvPr>
          <p:cNvCxnSpPr>
            <a:cxnSpLocks/>
          </p:cNvCxnSpPr>
          <p:nvPr userDrawn="1"/>
        </p:nvCxnSpPr>
        <p:spPr>
          <a:xfrm>
            <a:off x="4572000" y="1655840"/>
            <a:ext cx="0" cy="3892832"/>
          </a:xfrm>
          <a:prstGeom prst="line">
            <a:avLst/>
          </a:prstGeom>
          <a:noFill/>
          <a:ln w="12700" cap="flat">
            <a:solidFill>
              <a:schemeClr val="tx1"/>
            </a:solidFill>
            <a:prstDash val="solid"/>
            <a:miter lim="400000"/>
          </a:ln>
          <a:effectLst/>
          <a:sp3d/>
        </p:spPr>
        <p:style>
          <a:lnRef idx="0">
            <a:scrgbClr r="0" g="0" b="0"/>
          </a:lnRef>
          <a:fillRef idx="0">
            <a:scrgbClr r="0" g="0" b="0"/>
          </a:fillRef>
          <a:effectRef idx="0">
            <a:scrgbClr r="0" g="0" b="0"/>
          </a:effectRef>
          <a:fontRef idx="none"/>
        </p:style>
      </p:cxnSp>
      <p:pic>
        <p:nvPicPr>
          <p:cNvPr id="5" name="Picture 4">
            <a:extLst>
              <a:ext uri="{FF2B5EF4-FFF2-40B4-BE49-F238E27FC236}">
                <a16:creationId xmlns:a16="http://schemas.microsoft.com/office/drawing/2014/main" id="{36DFD707-F222-4D4E-B8C5-EA4BFC0E5C2B}"/>
              </a:ext>
            </a:extLst>
          </p:cNvPr>
          <p:cNvPicPr>
            <a:picLocks noChangeAspect="1"/>
          </p:cNvPicPr>
          <p:nvPr userDrawn="1"/>
        </p:nvPicPr>
        <p:blipFill>
          <a:blip r:embed="rId2"/>
          <a:stretch>
            <a:fillRect/>
          </a:stretch>
        </p:blipFill>
        <p:spPr>
          <a:xfrm>
            <a:off x="4809145" y="3722382"/>
            <a:ext cx="2787445" cy="1645920"/>
          </a:xfrm>
          <a:prstGeom prst="rect">
            <a:avLst/>
          </a:prstGeom>
          <a:ln w="3175">
            <a:solidFill>
              <a:schemeClr val="bg2">
                <a:lumMod val="60000"/>
                <a:lumOff val="40000"/>
              </a:schemeClr>
            </a:solidFill>
          </a:ln>
        </p:spPr>
      </p:pic>
      <p:pic>
        <p:nvPicPr>
          <p:cNvPr id="7" name="Picture 6">
            <a:extLst>
              <a:ext uri="{FF2B5EF4-FFF2-40B4-BE49-F238E27FC236}">
                <a16:creationId xmlns:a16="http://schemas.microsoft.com/office/drawing/2014/main" id="{DDE573EB-ED1C-4950-A414-0660D4C78160}"/>
              </a:ext>
            </a:extLst>
          </p:cNvPr>
          <p:cNvPicPr>
            <a:picLocks noChangeAspect="1"/>
          </p:cNvPicPr>
          <p:nvPr userDrawn="1"/>
        </p:nvPicPr>
        <p:blipFill>
          <a:blip r:embed="rId3"/>
          <a:stretch>
            <a:fillRect/>
          </a:stretch>
        </p:blipFill>
        <p:spPr>
          <a:xfrm>
            <a:off x="423017" y="3722382"/>
            <a:ext cx="2538848" cy="1645920"/>
          </a:xfrm>
          <a:prstGeom prst="rect">
            <a:avLst/>
          </a:prstGeom>
          <a:ln w="3175">
            <a:solidFill>
              <a:schemeClr val="bg2">
                <a:lumMod val="60000"/>
                <a:lumOff val="40000"/>
              </a:schemeClr>
            </a:solidFill>
          </a:ln>
        </p:spPr>
      </p:pic>
      <p:sp>
        <p:nvSpPr>
          <p:cNvPr id="8" name="Slide Number Placeholder 5">
            <a:extLst>
              <a:ext uri="{FF2B5EF4-FFF2-40B4-BE49-F238E27FC236}">
                <a16:creationId xmlns:a16="http://schemas.microsoft.com/office/drawing/2014/main" id="{BFE3E87C-170C-9437-AF6F-0A7B1870C52C}"/>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3643749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etting started 3">
    <p:spTree>
      <p:nvGrpSpPr>
        <p:cNvPr id="1" name=""/>
        <p:cNvGrpSpPr/>
        <p:nvPr/>
      </p:nvGrpSpPr>
      <p:grpSpPr>
        <a:xfrm>
          <a:off x="0" y="0"/>
          <a:ext cx="0" cy="0"/>
          <a:chOff x="0" y="0"/>
          <a:chExt cx="0" cy="0"/>
        </a:xfrm>
      </p:grpSpPr>
      <p:sp>
        <p:nvSpPr>
          <p:cNvPr id="26" name="Content Placeholder 3">
            <a:extLst>
              <a:ext uri="{FF2B5EF4-FFF2-40B4-BE49-F238E27FC236}">
                <a16:creationId xmlns:a16="http://schemas.microsoft.com/office/drawing/2014/main" id="{C414DEA0-13FF-4DE4-9D76-9E6417F4FE5D}"/>
              </a:ext>
            </a:extLst>
          </p:cNvPr>
          <p:cNvSpPr txBox="1">
            <a:spLocks/>
          </p:cNvSpPr>
          <p:nvPr userDrawn="1"/>
        </p:nvSpPr>
        <p:spPr>
          <a:xfrm>
            <a:off x="397379" y="5038127"/>
            <a:ext cx="5744339" cy="996914"/>
          </a:xfrm>
          <a:prstGeom prst="rect">
            <a:avLst/>
          </a:prstGeom>
        </p:spPr>
        <p:txBody>
          <a:bodyPr vert="horz" lIns="0" tIns="0" rIns="0" bIns="0" rtlCol="0">
            <a:noAutofit/>
          </a:bodyPr>
          <a:lstStyle>
            <a:lvl1pPr marL="227013" indent="-227013" algn="l" defTabSz="914400" rtl="0" eaLnBrk="1" latinLnBrk="0" hangingPunct="1">
              <a:lnSpc>
                <a:spcPct val="100000"/>
              </a:lnSpc>
              <a:spcBef>
                <a:spcPts val="2400"/>
              </a:spcBef>
              <a:buClr>
                <a:schemeClr val="tx1"/>
              </a:buClr>
              <a:buSzPct val="130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5pPr>
            <a:lvl6pPr marL="1965960"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6pPr>
            <a:lvl7pPr marL="2322576"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7pPr>
            <a:lvl8pPr marL="2679192"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8pPr>
            <a:lvl9pPr marL="3035808"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9pPr>
          </a:lstStyle>
          <a:p>
            <a:pPr>
              <a:lnSpc>
                <a:spcPct val="95000"/>
              </a:lnSpc>
              <a:spcBef>
                <a:spcPts val="1200"/>
              </a:spcBef>
              <a:buSzPct val="115000"/>
            </a:pPr>
            <a:r>
              <a:rPr lang="en-US" sz="1200" dirty="0"/>
              <a:t>Primary colours Green and Blue may be used interchangeably across the organization.</a:t>
            </a:r>
          </a:p>
          <a:p>
            <a:pPr>
              <a:lnSpc>
                <a:spcPct val="95000"/>
              </a:lnSpc>
              <a:spcBef>
                <a:spcPts val="1200"/>
              </a:spcBef>
              <a:buSzPct val="115000"/>
            </a:pPr>
            <a:r>
              <a:rPr lang="en-US" sz="1200" dirty="0"/>
              <a:t>Text colour: use black or white reverse text.</a:t>
            </a:r>
          </a:p>
          <a:p>
            <a:pPr>
              <a:lnSpc>
                <a:spcPct val="95000"/>
              </a:lnSpc>
              <a:spcBef>
                <a:spcPts val="1200"/>
              </a:spcBef>
              <a:buSzPct val="115000"/>
            </a:pPr>
            <a:r>
              <a:rPr lang="en-US" sz="1200" dirty="0"/>
              <a:t>Charts and graphics only: use any of the primary or secondary colours provided.</a:t>
            </a:r>
          </a:p>
        </p:txBody>
      </p:sp>
      <p:cxnSp>
        <p:nvCxnSpPr>
          <p:cNvPr id="25" name="Straight Connector 24">
            <a:extLst>
              <a:ext uri="{FF2B5EF4-FFF2-40B4-BE49-F238E27FC236}">
                <a16:creationId xmlns:a16="http://schemas.microsoft.com/office/drawing/2014/main" id="{0EE1E742-A967-4A3E-9F77-DA40A8E46B45}"/>
              </a:ext>
            </a:extLst>
          </p:cNvPr>
          <p:cNvCxnSpPr>
            <a:cxnSpLocks/>
          </p:cNvCxnSpPr>
          <p:nvPr userDrawn="1"/>
        </p:nvCxnSpPr>
        <p:spPr>
          <a:xfrm>
            <a:off x="6477000" y="1622705"/>
            <a:ext cx="0" cy="4412336"/>
          </a:xfrm>
          <a:prstGeom prst="line">
            <a:avLst/>
          </a:prstGeom>
          <a:noFill/>
          <a:ln w="12700"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27" name="Title 5">
            <a:extLst>
              <a:ext uri="{FF2B5EF4-FFF2-40B4-BE49-F238E27FC236}">
                <a16:creationId xmlns:a16="http://schemas.microsoft.com/office/drawing/2014/main" id="{AEA8B13C-3D00-4B76-989C-A1F6F0840923}"/>
              </a:ext>
            </a:extLst>
          </p:cNvPr>
          <p:cNvSpPr txBox="1">
            <a:spLocks/>
          </p:cNvSpPr>
          <p:nvPr userDrawn="1"/>
        </p:nvSpPr>
        <p:spPr>
          <a:xfrm>
            <a:off x="397380" y="1032065"/>
            <a:ext cx="3891038" cy="493140"/>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2400" b="0" kern="1200" baseline="0">
                <a:solidFill>
                  <a:schemeClr val="tx1"/>
                </a:solidFill>
                <a:latin typeface="+mj-lt"/>
                <a:ea typeface="+mj-ea"/>
                <a:cs typeface="+mj-cs"/>
              </a:defRPr>
            </a:lvl1pPr>
          </a:lstStyle>
          <a:p>
            <a:r>
              <a:rPr lang="en-US" sz="2000" b="1" dirty="0"/>
              <a:t>Colours &amp; Images</a:t>
            </a:r>
          </a:p>
        </p:txBody>
      </p:sp>
      <p:sp>
        <p:nvSpPr>
          <p:cNvPr id="20" name="Content Placeholder 3">
            <a:extLst>
              <a:ext uri="{FF2B5EF4-FFF2-40B4-BE49-F238E27FC236}">
                <a16:creationId xmlns:a16="http://schemas.microsoft.com/office/drawing/2014/main" id="{3F1EF2E9-1005-4071-B482-10D7F95E3EF3}"/>
              </a:ext>
            </a:extLst>
          </p:cNvPr>
          <p:cNvSpPr txBox="1">
            <a:spLocks/>
          </p:cNvSpPr>
          <p:nvPr userDrawn="1"/>
        </p:nvSpPr>
        <p:spPr>
          <a:xfrm>
            <a:off x="6755137" y="1622705"/>
            <a:ext cx="2023481" cy="4927319"/>
          </a:xfrm>
          <a:prstGeom prst="rect">
            <a:avLst/>
          </a:prstGeom>
        </p:spPr>
        <p:txBody>
          <a:bodyPr vert="horz" lIns="0" tIns="0" rIns="0" bIns="0" rtlCol="0">
            <a:noAutofit/>
          </a:bodyPr>
          <a:lstStyle>
            <a:lvl1pPr marL="227013" indent="-227013" algn="l" defTabSz="914400" rtl="0" eaLnBrk="1" latinLnBrk="0" hangingPunct="1">
              <a:lnSpc>
                <a:spcPct val="100000"/>
              </a:lnSpc>
              <a:spcBef>
                <a:spcPts val="2400"/>
              </a:spcBef>
              <a:buClr>
                <a:schemeClr val="tx1"/>
              </a:buClr>
              <a:buSzPct val="130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5pPr>
            <a:lvl6pPr marL="1965960"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6pPr>
            <a:lvl7pPr marL="2322576"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7pPr>
            <a:lvl8pPr marL="2679192"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8pPr>
            <a:lvl9pPr marL="3035808"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95000"/>
              </a:lnSpc>
              <a:spcBef>
                <a:spcPts val="1200"/>
              </a:spcBef>
              <a:spcAft>
                <a:spcPts val="0"/>
              </a:spcAft>
              <a:buClrTx/>
              <a:buSzPct val="100000"/>
              <a:buFont typeface="Arial" panose="020B0604020202020204" pitchFamily="34" charset="0"/>
              <a:buNone/>
              <a:tabLst/>
              <a:defRPr/>
            </a:pPr>
            <a:r>
              <a:rPr lang="en-US" sz="1400" b="1" dirty="0"/>
              <a:t>Embedded Colour Palette</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200" b="0" i="0" u="none" strike="noStrike" kern="1200" cap="none" spc="0" normalizeH="0" baseline="0" dirty="0">
                <a:ln>
                  <a:noFill/>
                </a:ln>
                <a:solidFill>
                  <a:prstClr val="black"/>
                </a:solidFill>
                <a:effectLst/>
                <a:uLnTx/>
                <a:uFillTx/>
                <a:latin typeface="+mn-lt"/>
                <a:ea typeface="+mn-ea"/>
                <a:cs typeface="+mn-cs"/>
              </a:rPr>
              <a:t>Branded colours are embedded in the template for your immediate use.</a:t>
            </a: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4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4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4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4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8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00" b="0" i="0" u="none" strike="noStrike" kern="1200" cap="none" spc="0" normalizeH="0" baseline="0" dirty="0">
              <a:ln>
                <a:noFill/>
              </a:ln>
              <a:solidFill>
                <a:prstClr val="black"/>
              </a:solidFill>
              <a:effectLst/>
              <a:uLnTx/>
              <a:uFillTx/>
              <a:latin typeface="+mn-lt"/>
              <a:ea typeface="+mn-ea"/>
              <a:cs typeface="+mn-cs"/>
            </a:endParaRPr>
          </a:p>
          <a:p>
            <a:pPr marL="0" indent="0">
              <a:lnSpc>
                <a:spcPct val="95000"/>
              </a:lnSpc>
              <a:spcBef>
                <a:spcPts val="1200"/>
              </a:spcBef>
              <a:buNone/>
            </a:pPr>
            <a:endParaRPr lang="en-US" sz="100" b="1" dirty="0"/>
          </a:p>
          <a:p>
            <a:pPr marL="0" indent="0">
              <a:lnSpc>
                <a:spcPct val="95000"/>
              </a:lnSpc>
              <a:spcBef>
                <a:spcPts val="1200"/>
              </a:spcBef>
              <a:buNone/>
            </a:pPr>
            <a:r>
              <a:rPr lang="en-US" sz="1400" b="1" dirty="0"/>
              <a:t>Images</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200" b="0" i="0" u="none" strike="noStrike" kern="1200" cap="none" spc="0" normalizeH="0" baseline="0" dirty="0">
                <a:ln>
                  <a:noFill/>
                </a:ln>
                <a:solidFill>
                  <a:prstClr val="black"/>
                </a:solidFill>
                <a:effectLst/>
                <a:uLnTx/>
                <a:uFillTx/>
                <a:latin typeface="+mn-lt"/>
                <a:ea typeface="+mn-ea"/>
                <a:cs typeface="+mn-cs"/>
              </a:rPr>
              <a:t>You can add your own copyright free photos</a:t>
            </a:r>
            <a:br>
              <a:rPr kumimoji="0" lang="en-US" sz="1200" b="0" i="0" u="none" strike="noStrike" kern="1200" cap="none" spc="0" normalizeH="0" baseline="0" dirty="0">
                <a:ln>
                  <a:noFill/>
                </a:ln>
                <a:solidFill>
                  <a:prstClr val="black"/>
                </a:solidFill>
                <a:effectLst/>
                <a:uLnTx/>
                <a:uFillTx/>
                <a:latin typeface="+mn-lt"/>
                <a:ea typeface="+mn-ea"/>
                <a:cs typeface="+mn-cs"/>
              </a:rPr>
            </a:br>
            <a:r>
              <a:rPr kumimoji="0" lang="en-US" sz="1200" b="0" i="0" u="none" strike="noStrike" kern="1200" cap="none" spc="0" normalizeH="0" baseline="0" dirty="0">
                <a:ln>
                  <a:noFill/>
                </a:ln>
                <a:solidFill>
                  <a:prstClr val="black"/>
                </a:solidFill>
                <a:effectLst/>
                <a:uLnTx/>
                <a:uFillTx/>
                <a:latin typeface="+mn-lt"/>
                <a:ea typeface="+mn-ea"/>
                <a:cs typeface="+mn-cs"/>
              </a:rPr>
              <a:t>to customize your content slides.</a:t>
            </a:r>
          </a:p>
        </p:txBody>
      </p:sp>
      <p:sp>
        <p:nvSpPr>
          <p:cNvPr id="14" name="Rectangle 13">
            <a:extLst>
              <a:ext uri="{FF2B5EF4-FFF2-40B4-BE49-F238E27FC236}">
                <a16:creationId xmlns:a16="http://schemas.microsoft.com/office/drawing/2014/main" id="{A38F2055-4983-4560-A35F-C2AD8B91C608}"/>
              </a:ext>
            </a:extLst>
          </p:cNvPr>
          <p:cNvSpPr/>
          <p:nvPr userDrawn="1"/>
        </p:nvSpPr>
        <p:spPr>
          <a:xfrm>
            <a:off x="397379" y="359681"/>
            <a:ext cx="2630528" cy="246221"/>
          </a:xfrm>
          <a:prstGeom prst="rect">
            <a:avLst/>
          </a:prstGeom>
        </p:spPr>
        <p:txBody>
          <a:bodyPr wrap="none" lIns="0" rIns="0">
            <a:spAutoFit/>
          </a:bodyPr>
          <a:lstStyle/>
          <a:p>
            <a:r>
              <a:rPr lang="en-US" sz="1000" dirty="0">
                <a:latin typeface="+mn-lt"/>
              </a:rPr>
              <a:t>For use with Microsoft Office PowerPoint 365</a:t>
            </a:r>
            <a:endParaRPr lang="en-US" sz="1000" dirty="0">
              <a:solidFill>
                <a:schemeClr val="bg1"/>
              </a:solidFill>
              <a:latin typeface="+mn-lt"/>
            </a:endParaRPr>
          </a:p>
        </p:txBody>
      </p:sp>
      <p:grpSp>
        <p:nvGrpSpPr>
          <p:cNvPr id="18" name="Group 17">
            <a:extLst>
              <a:ext uri="{FF2B5EF4-FFF2-40B4-BE49-F238E27FC236}">
                <a16:creationId xmlns:a16="http://schemas.microsoft.com/office/drawing/2014/main" id="{10A5EA6A-5CC2-4014-B857-5851599C6A3A}"/>
              </a:ext>
            </a:extLst>
          </p:cNvPr>
          <p:cNvGrpSpPr/>
          <p:nvPr userDrawn="1"/>
        </p:nvGrpSpPr>
        <p:grpSpPr>
          <a:xfrm>
            <a:off x="6994766" y="2855575"/>
            <a:ext cx="1626433" cy="1817208"/>
            <a:chOff x="6808033" y="2485869"/>
            <a:chExt cx="1626433" cy="1817208"/>
          </a:xfrm>
        </p:grpSpPr>
        <p:pic>
          <p:nvPicPr>
            <p:cNvPr id="19" name="Picture 18">
              <a:extLst>
                <a:ext uri="{FF2B5EF4-FFF2-40B4-BE49-F238E27FC236}">
                  <a16:creationId xmlns:a16="http://schemas.microsoft.com/office/drawing/2014/main" id="{7A8B07CF-694E-4DE7-BFB8-2BE0B43DA1DA}"/>
                </a:ext>
              </a:extLst>
            </p:cNvPr>
            <p:cNvPicPr>
              <a:picLocks noChangeAspect="1"/>
            </p:cNvPicPr>
            <p:nvPr userDrawn="1"/>
          </p:nvPicPr>
          <p:blipFill rotWithShape="1">
            <a:blip r:embed="rId2"/>
            <a:srcRect l="796" t="1136" r="1057"/>
            <a:stretch/>
          </p:blipFill>
          <p:spPr>
            <a:xfrm>
              <a:off x="6808033" y="2485869"/>
              <a:ext cx="1626433" cy="1817208"/>
            </a:xfrm>
            <a:prstGeom prst="rect">
              <a:avLst/>
            </a:prstGeom>
            <a:ln w="3175">
              <a:solidFill>
                <a:schemeClr val="bg2">
                  <a:lumMod val="60000"/>
                  <a:lumOff val="40000"/>
                </a:schemeClr>
              </a:solidFill>
            </a:ln>
          </p:spPr>
        </p:pic>
        <p:sp>
          <p:nvSpPr>
            <p:cNvPr id="21" name="Rectangle 20">
              <a:extLst>
                <a:ext uri="{FF2B5EF4-FFF2-40B4-BE49-F238E27FC236}">
                  <a16:creationId xmlns:a16="http://schemas.microsoft.com/office/drawing/2014/main" id="{7B9DCF80-5759-4134-AFB0-6E099B6BC2C4}"/>
                </a:ext>
              </a:extLst>
            </p:cNvPr>
            <p:cNvSpPr/>
            <p:nvPr userDrawn="1"/>
          </p:nvSpPr>
          <p:spPr>
            <a:xfrm>
              <a:off x="6808033" y="2485869"/>
              <a:ext cx="1626433" cy="394064"/>
            </a:xfrm>
            <a:prstGeom prst="rect">
              <a:avLst/>
            </a:prstGeom>
            <a:no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l"/>
              <a:endParaRPr lang="en-CA" dirty="0" err="1"/>
            </a:p>
          </p:txBody>
        </p:sp>
      </p:grpSp>
      <p:sp>
        <p:nvSpPr>
          <p:cNvPr id="16" name="Rectangle 15">
            <a:extLst>
              <a:ext uri="{FF2B5EF4-FFF2-40B4-BE49-F238E27FC236}">
                <a16:creationId xmlns:a16="http://schemas.microsoft.com/office/drawing/2014/main" id="{931E5459-0781-4692-88B8-0581A3B63EDB}"/>
              </a:ext>
            </a:extLst>
          </p:cNvPr>
          <p:cNvSpPr/>
          <p:nvPr userDrawn="1"/>
        </p:nvSpPr>
        <p:spPr>
          <a:xfrm>
            <a:off x="397379" y="1622705"/>
            <a:ext cx="2019784" cy="197170"/>
          </a:xfrm>
          <a:prstGeom prst="rect">
            <a:avLst/>
          </a:prstGeom>
        </p:spPr>
        <p:txBody>
          <a:bodyPr wrap="non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mn-lt"/>
                <a:ea typeface="+mn-ea"/>
                <a:cs typeface="+mn-cs"/>
              </a:rPr>
              <a:t>Primary </a:t>
            </a:r>
            <a:r>
              <a:rPr kumimoji="0" lang="en-US" sz="1100" b="1" i="0" u="none" strike="noStrike" kern="1200" cap="none" spc="0" normalizeH="0" baseline="0" noProof="0" dirty="0" err="1">
                <a:ln>
                  <a:noFill/>
                </a:ln>
                <a:solidFill>
                  <a:prstClr val="black"/>
                </a:solidFill>
                <a:effectLst/>
                <a:uLnTx/>
                <a:uFillTx/>
                <a:latin typeface="+mn-lt"/>
                <a:ea typeface="+mn-ea"/>
                <a:cs typeface="+mn-cs"/>
              </a:rPr>
              <a:t>colours</a:t>
            </a:r>
            <a:r>
              <a:rPr kumimoji="0" lang="en-US" sz="1100" b="1" i="0" u="none" strike="noStrike" kern="1200" cap="none" spc="0" normalizeH="0" baseline="0" noProof="0" dirty="0">
                <a:ln>
                  <a:noFill/>
                </a:ln>
                <a:solidFill>
                  <a:prstClr val="black"/>
                </a:solidFill>
                <a:effectLst/>
                <a:uLnTx/>
                <a:uFillTx/>
                <a:latin typeface="+mn-lt"/>
                <a:ea typeface="+mn-ea"/>
                <a:cs typeface="+mn-cs"/>
              </a:rPr>
              <a:t> – RGB values</a:t>
            </a:r>
            <a:endParaRPr kumimoji="0" lang="en-CA" sz="1100" b="1" i="0" u="none" strike="noStrike" kern="1200" cap="none" spc="0" normalizeH="0" baseline="0" noProof="0" dirty="0">
              <a:ln>
                <a:noFill/>
              </a:ln>
              <a:solidFill>
                <a:prstClr val="black"/>
              </a:solidFill>
              <a:effectLst/>
              <a:uLnTx/>
              <a:uFillTx/>
              <a:latin typeface="+mn-lt"/>
              <a:ea typeface="+mn-ea"/>
              <a:cs typeface="+mn-cs"/>
            </a:endParaRPr>
          </a:p>
        </p:txBody>
      </p:sp>
      <p:sp>
        <p:nvSpPr>
          <p:cNvPr id="17" name="Rectangle 16">
            <a:extLst>
              <a:ext uri="{FF2B5EF4-FFF2-40B4-BE49-F238E27FC236}">
                <a16:creationId xmlns:a16="http://schemas.microsoft.com/office/drawing/2014/main" id="{5E183A32-441A-4D9D-A139-550A8EBA281B}"/>
              </a:ext>
            </a:extLst>
          </p:cNvPr>
          <p:cNvSpPr/>
          <p:nvPr userDrawn="1"/>
        </p:nvSpPr>
        <p:spPr>
          <a:xfrm>
            <a:off x="402719" y="2751562"/>
            <a:ext cx="2218556" cy="197170"/>
          </a:xfrm>
          <a:prstGeom prst="rect">
            <a:avLst/>
          </a:prstGeom>
        </p:spPr>
        <p:txBody>
          <a:bodyPr wrap="non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mn-lt"/>
                <a:ea typeface="+mn-ea"/>
                <a:cs typeface="+mn-cs"/>
              </a:rPr>
              <a:t>Secondary </a:t>
            </a:r>
            <a:r>
              <a:rPr kumimoji="0" lang="en-US" sz="1100" b="1" i="0" u="none" strike="noStrike" kern="1200" cap="none" spc="0" normalizeH="0" baseline="0" noProof="0" dirty="0" err="1">
                <a:ln>
                  <a:noFill/>
                </a:ln>
                <a:solidFill>
                  <a:prstClr val="black"/>
                </a:solidFill>
                <a:effectLst/>
                <a:uLnTx/>
                <a:uFillTx/>
                <a:latin typeface="+mn-lt"/>
                <a:ea typeface="+mn-ea"/>
                <a:cs typeface="+mn-cs"/>
              </a:rPr>
              <a:t>colours</a:t>
            </a:r>
            <a:r>
              <a:rPr kumimoji="0" lang="en-US" sz="1100" b="1" i="0" u="none" strike="noStrike" kern="1200" cap="none" spc="0" normalizeH="0" baseline="0" noProof="0" dirty="0">
                <a:ln>
                  <a:noFill/>
                </a:ln>
                <a:solidFill>
                  <a:prstClr val="black"/>
                </a:solidFill>
                <a:effectLst/>
                <a:uLnTx/>
                <a:uFillTx/>
                <a:latin typeface="+mn-lt"/>
                <a:ea typeface="+mn-ea"/>
                <a:cs typeface="+mn-cs"/>
              </a:rPr>
              <a:t> – RGB values</a:t>
            </a:r>
          </a:p>
        </p:txBody>
      </p:sp>
      <p:graphicFrame>
        <p:nvGraphicFramePr>
          <p:cNvPr id="22" name="Table 14">
            <a:extLst>
              <a:ext uri="{FF2B5EF4-FFF2-40B4-BE49-F238E27FC236}">
                <a16:creationId xmlns:a16="http://schemas.microsoft.com/office/drawing/2014/main" id="{F7042F08-0092-4E92-8D07-3E58A961CA78}"/>
              </a:ext>
            </a:extLst>
          </p:cNvPr>
          <p:cNvGraphicFramePr>
            <a:graphicFrameLocks noGrp="1"/>
          </p:cNvGraphicFramePr>
          <p:nvPr userDrawn="1">
            <p:extLst>
              <p:ext uri="{D42A27DB-BD31-4B8C-83A1-F6EECF244321}">
                <p14:modId xmlns:p14="http://schemas.microsoft.com/office/powerpoint/2010/main" val="2241845523"/>
              </p:ext>
            </p:extLst>
          </p:nvPr>
        </p:nvGraphicFramePr>
        <p:xfrm>
          <a:off x="401642" y="1895585"/>
          <a:ext cx="5740080" cy="746252"/>
        </p:xfrm>
        <a:graphic>
          <a:graphicData uri="http://schemas.openxmlformats.org/drawingml/2006/table">
            <a:tbl>
              <a:tblPr firstRow="1" bandRow="1">
                <a:tableStyleId>{B301B821-A1FF-4177-AEE7-76D212191A09}</a:tableStyleId>
              </a:tblPr>
              <a:tblGrid>
                <a:gridCol w="717510">
                  <a:extLst>
                    <a:ext uri="{9D8B030D-6E8A-4147-A177-3AD203B41FA5}">
                      <a16:colId xmlns:a16="http://schemas.microsoft.com/office/drawing/2014/main" val="3441835300"/>
                    </a:ext>
                  </a:extLst>
                </a:gridCol>
                <a:gridCol w="717510">
                  <a:extLst>
                    <a:ext uri="{9D8B030D-6E8A-4147-A177-3AD203B41FA5}">
                      <a16:colId xmlns:a16="http://schemas.microsoft.com/office/drawing/2014/main" val="977536678"/>
                    </a:ext>
                  </a:extLst>
                </a:gridCol>
                <a:gridCol w="717510">
                  <a:extLst>
                    <a:ext uri="{9D8B030D-6E8A-4147-A177-3AD203B41FA5}">
                      <a16:colId xmlns:a16="http://schemas.microsoft.com/office/drawing/2014/main" val="125852545"/>
                    </a:ext>
                  </a:extLst>
                </a:gridCol>
                <a:gridCol w="717510">
                  <a:extLst>
                    <a:ext uri="{9D8B030D-6E8A-4147-A177-3AD203B41FA5}">
                      <a16:colId xmlns:a16="http://schemas.microsoft.com/office/drawing/2014/main" val="931395583"/>
                    </a:ext>
                  </a:extLst>
                </a:gridCol>
                <a:gridCol w="717510">
                  <a:extLst>
                    <a:ext uri="{9D8B030D-6E8A-4147-A177-3AD203B41FA5}">
                      <a16:colId xmlns:a16="http://schemas.microsoft.com/office/drawing/2014/main" val="2451672989"/>
                    </a:ext>
                  </a:extLst>
                </a:gridCol>
                <a:gridCol w="717510">
                  <a:extLst>
                    <a:ext uri="{9D8B030D-6E8A-4147-A177-3AD203B41FA5}">
                      <a16:colId xmlns:a16="http://schemas.microsoft.com/office/drawing/2014/main" val="1199082826"/>
                    </a:ext>
                  </a:extLst>
                </a:gridCol>
                <a:gridCol w="717510">
                  <a:extLst>
                    <a:ext uri="{9D8B030D-6E8A-4147-A177-3AD203B41FA5}">
                      <a16:colId xmlns:a16="http://schemas.microsoft.com/office/drawing/2014/main" val="2368813008"/>
                    </a:ext>
                  </a:extLst>
                </a:gridCol>
                <a:gridCol w="717510">
                  <a:extLst>
                    <a:ext uri="{9D8B030D-6E8A-4147-A177-3AD203B41FA5}">
                      <a16:colId xmlns:a16="http://schemas.microsoft.com/office/drawing/2014/main" val="394202237"/>
                    </a:ext>
                  </a:extLst>
                </a:gridCol>
              </a:tblGrid>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Green</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0 167 88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0 68 39</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427"/>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4 97 56</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4613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6 135 78</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6874E"/>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0 196 110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C46E"/>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92 215 144</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CD79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172 229 196</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CE5C4"/>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202 238 217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ED9"/>
                    </a:solidFill>
                  </a:tcPr>
                </a:tc>
                <a:extLst>
                  <a:ext uri="{0D108BD9-81ED-4DB2-BD59-A6C34878D82A}">
                    <a16:rowId xmlns:a16="http://schemas.microsoft.com/office/drawing/2014/main" val="4155223802"/>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Blue</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0 0 193</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0 0 96</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6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0 0 130</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8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0 0 154</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30 30 229</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1E1EE5"/>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bg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bg1"/>
                          </a:solidFill>
                          <a:effectLst/>
                          <a:uLnTx/>
                          <a:uFillTx/>
                          <a:latin typeface="+mn-lt"/>
                          <a:ea typeface="+mn-ea"/>
                          <a:cs typeface="+mn-cs"/>
                        </a:rPr>
                        <a:t>45 105 255</a:t>
                      </a:r>
                      <a:endParaRPr kumimoji="0" lang="en-CA" sz="750" b="0" i="0" u="none" strike="noStrike" kern="1200" cap="none" spc="0" normalizeH="0" baseline="0" noProof="0" dirty="0">
                        <a:ln>
                          <a:noFill/>
                        </a:ln>
                        <a:solidFill>
                          <a:schemeClr val="bg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D69FF"/>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118 176 255</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6B0FF"/>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193 216 247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1D8F7"/>
                    </a:solidFill>
                  </a:tcPr>
                </a:tc>
                <a:extLst>
                  <a:ext uri="{0D108BD9-81ED-4DB2-BD59-A6C34878D82A}">
                    <a16:rowId xmlns:a16="http://schemas.microsoft.com/office/drawing/2014/main" val="3785195550"/>
                  </a:ext>
                </a:extLst>
              </a:tr>
            </a:tbl>
          </a:graphicData>
        </a:graphic>
      </p:graphicFrame>
      <p:graphicFrame>
        <p:nvGraphicFramePr>
          <p:cNvPr id="23" name="Table 14">
            <a:extLst>
              <a:ext uri="{FF2B5EF4-FFF2-40B4-BE49-F238E27FC236}">
                <a16:creationId xmlns:a16="http://schemas.microsoft.com/office/drawing/2014/main" id="{33CF129F-B729-4099-BEC4-3E9DF876EB91}"/>
              </a:ext>
            </a:extLst>
          </p:cNvPr>
          <p:cNvGraphicFramePr>
            <a:graphicFrameLocks noGrp="1"/>
          </p:cNvGraphicFramePr>
          <p:nvPr userDrawn="1">
            <p:extLst>
              <p:ext uri="{D42A27DB-BD31-4B8C-83A1-F6EECF244321}">
                <p14:modId xmlns:p14="http://schemas.microsoft.com/office/powerpoint/2010/main" val="1053255943"/>
              </p:ext>
            </p:extLst>
          </p:nvPr>
        </p:nvGraphicFramePr>
        <p:xfrm>
          <a:off x="406986" y="3026219"/>
          <a:ext cx="5734736" cy="1865630"/>
        </p:xfrm>
        <a:graphic>
          <a:graphicData uri="http://schemas.openxmlformats.org/drawingml/2006/table">
            <a:tbl>
              <a:tblPr firstRow="1" bandRow="1">
                <a:tableStyleId>{B301B821-A1FF-4177-AEE7-76D212191A09}</a:tableStyleId>
              </a:tblPr>
              <a:tblGrid>
                <a:gridCol w="716842">
                  <a:extLst>
                    <a:ext uri="{9D8B030D-6E8A-4147-A177-3AD203B41FA5}">
                      <a16:colId xmlns:a16="http://schemas.microsoft.com/office/drawing/2014/main" val="3441835300"/>
                    </a:ext>
                  </a:extLst>
                </a:gridCol>
                <a:gridCol w="716842">
                  <a:extLst>
                    <a:ext uri="{9D8B030D-6E8A-4147-A177-3AD203B41FA5}">
                      <a16:colId xmlns:a16="http://schemas.microsoft.com/office/drawing/2014/main" val="977536678"/>
                    </a:ext>
                  </a:extLst>
                </a:gridCol>
                <a:gridCol w="716842">
                  <a:extLst>
                    <a:ext uri="{9D8B030D-6E8A-4147-A177-3AD203B41FA5}">
                      <a16:colId xmlns:a16="http://schemas.microsoft.com/office/drawing/2014/main" val="125852545"/>
                    </a:ext>
                  </a:extLst>
                </a:gridCol>
                <a:gridCol w="716842">
                  <a:extLst>
                    <a:ext uri="{9D8B030D-6E8A-4147-A177-3AD203B41FA5}">
                      <a16:colId xmlns:a16="http://schemas.microsoft.com/office/drawing/2014/main" val="931395583"/>
                    </a:ext>
                  </a:extLst>
                </a:gridCol>
                <a:gridCol w="716842">
                  <a:extLst>
                    <a:ext uri="{9D8B030D-6E8A-4147-A177-3AD203B41FA5}">
                      <a16:colId xmlns:a16="http://schemas.microsoft.com/office/drawing/2014/main" val="2451672989"/>
                    </a:ext>
                  </a:extLst>
                </a:gridCol>
                <a:gridCol w="716842">
                  <a:extLst>
                    <a:ext uri="{9D8B030D-6E8A-4147-A177-3AD203B41FA5}">
                      <a16:colId xmlns:a16="http://schemas.microsoft.com/office/drawing/2014/main" val="1199082826"/>
                    </a:ext>
                  </a:extLst>
                </a:gridCol>
                <a:gridCol w="716842">
                  <a:extLst>
                    <a:ext uri="{9D8B030D-6E8A-4147-A177-3AD203B41FA5}">
                      <a16:colId xmlns:a16="http://schemas.microsoft.com/office/drawing/2014/main" val="2368813008"/>
                    </a:ext>
                  </a:extLst>
                </a:gridCol>
                <a:gridCol w="716842">
                  <a:extLst>
                    <a:ext uri="{9D8B030D-6E8A-4147-A177-3AD203B41FA5}">
                      <a16:colId xmlns:a16="http://schemas.microsoft.com/office/drawing/2014/main" val="394202237"/>
                    </a:ext>
                  </a:extLst>
                </a:gridCol>
              </a:tblGrid>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Navy</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40 43 62</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52 56 75</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384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66 69 89</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24559"/>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94 96 115</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607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142 144 162</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E90A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4155223802"/>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Coral</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236 100 83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131 10 16</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0A1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160 14 24</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0E1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208 58 57</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3A39"/>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255 119 105</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69"/>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246 144 130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6908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252 172 161</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CACA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246 204 199</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6CCC7"/>
                    </a:solidFill>
                  </a:tcPr>
                </a:tc>
                <a:extLst>
                  <a:ext uri="{0D108BD9-81ED-4DB2-BD59-A6C34878D82A}">
                    <a16:rowId xmlns:a16="http://schemas.microsoft.com/office/drawing/2014/main" val="3785195550"/>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Violet</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96 69 132</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38 24 72</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6184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51 26 83</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1A5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76 51 107</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C336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111 86 147</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F569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bg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bg1"/>
                          </a:solidFill>
                          <a:effectLst/>
                          <a:uLnTx/>
                          <a:uFillTx/>
                          <a:latin typeface="+mn-lt"/>
                          <a:ea typeface="+mn-ea"/>
                          <a:cs typeface="+mn-cs"/>
                        </a:rPr>
                        <a:t>131 106 166</a:t>
                      </a:r>
                      <a:endParaRPr kumimoji="0" lang="en-CA" sz="750" b="0" i="0" u="none" strike="noStrike" kern="1200" cap="none" spc="0" normalizeH="0" baseline="0" noProof="0" dirty="0">
                        <a:ln>
                          <a:noFill/>
                        </a:ln>
                        <a:solidFill>
                          <a:schemeClr val="bg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6AA6"/>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157 141 188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D8DBC"/>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212 210 233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4D2E9"/>
                    </a:solidFill>
                  </a:tcPr>
                </a:tc>
                <a:extLst>
                  <a:ext uri="{0D108BD9-81ED-4DB2-BD59-A6C34878D82A}">
                    <a16:rowId xmlns:a16="http://schemas.microsoft.com/office/drawing/2014/main" val="1544447608"/>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Gold</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244 150 0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167 89 0</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7590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206 118 18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E761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215 125 40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77D2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249 171 46</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AB2E"/>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252 196 87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CC457"/>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248 211 138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8D38A"/>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251 233 198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BE9C6"/>
                    </a:solidFill>
                  </a:tcPr>
                </a:tc>
                <a:extLst>
                  <a:ext uri="{0D108BD9-81ED-4DB2-BD59-A6C34878D82A}">
                    <a16:rowId xmlns:a16="http://schemas.microsoft.com/office/drawing/2014/main" val="1646160453"/>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Turquoise</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6 199 186</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9 132 123</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9847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8 162 152</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8A29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5 178 167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5B2A7"/>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40 215 203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8D7C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106 231 223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AE7DF"/>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157 243 237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DF3ED"/>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197 244 241</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5F4F1"/>
                    </a:solidFill>
                  </a:tcPr>
                </a:tc>
                <a:extLst>
                  <a:ext uri="{0D108BD9-81ED-4DB2-BD59-A6C34878D82A}">
                    <a16:rowId xmlns:a16="http://schemas.microsoft.com/office/drawing/2014/main" val="2760968983"/>
                  </a:ext>
                </a:extLst>
              </a:tr>
            </a:tbl>
          </a:graphicData>
        </a:graphic>
      </p:graphicFrame>
      <p:sp>
        <p:nvSpPr>
          <p:cNvPr id="8" name="Text Placeholder 8">
            <a:extLst>
              <a:ext uri="{FF2B5EF4-FFF2-40B4-BE49-F238E27FC236}">
                <a16:creationId xmlns:a16="http://schemas.microsoft.com/office/drawing/2014/main" id="{72DA855C-FDAD-4597-7476-5FC7C149A62F}"/>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9" name="Slide Number Placeholder 5">
            <a:extLst>
              <a:ext uri="{FF2B5EF4-FFF2-40B4-BE49-F238E27FC236}">
                <a16:creationId xmlns:a16="http://schemas.microsoft.com/office/drawing/2014/main" id="{91B34C68-E028-6A22-4369-6A7975FB3E30}"/>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364491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and content with sourc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463" y="472438"/>
            <a:ext cx="8347076" cy="792167"/>
          </a:xfrm>
        </p:spPr>
        <p:txBody>
          <a:bodyPr/>
          <a:lstStyle>
            <a:lvl1pPr>
              <a:defRPr baseline="0"/>
            </a:lvl1pPr>
          </a:lstStyle>
          <a:p>
            <a:r>
              <a:rPr lang="en-CA" noProof="0"/>
              <a:t>Slide title</a:t>
            </a:r>
          </a:p>
        </p:txBody>
      </p:sp>
      <p:sp>
        <p:nvSpPr>
          <p:cNvPr id="3" name="Content Placeholder 2"/>
          <p:cNvSpPr>
            <a:spLocks noGrp="1"/>
          </p:cNvSpPr>
          <p:nvPr>
            <p:ph idx="1" hasCustomPrompt="1"/>
          </p:nvPr>
        </p:nvSpPr>
        <p:spPr>
          <a:xfrm>
            <a:off x="398463" y="1434190"/>
            <a:ext cx="8347076" cy="4584842"/>
          </a:xfrm>
        </p:spPr>
        <p:txBody>
          <a:bodyPr/>
          <a:lstStyle>
            <a:lvl1pPr>
              <a:defRPr/>
            </a:lvl1pPr>
            <a:lvl5pPr>
              <a:defRPr/>
            </a:lvl5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7" name="Slide Number Placeholder 5">
            <a:extLst>
              <a:ext uri="{FF2B5EF4-FFF2-40B4-BE49-F238E27FC236}">
                <a16:creationId xmlns:a16="http://schemas.microsoft.com/office/drawing/2014/main" id="{0BCCE112-8C9E-5CAF-EEFC-4B468CC01116}"/>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8" name="Text Placeholder 8">
            <a:extLst>
              <a:ext uri="{FF2B5EF4-FFF2-40B4-BE49-F238E27FC236}">
                <a16:creationId xmlns:a16="http://schemas.microsoft.com/office/drawing/2014/main" id="{AE8000A5-8944-F7EA-5600-C91249858EAE}"/>
              </a:ext>
            </a:extLst>
          </p:cNvPr>
          <p:cNvSpPr>
            <a:spLocks noGrp="1"/>
          </p:cNvSpPr>
          <p:nvPr>
            <p:ph type="body" sz="quarter" idx="14" hasCustomPrompt="1"/>
          </p:nvPr>
        </p:nvSpPr>
        <p:spPr>
          <a:xfrm>
            <a:off x="2556160" y="5947791"/>
            <a:ext cx="5365303"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endParaRPr lang="en-CA" noProof="0"/>
          </a:p>
        </p:txBody>
      </p:sp>
    </p:spTree>
    <p:custDataLst>
      <p:tags r:id="rId1"/>
    </p:custDataLst>
    <p:extLst>
      <p:ext uri="{BB962C8B-B14F-4D97-AF65-F5344CB8AC3E}">
        <p14:creationId xmlns:p14="http://schemas.microsoft.com/office/powerpoint/2010/main" val="2376704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sub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7215" y="554780"/>
            <a:ext cx="6053611" cy="3036178"/>
          </a:xfrm>
        </p:spPr>
        <p:txBody>
          <a:bodyPr anchor="b">
            <a:normAutofit/>
          </a:bodyPr>
          <a:lstStyle>
            <a:lvl1pPr>
              <a:lnSpc>
                <a:spcPct val="95000"/>
              </a:lnSpc>
              <a:defRPr sz="7200" b="1" baseline="0">
                <a:solidFill>
                  <a:schemeClr val="tx1"/>
                </a:solidFill>
              </a:defRPr>
            </a:lvl1pPr>
          </a:lstStyle>
          <a:p>
            <a:r>
              <a:rPr lang="en-CA" noProof="0" dirty="0"/>
              <a:t>Title of </a:t>
            </a:r>
            <a:br>
              <a:rPr lang="en-CA" noProof="0" dirty="0"/>
            </a:br>
            <a:r>
              <a:rPr lang="en-CA" noProof="0" dirty="0"/>
              <a:t>presentation</a:t>
            </a:r>
          </a:p>
        </p:txBody>
      </p:sp>
      <p:sp>
        <p:nvSpPr>
          <p:cNvPr id="3" name="Subtitle 2"/>
          <p:cNvSpPr>
            <a:spLocks noGrp="1"/>
          </p:cNvSpPr>
          <p:nvPr>
            <p:ph type="subTitle" idx="1" hasCustomPrompt="1"/>
          </p:nvPr>
        </p:nvSpPr>
        <p:spPr>
          <a:xfrm>
            <a:off x="467215" y="4789255"/>
            <a:ext cx="6053612" cy="407584"/>
          </a:xfrm>
        </p:spPr>
        <p:txBody>
          <a:bodyPr anchor="b">
            <a:noAutofit/>
          </a:bodyPr>
          <a:lstStyle>
            <a:lvl1pPr marL="0" indent="0" algn="l">
              <a:lnSpc>
                <a:spcPct val="95000"/>
              </a:lnSpc>
              <a:spcBef>
                <a:spcPts val="0"/>
              </a:spcBef>
              <a:buNone/>
              <a:defRPr sz="1400" b="0" baseline="0">
                <a:solidFill>
                  <a:schemeClr val="tx1"/>
                </a:solidFill>
              </a:defRPr>
            </a:lvl1pPr>
            <a:lvl2pPr marL="0" indent="0" algn="r">
              <a:spcBef>
                <a:spcPts val="300"/>
              </a:spcBef>
              <a:buNone/>
              <a:defRPr sz="1200">
                <a:solidFill>
                  <a:schemeClr val="tx1"/>
                </a:solidFill>
              </a:defRPr>
            </a:lvl2pPr>
            <a:lvl3pPr marL="914400" indent="0" algn="r">
              <a:buNone/>
              <a:defRPr sz="1200">
                <a:solidFill>
                  <a:schemeClr val="tx1"/>
                </a:solidFill>
              </a:defRPr>
            </a:lvl3pPr>
            <a:lvl4pPr marL="1371600" indent="0" algn="r">
              <a:buNone/>
              <a:defRPr sz="1200">
                <a:solidFill>
                  <a:schemeClr val="tx1"/>
                </a:solidFill>
              </a:defRPr>
            </a:lvl4pPr>
            <a:lvl5pPr marL="1828800" indent="0" algn="r">
              <a:buNone/>
              <a:defRPr sz="1200">
                <a:solidFill>
                  <a:schemeClr val="tx1"/>
                </a:solidFill>
              </a:defRPr>
            </a:lvl5pPr>
            <a:lvl6pPr marL="2286000" indent="0" algn="r">
              <a:buNone/>
              <a:defRPr sz="1200">
                <a:solidFill>
                  <a:schemeClr val="tx1"/>
                </a:solidFill>
              </a:defRPr>
            </a:lvl6pPr>
            <a:lvl7pPr marL="2743200" indent="0" algn="r">
              <a:buNone/>
              <a:defRPr sz="1200">
                <a:solidFill>
                  <a:schemeClr val="tx1"/>
                </a:solidFill>
              </a:defRPr>
            </a:lvl7pPr>
            <a:lvl8pPr marL="3200400" indent="0" algn="r">
              <a:buNone/>
              <a:defRPr sz="1200">
                <a:solidFill>
                  <a:schemeClr val="tx1"/>
                </a:solidFill>
              </a:defRPr>
            </a:lvl8pPr>
            <a:lvl9pPr marL="3657600" indent="0" algn="r">
              <a:buNone/>
              <a:defRPr sz="1200">
                <a:solidFill>
                  <a:schemeClr val="tx1"/>
                </a:solidFill>
              </a:defRPr>
            </a:lvl9pPr>
          </a:lstStyle>
          <a:p>
            <a:r>
              <a:rPr lang="en-CA" noProof="0" dirty="0"/>
              <a:t>Presenter Full Name</a:t>
            </a:r>
          </a:p>
        </p:txBody>
      </p:sp>
      <p:sp>
        <p:nvSpPr>
          <p:cNvPr id="13" name="Date Placeholder 12"/>
          <p:cNvSpPr>
            <a:spLocks noGrp="1"/>
          </p:cNvSpPr>
          <p:nvPr>
            <p:ph type="dt" sz="half" idx="10"/>
          </p:nvPr>
        </p:nvSpPr>
        <p:spPr bwMode="black">
          <a:xfrm>
            <a:off x="467215" y="5459994"/>
            <a:ext cx="6053611" cy="267194"/>
          </a:xfrm>
          <a:prstGeom prst="rect">
            <a:avLst/>
          </a:prstGeom>
        </p:spPr>
        <p:txBody>
          <a:bodyPr lIns="0" anchor="t"/>
          <a:lstStyle>
            <a:lvl1pPr algn="l">
              <a:defRPr sz="1400">
                <a:solidFill>
                  <a:schemeClr val="tx1"/>
                </a:solidFill>
              </a:defRPr>
            </a:lvl1pPr>
          </a:lstStyle>
          <a:p>
            <a:fld id="{EE08E108-527B-4B52-98A7-35210C16A695}" type="datetime4">
              <a:rPr lang="en-CA" noProof="0" smtClean="0"/>
              <a:t>January 29, 2025</a:t>
            </a:fld>
            <a:endParaRPr lang="en-CA" noProof="0" dirty="0"/>
          </a:p>
        </p:txBody>
      </p:sp>
      <p:sp>
        <p:nvSpPr>
          <p:cNvPr id="7" name="Text Placeholder 6">
            <a:extLst>
              <a:ext uri="{FF2B5EF4-FFF2-40B4-BE49-F238E27FC236}">
                <a16:creationId xmlns:a16="http://schemas.microsoft.com/office/drawing/2014/main" id="{B23051F6-97A8-498B-82C1-AD3B80219492}"/>
              </a:ext>
            </a:extLst>
          </p:cNvPr>
          <p:cNvSpPr>
            <a:spLocks noGrp="1"/>
          </p:cNvSpPr>
          <p:nvPr>
            <p:ph type="body" sz="quarter" idx="13" hasCustomPrompt="1"/>
          </p:nvPr>
        </p:nvSpPr>
        <p:spPr>
          <a:xfrm>
            <a:off x="467215" y="3773691"/>
            <a:ext cx="6053612" cy="749823"/>
          </a:xfrm>
        </p:spPr>
        <p:txBody>
          <a:bodyPr/>
          <a:lstStyle>
            <a:lvl1pPr marL="0" indent="0">
              <a:lnSpc>
                <a:spcPct val="95000"/>
              </a:lnSpc>
              <a:buNone/>
              <a:defRPr sz="1800">
                <a:solidFill>
                  <a:schemeClr val="tx1"/>
                </a:solidFill>
                <a:latin typeface="+mj-lt"/>
              </a:defRPr>
            </a:lvl1pPr>
            <a:lvl2pPr marL="338328" indent="0">
              <a:buNone/>
              <a:defRPr>
                <a:solidFill>
                  <a:schemeClr val="bg1"/>
                </a:solidFill>
              </a:defRPr>
            </a:lvl2pPr>
            <a:lvl3pPr marL="685800" indent="0">
              <a:buNone/>
              <a:defRPr>
                <a:solidFill>
                  <a:schemeClr val="bg1"/>
                </a:solidFill>
              </a:defRPr>
            </a:lvl3pPr>
            <a:lvl4pPr marL="1014984" indent="0">
              <a:buNone/>
              <a:defRPr>
                <a:solidFill>
                  <a:schemeClr val="bg1"/>
                </a:solidFill>
              </a:defRPr>
            </a:lvl4pPr>
            <a:lvl5pPr marL="1380744" indent="0">
              <a:buNone/>
              <a:defRPr>
                <a:solidFill>
                  <a:schemeClr val="bg1"/>
                </a:solidFill>
              </a:defRPr>
            </a:lvl5pPr>
          </a:lstStyle>
          <a:p>
            <a:pPr lvl="0"/>
            <a:r>
              <a:rPr lang="en-CA" noProof="0" dirty="0"/>
              <a:t>Subtitle of presentation goes here</a:t>
            </a:r>
          </a:p>
        </p:txBody>
      </p:sp>
      <p:sp>
        <p:nvSpPr>
          <p:cNvPr id="10" name="Picture Placeholder 8">
            <a:extLst>
              <a:ext uri="{FF2B5EF4-FFF2-40B4-BE49-F238E27FC236}">
                <a16:creationId xmlns:a16="http://schemas.microsoft.com/office/drawing/2014/main" id="{D5083972-6136-4ED3-BED2-7167224A6E5F}"/>
              </a:ext>
            </a:extLst>
          </p:cNvPr>
          <p:cNvSpPr>
            <a:spLocks noGrp="1"/>
          </p:cNvSpPr>
          <p:nvPr>
            <p:ph type="pic" sz="quarter" idx="14"/>
          </p:nvPr>
        </p:nvSpPr>
        <p:spPr>
          <a:xfrm>
            <a:off x="5569526" y="0"/>
            <a:ext cx="3574473" cy="6858000"/>
          </a:xfrm>
        </p:spPr>
        <p:txBody>
          <a:bodyPr/>
          <a:lstStyle/>
          <a:p>
            <a:endParaRPr lang="en-US"/>
          </a:p>
        </p:txBody>
      </p:sp>
      <p:pic>
        <p:nvPicPr>
          <p:cNvPr id="4" name="Graphic 12">
            <a:extLst>
              <a:ext uri="{FF2B5EF4-FFF2-40B4-BE49-F238E27FC236}">
                <a16:creationId xmlns:a16="http://schemas.microsoft.com/office/drawing/2014/main" id="{300479B0-1876-1C4E-AA45-80598FB1156B}"/>
              </a:ext>
            </a:extLst>
          </p:cNvPr>
          <p:cNvPicPr>
            <a:picLocks noChangeAspect="1"/>
          </p:cNvPicPr>
          <p:nvPr userDrawn="1"/>
        </p:nvPicPr>
        <p:blipFill>
          <a:blip r:embed="rId2"/>
          <a:srcRect/>
          <a:stretch/>
        </p:blipFill>
        <p:spPr bwMode="black">
          <a:xfrm>
            <a:off x="466343" y="6246987"/>
            <a:ext cx="1662140" cy="253375"/>
          </a:xfrm>
          <a:prstGeom prst="rect">
            <a:avLst/>
          </a:prstGeom>
        </p:spPr>
      </p:pic>
      <p:sp>
        <p:nvSpPr>
          <p:cNvPr id="5" name="Rectangle 4">
            <a:extLst>
              <a:ext uri="{FF2B5EF4-FFF2-40B4-BE49-F238E27FC236}">
                <a16:creationId xmlns:a16="http://schemas.microsoft.com/office/drawing/2014/main" id="{1BC2110A-71F3-82B4-5A45-0A58165B7687}"/>
              </a:ext>
            </a:extLst>
          </p:cNvPr>
          <p:cNvSpPr/>
          <p:nvPr userDrawn="1"/>
        </p:nvSpPr>
        <p:spPr>
          <a:xfrm>
            <a:off x="452063" y="6498405"/>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6" name="Rectangle 5">
            <a:extLst>
              <a:ext uri="{FF2B5EF4-FFF2-40B4-BE49-F238E27FC236}">
                <a16:creationId xmlns:a16="http://schemas.microsoft.com/office/drawing/2014/main" id="{8B605211-C772-2289-0EF6-62D6E6267260}"/>
              </a:ext>
            </a:extLst>
          </p:cNvPr>
          <p:cNvSpPr/>
          <p:nvPr userDrawn="1"/>
        </p:nvSpPr>
        <p:spPr>
          <a:xfrm>
            <a:off x="0" y="6163638"/>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Tree>
    <p:extLst>
      <p:ext uri="{BB962C8B-B14F-4D97-AF65-F5344CB8AC3E}">
        <p14:creationId xmlns:p14="http://schemas.microsoft.com/office/powerpoint/2010/main" val="1954197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4A6089B-79A9-4224-A376-2E9D84251409}"/>
              </a:ext>
            </a:extLst>
          </p:cNvPr>
          <p:cNvSpPr>
            <a:spLocks noGrp="1"/>
          </p:cNvSpPr>
          <p:nvPr>
            <p:ph type="pic" sz="quarter" idx="13"/>
          </p:nvPr>
        </p:nvSpPr>
        <p:spPr>
          <a:xfrm>
            <a:off x="5569526" y="0"/>
            <a:ext cx="3574473" cy="6858000"/>
          </a:xfrm>
        </p:spPr>
        <p:txBody>
          <a:bodyPr/>
          <a:lstStyle/>
          <a:p>
            <a:endParaRPr lang="en-US"/>
          </a:p>
        </p:txBody>
      </p:sp>
      <p:sp>
        <p:nvSpPr>
          <p:cNvPr id="7" name="Title 1">
            <a:extLst>
              <a:ext uri="{FF2B5EF4-FFF2-40B4-BE49-F238E27FC236}">
                <a16:creationId xmlns:a16="http://schemas.microsoft.com/office/drawing/2014/main" id="{58335E69-6B19-DAD9-720F-F1D3E2A0A8D2}"/>
              </a:ext>
            </a:extLst>
          </p:cNvPr>
          <p:cNvSpPr>
            <a:spLocks noGrp="1"/>
          </p:cNvSpPr>
          <p:nvPr>
            <p:ph type="ctrTitle" hasCustomPrompt="1"/>
          </p:nvPr>
        </p:nvSpPr>
        <p:spPr>
          <a:xfrm>
            <a:off x="460638" y="737668"/>
            <a:ext cx="6053612" cy="3438682"/>
          </a:xfrm>
        </p:spPr>
        <p:txBody>
          <a:bodyPr anchor="ctr">
            <a:normAutofit/>
          </a:bodyPr>
          <a:lstStyle>
            <a:lvl1pPr algn="l">
              <a:lnSpc>
                <a:spcPct val="95000"/>
              </a:lnSpc>
              <a:defRPr sz="7200"/>
            </a:lvl1pPr>
          </a:lstStyle>
          <a:p>
            <a:r>
              <a:rPr lang="en-CA" noProof="0" dirty="0"/>
              <a:t>Title of </a:t>
            </a:r>
            <a:br>
              <a:rPr lang="en-CA" noProof="0" dirty="0"/>
            </a:br>
            <a:r>
              <a:rPr lang="en-CA" noProof="0" dirty="0"/>
              <a:t>presentation</a:t>
            </a:r>
          </a:p>
        </p:txBody>
      </p:sp>
      <p:sp>
        <p:nvSpPr>
          <p:cNvPr id="8" name="Subtitle 2">
            <a:extLst>
              <a:ext uri="{FF2B5EF4-FFF2-40B4-BE49-F238E27FC236}">
                <a16:creationId xmlns:a16="http://schemas.microsoft.com/office/drawing/2014/main" id="{1ADDCEAD-FE06-C866-D2E4-F9ADA167C515}"/>
              </a:ext>
            </a:extLst>
          </p:cNvPr>
          <p:cNvSpPr>
            <a:spLocks noGrp="1"/>
          </p:cNvSpPr>
          <p:nvPr>
            <p:ph type="subTitle" idx="1" hasCustomPrompt="1"/>
          </p:nvPr>
        </p:nvSpPr>
        <p:spPr>
          <a:xfrm>
            <a:off x="460638" y="4789255"/>
            <a:ext cx="6053611" cy="407584"/>
          </a:xfrm>
        </p:spPr>
        <p:txBody>
          <a:bodyPr anchor="b"/>
          <a:lstStyle>
            <a:lvl1pPr marL="0" indent="0" algn="l">
              <a:buNone/>
              <a:defRPr sz="1400">
                <a:solidFill>
                  <a:schemeClr val="tx1"/>
                </a:solidFill>
                <a:latin typeface="+mn-lt"/>
              </a:defRPr>
            </a:lvl1pPr>
            <a:lvl2pPr marL="457063" indent="0" algn="r">
              <a:buNone/>
              <a:defRPr sz="1200">
                <a:solidFill>
                  <a:schemeClr val="tx1"/>
                </a:solidFill>
              </a:defRPr>
            </a:lvl2pPr>
            <a:lvl3pPr marL="914126" indent="0" algn="r">
              <a:buNone/>
              <a:defRPr sz="1200">
                <a:solidFill>
                  <a:schemeClr val="tx1"/>
                </a:solidFill>
              </a:defRPr>
            </a:lvl3pPr>
            <a:lvl4pPr marL="1371189" indent="0" algn="r">
              <a:buNone/>
              <a:defRPr sz="1200">
                <a:solidFill>
                  <a:schemeClr val="tx1"/>
                </a:solidFill>
              </a:defRPr>
            </a:lvl4pPr>
            <a:lvl5pPr marL="1828251" indent="0" algn="r">
              <a:buNone/>
              <a:defRPr sz="1200">
                <a:solidFill>
                  <a:schemeClr val="tx1"/>
                </a:solidFill>
              </a:defRPr>
            </a:lvl5pPr>
            <a:lvl6pPr marL="2285314" indent="0" algn="r">
              <a:buNone/>
              <a:defRPr sz="1200">
                <a:solidFill>
                  <a:schemeClr val="tx1"/>
                </a:solidFill>
              </a:defRPr>
            </a:lvl6pPr>
            <a:lvl7pPr marL="2742377" indent="0" algn="r">
              <a:buNone/>
              <a:defRPr sz="1200">
                <a:solidFill>
                  <a:schemeClr val="tx1"/>
                </a:solidFill>
              </a:defRPr>
            </a:lvl7pPr>
            <a:lvl8pPr marL="3199440" indent="0" algn="r">
              <a:buNone/>
              <a:defRPr sz="1200">
                <a:solidFill>
                  <a:schemeClr val="tx1"/>
                </a:solidFill>
              </a:defRPr>
            </a:lvl8pPr>
            <a:lvl9pPr marL="3656503" indent="0" algn="r">
              <a:buNone/>
              <a:defRPr sz="1200">
                <a:solidFill>
                  <a:schemeClr val="tx1"/>
                </a:solidFill>
              </a:defRPr>
            </a:lvl9pPr>
          </a:lstStyle>
          <a:p>
            <a:r>
              <a:rPr lang="en-CA" noProof="0" dirty="0"/>
              <a:t>Presenter Full Name</a:t>
            </a:r>
          </a:p>
        </p:txBody>
      </p:sp>
      <p:sp>
        <p:nvSpPr>
          <p:cNvPr id="10" name="Date Placeholder 3">
            <a:extLst>
              <a:ext uri="{FF2B5EF4-FFF2-40B4-BE49-F238E27FC236}">
                <a16:creationId xmlns:a16="http://schemas.microsoft.com/office/drawing/2014/main" id="{807D4B26-7B58-680A-0B6C-F3B305CC03C1}"/>
              </a:ext>
            </a:extLst>
          </p:cNvPr>
          <p:cNvSpPr>
            <a:spLocks noGrp="1"/>
          </p:cNvSpPr>
          <p:nvPr>
            <p:ph type="dt" sz="half" idx="10"/>
          </p:nvPr>
        </p:nvSpPr>
        <p:spPr bwMode="black">
          <a:xfrm>
            <a:off x="460638" y="5459994"/>
            <a:ext cx="6053610" cy="267194"/>
          </a:xfrm>
          <a:prstGeom prst="rect">
            <a:avLst/>
          </a:prstGeom>
        </p:spPr>
        <p:txBody>
          <a:bodyPr lIns="0" anchor="t"/>
          <a:lstStyle>
            <a:lvl1pPr algn="l">
              <a:defRPr sz="1400">
                <a:solidFill>
                  <a:schemeClr val="tx1"/>
                </a:solidFill>
                <a:latin typeface="+mn-lt"/>
              </a:defRPr>
            </a:lvl1pPr>
          </a:lstStyle>
          <a:p>
            <a:fld id="{ED3FA57E-F3C9-4422-B7DF-F56B8E1A49EB}" type="datetime4">
              <a:rPr lang="en-CA" noProof="0" smtClean="0"/>
              <a:t>January 29, 2025</a:t>
            </a:fld>
            <a:endParaRPr lang="en-CA" noProof="0"/>
          </a:p>
        </p:txBody>
      </p:sp>
    </p:spTree>
    <p:extLst>
      <p:ext uri="{BB962C8B-B14F-4D97-AF65-F5344CB8AC3E}">
        <p14:creationId xmlns:p14="http://schemas.microsoft.com/office/powerpoint/2010/main" val="2984247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A2672D7-8160-8F49-37BC-A8B348DA9037}"/>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0" name="Title 1">
            <a:extLst>
              <a:ext uri="{FF2B5EF4-FFF2-40B4-BE49-F238E27FC236}">
                <a16:creationId xmlns:a16="http://schemas.microsoft.com/office/drawing/2014/main" id="{96AE6418-E554-21E3-E66B-0367138660A4}"/>
              </a:ext>
            </a:extLst>
          </p:cNvPr>
          <p:cNvSpPr>
            <a:spLocks noGrp="1"/>
          </p:cNvSpPr>
          <p:nvPr>
            <p:ph type="title" hasCustomPrompt="1"/>
          </p:nvPr>
        </p:nvSpPr>
        <p:spPr>
          <a:xfrm>
            <a:off x="460637" y="472438"/>
            <a:ext cx="8284901" cy="792167"/>
          </a:xfrm>
        </p:spPr>
        <p:txBody>
          <a:bodyPr/>
          <a:lstStyle>
            <a:lvl1pPr>
              <a:defRPr baseline="0"/>
            </a:lvl1pPr>
          </a:lstStyle>
          <a:p>
            <a:r>
              <a:rPr lang="en-CA" noProof="0" dirty="0"/>
              <a:t>Slide title</a:t>
            </a:r>
          </a:p>
        </p:txBody>
      </p:sp>
      <p:sp>
        <p:nvSpPr>
          <p:cNvPr id="11" name="Content Placeholder 2">
            <a:extLst>
              <a:ext uri="{FF2B5EF4-FFF2-40B4-BE49-F238E27FC236}">
                <a16:creationId xmlns:a16="http://schemas.microsoft.com/office/drawing/2014/main" id="{C40E8A16-7041-3EB0-192A-660E8A6B20DA}"/>
              </a:ext>
            </a:extLst>
          </p:cNvPr>
          <p:cNvSpPr>
            <a:spLocks noGrp="1"/>
          </p:cNvSpPr>
          <p:nvPr>
            <p:ph idx="1" hasCustomPrompt="1"/>
          </p:nvPr>
        </p:nvSpPr>
        <p:spPr>
          <a:xfrm>
            <a:off x="460637" y="1434190"/>
            <a:ext cx="8284901" cy="4584842"/>
          </a:xfrm>
        </p:spPr>
        <p:txBody>
          <a:bodyPr/>
          <a:lstStyle>
            <a:lvl1pPr>
              <a:defRPr/>
            </a:lvl1pPr>
            <a:lvl5pPr>
              <a:defRPr/>
            </a:lvl5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Tree>
    <p:extLst>
      <p:ext uri="{BB962C8B-B14F-4D97-AF65-F5344CB8AC3E}">
        <p14:creationId xmlns:p14="http://schemas.microsoft.com/office/powerpoint/2010/main" val="1127169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slide with subtitle">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D5083972-6136-4ED3-BED2-7167224A6E5F}"/>
              </a:ext>
            </a:extLst>
          </p:cNvPr>
          <p:cNvSpPr>
            <a:spLocks noGrp="1"/>
          </p:cNvSpPr>
          <p:nvPr>
            <p:ph type="pic" sz="quarter" idx="14"/>
          </p:nvPr>
        </p:nvSpPr>
        <p:spPr>
          <a:xfrm>
            <a:off x="5569526" y="0"/>
            <a:ext cx="3574473" cy="6858000"/>
          </a:xfrm>
        </p:spPr>
        <p:txBody>
          <a:bodyPr/>
          <a:lstStyle/>
          <a:p>
            <a:endParaRPr lang="en-US"/>
          </a:p>
        </p:txBody>
      </p:sp>
      <p:pic>
        <p:nvPicPr>
          <p:cNvPr id="4" name="Graphic 12">
            <a:extLst>
              <a:ext uri="{FF2B5EF4-FFF2-40B4-BE49-F238E27FC236}">
                <a16:creationId xmlns:a16="http://schemas.microsoft.com/office/drawing/2014/main" id="{2891B09D-7879-E7C8-0692-9BD1E2833CBE}"/>
              </a:ext>
            </a:extLst>
          </p:cNvPr>
          <p:cNvPicPr>
            <a:picLocks noChangeAspect="1"/>
          </p:cNvPicPr>
          <p:nvPr userDrawn="1"/>
        </p:nvPicPr>
        <p:blipFill>
          <a:blip r:embed="rId2"/>
          <a:srcRect/>
          <a:stretch/>
        </p:blipFill>
        <p:spPr bwMode="black">
          <a:xfrm>
            <a:off x="466343" y="6246987"/>
            <a:ext cx="1662140" cy="253375"/>
          </a:xfrm>
          <a:prstGeom prst="rect">
            <a:avLst/>
          </a:prstGeom>
        </p:spPr>
      </p:pic>
      <p:sp>
        <p:nvSpPr>
          <p:cNvPr id="5" name="Rectangle 4">
            <a:extLst>
              <a:ext uri="{FF2B5EF4-FFF2-40B4-BE49-F238E27FC236}">
                <a16:creationId xmlns:a16="http://schemas.microsoft.com/office/drawing/2014/main" id="{64C72991-FE8B-D558-F6D5-A1B6DA9763F5}"/>
              </a:ext>
            </a:extLst>
          </p:cNvPr>
          <p:cNvSpPr/>
          <p:nvPr userDrawn="1"/>
        </p:nvSpPr>
        <p:spPr>
          <a:xfrm>
            <a:off x="452063" y="6498405"/>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6" name="Rectangle 5">
            <a:extLst>
              <a:ext uri="{FF2B5EF4-FFF2-40B4-BE49-F238E27FC236}">
                <a16:creationId xmlns:a16="http://schemas.microsoft.com/office/drawing/2014/main" id="{D2C26581-8CA2-2764-5AFA-1E30D0B780D6}"/>
              </a:ext>
            </a:extLst>
          </p:cNvPr>
          <p:cNvSpPr/>
          <p:nvPr userDrawn="1"/>
        </p:nvSpPr>
        <p:spPr>
          <a:xfrm>
            <a:off x="0" y="6163638"/>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8" name="Title 1">
            <a:extLst>
              <a:ext uri="{FF2B5EF4-FFF2-40B4-BE49-F238E27FC236}">
                <a16:creationId xmlns:a16="http://schemas.microsoft.com/office/drawing/2014/main" id="{0CB64EBA-F950-4379-9110-BEC2AC421021}"/>
              </a:ext>
            </a:extLst>
          </p:cNvPr>
          <p:cNvSpPr>
            <a:spLocks noGrp="1"/>
          </p:cNvSpPr>
          <p:nvPr>
            <p:ph type="ctrTitle" hasCustomPrompt="1"/>
          </p:nvPr>
        </p:nvSpPr>
        <p:spPr>
          <a:xfrm>
            <a:off x="467215" y="554780"/>
            <a:ext cx="6053611" cy="3036178"/>
          </a:xfrm>
        </p:spPr>
        <p:txBody>
          <a:bodyPr anchor="b">
            <a:normAutofit/>
          </a:bodyPr>
          <a:lstStyle>
            <a:lvl1pPr>
              <a:lnSpc>
                <a:spcPct val="95000"/>
              </a:lnSpc>
              <a:defRPr sz="7200" b="1" baseline="0">
                <a:solidFill>
                  <a:schemeClr val="tx1"/>
                </a:solidFill>
              </a:defRPr>
            </a:lvl1pPr>
          </a:lstStyle>
          <a:p>
            <a:r>
              <a:rPr lang="en-CA" noProof="0" dirty="0"/>
              <a:t>Title of </a:t>
            </a:r>
            <a:br>
              <a:rPr lang="en-CA" noProof="0" dirty="0"/>
            </a:br>
            <a:r>
              <a:rPr lang="en-CA" noProof="0" dirty="0"/>
              <a:t>presentation</a:t>
            </a:r>
          </a:p>
        </p:txBody>
      </p:sp>
      <p:sp>
        <p:nvSpPr>
          <p:cNvPr id="11" name="Subtitle 2">
            <a:extLst>
              <a:ext uri="{FF2B5EF4-FFF2-40B4-BE49-F238E27FC236}">
                <a16:creationId xmlns:a16="http://schemas.microsoft.com/office/drawing/2014/main" id="{18E07DC9-0AF5-4381-0AE9-09FC294FC49F}"/>
              </a:ext>
            </a:extLst>
          </p:cNvPr>
          <p:cNvSpPr>
            <a:spLocks noGrp="1"/>
          </p:cNvSpPr>
          <p:nvPr>
            <p:ph type="subTitle" idx="1" hasCustomPrompt="1"/>
          </p:nvPr>
        </p:nvSpPr>
        <p:spPr>
          <a:xfrm>
            <a:off x="467215" y="4789255"/>
            <a:ext cx="6053612" cy="407584"/>
          </a:xfrm>
        </p:spPr>
        <p:txBody>
          <a:bodyPr anchor="b">
            <a:noAutofit/>
          </a:bodyPr>
          <a:lstStyle>
            <a:lvl1pPr marL="0" indent="0" algn="l">
              <a:lnSpc>
                <a:spcPct val="95000"/>
              </a:lnSpc>
              <a:spcBef>
                <a:spcPts val="0"/>
              </a:spcBef>
              <a:buNone/>
              <a:defRPr sz="1400" b="0" baseline="0">
                <a:solidFill>
                  <a:schemeClr val="tx1"/>
                </a:solidFill>
              </a:defRPr>
            </a:lvl1pPr>
            <a:lvl2pPr marL="0" indent="0" algn="r">
              <a:spcBef>
                <a:spcPts val="300"/>
              </a:spcBef>
              <a:buNone/>
              <a:defRPr sz="1200">
                <a:solidFill>
                  <a:schemeClr val="tx1"/>
                </a:solidFill>
              </a:defRPr>
            </a:lvl2pPr>
            <a:lvl3pPr marL="914400" indent="0" algn="r">
              <a:buNone/>
              <a:defRPr sz="1200">
                <a:solidFill>
                  <a:schemeClr val="tx1"/>
                </a:solidFill>
              </a:defRPr>
            </a:lvl3pPr>
            <a:lvl4pPr marL="1371600" indent="0" algn="r">
              <a:buNone/>
              <a:defRPr sz="1200">
                <a:solidFill>
                  <a:schemeClr val="tx1"/>
                </a:solidFill>
              </a:defRPr>
            </a:lvl4pPr>
            <a:lvl5pPr marL="1828800" indent="0" algn="r">
              <a:buNone/>
              <a:defRPr sz="1200">
                <a:solidFill>
                  <a:schemeClr val="tx1"/>
                </a:solidFill>
              </a:defRPr>
            </a:lvl5pPr>
            <a:lvl6pPr marL="2286000" indent="0" algn="r">
              <a:buNone/>
              <a:defRPr sz="1200">
                <a:solidFill>
                  <a:schemeClr val="tx1"/>
                </a:solidFill>
              </a:defRPr>
            </a:lvl6pPr>
            <a:lvl7pPr marL="2743200" indent="0" algn="r">
              <a:buNone/>
              <a:defRPr sz="1200">
                <a:solidFill>
                  <a:schemeClr val="tx1"/>
                </a:solidFill>
              </a:defRPr>
            </a:lvl7pPr>
            <a:lvl8pPr marL="3200400" indent="0" algn="r">
              <a:buNone/>
              <a:defRPr sz="1200">
                <a:solidFill>
                  <a:schemeClr val="tx1"/>
                </a:solidFill>
              </a:defRPr>
            </a:lvl8pPr>
            <a:lvl9pPr marL="3657600" indent="0" algn="r">
              <a:buNone/>
              <a:defRPr sz="1200">
                <a:solidFill>
                  <a:schemeClr val="tx1"/>
                </a:solidFill>
              </a:defRPr>
            </a:lvl9pPr>
          </a:lstStyle>
          <a:p>
            <a:r>
              <a:rPr lang="en-CA" noProof="0" dirty="0"/>
              <a:t>Presenter Full Name</a:t>
            </a:r>
          </a:p>
        </p:txBody>
      </p:sp>
      <p:sp>
        <p:nvSpPr>
          <p:cNvPr id="12" name="Date Placeholder 12">
            <a:extLst>
              <a:ext uri="{FF2B5EF4-FFF2-40B4-BE49-F238E27FC236}">
                <a16:creationId xmlns:a16="http://schemas.microsoft.com/office/drawing/2014/main" id="{34DD0DBD-1D3A-8092-D9DE-5DF401CAE1BB}"/>
              </a:ext>
            </a:extLst>
          </p:cNvPr>
          <p:cNvSpPr>
            <a:spLocks noGrp="1"/>
          </p:cNvSpPr>
          <p:nvPr>
            <p:ph type="dt" sz="half" idx="10"/>
          </p:nvPr>
        </p:nvSpPr>
        <p:spPr bwMode="black">
          <a:xfrm>
            <a:off x="467215" y="5459994"/>
            <a:ext cx="6053611" cy="267194"/>
          </a:xfrm>
          <a:prstGeom prst="rect">
            <a:avLst/>
          </a:prstGeom>
        </p:spPr>
        <p:txBody>
          <a:bodyPr lIns="0" anchor="t"/>
          <a:lstStyle>
            <a:lvl1pPr algn="l">
              <a:defRPr sz="1400">
                <a:solidFill>
                  <a:schemeClr val="tx1"/>
                </a:solidFill>
              </a:defRPr>
            </a:lvl1pPr>
          </a:lstStyle>
          <a:p>
            <a:fld id="{EE08E108-527B-4B52-98A7-35210C16A695}" type="datetime4">
              <a:rPr lang="en-CA" noProof="0" smtClean="0"/>
              <a:t>January 29, 2025</a:t>
            </a:fld>
            <a:endParaRPr lang="en-CA" noProof="0" dirty="0"/>
          </a:p>
        </p:txBody>
      </p:sp>
      <p:sp>
        <p:nvSpPr>
          <p:cNvPr id="16" name="Text Placeholder 6">
            <a:extLst>
              <a:ext uri="{FF2B5EF4-FFF2-40B4-BE49-F238E27FC236}">
                <a16:creationId xmlns:a16="http://schemas.microsoft.com/office/drawing/2014/main" id="{EAE4CF70-94B3-63A2-13E1-F095E60F04D8}"/>
              </a:ext>
            </a:extLst>
          </p:cNvPr>
          <p:cNvSpPr>
            <a:spLocks noGrp="1"/>
          </p:cNvSpPr>
          <p:nvPr>
            <p:ph type="body" sz="quarter" idx="13" hasCustomPrompt="1"/>
          </p:nvPr>
        </p:nvSpPr>
        <p:spPr>
          <a:xfrm>
            <a:off x="467215" y="3773691"/>
            <a:ext cx="6053612" cy="749823"/>
          </a:xfrm>
        </p:spPr>
        <p:txBody>
          <a:bodyPr/>
          <a:lstStyle>
            <a:lvl1pPr marL="0" indent="0">
              <a:lnSpc>
                <a:spcPct val="95000"/>
              </a:lnSpc>
              <a:buNone/>
              <a:defRPr sz="1800">
                <a:solidFill>
                  <a:schemeClr val="tx1"/>
                </a:solidFill>
                <a:latin typeface="+mj-lt"/>
              </a:defRPr>
            </a:lvl1pPr>
            <a:lvl2pPr marL="338328" indent="0">
              <a:buNone/>
              <a:defRPr>
                <a:solidFill>
                  <a:schemeClr val="bg1"/>
                </a:solidFill>
              </a:defRPr>
            </a:lvl2pPr>
            <a:lvl3pPr marL="685800" indent="0">
              <a:buNone/>
              <a:defRPr>
                <a:solidFill>
                  <a:schemeClr val="bg1"/>
                </a:solidFill>
              </a:defRPr>
            </a:lvl3pPr>
            <a:lvl4pPr marL="1014984" indent="0">
              <a:buNone/>
              <a:defRPr>
                <a:solidFill>
                  <a:schemeClr val="bg1"/>
                </a:solidFill>
              </a:defRPr>
            </a:lvl4pPr>
            <a:lvl5pPr marL="1380744" indent="0">
              <a:buNone/>
              <a:defRPr>
                <a:solidFill>
                  <a:schemeClr val="bg1"/>
                </a:solidFill>
              </a:defRPr>
            </a:lvl5pPr>
          </a:lstStyle>
          <a:p>
            <a:pPr lvl="0"/>
            <a:r>
              <a:rPr lang="en-CA" noProof="0" dirty="0"/>
              <a:t>Subtitle of presentation goes here</a:t>
            </a:r>
          </a:p>
        </p:txBody>
      </p:sp>
    </p:spTree>
    <p:extLst>
      <p:ext uri="{BB962C8B-B14F-4D97-AF65-F5344CB8AC3E}">
        <p14:creationId xmlns:p14="http://schemas.microsoft.com/office/powerpoint/2010/main" val="361262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with source">
    <p:spTree>
      <p:nvGrpSpPr>
        <p:cNvPr id="1" name=""/>
        <p:cNvGrpSpPr/>
        <p:nvPr/>
      </p:nvGrpSpPr>
      <p:grpSpPr>
        <a:xfrm>
          <a:off x="0" y="0"/>
          <a:ext cx="0" cy="0"/>
          <a:chOff x="0" y="0"/>
          <a:chExt cx="0" cy="0"/>
        </a:xfrm>
      </p:grpSpPr>
      <p:sp>
        <p:nvSpPr>
          <p:cNvPr id="7" name="Text Placeholder 8">
            <a:extLst>
              <a:ext uri="{FF2B5EF4-FFF2-40B4-BE49-F238E27FC236}">
                <a16:creationId xmlns:a16="http://schemas.microsoft.com/office/drawing/2014/main" id="{395F0FC0-C6EB-0456-492B-F99B08A41648}"/>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
        <p:nvSpPr>
          <p:cNvPr id="8" name="Slide Number Placeholder 5">
            <a:extLst>
              <a:ext uri="{FF2B5EF4-FFF2-40B4-BE49-F238E27FC236}">
                <a16:creationId xmlns:a16="http://schemas.microsoft.com/office/drawing/2014/main" id="{381C5A72-1C49-903B-9FA8-7D07D362B1D5}"/>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2" name="Content Placeholder 2">
            <a:extLst>
              <a:ext uri="{FF2B5EF4-FFF2-40B4-BE49-F238E27FC236}">
                <a16:creationId xmlns:a16="http://schemas.microsoft.com/office/drawing/2014/main" id="{3F5ED63D-AEAE-12BF-6A06-32094D52ABAF}"/>
              </a:ext>
            </a:extLst>
          </p:cNvPr>
          <p:cNvSpPr>
            <a:spLocks noGrp="1"/>
          </p:cNvSpPr>
          <p:nvPr>
            <p:ph idx="1" hasCustomPrompt="1"/>
          </p:nvPr>
        </p:nvSpPr>
        <p:spPr>
          <a:xfrm>
            <a:off x="467512" y="1434190"/>
            <a:ext cx="8291777" cy="4584842"/>
          </a:xfrm>
        </p:spPr>
        <p:txBody>
          <a:bodyPr/>
          <a:lstStyle>
            <a:lvl1pPr>
              <a:defRPr/>
            </a:lvl1pPr>
            <a:lvl5pPr>
              <a:defRPr/>
            </a:lvl5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3" name="Title 7">
            <a:extLst>
              <a:ext uri="{FF2B5EF4-FFF2-40B4-BE49-F238E27FC236}">
                <a16:creationId xmlns:a16="http://schemas.microsoft.com/office/drawing/2014/main" id="{2481DB59-F712-F173-59CA-06668575D1ED}"/>
              </a:ext>
            </a:extLst>
          </p:cNvPr>
          <p:cNvSpPr>
            <a:spLocks noGrp="1"/>
          </p:cNvSpPr>
          <p:nvPr>
            <p:ph type="title" hasCustomPrompt="1"/>
          </p:nvPr>
        </p:nvSpPr>
        <p:spPr>
          <a:xfrm>
            <a:off x="467512" y="472438"/>
            <a:ext cx="8287191" cy="792167"/>
          </a:xfrm>
        </p:spPr>
        <p:txBody>
          <a:bodyPr/>
          <a:lstStyle/>
          <a:p>
            <a:r>
              <a:rPr lang="en-CA" noProof="0" dirty="0"/>
              <a:t>Slide title</a:t>
            </a:r>
          </a:p>
        </p:txBody>
      </p:sp>
    </p:spTree>
    <p:extLst>
      <p:ext uri="{BB962C8B-B14F-4D97-AF65-F5344CB8AC3E}">
        <p14:creationId xmlns:p14="http://schemas.microsoft.com/office/powerpoint/2010/main" val="1570363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1F59C3FD-4322-1F75-BBE1-496203C88C7C}"/>
              </a:ext>
            </a:extLst>
          </p:cNvPr>
          <p:cNvSpPr>
            <a:spLocks noGrp="1"/>
          </p:cNvSpPr>
          <p:nvPr>
            <p:ph type="body" sz="quarter" idx="15"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7" name="Slide Number Placeholder 5">
            <a:extLst>
              <a:ext uri="{FF2B5EF4-FFF2-40B4-BE49-F238E27FC236}">
                <a16:creationId xmlns:a16="http://schemas.microsoft.com/office/drawing/2014/main" id="{BB9D9129-5345-5D88-D533-65ADC1110D3E}"/>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0" name="Title 1">
            <a:extLst>
              <a:ext uri="{FF2B5EF4-FFF2-40B4-BE49-F238E27FC236}">
                <a16:creationId xmlns:a16="http://schemas.microsoft.com/office/drawing/2014/main" id="{030912B6-388E-F1A5-7DB2-266718100C7E}"/>
              </a:ext>
            </a:extLst>
          </p:cNvPr>
          <p:cNvSpPr>
            <a:spLocks noGrp="1"/>
          </p:cNvSpPr>
          <p:nvPr>
            <p:ph type="title" hasCustomPrompt="1"/>
          </p:nvPr>
        </p:nvSpPr>
        <p:spPr>
          <a:xfrm>
            <a:off x="467215" y="472438"/>
            <a:ext cx="6762156" cy="792167"/>
          </a:xfrm>
        </p:spPr>
        <p:txBody>
          <a:bodyPr/>
          <a:lstStyle>
            <a:lvl1pPr>
              <a:defRPr/>
            </a:lvl1pPr>
          </a:lstStyle>
          <a:p>
            <a:r>
              <a:rPr lang="en-CA" noProof="0" dirty="0"/>
              <a:t>Agenda slide title</a:t>
            </a:r>
          </a:p>
        </p:txBody>
      </p:sp>
      <p:sp>
        <p:nvSpPr>
          <p:cNvPr id="11" name="Text Placeholder 8">
            <a:extLst>
              <a:ext uri="{FF2B5EF4-FFF2-40B4-BE49-F238E27FC236}">
                <a16:creationId xmlns:a16="http://schemas.microsoft.com/office/drawing/2014/main" id="{FC5F1D3B-30FB-8DE3-0D79-BEAA95F1EC4D}"/>
              </a:ext>
            </a:extLst>
          </p:cNvPr>
          <p:cNvSpPr>
            <a:spLocks noGrp="1"/>
          </p:cNvSpPr>
          <p:nvPr>
            <p:ph type="body" sz="quarter" idx="13" hasCustomPrompt="1"/>
          </p:nvPr>
        </p:nvSpPr>
        <p:spPr>
          <a:xfrm>
            <a:off x="467215" y="1434190"/>
            <a:ext cx="3178345" cy="4575436"/>
          </a:xfrm>
        </p:spPr>
        <p:txBody>
          <a:bodyPr/>
          <a:lstStyle>
            <a:lvl1pPr>
              <a:buSzPct val="115000"/>
              <a:defRPr/>
            </a:lvl1pPr>
            <a:lvl2pPr>
              <a:buSzPct val="115000"/>
              <a:defRPr/>
            </a:lvl2pPr>
            <a:lvl3pPr>
              <a:buSzPct val="115000"/>
              <a:defRPr/>
            </a:lvl3pPr>
            <a:lvl4pPr>
              <a:buSzPct val="115000"/>
              <a:defRPr/>
            </a:lvl4pPr>
            <a:lvl5pPr marL="1609344" indent="-228600">
              <a:buSzPct val="115000"/>
              <a:defRPr lang="en-US" sz="1400" kern="1200" dirty="0" smtClean="0">
                <a:solidFill>
                  <a:schemeClr val="tx1"/>
                </a:solidFill>
                <a:latin typeface="+mn-lt"/>
                <a:ea typeface="+mn-ea"/>
                <a:cs typeface="+mn-cs"/>
              </a:defRPr>
            </a:lvl5pPr>
            <a:lvl6pPr marL="1598613" indent="-228600">
              <a:buFont typeface="Arial" panose="020B0604020202020204" pitchFamily="34" charset="0"/>
              <a:buChar char="•"/>
              <a:defRPr sz="1400"/>
            </a:lvl6pPr>
            <a:lvl7pPr>
              <a:buSzPct val="115000"/>
              <a:defRPr lang="en-US" sz="1400" kern="1200" dirty="0">
                <a:solidFill>
                  <a:schemeClr val="tx1"/>
                </a:solidFill>
                <a:latin typeface="+mn-lt"/>
                <a:ea typeface="+mn-ea"/>
                <a:cs typeface="+mn-cs"/>
              </a:defRPr>
            </a:lvl7pPr>
            <a:lvl8pPr>
              <a:buSzPct val="115000"/>
              <a:defRPr/>
            </a:lvl8pPr>
            <a:lvl9pPr>
              <a:buSzPct val="115000"/>
              <a:defRPr/>
            </a:lvl9pPr>
          </a:lstStyle>
          <a:p>
            <a:pPr lvl="0"/>
            <a:r>
              <a:rPr lang="en-CA" noProof="0" dirty="0"/>
              <a:t>Section headline or item 1</a:t>
            </a:r>
          </a:p>
          <a:p>
            <a:pPr lvl="1"/>
            <a:r>
              <a:rPr lang="en-CA" noProof="0" dirty="0"/>
              <a:t>Item 2</a:t>
            </a:r>
          </a:p>
          <a:p>
            <a:pPr lvl="2"/>
            <a:r>
              <a:rPr lang="en-CA" noProof="0" dirty="0"/>
              <a:t>Item 3</a:t>
            </a:r>
          </a:p>
          <a:p>
            <a:pPr lvl="3"/>
            <a:r>
              <a:rPr lang="en-CA" noProof="0" dirty="0"/>
              <a:t>Item 4</a:t>
            </a:r>
          </a:p>
          <a:p>
            <a:pPr lvl="4"/>
            <a:r>
              <a:rPr lang="en-CA" noProof="0" dirty="0"/>
              <a:t>Item 5</a:t>
            </a:r>
          </a:p>
          <a:p>
            <a:pPr marL="1609344" lvl="6" indent="-228600" algn="l" defTabSz="914400" rtl="0" eaLnBrk="1" latinLnBrk="0" hangingPunct="1">
              <a:lnSpc>
                <a:spcPct val="95000"/>
              </a:lnSpc>
              <a:spcBef>
                <a:spcPts val="600"/>
              </a:spcBef>
              <a:buClr>
                <a:schemeClr val="tx1"/>
              </a:buClr>
              <a:buSzPct val="115000"/>
              <a:buFont typeface="Arial" panose="020B0604020202020204" pitchFamily="34" charset="0"/>
              <a:buChar char="•"/>
            </a:pPr>
            <a:r>
              <a:rPr lang="en-CA" noProof="0" dirty="0"/>
              <a:t>Item 6</a:t>
            </a:r>
          </a:p>
          <a:p>
            <a:pPr lvl="6"/>
            <a:r>
              <a:rPr lang="en-CA" noProof="0" dirty="0"/>
              <a:t>Item 7</a:t>
            </a:r>
          </a:p>
          <a:p>
            <a:pPr lvl="7"/>
            <a:r>
              <a:rPr lang="en-CA" noProof="0" dirty="0"/>
              <a:t>Item 8</a:t>
            </a:r>
          </a:p>
          <a:p>
            <a:pPr lvl="8"/>
            <a:r>
              <a:rPr lang="en-CA" noProof="0" dirty="0"/>
              <a:t>Item 9</a:t>
            </a:r>
          </a:p>
        </p:txBody>
      </p:sp>
      <p:sp>
        <p:nvSpPr>
          <p:cNvPr id="13" name="Text Placeholder 8">
            <a:extLst>
              <a:ext uri="{FF2B5EF4-FFF2-40B4-BE49-F238E27FC236}">
                <a16:creationId xmlns:a16="http://schemas.microsoft.com/office/drawing/2014/main" id="{36AF0C6B-7E68-A5F9-248C-9E189F4C3EC1}"/>
              </a:ext>
            </a:extLst>
          </p:cNvPr>
          <p:cNvSpPr>
            <a:spLocks noGrp="1"/>
          </p:cNvSpPr>
          <p:nvPr>
            <p:ph type="body" sz="quarter" idx="14" hasCustomPrompt="1"/>
          </p:nvPr>
        </p:nvSpPr>
        <p:spPr>
          <a:xfrm>
            <a:off x="4051028" y="1434189"/>
            <a:ext cx="3178344" cy="4584843"/>
          </a:xfrm>
        </p:spPr>
        <p:txBody>
          <a:bodyPr/>
          <a:lstStyle>
            <a:lvl1pPr>
              <a:defRPr/>
            </a:lvl1pPr>
            <a:lvl2pPr>
              <a:defRPr/>
            </a:lvl2pPr>
            <a:lvl3pPr>
              <a:defRPr/>
            </a:lvl3pPr>
            <a:lvl4pPr>
              <a:defRPr/>
            </a:lvl4pPr>
            <a:lvl5pPr marL="1609344" indent="-228600">
              <a:defRPr lang="en-US" sz="1400" kern="1200" dirty="0" smtClean="0">
                <a:solidFill>
                  <a:schemeClr val="tx1"/>
                </a:solidFill>
                <a:latin typeface="+mn-lt"/>
                <a:ea typeface="+mn-ea"/>
                <a:cs typeface="+mn-cs"/>
              </a:defRPr>
            </a:lvl5pPr>
            <a:lvl6pPr marL="1598613" indent="-228600">
              <a:buFont typeface="Arial" panose="020B0604020202020204" pitchFamily="34" charset="0"/>
              <a:buChar char="•"/>
              <a:defRPr sz="1400"/>
            </a:lvl6pPr>
            <a:lvl7pPr>
              <a:defRPr lang="en-US" sz="1400" kern="1200" dirty="0">
                <a:solidFill>
                  <a:schemeClr val="tx1"/>
                </a:solidFill>
                <a:latin typeface="+mn-lt"/>
                <a:ea typeface="+mn-ea"/>
                <a:cs typeface="+mn-cs"/>
              </a:defRPr>
            </a:lvl7pPr>
          </a:lstStyle>
          <a:p>
            <a:pPr lvl="0"/>
            <a:r>
              <a:rPr lang="en-CA" noProof="0" dirty="0"/>
              <a:t>Section headline or item 1</a:t>
            </a:r>
          </a:p>
          <a:p>
            <a:pPr lvl="1"/>
            <a:r>
              <a:rPr lang="en-CA" noProof="0" dirty="0"/>
              <a:t>Item 2</a:t>
            </a:r>
          </a:p>
          <a:p>
            <a:pPr lvl="2"/>
            <a:r>
              <a:rPr lang="en-CA" noProof="0" dirty="0"/>
              <a:t>Item 3</a:t>
            </a:r>
          </a:p>
          <a:p>
            <a:pPr lvl="3"/>
            <a:r>
              <a:rPr lang="en-CA" noProof="0" dirty="0"/>
              <a:t>Item 4</a:t>
            </a:r>
          </a:p>
          <a:p>
            <a:pPr lvl="4"/>
            <a:r>
              <a:rPr lang="en-CA" noProof="0" dirty="0"/>
              <a:t>Item 5</a:t>
            </a:r>
          </a:p>
          <a:p>
            <a:pPr marL="1609344" lvl="6" indent="-228600" algn="l" defTabSz="914400" rtl="0" eaLnBrk="1" latinLnBrk="0" hangingPunct="1">
              <a:lnSpc>
                <a:spcPct val="95000"/>
              </a:lnSpc>
              <a:spcBef>
                <a:spcPts val="600"/>
              </a:spcBef>
              <a:buClr>
                <a:schemeClr val="tx1"/>
              </a:buClr>
              <a:buSzPct val="115000"/>
              <a:buFont typeface="Arial" panose="020B0604020202020204" pitchFamily="34" charset="0"/>
              <a:buChar char="•"/>
            </a:pPr>
            <a:r>
              <a:rPr lang="en-CA" noProof="0" dirty="0"/>
              <a:t>Item 6</a:t>
            </a:r>
          </a:p>
          <a:p>
            <a:pPr lvl="6"/>
            <a:r>
              <a:rPr lang="en-CA" noProof="0" dirty="0"/>
              <a:t>Item 7</a:t>
            </a:r>
          </a:p>
          <a:p>
            <a:pPr lvl="7"/>
            <a:r>
              <a:rPr lang="en-CA" noProof="0" dirty="0"/>
              <a:t>Item 8</a:t>
            </a:r>
          </a:p>
          <a:p>
            <a:pPr lvl="8"/>
            <a:r>
              <a:rPr lang="en-CA" noProof="0" dirty="0"/>
              <a:t>Item 9</a:t>
            </a:r>
          </a:p>
        </p:txBody>
      </p:sp>
    </p:spTree>
    <p:extLst>
      <p:ext uri="{BB962C8B-B14F-4D97-AF65-F5344CB8AC3E}">
        <p14:creationId xmlns:p14="http://schemas.microsoft.com/office/powerpoint/2010/main" val="162816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able/Chart">
    <p:spTree>
      <p:nvGrpSpPr>
        <p:cNvPr id="1" name=""/>
        <p:cNvGrpSpPr/>
        <p:nvPr/>
      </p:nvGrpSpPr>
      <p:grpSpPr>
        <a:xfrm>
          <a:off x="0" y="0"/>
          <a:ext cx="0" cy="0"/>
          <a:chOff x="0" y="0"/>
          <a:chExt cx="0" cy="0"/>
        </a:xfrm>
      </p:grpSpPr>
      <p:sp>
        <p:nvSpPr>
          <p:cNvPr id="8" name="Text Placeholder 8">
            <a:extLst>
              <a:ext uri="{FF2B5EF4-FFF2-40B4-BE49-F238E27FC236}">
                <a16:creationId xmlns:a16="http://schemas.microsoft.com/office/drawing/2014/main" id="{22433573-7671-CC17-4340-AC55001E5CAB}"/>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9" name="Slide Number Placeholder 5">
            <a:extLst>
              <a:ext uri="{FF2B5EF4-FFF2-40B4-BE49-F238E27FC236}">
                <a16:creationId xmlns:a16="http://schemas.microsoft.com/office/drawing/2014/main" id="{ECB3A2B0-2963-69A6-9230-09DE1F9AEE68}"/>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2" name="Content Placeholder 2">
            <a:extLst>
              <a:ext uri="{FF2B5EF4-FFF2-40B4-BE49-F238E27FC236}">
                <a16:creationId xmlns:a16="http://schemas.microsoft.com/office/drawing/2014/main" id="{40B5403E-FBC9-EF01-B3C5-9DF906446694}"/>
              </a:ext>
            </a:extLst>
          </p:cNvPr>
          <p:cNvSpPr>
            <a:spLocks noGrp="1"/>
          </p:cNvSpPr>
          <p:nvPr>
            <p:ph idx="1" hasCustomPrompt="1"/>
          </p:nvPr>
        </p:nvSpPr>
        <p:spPr>
          <a:xfrm>
            <a:off x="467512" y="1454966"/>
            <a:ext cx="8356240" cy="4564066"/>
          </a:xfrm>
        </p:spPr>
        <p:txBody>
          <a:bodyPr/>
          <a:lstStyle>
            <a:lvl1pPr>
              <a:defRPr sz="1400"/>
            </a:lvl1pPr>
          </a:lstStyle>
          <a:p>
            <a:pPr lvl="0"/>
            <a:r>
              <a:rPr lang="en-CA" noProof="0" dirty="0"/>
              <a:t>Click icon to add table or chart</a:t>
            </a:r>
          </a:p>
        </p:txBody>
      </p:sp>
      <p:sp>
        <p:nvSpPr>
          <p:cNvPr id="13" name="Title 7">
            <a:extLst>
              <a:ext uri="{FF2B5EF4-FFF2-40B4-BE49-F238E27FC236}">
                <a16:creationId xmlns:a16="http://schemas.microsoft.com/office/drawing/2014/main" id="{B640FF34-F7F0-EC15-6B4D-31FB4C3D3F70}"/>
              </a:ext>
            </a:extLst>
          </p:cNvPr>
          <p:cNvSpPr>
            <a:spLocks noGrp="1"/>
          </p:cNvSpPr>
          <p:nvPr>
            <p:ph type="title" hasCustomPrompt="1"/>
          </p:nvPr>
        </p:nvSpPr>
        <p:spPr>
          <a:xfrm>
            <a:off x="467512" y="472438"/>
            <a:ext cx="8287191" cy="792167"/>
          </a:xfrm>
        </p:spPr>
        <p:txBody>
          <a:bodyPr/>
          <a:lstStyle/>
          <a:p>
            <a:r>
              <a:rPr lang="en-CA" noProof="0" dirty="0"/>
              <a:t>Slide title</a:t>
            </a:r>
          </a:p>
        </p:txBody>
      </p:sp>
    </p:spTree>
    <p:extLst>
      <p:ext uri="{BB962C8B-B14F-4D97-AF65-F5344CB8AC3E}">
        <p14:creationId xmlns:p14="http://schemas.microsoft.com/office/powerpoint/2010/main" val="639423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able/Chart with subtitle">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453ACD7-EEEE-3B29-E8C9-5656BF335DB2}"/>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0" name="Slide Number Placeholder 5">
            <a:extLst>
              <a:ext uri="{FF2B5EF4-FFF2-40B4-BE49-F238E27FC236}">
                <a16:creationId xmlns:a16="http://schemas.microsoft.com/office/drawing/2014/main" id="{80E9A017-47AD-6AF8-26D7-E7664F1E685E}"/>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5" name="Content Placeholder 2">
            <a:extLst>
              <a:ext uri="{FF2B5EF4-FFF2-40B4-BE49-F238E27FC236}">
                <a16:creationId xmlns:a16="http://schemas.microsoft.com/office/drawing/2014/main" id="{B23C46B3-FE89-6466-22B3-79FC0550F62B}"/>
              </a:ext>
            </a:extLst>
          </p:cNvPr>
          <p:cNvSpPr>
            <a:spLocks noGrp="1"/>
          </p:cNvSpPr>
          <p:nvPr>
            <p:ph idx="1" hasCustomPrompt="1"/>
          </p:nvPr>
        </p:nvSpPr>
        <p:spPr>
          <a:xfrm>
            <a:off x="467215" y="1829560"/>
            <a:ext cx="8347076" cy="4184896"/>
          </a:xfrm>
        </p:spPr>
        <p:txBody>
          <a:bodyPr/>
          <a:lstStyle>
            <a:lvl1pPr>
              <a:defRPr sz="1400"/>
            </a:lvl1pPr>
          </a:lstStyle>
          <a:p>
            <a:pPr lvl="0"/>
            <a:r>
              <a:rPr lang="en-CA" noProof="0"/>
              <a:t>Click icon to add table or chart</a:t>
            </a:r>
          </a:p>
        </p:txBody>
      </p:sp>
      <p:sp>
        <p:nvSpPr>
          <p:cNvPr id="16" name="Text Placeholder 7">
            <a:extLst>
              <a:ext uri="{FF2B5EF4-FFF2-40B4-BE49-F238E27FC236}">
                <a16:creationId xmlns:a16="http://schemas.microsoft.com/office/drawing/2014/main" id="{FA0F3701-FF01-05A5-F0AC-F3CD667BDE10}"/>
              </a:ext>
            </a:extLst>
          </p:cNvPr>
          <p:cNvSpPr>
            <a:spLocks noGrp="1"/>
          </p:cNvSpPr>
          <p:nvPr>
            <p:ph type="body" sz="quarter" idx="14" hasCustomPrompt="1"/>
          </p:nvPr>
        </p:nvSpPr>
        <p:spPr>
          <a:xfrm>
            <a:off x="467214" y="879264"/>
            <a:ext cx="8347076" cy="327247"/>
          </a:xfrm>
        </p:spPr>
        <p:txBody>
          <a:bodyPr anchor="t">
            <a:noAutofit/>
          </a:bodyPr>
          <a:lstStyle>
            <a:lvl1pPr marL="0" indent="0">
              <a:spcBef>
                <a:spcPts val="0"/>
              </a:spcBef>
              <a:buNone/>
              <a:defRPr sz="2000" b="0" baseline="0">
                <a:latin typeface="+mj-lt"/>
              </a:defRPr>
            </a:lvl1pPr>
            <a:lvl2pPr marL="0" indent="0">
              <a:spcBef>
                <a:spcPts val="0"/>
              </a:spcBef>
              <a:buNone/>
              <a:defRPr sz="1600" b="1"/>
            </a:lvl2pPr>
            <a:lvl3pPr marL="0" indent="0">
              <a:spcBef>
                <a:spcPts val="0"/>
              </a:spcBef>
              <a:buNone/>
              <a:defRPr sz="1600" b="1"/>
            </a:lvl3pPr>
            <a:lvl4pPr marL="0" indent="0">
              <a:spcBef>
                <a:spcPts val="0"/>
              </a:spcBef>
              <a:buNone/>
              <a:defRPr sz="1600" b="1"/>
            </a:lvl4pPr>
            <a:lvl5pPr marL="0" indent="0">
              <a:spcBef>
                <a:spcPts val="0"/>
              </a:spcBef>
              <a:buNone/>
              <a:defRPr sz="1600" b="1"/>
            </a:lvl5pPr>
            <a:lvl6pPr marL="0" indent="0">
              <a:spcBef>
                <a:spcPts val="0"/>
              </a:spcBef>
              <a:buNone/>
              <a:defRPr sz="1600" b="1"/>
            </a:lvl6pPr>
            <a:lvl7pPr marL="0" indent="0">
              <a:spcBef>
                <a:spcPts val="0"/>
              </a:spcBef>
              <a:buNone/>
              <a:defRPr sz="1600" b="1"/>
            </a:lvl7pPr>
            <a:lvl8pPr marL="0" indent="0">
              <a:spcBef>
                <a:spcPts val="0"/>
              </a:spcBef>
              <a:buNone/>
              <a:defRPr sz="1600" b="1"/>
            </a:lvl8pPr>
            <a:lvl9pPr marL="0" indent="0">
              <a:spcBef>
                <a:spcPts val="0"/>
              </a:spcBef>
              <a:buNone/>
              <a:defRPr sz="1600" b="1"/>
            </a:lvl9pPr>
          </a:lstStyle>
          <a:p>
            <a:pPr lvl="0"/>
            <a:r>
              <a:rPr lang="en-CA" noProof="0" dirty="0"/>
              <a:t>Subtitle</a:t>
            </a:r>
          </a:p>
        </p:txBody>
      </p:sp>
      <p:sp>
        <p:nvSpPr>
          <p:cNvPr id="17" name="Title 7">
            <a:extLst>
              <a:ext uri="{FF2B5EF4-FFF2-40B4-BE49-F238E27FC236}">
                <a16:creationId xmlns:a16="http://schemas.microsoft.com/office/drawing/2014/main" id="{20406189-7BCF-E4DF-5519-9A54B34BB08E}"/>
              </a:ext>
            </a:extLst>
          </p:cNvPr>
          <p:cNvSpPr>
            <a:spLocks noGrp="1"/>
          </p:cNvSpPr>
          <p:nvPr>
            <p:ph type="title" hasCustomPrompt="1"/>
          </p:nvPr>
        </p:nvSpPr>
        <p:spPr>
          <a:xfrm>
            <a:off x="467512" y="472439"/>
            <a:ext cx="8287191" cy="373210"/>
          </a:xfrm>
        </p:spPr>
        <p:txBody>
          <a:bodyPr/>
          <a:lstStyle/>
          <a:p>
            <a:r>
              <a:rPr lang="en-CA" noProof="0" dirty="0"/>
              <a:t>Slide title</a:t>
            </a:r>
          </a:p>
        </p:txBody>
      </p:sp>
    </p:spTree>
    <p:extLst>
      <p:ext uri="{BB962C8B-B14F-4D97-AF65-F5344CB8AC3E}">
        <p14:creationId xmlns:p14="http://schemas.microsoft.com/office/powerpoint/2010/main" val="2106928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hapter">
    <p:bg>
      <p:bgPr>
        <a:solidFill>
          <a:schemeClr val="accent1"/>
        </a:solidFill>
        <a:effectLst/>
      </p:bgPr>
    </p:bg>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E01AED27-CC6B-2EEE-C5D0-15E8586C784F}"/>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bg1"/>
                </a:solidFill>
              </a:defRPr>
            </a:lvl1pPr>
          </a:lstStyle>
          <a:p>
            <a:fld id="{BB333B34-C87C-402E-ABB0-13B7C9DEBBC4}" type="slidenum">
              <a:rPr lang="en-CA" smtClean="0"/>
              <a:pPr/>
              <a:t>‹#›</a:t>
            </a:fld>
            <a:endParaRPr lang="en-CA"/>
          </a:p>
        </p:txBody>
      </p:sp>
      <p:pic>
        <p:nvPicPr>
          <p:cNvPr id="11" name="Graphic 12">
            <a:extLst>
              <a:ext uri="{FF2B5EF4-FFF2-40B4-BE49-F238E27FC236}">
                <a16:creationId xmlns:a16="http://schemas.microsoft.com/office/drawing/2014/main" id="{537FE0D7-7207-16F0-4377-786561861BF0}"/>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2" name="Title 7">
            <a:extLst>
              <a:ext uri="{FF2B5EF4-FFF2-40B4-BE49-F238E27FC236}">
                <a16:creationId xmlns:a16="http://schemas.microsoft.com/office/drawing/2014/main" id="{0F583E32-C004-D415-B1EA-090AEEF5754C}"/>
              </a:ext>
            </a:extLst>
          </p:cNvPr>
          <p:cNvSpPr>
            <a:spLocks noGrp="1"/>
          </p:cNvSpPr>
          <p:nvPr>
            <p:ph type="title" hasCustomPrompt="1"/>
          </p:nvPr>
        </p:nvSpPr>
        <p:spPr>
          <a:xfrm>
            <a:off x="460638" y="780239"/>
            <a:ext cx="8316915" cy="4771958"/>
          </a:xfrm>
        </p:spPr>
        <p:txBody>
          <a:bodyPr anchor="ctr">
            <a:normAutofit/>
          </a:bodyPr>
          <a:lstStyle>
            <a:lvl1pPr>
              <a:defRPr sz="7200">
                <a:solidFill>
                  <a:schemeClr val="bg1"/>
                </a:solidFill>
              </a:defRPr>
            </a:lvl1pPr>
          </a:lstStyle>
          <a:p>
            <a:r>
              <a:rPr lang="en-CA" noProof="0" dirty="0"/>
              <a:t>Chapter slide</a:t>
            </a:r>
          </a:p>
        </p:txBody>
      </p:sp>
    </p:spTree>
    <p:extLst>
      <p:ext uri="{BB962C8B-B14F-4D97-AF65-F5344CB8AC3E}">
        <p14:creationId xmlns:p14="http://schemas.microsoft.com/office/powerpoint/2010/main" val="407963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Chapter 2">
    <p:bg>
      <p:bgPr>
        <a:solidFill>
          <a:schemeClr val="accent2"/>
        </a:solidFill>
        <a:effectLst/>
      </p:bgPr>
    </p:bg>
    <p:spTree>
      <p:nvGrpSpPr>
        <p:cNvPr id="1" name=""/>
        <p:cNvGrpSpPr/>
        <p:nvPr/>
      </p:nvGrpSpPr>
      <p:grpSpPr>
        <a:xfrm>
          <a:off x="0" y="0"/>
          <a:ext cx="0" cy="0"/>
          <a:chOff x="0" y="0"/>
          <a:chExt cx="0" cy="0"/>
        </a:xfrm>
      </p:grpSpPr>
      <p:pic>
        <p:nvPicPr>
          <p:cNvPr id="5" name="Graphic 12">
            <a:extLst>
              <a:ext uri="{FF2B5EF4-FFF2-40B4-BE49-F238E27FC236}">
                <a16:creationId xmlns:a16="http://schemas.microsoft.com/office/drawing/2014/main" id="{1B26B617-A0AB-F35C-E3EF-27BBE34B62AE}"/>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7" name="Slide Number Placeholder 5">
            <a:extLst>
              <a:ext uri="{FF2B5EF4-FFF2-40B4-BE49-F238E27FC236}">
                <a16:creationId xmlns:a16="http://schemas.microsoft.com/office/drawing/2014/main" id="{EE35BB5D-062D-A5FB-99DD-8DDBC989413E}"/>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bg1"/>
                </a:solidFill>
              </a:defRPr>
            </a:lvl1pPr>
          </a:lstStyle>
          <a:p>
            <a:fld id="{BB333B34-C87C-402E-ABB0-13B7C9DEBBC4}" type="slidenum">
              <a:rPr lang="en-CA" smtClean="0"/>
              <a:pPr/>
              <a:t>‹#›</a:t>
            </a:fld>
            <a:endParaRPr lang="en-CA"/>
          </a:p>
        </p:txBody>
      </p:sp>
      <p:sp>
        <p:nvSpPr>
          <p:cNvPr id="9" name="Title 7">
            <a:extLst>
              <a:ext uri="{FF2B5EF4-FFF2-40B4-BE49-F238E27FC236}">
                <a16:creationId xmlns:a16="http://schemas.microsoft.com/office/drawing/2014/main" id="{D0DA91BF-098F-1E0D-7584-B88A7E6C4D83}"/>
              </a:ext>
            </a:extLst>
          </p:cNvPr>
          <p:cNvSpPr>
            <a:spLocks noGrp="1"/>
          </p:cNvSpPr>
          <p:nvPr>
            <p:ph type="title" hasCustomPrompt="1"/>
          </p:nvPr>
        </p:nvSpPr>
        <p:spPr>
          <a:xfrm>
            <a:off x="460638" y="780239"/>
            <a:ext cx="8316915" cy="4771958"/>
          </a:xfrm>
        </p:spPr>
        <p:txBody>
          <a:bodyPr anchor="ctr">
            <a:normAutofit/>
          </a:bodyPr>
          <a:lstStyle>
            <a:lvl1pPr>
              <a:defRPr sz="7200">
                <a:solidFill>
                  <a:schemeClr val="bg1"/>
                </a:solidFill>
              </a:defRPr>
            </a:lvl1pPr>
          </a:lstStyle>
          <a:p>
            <a:r>
              <a:rPr lang="en-CA" noProof="0" dirty="0"/>
              <a:t>Chapter slide</a:t>
            </a:r>
          </a:p>
        </p:txBody>
      </p:sp>
    </p:spTree>
    <p:extLst>
      <p:ext uri="{BB962C8B-B14F-4D97-AF65-F5344CB8AC3E}">
        <p14:creationId xmlns:p14="http://schemas.microsoft.com/office/powerpoint/2010/main" val="2450666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hapter 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7F9B778-4507-1E8A-8ECB-FA1A7CACC641}"/>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9" name="Title 7">
            <a:extLst>
              <a:ext uri="{FF2B5EF4-FFF2-40B4-BE49-F238E27FC236}">
                <a16:creationId xmlns:a16="http://schemas.microsoft.com/office/drawing/2014/main" id="{C10934EA-EDB0-FE9C-83BC-271DAA53F86A}"/>
              </a:ext>
            </a:extLst>
          </p:cNvPr>
          <p:cNvSpPr>
            <a:spLocks noGrp="1"/>
          </p:cNvSpPr>
          <p:nvPr>
            <p:ph type="title" hasCustomPrompt="1"/>
          </p:nvPr>
        </p:nvSpPr>
        <p:spPr>
          <a:xfrm>
            <a:off x="460638" y="780239"/>
            <a:ext cx="8316915" cy="4771958"/>
          </a:xfrm>
        </p:spPr>
        <p:txBody>
          <a:bodyPr anchor="ctr">
            <a:normAutofit/>
          </a:bodyPr>
          <a:lstStyle>
            <a:lvl1pPr>
              <a:defRPr sz="7200">
                <a:solidFill>
                  <a:schemeClr val="tx1"/>
                </a:solidFill>
              </a:defRPr>
            </a:lvl1pPr>
          </a:lstStyle>
          <a:p>
            <a:r>
              <a:rPr lang="en-CA" noProof="0" dirty="0"/>
              <a:t>Chapter slide</a:t>
            </a:r>
          </a:p>
        </p:txBody>
      </p:sp>
    </p:spTree>
    <p:extLst>
      <p:ext uri="{BB962C8B-B14F-4D97-AF65-F5344CB8AC3E}">
        <p14:creationId xmlns:p14="http://schemas.microsoft.com/office/powerpoint/2010/main" val="3036998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with sourc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3761" y="472438"/>
            <a:ext cx="8291777" cy="792167"/>
          </a:xfrm>
        </p:spPr>
        <p:txBody>
          <a:bodyPr/>
          <a:lstStyle>
            <a:lvl1pPr>
              <a:defRPr baseline="0"/>
            </a:lvl1pPr>
          </a:lstStyle>
          <a:p>
            <a:r>
              <a:rPr lang="en-CA" noProof="0" dirty="0"/>
              <a:t>Slide title</a:t>
            </a:r>
          </a:p>
        </p:txBody>
      </p:sp>
      <p:sp>
        <p:nvSpPr>
          <p:cNvPr id="3" name="Content Placeholder 2"/>
          <p:cNvSpPr>
            <a:spLocks noGrp="1"/>
          </p:cNvSpPr>
          <p:nvPr>
            <p:ph idx="1" hasCustomPrompt="1"/>
          </p:nvPr>
        </p:nvSpPr>
        <p:spPr>
          <a:xfrm>
            <a:off x="453761" y="1434190"/>
            <a:ext cx="8291777" cy="4584842"/>
          </a:xfrm>
        </p:spPr>
        <p:txBody>
          <a:bodyPr/>
          <a:lstStyle>
            <a:lvl1pPr>
              <a:defRPr/>
            </a:lvl1pPr>
            <a:lvl5pPr>
              <a:defRPr/>
            </a:lvl5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0" name="Slide Number Placeholder 5">
            <a:extLst>
              <a:ext uri="{FF2B5EF4-FFF2-40B4-BE49-F238E27FC236}">
                <a16:creationId xmlns:a16="http://schemas.microsoft.com/office/drawing/2014/main" id="{1BEBA43C-48B9-02BA-D7C8-7466FE6C51AF}"/>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1" name="Text Placeholder 8">
            <a:extLst>
              <a:ext uri="{FF2B5EF4-FFF2-40B4-BE49-F238E27FC236}">
                <a16:creationId xmlns:a16="http://schemas.microsoft.com/office/drawing/2014/main" id="{A047FC8F-5ACA-F6B3-CBE4-14C9865D29ED}"/>
              </a:ext>
            </a:extLst>
          </p:cNvPr>
          <p:cNvSpPr>
            <a:spLocks noGrp="1"/>
          </p:cNvSpPr>
          <p:nvPr>
            <p:ph type="body" sz="quarter" idx="13" hasCustomPrompt="1"/>
          </p:nvPr>
        </p:nvSpPr>
        <p:spPr>
          <a:xfrm>
            <a:off x="2987675" y="6110882"/>
            <a:ext cx="5365303"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endParaRPr lang="en-CA" noProof="0" dirty="0"/>
          </a:p>
        </p:txBody>
      </p:sp>
    </p:spTree>
    <p:extLst>
      <p:ext uri="{BB962C8B-B14F-4D97-AF65-F5344CB8AC3E}">
        <p14:creationId xmlns:p14="http://schemas.microsoft.com/office/powerpoint/2010/main" val="793384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EC73C08C-E9BF-A95F-4296-B29ADB75C56F}"/>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3" name="Title 7">
            <a:extLst>
              <a:ext uri="{FF2B5EF4-FFF2-40B4-BE49-F238E27FC236}">
                <a16:creationId xmlns:a16="http://schemas.microsoft.com/office/drawing/2014/main" id="{DC258358-AA10-9E6B-47D4-3619CC23E3A5}"/>
              </a:ext>
            </a:extLst>
          </p:cNvPr>
          <p:cNvSpPr>
            <a:spLocks noGrp="1"/>
          </p:cNvSpPr>
          <p:nvPr>
            <p:ph type="title" hasCustomPrompt="1"/>
          </p:nvPr>
        </p:nvSpPr>
        <p:spPr>
          <a:xfrm>
            <a:off x="467512" y="472438"/>
            <a:ext cx="8287191" cy="792167"/>
          </a:xfrm>
        </p:spPr>
        <p:txBody>
          <a:bodyPr/>
          <a:lstStyle/>
          <a:p>
            <a:r>
              <a:rPr lang="en-CA" noProof="0" dirty="0"/>
              <a:t>Slide title</a:t>
            </a:r>
          </a:p>
        </p:txBody>
      </p:sp>
    </p:spTree>
    <p:extLst>
      <p:ext uri="{BB962C8B-B14F-4D97-AF65-F5344CB8AC3E}">
        <p14:creationId xmlns:p14="http://schemas.microsoft.com/office/powerpoint/2010/main" val="3463393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with source">
    <p:spTree>
      <p:nvGrpSpPr>
        <p:cNvPr id="1" name=""/>
        <p:cNvGrpSpPr/>
        <p:nvPr/>
      </p:nvGrpSpPr>
      <p:grpSpPr>
        <a:xfrm>
          <a:off x="0" y="0"/>
          <a:ext cx="0" cy="0"/>
          <a:chOff x="0" y="0"/>
          <a:chExt cx="0" cy="0"/>
        </a:xfrm>
      </p:grpSpPr>
      <p:sp>
        <p:nvSpPr>
          <p:cNvPr id="7" name="Text Placeholder 8">
            <a:extLst>
              <a:ext uri="{FF2B5EF4-FFF2-40B4-BE49-F238E27FC236}">
                <a16:creationId xmlns:a16="http://schemas.microsoft.com/office/drawing/2014/main" id="{F7ECC358-C2B8-054A-89B1-D5ADE1CC5991}"/>
              </a:ext>
            </a:extLst>
          </p:cNvPr>
          <p:cNvSpPr>
            <a:spLocks noGrp="1"/>
          </p:cNvSpPr>
          <p:nvPr>
            <p:ph type="body" sz="quarter" idx="13" hasCustomPrompt="1"/>
          </p:nvPr>
        </p:nvSpPr>
        <p:spPr>
          <a:xfrm>
            <a:off x="3270902" y="6115691"/>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8" name="Slide Number Placeholder 5">
            <a:extLst>
              <a:ext uri="{FF2B5EF4-FFF2-40B4-BE49-F238E27FC236}">
                <a16:creationId xmlns:a16="http://schemas.microsoft.com/office/drawing/2014/main" id="{C98422D0-3C76-29BD-AA42-951764F91B6C}"/>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2" name="Title 7">
            <a:extLst>
              <a:ext uri="{FF2B5EF4-FFF2-40B4-BE49-F238E27FC236}">
                <a16:creationId xmlns:a16="http://schemas.microsoft.com/office/drawing/2014/main" id="{A660659C-2F20-9444-1370-000197CE0B28}"/>
              </a:ext>
            </a:extLst>
          </p:cNvPr>
          <p:cNvSpPr>
            <a:spLocks noGrp="1"/>
          </p:cNvSpPr>
          <p:nvPr>
            <p:ph type="title" hasCustomPrompt="1"/>
          </p:nvPr>
        </p:nvSpPr>
        <p:spPr>
          <a:xfrm>
            <a:off x="467512" y="472438"/>
            <a:ext cx="8287191" cy="792167"/>
          </a:xfrm>
        </p:spPr>
        <p:txBody>
          <a:bodyPr/>
          <a:lstStyle/>
          <a:p>
            <a:r>
              <a:rPr lang="en-CA" noProof="0" dirty="0"/>
              <a:t>Slide title</a:t>
            </a:r>
          </a:p>
        </p:txBody>
      </p:sp>
    </p:spTree>
    <p:extLst>
      <p:ext uri="{BB962C8B-B14F-4D97-AF65-F5344CB8AC3E}">
        <p14:creationId xmlns:p14="http://schemas.microsoft.com/office/powerpoint/2010/main" val="2680798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10A4D854-EC63-FDFE-DEF2-9D4AD81F69E7}"/>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5" name="Content Placeholder 2">
            <a:extLst>
              <a:ext uri="{FF2B5EF4-FFF2-40B4-BE49-F238E27FC236}">
                <a16:creationId xmlns:a16="http://schemas.microsoft.com/office/drawing/2014/main" id="{6DEA239D-D375-737E-B1E3-99B03CF09A83}"/>
              </a:ext>
            </a:extLst>
          </p:cNvPr>
          <p:cNvSpPr>
            <a:spLocks noGrp="1"/>
          </p:cNvSpPr>
          <p:nvPr>
            <p:ph sz="half" idx="1" hasCustomPrompt="1"/>
          </p:nvPr>
        </p:nvSpPr>
        <p:spPr>
          <a:xfrm>
            <a:off x="467512" y="1434588"/>
            <a:ext cx="4016217" cy="4576536"/>
          </a:xfrm>
        </p:spPr>
        <p:txBody>
          <a:bodyPr>
            <a:noAutofit/>
          </a:bodyPr>
          <a:lstStyle>
            <a:lvl1pPr>
              <a:defRPr sz="2000" baseline="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6" name="Content Placeholder 3">
            <a:extLst>
              <a:ext uri="{FF2B5EF4-FFF2-40B4-BE49-F238E27FC236}">
                <a16:creationId xmlns:a16="http://schemas.microsoft.com/office/drawing/2014/main" id="{89EEE3E0-0212-BC91-BCEB-8732D1FA99F9}"/>
              </a:ext>
            </a:extLst>
          </p:cNvPr>
          <p:cNvSpPr>
            <a:spLocks noGrp="1"/>
          </p:cNvSpPr>
          <p:nvPr>
            <p:ph sz="half" idx="2" hasCustomPrompt="1"/>
          </p:nvPr>
        </p:nvSpPr>
        <p:spPr>
          <a:xfrm>
            <a:off x="4741486" y="1434191"/>
            <a:ext cx="4013218" cy="4580885"/>
          </a:xfrm>
        </p:spPr>
        <p:txBody>
          <a:bodyPr>
            <a:noAutofit/>
          </a:bodyPr>
          <a:lstStyle>
            <a:lvl1pPr>
              <a:defRPr sz="2000" baseline="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7" name="Title 7">
            <a:extLst>
              <a:ext uri="{FF2B5EF4-FFF2-40B4-BE49-F238E27FC236}">
                <a16:creationId xmlns:a16="http://schemas.microsoft.com/office/drawing/2014/main" id="{525D4F06-438F-519F-8855-D3F327E0E05C}"/>
              </a:ext>
            </a:extLst>
          </p:cNvPr>
          <p:cNvSpPr>
            <a:spLocks noGrp="1"/>
          </p:cNvSpPr>
          <p:nvPr>
            <p:ph type="title" hasCustomPrompt="1"/>
          </p:nvPr>
        </p:nvSpPr>
        <p:spPr>
          <a:xfrm>
            <a:off x="467512" y="472438"/>
            <a:ext cx="8287191" cy="792167"/>
          </a:xfrm>
        </p:spPr>
        <p:txBody>
          <a:bodyPr/>
          <a:lstStyle/>
          <a:p>
            <a:r>
              <a:rPr lang="en-CA" noProof="0" dirty="0"/>
              <a:t>Slide title</a:t>
            </a:r>
          </a:p>
        </p:txBody>
      </p:sp>
    </p:spTree>
    <p:extLst>
      <p:ext uri="{BB962C8B-B14F-4D97-AF65-F5344CB8AC3E}">
        <p14:creationId xmlns:p14="http://schemas.microsoft.com/office/powerpoint/2010/main" val="867583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5510ED05-EE99-171F-31CB-E22501659F31}"/>
              </a:ext>
            </a:extLst>
          </p:cNvPr>
          <p:cNvSpPr>
            <a:spLocks noGrp="1"/>
          </p:cNvSpPr>
          <p:nvPr>
            <p:ph type="sldNum" sz="quarter" idx="1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3" name="Text Placeholder 2">
            <a:extLst>
              <a:ext uri="{FF2B5EF4-FFF2-40B4-BE49-F238E27FC236}">
                <a16:creationId xmlns:a16="http://schemas.microsoft.com/office/drawing/2014/main" id="{2515A95B-EB9E-B4C6-719D-080DB6FEFE12}"/>
              </a:ext>
            </a:extLst>
          </p:cNvPr>
          <p:cNvSpPr>
            <a:spLocks noGrp="1"/>
          </p:cNvSpPr>
          <p:nvPr>
            <p:ph type="body" idx="1" hasCustomPrompt="1"/>
          </p:nvPr>
        </p:nvSpPr>
        <p:spPr>
          <a:xfrm>
            <a:off x="467512" y="1435608"/>
            <a:ext cx="3982550" cy="639762"/>
          </a:xfrm>
        </p:spPr>
        <p:txBody>
          <a:bodyPr anchor="t">
            <a:no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noProof="0" dirty="0"/>
              <a:t>Click to add heading</a:t>
            </a:r>
          </a:p>
        </p:txBody>
      </p:sp>
      <p:sp>
        <p:nvSpPr>
          <p:cNvPr id="14" name="Content Placeholder 3">
            <a:extLst>
              <a:ext uri="{FF2B5EF4-FFF2-40B4-BE49-F238E27FC236}">
                <a16:creationId xmlns:a16="http://schemas.microsoft.com/office/drawing/2014/main" id="{3E427486-15B6-E798-50B7-C387E07FC1D4}"/>
              </a:ext>
            </a:extLst>
          </p:cNvPr>
          <p:cNvSpPr>
            <a:spLocks noGrp="1"/>
          </p:cNvSpPr>
          <p:nvPr>
            <p:ph sz="half" idx="2" hasCustomPrompt="1"/>
          </p:nvPr>
        </p:nvSpPr>
        <p:spPr>
          <a:xfrm>
            <a:off x="467512" y="2126107"/>
            <a:ext cx="3982550" cy="3886200"/>
          </a:xfrm>
        </p:spPr>
        <p:txBody>
          <a:bodyPr>
            <a:noAutofit/>
          </a:bodyPr>
          <a:lstStyle>
            <a:lvl1pPr>
              <a:defRPr sz="200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5" name="Text Placeholder 4">
            <a:extLst>
              <a:ext uri="{FF2B5EF4-FFF2-40B4-BE49-F238E27FC236}">
                <a16:creationId xmlns:a16="http://schemas.microsoft.com/office/drawing/2014/main" id="{830B4F13-691B-64D2-7BA6-186E448347BB}"/>
              </a:ext>
            </a:extLst>
          </p:cNvPr>
          <p:cNvSpPr>
            <a:spLocks noGrp="1"/>
          </p:cNvSpPr>
          <p:nvPr>
            <p:ph type="body" sz="quarter" idx="3" hasCustomPrompt="1"/>
          </p:nvPr>
        </p:nvSpPr>
        <p:spPr>
          <a:xfrm>
            <a:off x="4764173" y="1435608"/>
            <a:ext cx="3981365" cy="639762"/>
          </a:xfrm>
        </p:spPr>
        <p:txBody>
          <a:bodyPr anchor="t">
            <a:no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noProof="0" dirty="0"/>
              <a:t>Click to add heading</a:t>
            </a:r>
          </a:p>
        </p:txBody>
      </p:sp>
      <p:sp>
        <p:nvSpPr>
          <p:cNvPr id="16" name="Content Placeholder 5">
            <a:extLst>
              <a:ext uri="{FF2B5EF4-FFF2-40B4-BE49-F238E27FC236}">
                <a16:creationId xmlns:a16="http://schemas.microsoft.com/office/drawing/2014/main" id="{74DDF97A-EA27-D681-4E65-0B13BC26E96E}"/>
              </a:ext>
            </a:extLst>
          </p:cNvPr>
          <p:cNvSpPr>
            <a:spLocks noGrp="1"/>
          </p:cNvSpPr>
          <p:nvPr>
            <p:ph sz="quarter" idx="4" hasCustomPrompt="1"/>
          </p:nvPr>
        </p:nvSpPr>
        <p:spPr>
          <a:xfrm>
            <a:off x="4764173" y="2126107"/>
            <a:ext cx="3981365" cy="3886200"/>
          </a:xfrm>
        </p:spPr>
        <p:txBody>
          <a:bodyPr>
            <a:noAutofit/>
          </a:bodyPr>
          <a:lstStyle>
            <a:lvl1pPr>
              <a:defRPr sz="200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7" name="Title 7">
            <a:extLst>
              <a:ext uri="{FF2B5EF4-FFF2-40B4-BE49-F238E27FC236}">
                <a16:creationId xmlns:a16="http://schemas.microsoft.com/office/drawing/2014/main" id="{D9E6994C-CB32-02D3-9A4A-84BF948E7A15}"/>
              </a:ext>
            </a:extLst>
          </p:cNvPr>
          <p:cNvSpPr>
            <a:spLocks noGrp="1"/>
          </p:cNvSpPr>
          <p:nvPr>
            <p:ph type="title" hasCustomPrompt="1"/>
          </p:nvPr>
        </p:nvSpPr>
        <p:spPr>
          <a:xfrm>
            <a:off x="467512" y="472438"/>
            <a:ext cx="8287191" cy="792167"/>
          </a:xfrm>
        </p:spPr>
        <p:txBody>
          <a:bodyPr/>
          <a:lstStyle/>
          <a:p>
            <a:r>
              <a:rPr lang="en-CA" noProof="0" dirty="0"/>
              <a:t>Slide title</a:t>
            </a:r>
          </a:p>
        </p:txBody>
      </p:sp>
    </p:spTree>
    <p:extLst>
      <p:ext uri="{BB962C8B-B14F-4D97-AF65-F5344CB8AC3E}">
        <p14:creationId xmlns:p14="http://schemas.microsoft.com/office/powerpoint/2010/main" val="1648592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One column with sourc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398463" y="463844"/>
            <a:ext cx="2469787"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0" name="Text Placeholder 8">
            <a:extLst>
              <a:ext uri="{FF2B5EF4-FFF2-40B4-BE49-F238E27FC236}">
                <a16:creationId xmlns:a16="http://schemas.microsoft.com/office/drawing/2014/main" id="{4AE3B1E1-0537-70C9-1B19-B15DD19825B9}"/>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1" name="Slide Number Placeholder 5">
            <a:extLst>
              <a:ext uri="{FF2B5EF4-FFF2-40B4-BE49-F238E27FC236}">
                <a16:creationId xmlns:a16="http://schemas.microsoft.com/office/drawing/2014/main" id="{7481B830-9601-55F7-CE3A-851FF5533F60}"/>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39346907-90A5-5DEF-9C97-E18BAA6B5BC1}"/>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2259428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One column with source 2">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0" name="Text Placeholder 8">
            <a:extLst>
              <a:ext uri="{FF2B5EF4-FFF2-40B4-BE49-F238E27FC236}">
                <a16:creationId xmlns:a16="http://schemas.microsoft.com/office/drawing/2014/main" id="{E37A7B12-C9D9-B141-D6A0-69E4C44216A8}"/>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1" name="Slide Number Placeholder 5">
            <a:extLst>
              <a:ext uri="{FF2B5EF4-FFF2-40B4-BE49-F238E27FC236}">
                <a16:creationId xmlns:a16="http://schemas.microsoft.com/office/drawing/2014/main" id="{4157A04B-063A-B976-5D1B-43655D913918}"/>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FEE9F1EA-D342-A490-7B63-EE0EB5EBF41B}"/>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2696127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wo column with sourc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0" name="Text Placeholder 19">
            <a:extLst>
              <a:ext uri="{FF2B5EF4-FFF2-40B4-BE49-F238E27FC236}">
                <a16:creationId xmlns:a16="http://schemas.microsoft.com/office/drawing/2014/main" id="{0AF97CD5-66AE-4EDA-8D23-A23D9D49A5AA}"/>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5" name="Content Placeholder 2">
            <a:extLst>
              <a:ext uri="{FF2B5EF4-FFF2-40B4-BE49-F238E27FC236}">
                <a16:creationId xmlns:a16="http://schemas.microsoft.com/office/drawing/2014/main" id="{038F0D64-3A18-458E-9DB0-82116D7EB002}"/>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0" name="Text Placeholder 8">
            <a:extLst>
              <a:ext uri="{FF2B5EF4-FFF2-40B4-BE49-F238E27FC236}">
                <a16:creationId xmlns:a16="http://schemas.microsoft.com/office/drawing/2014/main" id="{9F97654A-3568-CD2E-38DB-BD3B7DA1795C}"/>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1" name="Slide Number Placeholder 5">
            <a:extLst>
              <a:ext uri="{FF2B5EF4-FFF2-40B4-BE49-F238E27FC236}">
                <a16:creationId xmlns:a16="http://schemas.microsoft.com/office/drawing/2014/main" id="{EAB1D1E8-7ADE-F718-F634-AF5F1D25816B}"/>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22E322FB-AA68-A560-8428-12E32E90CEDD}"/>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149745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hree column with sourc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0" name="Text Placeholder 19">
            <a:extLst>
              <a:ext uri="{FF2B5EF4-FFF2-40B4-BE49-F238E27FC236}">
                <a16:creationId xmlns:a16="http://schemas.microsoft.com/office/drawing/2014/main" id="{0AF97CD5-66AE-4EDA-8D23-A23D9D49A5AA}"/>
              </a:ext>
            </a:extLst>
          </p:cNvPr>
          <p:cNvSpPr>
            <a:spLocks noGrp="1"/>
          </p:cNvSpPr>
          <p:nvPr>
            <p:ph type="body" sz="quarter" idx="15" hasCustomPrompt="1"/>
          </p:nvPr>
        </p:nvSpPr>
        <p:spPr>
          <a:xfrm>
            <a:off x="3270901" y="475488"/>
            <a:ext cx="1904958"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4" name="Text Placeholder 19">
            <a:extLst>
              <a:ext uri="{FF2B5EF4-FFF2-40B4-BE49-F238E27FC236}">
                <a16:creationId xmlns:a16="http://schemas.microsoft.com/office/drawing/2014/main" id="{A51932F0-EBB7-48D2-9591-40F3F9E75737}"/>
              </a:ext>
            </a:extLst>
          </p:cNvPr>
          <p:cNvSpPr>
            <a:spLocks noGrp="1"/>
          </p:cNvSpPr>
          <p:nvPr>
            <p:ph type="body" sz="quarter" idx="20" hasCustomPrompt="1"/>
          </p:nvPr>
        </p:nvSpPr>
        <p:spPr>
          <a:xfrm>
            <a:off x="5576424" y="475488"/>
            <a:ext cx="3166686" cy="792162"/>
          </a:xfrm>
        </p:spPr>
        <p:txBody>
          <a:bodyPr anchor="t"/>
          <a:lstStyle>
            <a:lvl1pPr marL="0" indent="0">
              <a:lnSpc>
                <a:spcPct val="95000"/>
              </a:lnSpc>
              <a:spcBef>
                <a:spcPts val="0"/>
              </a:spcBef>
              <a:buNone/>
              <a:defRPr sz="2400" b="0">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Optional title</a:t>
            </a:r>
          </a:p>
        </p:txBody>
      </p:sp>
      <p:sp>
        <p:nvSpPr>
          <p:cNvPr id="10" name="Text Placeholder 9">
            <a:extLst>
              <a:ext uri="{FF2B5EF4-FFF2-40B4-BE49-F238E27FC236}">
                <a16:creationId xmlns:a16="http://schemas.microsoft.com/office/drawing/2014/main" id="{86456917-5A0D-4B01-9F9A-CC2545886632}"/>
              </a:ext>
            </a:extLst>
          </p:cNvPr>
          <p:cNvSpPr>
            <a:spLocks noGrp="1"/>
          </p:cNvSpPr>
          <p:nvPr>
            <p:ph type="body" sz="quarter" idx="21" hasCustomPrompt="1"/>
          </p:nvPr>
        </p:nvSpPr>
        <p:spPr>
          <a:xfrm>
            <a:off x="3270901" y="1435609"/>
            <a:ext cx="1904958" cy="4583424"/>
          </a:xfrm>
        </p:spPr>
        <p:txBody>
          <a:bodyPr/>
          <a:lstStyle>
            <a:lvl1pPr>
              <a:spcBef>
                <a:spcPts val="600"/>
              </a:spcBef>
              <a:defRPr sz="1400"/>
            </a:lvl1pPr>
            <a:lvl2pPr>
              <a:spcBef>
                <a:spcPts val="600"/>
              </a:spcBef>
              <a:defRPr sz="1400"/>
            </a:lvl2pPr>
            <a:lvl3pPr>
              <a:spcBef>
                <a:spcPts val="600"/>
              </a:spcBef>
              <a:defRPr sz="1400"/>
            </a:lvl3pPr>
            <a:lvl4pPr>
              <a:spcBef>
                <a:spcPts val="600"/>
              </a:spcBef>
              <a:defRPr sz="1400"/>
            </a:lvl4pPr>
            <a:lvl5pPr>
              <a:spcBef>
                <a:spcPts val="600"/>
              </a:spcBef>
              <a:defRPr sz="1400"/>
            </a:lvl5pPr>
            <a:lvl6pPr>
              <a:spcBef>
                <a:spcPts val="600"/>
              </a:spcBef>
              <a:defRPr sz="1400"/>
            </a:lvl6pPr>
            <a:lvl7pPr>
              <a:spcBef>
                <a:spcPts val="600"/>
              </a:spcBef>
              <a:defRPr sz="1400"/>
            </a:lvl7pPr>
            <a:lvl8pPr>
              <a:spcBef>
                <a:spcPts val="600"/>
              </a:spcBef>
              <a:defRPr sz="1400"/>
            </a:lvl8pPr>
            <a:lvl9pPr>
              <a:spcBef>
                <a:spcPts val="600"/>
              </a:spcBef>
              <a:defRPr sz="1400"/>
            </a:lvl9pPr>
          </a:lstStyle>
          <a:p>
            <a:pPr lvl="0"/>
            <a:r>
              <a:rPr lang="en-CA" noProof="0" dirty="0"/>
              <a:t>Click to add body copy</a:t>
            </a:r>
          </a:p>
          <a:p>
            <a:pPr lvl="1"/>
            <a:r>
              <a:rPr lang="en-CA" noProof="0" dirty="0"/>
              <a:t>Second level</a:t>
            </a:r>
          </a:p>
          <a:p>
            <a:pPr lvl="2"/>
            <a:r>
              <a:rPr lang="en-CA" noProof="0" dirty="0"/>
              <a:t>Third level</a:t>
            </a:r>
          </a:p>
          <a:p>
            <a:pPr lvl="3"/>
            <a:r>
              <a:rPr lang="en-CA" noProof="0" dirty="0"/>
              <a:t>Fourth level</a:t>
            </a:r>
          </a:p>
        </p:txBody>
      </p:sp>
      <p:sp>
        <p:nvSpPr>
          <p:cNvPr id="15" name="Content Placeholder 14">
            <a:extLst>
              <a:ext uri="{FF2B5EF4-FFF2-40B4-BE49-F238E27FC236}">
                <a16:creationId xmlns:a16="http://schemas.microsoft.com/office/drawing/2014/main" id="{50063603-5807-4630-8EB7-C1EBC7302DA8}"/>
              </a:ext>
            </a:extLst>
          </p:cNvPr>
          <p:cNvSpPr>
            <a:spLocks noGrp="1"/>
          </p:cNvSpPr>
          <p:nvPr>
            <p:ph sz="quarter" idx="22" hasCustomPrompt="1"/>
          </p:nvPr>
        </p:nvSpPr>
        <p:spPr>
          <a:xfrm>
            <a:off x="5576432" y="1435609"/>
            <a:ext cx="3166996" cy="4583424"/>
          </a:xfrm>
        </p:spPr>
        <p:txBody>
          <a:bodyPr/>
          <a:lstStyle>
            <a:lvl1pPr>
              <a:spcBef>
                <a:spcPts val="600"/>
              </a:spcBef>
              <a:defRPr sz="1400"/>
            </a:lvl1pPr>
            <a:lvl2pPr>
              <a:spcBef>
                <a:spcPts val="600"/>
              </a:spcBef>
              <a:defRPr sz="1400"/>
            </a:lvl2pPr>
            <a:lvl3pPr>
              <a:spcBef>
                <a:spcPts val="600"/>
              </a:spcBef>
              <a:defRPr sz="1400"/>
            </a:lvl3pPr>
            <a:lvl4pPr>
              <a:spcBef>
                <a:spcPts val="600"/>
              </a:spcBef>
              <a:defRPr sz="1400"/>
            </a:lvl4pPr>
            <a:lvl5pPr>
              <a:spcBef>
                <a:spcPts val="600"/>
              </a:spcBef>
              <a:defRPr sz="1400"/>
            </a:lvl5pPr>
            <a:lvl6pPr>
              <a:spcBef>
                <a:spcPts val="600"/>
              </a:spcBef>
              <a:defRPr sz="1400"/>
            </a:lvl6pPr>
            <a:lvl7pPr>
              <a:spcBef>
                <a:spcPts val="600"/>
              </a:spcBef>
              <a:defRPr sz="1400"/>
            </a:lvl7pPr>
            <a:lvl8pPr>
              <a:spcBef>
                <a:spcPts val="600"/>
              </a:spcBef>
              <a:defRPr sz="1400"/>
            </a:lvl8pPr>
            <a:lvl9pPr>
              <a:spcBef>
                <a:spcPts val="600"/>
              </a:spcBef>
              <a:defRPr sz="1400"/>
            </a:lvl9pPr>
          </a:lstStyle>
          <a:p>
            <a:pPr lvl="0"/>
            <a:r>
              <a:rPr lang="en-CA" noProof="0" dirty="0"/>
              <a:t>Add body copy or click icon for other content options</a:t>
            </a:r>
          </a:p>
          <a:p>
            <a:pPr lvl="1"/>
            <a:r>
              <a:rPr lang="en-CA" noProof="0" dirty="0"/>
              <a:t>Second level</a:t>
            </a:r>
          </a:p>
          <a:p>
            <a:pPr lvl="2"/>
            <a:r>
              <a:rPr lang="en-CA" noProof="0" dirty="0"/>
              <a:t>Third level</a:t>
            </a:r>
          </a:p>
          <a:p>
            <a:pPr lvl="3"/>
            <a:r>
              <a:rPr lang="en-CA" noProof="0" dirty="0"/>
              <a:t>Fourth level</a:t>
            </a:r>
          </a:p>
        </p:txBody>
      </p:sp>
      <p:sp>
        <p:nvSpPr>
          <p:cNvPr id="11" name="Text Placeholder 8">
            <a:extLst>
              <a:ext uri="{FF2B5EF4-FFF2-40B4-BE49-F238E27FC236}">
                <a16:creationId xmlns:a16="http://schemas.microsoft.com/office/drawing/2014/main" id="{0E8E671F-8699-AAC6-6615-CC6C2118A337}"/>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2" name="Slide Number Placeholder 5">
            <a:extLst>
              <a:ext uri="{FF2B5EF4-FFF2-40B4-BE49-F238E27FC236}">
                <a16:creationId xmlns:a16="http://schemas.microsoft.com/office/drawing/2014/main" id="{A9634A15-5485-C87F-FE63-4F2596E90C25}"/>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3" name="Graphic 12">
            <a:extLst>
              <a:ext uri="{FF2B5EF4-FFF2-40B4-BE49-F238E27FC236}">
                <a16:creationId xmlns:a16="http://schemas.microsoft.com/office/drawing/2014/main" id="{BD65763D-7617-9FB7-919F-57F43FCC2C7C}"/>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2041078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Green">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8" name="Text Placeholder 19">
            <a:extLst>
              <a:ext uri="{FF2B5EF4-FFF2-40B4-BE49-F238E27FC236}">
                <a16:creationId xmlns:a16="http://schemas.microsoft.com/office/drawing/2014/main" id="{467C154D-4CF2-4E70-9286-5ADDF382F0ED}"/>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19" name="Content Placeholder 2">
            <a:extLst>
              <a:ext uri="{FF2B5EF4-FFF2-40B4-BE49-F238E27FC236}">
                <a16:creationId xmlns:a16="http://schemas.microsoft.com/office/drawing/2014/main" id="{CBD2CD12-E4E4-4BF4-B994-DA0101CF3AB2}"/>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0" name="Text Placeholder 8">
            <a:extLst>
              <a:ext uri="{FF2B5EF4-FFF2-40B4-BE49-F238E27FC236}">
                <a16:creationId xmlns:a16="http://schemas.microsoft.com/office/drawing/2014/main" id="{B1C7482B-A935-7C98-7587-A14B00FD7747}"/>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1" name="Slide Number Placeholder 5">
            <a:extLst>
              <a:ext uri="{FF2B5EF4-FFF2-40B4-BE49-F238E27FC236}">
                <a16:creationId xmlns:a16="http://schemas.microsoft.com/office/drawing/2014/main" id="{4F563470-0FC1-3384-5287-8A2BFC7DDBCD}"/>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CFF221F8-24EE-F49C-1D48-06A83A3DB0F6}"/>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1227647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ral">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8" name="Text Placeholder 19">
            <a:extLst>
              <a:ext uri="{FF2B5EF4-FFF2-40B4-BE49-F238E27FC236}">
                <a16:creationId xmlns:a16="http://schemas.microsoft.com/office/drawing/2014/main" id="{49CB03F4-E02B-4031-BB7B-F878C18083C9}"/>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19" name="Content Placeholder 2">
            <a:extLst>
              <a:ext uri="{FF2B5EF4-FFF2-40B4-BE49-F238E27FC236}">
                <a16:creationId xmlns:a16="http://schemas.microsoft.com/office/drawing/2014/main" id="{EF102899-D753-495D-A042-1136EE4B1961}"/>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0" name="Text Placeholder 8">
            <a:extLst>
              <a:ext uri="{FF2B5EF4-FFF2-40B4-BE49-F238E27FC236}">
                <a16:creationId xmlns:a16="http://schemas.microsoft.com/office/drawing/2014/main" id="{12D0DB9D-CDC5-E8C5-AB3B-827AE36BC548}"/>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1" name="Slide Number Placeholder 5">
            <a:extLst>
              <a:ext uri="{FF2B5EF4-FFF2-40B4-BE49-F238E27FC236}">
                <a16:creationId xmlns:a16="http://schemas.microsoft.com/office/drawing/2014/main" id="{15E4ED56-37FC-AF30-8FBC-68686A068FFC}"/>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600A745D-D7F7-B4BD-4E4A-1DED039F8CDF}"/>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3043566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932F7-6B32-4C34-AD3E-BF597CA11209}"/>
              </a:ext>
            </a:extLst>
          </p:cNvPr>
          <p:cNvSpPr>
            <a:spLocks noGrp="1"/>
          </p:cNvSpPr>
          <p:nvPr>
            <p:ph type="title" hasCustomPrompt="1"/>
          </p:nvPr>
        </p:nvSpPr>
        <p:spPr>
          <a:xfrm>
            <a:off x="467215" y="472438"/>
            <a:ext cx="6762156" cy="792167"/>
          </a:xfrm>
        </p:spPr>
        <p:txBody>
          <a:bodyPr/>
          <a:lstStyle>
            <a:lvl1pPr>
              <a:defRPr/>
            </a:lvl1pPr>
          </a:lstStyle>
          <a:p>
            <a:r>
              <a:rPr lang="en-CA" noProof="0" dirty="0"/>
              <a:t>Agenda slide title</a:t>
            </a:r>
          </a:p>
        </p:txBody>
      </p:sp>
      <p:sp>
        <p:nvSpPr>
          <p:cNvPr id="9" name="Text Placeholder 8">
            <a:extLst>
              <a:ext uri="{FF2B5EF4-FFF2-40B4-BE49-F238E27FC236}">
                <a16:creationId xmlns:a16="http://schemas.microsoft.com/office/drawing/2014/main" id="{695B93E3-EEA6-456D-B67D-D16BEF52559A}"/>
              </a:ext>
            </a:extLst>
          </p:cNvPr>
          <p:cNvSpPr>
            <a:spLocks noGrp="1"/>
          </p:cNvSpPr>
          <p:nvPr>
            <p:ph type="body" sz="quarter" idx="13" hasCustomPrompt="1"/>
          </p:nvPr>
        </p:nvSpPr>
        <p:spPr>
          <a:xfrm>
            <a:off x="467215" y="1434190"/>
            <a:ext cx="3178345" cy="4575436"/>
          </a:xfrm>
        </p:spPr>
        <p:txBody>
          <a:bodyPr/>
          <a:lstStyle>
            <a:lvl1pPr>
              <a:buSzPct val="115000"/>
              <a:defRPr/>
            </a:lvl1pPr>
            <a:lvl2pPr>
              <a:buSzPct val="115000"/>
              <a:defRPr/>
            </a:lvl2pPr>
            <a:lvl3pPr>
              <a:buSzPct val="115000"/>
              <a:defRPr/>
            </a:lvl3pPr>
            <a:lvl4pPr>
              <a:buSzPct val="115000"/>
              <a:defRPr/>
            </a:lvl4pPr>
            <a:lvl5pPr marL="1609344" indent="-228600">
              <a:buSzPct val="115000"/>
              <a:defRPr lang="en-US" sz="1400" kern="1200" dirty="0" smtClean="0">
                <a:solidFill>
                  <a:schemeClr val="tx1"/>
                </a:solidFill>
                <a:latin typeface="+mn-lt"/>
                <a:ea typeface="+mn-ea"/>
                <a:cs typeface="+mn-cs"/>
              </a:defRPr>
            </a:lvl5pPr>
            <a:lvl6pPr marL="1598613" indent="-228600">
              <a:buFont typeface="Arial" panose="020B0604020202020204" pitchFamily="34" charset="0"/>
              <a:buChar char="•"/>
              <a:defRPr sz="1400"/>
            </a:lvl6pPr>
            <a:lvl7pPr>
              <a:buSzPct val="115000"/>
              <a:defRPr lang="en-US" sz="1400" kern="1200" dirty="0">
                <a:solidFill>
                  <a:schemeClr val="tx1"/>
                </a:solidFill>
                <a:latin typeface="+mn-lt"/>
                <a:ea typeface="+mn-ea"/>
                <a:cs typeface="+mn-cs"/>
              </a:defRPr>
            </a:lvl7pPr>
            <a:lvl8pPr>
              <a:buSzPct val="115000"/>
              <a:defRPr/>
            </a:lvl8pPr>
            <a:lvl9pPr>
              <a:buSzPct val="115000"/>
              <a:defRPr/>
            </a:lvl9pPr>
          </a:lstStyle>
          <a:p>
            <a:pPr lvl="0"/>
            <a:r>
              <a:rPr lang="en-CA" noProof="0" dirty="0"/>
              <a:t>Section headline or item 1</a:t>
            </a:r>
          </a:p>
          <a:p>
            <a:pPr lvl="1"/>
            <a:r>
              <a:rPr lang="en-CA" noProof="0" dirty="0"/>
              <a:t>Item 2</a:t>
            </a:r>
          </a:p>
          <a:p>
            <a:pPr lvl="2"/>
            <a:r>
              <a:rPr lang="en-CA" noProof="0" dirty="0"/>
              <a:t>Item 3</a:t>
            </a:r>
          </a:p>
          <a:p>
            <a:pPr lvl="3"/>
            <a:r>
              <a:rPr lang="en-CA" noProof="0" dirty="0"/>
              <a:t>Item 4</a:t>
            </a:r>
          </a:p>
          <a:p>
            <a:pPr lvl="4"/>
            <a:r>
              <a:rPr lang="en-CA" noProof="0" dirty="0"/>
              <a:t>Item 5</a:t>
            </a:r>
          </a:p>
          <a:p>
            <a:pPr marL="1609344" lvl="6" indent="-228600" algn="l" defTabSz="914400" rtl="0" eaLnBrk="1" latinLnBrk="0" hangingPunct="1">
              <a:lnSpc>
                <a:spcPct val="95000"/>
              </a:lnSpc>
              <a:spcBef>
                <a:spcPts val="600"/>
              </a:spcBef>
              <a:buClr>
                <a:schemeClr val="tx1"/>
              </a:buClr>
              <a:buSzPct val="115000"/>
              <a:buFont typeface="Arial" panose="020B0604020202020204" pitchFamily="34" charset="0"/>
              <a:buChar char="•"/>
            </a:pPr>
            <a:r>
              <a:rPr lang="en-CA" noProof="0" dirty="0"/>
              <a:t>Item 6</a:t>
            </a:r>
          </a:p>
          <a:p>
            <a:pPr lvl="6"/>
            <a:r>
              <a:rPr lang="en-CA" noProof="0" dirty="0"/>
              <a:t>Item 7</a:t>
            </a:r>
          </a:p>
          <a:p>
            <a:pPr lvl="7"/>
            <a:r>
              <a:rPr lang="en-CA" noProof="0" dirty="0"/>
              <a:t>Item 8</a:t>
            </a:r>
          </a:p>
          <a:p>
            <a:pPr lvl="8"/>
            <a:r>
              <a:rPr lang="en-CA" noProof="0" dirty="0"/>
              <a:t>Item 9</a:t>
            </a:r>
          </a:p>
        </p:txBody>
      </p:sp>
      <p:sp>
        <p:nvSpPr>
          <p:cNvPr id="12" name="Text Placeholder 8">
            <a:extLst>
              <a:ext uri="{FF2B5EF4-FFF2-40B4-BE49-F238E27FC236}">
                <a16:creationId xmlns:a16="http://schemas.microsoft.com/office/drawing/2014/main" id="{2507130D-B493-4337-BB0F-5DB874909A70}"/>
              </a:ext>
            </a:extLst>
          </p:cNvPr>
          <p:cNvSpPr>
            <a:spLocks noGrp="1"/>
          </p:cNvSpPr>
          <p:nvPr>
            <p:ph type="body" sz="quarter" idx="14" hasCustomPrompt="1"/>
          </p:nvPr>
        </p:nvSpPr>
        <p:spPr>
          <a:xfrm>
            <a:off x="4051028" y="1434189"/>
            <a:ext cx="3178344" cy="4584843"/>
          </a:xfrm>
        </p:spPr>
        <p:txBody>
          <a:bodyPr/>
          <a:lstStyle>
            <a:lvl1pPr>
              <a:defRPr/>
            </a:lvl1pPr>
            <a:lvl2pPr>
              <a:defRPr/>
            </a:lvl2pPr>
            <a:lvl3pPr>
              <a:defRPr/>
            </a:lvl3pPr>
            <a:lvl4pPr>
              <a:defRPr/>
            </a:lvl4pPr>
            <a:lvl5pPr marL="1609344" indent="-228600">
              <a:defRPr lang="en-US" sz="1400" kern="1200" dirty="0" smtClean="0">
                <a:solidFill>
                  <a:schemeClr val="tx1"/>
                </a:solidFill>
                <a:latin typeface="+mn-lt"/>
                <a:ea typeface="+mn-ea"/>
                <a:cs typeface="+mn-cs"/>
              </a:defRPr>
            </a:lvl5pPr>
            <a:lvl6pPr marL="1598613" indent="-228600">
              <a:buFont typeface="Arial" panose="020B0604020202020204" pitchFamily="34" charset="0"/>
              <a:buChar char="•"/>
              <a:defRPr sz="1400"/>
            </a:lvl6pPr>
            <a:lvl7pPr>
              <a:defRPr lang="en-US" sz="1400" kern="1200" dirty="0">
                <a:solidFill>
                  <a:schemeClr val="tx1"/>
                </a:solidFill>
                <a:latin typeface="+mn-lt"/>
                <a:ea typeface="+mn-ea"/>
                <a:cs typeface="+mn-cs"/>
              </a:defRPr>
            </a:lvl7pPr>
          </a:lstStyle>
          <a:p>
            <a:pPr lvl="0"/>
            <a:r>
              <a:rPr lang="en-CA" noProof="0" dirty="0"/>
              <a:t>Section headline or item 1</a:t>
            </a:r>
          </a:p>
          <a:p>
            <a:pPr lvl="1"/>
            <a:r>
              <a:rPr lang="en-CA" noProof="0" dirty="0"/>
              <a:t>Item 2</a:t>
            </a:r>
          </a:p>
          <a:p>
            <a:pPr lvl="2"/>
            <a:r>
              <a:rPr lang="en-CA" noProof="0" dirty="0"/>
              <a:t>Item 3</a:t>
            </a:r>
          </a:p>
          <a:p>
            <a:pPr lvl="3"/>
            <a:r>
              <a:rPr lang="en-CA" noProof="0" dirty="0"/>
              <a:t>Item 4</a:t>
            </a:r>
          </a:p>
          <a:p>
            <a:pPr lvl="4"/>
            <a:r>
              <a:rPr lang="en-CA" noProof="0" dirty="0"/>
              <a:t>Item 5</a:t>
            </a:r>
          </a:p>
          <a:p>
            <a:pPr marL="1609344" lvl="6" indent="-228600" algn="l" defTabSz="914400" rtl="0" eaLnBrk="1" latinLnBrk="0" hangingPunct="1">
              <a:lnSpc>
                <a:spcPct val="95000"/>
              </a:lnSpc>
              <a:spcBef>
                <a:spcPts val="600"/>
              </a:spcBef>
              <a:buClr>
                <a:schemeClr val="tx1"/>
              </a:buClr>
              <a:buSzPct val="115000"/>
              <a:buFont typeface="Arial" panose="020B0604020202020204" pitchFamily="34" charset="0"/>
              <a:buChar char="•"/>
            </a:pPr>
            <a:r>
              <a:rPr lang="en-CA" noProof="0" dirty="0"/>
              <a:t>Item 6</a:t>
            </a:r>
          </a:p>
          <a:p>
            <a:pPr lvl="6"/>
            <a:r>
              <a:rPr lang="en-CA" noProof="0" dirty="0"/>
              <a:t>Item 7</a:t>
            </a:r>
          </a:p>
          <a:p>
            <a:pPr lvl="7"/>
            <a:r>
              <a:rPr lang="en-CA" noProof="0" dirty="0"/>
              <a:t>Item 8</a:t>
            </a:r>
          </a:p>
          <a:p>
            <a:pPr lvl="8"/>
            <a:r>
              <a:rPr lang="en-CA" noProof="0" dirty="0"/>
              <a:t>Item 9</a:t>
            </a:r>
          </a:p>
        </p:txBody>
      </p:sp>
      <p:sp>
        <p:nvSpPr>
          <p:cNvPr id="6" name="Slide Number Placeholder 5">
            <a:extLst>
              <a:ext uri="{FF2B5EF4-FFF2-40B4-BE49-F238E27FC236}">
                <a16:creationId xmlns:a16="http://schemas.microsoft.com/office/drawing/2014/main" id="{C246ED22-F071-0DE1-8120-8D7755E0B161}"/>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965260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Purpl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18" name="Text Placeholder 19">
            <a:extLst>
              <a:ext uri="{FF2B5EF4-FFF2-40B4-BE49-F238E27FC236}">
                <a16:creationId xmlns:a16="http://schemas.microsoft.com/office/drawing/2014/main" id="{3B0F7EB7-8B81-496E-B0DD-5F551190FA7C}"/>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19" name="Content Placeholder 2">
            <a:extLst>
              <a:ext uri="{FF2B5EF4-FFF2-40B4-BE49-F238E27FC236}">
                <a16:creationId xmlns:a16="http://schemas.microsoft.com/office/drawing/2014/main" id="{EA2C22B5-22CF-4578-BEB8-1EF2E36FDA39}"/>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0" name="Text Placeholder 8">
            <a:extLst>
              <a:ext uri="{FF2B5EF4-FFF2-40B4-BE49-F238E27FC236}">
                <a16:creationId xmlns:a16="http://schemas.microsoft.com/office/drawing/2014/main" id="{168B1624-CA52-3934-6CE2-1747C50AAAB1}"/>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1" name="Slide Number Placeholder 5">
            <a:extLst>
              <a:ext uri="{FF2B5EF4-FFF2-40B4-BE49-F238E27FC236}">
                <a16:creationId xmlns:a16="http://schemas.microsoft.com/office/drawing/2014/main" id="{61C34BE2-384A-88B5-910D-81B367CDC004}"/>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2" name="Graphic 12">
            <a:extLst>
              <a:ext uri="{FF2B5EF4-FFF2-40B4-BE49-F238E27FC236}">
                <a16:creationId xmlns:a16="http://schemas.microsoft.com/office/drawing/2014/main" id="{70721BDF-9631-185F-8FE4-AEC60B51DCAE}"/>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3156297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Yellow">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p>
        </p:txBody>
      </p:sp>
      <p:sp>
        <p:nvSpPr>
          <p:cNvPr id="2" name="Title 1"/>
          <p:cNvSpPr>
            <a:spLocks noGrp="1"/>
          </p:cNvSpPr>
          <p:nvPr>
            <p:ph type="title" hasCustomPrompt="1"/>
          </p:nvPr>
        </p:nvSpPr>
        <p:spPr>
          <a:xfrm>
            <a:off x="400572" y="463844"/>
            <a:ext cx="2467680" cy="3401475"/>
          </a:xfrm>
        </p:spPr>
        <p:txBody>
          <a:bodyPr anchor="t">
            <a:noAutofit/>
          </a:bodyPr>
          <a:lstStyle>
            <a:lvl1pPr>
              <a:lnSpc>
                <a:spcPct val="95000"/>
              </a:lnSpc>
              <a:spcBef>
                <a:spcPts val="0"/>
              </a:spcBef>
              <a:defRPr sz="3200" baseline="0">
                <a:solidFill>
                  <a:schemeClr val="bg1"/>
                </a:solidFill>
              </a:defRPr>
            </a:lvl1pPr>
          </a:lstStyle>
          <a:p>
            <a:r>
              <a:rPr lang="en-CA" noProof="0" dirty="0"/>
              <a:t>Title </a:t>
            </a:r>
            <a:br>
              <a:rPr lang="en-CA" noProof="0" dirty="0"/>
            </a:br>
            <a:r>
              <a:rPr lang="en-CA" noProof="0" dirty="0"/>
              <a:t>of slide</a:t>
            </a:r>
          </a:p>
        </p:txBody>
      </p:sp>
      <p:sp>
        <p:nvSpPr>
          <p:cNvPr id="8" name="Text Placeholder 19">
            <a:extLst>
              <a:ext uri="{FF2B5EF4-FFF2-40B4-BE49-F238E27FC236}">
                <a16:creationId xmlns:a16="http://schemas.microsoft.com/office/drawing/2014/main" id="{0E9AFCE8-DC5E-4EC9-B27E-50FCEEF2614B}"/>
              </a:ext>
            </a:extLst>
          </p:cNvPr>
          <p:cNvSpPr>
            <a:spLocks noGrp="1"/>
          </p:cNvSpPr>
          <p:nvPr>
            <p:ph type="body" sz="quarter" idx="15" hasCustomPrompt="1"/>
          </p:nvPr>
        </p:nvSpPr>
        <p:spPr>
          <a:xfrm>
            <a:off x="3270901" y="475488"/>
            <a:ext cx="5474189" cy="792162"/>
          </a:xfrm>
        </p:spPr>
        <p:txBody>
          <a:bodyPr anchor="t"/>
          <a:lstStyle>
            <a:lvl1pPr marL="0" indent="0">
              <a:lnSpc>
                <a:spcPct val="95000"/>
              </a:lnSpc>
              <a:spcBef>
                <a:spcPts val="0"/>
              </a:spcBef>
              <a:buNone/>
              <a:defRPr sz="2400" b="0">
                <a:solidFill>
                  <a:schemeClr val="tx1"/>
                </a:solidFill>
                <a:latin typeface="+mj-lt"/>
              </a:defRPr>
            </a:lvl1pPr>
            <a:lvl2pPr marL="338328" indent="0">
              <a:buNone/>
              <a:defRPr/>
            </a:lvl2pPr>
            <a:lvl3pPr marL="685800" indent="0">
              <a:buNone/>
              <a:defRPr/>
            </a:lvl3pPr>
            <a:lvl4pPr marL="1014984" indent="0">
              <a:buNone/>
              <a:defRPr/>
            </a:lvl4pPr>
            <a:lvl5pPr marL="1380744" indent="0">
              <a:buNone/>
              <a:defRPr/>
            </a:lvl5pPr>
          </a:lstStyle>
          <a:p>
            <a:pPr lvl="0"/>
            <a:r>
              <a:rPr lang="en-CA" noProof="0" dirty="0"/>
              <a:t>Title here</a:t>
            </a:r>
          </a:p>
        </p:txBody>
      </p:sp>
      <p:sp>
        <p:nvSpPr>
          <p:cNvPr id="9" name="Content Placeholder 2">
            <a:extLst>
              <a:ext uri="{FF2B5EF4-FFF2-40B4-BE49-F238E27FC236}">
                <a16:creationId xmlns:a16="http://schemas.microsoft.com/office/drawing/2014/main" id="{DD688073-C07D-4AA2-92BF-2A64D23A7B38}"/>
              </a:ext>
            </a:extLst>
          </p:cNvPr>
          <p:cNvSpPr>
            <a:spLocks noGrp="1"/>
          </p:cNvSpPr>
          <p:nvPr>
            <p:ph idx="1" hasCustomPrompt="1"/>
          </p:nvPr>
        </p:nvSpPr>
        <p:spPr>
          <a:xfrm>
            <a:off x="3270900" y="1434190"/>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4" name="Text Placeholder 8">
            <a:extLst>
              <a:ext uri="{FF2B5EF4-FFF2-40B4-BE49-F238E27FC236}">
                <a16:creationId xmlns:a16="http://schemas.microsoft.com/office/drawing/2014/main" id="{C1573FB1-B1A8-720E-764D-FE243B475CD2}"/>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5" name="Slide Number Placeholder 5">
            <a:extLst>
              <a:ext uri="{FF2B5EF4-FFF2-40B4-BE49-F238E27FC236}">
                <a16:creationId xmlns:a16="http://schemas.microsoft.com/office/drawing/2014/main" id="{EAAB0EB3-B159-EC02-1ED6-5BA42493C863}"/>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6" name="Graphic 12">
            <a:extLst>
              <a:ext uri="{FF2B5EF4-FFF2-40B4-BE49-F238E27FC236}">
                <a16:creationId xmlns:a16="http://schemas.microsoft.com/office/drawing/2014/main" id="{422FB974-9BA4-CA92-5BC5-42275AD11458}"/>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324958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1A66622-91D7-0776-86D9-8AB831B8F429}"/>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3968160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6DFD521-4E4A-F5AA-126C-496EA05C991C}"/>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0" name="Graphic 9">
            <a:extLst>
              <a:ext uri="{FF2B5EF4-FFF2-40B4-BE49-F238E27FC236}">
                <a16:creationId xmlns:a16="http://schemas.microsoft.com/office/drawing/2014/main" id="{9FF9BDFC-5127-273F-542F-3AA5BB827F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258769" y="3133630"/>
            <a:ext cx="4626462" cy="695850"/>
          </a:xfrm>
          <a:prstGeom prst="rect">
            <a:avLst/>
          </a:prstGeom>
        </p:spPr>
      </p:pic>
    </p:spTree>
    <p:extLst>
      <p:ext uri="{BB962C8B-B14F-4D97-AF65-F5344CB8AC3E}">
        <p14:creationId xmlns:p14="http://schemas.microsoft.com/office/powerpoint/2010/main" val="230731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etting starte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9911C52-8BD4-4F0D-866B-C996C90A70C0}"/>
              </a:ext>
            </a:extLst>
          </p:cNvPr>
          <p:cNvSpPr/>
          <p:nvPr userDrawn="1"/>
        </p:nvSpPr>
        <p:spPr>
          <a:xfrm>
            <a:off x="405925" y="1584823"/>
            <a:ext cx="8229600" cy="3874907"/>
          </a:xfrm>
          <a:prstGeom prst="rect">
            <a:avLst/>
          </a:prstGeom>
        </p:spPr>
        <p:txBody>
          <a:bodyPr wrap="square" lIns="0" rIns="0">
            <a:spAutoFit/>
          </a:bodyPr>
          <a:lstStyle/>
          <a:p>
            <a:pPr marL="0" marR="0" lvl="0" indent="0" algn="l" defTabSz="914400" rtl="0" eaLnBrk="1" fontAlgn="auto" latinLnBrk="0" hangingPunct="1">
              <a:lnSpc>
                <a:spcPct val="95000"/>
              </a:lnSpc>
              <a:spcBef>
                <a:spcPts val="1200"/>
              </a:spcBef>
              <a:spcAft>
                <a:spcPts val="0"/>
              </a:spcAft>
              <a:buClrTx/>
              <a:buSzTx/>
              <a:buFont typeface="Arial" panose="020B0604020202020204" pitchFamily="34" charset="0"/>
              <a:buNone/>
              <a:tabLst/>
              <a:defRPr/>
            </a:pPr>
            <a:r>
              <a:rPr kumimoji="0" lang="en-CA" sz="1400" b="1" i="0" u="none" strike="noStrike" kern="1200" cap="none" spc="0" normalizeH="0" baseline="0" noProof="0" dirty="0">
                <a:ln>
                  <a:noFill/>
                </a:ln>
                <a:solidFill>
                  <a:prstClr val="black"/>
                </a:solidFill>
                <a:effectLst/>
                <a:uLnTx/>
                <a:uFillTx/>
                <a:latin typeface="+mn-lt"/>
                <a:ea typeface="+mn-ea"/>
                <a:cs typeface="+mn-cs"/>
              </a:rPr>
              <a:t>A few recommendations: </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CA" sz="1400" b="0" i="0" u="none" strike="noStrike" kern="1200" cap="none" spc="0" normalizeH="0" baseline="0" noProof="0" dirty="0">
                <a:ln>
                  <a:noFill/>
                </a:ln>
                <a:solidFill>
                  <a:prstClr val="black"/>
                </a:solidFill>
                <a:effectLst/>
                <a:uLnTx/>
                <a:uFillTx/>
                <a:latin typeface="+mn-lt"/>
                <a:ea typeface="+mn-ea"/>
                <a:cs typeface="+mn-cs"/>
              </a:rPr>
              <a:t>Sample slides are included to help you get started. You can edit these sample slides or insert new slides, however it is recommended you maintain a consistent title and finishing slide.</a:t>
            </a:r>
            <a:endParaRPr kumimoji="0" lang="en-CA" sz="1400" b="0" i="0" u="none" strike="noStrike" kern="1200" cap="none" spc="0" normalizeH="0" baseline="0" noProof="0" dirty="0">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CA" sz="1400" b="0" i="0" u="none" strike="noStrike" kern="1200" cap="none" spc="0" normalizeH="0" baseline="0" noProof="0" dirty="0">
                <a:ln>
                  <a:noFill/>
                </a:ln>
                <a:solidFill>
                  <a:prstClr val="black"/>
                </a:solidFill>
                <a:effectLst/>
                <a:uLnTx/>
                <a:uFillTx/>
                <a:latin typeface="+mn-lt"/>
                <a:ea typeface="+mn-ea"/>
                <a:cs typeface="+mn-cs"/>
              </a:rPr>
              <a:t>Maintain the integrity of the key template features: Ensure consistency in locations and space around the logo, leverage the Manulife JH color palette and Arial font, and use the icons and images that have been provided for you.</a:t>
            </a:r>
            <a:endParaRPr kumimoji="0" lang="en-CA" sz="1400" b="0" i="0" u="none" strike="noStrike" kern="1200" cap="none" spc="0" normalizeH="0" baseline="0" noProof="0" dirty="0">
              <a:ln>
                <a:noFill/>
              </a:ln>
              <a:solidFill>
                <a:schemeClr val="bg1"/>
              </a:solidFill>
              <a:effectLst/>
              <a:uLnTx/>
              <a:uFillTx/>
              <a:latin typeface="Arial" panose="02020503040401060103" pitchFamily="18" charset="0"/>
              <a:ea typeface="+mn-ea"/>
              <a:cs typeface="+mn-cs"/>
            </a:endParaRPr>
          </a:p>
          <a:p>
            <a:pPr marL="228600" marR="0" lvl="0" indent="-228600" algn="l" defTabSz="914400" rtl="0" eaLnBrk="1" fontAlgn="auto" latinLnBrk="0" hangingPunct="1">
              <a:lnSpc>
                <a:spcPct val="100000"/>
              </a:lnSpc>
              <a:spcBef>
                <a:spcPts val="1200"/>
              </a:spcBef>
              <a:spcAft>
                <a:spcPts val="0"/>
              </a:spcAft>
              <a:buClrTx/>
              <a:buSzPct val="100000"/>
              <a:buFont typeface="Arial" panose="020B0604020202020204" pitchFamily="34" charset="0"/>
              <a:buChar char="•"/>
              <a:tabLst/>
              <a:defRPr/>
            </a:pPr>
            <a:endParaRPr kumimoji="0" lang="en-CA" sz="2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1200"/>
              </a:spcBef>
              <a:spcAft>
                <a:spcPts val="0"/>
              </a:spcAft>
              <a:buClrTx/>
              <a:buSzPct val="100000"/>
              <a:buFont typeface="Arial" panose="020B0604020202020204" pitchFamily="34" charset="0"/>
              <a:buNone/>
              <a:tabLst/>
              <a:defRPr/>
            </a:pPr>
            <a:endParaRPr kumimoji="0" lang="en-CA" sz="36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1200"/>
              </a:spcBef>
              <a:spcAft>
                <a:spcPts val="0"/>
              </a:spcAft>
              <a:buClrTx/>
              <a:buSzPct val="100000"/>
              <a:buFont typeface="Arial" panose="020B0604020202020204" pitchFamily="34" charset="0"/>
              <a:buNone/>
              <a:tabLst/>
              <a:defRPr/>
            </a:pPr>
            <a:r>
              <a:rPr kumimoji="0" lang="en-CA" sz="1400" b="1" i="0" u="none" strike="noStrike" kern="1200" cap="none" spc="0" normalizeH="0" baseline="0" noProof="0" dirty="0">
                <a:ln>
                  <a:noFill/>
                </a:ln>
                <a:solidFill>
                  <a:prstClr val="black"/>
                </a:solidFill>
                <a:effectLst/>
                <a:uLnTx/>
                <a:uFillTx/>
                <a:latin typeface="+mn-lt"/>
                <a:ea typeface="+mn-ea"/>
                <a:cs typeface="+mn-cs"/>
              </a:rPr>
              <a:t>If you have any questions or concerns, </a:t>
            </a:r>
            <a:br>
              <a:rPr kumimoji="0" lang="en-CA" sz="1400" b="1" i="0" u="none" strike="noStrike" kern="1200" cap="none" spc="0" normalizeH="0" baseline="0" noProof="0" dirty="0">
                <a:ln>
                  <a:noFill/>
                </a:ln>
                <a:solidFill>
                  <a:prstClr val="black"/>
                </a:solidFill>
                <a:effectLst/>
                <a:uLnTx/>
                <a:uFillTx/>
                <a:latin typeface="+mn-lt"/>
                <a:ea typeface="+mn-ea"/>
                <a:cs typeface="+mn-cs"/>
              </a:rPr>
            </a:br>
            <a:r>
              <a:rPr kumimoji="0" lang="en-CA" sz="1400" b="1" i="0" u="none" strike="noStrike" kern="1200" cap="none" spc="0" normalizeH="0" baseline="0" noProof="0" dirty="0">
                <a:ln>
                  <a:noFill/>
                </a:ln>
                <a:solidFill>
                  <a:prstClr val="black"/>
                </a:solidFill>
                <a:effectLst/>
                <a:uLnTx/>
                <a:uFillTx/>
                <a:latin typeface="+mn-lt"/>
                <a:ea typeface="+mn-ea"/>
                <a:cs typeface="+mn-cs"/>
              </a:rPr>
              <a:t>please email us at brand@manulife.com.</a:t>
            </a:r>
          </a:p>
          <a:p>
            <a:pPr marL="228600" marR="0" lvl="0" indent="-228600" algn="l" defTabSz="914400" rtl="0" eaLnBrk="1" fontAlgn="auto" latinLnBrk="0" hangingPunct="1">
              <a:lnSpc>
                <a:spcPct val="100000"/>
              </a:lnSpc>
              <a:spcBef>
                <a:spcPts val="1200"/>
              </a:spcBef>
              <a:spcAft>
                <a:spcPts val="0"/>
              </a:spcAft>
              <a:buClrTx/>
              <a:buSzPct val="100000"/>
              <a:buFont typeface="Arial" panose="020B0604020202020204" pitchFamily="34" charset="0"/>
              <a:buChar char="•"/>
              <a:tabLst/>
              <a:defRPr/>
            </a:pPr>
            <a:endParaRPr kumimoji="0" lang="en-CA" sz="1400" b="0" i="0" u="none" strike="noStrike" kern="1200" cap="none" spc="0" normalizeH="0" baseline="0" noProof="0" dirty="0">
              <a:ln>
                <a:noFill/>
              </a:ln>
              <a:solidFill>
                <a:prstClr val="black"/>
              </a:solidFill>
              <a:effectLst/>
              <a:uLnTx/>
              <a:uFillTx/>
              <a:latin typeface="+mn-lt"/>
              <a:ea typeface="+mn-ea"/>
              <a:cs typeface="+mn-cs"/>
            </a:endParaRPr>
          </a:p>
        </p:txBody>
      </p:sp>
      <p:sp>
        <p:nvSpPr>
          <p:cNvPr id="15" name="Rectangle 14">
            <a:extLst>
              <a:ext uri="{FF2B5EF4-FFF2-40B4-BE49-F238E27FC236}">
                <a16:creationId xmlns:a16="http://schemas.microsoft.com/office/drawing/2014/main" id="{11E92F06-F4FB-4621-9169-B57FD0A41EED}"/>
              </a:ext>
            </a:extLst>
          </p:cNvPr>
          <p:cNvSpPr/>
          <p:nvPr userDrawn="1"/>
        </p:nvSpPr>
        <p:spPr>
          <a:xfrm>
            <a:off x="388832" y="950979"/>
            <a:ext cx="8359312" cy="369332"/>
          </a:xfrm>
          <a:prstGeom prst="rect">
            <a:avLst/>
          </a:prstGeom>
        </p:spPr>
        <p:txBody>
          <a:bodyPr wrap="square" lIns="0" rIns="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n-lt"/>
                <a:ea typeface="+mj-ea"/>
                <a:cs typeface="+mj-cs"/>
              </a:rPr>
              <a:t>Getting Started – Official Manulife John Hancock Investments Template</a:t>
            </a:r>
            <a:endParaRPr lang="en-CA" sz="1800" dirty="0"/>
          </a:p>
        </p:txBody>
      </p:sp>
      <p:sp>
        <p:nvSpPr>
          <p:cNvPr id="9" name="Rectangle 8">
            <a:extLst>
              <a:ext uri="{FF2B5EF4-FFF2-40B4-BE49-F238E27FC236}">
                <a16:creationId xmlns:a16="http://schemas.microsoft.com/office/drawing/2014/main" id="{A153B09A-151F-464A-973F-FF30F816F5E8}"/>
              </a:ext>
            </a:extLst>
          </p:cNvPr>
          <p:cNvSpPr/>
          <p:nvPr userDrawn="1"/>
        </p:nvSpPr>
        <p:spPr>
          <a:xfrm>
            <a:off x="397379" y="359681"/>
            <a:ext cx="2630528" cy="246221"/>
          </a:xfrm>
          <a:prstGeom prst="rect">
            <a:avLst/>
          </a:prstGeom>
        </p:spPr>
        <p:txBody>
          <a:bodyPr wrap="none" lIns="0" rIns="0">
            <a:spAutoFit/>
          </a:bodyPr>
          <a:lstStyle/>
          <a:p>
            <a:r>
              <a:rPr lang="en-US" sz="1000" dirty="0">
                <a:latin typeface="+mn-lt"/>
              </a:rPr>
              <a:t>For use with Microsoft Office PowerPoint 365</a:t>
            </a:r>
            <a:endParaRPr lang="en-US" sz="1000" dirty="0">
              <a:solidFill>
                <a:schemeClr val="bg1"/>
              </a:solidFill>
              <a:latin typeface="+mn-lt"/>
            </a:endParaRPr>
          </a:p>
        </p:txBody>
      </p:sp>
      <p:pic>
        <p:nvPicPr>
          <p:cNvPr id="14" name="Picture 13">
            <a:extLst>
              <a:ext uri="{FF2B5EF4-FFF2-40B4-BE49-F238E27FC236}">
                <a16:creationId xmlns:a16="http://schemas.microsoft.com/office/drawing/2014/main" id="{A320FD29-3B7F-40BE-9E18-DC3B2E7B9989}"/>
              </a:ext>
            </a:extLst>
          </p:cNvPr>
          <p:cNvPicPr>
            <a:picLocks noChangeAspect="1"/>
          </p:cNvPicPr>
          <p:nvPr userDrawn="1"/>
        </p:nvPicPr>
        <p:blipFill>
          <a:blip r:embed="rId2"/>
          <a:stretch>
            <a:fillRect/>
          </a:stretch>
        </p:blipFill>
        <p:spPr>
          <a:xfrm>
            <a:off x="6198036" y="3597276"/>
            <a:ext cx="1123200" cy="842400"/>
          </a:xfrm>
          <a:prstGeom prst="rect">
            <a:avLst/>
          </a:prstGeom>
          <a:ln w="3175">
            <a:solidFill>
              <a:schemeClr val="bg2">
                <a:lumMod val="60000"/>
                <a:lumOff val="40000"/>
              </a:schemeClr>
            </a:solidFill>
          </a:ln>
        </p:spPr>
      </p:pic>
      <p:pic>
        <p:nvPicPr>
          <p:cNvPr id="19" name="Picture 18">
            <a:extLst>
              <a:ext uri="{FF2B5EF4-FFF2-40B4-BE49-F238E27FC236}">
                <a16:creationId xmlns:a16="http://schemas.microsoft.com/office/drawing/2014/main" id="{8689D802-898C-4CA3-B9D2-67F5AC568B2D}"/>
              </a:ext>
            </a:extLst>
          </p:cNvPr>
          <p:cNvPicPr>
            <a:picLocks noChangeAspect="1"/>
          </p:cNvPicPr>
          <p:nvPr userDrawn="1"/>
        </p:nvPicPr>
        <p:blipFill>
          <a:blip r:embed="rId3"/>
          <a:stretch>
            <a:fillRect/>
          </a:stretch>
        </p:blipFill>
        <p:spPr>
          <a:xfrm>
            <a:off x="6718148" y="4612597"/>
            <a:ext cx="1123200" cy="842400"/>
          </a:xfrm>
          <a:prstGeom prst="rect">
            <a:avLst/>
          </a:prstGeom>
          <a:ln w="3175">
            <a:solidFill>
              <a:schemeClr val="bg2">
                <a:lumMod val="60000"/>
                <a:lumOff val="40000"/>
              </a:schemeClr>
            </a:solidFill>
          </a:ln>
        </p:spPr>
      </p:pic>
      <p:pic>
        <p:nvPicPr>
          <p:cNvPr id="21" name="Picture 20">
            <a:extLst>
              <a:ext uri="{FF2B5EF4-FFF2-40B4-BE49-F238E27FC236}">
                <a16:creationId xmlns:a16="http://schemas.microsoft.com/office/drawing/2014/main" id="{6021C05D-D430-478B-8AF0-EAE3D5E33B13}"/>
              </a:ext>
            </a:extLst>
          </p:cNvPr>
          <p:cNvPicPr>
            <a:picLocks noChangeAspect="1"/>
          </p:cNvPicPr>
          <p:nvPr userDrawn="1"/>
        </p:nvPicPr>
        <p:blipFill>
          <a:blip r:embed="rId4"/>
          <a:stretch>
            <a:fillRect/>
          </a:stretch>
        </p:blipFill>
        <p:spPr>
          <a:xfrm>
            <a:off x="5653743" y="3841040"/>
            <a:ext cx="1123200" cy="842400"/>
          </a:xfrm>
          <a:prstGeom prst="rect">
            <a:avLst/>
          </a:prstGeom>
          <a:ln w="3175">
            <a:solidFill>
              <a:schemeClr val="bg2">
                <a:lumMod val="60000"/>
                <a:lumOff val="40000"/>
              </a:schemeClr>
            </a:solidFill>
          </a:ln>
        </p:spPr>
      </p:pic>
      <p:pic>
        <p:nvPicPr>
          <p:cNvPr id="23" name="Picture 22">
            <a:extLst>
              <a:ext uri="{FF2B5EF4-FFF2-40B4-BE49-F238E27FC236}">
                <a16:creationId xmlns:a16="http://schemas.microsoft.com/office/drawing/2014/main" id="{C86B0D5A-AB2E-4C4B-8D6A-FB6C8D57B831}"/>
              </a:ext>
            </a:extLst>
          </p:cNvPr>
          <p:cNvPicPr>
            <a:picLocks noChangeAspect="1"/>
          </p:cNvPicPr>
          <p:nvPr userDrawn="1"/>
        </p:nvPicPr>
        <p:blipFill>
          <a:blip r:embed="rId5"/>
          <a:stretch>
            <a:fillRect/>
          </a:stretch>
        </p:blipFill>
        <p:spPr>
          <a:xfrm>
            <a:off x="6215183" y="4821415"/>
            <a:ext cx="1123200" cy="842400"/>
          </a:xfrm>
          <a:prstGeom prst="rect">
            <a:avLst/>
          </a:prstGeom>
          <a:ln w="3175">
            <a:solidFill>
              <a:schemeClr val="bg2">
                <a:lumMod val="60000"/>
                <a:lumOff val="40000"/>
              </a:schemeClr>
            </a:solidFill>
          </a:ln>
        </p:spPr>
      </p:pic>
      <p:pic>
        <p:nvPicPr>
          <p:cNvPr id="25" name="Picture 24">
            <a:extLst>
              <a:ext uri="{FF2B5EF4-FFF2-40B4-BE49-F238E27FC236}">
                <a16:creationId xmlns:a16="http://schemas.microsoft.com/office/drawing/2014/main" id="{A62FC560-7799-4C8D-8CE5-EE44B5E03D69}"/>
              </a:ext>
            </a:extLst>
          </p:cNvPr>
          <p:cNvPicPr>
            <a:picLocks noChangeAspect="1"/>
          </p:cNvPicPr>
          <p:nvPr userDrawn="1"/>
        </p:nvPicPr>
        <p:blipFill>
          <a:blip r:embed="rId6"/>
          <a:stretch>
            <a:fillRect/>
          </a:stretch>
        </p:blipFill>
        <p:spPr>
          <a:xfrm>
            <a:off x="5110622" y="4103080"/>
            <a:ext cx="1123200" cy="842400"/>
          </a:xfrm>
          <a:prstGeom prst="rect">
            <a:avLst/>
          </a:prstGeom>
          <a:ln w="3175">
            <a:solidFill>
              <a:schemeClr val="bg2">
                <a:lumMod val="60000"/>
                <a:lumOff val="40000"/>
              </a:schemeClr>
            </a:solidFill>
          </a:ln>
        </p:spPr>
      </p:pic>
      <p:pic>
        <p:nvPicPr>
          <p:cNvPr id="31" name="Picture 30">
            <a:extLst>
              <a:ext uri="{FF2B5EF4-FFF2-40B4-BE49-F238E27FC236}">
                <a16:creationId xmlns:a16="http://schemas.microsoft.com/office/drawing/2014/main" id="{CE9FF827-AC27-4D13-9969-7B48B8F9C599}"/>
              </a:ext>
            </a:extLst>
          </p:cNvPr>
          <p:cNvPicPr>
            <a:picLocks noChangeAspect="1"/>
          </p:cNvPicPr>
          <p:nvPr userDrawn="1"/>
        </p:nvPicPr>
        <p:blipFill>
          <a:blip r:embed="rId7"/>
          <a:stretch>
            <a:fillRect/>
          </a:stretch>
        </p:blipFill>
        <p:spPr>
          <a:xfrm>
            <a:off x="5672222" y="5082183"/>
            <a:ext cx="1123200" cy="842400"/>
          </a:xfrm>
          <a:prstGeom prst="rect">
            <a:avLst/>
          </a:prstGeom>
          <a:ln w="3175">
            <a:solidFill>
              <a:schemeClr val="bg2">
                <a:lumMod val="60000"/>
                <a:lumOff val="40000"/>
              </a:schemeClr>
            </a:solidFill>
          </a:ln>
        </p:spPr>
      </p:pic>
      <p:pic>
        <p:nvPicPr>
          <p:cNvPr id="39" name="Picture 38">
            <a:extLst>
              <a:ext uri="{FF2B5EF4-FFF2-40B4-BE49-F238E27FC236}">
                <a16:creationId xmlns:a16="http://schemas.microsoft.com/office/drawing/2014/main" id="{4EB641BC-6045-41D0-942B-F65C13D34528}"/>
              </a:ext>
            </a:extLst>
          </p:cNvPr>
          <p:cNvPicPr>
            <a:picLocks noChangeAspect="1"/>
          </p:cNvPicPr>
          <p:nvPr userDrawn="1"/>
        </p:nvPicPr>
        <p:blipFill>
          <a:blip r:embed="rId8"/>
          <a:stretch>
            <a:fillRect/>
          </a:stretch>
        </p:blipFill>
        <p:spPr>
          <a:xfrm>
            <a:off x="4549220" y="4375243"/>
            <a:ext cx="1123200" cy="842400"/>
          </a:xfrm>
          <a:prstGeom prst="rect">
            <a:avLst/>
          </a:prstGeom>
          <a:ln w="3175">
            <a:solidFill>
              <a:schemeClr val="bg2">
                <a:lumMod val="60000"/>
                <a:lumOff val="40000"/>
              </a:schemeClr>
            </a:solidFill>
          </a:ln>
        </p:spPr>
      </p:pic>
      <p:pic>
        <p:nvPicPr>
          <p:cNvPr id="47" name="Picture 46">
            <a:extLst>
              <a:ext uri="{FF2B5EF4-FFF2-40B4-BE49-F238E27FC236}">
                <a16:creationId xmlns:a16="http://schemas.microsoft.com/office/drawing/2014/main" id="{FE937070-682F-430B-B72E-3CFD5AE78271}"/>
              </a:ext>
            </a:extLst>
          </p:cNvPr>
          <p:cNvPicPr>
            <a:picLocks noChangeAspect="1"/>
          </p:cNvPicPr>
          <p:nvPr userDrawn="1"/>
        </p:nvPicPr>
        <p:blipFill>
          <a:blip r:embed="rId9"/>
          <a:stretch>
            <a:fillRect/>
          </a:stretch>
        </p:blipFill>
        <p:spPr>
          <a:xfrm>
            <a:off x="5118931" y="5371661"/>
            <a:ext cx="1123200" cy="842400"/>
          </a:xfrm>
          <a:prstGeom prst="rect">
            <a:avLst/>
          </a:prstGeom>
          <a:ln w="3175">
            <a:solidFill>
              <a:schemeClr val="bg2">
                <a:lumMod val="60000"/>
                <a:lumOff val="40000"/>
              </a:schemeClr>
            </a:solidFill>
          </a:ln>
        </p:spPr>
      </p:pic>
      <p:sp>
        <p:nvSpPr>
          <p:cNvPr id="6" name="Slide Number Placeholder 5">
            <a:extLst>
              <a:ext uri="{FF2B5EF4-FFF2-40B4-BE49-F238E27FC236}">
                <a16:creationId xmlns:a16="http://schemas.microsoft.com/office/drawing/2014/main" id="{37615441-424B-0708-9766-10CC1BD281F7}"/>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135261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etting started 2">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9911C52-8BD4-4F0D-866B-C996C90A70C0}"/>
              </a:ext>
            </a:extLst>
          </p:cNvPr>
          <p:cNvSpPr/>
          <p:nvPr userDrawn="1"/>
        </p:nvSpPr>
        <p:spPr>
          <a:xfrm>
            <a:off x="307561" y="1576406"/>
            <a:ext cx="4065715" cy="1577355"/>
          </a:xfrm>
          <a:prstGeom prst="rect">
            <a:avLst/>
          </a:prstGeom>
        </p:spPr>
        <p:txBody>
          <a:bodyPr wrap="square">
            <a:spAutoFit/>
          </a:bodyPr>
          <a:lstStyle/>
          <a:p>
            <a:pPr marL="0" indent="0">
              <a:lnSpc>
                <a:spcPct val="95000"/>
              </a:lnSpc>
              <a:spcBef>
                <a:spcPts val="1200"/>
              </a:spcBef>
              <a:buNone/>
            </a:pPr>
            <a:r>
              <a:rPr lang="en-US" sz="1400" b="1" dirty="0"/>
              <a:t>To insert a new slide</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Click the bottom of the New Slide button on the Home tab.</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Choose a layout from the gallery.</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Add content using </a:t>
            </a:r>
            <a:r>
              <a:rPr lang="en-US" sz="1400" dirty="0"/>
              <a:t>the default boxes provided.</a:t>
            </a:r>
          </a:p>
        </p:txBody>
      </p:sp>
      <p:sp>
        <p:nvSpPr>
          <p:cNvPr id="15" name="Rectangle 14">
            <a:extLst>
              <a:ext uri="{FF2B5EF4-FFF2-40B4-BE49-F238E27FC236}">
                <a16:creationId xmlns:a16="http://schemas.microsoft.com/office/drawing/2014/main" id="{11E92F06-F4FB-4621-9169-B57FD0A41EED}"/>
              </a:ext>
            </a:extLst>
          </p:cNvPr>
          <p:cNvSpPr/>
          <p:nvPr userDrawn="1"/>
        </p:nvSpPr>
        <p:spPr>
          <a:xfrm>
            <a:off x="307562" y="950979"/>
            <a:ext cx="5836649" cy="400110"/>
          </a:xfrm>
          <a:prstGeom prst="rect">
            <a:avLst/>
          </a:prstGeom>
        </p:spPr>
        <p:txBody>
          <a:bodyPr wrap="square">
            <a:spAutoFit/>
          </a:bodyPr>
          <a:lstStyle/>
          <a:p>
            <a:r>
              <a:rPr kumimoji="0" lang="en-US" sz="2000" b="1" i="0" u="none" strike="noStrike" kern="1200" cap="none" spc="0" normalizeH="0" baseline="0" noProof="0" dirty="0">
                <a:ln>
                  <a:noFill/>
                </a:ln>
                <a:solidFill>
                  <a:prstClr val="black"/>
                </a:solidFill>
                <a:effectLst/>
                <a:uLnTx/>
                <a:uFillTx/>
                <a:latin typeface="+mn-lt"/>
                <a:ea typeface="+mj-ea"/>
                <a:cs typeface="+mj-cs"/>
              </a:rPr>
              <a:t>To Insert or Change a Slide</a:t>
            </a:r>
            <a:endParaRPr lang="en-CA" sz="1600" dirty="0"/>
          </a:p>
        </p:txBody>
      </p:sp>
      <p:sp>
        <p:nvSpPr>
          <p:cNvPr id="16" name="Rectangle 15">
            <a:extLst>
              <a:ext uri="{FF2B5EF4-FFF2-40B4-BE49-F238E27FC236}">
                <a16:creationId xmlns:a16="http://schemas.microsoft.com/office/drawing/2014/main" id="{F1C17CB5-F2BE-4A24-9128-54B915A02C7D}"/>
              </a:ext>
            </a:extLst>
          </p:cNvPr>
          <p:cNvSpPr/>
          <p:nvPr userDrawn="1"/>
        </p:nvSpPr>
        <p:spPr>
          <a:xfrm>
            <a:off x="397379" y="359681"/>
            <a:ext cx="2630528" cy="246221"/>
          </a:xfrm>
          <a:prstGeom prst="rect">
            <a:avLst/>
          </a:prstGeom>
        </p:spPr>
        <p:txBody>
          <a:bodyPr wrap="none" lIns="0" rIns="0">
            <a:spAutoFit/>
          </a:bodyPr>
          <a:lstStyle/>
          <a:p>
            <a:r>
              <a:rPr lang="en-US" sz="1000" dirty="0">
                <a:latin typeface="+mn-lt"/>
              </a:rPr>
              <a:t>For use with Microsoft Office PowerPoint 365</a:t>
            </a:r>
            <a:endParaRPr lang="en-US" sz="1000" dirty="0">
              <a:solidFill>
                <a:schemeClr val="bg1"/>
              </a:solidFill>
              <a:latin typeface="+mn-lt"/>
            </a:endParaRPr>
          </a:p>
        </p:txBody>
      </p:sp>
      <p:sp>
        <p:nvSpPr>
          <p:cNvPr id="19" name="Rectangle 18">
            <a:extLst>
              <a:ext uri="{FF2B5EF4-FFF2-40B4-BE49-F238E27FC236}">
                <a16:creationId xmlns:a16="http://schemas.microsoft.com/office/drawing/2014/main" id="{F013F073-27F8-44C6-86F2-1BFB52DCC02D}"/>
              </a:ext>
            </a:extLst>
          </p:cNvPr>
          <p:cNvSpPr/>
          <p:nvPr userDrawn="1"/>
        </p:nvSpPr>
        <p:spPr>
          <a:xfrm>
            <a:off x="4710896" y="1576406"/>
            <a:ext cx="4065720" cy="1731243"/>
          </a:xfrm>
          <a:prstGeom prst="rect">
            <a:avLst/>
          </a:prstGeom>
        </p:spPr>
        <p:txBody>
          <a:bodyPr wrap="square">
            <a:spAutoFit/>
          </a:bodyPr>
          <a:lstStyle/>
          <a:p>
            <a:pPr marL="0" indent="0">
              <a:lnSpc>
                <a:spcPct val="95000"/>
              </a:lnSpc>
              <a:spcBef>
                <a:spcPts val="1200"/>
              </a:spcBef>
              <a:buNone/>
            </a:pPr>
            <a:r>
              <a:rPr lang="en-US" sz="1400" b="1" dirty="0"/>
              <a:t>To change the layout of an existing slide </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lang="en-US" sz="1400" dirty="0"/>
              <a:t>Go </a:t>
            </a:r>
            <a:r>
              <a:rPr kumimoji="0" lang="en-US" sz="1400" b="0" i="0" u="none" strike="noStrike" kern="1200" cap="none" spc="0" normalizeH="0" baseline="0" dirty="0">
                <a:ln>
                  <a:noFill/>
                </a:ln>
                <a:solidFill>
                  <a:prstClr val="black"/>
                </a:solidFill>
                <a:effectLst/>
                <a:uLnTx/>
                <a:uFillTx/>
                <a:latin typeface="+mn-lt"/>
                <a:ea typeface="+mn-ea"/>
                <a:cs typeface="+mn-cs"/>
              </a:rPr>
              <a:t>to the slide you want to change.</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Select Layout on the Home tab.</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Choose a new layout from the gallery.</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dirty="0">
                <a:ln>
                  <a:noFill/>
                </a:ln>
                <a:solidFill>
                  <a:prstClr val="black"/>
                </a:solidFill>
                <a:effectLst/>
                <a:uLnTx/>
                <a:uFillTx/>
                <a:latin typeface="+mn-lt"/>
                <a:ea typeface="+mn-ea"/>
                <a:cs typeface="+mn-cs"/>
              </a:rPr>
              <a:t>Add content </a:t>
            </a:r>
            <a:r>
              <a:rPr lang="en-US" sz="1400" dirty="0"/>
              <a:t>using the default boxes provided.</a:t>
            </a:r>
          </a:p>
        </p:txBody>
      </p:sp>
      <p:cxnSp>
        <p:nvCxnSpPr>
          <p:cNvPr id="13" name="Straight Connector 12">
            <a:extLst>
              <a:ext uri="{FF2B5EF4-FFF2-40B4-BE49-F238E27FC236}">
                <a16:creationId xmlns:a16="http://schemas.microsoft.com/office/drawing/2014/main" id="{D881C36F-DB11-4377-82A5-7916E869C5A2}"/>
              </a:ext>
            </a:extLst>
          </p:cNvPr>
          <p:cNvCxnSpPr>
            <a:cxnSpLocks/>
          </p:cNvCxnSpPr>
          <p:nvPr userDrawn="1"/>
        </p:nvCxnSpPr>
        <p:spPr>
          <a:xfrm>
            <a:off x="4572000" y="1655840"/>
            <a:ext cx="0" cy="3892832"/>
          </a:xfrm>
          <a:prstGeom prst="line">
            <a:avLst/>
          </a:prstGeom>
          <a:noFill/>
          <a:ln w="12700" cap="flat">
            <a:solidFill>
              <a:schemeClr val="tx1"/>
            </a:solidFill>
            <a:prstDash val="solid"/>
            <a:miter lim="400000"/>
          </a:ln>
          <a:effectLst/>
          <a:sp3d/>
        </p:spPr>
        <p:style>
          <a:lnRef idx="0">
            <a:scrgbClr r="0" g="0" b="0"/>
          </a:lnRef>
          <a:fillRef idx="0">
            <a:scrgbClr r="0" g="0" b="0"/>
          </a:fillRef>
          <a:effectRef idx="0">
            <a:scrgbClr r="0" g="0" b="0"/>
          </a:effectRef>
          <a:fontRef idx="none"/>
        </p:style>
      </p:cxnSp>
      <p:pic>
        <p:nvPicPr>
          <p:cNvPr id="5" name="Picture 4">
            <a:extLst>
              <a:ext uri="{FF2B5EF4-FFF2-40B4-BE49-F238E27FC236}">
                <a16:creationId xmlns:a16="http://schemas.microsoft.com/office/drawing/2014/main" id="{36DFD707-F222-4D4E-B8C5-EA4BFC0E5C2B}"/>
              </a:ext>
            </a:extLst>
          </p:cNvPr>
          <p:cNvPicPr>
            <a:picLocks noChangeAspect="1"/>
          </p:cNvPicPr>
          <p:nvPr userDrawn="1"/>
        </p:nvPicPr>
        <p:blipFill>
          <a:blip r:embed="rId2"/>
          <a:stretch>
            <a:fillRect/>
          </a:stretch>
        </p:blipFill>
        <p:spPr>
          <a:xfrm>
            <a:off x="4809145" y="3722382"/>
            <a:ext cx="2787445" cy="1645920"/>
          </a:xfrm>
          <a:prstGeom prst="rect">
            <a:avLst/>
          </a:prstGeom>
          <a:ln w="3175">
            <a:solidFill>
              <a:schemeClr val="bg2">
                <a:lumMod val="60000"/>
                <a:lumOff val="40000"/>
              </a:schemeClr>
            </a:solidFill>
          </a:ln>
        </p:spPr>
      </p:pic>
      <p:pic>
        <p:nvPicPr>
          <p:cNvPr id="7" name="Picture 6">
            <a:extLst>
              <a:ext uri="{FF2B5EF4-FFF2-40B4-BE49-F238E27FC236}">
                <a16:creationId xmlns:a16="http://schemas.microsoft.com/office/drawing/2014/main" id="{DDE573EB-ED1C-4950-A414-0660D4C78160}"/>
              </a:ext>
            </a:extLst>
          </p:cNvPr>
          <p:cNvPicPr>
            <a:picLocks noChangeAspect="1"/>
          </p:cNvPicPr>
          <p:nvPr userDrawn="1"/>
        </p:nvPicPr>
        <p:blipFill>
          <a:blip r:embed="rId3"/>
          <a:stretch>
            <a:fillRect/>
          </a:stretch>
        </p:blipFill>
        <p:spPr>
          <a:xfrm>
            <a:off x="423017" y="3722382"/>
            <a:ext cx="2538848" cy="1645920"/>
          </a:xfrm>
          <a:prstGeom prst="rect">
            <a:avLst/>
          </a:prstGeom>
          <a:ln w="3175">
            <a:solidFill>
              <a:schemeClr val="bg2">
                <a:lumMod val="60000"/>
                <a:lumOff val="40000"/>
              </a:schemeClr>
            </a:solidFill>
          </a:ln>
        </p:spPr>
      </p:pic>
      <p:sp>
        <p:nvSpPr>
          <p:cNvPr id="8" name="Slide Number Placeholder 5">
            <a:extLst>
              <a:ext uri="{FF2B5EF4-FFF2-40B4-BE49-F238E27FC236}">
                <a16:creationId xmlns:a16="http://schemas.microsoft.com/office/drawing/2014/main" id="{4E74B0CD-9A61-633B-8BE4-35EF478FB31F}"/>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36443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Getting started 3">
    <p:spTree>
      <p:nvGrpSpPr>
        <p:cNvPr id="1" name=""/>
        <p:cNvGrpSpPr/>
        <p:nvPr/>
      </p:nvGrpSpPr>
      <p:grpSpPr>
        <a:xfrm>
          <a:off x="0" y="0"/>
          <a:ext cx="0" cy="0"/>
          <a:chOff x="0" y="0"/>
          <a:chExt cx="0" cy="0"/>
        </a:xfrm>
      </p:grpSpPr>
      <p:sp>
        <p:nvSpPr>
          <p:cNvPr id="26" name="Content Placeholder 3">
            <a:extLst>
              <a:ext uri="{FF2B5EF4-FFF2-40B4-BE49-F238E27FC236}">
                <a16:creationId xmlns:a16="http://schemas.microsoft.com/office/drawing/2014/main" id="{C414DEA0-13FF-4DE4-9D76-9E6417F4FE5D}"/>
              </a:ext>
            </a:extLst>
          </p:cNvPr>
          <p:cNvSpPr txBox="1">
            <a:spLocks/>
          </p:cNvSpPr>
          <p:nvPr userDrawn="1"/>
        </p:nvSpPr>
        <p:spPr>
          <a:xfrm>
            <a:off x="397379" y="5038127"/>
            <a:ext cx="5744339" cy="996914"/>
          </a:xfrm>
          <a:prstGeom prst="rect">
            <a:avLst/>
          </a:prstGeom>
        </p:spPr>
        <p:txBody>
          <a:bodyPr vert="horz" lIns="0" tIns="0" rIns="0" bIns="0" rtlCol="0">
            <a:noAutofit/>
          </a:bodyPr>
          <a:lstStyle>
            <a:lvl1pPr marL="227013" indent="-227013" algn="l" defTabSz="914400" rtl="0" eaLnBrk="1" latinLnBrk="0" hangingPunct="1">
              <a:lnSpc>
                <a:spcPct val="100000"/>
              </a:lnSpc>
              <a:spcBef>
                <a:spcPts val="2400"/>
              </a:spcBef>
              <a:buClr>
                <a:schemeClr val="tx1"/>
              </a:buClr>
              <a:buSzPct val="130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5pPr>
            <a:lvl6pPr marL="1965960"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6pPr>
            <a:lvl7pPr marL="2322576"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7pPr>
            <a:lvl8pPr marL="2679192"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8pPr>
            <a:lvl9pPr marL="3035808"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9pPr>
          </a:lstStyle>
          <a:p>
            <a:pPr>
              <a:lnSpc>
                <a:spcPct val="95000"/>
              </a:lnSpc>
              <a:spcBef>
                <a:spcPts val="1200"/>
              </a:spcBef>
              <a:buSzPct val="115000"/>
            </a:pPr>
            <a:r>
              <a:rPr lang="en-US" sz="1200" dirty="0"/>
              <a:t>Primary colours Green and Blue may be used interchangeably across the organization.</a:t>
            </a:r>
          </a:p>
          <a:p>
            <a:pPr>
              <a:lnSpc>
                <a:spcPct val="95000"/>
              </a:lnSpc>
              <a:spcBef>
                <a:spcPts val="1200"/>
              </a:spcBef>
              <a:buSzPct val="115000"/>
            </a:pPr>
            <a:r>
              <a:rPr lang="en-US" sz="1200" dirty="0"/>
              <a:t>Text colour: use black or white reverse text.</a:t>
            </a:r>
          </a:p>
          <a:p>
            <a:pPr>
              <a:lnSpc>
                <a:spcPct val="95000"/>
              </a:lnSpc>
              <a:spcBef>
                <a:spcPts val="1200"/>
              </a:spcBef>
              <a:buSzPct val="115000"/>
            </a:pPr>
            <a:r>
              <a:rPr lang="en-US" sz="1200" dirty="0"/>
              <a:t>Charts and graphics only: use any of the primary or secondary colours provided.</a:t>
            </a:r>
          </a:p>
        </p:txBody>
      </p:sp>
      <p:cxnSp>
        <p:nvCxnSpPr>
          <p:cNvPr id="25" name="Straight Connector 24">
            <a:extLst>
              <a:ext uri="{FF2B5EF4-FFF2-40B4-BE49-F238E27FC236}">
                <a16:creationId xmlns:a16="http://schemas.microsoft.com/office/drawing/2014/main" id="{0EE1E742-A967-4A3E-9F77-DA40A8E46B45}"/>
              </a:ext>
            </a:extLst>
          </p:cNvPr>
          <p:cNvCxnSpPr>
            <a:cxnSpLocks/>
          </p:cNvCxnSpPr>
          <p:nvPr userDrawn="1"/>
        </p:nvCxnSpPr>
        <p:spPr>
          <a:xfrm>
            <a:off x="6477000" y="1622705"/>
            <a:ext cx="0" cy="4412336"/>
          </a:xfrm>
          <a:prstGeom prst="line">
            <a:avLst/>
          </a:prstGeom>
          <a:noFill/>
          <a:ln w="12700"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27" name="Title 5">
            <a:extLst>
              <a:ext uri="{FF2B5EF4-FFF2-40B4-BE49-F238E27FC236}">
                <a16:creationId xmlns:a16="http://schemas.microsoft.com/office/drawing/2014/main" id="{AEA8B13C-3D00-4B76-989C-A1F6F0840923}"/>
              </a:ext>
            </a:extLst>
          </p:cNvPr>
          <p:cNvSpPr txBox="1">
            <a:spLocks/>
          </p:cNvSpPr>
          <p:nvPr userDrawn="1"/>
        </p:nvSpPr>
        <p:spPr>
          <a:xfrm>
            <a:off x="397380" y="1032065"/>
            <a:ext cx="3891038" cy="493140"/>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2400" b="0" kern="1200" baseline="0">
                <a:solidFill>
                  <a:schemeClr val="tx1"/>
                </a:solidFill>
                <a:latin typeface="+mj-lt"/>
                <a:ea typeface="+mj-ea"/>
                <a:cs typeface="+mj-cs"/>
              </a:defRPr>
            </a:lvl1pPr>
          </a:lstStyle>
          <a:p>
            <a:r>
              <a:rPr lang="en-US" sz="2000" b="1" dirty="0"/>
              <a:t>Colours &amp; Images</a:t>
            </a:r>
          </a:p>
        </p:txBody>
      </p:sp>
      <p:sp>
        <p:nvSpPr>
          <p:cNvPr id="20" name="Content Placeholder 3">
            <a:extLst>
              <a:ext uri="{FF2B5EF4-FFF2-40B4-BE49-F238E27FC236}">
                <a16:creationId xmlns:a16="http://schemas.microsoft.com/office/drawing/2014/main" id="{3F1EF2E9-1005-4071-B482-10D7F95E3EF3}"/>
              </a:ext>
            </a:extLst>
          </p:cNvPr>
          <p:cNvSpPr txBox="1">
            <a:spLocks/>
          </p:cNvSpPr>
          <p:nvPr userDrawn="1"/>
        </p:nvSpPr>
        <p:spPr>
          <a:xfrm>
            <a:off x="6755137" y="1622705"/>
            <a:ext cx="2023481" cy="4927319"/>
          </a:xfrm>
          <a:prstGeom prst="rect">
            <a:avLst/>
          </a:prstGeom>
        </p:spPr>
        <p:txBody>
          <a:bodyPr vert="horz" lIns="0" tIns="0" rIns="0" bIns="0" rtlCol="0">
            <a:noAutofit/>
          </a:bodyPr>
          <a:lstStyle>
            <a:lvl1pPr marL="227013" indent="-227013" algn="l" defTabSz="914400" rtl="0" eaLnBrk="1" latinLnBrk="0" hangingPunct="1">
              <a:lnSpc>
                <a:spcPct val="100000"/>
              </a:lnSpc>
              <a:spcBef>
                <a:spcPts val="2400"/>
              </a:spcBef>
              <a:buClr>
                <a:schemeClr val="tx1"/>
              </a:buClr>
              <a:buSzPct val="130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5pPr>
            <a:lvl6pPr marL="1965960"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6pPr>
            <a:lvl7pPr marL="2322576"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7pPr>
            <a:lvl8pPr marL="2679192"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8pPr>
            <a:lvl9pPr marL="3035808"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95000"/>
              </a:lnSpc>
              <a:spcBef>
                <a:spcPts val="1200"/>
              </a:spcBef>
              <a:spcAft>
                <a:spcPts val="0"/>
              </a:spcAft>
              <a:buClrTx/>
              <a:buSzPct val="100000"/>
              <a:buFont typeface="Arial" panose="020B0604020202020204" pitchFamily="34" charset="0"/>
              <a:buNone/>
              <a:tabLst/>
              <a:defRPr/>
            </a:pPr>
            <a:r>
              <a:rPr lang="en-US" sz="1400" b="1" dirty="0"/>
              <a:t>Embedded Colour Palette</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200" b="0" i="0" u="none" strike="noStrike" kern="1200" cap="none" spc="0" normalizeH="0" baseline="0" dirty="0">
                <a:ln>
                  <a:noFill/>
                </a:ln>
                <a:solidFill>
                  <a:prstClr val="black"/>
                </a:solidFill>
                <a:effectLst/>
                <a:uLnTx/>
                <a:uFillTx/>
                <a:latin typeface="+mn-lt"/>
                <a:ea typeface="+mn-ea"/>
                <a:cs typeface="+mn-cs"/>
              </a:rPr>
              <a:t>Branded colours are embedded in the template for your immediate use.</a:t>
            </a: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4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4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4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4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800" b="0" i="0" u="none" strike="noStrike" kern="1200" cap="none" spc="0" normalizeH="0" baseline="0" dirty="0">
              <a:ln>
                <a:noFill/>
              </a:ln>
              <a:solidFill>
                <a:prstClr val="black"/>
              </a:solidFill>
              <a:effectLst/>
              <a:uLnTx/>
              <a:uFillTx/>
              <a:latin typeface="+mn-lt"/>
              <a:ea typeface="+mn-ea"/>
              <a:cs typeface="+mn-cs"/>
            </a:endParaRPr>
          </a:p>
          <a:p>
            <a:pPr marL="228600" marR="0" lvl="0" indent="-228600" algn="l" defTabSz="914400" rtl="0" eaLnBrk="1" fontAlgn="auto" latinLnBrk="0" hangingPunct="1">
              <a:lnSpc>
                <a:spcPct val="95000"/>
              </a:lnSpc>
              <a:spcBef>
                <a:spcPts val="1200"/>
              </a:spcBef>
              <a:spcAft>
                <a:spcPts val="0"/>
              </a:spcAft>
              <a:buClrTx/>
              <a:buSzPct val="100000"/>
              <a:buFont typeface="Arial" panose="020B0604020202020204" pitchFamily="34" charset="0"/>
              <a:buChar char="•"/>
              <a:tabLst/>
              <a:defRPr/>
            </a:pPr>
            <a:endParaRPr kumimoji="0" lang="en-US" sz="100" b="0" i="0" u="none" strike="noStrike" kern="1200" cap="none" spc="0" normalizeH="0" baseline="0" dirty="0">
              <a:ln>
                <a:noFill/>
              </a:ln>
              <a:solidFill>
                <a:prstClr val="black"/>
              </a:solidFill>
              <a:effectLst/>
              <a:uLnTx/>
              <a:uFillTx/>
              <a:latin typeface="+mn-lt"/>
              <a:ea typeface="+mn-ea"/>
              <a:cs typeface="+mn-cs"/>
            </a:endParaRPr>
          </a:p>
          <a:p>
            <a:pPr marL="0" indent="0">
              <a:lnSpc>
                <a:spcPct val="95000"/>
              </a:lnSpc>
              <a:spcBef>
                <a:spcPts val="1200"/>
              </a:spcBef>
              <a:buNone/>
            </a:pPr>
            <a:endParaRPr lang="en-US" sz="100" b="1" dirty="0"/>
          </a:p>
          <a:p>
            <a:pPr marL="0" indent="0">
              <a:lnSpc>
                <a:spcPct val="95000"/>
              </a:lnSpc>
              <a:spcBef>
                <a:spcPts val="1200"/>
              </a:spcBef>
              <a:buNone/>
            </a:pPr>
            <a:r>
              <a:rPr lang="en-US" sz="1400" b="1" dirty="0"/>
              <a:t>Images</a:t>
            </a:r>
          </a:p>
          <a:p>
            <a:pPr marL="228600" marR="0" lvl="0" indent="-2286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200" b="0" i="0" u="none" strike="noStrike" kern="1200" cap="none" spc="0" normalizeH="0" baseline="0" dirty="0">
                <a:ln>
                  <a:noFill/>
                </a:ln>
                <a:solidFill>
                  <a:prstClr val="black"/>
                </a:solidFill>
                <a:effectLst/>
                <a:uLnTx/>
                <a:uFillTx/>
                <a:latin typeface="+mn-lt"/>
                <a:ea typeface="+mn-ea"/>
                <a:cs typeface="+mn-cs"/>
              </a:rPr>
              <a:t>You can add your own copyright free photos</a:t>
            </a:r>
            <a:br>
              <a:rPr kumimoji="0" lang="en-US" sz="1200" b="0" i="0" u="none" strike="noStrike" kern="1200" cap="none" spc="0" normalizeH="0" baseline="0" dirty="0">
                <a:ln>
                  <a:noFill/>
                </a:ln>
                <a:solidFill>
                  <a:prstClr val="black"/>
                </a:solidFill>
                <a:effectLst/>
                <a:uLnTx/>
                <a:uFillTx/>
                <a:latin typeface="+mn-lt"/>
                <a:ea typeface="+mn-ea"/>
                <a:cs typeface="+mn-cs"/>
              </a:rPr>
            </a:br>
            <a:r>
              <a:rPr kumimoji="0" lang="en-US" sz="1200" b="0" i="0" u="none" strike="noStrike" kern="1200" cap="none" spc="0" normalizeH="0" baseline="0" dirty="0">
                <a:ln>
                  <a:noFill/>
                </a:ln>
                <a:solidFill>
                  <a:prstClr val="black"/>
                </a:solidFill>
                <a:effectLst/>
                <a:uLnTx/>
                <a:uFillTx/>
                <a:latin typeface="+mn-lt"/>
                <a:ea typeface="+mn-ea"/>
                <a:cs typeface="+mn-cs"/>
              </a:rPr>
              <a:t>to customize your content slides.</a:t>
            </a:r>
          </a:p>
        </p:txBody>
      </p:sp>
      <p:sp>
        <p:nvSpPr>
          <p:cNvPr id="14" name="Rectangle 13">
            <a:extLst>
              <a:ext uri="{FF2B5EF4-FFF2-40B4-BE49-F238E27FC236}">
                <a16:creationId xmlns:a16="http://schemas.microsoft.com/office/drawing/2014/main" id="{A38F2055-4983-4560-A35F-C2AD8B91C608}"/>
              </a:ext>
            </a:extLst>
          </p:cNvPr>
          <p:cNvSpPr/>
          <p:nvPr userDrawn="1"/>
        </p:nvSpPr>
        <p:spPr>
          <a:xfrm>
            <a:off x="397379" y="359681"/>
            <a:ext cx="2630528" cy="246221"/>
          </a:xfrm>
          <a:prstGeom prst="rect">
            <a:avLst/>
          </a:prstGeom>
        </p:spPr>
        <p:txBody>
          <a:bodyPr wrap="none" lIns="0" rIns="0">
            <a:spAutoFit/>
          </a:bodyPr>
          <a:lstStyle/>
          <a:p>
            <a:r>
              <a:rPr lang="en-US" sz="1000" dirty="0">
                <a:latin typeface="+mn-lt"/>
              </a:rPr>
              <a:t>For use with Microsoft Office PowerPoint 365</a:t>
            </a:r>
            <a:endParaRPr lang="en-US" sz="1000" dirty="0">
              <a:solidFill>
                <a:schemeClr val="bg1"/>
              </a:solidFill>
              <a:latin typeface="+mn-lt"/>
            </a:endParaRPr>
          </a:p>
        </p:txBody>
      </p:sp>
      <p:grpSp>
        <p:nvGrpSpPr>
          <p:cNvPr id="18" name="Group 17">
            <a:extLst>
              <a:ext uri="{FF2B5EF4-FFF2-40B4-BE49-F238E27FC236}">
                <a16:creationId xmlns:a16="http://schemas.microsoft.com/office/drawing/2014/main" id="{10A5EA6A-5CC2-4014-B857-5851599C6A3A}"/>
              </a:ext>
            </a:extLst>
          </p:cNvPr>
          <p:cNvGrpSpPr/>
          <p:nvPr userDrawn="1"/>
        </p:nvGrpSpPr>
        <p:grpSpPr>
          <a:xfrm>
            <a:off x="6994766" y="2855575"/>
            <a:ext cx="1626433" cy="1817208"/>
            <a:chOff x="6808033" y="2485869"/>
            <a:chExt cx="1626433" cy="1817208"/>
          </a:xfrm>
        </p:grpSpPr>
        <p:pic>
          <p:nvPicPr>
            <p:cNvPr id="19" name="Picture 18">
              <a:extLst>
                <a:ext uri="{FF2B5EF4-FFF2-40B4-BE49-F238E27FC236}">
                  <a16:creationId xmlns:a16="http://schemas.microsoft.com/office/drawing/2014/main" id="{7A8B07CF-694E-4DE7-BFB8-2BE0B43DA1DA}"/>
                </a:ext>
              </a:extLst>
            </p:cNvPr>
            <p:cNvPicPr>
              <a:picLocks noChangeAspect="1"/>
            </p:cNvPicPr>
            <p:nvPr userDrawn="1"/>
          </p:nvPicPr>
          <p:blipFill rotWithShape="1">
            <a:blip r:embed="rId2"/>
            <a:srcRect l="796" t="1136" r="1057"/>
            <a:stretch/>
          </p:blipFill>
          <p:spPr>
            <a:xfrm>
              <a:off x="6808033" y="2485869"/>
              <a:ext cx="1626433" cy="1817208"/>
            </a:xfrm>
            <a:prstGeom prst="rect">
              <a:avLst/>
            </a:prstGeom>
            <a:ln w="3175">
              <a:solidFill>
                <a:schemeClr val="bg2">
                  <a:lumMod val="60000"/>
                  <a:lumOff val="40000"/>
                </a:schemeClr>
              </a:solidFill>
            </a:ln>
          </p:spPr>
        </p:pic>
        <p:sp>
          <p:nvSpPr>
            <p:cNvPr id="21" name="Rectangle 20">
              <a:extLst>
                <a:ext uri="{FF2B5EF4-FFF2-40B4-BE49-F238E27FC236}">
                  <a16:creationId xmlns:a16="http://schemas.microsoft.com/office/drawing/2014/main" id="{7B9DCF80-5759-4134-AFB0-6E099B6BC2C4}"/>
                </a:ext>
              </a:extLst>
            </p:cNvPr>
            <p:cNvSpPr/>
            <p:nvPr userDrawn="1"/>
          </p:nvSpPr>
          <p:spPr>
            <a:xfrm>
              <a:off x="6808033" y="2485869"/>
              <a:ext cx="1626433" cy="394064"/>
            </a:xfrm>
            <a:prstGeom prst="rect">
              <a:avLst/>
            </a:prstGeom>
            <a:no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l"/>
              <a:endParaRPr lang="en-CA" dirty="0" err="1"/>
            </a:p>
          </p:txBody>
        </p:sp>
      </p:grpSp>
      <p:sp>
        <p:nvSpPr>
          <p:cNvPr id="16" name="Rectangle 15">
            <a:extLst>
              <a:ext uri="{FF2B5EF4-FFF2-40B4-BE49-F238E27FC236}">
                <a16:creationId xmlns:a16="http://schemas.microsoft.com/office/drawing/2014/main" id="{931E5459-0781-4692-88B8-0581A3B63EDB}"/>
              </a:ext>
            </a:extLst>
          </p:cNvPr>
          <p:cNvSpPr/>
          <p:nvPr userDrawn="1"/>
        </p:nvSpPr>
        <p:spPr>
          <a:xfrm>
            <a:off x="397379" y="1622705"/>
            <a:ext cx="2019784" cy="197170"/>
          </a:xfrm>
          <a:prstGeom prst="rect">
            <a:avLst/>
          </a:prstGeom>
        </p:spPr>
        <p:txBody>
          <a:bodyPr wrap="non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mn-lt"/>
                <a:ea typeface="+mn-ea"/>
                <a:cs typeface="+mn-cs"/>
              </a:rPr>
              <a:t>Primary </a:t>
            </a:r>
            <a:r>
              <a:rPr kumimoji="0" lang="en-US" sz="1100" b="1" i="0" u="none" strike="noStrike" kern="1200" cap="none" spc="0" normalizeH="0" baseline="0" noProof="0" dirty="0" err="1">
                <a:ln>
                  <a:noFill/>
                </a:ln>
                <a:solidFill>
                  <a:prstClr val="black"/>
                </a:solidFill>
                <a:effectLst/>
                <a:uLnTx/>
                <a:uFillTx/>
                <a:latin typeface="+mn-lt"/>
                <a:ea typeface="+mn-ea"/>
                <a:cs typeface="+mn-cs"/>
              </a:rPr>
              <a:t>colours</a:t>
            </a:r>
            <a:r>
              <a:rPr kumimoji="0" lang="en-US" sz="1100" b="1" i="0" u="none" strike="noStrike" kern="1200" cap="none" spc="0" normalizeH="0" baseline="0" noProof="0" dirty="0">
                <a:ln>
                  <a:noFill/>
                </a:ln>
                <a:solidFill>
                  <a:prstClr val="black"/>
                </a:solidFill>
                <a:effectLst/>
                <a:uLnTx/>
                <a:uFillTx/>
                <a:latin typeface="+mn-lt"/>
                <a:ea typeface="+mn-ea"/>
                <a:cs typeface="+mn-cs"/>
              </a:rPr>
              <a:t> – RGB values</a:t>
            </a:r>
            <a:endParaRPr kumimoji="0" lang="en-CA" sz="1100" b="1" i="0" u="none" strike="noStrike" kern="1200" cap="none" spc="0" normalizeH="0" baseline="0" noProof="0" dirty="0">
              <a:ln>
                <a:noFill/>
              </a:ln>
              <a:solidFill>
                <a:prstClr val="black"/>
              </a:solidFill>
              <a:effectLst/>
              <a:uLnTx/>
              <a:uFillTx/>
              <a:latin typeface="+mn-lt"/>
              <a:ea typeface="+mn-ea"/>
              <a:cs typeface="+mn-cs"/>
            </a:endParaRPr>
          </a:p>
        </p:txBody>
      </p:sp>
      <p:sp>
        <p:nvSpPr>
          <p:cNvPr id="17" name="Rectangle 16">
            <a:extLst>
              <a:ext uri="{FF2B5EF4-FFF2-40B4-BE49-F238E27FC236}">
                <a16:creationId xmlns:a16="http://schemas.microsoft.com/office/drawing/2014/main" id="{5E183A32-441A-4D9D-A139-550A8EBA281B}"/>
              </a:ext>
            </a:extLst>
          </p:cNvPr>
          <p:cNvSpPr/>
          <p:nvPr userDrawn="1"/>
        </p:nvSpPr>
        <p:spPr>
          <a:xfrm>
            <a:off x="402719" y="2751562"/>
            <a:ext cx="2218556" cy="197170"/>
          </a:xfrm>
          <a:prstGeom prst="rect">
            <a:avLst/>
          </a:prstGeom>
        </p:spPr>
        <p:txBody>
          <a:bodyPr wrap="non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mn-lt"/>
                <a:ea typeface="+mn-ea"/>
                <a:cs typeface="+mn-cs"/>
              </a:rPr>
              <a:t>Secondary </a:t>
            </a:r>
            <a:r>
              <a:rPr kumimoji="0" lang="en-US" sz="1100" b="1" i="0" u="none" strike="noStrike" kern="1200" cap="none" spc="0" normalizeH="0" baseline="0" noProof="0" dirty="0" err="1">
                <a:ln>
                  <a:noFill/>
                </a:ln>
                <a:solidFill>
                  <a:prstClr val="black"/>
                </a:solidFill>
                <a:effectLst/>
                <a:uLnTx/>
                <a:uFillTx/>
                <a:latin typeface="+mn-lt"/>
                <a:ea typeface="+mn-ea"/>
                <a:cs typeface="+mn-cs"/>
              </a:rPr>
              <a:t>colours</a:t>
            </a:r>
            <a:r>
              <a:rPr kumimoji="0" lang="en-US" sz="1100" b="1" i="0" u="none" strike="noStrike" kern="1200" cap="none" spc="0" normalizeH="0" baseline="0" noProof="0" dirty="0">
                <a:ln>
                  <a:noFill/>
                </a:ln>
                <a:solidFill>
                  <a:prstClr val="black"/>
                </a:solidFill>
                <a:effectLst/>
                <a:uLnTx/>
                <a:uFillTx/>
                <a:latin typeface="+mn-lt"/>
                <a:ea typeface="+mn-ea"/>
                <a:cs typeface="+mn-cs"/>
              </a:rPr>
              <a:t> – RGB values</a:t>
            </a:r>
          </a:p>
        </p:txBody>
      </p:sp>
      <p:graphicFrame>
        <p:nvGraphicFramePr>
          <p:cNvPr id="22" name="Table 14">
            <a:extLst>
              <a:ext uri="{FF2B5EF4-FFF2-40B4-BE49-F238E27FC236}">
                <a16:creationId xmlns:a16="http://schemas.microsoft.com/office/drawing/2014/main" id="{F7042F08-0092-4E92-8D07-3E58A961CA78}"/>
              </a:ext>
            </a:extLst>
          </p:cNvPr>
          <p:cNvGraphicFramePr>
            <a:graphicFrameLocks noGrp="1"/>
          </p:cNvGraphicFramePr>
          <p:nvPr userDrawn="1">
            <p:extLst>
              <p:ext uri="{D42A27DB-BD31-4B8C-83A1-F6EECF244321}">
                <p14:modId xmlns:p14="http://schemas.microsoft.com/office/powerpoint/2010/main" val="115264409"/>
              </p:ext>
            </p:extLst>
          </p:nvPr>
        </p:nvGraphicFramePr>
        <p:xfrm>
          <a:off x="401642" y="1895585"/>
          <a:ext cx="5740080" cy="746252"/>
        </p:xfrm>
        <a:graphic>
          <a:graphicData uri="http://schemas.openxmlformats.org/drawingml/2006/table">
            <a:tbl>
              <a:tblPr firstRow="1" bandRow="1">
                <a:tableStyleId>{B301B821-A1FF-4177-AEE7-76D212191A09}</a:tableStyleId>
              </a:tblPr>
              <a:tblGrid>
                <a:gridCol w="717510">
                  <a:extLst>
                    <a:ext uri="{9D8B030D-6E8A-4147-A177-3AD203B41FA5}">
                      <a16:colId xmlns:a16="http://schemas.microsoft.com/office/drawing/2014/main" val="3441835300"/>
                    </a:ext>
                  </a:extLst>
                </a:gridCol>
                <a:gridCol w="717510">
                  <a:extLst>
                    <a:ext uri="{9D8B030D-6E8A-4147-A177-3AD203B41FA5}">
                      <a16:colId xmlns:a16="http://schemas.microsoft.com/office/drawing/2014/main" val="977536678"/>
                    </a:ext>
                  </a:extLst>
                </a:gridCol>
                <a:gridCol w="717510">
                  <a:extLst>
                    <a:ext uri="{9D8B030D-6E8A-4147-A177-3AD203B41FA5}">
                      <a16:colId xmlns:a16="http://schemas.microsoft.com/office/drawing/2014/main" val="125852545"/>
                    </a:ext>
                  </a:extLst>
                </a:gridCol>
                <a:gridCol w="717510">
                  <a:extLst>
                    <a:ext uri="{9D8B030D-6E8A-4147-A177-3AD203B41FA5}">
                      <a16:colId xmlns:a16="http://schemas.microsoft.com/office/drawing/2014/main" val="931395583"/>
                    </a:ext>
                  </a:extLst>
                </a:gridCol>
                <a:gridCol w="717510">
                  <a:extLst>
                    <a:ext uri="{9D8B030D-6E8A-4147-A177-3AD203B41FA5}">
                      <a16:colId xmlns:a16="http://schemas.microsoft.com/office/drawing/2014/main" val="2451672989"/>
                    </a:ext>
                  </a:extLst>
                </a:gridCol>
                <a:gridCol w="717510">
                  <a:extLst>
                    <a:ext uri="{9D8B030D-6E8A-4147-A177-3AD203B41FA5}">
                      <a16:colId xmlns:a16="http://schemas.microsoft.com/office/drawing/2014/main" val="1199082826"/>
                    </a:ext>
                  </a:extLst>
                </a:gridCol>
                <a:gridCol w="717510">
                  <a:extLst>
                    <a:ext uri="{9D8B030D-6E8A-4147-A177-3AD203B41FA5}">
                      <a16:colId xmlns:a16="http://schemas.microsoft.com/office/drawing/2014/main" val="2368813008"/>
                    </a:ext>
                  </a:extLst>
                </a:gridCol>
                <a:gridCol w="717510">
                  <a:extLst>
                    <a:ext uri="{9D8B030D-6E8A-4147-A177-3AD203B41FA5}">
                      <a16:colId xmlns:a16="http://schemas.microsoft.com/office/drawing/2014/main" val="394202237"/>
                    </a:ext>
                  </a:extLst>
                </a:gridCol>
              </a:tblGrid>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Green</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0 167 88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0 68 39</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427"/>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4 97 56</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4613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6 135 78</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6874E"/>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0 196 110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C46E"/>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92 215 144</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CD79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172 229 196</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CE5C4"/>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202 238 217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ED9"/>
                    </a:solidFill>
                  </a:tcPr>
                </a:tc>
                <a:extLst>
                  <a:ext uri="{0D108BD9-81ED-4DB2-BD59-A6C34878D82A}">
                    <a16:rowId xmlns:a16="http://schemas.microsoft.com/office/drawing/2014/main" val="4155223802"/>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Blue</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0 0 193</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0 0 96</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6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0 0 130</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8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0 0 154</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30 30 229</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1E1EE5"/>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bg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bg1"/>
                          </a:solidFill>
                          <a:effectLst/>
                          <a:uLnTx/>
                          <a:uFillTx/>
                          <a:latin typeface="+mn-lt"/>
                          <a:ea typeface="+mn-ea"/>
                          <a:cs typeface="+mn-cs"/>
                        </a:rPr>
                        <a:t>45 105 255</a:t>
                      </a:r>
                      <a:endParaRPr kumimoji="0" lang="en-CA" sz="750" b="0" i="0" u="none" strike="noStrike" kern="1200" cap="none" spc="0" normalizeH="0" baseline="0" noProof="0" dirty="0">
                        <a:ln>
                          <a:noFill/>
                        </a:ln>
                        <a:solidFill>
                          <a:schemeClr val="bg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D69FF"/>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118 176 255</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6B0FF"/>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193 216 247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1D8F7"/>
                    </a:solidFill>
                  </a:tcPr>
                </a:tc>
                <a:extLst>
                  <a:ext uri="{0D108BD9-81ED-4DB2-BD59-A6C34878D82A}">
                    <a16:rowId xmlns:a16="http://schemas.microsoft.com/office/drawing/2014/main" val="3785195550"/>
                  </a:ext>
                </a:extLst>
              </a:tr>
            </a:tbl>
          </a:graphicData>
        </a:graphic>
      </p:graphicFrame>
      <p:graphicFrame>
        <p:nvGraphicFramePr>
          <p:cNvPr id="23" name="Table 14">
            <a:extLst>
              <a:ext uri="{FF2B5EF4-FFF2-40B4-BE49-F238E27FC236}">
                <a16:creationId xmlns:a16="http://schemas.microsoft.com/office/drawing/2014/main" id="{33CF129F-B729-4099-BEC4-3E9DF876EB91}"/>
              </a:ext>
            </a:extLst>
          </p:cNvPr>
          <p:cNvGraphicFramePr>
            <a:graphicFrameLocks noGrp="1"/>
          </p:cNvGraphicFramePr>
          <p:nvPr userDrawn="1">
            <p:extLst>
              <p:ext uri="{D42A27DB-BD31-4B8C-83A1-F6EECF244321}">
                <p14:modId xmlns:p14="http://schemas.microsoft.com/office/powerpoint/2010/main" val="841484190"/>
              </p:ext>
            </p:extLst>
          </p:nvPr>
        </p:nvGraphicFramePr>
        <p:xfrm>
          <a:off x="406986" y="3026219"/>
          <a:ext cx="5734736" cy="1865630"/>
        </p:xfrm>
        <a:graphic>
          <a:graphicData uri="http://schemas.openxmlformats.org/drawingml/2006/table">
            <a:tbl>
              <a:tblPr firstRow="1" bandRow="1">
                <a:tableStyleId>{B301B821-A1FF-4177-AEE7-76D212191A09}</a:tableStyleId>
              </a:tblPr>
              <a:tblGrid>
                <a:gridCol w="716842">
                  <a:extLst>
                    <a:ext uri="{9D8B030D-6E8A-4147-A177-3AD203B41FA5}">
                      <a16:colId xmlns:a16="http://schemas.microsoft.com/office/drawing/2014/main" val="3441835300"/>
                    </a:ext>
                  </a:extLst>
                </a:gridCol>
                <a:gridCol w="716842">
                  <a:extLst>
                    <a:ext uri="{9D8B030D-6E8A-4147-A177-3AD203B41FA5}">
                      <a16:colId xmlns:a16="http://schemas.microsoft.com/office/drawing/2014/main" val="977536678"/>
                    </a:ext>
                  </a:extLst>
                </a:gridCol>
                <a:gridCol w="716842">
                  <a:extLst>
                    <a:ext uri="{9D8B030D-6E8A-4147-A177-3AD203B41FA5}">
                      <a16:colId xmlns:a16="http://schemas.microsoft.com/office/drawing/2014/main" val="125852545"/>
                    </a:ext>
                  </a:extLst>
                </a:gridCol>
                <a:gridCol w="716842">
                  <a:extLst>
                    <a:ext uri="{9D8B030D-6E8A-4147-A177-3AD203B41FA5}">
                      <a16:colId xmlns:a16="http://schemas.microsoft.com/office/drawing/2014/main" val="931395583"/>
                    </a:ext>
                  </a:extLst>
                </a:gridCol>
                <a:gridCol w="716842">
                  <a:extLst>
                    <a:ext uri="{9D8B030D-6E8A-4147-A177-3AD203B41FA5}">
                      <a16:colId xmlns:a16="http://schemas.microsoft.com/office/drawing/2014/main" val="2451672989"/>
                    </a:ext>
                  </a:extLst>
                </a:gridCol>
                <a:gridCol w="716842">
                  <a:extLst>
                    <a:ext uri="{9D8B030D-6E8A-4147-A177-3AD203B41FA5}">
                      <a16:colId xmlns:a16="http://schemas.microsoft.com/office/drawing/2014/main" val="1199082826"/>
                    </a:ext>
                  </a:extLst>
                </a:gridCol>
                <a:gridCol w="716842">
                  <a:extLst>
                    <a:ext uri="{9D8B030D-6E8A-4147-A177-3AD203B41FA5}">
                      <a16:colId xmlns:a16="http://schemas.microsoft.com/office/drawing/2014/main" val="2368813008"/>
                    </a:ext>
                  </a:extLst>
                </a:gridCol>
                <a:gridCol w="716842">
                  <a:extLst>
                    <a:ext uri="{9D8B030D-6E8A-4147-A177-3AD203B41FA5}">
                      <a16:colId xmlns:a16="http://schemas.microsoft.com/office/drawing/2014/main" val="394202237"/>
                    </a:ext>
                  </a:extLst>
                </a:gridCol>
              </a:tblGrid>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Navy</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40 43 62</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52 56 75</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384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66 69 89</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24559"/>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94 96 115</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607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142 144 162</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E90A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4155223802"/>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Coral</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236 100 83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131 10 16</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0A1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160 14 24</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0E1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208 58 57</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3A39"/>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255 119 105</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69"/>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246 144 130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6908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252 172 161</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CACA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246 204 199</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6CCC7"/>
                    </a:solidFill>
                  </a:tcPr>
                </a:tc>
                <a:extLst>
                  <a:ext uri="{0D108BD9-81ED-4DB2-BD59-A6C34878D82A}">
                    <a16:rowId xmlns:a16="http://schemas.microsoft.com/office/drawing/2014/main" val="3785195550"/>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Violet</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96 69 132</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38 24 72</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6184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51 26 83</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1A5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76 51 107</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C336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111 86 147</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F569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bg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bg1"/>
                          </a:solidFill>
                          <a:effectLst/>
                          <a:uLnTx/>
                          <a:uFillTx/>
                          <a:latin typeface="+mn-lt"/>
                          <a:ea typeface="+mn-ea"/>
                          <a:cs typeface="+mn-cs"/>
                        </a:rPr>
                        <a:t>131 106 166</a:t>
                      </a:r>
                      <a:endParaRPr kumimoji="0" lang="en-CA" sz="750" b="0" i="0" u="none" strike="noStrike" kern="1200" cap="none" spc="0" normalizeH="0" baseline="0" noProof="0" dirty="0">
                        <a:ln>
                          <a:noFill/>
                        </a:ln>
                        <a:solidFill>
                          <a:schemeClr val="bg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6AA6"/>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157 141 188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D8DBC"/>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212 210 233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4D2E9"/>
                    </a:solidFill>
                  </a:tcPr>
                </a:tc>
                <a:extLst>
                  <a:ext uri="{0D108BD9-81ED-4DB2-BD59-A6C34878D82A}">
                    <a16:rowId xmlns:a16="http://schemas.microsoft.com/office/drawing/2014/main" val="1544447608"/>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Gold</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244 150 0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167 89 0</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7590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206 118 18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E761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215 125 40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77D2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249 171 46</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AB2E"/>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252 196 87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CC457"/>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248 211 138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8D38A"/>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251 233 198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BE9C6"/>
                    </a:solidFill>
                  </a:tcPr>
                </a:tc>
                <a:extLst>
                  <a:ext uri="{0D108BD9-81ED-4DB2-BD59-A6C34878D82A}">
                    <a16:rowId xmlns:a16="http://schemas.microsoft.com/office/drawing/2014/main" val="1646160453"/>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Turquoise</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6 199 186</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9 132 123</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9847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8 162 152</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8A29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5 178 167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5B2A7"/>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40 215 203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8D7C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106 231 223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AE7DF"/>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157 243 237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DF3ED"/>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197 244 241</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5F4F1"/>
                    </a:solidFill>
                  </a:tcPr>
                </a:tc>
                <a:extLst>
                  <a:ext uri="{0D108BD9-81ED-4DB2-BD59-A6C34878D82A}">
                    <a16:rowId xmlns:a16="http://schemas.microsoft.com/office/drawing/2014/main" val="2760968983"/>
                  </a:ext>
                </a:extLst>
              </a:tr>
            </a:tbl>
          </a:graphicData>
        </a:graphic>
      </p:graphicFrame>
      <p:sp>
        <p:nvSpPr>
          <p:cNvPr id="6" name="Slide Number Placeholder 5">
            <a:extLst>
              <a:ext uri="{FF2B5EF4-FFF2-40B4-BE49-F238E27FC236}">
                <a16:creationId xmlns:a16="http://schemas.microsoft.com/office/drawing/2014/main" id="{ED7AD0E3-7BBD-6686-D6F6-5A3750ECF673}"/>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650874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4A6089B-79A9-4224-A376-2E9D84251409}"/>
              </a:ext>
            </a:extLst>
          </p:cNvPr>
          <p:cNvSpPr>
            <a:spLocks noGrp="1"/>
          </p:cNvSpPr>
          <p:nvPr>
            <p:ph type="pic" sz="quarter" idx="13"/>
          </p:nvPr>
        </p:nvSpPr>
        <p:spPr>
          <a:xfrm>
            <a:off x="5569526" y="0"/>
            <a:ext cx="3574473" cy="6858000"/>
          </a:xfrm>
        </p:spPr>
        <p:txBody>
          <a:bodyPr/>
          <a:lstStyle/>
          <a:p>
            <a:endParaRPr lang="en-US"/>
          </a:p>
        </p:txBody>
      </p:sp>
      <p:sp>
        <p:nvSpPr>
          <p:cNvPr id="7" name="Title 1">
            <a:extLst>
              <a:ext uri="{FF2B5EF4-FFF2-40B4-BE49-F238E27FC236}">
                <a16:creationId xmlns:a16="http://schemas.microsoft.com/office/drawing/2014/main" id="{8FE01AE7-8CCD-DC7D-5892-A5F7E32AC087}"/>
              </a:ext>
            </a:extLst>
          </p:cNvPr>
          <p:cNvSpPr>
            <a:spLocks noGrp="1"/>
          </p:cNvSpPr>
          <p:nvPr>
            <p:ph type="ctrTitle" hasCustomPrompt="1"/>
          </p:nvPr>
        </p:nvSpPr>
        <p:spPr>
          <a:xfrm>
            <a:off x="460638" y="737668"/>
            <a:ext cx="6053612" cy="3438682"/>
          </a:xfrm>
        </p:spPr>
        <p:txBody>
          <a:bodyPr anchor="ctr">
            <a:normAutofit/>
          </a:bodyPr>
          <a:lstStyle>
            <a:lvl1pPr algn="l">
              <a:lnSpc>
                <a:spcPct val="95000"/>
              </a:lnSpc>
              <a:defRPr sz="7200"/>
            </a:lvl1pPr>
          </a:lstStyle>
          <a:p>
            <a:r>
              <a:rPr lang="en-CA" noProof="0" dirty="0"/>
              <a:t>Title of </a:t>
            </a:r>
            <a:br>
              <a:rPr lang="en-CA" noProof="0" dirty="0"/>
            </a:br>
            <a:r>
              <a:rPr lang="en-CA" noProof="0" dirty="0"/>
              <a:t>presentation</a:t>
            </a:r>
          </a:p>
        </p:txBody>
      </p:sp>
      <p:sp>
        <p:nvSpPr>
          <p:cNvPr id="8" name="Subtitle 2">
            <a:extLst>
              <a:ext uri="{FF2B5EF4-FFF2-40B4-BE49-F238E27FC236}">
                <a16:creationId xmlns:a16="http://schemas.microsoft.com/office/drawing/2014/main" id="{0F335F56-83C5-1402-E82C-BEC15E4B61E0}"/>
              </a:ext>
            </a:extLst>
          </p:cNvPr>
          <p:cNvSpPr>
            <a:spLocks noGrp="1"/>
          </p:cNvSpPr>
          <p:nvPr>
            <p:ph type="subTitle" idx="1" hasCustomPrompt="1"/>
          </p:nvPr>
        </p:nvSpPr>
        <p:spPr>
          <a:xfrm>
            <a:off x="460638" y="4789255"/>
            <a:ext cx="6053611" cy="407584"/>
          </a:xfrm>
        </p:spPr>
        <p:txBody>
          <a:bodyPr anchor="b"/>
          <a:lstStyle>
            <a:lvl1pPr marL="0" indent="0" algn="l">
              <a:buNone/>
              <a:defRPr sz="1400">
                <a:solidFill>
                  <a:schemeClr val="tx1"/>
                </a:solidFill>
                <a:latin typeface="+mn-lt"/>
              </a:defRPr>
            </a:lvl1pPr>
            <a:lvl2pPr marL="457063" indent="0" algn="r">
              <a:buNone/>
              <a:defRPr sz="1200">
                <a:solidFill>
                  <a:schemeClr val="tx1"/>
                </a:solidFill>
              </a:defRPr>
            </a:lvl2pPr>
            <a:lvl3pPr marL="914126" indent="0" algn="r">
              <a:buNone/>
              <a:defRPr sz="1200">
                <a:solidFill>
                  <a:schemeClr val="tx1"/>
                </a:solidFill>
              </a:defRPr>
            </a:lvl3pPr>
            <a:lvl4pPr marL="1371189" indent="0" algn="r">
              <a:buNone/>
              <a:defRPr sz="1200">
                <a:solidFill>
                  <a:schemeClr val="tx1"/>
                </a:solidFill>
              </a:defRPr>
            </a:lvl4pPr>
            <a:lvl5pPr marL="1828251" indent="0" algn="r">
              <a:buNone/>
              <a:defRPr sz="1200">
                <a:solidFill>
                  <a:schemeClr val="tx1"/>
                </a:solidFill>
              </a:defRPr>
            </a:lvl5pPr>
            <a:lvl6pPr marL="2285314" indent="0" algn="r">
              <a:buNone/>
              <a:defRPr sz="1200">
                <a:solidFill>
                  <a:schemeClr val="tx1"/>
                </a:solidFill>
              </a:defRPr>
            </a:lvl6pPr>
            <a:lvl7pPr marL="2742377" indent="0" algn="r">
              <a:buNone/>
              <a:defRPr sz="1200">
                <a:solidFill>
                  <a:schemeClr val="tx1"/>
                </a:solidFill>
              </a:defRPr>
            </a:lvl7pPr>
            <a:lvl8pPr marL="3199440" indent="0" algn="r">
              <a:buNone/>
              <a:defRPr sz="1200">
                <a:solidFill>
                  <a:schemeClr val="tx1"/>
                </a:solidFill>
              </a:defRPr>
            </a:lvl8pPr>
            <a:lvl9pPr marL="3656503" indent="0" algn="r">
              <a:buNone/>
              <a:defRPr sz="1200">
                <a:solidFill>
                  <a:schemeClr val="tx1"/>
                </a:solidFill>
              </a:defRPr>
            </a:lvl9pPr>
          </a:lstStyle>
          <a:p>
            <a:r>
              <a:rPr lang="en-CA" noProof="0" dirty="0"/>
              <a:t>Presenter Full Name</a:t>
            </a:r>
          </a:p>
        </p:txBody>
      </p:sp>
      <p:sp>
        <p:nvSpPr>
          <p:cNvPr id="10" name="Date Placeholder 3">
            <a:extLst>
              <a:ext uri="{FF2B5EF4-FFF2-40B4-BE49-F238E27FC236}">
                <a16:creationId xmlns:a16="http://schemas.microsoft.com/office/drawing/2014/main" id="{527BBF75-5AB7-9C76-ECD8-7D91D7FD0872}"/>
              </a:ext>
            </a:extLst>
          </p:cNvPr>
          <p:cNvSpPr>
            <a:spLocks noGrp="1"/>
          </p:cNvSpPr>
          <p:nvPr>
            <p:ph type="dt" sz="half" idx="10"/>
          </p:nvPr>
        </p:nvSpPr>
        <p:spPr bwMode="black">
          <a:xfrm>
            <a:off x="460638" y="5459994"/>
            <a:ext cx="6053610" cy="267194"/>
          </a:xfrm>
          <a:prstGeom prst="rect">
            <a:avLst/>
          </a:prstGeom>
        </p:spPr>
        <p:txBody>
          <a:bodyPr lIns="0" anchor="t"/>
          <a:lstStyle>
            <a:lvl1pPr algn="l">
              <a:defRPr sz="1400">
                <a:solidFill>
                  <a:schemeClr val="tx1"/>
                </a:solidFill>
                <a:latin typeface="+mn-lt"/>
              </a:defRPr>
            </a:lvl1pPr>
          </a:lstStyle>
          <a:p>
            <a:fld id="{ED3FA57E-F3C9-4422-B7DF-F56B8E1A49EB}" type="datetime4">
              <a:rPr lang="en-CA" noProof="0" smtClean="0"/>
              <a:t>January 29, 2025</a:t>
            </a:fld>
            <a:endParaRPr lang="en-CA" noProof="0"/>
          </a:p>
        </p:txBody>
      </p:sp>
    </p:spTree>
    <p:extLst>
      <p:ext uri="{BB962C8B-B14F-4D97-AF65-F5344CB8AC3E}">
        <p14:creationId xmlns:p14="http://schemas.microsoft.com/office/powerpoint/2010/main" val="3883965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712F1210-6DE5-B75C-5440-47112495818F}"/>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0" name="Title 1">
            <a:extLst>
              <a:ext uri="{FF2B5EF4-FFF2-40B4-BE49-F238E27FC236}">
                <a16:creationId xmlns:a16="http://schemas.microsoft.com/office/drawing/2014/main" id="{453C42C4-DFA1-F59E-5232-797F6827C5CC}"/>
              </a:ext>
            </a:extLst>
          </p:cNvPr>
          <p:cNvSpPr>
            <a:spLocks noGrp="1"/>
          </p:cNvSpPr>
          <p:nvPr>
            <p:ph type="title" hasCustomPrompt="1"/>
          </p:nvPr>
        </p:nvSpPr>
        <p:spPr>
          <a:xfrm>
            <a:off x="467512" y="472438"/>
            <a:ext cx="8284901" cy="792167"/>
          </a:xfrm>
        </p:spPr>
        <p:txBody>
          <a:bodyPr/>
          <a:lstStyle>
            <a:lvl1pPr>
              <a:defRPr baseline="0"/>
            </a:lvl1pPr>
          </a:lstStyle>
          <a:p>
            <a:r>
              <a:rPr lang="en-CA" noProof="0" dirty="0"/>
              <a:t>Slide title</a:t>
            </a:r>
          </a:p>
        </p:txBody>
      </p:sp>
      <p:sp>
        <p:nvSpPr>
          <p:cNvPr id="11" name="Content Placeholder 2">
            <a:extLst>
              <a:ext uri="{FF2B5EF4-FFF2-40B4-BE49-F238E27FC236}">
                <a16:creationId xmlns:a16="http://schemas.microsoft.com/office/drawing/2014/main" id="{0600D0AF-EC94-D036-B39D-F8334645D6A2}"/>
              </a:ext>
            </a:extLst>
          </p:cNvPr>
          <p:cNvSpPr>
            <a:spLocks noGrp="1"/>
          </p:cNvSpPr>
          <p:nvPr>
            <p:ph idx="1" hasCustomPrompt="1"/>
          </p:nvPr>
        </p:nvSpPr>
        <p:spPr>
          <a:xfrm>
            <a:off x="467512" y="1434190"/>
            <a:ext cx="8284901" cy="4584842"/>
          </a:xfrm>
        </p:spPr>
        <p:txBody>
          <a:bodyPr/>
          <a:lstStyle>
            <a:lvl1pPr>
              <a:defRPr/>
            </a:lvl1pPr>
            <a:lvl5pPr>
              <a:defRPr/>
            </a:lvl5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Tree>
    <p:extLst>
      <p:ext uri="{BB962C8B-B14F-4D97-AF65-F5344CB8AC3E}">
        <p14:creationId xmlns:p14="http://schemas.microsoft.com/office/powerpoint/2010/main" val="3484033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slide with subtitle">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D5083972-6136-4ED3-BED2-7167224A6E5F}"/>
              </a:ext>
            </a:extLst>
          </p:cNvPr>
          <p:cNvSpPr>
            <a:spLocks noGrp="1"/>
          </p:cNvSpPr>
          <p:nvPr>
            <p:ph type="pic" sz="quarter" idx="14"/>
          </p:nvPr>
        </p:nvSpPr>
        <p:spPr>
          <a:xfrm>
            <a:off x="5569526" y="0"/>
            <a:ext cx="3574473" cy="6858000"/>
          </a:xfrm>
        </p:spPr>
        <p:txBody>
          <a:bodyPr/>
          <a:lstStyle/>
          <a:p>
            <a:endParaRPr lang="en-US"/>
          </a:p>
        </p:txBody>
      </p:sp>
      <p:pic>
        <p:nvPicPr>
          <p:cNvPr id="4" name="Graphic 12">
            <a:extLst>
              <a:ext uri="{FF2B5EF4-FFF2-40B4-BE49-F238E27FC236}">
                <a16:creationId xmlns:a16="http://schemas.microsoft.com/office/drawing/2014/main" id="{F931D359-E2BD-640A-BEFC-F7D84A1AA837}"/>
              </a:ext>
            </a:extLst>
          </p:cNvPr>
          <p:cNvPicPr>
            <a:picLocks noChangeAspect="1"/>
          </p:cNvPicPr>
          <p:nvPr userDrawn="1"/>
        </p:nvPicPr>
        <p:blipFill>
          <a:blip r:embed="rId2"/>
          <a:srcRect/>
          <a:stretch/>
        </p:blipFill>
        <p:spPr bwMode="black">
          <a:xfrm>
            <a:off x="466343" y="6246987"/>
            <a:ext cx="1662140" cy="253375"/>
          </a:xfrm>
          <a:prstGeom prst="rect">
            <a:avLst/>
          </a:prstGeom>
        </p:spPr>
      </p:pic>
      <p:sp>
        <p:nvSpPr>
          <p:cNvPr id="5" name="Rectangle 4">
            <a:extLst>
              <a:ext uri="{FF2B5EF4-FFF2-40B4-BE49-F238E27FC236}">
                <a16:creationId xmlns:a16="http://schemas.microsoft.com/office/drawing/2014/main" id="{79812F96-B86F-C413-B60A-B577C047BCD8}"/>
              </a:ext>
            </a:extLst>
          </p:cNvPr>
          <p:cNvSpPr/>
          <p:nvPr userDrawn="1"/>
        </p:nvSpPr>
        <p:spPr>
          <a:xfrm>
            <a:off x="452063" y="6498405"/>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6" name="Rectangle 5">
            <a:extLst>
              <a:ext uri="{FF2B5EF4-FFF2-40B4-BE49-F238E27FC236}">
                <a16:creationId xmlns:a16="http://schemas.microsoft.com/office/drawing/2014/main" id="{25B4265F-73BC-0467-7A20-C59F051A0845}"/>
              </a:ext>
            </a:extLst>
          </p:cNvPr>
          <p:cNvSpPr/>
          <p:nvPr userDrawn="1"/>
        </p:nvSpPr>
        <p:spPr>
          <a:xfrm>
            <a:off x="0" y="6163638"/>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1" name="Title 1">
            <a:extLst>
              <a:ext uri="{FF2B5EF4-FFF2-40B4-BE49-F238E27FC236}">
                <a16:creationId xmlns:a16="http://schemas.microsoft.com/office/drawing/2014/main" id="{F96A833B-8CF1-DFBA-7F76-76662F55F4AA}"/>
              </a:ext>
            </a:extLst>
          </p:cNvPr>
          <p:cNvSpPr>
            <a:spLocks noGrp="1"/>
          </p:cNvSpPr>
          <p:nvPr>
            <p:ph type="ctrTitle" hasCustomPrompt="1"/>
          </p:nvPr>
        </p:nvSpPr>
        <p:spPr>
          <a:xfrm>
            <a:off x="467215" y="554780"/>
            <a:ext cx="6053611" cy="3036178"/>
          </a:xfrm>
        </p:spPr>
        <p:txBody>
          <a:bodyPr anchor="b">
            <a:normAutofit/>
          </a:bodyPr>
          <a:lstStyle>
            <a:lvl1pPr>
              <a:lnSpc>
                <a:spcPct val="95000"/>
              </a:lnSpc>
              <a:defRPr sz="5400" b="1" baseline="0">
                <a:solidFill>
                  <a:schemeClr val="tx1"/>
                </a:solidFill>
              </a:defRPr>
            </a:lvl1pPr>
          </a:lstStyle>
          <a:p>
            <a:r>
              <a:rPr lang="en-CA" noProof="0" dirty="0"/>
              <a:t>Title of </a:t>
            </a:r>
            <a:br>
              <a:rPr lang="en-CA" noProof="0" dirty="0"/>
            </a:br>
            <a:r>
              <a:rPr lang="en-CA" noProof="0" dirty="0"/>
              <a:t>presentation</a:t>
            </a:r>
          </a:p>
        </p:txBody>
      </p:sp>
      <p:sp>
        <p:nvSpPr>
          <p:cNvPr id="12" name="Subtitle 2">
            <a:extLst>
              <a:ext uri="{FF2B5EF4-FFF2-40B4-BE49-F238E27FC236}">
                <a16:creationId xmlns:a16="http://schemas.microsoft.com/office/drawing/2014/main" id="{AA36342E-2F40-DC7B-BC3E-7FF4637718C8}"/>
              </a:ext>
            </a:extLst>
          </p:cNvPr>
          <p:cNvSpPr>
            <a:spLocks noGrp="1"/>
          </p:cNvSpPr>
          <p:nvPr>
            <p:ph type="subTitle" idx="1" hasCustomPrompt="1"/>
          </p:nvPr>
        </p:nvSpPr>
        <p:spPr>
          <a:xfrm>
            <a:off x="467215" y="4789255"/>
            <a:ext cx="6053612" cy="407584"/>
          </a:xfrm>
        </p:spPr>
        <p:txBody>
          <a:bodyPr anchor="b">
            <a:noAutofit/>
          </a:bodyPr>
          <a:lstStyle>
            <a:lvl1pPr marL="0" indent="0" algn="l">
              <a:lnSpc>
                <a:spcPct val="95000"/>
              </a:lnSpc>
              <a:spcBef>
                <a:spcPts val="0"/>
              </a:spcBef>
              <a:buNone/>
              <a:defRPr sz="1400" b="0" baseline="0">
                <a:solidFill>
                  <a:schemeClr val="tx1"/>
                </a:solidFill>
              </a:defRPr>
            </a:lvl1pPr>
            <a:lvl2pPr marL="0" indent="0" algn="r">
              <a:spcBef>
                <a:spcPts val="300"/>
              </a:spcBef>
              <a:buNone/>
              <a:defRPr sz="1200">
                <a:solidFill>
                  <a:schemeClr val="tx1"/>
                </a:solidFill>
              </a:defRPr>
            </a:lvl2pPr>
            <a:lvl3pPr marL="914400" indent="0" algn="r">
              <a:buNone/>
              <a:defRPr sz="1200">
                <a:solidFill>
                  <a:schemeClr val="tx1"/>
                </a:solidFill>
              </a:defRPr>
            </a:lvl3pPr>
            <a:lvl4pPr marL="1371600" indent="0" algn="r">
              <a:buNone/>
              <a:defRPr sz="1200">
                <a:solidFill>
                  <a:schemeClr val="tx1"/>
                </a:solidFill>
              </a:defRPr>
            </a:lvl4pPr>
            <a:lvl5pPr marL="1828800" indent="0" algn="r">
              <a:buNone/>
              <a:defRPr sz="1200">
                <a:solidFill>
                  <a:schemeClr val="tx1"/>
                </a:solidFill>
              </a:defRPr>
            </a:lvl5pPr>
            <a:lvl6pPr marL="2286000" indent="0" algn="r">
              <a:buNone/>
              <a:defRPr sz="1200">
                <a:solidFill>
                  <a:schemeClr val="tx1"/>
                </a:solidFill>
              </a:defRPr>
            </a:lvl6pPr>
            <a:lvl7pPr marL="2743200" indent="0" algn="r">
              <a:buNone/>
              <a:defRPr sz="1200">
                <a:solidFill>
                  <a:schemeClr val="tx1"/>
                </a:solidFill>
              </a:defRPr>
            </a:lvl7pPr>
            <a:lvl8pPr marL="3200400" indent="0" algn="r">
              <a:buNone/>
              <a:defRPr sz="1200">
                <a:solidFill>
                  <a:schemeClr val="tx1"/>
                </a:solidFill>
              </a:defRPr>
            </a:lvl8pPr>
            <a:lvl9pPr marL="3657600" indent="0" algn="r">
              <a:buNone/>
              <a:defRPr sz="1200">
                <a:solidFill>
                  <a:schemeClr val="tx1"/>
                </a:solidFill>
              </a:defRPr>
            </a:lvl9pPr>
          </a:lstStyle>
          <a:p>
            <a:r>
              <a:rPr lang="en-CA" noProof="0" dirty="0"/>
              <a:t>Presenter Full Name</a:t>
            </a:r>
          </a:p>
        </p:txBody>
      </p:sp>
      <p:sp>
        <p:nvSpPr>
          <p:cNvPr id="16" name="Date Placeholder 12">
            <a:extLst>
              <a:ext uri="{FF2B5EF4-FFF2-40B4-BE49-F238E27FC236}">
                <a16:creationId xmlns:a16="http://schemas.microsoft.com/office/drawing/2014/main" id="{C2316CBF-5790-CC24-5ED7-1E5793343788}"/>
              </a:ext>
            </a:extLst>
          </p:cNvPr>
          <p:cNvSpPr>
            <a:spLocks noGrp="1"/>
          </p:cNvSpPr>
          <p:nvPr>
            <p:ph type="dt" sz="half" idx="10"/>
          </p:nvPr>
        </p:nvSpPr>
        <p:spPr bwMode="black">
          <a:xfrm>
            <a:off x="467215" y="5459994"/>
            <a:ext cx="6053611" cy="267194"/>
          </a:xfrm>
          <a:prstGeom prst="rect">
            <a:avLst/>
          </a:prstGeom>
        </p:spPr>
        <p:txBody>
          <a:bodyPr lIns="0" anchor="t"/>
          <a:lstStyle>
            <a:lvl1pPr algn="l">
              <a:defRPr sz="1400">
                <a:solidFill>
                  <a:schemeClr val="tx1"/>
                </a:solidFill>
              </a:defRPr>
            </a:lvl1pPr>
          </a:lstStyle>
          <a:p>
            <a:fld id="{EE08E108-527B-4B52-98A7-35210C16A695}" type="datetime4">
              <a:rPr lang="en-CA" noProof="0" smtClean="0"/>
              <a:t>January 29, 2025</a:t>
            </a:fld>
            <a:endParaRPr lang="en-CA" noProof="0" dirty="0"/>
          </a:p>
        </p:txBody>
      </p:sp>
      <p:sp>
        <p:nvSpPr>
          <p:cNvPr id="17" name="Text Placeholder 6">
            <a:extLst>
              <a:ext uri="{FF2B5EF4-FFF2-40B4-BE49-F238E27FC236}">
                <a16:creationId xmlns:a16="http://schemas.microsoft.com/office/drawing/2014/main" id="{2371FA46-0368-A4F1-A04B-D4D2AA1C8F7E}"/>
              </a:ext>
            </a:extLst>
          </p:cNvPr>
          <p:cNvSpPr>
            <a:spLocks noGrp="1"/>
          </p:cNvSpPr>
          <p:nvPr>
            <p:ph type="body" sz="quarter" idx="13" hasCustomPrompt="1"/>
          </p:nvPr>
        </p:nvSpPr>
        <p:spPr>
          <a:xfrm>
            <a:off x="467215" y="3773691"/>
            <a:ext cx="6053612" cy="749823"/>
          </a:xfrm>
        </p:spPr>
        <p:txBody>
          <a:bodyPr/>
          <a:lstStyle>
            <a:lvl1pPr marL="0" indent="0">
              <a:lnSpc>
                <a:spcPct val="95000"/>
              </a:lnSpc>
              <a:buNone/>
              <a:defRPr sz="1800">
                <a:solidFill>
                  <a:schemeClr val="tx1"/>
                </a:solidFill>
                <a:latin typeface="+mj-lt"/>
              </a:defRPr>
            </a:lvl1pPr>
            <a:lvl2pPr marL="338328" indent="0">
              <a:buNone/>
              <a:defRPr>
                <a:solidFill>
                  <a:schemeClr val="bg1"/>
                </a:solidFill>
              </a:defRPr>
            </a:lvl2pPr>
            <a:lvl3pPr marL="685800" indent="0">
              <a:buNone/>
              <a:defRPr>
                <a:solidFill>
                  <a:schemeClr val="bg1"/>
                </a:solidFill>
              </a:defRPr>
            </a:lvl3pPr>
            <a:lvl4pPr marL="1014984" indent="0">
              <a:buNone/>
              <a:defRPr>
                <a:solidFill>
                  <a:schemeClr val="bg1"/>
                </a:solidFill>
              </a:defRPr>
            </a:lvl4pPr>
            <a:lvl5pPr marL="1380744" indent="0">
              <a:buNone/>
              <a:defRPr>
                <a:solidFill>
                  <a:schemeClr val="bg1"/>
                </a:solidFill>
              </a:defRPr>
            </a:lvl5pPr>
          </a:lstStyle>
          <a:p>
            <a:pPr lvl="0"/>
            <a:r>
              <a:rPr lang="en-CA" noProof="0" dirty="0"/>
              <a:t>Subtitle of presentation goes here</a:t>
            </a:r>
          </a:p>
        </p:txBody>
      </p:sp>
    </p:spTree>
    <p:extLst>
      <p:ext uri="{BB962C8B-B14F-4D97-AF65-F5344CB8AC3E}">
        <p14:creationId xmlns:p14="http://schemas.microsoft.com/office/powerpoint/2010/main" val="1717447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Char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216" y="1454966"/>
            <a:ext cx="8356240" cy="4564066"/>
          </a:xfrm>
        </p:spPr>
        <p:txBody>
          <a:bodyPr/>
          <a:lstStyle>
            <a:lvl1pPr>
              <a:defRPr sz="1400"/>
            </a:lvl1pPr>
          </a:lstStyle>
          <a:p>
            <a:pPr lvl="0"/>
            <a:r>
              <a:rPr lang="en-CA" noProof="0"/>
              <a:t>Click icon to add table or chart</a:t>
            </a:r>
          </a:p>
        </p:txBody>
      </p:sp>
      <p:sp>
        <p:nvSpPr>
          <p:cNvPr id="10" name="Title 7">
            <a:extLst>
              <a:ext uri="{FF2B5EF4-FFF2-40B4-BE49-F238E27FC236}">
                <a16:creationId xmlns:a16="http://schemas.microsoft.com/office/drawing/2014/main" id="{8BB66636-3C8C-8F25-7D10-0049A2E69AA2}"/>
              </a:ext>
            </a:extLst>
          </p:cNvPr>
          <p:cNvSpPr>
            <a:spLocks noGrp="1"/>
          </p:cNvSpPr>
          <p:nvPr>
            <p:ph type="title" hasCustomPrompt="1"/>
          </p:nvPr>
        </p:nvSpPr>
        <p:spPr>
          <a:xfrm>
            <a:off x="467512" y="472438"/>
            <a:ext cx="8287191" cy="792167"/>
          </a:xfrm>
        </p:spPr>
        <p:txBody>
          <a:bodyPr/>
          <a:lstStyle/>
          <a:p>
            <a:r>
              <a:rPr lang="en-CA" noProof="0" dirty="0"/>
              <a:t>Slide title</a:t>
            </a:r>
          </a:p>
        </p:txBody>
      </p:sp>
      <p:sp>
        <p:nvSpPr>
          <p:cNvPr id="12" name="Slide Number Placeholder 5">
            <a:extLst>
              <a:ext uri="{FF2B5EF4-FFF2-40B4-BE49-F238E27FC236}">
                <a16:creationId xmlns:a16="http://schemas.microsoft.com/office/drawing/2014/main" id="{8B7EEC77-9DCF-ABFD-CF3E-16A844999425}"/>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3" name="Text Placeholder 8">
            <a:extLst>
              <a:ext uri="{FF2B5EF4-FFF2-40B4-BE49-F238E27FC236}">
                <a16:creationId xmlns:a16="http://schemas.microsoft.com/office/drawing/2014/main" id="{97E570CF-09D4-FB67-29E2-0977287DA5C2}"/>
              </a:ext>
            </a:extLst>
          </p:cNvPr>
          <p:cNvSpPr>
            <a:spLocks noGrp="1"/>
          </p:cNvSpPr>
          <p:nvPr>
            <p:ph type="body" sz="quarter" idx="13" hasCustomPrompt="1"/>
          </p:nvPr>
        </p:nvSpPr>
        <p:spPr>
          <a:xfrm>
            <a:off x="2987675" y="6110882"/>
            <a:ext cx="5365303"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endParaRPr lang="en-CA" noProof="0" dirty="0"/>
          </a:p>
        </p:txBody>
      </p:sp>
    </p:spTree>
    <p:extLst>
      <p:ext uri="{BB962C8B-B14F-4D97-AF65-F5344CB8AC3E}">
        <p14:creationId xmlns:p14="http://schemas.microsoft.com/office/powerpoint/2010/main" val="2817312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with source">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9DE9F8E0-BCC7-4049-9B66-CBD41765F7B5}"/>
              </a:ext>
            </a:extLst>
          </p:cNvPr>
          <p:cNvSpPr>
            <a:spLocks noGrp="1"/>
          </p:cNvSpPr>
          <p:nvPr>
            <p:ph type="body" sz="quarter" idx="13" hasCustomPrompt="1"/>
          </p:nvPr>
        </p:nvSpPr>
        <p:spPr>
          <a:xfrm>
            <a:off x="2987676" y="6029540"/>
            <a:ext cx="5365303" cy="268946"/>
          </a:xfrm>
        </p:spPr>
        <p:txBody>
          <a:bodyPr anchor="b"/>
          <a:lstStyle>
            <a:lvl1pPr marL="0" indent="0">
              <a:lnSpc>
                <a:spcPct val="95000"/>
              </a:lnSpc>
              <a:spcBef>
                <a:spcPts val="0"/>
              </a:spcBef>
              <a:buNone/>
              <a:defRPr sz="600">
                <a:latin typeface="Arial" panose="020B0604020202020204" pitchFamily="34" charset="0"/>
              </a:defRPr>
            </a:lvl1pPr>
            <a:lvl2pPr marL="0" indent="0">
              <a:lnSpc>
                <a:spcPct val="95000"/>
              </a:lnSpc>
              <a:spcBef>
                <a:spcPts val="0"/>
              </a:spcBef>
              <a:buNone/>
              <a:defRPr sz="600">
                <a:latin typeface="Arial" panose="00000400000000000000" pitchFamily="2" charset="0"/>
              </a:defRPr>
            </a:lvl2pPr>
            <a:lvl3pPr marL="0" indent="0">
              <a:lnSpc>
                <a:spcPct val="95000"/>
              </a:lnSpc>
              <a:spcBef>
                <a:spcPts val="0"/>
              </a:spcBef>
              <a:buNone/>
              <a:defRPr sz="600">
                <a:latin typeface="Arial" panose="00000400000000000000" pitchFamily="2" charset="0"/>
              </a:defRPr>
            </a:lvl3pPr>
            <a:lvl4pPr marL="0" indent="0">
              <a:lnSpc>
                <a:spcPct val="95000"/>
              </a:lnSpc>
              <a:spcBef>
                <a:spcPts val="0"/>
              </a:spcBef>
              <a:buNone/>
              <a:defRPr sz="600">
                <a:latin typeface="Arial" panose="00000400000000000000" pitchFamily="2" charset="0"/>
              </a:defRPr>
            </a:lvl4pPr>
            <a:lvl5pPr marL="0" indent="0">
              <a:lnSpc>
                <a:spcPct val="95000"/>
              </a:lnSpc>
              <a:spcBef>
                <a:spcPts val="0"/>
              </a:spcBef>
              <a:buNone/>
              <a:defRPr sz="600">
                <a:latin typeface="Arial" panose="00000400000000000000" pitchFamily="2" charset="0"/>
              </a:defRPr>
            </a:lvl5pPr>
            <a:lvl6pPr marL="0" indent="0">
              <a:lnSpc>
                <a:spcPct val="95000"/>
              </a:lnSpc>
              <a:spcBef>
                <a:spcPts val="0"/>
              </a:spcBef>
              <a:buNone/>
              <a:defRPr sz="600">
                <a:latin typeface="Arial" panose="00000400000000000000" pitchFamily="2" charset="0"/>
              </a:defRPr>
            </a:lvl6pPr>
            <a:lvl7pPr marL="0" indent="0">
              <a:lnSpc>
                <a:spcPct val="95000"/>
              </a:lnSpc>
              <a:spcBef>
                <a:spcPts val="0"/>
              </a:spcBef>
              <a:buNone/>
              <a:defRPr sz="600">
                <a:latin typeface="Arial" panose="00000400000000000000" pitchFamily="2" charset="0"/>
              </a:defRPr>
            </a:lvl7pPr>
            <a:lvl8pPr marL="0" indent="0">
              <a:lnSpc>
                <a:spcPct val="95000"/>
              </a:lnSpc>
              <a:spcBef>
                <a:spcPts val="0"/>
              </a:spcBef>
              <a:buNone/>
              <a:defRPr sz="600">
                <a:latin typeface="Arial" panose="00000400000000000000" pitchFamily="2" charset="0"/>
              </a:defRPr>
            </a:lvl8pPr>
            <a:lvl9pPr marL="0" indent="0">
              <a:lnSpc>
                <a:spcPct val="95000"/>
              </a:lnSpc>
              <a:spcBef>
                <a:spcPts val="0"/>
              </a:spcBef>
              <a:buNone/>
              <a:defRPr sz="600">
                <a:latin typeface="Arial" panose="00000400000000000000" pitchFamily="2" charset="0"/>
              </a:defRPr>
            </a:lvl9pPr>
          </a:lstStyle>
          <a:p>
            <a:pPr lvl="0"/>
            <a:r>
              <a:rPr lang="en-CA" sz="600" noProof="0" dirty="0">
                <a:latin typeface="Arial" panose="020B0303040401060103" pitchFamily="34" charset="0"/>
                <a:cs typeface="Arial" panose="020B0604020202020204" pitchFamily="34" charset="0"/>
              </a:rPr>
              <a:t>Source text should be Arial, size 8. </a:t>
            </a:r>
            <a:endParaRPr lang="en-CA" noProof="0" dirty="0"/>
          </a:p>
        </p:txBody>
      </p:sp>
      <p:sp>
        <p:nvSpPr>
          <p:cNvPr id="12" name="Slide Number Placeholder 5">
            <a:extLst>
              <a:ext uri="{FF2B5EF4-FFF2-40B4-BE49-F238E27FC236}">
                <a16:creationId xmlns:a16="http://schemas.microsoft.com/office/drawing/2014/main" id="{77EEF864-94A0-8B70-B077-58232E93B497}"/>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5" name="Content Placeholder 2">
            <a:extLst>
              <a:ext uri="{FF2B5EF4-FFF2-40B4-BE49-F238E27FC236}">
                <a16:creationId xmlns:a16="http://schemas.microsoft.com/office/drawing/2014/main" id="{441E9297-71D2-06E6-B528-AF1EDABBF3A8}"/>
              </a:ext>
            </a:extLst>
          </p:cNvPr>
          <p:cNvSpPr>
            <a:spLocks noGrp="1"/>
          </p:cNvSpPr>
          <p:nvPr>
            <p:ph idx="1" hasCustomPrompt="1"/>
          </p:nvPr>
        </p:nvSpPr>
        <p:spPr>
          <a:xfrm>
            <a:off x="467512" y="1434190"/>
            <a:ext cx="8291777" cy="4584842"/>
          </a:xfrm>
        </p:spPr>
        <p:txBody>
          <a:bodyPr/>
          <a:lstStyle>
            <a:lvl1pPr>
              <a:defRPr/>
            </a:lvl1pPr>
            <a:lvl5pPr>
              <a:defRPr/>
            </a:lvl5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6" name="Title 1">
            <a:extLst>
              <a:ext uri="{FF2B5EF4-FFF2-40B4-BE49-F238E27FC236}">
                <a16:creationId xmlns:a16="http://schemas.microsoft.com/office/drawing/2014/main" id="{8AB4E819-A1F6-02C8-B0ED-8B6F2AA958C0}"/>
              </a:ext>
            </a:extLst>
          </p:cNvPr>
          <p:cNvSpPr>
            <a:spLocks noGrp="1"/>
          </p:cNvSpPr>
          <p:nvPr>
            <p:ph type="title" hasCustomPrompt="1"/>
          </p:nvPr>
        </p:nvSpPr>
        <p:spPr>
          <a:xfrm>
            <a:off x="467512" y="472438"/>
            <a:ext cx="8284901" cy="792167"/>
          </a:xfrm>
        </p:spPr>
        <p:txBody>
          <a:bodyPr/>
          <a:lstStyle>
            <a:lvl1pPr>
              <a:defRPr baseline="0"/>
            </a:lvl1pPr>
          </a:lstStyle>
          <a:p>
            <a:r>
              <a:rPr lang="en-CA" noProof="0" dirty="0"/>
              <a:t>Slide title</a:t>
            </a:r>
          </a:p>
        </p:txBody>
      </p:sp>
    </p:spTree>
    <p:extLst>
      <p:ext uri="{BB962C8B-B14F-4D97-AF65-F5344CB8AC3E}">
        <p14:creationId xmlns:p14="http://schemas.microsoft.com/office/powerpoint/2010/main" val="115513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D6E607B-4F43-7211-03C8-90E20D84080B}"/>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4" name="Title 1">
            <a:extLst>
              <a:ext uri="{FF2B5EF4-FFF2-40B4-BE49-F238E27FC236}">
                <a16:creationId xmlns:a16="http://schemas.microsoft.com/office/drawing/2014/main" id="{6532B225-71EE-CEA4-8988-96A0632ADB8D}"/>
              </a:ext>
            </a:extLst>
          </p:cNvPr>
          <p:cNvSpPr>
            <a:spLocks noGrp="1"/>
          </p:cNvSpPr>
          <p:nvPr>
            <p:ph type="title" hasCustomPrompt="1"/>
          </p:nvPr>
        </p:nvSpPr>
        <p:spPr>
          <a:xfrm>
            <a:off x="467215" y="472438"/>
            <a:ext cx="6762156" cy="792167"/>
          </a:xfrm>
        </p:spPr>
        <p:txBody>
          <a:bodyPr/>
          <a:lstStyle>
            <a:lvl1pPr>
              <a:defRPr/>
            </a:lvl1pPr>
          </a:lstStyle>
          <a:p>
            <a:r>
              <a:rPr lang="en-CA" noProof="0" dirty="0"/>
              <a:t>Agenda slide title</a:t>
            </a:r>
          </a:p>
        </p:txBody>
      </p:sp>
      <p:sp>
        <p:nvSpPr>
          <p:cNvPr id="15" name="Text Placeholder 8">
            <a:extLst>
              <a:ext uri="{FF2B5EF4-FFF2-40B4-BE49-F238E27FC236}">
                <a16:creationId xmlns:a16="http://schemas.microsoft.com/office/drawing/2014/main" id="{6780B470-20BC-CAEE-F5C2-07A4D7DD79FA}"/>
              </a:ext>
            </a:extLst>
          </p:cNvPr>
          <p:cNvSpPr>
            <a:spLocks noGrp="1"/>
          </p:cNvSpPr>
          <p:nvPr>
            <p:ph type="body" sz="quarter" idx="13" hasCustomPrompt="1"/>
          </p:nvPr>
        </p:nvSpPr>
        <p:spPr>
          <a:xfrm>
            <a:off x="467215" y="1434190"/>
            <a:ext cx="3178345" cy="4575436"/>
          </a:xfrm>
        </p:spPr>
        <p:txBody>
          <a:bodyPr/>
          <a:lstStyle>
            <a:lvl1pPr>
              <a:buSzPct val="115000"/>
              <a:defRPr/>
            </a:lvl1pPr>
            <a:lvl2pPr>
              <a:buSzPct val="115000"/>
              <a:defRPr/>
            </a:lvl2pPr>
            <a:lvl3pPr marL="684000" indent="-180000">
              <a:buSzPct val="115000"/>
              <a:defRPr sz="1200"/>
            </a:lvl3pPr>
            <a:lvl4pPr marL="936000">
              <a:buSzPct val="115000"/>
              <a:defRPr sz="1050"/>
            </a:lvl4pPr>
            <a:lvl5pPr marL="1609344" indent="-228600">
              <a:buSzPct val="115000"/>
              <a:defRPr lang="en-US" sz="1050" kern="1200" dirty="0" smtClean="0">
                <a:solidFill>
                  <a:schemeClr val="tx1"/>
                </a:solidFill>
                <a:latin typeface="+mn-lt"/>
                <a:ea typeface="+mn-ea"/>
                <a:cs typeface="+mn-cs"/>
              </a:defRPr>
            </a:lvl5pPr>
            <a:lvl6pPr marL="1598613" indent="-228600">
              <a:buFont typeface="Arial" panose="020B0604020202020204" pitchFamily="34" charset="0"/>
              <a:buChar char="•"/>
              <a:defRPr sz="1050"/>
            </a:lvl6pPr>
            <a:lvl7pPr>
              <a:buSzPct val="115000"/>
              <a:defRPr lang="en-US" sz="1050" kern="1200" dirty="0">
                <a:solidFill>
                  <a:schemeClr val="tx1"/>
                </a:solidFill>
                <a:latin typeface="+mn-lt"/>
                <a:ea typeface="+mn-ea"/>
                <a:cs typeface="+mn-cs"/>
              </a:defRPr>
            </a:lvl7pPr>
            <a:lvl8pPr>
              <a:buSzPct val="115000"/>
              <a:defRPr sz="1050"/>
            </a:lvl8pPr>
            <a:lvl9pPr>
              <a:buSzPct val="115000"/>
              <a:defRPr sz="1050"/>
            </a:lvl9pPr>
          </a:lstStyle>
          <a:p>
            <a:pPr lvl="0"/>
            <a:r>
              <a:rPr lang="en-CA" noProof="0" dirty="0"/>
              <a:t>Section headline or item 1</a:t>
            </a:r>
          </a:p>
          <a:p>
            <a:pPr lvl="1"/>
            <a:r>
              <a:rPr lang="en-CA" noProof="0" dirty="0"/>
              <a:t>Item 2</a:t>
            </a:r>
          </a:p>
          <a:p>
            <a:pPr lvl="2"/>
            <a:r>
              <a:rPr lang="en-CA" noProof="0" dirty="0"/>
              <a:t>Item 3</a:t>
            </a:r>
          </a:p>
          <a:p>
            <a:pPr lvl="3"/>
            <a:r>
              <a:rPr lang="en-CA" noProof="0" dirty="0"/>
              <a:t>Item 4</a:t>
            </a:r>
          </a:p>
          <a:p>
            <a:pPr lvl="3"/>
            <a:r>
              <a:rPr lang="en-CA" noProof="0" dirty="0"/>
              <a:t>Item 5</a:t>
            </a:r>
          </a:p>
          <a:p>
            <a:pPr lvl="3"/>
            <a:r>
              <a:rPr lang="en-CA" noProof="0" dirty="0"/>
              <a:t>Item 6</a:t>
            </a:r>
          </a:p>
          <a:p>
            <a:pPr lvl="3"/>
            <a:r>
              <a:rPr lang="en-CA" noProof="0" dirty="0"/>
              <a:t>Item 7</a:t>
            </a:r>
          </a:p>
          <a:p>
            <a:pPr lvl="3"/>
            <a:r>
              <a:rPr lang="en-CA" noProof="0" dirty="0"/>
              <a:t>Item 8</a:t>
            </a:r>
          </a:p>
          <a:p>
            <a:pPr lvl="3"/>
            <a:r>
              <a:rPr lang="en-CA" noProof="0" dirty="0"/>
              <a:t>Item 9</a:t>
            </a:r>
          </a:p>
        </p:txBody>
      </p:sp>
      <p:sp>
        <p:nvSpPr>
          <p:cNvPr id="16" name="Text Placeholder 8">
            <a:extLst>
              <a:ext uri="{FF2B5EF4-FFF2-40B4-BE49-F238E27FC236}">
                <a16:creationId xmlns:a16="http://schemas.microsoft.com/office/drawing/2014/main" id="{EA33171F-BCB0-28A3-95DF-ADFEB8F7BA75}"/>
              </a:ext>
            </a:extLst>
          </p:cNvPr>
          <p:cNvSpPr>
            <a:spLocks noGrp="1"/>
          </p:cNvSpPr>
          <p:nvPr>
            <p:ph type="body" sz="quarter" idx="14" hasCustomPrompt="1"/>
          </p:nvPr>
        </p:nvSpPr>
        <p:spPr>
          <a:xfrm>
            <a:off x="4051028" y="1434189"/>
            <a:ext cx="3178344" cy="4584843"/>
          </a:xfrm>
        </p:spPr>
        <p:txBody>
          <a:bodyPr/>
          <a:lstStyle>
            <a:lvl1pPr>
              <a:defRPr/>
            </a:lvl1pPr>
            <a:lvl2pPr>
              <a:defRPr/>
            </a:lvl2pPr>
            <a:lvl3pPr>
              <a:defRPr/>
            </a:lvl3pPr>
            <a:lvl4pPr>
              <a:defRPr/>
            </a:lvl4pPr>
            <a:lvl5pPr marL="1609344" indent="-228600">
              <a:defRPr lang="en-US" sz="1050" kern="1200" dirty="0" smtClean="0">
                <a:solidFill>
                  <a:schemeClr val="tx1"/>
                </a:solidFill>
                <a:latin typeface="+mn-lt"/>
                <a:ea typeface="+mn-ea"/>
                <a:cs typeface="+mn-cs"/>
              </a:defRPr>
            </a:lvl5pPr>
            <a:lvl6pPr marL="1598613" indent="-228600">
              <a:buFont typeface="Arial" panose="020B0604020202020204" pitchFamily="34" charset="0"/>
              <a:buChar char="•"/>
              <a:defRPr sz="1400"/>
            </a:lvl6pPr>
            <a:lvl7pPr>
              <a:defRPr lang="en-US" sz="1050" kern="1200" dirty="0">
                <a:solidFill>
                  <a:schemeClr val="tx1"/>
                </a:solidFill>
                <a:latin typeface="+mn-lt"/>
                <a:ea typeface="+mn-ea"/>
                <a:cs typeface="+mn-cs"/>
              </a:defRPr>
            </a:lvl7pPr>
            <a:lvl8pPr>
              <a:defRPr sz="1050"/>
            </a:lvl8pPr>
            <a:lvl9pPr>
              <a:defRPr sz="1050"/>
            </a:lvl9pPr>
          </a:lstStyle>
          <a:p>
            <a:pPr lvl="0"/>
            <a:r>
              <a:rPr lang="en-CA" noProof="0" dirty="0"/>
              <a:t>Section headline or item 1</a:t>
            </a:r>
          </a:p>
          <a:p>
            <a:pPr lvl="1"/>
            <a:r>
              <a:rPr lang="en-CA" noProof="0" dirty="0"/>
              <a:t>Item 2</a:t>
            </a:r>
          </a:p>
          <a:p>
            <a:pPr lvl="2"/>
            <a:r>
              <a:rPr lang="en-CA" noProof="0" dirty="0"/>
              <a:t>Item 3</a:t>
            </a:r>
          </a:p>
          <a:p>
            <a:pPr lvl="3"/>
            <a:r>
              <a:rPr lang="en-CA" noProof="0" dirty="0"/>
              <a:t>Item 4</a:t>
            </a:r>
          </a:p>
          <a:p>
            <a:pPr lvl="3"/>
            <a:r>
              <a:rPr lang="en-CA" noProof="0" dirty="0"/>
              <a:t>Item 5</a:t>
            </a:r>
          </a:p>
          <a:p>
            <a:pPr lvl="3"/>
            <a:r>
              <a:rPr lang="en-CA" noProof="0" dirty="0"/>
              <a:t>Item 6</a:t>
            </a:r>
          </a:p>
          <a:p>
            <a:pPr lvl="3"/>
            <a:r>
              <a:rPr lang="en-CA" noProof="0" dirty="0"/>
              <a:t>Item 7</a:t>
            </a:r>
          </a:p>
          <a:p>
            <a:pPr lvl="3"/>
            <a:r>
              <a:rPr lang="en-CA" noProof="0" dirty="0"/>
              <a:t>Item 8</a:t>
            </a:r>
          </a:p>
          <a:p>
            <a:pPr lvl="3"/>
            <a:r>
              <a:rPr lang="en-CA" noProof="0" dirty="0"/>
              <a:t>Item 9</a:t>
            </a:r>
          </a:p>
        </p:txBody>
      </p:sp>
    </p:spTree>
    <p:extLst>
      <p:ext uri="{BB962C8B-B14F-4D97-AF65-F5344CB8AC3E}">
        <p14:creationId xmlns:p14="http://schemas.microsoft.com/office/powerpoint/2010/main" val="568486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able/Chart">
    <p:spTree>
      <p:nvGrpSpPr>
        <p:cNvPr id="1" name=""/>
        <p:cNvGrpSpPr/>
        <p:nvPr/>
      </p:nvGrpSpPr>
      <p:grpSpPr>
        <a:xfrm>
          <a:off x="0" y="0"/>
          <a:ext cx="0" cy="0"/>
          <a:chOff x="0" y="0"/>
          <a:chExt cx="0" cy="0"/>
        </a:xfrm>
      </p:grpSpPr>
      <p:sp>
        <p:nvSpPr>
          <p:cNvPr id="7" name="Text Placeholder 8">
            <a:extLst>
              <a:ext uri="{FF2B5EF4-FFF2-40B4-BE49-F238E27FC236}">
                <a16:creationId xmlns:a16="http://schemas.microsoft.com/office/drawing/2014/main" id="{09DA36B3-22EA-47CB-9DCD-C1A0BC2D239E}"/>
              </a:ext>
            </a:extLst>
          </p:cNvPr>
          <p:cNvSpPr>
            <a:spLocks noGrp="1"/>
          </p:cNvSpPr>
          <p:nvPr>
            <p:ph type="body" sz="quarter" idx="13" hasCustomPrompt="1"/>
          </p:nvPr>
        </p:nvSpPr>
        <p:spPr>
          <a:xfrm>
            <a:off x="2987676" y="5889833"/>
            <a:ext cx="5365303" cy="402451"/>
          </a:xfrm>
        </p:spPr>
        <p:txBody>
          <a:bodyPr anchor="b"/>
          <a:lstStyle>
            <a:lvl1pPr marL="0" indent="0">
              <a:lnSpc>
                <a:spcPct val="95000"/>
              </a:lnSpc>
              <a:spcBef>
                <a:spcPts val="0"/>
              </a:spcBef>
              <a:buNone/>
              <a:defRPr sz="600">
                <a:latin typeface="Arial" panose="020B0604020202020204" pitchFamily="34" charset="0"/>
              </a:defRPr>
            </a:lvl1pPr>
            <a:lvl2pPr marL="0" indent="0">
              <a:lnSpc>
                <a:spcPct val="95000"/>
              </a:lnSpc>
              <a:spcBef>
                <a:spcPts val="0"/>
              </a:spcBef>
              <a:buNone/>
              <a:defRPr sz="600">
                <a:latin typeface="Arial" panose="00000400000000000000" pitchFamily="2" charset="0"/>
              </a:defRPr>
            </a:lvl2pPr>
            <a:lvl3pPr marL="0" indent="0">
              <a:lnSpc>
                <a:spcPct val="95000"/>
              </a:lnSpc>
              <a:spcBef>
                <a:spcPts val="0"/>
              </a:spcBef>
              <a:buNone/>
              <a:defRPr sz="600">
                <a:latin typeface="Arial" panose="00000400000000000000" pitchFamily="2" charset="0"/>
              </a:defRPr>
            </a:lvl3pPr>
            <a:lvl4pPr marL="0" indent="0">
              <a:lnSpc>
                <a:spcPct val="95000"/>
              </a:lnSpc>
              <a:spcBef>
                <a:spcPts val="0"/>
              </a:spcBef>
              <a:buNone/>
              <a:defRPr sz="600">
                <a:latin typeface="Arial" panose="00000400000000000000" pitchFamily="2" charset="0"/>
              </a:defRPr>
            </a:lvl4pPr>
            <a:lvl5pPr marL="0" indent="0">
              <a:lnSpc>
                <a:spcPct val="95000"/>
              </a:lnSpc>
              <a:spcBef>
                <a:spcPts val="0"/>
              </a:spcBef>
              <a:buNone/>
              <a:defRPr sz="600">
                <a:latin typeface="Arial" panose="00000400000000000000" pitchFamily="2" charset="0"/>
              </a:defRPr>
            </a:lvl5pPr>
            <a:lvl6pPr marL="0" indent="0">
              <a:lnSpc>
                <a:spcPct val="95000"/>
              </a:lnSpc>
              <a:spcBef>
                <a:spcPts val="0"/>
              </a:spcBef>
              <a:buNone/>
              <a:defRPr sz="600">
                <a:latin typeface="Arial" panose="00000400000000000000" pitchFamily="2" charset="0"/>
              </a:defRPr>
            </a:lvl6pPr>
            <a:lvl7pPr marL="0" indent="0">
              <a:lnSpc>
                <a:spcPct val="95000"/>
              </a:lnSpc>
              <a:spcBef>
                <a:spcPts val="0"/>
              </a:spcBef>
              <a:buNone/>
              <a:defRPr sz="600">
                <a:latin typeface="Arial" panose="00000400000000000000" pitchFamily="2" charset="0"/>
              </a:defRPr>
            </a:lvl7pPr>
            <a:lvl8pPr marL="0" indent="0">
              <a:lnSpc>
                <a:spcPct val="95000"/>
              </a:lnSpc>
              <a:spcBef>
                <a:spcPts val="0"/>
              </a:spcBef>
              <a:buNone/>
              <a:defRPr sz="600">
                <a:latin typeface="Arial" panose="00000400000000000000" pitchFamily="2" charset="0"/>
              </a:defRPr>
            </a:lvl8pPr>
            <a:lvl9pPr marL="0" indent="0">
              <a:lnSpc>
                <a:spcPct val="95000"/>
              </a:lnSpc>
              <a:spcBef>
                <a:spcPts val="0"/>
              </a:spcBef>
              <a:buNone/>
              <a:defRPr sz="600">
                <a:latin typeface="Arial" panose="00000400000000000000" pitchFamily="2" charset="0"/>
              </a:defRPr>
            </a:lvl9pPr>
          </a:lstStyle>
          <a:p>
            <a:pPr lvl="0"/>
            <a:r>
              <a:rPr lang="en-CA" sz="600" noProof="0" dirty="0">
                <a:latin typeface="Arial" panose="020B0303040401060103" pitchFamily="34" charset="0"/>
                <a:cs typeface="Arial" panose="020B0604020202020204" pitchFamily="34" charset="0"/>
              </a:rPr>
              <a:t>Source text should be Arial, size 8. </a:t>
            </a:r>
          </a:p>
        </p:txBody>
      </p:sp>
      <p:sp>
        <p:nvSpPr>
          <p:cNvPr id="9" name="Slide Number Placeholder 5">
            <a:extLst>
              <a:ext uri="{FF2B5EF4-FFF2-40B4-BE49-F238E27FC236}">
                <a16:creationId xmlns:a16="http://schemas.microsoft.com/office/drawing/2014/main" id="{B69F3469-D6B6-00E0-A327-3392BE9C32FB}"/>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1" name="Title 1">
            <a:extLst>
              <a:ext uri="{FF2B5EF4-FFF2-40B4-BE49-F238E27FC236}">
                <a16:creationId xmlns:a16="http://schemas.microsoft.com/office/drawing/2014/main" id="{03FDF1D9-B37A-10A0-F2CF-C217761AC208}"/>
              </a:ext>
            </a:extLst>
          </p:cNvPr>
          <p:cNvSpPr>
            <a:spLocks noGrp="1"/>
          </p:cNvSpPr>
          <p:nvPr>
            <p:ph type="title" hasCustomPrompt="1"/>
          </p:nvPr>
        </p:nvSpPr>
        <p:spPr>
          <a:xfrm>
            <a:off x="467216" y="472438"/>
            <a:ext cx="8356240" cy="792167"/>
          </a:xfrm>
        </p:spPr>
        <p:txBody>
          <a:bodyPr/>
          <a:lstStyle>
            <a:lvl1pPr>
              <a:defRPr baseline="0"/>
            </a:lvl1pPr>
          </a:lstStyle>
          <a:p>
            <a:r>
              <a:rPr lang="en-CA" noProof="0" dirty="0"/>
              <a:t>Slide title</a:t>
            </a:r>
          </a:p>
        </p:txBody>
      </p:sp>
      <p:sp>
        <p:nvSpPr>
          <p:cNvPr id="12" name="Content Placeholder 2">
            <a:extLst>
              <a:ext uri="{FF2B5EF4-FFF2-40B4-BE49-F238E27FC236}">
                <a16:creationId xmlns:a16="http://schemas.microsoft.com/office/drawing/2014/main" id="{CDBAAD71-EA64-A73E-A229-C460797F8227}"/>
              </a:ext>
            </a:extLst>
          </p:cNvPr>
          <p:cNvSpPr>
            <a:spLocks noGrp="1"/>
          </p:cNvSpPr>
          <p:nvPr>
            <p:ph idx="1" hasCustomPrompt="1"/>
          </p:nvPr>
        </p:nvSpPr>
        <p:spPr>
          <a:xfrm>
            <a:off x="467216" y="1454966"/>
            <a:ext cx="8356240" cy="4564066"/>
          </a:xfrm>
        </p:spPr>
        <p:txBody>
          <a:bodyPr/>
          <a:lstStyle>
            <a:lvl1pPr>
              <a:defRPr sz="1400"/>
            </a:lvl1pPr>
          </a:lstStyle>
          <a:p>
            <a:pPr lvl="0"/>
            <a:r>
              <a:rPr lang="en-CA" noProof="0"/>
              <a:t>Click icon to add table or chart</a:t>
            </a:r>
          </a:p>
        </p:txBody>
      </p:sp>
    </p:spTree>
    <p:extLst>
      <p:ext uri="{BB962C8B-B14F-4D97-AF65-F5344CB8AC3E}">
        <p14:creationId xmlns:p14="http://schemas.microsoft.com/office/powerpoint/2010/main" val="616355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able/Chart with subtitle">
    <p:spTree>
      <p:nvGrpSpPr>
        <p:cNvPr id="1" name=""/>
        <p:cNvGrpSpPr/>
        <p:nvPr/>
      </p:nvGrpSpPr>
      <p:grpSpPr>
        <a:xfrm>
          <a:off x="0" y="0"/>
          <a:ext cx="0" cy="0"/>
          <a:chOff x="0" y="0"/>
          <a:chExt cx="0" cy="0"/>
        </a:xfrm>
      </p:grpSpPr>
      <p:sp>
        <p:nvSpPr>
          <p:cNvPr id="7" name="Text Placeholder 8">
            <a:extLst>
              <a:ext uri="{FF2B5EF4-FFF2-40B4-BE49-F238E27FC236}">
                <a16:creationId xmlns:a16="http://schemas.microsoft.com/office/drawing/2014/main" id="{09DA36B3-22EA-47CB-9DCD-C1A0BC2D239E}"/>
              </a:ext>
            </a:extLst>
          </p:cNvPr>
          <p:cNvSpPr>
            <a:spLocks noGrp="1"/>
          </p:cNvSpPr>
          <p:nvPr>
            <p:ph type="body" sz="quarter" idx="13" hasCustomPrompt="1"/>
          </p:nvPr>
        </p:nvSpPr>
        <p:spPr>
          <a:xfrm>
            <a:off x="2987676" y="5895613"/>
            <a:ext cx="5365303" cy="402451"/>
          </a:xfrm>
        </p:spPr>
        <p:txBody>
          <a:bodyPr anchor="b"/>
          <a:lstStyle>
            <a:lvl1pPr marL="0" indent="0">
              <a:lnSpc>
                <a:spcPct val="95000"/>
              </a:lnSpc>
              <a:spcBef>
                <a:spcPts val="0"/>
              </a:spcBef>
              <a:buNone/>
              <a:defRPr sz="600">
                <a:latin typeface="Arial" panose="020B0604020202020204" pitchFamily="34" charset="0"/>
              </a:defRPr>
            </a:lvl1pPr>
            <a:lvl2pPr marL="0" indent="0">
              <a:lnSpc>
                <a:spcPct val="95000"/>
              </a:lnSpc>
              <a:spcBef>
                <a:spcPts val="0"/>
              </a:spcBef>
              <a:buNone/>
              <a:defRPr sz="600">
                <a:latin typeface="Arial" panose="00000400000000000000" pitchFamily="2" charset="0"/>
              </a:defRPr>
            </a:lvl2pPr>
            <a:lvl3pPr marL="0" indent="0">
              <a:lnSpc>
                <a:spcPct val="95000"/>
              </a:lnSpc>
              <a:spcBef>
                <a:spcPts val="0"/>
              </a:spcBef>
              <a:buNone/>
              <a:defRPr sz="600">
                <a:latin typeface="Arial" panose="00000400000000000000" pitchFamily="2" charset="0"/>
              </a:defRPr>
            </a:lvl3pPr>
            <a:lvl4pPr marL="0" indent="0">
              <a:lnSpc>
                <a:spcPct val="95000"/>
              </a:lnSpc>
              <a:spcBef>
                <a:spcPts val="0"/>
              </a:spcBef>
              <a:buNone/>
              <a:defRPr sz="600">
                <a:latin typeface="Arial" panose="00000400000000000000" pitchFamily="2" charset="0"/>
              </a:defRPr>
            </a:lvl4pPr>
            <a:lvl5pPr marL="0" indent="0">
              <a:lnSpc>
                <a:spcPct val="95000"/>
              </a:lnSpc>
              <a:spcBef>
                <a:spcPts val="0"/>
              </a:spcBef>
              <a:buNone/>
              <a:defRPr sz="600">
                <a:latin typeface="Arial" panose="00000400000000000000" pitchFamily="2" charset="0"/>
              </a:defRPr>
            </a:lvl5pPr>
            <a:lvl6pPr marL="0" indent="0">
              <a:lnSpc>
                <a:spcPct val="95000"/>
              </a:lnSpc>
              <a:spcBef>
                <a:spcPts val="0"/>
              </a:spcBef>
              <a:buNone/>
              <a:defRPr sz="600">
                <a:latin typeface="Arial" panose="00000400000000000000" pitchFamily="2" charset="0"/>
              </a:defRPr>
            </a:lvl6pPr>
            <a:lvl7pPr marL="0" indent="0">
              <a:lnSpc>
                <a:spcPct val="95000"/>
              </a:lnSpc>
              <a:spcBef>
                <a:spcPts val="0"/>
              </a:spcBef>
              <a:buNone/>
              <a:defRPr sz="600">
                <a:latin typeface="Arial" panose="00000400000000000000" pitchFamily="2" charset="0"/>
              </a:defRPr>
            </a:lvl7pPr>
            <a:lvl8pPr marL="0" indent="0">
              <a:lnSpc>
                <a:spcPct val="95000"/>
              </a:lnSpc>
              <a:spcBef>
                <a:spcPts val="0"/>
              </a:spcBef>
              <a:buNone/>
              <a:defRPr sz="600">
                <a:latin typeface="Arial" panose="00000400000000000000" pitchFamily="2" charset="0"/>
              </a:defRPr>
            </a:lvl8pPr>
            <a:lvl9pPr marL="0" indent="0">
              <a:lnSpc>
                <a:spcPct val="95000"/>
              </a:lnSpc>
              <a:spcBef>
                <a:spcPts val="0"/>
              </a:spcBef>
              <a:buNone/>
              <a:defRPr sz="600">
                <a:latin typeface="Arial" panose="00000400000000000000" pitchFamily="2" charset="0"/>
              </a:defRPr>
            </a:lvl9pPr>
          </a:lstStyle>
          <a:p>
            <a:pPr lvl="0"/>
            <a:r>
              <a:rPr lang="en-CA" sz="600" noProof="0" dirty="0">
                <a:latin typeface="Arial" panose="020B0303040401060103" pitchFamily="34" charset="0"/>
                <a:cs typeface="Arial" panose="020B0604020202020204" pitchFamily="34" charset="0"/>
              </a:rPr>
              <a:t>Source text should be Arial, size 8. </a:t>
            </a:r>
          </a:p>
        </p:txBody>
      </p:sp>
      <p:sp>
        <p:nvSpPr>
          <p:cNvPr id="10" name="Slide Number Placeholder 5">
            <a:extLst>
              <a:ext uri="{FF2B5EF4-FFF2-40B4-BE49-F238E27FC236}">
                <a16:creationId xmlns:a16="http://schemas.microsoft.com/office/drawing/2014/main" id="{FBF3E63B-7C10-1142-6E1D-46F0882123C1}"/>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5" name="Content Placeholder 2">
            <a:extLst>
              <a:ext uri="{FF2B5EF4-FFF2-40B4-BE49-F238E27FC236}">
                <a16:creationId xmlns:a16="http://schemas.microsoft.com/office/drawing/2014/main" id="{903FA5FE-1D76-9560-99E8-856CD6797676}"/>
              </a:ext>
            </a:extLst>
          </p:cNvPr>
          <p:cNvSpPr>
            <a:spLocks noGrp="1"/>
          </p:cNvSpPr>
          <p:nvPr>
            <p:ph idx="1" hasCustomPrompt="1"/>
          </p:nvPr>
        </p:nvSpPr>
        <p:spPr>
          <a:xfrm>
            <a:off x="467215" y="1829560"/>
            <a:ext cx="8347076" cy="4184896"/>
          </a:xfrm>
        </p:spPr>
        <p:txBody>
          <a:bodyPr/>
          <a:lstStyle>
            <a:lvl1pPr>
              <a:defRPr sz="1400"/>
            </a:lvl1pPr>
          </a:lstStyle>
          <a:p>
            <a:pPr lvl="0"/>
            <a:r>
              <a:rPr lang="en-CA" noProof="0"/>
              <a:t>Click icon to add table or chart</a:t>
            </a:r>
          </a:p>
        </p:txBody>
      </p:sp>
      <p:sp>
        <p:nvSpPr>
          <p:cNvPr id="16" name="Text Placeholder 7">
            <a:extLst>
              <a:ext uri="{FF2B5EF4-FFF2-40B4-BE49-F238E27FC236}">
                <a16:creationId xmlns:a16="http://schemas.microsoft.com/office/drawing/2014/main" id="{0A50A211-9872-21E9-CC2D-CC4FDC9C15B2}"/>
              </a:ext>
            </a:extLst>
          </p:cNvPr>
          <p:cNvSpPr>
            <a:spLocks noGrp="1"/>
          </p:cNvSpPr>
          <p:nvPr>
            <p:ph type="body" sz="quarter" idx="14" hasCustomPrompt="1"/>
          </p:nvPr>
        </p:nvSpPr>
        <p:spPr>
          <a:xfrm>
            <a:off x="467214" y="879264"/>
            <a:ext cx="8347076" cy="327247"/>
          </a:xfrm>
        </p:spPr>
        <p:txBody>
          <a:bodyPr anchor="t">
            <a:noAutofit/>
          </a:bodyPr>
          <a:lstStyle>
            <a:lvl1pPr marL="0" indent="0">
              <a:spcBef>
                <a:spcPts val="0"/>
              </a:spcBef>
              <a:buNone/>
              <a:defRPr sz="2000" b="0" baseline="0">
                <a:latin typeface="+mj-lt"/>
              </a:defRPr>
            </a:lvl1pPr>
            <a:lvl2pPr marL="0" indent="0">
              <a:spcBef>
                <a:spcPts val="0"/>
              </a:spcBef>
              <a:buNone/>
              <a:defRPr sz="1600" b="1"/>
            </a:lvl2pPr>
            <a:lvl3pPr marL="0" indent="0">
              <a:spcBef>
                <a:spcPts val="0"/>
              </a:spcBef>
              <a:buNone/>
              <a:defRPr sz="1600" b="1"/>
            </a:lvl3pPr>
            <a:lvl4pPr marL="0" indent="0">
              <a:spcBef>
                <a:spcPts val="0"/>
              </a:spcBef>
              <a:buNone/>
              <a:defRPr sz="1600" b="1"/>
            </a:lvl4pPr>
            <a:lvl5pPr marL="0" indent="0">
              <a:spcBef>
                <a:spcPts val="0"/>
              </a:spcBef>
              <a:buNone/>
              <a:defRPr sz="1600" b="1"/>
            </a:lvl5pPr>
            <a:lvl6pPr marL="0" indent="0">
              <a:spcBef>
                <a:spcPts val="0"/>
              </a:spcBef>
              <a:buNone/>
              <a:defRPr sz="1600" b="1"/>
            </a:lvl6pPr>
            <a:lvl7pPr marL="0" indent="0">
              <a:spcBef>
                <a:spcPts val="0"/>
              </a:spcBef>
              <a:buNone/>
              <a:defRPr sz="1600" b="1"/>
            </a:lvl7pPr>
            <a:lvl8pPr marL="0" indent="0">
              <a:spcBef>
                <a:spcPts val="0"/>
              </a:spcBef>
              <a:buNone/>
              <a:defRPr sz="1600" b="1"/>
            </a:lvl8pPr>
            <a:lvl9pPr marL="0" indent="0">
              <a:spcBef>
                <a:spcPts val="0"/>
              </a:spcBef>
              <a:buNone/>
              <a:defRPr sz="1600" b="1"/>
            </a:lvl9pPr>
          </a:lstStyle>
          <a:p>
            <a:pPr lvl="0"/>
            <a:r>
              <a:rPr lang="en-CA" noProof="0" dirty="0"/>
              <a:t>Subtitle</a:t>
            </a:r>
          </a:p>
        </p:txBody>
      </p:sp>
      <p:sp>
        <p:nvSpPr>
          <p:cNvPr id="17" name="Title 7">
            <a:extLst>
              <a:ext uri="{FF2B5EF4-FFF2-40B4-BE49-F238E27FC236}">
                <a16:creationId xmlns:a16="http://schemas.microsoft.com/office/drawing/2014/main" id="{72734B09-3A52-AFE2-4AEF-929EA4B4828F}"/>
              </a:ext>
            </a:extLst>
          </p:cNvPr>
          <p:cNvSpPr>
            <a:spLocks noGrp="1"/>
          </p:cNvSpPr>
          <p:nvPr>
            <p:ph type="title" hasCustomPrompt="1"/>
          </p:nvPr>
        </p:nvSpPr>
        <p:spPr>
          <a:xfrm>
            <a:off x="467512" y="472439"/>
            <a:ext cx="8287191" cy="373210"/>
          </a:xfrm>
        </p:spPr>
        <p:txBody>
          <a:bodyPr/>
          <a:lstStyle>
            <a:lvl1pPr>
              <a:defRPr sz="2400"/>
            </a:lvl1pPr>
          </a:lstStyle>
          <a:p>
            <a:r>
              <a:rPr lang="en-CA" noProof="0" dirty="0"/>
              <a:t>Slide title</a:t>
            </a:r>
          </a:p>
        </p:txBody>
      </p:sp>
    </p:spTree>
    <p:extLst>
      <p:ext uri="{BB962C8B-B14F-4D97-AF65-F5344CB8AC3E}">
        <p14:creationId xmlns:p14="http://schemas.microsoft.com/office/powerpoint/2010/main" val="22733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hapter">
    <p:bg>
      <p:bgPr>
        <a:solidFill>
          <a:schemeClr val="accent1"/>
        </a:solidFill>
        <a:effectLst/>
      </p:bgPr>
    </p:bg>
    <p:spTree>
      <p:nvGrpSpPr>
        <p:cNvPr id="1" name=""/>
        <p:cNvGrpSpPr/>
        <p:nvPr/>
      </p:nvGrpSpPr>
      <p:grpSpPr>
        <a:xfrm>
          <a:off x="0" y="0"/>
          <a:ext cx="0" cy="0"/>
          <a:chOff x="0" y="0"/>
          <a:chExt cx="0" cy="0"/>
        </a:xfrm>
      </p:grpSpPr>
      <p:pic>
        <p:nvPicPr>
          <p:cNvPr id="5" name="Graphic 12">
            <a:extLst>
              <a:ext uri="{FF2B5EF4-FFF2-40B4-BE49-F238E27FC236}">
                <a16:creationId xmlns:a16="http://schemas.microsoft.com/office/drawing/2014/main" id="{59228AE3-130B-4094-D2EE-63F4366EEC40}"/>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7" name="Slide Number Placeholder 5">
            <a:extLst>
              <a:ext uri="{FF2B5EF4-FFF2-40B4-BE49-F238E27FC236}">
                <a16:creationId xmlns:a16="http://schemas.microsoft.com/office/drawing/2014/main" id="{76297627-6988-5962-0FEB-ADF8FBE46A13}"/>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bg1"/>
                </a:solidFill>
              </a:defRPr>
            </a:lvl1pPr>
          </a:lstStyle>
          <a:p>
            <a:fld id="{BB333B34-C87C-402E-ABB0-13B7C9DEBBC4}" type="slidenum">
              <a:rPr lang="en-CA" smtClean="0"/>
              <a:pPr/>
              <a:t>‹#›</a:t>
            </a:fld>
            <a:endParaRPr lang="en-CA"/>
          </a:p>
        </p:txBody>
      </p:sp>
      <p:sp>
        <p:nvSpPr>
          <p:cNvPr id="11" name="TextBox 10">
            <a:extLst>
              <a:ext uri="{FF2B5EF4-FFF2-40B4-BE49-F238E27FC236}">
                <a16:creationId xmlns:a16="http://schemas.microsoft.com/office/drawing/2014/main" id="{F51391A9-26F6-28DB-B85C-02006EDD41DD}"/>
              </a:ext>
            </a:extLst>
          </p:cNvPr>
          <p:cNvSpPr txBox="1"/>
          <p:nvPr userDrawn="1"/>
        </p:nvSpPr>
        <p:spPr>
          <a:xfrm>
            <a:off x="2976956" y="6329820"/>
            <a:ext cx="4468873" cy="339373"/>
          </a:xfrm>
          <a:prstGeom prst="rect">
            <a:avLst/>
          </a:prstGeom>
          <a:noFill/>
        </p:spPr>
        <p:txBody>
          <a:bodyPr wrap="square" lIns="0" tIns="0" rIns="0" bIns="0">
            <a:noAutofit/>
          </a:bodyPr>
          <a:lstStyle/>
          <a:p>
            <a:r>
              <a:rPr lang="en-US" sz="600" b="1" i="0" dirty="0">
                <a:solidFill>
                  <a:schemeClr val="bg1"/>
                </a:solidFill>
                <a:effectLst/>
                <a:latin typeface="+mn-lt"/>
              </a:rPr>
              <a:t>THIS MATERIAL IS FOR INSTITUTIONAL/BROKER-DEALER USE ONLY. FOR FINANCIAL PROFESSIONAL USE ONLY. </a:t>
            </a:r>
          </a:p>
          <a:p>
            <a:r>
              <a:rPr lang="en-US" sz="600" b="1" i="0" dirty="0">
                <a:solidFill>
                  <a:schemeClr val="bg1"/>
                </a:solidFill>
                <a:effectLst/>
                <a:latin typeface="+mn-lt"/>
              </a:rPr>
              <a:t>NOT FOR DISTRIBUTION OR USE WITH THE PUBLIC.</a:t>
            </a:r>
            <a:endParaRPr lang="en-US" sz="600" dirty="0">
              <a:solidFill>
                <a:schemeClr val="bg1"/>
              </a:solidFill>
              <a:latin typeface="+mn-lt"/>
            </a:endParaRPr>
          </a:p>
        </p:txBody>
      </p:sp>
      <p:sp>
        <p:nvSpPr>
          <p:cNvPr id="12" name="Title 7">
            <a:extLst>
              <a:ext uri="{FF2B5EF4-FFF2-40B4-BE49-F238E27FC236}">
                <a16:creationId xmlns:a16="http://schemas.microsoft.com/office/drawing/2014/main" id="{D34095E5-643A-438A-A882-47BA03287FDA}"/>
              </a:ext>
            </a:extLst>
          </p:cNvPr>
          <p:cNvSpPr>
            <a:spLocks noGrp="1"/>
          </p:cNvSpPr>
          <p:nvPr>
            <p:ph type="title" hasCustomPrompt="1"/>
          </p:nvPr>
        </p:nvSpPr>
        <p:spPr>
          <a:xfrm>
            <a:off x="460638" y="780239"/>
            <a:ext cx="8316915" cy="4771958"/>
          </a:xfrm>
        </p:spPr>
        <p:txBody>
          <a:bodyPr anchor="ctr">
            <a:normAutofit/>
          </a:bodyPr>
          <a:lstStyle>
            <a:lvl1pPr>
              <a:defRPr sz="7200">
                <a:solidFill>
                  <a:schemeClr val="bg1"/>
                </a:solidFill>
              </a:defRPr>
            </a:lvl1pPr>
          </a:lstStyle>
          <a:p>
            <a:r>
              <a:rPr lang="en-CA" noProof="0" dirty="0"/>
              <a:t>Chapter slide</a:t>
            </a:r>
          </a:p>
        </p:txBody>
      </p:sp>
    </p:spTree>
    <p:extLst>
      <p:ext uri="{BB962C8B-B14F-4D97-AF65-F5344CB8AC3E}">
        <p14:creationId xmlns:p14="http://schemas.microsoft.com/office/powerpoint/2010/main" val="216659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Chapter 2">
    <p:bg>
      <p:bgPr>
        <a:solidFill>
          <a:schemeClr val="accent2"/>
        </a:solidFill>
        <a:effectLst/>
      </p:bgPr>
    </p:bg>
    <p:spTree>
      <p:nvGrpSpPr>
        <p:cNvPr id="1" name=""/>
        <p:cNvGrpSpPr/>
        <p:nvPr/>
      </p:nvGrpSpPr>
      <p:grpSpPr>
        <a:xfrm>
          <a:off x="0" y="0"/>
          <a:ext cx="0" cy="0"/>
          <a:chOff x="0" y="0"/>
          <a:chExt cx="0" cy="0"/>
        </a:xfrm>
      </p:grpSpPr>
      <p:pic>
        <p:nvPicPr>
          <p:cNvPr id="11" name="Graphic 12">
            <a:extLst>
              <a:ext uri="{FF2B5EF4-FFF2-40B4-BE49-F238E27FC236}">
                <a16:creationId xmlns:a16="http://schemas.microsoft.com/office/drawing/2014/main" id="{4A1ED795-9F0A-F017-B481-8A8C3221E8AA}"/>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12" name="Slide Number Placeholder 5">
            <a:extLst>
              <a:ext uri="{FF2B5EF4-FFF2-40B4-BE49-F238E27FC236}">
                <a16:creationId xmlns:a16="http://schemas.microsoft.com/office/drawing/2014/main" id="{A98ABD29-0E5A-D9A3-A76A-921DB6D84689}"/>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bg1"/>
                </a:solidFill>
              </a:defRPr>
            </a:lvl1pPr>
          </a:lstStyle>
          <a:p>
            <a:fld id="{BB333B34-C87C-402E-ABB0-13B7C9DEBBC4}" type="slidenum">
              <a:rPr lang="en-CA" smtClean="0"/>
              <a:pPr/>
              <a:t>‹#›</a:t>
            </a:fld>
            <a:endParaRPr lang="en-CA"/>
          </a:p>
        </p:txBody>
      </p:sp>
      <p:sp>
        <p:nvSpPr>
          <p:cNvPr id="13" name="TextBox 12">
            <a:extLst>
              <a:ext uri="{FF2B5EF4-FFF2-40B4-BE49-F238E27FC236}">
                <a16:creationId xmlns:a16="http://schemas.microsoft.com/office/drawing/2014/main" id="{153D3365-517A-B75E-60BF-554BB11F52EB}"/>
              </a:ext>
            </a:extLst>
          </p:cNvPr>
          <p:cNvSpPr txBox="1"/>
          <p:nvPr userDrawn="1"/>
        </p:nvSpPr>
        <p:spPr>
          <a:xfrm>
            <a:off x="2976956" y="6329820"/>
            <a:ext cx="4468873" cy="339373"/>
          </a:xfrm>
          <a:prstGeom prst="rect">
            <a:avLst/>
          </a:prstGeom>
          <a:noFill/>
        </p:spPr>
        <p:txBody>
          <a:bodyPr wrap="square" lIns="0" tIns="0" rIns="0" bIns="0">
            <a:noAutofit/>
          </a:bodyPr>
          <a:lstStyle/>
          <a:p>
            <a:r>
              <a:rPr lang="en-US" sz="600" b="1" i="0" dirty="0">
                <a:solidFill>
                  <a:schemeClr val="bg1"/>
                </a:solidFill>
                <a:effectLst/>
                <a:latin typeface="+mn-lt"/>
              </a:rPr>
              <a:t>THIS MATERIAL IS FOR INSTITUTIONAL/BROKER-DEALER USE ONLY. FOR FINANCIAL PROFESSIONAL USE ONLY. </a:t>
            </a:r>
          </a:p>
          <a:p>
            <a:r>
              <a:rPr lang="en-US" sz="600" b="1" i="0" dirty="0">
                <a:solidFill>
                  <a:schemeClr val="bg1"/>
                </a:solidFill>
                <a:effectLst/>
                <a:latin typeface="+mn-lt"/>
              </a:rPr>
              <a:t>NOT FOR DISTRIBUTION OR USE WITH THE PUBLIC.</a:t>
            </a:r>
            <a:endParaRPr lang="en-US" sz="600" dirty="0">
              <a:solidFill>
                <a:schemeClr val="bg1"/>
              </a:solidFill>
              <a:latin typeface="+mn-lt"/>
            </a:endParaRPr>
          </a:p>
        </p:txBody>
      </p:sp>
      <p:sp>
        <p:nvSpPr>
          <p:cNvPr id="14" name="Title 7">
            <a:extLst>
              <a:ext uri="{FF2B5EF4-FFF2-40B4-BE49-F238E27FC236}">
                <a16:creationId xmlns:a16="http://schemas.microsoft.com/office/drawing/2014/main" id="{230D80DC-EFEE-A310-293E-F38A3660BC4B}"/>
              </a:ext>
            </a:extLst>
          </p:cNvPr>
          <p:cNvSpPr>
            <a:spLocks noGrp="1"/>
          </p:cNvSpPr>
          <p:nvPr>
            <p:ph type="title" hasCustomPrompt="1"/>
          </p:nvPr>
        </p:nvSpPr>
        <p:spPr>
          <a:xfrm>
            <a:off x="460638" y="780239"/>
            <a:ext cx="8316915" cy="4771958"/>
          </a:xfrm>
        </p:spPr>
        <p:txBody>
          <a:bodyPr anchor="ctr">
            <a:normAutofit/>
          </a:bodyPr>
          <a:lstStyle>
            <a:lvl1pPr>
              <a:defRPr sz="7200">
                <a:solidFill>
                  <a:schemeClr val="bg1"/>
                </a:solidFill>
              </a:defRPr>
            </a:lvl1pPr>
          </a:lstStyle>
          <a:p>
            <a:r>
              <a:rPr lang="en-CA" noProof="0" dirty="0"/>
              <a:t>Chapter slide</a:t>
            </a:r>
          </a:p>
        </p:txBody>
      </p:sp>
    </p:spTree>
    <p:extLst>
      <p:ext uri="{BB962C8B-B14F-4D97-AF65-F5344CB8AC3E}">
        <p14:creationId xmlns:p14="http://schemas.microsoft.com/office/powerpoint/2010/main" val="213855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hapter 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CA76215-9ED7-F187-C90A-F9DA1C0BB84D}"/>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9" name="Title 7">
            <a:extLst>
              <a:ext uri="{FF2B5EF4-FFF2-40B4-BE49-F238E27FC236}">
                <a16:creationId xmlns:a16="http://schemas.microsoft.com/office/drawing/2014/main" id="{3CD4C11B-6C5A-8BFA-AC06-2C11977FF7F1}"/>
              </a:ext>
            </a:extLst>
          </p:cNvPr>
          <p:cNvSpPr>
            <a:spLocks noGrp="1"/>
          </p:cNvSpPr>
          <p:nvPr>
            <p:ph type="title" hasCustomPrompt="1"/>
          </p:nvPr>
        </p:nvSpPr>
        <p:spPr>
          <a:xfrm>
            <a:off x="460638" y="780239"/>
            <a:ext cx="8316915" cy="4771958"/>
          </a:xfrm>
        </p:spPr>
        <p:txBody>
          <a:bodyPr anchor="ctr">
            <a:normAutofit/>
          </a:bodyPr>
          <a:lstStyle>
            <a:lvl1pPr>
              <a:defRPr sz="7200">
                <a:solidFill>
                  <a:schemeClr val="tx1"/>
                </a:solidFill>
              </a:defRPr>
            </a:lvl1pPr>
          </a:lstStyle>
          <a:p>
            <a:r>
              <a:rPr lang="en-CA" noProof="0" dirty="0"/>
              <a:t>Chapter slide</a:t>
            </a:r>
          </a:p>
        </p:txBody>
      </p:sp>
    </p:spTree>
    <p:extLst>
      <p:ext uri="{BB962C8B-B14F-4D97-AF65-F5344CB8AC3E}">
        <p14:creationId xmlns:p14="http://schemas.microsoft.com/office/powerpoint/2010/main" val="1513443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120D0B9-1F3D-47BD-B23F-7046A881991D}"/>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0" name="Title 1">
            <a:extLst>
              <a:ext uri="{FF2B5EF4-FFF2-40B4-BE49-F238E27FC236}">
                <a16:creationId xmlns:a16="http://schemas.microsoft.com/office/drawing/2014/main" id="{3DF4AEA8-C1B1-B668-2A24-A6FE1859F6DA}"/>
              </a:ext>
            </a:extLst>
          </p:cNvPr>
          <p:cNvSpPr>
            <a:spLocks noGrp="1"/>
          </p:cNvSpPr>
          <p:nvPr>
            <p:ph type="title" hasCustomPrompt="1"/>
          </p:nvPr>
        </p:nvSpPr>
        <p:spPr>
          <a:xfrm>
            <a:off x="467512" y="472438"/>
            <a:ext cx="8284901" cy="792167"/>
          </a:xfrm>
        </p:spPr>
        <p:txBody>
          <a:bodyPr/>
          <a:lstStyle>
            <a:lvl1pPr>
              <a:defRPr baseline="0"/>
            </a:lvl1pPr>
          </a:lstStyle>
          <a:p>
            <a:r>
              <a:rPr lang="en-CA" noProof="0" dirty="0"/>
              <a:t>Slide title</a:t>
            </a:r>
          </a:p>
        </p:txBody>
      </p:sp>
    </p:spTree>
    <p:extLst>
      <p:ext uri="{BB962C8B-B14F-4D97-AF65-F5344CB8AC3E}">
        <p14:creationId xmlns:p14="http://schemas.microsoft.com/office/powerpoint/2010/main" val="658275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with source">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CCA64D4B-F13B-4926-B9D7-FE0892242567}"/>
              </a:ext>
            </a:extLst>
          </p:cNvPr>
          <p:cNvSpPr>
            <a:spLocks noGrp="1"/>
          </p:cNvSpPr>
          <p:nvPr>
            <p:ph type="body" sz="quarter" idx="15" hasCustomPrompt="1"/>
          </p:nvPr>
        </p:nvSpPr>
        <p:spPr>
          <a:xfrm>
            <a:off x="2987676" y="5888738"/>
            <a:ext cx="5365303" cy="402451"/>
          </a:xfrm>
        </p:spPr>
        <p:txBody>
          <a:bodyPr anchor="b"/>
          <a:lstStyle>
            <a:lvl1pPr marL="0" indent="0">
              <a:lnSpc>
                <a:spcPct val="95000"/>
              </a:lnSpc>
              <a:spcBef>
                <a:spcPts val="0"/>
              </a:spcBef>
              <a:buNone/>
              <a:defRPr sz="600">
                <a:latin typeface="Arial" panose="020B0604020202020204" pitchFamily="34" charset="0"/>
              </a:defRPr>
            </a:lvl1pPr>
            <a:lvl2pPr marL="0" indent="0">
              <a:lnSpc>
                <a:spcPct val="95000"/>
              </a:lnSpc>
              <a:spcBef>
                <a:spcPts val="0"/>
              </a:spcBef>
              <a:buNone/>
              <a:defRPr sz="600">
                <a:latin typeface="Arial" panose="00000400000000000000" pitchFamily="2" charset="0"/>
              </a:defRPr>
            </a:lvl2pPr>
            <a:lvl3pPr marL="0" indent="0">
              <a:lnSpc>
                <a:spcPct val="95000"/>
              </a:lnSpc>
              <a:spcBef>
                <a:spcPts val="0"/>
              </a:spcBef>
              <a:buNone/>
              <a:defRPr sz="600">
                <a:latin typeface="Arial" panose="00000400000000000000" pitchFamily="2" charset="0"/>
              </a:defRPr>
            </a:lvl3pPr>
            <a:lvl4pPr marL="0" indent="0">
              <a:lnSpc>
                <a:spcPct val="95000"/>
              </a:lnSpc>
              <a:spcBef>
                <a:spcPts val="0"/>
              </a:spcBef>
              <a:buNone/>
              <a:defRPr sz="600">
                <a:latin typeface="Arial" panose="00000400000000000000" pitchFamily="2" charset="0"/>
              </a:defRPr>
            </a:lvl4pPr>
            <a:lvl5pPr marL="0" indent="0">
              <a:lnSpc>
                <a:spcPct val="95000"/>
              </a:lnSpc>
              <a:spcBef>
                <a:spcPts val="0"/>
              </a:spcBef>
              <a:buNone/>
              <a:defRPr sz="600">
                <a:latin typeface="Arial" panose="00000400000000000000" pitchFamily="2" charset="0"/>
              </a:defRPr>
            </a:lvl5pPr>
            <a:lvl6pPr marL="0" indent="0">
              <a:lnSpc>
                <a:spcPct val="95000"/>
              </a:lnSpc>
              <a:spcBef>
                <a:spcPts val="0"/>
              </a:spcBef>
              <a:buNone/>
              <a:defRPr sz="600">
                <a:latin typeface="Arial" panose="00000400000000000000" pitchFamily="2" charset="0"/>
              </a:defRPr>
            </a:lvl6pPr>
            <a:lvl7pPr marL="0" indent="0">
              <a:lnSpc>
                <a:spcPct val="95000"/>
              </a:lnSpc>
              <a:spcBef>
                <a:spcPts val="0"/>
              </a:spcBef>
              <a:buNone/>
              <a:defRPr sz="600">
                <a:latin typeface="Arial" panose="00000400000000000000" pitchFamily="2" charset="0"/>
              </a:defRPr>
            </a:lvl7pPr>
            <a:lvl8pPr marL="0" indent="0">
              <a:lnSpc>
                <a:spcPct val="95000"/>
              </a:lnSpc>
              <a:spcBef>
                <a:spcPts val="0"/>
              </a:spcBef>
              <a:buNone/>
              <a:defRPr sz="600">
                <a:latin typeface="Arial" panose="00000400000000000000" pitchFamily="2" charset="0"/>
              </a:defRPr>
            </a:lvl8pPr>
            <a:lvl9pPr marL="0" indent="0">
              <a:lnSpc>
                <a:spcPct val="95000"/>
              </a:lnSpc>
              <a:spcBef>
                <a:spcPts val="0"/>
              </a:spcBef>
              <a:buNone/>
              <a:defRPr sz="600">
                <a:latin typeface="Arial" panose="00000400000000000000" pitchFamily="2" charset="0"/>
              </a:defRPr>
            </a:lvl9pPr>
          </a:lstStyle>
          <a:p>
            <a:pPr lvl="0"/>
            <a:r>
              <a:rPr lang="en-CA" sz="600" noProof="0" dirty="0">
                <a:latin typeface="Arial" panose="020B0303040401060103" pitchFamily="34" charset="0"/>
                <a:cs typeface="Arial" panose="020B0604020202020204" pitchFamily="34" charset="0"/>
              </a:rPr>
              <a:t>Source text should be Arial, size 8. </a:t>
            </a:r>
          </a:p>
        </p:txBody>
      </p:sp>
      <p:sp>
        <p:nvSpPr>
          <p:cNvPr id="8" name="Slide Number Placeholder 5">
            <a:extLst>
              <a:ext uri="{FF2B5EF4-FFF2-40B4-BE49-F238E27FC236}">
                <a16:creationId xmlns:a16="http://schemas.microsoft.com/office/drawing/2014/main" id="{DB301CD8-4D62-060E-24D8-B0AC67E231E5}"/>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1" name="Title 1">
            <a:extLst>
              <a:ext uri="{FF2B5EF4-FFF2-40B4-BE49-F238E27FC236}">
                <a16:creationId xmlns:a16="http://schemas.microsoft.com/office/drawing/2014/main" id="{0EB27306-E7EB-238B-E0FA-C2BCA74C43F2}"/>
              </a:ext>
            </a:extLst>
          </p:cNvPr>
          <p:cNvSpPr>
            <a:spLocks noGrp="1"/>
          </p:cNvSpPr>
          <p:nvPr>
            <p:ph type="title" hasCustomPrompt="1"/>
          </p:nvPr>
        </p:nvSpPr>
        <p:spPr>
          <a:xfrm>
            <a:off x="467512" y="472438"/>
            <a:ext cx="8284901" cy="792167"/>
          </a:xfrm>
        </p:spPr>
        <p:txBody>
          <a:bodyPr/>
          <a:lstStyle>
            <a:lvl1pPr>
              <a:defRPr baseline="0"/>
            </a:lvl1pPr>
          </a:lstStyle>
          <a:p>
            <a:r>
              <a:rPr lang="en-CA" noProof="0" dirty="0"/>
              <a:t>Slide title</a:t>
            </a:r>
          </a:p>
        </p:txBody>
      </p:sp>
    </p:spTree>
    <p:extLst>
      <p:ext uri="{BB962C8B-B14F-4D97-AF65-F5344CB8AC3E}">
        <p14:creationId xmlns:p14="http://schemas.microsoft.com/office/powerpoint/2010/main" val="797390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66514E92-1B00-1B20-5B92-B7AC9A109B10}"/>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2" name="Content Placeholder 2">
            <a:extLst>
              <a:ext uri="{FF2B5EF4-FFF2-40B4-BE49-F238E27FC236}">
                <a16:creationId xmlns:a16="http://schemas.microsoft.com/office/drawing/2014/main" id="{132BC769-9D4D-B1AD-DA6A-BA9C563284E8}"/>
              </a:ext>
            </a:extLst>
          </p:cNvPr>
          <p:cNvSpPr>
            <a:spLocks noGrp="1"/>
          </p:cNvSpPr>
          <p:nvPr>
            <p:ph sz="half" idx="1" hasCustomPrompt="1"/>
          </p:nvPr>
        </p:nvSpPr>
        <p:spPr>
          <a:xfrm>
            <a:off x="467512" y="1434588"/>
            <a:ext cx="4016217" cy="4576536"/>
          </a:xfrm>
        </p:spPr>
        <p:txBody>
          <a:bodyPr>
            <a:noAutofit/>
          </a:bodyPr>
          <a:lstStyle>
            <a:lvl1pPr>
              <a:defRPr sz="2000" baseline="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3" name="Content Placeholder 3">
            <a:extLst>
              <a:ext uri="{FF2B5EF4-FFF2-40B4-BE49-F238E27FC236}">
                <a16:creationId xmlns:a16="http://schemas.microsoft.com/office/drawing/2014/main" id="{DB66745D-8E55-E44B-253E-7278BD06BC75}"/>
              </a:ext>
            </a:extLst>
          </p:cNvPr>
          <p:cNvSpPr>
            <a:spLocks noGrp="1"/>
          </p:cNvSpPr>
          <p:nvPr>
            <p:ph sz="half" idx="2" hasCustomPrompt="1"/>
          </p:nvPr>
        </p:nvSpPr>
        <p:spPr>
          <a:xfrm>
            <a:off x="4741486" y="1434191"/>
            <a:ext cx="4013218" cy="4580885"/>
          </a:xfrm>
        </p:spPr>
        <p:txBody>
          <a:bodyPr>
            <a:noAutofit/>
          </a:bodyPr>
          <a:lstStyle>
            <a:lvl1pPr>
              <a:defRPr sz="2000" baseline="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4" name="Title 1">
            <a:extLst>
              <a:ext uri="{FF2B5EF4-FFF2-40B4-BE49-F238E27FC236}">
                <a16:creationId xmlns:a16="http://schemas.microsoft.com/office/drawing/2014/main" id="{CB38FCC6-E82D-246E-00C8-324C231909B4}"/>
              </a:ext>
            </a:extLst>
          </p:cNvPr>
          <p:cNvSpPr>
            <a:spLocks noGrp="1"/>
          </p:cNvSpPr>
          <p:nvPr>
            <p:ph type="title" hasCustomPrompt="1"/>
          </p:nvPr>
        </p:nvSpPr>
        <p:spPr>
          <a:xfrm>
            <a:off x="467512" y="472438"/>
            <a:ext cx="8284901" cy="792167"/>
          </a:xfrm>
        </p:spPr>
        <p:txBody>
          <a:bodyPr/>
          <a:lstStyle>
            <a:lvl1pPr>
              <a:defRPr baseline="0"/>
            </a:lvl1pPr>
          </a:lstStyle>
          <a:p>
            <a:r>
              <a:rPr lang="en-CA" noProof="0" dirty="0"/>
              <a:t>Slide title</a:t>
            </a:r>
          </a:p>
        </p:txBody>
      </p:sp>
    </p:spTree>
    <p:extLst>
      <p:ext uri="{BB962C8B-B14F-4D97-AF65-F5344CB8AC3E}">
        <p14:creationId xmlns:p14="http://schemas.microsoft.com/office/powerpoint/2010/main" val="1170956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Chart with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215" y="1829560"/>
            <a:ext cx="8347076" cy="4184896"/>
          </a:xfrm>
        </p:spPr>
        <p:txBody>
          <a:bodyPr/>
          <a:lstStyle>
            <a:lvl1pPr>
              <a:defRPr sz="1400"/>
            </a:lvl1pPr>
          </a:lstStyle>
          <a:p>
            <a:pPr lvl="0"/>
            <a:r>
              <a:rPr lang="en-CA" noProof="0"/>
              <a:t>Click icon to add table or chart</a:t>
            </a:r>
          </a:p>
        </p:txBody>
      </p:sp>
      <p:sp>
        <p:nvSpPr>
          <p:cNvPr id="8" name="Text Placeholder 7">
            <a:extLst>
              <a:ext uri="{FF2B5EF4-FFF2-40B4-BE49-F238E27FC236}">
                <a16:creationId xmlns:a16="http://schemas.microsoft.com/office/drawing/2014/main" id="{830F0699-528E-4D23-AAD0-9014222C8ABE}"/>
              </a:ext>
            </a:extLst>
          </p:cNvPr>
          <p:cNvSpPr>
            <a:spLocks noGrp="1"/>
          </p:cNvSpPr>
          <p:nvPr>
            <p:ph type="body" sz="quarter" idx="14" hasCustomPrompt="1"/>
          </p:nvPr>
        </p:nvSpPr>
        <p:spPr>
          <a:xfrm>
            <a:off x="467214" y="879264"/>
            <a:ext cx="8347076" cy="327247"/>
          </a:xfrm>
        </p:spPr>
        <p:txBody>
          <a:bodyPr anchor="t">
            <a:noAutofit/>
          </a:bodyPr>
          <a:lstStyle>
            <a:lvl1pPr marL="0" indent="0">
              <a:spcBef>
                <a:spcPts val="0"/>
              </a:spcBef>
              <a:buNone/>
              <a:defRPr sz="2000" b="0" baseline="0">
                <a:latin typeface="+mj-lt"/>
              </a:defRPr>
            </a:lvl1pPr>
            <a:lvl2pPr marL="0" indent="0">
              <a:spcBef>
                <a:spcPts val="0"/>
              </a:spcBef>
              <a:buNone/>
              <a:defRPr sz="1600" b="1"/>
            </a:lvl2pPr>
            <a:lvl3pPr marL="0" indent="0">
              <a:spcBef>
                <a:spcPts val="0"/>
              </a:spcBef>
              <a:buNone/>
              <a:defRPr sz="1600" b="1"/>
            </a:lvl3pPr>
            <a:lvl4pPr marL="0" indent="0">
              <a:spcBef>
                <a:spcPts val="0"/>
              </a:spcBef>
              <a:buNone/>
              <a:defRPr sz="1600" b="1"/>
            </a:lvl4pPr>
            <a:lvl5pPr marL="0" indent="0">
              <a:spcBef>
                <a:spcPts val="0"/>
              </a:spcBef>
              <a:buNone/>
              <a:defRPr sz="1600" b="1"/>
            </a:lvl5pPr>
            <a:lvl6pPr marL="0" indent="0">
              <a:spcBef>
                <a:spcPts val="0"/>
              </a:spcBef>
              <a:buNone/>
              <a:defRPr sz="1600" b="1"/>
            </a:lvl6pPr>
            <a:lvl7pPr marL="0" indent="0">
              <a:spcBef>
                <a:spcPts val="0"/>
              </a:spcBef>
              <a:buNone/>
              <a:defRPr sz="1600" b="1"/>
            </a:lvl7pPr>
            <a:lvl8pPr marL="0" indent="0">
              <a:spcBef>
                <a:spcPts val="0"/>
              </a:spcBef>
              <a:buNone/>
              <a:defRPr sz="1600" b="1"/>
            </a:lvl8pPr>
            <a:lvl9pPr marL="0" indent="0">
              <a:spcBef>
                <a:spcPts val="0"/>
              </a:spcBef>
              <a:buNone/>
              <a:defRPr sz="1600" b="1"/>
            </a:lvl9pPr>
          </a:lstStyle>
          <a:p>
            <a:pPr lvl="0"/>
            <a:r>
              <a:rPr lang="en-CA" noProof="0" dirty="0"/>
              <a:t>Subtitle</a:t>
            </a:r>
          </a:p>
        </p:txBody>
      </p:sp>
      <p:sp>
        <p:nvSpPr>
          <p:cNvPr id="11" name="Title 7">
            <a:extLst>
              <a:ext uri="{FF2B5EF4-FFF2-40B4-BE49-F238E27FC236}">
                <a16:creationId xmlns:a16="http://schemas.microsoft.com/office/drawing/2014/main" id="{93BE63C3-C838-1B5D-E7CC-50D69E6CFBCA}"/>
              </a:ext>
            </a:extLst>
          </p:cNvPr>
          <p:cNvSpPr>
            <a:spLocks noGrp="1"/>
          </p:cNvSpPr>
          <p:nvPr>
            <p:ph type="title" hasCustomPrompt="1"/>
          </p:nvPr>
        </p:nvSpPr>
        <p:spPr>
          <a:xfrm>
            <a:off x="467512" y="472439"/>
            <a:ext cx="8287191" cy="373210"/>
          </a:xfrm>
        </p:spPr>
        <p:txBody>
          <a:bodyPr/>
          <a:lstStyle/>
          <a:p>
            <a:r>
              <a:rPr lang="en-CA" noProof="0" dirty="0"/>
              <a:t>Slide title</a:t>
            </a:r>
          </a:p>
        </p:txBody>
      </p:sp>
      <p:sp>
        <p:nvSpPr>
          <p:cNvPr id="13" name="Slide Number Placeholder 5">
            <a:extLst>
              <a:ext uri="{FF2B5EF4-FFF2-40B4-BE49-F238E27FC236}">
                <a16:creationId xmlns:a16="http://schemas.microsoft.com/office/drawing/2014/main" id="{07F685EC-CC78-EDDC-EDC6-8D836368DFD3}"/>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4" name="Text Placeholder 8">
            <a:extLst>
              <a:ext uri="{FF2B5EF4-FFF2-40B4-BE49-F238E27FC236}">
                <a16:creationId xmlns:a16="http://schemas.microsoft.com/office/drawing/2014/main" id="{6506F765-3F6B-1381-9D15-7DC9515C1374}"/>
              </a:ext>
            </a:extLst>
          </p:cNvPr>
          <p:cNvSpPr>
            <a:spLocks noGrp="1"/>
          </p:cNvSpPr>
          <p:nvPr>
            <p:ph type="body" sz="quarter" idx="13" hasCustomPrompt="1"/>
          </p:nvPr>
        </p:nvSpPr>
        <p:spPr>
          <a:xfrm>
            <a:off x="2987675" y="6110882"/>
            <a:ext cx="5365303"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endParaRPr lang="en-CA" noProof="0" dirty="0"/>
          </a:p>
        </p:txBody>
      </p:sp>
    </p:spTree>
    <p:extLst>
      <p:ext uri="{BB962C8B-B14F-4D97-AF65-F5344CB8AC3E}">
        <p14:creationId xmlns:p14="http://schemas.microsoft.com/office/powerpoint/2010/main" val="3373871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4C220B9A-37B2-CA35-D96D-EF97BAB638C8}"/>
              </a:ext>
            </a:extLst>
          </p:cNvPr>
          <p:cNvSpPr>
            <a:spLocks noGrp="1"/>
          </p:cNvSpPr>
          <p:nvPr>
            <p:ph type="sldNum" sz="quarter" idx="15"/>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
        <p:nvSpPr>
          <p:cNvPr id="13" name="Text Placeholder 2">
            <a:extLst>
              <a:ext uri="{FF2B5EF4-FFF2-40B4-BE49-F238E27FC236}">
                <a16:creationId xmlns:a16="http://schemas.microsoft.com/office/drawing/2014/main" id="{0D0A3482-8818-908A-59F2-F0D0BD20328A}"/>
              </a:ext>
            </a:extLst>
          </p:cNvPr>
          <p:cNvSpPr>
            <a:spLocks noGrp="1"/>
          </p:cNvSpPr>
          <p:nvPr>
            <p:ph type="body" idx="1" hasCustomPrompt="1"/>
          </p:nvPr>
        </p:nvSpPr>
        <p:spPr>
          <a:xfrm>
            <a:off x="467512" y="1435608"/>
            <a:ext cx="3982550" cy="639762"/>
          </a:xfrm>
        </p:spPr>
        <p:txBody>
          <a:bodyPr anchor="t">
            <a:no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noProof="0" dirty="0"/>
              <a:t>Click to add heading</a:t>
            </a:r>
          </a:p>
        </p:txBody>
      </p:sp>
      <p:sp>
        <p:nvSpPr>
          <p:cNvPr id="14" name="Content Placeholder 3">
            <a:extLst>
              <a:ext uri="{FF2B5EF4-FFF2-40B4-BE49-F238E27FC236}">
                <a16:creationId xmlns:a16="http://schemas.microsoft.com/office/drawing/2014/main" id="{6286EB97-20D8-F7D6-A759-A07F97C6D4BE}"/>
              </a:ext>
            </a:extLst>
          </p:cNvPr>
          <p:cNvSpPr>
            <a:spLocks noGrp="1"/>
          </p:cNvSpPr>
          <p:nvPr>
            <p:ph sz="half" idx="2" hasCustomPrompt="1"/>
          </p:nvPr>
        </p:nvSpPr>
        <p:spPr>
          <a:xfrm>
            <a:off x="467512" y="2126107"/>
            <a:ext cx="3982550" cy="3886200"/>
          </a:xfrm>
        </p:spPr>
        <p:txBody>
          <a:bodyPr>
            <a:noAutofit/>
          </a:bodyPr>
          <a:lstStyle>
            <a:lvl1pPr>
              <a:defRPr sz="200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5" name="Text Placeholder 4">
            <a:extLst>
              <a:ext uri="{FF2B5EF4-FFF2-40B4-BE49-F238E27FC236}">
                <a16:creationId xmlns:a16="http://schemas.microsoft.com/office/drawing/2014/main" id="{36C04EA4-D172-3CE4-7AFD-CBD6F3136D6F}"/>
              </a:ext>
            </a:extLst>
          </p:cNvPr>
          <p:cNvSpPr>
            <a:spLocks noGrp="1"/>
          </p:cNvSpPr>
          <p:nvPr>
            <p:ph type="body" sz="quarter" idx="3" hasCustomPrompt="1"/>
          </p:nvPr>
        </p:nvSpPr>
        <p:spPr>
          <a:xfrm>
            <a:off x="4764173" y="1435608"/>
            <a:ext cx="3981365" cy="639762"/>
          </a:xfrm>
        </p:spPr>
        <p:txBody>
          <a:bodyPr anchor="t">
            <a:no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noProof="0" dirty="0"/>
              <a:t>Click to add heading</a:t>
            </a:r>
          </a:p>
        </p:txBody>
      </p:sp>
      <p:sp>
        <p:nvSpPr>
          <p:cNvPr id="16" name="Content Placeholder 5">
            <a:extLst>
              <a:ext uri="{FF2B5EF4-FFF2-40B4-BE49-F238E27FC236}">
                <a16:creationId xmlns:a16="http://schemas.microsoft.com/office/drawing/2014/main" id="{E5B7978E-1AAD-394E-C522-FFC2B145733E}"/>
              </a:ext>
            </a:extLst>
          </p:cNvPr>
          <p:cNvSpPr>
            <a:spLocks noGrp="1"/>
          </p:cNvSpPr>
          <p:nvPr>
            <p:ph sz="quarter" idx="4" hasCustomPrompt="1"/>
          </p:nvPr>
        </p:nvSpPr>
        <p:spPr>
          <a:xfrm>
            <a:off x="4764173" y="2126107"/>
            <a:ext cx="3981365" cy="3886200"/>
          </a:xfrm>
        </p:spPr>
        <p:txBody>
          <a:bodyPr>
            <a:noAutofit/>
          </a:bodyPr>
          <a:lstStyle>
            <a:lvl1pPr>
              <a:defRPr sz="2000">
                <a:latin typeface="+mn-lt"/>
              </a:defRPr>
            </a:lvl1pPr>
            <a:lvl2pPr>
              <a:defRPr sz="1800">
                <a:latin typeface="+mn-lt"/>
              </a:defRPr>
            </a:lvl2pPr>
            <a:lvl3pPr>
              <a:defRPr sz="1600">
                <a:latin typeface="+mn-lt"/>
              </a:defRPr>
            </a:lvl3pPr>
            <a:lvl4pPr>
              <a:defRPr sz="1400">
                <a:latin typeface="+mn-lt"/>
              </a:defRPr>
            </a:lvl4pPr>
            <a:lvl5pPr>
              <a:defRPr sz="1400">
                <a:latin typeface="+mn-lt"/>
              </a:defRPr>
            </a:lvl5pPr>
            <a:lvl6pPr>
              <a:defRPr sz="1400"/>
            </a:lvl6pPr>
            <a:lvl7pPr>
              <a:defRPr sz="1400"/>
            </a:lvl7pPr>
            <a:lvl8pPr>
              <a:defRPr sz="1400"/>
            </a:lvl8pPr>
            <a:lvl9pPr>
              <a:defRPr sz="1400"/>
            </a:lvl9pPr>
          </a:lstStyle>
          <a:p>
            <a:pPr lvl="0"/>
            <a:r>
              <a:rPr lang="en-CA" noProof="0" dirty="0"/>
              <a:t>Click to add main bullet</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17" name="Title 7">
            <a:extLst>
              <a:ext uri="{FF2B5EF4-FFF2-40B4-BE49-F238E27FC236}">
                <a16:creationId xmlns:a16="http://schemas.microsoft.com/office/drawing/2014/main" id="{7F3EE6E6-9CFF-E885-8A2E-CD13CA84D145}"/>
              </a:ext>
            </a:extLst>
          </p:cNvPr>
          <p:cNvSpPr>
            <a:spLocks noGrp="1"/>
          </p:cNvSpPr>
          <p:nvPr>
            <p:ph type="title" hasCustomPrompt="1"/>
          </p:nvPr>
        </p:nvSpPr>
        <p:spPr>
          <a:xfrm>
            <a:off x="467512" y="472438"/>
            <a:ext cx="8287191" cy="792167"/>
          </a:xfrm>
        </p:spPr>
        <p:txBody>
          <a:bodyPr/>
          <a:lstStyle/>
          <a:p>
            <a:r>
              <a:rPr lang="en-CA" noProof="0" dirty="0"/>
              <a:t>Slide title</a:t>
            </a:r>
          </a:p>
        </p:txBody>
      </p:sp>
    </p:spTree>
    <p:extLst>
      <p:ext uri="{BB962C8B-B14F-4D97-AF65-F5344CB8AC3E}">
        <p14:creationId xmlns:p14="http://schemas.microsoft.com/office/powerpoint/2010/main" val="1020879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One column with sourc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 name="Title 1"/>
          <p:cNvSpPr>
            <a:spLocks noGrp="1"/>
          </p:cNvSpPr>
          <p:nvPr>
            <p:ph type="title" hasCustomPrompt="1"/>
          </p:nvPr>
        </p:nvSpPr>
        <p:spPr>
          <a:xfrm>
            <a:off x="398464" y="463846"/>
            <a:ext cx="2469787" cy="3401475"/>
          </a:xfrm>
        </p:spPr>
        <p:txBody>
          <a:bodyPr anchor="t">
            <a:noAutofit/>
          </a:bodyPr>
          <a:lstStyle>
            <a:lvl1pPr>
              <a:lnSpc>
                <a:spcPct val="95000"/>
              </a:lnSpc>
              <a:spcBef>
                <a:spcPts val="0"/>
              </a:spcBef>
              <a:defRPr sz="2400" baseline="0">
                <a:solidFill>
                  <a:schemeClr val="bg1"/>
                </a:solidFill>
              </a:defRPr>
            </a:lvl1pPr>
          </a:lstStyle>
          <a:p>
            <a:r>
              <a:rPr lang="en-CA" noProof="0" dirty="0"/>
              <a:t>Title </a:t>
            </a:r>
            <a:br>
              <a:rPr lang="en-CA" noProof="0" dirty="0"/>
            </a:br>
            <a:r>
              <a:rPr lang="en-CA" noProof="0" dirty="0"/>
              <a:t>of slide</a:t>
            </a:r>
          </a:p>
        </p:txBody>
      </p:sp>
      <p:sp>
        <p:nvSpPr>
          <p:cNvPr id="10" name="TextBox 9">
            <a:extLst>
              <a:ext uri="{FF2B5EF4-FFF2-40B4-BE49-F238E27FC236}">
                <a16:creationId xmlns:a16="http://schemas.microsoft.com/office/drawing/2014/main" id="{F1C97670-4982-428E-B2F9-70BAAA358BE1}"/>
              </a:ext>
            </a:extLst>
          </p:cNvPr>
          <p:cNvSpPr txBox="1"/>
          <p:nvPr userDrawn="1"/>
        </p:nvSpPr>
        <p:spPr>
          <a:xfrm>
            <a:off x="3270902" y="6446695"/>
            <a:ext cx="4291805" cy="339373"/>
          </a:xfrm>
          <a:prstGeom prst="rect">
            <a:avLst/>
          </a:prstGeom>
          <a:noFill/>
        </p:spPr>
        <p:txBody>
          <a:bodyPr wrap="square" lIns="0" tIns="0" rIns="0" bIns="0">
            <a:noAutofit/>
          </a:bodyPr>
          <a:lstStyle/>
          <a:p>
            <a:r>
              <a:rPr lang="en-US" sz="600" b="1" i="0" dirty="0">
                <a:solidFill>
                  <a:srgbClr val="201F1E"/>
                </a:solidFill>
                <a:effectLst/>
                <a:latin typeface="+mn-lt"/>
              </a:rPr>
              <a:t>THIS MATERIAL IS FOR INSTITUTIONAL/BROKER-DEALER USE ONLY. FOR FINANCIAL PROFESSIONAL USE ONLY. </a:t>
            </a:r>
          </a:p>
          <a:p>
            <a:r>
              <a:rPr lang="en-US" sz="600" b="1" i="0" dirty="0">
                <a:solidFill>
                  <a:srgbClr val="201F1E"/>
                </a:solidFill>
                <a:effectLst/>
                <a:latin typeface="+mn-lt"/>
              </a:rPr>
              <a:t>NOT FOR DISTRIBUTION OR USE WITH THE PUBLIC.</a:t>
            </a:r>
            <a:endParaRPr lang="en-US" sz="600" dirty="0">
              <a:latin typeface="+mn-lt"/>
            </a:endParaRPr>
          </a:p>
        </p:txBody>
      </p:sp>
      <p:sp>
        <p:nvSpPr>
          <p:cNvPr id="11" name="Text Placeholder 8">
            <a:extLst>
              <a:ext uri="{FF2B5EF4-FFF2-40B4-BE49-F238E27FC236}">
                <a16:creationId xmlns:a16="http://schemas.microsoft.com/office/drawing/2014/main" id="{24AC68B7-C0DB-E9B8-7182-72415CF06585}"/>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2" name="Slide Number Placeholder 5">
            <a:extLst>
              <a:ext uri="{FF2B5EF4-FFF2-40B4-BE49-F238E27FC236}">
                <a16:creationId xmlns:a16="http://schemas.microsoft.com/office/drawing/2014/main" id="{5E8455B2-AFE0-3882-56FE-4F2306DA071F}"/>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3" name="Graphic 12">
            <a:extLst>
              <a:ext uri="{FF2B5EF4-FFF2-40B4-BE49-F238E27FC236}">
                <a16:creationId xmlns:a16="http://schemas.microsoft.com/office/drawing/2014/main" id="{B5A46F27-411F-D1D6-0A95-22B84AE1081B}"/>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710805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One column with source 2">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 name="Title 1"/>
          <p:cNvSpPr>
            <a:spLocks noGrp="1"/>
          </p:cNvSpPr>
          <p:nvPr>
            <p:ph type="title" hasCustomPrompt="1"/>
          </p:nvPr>
        </p:nvSpPr>
        <p:spPr>
          <a:xfrm>
            <a:off x="400572" y="463846"/>
            <a:ext cx="2467680" cy="3401475"/>
          </a:xfrm>
        </p:spPr>
        <p:txBody>
          <a:bodyPr anchor="t">
            <a:noAutofit/>
          </a:bodyPr>
          <a:lstStyle>
            <a:lvl1pPr>
              <a:lnSpc>
                <a:spcPct val="95000"/>
              </a:lnSpc>
              <a:spcBef>
                <a:spcPts val="0"/>
              </a:spcBef>
              <a:defRPr sz="2400" baseline="0">
                <a:solidFill>
                  <a:schemeClr val="bg1"/>
                </a:solidFill>
              </a:defRPr>
            </a:lvl1pPr>
          </a:lstStyle>
          <a:p>
            <a:r>
              <a:rPr lang="en-CA" noProof="0" dirty="0"/>
              <a:t>Title </a:t>
            </a:r>
            <a:br>
              <a:rPr lang="en-CA" noProof="0" dirty="0"/>
            </a:br>
            <a:r>
              <a:rPr lang="en-CA" noProof="0" dirty="0"/>
              <a:t>of slide</a:t>
            </a:r>
          </a:p>
        </p:txBody>
      </p:sp>
      <p:sp>
        <p:nvSpPr>
          <p:cNvPr id="3" name="TextBox 2">
            <a:extLst>
              <a:ext uri="{FF2B5EF4-FFF2-40B4-BE49-F238E27FC236}">
                <a16:creationId xmlns:a16="http://schemas.microsoft.com/office/drawing/2014/main" id="{8ECAC09A-1A75-B24F-DF97-DFECE8AEA570}"/>
              </a:ext>
            </a:extLst>
          </p:cNvPr>
          <p:cNvSpPr txBox="1"/>
          <p:nvPr userDrawn="1"/>
        </p:nvSpPr>
        <p:spPr>
          <a:xfrm>
            <a:off x="3270902" y="6446695"/>
            <a:ext cx="4291805" cy="339373"/>
          </a:xfrm>
          <a:prstGeom prst="rect">
            <a:avLst/>
          </a:prstGeom>
          <a:noFill/>
        </p:spPr>
        <p:txBody>
          <a:bodyPr wrap="square" lIns="0" tIns="0" rIns="0" bIns="0">
            <a:noAutofit/>
          </a:bodyPr>
          <a:lstStyle/>
          <a:p>
            <a:r>
              <a:rPr lang="en-US" sz="600" b="1" i="0" dirty="0">
                <a:solidFill>
                  <a:srgbClr val="201F1E"/>
                </a:solidFill>
                <a:effectLst/>
                <a:latin typeface="+mn-lt"/>
              </a:rPr>
              <a:t>THIS MATERIAL IS FOR INSTITUTIONAL/BROKER-DEALER USE ONLY. FOR FINANCIAL PROFESSIONAL USE ONLY. </a:t>
            </a:r>
          </a:p>
          <a:p>
            <a:r>
              <a:rPr lang="en-US" sz="600" b="1" i="0" dirty="0">
                <a:solidFill>
                  <a:srgbClr val="201F1E"/>
                </a:solidFill>
                <a:effectLst/>
                <a:latin typeface="+mn-lt"/>
              </a:rPr>
              <a:t>NOT FOR DISTRIBUTION OR USE WITH THE PUBLIC.</a:t>
            </a:r>
            <a:endParaRPr lang="en-US" sz="600" dirty="0">
              <a:latin typeface="+mn-lt"/>
            </a:endParaRPr>
          </a:p>
        </p:txBody>
      </p:sp>
      <p:sp>
        <p:nvSpPr>
          <p:cNvPr id="8" name="Text Placeholder 8">
            <a:extLst>
              <a:ext uri="{FF2B5EF4-FFF2-40B4-BE49-F238E27FC236}">
                <a16:creationId xmlns:a16="http://schemas.microsoft.com/office/drawing/2014/main" id="{D3A825B1-086D-6805-EE0E-65FF70D68F66}"/>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dirty="0">
                <a:latin typeface="Arial" panose="020B0303040401060103" pitchFamily="34" charset="0"/>
                <a:cs typeface="Arial" panose="020B0604020202020204" pitchFamily="34" charset="0"/>
              </a:rPr>
              <a:t>Source text should be Arial, size 8. </a:t>
            </a:r>
          </a:p>
        </p:txBody>
      </p:sp>
      <p:sp>
        <p:nvSpPr>
          <p:cNvPr id="9" name="Slide Number Placeholder 5">
            <a:extLst>
              <a:ext uri="{FF2B5EF4-FFF2-40B4-BE49-F238E27FC236}">
                <a16:creationId xmlns:a16="http://schemas.microsoft.com/office/drawing/2014/main" id="{F304263A-AEE4-D11C-7D00-8ADD74B23900}"/>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1" name="Graphic 12">
            <a:extLst>
              <a:ext uri="{FF2B5EF4-FFF2-40B4-BE49-F238E27FC236}">
                <a16:creationId xmlns:a16="http://schemas.microsoft.com/office/drawing/2014/main" id="{3F05A319-8248-81B8-829F-F02C1EE654FC}"/>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2727784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Two column with sourc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0" name="Text Placeholder 19">
            <a:extLst>
              <a:ext uri="{FF2B5EF4-FFF2-40B4-BE49-F238E27FC236}">
                <a16:creationId xmlns:a16="http://schemas.microsoft.com/office/drawing/2014/main" id="{0AF97CD5-66AE-4EDA-8D23-A23D9D49A5AA}"/>
              </a:ext>
            </a:extLst>
          </p:cNvPr>
          <p:cNvSpPr>
            <a:spLocks noGrp="1"/>
          </p:cNvSpPr>
          <p:nvPr>
            <p:ph type="body" sz="quarter" idx="15" hasCustomPrompt="1"/>
          </p:nvPr>
        </p:nvSpPr>
        <p:spPr>
          <a:xfrm>
            <a:off x="3270902" y="475488"/>
            <a:ext cx="5474189" cy="792162"/>
          </a:xfrm>
        </p:spPr>
        <p:txBody>
          <a:bodyPr anchor="t"/>
          <a:lstStyle>
            <a:lvl1pPr marL="0" indent="0">
              <a:lnSpc>
                <a:spcPct val="95000"/>
              </a:lnSpc>
              <a:spcBef>
                <a:spcPts val="0"/>
              </a:spcBef>
              <a:buNone/>
              <a:defRPr sz="1800" b="0">
                <a:solidFill>
                  <a:schemeClr val="tx1"/>
                </a:solidFill>
                <a:latin typeface="+mj-lt"/>
              </a:defRPr>
            </a:lvl1pPr>
            <a:lvl2pPr marL="253746" indent="0">
              <a:buNone/>
              <a:defRPr/>
            </a:lvl2pPr>
            <a:lvl3pPr marL="514350" indent="0">
              <a:buNone/>
              <a:defRPr/>
            </a:lvl3pPr>
            <a:lvl4pPr marL="761238" indent="0">
              <a:buNone/>
              <a:defRPr/>
            </a:lvl4pPr>
            <a:lvl5pPr marL="1035558" indent="0">
              <a:buNone/>
              <a:defRPr/>
            </a:lvl5pPr>
          </a:lstStyle>
          <a:p>
            <a:pPr lvl="0"/>
            <a:r>
              <a:rPr lang="en-CA" noProof="0" dirty="0"/>
              <a:t>Title here</a:t>
            </a:r>
          </a:p>
        </p:txBody>
      </p:sp>
      <p:sp>
        <p:nvSpPr>
          <p:cNvPr id="2" name="Title 1"/>
          <p:cNvSpPr>
            <a:spLocks noGrp="1"/>
          </p:cNvSpPr>
          <p:nvPr>
            <p:ph type="title" hasCustomPrompt="1"/>
          </p:nvPr>
        </p:nvSpPr>
        <p:spPr>
          <a:xfrm>
            <a:off x="400572" y="463846"/>
            <a:ext cx="2467680" cy="3401475"/>
          </a:xfrm>
        </p:spPr>
        <p:txBody>
          <a:bodyPr anchor="t">
            <a:noAutofit/>
          </a:bodyPr>
          <a:lstStyle>
            <a:lvl1pPr>
              <a:lnSpc>
                <a:spcPct val="95000"/>
              </a:lnSpc>
              <a:spcBef>
                <a:spcPts val="0"/>
              </a:spcBef>
              <a:defRPr sz="2400" baseline="0">
                <a:solidFill>
                  <a:schemeClr val="bg1"/>
                </a:solidFill>
              </a:defRPr>
            </a:lvl1pPr>
          </a:lstStyle>
          <a:p>
            <a:r>
              <a:rPr lang="en-CA" noProof="0" dirty="0"/>
              <a:t>Title </a:t>
            </a:r>
            <a:br>
              <a:rPr lang="en-CA" noProof="0" dirty="0"/>
            </a:br>
            <a:r>
              <a:rPr lang="en-CA" noProof="0" dirty="0"/>
              <a:t>of slide</a:t>
            </a:r>
          </a:p>
        </p:txBody>
      </p:sp>
      <p:sp>
        <p:nvSpPr>
          <p:cNvPr id="15" name="Content Placeholder 2">
            <a:extLst>
              <a:ext uri="{FF2B5EF4-FFF2-40B4-BE49-F238E27FC236}">
                <a16:creationId xmlns:a16="http://schemas.microsoft.com/office/drawing/2014/main" id="{038F0D64-3A18-458E-9DB0-82116D7EB002}"/>
              </a:ext>
            </a:extLst>
          </p:cNvPr>
          <p:cNvSpPr>
            <a:spLocks noGrp="1"/>
          </p:cNvSpPr>
          <p:nvPr>
            <p:ph idx="1" hasCustomPrompt="1"/>
          </p:nvPr>
        </p:nvSpPr>
        <p:spPr>
          <a:xfrm>
            <a:off x="3270901" y="1434192"/>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3" name="TextBox 2">
            <a:extLst>
              <a:ext uri="{FF2B5EF4-FFF2-40B4-BE49-F238E27FC236}">
                <a16:creationId xmlns:a16="http://schemas.microsoft.com/office/drawing/2014/main" id="{6D0523A0-E963-3B54-9BF8-A729F22F99BE}"/>
              </a:ext>
            </a:extLst>
          </p:cNvPr>
          <p:cNvSpPr txBox="1"/>
          <p:nvPr userDrawn="1"/>
        </p:nvSpPr>
        <p:spPr>
          <a:xfrm>
            <a:off x="3270902" y="6446695"/>
            <a:ext cx="4291805" cy="339373"/>
          </a:xfrm>
          <a:prstGeom prst="rect">
            <a:avLst/>
          </a:prstGeom>
          <a:noFill/>
        </p:spPr>
        <p:txBody>
          <a:bodyPr wrap="square" lIns="0" tIns="0" rIns="0" bIns="0">
            <a:noAutofit/>
          </a:bodyPr>
          <a:lstStyle/>
          <a:p>
            <a:r>
              <a:rPr lang="en-US" sz="600" b="1" i="0" dirty="0">
                <a:solidFill>
                  <a:srgbClr val="201F1E"/>
                </a:solidFill>
                <a:effectLst/>
                <a:latin typeface="+mn-lt"/>
              </a:rPr>
              <a:t>THIS MATERIAL IS FOR INSTITUTIONAL/BROKER-DEALER USE ONLY. FOR FINANCIAL PROFESSIONAL USE ONLY. </a:t>
            </a:r>
          </a:p>
          <a:p>
            <a:r>
              <a:rPr lang="en-US" sz="600" b="1" i="0" dirty="0">
                <a:solidFill>
                  <a:srgbClr val="201F1E"/>
                </a:solidFill>
                <a:effectLst/>
                <a:latin typeface="+mn-lt"/>
              </a:rPr>
              <a:t>NOT FOR DISTRIBUTION OR USE WITH THE PUBLIC.</a:t>
            </a:r>
            <a:endParaRPr lang="en-US" sz="600" dirty="0">
              <a:latin typeface="+mn-lt"/>
            </a:endParaRPr>
          </a:p>
        </p:txBody>
      </p:sp>
      <p:sp>
        <p:nvSpPr>
          <p:cNvPr id="8" name="Text Placeholder 8">
            <a:extLst>
              <a:ext uri="{FF2B5EF4-FFF2-40B4-BE49-F238E27FC236}">
                <a16:creationId xmlns:a16="http://schemas.microsoft.com/office/drawing/2014/main" id="{B354CB6F-7F6F-58F8-F8F5-912048D45184}"/>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9" name="Slide Number Placeholder 5">
            <a:extLst>
              <a:ext uri="{FF2B5EF4-FFF2-40B4-BE49-F238E27FC236}">
                <a16:creationId xmlns:a16="http://schemas.microsoft.com/office/drawing/2014/main" id="{3DC9D31F-B2FF-69A1-9E7F-8D65336616EC}"/>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0" name="Graphic 12">
            <a:extLst>
              <a:ext uri="{FF2B5EF4-FFF2-40B4-BE49-F238E27FC236}">
                <a16:creationId xmlns:a16="http://schemas.microsoft.com/office/drawing/2014/main" id="{D8475C95-4A6A-9546-2D10-8EE94EF294AD}"/>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2887565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Three column with sourc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0" name="Text Placeholder 19">
            <a:extLst>
              <a:ext uri="{FF2B5EF4-FFF2-40B4-BE49-F238E27FC236}">
                <a16:creationId xmlns:a16="http://schemas.microsoft.com/office/drawing/2014/main" id="{0AF97CD5-66AE-4EDA-8D23-A23D9D49A5AA}"/>
              </a:ext>
            </a:extLst>
          </p:cNvPr>
          <p:cNvSpPr>
            <a:spLocks noGrp="1"/>
          </p:cNvSpPr>
          <p:nvPr>
            <p:ph type="body" sz="quarter" idx="15" hasCustomPrompt="1"/>
          </p:nvPr>
        </p:nvSpPr>
        <p:spPr>
          <a:xfrm>
            <a:off x="3270901" y="475488"/>
            <a:ext cx="1904958" cy="792162"/>
          </a:xfrm>
        </p:spPr>
        <p:txBody>
          <a:bodyPr anchor="t"/>
          <a:lstStyle>
            <a:lvl1pPr marL="0" indent="0">
              <a:lnSpc>
                <a:spcPct val="95000"/>
              </a:lnSpc>
              <a:spcBef>
                <a:spcPts val="0"/>
              </a:spcBef>
              <a:buNone/>
              <a:defRPr sz="1800" b="0">
                <a:solidFill>
                  <a:schemeClr val="tx1"/>
                </a:solidFill>
                <a:latin typeface="+mj-lt"/>
              </a:defRPr>
            </a:lvl1pPr>
            <a:lvl2pPr marL="253746" indent="0">
              <a:buNone/>
              <a:defRPr/>
            </a:lvl2pPr>
            <a:lvl3pPr marL="514350" indent="0">
              <a:buNone/>
              <a:defRPr/>
            </a:lvl3pPr>
            <a:lvl4pPr marL="761238" indent="0">
              <a:buNone/>
              <a:defRPr/>
            </a:lvl4pPr>
            <a:lvl5pPr marL="1035558" indent="0">
              <a:buNone/>
              <a:defRPr/>
            </a:lvl5pPr>
          </a:lstStyle>
          <a:p>
            <a:pPr lvl="0"/>
            <a:r>
              <a:rPr lang="en-CA" noProof="0" dirty="0"/>
              <a:t>Title here</a:t>
            </a:r>
          </a:p>
        </p:txBody>
      </p:sp>
      <p:sp>
        <p:nvSpPr>
          <p:cNvPr id="2" name="Title 1"/>
          <p:cNvSpPr>
            <a:spLocks noGrp="1"/>
          </p:cNvSpPr>
          <p:nvPr>
            <p:ph type="title" hasCustomPrompt="1"/>
          </p:nvPr>
        </p:nvSpPr>
        <p:spPr>
          <a:xfrm>
            <a:off x="400572" y="463846"/>
            <a:ext cx="2467680" cy="3401475"/>
          </a:xfrm>
        </p:spPr>
        <p:txBody>
          <a:bodyPr anchor="t">
            <a:noAutofit/>
          </a:bodyPr>
          <a:lstStyle>
            <a:lvl1pPr>
              <a:lnSpc>
                <a:spcPct val="95000"/>
              </a:lnSpc>
              <a:spcBef>
                <a:spcPts val="0"/>
              </a:spcBef>
              <a:defRPr sz="2400" baseline="0">
                <a:solidFill>
                  <a:schemeClr val="bg1"/>
                </a:solidFill>
              </a:defRPr>
            </a:lvl1pPr>
          </a:lstStyle>
          <a:p>
            <a:r>
              <a:rPr lang="en-CA" noProof="0" dirty="0"/>
              <a:t>Title </a:t>
            </a:r>
            <a:br>
              <a:rPr lang="en-CA" noProof="0" dirty="0"/>
            </a:br>
            <a:r>
              <a:rPr lang="en-CA" noProof="0" dirty="0"/>
              <a:t>of slide</a:t>
            </a:r>
          </a:p>
        </p:txBody>
      </p:sp>
      <p:sp>
        <p:nvSpPr>
          <p:cNvPr id="14" name="Text Placeholder 19">
            <a:extLst>
              <a:ext uri="{FF2B5EF4-FFF2-40B4-BE49-F238E27FC236}">
                <a16:creationId xmlns:a16="http://schemas.microsoft.com/office/drawing/2014/main" id="{A51932F0-EBB7-48D2-9591-40F3F9E75737}"/>
              </a:ext>
            </a:extLst>
          </p:cNvPr>
          <p:cNvSpPr>
            <a:spLocks noGrp="1"/>
          </p:cNvSpPr>
          <p:nvPr>
            <p:ph type="body" sz="quarter" idx="20" hasCustomPrompt="1"/>
          </p:nvPr>
        </p:nvSpPr>
        <p:spPr>
          <a:xfrm>
            <a:off x="5576424" y="475488"/>
            <a:ext cx="3166686" cy="792162"/>
          </a:xfrm>
        </p:spPr>
        <p:txBody>
          <a:bodyPr anchor="t"/>
          <a:lstStyle>
            <a:lvl1pPr marL="0" indent="0">
              <a:lnSpc>
                <a:spcPct val="95000"/>
              </a:lnSpc>
              <a:spcBef>
                <a:spcPts val="0"/>
              </a:spcBef>
              <a:buNone/>
              <a:defRPr sz="1800" b="0">
                <a:latin typeface="+mj-lt"/>
              </a:defRPr>
            </a:lvl1pPr>
            <a:lvl2pPr marL="253746" indent="0">
              <a:buNone/>
              <a:defRPr/>
            </a:lvl2pPr>
            <a:lvl3pPr marL="514350" indent="0">
              <a:buNone/>
              <a:defRPr/>
            </a:lvl3pPr>
            <a:lvl4pPr marL="761238" indent="0">
              <a:buNone/>
              <a:defRPr/>
            </a:lvl4pPr>
            <a:lvl5pPr marL="1035558" indent="0">
              <a:buNone/>
              <a:defRPr/>
            </a:lvl5pPr>
          </a:lstStyle>
          <a:p>
            <a:pPr lvl="0"/>
            <a:r>
              <a:rPr lang="en-CA" noProof="0" dirty="0"/>
              <a:t>Optional title</a:t>
            </a:r>
          </a:p>
        </p:txBody>
      </p:sp>
      <p:sp>
        <p:nvSpPr>
          <p:cNvPr id="10" name="Text Placeholder 9">
            <a:extLst>
              <a:ext uri="{FF2B5EF4-FFF2-40B4-BE49-F238E27FC236}">
                <a16:creationId xmlns:a16="http://schemas.microsoft.com/office/drawing/2014/main" id="{86456917-5A0D-4B01-9F9A-CC2545886632}"/>
              </a:ext>
            </a:extLst>
          </p:cNvPr>
          <p:cNvSpPr>
            <a:spLocks noGrp="1"/>
          </p:cNvSpPr>
          <p:nvPr>
            <p:ph type="body" sz="quarter" idx="21" hasCustomPrompt="1"/>
          </p:nvPr>
        </p:nvSpPr>
        <p:spPr>
          <a:xfrm>
            <a:off x="3270901" y="1435609"/>
            <a:ext cx="1904958" cy="4583424"/>
          </a:xfrm>
        </p:spPr>
        <p:txBody>
          <a:bodyPr/>
          <a:lstStyle>
            <a:lvl1pPr>
              <a:spcBef>
                <a:spcPts val="450"/>
              </a:spcBef>
              <a:defRPr sz="1050"/>
            </a:lvl1pPr>
            <a:lvl2pPr>
              <a:spcBef>
                <a:spcPts val="450"/>
              </a:spcBef>
              <a:defRPr sz="1050"/>
            </a:lvl2pPr>
            <a:lvl3pPr>
              <a:spcBef>
                <a:spcPts val="450"/>
              </a:spcBef>
              <a:defRPr sz="1050"/>
            </a:lvl3pPr>
            <a:lvl4pPr>
              <a:spcBef>
                <a:spcPts val="450"/>
              </a:spcBef>
              <a:defRPr sz="1050"/>
            </a:lvl4pPr>
            <a:lvl5pPr>
              <a:spcBef>
                <a:spcPts val="450"/>
              </a:spcBef>
              <a:defRPr sz="1050"/>
            </a:lvl5pPr>
            <a:lvl6pPr>
              <a:spcBef>
                <a:spcPts val="450"/>
              </a:spcBef>
              <a:defRPr sz="1050"/>
            </a:lvl6pPr>
            <a:lvl7pPr>
              <a:spcBef>
                <a:spcPts val="450"/>
              </a:spcBef>
              <a:defRPr sz="1050"/>
            </a:lvl7pPr>
            <a:lvl8pPr>
              <a:spcBef>
                <a:spcPts val="450"/>
              </a:spcBef>
              <a:defRPr sz="1050"/>
            </a:lvl8pPr>
            <a:lvl9pPr>
              <a:spcBef>
                <a:spcPts val="450"/>
              </a:spcBef>
              <a:defRPr sz="1050"/>
            </a:lvl9pPr>
          </a:lstStyle>
          <a:p>
            <a:pPr lvl="0"/>
            <a:r>
              <a:rPr lang="en-CA" noProof="0" dirty="0"/>
              <a:t>Click to add body copy</a:t>
            </a:r>
          </a:p>
          <a:p>
            <a:pPr lvl="1"/>
            <a:r>
              <a:rPr lang="en-CA" noProof="0" dirty="0"/>
              <a:t>Second level</a:t>
            </a:r>
          </a:p>
          <a:p>
            <a:pPr lvl="2"/>
            <a:r>
              <a:rPr lang="en-CA" noProof="0" dirty="0"/>
              <a:t>Third level</a:t>
            </a:r>
          </a:p>
          <a:p>
            <a:pPr lvl="3"/>
            <a:r>
              <a:rPr lang="en-CA" noProof="0" dirty="0"/>
              <a:t>Fourth level</a:t>
            </a:r>
          </a:p>
        </p:txBody>
      </p:sp>
      <p:sp>
        <p:nvSpPr>
          <p:cNvPr id="15" name="Content Placeholder 14">
            <a:extLst>
              <a:ext uri="{FF2B5EF4-FFF2-40B4-BE49-F238E27FC236}">
                <a16:creationId xmlns:a16="http://schemas.microsoft.com/office/drawing/2014/main" id="{50063603-5807-4630-8EB7-C1EBC7302DA8}"/>
              </a:ext>
            </a:extLst>
          </p:cNvPr>
          <p:cNvSpPr>
            <a:spLocks noGrp="1"/>
          </p:cNvSpPr>
          <p:nvPr>
            <p:ph sz="quarter" idx="22" hasCustomPrompt="1"/>
          </p:nvPr>
        </p:nvSpPr>
        <p:spPr>
          <a:xfrm>
            <a:off x="5576433" y="1435609"/>
            <a:ext cx="3166996" cy="4583424"/>
          </a:xfrm>
        </p:spPr>
        <p:txBody>
          <a:bodyPr/>
          <a:lstStyle>
            <a:lvl1pPr>
              <a:spcBef>
                <a:spcPts val="450"/>
              </a:spcBef>
              <a:defRPr sz="1050"/>
            </a:lvl1pPr>
            <a:lvl2pPr>
              <a:spcBef>
                <a:spcPts val="450"/>
              </a:spcBef>
              <a:defRPr sz="1050"/>
            </a:lvl2pPr>
            <a:lvl3pPr>
              <a:spcBef>
                <a:spcPts val="450"/>
              </a:spcBef>
              <a:defRPr sz="1050"/>
            </a:lvl3pPr>
            <a:lvl4pPr>
              <a:spcBef>
                <a:spcPts val="450"/>
              </a:spcBef>
              <a:defRPr sz="1050"/>
            </a:lvl4pPr>
            <a:lvl5pPr>
              <a:spcBef>
                <a:spcPts val="450"/>
              </a:spcBef>
              <a:defRPr sz="1050"/>
            </a:lvl5pPr>
            <a:lvl6pPr>
              <a:spcBef>
                <a:spcPts val="450"/>
              </a:spcBef>
              <a:defRPr sz="1050"/>
            </a:lvl6pPr>
            <a:lvl7pPr>
              <a:spcBef>
                <a:spcPts val="450"/>
              </a:spcBef>
              <a:defRPr sz="1050"/>
            </a:lvl7pPr>
            <a:lvl8pPr>
              <a:spcBef>
                <a:spcPts val="450"/>
              </a:spcBef>
              <a:defRPr sz="1050"/>
            </a:lvl8pPr>
            <a:lvl9pPr>
              <a:spcBef>
                <a:spcPts val="450"/>
              </a:spcBef>
              <a:defRPr sz="1050"/>
            </a:lvl9pPr>
          </a:lstStyle>
          <a:p>
            <a:pPr lvl="0"/>
            <a:r>
              <a:rPr lang="en-CA" noProof="0" dirty="0"/>
              <a:t>Add body copy or click icon for other content options</a:t>
            </a:r>
          </a:p>
          <a:p>
            <a:pPr lvl="1"/>
            <a:r>
              <a:rPr lang="en-CA" noProof="0" dirty="0"/>
              <a:t>Second level</a:t>
            </a:r>
          </a:p>
          <a:p>
            <a:pPr lvl="2"/>
            <a:r>
              <a:rPr lang="en-CA" noProof="0" dirty="0"/>
              <a:t>Third level</a:t>
            </a:r>
          </a:p>
          <a:p>
            <a:pPr lvl="3"/>
            <a:r>
              <a:rPr lang="en-CA" noProof="0" dirty="0"/>
              <a:t>Fourth level</a:t>
            </a:r>
          </a:p>
        </p:txBody>
      </p:sp>
      <p:sp>
        <p:nvSpPr>
          <p:cNvPr id="3" name="TextBox 2">
            <a:extLst>
              <a:ext uri="{FF2B5EF4-FFF2-40B4-BE49-F238E27FC236}">
                <a16:creationId xmlns:a16="http://schemas.microsoft.com/office/drawing/2014/main" id="{D04A51E9-4E4A-331D-6175-A1777A4B4F12}"/>
              </a:ext>
            </a:extLst>
          </p:cNvPr>
          <p:cNvSpPr txBox="1"/>
          <p:nvPr userDrawn="1"/>
        </p:nvSpPr>
        <p:spPr>
          <a:xfrm>
            <a:off x="3270902" y="6446695"/>
            <a:ext cx="4291805" cy="339373"/>
          </a:xfrm>
          <a:prstGeom prst="rect">
            <a:avLst/>
          </a:prstGeom>
          <a:noFill/>
        </p:spPr>
        <p:txBody>
          <a:bodyPr wrap="square" lIns="0" tIns="0" rIns="0" bIns="0">
            <a:noAutofit/>
          </a:bodyPr>
          <a:lstStyle/>
          <a:p>
            <a:r>
              <a:rPr lang="en-US" sz="600" b="1" i="0" dirty="0">
                <a:solidFill>
                  <a:srgbClr val="201F1E"/>
                </a:solidFill>
                <a:effectLst/>
                <a:latin typeface="+mn-lt"/>
              </a:rPr>
              <a:t>THIS MATERIAL IS FOR INSTITUTIONAL/BROKER-DEALER USE ONLY. FOR FINANCIAL PROFESSIONAL USE ONLY. </a:t>
            </a:r>
          </a:p>
          <a:p>
            <a:r>
              <a:rPr lang="en-US" sz="600" b="1" i="0" dirty="0">
                <a:solidFill>
                  <a:srgbClr val="201F1E"/>
                </a:solidFill>
                <a:effectLst/>
                <a:latin typeface="+mn-lt"/>
              </a:rPr>
              <a:t>NOT FOR DISTRIBUTION OR USE WITH THE PUBLIC.</a:t>
            </a:r>
            <a:endParaRPr lang="en-US" sz="600" dirty="0">
              <a:latin typeface="+mn-lt"/>
            </a:endParaRPr>
          </a:p>
        </p:txBody>
      </p:sp>
      <p:sp>
        <p:nvSpPr>
          <p:cNvPr id="8" name="Text Placeholder 8">
            <a:extLst>
              <a:ext uri="{FF2B5EF4-FFF2-40B4-BE49-F238E27FC236}">
                <a16:creationId xmlns:a16="http://schemas.microsoft.com/office/drawing/2014/main" id="{6193170D-A647-FD9E-4887-540770AD304A}"/>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9" name="Slide Number Placeholder 5">
            <a:extLst>
              <a:ext uri="{FF2B5EF4-FFF2-40B4-BE49-F238E27FC236}">
                <a16:creationId xmlns:a16="http://schemas.microsoft.com/office/drawing/2014/main" id="{CEE47173-C34D-5972-9B56-08BC46BEBEFB}"/>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1" name="Graphic 12">
            <a:extLst>
              <a:ext uri="{FF2B5EF4-FFF2-40B4-BE49-F238E27FC236}">
                <a16:creationId xmlns:a16="http://schemas.microsoft.com/office/drawing/2014/main" id="{56DF3556-D7CB-6F11-DE31-0FB4909A0948}"/>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4064399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Green">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 name="Title 1"/>
          <p:cNvSpPr>
            <a:spLocks noGrp="1"/>
          </p:cNvSpPr>
          <p:nvPr>
            <p:ph type="title" hasCustomPrompt="1"/>
          </p:nvPr>
        </p:nvSpPr>
        <p:spPr>
          <a:xfrm>
            <a:off x="400572" y="463846"/>
            <a:ext cx="2467680" cy="3401475"/>
          </a:xfrm>
        </p:spPr>
        <p:txBody>
          <a:bodyPr anchor="t">
            <a:noAutofit/>
          </a:bodyPr>
          <a:lstStyle>
            <a:lvl1pPr>
              <a:lnSpc>
                <a:spcPct val="95000"/>
              </a:lnSpc>
              <a:spcBef>
                <a:spcPts val="0"/>
              </a:spcBef>
              <a:defRPr sz="2400" baseline="0">
                <a:solidFill>
                  <a:schemeClr val="bg1"/>
                </a:solidFill>
              </a:defRPr>
            </a:lvl1pPr>
          </a:lstStyle>
          <a:p>
            <a:r>
              <a:rPr lang="en-CA" noProof="0" dirty="0"/>
              <a:t>Title </a:t>
            </a:r>
            <a:br>
              <a:rPr lang="en-CA" noProof="0" dirty="0"/>
            </a:br>
            <a:r>
              <a:rPr lang="en-CA" noProof="0" dirty="0"/>
              <a:t>of slide</a:t>
            </a:r>
          </a:p>
        </p:txBody>
      </p:sp>
      <p:sp>
        <p:nvSpPr>
          <p:cNvPr id="18" name="Text Placeholder 19">
            <a:extLst>
              <a:ext uri="{FF2B5EF4-FFF2-40B4-BE49-F238E27FC236}">
                <a16:creationId xmlns:a16="http://schemas.microsoft.com/office/drawing/2014/main" id="{467C154D-4CF2-4E70-9286-5ADDF382F0ED}"/>
              </a:ext>
            </a:extLst>
          </p:cNvPr>
          <p:cNvSpPr>
            <a:spLocks noGrp="1"/>
          </p:cNvSpPr>
          <p:nvPr>
            <p:ph type="body" sz="quarter" idx="15" hasCustomPrompt="1"/>
          </p:nvPr>
        </p:nvSpPr>
        <p:spPr>
          <a:xfrm>
            <a:off x="3270902" y="475488"/>
            <a:ext cx="5474189" cy="792162"/>
          </a:xfrm>
        </p:spPr>
        <p:txBody>
          <a:bodyPr anchor="t"/>
          <a:lstStyle>
            <a:lvl1pPr marL="0" indent="0">
              <a:lnSpc>
                <a:spcPct val="95000"/>
              </a:lnSpc>
              <a:spcBef>
                <a:spcPts val="0"/>
              </a:spcBef>
              <a:buNone/>
              <a:defRPr sz="1800" b="0">
                <a:solidFill>
                  <a:schemeClr val="tx1"/>
                </a:solidFill>
                <a:latin typeface="+mj-lt"/>
              </a:defRPr>
            </a:lvl1pPr>
            <a:lvl2pPr marL="253746" indent="0">
              <a:buNone/>
              <a:defRPr/>
            </a:lvl2pPr>
            <a:lvl3pPr marL="514350" indent="0">
              <a:buNone/>
              <a:defRPr/>
            </a:lvl3pPr>
            <a:lvl4pPr marL="761238" indent="0">
              <a:buNone/>
              <a:defRPr/>
            </a:lvl4pPr>
            <a:lvl5pPr marL="1035558" indent="0">
              <a:buNone/>
              <a:defRPr/>
            </a:lvl5pPr>
          </a:lstStyle>
          <a:p>
            <a:pPr lvl="0"/>
            <a:r>
              <a:rPr lang="en-CA" noProof="0" dirty="0"/>
              <a:t>Title here</a:t>
            </a:r>
          </a:p>
        </p:txBody>
      </p:sp>
      <p:sp>
        <p:nvSpPr>
          <p:cNvPr id="19" name="Content Placeholder 2">
            <a:extLst>
              <a:ext uri="{FF2B5EF4-FFF2-40B4-BE49-F238E27FC236}">
                <a16:creationId xmlns:a16="http://schemas.microsoft.com/office/drawing/2014/main" id="{CBD2CD12-E4E4-4BF4-B994-DA0101CF3AB2}"/>
              </a:ext>
            </a:extLst>
          </p:cNvPr>
          <p:cNvSpPr>
            <a:spLocks noGrp="1"/>
          </p:cNvSpPr>
          <p:nvPr>
            <p:ph idx="1" hasCustomPrompt="1"/>
          </p:nvPr>
        </p:nvSpPr>
        <p:spPr>
          <a:xfrm>
            <a:off x="3270901" y="1434192"/>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3" name="TextBox 2">
            <a:extLst>
              <a:ext uri="{FF2B5EF4-FFF2-40B4-BE49-F238E27FC236}">
                <a16:creationId xmlns:a16="http://schemas.microsoft.com/office/drawing/2014/main" id="{B9BAA5F1-7243-A49D-771F-55AFFD9D1BED}"/>
              </a:ext>
            </a:extLst>
          </p:cNvPr>
          <p:cNvSpPr txBox="1"/>
          <p:nvPr userDrawn="1"/>
        </p:nvSpPr>
        <p:spPr>
          <a:xfrm>
            <a:off x="3270902" y="6446695"/>
            <a:ext cx="4291805" cy="339373"/>
          </a:xfrm>
          <a:prstGeom prst="rect">
            <a:avLst/>
          </a:prstGeom>
          <a:noFill/>
        </p:spPr>
        <p:txBody>
          <a:bodyPr wrap="square" lIns="0" tIns="0" rIns="0" bIns="0">
            <a:noAutofit/>
          </a:bodyPr>
          <a:lstStyle/>
          <a:p>
            <a:r>
              <a:rPr lang="en-US" sz="600" b="1" i="0" dirty="0">
                <a:solidFill>
                  <a:srgbClr val="201F1E"/>
                </a:solidFill>
                <a:effectLst/>
                <a:latin typeface="+mn-lt"/>
              </a:rPr>
              <a:t>THIS MATERIAL IS FOR INSTITUTIONAL/BROKER-DEALER USE ONLY. FOR FINANCIAL PROFESSIONAL USE ONLY. </a:t>
            </a:r>
          </a:p>
          <a:p>
            <a:r>
              <a:rPr lang="en-US" sz="600" b="1" i="0" dirty="0">
                <a:solidFill>
                  <a:srgbClr val="201F1E"/>
                </a:solidFill>
                <a:effectLst/>
                <a:latin typeface="+mn-lt"/>
              </a:rPr>
              <a:t>NOT FOR DISTRIBUTION OR USE WITH THE PUBLIC.</a:t>
            </a:r>
            <a:endParaRPr lang="en-US" sz="600" dirty="0">
              <a:latin typeface="+mn-lt"/>
            </a:endParaRPr>
          </a:p>
        </p:txBody>
      </p:sp>
      <p:sp>
        <p:nvSpPr>
          <p:cNvPr id="8" name="Text Placeholder 8">
            <a:extLst>
              <a:ext uri="{FF2B5EF4-FFF2-40B4-BE49-F238E27FC236}">
                <a16:creationId xmlns:a16="http://schemas.microsoft.com/office/drawing/2014/main" id="{4874B413-E1B8-CC6B-9D9D-A645851995A8}"/>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9" name="Slide Number Placeholder 5">
            <a:extLst>
              <a:ext uri="{FF2B5EF4-FFF2-40B4-BE49-F238E27FC236}">
                <a16:creationId xmlns:a16="http://schemas.microsoft.com/office/drawing/2014/main" id="{D630D8AB-3524-8782-35F9-09BEF4712A17}"/>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0" name="Graphic 12">
            <a:extLst>
              <a:ext uri="{FF2B5EF4-FFF2-40B4-BE49-F238E27FC236}">
                <a16:creationId xmlns:a16="http://schemas.microsoft.com/office/drawing/2014/main" id="{781C5467-5C6B-6CF3-2970-0C27E57EA00D}"/>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1632314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Coral">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 name="Title 1"/>
          <p:cNvSpPr>
            <a:spLocks noGrp="1"/>
          </p:cNvSpPr>
          <p:nvPr>
            <p:ph type="title" hasCustomPrompt="1"/>
          </p:nvPr>
        </p:nvSpPr>
        <p:spPr>
          <a:xfrm>
            <a:off x="400572" y="463846"/>
            <a:ext cx="2467680" cy="3401475"/>
          </a:xfrm>
        </p:spPr>
        <p:txBody>
          <a:bodyPr anchor="t">
            <a:noAutofit/>
          </a:bodyPr>
          <a:lstStyle>
            <a:lvl1pPr>
              <a:lnSpc>
                <a:spcPct val="95000"/>
              </a:lnSpc>
              <a:spcBef>
                <a:spcPts val="0"/>
              </a:spcBef>
              <a:defRPr sz="2400" baseline="0">
                <a:solidFill>
                  <a:schemeClr val="bg1"/>
                </a:solidFill>
              </a:defRPr>
            </a:lvl1pPr>
          </a:lstStyle>
          <a:p>
            <a:r>
              <a:rPr lang="en-CA" noProof="0" dirty="0"/>
              <a:t>Title </a:t>
            </a:r>
            <a:br>
              <a:rPr lang="en-CA" noProof="0" dirty="0"/>
            </a:br>
            <a:r>
              <a:rPr lang="en-CA" noProof="0" dirty="0"/>
              <a:t>of slide</a:t>
            </a:r>
          </a:p>
        </p:txBody>
      </p:sp>
      <p:sp>
        <p:nvSpPr>
          <p:cNvPr id="18" name="Text Placeholder 19">
            <a:extLst>
              <a:ext uri="{FF2B5EF4-FFF2-40B4-BE49-F238E27FC236}">
                <a16:creationId xmlns:a16="http://schemas.microsoft.com/office/drawing/2014/main" id="{49CB03F4-E02B-4031-BB7B-F878C18083C9}"/>
              </a:ext>
            </a:extLst>
          </p:cNvPr>
          <p:cNvSpPr>
            <a:spLocks noGrp="1"/>
          </p:cNvSpPr>
          <p:nvPr>
            <p:ph type="body" sz="quarter" idx="15" hasCustomPrompt="1"/>
          </p:nvPr>
        </p:nvSpPr>
        <p:spPr>
          <a:xfrm>
            <a:off x="3270902" y="475488"/>
            <a:ext cx="5474189" cy="792162"/>
          </a:xfrm>
        </p:spPr>
        <p:txBody>
          <a:bodyPr anchor="t"/>
          <a:lstStyle>
            <a:lvl1pPr marL="0" indent="0">
              <a:lnSpc>
                <a:spcPct val="95000"/>
              </a:lnSpc>
              <a:spcBef>
                <a:spcPts val="0"/>
              </a:spcBef>
              <a:buNone/>
              <a:defRPr sz="1800" b="0">
                <a:solidFill>
                  <a:schemeClr val="tx1"/>
                </a:solidFill>
                <a:latin typeface="+mj-lt"/>
              </a:defRPr>
            </a:lvl1pPr>
            <a:lvl2pPr marL="253746" indent="0">
              <a:buNone/>
              <a:defRPr/>
            </a:lvl2pPr>
            <a:lvl3pPr marL="514350" indent="0">
              <a:buNone/>
              <a:defRPr/>
            </a:lvl3pPr>
            <a:lvl4pPr marL="761238" indent="0">
              <a:buNone/>
              <a:defRPr/>
            </a:lvl4pPr>
            <a:lvl5pPr marL="1035558" indent="0">
              <a:buNone/>
              <a:defRPr/>
            </a:lvl5pPr>
          </a:lstStyle>
          <a:p>
            <a:pPr lvl="0"/>
            <a:r>
              <a:rPr lang="en-CA" noProof="0" dirty="0"/>
              <a:t>Title here</a:t>
            </a:r>
          </a:p>
        </p:txBody>
      </p:sp>
      <p:sp>
        <p:nvSpPr>
          <p:cNvPr id="19" name="Content Placeholder 2">
            <a:extLst>
              <a:ext uri="{FF2B5EF4-FFF2-40B4-BE49-F238E27FC236}">
                <a16:creationId xmlns:a16="http://schemas.microsoft.com/office/drawing/2014/main" id="{EF102899-D753-495D-A042-1136EE4B1961}"/>
              </a:ext>
            </a:extLst>
          </p:cNvPr>
          <p:cNvSpPr>
            <a:spLocks noGrp="1"/>
          </p:cNvSpPr>
          <p:nvPr>
            <p:ph idx="1" hasCustomPrompt="1"/>
          </p:nvPr>
        </p:nvSpPr>
        <p:spPr>
          <a:xfrm>
            <a:off x="3270901" y="1434192"/>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3" name="TextBox 2">
            <a:extLst>
              <a:ext uri="{FF2B5EF4-FFF2-40B4-BE49-F238E27FC236}">
                <a16:creationId xmlns:a16="http://schemas.microsoft.com/office/drawing/2014/main" id="{3C2DF2C3-4B23-B6F2-0BBA-0A48A2B4D4AA}"/>
              </a:ext>
            </a:extLst>
          </p:cNvPr>
          <p:cNvSpPr txBox="1"/>
          <p:nvPr userDrawn="1"/>
        </p:nvSpPr>
        <p:spPr>
          <a:xfrm>
            <a:off x="3270902" y="6446695"/>
            <a:ext cx="4291805" cy="339373"/>
          </a:xfrm>
          <a:prstGeom prst="rect">
            <a:avLst/>
          </a:prstGeom>
          <a:noFill/>
        </p:spPr>
        <p:txBody>
          <a:bodyPr wrap="square" lIns="0" tIns="0" rIns="0" bIns="0">
            <a:noAutofit/>
          </a:bodyPr>
          <a:lstStyle/>
          <a:p>
            <a:r>
              <a:rPr lang="en-US" sz="600" b="1" i="0" dirty="0">
                <a:solidFill>
                  <a:srgbClr val="201F1E"/>
                </a:solidFill>
                <a:effectLst/>
                <a:latin typeface="+mn-lt"/>
              </a:rPr>
              <a:t>THIS MATERIAL IS FOR INSTITUTIONAL/BROKER-DEALER USE ONLY. FOR FINANCIAL PROFESSIONAL USE ONLY. </a:t>
            </a:r>
          </a:p>
          <a:p>
            <a:r>
              <a:rPr lang="en-US" sz="600" b="1" i="0" dirty="0">
                <a:solidFill>
                  <a:srgbClr val="201F1E"/>
                </a:solidFill>
                <a:effectLst/>
                <a:latin typeface="+mn-lt"/>
              </a:rPr>
              <a:t>NOT FOR DISTRIBUTION OR USE WITH THE PUBLIC.</a:t>
            </a:r>
            <a:endParaRPr lang="en-US" sz="600" dirty="0">
              <a:latin typeface="+mn-lt"/>
            </a:endParaRPr>
          </a:p>
        </p:txBody>
      </p:sp>
      <p:sp>
        <p:nvSpPr>
          <p:cNvPr id="8" name="Text Placeholder 8">
            <a:extLst>
              <a:ext uri="{FF2B5EF4-FFF2-40B4-BE49-F238E27FC236}">
                <a16:creationId xmlns:a16="http://schemas.microsoft.com/office/drawing/2014/main" id="{287DADDE-8532-1301-D75A-27FA2DF1A3BD}"/>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9" name="Slide Number Placeholder 5">
            <a:extLst>
              <a:ext uri="{FF2B5EF4-FFF2-40B4-BE49-F238E27FC236}">
                <a16:creationId xmlns:a16="http://schemas.microsoft.com/office/drawing/2014/main" id="{786E16DB-C53B-54CA-DF99-0F11970969D5}"/>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0" name="Graphic 12">
            <a:extLst>
              <a:ext uri="{FF2B5EF4-FFF2-40B4-BE49-F238E27FC236}">
                <a16:creationId xmlns:a16="http://schemas.microsoft.com/office/drawing/2014/main" id="{95F6020F-AB27-BC42-E6A6-A5ED5D289269}"/>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231670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Purpl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 name="Title 1"/>
          <p:cNvSpPr>
            <a:spLocks noGrp="1"/>
          </p:cNvSpPr>
          <p:nvPr>
            <p:ph type="title" hasCustomPrompt="1"/>
          </p:nvPr>
        </p:nvSpPr>
        <p:spPr>
          <a:xfrm>
            <a:off x="400572" y="463846"/>
            <a:ext cx="2467680" cy="3401475"/>
          </a:xfrm>
        </p:spPr>
        <p:txBody>
          <a:bodyPr anchor="t">
            <a:noAutofit/>
          </a:bodyPr>
          <a:lstStyle>
            <a:lvl1pPr>
              <a:lnSpc>
                <a:spcPct val="95000"/>
              </a:lnSpc>
              <a:spcBef>
                <a:spcPts val="0"/>
              </a:spcBef>
              <a:defRPr sz="2400" baseline="0">
                <a:solidFill>
                  <a:schemeClr val="bg1"/>
                </a:solidFill>
              </a:defRPr>
            </a:lvl1pPr>
          </a:lstStyle>
          <a:p>
            <a:r>
              <a:rPr lang="en-CA" noProof="0" dirty="0"/>
              <a:t>Title </a:t>
            </a:r>
            <a:br>
              <a:rPr lang="en-CA" noProof="0" dirty="0"/>
            </a:br>
            <a:r>
              <a:rPr lang="en-CA" noProof="0" dirty="0"/>
              <a:t>of slide</a:t>
            </a:r>
          </a:p>
        </p:txBody>
      </p:sp>
      <p:sp>
        <p:nvSpPr>
          <p:cNvPr id="18" name="Text Placeholder 19">
            <a:extLst>
              <a:ext uri="{FF2B5EF4-FFF2-40B4-BE49-F238E27FC236}">
                <a16:creationId xmlns:a16="http://schemas.microsoft.com/office/drawing/2014/main" id="{3B0F7EB7-8B81-496E-B0DD-5F551190FA7C}"/>
              </a:ext>
            </a:extLst>
          </p:cNvPr>
          <p:cNvSpPr>
            <a:spLocks noGrp="1"/>
          </p:cNvSpPr>
          <p:nvPr>
            <p:ph type="body" sz="quarter" idx="15" hasCustomPrompt="1"/>
          </p:nvPr>
        </p:nvSpPr>
        <p:spPr>
          <a:xfrm>
            <a:off x="3270902" y="475488"/>
            <a:ext cx="5474189" cy="792162"/>
          </a:xfrm>
        </p:spPr>
        <p:txBody>
          <a:bodyPr anchor="t"/>
          <a:lstStyle>
            <a:lvl1pPr marL="0" indent="0">
              <a:lnSpc>
                <a:spcPct val="95000"/>
              </a:lnSpc>
              <a:spcBef>
                <a:spcPts val="0"/>
              </a:spcBef>
              <a:buNone/>
              <a:defRPr sz="1800" b="0">
                <a:solidFill>
                  <a:schemeClr val="tx1"/>
                </a:solidFill>
                <a:latin typeface="+mj-lt"/>
              </a:defRPr>
            </a:lvl1pPr>
            <a:lvl2pPr marL="253746" indent="0">
              <a:buNone/>
              <a:defRPr/>
            </a:lvl2pPr>
            <a:lvl3pPr marL="514350" indent="0">
              <a:buNone/>
              <a:defRPr/>
            </a:lvl3pPr>
            <a:lvl4pPr marL="761238" indent="0">
              <a:buNone/>
              <a:defRPr/>
            </a:lvl4pPr>
            <a:lvl5pPr marL="1035558" indent="0">
              <a:buNone/>
              <a:defRPr/>
            </a:lvl5pPr>
          </a:lstStyle>
          <a:p>
            <a:pPr lvl="0"/>
            <a:r>
              <a:rPr lang="en-CA" noProof="0" dirty="0"/>
              <a:t>Title here</a:t>
            </a:r>
          </a:p>
        </p:txBody>
      </p:sp>
      <p:sp>
        <p:nvSpPr>
          <p:cNvPr id="19" name="Content Placeholder 2">
            <a:extLst>
              <a:ext uri="{FF2B5EF4-FFF2-40B4-BE49-F238E27FC236}">
                <a16:creationId xmlns:a16="http://schemas.microsoft.com/office/drawing/2014/main" id="{EA2C22B5-22CF-4578-BEB8-1EF2E36FDA39}"/>
              </a:ext>
            </a:extLst>
          </p:cNvPr>
          <p:cNvSpPr>
            <a:spLocks noGrp="1"/>
          </p:cNvSpPr>
          <p:nvPr>
            <p:ph idx="1" hasCustomPrompt="1"/>
          </p:nvPr>
        </p:nvSpPr>
        <p:spPr>
          <a:xfrm>
            <a:off x="3270901" y="1434192"/>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3" name="TextBox 2">
            <a:extLst>
              <a:ext uri="{FF2B5EF4-FFF2-40B4-BE49-F238E27FC236}">
                <a16:creationId xmlns:a16="http://schemas.microsoft.com/office/drawing/2014/main" id="{E8082436-8428-FF96-9D9C-2AADB4B456F8}"/>
              </a:ext>
            </a:extLst>
          </p:cNvPr>
          <p:cNvSpPr txBox="1"/>
          <p:nvPr userDrawn="1"/>
        </p:nvSpPr>
        <p:spPr>
          <a:xfrm>
            <a:off x="3270902" y="6446695"/>
            <a:ext cx="4291805" cy="339373"/>
          </a:xfrm>
          <a:prstGeom prst="rect">
            <a:avLst/>
          </a:prstGeom>
          <a:noFill/>
        </p:spPr>
        <p:txBody>
          <a:bodyPr wrap="square" lIns="0" tIns="0" rIns="0" bIns="0">
            <a:noAutofit/>
          </a:bodyPr>
          <a:lstStyle/>
          <a:p>
            <a:r>
              <a:rPr lang="en-US" sz="600" b="1" i="0" dirty="0">
                <a:solidFill>
                  <a:srgbClr val="201F1E"/>
                </a:solidFill>
                <a:effectLst/>
                <a:latin typeface="+mn-lt"/>
              </a:rPr>
              <a:t>THIS MATERIAL IS FOR INSTITUTIONAL/BROKER-DEALER USE ONLY. FOR FINANCIAL PROFESSIONAL USE ONLY. </a:t>
            </a:r>
          </a:p>
          <a:p>
            <a:r>
              <a:rPr lang="en-US" sz="600" b="1" i="0" dirty="0">
                <a:solidFill>
                  <a:srgbClr val="201F1E"/>
                </a:solidFill>
                <a:effectLst/>
                <a:latin typeface="+mn-lt"/>
              </a:rPr>
              <a:t>NOT FOR DISTRIBUTION OR USE WITH THE PUBLIC.</a:t>
            </a:r>
            <a:endParaRPr lang="en-US" sz="600" dirty="0">
              <a:latin typeface="+mn-lt"/>
            </a:endParaRPr>
          </a:p>
        </p:txBody>
      </p:sp>
      <p:sp>
        <p:nvSpPr>
          <p:cNvPr id="8" name="Text Placeholder 8">
            <a:extLst>
              <a:ext uri="{FF2B5EF4-FFF2-40B4-BE49-F238E27FC236}">
                <a16:creationId xmlns:a16="http://schemas.microsoft.com/office/drawing/2014/main" id="{46B0D1C1-48E0-9E75-6E3D-824F16EE2B83}"/>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9" name="Slide Number Placeholder 5">
            <a:extLst>
              <a:ext uri="{FF2B5EF4-FFF2-40B4-BE49-F238E27FC236}">
                <a16:creationId xmlns:a16="http://schemas.microsoft.com/office/drawing/2014/main" id="{0305B3B4-A8F9-6CF7-FEC6-E5F3404CE3D3}"/>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0" name="Graphic 12">
            <a:extLst>
              <a:ext uri="{FF2B5EF4-FFF2-40B4-BE49-F238E27FC236}">
                <a16:creationId xmlns:a16="http://schemas.microsoft.com/office/drawing/2014/main" id="{31243509-4FAF-8009-34FD-10538E51FCF3}"/>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9854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Yellow">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941A91C-8450-4F8B-8FBF-3E634ED3081E}"/>
              </a:ext>
            </a:extLst>
          </p:cNvPr>
          <p:cNvSpPr/>
          <p:nvPr userDrawn="1"/>
        </p:nvSpPr>
        <p:spPr bwMode="hidden">
          <a:xfrm>
            <a:off x="-1" y="36"/>
            <a:ext cx="3042303" cy="68579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 name="Title 1"/>
          <p:cNvSpPr>
            <a:spLocks noGrp="1"/>
          </p:cNvSpPr>
          <p:nvPr>
            <p:ph type="title" hasCustomPrompt="1"/>
          </p:nvPr>
        </p:nvSpPr>
        <p:spPr>
          <a:xfrm>
            <a:off x="400572" y="463846"/>
            <a:ext cx="2467680" cy="3401475"/>
          </a:xfrm>
        </p:spPr>
        <p:txBody>
          <a:bodyPr anchor="t">
            <a:noAutofit/>
          </a:bodyPr>
          <a:lstStyle>
            <a:lvl1pPr>
              <a:lnSpc>
                <a:spcPct val="95000"/>
              </a:lnSpc>
              <a:spcBef>
                <a:spcPts val="0"/>
              </a:spcBef>
              <a:defRPr sz="2400" baseline="0">
                <a:solidFill>
                  <a:schemeClr val="bg1"/>
                </a:solidFill>
              </a:defRPr>
            </a:lvl1pPr>
          </a:lstStyle>
          <a:p>
            <a:r>
              <a:rPr lang="en-CA" noProof="0" dirty="0"/>
              <a:t>Title </a:t>
            </a:r>
            <a:br>
              <a:rPr lang="en-CA" noProof="0" dirty="0"/>
            </a:br>
            <a:r>
              <a:rPr lang="en-CA" noProof="0" dirty="0"/>
              <a:t>of slide</a:t>
            </a:r>
          </a:p>
        </p:txBody>
      </p:sp>
      <p:sp>
        <p:nvSpPr>
          <p:cNvPr id="8" name="Text Placeholder 19">
            <a:extLst>
              <a:ext uri="{FF2B5EF4-FFF2-40B4-BE49-F238E27FC236}">
                <a16:creationId xmlns:a16="http://schemas.microsoft.com/office/drawing/2014/main" id="{0E9AFCE8-DC5E-4EC9-B27E-50FCEEF2614B}"/>
              </a:ext>
            </a:extLst>
          </p:cNvPr>
          <p:cNvSpPr>
            <a:spLocks noGrp="1"/>
          </p:cNvSpPr>
          <p:nvPr>
            <p:ph type="body" sz="quarter" idx="15" hasCustomPrompt="1"/>
          </p:nvPr>
        </p:nvSpPr>
        <p:spPr>
          <a:xfrm>
            <a:off x="3270902" y="475488"/>
            <a:ext cx="5474189" cy="792162"/>
          </a:xfrm>
        </p:spPr>
        <p:txBody>
          <a:bodyPr anchor="t"/>
          <a:lstStyle>
            <a:lvl1pPr marL="0" indent="0">
              <a:lnSpc>
                <a:spcPct val="95000"/>
              </a:lnSpc>
              <a:spcBef>
                <a:spcPts val="0"/>
              </a:spcBef>
              <a:buNone/>
              <a:defRPr sz="1800" b="0">
                <a:solidFill>
                  <a:schemeClr val="tx1"/>
                </a:solidFill>
                <a:latin typeface="+mj-lt"/>
              </a:defRPr>
            </a:lvl1pPr>
            <a:lvl2pPr marL="253746" indent="0">
              <a:buNone/>
              <a:defRPr/>
            </a:lvl2pPr>
            <a:lvl3pPr marL="514350" indent="0">
              <a:buNone/>
              <a:defRPr/>
            </a:lvl3pPr>
            <a:lvl4pPr marL="761238" indent="0">
              <a:buNone/>
              <a:defRPr/>
            </a:lvl4pPr>
            <a:lvl5pPr marL="1035558" indent="0">
              <a:buNone/>
              <a:defRPr/>
            </a:lvl5pPr>
          </a:lstStyle>
          <a:p>
            <a:pPr lvl="0"/>
            <a:r>
              <a:rPr lang="en-CA" noProof="0" dirty="0"/>
              <a:t>Title here</a:t>
            </a:r>
          </a:p>
        </p:txBody>
      </p:sp>
      <p:sp>
        <p:nvSpPr>
          <p:cNvPr id="9" name="Content Placeholder 2">
            <a:extLst>
              <a:ext uri="{FF2B5EF4-FFF2-40B4-BE49-F238E27FC236}">
                <a16:creationId xmlns:a16="http://schemas.microsoft.com/office/drawing/2014/main" id="{DD688073-C07D-4AA2-92BF-2A64D23A7B38}"/>
              </a:ext>
            </a:extLst>
          </p:cNvPr>
          <p:cNvSpPr>
            <a:spLocks noGrp="1"/>
          </p:cNvSpPr>
          <p:nvPr>
            <p:ph idx="1" hasCustomPrompt="1"/>
          </p:nvPr>
        </p:nvSpPr>
        <p:spPr>
          <a:xfrm>
            <a:off x="3270901" y="1434192"/>
            <a:ext cx="5472527" cy="4584841"/>
          </a:xfrm>
        </p:spPr>
        <p:txBody>
          <a:bodyPr/>
          <a:lstStyle>
            <a:lvl1pPr>
              <a:defRPr/>
            </a:lvl1p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3" name="TextBox 2">
            <a:extLst>
              <a:ext uri="{FF2B5EF4-FFF2-40B4-BE49-F238E27FC236}">
                <a16:creationId xmlns:a16="http://schemas.microsoft.com/office/drawing/2014/main" id="{F175C71C-40E3-8AC9-2DC9-477EB9E7C0D9}"/>
              </a:ext>
            </a:extLst>
          </p:cNvPr>
          <p:cNvSpPr txBox="1"/>
          <p:nvPr userDrawn="1"/>
        </p:nvSpPr>
        <p:spPr>
          <a:xfrm>
            <a:off x="3270902" y="6446695"/>
            <a:ext cx="4291805" cy="339373"/>
          </a:xfrm>
          <a:prstGeom prst="rect">
            <a:avLst/>
          </a:prstGeom>
          <a:noFill/>
        </p:spPr>
        <p:txBody>
          <a:bodyPr wrap="square" lIns="0" tIns="0" rIns="0" bIns="0">
            <a:noAutofit/>
          </a:bodyPr>
          <a:lstStyle/>
          <a:p>
            <a:r>
              <a:rPr lang="en-US" sz="600" b="1" i="0" dirty="0">
                <a:solidFill>
                  <a:srgbClr val="201F1E"/>
                </a:solidFill>
                <a:effectLst/>
                <a:latin typeface="+mn-lt"/>
              </a:rPr>
              <a:t>THIS MATERIAL IS FOR INSTITUTIONAL/BROKER-DEALER USE ONLY. FOR FINANCIAL PROFESSIONAL USE ONLY. </a:t>
            </a:r>
          </a:p>
          <a:p>
            <a:r>
              <a:rPr lang="en-US" sz="600" b="1" i="0" dirty="0">
                <a:solidFill>
                  <a:srgbClr val="201F1E"/>
                </a:solidFill>
                <a:effectLst/>
                <a:latin typeface="+mn-lt"/>
              </a:rPr>
              <a:t>NOT FOR DISTRIBUTION OR USE WITH THE PUBLIC.</a:t>
            </a:r>
            <a:endParaRPr lang="en-US" sz="600" dirty="0">
              <a:latin typeface="+mn-lt"/>
            </a:endParaRPr>
          </a:p>
        </p:txBody>
      </p:sp>
      <p:sp>
        <p:nvSpPr>
          <p:cNvPr id="11" name="Text Placeholder 8">
            <a:extLst>
              <a:ext uri="{FF2B5EF4-FFF2-40B4-BE49-F238E27FC236}">
                <a16:creationId xmlns:a16="http://schemas.microsoft.com/office/drawing/2014/main" id="{581CB5F6-ACD2-8317-373E-D471AF00025E}"/>
              </a:ext>
            </a:extLst>
          </p:cNvPr>
          <p:cNvSpPr>
            <a:spLocks noGrp="1"/>
          </p:cNvSpPr>
          <p:nvPr>
            <p:ph type="body" sz="quarter" idx="14" hasCustomPrompt="1"/>
          </p:nvPr>
        </p:nvSpPr>
        <p:spPr>
          <a:xfrm>
            <a:off x="3270902" y="5985063"/>
            <a:ext cx="5082076" cy="402451"/>
          </a:xfrm>
        </p:spPr>
        <p:txBody>
          <a:bodyPr anchor="b"/>
          <a:lstStyle>
            <a:lvl1pPr marL="0" indent="0">
              <a:lnSpc>
                <a:spcPct val="95000"/>
              </a:lnSpc>
              <a:spcBef>
                <a:spcPts val="0"/>
              </a:spcBef>
              <a:buNone/>
              <a:defRPr sz="800">
                <a:latin typeface="Arial" panose="020B0604020202020204" pitchFamily="34" charset="0"/>
              </a:defRPr>
            </a:lvl1pPr>
            <a:lvl2pPr marL="0" indent="0">
              <a:lnSpc>
                <a:spcPct val="95000"/>
              </a:lnSpc>
              <a:spcBef>
                <a:spcPts val="0"/>
              </a:spcBef>
              <a:buNone/>
              <a:defRPr sz="800">
                <a:latin typeface="Arial" panose="00000400000000000000" pitchFamily="2" charset="0"/>
              </a:defRPr>
            </a:lvl2pPr>
            <a:lvl3pPr marL="0" indent="0">
              <a:lnSpc>
                <a:spcPct val="95000"/>
              </a:lnSpc>
              <a:spcBef>
                <a:spcPts val="0"/>
              </a:spcBef>
              <a:buNone/>
              <a:defRPr sz="800">
                <a:latin typeface="Arial" panose="00000400000000000000" pitchFamily="2" charset="0"/>
              </a:defRPr>
            </a:lvl3pPr>
            <a:lvl4pPr marL="0" indent="0">
              <a:lnSpc>
                <a:spcPct val="95000"/>
              </a:lnSpc>
              <a:spcBef>
                <a:spcPts val="0"/>
              </a:spcBef>
              <a:buNone/>
              <a:defRPr sz="800">
                <a:latin typeface="Arial" panose="00000400000000000000" pitchFamily="2" charset="0"/>
              </a:defRPr>
            </a:lvl4pPr>
            <a:lvl5pPr marL="0" indent="0">
              <a:lnSpc>
                <a:spcPct val="95000"/>
              </a:lnSpc>
              <a:spcBef>
                <a:spcPts val="0"/>
              </a:spcBef>
              <a:buNone/>
              <a:defRPr sz="800">
                <a:latin typeface="Arial" panose="00000400000000000000" pitchFamily="2" charset="0"/>
              </a:defRPr>
            </a:lvl5pPr>
            <a:lvl6pPr marL="0" indent="0">
              <a:lnSpc>
                <a:spcPct val="95000"/>
              </a:lnSpc>
              <a:spcBef>
                <a:spcPts val="0"/>
              </a:spcBef>
              <a:buNone/>
              <a:defRPr sz="800">
                <a:latin typeface="Arial" panose="00000400000000000000" pitchFamily="2" charset="0"/>
              </a:defRPr>
            </a:lvl6pPr>
            <a:lvl7pPr marL="0" indent="0">
              <a:lnSpc>
                <a:spcPct val="95000"/>
              </a:lnSpc>
              <a:spcBef>
                <a:spcPts val="0"/>
              </a:spcBef>
              <a:buNone/>
              <a:defRPr sz="800">
                <a:latin typeface="Arial" panose="00000400000000000000" pitchFamily="2" charset="0"/>
              </a:defRPr>
            </a:lvl7pPr>
            <a:lvl8pPr marL="0" indent="0">
              <a:lnSpc>
                <a:spcPct val="95000"/>
              </a:lnSpc>
              <a:spcBef>
                <a:spcPts val="0"/>
              </a:spcBef>
              <a:buNone/>
              <a:defRPr sz="800">
                <a:latin typeface="Arial" panose="00000400000000000000" pitchFamily="2" charset="0"/>
              </a:defRPr>
            </a:lvl8pPr>
            <a:lvl9pPr marL="0" indent="0">
              <a:lnSpc>
                <a:spcPct val="95000"/>
              </a:lnSpc>
              <a:spcBef>
                <a:spcPts val="0"/>
              </a:spcBef>
              <a:buNone/>
              <a:defRPr sz="800">
                <a:latin typeface="Arial" panose="00000400000000000000" pitchFamily="2" charset="0"/>
              </a:defRPr>
            </a:lvl9pPr>
          </a:lstStyle>
          <a:p>
            <a:pPr lvl="0"/>
            <a:r>
              <a:rPr lang="en-CA" sz="800" noProof="0">
                <a:latin typeface="Arial" panose="020B0303040401060103" pitchFamily="34" charset="0"/>
                <a:cs typeface="Arial" panose="020B0604020202020204" pitchFamily="34" charset="0"/>
              </a:rPr>
              <a:t>Source text should be Arial, size 8. </a:t>
            </a:r>
          </a:p>
        </p:txBody>
      </p:sp>
      <p:sp>
        <p:nvSpPr>
          <p:cNvPr id="13" name="Slide Number Placeholder 5">
            <a:extLst>
              <a:ext uri="{FF2B5EF4-FFF2-40B4-BE49-F238E27FC236}">
                <a16:creationId xmlns:a16="http://schemas.microsoft.com/office/drawing/2014/main" id="{DAF2BA80-8544-C693-F396-137721733421}"/>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4" name="Graphic 12">
            <a:extLst>
              <a:ext uri="{FF2B5EF4-FFF2-40B4-BE49-F238E27FC236}">
                <a16:creationId xmlns:a16="http://schemas.microsoft.com/office/drawing/2014/main" id="{0A848601-4C53-A49F-D806-0EFAA1607954}"/>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Tree>
    <p:extLst>
      <p:ext uri="{BB962C8B-B14F-4D97-AF65-F5344CB8AC3E}">
        <p14:creationId xmlns:p14="http://schemas.microsoft.com/office/powerpoint/2010/main" val="1672150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D5FD992-2617-7B61-BF38-F6A48884202D}"/>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414825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hapter">
    <p:bg>
      <p:bgPr>
        <a:solidFill>
          <a:srgbClr val="07874E"/>
        </a:solidFill>
        <a:effectLst/>
      </p:bgPr>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60638" y="780239"/>
            <a:ext cx="8316915" cy="4771958"/>
          </a:xfrm>
        </p:spPr>
        <p:txBody>
          <a:bodyPr anchor="ctr">
            <a:normAutofit/>
          </a:bodyPr>
          <a:lstStyle>
            <a:lvl1pPr>
              <a:defRPr sz="7200">
                <a:solidFill>
                  <a:schemeClr val="bg1"/>
                </a:solidFill>
              </a:defRPr>
            </a:lvl1pPr>
          </a:lstStyle>
          <a:p>
            <a:r>
              <a:rPr lang="en-CA" noProof="0" dirty="0"/>
              <a:t>Chapter slide</a:t>
            </a:r>
          </a:p>
        </p:txBody>
      </p:sp>
      <p:pic>
        <p:nvPicPr>
          <p:cNvPr id="5" name="Graphic 12">
            <a:extLst>
              <a:ext uri="{FF2B5EF4-FFF2-40B4-BE49-F238E27FC236}">
                <a16:creationId xmlns:a16="http://schemas.microsoft.com/office/drawing/2014/main" id="{B87BD525-B316-47F1-85C2-C53FD552A8BA}"/>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9" name="Slide Number Placeholder 5">
            <a:extLst>
              <a:ext uri="{FF2B5EF4-FFF2-40B4-BE49-F238E27FC236}">
                <a16:creationId xmlns:a16="http://schemas.microsoft.com/office/drawing/2014/main" id="{D7CEE797-2FB2-553F-4DD6-8FDE429F78E4}"/>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bg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1187481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B7E073A-6743-8028-92CA-09B80066DF97}"/>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pic>
        <p:nvPicPr>
          <p:cNvPr id="10" name="Graphic 9">
            <a:extLst>
              <a:ext uri="{FF2B5EF4-FFF2-40B4-BE49-F238E27FC236}">
                <a16:creationId xmlns:a16="http://schemas.microsoft.com/office/drawing/2014/main" id="{153D8E72-329C-AE2B-96A8-513AEB610DB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258769" y="3133630"/>
            <a:ext cx="4626462" cy="695850"/>
          </a:xfrm>
          <a:prstGeom prst="rect">
            <a:avLst/>
          </a:prstGeom>
        </p:spPr>
      </p:pic>
    </p:spTree>
    <p:extLst>
      <p:ext uri="{BB962C8B-B14F-4D97-AF65-F5344CB8AC3E}">
        <p14:creationId xmlns:p14="http://schemas.microsoft.com/office/powerpoint/2010/main" val="501795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Getting starte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9911C52-8BD4-4F0D-866B-C996C90A70C0}"/>
              </a:ext>
            </a:extLst>
          </p:cNvPr>
          <p:cNvSpPr/>
          <p:nvPr userDrawn="1"/>
        </p:nvSpPr>
        <p:spPr>
          <a:xfrm>
            <a:off x="405925" y="1584824"/>
            <a:ext cx="8229600" cy="2775760"/>
          </a:xfrm>
          <a:prstGeom prst="rect">
            <a:avLst/>
          </a:prstGeom>
        </p:spPr>
        <p:txBody>
          <a:bodyPr wrap="square" lIns="0" rIns="0">
            <a:spAutoFit/>
          </a:bodyPr>
          <a:lstStyle/>
          <a:p>
            <a:pPr marL="0" marR="0" lvl="0" indent="0" algn="l" defTabSz="685800" rtl="0" eaLnBrk="1" fontAlgn="auto" latinLnBrk="0" hangingPunct="1">
              <a:lnSpc>
                <a:spcPct val="95000"/>
              </a:lnSpc>
              <a:spcBef>
                <a:spcPts val="900"/>
              </a:spcBef>
              <a:spcAft>
                <a:spcPts val="0"/>
              </a:spcAft>
              <a:buClrTx/>
              <a:buSzTx/>
              <a:buFont typeface="Arial" panose="020B0604020202020204" pitchFamily="34" charset="0"/>
              <a:buNone/>
              <a:tabLst/>
              <a:defRPr/>
            </a:pPr>
            <a:r>
              <a:rPr kumimoji="0" lang="en-CA" sz="1050" b="1" i="0" u="none" strike="noStrike" kern="1200" cap="none" spc="0" normalizeH="0" baseline="0" noProof="0" dirty="0">
                <a:ln>
                  <a:noFill/>
                </a:ln>
                <a:solidFill>
                  <a:prstClr val="black"/>
                </a:solidFill>
                <a:effectLst/>
                <a:uLnTx/>
                <a:uFillTx/>
                <a:latin typeface="+mn-lt"/>
                <a:ea typeface="+mn-ea"/>
                <a:cs typeface="+mn-cs"/>
              </a:rPr>
              <a:t>A few recommendations: </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CA" sz="1050" b="0" i="0" u="none" strike="noStrike" kern="1200" cap="none" spc="0" normalizeH="0" baseline="0" noProof="0" dirty="0">
                <a:ln>
                  <a:noFill/>
                </a:ln>
                <a:solidFill>
                  <a:prstClr val="black"/>
                </a:solidFill>
                <a:effectLst/>
                <a:uLnTx/>
                <a:uFillTx/>
                <a:latin typeface="+mn-lt"/>
                <a:ea typeface="+mn-ea"/>
                <a:cs typeface="+mn-cs"/>
              </a:rPr>
              <a:t>Sample slides are included to help you get started. You can edit these sample slides or insert new slides, however it is recommended you maintain a consistent title and finishing slide.</a:t>
            </a:r>
            <a:endParaRPr kumimoji="0" lang="en-CA" sz="1050" b="0" i="0" u="none" strike="noStrike" kern="1200" cap="none" spc="0" normalizeH="0" baseline="0" noProof="0" dirty="0">
              <a:ln>
                <a:noFill/>
              </a:ln>
              <a:solidFill>
                <a:schemeClr val="tx1"/>
              </a:solidFill>
              <a:effectLst/>
              <a:uLnTx/>
              <a:uFillTx/>
              <a:latin typeface="+mn-lt"/>
              <a:ea typeface="+mn-ea"/>
              <a:cs typeface="+mn-cs"/>
            </a:endParaRP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CA" sz="1050" b="0" i="0" u="none" strike="noStrike" kern="1200" cap="none" spc="0" normalizeH="0" baseline="0" noProof="0" dirty="0">
                <a:ln>
                  <a:noFill/>
                </a:ln>
                <a:solidFill>
                  <a:prstClr val="black"/>
                </a:solidFill>
                <a:effectLst/>
                <a:uLnTx/>
                <a:uFillTx/>
                <a:latin typeface="+mn-lt"/>
                <a:ea typeface="+mn-ea"/>
                <a:cs typeface="+mn-cs"/>
              </a:rPr>
              <a:t>Maintain the integrity of the key template features: Ensure consistency in locations and space around the logo, leverage the Manulife JH color palette and Arial font, and use the icons and images that have been provided for you.</a:t>
            </a:r>
            <a:endParaRPr kumimoji="0" lang="en-CA" sz="1050" b="0" i="0" u="none" strike="noStrike" kern="1200" cap="none" spc="0" normalizeH="0" baseline="0" noProof="0" dirty="0">
              <a:ln>
                <a:noFill/>
              </a:ln>
              <a:solidFill>
                <a:schemeClr val="bg1"/>
              </a:solidFill>
              <a:effectLst/>
              <a:uLnTx/>
              <a:uFillTx/>
              <a:latin typeface="Arial" panose="02020503040401060103" pitchFamily="18" charset="0"/>
              <a:ea typeface="+mn-ea"/>
              <a:cs typeface="+mn-cs"/>
            </a:endParaRPr>
          </a:p>
          <a:p>
            <a:pPr marL="171450" marR="0" lvl="0" indent="-171450" algn="l" defTabSz="685800" rtl="0" eaLnBrk="1" fontAlgn="auto" latinLnBrk="0" hangingPunct="1">
              <a:lnSpc>
                <a:spcPct val="100000"/>
              </a:lnSpc>
              <a:spcBef>
                <a:spcPts val="900"/>
              </a:spcBef>
              <a:spcAft>
                <a:spcPts val="0"/>
              </a:spcAft>
              <a:buClrTx/>
              <a:buSzPct val="100000"/>
              <a:buFont typeface="Arial" panose="020B0604020202020204" pitchFamily="34" charset="0"/>
              <a:buChar char="•"/>
              <a:tabLst/>
              <a:defRPr/>
            </a:pPr>
            <a:endParaRPr kumimoji="0" lang="en-CA" sz="21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685800" rtl="0" eaLnBrk="1" fontAlgn="auto" latinLnBrk="0" hangingPunct="1">
              <a:lnSpc>
                <a:spcPct val="100000"/>
              </a:lnSpc>
              <a:spcBef>
                <a:spcPts val="900"/>
              </a:spcBef>
              <a:spcAft>
                <a:spcPts val="0"/>
              </a:spcAft>
              <a:buClrTx/>
              <a:buSzPct val="100000"/>
              <a:buFont typeface="Arial" panose="020B0604020202020204" pitchFamily="34" charset="0"/>
              <a:buNone/>
              <a:tabLst/>
              <a:defRPr/>
            </a:pPr>
            <a:endParaRPr kumimoji="0" lang="en-CA" sz="27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685800" rtl="0" eaLnBrk="1" fontAlgn="auto" latinLnBrk="0" hangingPunct="1">
              <a:lnSpc>
                <a:spcPct val="100000"/>
              </a:lnSpc>
              <a:spcBef>
                <a:spcPts val="900"/>
              </a:spcBef>
              <a:spcAft>
                <a:spcPts val="0"/>
              </a:spcAft>
              <a:buClrTx/>
              <a:buSzPct val="100000"/>
              <a:buFont typeface="Arial" panose="020B0604020202020204" pitchFamily="34" charset="0"/>
              <a:buNone/>
              <a:tabLst/>
              <a:defRPr/>
            </a:pPr>
            <a:r>
              <a:rPr kumimoji="0" lang="en-CA" sz="1050" b="1" i="0" u="none" strike="noStrike" kern="1200" cap="none" spc="0" normalizeH="0" baseline="0" noProof="0" dirty="0">
                <a:ln>
                  <a:noFill/>
                </a:ln>
                <a:solidFill>
                  <a:prstClr val="black"/>
                </a:solidFill>
                <a:effectLst/>
                <a:uLnTx/>
                <a:uFillTx/>
                <a:latin typeface="+mn-lt"/>
                <a:ea typeface="+mn-ea"/>
                <a:cs typeface="+mn-cs"/>
              </a:rPr>
              <a:t>If you have any questions or concerns, </a:t>
            </a:r>
            <a:br>
              <a:rPr kumimoji="0" lang="en-CA" sz="1050" b="1" i="0" u="none" strike="noStrike" kern="1200" cap="none" spc="0" normalizeH="0" baseline="0" noProof="0" dirty="0">
                <a:ln>
                  <a:noFill/>
                </a:ln>
                <a:solidFill>
                  <a:prstClr val="black"/>
                </a:solidFill>
                <a:effectLst/>
                <a:uLnTx/>
                <a:uFillTx/>
                <a:latin typeface="+mn-lt"/>
                <a:ea typeface="+mn-ea"/>
                <a:cs typeface="+mn-cs"/>
              </a:rPr>
            </a:br>
            <a:r>
              <a:rPr kumimoji="0" lang="en-CA" sz="1050" b="1" i="0" u="none" strike="noStrike" kern="1200" cap="none" spc="0" normalizeH="0" baseline="0" noProof="0" dirty="0">
                <a:ln>
                  <a:noFill/>
                </a:ln>
                <a:solidFill>
                  <a:prstClr val="black"/>
                </a:solidFill>
                <a:effectLst/>
                <a:uLnTx/>
                <a:uFillTx/>
                <a:latin typeface="+mn-lt"/>
                <a:ea typeface="+mn-ea"/>
                <a:cs typeface="+mn-cs"/>
              </a:rPr>
              <a:t>please email us at brand@manulife.com.</a:t>
            </a:r>
          </a:p>
          <a:p>
            <a:pPr marL="171450" marR="0" lvl="0" indent="-171450" algn="l" defTabSz="685800" rtl="0" eaLnBrk="1" fontAlgn="auto" latinLnBrk="0" hangingPunct="1">
              <a:lnSpc>
                <a:spcPct val="100000"/>
              </a:lnSpc>
              <a:spcBef>
                <a:spcPts val="900"/>
              </a:spcBef>
              <a:spcAft>
                <a:spcPts val="0"/>
              </a:spcAft>
              <a:buClrTx/>
              <a:buSzPct val="100000"/>
              <a:buFont typeface="Arial" panose="020B0604020202020204" pitchFamily="34" charset="0"/>
              <a:buChar char="•"/>
              <a:tabLst/>
              <a:defRPr/>
            </a:pPr>
            <a:endParaRPr kumimoji="0" lang="en-CA" sz="1050" b="0" i="0" u="none" strike="noStrike" kern="1200" cap="none" spc="0" normalizeH="0" baseline="0" noProof="0" dirty="0">
              <a:ln>
                <a:noFill/>
              </a:ln>
              <a:solidFill>
                <a:prstClr val="black"/>
              </a:solidFill>
              <a:effectLst/>
              <a:uLnTx/>
              <a:uFillTx/>
              <a:latin typeface="+mn-lt"/>
              <a:ea typeface="+mn-ea"/>
              <a:cs typeface="+mn-cs"/>
            </a:endParaRPr>
          </a:p>
        </p:txBody>
      </p:sp>
      <p:sp>
        <p:nvSpPr>
          <p:cNvPr id="15" name="Rectangle 14">
            <a:extLst>
              <a:ext uri="{FF2B5EF4-FFF2-40B4-BE49-F238E27FC236}">
                <a16:creationId xmlns:a16="http://schemas.microsoft.com/office/drawing/2014/main" id="{11E92F06-F4FB-4621-9169-B57FD0A41EED}"/>
              </a:ext>
            </a:extLst>
          </p:cNvPr>
          <p:cNvSpPr/>
          <p:nvPr userDrawn="1"/>
        </p:nvSpPr>
        <p:spPr>
          <a:xfrm>
            <a:off x="388833" y="950979"/>
            <a:ext cx="8359312" cy="307777"/>
          </a:xfrm>
          <a:prstGeom prst="rect">
            <a:avLst/>
          </a:prstGeom>
        </p:spPr>
        <p:txBody>
          <a:bodyPr wrap="square" lIns="0" rIns="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prstClr val="black"/>
                </a:solidFill>
                <a:effectLst/>
                <a:uLnTx/>
                <a:uFillTx/>
                <a:latin typeface="+mn-lt"/>
                <a:ea typeface="+mj-ea"/>
                <a:cs typeface="+mj-cs"/>
              </a:rPr>
              <a:t>Getting Started – Official Manulife John Hancock Investments Template</a:t>
            </a:r>
            <a:endParaRPr lang="en-CA" sz="1350" dirty="0"/>
          </a:p>
        </p:txBody>
      </p:sp>
      <p:sp>
        <p:nvSpPr>
          <p:cNvPr id="9" name="Rectangle 8">
            <a:extLst>
              <a:ext uri="{FF2B5EF4-FFF2-40B4-BE49-F238E27FC236}">
                <a16:creationId xmlns:a16="http://schemas.microsoft.com/office/drawing/2014/main" id="{A153B09A-151F-464A-973F-FF30F816F5E8}"/>
              </a:ext>
            </a:extLst>
          </p:cNvPr>
          <p:cNvSpPr/>
          <p:nvPr userDrawn="1"/>
        </p:nvSpPr>
        <p:spPr>
          <a:xfrm>
            <a:off x="397379" y="359683"/>
            <a:ext cx="1920398" cy="207749"/>
          </a:xfrm>
          <a:prstGeom prst="rect">
            <a:avLst/>
          </a:prstGeom>
        </p:spPr>
        <p:txBody>
          <a:bodyPr wrap="none" lIns="0" rIns="0">
            <a:spAutoFit/>
          </a:bodyPr>
          <a:lstStyle/>
          <a:p>
            <a:r>
              <a:rPr lang="en-US" sz="750" dirty="0">
                <a:latin typeface="+mn-lt"/>
              </a:rPr>
              <a:t>For use with Microsoft Office PowerPoint 365</a:t>
            </a:r>
            <a:endParaRPr lang="en-US" sz="750" dirty="0">
              <a:solidFill>
                <a:schemeClr val="bg1"/>
              </a:solidFill>
              <a:latin typeface="+mn-lt"/>
            </a:endParaRPr>
          </a:p>
        </p:txBody>
      </p:sp>
      <p:pic>
        <p:nvPicPr>
          <p:cNvPr id="14" name="Picture 13">
            <a:extLst>
              <a:ext uri="{FF2B5EF4-FFF2-40B4-BE49-F238E27FC236}">
                <a16:creationId xmlns:a16="http://schemas.microsoft.com/office/drawing/2014/main" id="{A320FD29-3B7F-40BE-9E18-DC3B2E7B9989}"/>
              </a:ext>
            </a:extLst>
          </p:cNvPr>
          <p:cNvPicPr>
            <a:picLocks noChangeAspect="1"/>
          </p:cNvPicPr>
          <p:nvPr userDrawn="1"/>
        </p:nvPicPr>
        <p:blipFill>
          <a:blip r:embed="rId2"/>
          <a:stretch>
            <a:fillRect/>
          </a:stretch>
        </p:blipFill>
        <p:spPr>
          <a:xfrm>
            <a:off x="6198036" y="3597276"/>
            <a:ext cx="1123200" cy="842400"/>
          </a:xfrm>
          <a:prstGeom prst="rect">
            <a:avLst/>
          </a:prstGeom>
          <a:ln w="3175">
            <a:solidFill>
              <a:schemeClr val="bg2">
                <a:lumMod val="60000"/>
                <a:lumOff val="40000"/>
              </a:schemeClr>
            </a:solidFill>
          </a:ln>
        </p:spPr>
      </p:pic>
      <p:pic>
        <p:nvPicPr>
          <p:cNvPr id="19" name="Picture 18">
            <a:extLst>
              <a:ext uri="{FF2B5EF4-FFF2-40B4-BE49-F238E27FC236}">
                <a16:creationId xmlns:a16="http://schemas.microsoft.com/office/drawing/2014/main" id="{8689D802-898C-4CA3-B9D2-67F5AC568B2D}"/>
              </a:ext>
            </a:extLst>
          </p:cNvPr>
          <p:cNvPicPr>
            <a:picLocks noChangeAspect="1"/>
          </p:cNvPicPr>
          <p:nvPr userDrawn="1"/>
        </p:nvPicPr>
        <p:blipFill>
          <a:blip r:embed="rId3"/>
          <a:stretch>
            <a:fillRect/>
          </a:stretch>
        </p:blipFill>
        <p:spPr>
          <a:xfrm>
            <a:off x="6718148" y="4612597"/>
            <a:ext cx="1123200" cy="842400"/>
          </a:xfrm>
          <a:prstGeom prst="rect">
            <a:avLst/>
          </a:prstGeom>
          <a:ln w="3175">
            <a:solidFill>
              <a:schemeClr val="bg2">
                <a:lumMod val="60000"/>
                <a:lumOff val="40000"/>
              </a:schemeClr>
            </a:solidFill>
          </a:ln>
        </p:spPr>
      </p:pic>
      <p:pic>
        <p:nvPicPr>
          <p:cNvPr id="21" name="Picture 20">
            <a:extLst>
              <a:ext uri="{FF2B5EF4-FFF2-40B4-BE49-F238E27FC236}">
                <a16:creationId xmlns:a16="http://schemas.microsoft.com/office/drawing/2014/main" id="{6021C05D-D430-478B-8AF0-EAE3D5E33B13}"/>
              </a:ext>
            </a:extLst>
          </p:cNvPr>
          <p:cNvPicPr>
            <a:picLocks noChangeAspect="1"/>
          </p:cNvPicPr>
          <p:nvPr userDrawn="1"/>
        </p:nvPicPr>
        <p:blipFill>
          <a:blip r:embed="rId4"/>
          <a:stretch>
            <a:fillRect/>
          </a:stretch>
        </p:blipFill>
        <p:spPr>
          <a:xfrm>
            <a:off x="5653743" y="3841040"/>
            <a:ext cx="1123200" cy="842400"/>
          </a:xfrm>
          <a:prstGeom prst="rect">
            <a:avLst/>
          </a:prstGeom>
          <a:ln w="3175">
            <a:solidFill>
              <a:schemeClr val="bg2">
                <a:lumMod val="60000"/>
                <a:lumOff val="40000"/>
              </a:schemeClr>
            </a:solidFill>
          </a:ln>
        </p:spPr>
      </p:pic>
      <p:pic>
        <p:nvPicPr>
          <p:cNvPr id="23" name="Picture 22">
            <a:extLst>
              <a:ext uri="{FF2B5EF4-FFF2-40B4-BE49-F238E27FC236}">
                <a16:creationId xmlns:a16="http://schemas.microsoft.com/office/drawing/2014/main" id="{C86B0D5A-AB2E-4C4B-8D6A-FB6C8D57B831}"/>
              </a:ext>
            </a:extLst>
          </p:cNvPr>
          <p:cNvPicPr>
            <a:picLocks noChangeAspect="1"/>
          </p:cNvPicPr>
          <p:nvPr userDrawn="1"/>
        </p:nvPicPr>
        <p:blipFill>
          <a:blip r:embed="rId5"/>
          <a:stretch>
            <a:fillRect/>
          </a:stretch>
        </p:blipFill>
        <p:spPr>
          <a:xfrm>
            <a:off x="6215183" y="4821415"/>
            <a:ext cx="1123200" cy="842400"/>
          </a:xfrm>
          <a:prstGeom prst="rect">
            <a:avLst/>
          </a:prstGeom>
          <a:ln w="3175">
            <a:solidFill>
              <a:schemeClr val="bg2">
                <a:lumMod val="60000"/>
                <a:lumOff val="40000"/>
              </a:schemeClr>
            </a:solidFill>
          </a:ln>
        </p:spPr>
      </p:pic>
      <p:pic>
        <p:nvPicPr>
          <p:cNvPr id="25" name="Picture 24">
            <a:extLst>
              <a:ext uri="{FF2B5EF4-FFF2-40B4-BE49-F238E27FC236}">
                <a16:creationId xmlns:a16="http://schemas.microsoft.com/office/drawing/2014/main" id="{A62FC560-7799-4C8D-8CE5-EE44B5E03D69}"/>
              </a:ext>
            </a:extLst>
          </p:cNvPr>
          <p:cNvPicPr>
            <a:picLocks noChangeAspect="1"/>
          </p:cNvPicPr>
          <p:nvPr userDrawn="1"/>
        </p:nvPicPr>
        <p:blipFill>
          <a:blip r:embed="rId6"/>
          <a:stretch>
            <a:fillRect/>
          </a:stretch>
        </p:blipFill>
        <p:spPr>
          <a:xfrm>
            <a:off x="5110622" y="4103080"/>
            <a:ext cx="1123200" cy="842400"/>
          </a:xfrm>
          <a:prstGeom prst="rect">
            <a:avLst/>
          </a:prstGeom>
          <a:ln w="3175">
            <a:solidFill>
              <a:schemeClr val="bg2">
                <a:lumMod val="60000"/>
                <a:lumOff val="40000"/>
              </a:schemeClr>
            </a:solidFill>
          </a:ln>
        </p:spPr>
      </p:pic>
      <p:pic>
        <p:nvPicPr>
          <p:cNvPr id="31" name="Picture 30">
            <a:extLst>
              <a:ext uri="{FF2B5EF4-FFF2-40B4-BE49-F238E27FC236}">
                <a16:creationId xmlns:a16="http://schemas.microsoft.com/office/drawing/2014/main" id="{CE9FF827-AC27-4D13-9969-7B48B8F9C599}"/>
              </a:ext>
            </a:extLst>
          </p:cNvPr>
          <p:cNvPicPr>
            <a:picLocks noChangeAspect="1"/>
          </p:cNvPicPr>
          <p:nvPr userDrawn="1"/>
        </p:nvPicPr>
        <p:blipFill>
          <a:blip r:embed="rId7"/>
          <a:stretch>
            <a:fillRect/>
          </a:stretch>
        </p:blipFill>
        <p:spPr>
          <a:xfrm>
            <a:off x="5672222" y="5082183"/>
            <a:ext cx="1123200" cy="842400"/>
          </a:xfrm>
          <a:prstGeom prst="rect">
            <a:avLst/>
          </a:prstGeom>
          <a:ln w="3175">
            <a:solidFill>
              <a:schemeClr val="bg2">
                <a:lumMod val="60000"/>
                <a:lumOff val="40000"/>
              </a:schemeClr>
            </a:solidFill>
          </a:ln>
        </p:spPr>
      </p:pic>
      <p:pic>
        <p:nvPicPr>
          <p:cNvPr id="39" name="Picture 38">
            <a:extLst>
              <a:ext uri="{FF2B5EF4-FFF2-40B4-BE49-F238E27FC236}">
                <a16:creationId xmlns:a16="http://schemas.microsoft.com/office/drawing/2014/main" id="{4EB641BC-6045-41D0-942B-F65C13D34528}"/>
              </a:ext>
            </a:extLst>
          </p:cNvPr>
          <p:cNvPicPr>
            <a:picLocks noChangeAspect="1"/>
          </p:cNvPicPr>
          <p:nvPr userDrawn="1"/>
        </p:nvPicPr>
        <p:blipFill>
          <a:blip r:embed="rId8"/>
          <a:stretch>
            <a:fillRect/>
          </a:stretch>
        </p:blipFill>
        <p:spPr>
          <a:xfrm>
            <a:off x="4549220" y="4375243"/>
            <a:ext cx="1123200" cy="842400"/>
          </a:xfrm>
          <a:prstGeom prst="rect">
            <a:avLst/>
          </a:prstGeom>
          <a:ln w="3175">
            <a:solidFill>
              <a:schemeClr val="bg2">
                <a:lumMod val="60000"/>
                <a:lumOff val="40000"/>
              </a:schemeClr>
            </a:solidFill>
          </a:ln>
        </p:spPr>
      </p:pic>
      <p:pic>
        <p:nvPicPr>
          <p:cNvPr id="47" name="Picture 46">
            <a:extLst>
              <a:ext uri="{FF2B5EF4-FFF2-40B4-BE49-F238E27FC236}">
                <a16:creationId xmlns:a16="http://schemas.microsoft.com/office/drawing/2014/main" id="{FE937070-682F-430B-B72E-3CFD5AE78271}"/>
              </a:ext>
            </a:extLst>
          </p:cNvPr>
          <p:cNvPicPr>
            <a:picLocks noChangeAspect="1"/>
          </p:cNvPicPr>
          <p:nvPr userDrawn="1"/>
        </p:nvPicPr>
        <p:blipFill>
          <a:blip r:embed="rId9"/>
          <a:stretch>
            <a:fillRect/>
          </a:stretch>
        </p:blipFill>
        <p:spPr>
          <a:xfrm>
            <a:off x="5118931" y="5371661"/>
            <a:ext cx="1123200" cy="842400"/>
          </a:xfrm>
          <a:prstGeom prst="rect">
            <a:avLst/>
          </a:prstGeom>
          <a:ln w="3175">
            <a:solidFill>
              <a:schemeClr val="bg2">
                <a:lumMod val="60000"/>
                <a:lumOff val="40000"/>
              </a:schemeClr>
            </a:solidFill>
          </a:ln>
        </p:spPr>
      </p:pic>
      <p:sp>
        <p:nvSpPr>
          <p:cNvPr id="6" name="Slide Number Placeholder 5">
            <a:extLst>
              <a:ext uri="{FF2B5EF4-FFF2-40B4-BE49-F238E27FC236}">
                <a16:creationId xmlns:a16="http://schemas.microsoft.com/office/drawing/2014/main" id="{51A0E6DC-6CC0-4DB7-FAA0-BE7B108AD2C8}"/>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3643503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Getting started 2">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9911C52-8BD4-4F0D-866B-C996C90A70C0}"/>
              </a:ext>
            </a:extLst>
          </p:cNvPr>
          <p:cNvSpPr/>
          <p:nvPr userDrawn="1"/>
        </p:nvSpPr>
        <p:spPr>
          <a:xfrm>
            <a:off x="307562" y="1576407"/>
            <a:ext cx="4065715" cy="1052596"/>
          </a:xfrm>
          <a:prstGeom prst="rect">
            <a:avLst/>
          </a:prstGeom>
        </p:spPr>
        <p:txBody>
          <a:bodyPr wrap="square">
            <a:spAutoFit/>
          </a:bodyPr>
          <a:lstStyle/>
          <a:p>
            <a:pPr marL="0" indent="0">
              <a:lnSpc>
                <a:spcPct val="95000"/>
              </a:lnSpc>
              <a:spcBef>
                <a:spcPts val="900"/>
              </a:spcBef>
              <a:buNone/>
            </a:pPr>
            <a:r>
              <a:rPr lang="en-US" sz="1050" b="1" dirty="0"/>
              <a:t>To insert a new slide</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US" sz="1050" b="0" i="0" u="none" strike="noStrike" kern="1200" cap="none" spc="0" normalizeH="0" baseline="0" dirty="0">
                <a:ln>
                  <a:noFill/>
                </a:ln>
                <a:solidFill>
                  <a:prstClr val="black"/>
                </a:solidFill>
                <a:effectLst/>
                <a:uLnTx/>
                <a:uFillTx/>
                <a:latin typeface="+mn-lt"/>
                <a:ea typeface="+mn-ea"/>
                <a:cs typeface="+mn-cs"/>
              </a:rPr>
              <a:t>Click the bottom of the New Slide button on the Home tab.</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US" sz="1050" b="0" i="0" u="none" strike="noStrike" kern="1200" cap="none" spc="0" normalizeH="0" baseline="0" dirty="0">
                <a:ln>
                  <a:noFill/>
                </a:ln>
                <a:solidFill>
                  <a:prstClr val="black"/>
                </a:solidFill>
                <a:effectLst/>
                <a:uLnTx/>
                <a:uFillTx/>
                <a:latin typeface="+mn-lt"/>
                <a:ea typeface="+mn-ea"/>
                <a:cs typeface="+mn-cs"/>
              </a:rPr>
              <a:t>Choose a layout from the gallery.</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US" sz="1050" b="0" i="0" u="none" strike="noStrike" kern="1200" cap="none" spc="0" normalizeH="0" baseline="0" dirty="0">
                <a:ln>
                  <a:noFill/>
                </a:ln>
                <a:solidFill>
                  <a:prstClr val="black"/>
                </a:solidFill>
                <a:effectLst/>
                <a:uLnTx/>
                <a:uFillTx/>
                <a:latin typeface="+mn-lt"/>
                <a:ea typeface="+mn-ea"/>
                <a:cs typeface="+mn-cs"/>
              </a:rPr>
              <a:t>Add content using </a:t>
            </a:r>
            <a:r>
              <a:rPr lang="en-US" sz="1050" dirty="0"/>
              <a:t>the default boxes provided.</a:t>
            </a:r>
          </a:p>
        </p:txBody>
      </p:sp>
      <p:sp>
        <p:nvSpPr>
          <p:cNvPr id="15" name="Rectangle 14">
            <a:extLst>
              <a:ext uri="{FF2B5EF4-FFF2-40B4-BE49-F238E27FC236}">
                <a16:creationId xmlns:a16="http://schemas.microsoft.com/office/drawing/2014/main" id="{11E92F06-F4FB-4621-9169-B57FD0A41EED}"/>
              </a:ext>
            </a:extLst>
          </p:cNvPr>
          <p:cNvSpPr/>
          <p:nvPr userDrawn="1"/>
        </p:nvSpPr>
        <p:spPr>
          <a:xfrm>
            <a:off x="307563" y="950980"/>
            <a:ext cx="5836649" cy="323165"/>
          </a:xfrm>
          <a:prstGeom prst="rect">
            <a:avLst/>
          </a:prstGeom>
        </p:spPr>
        <p:txBody>
          <a:bodyPr wrap="square">
            <a:spAutoFit/>
          </a:bodyPr>
          <a:lstStyle/>
          <a:p>
            <a:r>
              <a:rPr kumimoji="0" lang="en-US" sz="1500" b="1" i="0" u="none" strike="noStrike" kern="1200" cap="none" spc="0" normalizeH="0" baseline="0" noProof="0" dirty="0">
                <a:ln>
                  <a:noFill/>
                </a:ln>
                <a:solidFill>
                  <a:prstClr val="black"/>
                </a:solidFill>
                <a:effectLst/>
                <a:uLnTx/>
                <a:uFillTx/>
                <a:latin typeface="+mn-lt"/>
                <a:ea typeface="+mj-ea"/>
                <a:cs typeface="+mj-cs"/>
              </a:rPr>
              <a:t>To Insert or Change a Slide</a:t>
            </a:r>
            <a:endParaRPr lang="en-CA" sz="1200" dirty="0"/>
          </a:p>
        </p:txBody>
      </p:sp>
      <p:sp>
        <p:nvSpPr>
          <p:cNvPr id="16" name="Rectangle 15">
            <a:extLst>
              <a:ext uri="{FF2B5EF4-FFF2-40B4-BE49-F238E27FC236}">
                <a16:creationId xmlns:a16="http://schemas.microsoft.com/office/drawing/2014/main" id="{F1C17CB5-F2BE-4A24-9128-54B915A02C7D}"/>
              </a:ext>
            </a:extLst>
          </p:cNvPr>
          <p:cNvSpPr/>
          <p:nvPr userDrawn="1"/>
        </p:nvSpPr>
        <p:spPr>
          <a:xfrm>
            <a:off x="397379" y="359683"/>
            <a:ext cx="1920398" cy="207749"/>
          </a:xfrm>
          <a:prstGeom prst="rect">
            <a:avLst/>
          </a:prstGeom>
        </p:spPr>
        <p:txBody>
          <a:bodyPr wrap="none" lIns="0" rIns="0">
            <a:spAutoFit/>
          </a:bodyPr>
          <a:lstStyle/>
          <a:p>
            <a:r>
              <a:rPr lang="en-US" sz="750" dirty="0">
                <a:latin typeface="+mn-lt"/>
              </a:rPr>
              <a:t>For use with Microsoft Office PowerPoint 365</a:t>
            </a:r>
            <a:endParaRPr lang="en-US" sz="750" dirty="0">
              <a:solidFill>
                <a:schemeClr val="bg1"/>
              </a:solidFill>
              <a:latin typeface="+mn-lt"/>
            </a:endParaRPr>
          </a:p>
        </p:txBody>
      </p:sp>
      <p:sp>
        <p:nvSpPr>
          <p:cNvPr id="19" name="Rectangle 18">
            <a:extLst>
              <a:ext uri="{FF2B5EF4-FFF2-40B4-BE49-F238E27FC236}">
                <a16:creationId xmlns:a16="http://schemas.microsoft.com/office/drawing/2014/main" id="{F013F073-27F8-44C6-86F2-1BFB52DCC02D}"/>
              </a:ext>
            </a:extLst>
          </p:cNvPr>
          <p:cNvSpPr/>
          <p:nvPr userDrawn="1"/>
        </p:nvSpPr>
        <p:spPr>
          <a:xfrm>
            <a:off x="4710896" y="1576407"/>
            <a:ext cx="4065720" cy="1321516"/>
          </a:xfrm>
          <a:prstGeom prst="rect">
            <a:avLst/>
          </a:prstGeom>
        </p:spPr>
        <p:txBody>
          <a:bodyPr wrap="square">
            <a:spAutoFit/>
          </a:bodyPr>
          <a:lstStyle/>
          <a:p>
            <a:pPr marL="0" indent="0">
              <a:lnSpc>
                <a:spcPct val="95000"/>
              </a:lnSpc>
              <a:spcBef>
                <a:spcPts val="900"/>
              </a:spcBef>
              <a:buNone/>
            </a:pPr>
            <a:r>
              <a:rPr lang="en-US" sz="1050" b="1" dirty="0"/>
              <a:t>To change the layout of an existing slide </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lang="en-US" sz="1050" dirty="0"/>
              <a:t>Go </a:t>
            </a:r>
            <a:r>
              <a:rPr kumimoji="0" lang="en-US" sz="1050" b="0" i="0" u="none" strike="noStrike" kern="1200" cap="none" spc="0" normalizeH="0" baseline="0" dirty="0">
                <a:ln>
                  <a:noFill/>
                </a:ln>
                <a:solidFill>
                  <a:prstClr val="black"/>
                </a:solidFill>
                <a:effectLst/>
                <a:uLnTx/>
                <a:uFillTx/>
                <a:latin typeface="+mn-lt"/>
                <a:ea typeface="+mn-ea"/>
                <a:cs typeface="+mn-cs"/>
              </a:rPr>
              <a:t>to the slide you want to change.</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US" sz="1050" b="0" i="0" u="none" strike="noStrike" kern="1200" cap="none" spc="0" normalizeH="0" baseline="0" dirty="0">
                <a:ln>
                  <a:noFill/>
                </a:ln>
                <a:solidFill>
                  <a:prstClr val="black"/>
                </a:solidFill>
                <a:effectLst/>
                <a:uLnTx/>
                <a:uFillTx/>
                <a:latin typeface="+mn-lt"/>
                <a:ea typeface="+mn-ea"/>
                <a:cs typeface="+mn-cs"/>
              </a:rPr>
              <a:t>Select Layout on the Home tab.</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US" sz="1050" b="0" i="0" u="none" strike="noStrike" kern="1200" cap="none" spc="0" normalizeH="0" baseline="0" dirty="0">
                <a:ln>
                  <a:noFill/>
                </a:ln>
                <a:solidFill>
                  <a:prstClr val="black"/>
                </a:solidFill>
                <a:effectLst/>
                <a:uLnTx/>
                <a:uFillTx/>
                <a:latin typeface="+mn-lt"/>
                <a:ea typeface="+mn-ea"/>
                <a:cs typeface="+mn-cs"/>
              </a:rPr>
              <a:t>Choose a new layout from the gallery.</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US" sz="1050" b="0" i="0" u="none" strike="noStrike" kern="1200" cap="none" spc="0" normalizeH="0" baseline="0" dirty="0">
                <a:ln>
                  <a:noFill/>
                </a:ln>
                <a:solidFill>
                  <a:prstClr val="black"/>
                </a:solidFill>
                <a:effectLst/>
                <a:uLnTx/>
                <a:uFillTx/>
                <a:latin typeface="+mn-lt"/>
                <a:ea typeface="+mn-ea"/>
                <a:cs typeface="+mn-cs"/>
              </a:rPr>
              <a:t>Add content </a:t>
            </a:r>
            <a:r>
              <a:rPr lang="en-US" sz="1050" dirty="0"/>
              <a:t>using the default boxes provided.</a:t>
            </a:r>
          </a:p>
        </p:txBody>
      </p:sp>
      <p:cxnSp>
        <p:nvCxnSpPr>
          <p:cNvPr id="13" name="Straight Connector 12">
            <a:extLst>
              <a:ext uri="{FF2B5EF4-FFF2-40B4-BE49-F238E27FC236}">
                <a16:creationId xmlns:a16="http://schemas.microsoft.com/office/drawing/2014/main" id="{D881C36F-DB11-4377-82A5-7916E869C5A2}"/>
              </a:ext>
            </a:extLst>
          </p:cNvPr>
          <p:cNvCxnSpPr>
            <a:cxnSpLocks/>
          </p:cNvCxnSpPr>
          <p:nvPr userDrawn="1"/>
        </p:nvCxnSpPr>
        <p:spPr>
          <a:xfrm>
            <a:off x="4572000" y="1655840"/>
            <a:ext cx="0" cy="3892832"/>
          </a:xfrm>
          <a:prstGeom prst="line">
            <a:avLst/>
          </a:prstGeom>
          <a:noFill/>
          <a:ln w="12700" cap="flat">
            <a:solidFill>
              <a:schemeClr val="tx1"/>
            </a:solidFill>
            <a:prstDash val="solid"/>
            <a:miter lim="400000"/>
          </a:ln>
          <a:effectLst/>
          <a:sp3d/>
        </p:spPr>
        <p:style>
          <a:lnRef idx="0">
            <a:scrgbClr r="0" g="0" b="0"/>
          </a:lnRef>
          <a:fillRef idx="0">
            <a:scrgbClr r="0" g="0" b="0"/>
          </a:fillRef>
          <a:effectRef idx="0">
            <a:scrgbClr r="0" g="0" b="0"/>
          </a:effectRef>
          <a:fontRef idx="none"/>
        </p:style>
      </p:cxnSp>
      <p:pic>
        <p:nvPicPr>
          <p:cNvPr id="5" name="Picture 4">
            <a:extLst>
              <a:ext uri="{FF2B5EF4-FFF2-40B4-BE49-F238E27FC236}">
                <a16:creationId xmlns:a16="http://schemas.microsoft.com/office/drawing/2014/main" id="{36DFD707-F222-4D4E-B8C5-EA4BFC0E5C2B}"/>
              </a:ext>
            </a:extLst>
          </p:cNvPr>
          <p:cNvPicPr>
            <a:picLocks noChangeAspect="1"/>
          </p:cNvPicPr>
          <p:nvPr userDrawn="1"/>
        </p:nvPicPr>
        <p:blipFill>
          <a:blip r:embed="rId2"/>
          <a:stretch>
            <a:fillRect/>
          </a:stretch>
        </p:blipFill>
        <p:spPr>
          <a:xfrm>
            <a:off x="4809146" y="3722382"/>
            <a:ext cx="2787445" cy="1645920"/>
          </a:xfrm>
          <a:prstGeom prst="rect">
            <a:avLst/>
          </a:prstGeom>
          <a:ln w="3175">
            <a:solidFill>
              <a:schemeClr val="bg2">
                <a:lumMod val="60000"/>
                <a:lumOff val="40000"/>
              </a:schemeClr>
            </a:solidFill>
          </a:ln>
        </p:spPr>
      </p:pic>
      <p:pic>
        <p:nvPicPr>
          <p:cNvPr id="7" name="Picture 6">
            <a:extLst>
              <a:ext uri="{FF2B5EF4-FFF2-40B4-BE49-F238E27FC236}">
                <a16:creationId xmlns:a16="http://schemas.microsoft.com/office/drawing/2014/main" id="{DDE573EB-ED1C-4950-A414-0660D4C78160}"/>
              </a:ext>
            </a:extLst>
          </p:cNvPr>
          <p:cNvPicPr>
            <a:picLocks noChangeAspect="1"/>
          </p:cNvPicPr>
          <p:nvPr userDrawn="1"/>
        </p:nvPicPr>
        <p:blipFill>
          <a:blip r:embed="rId3"/>
          <a:stretch>
            <a:fillRect/>
          </a:stretch>
        </p:blipFill>
        <p:spPr>
          <a:xfrm>
            <a:off x="423018" y="3722382"/>
            <a:ext cx="2538848" cy="1645920"/>
          </a:xfrm>
          <a:prstGeom prst="rect">
            <a:avLst/>
          </a:prstGeom>
          <a:ln w="3175">
            <a:solidFill>
              <a:schemeClr val="bg2">
                <a:lumMod val="60000"/>
                <a:lumOff val="40000"/>
              </a:schemeClr>
            </a:solidFill>
          </a:ln>
        </p:spPr>
      </p:pic>
      <p:sp>
        <p:nvSpPr>
          <p:cNvPr id="8" name="Slide Number Placeholder 5">
            <a:extLst>
              <a:ext uri="{FF2B5EF4-FFF2-40B4-BE49-F238E27FC236}">
                <a16:creationId xmlns:a16="http://schemas.microsoft.com/office/drawing/2014/main" id="{B3405CC9-E6F7-10F2-A490-613F39D34796}"/>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377995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Getting started 3">
    <p:spTree>
      <p:nvGrpSpPr>
        <p:cNvPr id="1" name=""/>
        <p:cNvGrpSpPr/>
        <p:nvPr/>
      </p:nvGrpSpPr>
      <p:grpSpPr>
        <a:xfrm>
          <a:off x="0" y="0"/>
          <a:ext cx="0" cy="0"/>
          <a:chOff x="0" y="0"/>
          <a:chExt cx="0" cy="0"/>
        </a:xfrm>
      </p:grpSpPr>
      <p:sp>
        <p:nvSpPr>
          <p:cNvPr id="26" name="Content Placeholder 3">
            <a:extLst>
              <a:ext uri="{FF2B5EF4-FFF2-40B4-BE49-F238E27FC236}">
                <a16:creationId xmlns:a16="http://schemas.microsoft.com/office/drawing/2014/main" id="{C414DEA0-13FF-4DE4-9D76-9E6417F4FE5D}"/>
              </a:ext>
            </a:extLst>
          </p:cNvPr>
          <p:cNvSpPr txBox="1">
            <a:spLocks/>
          </p:cNvSpPr>
          <p:nvPr userDrawn="1"/>
        </p:nvSpPr>
        <p:spPr>
          <a:xfrm>
            <a:off x="397380" y="5038127"/>
            <a:ext cx="5744339" cy="996914"/>
          </a:xfrm>
          <a:prstGeom prst="rect">
            <a:avLst/>
          </a:prstGeom>
        </p:spPr>
        <p:txBody>
          <a:bodyPr vert="horz" lIns="0" tIns="0" rIns="0" bIns="0" rtlCol="0">
            <a:noAutofit/>
          </a:bodyPr>
          <a:lstStyle>
            <a:lvl1pPr marL="227013" indent="-227013" algn="l" defTabSz="914400" rtl="0" eaLnBrk="1" latinLnBrk="0" hangingPunct="1">
              <a:lnSpc>
                <a:spcPct val="100000"/>
              </a:lnSpc>
              <a:spcBef>
                <a:spcPts val="2400"/>
              </a:spcBef>
              <a:buClr>
                <a:schemeClr val="tx1"/>
              </a:buClr>
              <a:buSzPct val="130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5pPr>
            <a:lvl6pPr marL="1965960"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6pPr>
            <a:lvl7pPr marL="2322576"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7pPr>
            <a:lvl8pPr marL="2679192"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8pPr>
            <a:lvl9pPr marL="3035808"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9pPr>
          </a:lstStyle>
          <a:p>
            <a:pPr>
              <a:lnSpc>
                <a:spcPct val="95000"/>
              </a:lnSpc>
              <a:spcBef>
                <a:spcPts val="900"/>
              </a:spcBef>
              <a:buSzPct val="115000"/>
            </a:pPr>
            <a:r>
              <a:rPr lang="en-US" sz="900" dirty="0"/>
              <a:t>Primary colours Green and Blue may be used interchangeably across the organization.</a:t>
            </a:r>
          </a:p>
          <a:p>
            <a:pPr>
              <a:lnSpc>
                <a:spcPct val="95000"/>
              </a:lnSpc>
              <a:spcBef>
                <a:spcPts val="900"/>
              </a:spcBef>
              <a:buSzPct val="115000"/>
            </a:pPr>
            <a:r>
              <a:rPr lang="en-US" sz="900" dirty="0"/>
              <a:t>Text colour: use black or white reverse text.</a:t>
            </a:r>
          </a:p>
          <a:p>
            <a:pPr>
              <a:lnSpc>
                <a:spcPct val="95000"/>
              </a:lnSpc>
              <a:spcBef>
                <a:spcPts val="900"/>
              </a:spcBef>
              <a:buSzPct val="115000"/>
            </a:pPr>
            <a:r>
              <a:rPr lang="en-US" sz="900" dirty="0"/>
              <a:t>Charts and graphics only: use any of the primary or secondary colours provided.</a:t>
            </a:r>
          </a:p>
        </p:txBody>
      </p:sp>
      <p:cxnSp>
        <p:nvCxnSpPr>
          <p:cNvPr id="25" name="Straight Connector 24">
            <a:extLst>
              <a:ext uri="{FF2B5EF4-FFF2-40B4-BE49-F238E27FC236}">
                <a16:creationId xmlns:a16="http://schemas.microsoft.com/office/drawing/2014/main" id="{0EE1E742-A967-4A3E-9F77-DA40A8E46B45}"/>
              </a:ext>
            </a:extLst>
          </p:cNvPr>
          <p:cNvCxnSpPr>
            <a:cxnSpLocks/>
          </p:cNvCxnSpPr>
          <p:nvPr userDrawn="1"/>
        </p:nvCxnSpPr>
        <p:spPr>
          <a:xfrm>
            <a:off x="6477000" y="1622705"/>
            <a:ext cx="0" cy="4412336"/>
          </a:xfrm>
          <a:prstGeom prst="line">
            <a:avLst/>
          </a:prstGeom>
          <a:noFill/>
          <a:ln w="12700"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27" name="Title 5">
            <a:extLst>
              <a:ext uri="{FF2B5EF4-FFF2-40B4-BE49-F238E27FC236}">
                <a16:creationId xmlns:a16="http://schemas.microsoft.com/office/drawing/2014/main" id="{AEA8B13C-3D00-4B76-989C-A1F6F0840923}"/>
              </a:ext>
            </a:extLst>
          </p:cNvPr>
          <p:cNvSpPr txBox="1">
            <a:spLocks/>
          </p:cNvSpPr>
          <p:nvPr userDrawn="1"/>
        </p:nvSpPr>
        <p:spPr>
          <a:xfrm>
            <a:off x="397381" y="1032065"/>
            <a:ext cx="3891038" cy="493140"/>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2400" b="0" kern="1200" baseline="0">
                <a:solidFill>
                  <a:schemeClr val="tx1"/>
                </a:solidFill>
                <a:latin typeface="+mj-lt"/>
                <a:ea typeface="+mj-ea"/>
                <a:cs typeface="+mj-cs"/>
              </a:defRPr>
            </a:lvl1pPr>
          </a:lstStyle>
          <a:p>
            <a:r>
              <a:rPr lang="en-US" sz="1500" b="1" dirty="0"/>
              <a:t>Colours &amp; Images</a:t>
            </a:r>
          </a:p>
        </p:txBody>
      </p:sp>
      <p:sp>
        <p:nvSpPr>
          <p:cNvPr id="20" name="Content Placeholder 3">
            <a:extLst>
              <a:ext uri="{FF2B5EF4-FFF2-40B4-BE49-F238E27FC236}">
                <a16:creationId xmlns:a16="http://schemas.microsoft.com/office/drawing/2014/main" id="{3F1EF2E9-1005-4071-B482-10D7F95E3EF3}"/>
              </a:ext>
            </a:extLst>
          </p:cNvPr>
          <p:cNvSpPr txBox="1">
            <a:spLocks/>
          </p:cNvSpPr>
          <p:nvPr userDrawn="1"/>
        </p:nvSpPr>
        <p:spPr>
          <a:xfrm>
            <a:off x="6755138" y="1622706"/>
            <a:ext cx="2023481" cy="4927319"/>
          </a:xfrm>
          <a:prstGeom prst="rect">
            <a:avLst/>
          </a:prstGeom>
        </p:spPr>
        <p:txBody>
          <a:bodyPr vert="horz" lIns="0" tIns="0" rIns="0" bIns="0" rtlCol="0">
            <a:noAutofit/>
          </a:bodyPr>
          <a:lstStyle>
            <a:lvl1pPr marL="227013" indent="-227013" algn="l" defTabSz="914400" rtl="0" eaLnBrk="1" latinLnBrk="0" hangingPunct="1">
              <a:lnSpc>
                <a:spcPct val="100000"/>
              </a:lnSpc>
              <a:spcBef>
                <a:spcPts val="2400"/>
              </a:spcBef>
              <a:buClr>
                <a:schemeClr val="tx1"/>
              </a:buClr>
              <a:buSzPct val="130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100000"/>
              </a:lnSpc>
              <a:spcBef>
                <a:spcPts val="1800"/>
              </a:spcBef>
              <a:buClr>
                <a:schemeClr val="tx1"/>
              </a:buClr>
              <a:buSzPct val="130000"/>
              <a:buFont typeface="Arial" panose="020B0604020202020204" pitchFamily="34" charset="0"/>
              <a:buChar char="•"/>
              <a:defRPr sz="1400" kern="1200">
                <a:solidFill>
                  <a:schemeClr val="tx1"/>
                </a:solidFill>
                <a:latin typeface="+mn-lt"/>
                <a:ea typeface="+mn-ea"/>
                <a:cs typeface="+mn-cs"/>
              </a:defRPr>
            </a:lvl5pPr>
            <a:lvl6pPr marL="1965960"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6pPr>
            <a:lvl7pPr marL="2322576"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7pPr>
            <a:lvl8pPr marL="2679192"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8pPr>
            <a:lvl9pPr marL="3035808" indent="-228600" algn="l" defTabSz="914400" rtl="0" eaLnBrk="1" latinLnBrk="0" hangingPunct="1">
              <a:lnSpc>
                <a:spcPct val="90000"/>
              </a:lnSpc>
              <a:spcBef>
                <a:spcPts val="600"/>
              </a:spcBef>
              <a:buClr>
                <a:schemeClr val="accent1"/>
              </a:buClr>
              <a:buSzPct val="115000"/>
              <a:buFont typeface="Wingdings" panose="05000000000000000000" pitchFamily="2" charset="2"/>
              <a:buChar char="§"/>
              <a:defRPr sz="1400" kern="1200">
                <a:solidFill>
                  <a:schemeClr val="tx1"/>
                </a:solidFill>
                <a:latin typeface="+mn-lt"/>
                <a:ea typeface="+mn-ea"/>
                <a:cs typeface="+mn-cs"/>
              </a:defRPr>
            </a:lvl9pPr>
          </a:lstStyle>
          <a:p>
            <a:pPr marL="0" marR="0" lvl="0" indent="0" algn="l" defTabSz="685800" rtl="0" eaLnBrk="1" fontAlgn="auto" latinLnBrk="0" hangingPunct="1">
              <a:lnSpc>
                <a:spcPct val="95000"/>
              </a:lnSpc>
              <a:spcBef>
                <a:spcPts val="900"/>
              </a:spcBef>
              <a:spcAft>
                <a:spcPts val="0"/>
              </a:spcAft>
              <a:buClrTx/>
              <a:buSzPct val="100000"/>
              <a:buFont typeface="Arial" panose="020B0604020202020204" pitchFamily="34" charset="0"/>
              <a:buNone/>
              <a:tabLst/>
              <a:defRPr/>
            </a:pPr>
            <a:r>
              <a:rPr lang="en-US" sz="1050" b="1" dirty="0"/>
              <a:t>Embedded Colour Palette</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US" sz="900" b="0" i="0" u="none" strike="noStrike" kern="1200" cap="none" spc="0" normalizeH="0" baseline="0" dirty="0">
                <a:ln>
                  <a:noFill/>
                </a:ln>
                <a:solidFill>
                  <a:prstClr val="black"/>
                </a:solidFill>
                <a:effectLst/>
                <a:uLnTx/>
                <a:uFillTx/>
                <a:latin typeface="+mn-lt"/>
                <a:ea typeface="+mn-ea"/>
                <a:cs typeface="+mn-cs"/>
              </a:rPr>
              <a:t>Branded colours are embedded in the template for your immediate use.</a:t>
            </a:r>
          </a:p>
          <a:p>
            <a:pPr marL="171450" marR="0" lvl="0" indent="-171450" algn="l" defTabSz="685800" rtl="0" eaLnBrk="1" fontAlgn="auto" latinLnBrk="0" hangingPunct="1">
              <a:lnSpc>
                <a:spcPct val="95000"/>
              </a:lnSpc>
              <a:spcBef>
                <a:spcPts val="900"/>
              </a:spcBef>
              <a:spcAft>
                <a:spcPts val="0"/>
              </a:spcAft>
              <a:buClrTx/>
              <a:buSzPct val="100000"/>
              <a:buFont typeface="Arial" panose="020B0604020202020204" pitchFamily="34" charset="0"/>
              <a:buChar char="•"/>
              <a:tabLst/>
              <a:defRPr/>
            </a:pPr>
            <a:endParaRPr kumimoji="0" lang="en-US" sz="1050" b="0" i="0" u="none" strike="noStrike" kern="1200" cap="none" spc="0" normalizeH="0" baseline="0" dirty="0">
              <a:ln>
                <a:noFill/>
              </a:ln>
              <a:solidFill>
                <a:prstClr val="black"/>
              </a:solidFill>
              <a:effectLst/>
              <a:uLnTx/>
              <a:uFillTx/>
              <a:latin typeface="+mn-lt"/>
              <a:ea typeface="+mn-ea"/>
              <a:cs typeface="+mn-cs"/>
            </a:endParaRPr>
          </a:p>
          <a:p>
            <a:pPr marL="171450" marR="0" lvl="0" indent="-171450" algn="l" defTabSz="685800" rtl="0" eaLnBrk="1" fontAlgn="auto" latinLnBrk="0" hangingPunct="1">
              <a:lnSpc>
                <a:spcPct val="95000"/>
              </a:lnSpc>
              <a:spcBef>
                <a:spcPts val="900"/>
              </a:spcBef>
              <a:spcAft>
                <a:spcPts val="0"/>
              </a:spcAft>
              <a:buClrTx/>
              <a:buSzPct val="100000"/>
              <a:buFont typeface="Arial" panose="020B0604020202020204" pitchFamily="34" charset="0"/>
              <a:buChar char="•"/>
              <a:tabLst/>
              <a:defRPr/>
            </a:pPr>
            <a:endParaRPr kumimoji="0" lang="en-US" sz="1050" b="0" i="0" u="none" strike="noStrike" kern="1200" cap="none" spc="0" normalizeH="0" baseline="0" dirty="0">
              <a:ln>
                <a:noFill/>
              </a:ln>
              <a:solidFill>
                <a:prstClr val="black"/>
              </a:solidFill>
              <a:effectLst/>
              <a:uLnTx/>
              <a:uFillTx/>
              <a:latin typeface="+mn-lt"/>
              <a:ea typeface="+mn-ea"/>
              <a:cs typeface="+mn-cs"/>
            </a:endParaRPr>
          </a:p>
          <a:p>
            <a:pPr marL="171450" marR="0" lvl="0" indent="-171450" algn="l" defTabSz="685800" rtl="0" eaLnBrk="1" fontAlgn="auto" latinLnBrk="0" hangingPunct="1">
              <a:lnSpc>
                <a:spcPct val="95000"/>
              </a:lnSpc>
              <a:spcBef>
                <a:spcPts val="900"/>
              </a:spcBef>
              <a:spcAft>
                <a:spcPts val="0"/>
              </a:spcAft>
              <a:buClrTx/>
              <a:buSzPct val="100000"/>
              <a:buFont typeface="Arial" panose="020B0604020202020204" pitchFamily="34" charset="0"/>
              <a:buChar char="•"/>
              <a:tabLst/>
              <a:defRPr/>
            </a:pPr>
            <a:endParaRPr kumimoji="0" lang="en-US" sz="1050" b="0" i="0" u="none" strike="noStrike" kern="1200" cap="none" spc="0" normalizeH="0" baseline="0" dirty="0">
              <a:ln>
                <a:noFill/>
              </a:ln>
              <a:solidFill>
                <a:prstClr val="black"/>
              </a:solidFill>
              <a:effectLst/>
              <a:uLnTx/>
              <a:uFillTx/>
              <a:latin typeface="+mn-lt"/>
              <a:ea typeface="+mn-ea"/>
              <a:cs typeface="+mn-cs"/>
            </a:endParaRPr>
          </a:p>
          <a:p>
            <a:pPr marL="171450" marR="0" lvl="0" indent="-171450" algn="l" defTabSz="685800" rtl="0" eaLnBrk="1" fontAlgn="auto" latinLnBrk="0" hangingPunct="1">
              <a:lnSpc>
                <a:spcPct val="95000"/>
              </a:lnSpc>
              <a:spcBef>
                <a:spcPts val="900"/>
              </a:spcBef>
              <a:spcAft>
                <a:spcPts val="0"/>
              </a:spcAft>
              <a:buClrTx/>
              <a:buSzPct val="100000"/>
              <a:buFont typeface="Arial" panose="020B0604020202020204" pitchFamily="34" charset="0"/>
              <a:buChar char="•"/>
              <a:tabLst/>
              <a:defRPr/>
            </a:pPr>
            <a:endParaRPr kumimoji="0" lang="en-US" sz="1050" b="0" i="0" u="none" strike="noStrike" kern="1200" cap="none" spc="0" normalizeH="0" baseline="0" dirty="0">
              <a:ln>
                <a:noFill/>
              </a:ln>
              <a:solidFill>
                <a:prstClr val="black"/>
              </a:solidFill>
              <a:effectLst/>
              <a:uLnTx/>
              <a:uFillTx/>
              <a:latin typeface="+mn-lt"/>
              <a:ea typeface="+mn-ea"/>
              <a:cs typeface="+mn-cs"/>
            </a:endParaRPr>
          </a:p>
          <a:p>
            <a:pPr marL="171450" marR="0" lvl="0" indent="-171450" algn="l" defTabSz="685800" rtl="0" eaLnBrk="1" fontAlgn="auto" latinLnBrk="0" hangingPunct="1">
              <a:lnSpc>
                <a:spcPct val="95000"/>
              </a:lnSpc>
              <a:spcBef>
                <a:spcPts val="900"/>
              </a:spcBef>
              <a:spcAft>
                <a:spcPts val="0"/>
              </a:spcAft>
              <a:buClrTx/>
              <a:buSzPct val="100000"/>
              <a:buFont typeface="Arial" panose="020B0604020202020204" pitchFamily="34" charset="0"/>
              <a:buChar char="•"/>
              <a:tabLst/>
              <a:defRPr/>
            </a:pPr>
            <a:endParaRPr kumimoji="0" lang="en-US" sz="600" b="0" i="0" u="none" strike="noStrike" kern="1200" cap="none" spc="0" normalizeH="0" baseline="0" dirty="0">
              <a:ln>
                <a:noFill/>
              </a:ln>
              <a:solidFill>
                <a:prstClr val="black"/>
              </a:solidFill>
              <a:effectLst/>
              <a:uLnTx/>
              <a:uFillTx/>
              <a:latin typeface="+mn-lt"/>
              <a:ea typeface="+mn-ea"/>
              <a:cs typeface="+mn-cs"/>
            </a:endParaRPr>
          </a:p>
          <a:p>
            <a:pPr marL="171450" marR="0" lvl="0" indent="-171450" algn="l" defTabSz="685800" rtl="0" eaLnBrk="1" fontAlgn="auto" latinLnBrk="0" hangingPunct="1">
              <a:lnSpc>
                <a:spcPct val="95000"/>
              </a:lnSpc>
              <a:spcBef>
                <a:spcPts val="900"/>
              </a:spcBef>
              <a:spcAft>
                <a:spcPts val="0"/>
              </a:spcAft>
              <a:buClrTx/>
              <a:buSzPct val="100000"/>
              <a:buFont typeface="Arial" panose="020B0604020202020204" pitchFamily="34" charset="0"/>
              <a:buChar char="•"/>
              <a:tabLst/>
              <a:defRPr/>
            </a:pPr>
            <a:endParaRPr kumimoji="0" lang="en-US" sz="100" b="0" i="0" u="none" strike="noStrike" kern="1200" cap="none" spc="0" normalizeH="0" baseline="0" dirty="0">
              <a:ln>
                <a:noFill/>
              </a:ln>
              <a:solidFill>
                <a:prstClr val="black"/>
              </a:solidFill>
              <a:effectLst/>
              <a:uLnTx/>
              <a:uFillTx/>
              <a:latin typeface="+mn-lt"/>
              <a:ea typeface="+mn-ea"/>
              <a:cs typeface="+mn-cs"/>
            </a:endParaRPr>
          </a:p>
          <a:p>
            <a:pPr marL="0" indent="0">
              <a:lnSpc>
                <a:spcPct val="95000"/>
              </a:lnSpc>
              <a:spcBef>
                <a:spcPts val="900"/>
              </a:spcBef>
              <a:buNone/>
            </a:pPr>
            <a:endParaRPr lang="en-US" sz="100" b="1" dirty="0"/>
          </a:p>
          <a:p>
            <a:pPr marL="0" indent="0">
              <a:lnSpc>
                <a:spcPct val="95000"/>
              </a:lnSpc>
              <a:spcBef>
                <a:spcPts val="900"/>
              </a:spcBef>
              <a:buNone/>
            </a:pPr>
            <a:r>
              <a:rPr lang="en-US" sz="1050" b="1" dirty="0"/>
              <a:t>Images</a:t>
            </a:r>
          </a:p>
          <a:p>
            <a:pPr marL="171450" marR="0" lvl="0" indent="-171450" algn="l" defTabSz="685800" rtl="0" eaLnBrk="1" fontAlgn="auto" latinLnBrk="0" hangingPunct="1">
              <a:lnSpc>
                <a:spcPct val="95000"/>
              </a:lnSpc>
              <a:spcBef>
                <a:spcPts val="900"/>
              </a:spcBef>
              <a:spcAft>
                <a:spcPts val="0"/>
              </a:spcAft>
              <a:buClrTx/>
              <a:buSzPct val="115000"/>
              <a:buFont typeface="Arial" panose="020B0604020202020204" pitchFamily="34" charset="0"/>
              <a:buChar char="•"/>
              <a:tabLst/>
              <a:defRPr/>
            </a:pPr>
            <a:r>
              <a:rPr kumimoji="0" lang="en-US" sz="900" b="0" i="0" u="none" strike="noStrike" kern="1200" cap="none" spc="0" normalizeH="0" baseline="0" dirty="0">
                <a:ln>
                  <a:noFill/>
                </a:ln>
                <a:solidFill>
                  <a:prstClr val="black"/>
                </a:solidFill>
                <a:effectLst/>
                <a:uLnTx/>
                <a:uFillTx/>
                <a:latin typeface="+mn-lt"/>
                <a:ea typeface="+mn-ea"/>
                <a:cs typeface="+mn-cs"/>
              </a:rPr>
              <a:t>You can add your own copyright free photos</a:t>
            </a:r>
            <a:br>
              <a:rPr kumimoji="0" lang="en-US" sz="900" b="0" i="0" u="none" strike="noStrike" kern="1200" cap="none" spc="0" normalizeH="0" baseline="0" dirty="0">
                <a:ln>
                  <a:noFill/>
                </a:ln>
                <a:solidFill>
                  <a:prstClr val="black"/>
                </a:solidFill>
                <a:effectLst/>
                <a:uLnTx/>
                <a:uFillTx/>
                <a:latin typeface="+mn-lt"/>
                <a:ea typeface="+mn-ea"/>
                <a:cs typeface="+mn-cs"/>
              </a:rPr>
            </a:br>
            <a:r>
              <a:rPr kumimoji="0" lang="en-US" sz="900" b="0" i="0" u="none" strike="noStrike" kern="1200" cap="none" spc="0" normalizeH="0" baseline="0" dirty="0">
                <a:ln>
                  <a:noFill/>
                </a:ln>
                <a:solidFill>
                  <a:prstClr val="black"/>
                </a:solidFill>
                <a:effectLst/>
                <a:uLnTx/>
                <a:uFillTx/>
                <a:latin typeface="+mn-lt"/>
                <a:ea typeface="+mn-ea"/>
                <a:cs typeface="+mn-cs"/>
              </a:rPr>
              <a:t>to customize your content slides.</a:t>
            </a:r>
          </a:p>
        </p:txBody>
      </p:sp>
      <p:sp>
        <p:nvSpPr>
          <p:cNvPr id="14" name="Rectangle 13">
            <a:extLst>
              <a:ext uri="{FF2B5EF4-FFF2-40B4-BE49-F238E27FC236}">
                <a16:creationId xmlns:a16="http://schemas.microsoft.com/office/drawing/2014/main" id="{A38F2055-4983-4560-A35F-C2AD8B91C608}"/>
              </a:ext>
            </a:extLst>
          </p:cNvPr>
          <p:cNvSpPr/>
          <p:nvPr userDrawn="1"/>
        </p:nvSpPr>
        <p:spPr>
          <a:xfrm>
            <a:off x="397379" y="359683"/>
            <a:ext cx="1920398" cy="207749"/>
          </a:xfrm>
          <a:prstGeom prst="rect">
            <a:avLst/>
          </a:prstGeom>
        </p:spPr>
        <p:txBody>
          <a:bodyPr wrap="none" lIns="0" rIns="0">
            <a:spAutoFit/>
          </a:bodyPr>
          <a:lstStyle/>
          <a:p>
            <a:r>
              <a:rPr lang="en-US" sz="750" dirty="0">
                <a:latin typeface="+mn-lt"/>
              </a:rPr>
              <a:t>For use with Microsoft Office PowerPoint 365</a:t>
            </a:r>
            <a:endParaRPr lang="en-US" sz="750" dirty="0">
              <a:solidFill>
                <a:schemeClr val="bg1"/>
              </a:solidFill>
              <a:latin typeface="+mn-lt"/>
            </a:endParaRPr>
          </a:p>
        </p:txBody>
      </p:sp>
      <p:grpSp>
        <p:nvGrpSpPr>
          <p:cNvPr id="18" name="Group 17">
            <a:extLst>
              <a:ext uri="{FF2B5EF4-FFF2-40B4-BE49-F238E27FC236}">
                <a16:creationId xmlns:a16="http://schemas.microsoft.com/office/drawing/2014/main" id="{10A5EA6A-5CC2-4014-B857-5851599C6A3A}"/>
              </a:ext>
            </a:extLst>
          </p:cNvPr>
          <p:cNvGrpSpPr/>
          <p:nvPr userDrawn="1"/>
        </p:nvGrpSpPr>
        <p:grpSpPr>
          <a:xfrm>
            <a:off x="6994767" y="2855575"/>
            <a:ext cx="1626433" cy="1817208"/>
            <a:chOff x="6808033" y="2485869"/>
            <a:chExt cx="1626433" cy="1817208"/>
          </a:xfrm>
        </p:grpSpPr>
        <p:pic>
          <p:nvPicPr>
            <p:cNvPr id="19" name="Picture 18">
              <a:extLst>
                <a:ext uri="{FF2B5EF4-FFF2-40B4-BE49-F238E27FC236}">
                  <a16:creationId xmlns:a16="http://schemas.microsoft.com/office/drawing/2014/main" id="{7A8B07CF-694E-4DE7-BFB8-2BE0B43DA1DA}"/>
                </a:ext>
              </a:extLst>
            </p:cNvPr>
            <p:cNvPicPr>
              <a:picLocks noChangeAspect="1"/>
            </p:cNvPicPr>
            <p:nvPr userDrawn="1"/>
          </p:nvPicPr>
          <p:blipFill rotWithShape="1">
            <a:blip r:embed="rId2"/>
            <a:srcRect l="796" t="1136" r="1057"/>
            <a:stretch/>
          </p:blipFill>
          <p:spPr>
            <a:xfrm>
              <a:off x="6808033" y="2485869"/>
              <a:ext cx="1626433" cy="1817208"/>
            </a:xfrm>
            <a:prstGeom prst="rect">
              <a:avLst/>
            </a:prstGeom>
            <a:ln w="3175">
              <a:solidFill>
                <a:schemeClr val="bg2">
                  <a:lumMod val="60000"/>
                  <a:lumOff val="40000"/>
                </a:schemeClr>
              </a:solidFill>
            </a:ln>
          </p:spPr>
        </p:pic>
        <p:sp>
          <p:nvSpPr>
            <p:cNvPr id="21" name="Rectangle 20">
              <a:extLst>
                <a:ext uri="{FF2B5EF4-FFF2-40B4-BE49-F238E27FC236}">
                  <a16:creationId xmlns:a16="http://schemas.microsoft.com/office/drawing/2014/main" id="{7B9DCF80-5759-4134-AFB0-6E099B6BC2C4}"/>
                </a:ext>
              </a:extLst>
            </p:cNvPr>
            <p:cNvSpPr/>
            <p:nvPr userDrawn="1"/>
          </p:nvSpPr>
          <p:spPr>
            <a:xfrm>
              <a:off x="6808033" y="2485869"/>
              <a:ext cx="1626433" cy="394064"/>
            </a:xfrm>
            <a:prstGeom prst="rect">
              <a:avLst/>
            </a:prstGeom>
            <a:no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l"/>
              <a:endParaRPr lang="en-CA" sz="1350" dirty="0" err="1"/>
            </a:p>
          </p:txBody>
        </p:sp>
      </p:grpSp>
      <p:sp>
        <p:nvSpPr>
          <p:cNvPr id="16" name="Rectangle 15">
            <a:extLst>
              <a:ext uri="{FF2B5EF4-FFF2-40B4-BE49-F238E27FC236}">
                <a16:creationId xmlns:a16="http://schemas.microsoft.com/office/drawing/2014/main" id="{931E5459-0781-4692-88B8-0581A3B63EDB}"/>
              </a:ext>
            </a:extLst>
          </p:cNvPr>
          <p:cNvSpPr/>
          <p:nvPr userDrawn="1"/>
        </p:nvSpPr>
        <p:spPr>
          <a:xfrm>
            <a:off x="397379" y="1622705"/>
            <a:ext cx="1518044" cy="147926"/>
          </a:xfrm>
          <a:prstGeom prst="rect">
            <a:avLst/>
          </a:prstGeom>
        </p:spPr>
        <p:txBody>
          <a:bodyPr wrap="none" lIns="0" tIns="0" rIns="0" bIns="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en-US" sz="825" b="1" i="0" u="none" strike="noStrike" kern="1200" cap="none" spc="0" normalizeH="0" baseline="0" noProof="0" dirty="0">
                <a:ln>
                  <a:noFill/>
                </a:ln>
                <a:solidFill>
                  <a:prstClr val="black"/>
                </a:solidFill>
                <a:effectLst/>
                <a:uLnTx/>
                <a:uFillTx/>
                <a:latin typeface="+mn-lt"/>
                <a:ea typeface="+mn-ea"/>
                <a:cs typeface="+mn-cs"/>
              </a:rPr>
              <a:t>Primary </a:t>
            </a:r>
            <a:r>
              <a:rPr kumimoji="0" lang="en-US" sz="825" b="1" i="0" u="none" strike="noStrike" kern="1200" cap="none" spc="0" normalizeH="0" baseline="0" noProof="0" dirty="0" err="1">
                <a:ln>
                  <a:noFill/>
                </a:ln>
                <a:solidFill>
                  <a:prstClr val="black"/>
                </a:solidFill>
                <a:effectLst/>
                <a:uLnTx/>
                <a:uFillTx/>
                <a:latin typeface="+mn-lt"/>
                <a:ea typeface="+mn-ea"/>
                <a:cs typeface="+mn-cs"/>
              </a:rPr>
              <a:t>colours</a:t>
            </a:r>
            <a:r>
              <a:rPr kumimoji="0" lang="en-US" sz="825" b="1" i="0" u="none" strike="noStrike" kern="1200" cap="none" spc="0" normalizeH="0" baseline="0" noProof="0" dirty="0">
                <a:ln>
                  <a:noFill/>
                </a:ln>
                <a:solidFill>
                  <a:prstClr val="black"/>
                </a:solidFill>
                <a:effectLst/>
                <a:uLnTx/>
                <a:uFillTx/>
                <a:latin typeface="+mn-lt"/>
                <a:ea typeface="+mn-ea"/>
                <a:cs typeface="+mn-cs"/>
              </a:rPr>
              <a:t> – RGB values</a:t>
            </a:r>
            <a:endParaRPr kumimoji="0" lang="en-CA" sz="825" b="1" i="0" u="none" strike="noStrike" kern="1200" cap="none" spc="0" normalizeH="0" baseline="0" noProof="0" dirty="0">
              <a:ln>
                <a:noFill/>
              </a:ln>
              <a:solidFill>
                <a:prstClr val="black"/>
              </a:solidFill>
              <a:effectLst/>
              <a:uLnTx/>
              <a:uFillTx/>
              <a:latin typeface="+mn-lt"/>
              <a:ea typeface="+mn-ea"/>
              <a:cs typeface="+mn-cs"/>
            </a:endParaRPr>
          </a:p>
        </p:txBody>
      </p:sp>
      <p:sp>
        <p:nvSpPr>
          <p:cNvPr id="17" name="Rectangle 16">
            <a:extLst>
              <a:ext uri="{FF2B5EF4-FFF2-40B4-BE49-F238E27FC236}">
                <a16:creationId xmlns:a16="http://schemas.microsoft.com/office/drawing/2014/main" id="{5E183A32-441A-4D9D-A139-550A8EBA281B}"/>
              </a:ext>
            </a:extLst>
          </p:cNvPr>
          <p:cNvSpPr/>
          <p:nvPr userDrawn="1"/>
        </p:nvSpPr>
        <p:spPr>
          <a:xfrm>
            <a:off x="402720" y="2751562"/>
            <a:ext cx="1663917" cy="147926"/>
          </a:xfrm>
          <a:prstGeom prst="rect">
            <a:avLst/>
          </a:prstGeom>
        </p:spPr>
        <p:txBody>
          <a:bodyPr wrap="none" lIns="0" tIns="0" rIns="0" bIns="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en-US" sz="825" b="1" i="0" u="none" strike="noStrike" kern="1200" cap="none" spc="0" normalizeH="0" baseline="0" noProof="0" dirty="0">
                <a:ln>
                  <a:noFill/>
                </a:ln>
                <a:solidFill>
                  <a:prstClr val="black"/>
                </a:solidFill>
                <a:effectLst/>
                <a:uLnTx/>
                <a:uFillTx/>
                <a:latin typeface="+mn-lt"/>
                <a:ea typeface="+mn-ea"/>
                <a:cs typeface="+mn-cs"/>
              </a:rPr>
              <a:t>Secondary </a:t>
            </a:r>
            <a:r>
              <a:rPr kumimoji="0" lang="en-US" sz="825" b="1" i="0" u="none" strike="noStrike" kern="1200" cap="none" spc="0" normalizeH="0" baseline="0" noProof="0" dirty="0" err="1">
                <a:ln>
                  <a:noFill/>
                </a:ln>
                <a:solidFill>
                  <a:prstClr val="black"/>
                </a:solidFill>
                <a:effectLst/>
                <a:uLnTx/>
                <a:uFillTx/>
                <a:latin typeface="+mn-lt"/>
                <a:ea typeface="+mn-ea"/>
                <a:cs typeface="+mn-cs"/>
              </a:rPr>
              <a:t>colours</a:t>
            </a:r>
            <a:r>
              <a:rPr kumimoji="0" lang="en-US" sz="825" b="1" i="0" u="none" strike="noStrike" kern="1200" cap="none" spc="0" normalizeH="0" baseline="0" noProof="0" dirty="0">
                <a:ln>
                  <a:noFill/>
                </a:ln>
                <a:solidFill>
                  <a:prstClr val="black"/>
                </a:solidFill>
                <a:effectLst/>
                <a:uLnTx/>
                <a:uFillTx/>
                <a:latin typeface="+mn-lt"/>
                <a:ea typeface="+mn-ea"/>
                <a:cs typeface="+mn-cs"/>
              </a:rPr>
              <a:t> – RGB values</a:t>
            </a:r>
          </a:p>
        </p:txBody>
      </p:sp>
      <p:graphicFrame>
        <p:nvGraphicFramePr>
          <p:cNvPr id="22" name="Table 14">
            <a:extLst>
              <a:ext uri="{FF2B5EF4-FFF2-40B4-BE49-F238E27FC236}">
                <a16:creationId xmlns:a16="http://schemas.microsoft.com/office/drawing/2014/main" id="{F7042F08-0092-4E92-8D07-3E58A961CA78}"/>
              </a:ext>
            </a:extLst>
          </p:cNvPr>
          <p:cNvGraphicFramePr>
            <a:graphicFrameLocks noGrp="1"/>
          </p:cNvGraphicFramePr>
          <p:nvPr userDrawn="1">
            <p:extLst>
              <p:ext uri="{D42A27DB-BD31-4B8C-83A1-F6EECF244321}">
                <p14:modId xmlns:p14="http://schemas.microsoft.com/office/powerpoint/2010/main" val="2241845523"/>
              </p:ext>
            </p:extLst>
          </p:nvPr>
        </p:nvGraphicFramePr>
        <p:xfrm>
          <a:off x="401642" y="1895585"/>
          <a:ext cx="5740080" cy="746252"/>
        </p:xfrm>
        <a:graphic>
          <a:graphicData uri="http://schemas.openxmlformats.org/drawingml/2006/table">
            <a:tbl>
              <a:tblPr firstRow="1" bandRow="1">
                <a:tableStyleId>{B301B821-A1FF-4177-AEE7-76D212191A09}</a:tableStyleId>
              </a:tblPr>
              <a:tblGrid>
                <a:gridCol w="717510">
                  <a:extLst>
                    <a:ext uri="{9D8B030D-6E8A-4147-A177-3AD203B41FA5}">
                      <a16:colId xmlns:a16="http://schemas.microsoft.com/office/drawing/2014/main" val="3441835300"/>
                    </a:ext>
                  </a:extLst>
                </a:gridCol>
                <a:gridCol w="717510">
                  <a:extLst>
                    <a:ext uri="{9D8B030D-6E8A-4147-A177-3AD203B41FA5}">
                      <a16:colId xmlns:a16="http://schemas.microsoft.com/office/drawing/2014/main" val="977536678"/>
                    </a:ext>
                  </a:extLst>
                </a:gridCol>
                <a:gridCol w="717510">
                  <a:extLst>
                    <a:ext uri="{9D8B030D-6E8A-4147-A177-3AD203B41FA5}">
                      <a16:colId xmlns:a16="http://schemas.microsoft.com/office/drawing/2014/main" val="125852545"/>
                    </a:ext>
                  </a:extLst>
                </a:gridCol>
                <a:gridCol w="717510">
                  <a:extLst>
                    <a:ext uri="{9D8B030D-6E8A-4147-A177-3AD203B41FA5}">
                      <a16:colId xmlns:a16="http://schemas.microsoft.com/office/drawing/2014/main" val="931395583"/>
                    </a:ext>
                  </a:extLst>
                </a:gridCol>
                <a:gridCol w="717510">
                  <a:extLst>
                    <a:ext uri="{9D8B030D-6E8A-4147-A177-3AD203B41FA5}">
                      <a16:colId xmlns:a16="http://schemas.microsoft.com/office/drawing/2014/main" val="2451672989"/>
                    </a:ext>
                  </a:extLst>
                </a:gridCol>
                <a:gridCol w="717510">
                  <a:extLst>
                    <a:ext uri="{9D8B030D-6E8A-4147-A177-3AD203B41FA5}">
                      <a16:colId xmlns:a16="http://schemas.microsoft.com/office/drawing/2014/main" val="1199082826"/>
                    </a:ext>
                  </a:extLst>
                </a:gridCol>
                <a:gridCol w="717510">
                  <a:extLst>
                    <a:ext uri="{9D8B030D-6E8A-4147-A177-3AD203B41FA5}">
                      <a16:colId xmlns:a16="http://schemas.microsoft.com/office/drawing/2014/main" val="2368813008"/>
                    </a:ext>
                  </a:extLst>
                </a:gridCol>
                <a:gridCol w="717510">
                  <a:extLst>
                    <a:ext uri="{9D8B030D-6E8A-4147-A177-3AD203B41FA5}">
                      <a16:colId xmlns:a16="http://schemas.microsoft.com/office/drawing/2014/main" val="394202237"/>
                    </a:ext>
                  </a:extLst>
                </a:gridCol>
              </a:tblGrid>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Green</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0 167 88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0 68 39</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4427"/>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4 97 56</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4613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6 135 78</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6874E"/>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0 196 110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C46E"/>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92 215 144</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CD79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172 229 196</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CE5C4"/>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202 238 217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ED9"/>
                    </a:solidFill>
                  </a:tcPr>
                </a:tc>
                <a:extLst>
                  <a:ext uri="{0D108BD9-81ED-4DB2-BD59-A6C34878D82A}">
                    <a16:rowId xmlns:a16="http://schemas.microsoft.com/office/drawing/2014/main" val="4155223802"/>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Blue</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0 0 193</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0 0 96</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6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0 0 130</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8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0 0 154</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30 30 229</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1E1EE5"/>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bg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bg1"/>
                          </a:solidFill>
                          <a:effectLst/>
                          <a:uLnTx/>
                          <a:uFillTx/>
                          <a:latin typeface="+mn-lt"/>
                          <a:ea typeface="+mn-ea"/>
                          <a:cs typeface="+mn-cs"/>
                        </a:rPr>
                        <a:t>45 105 255</a:t>
                      </a:r>
                      <a:endParaRPr kumimoji="0" lang="en-CA" sz="750" b="0" i="0" u="none" strike="noStrike" kern="1200" cap="none" spc="0" normalizeH="0" baseline="0" noProof="0" dirty="0">
                        <a:ln>
                          <a:noFill/>
                        </a:ln>
                        <a:solidFill>
                          <a:schemeClr val="bg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D69FF"/>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118 176 255</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6B0FF"/>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193 216 247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1D8F7"/>
                    </a:solidFill>
                  </a:tcPr>
                </a:tc>
                <a:extLst>
                  <a:ext uri="{0D108BD9-81ED-4DB2-BD59-A6C34878D82A}">
                    <a16:rowId xmlns:a16="http://schemas.microsoft.com/office/drawing/2014/main" val="3785195550"/>
                  </a:ext>
                </a:extLst>
              </a:tr>
            </a:tbl>
          </a:graphicData>
        </a:graphic>
      </p:graphicFrame>
      <p:graphicFrame>
        <p:nvGraphicFramePr>
          <p:cNvPr id="23" name="Table 14">
            <a:extLst>
              <a:ext uri="{FF2B5EF4-FFF2-40B4-BE49-F238E27FC236}">
                <a16:creationId xmlns:a16="http://schemas.microsoft.com/office/drawing/2014/main" id="{33CF129F-B729-4099-BEC4-3E9DF876EB91}"/>
              </a:ext>
            </a:extLst>
          </p:cNvPr>
          <p:cNvGraphicFramePr>
            <a:graphicFrameLocks noGrp="1"/>
          </p:cNvGraphicFramePr>
          <p:nvPr userDrawn="1">
            <p:extLst>
              <p:ext uri="{D42A27DB-BD31-4B8C-83A1-F6EECF244321}">
                <p14:modId xmlns:p14="http://schemas.microsoft.com/office/powerpoint/2010/main" val="1053255943"/>
              </p:ext>
            </p:extLst>
          </p:nvPr>
        </p:nvGraphicFramePr>
        <p:xfrm>
          <a:off x="406987" y="3026219"/>
          <a:ext cx="5734736" cy="1865630"/>
        </p:xfrm>
        <a:graphic>
          <a:graphicData uri="http://schemas.openxmlformats.org/drawingml/2006/table">
            <a:tbl>
              <a:tblPr firstRow="1" bandRow="1">
                <a:tableStyleId>{B301B821-A1FF-4177-AEE7-76D212191A09}</a:tableStyleId>
              </a:tblPr>
              <a:tblGrid>
                <a:gridCol w="716842">
                  <a:extLst>
                    <a:ext uri="{9D8B030D-6E8A-4147-A177-3AD203B41FA5}">
                      <a16:colId xmlns:a16="http://schemas.microsoft.com/office/drawing/2014/main" val="3441835300"/>
                    </a:ext>
                  </a:extLst>
                </a:gridCol>
                <a:gridCol w="716842">
                  <a:extLst>
                    <a:ext uri="{9D8B030D-6E8A-4147-A177-3AD203B41FA5}">
                      <a16:colId xmlns:a16="http://schemas.microsoft.com/office/drawing/2014/main" val="977536678"/>
                    </a:ext>
                  </a:extLst>
                </a:gridCol>
                <a:gridCol w="716842">
                  <a:extLst>
                    <a:ext uri="{9D8B030D-6E8A-4147-A177-3AD203B41FA5}">
                      <a16:colId xmlns:a16="http://schemas.microsoft.com/office/drawing/2014/main" val="125852545"/>
                    </a:ext>
                  </a:extLst>
                </a:gridCol>
                <a:gridCol w="716842">
                  <a:extLst>
                    <a:ext uri="{9D8B030D-6E8A-4147-A177-3AD203B41FA5}">
                      <a16:colId xmlns:a16="http://schemas.microsoft.com/office/drawing/2014/main" val="931395583"/>
                    </a:ext>
                  </a:extLst>
                </a:gridCol>
                <a:gridCol w="716842">
                  <a:extLst>
                    <a:ext uri="{9D8B030D-6E8A-4147-A177-3AD203B41FA5}">
                      <a16:colId xmlns:a16="http://schemas.microsoft.com/office/drawing/2014/main" val="2451672989"/>
                    </a:ext>
                  </a:extLst>
                </a:gridCol>
                <a:gridCol w="716842">
                  <a:extLst>
                    <a:ext uri="{9D8B030D-6E8A-4147-A177-3AD203B41FA5}">
                      <a16:colId xmlns:a16="http://schemas.microsoft.com/office/drawing/2014/main" val="1199082826"/>
                    </a:ext>
                  </a:extLst>
                </a:gridCol>
                <a:gridCol w="716842">
                  <a:extLst>
                    <a:ext uri="{9D8B030D-6E8A-4147-A177-3AD203B41FA5}">
                      <a16:colId xmlns:a16="http://schemas.microsoft.com/office/drawing/2014/main" val="2368813008"/>
                    </a:ext>
                  </a:extLst>
                </a:gridCol>
                <a:gridCol w="716842">
                  <a:extLst>
                    <a:ext uri="{9D8B030D-6E8A-4147-A177-3AD203B41FA5}">
                      <a16:colId xmlns:a16="http://schemas.microsoft.com/office/drawing/2014/main" val="394202237"/>
                    </a:ext>
                  </a:extLst>
                </a:gridCol>
              </a:tblGrid>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Navy</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40 43 62</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52 56 75</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4384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66 69 89</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24559"/>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94 96 115</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E607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142 144 162</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E90A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4155223802"/>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Coral</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236 100 83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131 10 16</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0A1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160 14 24</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0E1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208 58 57</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3A39"/>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255 119 105</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69"/>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246 144 130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6908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252 172 161</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CACA1"/>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246 204 199</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6CCC7"/>
                    </a:solidFill>
                  </a:tcPr>
                </a:tc>
                <a:extLst>
                  <a:ext uri="{0D108BD9-81ED-4DB2-BD59-A6C34878D82A}">
                    <a16:rowId xmlns:a16="http://schemas.microsoft.com/office/drawing/2014/main" val="3785195550"/>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Violet</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96 69 132</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38 24 72</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6184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51 26 83</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1A5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76 51 107</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C336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111 86 147</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F5693"/>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bg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bg1"/>
                          </a:solidFill>
                          <a:effectLst/>
                          <a:uLnTx/>
                          <a:uFillTx/>
                          <a:latin typeface="+mn-lt"/>
                          <a:ea typeface="+mn-ea"/>
                          <a:cs typeface="+mn-cs"/>
                        </a:rPr>
                        <a:t>131 106 166</a:t>
                      </a:r>
                      <a:endParaRPr kumimoji="0" lang="en-CA" sz="750" b="0" i="0" u="none" strike="noStrike" kern="1200" cap="none" spc="0" normalizeH="0" baseline="0" noProof="0" dirty="0">
                        <a:ln>
                          <a:noFill/>
                        </a:ln>
                        <a:solidFill>
                          <a:schemeClr val="bg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6AA6"/>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157 141 188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D8DBC"/>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212 210 233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4D2E9"/>
                    </a:solidFill>
                  </a:tcPr>
                </a:tc>
                <a:extLst>
                  <a:ext uri="{0D108BD9-81ED-4DB2-BD59-A6C34878D82A}">
                    <a16:rowId xmlns:a16="http://schemas.microsoft.com/office/drawing/2014/main" val="1544447608"/>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Gold</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244 150 0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167 89 0</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75900"/>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206 118 18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E7612"/>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215 125 40</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77D2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249 171 46</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AB2E"/>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252 196 87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CC457"/>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248 211 138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8D38A"/>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251 233 198</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BE9C6"/>
                    </a:solidFill>
                  </a:tcPr>
                </a:tc>
                <a:extLst>
                  <a:ext uri="{0D108BD9-81ED-4DB2-BD59-A6C34878D82A}">
                    <a16:rowId xmlns:a16="http://schemas.microsoft.com/office/drawing/2014/main" val="1646160453"/>
                  </a:ext>
                </a:extLst>
              </a:tr>
              <a:tr h="370840">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Turquoise</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6 199 186</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prstClr val="white"/>
                          </a:solidFill>
                          <a:effectLst/>
                          <a:uLnTx/>
                          <a:uFillTx/>
                          <a:latin typeface="+mn-lt"/>
                          <a:ea typeface="+mn-ea"/>
                          <a:cs typeface="+mn-cs"/>
                        </a:rPr>
                        <a:t>Dark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white"/>
                          </a:solidFill>
                          <a:effectLst/>
                          <a:uLnTx/>
                          <a:uFillTx/>
                          <a:latin typeface="+mn-lt"/>
                          <a:ea typeface="+mn-ea"/>
                          <a:cs typeface="+mn-cs"/>
                        </a:rPr>
                        <a:t>9 132 123</a:t>
                      </a:r>
                      <a:endParaRPr kumimoji="0" lang="en-CA" sz="750" b="0" i="0" u="none" strike="noStrike" kern="1200" cap="none" spc="0" normalizeH="0" baseline="0" noProof="0" dirty="0">
                        <a:ln>
                          <a:noFill/>
                        </a:ln>
                        <a:solidFill>
                          <a:prstClr val="white"/>
                        </a:solidFill>
                        <a:effectLst/>
                        <a:uLnTx/>
                        <a:uFillTx/>
                        <a:latin typeface="+mn-lt"/>
                        <a:ea typeface="+mn-ea"/>
                        <a:cs typeface="+mn-cs"/>
                      </a:endParaRPr>
                    </a:p>
                  </a:txBody>
                  <a:tcP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9847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8 162 152</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8A298"/>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Dark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5 178 167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5B2A7"/>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1</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40 215 203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8D7CB"/>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2</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106 231 223</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AE7DF"/>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3</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157 243 237</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DF3ED"/>
                    </a:solidFill>
                  </a:tcP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1" i="0" u="none" strike="noStrike" kern="1200" cap="none" spc="0" normalizeH="0" baseline="0" noProof="0" dirty="0">
                          <a:ln>
                            <a:noFill/>
                          </a:ln>
                          <a:solidFill>
                            <a:schemeClr val="tx1"/>
                          </a:solidFill>
                          <a:effectLst/>
                          <a:uLnTx/>
                          <a:uFillTx/>
                          <a:latin typeface="+mn-lt"/>
                          <a:ea typeface="+mn-ea"/>
                          <a:cs typeface="+mn-cs"/>
                        </a:rPr>
                        <a:t>Light 4</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750" b="0" i="0" u="none" strike="noStrike" kern="1200" cap="none" spc="0" normalizeH="0" baseline="0" noProof="0" dirty="0">
                          <a:ln>
                            <a:noFill/>
                          </a:ln>
                          <a:solidFill>
                            <a:schemeClr val="tx1"/>
                          </a:solidFill>
                          <a:effectLst/>
                          <a:uLnTx/>
                          <a:uFillTx/>
                          <a:latin typeface="+mn-lt"/>
                          <a:ea typeface="+mn-ea"/>
                          <a:cs typeface="+mn-cs"/>
                        </a:rPr>
                        <a:t>197 244 241</a:t>
                      </a:r>
                      <a:endParaRPr kumimoji="0" lang="en-CA" sz="750" b="0" i="0" u="none" strike="noStrike" kern="1200" cap="none" spc="0" normalizeH="0" baseline="0" noProof="0" dirty="0">
                        <a:ln>
                          <a:noFill/>
                        </a:ln>
                        <a:solidFill>
                          <a:schemeClr val="tx1"/>
                        </a:solidFill>
                        <a:effectLst/>
                        <a:uLnTx/>
                        <a:uFillTx/>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5F4F1"/>
                    </a:solidFill>
                  </a:tcPr>
                </a:tc>
                <a:extLst>
                  <a:ext uri="{0D108BD9-81ED-4DB2-BD59-A6C34878D82A}">
                    <a16:rowId xmlns:a16="http://schemas.microsoft.com/office/drawing/2014/main" val="2760968983"/>
                  </a:ext>
                </a:extLst>
              </a:tr>
            </a:tbl>
          </a:graphicData>
        </a:graphic>
      </p:graphicFrame>
      <p:sp>
        <p:nvSpPr>
          <p:cNvPr id="6" name="Slide Number Placeholder 5">
            <a:extLst>
              <a:ext uri="{FF2B5EF4-FFF2-40B4-BE49-F238E27FC236}">
                <a16:creationId xmlns:a16="http://schemas.microsoft.com/office/drawing/2014/main" id="{7064CFF9-7A7F-A067-04A7-BF2C14C56E7F}"/>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1846909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2">
    <p:bg>
      <p:bgPr>
        <a:solidFill>
          <a:srgbClr val="00009A"/>
        </a:solidFill>
        <a:effectLst/>
      </p:bgPr>
    </p:bg>
    <p:spTree>
      <p:nvGrpSpPr>
        <p:cNvPr id="1" name=""/>
        <p:cNvGrpSpPr/>
        <p:nvPr/>
      </p:nvGrpSpPr>
      <p:grpSpPr>
        <a:xfrm>
          <a:off x="0" y="0"/>
          <a:ext cx="0" cy="0"/>
          <a:chOff x="0" y="0"/>
          <a:chExt cx="0" cy="0"/>
        </a:xfrm>
      </p:grpSpPr>
      <p:pic>
        <p:nvPicPr>
          <p:cNvPr id="7" name="Graphic 12">
            <a:extLst>
              <a:ext uri="{FF2B5EF4-FFF2-40B4-BE49-F238E27FC236}">
                <a16:creationId xmlns:a16="http://schemas.microsoft.com/office/drawing/2014/main" id="{03805099-B211-0322-65C0-295A41CEBB41}"/>
              </a:ext>
            </a:extLst>
          </p:cNvPr>
          <p:cNvPicPr>
            <a:picLocks noChangeAspect="1"/>
          </p:cNvPicPr>
          <p:nvPr userDrawn="1"/>
        </p:nvPicPr>
        <p:blipFill>
          <a:blip r:embed="rId2"/>
          <a:srcRect l="-655" t="-2628" r="-677" b="-5029"/>
          <a:stretch/>
        </p:blipFill>
        <p:spPr bwMode="black">
          <a:xfrm>
            <a:off x="455150" y="6240355"/>
            <a:ext cx="1673333" cy="271003"/>
          </a:xfrm>
          <a:prstGeom prst="rect">
            <a:avLst/>
          </a:prstGeom>
        </p:spPr>
      </p:pic>
      <p:sp>
        <p:nvSpPr>
          <p:cNvPr id="9" name="Slide Number Placeholder 5">
            <a:extLst>
              <a:ext uri="{FF2B5EF4-FFF2-40B4-BE49-F238E27FC236}">
                <a16:creationId xmlns:a16="http://schemas.microsoft.com/office/drawing/2014/main" id="{69D7C1F0-BF2F-7395-EC36-AC16A5AABDD9}"/>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bg1"/>
                </a:solidFill>
              </a:defRPr>
            </a:lvl1pPr>
          </a:lstStyle>
          <a:p>
            <a:fld id="{BB333B34-C87C-402E-ABB0-13B7C9DEBBC4}" type="slidenum">
              <a:rPr lang="en-CA" smtClean="0"/>
              <a:pPr/>
              <a:t>‹#›</a:t>
            </a:fld>
            <a:endParaRPr lang="en-CA"/>
          </a:p>
        </p:txBody>
      </p:sp>
      <p:sp>
        <p:nvSpPr>
          <p:cNvPr id="10" name="Title 7">
            <a:extLst>
              <a:ext uri="{FF2B5EF4-FFF2-40B4-BE49-F238E27FC236}">
                <a16:creationId xmlns:a16="http://schemas.microsoft.com/office/drawing/2014/main" id="{EF5919A7-7802-EAC0-28CE-41A3E5D28B1A}"/>
              </a:ext>
            </a:extLst>
          </p:cNvPr>
          <p:cNvSpPr>
            <a:spLocks noGrp="1"/>
          </p:cNvSpPr>
          <p:nvPr>
            <p:ph type="title" hasCustomPrompt="1"/>
          </p:nvPr>
        </p:nvSpPr>
        <p:spPr>
          <a:xfrm>
            <a:off x="460638" y="780239"/>
            <a:ext cx="8316915" cy="4771958"/>
          </a:xfrm>
        </p:spPr>
        <p:txBody>
          <a:bodyPr anchor="ctr">
            <a:normAutofit/>
          </a:bodyPr>
          <a:lstStyle>
            <a:lvl1pPr>
              <a:defRPr sz="7200">
                <a:solidFill>
                  <a:schemeClr val="bg1"/>
                </a:solidFill>
              </a:defRPr>
            </a:lvl1pPr>
          </a:lstStyle>
          <a:p>
            <a:r>
              <a:rPr lang="en-CA" noProof="0" dirty="0"/>
              <a:t>Chapter slide</a:t>
            </a:r>
          </a:p>
        </p:txBody>
      </p:sp>
    </p:spTree>
    <p:extLst>
      <p:ext uri="{BB962C8B-B14F-4D97-AF65-F5344CB8AC3E}">
        <p14:creationId xmlns:p14="http://schemas.microsoft.com/office/powerpoint/2010/main" val="3704248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image" Target="../media/image1.png"/><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theme" Target="../theme/theme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image" Target="../media/image1.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theme" Target="../theme/theme3.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D9AA065-6399-7523-89C9-CA72B7EA3BDB}"/>
              </a:ext>
            </a:extLst>
          </p:cNvPr>
          <p:cNvSpPr/>
          <p:nvPr userDrawn="1"/>
        </p:nvSpPr>
        <p:spPr>
          <a:xfrm>
            <a:off x="452063" y="6498405"/>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0" name="Rectangle 9">
            <a:extLst>
              <a:ext uri="{FF2B5EF4-FFF2-40B4-BE49-F238E27FC236}">
                <a16:creationId xmlns:a16="http://schemas.microsoft.com/office/drawing/2014/main" id="{70B99F16-A90B-A084-ED56-A2F4891E06B5}"/>
              </a:ext>
            </a:extLst>
          </p:cNvPr>
          <p:cNvSpPr/>
          <p:nvPr userDrawn="1"/>
        </p:nvSpPr>
        <p:spPr>
          <a:xfrm>
            <a:off x="0" y="6163638"/>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2" name="Rectangle 11">
            <a:extLst>
              <a:ext uri="{FF2B5EF4-FFF2-40B4-BE49-F238E27FC236}">
                <a16:creationId xmlns:a16="http://schemas.microsoft.com/office/drawing/2014/main" id="{951EDD81-5C9C-300C-FEFE-4DF6C165963B}"/>
              </a:ext>
            </a:extLst>
          </p:cNvPr>
          <p:cNvSpPr/>
          <p:nvPr userDrawn="1"/>
        </p:nvSpPr>
        <p:spPr>
          <a:xfrm>
            <a:off x="446887" y="5894900"/>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pic>
        <p:nvPicPr>
          <p:cNvPr id="8" name="Graphic 12">
            <a:extLst>
              <a:ext uri="{FF2B5EF4-FFF2-40B4-BE49-F238E27FC236}">
                <a16:creationId xmlns:a16="http://schemas.microsoft.com/office/drawing/2014/main" id="{D6F6038A-F878-D873-6D74-989D7EF1E280}"/>
              </a:ext>
            </a:extLst>
          </p:cNvPr>
          <p:cNvPicPr>
            <a:picLocks noChangeAspect="1"/>
          </p:cNvPicPr>
          <p:nvPr userDrawn="1"/>
        </p:nvPicPr>
        <p:blipFill>
          <a:blip r:embed="rId31"/>
          <a:srcRect/>
          <a:stretch/>
        </p:blipFill>
        <p:spPr bwMode="black">
          <a:xfrm>
            <a:off x="466343" y="6246987"/>
            <a:ext cx="1662140" cy="253375"/>
          </a:xfrm>
          <a:prstGeom prst="rect">
            <a:avLst/>
          </a:prstGeom>
        </p:spPr>
      </p:pic>
      <p:sp>
        <p:nvSpPr>
          <p:cNvPr id="2" name="Title Placeholder 1"/>
          <p:cNvSpPr>
            <a:spLocks noGrp="1"/>
          </p:cNvSpPr>
          <p:nvPr>
            <p:ph type="title"/>
          </p:nvPr>
        </p:nvSpPr>
        <p:spPr>
          <a:xfrm>
            <a:off x="460638" y="472438"/>
            <a:ext cx="8284899" cy="792167"/>
          </a:xfrm>
          <a:prstGeom prst="rect">
            <a:avLst/>
          </a:prstGeom>
        </p:spPr>
        <p:txBody>
          <a:bodyPr vert="horz" lIns="0" tIns="0" rIns="0" bIns="0" rtlCol="0" anchor="t">
            <a:noAutofit/>
          </a:bodyPr>
          <a:lstStyle/>
          <a:p>
            <a:r>
              <a:rPr lang="en-CA" noProof="0" dirty="0"/>
              <a:t>Slide title</a:t>
            </a:r>
          </a:p>
        </p:txBody>
      </p:sp>
      <p:sp>
        <p:nvSpPr>
          <p:cNvPr id="3" name="Text Placeholder 2"/>
          <p:cNvSpPr>
            <a:spLocks noGrp="1"/>
          </p:cNvSpPr>
          <p:nvPr>
            <p:ph type="body" idx="1"/>
          </p:nvPr>
        </p:nvSpPr>
        <p:spPr>
          <a:xfrm>
            <a:off x="460638" y="1434190"/>
            <a:ext cx="8284899" cy="4584842"/>
          </a:xfrm>
          <a:prstGeom prst="rect">
            <a:avLst/>
          </a:prstGeom>
        </p:spPr>
        <p:txBody>
          <a:bodyPr vert="horz" lIns="0" tIns="0" rIns="0" bIns="0" rtlCol="0">
            <a:noAutofit/>
          </a:body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a:p>
            <a:pPr lvl="5"/>
            <a:r>
              <a:rPr lang="en-CA" noProof="0"/>
              <a:t>Sixth level</a:t>
            </a:r>
          </a:p>
          <a:p>
            <a:pPr lvl="6"/>
            <a:r>
              <a:rPr lang="en-CA" noProof="0"/>
              <a:t>Seventh level</a:t>
            </a:r>
          </a:p>
          <a:p>
            <a:pPr lvl="7"/>
            <a:r>
              <a:rPr lang="en-CA" noProof="0"/>
              <a:t>Eighth level</a:t>
            </a:r>
          </a:p>
          <a:p>
            <a:pPr lvl="8"/>
            <a:r>
              <a:rPr lang="en-CA" noProof="0"/>
              <a:t>Ninth level</a:t>
            </a:r>
          </a:p>
        </p:txBody>
      </p:sp>
      <p:sp>
        <p:nvSpPr>
          <p:cNvPr id="11" name="Slide Number Placeholder 5">
            <a:extLst>
              <a:ext uri="{FF2B5EF4-FFF2-40B4-BE49-F238E27FC236}">
                <a16:creationId xmlns:a16="http://schemas.microsoft.com/office/drawing/2014/main" id="{AFEC8C5C-2648-5966-D58A-53243DD67767}"/>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3828481397"/>
      </p:ext>
    </p:extLst>
  </p:cSld>
  <p:clrMap bg1="lt1" tx1="dk1" bg2="lt2" tx2="dk2" accent1="accent1" accent2="accent2" accent3="accent3" accent4="accent4" accent5="accent5" accent6="accent6" hlink="hlink" folHlink="folHlink"/>
  <p:sldLayoutIdLst>
    <p:sldLayoutId id="2147483684" r:id="rId1"/>
    <p:sldLayoutId id="2147483650" r:id="rId2"/>
    <p:sldLayoutId id="2147483683" r:id="rId3"/>
    <p:sldLayoutId id="2147483690" r:id="rId4"/>
    <p:sldLayoutId id="2147483701" r:id="rId5"/>
    <p:sldLayoutId id="2147483691" r:id="rId6"/>
    <p:sldLayoutId id="2147483695" r:id="rId7"/>
    <p:sldLayoutId id="2147483696" r:id="rId8"/>
    <p:sldLayoutId id="2147483697" r:id="rId9"/>
    <p:sldLayoutId id="2147483700" r:id="rId10"/>
    <p:sldLayoutId id="2147483654" r:id="rId11"/>
    <p:sldLayoutId id="2147483698" r:id="rId12"/>
    <p:sldLayoutId id="2147483652" r:id="rId13"/>
    <p:sldLayoutId id="2147483653" r:id="rId14"/>
    <p:sldLayoutId id="2147483705" r:id="rId15"/>
    <p:sldLayoutId id="2147483704" r:id="rId16"/>
    <p:sldLayoutId id="2147483692" r:id="rId17"/>
    <p:sldLayoutId id="2147483703" r:id="rId18"/>
    <p:sldLayoutId id="2147483706" r:id="rId19"/>
    <p:sldLayoutId id="2147483707" r:id="rId20"/>
    <p:sldLayoutId id="2147483708" r:id="rId21"/>
    <p:sldLayoutId id="2147483709" r:id="rId22"/>
    <p:sldLayoutId id="2147483767" r:id="rId23"/>
    <p:sldLayoutId id="2147483655" r:id="rId24"/>
    <p:sldLayoutId id="2147483668" r:id="rId25"/>
    <p:sldLayoutId id="2147483693" r:id="rId26"/>
    <p:sldLayoutId id="2147483694" r:id="rId27"/>
    <p:sldLayoutId id="2147483699" r:id="rId28"/>
    <p:sldLayoutId id="2147483766" r:id="rId2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5000"/>
        </a:lnSpc>
        <a:spcBef>
          <a:spcPct val="0"/>
        </a:spcBef>
        <a:buNone/>
        <a:defRPr sz="2400" b="1" kern="1200" baseline="0">
          <a:solidFill>
            <a:schemeClr val="tx1"/>
          </a:solidFill>
          <a:latin typeface="+mj-lt"/>
          <a:ea typeface="+mj-ea"/>
          <a:cs typeface="+mj-cs"/>
        </a:defRPr>
      </a:lvl1pPr>
    </p:titleStyle>
    <p:body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51" userDrawn="1">
          <p15:clr>
            <a:srgbClr val="F26B43"/>
          </p15:clr>
        </p15:guide>
        <p15:guide id="4" pos="5509" userDrawn="1">
          <p15:clr>
            <a:srgbClr val="F26B43"/>
          </p15:clr>
        </p15:guide>
        <p15:guide id="5" orient="horz" pos="412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462" y="472438"/>
            <a:ext cx="8347075" cy="792167"/>
          </a:xfrm>
          <a:prstGeom prst="rect">
            <a:avLst/>
          </a:prstGeom>
        </p:spPr>
        <p:txBody>
          <a:bodyPr vert="horz" lIns="0" tIns="0" rIns="0" bIns="0" rtlCol="0" anchor="t">
            <a:noAutofit/>
          </a:bodyPr>
          <a:lstStyle/>
          <a:p>
            <a:r>
              <a:rPr lang="en-CA" noProof="0" dirty="0"/>
              <a:t>Slide title</a:t>
            </a:r>
          </a:p>
        </p:txBody>
      </p:sp>
      <p:sp>
        <p:nvSpPr>
          <p:cNvPr id="3" name="Text Placeholder 2"/>
          <p:cNvSpPr>
            <a:spLocks noGrp="1"/>
          </p:cNvSpPr>
          <p:nvPr>
            <p:ph type="body" idx="1"/>
          </p:nvPr>
        </p:nvSpPr>
        <p:spPr>
          <a:xfrm>
            <a:off x="398462" y="1434190"/>
            <a:ext cx="8347075" cy="4584842"/>
          </a:xfrm>
          <a:prstGeom prst="rect">
            <a:avLst/>
          </a:prstGeom>
        </p:spPr>
        <p:txBody>
          <a:bodyPr vert="horz" lIns="0" tIns="0" rIns="0" bIns="0" rtlCol="0">
            <a:noAutofit/>
          </a:body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a:p>
            <a:pPr lvl="5"/>
            <a:r>
              <a:rPr lang="en-CA" noProof="0"/>
              <a:t>Sixth level</a:t>
            </a:r>
          </a:p>
          <a:p>
            <a:pPr lvl="6"/>
            <a:r>
              <a:rPr lang="en-CA" noProof="0"/>
              <a:t>Seventh level</a:t>
            </a:r>
          </a:p>
          <a:p>
            <a:pPr lvl="7"/>
            <a:r>
              <a:rPr lang="en-CA" noProof="0"/>
              <a:t>Eighth level</a:t>
            </a:r>
          </a:p>
          <a:p>
            <a:pPr lvl="8"/>
            <a:r>
              <a:rPr lang="en-CA" noProof="0"/>
              <a:t>Ninth level</a:t>
            </a:r>
          </a:p>
        </p:txBody>
      </p:sp>
      <p:pic>
        <p:nvPicPr>
          <p:cNvPr id="8" name="Graphic 12">
            <a:extLst>
              <a:ext uri="{FF2B5EF4-FFF2-40B4-BE49-F238E27FC236}">
                <a16:creationId xmlns:a16="http://schemas.microsoft.com/office/drawing/2014/main" id="{DF82FE57-8F45-4509-D3D5-1F3BA6263EA6}"/>
              </a:ext>
            </a:extLst>
          </p:cNvPr>
          <p:cNvPicPr>
            <a:picLocks noChangeAspect="1"/>
          </p:cNvPicPr>
          <p:nvPr userDrawn="1"/>
        </p:nvPicPr>
        <p:blipFill>
          <a:blip r:embed="rId29"/>
          <a:srcRect/>
          <a:stretch/>
        </p:blipFill>
        <p:spPr bwMode="black">
          <a:xfrm>
            <a:off x="466343" y="6246987"/>
            <a:ext cx="1662140" cy="253375"/>
          </a:xfrm>
          <a:prstGeom prst="rect">
            <a:avLst/>
          </a:prstGeom>
        </p:spPr>
      </p:pic>
      <p:sp>
        <p:nvSpPr>
          <p:cNvPr id="9" name="Rectangle 8">
            <a:extLst>
              <a:ext uri="{FF2B5EF4-FFF2-40B4-BE49-F238E27FC236}">
                <a16:creationId xmlns:a16="http://schemas.microsoft.com/office/drawing/2014/main" id="{046C8612-A95B-954F-6D86-31E1E0180809}"/>
              </a:ext>
            </a:extLst>
          </p:cNvPr>
          <p:cNvSpPr/>
          <p:nvPr userDrawn="1"/>
        </p:nvSpPr>
        <p:spPr>
          <a:xfrm>
            <a:off x="452063" y="6498405"/>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0" name="Rectangle 9">
            <a:extLst>
              <a:ext uri="{FF2B5EF4-FFF2-40B4-BE49-F238E27FC236}">
                <a16:creationId xmlns:a16="http://schemas.microsoft.com/office/drawing/2014/main" id="{E3DEFB1D-5E87-0715-22DA-E572DB6670C1}"/>
              </a:ext>
            </a:extLst>
          </p:cNvPr>
          <p:cNvSpPr/>
          <p:nvPr userDrawn="1"/>
        </p:nvSpPr>
        <p:spPr>
          <a:xfrm>
            <a:off x="0" y="6163638"/>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1" name="Slide Number Placeholder 5">
            <a:extLst>
              <a:ext uri="{FF2B5EF4-FFF2-40B4-BE49-F238E27FC236}">
                <a16:creationId xmlns:a16="http://schemas.microsoft.com/office/drawing/2014/main" id="{19FE73AE-8EAE-04ED-D7BE-C46B610719BC}"/>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1164778864"/>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 id="2147483734" r:id="rId24"/>
    <p:sldLayoutId id="2147483735" r:id="rId25"/>
    <p:sldLayoutId id="2147483736" r:id="rId26"/>
    <p:sldLayoutId id="2147483737" r:id="rId2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5000"/>
        </a:lnSpc>
        <a:spcBef>
          <a:spcPct val="0"/>
        </a:spcBef>
        <a:buNone/>
        <a:defRPr sz="2400" b="1" kern="1200" baseline="0">
          <a:solidFill>
            <a:schemeClr val="tx1"/>
          </a:solidFill>
          <a:latin typeface="+mj-lt"/>
          <a:ea typeface="+mj-ea"/>
          <a:cs typeface="+mj-cs"/>
        </a:defRPr>
      </a:lvl1pPr>
    </p:titleStyle>
    <p:body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51">
          <p15:clr>
            <a:srgbClr val="F26B43"/>
          </p15:clr>
        </p15:guide>
        <p15:guide id="4" pos="5509">
          <p15:clr>
            <a:srgbClr val="F26B43"/>
          </p15:clr>
        </p15:guide>
        <p15:guide id="5" orient="horz" pos="412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8463" y="472438"/>
            <a:ext cx="8347075" cy="792167"/>
          </a:xfrm>
          <a:prstGeom prst="rect">
            <a:avLst/>
          </a:prstGeom>
        </p:spPr>
        <p:txBody>
          <a:bodyPr vert="horz" lIns="0" tIns="0" rIns="0" bIns="0" rtlCol="0" anchor="t">
            <a:noAutofit/>
          </a:bodyPr>
          <a:lstStyle/>
          <a:p>
            <a:r>
              <a:rPr lang="en-CA" noProof="0" dirty="0"/>
              <a:t>Slide title</a:t>
            </a:r>
          </a:p>
        </p:txBody>
      </p:sp>
      <p:sp>
        <p:nvSpPr>
          <p:cNvPr id="3" name="Text Placeholder 2"/>
          <p:cNvSpPr>
            <a:spLocks noGrp="1"/>
          </p:cNvSpPr>
          <p:nvPr>
            <p:ph type="body" idx="1"/>
          </p:nvPr>
        </p:nvSpPr>
        <p:spPr>
          <a:xfrm>
            <a:off x="398463" y="1434190"/>
            <a:ext cx="8347075" cy="4584842"/>
          </a:xfrm>
          <a:prstGeom prst="rect">
            <a:avLst/>
          </a:prstGeom>
        </p:spPr>
        <p:txBody>
          <a:bodyPr vert="horz" lIns="0" tIns="0" rIns="0" bIns="0" rtlCol="0">
            <a:noAutofit/>
          </a:bodyPr>
          <a:lstStyle/>
          <a:p>
            <a:pPr lvl="0"/>
            <a:r>
              <a:rPr lang="en-CA" noProof="0"/>
              <a:t>Click to add main bullet</a:t>
            </a:r>
          </a:p>
          <a:p>
            <a:pPr lvl="1"/>
            <a:r>
              <a:rPr lang="en-CA" noProof="0"/>
              <a:t>Second level</a:t>
            </a:r>
          </a:p>
          <a:p>
            <a:pPr lvl="2"/>
            <a:r>
              <a:rPr lang="en-CA" noProof="0"/>
              <a:t>Third level</a:t>
            </a:r>
          </a:p>
          <a:p>
            <a:pPr lvl="3"/>
            <a:r>
              <a:rPr lang="en-CA" noProof="0"/>
              <a:t>Fourth level</a:t>
            </a:r>
          </a:p>
          <a:p>
            <a:pPr lvl="4"/>
            <a:r>
              <a:rPr lang="en-CA" noProof="0"/>
              <a:t>Fifth level</a:t>
            </a:r>
          </a:p>
          <a:p>
            <a:pPr lvl="5"/>
            <a:r>
              <a:rPr lang="en-CA" noProof="0"/>
              <a:t>Sixth level</a:t>
            </a:r>
          </a:p>
          <a:p>
            <a:pPr lvl="6"/>
            <a:r>
              <a:rPr lang="en-CA" noProof="0"/>
              <a:t>Seventh level</a:t>
            </a:r>
          </a:p>
          <a:p>
            <a:pPr lvl="7"/>
            <a:r>
              <a:rPr lang="en-CA" noProof="0"/>
              <a:t>Eighth level</a:t>
            </a:r>
          </a:p>
          <a:p>
            <a:pPr lvl="8"/>
            <a:r>
              <a:rPr lang="en-CA" noProof="0"/>
              <a:t>Ninth level</a:t>
            </a:r>
          </a:p>
        </p:txBody>
      </p:sp>
      <p:sp>
        <p:nvSpPr>
          <p:cNvPr id="8" name="TextBox 7">
            <a:extLst>
              <a:ext uri="{FF2B5EF4-FFF2-40B4-BE49-F238E27FC236}">
                <a16:creationId xmlns:a16="http://schemas.microsoft.com/office/drawing/2014/main" id="{D07E9860-804D-4A1F-86C3-3D9BE349A47B}"/>
              </a:ext>
            </a:extLst>
          </p:cNvPr>
          <p:cNvSpPr txBox="1"/>
          <p:nvPr userDrawn="1"/>
        </p:nvSpPr>
        <p:spPr>
          <a:xfrm>
            <a:off x="2976956" y="6329820"/>
            <a:ext cx="4468873" cy="339373"/>
          </a:xfrm>
          <a:prstGeom prst="rect">
            <a:avLst/>
          </a:prstGeom>
          <a:noFill/>
        </p:spPr>
        <p:txBody>
          <a:bodyPr wrap="square" lIns="0" tIns="0" rIns="0" bIns="0">
            <a:noAutofit/>
          </a:bodyPr>
          <a:lstStyle/>
          <a:p>
            <a:r>
              <a:rPr lang="en-US" sz="600" b="1" i="0" dirty="0">
                <a:solidFill>
                  <a:srgbClr val="201F1E"/>
                </a:solidFill>
                <a:effectLst/>
                <a:latin typeface="+mn-lt"/>
              </a:rPr>
              <a:t>THIS MATERIAL IS FOR INSTITUTIONAL/BROKER-DEALER USE ONLY. FOR FINANCIAL PROFESSIONAL USE ONLY. </a:t>
            </a:r>
          </a:p>
          <a:p>
            <a:r>
              <a:rPr lang="en-US" sz="600" b="1" i="0" dirty="0">
                <a:solidFill>
                  <a:srgbClr val="201F1E"/>
                </a:solidFill>
                <a:effectLst/>
                <a:latin typeface="+mn-lt"/>
              </a:rPr>
              <a:t>NOT FOR DISTRIBUTION OR USE WITH THE PUBLIC.</a:t>
            </a:r>
            <a:endParaRPr lang="en-US" sz="600" dirty="0">
              <a:latin typeface="+mn-lt"/>
            </a:endParaRPr>
          </a:p>
        </p:txBody>
      </p:sp>
      <p:pic>
        <p:nvPicPr>
          <p:cNvPr id="4" name="Graphic 12">
            <a:extLst>
              <a:ext uri="{FF2B5EF4-FFF2-40B4-BE49-F238E27FC236}">
                <a16:creationId xmlns:a16="http://schemas.microsoft.com/office/drawing/2014/main" id="{176F19AD-830F-98F0-454E-E87A9E532904}"/>
              </a:ext>
            </a:extLst>
          </p:cNvPr>
          <p:cNvPicPr>
            <a:picLocks noChangeAspect="1"/>
          </p:cNvPicPr>
          <p:nvPr userDrawn="1"/>
        </p:nvPicPr>
        <p:blipFill>
          <a:blip r:embed="rId29"/>
          <a:srcRect/>
          <a:stretch/>
        </p:blipFill>
        <p:spPr bwMode="black">
          <a:xfrm>
            <a:off x="466343" y="6246987"/>
            <a:ext cx="1662140" cy="253375"/>
          </a:xfrm>
          <a:prstGeom prst="rect">
            <a:avLst/>
          </a:prstGeom>
        </p:spPr>
      </p:pic>
      <p:sp>
        <p:nvSpPr>
          <p:cNvPr id="5" name="Rectangle 4">
            <a:extLst>
              <a:ext uri="{FF2B5EF4-FFF2-40B4-BE49-F238E27FC236}">
                <a16:creationId xmlns:a16="http://schemas.microsoft.com/office/drawing/2014/main" id="{A8DC87F9-9105-5367-6112-D4E6CBB347FD}"/>
              </a:ext>
            </a:extLst>
          </p:cNvPr>
          <p:cNvSpPr/>
          <p:nvPr userDrawn="1"/>
        </p:nvSpPr>
        <p:spPr>
          <a:xfrm>
            <a:off x="452063" y="6498405"/>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9" name="Rectangle 8">
            <a:extLst>
              <a:ext uri="{FF2B5EF4-FFF2-40B4-BE49-F238E27FC236}">
                <a16:creationId xmlns:a16="http://schemas.microsoft.com/office/drawing/2014/main" id="{78E8743E-C08E-90DD-7E7D-0DE5B8C03915}"/>
              </a:ext>
            </a:extLst>
          </p:cNvPr>
          <p:cNvSpPr/>
          <p:nvPr userDrawn="1"/>
        </p:nvSpPr>
        <p:spPr>
          <a:xfrm>
            <a:off x="0" y="6163638"/>
            <a:ext cx="359595" cy="359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0" name="Slide Number Placeholder 5">
            <a:extLst>
              <a:ext uri="{FF2B5EF4-FFF2-40B4-BE49-F238E27FC236}">
                <a16:creationId xmlns:a16="http://schemas.microsoft.com/office/drawing/2014/main" id="{C6E41036-E9E9-B60C-F067-21604B6F756A}"/>
              </a:ext>
            </a:extLst>
          </p:cNvPr>
          <p:cNvSpPr>
            <a:spLocks noGrp="1"/>
          </p:cNvSpPr>
          <p:nvPr>
            <p:ph type="sldNum" sz="quarter" idx="4"/>
          </p:nvPr>
        </p:nvSpPr>
        <p:spPr>
          <a:xfrm>
            <a:off x="8462318" y="6337639"/>
            <a:ext cx="283219" cy="175694"/>
          </a:xfrm>
          <a:prstGeom prst="rect">
            <a:avLst/>
          </a:prstGeom>
        </p:spPr>
        <p:txBody>
          <a:bodyPr vert="horz" lIns="0" tIns="0" rIns="0" bIns="0" rtlCol="0" anchor="b">
            <a:noAutofit/>
          </a:bodyPr>
          <a:lstStyle>
            <a:lvl1pPr algn="r">
              <a:defRPr sz="800">
                <a:solidFill>
                  <a:schemeClr val="tx1"/>
                </a:solidFill>
              </a:defRPr>
            </a:lvl1pPr>
          </a:lstStyle>
          <a:p>
            <a:fld id="{BB333B34-C87C-402E-ABB0-13B7C9DEBBC4}" type="slidenum">
              <a:rPr lang="en-CA" smtClean="0"/>
              <a:pPr/>
              <a:t>‹#›</a:t>
            </a:fld>
            <a:endParaRPr lang="en-CA"/>
          </a:p>
        </p:txBody>
      </p:sp>
    </p:spTree>
    <p:extLst>
      <p:ext uri="{BB962C8B-B14F-4D97-AF65-F5344CB8AC3E}">
        <p14:creationId xmlns:p14="http://schemas.microsoft.com/office/powerpoint/2010/main" val="393880686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 id="2147483756" r:id="rId18"/>
    <p:sldLayoutId id="2147483757" r:id="rId19"/>
    <p:sldLayoutId id="2147483758" r:id="rId20"/>
    <p:sldLayoutId id="2147483759" r:id="rId21"/>
    <p:sldLayoutId id="2147483760" r:id="rId22"/>
    <p:sldLayoutId id="2147483761" r:id="rId23"/>
    <p:sldLayoutId id="2147483762" r:id="rId24"/>
    <p:sldLayoutId id="2147483763" r:id="rId25"/>
    <p:sldLayoutId id="2147483764" r:id="rId26"/>
    <p:sldLayoutId id="2147483765" r:id="rId2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800" rtl="0" eaLnBrk="1" latinLnBrk="0" hangingPunct="1">
        <a:lnSpc>
          <a:spcPct val="95000"/>
        </a:lnSpc>
        <a:spcBef>
          <a:spcPct val="0"/>
        </a:spcBef>
        <a:buNone/>
        <a:defRPr sz="1800" b="1" kern="1200" baseline="0">
          <a:solidFill>
            <a:schemeClr val="tx1"/>
          </a:solidFill>
          <a:latin typeface="+mj-lt"/>
          <a:ea typeface="+mj-ea"/>
          <a:cs typeface="+mj-cs"/>
        </a:defRPr>
      </a:lvl1pPr>
    </p:titleStyle>
    <p:bodyStyle>
      <a:lvl1pPr marL="178308" indent="-178308" algn="l" defTabSz="685800" rtl="0" eaLnBrk="1" latinLnBrk="0" hangingPunct="1">
        <a:lnSpc>
          <a:spcPct val="95000"/>
        </a:lnSpc>
        <a:spcBef>
          <a:spcPts val="900"/>
        </a:spcBef>
        <a:buClr>
          <a:schemeClr val="tx1"/>
        </a:buClr>
        <a:buSzPct val="115000"/>
        <a:buFont typeface="Arial" panose="020B0604020202020204" pitchFamily="34" charset="0"/>
        <a:buChar char="•"/>
        <a:defRPr sz="1500" kern="1200">
          <a:solidFill>
            <a:schemeClr val="tx1"/>
          </a:solidFill>
          <a:latin typeface="+mn-lt"/>
          <a:ea typeface="+mn-ea"/>
          <a:cs typeface="+mn-cs"/>
        </a:defRPr>
      </a:lvl1pPr>
      <a:lvl2pPr marL="432054" indent="-178308" algn="l" defTabSz="685800" rtl="0" eaLnBrk="1" latinLnBrk="0" hangingPunct="1">
        <a:lnSpc>
          <a:spcPct val="95000"/>
        </a:lnSpc>
        <a:spcBef>
          <a:spcPts val="675"/>
        </a:spcBef>
        <a:buClr>
          <a:schemeClr val="tx1"/>
        </a:buClr>
        <a:buSzPct val="115000"/>
        <a:buFont typeface="Arial" panose="020B0604020202020204" pitchFamily="34" charset="0"/>
        <a:buChar char="•"/>
        <a:defRPr sz="1350" kern="1200">
          <a:solidFill>
            <a:schemeClr val="tx1"/>
          </a:solidFill>
          <a:latin typeface="+mn-lt"/>
          <a:ea typeface="+mn-ea"/>
          <a:cs typeface="+mn-cs"/>
        </a:defRPr>
      </a:lvl2pPr>
      <a:lvl3pPr marL="685800" indent="-171450" algn="l" defTabSz="685800" rtl="0" eaLnBrk="1" latinLnBrk="0" hangingPunct="1">
        <a:lnSpc>
          <a:spcPct val="95000"/>
        </a:lnSpc>
        <a:spcBef>
          <a:spcPts val="600"/>
        </a:spcBef>
        <a:buClr>
          <a:schemeClr val="tx1"/>
        </a:buClr>
        <a:buSzPct val="115000"/>
        <a:buFont typeface="Arial" panose="020B0604020202020204" pitchFamily="34" charset="0"/>
        <a:buChar char="•"/>
        <a:defRPr sz="1200" kern="1200">
          <a:solidFill>
            <a:schemeClr val="tx1"/>
          </a:solidFill>
          <a:latin typeface="+mn-lt"/>
          <a:ea typeface="+mn-ea"/>
          <a:cs typeface="+mn-cs"/>
        </a:defRPr>
      </a:lvl3pPr>
      <a:lvl4pPr marL="939546" indent="-178308" algn="l" defTabSz="685800" rtl="0" eaLnBrk="1" latinLnBrk="0" hangingPunct="1">
        <a:lnSpc>
          <a:spcPct val="95000"/>
        </a:lnSpc>
        <a:spcBef>
          <a:spcPts val="450"/>
        </a:spcBef>
        <a:buClr>
          <a:schemeClr val="tx1"/>
        </a:buClr>
        <a:buSzPct val="115000"/>
        <a:buFont typeface="Arial" panose="020B0604020202020204" pitchFamily="34" charset="0"/>
        <a:buChar char="•"/>
        <a:defRPr sz="1050" kern="1200">
          <a:solidFill>
            <a:schemeClr val="tx1"/>
          </a:solidFill>
          <a:latin typeface="+mn-lt"/>
          <a:ea typeface="+mn-ea"/>
          <a:cs typeface="+mn-cs"/>
        </a:defRPr>
      </a:lvl4pPr>
      <a:lvl5pPr marL="1207008" indent="-171450" algn="l" defTabSz="685800" rtl="0" eaLnBrk="1" latinLnBrk="0" hangingPunct="1">
        <a:lnSpc>
          <a:spcPct val="95000"/>
        </a:lnSpc>
        <a:spcBef>
          <a:spcPts val="450"/>
        </a:spcBef>
        <a:buClr>
          <a:schemeClr val="tx1"/>
        </a:buClr>
        <a:buSzPct val="115000"/>
        <a:buFont typeface="Arial" panose="020B0604020202020204" pitchFamily="34" charset="0"/>
        <a:buChar char="•"/>
        <a:defRPr sz="1050" kern="1200">
          <a:solidFill>
            <a:schemeClr val="tx1"/>
          </a:solidFill>
          <a:latin typeface="+mn-lt"/>
          <a:ea typeface="+mn-ea"/>
          <a:cs typeface="+mn-cs"/>
        </a:defRPr>
      </a:lvl5pPr>
      <a:lvl6pPr marL="1207008" indent="-171450" algn="l" defTabSz="685800" rtl="0" eaLnBrk="1" latinLnBrk="0" hangingPunct="1">
        <a:lnSpc>
          <a:spcPct val="95000"/>
        </a:lnSpc>
        <a:spcBef>
          <a:spcPts val="450"/>
        </a:spcBef>
        <a:buClr>
          <a:schemeClr val="tx1"/>
        </a:buClr>
        <a:buSzPct val="115000"/>
        <a:buFont typeface="Arial" panose="020B0604020202020204" pitchFamily="34" charset="0"/>
        <a:buChar char="•"/>
        <a:defRPr sz="1050" kern="1200">
          <a:solidFill>
            <a:schemeClr val="tx1"/>
          </a:solidFill>
          <a:latin typeface="+mn-lt"/>
          <a:ea typeface="+mn-ea"/>
          <a:cs typeface="+mn-cs"/>
        </a:defRPr>
      </a:lvl6pPr>
      <a:lvl7pPr marL="1207008" indent="-171450" algn="l" defTabSz="685800" rtl="0" eaLnBrk="1" latinLnBrk="0" hangingPunct="1">
        <a:lnSpc>
          <a:spcPct val="95000"/>
        </a:lnSpc>
        <a:spcBef>
          <a:spcPts val="450"/>
        </a:spcBef>
        <a:buClr>
          <a:schemeClr val="tx1"/>
        </a:buClr>
        <a:buSzPct val="115000"/>
        <a:buFont typeface="Arial" panose="020B0604020202020204" pitchFamily="34" charset="0"/>
        <a:buChar char="•"/>
        <a:defRPr sz="1050" kern="1200">
          <a:solidFill>
            <a:schemeClr val="tx1"/>
          </a:solidFill>
          <a:latin typeface="+mn-lt"/>
          <a:ea typeface="+mn-ea"/>
          <a:cs typeface="+mn-cs"/>
        </a:defRPr>
      </a:lvl7pPr>
      <a:lvl8pPr marL="1207008" indent="-171450" algn="l" defTabSz="685800" rtl="0" eaLnBrk="1" latinLnBrk="0" hangingPunct="1">
        <a:lnSpc>
          <a:spcPct val="95000"/>
        </a:lnSpc>
        <a:spcBef>
          <a:spcPts val="450"/>
        </a:spcBef>
        <a:buClr>
          <a:schemeClr val="tx1"/>
        </a:buClr>
        <a:buSzPct val="115000"/>
        <a:buFont typeface="Arial" panose="020B0604020202020204" pitchFamily="34" charset="0"/>
        <a:buChar char="•"/>
        <a:defRPr sz="1050" kern="1200">
          <a:solidFill>
            <a:schemeClr val="tx1"/>
          </a:solidFill>
          <a:latin typeface="+mn-lt"/>
          <a:ea typeface="+mn-ea"/>
          <a:cs typeface="+mn-cs"/>
        </a:defRPr>
      </a:lvl8pPr>
      <a:lvl9pPr marL="1207008" indent="-171450" algn="l" defTabSz="685800" rtl="0" eaLnBrk="1" latinLnBrk="0" hangingPunct="1">
        <a:lnSpc>
          <a:spcPct val="95000"/>
        </a:lnSpc>
        <a:spcBef>
          <a:spcPts val="450"/>
        </a:spcBef>
        <a:buClr>
          <a:schemeClr val="tx1"/>
        </a:buClr>
        <a:buSzPct val="115000"/>
        <a:buFont typeface="Arial" panose="020B0604020202020204" pitchFamily="34" charset="0"/>
        <a:buChar char="•"/>
        <a:defRPr sz="1050" kern="1200">
          <a:solidFill>
            <a:schemeClr val="tx1"/>
          </a:solidFill>
          <a:latin typeface="+mn-lt"/>
          <a:ea typeface="+mn-ea"/>
          <a:cs typeface="+mn-cs"/>
        </a:defRPr>
      </a:lvl9pPr>
    </p:bodyStyle>
    <p:otherStyle>
      <a:defPPr>
        <a:defRP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51">
          <p15:clr>
            <a:srgbClr val="F26B43"/>
          </p15:clr>
        </p15:guide>
        <p15:guide id="4" pos="5509">
          <p15:clr>
            <a:srgbClr val="F26B43"/>
          </p15:clr>
        </p15:guide>
        <p15:guide id="5" orient="horz" pos="412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16.jpeg"/></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10.xml"/><Relationship Id="rId7" Type="http://schemas.openxmlformats.org/officeDocument/2006/relationships/image" Target="../media/image39.svg"/><Relationship Id="rId2" Type="http://schemas.openxmlformats.org/officeDocument/2006/relationships/slideLayout" Target="../slideLayouts/slideLayout4.xml"/><Relationship Id="rId1" Type="http://schemas.openxmlformats.org/officeDocument/2006/relationships/tags" Target="../tags/tag11.xml"/><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36.png"/><Relationship Id="rId9" Type="http://schemas.openxmlformats.org/officeDocument/2006/relationships/image" Target="../media/image41.sv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 Id="rId5" Type="http://schemas.openxmlformats.org/officeDocument/2006/relationships/image" Target="../media/image43.sv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13.xml"/><Relationship Id="rId5" Type="http://schemas.openxmlformats.org/officeDocument/2006/relationships/image" Target="../media/image44.sv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5" Type="http://schemas.openxmlformats.org/officeDocument/2006/relationships/image" Target="../media/image45.jpeg"/><Relationship Id="rId4" Type="http://schemas.openxmlformats.org/officeDocument/2006/relationships/chart" Target="../charts/char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9.svg"/><Relationship Id="rId2" Type="http://schemas.openxmlformats.org/officeDocument/2006/relationships/slideLayout" Target="../slideLayouts/slideLayout11.xml"/><Relationship Id="rId1" Type="http://schemas.openxmlformats.org/officeDocument/2006/relationships/tags" Target="../tags/tag16.xml"/><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ags" Target="../tags/tag18.xml"/><Relationship Id="rId5" Type="http://schemas.openxmlformats.org/officeDocument/2006/relationships/image" Target="../media/image51.sv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18.sv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3.xml"/><Relationship Id="rId1" Type="http://schemas.openxmlformats.org/officeDocument/2006/relationships/tags" Target="../tags/tag22.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23.xml"/><Relationship Id="rId4" Type="http://schemas.openxmlformats.org/officeDocument/2006/relationships/chart" Target="../charts/char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4.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7.xml"/><Relationship Id="rId1" Type="http://schemas.openxmlformats.org/officeDocument/2006/relationships/tags" Target="../tags/tag30.xml"/><Relationship Id="rId5" Type="http://schemas.openxmlformats.org/officeDocument/2006/relationships/image" Target="../media/image59.svg"/><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61.sv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63.png"/><Relationship Id="rId5" Type="http://schemas.openxmlformats.org/officeDocument/2006/relationships/hyperlink" Target="http://www.socialsecurity.gov/forms/ssa-521.pdf" TargetMode="External"/><Relationship Id="rId4" Type="http://schemas.openxmlformats.org/officeDocument/2006/relationships/image" Target="../media/image6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33.xml"/><Relationship Id="rId4" Type="http://schemas.openxmlformats.org/officeDocument/2006/relationships/image" Target="../media/image64.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4.xml"/><Relationship Id="rId4" Type="http://schemas.openxmlformats.org/officeDocument/2006/relationships/image" Target="../media/image64.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7.xml"/><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3" Type="http://schemas.openxmlformats.org/officeDocument/2006/relationships/hyperlink" Target="http://www.ssa.gov/myaccount" TargetMode="External"/><Relationship Id="rId7" Type="http://schemas.openxmlformats.org/officeDocument/2006/relationships/image" Target="../media/image69.sv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svg"/><Relationship Id="rId4" Type="http://schemas.openxmlformats.org/officeDocument/2006/relationships/image" Target="../media/image6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9.xml"/><Relationship Id="rId1" Type="http://schemas.openxmlformats.org/officeDocument/2006/relationships/tags" Target="../tags/tag3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6.xml"/><Relationship Id="rId5" Type="http://schemas.openxmlformats.org/officeDocument/2006/relationships/image" Target="../media/image20.svg"/><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73.svg"/><Relationship Id="rId2" Type="http://schemas.openxmlformats.org/officeDocument/2006/relationships/slideLayout" Target="../slideLayouts/slideLayout29.xml"/><Relationship Id="rId1" Type="http://schemas.openxmlformats.org/officeDocument/2006/relationships/tags" Target="../tags/tag37.xml"/><Relationship Id="rId6" Type="http://schemas.openxmlformats.org/officeDocument/2006/relationships/image" Target="../media/image72.png"/><Relationship Id="rId5" Type="http://schemas.openxmlformats.org/officeDocument/2006/relationships/image" Target="../media/image71.svg"/><Relationship Id="rId4" Type="http://schemas.openxmlformats.org/officeDocument/2006/relationships/image" Target="../media/image7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8.xml"/><Relationship Id="rId1" Type="http://schemas.openxmlformats.org/officeDocument/2006/relationships/tags" Target="../tags/tag3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9.xml"/><Relationship Id="rId1" Type="http://schemas.openxmlformats.org/officeDocument/2006/relationships/tags" Target="../tags/tag39.xml"/><Relationship Id="rId5" Type="http://schemas.openxmlformats.org/officeDocument/2006/relationships/image" Target="../media/image71.svg"/><Relationship Id="rId4" Type="http://schemas.openxmlformats.org/officeDocument/2006/relationships/image" Target="../media/image7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1.xml"/><Relationship Id="rId1" Type="http://schemas.openxmlformats.org/officeDocument/2006/relationships/tags" Target="../tags/tag4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2.xml"/><Relationship Id="rId1" Type="http://schemas.openxmlformats.org/officeDocument/2006/relationships/tags" Target="../tags/tag41.xml"/><Relationship Id="rId5" Type="http://schemas.openxmlformats.org/officeDocument/2006/relationships/image" Target="../media/image75.svg"/><Relationship Id="rId4" Type="http://schemas.openxmlformats.org/officeDocument/2006/relationships/image" Target="../media/image7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3.xml"/><Relationship Id="rId1" Type="http://schemas.openxmlformats.org/officeDocument/2006/relationships/tags" Target="../tags/tag42.xml"/><Relationship Id="rId5" Type="http://schemas.openxmlformats.org/officeDocument/2006/relationships/image" Target="../media/image73.svg"/><Relationship Id="rId4" Type="http://schemas.openxmlformats.org/officeDocument/2006/relationships/image" Target="../media/image7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3.xml"/><Relationship Id="rId1" Type="http://schemas.openxmlformats.org/officeDocument/2006/relationships/tags" Target="../tags/tag43.xml"/><Relationship Id="rId5" Type="http://schemas.openxmlformats.org/officeDocument/2006/relationships/image" Target="../media/image73.svg"/><Relationship Id="rId4" Type="http://schemas.openxmlformats.org/officeDocument/2006/relationships/image" Target="../media/image7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hyperlink" Target="https://www.ssa.gov/benefits/retirement/social-security-fairness-act.html" TargetMode="External"/><Relationship Id="rId2" Type="http://schemas.openxmlformats.org/officeDocument/2006/relationships/slideLayout" Target="../slideLayouts/slideLayout23.xml"/><Relationship Id="rId1" Type="http://schemas.openxmlformats.org/officeDocument/2006/relationships/tags" Target="../tags/tag44.xml"/><Relationship Id="rId6" Type="http://schemas.openxmlformats.org/officeDocument/2006/relationships/hyperlink" Target="https://www.congress.gov/bill/118th-congress/house-bill/82/text" TargetMode="External"/><Relationship Id="rId5" Type="http://schemas.openxmlformats.org/officeDocument/2006/relationships/image" Target="../media/image73.svg"/><Relationship Id="rId4" Type="http://schemas.openxmlformats.org/officeDocument/2006/relationships/image" Target="../media/image72.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45.xml"/><Relationship Id="rId5" Type="http://schemas.openxmlformats.org/officeDocument/2006/relationships/image" Target="../media/image77.jpeg"/><Relationship Id="rId4" Type="http://schemas.openxmlformats.org/officeDocument/2006/relationships/image" Target="../media/image76.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46.xml"/><Relationship Id="rId4" Type="http://schemas.openxmlformats.org/officeDocument/2006/relationships/image" Target="../media/image77.jpe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23.png"/><Relationship Id="rId4" Type="http://schemas.openxmlformats.org/officeDocument/2006/relationships/image" Target="../media/image22.sv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tags" Target="../tags/tag47.xml"/><Relationship Id="rId4" Type="http://schemas.openxmlformats.org/officeDocument/2006/relationships/image" Target="../media/image77.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48.xml"/><Relationship Id="rId4" Type="http://schemas.openxmlformats.org/officeDocument/2006/relationships/image" Target="../media/image77.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tags" Target="../tags/tag49.xml"/><Relationship Id="rId4" Type="http://schemas.openxmlformats.org/officeDocument/2006/relationships/image" Target="../media/image77.jpeg"/></Relationships>
</file>

<file path=ppt/slides/_rels/slide5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9.xml"/><Relationship Id="rId1" Type="http://schemas.openxmlformats.org/officeDocument/2006/relationships/tags" Target="../tags/tag50.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9.xml"/><Relationship Id="rId1" Type="http://schemas.openxmlformats.org/officeDocument/2006/relationships/tags" Target="../tags/tag5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5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2.xml"/><Relationship Id="rId1" Type="http://schemas.openxmlformats.org/officeDocument/2006/relationships/tags" Target="../tags/tag53.xml"/><Relationship Id="rId4" Type="http://schemas.openxmlformats.org/officeDocument/2006/relationships/chart" Target="../charts/chart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1.xml"/><Relationship Id="rId1" Type="http://schemas.openxmlformats.org/officeDocument/2006/relationships/tags" Target="../tags/tag5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7.xml"/><Relationship Id="rId5" Type="http://schemas.openxmlformats.org/officeDocument/2006/relationships/image" Target="../media/image25.svg"/><Relationship Id="rId4" Type="http://schemas.openxmlformats.org/officeDocument/2006/relationships/image" Target="../media/image24.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1.xml"/><Relationship Id="rId1" Type="http://schemas.openxmlformats.org/officeDocument/2006/relationships/tags" Target="../tags/tag55.xml"/><Relationship Id="rId4" Type="http://schemas.openxmlformats.org/officeDocument/2006/relationships/chart" Target="../charts/chart6.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56.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xml"/><Relationship Id="rId1" Type="http://schemas.openxmlformats.org/officeDocument/2006/relationships/tags" Target="../tags/tag57.xml"/><Relationship Id="rId4" Type="http://schemas.openxmlformats.org/officeDocument/2006/relationships/chart" Target="../charts/chart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1.xml"/><Relationship Id="rId1" Type="http://schemas.openxmlformats.org/officeDocument/2006/relationships/tags" Target="../tags/tag5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1.xml"/><Relationship Id="rId1" Type="http://schemas.openxmlformats.org/officeDocument/2006/relationships/tags" Target="../tags/tag59.xml"/><Relationship Id="rId4" Type="http://schemas.openxmlformats.org/officeDocument/2006/relationships/chart" Target="../charts/chart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1.xml"/><Relationship Id="rId1" Type="http://schemas.openxmlformats.org/officeDocument/2006/relationships/tags" Target="../tags/tag60.xml"/><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5.xml"/><Relationship Id="rId1" Type="http://schemas.openxmlformats.org/officeDocument/2006/relationships/tags" Target="../tags/tag6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8.xml"/><Relationship Id="rId7" Type="http://schemas.openxmlformats.org/officeDocument/2006/relationships/image" Target="../media/image29.sv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6.png"/><Relationship Id="rId9" Type="http://schemas.openxmlformats.org/officeDocument/2006/relationships/image" Target="../media/image31.sv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5.svg"/><Relationship Id="rId2" Type="http://schemas.openxmlformats.org/officeDocument/2006/relationships/slideLayout" Target="../slideLayouts/slideLayout4.xml"/><Relationship Id="rId1" Type="http://schemas.openxmlformats.org/officeDocument/2006/relationships/tags" Target="../tags/tag10.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6F20712B-514F-46EC-27ED-EED499F57060}"/>
              </a:ext>
            </a:extLst>
          </p:cNvPr>
          <p:cNvSpPr>
            <a:spLocks noGrp="1"/>
          </p:cNvSpPr>
          <p:nvPr>
            <p:ph type="ctrTitle"/>
          </p:nvPr>
        </p:nvSpPr>
        <p:spPr>
          <a:xfrm>
            <a:off x="398463" y="890060"/>
            <a:ext cx="4600257" cy="3036178"/>
          </a:xfrm>
        </p:spPr>
        <p:txBody>
          <a:bodyPr>
            <a:noAutofit/>
          </a:bodyPr>
          <a:lstStyle/>
          <a:p>
            <a:r>
              <a:rPr lang="en-CA" sz="4800" dirty="0">
                <a:latin typeface="Arial (heading)"/>
              </a:rPr>
              <a:t>Understanding Social Security decisions: optimizing your benefits</a:t>
            </a:r>
          </a:p>
        </p:txBody>
      </p:sp>
      <p:pic>
        <p:nvPicPr>
          <p:cNvPr id="4" name="Picture Placeholder 9" descr="A smiling couple embracing in a hug.">
            <a:extLst>
              <a:ext uri="{FF2B5EF4-FFF2-40B4-BE49-F238E27FC236}">
                <a16:creationId xmlns:a16="http://schemas.microsoft.com/office/drawing/2014/main" id="{04CA18DF-E77B-4DAF-84FA-CF8E7C68F7ED}"/>
              </a:ext>
            </a:extLst>
          </p:cNvPr>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39380" t="15208" r="28837"/>
          <a:stretch/>
        </p:blipFill>
        <p:spPr>
          <a:xfrm>
            <a:off x="5288096" y="-1"/>
            <a:ext cx="3855904" cy="6858001"/>
          </a:xfrm>
          <a:prstGeom prst="rect">
            <a:avLst/>
          </a:prstGeom>
        </p:spPr>
      </p:pic>
      <p:sp>
        <p:nvSpPr>
          <p:cNvPr id="37" name="Subtitle 36">
            <a:extLst>
              <a:ext uri="{FF2B5EF4-FFF2-40B4-BE49-F238E27FC236}">
                <a16:creationId xmlns:a16="http://schemas.microsoft.com/office/drawing/2014/main" id="{8CE94FFE-9B2B-8A89-E600-7A28D62CDE7C}"/>
              </a:ext>
            </a:extLst>
          </p:cNvPr>
          <p:cNvSpPr>
            <a:spLocks noGrp="1"/>
          </p:cNvSpPr>
          <p:nvPr>
            <p:ph type="subTitle" idx="1"/>
          </p:nvPr>
        </p:nvSpPr>
        <p:spPr>
          <a:xfrm>
            <a:off x="398463" y="4789255"/>
            <a:ext cx="6053612" cy="407584"/>
          </a:xfrm>
        </p:spPr>
        <p:txBody>
          <a:bodyPr/>
          <a:lstStyle/>
          <a:p>
            <a:endParaRPr lang="en-US"/>
          </a:p>
        </p:txBody>
      </p:sp>
      <p:sp>
        <p:nvSpPr>
          <p:cNvPr id="39" name="TextBox 38">
            <a:extLst>
              <a:ext uri="{FF2B5EF4-FFF2-40B4-BE49-F238E27FC236}">
                <a16:creationId xmlns:a16="http://schemas.microsoft.com/office/drawing/2014/main" id="{18D2B16B-A93B-4ACF-B9CB-4AEDE6F63D62}"/>
              </a:ext>
            </a:extLst>
          </p:cNvPr>
          <p:cNvSpPr txBox="1"/>
          <p:nvPr/>
        </p:nvSpPr>
        <p:spPr>
          <a:xfrm>
            <a:off x="398463" y="5524556"/>
            <a:ext cx="4968996" cy="323165"/>
          </a:xfrm>
          <a:prstGeom prst="rect">
            <a:avLst/>
          </a:prstGeom>
          <a:noFill/>
        </p:spPr>
        <p:txBody>
          <a:bodyPr wrap="square" lIns="0" tIns="0" rIns="0" bIns="0" rtlCol="0">
            <a:spAutoFit/>
          </a:bodyPr>
          <a:lstStyle/>
          <a:p>
            <a:pPr fontAlgn="base">
              <a:spcBef>
                <a:spcPts val="600"/>
              </a:spcBef>
              <a:spcAft>
                <a:spcPct val="0"/>
              </a:spcAft>
              <a:defRPr/>
            </a:pPr>
            <a:r>
              <a:rPr lang="en-US" sz="1050" dirty="0"/>
              <a:t>Distribution or reproduction of the content contained in this program is prohibited without the express written permission of Manulife John Hancock Investments.</a:t>
            </a:r>
          </a:p>
        </p:txBody>
      </p:sp>
    </p:spTree>
    <p:custDataLst>
      <p:tags r:id="rId1"/>
    </p:custDataLst>
    <p:extLst>
      <p:ext uri="{BB962C8B-B14F-4D97-AF65-F5344CB8AC3E}">
        <p14:creationId xmlns:p14="http://schemas.microsoft.com/office/powerpoint/2010/main" val="105391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3E75C-3582-2849-A940-0B4D8A4B4328}"/>
              </a:ext>
            </a:extLst>
          </p:cNvPr>
          <p:cNvSpPr>
            <a:spLocks noGrp="1"/>
          </p:cNvSpPr>
          <p:nvPr>
            <p:ph type="title"/>
          </p:nvPr>
        </p:nvSpPr>
        <p:spPr>
          <a:xfrm>
            <a:off x="453761" y="472438"/>
            <a:ext cx="8291777" cy="792167"/>
          </a:xfrm>
        </p:spPr>
        <p:txBody>
          <a:bodyPr/>
          <a:lstStyle/>
          <a:p>
            <a:r>
              <a:rPr lang="en-US" dirty="0">
                <a:sym typeface="Calibri Bold" panose="020F0702030404030204" pitchFamily="34" charset="0"/>
              </a:rPr>
              <a:t>Social Security</a:t>
            </a:r>
            <a:r>
              <a:rPr lang="en-US" dirty="0">
                <a:sym typeface="Arial" panose="020B0604020202020204" pitchFamily="34" charset="0"/>
              </a:rPr>
              <a:t>’</a:t>
            </a:r>
            <a:r>
              <a:rPr lang="en-US" altLang="ja-JP" dirty="0">
                <a:sym typeface="Calibri Bold" panose="020F0702030404030204" pitchFamily="34" charset="0"/>
              </a:rPr>
              <a:t>s days of reckoning</a:t>
            </a:r>
            <a:endParaRPr lang="en-US" dirty="0"/>
          </a:p>
        </p:txBody>
      </p:sp>
      <p:sp>
        <p:nvSpPr>
          <p:cNvPr id="31" name="Rectangle 30">
            <a:extLst>
              <a:ext uri="{FF2B5EF4-FFF2-40B4-BE49-F238E27FC236}">
                <a16:creationId xmlns:a16="http://schemas.microsoft.com/office/drawing/2014/main" id="{E792FA18-3AB3-0F85-3E6B-0CD202519707}"/>
              </a:ext>
              <a:ext uri="{C183D7F6-B498-43B3-948B-1728B52AA6E4}">
                <adec:decorative xmlns:adec="http://schemas.microsoft.com/office/drawing/2017/decorative" val="1"/>
              </a:ext>
            </a:extLst>
          </p:cNvPr>
          <p:cNvSpPr/>
          <p:nvPr/>
        </p:nvSpPr>
        <p:spPr>
          <a:xfrm>
            <a:off x="778213" y="1018204"/>
            <a:ext cx="7266560" cy="1578097"/>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32" name="Rectangle 31">
            <a:extLst>
              <a:ext uri="{FF2B5EF4-FFF2-40B4-BE49-F238E27FC236}">
                <a16:creationId xmlns:a16="http://schemas.microsoft.com/office/drawing/2014/main" id="{B13BB3EA-0060-808D-3805-3AC9062157F8}"/>
              </a:ext>
              <a:ext uri="{C183D7F6-B498-43B3-948B-1728B52AA6E4}">
                <adec:decorative xmlns:adec="http://schemas.microsoft.com/office/drawing/2017/decorative" val="1"/>
              </a:ext>
            </a:extLst>
          </p:cNvPr>
          <p:cNvSpPr/>
          <p:nvPr/>
        </p:nvSpPr>
        <p:spPr>
          <a:xfrm>
            <a:off x="778213" y="2701926"/>
            <a:ext cx="7266560" cy="1578097"/>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33" name="Rectangle 32">
            <a:extLst>
              <a:ext uri="{FF2B5EF4-FFF2-40B4-BE49-F238E27FC236}">
                <a16:creationId xmlns:a16="http://schemas.microsoft.com/office/drawing/2014/main" id="{0CF74CFD-CAC5-7E79-71BD-F62A5EDD0D34}"/>
              </a:ext>
              <a:ext uri="{C183D7F6-B498-43B3-948B-1728B52AA6E4}">
                <adec:decorative xmlns:adec="http://schemas.microsoft.com/office/drawing/2017/decorative" val="1"/>
              </a:ext>
            </a:extLst>
          </p:cNvPr>
          <p:cNvSpPr/>
          <p:nvPr/>
        </p:nvSpPr>
        <p:spPr>
          <a:xfrm>
            <a:off x="778212" y="4385648"/>
            <a:ext cx="7266561" cy="1578097"/>
          </a:xfrm>
          <a:prstGeom prst="rect">
            <a:avLst/>
          </a:prstGeom>
          <a:solidFill>
            <a:srgbClr val="D03A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34" name="Content Placeholder 2">
            <a:extLst>
              <a:ext uri="{FF2B5EF4-FFF2-40B4-BE49-F238E27FC236}">
                <a16:creationId xmlns:a16="http://schemas.microsoft.com/office/drawing/2014/main" id="{3A83E6E3-75F9-9087-B4E7-B7096525E5AF}"/>
              </a:ext>
            </a:extLst>
          </p:cNvPr>
          <p:cNvSpPr txBox="1">
            <a:spLocks/>
          </p:cNvSpPr>
          <p:nvPr/>
        </p:nvSpPr>
        <p:spPr>
          <a:xfrm>
            <a:off x="953311" y="1370229"/>
            <a:ext cx="4214907" cy="1304084"/>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sz="2400" b="1" dirty="0">
                <a:solidFill>
                  <a:schemeClr val="bg1"/>
                </a:solidFill>
                <a:ea typeface="Arial Unicode MS" panose="020B0604020202020204" pitchFamily="34" charset="-128"/>
                <a:cs typeface="Arial Unicode MS" panose="020B0604020202020204" pitchFamily="34" charset="-128"/>
              </a:rPr>
              <a:t>2010</a:t>
            </a:r>
          </a:p>
          <a:p>
            <a:pPr marL="0" indent="0">
              <a:spcBef>
                <a:spcPts val="450"/>
              </a:spcBef>
              <a:buNone/>
            </a:pPr>
            <a:r>
              <a:rPr lang="en-US" sz="1800" dirty="0">
                <a:solidFill>
                  <a:schemeClr val="bg1"/>
                </a:solidFill>
                <a:ea typeface="Arial Unicode MS" panose="020B0604020202020204" pitchFamily="34" charset="-128"/>
                <a:cs typeface="Arial Unicode MS" panose="020B0604020202020204" pitchFamily="34" charset="-128"/>
              </a:rPr>
              <a:t>Started paying out </a:t>
            </a:r>
            <a:r>
              <a:rPr lang="en-US" sz="1800" b="1" i="1" dirty="0">
                <a:solidFill>
                  <a:schemeClr val="bg1"/>
                </a:solidFill>
                <a:ea typeface="Arial Unicode MS" panose="020B0604020202020204" pitchFamily="34" charset="-128"/>
                <a:cs typeface="Arial Unicode MS" panose="020B0604020202020204" pitchFamily="34" charset="-128"/>
              </a:rPr>
              <a:t>more</a:t>
            </a:r>
            <a:r>
              <a:rPr lang="en-US" sz="1800" b="1" dirty="0">
                <a:solidFill>
                  <a:schemeClr val="bg1"/>
                </a:solidFill>
                <a:ea typeface="Arial Unicode MS" panose="020B0604020202020204" pitchFamily="34" charset="-128"/>
                <a:cs typeface="Arial Unicode MS" panose="020B0604020202020204" pitchFamily="34" charset="-128"/>
              </a:rPr>
              <a:t> in benefits than it collected </a:t>
            </a:r>
            <a:r>
              <a:rPr lang="en-US" sz="1800" dirty="0">
                <a:solidFill>
                  <a:schemeClr val="bg1"/>
                </a:solidFill>
                <a:ea typeface="Arial Unicode MS" panose="020B0604020202020204" pitchFamily="34" charset="-128"/>
                <a:cs typeface="Arial Unicode MS" panose="020B0604020202020204" pitchFamily="34" charset="-128"/>
              </a:rPr>
              <a:t>in revenues</a:t>
            </a:r>
          </a:p>
          <a:p>
            <a:pPr marL="0" indent="0">
              <a:buNone/>
            </a:pPr>
            <a:endParaRPr lang="en-US" sz="1500" b="1" dirty="0">
              <a:solidFill>
                <a:schemeClr val="tx2"/>
              </a:solidFill>
              <a:ea typeface="Arial Unicode MS" panose="020B0604020202020204" pitchFamily="34" charset="-128"/>
              <a:cs typeface="Arial Unicode MS" panose="020B0604020202020204" pitchFamily="34" charset="-128"/>
            </a:endParaRPr>
          </a:p>
          <a:p>
            <a:pPr marL="0" indent="0">
              <a:buNone/>
            </a:pPr>
            <a:endParaRPr lang="en-US" sz="1500" dirty="0">
              <a:solidFill>
                <a:schemeClr val="tx2"/>
              </a:solidFill>
              <a:ea typeface="Arial Unicode MS" panose="020B0604020202020204" pitchFamily="34" charset="-128"/>
              <a:cs typeface="Arial Unicode MS" panose="020B0604020202020204" pitchFamily="34" charset="-128"/>
            </a:endParaRPr>
          </a:p>
        </p:txBody>
      </p:sp>
      <p:sp>
        <p:nvSpPr>
          <p:cNvPr id="35" name="Content Placeholder 2">
            <a:extLst>
              <a:ext uri="{FF2B5EF4-FFF2-40B4-BE49-F238E27FC236}">
                <a16:creationId xmlns:a16="http://schemas.microsoft.com/office/drawing/2014/main" id="{3CDC1080-8348-020B-1ACF-33D4009100E3}"/>
              </a:ext>
            </a:extLst>
          </p:cNvPr>
          <p:cNvSpPr txBox="1">
            <a:spLocks/>
          </p:cNvSpPr>
          <p:nvPr/>
        </p:nvSpPr>
        <p:spPr>
          <a:xfrm>
            <a:off x="953311" y="2880018"/>
            <a:ext cx="3963472" cy="806765"/>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sz="2400" b="1" dirty="0">
                <a:solidFill>
                  <a:schemeClr val="bg1"/>
                </a:solidFill>
                <a:ea typeface="Arial Unicode MS" panose="020B0604020202020204" pitchFamily="34" charset="-128"/>
                <a:cs typeface="Arial Unicode MS" panose="020B0604020202020204" pitchFamily="34" charset="-128"/>
              </a:rPr>
              <a:t>2021</a:t>
            </a:r>
          </a:p>
          <a:p>
            <a:pPr marL="0" indent="0">
              <a:spcBef>
                <a:spcPts val="450"/>
              </a:spcBef>
              <a:buNone/>
            </a:pPr>
            <a:r>
              <a:rPr lang="en-US" sz="1800" dirty="0">
                <a:solidFill>
                  <a:schemeClr val="bg1"/>
                </a:solidFill>
                <a:ea typeface="Arial Unicode MS" panose="020B0604020202020204" pitchFamily="34" charset="-128"/>
                <a:cs typeface="Arial Unicode MS" panose="020B0604020202020204" pitchFamily="34" charset="-128"/>
              </a:rPr>
              <a:t>Trust fund reserves grew until 2021</a:t>
            </a:r>
            <a:endParaRPr lang="en-US" sz="1600" b="1" dirty="0">
              <a:solidFill>
                <a:schemeClr val="bg1"/>
              </a:solidFill>
              <a:ea typeface="Arial Unicode MS" panose="020B0604020202020204" pitchFamily="34" charset="-128"/>
              <a:cs typeface="Arial Unicode MS" panose="020B0604020202020204" pitchFamily="34" charset="-128"/>
            </a:endParaRPr>
          </a:p>
        </p:txBody>
      </p:sp>
      <p:sp>
        <p:nvSpPr>
          <p:cNvPr id="36" name="Content Placeholder 2">
            <a:extLst>
              <a:ext uri="{FF2B5EF4-FFF2-40B4-BE49-F238E27FC236}">
                <a16:creationId xmlns:a16="http://schemas.microsoft.com/office/drawing/2014/main" id="{6870B5A4-A9E0-3E9D-EE63-F9853FAAB87B}"/>
              </a:ext>
            </a:extLst>
          </p:cNvPr>
          <p:cNvSpPr txBox="1">
            <a:spLocks/>
          </p:cNvSpPr>
          <p:nvPr/>
        </p:nvSpPr>
        <p:spPr>
          <a:xfrm>
            <a:off x="953311" y="4613269"/>
            <a:ext cx="5252936" cy="90730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sz="2400" b="1" dirty="0">
                <a:solidFill>
                  <a:schemeClr val="bg1"/>
                </a:solidFill>
                <a:ea typeface="Arial Unicode MS" panose="020B0604020202020204" pitchFamily="34" charset="-128"/>
                <a:cs typeface="Arial Unicode MS" panose="020B0604020202020204" pitchFamily="34" charset="-128"/>
              </a:rPr>
              <a:t>2035</a:t>
            </a:r>
          </a:p>
          <a:p>
            <a:pPr marL="0" indent="0">
              <a:spcBef>
                <a:spcPts val="450"/>
              </a:spcBef>
              <a:buNone/>
            </a:pPr>
            <a:r>
              <a:rPr lang="en-US" sz="1800" dirty="0">
                <a:solidFill>
                  <a:schemeClr val="bg1"/>
                </a:solidFill>
                <a:ea typeface="Arial Unicode MS" panose="020B0604020202020204" pitchFamily="34" charset="-128"/>
                <a:cs typeface="Arial Unicode MS" panose="020B0604020202020204" pitchFamily="34" charset="-128"/>
              </a:rPr>
              <a:t>The surplus is expected to be </a:t>
            </a:r>
            <a:r>
              <a:rPr lang="en-US" sz="1800" b="1" dirty="0">
                <a:solidFill>
                  <a:schemeClr val="bg1"/>
                </a:solidFill>
                <a:ea typeface="Arial Unicode MS" panose="020B0604020202020204" pitchFamily="34" charset="-128"/>
                <a:cs typeface="Arial Unicode MS" panose="020B0604020202020204" pitchFamily="34" charset="-128"/>
              </a:rPr>
              <a:t>depleted</a:t>
            </a:r>
            <a:r>
              <a:rPr lang="en-US" sz="1800" dirty="0">
                <a:solidFill>
                  <a:schemeClr val="bg1"/>
                </a:solidFill>
                <a:ea typeface="Arial Unicode MS" panose="020B0604020202020204" pitchFamily="34" charset="-128"/>
                <a:cs typeface="Arial Unicode MS" panose="020B0604020202020204" pitchFamily="34" charset="-128"/>
              </a:rPr>
              <a:t> by 2035 and the program may only be able to meet 83% of its obligations</a:t>
            </a:r>
            <a:r>
              <a:rPr lang="en-US" sz="1600" dirty="0">
                <a:solidFill>
                  <a:schemeClr val="bg1"/>
                </a:solidFill>
                <a:ea typeface="Arial Unicode MS" panose="020B0604020202020204" pitchFamily="34" charset="-128"/>
                <a:cs typeface="Arial Unicode MS" panose="020B0604020202020204" pitchFamily="34" charset="-128"/>
              </a:rPr>
              <a:t>.</a:t>
            </a:r>
          </a:p>
        </p:txBody>
      </p:sp>
      <p:pic>
        <p:nvPicPr>
          <p:cNvPr id="37" name="Graphic 36">
            <a:extLst>
              <a:ext uri="{FF2B5EF4-FFF2-40B4-BE49-F238E27FC236}">
                <a16:creationId xmlns:a16="http://schemas.microsoft.com/office/drawing/2014/main" id="{63DCAF49-BB83-D7CE-ED13-3A2E819E5C5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6431085" y="1367889"/>
            <a:ext cx="878725" cy="878725"/>
          </a:xfrm>
          <a:prstGeom prst="rect">
            <a:avLst/>
          </a:prstGeom>
        </p:spPr>
      </p:pic>
      <p:pic>
        <p:nvPicPr>
          <p:cNvPr id="38" name="Graphic 37">
            <a:extLst>
              <a:ext uri="{FF2B5EF4-FFF2-40B4-BE49-F238E27FC236}">
                <a16:creationId xmlns:a16="http://schemas.microsoft.com/office/drawing/2014/main" id="{1BB27628-A25B-3585-F483-53FFF815FFEB}"/>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6397337" y="2955889"/>
            <a:ext cx="946222" cy="946222"/>
          </a:xfrm>
          <a:prstGeom prst="rect">
            <a:avLst/>
          </a:prstGeom>
        </p:spPr>
      </p:pic>
      <p:pic>
        <p:nvPicPr>
          <p:cNvPr id="39" name="Graphic 38">
            <a:extLst>
              <a:ext uri="{FF2B5EF4-FFF2-40B4-BE49-F238E27FC236}">
                <a16:creationId xmlns:a16="http://schemas.microsoft.com/office/drawing/2014/main" id="{6FF5049A-8531-C106-0654-AFD5C94EF83D}"/>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465987" y="4882117"/>
            <a:ext cx="808922" cy="808922"/>
          </a:xfrm>
          <a:prstGeom prst="rect">
            <a:avLst/>
          </a:prstGeom>
        </p:spPr>
      </p:pic>
      <p:sp>
        <p:nvSpPr>
          <p:cNvPr id="5" name="Text Placeholder 4">
            <a:extLst>
              <a:ext uri="{FF2B5EF4-FFF2-40B4-BE49-F238E27FC236}">
                <a16:creationId xmlns:a16="http://schemas.microsoft.com/office/drawing/2014/main" id="{4BA02AF5-9122-0E44-B372-A5FE745D8559}"/>
              </a:ext>
            </a:extLst>
          </p:cNvPr>
          <p:cNvSpPr>
            <a:spLocks noGrp="1"/>
          </p:cNvSpPr>
          <p:nvPr>
            <p:ph type="body" sz="quarter" idx="13"/>
          </p:nvPr>
        </p:nvSpPr>
        <p:spPr>
          <a:xfrm>
            <a:off x="2987675" y="6110288"/>
            <a:ext cx="5365750" cy="403225"/>
          </a:xfrm>
        </p:spPr>
        <p:txBody>
          <a:bodyPr/>
          <a:lstStyle/>
          <a:p>
            <a:r>
              <a:rPr lang="en-US" dirty="0"/>
              <a:t>Source: Source: ssa.gov, 2024</a:t>
            </a:r>
          </a:p>
        </p:txBody>
      </p:sp>
      <p:sp>
        <p:nvSpPr>
          <p:cNvPr id="4" name="Slide Number Placeholder 3">
            <a:extLst>
              <a:ext uri="{FF2B5EF4-FFF2-40B4-BE49-F238E27FC236}">
                <a16:creationId xmlns:a16="http://schemas.microsoft.com/office/drawing/2014/main" id="{B1FB350E-AD0B-A246-8083-190C1BC7170F}"/>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10</a:t>
            </a:fld>
            <a:endParaRPr lang="en-CA"/>
          </a:p>
        </p:txBody>
      </p:sp>
    </p:spTree>
    <p:custDataLst>
      <p:tags r:id="rId1"/>
    </p:custDataLst>
    <p:extLst>
      <p:ext uri="{BB962C8B-B14F-4D97-AF65-F5344CB8AC3E}">
        <p14:creationId xmlns:p14="http://schemas.microsoft.com/office/powerpoint/2010/main" val="3275740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F7B82-67E7-C64E-AEBB-A34C471CC09D}"/>
              </a:ext>
            </a:extLst>
          </p:cNvPr>
          <p:cNvSpPr>
            <a:spLocks noGrp="1"/>
          </p:cNvSpPr>
          <p:nvPr>
            <p:ph type="title"/>
          </p:nvPr>
        </p:nvSpPr>
        <p:spPr>
          <a:xfrm>
            <a:off x="453761" y="472438"/>
            <a:ext cx="8291777" cy="792167"/>
          </a:xfrm>
        </p:spPr>
        <p:txBody>
          <a:bodyPr/>
          <a:lstStyle/>
          <a:p>
            <a:r>
              <a:rPr lang="en-US" dirty="0">
                <a:sym typeface="Calibri Bold" charset="0"/>
              </a:rPr>
              <a:t>Proposals to strengthen Social Security</a:t>
            </a:r>
            <a:endParaRPr lang="en-US" dirty="0"/>
          </a:p>
        </p:txBody>
      </p:sp>
      <p:grpSp>
        <p:nvGrpSpPr>
          <p:cNvPr id="98" name="Group 97">
            <a:extLst>
              <a:ext uri="{FF2B5EF4-FFF2-40B4-BE49-F238E27FC236}">
                <a16:creationId xmlns:a16="http://schemas.microsoft.com/office/drawing/2014/main" id="{A096986D-AEE5-C5CD-BB2E-41665A43B311}"/>
              </a:ext>
              <a:ext uri="{C183D7F6-B498-43B3-948B-1728B52AA6E4}">
                <adec:decorative xmlns:adec="http://schemas.microsoft.com/office/drawing/2017/decorative" val="1"/>
              </a:ext>
            </a:extLst>
          </p:cNvPr>
          <p:cNvGrpSpPr/>
          <p:nvPr/>
        </p:nvGrpSpPr>
        <p:grpSpPr>
          <a:xfrm>
            <a:off x="540799" y="1501626"/>
            <a:ext cx="580572" cy="583296"/>
            <a:chOff x="404821" y="1400855"/>
            <a:chExt cx="580572" cy="583296"/>
          </a:xfrm>
        </p:grpSpPr>
        <p:sp>
          <p:nvSpPr>
            <p:cNvPr id="99" name="Rectangle 98">
              <a:extLst>
                <a:ext uri="{FF2B5EF4-FFF2-40B4-BE49-F238E27FC236}">
                  <a16:creationId xmlns:a16="http://schemas.microsoft.com/office/drawing/2014/main" id="{1CA7BF7E-74BF-F512-25D0-FD151B2FE6B9}"/>
                </a:ext>
              </a:extLst>
            </p:cNvPr>
            <p:cNvSpPr/>
            <p:nvPr/>
          </p:nvSpPr>
          <p:spPr>
            <a:xfrm>
              <a:off x="404821" y="1400855"/>
              <a:ext cx="580572" cy="583296"/>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grpSp>
          <p:nvGrpSpPr>
            <p:cNvPr id="100" name="Group 99">
              <a:extLst>
                <a:ext uri="{FF2B5EF4-FFF2-40B4-BE49-F238E27FC236}">
                  <a16:creationId xmlns:a16="http://schemas.microsoft.com/office/drawing/2014/main" id="{2C184C5E-BD77-38FF-8026-315804A88822}"/>
                </a:ext>
              </a:extLst>
            </p:cNvPr>
            <p:cNvGrpSpPr/>
            <p:nvPr/>
          </p:nvGrpSpPr>
          <p:grpSpPr>
            <a:xfrm>
              <a:off x="540799" y="1499687"/>
              <a:ext cx="319334" cy="380983"/>
              <a:chOff x="1963304" y="886673"/>
              <a:chExt cx="49105" cy="58585"/>
            </a:xfrm>
            <a:solidFill>
              <a:schemeClr val="bg1"/>
            </a:solidFill>
          </p:grpSpPr>
          <p:sp>
            <p:nvSpPr>
              <p:cNvPr id="101" name="Freeform: Shape 74">
                <a:extLst>
                  <a:ext uri="{FF2B5EF4-FFF2-40B4-BE49-F238E27FC236}">
                    <a16:creationId xmlns:a16="http://schemas.microsoft.com/office/drawing/2014/main" id="{68A3149C-4AD6-53D8-C5FA-FC889A7F69B1}"/>
                  </a:ext>
                </a:extLst>
              </p:cNvPr>
              <p:cNvSpPr/>
              <p:nvPr/>
            </p:nvSpPr>
            <p:spPr>
              <a:xfrm flipV="1">
                <a:off x="1963304" y="886673"/>
                <a:ext cx="49105" cy="58585"/>
              </a:xfrm>
              <a:custGeom>
                <a:avLst/>
                <a:gdLst>
                  <a:gd name="connsiteX0" fmla="*/ 0 w 31252"/>
                  <a:gd name="connsiteY0" fmla="*/ 0 h 37285"/>
                  <a:gd name="connsiteX1" fmla="*/ 0 w 31252"/>
                  <a:gd name="connsiteY1" fmla="*/ 26725 h 37285"/>
                  <a:gd name="connsiteX2" fmla="*/ 15627 w 31252"/>
                  <a:gd name="connsiteY2" fmla="*/ 37286 h 37285"/>
                  <a:gd name="connsiteX3" fmla="*/ 31253 w 31252"/>
                  <a:gd name="connsiteY3" fmla="*/ 26725 h 37285"/>
                  <a:gd name="connsiteX4" fmla="*/ 31253 w 31252"/>
                  <a:gd name="connsiteY4" fmla="*/ 0 h 37285"/>
                  <a:gd name="connsiteX5" fmla="*/ 27802 w 31252"/>
                  <a:gd name="connsiteY5" fmla="*/ 24848 h 37285"/>
                  <a:gd name="connsiteX6" fmla="*/ 15627 w 31252"/>
                  <a:gd name="connsiteY6" fmla="*/ 33130 h 37285"/>
                  <a:gd name="connsiteX7" fmla="*/ 3451 w 31252"/>
                  <a:gd name="connsiteY7" fmla="*/ 24848 h 37285"/>
                  <a:gd name="connsiteX8" fmla="*/ 3451 w 31252"/>
                  <a:gd name="connsiteY8" fmla="*/ 3451 h 37285"/>
                  <a:gd name="connsiteX9" fmla="*/ 27802 w 31252"/>
                  <a:gd name="connsiteY9" fmla="*/ 3451 h 3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52" h="37285">
                    <a:moveTo>
                      <a:pt x="0" y="0"/>
                    </a:moveTo>
                    <a:lnTo>
                      <a:pt x="0" y="26725"/>
                    </a:lnTo>
                    <a:lnTo>
                      <a:pt x="15627" y="37286"/>
                    </a:lnTo>
                    <a:lnTo>
                      <a:pt x="31253" y="26725"/>
                    </a:lnTo>
                    <a:lnTo>
                      <a:pt x="31253" y="0"/>
                    </a:lnTo>
                    <a:close/>
                    <a:moveTo>
                      <a:pt x="27802" y="24848"/>
                    </a:moveTo>
                    <a:lnTo>
                      <a:pt x="15627" y="33130"/>
                    </a:lnTo>
                    <a:lnTo>
                      <a:pt x="3451" y="24848"/>
                    </a:lnTo>
                    <a:lnTo>
                      <a:pt x="3451" y="3451"/>
                    </a:lnTo>
                    <a:lnTo>
                      <a:pt x="27802" y="3451"/>
                    </a:lnTo>
                    <a:close/>
                  </a:path>
                </a:pathLst>
              </a:custGeom>
              <a:grpFill/>
              <a:ln w="1380" cap="flat">
                <a:noFill/>
                <a:prstDash val="solid"/>
                <a:miter/>
              </a:ln>
            </p:spPr>
            <p:txBody>
              <a:bodyPr rtlCol="0" anchor="ctr"/>
              <a:lstStyle/>
              <a:p>
                <a:endParaRPr lang="en-US"/>
              </a:p>
            </p:txBody>
          </p:sp>
          <p:sp>
            <p:nvSpPr>
              <p:cNvPr id="102" name="Freeform: Shape 75">
                <a:extLst>
                  <a:ext uri="{FF2B5EF4-FFF2-40B4-BE49-F238E27FC236}">
                    <a16:creationId xmlns:a16="http://schemas.microsoft.com/office/drawing/2014/main" id="{4C49AF78-298D-5963-824F-786B6635AEF5}"/>
                  </a:ext>
                </a:extLst>
              </p:cNvPr>
              <p:cNvSpPr/>
              <p:nvPr/>
            </p:nvSpPr>
            <p:spPr>
              <a:xfrm>
                <a:off x="1979716" y="903496"/>
                <a:ext cx="16143" cy="30170"/>
              </a:xfrm>
              <a:custGeom>
                <a:avLst/>
                <a:gdLst>
                  <a:gd name="connsiteX0" fmla="*/ 5236 w 10274"/>
                  <a:gd name="connsiteY0" fmla="*/ 14329 h 19201"/>
                  <a:gd name="connsiteX1" fmla="*/ 3635 w 10274"/>
                  <a:gd name="connsiteY1" fmla="*/ 12840 h 19201"/>
                  <a:gd name="connsiteX2" fmla="*/ 3635 w 10274"/>
                  <a:gd name="connsiteY2" fmla="*/ 12838 h 19201"/>
                  <a:gd name="connsiteX3" fmla="*/ 184 w 10274"/>
                  <a:gd name="connsiteY3" fmla="*/ 12838 h 19201"/>
                  <a:gd name="connsiteX4" fmla="*/ 3511 w 10274"/>
                  <a:gd name="connsiteY4" fmla="*/ 17476 h 19201"/>
                  <a:gd name="connsiteX5" fmla="*/ 3511 w 10274"/>
                  <a:gd name="connsiteY5" fmla="*/ 19202 h 19201"/>
                  <a:gd name="connsiteX6" fmla="*/ 6962 w 10274"/>
                  <a:gd name="connsiteY6" fmla="*/ 19202 h 19201"/>
                  <a:gd name="connsiteX7" fmla="*/ 6962 w 10274"/>
                  <a:gd name="connsiteY7" fmla="*/ 17476 h 19201"/>
                  <a:gd name="connsiteX8" fmla="*/ 10275 w 10274"/>
                  <a:gd name="connsiteY8" fmla="*/ 12838 h 19201"/>
                  <a:gd name="connsiteX9" fmla="*/ 5236 w 10274"/>
                  <a:gd name="connsiteY9" fmla="*/ 7882 h 19201"/>
                  <a:gd name="connsiteX10" fmla="*/ 3817 w 10274"/>
                  <a:gd name="connsiteY10" fmla="*/ 6297 h 19201"/>
                  <a:gd name="connsiteX11" fmla="*/ 5402 w 10274"/>
                  <a:gd name="connsiteY11" fmla="*/ 4878 h 19201"/>
                  <a:gd name="connsiteX12" fmla="*/ 6824 w 10274"/>
                  <a:gd name="connsiteY12" fmla="*/ 6378 h 19201"/>
                  <a:gd name="connsiteX13" fmla="*/ 10275 w 10274"/>
                  <a:gd name="connsiteY13" fmla="*/ 6378 h 19201"/>
                  <a:gd name="connsiteX14" fmla="*/ 6962 w 10274"/>
                  <a:gd name="connsiteY14" fmla="*/ 1739 h 19201"/>
                  <a:gd name="connsiteX15" fmla="*/ 6962 w 10274"/>
                  <a:gd name="connsiteY15" fmla="*/ 0 h 19201"/>
                  <a:gd name="connsiteX16" fmla="*/ 3511 w 10274"/>
                  <a:gd name="connsiteY16" fmla="*/ 0 h 19201"/>
                  <a:gd name="connsiteX17" fmla="*/ 3511 w 10274"/>
                  <a:gd name="connsiteY17" fmla="*/ 1753 h 19201"/>
                  <a:gd name="connsiteX18" fmla="*/ 213 w 10274"/>
                  <a:gd name="connsiteY18" fmla="*/ 7915 h 19201"/>
                  <a:gd name="connsiteX19" fmla="*/ 5236 w 10274"/>
                  <a:gd name="connsiteY19" fmla="*/ 11416 h 19201"/>
                  <a:gd name="connsiteX20" fmla="*/ 6878 w 10274"/>
                  <a:gd name="connsiteY20" fmla="*/ 12770 h 19201"/>
                  <a:gd name="connsiteX21" fmla="*/ 5524 w 10274"/>
                  <a:gd name="connsiteY21" fmla="*/ 14412 h 19201"/>
                  <a:gd name="connsiteX22" fmla="*/ 5236 w 10274"/>
                  <a:gd name="connsiteY22" fmla="*/ 14412 h 19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74" h="19201">
                    <a:moveTo>
                      <a:pt x="5236" y="14329"/>
                    </a:moveTo>
                    <a:cubicBezTo>
                      <a:pt x="4383" y="14360"/>
                      <a:pt x="3666" y="13693"/>
                      <a:pt x="3635" y="12840"/>
                    </a:cubicBezTo>
                    <a:cubicBezTo>
                      <a:pt x="3635" y="12839"/>
                      <a:pt x="3635" y="12839"/>
                      <a:pt x="3635" y="12838"/>
                    </a:cubicBezTo>
                    <a:lnTo>
                      <a:pt x="184" y="12838"/>
                    </a:lnTo>
                    <a:cubicBezTo>
                      <a:pt x="206" y="14930"/>
                      <a:pt x="1536" y="16785"/>
                      <a:pt x="3511" y="17476"/>
                    </a:cubicBezTo>
                    <a:lnTo>
                      <a:pt x="3511" y="19202"/>
                    </a:lnTo>
                    <a:lnTo>
                      <a:pt x="6962" y="19202"/>
                    </a:lnTo>
                    <a:lnTo>
                      <a:pt x="6962" y="17476"/>
                    </a:lnTo>
                    <a:cubicBezTo>
                      <a:pt x="8934" y="16784"/>
                      <a:pt x="10259" y="14928"/>
                      <a:pt x="10275" y="12838"/>
                    </a:cubicBezTo>
                    <a:cubicBezTo>
                      <a:pt x="10245" y="10081"/>
                      <a:pt x="7993" y="7867"/>
                      <a:pt x="5236" y="7882"/>
                    </a:cubicBezTo>
                    <a:cubicBezTo>
                      <a:pt x="4407" y="7837"/>
                      <a:pt x="3771" y="7127"/>
                      <a:pt x="3817" y="6297"/>
                    </a:cubicBezTo>
                    <a:cubicBezTo>
                      <a:pt x="3862" y="5467"/>
                      <a:pt x="4572" y="4832"/>
                      <a:pt x="5402" y="4878"/>
                    </a:cubicBezTo>
                    <a:cubicBezTo>
                      <a:pt x="6199" y="4921"/>
                      <a:pt x="6823" y="5580"/>
                      <a:pt x="6824" y="6378"/>
                    </a:cubicBezTo>
                    <a:lnTo>
                      <a:pt x="10275" y="6378"/>
                    </a:lnTo>
                    <a:cubicBezTo>
                      <a:pt x="10259" y="4288"/>
                      <a:pt x="8934" y="2432"/>
                      <a:pt x="6962" y="1739"/>
                    </a:cubicBezTo>
                    <a:lnTo>
                      <a:pt x="6962" y="0"/>
                    </a:lnTo>
                    <a:lnTo>
                      <a:pt x="3511" y="0"/>
                    </a:lnTo>
                    <a:lnTo>
                      <a:pt x="3511" y="1753"/>
                    </a:lnTo>
                    <a:cubicBezTo>
                      <a:pt x="899" y="2544"/>
                      <a:pt x="-578" y="5303"/>
                      <a:pt x="213" y="7915"/>
                    </a:cubicBezTo>
                    <a:cubicBezTo>
                      <a:pt x="876" y="10104"/>
                      <a:pt x="2954" y="11552"/>
                      <a:pt x="5236" y="11416"/>
                    </a:cubicBezTo>
                    <a:cubicBezTo>
                      <a:pt x="6063" y="11337"/>
                      <a:pt x="6799" y="11943"/>
                      <a:pt x="6878" y="12770"/>
                    </a:cubicBezTo>
                    <a:cubicBezTo>
                      <a:pt x="6958" y="13597"/>
                      <a:pt x="6351" y="14332"/>
                      <a:pt x="5524" y="14412"/>
                    </a:cubicBezTo>
                    <a:cubicBezTo>
                      <a:pt x="5428" y="14421"/>
                      <a:pt x="5332" y="14421"/>
                      <a:pt x="5236" y="14412"/>
                    </a:cubicBezTo>
                    <a:close/>
                  </a:path>
                </a:pathLst>
              </a:custGeom>
              <a:grpFill/>
              <a:ln w="1380" cap="flat">
                <a:noFill/>
                <a:prstDash val="solid"/>
                <a:miter/>
              </a:ln>
            </p:spPr>
            <p:txBody>
              <a:bodyPr rtlCol="0" anchor="ctr"/>
              <a:lstStyle/>
              <a:p>
                <a:endParaRPr lang="en-US"/>
              </a:p>
            </p:txBody>
          </p:sp>
        </p:grpSp>
      </p:grpSp>
      <p:grpSp>
        <p:nvGrpSpPr>
          <p:cNvPr id="103" name="Group 102">
            <a:extLst>
              <a:ext uri="{FF2B5EF4-FFF2-40B4-BE49-F238E27FC236}">
                <a16:creationId xmlns:a16="http://schemas.microsoft.com/office/drawing/2014/main" id="{C15D2C43-A68D-97D3-E2E8-AEDC9558536B}"/>
              </a:ext>
              <a:ext uri="{C183D7F6-B498-43B3-948B-1728B52AA6E4}">
                <adec:decorative xmlns:adec="http://schemas.microsoft.com/office/drawing/2017/decorative" val="1"/>
              </a:ext>
            </a:extLst>
          </p:cNvPr>
          <p:cNvGrpSpPr/>
          <p:nvPr/>
        </p:nvGrpSpPr>
        <p:grpSpPr>
          <a:xfrm>
            <a:off x="544328" y="2512421"/>
            <a:ext cx="580572" cy="583296"/>
            <a:chOff x="404821" y="3169050"/>
            <a:chExt cx="580572" cy="583296"/>
          </a:xfrm>
        </p:grpSpPr>
        <p:sp>
          <p:nvSpPr>
            <p:cNvPr id="104" name="Rectangle 103">
              <a:extLst>
                <a:ext uri="{FF2B5EF4-FFF2-40B4-BE49-F238E27FC236}">
                  <a16:creationId xmlns:a16="http://schemas.microsoft.com/office/drawing/2014/main" id="{538A084E-BF87-D8FF-1880-C567D91BCA66}"/>
                </a:ext>
              </a:extLst>
            </p:cNvPr>
            <p:cNvSpPr/>
            <p:nvPr/>
          </p:nvSpPr>
          <p:spPr>
            <a:xfrm>
              <a:off x="404821" y="3169050"/>
              <a:ext cx="580572" cy="583296"/>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05" name="Freeform: Shape 78">
              <a:extLst>
                <a:ext uri="{FF2B5EF4-FFF2-40B4-BE49-F238E27FC236}">
                  <a16:creationId xmlns:a16="http://schemas.microsoft.com/office/drawing/2014/main" id="{771D30B3-69FD-7969-02DB-A151D1A48B1E}"/>
                </a:ext>
              </a:extLst>
            </p:cNvPr>
            <p:cNvSpPr>
              <a:spLocks noChangeAspect="1"/>
            </p:cNvSpPr>
            <p:nvPr/>
          </p:nvSpPr>
          <p:spPr>
            <a:xfrm>
              <a:off x="506247" y="3289158"/>
              <a:ext cx="332536" cy="343079"/>
            </a:xfrm>
            <a:custGeom>
              <a:avLst/>
              <a:gdLst>
                <a:gd name="connsiteX0" fmla="*/ 31018 w 36181"/>
                <a:gd name="connsiteY0" fmla="*/ 10339 h 37327"/>
                <a:gd name="connsiteX1" fmla="*/ 31018 w 36181"/>
                <a:gd name="connsiteY1" fmla="*/ 0 h 37327"/>
                <a:gd name="connsiteX2" fmla="*/ 0 w 36181"/>
                <a:gd name="connsiteY2" fmla="*/ 9097 h 37327"/>
                <a:gd name="connsiteX3" fmla="*/ 0 w 36181"/>
                <a:gd name="connsiteY3" fmla="*/ 37327 h 37327"/>
                <a:gd name="connsiteX4" fmla="*/ 36181 w 36181"/>
                <a:gd name="connsiteY4" fmla="*/ 37327 h 37327"/>
                <a:gd name="connsiteX5" fmla="*/ 36181 w 36181"/>
                <a:gd name="connsiteY5" fmla="*/ 10339 h 37327"/>
                <a:gd name="connsiteX6" fmla="*/ 27567 w 36181"/>
                <a:gd name="connsiteY6" fmla="*/ 4611 h 37327"/>
                <a:gd name="connsiteX7" fmla="*/ 27567 w 36181"/>
                <a:gd name="connsiteY7" fmla="*/ 10339 h 37327"/>
                <a:gd name="connsiteX8" fmla="*/ 8006 w 36181"/>
                <a:gd name="connsiteY8" fmla="*/ 10339 h 37327"/>
                <a:gd name="connsiteX9" fmla="*/ 3451 w 36181"/>
                <a:gd name="connsiteY9" fmla="*/ 33876 h 37327"/>
                <a:gd name="connsiteX10" fmla="*/ 3451 w 36181"/>
                <a:gd name="connsiteY10" fmla="*/ 13791 h 37327"/>
                <a:gd name="connsiteX11" fmla="*/ 32730 w 36181"/>
                <a:gd name="connsiteY11" fmla="*/ 13791 h 37327"/>
                <a:gd name="connsiteX12" fmla="*/ 32730 w 36181"/>
                <a:gd name="connsiteY12" fmla="*/ 22474 h 37327"/>
                <a:gd name="connsiteX13" fmla="*/ 25055 w 36181"/>
                <a:gd name="connsiteY13" fmla="*/ 22474 h 37327"/>
                <a:gd name="connsiteX14" fmla="*/ 25055 w 36181"/>
                <a:gd name="connsiteY14" fmla="*/ 25925 h 37327"/>
                <a:gd name="connsiteX15" fmla="*/ 32730 w 36181"/>
                <a:gd name="connsiteY15" fmla="*/ 25925 h 37327"/>
                <a:gd name="connsiteX16" fmla="*/ 32730 w 36181"/>
                <a:gd name="connsiteY16" fmla="*/ 33876 h 3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81" h="37327">
                  <a:moveTo>
                    <a:pt x="31018" y="10339"/>
                  </a:moveTo>
                  <a:lnTo>
                    <a:pt x="31018" y="0"/>
                  </a:lnTo>
                  <a:lnTo>
                    <a:pt x="0" y="9097"/>
                  </a:lnTo>
                  <a:lnTo>
                    <a:pt x="0" y="37327"/>
                  </a:lnTo>
                  <a:lnTo>
                    <a:pt x="36181" y="37327"/>
                  </a:lnTo>
                  <a:lnTo>
                    <a:pt x="36181" y="10339"/>
                  </a:lnTo>
                  <a:close/>
                  <a:moveTo>
                    <a:pt x="27567" y="4611"/>
                  </a:moveTo>
                  <a:lnTo>
                    <a:pt x="27567" y="10339"/>
                  </a:lnTo>
                  <a:lnTo>
                    <a:pt x="8006" y="10339"/>
                  </a:lnTo>
                  <a:close/>
                  <a:moveTo>
                    <a:pt x="3451" y="33876"/>
                  </a:moveTo>
                  <a:lnTo>
                    <a:pt x="3451" y="13791"/>
                  </a:lnTo>
                  <a:lnTo>
                    <a:pt x="32730" y="13791"/>
                  </a:lnTo>
                  <a:lnTo>
                    <a:pt x="32730" y="22474"/>
                  </a:lnTo>
                  <a:lnTo>
                    <a:pt x="25055" y="22474"/>
                  </a:lnTo>
                  <a:lnTo>
                    <a:pt x="25055" y="25925"/>
                  </a:lnTo>
                  <a:lnTo>
                    <a:pt x="32730" y="25925"/>
                  </a:lnTo>
                  <a:lnTo>
                    <a:pt x="32730" y="33876"/>
                  </a:lnTo>
                  <a:close/>
                </a:path>
              </a:pathLst>
            </a:custGeom>
            <a:solidFill>
              <a:schemeClr val="bg1"/>
            </a:solidFill>
            <a:ln w="1380" cap="flat">
              <a:noFill/>
              <a:prstDash val="solid"/>
              <a:miter/>
            </a:ln>
          </p:spPr>
          <p:txBody>
            <a:bodyPr rtlCol="0" anchor="ctr"/>
            <a:lstStyle/>
            <a:p>
              <a:endParaRPr lang="en-US"/>
            </a:p>
          </p:txBody>
        </p:sp>
      </p:grpSp>
      <p:grpSp>
        <p:nvGrpSpPr>
          <p:cNvPr id="106" name="Group 105">
            <a:extLst>
              <a:ext uri="{FF2B5EF4-FFF2-40B4-BE49-F238E27FC236}">
                <a16:creationId xmlns:a16="http://schemas.microsoft.com/office/drawing/2014/main" id="{72D04745-45DF-C831-15D7-6C8AE398B533}"/>
              </a:ext>
              <a:ext uri="{C183D7F6-B498-43B3-948B-1728B52AA6E4}">
                <adec:decorative xmlns:adec="http://schemas.microsoft.com/office/drawing/2017/decorative" val="1"/>
              </a:ext>
            </a:extLst>
          </p:cNvPr>
          <p:cNvGrpSpPr/>
          <p:nvPr/>
        </p:nvGrpSpPr>
        <p:grpSpPr>
          <a:xfrm>
            <a:off x="563142" y="3718565"/>
            <a:ext cx="580572" cy="583296"/>
            <a:chOff x="404821" y="4067845"/>
            <a:chExt cx="580572" cy="583296"/>
          </a:xfrm>
        </p:grpSpPr>
        <p:sp>
          <p:nvSpPr>
            <p:cNvPr id="107" name="Rectangle 106">
              <a:extLst>
                <a:ext uri="{FF2B5EF4-FFF2-40B4-BE49-F238E27FC236}">
                  <a16:creationId xmlns:a16="http://schemas.microsoft.com/office/drawing/2014/main" id="{E33E7121-BC68-ECE3-DEDA-0646CE615529}"/>
                </a:ext>
              </a:extLst>
            </p:cNvPr>
            <p:cNvSpPr/>
            <p:nvPr/>
          </p:nvSpPr>
          <p:spPr>
            <a:xfrm>
              <a:off x="404821" y="4067845"/>
              <a:ext cx="580572" cy="583296"/>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08" name="Freeform: Shape 81">
              <a:extLst>
                <a:ext uri="{FF2B5EF4-FFF2-40B4-BE49-F238E27FC236}">
                  <a16:creationId xmlns:a16="http://schemas.microsoft.com/office/drawing/2014/main" id="{013CB85B-562D-D691-2A04-8CDB066C6F2D}"/>
                </a:ext>
              </a:extLst>
            </p:cNvPr>
            <p:cNvSpPr/>
            <p:nvPr/>
          </p:nvSpPr>
          <p:spPr>
            <a:xfrm>
              <a:off x="473708" y="4148792"/>
              <a:ext cx="444594" cy="444594"/>
            </a:xfrm>
            <a:custGeom>
              <a:avLst/>
              <a:gdLst>
                <a:gd name="connsiteX0" fmla="*/ 57736 w 115471"/>
                <a:gd name="connsiteY0" fmla="*/ 0 h 115471"/>
                <a:gd name="connsiteX1" fmla="*/ 0 w 115471"/>
                <a:gd name="connsiteY1" fmla="*/ 57736 h 115471"/>
                <a:gd name="connsiteX2" fmla="*/ 57736 w 115471"/>
                <a:gd name="connsiteY2" fmla="*/ 115471 h 115471"/>
                <a:gd name="connsiteX3" fmla="*/ 115471 w 115471"/>
                <a:gd name="connsiteY3" fmla="*/ 57736 h 115471"/>
                <a:gd name="connsiteX4" fmla="*/ 57736 w 115471"/>
                <a:gd name="connsiteY4" fmla="*/ 0 h 115471"/>
                <a:gd name="connsiteX5" fmla="*/ 57736 w 115471"/>
                <a:gd name="connsiteY5" fmla="*/ 104713 h 115471"/>
                <a:gd name="connsiteX6" fmla="*/ 10587 w 115471"/>
                <a:gd name="connsiteY6" fmla="*/ 57564 h 115471"/>
                <a:gd name="connsiteX7" fmla="*/ 57736 w 115471"/>
                <a:gd name="connsiteY7" fmla="*/ 10416 h 115471"/>
                <a:gd name="connsiteX8" fmla="*/ 104884 w 115471"/>
                <a:gd name="connsiteY8" fmla="*/ 57564 h 115471"/>
                <a:gd name="connsiteX9" fmla="*/ 57736 w 115471"/>
                <a:gd name="connsiteY9" fmla="*/ 104713 h 11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471" h="115471">
                  <a:moveTo>
                    <a:pt x="57736" y="0"/>
                  </a:moveTo>
                  <a:cubicBezTo>
                    <a:pt x="25849" y="0"/>
                    <a:pt x="0" y="25849"/>
                    <a:pt x="0" y="57736"/>
                  </a:cubicBezTo>
                  <a:cubicBezTo>
                    <a:pt x="0" y="89622"/>
                    <a:pt x="25849" y="115471"/>
                    <a:pt x="57736" y="115471"/>
                  </a:cubicBezTo>
                  <a:cubicBezTo>
                    <a:pt x="89622" y="115471"/>
                    <a:pt x="115471" y="89622"/>
                    <a:pt x="115471" y="57736"/>
                  </a:cubicBezTo>
                  <a:cubicBezTo>
                    <a:pt x="115424" y="25869"/>
                    <a:pt x="89603" y="47"/>
                    <a:pt x="57736" y="0"/>
                  </a:cubicBezTo>
                  <a:close/>
                  <a:moveTo>
                    <a:pt x="57736" y="104713"/>
                  </a:moveTo>
                  <a:cubicBezTo>
                    <a:pt x="31696" y="104713"/>
                    <a:pt x="10587" y="83604"/>
                    <a:pt x="10587" y="57564"/>
                  </a:cubicBezTo>
                  <a:cubicBezTo>
                    <a:pt x="10587" y="31525"/>
                    <a:pt x="31696" y="10416"/>
                    <a:pt x="57736" y="10416"/>
                  </a:cubicBezTo>
                  <a:cubicBezTo>
                    <a:pt x="83775" y="10416"/>
                    <a:pt x="104884" y="31525"/>
                    <a:pt x="104884" y="57564"/>
                  </a:cubicBezTo>
                  <a:cubicBezTo>
                    <a:pt x="104884" y="83604"/>
                    <a:pt x="83775" y="104713"/>
                    <a:pt x="57736" y="104713"/>
                  </a:cubicBezTo>
                  <a:close/>
                </a:path>
              </a:pathLst>
            </a:custGeom>
            <a:solidFill>
              <a:schemeClr val="bg1"/>
            </a:solidFill>
            <a:ln w="4286" cap="flat">
              <a:noFill/>
              <a:prstDash val="solid"/>
              <a:miter/>
            </a:ln>
          </p:spPr>
          <p:txBody>
            <a:bodyPr rtlCol="0" anchor="ctr"/>
            <a:lstStyle/>
            <a:p>
              <a:endParaRPr lang="en-US" dirty="0"/>
            </a:p>
          </p:txBody>
        </p:sp>
        <p:sp>
          <p:nvSpPr>
            <p:cNvPr id="109" name="Freeform: Shape 82">
              <a:extLst>
                <a:ext uri="{FF2B5EF4-FFF2-40B4-BE49-F238E27FC236}">
                  <a16:creationId xmlns:a16="http://schemas.microsoft.com/office/drawing/2014/main" id="{F20B9A6F-C2EF-79A7-8225-1B267B0C995D}"/>
                </a:ext>
              </a:extLst>
            </p:cNvPr>
            <p:cNvSpPr/>
            <p:nvPr/>
          </p:nvSpPr>
          <p:spPr>
            <a:xfrm>
              <a:off x="620915" y="4295506"/>
              <a:ext cx="149848" cy="149848"/>
            </a:xfrm>
            <a:custGeom>
              <a:avLst/>
              <a:gdLst>
                <a:gd name="connsiteX0" fmla="*/ 31332 w 38919"/>
                <a:gd name="connsiteY0" fmla="*/ 0 h 38919"/>
                <a:gd name="connsiteX1" fmla="*/ 19459 w 38919"/>
                <a:gd name="connsiteY1" fmla="*/ 11873 h 38919"/>
                <a:gd name="connsiteX2" fmla="*/ 7586 w 38919"/>
                <a:gd name="connsiteY2" fmla="*/ 0 h 38919"/>
                <a:gd name="connsiteX3" fmla="*/ 0 w 38919"/>
                <a:gd name="connsiteY3" fmla="*/ 7587 h 38919"/>
                <a:gd name="connsiteX4" fmla="*/ 11916 w 38919"/>
                <a:gd name="connsiteY4" fmla="*/ 19460 h 38919"/>
                <a:gd name="connsiteX5" fmla="*/ 0 w 38919"/>
                <a:gd name="connsiteY5" fmla="*/ 31333 h 38919"/>
                <a:gd name="connsiteX6" fmla="*/ 7586 w 38919"/>
                <a:gd name="connsiteY6" fmla="*/ 38919 h 38919"/>
                <a:gd name="connsiteX7" fmla="*/ 19459 w 38919"/>
                <a:gd name="connsiteY7" fmla="*/ 27046 h 38919"/>
                <a:gd name="connsiteX8" fmla="*/ 31332 w 38919"/>
                <a:gd name="connsiteY8" fmla="*/ 38919 h 38919"/>
                <a:gd name="connsiteX9" fmla="*/ 38919 w 38919"/>
                <a:gd name="connsiteY9" fmla="*/ 31333 h 38919"/>
                <a:gd name="connsiteX10" fmla="*/ 27046 w 38919"/>
                <a:gd name="connsiteY10" fmla="*/ 19460 h 38919"/>
                <a:gd name="connsiteX11" fmla="*/ 38919 w 38919"/>
                <a:gd name="connsiteY11" fmla="*/ 7587 h 38919"/>
                <a:gd name="connsiteX12" fmla="*/ 31332 w 38919"/>
                <a:gd name="connsiteY12" fmla="*/ 0 h 3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19" h="38919">
                  <a:moveTo>
                    <a:pt x="31332" y="0"/>
                  </a:moveTo>
                  <a:lnTo>
                    <a:pt x="19459" y="11873"/>
                  </a:lnTo>
                  <a:lnTo>
                    <a:pt x="7586" y="0"/>
                  </a:lnTo>
                  <a:lnTo>
                    <a:pt x="0" y="7587"/>
                  </a:lnTo>
                  <a:lnTo>
                    <a:pt x="11916" y="19460"/>
                  </a:lnTo>
                  <a:lnTo>
                    <a:pt x="0" y="31333"/>
                  </a:lnTo>
                  <a:lnTo>
                    <a:pt x="7586" y="38919"/>
                  </a:lnTo>
                  <a:lnTo>
                    <a:pt x="19459" y="27046"/>
                  </a:lnTo>
                  <a:lnTo>
                    <a:pt x="31332" y="38919"/>
                  </a:lnTo>
                  <a:lnTo>
                    <a:pt x="38919" y="31333"/>
                  </a:lnTo>
                  <a:lnTo>
                    <a:pt x="27046" y="19460"/>
                  </a:lnTo>
                  <a:lnTo>
                    <a:pt x="38919" y="7587"/>
                  </a:lnTo>
                  <a:lnTo>
                    <a:pt x="31332" y="0"/>
                  </a:lnTo>
                  <a:close/>
                </a:path>
              </a:pathLst>
            </a:custGeom>
            <a:solidFill>
              <a:schemeClr val="bg1"/>
            </a:solidFill>
            <a:ln w="4286" cap="flat">
              <a:noFill/>
              <a:prstDash val="solid"/>
              <a:miter/>
            </a:ln>
          </p:spPr>
          <p:txBody>
            <a:bodyPr rtlCol="0" anchor="ctr"/>
            <a:lstStyle/>
            <a:p>
              <a:endParaRPr lang="en-US" dirty="0"/>
            </a:p>
          </p:txBody>
        </p:sp>
      </p:grpSp>
      <p:grpSp>
        <p:nvGrpSpPr>
          <p:cNvPr id="56" name="Group 55">
            <a:extLst>
              <a:ext uri="{FF2B5EF4-FFF2-40B4-BE49-F238E27FC236}">
                <a16:creationId xmlns:a16="http://schemas.microsoft.com/office/drawing/2014/main" id="{3AB69453-57DE-5061-95A9-AE5ABFDACB66}"/>
              </a:ext>
              <a:ext uri="{C183D7F6-B498-43B3-948B-1728B52AA6E4}">
                <adec:decorative xmlns:adec="http://schemas.microsoft.com/office/drawing/2017/decorative" val="1"/>
              </a:ext>
            </a:extLst>
          </p:cNvPr>
          <p:cNvGrpSpPr/>
          <p:nvPr/>
        </p:nvGrpSpPr>
        <p:grpSpPr>
          <a:xfrm>
            <a:off x="4737852" y="1434623"/>
            <a:ext cx="580572" cy="583296"/>
            <a:chOff x="4359776" y="2219290"/>
            <a:chExt cx="580572" cy="583296"/>
          </a:xfrm>
        </p:grpSpPr>
        <p:sp>
          <p:nvSpPr>
            <p:cNvPr id="87" name="Rectangle 86">
              <a:extLst>
                <a:ext uri="{FF2B5EF4-FFF2-40B4-BE49-F238E27FC236}">
                  <a16:creationId xmlns:a16="http://schemas.microsoft.com/office/drawing/2014/main" id="{A2153827-5CD6-E1FD-C520-FF2E4D459DC1}"/>
                </a:ext>
              </a:extLst>
            </p:cNvPr>
            <p:cNvSpPr/>
            <p:nvPr/>
          </p:nvSpPr>
          <p:spPr>
            <a:xfrm>
              <a:off x="4359776" y="2219290"/>
              <a:ext cx="580572" cy="583296"/>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grpSp>
          <p:nvGrpSpPr>
            <p:cNvPr id="88" name="Group 87">
              <a:extLst>
                <a:ext uri="{FF2B5EF4-FFF2-40B4-BE49-F238E27FC236}">
                  <a16:creationId xmlns:a16="http://schemas.microsoft.com/office/drawing/2014/main" id="{DD72BDD8-ABEB-988F-AF32-92DDD8327882}"/>
                </a:ext>
              </a:extLst>
            </p:cNvPr>
            <p:cNvGrpSpPr/>
            <p:nvPr/>
          </p:nvGrpSpPr>
          <p:grpSpPr>
            <a:xfrm>
              <a:off x="4476999" y="2339773"/>
              <a:ext cx="363381" cy="363922"/>
              <a:chOff x="9770931" y="5285748"/>
              <a:chExt cx="891718" cy="893044"/>
            </a:xfrm>
            <a:solidFill>
              <a:schemeClr val="bg1"/>
            </a:solidFill>
          </p:grpSpPr>
          <p:sp>
            <p:nvSpPr>
              <p:cNvPr id="89" name="Freeform: Shape 61">
                <a:extLst>
                  <a:ext uri="{FF2B5EF4-FFF2-40B4-BE49-F238E27FC236}">
                    <a16:creationId xmlns:a16="http://schemas.microsoft.com/office/drawing/2014/main" id="{22430959-3D24-DA13-090E-9BFAD8BAA59D}"/>
                  </a:ext>
                </a:extLst>
              </p:cNvPr>
              <p:cNvSpPr/>
              <p:nvPr/>
            </p:nvSpPr>
            <p:spPr>
              <a:xfrm>
                <a:off x="9770931" y="5286742"/>
                <a:ext cx="889406" cy="892050"/>
              </a:xfrm>
              <a:custGeom>
                <a:avLst/>
                <a:gdLst>
                  <a:gd name="connsiteX0" fmla="*/ 10716 w 115385"/>
                  <a:gd name="connsiteY0" fmla="*/ 0 h 115728"/>
                  <a:gd name="connsiteX1" fmla="*/ 0 w 115385"/>
                  <a:gd name="connsiteY1" fmla="*/ 0 h 115728"/>
                  <a:gd name="connsiteX2" fmla="*/ 0 w 115385"/>
                  <a:gd name="connsiteY2" fmla="*/ 115729 h 115728"/>
                  <a:gd name="connsiteX3" fmla="*/ 115386 w 115385"/>
                  <a:gd name="connsiteY3" fmla="*/ 115729 h 115728"/>
                  <a:gd name="connsiteX4" fmla="*/ 115386 w 115385"/>
                  <a:gd name="connsiteY4" fmla="*/ 105013 h 115728"/>
                  <a:gd name="connsiteX5" fmla="*/ 10716 w 115385"/>
                  <a:gd name="connsiteY5" fmla="*/ 105013 h 115728"/>
                  <a:gd name="connsiteX6" fmla="*/ 10716 w 115385"/>
                  <a:gd name="connsiteY6" fmla="*/ 0 h 11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385" h="115728">
                    <a:moveTo>
                      <a:pt x="10716" y="0"/>
                    </a:moveTo>
                    <a:lnTo>
                      <a:pt x="0" y="0"/>
                    </a:lnTo>
                    <a:lnTo>
                      <a:pt x="0" y="115729"/>
                    </a:lnTo>
                    <a:lnTo>
                      <a:pt x="115386" y="115729"/>
                    </a:lnTo>
                    <a:lnTo>
                      <a:pt x="115386" y="105013"/>
                    </a:lnTo>
                    <a:lnTo>
                      <a:pt x="10716" y="105013"/>
                    </a:lnTo>
                    <a:lnTo>
                      <a:pt x="10716" y="0"/>
                    </a:lnTo>
                    <a:close/>
                  </a:path>
                </a:pathLst>
              </a:custGeom>
              <a:grpFill/>
              <a:ln w="4286" cap="flat">
                <a:noFill/>
                <a:prstDash val="solid"/>
                <a:miter/>
              </a:ln>
            </p:spPr>
            <p:txBody>
              <a:bodyPr rtlCol="0" anchor="ctr"/>
              <a:lstStyle/>
              <a:p>
                <a:endParaRPr lang="en-US"/>
              </a:p>
            </p:txBody>
          </p:sp>
          <p:sp>
            <p:nvSpPr>
              <p:cNvPr id="90" name="Freeform: Shape 62">
                <a:extLst>
                  <a:ext uri="{FF2B5EF4-FFF2-40B4-BE49-F238E27FC236}">
                    <a16:creationId xmlns:a16="http://schemas.microsoft.com/office/drawing/2014/main" id="{76D60A3E-AB0B-9290-B397-74D5F662A71E}"/>
                  </a:ext>
                </a:extLst>
              </p:cNvPr>
              <p:cNvSpPr/>
              <p:nvPr/>
            </p:nvSpPr>
            <p:spPr>
              <a:xfrm>
                <a:off x="9910687" y="5287397"/>
                <a:ext cx="751962" cy="751638"/>
              </a:xfrm>
              <a:custGeom>
                <a:avLst/>
                <a:gdLst>
                  <a:gd name="connsiteX0" fmla="*/ 60093 w 97554"/>
                  <a:gd name="connsiteY0" fmla="*/ 0 h 97512"/>
                  <a:gd name="connsiteX1" fmla="*/ 60093 w 97554"/>
                  <a:gd name="connsiteY1" fmla="*/ 10716 h 97512"/>
                  <a:gd name="connsiteX2" fmla="*/ 79252 w 97554"/>
                  <a:gd name="connsiteY2" fmla="*/ 10716 h 97512"/>
                  <a:gd name="connsiteX3" fmla="*/ 0 w 97554"/>
                  <a:gd name="connsiteY3" fmla="*/ 89926 h 97512"/>
                  <a:gd name="connsiteX4" fmla="*/ 7587 w 97554"/>
                  <a:gd name="connsiteY4" fmla="*/ 97512 h 97512"/>
                  <a:gd name="connsiteX5" fmla="*/ 86838 w 97554"/>
                  <a:gd name="connsiteY5" fmla="*/ 18259 h 97512"/>
                  <a:gd name="connsiteX6" fmla="*/ 86838 w 97554"/>
                  <a:gd name="connsiteY6" fmla="*/ 37419 h 97512"/>
                  <a:gd name="connsiteX7" fmla="*/ 97554 w 97554"/>
                  <a:gd name="connsiteY7" fmla="*/ 37419 h 97512"/>
                  <a:gd name="connsiteX8" fmla="*/ 97554 w 97554"/>
                  <a:gd name="connsiteY8" fmla="*/ 0 h 97512"/>
                  <a:gd name="connsiteX9" fmla="*/ 60093 w 97554"/>
                  <a:gd name="connsiteY9" fmla="*/ 0 h 9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554" h="97512">
                    <a:moveTo>
                      <a:pt x="60093" y="0"/>
                    </a:moveTo>
                    <a:lnTo>
                      <a:pt x="60093" y="10716"/>
                    </a:lnTo>
                    <a:lnTo>
                      <a:pt x="79252" y="10716"/>
                    </a:lnTo>
                    <a:lnTo>
                      <a:pt x="0" y="89926"/>
                    </a:lnTo>
                    <a:lnTo>
                      <a:pt x="7587" y="97512"/>
                    </a:lnTo>
                    <a:lnTo>
                      <a:pt x="86838" y="18259"/>
                    </a:lnTo>
                    <a:lnTo>
                      <a:pt x="86838" y="37419"/>
                    </a:lnTo>
                    <a:lnTo>
                      <a:pt x="97554" y="37419"/>
                    </a:lnTo>
                    <a:lnTo>
                      <a:pt x="97554" y="0"/>
                    </a:lnTo>
                    <a:lnTo>
                      <a:pt x="60093" y="0"/>
                    </a:lnTo>
                    <a:close/>
                  </a:path>
                </a:pathLst>
              </a:custGeom>
              <a:grpFill/>
              <a:ln w="4286" cap="flat">
                <a:noFill/>
                <a:prstDash val="solid"/>
                <a:miter/>
              </a:ln>
            </p:spPr>
            <p:txBody>
              <a:bodyPr rtlCol="0" anchor="ctr"/>
              <a:lstStyle/>
              <a:p>
                <a:endParaRPr lang="en-US" dirty="0"/>
              </a:p>
            </p:txBody>
          </p:sp>
          <p:sp>
            <p:nvSpPr>
              <p:cNvPr id="91" name="Freeform: Shape 63">
                <a:extLst>
                  <a:ext uri="{FF2B5EF4-FFF2-40B4-BE49-F238E27FC236}">
                    <a16:creationId xmlns:a16="http://schemas.microsoft.com/office/drawing/2014/main" id="{B1752BB5-EBDC-B6C0-2717-B94DAE8D2353}"/>
                  </a:ext>
                </a:extLst>
              </p:cNvPr>
              <p:cNvSpPr/>
              <p:nvPr/>
            </p:nvSpPr>
            <p:spPr>
              <a:xfrm>
                <a:off x="9911682" y="5285748"/>
                <a:ext cx="232917" cy="433468"/>
              </a:xfrm>
              <a:custGeom>
                <a:avLst/>
                <a:gdLst>
                  <a:gd name="connsiteX0" fmla="*/ 15086 w 30217"/>
                  <a:gd name="connsiteY0" fmla="*/ 42005 h 56235"/>
                  <a:gd name="connsiteX1" fmla="*/ 10799 w 30217"/>
                  <a:gd name="connsiteY1" fmla="*/ 37719 h 56235"/>
                  <a:gd name="connsiteX2" fmla="*/ 84 w 30217"/>
                  <a:gd name="connsiteY2" fmla="*/ 37719 h 56235"/>
                  <a:gd name="connsiteX3" fmla="*/ 9855 w 30217"/>
                  <a:gd name="connsiteY3" fmla="*/ 51564 h 56235"/>
                  <a:gd name="connsiteX4" fmla="*/ 9858 w 30217"/>
                  <a:gd name="connsiteY4" fmla="*/ 56236 h 56235"/>
                  <a:gd name="connsiteX5" fmla="*/ 20573 w 30217"/>
                  <a:gd name="connsiteY5" fmla="*/ 56236 h 56235"/>
                  <a:gd name="connsiteX6" fmla="*/ 20573 w 30217"/>
                  <a:gd name="connsiteY6" fmla="*/ 51564 h 56235"/>
                  <a:gd name="connsiteX7" fmla="*/ 29261 w 30217"/>
                  <a:gd name="connsiteY7" fmla="*/ 32474 h 56235"/>
                  <a:gd name="connsiteX8" fmla="*/ 15215 w 30217"/>
                  <a:gd name="connsiteY8" fmla="*/ 22846 h 56235"/>
                  <a:gd name="connsiteX9" fmla="*/ 10929 w 30217"/>
                  <a:gd name="connsiteY9" fmla="*/ 18559 h 56235"/>
                  <a:gd name="connsiteX10" fmla="*/ 15215 w 30217"/>
                  <a:gd name="connsiteY10" fmla="*/ 14273 h 56235"/>
                  <a:gd name="connsiteX11" fmla="*/ 19502 w 30217"/>
                  <a:gd name="connsiteY11" fmla="*/ 18559 h 56235"/>
                  <a:gd name="connsiteX12" fmla="*/ 30217 w 30217"/>
                  <a:gd name="connsiteY12" fmla="*/ 18559 h 56235"/>
                  <a:gd name="connsiteX13" fmla="*/ 20487 w 30217"/>
                  <a:gd name="connsiteY13" fmla="*/ 4715 h 56235"/>
                  <a:gd name="connsiteX14" fmla="*/ 20487 w 30217"/>
                  <a:gd name="connsiteY14" fmla="*/ 0 h 56235"/>
                  <a:gd name="connsiteX15" fmla="*/ 9772 w 30217"/>
                  <a:gd name="connsiteY15" fmla="*/ 0 h 56235"/>
                  <a:gd name="connsiteX16" fmla="*/ 9772 w 30217"/>
                  <a:gd name="connsiteY16" fmla="*/ 4715 h 56235"/>
                  <a:gd name="connsiteX17" fmla="*/ 0 w 30217"/>
                  <a:gd name="connsiteY17" fmla="*/ 18559 h 56235"/>
                  <a:gd name="connsiteX18" fmla="*/ 15130 w 30217"/>
                  <a:gd name="connsiteY18" fmla="*/ 33390 h 56235"/>
                  <a:gd name="connsiteX19" fmla="*/ 20389 w 30217"/>
                  <a:gd name="connsiteY19" fmla="*/ 36402 h 56235"/>
                  <a:gd name="connsiteX20" fmla="*/ 17377 w 30217"/>
                  <a:gd name="connsiteY20" fmla="*/ 41662 h 56235"/>
                  <a:gd name="connsiteX21" fmla="*/ 15130 w 30217"/>
                  <a:gd name="connsiteY21" fmla="*/ 41662 h 5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217" h="56235">
                    <a:moveTo>
                      <a:pt x="15086" y="42005"/>
                    </a:moveTo>
                    <a:cubicBezTo>
                      <a:pt x="12719" y="42005"/>
                      <a:pt x="10799" y="40086"/>
                      <a:pt x="10799" y="37719"/>
                    </a:cubicBezTo>
                    <a:lnTo>
                      <a:pt x="84" y="37719"/>
                    </a:lnTo>
                    <a:cubicBezTo>
                      <a:pt x="136" y="43920"/>
                      <a:pt x="4031" y="49437"/>
                      <a:pt x="9855" y="51564"/>
                    </a:cubicBezTo>
                    <a:lnTo>
                      <a:pt x="9858" y="56236"/>
                    </a:lnTo>
                    <a:lnTo>
                      <a:pt x="20573" y="56236"/>
                    </a:lnTo>
                    <a:lnTo>
                      <a:pt x="20573" y="51564"/>
                    </a:lnTo>
                    <a:cubicBezTo>
                      <a:pt x="28244" y="48691"/>
                      <a:pt x="32132" y="40144"/>
                      <a:pt x="29261" y="32474"/>
                    </a:cubicBezTo>
                    <a:cubicBezTo>
                      <a:pt x="27072" y="26629"/>
                      <a:pt x="21456" y="22780"/>
                      <a:pt x="15215" y="22846"/>
                    </a:cubicBezTo>
                    <a:cubicBezTo>
                      <a:pt x="12848" y="22846"/>
                      <a:pt x="10929" y="20927"/>
                      <a:pt x="10929" y="18559"/>
                    </a:cubicBezTo>
                    <a:cubicBezTo>
                      <a:pt x="10929" y="16192"/>
                      <a:pt x="12848" y="14273"/>
                      <a:pt x="15215" y="14273"/>
                    </a:cubicBezTo>
                    <a:cubicBezTo>
                      <a:pt x="17582" y="14273"/>
                      <a:pt x="19502" y="16192"/>
                      <a:pt x="19502" y="18559"/>
                    </a:cubicBezTo>
                    <a:lnTo>
                      <a:pt x="30217" y="18559"/>
                    </a:lnTo>
                    <a:cubicBezTo>
                      <a:pt x="30159" y="12373"/>
                      <a:pt x="26289" y="6865"/>
                      <a:pt x="20487" y="4715"/>
                    </a:cubicBezTo>
                    <a:lnTo>
                      <a:pt x="20487" y="0"/>
                    </a:lnTo>
                    <a:lnTo>
                      <a:pt x="9772" y="0"/>
                    </a:lnTo>
                    <a:lnTo>
                      <a:pt x="9772" y="4715"/>
                    </a:lnTo>
                    <a:cubicBezTo>
                      <a:pt x="3930" y="6820"/>
                      <a:pt x="27" y="12350"/>
                      <a:pt x="0" y="18559"/>
                    </a:cubicBezTo>
                    <a:cubicBezTo>
                      <a:pt x="94" y="26828"/>
                      <a:pt x="6863" y="33461"/>
                      <a:pt x="15130" y="33390"/>
                    </a:cubicBezTo>
                    <a:cubicBezTo>
                      <a:pt x="17413" y="32769"/>
                      <a:pt x="19769" y="34118"/>
                      <a:pt x="20389" y="36402"/>
                    </a:cubicBezTo>
                    <a:cubicBezTo>
                      <a:pt x="21011" y="38686"/>
                      <a:pt x="19661" y="41042"/>
                      <a:pt x="17377" y="41662"/>
                    </a:cubicBezTo>
                    <a:cubicBezTo>
                      <a:pt x="16641" y="41862"/>
                      <a:pt x="15866" y="41862"/>
                      <a:pt x="15130" y="41662"/>
                    </a:cubicBezTo>
                    <a:close/>
                  </a:path>
                </a:pathLst>
              </a:custGeom>
              <a:grpFill/>
              <a:ln w="4286" cap="flat">
                <a:noFill/>
                <a:prstDash val="solid"/>
                <a:miter/>
              </a:ln>
            </p:spPr>
            <p:txBody>
              <a:bodyPr rtlCol="0" anchor="ctr"/>
              <a:lstStyle/>
              <a:p>
                <a:endParaRPr lang="en-US"/>
              </a:p>
            </p:txBody>
          </p:sp>
        </p:grpSp>
      </p:grpSp>
      <p:grpSp>
        <p:nvGrpSpPr>
          <p:cNvPr id="51" name="Group 50">
            <a:extLst>
              <a:ext uri="{FF2B5EF4-FFF2-40B4-BE49-F238E27FC236}">
                <a16:creationId xmlns:a16="http://schemas.microsoft.com/office/drawing/2014/main" id="{3DFADF18-91B1-EE20-E6B1-C00765413F6F}"/>
              </a:ext>
              <a:ext uri="{C183D7F6-B498-43B3-948B-1728B52AA6E4}">
                <adec:decorative xmlns:adec="http://schemas.microsoft.com/office/drawing/2017/decorative" val="1"/>
              </a:ext>
            </a:extLst>
          </p:cNvPr>
          <p:cNvGrpSpPr/>
          <p:nvPr/>
        </p:nvGrpSpPr>
        <p:grpSpPr>
          <a:xfrm>
            <a:off x="4746008" y="2425843"/>
            <a:ext cx="580572" cy="583296"/>
            <a:chOff x="4373754" y="2381124"/>
            <a:chExt cx="580572" cy="583296"/>
          </a:xfrm>
        </p:grpSpPr>
        <p:sp>
          <p:nvSpPr>
            <p:cNvPr id="52" name="Rectangle 51">
              <a:extLst>
                <a:ext uri="{FF2B5EF4-FFF2-40B4-BE49-F238E27FC236}">
                  <a16:creationId xmlns:a16="http://schemas.microsoft.com/office/drawing/2014/main" id="{8079EDDE-9AF3-BF57-5FBF-E8BE951A6D13}"/>
                </a:ext>
              </a:extLst>
            </p:cNvPr>
            <p:cNvSpPr/>
            <p:nvPr/>
          </p:nvSpPr>
          <p:spPr>
            <a:xfrm>
              <a:off x="4373754" y="2381124"/>
              <a:ext cx="580572" cy="583296"/>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pic>
          <p:nvPicPr>
            <p:cNvPr id="53" name="Graphic 52">
              <a:extLst>
                <a:ext uri="{FF2B5EF4-FFF2-40B4-BE49-F238E27FC236}">
                  <a16:creationId xmlns:a16="http://schemas.microsoft.com/office/drawing/2014/main" id="{FFF9972F-4168-AE87-2EA6-CB2A1BD734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469488" y="2480328"/>
              <a:ext cx="379082" cy="379082"/>
            </a:xfrm>
            <a:prstGeom prst="rect">
              <a:avLst/>
            </a:prstGeom>
          </p:spPr>
        </p:pic>
      </p:grpSp>
      <p:grpSp>
        <p:nvGrpSpPr>
          <p:cNvPr id="92" name="Group 91">
            <a:extLst>
              <a:ext uri="{FF2B5EF4-FFF2-40B4-BE49-F238E27FC236}">
                <a16:creationId xmlns:a16="http://schemas.microsoft.com/office/drawing/2014/main" id="{A2798405-0F62-33A0-D609-4A7B0F754B69}"/>
              </a:ext>
              <a:ext uri="{C183D7F6-B498-43B3-948B-1728B52AA6E4}">
                <adec:decorative xmlns:adec="http://schemas.microsoft.com/office/drawing/2017/decorative" val="1"/>
              </a:ext>
            </a:extLst>
          </p:cNvPr>
          <p:cNvGrpSpPr/>
          <p:nvPr/>
        </p:nvGrpSpPr>
        <p:grpSpPr>
          <a:xfrm>
            <a:off x="4734608" y="3706206"/>
            <a:ext cx="580572" cy="583296"/>
            <a:chOff x="4394545" y="3645327"/>
            <a:chExt cx="580572" cy="583296"/>
          </a:xfrm>
        </p:grpSpPr>
        <p:sp>
          <p:nvSpPr>
            <p:cNvPr id="93" name="Rectangle 92">
              <a:extLst>
                <a:ext uri="{FF2B5EF4-FFF2-40B4-BE49-F238E27FC236}">
                  <a16:creationId xmlns:a16="http://schemas.microsoft.com/office/drawing/2014/main" id="{B179A13F-94C1-B613-C7CE-9D477F8EEAAD}"/>
                </a:ext>
              </a:extLst>
            </p:cNvPr>
            <p:cNvSpPr/>
            <p:nvPr/>
          </p:nvSpPr>
          <p:spPr>
            <a:xfrm>
              <a:off x="4394545" y="3645327"/>
              <a:ext cx="580572" cy="583296"/>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grpSp>
          <p:nvGrpSpPr>
            <p:cNvPr id="94" name="Group 93">
              <a:extLst>
                <a:ext uri="{FF2B5EF4-FFF2-40B4-BE49-F238E27FC236}">
                  <a16:creationId xmlns:a16="http://schemas.microsoft.com/office/drawing/2014/main" id="{D9BE4250-D3C7-2F57-7EED-5D978844C5E9}"/>
                </a:ext>
              </a:extLst>
            </p:cNvPr>
            <p:cNvGrpSpPr/>
            <p:nvPr/>
          </p:nvGrpSpPr>
          <p:grpSpPr>
            <a:xfrm>
              <a:off x="4488791" y="3753826"/>
              <a:ext cx="412586" cy="362454"/>
              <a:chOff x="9777198" y="2702667"/>
              <a:chExt cx="896689" cy="787735"/>
            </a:xfrm>
            <a:solidFill>
              <a:schemeClr val="bg1"/>
            </a:solidFill>
          </p:grpSpPr>
          <p:sp>
            <p:nvSpPr>
              <p:cNvPr id="95" name="Freeform: Shape 67">
                <a:extLst>
                  <a:ext uri="{FF2B5EF4-FFF2-40B4-BE49-F238E27FC236}">
                    <a16:creationId xmlns:a16="http://schemas.microsoft.com/office/drawing/2014/main" id="{ECE4BA89-87EA-6602-92CE-E2F88C2E7FBD}"/>
                  </a:ext>
                </a:extLst>
              </p:cNvPr>
              <p:cNvSpPr/>
              <p:nvPr/>
            </p:nvSpPr>
            <p:spPr>
              <a:xfrm>
                <a:off x="10045149" y="2856051"/>
                <a:ext cx="247825" cy="476750"/>
              </a:xfrm>
              <a:custGeom>
                <a:avLst/>
                <a:gdLst>
                  <a:gd name="connsiteX0" fmla="*/ 16032 w 32151"/>
                  <a:gd name="connsiteY0" fmla="*/ 15473 h 61850"/>
                  <a:gd name="connsiteX1" fmla="*/ 21345 w 32151"/>
                  <a:gd name="connsiteY1" fmla="*/ 20528 h 61850"/>
                  <a:gd name="connsiteX2" fmla="*/ 21345 w 32151"/>
                  <a:gd name="connsiteY2" fmla="*/ 20531 h 61850"/>
                  <a:gd name="connsiteX3" fmla="*/ 32061 w 32151"/>
                  <a:gd name="connsiteY3" fmla="*/ 20531 h 61850"/>
                  <a:gd name="connsiteX4" fmla="*/ 21431 w 32151"/>
                  <a:gd name="connsiteY4" fmla="*/ 5701 h 61850"/>
                  <a:gd name="connsiteX5" fmla="*/ 21431 w 32151"/>
                  <a:gd name="connsiteY5" fmla="*/ 0 h 61850"/>
                  <a:gd name="connsiteX6" fmla="*/ 10716 w 32151"/>
                  <a:gd name="connsiteY6" fmla="*/ 0 h 61850"/>
                  <a:gd name="connsiteX7" fmla="*/ 10716 w 32151"/>
                  <a:gd name="connsiteY7" fmla="*/ 5744 h 61850"/>
                  <a:gd name="connsiteX8" fmla="*/ 0 w 32151"/>
                  <a:gd name="connsiteY8" fmla="*/ 20574 h 61850"/>
                  <a:gd name="connsiteX9" fmla="*/ 16032 w 32151"/>
                  <a:gd name="connsiteY9" fmla="*/ 36305 h 61850"/>
                  <a:gd name="connsiteX10" fmla="*/ 20826 w 32151"/>
                  <a:gd name="connsiteY10" fmla="*/ 41613 h 61850"/>
                  <a:gd name="connsiteX11" fmla="*/ 15519 w 32151"/>
                  <a:gd name="connsiteY11" fmla="*/ 46407 h 61850"/>
                  <a:gd name="connsiteX12" fmla="*/ 10718 w 32151"/>
                  <a:gd name="connsiteY12" fmla="*/ 41319 h 61850"/>
                  <a:gd name="connsiteX13" fmla="*/ 0 w 32151"/>
                  <a:gd name="connsiteY13" fmla="*/ 41319 h 61850"/>
                  <a:gd name="connsiteX14" fmla="*/ 10716 w 32151"/>
                  <a:gd name="connsiteY14" fmla="*/ 56150 h 61850"/>
                  <a:gd name="connsiteX15" fmla="*/ 10716 w 32151"/>
                  <a:gd name="connsiteY15" fmla="*/ 61851 h 61850"/>
                  <a:gd name="connsiteX16" fmla="*/ 21431 w 32151"/>
                  <a:gd name="connsiteY16" fmla="*/ 61851 h 61850"/>
                  <a:gd name="connsiteX17" fmla="*/ 21431 w 32151"/>
                  <a:gd name="connsiteY17" fmla="*/ 56150 h 61850"/>
                  <a:gd name="connsiteX18" fmla="*/ 31339 w 32151"/>
                  <a:gd name="connsiteY18" fmla="*/ 36299 h 61850"/>
                  <a:gd name="connsiteX19" fmla="*/ 16029 w 32151"/>
                  <a:gd name="connsiteY19" fmla="*/ 25589 h 61850"/>
                  <a:gd name="connsiteX20" fmla="*/ 10527 w 32151"/>
                  <a:gd name="connsiteY20" fmla="*/ 21018 h 61850"/>
                  <a:gd name="connsiteX21" fmla="*/ 15098 w 32151"/>
                  <a:gd name="connsiteY21" fmla="*/ 15516 h 61850"/>
                  <a:gd name="connsiteX22" fmla="*/ 16027 w 32151"/>
                  <a:gd name="connsiteY22" fmla="*/ 15516 h 6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51" h="61850">
                    <a:moveTo>
                      <a:pt x="16032" y="15473"/>
                    </a:moveTo>
                    <a:cubicBezTo>
                      <a:pt x="18895" y="15401"/>
                      <a:pt x="21274" y="17664"/>
                      <a:pt x="21345" y="20528"/>
                    </a:cubicBezTo>
                    <a:cubicBezTo>
                      <a:pt x="21345" y="20529"/>
                      <a:pt x="21345" y="20530"/>
                      <a:pt x="21345" y="20531"/>
                    </a:cubicBezTo>
                    <a:lnTo>
                      <a:pt x="32061" y="20531"/>
                    </a:lnTo>
                    <a:cubicBezTo>
                      <a:pt x="32028" y="13832"/>
                      <a:pt x="27764" y="7885"/>
                      <a:pt x="21431" y="5701"/>
                    </a:cubicBezTo>
                    <a:lnTo>
                      <a:pt x="21431" y="0"/>
                    </a:lnTo>
                    <a:lnTo>
                      <a:pt x="10716" y="0"/>
                    </a:lnTo>
                    <a:lnTo>
                      <a:pt x="10716" y="5744"/>
                    </a:lnTo>
                    <a:cubicBezTo>
                      <a:pt x="4341" y="7888"/>
                      <a:pt x="33" y="13848"/>
                      <a:pt x="0" y="20574"/>
                    </a:cubicBezTo>
                    <a:cubicBezTo>
                      <a:pt x="94" y="29340"/>
                      <a:pt x="7264" y="36376"/>
                      <a:pt x="16032" y="36305"/>
                    </a:cubicBezTo>
                    <a:cubicBezTo>
                      <a:pt x="18821" y="36447"/>
                      <a:pt x="20967" y="38823"/>
                      <a:pt x="20826" y="41613"/>
                    </a:cubicBezTo>
                    <a:cubicBezTo>
                      <a:pt x="20684" y="44403"/>
                      <a:pt x="18307" y="46549"/>
                      <a:pt x="15519" y="46407"/>
                    </a:cubicBezTo>
                    <a:cubicBezTo>
                      <a:pt x="12815" y="46269"/>
                      <a:pt x="10699" y="44027"/>
                      <a:pt x="10718" y="41319"/>
                    </a:cubicBezTo>
                    <a:lnTo>
                      <a:pt x="0" y="41319"/>
                    </a:lnTo>
                    <a:cubicBezTo>
                      <a:pt x="33" y="48045"/>
                      <a:pt x="4341" y="54006"/>
                      <a:pt x="10716" y="56150"/>
                    </a:cubicBezTo>
                    <a:lnTo>
                      <a:pt x="10716" y="61851"/>
                    </a:lnTo>
                    <a:lnTo>
                      <a:pt x="21431" y="61851"/>
                    </a:lnTo>
                    <a:lnTo>
                      <a:pt x="21431" y="56150"/>
                    </a:lnTo>
                    <a:cubicBezTo>
                      <a:pt x="29648" y="53404"/>
                      <a:pt x="34085" y="44517"/>
                      <a:pt x="31339" y="36299"/>
                    </a:cubicBezTo>
                    <a:cubicBezTo>
                      <a:pt x="29150" y="29749"/>
                      <a:pt x="22934" y="25400"/>
                      <a:pt x="16029" y="25589"/>
                    </a:cubicBezTo>
                    <a:cubicBezTo>
                      <a:pt x="13248" y="25846"/>
                      <a:pt x="10785" y="23799"/>
                      <a:pt x="10527" y="21018"/>
                    </a:cubicBezTo>
                    <a:cubicBezTo>
                      <a:pt x="10270" y="18236"/>
                      <a:pt x="12317" y="15773"/>
                      <a:pt x="15098" y="15516"/>
                    </a:cubicBezTo>
                    <a:cubicBezTo>
                      <a:pt x="15408" y="15488"/>
                      <a:pt x="15720" y="15488"/>
                      <a:pt x="16027" y="15516"/>
                    </a:cubicBezTo>
                    <a:close/>
                  </a:path>
                </a:pathLst>
              </a:custGeom>
              <a:grpFill/>
              <a:ln w="4286" cap="flat">
                <a:noFill/>
                <a:prstDash val="solid"/>
                <a:miter/>
              </a:ln>
            </p:spPr>
            <p:txBody>
              <a:bodyPr rtlCol="0" anchor="ctr"/>
              <a:lstStyle/>
              <a:p>
                <a:endParaRPr lang="en-US"/>
              </a:p>
            </p:txBody>
          </p:sp>
          <p:sp>
            <p:nvSpPr>
              <p:cNvPr id="96" name="Freeform: Shape 68">
                <a:extLst>
                  <a:ext uri="{FF2B5EF4-FFF2-40B4-BE49-F238E27FC236}">
                    <a16:creationId xmlns:a16="http://schemas.microsoft.com/office/drawing/2014/main" id="{F4FBAFC2-272D-1D2F-0307-CBF5E230E83D}"/>
                  </a:ext>
                </a:extLst>
              </p:cNvPr>
              <p:cNvSpPr/>
              <p:nvPr/>
            </p:nvSpPr>
            <p:spPr>
              <a:xfrm>
                <a:off x="9777198" y="2702667"/>
                <a:ext cx="739760" cy="783103"/>
              </a:xfrm>
              <a:custGeom>
                <a:avLst/>
                <a:gdLst>
                  <a:gd name="connsiteX0" fmla="*/ 50794 w 95971"/>
                  <a:gd name="connsiteY0" fmla="*/ 90879 h 101594"/>
                  <a:gd name="connsiteX1" fmla="*/ 10705 w 95971"/>
                  <a:gd name="connsiteY1" fmla="*/ 50815 h 101594"/>
                  <a:gd name="connsiteX2" fmla="*/ 50769 w 95971"/>
                  <a:gd name="connsiteY2" fmla="*/ 10726 h 101594"/>
                  <a:gd name="connsiteX3" fmla="*/ 86413 w 95971"/>
                  <a:gd name="connsiteY3" fmla="*/ 32458 h 101594"/>
                  <a:gd name="connsiteX4" fmla="*/ 95971 w 95971"/>
                  <a:gd name="connsiteY4" fmla="*/ 27571 h 101594"/>
                  <a:gd name="connsiteX5" fmla="*/ 27571 w 95971"/>
                  <a:gd name="connsiteY5" fmla="*/ 5635 h 101594"/>
                  <a:gd name="connsiteX6" fmla="*/ 5636 w 95971"/>
                  <a:gd name="connsiteY6" fmla="*/ 74034 h 101594"/>
                  <a:gd name="connsiteX7" fmla="*/ 50794 w 95971"/>
                  <a:gd name="connsiteY7" fmla="*/ 101595 h 101594"/>
                  <a:gd name="connsiteX8" fmla="*/ 75011 w 95971"/>
                  <a:gd name="connsiteY8" fmla="*/ 95466 h 101594"/>
                  <a:gd name="connsiteX9" fmla="*/ 69866 w 95971"/>
                  <a:gd name="connsiteY9" fmla="*/ 86036 h 101594"/>
                  <a:gd name="connsiteX10" fmla="*/ 50792 w 95971"/>
                  <a:gd name="connsiteY10" fmla="*/ 90879 h 10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971" h="101594">
                    <a:moveTo>
                      <a:pt x="50794" y="90879"/>
                    </a:moveTo>
                    <a:cubicBezTo>
                      <a:pt x="28659" y="90886"/>
                      <a:pt x="10713" y="72949"/>
                      <a:pt x="10705" y="50815"/>
                    </a:cubicBezTo>
                    <a:cubicBezTo>
                      <a:pt x="10698" y="28682"/>
                      <a:pt x="28634" y="10733"/>
                      <a:pt x="50769" y="10726"/>
                    </a:cubicBezTo>
                    <a:cubicBezTo>
                      <a:pt x="65783" y="10722"/>
                      <a:pt x="79540" y="19109"/>
                      <a:pt x="86413" y="32458"/>
                    </a:cubicBezTo>
                    <a:lnTo>
                      <a:pt x="95971" y="27571"/>
                    </a:lnTo>
                    <a:cubicBezTo>
                      <a:pt x="83142" y="2626"/>
                      <a:pt x="52516" y="-7196"/>
                      <a:pt x="27571" y="5635"/>
                    </a:cubicBezTo>
                    <a:cubicBezTo>
                      <a:pt x="2626" y="18465"/>
                      <a:pt x="-7196" y="49089"/>
                      <a:pt x="5636" y="74034"/>
                    </a:cubicBezTo>
                    <a:cubicBezTo>
                      <a:pt x="14338" y="90954"/>
                      <a:pt x="31767" y="101591"/>
                      <a:pt x="50794" y="101595"/>
                    </a:cubicBezTo>
                    <a:cubicBezTo>
                      <a:pt x="59247" y="101573"/>
                      <a:pt x="67564" y="99468"/>
                      <a:pt x="75011" y="95466"/>
                    </a:cubicBezTo>
                    <a:lnTo>
                      <a:pt x="69866" y="86036"/>
                    </a:lnTo>
                    <a:cubicBezTo>
                      <a:pt x="64015" y="89222"/>
                      <a:pt x="57456" y="90888"/>
                      <a:pt x="50792" y="90879"/>
                    </a:cubicBezTo>
                    <a:close/>
                  </a:path>
                </a:pathLst>
              </a:custGeom>
              <a:grpFill/>
              <a:ln w="4286" cap="flat">
                <a:noFill/>
                <a:prstDash val="solid"/>
                <a:miter/>
              </a:ln>
            </p:spPr>
            <p:txBody>
              <a:bodyPr rtlCol="0" anchor="ctr"/>
              <a:lstStyle/>
              <a:p>
                <a:endParaRPr lang="en-US"/>
              </a:p>
            </p:txBody>
          </p:sp>
          <p:sp>
            <p:nvSpPr>
              <p:cNvPr id="97" name="Freeform: Shape 69">
                <a:extLst>
                  <a:ext uri="{FF2B5EF4-FFF2-40B4-BE49-F238E27FC236}">
                    <a16:creationId xmlns:a16="http://schemas.microsoft.com/office/drawing/2014/main" id="{EDCEDB99-711A-1E44-5DD2-1A412C9A0580}"/>
                  </a:ext>
                </a:extLst>
              </p:cNvPr>
              <p:cNvSpPr/>
              <p:nvPr/>
            </p:nvSpPr>
            <p:spPr>
              <a:xfrm>
                <a:off x="10311442" y="2983583"/>
                <a:ext cx="362445" cy="506819"/>
              </a:xfrm>
              <a:custGeom>
                <a:avLst/>
                <a:gdLst>
                  <a:gd name="connsiteX0" fmla="*/ 39434 w 47021"/>
                  <a:gd name="connsiteY0" fmla="*/ 34633 h 65751"/>
                  <a:gd name="connsiteX1" fmla="*/ 28890 w 47021"/>
                  <a:gd name="connsiteY1" fmla="*/ 45220 h 65751"/>
                  <a:gd name="connsiteX2" fmla="*/ 28890 w 47021"/>
                  <a:gd name="connsiteY2" fmla="*/ 0 h 65751"/>
                  <a:gd name="connsiteX3" fmla="*/ 18175 w 47021"/>
                  <a:gd name="connsiteY3" fmla="*/ 0 h 65751"/>
                  <a:gd name="connsiteX4" fmla="*/ 18175 w 47021"/>
                  <a:gd name="connsiteY4" fmla="*/ 45220 h 65751"/>
                  <a:gd name="connsiteX5" fmla="*/ 7587 w 47021"/>
                  <a:gd name="connsiteY5" fmla="*/ 34676 h 65751"/>
                  <a:gd name="connsiteX6" fmla="*/ 0 w 47021"/>
                  <a:gd name="connsiteY6" fmla="*/ 42262 h 65751"/>
                  <a:gd name="connsiteX7" fmla="*/ 23489 w 47021"/>
                  <a:gd name="connsiteY7" fmla="*/ 65751 h 65751"/>
                  <a:gd name="connsiteX8" fmla="*/ 47021 w 47021"/>
                  <a:gd name="connsiteY8" fmla="*/ 42220 h 65751"/>
                  <a:gd name="connsiteX9" fmla="*/ 39434 w 47021"/>
                  <a:gd name="connsiteY9" fmla="*/ 34633 h 6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021" h="65751">
                    <a:moveTo>
                      <a:pt x="39434" y="34633"/>
                    </a:moveTo>
                    <a:lnTo>
                      <a:pt x="28890" y="45220"/>
                    </a:lnTo>
                    <a:lnTo>
                      <a:pt x="28890" y="0"/>
                    </a:lnTo>
                    <a:lnTo>
                      <a:pt x="18175" y="0"/>
                    </a:lnTo>
                    <a:lnTo>
                      <a:pt x="18175" y="45220"/>
                    </a:lnTo>
                    <a:lnTo>
                      <a:pt x="7587" y="34676"/>
                    </a:lnTo>
                    <a:lnTo>
                      <a:pt x="0" y="42262"/>
                    </a:lnTo>
                    <a:lnTo>
                      <a:pt x="23489" y="65751"/>
                    </a:lnTo>
                    <a:lnTo>
                      <a:pt x="47021" y="42220"/>
                    </a:lnTo>
                    <a:lnTo>
                      <a:pt x="39434" y="34633"/>
                    </a:lnTo>
                    <a:close/>
                  </a:path>
                </a:pathLst>
              </a:custGeom>
              <a:grpFill/>
              <a:ln w="4286" cap="flat">
                <a:noFill/>
                <a:prstDash val="solid"/>
                <a:miter/>
              </a:ln>
            </p:spPr>
            <p:txBody>
              <a:bodyPr rtlCol="0" anchor="ctr"/>
              <a:lstStyle/>
              <a:p>
                <a:endParaRPr lang="en-US"/>
              </a:p>
            </p:txBody>
          </p:sp>
        </p:grpSp>
      </p:grpSp>
      <p:sp>
        <p:nvSpPr>
          <p:cNvPr id="110" name="Content Placeholder 2">
            <a:extLst>
              <a:ext uri="{FF2B5EF4-FFF2-40B4-BE49-F238E27FC236}">
                <a16:creationId xmlns:a16="http://schemas.microsoft.com/office/drawing/2014/main" id="{F8DBDDA0-60EE-AB73-D05E-D58C085E9E51}"/>
              </a:ext>
            </a:extLst>
          </p:cNvPr>
          <p:cNvSpPr txBox="1">
            <a:spLocks/>
          </p:cNvSpPr>
          <p:nvPr/>
        </p:nvSpPr>
        <p:spPr>
          <a:xfrm>
            <a:off x="1256848" y="1550392"/>
            <a:ext cx="2292446" cy="292388"/>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Aft>
                <a:spcPts val="1800"/>
              </a:spcAft>
              <a:buFont typeface="Arial" panose="020B0604020202020204" pitchFamily="34" charset="0"/>
              <a:buNone/>
            </a:pPr>
            <a:r>
              <a:rPr lang="en-US" b="1" dirty="0"/>
              <a:t>Raise</a:t>
            </a:r>
            <a:r>
              <a:rPr lang="en-US" dirty="0"/>
              <a:t> the FRA</a:t>
            </a:r>
          </a:p>
        </p:txBody>
      </p:sp>
      <p:sp>
        <p:nvSpPr>
          <p:cNvPr id="111" name="Content Placeholder 2">
            <a:extLst>
              <a:ext uri="{FF2B5EF4-FFF2-40B4-BE49-F238E27FC236}">
                <a16:creationId xmlns:a16="http://schemas.microsoft.com/office/drawing/2014/main" id="{367B2138-5944-A789-5072-D43DE276E712}"/>
              </a:ext>
            </a:extLst>
          </p:cNvPr>
          <p:cNvSpPr txBox="1">
            <a:spLocks/>
          </p:cNvSpPr>
          <p:nvPr/>
        </p:nvSpPr>
        <p:spPr>
          <a:xfrm>
            <a:off x="1276154" y="2550588"/>
            <a:ext cx="2669300" cy="584775"/>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Aft>
                <a:spcPts val="1800"/>
              </a:spcAft>
              <a:buFont typeface="Arial" panose="020B0604020202020204" pitchFamily="34" charset="0"/>
              <a:buNone/>
            </a:pPr>
            <a:r>
              <a:rPr lang="en-US" b="1" dirty="0"/>
              <a:t>Increase</a:t>
            </a:r>
            <a:r>
              <a:rPr lang="en-US" dirty="0"/>
              <a:t> payroll tax cap ($176,100 in 2025)</a:t>
            </a:r>
          </a:p>
        </p:txBody>
      </p:sp>
      <p:sp>
        <p:nvSpPr>
          <p:cNvPr id="112" name="Content Placeholder 2">
            <a:extLst>
              <a:ext uri="{FF2B5EF4-FFF2-40B4-BE49-F238E27FC236}">
                <a16:creationId xmlns:a16="http://schemas.microsoft.com/office/drawing/2014/main" id="{A3871047-CD05-6BDD-A0F2-A8FE910F6A54}"/>
              </a:ext>
            </a:extLst>
          </p:cNvPr>
          <p:cNvSpPr txBox="1">
            <a:spLocks/>
          </p:cNvSpPr>
          <p:nvPr/>
        </p:nvSpPr>
        <p:spPr>
          <a:xfrm>
            <a:off x="1305868" y="3734801"/>
            <a:ext cx="2388891" cy="584775"/>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Aft>
                <a:spcPts val="1800"/>
              </a:spcAft>
              <a:buFont typeface="Arial" panose="020B0604020202020204" pitchFamily="34" charset="0"/>
              <a:buNone/>
            </a:pPr>
            <a:r>
              <a:rPr lang="en-US" b="1" dirty="0"/>
              <a:t>Eliminate</a:t>
            </a:r>
            <a:r>
              <a:rPr lang="en-US" dirty="0"/>
              <a:t> payroll </a:t>
            </a:r>
            <a:br>
              <a:rPr lang="en-US" dirty="0"/>
            </a:br>
            <a:r>
              <a:rPr lang="en-US" dirty="0"/>
              <a:t>tax cap</a:t>
            </a:r>
          </a:p>
        </p:txBody>
      </p:sp>
      <p:sp>
        <p:nvSpPr>
          <p:cNvPr id="113" name="Content Placeholder 2">
            <a:extLst>
              <a:ext uri="{FF2B5EF4-FFF2-40B4-BE49-F238E27FC236}">
                <a16:creationId xmlns:a16="http://schemas.microsoft.com/office/drawing/2014/main" id="{38AF2476-AD33-1BE6-D8E9-DF3FE96850E4}"/>
              </a:ext>
            </a:extLst>
          </p:cNvPr>
          <p:cNvSpPr txBox="1">
            <a:spLocks/>
          </p:cNvSpPr>
          <p:nvPr/>
        </p:nvSpPr>
        <p:spPr>
          <a:xfrm>
            <a:off x="5499511" y="1400855"/>
            <a:ext cx="3531245" cy="584775"/>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Aft>
                <a:spcPts val="1800"/>
              </a:spcAft>
              <a:buNone/>
            </a:pPr>
            <a:r>
              <a:rPr lang="en-US" b="1" dirty="0"/>
              <a:t>Increase</a:t>
            </a:r>
            <a:r>
              <a:rPr lang="en-US" dirty="0"/>
              <a:t> the payroll </a:t>
            </a:r>
            <a:br>
              <a:rPr lang="en-US" dirty="0"/>
            </a:br>
            <a:r>
              <a:rPr lang="en-US" dirty="0"/>
              <a:t>tax rate (currently 6.2%)</a:t>
            </a:r>
          </a:p>
        </p:txBody>
      </p:sp>
      <p:sp>
        <p:nvSpPr>
          <p:cNvPr id="114" name="Content Placeholder 2">
            <a:extLst>
              <a:ext uri="{FF2B5EF4-FFF2-40B4-BE49-F238E27FC236}">
                <a16:creationId xmlns:a16="http://schemas.microsoft.com/office/drawing/2014/main" id="{AA72E1F0-7C19-BFBA-CE0E-4D19E1FF61EE}"/>
              </a:ext>
            </a:extLst>
          </p:cNvPr>
          <p:cNvSpPr txBox="1">
            <a:spLocks/>
          </p:cNvSpPr>
          <p:nvPr/>
        </p:nvSpPr>
        <p:spPr>
          <a:xfrm>
            <a:off x="5499511" y="2360975"/>
            <a:ext cx="3531245" cy="877163"/>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Aft>
                <a:spcPts val="1800"/>
              </a:spcAft>
              <a:buNone/>
            </a:pPr>
            <a:r>
              <a:rPr lang="en-US" b="1" dirty="0"/>
              <a:t>Include</a:t>
            </a:r>
            <a:r>
              <a:rPr lang="en-US" dirty="0"/>
              <a:t> state and local </a:t>
            </a:r>
            <a:r>
              <a:rPr lang="en-US" b="1" dirty="0"/>
              <a:t>government employees </a:t>
            </a:r>
            <a:r>
              <a:rPr lang="en-US" dirty="0"/>
              <a:t>in Social Security</a:t>
            </a:r>
          </a:p>
        </p:txBody>
      </p:sp>
      <p:sp>
        <p:nvSpPr>
          <p:cNvPr id="115" name="Content Placeholder 2">
            <a:extLst>
              <a:ext uri="{FF2B5EF4-FFF2-40B4-BE49-F238E27FC236}">
                <a16:creationId xmlns:a16="http://schemas.microsoft.com/office/drawing/2014/main" id="{F8A14B1E-B75D-4DDB-83D8-355EF5EE42C9}"/>
              </a:ext>
            </a:extLst>
          </p:cNvPr>
          <p:cNvSpPr>
            <a:spLocks noGrp="1"/>
          </p:cNvSpPr>
          <p:nvPr>
            <p:ph idx="1"/>
          </p:nvPr>
        </p:nvSpPr>
        <p:spPr>
          <a:xfrm>
            <a:off x="5499725" y="3769743"/>
            <a:ext cx="2889138" cy="584775"/>
          </a:xfrm>
        </p:spPr>
        <p:txBody>
          <a:bodyPr>
            <a:spAutoFit/>
          </a:bodyPr>
          <a:lstStyle/>
          <a:p>
            <a:pPr marL="0" indent="0">
              <a:spcAft>
                <a:spcPts val="1800"/>
              </a:spcAft>
              <a:buNone/>
            </a:pPr>
            <a:r>
              <a:rPr lang="en-US" b="1" dirty="0"/>
              <a:t>Reduce</a:t>
            </a:r>
            <a:r>
              <a:rPr lang="en-US" dirty="0"/>
              <a:t> benefits for </a:t>
            </a:r>
            <a:br>
              <a:rPr lang="en-US" dirty="0"/>
            </a:br>
            <a:r>
              <a:rPr lang="en-US" dirty="0"/>
              <a:t>higher-income earners</a:t>
            </a:r>
          </a:p>
        </p:txBody>
      </p:sp>
      <p:sp>
        <p:nvSpPr>
          <p:cNvPr id="11" name="Text Placeholder 10">
            <a:extLst>
              <a:ext uri="{FF2B5EF4-FFF2-40B4-BE49-F238E27FC236}">
                <a16:creationId xmlns:a16="http://schemas.microsoft.com/office/drawing/2014/main" id="{83E177AC-1517-5B83-58F0-7DCEC6D16604}"/>
              </a:ext>
            </a:extLst>
          </p:cNvPr>
          <p:cNvSpPr>
            <a:spLocks noGrp="1"/>
          </p:cNvSpPr>
          <p:nvPr>
            <p:ph type="body" sz="quarter" idx="13"/>
          </p:nvPr>
        </p:nvSpPr>
        <p:spPr>
          <a:xfrm>
            <a:off x="2987675" y="6110288"/>
            <a:ext cx="5365750" cy="403225"/>
          </a:xfrm>
        </p:spPr>
        <p:txBody>
          <a:bodyPr/>
          <a:lstStyle/>
          <a:p>
            <a:r>
              <a:rPr lang="en-US" dirty="0"/>
              <a:t>Source: Thomson Reuters,  Social Security Wage Base Increases to $176,100 in 2025, 2024</a:t>
            </a:r>
          </a:p>
        </p:txBody>
      </p:sp>
      <p:sp>
        <p:nvSpPr>
          <p:cNvPr id="4" name="Slide Number Placeholder 3">
            <a:extLst>
              <a:ext uri="{FF2B5EF4-FFF2-40B4-BE49-F238E27FC236}">
                <a16:creationId xmlns:a16="http://schemas.microsoft.com/office/drawing/2014/main" id="{323437E1-93B1-A044-A5FC-9442A4BE5682}"/>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11</a:t>
            </a:fld>
            <a:endParaRPr lang="en-CA"/>
          </a:p>
        </p:txBody>
      </p:sp>
    </p:spTree>
    <p:custDataLst>
      <p:tags r:id="rId1"/>
    </p:custDataLst>
    <p:extLst>
      <p:ext uri="{BB962C8B-B14F-4D97-AF65-F5344CB8AC3E}">
        <p14:creationId xmlns:p14="http://schemas.microsoft.com/office/powerpoint/2010/main" val="1442577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Graphic 34">
            <a:extLst>
              <a:ext uri="{FF2B5EF4-FFF2-40B4-BE49-F238E27FC236}">
                <a16:creationId xmlns:a16="http://schemas.microsoft.com/office/drawing/2014/main" id="{FBAF31BE-A769-CDAD-F79B-3E2680A3B5D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50038" y="4758090"/>
            <a:ext cx="1017470" cy="1017470"/>
          </a:xfrm>
          <a:prstGeom prst="rect">
            <a:avLst/>
          </a:prstGeom>
        </p:spPr>
      </p:pic>
      <p:sp>
        <p:nvSpPr>
          <p:cNvPr id="36" name="Title 2">
            <a:extLst>
              <a:ext uri="{FF2B5EF4-FFF2-40B4-BE49-F238E27FC236}">
                <a16:creationId xmlns:a16="http://schemas.microsoft.com/office/drawing/2014/main" id="{857D4729-D5C1-A499-CBC7-3DEF78B54785}"/>
              </a:ext>
            </a:extLst>
          </p:cNvPr>
          <p:cNvSpPr>
            <a:spLocks noGrp="1"/>
          </p:cNvSpPr>
          <p:nvPr>
            <p:ph type="title"/>
          </p:nvPr>
        </p:nvSpPr>
        <p:spPr>
          <a:xfrm>
            <a:off x="400572" y="463844"/>
            <a:ext cx="2571228" cy="3401475"/>
          </a:xfrm>
        </p:spPr>
        <p:txBody>
          <a:bodyPr/>
          <a:lstStyle/>
          <a:p>
            <a:r>
              <a:rPr lang="en-US" sz="3100" dirty="0"/>
              <a:t>Reality: </a:t>
            </a:r>
            <a:br>
              <a:rPr lang="en-US" sz="3100" dirty="0"/>
            </a:br>
            <a:r>
              <a:rPr lang="en-US" sz="3100" dirty="0"/>
              <a:t>it remains </a:t>
            </a:r>
            <a:r>
              <a:rPr lang="en-US" sz="3100" i="1" spc="-50" dirty="0"/>
              <a:t>supplemental</a:t>
            </a:r>
            <a:r>
              <a:rPr lang="en-US" sz="3100" dirty="0"/>
              <a:t> income </a:t>
            </a:r>
          </a:p>
        </p:txBody>
      </p:sp>
      <p:sp>
        <p:nvSpPr>
          <p:cNvPr id="37" name="Text Placeholder 1">
            <a:extLst>
              <a:ext uri="{FF2B5EF4-FFF2-40B4-BE49-F238E27FC236}">
                <a16:creationId xmlns:a16="http://schemas.microsoft.com/office/drawing/2014/main" id="{75DB43DE-3994-D385-7359-9228ABE44F11}"/>
              </a:ext>
            </a:extLst>
          </p:cNvPr>
          <p:cNvSpPr>
            <a:spLocks noGrp="1"/>
          </p:cNvSpPr>
          <p:nvPr>
            <p:ph type="body" sz="quarter" idx="15"/>
          </p:nvPr>
        </p:nvSpPr>
        <p:spPr>
          <a:xfrm>
            <a:off x="3270901" y="475488"/>
            <a:ext cx="5474189" cy="792162"/>
          </a:xfrm>
        </p:spPr>
        <p:txBody>
          <a:bodyPr/>
          <a:lstStyle/>
          <a:p>
            <a:r>
              <a:rPr lang="en-US" dirty="0"/>
              <a:t>Social Security benefits are more modest than many people realize</a:t>
            </a:r>
          </a:p>
          <a:p>
            <a:endParaRPr lang="en-US" dirty="0"/>
          </a:p>
        </p:txBody>
      </p:sp>
      <p:sp>
        <p:nvSpPr>
          <p:cNvPr id="38" name="Content Placeholder 5">
            <a:extLst>
              <a:ext uri="{FF2B5EF4-FFF2-40B4-BE49-F238E27FC236}">
                <a16:creationId xmlns:a16="http://schemas.microsoft.com/office/drawing/2014/main" id="{357A70EE-A365-953D-C906-B63B5953E8A9}"/>
              </a:ext>
            </a:extLst>
          </p:cNvPr>
          <p:cNvSpPr>
            <a:spLocks noGrp="1"/>
          </p:cNvSpPr>
          <p:nvPr>
            <p:ph idx="1"/>
          </p:nvPr>
        </p:nvSpPr>
        <p:spPr>
          <a:xfrm>
            <a:off x="3270900" y="1482679"/>
            <a:ext cx="5082078" cy="792162"/>
          </a:xfrm>
        </p:spPr>
        <p:txBody>
          <a:bodyPr/>
          <a:lstStyle/>
          <a:p>
            <a:pPr marL="0" indent="0">
              <a:buNone/>
            </a:pPr>
            <a:r>
              <a:rPr lang="en-US" b="1" dirty="0"/>
              <a:t>Percentage of preretirement income replaced by Social Security</a:t>
            </a:r>
          </a:p>
        </p:txBody>
      </p:sp>
      <p:sp>
        <p:nvSpPr>
          <p:cNvPr id="39" name="TextBox 38">
            <a:extLst>
              <a:ext uri="{FF2B5EF4-FFF2-40B4-BE49-F238E27FC236}">
                <a16:creationId xmlns:a16="http://schemas.microsoft.com/office/drawing/2014/main" id="{A98605BC-DA58-CDFD-448D-B11359536283}"/>
              </a:ext>
            </a:extLst>
          </p:cNvPr>
          <p:cNvSpPr txBox="1"/>
          <p:nvPr/>
        </p:nvSpPr>
        <p:spPr>
          <a:xfrm>
            <a:off x="3276600" y="2346328"/>
            <a:ext cx="5256467" cy="2923877"/>
          </a:xfrm>
          <a:prstGeom prst="rect">
            <a:avLst/>
          </a:prstGeom>
          <a:noFill/>
        </p:spPr>
        <p:txBody>
          <a:bodyPr wrap="square" lIns="0" tIns="0" rIns="0" bIns="0" rtlCol="0">
            <a:spAutoFit/>
          </a:bodyPr>
          <a:lstStyle/>
          <a:p>
            <a:pPr marL="233363" indent="-233363">
              <a:spcBef>
                <a:spcPts val="600"/>
              </a:spcBef>
              <a:buFont typeface="Arial" panose="020B0604020202020204" pitchFamily="34" charset="0"/>
              <a:buChar char="•"/>
            </a:pPr>
            <a:r>
              <a:rPr lang="en-US" dirty="0"/>
              <a:t>The average Social Security retirement benefit in </a:t>
            </a:r>
            <a:r>
              <a:rPr lang="en-US" b="1" dirty="0"/>
              <a:t>2025 is $1,976 a month</a:t>
            </a:r>
            <a:r>
              <a:rPr lang="en-US" dirty="0"/>
              <a:t>, or </a:t>
            </a:r>
            <a:r>
              <a:rPr lang="en-US" b="1" dirty="0"/>
              <a:t>about $23,712 a year. </a:t>
            </a:r>
          </a:p>
          <a:p>
            <a:pPr marL="233363" indent="-233363">
              <a:spcBef>
                <a:spcPts val="600"/>
              </a:spcBef>
              <a:buFont typeface="Arial" panose="020B0604020202020204" pitchFamily="34" charset="0"/>
              <a:buChar char="•"/>
            </a:pPr>
            <a:r>
              <a:rPr lang="en-US" dirty="0"/>
              <a:t>Lower income earners will receive a greater percentage of their earned income in Social Security benefits. Once you reach $88,700 in earned income, Social Security benefits will only replace 41% of those earnings. </a:t>
            </a:r>
          </a:p>
          <a:p>
            <a:pPr marL="233363" indent="-233363">
              <a:spcBef>
                <a:spcPts val="600"/>
              </a:spcBef>
              <a:buFont typeface="Arial" panose="020B0604020202020204" pitchFamily="34" charset="0"/>
              <a:buChar char="•"/>
            </a:pPr>
            <a:r>
              <a:rPr lang="en-US" dirty="0"/>
              <a:t>The higher your income is over $88,700 the more the replacement percentage decreases.</a:t>
            </a:r>
          </a:p>
        </p:txBody>
      </p:sp>
      <p:sp>
        <p:nvSpPr>
          <p:cNvPr id="5" name="Text Placeholder 4">
            <a:extLst>
              <a:ext uri="{FF2B5EF4-FFF2-40B4-BE49-F238E27FC236}">
                <a16:creationId xmlns:a16="http://schemas.microsoft.com/office/drawing/2014/main" id="{4CC9E7CB-9CAD-7941-9C36-776FDE899D0C}"/>
              </a:ext>
            </a:extLst>
          </p:cNvPr>
          <p:cNvSpPr>
            <a:spLocks noGrp="1"/>
          </p:cNvSpPr>
          <p:nvPr>
            <p:ph type="body" sz="quarter" idx="13"/>
          </p:nvPr>
        </p:nvSpPr>
        <p:spPr>
          <a:xfrm>
            <a:off x="3270250" y="6115050"/>
            <a:ext cx="5083175" cy="403225"/>
          </a:xfrm>
        </p:spPr>
        <p:txBody>
          <a:bodyPr/>
          <a:lstStyle/>
          <a:p>
            <a:r>
              <a:rPr lang="en-US" dirty="0"/>
              <a:t>Source: ssa.gov, 2024.</a:t>
            </a:r>
          </a:p>
        </p:txBody>
      </p:sp>
      <p:sp>
        <p:nvSpPr>
          <p:cNvPr id="4" name="Slide Number Placeholder 3">
            <a:extLst>
              <a:ext uri="{FF2B5EF4-FFF2-40B4-BE49-F238E27FC236}">
                <a16:creationId xmlns:a16="http://schemas.microsoft.com/office/drawing/2014/main" id="{2BDCCEE8-7D57-D743-AC0E-68A637A4849A}"/>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12</a:t>
            </a:fld>
            <a:endParaRPr lang="en-CA" dirty="0"/>
          </a:p>
        </p:txBody>
      </p:sp>
    </p:spTree>
    <p:custDataLst>
      <p:tags r:id="rId1"/>
    </p:custDataLst>
    <p:extLst>
      <p:ext uri="{BB962C8B-B14F-4D97-AF65-F5344CB8AC3E}">
        <p14:creationId xmlns:p14="http://schemas.microsoft.com/office/powerpoint/2010/main" val="321617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9A"/>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BD48E6-557B-B944-B02E-025B30E0779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13</a:t>
            </a:fld>
            <a:endParaRPr lang="en-CA"/>
          </a:p>
        </p:txBody>
      </p:sp>
      <p:sp>
        <p:nvSpPr>
          <p:cNvPr id="2" name="Title 1">
            <a:extLst>
              <a:ext uri="{FF2B5EF4-FFF2-40B4-BE49-F238E27FC236}">
                <a16:creationId xmlns:a16="http://schemas.microsoft.com/office/drawing/2014/main" id="{47BA0B69-9B14-BE41-9E1B-F41A332375AF}"/>
              </a:ext>
            </a:extLst>
          </p:cNvPr>
          <p:cNvSpPr>
            <a:spLocks noGrp="1"/>
          </p:cNvSpPr>
          <p:nvPr>
            <p:ph type="title"/>
          </p:nvPr>
        </p:nvSpPr>
        <p:spPr>
          <a:xfrm>
            <a:off x="460638" y="780239"/>
            <a:ext cx="8614610" cy="4771958"/>
          </a:xfrm>
        </p:spPr>
        <p:txBody>
          <a:bodyPr>
            <a:normAutofit/>
          </a:bodyPr>
          <a:lstStyle/>
          <a:p>
            <a:r>
              <a:rPr lang="en-US" sz="6000" dirty="0"/>
              <a:t>Understanding and </a:t>
            </a:r>
            <a:r>
              <a:rPr lang="en-US" sz="6000" spc="-20" dirty="0"/>
              <a:t>maximizing your Social </a:t>
            </a:r>
            <a:r>
              <a:rPr lang="en-US" sz="6000" dirty="0"/>
              <a:t>Security benefits</a:t>
            </a:r>
          </a:p>
        </p:txBody>
      </p:sp>
    </p:spTree>
    <p:custDataLst>
      <p:tags r:id="rId1"/>
    </p:custDataLst>
    <p:extLst>
      <p:ext uri="{BB962C8B-B14F-4D97-AF65-F5344CB8AC3E}">
        <p14:creationId xmlns:p14="http://schemas.microsoft.com/office/powerpoint/2010/main" val="3507177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0733C-69EA-A14F-927C-2865AC1A85F2}"/>
              </a:ext>
            </a:extLst>
          </p:cNvPr>
          <p:cNvSpPr>
            <a:spLocks noGrp="1"/>
          </p:cNvSpPr>
          <p:nvPr>
            <p:ph type="title"/>
          </p:nvPr>
        </p:nvSpPr>
        <p:spPr>
          <a:xfrm>
            <a:off x="467512" y="472439"/>
            <a:ext cx="8287191" cy="373210"/>
          </a:xfrm>
        </p:spPr>
        <p:txBody>
          <a:bodyPr/>
          <a:lstStyle/>
          <a:p>
            <a:r>
              <a:rPr lang="en-US" dirty="0"/>
              <a:t>People are living longer</a:t>
            </a:r>
          </a:p>
        </p:txBody>
      </p:sp>
      <p:sp>
        <p:nvSpPr>
          <p:cNvPr id="32" name="Text Placeholder 5">
            <a:extLst>
              <a:ext uri="{FF2B5EF4-FFF2-40B4-BE49-F238E27FC236}">
                <a16:creationId xmlns:a16="http://schemas.microsoft.com/office/drawing/2014/main" id="{F56B65C8-3919-7D6B-F12B-4CE785122463}"/>
              </a:ext>
            </a:extLst>
          </p:cNvPr>
          <p:cNvSpPr>
            <a:spLocks noGrp="1"/>
          </p:cNvSpPr>
          <p:nvPr>
            <p:ph type="body" sz="quarter" idx="14"/>
          </p:nvPr>
        </p:nvSpPr>
        <p:spPr>
          <a:xfrm>
            <a:off x="466725" y="879475"/>
            <a:ext cx="8347075" cy="327025"/>
          </a:xfrm>
        </p:spPr>
        <p:txBody>
          <a:bodyPr/>
          <a:lstStyle/>
          <a:p>
            <a:r>
              <a:rPr lang="en-US" dirty="0">
                <a:sym typeface="Calibri Bold" charset="0"/>
              </a:rPr>
              <a:t>Life expectancy</a:t>
            </a:r>
          </a:p>
          <a:p>
            <a:endParaRPr lang="en-US" dirty="0"/>
          </a:p>
        </p:txBody>
      </p:sp>
      <p:sp>
        <p:nvSpPr>
          <p:cNvPr id="33" name="Rectangle 32">
            <a:extLst>
              <a:ext uri="{FF2B5EF4-FFF2-40B4-BE49-F238E27FC236}">
                <a16:creationId xmlns:a16="http://schemas.microsoft.com/office/drawing/2014/main" id="{6E78A221-DF78-E977-640A-F8A0D725BE92}"/>
              </a:ext>
            </a:extLst>
          </p:cNvPr>
          <p:cNvSpPr>
            <a:spLocks/>
          </p:cNvSpPr>
          <p:nvPr/>
        </p:nvSpPr>
        <p:spPr bwMode="auto">
          <a:xfrm>
            <a:off x="466725" y="1203816"/>
            <a:ext cx="1409968" cy="231242"/>
          </a:xfrm>
          <a:prstGeom prst="rect">
            <a:avLst/>
          </a:prstGeom>
          <a:noFill/>
          <a:ln>
            <a:noFill/>
          </a:ln>
          <a:extLst>
            <a:ext uri="{909E8E84-426E-40dd-AFC4-6F175D3DCCD1}">
              <a14:hiddenFill xmlns:lc="http://schemas.openxmlformats.org/drawingml/2006/lockedCanvas" xmlns:a14="http://schemas.microsoft.com/office/drawing/2010/main" xmlns="">
                <a:solidFill>
                  <a:srgbClr val="FFFFFF"/>
                </a:solidFill>
              </a14:hiddenFill>
            </a:ext>
            <a:ext uri="{91240B29-F687-4f45-9708-019B960494DF}">
              <a14:hiddenLine xmlns:lc="http://schemas.openxmlformats.org/drawingml/2006/lockedCanvas" xmlns:a14="http://schemas.microsoft.com/office/drawing/2010/main" xmlns="" w="12700">
                <a:solidFill>
                  <a:schemeClr val="tx1"/>
                </a:solidFill>
                <a:miter lim="800000"/>
                <a:headEnd/>
                <a:tailEnd/>
              </a14:hiddenLine>
            </a:ext>
          </a:extLst>
        </p:spPr>
        <p:style>
          <a:lnRef idx="0">
            <a:scrgbClr r="0" g="0" b="0"/>
          </a:lnRef>
          <a:fillRef idx="0">
            <a:scrgbClr r="0" g="0" b="0"/>
          </a:fillRef>
          <a:effectRef idx="0">
            <a:scrgbClr r="0" g="0" b="0"/>
          </a:effectRef>
          <a:fontRef idx="major"/>
        </p:style>
        <p:txBody>
          <a:bodyPr lIns="0" tIns="0" rIns="40638" bIns="0" anchor="ct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eaLnBrk="1" hangingPunct="1"/>
            <a:r>
              <a:rPr lang="en-US" sz="1400" b="1" dirty="0">
                <a:solidFill>
                  <a:schemeClr val="tx1"/>
                </a:solidFill>
                <a:ea typeface="Arial Unicode MS" panose="020B0604020202020204" pitchFamily="34" charset="-128"/>
                <a:cs typeface="Arial Unicode MS" panose="020B0604020202020204" pitchFamily="34" charset="-128"/>
              </a:rPr>
              <a:t>Age 66 (in 2023)</a:t>
            </a:r>
          </a:p>
        </p:txBody>
      </p:sp>
      <p:graphicFrame>
        <p:nvGraphicFramePr>
          <p:cNvPr id="34" name="Chart 33" descr="A bar graph showing extended life expectancy for male, female and either partner in a couple at age 66 in 2023. Each group shows a 50% chance of living to an age between 86-92 and a 25% chance of living to an age between 92-96.">
            <a:extLst>
              <a:ext uri="{FF2B5EF4-FFF2-40B4-BE49-F238E27FC236}">
                <a16:creationId xmlns:a16="http://schemas.microsoft.com/office/drawing/2014/main" id="{CE390621-1968-8D63-4801-A31D54FE61C6}"/>
              </a:ext>
            </a:extLst>
          </p:cNvPr>
          <p:cNvGraphicFramePr/>
          <p:nvPr>
            <p:extLst>
              <p:ext uri="{D42A27DB-BD31-4B8C-83A1-F6EECF244321}">
                <p14:modId xmlns:p14="http://schemas.microsoft.com/office/powerpoint/2010/main" val="3964813205"/>
              </p:ext>
            </p:extLst>
          </p:nvPr>
        </p:nvGraphicFramePr>
        <p:xfrm>
          <a:off x="316896" y="1602585"/>
          <a:ext cx="4566000" cy="3473672"/>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Group 2">
            <a:extLst>
              <a:ext uri="{FF2B5EF4-FFF2-40B4-BE49-F238E27FC236}">
                <a16:creationId xmlns:a16="http://schemas.microsoft.com/office/drawing/2014/main" id="{1BC65B34-C66B-BA46-88CA-3A2B54C4C55B}"/>
              </a:ext>
              <a:ext uri="{C183D7F6-B498-43B3-948B-1728B52AA6E4}">
                <adec:decorative xmlns:adec="http://schemas.microsoft.com/office/drawing/2017/decorative" val="1"/>
              </a:ext>
            </a:extLst>
          </p:cNvPr>
          <p:cNvGrpSpPr/>
          <p:nvPr/>
        </p:nvGrpSpPr>
        <p:grpSpPr>
          <a:xfrm>
            <a:off x="1366783" y="4936007"/>
            <a:ext cx="3061310" cy="541382"/>
            <a:chOff x="1366783" y="4936007"/>
            <a:chExt cx="3061310" cy="541382"/>
          </a:xfrm>
        </p:grpSpPr>
        <p:sp>
          <p:nvSpPr>
            <p:cNvPr id="35" name="Rectangle 34">
              <a:extLst>
                <a:ext uri="{FF2B5EF4-FFF2-40B4-BE49-F238E27FC236}">
                  <a16:creationId xmlns:a16="http://schemas.microsoft.com/office/drawing/2014/main" id="{62E6DFAC-DBDA-8E92-2685-B3E84712E028}"/>
                </a:ext>
                <a:ext uri="{C183D7F6-B498-43B3-948B-1728B52AA6E4}">
                  <adec:decorative xmlns:adec="http://schemas.microsoft.com/office/drawing/2017/decorative" val="1"/>
                </a:ext>
              </a:extLst>
            </p:cNvPr>
            <p:cNvSpPr/>
            <p:nvPr/>
          </p:nvSpPr>
          <p:spPr>
            <a:xfrm>
              <a:off x="1366783" y="5041187"/>
              <a:ext cx="125999" cy="127302"/>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latin typeface="Calibri" panose="020F0502020204030204" pitchFamily="34" charset="0"/>
              </a:endParaRPr>
            </a:p>
          </p:txBody>
        </p:sp>
        <p:sp>
          <p:nvSpPr>
            <p:cNvPr id="36" name="TextBox 35">
              <a:extLst>
                <a:ext uri="{FF2B5EF4-FFF2-40B4-BE49-F238E27FC236}">
                  <a16:creationId xmlns:a16="http://schemas.microsoft.com/office/drawing/2014/main" id="{612FB79B-2D3C-5040-78C4-C62AE4955144}"/>
                </a:ext>
                <a:ext uri="{C183D7F6-B498-43B3-948B-1728B52AA6E4}">
                  <adec:decorative xmlns:adec="http://schemas.microsoft.com/office/drawing/2017/decorative" val="1"/>
                </a:ext>
              </a:extLst>
            </p:cNvPr>
            <p:cNvSpPr txBox="1"/>
            <p:nvPr/>
          </p:nvSpPr>
          <p:spPr>
            <a:xfrm>
              <a:off x="1491852" y="4936007"/>
              <a:ext cx="2576309" cy="307777"/>
            </a:xfrm>
            <a:prstGeom prst="rect">
              <a:avLst/>
            </a:prstGeom>
            <a:noFill/>
          </p:spPr>
          <p:txBody>
            <a:bodyPr wrap="square" rtlCol="0">
              <a:spAutoFit/>
            </a:bodyPr>
            <a:lstStyle/>
            <a:p>
              <a:r>
                <a:rPr lang="en-US" sz="1400" dirty="0"/>
                <a:t>50% chance of living to age</a:t>
              </a:r>
            </a:p>
          </p:txBody>
        </p:sp>
        <p:sp>
          <p:nvSpPr>
            <p:cNvPr id="37" name="Rectangle 36">
              <a:extLst>
                <a:ext uri="{FF2B5EF4-FFF2-40B4-BE49-F238E27FC236}">
                  <a16:creationId xmlns:a16="http://schemas.microsoft.com/office/drawing/2014/main" id="{5E0B659D-CFA0-6219-26E8-B59235724CCC}"/>
                </a:ext>
                <a:ext uri="{C183D7F6-B498-43B3-948B-1728B52AA6E4}">
                  <adec:decorative xmlns:adec="http://schemas.microsoft.com/office/drawing/2017/decorative" val="1"/>
                </a:ext>
              </a:extLst>
            </p:cNvPr>
            <p:cNvSpPr/>
            <p:nvPr/>
          </p:nvSpPr>
          <p:spPr>
            <a:xfrm>
              <a:off x="1366783" y="5250167"/>
              <a:ext cx="125999" cy="12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latin typeface="Calibri" panose="020F0502020204030204" pitchFamily="34" charset="0"/>
              </a:endParaRPr>
            </a:p>
          </p:txBody>
        </p:sp>
        <p:sp>
          <p:nvSpPr>
            <p:cNvPr id="38" name="TextBox 37">
              <a:extLst>
                <a:ext uri="{FF2B5EF4-FFF2-40B4-BE49-F238E27FC236}">
                  <a16:creationId xmlns:a16="http://schemas.microsoft.com/office/drawing/2014/main" id="{DC823FB0-8C65-852A-7D0A-89F13302B29A}"/>
                </a:ext>
                <a:ext uri="{C183D7F6-B498-43B3-948B-1728B52AA6E4}">
                  <adec:decorative xmlns:adec="http://schemas.microsoft.com/office/drawing/2017/decorative" val="1"/>
                </a:ext>
              </a:extLst>
            </p:cNvPr>
            <p:cNvSpPr txBox="1"/>
            <p:nvPr/>
          </p:nvSpPr>
          <p:spPr>
            <a:xfrm>
              <a:off x="1501988" y="5169612"/>
              <a:ext cx="2926105" cy="307777"/>
            </a:xfrm>
            <a:prstGeom prst="rect">
              <a:avLst/>
            </a:prstGeom>
            <a:noFill/>
          </p:spPr>
          <p:txBody>
            <a:bodyPr wrap="square" rtlCol="0">
              <a:spAutoFit/>
            </a:bodyPr>
            <a:lstStyle/>
            <a:p>
              <a:r>
                <a:rPr lang="en-US" sz="1400" dirty="0"/>
                <a:t>25% chance of living to age</a:t>
              </a:r>
            </a:p>
          </p:txBody>
        </p:sp>
      </p:grpSp>
      <p:pic>
        <p:nvPicPr>
          <p:cNvPr id="39" name="Picture Placeholder 9" descr="A happy couple kayaking on a lake.">
            <a:extLst>
              <a:ext uri="{FF2B5EF4-FFF2-40B4-BE49-F238E27FC236}">
                <a16:creationId xmlns:a16="http://schemas.microsoft.com/office/drawing/2014/main" id="{EB4971DD-6A09-FBC7-7869-21E310810FB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5708" t="5284" r="15708" b="18847"/>
          <a:stretch/>
        </p:blipFill>
        <p:spPr>
          <a:xfrm>
            <a:off x="4814434" y="1698171"/>
            <a:ext cx="4329566" cy="3189515"/>
          </a:xfrm>
          <a:prstGeom prst="rect">
            <a:avLst/>
          </a:prstGeom>
        </p:spPr>
      </p:pic>
      <p:sp>
        <p:nvSpPr>
          <p:cNvPr id="5" name="Text Placeholder 4">
            <a:extLst>
              <a:ext uri="{FF2B5EF4-FFF2-40B4-BE49-F238E27FC236}">
                <a16:creationId xmlns:a16="http://schemas.microsoft.com/office/drawing/2014/main" id="{8C7DF47D-0378-6E4A-8EDF-F0F872EFC8A5}"/>
              </a:ext>
            </a:extLst>
          </p:cNvPr>
          <p:cNvSpPr>
            <a:spLocks noGrp="1"/>
          </p:cNvSpPr>
          <p:nvPr>
            <p:ph type="body" sz="quarter" idx="13"/>
          </p:nvPr>
        </p:nvSpPr>
        <p:spPr>
          <a:xfrm>
            <a:off x="2987675" y="6110288"/>
            <a:ext cx="5365750" cy="403225"/>
          </a:xfrm>
        </p:spPr>
        <p:txBody>
          <a:bodyPr/>
          <a:lstStyle/>
          <a:p>
            <a:r>
              <a:rPr lang="en-US" dirty="0"/>
              <a:t>Source: Society of Actuaries, 2023. longevityillustrator.org. Results assume that people are in average health for a couple age 66, both born 1/1/58.</a:t>
            </a:r>
          </a:p>
        </p:txBody>
      </p:sp>
      <p:sp>
        <p:nvSpPr>
          <p:cNvPr id="4" name="Slide Number Placeholder 3">
            <a:extLst>
              <a:ext uri="{FF2B5EF4-FFF2-40B4-BE49-F238E27FC236}">
                <a16:creationId xmlns:a16="http://schemas.microsoft.com/office/drawing/2014/main" id="{AAD5D9A6-2290-6E43-8F78-4ED9C9DB7060}"/>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14</a:t>
            </a:fld>
            <a:endParaRPr lang="en-CA" dirty="0"/>
          </a:p>
        </p:txBody>
      </p:sp>
    </p:spTree>
    <p:custDataLst>
      <p:tags r:id="rId1"/>
    </p:custDataLst>
    <p:extLst>
      <p:ext uri="{BB962C8B-B14F-4D97-AF65-F5344CB8AC3E}">
        <p14:creationId xmlns:p14="http://schemas.microsoft.com/office/powerpoint/2010/main" val="150823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3D67D4C-B0E6-DE25-4ED9-488C271FD965}"/>
              </a:ext>
              <a:ext uri="{C183D7F6-B498-43B3-948B-1728B52AA6E4}">
                <adec:decorative xmlns:adec="http://schemas.microsoft.com/office/drawing/2017/decorative" val="1"/>
              </a:ext>
            </a:extLst>
          </p:cNvPr>
          <p:cNvGrpSpPr/>
          <p:nvPr/>
        </p:nvGrpSpPr>
        <p:grpSpPr>
          <a:xfrm>
            <a:off x="549454" y="1753728"/>
            <a:ext cx="7838214" cy="3538498"/>
            <a:chOff x="549454" y="1753728"/>
            <a:chExt cx="7838214" cy="3538498"/>
          </a:xfrm>
        </p:grpSpPr>
        <p:sp>
          <p:nvSpPr>
            <p:cNvPr id="29" name="Freeform: Shape 28">
              <a:extLst>
                <a:ext uri="{FF2B5EF4-FFF2-40B4-BE49-F238E27FC236}">
                  <a16:creationId xmlns:a16="http://schemas.microsoft.com/office/drawing/2014/main" id="{6FC96BB0-9949-4313-97B2-080BED3F4B26}"/>
                </a:ext>
                <a:ext uri="{C183D7F6-B498-43B3-948B-1728B52AA6E4}">
                  <adec:decorative xmlns:adec="http://schemas.microsoft.com/office/drawing/2017/decorative" val="1"/>
                </a:ext>
              </a:extLst>
            </p:cNvPr>
            <p:cNvSpPr/>
            <p:nvPr/>
          </p:nvSpPr>
          <p:spPr>
            <a:xfrm flipH="1">
              <a:off x="5255151" y="1753728"/>
              <a:ext cx="2367655" cy="1610537"/>
            </a:xfrm>
            <a:custGeom>
              <a:avLst/>
              <a:gdLst>
                <a:gd name="connsiteX0" fmla="*/ 1009650 w 1009650"/>
                <a:gd name="connsiteY0" fmla="*/ 0 h 2393950"/>
                <a:gd name="connsiteX1" fmla="*/ 1009650 w 1009650"/>
                <a:gd name="connsiteY1" fmla="*/ 393700 h 2393950"/>
                <a:gd name="connsiteX2" fmla="*/ 0 w 1009650"/>
                <a:gd name="connsiteY2" fmla="*/ 393700 h 2393950"/>
                <a:gd name="connsiteX3" fmla="*/ 0 w 1009650"/>
                <a:gd name="connsiteY3" fmla="*/ 2393950 h 2393950"/>
              </a:gdLst>
              <a:ahLst/>
              <a:cxnLst>
                <a:cxn ang="0">
                  <a:pos x="connsiteX0" y="connsiteY0"/>
                </a:cxn>
                <a:cxn ang="0">
                  <a:pos x="connsiteX1" y="connsiteY1"/>
                </a:cxn>
                <a:cxn ang="0">
                  <a:pos x="connsiteX2" y="connsiteY2"/>
                </a:cxn>
                <a:cxn ang="0">
                  <a:pos x="connsiteX3" y="connsiteY3"/>
                </a:cxn>
              </a:cxnLst>
              <a:rect l="l" t="t" r="r" b="b"/>
              <a:pathLst>
                <a:path w="1009650" h="2393950">
                  <a:moveTo>
                    <a:pt x="1009650" y="0"/>
                  </a:moveTo>
                  <a:lnTo>
                    <a:pt x="1009650" y="393700"/>
                  </a:lnTo>
                  <a:lnTo>
                    <a:pt x="0" y="393700"/>
                  </a:lnTo>
                  <a:lnTo>
                    <a:pt x="0" y="239395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ACE02BBA-7014-4393-8BBD-7FFE2770C9BD}"/>
                </a:ext>
                <a:ext uri="{C183D7F6-B498-43B3-948B-1728B52AA6E4}">
                  <adec:decorative xmlns:adec="http://schemas.microsoft.com/office/drawing/2017/decorative" val="1"/>
                </a:ext>
              </a:extLst>
            </p:cNvPr>
            <p:cNvSpPr/>
            <p:nvPr/>
          </p:nvSpPr>
          <p:spPr>
            <a:xfrm>
              <a:off x="1367518" y="1753728"/>
              <a:ext cx="2367655" cy="1610537"/>
            </a:xfrm>
            <a:custGeom>
              <a:avLst/>
              <a:gdLst>
                <a:gd name="connsiteX0" fmla="*/ 1009650 w 1009650"/>
                <a:gd name="connsiteY0" fmla="*/ 0 h 2393950"/>
                <a:gd name="connsiteX1" fmla="*/ 1009650 w 1009650"/>
                <a:gd name="connsiteY1" fmla="*/ 393700 h 2393950"/>
                <a:gd name="connsiteX2" fmla="*/ 0 w 1009650"/>
                <a:gd name="connsiteY2" fmla="*/ 393700 h 2393950"/>
                <a:gd name="connsiteX3" fmla="*/ 0 w 1009650"/>
                <a:gd name="connsiteY3" fmla="*/ 2393950 h 2393950"/>
              </a:gdLst>
              <a:ahLst/>
              <a:cxnLst>
                <a:cxn ang="0">
                  <a:pos x="connsiteX0" y="connsiteY0"/>
                </a:cxn>
                <a:cxn ang="0">
                  <a:pos x="connsiteX1" y="connsiteY1"/>
                </a:cxn>
                <a:cxn ang="0">
                  <a:pos x="connsiteX2" y="connsiteY2"/>
                </a:cxn>
                <a:cxn ang="0">
                  <a:pos x="connsiteX3" y="connsiteY3"/>
                </a:cxn>
              </a:cxnLst>
              <a:rect l="l" t="t" r="r" b="b"/>
              <a:pathLst>
                <a:path w="1009650" h="2393950">
                  <a:moveTo>
                    <a:pt x="1009650" y="0"/>
                  </a:moveTo>
                  <a:lnTo>
                    <a:pt x="1009650" y="393700"/>
                  </a:lnTo>
                  <a:lnTo>
                    <a:pt x="0" y="393700"/>
                  </a:lnTo>
                  <a:lnTo>
                    <a:pt x="0" y="239395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Shape 32">
              <a:extLst>
                <a:ext uri="{FF2B5EF4-FFF2-40B4-BE49-F238E27FC236}">
                  <a16:creationId xmlns:a16="http://schemas.microsoft.com/office/drawing/2014/main" id="{24304575-F869-44A9-ADD7-E61C3FEE0BA2}"/>
                </a:ext>
                <a:ext uri="{C183D7F6-B498-43B3-948B-1728B52AA6E4}">
                  <adec:decorative xmlns:adec="http://schemas.microsoft.com/office/drawing/2017/decorative" val="1"/>
                </a:ext>
              </a:extLst>
            </p:cNvPr>
            <p:cNvSpPr/>
            <p:nvPr/>
          </p:nvSpPr>
          <p:spPr>
            <a:xfrm>
              <a:off x="2880244" y="1790888"/>
              <a:ext cx="1232395" cy="3378467"/>
            </a:xfrm>
            <a:custGeom>
              <a:avLst/>
              <a:gdLst>
                <a:gd name="connsiteX0" fmla="*/ 1009650 w 1009650"/>
                <a:gd name="connsiteY0" fmla="*/ 0 h 2393950"/>
                <a:gd name="connsiteX1" fmla="*/ 1009650 w 1009650"/>
                <a:gd name="connsiteY1" fmla="*/ 393700 h 2393950"/>
                <a:gd name="connsiteX2" fmla="*/ 0 w 1009650"/>
                <a:gd name="connsiteY2" fmla="*/ 393700 h 2393950"/>
                <a:gd name="connsiteX3" fmla="*/ 0 w 1009650"/>
                <a:gd name="connsiteY3" fmla="*/ 2393950 h 2393950"/>
              </a:gdLst>
              <a:ahLst/>
              <a:cxnLst>
                <a:cxn ang="0">
                  <a:pos x="connsiteX0" y="connsiteY0"/>
                </a:cxn>
                <a:cxn ang="0">
                  <a:pos x="connsiteX1" y="connsiteY1"/>
                </a:cxn>
                <a:cxn ang="0">
                  <a:pos x="connsiteX2" y="connsiteY2"/>
                </a:cxn>
                <a:cxn ang="0">
                  <a:pos x="connsiteX3" y="connsiteY3"/>
                </a:cxn>
              </a:cxnLst>
              <a:rect l="l" t="t" r="r" b="b"/>
              <a:pathLst>
                <a:path w="1009650" h="2393950">
                  <a:moveTo>
                    <a:pt x="1009650" y="0"/>
                  </a:moveTo>
                  <a:lnTo>
                    <a:pt x="1009650" y="393700"/>
                  </a:lnTo>
                  <a:lnTo>
                    <a:pt x="0" y="393700"/>
                  </a:lnTo>
                  <a:lnTo>
                    <a:pt x="0" y="239395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Shape 33">
              <a:extLst>
                <a:ext uri="{FF2B5EF4-FFF2-40B4-BE49-F238E27FC236}">
                  <a16:creationId xmlns:a16="http://schemas.microsoft.com/office/drawing/2014/main" id="{79CFB443-06FE-4E41-A175-EBE31D6D3CD8}"/>
                </a:ext>
                <a:ext uri="{C183D7F6-B498-43B3-948B-1728B52AA6E4}">
                  <adec:decorative xmlns:adec="http://schemas.microsoft.com/office/drawing/2017/decorative" val="1"/>
                </a:ext>
              </a:extLst>
            </p:cNvPr>
            <p:cNvSpPr/>
            <p:nvPr/>
          </p:nvSpPr>
          <p:spPr>
            <a:xfrm flipH="1">
              <a:off x="4685492" y="1790888"/>
              <a:ext cx="1371384" cy="3398714"/>
            </a:xfrm>
            <a:custGeom>
              <a:avLst/>
              <a:gdLst>
                <a:gd name="connsiteX0" fmla="*/ 1009650 w 1009650"/>
                <a:gd name="connsiteY0" fmla="*/ 0 h 2393950"/>
                <a:gd name="connsiteX1" fmla="*/ 1009650 w 1009650"/>
                <a:gd name="connsiteY1" fmla="*/ 393700 h 2393950"/>
                <a:gd name="connsiteX2" fmla="*/ 0 w 1009650"/>
                <a:gd name="connsiteY2" fmla="*/ 393700 h 2393950"/>
                <a:gd name="connsiteX3" fmla="*/ 0 w 1009650"/>
                <a:gd name="connsiteY3" fmla="*/ 2393950 h 2393950"/>
              </a:gdLst>
              <a:ahLst/>
              <a:cxnLst>
                <a:cxn ang="0">
                  <a:pos x="connsiteX0" y="connsiteY0"/>
                </a:cxn>
                <a:cxn ang="0">
                  <a:pos x="connsiteX1" y="connsiteY1"/>
                </a:cxn>
                <a:cxn ang="0">
                  <a:pos x="connsiteX2" y="connsiteY2"/>
                </a:cxn>
                <a:cxn ang="0">
                  <a:pos x="connsiteX3" y="connsiteY3"/>
                </a:cxn>
              </a:cxnLst>
              <a:rect l="l" t="t" r="r" b="b"/>
              <a:pathLst>
                <a:path w="1009650" h="2393950">
                  <a:moveTo>
                    <a:pt x="1009650" y="0"/>
                  </a:moveTo>
                  <a:lnTo>
                    <a:pt x="1009650" y="393700"/>
                  </a:lnTo>
                  <a:lnTo>
                    <a:pt x="0" y="393700"/>
                  </a:lnTo>
                  <a:lnTo>
                    <a:pt x="0" y="239395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427F14A0-9C5D-4391-82DF-C4E936E5557A}"/>
                </a:ext>
                <a:ext uri="{C183D7F6-B498-43B3-948B-1728B52AA6E4}">
                  <adec:decorative xmlns:adec="http://schemas.microsoft.com/office/drawing/2017/decorative" val="1"/>
                </a:ext>
              </a:extLst>
            </p:cNvPr>
            <p:cNvSpPr/>
            <p:nvPr/>
          </p:nvSpPr>
          <p:spPr>
            <a:xfrm>
              <a:off x="549454" y="2514579"/>
              <a:ext cx="1578462" cy="1578462"/>
            </a:xfrm>
            <a:prstGeom prst="ellipse">
              <a:avLst/>
            </a:prstGeom>
            <a:solidFill>
              <a:srgbClr val="00009A"/>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23" name="Oval 22">
              <a:extLst>
                <a:ext uri="{FF2B5EF4-FFF2-40B4-BE49-F238E27FC236}">
                  <a16:creationId xmlns:a16="http://schemas.microsoft.com/office/drawing/2014/main" id="{A864CA55-27A2-4B42-9DC5-585344EA0566}"/>
                </a:ext>
                <a:ext uri="{C183D7F6-B498-43B3-948B-1728B52AA6E4}">
                  <adec:decorative xmlns:adec="http://schemas.microsoft.com/office/drawing/2017/decorative" val="1"/>
                </a:ext>
              </a:extLst>
            </p:cNvPr>
            <p:cNvSpPr/>
            <p:nvPr/>
          </p:nvSpPr>
          <p:spPr>
            <a:xfrm>
              <a:off x="2114392" y="3686001"/>
              <a:ext cx="1578462" cy="1578462"/>
            </a:xfrm>
            <a:prstGeom prst="ellipse">
              <a:avLst/>
            </a:prstGeom>
            <a:solidFill>
              <a:srgbClr val="07874E"/>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25" name="Oval 24">
              <a:extLst>
                <a:ext uri="{FF2B5EF4-FFF2-40B4-BE49-F238E27FC236}">
                  <a16:creationId xmlns:a16="http://schemas.microsoft.com/office/drawing/2014/main" id="{7802CFDC-B646-45FC-8FE2-25DA33A3B495}"/>
                </a:ext>
                <a:ext uri="{C183D7F6-B498-43B3-948B-1728B52AA6E4}">
                  <adec:decorative xmlns:adec="http://schemas.microsoft.com/office/drawing/2017/decorative" val="1"/>
                </a:ext>
              </a:extLst>
            </p:cNvPr>
            <p:cNvSpPr/>
            <p:nvPr/>
          </p:nvSpPr>
          <p:spPr>
            <a:xfrm>
              <a:off x="5244268" y="3713764"/>
              <a:ext cx="1578462" cy="1578462"/>
            </a:xfrm>
            <a:prstGeom prst="ellipse">
              <a:avLst/>
            </a:prstGeom>
            <a:solidFill>
              <a:srgbClr val="A759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26" name="Oval 25">
              <a:extLst>
                <a:ext uri="{FF2B5EF4-FFF2-40B4-BE49-F238E27FC236}">
                  <a16:creationId xmlns:a16="http://schemas.microsoft.com/office/drawing/2014/main" id="{B6D3D073-9355-4155-BF3F-86D462CEBD80}"/>
                </a:ext>
                <a:ext uri="{C183D7F6-B498-43B3-948B-1728B52AA6E4}">
                  <adec:decorative xmlns:adec="http://schemas.microsoft.com/office/drawing/2017/decorative" val="1"/>
                </a:ext>
              </a:extLst>
            </p:cNvPr>
            <p:cNvSpPr/>
            <p:nvPr/>
          </p:nvSpPr>
          <p:spPr>
            <a:xfrm>
              <a:off x="6809206" y="2514579"/>
              <a:ext cx="1578462" cy="1578462"/>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cxnSp>
          <p:nvCxnSpPr>
            <p:cNvPr id="36" name="Straight Connector 35">
              <a:extLst>
                <a:ext uri="{FF2B5EF4-FFF2-40B4-BE49-F238E27FC236}">
                  <a16:creationId xmlns:a16="http://schemas.microsoft.com/office/drawing/2014/main" id="{FA1BF793-44CA-4687-AED9-5E8083DCD710}"/>
                </a:ext>
                <a:ext uri="{C183D7F6-B498-43B3-948B-1728B52AA6E4}">
                  <adec:decorative xmlns:adec="http://schemas.microsoft.com/office/drawing/2017/decorative" val="1"/>
                </a:ext>
              </a:extLst>
            </p:cNvPr>
            <p:cNvCxnSpPr/>
            <p:nvPr/>
          </p:nvCxnSpPr>
          <p:spPr>
            <a:xfrm>
              <a:off x="4422050" y="1775562"/>
              <a:ext cx="0" cy="914400"/>
            </a:xfrm>
            <a:prstGeom prst="lin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24" name="Oval 23">
              <a:extLst>
                <a:ext uri="{FF2B5EF4-FFF2-40B4-BE49-F238E27FC236}">
                  <a16:creationId xmlns:a16="http://schemas.microsoft.com/office/drawing/2014/main" id="{E8C7413D-FE93-4999-B203-53BEE6F4F631}"/>
                </a:ext>
                <a:ext uri="{C183D7F6-B498-43B3-948B-1728B52AA6E4}">
                  <adec:decorative xmlns:adec="http://schemas.microsoft.com/office/drawing/2017/decorative" val="1"/>
                </a:ext>
              </a:extLst>
            </p:cNvPr>
            <p:cNvSpPr/>
            <p:nvPr/>
          </p:nvSpPr>
          <p:spPr>
            <a:xfrm>
              <a:off x="3642386" y="2514579"/>
              <a:ext cx="1578462" cy="1578462"/>
            </a:xfrm>
            <a:prstGeom prst="ellipse">
              <a:avLst/>
            </a:prstGeom>
            <a:solidFill>
              <a:srgbClr val="D03A39"/>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pic>
          <p:nvPicPr>
            <p:cNvPr id="39" name="Graphic 38">
              <a:extLst>
                <a:ext uri="{FF2B5EF4-FFF2-40B4-BE49-F238E27FC236}">
                  <a16:creationId xmlns:a16="http://schemas.microsoft.com/office/drawing/2014/main" id="{186431E3-E76E-4F57-B31B-ED3A3D861DC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02136" y="2709703"/>
              <a:ext cx="671927" cy="671927"/>
            </a:xfrm>
            <a:prstGeom prst="rect">
              <a:avLst/>
            </a:prstGeom>
          </p:spPr>
        </p:pic>
        <p:sp>
          <p:nvSpPr>
            <p:cNvPr id="40" name="Freeform: Shape 39">
              <a:extLst>
                <a:ext uri="{FF2B5EF4-FFF2-40B4-BE49-F238E27FC236}">
                  <a16:creationId xmlns:a16="http://schemas.microsoft.com/office/drawing/2014/main" id="{3AD92E3C-1E8A-469D-BC1D-A48521B7F80E}"/>
                </a:ext>
                <a:ext uri="{C183D7F6-B498-43B3-948B-1728B52AA6E4}">
                  <adec:decorative xmlns:adec="http://schemas.microsoft.com/office/drawing/2017/decorative" val="1"/>
                </a:ext>
              </a:extLst>
            </p:cNvPr>
            <p:cNvSpPr/>
            <p:nvPr/>
          </p:nvSpPr>
          <p:spPr>
            <a:xfrm>
              <a:off x="4129123" y="2784517"/>
              <a:ext cx="583343" cy="565232"/>
            </a:xfrm>
            <a:custGeom>
              <a:avLst/>
              <a:gdLst>
                <a:gd name="connsiteX0" fmla="*/ 29773 w 32403"/>
                <a:gd name="connsiteY0" fmla="*/ 2793 h 31397"/>
                <a:gd name="connsiteX1" fmla="*/ 23351 w 32403"/>
                <a:gd name="connsiteY1" fmla="*/ 37 h 31397"/>
                <a:gd name="connsiteX2" fmla="*/ 23351 w 32403"/>
                <a:gd name="connsiteY2" fmla="*/ 37 h 31397"/>
                <a:gd name="connsiteX3" fmla="*/ 16977 w 32403"/>
                <a:gd name="connsiteY3" fmla="*/ 2781 h 31397"/>
                <a:gd name="connsiteX4" fmla="*/ 16211 w 32403"/>
                <a:gd name="connsiteY4" fmla="*/ 3595 h 31397"/>
                <a:gd name="connsiteX5" fmla="*/ 15420 w 32403"/>
                <a:gd name="connsiteY5" fmla="*/ 2781 h 31397"/>
                <a:gd name="connsiteX6" fmla="*/ 3055 w 32403"/>
                <a:gd name="connsiteY6" fmla="*/ 2363 h 31397"/>
                <a:gd name="connsiteX7" fmla="*/ 2984 w 32403"/>
                <a:gd name="connsiteY7" fmla="*/ 2433 h 31397"/>
                <a:gd name="connsiteX8" fmla="*/ 2612 w 32403"/>
                <a:gd name="connsiteY8" fmla="*/ 2793 h 31397"/>
                <a:gd name="connsiteX9" fmla="*/ 2324 w 32403"/>
                <a:gd name="connsiteY9" fmla="*/ 15577 h 31397"/>
                <a:gd name="connsiteX10" fmla="*/ 16163 w 32403"/>
                <a:gd name="connsiteY10" fmla="*/ 31404 h 31397"/>
                <a:gd name="connsiteX11" fmla="*/ 30049 w 32403"/>
                <a:gd name="connsiteY11" fmla="*/ 15613 h 31397"/>
                <a:gd name="connsiteX12" fmla="*/ 29773 w 32403"/>
                <a:gd name="connsiteY12" fmla="*/ 2793 h 31397"/>
                <a:gd name="connsiteX13" fmla="*/ 4841 w 32403"/>
                <a:gd name="connsiteY13" fmla="*/ 4830 h 31397"/>
                <a:gd name="connsiteX14" fmla="*/ 5080 w 32403"/>
                <a:gd name="connsiteY14" fmla="*/ 4590 h 31397"/>
                <a:gd name="connsiteX15" fmla="*/ 13215 w 32403"/>
                <a:gd name="connsiteY15" fmla="*/ 4798 h 31397"/>
                <a:gd name="connsiteX16" fmla="*/ 13251 w 32403"/>
                <a:gd name="connsiteY16" fmla="*/ 4842 h 31397"/>
                <a:gd name="connsiteX17" fmla="*/ 16223 w 32403"/>
                <a:gd name="connsiteY17" fmla="*/ 7921 h 31397"/>
                <a:gd name="connsiteX18" fmla="*/ 19158 w 32403"/>
                <a:gd name="connsiteY18" fmla="*/ 4830 h 31397"/>
                <a:gd name="connsiteX19" fmla="*/ 27389 w 32403"/>
                <a:gd name="connsiteY19" fmla="*/ 4676 h 31397"/>
                <a:gd name="connsiteX20" fmla="*/ 27545 w 32403"/>
                <a:gd name="connsiteY20" fmla="*/ 4830 h 31397"/>
                <a:gd name="connsiteX21" fmla="*/ 28551 w 32403"/>
                <a:gd name="connsiteY21" fmla="*/ 12438 h 31397"/>
                <a:gd name="connsiteX22" fmla="*/ 18271 w 32403"/>
                <a:gd name="connsiteY22" fmla="*/ 12438 h 31397"/>
                <a:gd name="connsiteX23" fmla="*/ 16163 w 32403"/>
                <a:gd name="connsiteY23" fmla="*/ 15373 h 31397"/>
                <a:gd name="connsiteX24" fmla="*/ 10364 w 32403"/>
                <a:gd name="connsiteY24" fmla="*/ 7525 h 31397"/>
                <a:gd name="connsiteX25" fmla="*/ 5212 w 32403"/>
                <a:gd name="connsiteY25" fmla="*/ 14331 h 31397"/>
                <a:gd name="connsiteX26" fmla="*/ 4589 w 32403"/>
                <a:gd name="connsiteY26" fmla="*/ 13612 h 31397"/>
                <a:gd name="connsiteX27" fmla="*/ 4841 w 32403"/>
                <a:gd name="connsiteY27" fmla="*/ 4830 h 31397"/>
                <a:gd name="connsiteX28" fmla="*/ 7237 w 32403"/>
                <a:gd name="connsiteY28" fmla="*/ 16607 h 31397"/>
                <a:gd name="connsiteX29" fmla="*/ 10352 w 32403"/>
                <a:gd name="connsiteY29" fmla="*/ 12497 h 31397"/>
                <a:gd name="connsiteX30" fmla="*/ 16199 w 32403"/>
                <a:gd name="connsiteY30" fmla="*/ 20405 h 31397"/>
                <a:gd name="connsiteX31" fmla="*/ 19793 w 32403"/>
                <a:gd name="connsiteY31" fmla="*/ 15433 h 31397"/>
                <a:gd name="connsiteX32" fmla="*/ 26131 w 32403"/>
                <a:gd name="connsiteY32" fmla="*/ 15433 h 31397"/>
                <a:gd name="connsiteX33" fmla="*/ 16151 w 32403"/>
                <a:gd name="connsiteY33" fmla="*/ 26839 h 3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403" h="31397">
                  <a:moveTo>
                    <a:pt x="29773" y="2793"/>
                  </a:moveTo>
                  <a:cubicBezTo>
                    <a:pt x="28108" y="1027"/>
                    <a:pt x="25784" y="29"/>
                    <a:pt x="23351" y="37"/>
                  </a:cubicBezTo>
                  <a:lnTo>
                    <a:pt x="23351" y="37"/>
                  </a:lnTo>
                  <a:cubicBezTo>
                    <a:pt x="20943" y="41"/>
                    <a:pt x="18643" y="1033"/>
                    <a:pt x="16977" y="2781"/>
                  </a:cubicBezTo>
                  <a:lnTo>
                    <a:pt x="16211" y="3595"/>
                  </a:lnTo>
                  <a:lnTo>
                    <a:pt x="15420" y="2781"/>
                  </a:lnTo>
                  <a:cubicBezTo>
                    <a:pt x="12125" y="-749"/>
                    <a:pt x="6590" y="-936"/>
                    <a:pt x="3055" y="2363"/>
                  </a:cubicBezTo>
                  <a:cubicBezTo>
                    <a:pt x="3031" y="2387"/>
                    <a:pt x="3007" y="2409"/>
                    <a:pt x="2984" y="2433"/>
                  </a:cubicBezTo>
                  <a:lnTo>
                    <a:pt x="2612" y="2793"/>
                  </a:lnTo>
                  <a:cubicBezTo>
                    <a:pt x="-766" y="6343"/>
                    <a:pt x="-886" y="11879"/>
                    <a:pt x="2324" y="15577"/>
                  </a:cubicBezTo>
                  <a:lnTo>
                    <a:pt x="16163" y="31404"/>
                  </a:lnTo>
                  <a:lnTo>
                    <a:pt x="30049" y="15613"/>
                  </a:lnTo>
                  <a:cubicBezTo>
                    <a:pt x="33284" y="11912"/>
                    <a:pt x="33164" y="6350"/>
                    <a:pt x="29773" y="2793"/>
                  </a:cubicBezTo>
                  <a:close/>
                  <a:moveTo>
                    <a:pt x="4841" y="4830"/>
                  </a:moveTo>
                  <a:cubicBezTo>
                    <a:pt x="4913" y="4743"/>
                    <a:pt x="4996" y="4664"/>
                    <a:pt x="5080" y="4590"/>
                  </a:cubicBezTo>
                  <a:cubicBezTo>
                    <a:pt x="7380" y="2402"/>
                    <a:pt x="11023" y="2496"/>
                    <a:pt x="13215" y="4798"/>
                  </a:cubicBezTo>
                  <a:cubicBezTo>
                    <a:pt x="13227" y="4813"/>
                    <a:pt x="13239" y="4827"/>
                    <a:pt x="13251" y="4842"/>
                  </a:cubicBezTo>
                  <a:lnTo>
                    <a:pt x="16223" y="7921"/>
                  </a:lnTo>
                  <a:lnTo>
                    <a:pt x="19158" y="4830"/>
                  </a:lnTo>
                  <a:cubicBezTo>
                    <a:pt x="21387" y="2514"/>
                    <a:pt x="25077" y="2445"/>
                    <a:pt x="27389" y="4676"/>
                  </a:cubicBezTo>
                  <a:cubicBezTo>
                    <a:pt x="27449" y="4726"/>
                    <a:pt x="27497" y="4777"/>
                    <a:pt x="27545" y="4830"/>
                  </a:cubicBezTo>
                  <a:cubicBezTo>
                    <a:pt x="29498" y="6875"/>
                    <a:pt x="29905" y="9954"/>
                    <a:pt x="28551" y="12438"/>
                  </a:cubicBezTo>
                  <a:lnTo>
                    <a:pt x="18271" y="12438"/>
                  </a:lnTo>
                  <a:lnTo>
                    <a:pt x="16163" y="15373"/>
                  </a:lnTo>
                  <a:lnTo>
                    <a:pt x="10364" y="7525"/>
                  </a:lnTo>
                  <a:lnTo>
                    <a:pt x="5212" y="14331"/>
                  </a:lnTo>
                  <a:lnTo>
                    <a:pt x="4589" y="13612"/>
                  </a:lnTo>
                  <a:cubicBezTo>
                    <a:pt x="2384" y="11063"/>
                    <a:pt x="2492" y="7247"/>
                    <a:pt x="4841" y="4830"/>
                  </a:cubicBezTo>
                  <a:close/>
                  <a:moveTo>
                    <a:pt x="7237" y="16607"/>
                  </a:moveTo>
                  <a:lnTo>
                    <a:pt x="10352" y="12497"/>
                  </a:lnTo>
                  <a:lnTo>
                    <a:pt x="16199" y="20405"/>
                  </a:lnTo>
                  <a:lnTo>
                    <a:pt x="19793" y="15433"/>
                  </a:lnTo>
                  <a:lnTo>
                    <a:pt x="26131" y="15433"/>
                  </a:lnTo>
                  <a:lnTo>
                    <a:pt x="16151" y="26839"/>
                  </a:lnTo>
                  <a:close/>
                </a:path>
              </a:pathLst>
            </a:custGeom>
            <a:solidFill>
              <a:schemeClr val="bg1"/>
            </a:solidFill>
            <a:ln w="1198"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5D82202E-41FD-4C9E-9263-D90454B35829}"/>
                </a:ext>
                <a:ext uri="{C183D7F6-B498-43B3-948B-1728B52AA6E4}">
                  <adec:decorative xmlns:adec="http://schemas.microsoft.com/office/drawing/2017/decorative" val="1"/>
                </a:ext>
              </a:extLst>
            </p:cNvPr>
            <p:cNvSpPr/>
            <p:nvPr/>
          </p:nvSpPr>
          <p:spPr>
            <a:xfrm>
              <a:off x="7263142" y="2783439"/>
              <a:ext cx="563996" cy="566310"/>
            </a:xfrm>
            <a:custGeom>
              <a:avLst/>
              <a:gdLst>
                <a:gd name="connsiteX0" fmla="*/ 32176 w 32181"/>
                <a:gd name="connsiteY0" fmla="*/ 18649 h 32313"/>
                <a:gd name="connsiteX1" fmla="*/ 27108 w 32181"/>
                <a:gd name="connsiteY1" fmla="*/ 13485 h 32313"/>
                <a:gd name="connsiteX2" fmla="*/ 21944 w 32181"/>
                <a:gd name="connsiteY2" fmla="*/ 18553 h 32313"/>
                <a:gd name="connsiteX3" fmla="*/ 25407 w 32181"/>
                <a:gd name="connsiteY3" fmla="*/ 23441 h 32313"/>
                <a:gd name="connsiteX4" fmla="*/ 18051 w 32181"/>
                <a:gd name="connsiteY4" fmla="*/ 29288 h 32313"/>
                <a:gd name="connsiteX5" fmla="*/ 10526 w 32181"/>
                <a:gd name="connsiteY5" fmla="*/ 21740 h 32313"/>
                <a:gd name="connsiteX6" fmla="*/ 10526 w 32181"/>
                <a:gd name="connsiteY6" fmla="*/ 18936 h 32313"/>
                <a:gd name="connsiteX7" fmla="*/ 10970 w 32181"/>
                <a:gd name="connsiteY7" fmla="*/ 18936 h 32313"/>
                <a:gd name="connsiteX8" fmla="*/ 11089 w 32181"/>
                <a:gd name="connsiteY8" fmla="*/ 18936 h 32313"/>
                <a:gd name="connsiteX9" fmla="*/ 18278 w 32181"/>
                <a:gd name="connsiteY9" fmla="*/ 9986 h 32313"/>
                <a:gd name="connsiteX10" fmla="*/ 18278 w 32181"/>
                <a:gd name="connsiteY10" fmla="*/ 6 h 32313"/>
                <a:gd name="connsiteX11" fmla="*/ 11988 w 32181"/>
                <a:gd name="connsiteY11" fmla="*/ 6 h 32313"/>
                <a:gd name="connsiteX12" fmla="*/ 11988 w 32181"/>
                <a:gd name="connsiteY12" fmla="*/ 3001 h 32313"/>
                <a:gd name="connsiteX13" fmla="*/ 15283 w 32181"/>
                <a:gd name="connsiteY13" fmla="*/ 3001 h 32313"/>
                <a:gd name="connsiteX14" fmla="*/ 15283 w 32181"/>
                <a:gd name="connsiteY14" fmla="*/ 9986 h 32313"/>
                <a:gd name="connsiteX15" fmla="*/ 10490 w 32181"/>
                <a:gd name="connsiteY15" fmla="*/ 15977 h 32313"/>
                <a:gd name="connsiteX16" fmla="*/ 9089 w 32181"/>
                <a:gd name="connsiteY16" fmla="*/ 16073 h 32313"/>
                <a:gd name="connsiteX17" fmla="*/ 7891 w 32181"/>
                <a:gd name="connsiteY17" fmla="*/ 15989 h 32313"/>
                <a:gd name="connsiteX18" fmla="*/ 7891 w 32181"/>
                <a:gd name="connsiteY18" fmla="*/ 15989 h 32313"/>
                <a:gd name="connsiteX19" fmla="*/ 2990 w 32181"/>
                <a:gd name="connsiteY19" fmla="*/ 9998 h 32313"/>
                <a:gd name="connsiteX20" fmla="*/ 2990 w 32181"/>
                <a:gd name="connsiteY20" fmla="*/ 3013 h 32313"/>
                <a:gd name="connsiteX21" fmla="*/ 6189 w 32181"/>
                <a:gd name="connsiteY21" fmla="*/ 3013 h 32313"/>
                <a:gd name="connsiteX22" fmla="*/ 6189 w 32181"/>
                <a:gd name="connsiteY22" fmla="*/ 18 h 32313"/>
                <a:gd name="connsiteX23" fmla="*/ -5 w 32181"/>
                <a:gd name="connsiteY23" fmla="*/ 18 h 32313"/>
                <a:gd name="connsiteX24" fmla="*/ -5 w 32181"/>
                <a:gd name="connsiteY24" fmla="*/ 9998 h 32313"/>
                <a:gd name="connsiteX25" fmla="*/ 7268 w 32181"/>
                <a:gd name="connsiteY25" fmla="*/ 18948 h 32313"/>
                <a:gd name="connsiteX26" fmla="*/ 7555 w 32181"/>
                <a:gd name="connsiteY26" fmla="*/ 18948 h 32313"/>
                <a:gd name="connsiteX27" fmla="*/ 7555 w 32181"/>
                <a:gd name="connsiteY27" fmla="*/ 21776 h 32313"/>
                <a:gd name="connsiteX28" fmla="*/ 18075 w 32181"/>
                <a:gd name="connsiteY28" fmla="*/ 32319 h 32313"/>
                <a:gd name="connsiteX29" fmla="*/ 18087 w 32181"/>
                <a:gd name="connsiteY29" fmla="*/ 32319 h 32313"/>
                <a:gd name="connsiteX30" fmla="*/ 18087 w 32181"/>
                <a:gd name="connsiteY30" fmla="*/ 32319 h 32313"/>
                <a:gd name="connsiteX31" fmla="*/ 28450 w 32181"/>
                <a:gd name="connsiteY31" fmla="*/ 23573 h 32313"/>
                <a:gd name="connsiteX32" fmla="*/ 32176 w 32181"/>
                <a:gd name="connsiteY32" fmla="*/ 18649 h 32313"/>
                <a:gd name="connsiteX33" fmla="*/ 27072 w 32181"/>
                <a:gd name="connsiteY33" fmla="*/ 20769 h 32313"/>
                <a:gd name="connsiteX34" fmla="*/ 24940 w 32181"/>
                <a:gd name="connsiteY34" fmla="*/ 18661 h 32313"/>
                <a:gd name="connsiteX35" fmla="*/ 27048 w 32181"/>
                <a:gd name="connsiteY35" fmla="*/ 16528 h 32313"/>
                <a:gd name="connsiteX36" fmla="*/ 29181 w 32181"/>
                <a:gd name="connsiteY36" fmla="*/ 18637 h 32313"/>
                <a:gd name="connsiteX37" fmla="*/ 29181 w 32181"/>
                <a:gd name="connsiteY37" fmla="*/ 18649 h 32313"/>
                <a:gd name="connsiteX38" fmla="*/ 27072 w 32181"/>
                <a:gd name="connsiteY38" fmla="*/ 20769 h 3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2181" h="32313">
                  <a:moveTo>
                    <a:pt x="32176" y="18649"/>
                  </a:moveTo>
                  <a:cubicBezTo>
                    <a:pt x="32200" y="15821"/>
                    <a:pt x="29936" y="13509"/>
                    <a:pt x="27108" y="13485"/>
                  </a:cubicBezTo>
                  <a:cubicBezTo>
                    <a:pt x="24281" y="13461"/>
                    <a:pt x="21968" y="15725"/>
                    <a:pt x="21944" y="18553"/>
                  </a:cubicBezTo>
                  <a:cubicBezTo>
                    <a:pt x="21920" y="20757"/>
                    <a:pt x="23322" y="22722"/>
                    <a:pt x="25407" y="23441"/>
                  </a:cubicBezTo>
                  <a:cubicBezTo>
                    <a:pt x="24604" y="26856"/>
                    <a:pt x="21561" y="29276"/>
                    <a:pt x="18051" y="29288"/>
                  </a:cubicBezTo>
                  <a:cubicBezTo>
                    <a:pt x="13893" y="29276"/>
                    <a:pt x="10526" y="25897"/>
                    <a:pt x="10526" y="21740"/>
                  </a:cubicBezTo>
                  <a:lnTo>
                    <a:pt x="10526" y="18936"/>
                  </a:lnTo>
                  <a:lnTo>
                    <a:pt x="10970" y="18936"/>
                  </a:lnTo>
                  <a:lnTo>
                    <a:pt x="11089" y="18936"/>
                  </a:lnTo>
                  <a:cubicBezTo>
                    <a:pt x="15271" y="17990"/>
                    <a:pt x="18254" y="14276"/>
                    <a:pt x="18278" y="9986"/>
                  </a:cubicBezTo>
                  <a:lnTo>
                    <a:pt x="18278" y="6"/>
                  </a:lnTo>
                  <a:lnTo>
                    <a:pt x="11988" y="6"/>
                  </a:lnTo>
                  <a:lnTo>
                    <a:pt x="11988" y="3001"/>
                  </a:lnTo>
                  <a:lnTo>
                    <a:pt x="15283" y="3001"/>
                  </a:lnTo>
                  <a:lnTo>
                    <a:pt x="15283" y="9986"/>
                  </a:lnTo>
                  <a:cubicBezTo>
                    <a:pt x="15259" y="12850"/>
                    <a:pt x="13282" y="15330"/>
                    <a:pt x="10490" y="15977"/>
                  </a:cubicBezTo>
                  <a:cubicBezTo>
                    <a:pt x="10023" y="16037"/>
                    <a:pt x="9556" y="16073"/>
                    <a:pt x="9089" y="16073"/>
                  </a:cubicBezTo>
                  <a:cubicBezTo>
                    <a:pt x="8693" y="16073"/>
                    <a:pt x="8286" y="16037"/>
                    <a:pt x="7891" y="15989"/>
                  </a:cubicBezTo>
                  <a:lnTo>
                    <a:pt x="7891" y="15989"/>
                  </a:lnTo>
                  <a:cubicBezTo>
                    <a:pt x="5063" y="15366"/>
                    <a:pt x="3038" y="12886"/>
                    <a:pt x="2990" y="9998"/>
                  </a:cubicBezTo>
                  <a:lnTo>
                    <a:pt x="2990" y="3013"/>
                  </a:lnTo>
                  <a:lnTo>
                    <a:pt x="6189" y="3013"/>
                  </a:lnTo>
                  <a:lnTo>
                    <a:pt x="6189" y="18"/>
                  </a:lnTo>
                  <a:lnTo>
                    <a:pt x="-5" y="18"/>
                  </a:lnTo>
                  <a:lnTo>
                    <a:pt x="-5" y="9998"/>
                  </a:lnTo>
                  <a:cubicBezTo>
                    <a:pt x="31" y="14312"/>
                    <a:pt x="3050" y="18038"/>
                    <a:pt x="7268" y="18948"/>
                  </a:cubicBezTo>
                  <a:lnTo>
                    <a:pt x="7555" y="18948"/>
                  </a:lnTo>
                  <a:lnTo>
                    <a:pt x="7555" y="21776"/>
                  </a:lnTo>
                  <a:cubicBezTo>
                    <a:pt x="7543" y="27587"/>
                    <a:pt x="12264" y="32307"/>
                    <a:pt x="18075" y="32319"/>
                  </a:cubicBezTo>
                  <a:cubicBezTo>
                    <a:pt x="18075" y="32319"/>
                    <a:pt x="18087" y="32319"/>
                    <a:pt x="18087" y="32319"/>
                  </a:cubicBezTo>
                  <a:lnTo>
                    <a:pt x="18087" y="32319"/>
                  </a:lnTo>
                  <a:cubicBezTo>
                    <a:pt x="23202" y="32295"/>
                    <a:pt x="27563" y="28617"/>
                    <a:pt x="28450" y="23573"/>
                  </a:cubicBezTo>
                  <a:cubicBezTo>
                    <a:pt x="30655" y="22950"/>
                    <a:pt x="32176" y="20937"/>
                    <a:pt x="32176" y="18649"/>
                  </a:cubicBezTo>
                  <a:close/>
                  <a:moveTo>
                    <a:pt x="27072" y="20769"/>
                  </a:moveTo>
                  <a:cubicBezTo>
                    <a:pt x="25898" y="20781"/>
                    <a:pt x="24952" y="19835"/>
                    <a:pt x="24940" y="18661"/>
                  </a:cubicBezTo>
                  <a:cubicBezTo>
                    <a:pt x="24928" y="17487"/>
                    <a:pt x="25874" y="16540"/>
                    <a:pt x="27048" y="16528"/>
                  </a:cubicBezTo>
                  <a:cubicBezTo>
                    <a:pt x="28223" y="16516"/>
                    <a:pt x="29169" y="17463"/>
                    <a:pt x="29181" y="18637"/>
                  </a:cubicBezTo>
                  <a:cubicBezTo>
                    <a:pt x="29181" y="18637"/>
                    <a:pt x="29181" y="18649"/>
                    <a:pt x="29181" y="18649"/>
                  </a:cubicBezTo>
                  <a:cubicBezTo>
                    <a:pt x="29181" y="19811"/>
                    <a:pt x="28235" y="20757"/>
                    <a:pt x="27072" y="20769"/>
                  </a:cubicBezTo>
                  <a:close/>
                </a:path>
              </a:pathLst>
            </a:custGeom>
            <a:solidFill>
              <a:schemeClr val="bg1"/>
            </a:solidFill>
            <a:ln w="1198" cap="flat">
              <a:noFill/>
              <a:prstDash val="solid"/>
              <a:miter/>
            </a:ln>
          </p:spPr>
          <p:txBody>
            <a:bodyPr rtlCol="0" anchor="ctr"/>
            <a:lstStyle/>
            <a:p>
              <a:endParaRPr lang="en-US"/>
            </a:p>
          </p:txBody>
        </p:sp>
        <p:pic>
          <p:nvPicPr>
            <p:cNvPr id="42" name="Graphic 41">
              <a:extLst>
                <a:ext uri="{FF2B5EF4-FFF2-40B4-BE49-F238E27FC236}">
                  <a16:creationId xmlns:a16="http://schemas.microsoft.com/office/drawing/2014/main" id="{F88602F9-1D4D-4CB2-8A50-C2DBF587768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622822" y="3836201"/>
              <a:ext cx="575125" cy="575125"/>
            </a:xfrm>
            <a:prstGeom prst="rect">
              <a:avLst/>
            </a:prstGeom>
          </p:spPr>
        </p:pic>
        <p:sp>
          <p:nvSpPr>
            <p:cNvPr id="44" name="Freeform: Shape 43">
              <a:extLst>
                <a:ext uri="{FF2B5EF4-FFF2-40B4-BE49-F238E27FC236}">
                  <a16:creationId xmlns:a16="http://schemas.microsoft.com/office/drawing/2014/main" id="{44C24CD1-F5A0-49FF-ACB6-381AFFB90089}"/>
                </a:ext>
                <a:ext uri="{C183D7F6-B498-43B3-948B-1728B52AA6E4}">
                  <adec:decorative xmlns:adec="http://schemas.microsoft.com/office/drawing/2017/decorative" val="1"/>
                </a:ext>
              </a:extLst>
            </p:cNvPr>
            <p:cNvSpPr/>
            <p:nvPr/>
          </p:nvSpPr>
          <p:spPr>
            <a:xfrm>
              <a:off x="5793701" y="3936323"/>
              <a:ext cx="462568" cy="576861"/>
            </a:xfrm>
            <a:custGeom>
              <a:avLst/>
              <a:gdLst>
                <a:gd name="connsiteX0" fmla="*/ 17083 w 25813"/>
                <a:gd name="connsiteY0" fmla="*/ 7075 h 32191"/>
                <a:gd name="connsiteX1" fmla="*/ 21396 w 25813"/>
                <a:gd name="connsiteY1" fmla="*/ 6 h 32191"/>
                <a:gd name="connsiteX2" fmla="*/ 4383 w 25813"/>
                <a:gd name="connsiteY2" fmla="*/ 6 h 32191"/>
                <a:gd name="connsiteX3" fmla="*/ 8708 w 25813"/>
                <a:gd name="connsiteY3" fmla="*/ 7087 h 32191"/>
                <a:gd name="connsiteX4" fmla="*/ 699 w 25813"/>
                <a:gd name="connsiteY4" fmla="*/ 23483 h 32191"/>
                <a:gd name="connsiteX5" fmla="*/ 17095 w 25813"/>
                <a:gd name="connsiteY5" fmla="*/ 31494 h 32191"/>
                <a:gd name="connsiteX6" fmla="*/ 25104 w 25813"/>
                <a:gd name="connsiteY6" fmla="*/ 15096 h 32191"/>
                <a:gd name="connsiteX7" fmla="*/ 17095 w 25813"/>
                <a:gd name="connsiteY7" fmla="*/ 7087 h 32191"/>
                <a:gd name="connsiteX8" fmla="*/ 9715 w 25813"/>
                <a:gd name="connsiteY8" fmla="*/ 3001 h 32191"/>
                <a:gd name="connsiteX9" fmla="*/ 16065 w 25813"/>
                <a:gd name="connsiteY9" fmla="*/ 3001 h 32191"/>
                <a:gd name="connsiteX10" fmla="*/ 13968 w 25813"/>
                <a:gd name="connsiteY10" fmla="*/ 6428 h 32191"/>
                <a:gd name="connsiteX11" fmla="*/ 12902 w 25813"/>
                <a:gd name="connsiteY11" fmla="*/ 6368 h 32191"/>
                <a:gd name="connsiteX12" fmla="*/ 11811 w 25813"/>
                <a:gd name="connsiteY12" fmla="*/ 6428 h 32191"/>
                <a:gd name="connsiteX13" fmla="*/ 12902 w 25813"/>
                <a:gd name="connsiteY13" fmla="*/ 29204 h 32191"/>
                <a:gd name="connsiteX14" fmla="*/ 2981 w 25813"/>
                <a:gd name="connsiteY14" fmla="*/ 19284 h 32191"/>
                <a:gd name="connsiteX15" fmla="*/ 12902 w 25813"/>
                <a:gd name="connsiteY15" fmla="*/ 9363 h 32191"/>
                <a:gd name="connsiteX16" fmla="*/ 22822 w 25813"/>
                <a:gd name="connsiteY16" fmla="*/ 19284 h 32191"/>
                <a:gd name="connsiteX17" fmla="*/ 12902 w 25813"/>
                <a:gd name="connsiteY17" fmla="*/ 29204 h 3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3" h="32191">
                  <a:moveTo>
                    <a:pt x="17083" y="7075"/>
                  </a:moveTo>
                  <a:lnTo>
                    <a:pt x="21396" y="6"/>
                  </a:lnTo>
                  <a:lnTo>
                    <a:pt x="4383" y="6"/>
                  </a:lnTo>
                  <a:lnTo>
                    <a:pt x="8708" y="7087"/>
                  </a:lnTo>
                  <a:cubicBezTo>
                    <a:pt x="1969" y="9403"/>
                    <a:pt x="-1617" y="16744"/>
                    <a:pt x="699" y="23483"/>
                  </a:cubicBezTo>
                  <a:cubicBezTo>
                    <a:pt x="3015" y="30224"/>
                    <a:pt x="10356" y="33810"/>
                    <a:pt x="17095" y="31494"/>
                  </a:cubicBezTo>
                  <a:cubicBezTo>
                    <a:pt x="23834" y="29178"/>
                    <a:pt x="27420" y="21837"/>
                    <a:pt x="25104" y="15096"/>
                  </a:cubicBezTo>
                  <a:cubicBezTo>
                    <a:pt x="23812" y="11335"/>
                    <a:pt x="20857" y="8380"/>
                    <a:pt x="17095" y="7087"/>
                  </a:cubicBezTo>
                  <a:close/>
                  <a:moveTo>
                    <a:pt x="9715" y="3001"/>
                  </a:moveTo>
                  <a:lnTo>
                    <a:pt x="16065" y="3001"/>
                  </a:lnTo>
                  <a:lnTo>
                    <a:pt x="13968" y="6428"/>
                  </a:lnTo>
                  <a:cubicBezTo>
                    <a:pt x="13613" y="6390"/>
                    <a:pt x="13257" y="6371"/>
                    <a:pt x="12902" y="6368"/>
                  </a:cubicBezTo>
                  <a:cubicBezTo>
                    <a:pt x="12537" y="6369"/>
                    <a:pt x="12173" y="6390"/>
                    <a:pt x="11811" y="6428"/>
                  </a:cubicBezTo>
                  <a:close/>
                  <a:moveTo>
                    <a:pt x="12902" y="29204"/>
                  </a:moveTo>
                  <a:cubicBezTo>
                    <a:pt x="7423" y="29204"/>
                    <a:pt x="2981" y="24763"/>
                    <a:pt x="2981" y="19284"/>
                  </a:cubicBezTo>
                  <a:cubicBezTo>
                    <a:pt x="2981" y="13805"/>
                    <a:pt x="7423" y="9363"/>
                    <a:pt x="12902" y="9363"/>
                  </a:cubicBezTo>
                  <a:cubicBezTo>
                    <a:pt x="18381" y="9363"/>
                    <a:pt x="22822" y="13805"/>
                    <a:pt x="22822" y="19284"/>
                  </a:cubicBezTo>
                  <a:cubicBezTo>
                    <a:pt x="22822" y="24763"/>
                    <a:pt x="18381" y="29204"/>
                    <a:pt x="12902" y="29204"/>
                  </a:cubicBezTo>
                  <a:close/>
                </a:path>
              </a:pathLst>
            </a:custGeom>
            <a:solidFill>
              <a:schemeClr val="bg1"/>
            </a:solidFill>
            <a:ln w="1198" cap="flat">
              <a:noFill/>
              <a:prstDash val="solid"/>
              <a:miter/>
            </a:ln>
          </p:spPr>
          <p:txBody>
            <a:bodyPr rtlCol="0" anchor="ctr"/>
            <a:lstStyle/>
            <a:p>
              <a:endParaRPr lang="en-US"/>
            </a:p>
          </p:txBody>
        </p:sp>
      </p:grpSp>
      <p:sp>
        <p:nvSpPr>
          <p:cNvPr id="2" name="Title 1">
            <a:extLst>
              <a:ext uri="{FF2B5EF4-FFF2-40B4-BE49-F238E27FC236}">
                <a16:creationId xmlns:a16="http://schemas.microsoft.com/office/drawing/2014/main" id="{228E24F3-527F-F249-B6AC-3A189763C5AC}"/>
              </a:ext>
            </a:extLst>
          </p:cNvPr>
          <p:cNvSpPr>
            <a:spLocks noGrp="1"/>
          </p:cNvSpPr>
          <p:nvPr>
            <p:ph type="title"/>
          </p:nvPr>
        </p:nvSpPr>
        <p:spPr/>
        <p:txBody>
          <a:bodyPr/>
          <a:lstStyle/>
          <a:p>
            <a:r>
              <a:rPr lang="en-US" altLang="en-US" dirty="0"/>
              <a:t>Social Security elections</a:t>
            </a:r>
            <a:endParaRPr lang="en-US" dirty="0"/>
          </a:p>
        </p:txBody>
      </p:sp>
      <p:sp>
        <p:nvSpPr>
          <p:cNvPr id="14" name="TextBox 13">
            <a:extLst>
              <a:ext uri="{FF2B5EF4-FFF2-40B4-BE49-F238E27FC236}">
                <a16:creationId xmlns:a16="http://schemas.microsoft.com/office/drawing/2014/main" id="{29AF37C9-A1AC-4EB3-BC9A-9B31CF3B554A}"/>
              </a:ext>
            </a:extLst>
          </p:cNvPr>
          <p:cNvSpPr txBox="1"/>
          <p:nvPr/>
        </p:nvSpPr>
        <p:spPr>
          <a:xfrm>
            <a:off x="2948378" y="1251271"/>
            <a:ext cx="3042744" cy="461665"/>
          </a:xfrm>
          <a:prstGeom prst="rect">
            <a:avLst/>
          </a:prstGeom>
          <a:noFill/>
        </p:spPr>
        <p:txBody>
          <a:bodyPr wrap="square">
            <a:spAutoFit/>
          </a:bodyPr>
          <a:lstStyle/>
          <a:p>
            <a:pPr algn="ctr"/>
            <a:r>
              <a:rPr lang="en-US" sz="2400" b="1" dirty="0">
                <a:ea typeface="Arial Unicode MS" panose="020B0604020202020204" pitchFamily="34" charset="-128"/>
                <a:cs typeface="Arial Unicode MS" panose="020B0604020202020204" pitchFamily="34" charset="-128"/>
              </a:rPr>
              <a:t>Factors to consider</a:t>
            </a:r>
          </a:p>
        </p:txBody>
      </p:sp>
      <p:sp>
        <p:nvSpPr>
          <p:cNvPr id="15" name="TextBox 14">
            <a:extLst>
              <a:ext uri="{FF2B5EF4-FFF2-40B4-BE49-F238E27FC236}">
                <a16:creationId xmlns:a16="http://schemas.microsoft.com/office/drawing/2014/main" id="{79543EC6-BD8E-43ED-888D-F99D0DC1A768}"/>
              </a:ext>
            </a:extLst>
          </p:cNvPr>
          <p:cNvSpPr txBox="1"/>
          <p:nvPr/>
        </p:nvSpPr>
        <p:spPr>
          <a:xfrm>
            <a:off x="487328" y="3339113"/>
            <a:ext cx="1743244" cy="618631"/>
          </a:xfrm>
          <a:prstGeom prst="rect">
            <a:avLst/>
          </a:prstGeom>
          <a:noFill/>
        </p:spPr>
        <p:txBody>
          <a:bodyPr wrap="square">
            <a:spAutoFit/>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800" b="1" i="0" u="none" strike="noStrike" cap="none" normalizeH="0" baseline="0" dirty="0">
                <a:ln>
                  <a:noFill/>
                </a:ln>
                <a:solidFill>
                  <a:schemeClr val="bg1"/>
                </a:solidFill>
                <a:effectLst/>
                <a:latin typeface="+mn-lt"/>
              </a:rPr>
              <a:t>Need </a:t>
            </a:r>
            <a:br>
              <a:rPr kumimoji="0" lang="en-US" sz="1800" b="1" i="0" u="none" strike="noStrike" cap="none" normalizeH="0" baseline="0" dirty="0">
                <a:ln>
                  <a:noFill/>
                </a:ln>
                <a:solidFill>
                  <a:schemeClr val="bg1"/>
                </a:solidFill>
                <a:effectLst/>
                <a:latin typeface="+mn-lt"/>
              </a:rPr>
            </a:br>
            <a:r>
              <a:rPr kumimoji="0" lang="en-US" sz="1800" b="1" i="0" u="none" strike="noStrike" cap="none" normalizeH="0" baseline="0" dirty="0">
                <a:ln>
                  <a:noFill/>
                </a:ln>
                <a:solidFill>
                  <a:schemeClr val="bg1"/>
                </a:solidFill>
                <a:effectLst/>
                <a:latin typeface="+mn-lt"/>
              </a:rPr>
              <a:t>income</a:t>
            </a:r>
          </a:p>
        </p:txBody>
      </p:sp>
      <p:sp>
        <p:nvSpPr>
          <p:cNvPr id="19" name="TextBox 18">
            <a:extLst>
              <a:ext uri="{FF2B5EF4-FFF2-40B4-BE49-F238E27FC236}">
                <a16:creationId xmlns:a16="http://schemas.microsoft.com/office/drawing/2014/main" id="{FF01FC94-B4C3-48B9-91E9-1706E0404EB8}"/>
              </a:ext>
            </a:extLst>
          </p:cNvPr>
          <p:cNvSpPr txBox="1"/>
          <p:nvPr/>
        </p:nvSpPr>
        <p:spPr>
          <a:xfrm>
            <a:off x="2150098" y="4386905"/>
            <a:ext cx="1578461" cy="646331"/>
          </a:xfrm>
          <a:prstGeom prst="rect">
            <a:avLst/>
          </a:prstGeom>
          <a:noFill/>
        </p:spPr>
        <p:txBody>
          <a:bodyPr wrap="square">
            <a:spAutoFit/>
          </a:bodyPr>
          <a:lstStyle/>
          <a:p>
            <a:pPr algn="ctr"/>
            <a:r>
              <a:rPr lang="en-US" b="1" dirty="0">
                <a:solidFill>
                  <a:schemeClr val="bg1"/>
                </a:solidFill>
              </a:rPr>
              <a:t>Age</a:t>
            </a:r>
            <a:br>
              <a:rPr lang="en-US" b="1" dirty="0">
                <a:solidFill>
                  <a:schemeClr val="bg1"/>
                </a:solidFill>
              </a:rPr>
            </a:br>
            <a:r>
              <a:rPr lang="en-US" b="1" dirty="0">
                <a:solidFill>
                  <a:schemeClr val="bg1"/>
                </a:solidFill>
              </a:rPr>
              <a:t>Difference*</a:t>
            </a:r>
          </a:p>
        </p:txBody>
      </p:sp>
      <p:sp>
        <p:nvSpPr>
          <p:cNvPr id="17" name="TextBox 16">
            <a:extLst>
              <a:ext uri="{FF2B5EF4-FFF2-40B4-BE49-F238E27FC236}">
                <a16:creationId xmlns:a16="http://schemas.microsoft.com/office/drawing/2014/main" id="{D891D896-1763-42E6-8D34-B7CA0F3CE7C3}"/>
              </a:ext>
            </a:extLst>
          </p:cNvPr>
          <p:cNvSpPr txBox="1"/>
          <p:nvPr/>
        </p:nvSpPr>
        <p:spPr>
          <a:xfrm>
            <a:off x="3764264" y="3379538"/>
            <a:ext cx="1381464" cy="369332"/>
          </a:xfrm>
          <a:prstGeom prst="rect">
            <a:avLst/>
          </a:prstGeom>
          <a:noFill/>
        </p:spPr>
        <p:txBody>
          <a:bodyPr wrap="square">
            <a:spAutoFit/>
          </a:bodyPr>
          <a:lstStyle/>
          <a:p>
            <a:pPr algn="ctr"/>
            <a:r>
              <a:rPr kumimoji="0" lang="en-US" sz="1800" b="1" i="0" u="none" strike="noStrike" cap="none" normalizeH="0" baseline="0" dirty="0">
                <a:ln>
                  <a:noFill/>
                </a:ln>
                <a:solidFill>
                  <a:schemeClr val="bg1"/>
                </a:solidFill>
                <a:effectLst/>
                <a:latin typeface="+mn-lt"/>
              </a:rPr>
              <a:t>Longevity</a:t>
            </a:r>
            <a:endParaRPr lang="en-US" b="1" dirty="0">
              <a:solidFill>
                <a:schemeClr val="bg1"/>
              </a:solidFill>
            </a:endParaRPr>
          </a:p>
        </p:txBody>
      </p:sp>
      <p:sp>
        <p:nvSpPr>
          <p:cNvPr id="21" name="TextBox 20">
            <a:extLst>
              <a:ext uri="{FF2B5EF4-FFF2-40B4-BE49-F238E27FC236}">
                <a16:creationId xmlns:a16="http://schemas.microsoft.com/office/drawing/2014/main" id="{5D5D51BC-CC89-4701-B75C-42E55273CA26}"/>
              </a:ext>
            </a:extLst>
          </p:cNvPr>
          <p:cNvSpPr txBox="1"/>
          <p:nvPr/>
        </p:nvSpPr>
        <p:spPr>
          <a:xfrm>
            <a:off x="5105277" y="4529512"/>
            <a:ext cx="1887300" cy="355482"/>
          </a:xfrm>
          <a:prstGeom prst="rect">
            <a:avLst/>
          </a:prstGeom>
          <a:noFill/>
        </p:spPr>
        <p:txBody>
          <a:bodyPr wrap="square">
            <a:spAutoFit/>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defRPr/>
            </a:pPr>
            <a:r>
              <a:rPr kumimoji="0" lang="en-US" b="1" i="0" u="none" strike="noStrike" cap="none" normalizeH="0" baseline="0" dirty="0">
                <a:ln>
                  <a:noFill/>
                </a:ln>
                <a:solidFill>
                  <a:schemeClr val="bg1"/>
                </a:solidFill>
                <a:effectLst/>
                <a:latin typeface="+mn-lt"/>
              </a:rPr>
              <a:t>Married</a:t>
            </a:r>
          </a:p>
        </p:txBody>
      </p:sp>
      <p:sp>
        <p:nvSpPr>
          <p:cNvPr id="16" name="TextBox 15">
            <a:extLst>
              <a:ext uri="{FF2B5EF4-FFF2-40B4-BE49-F238E27FC236}">
                <a16:creationId xmlns:a16="http://schemas.microsoft.com/office/drawing/2014/main" id="{016068E8-DB9A-48F7-8100-F26D59B20B84}"/>
              </a:ext>
            </a:extLst>
          </p:cNvPr>
          <p:cNvSpPr txBox="1"/>
          <p:nvPr/>
        </p:nvSpPr>
        <p:spPr>
          <a:xfrm>
            <a:off x="7140059" y="3379538"/>
            <a:ext cx="943727" cy="369332"/>
          </a:xfrm>
          <a:prstGeom prst="rect">
            <a:avLst/>
          </a:prstGeom>
          <a:noFill/>
        </p:spPr>
        <p:txBody>
          <a:bodyPr wrap="square">
            <a:spAutoFit/>
          </a:bodyPr>
          <a:lstStyle/>
          <a:p>
            <a:r>
              <a:rPr kumimoji="0" lang="en-US" sz="1800" b="1" i="0" u="none" strike="noStrike" cap="none" normalizeH="0" baseline="0" dirty="0">
                <a:ln>
                  <a:noFill/>
                </a:ln>
                <a:solidFill>
                  <a:schemeClr val="bg1"/>
                </a:solidFill>
                <a:effectLst/>
                <a:latin typeface="+mn-lt"/>
              </a:rPr>
              <a:t>Health</a:t>
            </a:r>
            <a:endParaRPr lang="en-US" b="1" dirty="0">
              <a:solidFill>
                <a:schemeClr val="bg1"/>
              </a:solidFill>
            </a:endParaRPr>
          </a:p>
        </p:txBody>
      </p:sp>
      <p:sp>
        <p:nvSpPr>
          <p:cNvPr id="38" name="TextBox 37">
            <a:extLst>
              <a:ext uri="{FF2B5EF4-FFF2-40B4-BE49-F238E27FC236}">
                <a16:creationId xmlns:a16="http://schemas.microsoft.com/office/drawing/2014/main" id="{8ACE3C91-2436-4E2A-98F5-E01965ADD13D}"/>
              </a:ext>
            </a:extLst>
          </p:cNvPr>
          <p:cNvSpPr txBox="1"/>
          <p:nvPr/>
        </p:nvSpPr>
        <p:spPr>
          <a:xfrm>
            <a:off x="487328" y="5565988"/>
            <a:ext cx="7339810" cy="560153"/>
          </a:xfrm>
          <a:prstGeom prst="rect">
            <a:avLst/>
          </a:prstGeom>
          <a:noFill/>
        </p:spPr>
        <p:txBody>
          <a:bodyPr wrap="square">
            <a:spAutoFit/>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defRPr/>
            </a:pPr>
            <a:r>
              <a:rPr lang="en-US" altLang="en-US" sz="1600" dirty="0"/>
              <a:t>*The</a:t>
            </a:r>
            <a:r>
              <a:rPr lang="en-US" altLang="en-US" sz="1600" b="1" dirty="0"/>
              <a:t> greater the age difference</a:t>
            </a:r>
            <a:r>
              <a:rPr lang="en-US" altLang="en-US" sz="1600" dirty="0"/>
              <a:t>, the longer the benefit payment and the bigger the impact when making an early election</a:t>
            </a:r>
          </a:p>
        </p:txBody>
      </p:sp>
      <p:sp>
        <p:nvSpPr>
          <p:cNvPr id="4" name="Slide Number Placeholder 3">
            <a:extLst>
              <a:ext uri="{FF2B5EF4-FFF2-40B4-BE49-F238E27FC236}">
                <a16:creationId xmlns:a16="http://schemas.microsoft.com/office/drawing/2014/main" id="{A387754B-4266-0B48-9F0B-62B755EB2FCC}"/>
              </a:ext>
              <a:ext uri="{C183D7F6-B498-43B3-948B-1728B52AA6E4}">
                <adec:decorative xmlns:adec="http://schemas.microsoft.com/office/drawing/2017/decorative" val="1"/>
              </a:ext>
            </a:extLst>
          </p:cNvPr>
          <p:cNvSpPr>
            <a:spLocks noGrp="1"/>
          </p:cNvSpPr>
          <p:nvPr>
            <p:ph type="sldNum" sz="quarter" idx="4"/>
          </p:nvPr>
        </p:nvSpPr>
        <p:spPr/>
        <p:txBody>
          <a:bodyPr/>
          <a:lstStyle/>
          <a:p>
            <a:fld id="{BB333B34-C87C-402E-ABB0-13B7C9DEBBC4}" type="slidenum">
              <a:rPr lang="en-CA" smtClean="0"/>
              <a:pPr/>
              <a:t>15</a:t>
            </a:fld>
            <a:endParaRPr lang="en-CA" dirty="0"/>
          </a:p>
        </p:txBody>
      </p:sp>
    </p:spTree>
    <p:custDataLst>
      <p:tags r:id="rId1"/>
    </p:custDataLst>
    <p:extLst>
      <p:ext uri="{BB962C8B-B14F-4D97-AF65-F5344CB8AC3E}">
        <p14:creationId xmlns:p14="http://schemas.microsoft.com/office/powerpoint/2010/main" val="3139448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E1D14-216C-6340-A3ED-14077DA1E9A1}"/>
              </a:ext>
            </a:extLst>
          </p:cNvPr>
          <p:cNvSpPr>
            <a:spLocks noGrp="1"/>
          </p:cNvSpPr>
          <p:nvPr>
            <p:ph type="title"/>
          </p:nvPr>
        </p:nvSpPr>
        <p:spPr>
          <a:xfrm>
            <a:off x="467512" y="472439"/>
            <a:ext cx="8287191" cy="373210"/>
          </a:xfrm>
        </p:spPr>
        <p:txBody>
          <a:bodyPr/>
          <a:lstStyle/>
          <a:p>
            <a:r>
              <a:rPr lang="en-US" dirty="0"/>
              <a:t>COLA adjustments over the years</a:t>
            </a:r>
          </a:p>
        </p:txBody>
      </p:sp>
      <p:sp>
        <p:nvSpPr>
          <p:cNvPr id="7" name="Text Placeholder 6">
            <a:extLst>
              <a:ext uri="{FF2B5EF4-FFF2-40B4-BE49-F238E27FC236}">
                <a16:creationId xmlns:a16="http://schemas.microsoft.com/office/drawing/2014/main" id="{76D41B58-14B1-4A4D-AD10-2012597150C7}"/>
              </a:ext>
            </a:extLst>
          </p:cNvPr>
          <p:cNvSpPr>
            <a:spLocks noGrp="1"/>
          </p:cNvSpPr>
          <p:nvPr>
            <p:ph type="body" sz="quarter" idx="14"/>
          </p:nvPr>
        </p:nvSpPr>
        <p:spPr>
          <a:xfrm>
            <a:off x="467214" y="879264"/>
            <a:ext cx="8347076" cy="327247"/>
          </a:xfrm>
        </p:spPr>
        <p:txBody>
          <a:bodyPr/>
          <a:lstStyle/>
          <a:p>
            <a:r>
              <a:rPr lang="en-US"/>
              <a:t>Social Security cost-of-living adjustments</a:t>
            </a:r>
          </a:p>
          <a:p>
            <a:endParaRPr lang="en-US"/>
          </a:p>
        </p:txBody>
      </p:sp>
      <p:graphicFrame>
        <p:nvGraphicFramePr>
          <p:cNvPr id="18" name="Chart Placeholder 11" descr="A bar graph showing changes in social security COLA in percentages over the years 2012-2024.">
            <a:extLst>
              <a:ext uri="{FF2B5EF4-FFF2-40B4-BE49-F238E27FC236}">
                <a16:creationId xmlns:a16="http://schemas.microsoft.com/office/drawing/2014/main" id="{CCE58065-DAD6-5772-23BB-D038D3F6B6A8}"/>
              </a:ext>
            </a:extLst>
          </p:cNvPr>
          <p:cNvGraphicFramePr>
            <a:graphicFrameLocks/>
          </p:cNvGraphicFramePr>
          <p:nvPr>
            <p:extLst>
              <p:ext uri="{D42A27DB-BD31-4B8C-83A1-F6EECF244321}">
                <p14:modId xmlns:p14="http://schemas.microsoft.com/office/powerpoint/2010/main" val="915073237"/>
              </p:ext>
            </p:extLst>
          </p:nvPr>
        </p:nvGraphicFramePr>
        <p:xfrm>
          <a:off x="398463" y="1590047"/>
          <a:ext cx="8050213" cy="4105275"/>
        </p:xfrm>
        <a:graphic>
          <a:graphicData uri="http://schemas.openxmlformats.org/drawingml/2006/chart">
            <c:chart xmlns:c="http://schemas.openxmlformats.org/drawingml/2006/chart" xmlns:r="http://schemas.openxmlformats.org/officeDocument/2006/relationships" r:id="rId4"/>
          </a:graphicData>
        </a:graphic>
      </p:graphicFrame>
      <p:sp>
        <p:nvSpPr>
          <p:cNvPr id="5" name="Text Placeholder 4">
            <a:extLst>
              <a:ext uri="{FF2B5EF4-FFF2-40B4-BE49-F238E27FC236}">
                <a16:creationId xmlns:a16="http://schemas.microsoft.com/office/drawing/2014/main" id="{695FFF4B-A025-5646-B90E-C64AE7FD070E}"/>
              </a:ext>
            </a:extLst>
          </p:cNvPr>
          <p:cNvSpPr>
            <a:spLocks noGrp="1"/>
          </p:cNvSpPr>
          <p:nvPr>
            <p:ph type="body" sz="quarter" idx="13"/>
          </p:nvPr>
        </p:nvSpPr>
        <p:spPr>
          <a:xfrm>
            <a:off x="2987675" y="6110288"/>
            <a:ext cx="5365750" cy="403225"/>
          </a:xfrm>
        </p:spPr>
        <p:txBody>
          <a:bodyPr/>
          <a:lstStyle/>
          <a:p>
            <a:r>
              <a:rPr lang="en-US" dirty="0"/>
              <a:t>Source: ssa.gov, 2024</a:t>
            </a:r>
          </a:p>
          <a:p>
            <a:r>
              <a:rPr lang="en-US" dirty="0"/>
              <a:t>The Consumer Price Index (CPI) tracks the average change of prices over time by urban consumers for a market basket of goods and services.</a:t>
            </a:r>
          </a:p>
        </p:txBody>
      </p:sp>
      <p:sp>
        <p:nvSpPr>
          <p:cNvPr id="4" name="Slide Number Placeholder 3">
            <a:extLst>
              <a:ext uri="{FF2B5EF4-FFF2-40B4-BE49-F238E27FC236}">
                <a16:creationId xmlns:a16="http://schemas.microsoft.com/office/drawing/2014/main" id="{015A2BDB-4CD0-2F4C-BE9B-7FC2F2E76E1A}"/>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16</a:t>
            </a:fld>
            <a:endParaRPr lang="en-CA"/>
          </a:p>
        </p:txBody>
      </p:sp>
    </p:spTree>
    <p:custDataLst>
      <p:tags r:id="rId1"/>
    </p:custDataLst>
    <p:extLst>
      <p:ext uri="{BB962C8B-B14F-4D97-AF65-F5344CB8AC3E}">
        <p14:creationId xmlns:p14="http://schemas.microsoft.com/office/powerpoint/2010/main" val="950208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0188022F-633A-4CCA-B9F6-C2BB2DA4FDE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72133" y="5132670"/>
            <a:ext cx="792124" cy="792124"/>
          </a:xfrm>
          <a:prstGeom prst="rect">
            <a:avLst/>
          </a:prstGeom>
        </p:spPr>
      </p:pic>
      <p:sp>
        <p:nvSpPr>
          <p:cNvPr id="32" name="Title 1">
            <a:extLst>
              <a:ext uri="{FF2B5EF4-FFF2-40B4-BE49-F238E27FC236}">
                <a16:creationId xmlns:a16="http://schemas.microsoft.com/office/drawing/2014/main" id="{5437114A-24F1-58A9-7785-821E4ACB6622}"/>
              </a:ext>
            </a:extLst>
          </p:cNvPr>
          <p:cNvSpPr>
            <a:spLocks noGrp="1"/>
          </p:cNvSpPr>
          <p:nvPr>
            <p:ph type="title"/>
          </p:nvPr>
        </p:nvSpPr>
        <p:spPr>
          <a:xfrm>
            <a:off x="400050" y="463550"/>
            <a:ext cx="2468563" cy="3402013"/>
          </a:xfrm>
        </p:spPr>
        <p:txBody>
          <a:bodyPr/>
          <a:lstStyle/>
          <a:p>
            <a:r>
              <a:rPr lang="en-US" dirty="0"/>
              <a:t>How Social Security is calculated </a:t>
            </a:r>
          </a:p>
        </p:txBody>
      </p:sp>
      <p:sp>
        <p:nvSpPr>
          <p:cNvPr id="33" name="Content Placeholder 2">
            <a:extLst>
              <a:ext uri="{FF2B5EF4-FFF2-40B4-BE49-F238E27FC236}">
                <a16:creationId xmlns:a16="http://schemas.microsoft.com/office/drawing/2014/main" id="{92A1ABC7-5949-4881-3382-5D6461BF93FE}"/>
              </a:ext>
            </a:extLst>
          </p:cNvPr>
          <p:cNvSpPr>
            <a:spLocks noGrp="1"/>
          </p:cNvSpPr>
          <p:nvPr>
            <p:ph idx="1"/>
          </p:nvPr>
        </p:nvSpPr>
        <p:spPr>
          <a:xfrm>
            <a:off x="3866855" y="834513"/>
            <a:ext cx="4572000" cy="4584841"/>
          </a:xfrm>
        </p:spPr>
        <p:txBody>
          <a:bodyPr/>
          <a:lstStyle/>
          <a:p>
            <a:pPr marL="0" indent="0">
              <a:spcBef>
                <a:spcPts val="2400"/>
              </a:spcBef>
              <a:buNone/>
            </a:pPr>
            <a:r>
              <a:rPr lang="en-US" sz="1800" dirty="0"/>
              <a:t>You must have worked and paid into Social Security for at least </a:t>
            </a:r>
            <a:r>
              <a:rPr lang="en-US" sz="1800" b="1" dirty="0"/>
              <a:t>10 years </a:t>
            </a:r>
            <a:r>
              <a:rPr lang="en-US" sz="1800" dirty="0"/>
              <a:t>(earned 40 credits at 4 credits per year)</a:t>
            </a:r>
          </a:p>
          <a:p>
            <a:pPr marL="0" indent="0">
              <a:spcBef>
                <a:spcPts val="2400"/>
              </a:spcBef>
              <a:buNone/>
            </a:pPr>
            <a:r>
              <a:rPr lang="en-US" sz="1800" dirty="0"/>
              <a:t>Your earnings are restated in terms of today’s wages to reflect wage growth</a:t>
            </a:r>
          </a:p>
          <a:p>
            <a:pPr marL="0" indent="0">
              <a:spcBef>
                <a:spcPts val="2400"/>
              </a:spcBef>
              <a:buNone/>
            </a:pPr>
            <a:r>
              <a:rPr lang="en-US" sz="1800" b="1" dirty="0"/>
              <a:t>Your highest 35 years of earnings are averaged and divided by 12 to arrive at an average indexed monthly earnings (AIME</a:t>
            </a:r>
            <a:r>
              <a:rPr lang="en-US" sz="1800" dirty="0"/>
              <a:t>)</a:t>
            </a:r>
          </a:p>
          <a:p>
            <a:pPr marL="0" indent="0">
              <a:spcBef>
                <a:spcPts val="2400"/>
              </a:spcBef>
              <a:buNone/>
            </a:pPr>
            <a:r>
              <a:rPr lang="en-US" sz="1800" dirty="0"/>
              <a:t>A Social Security benefit formula is applied to average indexed monthly earnings (AIME) to produce a primary insurance amount (PIA), which is the benefit payable to you at full retirement age (FRA)</a:t>
            </a:r>
          </a:p>
          <a:p>
            <a:pPr marL="0" indent="0">
              <a:spcBef>
                <a:spcPts val="2400"/>
              </a:spcBef>
              <a:buNone/>
            </a:pPr>
            <a:endParaRPr lang="en-US" sz="1800" dirty="0"/>
          </a:p>
        </p:txBody>
      </p:sp>
      <p:sp>
        <p:nvSpPr>
          <p:cNvPr id="34" name="Freeform: Shape 17">
            <a:extLst>
              <a:ext uri="{FF2B5EF4-FFF2-40B4-BE49-F238E27FC236}">
                <a16:creationId xmlns:a16="http://schemas.microsoft.com/office/drawing/2014/main" id="{C89DB106-9E09-DDA3-B4AD-48727E01735C}"/>
              </a:ext>
              <a:ext uri="{C183D7F6-B498-43B3-948B-1728B52AA6E4}">
                <adec:decorative xmlns:adec="http://schemas.microsoft.com/office/drawing/2017/decorative" val="1"/>
              </a:ext>
            </a:extLst>
          </p:cNvPr>
          <p:cNvSpPr/>
          <p:nvPr/>
        </p:nvSpPr>
        <p:spPr>
          <a:xfrm>
            <a:off x="3273421" y="834514"/>
            <a:ext cx="457275" cy="356888"/>
          </a:xfrm>
          <a:custGeom>
            <a:avLst/>
            <a:gdLst>
              <a:gd name="connsiteX0" fmla="*/ 103694 w 294543"/>
              <a:gd name="connsiteY0" fmla="*/ 149670 h 229881"/>
              <a:gd name="connsiteX1" fmla="*/ 39782 w 294543"/>
              <a:gd name="connsiteY1" fmla="*/ 85599 h 229881"/>
              <a:gd name="connsiteX2" fmla="*/ 0 w 294543"/>
              <a:gd name="connsiteY2" fmla="*/ 126324 h 229881"/>
              <a:gd name="connsiteX3" fmla="*/ 103250 w 294543"/>
              <a:gd name="connsiteY3" fmla="*/ 229881 h 229881"/>
              <a:gd name="connsiteX4" fmla="*/ 294543 w 294543"/>
              <a:gd name="connsiteY4" fmla="*/ 39793 h 229881"/>
              <a:gd name="connsiteX5" fmla="*/ 253830 w 294543"/>
              <a:gd name="connsiteY5" fmla="*/ 0 h 229881"/>
              <a:gd name="connsiteX6" fmla="*/ 103694 w 294543"/>
              <a:gd name="connsiteY6" fmla="*/ 149670 h 22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543" h="229881">
                <a:moveTo>
                  <a:pt x="103694" y="149670"/>
                </a:moveTo>
                <a:lnTo>
                  <a:pt x="39782" y="85599"/>
                </a:lnTo>
                <a:lnTo>
                  <a:pt x="0" y="126324"/>
                </a:lnTo>
                <a:lnTo>
                  <a:pt x="103250" y="229881"/>
                </a:lnTo>
                <a:lnTo>
                  <a:pt x="294543" y="39793"/>
                </a:lnTo>
                <a:lnTo>
                  <a:pt x="253830" y="0"/>
                </a:lnTo>
                <a:lnTo>
                  <a:pt x="103694" y="149670"/>
                </a:lnTo>
                <a:close/>
              </a:path>
            </a:pathLst>
          </a:custGeom>
          <a:solidFill>
            <a:srgbClr val="000000"/>
          </a:solidFill>
          <a:ln w="11271" cap="flat">
            <a:noFill/>
            <a:prstDash val="solid"/>
            <a:miter/>
          </a:ln>
        </p:spPr>
        <p:txBody>
          <a:bodyPr rtlCol="0" anchor="ctr"/>
          <a:lstStyle/>
          <a:p>
            <a:endParaRPr lang="en-US"/>
          </a:p>
        </p:txBody>
      </p:sp>
      <p:sp>
        <p:nvSpPr>
          <p:cNvPr id="35" name="Freeform: Shape 18">
            <a:extLst>
              <a:ext uri="{FF2B5EF4-FFF2-40B4-BE49-F238E27FC236}">
                <a16:creationId xmlns:a16="http://schemas.microsoft.com/office/drawing/2014/main" id="{A6D110B8-EED9-79CA-32A0-3E34DE170482}"/>
              </a:ext>
              <a:ext uri="{C183D7F6-B498-43B3-948B-1728B52AA6E4}">
                <adec:decorative xmlns:adec="http://schemas.microsoft.com/office/drawing/2017/decorative" val="1"/>
              </a:ext>
            </a:extLst>
          </p:cNvPr>
          <p:cNvSpPr/>
          <p:nvPr/>
        </p:nvSpPr>
        <p:spPr>
          <a:xfrm>
            <a:off x="3273420" y="1987453"/>
            <a:ext cx="457275" cy="356888"/>
          </a:xfrm>
          <a:custGeom>
            <a:avLst/>
            <a:gdLst>
              <a:gd name="connsiteX0" fmla="*/ 103694 w 294543"/>
              <a:gd name="connsiteY0" fmla="*/ 149670 h 229881"/>
              <a:gd name="connsiteX1" fmla="*/ 39782 w 294543"/>
              <a:gd name="connsiteY1" fmla="*/ 85599 h 229881"/>
              <a:gd name="connsiteX2" fmla="*/ 0 w 294543"/>
              <a:gd name="connsiteY2" fmla="*/ 126324 h 229881"/>
              <a:gd name="connsiteX3" fmla="*/ 103250 w 294543"/>
              <a:gd name="connsiteY3" fmla="*/ 229881 h 229881"/>
              <a:gd name="connsiteX4" fmla="*/ 294543 w 294543"/>
              <a:gd name="connsiteY4" fmla="*/ 39793 h 229881"/>
              <a:gd name="connsiteX5" fmla="*/ 253830 w 294543"/>
              <a:gd name="connsiteY5" fmla="*/ 0 h 229881"/>
              <a:gd name="connsiteX6" fmla="*/ 103694 w 294543"/>
              <a:gd name="connsiteY6" fmla="*/ 149670 h 22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543" h="229881">
                <a:moveTo>
                  <a:pt x="103694" y="149670"/>
                </a:moveTo>
                <a:lnTo>
                  <a:pt x="39782" y="85599"/>
                </a:lnTo>
                <a:lnTo>
                  <a:pt x="0" y="126324"/>
                </a:lnTo>
                <a:lnTo>
                  <a:pt x="103250" y="229881"/>
                </a:lnTo>
                <a:lnTo>
                  <a:pt x="294543" y="39793"/>
                </a:lnTo>
                <a:lnTo>
                  <a:pt x="253830" y="0"/>
                </a:lnTo>
                <a:lnTo>
                  <a:pt x="103694" y="149670"/>
                </a:lnTo>
                <a:close/>
              </a:path>
            </a:pathLst>
          </a:custGeom>
          <a:solidFill>
            <a:srgbClr val="000000"/>
          </a:solidFill>
          <a:ln w="11271" cap="flat">
            <a:noFill/>
            <a:prstDash val="solid"/>
            <a:miter/>
          </a:ln>
        </p:spPr>
        <p:txBody>
          <a:bodyPr rtlCol="0" anchor="ctr"/>
          <a:lstStyle/>
          <a:p>
            <a:endParaRPr lang="en-US"/>
          </a:p>
        </p:txBody>
      </p:sp>
      <p:sp>
        <p:nvSpPr>
          <p:cNvPr id="36" name="Freeform: Shape 19">
            <a:extLst>
              <a:ext uri="{FF2B5EF4-FFF2-40B4-BE49-F238E27FC236}">
                <a16:creationId xmlns:a16="http://schemas.microsoft.com/office/drawing/2014/main" id="{B9657E0E-F43D-6D7C-0503-55B4E61DF693}"/>
              </a:ext>
              <a:ext uri="{C183D7F6-B498-43B3-948B-1728B52AA6E4}">
                <adec:decorative xmlns:adec="http://schemas.microsoft.com/office/drawing/2017/decorative" val="1"/>
              </a:ext>
            </a:extLst>
          </p:cNvPr>
          <p:cNvSpPr/>
          <p:nvPr/>
        </p:nvSpPr>
        <p:spPr>
          <a:xfrm>
            <a:off x="3270902" y="2783504"/>
            <a:ext cx="457275" cy="356888"/>
          </a:xfrm>
          <a:custGeom>
            <a:avLst/>
            <a:gdLst>
              <a:gd name="connsiteX0" fmla="*/ 103694 w 294543"/>
              <a:gd name="connsiteY0" fmla="*/ 149670 h 229881"/>
              <a:gd name="connsiteX1" fmla="*/ 39782 w 294543"/>
              <a:gd name="connsiteY1" fmla="*/ 85599 h 229881"/>
              <a:gd name="connsiteX2" fmla="*/ 0 w 294543"/>
              <a:gd name="connsiteY2" fmla="*/ 126324 h 229881"/>
              <a:gd name="connsiteX3" fmla="*/ 103250 w 294543"/>
              <a:gd name="connsiteY3" fmla="*/ 229881 h 229881"/>
              <a:gd name="connsiteX4" fmla="*/ 294543 w 294543"/>
              <a:gd name="connsiteY4" fmla="*/ 39793 h 229881"/>
              <a:gd name="connsiteX5" fmla="*/ 253830 w 294543"/>
              <a:gd name="connsiteY5" fmla="*/ 0 h 229881"/>
              <a:gd name="connsiteX6" fmla="*/ 103694 w 294543"/>
              <a:gd name="connsiteY6" fmla="*/ 149670 h 22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543" h="229881">
                <a:moveTo>
                  <a:pt x="103694" y="149670"/>
                </a:moveTo>
                <a:lnTo>
                  <a:pt x="39782" y="85599"/>
                </a:lnTo>
                <a:lnTo>
                  <a:pt x="0" y="126324"/>
                </a:lnTo>
                <a:lnTo>
                  <a:pt x="103250" y="229881"/>
                </a:lnTo>
                <a:lnTo>
                  <a:pt x="294543" y="39793"/>
                </a:lnTo>
                <a:lnTo>
                  <a:pt x="253830" y="0"/>
                </a:lnTo>
                <a:lnTo>
                  <a:pt x="103694" y="149670"/>
                </a:lnTo>
                <a:close/>
              </a:path>
            </a:pathLst>
          </a:custGeom>
          <a:solidFill>
            <a:srgbClr val="000000"/>
          </a:solidFill>
          <a:ln w="11271" cap="flat">
            <a:noFill/>
            <a:prstDash val="solid"/>
            <a:miter/>
          </a:ln>
        </p:spPr>
        <p:txBody>
          <a:bodyPr rtlCol="0" anchor="ctr"/>
          <a:lstStyle/>
          <a:p>
            <a:endParaRPr lang="en-US"/>
          </a:p>
        </p:txBody>
      </p:sp>
      <p:sp>
        <p:nvSpPr>
          <p:cNvPr id="37" name="Freeform: Shape 20">
            <a:extLst>
              <a:ext uri="{FF2B5EF4-FFF2-40B4-BE49-F238E27FC236}">
                <a16:creationId xmlns:a16="http://schemas.microsoft.com/office/drawing/2014/main" id="{C9DBDB3C-C1AD-6975-D3F5-B145F40C358E}"/>
              </a:ext>
              <a:ext uri="{C183D7F6-B498-43B3-948B-1728B52AA6E4}">
                <adec:decorative xmlns:adec="http://schemas.microsoft.com/office/drawing/2017/decorative" val="1"/>
              </a:ext>
            </a:extLst>
          </p:cNvPr>
          <p:cNvSpPr/>
          <p:nvPr/>
        </p:nvSpPr>
        <p:spPr>
          <a:xfrm>
            <a:off x="3270901" y="3862298"/>
            <a:ext cx="457275" cy="356888"/>
          </a:xfrm>
          <a:custGeom>
            <a:avLst/>
            <a:gdLst>
              <a:gd name="connsiteX0" fmla="*/ 103694 w 294543"/>
              <a:gd name="connsiteY0" fmla="*/ 149670 h 229881"/>
              <a:gd name="connsiteX1" fmla="*/ 39782 w 294543"/>
              <a:gd name="connsiteY1" fmla="*/ 85599 h 229881"/>
              <a:gd name="connsiteX2" fmla="*/ 0 w 294543"/>
              <a:gd name="connsiteY2" fmla="*/ 126324 h 229881"/>
              <a:gd name="connsiteX3" fmla="*/ 103250 w 294543"/>
              <a:gd name="connsiteY3" fmla="*/ 229881 h 229881"/>
              <a:gd name="connsiteX4" fmla="*/ 294543 w 294543"/>
              <a:gd name="connsiteY4" fmla="*/ 39793 h 229881"/>
              <a:gd name="connsiteX5" fmla="*/ 253830 w 294543"/>
              <a:gd name="connsiteY5" fmla="*/ 0 h 229881"/>
              <a:gd name="connsiteX6" fmla="*/ 103694 w 294543"/>
              <a:gd name="connsiteY6" fmla="*/ 149670 h 22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543" h="229881">
                <a:moveTo>
                  <a:pt x="103694" y="149670"/>
                </a:moveTo>
                <a:lnTo>
                  <a:pt x="39782" y="85599"/>
                </a:lnTo>
                <a:lnTo>
                  <a:pt x="0" y="126324"/>
                </a:lnTo>
                <a:lnTo>
                  <a:pt x="103250" y="229881"/>
                </a:lnTo>
                <a:lnTo>
                  <a:pt x="294543" y="39793"/>
                </a:lnTo>
                <a:lnTo>
                  <a:pt x="253830" y="0"/>
                </a:lnTo>
                <a:lnTo>
                  <a:pt x="103694" y="149670"/>
                </a:lnTo>
                <a:close/>
              </a:path>
            </a:pathLst>
          </a:custGeom>
          <a:solidFill>
            <a:srgbClr val="000000"/>
          </a:solidFill>
          <a:ln w="11271" cap="flat">
            <a:noFill/>
            <a:prstDash val="solid"/>
            <a:miter/>
          </a:ln>
        </p:spPr>
        <p:txBody>
          <a:bodyPr rtlCol="0" anchor="ctr"/>
          <a:lstStyle/>
          <a:p>
            <a:endParaRPr lang="en-US"/>
          </a:p>
        </p:txBody>
      </p:sp>
      <p:sp>
        <p:nvSpPr>
          <p:cNvPr id="11" name="Text Placeholder 10">
            <a:extLst>
              <a:ext uri="{FF2B5EF4-FFF2-40B4-BE49-F238E27FC236}">
                <a16:creationId xmlns:a16="http://schemas.microsoft.com/office/drawing/2014/main" id="{527BC8D0-B4AC-45D3-6F89-1361BB703807}"/>
              </a:ext>
            </a:extLst>
          </p:cNvPr>
          <p:cNvSpPr>
            <a:spLocks noGrp="1"/>
          </p:cNvSpPr>
          <p:nvPr>
            <p:ph type="body" sz="quarter" idx="13"/>
          </p:nvPr>
        </p:nvSpPr>
        <p:spPr>
          <a:xfrm>
            <a:off x="3270250" y="6115050"/>
            <a:ext cx="5083175" cy="403225"/>
          </a:xfrm>
        </p:spPr>
        <p:txBody>
          <a:bodyPr/>
          <a:lstStyle/>
          <a:p>
            <a:r>
              <a:rPr lang="en-US" dirty="0"/>
              <a:t>Source: </a:t>
            </a:r>
            <a:r>
              <a:rPr lang="en-US" dirty="0" err="1"/>
              <a:t>ssa.gov</a:t>
            </a:r>
            <a:r>
              <a:rPr lang="en-US" dirty="0"/>
              <a:t>, 2024</a:t>
            </a:r>
          </a:p>
        </p:txBody>
      </p:sp>
      <p:sp>
        <p:nvSpPr>
          <p:cNvPr id="4" name="Slide Number Placeholder 3">
            <a:extLst>
              <a:ext uri="{FF2B5EF4-FFF2-40B4-BE49-F238E27FC236}">
                <a16:creationId xmlns:a16="http://schemas.microsoft.com/office/drawing/2014/main" id="{B397B57F-3B03-024A-B208-413C75FE9DD1}"/>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17</a:t>
            </a:fld>
            <a:endParaRPr lang="en-CA" dirty="0"/>
          </a:p>
        </p:txBody>
      </p:sp>
    </p:spTree>
    <p:custDataLst>
      <p:tags r:id="rId1"/>
    </p:custDataLst>
    <p:extLst>
      <p:ext uri="{BB962C8B-B14F-4D97-AF65-F5344CB8AC3E}">
        <p14:creationId xmlns:p14="http://schemas.microsoft.com/office/powerpoint/2010/main" val="1339708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F4FFF450-F81F-99D8-DBE7-EAA7141D5478}"/>
              </a:ext>
            </a:extLst>
          </p:cNvPr>
          <p:cNvSpPr>
            <a:spLocks noGrp="1"/>
          </p:cNvSpPr>
          <p:nvPr>
            <p:ph type="title"/>
          </p:nvPr>
        </p:nvSpPr>
        <p:spPr>
          <a:xfrm>
            <a:off x="454025" y="473075"/>
            <a:ext cx="8291513" cy="792163"/>
          </a:xfrm>
        </p:spPr>
        <p:txBody>
          <a:bodyPr/>
          <a:lstStyle/>
          <a:p>
            <a:r>
              <a:rPr lang="en-US" dirty="0"/>
              <a:t>What is </a:t>
            </a:r>
            <a:r>
              <a:rPr lang="en-US" i="1" dirty="0"/>
              <a:t>full retirement </a:t>
            </a:r>
            <a:r>
              <a:rPr lang="en-US" dirty="0"/>
              <a:t>age?</a:t>
            </a:r>
          </a:p>
        </p:txBody>
      </p:sp>
      <p:graphicFrame>
        <p:nvGraphicFramePr>
          <p:cNvPr id="20" name="Table 19">
            <a:extLst>
              <a:ext uri="{FF2B5EF4-FFF2-40B4-BE49-F238E27FC236}">
                <a16:creationId xmlns:a16="http://schemas.microsoft.com/office/drawing/2014/main" id="{AE3CD3E9-8873-DE15-53C3-5DA1EAFE2C08}"/>
              </a:ext>
            </a:extLst>
          </p:cNvPr>
          <p:cNvGraphicFramePr>
            <a:graphicFrameLocks noGrp="1"/>
          </p:cNvGraphicFramePr>
          <p:nvPr>
            <p:extLst>
              <p:ext uri="{D42A27DB-BD31-4B8C-83A1-F6EECF244321}">
                <p14:modId xmlns:p14="http://schemas.microsoft.com/office/powerpoint/2010/main" val="2197296254"/>
              </p:ext>
            </p:extLst>
          </p:nvPr>
        </p:nvGraphicFramePr>
        <p:xfrm>
          <a:off x="391034" y="1264605"/>
          <a:ext cx="8354503" cy="3604104"/>
        </p:xfrm>
        <a:graphic>
          <a:graphicData uri="http://schemas.openxmlformats.org/drawingml/2006/table">
            <a:tbl>
              <a:tblPr firstRow="1">
                <a:tableStyleId>{2D5ABB26-0587-4C30-8999-92F81FD0307C}</a:tableStyleId>
              </a:tblPr>
              <a:tblGrid>
                <a:gridCol w="1699207">
                  <a:extLst>
                    <a:ext uri="{9D8B030D-6E8A-4147-A177-3AD203B41FA5}">
                      <a16:colId xmlns:a16="http://schemas.microsoft.com/office/drawing/2014/main" val="20000"/>
                    </a:ext>
                  </a:extLst>
                </a:gridCol>
                <a:gridCol w="2164087">
                  <a:extLst>
                    <a:ext uri="{9D8B030D-6E8A-4147-A177-3AD203B41FA5}">
                      <a16:colId xmlns:a16="http://schemas.microsoft.com/office/drawing/2014/main" val="20001"/>
                    </a:ext>
                  </a:extLst>
                </a:gridCol>
                <a:gridCol w="2093323">
                  <a:extLst>
                    <a:ext uri="{9D8B030D-6E8A-4147-A177-3AD203B41FA5}">
                      <a16:colId xmlns:a16="http://schemas.microsoft.com/office/drawing/2014/main" val="20002"/>
                    </a:ext>
                  </a:extLst>
                </a:gridCol>
                <a:gridCol w="2397886">
                  <a:extLst>
                    <a:ext uri="{9D8B030D-6E8A-4147-A177-3AD203B41FA5}">
                      <a16:colId xmlns:a16="http://schemas.microsoft.com/office/drawing/2014/main" val="20003"/>
                    </a:ext>
                  </a:extLst>
                </a:gridCol>
              </a:tblGrid>
              <a:tr h="430273">
                <a:tc>
                  <a:txBody>
                    <a:bodyPr/>
                    <a:lstStyle/>
                    <a:p>
                      <a:pPr algn="l" fontAlgn="b"/>
                      <a:r>
                        <a:rPr lang="en-US" sz="1800" b="1" u="none" strike="noStrike" dirty="0">
                          <a:solidFill>
                            <a:schemeClr val="bg1"/>
                          </a:solidFill>
                          <a:effectLst/>
                        </a:rPr>
                        <a:t>Year of birth</a:t>
                      </a:r>
                      <a:endParaRPr lang="en-US" sz="1800" b="1" i="0" u="none" strike="noStrike" dirty="0">
                        <a:solidFill>
                          <a:schemeClr val="bg1"/>
                        </a:solidFill>
                        <a:effectLst/>
                        <a:latin typeface="Calibri"/>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l" fontAlgn="b"/>
                      <a:r>
                        <a:rPr lang="en-US" sz="1800" b="1" u="none" strike="noStrike">
                          <a:solidFill>
                            <a:schemeClr val="bg1"/>
                          </a:solidFill>
                          <a:effectLst/>
                        </a:rPr>
                        <a:t>FRA</a:t>
                      </a:r>
                      <a:endParaRPr lang="en-US" sz="1800" b="1" i="0" u="none" strike="noStrike">
                        <a:solidFill>
                          <a:schemeClr val="bg1"/>
                        </a:solidFill>
                        <a:effectLst/>
                        <a:latin typeface="Calibri"/>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l" fontAlgn="b"/>
                      <a:r>
                        <a:rPr lang="en-US" sz="1800" b="1" i="0" u="none" strike="noStrike" dirty="0">
                          <a:solidFill>
                            <a:schemeClr val="bg1"/>
                          </a:solidFill>
                          <a:effectLst/>
                          <a:latin typeface="+mn-lt"/>
                        </a:rPr>
                        <a:t>If claiming </a:t>
                      </a:r>
                      <a:br>
                        <a:rPr lang="en-US" sz="1800" b="1" i="0" u="none" strike="noStrike" dirty="0">
                          <a:solidFill>
                            <a:schemeClr val="bg1"/>
                          </a:solidFill>
                          <a:effectLst/>
                          <a:latin typeface="+mn-lt"/>
                        </a:rPr>
                      </a:br>
                      <a:r>
                        <a:rPr lang="en-US" sz="1800" b="1" i="0" u="none" strike="noStrike" baseline="0" dirty="0">
                          <a:solidFill>
                            <a:schemeClr val="bg1"/>
                          </a:solidFill>
                          <a:effectLst/>
                          <a:latin typeface="+mn-lt"/>
                        </a:rPr>
                        <a:t>a</a:t>
                      </a:r>
                      <a:r>
                        <a:rPr lang="en-US" sz="1800" b="1" i="0" u="none" strike="noStrike" dirty="0">
                          <a:solidFill>
                            <a:schemeClr val="bg1"/>
                          </a:solidFill>
                          <a:effectLst/>
                          <a:latin typeface="+mn-lt"/>
                        </a:rPr>
                        <a:t>t age</a:t>
                      </a:r>
                      <a:r>
                        <a:rPr lang="en-US" sz="1800" b="1" i="0" u="none" strike="noStrike" baseline="0" dirty="0">
                          <a:solidFill>
                            <a:schemeClr val="bg1"/>
                          </a:solidFill>
                          <a:effectLst/>
                          <a:latin typeface="+mn-lt"/>
                        </a:rPr>
                        <a:t> 62 benefit </a:t>
                      </a:r>
                      <a:br>
                        <a:rPr lang="en-US" sz="1800" b="1" i="0" u="none" strike="noStrike" baseline="0" dirty="0">
                          <a:solidFill>
                            <a:schemeClr val="bg1"/>
                          </a:solidFill>
                          <a:effectLst/>
                          <a:latin typeface="+mn-lt"/>
                        </a:rPr>
                      </a:br>
                      <a:r>
                        <a:rPr lang="en-US" sz="1800" b="1" i="0" u="none" strike="noStrike" baseline="0" dirty="0">
                          <a:solidFill>
                            <a:schemeClr val="bg1"/>
                          </a:solidFill>
                          <a:effectLst/>
                          <a:latin typeface="+mn-lt"/>
                        </a:rPr>
                        <a:t>is reduced to:</a:t>
                      </a:r>
                      <a:endParaRPr lang="en-US" sz="1800" b="1" i="0" u="none" strike="noStrike" dirty="0">
                        <a:solidFill>
                          <a:schemeClr val="bg1"/>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l" fontAlgn="b"/>
                      <a:r>
                        <a:rPr lang="en-US" sz="1800" b="1" i="0" u="none" strike="noStrike" dirty="0">
                          <a:solidFill>
                            <a:schemeClr val="bg1"/>
                          </a:solidFill>
                          <a:effectLst/>
                          <a:latin typeface="+mn-lt"/>
                        </a:rPr>
                        <a:t>If</a:t>
                      </a:r>
                      <a:r>
                        <a:rPr lang="en-US" sz="1800" b="1" i="0" u="none" strike="noStrike" baseline="0" dirty="0">
                          <a:solidFill>
                            <a:schemeClr val="bg1"/>
                          </a:solidFill>
                          <a:effectLst/>
                          <a:latin typeface="+mn-lt"/>
                        </a:rPr>
                        <a:t> claiming</a:t>
                      </a:r>
                      <a:r>
                        <a:rPr lang="en-US" sz="1800" b="1" i="0" u="none" strike="noStrike" dirty="0">
                          <a:solidFill>
                            <a:schemeClr val="bg1"/>
                          </a:solidFill>
                          <a:effectLst/>
                          <a:latin typeface="+mn-lt"/>
                        </a:rPr>
                        <a:t> </a:t>
                      </a:r>
                      <a:br>
                        <a:rPr lang="en-US" sz="1800" b="1" i="0" u="none" strike="noStrike" dirty="0">
                          <a:solidFill>
                            <a:schemeClr val="bg1"/>
                          </a:solidFill>
                          <a:effectLst/>
                          <a:latin typeface="+mn-lt"/>
                        </a:rPr>
                      </a:br>
                      <a:r>
                        <a:rPr lang="en-US" sz="1800" b="1" i="0" u="none" strike="noStrike" dirty="0">
                          <a:solidFill>
                            <a:schemeClr val="bg1"/>
                          </a:solidFill>
                          <a:effectLst/>
                          <a:latin typeface="+mn-lt"/>
                        </a:rPr>
                        <a:t>at age 70 benefit </a:t>
                      </a:r>
                      <a:br>
                        <a:rPr lang="en-US" sz="1800" b="1" i="0" u="none" strike="noStrike" dirty="0">
                          <a:solidFill>
                            <a:schemeClr val="bg1"/>
                          </a:solidFill>
                          <a:effectLst/>
                          <a:latin typeface="+mn-lt"/>
                        </a:rPr>
                      </a:br>
                      <a:r>
                        <a:rPr lang="en-US" sz="1800" b="1" i="0" u="none" strike="noStrike" dirty="0">
                          <a:solidFill>
                            <a:schemeClr val="bg1"/>
                          </a:solidFill>
                          <a:effectLst/>
                          <a:latin typeface="+mn-lt"/>
                        </a:rPr>
                        <a:t>is increased</a:t>
                      </a:r>
                      <a:r>
                        <a:rPr lang="en-US" sz="1800" b="1" i="0" u="none" strike="noStrike" baseline="0" dirty="0">
                          <a:solidFill>
                            <a:schemeClr val="bg1"/>
                          </a:solidFill>
                          <a:effectLst/>
                          <a:latin typeface="+mn-lt"/>
                        </a:rPr>
                        <a:t> to:</a:t>
                      </a:r>
                      <a:endParaRPr lang="en-US" sz="1800" b="1" i="0" u="none" strike="noStrike" dirty="0">
                        <a:solidFill>
                          <a:schemeClr val="bg1"/>
                        </a:solidFill>
                        <a:effectLst/>
                        <a:latin typeface="+mn-lt"/>
                      </a:endParaRPr>
                    </a:p>
                  </a:txBody>
                  <a:tcPr marL="137160" marR="9144" marT="914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10000"/>
                  </a:ext>
                </a:extLst>
              </a:tr>
              <a:tr h="396000">
                <a:tc>
                  <a:txBody>
                    <a:bodyPr/>
                    <a:lstStyle/>
                    <a:p>
                      <a:pPr algn="l" fontAlgn="b"/>
                      <a:r>
                        <a:rPr lang="is-IS" sz="1400" b="0" u="none" strike="noStrike">
                          <a:effectLst/>
                          <a:latin typeface="+mn-lt"/>
                        </a:rPr>
                        <a:t>1943</a:t>
                      </a:r>
                      <a:r>
                        <a:rPr lang="is-IS" sz="1400" b="0" u="none" strike="noStrike" baseline="0">
                          <a:effectLst/>
                          <a:latin typeface="+mn-lt"/>
                        </a:rPr>
                        <a:t>–</a:t>
                      </a:r>
                      <a:r>
                        <a:rPr lang="is-IS" sz="1400" b="0" u="none" strike="noStrike">
                          <a:effectLst/>
                          <a:latin typeface="+mn-lt"/>
                        </a:rPr>
                        <a:t>1954</a:t>
                      </a:r>
                      <a:endParaRPr lang="is-IS" sz="1400" b="0" i="0" u="none" strike="noStrike">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u="none" strike="noStrike">
                          <a:effectLst/>
                          <a:latin typeface="+mn-lt"/>
                        </a:rPr>
                        <a:t>66</a:t>
                      </a:r>
                      <a:endParaRPr lang="is-IS" sz="1400" b="0" i="0" u="none" strike="noStrike">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a:solidFill>
                            <a:schemeClr val="tx1"/>
                          </a:solidFill>
                          <a:effectLst/>
                          <a:latin typeface="+mn-lt"/>
                        </a:rPr>
                        <a:t>75.00%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a:solidFill>
                            <a:schemeClr val="tx1"/>
                          </a:solidFill>
                          <a:effectLst/>
                          <a:latin typeface="+mn-lt"/>
                        </a:rPr>
                        <a:t>132.00%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96000">
                <a:tc>
                  <a:txBody>
                    <a:bodyPr/>
                    <a:lstStyle/>
                    <a:p>
                      <a:pPr algn="l" fontAlgn="b"/>
                      <a:r>
                        <a:rPr lang="is-IS" sz="1400" b="0" u="none" strike="noStrike">
                          <a:effectLst/>
                          <a:latin typeface="+mn-lt"/>
                        </a:rPr>
                        <a:t>1955</a:t>
                      </a:r>
                      <a:endParaRPr lang="is-IS" sz="1400" b="0" i="0" u="none" strike="noStrike">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a:effectLst/>
                          <a:latin typeface="+mn-lt"/>
                        </a:rPr>
                        <a:t>66 and 2 months</a:t>
                      </a:r>
                      <a:endParaRPr lang="en-US" sz="1400" b="0" i="0" u="none" strike="noStrike">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74.17%</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130.67%</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96000">
                <a:tc>
                  <a:txBody>
                    <a:bodyPr/>
                    <a:lstStyle/>
                    <a:p>
                      <a:pPr algn="l" fontAlgn="b"/>
                      <a:r>
                        <a:rPr lang="is-IS" sz="1400" b="0" u="none" strike="noStrike">
                          <a:effectLst/>
                          <a:latin typeface="+mn-lt"/>
                        </a:rPr>
                        <a:t>1956</a:t>
                      </a:r>
                      <a:endParaRPr lang="is-IS" sz="1400" b="0" i="0" u="none" strike="noStrike">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a:effectLst/>
                          <a:latin typeface="+mn-lt"/>
                        </a:rPr>
                        <a:t>66 and 4 months</a:t>
                      </a:r>
                      <a:endParaRPr lang="en-US" sz="1400" b="0" i="0" u="none" strike="noStrike">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73.33%</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129.33%</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96000">
                <a:tc>
                  <a:txBody>
                    <a:bodyPr/>
                    <a:lstStyle/>
                    <a:p>
                      <a:pPr algn="l" fontAlgn="b"/>
                      <a:r>
                        <a:rPr lang="is-IS" sz="1400" b="0" u="none" strike="noStrike">
                          <a:effectLst/>
                          <a:latin typeface="+mn-lt"/>
                        </a:rPr>
                        <a:t>1957</a:t>
                      </a:r>
                      <a:endParaRPr lang="is-IS" sz="1400" b="0" i="0" u="none" strike="noStrike">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a:effectLst/>
                          <a:latin typeface="+mn-lt"/>
                        </a:rPr>
                        <a:t>66 and 6 months</a:t>
                      </a:r>
                      <a:endParaRPr lang="en-US" sz="1400" b="0" i="0" u="none" strike="noStrike">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72.50%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128.00%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96000">
                <a:tc>
                  <a:txBody>
                    <a:bodyPr/>
                    <a:lstStyle/>
                    <a:p>
                      <a:pPr algn="l" fontAlgn="b"/>
                      <a:r>
                        <a:rPr lang="is-IS" sz="1400" b="0" u="none" strike="noStrike">
                          <a:effectLst/>
                          <a:latin typeface="+mn-lt"/>
                        </a:rPr>
                        <a:t>1958</a:t>
                      </a:r>
                      <a:endParaRPr lang="is-IS" sz="1400" b="0" i="0" u="none" strike="noStrike">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a:effectLst/>
                          <a:latin typeface="+mn-lt"/>
                        </a:rPr>
                        <a:t>66 and 8 months</a:t>
                      </a:r>
                      <a:endParaRPr lang="en-US" sz="1400" b="0" i="0" u="none" strike="noStrike">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71.67%</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126.67%</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6000">
                <a:tc>
                  <a:txBody>
                    <a:bodyPr/>
                    <a:lstStyle/>
                    <a:p>
                      <a:pPr algn="l" fontAlgn="b"/>
                      <a:r>
                        <a:rPr lang="is-IS" sz="1400" b="0" u="none" strike="noStrike">
                          <a:effectLst/>
                          <a:latin typeface="+mn-lt"/>
                        </a:rPr>
                        <a:t>1959</a:t>
                      </a:r>
                      <a:endParaRPr lang="is-IS" sz="1400" b="0" i="0" u="none" strike="noStrike">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a:effectLst/>
                          <a:latin typeface="+mn-lt"/>
                        </a:rPr>
                        <a:t>66 and 10 months</a:t>
                      </a:r>
                      <a:endParaRPr lang="en-US" sz="1400" b="0" i="0" u="none" strike="noStrike">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70.83%</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a:solidFill>
                            <a:schemeClr val="tx1"/>
                          </a:solidFill>
                          <a:effectLst/>
                          <a:latin typeface="+mn-lt"/>
                        </a:rPr>
                        <a:t>125.33%</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96000">
                <a:tc>
                  <a:txBody>
                    <a:bodyPr/>
                    <a:lstStyle/>
                    <a:p>
                      <a:pPr algn="l" fontAlgn="b"/>
                      <a:r>
                        <a:rPr lang="en-US" sz="1400" b="0" u="none" strike="noStrike">
                          <a:effectLst/>
                          <a:latin typeface="+mn-lt"/>
                        </a:rPr>
                        <a:t>1960 or later</a:t>
                      </a:r>
                      <a:endParaRPr lang="en-US" sz="1400" b="0" i="0" u="none" strike="noStrike">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u="none" strike="noStrike">
                          <a:effectLst/>
                          <a:latin typeface="+mn-lt"/>
                        </a:rPr>
                        <a:t>67</a:t>
                      </a:r>
                      <a:endParaRPr lang="is-IS" sz="1400" b="0" i="0" u="none" strike="noStrike">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a:solidFill>
                            <a:schemeClr val="tx1"/>
                          </a:solidFill>
                          <a:effectLst/>
                          <a:latin typeface="+mn-lt"/>
                        </a:rPr>
                        <a:t>70.00%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dirty="0">
                          <a:solidFill>
                            <a:schemeClr val="tx1"/>
                          </a:solidFill>
                          <a:effectLst/>
                          <a:latin typeface="+mn-lt"/>
                        </a:rPr>
                        <a:t>124.00%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21" name="Rectangle 3">
            <a:extLst>
              <a:ext uri="{FF2B5EF4-FFF2-40B4-BE49-F238E27FC236}">
                <a16:creationId xmlns:a16="http://schemas.microsoft.com/office/drawing/2014/main" id="{FA414C17-DA3B-9531-B939-4E5A06EFC128}"/>
              </a:ext>
            </a:extLst>
          </p:cNvPr>
          <p:cNvSpPr txBox="1">
            <a:spLocks noChangeArrowheads="1"/>
          </p:cNvSpPr>
          <p:nvPr/>
        </p:nvSpPr>
        <p:spPr bwMode="auto">
          <a:xfrm>
            <a:off x="-1" y="5178730"/>
            <a:ext cx="9144001" cy="650570"/>
          </a:xfrm>
          <a:prstGeom prst="rect">
            <a:avLst/>
          </a:prstGeom>
          <a:solidFill>
            <a:srgbClr val="07874E"/>
          </a:solidFill>
          <a:ln>
            <a:noFill/>
          </a:ln>
        </p:spPr>
        <p:txBody>
          <a:bodyPr wrap="square" lIns="0" tIns="0" rIns="36000" bIns="0" anchor="ctr">
            <a:noAutofit/>
          </a:bodyPr>
          <a:lstStyle>
            <a:defPPr>
              <a:defRPr lang="en-US"/>
            </a:defPPr>
            <a:lvl1pPr marL="39688" eaLnBrk="1" hangingPunct="1">
              <a:defRPr sz="1700">
                <a:ea typeface="MS PGothic" panose="020B0600070205080204" pitchFamily="34" charset="-128"/>
              </a:defRPr>
            </a:lvl1pPr>
            <a:lvl2pPr marL="742950" indent="-285750">
              <a:defRPr sz="2400">
                <a:solidFill>
                  <a:srgbClr val="002D5B"/>
                </a:solidFill>
                <a:ea typeface="ヒラギノ角ゴ ProN W3" charset="-128"/>
              </a:defRPr>
            </a:lvl2pPr>
            <a:lvl3pPr marL="1143000" indent="-228600">
              <a:defRPr sz="2400">
                <a:solidFill>
                  <a:srgbClr val="002D5B"/>
                </a:solidFill>
                <a:ea typeface="ヒラギノ角ゴ ProN W3" charset="-128"/>
              </a:defRPr>
            </a:lvl3pPr>
            <a:lvl4pPr marL="1600200" indent="-228600">
              <a:defRPr sz="2400">
                <a:solidFill>
                  <a:srgbClr val="002D5B"/>
                </a:solidFill>
                <a:ea typeface="ヒラギノ角ゴ ProN W3" charset="-128"/>
              </a:defRPr>
            </a:lvl4pPr>
            <a:lvl5pPr marL="2057400" indent="-228600">
              <a:defRPr sz="2400">
                <a:solidFill>
                  <a:srgbClr val="002D5B"/>
                </a:solidFill>
                <a:ea typeface="ヒラギノ角ゴ ProN W3" charset="-128"/>
              </a:defRPr>
            </a:lvl5pPr>
            <a:lvl6pPr marL="2514600" indent="-228600" eaLnBrk="0" fontAlgn="base" hangingPunct="0">
              <a:spcBef>
                <a:spcPct val="0"/>
              </a:spcBef>
              <a:spcAft>
                <a:spcPct val="0"/>
              </a:spcAft>
              <a:defRPr sz="2400">
                <a:solidFill>
                  <a:srgbClr val="002D5B"/>
                </a:solidFill>
                <a:ea typeface="ヒラギノ角ゴ ProN W3" charset="-128"/>
              </a:defRPr>
            </a:lvl6pPr>
            <a:lvl7pPr marL="2971800" indent="-228600" eaLnBrk="0" fontAlgn="base" hangingPunct="0">
              <a:spcBef>
                <a:spcPct val="0"/>
              </a:spcBef>
              <a:spcAft>
                <a:spcPct val="0"/>
              </a:spcAft>
              <a:defRPr sz="2400">
                <a:solidFill>
                  <a:srgbClr val="002D5B"/>
                </a:solidFill>
                <a:ea typeface="ヒラギノ角ゴ ProN W3" charset="-128"/>
              </a:defRPr>
            </a:lvl7pPr>
            <a:lvl8pPr marL="3429000" indent="-228600" eaLnBrk="0" fontAlgn="base" hangingPunct="0">
              <a:spcBef>
                <a:spcPct val="0"/>
              </a:spcBef>
              <a:spcAft>
                <a:spcPct val="0"/>
              </a:spcAft>
              <a:defRPr sz="2400">
                <a:solidFill>
                  <a:srgbClr val="002D5B"/>
                </a:solidFill>
                <a:ea typeface="ヒラギノ角ゴ ProN W3" charset="-128"/>
              </a:defRPr>
            </a:lvl8pPr>
            <a:lvl9pPr marL="3886200" indent="-228600" eaLnBrk="0" fontAlgn="base" hangingPunct="0">
              <a:spcBef>
                <a:spcPct val="0"/>
              </a:spcBef>
              <a:spcAft>
                <a:spcPct val="0"/>
              </a:spcAft>
              <a:defRPr sz="2400">
                <a:solidFill>
                  <a:srgbClr val="002D5B"/>
                </a:solidFill>
                <a:ea typeface="ヒラギノ角ゴ ProN W3" charset="-128"/>
              </a:defRPr>
            </a:lvl9pPr>
          </a:lstStyle>
          <a:p>
            <a:pPr algn="ctr">
              <a:spcBef>
                <a:spcPct val="25000"/>
              </a:spcBef>
              <a:defRPr/>
            </a:pPr>
            <a:r>
              <a:rPr lang="en-US" sz="2000" b="1">
                <a:solidFill>
                  <a:schemeClr val="bg1"/>
                </a:solidFill>
                <a:ea typeface="Arial Unicode MS" panose="020B0604020202020204" pitchFamily="34" charset="-128"/>
              </a:rPr>
              <a:t>22.9% of men and 24.5% of women claim Social Security at age 62</a:t>
            </a:r>
          </a:p>
        </p:txBody>
      </p:sp>
      <p:sp>
        <p:nvSpPr>
          <p:cNvPr id="5" name="Text Placeholder 4">
            <a:extLst>
              <a:ext uri="{FF2B5EF4-FFF2-40B4-BE49-F238E27FC236}">
                <a16:creationId xmlns:a16="http://schemas.microsoft.com/office/drawing/2014/main" id="{7F62CCC5-BD10-B74A-9FD3-408134B36DB9}"/>
              </a:ext>
            </a:extLst>
          </p:cNvPr>
          <p:cNvSpPr>
            <a:spLocks noGrp="1"/>
          </p:cNvSpPr>
          <p:nvPr>
            <p:ph type="body" sz="quarter" idx="13"/>
          </p:nvPr>
        </p:nvSpPr>
        <p:spPr>
          <a:xfrm>
            <a:off x="2987675" y="6110288"/>
            <a:ext cx="5365750" cy="403225"/>
          </a:xfrm>
        </p:spPr>
        <p:txBody>
          <a:bodyPr/>
          <a:lstStyle/>
          <a:p>
            <a:r>
              <a:rPr lang="en-US" dirty="0"/>
              <a:t>Source: ssa.gov, 2024. </a:t>
            </a:r>
          </a:p>
          <a:p>
            <a:r>
              <a:rPr lang="en-US" dirty="0"/>
              <a:t>US News, Popular ages to collect social security, 2024</a:t>
            </a:r>
          </a:p>
        </p:txBody>
      </p:sp>
      <p:sp>
        <p:nvSpPr>
          <p:cNvPr id="4" name="Slide Number Placeholder 3">
            <a:extLst>
              <a:ext uri="{FF2B5EF4-FFF2-40B4-BE49-F238E27FC236}">
                <a16:creationId xmlns:a16="http://schemas.microsoft.com/office/drawing/2014/main" id="{A1E57736-E7AE-194E-8DBC-9701650CAB4B}"/>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18</a:t>
            </a:fld>
            <a:endParaRPr lang="en-CA"/>
          </a:p>
        </p:txBody>
      </p:sp>
    </p:spTree>
    <p:custDataLst>
      <p:tags r:id="rId1"/>
    </p:custDataLst>
    <p:extLst>
      <p:ext uri="{BB962C8B-B14F-4D97-AF65-F5344CB8AC3E}">
        <p14:creationId xmlns:p14="http://schemas.microsoft.com/office/powerpoint/2010/main" val="2336304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96642-815C-471E-8F3F-72D4E4563DB0}"/>
              </a:ext>
            </a:extLst>
          </p:cNvPr>
          <p:cNvSpPr>
            <a:spLocks noGrp="1"/>
          </p:cNvSpPr>
          <p:nvPr>
            <p:ph type="title"/>
          </p:nvPr>
        </p:nvSpPr>
        <p:spPr>
          <a:xfrm>
            <a:off x="453761" y="472438"/>
            <a:ext cx="8291777" cy="792167"/>
          </a:xfrm>
        </p:spPr>
        <p:txBody>
          <a:bodyPr/>
          <a:lstStyle/>
          <a:p>
            <a:r>
              <a:rPr lang="en-US" dirty="0"/>
              <a:t>When to take individual benefits</a:t>
            </a:r>
          </a:p>
        </p:txBody>
      </p:sp>
      <p:graphicFrame>
        <p:nvGraphicFramePr>
          <p:cNvPr id="19" name="Content Placeholder 5">
            <a:extLst>
              <a:ext uri="{FF2B5EF4-FFF2-40B4-BE49-F238E27FC236}">
                <a16:creationId xmlns:a16="http://schemas.microsoft.com/office/drawing/2014/main" id="{3241B255-6C39-3B31-EA65-27F040980B7F}"/>
              </a:ext>
            </a:extLst>
          </p:cNvPr>
          <p:cNvGraphicFramePr>
            <a:graphicFrameLocks noGrp="1"/>
          </p:cNvGraphicFramePr>
          <p:nvPr>
            <p:ph idx="1"/>
            <p:extLst>
              <p:ext uri="{D42A27DB-BD31-4B8C-83A1-F6EECF244321}">
                <p14:modId xmlns:p14="http://schemas.microsoft.com/office/powerpoint/2010/main" val="1902934300"/>
              </p:ext>
            </p:extLst>
          </p:nvPr>
        </p:nvGraphicFramePr>
        <p:xfrm>
          <a:off x="398463" y="1141763"/>
          <a:ext cx="8250890" cy="4743616"/>
        </p:xfrm>
        <a:graphic>
          <a:graphicData uri="http://schemas.openxmlformats.org/drawingml/2006/table">
            <a:tbl>
              <a:tblPr firstRow="1">
                <a:tableStyleId>{B301B821-A1FF-4177-AEE7-76D212191A09}</a:tableStyleId>
              </a:tblPr>
              <a:tblGrid>
                <a:gridCol w="1485227">
                  <a:extLst>
                    <a:ext uri="{9D8B030D-6E8A-4147-A177-3AD203B41FA5}">
                      <a16:colId xmlns:a16="http://schemas.microsoft.com/office/drawing/2014/main" val="492475826"/>
                    </a:ext>
                  </a:extLst>
                </a:gridCol>
                <a:gridCol w="1065475">
                  <a:extLst>
                    <a:ext uri="{9D8B030D-6E8A-4147-A177-3AD203B41FA5}">
                      <a16:colId xmlns:a16="http://schemas.microsoft.com/office/drawing/2014/main" val="2184572098"/>
                    </a:ext>
                  </a:extLst>
                </a:gridCol>
                <a:gridCol w="901678">
                  <a:extLst>
                    <a:ext uri="{9D8B030D-6E8A-4147-A177-3AD203B41FA5}">
                      <a16:colId xmlns:a16="http://schemas.microsoft.com/office/drawing/2014/main" val="2087559330"/>
                    </a:ext>
                  </a:extLst>
                </a:gridCol>
                <a:gridCol w="901678">
                  <a:extLst>
                    <a:ext uri="{9D8B030D-6E8A-4147-A177-3AD203B41FA5}">
                      <a16:colId xmlns:a16="http://schemas.microsoft.com/office/drawing/2014/main" val="1439314796"/>
                    </a:ext>
                  </a:extLst>
                </a:gridCol>
                <a:gridCol w="901678">
                  <a:extLst>
                    <a:ext uri="{9D8B030D-6E8A-4147-A177-3AD203B41FA5}">
                      <a16:colId xmlns:a16="http://schemas.microsoft.com/office/drawing/2014/main" val="2208062682"/>
                    </a:ext>
                  </a:extLst>
                </a:gridCol>
                <a:gridCol w="901678">
                  <a:extLst>
                    <a:ext uri="{9D8B030D-6E8A-4147-A177-3AD203B41FA5}">
                      <a16:colId xmlns:a16="http://schemas.microsoft.com/office/drawing/2014/main" val="3650558271"/>
                    </a:ext>
                  </a:extLst>
                </a:gridCol>
                <a:gridCol w="901678">
                  <a:extLst>
                    <a:ext uri="{9D8B030D-6E8A-4147-A177-3AD203B41FA5}">
                      <a16:colId xmlns:a16="http://schemas.microsoft.com/office/drawing/2014/main" val="2493251479"/>
                    </a:ext>
                  </a:extLst>
                </a:gridCol>
                <a:gridCol w="1191798">
                  <a:extLst>
                    <a:ext uri="{9D8B030D-6E8A-4147-A177-3AD203B41FA5}">
                      <a16:colId xmlns:a16="http://schemas.microsoft.com/office/drawing/2014/main" val="1755729075"/>
                    </a:ext>
                  </a:extLst>
                </a:gridCol>
              </a:tblGrid>
              <a:tr h="356075">
                <a:tc>
                  <a:txBody>
                    <a:bodyPr/>
                    <a:lstStyle/>
                    <a:p>
                      <a:pPr algn="l" fontAlgn="b"/>
                      <a:r>
                        <a:rPr lang="en-US" sz="1400" b="1" u="none" strike="noStrike" dirty="0">
                          <a:solidFill>
                            <a:schemeClr val="bg1"/>
                          </a:solidFill>
                          <a:effectLst/>
                        </a:rPr>
                        <a:t>Year of Birth</a:t>
                      </a:r>
                      <a:endParaRPr lang="en-US" sz="1400" b="1" i="0" u="none" strike="noStrike" dirty="0">
                        <a:solidFill>
                          <a:schemeClr val="bg1"/>
                        </a:solidFill>
                        <a:effectLst/>
                        <a:latin typeface="Calibri" panose="020F0502020204030204" pitchFamily="34" charset="0"/>
                      </a:endParaRPr>
                    </a:p>
                  </a:txBody>
                  <a:tcPr marL="45720" marR="4407" anchor="b">
                    <a:lnL w="6350" cap="flat" cmpd="sng" algn="ctr">
                      <a:solidFill>
                        <a:schemeClr val="bg2"/>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9A"/>
                    </a:solidFill>
                  </a:tcPr>
                </a:tc>
                <a:tc>
                  <a:txBody>
                    <a:bodyPr/>
                    <a:lstStyle/>
                    <a:p>
                      <a:pPr algn="ctr" fontAlgn="b"/>
                      <a:r>
                        <a:rPr lang="en-US" sz="1400" b="1" u="none" strike="noStrike" dirty="0">
                          <a:solidFill>
                            <a:schemeClr val="bg1"/>
                          </a:solidFill>
                          <a:effectLst/>
                        </a:rPr>
                        <a:t>1943 - 1954</a:t>
                      </a:r>
                      <a:endParaRPr lang="en-US" sz="1400" b="1" i="0" u="none" strike="noStrike" dirty="0">
                        <a:solidFill>
                          <a:schemeClr val="bg1"/>
                        </a:solidFill>
                        <a:effectLst/>
                        <a:latin typeface="Calibri" panose="020F0502020204030204" pitchFamily="34" charset="0"/>
                      </a:endParaRPr>
                    </a:p>
                  </a:txBody>
                  <a:tcPr marL="4407" marR="4407"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9A"/>
                    </a:solidFill>
                  </a:tcPr>
                </a:tc>
                <a:tc>
                  <a:txBody>
                    <a:bodyPr/>
                    <a:lstStyle/>
                    <a:p>
                      <a:pPr algn="ctr" fontAlgn="b"/>
                      <a:r>
                        <a:rPr lang="en-US" sz="1400" b="1" u="none" strike="noStrike" dirty="0">
                          <a:solidFill>
                            <a:schemeClr val="bg1"/>
                          </a:solidFill>
                          <a:effectLst/>
                        </a:rPr>
                        <a:t>1955</a:t>
                      </a:r>
                      <a:endParaRPr lang="en-US" sz="1400" b="1" i="0" u="none" strike="noStrike" dirty="0">
                        <a:solidFill>
                          <a:schemeClr val="bg1"/>
                        </a:solidFill>
                        <a:effectLst/>
                        <a:latin typeface="Calibri" panose="020F0502020204030204" pitchFamily="34" charset="0"/>
                      </a:endParaRPr>
                    </a:p>
                  </a:txBody>
                  <a:tcPr marL="4407" marR="4407"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9A"/>
                    </a:solidFill>
                  </a:tcPr>
                </a:tc>
                <a:tc>
                  <a:txBody>
                    <a:bodyPr/>
                    <a:lstStyle/>
                    <a:p>
                      <a:pPr algn="ctr" fontAlgn="b"/>
                      <a:r>
                        <a:rPr lang="en-US" sz="1400" b="1" u="none" strike="noStrike" dirty="0">
                          <a:solidFill>
                            <a:schemeClr val="bg1"/>
                          </a:solidFill>
                          <a:effectLst/>
                        </a:rPr>
                        <a:t>1956</a:t>
                      </a:r>
                      <a:endParaRPr lang="en-US" sz="1400" b="1" i="0" u="none" strike="noStrike" dirty="0">
                        <a:solidFill>
                          <a:schemeClr val="bg1"/>
                        </a:solidFill>
                        <a:effectLst/>
                        <a:latin typeface="Calibri" panose="020F0502020204030204" pitchFamily="34" charset="0"/>
                      </a:endParaRPr>
                    </a:p>
                  </a:txBody>
                  <a:tcPr marL="4407" marR="4407"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9A"/>
                    </a:solidFill>
                  </a:tcPr>
                </a:tc>
                <a:tc>
                  <a:txBody>
                    <a:bodyPr/>
                    <a:lstStyle/>
                    <a:p>
                      <a:pPr algn="ctr" fontAlgn="b"/>
                      <a:r>
                        <a:rPr lang="en-US" sz="1400" b="1" u="none" strike="noStrike" dirty="0">
                          <a:solidFill>
                            <a:schemeClr val="bg1"/>
                          </a:solidFill>
                          <a:effectLst/>
                        </a:rPr>
                        <a:t>1957</a:t>
                      </a:r>
                      <a:endParaRPr lang="en-US" sz="1400" b="1" i="0" u="none" strike="noStrike" dirty="0">
                        <a:solidFill>
                          <a:schemeClr val="bg1"/>
                        </a:solidFill>
                        <a:effectLst/>
                        <a:latin typeface="Calibri" panose="020F0502020204030204" pitchFamily="34" charset="0"/>
                      </a:endParaRPr>
                    </a:p>
                  </a:txBody>
                  <a:tcPr marL="4407" marR="4407"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9A"/>
                    </a:solidFill>
                  </a:tcPr>
                </a:tc>
                <a:tc>
                  <a:txBody>
                    <a:bodyPr/>
                    <a:lstStyle/>
                    <a:p>
                      <a:pPr algn="ctr" fontAlgn="b"/>
                      <a:r>
                        <a:rPr lang="en-US" sz="1400" b="1" u="none" strike="noStrike" dirty="0">
                          <a:solidFill>
                            <a:schemeClr val="bg1"/>
                          </a:solidFill>
                          <a:effectLst/>
                        </a:rPr>
                        <a:t>1958</a:t>
                      </a:r>
                      <a:endParaRPr lang="en-US" sz="1400" b="1" i="0" u="none" strike="noStrike" dirty="0">
                        <a:solidFill>
                          <a:schemeClr val="bg1"/>
                        </a:solidFill>
                        <a:effectLst/>
                        <a:latin typeface="Calibri" panose="020F0502020204030204" pitchFamily="34" charset="0"/>
                      </a:endParaRPr>
                    </a:p>
                  </a:txBody>
                  <a:tcPr marL="4407" marR="4407"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9A"/>
                    </a:solidFill>
                  </a:tcPr>
                </a:tc>
                <a:tc>
                  <a:txBody>
                    <a:bodyPr/>
                    <a:lstStyle/>
                    <a:p>
                      <a:pPr algn="ctr" fontAlgn="b"/>
                      <a:r>
                        <a:rPr lang="en-US" sz="1400" b="1" u="none" strike="noStrike" dirty="0">
                          <a:solidFill>
                            <a:schemeClr val="bg1"/>
                          </a:solidFill>
                          <a:effectLst/>
                        </a:rPr>
                        <a:t>1959</a:t>
                      </a:r>
                      <a:endParaRPr lang="en-US" sz="1400" b="1" i="0" u="none" strike="noStrike" dirty="0">
                        <a:solidFill>
                          <a:schemeClr val="bg1"/>
                        </a:solidFill>
                        <a:effectLst/>
                        <a:latin typeface="Calibri" panose="020F0502020204030204" pitchFamily="34" charset="0"/>
                      </a:endParaRPr>
                    </a:p>
                  </a:txBody>
                  <a:tcPr marL="4407" marR="4407"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9A"/>
                    </a:solidFill>
                  </a:tcPr>
                </a:tc>
                <a:tc>
                  <a:txBody>
                    <a:bodyPr/>
                    <a:lstStyle/>
                    <a:p>
                      <a:pPr algn="ctr" fontAlgn="b"/>
                      <a:r>
                        <a:rPr lang="en-US" sz="1400" b="1" u="none" strike="noStrike" dirty="0">
                          <a:solidFill>
                            <a:schemeClr val="bg1"/>
                          </a:solidFill>
                          <a:effectLst/>
                        </a:rPr>
                        <a:t>1960 or later</a:t>
                      </a:r>
                      <a:endParaRPr lang="en-US" sz="1400" b="1" i="0" u="none" strike="noStrike" dirty="0">
                        <a:solidFill>
                          <a:schemeClr val="bg1"/>
                        </a:solidFill>
                        <a:effectLst/>
                        <a:latin typeface="Calibri" panose="020F0502020204030204" pitchFamily="34" charset="0"/>
                      </a:endParaRPr>
                    </a:p>
                  </a:txBody>
                  <a:tcPr marL="4407" marR="4407" anchor="b">
                    <a:lnL w="6350" cap="flat" cmpd="sng" algn="ctr">
                      <a:no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3473504731"/>
                  </a:ext>
                </a:extLst>
              </a:tr>
              <a:tr h="465636">
                <a:tc>
                  <a:txBody>
                    <a:bodyPr/>
                    <a:lstStyle/>
                    <a:p>
                      <a:pPr algn="l" fontAlgn="b"/>
                      <a:r>
                        <a:rPr lang="en-US" sz="1100" u="none" strike="noStrike" dirty="0">
                          <a:solidFill>
                            <a:schemeClr val="tx1"/>
                          </a:solidFill>
                          <a:effectLst/>
                        </a:rPr>
                        <a:t>Full Retirement Age </a:t>
                      </a:r>
                      <a:endParaRPr lang="en-US" sz="1100" b="1" i="0" u="none" strike="noStrike" dirty="0">
                        <a:solidFill>
                          <a:schemeClr val="tx1"/>
                        </a:solidFill>
                        <a:effectLst/>
                        <a:latin typeface="Calibri" panose="020F0502020204030204" pitchFamily="34" charset="0"/>
                      </a:endParaRPr>
                    </a:p>
                  </a:txBody>
                  <a:tcPr marL="45720"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u="none" strike="noStrike">
                          <a:solidFill>
                            <a:schemeClr val="tx1"/>
                          </a:solidFill>
                          <a:effectLst/>
                        </a:rPr>
                        <a:t>66</a:t>
                      </a:r>
                      <a:endParaRPr lang="en-US" sz="1100" b="1" i="0" u="none" strike="noStrike">
                        <a:solidFill>
                          <a:schemeClr val="tx1"/>
                        </a:solidFill>
                        <a:effectLst/>
                        <a:latin typeface="Calibri" panose="020F0502020204030204" pitchFamily="34" charset="0"/>
                      </a:endParaRPr>
                    </a:p>
                  </a:txBody>
                  <a:tcPr marL="4407"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u="none" strike="noStrike">
                          <a:solidFill>
                            <a:schemeClr val="tx1"/>
                          </a:solidFill>
                          <a:effectLst/>
                        </a:rPr>
                        <a:t>66 and 2 months</a:t>
                      </a:r>
                      <a:endParaRPr lang="en-US" sz="1100" b="1" i="0" u="none" strike="noStrike">
                        <a:solidFill>
                          <a:schemeClr val="tx1"/>
                        </a:solidFill>
                        <a:effectLst/>
                        <a:latin typeface="Calibri" panose="020F0502020204030204" pitchFamily="34" charset="0"/>
                      </a:endParaRPr>
                    </a:p>
                  </a:txBody>
                  <a:tcPr marL="4407"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66 and 4 months</a:t>
                      </a:r>
                      <a:endParaRPr lang="en-US" sz="1100" b="1" i="0" u="none" strike="noStrike" dirty="0">
                        <a:solidFill>
                          <a:schemeClr val="tx1"/>
                        </a:solidFill>
                        <a:effectLst/>
                        <a:latin typeface="Calibri" panose="020F0502020204030204" pitchFamily="34" charset="0"/>
                      </a:endParaRPr>
                    </a:p>
                  </a:txBody>
                  <a:tcPr marL="4407"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66 and 6 months</a:t>
                      </a:r>
                      <a:endParaRPr lang="en-US" sz="1100" b="1" i="0" u="none" strike="noStrike" dirty="0">
                        <a:solidFill>
                          <a:schemeClr val="tx1"/>
                        </a:solidFill>
                        <a:effectLst/>
                        <a:latin typeface="Calibri" panose="020F0502020204030204" pitchFamily="34" charset="0"/>
                      </a:endParaRPr>
                    </a:p>
                  </a:txBody>
                  <a:tcPr marL="4407"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66 and 8 months</a:t>
                      </a:r>
                      <a:endParaRPr lang="en-US" sz="1100" b="1" i="0" u="none" strike="noStrike" dirty="0">
                        <a:solidFill>
                          <a:schemeClr val="tx1"/>
                        </a:solidFill>
                        <a:effectLst/>
                        <a:latin typeface="Calibri" panose="020F0502020204030204" pitchFamily="34" charset="0"/>
                      </a:endParaRPr>
                    </a:p>
                  </a:txBody>
                  <a:tcPr marL="4407"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66 and 10 months</a:t>
                      </a:r>
                      <a:endParaRPr lang="en-US" sz="1100" b="1" i="0" u="none" strike="noStrike" dirty="0">
                        <a:solidFill>
                          <a:schemeClr val="tx1"/>
                        </a:solidFill>
                        <a:effectLst/>
                        <a:latin typeface="Calibri" panose="020F0502020204030204" pitchFamily="34" charset="0"/>
                      </a:endParaRPr>
                    </a:p>
                  </a:txBody>
                  <a:tcPr marL="4407"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67</a:t>
                      </a:r>
                      <a:endParaRPr lang="en-US" sz="1100" b="1" i="0" u="none" strike="noStrike" dirty="0">
                        <a:solidFill>
                          <a:schemeClr val="tx1"/>
                        </a:solidFill>
                        <a:effectLst/>
                        <a:latin typeface="Calibri" panose="020F0502020204030204" pitchFamily="34" charset="0"/>
                      </a:endParaRPr>
                    </a:p>
                  </a:txBody>
                  <a:tcPr marL="4407"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30149536"/>
                  </a:ext>
                </a:extLst>
              </a:tr>
              <a:tr h="629978">
                <a:tc>
                  <a:txBody>
                    <a:bodyPr/>
                    <a:lstStyle/>
                    <a:p>
                      <a:pPr algn="l" fontAlgn="b"/>
                      <a:r>
                        <a:rPr lang="en-US" sz="1100" u="none" strike="noStrike" dirty="0">
                          <a:solidFill>
                            <a:schemeClr val="tx1"/>
                          </a:solidFill>
                          <a:effectLst/>
                        </a:rPr>
                        <a:t>Age 62</a:t>
                      </a:r>
                      <a:endParaRPr lang="en-US" sz="1100" b="1" i="0" u="none" strike="noStrike" dirty="0">
                        <a:solidFill>
                          <a:schemeClr val="tx1"/>
                        </a:solidFill>
                        <a:effectLst/>
                        <a:latin typeface="Calibri" panose="020F0502020204030204" pitchFamily="34" charset="0"/>
                      </a:endParaRPr>
                    </a:p>
                  </a:txBody>
                  <a:tcPr marL="45720"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75%</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100" u="none" strike="noStrike" dirty="0">
                          <a:solidFill>
                            <a:schemeClr val="tx1"/>
                          </a:solidFill>
                          <a:effectLst/>
                        </a:rPr>
                        <a:t>$1,500</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74.17%</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100" u="none" strike="noStrike" dirty="0">
                          <a:solidFill>
                            <a:schemeClr val="tx1"/>
                          </a:solidFill>
                          <a:effectLst/>
                        </a:rPr>
                        <a:t>$1,483</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73.33%</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100" u="none" strike="noStrike" dirty="0">
                          <a:solidFill>
                            <a:schemeClr val="tx1"/>
                          </a:solidFill>
                          <a:effectLst/>
                        </a:rPr>
                        <a:t>$1,467</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72.50%</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100" u="none" strike="noStrike" dirty="0">
                          <a:solidFill>
                            <a:schemeClr val="tx1"/>
                          </a:solidFill>
                          <a:effectLst/>
                        </a:rPr>
                        <a:t>$1,450</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71.67%</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100" u="none" strike="noStrike" dirty="0">
                          <a:solidFill>
                            <a:schemeClr val="tx1"/>
                          </a:solidFill>
                          <a:effectLst/>
                        </a:rPr>
                        <a:t>$1,433</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70.83%</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100" u="none" strike="noStrike" dirty="0">
                          <a:solidFill>
                            <a:schemeClr val="tx1"/>
                          </a:solidFill>
                          <a:effectLst/>
                        </a:rPr>
                        <a:t>$1,417</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70%</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100" u="none" strike="noStrike" dirty="0">
                          <a:solidFill>
                            <a:schemeClr val="tx1"/>
                          </a:solidFill>
                          <a:effectLst/>
                        </a:rPr>
                        <a:t>$1,400</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2829573"/>
                  </a:ext>
                </a:extLst>
              </a:tr>
              <a:tr h="314989">
                <a:tc>
                  <a:txBody>
                    <a:bodyPr/>
                    <a:lstStyle/>
                    <a:p>
                      <a:pPr algn="l" fontAlgn="b"/>
                      <a:endParaRPr lang="en-US" sz="1100" b="1" i="0" u="none" strike="noStrike" dirty="0">
                        <a:solidFill>
                          <a:schemeClr val="tx1"/>
                        </a:solidFill>
                        <a:effectLst/>
                        <a:latin typeface="Calibri" panose="020F0502020204030204" pitchFamily="34" charset="0"/>
                      </a:endParaRPr>
                    </a:p>
                  </a:txBody>
                  <a:tcPr marL="45720" marR="4407"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170065"/>
                  </a:ext>
                </a:extLst>
              </a:tr>
              <a:tr h="314989">
                <a:tc>
                  <a:txBody>
                    <a:bodyPr/>
                    <a:lstStyle/>
                    <a:p>
                      <a:pPr algn="l" fontAlgn="b"/>
                      <a:r>
                        <a:rPr lang="en-US" sz="1100" u="none" strike="noStrike" dirty="0">
                          <a:solidFill>
                            <a:schemeClr val="tx1"/>
                          </a:solidFill>
                          <a:effectLst/>
                        </a:rPr>
                        <a:t>Age 66</a:t>
                      </a:r>
                      <a:endParaRPr lang="en-US" sz="1100" b="1" i="0" u="none" strike="noStrike" dirty="0">
                        <a:solidFill>
                          <a:schemeClr val="tx1"/>
                        </a:solidFill>
                        <a:effectLst/>
                        <a:latin typeface="Calibri" panose="020F0502020204030204" pitchFamily="34" charset="0"/>
                      </a:endParaRPr>
                    </a:p>
                  </a:txBody>
                  <a:tcPr marL="45720" marR="4407">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dirty="0">
                          <a:solidFill>
                            <a:schemeClr val="tx1"/>
                          </a:solidFill>
                          <a:effectLst/>
                        </a:rPr>
                        <a:t>100%</a:t>
                      </a:r>
                      <a:endParaRPr lang="en-US" sz="1100" b="1" i="0" u="none" strike="noStrike" dirty="0">
                        <a:solidFill>
                          <a:schemeClr val="tx1"/>
                        </a:solidFill>
                        <a:effectLst/>
                        <a:latin typeface="Calibri" panose="020F0502020204030204" pitchFamily="34" charset="0"/>
                      </a:endParaRPr>
                    </a:p>
                    <a:p>
                      <a:pPr algn="ctr" fontAlgn="b"/>
                      <a:r>
                        <a:rPr lang="en-US" sz="1100" u="none" strike="noStrike" dirty="0">
                          <a:solidFill>
                            <a:schemeClr val="tx1"/>
                          </a:solidFill>
                          <a:effectLst/>
                        </a:rPr>
                        <a:t>$2,000</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89257527"/>
                  </a:ext>
                </a:extLst>
              </a:tr>
              <a:tr h="314989">
                <a:tc>
                  <a:txBody>
                    <a:bodyPr/>
                    <a:lstStyle/>
                    <a:p>
                      <a:pPr algn="l" fontAlgn="b"/>
                      <a:r>
                        <a:rPr lang="en-US" sz="1100" u="none" strike="noStrike" dirty="0">
                          <a:solidFill>
                            <a:schemeClr val="tx1"/>
                          </a:solidFill>
                          <a:effectLst/>
                        </a:rPr>
                        <a:t>Age 66 and 2 months</a:t>
                      </a:r>
                      <a:endParaRPr lang="en-US" sz="1100" b="1" i="0" u="none" strike="noStrike" dirty="0">
                        <a:solidFill>
                          <a:schemeClr val="tx1"/>
                        </a:solidFill>
                        <a:effectLst/>
                        <a:latin typeface="Calibri" panose="020F0502020204030204" pitchFamily="34" charset="0"/>
                      </a:endParaRPr>
                    </a:p>
                  </a:txBody>
                  <a:tcPr marL="45720" marR="4407">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100%</a:t>
                      </a:r>
                    </a:p>
                    <a:p>
                      <a:pPr algn="ctr" fontAlgn="b"/>
                      <a:r>
                        <a:rPr lang="en-US" sz="1100" u="none" strike="noStrike" dirty="0">
                          <a:solidFill>
                            <a:schemeClr val="tx1"/>
                          </a:solidFill>
                          <a:effectLst/>
                        </a:rPr>
                        <a:t>$2,000</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95761933"/>
                  </a:ext>
                </a:extLst>
              </a:tr>
              <a:tr h="314989">
                <a:tc>
                  <a:txBody>
                    <a:bodyPr/>
                    <a:lstStyle/>
                    <a:p>
                      <a:pPr algn="l" fontAlgn="b"/>
                      <a:r>
                        <a:rPr lang="en-US" sz="1100" u="none" strike="noStrike" dirty="0">
                          <a:solidFill>
                            <a:schemeClr val="tx1"/>
                          </a:solidFill>
                          <a:effectLst/>
                        </a:rPr>
                        <a:t>Age 66 and 4 months</a:t>
                      </a:r>
                      <a:endParaRPr lang="en-US" sz="1100" b="1" i="0" u="none" strike="noStrike" dirty="0">
                        <a:solidFill>
                          <a:schemeClr val="tx1"/>
                        </a:solidFill>
                        <a:effectLst/>
                        <a:latin typeface="Calibri" panose="020F0502020204030204" pitchFamily="34" charset="0"/>
                      </a:endParaRPr>
                    </a:p>
                  </a:txBody>
                  <a:tcPr marL="45720" marR="4407">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100%</a:t>
                      </a:r>
                    </a:p>
                    <a:p>
                      <a:pPr algn="ctr" fontAlgn="b"/>
                      <a:r>
                        <a:rPr lang="en-US" sz="1100" u="none" strike="noStrike" dirty="0">
                          <a:solidFill>
                            <a:schemeClr val="tx1"/>
                          </a:solidFill>
                          <a:effectLst/>
                        </a:rPr>
                        <a:t>$2,000</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78492584"/>
                  </a:ext>
                </a:extLst>
              </a:tr>
              <a:tr h="314989">
                <a:tc>
                  <a:txBody>
                    <a:bodyPr/>
                    <a:lstStyle/>
                    <a:p>
                      <a:pPr algn="l" fontAlgn="b"/>
                      <a:r>
                        <a:rPr lang="en-US" sz="1100" u="none" strike="noStrike" dirty="0">
                          <a:solidFill>
                            <a:schemeClr val="tx1"/>
                          </a:solidFill>
                          <a:effectLst/>
                        </a:rPr>
                        <a:t>Age 66 and 6 months </a:t>
                      </a:r>
                      <a:endParaRPr lang="en-US" sz="1100" b="1" i="0" u="none" strike="noStrike" dirty="0">
                        <a:solidFill>
                          <a:schemeClr val="tx1"/>
                        </a:solidFill>
                        <a:effectLst/>
                        <a:latin typeface="Calibri" panose="020F0502020204030204" pitchFamily="34" charset="0"/>
                      </a:endParaRPr>
                    </a:p>
                  </a:txBody>
                  <a:tcPr marL="45720" marR="4407">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100%</a:t>
                      </a:r>
                    </a:p>
                    <a:p>
                      <a:pPr algn="ctr" fontAlgn="b"/>
                      <a:r>
                        <a:rPr lang="en-US" sz="1100" u="none" strike="noStrike" dirty="0">
                          <a:solidFill>
                            <a:schemeClr val="tx1"/>
                          </a:solidFill>
                          <a:effectLst/>
                        </a:rPr>
                        <a:t>$2,000</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94796990"/>
                  </a:ext>
                </a:extLst>
              </a:tr>
              <a:tr h="314989">
                <a:tc>
                  <a:txBody>
                    <a:bodyPr/>
                    <a:lstStyle/>
                    <a:p>
                      <a:pPr algn="l" fontAlgn="b"/>
                      <a:r>
                        <a:rPr lang="en-US" sz="1100" u="none" strike="noStrike" dirty="0">
                          <a:solidFill>
                            <a:schemeClr val="tx1"/>
                          </a:solidFill>
                          <a:effectLst/>
                        </a:rPr>
                        <a:t>Age 66 and 8 months</a:t>
                      </a:r>
                      <a:endParaRPr lang="en-US" sz="1100" b="1" i="0" u="none" strike="noStrike" dirty="0">
                        <a:solidFill>
                          <a:schemeClr val="tx1"/>
                        </a:solidFill>
                        <a:effectLst/>
                        <a:latin typeface="Calibri" panose="020F0502020204030204" pitchFamily="34" charset="0"/>
                      </a:endParaRPr>
                    </a:p>
                  </a:txBody>
                  <a:tcPr marL="45720" marR="4407">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100%</a:t>
                      </a:r>
                    </a:p>
                    <a:p>
                      <a:pPr algn="ctr" fontAlgn="b"/>
                      <a:r>
                        <a:rPr lang="en-US" sz="1100" u="none" strike="noStrike" dirty="0">
                          <a:solidFill>
                            <a:schemeClr val="tx1"/>
                          </a:solidFill>
                          <a:effectLst/>
                        </a:rPr>
                        <a:t>$2,000</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 </a:t>
                      </a: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90615959"/>
                  </a:ext>
                </a:extLst>
              </a:tr>
              <a:tr h="314989">
                <a:tc>
                  <a:txBody>
                    <a:bodyPr/>
                    <a:lstStyle/>
                    <a:p>
                      <a:pPr algn="l" fontAlgn="b"/>
                      <a:r>
                        <a:rPr lang="en-US" sz="1100" u="none" strike="noStrike" dirty="0">
                          <a:solidFill>
                            <a:schemeClr val="tx1"/>
                          </a:solidFill>
                          <a:effectLst/>
                        </a:rPr>
                        <a:t>Age 66 and 10 months</a:t>
                      </a:r>
                      <a:endParaRPr lang="en-US" sz="1100" b="1" i="0" u="none" strike="noStrike" dirty="0">
                        <a:solidFill>
                          <a:schemeClr val="tx1"/>
                        </a:solidFill>
                        <a:effectLst/>
                        <a:latin typeface="Calibri" panose="020F0502020204030204" pitchFamily="34" charset="0"/>
                      </a:endParaRPr>
                    </a:p>
                  </a:txBody>
                  <a:tcPr marL="45720" marR="4407">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100%</a:t>
                      </a:r>
                    </a:p>
                    <a:p>
                      <a:pPr algn="ctr" fontAlgn="b"/>
                      <a:r>
                        <a:rPr lang="en-US" sz="1100" u="none" strike="noStrike" dirty="0">
                          <a:solidFill>
                            <a:schemeClr val="tx1"/>
                          </a:solidFill>
                          <a:effectLst/>
                        </a:rPr>
                        <a:t>$2,000</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0" marB="0" anchor="b">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53426450"/>
                  </a:ext>
                </a:extLst>
              </a:tr>
              <a:tr h="314989">
                <a:tc>
                  <a:txBody>
                    <a:bodyPr/>
                    <a:lstStyle/>
                    <a:p>
                      <a:pPr algn="l" fontAlgn="b"/>
                      <a:r>
                        <a:rPr lang="en-US" sz="1100" u="none" strike="noStrike" dirty="0">
                          <a:solidFill>
                            <a:schemeClr val="tx1"/>
                          </a:solidFill>
                          <a:effectLst/>
                        </a:rPr>
                        <a:t>Age 67</a:t>
                      </a:r>
                      <a:endParaRPr lang="en-US" sz="1100" b="1" i="0" u="none" strike="noStrike" dirty="0">
                        <a:solidFill>
                          <a:schemeClr val="tx1"/>
                        </a:solidFill>
                        <a:effectLst/>
                        <a:latin typeface="Calibri" panose="020F0502020204030204" pitchFamily="34" charset="0"/>
                      </a:endParaRPr>
                    </a:p>
                  </a:txBody>
                  <a:tcPr marL="45720" marR="4407">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100%</a:t>
                      </a:r>
                    </a:p>
                    <a:p>
                      <a:pPr algn="ctr" fontAlgn="b"/>
                      <a:r>
                        <a:rPr lang="en-US" sz="1100" u="none" strike="noStrike" dirty="0">
                          <a:solidFill>
                            <a:schemeClr val="tx1"/>
                          </a:solidFill>
                          <a:effectLst/>
                        </a:rPr>
                        <a:t>$2,000</a:t>
                      </a:r>
                      <a:endParaRPr lang="en-US" sz="1100" b="1" i="0" u="none" strike="noStrike" dirty="0">
                        <a:solidFill>
                          <a:schemeClr val="tx1"/>
                        </a:solidFill>
                        <a:effectLst/>
                        <a:latin typeface="Calibri" panose="020F0502020204030204" pitchFamily="34" charset="0"/>
                      </a:endParaRPr>
                    </a:p>
                  </a:txBody>
                  <a:tcPr marL="4407" marR="4407" marT="0" marB="0">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16232289"/>
                  </a:ext>
                </a:extLst>
              </a:tr>
              <a:tr h="629978">
                <a:tc>
                  <a:txBody>
                    <a:bodyPr/>
                    <a:lstStyle/>
                    <a:p>
                      <a:pPr algn="l" fontAlgn="b"/>
                      <a:r>
                        <a:rPr lang="en-US" sz="1100" u="none" strike="noStrike" dirty="0">
                          <a:solidFill>
                            <a:schemeClr val="tx1"/>
                          </a:solidFill>
                          <a:effectLst/>
                        </a:rPr>
                        <a:t>Age 70 </a:t>
                      </a:r>
                      <a:endParaRPr lang="en-US" sz="1100" b="1" i="0" u="none" strike="noStrike" dirty="0">
                        <a:solidFill>
                          <a:schemeClr val="tx1"/>
                        </a:solidFill>
                        <a:effectLst/>
                        <a:latin typeface="Calibri" panose="020F0502020204030204" pitchFamily="34" charset="0"/>
                      </a:endParaRPr>
                    </a:p>
                  </a:txBody>
                  <a:tcPr marL="45720" marR="4407"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132%</a:t>
                      </a:r>
                    </a:p>
                    <a:p>
                      <a:pPr algn="ctr" fontAlgn="b"/>
                      <a:r>
                        <a:rPr lang="en-US" sz="1100" u="none" strike="noStrike" dirty="0">
                          <a:solidFill>
                            <a:schemeClr val="tx1"/>
                          </a:solidFill>
                          <a:effectLst/>
                        </a:rPr>
                        <a:t>$2,640</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130.67%</a:t>
                      </a:r>
                    </a:p>
                    <a:p>
                      <a:pPr algn="ctr" fontAlgn="b"/>
                      <a:r>
                        <a:rPr lang="en-US" sz="1100" u="none" strike="noStrike" dirty="0">
                          <a:solidFill>
                            <a:schemeClr val="tx1"/>
                          </a:solidFill>
                          <a:effectLst/>
                        </a:rPr>
                        <a:t>$2,613</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129.33%</a:t>
                      </a:r>
                    </a:p>
                    <a:p>
                      <a:pPr algn="ctr" fontAlgn="b"/>
                      <a:r>
                        <a:rPr lang="en-US" sz="1100" u="none" strike="noStrike" dirty="0">
                          <a:solidFill>
                            <a:schemeClr val="tx1"/>
                          </a:solidFill>
                          <a:effectLst/>
                        </a:rPr>
                        <a:t>$2,587</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128%</a:t>
                      </a:r>
                    </a:p>
                    <a:p>
                      <a:pPr algn="ctr" fontAlgn="b"/>
                      <a:r>
                        <a:rPr lang="en-US" sz="1100" u="none" strike="noStrike" dirty="0">
                          <a:solidFill>
                            <a:schemeClr val="tx1"/>
                          </a:solidFill>
                          <a:effectLst/>
                        </a:rPr>
                        <a:t>$2,560</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126.67%</a:t>
                      </a:r>
                    </a:p>
                    <a:p>
                      <a:pPr algn="ctr" fontAlgn="b"/>
                      <a:r>
                        <a:rPr lang="en-US" sz="1100" u="none" strike="noStrike" dirty="0">
                          <a:solidFill>
                            <a:schemeClr val="tx1"/>
                          </a:solidFill>
                          <a:effectLst/>
                        </a:rPr>
                        <a:t>$2,533</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125.33%</a:t>
                      </a:r>
                    </a:p>
                    <a:p>
                      <a:pPr algn="ctr" fontAlgn="b"/>
                      <a:r>
                        <a:rPr lang="en-US" sz="1100" u="none" strike="noStrike" dirty="0">
                          <a:solidFill>
                            <a:schemeClr val="tx1"/>
                          </a:solidFill>
                          <a:effectLst/>
                        </a:rPr>
                        <a:t>$2,507</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124%</a:t>
                      </a:r>
                    </a:p>
                    <a:p>
                      <a:pPr algn="ctr" fontAlgn="b"/>
                      <a:r>
                        <a:rPr lang="en-US" sz="1100" u="none" strike="noStrike" dirty="0">
                          <a:solidFill>
                            <a:schemeClr val="tx1"/>
                          </a:solidFill>
                          <a:effectLst/>
                        </a:rPr>
                        <a:t>$2,480</a:t>
                      </a:r>
                      <a:endParaRPr lang="en-US" sz="1100" b="1" i="0" u="none" strike="noStrike" dirty="0">
                        <a:solidFill>
                          <a:schemeClr val="tx1"/>
                        </a:solidFill>
                        <a:effectLst/>
                        <a:latin typeface="Calibri" panose="020F0502020204030204" pitchFamily="34" charset="0"/>
                      </a:endParaRPr>
                    </a:p>
                  </a:txBody>
                  <a:tcPr marL="4407" marR="4407"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16281574"/>
                  </a:ext>
                </a:extLst>
              </a:tr>
            </a:tbl>
          </a:graphicData>
        </a:graphic>
      </p:graphicFrame>
      <p:sp>
        <p:nvSpPr>
          <p:cNvPr id="5" name="Text Placeholder 4">
            <a:extLst>
              <a:ext uri="{FF2B5EF4-FFF2-40B4-BE49-F238E27FC236}">
                <a16:creationId xmlns:a16="http://schemas.microsoft.com/office/drawing/2014/main" id="{1D8B647E-E4AE-43F0-B124-9F8A0EEACFD9}"/>
              </a:ext>
            </a:extLst>
          </p:cNvPr>
          <p:cNvSpPr>
            <a:spLocks noGrp="1"/>
          </p:cNvSpPr>
          <p:nvPr>
            <p:ph type="body" sz="quarter" idx="13"/>
          </p:nvPr>
        </p:nvSpPr>
        <p:spPr>
          <a:xfrm>
            <a:off x="2987675" y="6110288"/>
            <a:ext cx="5365750" cy="403225"/>
          </a:xfrm>
        </p:spPr>
        <p:txBody>
          <a:bodyPr/>
          <a:lstStyle/>
          <a:p>
            <a:r>
              <a:rPr lang="en-US" dirty="0"/>
              <a:t>Source: ssa.gov, 2024. </a:t>
            </a:r>
            <a:r>
              <a:rPr lang="en-US" altLang="en-US" dirty="0"/>
              <a:t>This is only a hypothetical example. Please consult ssa.gov for more information.</a:t>
            </a:r>
            <a:endParaRPr lang="en-US" dirty="0"/>
          </a:p>
        </p:txBody>
      </p:sp>
      <p:sp>
        <p:nvSpPr>
          <p:cNvPr id="4" name="Slide Number Placeholder 3">
            <a:extLst>
              <a:ext uri="{FF2B5EF4-FFF2-40B4-BE49-F238E27FC236}">
                <a16:creationId xmlns:a16="http://schemas.microsoft.com/office/drawing/2014/main" id="{B844BD48-820E-4A2B-9073-0B4BBA36DFE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US" smtClean="0"/>
              <a:pPr/>
              <a:t>19</a:t>
            </a:fld>
            <a:endParaRPr lang="en-US"/>
          </a:p>
        </p:txBody>
      </p:sp>
    </p:spTree>
    <p:custDataLst>
      <p:tags r:id="rId1"/>
    </p:custDataLst>
    <p:extLst>
      <p:ext uri="{BB962C8B-B14F-4D97-AF65-F5344CB8AC3E}">
        <p14:creationId xmlns:p14="http://schemas.microsoft.com/office/powerpoint/2010/main" val="113578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F4A3D7D-D977-428B-8425-229F2B03A2CE}"/>
              </a:ext>
              <a:ext uri="{C183D7F6-B498-43B3-948B-1728B52AA6E4}">
                <adec:decorative xmlns:adec="http://schemas.microsoft.com/office/drawing/2017/decorative" val="1"/>
              </a:ext>
            </a:extLst>
          </p:cNvPr>
          <p:cNvCxnSpPr>
            <a:cxnSpLocks/>
          </p:cNvCxnSpPr>
          <p:nvPr/>
        </p:nvCxnSpPr>
        <p:spPr>
          <a:xfrm>
            <a:off x="1410160" y="2189607"/>
            <a:ext cx="6460212" cy="0"/>
          </a:xfrm>
          <a:prstGeom prst="line">
            <a:avLst/>
          </a:prstGeom>
          <a:ln w="3175">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A31AC0A-8C8E-4C81-B76D-4DF8C8944AD8}"/>
              </a:ext>
              <a:ext uri="{C183D7F6-B498-43B3-948B-1728B52AA6E4}">
                <adec:decorative xmlns:adec="http://schemas.microsoft.com/office/drawing/2017/decorative" val="1"/>
              </a:ext>
            </a:extLst>
          </p:cNvPr>
          <p:cNvCxnSpPr>
            <a:cxnSpLocks/>
          </p:cNvCxnSpPr>
          <p:nvPr/>
        </p:nvCxnSpPr>
        <p:spPr>
          <a:xfrm>
            <a:off x="1410160" y="3391701"/>
            <a:ext cx="6460212" cy="0"/>
          </a:xfrm>
          <a:prstGeom prst="line">
            <a:avLst/>
          </a:prstGeom>
          <a:ln w="3175">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AD46339-CB89-4314-8D3F-B4A5B72C27B5}"/>
              </a:ext>
              <a:ext uri="{C183D7F6-B498-43B3-948B-1728B52AA6E4}">
                <adec:decorative xmlns:adec="http://schemas.microsoft.com/office/drawing/2017/decorative" val="1"/>
              </a:ext>
            </a:extLst>
          </p:cNvPr>
          <p:cNvCxnSpPr>
            <a:cxnSpLocks/>
          </p:cNvCxnSpPr>
          <p:nvPr/>
        </p:nvCxnSpPr>
        <p:spPr>
          <a:xfrm>
            <a:off x="1410160" y="4624334"/>
            <a:ext cx="6460212" cy="0"/>
          </a:xfrm>
          <a:prstGeom prst="line">
            <a:avLst/>
          </a:prstGeom>
          <a:ln w="3175">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019C55E-6764-4FBD-B1AC-28A37ADC2E23}"/>
              </a:ext>
              <a:ext uri="{C183D7F6-B498-43B3-948B-1728B52AA6E4}">
                <adec:decorative xmlns:adec="http://schemas.microsoft.com/office/drawing/2017/decorative" val="1"/>
              </a:ext>
            </a:extLst>
          </p:cNvPr>
          <p:cNvCxnSpPr>
            <a:cxnSpLocks/>
          </p:cNvCxnSpPr>
          <p:nvPr/>
        </p:nvCxnSpPr>
        <p:spPr>
          <a:xfrm>
            <a:off x="1410160" y="5856967"/>
            <a:ext cx="6460212" cy="0"/>
          </a:xfrm>
          <a:prstGeom prst="line">
            <a:avLst/>
          </a:prstGeom>
          <a:ln w="3175">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1CA56DD2-F165-4B28-A182-51412A4BBFFD}"/>
              </a:ext>
              <a:ext uri="{C183D7F6-B498-43B3-948B-1728B52AA6E4}">
                <adec:decorative xmlns:adec="http://schemas.microsoft.com/office/drawing/2017/decorative" val="1"/>
              </a:ext>
            </a:extLst>
          </p:cNvPr>
          <p:cNvSpPr/>
          <p:nvPr/>
        </p:nvSpPr>
        <p:spPr>
          <a:xfrm>
            <a:off x="389404" y="1275207"/>
            <a:ext cx="914400" cy="91440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6" name="Freeform: Shape 15">
            <a:extLst>
              <a:ext uri="{FF2B5EF4-FFF2-40B4-BE49-F238E27FC236}">
                <a16:creationId xmlns:a16="http://schemas.microsoft.com/office/drawing/2014/main" id="{0243C21A-630A-4DEB-BB50-B635688811B0}"/>
              </a:ext>
              <a:ext uri="{C183D7F6-B498-43B3-948B-1728B52AA6E4}">
                <adec:decorative xmlns:adec="http://schemas.microsoft.com/office/drawing/2017/decorative" val="1"/>
              </a:ext>
            </a:extLst>
          </p:cNvPr>
          <p:cNvSpPr>
            <a:spLocks noChangeAspect="1"/>
          </p:cNvSpPr>
          <p:nvPr/>
        </p:nvSpPr>
        <p:spPr>
          <a:xfrm>
            <a:off x="576293" y="1461380"/>
            <a:ext cx="540622" cy="542054"/>
          </a:xfrm>
          <a:custGeom>
            <a:avLst/>
            <a:gdLst>
              <a:gd name="connsiteX0" fmla="*/ 18068 w 32025"/>
              <a:gd name="connsiteY0" fmla="*/ 2 h 32109"/>
              <a:gd name="connsiteX1" fmla="*/ 4038 w 32025"/>
              <a:gd name="connsiteY1" fmla="*/ 13984 h 32109"/>
              <a:gd name="connsiteX2" fmla="*/ 4038 w 32025"/>
              <a:gd name="connsiteY2" fmla="*/ 13996 h 32109"/>
              <a:gd name="connsiteX3" fmla="*/ 6841 w 32025"/>
              <a:gd name="connsiteY3" fmla="*/ 22383 h 32109"/>
              <a:gd name="connsiteX4" fmla="*/ 7189 w 32025"/>
              <a:gd name="connsiteY4" fmla="*/ 22802 h 32109"/>
              <a:gd name="connsiteX5" fmla="*/ 0 w 32025"/>
              <a:gd name="connsiteY5" fmla="*/ 29991 h 32109"/>
              <a:gd name="connsiteX6" fmla="*/ 2121 w 32025"/>
              <a:gd name="connsiteY6" fmla="*/ 32111 h 32109"/>
              <a:gd name="connsiteX7" fmla="*/ 9309 w 32025"/>
              <a:gd name="connsiteY7" fmla="*/ 24923 h 32109"/>
              <a:gd name="connsiteX8" fmla="*/ 9309 w 32025"/>
              <a:gd name="connsiteY8" fmla="*/ 24923 h 32109"/>
              <a:gd name="connsiteX9" fmla="*/ 18032 w 32025"/>
              <a:gd name="connsiteY9" fmla="*/ 27978 h 32109"/>
              <a:gd name="connsiteX10" fmla="*/ 18032 w 32025"/>
              <a:gd name="connsiteY10" fmla="*/ 27978 h 32109"/>
              <a:gd name="connsiteX11" fmla="*/ 28971 w 32025"/>
              <a:gd name="connsiteY11" fmla="*/ 22694 h 32109"/>
              <a:gd name="connsiteX12" fmla="*/ 32026 w 32025"/>
              <a:gd name="connsiteY12" fmla="*/ 13972 h 32109"/>
              <a:gd name="connsiteX13" fmla="*/ 32026 w 32025"/>
              <a:gd name="connsiteY13" fmla="*/ 2 h 32109"/>
              <a:gd name="connsiteX14" fmla="*/ 29090 w 32025"/>
              <a:gd name="connsiteY14" fmla="*/ 13996 h 32109"/>
              <a:gd name="connsiteX15" fmla="*/ 18092 w 32025"/>
              <a:gd name="connsiteY15" fmla="*/ 25007 h 32109"/>
              <a:gd name="connsiteX16" fmla="*/ 11490 w 32025"/>
              <a:gd name="connsiteY16" fmla="*/ 22790 h 32109"/>
              <a:gd name="connsiteX17" fmla="*/ 20033 w 32025"/>
              <a:gd name="connsiteY17" fmla="*/ 14248 h 32109"/>
              <a:gd name="connsiteX18" fmla="*/ 17912 w 32025"/>
              <a:gd name="connsiteY18" fmla="*/ 12127 h 32109"/>
              <a:gd name="connsiteX19" fmla="*/ 9345 w 32025"/>
              <a:gd name="connsiteY19" fmla="*/ 20693 h 32109"/>
              <a:gd name="connsiteX20" fmla="*/ 9274 w 32025"/>
              <a:gd name="connsiteY20" fmla="*/ 20598 h 32109"/>
              <a:gd name="connsiteX21" fmla="*/ 7069 w 32025"/>
              <a:gd name="connsiteY21" fmla="*/ 13996 h 32109"/>
              <a:gd name="connsiteX22" fmla="*/ 18068 w 32025"/>
              <a:gd name="connsiteY22" fmla="*/ 2997 h 32109"/>
              <a:gd name="connsiteX23" fmla="*/ 29090 w 32025"/>
              <a:gd name="connsiteY23" fmla="*/ 2997 h 3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2025" h="32109">
                <a:moveTo>
                  <a:pt x="18068" y="2"/>
                </a:moveTo>
                <a:cubicBezTo>
                  <a:pt x="10328" y="-11"/>
                  <a:pt x="4050" y="6249"/>
                  <a:pt x="4038" y="13984"/>
                </a:cubicBezTo>
                <a:cubicBezTo>
                  <a:pt x="4038" y="13988"/>
                  <a:pt x="4038" y="13992"/>
                  <a:pt x="4038" y="13996"/>
                </a:cubicBezTo>
                <a:cubicBezTo>
                  <a:pt x="4050" y="17019"/>
                  <a:pt x="5032" y="19959"/>
                  <a:pt x="6841" y="22383"/>
                </a:cubicBezTo>
                <a:lnTo>
                  <a:pt x="7189" y="22802"/>
                </a:lnTo>
                <a:lnTo>
                  <a:pt x="0" y="29991"/>
                </a:lnTo>
                <a:lnTo>
                  <a:pt x="2121" y="32111"/>
                </a:lnTo>
                <a:lnTo>
                  <a:pt x="9309" y="24923"/>
                </a:lnTo>
                <a:lnTo>
                  <a:pt x="9309" y="24923"/>
                </a:lnTo>
                <a:cubicBezTo>
                  <a:pt x="11778" y="26907"/>
                  <a:pt x="14857" y="27985"/>
                  <a:pt x="18032" y="27978"/>
                </a:cubicBezTo>
                <a:lnTo>
                  <a:pt x="18032" y="27978"/>
                </a:lnTo>
                <a:cubicBezTo>
                  <a:pt x="22297" y="27990"/>
                  <a:pt x="26335" y="26042"/>
                  <a:pt x="28971" y="22694"/>
                </a:cubicBezTo>
                <a:cubicBezTo>
                  <a:pt x="30947" y="20215"/>
                  <a:pt x="32026" y="17141"/>
                  <a:pt x="32026" y="13972"/>
                </a:cubicBezTo>
                <a:lnTo>
                  <a:pt x="32026" y="2"/>
                </a:lnTo>
                <a:close/>
                <a:moveTo>
                  <a:pt x="29090" y="13996"/>
                </a:moveTo>
                <a:cubicBezTo>
                  <a:pt x="29078" y="20069"/>
                  <a:pt x="24166" y="24994"/>
                  <a:pt x="18092" y="25007"/>
                </a:cubicBezTo>
                <a:cubicBezTo>
                  <a:pt x="15707" y="25008"/>
                  <a:pt x="13395" y="24229"/>
                  <a:pt x="11490" y="22790"/>
                </a:cubicBezTo>
                <a:lnTo>
                  <a:pt x="20033" y="14248"/>
                </a:lnTo>
                <a:lnTo>
                  <a:pt x="17912" y="12127"/>
                </a:lnTo>
                <a:lnTo>
                  <a:pt x="9345" y="20693"/>
                </a:lnTo>
                <a:cubicBezTo>
                  <a:pt x="9321" y="20659"/>
                  <a:pt x="9297" y="20626"/>
                  <a:pt x="9274" y="20598"/>
                </a:cubicBezTo>
                <a:cubicBezTo>
                  <a:pt x="7848" y="18690"/>
                  <a:pt x="7081" y="16375"/>
                  <a:pt x="7069" y="13996"/>
                </a:cubicBezTo>
                <a:cubicBezTo>
                  <a:pt x="7069" y="7922"/>
                  <a:pt x="11993" y="2997"/>
                  <a:pt x="18068" y="2997"/>
                </a:cubicBezTo>
                <a:lnTo>
                  <a:pt x="29090" y="2997"/>
                </a:lnTo>
                <a:close/>
              </a:path>
            </a:pathLst>
          </a:custGeom>
          <a:solidFill>
            <a:schemeClr val="bg1"/>
          </a:solidFill>
          <a:ln w="1198" cap="flat">
            <a:noFill/>
            <a:prstDash val="solid"/>
            <a:miter/>
          </a:ln>
        </p:spPr>
        <p:txBody>
          <a:bodyPr rtlCol="0" anchor="ctr"/>
          <a:lstStyle/>
          <a:p>
            <a:endParaRPr lang="en-US"/>
          </a:p>
        </p:txBody>
      </p:sp>
      <p:sp>
        <p:nvSpPr>
          <p:cNvPr id="19" name="Rectangle 18">
            <a:extLst>
              <a:ext uri="{FF2B5EF4-FFF2-40B4-BE49-F238E27FC236}">
                <a16:creationId xmlns:a16="http://schemas.microsoft.com/office/drawing/2014/main" id="{BE790D58-3964-46E9-8010-691F9A2DEC39}"/>
              </a:ext>
              <a:ext uri="{C183D7F6-B498-43B3-948B-1728B52AA6E4}">
                <adec:decorative xmlns:adec="http://schemas.microsoft.com/office/drawing/2017/decorative" val="1"/>
              </a:ext>
            </a:extLst>
          </p:cNvPr>
          <p:cNvSpPr/>
          <p:nvPr/>
        </p:nvSpPr>
        <p:spPr>
          <a:xfrm>
            <a:off x="389404" y="2477301"/>
            <a:ext cx="914400" cy="91440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pic>
        <p:nvPicPr>
          <p:cNvPr id="26" name="Graphic 25">
            <a:extLst>
              <a:ext uri="{FF2B5EF4-FFF2-40B4-BE49-F238E27FC236}">
                <a16:creationId xmlns:a16="http://schemas.microsoft.com/office/drawing/2014/main" id="{B73FDD3D-1DE8-4459-ADDA-1D4DAE0596C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1328" y="2609226"/>
            <a:ext cx="650552" cy="650550"/>
          </a:xfrm>
          <a:prstGeom prst="rect">
            <a:avLst/>
          </a:prstGeom>
        </p:spPr>
      </p:pic>
      <p:sp>
        <p:nvSpPr>
          <p:cNvPr id="20" name="Rectangle 19">
            <a:extLst>
              <a:ext uri="{FF2B5EF4-FFF2-40B4-BE49-F238E27FC236}">
                <a16:creationId xmlns:a16="http://schemas.microsoft.com/office/drawing/2014/main" id="{550D682C-ED63-4F63-873C-21C13765C242}"/>
              </a:ext>
              <a:ext uri="{C183D7F6-B498-43B3-948B-1728B52AA6E4}">
                <adec:decorative xmlns:adec="http://schemas.microsoft.com/office/drawing/2017/decorative" val="1"/>
              </a:ext>
            </a:extLst>
          </p:cNvPr>
          <p:cNvSpPr/>
          <p:nvPr/>
        </p:nvSpPr>
        <p:spPr>
          <a:xfrm>
            <a:off x="389404" y="3709934"/>
            <a:ext cx="914400" cy="91440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grpSp>
        <p:nvGrpSpPr>
          <p:cNvPr id="39" name="Group 38">
            <a:extLst>
              <a:ext uri="{FF2B5EF4-FFF2-40B4-BE49-F238E27FC236}">
                <a16:creationId xmlns:a16="http://schemas.microsoft.com/office/drawing/2014/main" id="{465A7885-C0AC-42C8-A8D8-B0E598383EE8}"/>
              </a:ext>
              <a:ext uri="{C183D7F6-B498-43B3-948B-1728B52AA6E4}">
                <adec:decorative xmlns:adec="http://schemas.microsoft.com/office/drawing/2017/decorative" val="1"/>
              </a:ext>
            </a:extLst>
          </p:cNvPr>
          <p:cNvGrpSpPr>
            <a:grpSpLocks noChangeAspect="1"/>
          </p:cNvGrpSpPr>
          <p:nvPr/>
        </p:nvGrpSpPr>
        <p:grpSpPr>
          <a:xfrm>
            <a:off x="591714" y="3912332"/>
            <a:ext cx="509780" cy="509605"/>
            <a:chOff x="3630420" y="1975861"/>
            <a:chExt cx="32108" cy="32097"/>
          </a:xfrm>
          <a:solidFill>
            <a:schemeClr val="bg1"/>
          </a:solidFill>
        </p:grpSpPr>
        <p:sp>
          <p:nvSpPr>
            <p:cNvPr id="30" name="Freeform: Shape 29">
              <a:extLst>
                <a:ext uri="{FF2B5EF4-FFF2-40B4-BE49-F238E27FC236}">
                  <a16:creationId xmlns:a16="http://schemas.microsoft.com/office/drawing/2014/main" id="{D6B4D823-3BA1-4278-9C8A-DF0842A48C8B}"/>
                </a:ext>
              </a:extLst>
            </p:cNvPr>
            <p:cNvSpPr/>
            <p:nvPr/>
          </p:nvSpPr>
          <p:spPr>
            <a:xfrm>
              <a:off x="3642089" y="1983289"/>
              <a:ext cx="8949" cy="17240"/>
            </a:xfrm>
            <a:custGeom>
              <a:avLst/>
              <a:gdLst>
                <a:gd name="connsiteX0" fmla="*/ 4409 w 8949"/>
                <a:gd name="connsiteY0" fmla="*/ 4327 h 17240"/>
                <a:gd name="connsiteX1" fmla="*/ 5895 w 8949"/>
                <a:gd name="connsiteY1" fmla="*/ 5717 h 17240"/>
                <a:gd name="connsiteX2" fmla="*/ 5895 w 8949"/>
                <a:gd name="connsiteY2" fmla="*/ 5729 h 17240"/>
                <a:gd name="connsiteX3" fmla="*/ 8890 w 8949"/>
                <a:gd name="connsiteY3" fmla="*/ 5729 h 17240"/>
                <a:gd name="connsiteX4" fmla="*/ 5919 w 8949"/>
                <a:gd name="connsiteY4" fmla="*/ 1583 h 17240"/>
                <a:gd name="connsiteX5" fmla="*/ 5919 w 8949"/>
                <a:gd name="connsiteY5" fmla="*/ 2 h 17240"/>
                <a:gd name="connsiteX6" fmla="*/ 2983 w 8949"/>
                <a:gd name="connsiteY6" fmla="*/ 2 h 17240"/>
                <a:gd name="connsiteX7" fmla="*/ 2983 w 8949"/>
                <a:gd name="connsiteY7" fmla="*/ 1583 h 17240"/>
                <a:gd name="connsiteX8" fmla="*/ 264 w 8949"/>
                <a:gd name="connsiteY8" fmla="*/ 7155 h 17240"/>
                <a:gd name="connsiteX9" fmla="*/ 4469 w 8949"/>
                <a:gd name="connsiteY9" fmla="*/ 10114 h 17240"/>
                <a:gd name="connsiteX10" fmla="*/ 5799 w 8949"/>
                <a:gd name="connsiteY10" fmla="*/ 11588 h 17240"/>
                <a:gd name="connsiteX11" fmla="*/ 4325 w 8949"/>
                <a:gd name="connsiteY11" fmla="*/ 12918 h 17240"/>
                <a:gd name="connsiteX12" fmla="*/ 2995 w 8949"/>
                <a:gd name="connsiteY12" fmla="*/ 11516 h 17240"/>
                <a:gd name="connsiteX13" fmla="*/ 0 w 8949"/>
                <a:gd name="connsiteY13" fmla="*/ 11516 h 17240"/>
                <a:gd name="connsiteX14" fmla="*/ 2983 w 8949"/>
                <a:gd name="connsiteY14" fmla="*/ 15661 h 17240"/>
                <a:gd name="connsiteX15" fmla="*/ 2983 w 8949"/>
                <a:gd name="connsiteY15" fmla="*/ 17243 h 17240"/>
                <a:gd name="connsiteX16" fmla="*/ 5979 w 8949"/>
                <a:gd name="connsiteY16" fmla="*/ 17243 h 17240"/>
                <a:gd name="connsiteX17" fmla="*/ 5979 w 8949"/>
                <a:gd name="connsiteY17" fmla="*/ 15649 h 17240"/>
                <a:gd name="connsiteX18" fmla="*/ 8950 w 8949"/>
                <a:gd name="connsiteY18" fmla="*/ 11516 h 17240"/>
                <a:gd name="connsiteX19" fmla="*/ 4469 w 8949"/>
                <a:gd name="connsiteY19" fmla="*/ 7119 h 17240"/>
                <a:gd name="connsiteX20" fmla="*/ 2947 w 8949"/>
                <a:gd name="connsiteY20" fmla="*/ 5849 h 17240"/>
                <a:gd name="connsiteX21" fmla="*/ 4205 w 8949"/>
                <a:gd name="connsiteY21" fmla="*/ 4327 h 17240"/>
                <a:gd name="connsiteX22" fmla="*/ 4469 w 8949"/>
                <a:gd name="connsiteY22" fmla="*/ 4327 h 1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949" h="17240">
                  <a:moveTo>
                    <a:pt x="4409" y="4327"/>
                  </a:moveTo>
                  <a:cubicBezTo>
                    <a:pt x="5200" y="4303"/>
                    <a:pt x="5871" y="4926"/>
                    <a:pt x="5895" y="5717"/>
                  </a:cubicBezTo>
                  <a:cubicBezTo>
                    <a:pt x="5895" y="5717"/>
                    <a:pt x="5895" y="5729"/>
                    <a:pt x="5895" y="5729"/>
                  </a:cubicBezTo>
                  <a:lnTo>
                    <a:pt x="8890" y="5729"/>
                  </a:lnTo>
                  <a:cubicBezTo>
                    <a:pt x="8878" y="3860"/>
                    <a:pt x="7692" y="2195"/>
                    <a:pt x="5919" y="1583"/>
                  </a:cubicBezTo>
                  <a:lnTo>
                    <a:pt x="5919" y="2"/>
                  </a:lnTo>
                  <a:lnTo>
                    <a:pt x="2983" y="2"/>
                  </a:lnTo>
                  <a:lnTo>
                    <a:pt x="2983" y="1583"/>
                  </a:lnTo>
                  <a:cubicBezTo>
                    <a:pt x="695" y="2374"/>
                    <a:pt x="-527" y="4866"/>
                    <a:pt x="264" y="7155"/>
                  </a:cubicBezTo>
                  <a:cubicBezTo>
                    <a:pt x="887" y="8952"/>
                    <a:pt x="2576" y="10138"/>
                    <a:pt x="4469" y="10114"/>
                  </a:cubicBezTo>
                  <a:cubicBezTo>
                    <a:pt x="5248" y="10150"/>
                    <a:pt x="5835" y="10809"/>
                    <a:pt x="5799" y="11588"/>
                  </a:cubicBezTo>
                  <a:cubicBezTo>
                    <a:pt x="5763" y="12355"/>
                    <a:pt x="5104" y="12954"/>
                    <a:pt x="4325" y="12918"/>
                  </a:cubicBezTo>
                  <a:cubicBezTo>
                    <a:pt x="3582" y="12882"/>
                    <a:pt x="2995" y="12259"/>
                    <a:pt x="2995" y="11516"/>
                  </a:cubicBezTo>
                  <a:lnTo>
                    <a:pt x="0" y="11516"/>
                  </a:lnTo>
                  <a:cubicBezTo>
                    <a:pt x="12" y="13385"/>
                    <a:pt x="1210" y="15050"/>
                    <a:pt x="2983" y="15661"/>
                  </a:cubicBezTo>
                  <a:lnTo>
                    <a:pt x="2983" y="17243"/>
                  </a:lnTo>
                  <a:lnTo>
                    <a:pt x="5979" y="17243"/>
                  </a:lnTo>
                  <a:lnTo>
                    <a:pt x="5979" y="15649"/>
                  </a:lnTo>
                  <a:cubicBezTo>
                    <a:pt x="7752" y="15038"/>
                    <a:pt x="8938" y="13385"/>
                    <a:pt x="8950" y="11516"/>
                  </a:cubicBezTo>
                  <a:cubicBezTo>
                    <a:pt x="8926" y="9060"/>
                    <a:pt x="6925" y="7095"/>
                    <a:pt x="4469" y="7119"/>
                  </a:cubicBezTo>
                  <a:cubicBezTo>
                    <a:pt x="3702" y="7191"/>
                    <a:pt x="3019" y="6628"/>
                    <a:pt x="2947" y="5849"/>
                  </a:cubicBezTo>
                  <a:cubicBezTo>
                    <a:pt x="2875" y="5082"/>
                    <a:pt x="3438" y="4399"/>
                    <a:pt x="4205" y="4327"/>
                  </a:cubicBezTo>
                  <a:cubicBezTo>
                    <a:pt x="4301" y="4315"/>
                    <a:pt x="4385" y="4315"/>
                    <a:pt x="4469" y="4327"/>
                  </a:cubicBezTo>
                  <a:close/>
                </a:path>
              </a:pathLst>
            </a:custGeom>
            <a:grpFill/>
            <a:ln w="119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290D738-61A0-4D0E-B203-356963332360}"/>
                </a:ext>
              </a:extLst>
            </p:cNvPr>
            <p:cNvSpPr/>
            <p:nvPr/>
          </p:nvSpPr>
          <p:spPr>
            <a:xfrm>
              <a:off x="3630479" y="1975861"/>
              <a:ext cx="14676" cy="14413"/>
            </a:xfrm>
            <a:custGeom>
              <a:avLst/>
              <a:gdLst>
                <a:gd name="connsiteX0" fmla="*/ 14677 w 14676"/>
                <a:gd name="connsiteY0" fmla="*/ 2973 h 14413"/>
                <a:gd name="connsiteX1" fmla="*/ 14377 w 14676"/>
                <a:gd name="connsiteY1" fmla="*/ 2 h 14413"/>
                <a:gd name="connsiteX2" fmla="*/ 0 w 14676"/>
                <a:gd name="connsiteY2" fmla="*/ 14044 h 14413"/>
                <a:gd name="connsiteX3" fmla="*/ 2971 w 14676"/>
                <a:gd name="connsiteY3" fmla="*/ 14415 h 14413"/>
                <a:gd name="connsiteX4" fmla="*/ 14677 w 14676"/>
                <a:gd name="connsiteY4" fmla="*/ 2973 h 1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6" h="14413">
                  <a:moveTo>
                    <a:pt x="14677" y="2973"/>
                  </a:moveTo>
                  <a:lnTo>
                    <a:pt x="14377" y="2"/>
                  </a:lnTo>
                  <a:cubicBezTo>
                    <a:pt x="6913" y="793"/>
                    <a:pt x="959" y="6604"/>
                    <a:pt x="0" y="14044"/>
                  </a:cubicBezTo>
                  <a:lnTo>
                    <a:pt x="2971" y="14415"/>
                  </a:lnTo>
                  <a:cubicBezTo>
                    <a:pt x="3750" y="8341"/>
                    <a:pt x="8590" y="3608"/>
                    <a:pt x="14677" y="2973"/>
                  </a:cubicBezTo>
                  <a:close/>
                </a:path>
              </a:pathLst>
            </a:custGeom>
            <a:grpFill/>
            <a:ln w="1198"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C2862A1C-E645-4ECC-B39A-0CD9240DE227}"/>
                </a:ext>
              </a:extLst>
            </p:cNvPr>
            <p:cNvSpPr/>
            <p:nvPr/>
          </p:nvSpPr>
          <p:spPr>
            <a:xfrm>
              <a:off x="3630420" y="1992970"/>
              <a:ext cx="14736" cy="14988"/>
            </a:xfrm>
            <a:custGeom>
              <a:avLst/>
              <a:gdLst>
                <a:gd name="connsiteX0" fmla="*/ 2983 w 14736"/>
                <a:gd name="connsiteY0" fmla="*/ 2 h 14988"/>
                <a:gd name="connsiteX1" fmla="*/ 0 w 14736"/>
                <a:gd name="connsiteY1" fmla="*/ 242 h 14988"/>
                <a:gd name="connsiteX2" fmla="*/ 14437 w 14736"/>
                <a:gd name="connsiteY2" fmla="*/ 14990 h 14988"/>
                <a:gd name="connsiteX3" fmla="*/ 14737 w 14736"/>
                <a:gd name="connsiteY3" fmla="*/ 12007 h 14988"/>
                <a:gd name="connsiteX4" fmla="*/ 2983 w 14736"/>
                <a:gd name="connsiteY4" fmla="*/ 2 h 14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6" h="14988">
                  <a:moveTo>
                    <a:pt x="2983" y="2"/>
                  </a:moveTo>
                  <a:lnTo>
                    <a:pt x="0" y="242"/>
                  </a:lnTo>
                  <a:cubicBezTo>
                    <a:pt x="611" y="8005"/>
                    <a:pt x="6686" y="14212"/>
                    <a:pt x="14437" y="14990"/>
                  </a:cubicBezTo>
                  <a:lnTo>
                    <a:pt x="14737" y="12007"/>
                  </a:lnTo>
                  <a:cubicBezTo>
                    <a:pt x="8447" y="11348"/>
                    <a:pt x="3510" y="6304"/>
                    <a:pt x="2983" y="2"/>
                  </a:cubicBezTo>
                  <a:close/>
                </a:path>
              </a:pathLst>
            </a:custGeom>
            <a:grpFill/>
            <a:ln w="1198"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AEB57ECC-A25D-4AF5-B999-65BE67DD183F}"/>
                </a:ext>
              </a:extLst>
            </p:cNvPr>
            <p:cNvSpPr/>
            <p:nvPr/>
          </p:nvSpPr>
          <p:spPr>
            <a:xfrm>
              <a:off x="3647852" y="1992970"/>
              <a:ext cx="14676" cy="14964"/>
            </a:xfrm>
            <a:custGeom>
              <a:avLst/>
              <a:gdLst>
                <a:gd name="connsiteX0" fmla="*/ 11742 w 14676"/>
                <a:gd name="connsiteY0" fmla="*/ 2 h 14964"/>
                <a:gd name="connsiteX1" fmla="*/ 0 w 14676"/>
                <a:gd name="connsiteY1" fmla="*/ 11983 h 14964"/>
                <a:gd name="connsiteX2" fmla="*/ 300 w 14676"/>
                <a:gd name="connsiteY2" fmla="*/ 14966 h 14964"/>
                <a:gd name="connsiteX3" fmla="*/ 14677 w 14676"/>
                <a:gd name="connsiteY3" fmla="*/ 218 h 14964"/>
              </a:gdLst>
              <a:ahLst/>
              <a:cxnLst>
                <a:cxn ang="0">
                  <a:pos x="connsiteX0" y="connsiteY0"/>
                </a:cxn>
                <a:cxn ang="0">
                  <a:pos x="connsiteX1" y="connsiteY1"/>
                </a:cxn>
                <a:cxn ang="0">
                  <a:pos x="connsiteX2" y="connsiteY2"/>
                </a:cxn>
                <a:cxn ang="0">
                  <a:pos x="connsiteX3" y="connsiteY3"/>
                </a:cxn>
              </a:cxnLst>
              <a:rect l="l" t="t" r="r" b="b"/>
              <a:pathLst>
                <a:path w="14676" h="14964">
                  <a:moveTo>
                    <a:pt x="11742" y="2"/>
                  </a:moveTo>
                  <a:cubicBezTo>
                    <a:pt x="11226" y="6304"/>
                    <a:pt x="6290" y="11348"/>
                    <a:pt x="0" y="11983"/>
                  </a:cubicBezTo>
                  <a:lnTo>
                    <a:pt x="300" y="14966"/>
                  </a:lnTo>
                  <a:cubicBezTo>
                    <a:pt x="8015" y="14152"/>
                    <a:pt x="14066" y="7958"/>
                    <a:pt x="14677" y="218"/>
                  </a:cubicBezTo>
                  <a:close/>
                </a:path>
              </a:pathLst>
            </a:custGeom>
            <a:grpFill/>
            <a:ln w="1198"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1FCE5EA-9536-443F-9162-C341BC43E20C}"/>
                </a:ext>
              </a:extLst>
            </p:cNvPr>
            <p:cNvSpPr/>
            <p:nvPr/>
          </p:nvSpPr>
          <p:spPr>
            <a:xfrm>
              <a:off x="3647828" y="1975861"/>
              <a:ext cx="14688" cy="14413"/>
            </a:xfrm>
            <a:custGeom>
              <a:avLst/>
              <a:gdLst>
                <a:gd name="connsiteX0" fmla="*/ 11706 w 14688"/>
                <a:gd name="connsiteY0" fmla="*/ 14415 h 14413"/>
                <a:gd name="connsiteX1" fmla="*/ 14689 w 14688"/>
                <a:gd name="connsiteY1" fmla="*/ 14044 h 14413"/>
                <a:gd name="connsiteX2" fmla="*/ 312 w 14688"/>
                <a:gd name="connsiteY2" fmla="*/ 2 h 14413"/>
                <a:gd name="connsiteX3" fmla="*/ 0 w 14688"/>
                <a:gd name="connsiteY3" fmla="*/ 2973 h 14413"/>
                <a:gd name="connsiteX4" fmla="*/ 11706 w 14688"/>
                <a:gd name="connsiteY4" fmla="*/ 14415 h 1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8" h="14413">
                  <a:moveTo>
                    <a:pt x="11706" y="14415"/>
                  </a:moveTo>
                  <a:lnTo>
                    <a:pt x="14689" y="14044"/>
                  </a:lnTo>
                  <a:cubicBezTo>
                    <a:pt x="13718" y="6604"/>
                    <a:pt x="7776" y="793"/>
                    <a:pt x="312" y="2"/>
                  </a:cubicBezTo>
                  <a:lnTo>
                    <a:pt x="0" y="2973"/>
                  </a:lnTo>
                  <a:cubicBezTo>
                    <a:pt x="6086" y="3608"/>
                    <a:pt x="10927" y="8353"/>
                    <a:pt x="11706" y="14415"/>
                  </a:cubicBezTo>
                  <a:close/>
                </a:path>
              </a:pathLst>
            </a:custGeom>
            <a:grpFill/>
            <a:ln w="1198" cap="flat">
              <a:noFill/>
              <a:prstDash val="solid"/>
              <a:miter/>
            </a:ln>
          </p:spPr>
          <p:txBody>
            <a:bodyPr rtlCol="0" anchor="ctr"/>
            <a:lstStyle/>
            <a:p>
              <a:endParaRPr lang="en-US"/>
            </a:p>
          </p:txBody>
        </p:sp>
      </p:grpSp>
      <p:sp>
        <p:nvSpPr>
          <p:cNvPr id="22" name="Rectangle 21">
            <a:extLst>
              <a:ext uri="{FF2B5EF4-FFF2-40B4-BE49-F238E27FC236}">
                <a16:creationId xmlns:a16="http://schemas.microsoft.com/office/drawing/2014/main" id="{6DC7453C-4B7C-468E-AD59-27B04408E29F}"/>
              </a:ext>
              <a:ext uri="{C183D7F6-B498-43B3-948B-1728B52AA6E4}">
                <adec:decorative xmlns:adec="http://schemas.microsoft.com/office/drawing/2017/decorative" val="1"/>
              </a:ext>
            </a:extLst>
          </p:cNvPr>
          <p:cNvSpPr/>
          <p:nvPr/>
        </p:nvSpPr>
        <p:spPr>
          <a:xfrm>
            <a:off x="398463" y="4942567"/>
            <a:ext cx="914400" cy="91440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grpSp>
        <p:nvGrpSpPr>
          <p:cNvPr id="28" name="Group 27">
            <a:extLst>
              <a:ext uri="{FF2B5EF4-FFF2-40B4-BE49-F238E27FC236}">
                <a16:creationId xmlns:a16="http://schemas.microsoft.com/office/drawing/2014/main" id="{20D9960F-41CC-4548-851B-FE1F60EA1ECF}"/>
              </a:ext>
              <a:ext uri="{C183D7F6-B498-43B3-948B-1728B52AA6E4}">
                <adec:decorative xmlns:adec="http://schemas.microsoft.com/office/drawing/2017/decorative" val="1"/>
              </a:ext>
            </a:extLst>
          </p:cNvPr>
          <p:cNvGrpSpPr>
            <a:grpSpLocks noChangeAspect="1"/>
          </p:cNvGrpSpPr>
          <p:nvPr/>
        </p:nvGrpSpPr>
        <p:grpSpPr>
          <a:xfrm>
            <a:off x="624427" y="5120353"/>
            <a:ext cx="462471" cy="564926"/>
            <a:chOff x="691268" y="729344"/>
            <a:chExt cx="26501" cy="32372"/>
          </a:xfrm>
          <a:solidFill>
            <a:schemeClr val="bg1"/>
          </a:solidFill>
        </p:grpSpPr>
        <p:sp>
          <p:nvSpPr>
            <p:cNvPr id="25" name="Freeform: Shape 24">
              <a:extLst>
                <a:ext uri="{FF2B5EF4-FFF2-40B4-BE49-F238E27FC236}">
                  <a16:creationId xmlns:a16="http://schemas.microsoft.com/office/drawing/2014/main" id="{DCDC1FD9-F8DD-43A4-8AB0-AC2B8714705D}"/>
                </a:ext>
              </a:extLst>
            </p:cNvPr>
            <p:cNvSpPr/>
            <p:nvPr/>
          </p:nvSpPr>
          <p:spPr>
            <a:xfrm>
              <a:off x="698061" y="742008"/>
              <a:ext cx="19708" cy="19708"/>
            </a:xfrm>
            <a:custGeom>
              <a:avLst/>
              <a:gdLst>
                <a:gd name="connsiteX0" fmla="*/ 8710 w 19708"/>
                <a:gd name="connsiteY0" fmla="*/ 0 h 19708"/>
                <a:gd name="connsiteX1" fmla="*/ 8710 w 19708"/>
                <a:gd name="connsiteY1" fmla="*/ 2995 h 19708"/>
                <a:gd name="connsiteX2" fmla="*/ 14593 w 19708"/>
                <a:gd name="connsiteY2" fmla="*/ 2995 h 19708"/>
                <a:gd name="connsiteX3" fmla="*/ 0 w 19708"/>
                <a:gd name="connsiteY3" fmla="*/ 17588 h 19708"/>
                <a:gd name="connsiteX4" fmla="*/ 2121 w 19708"/>
                <a:gd name="connsiteY4" fmla="*/ 19709 h 19708"/>
                <a:gd name="connsiteX5" fmla="*/ 16714 w 19708"/>
                <a:gd name="connsiteY5" fmla="*/ 5116 h 19708"/>
                <a:gd name="connsiteX6" fmla="*/ 16714 w 19708"/>
                <a:gd name="connsiteY6" fmla="*/ 11011 h 19708"/>
                <a:gd name="connsiteX7" fmla="*/ 19709 w 19708"/>
                <a:gd name="connsiteY7" fmla="*/ 11011 h 19708"/>
                <a:gd name="connsiteX8" fmla="*/ 19709 w 19708"/>
                <a:gd name="connsiteY8" fmla="*/ 0 h 19708"/>
                <a:gd name="connsiteX9" fmla="*/ 8710 w 19708"/>
                <a:gd name="connsiteY9" fmla="*/ 0 h 19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08" h="19708">
                  <a:moveTo>
                    <a:pt x="8710" y="0"/>
                  </a:moveTo>
                  <a:lnTo>
                    <a:pt x="8710" y="2995"/>
                  </a:lnTo>
                  <a:lnTo>
                    <a:pt x="14593" y="2995"/>
                  </a:lnTo>
                  <a:lnTo>
                    <a:pt x="0" y="17588"/>
                  </a:lnTo>
                  <a:lnTo>
                    <a:pt x="2121" y="19709"/>
                  </a:lnTo>
                  <a:lnTo>
                    <a:pt x="16714" y="5116"/>
                  </a:lnTo>
                  <a:lnTo>
                    <a:pt x="16714" y="11011"/>
                  </a:lnTo>
                  <a:lnTo>
                    <a:pt x="19709" y="11011"/>
                  </a:lnTo>
                  <a:lnTo>
                    <a:pt x="19709" y="0"/>
                  </a:lnTo>
                  <a:lnTo>
                    <a:pt x="8710" y="0"/>
                  </a:lnTo>
                  <a:close/>
                </a:path>
              </a:pathLst>
            </a:custGeom>
            <a:grpFill/>
            <a:ln w="119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1ABEB614-7E43-42C4-8719-AF9BE140C8DC}"/>
                </a:ext>
              </a:extLst>
            </p:cNvPr>
            <p:cNvSpPr/>
            <p:nvPr/>
          </p:nvSpPr>
          <p:spPr>
            <a:xfrm>
              <a:off x="691268" y="729344"/>
              <a:ext cx="19696" cy="19708"/>
            </a:xfrm>
            <a:custGeom>
              <a:avLst/>
              <a:gdLst>
                <a:gd name="connsiteX0" fmla="*/ 10999 w 19696"/>
                <a:gd name="connsiteY0" fmla="*/ 16714 h 19708"/>
                <a:gd name="connsiteX1" fmla="*/ 5104 w 19696"/>
                <a:gd name="connsiteY1" fmla="*/ 16714 h 19708"/>
                <a:gd name="connsiteX2" fmla="*/ 19697 w 19696"/>
                <a:gd name="connsiteY2" fmla="*/ 2121 h 19708"/>
                <a:gd name="connsiteX3" fmla="*/ 17576 w 19696"/>
                <a:gd name="connsiteY3" fmla="*/ 0 h 19708"/>
                <a:gd name="connsiteX4" fmla="*/ 2995 w 19696"/>
                <a:gd name="connsiteY4" fmla="*/ 14593 h 19708"/>
                <a:gd name="connsiteX5" fmla="*/ 2995 w 19696"/>
                <a:gd name="connsiteY5" fmla="*/ 8698 h 19708"/>
                <a:gd name="connsiteX6" fmla="*/ 0 w 19696"/>
                <a:gd name="connsiteY6" fmla="*/ 8698 h 19708"/>
                <a:gd name="connsiteX7" fmla="*/ 0 w 19696"/>
                <a:gd name="connsiteY7" fmla="*/ 19709 h 19708"/>
                <a:gd name="connsiteX8" fmla="*/ 10999 w 19696"/>
                <a:gd name="connsiteY8" fmla="*/ 19709 h 19708"/>
                <a:gd name="connsiteX9" fmla="*/ 10999 w 19696"/>
                <a:gd name="connsiteY9" fmla="*/ 16714 h 19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6" h="19708">
                  <a:moveTo>
                    <a:pt x="10999" y="16714"/>
                  </a:moveTo>
                  <a:lnTo>
                    <a:pt x="5104" y="16714"/>
                  </a:lnTo>
                  <a:lnTo>
                    <a:pt x="19697" y="2121"/>
                  </a:lnTo>
                  <a:lnTo>
                    <a:pt x="17576" y="0"/>
                  </a:lnTo>
                  <a:lnTo>
                    <a:pt x="2995" y="14593"/>
                  </a:lnTo>
                  <a:lnTo>
                    <a:pt x="2995" y="8698"/>
                  </a:lnTo>
                  <a:lnTo>
                    <a:pt x="0" y="8698"/>
                  </a:lnTo>
                  <a:lnTo>
                    <a:pt x="0" y="19709"/>
                  </a:lnTo>
                  <a:lnTo>
                    <a:pt x="10999" y="19709"/>
                  </a:lnTo>
                  <a:lnTo>
                    <a:pt x="10999" y="16714"/>
                  </a:lnTo>
                  <a:close/>
                </a:path>
              </a:pathLst>
            </a:custGeom>
            <a:grpFill/>
            <a:ln w="1198" cap="flat">
              <a:noFill/>
              <a:prstDash val="solid"/>
              <a:miter/>
            </a:ln>
          </p:spPr>
          <p:txBody>
            <a:bodyPr rtlCol="0" anchor="ctr"/>
            <a:lstStyle/>
            <a:p>
              <a:endParaRPr lang="en-US"/>
            </a:p>
          </p:txBody>
        </p:sp>
      </p:grpSp>
      <p:sp>
        <p:nvSpPr>
          <p:cNvPr id="2" name="Title 1">
            <a:extLst>
              <a:ext uri="{FF2B5EF4-FFF2-40B4-BE49-F238E27FC236}">
                <a16:creationId xmlns:a16="http://schemas.microsoft.com/office/drawing/2014/main" id="{8C49D4E4-7831-4592-BD9E-766C22C041BD}"/>
              </a:ext>
            </a:extLst>
          </p:cNvPr>
          <p:cNvSpPr>
            <a:spLocks noGrp="1"/>
          </p:cNvSpPr>
          <p:nvPr>
            <p:ph type="title"/>
          </p:nvPr>
        </p:nvSpPr>
        <p:spPr/>
        <p:txBody>
          <a:bodyPr/>
          <a:lstStyle/>
          <a:p>
            <a:pPr marL="0" marR="0" lvl="0" indent="0" algn="l" defTabSz="914400" rtl="0" eaLnBrk="1" fontAlgn="auto" latinLnBrk="0" hangingPunct="1">
              <a:lnSpc>
                <a:spcPct val="95000"/>
              </a:lnSpc>
              <a:spcBef>
                <a:spcPct val="0"/>
              </a:spcBef>
              <a:spcAft>
                <a:spcPts val="0"/>
              </a:spcAft>
              <a:buClrTx/>
              <a:buSzTx/>
              <a:buFontTx/>
              <a:buNone/>
              <a:tabLst/>
              <a:defRPr/>
            </a:pPr>
            <a:r>
              <a:rPr kumimoji="0" lang="en-US" sz="2400" b="1" i="0" u="none" strike="noStrike" kern="1200" cap="none" spc="0" normalizeH="0" baseline="0" noProof="0">
                <a:ln>
                  <a:noFill/>
                </a:ln>
                <a:solidFill>
                  <a:schemeClr val="tx1"/>
                </a:solidFill>
                <a:effectLst/>
                <a:uLnTx/>
                <a:uFillTx/>
                <a:latin typeface="+mj-lt"/>
                <a:ea typeface="+mj-ea"/>
                <a:cs typeface="+mj-cs"/>
                <a:sym typeface="Calibri" charset="0"/>
              </a:rPr>
              <a:t>Table of contents</a:t>
            </a:r>
            <a:endParaRPr kumimoji="0" lang="en-CA" sz="2400" b="1" i="0" u="none" strike="noStrike" kern="1200" cap="none" spc="0" normalizeH="0" baseline="0" noProof="0" dirty="0">
              <a:ln>
                <a:noFill/>
              </a:ln>
              <a:solidFill>
                <a:schemeClr val="tx1"/>
              </a:solidFill>
              <a:effectLst/>
              <a:uLnTx/>
              <a:uFillTx/>
              <a:latin typeface="+mj-lt"/>
              <a:ea typeface="+mj-ea"/>
              <a:cs typeface="+mj-cs"/>
            </a:endParaRPr>
          </a:p>
        </p:txBody>
      </p:sp>
      <p:sp>
        <p:nvSpPr>
          <p:cNvPr id="29" name="TextBox 28">
            <a:extLst>
              <a:ext uri="{FF2B5EF4-FFF2-40B4-BE49-F238E27FC236}">
                <a16:creationId xmlns:a16="http://schemas.microsoft.com/office/drawing/2014/main" id="{7D753D17-89CF-4560-9FAB-1F68970630C6}"/>
              </a:ext>
            </a:extLst>
          </p:cNvPr>
          <p:cNvSpPr txBox="1"/>
          <p:nvPr/>
        </p:nvSpPr>
        <p:spPr>
          <a:xfrm>
            <a:off x="1767016" y="1470797"/>
            <a:ext cx="6358412" cy="523220"/>
          </a:xfrm>
          <a:prstGeom prst="rect">
            <a:avLst/>
          </a:prstGeom>
          <a:noFill/>
        </p:spPr>
        <p:txBody>
          <a:bodyPr wrap="square">
            <a:spAutoFit/>
          </a:bodyPr>
          <a:lstStyle/>
          <a:p>
            <a:pPr>
              <a:buClr>
                <a:schemeClr val="tx1"/>
              </a:buClr>
              <a:buSzPct val="115000"/>
            </a:pPr>
            <a:r>
              <a:rPr lang="en-CA" sz="2800" dirty="0"/>
              <a:t>The roots of Social Security</a:t>
            </a:r>
          </a:p>
        </p:txBody>
      </p:sp>
      <p:sp>
        <p:nvSpPr>
          <p:cNvPr id="31" name="TextBox 30">
            <a:extLst>
              <a:ext uri="{FF2B5EF4-FFF2-40B4-BE49-F238E27FC236}">
                <a16:creationId xmlns:a16="http://schemas.microsoft.com/office/drawing/2014/main" id="{4CFB40CB-1349-426D-8527-4FC61C7AFABD}"/>
              </a:ext>
            </a:extLst>
          </p:cNvPr>
          <p:cNvSpPr txBox="1"/>
          <p:nvPr/>
        </p:nvSpPr>
        <p:spPr>
          <a:xfrm>
            <a:off x="1767016" y="2672891"/>
            <a:ext cx="6358412" cy="523220"/>
          </a:xfrm>
          <a:prstGeom prst="rect">
            <a:avLst/>
          </a:prstGeom>
          <a:noFill/>
        </p:spPr>
        <p:txBody>
          <a:bodyPr wrap="square">
            <a:spAutoFit/>
          </a:bodyPr>
          <a:lstStyle/>
          <a:p>
            <a:pPr>
              <a:buClr>
                <a:schemeClr val="tx1"/>
              </a:buClr>
              <a:buSzPct val="115000"/>
            </a:pPr>
            <a:r>
              <a:rPr lang="en-CA" sz="2800" dirty="0"/>
              <a:t>Where Social Security stands today</a:t>
            </a:r>
          </a:p>
        </p:txBody>
      </p:sp>
      <p:sp>
        <p:nvSpPr>
          <p:cNvPr id="33" name="TextBox 32">
            <a:extLst>
              <a:ext uri="{FF2B5EF4-FFF2-40B4-BE49-F238E27FC236}">
                <a16:creationId xmlns:a16="http://schemas.microsoft.com/office/drawing/2014/main" id="{5871640B-6305-4EC3-BEFF-C12E07131525}"/>
              </a:ext>
            </a:extLst>
          </p:cNvPr>
          <p:cNvSpPr txBox="1"/>
          <p:nvPr/>
        </p:nvSpPr>
        <p:spPr>
          <a:xfrm>
            <a:off x="1767016" y="3652137"/>
            <a:ext cx="6358412" cy="954107"/>
          </a:xfrm>
          <a:prstGeom prst="rect">
            <a:avLst/>
          </a:prstGeom>
          <a:noFill/>
        </p:spPr>
        <p:txBody>
          <a:bodyPr wrap="square">
            <a:spAutoFit/>
          </a:bodyPr>
          <a:lstStyle/>
          <a:p>
            <a:pPr>
              <a:buClr>
                <a:schemeClr val="tx1"/>
              </a:buClr>
              <a:buSzPct val="115000"/>
            </a:pPr>
            <a:r>
              <a:rPr lang="en-CA" sz="2800" dirty="0"/>
              <a:t>Understanding &amp; maximizing your Social Security Benefits</a:t>
            </a:r>
          </a:p>
        </p:txBody>
      </p:sp>
      <p:sp>
        <p:nvSpPr>
          <p:cNvPr id="35" name="TextBox 34">
            <a:extLst>
              <a:ext uri="{FF2B5EF4-FFF2-40B4-BE49-F238E27FC236}">
                <a16:creationId xmlns:a16="http://schemas.microsoft.com/office/drawing/2014/main" id="{C67E01D0-F900-4AB3-A7F6-A44EBD8DD051}"/>
              </a:ext>
            </a:extLst>
          </p:cNvPr>
          <p:cNvSpPr txBox="1"/>
          <p:nvPr/>
        </p:nvSpPr>
        <p:spPr>
          <a:xfrm>
            <a:off x="1767016" y="5138157"/>
            <a:ext cx="6358412" cy="523220"/>
          </a:xfrm>
          <a:prstGeom prst="rect">
            <a:avLst/>
          </a:prstGeom>
          <a:noFill/>
        </p:spPr>
        <p:txBody>
          <a:bodyPr wrap="square">
            <a:spAutoFit/>
          </a:bodyPr>
          <a:lstStyle/>
          <a:p>
            <a:pPr>
              <a:buClr>
                <a:schemeClr val="tx1"/>
              </a:buClr>
              <a:buSzPct val="115000"/>
            </a:pPr>
            <a:r>
              <a:rPr lang="en-CA" sz="2800" dirty="0"/>
              <a:t>Changes for 2025</a:t>
            </a:r>
          </a:p>
        </p:txBody>
      </p:sp>
      <p:sp>
        <p:nvSpPr>
          <p:cNvPr id="8" name="Slide Number Placeholder 7">
            <a:extLst>
              <a:ext uri="{FF2B5EF4-FFF2-40B4-BE49-F238E27FC236}">
                <a16:creationId xmlns:a16="http://schemas.microsoft.com/office/drawing/2014/main" id="{25086EE1-7E3F-E746-8AF8-1387A0BCD2E8}"/>
              </a:ext>
              <a:ext uri="{C183D7F6-B498-43B3-948B-1728B52AA6E4}">
                <adec:decorative xmlns:adec="http://schemas.microsoft.com/office/drawing/2017/decorative" val="1"/>
              </a:ext>
            </a:extLst>
          </p:cNvPr>
          <p:cNvSpPr>
            <a:spLocks noGrp="1"/>
          </p:cNvSpPr>
          <p:nvPr>
            <p:ph type="sldNum" sz="quarter" idx="4"/>
          </p:nvPr>
        </p:nvSpPr>
        <p:spPr>
          <a:xfrm>
            <a:off x="8462963" y="6337300"/>
            <a:ext cx="282575" cy="17621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333B34-C87C-402E-ABB0-13B7C9DEBBC4}" type="slidenum">
              <a:rPr kumimoji="0" lang="en-CA" sz="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CA" sz="800" b="0"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extLst>
      <p:ext uri="{BB962C8B-B14F-4D97-AF65-F5344CB8AC3E}">
        <p14:creationId xmlns:p14="http://schemas.microsoft.com/office/powerpoint/2010/main" val="472501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FA21E-AD00-9C41-8048-73F1A136D83B}"/>
              </a:ext>
            </a:extLst>
          </p:cNvPr>
          <p:cNvSpPr>
            <a:spLocks noGrp="1"/>
          </p:cNvSpPr>
          <p:nvPr>
            <p:ph type="title"/>
          </p:nvPr>
        </p:nvSpPr>
        <p:spPr>
          <a:xfrm>
            <a:off x="453761" y="472438"/>
            <a:ext cx="8291777" cy="792167"/>
          </a:xfrm>
        </p:spPr>
        <p:txBody>
          <a:bodyPr/>
          <a:lstStyle/>
          <a:p>
            <a:r>
              <a:rPr lang="en-US" altLang="en-US" dirty="0"/>
              <a:t>When to take individual benefits</a:t>
            </a:r>
            <a:endParaRPr lang="en-US" dirty="0"/>
          </a:p>
        </p:txBody>
      </p:sp>
      <p:graphicFrame>
        <p:nvGraphicFramePr>
          <p:cNvPr id="14" name="Group 73">
            <a:extLst>
              <a:ext uri="{FF2B5EF4-FFF2-40B4-BE49-F238E27FC236}">
                <a16:creationId xmlns:a16="http://schemas.microsoft.com/office/drawing/2014/main" id="{2866ABFF-A026-786A-D72B-0F647FE954CA}"/>
              </a:ext>
            </a:extLst>
          </p:cNvPr>
          <p:cNvGraphicFramePr>
            <a:graphicFrameLocks noGrp="1"/>
          </p:cNvGraphicFramePr>
          <p:nvPr>
            <p:extLst>
              <p:ext uri="{D42A27DB-BD31-4B8C-83A1-F6EECF244321}">
                <p14:modId xmlns:p14="http://schemas.microsoft.com/office/powerpoint/2010/main" val="198567953"/>
              </p:ext>
            </p:extLst>
          </p:nvPr>
        </p:nvGraphicFramePr>
        <p:xfrm>
          <a:off x="818991" y="1708510"/>
          <a:ext cx="7506018" cy="2874961"/>
        </p:xfrm>
        <a:graphic>
          <a:graphicData uri="http://schemas.openxmlformats.org/drawingml/2006/table">
            <a:tbl>
              <a:tblPr firstRow="1"/>
              <a:tblGrid>
                <a:gridCol w="1293135">
                  <a:extLst>
                    <a:ext uri="{9D8B030D-6E8A-4147-A177-3AD203B41FA5}">
                      <a16:colId xmlns:a16="http://schemas.microsoft.com/office/drawing/2014/main" val="20000"/>
                    </a:ext>
                  </a:extLst>
                </a:gridCol>
                <a:gridCol w="2070961">
                  <a:extLst>
                    <a:ext uri="{9D8B030D-6E8A-4147-A177-3AD203B41FA5}">
                      <a16:colId xmlns:a16="http://schemas.microsoft.com/office/drawing/2014/main" val="20001"/>
                    </a:ext>
                  </a:extLst>
                </a:gridCol>
                <a:gridCol w="1931963">
                  <a:extLst>
                    <a:ext uri="{9D8B030D-6E8A-4147-A177-3AD203B41FA5}">
                      <a16:colId xmlns:a16="http://schemas.microsoft.com/office/drawing/2014/main" val="20002"/>
                    </a:ext>
                  </a:extLst>
                </a:gridCol>
                <a:gridCol w="2209959">
                  <a:extLst>
                    <a:ext uri="{9D8B030D-6E8A-4147-A177-3AD203B41FA5}">
                      <a16:colId xmlns:a16="http://schemas.microsoft.com/office/drawing/2014/main" val="20003"/>
                    </a:ext>
                  </a:extLst>
                </a:gridCol>
              </a:tblGrid>
              <a:tr h="960226">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endParaRPr kumimoji="0" lang="en-US" sz="1900" b="0" i="0" u="none" strike="noStrike" cap="none" normalizeH="0" baseline="0" dirty="0">
                        <a:ln>
                          <a:noFill/>
                        </a:ln>
                        <a:solidFill>
                          <a:schemeClr val="tx1"/>
                        </a:solidFill>
                        <a:effectLst/>
                        <a:latin typeface="+mn-lt"/>
                      </a:endParaRP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Age Social </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Security is taken</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07874E"/>
                    </a:solid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 of FRA</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benefits received</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00009A"/>
                    </a:solid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Amount of </a:t>
                      </a:r>
                    </a:p>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benefits received</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D03A39"/>
                    </a:solidFill>
                  </a:tcPr>
                </a:tc>
                <a:extLst>
                  <a:ext uri="{0D108BD9-81ED-4DB2-BD59-A6C34878D82A}">
                    <a16:rowId xmlns:a16="http://schemas.microsoft.com/office/drawing/2014/main" val="2281484261"/>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Early </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62</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70%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$1,400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FRA</a:t>
                      </a:r>
                      <a:endParaRPr kumimoji="0" lang="en-US" sz="1600" b="1" i="0" u="none" strike="noStrike" cap="none" normalizeH="0" baseline="44000" dirty="0">
                        <a:ln>
                          <a:noFill/>
                        </a:ln>
                        <a:solidFill>
                          <a:schemeClr val="tx1"/>
                        </a:solidFill>
                        <a:effectLst/>
                        <a:latin typeface="+mn-lt"/>
                      </a:endParaRP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67</a:t>
                      </a:r>
                      <a:endParaRPr kumimoji="0" lang="en-US" sz="1600" b="0" i="0" u="none" strike="noStrike" cap="none" normalizeH="0" baseline="44000" dirty="0">
                        <a:ln>
                          <a:noFill/>
                        </a:ln>
                        <a:solidFill>
                          <a:schemeClr val="tx1"/>
                        </a:solidFill>
                        <a:effectLst/>
                        <a:latin typeface="+mn-lt"/>
                      </a:endParaRP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100%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$2,000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Delayed</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70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124%</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$2,480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5" name="Text Placeholder 4">
            <a:extLst>
              <a:ext uri="{FF2B5EF4-FFF2-40B4-BE49-F238E27FC236}">
                <a16:creationId xmlns:a16="http://schemas.microsoft.com/office/drawing/2014/main" id="{8A299342-BB39-CD46-8FCE-12581EE9EB8F}"/>
              </a:ext>
            </a:extLst>
          </p:cNvPr>
          <p:cNvSpPr>
            <a:spLocks noGrp="1"/>
          </p:cNvSpPr>
          <p:nvPr>
            <p:ph type="body" sz="quarter" idx="13"/>
          </p:nvPr>
        </p:nvSpPr>
        <p:spPr>
          <a:xfrm>
            <a:off x="2987675" y="6110288"/>
            <a:ext cx="5365750" cy="403225"/>
          </a:xfrm>
        </p:spPr>
        <p:txBody>
          <a:bodyPr/>
          <a:lstStyle/>
          <a:p>
            <a:r>
              <a:rPr lang="en-US" altLang="en-US" dirty="0"/>
              <a:t>Source: This is only a hypothetical example. The full retirement age increases gradually if you were born from 1955 to 1960 until it reaches 67. For anyone born 1960 or later, full retirement benefits are payable at age 67. Please consult </a:t>
            </a:r>
            <a:r>
              <a:rPr lang="en-US" altLang="en-US" dirty="0" err="1"/>
              <a:t>ssa.gov</a:t>
            </a:r>
            <a:r>
              <a:rPr lang="en-US" altLang="en-US" dirty="0"/>
              <a:t> for more information.</a:t>
            </a:r>
          </a:p>
        </p:txBody>
      </p:sp>
      <p:sp>
        <p:nvSpPr>
          <p:cNvPr id="4" name="Slide Number Placeholder 3">
            <a:extLst>
              <a:ext uri="{FF2B5EF4-FFF2-40B4-BE49-F238E27FC236}">
                <a16:creationId xmlns:a16="http://schemas.microsoft.com/office/drawing/2014/main" id="{174D4EE5-288B-884F-8B21-4DA51880ADA3}"/>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20</a:t>
            </a:fld>
            <a:endParaRPr lang="en-CA"/>
          </a:p>
        </p:txBody>
      </p:sp>
    </p:spTree>
    <p:custDataLst>
      <p:tags r:id="rId1"/>
    </p:custDataLst>
    <p:extLst>
      <p:ext uri="{BB962C8B-B14F-4D97-AF65-F5344CB8AC3E}">
        <p14:creationId xmlns:p14="http://schemas.microsoft.com/office/powerpoint/2010/main" val="3421657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2426-3392-494D-9A84-44C9747B8761}"/>
              </a:ext>
            </a:extLst>
          </p:cNvPr>
          <p:cNvSpPr>
            <a:spLocks noGrp="1"/>
          </p:cNvSpPr>
          <p:nvPr>
            <p:ph type="title"/>
          </p:nvPr>
        </p:nvSpPr>
        <p:spPr>
          <a:xfrm>
            <a:off x="467512" y="472439"/>
            <a:ext cx="8287191" cy="373210"/>
          </a:xfrm>
        </p:spPr>
        <p:txBody>
          <a:bodyPr/>
          <a:lstStyle/>
          <a:p>
            <a:r>
              <a:rPr lang="en-US">
                <a:sym typeface="Calibri Bold" charset="0"/>
              </a:rPr>
              <a:t>Know when to file</a:t>
            </a:r>
            <a:endParaRPr lang="en-US" dirty="0"/>
          </a:p>
        </p:txBody>
      </p:sp>
      <p:sp>
        <p:nvSpPr>
          <p:cNvPr id="6" name="Text Placeholder 5">
            <a:extLst>
              <a:ext uri="{FF2B5EF4-FFF2-40B4-BE49-F238E27FC236}">
                <a16:creationId xmlns:a16="http://schemas.microsoft.com/office/drawing/2014/main" id="{6440EFA9-1507-CA47-AD64-62480D62FAB0}"/>
              </a:ext>
            </a:extLst>
          </p:cNvPr>
          <p:cNvSpPr>
            <a:spLocks noGrp="1"/>
          </p:cNvSpPr>
          <p:nvPr>
            <p:ph type="body" sz="quarter" idx="14"/>
          </p:nvPr>
        </p:nvSpPr>
        <p:spPr>
          <a:xfrm>
            <a:off x="467214" y="879264"/>
            <a:ext cx="8347076" cy="327247"/>
          </a:xfrm>
        </p:spPr>
        <p:txBody>
          <a:bodyPr/>
          <a:lstStyle/>
          <a:p>
            <a:r>
              <a:rPr lang="en-US">
                <a:sym typeface="Calibri Bold" charset="0"/>
              </a:rPr>
              <a:t>Delaying benefits can increase the amount you receive over your lifetime</a:t>
            </a:r>
            <a:endParaRPr lang="en-US" dirty="0">
              <a:sym typeface="Calibri Bold" charset="0"/>
            </a:endParaRPr>
          </a:p>
        </p:txBody>
      </p:sp>
      <p:sp>
        <p:nvSpPr>
          <p:cNvPr id="21" name="Text Placeholder 5">
            <a:extLst>
              <a:ext uri="{FF2B5EF4-FFF2-40B4-BE49-F238E27FC236}">
                <a16:creationId xmlns:a16="http://schemas.microsoft.com/office/drawing/2014/main" id="{1A2EC500-49F9-75CD-A82C-6918273B056C}"/>
              </a:ext>
            </a:extLst>
          </p:cNvPr>
          <p:cNvSpPr txBox="1">
            <a:spLocks/>
          </p:cNvSpPr>
          <p:nvPr/>
        </p:nvSpPr>
        <p:spPr>
          <a:xfrm>
            <a:off x="743283" y="1507958"/>
            <a:ext cx="4642756" cy="254521"/>
          </a:xfrm>
          <a:prstGeom prst="rect">
            <a:avLst/>
          </a:prstGeom>
        </p:spPr>
        <p:txBody>
          <a:bodyPr vert="horz" lIns="0" tIns="0" rIns="0" bIns="0" rtlCol="0" anchor="b">
            <a:noAutofit/>
          </a:bodyPr>
          <a:lstStyle>
            <a:lvl1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1400" b="0" kern="1200" baseline="0">
                <a:solidFill>
                  <a:schemeClr val="tx1"/>
                </a:solidFill>
                <a:latin typeface="+mj-lt"/>
                <a:ea typeface="+mn-ea"/>
                <a:cs typeface="+mn-cs"/>
              </a:defRPr>
            </a:lvl1pPr>
            <a:lvl2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1600" b="1" kern="1200">
                <a:solidFill>
                  <a:schemeClr val="tx1"/>
                </a:solidFill>
                <a:latin typeface="+mn-lt"/>
                <a:ea typeface="+mn-ea"/>
                <a:cs typeface="+mn-cs"/>
              </a:defRPr>
            </a:lvl2pPr>
            <a:lvl3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1600" b="1" kern="1200">
                <a:solidFill>
                  <a:schemeClr val="tx1"/>
                </a:solidFill>
                <a:latin typeface="+mn-lt"/>
                <a:ea typeface="+mn-ea"/>
                <a:cs typeface="+mn-cs"/>
              </a:defRPr>
            </a:lvl3pPr>
            <a:lvl4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1600" b="1" kern="1200">
                <a:solidFill>
                  <a:schemeClr val="tx1"/>
                </a:solidFill>
                <a:latin typeface="+mn-lt"/>
                <a:ea typeface="+mn-ea"/>
                <a:cs typeface="+mn-cs"/>
              </a:defRPr>
            </a:lvl4pPr>
            <a:lvl5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1600" b="1" kern="1200">
                <a:solidFill>
                  <a:schemeClr val="tx1"/>
                </a:solidFill>
                <a:latin typeface="+mn-lt"/>
                <a:ea typeface="+mn-ea"/>
                <a:cs typeface="+mn-cs"/>
              </a:defRPr>
            </a:lvl5pPr>
            <a:lvl6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1600" b="1" kern="1200">
                <a:solidFill>
                  <a:schemeClr val="tx1"/>
                </a:solidFill>
                <a:latin typeface="+mn-lt"/>
                <a:ea typeface="+mn-ea"/>
                <a:cs typeface="+mn-cs"/>
              </a:defRPr>
            </a:lvl6pPr>
            <a:lvl7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1600" b="1" kern="1200">
                <a:solidFill>
                  <a:schemeClr val="tx1"/>
                </a:solidFill>
                <a:latin typeface="+mn-lt"/>
                <a:ea typeface="+mn-ea"/>
                <a:cs typeface="+mn-cs"/>
              </a:defRPr>
            </a:lvl7pPr>
            <a:lvl8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1600" b="1" kern="1200">
                <a:solidFill>
                  <a:schemeClr val="tx1"/>
                </a:solidFill>
                <a:latin typeface="+mn-lt"/>
                <a:ea typeface="+mn-ea"/>
                <a:cs typeface="+mn-cs"/>
              </a:defRPr>
            </a:lvl8pPr>
            <a:lvl9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5000"/>
              </a:lnSpc>
              <a:spcBef>
                <a:spcPts val="0"/>
              </a:spcBef>
              <a:spcAft>
                <a:spcPts val="0"/>
              </a:spcAft>
              <a:buClr>
                <a:prstClr val="black"/>
              </a:buClr>
              <a:buSzPct val="115000"/>
              <a:buFont typeface="Arial" panose="020B0604020202020204" pitchFamily="34" charset="0"/>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a:ea typeface="Arial Unicode MS" panose="020B0604020202020204" pitchFamily="34" charset="-128"/>
                <a:cs typeface="Arial Unicode MS" panose="020B0604020202020204" pitchFamily="34" charset="-128"/>
              </a:rPr>
              <a:t>Example of a $25,920 annual benefit at FRA of 67</a:t>
            </a:r>
          </a:p>
        </p:txBody>
      </p:sp>
      <p:graphicFrame>
        <p:nvGraphicFramePr>
          <p:cNvPr id="22" name="Chart 21" descr="A bar graph showing an increasing annual benefit from ages 62-70 assuming a $24,000 annual benefit at a Full Retirement Age of 67.">
            <a:extLst>
              <a:ext uri="{FF2B5EF4-FFF2-40B4-BE49-F238E27FC236}">
                <a16:creationId xmlns:a16="http://schemas.microsoft.com/office/drawing/2014/main" id="{95FC81DF-E894-DF3D-EA8A-65DB3358D2D1}"/>
              </a:ext>
            </a:extLst>
          </p:cNvPr>
          <p:cNvGraphicFramePr/>
          <p:nvPr>
            <p:extLst>
              <p:ext uri="{D42A27DB-BD31-4B8C-83A1-F6EECF244321}">
                <p14:modId xmlns:p14="http://schemas.microsoft.com/office/powerpoint/2010/main" val="4193237543"/>
              </p:ext>
            </p:extLst>
          </p:nvPr>
        </p:nvGraphicFramePr>
        <p:xfrm>
          <a:off x="642922" y="1518565"/>
          <a:ext cx="7890146" cy="4180296"/>
        </p:xfrm>
        <a:graphic>
          <a:graphicData uri="http://schemas.openxmlformats.org/drawingml/2006/chart">
            <c:chart xmlns:c="http://schemas.openxmlformats.org/drawingml/2006/chart" xmlns:r="http://schemas.openxmlformats.org/officeDocument/2006/relationships" r:id="rId4"/>
          </a:graphicData>
        </a:graphic>
      </p:graphicFrame>
      <p:sp>
        <p:nvSpPr>
          <p:cNvPr id="23" name="Freeform 22">
            <a:extLst>
              <a:ext uri="{FF2B5EF4-FFF2-40B4-BE49-F238E27FC236}">
                <a16:creationId xmlns:a16="http://schemas.microsoft.com/office/drawing/2014/main" id="{38438EF1-1F50-7D0E-2444-3E994C58FBE3}"/>
              </a:ext>
            </a:extLst>
          </p:cNvPr>
          <p:cNvSpPr/>
          <p:nvPr/>
        </p:nvSpPr>
        <p:spPr>
          <a:xfrm>
            <a:off x="743283" y="4004035"/>
            <a:ext cx="1180257" cy="1172102"/>
          </a:xfrm>
          <a:custGeom>
            <a:avLst/>
            <a:gdLst>
              <a:gd name="connsiteX0" fmla="*/ 0 w 940777"/>
              <a:gd name="connsiteY0" fmla="*/ 0 h 1793630"/>
              <a:gd name="connsiteX1" fmla="*/ 940777 w 940777"/>
              <a:gd name="connsiteY1" fmla="*/ 0 h 1793630"/>
              <a:gd name="connsiteX2" fmla="*/ 940777 w 940777"/>
              <a:gd name="connsiteY2" fmla="*/ 905607 h 1793630"/>
              <a:gd name="connsiteX3" fmla="*/ 589084 w 940777"/>
              <a:gd name="connsiteY3" fmla="*/ 905607 h 1793630"/>
              <a:gd name="connsiteX4" fmla="*/ 483577 w 940777"/>
              <a:gd name="connsiteY4" fmla="*/ 1793630 h 1793630"/>
              <a:gd name="connsiteX5" fmla="*/ 342900 w 940777"/>
              <a:gd name="connsiteY5" fmla="*/ 914400 h 1793630"/>
              <a:gd name="connsiteX6" fmla="*/ 8792 w 940777"/>
              <a:gd name="connsiteY6" fmla="*/ 914400 h 1793630"/>
              <a:gd name="connsiteX7" fmla="*/ 0 w 940777"/>
              <a:gd name="connsiteY7" fmla="*/ 0 h 1793630"/>
              <a:gd name="connsiteX0" fmla="*/ 0 w 940777"/>
              <a:gd name="connsiteY0" fmla="*/ 0 h 1239715"/>
              <a:gd name="connsiteX1" fmla="*/ 940777 w 940777"/>
              <a:gd name="connsiteY1" fmla="*/ 0 h 1239715"/>
              <a:gd name="connsiteX2" fmla="*/ 940777 w 940777"/>
              <a:gd name="connsiteY2" fmla="*/ 905607 h 1239715"/>
              <a:gd name="connsiteX3" fmla="*/ 589084 w 940777"/>
              <a:gd name="connsiteY3" fmla="*/ 905607 h 1239715"/>
              <a:gd name="connsiteX4" fmla="*/ 472242 w 940777"/>
              <a:gd name="connsiteY4" fmla="*/ 1239715 h 1239715"/>
              <a:gd name="connsiteX5" fmla="*/ 342900 w 940777"/>
              <a:gd name="connsiteY5" fmla="*/ 914400 h 1239715"/>
              <a:gd name="connsiteX6" fmla="*/ 8792 w 940777"/>
              <a:gd name="connsiteY6" fmla="*/ 914400 h 1239715"/>
              <a:gd name="connsiteX7" fmla="*/ 0 w 940777"/>
              <a:gd name="connsiteY7" fmla="*/ 0 h 1239715"/>
              <a:gd name="connsiteX0" fmla="*/ 0 w 940777"/>
              <a:gd name="connsiteY0" fmla="*/ 0 h 1228841"/>
              <a:gd name="connsiteX1" fmla="*/ 940777 w 940777"/>
              <a:gd name="connsiteY1" fmla="*/ 0 h 1228841"/>
              <a:gd name="connsiteX2" fmla="*/ 940777 w 940777"/>
              <a:gd name="connsiteY2" fmla="*/ 905607 h 1228841"/>
              <a:gd name="connsiteX3" fmla="*/ 589084 w 940777"/>
              <a:gd name="connsiteY3" fmla="*/ 905607 h 1228841"/>
              <a:gd name="connsiteX4" fmla="*/ 477909 w 940777"/>
              <a:gd name="connsiteY4" fmla="*/ 1228841 h 1228841"/>
              <a:gd name="connsiteX5" fmla="*/ 342900 w 940777"/>
              <a:gd name="connsiteY5" fmla="*/ 914400 h 1228841"/>
              <a:gd name="connsiteX6" fmla="*/ 8792 w 940777"/>
              <a:gd name="connsiteY6" fmla="*/ 914400 h 1228841"/>
              <a:gd name="connsiteX7" fmla="*/ 0 w 940777"/>
              <a:gd name="connsiteY7" fmla="*/ 0 h 12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0777" h="1228841">
                <a:moveTo>
                  <a:pt x="0" y="0"/>
                </a:moveTo>
                <a:lnTo>
                  <a:pt x="940777" y="0"/>
                </a:lnTo>
                <a:lnTo>
                  <a:pt x="940777" y="905607"/>
                </a:lnTo>
                <a:lnTo>
                  <a:pt x="589084" y="905607"/>
                </a:lnTo>
                <a:lnTo>
                  <a:pt x="477909" y="1228841"/>
                </a:lnTo>
                <a:lnTo>
                  <a:pt x="342900" y="914400"/>
                </a:lnTo>
                <a:lnTo>
                  <a:pt x="8792" y="914400"/>
                </a:lnTo>
                <a:cubicBezTo>
                  <a:pt x="5861" y="609600"/>
                  <a:pt x="2931" y="304800"/>
                  <a:pt x="0" y="0"/>
                </a:cubicBezTo>
                <a:close/>
              </a:path>
            </a:pathLst>
          </a:custGeom>
          <a:solidFill>
            <a:srgbClr val="07874E"/>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panose="020B0604020202020204"/>
                <a:ea typeface="+mn-ea"/>
                <a:cs typeface="+mn-cs"/>
              </a:rPr>
              <a:t>Total collected</a:t>
            </a:r>
            <a:br>
              <a:rPr kumimoji="0" lang="en-US" sz="1600" b="0" i="0" u="none" strike="noStrike" kern="1200" cap="none" spc="0" normalizeH="0" baseline="0" noProof="0" dirty="0">
                <a:ln>
                  <a:noFill/>
                </a:ln>
                <a:solidFill>
                  <a:prstClr val="white"/>
                </a:solidFill>
                <a:effectLst/>
                <a:uLnTx/>
                <a:uFillTx/>
                <a:latin typeface="Arial" panose="020B0604020202020204"/>
                <a:ea typeface="+mn-ea"/>
                <a:cs typeface="+mn-cs"/>
              </a:rPr>
            </a:br>
            <a:r>
              <a:rPr kumimoji="0" lang="en-US" sz="1600" b="0" i="0" u="none" strike="noStrike" kern="1200" cap="none" spc="0" normalizeH="0" baseline="0" noProof="0" dirty="0">
                <a:ln>
                  <a:noFill/>
                </a:ln>
                <a:solidFill>
                  <a:prstClr val="white"/>
                </a:solidFill>
                <a:effectLst/>
                <a:uLnTx/>
                <a:uFillTx/>
                <a:latin typeface="Arial" panose="020B0604020202020204"/>
                <a:ea typeface="+mn-ea"/>
                <a:cs typeface="+mn-cs"/>
              </a:rPr>
              <a:t>by age 87</a:t>
            </a:r>
          </a:p>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$686,327</a:t>
            </a:r>
          </a:p>
        </p:txBody>
      </p:sp>
      <p:sp>
        <p:nvSpPr>
          <p:cNvPr id="24" name="Freeform 23">
            <a:extLst>
              <a:ext uri="{FF2B5EF4-FFF2-40B4-BE49-F238E27FC236}">
                <a16:creationId xmlns:a16="http://schemas.microsoft.com/office/drawing/2014/main" id="{C5970530-8D80-29A6-0F38-A03A9CD730E6}"/>
              </a:ext>
            </a:extLst>
          </p:cNvPr>
          <p:cNvSpPr/>
          <p:nvPr/>
        </p:nvSpPr>
        <p:spPr>
          <a:xfrm>
            <a:off x="4884877" y="4002157"/>
            <a:ext cx="1180257" cy="1203558"/>
          </a:xfrm>
          <a:custGeom>
            <a:avLst/>
            <a:gdLst>
              <a:gd name="connsiteX0" fmla="*/ 0 w 940777"/>
              <a:gd name="connsiteY0" fmla="*/ 0 h 1793630"/>
              <a:gd name="connsiteX1" fmla="*/ 940777 w 940777"/>
              <a:gd name="connsiteY1" fmla="*/ 0 h 1793630"/>
              <a:gd name="connsiteX2" fmla="*/ 940777 w 940777"/>
              <a:gd name="connsiteY2" fmla="*/ 905607 h 1793630"/>
              <a:gd name="connsiteX3" fmla="*/ 589084 w 940777"/>
              <a:gd name="connsiteY3" fmla="*/ 905607 h 1793630"/>
              <a:gd name="connsiteX4" fmla="*/ 483577 w 940777"/>
              <a:gd name="connsiteY4" fmla="*/ 1793630 h 1793630"/>
              <a:gd name="connsiteX5" fmla="*/ 342900 w 940777"/>
              <a:gd name="connsiteY5" fmla="*/ 914400 h 1793630"/>
              <a:gd name="connsiteX6" fmla="*/ 8792 w 940777"/>
              <a:gd name="connsiteY6" fmla="*/ 914400 h 1793630"/>
              <a:gd name="connsiteX7" fmla="*/ 0 w 940777"/>
              <a:gd name="connsiteY7" fmla="*/ 0 h 1793630"/>
              <a:gd name="connsiteX0" fmla="*/ 0 w 940777"/>
              <a:gd name="connsiteY0" fmla="*/ 0 h 1239715"/>
              <a:gd name="connsiteX1" fmla="*/ 940777 w 940777"/>
              <a:gd name="connsiteY1" fmla="*/ 0 h 1239715"/>
              <a:gd name="connsiteX2" fmla="*/ 940777 w 940777"/>
              <a:gd name="connsiteY2" fmla="*/ 905607 h 1239715"/>
              <a:gd name="connsiteX3" fmla="*/ 589084 w 940777"/>
              <a:gd name="connsiteY3" fmla="*/ 905607 h 1239715"/>
              <a:gd name="connsiteX4" fmla="*/ 472242 w 940777"/>
              <a:gd name="connsiteY4" fmla="*/ 1239715 h 1239715"/>
              <a:gd name="connsiteX5" fmla="*/ 342900 w 940777"/>
              <a:gd name="connsiteY5" fmla="*/ 914400 h 1239715"/>
              <a:gd name="connsiteX6" fmla="*/ 8792 w 940777"/>
              <a:gd name="connsiteY6" fmla="*/ 914400 h 1239715"/>
              <a:gd name="connsiteX7" fmla="*/ 0 w 940777"/>
              <a:gd name="connsiteY7" fmla="*/ 0 h 1239715"/>
              <a:gd name="connsiteX0" fmla="*/ 0 w 940777"/>
              <a:gd name="connsiteY0" fmla="*/ 0 h 1228841"/>
              <a:gd name="connsiteX1" fmla="*/ 940777 w 940777"/>
              <a:gd name="connsiteY1" fmla="*/ 0 h 1228841"/>
              <a:gd name="connsiteX2" fmla="*/ 940777 w 940777"/>
              <a:gd name="connsiteY2" fmla="*/ 905607 h 1228841"/>
              <a:gd name="connsiteX3" fmla="*/ 589084 w 940777"/>
              <a:gd name="connsiteY3" fmla="*/ 905607 h 1228841"/>
              <a:gd name="connsiteX4" fmla="*/ 477909 w 940777"/>
              <a:gd name="connsiteY4" fmla="*/ 1228841 h 1228841"/>
              <a:gd name="connsiteX5" fmla="*/ 342900 w 940777"/>
              <a:gd name="connsiteY5" fmla="*/ 914400 h 1228841"/>
              <a:gd name="connsiteX6" fmla="*/ 8792 w 940777"/>
              <a:gd name="connsiteY6" fmla="*/ 914400 h 1228841"/>
              <a:gd name="connsiteX7" fmla="*/ 0 w 940777"/>
              <a:gd name="connsiteY7" fmla="*/ 0 h 12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0777" h="1228841">
                <a:moveTo>
                  <a:pt x="0" y="0"/>
                </a:moveTo>
                <a:lnTo>
                  <a:pt x="940777" y="0"/>
                </a:lnTo>
                <a:lnTo>
                  <a:pt x="940777" y="905607"/>
                </a:lnTo>
                <a:lnTo>
                  <a:pt x="589084" y="905607"/>
                </a:lnTo>
                <a:lnTo>
                  <a:pt x="477909" y="1228841"/>
                </a:lnTo>
                <a:lnTo>
                  <a:pt x="342900" y="914400"/>
                </a:lnTo>
                <a:lnTo>
                  <a:pt x="8792" y="914400"/>
                </a:lnTo>
                <a:cubicBezTo>
                  <a:pt x="5861" y="609600"/>
                  <a:pt x="2931" y="304800"/>
                  <a:pt x="0" y="0"/>
                </a:cubicBezTo>
                <a:close/>
              </a:path>
            </a:pathLst>
          </a:custGeom>
          <a:solidFill>
            <a:srgbClr val="07874E"/>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panose="020B0604020202020204"/>
                <a:ea typeface="+mn-ea"/>
                <a:cs typeface="+mn-cs"/>
              </a:rPr>
              <a:t>Total collected</a:t>
            </a:r>
            <a:br>
              <a:rPr kumimoji="0" lang="en-US" sz="1600" b="0" i="0" u="none" strike="noStrike" kern="1200" cap="none" spc="0" normalizeH="0" baseline="0" noProof="0" dirty="0">
                <a:ln>
                  <a:noFill/>
                </a:ln>
                <a:solidFill>
                  <a:prstClr val="white"/>
                </a:solidFill>
                <a:effectLst/>
                <a:uLnTx/>
                <a:uFillTx/>
                <a:latin typeface="Arial" panose="020B0604020202020204"/>
                <a:ea typeface="+mn-ea"/>
                <a:cs typeface="+mn-cs"/>
              </a:rPr>
            </a:br>
            <a:r>
              <a:rPr kumimoji="0" lang="en-US" sz="1600" b="0" i="0" u="none" strike="noStrike" kern="1200" cap="none" spc="0" normalizeH="0" baseline="0" noProof="0" dirty="0">
                <a:ln>
                  <a:noFill/>
                </a:ln>
                <a:solidFill>
                  <a:prstClr val="white"/>
                </a:solidFill>
                <a:effectLst/>
                <a:uLnTx/>
                <a:uFillTx/>
                <a:latin typeface="Arial" panose="020B0604020202020204"/>
                <a:ea typeface="+mn-ea"/>
                <a:cs typeface="+mn-cs"/>
              </a:rPr>
              <a:t>by age 87</a:t>
            </a:r>
          </a:p>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$750,060</a:t>
            </a:r>
          </a:p>
        </p:txBody>
      </p:sp>
      <p:sp>
        <p:nvSpPr>
          <p:cNvPr id="25" name="Freeform 24">
            <a:extLst>
              <a:ext uri="{FF2B5EF4-FFF2-40B4-BE49-F238E27FC236}">
                <a16:creationId xmlns:a16="http://schemas.microsoft.com/office/drawing/2014/main" id="{3404D44F-8FE8-B5DE-732E-E3A5A6601C3A}"/>
              </a:ext>
            </a:extLst>
          </p:cNvPr>
          <p:cNvSpPr/>
          <p:nvPr/>
        </p:nvSpPr>
        <p:spPr>
          <a:xfrm>
            <a:off x="7317118" y="4002157"/>
            <a:ext cx="1180257" cy="1203558"/>
          </a:xfrm>
          <a:custGeom>
            <a:avLst/>
            <a:gdLst>
              <a:gd name="connsiteX0" fmla="*/ 0 w 940777"/>
              <a:gd name="connsiteY0" fmla="*/ 0 h 1793630"/>
              <a:gd name="connsiteX1" fmla="*/ 940777 w 940777"/>
              <a:gd name="connsiteY1" fmla="*/ 0 h 1793630"/>
              <a:gd name="connsiteX2" fmla="*/ 940777 w 940777"/>
              <a:gd name="connsiteY2" fmla="*/ 905607 h 1793630"/>
              <a:gd name="connsiteX3" fmla="*/ 589084 w 940777"/>
              <a:gd name="connsiteY3" fmla="*/ 905607 h 1793630"/>
              <a:gd name="connsiteX4" fmla="*/ 483577 w 940777"/>
              <a:gd name="connsiteY4" fmla="*/ 1793630 h 1793630"/>
              <a:gd name="connsiteX5" fmla="*/ 342900 w 940777"/>
              <a:gd name="connsiteY5" fmla="*/ 914400 h 1793630"/>
              <a:gd name="connsiteX6" fmla="*/ 8792 w 940777"/>
              <a:gd name="connsiteY6" fmla="*/ 914400 h 1793630"/>
              <a:gd name="connsiteX7" fmla="*/ 0 w 940777"/>
              <a:gd name="connsiteY7" fmla="*/ 0 h 1793630"/>
              <a:gd name="connsiteX0" fmla="*/ 0 w 940777"/>
              <a:gd name="connsiteY0" fmla="*/ 0 h 1239715"/>
              <a:gd name="connsiteX1" fmla="*/ 940777 w 940777"/>
              <a:gd name="connsiteY1" fmla="*/ 0 h 1239715"/>
              <a:gd name="connsiteX2" fmla="*/ 940777 w 940777"/>
              <a:gd name="connsiteY2" fmla="*/ 905607 h 1239715"/>
              <a:gd name="connsiteX3" fmla="*/ 589084 w 940777"/>
              <a:gd name="connsiteY3" fmla="*/ 905607 h 1239715"/>
              <a:gd name="connsiteX4" fmla="*/ 472242 w 940777"/>
              <a:gd name="connsiteY4" fmla="*/ 1239715 h 1239715"/>
              <a:gd name="connsiteX5" fmla="*/ 342900 w 940777"/>
              <a:gd name="connsiteY5" fmla="*/ 914400 h 1239715"/>
              <a:gd name="connsiteX6" fmla="*/ 8792 w 940777"/>
              <a:gd name="connsiteY6" fmla="*/ 914400 h 1239715"/>
              <a:gd name="connsiteX7" fmla="*/ 0 w 940777"/>
              <a:gd name="connsiteY7" fmla="*/ 0 h 1239715"/>
              <a:gd name="connsiteX0" fmla="*/ 0 w 940777"/>
              <a:gd name="connsiteY0" fmla="*/ 0 h 1228841"/>
              <a:gd name="connsiteX1" fmla="*/ 940777 w 940777"/>
              <a:gd name="connsiteY1" fmla="*/ 0 h 1228841"/>
              <a:gd name="connsiteX2" fmla="*/ 940777 w 940777"/>
              <a:gd name="connsiteY2" fmla="*/ 905607 h 1228841"/>
              <a:gd name="connsiteX3" fmla="*/ 589084 w 940777"/>
              <a:gd name="connsiteY3" fmla="*/ 905607 h 1228841"/>
              <a:gd name="connsiteX4" fmla="*/ 477909 w 940777"/>
              <a:gd name="connsiteY4" fmla="*/ 1228841 h 1228841"/>
              <a:gd name="connsiteX5" fmla="*/ 342900 w 940777"/>
              <a:gd name="connsiteY5" fmla="*/ 914400 h 1228841"/>
              <a:gd name="connsiteX6" fmla="*/ 8792 w 940777"/>
              <a:gd name="connsiteY6" fmla="*/ 914400 h 1228841"/>
              <a:gd name="connsiteX7" fmla="*/ 0 w 940777"/>
              <a:gd name="connsiteY7" fmla="*/ 0 h 12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0777" h="1228841">
                <a:moveTo>
                  <a:pt x="0" y="0"/>
                </a:moveTo>
                <a:lnTo>
                  <a:pt x="940777" y="0"/>
                </a:lnTo>
                <a:lnTo>
                  <a:pt x="940777" y="905607"/>
                </a:lnTo>
                <a:lnTo>
                  <a:pt x="589084" y="905607"/>
                </a:lnTo>
                <a:lnTo>
                  <a:pt x="477909" y="1228841"/>
                </a:lnTo>
                <a:lnTo>
                  <a:pt x="342900" y="914400"/>
                </a:lnTo>
                <a:lnTo>
                  <a:pt x="8792" y="914400"/>
                </a:lnTo>
                <a:cubicBezTo>
                  <a:pt x="5861" y="609600"/>
                  <a:pt x="2931" y="304800"/>
                  <a:pt x="0" y="0"/>
                </a:cubicBezTo>
                <a:close/>
              </a:path>
            </a:pathLst>
          </a:custGeom>
          <a:solidFill>
            <a:srgbClr val="07874E"/>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panose="020B0604020202020204"/>
                <a:ea typeface="+mn-ea"/>
                <a:cs typeface="+mn-cs"/>
              </a:rPr>
              <a:t>Total collected</a:t>
            </a:r>
            <a:br>
              <a:rPr kumimoji="0" lang="en-US" sz="1600" b="0" i="0" u="none" strike="noStrike" kern="1200" cap="none" spc="0" normalizeH="0" baseline="0" noProof="0" dirty="0">
                <a:ln>
                  <a:noFill/>
                </a:ln>
                <a:solidFill>
                  <a:prstClr val="white"/>
                </a:solidFill>
                <a:effectLst/>
                <a:uLnTx/>
                <a:uFillTx/>
                <a:latin typeface="Arial" panose="020B0604020202020204"/>
                <a:ea typeface="+mn-ea"/>
                <a:cs typeface="+mn-cs"/>
              </a:rPr>
            </a:br>
            <a:r>
              <a:rPr kumimoji="0" lang="en-US" sz="1600" b="0" i="0" u="none" strike="noStrike" kern="1200" cap="none" spc="0" normalizeH="0" baseline="0" noProof="0" dirty="0">
                <a:ln>
                  <a:noFill/>
                </a:ln>
                <a:solidFill>
                  <a:prstClr val="white"/>
                </a:solidFill>
                <a:effectLst/>
                <a:uLnTx/>
                <a:uFillTx/>
                <a:latin typeface="Arial" panose="020B0604020202020204"/>
                <a:ea typeface="+mn-ea"/>
                <a:cs typeface="+mn-cs"/>
              </a:rPr>
              <a:t>by age 87</a:t>
            </a:r>
          </a:p>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$828,828</a:t>
            </a:r>
          </a:p>
        </p:txBody>
      </p:sp>
      <p:sp>
        <p:nvSpPr>
          <p:cNvPr id="5" name="Text Placeholder 4">
            <a:extLst>
              <a:ext uri="{FF2B5EF4-FFF2-40B4-BE49-F238E27FC236}">
                <a16:creationId xmlns:a16="http://schemas.microsoft.com/office/drawing/2014/main" id="{464623BF-4381-9A4B-A56F-FB99BE2AB19D}"/>
              </a:ext>
            </a:extLst>
          </p:cNvPr>
          <p:cNvSpPr>
            <a:spLocks noGrp="1"/>
          </p:cNvSpPr>
          <p:nvPr>
            <p:ph type="body" sz="quarter" idx="13"/>
          </p:nvPr>
        </p:nvSpPr>
        <p:spPr>
          <a:xfrm>
            <a:off x="2987676" y="5895613"/>
            <a:ext cx="5365303" cy="402451"/>
          </a:xfrm>
        </p:spPr>
        <p:txBody>
          <a:bodyPr/>
          <a:lstStyle/>
          <a:p>
            <a:r>
              <a:rPr lang="en-US" altLang="en-US" dirty="0"/>
              <a:t>Source: </a:t>
            </a:r>
            <a:r>
              <a:rPr lang="en-US" altLang="en-US" dirty="0" err="1"/>
              <a:t>ssa.gov</a:t>
            </a:r>
            <a:r>
              <a:rPr lang="en-US" altLang="en-US" dirty="0"/>
              <a:t>, 2024. The full retirement age increases gradually if you were born from 1955 to 1960 until it reaches 67. For anyone born 1960 or later, full retirement benefits are payable at age 67. Please consult </a:t>
            </a:r>
            <a:r>
              <a:rPr lang="en-US" altLang="en-US" dirty="0" err="1"/>
              <a:t>ssa.gov</a:t>
            </a:r>
            <a:r>
              <a:rPr lang="en-US" altLang="en-US" dirty="0"/>
              <a:t> for more information. This is a hypothetical example for illustrative purposes only. </a:t>
            </a:r>
          </a:p>
        </p:txBody>
      </p:sp>
      <p:sp>
        <p:nvSpPr>
          <p:cNvPr id="4" name="Slide Number Placeholder 3">
            <a:extLst>
              <a:ext uri="{FF2B5EF4-FFF2-40B4-BE49-F238E27FC236}">
                <a16:creationId xmlns:a16="http://schemas.microsoft.com/office/drawing/2014/main" id="{C5FF1192-7C39-D046-ACB7-83A42AF52734}"/>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CA" noProof="0" smtClean="0"/>
              <a:pPr lvl="0"/>
              <a:t>21</a:t>
            </a:fld>
            <a:endParaRPr lang="en-CA" noProof="0" dirty="0"/>
          </a:p>
        </p:txBody>
      </p:sp>
    </p:spTree>
    <p:custDataLst>
      <p:tags r:id="rId1"/>
    </p:custDataLst>
    <p:extLst>
      <p:ext uri="{BB962C8B-B14F-4D97-AF65-F5344CB8AC3E}">
        <p14:creationId xmlns:p14="http://schemas.microsoft.com/office/powerpoint/2010/main" val="10460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FD4C3-3B62-A146-B8C6-0C985F9389E5}"/>
              </a:ext>
            </a:extLst>
          </p:cNvPr>
          <p:cNvSpPr>
            <a:spLocks noGrp="1"/>
          </p:cNvSpPr>
          <p:nvPr>
            <p:ph type="title"/>
          </p:nvPr>
        </p:nvSpPr>
        <p:spPr>
          <a:xfrm>
            <a:off x="467512" y="472438"/>
            <a:ext cx="8287191" cy="792167"/>
          </a:xfrm>
        </p:spPr>
        <p:txBody>
          <a:bodyPr/>
          <a:lstStyle/>
          <a:p>
            <a:r>
              <a:rPr lang="en-US" altLang="en-US" dirty="0"/>
              <a:t>What is breakeven?</a:t>
            </a:r>
            <a:endParaRPr lang="en-US" dirty="0"/>
          </a:p>
        </p:txBody>
      </p:sp>
      <p:sp>
        <p:nvSpPr>
          <p:cNvPr id="18" name="Rectangle 84">
            <a:extLst>
              <a:ext uri="{FF2B5EF4-FFF2-40B4-BE49-F238E27FC236}">
                <a16:creationId xmlns:a16="http://schemas.microsoft.com/office/drawing/2014/main" id="{657D582D-2AE3-0581-F05B-E8E7470BE701}"/>
              </a:ext>
            </a:extLst>
          </p:cNvPr>
          <p:cNvSpPr>
            <a:spLocks noChangeArrowheads="1"/>
          </p:cNvSpPr>
          <p:nvPr/>
        </p:nvSpPr>
        <p:spPr bwMode="auto">
          <a:xfrm>
            <a:off x="6041519" y="970662"/>
            <a:ext cx="2363147" cy="326243"/>
          </a:xfrm>
          <a:prstGeom prst="rect">
            <a:avLst/>
          </a:prstGeom>
          <a:noFill/>
          <a:ln>
            <a:noFill/>
          </a:ln>
          <a:effectLst/>
        </p:spPr>
        <p:txBody>
          <a:bodyPr wrap="none" anchor="ctr">
            <a:spAutoFit/>
          </a:bodyPr>
          <a:lstStyle>
            <a:lvl1pPr algn="l" eaLnBrk="0" hangingPunct="0">
              <a:lnSpc>
                <a:spcPct val="95000"/>
              </a:lnSpc>
              <a:spcBef>
                <a:spcPct val="55000"/>
              </a:spcBef>
              <a:buClr>
                <a:srgbClr val="F5D345"/>
              </a:buClr>
              <a:buSzPct val="85000"/>
              <a:buChar char="•"/>
              <a:defRPr sz="2600">
                <a:solidFill>
                  <a:schemeClr val="tx1"/>
                </a:solidFill>
                <a:latin typeface="Verdana" pitchFamily="34" charset="0"/>
              </a:defRPr>
            </a:lvl1pPr>
            <a:lvl2pPr marL="742950" indent="-285750" algn="l" eaLnBrk="0" hangingPunct="0">
              <a:lnSpc>
                <a:spcPct val="95000"/>
              </a:lnSpc>
              <a:spcBef>
                <a:spcPct val="25000"/>
              </a:spcBef>
              <a:buChar char="–"/>
              <a:defRPr sz="2400">
                <a:solidFill>
                  <a:schemeClr val="tx1"/>
                </a:solidFill>
                <a:latin typeface="Verdana" pitchFamily="34" charset="0"/>
              </a:defRPr>
            </a:lvl2pPr>
            <a:lvl3pPr marL="1143000" indent="-228600" algn="l" eaLnBrk="0" hangingPunct="0">
              <a:lnSpc>
                <a:spcPct val="95000"/>
              </a:lnSpc>
              <a:spcBef>
                <a:spcPct val="20000"/>
              </a:spcBef>
              <a:buChar char="•"/>
              <a:defRPr sz="2000">
                <a:solidFill>
                  <a:schemeClr val="tx1"/>
                </a:solidFill>
                <a:latin typeface="Verdana" pitchFamily="34" charset="0"/>
              </a:defRPr>
            </a:lvl3pPr>
            <a:lvl4pPr marL="1600200" indent="-228600" algn="l" eaLnBrk="0" hangingPunct="0">
              <a:lnSpc>
                <a:spcPct val="95000"/>
              </a:lnSpc>
              <a:spcBef>
                <a:spcPct val="20000"/>
              </a:spcBef>
              <a:buChar char="–"/>
              <a:defRPr>
                <a:solidFill>
                  <a:schemeClr val="tx1"/>
                </a:solidFill>
                <a:latin typeface="Verdana" pitchFamily="34" charset="0"/>
              </a:defRPr>
            </a:lvl4pPr>
            <a:lvl5pPr marL="2057400" indent="-228600" algn="l" eaLnBrk="0" hangingPunct="0">
              <a:lnSpc>
                <a:spcPct val="95000"/>
              </a:lnSpc>
              <a:spcBef>
                <a:spcPct val="20000"/>
              </a:spcBef>
              <a:buChar char="»"/>
              <a:defRPr>
                <a:solidFill>
                  <a:schemeClr val="tx1"/>
                </a:solidFill>
                <a:latin typeface="Verdana" pitchFamily="34" charset="0"/>
              </a:defRPr>
            </a:lvl5pPr>
            <a:lvl6pPr marL="2514600" indent="-228600" eaLnBrk="0" fontAlgn="base" hangingPunct="0">
              <a:lnSpc>
                <a:spcPct val="95000"/>
              </a:lnSpc>
              <a:spcBef>
                <a:spcPct val="20000"/>
              </a:spcBef>
              <a:spcAft>
                <a:spcPct val="0"/>
              </a:spcAft>
              <a:buChar char="»"/>
              <a:defRPr>
                <a:solidFill>
                  <a:schemeClr val="tx1"/>
                </a:solidFill>
                <a:latin typeface="Verdana" pitchFamily="34" charset="0"/>
              </a:defRPr>
            </a:lvl6pPr>
            <a:lvl7pPr marL="2971800" indent="-228600" eaLnBrk="0" fontAlgn="base" hangingPunct="0">
              <a:lnSpc>
                <a:spcPct val="95000"/>
              </a:lnSpc>
              <a:spcBef>
                <a:spcPct val="20000"/>
              </a:spcBef>
              <a:spcAft>
                <a:spcPct val="0"/>
              </a:spcAft>
              <a:buChar char="»"/>
              <a:defRPr>
                <a:solidFill>
                  <a:schemeClr val="tx1"/>
                </a:solidFill>
                <a:latin typeface="Verdana" pitchFamily="34" charset="0"/>
              </a:defRPr>
            </a:lvl7pPr>
            <a:lvl8pPr marL="3429000" indent="-228600" eaLnBrk="0" fontAlgn="base" hangingPunct="0">
              <a:lnSpc>
                <a:spcPct val="95000"/>
              </a:lnSpc>
              <a:spcBef>
                <a:spcPct val="20000"/>
              </a:spcBef>
              <a:spcAft>
                <a:spcPct val="0"/>
              </a:spcAft>
              <a:buChar char="»"/>
              <a:defRPr>
                <a:solidFill>
                  <a:schemeClr val="tx1"/>
                </a:solidFill>
                <a:latin typeface="Verdana" pitchFamily="34" charset="0"/>
              </a:defRPr>
            </a:lvl8pPr>
            <a:lvl9pPr marL="3886200" indent="-228600" eaLnBrk="0" fontAlgn="base" hangingPunct="0">
              <a:lnSpc>
                <a:spcPct val="95000"/>
              </a:lnSpc>
              <a:spcBef>
                <a:spcPct val="20000"/>
              </a:spcBef>
              <a:spcAft>
                <a:spcPct val="0"/>
              </a:spcAft>
              <a:buChar char="»"/>
              <a:defRPr>
                <a:solidFill>
                  <a:schemeClr val="tx1"/>
                </a:solidFill>
                <a:latin typeface="Verdana" pitchFamily="34" charset="0"/>
              </a:defRPr>
            </a:lvl9pPr>
          </a:lstStyle>
          <a:p>
            <a:pPr marL="0" marR="0" lvl="0" indent="0" algn="l" defTabSz="685800" rtl="0" eaLnBrk="1" fontAlgn="auto" latinLnBrk="0" hangingPunct="1">
              <a:lnSpc>
                <a:spcPct val="95000"/>
              </a:lnSpc>
              <a:spcBef>
                <a:spcPct val="0"/>
              </a:spcBef>
              <a:spcAft>
                <a:spcPts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Arial" panose="020B0604020202020204"/>
                <a:ea typeface="+mn-ea"/>
                <a:cs typeface="+mn-cs"/>
              </a:rPr>
              <a:t>Claim at age </a:t>
            </a:r>
            <a:r>
              <a:rPr kumimoji="0" lang="en-US" altLang="en-US" sz="1600" b="1" i="0" u="none" strike="noStrike" kern="1200" cap="none" spc="0" normalizeH="0" baseline="0" noProof="0" dirty="0">
                <a:ln>
                  <a:noFill/>
                </a:ln>
                <a:solidFill>
                  <a:prstClr val="black"/>
                </a:solidFill>
                <a:effectLst/>
                <a:uLnTx/>
                <a:uFillTx/>
                <a:latin typeface="Arial" panose="020B0604020202020204"/>
                <a:ea typeface="+mn-ea"/>
                <a:cs typeface="+mn-cs"/>
              </a:rPr>
              <a:t>62</a:t>
            </a:r>
            <a:r>
              <a:rPr kumimoji="0" lang="en-US" altLang="en-US" sz="1600" b="0" i="0" u="none" strike="noStrike" kern="1200" cap="none" spc="0" normalizeH="0" baseline="0" noProof="0" dirty="0">
                <a:ln>
                  <a:noFill/>
                </a:ln>
                <a:solidFill>
                  <a:prstClr val="black"/>
                </a:solidFill>
                <a:effectLst/>
                <a:uLnTx/>
                <a:uFillTx/>
                <a:latin typeface="Arial" panose="020B0604020202020204"/>
                <a:ea typeface="+mn-ea"/>
                <a:cs typeface="+mn-cs"/>
              </a:rPr>
              <a:t>: $1,400</a:t>
            </a:r>
          </a:p>
        </p:txBody>
      </p:sp>
      <p:sp>
        <p:nvSpPr>
          <p:cNvPr id="19" name="Rectangle 85">
            <a:extLst>
              <a:ext uri="{FF2B5EF4-FFF2-40B4-BE49-F238E27FC236}">
                <a16:creationId xmlns:a16="http://schemas.microsoft.com/office/drawing/2014/main" id="{4A1F5714-EA39-2CF3-3E87-5EA73275AC52}"/>
              </a:ext>
            </a:extLst>
          </p:cNvPr>
          <p:cNvSpPr>
            <a:spLocks noChangeArrowheads="1"/>
          </p:cNvSpPr>
          <p:nvPr/>
        </p:nvSpPr>
        <p:spPr bwMode="auto">
          <a:xfrm>
            <a:off x="6041519" y="1232895"/>
            <a:ext cx="2363147" cy="326243"/>
          </a:xfrm>
          <a:prstGeom prst="rect">
            <a:avLst/>
          </a:prstGeom>
          <a:noFill/>
          <a:ln>
            <a:noFill/>
          </a:ln>
          <a:effectLst/>
        </p:spPr>
        <p:txBody>
          <a:bodyPr wrap="none" anchor="ctr">
            <a:spAutoFit/>
          </a:bodyPr>
          <a:lstStyle>
            <a:lvl1pPr algn="l" eaLnBrk="0" hangingPunct="0">
              <a:lnSpc>
                <a:spcPct val="95000"/>
              </a:lnSpc>
              <a:spcBef>
                <a:spcPct val="55000"/>
              </a:spcBef>
              <a:buClr>
                <a:srgbClr val="F5D345"/>
              </a:buClr>
              <a:buSzPct val="85000"/>
              <a:buChar char="•"/>
              <a:defRPr sz="2600">
                <a:solidFill>
                  <a:schemeClr val="tx1"/>
                </a:solidFill>
                <a:latin typeface="Verdana" pitchFamily="34" charset="0"/>
              </a:defRPr>
            </a:lvl1pPr>
            <a:lvl2pPr marL="742950" indent="-285750" algn="l" eaLnBrk="0" hangingPunct="0">
              <a:lnSpc>
                <a:spcPct val="95000"/>
              </a:lnSpc>
              <a:spcBef>
                <a:spcPct val="25000"/>
              </a:spcBef>
              <a:buChar char="–"/>
              <a:defRPr sz="2400">
                <a:solidFill>
                  <a:schemeClr val="tx1"/>
                </a:solidFill>
                <a:latin typeface="Verdana" pitchFamily="34" charset="0"/>
              </a:defRPr>
            </a:lvl2pPr>
            <a:lvl3pPr marL="1143000" indent="-228600" algn="l" eaLnBrk="0" hangingPunct="0">
              <a:lnSpc>
                <a:spcPct val="95000"/>
              </a:lnSpc>
              <a:spcBef>
                <a:spcPct val="20000"/>
              </a:spcBef>
              <a:buChar char="•"/>
              <a:defRPr sz="2000">
                <a:solidFill>
                  <a:schemeClr val="tx1"/>
                </a:solidFill>
                <a:latin typeface="Verdana" pitchFamily="34" charset="0"/>
              </a:defRPr>
            </a:lvl3pPr>
            <a:lvl4pPr marL="1600200" indent="-228600" algn="l" eaLnBrk="0" hangingPunct="0">
              <a:lnSpc>
                <a:spcPct val="95000"/>
              </a:lnSpc>
              <a:spcBef>
                <a:spcPct val="20000"/>
              </a:spcBef>
              <a:buChar char="–"/>
              <a:defRPr>
                <a:solidFill>
                  <a:schemeClr val="tx1"/>
                </a:solidFill>
                <a:latin typeface="Verdana" pitchFamily="34" charset="0"/>
              </a:defRPr>
            </a:lvl4pPr>
            <a:lvl5pPr marL="2057400" indent="-228600" algn="l" eaLnBrk="0" hangingPunct="0">
              <a:lnSpc>
                <a:spcPct val="95000"/>
              </a:lnSpc>
              <a:spcBef>
                <a:spcPct val="20000"/>
              </a:spcBef>
              <a:buChar char="»"/>
              <a:defRPr>
                <a:solidFill>
                  <a:schemeClr val="tx1"/>
                </a:solidFill>
                <a:latin typeface="Verdana" pitchFamily="34" charset="0"/>
              </a:defRPr>
            </a:lvl5pPr>
            <a:lvl6pPr marL="2514600" indent="-228600" eaLnBrk="0" fontAlgn="base" hangingPunct="0">
              <a:lnSpc>
                <a:spcPct val="95000"/>
              </a:lnSpc>
              <a:spcBef>
                <a:spcPct val="20000"/>
              </a:spcBef>
              <a:spcAft>
                <a:spcPct val="0"/>
              </a:spcAft>
              <a:buChar char="»"/>
              <a:defRPr>
                <a:solidFill>
                  <a:schemeClr val="tx1"/>
                </a:solidFill>
                <a:latin typeface="Verdana" pitchFamily="34" charset="0"/>
              </a:defRPr>
            </a:lvl6pPr>
            <a:lvl7pPr marL="2971800" indent="-228600" eaLnBrk="0" fontAlgn="base" hangingPunct="0">
              <a:lnSpc>
                <a:spcPct val="95000"/>
              </a:lnSpc>
              <a:spcBef>
                <a:spcPct val="20000"/>
              </a:spcBef>
              <a:spcAft>
                <a:spcPct val="0"/>
              </a:spcAft>
              <a:buChar char="»"/>
              <a:defRPr>
                <a:solidFill>
                  <a:schemeClr val="tx1"/>
                </a:solidFill>
                <a:latin typeface="Verdana" pitchFamily="34" charset="0"/>
              </a:defRPr>
            </a:lvl7pPr>
            <a:lvl8pPr marL="3429000" indent="-228600" eaLnBrk="0" fontAlgn="base" hangingPunct="0">
              <a:lnSpc>
                <a:spcPct val="95000"/>
              </a:lnSpc>
              <a:spcBef>
                <a:spcPct val="20000"/>
              </a:spcBef>
              <a:spcAft>
                <a:spcPct val="0"/>
              </a:spcAft>
              <a:buChar char="»"/>
              <a:defRPr>
                <a:solidFill>
                  <a:schemeClr val="tx1"/>
                </a:solidFill>
                <a:latin typeface="Verdana" pitchFamily="34" charset="0"/>
              </a:defRPr>
            </a:lvl8pPr>
            <a:lvl9pPr marL="3886200" indent="-228600" eaLnBrk="0" fontAlgn="base" hangingPunct="0">
              <a:lnSpc>
                <a:spcPct val="95000"/>
              </a:lnSpc>
              <a:spcBef>
                <a:spcPct val="20000"/>
              </a:spcBef>
              <a:spcAft>
                <a:spcPct val="0"/>
              </a:spcAft>
              <a:buChar char="»"/>
              <a:defRPr>
                <a:solidFill>
                  <a:schemeClr val="tx1"/>
                </a:solidFill>
                <a:latin typeface="Verdana" pitchFamily="34" charset="0"/>
              </a:defRPr>
            </a:lvl9pPr>
          </a:lstStyle>
          <a:p>
            <a:pPr marL="0" marR="0" lvl="0" indent="0" algn="l" defTabSz="685800" rtl="0" eaLnBrk="1" fontAlgn="auto" latinLnBrk="0" hangingPunct="1">
              <a:lnSpc>
                <a:spcPct val="95000"/>
              </a:lnSpc>
              <a:spcBef>
                <a:spcPct val="0"/>
              </a:spcBef>
              <a:spcAft>
                <a:spcPts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Arial" panose="020B0604020202020204"/>
                <a:ea typeface="+mn-ea"/>
                <a:cs typeface="+mn-cs"/>
              </a:rPr>
              <a:t>Claim at age </a:t>
            </a:r>
            <a:r>
              <a:rPr kumimoji="0" lang="en-US" altLang="en-US" sz="1600" b="1" i="0" u="none" strike="noStrike" kern="1200" cap="none" spc="0" normalizeH="0" baseline="0" noProof="0" dirty="0">
                <a:ln>
                  <a:noFill/>
                </a:ln>
                <a:solidFill>
                  <a:prstClr val="black"/>
                </a:solidFill>
                <a:effectLst/>
                <a:uLnTx/>
                <a:uFillTx/>
                <a:latin typeface="Arial" panose="020B0604020202020204"/>
                <a:ea typeface="+mn-ea"/>
                <a:cs typeface="+mn-cs"/>
              </a:rPr>
              <a:t>67</a:t>
            </a:r>
            <a:r>
              <a:rPr kumimoji="0" lang="en-US" altLang="en-US" sz="1600" b="0" i="0" u="none" strike="noStrike" kern="1200" cap="none" spc="0" normalizeH="0" baseline="0" noProof="0" dirty="0">
                <a:ln>
                  <a:noFill/>
                </a:ln>
                <a:solidFill>
                  <a:prstClr val="black"/>
                </a:solidFill>
                <a:effectLst/>
                <a:uLnTx/>
                <a:uFillTx/>
                <a:latin typeface="Arial" panose="020B0604020202020204"/>
                <a:ea typeface="+mn-ea"/>
                <a:cs typeface="+mn-cs"/>
              </a:rPr>
              <a:t>: $2,000</a:t>
            </a:r>
          </a:p>
        </p:txBody>
      </p:sp>
      <p:sp>
        <p:nvSpPr>
          <p:cNvPr id="20" name="Rectangle 86">
            <a:extLst>
              <a:ext uri="{FF2B5EF4-FFF2-40B4-BE49-F238E27FC236}">
                <a16:creationId xmlns:a16="http://schemas.microsoft.com/office/drawing/2014/main" id="{7B61B5CC-5709-244D-9938-51ABB39A651B}"/>
              </a:ext>
            </a:extLst>
          </p:cNvPr>
          <p:cNvSpPr>
            <a:spLocks noChangeArrowheads="1"/>
          </p:cNvSpPr>
          <p:nvPr/>
        </p:nvSpPr>
        <p:spPr bwMode="auto">
          <a:xfrm>
            <a:off x="6047699" y="1495127"/>
            <a:ext cx="2363147" cy="326243"/>
          </a:xfrm>
          <a:prstGeom prst="rect">
            <a:avLst/>
          </a:prstGeom>
          <a:noFill/>
          <a:ln>
            <a:noFill/>
          </a:ln>
          <a:effectLst/>
        </p:spPr>
        <p:txBody>
          <a:bodyPr wrap="none" anchor="ctr">
            <a:spAutoFit/>
          </a:bodyPr>
          <a:lstStyle>
            <a:lvl1pPr algn="l" eaLnBrk="0" hangingPunct="0">
              <a:lnSpc>
                <a:spcPct val="95000"/>
              </a:lnSpc>
              <a:spcBef>
                <a:spcPct val="55000"/>
              </a:spcBef>
              <a:buClr>
                <a:srgbClr val="F5D345"/>
              </a:buClr>
              <a:buSzPct val="85000"/>
              <a:buChar char="•"/>
              <a:defRPr sz="2600">
                <a:solidFill>
                  <a:schemeClr val="tx1"/>
                </a:solidFill>
                <a:latin typeface="Verdana" pitchFamily="34" charset="0"/>
              </a:defRPr>
            </a:lvl1pPr>
            <a:lvl2pPr marL="742950" indent="-285750" algn="l" eaLnBrk="0" hangingPunct="0">
              <a:lnSpc>
                <a:spcPct val="95000"/>
              </a:lnSpc>
              <a:spcBef>
                <a:spcPct val="25000"/>
              </a:spcBef>
              <a:buChar char="–"/>
              <a:defRPr sz="2400">
                <a:solidFill>
                  <a:schemeClr val="tx1"/>
                </a:solidFill>
                <a:latin typeface="Verdana" pitchFamily="34" charset="0"/>
              </a:defRPr>
            </a:lvl2pPr>
            <a:lvl3pPr marL="1143000" indent="-228600" algn="l" eaLnBrk="0" hangingPunct="0">
              <a:lnSpc>
                <a:spcPct val="95000"/>
              </a:lnSpc>
              <a:spcBef>
                <a:spcPct val="20000"/>
              </a:spcBef>
              <a:buChar char="•"/>
              <a:defRPr sz="2000">
                <a:solidFill>
                  <a:schemeClr val="tx1"/>
                </a:solidFill>
                <a:latin typeface="Verdana" pitchFamily="34" charset="0"/>
              </a:defRPr>
            </a:lvl3pPr>
            <a:lvl4pPr marL="1600200" indent="-228600" algn="l" eaLnBrk="0" hangingPunct="0">
              <a:lnSpc>
                <a:spcPct val="95000"/>
              </a:lnSpc>
              <a:spcBef>
                <a:spcPct val="20000"/>
              </a:spcBef>
              <a:buChar char="–"/>
              <a:defRPr>
                <a:solidFill>
                  <a:schemeClr val="tx1"/>
                </a:solidFill>
                <a:latin typeface="Verdana" pitchFamily="34" charset="0"/>
              </a:defRPr>
            </a:lvl4pPr>
            <a:lvl5pPr marL="2057400" indent="-228600" algn="l" eaLnBrk="0" hangingPunct="0">
              <a:lnSpc>
                <a:spcPct val="95000"/>
              </a:lnSpc>
              <a:spcBef>
                <a:spcPct val="20000"/>
              </a:spcBef>
              <a:buChar char="»"/>
              <a:defRPr>
                <a:solidFill>
                  <a:schemeClr val="tx1"/>
                </a:solidFill>
                <a:latin typeface="Verdana" pitchFamily="34" charset="0"/>
              </a:defRPr>
            </a:lvl5pPr>
            <a:lvl6pPr marL="2514600" indent="-228600" eaLnBrk="0" fontAlgn="base" hangingPunct="0">
              <a:lnSpc>
                <a:spcPct val="95000"/>
              </a:lnSpc>
              <a:spcBef>
                <a:spcPct val="20000"/>
              </a:spcBef>
              <a:spcAft>
                <a:spcPct val="0"/>
              </a:spcAft>
              <a:buChar char="»"/>
              <a:defRPr>
                <a:solidFill>
                  <a:schemeClr val="tx1"/>
                </a:solidFill>
                <a:latin typeface="Verdana" pitchFamily="34" charset="0"/>
              </a:defRPr>
            </a:lvl6pPr>
            <a:lvl7pPr marL="2971800" indent="-228600" eaLnBrk="0" fontAlgn="base" hangingPunct="0">
              <a:lnSpc>
                <a:spcPct val="95000"/>
              </a:lnSpc>
              <a:spcBef>
                <a:spcPct val="20000"/>
              </a:spcBef>
              <a:spcAft>
                <a:spcPct val="0"/>
              </a:spcAft>
              <a:buChar char="»"/>
              <a:defRPr>
                <a:solidFill>
                  <a:schemeClr val="tx1"/>
                </a:solidFill>
                <a:latin typeface="Verdana" pitchFamily="34" charset="0"/>
              </a:defRPr>
            </a:lvl7pPr>
            <a:lvl8pPr marL="3429000" indent="-228600" eaLnBrk="0" fontAlgn="base" hangingPunct="0">
              <a:lnSpc>
                <a:spcPct val="95000"/>
              </a:lnSpc>
              <a:spcBef>
                <a:spcPct val="20000"/>
              </a:spcBef>
              <a:spcAft>
                <a:spcPct val="0"/>
              </a:spcAft>
              <a:buChar char="»"/>
              <a:defRPr>
                <a:solidFill>
                  <a:schemeClr val="tx1"/>
                </a:solidFill>
                <a:latin typeface="Verdana" pitchFamily="34" charset="0"/>
              </a:defRPr>
            </a:lvl8pPr>
            <a:lvl9pPr marL="3886200" indent="-228600" eaLnBrk="0" fontAlgn="base" hangingPunct="0">
              <a:lnSpc>
                <a:spcPct val="95000"/>
              </a:lnSpc>
              <a:spcBef>
                <a:spcPct val="20000"/>
              </a:spcBef>
              <a:spcAft>
                <a:spcPct val="0"/>
              </a:spcAft>
              <a:buChar char="»"/>
              <a:defRPr>
                <a:solidFill>
                  <a:schemeClr val="tx1"/>
                </a:solidFill>
                <a:latin typeface="Verdana" pitchFamily="34" charset="0"/>
              </a:defRPr>
            </a:lvl9pPr>
          </a:lstStyle>
          <a:p>
            <a:pPr marL="0" marR="0" lvl="0" indent="0" algn="l" defTabSz="685800" rtl="0" eaLnBrk="1" fontAlgn="auto" latinLnBrk="0" hangingPunct="1">
              <a:lnSpc>
                <a:spcPct val="95000"/>
              </a:lnSpc>
              <a:spcBef>
                <a:spcPct val="0"/>
              </a:spcBef>
              <a:spcAft>
                <a:spcPts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Arial" panose="020B0604020202020204"/>
                <a:ea typeface="+mn-ea"/>
                <a:cs typeface="+mn-cs"/>
              </a:rPr>
              <a:t>Claim at age </a:t>
            </a:r>
            <a:r>
              <a:rPr kumimoji="0" lang="en-US" altLang="en-US" sz="1600" b="1" i="0" u="none" strike="noStrike" kern="1200" cap="none" spc="0" normalizeH="0" baseline="0" noProof="0" dirty="0">
                <a:ln>
                  <a:noFill/>
                </a:ln>
                <a:solidFill>
                  <a:prstClr val="black"/>
                </a:solidFill>
                <a:effectLst/>
                <a:uLnTx/>
                <a:uFillTx/>
                <a:latin typeface="Arial" panose="020B0604020202020204"/>
                <a:ea typeface="+mn-ea"/>
                <a:cs typeface="+mn-cs"/>
              </a:rPr>
              <a:t>70</a:t>
            </a:r>
            <a:r>
              <a:rPr kumimoji="0" lang="en-US" altLang="en-US" sz="1600" b="0" i="0" u="none" strike="noStrike" kern="1200" cap="none" spc="0" normalizeH="0" baseline="0" noProof="0" dirty="0">
                <a:ln>
                  <a:noFill/>
                </a:ln>
                <a:solidFill>
                  <a:prstClr val="black"/>
                </a:solidFill>
                <a:effectLst/>
                <a:uLnTx/>
                <a:uFillTx/>
                <a:latin typeface="Arial" panose="020B0604020202020204"/>
                <a:ea typeface="+mn-ea"/>
                <a:cs typeface="+mn-cs"/>
              </a:rPr>
              <a:t>: $2,480</a:t>
            </a:r>
          </a:p>
        </p:txBody>
      </p:sp>
      <p:sp>
        <p:nvSpPr>
          <p:cNvPr id="21" name="Rectangle 20">
            <a:extLst>
              <a:ext uri="{FF2B5EF4-FFF2-40B4-BE49-F238E27FC236}">
                <a16:creationId xmlns:a16="http://schemas.microsoft.com/office/drawing/2014/main" id="{EA09E111-2F24-198F-C027-FD2E7E6BF657}"/>
              </a:ext>
            </a:extLst>
          </p:cNvPr>
          <p:cNvSpPr/>
          <p:nvPr/>
        </p:nvSpPr>
        <p:spPr>
          <a:xfrm>
            <a:off x="245579" y="2318861"/>
            <a:ext cx="2243759" cy="752889"/>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34290" rIns="13716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a:ea typeface="+mn-ea"/>
                <a:cs typeface="+mn-cs"/>
              </a:rPr>
              <a:t>Breakeven points</a:t>
            </a:r>
          </a:p>
        </p:txBody>
      </p:sp>
      <p:sp>
        <p:nvSpPr>
          <p:cNvPr id="22" name="Rectangle 21">
            <a:extLst>
              <a:ext uri="{FF2B5EF4-FFF2-40B4-BE49-F238E27FC236}">
                <a16:creationId xmlns:a16="http://schemas.microsoft.com/office/drawing/2014/main" id="{EE4F4B20-D41B-BBDA-823D-1063AD86365C}"/>
              </a:ext>
            </a:extLst>
          </p:cNvPr>
          <p:cNvSpPr/>
          <p:nvPr/>
        </p:nvSpPr>
        <p:spPr>
          <a:xfrm>
            <a:off x="245580" y="3058176"/>
            <a:ext cx="2243759" cy="75288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34290" rIns="137160" bIns="3429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prstClr val="white"/>
                </a:solidFill>
                <a:effectLst/>
                <a:uLnTx/>
                <a:uFillTx/>
                <a:latin typeface="Arial" panose="020B0604020202020204"/>
                <a:ea typeface="+mn-ea"/>
                <a:cs typeface="+mn-cs"/>
              </a:rPr>
              <a:t>Claiming at:</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prstClr val="white"/>
                </a:solidFill>
                <a:effectLst/>
                <a:uLnTx/>
                <a:uFillTx/>
                <a:latin typeface="Arial" panose="020B0604020202020204"/>
                <a:ea typeface="+mn-ea"/>
                <a:cs typeface="+mn-cs"/>
              </a:rPr>
              <a:t>Age 67 vs 62 = Age 77.5</a:t>
            </a:r>
          </a:p>
        </p:txBody>
      </p:sp>
      <p:sp>
        <p:nvSpPr>
          <p:cNvPr id="23" name="Rectangle 22">
            <a:extLst>
              <a:ext uri="{FF2B5EF4-FFF2-40B4-BE49-F238E27FC236}">
                <a16:creationId xmlns:a16="http://schemas.microsoft.com/office/drawing/2014/main" id="{C49CC87D-D2B8-090F-E0C4-F83E04DC6C4F}"/>
              </a:ext>
            </a:extLst>
          </p:cNvPr>
          <p:cNvSpPr/>
          <p:nvPr/>
        </p:nvSpPr>
        <p:spPr>
          <a:xfrm>
            <a:off x="245580" y="3808272"/>
            <a:ext cx="2243759" cy="75288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34290" rIns="137160" bIns="3429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prstClr val="white"/>
                </a:solidFill>
                <a:effectLst/>
                <a:uLnTx/>
                <a:uFillTx/>
                <a:latin typeface="Arial" panose="020B0604020202020204"/>
                <a:ea typeface="+mn-ea"/>
                <a:cs typeface="+mn-cs"/>
              </a:rPr>
              <a:t>Claiming at:</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prstClr val="white"/>
                </a:solidFill>
                <a:effectLst/>
                <a:uLnTx/>
                <a:uFillTx/>
                <a:latin typeface="Arial" panose="020B0604020202020204"/>
                <a:ea typeface="+mn-ea"/>
                <a:cs typeface="+mn-cs"/>
              </a:rPr>
              <a:t>Age 70 vs 62 = Age 81.9</a:t>
            </a:r>
          </a:p>
        </p:txBody>
      </p:sp>
      <p:sp>
        <p:nvSpPr>
          <p:cNvPr id="24" name="Rectangle 23">
            <a:extLst>
              <a:ext uri="{FF2B5EF4-FFF2-40B4-BE49-F238E27FC236}">
                <a16:creationId xmlns:a16="http://schemas.microsoft.com/office/drawing/2014/main" id="{56EC20FD-E26E-148A-F101-A04083DBE5E3}"/>
              </a:ext>
            </a:extLst>
          </p:cNvPr>
          <p:cNvSpPr/>
          <p:nvPr/>
        </p:nvSpPr>
        <p:spPr>
          <a:xfrm>
            <a:off x="245580" y="4531220"/>
            <a:ext cx="2243759" cy="75288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34290" rIns="137160" bIns="3429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prstClr val="white"/>
                </a:solidFill>
                <a:effectLst/>
                <a:uLnTx/>
                <a:uFillTx/>
                <a:latin typeface="Arial" panose="020B0604020202020204"/>
                <a:ea typeface="+mn-ea"/>
                <a:cs typeface="+mn-cs"/>
              </a:rPr>
              <a:t>Claiming at:</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prstClr val="white"/>
                </a:solidFill>
                <a:effectLst/>
                <a:uLnTx/>
                <a:uFillTx/>
                <a:latin typeface="Arial" panose="020B0604020202020204"/>
                <a:ea typeface="+mn-ea"/>
                <a:cs typeface="+mn-cs"/>
              </a:rPr>
              <a:t>Age 70 vs 67 = Age 84.5</a:t>
            </a:r>
          </a:p>
        </p:txBody>
      </p:sp>
      <p:graphicFrame>
        <p:nvGraphicFramePr>
          <p:cNvPr id="98" name="Object 87" descr="A line graph comparing Social Security claiming ages with breakeven points and total benefits received over ages 62-100.">
            <a:extLst>
              <a:ext uri="{FF2B5EF4-FFF2-40B4-BE49-F238E27FC236}">
                <a16:creationId xmlns:a16="http://schemas.microsoft.com/office/drawing/2014/main" id="{C5BDC7D7-0E1B-4A9C-B93E-ECC9DB4744FD}"/>
              </a:ext>
            </a:extLst>
          </p:cNvPr>
          <p:cNvGraphicFramePr>
            <a:graphicFrameLocks noChangeAspect="1"/>
          </p:cNvGraphicFramePr>
          <p:nvPr>
            <p:extLst>
              <p:ext uri="{D42A27DB-BD31-4B8C-83A1-F6EECF244321}">
                <p14:modId xmlns:p14="http://schemas.microsoft.com/office/powerpoint/2010/main" val="1459047031"/>
              </p:ext>
            </p:extLst>
          </p:nvPr>
        </p:nvGraphicFramePr>
        <p:xfrm>
          <a:off x="2615878" y="2153478"/>
          <a:ext cx="6129660" cy="4033216"/>
        </p:xfrm>
        <a:graphic>
          <a:graphicData uri="http://schemas.openxmlformats.org/drawingml/2006/chart">
            <c:chart xmlns:c="http://schemas.openxmlformats.org/drawingml/2006/chart" xmlns:r="http://schemas.openxmlformats.org/officeDocument/2006/relationships" r:id="rId4"/>
          </a:graphicData>
        </a:graphic>
      </p:graphicFrame>
      <p:grpSp>
        <p:nvGrpSpPr>
          <p:cNvPr id="26" name="Group 25">
            <a:extLst>
              <a:ext uri="{FF2B5EF4-FFF2-40B4-BE49-F238E27FC236}">
                <a16:creationId xmlns:a16="http://schemas.microsoft.com/office/drawing/2014/main" id="{B126390F-7B4C-63F3-D695-93FDB1EA032F}"/>
              </a:ext>
              <a:ext uri="{C183D7F6-B498-43B3-948B-1728B52AA6E4}">
                <adec:decorative xmlns:adec="http://schemas.microsoft.com/office/drawing/2017/decorative" val="1"/>
              </a:ext>
            </a:extLst>
          </p:cNvPr>
          <p:cNvGrpSpPr/>
          <p:nvPr/>
        </p:nvGrpSpPr>
        <p:grpSpPr>
          <a:xfrm>
            <a:off x="7441102" y="3058176"/>
            <a:ext cx="914401" cy="2502117"/>
            <a:chOff x="5998662" y="2913111"/>
            <a:chExt cx="1219200" cy="2736678"/>
          </a:xfrm>
        </p:grpSpPr>
        <p:grpSp>
          <p:nvGrpSpPr>
            <p:cNvPr id="27" name="Group 26">
              <a:extLst>
                <a:ext uri="{FF2B5EF4-FFF2-40B4-BE49-F238E27FC236}">
                  <a16:creationId xmlns:a16="http://schemas.microsoft.com/office/drawing/2014/main" id="{A623DE49-7623-64DE-FCC3-29E2363DFF15}"/>
                </a:ext>
              </a:extLst>
            </p:cNvPr>
            <p:cNvGrpSpPr/>
            <p:nvPr/>
          </p:nvGrpSpPr>
          <p:grpSpPr>
            <a:xfrm>
              <a:off x="6530638" y="4300151"/>
              <a:ext cx="390525" cy="1349638"/>
              <a:chOff x="6482086" y="4300151"/>
              <a:chExt cx="390525" cy="1349638"/>
            </a:xfrm>
          </p:grpSpPr>
          <p:cxnSp>
            <p:nvCxnSpPr>
              <p:cNvPr id="30" name="Straight Connector 29">
                <a:extLst>
                  <a:ext uri="{FF2B5EF4-FFF2-40B4-BE49-F238E27FC236}">
                    <a16:creationId xmlns:a16="http://schemas.microsoft.com/office/drawing/2014/main" id="{53CA4C97-5648-3FA2-4417-E30294BBCD4D}"/>
                  </a:ext>
                </a:extLst>
              </p:cNvPr>
              <p:cNvCxnSpPr/>
              <p:nvPr/>
            </p:nvCxnSpPr>
            <p:spPr>
              <a:xfrm flipV="1">
                <a:off x="6677348" y="4300151"/>
                <a:ext cx="0" cy="12801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 Box 31">
                <a:extLst>
                  <a:ext uri="{FF2B5EF4-FFF2-40B4-BE49-F238E27FC236}">
                    <a16:creationId xmlns:a16="http://schemas.microsoft.com/office/drawing/2014/main" id="{B62EA563-6D7F-ADEB-B8B4-FD34718F2DF3}"/>
                  </a:ext>
                </a:extLst>
              </p:cNvPr>
              <p:cNvSpPr txBox="1">
                <a:spLocks noChangeArrowheads="1"/>
              </p:cNvSpPr>
              <p:nvPr/>
            </p:nvSpPr>
            <p:spPr bwMode="auto">
              <a:xfrm>
                <a:off x="6482086" y="5281916"/>
                <a:ext cx="390525" cy="367873"/>
              </a:xfrm>
              <a:prstGeom prst="ellipse">
                <a:avLst/>
              </a:prstGeom>
              <a:solidFill>
                <a:srgbClr val="FFFFFF"/>
              </a:solidFill>
              <a:ln w="28575">
                <a:solidFill>
                  <a:schemeClr val="tx1"/>
                </a:solidFill>
                <a:miter lim="800000"/>
                <a:headEnd/>
                <a:tailEnd/>
              </a:ln>
              <a:effectLst/>
            </p:spPr>
            <p:txBody>
              <a:bodyPr lIns="0" tIns="0" rIns="0" bIns="0" anchor="ctr">
                <a:spAutoFit/>
              </a:bodyPr>
              <a:lstStyle>
                <a:defPPr>
                  <a:defRPr lang="en-US"/>
                </a:defPPr>
                <a:lvl1pPr algn="ctr" eaLnBrk="1" hangingPunct="1">
                  <a:lnSpc>
                    <a:spcPct val="100000"/>
                  </a:lnSpc>
                  <a:spcBef>
                    <a:spcPct val="50000"/>
                  </a:spcBef>
                  <a:buClrTx/>
                  <a:buSzTx/>
                  <a:buFontTx/>
                  <a:buNone/>
                  <a:defRPr sz="1700" b="1">
                    <a:latin typeface="+mn-lt"/>
                  </a:defRPr>
                </a:lvl1pPr>
                <a:lvl2pPr marL="742950" indent="-285750">
                  <a:lnSpc>
                    <a:spcPct val="95000"/>
                  </a:lnSpc>
                  <a:spcBef>
                    <a:spcPct val="25000"/>
                  </a:spcBef>
                  <a:buChar char="–"/>
                  <a:defRPr sz="2400">
                    <a:latin typeface="Verdana" pitchFamily="34" charset="0"/>
                  </a:defRPr>
                </a:lvl2pPr>
                <a:lvl3pPr marL="1143000" indent="-228600">
                  <a:lnSpc>
                    <a:spcPct val="95000"/>
                  </a:lnSpc>
                  <a:spcBef>
                    <a:spcPct val="20000"/>
                  </a:spcBef>
                  <a:buChar char="•"/>
                  <a:defRPr sz="2000">
                    <a:latin typeface="Verdana" pitchFamily="34" charset="0"/>
                  </a:defRPr>
                </a:lvl3pPr>
                <a:lvl4pPr marL="1600200" indent="-228600">
                  <a:lnSpc>
                    <a:spcPct val="95000"/>
                  </a:lnSpc>
                  <a:spcBef>
                    <a:spcPct val="20000"/>
                  </a:spcBef>
                  <a:buChar char="–"/>
                  <a:defRPr>
                    <a:latin typeface="Verdana" pitchFamily="34" charset="0"/>
                  </a:defRPr>
                </a:lvl4pPr>
                <a:lvl5pPr marL="2057400" indent="-228600">
                  <a:lnSpc>
                    <a:spcPct val="95000"/>
                  </a:lnSpc>
                  <a:spcBef>
                    <a:spcPct val="20000"/>
                  </a:spcBef>
                  <a:buChar char="»"/>
                  <a:defRPr>
                    <a:latin typeface="Verdana" pitchFamily="34" charset="0"/>
                  </a:defRPr>
                </a:lvl5pPr>
                <a:lvl6pPr marL="2514600" indent="-228600" eaLnBrk="0" fontAlgn="base" hangingPunct="0">
                  <a:lnSpc>
                    <a:spcPct val="95000"/>
                  </a:lnSpc>
                  <a:spcBef>
                    <a:spcPct val="20000"/>
                  </a:spcBef>
                  <a:spcAft>
                    <a:spcPct val="0"/>
                  </a:spcAft>
                  <a:buChar char="»"/>
                  <a:defRPr>
                    <a:latin typeface="Verdana" pitchFamily="34" charset="0"/>
                  </a:defRPr>
                </a:lvl6pPr>
                <a:lvl7pPr marL="2971800" indent="-228600" eaLnBrk="0" fontAlgn="base" hangingPunct="0">
                  <a:lnSpc>
                    <a:spcPct val="95000"/>
                  </a:lnSpc>
                  <a:spcBef>
                    <a:spcPct val="20000"/>
                  </a:spcBef>
                  <a:spcAft>
                    <a:spcPct val="0"/>
                  </a:spcAft>
                  <a:buChar char="»"/>
                  <a:defRPr>
                    <a:latin typeface="Verdana" pitchFamily="34" charset="0"/>
                  </a:defRPr>
                </a:lvl7pPr>
                <a:lvl8pPr marL="3429000" indent="-228600" eaLnBrk="0" fontAlgn="base" hangingPunct="0">
                  <a:lnSpc>
                    <a:spcPct val="95000"/>
                  </a:lnSpc>
                  <a:spcBef>
                    <a:spcPct val="20000"/>
                  </a:spcBef>
                  <a:spcAft>
                    <a:spcPct val="0"/>
                  </a:spcAft>
                  <a:buChar char="»"/>
                  <a:defRPr>
                    <a:latin typeface="Verdana" pitchFamily="34" charset="0"/>
                  </a:defRPr>
                </a:lvl8pPr>
                <a:lvl9pPr marL="3886200" indent="-228600" eaLnBrk="0" fontAlgn="base" hangingPunct="0">
                  <a:lnSpc>
                    <a:spcPct val="95000"/>
                  </a:lnSpc>
                  <a:spcBef>
                    <a:spcPct val="20000"/>
                  </a:spcBef>
                  <a:spcAft>
                    <a:spcPct val="0"/>
                  </a:spcAft>
                  <a:buChar char="»"/>
                  <a:defRPr>
                    <a:latin typeface="Verdana" pitchFamily="34" charset="0"/>
                  </a:defRPr>
                </a:lvl9p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en-US" altLang="en-US" sz="1275" b="1" i="0" u="none" strike="noStrike" kern="1200" cap="none" spc="0" normalizeH="0" baseline="0" noProof="0" dirty="0">
                    <a:ln>
                      <a:noFill/>
                    </a:ln>
                    <a:solidFill>
                      <a:prstClr val="black"/>
                    </a:solidFill>
                    <a:effectLst/>
                    <a:uLnTx/>
                    <a:uFillTx/>
                    <a:latin typeface="Arial" panose="020B0604020202020204"/>
                    <a:ea typeface="+mn-ea"/>
                    <a:cs typeface="+mn-cs"/>
                  </a:rPr>
                  <a:t>95</a:t>
                </a:r>
              </a:p>
            </p:txBody>
          </p:sp>
        </p:grpSp>
        <p:sp>
          <p:nvSpPr>
            <p:cNvPr id="28" name="Text Box 22">
              <a:extLst>
                <a:ext uri="{FF2B5EF4-FFF2-40B4-BE49-F238E27FC236}">
                  <a16:creationId xmlns:a16="http://schemas.microsoft.com/office/drawing/2014/main" id="{A2661FAE-249A-2AF6-3849-4D039DB8E12D}"/>
                </a:ext>
              </a:extLst>
            </p:cNvPr>
            <p:cNvSpPr txBox="1">
              <a:spLocks noChangeArrowheads="1"/>
            </p:cNvSpPr>
            <p:nvPr/>
          </p:nvSpPr>
          <p:spPr bwMode="auto">
            <a:xfrm>
              <a:off x="5998662" y="2913111"/>
              <a:ext cx="1219200" cy="394716"/>
            </a:xfrm>
            <a:prstGeom prst="rect">
              <a:avLst/>
            </a:prstGeom>
            <a:solidFill>
              <a:srgbClr val="FFFFFF"/>
            </a:solidFill>
            <a:ln>
              <a:noFill/>
            </a:ln>
            <a:effectLst/>
          </p:spPr>
          <p:txBody>
            <a:bodyPr wrap="square" lIns="0" tIns="0" rIns="0" bIns="0" anchor="ctr" anchorCtr="0">
              <a:noAutofit/>
            </a:bodyPr>
            <a:lstStyle>
              <a:lvl1pPr algn="l" eaLnBrk="0" hangingPunct="0">
                <a:lnSpc>
                  <a:spcPct val="95000"/>
                </a:lnSpc>
                <a:spcBef>
                  <a:spcPct val="55000"/>
                </a:spcBef>
                <a:buClr>
                  <a:srgbClr val="F5D345"/>
                </a:buClr>
                <a:buSzPct val="85000"/>
                <a:buChar char="•"/>
                <a:defRPr sz="2600">
                  <a:solidFill>
                    <a:schemeClr val="tx1"/>
                  </a:solidFill>
                  <a:latin typeface="Verdana" pitchFamily="34" charset="0"/>
                </a:defRPr>
              </a:lvl1pPr>
              <a:lvl2pPr marL="742950" indent="-285750" algn="l" eaLnBrk="0" hangingPunct="0">
                <a:lnSpc>
                  <a:spcPct val="95000"/>
                </a:lnSpc>
                <a:spcBef>
                  <a:spcPct val="25000"/>
                </a:spcBef>
                <a:buChar char="–"/>
                <a:defRPr sz="2400">
                  <a:solidFill>
                    <a:schemeClr val="tx1"/>
                  </a:solidFill>
                  <a:latin typeface="Verdana" pitchFamily="34" charset="0"/>
                </a:defRPr>
              </a:lvl2pPr>
              <a:lvl3pPr marL="1143000" indent="-228600" algn="l" eaLnBrk="0" hangingPunct="0">
                <a:lnSpc>
                  <a:spcPct val="95000"/>
                </a:lnSpc>
                <a:spcBef>
                  <a:spcPct val="20000"/>
                </a:spcBef>
                <a:buChar char="•"/>
                <a:defRPr sz="2000">
                  <a:solidFill>
                    <a:schemeClr val="tx1"/>
                  </a:solidFill>
                  <a:latin typeface="Verdana" pitchFamily="34" charset="0"/>
                </a:defRPr>
              </a:lvl3pPr>
              <a:lvl4pPr marL="1600200" indent="-228600" algn="l" eaLnBrk="0" hangingPunct="0">
                <a:lnSpc>
                  <a:spcPct val="95000"/>
                </a:lnSpc>
                <a:spcBef>
                  <a:spcPct val="20000"/>
                </a:spcBef>
                <a:buChar char="–"/>
                <a:defRPr>
                  <a:solidFill>
                    <a:schemeClr val="tx1"/>
                  </a:solidFill>
                  <a:latin typeface="Verdana" pitchFamily="34" charset="0"/>
                </a:defRPr>
              </a:lvl4pPr>
              <a:lvl5pPr marL="2057400" indent="-228600" algn="l" eaLnBrk="0" hangingPunct="0">
                <a:lnSpc>
                  <a:spcPct val="95000"/>
                </a:lnSpc>
                <a:spcBef>
                  <a:spcPct val="20000"/>
                </a:spcBef>
                <a:buChar char="»"/>
                <a:defRPr>
                  <a:solidFill>
                    <a:schemeClr val="tx1"/>
                  </a:solidFill>
                  <a:latin typeface="Verdana" pitchFamily="34" charset="0"/>
                </a:defRPr>
              </a:lvl5pPr>
              <a:lvl6pPr marL="2514600" indent="-228600" eaLnBrk="0" fontAlgn="base" hangingPunct="0">
                <a:lnSpc>
                  <a:spcPct val="95000"/>
                </a:lnSpc>
                <a:spcBef>
                  <a:spcPct val="20000"/>
                </a:spcBef>
                <a:spcAft>
                  <a:spcPct val="0"/>
                </a:spcAft>
                <a:buChar char="»"/>
                <a:defRPr>
                  <a:solidFill>
                    <a:schemeClr val="tx1"/>
                  </a:solidFill>
                  <a:latin typeface="Verdana" pitchFamily="34" charset="0"/>
                </a:defRPr>
              </a:lvl6pPr>
              <a:lvl7pPr marL="2971800" indent="-228600" eaLnBrk="0" fontAlgn="base" hangingPunct="0">
                <a:lnSpc>
                  <a:spcPct val="95000"/>
                </a:lnSpc>
                <a:spcBef>
                  <a:spcPct val="20000"/>
                </a:spcBef>
                <a:spcAft>
                  <a:spcPct val="0"/>
                </a:spcAft>
                <a:buChar char="»"/>
                <a:defRPr>
                  <a:solidFill>
                    <a:schemeClr val="tx1"/>
                  </a:solidFill>
                  <a:latin typeface="Verdana" pitchFamily="34" charset="0"/>
                </a:defRPr>
              </a:lvl7pPr>
              <a:lvl8pPr marL="3429000" indent="-228600" eaLnBrk="0" fontAlgn="base" hangingPunct="0">
                <a:lnSpc>
                  <a:spcPct val="95000"/>
                </a:lnSpc>
                <a:spcBef>
                  <a:spcPct val="20000"/>
                </a:spcBef>
                <a:spcAft>
                  <a:spcPct val="0"/>
                </a:spcAft>
                <a:buChar char="»"/>
                <a:defRPr>
                  <a:solidFill>
                    <a:schemeClr val="tx1"/>
                  </a:solidFill>
                  <a:latin typeface="Verdana" pitchFamily="34" charset="0"/>
                </a:defRPr>
              </a:lvl8pPr>
              <a:lvl9pPr marL="3886200" indent="-228600" eaLnBrk="0" fontAlgn="base" hangingPunct="0">
                <a:lnSpc>
                  <a:spcPct val="95000"/>
                </a:lnSpc>
                <a:spcBef>
                  <a:spcPct val="20000"/>
                </a:spcBef>
                <a:spcAft>
                  <a:spcPct val="0"/>
                </a:spcAft>
                <a:buChar char="»"/>
                <a:defRPr>
                  <a:solidFill>
                    <a:schemeClr val="tx1"/>
                  </a:solidFill>
                  <a:latin typeface="Verdana" pitchFamily="34" charset="0"/>
                </a:defRPr>
              </a:lvl9pPr>
            </a:lstStyle>
            <a:p>
              <a:pPr marL="0" marR="0" lvl="0" indent="0" algn="ctr" defTabSz="685800" rtl="0" eaLnBrk="1" fontAlgn="auto" latinLnBrk="0" hangingPunct="1">
                <a:lnSpc>
                  <a:spcPct val="90000"/>
                </a:lnSpc>
                <a:spcBef>
                  <a:spcPts val="0"/>
                </a:spcBef>
                <a:spcAft>
                  <a:spcPts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Arial" panose="020B0604020202020204"/>
                  <a:ea typeface="+mn-ea"/>
                  <a:cs typeface="+mn-cs"/>
                </a:rPr>
                <a:t>Total benefits</a:t>
              </a:r>
              <a:br>
                <a:rPr kumimoji="0" lang="en-US" altLang="en-US" sz="1200" b="0" i="0" u="none" strike="noStrike" kern="1200" cap="none" spc="0" normalizeH="0" baseline="0" noProof="0" dirty="0">
                  <a:ln>
                    <a:noFill/>
                  </a:ln>
                  <a:solidFill>
                    <a:prstClr val="black"/>
                  </a:solidFill>
                  <a:effectLst/>
                  <a:uLnTx/>
                  <a:uFillTx/>
                  <a:latin typeface="Arial" panose="020B0604020202020204"/>
                  <a:ea typeface="+mn-ea"/>
                  <a:cs typeface="+mn-cs"/>
                </a:rPr>
              </a:br>
              <a:r>
                <a:rPr kumimoji="0" lang="en-US" altLang="en-US" sz="1200" b="0" i="0" u="none" strike="noStrike" kern="1200" cap="none" spc="0" normalizeH="0" baseline="0" noProof="0" dirty="0">
                  <a:ln>
                    <a:noFill/>
                  </a:ln>
                  <a:solidFill>
                    <a:prstClr val="black"/>
                  </a:solidFill>
                  <a:effectLst/>
                  <a:uLnTx/>
                  <a:uFillTx/>
                  <a:latin typeface="Arial" panose="020B0604020202020204"/>
                  <a:ea typeface="+mn-ea"/>
                  <a:cs typeface="+mn-cs"/>
                </a:rPr>
                <a:t>at age 95</a:t>
              </a:r>
            </a:p>
          </p:txBody>
        </p:sp>
        <p:sp>
          <p:nvSpPr>
            <p:cNvPr id="29" name="Rectangle 84">
              <a:extLst>
                <a:ext uri="{FF2B5EF4-FFF2-40B4-BE49-F238E27FC236}">
                  <a16:creationId xmlns:a16="http://schemas.microsoft.com/office/drawing/2014/main" id="{D48298A9-A2C5-CE0A-E280-94D9A9227F81}"/>
                </a:ext>
              </a:extLst>
            </p:cNvPr>
            <p:cNvSpPr>
              <a:spLocks noChangeArrowheads="1"/>
            </p:cNvSpPr>
            <p:nvPr/>
          </p:nvSpPr>
          <p:spPr bwMode="auto">
            <a:xfrm>
              <a:off x="6168970" y="4179367"/>
              <a:ext cx="1048890" cy="297004"/>
            </a:xfrm>
            <a:prstGeom prst="rect">
              <a:avLst/>
            </a:prstGeom>
            <a:solidFill>
              <a:srgbClr val="D03A39"/>
            </a:solidFill>
            <a:ln>
              <a:noFill/>
            </a:ln>
            <a:effectLst>
              <a:outerShdw blurRad="50800" dist="38100" dir="2700000" algn="tl" rotWithShape="0">
                <a:prstClr val="black">
                  <a:alpha val="40000"/>
                </a:prstClr>
              </a:outerShdw>
            </a:effectLst>
          </p:spPr>
          <p:txBody>
            <a:bodyPr wrap="square" lIns="0" rIns="0" anchor="ctr">
              <a:noAutofit/>
            </a:bodyPr>
            <a:lstStyle>
              <a:lvl1pPr algn="l" eaLnBrk="0" hangingPunct="0">
                <a:lnSpc>
                  <a:spcPct val="95000"/>
                </a:lnSpc>
                <a:spcBef>
                  <a:spcPct val="55000"/>
                </a:spcBef>
                <a:buClr>
                  <a:srgbClr val="F5D345"/>
                </a:buClr>
                <a:buSzPct val="85000"/>
                <a:buChar char="•"/>
                <a:defRPr sz="2600">
                  <a:solidFill>
                    <a:schemeClr val="tx1"/>
                  </a:solidFill>
                  <a:latin typeface="Verdana" pitchFamily="34" charset="0"/>
                </a:defRPr>
              </a:lvl1pPr>
              <a:lvl2pPr marL="742950" indent="-285750" algn="l" eaLnBrk="0" hangingPunct="0">
                <a:lnSpc>
                  <a:spcPct val="95000"/>
                </a:lnSpc>
                <a:spcBef>
                  <a:spcPct val="25000"/>
                </a:spcBef>
                <a:buChar char="–"/>
                <a:defRPr sz="2400">
                  <a:solidFill>
                    <a:schemeClr val="tx1"/>
                  </a:solidFill>
                  <a:latin typeface="Verdana" pitchFamily="34" charset="0"/>
                </a:defRPr>
              </a:lvl2pPr>
              <a:lvl3pPr marL="1143000" indent="-228600" algn="l" eaLnBrk="0" hangingPunct="0">
                <a:lnSpc>
                  <a:spcPct val="95000"/>
                </a:lnSpc>
                <a:spcBef>
                  <a:spcPct val="20000"/>
                </a:spcBef>
                <a:buChar char="•"/>
                <a:defRPr sz="2000">
                  <a:solidFill>
                    <a:schemeClr val="tx1"/>
                  </a:solidFill>
                  <a:latin typeface="Verdana" pitchFamily="34" charset="0"/>
                </a:defRPr>
              </a:lvl3pPr>
              <a:lvl4pPr marL="1600200" indent="-228600" algn="l" eaLnBrk="0" hangingPunct="0">
                <a:lnSpc>
                  <a:spcPct val="95000"/>
                </a:lnSpc>
                <a:spcBef>
                  <a:spcPct val="20000"/>
                </a:spcBef>
                <a:buChar char="–"/>
                <a:defRPr>
                  <a:solidFill>
                    <a:schemeClr val="tx1"/>
                  </a:solidFill>
                  <a:latin typeface="Verdana" pitchFamily="34" charset="0"/>
                </a:defRPr>
              </a:lvl4pPr>
              <a:lvl5pPr marL="2057400" indent="-228600" algn="l" eaLnBrk="0" hangingPunct="0">
                <a:lnSpc>
                  <a:spcPct val="95000"/>
                </a:lnSpc>
                <a:spcBef>
                  <a:spcPct val="20000"/>
                </a:spcBef>
                <a:buChar char="»"/>
                <a:defRPr>
                  <a:solidFill>
                    <a:schemeClr val="tx1"/>
                  </a:solidFill>
                  <a:latin typeface="Verdana" pitchFamily="34" charset="0"/>
                </a:defRPr>
              </a:lvl5pPr>
              <a:lvl6pPr marL="2514600" indent="-228600" eaLnBrk="0" fontAlgn="base" hangingPunct="0">
                <a:lnSpc>
                  <a:spcPct val="95000"/>
                </a:lnSpc>
                <a:spcBef>
                  <a:spcPct val="20000"/>
                </a:spcBef>
                <a:spcAft>
                  <a:spcPct val="0"/>
                </a:spcAft>
                <a:buChar char="»"/>
                <a:defRPr>
                  <a:solidFill>
                    <a:schemeClr val="tx1"/>
                  </a:solidFill>
                  <a:latin typeface="Verdana" pitchFamily="34" charset="0"/>
                </a:defRPr>
              </a:lvl6pPr>
              <a:lvl7pPr marL="2971800" indent="-228600" eaLnBrk="0" fontAlgn="base" hangingPunct="0">
                <a:lnSpc>
                  <a:spcPct val="95000"/>
                </a:lnSpc>
                <a:spcBef>
                  <a:spcPct val="20000"/>
                </a:spcBef>
                <a:spcAft>
                  <a:spcPct val="0"/>
                </a:spcAft>
                <a:buChar char="»"/>
                <a:defRPr>
                  <a:solidFill>
                    <a:schemeClr val="tx1"/>
                  </a:solidFill>
                  <a:latin typeface="Verdana" pitchFamily="34" charset="0"/>
                </a:defRPr>
              </a:lvl7pPr>
              <a:lvl8pPr marL="3429000" indent="-228600" eaLnBrk="0" fontAlgn="base" hangingPunct="0">
                <a:lnSpc>
                  <a:spcPct val="95000"/>
                </a:lnSpc>
                <a:spcBef>
                  <a:spcPct val="20000"/>
                </a:spcBef>
                <a:spcAft>
                  <a:spcPct val="0"/>
                </a:spcAft>
                <a:buChar char="»"/>
                <a:defRPr>
                  <a:solidFill>
                    <a:schemeClr val="tx1"/>
                  </a:solidFill>
                  <a:latin typeface="Verdana" pitchFamily="34" charset="0"/>
                </a:defRPr>
              </a:lvl8pPr>
              <a:lvl9pPr marL="3886200" indent="-228600" eaLnBrk="0" fontAlgn="base" hangingPunct="0">
                <a:lnSpc>
                  <a:spcPct val="95000"/>
                </a:lnSpc>
                <a:spcBef>
                  <a:spcPct val="20000"/>
                </a:spcBef>
                <a:spcAft>
                  <a:spcPct val="0"/>
                </a:spcAft>
                <a:buChar char="»"/>
                <a:defRPr>
                  <a:solidFill>
                    <a:schemeClr val="tx1"/>
                  </a:solidFill>
                  <a:latin typeface="Verdana" pitchFamily="34" charset="0"/>
                </a:defRPr>
              </a:lvl9pPr>
            </a:lstStyle>
            <a:p>
              <a:pPr marL="0" marR="0" lvl="0" indent="0" algn="ctr" defTabSz="685800" rtl="0" eaLnBrk="1" fontAlgn="auto" latinLnBrk="0" hangingPunct="1">
                <a:lnSpc>
                  <a:spcPct val="95000"/>
                </a:lnSpc>
                <a:spcBef>
                  <a:spcPct val="0"/>
                </a:spcBef>
                <a:spcAft>
                  <a:spcPts val="0"/>
                </a:spcAft>
                <a:buClrTx/>
                <a:buSzTx/>
                <a:buFontTx/>
                <a:buNone/>
                <a:tabLst/>
                <a:defRPr/>
              </a:pPr>
              <a:endParaRPr kumimoji="0" lang="en-US" altLang="en-US" sz="12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grpSp>
      <p:grpSp>
        <p:nvGrpSpPr>
          <p:cNvPr id="32" name="Group 31">
            <a:extLst>
              <a:ext uri="{FF2B5EF4-FFF2-40B4-BE49-F238E27FC236}">
                <a16:creationId xmlns:a16="http://schemas.microsoft.com/office/drawing/2014/main" id="{BF88EB7F-4540-9300-3B4D-02878008D038}"/>
              </a:ext>
              <a:ext uri="{C183D7F6-B498-43B3-948B-1728B52AA6E4}">
                <adec:decorative xmlns:adec="http://schemas.microsoft.com/office/drawing/2017/decorative" val="1"/>
              </a:ext>
            </a:extLst>
          </p:cNvPr>
          <p:cNvGrpSpPr/>
          <p:nvPr/>
        </p:nvGrpSpPr>
        <p:grpSpPr>
          <a:xfrm>
            <a:off x="7391263" y="3609689"/>
            <a:ext cx="1141809" cy="948599"/>
            <a:chOff x="8188548" y="3408858"/>
            <a:chExt cx="1522411" cy="1037525"/>
          </a:xfrm>
        </p:grpSpPr>
        <p:sp>
          <p:nvSpPr>
            <p:cNvPr id="33" name="Rectangle 86">
              <a:extLst>
                <a:ext uri="{FF2B5EF4-FFF2-40B4-BE49-F238E27FC236}">
                  <a16:creationId xmlns:a16="http://schemas.microsoft.com/office/drawing/2014/main" id="{3D7B517A-72BB-B097-21CE-53905AD03FDF}"/>
                </a:ext>
              </a:extLst>
            </p:cNvPr>
            <p:cNvSpPr>
              <a:spLocks noChangeArrowheads="1"/>
            </p:cNvSpPr>
            <p:nvPr/>
          </p:nvSpPr>
          <p:spPr bwMode="auto">
            <a:xfrm>
              <a:off x="8425309" y="3417243"/>
              <a:ext cx="1048891" cy="297004"/>
            </a:xfrm>
            <a:prstGeom prst="rect">
              <a:avLst/>
            </a:prstGeom>
            <a:solidFill>
              <a:srgbClr val="07874E"/>
            </a:solidFill>
            <a:ln>
              <a:noFill/>
            </a:ln>
            <a:effectLst>
              <a:outerShdw blurRad="50800" dist="38100" dir="2700000" algn="tl" rotWithShape="0">
                <a:prstClr val="black">
                  <a:alpha val="40000"/>
                </a:prstClr>
              </a:outerShdw>
            </a:effectLst>
          </p:spPr>
          <p:txBody>
            <a:bodyPr wrap="square" lIns="0" rIns="0" anchor="ctr">
              <a:noAutofit/>
            </a:bodyPr>
            <a:lstStyle>
              <a:lvl1pPr algn="l" eaLnBrk="0" hangingPunct="0">
                <a:lnSpc>
                  <a:spcPct val="95000"/>
                </a:lnSpc>
                <a:spcBef>
                  <a:spcPct val="55000"/>
                </a:spcBef>
                <a:buClr>
                  <a:srgbClr val="F5D345"/>
                </a:buClr>
                <a:buSzPct val="85000"/>
                <a:buChar char="•"/>
                <a:defRPr sz="2600">
                  <a:solidFill>
                    <a:schemeClr val="tx1"/>
                  </a:solidFill>
                  <a:latin typeface="Verdana" pitchFamily="34" charset="0"/>
                </a:defRPr>
              </a:lvl1pPr>
              <a:lvl2pPr marL="742950" indent="-285750" algn="l" eaLnBrk="0" hangingPunct="0">
                <a:lnSpc>
                  <a:spcPct val="95000"/>
                </a:lnSpc>
                <a:spcBef>
                  <a:spcPct val="25000"/>
                </a:spcBef>
                <a:buChar char="–"/>
                <a:defRPr sz="2400">
                  <a:solidFill>
                    <a:schemeClr val="tx1"/>
                  </a:solidFill>
                  <a:latin typeface="Verdana" pitchFamily="34" charset="0"/>
                </a:defRPr>
              </a:lvl2pPr>
              <a:lvl3pPr marL="1143000" indent="-228600" algn="l" eaLnBrk="0" hangingPunct="0">
                <a:lnSpc>
                  <a:spcPct val="95000"/>
                </a:lnSpc>
                <a:spcBef>
                  <a:spcPct val="20000"/>
                </a:spcBef>
                <a:buChar char="•"/>
                <a:defRPr sz="2000">
                  <a:solidFill>
                    <a:schemeClr val="tx1"/>
                  </a:solidFill>
                  <a:latin typeface="Verdana" pitchFamily="34" charset="0"/>
                </a:defRPr>
              </a:lvl3pPr>
              <a:lvl4pPr marL="1600200" indent="-228600" algn="l" eaLnBrk="0" hangingPunct="0">
                <a:lnSpc>
                  <a:spcPct val="95000"/>
                </a:lnSpc>
                <a:spcBef>
                  <a:spcPct val="20000"/>
                </a:spcBef>
                <a:buChar char="–"/>
                <a:defRPr>
                  <a:solidFill>
                    <a:schemeClr val="tx1"/>
                  </a:solidFill>
                  <a:latin typeface="Verdana" pitchFamily="34" charset="0"/>
                </a:defRPr>
              </a:lvl4pPr>
              <a:lvl5pPr marL="2057400" indent="-228600" algn="l" eaLnBrk="0" hangingPunct="0">
                <a:lnSpc>
                  <a:spcPct val="95000"/>
                </a:lnSpc>
                <a:spcBef>
                  <a:spcPct val="20000"/>
                </a:spcBef>
                <a:buChar char="»"/>
                <a:defRPr>
                  <a:solidFill>
                    <a:schemeClr val="tx1"/>
                  </a:solidFill>
                  <a:latin typeface="Verdana" pitchFamily="34" charset="0"/>
                </a:defRPr>
              </a:lvl5pPr>
              <a:lvl6pPr marL="2514600" indent="-228600" eaLnBrk="0" fontAlgn="base" hangingPunct="0">
                <a:lnSpc>
                  <a:spcPct val="95000"/>
                </a:lnSpc>
                <a:spcBef>
                  <a:spcPct val="20000"/>
                </a:spcBef>
                <a:spcAft>
                  <a:spcPct val="0"/>
                </a:spcAft>
                <a:buChar char="»"/>
                <a:defRPr>
                  <a:solidFill>
                    <a:schemeClr val="tx1"/>
                  </a:solidFill>
                  <a:latin typeface="Verdana" pitchFamily="34" charset="0"/>
                </a:defRPr>
              </a:lvl6pPr>
              <a:lvl7pPr marL="2971800" indent="-228600" eaLnBrk="0" fontAlgn="base" hangingPunct="0">
                <a:lnSpc>
                  <a:spcPct val="95000"/>
                </a:lnSpc>
                <a:spcBef>
                  <a:spcPct val="20000"/>
                </a:spcBef>
                <a:spcAft>
                  <a:spcPct val="0"/>
                </a:spcAft>
                <a:buChar char="»"/>
                <a:defRPr>
                  <a:solidFill>
                    <a:schemeClr val="tx1"/>
                  </a:solidFill>
                  <a:latin typeface="Verdana" pitchFamily="34" charset="0"/>
                </a:defRPr>
              </a:lvl7pPr>
              <a:lvl8pPr marL="3429000" indent="-228600" eaLnBrk="0" fontAlgn="base" hangingPunct="0">
                <a:lnSpc>
                  <a:spcPct val="95000"/>
                </a:lnSpc>
                <a:spcBef>
                  <a:spcPct val="20000"/>
                </a:spcBef>
                <a:spcAft>
                  <a:spcPct val="0"/>
                </a:spcAft>
                <a:buChar char="»"/>
                <a:defRPr>
                  <a:solidFill>
                    <a:schemeClr val="tx1"/>
                  </a:solidFill>
                  <a:latin typeface="Verdana" pitchFamily="34" charset="0"/>
                </a:defRPr>
              </a:lvl8pPr>
              <a:lvl9pPr marL="3886200" indent="-228600" eaLnBrk="0" fontAlgn="base" hangingPunct="0">
                <a:lnSpc>
                  <a:spcPct val="95000"/>
                </a:lnSpc>
                <a:spcBef>
                  <a:spcPct val="20000"/>
                </a:spcBef>
                <a:spcAft>
                  <a:spcPct val="0"/>
                </a:spcAft>
                <a:buChar char="»"/>
                <a:defRPr>
                  <a:solidFill>
                    <a:schemeClr val="tx1"/>
                  </a:solidFill>
                  <a:latin typeface="Verdana" pitchFamily="34" charset="0"/>
                </a:defRPr>
              </a:lvl9pPr>
            </a:lstStyle>
            <a:p>
              <a:pPr marL="0" marR="0" lvl="0" indent="0" algn="ctr" defTabSz="685800" rtl="0" eaLnBrk="1" fontAlgn="auto" latinLnBrk="0" hangingPunct="1">
                <a:lnSpc>
                  <a:spcPct val="95000"/>
                </a:lnSpc>
                <a:spcBef>
                  <a:spcPct val="0"/>
                </a:spcBef>
                <a:spcAft>
                  <a:spcPts val="0"/>
                </a:spcAft>
                <a:buClrTx/>
                <a:buSzTx/>
                <a:buFontTx/>
                <a:buNone/>
                <a:tabLst/>
                <a:defRPr/>
              </a:pPr>
              <a:endParaRPr kumimoji="0" lang="en-US" altLang="en-US" sz="12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34" name="Rectangle 85">
              <a:extLst>
                <a:ext uri="{FF2B5EF4-FFF2-40B4-BE49-F238E27FC236}">
                  <a16:creationId xmlns:a16="http://schemas.microsoft.com/office/drawing/2014/main" id="{E105F00F-1B7F-1E55-1B00-A42CABCFE1D3}"/>
                </a:ext>
              </a:extLst>
            </p:cNvPr>
            <p:cNvSpPr>
              <a:spLocks noChangeArrowheads="1"/>
            </p:cNvSpPr>
            <p:nvPr/>
          </p:nvSpPr>
          <p:spPr bwMode="auto">
            <a:xfrm>
              <a:off x="8425310" y="3755353"/>
              <a:ext cx="1048891" cy="297004"/>
            </a:xfrm>
            <a:prstGeom prst="rect">
              <a:avLst/>
            </a:prstGeom>
            <a:solidFill>
              <a:srgbClr val="00009A"/>
            </a:solidFill>
            <a:ln>
              <a:noFill/>
            </a:ln>
            <a:effectLst>
              <a:outerShdw blurRad="50800" dist="38100" dir="2700000" algn="tl" rotWithShape="0">
                <a:prstClr val="black">
                  <a:alpha val="40000"/>
                </a:prstClr>
              </a:outerShdw>
            </a:effectLst>
          </p:spPr>
          <p:txBody>
            <a:bodyPr wrap="square" lIns="0" rIns="0" anchor="ctr">
              <a:noAutofit/>
            </a:bodyPr>
            <a:lstStyle>
              <a:lvl1pPr algn="l" eaLnBrk="0" hangingPunct="0">
                <a:lnSpc>
                  <a:spcPct val="95000"/>
                </a:lnSpc>
                <a:spcBef>
                  <a:spcPct val="55000"/>
                </a:spcBef>
                <a:buClr>
                  <a:srgbClr val="F5D345"/>
                </a:buClr>
                <a:buSzPct val="85000"/>
                <a:buChar char="•"/>
                <a:defRPr sz="2600">
                  <a:solidFill>
                    <a:schemeClr val="tx1"/>
                  </a:solidFill>
                  <a:latin typeface="Verdana" pitchFamily="34" charset="0"/>
                </a:defRPr>
              </a:lvl1pPr>
              <a:lvl2pPr marL="742950" indent="-285750" algn="l" eaLnBrk="0" hangingPunct="0">
                <a:lnSpc>
                  <a:spcPct val="95000"/>
                </a:lnSpc>
                <a:spcBef>
                  <a:spcPct val="25000"/>
                </a:spcBef>
                <a:buChar char="–"/>
                <a:defRPr sz="2400">
                  <a:solidFill>
                    <a:schemeClr val="tx1"/>
                  </a:solidFill>
                  <a:latin typeface="Verdana" pitchFamily="34" charset="0"/>
                </a:defRPr>
              </a:lvl2pPr>
              <a:lvl3pPr marL="1143000" indent="-228600" algn="l" eaLnBrk="0" hangingPunct="0">
                <a:lnSpc>
                  <a:spcPct val="95000"/>
                </a:lnSpc>
                <a:spcBef>
                  <a:spcPct val="20000"/>
                </a:spcBef>
                <a:buChar char="•"/>
                <a:defRPr sz="2000">
                  <a:solidFill>
                    <a:schemeClr val="tx1"/>
                  </a:solidFill>
                  <a:latin typeface="Verdana" pitchFamily="34" charset="0"/>
                </a:defRPr>
              </a:lvl3pPr>
              <a:lvl4pPr marL="1600200" indent="-228600" algn="l" eaLnBrk="0" hangingPunct="0">
                <a:lnSpc>
                  <a:spcPct val="95000"/>
                </a:lnSpc>
                <a:spcBef>
                  <a:spcPct val="20000"/>
                </a:spcBef>
                <a:buChar char="–"/>
                <a:defRPr>
                  <a:solidFill>
                    <a:schemeClr val="tx1"/>
                  </a:solidFill>
                  <a:latin typeface="Verdana" pitchFamily="34" charset="0"/>
                </a:defRPr>
              </a:lvl4pPr>
              <a:lvl5pPr marL="2057400" indent="-228600" algn="l" eaLnBrk="0" hangingPunct="0">
                <a:lnSpc>
                  <a:spcPct val="95000"/>
                </a:lnSpc>
                <a:spcBef>
                  <a:spcPct val="20000"/>
                </a:spcBef>
                <a:buChar char="»"/>
                <a:defRPr>
                  <a:solidFill>
                    <a:schemeClr val="tx1"/>
                  </a:solidFill>
                  <a:latin typeface="Verdana" pitchFamily="34" charset="0"/>
                </a:defRPr>
              </a:lvl5pPr>
              <a:lvl6pPr marL="2514600" indent="-228600" eaLnBrk="0" fontAlgn="base" hangingPunct="0">
                <a:lnSpc>
                  <a:spcPct val="95000"/>
                </a:lnSpc>
                <a:spcBef>
                  <a:spcPct val="20000"/>
                </a:spcBef>
                <a:spcAft>
                  <a:spcPct val="0"/>
                </a:spcAft>
                <a:buChar char="»"/>
                <a:defRPr>
                  <a:solidFill>
                    <a:schemeClr val="tx1"/>
                  </a:solidFill>
                  <a:latin typeface="Verdana" pitchFamily="34" charset="0"/>
                </a:defRPr>
              </a:lvl6pPr>
              <a:lvl7pPr marL="2971800" indent="-228600" eaLnBrk="0" fontAlgn="base" hangingPunct="0">
                <a:lnSpc>
                  <a:spcPct val="95000"/>
                </a:lnSpc>
                <a:spcBef>
                  <a:spcPct val="20000"/>
                </a:spcBef>
                <a:spcAft>
                  <a:spcPct val="0"/>
                </a:spcAft>
                <a:buChar char="»"/>
                <a:defRPr>
                  <a:solidFill>
                    <a:schemeClr val="tx1"/>
                  </a:solidFill>
                  <a:latin typeface="Verdana" pitchFamily="34" charset="0"/>
                </a:defRPr>
              </a:lvl7pPr>
              <a:lvl8pPr marL="3429000" indent="-228600" eaLnBrk="0" fontAlgn="base" hangingPunct="0">
                <a:lnSpc>
                  <a:spcPct val="95000"/>
                </a:lnSpc>
                <a:spcBef>
                  <a:spcPct val="20000"/>
                </a:spcBef>
                <a:spcAft>
                  <a:spcPct val="0"/>
                </a:spcAft>
                <a:buChar char="»"/>
                <a:defRPr>
                  <a:solidFill>
                    <a:schemeClr val="tx1"/>
                  </a:solidFill>
                  <a:latin typeface="Verdana" pitchFamily="34" charset="0"/>
                </a:defRPr>
              </a:lvl8pPr>
              <a:lvl9pPr marL="3886200" indent="-228600" eaLnBrk="0" fontAlgn="base" hangingPunct="0">
                <a:lnSpc>
                  <a:spcPct val="95000"/>
                </a:lnSpc>
                <a:spcBef>
                  <a:spcPct val="20000"/>
                </a:spcBef>
                <a:spcAft>
                  <a:spcPct val="0"/>
                </a:spcAft>
                <a:buChar char="»"/>
                <a:defRPr>
                  <a:solidFill>
                    <a:schemeClr val="tx1"/>
                  </a:solidFill>
                  <a:latin typeface="Verdana" pitchFamily="34" charset="0"/>
                </a:defRPr>
              </a:lvl9pPr>
            </a:lstStyle>
            <a:p>
              <a:pPr marL="0" marR="0" lvl="0" indent="0" algn="ctr" defTabSz="685800" rtl="0" eaLnBrk="1" fontAlgn="auto" latinLnBrk="0" hangingPunct="1">
                <a:lnSpc>
                  <a:spcPct val="95000"/>
                </a:lnSpc>
                <a:spcBef>
                  <a:spcPct val="0"/>
                </a:spcBef>
                <a:spcAft>
                  <a:spcPts val="0"/>
                </a:spcAft>
                <a:buClrTx/>
                <a:buSzTx/>
                <a:buFontTx/>
                <a:buNone/>
                <a:tabLst/>
                <a:defRPr/>
              </a:pPr>
              <a:r>
                <a:rPr kumimoji="0" lang="en-US" altLang="en-US" sz="1200" b="0" i="0" u="none" strike="noStrike" kern="1200" cap="none" spc="0" normalizeH="0" baseline="0" noProof="0" dirty="0">
                  <a:ln>
                    <a:noFill/>
                  </a:ln>
                  <a:solidFill>
                    <a:prstClr val="white"/>
                  </a:solidFill>
                  <a:effectLst/>
                  <a:uLnTx/>
                  <a:uFillTx/>
                  <a:latin typeface="Arial" panose="020B0604020202020204"/>
                  <a:ea typeface="+mn-ea"/>
                  <a:cs typeface="+mn-cs"/>
                </a:rPr>
                <a:t>$1,133,700</a:t>
              </a:r>
            </a:p>
          </p:txBody>
        </p:sp>
        <p:sp>
          <p:nvSpPr>
            <p:cNvPr id="35" name="TextBox 34">
              <a:extLst>
                <a:ext uri="{FF2B5EF4-FFF2-40B4-BE49-F238E27FC236}">
                  <a16:creationId xmlns:a16="http://schemas.microsoft.com/office/drawing/2014/main" id="{B71C535E-295F-55F6-731D-04A9EA59FCF1}"/>
                </a:ext>
              </a:extLst>
            </p:cNvPr>
            <p:cNvSpPr txBox="1"/>
            <p:nvPr/>
          </p:nvSpPr>
          <p:spPr>
            <a:xfrm>
              <a:off x="8188548" y="3408858"/>
              <a:ext cx="1522411" cy="369332"/>
            </a:xfrm>
            <a:prstGeom prst="rect">
              <a:avLst/>
            </a:prstGeom>
            <a:noFill/>
          </p:spPr>
          <p:txBody>
            <a:bodyPr wrap="square">
              <a:spAutoFit/>
            </a:body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200" b="0" i="0" u="none" strike="noStrike" kern="1200" cap="none" spc="0" normalizeH="0" baseline="0" noProof="0" dirty="0">
                  <a:ln>
                    <a:noFill/>
                  </a:ln>
                  <a:solidFill>
                    <a:prstClr val="white"/>
                  </a:solidFill>
                  <a:effectLst/>
                  <a:uLnTx/>
                  <a:uFillTx/>
                  <a:latin typeface="Arial" panose="020B0604020202020204"/>
                  <a:ea typeface="+mn-ea"/>
                  <a:cs typeface="+mn-cs"/>
                </a:rPr>
                <a:t>$1,250,976</a:t>
              </a:r>
            </a:p>
          </p:txBody>
        </p:sp>
        <p:sp>
          <p:nvSpPr>
            <p:cNvPr id="36" name="TextBox 35">
              <a:extLst>
                <a:ext uri="{FF2B5EF4-FFF2-40B4-BE49-F238E27FC236}">
                  <a16:creationId xmlns:a16="http://schemas.microsoft.com/office/drawing/2014/main" id="{2067F86D-5B39-8906-BD0A-F80BFC3A1F50}"/>
                </a:ext>
              </a:extLst>
            </p:cNvPr>
            <p:cNvSpPr txBox="1"/>
            <p:nvPr/>
          </p:nvSpPr>
          <p:spPr>
            <a:xfrm>
              <a:off x="8320972" y="4077052"/>
              <a:ext cx="1257563" cy="369331"/>
            </a:xfrm>
            <a:prstGeom prst="rect">
              <a:avLst/>
            </a:prstGeom>
            <a:noFill/>
          </p:spPr>
          <p:txBody>
            <a:bodyPr wrap="square">
              <a:spAutoFit/>
            </a:body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200" b="0" i="0" u="none" strike="noStrike" kern="1200" cap="none" spc="0" normalizeH="0" baseline="0" noProof="0" dirty="0">
                  <a:ln>
                    <a:noFill/>
                  </a:ln>
                  <a:solidFill>
                    <a:prstClr val="white"/>
                  </a:solidFill>
                  <a:effectLst/>
                  <a:uLnTx/>
                  <a:uFillTx/>
                  <a:latin typeface="Arial" panose="020B0604020202020204"/>
                  <a:ea typeface="+mn-ea"/>
                  <a:cs typeface="+mn-cs"/>
                </a:rPr>
                <a:t>$1,003,364</a:t>
              </a:r>
            </a:p>
          </p:txBody>
        </p:sp>
      </p:grpSp>
      <p:sp>
        <p:nvSpPr>
          <p:cNvPr id="5" name="Text Placeholder 4">
            <a:extLst>
              <a:ext uri="{FF2B5EF4-FFF2-40B4-BE49-F238E27FC236}">
                <a16:creationId xmlns:a16="http://schemas.microsoft.com/office/drawing/2014/main" id="{A59EB29F-870E-6542-84C1-B21A81BF7958}"/>
              </a:ext>
            </a:extLst>
          </p:cNvPr>
          <p:cNvSpPr>
            <a:spLocks noGrp="1"/>
          </p:cNvSpPr>
          <p:nvPr>
            <p:ph type="body" sz="quarter" idx="13"/>
          </p:nvPr>
        </p:nvSpPr>
        <p:spPr>
          <a:xfrm>
            <a:off x="2987675" y="6110288"/>
            <a:ext cx="5365750" cy="403225"/>
          </a:xfrm>
        </p:spPr>
        <p:txBody>
          <a:bodyPr/>
          <a:lstStyle/>
          <a:p>
            <a:r>
              <a:rPr lang="en-US" altLang="en-US" dirty="0"/>
              <a:t>Source: ssa.gov, 2024. Hypothetical example for illustrative purposes only. </a:t>
            </a:r>
          </a:p>
        </p:txBody>
      </p:sp>
      <p:sp>
        <p:nvSpPr>
          <p:cNvPr id="4" name="Slide Number Placeholder 3">
            <a:extLst>
              <a:ext uri="{FF2B5EF4-FFF2-40B4-BE49-F238E27FC236}">
                <a16:creationId xmlns:a16="http://schemas.microsoft.com/office/drawing/2014/main" id="{55F80FF1-CABE-7348-B2C2-5B29874226E6}"/>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CA" noProof="0"/>
              <a:pPr lvl="0"/>
              <a:t>22</a:t>
            </a:fld>
            <a:endParaRPr lang="en-CA" noProof="0" dirty="0"/>
          </a:p>
        </p:txBody>
      </p:sp>
    </p:spTree>
    <p:custDataLst>
      <p:tags r:id="rId1"/>
    </p:custDataLst>
    <p:extLst>
      <p:ext uri="{BB962C8B-B14F-4D97-AF65-F5344CB8AC3E}">
        <p14:creationId xmlns:p14="http://schemas.microsoft.com/office/powerpoint/2010/main" val="2327855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9" descr="A happy couple using a digital tablet.">
            <a:extLst>
              <a:ext uri="{FF2B5EF4-FFF2-40B4-BE49-F238E27FC236}">
                <a16:creationId xmlns:a16="http://schemas.microsoft.com/office/drawing/2014/main" id="{84B82FBB-D7CF-4BEF-8B55-910A51086D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228" t="8729" r="44583"/>
          <a:stretch/>
        </p:blipFill>
        <p:spPr>
          <a:xfrm>
            <a:off x="5288096" y="-1"/>
            <a:ext cx="3855904" cy="6858001"/>
          </a:xfrm>
          <a:prstGeom prst="rect">
            <a:avLst/>
          </a:prstGeom>
        </p:spPr>
      </p:pic>
      <p:sp>
        <p:nvSpPr>
          <p:cNvPr id="23" name="Title 1">
            <a:extLst>
              <a:ext uri="{FF2B5EF4-FFF2-40B4-BE49-F238E27FC236}">
                <a16:creationId xmlns:a16="http://schemas.microsoft.com/office/drawing/2014/main" id="{E34CA0C9-AFA7-CCAA-1DF0-780D38B1CC9D}"/>
              </a:ext>
            </a:extLst>
          </p:cNvPr>
          <p:cNvSpPr>
            <a:spLocks noGrp="1"/>
          </p:cNvSpPr>
          <p:nvPr>
            <p:ph type="title"/>
          </p:nvPr>
        </p:nvSpPr>
        <p:spPr>
          <a:xfrm>
            <a:off x="467512" y="472438"/>
            <a:ext cx="8287191" cy="792167"/>
          </a:xfrm>
        </p:spPr>
        <p:txBody>
          <a:bodyPr/>
          <a:lstStyle/>
          <a:p>
            <a:r>
              <a:rPr lang="en-US"/>
              <a:t>Spousal benefits</a:t>
            </a:r>
            <a:br>
              <a:rPr lang="en-US"/>
            </a:br>
            <a:r>
              <a:rPr lang="en-US"/>
              <a:t>for non-working spouses</a:t>
            </a:r>
            <a:br>
              <a:rPr lang="en-US"/>
            </a:br>
            <a:endParaRPr lang="en-US" dirty="0"/>
          </a:p>
        </p:txBody>
      </p:sp>
      <p:sp>
        <p:nvSpPr>
          <p:cNvPr id="46" name="Content Placeholder 2">
            <a:extLst>
              <a:ext uri="{FF2B5EF4-FFF2-40B4-BE49-F238E27FC236}">
                <a16:creationId xmlns:a16="http://schemas.microsoft.com/office/drawing/2014/main" id="{74CEE6DF-2506-74C0-D2B9-61EC262869B1}"/>
              </a:ext>
            </a:extLst>
          </p:cNvPr>
          <p:cNvSpPr>
            <a:spLocks noGrp="1"/>
          </p:cNvSpPr>
          <p:nvPr>
            <p:ph idx="1"/>
          </p:nvPr>
        </p:nvSpPr>
        <p:spPr>
          <a:xfrm>
            <a:off x="446590" y="1430858"/>
            <a:ext cx="4624798" cy="1234147"/>
          </a:xfrm>
        </p:spPr>
        <p:txBody>
          <a:bodyPr/>
          <a:lstStyle/>
          <a:p>
            <a:pPr marL="0" lvl="1" indent="0">
              <a:buNone/>
            </a:pPr>
            <a:r>
              <a:rPr lang="en-US" sz="2000" dirty="0">
                <a:ea typeface="Arial Unicode MS" panose="020B0604020202020204" pitchFamily="34" charset="-128"/>
                <a:cs typeface="Arial Unicode MS" panose="020B0604020202020204" pitchFamily="34" charset="-128"/>
              </a:rPr>
              <a:t>Non-working spouses can take a portion of their spouse’s PIA (primary insurance amount), as a benefit.</a:t>
            </a:r>
          </a:p>
        </p:txBody>
      </p:sp>
      <p:sp>
        <p:nvSpPr>
          <p:cNvPr id="42" name="Rectangle 12">
            <a:extLst>
              <a:ext uri="{FF2B5EF4-FFF2-40B4-BE49-F238E27FC236}">
                <a16:creationId xmlns:a16="http://schemas.microsoft.com/office/drawing/2014/main" id="{0A8236D6-9EC5-491D-9656-51380086CA00}"/>
              </a:ext>
            </a:extLst>
          </p:cNvPr>
          <p:cNvSpPr txBox="1">
            <a:spLocks noChangeArrowheads="1"/>
          </p:cNvSpPr>
          <p:nvPr/>
        </p:nvSpPr>
        <p:spPr>
          <a:xfrm>
            <a:off x="929825" y="2650800"/>
            <a:ext cx="4358271" cy="1439098"/>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233362" lvl="2" indent="0">
              <a:lnSpc>
                <a:spcPct val="200000"/>
              </a:lnSpc>
              <a:spcBef>
                <a:spcPts val="0"/>
              </a:spcBef>
              <a:buFont typeface="Arial" panose="020B0604020202020204" pitchFamily="34" charset="0"/>
              <a:buNone/>
              <a:tabLst>
                <a:tab pos="4002088" algn="l"/>
              </a:tabLst>
            </a:pPr>
            <a:r>
              <a:rPr lang="en-US" sz="2000" b="1" dirty="0"/>
              <a:t>Early election (age 62)</a:t>
            </a:r>
            <a:r>
              <a:rPr lang="en-US" sz="2000" dirty="0"/>
              <a:t> </a:t>
            </a:r>
          </a:p>
          <a:p>
            <a:pPr marL="233362" lvl="2" indent="0">
              <a:lnSpc>
                <a:spcPct val="200000"/>
              </a:lnSpc>
              <a:spcBef>
                <a:spcPts val="0"/>
              </a:spcBef>
              <a:buFont typeface="Arial" panose="020B0604020202020204" pitchFamily="34" charset="0"/>
              <a:buNone/>
              <a:tabLst>
                <a:tab pos="4002088" algn="l"/>
              </a:tabLst>
            </a:pPr>
            <a:r>
              <a:rPr lang="en-US" sz="2000" b="1" dirty="0"/>
              <a:t>At FRA or later (age 66–70)</a:t>
            </a:r>
            <a:endParaRPr lang="en-US" sz="2000" dirty="0"/>
          </a:p>
        </p:txBody>
      </p:sp>
      <p:pic>
        <p:nvPicPr>
          <p:cNvPr id="43" name="Graphic 42">
            <a:extLst>
              <a:ext uri="{FF2B5EF4-FFF2-40B4-BE49-F238E27FC236}">
                <a16:creationId xmlns:a16="http://schemas.microsoft.com/office/drawing/2014/main" id="{5B4BD461-A8E3-27BF-75E7-84FF55033228}"/>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522892" y="2810188"/>
            <a:ext cx="406934" cy="406934"/>
          </a:xfrm>
          <a:prstGeom prst="rect">
            <a:avLst/>
          </a:prstGeom>
        </p:spPr>
      </p:pic>
      <p:pic>
        <p:nvPicPr>
          <p:cNvPr id="44" name="Graphic 43">
            <a:extLst>
              <a:ext uri="{FF2B5EF4-FFF2-40B4-BE49-F238E27FC236}">
                <a16:creationId xmlns:a16="http://schemas.microsoft.com/office/drawing/2014/main" id="{CA89556A-C65D-0B52-061B-F8358A61427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522892" y="3420700"/>
            <a:ext cx="406934" cy="406934"/>
          </a:xfrm>
          <a:prstGeom prst="rect">
            <a:avLst/>
          </a:prstGeom>
        </p:spPr>
      </p:pic>
      <p:sp>
        <p:nvSpPr>
          <p:cNvPr id="45" name="TextBox 44">
            <a:extLst>
              <a:ext uri="{FF2B5EF4-FFF2-40B4-BE49-F238E27FC236}">
                <a16:creationId xmlns:a16="http://schemas.microsoft.com/office/drawing/2014/main" id="{E1F7BAC4-531B-BE41-6AFF-E175439A6AB3}"/>
              </a:ext>
            </a:extLst>
          </p:cNvPr>
          <p:cNvSpPr txBox="1"/>
          <p:nvPr/>
        </p:nvSpPr>
        <p:spPr>
          <a:xfrm>
            <a:off x="0" y="4583328"/>
            <a:ext cx="9144000" cy="1060727"/>
          </a:xfrm>
          <a:prstGeom prst="rect">
            <a:avLst/>
          </a:prstGeom>
          <a:solidFill>
            <a:srgbClr val="00009A"/>
          </a:solidFill>
        </p:spPr>
        <p:txBody>
          <a:bodyPr wrap="square" lIns="540000" tIns="0" rIns="540000" bIns="0" rtlCol="0" anchor="ctr">
            <a:noAutofit/>
          </a:bodyPr>
          <a:lstStyle/>
          <a:p>
            <a:pPr algn="ctr">
              <a:spcBef>
                <a:spcPts val="600"/>
              </a:spcBef>
            </a:pPr>
            <a:r>
              <a:rPr lang="en-US" sz="2000" b="1" dirty="0">
                <a:solidFill>
                  <a:schemeClr val="bg1"/>
                </a:solidFill>
                <a:ea typeface="Arial Unicode MS" panose="020B0604020202020204" pitchFamily="34" charset="-128"/>
                <a:cs typeface="Arial Unicode MS" panose="020B0604020202020204" pitchFamily="34" charset="-128"/>
              </a:rPr>
              <a:t>In order to qualify for the spousal benefit, the other spouse </a:t>
            </a:r>
            <a:br>
              <a:rPr lang="en-US" sz="2000" b="1" dirty="0">
                <a:solidFill>
                  <a:schemeClr val="bg1"/>
                </a:solidFill>
                <a:ea typeface="Arial Unicode MS" panose="020B0604020202020204" pitchFamily="34" charset="-128"/>
                <a:cs typeface="Arial Unicode MS" panose="020B0604020202020204" pitchFamily="34" charset="-128"/>
              </a:rPr>
            </a:br>
            <a:r>
              <a:rPr lang="en-US" sz="2000" b="1" dirty="0">
                <a:solidFill>
                  <a:schemeClr val="bg1"/>
                </a:solidFill>
                <a:ea typeface="Arial Unicode MS" panose="020B0604020202020204" pitchFamily="34" charset="-128"/>
                <a:cs typeface="Arial Unicode MS" panose="020B0604020202020204" pitchFamily="34" charset="-128"/>
              </a:rPr>
              <a:t>must have already filed for social security benefits</a:t>
            </a:r>
            <a:endParaRPr lang="en-US" sz="2000" b="1" dirty="0">
              <a:solidFill>
                <a:schemeClr val="bg1"/>
              </a:solidFill>
            </a:endParaRPr>
          </a:p>
        </p:txBody>
      </p:sp>
      <p:sp>
        <p:nvSpPr>
          <p:cNvPr id="5" name="Text Placeholder 4">
            <a:extLst>
              <a:ext uri="{FF2B5EF4-FFF2-40B4-BE49-F238E27FC236}">
                <a16:creationId xmlns:a16="http://schemas.microsoft.com/office/drawing/2014/main" id="{8E9EC65E-D7E8-D649-862E-1563D44AE7A9}"/>
              </a:ext>
            </a:extLst>
          </p:cNvPr>
          <p:cNvSpPr>
            <a:spLocks noGrp="1"/>
          </p:cNvSpPr>
          <p:nvPr>
            <p:ph type="body" sz="quarter" idx="13"/>
          </p:nvPr>
        </p:nvSpPr>
        <p:spPr>
          <a:xfrm>
            <a:off x="2987675" y="6110288"/>
            <a:ext cx="5365750" cy="403225"/>
          </a:xfrm>
        </p:spPr>
        <p:txBody>
          <a:bodyPr/>
          <a:lstStyle/>
          <a:p>
            <a:r>
              <a:rPr lang="en-US"/>
              <a:t>Source: ssa.gov, 2024</a:t>
            </a:r>
            <a:endParaRPr lang="en-US" dirty="0"/>
          </a:p>
        </p:txBody>
      </p:sp>
      <p:sp>
        <p:nvSpPr>
          <p:cNvPr id="4" name="Slide Number Placeholder 3">
            <a:extLst>
              <a:ext uri="{FF2B5EF4-FFF2-40B4-BE49-F238E27FC236}">
                <a16:creationId xmlns:a16="http://schemas.microsoft.com/office/drawing/2014/main" id="{9B2AC0E7-896E-CF40-AB29-EB30135B3B3C}"/>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23</a:t>
            </a:fld>
            <a:endParaRPr lang="en-CA"/>
          </a:p>
        </p:txBody>
      </p:sp>
    </p:spTree>
    <p:custDataLst>
      <p:tags r:id="rId1"/>
    </p:custDataLst>
    <p:extLst>
      <p:ext uri="{BB962C8B-B14F-4D97-AF65-F5344CB8AC3E}">
        <p14:creationId xmlns:p14="http://schemas.microsoft.com/office/powerpoint/2010/main" val="346933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Effect transition="in" filter="fade">
                                      <p:cBhvr>
                                        <p:cTn id="7" dur="500"/>
                                        <p:tgtEl>
                                          <p:spTgt spid="4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2">
                                            <p:txEl>
                                              <p:pRg st="1" end="1"/>
                                            </p:txEl>
                                          </p:spTgt>
                                        </p:tgtEl>
                                        <p:attrNameLst>
                                          <p:attrName>style.visibility</p:attrName>
                                        </p:attrNameLst>
                                      </p:cBhvr>
                                      <p:to>
                                        <p:strVal val="visible"/>
                                      </p:to>
                                    </p:set>
                                    <p:animEffect transition="in" filter="fade">
                                      <p:cBhvr>
                                        <p:cTn id="14" dur="500"/>
                                        <p:tgtEl>
                                          <p:spTgt spid="42">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barn(outVertical)">
                                      <p:cBhvr>
                                        <p:cTn id="2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build="p"/>
      <p:bldP spid="4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ED2F5-4CA0-4240-B584-9FFB251863B8}"/>
              </a:ext>
            </a:extLst>
          </p:cNvPr>
          <p:cNvSpPr>
            <a:spLocks noGrp="1"/>
          </p:cNvSpPr>
          <p:nvPr>
            <p:ph type="title"/>
          </p:nvPr>
        </p:nvSpPr>
        <p:spPr>
          <a:xfrm>
            <a:off x="453761" y="472438"/>
            <a:ext cx="8291777" cy="792167"/>
          </a:xfrm>
        </p:spPr>
        <p:txBody>
          <a:bodyPr/>
          <a:lstStyle/>
          <a:p>
            <a:r>
              <a:rPr lang="en-US" dirty="0"/>
              <a:t>Spousal benefits for non-working spouses based on FRA </a:t>
            </a:r>
            <a:r>
              <a:rPr lang="en-US" altLang="en-US" dirty="0"/>
              <a:t> </a:t>
            </a:r>
            <a:endParaRPr lang="en-US" dirty="0"/>
          </a:p>
        </p:txBody>
      </p:sp>
      <p:graphicFrame>
        <p:nvGraphicFramePr>
          <p:cNvPr id="6" name="Table 5">
            <a:extLst>
              <a:ext uri="{FF2B5EF4-FFF2-40B4-BE49-F238E27FC236}">
                <a16:creationId xmlns:a16="http://schemas.microsoft.com/office/drawing/2014/main" id="{7B288D96-6515-6F4C-8F20-36617A7F5FFB}"/>
              </a:ext>
            </a:extLst>
          </p:cNvPr>
          <p:cNvGraphicFramePr>
            <a:graphicFrameLocks noGrp="1"/>
          </p:cNvGraphicFramePr>
          <p:nvPr>
            <p:extLst>
              <p:ext uri="{D42A27DB-BD31-4B8C-83A1-F6EECF244321}">
                <p14:modId xmlns:p14="http://schemas.microsoft.com/office/powerpoint/2010/main" val="923822918"/>
              </p:ext>
            </p:extLst>
          </p:nvPr>
        </p:nvGraphicFramePr>
        <p:xfrm>
          <a:off x="398463" y="1655064"/>
          <a:ext cx="8354503" cy="3604104"/>
        </p:xfrm>
        <a:graphic>
          <a:graphicData uri="http://schemas.openxmlformats.org/drawingml/2006/table">
            <a:tbl>
              <a:tblPr firstRow="1">
                <a:tableStyleId>{2D5ABB26-0587-4C30-8999-92F81FD0307C}</a:tableStyleId>
              </a:tblPr>
              <a:tblGrid>
                <a:gridCol w="1699207">
                  <a:extLst>
                    <a:ext uri="{9D8B030D-6E8A-4147-A177-3AD203B41FA5}">
                      <a16:colId xmlns:a16="http://schemas.microsoft.com/office/drawing/2014/main" val="20000"/>
                    </a:ext>
                  </a:extLst>
                </a:gridCol>
                <a:gridCol w="2294716">
                  <a:extLst>
                    <a:ext uri="{9D8B030D-6E8A-4147-A177-3AD203B41FA5}">
                      <a16:colId xmlns:a16="http://schemas.microsoft.com/office/drawing/2014/main" val="20001"/>
                    </a:ext>
                  </a:extLst>
                </a:gridCol>
                <a:gridCol w="1962694">
                  <a:extLst>
                    <a:ext uri="{9D8B030D-6E8A-4147-A177-3AD203B41FA5}">
                      <a16:colId xmlns:a16="http://schemas.microsoft.com/office/drawing/2014/main" val="20002"/>
                    </a:ext>
                  </a:extLst>
                </a:gridCol>
                <a:gridCol w="2397886">
                  <a:extLst>
                    <a:ext uri="{9D8B030D-6E8A-4147-A177-3AD203B41FA5}">
                      <a16:colId xmlns:a16="http://schemas.microsoft.com/office/drawing/2014/main" val="20003"/>
                    </a:ext>
                  </a:extLst>
                </a:gridCol>
              </a:tblGrid>
              <a:tr h="430273">
                <a:tc>
                  <a:txBody>
                    <a:bodyPr/>
                    <a:lstStyle/>
                    <a:p>
                      <a:pPr algn="l" fontAlgn="b"/>
                      <a:r>
                        <a:rPr lang="en-US" sz="1800" b="1" u="none" strike="noStrike" dirty="0">
                          <a:solidFill>
                            <a:schemeClr val="bg1"/>
                          </a:solidFill>
                          <a:effectLst/>
                        </a:rPr>
                        <a:t>Year of birth</a:t>
                      </a:r>
                      <a:endParaRPr lang="en-US" sz="1800" b="1" i="0" u="none" strike="noStrike" dirty="0">
                        <a:solidFill>
                          <a:schemeClr val="bg1"/>
                        </a:solidFill>
                        <a:effectLst/>
                        <a:latin typeface="Calibri"/>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7874E"/>
                    </a:solidFill>
                  </a:tcPr>
                </a:tc>
                <a:tc>
                  <a:txBody>
                    <a:bodyPr/>
                    <a:lstStyle/>
                    <a:p>
                      <a:pPr algn="l" fontAlgn="b"/>
                      <a:r>
                        <a:rPr lang="en-US" sz="1800" b="1" u="none" strike="noStrike" dirty="0">
                          <a:solidFill>
                            <a:schemeClr val="bg1"/>
                          </a:solidFill>
                          <a:effectLst/>
                        </a:rPr>
                        <a:t>FRA</a:t>
                      </a:r>
                      <a:endParaRPr lang="en-US" sz="1800" b="1" i="0" u="none" strike="noStrike" dirty="0">
                        <a:solidFill>
                          <a:schemeClr val="bg1"/>
                        </a:solidFill>
                        <a:effectLst/>
                        <a:latin typeface="Calibri"/>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7874E"/>
                    </a:solidFill>
                  </a:tcPr>
                </a:tc>
                <a:tc>
                  <a:txBody>
                    <a:bodyPr/>
                    <a:lstStyle/>
                    <a:p>
                      <a:pPr algn="l" fontAlgn="b"/>
                      <a:r>
                        <a:rPr lang="en-US" sz="1800" b="1" i="0" u="none" strike="noStrike" dirty="0">
                          <a:solidFill>
                            <a:schemeClr val="bg1"/>
                          </a:solidFill>
                          <a:effectLst/>
                          <a:latin typeface="+mn-lt"/>
                        </a:rPr>
                        <a:t>If claiming </a:t>
                      </a:r>
                      <a:r>
                        <a:rPr lang="en-US" sz="1800" b="1" i="0" u="none" strike="noStrike" baseline="0" dirty="0">
                          <a:solidFill>
                            <a:schemeClr val="bg1"/>
                          </a:solidFill>
                          <a:effectLst/>
                          <a:latin typeface="+mn-lt"/>
                        </a:rPr>
                        <a:t>a</a:t>
                      </a:r>
                      <a:r>
                        <a:rPr lang="en-US" sz="1800" b="1" i="0" u="none" strike="noStrike" dirty="0">
                          <a:solidFill>
                            <a:schemeClr val="bg1"/>
                          </a:solidFill>
                          <a:effectLst/>
                          <a:latin typeface="+mn-lt"/>
                        </a:rPr>
                        <a:t>t </a:t>
                      </a:r>
                      <a:br>
                        <a:rPr lang="en-US" sz="1800" b="1" i="0" u="none" strike="noStrike" dirty="0">
                          <a:solidFill>
                            <a:schemeClr val="bg1"/>
                          </a:solidFill>
                          <a:effectLst/>
                          <a:latin typeface="+mn-lt"/>
                        </a:rPr>
                      </a:br>
                      <a:r>
                        <a:rPr lang="en-US" sz="1800" b="1" i="0" u="none" strike="noStrike" dirty="0">
                          <a:solidFill>
                            <a:schemeClr val="bg1"/>
                          </a:solidFill>
                          <a:effectLst/>
                          <a:latin typeface="+mn-lt"/>
                        </a:rPr>
                        <a:t>age</a:t>
                      </a:r>
                      <a:r>
                        <a:rPr lang="en-US" sz="1800" b="1" i="0" u="none" strike="noStrike" baseline="0" dirty="0">
                          <a:solidFill>
                            <a:schemeClr val="bg1"/>
                          </a:solidFill>
                          <a:effectLst/>
                          <a:latin typeface="+mn-lt"/>
                        </a:rPr>
                        <a:t> 62 benefit </a:t>
                      </a:r>
                      <a:br>
                        <a:rPr lang="en-US" sz="1800" b="1" i="0" u="none" strike="noStrike" baseline="0" dirty="0">
                          <a:solidFill>
                            <a:schemeClr val="bg1"/>
                          </a:solidFill>
                          <a:effectLst/>
                          <a:latin typeface="+mn-lt"/>
                        </a:rPr>
                      </a:br>
                      <a:r>
                        <a:rPr lang="en-US" sz="1800" b="1" i="0" u="none" strike="noStrike" baseline="0" dirty="0">
                          <a:solidFill>
                            <a:schemeClr val="bg1"/>
                          </a:solidFill>
                          <a:effectLst/>
                          <a:latin typeface="+mn-lt"/>
                        </a:rPr>
                        <a:t>is reduced to:</a:t>
                      </a:r>
                      <a:endParaRPr lang="en-US" sz="1800" b="1" i="0" u="none" strike="noStrike" dirty="0">
                        <a:solidFill>
                          <a:schemeClr val="bg1"/>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7874E"/>
                    </a:solidFill>
                  </a:tcPr>
                </a:tc>
                <a:tc>
                  <a:txBody>
                    <a:bodyPr/>
                    <a:lstStyle/>
                    <a:p>
                      <a:pPr algn="l" fontAlgn="b"/>
                      <a:r>
                        <a:rPr lang="en-US" sz="1800" b="1" i="0" u="none" strike="noStrike" dirty="0">
                          <a:solidFill>
                            <a:schemeClr val="bg1"/>
                          </a:solidFill>
                          <a:effectLst/>
                          <a:latin typeface="+mn-lt"/>
                        </a:rPr>
                        <a:t>If</a:t>
                      </a:r>
                      <a:r>
                        <a:rPr lang="en-US" sz="1800" b="1" i="0" u="none" strike="noStrike" baseline="0" dirty="0">
                          <a:solidFill>
                            <a:schemeClr val="bg1"/>
                          </a:solidFill>
                          <a:effectLst/>
                          <a:latin typeface="+mn-lt"/>
                        </a:rPr>
                        <a:t> claiming</a:t>
                      </a:r>
                      <a:r>
                        <a:rPr lang="en-US" sz="1800" b="1" i="0" u="none" strike="noStrike" dirty="0">
                          <a:solidFill>
                            <a:schemeClr val="bg1"/>
                          </a:solidFill>
                          <a:effectLst/>
                          <a:latin typeface="+mn-lt"/>
                        </a:rPr>
                        <a:t> at </a:t>
                      </a:r>
                      <a:br>
                        <a:rPr lang="en-US" sz="1800" b="1" i="0" u="none" strike="noStrike" dirty="0">
                          <a:solidFill>
                            <a:schemeClr val="bg1"/>
                          </a:solidFill>
                          <a:effectLst/>
                          <a:latin typeface="+mn-lt"/>
                        </a:rPr>
                      </a:br>
                      <a:r>
                        <a:rPr lang="en-US" sz="1800" b="1" i="0" u="none" strike="noStrike" dirty="0">
                          <a:solidFill>
                            <a:schemeClr val="bg1"/>
                          </a:solidFill>
                          <a:effectLst/>
                          <a:latin typeface="+mn-lt"/>
                        </a:rPr>
                        <a:t>FRA benefit </a:t>
                      </a:r>
                      <a:br>
                        <a:rPr lang="en-US" sz="1800" b="1" i="0" u="none" strike="noStrike" dirty="0">
                          <a:solidFill>
                            <a:schemeClr val="bg1"/>
                          </a:solidFill>
                          <a:effectLst/>
                          <a:latin typeface="+mn-lt"/>
                        </a:rPr>
                      </a:br>
                      <a:r>
                        <a:rPr lang="en-US" sz="1800" b="1" i="0" u="none" strike="noStrike" dirty="0">
                          <a:solidFill>
                            <a:schemeClr val="bg1"/>
                          </a:solidFill>
                          <a:effectLst/>
                          <a:latin typeface="+mn-lt"/>
                        </a:rPr>
                        <a:t>is increased</a:t>
                      </a:r>
                      <a:r>
                        <a:rPr lang="en-US" sz="1800" b="1" i="0" u="none" strike="noStrike" baseline="0" dirty="0">
                          <a:solidFill>
                            <a:schemeClr val="bg1"/>
                          </a:solidFill>
                          <a:effectLst/>
                          <a:latin typeface="+mn-lt"/>
                        </a:rPr>
                        <a:t> to:</a:t>
                      </a:r>
                      <a:endParaRPr lang="en-US" sz="1800" b="1" i="0" u="none" strike="noStrike" dirty="0">
                        <a:solidFill>
                          <a:schemeClr val="bg1"/>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7874E"/>
                    </a:solidFill>
                  </a:tcPr>
                </a:tc>
                <a:extLst>
                  <a:ext uri="{0D108BD9-81ED-4DB2-BD59-A6C34878D82A}">
                    <a16:rowId xmlns:a16="http://schemas.microsoft.com/office/drawing/2014/main" val="10000"/>
                  </a:ext>
                </a:extLst>
              </a:tr>
              <a:tr h="396000">
                <a:tc>
                  <a:txBody>
                    <a:bodyPr/>
                    <a:lstStyle/>
                    <a:p>
                      <a:pPr algn="l" fontAlgn="b"/>
                      <a:r>
                        <a:rPr lang="is-IS" sz="1400" b="0" u="none" strike="noStrike" dirty="0">
                          <a:effectLst/>
                          <a:latin typeface="+mn-lt"/>
                        </a:rPr>
                        <a:t>1943</a:t>
                      </a:r>
                      <a:r>
                        <a:rPr lang="is-IS" sz="1400" b="0" u="none" strike="noStrike" baseline="0" dirty="0">
                          <a:effectLst/>
                          <a:latin typeface="+mn-lt"/>
                        </a:rPr>
                        <a:t>–</a:t>
                      </a:r>
                      <a:r>
                        <a:rPr lang="is-IS" sz="1400" b="0" u="none" strike="noStrike" dirty="0">
                          <a:effectLst/>
                          <a:latin typeface="+mn-lt"/>
                        </a:rPr>
                        <a:t>1954</a:t>
                      </a:r>
                      <a:endParaRPr lang="is-IS" sz="1400" b="0" i="0" u="none" strike="noStrike" dirty="0">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u="none" strike="noStrike" dirty="0">
                          <a:effectLst/>
                          <a:latin typeface="+mn-lt"/>
                        </a:rPr>
                        <a:t>66</a:t>
                      </a:r>
                      <a:endParaRPr lang="is-IS" sz="1400" b="0" i="0" u="none" strike="noStrike" dirty="0">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dirty="0">
                          <a:solidFill>
                            <a:schemeClr val="tx1"/>
                          </a:solidFill>
                          <a:effectLst/>
                          <a:latin typeface="+mn-lt"/>
                        </a:rPr>
                        <a:t>35.00%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dirty="0">
                          <a:solidFill>
                            <a:schemeClr val="tx1"/>
                          </a:solidFill>
                          <a:effectLst/>
                          <a:latin typeface="+mn-lt"/>
                        </a:rPr>
                        <a:t>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96000">
                <a:tc>
                  <a:txBody>
                    <a:bodyPr/>
                    <a:lstStyle/>
                    <a:p>
                      <a:pPr algn="l" fontAlgn="b"/>
                      <a:r>
                        <a:rPr lang="is-IS" sz="1400" b="0" u="none" strike="noStrike" dirty="0">
                          <a:effectLst/>
                          <a:latin typeface="+mn-lt"/>
                        </a:rPr>
                        <a:t>1955</a:t>
                      </a:r>
                      <a:endParaRPr lang="is-IS" sz="1400" b="0" i="0" u="none" strike="noStrike" dirty="0">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dirty="0">
                          <a:effectLst/>
                          <a:latin typeface="+mn-lt"/>
                        </a:rPr>
                        <a:t>66 and 2 months</a:t>
                      </a:r>
                      <a:endParaRPr lang="en-US" sz="1400" b="0" i="0" u="none" strike="noStrike" dirty="0">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dirty="0">
                          <a:solidFill>
                            <a:schemeClr val="tx1"/>
                          </a:solidFill>
                          <a:effectLst/>
                          <a:latin typeface="+mn-lt"/>
                        </a:rPr>
                        <a:t>34.58%</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dirty="0">
                          <a:solidFill>
                            <a:schemeClr val="tx1"/>
                          </a:solidFill>
                          <a:effectLst/>
                          <a:latin typeface="+mn-lt"/>
                        </a:rPr>
                        <a:t>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96000">
                <a:tc>
                  <a:txBody>
                    <a:bodyPr/>
                    <a:lstStyle/>
                    <a:p>
                      <a:pPr algn="l" fontAlgn="b"/>
                      <a:r>
                        <a:rPr lang="is-IS" sz="1400" b="0" u="none" strike="noStrike" dirty="0">
                          <a:effectLst/>
                          <a:latin typeface="+mn-lt"/>
                        </a:rPr>
                        <a:t>1956</a:t>
                      </a:r>
                      <a:endParaRPr lang="is-IS" sz="1400" b="0" i="0" u="none" strike="noStrike" dirty="0">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dirty="0">
                          <a:effectLst/>
                          <a:latin typeface="+mn-lt"/>
                        </a:rPr>
                        <a:t>66 and 4 months</a:t>
                      </a:r>
                      <a:endParaRPr lang="en-US" sz="1400" b="0" i="0" u="none" strike="noStrike" dirty="0">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dirty="0">
                          <a:solidFill>
                            <a:schemeClr val="tx1"/>
                          </a:solidFill>
                          <a:effectLst/>
                          <a:latin typeface="+mn-lt"/>
                        </a:rPr>
                        <a:t>34.17%</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dirty="0">
                          <a:solidFill>
                            <a:schemeClr val="tx1"/>
                          </a:solidFill>
                          <a:effectLst/>
                          <a:latin typeface="+mn-lt"/>
                        </a:rPr>
                        <a:t>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96000">
                <a:tc>
                  <a:txBody>
                    <a:bodyPr/>
                    <a:lstStyle/>
                    <a:p>
                      <a:pPr algn="l" fontAlgn="b"/>
                      <a:r>
                        <a:rPr lang="is-IS" sz="1400" b="0" u="none" strike="noStrike" dirty="0">
                          <a:effectLst/>
                          <a:latin typeface="+mn-lt"/>
                        </a:rPr>
                        <a:t>1957</a:t>
                      </a:r>
                      <a:endParaRPr lang="is-IS" sz="1400" b="0" i="0" u="none" strike="noStrike" dirty="0">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dirty="0">
                          <a:effectLst/>
                          <a:latin typeface="+mn-lt"/>
                        </a:rPr>
                        <a:t>66 and 6 months</a:t>
                      </a:r>
                      <a:endParaRPr lang="en-US" sz="1400" b="0" i="0" u="none" strike="noStrike" dirty="0">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dirty="0">
                          <a:solidFill>
                            <a:schemeClr val="tx1"/>
                          </a:solidFill>
                          <a:effectLst/>
                          <a:latin typeface="+mn-lt"/>
                        </a:rPr>
                        <a:t>33.75%</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dirty="0">
                          <a:solidFill>
                            <a:schemeClr val="tx1"/>
                          </a:solidFill>
                          <a:effectLst/>
                          <a:latin typeface="+mn-lt"/>
                        </a:rPr>
                        <a:t>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96000">
                <a:tc>
                  <a:txBody>
                    <a:bodyPr/>
                    <a:lstStyle/>
                    <a:p>
                      <a:pPr algn="l" fontAlgn="b"/>
                      <a:r>
                        <a:rPr lang="is-IS" sz="1400" b="0" u="none" strike="noStrike" dirty="0">
                          <a:effectLst/>
                          <a:latin typeface="+mn-lt"/>
                        </a:rPr>
                        <a:t>1958</a:t>
                      </a:r>
                      <a:endParaRPr lang="is-IS" sz="1400" b="0" i="0" u="none" strike="noStrike" dirty="0">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dirty="0">
                          <a:effectLst/>
                          <a:latin typeface="+mn-lt"/>
                        </a:rPr>
                        <a:t>66 and 8 months</a:t>
                      </a:r>
                      <a:endParaRPr lang="en-US" sz="1400" b="0" i="0" u="none" strike="noStrike" dirty="0">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dirty="0">
                          <a:solidFill>
                            <a:schemeClr val="tx1"/>
                          </a:solidFill>
                          <a:effectLst/>
                          <a:latin typeface="+mn-lt"/>
                        </a:rPr>
                        <a:t>33.33%</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is-IS" sz="1400" b="0" i="0" u="none" strike="noStrike" kern="1200" cap="none" spc="0" normalizeH="0" baseline="0" noProof="0" dirty="0">
                          <a:ln>
                            <a:noFill/>
                          </a:ln>
                          <a:solidFill>
                            <a:prstClr val="black"/>
                          </a:solidFill>
                          <a:effectLst/>
                          <a:uLnTx/>
                          <a:uFillTx/>
                          <a:latin typeface="Arial" panose="020B0604020202020204"/>
                          <a:ea typeface="+mn-ea"/>
                          <a:cs typeface="+mn-cs"/>
                        </a:rPr>
                        <a:t>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96000">
                <a:tc>
                  <a:txBody>
                    <a:bodyPr/>
                    <a:lstStyle/>
                    <a:p>
                      <a:pPr algn="l" fontAlgn="b"/>
                      <a:r>
                        <a:rPr lang="is-IS" sz="1400" b="0" u="none" strike="noStrike" dirty="0">
                          <a:effectLst/>
                          <a:latin typeface="+mn-lt"/>
                        </a:rPr>
                        <a:t>1959</a:t>
                      </a:r>
                      <a:endParaRPr lang="is-IS" sz="1400" b="0" i="0" u="none" strike="noStrike" dirty="0">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u="none" strike="noStrike" dirty="0">
                          <a:effectLst/>
                          <a:latin typeface="+mn-lt"/>
                        </a:rPr>
                        <a:t>66 and 10 months</a:t>
                      </a:r>
                      <a:endParaRPr lang="en-US" sz="1400" b="0" i="0" u="none" strike="noStrike" dirty="0">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400" b="0" i="0" u="none" strike="noStrike" dirty="0">
                          <a:solidFill>
                            <a:schemeClr val="tx1"/>
                          </a:solidFill>
                          <a:effectLst/>
                          <a:latin typeface="+mn-lt"/>
                        </a:rPr>
                        <a:t>32.92%</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is-IS" sz="1400" b="0" i="0" u="none" strike="noStrike" kern="1200" cap="none" spc="0" normalizeH="0" baseline="0" noProof="0" dirty="0">
                          <a:ln>
                            <a:noFill/>
                          </a:ln>
                          <a:solidFill>
                            <a:prstClr val="black"/>
                          </a:solidFill>
                          <a:effectLst/>
                          <a:uLnTx/>
                          <a:uFillTx/>
                          <a:latin typeface="Arial" panose="020B0604020202020204"/>
                          <a:ea typeface="+mn-ea"/>
                          <a:cs typeface="+mn-cs"/>
                        </a:rPr>
                        <a:t>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96000">
                <a:tc>
                  <a:txBody>
                    <a:bodyPr/>
                    <a:lstStyle/>
                    <a:p>
                      <a:pPr algn="l" fontAlgn="b"/>
                      <a:r>
                        <a:rPr lang="en-US" sz="1400" b="0" u="none" strike="noStrike" dirty="0">
                          <a:effectLst/>
                          <a:latin typeface="+mn-lt"/>
                        </a:rPr>
                        <a:t>1960 or later</a:t>
                      </a:r>
                      <a:endParaRPr lang="en-US" sz="1400" b="0" i="0" u="none" strike="noStrike" dirty="0">
                        <a:solidFill>
                          <a:srgbClr val="000000"/>
                        </a:solidFill>
                        <a:effectLst/>
                        <a:latin typeface="+mn-lt"/>
                      </a:endParaRPr>
                    </a:p>
                  </a:txBody>
                  <a:tcPr marL="45720" marR="12700" marT="1270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u="none" strike="noStrike" dirty="0">
                          <a:effectLst/>
                          <a:latin typeface="+mn-lt"/>
                        </a:rPr>
                        <a:t>67</a:t>
                      </a:r>
                      <a:endParaRPr lang="is-IS" sz="1400" b="0" i="0" u="none" strike="noStrike" dirty="0">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400" b="0" i="0" u="none" strike="noStrike" dirty="0">
                          <a:solidFill>
                            <a:schemeClr val="tx1"/>
                          </a:solidFill>
                          <a:effectLst/>
                          <a:latin typeface="+mn-lt"/>
                        </a:rPr>
                        <a:t>32.50%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is-IS" sz="1400" b="0" i="0" u="none" strike="noStrike" kern="1200" cap="none" spc="0" normalizeH="0" baseline="0" noProof="0" dirty="0">
                          <a:ln>
                            <a:noFill/>
                          </a:ln>
                          <a:solidFill>
                            <a:prstClr val="black"/>
                          </a:solidFill>
                          <a:effectLst/>
                          <a:uLnTx/>
                          <a:uFillTx/>
                          <a:latin typeface="Arial" panose="020B0604020202020204"/>
                          <a:ea typeface="+mn-ea"/>
                          <a:cs typeface="+mn-cs"/>
                        </a:rPr>
                        <a:t>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5" name="Text Placeholder 4">
            <a:extLst>
              <a:ext uri="{FF2B5EF4-FFF2-40B4-BE49-F238E27FC236}">
                <a16:creationId xmlns:a16="http://schemas.microsoft.com/office/drawing/2014/main" id="{984ABDEB-8AE0-43E6-A20E-556316E96E53}"/>
              </a:ext>
            </a:extLst>
          </p:cNvPr>
          <p:cNvSpPr>
            <a:spLocks noGrp="1"/>
          </p:cNvSpPr>
          <p:nvPr>
            <p:ph type="body" sz="quarter" idx="13"/>
          </p:nvPr>
        </p:nvSpPr>
        <p:spPr>
          <a:xfrm>
            <a:off x="2987675" y="6110288"/>
            <a:ext cx="5365750" cy="403225"/>
          </a:xfrm>
        </p:spPr>
        <p:txBody>
          <a:bodyPr/>
          <a:lstStyle/>
          <a:p>
            <a:r>
              <a:rPr lang="en-US" altLang="en-US" dirty="0"/>
              <a:t>Source: ssa.gov, 2024.</a:t>
            </a:r>
            <a:endParaRPr lang="en-US" dirty="0"/>
          </a:p>
        </p:txBody>
      </p:sp>
      <p:sp>
        <p:nvSpPr>
          <p:cNvPr id="4" name="Slide Number Placeholder 3">
            <a:extLst>
              <a:ext uri="{FF2B5EF4-FFF2-40B4-BE49-F238E27FC236}">
                <a16:creationId xmlns:a16="http://schemas.microsoft.com/office/drawing/2014/main" id="{A1E57736-E7AE-194E-8DBC-9701650CAB4B}"/>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24</a:t>
            </a:fld>
            <a:endParaRPr lang="en-CA"/>
          </a:p>
        </p:txBody>
      </p:sp>
    </p:spTree>
    <p:custDataLst>
      <p:tags r:id="rId1"/>
    </p:custDataLst>
    <p:extLst>
      <p:ext uri="{BB962C8B-B14F-4D97-AF65-F5344CB8AC3E}">
        <p14:creationId xmlns:p14="http://schemas.microsoft.com/office/powerpoint/2010/main" val="470321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AA354-7069-4685-9635-22DAFE787F1D}"/>
              </a:ext>
            </a:extLst>
          </p:cNvPr>
          <p:cNvSpPr>
            <a:spLocks noGrp="1"/>
          </p:cNvSpPr>
          <p:nvPr>
            <p:ph type="title"/>
          </p:nvPr>
        </p:nvSpPr>
        <p:spPr>
          <a:xfrm>
            <a:off x="467512" y="472439"/>
            <a:ext cx="8287191" cy="373210"/>
          </a:xfrm>
        </p:spPr>
        <p:txBody>
          <a:bodyPr/>
          <a:lstStyle/>
          <a:p>
            <a:r>
              <a:rPr lang="en-US" dirty="0"/>
              <a:t>When to take spousal benefits</a:t>
            </a:r>
          </a:p>
        </p:txBody>
      </p:sp>
      <p:sp>
        <p:nvSpPr>
          <p:cNvPr id="11" name="Text Placeholder 10">
            <a:extLst>
              <a:ext uri="{FF2B5EF4-FFF2-40B4-BE49-F238E27FC236}">
                <a16:creationId xmlns:a16="http://schemas.microsoft.com/office/drawing/2014/main" id="{EA297523-6879-21C0-9D44-D29C954E7341}"/>
              </a:ext>
            </a:extLst>
          </p:cNvPr>
          <p:cNvSpPr>
            <a:spLocks noGrp="1"/>
          </p:cNvSpPr>
          <p:nvPr>
            <p:ph type="body" sz="quarter" idx="14"/>
          </p:nvPr>
        </p:nvSpPr>
        <p:spPr>
          <a:xfrm>
            <a:off x="466725" y="1065105"/>
            <a:ext cx="8347075" cy="327025"/>
          </a:xfrm>
        </p:spPr>
        <p:txBody>
          <a:bodyPr/>
          <a:lstStyle/>
          <a:p>
            <a:r>
              <a:rPr lang="en-US" dirty="0"/>
              <a:t>Income Earners Full Retirement Age Benefit is $2,000</a:t>
            </a:r>
          </a:p>
        </p:txBody>
      </p:sp>
      <p:graphicFrame>
        <p:nvGraphicFramePr>
          <p:cNvPr id="6" name="Content Placeholder 5">
            <a:extLst>
              <a:ext uri="{FF2B5EF4-FFF2-40B4-BE49-F238E27FC236}">
                <a16:creationId xmlns:a16="http://schemas.microsoft.com/office/drawing/2014/main" id="{7DD9793A-F88F-476B-A8C2-380B95D7A6EE}"/>
              </a:ext>
            </a:extLst>
          </p:cNvPr>
          <p:cNvGraphicFramePr>
            <a:graphicFrameLocks noGrp="1"/>
          </p:cNvGraphicFramePr>
          <p:nvPr>
            <p:ph idx="1"/>
            <p:extLst>
              <p:ext uri="{D42A27DB-BD31-4B8C-83A1-F6EECF244321}">
                <p14:modId xmlns:p14="http://schemas.microsoft.com/office/powerpoint/2010/main" val="2131691107"/>
              </p:ext>
            </p:extLst>
          </p:nvPr>
        </p:nvGraphicFramePr>
        <p:xfrm>
          <a:off x="466725" y="1430039"/>
          <a:ext cx="8347072" cy="4453926"/>
        </p:xfrm>
        <a:graphic>
          <a:graphicData uri="http://schemas.openxmlformats.org/drawingml/2006/table">
            <a:tbl>
              <a:tblPr firstRow="1">
                <a:tableStyleId>{B301B821-A1FF-4177-AEE7-76D212191A09}</a:tableStyleId>
              </a:tblPr>
              <a:tblGrid>
                <a:gridCol w="1501153">
                  <a:extLst>
                    <a:ext uri="{9D8B030D-6E8A-4147-A177-3AD203B41FA5}">
                      <a16:colId xmlns:a16="http://schemas.microsoft.com/office/drawing/2014/main" val="112671695"/>
                    </a:ext>
                  </a:extLst>
                </a:gridCol>
                <a:gridCol w="1141538">
                  <a:extLst>
                    <a:ext uri="{9D8B030D-6E8A-4147-A177-3AD203B41FA5}">
                      <a16:colId xmlns:a16="http://schemas.microsoft.com/office/drawing/2014/main" val="1425516490"/>
                    </a:ext>
                  </a:extLst>
                </a:gridCol>
                <a:gridCol w="912701">
                  <a:extLst>
                    <a:ext uri="{9D8B030D-6E8A-4147-A177-3AD203B41FA5}">
                      <a16:colId xmlns:a16="http://schemas.microsoft.com/office/drawing/2014/main" val="2631327144"/>
                    </a:ext>
                  </a:extLst>
                </a:gridCol>
                <a:gridCol w="912701">
                  <a:extLst>
                    <a:ext uri="{9D8B030D-6E8A-4147-A177-3AD203B41FA5}">
                      <a16:colId xmlns:a16="http://schemas.microsoft.com/office/drawing/2014/main" val="1579161377"/>
                    </a:ext>
                  </a:extLst>
                </a:gridCol>
                <a:gridCol w="912701">
                  <a:extLst>
                    <a:ext uri="{9D8B030D-6E8A-4147-A177-3AD203B41FA5}">
                      <a16:colId xmlns:a16="http://schemas.microsoft.com/office/drawing/2014/main" val="2583320950"/>
                    </a:ext>
                  </a:extLst>
                </a:gridCol>
                <a:gridCol w="912701">
                  <a:extLst>
                    <a:ext uri="{9D8B030D-6E8A-4147-A177-3AD203B41FA5}">
                      <a16:colId xmlns:a16="http://schemas.microsoft.com/office/drawing/2014/main" val="3597130057"/>
                    </a:ext>
                  </a:extLst>
                </a:gridCol>
                <a:gridCol w="912701">
                  <a:extLst>
                    <a:ext uri="{9D8B030D-6E8A-4147-A177-3AD203B41FA5}">
                      <a16:colId xmlns:a16="http://schemas.microsoft.com/office/drawing/2014/main" val="3365924596"/>
                    </a:ext>
                  </a:extLst>
                </a:gridCol>
                <a:gridCol w="1140876">
                  <a:extLst>
                    <a:ext uri="{9D8B030D-6E8A-4147-A177-3AD203B41FA5}">
                      <a16:colId xmlns:a16="http://schemas.microsoft.com/office/drawing/2014/main" val="2522047754"/>
                    </a:ext>
                  </a:extLst>
                </a:gridCol>
              </a:tblGrid>
              <a:tr h="409134">
                <a:tc>
                  <a:txBody>
                    <a:bodyPr/>
                    <a:lstStyle/>
                    <a:p>
                      <a:pPr algn="l" fontAlgn="b"/>
                      <a:r>
                        <a:rPr lang="en-US" sz="1400" b="1" u="none" strike="noStrike" dirty="0">
                          <a:solidFill>
                            <a:schemeClr val="bg1"/>
                          </a:solidFill>
                          <a:effectLst/>
                        </a:rPr>
                        <a:t>Year of Birth</a:t>
                      </a:r>
                      <a:endParaRPr lang="en-US" sz="1400" b="1" i="0" u="none" strike="noStrike" dirty="0">
                        <a:solidFill>
                          <a:schemeClr val="bg1"/>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7874E"/>
                    </a:solidFill>
                  </a:tcPr>
                </a:tc>
                <a:tc>
                  <a:txBody>
                    <a:bodyPr/>
                    <a:lstStyle/>
                    <a:p>
                      <a:pPr algn="ctr" fontAlgn="b"/>
                      <a:r>
                        <a:rPr lang="en-US" sz="1400" b="1" u="none" strike="noStrike" dirty="0">
                          <a:solidFill>
                            <a:schemeClr val="bg1"/>
                          </a:solidFill>
                          <a:effectLst/>
                        </a:rPr>
                        <a:t>1943 - 1954</a:t>
                      </a:r>
                      <a:endParaRPr lang="en-US" sz="1400" b="1" i="0" u="none" strike="noStrike" dirty="0">
                        <a:solidFill>
                          <a:schemeClr val="bg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7874E"/>
                    </a:solidFill>
                  </a:tcPr>
                </a:tc>
                <a:tc>
                  <a:txBody>
                    <a:bodyPr/>
                    <a:lstStyle/>
                    <a:p>
                      <a:pPr algn="ctr" fontAlgn="b"/>
                      <a:r>
                        <a:rPr lang="en-US" sz="1400" b="1" u="none" strike="noStrike" dirty="0">
                          <a:solidFill>
                            <a:schemeClr val="bg1"/>
                          </a:solidFill>
                          <a:effectLst/>
                        </a:rPr>
                        <a:t>1955</a:t>
                      </a:r>
                      <a:endParaRPr lang="en-US" sz="1400" b="1" i="0" u="none" strike="noStrike" dirty="0">
                        <a:solidFill>
                          <a:schemeClr val="bg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7874E"/>
                    </a:solidFill>
                  </a:tcPr>
                </a:tc>
                <a:tc>
                  <a:txBody>
                    <a:bodyPr/>
                    <a:lstStyle/>
                    <a:p>
                      <a:pPr algn="ctr" fontAlgn="b"/>
                      <a:r>
                        <a:rPr lang="en-US" sz="1400" b="1" u="none" strike="noStrike" dirty="0">
                          <a:solidFill>
                            <a:schemeClr val="bg1"/>
                          </a:solidFill>
                          <a:effectLst/>
                        </a:rPr>
                        <a:t>1956</a:t>
                      </a:r>
                      <a:endParaRPr lang="en-US" sz="1400" b="1" i="0" u="none" strike="noStrike" dirty="0">
                        <a:solidFill>
                          <a:schemeClr val="bg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7874E"/>
                    </a:solidFill>
                  </a:tcPr>
                </a:tc>
                <a:tc>
                  <a:txBody>
                    <a:bodyPr/>
                    <a:lstStyle/>
                    <a:p>
                      <a:pPr algn="ctr" fontAlgn="b"/>
                      <a:r>
                        <a:rPr lang="en-US" sz="1400" b="1" u="none" strike="noStrike" dirty="0">
                          <a:solidFill>
                            <a:schemeClr val="bg1"/>
                          </a:solidFill>
                          <a:effectLst/>
                        </a:rPr>
                        <a:t>1957</a:t>
                      </a:r>
                      <a:endParaRPr lang="en-US" sz="1400" b="1" i="0" u="none" strike="noStrike" dirty="0">
                        <a:solidFill>
                          <a:schemeClr val="bg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7874E"/>
                    </a:solidFill>
                  </a:tcPr>
                </a:tc>
                <a:tc>
                  <a:txBody>
                    <a:bodyPr/>
                    <a:lstStyle/>
                    <a:p>
                      <a:pPr algn="ctr" fontAlgn="b"/>
                      <a:r>
                        <a:rPr lang="en-US" sz="1400" b="1" u="none" strike="noStrike" dirty="0">
                          <a:solidFill>
                            <a:schemeClr val="bg1"/>
                          </a:solidFill>
                          <a:effectLst/>
                        </a:rPr>
                        <a:t>1958</a:t>
                      </a:r>
                      <a:endParaRPr lang="en-US" sz="1400" b="1" i="0" u="none" strike="noStrike" dirty="0">
                        <a:solidFill>
                          <a:schemeClr val="bg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7874E"/>
                    </a:solidFill>
                  </a:tcPr>
                </a:tc>
                <a:tc>
                  <a:txBody>
                    <a:bodyPr/>
                    <a:lstStyle/>
                    <a:p>
                      <a:pPr algn="ctr" fontAlgn="b"/>
                      <a:r>
                        <a:rPr lang="en-US" sz="1400" b="1" u="none" strike="noStrike" dirty="0">
                          <a:solidFill>
                            <a:schemeClr val="bg1"/>
                          </a:solidFill>
                          <a:effectLst/>
                        </a:rPr>
                        <a:t>1959</a:t>
                      </a:r>
                      <a:endParaRPr lang="en-US" sz="1400" b="1" i="0" u="none" strike="noStrike" dirty="0">
                        <a:solidFill>
                          <a:schemeClr val="bg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7874E"/>
                    </a:solidFill>
                  </a:tcPr>
                </a:tc>
                <a:tc>
                  <a:txBody>
                    <a:bodyPr/>
                    <a:lstStyle/>
                    <a:p>
                      <a:pPr algn="ctr" fontAlgn="b"/>
                      <a:r>
                        <a:rPr lang="en-US" sz="1400" b="1" u="none" strike="noStrike" dirty="0">
                          <a:solidFill>
                            <a:schemeClr val="bg1"/>
                          </a:solidFill>
                          <a:effectLst/>
                        </a:rPr>
                        <a:t>1960 or later</a:t>
                      </a:r>
                      <a:endParaRPr lang="en-US" sz="1400" b="1" i="0" u="none" strike="noStrike" dirty="0">
                        <a:solidFill>
                          <a:schemeClr val="bg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7874E"/>
                    </a:solidFill>
                  </a:tcPr>
                </a:tc>
                <a:extLst>
                  <a:ext uri="{0D108BD9-81ED-4DB2-BD59-A6C34878D82A}">
                    <a16:rowId xmlns:a16="http://schemas.microsoft.com/office/drawing/2014/main" val="2799120127"/>
                  </a:ext>
                </a:extLst>
              </a:tr>
              <a:tr h="516978">
                <a:tc>
                  <a:txBody>
                    <a:bodyPr/>
                    <a:lstStyle/>
                    <a:p>
                      <a:pPr algn="l" fontAlgn="b"/>
                      <a:r>
                        <a:rPr lang="en-US" sz="1100" u="none" strike="noStrike" dirty="0">
                          <a:effectLst/>
                        </a:rPr>
                        <a:t>Full Retirement Age </a:t>
                      </a:r>
                      <a:endParaRPr lang="en-US" sz="1100" b="1" i="0" u="none" strike="noStrike" dirty="0">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66</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66 and 2 months</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66 and 4 months</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66 and 6 months</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66 and 8 </a:t>
                      </a:r>
                      <a:br>
                        <a:rPr lang="en-US" sz="1100" u="none" strike="noStrike" dirty="0">
                          <a:solidFill>
                            <a:schemeClr val="tx1"/>
                          </a:solidFill>
                          <a:effectLst/>
                        </a:rPr>
                      </a:br>
                      <a:r>
                        <a:rPr lang="en-US" sz="1100" u="none" strike="noStrike" dirty="0">
                          <a:solidFill>
                            <a:schemeClr val="tx1"/>
                          </a:solidFill>
                          <a:effectLst/>
                        </a:rPr>
                        <a:t>months</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66 and 10 </a:t>
                      </a:r>
                      <a:br>
                        <a:rPr lang="en-US" sz="1100" u="none" strike="noStrike" dirty="0">
                          <a:solidFill>
                            <a:schemeClr val="tx1"/>
                          </a:solidFill>
                          <a:effectLst/>
                        </a:rPr>
                      </a:br>
                      <a:r>
                        <a:rPr lang="en-US" sz="1100" u="none" strike="noStrike" dirty="0">
                          <a:solidFill>
                            <a:schemeClr val="tx1"/>
                          </a:solidFill>
                          <a:effectLst/>
                        </a:rPr>
                        <a:t>months</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67</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3714111"/>
                  </a:ext>
                </a:extLst>
              </a:tr>
              <a:tr h="545263">
                <a:tc>
                  <a:txBody>
                    <a:bodyPr/>
                    <a:lstStyle/>
                    <a:p>
                      <a:pPr algn="l" fontAlgn="b"/>
                      <a:r>
                        <a:rPr lang="en-US" sz="1100" u="none" strike="noStrike" dirty="0">
                          <a:effectLst/>
                        </a:rPr>
                        <a:t>Age 62</a:t>
                      </a:r>
                      <a:endParaRPr lang="en-US" sz="1100" b="1" i="0" u="none" strike="noStrike" dirty="0">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35%</a:t>
                      </a:r>
                    </a:p>
                    <a:p>
                      <a:pPr algn="ctr" fontAlgn="b"/>
                      <a:r>
                        <a:rPr lang="en-US" sz="1100" u="none" strike="noStrike" dirty="0">
                          <a:solidFill>
                            <a:schemeClr val="tx1"/>
                          </a:solidFill>
                          <a:effectLst/>
                        </a:rPr>
                        <a:t>$700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34.59%</a:t>
                      </a:r>
                    </a:p>
                    <a:p>
                      <a:pPr algn="ctr" fontAlgn="b"/>
                      <a:r>
                        <a:rPr lang="en-US" sz="1100" u="none" strike="noStrike" dirty="0">
                          <a:solidFill>
                            <a:schemeClr val="tx1"/>
                          </a:solidFill>
                          <a:effectLst/>
                        </a:rPr>
                        <a:t>$692</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34.17%</a:t>
                      </a:r>
                    </a:p>
                    <a:p>
                      <a:pPr algn="ctr" fontAlgn="b"/>
                      <a:r>
                        <a:rPr lang="en-US" sz="1100" u="none" strike="noStrike" dirty="0">
                          <a:solidFill>
                            <a:schemeClr val="tx1"/>
                          </a:solidFill>
                          <a:effectLst/>
                        </a:rPr>
                        <a:t>$683</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33.75%</a:t>
                      </a:r>
                    </a:p>
                    <a:p>
                      <a:pPr algn="ctr" fontAlgn="b"/>
                      <a:r>
                        <a:rPr lang="en-US" sz="1100" u="none" strike="noStrike" dirty="0">
                          <a:solidFill>
                            <a:schemeClr val="tx1"/>
                          </a:solidFill>
                          <a:effectLst/>
                        </a:rPr>
                        <a:t>$675</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33.33%</a:t>
                      </a:r>
                    </a:p>
                    <a:p>
                      <a:pPr algn="ctr" fontAlgn="b"/>
                      <a:r>
                        <a:rPr lang="en-US" sz="1100" u="none" strike="noStrike" dirty="0">
                          <a:solidFill>
                            <a:schemeClr val="tx1"/>
                          </a:solidFill>
                          <a:effectLst/>
                        </a:rPr>
                        <a:t>$667</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32.92%</a:t>
                      </a:r>
                    </a:p>
                    <a:p>
                      <a:pPr algn="ctr" fontAlgn="b"/>
                      <a:r>
                        <a:rPr lang="en-US" sz="1100" u="none" strike="noStrike" dirty="0">
                          <a:solidFill>
                            <a:schemeClr val="tx1"/>
                          </a:solidFill>
                          <a:effectLst/>
                        </a:rPr>
                        <a:t>$658</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32.50%</a:t>
                      </a:r>
                    </a:p>
                    <a:p>
                      <a:pPr algn="ctr" fontAlgn="b"/>
                      <a:r>
                        <a:rPr lang="en-US" sz="1100" u="none" strike="noStrike" dirty="0">
                          <a:solidFill>
                            <a:schemeClr val="tx1"/>
                          </a:solidFill>
                          <a:effectLst/>
                        </a:rPr>
                        <a:t>$650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5851742"/>
                  </a:ext>
                </a:extLst>
              </a:tr>
              <a:tr h="348184">
                <a:tc>
                  <a:txBody>
                    <a:bodyPr/>
                    <a:lstStyle/>
                    <a:p>
                      <a:pPr algn="l" fontAlgn="b"/>
                      <a:r>
                        <a:rPr lang="en-US" sz="1100" u="none" strike="noStrike" dirty="0">
                          <a:effectLst/>
                        </a:rPr>
                        <a:t>Age 66</a:t>
                      </a:r>
                      <a:endParaRPr lang="en-US" sz="1100" b="1" i="0" u="none" strike="noStrike" dirty="0">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dirty="0">
                          <a:solidFill>
                            <a:schemeClr val="tx1"/>
                          </a:solidFill>
                          <a:effectLst/>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07477579"/>
                  </a:ext>
                </a:extLst>
              </a:tr>
              <a:tr h="348184">
                <a:tc>
                  <a:txBody>
                    <a:bodyPr/>
                    <a:lstStyle/>
                    <a:p>
                      <a:pPr algn="l" fontAlgn="b"/>
                      <a:r>
                        <a:rPr lang="en-US" sz="1100" u="none" strike="noStrike" dirty="0">
                          <a:effectLst/>
                        </a:rPr>
                        <a:t>Age 66 and 2 months</a:t>
                      </a:r>
                      <a:endParaRPr lang="en-US" sz="1100" b="1" i="0" u="none" strike="noStrike" dirty="0">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72038345"/>
                  </a:ext>
                </a:extLst>
              </a:tr>
              <a:tr h="348184">
                <a:tc>
                  <a:txBody>
                    <a:bodyPr/>
                    <a:lstStyle/>
                    <a:p>
                      <a:pPr algn="l" fontAlgn="b"/>
                      <a:r>
                        <a:rPr lang="en-US" sz="1100" u="none" strike="noStrike" dirty="0">
                          <a:effectLst/>
                        </a:rPr>
                        <a:t>Age 66 and 4 months</a:t>
                      </a:r>
                      <a:endParaRPr lang="en-US" sz="1100" b="1" i="0" u="none" strike="noStrike" dirty="0">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01429622"/>
                  </a:ext>
                </a:extLst>
              </a:tr>
              <a:tr h="348184">
                <a:tc>
                  <a:txBody>
                    <a:bodyPr/>
                    <a:lstStyle/>
                    <a:p>
                      <a:pPr algn="l" fontAlgn="b"/>
                      <a:r>
                        <a:rPr lang="en-US" sz="1100" u="none" strike="noStrike" dirty="0">
                          <a:effectLst/>
                        </a:rPr>
                        <a:t>Age 66 and 6 months </a:t>
                      </a:r>
                      <a:endParaRPr lang="en-US" sz="1100" b="1" i="0" u="none" strike="noStrike" dirty="0">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76109976"/>
                  </a:ext>
                </a:extLst>
              </a:tr>
              <a:tr h="348184">
                <a:tc>
                  <a:txBody>
                    <a:bodyPr/>
                    <a:lstStyle/>
                    <a:p>
                      <a:pPr algn="l" fontAlgn="b"/>
                      <a:r>
                        <a:rPr lang="en-US" sz="1100" u="none" strike="noStrike" dirty="0">
                          <a:effectLst/>
                        </a:rPr>
                        <a:t>Age 66 and 8 months</a:t>
                      </a:r>
                      <a:endParaRPr lang="en-US" sz="1100" b="1" i="0" u="none" strike="noStrike" dirty="0">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1384855"/>
                  </a:ext>
                </a:extLst>
              </a:tr>
              <a:tr h="348184">
                <a:tc>
                  <a:txBody>
                    <a:bodyPr/>
                    <a:lstStyle/>
                    <a:p>
                      <a:pPr algn="l" fontAlgn="b"/>
                      <a:r>
                        <a:rPr lang="en-US" sz="1100" u="none" strike="noStrike">
                          <a:effectLst/>
                        </a:rPr>
                        <a:t>Age 66 and 10 months</a:t>
                      </a:r>
                      <a:endParaRPr lang="en-US" sz="1100" b="1" i="0" u="none" strike="noStrike">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endParaRPr lang="en-US" sz="1100" b="1" u="none" strike="noStrike" kern="1200" dirty="0">
                        <a:solidFill>
                          <a:schemeClr val="tx1"/>
                        </a:solidFill>
                        <a:effectLst/>
                        <a:latin typeface="+mn-lt"/>
                        <a:ea typeface="+mn-ea"/>
                        <a:cs typeface="+mn-cs"/>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60587622"/>
                  </a:ext>
                </a:extLst>
              </a:tr>
              <a:tr h="348184">
                <a:tc>
                  <a:txBody>
                    <a:bodyPr/>
                    <a:lstStyle/>
                    <a:p>
                      <a:pPr algn="l" fontAlgn="b"/>
                      <a:r>
                        <a:rPr lang="en-US" sz="1100" u="none" strike="noStrike" dirty="0">
                          <a:effectLst/>
                        </a:rPr>
                        <a:t>Age 67</a:t>
                      </a:r>
                      <a:endParaRPr lang="en-US" sz="1100" b="1" i="0" u="none" strike="noStrike" dirty="0">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100" u="none" strike="noStrike" dirty="0">
                          <a:solidFill>
                            <a:schemeClr val="tx1"/>
                          </a:solidFill>
                          <a:effectLst/>
                        </a:rPr>
                        <a:t> </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12700" cmpd="sng">
                      <a:noFill/>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9831387"/>
                  </a:ext>
                </a:extLst>
              </a:tr>
              <a:tr h="545263">
                <a:tc>
                  <a:txBody>
                    <a:bodyPr/>
                    <a:lstStyle/>
                    <a:p>
                      <a:pPr algn="l" fontAlgn="b"/>
                      <a:r>
                        <a:rPr lang="en-US" sz="1100" u="none" strike="noStrike" dirty="0">
                          <a:effectLst/>
                        </a:rPr>
                        <a:t>Age 70 </a:t>
                      </a:r>
                      <a:endParaRPr lang="en-US" sz="1100" b="1" i="0" u="none" strike="noStrike" dirty="0">
                        <a:solidFill>
                          <a:srgbClr val="000000"/>
                        </a:solidFill>
                        <a:effectLst/>
                        <a:latin typeface="Calibri" panose="020F0502020204030204" pitchFamily="34" charset="0"/>
                      </a:endParaRPr>
                    </a:p>
                  </a:txBody>
                  <a:tcPr marL="45720"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1100" b="1" u="none" strike="noStrike" kern="1200" dirty="0">
                          <a:solidFill>
                            <a:schemeClr val="tx1"/>
                          </a:solidFill>
                          <a:effectLst/>
                          <a:latin typeface="+mn-lt"/>
                          <a:ea typeface="+mn-ea"/>
                          <a:cs typeface="+mn-cs"/>
                        </a:rPr>
                        <a:t>50%</a:t>
                      </a:r>
                    </a:p>
                    <a:p>
                      <a:pPr algn="ctr" fontAlgn="b"/>
                      <a:r>
                        <a:rPr lang="en-US" sz="1100" u="none" strike="noStrike" dirty="0">
                          <a:solidFill>
                            <a:schemeClr val="tx1"/>
                          </a:solidFill>
                          <a:effectLst/>
                        </a:rPr>
                        <a:t>$1,000</a:t>
                      </a:r>
                      <a:endParaRPr lang="en-US" sz="1100" b="1" i="0" u="none" strike="noStrike" dirty="0">
                        <a:solidFill>
                          <a:schemeClr val="tx1"/>
                        </a:solidFill>
                        <a:effectLst/>
                        <a:latin typeface="Calibri" panose="020F0502020204030204" pitchFamily="34" charset="0"/>
                      </a:endParaRPr>
                    </a:p>
                  </a:txBody>
                  <a:tcPr marL="4407" marR="4407" marT="4407"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402999"/>
                  </a:ext>
                </a:extLst>
              </a:tr>
            </a:tbl>
          </a:graphicData>
        </a:graphic>
      </p:graphicFrame>
      <p:sp>
        <p:nvSpPr>
          <p:cNvPr id="5" name="Text Placeholder 4">
            <a:extLst>
              <a:ext uri="{FF2B5EF4-FFF2-40B4-BE49-F238E27FC236}">
                <a16:creationId xmlns:a16="http://schemas.microsoft.com/office/drawing/2014/main" id="{0EF94C39-B921-4E14-899A-1F18C01C2A0D}"/>
              </a:ext>
            </a:extLst>
          </p:cNvPr>
          <p:cNvSpPr>
            <a:spLocks noGrp="1"/>
          </p:cNvSpPr>
          <p:nvPr>
            <p:ph type="body" sz="quarter" idx="13"/>
          </p:nvPr>
        </p:nvSpPr>
        <p:spPr>
          <a:xfrm>
            <a:off x="2987675" y="6110288"/>
            <a:ext cx="5365750" cy="403225"/>
          </a:xfrm>
        </p:spPr>
        <p:txBody>
          <a:bodyPr/>
          <a:lstStyle/>
          <a:p>
            <a:r>
              <a:rPr lang="en-US" altLang="en-US" dirty="0"/>
              <a:t>Source: ssa.gov, 2024. This is only a hypothetical example. Please consult </a:t>
            </a:r>
            <a:r>
              <a:rPr lang="en-US" altLang="en-US" dirty="0" err="1"/>
              <a:t>ssa.gov</a:t>
            </a:r>
            <a:r>
              <a:rPr lang="en-US" altLang="en-US" dirty="0"/>
              <a:t> for more information.</a:t>
            </a:r>
            <a:endParaRPr lang="en-US" dirty="0"/>
          </a:p>
        </p:txBody>
      </p:sp>
      <p:sp>
        <p:nvSpPr>
          <p:cNvPr id="4" name="Slide Number Placeholder 3">
            <a:extLst>
              <a:ext uri="{FF2B5EF4-FFF2-40B4-BE49-F238E27FC236}">
                <a16:creationId xmlns:a16="http://schemas.microsoft.com/office/drawing/2014/main" id="{9E48A27E-FDFA-485F-B5B5-AED264D82F04}"/>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US" smtClean="0"/>
              <a:pPr/>
              <a:t>25</a:t>
            </a:fld>
            <a:endParaRPr lang="en-US"/>
          </a:p>
        </p:txBody>
      </p:sp>
    </p:spTree>
    <p:custDataLst>
      <p:tags r:id="rId1"/>
    </p:custDataLst>
    <p:extLst>
      <p:ext uri="{BB962C8B-B14F-4D97-AF65-F5344CB8AC3E}">
        <p14:creationId xmlns:p14="http://schemas.microsoft.com/office/powerpoint/2010/main" val="160435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FA21E-AD00-9C41-8048-73F1A136D83B}"/>
              </a:ext>
            </a:extLst>
          </p:cNvPr>
          <p:cNvSpPr>
            <a:spLocks noGrp="1"/>
          </p:cNvSpPr>
          <p:nvPr>
            <p:ph type="title"/>
          </p:nvPr>
        </p:nvSpPr>
        <p:spPr>
          <a:xfrm>
            <a:off x="453761" y="472438"/>
            <a:ext cx="8291777" cy="792167"/>
          </a:xfrm>
        </p:spPr>
        <p:txBody>
          <a:bodyPr/>
          <a:lstStyle/>
          <a:p>
            <a:r>
              <a:rPr lang="en-US" altLang="en-US" dirty="0"/>
              <a:t>When to take spousal benefits </a:t>
            </a:r>
            <a:endParaRPr lang="en-US" dirty="0"/>
          </a:p>
        </p:txBody>
      </p:sp>
      <p:graphicFrame>
        <p:nvGraphicFramePr>
          <p:cNvPr id="6" name="Group 73">
            <a:extLst>
              <a:ext uri="{FF2B5EF4-FFF2-40B4-BE49-F238E27FC236}">
                <a16:creationId xmlns:a16="http://schemas.microsoft.com/office/drawing/2014/main" id="{78104EB3-27C4-3C44-9635-0E3C83F72735}"/>
              </a:ext>
            </a:extLst>
          </p:cNvPr>
          <p:cNvGraphicFramePr>
            <a:graphicFrameLocks noGrp="1"/>
          </p:cNvGraphicFramePr>
          <p:nvPr>
            <p:extLst>
              <p:ext uri="{D42A27DB-BD31-4B8C-83A1-F6EECF244321}">
                <p14:modId xmlns:p14="http://schemas.microsoft.com/office/powerpoint/2010/main" val="1591153660"/>
              </p:ext>
            </p:extLst>
          </p:nvPr>
        </p:nvGraphicFramePr>
        <p:xfrm>
          <a:off x="881744" y="1708510"/>
          <a:ext cx="7339692" cy="2561566"/>
        </p:xfrm>
        <a:graphic>
          <a:graphicData uri="http://schemas.openxmlformats.org/drawingml/2006/table">
            <a:tbl>
              <a:tblPr firstRow="1"/>
              <a:tblGrid>
                <a:gridCol w="1383213">
                  <a:extLst>
                    <a:ext uri="{9D8B030D-6E8A-4147-A177-3AD203B41FA5}">
                      <a16:colId xmlns:a16="http://schemas.microsoft.com/office/drawing/2014/main" val="20000"/>
                    </a:ext>
                  </a:extLst>
                </a:gridCol>
                <a:gridCol w="1985493">
                  <a:extLst>
                    <a:ext uri="{9D8B030D-6E8A-4147-A177-3AD203B41FA5}">
                      <a16:colId xmlns:a16="http://schemas.microsoft.com/office/drawing/2014/main" val="20001"/>
                    </a:ext>
                  </a:extLst>
                </a:gridCol>
                <a:gridCol w="1985493">
                  <a:extLst>
                    <a:ext uri="{9D8B030D-6E8A-4147-A177-3AD203B41FA5}">
                      <a16:colId xmlns:a16="http://schemas.microsoft.com/office/drawing/2014/main" val="20002"/>
                    </a:ext>
                  </a:extLst>
                </a:gridCol>
                <a:gridCol w="1985493">
                  <a:extLst>
                    <a:ext uri="{9D8B030D-6E8A-4147-A177-3AD203B41FA5}">
                      <a16:colId xmlns:a16="http://schemas.microsoft.com/office/drawing/2014/main" val="20003"/>
                    </a:ext>
                  </a:extLst>
                </a:gridCol>
              </a:tblGrid>
              <a:tr h="855553">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endParaRPr kumimoji="0" lang="en-US" sz="1900" b="0" i="0" u="none" strike="noStrike" cap="none" normalizeH="0" baseline="0" dirty="0">
                        <a:ln>
                          <a:noFill/>
                        </a:ln>
                        <a:solidFill>
                          <a:schemeClr val="tx1"/>
                        </a:solidFill>
                        <a:effectLst/>
                        <a:latin typeface="+mn-lt"/>
                      </a:endParaRP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Age </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Social Security</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is taken</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07874E"/>
                    </a:solid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 of FRA</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benefits received</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00009A"/>
                    </a:solid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Amount </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of benefits received</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D03A39"/>
                    </a:solidFill>
                  </a:tcPr>
                </a:tc>
                <a:extLst>
                  <a:ext uri="{0D108BD9-81ED-4DB2-BD59-A6C34878D82A}">
                    <a16:rowId xmlns:a16="http://schemas.microsoft.com/office/drawing/2014/main" val="2696723888"/>
                  </a:ext>
                </a:extLst>
              </a:tr>
              <a:tr h="568671">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Early </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62</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32.5%</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$650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71">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FRA</a:t>
                      </a:r>
                      <a:endParaRPr kumimoji="0" lang="en-US" sz="1600" b="1" i="0" u="none" strike="noStrike" cap="none" normalizeH="0" baseline="44000" dirty="0">
                        <a:ln>
                          <a:noFill/>
                        </a:ln>
                        <a:solidFill>
                          <a:schemeClr val="tx1"/>
                        </a:solidFill>
                        <a:effectLst/>
                        <a:latin typeface="+mn-lt"/>
                      </a:endParaRP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67</a:t>
                      </a:r>
                      <a:endParaRPr kumimoji="0" lang="en-US" sz="1600" b="0" i="0" u="none" strike="noStrike" cap="none" normalizeH="0" baseline="44000" dirty="0">
                        <a:ln>
                          <a:noFill/>
                        </a:ln>
                        <a:solidFill>
                          <a:schemeClr val="tx1"/>
                        </a:solidFill>
                        <a:effectLst/>
                        <a:latin typeface="+mn-lt"/>
                      </a:endParaRP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50%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$1,000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68671">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Delayed</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70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50%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$1,000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7" name="Rectangle 6">
            <a:extLst>
              <a:ext uri="{FF2B5EF4-FFF2-40B4-BE49-F238E27FC236}">
                <a16:creationId xmlns:a16="http://schemas.microsoft.com/office/drawing/2014/main" id="{7F5F5A6B-617D-C941-869A-3FE739FD8B15}"/>
              </a:ext>
            </a:extLst>
          </p:cNvPr>
          <p:cNvSpPr/>
          <p:nvPr/>
        </p:nvSpPr>
        <p:spPr>
          <a:xfrm>
            <a:off x="1362195" y="4519302"/>
            <a:ext cx="6419609" cy="338554"/>
          </a:xfrm>
          <a:prstGeom prst="rect">
            <a:avLst/>
          </a:prstGeom>
          <a:solidFill>
            <a:schemeClr val="bg1"/>
          </a:solidFill>
        </p:spPr>
        <p:txBody>
          <a:bodyPr wrap="square">
            <a:spAutoFit/>
          </a:bodyPr>
          <a:lstStyle/>
          <a:p>
            <a:pPr algn="ctr"/>
            <a:r>
              <a:rPr lang="en-US" sz="1600" dirty="0">
                <a:ea typeface="Arial Unicode MS" panose="020B0604020202020204" pitchFamily="34" charset="-128"/>
                <a:cs typeface="Arial Unicode MS" panose="020B0604020202020204" pitchFamily="34" charset="-128"/>
              </a:rPr>
              <a:t>The FRA benefit of the primary wage earner is </a:t>
            </a:r>
            <a:r>
              <a:rPr lang="en-US" sz="1600" b="1" dirty="0">
                <a:ea typeface="Arial Unicode MS" panose="020B0604020202020204" pitchFamily="34" charset="-128"/>
                <a:cs typeface="Arial Unicode MS" panose="020B0604020202020204" pitchFamily="34" charset="-128"/>
              </a:rPr>
              <a:t>$2,000</a:t>
            </a:r>
            <a:r>
              <a:rPr lang="en-US" sz="1600" dirty="0">
                <a:ea typeface="Arial Unicode MS" panose="020B0604020202020204" pitchFamily="34" charset="-128"/>
                <a:cs typeface="Arial Unicode MS" panose="020B0604020202020204" pitchFamily="34" charset="-128"/>
              </a:rPr>
              <a:t>.</a:t>
            </a:r>
          </a:p>
        </p:txBody>
      </p:sp>
      <p:sp>
        <p:nvSpPr>
          <p:cNvPr id="5" name="Text Placeholder 4">
            <a:extLst>
              <a:ext uri="{FF2B5EF4-FFF2-40B4-BE49-F238E27FC236}">
                <a16:creationId xmlns:a16="http://schemas.microsoft.com/office/drawing/2014/main" id="{8A299342-BB39-CD46-8FCE-12581EE9EB8F}"/>
              </a:ext>
            </a:extLst>
          </p:cNvPr>
          <p:cNvSpPr>
            <a:spLocks noGrp="1"/>
          </p:cNvSpPr>
          <p:nvPr>
            <p:ph type="body" sz="quarter" idx="13"/>
          </p:nvPr>
        </p:nvSpPr>
        <p:spPr>
          <a:xfrm>
            <a:off x="2987675" y="6110288"/>
            <a:ext cx="5365750" cy="403225"/>
          </a:xfrm>
        </p:spPr>
        <p:txBody>
          <a:bodyPr/>
          <a:lstStyle/>
          <a:p>
            <a:r>
              <a:rPr lang="en-US" altLang="en-US" dirty="0"/>
              <a:t>Percentage is based on someone born in 1957; please consult </a:t>
            </a:r>
            <a:r>
              <a:rPr lang="en-US" altLang="en-US" dirty="0" err="1"/>
              <a:t>ssa.gov</a:t>
            </a:r>
            <a:r>
              <a:rPr lang="en-US" altLang="en-US" dirty="0"/>
              <a:t> for more information. The spousal benefit is 50% of the covered spouse’s benefit. This is only a hypothetical example. </a:t>
            </a:r>
          </a:p>
        </p:txBody>
      </p:sp>
      <p:sp>
        <p:nvSpPr>
          <p:cNvPr id="4" name="Slide Number Placeholder 3">
            <a:extLst>
              <a:ext uri="{FF2B5EF4-FFF2-40B4-BE49-F238E27FC236}">
                <a16:creationId xmlns:a16="http://schemas.microsoft.com/office/drawing/2014/main" id="{174D4EE5-288B-884F-8B21-4DA51880ADA3}"/>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26</a:t>
            </a:fld>
            <a:endParaRPr lang="en-CA"/>
          </a:p>
        </p:txBody>
      </p:sp>
    </p:spTree>
    <p:custDataLst>
      <p:tags r:id="rId1"/>
    </p:custDataLst>
    <p:extLst>
      <p:ext uri="{BB962C8B-B14F-4D97-AF65-F5344CB8AC3E}">
        <p14:creationId xmlns:p14="http://schemas.microsoft.com/office/powerpoint/2010/main" val="392258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87D31807-44CC-4E53-9625-74D245440C3A}"/>
              </a:ext>
            </a:extLst>
          </p:cNvPr>
          <p:cNvSpPr>
            <a:spLocks noGrp="1" noChangeArrowheads="1"/>
          </p:cNvSpPr>
          <p:nvPr>
            <p:ph type="title"/>
          </p:nvPr>
        </p:nvSpPr>
        <p:spPr>
          <a:xfrm>
            <a:off x="453761" y="472438"/>
            <a:ext cx="8291777" cy="792167"/>
          </a:xfrm>
        </p:spPr>
        <p:txBody>
          <a:bodyPr/>
          <a:lstStyle/>
          <a:p>
            <a:r>
              <a:rPr lang="en-US" altLang="en-US"/>
              <a:t>Social Security benefits for working spouses</a:t>
            </a:r>
            <a:endParaRPr lang="en-US" altLang="en-US" dirty="0"/>
          </a:p>
        </p:txBody>
      </p:sp>
      <p:sp>
        <p:nvSpPr>
          <p:cNvPr id="20" name="Content Placeholder 6">
            <a:extLst>
              <a:ext uri="{FF2B5EF4-FFF2-40B4-BE49-F238E27FC236}">
                <a16:creationId xmlns:a16="http://schemas.microsoft.com/office/drawing/2014/main" id="{D00C7513-AB65-14DD-1103-C09F9E522567}"/>
              </a:ext>
            </a:extLst>
          </p:cNvPr>
          <p:cNvSpPr>
            <a:spLocks noGrp="1"/>
          </p:cNvSpPr>
          <p:nvPr>
            <p:ph idx="1"/>
          </p:nvPr>
        </p:nvSpPr>
        <p:spPr>
          <a:xfrm>
            <a:off x="453761" y="1193559"/>
            <a:ext cx="8291777" cy="3756576"/>
          </a:xfrm>
        </p:spPr>
        <p:txBody>
          <a:bodyPr/>
          <a:lstStyle/>
          <a:p>
            <a:pPr marL="342900" lvl="1" indent="-342900">
              <a:buClr>
                <a:prstClr val="black"/>
              </a:buClr>
            </a:pPr>
            <a:r>
              <a:rPr kumimoji="0" lang="en-US" altLang="en-US" sz="2200" i="0" u="none" strike="noStrike" kern="1200" cap="none" spc="0" normalizeH="0" baseline="0" noProof="0">
                <a:ln>
                  <a:noFill/>
                </a:ln>
                <a:solidFill>
                  <a:prstClr val="black"/>
                </a:solidFill>
                <a:effectLst/>
                <a:uLnTx/>
                <a:uFillTx/>
                <a:latin typeface="Arial" panose="020B0604020202020204"/>
                <a:ea typeface="+mn-ea"/>
                <a:cs typeface="+mn-cs"/>
              </a:rPr>
              <a:t>Working spouses must take their own earned Social Security benefit. </a:t>
            </a:r>
          </a:p>
          <a:p>
            <a:pPr marL="342900" lvl="1" indent="-342900">
              <a:buClr>
                <a:prstClr val="black"/>
              </a:buClr>
            </a:pPr>
            <a:r>
              <a:rPr kumimoji="0" lang="en-US" altLang="en-US" sz="2200" i="0" u="none" strike="noStrike" kern="1200" cap="none" spc="0" normalizeH="0" baseline="0" noProof="0">
                <a:ln>
                  <a:noFill/>
                </a:ln>
                <a:solidFill>
                  <a:prstClr val="black"/>
                </a:solidFill>
                <a:effectLst/>
                <a:uLnTx/>
                <a:uFillTx/>
                <a:latin typeface="Arial" panose="020B0604020202020204"/>
                <a:ea typeface="+mn-ea"/>
                <a:cs typeface="+mn-cs"/>
              </a:rPr>
              <a:t>A spousal “boost” is potentially available to working spouses</a:t>
            </a:r>
            <a:r>
              <a:rPr lang="en-US" altLang="en-US" sz="2200">
                <a:solidFill>
                  <a:prstClr val="black"/>
                </a:solidFill>
                <a:latin typeface="Arial" panose="020B0604020202020204"/>
              </a:rPr>
              <a:t>.</a:t>
            </a:r>
            <a:endParaRPr kumimoji="0" lang="en-US" altLang="en-US" sz="2200" i="0" u="none" strike="noStrike" kern="1200" cap="none" spc="0" normalizeH="0" baseline="0" noProof="0">
              <a:ln>
                <a:noFill/>
              </a:ln>
              <a:solidFill>
                <a:prstClr val="black"/>
              </a:solidFill>
              <a:effectLst/>
              <a:uLnTx/>
              <a:uFillTx/>
              <a:latin typeface="Arial" panose="020B0604020202020204"/>
              <a:ea typeface="+mn-ea"/>
              <a:cs typeface="+mn-cs"/>
            </a:endParaRPr>
          </a:p>
          <a:p>
            <a:pPr marL="0" marR="0" lvl="1" indent="0"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endParaRPr kumimoji="0" lang="en-US" altLang="en-US" b="1" i="0" u="none" strike="noStrike" kern="1200" cap="none" spc="0" normalizeH="0" baseline="0" noProof="0">
              <a:ln>
                <a:noFill/>
              </a:ln>
              <a:solidFill>
                <a:prstClr val="black"/>
              </a:solidFill>
              <a:effectLst/>
              <a:uLnTx/>
              <a:uFillTx/>
              <a:latin typeface="Arial" panose="020B0604020202020204"/>
              <a:ea typeface="+mn-ea"/>
              <a:cs typeface="+mn-cs"/>
            </a:endParaRPr>
          </a:p>
          <a:p>
            <a:pPr marL="914400" marR="0" lvl="1" indent="0" algn="l" defTabSz="914400" rtl="0" eaLnBrk="1" fontAlgn="auto" latinLnBrk="0" hangingPunct="1">
              <a:lnSpc>
                <a:spcPct val="95000"/>
              </a:lnSpc>
              <a:spcBef>
                <a:spcPts val="900"/>
              </a:spcBef>
              <a:spcAft>
                <a:spcPts val="1200"/>
              </a:spcAft>
              <a:buClr>
                <a:prstClr val="black"/>
              </a:buClr>
              <a:buSzPct val="115000"/>
              <a:buFont typeface="Arial" panose="020B0604020202020204" pitchFamily="34" charset="0"/>
              <a:buNone/>
              <a:tabLst/>
              <a:defRPr/>
            </a:pPr>
            <a:r>
              <a:rPr kumimoji="0" lang="en-US" altLang="en-US" sz="2000" b="1" i="1" u="none" strike="noStrike" kern="1200" cap="none" spc="0" normalizeH="0" baseline="0" noProof="0">
                <a:ln>
                  <a:noFill/>
                </a:ln>
                <a:solidFill>
                  <a:prstClr val="black"/>
                </a:solidFill>
                <a:effectLst/>
                <a:uLnTx/>
                <a:uFillTx/>
                <a:latin typeface="Arial" panose="020B0604020202020204"/>
                <a:ea typeface="+mn-ea"/>
                <a:cs typeface="+mn-cs"/>
              </a:rPr>
              <a:t>Calculation of Spousal “boost”:</a:t>
            </a:r>
            <a:endParaRPr kumimoji="0" lang="en-US" altLang="en-US" sz="1800" b="0" i="0" u="none" strike="noStrike" kern="1200" cap="none" spc="0" normalizeH="0" baseline="0" noProof="0">
              <a:ln>
                <a:noFill/>
              </a:ln>
              <a:solidFill>
                <a:prstClr val="black"/>
              </a:solidFill>
              <a:effectLst/>
              <a:uLnTx/>
              <a:uFillTx/>
              <a:latin typeface="Arial" panose="020B0604020202020204"/>
              <a:ea typeface="+mn-ea"/>
              <a:cs typeface="+mn-cs"/>
            </a:endParaRPr>
          </a:p>
          <a:p>
            <a:pPr marL="914400" marR="0" lvl="1" indent="0" algn="l"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r>
              <a:rPr kumimoji="0" lang="en-US" altLang="en-US" sz="2000" b="0" i="0" u="none" strike="noStrike" kern="1200" cap="none" spc="0" normalizeH="0" baseline="0" noProof="0">
                <a:ln>
                  <a:noFill/>
                </a:ln>
                <a:solidFill>
                  <a:prstClr val="black"/>
                </a:solidFill>
                <a:effectLst/>
                <a:uLnTx/>
                <a:uFillTx/>
                <a:latin typeface="Arial" panose="020B0604020202020204"/>
                <a:ea typeface="+mn-ea"/>
                <a:cs typeface="+mn-cs"/>
              </a:rPr>
              <a:t>Divide the higher-earning spouse’s PIA in half</a:t>
            </a:r>
          </a:p>
          <a:p>
            <a:pPr marL="914400" marR="0" lvl="1" indent="0" algn="l"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r>
              <a:rPr kumimoji="0" lang="en-US" altLang="en-US" sz="2000" b="0" i="0" u="none" strike="noStrike" kern="1200" cap="none" spc="0" normalizeH="0" baseline="0" noProof="0">
                <a:ln>
                  <a:noFill/>
                </a:ln>
                <a:solidFill>
                  <a:prstClr val="black"/>
                </a:solidFill>
                <a:effectLst/>
                <a:uLnTx/>
                <a:uFillTx/>
                <a:latin typeface="Arial" panose="020B0604020202020204"/>
                <a:ea typeface="+mn-ea"/>
                <a:cs typeface="+mn-cs"/>
              </a:rPr>
              <a:t>Subtract the lower-earning spouse’s PIA</a:t>
            </a:r>
          </a:p>
          <a:p>
            <a:pPr marL="914400" marR="0" lvl="1" indent="0" algn="l"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r>
              <a:rPr kumimoji="0" lang="en-US" altLang="en-US" sz="2000" b="0" i="0" u="none" strike="noStrike" kern="1200" cap="none" spc="0" normalizeH="0" baseline="0" noProof="0">
                <a:ln>
                  <a:noFill/>
                </a:ln>
                <a:solidFill>
                  <a:prstClr val="black"/>
                </a:solidFill>
                <a:effectLst/>
                <a:uLnTx/>
                <a:uFillTx/>
                <a:latin typeface="Arial" panose="020B0604020202020204"/>
                <a:ea typeface="+mn-ea"/>
                <a:cs typeface="+mn-cs"/>
              </a:rPr>
              <a:t>Remainder is amount payable as Spousal benefits at FRA</a:t>
            </a:r>
          </a:p>
          <a:p>
            <a:pPr marL="914400" marR="0" lvl="1" indent="0" algn="l"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r>
              <a:rPr kumimoji="0" lang="en-US" altLang="en-US" b="0" i="1" u="none" strike="noStrike" kern="1200" cap="none" spc="0" normalizeH="0" baseline="0" noProof="0">
                <a:ln>
                  <a:noFill/>
                </a:ln>
                <a:solidFill>
                  <a:prstClr val="black"/>
                </a:solidFill>
                <a:effectLst/>
                <a:uLnTx/>
                <a:uFillTx/>
                <a:latin typeface="Arial" panose="020B0604020202020204"/>
                <a:ea typeface="+mn-ea"/>
                <a:cs typeface="+mn-cs"/>
              </a:rPr>
              <a:t>(Keep in mind if taking benefits before FRA</a:t>
            </a:r>
            <a:r>
              <a:rPr lang="en-US" altLang="en-US" i="1">
                <a:solidFill>
                  <a:prstClr val="black"/>
                </a:solidFill>
                <a:latin typeface="Arial" panose="020B0604020202020204"/>
              </a:rPr>
              <a:t>, </a:t>
            </a:r>
            <a:r>
              <a:rPr kumimoji="0" lang="en-US" altLang="en-US" b="0" i="1" u="none" strike="noStrike" kern="1200" cap="none" spc="0" normalizeH="0" baseline="0" noProof="0">
                <a:ln>
                  <a:noFill/>
                </a:ln>
                <a:solidFill>
                  <a:prstClr val="black"/>
                </a:solidFill>
                <a:effectLst/>
                <a:uLnTx/>
                <a:uFillTx/>
                <a:latin typeface="Arial" panose="020B0604020202020204"/>
                <a:ea typeface="+mn-ea"/>
                <a:cs typeface="+mn-cs"/>
              </a:rPr>
              <a:t>benefit will be reduced)</a:t>
            </a:r>
          </a:p>
          <a:p>
            <a:pPr marL="0" marR="0" lvl="1" indent="0" algn="l" defTabSz="914400" rtl="0" eaLnBrk="1" fontAlgn="auto" latinLnBrk="0" hangingPunct="1">
              <a:lnSpc>
                <a:spcPct val="95000"/>
              </a:lnSpc>
              <a:spcBef>
                <a:spcPts val="900"/>
              </a:spcBef>
              <a:spcAft>
                <a:spcPts val="0"/>
              </a:spcAft>
              <a:buClr>
                <a:prstClr val="black"/>
              </a:buClr>
              <a:buSzPct val="115000"/>
              <a:buFont typeface="Arial" panose="020B0604020202020204" pitchFamily="34" charset="0"/>
              <a:buNone/>
              <a:tabLst/>
              <a:defRPr/>
            </a:pPr>
            <a:endParaRPr kumimoji="0" lang="en-US" altLang="en-US" sz="2000" b="0" i="0" u="none" strike="noStrike" kern="1200" cap="none" spc="0" normalizeH="0" baseline="0" noProof="0">
              <a:ln>
                <a:noFill/>
              </a:ln>
              <a:solidFill>
                <a:prstClr val="black"/>
              </a:solidFill>
              <a:effectLst/>
              <a:uLnTx/>
              <a:uFillTx/>
              <a:latin typeface="Arial" panose="020B0604020202020204"/>
              <a:ea typeface="+mn-ea"/>
              <a:cs typeface="+mn-cs"/>
            </a:endParaRPr>
          </a:p>
          <a:p>
            <a:pPr marL="0" indent="0">
              <a:buNone/>
            </a:pPr>
            <a:endParaRPr lang="en-US" dirty="0"/>
          </a:p>
        </p:txBody>
      </p:sp>
      <p:sp>
        <p:nvSpPr>
          <p:cNvPr id="6" name="Rectangle 5">
            <a:extLst>
              <a:ext uri="{FF2B5EF4-FFF2-40B4-BE49-F238E27FC236}">
                <a16:creationId xmlns:a16="http://schemas.microsoft.com/office/drawing/2014/main" id="{77770814-4633-4F79-AB57-2EE7840E8841}"/>
              </a:ext>
            </a:extLst>
          </p:cNvPr>
          <p:cNvSpPr/>
          <p:nvPr/>
        </p:nvSpPr>
        <p:spPr>
          <a:xfrm>
            <a:off x="398461" y="4956852"/>
            <a:ext cx="8347076" cy="900545"/>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prstClr val="white"/>
                </a:solidFill>
                <a:effectLst/>
                <a:uLnTx/>
                <a:uFillTx/>
                <a:latin typeface="Arial" panose="020B0604020202020204"/>
                <a:ea typeface="+mn-ea"/>
                <a:cs typeface="+mn-cs"/>
              </a:rPr>
              <a:t>Also called Spousal “boost” </a:t>
            </a:r>
          </a:p>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prstClr val="white"/>
                </a:solidFill>
                <a:effectLst/>
                <a:uLnTx/>
                <a:uFillTx/>
                <a:latin typeface="Arial" panose="020B0604020202020204"/>
                <a:ea typeface="+mn-ea"/>
                <a:cs typeface="+mn-cs"/>
              </a:rPr>
              <a:t>(Excess spousal) / (Real Spousal benefit)</a:t>
            </a:r>
          </a:p>
        </p:txBody>
      </p:sp>
      <p:sp>
        <p:nvSpPr>
          <p:cNvPr id="8" name="Text Placeholder 7">
            <a:extLst>
              <a:ext uri="{FF2B5EF4-FFF2-40B4-BE49-F238E27FC236}">
                <a16:creationId xmlns:a16="http://schemas.microsoft.com/office/drawing/2014/main" id="{507022FA-01DD-9F3A-52A1-7A69CF6F1911}"/>
              </a:ext>
            </a:extLst>
          </p:cNvPr>
          <p:cNvSpPr>
            <a:spLocks noGrp="1"/>
          </p:cNvSpPr>
          <p:nvPr>
            <p:ph type="body" sz="quarter" idx="13"/>
          </p:nvPr>
        </p:nvSpPr>
        <p:spPr>
          <a:xfrm>
            <a:off x="2987675" y="6110288"/>
            <a:ext cx="5365750" cy="403225"/>
          </a:xfrm>
        </p:spPr>
        <p:txBody>
          <a:bodyPr/>
          <a:lstStyle/>
          <a:p>
            <a:r>
              <a:rPr lang="en-US"/>
              <a:t>Source: ssa.gov, 2024</a:t>
            </a:r>
            <a:endParaRPr lang="en-US" dirty="0"/>
          </a:p>
        </p:txBody>
      </p:sp>
      <p:sp>
        <p:nvSpPr>
          <p:cNvPr id="4" name="Slide Number Placeholder 3">
            <a:extLst>
              <a:ext uri="{FF2B5EF4-FFF2-40B4-BE49-F238E27FC236}">
                <a16:creationId xmlns:a16="http://schemas.microsoft.com/office/drawing/2014/main" id="{361A63CA-9F44-46CD-B154-D90376FDF061}"/>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27</a:t>
            </a:fld>
            <a:endParaRPr lang="en-US" noProof="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0F8CF88-221B-4F37-B011-EA11518E45AD}"/>
              </a:ext>
              <a:ext uri="{C183D7F6-B498-43B3-948B-1728B52AA6E4}">
                <adec:decorative xmlns:adec="http://schemas.microsoft.com/office/drawing/2017/decorative" val="1"/>
              </a:ext>
            </a:extLst>
          </p:cNvPr>
          <p:cNvSpPr/>
          <p:nvPr/>
        </p:nvSpPr>
        <p:spPr>
          <a:xfrm>
            <a:off x="467513" y="1741054"/>
            <a:ext cx="8278024" cy="16394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prstClr val="white"/>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C5B5447E-BD18-4B08-97A2-2700AAC1DBD8}"/>
              </a:ext>
              <a:ext uri="{C183D7F6-B498-43B3-948B-1728B52AA6E4}">
                <adec:decorative xmlns:adec="http://schemas.microsoft.com/office/drawing/2017/decorative" val="1"/>
              </a:ext>
            </a:extLst>
          </p:cNvPr>
          <p:cNvSpPr/>
          <p:nvPr/>
        </p:nvSpPr>
        <p:spPr>
          <a:xfrm>
            <a:off x="467513" y="3680690"/>
            <a:ext cx="8278024" cy="16394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solidFill>
                <a:prstClr val="white"/>
              </a:solidFill>
              <a:effectLst/>
              <a:uLnTx/>
              <a:uFillTx/>
              <a:latin typeface="Arial" panose="020B0604020202020204"/>
              <a:ea typeface="+mn-ea"/>
              <a:cs typeface="+mn-cs"/>
            </a:endParaRPr>
          </a:p>
        </p:txBody>
      </p:sp>
      <p:sp>
        <p:nvSpPr>
          <p:cNvPr id="9218" name="Rectangle 2">
            <a:extLst>
              <a:ext uri="{FF2B5EF4-FFF2-40B4-BE49-F238E27FC236}">
                <a16:creationId xmlns:a16="http://schemas.microsoft.com/office/drawing/2014/main" id="{D176C28C-C93F-44B9-97D4-2942C4A28839}"/>
              </a:ext>
            </a:extLst>
          </p:cNvPr>
          <p:cNvSpPr>
            <a:spLocks noGrp="1" noChangeArrowheads="1"/>
          </p:cNvSpPr>
          <p:nvPr>
            <p:ph type="title"/>
          </p:nvPr>
        </p:nvSpPr>
        <p:spPr>
          <a:xfrm>
            <a:off x="467512" y="472438"/>
            <a:ext cx="8287191" cy="792167"/>
          </a:xfrm>
        </p:spPr>
        <p:txBody>
          <a:bodyPr/>
          <a:lstStyle/>
          <a:p>
            <a:r>
              <a:rPr lang="en-US" altLang="en-US" dirty="0"/>
              <a:t>Spousal benefit “boost” ‒ examples</a:t>
            </a:r>
          </a:p>
        </p:txBody>
      </p:sp>
      <p:sp>
        <p:nvSpPr>
          <p:cNvPr id="9261" name="TextBox 2">
            <a:extLst>
              <a:ext uri="{FF2B5EF4-FFF2-40B4-BE49-F238E27FC236}">
                <a16:creationId xmlns:a16="http://schemas.microsoft.com/office/drawing/2014/main" id="{A9D92E48-C024-4CB2-9161-88A1D708E1EB}"/>
              </a:ext>
            </a:extLst>
          </p:cNvPr>
          <p:cNvSpPr txBox="1">
            <a:spLocks noChangeArrowheads="1"/>
          </p:cNvSpPr>
          <p:nvPr/>
        </p:nvSpPr>
        <p:spPr bwMode="auto">
          <a:xfrm>
            <a:off x="466725" y="1741054"/>
            <a:ext cx="2748202" cy="1636776"/>
          </a:xfrm>
          <a:prstGeom prst="rect">
            <a:avLst/>
          </a:prstGeom>
          <a:solidFill>
            <a:srgbClr val="00009A"/>
          </a:solidFill>
          <a:ln w="9525">
            <a:noFill/>
            <a:miter lim="800000"/>
            <a:headEnd/>
            <a:tailEnd/>
          </a:ln>
        </p:spPr>
        <p:txBody>
          <a:bodyPr anchor="ctr">
            <a:no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1200"/>
              </a:spcBef>
              <a:spcAft>
                <a:spcPts val="0"/>
              </a:spcAft>
              <a:buClrTx/>
              <a:buSzTx/>
              <a:buFontTx/>
              <a:buNone/>
              <a:tabLst/>
              <a:defRPr/>
            </a:pPr>
            <a:r>
              <a:rPr kumimoji="0" lang="en-US" altLang="en-US" sz="1800" b="1" i="0" u="none" strike="noStrike" kern="1200" cap="none" spc="0" normalizeH="0" baseline="0" noProof="0" dirty="0">
                <a:ln>
                  <a:noFill/>
                </a:ln>
                <a:solidFill>
                  <a:prstClr val="white"/>
                </a:solidFill>
                <a:effectLst/>
                <a:uLnTx/>
                <a:uFillTx/>
                <a:latin typeface="Arial" panose="020B0604020202020204" pitchFamily="34" charset="0"/>
                <a:ea typeface="MS PGothic" panose="020B0600070205080204" pitchFamily="34" charset="-128"/>
                <a:cs typeface="+mn-cs"/>
              </a:rPr>
              <a:t>John and Mary </a:t>
            </a:r>
          </a:p>
          <a:p>
            <a:pPr marL="55563" marR="0" lvl="0" indent="0" algn="l" defTabSz="914400" rtl="0" eaLnBrk="1" fontAlgn="auto" latinLnBrk="0" hangingPunct="1">
              <a:lnSpc>
                <a:spcPct val="100000"/>
              </a:lnSpc>
              <a:spcBef>
                <a:spcPts val="1200"/>
              </a:spcBef>
              <a:spcAft>
                <a:spcPts val="0"/>
              </a:spcAft>
              <a:buClrTx/>
              <a:buSzTx/>
              <a:buFontTx/>
              <a:buNone/>
              <a:tabLst>
                <a:tab pos="2457450" algn="r"/>
              </a:tabLst>
              <a:defRPr/>
            </a:pPr>
            <a:r>
              <a:rPr kumimoji="0" lang="en-US" altLang="en-US" sz="1600" b="0" i="0" u="none" strike="noStrike" kern="1200" cap="none" spc="0" normalizeH="0" baseline="0" noProof="0" dirty="0">
                <a:ln>
                  <a:noFill/>
                </a:ln>
                <a:solidFill>
                  <a:prstClr val="white"/>
                </a:solidFill>
                <a:effectLst/>
                <a:uLnTx/>
                <a:uFillTx/>
                <a:latin typeface="Arial" panose="020B0604020202020204" pitchFamily="34" charset="0"/>
                <a:ea typeface="MS PGothic" panose="020B0600070205080204" pitchFamily="34" charset="-128"/>
                <a:cs typeface="+mn-cs"/>
              </a:rPr>
              <a:t>John PIA at FRA =	$2,000</a:t>
            </a:r>
            <a:br>
              <a:rPr kumimoji="0" lang="en-US" altLang="en-US" sz="1600" b="0" i="0" u="none" strike="noStrike" kern="1200" cap="none" spc="0" normalizeH="0" baseline="0" noProof="0" dirty="0">
                <a:ln>
                  <a:noFill/>
                </a:ln>
                <a:solidFill>
                  <a:prstClr val="white"/>
                </a:solidFill>
                <a:effectLst/>
                <a:uLnTx/>
                <a:uFillTx/>
                <a:latin typeface="Arial" panose="020B0604020202020204" pitchFamily="34" charset="0"/>
                <a:ea typeface="MS PGothic" panose="020B0600070205080204" pitchFamily="34" charset="-128"/>
                <a:cs typeface="+mn-cs"/>
              </a:rPr>
            </a:br>
            <a:r>
              <a:rPr kumimoji="0" lang="en-US" altLang="en-US" sz="1600" b="0" i="0" u="none" strike="noStrike" kern="1200" cap="none" spc="0" normalizeH="0" baseline="0" noProof="0" dirty="0">
                <a:ln>
                  <a:noFill/>
                </a:ln>
                <a:solidFill>
                  <a:prstClr val="white"/>
                </a:solidFill>
                <a:effectLst/>
                <a:uLnTx/>
                <a:uFillTx/>
                <a:latin typeface="Arial" panose="020B0604020202020204" pitchFamily="34" charset="0"/>
                <a:ea typeface="MS PGothic" panose="020B0600070205080204" pitchFamily="34" charset="-128"/>
                <a:cs typeface="+mn-cs"/>
              </a:rPr>
              <a:t>Mary PIA at FRA =	$750</a:t>
            </a:r>
          </a:p>
        </p:txBody>
      </p:sp>
      <p:graphicFrame>
        <p:nvGraphicFramePr>
          <p:cNvPr id="2" name="Table 1">
            <a:extLst>
              <a:ext uri="{FF2B5EF4-FFF2-40B4-BE49-F238E27FC236}">
                <a16:creationId xmlns:a16="http://schemas.microsoft.com/office/drawing/2014/main" id="{D3B1C1A8-B9CD-416D-B77A-25E3CB138AF2}"/>
              </a:ext>
            </a:extLst>
          </p:cNvPr>
          <p:cNvGraphicFramePr>
            <a:graphicFrameLocks noGrp="1"/>
          </p:cNvGraphicFramePr>
          <p:nvPr/>
        </p:nvGraphicFramePr>
        <p:xfrm>
          <a:off x="3556000" y="1925076"/>
          <a:ext cx="4953384" cy="1234466"/>
        </p:xfrm>
        <a:graphic>
          <a:graphicData uri="http://schemas.openxmlformats.org/drawingml/2006/table">
            <a:tbl>
              <a:tblPr firstRow="1" bandRow="1">
                <a:tableStyleId>{5C22544A-7EE6-4342-B048-85BDC9FD1C3A}</a:tableStyleId>
              </a:tblPr>
              <a:tblGrid>
                <a:gridCol w="3897745">
                  <a:extLst>
                    <a:ext uri="{9D8B030D-6E8A-4147-A177-3AD203B41FA5}">
                      <a16:colId xmlns:a16="http://schemas.microsoft.com/office/drawing/2014/main" val="20000"/>
                    </a:ext>
                  </a:extLst>
                </a:gridCol>
                <a:gridCol w="1055639">
                  <a:extLst>
                    <a:ext uri="{9D8B030D-6E8A-4147-A177-3AD203B41FA5}">
                      <a16:colId xmlns:a16="http://schemas.microsoft.com/office/drawing/2014/main" val="20001"/>
                    </a:ext>
                  </a:extLst>
                </a:gridCol>
              </a:tblGrid>
              <a:tr h="370848">
                <a:tc>
                  <a:txBody>
                    <a:bodyPr/>
                    <a:lstStyle/>
                    <a:p>
                      <a:r>
                        <a:rPr lang="en-US" altLang="en-US" sz="1800" b="0" i="1" dirty="0">
                          <a:solidFill>
                            <a:schemeClr val="tx1"/>
                          </a:solidFill>
                        </a:rPr>
                        <a:t>Half of higher-earning spouse’s PIA</a:t>
                      </a:r>
                      <a:endParaRPr lang="en-US" sz="1800" b="0" dirty="0">
                        <a:solidFill>
                          <a:schemeClr val="tx1"/>
                        </a:solidFill>
                      </a:endParaRPr>
                    </a:p>
                  </a:txBody>
                  <a:tcPr marT="45721" marB="45721">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US" altLang="en-US" sz="1800" b="0" i="1" dirty="0">
                          <a:solidFill>
                            <a:schemeClr val="tx1"/>
                          </a:solidFill>
                        </a:rPr>
                        <a:t>$1,000</a:t>
                      </a:r>
                      <a:endParaRPr lang="en-US" sz="1800" b="0" dirty="0">
                        <a:solidFill>
                          <a:schemeClr val="tx1"/>
                        </a:solidFill>
                      </a:endParaRPr>
                    </a:p>
                  </a:txBody>
                  <a:tcPr marT="45721" marB="45721">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8">
                <a:tc>
                  <a:txBody>
                    <a:bodyPr/>
                    <a:lstStyle/>
                    <a:p>
                      <a:r>
                        <a:rPr lang="en-US" altLang="en-US" sz="1800" i="1" dirty="0"/>
                        <a:t>Subtract lower-earning spouse’s PIA</a:t>
                      </a:r>
                      <a:endParaRPr lang="en-US" sz="1800" dirty="0"/>
                    </a:p>
                  </a:txBody>
                  <a:tcPr marT="45721" marB="4572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altLang="en-US" sz="1800" i="1" dirty="0"/>
                        <a:t>750</a:t>
                      </a:r>
                      <a:endParaRPr lang="en-US" sz="1800" dirty="0"/>
                    </a:p>
                  </a:txBody>
                  <a:tcPr marT="45721" marB="45721">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8">
                <a:tc>
                  <a:txBody>
                    <a:bodyPr/>
                    <a:lstStyle/>
                    <a:p>
                      <a:r>
                        <a:rPr lang="en-US" altLang="en-US" sz="1800" i="1" dirty="0"/>
                        <a:t>Spousal boost benefit at FRA</a:t>
                      </a:r>
                      <a:endParaRPr lang="en-US" sz="1800" dirty="0"/>
                    </a:p>
                  </a:txBody>
                  <a:tcPr marT="45721" marB="4572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altLang="en-US" sz="1800" i="1" dirty="0"/>
                        <a:t>250</a:t>
                      </a:r>
                      <a:endParaRPr lang="en-US" sz="1800" dirty="0"/>
                    </a:p>
                  </a:txBody>
                  <a:tcPr marT="45721" marB="45721">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21922">
                <a:tc>
                  <a:txBody>
                    <a:bodyPr/>
                    <a:lstStyle/>
                    <a:p>
                      <a:endParaRPr lang="en-US" sz="200" dirty="0"/>
                    </a:p>
                  </a:txBody>
                  <a:tcPr marT="45721" marB="4572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200" dirty="0"/>
                    </a:p>
                  </a:txBody>
                  <a:tcPr marT="45721" marB="45721">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9262" name="TextBox 5">
            <a:extLst>
              <a:ext uri="{FF2B5EF4-FFF2-40B4-BE49-F238E27FC236}">
                <a16:creationId xmlns:a16="http://schemas.microsoft.com/office/drawing/2014/main" id="{4DB27C34-3886-49AC-9B17-C64EF09EB1D6}"/>
              </a:ext>
            </a:extLst>
          </p:cNvPr>
          <p:cNvSpPr txBox="1">
            <a:spLocks noChangeArrowheads="1"/>
          </p:cNvSpPr>
          <p:nvPr/>
        </p:nvSpPr>
        <p:spPr bwMode="auto">
          <a:xfrm>
            <a:off x="466725" y="3680690"/>
            <a:ext cx="2748202" cy="1636776"/>
          </a:xfrm>
          <a:prstGeom prst="rect">
            <a:avLst/>
          </a:prstGeom>
          <a:solidFill>
            <a:srgbClr val="00009A"/>
          </a:solidFill>
          <a:ln w="9525">
            <a:noFill/>
            <a:miter lim="800000"/>
            <a:headEnd/>
            <a:tailEnd/>
          </a:ln>
        </p:spPr>
        <p:txBody>
          <a:bodyPr anchor="ctr">
            <a:no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1200"/>
              </a:spcBef>
              <a:spcAft>
                <a:spcPts val="0"/>
              </a:spcAft>
              <a:buClrTx/>
              <a:buSzTx/>
              <a:buFontTx/>
              <a:buNone/>
              <a:tabLst/>
              <a:defRPr/>
            </a:pPr>
            <a:r>
              <a:rPr kumimoji="0" lang="en-US" altLang="en-US" sz="1800" b="1" i="0" u="none" strike="noStrike" kern="1200" cap="none" spc="0" normalizeH="0" baseline="0" noProof="0" dirty="0">
                <a:ln>
                  <a:noFill/>
                </a:ln>
                <a:solidFill>
                  <a:prstClr val="white"/>
                </a:solidFill>
                <a:effectLst/>
                <a:uLnTx/>
                <a:uFillTx/>
                <a:latin typeface="Arial" panose="020B0604020202020204" pitchFamily="34" charset="0"/>
                <a:ea typeface="MS PGothic" panose="020B0600070205080204" pitchFamily="34" charset="-128"/>
                <a:cs typeface="+mn-cs"/>
              </a:rPr>
              <a:t>Sue and Jeff</a:t>
            </a:r>
          </a:p>
          <a:p>
            <a:pPr marL="55563" marR="0" lvl="0" indent="0" algn="l" defTabSz="914400" rtl="0" eaLnBrk="1" fontAlgn="auto" latinLnBrk="0" hangingPunct="1">
              <a:lnSpc>
                <a:spcPct val="100000"/>
              </a:lnSpc>
              <a:spcBef>
                <a:spcPts val="1200"/>
              </a:spcBef>
              <a:spcAft>
                <a:spcPts val="0"/>
              </a:spcAft>
              <a:buClrTx/>
              <a:buSzTx/>
              <a:buFontTx/>
              <a:buNone/>
              <a:tabLst>
                <a:tab pos="2457450" algn="r"/>
              </a:tabLst>
              <a:defRPr/>
            </a:pPr>
            <a:r>
              <a:rPr kumimoji="0" lang="en-US" altLang="en-US" sz="1600" b="0" i="0" u="none" strike="noStrike" kern="1200" cap="none" spc="0" normalizeH="0" baseline="0" noProof="0" dirty="0">
                <a:ln>
                  <a:noFill/>
                </a:ln>
                <a:solidFill>
                  <a:prstClr val="white"/>
                </a:solidFill>
                <a:effectLst/>
                <a:uLnTx/>
                <a:uFillTx/>
                <a:latin typeface="Arial" panose="020B0604020202020204" pitchFamily="34" charset="0"/>
                <a:ea typeface="MS PGothic" panose="020B0600070205080204" pitchFamily="34" charset="-128"/>
                <a:cs typeface="+mn-cs"/>
              </a:rPr>
              <a:t>Sue PIA at FRA =	$2,000</a:t>
            </a:r>
            <a:br>
              <a:rPr kumimoji="0" lang="en-US" altLang="en-US" sz="1600" b="0" i="0" u="none" strike="noStrike" kern="1200" cap="none" spc="0" normalizeH="0" baseline="0" noProof="0" dirty="0">
                <a:ln>
                  <a:noFill/>
                </a:ln>
                <a:solidFill>
                  <a:prstClr val="white"/>
                </a:solidFill>
                <a:effectLst/>
                <a:uLnTx/>
                <a:uFillTx/>
                <a:latin typeface="Arial" panose="020B0604020202020204" pitchFamily="34" charset="0"/>
                <a:ea typeface="MS PGothic" panose="020B0600070205080204" pitchFamily="34" charset="-128"/>
                <a:cs typeface="+mn-cs"/>
              </a:rPr>
            </a:br>
            <a:r>
              <a:rPr kumimoji="0" lang="en-US" altLang="en-US" sz="1600" b="0" i="0" u="none" strike="noStrike" kern="1200" cap="none" spc="0" normalizeH="0" baseline="0" noProof="0" dirty="0">
                <a:ln>
                  <a:noFill/>
                </a:ln>
                <a:solidFill>
                  <a:prstClr val="white"/>
                </a:solidFill>
                <a:effectLst/>
                <a:uLnTx/>
                <a:uFillTx/>
                <a:latin typeface="Arial" panose="020B0604020202020204" pitchFamily="34" charset="0"/>
                <a:ea typeface="MS PGothic" panose="020B0600070205080204" pitchFamily="34" charset="-128"/>
                <a:cs typeface="+mn-cs"/>
              </a:rPr>
              <a:t>Jeff PIA at FRA =	$1,000</a:t>
            </a:r>
          </a:p>
        </p:txBody>
      </p:sp>
      <p:graphicFrame>
        <p:nvGraphicFramePr>
          <p:cNvPr id="12" name="Table 11">
            <a:extLst>
              <a:ext uri="{FF2B5EF4-FFF2-40B4-BE49-F238E27FC236}">
                <a16:creationId xmlns:a16="http://schemas.microsoft.com/office/drawing/2014/main" id="{D5BBC534-D425-40BA-887F-82C2CB5FAB5D}"/>
              </a:ext>
            </a:extLst>
          </p:cNvPr>
          <p:cNvGraphicFramePr>
            <a:graphicFrameLocks noGrp="1"/>
          </p:cNvGraphicFramePr>
          <p:nvPr/>
        </p:nvGraphicFramePr>
        <p:xfrm>
          <a:off x="3556000" y="3864712"/>
          <a:ext cx="4953384" cy="1234466"/>
        </p:xfrm>
        <a:graphic>
          <a:graphicData uri="http://schemas.openxmlformats.org/drawingml/2006/table">
            <a:tbl>
              <a:tblPr firstRow="1" bandRow="1">
                <a:tableStyleId>{5C22544A-7EE6-4342-B048-85BDC9FD1C3A}</a:tableStyleId>
              </a:tblPr>
              <a:tblGrid>
                <a:gridCol w="3897745">
                  <a:extLst>
                    <a:ext uri="{9D8B030D-6E8A-4147-A177-3AD203B41FA5}">
                      <a16:colId xmlns:a16="http://schemas.microsoft.com/office/drawing/2014/main" val="20000"/>
                    </a:ext>
                  </a:extLst>
                </a:gridCol>
                <a:gridCol w="1055639">
                  <a:extLst>
                    <a:ext uri="{9D8B030D-6E8A-4147-A177-3AD203B41FA5}">
                      <a16:colId xmlns:a16="http://schemas.microsoft.com/office/drawing/2014/main" val="20001"/>
                    </a:ext>
                  </a:extLst>
                </a:gridCol>
              </a:tblGrid>
              <a:tr h="370848">
                <a:tc>
                  <a:txBody>
                    <a:bodyPr/>
                    <a:lstStyle/>
                    <a:p>
                      <a:r>
                        <a:rPr lang="en-US" altLang="en-US" sz="1800" b="0" i="1" dirty="0">
                          <a:solidFill>
                            <a:schemeClr val="tx1"/>
                          </a:solidFill>
                        </a:rPr>
                        <a:t>Half of higher-earning spouse’s PIA</a:t>
                      </a:r>
                      <a:endParaRPr lang="en-US" sz="1800" b="0" dirty="0">
                        <a:solidFill>
                          <a:schemeClr val="tx1"/>
                        </a:solidFill>
                      </a:endParaRPr>
                    </a:p>
                  </a:txBody>
                  <a:tcPr marT="45721" marB="4572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altLang="en-US" sz="1800" b="0" i="1" dirty="0">
                          <a:solidFill>
                            <a:schemeClr val="tx1"/>
                          </a:solidFill>
                        </a:rPr>
                        <a:t>$1,000</a:t>
                      </a:r>
                      <a:endParaRPr lang="en-US" sz="1800" b="0" dirty="0">
                        <a:solidFill>
                          <a:schemeClr val="tx1"/>
                        </a:solidFill>
                      </a:endParaRPr>
                    </a:p>
                  </a:txBody>
                  <a:tcPr marT="45721" marB="45721">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70848">
                <a:tc>
                  <a:txBody>
                    <a:bodyPr/>
                    <a:lstStyle/>
                    <a:p>
                      <a:r>
                        <a:rPr lang="en-US" altLang="en-US" sz="1800" i="1" dirty="0"/>
                        <a:t>Subtract lower-earning spouse’s PIA</a:t>
                      </a:r>
                      <a:endParaRPr lang="en-US" sz="1800" dirty="0"/>
                    </a:p>
                  </a:txBody>
                  <a:tcPr marT="45721" marB="4572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altLang="en-US" sz="1800" i="1" dirty="0"/>
                        <a:t>1,000</a:t>
                      </a:r>
                      <a:endParaRPr lang="en-US" sz="1800" dirty="0"/>
                    </a:p>
                  </a:txBody>
                  <a:tcPr marT="45721" marB="45721">
                    <a:lnL w="12700" cmpd="sng">
                      <a:noFill/>
                    </a:lnL>
                    <a:lnR w="12700" cap="flat" cmpd="sng" algn="ctr">
                      <a:no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0848">
                <a:tc>
                  <a:txBody>
                    <a:bodyPr/>
                    <a:lstStyle/>
                    <a:p>
                      <a:r>
                        <a:rPr lang="en-US" altLang="en-US" sz="1800" i="1" dirty="0"/>
                        <a:t>Spousal boost benefit at FRA</a:t>
                      </a:r>
                      <a:endParaRPr lang="en-US" sz="1800" dirty="0"/>
                    </a:p>
                  </a:txBody>
                  <a:tcPr marT="45721" marB="4572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altLang="en-US" sz="1800" i="1" dirty="0"/>
                        <a:t>None</a:t>
                      </a:r>
                      <a:endParaRPr lang="en-US" sz="1800" dirty="0"/>
                    </a:p>
                  </a:txBody>
                  <a:tcPr marT="45721" marB="45721">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121922">
                <a:tc>
                  <a:txBody>
                    <a:bodyPr/>
                    <a:lstStyle/>
                    <a:p>
                      <a:endParaRPr lang="en-US" sz="200" dirty="0"/>
                    </a:p>
                  </a:txBody>
                  <a:tcPr marT="45721" marB="4572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200" dirty="0"/>
                    </a:p>
                  </a:txBody>
                  <a:tcPr marT="45721" marB="45721">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bl>
          </a:graphicData>
        </a:graphic>
      </p:graphicFrame>
      <p:sp>
        <p:nvSpPr>
          <p:cNvPr id="5" name="Text Placeholder 4">
            <a:extLst>
              <a:ext uri="{FF2B5EF4-FFF2-40B4-BE49-F238E27FC236}">
                <a16:creationId xmlns:a16="http://schemas.microsoft.com/office/drawing/2014/main" id="{11A48C71-F99A-B2E4-AC76-CE799424BD7C}"/>
              </a:ext>
            </a:extLst>
          </p:cNvPr>
          <p:cNvSpPr>
            <a:spLocks noGrp="1"/>
          </p:cNvSpPr>
          <p:nvPr>
            <p:ph type="body" sz="quarter" idx="13"/>
          </p:nvPr>
        </p:nvSpPr>
        <p:spPr>
          <a:xfrm>
            <a:off x="2987675" y="6110288"/>
            <a:ext cx="5365750" cy="403225"/>
          </a:xfrm>
        </p:spPr>
        <p:txBody>
          <a:bodyPr/>
          <a:lstStyle/>
          <a:p>
            <a:r>
              <a:rPr lang="en-US" altLang="en-US" noProof="0" dirty="0"/>
              <a:t>This is only a hypothetical example. Please consult </a:t>
            </a:r>
            <a:r>
              <a:rPr lang="en-US" altLang="en-US" noProof="0" dirty="0" err="1"/>
              <a:t>ssa.gov</a:t>
            </a:r>
            <a:r>
              <a:rPr lang="en-US" altLang="en-US" noProof="0" dirty="0"/>
              <a:t> for more information</a:t>
            </a:r>
            <a:endParaRPr lang="en-US" dirty="0"/>
          </a:p>
        </p:txBody>
      </p:sp>
      <p:sp>
        <p:nvSpPr>
          <p:cNvPr id="6" name="Slide Number Placeholder 5">
            <a:extLst>
              <a:ext uri="{FF2B5EF4-FFF2-40B4-BE49-F238E27FC236}">
                <a16:creationId xmlns:a16="http://schemas.microsoft.com/office/drawing/2014/main" id="{F77B8DD2-8C7E-4E62-8F9E-F98241DA53C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28</a:t>
            </a:fld>
            <a:endParaRPr lang="en-US" noProof="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DA287-4570-E94F-91E3-2AE96E188A1E}"/>
              </a:ext>
            </a:extLst>
          </p:cNvPr>
          <p:cNvSpPr>
            <a:spLocks noGrp="1"/>
          </p:cNvSpPr>
          <p:nvPr>
            <p:ph type="title"/>
          </p:nvPr>
        </p:nvSpPr>
        <p:spPr>
          <a:xfrm>
            <a:off x="467512" y="472438"/>
            <a:ext cx="8287191" cy="792167"/>
          </a:xfrm>
        </p:spPr>
        <p:txBody>
          <a:bodyPr/>
          <a:lstStyle/>
          <a:p>
            <a:r>
              <a:rPr lang="en-US"/>
              <a:t>Widow / widower and children benefits</a:t>
            </a:r>
            <a:endParaRPr lang="en-US" dirty="0"/>
          </a:p>
        </p:txBody>
      </p:sp>
      <p:sp>
        <p:nvSpPr>
          <p:cNvPr id="46" name="Rectangle 45">
            <a:extLst>
              <a:ext uri="{FF2B5EF4-FFF2-40B4-BE49-F238E27FC236}">
                <a16:creationId xmlns:a16="http://schemas.microsoft.com/office/drawing/2014/main" id="{ECBB4E5D-36D6-531D-E5E3-51F781D23A40}"/>
              </a:ext>
              <a:ext uri="{C183D7F6-B498-43B3-948B-1728B52AA6E4}">
                <adec:decorative xmlns:adec="http://schemas.microsoft.com/office/drawing/2017/decorative" val="1"/>
              </a:ext>
            </a:extLst>
          </p:cNvPr>
          <p:cNvSpPr/>
          <p:nvPr/>
        </p:nvSpPr>
        <p:spPr>
          <a:xfrm>
            <a:off x="398463" y="1089131"/>
            <a:ext cx="4011622" cy="3382321"/>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47" name="Rectangle 46">
            <a:extLst>
              <a:ext uri="{FF2B5EF4-FFF2-40B4-BE49-F238E27FC236}">
                <a16:creationId xmlns:a16="http://schemas.microsoft.com/office/drawing/2014/main" id="{1D439845-F5D8-021F-D0F5-E6248276E07F}"/>
              </a:ext>
              <a:ext uri="{C183D7F6-B498-43B3-948B-1728B52AA6E4}">
                <adec:decorative xmlns:adec="http://schemas.microsoft.com/office/drawing/2017/decorative" val="1"/>
              </a:ext>
            </a:extLst>
          </p:cNvPr>
          <p:cNvSpPr/>
          <p:nvPr/>
        </p:nvSpPr>
        <p:spPr>
          <a:xfrm>
            <a:off x="4733915" y="1087949"/>
            <a:ext cx="4011622" cy="3382321"/>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48" name="Content Placeholder 10">
            <a:extLst>
              <a:ext uri="{FF2B5EF4-FFF2-40B4-BE49-F238E27FC236}">
                <a16:creationId xmlns:a16="http://schemas.microsoft.com/office/drawing/2014/main" id="{967691A2-FCC5-4360-1013-317412333C25}"/>
              </a:ext>
            </a:extLst>
          </p:cNvPr>
          <p:cNvSpPr txBox="1">
            <a:spLocks/>
          </p:cNvSpPr>
          <p:nvPr/>
        </p:nvSpPr>
        <p:spPr>
          <a:xfrm>
            <a:off x="558164" y="1223669"/>
            <a:ext cx="3815274" cy="3382321"/>
          </a:xfrm>
          <a:prstGeom prst="rect">
            <a:avLst/>
          </a:prstGeom>
        </p:spPr>
        <p:txBody>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altLang="en-US" sz="1800" b="1">
                <a:solidFill>
                  <a:schemeClr val="bg1"/>
                </a:solidFill>
              </a:rPr>
              <a:t>Family members </a:t>
            </a:r>
            <a:r>
              <a:rPr lang="en-US" altLang="en-US" sz="1800">
                <a:solidFill>
                  <a:schemeClr val="bg1"/>
                </a:solidFill>
              </a:rPr>
              <a:t>who </a:t>
            </a:r>
            <a:br>
              <a:rPr lang="en-US" altLang="en-US" sz="1800">
                <a:solidFill>
                  <a:schemeClr val="bg1"/>
                </a:solidFill>
              </a:rPr>
            </a:br>
            <a:r>
              <a:rPr lang="en-US" altLang="en-US" sz="1800">
                <a:solidFill>
                  <a:schemeClr val="bg1"/>
                </a:solidFill>
              </a:rPr>
              <a:t>can collect benefits </a:t>
            </a:r>
            <a:br>
              <a:rPr lang="en-US" altLang="en-US" sz="1800">
                <a:solidFill>
                  <a:schemeClr val="bg1"/>
                </a:solidFill>
              </a:rPr>
            </a:br>
            <a:r>
              <a:rPr lang="en-US" altLang="en-US" sz="1800">
                <a:solidFill>
                  <a:schemeClr val="bg1"/>
                </a:solidFill>
              </a:rPr>
              <a:t>include a widow or </a:t>
            </a:r>
            <a:br>
              <a:rPr lang="en-US" altLang="en-US" sz="1800">
                <a:solidFill>
                  <a:schemeClr val="bg1"/>
                </a:solidFill>
              </a:rPr>
            </a:br>
            <a:r>
              <a:rPr lang="en-US" altLang="en-US" sz="1800">
                <a:solidFill>
                  <a:schemeClr val="bg1"/>
                </a:solidFill>
              </a:rPr>
              <a:t>widower who is:</a:t>
            </a:r>
          </a:p>
          <a:p>
            <a:pPr marL="233363" lvl="1" indent="-233363">
              <a:spcBef>
                <a:spcPts val="600"/>
              </a:spcBef>
              <a:buClr>
                <a:schemeClr val="bg1"/>
              </a:buClr>
            </a:pPr>
            <a:r>
              <a:rPr lang="en-US" altLang="en-US">
                <a:solidFill>
                  <a:schemeClr val="bg1"/>
                </a:solidFill>
              </a:rPr>
              <a:t>60 or older</a:t>
            </a:r>
          </a:p>
          <a:p>
            <a:pPr marL="233363" lvl="1" indent="-233363">
              <a:spcBef>
                <a:spcPts val="600"/>
              </a:spcBef>
              <a:buClr>
                <a:schemeClr val="bg1"/>
              </a:buClr>
            </a:pPr>
            <a:r>
              <a:rPr lang="en-US" altLang="en-US">
                <a:solidFill>
                  <a:schemeClr val="bg1"/>
                </a:solidFill>
              </a:rPr>
              <a:t>50 or older, if disabled</a:t>
            </a:r>
          </a:p>
          <a:p>
            <a:pPr marL="233363" lvl="1" indent="-233363">
              <a:spcBef>
                <a:spcPts val="600"/>
              </a:spcBef>
              <a:buClr>
                <a:schemeClr val="bg1"/>
              </a:buClr>
            </a:pPr>
            <a:r>
              <a:rPr lang="en-US" altLang="en-US">
                <a:solidFill>
                  <a:schemeClr val="bg1"/>
                </a:solidFill>
              </a:rPr>
              <a:t>Any age if he or she is caring</a:t>
            </a:r>
            <a:br>
              <a:rPr lang="en-US" altLang="en-US">
                <a:solidFill>
                  <a:schemeClr val="bg1"/>
                </a:solidFill>
              </a:rPr>
            </a:br>
            <a:r>
              <a:rPr lang="en-US" altLang="en-US">
                <a:solidFill>
                  <a:schemeClr val="bg1"/>
                </a:solidFill>
              </a:rPr>
              <a:t>for your child who is younger than 16 or disabled and entitled to Social Security benefits on the deceased’s record</a:t>
            </a:r>
            <a:endParaRPr lang="en-US" dirty="0">
              <a:solidFill>
                <a:schemeClr val="bg1"/>
              </a:solidFill>
            </a:endParaRPr>
          </a:p>
        </p:txBody>
      </p:sp>
      <p:sp>
        <p:nvSpPr>
          <p:cNvPr id="49" name="Content Placeholder 11">
            <a:extLst>
              <a:ext uri="{FF2B5EF4-FFF2-40B4-BE49-F238E27FC236}">
                <a16:creationId xmlns:a16="http://schemas.microsoft.com/office/drawing/2014/main" id="{DC12B02A-C01A-3144-25DD-95F52D796DD2}"/>
              </a:ext>
            </a:extLst>
          </p:cNvPr>
          <p:cNvSpPr txBox="1">
            <a:spLocks/>
          </p:cNvSpPr>
          <p:nvPr/>
        </p:nvSpPr>
        <p:spPr>
          <a:xfrm>
            <a:off x="4828929" y="1223669"/>
            <a:ext cx="3762503" cy="3382321"/>
          </a:xfrm>
          <a:prstGeom prst="rect">
            <a:avLst/>
          </a:prstGeom>
        </p:spPr>
        <p:txBody>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altLang="en-US" sz="1800" b="1" dirty="0">
                <a:solidFill>
                  <a:schemeClr val="bg1"/>
                </a:solidFill>
              </a:rPr>
              <a:t>Children</a:t>
            </a:r>
            <a:r>
              <a:rPr lang="en-US" altLang="en-US" sz="1800" dirty="0">
                <a:solidFill>
                  <a:schemeClr val="bg1"/>
                </a:solidFill>
              </a:rPr>
              <a:t> can receive </a:t>
            </a:r>
            <a:br>
              <a:rPr lang="en-US" altLang="en-US" sz="1800" dirty="0">
                <a:solidFill>
                  <a:schemeClr val="bg1"/>
                </a:solidFill>
              </a:rPr>
            </a:br>
            <a:r>
              <a:rPr lang="en-US" altLang="en-US" sz="1800" dirty="0">
                <a:solidFill>
                  <a:schemeClr val="bg1"/>
                </a:solidFill>
              </a:rPr>
              <a:t>benefits if:</a:t>
            </a:r>
          </a:p>
          <a:p>
            <a:pPr marL="233363" lvl="1" indent="-233363">
              <a:spcBef>
                <a:spcPts val="600"/>
              </a:spcBef>
              <a:buClr>
                <a:schemeClr val="bg1"/>
              </a:buClr>
            </a:pPr>
            <a:r>
              <a:rPr lang="en-US" altLang="en-US" dirty="0">
                <a:solidFill>
                  <a:schemeClr val="bg1"/>
                </a:solidFill>
              </a:rPr>
              <a:t>They are unmarried</a:t>
            </a:r>
          </a:p>
          <a:p>
            <a:pPr marL="233363" lvl="1" indent="-233363">
              <a:spcBef>
                <a:spcPts val="600"/>
              </a:spcBef>
              <a:buClr>
                <a:schemeClr val="bg1"/>
              </a:buClr>
            </a:pPr>
            <a:r>
              <a:rPr lang="en-US" altLang="en-US" dirty="0">
                <a:solidFill>
                  <a:schemeClr val="bg1"/>
                </a:solidFill>
              </a:rPr>
              <a:t>Younger than 18 years old</a:t>
            </a:r>
          </a:p>
          <a:p>
            <a:pPr marL="233363" lvl="1" indent="-233363">
              <a:spcBef>
                <a:spcPts val="600"/>
              </a:spcBef>
              <a:buClr>
                <a:schemeClr val="bg1"/>
              </a:buClr>
            </a:pPr>
            <a:r>
              <a:rPr lang="en-US" altLang="en-US" dirty="0">
                <a:solidFill>
                  <a:schemeClr val="bg1"/>
                </a:solidFill>
              </a:rPr>
              <a:t>Between 18 and 19 years old, but in elementary or secondary school as full-time students</a:t>
            </a:r>
          </a:p>
          <a:p>
            <a:pPr marL="233363" lvl="1" indent="-233363">
              <a:spcBef>
                <a:spcPts val="600"/>
              </a:spcBef>
              <a:buClr>
                <a:schemeClr val="bg1"/>
              </a:buClr>
            </a:pPr>
            <a:r>
              <a:rPr lang="en-US" altLang="en-US" dirty="0">
                <a:solidFill>
                  <a:schemeClr val="bg1"/>
                </a:solidFill>
              </a:rPr>
              <a:t>Age 18 or older and severely disabled (the disability must have originated before age 22)</a:t>
            </a:r>
          </a:p>
        </p:txBody>
      </p:sp>
      <p:sp>
        <p:nvSpPr>
          <p:cNvPr id="50" name="Rectangle 3">
            <a:extLst>
              <a:ext uri="{FF2B5EF4-FFF2-40B4-BE49-F238E27FC236}">
                <a16:creationId xmlns:a16="http://schemas.microsoft.com/office/drawing/2014/main" id="{13812A4D-FD79-D614-ECC8-96C0E8B4FCBE}"/>
              </a:ext>
            </a:extLst>
          </p:cNvPr>
          <p:cNvSpPr txBox="1">
            <a:spLocks noChangeArrowheads="1"/>
          </p:cNvSpPr>
          <p:nvPr/>
        </p:nvSpPr>
        <p:spPr bwMode="auto">
          <a:xfrm>
            <a:off x="398463" y="4845341"/>
            <a:ext cx="8347074" cy="990947"/>
          </a:xfrm>
          <a:prstGeom prst="rect">
            <a:avLst/>
          </a:prstGeom>
          <a:solidFill>
            <a:srgbClr val="D03A39"/>
          </a:solidFill>
          <a:ln>
            <a:noFill/>
          </a:ln>
        </p:spPr>
        <p:txBody>
          <a:bodyPr wrap="square" lIns="91440" tIns="0" rIns="40638" bIns="0" anchor="ctr">
            <a:noAutofit/>
          </a:bodyPr>
          <a:lstStyle>
            <a:defPPr>
              <a:defRPr lang="en-US"/>
            </a:defPPr>
            <a:lvl1pPr marL="39688" eaLnBrk="1" hangingPunct="1">
              <a:defRPr sz="1700">
                <a:ea typeface="MS PGothic" panose="020B0600070205080204" pitchFamily="34" charset="-128"/>
              </a:defRPr>
            </a:lvl1pPr>
            <a:lvl2pPr marL="742950" indent="-285750">
              <a:defRPr sz="2400">
                <a:solidFill>
                  <a:srgbClr val="002D5B"/>
                </a:solidFill>
                <a:ea typeface="ヒラギノ角ゴ ProN W3" charset="-128"/>
              </a:defRPr>
            </a:lvl2pPr>
            <a:lvl3pPr marL="1143000" indent="-228600">
              <a:defRPr sz="2400">
                <a:solidFill>
                  <a:srgbClr val="002D5B"/>
                </a:solidFill>
                <a:ea typeface="ヒラギノ角ゴ ProN W3" charset="-128"/>
              </a:defRPr>
            </a:lvl3pPr>
            <a:lvl4pPr marL="1600200" indent="-228600">
              <a:defRPr sz="2400">
                <a:solidFill>
                  <a:srgbClr val="002D5B"/>
                </a:solidFill>
                <a:ea typeface="ヒラギノ角ゴ ProN W3" charset="-128"/>
              </a:defRPr>
            </a:lvl4pPr>
            <a:lvl5pPr marL="2057400" indent="-228600">
              <a:defRPr sz="2400">
                <a:solidFill>
                  <a:srgbClr val="002D5B"/>
                </a:solidFill>
                <a:ea typeface="ヒラギノ角ゴ ProN W3" charset="-128"/>
              </a:defRPr>
            </a:lvl5pPr>
            <a:lvl6pPr marL="2514600" indent="-228600" eaLnBrk="0" fontAlgn="base" hangingPunct="0">
              <a:spcBef>
                <a:spcPct val="0"/>
              </a:spcBef>
              <a:spcAft>
                <a:spcPct val="0"/>
              </a:spcAft>
              <a:defRPr sz="2400">
                <a:solidFill>
                  <a:srgbClr val="002D5B"/>
                </a:solidFill>
                <a:ea typeface="ヒラギノ角ゴ ProN W3" charset="-128"/>
              </a:defRPr>
            </a:lvl6pPr>
            <a:lvl7pPr marL="2971800" indent="-228600" eaLnBrk="0" fontAlgn="base" hangingPunct="0">
              <a:spcBef>
                <a:spcPct val="0"/>
              </a:spcBef>
              <a:spcAft>
                <a:spcPct val="0"/>
              </a:spcAft>
              <a:defRPr sz="2400">
                <a:solidFill>
                  <a:srgbClr val="002D5B"/>
                </a:solidFill>
                <a:ea typeface="ヒラギノ角ゴ ProN W3" charset="-128"/>
              </a:defRPr>
            </a:lvl7pPr>
            <a:lvl8pPr marL="3429000" indent="-228600" eaLnBrk="0" fontAlgn="base" hangingPunct="0">
              <a:spcBef>
                <a:spcPct val="0"/>
              </a:spcBef>
              <a:spcAft>
                <a:spcPct val="0"/>
              </a:spcAft>
              <a:defRPr sz="2400">
                <a:solidFill>
                  <a:srgbClr val="002D5B"/>
                </a:solidFill>
                <a:ea typeface="ヒラギノ角ゴ ProN W3" charset="-128"/>
              </a:defRPr>
            </a:lvl8pPr>
            <a:lvl9pPr marL="3886200" indent="-228600" eaLnBrk="0" fontAlgn="base" hangingPunct="0">
              <a:spcBef>
                <a:spcPct val="0"/>
              </a:spcBef>
              <a:spcAft>
                <a:spcPct val="0"/>
              </a:spcAft>
              <a:defRPr sz="2400">
                <a:solidFill>
                  <a:srgbClr val="002D5B"/>
                </a:solidFill>
                <a:ea typeface="ヒラギノ角ゴ ProN W3" charset="-128"/>
              </a:defRPr>
            </a:lvl9pPr>
          </a:lstStyle>
          <a:p>
            <a:pPr algn="ctr">
              <a:lnSpc>
                <a:spcPts val="2400"/>
              </a:lnSpc>
              <a:spcBef>
                <a:spcPts val="1600"/>
              </a:spcBef>
            </a:pPr>
            <a:r>
              <a:rPr lang="en-US" sz="2000" dirty="0">
                <a:solidFill>
                  <a:schemeClr val="bg1"/>
                </a:solidFill>
                <a:ea typeface="Arial Unicode MS" panose="020B0604020202020204" pitchFamily="34" charset="-128"/>
                <a:sym typeface="Calibri" charset="0"/>
              </a:rPr>
              <a:t>Additionally, parents of the deceased can receive benefits on the deceased’s earnings if they were </a:t>
            </a:r>
            <a:r>
              <a:rPr lang="en-US" sz="2000" b="1" dirty="0">
                <a:solidFill>
                  <a:schemeClr val="bg1"/>
                </a:solidFill>
                <a:ea typeface="Arial Unicode MS" panose="020B0604020202020204" pitchFamily="34" charset="-128"/>
                <a:sym typeface="Calibri" charset="0"/>
              </a:rPr>
              <a:t>dependent on the deceased</a:t>
            </a:r>
            <a:r>
              <a:rPr lang="en-US" sz="2000" dirty="0">
                <a:solidFill>
                  <a:schemeClr val="bg1"/>
                </a:solidFill>
                <a:ea typeface="Arial Unicode MS" panose="020B0604020202020204" pitchFamily="34" charset="-128"/>
                <a:sym typeface="Calibri" charset="0"/>
              </a:rPr>
              <a:t> for </a:t>
            </a:r>
            <a:br>
              <a:rPr lang="en-US" sz="2000" dirty="0">
                <a:solidFill>
                  <a:schemeClr val="bg1"/>
                </a:solidFill>
                <a:ea typeface="Arial Unicode MS" panose="020B0604020202020204" pitchFamily="34" charset="-128"/>
                <a:sym typeface="Calibri" charset="0"/>
              </a:rPr>
            </a:br>
            <a:r>
              <a:rPr lang="en-US" sz="2000" dirty="0">
                <a:solidFill>
                  <a:schemeClr val="bg1"/>
                </a:solidFill>
                <a:ea typeface="Arial Unicode MS" panose="020B0604020202020204" pitchFamily="34" charset="-128"/>
                <a:sym typeface="Calibri" charset="0"/>
              </a:rPr>
              <a:t>at least half of their support. </a:t>
            </a:r>
          </a:p>
        </p:txBody>
      </p:sp>
      <p:pic>
        <p:nvPicPr>
          <p:cNvPr id="51" name="Graphic 50">
            <a:extLst>
              <a:ext uri="{FF2B5EF4-FFF2-40B4-BE49-F238E27FC236}">
                <a16:creationId xmlns:a16="http://schemas.microsoft.com/office/drawing/2014/main" id="{4E564C6C-016C-5EA1-1518-CE4A82C25DD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076573" y="1223669"/>
            <a:ext cx="1155178" cy="1155178"/>
          </a:xfrm>
          <a:prstGeom prst="rect">
            <a:avLst/>
          </a:prstGeom>
        </p:spPr>
      </p:pic>
      <p:pic>
        <p:nvPicPr>
          <p:cNvPr id="52" name="Graphic 51">
            <a:extLst>
              <a:ext uri="{FF2B5EF4-FFF2-40B4-BE49-F238E27FC236}">
                <a16:creationId xmlns:a16="http://schemas.microsoft.com/office/drawing/2014/main" id="{5B47F437-C393-AF66-1800-20DB4C73B8B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500020" y="1148168"/>
            <a:ext cx="1091412" cy="1091412"/>
          </a:xfrm>
          <a:prstGeom prst="rect">
            <a:avLst/>
          </a:prstGeom>
        </p:spPr>
      </p:pic>
      <p:sp>
        <p:nvSpPr>
          <p:cNvPr id="42" name="Text Placeholder 41">
            <a:extLst>
              <a:ext uri="{FF2B5EF4-FFF2-40B4-BE49-F238E27FC236}">
                <a16:creationId xmlns:a16="http://schemas.microsoft.com/office/drawing/2014/main" id="{84E361B7-6FCC-89DE-9287-3D2C169B3EED}"/>
              </a:ext>
            </a:extLst>
          </p:cNvPr>
          <p:cNvSpPr>
            <a:spLocks noGrp="1"/>
          </p:cNvSpPr>
          <p:nvPr>
            <p:ph type="body" sz="quarter" idx="13"/>
          </p:nvPr>
        </p:nvSpPr>
        <p:spPr>
          <a:xfrm>
            <a:off x="2987675" y="6110288"/>
            <a:ext cx="5365750" cy="403225"/>
          </a:xfrm>
        </p:spPr>
        <p:txBody>
          <a:bodyPr/>
          <a:lstStyle/>
          <a:p>
            <a:r>
              <a:rPr lang="en-US" dirty="0"/>
              <a:t>Source: </a:t>
            </a:r>
            <a:r>
              <a:rPr lang="en-US" dirty="0" err="1"/>
              <a:t>ssa.gov</a:t>
            </a:r>
            <a:r>
              <a:rPr lang="en-US" dirty="0"/>
              <a:t>, 2024.</a:t>
            </a:r>
          </a:p>
        </p:txBody>
      </p:sp>
      <p:sp>
        <p:nvSpPr>
          <p:cNvPr id="4" name="Slide Number Placeholder 3">
            <a:extLst>
              <a:ext uri="{FF2B5EF4-FFF2-40B4-BE49-F238E27FC236}">
                <a16:creationId xmlns:a16="http://schemas.microsoft.com/office/drawing/2014/main" id="{B7D18775-D598-8A48-A415-33098576856C}"/>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29</a:t>
            </a:fld>
            <a:endParaRPr lang="en-CA" dirty="0"/>
          </a:p>
        </p:txBody>
      </p:sp>
    </p:spTree>
    <p:extLst>
      <p:ext uri="{BB962C8B-B14F-4D97-AF65-F5344CB8AC3E}">
        <p14:creationId xmlns:p14="http://schemas.microsoft.com/office/powerpoint/2010/main" val="245626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9A"/>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86D2433-290C-461A-BACE-E875B6969905}"/>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3</a:t>
            </a:fld>
            <a:endParaRPr lang="en-CA"/>
          </a:p>
        </p:txBody>
      </p:sp>
      <p:sp>
        <p:nvSpPr>
          <p:cNvPr id="2" name="Title 1">
            <a:extLst>
              <a:ext uri="{FF2B5EF4-FFF2-40B4-BE49-F238E27FC236}">
                <a16:creationId xmlns:a16="http://schemas.microsoft.com/office/drawing/2014/main" id="{2DA2D222-29C5-D640-BC68-43EF05186BE8}"/>
              </a:ext>
            </a:extLst>
          </p:cNvPr>
          <p:cNvSpPr>
            <a:spLocks noGrp="1"/>
          </p:cNvSpPr>
          <p:nvPr>
            <p:ph type="title"/>
          </p:nvPr>
        </p:nvSpPr>
        <p:spPr>
          <a:xfrm>
            <a:off x="460638" y="780239"/>
            <a:ext cx="8316915" cy="4771958"/>
          </a:xfrm>
        </p:spPr>
        <p:txBody>
          <a:bodyPr/>
          <a:lstStyle/>
          <a:p>
            <a:r>
              <a:rPr lang="en-US" dirty="0">
                <a:sym typeface="Calibri" charset="0"/>
              </a:rPr>
              <a:t>The roots of </a:t>
            </a:r>
            <a:br>
              <a:rPr lang="en-US" dirty="0">
                <a:sym typeface="Calibri" charset="0"/>
              </a:rPr>
            </a:br>
            <a:r>
              <a:rPr lang="en-US" dirty="0">
                <a:sym typeface="Calibri" charset="0"/>
              </a:rPr>
              <a:t>Social Security</a:t>
            </a:r>
            <a:endParaRPr lang="en-US" dirty="0"/>
          </a:p>
        </p:txBody>
      </p:sp>
    </p:spTree>
    <p:custDataLst>
      <p:tags r:id="rId1"/>
    </p:custDataLst>
    <p:extLst>
      <p:ext uri="{BB962C8B-B14F-4D97-AF65-F5344CB8AC3E}">
        <p14:creationId xmlns:p14="http://schemas.microsoft.com/office/powerpoint/2010/main" val="2803728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FA21E-AD00-9C41-8048-73F1A136D83B}"/>
              </a:ext>
            </a:extLst>
          </p:cNvPr>
          <p:cNvSpPr>
            <a:spLocks noGrp="1"/>
          </p:cNvSpPr>
          <p:nvPr>
            <p:ph type="title"/>
          </p:nvPr>
        </p:nvSpPr>
        <p:spPr>
          <a:xfrm>
            <a:off x="467512" y="472438"/>
            <a:ext cx="8287191" cy="792167"/>
          </a:xfrm>
        </p:spPr>
        <p:txBody>
          <a:bodyPr/>
          <a:lstStyle/>
          <a:p>
            <a:r>
              <a:rPr lang="en-US" altLang="en-US" dirty="0"/>
              <a:t>When to take survivor benefits</a:t>
            </a:r>
            <a:endParaRPr lang="en-US" dirty="0"/>
          </a:p>
        </p:txBody>
      </p:sp>
      <p:graphicFrame>
        <p:nvGraphicFramePr>
          <p:cNvPr id="10" name="Group 73">
            <a:extLst>
              <a:ext uri="{FF2B5EF4-FFF2-40B4-BE49-F238E27FC236}">
                <a16:creationId xmlns:a16="http://schemas.microsoft.com/office/drawing/2014/main" id="{C6EDC658-7BAF-8C1B-68CD-FD7D7F3B86A6}"/>
              </a:ext>
            </a:extLst>
          </p:cNvPr>
          <p:cNvGraphicFramePr>
            <a:graphicFrameLocks noGrp="1"/>
          </p:cNvGraphicFramePr>
          <p:nvPr>
            <p:extLst>
              <p:ext uri="{D42A27DB-BD31-4B8C-83A1-F6EECF244321}">
                <p14:modId xmlns:p14="http://schemas.microsoft.com/office/powerpoint/2010/main" val="2959348508"/>
              </p:ext>
            </p:extLst>
          </p:nvPr>
        </p:nvGraphicFramePr>
        <p:xfrm>
          <a:off x="672859" y="1431765"/>
          <a:ext cx="7377127" cy="4160499"/>
        </p:xfrm>
        <a:graphic>
          <a:graphicData uri="http://schemas.openxmlformats.org/drawingml/2006/table">
            <a:tbl>
              <a:tblPr firstRow="1"/>
              <a:tblGrid>
                <a:gridCol w="2343637">
                  <a:extLst>
                    <a:ext uri="{9D8B030D-6E8A-4147-A177-3AD203B41FA5}">
                      <a16:colId xmlns:a16="http://schemas.microsoft.com/office/drawing/2014/main" val="20000"/>
                    </a:ext>
                  </a:extLst>
                </a:gridCol>
                <a:gridCol w="2516745">
                  <a:extLst>
                    <a:ext uri="{9D8B030D-6E8A-4147-A177-3AD203B41FA5}">
                      <a16:colId xmlns:a16="http://schemas.microsoft.com/office/drawing/2014/main" val="20001"/>
                    </a:ext>
                  </a:extLst>
                </a:gridCol>
                <a:gridCol w="2516745">
                  <a:extLst>
                    <a:ext uri="{9D8B030D-6E8A-4147-A177-3AD203B41FA5}">
                      <a16:colId xmlns:a16="http://schemas.microsoft.com/office/drawing/2014/main" val="20002"/>
                    </a:ext>
                  </a:extLst>
                </a:gridCol>
              </a:tblGrid>
              <a:tr h="960226">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endParaRPr kumimoji="0" lang="en-US" sz="1900" b="0" i="0" u="none" strike="noStrike" cap="none" normalizeH="0" baseline="0" dirty="0">
                        <a:ln>
                          <a:noFill/>
                        </a:ln>
                        <a:solidFill>
                          <a:schemeClr val="tx1"/>
                        </a:solidFill>
                        <a:effectLst/>
                        <a:latin typeface="+mn-lt"/>
                      </a:endParaRP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Age </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Social Security</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Survivor Benefits is taken</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07874E"/>
                    </a:solid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 of FRA</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benefits received</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00009A"/>
                    </a:solidFill>
                  </a:tcPr>
                </a:tc>
                <a:extLst>
                  <a:ext uri="{0D108BD9-81ED-4DB2-BD59-A6C34878D82A}">
                    <a16:rowId xmlns:a16="http://schemas.microsoft.com/office/drawing/2014/main" val="3373427156"/>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Early, not disabled</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71.5%</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Early, higher % </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62</a:t>
                      </a:r>
                      <a:endParaRPr kumimoji="0" lang="en-US" sz="1600" b="0" i="0" u="none" strike="noStrike" cap="none" normalizeH="0" baseline="44000" dirty="0">
                        <a:ln>
                          <a:noFill/>
                        </a:ln>
                        <a:solidFill>
                          <a:schemeClr val="tx1"/>
                        </a:solidFill>
                        <a:effectLst/>
                        <a:latin typeface="+mn-lt"/>
                      </a:endParaRP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80.3%</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Early, higher %</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kern="1200" cap="none" normalizeH="0" baseline="0" dirty="0">
                          <a:ln>
                            <a:noFill/>
                          </a:ln>
                          <a:solidFill>
                            <a:schemeClr val="tx1"/>
                          </a:solidFill>
                          <a:effectLst/>
                          <a:latin typeface="+mn-lt"/>
                          <a:ea typeface="+mn-ea"/>
                          <a:cs typeface="+mn-cs"/>
                        </a:rPr>
                        <a:t>65</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kern="1200" cap="none" normalizeH="0" baseline="0" dirty="0">
                          <a:ln>
                            <a:noFill/>
                          </a:ln>
                          <a:solidFill>
                            <a:schemeClr val="tx1"/>
                          </a:solidFill>
                          <a:effectLst/>
                          <a:latin typeface="+mn-lt"/>
                          <a:ea typeface="+mn-ea"/>
                          <a:cs typeface="+mn-cs"/>
                        </a:rPr>
                        <a:t>93.4%</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53928983"/>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FRA (survivors)</a:t>
                      </a:r>
                      <a:endParaRPr kumimoji="0" lang="en-US" sz="1600" b="1" i="0" u="none" strike="noStrike" cap="none" normalizeH="0" baseline="44000" dirty="0">
                        <a:ln>
                          <a:noFill/>
                        </a:ln>
                        <a:solidFill>
                          <a:schemeClr val="tx1"/>
                        </a:solidFill>
                        <a:effectLst/>
                        <a:latin typeface="+mn-lt"/>
                      </a:endParaRP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67</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100.0%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defRPr/>
                      </a:pPr>
                      <a:r>
                        <a:rPr kumimoji="0" lang="en-US" sz="1600" b="1" i="0" u="none" strike="noStrike" cap="none" normalizeH="0" baseline="0" dirty="0">
                          <a:ln>
                            <a:noFill/>
                          </a:ln>
                          <a:solidFill>
                            <a:schemeClr val="tx1"/>
                          </a:solidFill>
                          <a:effectLst/>
                          <a:latin typeface="+mn-lt"/>
                        </a:rPr>
                        <a:t>Delayed</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70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100.0%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99334687"/>
                  </a:ext>
                </a:extLst>
              </a:tr>
            </a:tbl>
          </a:graphicData>
        </a:graphic>
      </p:graphicFrame>
      <p:sp>
        <p:nvSpPr>
          <p:cNvPr id="5" name="Text Placeholder 4">
            <a:extLst>
              <a:ext uri="{FF2B5EF4-FFF2-40B4-BE49-F238E27FC236}">
                <a16:creationId xmlns:a16="http://schemas.microsoft.com/office/drawing/2014/main" id="{8A299342-BB39-CD46-8FCE-12581EE9EB8F}"/>
              </a:ext>
            </a:extLst>
          </p:cNvPr>
          <p:cNvSpPr>
            <a:spLocks noGrp="1"/>
          </p:cNvSpPr>
          <p:nvPr>
            <p:ph type="body" sz="quarter" idx="13"/>
          </p:nvPr>
        </p:nvSpPr>
        <p:spPr>
          <a:xfrm>
            <a:off x="2987675" y="6110882"/>
            <a:ext cx="5365303" cy="402451"/>
          </a:xfrm>
        </p:spPr>
        <p:txBody>
          <a:bodyPr/>
          <a:lstStyle/>
          <a:p>
            <a:r>
              <a:rPr lang="en-US" altLang="en-US" dirty="0"/>
              <a:t>Source: SSA.gov, 2024. Percentage is based on someone born 1960. Please consult ssa.gov for more information.</a:t>
            </a:r>
          </a:p>
        </p:txBody>
      </p:sp>
      <p:sp>
        <p:nvSpPr>
          <p:cNvPr id="4" name="Slide Number Placeholder 3">
            <a:extLst>
              <a:ext uri="{FF2B5EF4-FFF2-40B4-BE49-F238E27FC236}">
                <a16:creationId xmlns:a16="http://schemas.microsoft.com/office/drawing/2014/main" id="{174D4EE5-288B-884F-8B21-4DA51880ADA3}"/>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30</a:t>
            </a:fld>
            <a:endParaRPr lang="en-CA"/>
          </a:p>
        </p:txBody>
      </p:sp>
    </p:spTree>
    <p:custDataLst>
      <p:tags r:id="rId1"/>
    </p:custDataLst>
    <p:extLst>
      <p:ext uri="{BB962C8B-B14F-4D97-AF65-F5344CB8AC3E}">
        <p14:creationId xmlns:p14="http://schemas.microsoft.com/office/powerpoint/2010/main" val="55845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86F0B-2427-3C4A-890A-1C931BB86381}"/>
              </a:ext>
            </a:extLst>
          </p:cNvPr>
          <p:cNvSpPr>
            <a:spLocks noGrp="1"/>
          </p:cNvSpPr>
          <p:nvPr>
            <p:ph type="title"/>
          </p:nvPr>
        </p:nvSpPr>
        <p:spPr/>
        <p:txBody>
          <a:bodyPr/>
          <a:lstStyle/>
          <a:p>
            <a:r>
              <a:rPr lang="en-US" dirty="0"/>
              <a:t>Divorce rules for accessing Social Security benefits </a:t>
            </a:r>
          </a:p>
        </p:txBody>
      </p:sp>
      <p:sp>
        <p:nvSpPr>
          <p:cNvPr id="7" name="TextBox 6">
            <a:extLst>
              <a:ext uri="{FF2B5EF4-FFF2-40B4-BE49-F238E27FC236}">
                <a16:creationId xmlns:a16="http://schemas.microsoft.com/office/drawing/2014/main" id="{74EC7054-A65A-4BAE-A2FA-DDC50E59AE9A}"/>
              </a:ext>
            </a:extLst>
          </p:cNvPr>
          <p:cNvSpPr txBox="1"/>
          <p:nvPr/>
        </p:nvSpPr>
        <p:spPr>
          <a:xfrm>
            <a:off x="3443125" y="368844"/>
            <a:ext cx="522514" cy="553998"/>
          </a:xfrm>
          <a:prstGeom prst="rect">
            <a:avLst/>
          </a:prstGeom>
          <a:noFill/>
        </p:spPr>
        <p:txBody>
          <a:bodyPr wrap="square" lIns="0" tIns="0" rIns="0" bIns="0" rtlCol="0">
            <a:spAutoFit/>
          </a:bodyPr>
          <a:lstStyle/>
          <a:p>
            <a:pPr algn="l">
              <a:spcBef>
                <a:spcPts val="600"/>
              </a:spcBef>
            </a:pPr>
            <a:r>
              <a:rPr lang="en-US" sz="3600" dirty="0"/>
              <a:t>1</a:t>
            </a:r>
          </a:p>
        </p:txBody>
      </p:sp>
      <p:sp>
        <p:nvSpPr>
          <p:cNvPr id="3" name="Content Placeholder 2">
            <a:extLst>
              <a:ext uri="{FF2B5EF4-FFF2-40B4-BE49-F238E27FC236}">
                <a16:creationId xmlns:a16="http://schemas.microsoft.com/office/drawing/2014/main" id="{C217A776-F4E9-1445-BE04-044358FD394A}"/>
              </a:ext>
            </a:extLst>
          </p:cNvPr>
          <p:cNvSpPr>
            <a:spLocks noGrp="1"/>
          </p:cNvSpPr>
          <p:nvPr>
            <p:ph idx="1"/>
          </p:nvPr>
        </p:nvSpPr>
        <p:spPr>
          <a:xfrm>
            <a:off x="3894390" y="545277"/>
            <a:ext cx="4683593" cy="263149"/>
          </a:xfrm>
        </p:spPr>
        <p:txBody>
          <a:bodyPr>
            <a:spAutoFit/>
          </a:bodyPr>
          <a:lstStyle/>
          <a:p>
            <a:pPr marL="0" lvl="1" indent="0">
              <a:spcBef>
                <a:spcPts val="2400"/>
              </a:spcBef>
              <a:buClr>
                <a:schemeClr val="accent1"/>
              </a:buClr>
              <a:buSzPct val="130000"/>
              <a:buNone/>
            </a:pPr>
            <a:r>
              <a:rPr lang="en-US" dirty="0"/>
              <a:t>Marriage lasted </a:t>
            </a:r>
            <a:r>
              <a:rPr lang="en-US" b="1" dirty="0"/>
              <a:t>10 years </a:t>
            </a:r>
            <a:r>
              <a:rPr lang="en-US" dirty="0"/>
              <a:t>or longer</a:t>
            </a:r>
          </a:p>
        </p:txBody>
      </p:sp>
      <p:sp>
        <p:nvSpPr>
          <p:cNvPr id="8" name="TextBox 7">
            <a:extLst>
              <a:ext uri="{FF2B5EF4-FFF2-40B4-BE49-F238E27FC236}">
                <a16:creationId xmlns:a16="http://schemas.microsoft.com/office/drawing/2014/main" id="{B1C19FB1-7383-4269-9586-7CAF99E6C50A}"/>
              </a:ext>
            </a:extLst>
          </p:cNvPr>
          <p:cNvSpPr txBox="1"/>
          <p:nvPr/>
        </p:nvSpPr>
        <p:spPr>
          <a:xfrm>
            <a:off x="3443125" y="967212"/>
            <a:ext cx="522514" cy="553998"/>
          </a:xfrm>
          <a:prstGeom prst="rect">
            <a:avLst/>
          </a:prstGeom>
          <a:noFill/>
        </p:spPr>
        <p:txBody>
          <a:bodyPr wrap="square" lIns="0" tIns="0" rIns="0" bIns="0" rtlCol="0">
            <a:spAutoFit/>
          </a:bodyPr>
          <a:lstStyle/>
          <a:p>
            <a:pPr algn="l">
              <a:spcBef>
                <a:spcPts val="600"/>
              </a:spcBef>
            </a:pPr>
            <a:r>
              <a:rPr lang="en-US" sz="3600" dirty="0"/>
              <a:t>2</a:t>
            </a:r>
          </a:p>
        </p:txBody>
      </p:sp>
      <p:sp>
        <p:nvSpPr>
          <p:cNvPr id="6" name="Content Placeholder 2">
            <a:extLst>
              <a:ext uri="{FF2B5EF4-FFF2-40B4-BE49-F238E27FC236}">
                <a16:creationId xmlns:a16="http://schemas.microsoft.com/office/drawing/2014/main" id="{410F9F1B-F719-B8EB-EDD4-5C615CA0D5ED}"/>
              </a:ext>
            </a:extLst>
          </p:cNvPr>
          <p:cNvSpPr txBox="1">
            <a:spLocks/>
          </p:cNvSpPr>
          <p:nvPr/>
        </p:nvSpPr>
        <p:spPr>
          <a:xfrm>
            <a:off x="3894390" y="1120133"/>
            <a:ext cx="4683593" cy="263149"/>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spcBef>
                <a:spcPts val="2400"/>
              </a:spcBef>
              <a:buClr>
                <a:schemeClr val="accent1"/>
              </a:buClr>
              <a:buSzPct val="130000"/>
              <a:buFont typeface="Arial" panose="020B0604020202020204" pitchFamily="34" charset="0"/>
              <a:buNone/>
            </a:pPr>
            <a:r>
              <a:rPr lang="en-US" dirty="0"/>
              <a:t>Currently </a:t>
            </a:r>
            <a:r>
              <a:rPr lang="en-US" b="1" dirty="0"/>
              <a:t>unmarried</a:t>
            </a:r>
            <a:endParaRPr lang="en-US" dirty="0"/>
          </a:p>
        </p:txBody>
      </p:sp>
      <p:sp>
        <p:nvSpPr>
          <p:cNvPr id="9" name="TextBox 8">
            <a:extLst>
              <a:ext uri="{FF2B5EF4-FFF2-40B4-BE49-F238E27FC236}">
                <a16:creationId xmlns:a16="http://schemas.microsoft.com/office/drawing/2014/main" id="{69F0B100-6E1E-4317-A32A-F7D5FCE3F982}"/>
              </a:ext>
            </a:extLst>
          </p:cNvPr>
          <p:cNvSpPr txBox="1"/>
          <p:nvPr/>
        </p:nvSpPr>
        <p:spPr>
          <a:xfrm>
            <a:off x="3443125" y="1626324"/>
            <a:ext cx="522514" cy="553998"/>
          </a:xfrm>
          <a:prstGeom prst="rect">
            <a:avLst/>
          </a:prstGeom>
          <a:noFill/>
        </p:spPr>
        <p:txBody>
          <a:bodyPr wrap="square" lIns="0" tIns="0" rIns="0" bIns="0" rtlCol="0">
            <a:spAutoFit/>
          </a:bodyPr>
          <a:lstStyle/>
          <a:p>
            <a:pPr algn="l">
              <a:spcBef>
                <a:spcPts val="600"/>
              </a:spcBef>
            </a:pPr>
            <a:r>
              <a:rPr lang="en-US" sz="3600" dirty="0"/>
              <a:t>3</a:t>
            </a:r>
          </a:p>
        </p:txBody>
      </p:sp>
      <p:sp>
        <p:nvSpPr>
          <p:cNvPr id="13" name="Content Placeholder 2">
            <a:extLst>
              <a:ext uri="{FF2B5EF4-FFF2-40B4-BE49-F238E27FC236}">
                <a16:creationId xmlns:a16="http://schemas.microsoft.com/office/drawing/2014/main" id="{A9555983-4F86-DAD5-DAFF-125648697908}"/>
              </a:ext>
            </a:extLst>
          </p:cNvPr>
          <p:cNvSpPr txBox="1">
            <a:spLocks/>
          </p:cNvSpPr>
          <p:nvPr/>
        </p:nvSpPr>
        <p:spPr>
          <a:xfrm>
            <a:off x="3894390" y="1687061"/>
            <a:ext cx="4683593" cy="789447"/>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spcBef>
                <a:spcPts val="2400"/>
              </a:spcBef>
              <a:buClr>
                <a:schemeClr val="accent1"/>
              </a:buClr>
              <a:buSzPct val="130000"/>
              <a:buFont typeface="Arial" panose="020B0604020202020204" pitchFamily="34" charset="0"/>
              <a:buNone/>
            </a:pPr>
            <a:r>
              <a:rPr lang="en-US" dirty="0"/>
              <a:t>The ex-spouse is receiving a retirement or disability benefit, or the couple has been legally divorced for at least </a:t>
            </a:r>
            <a:r>
              <a:rPr lang="en-US" b="1" dirty="0"/>
              <a:t>2 years</a:t>
            </a:r>
            <a:endParaRPr lang="en-US" dirty="0"/>
          </a:p>
        </p:txBody>
      </p:sp>
      <p:sp>
        <p:nvSpPr>
          <p:cNvPr id="10" name="TextBox 9">
            <a:extLst>
              <a:ext uri="{FF2B5EF4-FFF2-40B4-BE49-F238E27FC236}">
                <a16:creationId xmlns:a16="http://schemas.microsoft.com/office/drawing/2014/main" id="{EF8BFA9C-8F19-4547-822D-935F355A7C5D}"/>
              </a:ext>
            </a:extLst>
          </p:cNvPr>
          <p:cNvSpPr txBox="1"/>
          <p:nvPr/>
        </p:nvSpPr>
        <p:spPr>
          <a:xfrm>
            <a:off x="3443125" y="2679934"/>
            <a:ext cx="522514" cy="553998"/>
          </a:xfrm>
          <a:prstGeom prst="rect">
            <a:avLst/>
          </a:prstGeom>
          <a:noFill/>
        </p:spPr>
        <p:txBody>
          <a:bodyPr wrap="square" lIns="0" tIns="0" rIns="0" bIns="0" rtlCol="0">
            <a:spAutoFit/>
          </a:bodyPr>
          <a:lstStyle/>
          <a:p>
            <a:pPr algn="l">
              <a:spcBef>
                <a:spcPts val="600"/>
              </a:spcBef>
            </a:pPr>
            <a:r>
              <a:rPr lang="en-US" sz="3600" dirty="0"/>
              <a:t>4</a:t>
            </a:r>
          </a:p>
        </p:txBody>
      </p:sp>
      <p:sp>
        <p:nvSpPr>
          <p:cNvPr id="21" name="Content Placeholder 2">
            <a:extLst>
              <a:ext uri="{FF2B5EF4-FFF2-40B4-BE49-F238E27FC236}">
                <a16:creationId xmlns:a16="http://schemas.microsoft.com/office/drawing/2014/main" id="{9E6BD8AF-32A1-C6A5-EE9E-258759B23AC4}"/>
              </a:ext>
            </a:extLst>
          </p:cNvPr>
          <p:cNvSpPr txBox="1">
            <a:spLocks/>
          </p:cNvSpPr>
          <p:nvPr/>
        </p:nvSpPr>
        <p:spPr>
          <a:xfrm>
            <a:off x="3894390" y="2775197"/>
            <a:ext cx="4683593" cy="789447"/>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spcBef>
                <a:spcPts val="2400"/>
              </a:spcBef>
              <a:buClr>
                <a:schemeClr val="accent1"/>
              </a:buClr>
              <a:buSzPct val="130000"/>
              <a:buFont typeface="Arial" panose="020B0604020202020204" pitchFamily="34" charset="0"/>
              <a:buNone/>
            </a:pPr>
            <a:r>
              <a:rPr lang="en-US" dirty="0"/>
              <a:t>Need to be </a:t>
            </a:r>
            <a:r>
              <a:rPr lang="en-US" b="1" dirty="0"/>
              <a:t>age 62 </a:t>
            </a:r>
            <a:r>
              <a:rPr lang="en-US" dirty="0"/>
              <a:t>to receive spousal </a:t>
            </a:r>
            <a:br>
              <a:rPr lang="en-US" dirty="0"/>
            </a:br>
            <a:r>
              <a:rPr lang="en-US" dirty="0"/>
              <a:t>benefit </a:t>
            </a:r>
            <a:r>
              <a:rPr lang="en-US" b="1" dirty="0"/>
              <a:t>or age 60 </a:t>
            </a:r>
            <a:r>
              <a:rPr lang="en-US" dirty="0"/>
              <a:t>(50 if disabled) to receive </a:t>
            </a:r>
            <a:br>
              <a:rPr lang="en-US" dirty="0"/>
            </a:br>
            <a:r>
              <a:rPr lang="en-US" dirty="0"/>
              <a:t>a survivor benefit</a:t>
            </a:r>
          </a:p>
        </p:txBody>
      </p:sp>
      <p:sp>
        <p:nvSpPr>
          <p:cNvPr id="11" name="TextBox 10">
            <a:extLst>
              <a:ext uri="{FF2B5EF4-FFF2-40B4-BE49-F238E27FC236}">
                <a16:creationId xmlns:a16="http://schemas.microsoft.com/office/drawing/2014/main" id="{87D57670-557D-4781-9060-BBD44F133372}"/>
              </a:ext>
            </a:extLst>
          </p:cNvPr>
          <p:cNvSpPr txBox="1"/>
          <p:nvPr/>
        </p:nvSpPr>
        <p:spPr>
          <a:xfrm>
            <a:off x="3443125" y="3779294"/>
            <a:ext cx="522514" cy="553998"/>
          </a:xfrm>
          <a:prstGeom prst="rect">
            <a:avLst/>
          </a:prstGeom>
          <a:noFill/>
        </p:spPr>
        <p:txBody>
          <a:bodyPr wrap="square" lIns="0" tIns="0" rIns="0" bIns="0" rtlCol="0">
            <a:spAutoFit/>
          </a:bodyPr>
          <a:lstStyle/>
          <a:p>
            <a:pPr algn="l">
              <a:spcBef>
                <a:spcPts val="600"/>
              </a:spcBef>
            </a:pPr>
            <a:r>
              <a:rPr lang="en-US" sz="3600" dirty="0"/>
              <a:t>5</a:t>
            </a:r>
          </a:p>
        </p:txBody>
      </p:sp>
      <p:sp>
        <p:nvSpPr>
          <p:cNvPr id="22" name="Content Placeholder 2">
            <a:extLst>
              <a:ext uri="{FF2B5EF4-FFF2-40B4-BE49-F238E27FC236}">
                <a16:creationId xmlns:a16="http://schemas.microsoft.com/office/drawing/2014/main" id="{6BCAA839-68F6-7AE1-33C2-68CDAE12B756}"/>
              </a:ext>
            </a:extLst>
          </p:cNvPr>
          <p:cNvSpPr txBox="1">
            <a:spLocks/>
          </p:cNvSpPr>
          <p:nvPr/>
        </p:nvSpPr>
        <p:spPr>
          <a:xfrm>
            <a:off x="3894390" y="3863333"/>
            <a:ext cx="4683593" cy="1052596"/>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spcBef>
                <a:spcPts val="2400"/>
              </a:spcBef>
              <a:buClr>
                <a:schemeClr val="accent1"/>
              </a:buClr>
              <a:buSzPct val="130000"/>
              <a:buFont typeface="Arial" panose="020B0604020202020204" pitchFamily="34" charset="0"/>
              <a:buNone/>
            </a:pPr>
            <a:r>
              <a:rPr lang="en-US" dirty="0"/>
              <a:t>If not receiving a retirement or disability benefit, the ex-spouse must be </a:t>
            </a:r>
            <a:r>
              <a:rPr lang="en-US" b="1" dirty="0"/>
              <a:t>at least 62 </a:t>
            </a:r>
            <a:r>
              <a:rPr lang="en-US" dirty="0"/>
              <a:t>and have worked 40 quarters in order for the other person to receive a spousal benefit</a:t>
            </a:r>
          </a:p>
        </p:txBody>
      </p:sp>
      <p:sp>
        <p:nvSpPr>
          <p:cNvPr id="12" name="TextBox 11">
            <a:extLst>
              <a:ext uri="{FF2B5EF4-FFF2-40B4-BE49-F238E27FC236}">
                <a16:creationId xmlns:a16="http://schemas.microsoft.com/office/drawing/2014/main" id="{EB92D065-5D64-4C22-83B7-22525CFCFCA2}"/>
              </a:ext>
            </a:extLst>
          </p:cNvPr>
          <p:cNvSpPr txBox="1"/>
          <p:nvPr/>
        </p:nvSpPr>
        <p:spPr>
          <a:xfrm>
            <a:off x="3443125" y="5177800"/>
            <a:ext cx="522514" cy="553998"/>
          </a:xfrm>
          <a:prstGeom prst="rect">
            <a:avLst/>
          </a:prstGeom>
          <a:noFill/>
        </p:spPr>
        <p:txBody>
          <a:bodyPr wrap="square" lIns="0" tIns="0" rIns="0" bIns="0" rtlCol="0">
            <a:spAutoFit/>
          </a:bodyPr>
          <a:lstStyle/>
          <a:p>
            <a:pPr algn="l">
              <a:spcBef>
                <a:spcPts val="600"/>
              </a:spcBef>
            </a:pPr>
            <a:r>
              <a:rPr lang="en-US" sz="3600" dirty="0"/>
              <a:t>6</a:t>
            </a:r>
          </a:p>
        </p:txBody>
      </p:sp>
      <p:sp>
        <p:nvSpPr>
          <p:cNvPr id="23" name="Content Placeholder 2">
            <a:extLst>
              <a:ext uri="{FF2B5EF4-FFF2-40B4-BE49-F238E27FC236}">
                <a16:creationId xmlns:a16="http://schemas.microsoft.com/office/drawing/2014/main" id="{9E21ADD9-AF48-DA7A-8C4E-A1962510E4A4}"/>
              </a:ext>
            </a:extLst>
          </p:cNvPr>
          <p:cNvSpPr txBox="1">
            <a:spLocks/>
          </p:cNvSpPr>
          <p:nvPr/>
        </p:nvSpPr>
        <p:spPr>
          <a:xfrm>
            <a:off x="3894390" y="5207501"/>
            <a:ext cx="4683593" cy="1052596"/>
          </a:xfrm>
          <a:prstGeom prst="rect">
            <a:avLst/>
          </a:prstGeom>
        </p:spPr>
        <p:txBody>
          <a:bodyPr vert="horz" lIns="0" tIns="0" rIns="0" bIns="0" rtlCol="0">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spcBef>
                <a:spcPts val="2400"/>
              </a:spcBef>
              <a:buClr>
                <a:schemeClr val="accent1"/>
              </a:buClr>
              <a:buSzPct val="130000"/>
              <a:buFont typeface="Arial" panose="020B0604020202020204" pitchFamily="34" charset="0"/>
              <a:buNone/>
            </a:pPr>
            <a:r>
              <a:rPr lang="en-US" dirty="0"/>
              <a:t>If the ex-spouse remarried and the other person hasn’t, the other person remains entitled to spousal and survivor benefits </a:t>
            </a:r>
            <a:br>
              <a:rPr lang="en-US" dirty="0"/>
            </a:br>
            <a:r>
              <a:rPr lang="en-US" dirty="0"/>
              <a:t>of ex-spouse </a:t>
            </a:r>
          </a:p>
        </p:txBody>
      </p:sp>
      <p:grpSp>
        <p:nvGrpSpPr>
          <p:cNvPr id="5" name="Group 4">
            <a:extLst>
              <a:ext uri="{FF2B5EF4-FFF2-40B4-BE49-F238E27FC236}">
                <a16:creationId xmlns:a16="http://schemas.microsoft.com/office/drawing/2014/main" id="{47EFB017-F6B6-9E9D-0A82-5B64514E3A25}"/>
              </a:ext>
              <a:ext uri="{C183D7F6-B498-43B3-948B-1728B52AA6E4}">
                <adec:decorative xmlns:adec="http://schemas.microsoft.com/office/drawing/2017/decorative" val="1"/>
              </a:ext>
            </a:extLst>
          </p:cNvPr>
          <p:cNvGrpSpPr/>
          <p:nvPr/>
        </p:nvGrpSpPr>
        <p:grpSpPr>
          <a:xfrm>
            <a:off x="516499" y="920880"/>
            <a:ext cx="8061484" cy="5035407"/>
            <a:chOff x="516499" y="920880"/>
            <a:chExt cx="8061484" cy="5035407"/>
          </a:xfrm>
        </p:grpSpPr>
        <p:cxnSp>
          <p:nvCxnSpPr>
            <p:cNvPr id="14" name="Straight Connector 13">
              <a:extLst>
                <a:ext uri="{FF2B5EF4-FFF2-40B4-BE49-F238E27FC236}">
                  <a16:creationId xmlns:a16="http://schemas.microsoft.com/office/drawing/2014/main" id="{D6EE5C17-F940-48F3-A09A-07FA34AB6E6C}"/>
                </a:ext>
                <a:ext uri="{C183D7F6-B498-43B3-948B-1728B52AA6E4}">
                  <adec:decorative xmlns:adec="http://schemas.microsoft.com/office/drawing/2017/decorative" val="1"/>
                </a:ext>
              </a:extLst>
            </p:cNvPr>
            <p:cNvCxnSpPr>
              <a:cxnSpLocks/>
            </p:cNvCxnSpPr>
            <p:nvPr/>
          </p:nvCxnSpPr>
          <p:spPr>
            <a:xfrm>
              <a:off x="3365903" y="5035136"/>
              <a:ext cx="5212080"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55A720D-AB64-4C7A-BB3A-FE6250FB5061}"/>
                </a:ext>
                <a:ext uri="{C183D7F6-B498-43B3-948B-1728B52AA6E4}">
                  <adec:decorative xmlns:adec="http://schemas.microsoft.com/office/drawing/2017/decorative" val="1"/>
                </a:ext>
              </a:extLst>
            </p:cNvPr>
            <p:cNvCxnSpPr>
              <a:cxnSpLocks/>
            </p:cNvCxnSpPr>
            <p:nvPr/>
          </p:nvCxnSpPr>
          <p:spPr>
            <a:xfrm>
              <a:off x="3365903" y="3654630"/>
              <a:ext cx="5212080"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9A8B00E-AC02-408C-8E0D-38CF72C7DD46}"/>
                </a:ext>
                <a:ext uri="{C183D7F6-B498-43B3-948B-1728B52AA6E4}">
                  <adec:decorative xmlns:adec="http://schemas.microsoft.com/office/drawing/2017/decorative" val="1"/>
                </a:ext>
              </a:extLst>
            </p:cNvPr>
            <p:cNvCxnSpPr>
              <a:cxnSpLocks/>
            </p:cNvCxnSpPr>
            <p:nvPr/>
          </p:nvCxnSpPr>
          <p:spPr>
            <a:xfrm>
              <a:off x="3365903" y="2573061"/>
              <a:ext cx="5212080"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78F7714-A11C-4C02-93AA-1A8AFC4D4CC8}"/>
                </a:ext>
                <a:ext uri="{C183D7F6-B498-43B3-948B-1728B52AA6E4}">
                  <adec:decorative xmlns:adec="http://schemas.microsoft.com/office/drawing/2017/decorative" val="1"/>
                </a:ext>
              </a:extLst>
            </p:cNvPr>
            <p:cNvCxnSpPr>
              <a:cxnSpLocks/>
            </p:cNvCxnSpPr>
            <p:nvPr/>
          </p:nvCxnSpPr>
          <p:spPr>
            <a:xfrm>
              <a:off x="3365903" y="1556835"/>
              <a:ext cx="5212080"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D59380D-AF63-45A1-B60C-AD04C6FBD2FC}"/>
                </a:ext>
                <a:ext uri="{C183D7F6-B498-43B3-948B-1728B52AA6E4}">
                  <adec:decorative xmlns:adec="http://schemas.microsoft.com/office/drawing/2017/decorative" val="1"/>
                </a:ext>
              </a:extLst>
            </p:cNvPr>
            <p:cNvCxnSpPr>
              <a:cxnSpLocks/>
            </p:cNvCxnSpPr>
            <p:nvPr/>
          </p:nvCxnSpPr>
          <p:spPr>
            <a:xfrm>
              <a:off x="3365903" y="920880"/>
              <a:ext cx="5212080"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pic>
          <p:nvPicPr>
            <p:cNvPr id="20" name="Graphic 19">
              <a:extLst>
                <a:ext uri="{FF2B5EF4-FFF2-40B4-BE49-F238E27FC236}">
                  <a16:creationId xmlns:a16="http://schemas.microsoft.com/office/drawing/2014/main" id="{A67E035F-3348-403B-A53B-B6A715B83CF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516499" y="5082800"/>
              <a:ext cx="873487" cy="873487"/>
            </a:xfrm>
            <a:prstGeom prst="rect">
              <a:avLst/>
            </a:prstGeom>
          </p:spPr>
        </p:pic>
      </p:grpSp>
      <p:sp>
        <p:nvSpPr>
          <p:cNvPr id="19" name="Text Placeholder 4">
            <a:extLst>
              <a:ext uri="{FF2B5EF4-FFF2-40B4-BE49-F238E27FC236}">
                <a16:creationId xmlns:a16="http://schemas.microsoft.com/office/drawing/2014/main" id="{E74ADC9C-48B5-48E4-B6FA-EA35B0A60EC9}"/>
              </a:ext>
            </a:extLst>
          </p:cNvPr>
          <p:cNvSpPr txBox="1">
            <a:spLocks/>
          </p:cNvSpPr>
          <p:nvPr/>
        </p:nvSpPr>
        <p:spPr>
          <a:xfrm>
            <a:off x="3443125" y="6399283"/>
            <a:ext cx="3841142" cy="175694"/>
          </a:xfrm>
          <a:prstGeom prst="rect">
            <a:avLst/>
          </a:prstGeom>
        </p:spPr>
        <p:txBody>
          <a:bodyPr vert="horz" lIns="0" tIns="0" rIns="0" bIns="0" rtlCol="0" anchor="b">
            <a:noAutofit/>
          </a:bodyPr>
          <a:lstStyle>
            <a:lvl1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20B0604020202020204" pitchFamily="34" charset="0"/>
                <a:ea typeface="+mn-ea"/>
                <a:cs typeface="+mn-cs"/>
              </a:defRPr>
            </a:lvl1pPr>
            <a:lvl2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2pPr>
            <a:lvl3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3pPr>
            <a:lvl4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4pPr>
            <a:lvl5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5pPr>
            <a:lvl6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6pPr>
            <a:lvl7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7pPr>
            <a:lvl8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8pPr>
            <a:lvl9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800" kern="1200">
                <a:solidFill>
                  <a:schemeClr val="tx1"/>
                </a:solidFill>
                <a:latin typeface="Arial" panose="00000400000000000000" pitchFamily="2" charset="0"/>
                <a:ea typeface="+mn-ea"/>
                <a:cs typeface="+mn-cs"/>
              </a:defRPr>
            </a:lvl9pPr>
          </a:lstStyle>
          <a:p>
            <a:r>
              <a:rPr lang="en-US" altLang="en-US" dirty="0"/>
              <a:t>Source: SSA.gov, 2024. </a:t>
            </a:r>
          </a:p>
        </p:txBody>
      </p:sp>
      <p:sp>
        <p:nvSpPr>
          <p:cNvPr id="4" name="Slide Number Placeholder 3">
            <a:extLst>
              <a:ext uri="{FF2B5EF4-FFF2-40B4-BE49-F238E27FC236}">
                <a16:creationId xmlns:a16="http://schemas.microsoft.com/office/drawing/2014/main" id="{6730DD1D-5284-4144-820A-345F033129C2}"/>
              </a:ext>
              <a:ext uri="{C183D7F6-B498-43B3-948B-1728B52AA6E4}">
                <adec:decorative xmlns:adec="http://schemas.microsoft.com/office/drawing/2017/decorative" val="1"/>
              </a:ext>
            </a:extLst>
          </p:cNvPr>
          <p:cNvSpPr>
            <a:spLocks noGrp="1"/>
          </p:cNvSpPr>
          <p:nvPr>
            <p:ph type="sldNum" sz="quarter" idx="4"/>
          </p:nvPr>
        </p:nvSpPr>
        <p:spPr>
          <a:xfrm>
            <a:off x="8533067" y="6399283"/>
            <a:ext cx="212470" cy="175694"/>
          </a:xfrm>
        </p:spPr>
        <p:txBody>
          <a:bodyPr/>
          <a:lstStyle/>
          <a:p>
            <a:fld id="{BB333B34-C87C-402E-ABB0-13B7C9DEBBC4}" type="slidenum">
              <a:rPr lang="en-CA" smtClean="0"/>
              <a:t>31</a:t>
            </a:fld>
            <a:endParaRPr lang="en-CA"/>
          </a:p>
        </p:txBody>
      </p:sp>
    </p:spTree>
    <p:custDataLst>
      <p:tags r:id="rId1"/>
    </p:custDataLst>
    <p:extLst>
      <p:ext uri="{BB962C8B-B14F-4D97-AF65-F5344CB8AC3E}">
        <p14:creationId xmlns:p14="http://schemas.microsoft.com/office/powerpoint/2010/main" val="2382020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FA21E-AD00-9C41-8048-73F1A136D83B}"/>
              </a:ext>
            </a:extLst>
          </p:cNvPr>
          <p:cNvSpPr>
            <a:spLocks noGrp="1"/>
          </p:cNvSpPr>
          <p:nvPr>
            <p:ph type="title"/>
          </p:nvPr>
        </p:nvSpPr>
        <p:spPr>
          <a:xfrm>
            <a:off x="453761" y="472438"/>
            <a:ext cx="8291777" cy="792167"/>
          </a:xfrm>
        </p:spPr>
        <p:txBody>
          <a:bodyPr/>
          <a:lstStyle/>
          <a:p>
            <a:r>
              <a:rPr lang="en-US" altLang="en-US" dirty="0"/>
              <a:t>When to take divorce spouse benefits</a:t>
            </a:r>
            <a:endParaRPr lang="en-US" dirty="0"/>
          </a:p>
        </p:txBody>
      </p:sp>
      <p:graphicFrame>
        <p:nvGraphicFramePr>
          <p:cNvPr id="6" name="Group 73">
            <a:extLst>
              <a:ext uri="{FF2B5EF4-FFF2-40B4-BE49-F238E27FC236}">
                <a16:creationId xmlns:a16="http://schemas.microsoft.com/office/drawing/2014/main" id="{78104EB3-27C4-3C44-9635-0E3C83F72735}"/>
              </a:ext>
            </a:extLst>
          </p:cNvPr>
          <p:cNvGraphicFramePr>
            <a:graphicFrameLocks noGrp="1"/>
          </p:cNvGraphicFramePr>
          <p:nvPr>
            <p:extLst>
              <p:ext uri="{D42A27DB-BD31-4B8C-83A1-F6EECF244321}">
                <p14:modId xmlns:p14="http://schemas.microsoft.com/office/powerpoint/2010/main" val="2469604177"/>
              </p:ext>
            </p:extLst>
          </p:nvPr>
        </p:nvGraphicFramePr>
        <p:xfrm>
          <a:off x="836762" y="1708510"/>
          <a:ext cx="7229553" cy="2874961"/>
        </p:xfrm>
        <a:graphic>
          <a:graphicData uri="http://schemas.openxmlformats.org/drawingml/2006/table">
            <a:tbl>
              <a:tblPr firstRow="1"/>
              <a:tblGrid>
                <a:gridCol w="1578498">
                  <a:extLst>
                    <a:ext uri="{9D8B030D-6E8A-4147-A177-3AD203B41FA5}">
                      <a16:colId xmlns:a16="http://schemas.microsoft.com/office/drawing/2014/main" val="20000"/>
                    </a:ext>
                  </a:extLst>
                </a:gridCol>
                <a:gridCol w="1883685">
                  <a:extLst>
                    <a:ext uri="{9D8B030D-6E8A-4147-A177-3AD203B41FA5}">
                      <a16:colId xmlns:a16="http://schemas.microsoft.com/office/drawing/2014/main" val="20001"/>
                    </a:ext>
                  </a:extLst>
                </a:gridCol>
                <a:gridCol w="1883685">
                  <a:extLst>
                    <a:ext uri="{9D8B030D-6E8A-4147-A177-3AD203B41FA5}">
                      <a16:colId xmlns:a16="http://schemas.microsoft.com/office/drawing/2014/main" val="20002"/>
                    </a:ext>
                  </a:extLst>
                </a:gridCol>
                <a:gridCol w="1883685">
                  <a:extLst>
                    <a:ext uri="{9D8B030D-6E8A-4147-A177-3AD203B41FA5}">
                      <a16:colId xmlns:a16="http://schemas.microsoft.com/office/drawing/2014/main" val="20003"/>
                    </a:ext>
                  </a:extLst>
                </a:gridCol>
              </a:tblGrid>
              <a:tr h="960226">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endParaRPr kumimoji="0" lang="en-US" sz="1900" b="0" i="0" u="none" strike="noStrike" cap="none" normalizeH="0" baseline="0" dirty="0">
                        <a:ln>
                          <a:noFill/>
                        </a:ln>
                        <a:solidFill>
                          <a:schemeClr val="tx1"/>
                        </a:solidFill>
                        <a:effectLst/>
                        <a:latin typeface="+mn-lt"/>
                      </a:endParaRP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Age </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Social Security</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is taken</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07874E"/>
                    </a:solid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 of FRA</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benefits received</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00009A"/>
                    </a:solidFill>
                  </a:tcPr>
                </a:tc>
                <a:tc>
                  <a:txBody>
                    <a:bodyPr/>
                    <a:lstStyle/>
                    <a:p>
                      <a:pPr marL="0" marR="0" lvl="0" indent="0" algn="ctr" defTabSz="914400" rtl="0" eaLnBrk="1" fontAlgn="base" latinLnBrk="0" hangingPunct="1">
                        <a:lnSpc>
                          <a:spcPct val="90000"/>
                        </a:lnSpc>
                        <a:spcBef>
                          <a:spcPts val="0"/>
                        </a:spcBef>
                        <a:spcAft>
                          <a:spcPct val="0"/>
                        </a:spcAft>
                        <a:buClr>
                          <a:srgbClr val="F5D345"/>
                        </a:buClr>
                        <a:buSzPct val="85000"/>
                        <a:buFontTx/>
                        <a:buNone/>
                        <a:tabLst/>
                      </a:pPr>
                      <a:r>
                        <a:rPr kumimoji="0" lang="en-US" sz="1600" b="1" i="0" u="none" strike="noStrike" cap="none" normalizeH="0" baseline="0" dirty="0">
                          <a:ln>
                            <a:noFill/>
                          </a:ln>
                          <a:solidFill>
                            <a:schemeClr val="bg1"/>
                          </a:solidFill>
                          <a:effectLst/>
                          <a:latin typeface="+mn-lt"/>
                        </a:rPr>
                        <a:t>Amount </a:t>
                      </a:r>
                      <a:br>
                        <a:rPr kumimoji="0" lang="en-US" sz="1600" b="1" i="0" u="none" strike="noStrike" cap="none" normalizeH="0" baseline="0" dirty="0">
                          <a:ln>
                            <a:noFill/>
                          </a:ln>
                          <a:solidFill>
                            <a:schemeClr val="bg1"/>
                          </a:solidFill>
                          <a:effectLst/>
                          <a:latin typeface="+mn-lt"/>
                        </a:rPr>
                      </a:br>
                      <a:r>
                        <a:rPr kumimoji="0" lang="en-US" sz="1600" b="1" i="0" u="none" strike="noStrike" cap="none" normalizeH="0" baseline="0" dirty="0">
                          <a:ln>
                            <a:noFill/>
                          </a:ln>
                          <a:solidFill>
                            <a:schemeClr val="bg1"/>
                          </a:solidFill>
                          <a:effectLst/>
                          <a:latin typeface="+mn-lt"/>
                        </a:rPr>
                        <a:t>of benefits received</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D03A39"/>
                    </a:solidFill>
                  </a:tcPr>
                </a:tc>
                <a:extLst>
                  <a:ext uri="{0D108BD9-81ED-4DB2-BD59-A6C34878D82A}">
                    <a16:rowId xmlns:a16="http://schemas.microsoft.com/office/drawing/2014/main" val="1126683748"/>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Early </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62</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32.5%</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$650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FRA</a:t>
                      </a:r>
                      <a:endParaRPr kumimoji="0" lang="en-US" sz="1600" b="1" i="0" u="none" strike="noStrike" cap="none" normalizeH="0" baseline="44000" dirty="0">
                        <a:ln>
                          <a:noFill/>
                        </a:ln>
                        <a:solidFill>
                          <a:schemeClr val="tx1"/>
                        </a:solidFill>
                        <a:effectLst/>
                        <a:latin typeface="+mn-lt"/>
                      </a:endParaRP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67</a:t>
                      </a:r>
                      <a:endParaRPr kumimoji="0" lang="en-US" sz="1600" b="0" i="0" u="none" strike="noStrike" cap="none" normalizeH="0" baseline="44000" dirty="0">
                        <a:ln>
                          <a:noFill/>
                        </a:ln>
                        <a:solidFill>
                          <a:schemeClr val="tx1"/>
                        </a:solidFill>
                        <a:effectLst/>
                        <a:latin typeface="+mn-lt"/>
                      </a:endParaRP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50%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$1,000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8245">
                <a:tc>
                  <a:txBody>
                    <a:bodyPr/>
                    <a:lstStyle/>
                    <a:p>
                      <a:pPr marL="0" marR="0" lvl="0" indent="0" algn="l" defTabSz="914400" rtl="0" eaLnBrk="1" fontAlgn="base" latinLnBrk="0" hangingPunct="1">
                        <a:lnSpc>
                          <a:spcPct val="95000"/>
                        </a:lnSpc>
                        <a:spcBef>
                          <a:spcPct val="55000"/>
                        </a:spcBef>
                        <a:spcAft>
                          <a:spcPct val="0"/>
                        </a:spcAft>
                        <a:buClr>
                          <a:srgbClr val="F5D345"/>
                        </a:buClr>
                        <a:buSzPct val="85000"/>
                        <a:buFontTx/>
                        <a:buNone/>
                        <a:tabLst/>
                      </a:pPr>
                      <a:r>
                        <a:rPr kumimoji="0" lang="en-US" sz="1600" b="1" i="0" u="none" strike="noStrike" cap="none" normalizeH="0" baseline="0" dirty="0">
                          <a:ln>
                            <a:noFill/>
                          </a:ln>
                          <a:solidFill>
                            <a:schemeClr val="tx1"/>
                          </a:solidFill>
                          <a:effectLst/>
                          <a:latin typeface="+mn-lt"/>
                        </a:rPr>
                        <a:t>Delayed</a:t>
                      </a:r>
                    </a:p>
                  </a:txBody>
                  <a:tcPr marR="182880"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70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50%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55000"/>
                        </a:spcBef>
                        <a:spcAft>
                          <a:spcPct val="0"/>
                        </a:spcAft>
                        <a:buClr>
                          <a:srgbClr val="F5D345"/>
                        </a:buClr>
                        <a:buSzPct val="85000"/>
                        <a:buFontTx/>
                        <a:buNone/>
                        <a:tabLst/>
                      </a:pPr>
                      <a:r>
                        <a:rPr kumimoji="0" lang="en-US" sz="1600" b="0" i="0" u="none" strike="noStrike" cap="none" normalizeH="0" baseline="0" dirty="0">
                          <a:ln>
                            <a:noFill/>
                          </a:ln>
                          <a:solidFill>
                            <a:schemeClr val="tx1"/>
                          </a:solidFill>
                          <a:effectLst/>
                          <a:latin typeface="+mn-lt"/>
                        </a:rPr>
                        <a:t>$1,000</a:t>
                      </a:r>
                    </a:p>
                  </a:txBody>
                  <a:tcPr marT="45725" marB="45725"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7" name="Rectangle 6">
            <a:extLst>
              <a:ext uri="{FF2B5EF4-FFF2-40B4-BE49-F238E27FC236}">
                <a16:creationId xmlns:a16="http://schemas.microsoft.com/office/drawing/2014/main" id="{7F5F5A6B-617D-C941-869A-3FE739FD8B15}"/>
              </a:ext>
            </a:extLst>
          </p:cNvPr>
          <p:cNvSpPr/>
          <p:nvPr/>
        </p:nvSpPr>
        <p:spPr>
          <a:xfrm>
            <a:off x="2252272" y="5149490"/>
            <a:ext cx="5257802" cy="338554"/>
          </a:xfrm>
          <a:prstGeom prst="rect">
            <a:avLst/>
          </a:prstGeom>
          <a:solidFill>
            <a:schemeClr val="bg1"/>
          </a:solidFill>
        </p:spPr>
        <p:txBody>
          <a:bodyPr wrap="square">
            <a:spAutoFit/>
          </a:bodyPr>
          <a:lstStyle/>
          <a:p>
            <a:r>
              <a:rPr lang="en-US" sz="1600" dirty="0">
                <a:ea typeface="Arial Unicode MS" panose="020B0604020202020204" pitchFamily="34" charset="-128"/>
                <a:cs typeface="Arial Unicode MS" panose="020B0604020202020204" pitchFamily="34" charset="-128"/>
              </a:rPr>
              <a:t>The FRA benefit of the primary wage earner is $2,000.</a:t>
            </a:r>
          </a:p>
        </p:txBody>
      </p:sp>
      <p:pic>
        <p:nvPicPr>
          <p:cNvPr id="9" name="Graphic 8">
            <a:extLst>
              <a:ext uri="{FF2B5EF4-FFF2-40B4-BE49-F238E27FC236}">
                <a16:creationId xmlns:a16="http://schemas.microsoft.com/office/drawing/2014/main" id="{30667639-CDE5-40F6-81D7-AF6C7B46A8D0}"/>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9221" y="4985618"/>
            <a:ext cx="666297" cy="666297"/>
          </a:xfrm>
          <a:prstGeom prst="rect">
            <a:avLst/>
          </a:prstGeom>
        </p:spPr>
      </p:pic>
      <p:sp>
        <p:nvSpPr>
          <p:cNvPr id="5" name="Text Placeholder 4">
            <a:extLst>
              <a:ext uri="{FF2B5EF4-FFF2-40B4-BE49-F238E27FC236}">
                <a16:creationId xmlns:a16="http://schemas.microsoft.com/office/drawing/2014/main" id="{8A299342-BB39-CD46-8FCE-12581EE9EB8F}"/>
              </a:ext>
            </a:extLst>
          </p:cNvPr>
          <p:cNvSpPr>
            <a:spLocks noGrp="1"/>
          </p:cNvSpPr>
          <p:nvPr>
            <p:ph type="body" sz="quarter" idx="13"/>
          </p:nvPr>
        </p:nvSpPr>
        <p:spPr>
          <a:xfrm>
            <a:off x="2987675" y="6110288"/>
            <a:ext cx="5365750" cy="403225"/>
          </a:xfrm>
        </p:spPr>
        <p:txBody>
          <a:bodyPr/>
          <a:lstStyle/>
          <a:p>
            <a:r>
              <a:rPr lang="en-US" altLang="en-US" dirty="0"/>
              <a:t>Percentage is based on someone born in 1960. Please consult ssa.gov for more information. Person must not be currently married and must have been married to the same individual for at least 10 years. Divorce benefit is 50% of the covered spouse’s benefit. This is a hypothetical example for illustrative purposes only. </a:t>
            </a:r>
          </a:p>
        </p:txBody>
      </p:sp>
      <p:sp>
        <p:nvSpPr>
          <p:cNvPr id="4" name="Slide Number Placeholder 3">
            <a:extLst>
              <a:ext uri="{FF2B5EF4-FFF2-40B4-BE49-F238E27FC236}">
                <a16:creationId xmlns:a16="http://schemas.microsoft.com/office/drawing/2014/main" id="{174D4EE5-288B-884F-8B21-4DA51880ADA3}"/>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32</a:t>
            </a:fld>
            <a:endParaRPr lang="en-CA"/>
          </a:p>
        </p:txBody>
      </p:sp>
    </p:spTree>
    <p:custDataLst>
      <p:tags r:id="rId1"/>
    </p:custDataLst>
    <p:extLst>
      <p:ext uri="{BB962C8B-B14F-4D97-AF65-F5344CB8AC3E}">
        <p14:creationId xmlns:p14="http://schemas.microsoft.com/office/powerpoint/2010/main" val="3956613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E24F3-527F-F249-B6AC-3A189763C5AC}"/>
              </a:ext>
            </a:extLst>
          </p:cNvPr>
          <p:cNvSpPr>
            <a:spLocks noGrp="1"/>
          </p:cNvSpPr>
          <p:nvPr>
            <p:ph type="title"/>
          </p:nvPr>
        </p:nvSpPr>
        <p:spPr>
          <a:xfrm>
            <a:off x="460637" y="334934"/>
            <a:ext cx="8284901" cy="792167"/>
          </a:xfrm>
        </p:spPr>
        <p:txBody>
          <a:bodyPr/>
          <a:lstStyle/>
          <a:p>
            <a:r>
              <a:rPr lang="en-US" sz="2000" spc="-20" dirty="0"/>
              <a:t>Steps to follow if someone wants to withdraw Social Security benefits</a:t>
            </a:r>
          </a:p>
        </p:txBody>
      </p:sp>
      <p:grpSp>
        <p:nvGrpSpPr>
          <p:cNvPr id="5" name="Group 4" descr="A screen capture of the Social Security webpage and an SSA-521 ‘request for withdrawal of application’ form.">
            <a:extLst>
              <a:ext uri="{FF2B5EF4-FFF2-40B4-BE49-F238E27FC236}">
                <a16:creationId xmlns:a16="http://schemas.microsoft.com/office/drawing/2014/main" id="{67178F58-6DCB-A59A-83FF-737CA11ECA0D}"/>
              </a:ext>
            </a:extLst>
          </p:cNvPr>
          <p:cNvGrpSpPr/>
          <p:nvPr/>
        </p:nvGrpSpPr>
        <p:grpSpPr>
          <a:xfrm>
            <a:off x="2347175" y="807166"/>
            <a:ext cx="6049260" cy="5304201"/>
            <a:chOff x="2243637" y="807166"/>
            <a:chExt cx="6152798" cy="5394987"/>
          </a:xfrm>
        </p:grpSpPr>
        <p:pic>
          <p:nvPicPr>
            <p:cNvPr id="7" name="Picture 6">
              <a:extLst>
                <a:ext uri="{FF2B5EF4-FFF2-40B4-BE49-F238E27FC236}">
                  <a16:creationId xmlns:a16="http://schemas.microsoft.com/office/drawing/2014/main" id="{8451A95E-C6C4-0D4B-AEFD-E399977FFFA4}"/>
                </a:ext>
                <a:ext uri="{C183D7F6-B498-43B3-948B-1728B52AA6E4}">
                  <adec:decorative xmlns:adec="http://schemas.microsoft.com/office/drawing/2017/decorative" val="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243637" y="807166"/>
              <a:ext cx="4656726" cy="5394987"/>
            </a:xfrm>
            <a:prstGeom prst="rect">
              <a:avLst/>
            </a:prstGeom>
            <a:noFill/>
            <a:ln w="9525">
              <a:solidFill>
                <a:srgbClr val="CBCDD2"/>
              </a:solidFill>
              <a:miter lim="800000"/>
              <a:headEnd/>
              <a:tailEnd/>
            </a:ln>
            <a:effectLst>
              <a:outerShdw blurRad="50800" dist="38100" dir="2700000" algn="tl" rotWithShape="0">
                <a:prstClr val="black">
                  <a:alpha val="40000"/>
                </a:prstClr>
              </a:outerShdw>
            </a:effectLst>
            <a:extLst>
              <a:ext uri="{909E8E84-426E-40dd-AFC4-6F175D3DCCD1}">
                <a14:hiddenFill xmlns:lc="http://schemas.openxmlformats.org/drawingml/2006/lockedCanvas" xmlns:a14="http://schemas.microsoft.com/office/drawing/2010/main" xmlns="">
                  <a:solidFill>
                    <a:schemeClr val="accent1"/>
                  </a:solidFill>
                </a14:hiddenFill>
              </a:ext>
            </a:extLst>
          </p:spPr>
        </p:pic>
        <p:pic>
          <p:nvPicPr>
            <p:cNvPr id="9" name="Picture 8">
              <a:hlinkClick r:id="rId5"/>
              <a:extLst>
                <a:ext uri="{FF2B5EF4-FFF2-40B4-BE49-F238E27FC236}">
                  <a16:creationId xmlns:a16="http://schemas.microsoft.com/office/drawing/2014/main" id="{C3D53F38-DF38-C743-BB6F-90F85C4AEE40}"/>
                </a:ext>
                <a:ext uri="{C183D7F6-B498-43B3-948B-1728B52AA6E4}">
                  <adec:decorative xmlns:adec="http://schemas.microsoft.com/office/drawing/2017/decorative" val="1"/>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888234" y="1249129"/>
              <a:ext cx="3508201" cy="4569366"/>
            </a:xfrm>
            <a:prstGeom prst="rect">
              <a:avLst/>
            </a:prstGeom>
            <a:noFill/>
            <a:ln w="9525">
              <a:solidFill>
                <a:srgbClr val="CBCDD2"/>
              </a:solidFill>
              <a:miter lim="800000"/>
              <a:headEnd/>
              <a:tailEnd/>
            </a:ln>
            <a:effectLst>
              <a:outerShdw blurRad="50800" dist="38100" dir="2700000" algn="tl" rotWithShape="0">
                <a:prstClr val="black">
                  <a:alpha val="40000"/>
                </a:prstClr>
              </a:outerShdw>
            </a:effectLst>
            <a:extLst>
              <a:ext uri="{909E8E84-426E-40dd-AFC4-6F175D3DCCD1}">
                <a14:hiddenFill xmlns:lc="http://schemas.openxmlformats.org/drawingml/2006/lockedCanvas" xmlns:a14="http://schemas.microsoft.com/office/drawing/2010/main" xmlns="">
                  <a:solidFill>
                    <a:schemeClr val="accent1"/>
                  </a:solidFill>
                </a14:hiddenFill>
              </a:ext>
            </a:extLst>
          </p:spPr>
        </p:pic>
      </p:grpSp>
      <p:sp>
        <p:nvSpPr>
          <p:cNvPr id="3" name="Arrow: Right 2">
            <a:extLst>
              <a:ext uri="{FF2B5EF4-FFF2-40B4-BE49-F238E27FC236}">
                <a16:creationId xmlns:a16="http://schemas.microsoft.com/office/drawing/2014/main" id="{CA35312B-77C2-43BF-A3AA-150316369D27}"/>
              </a:ext>
            </a:extLst>
          </p:cNvPr>
          <p:cNvSpPr/>
          <p:nvPr/>
        </p:nvSpPr>
        <p:spPr>
          <a:xfrm>
            <a:off x="550015" y="1170289"/>
            <a:ext cx="4306856" cy="778837"/>
          </a:xfrm>
          <a:prstGeom prst="rightArrow">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r>
              <a:rPr lang="en-US" dirty="0"/>
              <a:t>File Form SSA-521 within 1 year</a:t>
            </a:r>
          </a:p>
        </p:txBody>
      </p:sp>
      <p:sp>
        <p:nvSpPr>
          <p:cNvPr id="22" name="Rectangle 21">
            <a:extLst>
              <a:ext uri="{FF2B5EF4-FFF2-40B4-BE49-F238E27FC236}">
                <a16:creationId xmlns:a16="http://schemas.microsoft.com/office/drawing/2014/main" id="{978251B1-644F-407F-8B23-3F216DBA8070}"/>
              </a:ext>
            </a:extLst>
          </p:cNvPr>
          <p:cNvSpPr/>
          <p:nvPr/>
        </p:nvSpPr>
        <p:spPr>
          <a:xfrm>
            <a:off x="566146" y="1743419"/>
            <a:ext cx="3562057" cy="2858197"/>
          </a:xfrm>
          <a:prstGeom prst="rect">
            <a:avLst/>
          </a:prstGeom>
          <a:solidFill>
            <a:schemeClr val="bg1">
              <a:lumMod val="95000"/>
            </a:schemeClr>
          </a:solidFill>
          <a:ln w="38100">
            <a:solidFill>
              <a:srgbClr val="07874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marL="180000" lvl="1" indent="-180000">
              <a:spcBef>
                <a:spcPts val="1200"/>
              </a:spcBef>
              <a:buFont typeface="Arial" panose="020B0604020202020204" pitchFamily="34" charset="0"/>
              <a:buChar char="•"/>
            </a:pPr>
            <a:r>
              <a:rPr lang="en-US" altLang="en-US" dirty="0">
                <a:solidFill>
                  <a:schemeClr val="tx1"/>
                </a:solidFill>
              </a:rPr>
              <a:t>No interest or penalty paid</a:t>
            </a:r>
          </a:p>
          <a:p>
            <a:pPr marL="180000" lvl="1" indent="-180000">
              <a:spcBef>
                <a:spcPts val="1200"/>
              </a:spcBef>
              <a:buFont typeface="Arial" panose="020B0604020202020204" pitchFamily="34" charset="0"/>
              <a:buChar char="•"/>
            </a:pPr>
            <a:r>
              <a:rPr lang="en-US" altLang="en-US" dirty="0">
                <a:solidFill>
                  <a:schemeClr val="tx1"/>
                </a:solidFill>
              </a:rPr>
              <a:t>Repay benefits received</a:t>
            </a:r>
          </a:p>
          <a:p>
            <a:pPr marL="180000" lvl="1" indent="-180000">
              <a:spcBef>
                <a:spcPts val="1200"/>
              </a:spcBef>
              <a:buFont typeface="Arial" panose="020B0604020202020204" pitchFamily="34" charset="0"/>
              <a:buChar char="•"/>
            </a:pPr>
            <a:r>
              <a:rPr lang="en-US" altLang="en-US" dirty="0">
                <a:solidFill>
                  <a:schemeClr val="tx1"/>
                </a:solidFill>
              </a:rPr>
              <a:t>Apply later</a:t>
            </a:r>
          </a:p>
          <a:p>
            <a:pPr marL="180000" lvl="1" indent="-180000">
              <a:spcBef>
                <a:spcPts val="1200"/>
              </a:spcBef>
              <a:buFont typeface="Arial" panose="020B0604020202020204" pitchFamily="34" charset="0"/>
              <a:buChar char="•"/>
            </a:pPr>
            <a:r>
              <a:rPr lang="en-US" altLang="en-US" dirty="0">
                <a:solidFill>
                  <a:schemeClr val="tx1"/>
                </a:solidFill>
              </a:rPr>
              <a:t>Kind of like a “trial run”</a:t>
            </a:r>
          </a:p>
          <a:p>
            <a:pPr marL="180000" lvl="1" indent="-180000">
              <a:spcBef>
                <a:spcPts val="1200"/>
              </a:spcBef>
              <a:buFont typeface="Arial" panose="020B0604020202020204" pitchFamily="34" charset="0"/>
              <a:buChar char="•"/>
            </a:pPr>
            <a:r>
              <a:rPr lang="en-US" altLang="en-US" dirty="0">
                <a:solidFill>
                  <a:schemeClr val="tx1"/>
                </a:solidFill>
              </a:rPr>
              <a:t>After filing SSA-521, SSA will send letter indicating amount of benefits to be repaid</a:t>
            </a:r>
          </a:p>
        </p:txBody>
      </p:sp>
      <p:sp>
        <p:nvSpPr>
          <p:cNvPr id="4" name="Slide Number Placeholder 3">
            <a:extLst>
              <a:ext uri="{FF2B5EF4-FFF2-40B4-BE49-F238E27FC236}">
                <a16:creationId xmlns:a16="http://schemas.microsoft.com/office/drawing/2014/main" id="{A387754B-4266-0B48-9F0B-62B755EB2FCC}"/>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33</a:t>
            </a:fld>
            <a:endParaRPr lang="en-CA" dirty="0"/>
          </a:p>
        </p:txBody>
      </p:sp>
    </p:spTree>
    <p:custDataLst>
      <p:tags r:id="rId1"/>
    </p:custDataLst>
    <p:extLst>
      <p:ext uri="{BB962C8B-B14F-4D97-AF65-F5344CB8AC3E}">
        <p14:creationId xmlns:p14="http://schemas.microsoft.com/office/powerpoint/2010/main" val="3171743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ED2F5-4CA0-4240-B584-9FFB251863B8}"/>
              </a:ext>
            </a:extLst>
          </p:cNvPr>
          <p:cNvSpPr>
            <a:spLocks noGrp="1"/>
          </p:cNvSpPr>
          <p:nvPr>
            <p:ph type="title"/>
          </p:nvPr>
        </p:nvSpPr>
        <p:spPr>
          <a:xfrm>
            <a:off x="453761" y="472438"/>
            <a:ext cx="8291777" cy="792167"/>
          </a:xfrm>
        </p:spPr>
        <p:txBody>
          <a:bodyPr/>
          <a:lstStyle/>
          <a:p>
            <a:r>
              <a:rPr lang="en-US" dirty="0">
                <a:sym typeface="Calibri Bold" charset="0"/>
              </a:rPr>
              <a:t>Know when your benefits are taxable</a:t>
            </a:r>
            <a:endParaRPr lang="en-US" dirty="0"/>
          </a:p>
        </p:txBody>
      </p:sp>
      <p:pic>
        <p:nvPicPr>
          <p:cNvPr id="10" name="Picture Placeholder 9" descr="A senior couple signing documents.">
            <a:extLst>
              <a:ext uri="{FF2B5EF4-FFF2-40B4-BE49-F238E27FC236}">
                <a16:creationId xmlns:a16="http://schemas.microsoft.com/office/drawing/2014/main" id="{0B2CD4D4-9DF0-4822-B09D-F05AE397B7A7}"/>
              </a:ext>
            </a:extLst>
          </p:cNvPr>
          <p:cNvPicPr>
            <a:picLocks noChangeAspect="1"/>
          </p:cNvPicPr>
          <p:nvPr/>
        </p:nvPicPr>
        <p:blipFill>
          <a:blip r:embed="rId4" cstate="print">
            <a:extLst>
              <a:ext uri="{28A0092B-C50C-407E-A947-70E740481C1C}">
                <a14:useLocalDpi xmlns:a14="http://schemas.microsoft.com/office/drawing/2010/main" val="0"/>
              </a:ext>
            </a:extLst>
          </a:blip>
          <a:srcRect l="14942" r="14942"/>
          <a:stretch/>
        </p:blipFill>
        <p:spPr>
          <a:xfrm>
            <a:off x="5937662" y="-1"/>
            <a:ext cx="3206337" cy="6858001"/>
          </a:xfrm>
          <a:prstGeom prst="rect">
            <a:avLst/>
          </a:prstGeom>
        </p:spPr>
      </p:pic>
      <p:sp>
        <p:nvSpPr>
          <p:cNvPr id="12" name="Text Placeholder 5">
            <a:extLst>
              <a:ext uri="{FF2B5EF4-FFF2-40B4-BE49-F238E27FC236}">
                <a16:creationId xmlns:a16="http://schemas.microsoft.com/office/drawing/2014/main" id="{1FA8F890-33ED-DC3F-F1FA-058417CD8C91}"/>
              </a:ext>
            </a:extLst>
          </p:cNvPr>
          <p:cNvSpPr txBox="1">
            <a:spLocks/>
          </p:cNvSpPr>
          <p:nvPr/>
        </p:nvSpPr>
        <p:spPr>
          <a:xfrm>
            <a:off x="454026" y="1206190"/>
            <a:ext cx="4839870" cy="979226"/>
          </a:xfrm>
          <a:prstGeom prst="rect">
            <a:avLst/>
          </a:prstGeom>
        </p:spPr>
        <p:txBody>
          <a:bodyPr lIns="0"/>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sz="1800" b="1" dirty="0">
                <a:ea typeface="Arial Unicode MS" panose="020B0604020202020204" pitchFamily="34" charset="-128"/>
                <a:cs typeface="Arial Unicode MS" panose="020B0604020202020204" pitchFamily="34" charset="-128"/>
                <a:sym typeface="Calibri Bold" charset="0"/>
              </a:rPr>
              <a:t>Social Security is subject to federal income tax if your combined (provisional) income is high enough</a:t>
            </a:r>
            <a:endParaRPr lang="en-US" sz="1800" b="1" dirty="0">
              <a:ea typeface="Arial Unicode MS" panose="020B0604020202020204" pitchFamily="34" charset="-128"/>
              <a:cs typeface="Arial Unicode MS" panose="020B0604020202020204" pitchFamily="34" charset="-128"/>
            </a:endParaRPr>
          </a:p>
        </p:txBody>
      </p:sp>
      <p:sp>
        <p:nvSpPr>
          <p:cNvPr id="13" name="Text Placeholder 5">
            <a:extLst>
              <a:ext uri="{FF2B5EF4-FFF2-40B4-BE49-F238E27FC236}">
                <a16:creationId xmlns:a16="http://schemas.microsoft.com/office/drawing/2014/main" id="{E46A2D87-28D7-C4D9-06EE-22CCD2774239}"/>
              </a:ext>
            </a:extLst>
          </p:cNvPr>
          <p:cNvSpPr txBox="1">
            <a:spLocks/>
          </p:cNvSpPr>
          <p:nvPr/>
        </p:nvSpPr>
        <p:spPr>
          <a:xfrm>
            <a:off x="454025" y="2470356"/>
            <a:ext cx="5053001" cy="336852"/>
          </a:xfrm>
          <a:prstGeom prst="rect">
            <a:avLst/>
          </a:prstGeom>
        </p:spPr>
        <p:txBody>
          <a:bodyPr lIns="0"/>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b="1" dirty="0">
                <a:ea typeface="Arial Unicode MS" panose="020B0604020202020204" pitchFamily="34" charset="-128"/>
                <a:cs typeface="Arial Unicode MS" panose="020B0604020202020204" pitchFamily="34" charset="-128"/>
                <a:sym typeface="Calibri Bold" panose="020F0702030404030204" pitchFamily="34" charset="0"/>
              </a:rPr>
              <a:t>What is combined (provisional) income?</a:t>
            </a:r>
          </a:p>
        </p:txBody>
      </p:sp>
      <p:sp>
        <p:nvSpPr>
          <p:cNvPr id="15" name="TextBox 14">
            <a:extLst>
              <a:ext uri="{FF2B5EF4-FFF2-40B4-BE49-F238E27FC236}">
                <a16:creationId xmlns:a16="http://schemas.microsoft.com/office/drawing/2014/main" id="{9A25056F-9E2A-B3B7-B948-777100667692}"/>
              </a:ext>
            </a:extLst>
          </p:cNvPr>
          <p:cNvSpPr txBox="1"/>
          <p:nvPr/>
        </p:nvSpPr>
        <p:spPr>
          <a:xfrm>
            <a:off x="454025" y="3179171"/>
            <a:ext cx="4572000" cy="1200329"/>
          </a:xfrm>
          <a:prstGeom prst="rect">
            <a:avLst/>
          </a:prstGeom>
          <a:noFill/>
        </p:spPr>
        <p:txBody>
          <a:bodyPr wrap="square" lIns="0">
            <a:spAutoFit/>
          </a:bodyPr>
          <a:lstStyle/>
          <a:p>
            <a:r>
              <a:rPr lang="en-US" b="0" i="0" dirty="0">
                <a:effectLst/>
              </a:rPr>
              <a:t>Your adjusted gross income</a:t>
            </a:r>
            <a:br>
              <a:rPr lang="en-US" dirty="0"/>
            </a:br>
            <a:r>
              <a:rPr lang="en-US" b="0" i="0" dirty="0">
                <a:effectLst/>
              </a:rPr>
              <a:t>+ Nontaxable interest</a:t>
            </a:r>
            <a:br>
              <a:rPr lang="en-US" dirty="0"/>
            </a:br>
            <a:r>
              <a:rPr lang="en-US" b="0" i="0" dirty="0">
                <a:effectLst/>
              </a:rPr>
              <a:t>+ </a:t>
            </a:r>
            <a:r>
              <a:rPr lang="en-US" b="0" i="0" u="sng" dirty="0">
                <a:effectLst/>
              </a:rPr>
              <a:t>½ of your Social Security benefits</a:t>
            </a:r>
            <a:br>
              <a:rPr lang="en-US" dirty="0"/>
            </a:br>
            <a:r>
              <a:rPr lang="en-US" b="0" i="0" dirty="0">
                <a:effectLst/>
              </a:rPr>
              <a:t>= Your "</a:t>
            </a:r>
            <a:r>
              <a:rPr lang="en-US" b="1" i="1" dirty="0">
                <a:effectLst/>
              </a:rPr>
              <a:t>combined  (provisional) income</a:t>
            </a:r>
            <a:r>
              <a:rPr lang="en-US" b="0" i="0" dirty="0">
                <a:effectLst/>
              </a:rPr>
              <a:t>"</a:t>
            </a:r>
            <a:endParaRPr lang="en-US" dirty="0"/>
          </a:p>
        </p:txBody>
      </p:sp>
      <p:sp>
        <p:nvSpPr>
          <p:cNvPr id="8" name="Text Placeholder 4">
            <a:extLst>
              <a:ext uri="{FF2B5EF4-FFF2-40B4-BE49-F238E27FC236}">
                <a16:creationId xmlns:a16="http://schemas.microsoft.com/office/drawing/2014/main" id="{5F98B5E6-1C6D-4DFC-9CB5-B6A4249817A6}"/>
              </a:ext>
            </a:extLst>
          </p:cNvPr>
          <p:cNvSpPr>
            <a:spLocks noGrp="1"/>
          </p:cNvSpPr>
          <p:nvPr>
            <p:ph type="body" sz="quarter" idx="13"/>
          </p:nvPr>
        </p:nvSpPr>
        <p:spPr>
          <a:xfrm>
            <a:off x="2987675" y="6110882"/>
            <a:ext cx="5365303" cy="402451"/>
          </a:xfrm>
        </p:spPr>
        <p:txBody>
          <a:bodyPr/>
          <a:lstStyle/>
          <a:p>
            <a:r>
              <a:rPr lang="en-US" altLang="en-US" dirty="0"/>
              <a:t>Source: ssa.gov, 2024.</a:t>
            </a:r>
            <a:endParaRPr lang="en-US" dirty="0"/>
          </a:p>
        </p:txBody>
      </p:sp>
      <p:sp>
        <p:nvSpPr>
          <p:cNvPr id="4" name="Slide Number Placeholder 3">
            <a:extLst>
              <a:ext uri="{FF2B5EF4-FFF2-40B4-BE49-F238E27FC236}">
                <a16:creationId xmlns:a16="http://schemas.microsoft.com/office/drawing/2014/main" id="{A1E57736-E7AE-194E-8DBC-9701650CAB4B}"/>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34</a:t>
            </a:fld>
            <a:endParaRPr lang="en-CA"/>
          </a:p>
        </p:txBody>
      </p:sp>
    </p:spTree>
    <p:custDataLst>
      <p:tags r:id="rId1"/>
    </p:custDataLst>
    <p:extLst>
      <p:ext uri="{BB962C8B-B14F-4D97-AF65-F5344CB8AC3E}">
        <p14:creationId xmlns:p14="http://schemas.microsoft.com/office/powerpoint/2010/main" val="746972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ED2F5-4CA0-4240-B584-9FFB251863B8}"/>
              </a:ext>
            </a:extLst>
          </p:cNvPr>
          <p:cNvSpPr>
            <a:spLocks noGrp="1"/>
          </p:cNvSpPr>
          <p:nvPr>
            <p:ph type="title"/>
          </p:nvPr>
        </p:nvSpPr>
        <p:spPr>
          <a:xfrm>
            <a:off x="454025" y="473075"/>
            <a:ext cx="4977373" cy="792163"/>
          </a:xfrm>
        </p:spPr>
        <p:txBody>
          <a:bodyPr/>
          <a:lstStyle/>
          <a:p>
            <a:r>
              <a:rPr lang="en-US" dirty="0">
                <a:sym typeface="Calibri Bold" charset="0"/>
              </a:rPr>
              <a:t>What are the federal income tax thresholds for Social Security benefits?</a:t>
            </a:r>
            <a:endParaRPr lang="en-US" dirty="0"/>
          </a:p>
        </p:txBody>
      </p:sp>
      <p:pic>
        <p:nvPicPr>
          <p:cNvPr id="10" name="Picture Placeholder 9" descr="A senior couple signing documents.">
            <a:extLst>
              <a:ext uri="{FF2B5EF4-FFF2-40B4-BE49-F238E27FC236}">
                <a16:creationId xmlns:a16="http://schemas.microsoft.com/office/drawing/2014/main" id="{0B2CD4D4-9DF0-4822-B09D-F05AE397B7A7}"/>
              </a:ext>
            </a:extLst>
          </p:cNvPr>
          <p:cNvPicPr>
            <a:picLocks noChangeAspect="1"/>
          </p:cNvPicPr>
          <p:nvPr/>
        </p:nvPicPr>
        <p:blipFill>
          <a:blip r:embed="rId4" cstate="print">
            <a:extLst>
              <a:ext uri="{28A0092B-C50C-407E-A947-70E740481C1C}">
                <a14:useLocalDpi xmlns:a14="http://schemas.microsoft.com/office/drawing/2010/main" val="0"/>
              </a:ext>
            </a:extLst>
          </a:blip>
          <a:srcRect l="14942" r="14942"/>
          <a:stretch/>
        </p:blipFill>
        <p:spPr>
          <a:xfrm>
            <a:off x="5937662" y="-1"/>
            <a:ext cx="3206337" cy="6858001"/>
          </a:xfrm>
          <a:prstGeom prst="rect">
            <a:avLst/>
          </a:prstGeom>
        </p:spPr>
      </p:pic>
      <p:graphicFrame>
        <p:nvGraphicFramePr>
          <p:cNvPr id="6" name="Table 5">
            <a:extLst>
              <a:ext uri="{FF2B5EF4-FFF2-40B4-BE49-F238E27FC236}">
                <a16:creationId xmlns:a16="http://schemas.microsoft.com/office/drawing/2014/main" id="{7B288D96-6515-6F4C-8F20-36617A7F5FFB}"/>
              </a:ext>
            </a:extLst>
          </p:cNvPr>
          <p:cNvGraphicFramePr>
            <a:graphicFrameLocks noGrp="1"/>
          </p:cNvGraphicFramePr>
          <p:nvPr>
            <p:extLst>
              <p:ext uri="{D42A27DB-BD31-4B8C-83A1-F6EECF244321}">
                <p14:modId xmlns:p14="http://schemas.microsoft.com/office/powerpoint/2010/main" val="1454490047"/>
              </p:ext>
            </p:extLst>
          </p:nvPr>
        </p:nvGraphicFramePr>
        <p:xfrm>
          <a:off x="302069" y="1851210"/>
          <a:ext cx="5365302" cy="3556823"/>
        </p:xfrm>
        <a:graphic>
          <a:graphicData uri="http://schemas.openxmlformats.org/drawingml/2006/table">
            <a:tbl>
              <a:tblPr firstRow="1">
                <a:tableStyleId>{2D5ABB26-0587-4C30-8999-92F81FD0307C}</a:tableStyleId>
              </a:tblPr>
              <a:tblGrid>
                <a:gridCol w="1797664">
                  <a:extLst>
                    <a:ext uri="{9D8B030D-6E8A-4147-A177-3AD203B41FA5}">
                      <a16:colId xmlns:a16="http://schemas.microsoft.com/office/drawing/2014/main" val="20000"/>
                    </a:ext>
                  </a:extLst>
                </a:gridCol>
                <a:gridCol w="1989667">
                  <a:extLst>
                    <a:ext uri="{9D8B030D-6E8A-4147-A177-3AD203B41FA5}">
                      <a16:colId xmlns:a16="http://schemas.microsoft.com/office/drawing/2014/main" val="3302297485"/>
                    </a:ext>
                  </a:extLst>
                </a:gridCol>
                <a:gridCol w="1577971">
                  <a:extLst>
                    <a:ext uri="{9D8B030D-6E8A-4147-A177-3AD203B41FA5}">
                      <a16:colId xmlns:a16="http://schemas.microsoft.com/office/drawing/2014/main" val="20001"/>
                    </a:ext>
                  </a:extLst>
                </a:gridCol>
              </a:tblGrid>
              <a:tr h="1026983">
                <a:tc>
                  <a:txBody>
                    <a:bodyPr/>
                    <a:lstStyle/>
                    <a:p>
                      <a:pPr algn="ctr" fontAlgn="b"/>
                      <a:r>
                        <a:rPr lang="en-US" sz="1600" b="1" i="0" u="none" strike="noStrike" dirty="0">
                          <a:solidFill>
                            <a:schemeClr val="bg1"/>
                          </a:solidFill>
                          <a:effectLst/>
                          <a:latin typeface="+mn-lt"/>
                        </a:rPr>
                        <a:t>Combined income  </a:t>
                      </a:r>
                      <a:br>
                        <a:rPr lang="en-US" sz="1600" b="1" i="0" u="none" strike="noStrike" dirty="0">
                          <a:solidFill>
                            <a:schemeClr val="bg1"/>
                          </a:solidFill>
                          <a:effectLst/>
                          <a:latin typeface="+mn-lt"/>
                        </a:rPr>
                      </a:br>
                      <a:r>
                        <a:rPr lang="en-US" sz="1600" b="1" i="0" u="none" strike="noStrike" dirty="0">
                          <a:solidFill>
                            <a:schemeClr val="bg1"/>
                          </a:solidFill>
                          <a:effectLst/>
                          <a:latin typeface="+mn-lt"/>
                        </a:rPr>
                        <a:t>for single filers</a:t>
                      </a:r>
                    </a:p>
                  </a:txBody>
                  <a:tcPr marL="137160" marR="137160" marT="137160" marB="13716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1" i="0" u="none" strike="noStrike" dirty="0">
                          <a:solidFill>
                            <a:schemeClr val="bg1"/>
                          </a:solidFill>
                          <a:effectLst/>
                          <a:latin typeface="+mn-lt"/>
                        </a:rPr>
                        <a:t>Combined income</a:t>
                      </a:r>
                      <a:br>
                        <a:rPr lang="en-US" sz="1600" b="1" i="0" u="none" strike="noStrike" dirty="0">
                          <a:solidFill>
                            <a:schemeClr val="bg1"/>
                          </a:solidFill>
                          <a:effectLst/>
                          <a:latin typeface="+mn-lt"/>
                        </a:rPr>
                      </a:br>
                      <a:r>
                        <a:rPr lang="en-US" sz="1600" b="1" i="0" u="none" strike="noStrike" dirty="0">
                          <a:solidFill>
                            <a:schemeClr val="bg1"/>
                          </a:solidFill>
                          <a:effectLst/>
                          <a:latin typeface="+mn-lt"/>
                        </a:rPr>
                        <a:t>for joint filers</a:t>
                      </a:r>
                    </a:p>
                  </a:txBody>
                  <a:tcPr marL="137160" marR="137160" marT="137160" marB="13716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fontAlgn="b"/>
                      <a:r>
                        <a:rPr lang="en-US" sz="1600" b="1" u="none" strike="noStrike" spc="-20" baseline="0" dirty="0">
                          <a:solidFill>
                            <a:schemeClr val="bg1"/>
                          </a:solidFill>
                          <a:effectLst/>
                          <a:latin typeface="+mn-lt"/>
                        </a:rPr>
                        <a:t>Percentage of Social Security benefit that is taxable</a:t>
                      </a:r>
                      <a:endParaRPr lang="en-US" sz="1600" b="1" i="0" u="none" strike="noStrike" spc="-20" baseline="0" dirty="0">
                        <a:solidFill>
                          <a:schemeClr val="bg1"/>
                        </a:solidFill>
                        <a:effectLst/>
                        <a:latin typeface="+mn-lt"/>
                      </a:endParaRPr>
                    </a:p>
                  </a:txBody>
                  <a:tcPr marL="1080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10000"/>
                  </a:ext>
                </a:extLst>
              </a:tr>
              <a:tr h="638395">
                <a:tc>
                  <a:txBody>
                    <a:bodyPr/>
                    <a:lstStyle/>
                    <a:p>
                      <a:pPr algn="l" fontAlgn="b"/>
                      <a:r>
                        <a:rPr lang="is-IS" sz="1600" b="0" u="none" strike="noStrike" dirty="0">
                          <a:effectLst/>
                          <a:latin typeface="+mn-lt"/>
                        </a:rPr>
                        <a:t>Less than $25,000</a:t>
                      </a:r>
                      <a:endParaRPr lang="is-IS" sz="1600" b="0" i="0" u="none" strike="noStrike" dirty="0">
                        <a:solidFill>
                          <a:srgbClr val="000000"/>
                        </a:solidFill>
                        <a:effectLst/>
                        <a:latin typeface="+mn-lt"/>
                      </a:endParaRPr>
                    </a:p>
                  </a:txBody>
                  <a:tcPr marL="137160" marR="137160" marT="137160" marB="13716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600" b="0" i="0" u="none" strike="noStrike" dirty="0">
                          <a:solidFill>
                            <a:srgbClr val="000000"/>
                          </a:solidFill>
                          <a:effectLst/>
                          <a:latin typeface="+mn-lt"/>
                        </a:rPr>
                        <a:t>Less than $32,000</a:t>
                      </a:r>
                    </a:p>
                  </a:txBody>
                  <a:tcPr marL="137160" marR="137160" marT="137160" marB="13716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is-IS" sz="1600" b="0" u="none" strike="noStrike" dirty="0">
                          <a:effectLst/>
                          <a:latin typeface="+mn-lt"/>
                        </a:rPr>
                        <a:t>0%</a:t>
                      </a:r>
                      <a:endParaRPr lang="is-IS" sz="1600" b="0" i="0" u="none" strike="noStrike" dirty="0">
                        <a:solidFill>
                          <a:srgbClr val="000000"/>
                        </a:solidFill>
                        <a:effectLst/>
                        <a:latin typeface="+mn-lt"/>
                      </a:endParaRP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832689">
                <a:tc>
                  <a:txBody>
                    <a:bodyPr/>
                    <a:lstStyle/>
                    <a:p>
                      <a:pPr algn="l" fontAlgn="b"/>
                      <a:r>
                        <a:rPr lang="is-IS" sz="1600" b="0" u="none" strike="noStrike" dirty="0">
                          <a:effectLst/>
                          <a:latin typeface="+mn-lt"/>
                        </a:rPr>
                        <a:t>Between $25,000 and $34,000</a:t>
                      </a:r>
                      <a:endParaRPr lang="is-IS" sz="1600" b="0" i="0" u="none" strike="noStrike" dirty="0">
                        <a:solidFill>
                          <a:srgbClr val="000000"/>
                        </a:solidFill>
                        <a:effectLst/>
                        <a:latin typeface="+mn-lt"/>
                      </a:endParaRPr>
                    </a:p>
                  </a:txBody>
                  <a:tcPr marL="137160" marR="137160" marT="137160" marB="13716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600" b="0" u="none" strike="noStrike" dirty="0">
                          <a:effectLst/>
                          <a:latin typeface="+mn-lt"/>
                        </a:rPr>
                        <a:t>Between $32,000 and $44,000</a:t>
                      </a:r>
                      <a:endParaRPr lang="is-IS" sz="1600" b="0" i="0" u="none" strike="noStrike" dirty="0">
                        <a:solidFill>
                          <a:srgbClr val="000000"/>
                        </a:solidFill>
                        <a:effectLst/>
                        <a:latin typeface="+mn-lt"/>
                      </a:endParaRPr>
                    </a:p>
                  </a:txBody>
                  <a:tcPr marL="137160" marR="137160" marT="137160" marB="13716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600" b="0" i="0" u="none" strike="noStrike" dirty="0">
                          <a:solidFill>
                            <a:srgbClr val="000000"/>
                          </a:solidFill>
                          <a:effectLst/>
                          <a:latin typeface="+mn-lt"/>
                        </a:rPr>
                        <a:t>Up to 50%</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8395">
                <a:tc>
                  <a:txBody>
                    <a:bodyPr/>
                    <a:lstStyle/>
                    <a:p>
                      <a:pPr algn="l" fontAlgn="b"/>
                      <a:r>
                        <a:rPr lang="is-IS" sz="1600" b="0" u="none" strike="noStrike" dirty="0">
                          <a:effectLst/>
                          <a:latin typeface="+mn-lt"/>
                        </a:rPr>
                        <a:t>More than $34,000</a:t>
                      </a:r>
                      <a:endParaRPr lang="is-IS" sz="1600" b="0" i="0" u="none" strike="noStrike" dirty="0">
                        <a:solidFill>
                          <a:srgbClr val="000000"/>
                        </a:solidFill>
                        <a:effectLst/>
                        <a:latin typeface="+mn-lt"/>
                      </a:endParaRPr>
                    </a:p>
                  </a:txBody>
                  <a:tcPr marL="137160" marR="137160" marT="137160" marB="13716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is-IS" sz="1600" b="0" u="none" strike="noStrike" dirty="0">
                          <a:effectLst/>
                          <a:latin typeface="+mn-lt"/>
                        </a:rPr>
                        <a:t>More than $44,000</a:t>
                      </a:r>
                      <a:endParaRPr lang="is-IS" sz="1600" b="0" i="0" u="none" strike="noStrike" dirty="0">
                        <a:solidFill>
                          <a:srgbClr val="000000"/>
                        </a:solidFill>
                        <a:effectLst/>
                        <a:latin typeface="+mn-lt"/>
                      </a:endParaRPr>
                    </a:p>
                  </a:txBody>
                  <a:tcPr marL="137160" marR="137160" marT="137160" marB="13716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600" b="0" i="0" u="none" strike="noStrike" dirty="0">
                          <a:solidFill>
                            <a:srgbClr val="000000"/>
                          </a:solidFill>
                          <a:effectLst/>
                          <a:latin typeface="+mn-lt"/>
                        </a:rPr>
                        <a:t>Up to 85%</a:t>
                      </a:r>
                    </a:p>
                  </a:txBody>
                  <a:tcPr marL="137160" marR="9144" marT="9144"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8" name="Text Placeholder 4">
            <a:extLst>
              <a:ext uri="{FF2B5EF4-FFF2-40B4-BE49-F238E27FC236}">
                <a16:creationId xmlns:a16="http://schemas.microsoft.com/office/drawing/2014/main" id="{5F98B5E6-1C6D-4DFC-9CB5-B6A4249817A6}"/>
              </a:ext>
            </a:extLst>
          </p:cNvPr>
          <p:cNvSpPr>
            <a:spLocks noGrp="1"/>
          </p:cNvSpPr>
          <p:nvPr>
            <p:ph type="body" sz="quarter" idx="13"/>
          </p:nvPr>
        </p:nvSpPr>
        <p:spPr>
          <a:xfrm>
            <a:off x="2987675" y="6110882"/>
            <a:ext cx="5365303" cy="402451"/>
          </a:xfrm>
        </p:spPr>
        <p:txBody>
          <a:bodyPr/>
          <a:lstStyle/>
          <a:p>
            <a:r>
              <a:rPr lang="en-US" altLang="en-US" dirty="0"/>
              <a:t>Source: ssa.gov, 2024.</a:t>
            </a:r>
            <a:endParaRPr lang="en-US" dirty="0"/>
          </a:p>
        </p:txBody>
      </p:sp>
      <p:sp>
        <p:nvSpPr>
          <p:cNvPr id="4" name="Slide Number Placeholder 3">
            <a:extLst>
              <a:ext uri="{FF2B5EF4-FFF2-40B4-BE49-F238E27FC236}">
                <a16:creationId xmlns:a16="http://schemas.microsoft.com/office/drawing/2014/main" id="{A1E57736-E7AE-194E-8DBC-9701650CAB4B}"/>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35</a:t>
            </a:fld>
            <a:endParaRPr lang="en-CA"/>
          </a:p>
        </p:txBody>
      </p:sp>
    </p:spTree>
    <p:custDataLst>
      <p:tags r:id="rId1"/>
    </p:custDataLst>
    <p:extLst>
      <p:ext uri="{BB962C8B-B14F-4D97-AF65-F5344CB8AC3E}">
        <p14:creationId xmlns:p14="http://schemas.microsoft.com/office/powerpoint/2010/main" val="3384688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D26862C3-E02D-4E56-B035-DB4270A83F35}"/>
              </a:ext>
            </a:extLst>
          </p:cNvPr>
          <p:cNvSpPr>
            <a:spLocks noGrp="1" noChangeArrowheads="1"/>
          </p:cNvSpPr>
          <p:nvPr>
            <p:ph type="title"/>
          </p:nvPr>
        </p:nvSpPr>
        <p:spPr>
          <a:xfrm>
            <a:off x="467512" y="472438"/>
            <a:ext cx="8287191" cy="792167"/>
          </a:xfrm>
        </p:spPr>
        <p:txBody>
          <a:bodyPr/>
          <a:lstStyle/>
          <a:p>
            <a:r>
              <a:rPr lang="en-US" altLang="en-US" dirty="0"/>
              <a:t>Taxation of Social Security benefits ‒ state income tax</a:t>
            </a:r>
          </a:p>
        </p:txBody>
      </p:sp>
      <p:sp>
        <p:nvSpPr>
          <p:cNvPr id="8" name="Rectangle 7">
            <a:extLst>
              <a:ext uri="{FF2B5EF4-FFF2-40B4-BE49-F238E27FC236}">
                <a16:creationId xmlns:a16="http://schemas.microsoft.com/office/drawing/2014/main" id="{EBCAEC0A-A38C-4ED5-AFD9-4426D3CFC1FD}"/>
              </a:ext>
            </a:extLst>
          </p:cNvPr>
          <p:cNvSpPr/>
          <p:nvPr/>
        </p:nvSpPr>
        <p:spPr>
          <a:xfrm>
            <a:off x="440011" y="1485900"/>
            <a:ext cx="8305527" cy="1211940"/>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altLang="en-US" sz="2000" b="1" i="0" u="none" strike="noStrike" kern="1200" cap="none" spc="0" normalizeH="0" baseline="0" noProof="0" dirty="0">
                <a:ln>
                  <a:noFill/>
                </a:ln>
                <a:solidFill>
                  <a:prstClr val="white"/>
                </a:solidFill>
                <a:effectLst/>
                <a:uLnTx/>
                <a:uFillTx/>
                <a:latin typeface="Arial" panose="020B0604020202020204"/>
                <a:ea typeface="+mn-ea"/>
                <a:cs typeface="+mn-cs"/>
              </a:rPr>
              <a:t>Tax some or all SS benefits</a:t>
            </a:r>
            <a:r>
              <a:rPr kumimoji="0" lang="en-US" altLang="en-US" sz="2000" b="1" i="0" u="none" strike="noStrike" kern="1200" cap="none" spc="0" normalizeH="0" baseline="0" noProof="0" dirty="0">
                <a:ln>
                  <a:noFill/>
                </a:ln>
                <a:solidFill>
                  <a:schemeClr val="bg1"/>
                </a:solidFill>
                <a:effectLst/>
                <a:uLnTx/>
                <a:uFillTx/>
                <a:latin typeface="Arial" panose="020B0604020202020204"/>
                <a:ea typeface="+mn-ea"/>
                <a:cs typeface="+mn-cs"/>
              </a:rPr>
              <a:t>:  (</a:t>
            </a:r>
            <a:r>
              <a:rPr lang="en-US" altLang="en-US" sz="2000" b="1" dirty="0">
                <a:solidFill>
                  <a:schemeClr val="bg1"/>
                </a:solidFill>
                <a:latin typeface="Arial" panose="020B0604020202020204"/>
              </a:rPr>
              <a:t>9</a:t>
            </a:r>
            <a:r>
              <a:rPr kumimoji="0" lang="en-US" altLang="en-US" sz="2000" b="1" i="0" u="none" strike="noStrike" kern="1200" cap="none" spc="0" normalizeH="0" baseline="0" noProof="0" dirty="0">
                <a:ln>
                  <a:noFill/>
                </a:ln>
                <a:solidFill>
                  <a:schemeClr val="bg1"/>
                </a:solidFill>
                <a:effectLst/>
                <a:uLnTx/>
                <a:uFillTx/>
                <a:latin typeface="Arial" panose="020B0604020202020204"/>
                <a:ea typeface="+mn-ea"/>
                <a:cs typeface="+mn-cs"/>
              </a:rPr>
              <a:t> states</a:t>
            </a:r>
            <a:r>
              <a:rPr kumimoji="0" lang="en-US" altLang="en-US" sz="2000" b="1" i="0" u="none" strike="noStrike" kern="1200" cap="none" spc="0" normalizeH="0" baseline="0" noProof="0" dirty="0">
                <a:ln>
                  <a:noFill/>
                </a:ln>
                <a:solidFill>
                  <a:prstClr val="white"/>
                </a:solidFill>
                <a:effectLst/>
                <a:uLnTx/>
                <a:uFillTx/>
                <a:latin typeface="Arial" panose="020B0604020202020204"/>
                <a:ea typeface="+mn-ea"/>
                <a:cs typeface="+mn-cs"/>
              </a:rPr>
              <a:t>)</a:t>
            </a:r>
          </a:p>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altLang="en-US" sz="2000" b="0" i="0" u="none" strike="noStrike" kern="1200" cap="none" spc="0" normalizeH="0" baseline="0" noProof="0" dirty="0">
                <a:ln>
                  <a:noFill/>
                </a:ln>
                <a:solidFill>
                  <a:schemeClr val="bg1"/>
                </a:solidFill>
                <a:effectLst/>
                <a:uLnTx/>
                <a:uFillTx/>
                <a:latin typeface="Arial" panose="020B0604020202020204"/>
                <a:ea typeface="+mn-ea"/>
                <a:cs typeface="+mn-cs"/>
              </a:rPr>
              <a:t>CO, CT, MN, MT, NM, RI, UT, VT, WV</a:t>
            </a:r>
          </a:p>
        </p:txBody>
      </p:sp>
      <p:sp>
        <p:nvSpPr>
          <p:cNvPr id="12" name="Rectangle 11">
            <a:extLst>
              <a:ext uri="{FF2B5EF4-FFF2-40B4-BE49-F238E27FC236}">
                <a16:creationId xmlns:a16="http://schemas.microsoft.com/office/drawing/2014/main" id="{F7197042-E571-4F29-8C52-B4C15C1AA93F}"/>
              </a:ext>
            </a:extLst>
          </p:cNvPr>
          <p:cNvSpPr/>
          <p:nvPr/>
        </p:nvSpPr>
        <p:spPr>
          <a:xfrm>
            <a:off x="440011" y="2873375"/>
            <a:ext cx="8305527" cy="1211940"/>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altLang="en-US" sz="2000" b="1" i="0" u="none" strike="noStrike" kern="1200" cap="none" spc="0" normalizeH="0" baseline="0" noProof="0" dirty="0">
                <a:ln>
                  <a:noFill/>
                </a:ln>
                <a:solidFill>
                  <a:prstClr val="white"/>
                </a:solidFill>
                <a:effectLst/>
                <a:uLnTx/>
                <a:uFillTx/>
                <a:latin typeface="Arial" panose="020B0604020202020204"/>
                <a:ea typeface="+mn-ea"/>
                <a:cs typeface="+mn-cs"/>
              </a:rPr>
              <a:t>No state tax:  (9 states)</a:t>
            </a:r>
          </a:p>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altLang="en-US" sz="2000" b="0" i="0" u="none" strike="noStrike" kern="1200" cap="none" spc="0" normalizeH="0" baseline="0" noProof="0" dirty="0">
                <a:ln>
                  <a:noFill/>
                </a:ln>
                <a:solidFill>
                  <a:prstClr val="white"/>
                </a:solidFill>
                <a:effectLst/>
                <a:uLnTx/>
                <a:uFillTx/>
                <a:latin typeface="Arial" panose="020B0604020202020204"/>
                <a:ea typeface="+mn-ea"/>
                <a:cs typeface="+mn-cs"/>
              </a:rPr>
              <a:t>AK, FL, NV, NH, SD, TN, TX, WA, WY</a:t>
            </a:r>
          </a:p>
        </p:txBody>
      </p:sp>
      <p:sp>
        <p:nvSpPr>
          <p:cNvPr id="13" name="Rectangle 12">
            <a:extLst>
              <a:ext uri="{FF2B5EF4-FFF2-40B4-BE49-F238E27FC236}">
                <a16:creationId xmlns:a16="http://schemas.microsoft.com/office/drawing/2014/main" id="{9E43B139-5381-406C-99C0-A42CF4CD0F9B}"/>
              </a:ext>
            </a:extLst>
          </p:cNvPr>
          <p:cNvSpPr/>
          <p:nvPr/>
        </p:nvSpPr>
        <p:spPr>
          <a:xfrm>
            <a:off x="440011" y="4260850"/>
            <a:ext cx="8305527" cy="1211940"/>
          </a:xfrm>
          <a:prstGeom prst="rect">
            <a:avLst/>
          </a:prstGeom>
          <a:solidFill>
            <a:srgbClr val="D03A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45720" rIns="14400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altLang="en-US" sz="2000" b="1" i="0" u="none" strike="noStrike" kern="1200" cap="none" spc="-20" normalizeH="0" noProof="0" dirty="0">
                <a:ln>
                  <a:noFill/>
                </a:ln>
                <a:solidFill>
                  <a:schemeClr val="bg1"/>
                </a:solidFill>
                <a:effectLst/>
                <a:uLnTx/>
                <a:uFillTx/>
                <a:latin typeface="Arial" panose="020B0604020202020204"/>
                <a:ea typeface="+mn-ea"/>
                <a:cs typeface="+mn-cs"/>
              </a:rPr>
              <a:t>All other states (32) plus Washington DC exclude SSB from taxation</a:t>
            </a:r>
          </a:p>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altLang="en-US" sz="2000" b="0" i="0" u="none" strike="noStrike" kern="1200" cap="none" spc="0" normalizeH="0" baseline="0" noProof="0" dirty="0">
                <a:ln>
                  <a:noFill/>
                </a:ln>
                <a:solidFill>
                  <a:schemeClr val="bg1"/>
                </a:solidFill>
                <a:effectLst/>
                <a:uLnTx/>
                <a:uFillTx/>
                <a:latin typeface="Arial" panose="020B0604020202020204"/>
                <a:ea typeface="+mn-ea"/>
                <a:cs typeface="+mn-cs"/>
              </a:rPr>
              <a:t>AL, AR, AZ, CA, DE, GA, HI, ID, IL, IN, IA, KA, KY, LA, ME, MD,</a:t>
            </a:r>
            <a:br>
              <a:rPr kumimoji="0" lang="en-US" altLang="en-US" sz="2000" b="0" i="0" u="none" strike="noStrike" kern="1200" cap="none" spc="0" normalizeH="0" baseline="0" noProof="0" dirty="0">
                <a:ln>
                  <a:noFill/>
                </a:ln>
                <a:solidFill>
                  <a:schemeClr val="bg1"/>
                </a:solidFill>
                <a:effectLst/>
                <a:uLnTx/>
                <a:uFillTx/>
                <a:latin typeface="Arial" panose="020B0604020202020204"/>
                <a:ea typeface="+mn-ea"/>
                <a:cs typeface="+mn-cs"/>
              </a:rPr>
            </a:br>
            <a:r>
              <a:rPr kumimoji="0" lang="en-US" altLang="en-US" sz="2000" b="0" i="0" u="none" strike="noStrike" kern="1200" cap="none" spc="0" normalizeH="0" baseline="0" noProof="0" dirty="0">
                <a:ln>
                  <a:noFill/>
                </a:ln>
                <a:solidFill>
                  <a:schemeClr val="bg1"/>
                </a:solidFill>
                <a:effectLst/>
                <a:uLnTx/>
                <a:uFillTx/>
                <a:latin typeface="Arial" panose="020B0604020202020204"/>
                <a:ea typeface="+mn-ea"/>
                <a:cs typeface="+mn-cs"/>
              </a:rPr>
              <a:t>MA, MI, MO, MS, NE, NJ, NY, NC, ND, OH, OK, OR, PA, SC, VA, WI</a:t>
            </a:r>
          </a:p>
        </p:txBody>
      </p:sp>
      <p:sp>
        <p:nvSpPr>
          <p:cNvPr id="9" name="Text Placeholder 4">
            <a:extLst>
              <a:ext uri="{FF2B5EF4-FFF2-40B4-BE49-F238E27FC236}">
                <a16:creationId xmlns:a16="http://schemas.microsoft.com/office/drawing/2014/main" id="{6BD1E5FA-ACA0-4DBD-968F-FF7525EE0260}"/>
              </a:ext>
            </a:extLst>
          </p:cNvPr>
          <p:cNvSpPr txBox="1">
            <a:spLocks/>
          </p:cNvSpPr>
          <p:nvPr/>
        </p:nvSpPr>
        <p:spPr>
          <a:xfrm>
            <a:off x="3038294" y="6385562"/>
            <a:ext cx="5365303" cy="402451"/>
          </a:xfrm>
          <a:prstGeom prst="rect">
            <a:avLst/>
          </a:prstGeom>
        </p:spPr>
        <p:txBody>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altLang="en-US" sz="900" dirty="0"/>
              <a:t>Source: ssa.gov, 2024.</a:t>
            </a:r>
            <a:endParaRPr lang="en-US" sz="900" dirty="0"/>
          </a:p>
        </p:txBody>
      </p:sp>
      <p:sp>
        <p:nvSpPr>
          <p:cNvPr id="5" name="Slide Number Placeholder 4">
            <a:extLst>
              <a:ext uri="{FF2B5EF4-FFF2-40B4-BE49-F238E27FC236}">
                <a16:creationId xmlns:a16="http://schemas.microsoft.com/office/drawing/2014/main" id="{F54C4482-FBB9-430B-AABA-DD5366CF22FA}"/>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36</a:t>
            </a:fld>
            <a:endParaRPr lang="en-US" noProof="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a:extLst>
              <a:ext uri="{FF2B5EF4-FFF2-40B4-BE49-F238E27FC236}">
                <a16:creationId xmlns:a16="http://schemas.microsoft.com/office/drawing/2014/main" id="{505096C3-3FCE-447F-91A5-ECD829506D83}"/>
              </a:ext>
            </a:extLst>
          </p:cNvPr>
          <p:cNvSpPr>
            <a:spLocks noGrp="1" noChangeArrowheads="1"/>
          </p:cNvSpPr>
          <p:nvPr>
            <p:ph type="title"/>
          </p:nvPr>
        </p:nvSpPr>
        <p:spPr>
          <a:xfrm>
            <a:off x="467512" y="472438"/>
            <a:ext cx="8287191" cy="792167"/>
          </a:xfrm>
        </p:spPr>
        <p:txBody>
          <a:bodyPr/>
          <a:lstStyle/>
          <a:p>
            <a:r>
              <a:rPr lang="en-US" altLang="en-US" dirty="0"/>
              <a:t>Sample statement</a:t>
            </a:r>
          </a:p>
        </p:txBody>
      </p:sp>
      <p:grpSp>
        <p:nvGrpSpPr>
          <p:cNvPr id="3" name="Group 2" descr="An example of a two-page online Social Security statement. It shows an explanation of benefit calculation, the current estimated benefit, your total career taxes paid, your earnings record, and the Social Security contact information.">
            <a:extLst>
              <a:ext uri="{FF2B5EF4-FFF2-40B4-BE49-F238E27FC236}">
                <a16:creationId xmlns:a16="http://schemas.microsoft.com/office/drawing/2014/main" id="{4C6C77EF-928A-B924-BD14-18DD951CFD66}"/>
              </a:ext>
            </a:extLst>
          </p:cNvPr>
          <p:cNvGrpSpPr/>
          <p:nvPr/>
        </p:nvGrpSpPr>
        <p:grpSpPr>
          <a:xfrm>
            <a:off x="1141281" y="315954"/>
            <a:ext cx="7442116" cy="4654335"/>
            <a:chOff x="874640" y="362327"/>
            <a:chExt cx="7708757" cy="4821094"/>
          </a:xfrm>
        </p:grpSpPr>
        <p:grpSp>
          <p:nvGrpSpPr>
            <p:cNvPr id="13" name="Group 12">
              <a:extLst>
                <a:ext uri="{FF2B5EF4-FFF2-40B4-BE49-F238E27FC236}">
                  <a16:creationId xmlns:a16="http://schemas.microsoft.com/office/drawing/2014/main" id="{B713880C-B16F-4582-8234-F05EB7E8A448}"/>
                </a:ext>
              </a:extLst>
            </p:cNvPr>
            <p:cNvGrpSpPr/>
            <p:nvPr/>
          </p:nvGrpSpPr>
          <p:grpSpPr>
            <a:xfrm>
              <a:off x="2281023" y="1094021"/>
              <a:ext cx="6302374" cy="4089400"/>
              <a:chOff x="2049605" y="1387475"/>
              <a:chExt cx="6302374" cy="4089400"/>
            </a:xfrm>
            <a:effectLst>
              <a:outerShdw blurRad="63500" algn="ctr" rotWithShape="0">
                <a:prstClr val="black">
                  <a:alpha val="40000"/>
                </a:prstClr>
              </a:outerShdw>
            </a:effectLst>
          </p:grpSpPr>
          <p:pic>
            <p:nvPicPr>
              <p:cNvPr id="5122" name="Group 5">
                <a:extLst>
                  <a:ext uri="{FF2B5EF4-FFF2-40B4-BE49-F238E27FC236}">
                    <a16:creationId xmlns:a16="http://schemas.microsoft.com/office/drawing/2014/main" id="{8DEC3C52-2F26-410A-B3A2-81D8F1C68240}"/>
                  </a:ext>
                </a:extLst>
              </p:cNvPr>
              <p:cNvPicPr>
                <a:picLocks noChangeArrowheads="1"/>
              </p:cNvPicPr>
              <p:nvPr/>
            </p:nvPicPr>
            <p:blipFill rotWithShape="1">
              <a:blip r:embed="rId3">
                <a:extLst>
                  <a:ext uri="{28A0092B-C50C-407E-A947-70E740481C1C}">
                    <a14:useLocalDpi xmlns:a14="http://schemas.microsoft.com/office/drawing/2010/main" val="0"/>
                  </a:ext>
                </a:extLst>
              </a:blip>
              <a:srcRect l="893" t="1507" r="50719" b="2659"/>
              <a:stretch/>
            </p:blipFill>
            <p:spPr bwMode="auto">
              <a:xfrm>
                <a:off x="2049605" y="1387475"/>
                <a:ext cx="3146425" cy="40894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38" name="Group 5">
                <a:extLst>
                  <a:ext uri="{FF2B5EF4-FFF2-40B4-BE49-F238E27FC236}">
                    <a16:creationId xmlns:a16="http://schemas.microsoft.com/office/drawing/2014/main" id="{88985EB8-87D7-4F05-B792-2E7B9DD60C4D}"/>
                  </a:ext>
                </a:extLst>
              </p:cNvPr>
              <p:cNvPicPr>
                <a:picLocks noChangeArrowheads="1"/>
              </p:cNvPicPr>
              <p:nvPr/>
            </p:nvPicPr>
            <p:blipFill rotWithShape="1">
              <a:blip r:embed="rId3">
                <a:extLst>
                  <a:ext uri="{28A0092B-C50C-407E-A947-70E740481C1C}">
                    <a14:useLocalDpi xmlns:a14="http://schemas.microsoft.com/office/drawing/2010/main" val="0"/>
                  </a:ext>
                </a:extLst>
              </a:blip>
              <a:srcRect l="49867" t="1507" r="1745" b="2659"/>
              <a:stretch/>
            </p:blipFill>
            <p:spPr bwMode="auto">
              <a:xfrm>
                <a:off x="5205554" y="1387475"/>
                <a:ext cx="3146425" cy="40894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grpSp>
        <p:sp>
          <p:nvSpPr>
            <p:cNvPr id="49" name="Freeform: Shape 48">
              <a:extLst>
                <a:ext uri="{FF2B5EF4-FFF2-40B4-BE49-F238E27FC236}">
                  <a16:creationId xmlns:a16="http://schemas.microsoft.com/office/drawing/2014/main" id="{609F868A-7833-49BD-AADF-22BDE8021372}"/>
                </a:ext>
              </a:extLst>
            </p:cNvPr>
            <p:cNvSpPr/>
            <p:nvPr/>
          </p:nvSpPr>
          <p:spPr>
            <a:xfrm>
              <a:off x="874640" y="3488837"/>
              <a:ext cx="1562679" cy="757382"/>
            </a:xfrm>
            <a:custGeom>
              <a:avLst/>
              <a:gdLst>
                <a:gd name="connsiteX0" fmla="*/ 0 w 1562679"/>
                <a:gd name="connsiteY0" fmla="*/ 0 h 757382"/>
                <a:gd name="connsiteX1" fmla="*/ 1227142 w 1562679"/>
                <a:gd name="connsiteY1" fmla="*/ 0 h 757382"/>
                <a:gd name="connsiteX2" fmla="*/ 1227142 w 1562679"/>
                <a:gd name="connsiteY2" fmla="*/ 200899 h 757382"/>
                <a:gd name="connsiteX3" fmla="*/ 1341575 w 1562679"/>
                <a:gd name="connsiteY3" fmla="*/ 200899 h 757382"/>
                <a:gd name="connsiteX4" fmla="*/ 1341575 w 1562679"/>
                <a:gd name="connsiteY4" fmla="*/ 87762 h 757382"/>
                <a:gd name="connsiteX5" fmla="*/ 1562679 w 1562679"/>
                <a:gd name="connsiteY5" fmla="*/ 378692 h 757382"/>
                <a:gd name="connsiteX6" fmla="*/ 1341575 w 1562679"/>
                <a:gd name="connsiteY6" fmla="*/ 669621 h 757382"/>
                <a:gd name="connsiteX7" fmla="*/ 1341575 w 1562679"/>
                <a:gd name="connsiteY7" fmla="*/ 556484 h 757382"/>
                <a:gd name="connsiteX8" fmla="*/ 1227142 w 1562679"/>
                <a:gd name="connsiteY8" fmla="*/ 556484 h 757382"/>
                <a:gd name="connsiteX9" fmla="*/ 1227142 w 1562679"/>
                <a:gd name="connsiteY9" fmla="*/ 757382 h 757382"/>
                <a:gd name="connsiteX10" fmla="*/ 0 w 1562679"/>
                <a:gd name="connsiteY10" fmla="*/ 757382 h 75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62679" h="757382">
                  <a:moveTo>
                    <a:pt x="0" y="0"/>
                  </a:moveTo>
                  <a:lnTo>
                    <a:pt x="1227142" y="0"/>
                  </a:lnTo>
                  <a:lnTo>
                    <a:pt x="1227142" y="200899"/>
                  </a:lnTo>
                  <a:lnTo>
                    <a:pt x="1341575" y="200899"/>
                  </a:lnTo>
                  <a:lnTo>
                    <a:pt x="1341575" y="87762"/>
                  </a:lnTo>
                  <a:lnTo>
                    <a:pt x="1562679" y="378692"/>
                  </a:lnTo>
                  <a:lnTo>
                    <a:pt x="1341575" y="669621"/>
                  </a:lnTo>
                  <a:lnTo>
                    <a:pt x="1341575" y="556484"/>
                  </a:lnTo>
                  <a:lnTo>
                    <a:pt x="1227142" y="556484"/>
                  </a:lnTo>
                  <a:lnTo>
                    <a:pt x="1227142" y="757382"/>
                  </a:lnTo>
                  <a:lnTo>
                    <a:pt x="0" y="757382"/>
                  </a:lnTo>
                  <a:close/>
                </a:path>
              </a:pathLst>
            </a:cu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45720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mn-cs"/>
                </a:rPr>
                <a:t>Explanation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mn-cs"/>
                </a:rPr>
                <a:t>of benefit</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mn-cs"/>
                </a:rPr>
                <a:t>calculation</a:t>
              </a:r>
            </a:p>
          </p:txBody>
        </p:sp>
        <p:sp>
          <p:nvSpPr>
            <p:cNvPr id="53" name="Freeform: Shape 52">
              <a:extLst>
                <a:ext uri="{FF2B5EF4-FFF2-40B4-BE49-F238E27FC236}">
                  <a16:creationId xmlns:a16="http://schemas.microsoft.com/office/drawing/2014/main" id="{5C2AFFA8-2ACB-492F-9724-84F608D884C0}"/>
                </a:ext>
              </a:extLst>
            </p:cNvPr>
            <p:cNvSpPr/>
            <p:nvPr/>
          </p:nvSpPr>
          <p:spPr>
            <a:xfrm>
              <a:off x="3978058" y="3636894"/>
              <a:ext cx="1227142" cy="1094234"/>
            </a:xfrm>
            <a:custGeom>
              <a:avLst/>
              <a:gdLst>
                <a:gd name="connsiteX0" fmla="*/ 613572 w 1227142"/>
                <a:gd name="connsiteY0" fmla="*/ 0 h 1094234"/>
                <a:gd name="connsiteX1" fmla="*/ 904501 w 1227142"/>
                <a:gd name="connsiteY1" fmla="*/ 221104 h 1094234"/>
                <a:gd name="connsiteX2" fmla="*/ 791364 w 1227142"/>
                <a:gd name="connsiteY2" fmla="*/ 221104 h 1094234"/>
                <a:gd name="connsiteX3" fmla="*/ 791364 w 1227142"/>
                <a:gd name="connsiteY3" fmla="*/ 336852 h 1094234"/>
                <a:gd name="connsiteX4" fmla="*/ 1227142 w 1227142"/>
                <a:gd name="connsiteY4" fmla="*/ 336852 h 1094234"/>
                <a:gd name="connsiteX5" fmla="*/ 1227142 w 1227142"/>
                <a:gd name="connsiteY5" fmla="*/ 1094234 h 1094234"/>
                <a:gd name="connsiteX6" fmla="*/ 0 w 1227142"/>
                <a:gd name="connsiteY6" fmla="*/ 1094234 h 1094234"/>
                <a:gd name="connsiteX7" fmla="*/ 0 w 1227142"/>
                <a:gd name="connsiteY7" fmla="*/ 336852 h 1094234"/>
                <a:gd name="connsiteX8" fmla="*/ 435779 w 1227142"/>
                <a:gd name="connsiteY8" fmla="*/ 336852 h 1094234"/>
                <a:gd name="connsiteX9" fmla="*/ 435779 w 1227142"/>
                <a:gd name="connsiteY9" fmla="*/ 221104 h 1094234"/>
                <a:gd name="connsiteX10" fmla="*/ 322642 w 1227142"/>
                <a:gd name="connsiteY10" fmla="*/ 221104 h 1094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142" h="1094234">
                  <a:moveTo>
                    <a:pt x="613572" y="0"/>
                  </a:moveTo>
                  <a:lnTo>
                    <a:pt x="904501" y="221104"/>
                  </a:lnTo>
                  <a:lnTo>
                    <a:pt x="791364" y="221104"/>
                  </a:lnTo>
                  <a:lnTo>
                    <a:pt x="791364" y="336852"/>
                  </a:lnTo>
                  <a:lnTo>
                    <a:pt x="1227142" y="336852"/>
                  </a:lnTo>
                  <a:lnTo>
                    <a:pt x="1227142" y="1094234"/>
                  </a:lnTo>
                  <a:lnTo>
                    <a:pt x="0" y="1094234"/>
                  </a:lnTo>
                  <a:lnTo>
                    <a:pt x="0" y="336852"/>
                  </a:lnTo>
                  <a:lnTo>
                    <a:pt x="435779" y="336852"/>
                  </a:lnTo>
                  <a:lnTo>
                    <a:pt x="435779" y="221104"/>
                  </a:lnTo>
                  <a:lnTo>
                    <a:pt x="322642" y="221104"/>
                  </a:lnTo>
                  <a:close/>
                </a:path>
              </a:pathLst>
            </a:cu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6576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Your total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career</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taxes paid</a:t>
              </a:r>
              <a:endPar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55" name="Freeform: Shape 54">
              <a:extLst>
                <a:ext uri="{FF2B5EF4-FFF2-40B4-BE49-F238E27FC236}">
                  <a16:creationId xmlns:a16="http://schemas.microsoft.com/office/drawing/2014/main" id="{8FC4BAA1-BF3A-40D7-AD78-BB738E2C8650}"/>
                </a:ext>
              </a:extLst>
            </p:cNvPr>
            <p:cNvSpPr/>
            <p:nvPr/>
          </p:nvSpPr>
          <p:spPr>
            <a:xfrm>
              <a:off x="7063006" y="3710785"/>
              <a:ext cx="1485756" cy="1094234"/>
            </a:xfrm>
            <a:custGeom>
              <a:avLst/>
              <a:gdLst>
                <a:gd name="connsiteX0" fmla="*/ 742879 w 1485756"/>
                <a:gd name="connsiteY0" fmla="*/ 0 h 1094234"/>
                <a:gd name="connsiteX1" fmla="*/ 1033808 w 1485756"/>
                <a:gd name="connsiteY1" fmla="*/ 221104 h 1094234"/>
                <a:gd name="connsiteX2" fmla="*/ 920671 w 1485756"/>
                <a:gd name="connsiteY2" fmla="*/ 221104 h 1094234"/>
                <a:gd name="connsiteX3" fmla="*/ 920671 w 1485756"/>
                <a:gd name="connsiteY3" fmla="*/ 336852 h 1094234"/>
                <a:gd name="connsiteX4" fmla="*/ 1485756 w 1485756"/>
                <a:gd name="connsiteY4" fmla="*/ 336852 h 1094234"/>
                <a:gd name="connsiteX5" fmla="*/ 1485756 w 1485756"/>
                <a:gd name="connsiteY5" fmla="*/ 1094234 h 1094234"/>
                <a:gd name="connsiteX6" fmla="*/ 0 w 1485756"/>
                <a:gd name="connsiteY6" fmla="*/ 1094234 h 1094234"/>
                <a:gd name="connsiteX7" fmla="*/ 0 w 1485756"/>
                <a:gd name="connsiteY7" fmla="*/ 336852 h 1094234"/>
                <a:gd name="connsiteX8" fmla="*/ 565086 w 1485756"/>
                <a:gd name="connsiteY8" fmla="*/ 336852 h 1094234"/>
                <a:gd name="connsiteX9" fmla="*/ 565086 w 1485756"/>
                <a:gd name="connsiteY9" fmla="*/ 221104 h 1094234"/>
                <a:gd name="connsiteX10" fmla="*/ 451949 w 1485756"/>
                <a:gd name="connsiteY10" fmla="*/ 221104 h 1094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5756" h="1094234">
                  <a:moveTo>
                    <a:pt x="742879" y="0"/>
                  </a:moveTo>
                  <a:lnTo>
                    <a:pt x="1033808" y="221104"/>
                  </a:lnTo>
                  <a:lnTo>
                    <a:pt x="920671" y="221104"/>
                  </a:lnTo>
                  <a:lnTo>
                    <a:pt x="920671" y="336852"/>
                  </a:lnTo>
                  <a:lnTo>
                    <a:pt x="1485756" y="336852"/>
                  </a:lnTo>
                  <a:lnTo>
                    <a:pt x="1485756" y="1094234"/>
                  </a:lnTo>
                  <a:lnTo>
                    <a:pt x="0" y="1094234"/>
                  </a:lnTo>
                  <a:lnTo>
                    <a:pt x="0" y="336852"/>
                  </a:lnTo>
                  <a:lnTo>
                    <a:pt x="565086" y="336852"/>
                  </a:lnTo>
                  <a:lnTo>
                    <a:pt x="565086" y="221104"/>
                  </a:lnTo>
                  <a:lnTo>
                    <a:pt x="451949" y="221104"/>
                  </a:lnTo>
                  <a:close/>
                </a:path>
              </a:pathLst>
            </a:cu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6576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Social Security</a:t>
              </a:r>
              <a:b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b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contact information</a:t>
              </a:r>
            </a:p>
          </p:txBody>
        </p:sp>
        <p:sp>
          <p:nvSpPr>
            <p:cNvPr id="50" name="Freeform: Shape 49">
              <a:extLst>
                <a:ext uri="{FF2B5EF4-FFF2-40B4-BE49-F238E27FC236}">
                  <a16:creationId xmlns:a16="http://schemas.microsoft.com/office/drawing/2014/main" id="{20C93417-C1A3-4FA0-AC34-7EA733A71FE4}"/>
                </a:ext>
              </a:extLst>
            </p:cNvPr>
            <p:cNvSpPr/>
            <p:nvPr/>
          </p:nvSpPr>
          <p:spPr>
            <a:xfrm>
              <a:off x="3964203" y="1276728"/>
              <a:ext cx="1227142" cy="1093650"/>
            </a:xfrm>
            <a:custGeom>
              <a:avLst/>
              <a:gdLst>
                <a:gd name="connsiteX0" fmla="*/ 0 w 1227142"/>
                <a:gd name="connsiteY0" fmla="*/ 0 h 1093650"/>
                <a:gd name="connsiteX1" fmla="*/ 1227142 w 1227142"/>
                <a:gd name="connsiteY1" fmla="*/ 0 h 1093650"/>
                <a:gd name="connsiteX2" fmla="*/ 1227142 w 1227142"/>
                <a:gd name="connsiteY2" fmla="*/ 757382 h 1093650"/>
                <a:gd name="connsiteX3" fmla="*/ 791364 w 1227142"/>
                <a:gd name="connsiteY3" fmla="*/ 757382 h 1093650"/>
                <a:gd name="connsiteX4" fmla="*/ 791364 w 1227142"/>
                <a:gd name="connsiteY4" fmla="*/ 872546 h 1093650"/>
                <a:gd name="connsiteX5" fmla="*/ 904501 w 1227142"/>
                <a:gd name="connsiteY5" fmla="*/ 872546 h 1093650"/>
                <a:gd name="connsiteX6" fmla="*/ 613571 w 1227142"/>
                <a:gd name="connsiteY6" fmla="*/ 1093650 h 1093650"/>
                <a:gd name="connsiteX7" fmla="*/ 322642 w 1227142"/>
                <a:gd name="connsiteY7" fmla="*/ 872546 h 1093650"/>
                <a:gd name="connsiteX8" fmla="*/ 435779 w 1227142"/>
                <a:gd name="connsiteY8" fmla="*/ 872546 h 1093650"/>
                <a:gd name="connsiteX9" fmla="*/ 435779 w 1227142"/>
                <a:gd name="connsiteY9" fmla="*/ 757382 h 1093650"/>
                <a:gd name="connsiteX10" fmla="*/ 0 w 1227142"/>
                <a:gd name="connsiteY10" fmla="*/ 757382 h 109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142" h="1093650">
                  <a:moveTo>
                    <a:pt x="0" y="0"/>
                  </a:moveTo>
                  <a:lnTo>
                    <a:pt x="1227142" y="0"/>
                  </a:lnTo>
                  <a:lnTo>
                    <a:pt x="1227142" y="757382"/>
                  </a:lnTo>
                  <a:lnTo>
                    <a:pt x="791364" y="757382"/>
                  </a:lnTo>
                  <a:lnTo>
                    <a:pt x="791364" y="872546"/>
                  </a:lnTo>
                  <a:lnTo>
                    <a:pt x="904501" y="872546"/>
                  </a:lnTo>
                  <a:lnTo>
                    <a:pt x="613571" y="1093650"/>
                  </a:lnTo>
                  <a:lnTo>
                    <a:pt x="322642" y="872546"/>
                  </a:lnTo>
                  <a:lnTo>
                    <a:pt x="435779" y="872546"/>
                  </a:lnTo>
                  <a:lnTo>
                    <a:pt x="435779" y="757382"/>
                  </a:lnTo>
                  <a:lnTo>
                    <a:pt x="0" y="757382"/>
                  </a:lnTo>
                  <a:close/>
                </a:path>
              </a:pathLst>
            </a:cu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1148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Current</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estimated</a:t>
              </a:r>
              <a:b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b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benefit</a:t>
              </a:r>
            </a:p>
          </p:txBody>
        </p:sp>
        <p:sp>
          <p:nvSpPr>
            <p:cNvPr id="51" name="Freeform: Shape 50">
              <a:extLst>
                <a:ext uri="{FF2B5EF4-FFF2-40B4-BE49-F238E27FC236}">
                  <a16:creationId xmlns:a16="http://schemas.microsoft.com/office/drawing/2014/main" id="{AA749CAF-AA6B-4994-88D7-74CA6984C1D6}"/>
                </a:ext>
              </a:extLst>
            </p:cNvPr>
            <p:cNvSpPr/>
            <p:nvPr/>
          </p:nvSpPr>
          <p:spPr>
            <a:xfrm>
              <a:off x="5696021" y="362327"/>
              <a:ext cx="1227142" cy="1093650"/>
            </a:xfrm>
            <a:custGeom>
              <a:avLst/>
              <a:gdLst>
                <a:gd name="connsiteX0" fmla="*/ 0 w 1227142"/>
                <a:gd name="connsiteY0" fmla="*/ 0 h 1093650"/>
                <a:gd name="connsiteX1" fmla="*/ 1227142 w 1227142"/>
                <a:gd name="connsiteY1" fmla="*/ 0 h 1093650"/>
                <a:gd name="connsiteX2" fmla="*/ 1227142 w 1227142"/>
                <a:gd name="connsiteY2" fmla="*/ 757382 h 1093650"/>
                <a:gd name="connsiteX3" fmla="*/ 791364 w 1227142"/>
                <a:gd name="connsiteY3" fmla="*/ 757382 h 1093650"/>
                <a:gd name="connsiteX4" fmla="*/ 791364 w 1227142"/>
                <a:gd name="connsiteY4" fmla="*/ 872546 h 1093650"/>
                <a:gd name="connsiteX5" fmla="*/ 904501 w 1227142"/>
                <a:gd name="connsiteY5" fmla="*/ 872546 h 1093650"/>
                <a:gd name="connsiteX6" fmla="*/ 613571 w 1227142"/>
                <a:gd name="connsiteY6" fmla="*/ 1093650 h 1093650"/>
                <a:gd name="connsiteX7" fmla="*/ 322642 w 1227142"/>
                <a:gd name="connsiteY7" fmla="*/ 872546 h 1093650"/>
                <a:gd name="connsiteX8" fmla="*/ 435779 w 1227142"/>
                <a:gd name="connsiteY8" fmla="*/ 872546 h 1093650"/>
                <a:gd name="connsiteX9" fmla="*/ 435779 w 1227142"/>
                <a:gd name="connsiteY9" fmla="*/ 757382 h 1093650"/>
                <a:gd name="connsiteX10" fmla="*/ 0 w 1227142"/>
                <a:gd name="connsiteY10" fmla="*/ 757382 h 109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7142" h="1093650">
                  <a:moveTo>
                    <a:pt x="0" y="0"/>
                  </a:moveTo>
                  <a:lnTo>
                    <a:pt x="1227142" y="0"/>
                  </a:lnTo>
                  <a:lnTo>
                    <a:pt x="1227142" y="757382"/>
                  </a:lnTo>
                  <a:lnTo>
                    <a:pt x="791364" y="757382"/>
                  </a:lnTo>
                  <a:lnTo>
                    <a:pt x="791364" y="872546"/>
                  </a:lnTo>
                  <a:lnTo>
                    <a:pt x="904501" y="872546"/>
                  </a:lnTo>
                  <a:lnTo>
                    <a:pt x="613571" y="1093650"/>
                  </a:lnTo>
                  <a:lnTo>
                    <a:pt x="322642" y="872546"/>
                  </a:lnTo>
                  <a:lnTo>
                    <a:pt x="435779" y="872546"/>
                  </a:lnTo>
                  <a:lnTo>
                    <a:pt x="435779" y="757382"/>
                  </a:lnTo>
                  <a:lnTo>
                    <a:pt x="0" y="757382"/>
                  </a:lnTo>
                  <a:close/>
                </a:path>
              </a:pathLst>
            </a:cu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1148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Your</a:t>
              </a:r>
              <a:b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b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earnings</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13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record</a:t>
              </a:r>
            </a:p>
          </p:txBody>
        </p:sp>
      </p:grpSp>
      <p:sp>
        <p:nvSpPr>
          <p:cNvPr id="14" name="Rectangle 3">
            <a:extLst>
              <a:ext uri="{FF2B5EF4-FFF2-40B4-BE49-F238E27FC236}">
                <a16:creationId xmlns:a16="http://schemas.microsoft.com/office/drawing/2014/main" id="{F4A7B10F-44B2-44DB-8406-0EB728FF8E4C}"/>
              </a:ext>
            </a:extLst>
          </p:cNvPr>
          <p:cNvSpPr txBox="1">
            <a:spLocks noChangeArrowheads="1"/>
          </p:cNvSpPr>
          <p:nvPr/>
        </p:nvSpPr>
        <p:spPr bwMode="auto">
          <a:xfrm>
            <a:off x="418092" y="5116585"/>
            <a:ext cx="8347074" cy="796716"/>
          </a:xfrm>
          <a:prstGeom prst="rect">
            <a:avLst/>
          </a:prstGeom>
          <a:solidFill>
            <a:srgbClr val="07874E"/>
          </a:solidFill>
          <a:ln>
            <a:noFill/>
          </a:ln>
        </p:spPr>
        <p:txBody>
          <a:bodyPr wrap="square" lIns="144000" tIns="144000" rIns="144000" bIns="144000" anchor="ctr">
            <a:noAutofit/>
          </a:bodyPr>
          <a:lstStyle>
            <a:defPPr>
              <a:defRPr lang="en-US"/>
            </a:defPPr>
            <a:lvl1pPr marL="39688" eaLnBrk="1" hangingPunct="1">
              <a:defRPr sz="1700">
                <a:ea typeface="MS PGothic" panose="020B0600070205080204" pitchFamily="34" charset="-128"/>
              </a:defRPr>
            </a:lvl1pPr>
            <a:lvl2pPr marL="742950" indent="-285750">
              <a:defRPr sz="2400">
                <a:solidFill>
                  <a:srgbClr val="002D5B"/>
                </a:solidFill>
                <a:ea typeface="ヒラギノ角ゴ ProN W3" charset="-128"/>
              </a:defRPr>
            </a:lvl2pPr>
            <a:lvl3pPr marL="1143000" indent="-228600">
              <a:defRPr sz="2400">
                <a:solidFill>
                  <a:srgbClr val="002D5B"/>
                </a:solidFill>
                <a:ea typeface="ヒラギノ角ゴ ProN W3" charset="-128"/>
              </a:defRPr>
            </a:lvl3pPr>
            <a:lvl4pPr marL="1600200" indent="-228600">
              <a:defRPr sz="2400">
                <a:solidFill>
                  <a:srgbClr val="002D5B"/>
                </a:solidFill>
                <a:ea typeface="ヒラギノ角ゴ ProN W3" charset="-128"/>
              </a:defRPr>
            </a:lvl4pPr>
            <a:lvl5pPr marL="2057400" indent="-228600">
              <a:defRPr sz="2400">
                <a:solidFill>
                  <a:srgbClr val="002D5B"/>
                </a:solidFill>
                <a:ea typeface="ヒラギノ角ゴ ProN W3" charset="-128"/>
              </a:defRPr>
            </a:lvl5pPr>
            <a:lvl6pPr marL="2514600" indent="-228600" eaLnBrk="0" fontAlgn="base" hangingPunct="0">
              <a:spcBef>
                <a:spcPct val="0"/>
              </a:spcBef>
              <a:spcAft>
                <a:spcPct val="0"/>
              </a:spcAft>
              <a:defRPr sz="2400">
                <a:solidFill>
                  <a:srgbClr val="002D5B"/>
                </a:solidFill>
                <a:ea typeface="ヒラギノ角ゴ ProN W3" charset="-128"/>
              </a:defRPr>
            </a:lvl6pPr>
            <a:lvl7pPr marL="2971800" indent="-228600" eaLnBrk="0" fontAlgn="base" hangingPunct="0">
              <a:spcBef>
                <a:spcPct val="0"/>
              </a:spcBef>
              <a:spcAft>
                <a:spcPct val="0"/>
              </a:spcAft>
              <a:defRPr sz="2400">
                <a:solidFill>
                  <a:srgbClr val="002D5B"/>
                </a:solidFill>
                <a:ea typeface="ヒラギノ角ゴ ProN W3" charset="-128"/>
              </a:defRPr>
            </a:lvl7pPr>
            <a:lvl8pPr marL="3429000" indent="-228600" eaLnBrk="0" fontAlgn="base" hangingPunct="0">
              <a:spcBef>
                <a:spcPct val="0"/>
              </a:spcBef>
              <a:spcAft>
                <a:spcPct val="0"/>
              </a:spcAft>
              <a:defRPr sz="2400">
                <a:solidFill>
                  <a:srgbClr val="002D5B"/>
                </a:solidFill>
                <a:ea typeface="ヒラギノ角ゴ ProN W3" charset="-128"/>
              </a:defRPr>
            </a:lvl8pPr>
            <a:lvl9pPr marL="3886200" indent="-228600" eaLnBrk="0" fontAlgn="base" hangingPunct="0">
              <a:spcBef>
                <a:spcPct val="0"/>
              </a:spcBef>
              <a:spcAft>
                <a:spcPct val="0"/>
              </a:spcAft>
              <a:defRPr sz="2400">
                <a:solidFill>
                  <a:srgbClr val="002D5B"/>
                </a:solidFill>
                <a:ea typeface="ヒラギノ角ゴ ProN W3" charset="-128"/>
              </a:defRPr>
            </a:lvl9pPr>
          </a:lstStyle>
          <a:p>
            <a:r>
              <a:rPr lang="en-US" sz="1800" dirty="0">
                <a:solidFill>
                  <a:schemeClr val="bg1"/>
                </a:solidFill>
              </a:rPr>
              <a:t>As of 2018, Social Security only sends paper statements to clients age 60 or older who aren’t currently receiving benefits and don’t have an online account.</a:t>
            </a:r>
          </a:p>
        </p:txBody>
      </p:sp>
      <p:sp>
        <p:nvSpPr>
          <p:cNvPr id="6" name="Slide Number Placeholder 5">
            <a:extLst>
              <a:ext uri="{FF2B5EF4-FFF2-40B4-BE49-F238E27FC236}">
                <a16:creationId xmlns:a16="http://schemas.microsoft.com/office/drawing/2014/main" id="{E031E582-4EFD-4DFF-89B8-F9DE570FEE7D}"/>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37</a:t>
            </a:fld>
            <a:endParaRPr lang="en-US" noProof="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C5219-D503-D048-B7DE-B080EF26C856}"/>
              </a:ext>
            </a:extLst>
          </p:cNvPr>
          <p:cNvSpPr>
            <a:spLocks noGrp="1"/>
          </p:cNvSpPr>
          <p:nvPr>
            <p:ph type="title"/>
          </p:nvPr>
        </p:nvSpPr>
        <p:spPr>
          <a:xfrm>
            <a:off x="460375" y="473075"/>
            <a:ext cx="8285163" cy="792163"/>
          </a:xfrm>
        </p:spPr>
        <p:txBody>
          <a:bodyPr/>
          <a:lstStyle/>
          <a:p>
            <a:r>
              <a:rPr lang="en-US" altLang="en-US" dirty="0"/>
              <a:t>Signing up for a social security account online</a:t>
            </a:r>
            <a:endParaRPr lang="en-US" dirty="0"/>
          </a:p>
        </p:txBody>
      </p:sp>
      <p:sp>
        <p:nvSpPr>
          <p:cNvPr id="38" name="TextBox 37">
            <a:extLst>
              <a:ext uri="{FF2B5EF4-FFF2-40B4-BE49-F238E27FC236}">
                <a16:creationId xmlns:a16="http://schemas.microsoft.com/office/drawing/2014/main" id="{889616CF-0028-9898-CF74-83A45C3C0DE7}"/>
              </a:ext>
            </a:extLst>
          </p:cNvPr>
          <p:cNvSpPr txBox="1"/>
          <p:nvPr/>
        </p:nvSpPr>
        <p:spPr>
          <a:xfrm>
            <a:off x="460375" y="1254615"/>
            <a:ext cx="7681279" cy="615553"/>
          </a:xfrm>
          <a:prstGeom prst="rect">
            <a:avLst/>
          </a:prstGeom>
          <a:noFill/>
        </p:spPr>
        <p:txBody>
          <a:bodyPr wrap="square" lIns="0" tIns="0" rIns="0" bIns="0" rtlCol="0">
            <a:spAutoFit/>
          </a:bodyPr>
          <a:lstStyle/>
          <a:p>
            <a:pPr algn="l">
              <a:spcBef>
                <a:spcPts val="600"/>
              </a:spcBef>
            </a:pPr>
            <a:r>
              <a:rPr lang="en-US" sz="2000" dirty="0"/>
              <a:t>View and manage your Social Security benefits online by creating a free </a:t>
            </a:r>
            <a:r>
              <a:rPr lang="en-US" sz="2000" i="1" dirty="0"/>
              <a:t>my</a:t>
            </a:r>
            <a:r>
              <a:rPr lang="en-US" sz="2000" dirty="0"/>
              <a:t> Social Security account at </a:t>
            </a:r>
            <a:r>
              <a:rPr lang="en-US" sz="2000" dirty="0">
                <a:hlinkClick r:id="rId3">
                  <a:extLst>
                    <a:ext uri="{A12FA001-AC4F-418D-AE19-62706E023703}">
                      <ahyp:hlinkClr xmlns:ahyp="http://schemas.microsoft.com/office/drawing/2018/hyperlinkcolor" val="tx"/>
                    </a:ext>
                  </a:extLst>
                </a:hlinkClick>
              </a:rPr>
              <a:t>ssa.gov/myaccount</a:t>
            </a:r>
            <a:r>
              <a:rPr lang="en-US" sz="2000" dirty="0"/>
              <a:t>.   </a:t>
            </a:r>
          </a:p>
        </p:txBody>
      </p:sp>
      <p:sp>
        <p:nvSpPr>
          <p:cNvPr id="23" name="Rectangle 22">
            <a:extLst>
              <a:ext uri="{FF2B5EF4-FFF2-40B4-BE49-F238E27FC236}">
                <a16:creationId xmlns:a16="http://schemas.microsoft.com/office/drawing/2014/main" id="{4D335E52-6F26-C341-8CCF-E171AA35FF6F}"/>
              </a:ext>
              <a:ext uri="{C183D7F6-B498-43B3-948B-1728B52AA6E4}">
                <adec:decorative xmlns:adec="http://schemas.microsoft.com/office/drawing/2017/decorative" val="1"/>
              </a:ext>
            </a:extLst>
          </p:cNvPr>
          <p:cNvSpPr/>
          <p:nvPr/>
        </p:nvSpPr>
        <p:spPr>
          <a:xfrm>
            <a:off x="507025" y="2091722"/>
            <a:ext cx="7773625" cy="1188148"/>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solidFill>
                <a:schemeClr val="bg1"/>
              </a:solidFill>
            </a:endParaRPr>
          </a:p>
        </p:txBody>
      </p:sp>
      <p:pic>
        <p:nvPicPr>
          <p:cNvPr id="28" name="Graphic 27">
            <a:extLst>
              <a:ext uri="{FF2B5EF4-FFF2-40B4-BE49-F238E27FC236}">
                <a16:creationId xmlns:a16="http://schemas.microsoft.com/office/drawing/2014/main" id="{26FFF611-A71A-9E1C-804D-38236A9F2AF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700065" y="2350497"/>
            <a:ext cx="550680" cy="550680"/>
          </a:xfrm>
          <a:prstGeom prst="rect">
            <a:avLst/>
          </a:prstGeom>
        </p:spPr>
      </p:pic>
      <p:cxnSp>
        <p:nvCxnSpPr>
          <p:cNvPr id="29" name="Straight Connector 28">
            <a:extLst>
              <a:ext uri="{FF2B5EF4-FFF2-40B4-BE49-F238E27FC236}">
                <a16:creationId xmlns:a16="http://schemas.microsoft.com/office/drawing/2014/main" id="{9ABD4F44-7678-A8F3-5D33-086E950D24B4}"/>
              </a:ext>
              <a:ext uri="{C183D7F6-B498-43B3-948B-1728B52AA6E4}">
                <adec:decorative xmlns:adec="http://schemas.microsoft.com/office/drawing/2017/decorative" val="1"/>
              </a:ext>
            </a:extLst>
          </p:cNvPr>
          <p:cNvCxnSpPr>
            <a:cxnSpLocks/>
          </p:cNvCxnSpPr>
          <p:nvPr/>
        </p:nvCxnSpPr>
        <p:spPr>
          <a:xfrm>
            <a:off x="2526311" y="2228596"/>
            <a:ext cx="0" cy="914400"/>
          </a:xfrm>
          <a:prstGeom prst="line">
            <a:avLst/>
          </a:prstGeom>
          <a:ln w="317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212E9036-25B2-6ECE-3033-F0B29F5E2CE0}"/>
              </a:ext>
              <a:ext uri="{C183D7F6-B498-43B3-948B-1728B52AA6E4}">
                <adec:decorative xmlns:adec="http://schemas.microsoft.com/office/drawing/2017/decorative" val="1"/>
              </a:ext>
            </a:extLst>
          </p:cNvPr>
          <p:cNvSpPr/>
          <p:nvPr/>
        </p:nvSpPr>
        <p:spPr>
          <a:xfrm>
            <a:off x="507025" y="3359245"/>
            <a:ext cx="7773625" cy="1188148"/>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b="1" dirty="0" err="1">
              <a:solidFill>
                <a:schemeClr val="bg1"/>
              </a:solidFill>
            </a:endParaRPr>
          </a:p>
        </p:txBody>
      </p:sp>
      <p:sp>
        <p:nvSpPr>
          <p:cNvPr id="32" name="Freeform: Shape 17">
            <a:extLst>
              <a:ext uri="{FF2B5EF4-FFF2-40B4-BE49-F238E27FC236}">
                <a16:creationId xmlns:a16="http://schemas.microsoft.com/office/drawing/2014/main" id="{73785E12-6645-0901-DA94-0D7A67F07D27}"/>
              </a:ext>
              <a:ext uri="{C183D7F6-B498-43B3-948B-1728B52AA6E4}">
                <adec:decorative xmlns:adec="http://schemas.microsoft.com/office/drawing/2017/decorative" val="1"/>
              </a:ext>
            </a:extLst>
          </p:cNvPr>
          <p:cNvSpPr/>
          <p:nvPr/>
        </p:nvSpPr>
        <p:spPr>
          <a:xfrm>
            <a:off x="771522" y="3657580"/>
            <a:ext cx="388449" cy="538201"/>
          </a:xfrm>
          <a:custGeom>
            <a:avLst/>
            <a:gdLst>
              <a:gd name="connsiteX0" fmla="*/ 19812 w 23387"/>
              <a:gd name="connsiteY0" fmla="*/ 10843 h 32403"/>
              <a:gd name="connsiteX1" fmla="*/ 19812 w 23387"/>
              <a:gd name="connsiteY1" fmla="*/ 7621 h 32403"/>
              <a:gd name="connsiteX2" fmla="*/ 11125 w 23387"/>
              <a:gd name="connsiteY2" fmla="*/ 24 h 32403"/>
              <a:gd name="connsiteX3" fmla="*/ 3529 w 23387"/>
              <a:gd name="connsiteY3" fmla="*/ 7621 h 32403"/>
              <a:gd name="connsiteX4" fmla="*/ 3529 w 23387"/>
              <a:gd name="connsiteY4" fmla="*/ 10843 h 32403"/>
              <a:gd name="connsiteX5" fmla="*/ -5 w 23387"/>
              <a:gd name="connsiteY5" fmla="*/ 10843 h 32403"/>
              <a:gd name="connsiteX6" fmla="*/ -5 w 23387"/>
              <a:gd name="connsiteY6" fmla="*/ 32410 h 32403"/>
              <a:gd name="connsiteX7" fmla="*/ 23382 w 23387"/>
              <a:gd name="connsiteY7" fmla="*/ 32410 h 32403"/>
              <a:gd name="connsiteX8" fmla="*/ 23382 w 23387"/>
              <a:gd name="connsiteY8" fmla="*/ 10843 h 32403"/>
              <a:gd name="connsiteX9" fmla="*/ 6525 w 23387"/>
              <a:gd name="connsiteY9" fmla="*/ 7621 h 32403"/>
              <a:gd name="connsiteX10" fmla="*/ 12228 w 23387"/>
              <a:gd name="connsiteY10" fmla="*/ 3032 h 32403"/>
              <a:gd name="connsiteX11" fmla="*/ 16816 w 23387"/>
              <a:gd name="connsiteY11" fmla="*/ 7621 h 32403"/>
              <a:gd name="connsiteX12" fmla="*/ 16816 w 23387"/>
              <a:gd name="connsiteY12" fmla="*/ 10843 h 32403"/>
              <a:gd name="connsiteX13" fmla="*/ 6525 w 23387"/>
              <a:gd name="connsiteY13" fmla="*/ 10843 h 32403"/>
              <a:gd name="connsiteX14" fmla="*/ 20387 w 23387"/>
              <a:gd name="connsiteY14" fmla="*/ 29342 h 32403"/>
              <a:gd name="connsiteX15" fmla="*/ 13198 w 23387"/>
              <a:gd name="connsiteY15" fmla="*/ 29342 h 32403"/>
              <a:gd name="connsiteX16" fmla="*/ 13198 w 23387"/>
              <a:gd name="connsiteY16" fmla="*/ 21746 h 32403"/>
              <a:gd name="connsiteX17" fmla="*/ 10203 w 23387"/>
              <a:gd name="connsiteY17" fmla="*/ 21746 h 32403"/>
              <a:gd name="connsiteX18" fmla="*/ 10203 w 23387"/>
              <a:gd name="connsiteY18" fmla="*/ 29342 h 32403"/>
              <a:gd name="connsiteX19" fmla="*/ 3014 w 23387"/>
              <a:gd name="connsiteY19" fmla="*/ 29342 h 32403"/>
              <a:gd name="connsiteX20" fmla="*/ 3014 w 23387"/>
              <a:gd name="connsiteY20" fmla="*/ 13839 h 32403"/>
              <a:gd name="connsiteX21" fmla="*/ 20411 w 23387"/>
              <a:gd name="connsiteY21" fmla="*/ 13839 h 3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387" h="32403">
                <a:moveTo>
                  <a:pt x="19812" y="10843"/>
                </a:moveTo>
                <a:lnTo>
                  <a:pt x="19812" y="7621"/>
                </a:lnTo>
                <a:cubicBezTo>
                  <a:pt x="19512" y="3128"/>
                  <a:pt x="15630" y="-275"/>
                  <a:pt x="11125" y="24"/>
                </a:cubicBezTo>
                <a:cubicBezTo>
                  <a:pt x="7052" y="288"/>
                  <a:pt x="3805" y="3547"/>
                  <a:pt x="3529" y="7621"/>
                </a:cubicBezTo>
                <a:lnTo>
                  <a:pt x="3529" y="10843"/>
                </a:lnTo>
                <a:lnTo>
                  <a:pt x="-5" y="10843"/>
                </a:lnTo>
                <a:lnTo>
                  <a:pt x="-5" y="32410"/>
                </a:lnTo>
                <a:lnTo>
                  <a:pt x="23382" y="32410"/>
                </a:lnTo>
                <a:lnTo>
                  <a:pt x="23382" y="10843"/>
                </a:lnTo>
                <a:close/>
                <a:moveTo>
                  <a:pt x="6525" y="7621"/>
                </a:moveTo>
                <a:cubicBezTo>
                  <a:pt x="6836" y="4781"/>
                  <a:pt x="9388" y="2720"/>
                  <a:pt x="12228" y="3032"/>
                </a:cubicBezTo>
                <a:cubicBezTo>
                  <a:pt x="14648" y="3295"/>
                  <a:pt x="16553" y="5200"/>
                  <a:pt x="16816" y="7621"/>
                </a:cubicBezTo>
                <a:lnTo>
                  <a:pt x="16816" y="10843"/>
                </a:lnTo>
                <a:lnTo>
                  <a:pt x="6525" y="10843"/>
                </a:lnTo>
                <a:close/>
                <a:moveTo>
                  <a:pt x="20387" y="29342"/>
                </a:moveTo>
                <a:lnTo>
                  <a:pt x="13198" y="29342"/>
                </a:lnTo>
                <a:lnTo>
                  <a:pt x="13198" y="21746"/>
                </a:lnTo>
                <a:lnTo>
                  <a:pt x="10203" y="21746"/>
                </a:lnTo>
                <a:lnTo>
                  <a:pt x="10203" y="29342"/>
                </a:lnTo>
                <a:lnTo>
                  <a:pt x="3014" y="29342"/>
                </a:lnTo>
                <a:lnTo>
                  <a:pt x="3014" y="13839"/>
                </a:lnTo>
                <a:lnTo>
                  <a:pt x="20411" y="13839"/>
                </a:lnTo>
                <a:close/>
              </a:path>
            </a:pathLst>
          </a:custGeom>
          <a:solidFill>
            <a:schemeClr val="bg1"/>
          </a:solidFill>
          <a:ln w="1198" cap="flat">
            <a:noFill/>
            <a:prstDash val="solid"/>
            <a:miter/>
          </a:ln>
        </p:spPr>
        <p:txBody>
          <a:bodyPr rtlCol="0" anchor="ctr"/>
          <a:lstStyle/>
          <a:p>
            <a:endParaRPr lang="en-US" b="1">
              <a:solidFill>
                <a:schemeClr val="bg1"/>
              </a:solidFill>
            </a:endParaRPr>
          </a:p>
        </p:txBody>
      </p:sp>
      <p:cxnSp>
        <p:nvCxnSpPr>
          <p:cNvPr id="33" name="Straight Connector 32">
            <a:extLst>
              <a:ext uri="{FF2B5EF4-FFF2-40B4-BE49-F238E27FC236}">
                <a16:creationId xmlns:a16="http://schemas.microsoft.com/office/drawing/2014/main" id="{4B2E3684-00FD-B390-4A1D-02F7FF1245FF}"/>
              </a:ext>
              <a:ext uri="{C183D7F6-B498-43B3-948B-1728B52AA6E4}">
                <adec:decorative xmlns:adec="http://schemas.microsoft.com/office/drawing/2017/decorative" val="1"/>
              </a:ext>
            </a:extLst>
          </p:cNvPr>
          <p:cNvCxnSpPr>
            <a:cxnSpLocks/>
          </p:cNvCxnSpPr>
          <p:nvPr/>
        </p:nvCxnSpPr>
        <p:spPr>
          <a:xfrm>
            <a:off x="2526311" y="3496119"/>
            <a:ext cx="0" cy="914400"/>
          </a:xfrm>
          <a:prstGeom prst="line">
            <a:avLst/>
          </a:prstGeom>
          <a:ln w="317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9266F0CF-B402-8F16-16A6-DDEAA67C9275}"/>
              </a:ext>
              <a:ext uri="{C183D7F6-B498-43B3-948B-1728B52AA6E4}">
                <adec:decorative xmlns:adec="http://schemas.microsoft.com/office/drawing/2017/decorative" val="1"/>
              </a:ext>
            </a:extLst>
          </p:cNvPr>
          <p:cNvSpPr/>
          <p:nvPr/>
        </p:nvSpPr>
        <p:spPr>
          <a:xfrm>
            <a:off x="507025" y="4641619"/>
            <a:ext cx="7773625" cy="1188148"/>
          </a:xfrm>
          <a:prstGeom prst="rect">
            <a:avLst/>
          </a:prstGeom>
          <a:solidFill>
            <a:srgbClr val="D03A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pic>
        <p:nvPicPr>
          <p:cNvPr id="36" name="Graphic 35">
            <a:extLst>
              <a:ext uri="{FF2B5EF4-FFF2-40B4-BE49-F238E27FC236}">
                <a16:creationId xmlns:a16="http://schemas.microsoft.com/office/drawing/2014/main" id="{EC220453-A48B-AFEE-70A1-5034FC59594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693146" y="4858178"/>
            <a:ext cx="640645" cy="640645"/>
          </a:xfrm>
          <a:prstGeom prst="rect">
            <a:avLst/>
          </a:prstGeom>
        </p:spPr>
      </p:pic>
      <p:cxnSp>
        <p:nvCxnSpPr>
          <p:cNvPr id="37" name="Straight Connector 36">
            <a:extLst>
              <a:ext uri="{FF2B5EF4-FFF2-40B4-BE49-F238E27FC236}">
                <a16:creationId xmlns:a16="http://schemas.microsoft.com/office/drawing/2014/main" id="{9E32BD7B-145A-9749-CC10-A191ECAEDAC3}"/>
              </a:ext>
              <a:ext uri="{C183D7F6-B498-43B3-948B-1728B52AA6E4}">
                <adec:decorative xmlns:adec="http://schemas.microsoft.com/office/drawing/2017/decorative" val="1"/>
              </a:ext>
            </a:extLst>
          </p:cNvPr>
          <p:cNvCxnSpPr>
            <a:cxnSpLocks/>
          </p:cNvCxnSpPr>
          <p:nvPr/>
        </p:nvCxnSpPr>
        <p:spPr>
          <a:xfrm>
            <a:off x="2526311" y="4778493"/>
            <a:ext cx="0" cy="914400"/>
          </a:xfrm>
          <a:prstGeom prst="line">
            <a:avLst/>
          </a:prstGeom>
          <a:ln w="317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9A4E79C-BA0D-6A1B-4C7F-BB9D03179E6A}"/>
              </a:ext>
            </a:extLst>
          </p:cNvPr>
          <p:cNvSpPr txBox="1"/>
          <p:nvPr/>
        </p:nvSpPr>
        <p:spPr>
          <a:xfrm>
            <a:off x="1397546" y="2383579"/>
            <a:ext cx="884786" cy="554767"/>
          </a:xfrm>
          <a:prstGeom prst="rect">
            <a:avLst/>
          </a:prstGeom>
          <a:noFill/>
        </p:spPr>
        <p:txBody>
          <a:bodyPr wrap="square" lIns="0" tIns="0" rIns="0" bIns="0" rtlCol="0">
            <a:spAutoFit/>
          </a:bodyPr>
          <a:lstStyle/>
          <a:p>
            <a:pPr>
              <a:lnSpc>
                <a:spcPct val="75000"/>
              </a:lnSpc>
            </a:pPr>
            <a:r>
              <a:rPr lang="en-CA" sz="2400" b="1" dirty="0">
                <a:solidFill>
                  <a:schemeClr val="bg1"/>
                </a:solidFill>
              </a:rPr>
              <a:t>It’s </a:t>
            </a:r>
            <a:br>
              <a:rPr lang="en-CA" sz="2400" b="1" dirty="0">
                <a:solidFill>
                  <a:schemeClr val="bg1"/>
                </a:solidFill>
              </a:rPr>
            </a:br>
            <a:r>
              <a:rPr lang="en-CA" sz="2400" b="1" dirty="0">
                <a:solidFill>
                  <a:schemeClr val="bg1"/>
                </a:solidFill>
              </a:rPr>
              <a:t>quick</a:t>
            </a:r>
          </a:p>
        </p:txBody>
      </p:sp>
      <p:sp>
        <p:nvSpPr>
          <p:cNvPr id="40" name="TextBox 39">
            <a:extLst>
              <a:ext uri="{FF2B5EF4-FFF2-40B4-BE49-F238E27FC236}">
                <a16:creationId xmlns:a16="http://schemas.microsoft.com/office/drawing/2014/main" id="{C0FDD75A-26F8-B512-128F-91B9B40FB9E0}"/>
              </a:ext>
            </a:extLst>
          </p:cNvPr>
          <p:cNvSpPr txBox="1"/>
          <p:nvPr/>
        </p:nvSpPr>
        <p:spPr>
          <a:xfrm>
            <a:off x="2786051" y="2340798"/>
            <a:ext cx="5712235" cy="553998"/>
          </a:xfrm>
          <a:prstGeom prst="rect">
            <a:avLst/>
          </a:prstGeom>
          <a:noFill/>
        </p:spPr>
        <p:txBody>
          <a:bodyPr wrap="square" lIns="0" tIns="0" rIns="0" bIns="0" rtlCol="0">
            <a:spAutoFit/>
          </a:bodyPr>
          <a:lstStyle/>
          <a:p>
            <a:pPr>
              <a:spcBef>
                <a:spcPts val="600"/>
              </a:spcBef>
            </a:pPr>
            <a:r>
              <a:rPr lang="en-CA" dirty="0">
                <a:solidFill>
                  <a:schemeClr val="bg1"/>
                </a:solidFill>
              </a:rPr>
              <a:t>Gives you immediate access to important information and tools, putting you in control of your time!</a:t>
            </a:r>
            <a:endParaRPr lang="en-US" dirty="0">
              <a:solidFill>
                <a:schemeClr val="bg1"/>
              </a:solidFill>
            </a:endParaRPr>
          </a:p>
        </p:txBody>
      </p:sp>
      <p:sp>
        <p:nvSpPr>
          <p:cNvPr id="41" name="TextBox 40">
            <a:extLst>
              <a:ext uri="{FF2B5EF4-FFF2-40B4-BE49-F238E27FC236}">
                <a16:creationId xmlns:a16="http://schemas.microsoft.com/office/drawing/2014/main" id="{3311A2A7-3AD4-7055-69BF-CE40E1A31598}"/>
              </a:ext>
            </a:extLst>
          </p:cNvPr>
          <p:cNvSpPr txBox="1"/>
          <p:nvPr/>
        </p:nvSpPr>
        <p:spPr>
          <a:xfrm>
            <a:off x="1397546" y="3721792"/>
            <a:ext cx="1175509" cy="554767"/>
          </a:xfrm>
          <a:prstGeom prst="rect">
            <a:avLst/>
          </a:prstGeom>
          <a:noFill/>
        </p:spPr>
        <p:txBody>
          <a:bodyPr wrap="square" lIns="0" tIns="0" rIns="0" bIns="0" rtlCol="0">
            <a:spAutoFit/>
          </a:bodyPr>
          <a:lstStyle/>
          <a:p>
            <a:pPr>
              <a:lnSpc>
                <a:spcPct val="75000"/>
              </a:lnSpc>
            </a:pPr>
            <a:r>
              <a:rPr lang="en-CA" sz="2400" b="1" dirty="0">
                <a:solidFill>
                  <a:schemeClr val="bg1"/>
                </a:solidFill>
              </a:rPr>
              <a:t>It’s </a:t>
            </a:r>
            <a:br>
              <a:rPr lang="en-CA" sz="2400" b="1" dirty="0">
                <a:solidFill>
                  <a:schemeClr val="bg1"/>
                </a:solidFill>
              </a:rPr>
            </a:br>
            <a:r>
              <a:rPr lang="en-CA" sz="2400" b="1" dirty="0">
                <a:solidFill>
                  <a:schemeClr val="bg1"/>
                </a:solidFill>
              </a:rPr>
              <a:t>secure</a:t>
            </a:r>
          </a:p>
        </p:txBody>
      </p:sp>
      <p:sp>
        <p:nvSpPr>
          <p:cNvPr id="42" name="TextBox 41">
            <a:extLst>
              <a:ext uri="{FF2B5EF4-FFF2-40B4-BE49-F238E27FC236}">
                <a16:creationId xmlns:a16="http://schemas.microsoft.com/office/drawing/2014/main" id="{F725AE87-89CC-1C5B-C04F-54FF41BC0B4E}"/>
              </a:ext>
            </a:extLst>
          </p:cNvPr>
          <p:cNvSpPr txBox="1"/>
          <p:nvPr/>
        </p:nvSpPr>
        <p:spPr>
          <a:xfrm>
            <a:off x="2786051" y="3611838"/>
            <a:ext cx="5494599" cy="830997"/>
          </a:xfrm>
          <a:prstGeom prst="rect">
            <a:avLst/>
          </a:prstGeom>
          <a:noFill/>
        </p:spPr>
        <p:txBody>
          <a:bodyPr wrap="square" lIns="0" tIns="0" rIns="0" bIns="0" rtlCol="0">
            <a:spAutoFit/>
          </a:bodyPr>
          <a:lstStyle/>
          <a:p>
            <a:pPr>
              <a:spcBef>
                <a:spcPts val="600"/>
              </a:spcBef>
            </a:pPr>
            <a:r>
              <a:rPr lang="en-CA" dirty="0">
                <a:solidFill>
                  <a:schemeClr val="bg1"/>
                </a:solidFill>
              </a:rPr>
              <a:t>Uses the best technologies available to help protect your personal information and keep you safe and secure.</a:t>
            </a:r>
            <a:endParaRPr lang="en-US" dirty="0">
              <a:solidFill>
                <a:schemeClr val="bg1"/>
              </a:solidFill>
            </a:endParaRPr>
          </a:p>
        </p:txBody>
      </p:sp>
      <p:sp>
        <p:nvSpPr>
          <p:cNvPr id="43" name="TextBox 42">
            <a:extLst>
              <a:ext uri="{FF2B5EF4-FFF2-40B4-BE49-F238E27FC236}">
                <a16:creationId xmlns:a16="http://schemas.microsoft.com/office/drawing/2014/main" id="{DE506009-41D7-F2EC-2BEA-DB9D18C41452}"/>
              </a:ext>
            </a:extLst>
          </p:cNvPr>
          <p:cNvSpPr txBox="1"/>
          <p:nvPr/>
        </p:nvSpPr>
        <p:spPr>
          <a:xfrm>
            <a:off x="1397546" y="4944056"/>
            <a:ext cx="1175509" cy="554767"/>
          </a:xfrm>
          <a:prstGeom prst="rect">
            <a:avLst/>
          </a:prstGeom>
          <a:noFill/>
        </p:spPr>
        <p:txBody>
          <a:bodyPr wrap="square" lIns="0" tIns="0" rIns="0" bIns="0" rtlCol="0">
            <a:spAutoFit/>
          </a:bodyPr>
          <a:lstStyle/>
          <a:p>
            <a:pPr>
              <a:lnSpc>
                <a:spcPct val="75000"/>
              </a:lnSpc>
            </a:pPr>
            <a:r>
              <a:rPr lang="en-CA" sz="2400" b="1" dirty="0">
                <a:solidFill>
                  <a:schemeClr val="bg1"/>
                </a:solidFill>
              </a:rPr>
              <a:t>It’s </a:t>
            </a:r>
            <a:br>
              <a:rPr lang="en-CA" sz="2400" b="1" dirty="0">
                <a:solidFill>
                  <a:schemeClr val="bg1"/>
                </a:solidFill>
              </a:rPr>
            </a:br>
            <a:r>
              <a:rPr lang="en-CA" sz="2400" b="1" dirty="0">
                <a:solidFill>
                  <a:schemeClr val="bg1"/>
                </a:solidFill>
              </a:rPr>
              <a:t>easy</a:t>
            </a:r>
          </a:p>
        </p:txBody>
      </p:sp>
      <p:sp>
        <p:nvSpPr>
          <p:cNvPr id="44" name="TextBox 43">
            <a:extLst>
              <a:ext uri="{FF2B5EF4-FFF2-40B4-BE49-F238E27FC236}">
                <a16:creationId xmlns:a16="http://schemas.microsoft.com/office/drawing/2014/main" id="{8C92837D-4C8A-8E65-A1AA-AC9173723794}"/>
              </a:ext>
            </a:extLst>
          </p:cNvPr>
          <p:cNvSpPr txBox="1"/>
          <p:nvPr/>
        </p:nvSpPr>
        <p:spPr>
          <a:xfrm>
            <a:off x="2786050" y="5039186"/>
            <a:ext cx="5712241" cy="276999"/>
          </a:xfrm>
          <a:prstGeom prst="rect">
            <a:avLst/>
          </a:prstGeom>
          <a:noFill/>
        </p:spPr>
        <p:txBody>
          <a:bodyPr wrap="square" lIns="0" tIns="0" rIns="0" bIns="0" rtlCol="0">
            <a:spAutoFit/>
          </a:bodyPr>
          <a:lstStyle/>
          <a:p>
            <a:r>
              <a:rPr lang="en-CA" dirty="0">
                <a:solidFill>
                  <a:schemeClr val="bg1"/>
                </a:solidFill>
              </a:rPr>
              <a:t>It is easy and convenient, so you can skip the trip!</a:t>
            </a:r>
          </a:p>
        </p:txBody>
      </p:sp>
      <p:sp>
        <p:nvSpPr>
          <p:cNvPr id="4" name="Slide Number Placeholder 3">
            <a:extLst>
              <a:ext uri="{FF2B5EF4-FFF2-40B4-BE49-F238E27FC236}">
                <a16:creationId xmlns:a16="http://schemas.microsoft.com/office/drawing/2014/main" id="{021652D9-A514-AC4E-8A8D-A7A5AA356778}"/>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38</a:t>
            </a:fld>
            <a:endParaRPr lang="en-CA" dirty="0"/>
          </a:p>
        </p:txBody>
      </p:sp>
    </p:spTree>
    <p:extLst>
      <p:ext uri="{BB962C8B-B14F-4D97-AF65-F5344CB8AC3E}">
        <p14:creationId xmlns:p14="http://schemas.microsoft.com/office/powerpoint/2010/main" val="3421985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9A"/>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116DA5C-A487-684F-86CC-4CC612BE4843}"/>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39</a:t>
            </a:fld>
            <a:endParaRPr lang="en-CA"/>
          </a:p>
        </p:txBody>
      </p:sp>
      <p:sp>
        <p:nvSpPr>
          <p:cNvPr id="2" name="Title 1"/>
          <p:cNvSpPr>
            <a:spLocks noGrp="1"/>
          </p:cNvSpPr>
          <p:nvPr>
            <p:ph type="title"/>
          </p:nvPr>
        </p:nvSpPr>
        <p:spPr>
          <a:xfrm>
            <a:off x="460638" y="780239"/>
            <a:ext cx="8316915" cy="4771958"/>
          </a:xfrm>
        </p:spPr>
        <p:txBody>
          <a:bodyPr/>
          <a:lstStyle/>
          <a:p>
            <a:r>
              <a:rPr lang="en-CA" dirty="0"/>
              <a:t>Changes for 2025</a:t>
            </a:r>
          </a:p>
        </p:txBody>
      </p:sp>
    </p:spTree>
    <p:custDataLst>
      <p:tags r:id="rId1"/>
    </p:custDataLst>
    <p:extLst>
      <p:ext uri="{BB962C8B-B14F-4D97-AF65-F5344CB8AC3E}">
        <p14:creationId xmlns:p14="http://schemas.microsoft.com/office/powerpoint/2010/main" val="2704432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81BFA-DB89-FF47-BFA7-F328BFC9959F}"/>
              </a:ext>
            </a:extLst>
          </p:cNvPr>
          <p:cNvSpPr>
            <a:spLocks noGrp="1"/>
          </p:cNvSpPr>
          <p:nvPr>
            <p:ph type="title"/>
          </p:nvPr>
        </p:nvSpPr>
        <p:spPr>
          <a:xfrm>
            <a:off x="467512" y="472438"/>
            <a:ext cx="8287191" cy="792167"/>
          </a:xfrm>
        </p:spPr>
        <p:txBody>
          <a:bodyPr/>
          <a:lstStyle/>
          <a:p>
            <a:r>
              <a:rPr lang="en-US" dirty="0">
                <a:sym typeface="Calibri Bold" charset="0"/>
              </a:rPr>
              <a:t>The roots of Social Security</a:t>
            </a:r>
            <a:endParaRPr lang="en-US" dirty="0"/>
          </a:p>
        </p:txBody>
      </p:sp>
      <p:grpSp>
        <p:nvGrpSpPr>
          <p:cNvPr id="40" name="Group 39">
            <a:extLst>
              <a:ext uri="{FF2B5EF4-FFF2-40B4-BE49-F238E27FC236}">
                <a16:creationId xmlns:a16="http://schemas.microsoft.com/office/drawing/2014/main" id="{D6AA84E0-20AA-647F-7D20-EE7DD5630F23}"/>
              </a:ext>
              <a:ext uri="{C183D7F6-B498-43B3-948B-1728B52AA6E4}">
                <adec:decorative xmlns:adec="http://schemas.microsoft.com/office/drawing/2017/decorative" val="1"/>
              </a:ext>
            </a:extLst>
          </p:cNvPr>
          <p:cNvGrpSpPr/>
          <p:nvPr/>
        </p:nvGrpSpPr>
        <p:grpSpPr>
          <a:xfrm>
            <a:off x="236404" y="2132663"/>
            <a:ext cx="8601840" cy="3550257"/>
            <a:chOff x="236404" y="2132663"/>
            <a:chExt cx="8601840" cy="3550257"/>
          </a:xfrm>
        </p:grpSpPr>
        <p:cxnSp>
          <p:nvCxnSpPr>
            <p:cNvPr id="41" name="Straight Connector 40">
              <a:extLst>
                <a:ext uri="{FF2B5EF4-FFF2-40B4-BE49-F238E27FC236}">
                  <a16:creationId xmlns:a16="http://schemas.microsoft.com/office/drawing/2014/main" id="{5DB3A2D7-506A-32D5-F028-EAE7F7794437}"/>
                </a:ext>
                <a:ext uri="{C183D7F6-B498-43B3-948B-1728B52AA6E4}">
                  <adec:decorative xmlns:adec="http://schemas.microsoft.com/office/drawing/2017/decorative" val="1"/>
                </a:ext>
              </a:extLst>
            </p:cNvPr>
            <p:cNvCxnSpPr>
              <a:cxnSpLocks/>
            </p:cNvCxnSpPr>
            <p:nvPr/>
          </p:nvCxnSpPr>
          <p:spPr>
            <a:xfrm>
              <a:off x="2997200" y="3155620"/>
              <a:ext cx="0" cy="2527300"/>
            </a:xfrm>
            <a:prstGeom prst="line">
              <a:avLst/>
            </a:prstGeom>
            <a:ln w="635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1969045-6D8D-35D1-B755-0E06897693EF}"/>
                </a:ext>
                <a:ext uri="{C183D7F6-B498-43B3-948B-1728B52AA6E4}">
                  <adec:decorative xmlns:adec="http://schemas.microsoft.com/office/drawing/2017/decorative" val="1"/>
                </a:ext>
              </a:extLst>
            </p:cNvPr>
            <p:cNvCxnSpPr>
              <a:cxnSpLocks/>
            </p:cNvCxnSpPr>
            <p:nvPr/>
          </p:nvCxnSpPr>
          <p:spPr>
            <a:xfrm>
              <a:off x="5908890" y="3155620"/>
              <a:ext cx="0" cy="2527300"/>
            </a:xfrm>
            <a:prstGeom prst="line">
              <a:avLst/>
            </a:prstGeom>
            <a:ln w="6350">
              <a:solidFill>
                <a:schemeClr val="tx1"/>
              </a:solidFill>
              <a:miter lim="800000"/>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416801BF-4BF5-0234-7760-69076DAFE1C0}"/>
                </a:ext>
              </a:extLst>
            </p:cNvPr>
            <p:cNvGrpSpPr/>
            <p:nvPr/>
          </p:nvGrpSpPr>
          <p:grpSpPr>
            <a:xfrm>
              <a:off x="236404" y="2132663"/>
              <a:ext cx="8601840" cy="1097280"/>
              <a:chOff x="236404" y="2132663"/>
              <a:chExt cx="8601840" cy="1097280"/>
            </a:xfrm>
          </p:grpSpPr>
          <p:sp>
            <p:nvSpPr>
              <p:cNvPr id="44" name="Arrow: Chevron 13">
                <a:extLst>
                  <a:ext uri="{FF2B5EF4-FFF2-40B4-BE49-F238E27FC236}">
                    <a16:creationId xmlns:a16="http://schemas.microsoft.com/office/drawing/2014/main" id="{FDE1708A-2BD8-8EF9-DC9E-9C732C44E03F}"/>
                  </a:ext>
                  <a:ext uri="{C183D7F6-B498-43B3-948B-1728B52AA6E4}">
                    <adec:decorative xmlns:adec="http://schemas.microsoft.com/office/drawing/2017/decorative" val="1"/>
                  </a:ext>
                </a:extLst>
              </p:cNvPr>
              <p:cNvSpPr/>
              <p:nvPr/>
            </p:nvSpPr>
            <p:spPr>
              <a:xfrm>
                <a:off x="236404" y="2314329"/>
                <a:ext cx="2949324" cy="616479"/>
              </a:xfrm>
              <a:prstGeom prst="chevron">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solidFill>
                    <a:schemeClr val="tx1"/>
                  </a:solidFill>
                </a:endParaRPr>
              </a:p>
            </p:txBody>
          </p:sp>
          <p:sp>
            <p:nvSpPr>
              <p:cNvPr id="45" name="Arrow: Chevron 24">
                <a:extLst>
                  <a:ext uri="{FF2B5EF4-FFF2-40B4-BE49-F238E27FC236}">
                    <a16:creationId xmlns:a16="http://schemas.microsoft.com/office/drawing/2014/main" id="{71E9A98A-06E7-3B59-8E27-36EDDAB5A63D}"/>
                  </a:ext>
                  <a:ext uri="{C183D7F6-B498-43B3-948B-1728B52AA6E4}">
                    <adec:decorative xmlns:adec="http://schemas.microsoft.com/office/drawing/2017/decorative" val="1"/>
                  </a:ext>
                </a:extLst>
              </p:cNvPr>
              <p:cNvSpPr/>
              <p:nvPr/>
            </p:nvSpPr>
            <p:spPr>
              <a:xfrm>
                <a:off x="3062662" y="2314329"/>
                <a:ext cx="2949324" cy="616479"/>
              </a:xfrm>
              <a:prstGeom prst="chevron">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solidFill>
                    <a:schemeClr val="tx1"/>
                  </a:solidFill>
                </a:endParaRPr>
              </a:p>
            </p:txBody>
          </p:sp>
          <p:sp>
            <p:nvSpPr>
              <p:cNvPr id="46" name="Arrow: Chevron 25">
                <a:extLst>
                  <a:ext uri="{FF2B5EF4-FFF2-40B4-BE49-F238E27FC236}">
                    <a16:creationId xmlns:a16="http://schemas.microsoft.com/office/drawing/2014/main" id="{829E2A40-5BE2-1A83-D183-C1EA82371EF2}"/>
                  </a:ext>
                  <a:ext uri="{C183D7F6-B498-43B3-948B-1728B52AA6E4}">
                    <adec:decorative xmlns:adec="http://schemas.microsoft.com/office/drawing/2017/decorative" val="1"/>
                  </a:ext>
                </a:extLst>
              </p:cNvPr>
              <p:cNvSpPr/>
              <p:nvPr/>
            </p:nvSpPr>
            <p:spPr>
              <a:xfrm>
                <a:off x="5888920" y="2314329"/>
                <a:ext cx="2949324" cy="616479"/>
              </a:xfrm>
              <a:prstGeom prst="chevron">
                <a:avLst/>
              </a:prstGeom>
              <a:solidFill>
                <a:srgbClr val="D03A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solidFill>
                    <a:schemeClr val="tx1"/>
                  </a:solidFill>
                </a:endParaRPr>
              </a:p>
            </p:txBody>
          </p:sp>
          <p:sp>
            <p:nvSpPr>
              <p:cNvPr id="47" name="Oval 46">
                <a:extLst>
                  <a:ext uri="{FF2B5EF4-FFF2-40B4-BE49-F238E27FC236}">
                    <a16:creationId xmlns:a16="http://schemas.microsoft.com/office/drawing/2014/main" id="{AE129330-13F2-AD76-AC42-9B490D8308BF}"/>
                  </a:ext>
                  <a:ext uri="{C183D7F6-B498-43B3-948B-1728B52AA6E4}">
                    <adec:decorative xmlns:adec="http://schemas.microsoft.com/office/drawing/2017/decorative" val="1"/>
                  </a:ext>
                </a:extLst>
              </p:cNvPr>
              <p:cNvSpPr/>
              <p:nvPr/>
            </p:nvSpPr>
            <p:spPr>
              <a:xfrm>
                <a:off x="1133550" y="2132663"/>
                <a:ext cx="1097280" cy="1097280"/>
              </a:xfrm>
              <a:prstGeom prst="ellipse">
                <a:avLst/>
              </a:prstGeom>
              <a:solidFill>
                <a:schemeClr val="bg1"/>
              </a:solidFill>
              <a:ln>
                <a:solidFill>
                  <a:srgbClr val="00009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48" name="Oval 47">
                <a:extLst>
                  <a:ext uri="{FF2B5EF4-FFF2-40B4-BE49-F238E27FC236}">
                    <a16:creationId xmlns:a16="http://schemas.microsoft.com/office/drawing/2014/main" id="{28058E36-C7A2-EB2E-292B-026CC36FACDD}"/>
                  </a:ext>
                  <a:ext uri="{C183D7F6-B498-43B3-948B-1728B52AA6E4}">
                    <adec:decorative xmlns:adec="http://schemas.microsoft.com/office/drawing/2017/decorative" val="1"/>
                  </a:ext>
                </a:extLst>
              </p:cNvPr>
              <p:cNvSpPr/>
              <p:nvPr/>
            </p:nvSpPr>
            <p:spPr>
              <a:xfrm>
                <a:off x="4005014" y="2132663"/>
                <a:ext cx="1097280" cy="1097280"/>
              </a:xfrm>
              <a:prstGeom prst="ellipse">
                <a:avLst/>
              </a:prstGeom>
              <a:solidFill>
                <a:schemeClr val="bg1"/>
              </a:solidFill>
              <a:ln>
                <a:solidFill>
                  <a:srgbClr val="07874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endParaRPr lang="en-US" dirty="0" err="1"/>
              </a:p>
            </p:txBody>
          </p:sp>
          <p:sp>
            <p:nvSpPr>
              <p:cNvPr id="49" name="Oval 48">
                <a:extLst>
                  <a:ext uri="{FF2B5EF4-FFF2-40B4-BE49-F238E27FC236}">
                    <a16:creationId xmlns:a16="http://schemas.microsoft.com/office/drawing/2014/main" id="{55A1745D-B71B-9AAA-099E-A27EB73CED20}"/>
                  </a:ext>
                  <a:ext uri="{C183D7F6-B498-43B3-948B-1728B52AA6E4}">
                    <adec:decorative xmlns:adec="http://schemas.microsoft.com/office/drawing/2017/decorative" val="1"/>
                  </a:ext>
                </a:extLst>
              </p:cNvPr>
              <p:cNvSpPr/>
              <p:nvPr/>
            </p:nvSpPr>
            <p:spPr>
              <a:xfrm>
                <a:off x="6828250" y="2132663"/>
                <a:ext cx="1097280" cy="1097280"/>
              </a:xfrm>
              <a:prstGeom prst="ellipse">
                <a:avLst/>
              </a:prstGeom>
              <a:solidFill>
                <a:schemeClr val="bg1"/>
              </a:solidFill>
              <a:ln>
                <a:solidFill>
                  <a:srgbClr val="D03A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endParaRPr lang="en-US" dirty="0" err="1"/>
              </a:p>
            </p:txBody>
          </p:sp>
          <p:grpSp>
            <p:nvGrpSpPr>
              <p:cNvPr id="50" name="Group 49">
                <a:extLst>
                  <a:ext uri="{FF2B5EF4-FFF2-40B4-BE49-F238E27FC236}">
                    <a16:creationId xmlns:a16="http://schemas.microsoft.com/office/drawing/2014/main" id="{45F7AA69-662D-D5FE-435B-3D8ECC043A6D}"/>
                  </a:ext>
                  <a:ext uri="{C183D7F6-B498-43B3-948B-1728B52AA6E4}">
                    <adec:decorative xmlns:adec="http://schemas.microsoft.com/office/drawing/2017/decorative" val="1"/>
                  </a:ext>
                </a:extLst>
              </p:cNvPr>
              <p:cNvGrpSpPr/>
              <p:nvPr/>
            </p:nvGrpSpPr>
            <p:grpSpPr>
              <a:xfrm>
                <a:off x="1417045" y="2388606"/>
                <a:ext cx="595607" cy="560117"/>
                <a:chOff x="4120723" y="1401270"/>
                <a:chExt cx="32373" cy="30444"/>
              </a:xfrm>
              <a:solidFill>
                <a:schemeClr val="tx1"/>
              </a:solidFill>
            </p:grpSpPr>
            <p:sp>
              <p:nvSpPr>
                <p:cNvPr id="56" name="Freeform: Shape 4">
                  <a:extLst>
                    <a:ext uri="{FF2B5EF4-FFF2-40B4-BE49-F238E27FC236}">
                      <a16:creationId xmlns:a16="http://schemas.microsoft.com/office/drawing/2014/main" id="{92A79568-2C7A-6D59-C32D-B3A39C4E4183}"/>
                    </a:ext>
                  </a:extLst>
                </p:cNvPr>
                <p:cNvSpPr/>
                <p:nvPr/>
              </p:nvSpPr>
              <p:spPr>
                <a:xfrm>
                  <a:off x="4120723" y="1401270"/>
                  <a:ext cx="32373" cy="30444"/>
                </a:xfrm>
                <a:custGeom>
                  <a:avLst/>
                  <a:gdLst>
                    <a:gd name="connsiteX0" fmla="*/ 26227 w 32373"/>
                    <a:gd name="connsiteY0" fmla="*/ 12822 h 30444"/>
                    <a:gd name="connsiteX1" fmla="*/ 22069 w 32373"/>
                    <a:gd name="connsiteY1" fmla="*/ 16979 h 30444"/>
                    <a:gd name="connsiteX2" fmla="*/ 22069 w 32373"/>
                    <a:gd name="connsiteY2" fmla="*/ 2 h 30444"/>
                    <a:gd name="connsiteX3" fmla="*/ 0 w 32373"/>
                    <a:gd name="connsiteY3" fmla="*/ 2 h 30444"/>
                    <a:gd name="connsiteX4" fmla="*/ 0 w 32373"/>
                    <a:gd name="connsiteY4" fmla="*/ 25714 h 30444"/>
                    <a:gd name="connsiteX5" fmla="*/ 14761 w 32373"/>
                    <a:gd name="connsiteY5" fmla="*/ 25714 h 30444"/>
                    <a:gd name="connsiteX6" fmla="*/ 14761 w 32373"/>
                    <a:gd name="connsiteY6" fmla="*/ 30446 h 30444"/>
                    <a:gd name="connsiteX7" fmla="*/ 20859 w 32373"/>
                    <a:gd name="connsiteY7" fmla="*/ 30446 h 30444"/>
                    <a:gd name="connsiteX8" fmla="*/ 32373 w 32373"/>
                    <a:gd name="connsiteY8" fmla="*/ 18956 h 30444"/>
                    <a:gd name="connsiteX9" fmla="*/ 2983 w 32373"/>
                    <a:gd name="connsiteY9" fmla="*/ 3009 h 30444"/>
                    <a:gd name="connsiteX10" fmla="*/ 19074 w 32373"/>
                    <a:gd name="connsiteY10" fmla="*/ 3009 h 30444"/>
                    <a:gd name="connsiteX11" fmla="*/ 19074 w 32373"/>
                    <a:gd name="connsiteY11" fmla="*/ 19975 h 30444"/>
                    <a:gd name="connsiteX12" fmla="*/ 16318 w 32373"/>
                    <a:gd name="connsiteY12" fmla="*/ 22730 h 30444"/>
                    <a:gd name="connsiteX13" fmla="*/ 2983 w 32373"/>
                    <a:gd name="connsiteY13" fmla="*/ 22730 h 30444"/>
                    <a:gd name="connsiteX14" fmla="*/ 19601 w 32373"/>
                    <a:gd name="connsiteY14" fmla="*/ 27463 h 30444"/>
                    <a:gd name="connsiteX15" fmla="*/ 17744 w 32373"/>
                    <a:gd name="connsiteY15" fmla="*/ 27463 h 30444"/>
                    <a:gd name="connsiteX16" fmla="*/ 17744 w 32373"/>
                    <a:gd name="connsiteY16" fmla="*/ 25558 h 30444"/>
                    <a:gd name="connsiteX17" fmla="*/ 26227 w 32373"/>
                    <a:gd name="connsiteY17" fmla="*/ 17063 h 30444"/>
                    <a:gd name="connsiteX18" fmla="*/ 28120 w 32373"/>
                    <a:gd name="connsiteY18" fmla="*/ 18968 h 3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373" h="30444">
                      <a:moveTo>
                        <a:pt x="26227" y="12822"/>
                      </a:moveTo>
                      <a:lnTo>
                        <a:pt x="22069" y="16979"/>
                      </a:lnTo>
                      <a:lnTo>
                        <a:pt x="22069" y="2"/>
                      </a:lnTo>
                      <a:lnTo>
                        <a:pt x="0" y="2"/>
                      </a:lnTo>
                      <a:lnTo>
                        <a:pt x="0" y="25714"/>
                      </a:lnTo>
                      <a:lnTo>
                        <a:pt x="14761" y="25714"/>
                      </a:lnTo>
                      <a:lnTo>
                        <a:pt x="14761" y="30446"/>
                      </a:lnTo>
                      <a:lnTo>
                        <a:pt x="20859" y="30446"/>
                      </a:lnTo>
                      <a:lnTo>
                        <a:pt x="32373" y="18956"/>
                      </a:lnTo>
                      <a:close/>
                      <a:moveTo>
                        <a:pt x="2983" y="3009"/>
                      </a:moveTo>
                      <a:lnTo>
                        <a:pt x="19074" y="3009"/>
                      </a:lnTo>
                      <a:lnTo>
                        <a:pt x="19074" y="19975"/>
                      </a:lnTo>
                      <a:lnTo>
                        <a:pt x="16318" y="22730"/>
                      </a:lnTo>
                      <a:lnTo>
                        <a:pt x="2983" y="22730"/>
                      </a:lnTo>
                      <a:close/>
                      <a:moveTo>
                        <a:pt x="19601" y="27463"/>
                      </a:moveTo>
                      <a:lnTo>
                        <a:pt x="17744" y="27463"/>
                      </a:lnTo>
                      <a:lnTo>
                        <a:pt x="17744" y="25558"/>
                      </a:lnTo>
                      <a:lnTo>
                        <a:pt x="26227" y="17063"/>
                      </a:lnTo>
                      <a:lnTo>
                        <a:pt x="28120" y="18968"/>
                      </a:lnTo>
                      <a:close/>
                    </a:path>
                  </a:pathLst>
                </a:custGeom>
                <a:grpFill/>
                <a:ln w="1198" cap="flat">
                  <a:noFill/>
                  <a:prstDash val="solid"/>
                  <a:miter/>
                </a:ln>
              </p:spPr>
              <p:txBody>
                <a:bodyPr rtlCol="0" anchor="ctr"/>
                <a:lstStyle/>
                <a:p>
                  <a:endParaRPr lang="en-US"/>
                </a:p>
              </p:txBody>
            </p:sp>
            <p:sp>
              <p:nvSpPr>
                <p:cNvPr id="57" name="Freeform: Shape 7">
                  <a:extLst>
                    <a:ext uri="{FF2B5EF4-FFF2-40B4-BE49-F238E27FC236}">
                      <a16:creationId xmlns:a16="http://schemas.microsoft.com/office/drawing/2014/main" id="{1EE5E6B3-684D-C33A-37E9-0C39D165F12A}"/>
                    </a:ext>
                  </a:extLst>
                </p:cNvPr>
                <p:cNvSpPr/>
                <p:nvPr/>
              </p:nvSpPr>
              <p:spPr>
                <a:xfrm>
                  <a:off x="4125815" y="1409058"/>
                  <a:ext cx="11885" cy="9788"/>
                </a:xfrm>
                <a:custGeom>
                  <a:avLst/>
                  <a:gdLst>
                    <a:gd name="connsiteX0" fmla="*/ 11885 w 11885"/>
                    <a:gd name="connsiteY0" fmla="*/ 2085 h 9788"/>
                    <a:gd name="connsiteX1" fmla="*/ 9741 w 11885"/>
                    <a:gd name="connsiteY1" fmla="*/ 0 h 9788"/>
                    <a:gd name="connsiteX2" fmla="*/ 4325 w 11885"/>
                    <a:gd name="connsiteY2" fmla="*/ 5547 h 9788"/>
                    <a:gd name="connsiteX3" fmla="*/ 2085 w 11885"/>
                    <a:gd name="connsiteY3" fmla="*/ 3367 h 9788"/>
                    <a:gd name="connsiteX4" fmla="*/ 0 w 11885"/>
                    <a:gd name="connsiteY4" fmla="*/ 5511 h 9788"/>
                    <a:gd name="connsiteX5" fmla="*/ 4373 w 11885"/>
                    <a:gd name="connsiteY5" fmla="*/ 9789 h 9788"/>
                    <a:gd name="connsiteX6" fmla="*/ 11885 w 11885"/>
                    <a:gd name="connsiteY6" fmla="*/ 2085 h 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85" h="9788">
                      <a:moveTo>
                        <a:pt x="11885" y="2085"/>
                      </a:moveTo>
                      <a:lnTo>
                        <a:pt x="9741" y="0"/>
                      </a:lnTo>
                      <a:lnTo>
                        <a:pt x="4325" y="5547"/>
                      </a:lnTo>
                      <a:lnTo>
                        <a:pt x="2085" y="3367"/>
                      </a:lnTo>
                      <a:lnTo>
                        <a:pt x="0" y="5511"/>
                      </a:lnTo>
                      <a:lnTo>
                        <a:pt x="4373" y="9789"/>
                      </a:lnTo>
                      <a:lnTo>
                        <a:pt x="11885" y="2085"/>
                      </a:lnTo>
                      <a:close/>
                    </a:path>
                  </a:pathLst>
                </a:custGeom>
                <a:grpFill/>
                <a:ln w="1198" cap="flat">
                  <a:noFill/>
                  <a:prstDash val="solid"/>
                  <a:miter/>
                </a:ln>
              </p:spPr>
              <p:txBody>
                <a:bodyPr rtlCol="0" anchor="ctr"/>
                <a:lstStyle/>
                <a:p>
                  <a:endParaRPr lang="en-US"/>
                </a:p>
              </p:txBody>
            </p:sp>
          </p:grpSp>
          <p:pic>
            <p:nvPicPr>
              <p:cNvPr id="51" name="Graphic 50">
                <a:extLst>
                  <a:ext uri="{FF2B5EF4-FFF2-40B4-BE49-F238E27FC236}">
                    <a16:creationId xmlns:a16="http://schemas.microsoft.com/office/drawing/2014/main" id="{1B43FD78-5B2D-402C-B430-63E8200DF88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7066606" y="2361300"/>
                <a:ext cx="620568" cy="620568"/>
              </a:xfrm>
              <a:prstGeom prst="rect">
                <a:avLst/>
              </a:prstGeom>
            </p:spPr>
          </p:pic>
          <p:grpSp>
            <p:nvGrpSpPr>
              <p:cNvPr id="52" name="Graphic 31">
                <a:extLst>
                  <a:ext uri="{FF2B5EF4-FFF2-40B4-BE49-F238E27FC236}">
                    <a16:creationId xmlns:a16="http://schemas.microsoft.com/office/drawing/2014/main" id="{AC9A0325-30B9-32E7-CEA8-70D24B889686}"/>
                  </a:ext>
                  <a:ext uri="{C183D7F6-B498-43B3-948B-1728B52AA6E4}">
                    <adec:decorative xmlns:adec="http://schemas.microsoft.com/office/drawing/2017/decorative" val="1"/>
                  </a:ext>
                </a:extLst>
              </p:cNvPr>
              <p:cNvGrpSpPr/>
              <p:nvPr/>
            </p:nvGrpSpPr>
            <p:grpSpPr>
              <a:xfrm>
                <a:off x="4264487" y="2371595"/>
                <a:ext cx="578334" cy="577816"/>
                <a:chOff x="4199431" y="2410467"/>
                <a:chExt cx="578334" cy="577816"/>
              </a:xfrm>
              <a:solidFill>
                <a:srgbClr val="000000"/>
              </a:solidFill>
            </p:grpSpPr>
            <p:sp>
              <p:nvSpPr>
                <p:cNvPr id="53" name="Freeform: Shape 33">
                  <a:extLst>
                    <a:ext uri="{FF2B5EF4-FFF2-40B4-BE49-F238E27FC236}">
                      <a16:creationId xmlns:a16="http://schemas.microsoft.com/office/drawing/2014/main" id="{132F5B39-325D-71FE-42C0-47D3C44A08CC}"/>
                    </a:ext>
                  </a:extLst>
                </p:cNvPr>
                <p:cNvSpPr/>
                <p:nvPr/>
              </p:nvSpPr>
              <p:spPr>
                <a:xfrm>
                  <a:off x="4392840" y="2410467"/>
                  <a:ext cx="384921" cy="243873"/>
                </a:xfrm>
                <a:custGeom>
                  <a:avLst/>
                  <a:gdLst>
                    <a:gd name="connsiteX0" fmla="*/ 0 w 384921"/>
                    <a:gd name="connsiteY0" fmla="*/ 0 h 243873"/>
                    <a:gd name="connsiteX1" fmla="*/ 0 w 384921"/>
                    <a:gd name="connsiteY1" fmla="*/ 243873 h 243873"/>
                    <a:gd name="connsiteX2" fmla="*/ 384922 w 384921"/>
                    <a:gd name="connsiteY2" fmla="*/ 243873 h 243873"/>
                    <a:gd name="connsiteX3" fmla="*/ 384922 w 384921"/>
                    <a:gd name="connsiteY3" fmla="*/ 0 h 243873"/>
                    <a:gd name="connsiteX4" fmla="*/ 331051 w 384921"/>
                    <a:gd name="connsiteY4" fmla="*/ 190003 h 243873"/>
                    <a:gd name="connsiteX5" fmla="*/ 53860 w 384921"/>
                    <a:gd name="connsiteY5" fmla="*/ 190003 h 243873"/>
                    <a:gd name="connsiteX6" fmla="*/ 53860 w 384921"/>
                    <a:gd name="connsiteY6" fmla="*/ 53860 h 243873"/>
                    <a:gd name="connsiteX7" fmla="*/ 331051 w 384921"/>
                    <a:gd name="connsiteY7" fmla="*/ 53860 h 24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4921" h="243873">
                      <a:moveTo>
                        <a:pt x="0" y="0"/>
                      </a:moveTo>
                      <a:lnTo>
                        <a:pt x="0" y="243873"/>
                      </a:lnTo>
                      <a:lnTo>
                        <a:pt x="384922" y="243873"/>
                      </a:lnTo>
                      <a:lnTo>
                        <a:pt x="384922" y="0"/>
                      </a:lnTo>
                      <a:close/>
                      <a:moveTo>
                        <a:pt x="331051" y="190003"/>
                      </a:moveTo>
                      <a:lnTo>
                        <a:pt x="53860" y="190003"/>
                      </a:lnTo>
                      <a:lnTo>
                        <a:pt x="53860" y="53860"/>
                      </a:lnTo>
                      <a:lnTo>
                        <a:pt x="331051" y="53860"/>
                      </a:lnTo>
                      <a:close/>
                    </a:path>
                  </a:pathLst>
                </a:custGeom>
                <a:solidFill>
                  <a:srgbClr val="000000"/>
                </a:solidFill>
                <a:ln w="10636" cap="flat">
                  <a:noFill/>
                  <a:prstDash val="solid"/>
                  <a:miter/>
                </a:ln>
              </p:spPr>
              <p:txBody>
                <a:bodyPr rtlCol="0" anchor="ctr"/>
                <a:lstStyle/>
                <a:p>
                  <a:endParaRPr lang="en-US"/>
                </a:p>
              </p:txBody>
            </p:sp>
            <p:sp>
              <p:nvSpPr>
                <p:cNvPr id="54" name="Freeform: Shape 34">
                  <a:extLst>
                    <a:ext uri="{FF2B5EF4-FFF2-40B4-BE49-F238E27FC236}">
                      <a16:creationId xmlns:a16="http://schemas.microsoft.com/office/drawing/2014/main" id="{2BEDC4D6-8267-89A4-71D8-020DB1498856}"/>
                    </a:ext>
                  </a:extLst>
                </p:cNvPr>
                <p:cNvSpPr/>
                <p:nvPr/>
              </p:nvSpPr>
              <p:spPr>
                <a:xfrm>
                  <a:off x="4548132" y="2495235"/>
                  <a:ext cx="74326" cy="74326"/>
                </a:xfrm>
                <a:custGeom>
                  <a:avLst/>
                  <a:gdLst>
                    <a:gd name="connsiteX0" fmla="*/ 37163 w 74326"/>
                    <a:gd name="connsiteY0" fmla="*/ 74326 h 74326"/>
                    <a:gd name="connsiteX1" fmla="*/ 74326 w 74326"/>
                    <a:gd name="connsiteY1" fmla="*/ 37163 h 74326"/>
                    <a:gd name="connsiteX2" fmla="*/ 37163 w 74326"/>
                    <a:gd name="connsiteY2" fmla="*/ 0 h 74326"/>
                    <a:gd name="connsiteX3" fmla="*/ 0 w 74326"/>
                    <a:gd name="connsiteY3" fmla="*/ 37163 h 74326"/>
                    <a:gd name="connsiteX4" fmla="*/ 37163 w 74326"/>
                    <a:gd name="connsiteY4" fmla="*/ 74326 h 74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6" h="74326">
                      <a:moveTo>
                        <a:pt x="37163" y="74326"/>
                      </a:moveTo>
                      <a:cubicBezTo>
                        <a:pt x="57687" y="74326"/>
                        <a:pt x="74326" y="57687"/>
                        <a:pt x="74326" y="37163"/>
                      </a:cubicBezTo>
                      <a:cubicBezTo>
                        <a:pt x="74326" y="16639"/>
                        <a:pt x="57687" y="0"/>
                        <a:pt x="37163" y="0"/>
                      </a:cubicBezTo>
                      <a:cubicBezTo>
                        <a:pt x="16639" y="0"/>
                        <a:pt x="0" y="16639"/>
                        <a:pt x="0" y="37163"/>
                      </a:cubicBezTo>
                      <a:cubicBezTo>
                        <a:pt x="24" y="57678"/>
                        <a:pt x="16648" y="74303"/>
                        <a:pt x="37163" y="74326"/>
                      </a:cubicBezTo>
                      <a:close/>
                    </a:path>
                  </a:pathLst>
                </a:custGeom>
                <a:solidFill>
                  <a:srgbClr val="000000"/>
                </a:solidFill>
                <a:ln w="10636" cap="flat">
                  <a:noFill/>
                  <a:prstDash val="solid"/>
                  <a:miter/>
                </a:ln>
              </p:spPr>
              <p:txBody>
                <a:bodyPr rtlCol="0" anchor="ctr"/>
                <a:lstStyle/>
                <a:p>
                  <a:endParaRPr lang="en-US"/>
                </a:p>
              </p:txBody>
            </p:sp>
            <p:sp>
              <p:nvSpPr>
                <p:cNvPr id="55" name="Freeform: Shape 35">
                  <a:extLst>
                    <a:ext uri="{FF2B5EF4-FFF2-40B4-BE49-F238E27FC236}">
                      <a16:creationId xmlns:a16="http://schemas.microsoft.com/office/drawing/2014/main" id="{89F4D6BD-729E-279A-6860-358E850442E7}"/>
                    </a:ext>
                  </a:extLst>
                </p:cNvPr>
                <p:cNvSpPr/>
                <p:nvPr/>
              </p:nvSpPr>
              <p:spPr>
                <a:xfrm>
                  <a:off x="4199431" y="2678031"/>
                  <a:ext cx="578334" cy="310252"/>
                </a:xfrm>
                <a:custGeom>
                  <a:avLst/>
                  <a:gdLst>
                    <a:gd name="connsiteX0" fmla="*/ 551556 w 578334"/>
                    <a:gd name="connsiteY0" fmla="*/ 85347 h 310252"/>
                    <a:gd name="connsiteX1" fmla="*/ 362784 w 578334"/>
                    <a:gd name="connsiteY1" fmla="*/ 85347 h 310252"/>
                    <a:gd name="connsiteX2" fmla="*/ 363480 w 578334"/>
                    <a:gd name="connsiteY2" fmla="*/ 75622 h 310252"/>
                    <a:gd name="connsiteX3" fmla="*/ 287858 w 578334"/>
                    <a:gd name="connsiteY3" fmla="*/ 0 h 310252"/>
                    <a:gd name="connsiteX4" fmla="*/ 149702 w 578334"/>
                    <a:gd name="connsiteY4" fmla="*/ 0 h 310252"/>
                    <a:gd name="connsiteX5" fmla="*/ 142462 w 578334"/>
                    <a:gd name="connsiteY5" fmla="*/ 996 h 310252"/>
                    <a:gd name="connsiteX6" fmla="*/ 0 w 578334"/>
                    <a:gd name="connsiteY6" fmla="*/ 40997 h 310252"/>
                    <a:gd name="connsiteX7" fmla="*/ 14480 w 578334"/>
                    <a:gd name="connsiteY7" fmla="*/ 92554 h 310252"/>
                    <a:gd name="connsiteX8" fmla="*/ 153375 w 578334"/>
                    <a:gd name="connsiteY8" fmla="*/ 53549 h 310252"/>
                    <a:gd name="connsiteX9" fmla="*/ 287858 w 578334"/>
                    <a:gd name="connsiteY9" fmla="*/ 53549 h 310252"/>
                    <a:gd name="connsiteX10" fmla="*/ 309451 w 578334"/>
                    <a:gd name="connsiteY10" fmla="*/ 76114 h 310252"/>
                    <a:gd name="connsiteX11" fmla="*/ 287858 w 578334"/>
                    <a:gd name="connsiteY11" fmla="*/ 97706 h 310252"/>
                    <a:gd name="connsiteX12" fmla="*/ 168080 w 578334"/>
                    <a:gd name="connsiteY12" fmla="*/ 97706 h 310252"/>
                    <a:gd name="connsiteX13" fmla="*/ 168080 w 578334"/>
                    <a:gd name="connsiteY13" fmla="*/ 151255 h 310252"/>
                    <a:gd name="connsiteX14" fmla="*/ 287858 w 578334"/>
                    <a:gd name="connsiteY14" fmla="*/ 151255 h 310252"/>
                    <a:gd name="connsiteX15" fmla="*/ 329166 w 578334"/>
                    <a:gd name="connsiteY15" fmla="*/ 138896 h 310252"/>
                    <a:gd name="connsiteX16" fmla="*/ 486922 w 578334"/>
                    <a:gd name="connsiteY16" fmla="*/ 138896 h 310252"/>
                    <a:gd name="connsiteX17" fmla="*/ 369114 w 578334"/>
                    <a:gd name="connsiteY17" fmla="*/ 256704 h 310252"/>
                    <a:gd name="connsiteX18" fmla="*/ 0 w 578334"/>
                    <a:gd name="connsiteY18" fmla="*/ 256704 h 310252"/>
                    <a:gd name="connsiteX19" fmla="*/ 0 w 578334"/>
                    <a:gd name="connsiteY19" fmla="*/ 310253 h 310252"/>
                    <a:gd name="connsiteX20" fmla="*/ 380199 w 578334"/>
                    <a:gd name="connsiteY20" fmla="*/ 310253 h 310252"/>
                    <a:gd name="connsiteX21" fmla="*/ 399133 w 578334"/>
                    <a:gd name="connsiteY21" fmla="*/ 302413 h 310252"/>
                    <a:gd name="connsiteX22" fmla="*/ 570491 w 578334"/>
                    <a:gd name="connsiteY22" fmla="*/ 131056 h 310252"/>
                    <a:gd name="connsiteX23" fmla="*/ 570496 w 578334"/>
                    <a:gd name="connsiteY23" fmla="*/ 93191 h 310252"/>
                    <a:gd name="connsiteX24" fmla="*/ 551556 w 578334"/>
                    <a:gd name="connsiteY24" fmla="*/ 85347 h 31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8334" h="310252">
                      <a:moveTo>
                        <a:pt x="551556" y="85347"/>
                      </a:moveTo>
                      <a:lnTo>
                        <a:pt x="362784" y="85347"/>
                      </a:lnTo>
                      <a:cubicBezTo>
                        <a:pt x="363228" y="82124"/>
                        <a:pt x="363460" y="78876"/>
                        <a:pt x="363480" y="75622"/>
                      </a:cubicBezTo>
                      <a:cubicBezTo>
                        <a:pt x="363433" y="33876"/>
                        <a:pt x="329604" y="47"/>
                        <a:pt x="287858" y="0"/>
                      </a:cubicBezTo>
                      <a:lnTo>
                        <a:pt x="149702" y="0"/>
                      </a:lnTo>
                      <a:cubicBezTo>
                        <a:pt x="147255" y="-2"/>
                        <a:pt x="144818" y="333"/>
                        <a:pt x="142462" y="996"/>
                      </a:cubicBezTo>
                      <a:lnTo>
                        <a:pt x="0" y="40997"/>
                      </a:lnTo>
                      <a:lnTo>
                        <a:pt x="14480" y="92554"/>
                      </a:lnTo>
                      <a:lnTo>
                        <a:pt x="153375" y="53549"/>
                      </a:lnTo>
                      <a:lnTo>
                        <a:pt x="287858" y="53549"/>
                      </a:lnTo>
                      <a:cubicBezTo>
                        <a:pt x="300052" y="53818"/>
                        <a:pt x="309719" y="63920"/>
                        <a:pt x="309451" y="76114"/>
                      </a:cubicBezTo>
                      <a:cubicBezTo>
                        <a:pt x="309190" y="87929"/>
                        <a:pt x="299674" y="97445"/>
                        <a:pt x="287858" y="97706"/>
                      </a:cubicBezTo>
                      <a:lnTo>
                        <a:pt x="168080" y="97706"/>
                      </a:lnTo>
                      <a:lnTo>
                        <a:pt x="168080" y="151255"/>
                      </a:lnTo>
                      <a:lnTo>
                        <a:pt x="287858" y="151255"/>
                      </a:lnTo>
                      <a:cubicBezTo>
                        <a:pt x="302539" y="151258"/>
                        <a:pt x="316899" y="146961"/>
                        <a:pt x="329166" y="138896"/>
                      </a:cubicBezTo>
                      <a:lnTo>
                        <a:pt x="486922" y="138896"/>
                      </a:lnTo>
                      <a:lnTo>
                        <a:pt x="369114" y="256704"/>
                      </a:lnTo>
                      <a:lnTo>
                        <a:pt x="0" y="256704"/>
                      </a:lnTo>
                      <a:lnTo>
                        <a:pt x="0" y="310253"/>
                      </a:lnTo>
                      <a:lnTo>
                        <a:pt x="380199" y="310253"/>
                      </a:lnTo>
                      <a:cubicBezTo>
                        <a:pt x="387300" y="310254"/>
                        <a:pt x="394112" y="307434"/>
                        <a:pt x="399133" y="302413"/>
                      </a:cubicBezTo>
                      <a:lnTo>
                        <a:pt x="570491" y="131056"/>
                      </a:lnTo>
                      <a:cubicBezTo>
                        <a:pt x="580948" y="120601"/>
                        <a:pt x="580950" y="103649"/>
                        <a:pt x="570496" y="93191"/>
                      </a:cubicBezTo>
                      <a:cubicBezTo>
                        <a:pt x="565473" y="88167"/>
                        <a:pt x="558659" y="85345"/>
                        <a:pt x="551556" y="85347"/>
                      </a:cubicBezTo>
                      <a:close/>
                    </a:path>
                  </a:pathLst>
                </a:custGeom>
                <a:solidFill>
                  <a:srgbClr val="000000"/>
                </a:solidFill>
                <a:ln w="10636" cap="flat">
                  <a:noFill/>
                  <a:prstDash val="solid"/>
                  <a:miter/>
                </a:ln>
              </p:spPr>
              <p:txBody>
                <a:bodyPr rtlCol="0" anchor="ctr"/>
                <a:lstStyle/>
                <a:p>
                  <a:endParaRPr lang="en-US"/>
                </a:p>
              </p:txBody>
            </p:sp>
          </p:grpSp>
        </p:grpSp>
      </p:grpSp>
      <p:sp>
        <p:nvSpPr>
          <p:cNvPr id="67" name="Text Placeholder 2">
            <a:extLst>
              <a:ext uri="{FF2B5EF4-FFF2-40B4-BE49-F238E27FC236}">
                <a16:creationId xmlns:a16="http://schemas.microsoft.com/office/drawing/2014/main" id="{F7434FA5-2752-D17F-5AF5-030ED8E65FAB}"/>
              </a:ext>
            </a:extLst>
          </p:cNvPr>
          <p:cNvSpPr txBox="1">
            <a:spLocks/>
          </p:cNvSpPr>
          <p:nvPr/>
        </p:nvSpPr>
        <p:spPr>
          <a:xfrm>
            <a:off x="207401" y="1473952"/>
            <a:ext cx="2949324" cy="639762"/>
          </a:xfrm>
          <a:prstGeom prst="rect">
            <a:avLst/>
          </a:prstGeom>
        </p:spPr>
        <p:txBody>
          <a:bodyPr vert="horz" lIns="0" tIns="0" rIns="0" bIns="0" rtlCol="0" anchor="t">
            <a:noAutofit/>
          </a:bodyPr>
          <a:lstStyle>
            <a:lvl1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2000" b="1" kern="1200">
                <a:solidFill>
                  <a:schemeClr val="tx1"/>
                </a:solidFill>
                <a:latin typeface="+mn-lt"/>
                <a:ea typeface="+mn-ea"/>
                <a:cs typeface="+mn-cs"/>
              </a:defRPr>
            </a:lvl1pPr>
            <a:lvl2pPr marL="457200" indent="0" algn="l" defTabSz="914400" rtl="0" eaLnBrk="1" latinLnBrk="0" hangingPunct="1">
              <a:lnSpc>
                <a:spcPct val="95000"/>
              </a:lnSpc>
              <a:spcBef>
                <a:spcPts val="900"/>
              </a:spcBef>
              <a:buClr>
                <a:schemeClr val="tx1"/>
              </a:buClr>
              <a:buSzPct val="115000"/>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5000"/>
              </a:lnSpc>
              <a:spcBef>
                <a:spcPts val="800"/>
              </a:spcBef>
              <a:buClr>
                <a:schemeClr val="tx1"/>
              </a:buClr>
              <a:buSzPct val="115000"/>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9pPr>
          </a:lstStyle>
          <a:p>
            <a:pPr algn="ctr"/>
            <a:r>
              <a:rPr lang="en-US" sz="2800" dirty="0"/>
              <a:t>1935</a:t>
            </a:r>
          </a:p>
          <a:p>
            <a:pPr algn="ctr"/>
            <a:endParaRPr lang="en-US" sz="2800" dirty="0"/>
          </a:p>
        </p:txBody>
      </p:sp>
      <p:sp>
        <p:nvSpPr>
          <p:cNvPr id="59" name="Content Placeholder 3">
            <a:extLst>
              <a:ext uri="{FF2B5EF4-FFF2-40B4-BE49-F238E27FC236}">
                <a16:creationId xmlns:a16="http://schemas.microsoft.com/office/drawing/2014/main" id="{C645EDBF-E8F7-F6E3-A070-F00FE66FE102}"/>
              </a:ext>
            </a:extLst>
          </p:cNvPr>
          <p:cNvSpPr txBox="1">
            <a:spLocks/>
          </p:cNvSpPr>
          <p:nvPr/>
        </p:nvSpPr>
        <p:spPr>
          <a:xfrm>
            <a:off x="529157" y="3506750"/>
            <a:ext cx="2305812" cy="1055679"/>
          </a:xfrm>
          <a:prstGeom prst="rect">
            <a:avLst/>
          </a:prstGeom>
        </p:spPr>
        <p:txBody>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dirty="0"/>
              <a:t>Social Security Act was signed into law on August 14</a:t>
            </a:r>
          </a:p>
          <a:p>
            <a:pPr marL="0" indent="0">
              <a:buFont typeface="Arial" panose="020B0604020202020204" pitchFamily="34" charset="0"/>
              <a:buNone/>
            </a:pPr>
            <a:endParaRPr lang="en-US" dirty="0"/>
          </a:p>
        </p:txBody>
      </p:sp>
      <p:sp>
        <p:nvSpPr>
          <p:cNvPr id="60" name="Text Placeholder 2">
            <a:extLst>
              <a:ext uri="{FF2B5EF4-FFF2-40B4-BE49-F238E27FC236}">
                <a16:creationId xmlns:a16="http://schemas.microsoft.com/office/drawing/2014/main" id="{E405D641-B5CC-CAC3-962E-57FCED250F93}"/>
              </a:ext>
            </a:extLst>
          </p:cNvPr>
          <p:cNvSpPr txBox="1">
            <a:spLocks/>
          </p:cNvSpPr>
          <p:nvPr/>
        </p:nvSpPr>
        <p:spPr>
          <a:xfrm>
            <a:off x="3078992" y="1473952"/>
            <a:ext cx="2949324" cy="639762"/>
          </a:xfrm>
          <a:prstGeom prst="rect">
            <a:avLst/>
          </a:prstGeom>
        </p:spPr>
        <p:txBody>
          <a:bodyPr vert="horz" lIns="0" tIns="0" rIns="0" bIns="0" rtlCol="0" anchor="t">
            <a:noAutofit/>
          </a:bodyPr>
          <a:lstStyle>
            <a:lvl1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2000" b="1" kern="1200">
                <a:solidFill>
                  <a:schemeClr val="tx1"/>
                </a:solidFill>
                <a:latin typeface="+mn-lt"/>
                <a:ea typeface="+mn-ea"/>
                <a:cs typeface="+mn-cs"/>
              </a:defRPr>
            </a:lvl1pPr>
            <a:lvl2pPr marL="457200" indent="0" algn="l" defTabSz="914400" rtl="0" eaLnBrk="1" latinLnBrk="0" hangingPunct="1">
              <a:lnSpc>
                <a:spcPct val="95000"/>
              </a:lnSpc>
              <a:spcBef>
                <a:spcPts val="900"/>
              </a:spcBef>
              <a:buClr>
                <a:schemeClr val="tx1"/>
              </a:buClr>
              <a:buSzPct val="115000"/>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5000"/>
              </a:lnSpc>
              <a:spcBef>
                <a:spcPts val="800"/>
              </a:spcBef>
              <a:buClr>
                <a:schemeClr val="tx1"/>
              </a:buClr>
              <a:buSzPct val="115000"/>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9pPr>
          </a:lstStyle>
          <a:p>
            <a:pPr algn="ctr"/>
            <a:r>
              <a:rPr lang="en-US" sz="2800" dirty="0"/>
              <a:t>1937</a:t>
            </a:r>
          </a:p>
          <a:p>
            <a:pPr algn="ctr"/>
            <a:endParaRPr lang="en-US" sz="2800" dirty="0"/>
          </a:p>
        </p:txBody>
      </p:sp>
      <p:sp>
        <p:nvSpPr>
          <p:cNvPr id="61" name="Content Placeholder 3">
            <a:extLst>
              <a:ext uri="{FF2B5EF4-FFF2-40B4-BE49-F238E27FC236}">
                <a16:creationId xmlns:a16="http://schemas.microsoft.com/office/drawing/2014/main" id="{12CBCF7C-6EDB-0BA2-01C4-9BD893551F2B}"/>
              </a:ext>
            </a:extLst>
          </p:cNvPr>
          <p:cNvSpPr txBox="1">
            <a:spLocks/>
          </p:cNvSpPr>
          <p:nvPr/>
        </p:nvSpPr>
        <p:spPr>
          <a:xfrm>
            <a:off x="3275327" y="3506750"/>
            <a:ext cx="2493580" cy="1856790"/>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dirty="0"/>
              <a:t>Taxes were collected for the first time in January and the first one-time, lump-sum </a:t>
            </a:r>
            <a:r>
              <a:rPr lang="en-US" spc="-50" dirty="0"/>
              <a:t>payments were made </a:t>
            </a:r>
            <a:br>
              <a:rPr lang="en-US" dirty="0"/>
            </a:br>
            <a:r>
              <a:rPr lang="en-US" dirty="0"/>
              <a:t>that same month</a:t>
            </a:r>
          </a:p>
          <a:p>
            <a:pPr marL="0" indent="0">
              <a:buFont typeface="Arial" panose="020B0604020202020204" pitchFamily="34" charset="0"/>
              <a:buNone/>
            </a:pPr>
            <a:endParaRPr lang="en-US" dirty="0"/>
          </a:p>
        </p:txBody>
      </p:sp>
      <p:sp>
        <p:nvSpPr>
          <p:cNvPr id="62" name="Text Placeholder 2">
            <a:extLst>
              <a:ext uri="{FF2B5EF4-FFF2-40B4-BE49-F238E27FC236}">
                <a16:creationId xmlns:a16="http://schemas.microsoft.com/office/drawing/2014/main" id="{BF130755-77A7-12D7-AF48-8F5B97D5C272}"/>
              </a:ext>
            </a:extLst>
          </p:cNvPr>
          <p:cNvSpPr txBox="1">
            <a:spLocks/>
          </p:cNvSpPr>
          <p:nvPr/>
        </p:nvSpPr>
        <p:spPr>
          <a:xfrm>
            <a:off x="5915537" y="1473952"/>
            <a:ext cx="2922707" cy="639762"/>
          </a:xfrm>
          <a:prstGeom prst="rect">
            <a:avLst/>
          </a:prstGeom>
        </p:spPr>
        <p:txBody>
          <a:bodyPr vert="horz" lIns="0" tIns="0" rIns="0" bIns="0" rtlCol="0" anchor="t">
            <a:noAutofit/>
          </a:bodyPr>
          <a:lstStyle>
            <a:lvl1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2000" b="1" kern="1200">
                <a:solidFill>
                  <a:schemeClr val="tx1"/>
                </a:solidFill>
                <a:latin typeface="+mn-lt"/>
                <a:ea typeface="+mn-ea"/>
                <a:cs typeface="+mn-cs"/>
              </a:defRPr>
            </a:lvl1pPr>
            <a:lvl2pPr marL="457200" indent="0" algn="l" defTabSz="914400" rtl="0" eaLnBrk="1" latinLnBrk="0" hangingPunct="1">
              <a:lnSpc>
                <a:spcPct val="95000"/>
              </a:lnSpc>
              <a:spcBef>
                <a:spcPts val="900"/>
              </a:spcBef>
              <a:buClr>
                <a:schemeClr val="tx1"/>
              </a:buClr>
              <a:buSzPct val="115000"/>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5000"/>
              </a:lnSpc>
              <a:spcBef>
                <a:spcPts val="800"/>
              </a:spcBef>
              <a:buClr>
                <a:schemeClr val="tx1"/>
              </a:buClr>
              <a:buSzPct val="115000"/>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5000"/>
              </a:lnSpc>
              <a:spcBef>
                <a:spcPts val="600"/>
              </a:spcBef>
              <a:buClr>
                <a:schemeClr val="tx1"/>
              </a:buClr>
              <a:buSzPct val="115000"/>
              <a:buFont typeface="Arial" panose="020B0604020202020204" pitchFamily="34" charset="0"/>
              <a:buNone/>
              <a:defRPr sz="1600" b="1" kern="1200">
                <a:solidFill>
                  <a:schemeClr val="tx1"/>
                </a:solidFill>
                <a:latin typeface="+mn-lt"/>
                <a:ea typeface="+mn-ea"/>
                <a:cs typeface="+mn-cs"/>
              </a:defRPr>
            </a:lvl9pPr>
          </a:lstStyle>
          <a:p>
            <a:pPr algn="ctr"/>
            <a:r>
              <a:rPr lang="en-US" sz="2800" dirty="0"/>
              <a:t>1940</a:t>
            </a:r>
          </a:p>
        </p:txBody>
      </p:sp>
      <p:sp>
        <p:nvSpPr>
          <p:cNvPr id="63" name="Content Placeholder 3">
            <a:extLst>
              <a:ext uri="{FF2B5EF4-FFF2-40B4-BE49-F238E27FC236}">
                <a16:creationId xmlns:a16="http://schemas.microsoft.com/office/drawing/2014/main" id="{27FB3B42-188C-B7B0-95C1-5E6867E016D0}"/>
              </a:ext>
            </a:extLst>
          </p:cNvPr>
          <p:cNvSpPr txBox="1">
            <a:spLocks/>
          </p:cNvSpPr>
          <p:nvPr/>
        </p:nvSpPr>
        <p:spPr>
          <a:xfrm>
            <a:off x="6290477" y="3506750"/>
            <a:ext cx="2271909" cy="1274163"/>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spcBef>
                <a:spcPts val="1000"/>
              </a:spcBef>
              <a:buNone/>
            </a:pPr>
            <a:r>
              <a:rPr lang="en-US" dirty="0"/>
              <a:t>Regular ongoing monthly benefits started in January </a:t>
            </a:r>
          </a:p>
          <a:p>
            <a:pPr marL="0" indent="0">
              <a:buFont typeface="Arial" panose="020B0604020202020204" pitchFamily="34" charset="0"/>
              <a:buNone/>
            </a:pPr>
            <a:endParaRPr lang="en-US" dirty="0"/>
          </a:p>
        </p:txBody>
      </p:sp>
      <p:sp>
        <p:nvSpPr>
          <p:cNvPr id="39" name="Text Placeholder 38">
            <a:extLst>
              <a:ext uri="{FF2B5EF4-FFF2-40B4-BE49-F238E27FC236}">
                <a16:creationId xmlns:a16="http://schemas.microsoft.com/office/drawing/2014/main" id="{F68468E8-CA80-BC12-4709-6C8E4D899348}"/>
              </a:ext>
            </a:extLst>
          </p:cNvPr>
          <p:cNvSpPr>
            <a:spLocks noGrp="1"/>
          </p:cNvSpPr>
          <p:nvPr>
            <p:ph type="body" sz="quarter" idx="13"/>
          </p:nvPr>
        </p:nvSpPr>
        <p:spPr>
          <a:xfrm>
            <a:off x="2987675" y="6110288"/>
            <a:ext cx="5365750" cy="403225"/>
          </a:xfrm>
        </p:spPr>
        <p:txBody>
          <a:bodyPr/>
          <a:lstStyle/>
          <a:p>
            <a:r>
              <a:rPr lang="en-US" dirty="0"/>
              <a:t>Source: </a:t>
            </a:r>
            <a:r>
              <a:rPr lang="en-US" dirty="0" err="1"/>
              <a:t>ssa.gov</a:t>
            </a:r>
            <a:endParaRPr lang="en-US" dirty="0"/>
          </a:p>
        </p:txBody>
      </p:sp>
      <p:sp>
        <p:nvSpPr>
          <p:cNvPr id="7" name="Slide Number Placeholder 6">
            <a:extLst>
              <a:ext uri="{FF2B5EF4-FFF2-40B4-BE49-F238E27FC236}">
                <a16:creationId xmlns:a16="http://schemas.microsoft.com/office/drawing/2014/main" id="{D51B1275-D282-F342-B1C0-6BD72D19E6DE}"/>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a:t>
            </a:fld>
            <a:endParaRPr lang="en-CA"/>
          </a:p>
        </p:txBody>
      </p:sp>
    </p:spTree>
    <p:custDataLst>
      <p:tags r:id="rId1"/>
    </p:custDataLst>
    <p:extLst>
      <p:ext uri="{BB962C8B-B14F-4D97-AF65-F5344CB8AC3E}">
        <p14:creationId xmlns:p14="http://schemas.microsoft.com/office/powerpoint/2010/main" val="1409422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463" y="472438"/>
            <a:ext cx="8347076" cy="792167"/>
          </a:xfrm>
        </p:spPr>
        <p:txBody>
          <a:bodyPr/>
          <a:lstStyle/>
          <a:p>
            <a:r>
              <a:rPr lang="en-US" dirty="0">
                <a:sym typeface="Calibri Bold" charset="0"/>
              </a:rPr>
              <a:t>Changes for 2025</a:t>
            </a:r>
            <a:endParaRPr lang="en-CA" dirty="0"/>
          </a:p>
        </p:txBody>
      </p:sp>
      <p:sp>
        <p:nvSpPr>
          <p:cNvPr id="3" name="Content Placeholder 30">
            <a:extLst>
              <a:ext uri="{FF2B5EF4-FFF2-40B4-BE49-F238E27FC236}">
                <a16:creationId xmlns:a16="http://schemas.microsoft.com/office/drawing/2014/main" id="{B08180B1-E029-4056-6C0C-FC5DBC77A733}"/>
              </a:ext>
            </a:extLst>
          </p:cNvPr>
          <p:cNvSpPr txBox="1">
            <a:spLocks/>
          </p:cNvSpPr>
          <p:nvPr/>
        </p:nvSpPr>
        <p:spPr>
          <a:xfrm>
            <a:off x="268051" y="1136642"/>
            <a:ext cx="1620000" cy="4550408"/>
          </a:xfrm>
          <a:prstGeom prst="rect">
            <a:avLst/>
          </a:prstGeom>
          <a:solidFill>
            <a:srgbClr val="00009A"/>
          </a:solidFill>
        </p:spPr>
        <p:txBody>
          <a:bodyPr vert="horz" lIns="91440" tIns="1645920" rIns="91440" bIns="0" rtlCol="0" anchor="t">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pPr>
            <a:r>
              <a:rPr lang="en-CA" b="1" dirty="0">
                <a:solidFill>
                  <a:schemeClr val="bg1"/>
                </a:solidFill>
              </a:rPr>
              <a:t>Cost-of-living-adjustment (COLA) increases</a:t>
            </a:r>
          </a:p>
          <a:p>
            <a:pPr marL="0" indent="0" algn="ctr">
              <a:buFont typeface="Arial" panose="020B0604020202020204" pitchFamily="34" charset="0"/>
              <a:buNone/>
            </a:pPr>
            <a:r>
              <a:rPr lang="en-CA" b="1" dirty="0">
                <a:solidFill>
                  <a:schemeClr val="bg1"/>
                </a:solidFill>
              </a:rPr>
              <a:t> </a:t>
            </a:r>
            <a:endParaRPr lang="en-CA" dirty="0">
              <a:solidFill>
                <a:schemeClr val="bg1"/>
              </a:solidFill>
            </a:endParaRPr>
          </a:p>
        </p:txBody>
      </p:sp>
      <p:sp>
        <p:nvSpPr>
          <p:cNvPr id="11" name="Freeform: Shape 57">
            <a:extLst>
              <a:ext uri="{FF2B5EF4-FFF2-40B4-BE49-F238E27FC236}">
                <a16:creationId xmlns:a16="http://schemas.microsoft.com/office/drawing/2014/main" id="{DB04D375-024E-9F02-69B5-071FDF050F00}"/>
              </a:ext>
              <a:ext uri="{C183D7F6-B498-43B3-948B-1728B52AA6E4}">
                <adec:decorative xmlns:adec="http://schemas.microsoft.com/office/drawing/2017/decorative" val="1"/>
              </a:ext>
            </a:extLst>
          </p:cNvPr>
          <p:cNvSpPr/>
          <p:nvPr/>
        </p:nvSpPr>
        <p:spPr>
          <a:xfrm>
            <a:off x="687048" y="1693744"/>
            <a:ext cx="782006" cy="769157"/>
          </a:xfrm>
          <a:custGeom>
            <a:avLst/>
            <a:gdLst>
              <a:gd name="connsiteX0" fmla="*/ 26922 w 31402"/>
              <a:gd name="connsiteY0" fmla="*/ 8976 h 32397"/>
              <a:gd name="connsiteX1" fmla="*/ 26922 w 31402"/>
              <a:gd name="connsiteY1" fmla="*/ 2 h 32397"/>
              <a:gd name="connsiteX2" fmla="*/ 0 w 31402"/>
              <a:gd name="connsiteY2" fmla="*/ 7898 h 32397"/>
              <a:gd name="connsiteX3" fmla="*/ 0 w 31402"/>
              <a:gd name="connsiteY3" fmla="*/ 32399 h 32397"/>
              <a:gd name="connsiteX4" fmla="*/ 31403 w 31402"/>
              <a:gd name="connsiteY4" fmla="*/ 32399 h 32397"/>
              <a:gd name="connsiteX5" fmla="*/ 31403 w 31402"/>
              <a:gd name="connsiteY5" fmla="*/ 8976 h 32397"/>
              <a:gd name="connsiteX6" fmla="*/ 23926 w 31402"/>
              <a:gd name="connsiteY6" fmla="*/ 4004 h 32397"/>
              <a:gd name="connsiteX7" fmla="*/ 23926 w 31402"/>
              <a:gd name="connsiteY7" fmla="*/ 8976 h 32397"/>
              <a:gd name="connsiteX8" fmla="*/ 6949 w 31402"/>
              <a:gd name="connsiteY8" fmla="*/ 8976 h 32397"/>
              <a:gd name="connsiteX9" fmla="*/ 2995 w 31402"/>
              <a:gd name="connsiteY9" fmla="*/ 29404 h 32397"/>
              <a:gd name="connsiteX10" fmla="*/ 2995 w 31402"/>
              <a:gd name="connsiteY10" fmla="*/ 11971 h 32397"/>
              <a:gd name="connsiteX11" fmla="*/ 28407 w 31402"/>
              <a:gd name="connsiteY11" fmla="*/ 11971 h 32397"/>
              <a:gd name="connsiteX12" fmla="*/ 28407 w 31402"/>
              <a:gd name="connsiteY12" fmla="*/ 19507 h 32397"/>
              <a:gd name="connsiteX13" fmla="*/ 21746 w 31402"/>
              <a:gd name="connsiteY13" fmla="*/ 19507 h 32397"/>
              <a:gd name="connsiteX14" fmla="*/ 21746 w 31402"/>
              <a:gd name="connsiteY14" fmla="*/ 22503 h 32397"/>
              <a:gd name="connsiteX15" fmla="*/ 28407 w 31402"/>
              <a:gd name="connsiteY15" fmla="*/ 22503 h 32397"/>
              <a:gd name="connsiteX16" fmla="*/ 28407 w 31402"/>
              <a:gd name="connsiteY16" fmla="*/ 29404 h 3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402" h="32397">
                <a:moveTo>
                  <a:pt x="26922" y="8976"/>
                </a:moveTo>
                <a:lnTo>
                  <a:pt x="26922" y="2"/>
                </a:lnTo>
                <a:lnTo>
                  <a:pt x="0" y="7898"/>
                </a:lnTo>
                <a:lnTo>
                  <a:pt x="0" y="32399"/>
                </a:lnTo>
                <a:lnTo>
                  <a:pt x="31403" y="32399"/>
                </a:lnTo>
                <a:lnTo>
                  <a:pt x="31403" y="8976"/>
                </a:lnTo>
                <a:close/>
                <a:moveTo>
                  <a:pt x="23926" y="4004"/>
                </a:moveTo>
                <a:lnTo>
                  <a:pt x="23926" y="8976"/>
                </a:lnTo>
                <a:lnTo>
                  <a:pt x="6949" y="8976"/>
                </a:lnTo>
                <a:close/>
                <a:moveTo>
                  <a:pt x="2995" y="29404"/>
                </a:moveTo>
                <a:lnTo>
                  <a:pt x="2995" y="11971"/>
                </a:lnTo>
                <a:lnTo>
                  <a:pt x="28407" y="11971"/>
                </a:lnTo>
                <a:lnTo>
                  <a:pt x="28407" y="19507"/>
                </a:lnTo>
                <a:lnTo>
                  <a:pt x="21746" y="19507"/>
                </a:lnTo>
                <a:lnTo>
                  <a:pt x="21746" y="22503"/>
                </a:lnTo>
                <a:lnTo>
                  <a:pt x="28407" y="22503"/>
                </a:lnTo>
                <a:lnTo>
                  <a:pt x="28407" y="29404"/>
                </a:lnTo>
                <a:close/>
              </a:path>
            </a:pathLst>
          </a:custGeom>
          <a:solidFill>
            <a:schemeClr val="bg1"/>
          </a:solidFill>
          <a:ln w="1198" cap="flat">
            <a:noFill/>
            <a:prstDash val="solid"/>
            <a:miter/>
          </a:ln>
        </p:spPr>
        <p:txBody>
          <a:bodyPr rtlCol="0" anchor="ctr"/>
          <a:lstStyle/>
          <a:p>
            <a:endParaRPr lang="en-US"/>
          </a:p>
        </p:txBody>
      </p:sp>
      <p:sp>
        <p:nvSpPr>
          <p:cNvPr id="18" name="Content Placeholder 30">
            <a:extLst>
              <a:ext uri="{FF2B5EF4-FFF2-40B4-BE49-F238E27FC236}">
                <a16:creationId xmlns:a16="http://schemas.microsoft.com/office/drawing/2014/main" id="{AD2E3D4A-8DB1-4C25-CE0D-48C3765B73F4}"/>
              </a:ext>
            </a:extLst>
          </p:cNvPr>
          <p:cNvSpPr txBox="1">
            <a:spLocks/>
          </p:cNvSpPr>
          <p:nvPr/>
        </p:nvSpPr>
        <p:spPr>
          <a:xfrm>
            <a:off x="1999388" y="1136642"/>
            <a:ext cx="1620000" cy="4550408"/>
          </a:xfrm>
          <a:prstGeom prst="rect">
            <a:avLst/>
          </a:prstGeom>
          <a:solidFill>
            <a:srgbClr val="06874E"/>
          </a:solidFill>
        </p:spPr>
        <p:txBody>
          <a:bodyPr vert="horz" lIns="91440" tIns="1645920" rIns="91440" bIns="0" rtlCol="0" anchor="t">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pPr>
            <a:r>
              <a:rPr lang="en-CA" b="1" dirty="0">
                <a:solidFill>
                  <a:schemeClr val="bg1"/>
                </a:solidFill>
              </a:rPr>
              <a:t>Higher potential benefit </a:t>
            </a:r>
            <a:r>
              <a:rPr lang="en-CA" dirty="0">
                <a:solidFill>
                  <a:schemeClr val="bg1"/>
                </a:solidFill>
              </a:rPr>
              <a:t>for </a:t>
            </a:r>
            <a:br>
              <a:rPr lang="en-CA" dirty="0">
                <a:solidFill>
                  <a:schemeClr val="bg1"/>
                </a:solidFill>
              </a:rPr>
            </a:br>
            <a:r>
              <a:rPr lang="en-CA" dirty="0">
                <a:solidFill>
                  <a:schemeClr val="bg1"/>
                </a:solidFill>
              </a:rPr>
              <a:t>new retirees</a:t>
            </a:r>
          </a:p>
        </p:txBody>
      </p:sp>
      <p:pic>
        <p:nvPicPr>
          <p:cNvPr id="19" name="Graphic 18">
            <a:extLst>
              <a:ext uri="{FF2B5EF4-FFF2-40B4-BE49-F238E27FC236}">
                <a16:creationId xmlns:a16="http://schemas.microsoft.com/office/drawing/2014/main" id="{131CAED1-158C-BB60-296F-756E69514FB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85723" y="1674416"/>
            <a:ext cx="847330" cy="807812"/>
          </a:xfrm>
          <a:prstGeom prst="rect">
            <a:avLst/>
          </a:prstGeom>
        </p:spPr>
      </p:pic>
      <p:sp>
        <p:nvSpPr>
          <p:cNvPr id="20" name="Content Placeholder 30">
            <a:extLst>
              <a:ext uri="{FF2B5EF4-FFF2-40B4-BE49-F238E27FC236}">
                <a16:creationId xmlns:a16="http://schemas.microsoft.com/office/drawing/2014/main" id="{328BC3BE-7A7C-B93F-4E59-E6F1CE32736E}"/>
              </a:ext>
            </a:extLst>
          </p:cNvPr>
          <p:cNvSpPr txBox="1">
            <a:spLocks/>
          </p:cNvSpPr>
          <p:nvPr/>
        </p:nvSpPr>
        <p:spPr>
          <a:xfrm>
            <a:off x="3730725" y="1136642"/>
            <a:ext cx="1620000" cy="4550408"/>
          </a:xfrm>
          <a:prstGeom prst="rect">
            <a:avLst/>
          </a:prstGeom>
          <a:solidFill>
            <a:srgbClr val="4C336B"/>
          </a:solidFill>
        </p:spPr>
        <p:txBody>
          <a:bodyPr vert="horz" lIns="91440" tIns="1645920" rIns="91440" bIns="0" rtlCol="0" anchor="t">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pPr>
            <a:r>
              <a:rPr lang="en-CA" b="1" dirty="0">
                <a:solidFill>
                  <a:schemeClr val="bg1"/>
                </a:solidFill>
              </a:rPr>
              <a:t>More earnings </a:t>
            </a:r>
            <a:br>
              <a:rPr lang="en-CA" dirty="0">
                <a:solidFill>
                  <a:schemeClr val="bg1"/>
                </a:solidFill>
              </a:rPr>
            </a:br>
            <a:r>
              <a:rPr lang="en-CA" dirty="0">
                <a:solidFill>
                  <a:schemeClr val="bg1"/>
                </a:solidFill>
              </a:rPr>
              <a:t>subject to Social Security taxes</a:t>
            </a:r>
          </a:p>
        </p:txBody>
      </p:sp>
      <p:grpSp>
        <p:nvGrpSpPr>
          <p:cNvPr id="22" name="Group 21">
            <a:extLst>
              <a:ext uri="{FF2B5EF4-FFF2-40B4-BE49-F238E27FC236}">
                <a16:creationId xmlns:a16="http://schemas.microsoft.com/office/drawing/2014/main" id="{723E04DD-7806-0785-1760-754F9A283535}"/>
              </a:ext>
              <a:ext uri="{C183D7F6-B498-43B3-948B-1728B52AA6E4}">
                <adec:decorative xmlns:adec="http://schemas.microsoft.com/office/drawing/2017/decorative" val="1"/>
              </a:ext>
            </a:extLst>
          </p:cNvPr>
          <p:cNvGrpSpPr/>
          <p:nvPr/>
        </p:nvGrpSpPr>
        <p:grpSpPr>
          <a:xfrm>
            <a:off x="4085631" y="1694250"/>
            <a:ext cx="910189" cy="768145"/>
            <a:chOff x="157096" y="2230345"/>
            <a:chExt cx="32333" cy="28622"/>
          </a:xfrm>
          <a:solidFill>
            <a:schemeClr val="bg1"/>
          </a:solidFill>
        </p:grpSpPr>
        <p:sp>
          <p:nvSpPr>
            <p:cNvPr id="23" name="Freeform: Shape 23">
              <a:extLst>
                <a:ext uri="{FF2B5EF4-FFF2-40B4-BE49-F238E27FC236}">
                  <a16:creationId xmlns:a16="http://schemas.microsoft.com/office/drawing/2014/main" id="{23A15448-DA72-186B-53CE-CAB82F55AAF2}"/>
                </a:ext>
              </a:extLst>
            </p:cNvPr>
            <p:cNvSpPr/>
            <p:nvPr/>
          </p:nvSpPr>
          <p:spPr>
            <a:xfrm>
              <a:off x="165674" y="2240960"/>
              <a:ext cx="2995" cy="2815"/>
            </a:xfrm>
            <a:custGeom>
              <a:avLst/>
              <a:gdLst>
                <a:gd name="connsiteX0" fmla="*/ 0 w 2995"/>
                <a:gd name="connsiteY0" fmla="*/ 0 h 2815"/>
                <a:gd name="connsiteX1" fmla="*/ 2995 w 2995"/>
                <a:gd name="connsiteY1" fmla="*/ 0 h 2815"/>
                <a:gd name="connsiteX2" fmla="*/ 2995 w 2995"/>
                <a:gd name="connsiteY2" fmla="*/ 2816 h 2815"/>
                <a:gd name="connsiteX3" fmla="*/ 0 w 2995"/>
                <a:gd name="connsiteY3" fmla="*/ 2816 h 2815"/>
              </a:gdLst>
              <a:ahLst/>
              <a:cxnLst>
                <a:cxn ang="0">
                  <a:pos x="connsiteX0" y="connsiteY0"/>
                </a:cxn>
                <a:cxn ang="0">
                  <a:pos x="connsiteX1" y="connsiteY1"/>
                </a:cxn>
                <a:cxn ang="0">
                  <a:pos x="connsiteX2" y="connsiteY2"/>
                </a:cxn>
                <a:cxn ang="0">
                  <a:pos x="connsiteX3" y="connsiteY3"/>
                </a:cxn>
              </a:cxnLst>
              <a:rect l="l" t="t" r="r" b="b"/>
              <a:pathLst>
                <a:path w="2995" h="2815">
                  <a:moveTo>
                    <a:pt x="0" y="0"/>
                  </a:moveTo>
                  <a:lnTo>
                    <a:pt x="2995" y="0"/>
                  </a:lnTo>
                  <a:lnTo>
                    <a:pt x="2995" y="2816"/>
                  </a:lnTo>
                  <a:lnTo>
                    <a:pt x="0" y="2816"/>
                  </a:lnTo>
                  <a:close/>
                </a:path>
              </a:pathLst>
            </a:custGeom>
            <a:grpFill/>
            <a:ln w="1198" cap="flat">
              <a:noFill/>
              <a:prstDash val="solid"/>
              <a:miter/>
            </a:ln>
          </p:spPr>
          <p:txBody>
            <a:bodyPr rtlCol="0" anchor="ctr"/>
            <a:lstStyle/>
            <a:p>
              <a:endParaRPr lang="en-US"/>
            </a:p>
          </p:txBody>
        </p:sp>
        <p:sp>
          <p:nvSpPr>
            <p:cNvPr id="24" name="Freeform: Shape 25">
              <a:extLst>
                <a:ext uri="{FF2B5EF4-FFF2-40B4-BE49-F238E27FC236}">
                  <a16:creationId xmlns:a16="http://schemas.microsoft.com/office/drawing/2014/main" id="{BB60A29E-0497-4DD4-A49D-3F0F7A44D268}"/>
                </a:ext>
              </a:extLst>
            </p:cNvPr>
            <p:cNvSpPr/>
            <p:nvPr/>
          </p:nvSpPr>
          <p:spPr>
            <a:xfrm>
              <a:off x="171557" y="2238120"/>
              <a:ext cx="4984" cy="2995"/>
            </a:xfrm>
            <a:custGeom>
              <a:avLst/>
              <a:gdLst>
                <a:gd name="connsiteX0" fmla="*/ 0 w 4984"/>
                <a:gd name="connsiteY0" fmla="*/ 0 h 2995"/>
                <a:gd name="connsiteX1" fmla="*/ 4984 w 4984"/>
                <a:gd name="connsiteY1" fmla="*/ 0 h 2995"/>
                <a:gd name="connsiteX2" fmla="*/ 4984 w 4984"/>
                <a:gd name="connsiteY2" fmla="*/ 2995 h 2995"/>
                <a:gd name="connsiteX3" fmla="*/ 0 w 4984"/>
                <a:gd name="connsiteY3" fmla="*/ 2995 h 2995"/>
              </a:gdLst>
              <a:ahLst/>
              <a:cxnLst>
                <a:cxn ang="0">
                  <a:pos x="connsiteX0" y="connsiteY0"/>
                </a:cxn>
                <a:cxn ang="0">
                  <a:pos x="connsiteX1" y="connsiteY1"/>
                </a:cxn>
                <a:cxn ang="0">
                  <a:pos x="connsiteX2" y="connsiteY2"/>
                </a:cxn>
                <a:cxn ang="0">
                  <a:pos x="connsiteX3" y="connsiteY3"/>
                </a:cxn>
              </a:cxnLst>
              <a:rect l="l" t="t" r="r" b="b"/>
              <a:pathLst>
                <a:path w="4984" h="2995">
                  <a:moveTo>
                    <a:pt x="0" y="0"/>
                  </a:moveTo>
                  <a:lnTo>
                    <a:pt x="4984" y="0"/>
                  </a:lnTo>
                  <a:lnTo>
                    <a:pt x="4984" y="2995"/>
                  </a:lnTo>
                  <a:lnTo>
                    <a:pt x="0" y="2995"/>
                  </a:lnTo>
                  <a:close/>
                </a:path>
              </a:pathLst>
            </a:custGeom>
            <a:grpFill/>
            <a:ln w="1198" cap="flat">
              <a:noFill/>
              <a:prstDash val="solid"/>
              <a:miter/>
            </a:ln>
          </p:spPr>
          <p:txBody>
            <a:bodyPr rtlCol="0" anchor="ctr"/>
            <a:lstStyle/>
            <a:p>
              <a:endParaRPr lang="en-US"/>
            </a:p>
          </p:txBody>
        </p:sp>
        <p:sp>
          <p:nvSpPr>
            <p:cNvPr id="25" name="Freeform: Shape 27">
              <a:extLst>
                <a:ext uri="{FF2B5EF4-FFF2-40B4-BE49-F238E27FC236}">
                  <a16:creationId xmlns:a16="http://schemas.microsoft.com/office/drawing/2014/main" id="{105C77EF-B1CD-A703-3E8D-9E7CEF8643B6}"/>
                </a:ext>
              </a:extLst>
            </p:cNvPr>
            <p:cNvSpPr/>
            <p:nvPr/>
          </p:nvSpPr>
          <p:spPr>
            <a:xfrm>
              <a:off x="157096" y="2230345"/>
              <a:ext cx="32333" cy="28622"/>
            </a:xfrm>
            <a:custGeom>
              <a:avLst/>
              <a:gdLst>
                <a:gd name="connsiteX0" fmla="*/ 32301 w 32333"/>
                <a:gd name="connsiteY0" fmla="*/ 11097 h 28622"/>
                <a:gd name="connsiteX1" fmla="*/ 30959 w 32333"/>
                <a:gd name="connsiteY1" fmla="*/ 8700 h 28622"/>
                <a:gd name="connsiteX2" fmla="*/ 28288 w 32333"/>
                <a:gd name="connsiteY2" fmla="*/ 7934 h 28622"/>
                <a:gd name="connsiteX3" fmla="*/ 26478 w 32333"/>
                <a:gd name="connsiteY3" fmla="*/ 8676 h 28622"/>
                <a:gd name="connsiteX4" fmla="*/ 23855 w 32333"/>
                <a:gd name="connsiteY4" fmla="*/ 6053 h 28622"/>
                <a:gd name="connsiteX5" fmla="*/ 14928 w 32333"/>
                <a:gd name="connsiteY5" fmla="*/ 3788 h 28622"/>
                <a:gd name="connsiteX6" fmla="*/ 10040 w 32333"/>
                <a:gd name="connsiteY6" fmla="*/ 673 h 28622"/>
                <a:gd name="connsiteX7" fmla="*/ 8063 w 32333"/>
                <a:gd name="connsiteY7" fmla="*/ 2 h 28622"/>
                <a:gd name="connsiteX8" fmla="*/ 8063 w 32333"/>
                <a:gd name="connsiteY8" fmla="*/ 5753 h 28622"/>
                <a:gd name="connsiteX9" fmla="*/ 4948 w 32333"/>
                <a:gd name="connsiteY9" fmla="*/ 8772 h 28622"/>
                <a:gd name="connsiteX10" fmla="*/ 0 w 32333"/>
                <a:gd name="connsiteY10" fmla="*/ 8988 h 28622"/>
                <a:gd name="connsiteX11" fmla="*/ 1953 w 32333"/>
                <a:gd name="connsiteY11" fmla="*/ 19771 h 28622"/>
                <a:gd name="connsiteX12" fmla="*/ 4481 w 32333"/>
                <a:gd name="connsiteY12" fmla="*/ 19771 h 28622"/>
                <a:gd name="connsiteX13" fmla="*/ 8327 w 32333"/>
                <a:gd name="connsiteY13" fmla="*/ 23952 h 28622"/>
                <a:gd name="connsiteX14" fmla="*/ 8327 w 32333"/>
                <a:gd name="connsiteY14" fmla="*/ 28625 h 28622"/>
                <a:gd name="connsiteX15" fmla="*/ 15384 w 32333"/>
                <a:gd name="connsiteY15" fmla="*/ 28625 h 28622"/>
                <a:gd name="connsiteX16" fmla="*/ 15384 w 32333"/>
                <a:gd name="connsiteY16" fmla="*/ 25426 h 28622"/>
                <a:gd name="connsiteX17" fmla="*/ 16091 w 32333"/>
                <a:gd name="connsiteY17" fmla="*/ 25426 h 28622"/>
                <a:gd name="connsiteX18" fmla="*/ 16091 w 32333"/>
                <a:gd name="connsiteY18" fmla="*/ 28625 h 28622"/>
                <a:gd name="connsiteX19" fmla="*/ 23148 w 32333"/>
                <a:gd name="connsiteY19" fmla="*/ 28625 h 28622"/>
                <a:gd name="connsiteX20" fmla="*/ 23148 w 32333"/>
                <a:gd name="connsiteY20" fmla="*/ 23928 h 28622"/>
                <a:gd name="connsiteX21" fmla="*/ 28419 w 32333"/>
                <a:gd name="connsiteY21" fmla="*/ 14595 h 28622"/>
                <a:gd name="connsiteX22" fmla="*/ 27916 w 32333"/>
                <a:gd name="connsiteY22" fmla="*/ 11480 h 28622"/>
                <a:gd name="connsiteX23" fmla="*/ 28216 w 32333"/>
                <a:gd name="connsiteY23" fmla="*/ 11121 h 28622"/>
                <a:gd name="connsiteX24" fmla="*/ 28635 w 32333"/>
                <a:gd name="connsiteY24" fmla="*/ 10881 h 28622"/>
                <a:gd name="connsiteX25" fmla="*/ 29090 w 32333"/>
                <a:gd name="connsiteY25" fmla="*/ 11013 h 28622"/>
                <a:gd name="connsiteX26" fmla="*/ 29330 w 32333"/>
                <a:gd name="connsiteY26" fmla="*/ 11444 h 28622"/>
                <a:gd name="connsiteX27" fmla="*/ 29198 w 32333"/>
                <a:gd name="connsiteY27" fmla="*/ 11899 h 28622"/>
                <a:gd name="connsiteX28" fmla="*/ 31534 w 32333"/>
                <a:gd name="connsiteY28" fmla="*/ 13828 h 28622"/>
                <a:gd name="connsiteX29" fmla="*/ 32301 w 32333"/>
                <a:gd name="connsiteY29" fmla="*/ 11097 h 28622"/>
                <a:gd name="connsiteX30" fmla="*/ 21039 w 32333"/>
                <a:gd name="connsiteY30" fmla="*/ 21640 h 28622"/>
                <a:gd name="connsiteX31" fmla="*/ 20152 w 32333"/>
                <a:gd name="connsiteY31" fmla="*/ 22035 h 28622"/>
                <a:gd name="connsiteX32" fmla="*/ 20152 w 32333"/>
                <a:gd name="connsiteY32" fmla="*/ 25630 h 28622"/>
                <a:gd name="connsiteX33" fmla="*/ 19086 w 32333"/>
                <a:gd name="connsiteY33" fmla="*/ 25630 h 28622"/>
                <a:gd name="connsiteX34" fmla="*/ 19086 w 32333"/>
                <a:gd name="connsiteY34" fmla="*/ 22431 h 28622"/>
                <a:gd name="connsiteX35" fmla="*/ 12365 w 32333"/>
                <a:gd name="connsiteY35" fmla="*/ 22431 h 28622"/>
                <a:gd name="connsiteX36" fmla="*/ 12365 w 32333"/>
                <a:gd name="connsiteY36" fmla="*/ 25630 h 28622"/>
                <a:gd name="connsiteX37" fmla="*/ 11298 w 32333"/>
                <a:gd name="connsiteY37" fmla="*/ 25630 h 28622"/>
                <a:gd name="connsiteX38" fmla="*/ 11298 w 32333"/>
                <a:gd name="connsiteY38" fmla="*/ 23030 h 28622"/>
                <a:gd name="connsiteX39" fmla="*/ 11298 w 32333"/>
                <a:gd name="connsiteY39" fmla="*/ 22095 h 28622"/>
                <a:gd name="connsiteX40" fmla="*/ 10436 w 32333"/>
                <a:gd name="connsiteY40" fmla="*/ 21688 h 28622"/>
                <a:gd name="connsiteX41" fmla="*/ 10328 w 32333"/>
                <a:gd name="connsiteY41" fmla="*/ 21688 h 28622"/>
                <a:gd name="connsiteX42" fmla="*/ 6734 w 32333"/>
                <a:gd name="connsiteY42" fmla="*/ 17674 h 28622"/>
                <a:gd name="connsiteX43" fmla="*/ 6326 w 32333"/>
                <a:gd name="connsiteY43" fmla="*/ 16824 h 28622"/>
                <a:gd name="connsiteX44" fmla="*/ 4445 w 32333"/>
                <a:gd name="connsiteY44" fmla="*/ 16824 h 28622"/>
                <a:gd name="connsiteX45" fmla="*/ 3546 w 32333"/>
                <a:gd name="connsiteY45" fmla="*/ 11851 h 28622"/>
                <a:gd name="connsiteX46" fmla="*/ 6662 w 32333"/>
                <a:gd name="connsiteY46" fmla="*/ 11720 h 28622"/>
                <a:gd name="connsiteX47" fmla="*/ 7069 w 32333"/>
                <a:gd name="connsiteY47" fmla="*/ 11013 h 28622"/>
                <a:gd name="connsiteX48" fmla="*/ 10280 w 32333"/>
                <a:gd name="connsiteY48" fmla="*/ 7922 h 28622"/>
                <a:gd name="connsiteX49" fmla="*/ 11047 w 32333"/>
                <a:gd name="connsiteY49" fmla="*/ 7502 h 28622"/>
                <a:gd name="connsiteX50" fmla="*/ 11047 w 32333"/>
                <a:gd name="connsiteY50" fmla="*/ 4519 h 28622"/>
                <a:gd name="connsiteX51" fmla="*/ 13096 w 32333"/>
                <a:gd name="connsiteY51" fmla="*/ 6280 h 28622"/>
                <a:gd name="connsiteX52" fmla="*/ 13587 w 32333"/>
                <a:gd name="connsiteY52" fmla="*/ 6879 h 28622"/>
                <a:gd name="connsiteX53" fmla="*/ 14341 w 32333"/>
                <a:gd name="connsiteY53" fmla="*/ 6879 h 28622"/>
                <a:gd name="connsiteX54" fmla="*/ 21985 w 32333"/>
                <a:gd name="connsiteY54" fmla="*/ 8473 h 28622"/>
                <a:gd name="connsiteX55" fmla="*/ 22069 w 32333"/>
                <a:gd name="connsiteY55" fmla="*/ 8545 h 28622"/>
                <a:gd name="connsiteX56" fmla="*/ 25412 w 32333"/>
                <a:gd name="connsiteY56" fmla="*/ 14691 h 28622"/>
                <a:gd name="connsiteX57" fmla="*/ 21039 w 32333"/>
                <a:gd name="connsiteY57" fmla="*/ 21640 h 2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2333" h="28622">
                  <a:moveTo>
                    <a:pt x="32301" y="11097"/>
                  </a:moveTo>
                  <a:cubicBezTo>
                    <a:pt x="32193" y="10150"/>
                    <a:pt x="31702" y="9287"/>
                    <a:pt x="30959" y="8700"/>
                  </a:cubicBezTo>
                  <a:cubicBezTo>
                    <a:pt x="30204" y="8101"/>
                    <a:pt x="29246" y="7826"/>
                    <a:pt x="28288" y="7934"/>
                  </a:cubicBezTo>
                  <a:cubicBezTo>
                    <a:pt x="27629" y="8005"/>
                    <a:pt x="26994" y="8257"/>
                    <a:pt x="26478" y="8676"/>
                  </a:cubicBezTo>
                  <a:cubicBezTo>
                    <a:pt x="25747" y="7658"/>
                    <a:pt x="24861" y="6771"/>
                    <a:pt x="23855" y="6053"/>
                  </a:cubicBezTo>
                  <a:cubicBezTo>
                    <a:pt x="23387" y="5705"/>
                    <a:pt x="20500" y="3656"/>
                    <a:pt x="14928" y="3788"/>
                  </a:cubicBezTo>
                  <a:cubicBezTo>
                    <a:pt x="13539" y="2410"/>
                    <a:pt x="11873" y="1344"/>
                    <a:pt x="10040" y="673"/>
                  </a:cubicBezTo>
                  <a:lnTo>
                    <a:pt x="8063" y="2"/>
                  </a:lnTo>
                  <a:lnTo>
                    <a:pt x="8063" y="5753"/>
                  </a:lnTo>
                  <a:cubicBezTo>
                    <a:pt x="6841" y="6544"/>
                    <a:pt x="5787" y="7574"/>
                    <a:pt x="4948" y="8772"/>
                  </a:cubicBezTo>
                  <a:lnTo>
                    <a:pt x="0" y="8988"/>
                  </a:lnTo>
                  <a:lnTo>
                    <a:pt x="1953" y="19771"/>
                  </a:lnTo>
                  <a:lnTo>
                    <a:pt x="4481" y="19771"/>
                  </a:lnTo>
                  <a:cubicBezTo>
                    <a:pt x="5332" y="21508"/>
                    <a:pt x="6674" y="22958"/>
                    <a:pt x="8327" y="23952"/>
                  </a:cubicBezTo>
                  <a:lnTo>
                    <a:pt x="8327" y="28625"/>
                  </a:lnTo>
                  <a:lnTo>
                    <a:pt x="15384" y="28625"/>
                  </a:lnTo>
                  <a:lnTo>
                    <a:pt x="15384" y="25426"/>
                  </a:lnTo>
                  <a:lnTo>
                    <a:pt x="16091" y="25426"/>
                  </a:lnTo>
                  <a:lnTo>
                    <a:pt x="16091" y="28625"/>
                  </a:lnTo>
                  <a:lnTo>
                    <a:pt x="23148" y="28625"/>
                  </a:lnTo>
                  <a:lnTo>
                    <a:pt x="23148" y="23928"/>
                  </a:lnTo>
                  <a:cubicBezTo>
                    <a:pt x="26502" y="22035"/>
                    <a:pt x="28527" y="18441"/>
                    <a:pt x="28419" y="14595"/>
                  </a:cubicBezTo>
                  <a:cubicBezTo>
                    <a:pt x="28419" y="13541"/>
                    <a:pt x="28252" y="12486"/>
                    <a:pt x="27916" y="11480"/>
                  </a:cubicBezTo>
                  <a:lnTo>
                    <a:pt x="28216" y="11121"/>
                  </a:lnTo>
                  <a:cubicBezTo>
                    <a:pt x="28312" y="10989"/>
                    <a:pt x="28467" y="10905"/>
                    <a:pt x="28635" y="10881"/>
                  </a:cubicBezTo>
                  <a:cubicBezTo>
                    <a:pt x="28803" y="10869"/>
                    <a:pt x="28959" y="10917"/>
                    <a:pt x="29090" y="11013"/>
                  </a:cubicBezTo>
                  <a:cubicBezTo>
                    <a:pt x="29222" y="11121"/>
                    <a:pt x="29306" y="11276"/>
                    <a:pt x="29330" y="11444"/>
                  </a:cubicBezTo>
                  <a:cubicBezTo>
                    <a:pt x="29342" y="11612"/>
                    <a:pt x="29294" y="11768"/>
                    <a:pt x="29198" y="11899"/>
                  </a:cubicBezTo>
                  <a:lnTo>
                    <a:pt x="31534" y="13828"/>
                  </a:lnTo>
                  <a:cubicBezTo>
                    <a:pt x="32157" y="13061"/>
                    <a:pt x="32433" y="12079"/>
                    <a:pt x="32301" y="11097"/>
                  </a:cubicBezTo>
                  <a:close/>
                  <a:moveTo>
                    <a:pt x="21039" y="21640"/>
                  </a:moveTo>
                  <a:lnTo>
                    <a:pt x="20152" y="22035"/>
                  </a:lnTo>
                  <a:lnTo>
                    <a:pt x="20152" y="25630"/>
                  </a:lnTo>
                  <a:lnTo>
                    <a:pt x="19086" y="25630"/>
                  </a:lnTo>
                  <a:lnTo>
                    <a:pt x="19086" y="22431"/>
                  </a:lnTo>
                  <a:lnTo>
                    <a:pt x="12365" y="22431"/>
                  </a:lnTo>
                  <a:lnTo>
                    <a:pt x="12365" y="25630"/>
                  </a:lnTo>
                  <a:lnTo>
                    <a:pt x="11298" y="25630"/>
                  </a:lnTo>
                  <a:lnTo>
                    <a:pt x="11298" y="23030"/>
                  </a:lnTo>
                  <a:lnTo>
                    <a:pt x="11298" y="22095"/>
                  </a:lnTo>
                  <a:lnTo>
                    <a:pt x="10436" y="21688"/>
                  </a:lnTo>
                  <a:lnTo>
                    <a:pt x="10328" y="21688"/>
                  </a:lnTo>
                  <a:cubicBezTo>
                    <a:pt x="8674" y="20849"/>
                    <a:pt x="7393" y="19412"/>
                    <a:pt x="6734" y="17674"/>
                  </a:cubicBezTo>
                  <a:lnTo>
                    <a:pt x="6326" y="16824"/>
                  </a:lnTo>
                  <a:lnTo>
                    <a:pt x="4445" y="16824"/>
                  </a:lnTo>
                  <a:lnTo>
                    <a:pt x="3546" y="11851"/>
                  </a:lnTo>
                  <a:lnTo>
                    <a:pt x="6662" y="11720"/>
                  </a:lnTo>
                  <a:lnTo>
                    <a:pt x="7069" y="11013"/>
                  </a:lnTo>
                  <a:cubicBezTo>
                    <a:pt x="7848" y="9719"/>
                    <a:pt x="8950" y="8653"/>
                    <a:pt x="10280" y="7922"/>
                  </a:cubicBezTo>
                  <a:lnTo>
                    <a:pt x="11047" y="7502"/>
                  </a:lnTo>
                  <a:lnTo>
                    <a:pt x="11047" y="4519"/>
                  </a:lnTo>
                  <a:cubicBezTo>
                    <a:pt x="11826" y="4986"/>
                    <a:pt x="12509" y="5585"/>
                    <a:pt x="13096" y="6280"/>
                  </a:cubicBezTo>
                  <a:lnTo>
                    <a:pt x="13587" y="6879"/>
                  </a:lnTo>
                  <a:lnTo>
                    <a:pt x="14341" y="6879"/>
                  </a:lnTo>
                  <a:cubicBezTo>
                    <a:pt x="19541" y="6592"/>
                    <a:pt x="21974" y="8473"/>
                    <a:pt x="21985" y="8473"/>
                  </a:cubicBezTo>
                  <a:lnTo>
                    <a:pt x="22069" y="8545"/>
                  </a:lnTo>
                  <a:cubicBezTo>
                    <a:pt x="24118" y="9922"/>
                    <a:pt x="25364" y="12223"/>
                    <a:pt x="25412" y="14691"/>
                  </a:cubicBezTo>
                  <a:cubicBezTo>
                    <a:pt x="25508" y="17686"/>
                    <a:pt x="23783" y="20430"/>
                    <a:pt x="21039" y="21640"/>
                  </a:cubicBezTo>
                  <a:close/>
                </a:path>
              </a:pathLst>
            </a:custGeom>
            <a:grpFill/>
            <a:ln w="1198" cap="flat">
              <a:noFill/>
              <a:prstDash val="solid"/>
              <a:miter/>
            </a:ln>
          </p:spPr>
          <p:txBody>
            <a:bodyPr rtlCol="0" anchor="ctr"/>
            <a:lstStyle/>
            <a:p>
              <a:endParaRPr lang="en-US"/>
            </a:p>
          </p:txBody>
        </p:sp>
      </p:grpSp>
      <p:sp>
        <p:nvSpPr>
          <p:cNvPr id="26" name="Content Placeholder 30">
            <a:extLst>
              <a:ext uri="{FF2B5EF4-FFF2-40B4-BE49-F238E27FC236}">
                <a16:creationId xmlns:a16="http://schemas.microsoft.com/office/drawing/2014/main" id="{E25ABFFC-22FE-CFD0-CC30-3D38AE2B2C87}"/>
              </a:ext>
            </a:extLst>
          </p:cNvPr>
          <p:cNvSpPr txBox="1">
            <a:spLocks/>
          </p:cNvSpPr>
          <p:nvPr/>
        </p:nvSpPr>
        <p:spPr>
          <a:xfrm>
            <a:off x="5462062" y="1136642"/>
            <a:ext cx="1620000" cy="4550408"/>
          </a:xfrm>
          <a:prstGeom prst="rect">
            <a:avLst/>
          </a:prstGeom>
          <a:solidFill>
            <a:srgbClr val="A75900"/>
          </a:solidFill>
        </p:spPr>
        <p:txBody>
          <a:bodyPr vert="horz" lIns="91440" tIns="1645920" rIns="91440" bIns="0" rtlCol="0" anchor="t">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pPr>
            <a:r>
              <a:rPr lang="en-CA" b="1" dirty="0">
                <a:solidFill>
                  <a:schemeClr val="bg1"/>
                </a:solidFill>
              </a:rPr>
              <a:t>Benefit changes for </a:t>
            </a:r>
            <a:r>
              <a:rPr lang="en-CA" dirty="0">
                <a:solidFill>
                  <a:schemeClr val="bg1"/>
                </a:solidFill>
              </a:rPr>
              <a:t>those still working and receiving benefits or working retirees</a:t>
            </a:r>
          </a:p>
        </p:txBody>
      </p:sp>
      <p:sp>
        <p:nvSpPr>
          <p:cNvPr id="27" name="Freeform: Shape 43">
            <a:extLst>
              <a:ext uri="{FF2B5EF4-FFF2-40B4-BE49-F238E27FC236}">
                <a16:creationId xmlns:a16="http://schemas.microsoft.com/office/drawing/2014/main" id="{AB888E6B-78E7-D1F7-85D1-617076F5267A}"/>
              </a:ext>
              <a:ext uri="{C183D7F6-B498-43B3-948B-1728B52AA6E4}">
                <adec:decorative xmlns:adec="http://schemas.microsoft.com/office/drawing/2017/decorative" val="1"/>
              </a:ext>
            </a:extLst>
          </p:cNvPr>
          <p:cNvSpPr/>
          <p:nvPr/>
        </p:nvSpPr>
        <p:spPr>
          <a:xfrm>
            <a:off x="5869326" y="1743443"/>
            <a:ext cx="805472" cy="669759"/>
          </a:xfrm>
          <a:custGeom>
            <a:avLst/>
            <a:gdLst>
              <a:gd name="connsiteX0" fmla="*/ 32780 w 32816"/>
              <a:gd name="connsiteY0" fmla="*/ 2 h 29737"/>
              <a:gd name="connsiteX1" fmla="*/ 2660 w 32816"/>
              <a:gd name="connsiteY1" fmla="*/ 2 h 29737"/>
              <a:gd name="connsiteX2" fmla="*/ 2660 w 32816"/>
              <a:gd name="connsiteY2" fmla="*/ 15578 h 29737"/>
              <a:gd name="connsiteX3" fmla="*/ 0 w 32816"/>
              <a:gd name="connsiteY3" fmla="*/ 16368 h 29737"/>
              <a:gd name="connsiteX4" fmla="*/ 863 w 32816"/>
              <a:gd name="connsiteY4" fmla="*/ 19244 h 29737"/>
              <a:gd name="connsiteX5" fmla="*/ 7847 w 32816"/>
              <a:gd name="connsiteY5" fmla="*/ 17171 h 29737"/>
              <a:gd name="connsiteX6" fmla="*/ 14976 w 32816"/>
              <a:gd name="connsiteY6" fmla="*/ 17171 h 29737"/>
              <a:gd name="connsiteX7" fmla="*/ 15863 w 32816"/>
              <a:gd name="connsiteY7" fmla="*/ 17926 h 29737"/>
              <a:gd name="connsiteX8" fmla="*/ 15863 w 32816"/>
              <a:gd name="connsiteY8" fmla="*/ 18010 h 29737"/>
              <a:gd name="connsiteX9" fmla="*/ 15659 w 32816"/>
              <a:gd name="connsiteY9" fmla="*/ 18717 h 29737"/>
              <a:gd name="connsiteX10" fmla="*/ 14976 w 32816"/>
              <a:gd name="connsiteY10" fmla="*/ 18908 h 29737"/>
              <a:gd name="connsiteX11" fmla="*/ 8387 w 32816"/>
              <a:gd name="connsiteY11" fmla="*/ 18908 h 29737"/>
              <a:gd name="connsiteX12" fmla="*/ 8387 w 32816"/>
              <a:gd name="connsiteY12" fmla="*/ 21904 h 29737"/>
              <a:gd name="connsiteX13" fmla="*/ 14976 w 32816"/>
              <a:gd name="connsiteY13" fmla="*/ 21904 h 29737"/>
              <a:gd name="connsiteX14" fmla="*/ 17301 w 32816"/>
              <a:gd name="connsiteY14" fmla="*/ 21221 h 29737"/>
              <a:gd name="connsiteX15" fmla="*/ 23291 w 32816"/>
              <a:gd name="connsiteY15" fmla="*/ 21221 h 29737"/>
              <a:gd name="connsiteX16" fmla="*/ 15372 w 32816"/>
              <a:gd name="connsiteY16" fmla="*/ 26744 h 29737"/>
              <a:gd name="connsiteX17" fmla="*/ 563 w 32816"/>
              <a:gd name="connsiteY17" fmla="*/ 26744 h 29737"/>
              <a:gd name="connsiteX18" fmla="*/ 563 w 32816"/>
              <a:gd name="connsiteY18" fmla="*/ 29739 h 29737"/>
              <a:gd name="connsiteX19" fmla="*/ 16378 w 32816"/>
              <a:gd name="connsiteY19" fmla="*/ 29739 h 29737"/>
              <a:gd name="connsiteX20" fmla="*/ 28611 w 32816"/>
              <a:gd name="connsiteY20" fmla="*/ 21221 h 29737"/>
              <a:gd name="connsiteX21" fmla="*/ 32816 w 32816"/>
              <a:gd name="connsiteY21" fmla="*/ 21221 h 29737"/>
              <a:gd name="connsiteX22" fmla="*/ 29785 w 32816"/>
              <a:gd name="connsiteY22" fmla="*/ 18225 h 29737"/>
              <a:gd name="connsiteX23" fmla="*/ 18846 w 32816"/>
              <a:gd name="connsiteY23" fmla="*/ 18225 h 29737"/>
              <a:gd name="connsiteX24" fmla="*/ 18846 w 32816"/>
              <a:gd name="connsiteY24" fmla="*/ 17842 h 29737"/>
              <a:gd name="connsiteX25" fmla="*/ 17301 w 32816"/>
              <a:gd name="connsiteY25" fmla="*/ 14871 h 29737"/>
              <a:gd name="connsiteX26" fmla="*/ 17708 w 32816"/>
              <a:gd name="connsiteY26" fmla="*/ 14871 h 29737"/>
              <a:gd name="connsiteX27" fmla="*/ 22704 w 32816"/>
              <a:gd name="connsiteY27" fmla="*/ 9946 h 29737"/>
              <a:gd name="connsiteX28" fmla="*/ 17780 w 32816"/>
              <a:gd name="connsiteY28" fmla="*/ 4950 h 29737"/>
              <a:gd name="connsiteX29" fmla="*/ 12784 w 32816"/>
              <a:gd name="connsiteY29" fmla="*/ 9875 h 29737"/>
              <a:gd name="connsiteX30" fmla="*/ 12784 w 32816"/>
              <a:gd name="connsiteY30" fmla="*/ 9958 h 29737"/>
              <a:gd name="connsiteX31" fmla="*/ 15180 w 32816"/>
              <a:gd name="connsiteY31" fmla="*/ 14200 h 29737"/>
              <a:gd name="connsiteX32" fmla="*/ 7416 w 32816"/>
              <a:gd name="connsiteY32" fmla="*/ 14200 h 29737"/>
              <a:gd name="connsiteX33" fmla="*/ 5655 w 32816"/>
              <a:gd name="connsiteY33" fmla="*/ 14715 h 29737"/>
              <a:gd name="connsiteX34" fmla="*/ 5655 w 32816"/>
              <a:gd name="connsiteY34" fmla="*/ 3021 h 29737"/>
              <a:gd name="connsiteX35" fmla="*/ 29785 w 32816"/>
              <a:gd name="connsiteY35" fmla="*/ 3021 h 29737"/>
              <a:gd name="connsiteX36" fmla="*/ 15767 w 32816"/>
              <a:gd name="connsiteY36" fmla="*/ 9934 h 29737"/>
              <a:gd name="connsiteX37" fmla="*/ 17732 w 32816"/>
              <a:gd name="connsiteY37" fmla="*/ 7970 h 29737"/>
              <a:gd name="connsiteX38" fmla="*/ 19697 w 32816"/>
              <a:gd name="connsiteY38" fmla="*/ 9934 h 29737"/>
              <a:gd name="connsiteX39" fmla="*/ 17732 w 32816"/>
              <a:gd name="connsiteY39" fmla="*/ 11899 h 29737"/>
              <a:gd name="connsiteX40" fmla="*/ 17720 w 32816"/>
              <a:gd name="connsiteY40" fmla="*/ 11899 h 29737"/>
              <a:gd name="connsiteX41" fmla="*/ 15767 w 32816"/>
              <a:gd name="connsiteY41" fmla="*/ 9958 h 29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2816" h="29737">
                <a:moveTo>
                  <a:pt x="32780" y="2"/>
                </a:moveTo>
                <a:lnTo>
                  <a:pt x="2660" y="2"/>
                </a:lnTo>
                <a:lnTo>
                  <a:pt x="2660" y="15578"/>
                </a:lnTo>
                <a:lnTo>
                  <a:pt x="0" y="16368"/>
                </a:lnTo>
                <a:lnTo>
                  <a:pt x="863" y="19244"/>
                </a:lnTo>
                <a:lnTo>
                  <a:pt x="7847" y="17171"/>
                </a:lnTo>
                <a:lnTo>
                  <a:pt x="14976" y="17171"/>
                </a:lnTo>
                <a:cubicBezTo>
                  <a:pt x="15252" y="17171"/>
                  <a:pt x="15815" y="17171"/>
                  <a:pt x="15863" y="17926"/>
                </a:cubicBezTo>
                <a:lnTo>
                  <a:pt x="15863" y="18010"/>
                </a:lnTo>
                <a:cubicBezTo>
                  <a:pt x="15875" y="18261"/>
                  <a:pt x="15803" y="18513"/>
                  <a:pt x="15659" y="18717"/>
                </a:cubicBezTo>
                <a:cubicBezTo>
                  <a:pt x="15468" y="18860"/>
                  <a:pt x="15216" y="18932"/>
                  <a:pt x="14976" y="18908"/>
                </a:cubicBezTo>
                <a:lnTo>
                  <a:pt x="8387" y="18908"/>
                </a:lnTo>
                <a:lnTo>
                  <a:pt x="8387" y="21904"/>
                </a:lnTo>
                <a:lnTo>
                  <a:pt x="14976" y="21904"/>
                </a:lnTo>
                <a:cubicBezTo>
                  <a:pt x="15803" y="21928"/>
                  <a:pt x="16618" y="21688"/>
                  <a:pt x="17301" y="21221"/>
                </a:cubicBezTo>
                <a:lnTo>
                  <a:pt x="23291" y="21221"/>
                </a:lnTo>
                <a:lnTo>
                  <a:pt x="15372" y="26744"/>
                </a:lnTo>
                <a:lnTo>
                  <a:pt x="563" y="26744"/>
                </a:lnTo>
                <a:lnTo>
                  <a:pt x="563" y="29739"/>
                </a:lnTo>
                <a:lnTo>
                  <a:pt x="16378" y="29739"/>
                </a:lnTo>
                <a:lnTo>
                  <a:pt x="28611" y="21221"/>
                </a:lnTo>
                <a:lnTo>
                  <a:pt x="32816" y="21221"/>
                </a:lnTo>
                <a:close/>
                <a:moveTo>
                  <a:pt x="29785" y="18225"/>
                </a:moveTo>
                <a:lnTo>
                  <a:pt x="18846" y="18225"/>
                </a:lnTo>
                <a:cubicBezTo>
                  <a:pt x="18846" y="18058"/>
                  <a:pt x="18846" y="17914"/>
                  <a:pt x="18846" y="17842"/>
                </a:cubicBezTo>
                <a:cubicBezTo>
                  <a:pt x="18810" y="16668"/>
                  <a:pt x="18235" y="15578"/>
                  <a:pt x="17301" y="14871"/>
                </a:cubicBezTo>
                <a:lnTo>
                  <a:pt x="17708" y="14871"/>
                </a:lnTo>
                <a:cubicBezTo>
                  <a:pt x="20452" y="14895"/>
                  <a:pt x="22680" y="12690"/>
                  <a:pt x="22704" y="9946"/>
                </a:cubicBezTo>
                <a:cubicBezTo>
                  <a:pt x="22728" y="7203"/>
                  <a:pt x="20524" y="4974"/>
                  <a:pt x="17780" y="4950"/>
                </a:cubicBezTo>
                <a:cubicBezTo>
                  <a:pt x="15036" y="4926"/>
                  <a:pt x="12808" y="7131"/>
                  <a:pt x="12784" y="9875"/>
                </a:cubicBezTo>
                <a:cubicBezTo>
                  <a:pt x="12784" y="9898"/>
                  <a:pt x="12784" y="9934"/>
                  <a:pt x="12784" y="9958"/>
                </a:cubicBezTo>
                <a:cubicBezTo>
                  <a:pt x="12772" y="11696"/>
                  <a:pt x="13682" y="13313"/>
                  <a:pt x="15180" y="14200"/>
                </a:cubicBezTo>
                <a:lnTo>
                  <a:pt x="7416" y="14200"/>
                </a:lnTo>
                <a:lnTo>
                  <a:pt x="5655" y="14715"/>
                </a:lnTo>
                <a:lnTo>
                  <a:pt x="5655" y="3021"/>
                </a:lnTo>
                <a:lnTo>
                  <a:pt x="29785" y="3021"/>
                </a:lnTo>
                <a:close/>
                <a:moveTo>
                  <a:pt x="15767" y="9934"/>
                </a:moveTo>
                <a:cubicBezTo>
                  <a:pt x="15767" y="8844"/>
                  <a:pt x="16642" y="7970"/>
                  <a:pt x="17732" y="7970"/>
                </a:cubicBezTo>
                <a:cubicBezTo>
                  <a:pt x="18822" y="7970"/>
                  <a:pt x="19697" y="8844"/>
                  <a:pt x="19697" y="9934"/>
                </a:cubicBezTo>
                <a:cubicBezTo>
                  <a:pt x="19697" y="11025"/>
                  <a:pt x="18822" y="11899"/>
                  <a:pt x="17732" y="11899"/>
                </a:cubicBezTo>
                <a:cubicBezTo>
                  <a:pt x="17732" y="11899"/>
                  <a:pt x="17720" y="11899"/>
                  <a:pt x="17720" y="11899"/>
                </a:cubicBezTo>
                <a:cubicBezTo>
                  <a:pt x="16642" y="11899"/>
                  <a:pt x="15779" y="11037"/>
                  <a:pt x="15767" y="9958"/>
                </a:cubicBezTo>
                <a:close/>
              </a:path>
            </a:pathLst>
          </a:custGeom>
          <a:solidFill>
            <a:schemeClr val="bg1"/>
          </a:solidFill>
          <a:ln w="1198" cap="flat">
            <a:noFill/>
            <a:prstDash val="solid"/>
            <a:miter/>
          </a:ln>
        </p:spPr>
        <p:txBody>
          <a:bodyPr rtlCol="0" anchor="ctr"/>
          <a:lstStyle/>
          <a:p>
            <a:endParaRPr lang="en-US"/>
          </a:p>
        </p:txBody>
      </p:sp>
      <p:sp>
        <p:nvSpPr>
          <p:cNvPr id="28" name="Content Placeholder 30">
            <a:extLst>
              <a:ext uri="{FF2B5EF4-FFF2-40B4-BE49-F238E27FC236}">
                <a16:creationId xmlns:a16="http://schemas.microsoft.com/office/drawing/2014/main" id="{F9929E84-8675-BDC4-640A-5AE89385C40B}"/>
              </a:ext>
            </a:extLst>
          </p:cNvPr>
          <p:cNvSpPr txBox="1">
            <a:spLocks/>
          </p:cNvSpPr>
          <p:nvPr/>
        </p:nvSpPr>
        <p:spPr>
          <a:xfrm>
            <a:off x="7193399" y="1136642"/>
            <a:ext cx="1620000" cy="4550408"/>
          </a:xfrm>
          <a:prstGeom prst="rect">
            <a:avLst/>
          </a:prstGeom>
          <a:solidFill>
            <a:srgbClr val="05847B"/>
          </a:solidFill>
        </p:spPr>
        <p:txBody>
          <a:bodyPr vert="horz" lIns="91440" tIns="1645920" rIns="91440" bIns="0" rtlCol="0" anchor="t">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pPr>
            <a:r>
              <a:rPr lang="en-CA" b="1" dirty="0">
                <a:solidFill>
                  <a:schemeClr val="bg1"/>
                </a:solidFill>
              </a:rPr>
              <a:t>Social Security Fairness Act </a:t>
            </a:r>
            <a:r>
              <a:rPr lang="en-CA" dirty="0">
                <a:solidFill>
                  <a:schemeClr val="bg1"/>
                </a:solidFill>
              </a:rPr>
              <a:t>Eliminates WEP and GPO</a:t>
            </a:r>
          </a:p>
          <a:p>
            <a:pPr marL="0" indent="0" algn="ctr">
              <a:buFont typeface="Arial" panose="020B0604020202020204" pitchFamily="34" charset="0"/>
              <a:buNone/>
            </a:pPr>
            <a:r>
              <a:rPr lang="en-CA" b="1" dirty="0">
                <a:solidFill>
                  <a:schemeClr val="bg1"/>
                </a:solidFill>
              </a:rPr>
              <a:t> </a:t>
            </a:r>
            <a:endParaRPr lang="en-CA" dirty="0">
              <a:solidFill>
                <a:schemeClr val="bg1"/>
              </a:solidFill>
            </a:endParaRPr>
          </a:p>
        </p:txBody>
      </p:sp>
      <p:pic>
        <p:nvPicPr>
          <p:cNvPr id="29" name="Graphic 28">
            <a:extLst>
              <a:ext uri="{FF2B5EF4-FFF2-40B4-BE49-F238E27FC236}">
                <a16:creationId xmlns:a16="http://schemas.microsoft.com/office/drawing/2014/main" id="{E0799665-FF04-A90A-6EEE-4E183B354FB4}"/>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601884" y="1676807"/>
            <a:ext cx="803031" cy="803031"/>
          </a:xfrm>
          <a:prstGeom prst="rect">
            <a:avLst/>
          </a:prstGeom>
        </p:spPr>
      </p:pic>
      <p:sp>
        <p:nvSpPr>
          <p:cNvPr id="38" name="Text Placeholder 13">
            <a:extLst>
              <a:ext uri="{FF2B5EF4-FFF2-40B4-BE49-F238E27FC236}">
                <a16:creationId xmlns:a16="http://schemas.microsoft.com/office/drawing/2014/main" id="{C9363AC0-76BC-4218-8A4F-C150CEA56C42}"/>
              </a:ext>
            </a:extLst>
          </p:cNvPr>
          <p:cNvSpPr>
            <a:spLocks noGrp="1"/>
          </p:cNvSpPr>
          <p:nvPr>
            <p:ph type="body" sz="quarter" idx="14"/>
          </p:nvPr>
        </p:nvSpPr>
        <p:spPr>
          <a:xfrm>
            <a:off x="2555875" y="5948363"/>
            <a:ext cx="5365750" cy="401637"/>
          </a:xfrm>
        </p:spPr>
        <p:txBody>
          <a:bodyPr/>
          <a:lstStyle/>
          <a:p>
            <a:r>
              <a:rPr lang="en-US" dirty="0"/>
              <a:t>Source: ssa.gov, 2024 Social Security Changes Fact Sheet.</a:t>
            </a:r>
          </a:p>
        </p:txBody>
      </p:sp>
      <p:sp>
        <p:nvSpPr>
          <p:cNvPr id="7" name="Slide Number Placeholder 6">
            <a:extLst>
              <a:ext uri="{FF2B5EF4-FFF2-40B4-BE49-F238E27FC236}">
                <a16:creationId xmlns:a16="http://schemas.microsoft.com/office/drawing/2014/main" id="{53AED332-B879-E44C-A53D-51E2F93EA4CA}"/>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40</a:t>
            </a:fld>
            <a:endParaRPr lang="en-CA"/>
          </a:p>
        </p:txBody>
      </p:sp>
    </p:spTree>
    <p:custDataLst>
      <p:tags r:id="rId1"/>
    </p:custDataLst>
    <p:extLst>
      <p:ext uri="{BB962C8B-B14F-4D97-AF65-F5344CB8AC3E}">
        <p14:creationId xmlns:p14="http://schemas.microsoft.com/office/powerpoint/2010/main" val="3314693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E543CF7-0A18-48E0-8F90-05311DA76081}"/>
              </a:ext>
            </a:extLst>
          </p:cNvPr>
          <p:cNvSpPr>
            <a:spLocks noGrp="1"/>
          </p:cNvSpPr>
          <p:nvPr>
            <p:ph type="title"/>
          </p:nvPr>
        </p:nvSpPr>
        <p:spPr>
          <a:xfrm>
            <a:off x="400572" y="463844"/>
            <a:ext cx="2467680" cy="3401475"/>
          </a:xfrm>
        </p:spPr>
        <p:txBody>
          <a:bodyPr/>
          <a:lstStyle/>
          <a:p>
            <a:r>
              <a:rPr lang="en-CA" dirty="0"/>
              <a:t>A larger COLA this year</a:t>
            </a:r>
          </a:p>
        </p:txBody>
      </p:sp>
      <p:sp>
        <p:nvSpPr>
          <p:cNvPr id="19" name="Freeform: Shape 18">
            <a:extLst>
              <a:ext uri="{FF2B5EF4-FFF2-40B4-BE49-F238E27FC236}">
                <a16:creationId xmlns:a16="http://schemas.microsoft.com/office/drawing/2014/main" id="{DCD75C1E-4714-4366-8B01-E282076D3A3C}"/>
              </a:ext>
              <a:ext uri="{C183D7F6-B498-43B3-948B-1728B52AA6E4}">
                <adec:decorative xmlns:adec="http://schemas.microsoft.com/office/drawing/2017/decorative" val="1"/>
              </a:ext>
            </a:extLst>
          </p:cNvPr>
          <p:cNvSpPr/>
          <p:nvPr/>
        </p:nvSpPr>
        <p:spPr>
          <a:xfrm>
            <a:off x="444679" y="4587421"/>
            <a:ext cx="950475" cy="980592"/>
          </a:xfrm>
          <a:custGeom>
            <a:avLst/>
            <a:gdLst>
              <a:gd name="connsiteX0" fmla="*/ 26922 w 31402"/>
              <a:gd name="connsiteY0" fmla="*/ 8976 h 32397"/>
              <a:gd name="connsiteX1" fmla="*/ 26922 w 31402"/>
              <a:gd name="connsiteY1" fmla="*/ 2 h 32397"/>
              <a:gd name="connsiteX2" fmla="*/ 0 w 31402"/>
              <a:gd name="connsiteY2" fmla="*/ 7898 h 32397"/>
              <a:gd name="connsiteX3" fmla="*/ 0 w 31402"/>
              <a:gd name="connsiteY3" fmla="*/ 32399 h 32397"/>
              <a:gd name="connsiteX4" fmla="*/ 31403 w 31402"/>
              <a:gd name="connsiteY4" fmla="*/ 32399 h 32397"/>
              <a:gd name="connsiteX5" fmla="*/ 31403 w 31402"/>
              <a:gd name="connsiteY5" fmla="*/ 8976 h 32397"/>
              <a:gd name="connsiteX6" fmla="*/ 23926 w 31402"/>
              <a:gd name="connsiteY6" fmla="*/ 4004 h 32397"/>
              <a:gd name="connsiteX7" fmla="*/ 23926 w 31402"/>
              <a:gd name="connsiteY7" fmla="*/ 8976 h 32397"/>
              <a:gd name="connsiteX8" fmla="*/ 6949 w 31402"/>
              <a:gd name="connsiteY8" fmla="*/ 8976 h 32397"/>
              <a:gd name="connsiteX9" fmla="*/ 2995 w 31402"/>
              <a:gd name="connsiteY9" fmla="*/ 29404 h 32397"/>
              <a:gd name="connsiteX10" fmla="*/ 2995 w 31402"/>
              <a:gd name="connsiteY10" fmla="*/ 11971 h 32397"/>
              <a:gd name="connsiteX11" fmla="*/ 28407 w 31402"/>
              <a:gd name="connsiteY11" fmla="*/ 11971 h 32397"/>
              <a:gd name="connsiteX12" fmla="*/ 28407 w 31402"/>
              <a:gd name="connsiteY12" fmla="*/ 19507 h 32397"/>
              <a:gd name="connsiteX13" fmla="*/ 21746 w 31402"/>
              <a:gd name="connsiteY13" fmla="*/ 19507 h 32397"/>
              <a:gd name="connsiteX14" fmla="*/ 21746 w 31402"/>
              <a:gd name="connsiteY14" fmla="*/ 22503 h 32397"/>
              <a:gd name="connsiteX15" fmla="*/ 28407 w 31402"/>
              <a:gd name="connsiteY15" fmla="*/ 22503 h 32397"/>
              <a:gd name="connsiteX16" fmla="*/ 28407 w 31402"/>
              <a:gd name="connsiteY16" fmla="*/ 29404 h 32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402" h="32397">
                <a:moveTo>
                  <a:pt x="26922" y="8976"/>
                </a:moveTo>
                <a:lnTo>
                  <a:pt x="26922" y="2"/>
                </a:lnTo>
                <a:lnTo>
                  <a:pt x="0" y="7898"/>
                </a:lnTo>
                <a:lnTo>
                  <a:pt x="0" y="32399"/>
                </a:lnTo>
                <a:lnTo>
                  <a:pt x="31403" y="32399"/>
                </a:lnTo>
                <a:lnTo>
                  <a:pt x="31403" y="8976"/>
                </a:lnTo>
                <a:close/>
                <a:moveTo>
                  <a:pt x="23926" y="4004"/>
                </a:moveTo>
                <a:lnTo>
                  <a:pt x="23926" y="8976"/>
                </a:lnTo>
                <a:lnTo>
                  <a:pt x="6949" y="8976"/>
                </a:lnTo>
                <a:close/>
                <a:moveTo>
                  <a:pt x="2995" y="29404"/>
                </a:moveTo>
                <a:lnTo>
                  <a:pt x="2995" y="11971"/>
                </a:lnTo>
                <a:lnTo>
                  <a:pt x="28407" y="11971"/>
                </a:lnTo>
                <a:lnTo>
                  <a:pt x="28407" y="19507"/>
                </a:lnTo>
                <a:lnTo>
                  <a:pt x="21746" y="19507"/>
                </a:lnTo>
                <a:lnTo>
                  <a:pt x="21746" y="22503"/>
                </a:lnTo>
                <a:lnTo>
                  <a:pt x="28407" y="22503"/>
                </a:lnTo>
                <a:lnTo>
                  <a:pt x="28407" y="29404"/>
                </a:lnTo>
                <a:close/>
              </a:path>
            </a:pathLst>
          </a:custGeom>
          <a:solidFill>
            <a:schemeClr val="bg1"/>
          </a:solidFill>
          <a:ln w="1198" cap="flat">
            <a:noFill/>
            <a:prstDash val="solid"/>
            <a:miter/>
          </a:ln>
        </p:spPr>
        <p:txBody>
          <a:bodyPr rtlCol="0" anchor="ctr"/>
          <a:lstStyle/>
          <a:p>
            <a:endParaRPr lang="en-US"/>
          </a:p>
        </p:txBody>
      </p:sp>
      <p:sp>
        <p:nvSpPr>
          <p:cNvPr id="17" name="Text Placeholder 1">
            <a:extLst>
              <a:ext uri="{FF2B5EF4-FFF2-40B4-BE49-F238E27FC236}">
                <a16:creationId xmlns:a16="http://schemas.microsoft.com/office/drawing/2014/main" id="{30185876-DD4F-D905-F2B6-AFB60BD15F78}"/>
              </a:ext>
            </a:extLst>
          </p:cNvPr>
          <p:cNvSpPr>
            <a:spLocks noGrp="1"/>
          </p:cNvSpPr>
          <p:nvPr>
            <p:ph type="body" sz="quarter" idx="15"/>
          </p:nvPr>
        </p:nvSpPr>
        <p:spPr>
          <a:xfrm>
            <a:off x="3270901" y="992169"/>
            <a:ext cx="5262166" cy="792162"/>
          </a:xfrm>
        </p:spPr>
        <p:txBody>
          <a:bodyPr/>
          <a:lstStyle/>
          <a:p>
            <a:r>
              <a:rPr lang="en-US" kern="700" dirty="0"/>
              <a:t>The cost-of-living adjustment (COLA) for 2025 is </a:t>
            </a:r>
            <a:r>
              <a:rPr lang="en-US" b="1" kern="700" dirty="0"/>
              <a:t>2.5%</a:t>
            </a:r>
          </a:p>
          <a:p>
            <a:endParaRPr lang="en-US" dirty="0"/>
          </a:p>
        </p:txBody>
      </p:sp>
      <p:sp>
        <p:nvSpPr>
          <p:cNvPr id="18" name="Text Placeholder 19">
            <a:extLst>
              <a:ext uri="{FF2B5EF4-FFF2-40B4-BE49-F238E27FC236}">
                <a16:creationId xmlns:a16="http://schemas.microsoft.com/office/drawing/2014/main" id="{8E8F32F6-E3CC-E557-9BF0-63F5AF430C2A}"/>
              </a:ext>
            </a:extLst>
          </p:cNvPr>
          <p:cNvSpPr txBox="1">
            <a:spLocks/>
          </p:cNvSpPr>
          <p:nvPr/>
        </p:nvSpPr>
        <p:spPr>
          <a:xfrm>
            <a:off x="3276600" y="2094154"/>
            <a:ext cx="5466828" cy="1334845"/>
          </a:xfrm>
          <a:prstGeom prst="rect">
            <a:avLst/>
          </a:prstGeom>
          <a:solidFill>
            <a:srgbClr val="00009A"/>
          </a:solidFill>
        </p:spPr>
        <p:txBody>
          <a:bodyPr vert="horz" lIns="144000" tIns="144000" rIns="144000" bIns="14400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chemeClr val="bg1"/>
                </a:solidFill>
              </a:rPr>
              <a:t>The estimated average monthly Social Security benefit for all retired workers will go up from $1,927 pre-COLA to $1,976 after the 2.5% COLA - an increase of $49</a:t>
            </a:r>
          </a:p>
        </p:txBody>
      </p:sp>
      <p:sp>
        <p:nvSpPr>
          <p:cNvPr id="20" name="Text Placeholder 19">
            <a:extLst>
              <a:ext uri="{FF2B5EF4-FFF2-40B4-BE49-F238E27FC236}">
                <a16:creationId xmlns:a16="http://schemas.microsoft.com/office/drawing/2014/main" id="{20284FEF-BD90-E916-29D7-DE04ED880FFD}"/>
              </a:ext>
            </a:extLst>
          </p:cNvPr>
          <p:cNvSpPr txBox="1">
            <a:spLocks/>
          </p:cNvSpPr>
          <p:nvPr/>
        </p:nvSpPr>
        <p:spPr>
          <a:xfrm>
            <a:off x="3276599" y="3635828"/>
            <a:ext cx="5488349" cy="792163"/>
          </a:xfrm>
          <a:prstGeom prst="rect">
            <a:avLst/>
          </a:prstGeom>
          <a:solidFill>
            <a:srgbClr val="00009A"/>
          </a:solidFill>
        </p:spPr>
        <p:txBody>
          <a:bodyPr vert="horz" lIns="144000" tIns="144000" rIns="144000" bIns="14400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chemeClr val="bg1"/>
                </a:solidFill>
              </a:rPr>
              <a:t>What to do:</a:t>
            </a:r>
            <a:r>
              <a:rPr lang="en-US" sz="1800" dirty="0">
                <a:solidFill>
                  <a:schemeClr val="bg1"/>
                </a:solidFill>
              </a:rPr>
              <a:t> Review your budget in light of the 2025 COLA.</a:t>
            </a:r>
          </a:p>
          <a:p>
            <a:pPr marL="0" indent="0">
              <a:buFont typeface="Arial" panose="020B0604020202020204" pitchFamily="34" charset="0"/>
              <a:buNone/>
            </a:pPr>
            <a:endParaRPr lang="en-CA" sz="1800" dirty="0"/>
          </a:p>
        </p:txBody>
      </p:sp>
      <p:sp>
        <p:nvSpPr>
          <p:cNvPr id="14" name="Text Placeholder 13">
            <a:extLst>
              <a:ext uri="{FF2B5EF4-FFF2-40B4-BE49-F238E27FC236}">
                <a16:creationId xmlns:a16="http://schemas.microsoft.com/office/drawing/2014/main" id="{67AABB5B-884C-4E14-BDED-6D4E9DF633D2}"/>
              </a:ext>
            </a:extLst>
          </p:cNvPr>
          <p:cNvSpPr>
            <a:spLocks noGrp="1"/>
          </p:cNvSpPr>
          <p:nvPr>
            <p:ph type="body" sz="quarter" idx="13"/>
          </p:nvPr>
        </p:nvSpPr>
        <p:spPr>
          <a:xfrm>
            <a:off x="3270250" y="6115050"/>
            <a:ext cx="5083175" cy="403225"/>
          </a:xfrm>
        </p:spPr>
        <p:txBody>
          <a:bodyPr/>
          <a:lstStyle/>
          <a:p>
            <a:r>
              <a:rPr lang="en-US" dirty="0"/>
              <a:t>Source: ssa.gov, 2024</a:t>
            </a:r>
          </a:p>
        </p:txBody>
      </p:sp>
      <p:sp>
        <p:nvSpPr>
          <p:cNvPr id="9" name="Slide Number Placeholder 8">
            <a:extLst>
              <a:ext uri="{FF2B5EF4-FFF2-40B4-BE49-F238E27FC236}">
                <a16:creationId xmlns:a16="http://schemas.microsoft.com/office/drawing/2014/main" id="{7F5D4DA3-B693-2C47-AD9F-A805A91FA0E2}"/>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41</a:t>
            </a:fld>
            <a:endParaRPr lang="en-CA" dirty="0"/>
          </a:p>
        </p:txBody>
      </p:sp>
    </p:spTree>
    <p:custDataLst>
      <p:tags r:id="rId1"/>
    </p:custDataLst>
    <p:extLst>
      <p:ext uri="{BB962C8B-B14F-4D97-AF65-F5344CB8AC3E}">
        <p14:creationId xmlns:p14="http://schemas.microsoft.com/office/powerpoint/2010/main" val="2475066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C76BD-1C7B-E742-BFD4-F643036CF4DC}"/>
              </a:ext>
            </a:extLst>
          </p:cNvPr>
          <p:cNvSpPr>
            <a:spLocks noGrp="1"/>
          </p:cNvSpPr>
          <p:nvPr>
            <p:ph type="title"/>
          </p:nvPr>
        </p:nvSpPr>
        <p:spPr>
          <a:xfrm>
            <a:off x="400572" y="463844"/>
            <a:ext cx="2467680" cy="3401475"/>
          </a:xfrm>
        </p:spPr>
        <p:txBody>
          <a:bodyPr/>
          <a:lstStyle/>
          <a:p>
            <a:r>
              <a:rPr lang="en-US" dirty="0"/>
              <a:t>Higher potential benefit for new retirees</a:t>
            </a:r>
          </a:p>
        </p:txBody>
      </p:sp>
      <p:pic>
        <p:nvPicPr>
          <p:cNvPr id="14" name="Graphic 13">
            <a:extLst>
              <a:ext uri="{FF2B5EF4-FFF2-40B4-BE49-F238E27FC236}">
                <a16:creationId xmlns:a16="http://schemas.microsoft.com/office/drawing/2014/main" id="{A5454ED4-7264-4A8C-A227-6A08F044D4E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0572" y="4731025"/>
            <a:ext cx="882359" cy="882359"/>
          </a:xfrm>
          <a:prstGeom prst="rect">
            <a:avLst/>
          </a:prstGeom>
        </p:spPr>
      </p:pic>
      <p:sp>
        <p:nvSpPr>
          <p:cNvPr id="9" name="Content Placeholder 2">
            <a:extLst>
              <a:ext uri="{FF2B5EF4-FFF2-40B4-BE49-F238E27FC236}">
                <a16:creationId xmlns:a16="http://schemas.microsoft.com/office/drawing/2014/main" id="{3344C480-3D55-3295-5165-4F1BD3B7450C}"/>
              </a:ext>
            </a:extLst>
          </p:cNvPr>
          <p:cNvSpPr txBox="1">
            <a:spLocks/>
          </p:cNvSpPr>
          <p:nvPr/>
        </p:nvSpPr>
        <p:spPr>
          <a:xfrm>
            <a:off x="3270901" y="533400"/>
            <a:ext cx="5594319" cy="1556657"/>
          </a:xfrm>
          <a:prstGeom prst="rect">
            <a:avLst/>
          </a:prstGeom>
        </p:spPr>
        <p:txBody>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2400" dirty="0"/>
              <a:t>For a retiree claiming benefits at FRA, the maximum retirement benefit he or she can receive increases to $4,018 per month in 2025, up from $3,822 </a:t>
            </a:r>
            <a:r>
              <a:rPr lang="en-US" sz="2400"/>
              <a:t>in 2025.</a:t>
            </a:r>
            <a:endParaRPr lang="en-US" sz="2400" dirty="0"/>
          </a:p>
          <a:p>
            <a:pPr marL="0" indent="0">
              <a:buFont typeface="Arial" panose="020B0604020202020204" pitchFamily="34" charset="0"/>
              <a:buNone/>
            </a:pPr>
            <a:endParaRPr lang="en-US" sz="1800" dirty="0"/>
          </a:p>
        </p:txBody>
      </p:sp>
      <p:sp>
        <p:nvSpPr>
          <p:cNvPr id="10" name="Content Placeholder 2">
            <a:extLst>
              <a:ext uri="{FF2B5EF4-FFF2-40B4-BE49-F238E27FC236}">
                <a16:creationId xmlns:a16="http://schemas.microsoft.com/office/drawing/2014/main" id="{501804F9-E2F5-9CAC-C6DF-B97497B1A453}"/>
              </a:ext>
            </a:extLst>
          </p:cNvPr>
          <p:cNvSpPr txBox="1">
            <a:spLocks/>
          </p:cNvSpPr>
          <p:nvPr/>
        </p:nvSpPr>
        <p:spPr>
          <a:xfrm>
            <a:off x="3280879" y="2427464"/>
            <a:ext cx="5472527" cy="1414382"/>
          </a:xfrm>
          <a:prstGeom prst="rect">
            <a:avLst/>
          </a:prstGeom>
          <a:solidFill>
            <a:srgbClr val="07874E"/>
          </a:solidFill>
        </p:spPr>
        <p:txBody>
          <a:bodyPr vert="horz" lIns="144000" tIns="144000" rIns="144000" bIns="14400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dirty="0">
                <a:solidFill>
                  <a:schemeClr val="bg1"/>
                </a:solidFill>
              </a:rPr>
              <a:t>Delaying claiming Social Security benefits until </a:t>
            </a:r>
            <a:r>
              <a:rPr lang="en-US" i="1" dirty="0">
                <a:solidFill>
                  <a:schemeClr val="bg1"/>
                </a:solidFill>
              </a:rPr>
              <a:t>after</a:t>
            </a:r>
            <a:r>
              <a:rPr lang="en-US" dirty="0">
                <a:solidFill>
                  <a:schemeClr val="bg1"/>
                </a:solidFill>
              </a:rPr>
              <a:t> FRA could lead to higher benefits than the maximum allowed for claiming </a:t>
            </a:r>
            <a:br>
              <a:rPr lang="en-US" dirty="0">
                <a:solidFill>
                  <a:schemeClr val="bg1"/>
                </a:solidFill>
              </a:rPr>
            </a:br>
            <a:r>
              <a:rPr lang="en-US" i="1" dirty="0">
                <a:solidFill>
                  <a:schemeClr val="bg1"/>
                </a:solidFill>
              </a:rPr>
              <a:t>at</a:t>
            </a:r>
            <a:r>
              <a:rPr lang="en-US" dirty="0">
                <a:solidFill>
                  <a:schemeClr val="bg1"/>
                </a:solidFill>
              </a:rPr>
              <a:t> FRA.</a:t>
            </a:r>
          </a:p>
          <a:p>
            <a:pPr marL="0" indent="0">
              <a:buFont typeface="Arial" panose="020B0604020202020204" pitchFamily="34" charset="0"/>
              <a:buNone/>
            </a:pPr>
            <a:endParaRPr lang="en-US" dirty="0">
              <a:solidFill>
                <a:schemeClr val="bg1"/>
              </a:solidFill>
            </a:endParaRPr>
          </a:p>
          <a:p>
            <a:endParaRPr lang="en-US" dirty="0">
              <a:solidFill>
                <a:schemeClr val="bg1"/>
              </a:solidFill>
            </a:endParaRPr>
          </a:p>
        </p:txBody>
      </p:sp>
      <p:sp>
        <p:nvSpPr>
          <p:cNvPr id="11" name="Content Placeholder 2">
            <a:extLst>
              <a:ext uri="{FF2B5EF4-FFF2-40B4-BE49-F238E27FC236}">
                <a16:creationId xmlns:a16="http://schemas.microsoft.com/office/drawing/2014/main" id="{A6595495-4F98-858B-0E0C-1B1E3B7A765F}"/>
              </a:ext>
            </a:extLst>
          </p:cNvPr>
          <p:cNvSpPr txBox="1">
            <a:spLocks/>
          </p:cNvSpPr>
          <p:nvPr/>
        </p:nvSpPr>
        <p:spPr>
          <a:xfrm>
            <a:off x="3280879" y="4015264"/>
            <a:ext cx="5472527" cy="1068365"/>
          </a:xfrm>
          <a:prstGeom prst="rect">
            <a:avLst/>
          </a:prstGeom>
          <a:solidFill>
            <a:srgbClr val="07874E"/>
          </a:solidFill>
        </p:spPr>
        <p:txBody>
          <a:bodyPr vert="horz" lIns="144000" tIns="144000" rIns="144000" bIns="14400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b="1" dirty="0">
                <a:solidFill>
                  <a:schemeClr val="bg1"/>
                </a:solidFill>
              </a:rPr>
              <a:t>What to do:</a:t>
            </a:r>
            <a:r>
              <a:rPr lang="en-US" dirty="0">
                <a:solidFill>
                  <a:schemeClr val="bg1"/>
                </a:solidFill>
              </a:rPr>
              <a:t> Review your retirement income plan accordingly in light of the new maximum benefit.</a:t>
            </a:r>
          </a:p>
          <a:p>
            <a:pPr marL="0" indent="0">
              <a:buFont typeface="Arial" panose="020B0604020202020204" pitchFamily="34" charset="0"/>
              <a:buNone/>
            </a:pPr>
            <a:endParaRPr lang="en-US" dirty="0"/>
          </a:p>
          <a:p>
            <a:endParaRPr lang="en-US" dirty="0"/>
          </a:p>
        </p:txBody>
      </p:sp>
      <p:sp>
        <p:nvSpPr>
          <p:cNvPr id="7" name="Text Placeholder 6">
            <a:extLst>
              <a:ext uri="{FF2B5EF4-FFF2-40B4-BE49-F238E27FC236}">
                <a16:creationId xmlns:a16="http://schemas.microsoft.com/office/drawing/2014/main" id="{F602B5E3-F28C-3344-5A81-27E5C04EF3D1}"/>
              </a:ext>
            </a:extLst>
          </p:cNvPr>
          <p:cNvSpPr>
            <a:spLocks noGrp="1"/>
          </p:cNvSpPr>
          <p:nvPr>
            <p:ph type="body" sz="quarter" idx="13"/>
          </p:nvPr>
        </p:nvSpPr>
        <p:spPr/>
        <p:txBody>
          <a:bodyPr/>
          <a:lstStyle/>
          <a:p>
            <a:r>
              <a:rPr lang="en-US" dirty="0"/>
              <a:t>Source: </a:t>
            </a:r>
            <a:r>
              <a:rPr lang="en-US" dirty="0" err="1"/>
              <a:t>ssa.gov</a:t>
            </a:r>
            <a:r>
              <a:rPr lang="en-US" dirty="0"/>
              <a:t>, 2024.</a:t>
            </a:r>
          </a:p>
        </p:txBody>
      </p:sp>
      <p:sp>
        <p:nvSpPr>
          <p:cNvPr id="4" name="Slide Number Placeholder 3">
            <a:extLst>
              <a:ext uri="{FF2B5EF4-FFF2-40B4-BE49-F238E27FC236}">
                <a16:creationId xmlns:a16="http://schemas.microsoft.com/office/drawing/2014/main" id="{24CFA10F-2796-3347-AE56-8B4994F05C54}"/>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42</a:t>
            </a:fld>
            <a:endParaRPr lang="en-CA"/>
          </a:p>
        </p:txBody>
      </p:sp>
    </p:spTree>
    <p:custDataLst>
      <p:tags r:id="rId1"/>
    </p:custDataLst>
    <p:extLst>
      <p:ext uri="{BB962C8B-B14F-4D97-AF65-F5344CB8AC3E}">
        <p14:creationId xmlns:p14="http://schemas.microsoft.com/office/powerpoint/2010/main" val="3333215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A1682-2E4E-5344-8F09-DC1A483B4FDF}"/>
              </a:ext>
            </a:extLst>
          </p:cNvPr>
          <p:cNvSpPr>
            <a:spLocks noGrp="1"/>
          </p:cNvSpPr>
          <p:nvPr>
            <p:ph type="title"/>
          </p:nvPr>
        </p:nvSpPr>
        <p:spPr>
          <a:xfrm>
            <a:off x="400572" y="463844"/>
            <a:ext cx="2467680" cy="3401475"/>
          </a:xfrm>
        </p:spPr>
        <p:txBody>
          <a:bodyPr/>
          <a:lstStyle/>
          <a:p>
            <a:r>
              <a:rPr lang="en-US" dirty="0"/>
              <a:t>More earnings subject to Social Security tax</a:t>
            </a:r>
          </a:p>
        </p:txBody>
      </p:sp>
      <p:sp>
        <p:nvSpPr>
          <p:cNvPr id="15" name="Freeform: Shape 14">
            <a:extLst>
              <a:ext uri="{FF2B5EF4-FFF2-40B4-BE49-F238E27FC236}">
                <a16:creationId xmlns:a16="http://schemas.microsoft.com/office/drawing/2014/main" id="{19DCFE78-0B12-4DCB-B4CD-B5067DDBE239}"/>
              </a:ext>
              <a:ext uri="{C183D7F6-B498-43B3-948B-1728B52AA6E4}">
                <adec:decorative xmlns:adec="http://schemas.microsoft.com/office/drawing/2017/decorative" val="1"/>
              </a:ext>
            </a:extLst>
          </p:cNvPr>
          <p:cNvSpPr/>
          <p:nvPr/>
        </p:nvSpPr>
        <p:spPr>
          <a:xfrm>
            <a:off x="314422" y="4693526"/>
            <a:ext cx="1054655" cy="919858"/>
          </a:xfrm>
          <a:custGeom>
            <a:avLst/>
            <a:gdLst>
              <a:gd name="connsiteX0" fmla="*/ 32780 w 32816"/>
              <a:gd name="connsiteY0" fmla="*/ 2 h 29737"/>
              <a:gd name="connsiteX1" fmla="*/ 2660 w 32816"/>
              <a:gd name="connsiteY1" fmla="*/ 2 h 29737"/>
              <a:gd name="connsiteX2" fmla="*/ 2660 w 32816"/>
              <a:gd name="connsiteY2" fmla="*/ 15578 h 29737"/>
              <a:gd name="connsiteX3" fmla="*/ 0 w 32816"/>
              <a:gd name="connsiteY3" fmla="*/ 16368 h 29737"/>
              <a:gd name="connsiteX4" fmla="*/ 863 w 32816"/>
              <a:gd name="connsiteY4" fmla="*/ 19244 h 29737"/>
              <a:gd name="connsiteX5" fmla="*/ 7847 w 32816"/>
              <a:gd name="connsiteY5" fmla="*/ 17171 h 29737"/>
              <a:gd name="connsiteX6" fmla="*/ 14976 w 32816"/>
              <a:gd name="connsiteY6" fmla="*/ 17171 h 29737"/>
              <a:gd name="connsiteX7" fmla="*/ 15863 w 32816"/>
              <a:gd name="connsiteY7" fmla="*/ 17926 h 29737"/>
              <a:gd name="connsiteX8" fmla="*/ 15863 w 32816"/>
              <a:gd name="connsiteY8" fmla="*/ 18010 h 29737"/>
              <a:gd name="connsiteX9" fmla="*/ 15659 w 32816"/>
              <a:gd name="connsiteY9" fmla="*/ 18717 h 29737"/>
              <a:gd name="connsiteX10" fmla="*/ 14976 w 32816"/>
              <a:gd name="connsiteY10" fmla="*/ 18908 h 29737"/>
              <a:gd name="connsiteX11" fmla="*/ 8387 w 32816"/>
              <a:gd name="connsiteY11" fmla="*/ 18908 h 29737"/>
              <a:gd name="connsiteX12" fmla="*/ 8387 w 32816"/>
              <a:gd name="connsiteY12" fmla="*/ 21904 h 29737"/>
              <a:gd name="connsiteX13" fmla="*/ 14976 w 32816"/>
              <a:gd name="connsiteY13" fmla="*/ 21904 h 29737"/>
              <a:gd name="connsiteX14" fmla="*/ 17301 w 32816"/>
              <a:gd name="connsiteY14" fmla="*/ 21221 h 29737"/>
              <a:gd name="connsiteX15" fmla="*/ 23291 w 32816"/>
              <a:gd name="connsiteY15" fmla="*/ 21221 h 29737"/>
              <a:gd name="connsiteX16" fmla="*/ 15372 w 32816"/>
              <a:gd name="connsiteY16" fmla="*/ 26744 h 29737"/>
              <a:gd name="connsiteX17" fmla="*/ 563 w 32816"/>
              <a:gd name="connsiteY17" fmla="*/ 26744 h 29737"/>
              <a:gd name="connsiteX18" fmla="*/ 563 w 32816"/>
              <a:gd name="connsiteY18" fmla="*/ 29739 h 29737"/>
              <a:gd name="connsiteX19" fmla="*/ 16378 w 32816"/>
              <a:gd name="connsiteY19" fmla="*/ 29739 h 29737"/>
              <a:gd name="connsiteX20" fmla="*/ 28611 w 32816"/>
              <a:gd name="connsiteY20" fmla="*/ 21221 h 29737"/>
              <a:gd name="connsiteX21" fmla="*/ 32816 w 32816"/>
              <a:gd name="connsiteY21" fmla="*/ 21221 h 29737"/>
              <a:gd name="connsiteX22" fmla="*/ 29785 w 32816"/>
              <a:gd name="connsiteY22" fmla="*/ 18225 h 29737"/>
              <a:gd name="connsiteX23" fmla="*/ 18846 w 32816"/>
              <a:gd name="connsiteY23" fmla="*/ 18225 h 29737"/>
              <a:gd name="connsiteX24" fmla="*/ 18846 w 32816"/>
              <a:gd name="connsiteY24" fmla="*/ 17842 h 29737"/>
              <a:gd name="connsiteX25" fmla="*/ 17301 w 32816"/>
              <a:gd name="connsiteY25" fmla="*/ 14871 h 29737"/>
              <a:gd name="connsiteX26" fmla="*/ 17708 w 32816"/>
              <a:gd name="connsiteY26" fmla="*/ 14871 h 29737"/>
              <a:gd name="connsiteX27" fmla="*/ 22704 w 32816"/>
              <a:gd name="connsiteY27" fmla="*/ 9946 h 29737"/>
              <a:gd name="connsiteX28" fmla="*/ 17780 w 32816"/>
              <a:gd name="connsiteY28" fmla="*/ 4950 h 29737"/>
              <a:gd name="connsiteX29" fmla="*/ 12784 w 32816"/>
              <a:gd name="connsiteY29" fmla="*/ 9875 h 29737"/>
              <a:gd name="connsiteX30" fmla="*/ 12784 w 32816"/>
              <a:gd name="connsiteY30" fmla="*/ 9958 h 29737"/>
              <a:gd name="connsiteX31" fmla="*/ 15180 w 32816"/>
              <a:gd name="connsiteY31" fmla="*/ 14200 h 29737"/>
              <a:gd name="connsiteX32" fmla="*/ 7416 w 32816"/>
              <a:gd name="connsiteY32" fmla="*/ 14200 h 29737"/>
              <a:gd name="connsiteX33" fmla="*/ 5655 w 32816"/>
              <a:gd name="connsiteY33" fmla="*/ 14715 h 29737"/>
              <a:gd name="connsiteX34" fmla="*/ 5655 w 32816"/>
              <a:gd name="connsiteY34" fmla="*/ 3021 h 29737"/>
              <a:gd name="connsiteX35" fmla="*/ 29785 w 32816"/>
              <a:gd name="connsiteY35" fmla="*/ 3021 h 29737"/>
              <a:gd name="connsiteX36" fmla="*/ 15767 w 32816"/>
              <a:gd name="connsiteY36" fmla="*/ 9934 h 29737"/>
              <a:gd name="connsiteX37" fmla="*/ 17732 w 32816"/>
              <a:gd name="connsiteY37" fmla="*/ 7970 h 29737"/>
              <a:gd name="connsiteX38" fmla="*/ 19697 w 32816"/>
              <a:gd name="connsiteY38" fmla="*/ 9934 h 29737"/>
              <a:gd name="connsiteX39" fmla="*/ 17732 w 32816"/>
              <a:gd name="connsiteY39" fmla="*/ 11899 h 29737"/>
              <a:gd name="connsiteX40" fmla="*/ 17720 w 32816"/>
              <a:gd name="connsiteY40" fmla="*/ 11899 h 29737"/>
              <a:gd name="connsiteX41" fmla="*/ 15767 w 32816"/>
              <a:gd name="connsiteY41" fmla="*/ 9958 h 29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2816" h="29737">
                <a:moveTo>
                  <a:pt x="32780" y="2"/>
                </a:moveTo>
                <a:lnTo>
                  <a:pt x="2660" y="2"/>
                </a:lnTo>
                <a:lnTo>
                  <a:pt x="2660" y="15578"/>
                </a:lnTo>
                <a:lnTo>
                  <a:pt x="0" y="16368"/>
                </a:lnTo>
                <a:lnTo>
                  <a:pt x="863" y="19244"/>
                </a:lnTo>
                <a:lnTo>
                  <a:pt x="7847" y="17171"/>
                </a:lnTo>
                <a:lnTo>
                  <a:pt x="14976" y="17171"/>
                </a:lnTo>
                <a:cubicBezTo>
                  <a:pt x="15252" y="17171"/>
                  <a:pt x="15815" y="17171"/>
                  <a:pt x="15863" y="17926"/>
                </a:cubicBezTo>
                <a:lnTo>
                  <a:pt x="15863" y="18010"/>
                </a:lnTo>
                <a:cubicBezTo>
                  <a:pt x="15875" y="18261"/>
                  <a:pt x="15803" y="18513"/>
                  <a:pt x="15659" y="18717"/>
                </a:cubicBezTo>
                <a:cubicBezTo>
                  <a:pt x="15468" y="18860"/>
                  <a:pt x="15216" y="18932"/>
                  <a:pt x="14976" y="18908"/>
                </a:cubicBezTo>
                <a:lnTo>
                  <a:pt x="8387" y="18908"/>
                </a:lnTo>
                <a:lnTo>
                  <a:pt x="8387" y="21904"/>
                </a:lnTo>
                <a:lnTo>
                  <a:pt x="14976" y="21904"/>
                </a:lnTo>
                <a:cubicBezTo>
                  <a:pt x="15803" y="21928"/>
                  <a:pt x="16618" y="21688"/>
                  <a:pt x="17301" y="21221"/>
                </a:cubicBezTo>
                <a:lnTo>
                  <a:pt x="23291" y="21221"/>
                </a:lnTo>
                <a:lnTo>
                  <a:pt x="15372" y="26744"/>
                </a:lnTo>
                <a:lnTo>
                  <a:pt x="563" y="26744"/>
                </a:lnTo>
                <a:lnTo>
                  <a:pt x="563" y="29739"/>
                </a:lnTo>
                <a:lnTo>
                  <a:pt x="16378" y="29739"/>
                </a:lnTo>
                <a:lnTo>
                  <a:pt x="28611" y="21221"/>
                </a:lnTo>
                <a:lnTo>
                  <a:pt x="32816" y="21221"/>
                </a:lnTo>
                <a:close/>
                <a:moveTo>
                  <a:pt x="29785" y="18225"/>
                </a:moveTo>
                <a:lnTo>
                  <a:pt x="18846" y="18225"/>
                </a:lnTo>
                <a:cubicBezTo>
                  <a:pt x="18846" y="18058"/>
                  <a:pt x="18846" y="17914"/>
                  <a:pt x="18846" y="17842"/>
                </a:cubicBezTo>
                <a:cubicBezTo>
                  <a:pt x="18810" y="16668"/>
                  <a:pt x="18235" y="15578"/>
                  <a:pt x="17301" y="14871"/>
                </a:cubicBezTo>
                <a:lnTo>
                  <a:pt x="17708" y="14871"/>
                </a:lnTo>
                <a:cubicBezTo>
                  <a:pt x="20452" y="14895"/>
                  <a:pt x="22680" y="12690"/>
                  <a:pt x="22704" y="9946"/>
                </a:cubicBezTo>
                <a:cubicBezTo>
                  <a:pt x="22728" y="7203"/>
                  <a:pt x="20524" y="4974"/>
                  <a:pt x="17780" y="4950"/>
                </a:cubicBezTo>
                <a:cubicBezTo>
                  <a:pt x="15036" y="4926"/>
                  <a:pt x="12808" y="7131"/>
                  <a:pt x="12784" y="9875"/>
                </a:cubicBezTo>
                <a:cubicBezTo>
                  <a:pt x="12784" y="9898"/>
                  <a:pt x="12784" y="9934"/>
                  <a:pt x="12784" y="9958"/>
                </a:cubicBezTo>
                <a:cubicBezTo>
                  <a:pt x="12772" y="11696"/>
                  <a:pt x="13682" y="13313"/>
                  <a:pt x="15180" y="14200"/>
                </a:cubicBezTo>
                <a:lnTo>
                  <a:pt x="7416" y="14200"/>
                </a:lnTo>
                <a:lnTo>
                  <a:pt x="5655" y="14715"/>
                </a:lnTo>
                <a:lnTo>
                  <a:pt x="5655" y="3021"/>
                </a:lnTo>
                <a:lnTo>
                  <a:pt x="29785" y="3021"/>
                </a:lnTo>
                <a:close/>
                <a:moveTo>
                  <a:pt x="15767" y="9934"/>
                </a:moveTo>
                <a:cubicBezTo>
                  <a:pt x="15767" y="8844"/>
                  <a:pt x="16642" y="7970"/>
                  <a:pt x="17732" y="7970"/>
                </a:cubicBezTo>
                <a:cubicBezTo>
                  <a:pt x="18822" y="7970"/>
                  <a:pt x="19697" y="8844"/>
                  <a:pt x="19697" y="9934"/>
                </a:cubicBezTo>
                <a:cubicBezTo>
                  <a:pt x="19697" y="11025"/>
                  <a:pt x="18822" y="11899"/>
                  <a:pt x="17732" y="11899"/>
                </a:cubicBezTo>
                <a:cubicBezTo>
                  <a:pt x="17732" y="11899"/>
                  <a:pt x="17720" y="11899"/>
                  <a:pt x="17720" y="11899"/>
                </a:cubicBezTo>
                <a:cubicBezTo>
                  <a:pt x="16642" y="11899"/>
                  <a:pt x="15779" y="11037"/>
                  <a:pt x="15767" y="9958"/>
                </a:cubicBezTo>
                <a:close/>
              </a:path>
            </a:pathLst>
          </a:custGeom>
          <a:solidFill>
            <a:schemeClr val="bg1"/>
          </a:solidFill>
          <a:ln w="1198" cap="flat">
            <a:noFill/>
            <a:prstDash val="solid"/>
            <a:miter/>
          </a:ln>
        </p:spPr>
        <p:txBody>
          <a:bodyPr rtlCol="0" anchor="ctr"/>
          <a:lstStyle/>
          <a:p>
            <a:endParaRPr lang="en-US"/>
          </a:p>
        </p:txBody>
      </p:sp>
      <p:sp>
        <p:nvSpPr>
          <p:cNvPr id="9" name="Text Placeholder 8">
            <a:extLst>
              <a:ext uri="{FF2B5EF4-FFF2-40B4-BE49-F238E27FC236}">
                <a16:creationId xmlns:a16="http://schemas.microsoft.com/office/drawing/2014/main" id="{8F8170BC-3CE8-2656-247E-45BDCA5F26C0}"/>
              </a:ext>
            </a:extLst>
          </p:cNvPr>
          <p:cNvSpPr txBox="1">
            <a:spLocks/>
          </p:cNvSpPr>
          <p:nvPr/>
        </p:nvSpPr>
        <p:spPr>
          <a:xfrm>
            <a:off x="3270900" y="475487"/>
            <a:ext cx="5474637" cy="1073371"/>
          </a:xfrm>
          <a:prstGeom prst="rect">
            <a:avLst/>
          </a:prstGeom>
        </p:spPr>
        <p:txBody>
          <a:bodyPr vert="horz" lIns="0" tIns="0" rIns="0" bIns="0" rtlCol="0" anchor="t">
            <a:noAutofit/>
          </a:bodyPr>
          <a:lstStyle>
            <a:lvl1pPr marL="0" indent="0" algn="l" defTabSz="914400" rtl="0" eaLnBrk="1" latinLnBrk="0" hangingPunct="1">
              <a:lnSpc>
                <a:spcPct val="95000"/>
              </a:lnSpc>
              <a:spcBef>
                <a:spcPts val="0"/>
              </a:spcBef>
              <a:buClr>
                <a:schemeClr val="tx1"/>
              </a:buClr>
              <a:buSzPct val="115000"/>
              <a:buFont typeface="Arial" panose="020B0604020202020204" pitchFamily="34" charset="0"/>
              <a:buNone/>
              <a:defRPr sz="2400" b="0" kern="1200">
                <a:solidFill>
                  <a:schemeClr val="tx1"/>
                </a:solidFill>
                <a:latin typeface="+mj-lt"/>
                <a:ea typeface="+mn-ea"/>
                <a:cs typeface="+mn-cs"/>
              </a:defRPr>
            </a:lvl1pPr>
            <a:lvl2pPr marL="338328" indent="0" algn="l" defTabSz="914400" rtl="0" eaLnBrk="1" latinLnBrk="0" hangingPunct="1">
              <a:lnSpc>
                <a:spcPct val="95000"/>
              </a:lnSpc>
              <a:spcBef>
                <a:spcPts val="900"/>
              </a:spcBef>
              <a:buClr>
                <a:schemeClr val="tx1"/>
              </a:buClr>
              <a:buSzPct val="115000"/>
              <a:buFont typeface="Arial" panose="020B0604020202020204" pitchFamily="34" charset="0"/>
              <a:buNone/>
              <a:defRPr sz="1800" kern="1200">
                <a:solidFill>
                  <a:schemeClr val="tx1"/>
                </a:solidFill>
                <a:latin typeface="+mn-lt"/>
                <a:ea typeface="+mn-ea"/>
                <a:cs typeface="+mn-cs"/>
              </a:defRPr>
            </a:lvl2pPr>
            <a:lvl3pPr marL="685800" indent="0" algn="l" defTabSz="914400" rtl="0" eaLnBrk="1" latinLnBrk="0" hangingPunct="1">
              <a:lnSpc>
                <a:spcPct val="95000"/>
              </a:lnSpc>
              <a:spcBef>
                <a:spcPts val="800"/>
              </a:spcBef>
              <a:buClr>
                <a:schemeClr val="tx1"/>
              </a:buClr>
              <a:buSzPct val="115000"/>
              <a:buFont typeface="Arial" panose="020B0604020202020204" pitchFamily="34" charset="0"/>
              <a:buNone/>
              <a:defRPr sz="1600" kern="1200">
                <a:solidFill>
                  <a:schemeClr val="tx1"/>
                </a:solidFill>
                <a:latin typeface="+mn-lt"/>
                <a:ea typeface="+mn-ea"/>
                <a:cs typeface="+mn-cs"/>
              </a:defRPr>
            </a:lvl3pPr>
            <a:lvl4pPr marL="1014984" indent="0" algn="l" defTabSz="914400" rtl="0" eaLnBrk="1" latinLnBrk="0" hangingPunct="1">
              <a:lnSpc>
                <a:spcPct val="95000"/>
              </a:lnSpc>
              <a:spcBef>
                <a:spcPts val="600"/>
              </a:spcBef>
              <a:buClr>
                <a:schemeClr val="tx1"/>
              </a:buClr>
              <a:buSzPct val="115000"/>
              <a:buFont typeface="Arial" panose="020B0604020202020204" pitchFamily="34" charset="0"/>
              <a:buNone/>
              <a:defRPr sz="1400" kern="1200">
                <a:solidFill>
                  <a:schemeClr val="tx1"/>
                </a:solidFill>
                <a:latin typeface="+mn-lt"/>
                <a:ea typeface="+mn-ea"/>
                <a:cs typeface="+mn-cs"/>
              </a:defRPr>
            </a:lvl4pPr>
            <a:lvl5pPr marL="1380744" indent="0" algn="l" defTabSz="914400" rtl="0" eaLnBrk="1" latinLnBrk="0" hangingPunct="1">
              <a:lnSpc>
                <a:spcPct val="95000"/>
              </a:lnSpc>
              <a:spcBef>
                <a:spcPts val="600"/>
              </a:spcBef>
              <a:buClr>
                <a:schemeClr val="tx1"/>
              </a:buClr>
              <a:buSzPct val="115000"/>
              <a:buFont typeface="Arial" panose="020B0604020202020204" pitchFamily="34" charset="0"/>
              <a:buNone/>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r>
              <a:rPr lang="en-US" dirty="0"/>
              <a:t>The maximum earnings subject to Social Security tax are increasing to </a:t>
            </a:r>
            <a:r>
              <a:rPr lang="en-US" b="1" dirty="0"/>
              <a:t>$176,100 in 2025</a:t>
            </a:r>
            <a:endParaRPr lang="en-US" dirty="0"/>
          </a:p>
        </p:txBody>
      </p:sp>
      <p:sp>
        <p:nvSpPr>
          <p:cNvPr id="10" name="Content Placeholder 2">
            <a:extLst>
              <a:ext uri="{FF2B5EF4-FFF2-40B4-BE49-F238E27FC236}">
                <a16:creationId xmlns:a16="http://schemas.microsoft.com/office/drawing/2014/main" id="{81301FAD-5FF5-0602-E52B-2DDD31B00028}"/>
              </a:ext>
            </a:extLst>
          </p:cNvPr>
          <p:cNvSpPr txBox="1">
            <a:spLocks/>
          </p:cNvSpPr>
          <p:nvPr/>
        </p:nvSpPr>
        <p:spPr>
          <a:xfrm>
            <a:off x="3270901" y="1590306"/>
            <a:ext cx="5127994" cy="558463"/>
          </a:xfrm>
          <a:prstGeom prst="rect">
            <a:avLst/>
          </a:prstGeom>
        </p:spPr>
        <p:txBody>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1800" dirty="0"/>
              <a:t>The limit on earnings subject to Social Security tax was $168,600 in 2024.</a:t>
            </a:r>
          </a:p>
          <a:p>
            <a:pPr marL="0" indent="0">
              <a:lnSpc>
                <a:spcPct val="90000"/>
              </a:lnSpc>
              <a:buFont typeface="Arial" panose="020B0604020202020204" pitchFamily="34" charset="0"/>
              <a:buNone/>
            </a:pPr>
            <a:endParaRPr lang="en-US" sz="1800" dirty="0">
              <a:solidFill>
                <a:schemeClr val="tx2"/>
              </a:solidFill>
            </a:endParaRPr>
          </a:p>
        </p:txBody>
      </p:sp>
      <p:sp>
        <p:nvSpPr>
          <p:cNvPr id="11" name="Content Placeholder 2">
            <a:extLst>
              <a:ext uri="{FF2B5EF4-FFF2-40B4-BE49-F238E27FC236}">
                <a16:creationId xmlns:a16="http://schemas.microsoft.com/office/drawing/2014/main" id="{32945116-461B-1FE2-CE7A-0AAC90A7556C}"/>
              </a:ext>
            </a:extLst>
          </p:cNvPr>
          <p:cNvSpPr txBox="1">
            <a:spLocks/>
          </p:cNvSpPr>
          <p:nvPr/>
        </p:nvSpPr>
        <p:spPr>
          <a:xfrm>
            <a:off x="3276600" y="2190216"/>
            <a:ext cx="5463238" cy="2873636"/>
          </a:xfrm>
          <a:prstGeom prst="rect">
            <a:avLst/>
          </a:prstGeom>
          <a:solidFill>
            <a:schemeClr val="accent4"/>
          </a:solidFill>
        </p:spPr>
        <p:txBody>
          <a:bodyPr vert="horz" lIns="144000" tIns="144000" rIns="144000" bIns="14400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sz="1800" dirty="0">
                <a:solidFill>
                  <a:schemeClr val="bg1"/>
                </a:solidFill>
              </a:rPr>
              <a:t>The Social Security tax rate in 2025 is 6.2% on earnings up to the applicable taxable maximum amount of $176,100. </a:t>
            </a:r>
          </a:p>
          <a:p>
            <a:pPr marL="0" indent="0">
              <a:buNone/>
            </a:pPr>
            <a:r>
              <a:rPr lang="en-US" sz="1800" dirty="0">
                <a:solidFill>
                  <a:schemeClr val="bg1"/>
                </a:solidFill>
              </a:rPr>
              <a:t>The Medicare tax rate (assessed on all earned income) is 1.45%, resulting in total payroll tax of 7.65% for an employee. </a:t>
            </a:r>
          </a:p>
          <a:p>
            <a:pPr marL="0" indent="0">
              <a:buNone/>
            </a:pPr>
            <a:r>
              <a:rPr lang="en-US" sz="1800" dirty="0">
                <a:solidFill>
                  <a:schemeClr val="bg1"/>
                </a:solidFill>
              </a:rPr>
              <a:t>Self-employed individuals pay </a:t>
            </a:r>
            <a:r>
              <a:rPr lang="en-US" sz="1800" b="1" dirty="0">
                <a:solidFill>
                  <a:schemeClr val="bg1"/>
                </a:solidFill>
              </a:rPr>
              <a:t>both the employer and employee portions</a:t>
            </a:r>
            <a:r>
              <a:rPr lang="en-US" sz="1800" dirty="0">
                <a:solidFill>
                  <a:schemeClr val="bg1"/>
                </a:solidFill>
              </a:rPr>
              <a:t>,</a:t>
            </a:r>
            <a:r>
              <a:rPr lang="en-US" sz="1800" b="1" dirty="0">
                <a:solidFill>
                  <a:schemeClr val="bg1"/>
                </a:solidFill>
              </a:rPr>
              <a:t> </a:t>
            </a:r>
            <a:r>
              <a:rPr lang="en-US" sz="1800" dirty="0">
                <a:solidFill>
                  <a:schemeClr val="bg1"/>
                </a:solidFill>
              </a:rPr>
              <a:t>so</a:t>
            </a:r>
            <a:r>
              <a:rPr lang="en-US" sz="1800" b="1" dirty="0">
                <a:solidFill>
                  <a:schemeClr val="bg1"/>
                </a:solidFill>
              </a:rPr>
              <a:t> </a:t>
            </a:r>
            <a:r>
              <a:rPr lang="en-US" sz="1800" dirty="0">
                <a:solidFill>
                  <a:schemeClr val="bg1"/>
                </a:solidFill>
              </a:rPr>
              <a:t>their maximum payroll tax is 15.30%. </a:t>
            </a:r>
          </a:p>
        </p:txBody>
      </p:sp>
      <p:sp>
        <p:nvSpPr>
          <p:cNvPr id="12" name="Content Placeholder 2">
            <a:extLst>
              <a:ext uri="{FF2B5EF4-FFF2-40B4-BE49-F238E27FC236}">
                <a16:creationId xmlns:a16="http://schemas.microsoft.com/office/drawing/2014/main" id="{1C64FD5B-DA8C-0877-4D1D-219093775841}"/>
              </a:ext>
            </a:extLst>
          </p:cNvPr>
          <p:cNvSpPr txBox="1">
            <a:spLocks/>
          </p:cNvSpPr>
          <p:nvPr/>
        </p:nvSpPr>
        <p:spPr>
          <a:xfrm>
            <a:off x="3276600" y="5164940"/>
            <a:ext cx="5468937" cy="1032574"/>
          </a:xfrm>
          <a:prstGeom prst="rect">
            <a:avLst/>
          </a:prstGeom>
          <a:solidFill>
            <a:schemeClr val="accent4"/>
          </a:solidFill>
        </p:spPr>
        <p:txBody>
          <a:bodyPr vert="horz" lIns="144000" tIns="144000" rIns="144000" bIns="14400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chemeClr val="bg1"/>
                </a:solidFill>
              </a:rPr>
              <a:t>What to do:</a:t>
            </a:r>
            <a:r>
              <a:rPr lang="en-US" sz="1800" dirty="0">
                <a:solidFill>
                  <a:schemeClr val="bg1"/>
                </a:solidFill>
              </a:rPr>
              <a:t> Consult your tax professional to see how the change will affect you, then make any necessary adjustments to your budget.</a:t>
            </a:r>
          </a:p>
        </p:txBody>
      </p:sp>
      <p:sp>
        <p:nvSpPr>
          <p:cNvPr id="20" name="Text Placeholder 4">
            <a:extLst>
              <a:ext uri="{FF2B5EF4-FFF2-40B4-BE49-F238E27FC236}">
                <a16:creationId xmlns:a16="http://schemas.microsoft.com/office/drawing/2014/main" id="{ABA1DD9B-5276-452F-8E9A-A56436B8010E}"/>
              </a:ext>
            </a:extLst>
          </p:cNvPr>
          <p:cNvSpPr>
            <a:spLocks noGrp="1"/>
          </p:cNvSpPr>
          <p:nvPr>
            <p:ph type="body" sz="quarter" idx="13"/>
          </p:nvPr>
        </p:nvSpPr>
        <p:spPr>
          <a:xfrm>
            <a:off x="3270250" y="6115050"/>
            <a:ext cx="5083175" cy="403225"/>
          </a:xfrm>
        </p:spPr>
        <p:txBody>
          <a:bodyPr/>
          <a:lstStyle/>
          <a:p>
            <a:r>
              <a:rPr lang="en-US" dirty="0"/>
              <a:t>Source: ssa.gov, 2024.</a:t>
            </a:r>
          </a:p>
        </p:txBody>
      </p:sp>
      <p:sp>
        <p:nvSpPr>
          <p:cNvPr id="4" name="Slide Number Placeholder 3">
            <a:extLst>
              <a:ext uri="{FF2B5EF4-FFF2-40B4-BE49-F238E27FC236}">
                <a16:creationId xmlns:a16="http://schemas.microsoft.com/office/drawing/2014/main" id="{B36CFB60-4718-854C-B632-73C3DBC6A47C}"/>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43</a:t>
            </a:fld>
            <a:endParaRPr lang="en-CA"/>
          </a:p>
        </p:txBody>
      </p:sp>
    </p:spTree>
    <p:custDataLst>
      <p:tags r:id="rId1"/>
    </p:custDataLst>
    <p:extLst>
      <p:ext uri="{BB962C8B-B14F-4D97-AF65-F5344CB8AC3E}">
        <p14:creationId xmlns:p14="http://schemas.microsoft.com/office/powerpoint/2010/main" val="3854378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70FF2-0A05-414F-9FC2-B00193D105F0}"/>
              </a:ext>
            </a:extLst>
          </p:cNvPr>
          <p:cNvSpPr>
            <a:spLocks noGrp="1"/>
          </p:cNvSpPr>
          <p:nvPr>
            <p:ph type="title"/>
          </p:nvPr>
        </p:nvSpPr>
        <p:spPr>
          <a:xfrm>
            <a:off x="400572" y="463844"/>
            <a:ext cx="2467680" cy="3401475"/>
          </a:xfrm>
        </p:spPr>
        <p:txBody>
          <a:bodyPr/>
          <a:lstStyle/>
          <a:p>
            <a:r>
              <a:rPr lang="en-US" dirty="0"/>
              <a:t>Benefits for those who are still working  </a:t>
            </a:r>
          </a:p>
        </p:txBody>
      </p:sp>
      <p:pic>
        <p:nvPicPr>
          <p:cNvPr id="9" name="Graphic 8">
            <a:extLst>
              <a:ext uri="{FF2B5EF4-FFF2-40B4-BE49-F238E27FC236}">
                <a16:creationId xmlns:a16="http://schemas.microsoft.com/office/drawing/2014/main" id="{E5D62BEE-0E73-40DD-8908-B2145DE1E11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54278" y="4652786"/>
            <a:ext cx="1001337" cy="1001337"/>
          </a:xfrm>
          <a:prstGeom prst="rect">
            <a:avLst/>
          </a:prstGeom>
        </p:spPr>
      </p:pic>
      <p:sp>
        <p:nvSpPr>
          <p:cNvPr id="10" name="Content Placeholder 2">
            <a:extLst>
              <a:ext uri="{FF2B5EF4-FFF2-40B4-BE49-F238E27FC236}">
                <a16:creationId xmlns:a16="http://schemas.microsoft.com/office/drawing/2014/main" id="{C585EB0E-C904-F5D1-E19F-48C7858FCFC9}"/>
              </a:ext>
            </a:extLst>
          </p:cNvPr>
          <p:cNvSpPr txBox="1">
            <a:spLocks/>
          </p:cNvSpPr>
          <p:nvPr/>
        </p:nvSpPr>
        <p:spPr>
          <a:xfrm>
            <a:off x="3270901" y="475488"/>
            <a:ext cx="5474638" cy="2155372"/>
          </a:xfrm>
          <a:prstGeom prst="rect">
            <a:avLst/>
          </a:prstGeom>
        </p:spPr>
        <p:txBody>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r>
              <a:rPr lang="en-US" sz="1800" dirty="0"/>
              <a:t>Beginning in 2025, those who are still working and receiving a benefit prior to their FRA can have earned income up to $23,400 and can keep their full Social Security benefits.</a:t>
            </a:r>
          </a:p>
          <a:p>
            <a:r>
              <a:rPr lang="en-US" sz="1800" dirty="0"/>
              <a:t>Above the $23,400, $1 in benefits will be withheld for every $2 in earnings up until the year before full retirement age. </a:t>
            </a:r>
          </a:p>
        </p:txBody>
      </p:sp>
      <p:sp>
        <p:nvSpPr>
          <p:cNvPr id="11" name="Content Placeholder 2">
            <a:extLst>
              <a:ext uri="{FF2B5EF4-FFF2-40B4-BE49-F238E27FC236}">
                <a16:creationId xmlns:a16="http://schemas.microsoft.com/office/drawing/2014/main" id="{2D133642-3121-50AD-0B7D-716BB50BA0CC}"/>
              </a:ext>
            </a:extLst>
          </p:cNvPr>
          <p:cNvSpPr txBox="1">
            <a:spLocks/>
          </p:cNvSpPr>
          <p:nvPr/>
        </p:nvSpPr>
        <p:spPr>
          <a:xfrm>
            <a:off x="3270901" y="2712721"/>
            <a:ext cx="5474638" cy="2016759"/>
          </a:xfrm>
          <a:prstGeom prst="rect">
            <a:avLst/>
          </a:prstGeom>
          <a:solidFill>
            <a:srgbClr val="A75900"/>
          </a:solidFill>
        </p:spPr>
        <p:txBody>
          <a:bodyPr vert="horz" lIns="144000" tIns="144000" rIns="144000" bIns="14400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spcBef>
                <a:spcPts val="600"/>
              </a:spcBef>
              <a:spcAft>
                <a:spcPts val="1200"/>
              </a:spcAft>
              <a:buClr>
                <a:schemeClr val="tx2"/>
              </a:buClr>
              <a:buSzPct val="80000"/>
              <a:buFont typeface="Arial" panose="020B0604020202020204" pitchFamily="34" charset="0"/>
              <a:buNone/>
            </a:pPr>
            <a:r>
              <a:rPr lang="en-US" dirty="0">
                <a:solidFill>
                  <a:schemeClr val="bg1"/>
                </a:solidFill>
              </a:rPr>
              <a:t>An individual who reaches FRA of 66 and 10 months in 2025 can earn up to $62,160 in 2025 prior to turning 66 and 10 months. Above that amount, $1 in benefits will be withheld for every $3 in earnings if they file for benefits before reaching FRA. After reaching FRA, there’s no limit on earnings.</a:t>
            </a:r>
          </a:p>
          <a:p>
            <a:pPr marL="0" indent="0">
              <a:lnSpc>
                <a:spcPct val="90000"/>
              </a:lnSpc>
              <a:buFont typeface="Arial" panose="020B0604020202020204" pitchFamily="34" charset="0"/>
              <a:buNone/>
            </a:pPr>
            <a:endParaRPr lang="en-US" dirty="0">
              <a:solidFill>
                <a:schemeClr val="tx2"/>
              </a:solidFill>
            </a:endParaRPr>
          </a:p>
        </p:txBody>
      </p:sp>
      <p:sp>
        <p:nvSpPr>
          <p:cNvPr id="12" name="Content Placeholder 2">
            <a:extLst>
              <a:ext uri="{FF2B5EF4-FFF2-40B4-BE49-F238E27FC236}">
                <a16:creationId xmlns:a16="http://schemas.microsoft.com/office/drawing/2014/main" id="{66FE30CB-95A1-D9DA-B4C7-53E4192CDFA1}"/>
              </a:ext>
            </a:extLst>
          </p:cNvPr>
          <p:cNvSpPr txBox="1">
            <a:spLocks/>
          </p:cNvSpPr>
          <p:nvPr/>
        </p:nvSpPr>
        <p:spPr>
          <a:xfrm>
            <a:off x="3268472" y="4811341"/>
            <a:ext cx="5474638" cy="1077830"/>
          </a:xfrm>
          <a:prstGeom prst="rect">
            <a:avLst/>
          </a:prstGeom>
          <a:solidFill>
            <a:srgbClr val="A75900"/>
          </a:solidFill>
        </p:spPr>
        <p:txBody>
          <a:bodyPr vert="horz" lIns="144000" tIns="144000" rIns="144000" bIns="14400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spcBef>
                <a:spcPts val="600"/>
              </a:spcBef>
              <a:buClr>
                <a:schemeClr val="tx2"/>
              </a:buClr>
              <a:buSzPct val="80000"/>
              <a:buFont typeface="Arial" panose="020B0604020202020204" pitchFamily="34" charset="0"/>
              <a:buNone/>
            </a:pPr>
            <a:r>
              <a:rPr lang="en-US" b="1" dirty="0">
                <a:solidFill>
                  <a:schemeClr val="bg1"/>
                </a:solidFill>
              </a:rPr>
              <a:t>What to do:</a:t>
            </a:r>
            <a:r>
              <a:rPr lang="en-US" dirty="0">
                <a:solidFill>
                  <a:schemeClr val="bg1"/>
                </a:solidFill>
              </a:rPr>
              <a:t> If you expect to earn more than the limits, consider delaying taking Social Security to capture a higher monthly benefit later.</a:t>
            </a:r>
          </a:p>
          <a:p>
            <a:pPr marL="0" indent="0">
              <a:lnSpc>
                <a:spcPct val="90000"/>
              </a:lnSpc>
              <a:buFont typeface="Arial" panose="020B0604020202020204" pitchFamily="34" charset="0"/>
              <a:buNone/>
            </a:pPr>
            <a:endParaRPr lang="en-US" dirty="0">
              <a:solidFill>
                <a:schemeClr val="bg1"/>
              </a:solidFill>
            </a:endParaRPr>
          </a:p>
        </p:txBody>
      </p:sp>
      <p:sp>
        <p:nvSpPr>
          <p:cNvPr id="7" name="Text Placeholder 6">
            <a:extLst>
              <a:ext uri="{FF2B5EF4-FFF2-40B4-BE49-F238E27FC236}">
                <a16:creationId xmlns:a16="http://schemas.microsoft.com/office/drawing/2014/main" id="{C64DEE59-60B7-0D2C-47CC-53DAA6A515C0}"/>
              </a:ext>
            </a:extLst>
          </p:cNvPr>
          <p:cNvSpPr>
            <a:spLocks noGrp="1"/>
          </p:cNvSpPr>
          <p:nvPr>
            <p:ph type="body" sz="quarter" idx="13"/>
          </p:nvPr>
        </p:nvSpPr>
        <p:spPr/>
        <p:txBody>
          <a:bodyPr/>
          <a:lstStyle/>
          <a:p>
            <a:r>
              <a:rPr lang="en-US" dirty="0"/>
              <a:t>Source: </a:t>
            </a:r>
            <a:r>
              <a:rPr lang="en-US" dirty="0" err="1"/>
              <a:t>ssa.gov</a:t>
            </a:r>
            <a:r>
              <a:rPr lang="en-US" dirty="0"/>
              <a:t>, 2024.</a:t>
            </a:r>
          </a:p>
        </p:txBody>
      </p:sp>
      <p:sp>
        <p:nvSpPr>
          <p:cNvPr id="4" name="Slide Number Placeholder 3">
            <a:extLst>
              <a:ext uri="{FF2B5EF4-FFF2-40B4-BE49-F238E27FC236}">
                <a16:creationId xmlns:a16="http://schemas.microsoft.com/office/drawing/2014/main" id="{AE26348E-D0BC-E243-968A-3D88C12473E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44</a:t>
            </a:fld>
            <a:endParaRPr lang="en-CA" dirty="0"/>
          </a:p>
        </p:txBody>
      </p:sp>
    </p:spTree>
    <p:custDataLst>
      <p:tags r:id="rId1"/>
    </p:custDataLst>
    <p:extLst>
      <p:ext uri="{BB962C8B-B14F-4D97-AF65-F5344CB8AC3E}">
        <p14:creationId xmlns:p14="http://schemas.microsoft.com/office/powerpoint/2010/main" val="69641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A1682-2E4E-5344-8F09-DC1A483B4FDF}"/>
              </a:ext>
            </a:extLst>
          </p:cNvPr>
          <p:cNvSpPr>
            <a:spLocks noGrp="1"/>
          </p:cNvSpPr>
          <p:nvPr>
            <p:ph type="title"/>
          </p:nvPr>
        </p:nvSpPr>
        <p:spPr>
          <a:xfrm>
            <a:off x="400572" y="463844"/>
            <a:ext cx="2467680" cy="3401475"/>
          </a:xfrm>
        </p:spPr>
        <p:txBody>
          <a:bodyPr/>
          <a:lstStyle/>
          <a:p>
            <a:r>
              <a:rPr lang="en-US" dirty="0"/>
              <a:t>Social Security Fairness </a:t>
            </a:r>
            <a:br>
              <a:rPr lang="en-US" dirty="0"/>
            </a:br>
            <a:r>
              <a:rPr lang="en-US" dirty="0"/>
              <a:t>Act</a:t>
            </a:r>
          </a:p>
        </p:txBody>
      </p:sp>
      <p:pic>
        <p:nvPicPr>
          <p:cNvPr id="21" name="Graphic 20">
            <a:extLst>
              <a:ext uri="{FF2B5EF4-FFF2-40B4-BE49-F238E27FC236}">
                <a16:creationId xmlns:a16="http://schemas.microsoft.com/office/drawing/2014/main" id="{704676D6-51D5-BA5C-1CDD-C27ED4B0E5A1}"/>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3577" y="4632960"/>
            <a:ext cx="1014454" cy="1014454"/>
          </a:xfrm>
          <a:prstGeom prst="rect">
            <a:avLst/>
          </a:prstGeom>
        </p:spPr>
      </p:pic>
      <p:sp>
        <p:nvSpPr>
          <p:cNvPr id="20" name="TextBox 19">
            <a:extLst>
              <a:ext uri="{FF2B5EF4-FFF2-40B4-BE49-F238E27FC236}">
                <a16:creationId xmlns:a16="http://schemas.microsoft.com/office/drawing/2014/main" id="{AF37D5F4-4AC3-55DB-ACE7-B9BE1E93E8E3}"/>
              </a:ext>
            </a:extLst>
          </p:cNvPr>
          <p:cNvSpPr txBox="1"/>
          <p:nvPr/>
        </p:nvSpPr>
        <p:spPr>
          <a:xfrm>
            <a:off x="3107370" y="127604"/>
            <a:ext cx="5722523" cy="1631216"/>
          </a:xfrm>
          <a:prstGeom prst="rect">
            <a:avLst/>
          </a:prstGeom>
          <a:noFill/>
        </p:spPr>
        <p:txBody>
          <a:bodyPr wrap="square">
            <a:spAutoFit/>
          </a:bodyPr>
          <a:lstStyle/>
          <a:p>
            <a:pPr marL="85725" lvl="1" indent="0">
              <a:lnSpc>
                <a:spcPts val="2000"/>
              </a:lnSpc>
              <a:buClr>
                <a:prstClr val="black"/>
              </a:buClr>
              <a:buNone/>
              <a:defRPr/>
            </a:pPr>
            <a:r>
              <a:rPr lang="en-US" altLang="en-US" sz="1800" dirty="0">
                <a:solidFill>
                  <a:prstClr val="black"/>
                </a:solidFill>
                <a:latin typeface="Arial" panose="020B0604020202020204"/>
              </a:rPr>
              <a:t>WEP (Windfall Elimination Provision) and GPO (Government Pension Offset) applied to individuals that were eligible for a public employee pension and a Social Security benefit off of their own work record or a Social Security benefit off of a spouse, ex-spouse or a deceased (current or ex) spouse work record</a:t>
            </a:r>
            <a:r>
              <a:rPr lang="en-US" altLang="en-US" sz="1800" b="1" i="1" dirty="0">
                <a:solidFill>
                  <a:prstClr val="black"/>
                </a:solidFill>
                <a:latin typeface="Arial" panose="020B0604020202020204"/>
              </a:rPr>
              <a:t>.</a:t>
            </a:r>
          </a:p>
        </p:txBody>
      </p:sp>
      <p:sp>
        <p:nvSpPr>
          <p:cNvPr id="17" name="Content Placeholder 2">
            <a:extLst>
              <a:ext uri="{FF2B5EF4-FFF2-40B4-BE49-F238E27FC236}">
                <a16:creationId xmlns:a16="http://schemas.microsoft.com/office/drawing/2014/main" id="{7A836B50-D471-DA3B-3C66-45BB254B8994}"/>
              </a:ext>
            </a:extLst>
          </p:cNvPr>
          <p:cNvSpPr txBox="1">
            <a:spLocks/>
          </p:cNvSpPr>
          <p:nvPr/>
        </p:nvSpPr>
        <p:spPr>
          <a:xfrm>
            <a:off x="3259731" y="1805636"/>
            <a:ext cx="5479420" cy="1815094"/>
          </a:xfrm>
          <a:prstGeom prst="rect">
            <a:avLst/>
          </a:prstGeom>
          <a:solidFill>
            <a:srgbClr val="05847B"/>
          </a:solidFill>
        </p:spPr>
        <p:txBody>
          <a:bodyPr vert="horz" lIns="144000" tIns="72000" rIns="144000" bIns="72000" rtlCol="0" anchor="ctr">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nSpc>
                <a:spcPct val="100000"/>
              </a:lnSpc>
              <a:spcBef>
                <a:spcPts val="0"/>
              </a:spcBef>
              <a:buClrTx/>
              <a:buSzTx/>
              <a:buNone/>
              <a:defRPr/>
            </a:pPr>
            <a:r>
              <a:rPr lang="en-US" altLang="en-US" sz="1550" b="1" dirty="0">
                <a:solidFill>
                  <a:schemeClr val="bg1"/>
                </a:solidFill>
                <a:latin typeface="Arial" panose="020B0604020202020204"/>
              </a:rPr>
              <a:t>WEP</a:t>
            </a:r>
            <a:r>
              <a:rPr lang="en-US" altLang="en-US" sz="1550" dirty="0">
                <a:solidFill>
                  <a:schemeClr val="bg1"/>
                </a:solidFill>
                <a:latin typeface="Arial" panose="020B0604020202020204"/>
              </a:rPr>
              <a:t>  - applied to individuals that are eligible for a public employee pension and a Social Security benefit off of their own work record.  In 2025, the maximum reduction was slated to be $613 per month.  Under WEP, an individual would have always received a Social Security benefit for some amount from their work record as WEP did not eliminate their Social Security benefit. </a:t>
            </a:r>
          </a:p>
        </p:txBody>
      </p:sp>
      <p:sp>
        <p:nvSpPr>
          <p:cNvPr id="18" name="Content Placeholder 2">
            <a:extLst>
              <a:ext uri="{FF2B5EF4-FFF2-40B4-BE49-F238E27FC236}">
                <a16:creationId xmlns:a16="http://schemas.microsoft.com/office/drawing/2014/main" id="{89E94179-B6B8-C2E1-0204-B00AE76F824C}"/>
              </a:ext>
            </a:extLst>
          </p:cNvPr>
          <p:cNvSpPr txBox="1">
            <a:spLocks/>
          </p:cNvSpPr>
          <p:nvPr/>
        </p:nvSpPr>
        <p:spPr>
          <a:xfrm>
            <a:off x="3265431" y="3745943"/>
            <a:ext cx="5479419" cy="2328499"/>
          </a:xfrm>
          <a:prstGeom prst="rect">
            <a:avLst/>
          </a:prstGeom>
          <a:solidFill>
            <a:srgbClr val="05847B"/>
          </a:solidFill>
        </p:spPr>
        <p:txBody>
          <a:bodyPr vert="horz" lIns="144000" tIns="72000" rIns="144000" bIns="72000" rtlCol="0" anchor="ctr">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nSpc>
                <a:spcPct val="100000"/>
              </a:lnSpc>
              <a:spcBef>
                <a:spcPts val="0"/>
              </a:spcBef>
              <a:buClrTx/>
              <a:buSzTx/>
              <a:buNone/>
              <a:defRPr/>
            </a:pPr>
            <a:r>
              <a:rPr lang="en-US" altLang="en-US" sz="1550" b="1" dirty="0">
                <a:solidFill>
                  <a:schemeClr val="bg1"/>
                </a:solidFill>
                <a:latin typeface="Arial" panose="020B0604020202020204"/>
              </a:rPr>
              <a:t>GPO - </a:t>
            </a:r>
            <a:r>
              <a:rPr lang="en-US" altLang="en-US" sz="1550" dirty="0">
                <a:solidFill>
                  <a:schemeClr val="bg1"/>
                </a:solidFill>
                <a:latin typeface="Arial" panose="020B0604020202020204"/>
              </a:rPr>
              <a:t> applied to any Social Security spousal, ex-spouse / widow(er), or Surviving Divorced Spouse benefits you might have received if you also had a non-Social Security system pension.  </a:t>
            </a:r>
            <a:r>
              <a:rPr lang="en-US" altLang="en-US" sz="1550" b="1" u="sng" dirty="0">
                <a:solidFill>
                  <a:schemeClr val="bg1"/>
                </a:solidFill>
                <a:latin typeface="Arial" panose="020B0604020202020204"/>
              </a:rPr>
              <a:t>The offset was equal to two-thirds of the public employee pension.</a:t>
            </a:r>
            <a:r>
              <a:rPr lang="en-US" altLang="en-US" sz="1550" dirty="0">
                <a:solidFill>
                  <a:schemeClr val="bg1"/>
                </a:solidFill>
                <a:latin typeface="Arial" panose="020B0604020202020204"/>
              </a:rPr>
              <a:t> It reduced an eligible person’s Social Security Benefits by two-thirds of their public employee pension. Recipient received Social Security benefit remaining after offset. </a:t>
            </a:r>
            <a:r>
              <a:rPr lang="en-US" altLang="en-US" sz="1550" b="1" i="1" dirty="0">
                <a:solidFill>
                  <a:schemeClr val="bg1"/>
                </a:solidFill>
                <a:latin typeface="Arial" panose="020B0604020202020204"/>
              </a:rPr>
              <a:t>GPO could have potentially reduced Social Security benefits to zero.</a:t>
            </a:r>
            <a:endParaRPr lang="en-US" altLang="en-US" sz="1550" dirty="0">
              <a:solidFill>
                <a:schemeClr val="bg1"/>
              </a:solidFill>
              <a:latin typeface="Arial" panose="020B0604020202020204"/>
            </a:endParaRPr>
          </a:p>
        </p:txBody>
      </p:sp>
      <p:sp>
        <p:nvSpPr>
          <p:cNvPr id="6" name="Text Placeholder 5">
            <a:extLst>
              <a:ext uri="{FF2B5EF4-FFF2-40B4-BE49-F238E27FC236}">
                <a16:creationId xmlns:a16="http://schemas.microsoft.com/office/drawing/2014/main" id="{30C70511-537A-F0C3-9238-D6691ECE701A}"/>
              </a:ext>
            </a:extLst>
          </p:cNvPr>
          <p:cNvSpPr>
            <a:spLocks noGrp="1"/>
          </p:cNvSpPr>
          <p:nvPr>
            <p:ph type="body" sz="quarter" idx="13"/>
          </p:nvPr>
        </p:nvSpPr>
        <p:spPr>
          <a:xfrm>
            <a:off x="3270250" y="6115050"/>
            <a:ext cx="5083175" cy="403225"/>
          </a:xfrm>
        </p:spPr>
        <p:txBody>
          <a:bodyPr/>
          <a:lstStyle/>
          <a:p>
            <a:r>
              <a:rPr lang="nl-NL" dirty="0"/>
              <a:t>Sources: </a:t>
            </a:r>
            <a:r>
              <a:rPr lang="nl-NL" dirty="0" err="1"/>
              <a:t>https</a:t>
            </a:r>
            <a:r>
              <a:rPr lang="nl-NL" dirty="0"/>
              <a:t>://</a:t>
            </a:r>
            <a:r>
              <a:rPr lang="nl-NL" dirty="0" err="1"/>
              <a:t>www.ssa.gov</a:t>
            </a:r>
            <a:r>
              <a:rPr lang="nl-NL" dirty="0"/>
              <a:t>/pubs/EN-05-10045.pdf , </a:t>
            </a:r>
          </a:p>
          <a:p>
            <a:r>
              <a:rPr lang="nl-NL" dirty="0" err="1"/>
              <a:t>https</a:t>
            </a:r>
            <a:r>
              <a:rPr lang="nl-NL" dirty="0"/>
              <a:t>://</a:t>
            </a:r>
            <a:r>
              <a:rPr lang="nl-NL" dirty="0" err="1"/>
              <a:t>www.ssa.gov</a:t>
            </a:r>
            <a:r>
              <a:rPr lang="nl-NL" dirty="0"/>
              <a:t>/pubs/EN-05-10007.pdf, </a:t>
            </a:r>
          </a:p>
          <a:p>
            <a:r>
              <a:rPr lang="nl-NL" dirty="0" err="1"/>
              <a:t>https</a:t>
            </a:r>
            <a:r>
              <a:rPr lang="nl-NL" dirty="0"/>
              <a:t>://</a:t>
            </a:r>
            <a:r>
              <a:rPr lang="nl-NL" dirty="0" err="1"/>
              <a:t>ssfairness.org</a:t>
            </a:r>
            <a:r>
              <a:rPr lang="nl-NL" dirty="0"/>
              <a:t>/</a:t>
            </a:r>
            <a:r>
              <a:rPr lang="nl-NL" dirty="0" err="1"/>
              <a:t>gpo-wep-faq</a:t>
            </a:r>
            <a:r>
              <a:rPr lang="nl-NL" dirty="0"/>
              <a:t>/, 2024.</a:t>
            </a:r>
          </a:p>
        </p:txBody>
      </p:sp>
      <p:sp>
        <p:nvSpPr>
          <p:cNvPr id="4" name="Slide Number Placeholder 3">
            <a:extLst>
              <a:ext uri="{FF2B5EF4-FFF2-40B4-BE49-F238E27FC236}">
                <a16:creationId xmlns:a16="http://schemas.microsoft.com/office/drawing/2014/main" id="{B36CFB60-4718-854C-B632-73C3DBC6A47C}"/>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45</a:t>
            </a:fld>
            <a:endParaRPr lang="en-CA"/>
          </a:p>
        </p:txBody>
      </p:sp>
    </p:spTree>
    <p:custDataLst>
      <p:tags r:id="rId1"/>
    </p:custDataLst>
    <p:extLst>
      <p:ext uri="{BB962C8B-B14F-4D97-AF65-F5344CB8AC3E}">
        <p14:creationId xmlns:p14="http://schemas.microsoft.com/office/powerpoint/2010/main" val="1400118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A1682-2E4E-5344-8F09-DC1A483B4FDF}"/>
              </a:ext>
            </a:extLst>
          </p:cNvPr>
          <p:cNvSpPr>
            <a:spLocks noGrp="1"/>
          </p:cNvSpPr>
          <p:nvPr>
            <p:ph type="title"/>
          </p:nvPr>
        </p:nvSpPr>
        <p:spPr/>
        <p:txBody>
          <a:bodyPr/>
          <a:lstStyle/>
          <a:p>
            <a:r>
              <a:rPr lang="en-US" dirty="0"/>
              <a:t>Social Security Fairness </a:t>
            </a:r>
            <a:br>
              <a:rPr lang="en-US" dirty="0"/>
            </a:br>
            <a:r>
              <a:rPr lang="en-US" dirty="0"/>
              <a:t>Act</a:t>
            </a:r>
          </a:p>
        </p:txBody>
      </p:sp>
      <p:pic>
        <p:nvPicPr>
          <p:cNvPr id="5" name="Graphic 4">
            <a:extLst>
              <a:ext uri="{FF2B5EF4-FFF2-40B4-BE49-F238E27FC236}">
                <a16:creationId xmlns:a16="http://schemas.microsoft.com/office/drawing/2014/main" id="{DF625431-CB6F-D7F4-21E5-00D1AE72B62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3577" y="4632960"/>
            <a:ext cx="1014454" cy="1014454"/>
          </a:xfrm>
          <a:prstGeom prst="rect">
            <a:avLst/>
          </a:prstGeom>
        </p:spPr>
      </p:pic>
      <p:sp>
        <p:nvSpPr>
          <p:cNvPr id="62" name="Rectangle 2">
            <a:extLst>
              <a:ext uri="{FF2B5EF4-FFF2-40B4-BE49-F238E27FC236}">
                <a16:creationId xmlns:a16="http://schemas.microsoft.com/office/drawing/2014/main" id="{98A25A16-4AB7-C14B-8D41-4A75568B34C8}"/>
              </a:ext>
            </a:extLst>
          </p:cNvPr>
          <p:cNvSpPr txBox="1">
            <a:spLocks noChangeArrowheads="1"/>
          </p:cNvSpPr>
          <p:nvPr/>
        </p:nvSpPr>
        <p:spPr>
          <a:xfrm>
            <a:off x="3176336" y="465962"/>
            <a:ext cx="5847347" cy="1412869"/>
          </a:xfrm>
          <a:prstGeom prst="rect">
            <a:avLst/>
          </a:prstGeom>
        </p:spPr>
        <p:txBody>
          <a:bodyPr vert="horz" lIns="0" tIns="0" rIns="0" bIns="0" rtlCol="0" anchor="t">
            <a:noAutofit/>
          </a:bodyPr>
          <a:lstStyle>
            <a:lvl1pPr algn="l" defTabSz="914400" rtl="0" eaLnBrk="1" latinLnBrk="0" hangingPunct="1">
              <a:lnSpc>
                <a:spcPct val="95000"/>
              </a:lnSpc>
              <a:spcBef>
                <a:spcPts val="0"/>
              </a:spcBef>
              <a:buNone/>
              <a:defRPr sz="3200" b="1" kern="1200" baseline="0">
                <a:solidFill>
                  <a:schemeClr val="bg1"/>
                </a:solidFill>
                <a:latin typeface="+mj-lt"/>
                <a:ea typeface="+mj-ea"/>
                <a:cs typeface="+mj-cs"/>
              </a:defRPr>
            </a:lvl1pPr>
          </a:lstStyle>
          <a:p>
            <a:pPr algn="ctr"/>
            <a:r>
              <a:rPr lang="en-US" altLang="en-US" dirty="0">
                <a:solidFill>
                  <a:schemeClr val="tx1"/>
                </a:solidFill>
              </a:rPr>
              <a:t>States impacted the most from WEP and GPO</a:t>
            </a:r>
            <a:br>
              <a:rPr lang="en-US" altLang="en-US" dirty="0">
                <a:solidFill>
                  <a:schemeClr val="tx1"/>
                </a:solidFill>
              </a:rPr>
            </a:br>
            <a:endParaRPr lang="en-US" altLang="en-US" dirty="0">
              <a:solidFill>
                <a:schemeClr val="tx1"/>
              </a:solidFill>
            </a:endParaRPr>
          </a:p>
        </p:txBody>
      </p:sp>
      <p:grpSp>
        <p:nvGrpSpPr>
          <p:cNvPr id="3" name="Group 4" descr="Map of the United States with California, Colorado, Texas, Louisiana, Illinois, and Ohio highlighted.">
            <a:extLst>
              <a:ext uri="{FF2B5EF4-FFF2-40B4-BE49-F238E27FC236}">
                <a16:creationId xmlns:a16="http://schemas.microsoft.com/office/drawing/2014/main" id="{0C695267-FCBF-FC66-108D-1649BDA7D91E}"/>
              </a:ext>
            </a:extLst>
          </p:cNvPr>
          <p:cNvGrpSpPr>
            <a:grpSpLocks noChangeAspect="1"/>
          </p:cNvGrpSpPr>
          <p:nvPr/>
        </p:nvGrpSpPr>
        <p:grpSpPr bwMode="auto">
          <a:xfrm>
            <a:off x="3751625" y="2164581"/>
            <a:ext cx="5048250" cy="3118247"/>
            <a:chOff x="409" y="454"/>
            <a:chExt cx="4240" cy="2619"/>
          </a:xfrm>
          <a:solidFill>
            <a:schemeClr val="bg1">
              <a:lumMod val="95000"/>
            </a:schemeClr>
          </a:solidFill>
        </p:grpSpPr>
        <p:sp>
          <p:nvSpPr>
            <p:cNvPr id="7" name="Freeform 5">
              <a:extLst>
                <a:ext uri="{FF2B5EF4-FFF2-40B4-BE49-F238E27FC236}">
                  <a16:creationId xmlns:a16="http://schemas.microsoft.com/office/drawing/2014/main" id="{791AEBCF-B321-9CA9-000B-F9FCE1A10E1B}"/>
                </a:ext>
              </a:extLst>
            </p:cNvPr>
            <p:cNvSpPr>
              <a:spLocks/>
            </p:cNvSpPr>
            <p:nvPr/>
          </p:nvSpPr>
          <p:spPr bwMode="auto">
            <a:xfrm>
              <a:off x="995" y="552"/>
              <a:ext cx="487" cy="781"/>
            </a:xfrm>
            <a:custGeom>
              <a:avLst/>
              <a:gdLst>
                <a:gd name="T0" fmla="*/ 220 w 487"/>
                <a:gd name="T1" fmla="*/ 14 h 781"/>
                <a:gd name="T2" fmla="*/ 214 w 487"/>
                <a:gd name="T3" fmla="*/ 138 h 781"/>
                <a:gd name="T4" fmla="*/ 214 w 487"/>
                <a:gd name="T5" fmla="*/ 164 h 781"/>
                <a:gd name="T6" fmla="*/ 214 w 487"/>
                <a:gd name="T7" fmla="*/ 174 h 781"/>
                <a:gd name="T8" fmla="*/ 240 w 487"/>
                <a:gd name="T9" fmla="*/ 202 h 781"/>
                <a:gd name="T10" fmla="*/ 254 w 487"/>
                <a:gd name="T11" fmla="*/ 242 h 781"/>
                <a:gd name="T12" fmla="*/ 272 w 487"/>
                <a:gd name="T13" fmla="*/ 256 h 781"/>
                <a:gd name="T14" fmla="*/ 288 w 487"/>
                <a:gd name="T15" fmla="*/ 266 h 781"/>
                <a:gd name="T16" fmla="*/ 276 w 487"/>
                <a:gd name="T17" fmla="*/ 306 h 781"/>
                <a:gd name="T18" fmla="*/ 272 w 487"/>
                <a:gd name="T19" fmla="*/ 316 h 781"/>
                <a:gd name="T20" fmla="*/ 272 w 487"/>
                <a:gd name="T21" fmla="*/ 334 h 781"/>
                <a:gd name="T22" fmla="*/ 260 w 487"/>
                <a:gd name="T23" fmla="*/ 350 h 781"/>
                <a:gd name="T24" fmla="*/ 260 w 487"/>
                <a:gd name="T25" fmla="*/ 366 h 781"/>
                <a:gd name="T26" fmla="*/ 270 w 487"/>
                <a:gd name="T27" fmla="*/ 388 h 781"/>
                <a:gd name="T28" fmla="*/ 298 w 487"/>
                <a:gd name="T29" fmla="*/ 368 h 781"/>
                <a:gd name="T30" fmla="*/ 302 w 487"/>
                <a:gd name="T31" fmla="*/ 368 h 781"/>
                <a:gd name="T32" fmla="*/ 308 w 487"/>
                <a:gd name="T33" fmla="*/ 378 h 781"/>
                <a:gd name="T34" fmla="*/ 310 w 487"/>
                <a:gd name="T35" fmla="*/ 394 h 781"/>
                <a:gd name="T36" fmla="*/ 314 w 487"/>
                <a:gd name="T37" fmla="*/ 428 h 781"/>
                <a:gd name="T38" fmla="*/ 322 w 487"/>
                <a:gd name="T39" fmla="*/ 446 h 781"/>
                <a:gd name="T40" fmla="*/ 326 w 487"/>
                <a:gd name="T41" fmla="*/ 468 h 781"/>
                <a:gd name="T42" fmla="*/ 342 w 487"/>
                <a:gd name="T43" fmla="*/ 478 h 781"/>
                <a:gd name="T44" fmla="*/ 342 w 487"/>
                <a:gd name="T45" fmla="*/ 498 h 781"/>
                <a:gd name="T46" fmla="*/ 346 w 487"/>
                <a:gd name="T47" fmla="*/ 512 h 781"/>
                <a:gd name="T48" fmla="*/ 362 w 487"/>
                <a:gd name="T49" fmla="*/ 508 h 781"/>
                <a:gd name="T50" fmla="*/ 382 w 487"/>
                <a:gd name="T51" fmla="*/ 512 h 781"/>
                <a:gd name="T52" fmla="*/ 394 w 487"/>
                <a:gd name="T53" fmla="*/ 506 h 781"/>
                <a:gd name="T54" fmla="*/ 404 w 487"/>
                <a:gd name="T55" fmla="*/ 510 h 781"/>
                <a:gd name="T56" fmla="*/ 432 w 487"/>
                <a:gd name="T57" fmla="*/ 514 h 781"/>
                <a:gd name="T58" fmla="*/ 457 w 487"/>
                <a:gd name="T59" fmla="*/ 514 h 781"/>
                <a:gd name="T60" fmla="*/ 465 w 487"/>
                <a:gd name="T61" fmla="*/ 498 h 781"/>
                <a:gd name="T62" fmla="*/ 479 w 487"/>
                <a:gd name="T63" fmla="*/ 522 h 781"/>
                <a:gd name="T64" fmla="*/ 487 w 487"/>
                <a:gd name="T65" fmla="*/ 528 h 781"/>
                <a:gd name="T66" fmla="*/ 448 w 487"/>
                <a:gd name="T67" fmla="*/ 781 h 781"/>
                <a:gd name="T68" fmla="*/ 0 w 487"/>
                <a:gd name="T69" fmla="*/ 693 h 781"/>
                <a:gd name="T70" fmla="*/ 50 w 487"/>
                <a:gd name="T71" fmla="*/ 502 h 781"/>
                <a:gd name="T72" fmla="*/ 54 w 487"/>
                <a:gd name="T73" fmla="*/ 488 h 781"/>
                <a:gd name="T74" fmla="*/ 58 w 487"/>
                <a:gd name="T75" fmla="*/ 478 h 781"/>
                <a:gd name="T76" fmla="*/ 42 w 487"/>
                <a:gd name="T77" fmla="*/ 466 h 781"/>
                <a:gd name="T78" fmla="*/ 42 w 487"/>
                <a:gd name="T79" fmla="*/ 446 h 781"/>
                <a:gd name="T80" fmla="*/ 72 w 487"/>
                <a:gd name="T81" fmla="*/ 414 h 781"/>
                <a:gd name="T82" fmla="*/ 80 w 487"/>
                <a:gd name="T83" fmla="*/ 398 h 781"/>
                <a:gd name="T84" fmla="*/ 122 w 487"/>
                <a:gd name="T85" fmla="*/ 338 h 781"/>
                <a:gd name="T86" fmla="*/ 112 w 487"/>
                <a:gd name="T87" fmla="*/ 318 h 781"/>
                <a:gd name="T88" fmla="*/ 98 w 487"/>
                <a:gd name="T89" fmla="*/ 306 h 781"/>
                <a:gd name="T90" fmla="*/ 96 w 487"/>
                <a:gd name="T91" fmla="*/ 284 h 781"/>
                <a:gd name="T92" fmla="*/ 100 w 487"/>
                <a:gd name="T93" fmla="*/ 274 h 781"/>
                <a:gd name="T94" fmla="*/ 96 w 487"/>
                <a:gd name="T95" fmla="*/ 258 h 781"/>
                <a:gd name="T96" fmla="*/ 154 w 487"/>
                <a:gd name="T97"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7" h="781">
                  <a:moveTo>
                    <a:pt x="154" y="0"/>
                  </a:moveTo>
                  <a:lnTo>
                    <a:pt x="220" y="14"/>
                  </a:lnTo>
                  <a:lnTo>
                    <a:pt x="202" y="110"/>
                  </a:lnTo>
                  <a:lnTo>
                    <a:pt x="214" y="138"/>
                  </a:lnTo>
                  <a:lnTo>
                    <a:pt x="218" y="154"/>
                  </a:lnTo>
                  <a:lnTo>
                    <a:pt x="214" y="164"/>
                  </a:lnTo>
                  <a:lnTo>
                    <a:pt x="210" y="170"/>
                  </a:lnTo>
                  <a:lnTo>
                    <a:pt x="214" y="174"/>
                  </a:lnTo>
                  <a:lnTo>
                    <a:pt x="222" y="186"/>
                  </a:lnTo>
                  <a:lnTo>
                    <a:pt x="240" y="202"/>
                  </a:lnTo>
                  <a:lnTo>
                    <a:pt x="252" y="230"/>
                  </a:lnTo>
                  <a:lnTo>
                    <a:pt x="254" y="242"/>
                  </a:lnTo>
                  <a:lnTo>
                    <a:pt x="260" y="256"/>
                  </a:lnTo>
                  <a:lnTo>
                    <a:pt x="272" y="256"/>
                  </a:lnTo>
                  <a:lnTo>
                    <a:pt x="272" y="264"/>
                  </a:lnTo>
                  <a:lnTo>
                    <a:pt x="288" y="266"/>
                  </a:lnTo>
                  <a:lnTo>
                    <a:pt x="292" y="272"/>
                  </a:lnTo>
                  <a:lnTo>
                    <a:pt x="276" y="306"/>
                  </a:lnTo>
                  <a:lnTo>
                    <a:pt x="278" y="310"/>
                  </a:lnTo>
                  <a:lnTo>
                    <a:pt x="272" y="316"/>
                  </a:lnTo>
                  <a:lnTo>
                    <a:pt x="270" y="332"/>
                  </a:lnTo>
                  <a:lnTo>
                    <a:pt x="272" y="334"/>
                  </a:lnTo>
                  <a:lnTo>
                    <a:pt x="272" y="342"/>
                  </a:lnTo>
                  <a:lnTo>
                    <a:pt x="260" y="350"/>
                  </a:lnTo>
                  <a:lnTo>
                    <a:pt x="260" y="358"/>
                  </a:lnTo>
                  <a:lnTo>
                    <a:pt x="260" y="366"/>
                  </a:lnTo>
                  <a:lnTo>
                    <a:pt x="256" y="374"/>
                  </a:lnTo>
                  <a:lnTo>
                    <a:pt x="270" y="388"/>
                  </a:lnTo>
                  <a:lnTo>
                    <a:pt x="274" y="386"/>
                  </a:lnTo>
                  <a:lnTo>
                    <a:pt x="298" y="368"/>
                  </a:lnTo>
                  <a:lnTo>
                    <a:pt x="300" y="366"/>
                  </a:lnTo>
                  <a:lnTo>
                    <a:pt x="302" y="368"/>
                  </a:lnTo>
                  <a:lnTo>
                    <a:pt x="306" y="376"/>
                  </a:lnTo>
                  <a:lnTo>
                    <a:pt x="308" y="378"/>
                  </a:lnTo>
                  <a:lnTo>
                    <a:pt x="312" y="382"/>
                  </a:lnTo>
                  <a:lnTo>
                    <a:pt x="310" y="394"/>
                  </a:lnTo>
                  <a:lnTo>
                    <a:pt x="310" y="414"/>
                  </a:lnTo>
                  <a:lnTo>
                    <a:pt x="314" y="428"/>
                  </a:lnTo>
                  <a:lnTo>
                    <a:pt x="322" y="440"/>
                  </a:lnTo>
                  <a:lnTo>
                    <a:pt x="322" y="446"/>
                  </a:lnTo>
                  <a:lnTo>
                    <a:pt x="318" y="454"/>
                  </a:lnTo>
                  <a:lnTo>
                    <a:pt x="326" y="468"/>
                  </a:lnTo>
                  <a:lnTo>
                    <a:pt x="334" y="468"/>
                  </a:lnTo>
                  <a:lnTo>
                    <a:pt x="342" y="478"/>
                  </a:lnTo>
                  <a:lnTo>
                    <a:pt x="344" y="484"/>
                  </a:lnTo>
                  <a:lnTo>
                    <a:pt x="342" y="498"/>
                  </a:lnTo>
                  <a:lnTo>
                    <a:pt x="342" y="502"/>
                  </a:lnTo>
                  <a:lnTo>
                    <a:pt x="346" y="512"/>
                  </a:lnTo>
                  <a:lnTo>
                    <a:pt x="356" y="518"/>
                  </a:lnTo>
                  <a:lnTo>
                    <a:pt x="362" y="508"/>
                  </a:lnTo>
                  <a:lnTo>
                    <a:pt x="366" y="506"/>
                  </a:lnTo>
                  <a:lnTo>
                    <a:pt x="382" y="512"/>
                  </a:lnTo>
                  <a:lnTo>
                    <a:pt x="388" y="512"/>
                  </a:lnTo>
                  <a:lnTo>
                    <a:pt x="394" y="506"/>
                  </a:lnTo>
                  <a:lnTo>
                    <a:pt x="400" y="506"/>
                  </a:lnTo>
                  <a:lnTo>
                    <a:pt x="404" y="510"/>
                  </a:lnTo>
                  <a:lnTo>
                    <a:pt x="424" y="510"/>
                  </a:lnTo>
                  <a:lnTo>
                    <a:pt x="432" y="514"/>
                  </a:lnTo>
                  <a:lnTo>
                    <a:pt x="436" y="514"/>
                  </a:lnTo>
                  <a:lnTo>
                    <a:pt x="457" y="514"/>
                  </a:lnTo>
                  <a:lnTo>
                    <a:pt x="457" y="506"/>
                  </a:lnTo>
                  <a:lnTo>
                    <a:pt x="465" y="498"/>
                  </a:lnTo>
                  <a:lnTo>
                    <a:pt x="475" y="510"/>
                  </a:lnTo>
                  <a:lnTo>
                    <a:pt x="479" y="522"/>
                  </a:lnTo>
                  <a:lnTo>
                    <a:pt x="487" y="528"/>
                  </a:lnTo>
                  <a:lnTo>
                    <a:pt x="487" y="528"/>
                  </a:lnTo>
                  <a:lnTo>
                    <a:pt x="448" y="781"/>
                  </a:lnTo>
                  <a:lnTo>
                    <a:pt x="448" y="781"/>
                  </a:lnTo>
                  <a:lnTo>
                    <a:pt x="222" y="741"/>
                  </a:lnTo>
                  <a:lnTo>
                    <a:pt x="0" y="693"/>
                  </a:lnTo>
                  <a:lnTo>
                    <a:pt x="40" y="514"/>
                  </a:lnTo>
                  <a:lnTo>
                    <a:pt x="50" y="502"/>
                  </a:lnTo>
                  <a:lnTo>
                    <a:pt x="52" y="490"/>
                  </a:lnTo>
                  <a:lnTo>
                    <a:pt x="54" y="488"/>
                  </a:lnTo>
                  <a:lnTo>
                    <a:pt x="54" y="484"/>
                  </a:lnTo>
                  <a:lnTo>
                    <a:pt x="58" y="478"/>
                  </a:lnTo>
                  <a:lnTo>
                    <a:pt x="54" y="470"/>
                  </a:lnTo>
                  <a:lnTo>
                    <a:pt x="42" y="466"/>
                  </a:lnTo>
                  <a:lnTo>
                    <a:pt x="38" y="458"/>
                  </a:lnTo>
                  <a:lnTo>
                    <a:pt x="42" y="446"/>
                  </a:lnTo>
                  <a:lnTo>
                    <a:pt x="60" y="418"/>
                  </a:lnTo>
                  <a:lnTo>
                    <a:pt x="72" y="414"/>
                  </a:lnTo>
                  <a:lnTo>
                    <a:pt x="80" y="406"/>
                  </a:lnTo>
                  <a:lnTo>
                    <a:pt x="80" y="398"/>
                  </a:lnTo>
                  <a:lnTo>
                    <a:pt x="86" y="392"/>
                  </a:lnTo>
                  <a:lnTo>
                    <a:pt x="122" y="338"/>
                  </a:lnTo>
                  <a:lnTo>
                    <a:pt x="118" y="324"/>
                  </a:lnTo>
                  <a:lnTo>
                    <a:pt x="112" y="318"/>
                  </a:lnTo>
                  <a:lnTo>
                    <a:pt x="106" y="316"/>
                  </a:lnTo>
                  <a:lnTo>
                    <a:pt x="98" y="306"/>
                  </a:lnTo>
                  <a:lnTo>
                    <a:pt x="96" y="298"/>
                  </a:lnTo>
                  <a:lnTo>
                    <a:pt x="96" y="284"/>
                  </a:lnTo>
                  <a:lnTo>
                    <a:pt x="98" y="280"/>
                  </a:lnTo>
                  <a:lnTo>
                    <a:pt x="100" y="274"/>
                  </a:lnTo>
                  <a:lnTo>
                    <a:pt x="96" y="266"/>
                  </a:lnTo>
                  <a:lnTo>
                    <a:pt x="96" y="258"/>
                  </a:lnTo>
                  <a:lnTo>
                    <a:pt x="98" y="254"/>
                  </a:lnTo>
                  <a:lnTo>
                    <a:pt x="154" y="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8" name="Freeform 6">
              <a:extLst>
                <a:ext uri="{FF2B5EF4-FFF2-40B4-BE49-F238E27FC236}">
                  <a16:creationId xmlns:a16="http://schemas.microsoft.com/office/drawing/2014/main" id="{595D0CB1-D064-D2D5-0CFC-48CEADE35990}"/>
                </a:ext>
              </a:extLst>
            </p:cNvPr>
            <p:cNvSpPr>
              <a:spLocks/>
            </p:cNvSpPr>
            <p:nvPr/>
          </p:nvSpPr>
          <p:spPr bwMode="auto">
            <a:xfrm>
              <a:off x="463" y="702"/>
              <a:ext cx="654" cy="543"/>
            </a:xfrm>
            <a:custGeom>
              <a:avLst/>
              <a:gdLst>
                <a:gd name="T0" fmla="*/ 6 w 654"/>
                <a:gd name="T1" fmla="*/ 405 h 543"/>
                <a:gd name="T2" fmla="*/ 6 w 654"/>
                <a:gd name="T3" fmla="*/ 374 h 543"/>
                <a:gd name="T4" fmla="*/ 12 w 654"/>
                <a:gd name="T5" fmla="*/ 350 h 543"/>
                <a:gd name="T6" fmla="*/ 14 w 654"/>
                <a:gd name="T7" fmla="*/ 310 h 543"/>
                <a:gd name="T8" fmla="*/ 24 w 654"/>
                <a:gd name="T9" fmla="*/ 302 h 543"/>
                <a:gd name="T10" fmla="*/ 32 w 654"/>
                <a:gd name="T11" fmla="*/ 288 h 543"/>
                <a:gd name="T12" fmla="*/ 36 w 654"/>
                <a:gd name="T13" fmla="*/ 272 h 543"/>
                <a:gd name="T14" fmla="*/ 66 w 654"/>
                <a:gd name="T15" fmla="*/ 228 h 543"/>
                <a:gd name="T16" fmla="*/ 100 w 654"/>
                <a:gd name="T17" fmla="*/ 140 h 543"/>
                <a:gd name="T18" fmla="*/ 126 w 654"/>
                <a:gd name="T19" fmla="*/ 80 h 543"/>
                <a:gd name="T20" fmla="*/ 146 w 654"/>
                <a:gd name="T21" fmla="*/ 20 h 543"/>
                <a:gd name="T22" fmla="*/ 148 w 654"/>
                <a:gd name="T23" fmla="*/ 4 h 543"/>
                <a:gd name="T24" fmla="*/ 164 w 654"/>
                <a:gd name="T25" fmla="*/ 4 h 543"/>
                <a:gd name="T26" fmla="*/ 182 w 654"/>
                <a:gd name="T27" fmla="*/ 8 h 543"/>
                <a:gd name="T28" fmla="*/ 190 w 654"/>
                <a:gd name="T29" fmla="*/ 16 h 543"/>
                <a:gd name="T30" fmla="*/ 216 w 654"/>
                <a:gd name="T31" fmla="*/ 30 h 543"/>
                <a:gd name="T32" fmla="*/ 216 w 654"/>
                <a:gd name="T33" fmla="*/ 50 h 543"/>
                <a:gd name="T34" fmla="*/ 218 w 654"/>
                <a:gd name="T35" fmla="*/ 84 h 543"/>
                <a:gd name="T36" fmla="*/ 264 w 654"/>
                <a:gd name="T37" fmla="*/ 96 h 543"/>
                <a:gd name="T38" fmla="*/ 294 w 654"/>
                <a:gd name="T39" fmla="*/ 96 h 543"/>
                <a:gd name="T40" fmla="*/ 328 w 654"/>
                <a:gd name="T41" fmla="*/ 114 h 543"/>
                <a:gd name="T42" fmla="*/ 370 w 654"/>
                <a:gd name="T43" fmla="*/ 114 h 543"/>
                <a:gd name="T44" fmla="*/ 394 w 654"/>
                <a:gd name="T45" fmla="*/ 120 h 543"/>
                <a:gd name="T46" fmla="*/ 412 w 654"/>
                <a:gd name="T47" fmla="*/ 112 h 543"/>
                <a:gd name="T48" fmla="*/ 430 w 654"/>
                <a:gd name="T49" fmla="*/ 116 h 543"/>
                <a:gd name="T50" fmla="*/ 446 w 654"/>
                <a:gd name="T51" fmla="*/ 112 h 543"/>
                <a:gd name="T52" fmla="*/ 462 w 654"/>
                <a:gd name="T53" fmla="*/ 116 h 543"/>
                <a:gd name="T54" fmla="*/ 476 w 654"/>
                <a:gd name="T55" fmla="*/ 118 h 543"/>
                <a:gd name="T56" fmla="*/ 628 w 654"/>
                <a:gd name="T57" fmla="*/ 148 h 543"/>
                <a:gd name="T58" fmla="*/ 638 w 654"/>
                <a:gd name="T59" fmla="*/ 166 h 543"/>
                <a:gd name="T60" fmla="*/ 650 w 654"/>
                <a:gd name="T61" fmla="*/ 174 h 543"/>
                <a:gd name="T62" fmla="*/ 618 w 654"/>
                <a:gd name="T63" fmla="*/ 242 h 543"/>
                <a:gd name="T64" fmla="*/ 612 w 654"/>
                <a:gd name="T65" fmla="*/ 256 h 543"/>
                <a:gd name="T66" fmla="*/ 592 w 654"/>
                <a:gd name="T67" fmla="*/ 268 h 543"/>
                <a:gd name="T68" fmla="*/ 570 w 654"/>
                <a:gd name="T69" fmla="*/ 308 h 543"/>
                <a:gd name="T70" fmla="*/ 586 w 654"/>
                <a:gd name="T71" fmla="*/ 320 h 543"/>
                <a:gd name="T72" fmla="*/ 586 w 654"/>
                <a:gd name="T73" fmla="*/ 334 h 543"/>
                <a:gd name="T74" fmla="*/ 584 w 654"/>
                <a:gd name="T75" fmla="*/ 340 h 543"/>
                <a:gd name="T76" fmla="*/ 572 w 654"/>
                <a:gd name="T77" fmla="*/ 364 h 543"/>
                <a:gd name="T78" fmla="*/ 314 w 654"/>
                <a:gd name="T79" fmla="*/ 49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54" h="543">
                  <a:moveTo>
                    <a:pt x="10" y="409"/>
                  </a:moveTo>
                  <a:lnTo>
                    <a:pt x="6" y="405"/>
                  </a:lnTo>
                  <a:lnTo>
                    <a:pt x="0" y="384"/>
                  </a:lnTo>
                  <a:lnTo>
                    <a:pt x="6" y="374"/>
                  </a:lnTo>
                  <a:lnTo>
                    <a:pt x="6" y="366"/>
                  </a:lnTo>
                  <a:lnTo>
                    <a:pt x="12" y="350"/>
                  </a:lnTo>
                  <a:lnTo>
                    <a:pt x="8" y="318"/>
                  </a:lnTo>
                  <a:lnTo>
                    <a:pt x="14" y="310"/>
                  </a:lnTo>
                  <a:lnTo>
                    <a:pt x="20" y="308"/>
                  </a:lnTo>
                  <a:lnTo>
                    <a:pt x="24" y="302"/>
                  </a:lnTo>
                  <a:lnTo>
                    <a:pt x="28" y="292"/>
                  </a:lnTo>
                  <a:lnTo>
                    <a:pt x="32" y="288"/>
                  </a:lnTo>
                  <a:lnTo>
                    <a:pt x="34" y="272"/>
                  </a:lnTo>
                  <a:lnTo>
                    <a:pt x="36" y="272"/>
                  </a:lnTo>
                  <a:lnTo>
                    <a:pt x="56" y="248"/>
                  </a:lnTo>
                  <a:lnTo>
                    <a:pt x="66" y="228"/>
                  </a:lnTo>
                  <a:lnTo>
                    <a:pt x="82" y="196"/>
                  </a:lnTo>
                  <a:lnTo>
                    <a:pt x="100" y="140"/>
                  </a:lnTo>
                  <a:lnTo>
                    <a:pt x="114" y="116"/>
                  </a:lnTo>
                  <a:lnTo>
                    <a:pt x="126" y="80"/>
                  </a:lnTo>
                  <a:lnTo>
                    <a:pt x="140" y="36"/>
                  </a:lnTo>
                  <a:lnTo>
                    <a:pt x="146" y="20"/>
                  </a:lnTo>
                  <a:lnTo>
                    <a:pt x="148" y="8"/>
                  </a:lnTo>
                  <a:lnTo>
                    <a:pt x="148" y="4"/>
                  </a:lnTo>
                  <a:lnTo>
                    <a:pt x="156" y="0"/>
                  </a:lnTo>
                  <a:lnTo>
                    <a:pt x="164" y="4"/>
                  </a:lnTo>
                  <a:lnTo>
                    <a:pt x="168" y="2"/>
                  </a:lnTo>
                  <a:lnTo>
                    <a:pt x="182" y="8"/>
                  </a:lnTo>
                  <a:lnTo>
                    <a:pt x="188" y="14"/>
                  </a:lnTo>
                  <a:lnTo>
                    <a:pt x="190" y="16"/>
                  </a:lnTo>
                  <a:lnTo>
                    <a:pt x="200" y="18"/>
                  </a:lnTo>
                  <a:lnTo>
                    <a:pt x="216" y="30"/>
                  </a:lnTo>
                  <a:lnTo>
                    <a:pt x="218" y="46"/>
                  </a:lnTo>
                  <a:lnTo>
                    <a:pt x="216" y="50"/>
                  </a:lnTo>
                  <a:lnTo>
                    <a:pt x="214" y="76"/>
                  </a:lnTo>
                  <a:lnTo>
                    <a:pt x="218" y="84"/>
                  </a:lnTo>
                  <a:lnTo>
                    <a:pt x="240" y="96"/>
                  </a:lnTo>
                  <a:lnTo>
                    <a:pt x="264" y="96"/>
                  </a:lnTo>
                  <a:lnTo>
                    <a:pt x="282" y="96"/>
                  </a:lnTo>
                  <a:lnTo>
                    <a:pt x="294" y="96"/>
                  </a:lnTo>
                  <a:lnTo>
                    <a:pt x="322" y="104"/>
                  </a:lnTo>
                  <a:lnTo>
                    <a:pt x="328" y="114"/>
                  </a:lnTo>
                  <a:lnTo>
                    <a:pt x="360" y="110"/>
                  </a:lnTo>
                  <a:lnTo>
                    <a:pt x="370" y="114"/>
                  </a:lnTo>
                  <a:lnTo>
                    <a:pt x="376" y="116"/>
                  </a:lnTo>
                  <a:lnTo>
                    <a:pt x="394" y="120"/>
                  </a:lnTo>
                  <a:lnTo>
                    <a:pt x="402" y="118"/>
                  </a:lnTo>
                  <a:lnTo>
                    <a:pt x="412" y="112"/>
                  </a:lnTo>
                  <a:lnTo>
                    <a:pt x="420" y="112"/>
                  </a:lnTo>
                  <a:lnTo>
                    <a:pt x="430" y="116"/>
                  </a:lnTo>
                  <a:lnTo>
                    <a:pt x="438" y="112"/>
                  </a:lnTo>
                  <a:lnTo>
                    <a:pt x="446" y="112"/>
                  </a:lnTo>
                  <a:lnTo>
                    <a:pt x="452" y="116"/>
                  </a:lnTo>
                  <a:lnTo>
                    <a:pt x="462" y="116"/>
                  </a:lnTo>
                  <a:lnTo>
                    <a:pt x="468" y="118"/>
                  </a:lnTo>
                  <a:lnTo>
                    <a:pt x="476" y="118"/>
                  </a:lnTo>
                  <a:lnTo>
                    <a:pt x="486" y="114"/>
                  </a:lnTo>
                  <a:lnTo>
                    <a:pt x="628" y="148"/>
                  </a:lnTo>
                  <a:lnTo>
                    <a:pt x="630" y="156"/>
                  </a:lnTo>
                  <a:lnTo>
                    <a:pt x="638" y="166"/>
                  </a:lnTo>
                  <a:lnTo>
                    <a:pt x="644" y="168"/>
                  </a:lnTo>
                  <a:lnTo>
                    <a:pt x="650" y="174"/>
                  </a:lnTo>
                  <a:lnTo>
                    <a:pt x="654" y="188"/>
                  </a:lnTo>
                  <a:lnTo>
                    <a:pt x="618" y="242"/>
                  </a:lnTo>
                  <a:lnTo>
                    <a:pt x="612" y="248"/>
                  </a:lnTo>
                  <a:lnTo>
                    <a:pt x="612" y="256"/>
                  </a:lnTo>
                  <a:lnTo>
                    <a:pt x="604" y="264"/>
                  </a:lnTo>
                  <a:lnTo>
                    <a:pt x="592" y="268"/>
                  </a:lnTo>
                  <a:lnTo>
                    <a:pt x="574" y="296"/>
                  </a:lnTo>
                  <a:lnTo>
                    <a:pt x="570" y="308"/>
                  </a:lnTo>
                  <a:lnTo>
                    <a:pt x="574" y="316"/>
                  </a:lnTo>
                  <a:lnTo>
                    <a:pt x="586" y="320"/>
                  </a:lnTo>
                  <a:lnTo>
                    <a:pt x="590" y="328"/>
                  </a:lnTo>
                  <a:lnTo>
                    <a:pt x="586" y="334"/>
                  </a:lnTo>
                  <a:lnTo>
                    <a:pt x="586" y="338"/>
                  </a:lnTo>
                  <a:lnTo>
                    <a:pt x="584" y="340"/>
                  </a:lnTo>
                  <a:lnTo>
                    <a:pt x="582" y="352"/>
                  </a:lnTo>
                  <a:lnTo>
                    <a:pt x="572" y="364"/>
                  </a:lnTo>
                  <a:lnTo>
                    <a:pt x="532" y="543"/>
                  </a:lnTo>
                  <a:lnTo>
                    <a:pt x="314" y="493"/>
                  </a:lnTo>
                  <a:lnTo>
                    <a:pt x="10" y="409"/>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9" name="Freeform 7">
              <a:extLst>
                <a:ext uri="{FF2B5EF4-FFF2-40B4-BE49-F238E27FC236}">
                  <a16:creationId xmlns:a16="http://schemas.microsoft.com/office/drawing/2014/main" id="{9817A3E0-34D3-8EAA-FCEE-41E3176C5A6D}"/>
                </a:ext>
              </a:extLst>
            </p:cNvPr>
            <p:cNvSpPr>
              <a:spLocks/>
            </p:cNvSpPr>
            <p:nvPr/>
          </p:nvSpPr>
          <p:spPr bwMode="auto">
            <a:xfrm>
              <a:off x="409" y="1111"/>
              <a:ext cx="650" cy="1108"/>
            </a:xfrm>
            <a:custGeom>
              <a:avLst/>
              <a:gdLst>
                <a:gd name="T0" fmla="*/ 368 w 650"/>
                <a:gd name="T1" fmla="*/ 1082 h 1108"/>
                <a:gd name="T2" fmla="*/ 368 w 650"/>
                <a:gd name="T3" fmla="*/ 1066 h 1108"/>
                <a:gd name="T4" fmla="*/ 362 w 650"/>
                <a:gd name="T5" fmla="*/ 1054 h 1108"/>
                <a:gd name="T6" fmla="*/ 344 w 650"/>
                <a:gd name="T7" fmla="*/ 982 h 1108"/>
                <a:gd name="T8" fmla="*/ 308 w 650"/>
                <a:gd name="T9" fmla="*/ 940 h 1108"/>
                <a:gd name="T10" fmla="*/ 292 w 650"/>
                <a:gd name="T11" fmla="*/ 924 h 1108"/>
                <a:gd name="T12" fmla="*/ 282 w 650"/>
                <a:gd name="T13" fmla="*/ 904 h 1108"/>
                <a:gd name="T14" fmla="*/ 236 w 650"/>
                <a:gd name="T15" fmla="*/ 884 h 1108"/>
                <a:gd name="T16" fmla="*/ 202 w 650"/>
                <a:gd name="T17" fmla="*/ 848 h 1108"/>
                <a:gd name="T18" fmla="*/ 138 w 650"/>
                <a:gd name="T19" fmla="*/ 822 h 1108"/>
                <a:gd name="T20" fmla="*/ 134 w 650"/>
                <a:gd name="T21" fmla="*/ 798 h 1108"/>
                <a:gd name="T22" fmla="*/ 142 w 650"/>
                <a:gd name="T23" fmla="*/ 764 h 1108"/>
                <a:gd name="T24" fmla="*/ 128 w 650"/>
                <a:gd name="T25" fmla="*/ 734 h 1108"/>
                <a:gd name="T26" fmla="*/ 134 w 650"/>
                <a:gd name="T27" fmla="*/ 722 h 1108"/>
                <a:gd name="T28" fmla="*/ 98 w 650"/>
                <a:gd name="T29" fmla="*/ 658 h 1108"/>
                <a:gd name="T30" fmla="*/ 74 w 650"/>
                <a:gd name="T31" fmla="*/ 612 h 1108"/>
                <a:gd name="T32" fmla="*/ 84 w 650"/>
                <a:gd name="T33" fmla="*/ 580 h 1108"/>
                <a:gd name="T34" fmla="*/ 90 w 650"/>
                <a:gd name="T35" fmla="*/ 548 h 1108"/>
                <a:gd name="T36" fmla="*/ 60 w 650"/>
                <a:gd name="T37" fmla="*/ 518 h 1108"/>
                <a:gd name="T38" fmla="*/ 60 w 650"/>
                <a:gd name="T39" fmla="*/ 470 h 1108"/>
                <a:gd name="T40" fmla="*/ 70 w 650"/>
                <a:gd name="T41" fmla="*/ 452 h 1108"/>
                <a:gd name="T42" fmla="*/ 76 w 650"/>
                <a:gd name="T43" fmla="*/ 474 h 1108"/>
                <a:gd name="T44" fmla="*/ 90 w 650"/>
                <a:gd name="T45" fmla="*/ 470 h 1108"/>
                <a:gd name="T46" fmla="*/ 84 w 650"/>
                <a:gd name="T47" fmla="*/ 426 h 1108"/>
                <a:gd name="T48" fmla="*/ 74 w 650"/>
                <a:gd name="T49" fmla="*/ 440 h 1108"/>
                <a:gd name="T50" fmla="*/ 48 w 650"/>
                <a:gd name="T51" fmla="*/ 424 h 1108"/>
                <a:gd name="T52" fmla="*/ 42 w 650"/>
                <a:gd name="T53" fmla="*/ 408 h 1108"/>
                <a:gd name="T54" fmla="*/ 20 w 650"/>
                <a:gd name="T55" fmla="*/ 340 h 1108"/>
                <a:gd name="T56" fmla="*/ 12 w 650"/>
                <a:gd name="T57" fmla="*/ 290 h 1108"/>
                <a:gd name="T58" fmla="*/ 24 w 650"/>
                <a:gd name="T59" fmla="*/ 248 h 1108"/>
                <a:gd name="T60" fmla="*/ 14 w 650"/>
                <a:gd name="T61" fmla="*/ 198 h 1108"/>
                <a:gd name="T62" fmla="*/ 6 w 650"/>
                <a:gd name="T63" fmla="*/ 182 h 1108"/>
                <a:gd name="T64" fmla="*/ 4 w 650"/>
                <a:gd name="T65" fmla="*/ 156 h 1108"/>
                <a:gd name="T66" fmla="*/ 42 w 650"/>
                <a:gd name="T67" fmla="*/ 98 h 1108"/>
                <a:gd name="T68" fmla="*/ 50 w 650"/>
                <a:gd name="T69" fmla="*/ 72 h 1108"/>
                <a:gd name="T70" fmla="*/ 54 w 650"/>
                <a:gd name="T71" fmla="*/ 20 h 1108"/>
                <a:gd name="T72" fmla="*/ 368 w 650"/>
                <a:gd name="T73" fmla="*/ 84 h 1108"/>
                <a:gd name="T74" fmla="*/ 626 w 650"/>
                <a:gd name="T75" fmla="*/ 894 h 1108"/>
                <a:gd name="T76" fmla="*/ 632 w 650"/>
                <a:gd name="T77" fmla="*/ 916 h 1108"/>
                <a:gd name="T78" fmla="*/ 638 w 650"/>
                <a:gd name="T79" fmla="*/ 944 h 1108"/>
                <a:gd name="T80" fmla="*/ 650 w 650"/>
                <a:gd name="T81" fmla="*/ 964 h 1108"/>
                <a:gd name="T82" fmla="*/ 634 w 650"/>
                <a:gd name="T83" fmla="*/ 974 h 1108"/>
                <a:gd name="T84" fmla="*/ 608 w 650"/>
                <a:gd name="T85" fmla="*/ 1018 h 1108"/>
                <a:gd name="T86" fmla="*/ 582 w 650"/>
                <a:gd name="T87" fmla="*/ 1044 h 1108"/>
                <a:gd name="T88" fmla="*/ 580 w 650"/>
                <a:gd name="T89" fmla="*/ 1070 h 1108"/>
                <a:gd name="T90" fmla="*/ 596 w 650"/>
                <a:gd name="T91" fmla="*/ 1090 h 1108"/>
                <a:gd name="T92" fmla="*/ 584 w 650"/>
                <a:gd name="T93" fmla="*/ 1108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50" h="1108">
                  <a:moveTo>
                    <a:pt x="566" y="1104"/>
                  </a:moveTo>
                  <a:lnTo>
                    <a:pt x="368" y="1086"/>
                  </a:lnTo>
                  <a:lnTo>
                    <a:pt x="368" y="1082"/>
                  </a:lnTo>
                  <a:lnTo>
                    <a:pt x="364" y="1072"/>
                  </a:lnTo>
                  <a:lnTo>
                    <a:pt x="368" y="1066"/>
                  </a:lnTo>
                  <a:lnTo>
                    <a:pt x="368" y="1066"/>
                  </a:lnTo>
                  <a:lnTo>
                    <a:pt x="366" y="1062"/>
                  </a:lnTo>
                  <a:lnTo>
                    <a:pt x="364" y="1062"/>
                  </a:lnTo>
                  <a:lnTo>
                    <a:pt x="362" y="1054"/>
                  </a:lnTo>
                  <a:lnTo>
                    <a:pt x="362" y="1050"/>
                  </a:lnTo>
                  <a:lnTo>
                    <a:pt x="362" y="1018"/>
                  </a:lnTo>
                  <a:lnTo>
                    <a:pt x="344" y="982"/>
                  </a:lnTo>
                  <a:lnTo>
                    <a:pt x="336" y="972"/>
                  </a:lnTo>
                  <a:lnTo>
                    <a:pt x="326" y="958"/>
                  </a:lnTo>
                  <a:lnTo>
                    <a:pt x="308" y="940"/>
                  </a:lnTo>
                  <a:lnTo>
                    <a:pt x="294" y="940"/>
                  </a:lnTo>
                  <a:lnTo>
                    <a:pt x="288" y="934"/>
                  </a:lnTo>
                  <a:lnTo>
                    <a:pt x="292" y="924"/>
                  </a:lnTo>
                  <a:lnTo>
                    <a:pt x="288" y="918"/>
                  </a:lnTo>
                  <a:lnTo>
                    <a:pt x="290" y="912"/>
                  </a:lnTo>
                  <a:lnTo>
                    <a:pt x="282" y="904"/>
                  </a:lnTo>
                  <a:lnTo>
                    <a:pt x="262" y="902"/>
                  </a:lnTo>
                  <a:lnTo>
                    <a:pt x="250" y="896"/>
                  </a:lnTo>
                  <a:lnTo>
                    <a:pt x="236" y="884"/>
                  </a:lnTo>
                  <a:lnTo>
                    <a:pt x="228" y="862"/>
                  </a:lnTo>
                  <a:lnTo>
                    <a:pt x="214" y="852"/>
                  </a:lnTo>
                  <a:lnTo>
                    <a:pt x="202" y="848"/>
                  </a:lnTo>
                  <a:lnTo>
                    <a:pt x="164" y="832"/>
                  </a:lnTo>
                  <a:lnTo>
                    <a:pt x="152" y="832"/>
                  </a:lnTo>
                  <a:lnTo>
                    <a:pt x="138" y="822"/>
                  </a:lnTo>
                  <a:lnTo>
                    <a:pt x="128" y="812"/>
                  </a:lnTo>
                  <a:lnTo>
                    <a:pt x="128" y="804"/>
                  </a:lnTo>
                  <a:lnTo>
                    <a:pt x="134" y="798"/>
                  </a:lnTo>
                  <a:lnTo>
                    <a:pt x="136" y="780"/>
                  </a:lnTo>
                  <a:lnTo>
                    <a:pt x="140" y="768"/>
                  </a:lnTo>
                  <a:lnTo>
                    <a:pt x="142" y="764"/>
                  </a:lnTo>
                  <a:lnTo>
                    <a:pt x="138" y="750"/>
                  </a:lnTo>
                  <a:lnTo>
                    <a:pt x="128" y="746"/>
                  </a:lnTo>
                  <a:lnTo>
                    <a:pt x="128" y="734"/>
                  </a:lnTo>
                  <a:lnTo>
                    <a:pt x="130" y="732"/>
                  </a:lnTo>
                  <a:lnTo>
                    <a:pt x="132" y="732"/>
                  </a:lnTo>
                  <a:lnTo>
                    <a:pt x="134" y="722"/>
                  </a:lnTo>
                  <a:lnTo>
                    <a:pt x="124" y="714"/>
                  </a:lnTo>
                  <a:lnTo>
                    <a:pt x="100" y="670"/>
                  </a:lnTo>
                  <a:lnTo>
                    <a:pt x="98" y="658"/>
                  </a:lnTo>
                  <a:lnTo>
                    <a:pt x="92" y="648"/>
                  </a:lnTo>
                  <a:lnTo>
                    <a:pt x="92" y="638"/>
                  </a:lnTo>
                  <a:lnTo>
                    <a:pt x="74" y="612"/>
                  </a:lnTo>
                  <a:lnTo>
                    <a:pt x="76" y="586"/>
                  </a:lnTo>
                  <a:lnTo>
                    <a:pt x="80" y="582"/>
                  </a:lnTo>
                  <a:lnTo>
                    <a:pt x="84" y="580"/>
                  </a:lnTo>
                  <a:lnTo>
                    <a:pt x="94" y="570"/>
                  </a:lnTo>
                  <a:lnTo>
                    <a:pt x="96" y="554"/>
                  </a:lnTo>
                  <a:lnTo>
                    <a:pt x="90" y="548"/>
                  </a:lnTo>
                  <a:lnTo>
                    <a:pt x="76" y="542"/>
                  </a:lnTo>
                  <a:lnTo>
                    <a:pt x="64" y="530"/>
                  </a:lnTo>
                  <a:lnTo>
                    <a:pt x="60" y="518"/>
                  </a:lnTo>
                  <a:lnTo>
                    <a:pt x="60" y="484"/>
                  </a:lnTo>
                  <a:lnTo>
                    <a:pt x="62" y="480"/>
                  </a:lnTo>
                  <a:lnTo>
                    <a:pt x="60" y="470"/>
                  </a:lnTo>
                  <a:lnTo>
                    <a:pt x="64" y="470"/>
                  </a:lnTo>
                  <a:lnTo>
                    <a:pt x="68" y="454"/>
                  </a:lnTo>
                  <a:lnTo>
                    <a:pt x="70" y="452"/>
                  </a:lnTo>
                  <a:lnTo>
                    <a:pt x="74" y="458"/>
                  </a:lnTo>
                  <a:lnTo>
                    <a:pt x="74" y="470"/>
                  </a:lnTo>
                  <a:lnTo>
                    <a:pt x="76" y="474"/>
                  </a:lnTo>
                  <a:lnTo>
                    <a:pt x="88" y="484"/>
                  </a:lnTo>
                  <a:lnTo>
                    <a:pt x="90" y="480"/>
                  </a:lnTo>
                  <a:lnTo>
                    <a:pt x="90" y="470"/>
                  </a:lnTo>
                  <a:lnTo>
                    <a:pt x="84" y="452"/>
                  </a:lnTo>
                  <a:lnTo>
                    <a:pt x="84" y="442"/>
                  </a:lnTo>
                  <a:lnTo>
                    <a:pt x="84" y="426"/>
                  </a:lnTo>
                  <a:lnTo>
                    <a:pt x="82" y="426"/>
                  </a:lnTo>
                  <a:lnTo>
                    <a:pt x="74" y="434"/>
                  </a:lnTo>
                  <a:lnTo>
                    <a:pt x="74" y="440"/>
                  </a:lnTo>
                  <a:lnTo>
                    <a:pt x="70" y="446"/>
                  </a:lnTo>
                  <a:lnTo>
                    <a:pt x="60" y="442"/>
                  </a:lnTo>
                  <a:lnTo>
                    <a:pt x="48" y="424"/>
                  </a:lnTo>
                  <a:lnTo>
                    <a:pt x="36" y="420"/>
                  </a:lnTo>
                  <a:lnTo>
                    <a:pt x="36" y="420"/>
                  </a:lnTo>
                  <a:lnTo>
                    <a:pt x="42" y="408"/>
                  </a:lnTo>
                  <a:lnTo>
                    <a:pt x="42" y="372"/>
                  </a:lnTo>
                  <a:lnTo>
                    <a:pt x="26" y="354"/>
                  </a:lnTo>
                  <a:lnTo>
                    <a:pt x="20" y="340"/>
                  </a:lnTo>
                  <a:lnTo>
                    <a:pt x="8" y="310"/>
                  </a:lnTo>
                  <a:lnTo>
                    <a:pt x="14" y="298"/>
                  </a:lnTo>
                  <a:lnTo>
                    <a:pt x="12" y="290"/>
                  </a:lnTo>
                  <a:lnTo>
                    <a:pt x="10" y="282"/>
                  </a:lnTo>
                  <a:lnTo>
                    <a:pt x="16" y="258"/>
                  </a:lnTo>
                  <a:lnTo>
                    <a:pt x="24" y="248"/>
                  </a:lnTo>
                  <a:lnTo>
                    <a:pt x="26" y="242"/>
                  </a:lnTo>
                  <a:lnTo>
                    <a:pt x="24" y="220"/>
                  </a:lnTo>
                  <a:lnTo>
                    <a:pt x="14" y="198"/>
                  </a:lnTo>
                  <a:lnTo>
                    <a:pt x="12" y="194"/>
                  </a:lnTo>
                  <a:lnTo>
                    <a:pt x="10" y="188"/>
                  </a:lnTo>
                  <a:lnTo>
                    <a:pt x="6" y="182"/>
                  </a:lnTo>
                  <a:lnTo>
                    <a:pt x="2" y="174"/>
                  </a:lnTo>
                  <a:lnTo>
                    <a:pt x="0" y="160"/>
                  </a:lnTo>
                  <a:lnTo>
                    <a:pt x="4" y="156"/>
                  </a:lnTo>
                  <a:lnTo>
                    <a:pt x="2" y="146"/>
                  </a:lnTo>
                  <a:lnTo>
                    <a:pt x="12" y="130"/>
                  </a:lnTo>
                  <a:lnTo>
                    <a:pt x="42" y="98"/>
                  </a:lnTo>
                  <a:lnTo>
                    <a:pt x="42" y="90"/>
                  </a:lnTo>
                  <a:lnTo>
                    <a:pt x="44" y="78"/>
                  </a:lnTo>
                  <a:lnTo>
                    <a:pt x="50" y="72"/>
                  </a:lnTo>
                  <a:lnTo>
                    <a:pt x="58" y="60"/>
                  </a:lnTo>
                  <a:lnTo>
                    <a:pt x="60" y="32"/>
                  </a:lnTo>
                  <a:lnTo>
                    <a:pt x="54" y="20"/>
                  </a:lnTo>
                  <a:lnTo>
                    <a:pt x="60" y="6"/>
                  </a:lnTo>
                  <a:lnTo>
                    <a:pt x="64" y="0"/>
                  </a:lnTo>
                  <a:lnTo>
                    <a:pt x="368" y="84"/>
                  </a:lnTo>
                  <a:lnTo>
                    <a:pt x="292" y="386"/>
                  </a:lnTo>
                  <a:lnTo>
                    <a:pt x="626" y="878"/>
                  </a:lnTo>
                  <a:lnTo>
                    <a:pt x="626" y="894"/>
                  </a:lnTo>
                  <a:lnTo>
                    <a:pt x="626" y="898"/>
                  </a:lnTo>
                  <a:lnTo>
                    <a:pt x="626" y="902"/>
                  </a:lnTo>
                  <a:lnTo>
                    <a:pt x="632" y="916"/>
                  </a:lnTo>
                  <a:lnTo>
                    <a:pt x="632" y="926"/>
                  </a:lnTo>
                  <a:lnTo>
                    <a:pt x="636" y="932"/>
                  </a:lnTo>
                  <a:lnTo>
                    <a:pt x="638" y="944"/>
                  </a:lnTo>
                  <a:lnTo>
                    <a:pt x="644" y="948"/>
                  </a:lnTo>
                  <a:lnTo>
                    <a:pt x="648" y="954"/>
                  </a:lnTo>
                  <a:lnTo>
                    <a:pt x="650" y="964"/>
                  </a:lnTo>
                  <a:lnTo>
                    <a:pt x="648" y="966"/>
                  </a:lnTo>
                  <a:lnTo>
                    <a:pt x="644" y="964"/>
                  </a:lnTo>
                  <a:lnTo>
                    <a:pt x="634" y="974"/>
                  </a:lnTo>
                  <a:lnTo>
                    <a:pt x="622" y="978"/>
                  </a:lnTo>
                  <a:lnTo>
                    <a:pt x="614" y="990"/>
                  </a:lnTo>
                  <a:lnTo>
                    <a:pt x="608" y="1018"/>
                  </a:lnTo>
                  <a:lnTo>
                    <a:pt x="592" y="1038"/>
                  </a:lnTo>
                  <a:lnTo>
                    <a:pt x="582" y="1038"/>
                  </a:lnTo>
                  <a:lnTo>
                    <a:pt x="582" y="1044"/>
                  </a:lnTo>
                  <a:lnTo>
                    <a:pt x="584" y="1050"/>
                  </a:lnTo>
                  <a:lnTo>
                    <a:pt x="584" y="1056"/>
                  </a:lnTo>
                  <a:lnTo>
                    <a:pt x="580" y="1070"/>
                  </a:lnTo>
                  <a:lnTo>
                    <a:pt x="582" y="1076"/>
                  </a:lnTo>
                  <a:lnTo>
                    <a:pt x="594" y="1086"/>
                  </a:lnTo>
                  <a:lnTo>
                    <a:pt x="596" y="1090"/>
                  </a:lnTo>
                  <a:lnTo>
                    <a:pt x="592" y="1094"/>
                  </a:lnTo>
                  <a:lnTo>
                    <a:pt x="590" y="1100"/>
                  </a:lnTo>
                  <a:lnTo>
                    <a:pt x="584" y="1108"/>
                  </a:lnTo>
                  <a:lnTo>
                    <a:pt x="580" y="1106"/>
                  </a:lnTo>
                  <a:lnTo>
                    <a:pt x="566" y="1104"/>
                  </a:lnTo>
                  <a:close/>
                </a:path>
              </a:pathLst>
            </a:custGeom>
            <a:solidFill>
              <a:srgbClr val="CBF0DA"/>
            </a:solid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10" name="Freeform 8">
              <a:extLst>
                <a:ext uri="{FF2B5EF4-FFF2-40B4-BE49-F238E27FC236}">
                  <a16:creationId xmlns:a16="http://schemas.microsoft.com/office/drawing/2014/main" id="{E7FBDB60-F881-24B7-3C9E-46454341ACE8}"/>
                </a:ext>
              </a:extLst>
            </p:cNvPr>
            <p:cNvSpPr>
              <a:spLocks/>
            </p:cNvSpPr>
            <p:nvPr/>
          </p:nvSpPr>
          <p:spPr bwMode="auto">
            <a:xfrm>
              <a:off x="969" y="1799"/>
              <a:ext cx="553" cy="640"/>
            </a:xfrm>
            <a:custGeom>
              <a:avLst/>
              <a:gdLst>
                <a:gd name="T0" fmla="*/ 472 w 553"/>
                <a:gd name="T1" fmla="*/ 640 h 640"/>
                <a:gd name="T2" fmla="*/ 553 w 553"/>
                <a:gd name="T3" fmla="*/ 62 h 640"/>
                <a:gd name="T4" fmla="*/ 150 w 553"/>
                <a:gd name="T5" fmla="*/ 0 h 640"/>
                <a:gd name="T6" fmla="*/ 150 w 553"/>
                <a:gd name="T7" fmla="*/ 0 h 640"/>
                <a:gd name="T8" fmla="*/ 140 w 553"/>
                <a:gd name="T9" fmla="*/ 52 h 640"/>
                <a:gd name="T10" fmla="*/ 126 w 553"/>
                <a:gd name="T11" fmla="*/ 96 h 640"/>
                <a:gd name="T12" fmla="*/ 116 w 553"/>
                <a:gd name="T13" fmla="*/ 96 h 640"/>
                <a:gd name="T14" fmla="*/ 110 w 553"/>
                <a:gd name="T15" fmla="*/ 90 h 640"/>
                <a:gd name="T16" fmla="*/ 112 w 553"/>
                <a:gd name="T17" fmla="*/ 86 h 640"/>
                <a:gd name="T18" fmla="*/ 106 w 553"/>
                <a:gd name="T19" fmla="*/ 78 h 640"/>
                <a:gd name="T20" fmla="*/ 90 w 553"/>
                <a:gd name="T21" fmla="*/ 74 h 640"/>
                <a:gd name="T22" fmla="*/ 78 w 553"/>
                <a:gd name="T23" fmla="*/ 78 h 640"/>
                <a:gd name="T24" fmla="*/ 74 w 553"/>
                <a:gd name="T25" fmla="*/ 82 h 640"/>
                <a:gd name="T26" fmla="*/ 76 w 553"/>
                <a:gd name="T27" fmla="*/ 102 h 640"/>
                <a:gd name="T28" fmla="*/ 72 w 553"/>
                <a:gd name="T29" fmla="*/ 150 h 640"/>
                <a:gd name="T30" fmla="*/ 76 w 553"/>
                <a:gd name="T31" fmla="*/ 158 h 640"/>
                <a:gd name="T32" fmla="*/ 70 w 553"/>
                <a:gd name="T33" fmla="*/ 178 h 640"/>
                <a:gd name="T34" fmla="*/ 66 w 553"/>
                <a:gd name="T35" fmla="*/ 186 h 640"/>
                <a:gd name="T36" fmla="*/ 66 w 553"/>
                <a:gd name="T37" fmla="*/ 190 h 640"/>
                <a:gd name="T38" fmla="*/ 66 w 553"/>
                <a:gd name="T39" fmla="*/ 206 h 640"/>
                <a:gd name="T40" fmla="*/ 66 w 553"/>
                <a:gd name="T41" fmla="*/ 210 h 640"/>
                <a:gd name="T42" fmla="*/ 66 w 553"/>
                <a:gd name="T43" fmla="*/ 214 h 640"/>
                <a:gd name="T44" fmla="*/ 72 w 553"/>
                <a:gd name="T45" fmla="*/ 228 h 640"/>
                <a:gd name="T46" fmla="*/ 72 w 553"/>
                <a:gd name="T47" fmla="*/ 238 h 640"/>
                <a:gd name="T48" fmla="*/ 76 w 553"/>
                <a:gd name="T49" fmla="*/ 244 h 640"/>
                <a:gd name="T50" fmla="*/ 78 w 553"/>
                <a:gd name="T51" fmla="*/ 256 h 640"/>
                <a:gd name="T52" fmla="*/ 84 w 553"/>
                <a:gd name="T53" fmla="*/ 260 h 640"/>
                <a:gd name="T54" fmla="*/ 88 w 553"/>
                <a:gd name="T55" fmla="*/ 266 h 640"/>
                <a:gd name="T56" fmla="*/ 90 w 553"/>
                <a:gd name="T57" fmla="*/ 276 h 640"/>
                <a:gd name="T58" fmla="*/ 88 w 553"/>
                <a:gd name="T59" fmla="*/ 278 h 640"/>
                <a:gd name="T60" fmla="*/ 84 w 553"/>
                <a:gd name="T61" fmla="*/ 276 h 640"/>
                <a:gd name="T62" fmla="*/ 74 w 553"/>
                <a:gd name="T63" fmla="*/ 286 h 640"/>
                <a:gd name="T64" fmla="*/ 62 w 553"/>
                <a:gd name="T65" fmla="*/ 290 h 640"/>
                <a:gd name="T66" fmla="*/ 54 w 553"/>
                <a:gd name="T67" fmla="*/ 302 h 640"/>
                <a:gd name="T68" fmla="*/ 48 w 553"/>
                <a:gd name="T69" fmla="*/ 330 h 640"/>
                <a:gd name="T70" fmla="*/ 32 w 553"/>
                <a:gd name="T71" fmla="*/ 350 h 640"/>
                <a:gd name="T72" fmla="*/ 22 w 553"/>
                <a:gd name="T73" fmla="*/ 350 h 640"/>
                <a:gd name="T74" fmla="*/ 22 w 553"/>
                <a:gd name="T75" fmla="*/ 356 h 640"/>
                <a:gd name="T76" fmla="*/ 24 w 553"/>
                <a:gd name="T77" fmla="*/ 362 h 640"/>
                <a:gd name="T78" fmla="*/ 24 w 553"/>
                <a:gd name="T79" fmla="*/ 368 h 640"/>
                <a:gd name="T80" fmla="*/ 20 w 553"/>
                <a:gd name="T81" fmla="*/ 382 h 640"/>
                <a:gd name="T82" fmla="*/ 22 w 553"/>
                <a:gd name="T83" fmla="*/ 388 h 640"/>
                <a:gd name="T84" fmla="*/ 34 w 553"/>
                <a:gd name="T85" fmla="*/ 398 h 640"/>
                <a:gd name="T86" fmla="*/ 36 w 553"/>
                <a:gd name="T87" fmla="*/ 402 h 640"/>
                <a:gd name="T88" fmla="*/ 32 w 553"/>
                <a:gd name="T89" fmla="*/ 406 h 640"/>
                <a:gd name="T90" fmla="*/ 30 w 553"/>
                <a:gd name="T91" fmla="*/ 412 h 640"/>
                <a:gd name="T92" fmla="*/ 24 w 553"/>
                <a:gd name="T93" fmla="*/ 420 h 640"/>
                <a:gd name="T94" fmla="*/ 20 w 553"/>
                <a:gd name="T95" fmla="*/ 418 h 640"/>
                <a:gd name="T96" fmla="*/ 6 w 553"/>
                <a:gd name="T97" fmla="*/ 416 h 640"/>
                <a:gd name="T98" fmla="*/ 0 w 553"/>
                <a:gd name="T99" fmla="*/ 440 h 640"/>
                <a:gd name="T100" fmla="*/ 298 w 553"/>
                <a:gd name="T101" fmla="*/ 612 h 640"/>
                <a:gd name="T102" fmla="*/ 472 w 553"/>
                <a:gd name="T103" fmla="*/ 640 h 640"/>
                <a:gd name="T104" fmla="*/ 472 w 553"/>
                <a:gd name="T105"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3" h="640">
                  <a:moveTo>
                    <a:pt x="472" y="640"/>
                  </a:moveTo>
                  <a:lnTo>
                    <a:pt x="553" y="62"/>
                  </a:lnTo>
                  <a:lnTo>
                    <a:pt x="150" y="0"/>
                  </a:lnTo>
                  <a:lnTo>
                    <a:pt x="150" y="0"/>
                  </a:lnTo>
                  <a:lnTo>
                    <a:pt x="140" y="52"/>
                  </a:lnTo>
                  <a:lnTo>
                    <a:pt x="126" y="96"/>
                  </a:lnTo>
                  <a:lnTo>
                    <a:pt x="116" y="96"/>
                  </a:lnTo>
                  <a:lnTo>
                    <a:pt x="110" y="90"/>
                  </a:lnTo>
                  <a:lnTo>
                    <a:pt x="112" y="86"/>
                  </a:lnTo>
                  <a:lnTo>
                    <a:pt x="106" y="78"/>
                  </a:lnTo>
                  <a:lnTo>
                    <a:pt x="90" y="74"/>
                  </a:lnTo>
                  <a:lnTo>
                    <a:pt x="78" y="78"/>
                  </a:lnTo>
                  <a:lnTo>
                    <a:pt x="74" y="82"/>
                  </a:lnTo>
                  <a:lnTo>
                    <a:pt x="76" y="102"/>
                  </a:lnTo>
                  <a:lnTo>
                    <a:pt x="72" y="150"/>
                  </a:lnTo>
                  <a:lnTo>
                    <a:pt x="76" y="158"/>
                  </a:lnTo>
                  <a:lnTo>
                    <a:pt x="70" y="178"/>
                  </a:lnTo>
                  <a:lnTo>
                    <a:pt x="66" y="186"/>
                  </a:lnTo>
                  <a:lnTo>
                    <a:pt x="66" y="190"/>
                  </a:lnTo>
                  <a:lnTo>
                    <a:pt x="66" y="206"/>
                  </a:lnTo>
                  <a:lnTo>
                    <a:pt x="66" y="210"/>
                  </a:lnTo>
                  <a:lnTo>
                    <a:pt x="66" y="214"/>
                  </a:lnTo>
                  <a:lnTo>
                    <a:pt x="72" y="228"/>
                  </a:lnTo>
                  <a:lnTo>
                    <a:pt x="72" y="238"/>
                  </a:lnTo>
                  <a:lnTo>
                    <a:pt x="76" y="244"/>
                  </a:lnTo>
                  <a:lnTo>
                    <a:pt x="78" y="256"/>
                  </a:lnTo>
                  <a:lnTo>
                    <a:pt x="84" y="260"/>
                  </a:lnTo>
                  <a:lnTo>
                    <a:pt x="88" y="266"/>
                  </a:lnTo>
                  <a:lnTo>
                    <a:pt x="90" y="276"/>
                  </a:lnTo>
                  <a:lnTo>
                    <a:pt x="88" y="278"/>
                  </a:lnTo>
                  <a:lnTo>
                    <a:pt x="84" y="276"/>
                  </a:lnTo>
                  <a:lnTo>
                    <a:pt x="74" y="286"/>
                  </a:lnTo>
                  <a:lnTo>
                    <a:pt x="62" y="290"/>
                  </a:lnTo>
                  <a:lnTo>
                    <a:pt x="54" y="302"/>
                  </a:lnTo>
                  <a:lnTo>
                    <a:pt x="48" y="330"/>
                  </a:lnTo>
                  <a:lnTo>
                    <a:pt x="32" y="350"/>
                  </a:lnTo>
                  <a:lnTo>
                    <a:pt x="22" y="350"/>
                  </a:lnTo>
                  <a:lnTo>
                    <a:pt x="22" y="356"/>
                  </a:lnTo>
                  <a:lnTo>
                    <a:pt x="24" y="362"/>
                  </a:lnTo>
                  <a:lnTo>
                    <a:pt x="24" y="368"/>
                  </a:lnTo>
                  <a:lnTo>
                    <a:pt x="20" y="382"/>
                  </a:lnTo>
                  <a:lnTo>
                    <a:pt x="22" y="388"/>
                  </a:lnTo>
                  <a:lnTo>
                    <a:pt x="34" y="398"/>
                  </a:lnTo>
                  <a:lnTo>
                    <a:pt x="36" y="402"/>
                  </a:lnTo>
                  <a:lnTo>
                    <a:pt x="32" y="406"/>
                  </a:lnTo>
                  <a:lnTo>
                    <a:pt x="30" y="412"/>
                  </a:lnTo>
                  <a:lnTo>
                    <a:pt x="24" y="420"/>
                  </a:lnTo>
                  <a:lnTo>
                    <a:pt x="20" y="418"/>
                  </a:lnTo>
                  <a:lnTo>
                    <a:pt x="6" y="416"/>
                  </a:lnTo>
                  <a:lnTo>
                    <a:pt x="0" y="440"/>
                  </a:lnTo>
                  <a:lnTo>
                    <a:pt x="298" y="612"/>
                  </a:lnTo>
                  <a:lnTo>
                    <a:pt x="472" y="640"/>
                  </a:lnTo>
                  <a:lnTo>
                    <a:pt x="472" y="64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11" name="Freeform 9">
              <a:extLst>
                <a:ext uri="{FF2B5EF4-FFF2-40B4-BE49-F238E27FC236}">
                  <a16:creationId xmlns:a16="http://schemas.microsoft.com/office/drawing/2014/main" id="{4349EEBD-E433-C56D-CFB0-43BE4C243359}"/>
                </a:ext>
              </a:extLst>
            </p:cNvPr>
            <p:cNvSpPr>
              <a:spLocks/>
            </p:cNvSpPr>
            <p:nvPr/>
          </p:nvSpPr>
          <p:spPr bwMode="auto">
            <a:xfrm>
              <a:off x="701" y="1195"/>
              <a:ext cx="516" cy="794"/>
            </a:xfrm>
            <a:custGeom>
              <a:avLst/>
              <a:gdLst>
                <a:gd name="T0" fmla="*/ 76 w 516"/>
                <a:gd name="T1" fmla="*/ 0 h 794"/>
                <a:gd name="T2" fmla="*/ 0 w 516"/>
                <a:gd name="T3" fmla="*/ 302 h 794"/>
                <a:gd name="T4" fmla="*/ 334 w 516"/>
                <a:gd name="T5" fmla="*/ 794 h 794"/>
                <a:gd name="T6" fmla="*/ 334 w 516"/>
                <a:gd name="T7" fmla="*/ 790 h 794"/>
                <a:gd name="T8" fmla="*/ 338 w 516"/>
                <a:gd name="T9" fmla="*/ 782 h 794"/>
                <a:gd name="T10" fmla="*/ 344 w 516"/>
                <a:gd name="T11" fmla="*/ 762 h 794"/>
                <a:gd name="T12" fmla="*/ 340 w 516"/>
                <a:gd name="T13" fmla="*/ 754 h 794"/>
                <a:gd name="T14" fmla="*/ 344 w 516"/>
                <a:gd name="T15" fmla="*/ 706 h 794"/>
                <a:gd name="T16" fmla="*/ 342 w 516"/>
                <a:gd name="T17" fmla="*/ 686 h 794"/>
                <a:gd name="T18" fmla="*/ 346 w 516"/>
                <a:gd name="T19" fmla="*/ 682 h 794"/>
                <a:gd name="T20" fmla="*/ 358 w 516"/>
                <a:gd name="T21" fmla="*/ 678 h 794"/>
                <a:gd name="T22" fmla="*/ 374 w 516"/>
                <a:gd name="T23" fmla="*/ 682 h 794"/>
                <a:gd name="T24" fmla="*/ 380 w 516"/>
                <a:gd name="T25" fmla="*/ 690 h 794"/>
                <a:gd name="T26" fmla="*/ 378 w 516"/>
                <a:gd name="T27" fmla="*/ 694 h 794"/>
                <a:gd name="T28" fmla="*/ 384 w 516"/>
                <a:gd name="T29" fmla="*/ 700 h 794"/>
                <a:gd name="T30" fmla="*/ 394 w 516"/>
                <a:gd name="T31" fmla="*/ 700 h 794"/>
                <a:gd name="T32" fmla="*/ 408 w 516"/>
                <a:gd name="T33" fmla="*/ 656 h 794"/>
                <a:gd name="T34" fmla="*/ 418 w 516"/>
                <a:gd name="T35" fmla="*/ 604 h 794"/>
                <a:gd name="T36" fmla="*/ 516 w 516"/>
                <a:gd name="T37" fmla="*/ 98 h 794"/>
                <a:gd name="T38" fmla="*/ 294 w 516"/>
                <a:gd name="T39" fmla="*/ 50 h 794"/>
                <a:gd name="T40" fmla="*/ 76 w 516"/>
                <a:gd name="T41" fmla="*/ 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6" h="794">
                  <a:moveTo>
                    <a:pt x="76" y="0"/>
                  </a:moveTo>
                  <a:lnTo>
                    <a:pt x="0" y="302"/>
                  </a:lnTo>
                  <a:lnTo>
                    <a:pt x="334" y="794"/>
                  </a:lnTo>
                  <a:lnTo>
                    <a:pt x="334" y="790"/>
                  </a:lnTo>
                  <a:lnTo>
                    <a:pt x="338" y="782"/>
                  </a:lnTo>
                  <a:lnTo>
                    <a:pt x="344" y="762"/>
                  </a:lnTo>
                  <a:lnTo>
                    <a:pt x="340" y="754"/>
                  </a:lnTo>
                  <a:lnTo>
                    <a:pt x="344" y="706"/>
                  </a:lnTo>
                  <a:lnTo>
                    <a:pt x="342" y="686"/>
                  </a:lnTo>
                  <a:lnTo>
                    <a:pt x="346" y="682"/>
                  </a:lnTo>
                  <a:lnTo>
                    <a:pt x="358" y="678"/>
                  </a:lnTo>
                  <a:lnTo>
                    <a:pt x="374" y="682"/>
                  </a:lnTo>
                  <a:lnTo>
                    <a:pt x="380" y="690"/>
                  </a:lnTo>
                  <a:lnTo>
                    <a:pt x="378" y="694"/>
                  </a:lnTo>
                  <a:lnTo>
                    <a:pt x="384" y="700"/>
                  </a:lnTo>
                  <a:lnTo>
                    <a:pt x="394" y="700"/>
                  </a:lnTo>
                  <a:lnTo>
                    <a:pt x="408" y="656"/>
                  </a:lnTo>
                  <a:lnTo>
                    <a:pt x="418" y="604"/>
                  </a:lnTo>
                  <a:lnTo>
                    <a:pt x="516" y="98"/>
                  </a:lnTo>
                  <a:lnTo>
                    <a:pt x="294" y="50"/>
                  </a:lnTo>
                  <a:lnTo>
                    <a:pt x="76" y="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12" name="Freeform 10">
              <a:extLst>
                <a:ext uri="{FF2B5EF4-FFF2-40B4-BE49-F238E27FC236}">
                  <a16:creationId xmlns:a16="http://schemas.microsoft.com/office/drawing/2014/main" id="{539E6830-EE57-FC1D-530E-722BAC7D3550}"/>
                </a:ext>
              </a:extLst>
            </p:cNvPr>
            <p:cNvSpPr>
              <a:spLocks/>
            </p:cNvSpPr>
            <p:nvPr/>
          </p:nvSpPr>
          <p:spPr bwMode="auto">
            <a:xfrm>
              <a:off x="1119" y="1293"/>
              <a:ext cx="459" cy="568"/>
            </a:xfrm>
            <a:custGeom>
              <a:avLst/>
              <a:gdLst>
                <a:gd name="T0" fmla="*/ 403 w 459"/>
                <a:gd name="T1" fmla="*/ 568 h 568"/>
                <a:gd name="T2" fmla="*/ 459 w 459"/>
                <a:gd name="T3" fmla="*/ 162 h 568"/>
                <a:gd name="T4" fmla="*/ 308 w 459"/>
                <a:gd name="T5" fmla="*/ 138 h 568"/>
                <a:gd name="T6" fmla="*/ 324 w 459"/>
                <a:gd name="T7" fmla="*/ 40 h 568"/>
                <a:gd name="T8" fmla="*/ 98 w 459"/>
                <a:gd name="T9" fmla="*/ 0 h 568"/>
                <a:gd name="T10" fmla="*/ 0 w 459"/>
                <a:gd name="T11" fmla="*/ 506 h 568"/>
                <a:gd name="T12" fmla="*/ 0 w 459"/>
                <a:gd name="T13" fmla="*/ 506 h 568"/>
                <a:gd name="T14" fmla="*/ 403 w 459"/>
                <a:gd name="T15" fmla="*/ 568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9" h="568">
                  <a:moveTo>
                    <a:pt x="403" y="568"/>
                  </a:moveTo>
                  <a:lnTo>
                    <a:pt x="459" y="162"/>
                  </a:lnTo>
                  <a:lnTo>
                    <a:pt x="308" y="138"/>
                  </a:lnTo>
                  <a:lnTo>
                    <a:pt x="324" y="40"/>
                  </a:lnTo>
                  <a:lnTo>
                    <a:pt x="98" y="0"/>
                  </a:lnTo>
                  <a:lnTo>
                    <a:pt x="0" y="506"/>
                  </a:lnTo>
                  <a:lnTo>
                    <a:pt x="0" y="506"/>
                  </a:lnTo>
                  <a:lnTo>
                    <a:pt x="403" y="568"/>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13" name="Freeform 11">
              <a:extLst>
                <a:ext uri="{FF2B5EF4-FFF2-40B4-BE49-F238E27FC236}">
                  <a16:creationId xmlns:a16="http://schemas.microsoft.com/office/drawing/2014/main" id="{0D7AAC42-74E8-8881-38D0-F94BF9C69529}"/>
                </a:ext>
              </a:extLst>
            </p:cNvPr>
            <p:cNvSpPr>
              <a:spLocks/>
            </p:cNvSpPr>
            <p:nvPr/>
          </p:nvSpPr>
          <p:spPr bwMode="auto">
            <a:xfrm>
              <a:off x="1197" y="566"/>
              <a:ext cx="831" cy="524"/>
            </a:xfrm>
            <a:custGeom>
              <a:avLst/>
              <a:gdLst>
                <a:gd name="T0" fmla="*/ 291 w 831"/>
                <a:gd name="T1" fmla="*/ 462 h 524"/>
                <a:gd name="T2" fmla="*/ 285 w 831"/>
                <a:gd name="T3" fmla="*/ 514 h 524"/>
                <a:gd name="T4" fmla="*/ 273 w 831"/>
                <a:gd name="T5" fmla="*/ 496 h 524"/>
                <a:gd name="T6" fmla="*/ 255 w 831"/>
                <a:gd name="T7" fmla="*/ 492 h 524"/>
                <a:gd name="T8" fmla="*/ 234 w 831"/>
                <a:gd name="T9" fmla="*/ 500 h 524"/>
                <a:gd name="T10" fmla="*/ 222 w 831"/>
                <a:gd name="T11" fmla="*/ 496 h 524"/>
                <a:gd name="T12" fmla="*/ 198 w 831"/>
                <a:gd name="T13" fmla="*/ 492 h 524"/>
                <a:gd name="T14" fmla="*/ 186 w 831"/>
                <a:gd name="T15" fmla="*/ 498 h 524"/>
                <a:gd name="T16" fmla="*/ 164 w 831"/>
                <a:gd name="T17" fmla="*/ 492 h 524"/>
                <a:gd name="T18" fmla="*/ 154 w 831"/>
                <a:gd name="T19" fmla="*/ 504 h 524"/>
                <a:gd name="T20" fmla="*/ 140 w 831"/>
                <a:gd name="T21" fmla="*/ 488 h 524"/>
                <a:gd name="T22" fmla="*/ 142 w 831"/>
                <a:gd name="T23" fmla="*/ 470 h 524"/>
                <a:gd name="T24" fmla="*/ 132 w 831"/>
                <a:gd name="T25" fmla="*/ 454 h 524"/>
                <a:gd name="T26" fmla="*/ 116 w 831"/>
                <a:gd name="T27" fmla="*/ 440 h 524"/>
                <a:gd name="T28" fmla="*/ 120 w 831"/>
                <a:gd name="T29" fmla="*/ 426 h 524"/>
                <a:gd name="T30" fmla="*/ 108 w 831"/>
                <a:gd name="T31" fmla="*/ 400 h 524"/>
                <a:gd name="T32" fmla="*/ 110 w 831"/>
                <a:gd name="T33" fmla="*/ 368 h 524"/>
                <a:gd name="T34" fmla="*/ 104 w 831"/>
                <a:gd name="T35" fmla="*/ 362 h 524"/>
                <a:gd name="T36" fmla="*/ 98 w 831"/>
                <a:gd name="T37" fmla="*/ 352 h 524"/>
                <a:gd name="T38" fmla="*/ 72 w 831"/>
                <a:gd name="T39" fmla="*/ 372 h 524"/>
                <a:gd name="T40" fmla="*/ 54 w 831"/>
                <a:gd name="T41" fmla="*/ 360 h 524"/>
                <a:gd name="T42" fmla="*/ 58 w 831"/>
                <a:gd name="T43" fmla="*/ 344 h 524"/>
                <a:gd name="T44" fmla="*/ 70 w 831"/>
                <a:gd name="T45" fmla="*/ 328 h 524"/>
                <a:gd name="T46" fmla="*/ 68 w 831"/>
                <a:gd name="T47" fmla="*/ 318 h 524"/>
                <a:gd name="T48" fmla="*/ 76 w 831"/>
                <a:gd name="T49" fmla="*/ 296 h 524"/>
                <a:gd name="T50" fmla="*/ 90 w 831"/>
                <a:gd name="T51" fmla="*/ 258 h 524"/>
                <a:gd name="T52" fmla="*/ 70 w 831"/>
                <a:gd name="T53" fmla="*/ 250 h 524"/>
                <a:gd name="T54" fmla="*/ 58 w 831"/>
                <a:gd name="T55" fmla="*/ 242 h 524"/>
                <a:gd name="T56" fmla="*/ 50 w 831"/>
                <a:gd name="T57" fmla="*/ 216 h 524"/>
                <a:gd name="T58" fmla="*/ 20 w 831"/>
                <a:gd name="T59" fmla="*/ 172 h 524"/>
                <a:gd name="T60" fmla="*/ 8 w 831"/>
                <a:gd name="T61" fmla="*/ 156 h 524"/>
                <a:gd name="T62" fmla="*/ 16 w 831"/>
                <a:gd name="T63" fmla="*/ 140 h 524"/>
                <a:gd name="T64" fmla="*/ 0 w 831"/>
                <a:gd name="T65" fmla="*/ 96 h 524"/>
                <a:gd name="T66" fmla="*/ 94 w 831"/>
                <a:gd name="T67" fmla="*/ 12 h 524"/>
                <a:gd name="T68" fmla="*/ 505 w 831"/>
                <a:gd name="T69" fmla="*/ 82 h 524"/>
                <a:gd name="T70" fmla="*/ 805 w 831"/>
                <a:gd name="T71" fmla="*/ 424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1" h="524">
                  <a:moveTo>
                    <a:pt x="797" y="524"/>
                  </a:moveTo>
                  <a:lnTo>
                    <a:pt x="291" y="462"/>
                  </a:lnTo>
                  <a:lnTo>
                    <a:pt x="285" y="514"/>
                  </a:lnTo>
                  <a:lnTo>
                    <a:pt x="285" y="514"/>
                  </a:lnTo>
                  <a:lnTo>
                    <a:pt x="277" y="508"/>
                  </a:lnTo>
                  <a:lnTo>
                    <a:pt x="273" y="496"/>
                  </a:lnTo>
                  <a:lnTo>
                    <a:pt x="263" y="484"/>
                  </a:lnTo>
                  <a:lnTo>
                    <a:pt x="255" y="492"/>
                  </a:lnTo>
                  <a:lnTo>
                    <a:pt x="255" y="500"/>
                  </a:lnTo>
                  <a:lnTo>
                    <a:pt x="234" y="500"/>
                  </a:lnTo>
                  <a:lnTo>
                    <a:pt x="230" y="500"/>
                  </a:lnTo>
                  <a:lnTo>
                    <a:pt x="222" y="496"/>
                  </a:lnTo>
                  <a:lnTo>
                    <a:pt x="202" y="496"/>
                  </a:lnTo>
                  <a:lnTo>
                    <a:pt x="198" y="492"/>
                  </a:lnTo>
                  <a:lnTo>
                    <a:pt x="192" y="492"/>
                  </a:lnTo>
                  <a:lnTo>
                    <a:pt x="186" y="498"/>
                  </a:lnTo>
                  <a:lnTo>
                    <a:pt x="180" y="498"/>
                  </a:lnTo>
                  <a:lnTo>
                    <a:pt x="164" y="492"/>
                  </a:lnTo>
                  <a:lnTo>
                    <a:pt x="160" y="494"/>
                  </a:lnTo>
                  <a:lnTo>
                    <a:pt x="154" y="504"/>
                  </a:lnTo>
                  <a:lnTo>
                    <a:pt x="144" y="498"/>
                  </a:lnTo>
                  <a:lnTo>
                    <a:pt x="140" y="488"/>
                  </a:lnTo>
                  <a:lnTo>
                    <a:pt x="140" y="484"/>
                  </a:lnTo>
                  <a:lnTo>
                    <a:pt x="142" y="470"/>
                  </a:lnTo>
                  <a:lnTo>
                    <a:pt x="140" y="464"/>
                  </a:lnTo>
                  <a:lnTo>
                    <a:pt x="132" y="454"/>
                  </a:lnTo>
                  <a:lnTo>
                    <a:pt x="124" y="454"/>
                  </a:lnTo>
                  <a:lnTo>
                    <a:pt x="116" y="440"/>
                  </a:lnTo>
                  <a:lnTo>
                    <a:pt x="120" y="432"/>
                  </a:lnTo>
                  <a:lnTo>
                    <a:pt x="120" y="426"/>
                  </a:lnTo>
                  <a:lnTo>
                    <a:pt x="112" y="414"/>
                  </a:lnTo>
                  <a:lnTo>
                    <a:pt x="108" y="400"/>
                  </a:lnTo>
                  <a:lnTo>
                    <a:pt x="108" y="380"/>
                  </a:lnTo>
                  <a:lnTo>
                    <a:pt x="110" y="368"/>
                  </a:lnTo>
                  <a:lnTo>
                    <a:pt x="106" y="364"/>
                  </a:lnTo>
                  <a:lnTo>
                    <a:pt x="104" y="362"/>
                  </a:lnTo>
                  <a:lnTo>
                    <a:pt x="100" y="354"/>
                  </a:lnTo>
                  <a:lnTo>
                    <a:pt x="98" y="352"/>
                  </a:lnTo>
                  <a:lnTo>
                    <a:pt x="96" y="354"/>
                  </a:lnTo>
                  <a:lnTo>
                    <a:pt x="72" y="372"/>
                  </a:lnTo>
                  <a:lnTo>
                    <a:pt x="68" y="374"/>
                  </a:lnTo>
                  <a:lnTo>
                    <a:pt x="54" y="360"/>
                  </a:lnTo>
                  <a:lnTo>
                    <a:pt x="58" y="352"/>
                  </a:lnTo>
                  <a:lnTo>
                    <a:pt x="58" y="344"/>
                  </a:lnTo>
                  <a:lnTo>
                    <a:pt x="58" y="336"/>
                  </a:lnTo>
                  <a:lnTo>
                    <a:pt x="70" y="328"/>
                  </a:lnTo>
                  <a:lnTo>
                    <a:pt x="70" y="320"/>
                  </a:lnTo>
                  <a:lnTo>
                    <a:pt x="68" y="318"/>
                  </a:lnTo>
                  <a:lnTo>
                    <a:pt x="70" y="302"/>
                  </a:lnTo>
                  <a:lnTo>
                    <a:pt x="76" y="296"/>
                  </a:lnTo>
                  <a:lnTo>
                    <a:pt x="74" y="292"/>
                  </a:lnTo>
                  <a:lnTo>
                    <a:pt x="90" y="258"/>
                  </a:lnTo>
                  <a:lnTo>
                    <a:pt x="86" y="252"/>
                  </a:lnTo>
                  <a:lnTo>
                    <a:pt x="70" y="250"/>
                  </a:lnTo>
                  <a:lnTo>
                    <a:pt x="70" y="242"/>
                  </a:lnTo>
                  <a:lnTo>
                    <a:pt x="58" y="242"/>
                  </a:lnTo>
                  <a:lnTo>
                    <a:pt x="52" y="228"/>
                  </a:lnTo>
                  <a:lnTo>
                    <a:pt x="50" y="216"/>
                  </a:lnTo>
                  <a:lnTo>
                    <a:pt x="38" y="188"/>
                  </a:lnTo>
                  <a:lnTo>
                    <a:pt x="20" y="172"/>
                  </a:lnTo>
                  <a:lnTo>
                    <a:pt x="12" y="160"/>
                  </a:lnTo>
                  <a:lnTo>
                    <a:pt x="8" y="156"/>
                  </a:lnTo>
                  <a:lnTo>
                    <a:pt x="12" y="150"/>
                  </a:lnTo>
                  <a:lnTo>
                    <a:pt x="16" y="140"/>
                  </a:lnTo>
                  <a:lnTo>
                    <a:pt x="12" y="124"/>
                  </a:lnTo>
                  <a:lnTo>
                    <a:pt x="0" y="96"/>
                  </a:lnTo>
                  <a:lnTo>
                    <a:pt x="18" y="0"/>
                  </a:lnTo>
                  <a:lnTo>
                    <a:pt x="94" y="12"/>
                  </a:lnTo>
                  <a:lnTo>
                    <a:pt x="297" y="46"/>
                  </a:lnTo>
                  <a:lnTo>
                    <a:pt x="505" y="82"/>
                  </a:lnTo>
                  <a:lnTo>
                    <a:pt x="831" y="116"/>
                  </a:lnTo>
                  <a:lnTo>
                    <a:pt x="805" y="424"/>
                  </a:lnTo>
                  <a:lnTo>
                    <a:pt x="797" y="524"/>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14" name="Freeform 12">
              <a:extLst>
                <a:ext uri="{FF2B5EF4-FFF2-40B4-BE49-F238E27FC236}">
                  <a16:creationId xmlns:a16="http://schemas.microsoft.com/office/drawing/2014/main" id="{C67B2464-E7B1-668A-50BB-585F36E2C06F}"/>
                </a:ext>
              </a:extLst>
            </p:cNvPr>
            <p:cNvSpPr>
              <a:spLocks/>
            </p:cNvSpPr>
            <p:nvPr/>
          </p:nvSpPr>
          <p:spPr bwMode="auto">
            <a:xfrm>
              <a:off x="1427" y="1028"/>
              <a:ext cx="567" cy="469"/>
            </a:xfrm>
            <a:custGeom>
              <a:avLst/>
              <a:gdLst>
                <a:gd name="T0" fmla="*/ 531 w 567"/>
                <a:gd name="T1" fmla="*/ 469 h 469"/>
                <a:gd name="T2" fmla="*/ 549 w 567"/>
                <a:gd name="T3" fmla="*/ 263 h 469"/>
                <a:gd name="T4" fmla="*/ 567 w 567"/>
                <a:gd name="T5" fmla="*/ 62 h 469"/>
                <a:gd name="T6" fmla="*/ 61 w 567"/>
                <a:gd name="T7" fmla="*/ 0 h 469"/>
                <a:gd name="T8" fmla="*/ 55 w 567"/>
                <a:gd name="T9" fmla="*/ 52 h 469"/>
                <a:gd name="T10" fmla="*/ 16 w 567"/>
                <a:gd name="T11" fmla="*/ 305 h 469"/>
                <a:gd name="T12" fmla="*/ 16 w 567"/>
                <a:gd name="T13" fmla="*/ 305 h 469"/>
                <a:gd name="T14" fmla="*/ 0 w 567"/>
                <a:gd name="T15" fmla="*/ 403 h 469"/>
                <a:gd name="T16" fmla="*/ 151 w 567"/>
                <a:gd name="T17" fmla="*/ 427 h 469"/>
                <a:gd name="T18" fmla="*/ 531 w 567"/>
                <a:gd name="T19" fmla="*/ 469 h 469"/>
                <a:gd name="T20" fmla="*/ 531 w 567"/>
                <a:gd name="T21"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7" h="469">
                  <a:moveTo>
                    <a:pt x="531" y="469"/>
                  </a:moveTo>
                  <a:lnTo>
                    <a:pt x="549" y="263"/>
                  </a:lnTo>
                  <a:lnTo>
                    <a:pt x="567" y="62"/>
                  </a:lnTo>
                  <a:lnTo>
                    <a:pt x="61" y="0"/>
                  </a:lnTo>
                  <a:lnTo>
                    <a:pt x="55" y="52"/>
                  </a:lnTo>
                  <a:lnTo>
                    <a:pt x="16" y="305"/>
                  </a:lnTo>
                  <a:lnTo>
                    <a:pt x="16" y="305"/>
                  </a:lnTo>
                  <a:lnTo>
                    <a:pt x="0" y="403"/>
                  </a:lnTo>
                  <a:lnTo>
                    <a:pt x="151" y="427"/>
                  </a:lnTo>
                  <a:lnTo>
                    <a:pt x="531" y="469"/>
                  </a:lnTo>
                  <a:lnTo>
                    <a:pt x="531" y="469"/>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16" name="Freeform 13">
              <a:extLst>
                <a:ext uri="{FF2B5EF4-FFF2-40B4-BE49-F238E27FC236}">
                  <a16:creationId xmlns:a16="http://schemas.microsoft.com/office/drawing/2014/main" id="{36D002E3-5089-8557-4F72-FC65A3B32CE1}"/>
                </a:ext>
              </a:extLst>
            </p:cNvPr>
            <p:cNvSpPr>
              <a:spLocks/>
            </p:cNvSpPr>
            <p:nvPr/>
          </p:nvSpPr>
          <p:spPr bwMode="auto">
            <a:xfrm>
              <a:off x="1441" y="1861"/>
              <a:ext cx="569" cy="586"/>
            </a:xfrm>
            <a:custGeom>
              <a:avLst/>
              <a:gdLst>
                <a:gd name="T0" fmla="*/ 81 w 569"/>
                <a:gd name="T1" fmla="*/ 0 h 586"/>
                <a:gd name="T2" fmla="*/ 0 w 569"/>
                <a:gd name="T3" fmla="*/ 578 h 586"/>
                <a:gd name="T4" fmla="*/ 0 w 569"/>
                <a:gd name="T5" fmla="*/ 578 h 586"/>
                <a:gd name="T6" fmla="*/ 75 w 569"/>
                <a:gd name="T7" fmla="*/ 586 h 586"/>
                <a:gd name="T8" fmla="*/ 81 w 569"/>
                <a:gd name="T9" fmla="*/ 542 h 586"/>
                <a:gd name="T10" fmla="*/ 221 w 569"/>
                <a:gd name="T11" fmla="*/ 560 h 586"/>
                <a:gd name="T12" fmla="*/ 219 w 569"/>
                <a:gd name="T13" fmla="*/ 558 h 586"/>
                <a:gd name="T14" fmla="*/ 217 w 569"/>
                <a:gd name="T15" fmla="*/ 550 h 586"/>
                <a:gd name="T16" fmla="*/ 219 w 569"/>
                <a:gd name="T17" fmla="*/ 544 h 586"/>
                <a:gd name="T18" fmla="*/ 219 w 569"/>
                <a:gd name="T19" fmla="*/ 542 h 586"/>
                <a:gd name="T20" fmla="*/ 217 w 569"/>
                <a:gd name="T21" fmla="*/ 538 h 586"/>
                <a:gd name="T22" fmla="*/ 217 w 569"/>
                <a:gd name="T23" fmla="*/ 536 h 586"/>
                <a:gd name="T24" fmla="*/ 525 w 569"/>
                <a:gd name="T25" fmla="*/ 566 h 586"/>
                <a:gd name="T26" fmla="*/ 561 w 569"/>
                <a:gd name="T27" fmla="*/ 104 h 586"/>
                <a:gd name="T28" fmla="*/ 565 w 569"/>
                <a:gd name="T29" fmla="*/ 104 h 586"/>
                <a:gd name="T30" fmla="*/ 569 w 569"/>
                <a:gd name="T31" fmla="*/ 56 h 586"/>
                <a:gd name="T32" fmla="*/ 81 w 569"/>
                <a:gd name="T33" fmla="*/ 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9" h="586">
                  <a:moveTo>
                    <a:pt x="81" y="0"/>
                  </a:moveTo>
                  <a:lnTo>
                    <a:pt x="0" y="578"/>
                  </a:lnTo>
                  <a:lnTo>
                    <a:pt x="0" y="578"/>
                  </a:lnTo>
                  <a:lnTo>
                    <a:pt x="75" y="586"/>
                  </a:lnTo>
                  <a:lnTo>
                    <a:pt x="81" y="542"/>
                  </a:lnTo>
                  <a:lnTo>
                    <a:pt x="221" y="560"/>
                  </a:lnTo>
                  <a:lnTo>
                    <a:pt x="219" y="558"/>
                  </a:lnTo>
                  <a:lnTo>
                    <a:pt x="217" y="550"/>
                  </a:lnTo>
                  <a:lnTo>
                    <a:pt x="219" y="544"/>
                  </a:lnTo>
                  <a:lnTo>
                    <a:pt x="219" y="542"/>
                  </a:lnTo>
                  <a:lnTo>
                    <a:pt x="217" y="538"/>
                  </a:lnTo>
                  <a:lnTo>
                    <a:pt x="217" y="536"/>
                  </a:lnTo>
                  <a:lnTo>
                    <a:pt x="525" y="566"/>
                  </a:lnTo>
                  <a:lnTo>
                    <a:pt x="561" y="104"/>
                  </a:lnTo>
                  <a:lnTo>
                    <a:pt x="565" y="104"/>
                  </a:lnTo>
                  <a:lnTo>
                    <a:pt x="569" y="56"/>
                  </a:lnTo>
                  <a:lnTo>
                    <a:pt x="81" y="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17" name="Freeform 14">
              <a:extLst>
                <a:ext uri="{FF2B5EF4-FFF2-40B4-BE49-F238E27FC236}">
                  <a16:creationId xmlns:a16="http://schemas.microsoft.com/office/drawing/2014/main" id="{1A3EBDD3-BF78-9BAE-86EE-20EC86F92B59}"/>
                </a:ext>
              </a:extLst>
            </p:cNvPr>
            <p:cNvSpPr>
              <a:spLocks/>
            </p:cNvSpPr>
            <p:nvPr/>
          </p:nvSpPr>
          <p:spPr bwMode="auto">
            <a:xfrm>
              <a:off x="1658" y="1965"/>
              <a:ext cx="1134" cy="1108"/>
            </a:xfrm>
            <a:custGeom>
              <a:avLst/>
              <a:gdLst>
                <a:gd name="T0" fmla="*/ 1030 w 1134"/>
                <a:gd name="T1" fmla="*/ 304 h 1108"/>
                <a:gd name="T2" fmla="*/ 956 w 1134"/>
                <a:gd name="T3" fmla="*/ 288 h 1108"/>
                <a:gd name="T4" fmla="*/ 910 w 1134"/>
                <a:gd name="T5" fmla="*/ 296 h 1108"/>
                <a:gd name="T6" fmla="*/ 870 w 1134"/>
                <a:gd name="T7" fmla="*/ 296 h 1108"/>
                <a:gd name="T8" fmla="*/ 860 w 1134"/>
                <a:gd name="T9" fmla="*/ 296 h 1108"/>
                <a:gd name="T10" fmla="*/ 842 w 1134"/>
                <a:gd name="T11" fmla="*/ 284 h 1108"/>
                <a:gd name="T12" fmla="*/ 822 w 1134"/>
                <a:gd name="T13" fmla="*/ 308 h 1108"/>
                <a:gd name="T14" fmla="*/ 812 w 1134"/>
                <a:gd name="T15" fmla="*/ 288 h 1108"/>
                <a:gd name="T16" fmla="*/ 774 w 1134"/>
                <a:gd name="T17" fmla="*/ 282 h 1108"/>
                <a:gd name="T18" fmla="*/ 752 w 1134"/>
                <a:gd name="T19" fmla="*/ 278 h 1108"/>
                <a:gd name="T20" fmla="*/ 716 w 1134"/>
                <a:gd name="T21" fmla="*/ 270 h 1108"/>
                <a:gd name="T22" fmla="*/ 692 w 1134"/>
                <a:gd name="T23" fmla="*/ 260 h 1108"/>
                <a:gd name="T24" fmla="*/ 656 w 1134"/>
                <a:gd name="T25" fmla="*/ 252 h 1108"/>
                <a:gd name="T26" fmla="*/ 640 w 1134"/>
                <a:gd name="T27" fmla="*/ 230 h 1108"/>
                <a:gd name="T28" fmla="*/ 600 w 1134"/>
                <a:gd name="T29" fmla="*/ 218 h 1108"/>
                <a:gd name="T30" fmla="*/ 348 w 1134"/>
                <a:gd name="T31" fmla="*/ 0 h 1108"/>
                <a:gd name="T32" fmla="*/ 0 w 1134"/>
                <a:gd name="T33" fmla="*/ 434 h 1108"/>
                <a:gd name="T34" fmla="*/ 2 w 1134"/>
                <a:gd name="T35" fmla="*/ 454 h 1108"/>
                <a:gd name="T36" fmla="*/ 30 w 1134"/>
                <a:gd name="T37" fmla="*/ 490 h 1108"/>
                <a:gd name="T38" fmla="*/ 136 w 1134"/>
                <a:gd name="T39" fmla="*/ 596 h 1108"/>
                <a:gd name="T40" fmla="*/ 150 w 1134"/>
                <a:gd name="T41" fmla="*/ 630 h 1108"/>
                <a:gd name="T42" fmla="*/ 226 w 1134"/>
                <a:gd name="T43" fmla="*/ 740 h 1108"/>
                <a:gd name="T44" fmla="*/ 296 w 1134"/>
                <a:gd name="T45" fmla="*/ 752 h 1108"/>
                <a:gd name="T46" fmla="*/ 334 w 1134"/>
                <a:gd name="T47" fmla="*/ 690 h 1108"/>
                <a:gd name="T48" fmla="*/ 358 w 1134"/>
                <a:gd name="T49" fmla="*/ 682 h 1108"/>
                <a:gd name="T50" fmla="*/ 404 w 1134"/>
                <a:gd name="T51" fmla="*/ 696 h 1108"/>
                <a:gd name="T52" fmla="*/ 448 w 1134"/>
                <a:gd name="T53" fmla="*/ 718 h 1108"/>
                <a:gd name="T54" fmla="*/ 464 w 1134"/>
                <a:gd name="T55" fmla="*/ 730 h 1108"/>
                <a:gd name="T56" fmla="*/ 502 w 1134"/>
                <a:gd name="T57" fmla="*/ 780 h 1108"/>
                <a:gd name="T58" fmla="*/ 564 w 1134"/>
                <a:gd name="T59" fmla="*/ 896 h 1108"/>
                <a:gd name="T60" fmla="*/ 600 w 1134"/>
                <a:gd name="T61" fmla="*/ 936 h 1108"/>
                <a:gd name="T62" fmla="*/ 612 w 1134"/>
                <a:gd name="T63" fmla="*/ 998 h 1108"/>
                <a:gd name="T64" fmla="*/ 666 w 1134"/>
                <a:gd name="T65" fmla="*/ 1060 h 1108"/>
                <a:gd name="T66" fmla="*/ 760 w 1134"/>
                <a:gd name="T67" fmla="*/ 1088 h 1108"/>
                <a:gd name="T68" fmla="*/ 810 w 1134"/>
                <a:gd name="T69" fmla="*/ 1098 h 1108"/>
                <a:gd name="T70" fmla="*/ 806 w 1134"/>
                <a:gd name="T71" fmla="*/ 1084 h 1108"/>
                <a:gd name="T72" fmla="*/ 788 w 1134"/>
                <a:gd name="T73" fmla="*/ 976 h 1108"/>
                <a:gd name="T74" fmla="*/ 780 w 1134"/>
                <a:gd name="T75" fmla="*/ 964 h 1108"/>
                <a:gd name="T76" fmla="*/ 802 w 1134"/>
                <a:gd name="T77" fmla="*/ 924 h 1108"/>
                <a:gd name="T78" fmla="*/ 808 w 1134"/>
                <a:gd name="T79" fmla="*/ 908 h 1108"/>
                <a:gd name="T80" fmla="*/ 822 w 1134"/>
                <a:gd name="T81" fmla="*/ 872 h 1108"/>
                <a:gd name="T82" fmla="*/ 838 w 1134"/>
                <a:gd name="T83" fmla="*/ 872 h 1108"/>
                <a:gd name="T84" fmla="*/ 848 w 1134"/>
                <a:gd name="T85" fmla="*/ 856 h 1108"/>
                <a:gd name="T86" fmla="*/ 858 w 1134"/>
                <a:gd name="T87" fmla="*/ 856 h 1108"/>
                <a:gd name="T88" fmla="*/ 882 w 1134"/>
                <a:gd name="T89" fmla="*/ 842 h 1108"/>
                <a:gd name="T90" fmla="*/ 894 w 1134"/>
                <a:gd name="T91" fmla="*/ 822 h 1108"/>
                <a:gd name="T92" fmla="*/ 902 w 1134"/>
                <a:gd name="T93" fmla="*/ 830 h 1108"/>
                <a:gd name="T94" fmla="*/ 992 w 1134"/>
                <a:gd name="T95" fmla="*/ 784 h 1108"/>
                <a:gd name="T96" fmla="*/ 1008 w 1134"/>
                <a:gd name="T97" fmla="*/ 732 h 1108"/>
                <a:gd name="T98" fmla="*/ 1028 w 1134"/>
                <a:gd name="T99" fmla="*/ 728 h 1108"/>
                <a:gd name="T100" fmla="*/ 1088 w 1134"/>
                <a:gd name="T101" fmla="*/ 718 h 1108"/>
                <a:gd name="T102" fmla="*/ 1106 w 1134"/>
                <a:gd name="T103" fmla="*/ 708 h 1108"/>
                <a:gd name="T104" fmla="*/ 1116 w 1134"/>
                <a:gd name="T105" fmla="*/ 686 h 1108"/>
                <a:gd name="T106" fmla="*/ 1118 w 1134"/>
                <a:gd name="T107" fmla="*/ 642 h 1108"/>
                <a:gd name="T108" fmla="*/ 1130 w 1134"/>
                <a:gd name="T109" fmla="*/ 608 h 1108"/>
                <a:gd name="T110" fmla="*/ 1124 w 1134"/>
                <a:gd name="T111" fmla="*/ 552 h 1108"/>
                <a:gd name="T112" fmla="*/ 1114 w 1134"/>
                <a:gd name="T113" fmla="*/ 528 h 1108"/>
                <a:gd name="T114" fmla="*/ 1104 w 1134"/>
                <a:gd name="T115" fmla="*/ 496 h 1108"/>
                <a:gd name="T116" fmla="*/ 1084 w 1134"/>
                <a:gd name="T117" fmla="*/ 320 h 1108"/>
                <a:gd name="T118" fmla="*/ 1044 w 1134"/>
                <a:gd name="T119" fmla="*/ 31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34" h="1108">
                  <a:moveTo>
                    <a:pt x="1044" y="312"/>
                  </a:moveTo>
                  <a:lnTo>
                    <a:pt x="1040" y="312"/>
                  </a:lnTo>
                  <a:lnTo>
                    <a:pt x="1036" y="308"/>
                  </a:lnTo>
                  <a:lnTo>
                    <a:pt x="1030" y="304"/>
                  </a:lnTo>
                  <a:lnTo>
                    <a:pt x="988" y="284"/>
                  </a:lnTo>
                  <a:lnTo>
                    <a:pt x="986" y="286"/>
                  </a:lnTo>
                  <a:lnTo>
                    <a:pt x="974" y="290"/>
                  </a:lnTo>
                  <a:lnTo>
                    <a:pt x="956" y="288"/>
                  </a:lnTo>
                  <a:lnTo>
                    <a:pt x="948" y="288"/>
                  </a:lnTo>
                  <a:lnTo>
                    <a:pt x="944" y="288"/>
                  </a:lnTo>
                  <a:lnTo>
                    <a:pt x="928" y="294"/>
                  </a:lnTo>
                  <a:lnTo>
                    <a:pt x="910" y="296"/>
                  </a:lnTo>
                  <a:lnTo>
                    <a:pt x="904" y="298"/>
                  </a:lnTo>
                  <a:lnTo>
                    <a:pt x="892" y="308"/>
                  </a:lnTo>
                  <a:lnTo>
                    <a:pt x="878" y="300"/>
                  </a:lnTo>
                  <a:lnTo>
                    <a:pt x="870" y="296"/>
                  </a:lnTo>
                  <a:lnTo>
                    <a:pt x="870" y="292"/>
                  </a:lnTo>
                  <a:lnTo>
                    <a:pt x="868" y="292"/>
                  </a:lnTo>
                  <a:lnTo>
                    <a:pt x="862" y="290"/>
                  </a:lnTo>
                  <a:lnTo>
                    <a:pt x="860" y="296"/>
                  </a:lnTo>
                  <a:lnTo>
                    <a:pt x="856" y="296"/>
                  </a:lnTo>
                  <a:lnTo>
                    <a:pt x="846" y="292"/>
                  </a:lnTo>
                  <a:lnTo>
                    <a:pt x="844" y="286"/>
                  </a:lnTo>
                  <a:lnTo>
                    <a:pt x="842" y="284"/>
                  </a:lnTo>
                  <a:lnTo>
                    <a:pt x="834" y="290"/>
                  </a:lnTo>
                  <a:lnTo>
                    <a:pt x="828" y="298"/>
                  </a:lnTo>
                  <a:lnTo>
                    <a:pt x="828" y="304"/>
                  </a:lnTo>
                  <a:lnTo>
                    <a:pt x="822" y="308"/>
                  </a:lnTo>
                  <a:lnTo>
                    <a:pt x="820" y="302"/>
                  </a:lnTo>
                  <a:lnTo>
                    <a:pt x="820" y="292"/>
                  </a:lnTo>
                  <a:lnTo>
                    <a:pt x="820" y="288"/>
                  </a:lnTo>
                  <a:lnTo>
                    <a:pt x="812" y="288"/>
                  </a:lnTo>
                  <a:lnTo>
                    <a:pt x="804" y="296"/>
                  </a:lnTo>
                  <a:lnTo>
                    <a:pt x="800" y="296"/>
                  </a:lnTo>
                  <a:lnTo>
                    <a:pt x="780" y="280"/>
                  </a:lnTo>
                  <a:lnTo>
                    <a:pt x="774" y="282"/>
                  </a:lnTo>
                  <a:lnTo>
                    <a:pt x="772" y="292"/>
                  </a:lnTo>
                  <a:lnTo>
                    <a:pt x="756" y="290"/>
                  </a:lnTo>
                  <a:lnTo>
                    <a:pt x="756" y="280"/>
                  </a:lnTo>
                  <a:lnTo>
                    <a:pt x="752" y="278"/>
                  </a:lnTo>
                  <a:lnTo>
                    <a:pt x="742" y="270"/>
                  </a:lnTo>
                  <a:lnTo>
                    <a:pt x="742" y="266"/>
                  </a:lnTo>
                  <a:lnTo>
                    <a:pt x="720" y="264"/>
                  </a:lnTo>
                  <a:lnTo>
                    <a:pt x="716" y="270"/>
                  </a:lnTo>
                  <a:lnTo>
                    <a:pt x="706" y="266"/>
                  </a:lnTo>
                  <a:lnTo>
                    <a:pt x="700" y="258"/>
                  </a:lnTo>
                  <a:lnTo>
                    <a:pt x="694" y="260"/>
                  </a:lnTo>
                  <a:lnTo>
                    <a:pt x="692" y="260"/>
                  </a:lnTo>
                  <a:lnTo>
                    <a:pt x="688" y="260"/>
                  </a:lnTo>
                  <a:lnTo>
                    <a:pt x="680" y="256"/>
                  </a:lnTo>
                  <a:lnTo>
                    <a:pt x="658" y="252"/>
                  </a:lnTo>
                  <a:lnTo>
                    <a:pt x="656" y="252"/>
                  </a:lnTo>
                  <a:lnTo>
                    <a:pt x="650" y="244"/>
                  </a:lnTo>
                  <a:lnTo>
                    <a:pt x="652" y="240"/>
                  </a:lnTo>
                  <a:lnTo>
                    <a:pt x="648" y="234"/>
                  </a:lnTo>
                  <a:lnTo>
                    <a:pt x="640" y="230"/>
                  </a:lnTo>
                  <a:lnTo>
                    <a:pt x="634" y="234"/>
                  </a:lnTo>
                  <a:lnTo>
                    <a:pt x="616" y="236"/>
                  </a:lnTo>
                  <a:lnTo>
                    <a:pt x="612" y="234"/>
                  </a:lnTo>
                  <a:lnTo>
                    <a:pt x="600" y="218"/>
                  </a:lnTo>
                  <a:lnTo>
                    <a:pt x="594" y="214"/>
                  </a:lnTo>
                  <a:lnTo>
                    <a:pt x="586" y="212"/>
                  </a:lnTo>
                  <a:lnTo>
                    <a:pt x="592" y="16"/>
                  </a:lnTo>
                  <a:lnTo>
                    <a:pt x="348" y="0"/>
                  </a:lnTo>
                  <a:lnTo>
                    <a:pt x="344" y="0"/>
                  </a:lnTo>
                  <a:lnTo>
                    <a:pt x="308" y="462"/>
                  </a:lnTo>
                  <a:lnTo>
                    <a:pt x="0" y="432"/>
                  </a:lnTo>
                  <a:lnTo>
                    <a:pt x="0" y="434"/>
                  </a:lnTo>
                  <a:lnTo>
                    <a:pt x="2" y="438"/>
                  </a:lnTo>
                  <a:lnTo>
                    <a:pt x="2" y="440"/>
                  </a:lnTo>
                  <a:lnTo>
                    <a:pt x="0" y="446"/>
                  </a:lnTo>
                  <a:lnTo>
                    <a:pt x="2" y="454"/>
                  </a:lnTo>
                  <a:lnTo>
                    <a:pt x="4" y="456"/>
                  </a:lnTo>
                  <a:lnTo>
                    <a:pt x="20" y="466"/>
                  </a:lnTo>
                  <a:lnTo>
                    <a:pt x="24" y="476"/>
                  </a:lnTo>
                  <a:lnTo>
                    <a:pt x="30" y="490"/>
                  </a:lnTo>
                  <a:lnTo>
                    <a:pt x="46" y="500"/>
                  </a:lnTo>
                  <a:lnTo>
                    <a:pt x="94" y="558"/>
                  </a:lnTo>
                  <a:lnTo>
                    <a:pt x="134" y="590"/>
                  </a:lnTo>
                  <a:lnTo>
                    <a:pt x="136" y="596"/>
                  </a:lnTo>
                  <a:lnTo>
                    <a:pt x="140" y="602"/>
                  </a:lnTo>
                  <a:lnTo>
                    <a:pt x="138" y="612"/>
                  </a:lnTo>
                  <a:lnTo>
                    <a:pt x="142" y="616"/>
                  </a:lnTo>
                  <a:lnTo>
                    <a:pt x="150" y="630"/>
                  </a:lnTo>
                  <a:lnTo>
                    <a:pt x="150" y="664"/>
                  </a:lnTo>
                  <a:lnTo>
                    <a:pt x="152" y="672"/>
                  </a:lnTo>
                  <a:lnTo>
                    <a:pt x="166" y="696"/>
                  </a:lnTo>
                  <a:lnTo>
                    <a:pt x="226" y="740"/>
                  </a:lnTo>
                  <a:lnTo>
                    <a:pt x="268" y="766"/>
                  </a:lnTo>
                  <a:lnTo>
                    <a:pt x="278" y="768"/>
                  </a:lnTo>
                  <a:lnTo>
                    <a:pt x="286" y="764"/>
                  </a:lnTo>
                  <a:lnTo>
                    <a:pt x="296" y="752"/>
                  </a:lnTo>
                  <a:lnTo>
                    <a:pt x="302" y="746"/>
                  </a:lnTo>
                  <a:lnTo>
                    <a:pt x="320" y="706"/>
                  </a:lnTo>
                  <a:lnTo>
                    <a:pt x="328" y="694"/>
                  </a:lnTo>
                  <a:lnTo>
                    <a:pt x="334" y="690"/>
                  </a:lnTo>
                  <a:lnTo>
                    <a:pt x="348" y="694"/>
                  </a:lnTo>
                  <a:lnTo>
                    <a:pt x="352" y="694"/>
                  </a:lnTo>
                  <a:lnTo>
                    <a:pt x="354" y="688"/>
                  </a:lnTo>
                  <a:lnTo>
                    <a:pt x="358" y="682"/>
                  </a:lnTo>
                  <a:lnTo>
                    <a:pt x="366" y="686"/>
                  </a:lnTo>
                  <a:lnTo>
                    <a:pt x="374" y="690"/>
                  </a:lnTo>
                  <a:lnTo>
                    <a:pt x="396" y="694"/>
                  </a:lnTo>
                  <a:lnTo>
                    <a:pt x="404" y="696"/>
                  </a:lnTo>
                  <a:lnTo>
                    <a:pt x="418" y="700"/>
                  </a:lnTo>
                  <a:lnTo>
                    <a:pt x="426" y="698"/>
                  </a:lnTo>
                  <a:lnTo>
                    <a:pt x="444" y="708"/>
                  </a:lnTo>
                  <a:lnTo>
                    <a:pt x="448" y="718"/>
                  </a:lnTo>
                  <a:lnTo>
                    <a:pt x="452" y="720"/>
                  </a:lnTo>
                  <a:lnTo>
                    <a:pt x="452" y="724"/>
                  </a:lnTo>
                  <a:lnTo>
                    <a:pt x="456" y="724"/>
                  </a:lnTo>
                  <a:lnTo>
                    <a:pt x="464" y="730"/>
                  </a:lnTo>
                  <a:lnTo>
                    <a:pt x="474" y="744"/>
                  </a:lnTo>
                  <a:lnTo>
                    <a:pt x="492" y="760"/>
                  </a:lnTo>
                  <a:lnTo>
                    <a:pt x="500" y="772"/>
                  </a:lnTo>
                  <a:lnTo>
                    <a:pt x="502" y="780"/>
                  </a:lnTo>
                  <a:lnTo>
                    <a:pt x="528" y="842"/>
                  </a:lnTo>
                  <a:lnTo>
                    <a:pt x="532" y="856"/>
                  </a:lnTo>
                  <a:lnTo>
                    <a:pt x="560" y="888"/>
                  </a:lnTo>
                  <a:lnTo>
                    <a:pt x="564" y="896"/>
                  </a:lnTo>
                  <a:lnTo>
                    <a:pt x="584" y="918"/>
                  </a:lnTo>
                  <a:lnTo>
                    <a:pt x="588" y="920"/>
                  </a:lnTo>
                  <a:lnTo>
                    <a:pt x="596" y="930"/>
                  </a:lnTo>
                  <a:lnTo>
                    <a:pt x="600" y="936"/>
                  </a:lnTo>
                  <a:lnTo>
                    <a:pt x="598" y="958"/>
                  </a:lnTo>
                  <a:lnTo>
                    <a:pt x="604" y="966"/>
                  </a:lnTo>
                  <a:lnTo>
                    <a:pt x="606" y="990"/>
                  </a:lnTo>
                  <a:lnTo>
                    <a:pt x="612" y="998"/>
                  </a:lnTo>
                  <a:lnTo>
                    <a:pt x="634" y="1038"/>
                  </a:lnTo>
                  <a:lnTo>
                    <a:pt x="636" y="1048"/>
                  </a:lnTo>
                  <a:lnTo>
                    <a:pt x="650" y="1050"/>
                  </a:lnTo>
                  <a:lnTo>
                    <a:pt x="666" y="1060"/>
                  </a:lnTo>
                  <a:lnTo>
                    <a:pt x="684" y="1066"/>
                  </a:lnTo>
                  <a:lnTo>
                    <a:pt x="714" y="1084"/>
                  </a:lnTo>
                  <a:lnTo>
                    <a:pt x="752" y="1088"/>
                  </a:lnTo>
                  <a:lnTo>
                    <a:pt x="760" y="1088"/>
                  </a:lnTo>
                  <a:lnTo>
                    <a:pt x="780" y="1104"/>
                  </a:lnTo>
                  <a:lnTo>
                    <a:pt x="792" y="1108"/>
                  </a:lnTo>
                  <a:lnTo>
                    <a:pt x="800" y="1096"/>
                  </a:lnTo>
                  <a:lnTo>
                    <a:pt x="810" y="1098"/>
                  </a:lnTo>
                  <a:lnTo>
                    <a:pt x="812" y="1096"/>
                  </a:lnTo>
                  <a:lnTo>
                    <a:pt x="812" y="1090"/>
                  </a:lnTo>
                  <a:lnTo>
                    <a:pt x="804" y="1086"/>
                  </a:lnTo>
                  <a:lnTo>
                    <a:pt x="806" y="1084"/>
                  </a:lnTo>
                  <a:lnTo>
                    <a:pt x="796" y="1072"/>
                  </a:lnTo>
                  <a:lnTo>
                    <a:pt x="784" y="1024"/>
                  </a:lnTo>
                  <a:lnTo>
                    <a:pt x="778" y="1006"/>
                  </a:lnTo>
                  <a:lnTo>
                    <a:pt x="788" y="976"/>
                  </a:lnTo>
                  <a:lnTo>
                    <a:pt x="786" y="968"/>
                  </a:lnTo>
                  <a:lnTo>
                    <a:pt x="784" y="966"/>
                  </a:lnTo>
                  <a:lnTo>
                    <a:pt x="780" y="964"/>
                  </a:lnTo>
                  <a:lnTo>
                    <a:pt x="780" y="964"/>
                  </a:lnTo>
                  <a:lnTo>
                    <a:pt x="780" y="960"/>
                  </a:lnTo>
                  <a:lnTo>
                    <a:pt x="780" y="960"/>
                  </a:lnTo>
                  <a:lnTo>
                    <a:pt x="794" y="952"/>
                  </a:lnTo>
                  <a:lnTo>
                    <a:pt x="802" y="924"/>
                  </a:lnTo>
                  <a:lnTo>
                    <a:pt x="796" y="922"/>
                  </a:lnTo>
                  <a:lnTo>
                    <a:pt x="792" y="910"/>
                  </a:lnTo>
                  <a:lnTo>
                    <a:pt x="800" y="902"/>
                  </a:lnTo>
                  <a:lnTo>
                    <a:pt x="808" y="908"/>
                  </a:lnTo>
                  <a:lnTo>
                    <a:pt x="822" y="898"/>
                  </a:lnTo>
                  <a:lnTo>
                    <a:pt x="826" y="884"/>
                  </a:lnTo>
                  <a:lnTo>
                    <a:pt x="820" y="878"/>
                  </a:lnTo>
                  <a:lnTo>
                    <a:pt x="822" y="872"/>
                  </a:lnTo>
                  <a:lnTo>
                    <a:pt x="826" y="874"/>
                  </a:lnTo>
                  <a:lnTo>
                    <a:pt x="830" y="874"/>
                  </a:lnTo>
                  <a:lnTo>
                    <a:pt x="832" y="870"/>
                  </a:lnTo>
                  <a:lnTo>
                    <a:pt x="838" y="872"/>
                  </a:lnTo>
                  <a:lnTo>
                    <a:pt x="842" y="872"/>
                  </a:lnTo>
                  <a:lnTo>
                    <a:pt x="846" y="872"/>
                  </a:lnTo>
                  <a:lnTo>
                    <a:pt x="848" y="868"/>
                  </a:lnTo>
                  <a:lnTo>
                    <a:pt x="848" y="856"/>
                  </a:lnTo>
                  <a:lnTo>
                    <a:pt x="848" y="854"/>
                  </a:lnTo>
                  <a:lnTo>
                    <a:pt x="852" y="852"/>
                  </a:lnTo>
                  <a:lnTo>
                    <a:pt x="854" y="854"/>
                  </a:lnTo>
                  <a:lnTo>
                    <a:pt x="858" y="856"/>
                  </a:lnTo>
                  <a:lnTo>
                    <a:pt x="880" y="850"/>
                  </a:lnTo>
                  <a:lnTo>
                    <a:pt x="882" y="848"/>
                  </a:lnTo>
                  <a:lnTo>
                    <a:pt x="884" y="844"/>
                  </a:lnTo>
                  <a:lnTo>
                    <a:pt x="882" y="842"/>
                  </a:lnTo>
                  <a:lnTo>
                    <a:pt x="870" y="836"/>
                  </a:lnTo>
                  <a:lnTo>
                    <a:pt x="870" y="832"/>
                  </a:lnTo>
                  <a:lnTo>
                    <a:pt x="890" y="826"/>
                  </a:lnTo>
                  <a:lnTo>
                    <a:pt x="894" y="822"/>
                  </a:lnTo>
                  <a:lnTo>
                    <a:pt x="900" y="820"/>
                  </a:lnTo>
                  <a:lnTo>
                    <a:pt x="900" y="822"/>
                  </a:lnTo>
                  <a:lnTo>
                    <a:pt x="898" y="824"/>
                  </a:lnTo>
                  <a:lnTo>
                    <a:pt x="902" y="830"/>
                  </a:lnTo>
                  <a:lnTo>
                    <a:pt x="904" y="830"/>
                  </a:lnTo>
                  <a:lnTo>
                    <a:pt x="908" y="826"/>
                  </a:lnTo>
                  <a:lnTo>
                    <a:pt x="940" y="816"/>
                  </a:lnTo>
                  <a:lnTo>
                    <a:pt x="992" y="784"/>
                  </a:lnTo>
                  <a:lnTo>
                    <a:pt x="994" y="770"/>
                  </a:lnTo>
                  <a:lnTo>
                    <a:pt x="1018" y="750"/>
                  </a:lnTo>
                  <a:lnTo>
                    <a:pt x="1020" y="746"/>
                  </a:lnTo>
                  <a:lnTo>
                    <a:pt x="1008" y="732"/>
                  </a:lnTo>
                  <a:lnTo>
                    <a:pt x="1012" y="720"/>
                  </a:lnTo>
                  <a:lnTo>
                    <a:pt x="1028" y="714"/>
                  </a:lnTo>
                  <a:lnTo>
                    <a:pt x="1030" y="714"/>
                  </a:lnTo>
                  <a:lnTo>
                    <a:pt x="1028" y="728"/>
                  </a:lnTo>
                  <a:lnTo>
                    <a:pt x="1030" y="732"/>
                  </a:lnTo>
                  <a:lnTo>
                    <a:pt x="1048" y="728"/>
                  </a:lnTo>
                  <a:lnTo>
                    <a:pt x="1052" y="734"/>
                  </a:lnTo>
                  <a:lnTo>
                    <a:pt x="1088" y="718"/>
                  </a:lnTo>
                  <a:lnTo>
                    <a:pt x="1110" y="716"/>
                  </a:lnTo>
                  <a:lnTo>
                    <a:pt x="1110" y="714"/>
                  </a:lnTo>
                  <a:lnTo>
                    <a:pt x="1110" y="712"/>
                  </a:lnTo>
                  <a:lnTo>
                    <a:pt x="1106" y="708"/>
                  </a:lnTo>
                  <a:lnTo>
                    <a:pt x="1104" y="702"/>
                  </a:lnTo>
                  <a:lnTo>
                    <a:pt x="1106" y="698"/>
                  </a:lnTo>
                  <a:lnTo>
                    <a:pt x="1108" y="692"/>
                  </a:lnTo>
                  <a:lnTo>
                    <a:pt x="1116" y="686"/>
                  </a:lnTo>
                  <a:lnTo>
                    <a:pt x="1124" y="664"/>
                  </a:lnTo>
                  <a:lnTo>
                    <a:pt x="1116" y="654"/>
                  </a:lnTo>
                  <a:lnTo>
                    <a:pt x="1116" y="646"/>
                  </a:lnTo>
                  <a:lnTo>
                    <a:pt x="1118" y="642"/>
                  </a:lnTo>
                  <a:lnTo>
                    <a:pt x="1118" y="636"/>
                  </a:lnTo>
                  <a:lnTo>
                    <a:pt x="1120" y="622"/>
                  </a:lnTo>
                  <a:lnTo>
                    <a:pt x="1126" y="618"/>
                  </a:lnTo>
                  <a:lnTo>
                    <a:pt x="1130" y="608"/>
                  </a:lnTo>
                  <a:lnTo>
                    <a:pt x="1134" y="590"/>
                  </a:lnTo>
                  <a:lnTo>
                    <a:pt x="1134" y="578"/>
                  </a:lnTo>
                  <a:lnTo>
                    <a:pt x="1130" y="562"/>
                  </a:lnTo>
                  <a:lnTo>
                    <a:pt x="1124" y="552"/>
                  </a:lnTo>
                  <a:lnTo>
                    <a:pt x="1120" y="548"/>
                  </a:lnTo>
                  <a:lnTo>
                    <a:pt x="1122" y="542"/>
                  </a:lnTo>
                  <a:lnTo>
                    <a:pt x="1120" y="538"/>
                  </a:lnTo>
                  <a:lnTo>
                    <a:pt x="1114" y="528"/>
                  </a:lnTo>
                  <a:lnTo>
                    <a:pt x="1108" y="524"/>
                  </a:lnTo>
                  <a:lnTo>
                    <a:pt x="1108" y="520"/>
                  </a:lnTo>
                  <a:lnTo>
                    <a:pt x="1110" y="510"/>
                  </a:lnTo>
                  <a:lnTo>
                    <a:pt x="1104" y="496"/>
                  </a:lnTo>
                  <a:lnTo>
                    <a:pt x="1092" y="484"/>
                  </a:lnTo>
                  <a:lnTo>
                    <a:pt x="1088" y="478"/>
                  </a:lnTo>
                  <a:lnTo>
                    <a:pt x="1084" y="376"/>
                  </a:lnTo>
                  <a:lnTo>
                    <a:pt x="1084" y="320"/>
                  </a:lnTo>
                  <a:lnTo>
                    <a:pt x="1072" y="318"/>
                  </a:lnTo>
                  <a:lnTo>
                    <a:pt x="1060" y="322"/>
                  </a:lnTo>
                  <a:lnTo>
                    <a:pt x="1056" y="322"/>
                  </a:lnTo>
                  <a:lnTo>
                    <a:pt x="1044" y="312"/>
                  </a:lnTo>
                  <a:close/>
                </a:path>
              </a:pathLst>
            </a:custGeom>
            <a:solidFill>
              <a:schemeClr val="bg2">
                <a:lumMod val="40000"/>
                <a:lumOff val="60000"/>
                <a:alpha val="70000"/>
              </a:schemeClr>
            </a:solid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18" name="Freeform 15">
              <a:extLst>
                <a:ext uri="{FF2B5EF4-FFF2-40B4-BE49-F238E27FC236}">
                  <a16:creationId xmlns:a16="http://schemas.microsoft.com/office/drawing/2014/main" id="{C18E2367-763B-F6AE-8002-7A245FA3F66B}"/>
                </a:ext>
              </a:extLst>
            </p:cNvPr>
            <p:cNvSpPr>
              <a:spLocks/>
            </p:cNvSpPr>
            <p:nvPr/>
          </p:nvSpPr>
          <p:spPr bwMode="auto">
            <a:xfrm>
              <a:off x="1522" y="1455"/>
              <a:ext cx="590" cy="466"/>
            </a:xfrm>
            <a:custGeom>
              <a:avLst/>
              <a:gdLst>
                <a:gd name="T0" fmla="*/ 0 w 590"/>
                <a:gd name="T1" fmla="*/ 406 h 466"/>
                <a:gd name="T2" fmla="*/ 56 w 590"/>
                <a:gd name="T3" fmla="*/ 0 h 466"/>
                <a:gd name="T4" fmla="*/ 436 w 590"/>
                <a:gd name="T5" fmla="*/ 42 h 466"/>
                <a:gd name="T6" fmla="*/ 590 w 590"/>
                <a:gd name="T7" fmla="*/ 54 h 466"/>
                <a:gd name="T8" fmla="*/ 584 w 590"/>
                <a:gd name="T9" fmla="*/ 156 h 466"/>
                <a:gd name="T10" fmla="*/ 566 w 590"/>
                <a:gd name="T11" fmla="*/ 466 h 466"/>
                <a:gd name="T12" fmla="*/ 488 w 590"/>
                <a:gd name="T13" fmla="*/ 462 h 466"/>
                <a:gd name="T14" fmla="*/ 0 w 590"/>
                <a:gd name="T15" fmla="*/ 406 h 4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0" h="466">
                  <a:moveTo>
                    <a:pt x="0" y="406"/>
                  </a:moveTo>
                  <a:lnTo>
                    <a:pt x="56" y="0"/>
                  </a:lnTo>
                  <a:lnTo>
                    <a:pt x="436" y="42"/>
                  </a:lnTo>
                  <a:lnTo>
                    <a:pt x="590" y="54"/>
                  </a:lnTo>
                  <a:lnTo>
                    <a:pt x="584" y="156"/>
                  </a:lnTo>
                  <a:lnTo>
                    <a:pt x="566" y="466"/>
                  </a:lnTo>
                  <a:lnTo>
                    <a:pt x="488" y="462"/>
                  </a:lnTo>
                  <a:lnTo>
                    <a:pt x="0" y="406"/>
                  </a:lnTo>
                  <a:close/>
                </a:path>
              </a:pathLst>
            </a:custGeom>
            <a:solidFill>
              <a:srgbClr val="C1D8F7"/>
            </a:solid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20" name="Freeform 16">
              <a:extLst>
                <a:ext uri="{FF2B5EF4-FFF2-40B4-BE49-F238E27FC236}">
                  <a16:creationId xmlns:a16="http://schemas.microsoft.com/office/drawing/2014/main" id="{3E0181B2-0613-A076-F568-DDE67AC2E173}"/>
                </a:ext>
              </a:extLst>
            </p:cNvPr>
            <p:cNvSpPr>
              <a:spLocks/>
            </p:cNvSpPr>
            <p:nvPr/>
          </p:nvSpPr>
          <p:spPr bwMode="auto">
            <a:xfrm>
              <a:off x="2088" y="1611"/>
              <a:ext cx="602" cy="322"/>
            </a:xfrm>
            <a:custGeom>
              <a:avLst/>
              <a:gdLst>
                <a:gd name="T0" fmla="*/ 18 w 602"/>
                <a:gd name="T1" fmla="*/ 0 h 322"/>
                <a:gd name="T2" fmla="*/ 540 w 602"/>
                <a:gd name="T3" fmla="*/ 12 h 322"/>
                <a:gd name="T4" fmla="*/ 574 w 602"/>
                <a:gd name="T5" fmla="*/ 38 h 322"/>
                <a:gd name="T6" fmla="*/ 562 w 602"/>
                <a:gd name="T7" fmla="*/ 50 h 322"/>
                <a:gd name="T8" fmla="*/ 560 w 602"/>
                <a:gd name="T9" fmla="*/ 64 h 322"/>
                <a:gd name="T10" fmla="*/ 566 w 602"/>
                <a:gd name="T11" fmla="*/ 70 h 322"/>
                <a:gd name="T12" fmla="*/ 574 w 602"/>
                <a:gd name="T13" fmla="*/ 74 h 322"/>
                <a:gd name="T14" fmla="*/ 580 w 602"/>
                <a:gd name="T15" fmla="*/ 92 h 322"/>
                <a:gd name="T16" fmla="*/ 588 w 602"/>
                <a:gd name="T17" fmla="*/ 98 h 322"/>
                <a:gd name="T18" fmla="*/ 596 w 602"/>
                <a:gd name="T19" fmla="*/ 98 h 322"/>
                <a:gd name="T20" fmla="*/ 598 w 602"/>
                <a:gd name="T21" fmla="*/ 102 h 322"/>
                <a:gd name="T22" fmla="*/ 602 w 602"/>
                <a:gd name="T23" fmla="*/ 322 h 322"/>
                <a:gd name="T24" fmla="*/ 0 w 602"/>
                <a:gd name="T25" fmla="*/ 310 h 322"/>
                <a:gd name="T26" fmla="*/ 18 w 602"/>
                <a:gd name="T27"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322">
                  <a:moveTo>
                    <a:pt x="18" y="0"/>
                  </a:moveTo>
                  <a:lnTo>
                    <a:pt x="540" y="12"/>
                  </a:lnTo>
                  <a:lnTo>
                    <a:pt x="574" y="38"/>
                  </a:lnTo>
                  <a:lnTo>
                    <a:pt x="562" y="50"/>
                  </a:lnTo>
                  <a:lnTo>
                    <a:pt x="560" y="64"/>
                  </a:lnTo>
                  <a:lnTo>
                    <a:pt x="566" y="70"/>
                  </a:lnTo>
                  <a:lnTo>
                    <a:pt x="574" y="74"/>
                  </a:lnTo>
                  <a:lnTo>
                    <a:pt x="580" y="92"/>
                  </a:lnTo>
                  <a:lnTo>
                    <a:pt x="588" y="98"/>
                  </a:lnTo>
                  <a:lnTo>
                    <a:pt x="596" y="98"/>
                  </a:lnTo>
                  <a:lnTo>
                    <a:pt x="598" y="102"/>
                  </a:lnTo>
                  <a:lnTo>
                    <a:pt x="602" y="322"/>
                  </a:lnTo>
                  <a:lnTo>
                    <a:pt x="0" y="310"/>
                  </a:lnTo>
                  <a:lnTo>
                    <a:pt x="18" y="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21" name="Freeform 17">
              <a:extLst>
                <a:ext uri="{FF2B5EF4-FFF2-40B4-BE49-F238E27FC236}">
                  <a16:creationId xmlns:a16="http://schemas.microsoft.com/office/drawing/2014/main" id="{8D935888-646E-8A64-8A84-6CCCBB3E7000}"/>
                </a:ext>
              </a:extLst>
            </p:cNvPr>
            <p:cNvSpPr>
              <a:spLocks/>
            </p:cNvSpPr>
            <p:nvPr/>
          </p:nvSpPr>
          <p:spPr bwMode="auto">
            <a:xfrm>
              <a:off x="1958" y="1291"/>
              <a:ext cx="670" cy="332"/>
            </a:xfrm>
            <a:custGeom>
              <a:avLst/>
              <a:gdLst>
                <a:gd name="T0" fmla="*/ 0 w 670"/>
                <a:gd name="T1" fmla="*/ 206 h 332"/>
                <a:gd name="T2" fmla="*/ 18 w 670"/>
                <a:gd name="T3" fmla="*/ 0 h 332"/>
                <a:gd name="T4" fmla="*/ 432 w 670"/>
                <a:gd name="T5" fmla="*/ 22 h 332"/>
                <a:gd name="T6" fmla="*/ 442 w 670"/>
                <a:gd name="T7" fmla="*/ 38 h 332"/>
                <a:gd name="T8" fmla="*/ 456 w 670"/>
                <a:gd name="T9" fmla="*/ 38 h 332"/>
                <a:gd name="T10" fmla="*/ 466 w 670"/>
                <a:gd name="T11" fmla="*/ 36 h 332"/>
                <a:gd name="T12" fmla="*/ 474 w 670"/>
                <a:gd name="T13" fmla="*/ 42 h 332"/>
                <a:gd name="T14" fmla="*/ 480 w 670"/>
                <a:gd name="T15" fmla="*/ 54 h 332"/>
                <a:gd name="T16" fmla="*/ 492 w 670"/>
                <a:gd name="T17" fmla="*/ 58 h 332"/>
                <a:gd name="T18" fmla="*/ 502 w 670"/>
                <a:gd name="T19" fmla="*/ 54 h 332"/>
                <a:gd name="T20" fmla="*/ 512 w 670"/>
                <a:gd name="T21" fmla="*/ 46 h 332"/>
                <a:gd name="T22" fmla="*/ 526 w 670"/>
                <a:gd name="T23" fmla="*/ 46 h 332"/>
                <a:gd name="T24" fmla="*/ 534 w 670"/>
                <a:gd name="T25" fmla="*/ 50 h 332"/>
                <a:gd name="T26" fmla="*/ 568 w 670"/>
                <a:gd name="T27" fmla="*/ 70 h 332"/>
                <a:gd name="T28" fmla="*/ 584 w 670"/>
                <a:gd name="T29" fmla="*/ 82 h 332"/>
                <a:gd name="T30" fmla="*/ 584 w 670"/>
                <a:gd name="T31" fmla="*/ 92 h 332"/>
                <a:gd name="T32" fmla="*/ 594 w 670"/>
                <a:gd name="T33" fmla="*/ 98 h 332"/>
                <a:gd name="T34" fmla="*/ 594 w 670"/>
                <a:gd name="T35" fmla="*/ 106 h 332"/>
                <a:gd name="T36" fmla="*/ 590 w 670"/>
                <a:gd name="T37" fmla="*/ 120 h 332"/>
                <a:gd name="T38" fmla="*/ 598 w 670"/>
                <a:gd name="T39" fmla="*/ 128 h 332"/>
                <a:gd name="T40" fmla="*/ 602 w 670"/>
                <a:gd name="T41" fmla="*/ 144 h 332"/>
                <a:gd name="T42" fmla="*/ 612 w 670"/>
                <a:gd name="T43" fmla="*/ 152 h 332"/>
                <a:gd name="T44" fmla="*/ 608 w 670"/>
                <a:gd name="T45" fmla="*/ 160 h 332"/>
                <a:gd name="T46" fmla="*/ 612 w 670"/>
                <a:gd name="T47" fmla="*/ 170 h 332"/>
                <a:gd name="T48" fmla="*/ 622 w 670"/>
                <a:gd name="T49" fmla="*/ 178 h 332"/>
                <a:gd name="T50" fmla="*/ 624 w 670"/>
                <a:gd name="T51" fmla="*/ 186 h 332"/>
                <a:gd name="T52" fmla="*/ 622 w 670"/>
                <a:gd name="T53" fmla="*/ 194 h 332"/>
                <a:gd name="T54" fmla="*/ 620 w 670"/>
                <a:gd name="T55" fmla="*/ 210 h 332"/>
                <a:gd name="T56" fmla="*/ 630 w 670"/>
                <a:gd name="T57" fmla="*/ 216 h 332"/>
                <a:gd name="T58" fmla="*/ 632 w 670"/>
                <a:gd name="T59" fmla="*/ 224 h 332"/>
                <a:gd name="T60" fmla="*/ 628 w 670"/>
                <a:gd name="T61" fmla="*/ 232 h 332"/>
                <a:gd name="T62" fmla="*/ 630 w 670"/>
                <a:gd name="T63" fmla="*/ 240 h 332"/>
                <a:gd name="T64" fmla="*/ 636 w 670"/>
                <a:gd name="T65" fmla="*/ 248 h 332"/>
                <a:gd name="T66" fmla="*/ 632 w 670"/>
                <a:gd name="T67" fmla="*/ 256 h 332"/>
                <a:gd name="T68" fmla="*/ 636 w 670"/>
                <a:gd name="T69" fmla="*/ 266 h 332"/>
                <a:gd name="T70" fmla="*/ 638 w 670"/>
                <a:gd name="T71" fmla="*/ 272 h 332"/>
                <a:gd name="T72" fmla="*/ 644 w 670"/>
                <a:gd name="T73" fmla="*/ 280 h 332"/>
                <a:gd name="T74" fmla="*/ 652 w 670"/>
                <a:gd name="T75" fmla="*/ 288 h 332"/>
                <a:gd name="T76" fmla="*/ 654 w 670"/>
                <a:gd name="T77" fmla="*/ 302 h 332"/>
                <a:gd name="T78" fmla="*/ 666 w 670"/>
                <a:gd name="T79" fmla="*/ 316 h 332"/>
                <a:gd name="T80" fmla="*/ 670 w 670"/>
                <a:gd name="T81" fmla="*/ 318 h 332"/>
                <a:gd name="T82" fmla="*/ 668 w 670"/>
                <a:gd name="T83" fmla="*/ 330 h 332"/>
                <a:gd name="T84" fmla="*/ 670 w 670"/>
                <a:gd name="T85" fmla="*/ 332 h 332"/>
                <a:gd name="T86" fmla="*/ 148 w 670"/>
                <a:gd name="T87" fmla="*/ 320 h 332"/>
                <a:gd name="T88" fmla="*/ 154 w 670"/>
                <a:gd name="T89" fmla="*/ 218 h 332"/>
                <a:gd name="T90" fmla="*/ 0 w 670"/>
                <a:gd name="T91" fmla="*/ 206 h 332"/>
                <a:gd name="T92" fmla="*/ 0 w 670"/>
                <a:gd name="T93" fmla="*/ 20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0" h="332">
                  <a:moveTo>
                    <a:pt x="0" y="206"/>
                  </a:moveTo>
                  <a:lnTo>
                    <a:pt x="18" y="0"/>
                  </a:lnTo>
                  <a:lnTo>
                    <a:pt x="432" y="22"/>
                  </a:lnTo>
                  <a:lnTo>
                    <a:pt x="442" y="38"/>
                  </a:lnTo>
                  <a:lnTo>
                    <a:pt x="456" y="38"/>
                  </a:lnTo>
                  <a:lnTo>
                    <a:pt x="466" y="36"/>
                  </a:lnTo>
                  <a:lnTo>
                    <a:pt x="474" y="42"/>
                  </a:lnTo>
                  <a:lnTo>
                    <a:pt x="480" y="54"/>
                  </a:lnTo>
                  <a:lnTo>
                    <a:pt x="492" y="58"/>
                  </a:lnTo>
                  <a:lnTo>
                    <a:pt x="502" y="54"/>
                  </a:lnTo>
                  <a:lnTo>
                    <a:pt x="512" y="46"/>
                  </a:lnTo>
                  <a:lnTo>
                    <a:pt x="526" y="46"/>
                  </a:lnTo>
                  <a:lnTo>
                    <a:pt x="534" y="50"/>
                  </a:lnTo>
                  <a:lnTo>
                    <a:pt x="568" y="70"/>
                  </a:lnTo>
                  <a:lnTo>
                    <a:pt x="584" y="82"/>
                  </a:lnTo>
                  <a:lnTo>
                    <a:pt x="584" y="92"/>
                  </a:lnTo>
                  <a:lnTo>
                    <a:pt x="594" y="98"/>
                  </a:lnTo>
                  <a:lnTo>
                    <a:pt x="594" y="106"/>
                  </a:lnTo>
                  <a:lnTo>
                    <a:pt x="590" y="120"/>
                  </a:lnTo>
                  <a:lnTo>
                    <a:pt x="598" y="128"/>
                  </a:lnTo>
                  <a:lnTo>
                    <a:pt x="602" y="144"/>
                  </a:lnTo>
                  <a:lnTo>
                    <a:pt x="612" y="152"/>
                  </a:lnTo>
                  <a:lnTo>
                    <a:pt x="608" y="160"/>
                  </a:lnTo>
                  <a:lnTo>
                    <a:pt x="612" y="170"/>
                  </a:lnTo>
                  <a:lnTo>
                    <a:pt x="622" y="178"/>
                  </a:lnTo>
                  <a:lnTo>
                    <a:pt x="624" y="186"/>
                  </a:lnTo>
                  <a:lnTo>
                    <a:pt x="622" y="194"/>
                  </a:lnTo>
                  <a:lnTo>
                    <a:pt x="620" y="210"/>
                  </a:lnTo>
                  <a:lnTo>
                    <a:pt x="630" y="216"/>
                  </a:lnTo>
                  <a:lnTo>
                    <a:pt x="632" y="224"/>
                  </a:lnTo>
                  <a:lnTo>
                    <a:pt x="628" y="232"/>
                  </a:lnTo>
                  <a:lnTo>
                    <a:pt x="630" y="240"/>
                  </a:lnTo>
                  <a:lnTo>
                    <a:pt x="636" y="248"/>
                  </a:lnTo>
                  <a:lnTo>
                    <a:pt x="632" y="256"/>
                  </a:lnTo>
                  <a:lnTo>
                    <a:pt x="636" y="266"/>
                  </a:lnTo>
                  <a:lnTo>
                    <a:pt x="638" y="272"/>
                  </a:lnTo>
                  <a:lnTo>
                    <a:pt x="644" y="280"/>
                  </a:lnTo>
                  <a:lnTo>
                    <a:pt x="652" y="288"/>
                  </a:lnTo>
                  <a:lnTo>
                    <a:pt x="654" y="302"/>
                  </a:lnTo>
                  <a:lnTo>
                    <a:pt x="666" y="316"/>
                  </a:lnTo>
                  <a:lnTo>
                    <a:pt x="670" y="318"/>
                  </a:lnTo>
                  <a:lnTo>
                    <a:pt x="668" y="330"/>
                  </a:lnTo>
                  <a:lnTo>
                    <a:pt x="670" y="332"/>
                  </a:lnTo>
                  <a:lnTo>
                    <a:pt x="148" y="320"/>
                  </a:lnTo>
                  <a:lnTo>
                    <a:pt x="154" y="218"/>
                  </a:lnTo>
                  <a:lnTo>
                    <a:pt x="0" y="206"/>
                  </a:lnTo>
                  <a:lnTo>
                    <a:pt x="0" y="206"/>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24" name="Freeform 18">
              <a:extLst>
                <a:ext uri="{FF2B5EF4-FFF2-40B4-BE49-F238E27FC236}">
                  <a16:creationId xmlns:a16="http://schemas.microsoft.com/office/drawing/2014/main" id="{EEF9306D-DBA7-D22E-59F5-E87E181E75DC}"/>
                </a:ext>
              </a:extLst>
            </p:cNvPr>
            <p:cNvSpPr>
              <a:spLocks/>
            </p:cNvSpPr>
            <p:nvPr/>
          </p:nvSpPr>
          <p:spPr bwMode="auto">
            <a:xfrm>
              <a:off x="1976" y="990"/>
              <a:ext cx="568" cy="383"/>
            </a:xfrm>
            <a:custGeom>
              <a:avLst/>
              <a:gdLst>
                <a:gd name="T0" fmla="*/ 0 w 568"/>
                <a:gd name="T1" fmla="*/ 301 h 383"/>
                <a:gd name="T2" fmla="*/ 18 w 568"/>
                <a:gd name="T3" fmla="*/ 100 h 383"/>
                <a:gd name="T4" fmla="*/ 26 w 568"/>
                <a:gd name="T5" fmla="*/ 0 h 383"/>
                <a:gd name="T6" fmla="*/ 558 w 568"/>
                <a:gd name="T7" fmla="*/ 24 h 383"/>
                <a:gd name="T8" fmla="*/ 558 w 568"/>
                <a:gd name="T9" fmla="*/ 32 h 383"/>
                <a:gd name="T10" fmla="*/ 554 w 568"/>
                <a:gd name="T11" fmla="*/ 44 h 383"/>
                <a:gd name="T12" fmla="*/ 542 w 568"/>
                <a:gd name="T13" fmla="*/ 56 h 383"/>
                <a:gd name="T14" fmla="*/ 542 w 568"/>
                <a:gd name="T15" fmla="*/ 66 h 383"/>
                <a:gd name="T16" fmla="*/ 568 w 568"/>
                <a:gd name="T17" fmla="*/ 90 h 383"/>
                <a:gd name="T18" fmla="*/ 568 w 568"/>
                <a:gd name="T19" fmla="*/ 275 h 383"/>
                <a:gd name="T20" fmla="*/ 564 w 568"/>
                <a:gd name="T21" fmla="*/ 275 h 383"/>
                <a:gd name="T22" fmla="*/ 558 w 568"/>
                <a:gd name="T23" fmla="*/ 275 h 383"/>
                <a:gd name="T24" fmla="*/ 560 w 568"/>
                <a:gd name="T25" fmla="*/ 283 h 383"/>
                <a:gd name="T26" fmla="*/ 562 w 568"/>
                <a:gd name="T27" fmla="*/ 287 h 383"/>
                <a:gd name="T28" fmla="*/ 558 w 568"/>
                <a:gd name="T29" fmla="*/ 299 h 383"/>
                <a:gd name="T30" fmla="*/ 564 w 568"/>
                <a:gd name="T31" fmla="*/ 303 h 383"/>
                <a:gd name="T32" fmla="*/ 568 w 568"/>
                <a:gd name="T33" fmla="*/ 319 h 383"/>
                <a:gd name="T34" fmla="*/ 562 w 568"/>
                <a:gd name="T35" fmla="*/ 323 h 383"/>
                <a:gd name="T36" fmla="*/ 564 w 568"/>
                <a:gd name="T37" fmla="*/ 333 h 383"/>
                <a:gd name="T38" fmla="*/ 556 w 568"/>
                <a:gd name="T39" fmla="*/ 351 h 383"/>
                <a:gd name="T40" fmla="*/ 564 w 568"/>
                <a:gd name="T41" fmla="*/ 371 h 383"/>
                <a:gd name="T42" fmla="*/ 566 w 568"/>
                <a:gd name="T43" fmla="*/ 381 h 383"/>
                <a:gd name="T44" fmla="*/ 566 w 568"/>
                <a:gd name="T45" fmla="*/ 383 h 383"/>
                <a:gd name="T46" fmla="*/ 550 w 568"/>
                <a:gd name="T47" fmla="*/ 371 h 383"/>
                <a:gd name="T48" fmla="*/ 516 w 568"/>
                <a:gd name="T49" fmla="*/ 351 h 383"/>
                <a:gd name="T50" fmla="*/ 508 w 568"/>
                <a:gd name="T51" fmla="*/ 347 h 383"/>
                <a:gd name="T52" fmla="*/ 494 w 568"/>
                <a:gd name="T53" fmla="*/ 347 h 383"/>
                <a:gd name="T54" fmla="*/ 484 w 568"/>
                <a:gd name="T55" fmla="*/ 355 h 383"/>
                <a:gd name="T56" fmla="*/ 474 w 568"/>
                <a:gd name="T57" fmla="*/ 359 h 383"/>
                <a:gd name="T58" fmla="*/ 462 w 568"/>
                <a:gd name="T59" fmla="*/ 355 h 383"/>
                <a:gd name="T60" fmla="*/ 456 w 568"/>
                <a:gd name="T61" fmla="*/ 343 h 383"/>
                <a:gd name="T62" fmla="*/ 448 w 568"/>
                <a:gd name="T63" fmla="*/ 337 h 383"/>
                <a:gd name="T64" fmla="*/ 438 w 568"/>
                <a:gd name="T65" fmla="*/ 339 h 383"/>
                <a:gd name="T66" fmla="*/ 424 w 568"/>
                <a:gd name="T67" fmla="*/ 339 h 383"/>
                <a:gd name="T68" fmla="*/ 414 w 568"/>
                <a:gd name="T69" fmla="*/ 323 h 383"/>
                <a:gd name="T70" fmla="*/ 0 w 568"/>
                <a:gd name="T71" fmla="*/ 301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8" h="383">
                  <a:moveTo>
                    <a:pt x="0" y="301"/>
                  </a:moveTo>
                  <a:lnTo>
                    <a:pt x="18" y="100"/>
                  </a:lnTo>
                  <a:lnTo>
                    <a:pt x="26" y="0"/>
                  </a:lnTo>
                  <a:lnTo>
                    <a:pt x="558" y="24"/>
                  </a:lnTo>
                  <a:lnTo>
                    <a:pt x="558" y="32"/>
                  </a:lnTo>
                  <a:lnTo>
                    <a:pt x="554" y="44"/>
                  </a:lnTo>
                  <a:lnTo>
                    <a:pt x="542" y="56"/>
                  </a:lnTo>
                  <a:lnTo>
                    <a:pt x="542" y="66"/>
                  </a:lnTo>
                  <a:lnTo>
                    <a:pt x="568" y="90"/>
                  </a:lnTo>
                  <a:lnTo>
                    <a:pt x="568" y="275"/>
                  </a:lnTo>
                  <a:lnTo>
                    <a:pt x="564" y="275"/>
                  </a:lnTo>
                  <a:lnTo>
                    <a:pt x="558" y="275"/>
                  </a:lnTo>
                  <a:lnTo>
                    <a:pt x="560" y="283"/>
                  </a:lnTo>
                  <a:lnTo>
                    <a:pt x="562" y="287"/>
                  </a:lnTo>
                  <a:lnTo>
                    <a:pt x="558" y="299"/>
                  </a:lnTo>
                  <a:lnTo>
                    <a:pt x="564" y="303"/>
                  </a:lnTo>
                  <a:lnTo>
                    <a:pt x="568" y="319"/>
                  </a:lnTo>
                  <a:lnTo>
                    <a:pt x="562" y="323"/>
                  </a:lnTo>
                  <a:lnTo>
                    <a:pt x="564" y="333"/>
                  </a:lnTo>
                  <a:lnTo>
                    <a:pt x="556" y="351"/>
                  </a:lnTo>
                  <a:lnTo>
                    <a:pt x="564" y="371"/>
                  </a:lnTo>
                  <a:lnTo>
                    <a:pt x="566" y="381"/>
                  </a:lnTo>
                  <a:lnTo>
                    <a:pt x="566" y="383"/>
                  </a:lnTo>
                  <a:lnTo>
                    <a:pt x="550" y="371"/>
                  </a:lnTo>
                  <a:lnTo>
                    <a:pt x="516" y="351"/>
                  </a:lnTo>
                  <a:lnTo>
                    <a:pt x="508" y="347"/>
                  </a:lnTo>
                  <a:lnTo>
                    <a:pt x="494" y="347"/>
                  </a:lnTo>
                  <a:lnTo>
                    <a:pt x="484" y="355"/>
                  </a:lnTo>
                  <a:lnTo>
                    <a:pt x="474" y="359"/>
                  </a:lnTo>
                  <a:lnTo>
                    <a:pt x="462" y="355"/>
                  </a:lnTo>
                  <a:lnTo>
                    <a:pt x="456" y="343"/>
                  </a:lnTo>
                  <a:lnTo>
                    <a:pt x="448" y="337"/>
                  </a:lnTo>
                  <a:lnTo>
                    <a:pt x="438" y="339"/>
                  </a:lnTo>
                  <a:lnTo>
                    <a:pt x="424" y="339"/>
                  </a:lnTo>
                  <a:lnTo>
                    <a:pt x="414" y="323"/>
                  </a:lnTo>
                  <a:lnTo>
                    <a:pt x="0" y="301"/>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25" name="Freeform 19">
              <a:extLst>
                <a:ext uri="{FF2B5EF4-FFF2-40B4-BE49-F238E27FC236}">
                  <a16:creationId xmlns:a16="http://schemas.microsoft.com/office/drawing/2014/main" id="{D4335E80-5421-0A48-D7AC-862660CCFCDB}"/>
                </a:ext>
              </a:extLst>
            </p:cNvPr>
            <p:cNvSpPr>
              <a:spLocks/>
            </p:cNvSpPr>
            <p:nvPr/>
          </p:nvSpPr>
          <p:spPr bwMode="auto">
            <a:xfrm>
              <a:off x="2492" y="666"/>
              <a:ext cx="534" cy="599"/>
            </a:xfrm>
            <a:custGeom>
              <a:avLst/>
              <a:gdLst>
                <a:gd name="T0" fmla="*/ 52 w 534"/>
                <a:gd name="T1" fmla="*/ 414 h 599"/>
                <a:gd name="T2" fmla="*/ 26 w 534"/>
                <a:gd name="T3" fmla="*/ 380 h 599"/>
                <a:gd name="T4" fmla="*/ 42 w 534"/>
                <a:gd name="T5" fmla="*/ 356 h 599"/>
                <a:gd name="T6" fmla="*/ 42 w 534"/>
                <a:gd name="T7" fmla="*/ 332 h 599"/>
                <a:gd name="T8" fmla="*/ 30 w 534"/>
                <a:gd name="T9" fmla="*/ 284 h 599"/>
                <a:gd name="T10" fmla="*/ 30 w 534"/>
                <a:gd name="T11" fmla="*/ 256 h 599"/>
                <a:gd name="T12" fmla="*/ 26 w 534"/>
                <a:gd name="T13" fmla="*/ 196 h 599"/>
                <a:gd name="T14" fmla="*/ 10 w 534"/>
                <a:gd name="T15" fmla="*/ 156 h 599"/>
                <a:gd name="T16" fmla="*/ 4 w 534"/>
                <a:gd name="T17" fmla="*/ 94 h 599"/>
                <a:gd name="T18" fmla="*/ 8 w 534"/>
                <a:gd name="T19" fmla="*/ 70 h 599"/>
                <a:gd name="T20" fmla="*/ 0 w 534"/>
                <a:gd name="T21" fmla="*/ 38 h 599"/>
                <a:gd name="T22" fmla="*/ 140 w 534"/>
                <a:gd name="T23" fmla="*/ 14 h 599"/>
                <a:gd name="T24" fmla="*/ 152 w 534"/>
                <a:gd name="T25" fmla="*/ 0 h 599"/>
                <a:gd name="T26" fmla="*/ 168 w 534"/>
                <a:gd name="T27" fmla="*/ 28 h 599"/>
                <a:gd name="T28" fmla="*/ 170 w 534"/>
                <a:gd name="T29" fmla="*/ 58 h 599"/>
                <a:gd name="T30" fmla="*/ 192 w 534"/>
                <a:gd name="T31" fmla="*/ 68 h 599"/>
                <a:gd name="T32" fmla="*/ 206 w 534"/>
                <a:gd name="T33" fmla="*/ 74 h 599"/>
                <a:gd name="T34" fmla="*/ 232 w 534"/>
                <a:gd name="T35" fmla="*/ 76 h 599"/>
                <a:gd name="T36" fmla="*/ 234 w 534"/>
                <a:gd name="T37" fmla="*/ 84 h 599"/>
                <a:gd name="T38" fmla="*/ 262 w 534"/>
                <a:gd name="T39" fmla="*/ 76 h 599"/>
                <a:gd name="T40" fmla="*/ 310 w 534"/>
                <a:gd name="T41" fmla="*/ 80 h 599"/>
                <a:gd name="T42" fmla="*/ 312 w 534"/>
                <a:gd name="T43" fmla="*/ 84 h 599"/>
                <a:gd name="T44" fmla="*/ 322 w 534"/>
                <a:gd name="T45" fmla="*/ 88 h 599"/>
                <a:gd name="T46" fmla="*/ 328 w 534"/>
                <a:gd name="T47" fmla="*/ 106 h 599"/>
                <a:gd name="T48" fmla="*/ 342 w 534"/>
                <a:gd name="T49" fmla="*/ 100 h 599"/>
                <a:gd name="T50" fmla="*/ 354 w 534"/>
                <a:gd name="T51" fmla="*/ 100 h 599"/>
                <a:gd name="T52" fmla="*/ 376 w 534"/>
                <a:gd name="T53" fmla="*/ 114 h 599"/>
                <a:gd name="T54" fmla="*/ 388 w 534"/>
                <a:gd name="T55" fmla="*/ 126 h 599"/>
                <a:gd name="T56" fmla="*/ 408 w 534"/>
                <a:gd name="T57" fmla="*/ 124 h 599"/>
                <a:gd name="T58" fmla="*/ 438 w 534"/>
                <a:gd name="T59" fmla="*/ 108 h 599"/>
                <a:gd name="T60" fmla="*/ 486 w 534"/>
                <a:gd name="T61" fmla="*/ 116 h 599"/>
                <a:gd name="T62" fmla="*/ 498 w 534"/>
                <a:gd name="T63" fmla="*/ 120 h 599"/>
                <a:gd name="T64" fmla="*/ 516 w 534"/>
                <a:gd name="T65" fmla="*/ 124 h 599"/>
                <a:gd name="T66" fmla="*/ 524 w 534"/>
                <a:gd name="T67" fmla="*/ 132 h 599"/>
                <a:gd name="T68" fmla="*/ 488 w 534"/>
                <a:gd name="T69" fmla="*/ 148 h 599"/>
                <a:gd name="T70" fmla="*/ 468 w 534"/>
                <a:gd name="T71" fmla="*/ 164 h 599"/>
                <a:gd name="T72" fmla="*/ 438 w 534"/>
                <a:gd name="T73" fmla="*/ 180 h 599"/>
                <a:gd name="T74" fmla="*/ 356 w 534"/>
                <a:gd name="T75" fmla="*/ 260 h 599"/>
                <a:gd name="T76" fmla="*/ 346 w 534"/>
                <a:gd name="T77" fmla="*/ 272 h 599"/>
                <a:gd name="T78" fmla="*/ 342 w 534"/>
                <a:gd name="T79" fmla="*/ 334 h 599"/>
                <a:gd name="T80" fmla="*/ 314 w 534"/>
                <a:gd name="T81" fmla="*/ 354 h 599"/>
                <a:gd name="T82" fmla="*/ 312 w 534"/>
                <a:gd name="T83" fmla="*/ 364 h 599"/>
                <a:gd name="T84" fmla="*/ 318 w 534"/>
                <a:gd name="T85" fmla="*/ 386 h 599"/>
                <a:gd name="T86" fmla="*/ 318 w 534"/>
                <a:gd name="T87" fmla="*/ 410 h 599"/>
                <a:gd name="T88" fmla="*/ 318 w 534"/>
                <a:gd name="T89" fmla="*/ 437 h 599"/>
                <a:gd name="T90" fmla="*/ 322 w 534"/>
                <a:gd name="T91" fmla="*/ 469 h 599"/>
                <a:gd name="T92" fmla="*/ 330 w 534"/>
                <a:gd name="T93" fmla="*/ 479 h 599"/>
                <a:gd name="T94" fmla="*/ 354 w 534"/>
                <a:gd name="T95" fmla="*/ 485 h 599"/>
                <a:gd name="T96" fmla="*/ 358 w 534"/>
                <a:gd name="T97" fmla="*/ 493 h 599"/>
                <a:gd name="T98" fmla="*/ 388 w 534"/>
                <a:gd name="T99" fmla="*/ 519 h 599"/>
                <a:gd name="T100" fmla="*/ 432 w 534"/>
                <a:gd name="T101" fmla="*/ 551 h 599"/>
                <a:gd name="T102" fmla="*/ 434 w 534"/>
                <a:gd name="T103" fmla="*/ 569 h 599"/>
                <a:gd name="T104" fmla="*/ 52 w 534"/>
                <a:gd name="T105" fmla="*/ 599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4" h="599">
                  <a:moveTo>
                    <a:pt x="52" y="599"/>
                  </a:moveTo>
                  <a:lnTo>
                    <a:pt x="52" y="414"/>
                  </a:lnTo>
                  <a:lnTo>
                    <a:pt x="26" y="390"/>
                  </a:lnTo>
                  <a:lnTo>
                    <a:pt x="26" y="380"/>
                  </a:lnTo>
                  <a:lnTo>
                    <a:pt x="38" y="368"/>
                  </a:lnTo>
                  <a:lnTo>
                    <a:pt x="42" y="356"/>
                  </a:lnTo>
                  <a:lnTo>
                    <a:pt x="42" y="348"/>
                  </a:lnTo>
                  <a:lnTo>
                    <a:pt x="42" y="332"/>
                  </a:lnTo>
                  <a:lnTo>
                    <a:pt x="42" y="320"/>
                  </a:lnTo>
                  <a:lnTo>
                    <a:pt x="30" y="284"/>
                  </a:lnTo>
                  <a:lnTo>
                    <a:pt x="30" y="276"/>
                  </a:lnTo>
                  <a:lnTo>
                    <a:pt x="30" y="256"/>
                  </a:lnTo>
                  <a:lnTo>
                    <a:pt x="26" y="246"/>
                  </a:lnTo>
                  <a:lnTo>
                    <a:pt x="26" y="196"/>
                  </a:lnTo>
                  <a:lnTo>
                    <a:pt x="20" y="166"/>
                  </a:lnTo>
                  <a:lnTo>
                    <a:pt x="10" y="156"/>
                  </a:lnTo>
                  <a:lnTo>
                    <a:pt x="4" y="124"/>
                  </a:lnTo>
                  <a:lnTo>
                    <a:pt x="4" y="94"/>
                  </a:lnTo>
                  <a:lnTo>
                    <a:pt x="6" y="78"/>
                  </a:lnTo>
                  <a:lnTo>
                    <a:pt x="8" y="70"/>
                  </a:lnTo>
                  <a:lnTo>
                    <a:pt x="2" y="46"/>
                  </a:lnTo>
                  <a:lnTo>
                    <a:pt x="0" y="38"/>
                  </a:lnTo>
                  <a:lnTo>
                    <a:pt x="138" y="38"/>
                  </a:lnTo>
                  <a:lnTo>
                    <a:pt x="140" y="14"/>
                  </a:lnTo>
                  <a:lnTo>
                    <a:pt x="142" y="0"/>
                  </a:lnTo>
                  <a:lnTo>
                    <a:pt x="152" y="0"/>
                  </a:lnTo>
                  <a:lnTo>
                    <a:pt x="166" y="6"/>
                  </a:lnTo>
                  <a:lnTo>
                    <a:pt x="168" y="28"/>
                  </a:lnTo>
                  <a:lnTo>
                    <a:pt x="172" y="44"/>
                  </a:lnTo>
                  <a:lnTo>
                    <a:pt x="170" y="58"/>
                  </a:lnTo>
                  <a:lnTo>
                    <a:pt x="186" y="68"/>
                  </a:lnTo>
                  <a:lnTo>
                    <a:pt x="192" y="68"/>
                  </a:lnTo>
                  <a:lnTo>
                    <a:pt x="202" y="68"/>
                  </a:lnTo>
                  <a:lnTo>
                    <a:pt x="206" y="74"/>
                  </a:lnTo>
                  <a:lnTo>
                    <a:pt x="218" y="72"/>
                  </a:lnTo>
                  <a:lnTo>
                    <a:pt x="232" y="76"/>
                  </a:lnTo>
                  <a:lnTo>
                    <a:pt x="234" y="80"/>
                  </a:lnTo>
                  <a:lnTo>
                    <a:pt x="234" y="84"/>
                  </a:lnTo>
                  <a:lnTo>
                    <a:pt x="254" y="84"/>
                  </a:lnTo>
                  <a:lnTo>
                    <a:pt x="262" y="76"/>
                  </a:lnTo>
                  <a:lnTo>
                    <a:pt x="290" y="74"/>
                  </a:lnTo>
                  <a:lnTo>
                    <a:pt x="310" y="80"/>
                  </a:lnTo>
                  <a:lnTo>
                    <a:pt x="314" y="80"/>
                  </a:lnTo>
                  <a:lnTo>
                    <a:pt x="312" y="84"/>
                  </a:lnTo>
                  <a:lnTo>
                    <a:pt x="318" y="90"/>
                  </a:lnTo>
                  <a:lnTo>
                    <a:pt x="322" y="88"/>
                  </a:lnTo>
                  <a:lnTo>
                    <a:pt x="324" y="92"/>
                  </a:lnTo>
                  <a:lnTo>
                    <a:pt x="328" y="106"/>
                  </a:lnTo>
                  <a:lnTo>
                    <a:pt x="334" y="110"/>
                  </a:lnTo>
                  <a:lnTo>
                    <a:pt x="342" y="100"/>
                  </a:lnTo>
                  <a:lnTo>
                    <a:pt x="346" y="98"/>
                  </a:lnTo>
                  <a:lnTo>
                    <a:pt x="354" y="100"/>
                  </a:lnTo>
                  <a:lnTo>
                    <a:pt x="360" y="110"/>
                  </a:lnTo>
                  <a:lnTo>
                    <a:pt x="376" y="114"/>
                  </a:lnTo>
                  <a:lnTo>
                    <a:pt x="380" y="120"/>
                  </a:lnTo>
                  <a:lnTo>
                    <a:pt x="388" y="126"/>
                  </a:lnTo>
                  <a:lnTo>
                    <a:pt x="398" y="126"/>
                  </a:lnTo>
                  <a:lnTo>
                    <a:pt x="408" y="124"/>
                  </a:lnTo>
                  <a:lnTo>
                    <a:pt x="434" y="104"/>
                  </a:lnTo>
                  <a:lnTo>
                    <a:pt x="438" y="108"/>
                  </a:lnTo>
                  <a:lnTo>
                    <a:pt x="446" y="116"/>
                  </a:lnTo>
                  <a:lnTo>
                    <a:pt x="486" y="116"/>
                  </a:lnTo>
                  <a:lnTo>
                    <a:pt x="492" y="116"/>
                  </a:lnTo>
                  <a:lnTo>
                    <a:pt x="498" y="120"/>
                  </a:lnTo>
                  <a:lnTo>
                    <a:pt x="508" y="128"/>
                  </a:lnTo>
                  <a:lnTo>
                    <a:pt x="516" y="124"/>
                  </a:lnTo>
                  <a:lnTo>
                    <a:pt x="534" y="122"/>
                  </a:lnTo>
                  <a:lnTo>
                    <a:pt x="524" y="132"/>
                  </a:lnTo>
                  <a:lnTo>
                    <a:pt x="500" y="146"/>
                  </a:lnTo>
                  <a:lnTo>
                    <a:pt x="488" y="148"/>
                  </a:lnTo>
                  <a:lnTo>
                    <a:pt x="478" y="152"/>
                  </a:lnTo>
                  <a:lnTo>
                    <a:pt x="468" y="164"/>
                  </a:lnTo>
                  <a:lnTo>
                    <a:pt x="446" y="172"/>
                  </a:lnTo>
                  <a:lnTo>
                    <a:pt x="438" y="180"/>
                  </a:lnTo>
                  <a:lnTo>
                    <a:pt x="404" y="216"/>
                  </a:lnTo>
                  <a:lnTo>
                    <a:pt x="356" y="260"/>
                  </a:lnTo>
                  <a:lnTo>
                    <a:pt x="350" y="268"/>
                  </a:lnTo>
                  <a:lnTo>
                    <a:pt x="346" y="272"/>
                  </a:lnTo>
                  <a:lnTo>
                    <a:pt x="348" y="328"/>
                  </a:lnTo>
                  <a:lnTo>
                    <a:pt x="342" y="334"/>
                  </a:lnTo>
                  <a:lnTo>
                    <a:pt x="336" y="336"/>
                  </a:lnTo>
                  <a:lnTo>
                    <a:pt x="314" y="354"/>
                  </a:lnTo>
                  <a:lnTo>
                    <a:pt x="314" y="362"/>
                  </a:lnTo>
                  <a:lnTo>
                    <a:pt x="312" y="364"/>
                  </a:lnTo>
                  <a:lnTo>
                    <a:pt x="306" y="380"/>
                  </a:lnTo>
                  <a:lnTo>
                    <a:pt x="318" y="386"/>
                  </a:lnTo>
                  <a:lnTo>
                    <a:pt x="324" y="398"/>
                  </a:lnTo>
                  <a:lnTo>
                    <a:pt x="318" y="410"/>
                  </a:lnTo>
                  <a:lnTo>
                    <a:pt x="318" y="420"/>
                  </a:lnTo>
                  <a:lnTo>
                    <a:pt x="318" y="437"/>
                  </a:lnTo>
                  <a:lnTo>
                    <a:pt x="318" y="463"/>
                  </a:lnTo>
                  <a:lnTo>
                    <a:pt x="322" y="469"/>
                  </a:lnTo>
                  <a:lnTo>
                    <a:pt x="330" y="475"/>
                  </a:lnTo>
                  <a:lnTo>
                    <a:pt x="330" y="479"/>
                  </a:lnTo>
                  <a:lnTo>
                    <a:pt x="350" y="483"/>
                  </a:lnTo>
                  <a:lnTo>
                    <a:pt x="354" y="485"/>
                  </a:lnTo>
                  <a:lnTo>
                    <a:pt x="354" y="491"/>
                  </a:lnTo>
                  <a:lnTo>
                    <a:pt x="358" y="493"/>
                  </a:lnTo>
                  <a:lnTo>
                    <a:pt x="382" y="503"/>
                  </a:lnTo>
                  <a:lnTo>
                    <a:pt x="388" y="519"/>
                  </a:lnTo>
                  <a:lnTo>
                    <a:pt x="408" y="535"/>
                  </a:lnTo>
                  <a:lnTo>
                    <a:pt x="432" y="551"/>
                  </a:lnTo>
                  <a:lnTo>
                    <a:pt x="434" y="555"/>
                  </a:lnTo>
                  <a:lnTo>
                    <a:pt x="434" y="569"/>
                  </a:lnTo>
                  <a:lnTo>
                    <a:pt x="436" y="587"/>
                  </a:lnTo>
                  <a:lnTo>
                    <a:pt x="52" y="599"/>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26" name="Freeform 20">
              <a:extLst>
                <a:ext uri="{FF2B5EF4-FFF2-40B4-BE49-F238E27FC236}">
                  <a16:creationId xmlns:a16="http://schemas.microsoft.com/office/drawing/2014/main" id="{225A5982-3C91-E2BF-680B-89718D999ABD}"/>
                </a:ext>
              </a:extLst>
            </p:cNvPr>
            <p:cNvSpPr>
              <a:spLocks/>
            </p:cNvSpPr>
            <p:nvPr/>
          </p:nvSpPr>
          <p:spPr bwMode="auto">
            <a:xfrm>
              <a:off x="2798" y="900"/>
              <a:ext cx="428" cy="455"/>
            </a:xfrm>
            <a:custGeom>
              <a:avLst/>
              <a:gdLst>
                <a:gd name="T0" fmla="*/ 178 w 428"/>
                <a:gd name="T1" fmla="*/ 445 h 455"/>
                <a:gd name="T2" fmla="*/ 148 w 428"/>
                <a:gd name="T3" fmla="*/ 431 h 455"/>
                <a:gd name="T4" fmla="*/ 136 w 428"/>
                <a:gd name="T5" fmla="*/ 389 h 455"/>
                <a:gd name="T6" fmla="*/ 144 w 428"/>
                <a:gd name="T7" fmla="*/ 373 h 455"/>
                <a:gd name="T8" fmla="*/ 130 w 428"/>
                <a:gd name="T9" fmla="*/ 353 h 455"/>
                <a:gd name="T10" fmla="*/ 128 w 428"/>
                <a:gd name="T11" fmla="*/ 321 h 455"/>
                <a:gd name="T12" fmla="*/ 102 w 428"/>
                <a:gd name="T13" fmla="*/ 301 h 455"/>
                <a:gd name="T14" fmla="*/ 76 w 428"/>
                <a:gd name="T15" fmla="*/ 269 h 455"/>
                <a:gd name="T16" fmla="*/ 48 w 428"/>
                <a:gd name="T17" fmla="*/ 257 h 455"/>
                <a:gd name="T18" fmla="*/ 44 w 428"/>
                <a:gd name="T19" fmla="*/ 249 h 455"/>
                <a:gd name="T20" fmla="*/ 24 w 428"/>
                <a:gd name="T21" fmla="*/ 241 h 455"/>
                <a:gd name="T22" fmla="*/ 12 w 428"/>
                <a:gd name="T23" fmla="*/ 229 h 455"/>
                <a:gd name="T24" fmla="*/ 12 w 428"/>
                <a:gd name="T25" fmla="*/ 186 h 455"/>
                <a:gd name="T26" fmla="*/ 18 w 428"/>
                <a:gd name="T27" fmla="*/ 164 h 455"/>
                <a:gd name="T28" fmla="*/ 0 w 428"/>
                <a:gd name="T29" fmla="*/ 146 h 455"/>
                <a:gd name="T30" fmla="*/ 8 w 428"/>
                <a:gd name="T31" fmla="*/ 128 h 455"/>
                <a:gd name="T32" fmla="*/ 30 w 428"/>
                <a:gd name="T33" fmla="*/ 102 h 455"/>
                <a:gd name="T34" fmla="*/ 42 w 428"/>
                <a:gd name="T35" fmla="*/ 94 h 455"/>
                <a:gd name="T36" fmla="*/ 44 w 428"/>
                <a:gd name="T37" fmla="*/ 34 h 455"/>
                <a:gd name="T38" fmla="*/ 58 w 428"/>
                <a:gd name="T39" fmla="*/ 30 h 455"/>
                <a:gd name="T40" fmla="*/ 80 w 428"/>
                <a:gd name="T41" fmla="*/ 30 h 455"/>
                <a:gd name="T42" fmla="*/ 134 w 428"/>
                <a:gd name="T43" fmla="*/ 2 h 455"/>
                <a:gd name="T44" fmla="*/ 144 w 428"/>
                <a:gd name="T45" fmla="*/ 4 h 455"/>
                <a:gd name="T46" fmla="*/ 140 w 428"/>
                <a:gd name="T47" fmla="*/ 18 h 455"/>
                <a:gd name="T48" fmla="*/ 136 w 428"/>
                <a:gd name="T49" fmla="*/ 36 h 455"/>
                <a:gd name="T50" fmla="*/ 156 w 428"/>
                <a:gd name="T51" fmla="*/ 30 h 455"/>
                <a:gd name="T52" fmla="*/ 174 w 428"/>
                <a:gd name="T53" fmla="*/ 36 h 455"/>
                <a:gd name="T54" fmla="*/ 188 w 428"/>
                <a:gd name="T55" fmla="*/ 44 h 455"/>
                <a:gd name="T56" fmla="*/ 196 w 428"/>
                <a:gd name="T57" fmla="*/ 60 h 455"/>
                <a:gd name="T58" fmla="*/ 268 w 428"/>
                <a:gd name="T59" fmla="*/ 76 h 455"/>
                <a:gd name="T60" fmla="*/ 290 w 428"/>
                <a:gd name="T61" fmla="*/ 88 h 455"/>
                <a:gd name="T62" fmla="*/ 304 w 428"/>
                <a:gd name="T63" fmla="*/ 90 h 455"/>
                <a:gd name="T64" fmla="*/ 312 w 428"/>
                <a:gd name="T65" fmla="*/ 88 h 455"/>
                <a:gd name="T66" fmla="*/ 338 w 428"/>
                <a:gd name="T67" fmla="*/ 94 h 455"/>
                <a:gd name="T68" fmla="*/ 340 w 428"/>
                <a:gd name="T69" fmla="*/ 100 h 455"/>
                <a:gd name="T70" fmla="*/ 352 w 428"/>
                <a:gd name="T71" fmla="*/ 106 h 455"/>
                <a:gd name="T72" fmla="*/ 366 w 428"/>
                <a:gd name="T73" fmla="*/ 122 h 455"/>
                <a:gd name="T74" fmla="*/ 364 w 428"/>
                <a:gd name="T75" fmla="*/ 150 h 455"/>
                <a:gd name="T76" fmla="*/ 378 w 428"/>
                <a:gd name="T77" fmla="*/ 148 h 455"/>
                <a:gd name="T78" fmla="*/ 372 w 428"/>
                <a:gd name="T79" fmla="*/ 158 h 455"/>
                <a:gd name="T80" fmla="*/ 388 w 428"/>
                <a:gd name="T81" fmla="*/ 176 h 455"/>
                <a:gd name="T82" fmla="*/ 370 w 428"/>
                <a:gd name="T83" fmla="*/ 194 h 455"/>
                <a:gd name="T84" fmla="*/ 358 w 428"/>
                <a:gd name="T85" fmla="*/ 225 h 455"/>
                <a:gd name="T86" fmla="*/ 360 w 428"/>
                <a:gd name="T87" fmla="*/ 233 h 455"/>
                <a:gd name="T88" fmla="*/ 382 w 428"/>
                <a:gd name="T89" fmla="*/ 205 h 455"/>
                <a:gd name="T90" fmla="*/ 402 w 428"/>
                <a:gd name="T91" fmla="*/ 194 h 455"/>
                <a:gd name="T92" fmla="*/ 408 w 428"/>
                <a:gd name="T93" fmla="*/ 182 h 455"/>
                <a:gd name="T94" fmla="*/ 412 w 428"/>
                <a:gd name="T95" fmla="*/ 170 h 455"/>
                <a:gd name="T96" fmla="*/ 416 w 428"/>
                <a:gd name="T97" fmla="*/ 162 h 455"/>
                <a:gd name="T98" fmla="*/ 422 w 428"/>
                <a:gd name="T99" fmla="*/ 152 h 455"/>
                <a:gd name="T100" fmla="*/ 428 w 428"/>
                <a:gd name="T101" fmla="*/ 154 h 455"/>
                <a:gd name="T102" fmla="*/ 416 w 428"/>
                <a:gd name="T103" fmla="*/ 194 h 455"/>
                <a:gd name="T104" fmla="*/ 408 w 428"/>
                <a:gd name="T105" fmla="*/ 209 h 455"/>
                <a:gd name="T106" fmla="*/ 400 w 428"/>
                <a:gd name="T107" fmla="*/ 235 h 455"/>
                <a:gd name="T108" fmla="*/ 398 w 428"/>
                <a:gd name="T109" fmla="*/ 265 h 455"/>
                <a:gd name="T110" fmla="*/ 386 w 428"/>
                <a:gd name="T111" fmla="*/ 281 h 455"/>
                <a:gd name="T112" fmla="*/ 390 w 428"/>
                <a:gd name="T113" fmla="*/ 321 h 455"/>
                <a:gd name="T114" fmla="*/ 378 w 428"/>
                <a:gd name="T115" fmla="*/ 353 h 455"/>
                <a:gd name="T116" fmla="*/ 394 w 428"/>
                <a:gd name="T117" fmla="*/ 415 h 455"/>
                <a:gd name="T118" fmla="*/ 392 w 428"/>
                <a:gd name="T119" fmla="*/ 425 h 455"/>
                <a:gd name="T120" fmla="*/ 392 w 428"/>
                <a:gd name="T121" fmla="*/ 441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8" h="455">
                  <a:moveTo>
                    <a:pt x="182" y="455"/>
                  </a:moveTo>
                  <a:lnTo>
                    <a:pt x="178" y="445"/>
                  </a:lnTo>
                  <a:lnTo>
                    <a:pt x="172" y="439"/>
                  </a:lnTo>
                  <a:lnTo>
                    <a:pt x="148" y="431"/>
                  </a:lnTo>
                  <a:lnTo>
                    <a:pt x="140" y="403"/>
                  </a:lnTo>
                  <a:lnTo>
                    <a:pt x="136" y="389"/>
                  </a:lnTo>
                  <a:lnTo>
                    <a:pt x="144" y="381"/>
                  </a:lnTo>
                  <a:lnTo>
                    <a:pt x="144" y="373"/>
                  </a:lnTo>
                  <a:lnTo>
                    <a:pt x="134" y="365"/>
                  </a:lnTo>
                  <a:lnTo>
                    <a:pt x="130" y="353"/>
                  </a:lnTo>
                  <a:lnTo>
                    <a:pt x="128" y="335"/>
                  </a:lnTo>
                  <a:lnTo>
                    <a:pt x="128" y="321"/>
                  </a:lnTo>
                  <a:lnTo>
                    <a:pt x="126" y="317"/>
                  </a:lnTo>
                  <a:lnTo>
                    <a:pt x="102" y="301"/>
                  </a:lnTo>
                  <a:lnTo>
                    <a:pt x="82" y="285"/>
                  </a:lnTo>
                  <a:lnTo>
                    <a:pt x="76" y="269"/>
                  </a:lnTo>
                  <a:lnTo>
                    <a:pt x="52" y="259"/>
                  </a:lnTo>
                  <a:lnTo>
                    <a:pt x="48" y="257"/>
                  </a:lnTo>
                  <a:lnTo>
                    <a:pt x="48" y="251"/>
                  </a:lnTo>
                  <a:lnTo>
                    <a:pt x="44" y="249"/>
                  </a:lnTo>
                  <a:lnTo>
                    <a:pt x="24" y="245"/>
                  </a:lnTo>
                  <a:lnTo>
                    <a:pt x="24" y="241"/>
                  </a:lnTo>
                  <a:lnTo>
                    <a:pt x="16" y="235"/>
                  </a:lnTo>
                  <a:lnTo>
                    <a:pt x="12" y="229"/>
                  </a:lnTo>
                  <a:lnTo>
                    <a:pt x="12" y="203"/>
                  </a:lnTo>
                  <a:lnTo>
                    <a:pt x="12" y="186"/>
                  </a:lnTo>
                  <a:lnTo>
                    <a:pt x="12" y="176"/>
                  </a:lnTo>
                  <a:lnTo>
                    <a:pt x="18" y="164"/>
                  </a:lnTo>
                  <a:lnTo>
                    <a:pt x="12" y="152"/>
                  </a:lnTo>
                  <a:lnTo>
                    <a:pt x="0" y="146"/>
                  </a:lnTo>
                  <a:lnTo>
                    <a:pt x="6" y="130"/>
                  </a:lnTo>
                  <a:lnTo>
                    <a:pt x="8" y="128"/>
                  </a:lnTo>
                  <a:lnTo>
                    <a:pt x="8" y="120"/>
                  </a:lnTo>
                  <a:lnTo>
                    <a:pt x="30" y="102"/>
                  </a:lnTo>
                  <a:lnTo>
                    <a:pt x="36" y="100"/>
                  </a:lnTo>
                  <a:lnTo>
                    <a:pt x="42" y="94"/>
                  </a:lnTo>
                  <a:lnTo>
                    <a:pt x="40" y="38"/>
                  </a:lnTo>
                  <a:lnTo>
                    <a:pt x="44" y="34"/>
                  </a:lnTo>
                  <a:lnTo>
                    <a:pt x="50" y="26"/>
                  </a:lnTo>
                  <a:lnTo>
                    <a:pt x="58" y="30"/>
                  </a:lnTo>
                  <a:lnTo>
                    <a:pt x="68" y="32"/>
                  </a:lnTo>
                  <a:lnTo>
                    <a:pt x="80" y="30"/>
                  </a:lnTo>
                  <a:lnTo>
                    <a:pt x="98" y="20"/>
                  </a:lnTo>
                  <a:lnTo>
                    <a:pt x="134" y="2"/>
                  </a:lnTo>
                  <a:lnTo>
                    <a:pt x="140" y="0"/>
                  </a:lnTo>
                  <a:lnTo>
                    <a:pt x="144" y="4"/>
                  </a:lnTo>
                  <a:lnTo>
                    <a:pt x="144" y="12"/>
                  </a:lnTo>
                  <a:lnTo>
                    <a:pt x="140" y="18"/>
                  </a:lnTo>
                  <a:lnTo>
                    <a:pt x="140" y="22"/>
                  </a:lnTo>
                  <a:lnTo>
                    <a:pt x="136" y="36"/>
                  </a:lnTo>
                  <a:lnTo>
                    <a:pt x="150" y="30"/>
                  </a:lnTo>
                  <a:lnTo>
                    <a:pt x="156" y="30"/>
                  </a:lnTo>
                  <a:lnTo>
                    <a:pt x="166" y="38"/>
                  </a:lnTo>
                  <a:lnTo>
                    <a:pt x="174" y="36"/>
                  </a:lnTo>
                  <a:lnTo>
                    <a:pt x="178" y="42"/>
                  </a:lnTo>
                  <a:lnTo>
                    <a:pt x="188" y="44"/>
                  </a:lnTo>
                  <a:lnTo>
                    <a:pt x="192" y="48"/>
                  </a:lnTo>
                  <a:lnTo>
                    <a:pt x="196" y="60"/>
                  </a:lnTo>
                  <a:lnTo>
                    <a:pt x="200" y="62"/>
                  </a:lnTo>
                  <a:lnTo>
                    <a:pt x="268" y="76"/>
                  </a:lnTo>
                  <a:lnTo>
                    <a:pt x="276" y="76"/>
                  </a:lnTo>
                  <a:lnTo>
                    <a:pt x="290" y="88"/>
                  </a:lnTo>
                  <a:lnTo>
                    <a:pt x="300" y="88"/>
                  </a:lnTo>
                  <a:lnTo>
                    <a:pt x="304" y="90"/>
                  </a:lnTo>
                  <a:lnTo>
                    <a:pt x="306" y="88"/>
                  </a:lnTo>
                  <a:lnTo>
                    <a:pt x="312" y="88"/>
                  </a:lnTo>
                  <a:lnTo>
                    <a:pt x="328" y="90"/>
                  </a:lnTo>
                  <a:lnTo>
                    <a:pt x="338" y="94"/>
                  </a:lnTo>
                  <a:lnTo>
                    <a:pt x="342" y="98"/>
                  </a:lnTo>
                  <a:lnTo>
                    <a:pt x="340" y="100"/>
                  </a:lnTo>
                  <a:lnTo>
                    <a:pt x="340" y="104"/>
                  </a:lnTo>
                  <a:lnTo>
                    <a:pt x="352" y="106"/>
                  </a:lnTo>
                  <a:lnTo>
                    <a:pt x="364" y="114"/>
                  </a:lnTo>
                  <a:lnTo>
                    <a:pt x="366" y="122"/>
                  </a:lnTo>
                  <a:lnTo>
                    <a:pt x="362" y="148"/>
                  </a:lnTo>
                  <a:lnTo>
                    <a:pt x="364" y="150"/>
                  </a:lnTo>
                  <a:lnTo>
                    <a:pt x="376" y="146"/>
                  </a:lnTo>
                  <a:lnTo>
                    <a:pt x="378" y="148"/>
                  </a:lnTo>
                  <a:lnTo>
                    <a:pt x="376" y="154"/>
                  </a:lnTo>
                  <a:lnTo>
                    <a:pt x="372" y="158"/>
                  </a:lnTo>
                  <a:lnTo>
                    <a:pt x="376" y="170"/>
                  </a:lnTo>
                  <a:lnTo>
                    <a:pt x="388" y="176"/>
                  </a:lnTo>
                  <a:lnTo>
                    <a:pt x="386" y="178"/>
                  </a:lnTo>
                  <a:lnTo>
                    <a:pt x="370" y="194"/>
                  </a:lnTo>
                  <a:lnTo>
                    <a:pt x="360" y="211"/>
                  </a:lnTo>
                  <a:lnTo>
                    <a:pt x="358" y="225"/>
                  </a:lnTo>
                  <a:lnTo>
                    <a:pt x="356" y="231"/>
                  </a:lnTo>
                  <a:lnTo>
                    <a:pt x="360" y="233"/>
                  </a:lnTo>
                  <a:lnTo>
                    <a:pt x="370" y="229"/>
                  </a:lnTo>
                  <a:lnTo>
                    <a:pt x="382" y="205"/>
                  </a:lnTo>
                  <a:lnTo>
                    <a:pt x="396" y="196"/>
                  </a:lnTo>
                  <a:lnTo>
                    <a:pt x="402" y="194"/>
                  </a:lnTo>
                  <a:lnTo>
                    <a:pt x="404" y="188"/>
                  </a:lnTo>
                  <a:lnTo>
                    <a:pt x="408" y="182"/>
                  </a:lnTo>
                  <a:lnTo>
                    <a:pt x="412" y="176"/>
                  </a:lnTo>
                  <a:lnTo>
                    <a:pt x="412" y="170"/>
                  </a:lnTo>
                  <a:lnTo>
                    <a:pt x="412" y="164"/>
                  </a:lnTo>
                  <a:lnTo>
                    <a:pt x="416" y="162"/>
                  </a:lnTo>
                  <a:lnTo>
                    <a:pt x="418" y="154"/>
                  </a:lnTo>
                  <a:lnTo>
                    <a:pt x="422" y="152"/>
                  </a:lnTo>
                  <a:lnTo>
                    <a:pt x="426" y="150"/>
                  </a:lnTo>
                  <a:lnTo>
                    <a:pt x="428" y="154"/>
                  </a:lnTo>
                  <a:lnTo>
                    <a:pt x="426" y="168"/>
                  </a:lnTo>
                  <a:lnTo>
                    <a:pt x="416" y="194"/>
                  </a:lnTo>
                  <a:lnTo>
                    <a:pt x="412" y="200"/>
                  </a:lnTo>
                  <a:lnTo>
                    <a:pt x="408" y="209"/>
                  </a:lnTo>
                  <a:lnTo>
                    <a:pt x="408" y="213"/>
                  </a:lnTo>
                  <a:lnTo>
                    <a:pt x="400" y="235"/>
                  </a:lnTo>
                  <a:lnTo>
                    <a:pt x="400" y="253"/>
                  </a:lnTo>
                  <a:lnTo>
                    <a:pt x="398" y="265"/>
                  </a:lnTo>
                  <a:lnTo>
                    <a:pt x="388" y="275"/>
                  </a:lnTo>
                  <a:lnTo>
                    <a:pt x="386" y="281"/>
                  </a:lnTo>
                  <a:lnTo>
                    <a:pt x="390" y="297"/>
                  </a:lnTo>
                  <a:lnTo>
                    <a:pt x="390" y="321"/>
                  </a:lnTo>
                  <a:lnTo>
                    <a:pt x="386" y="327"/>
                  </a:lnTo>
                  <a:lnTo>
                    <a:pt x="378" y="353"/>
                  </a:lnTo>
                  <a:lnTo>
                    <a:pt x="384" y="389"/>
                  </a:lnTo>
                  <a:lnTo>
                    <a:pt x="394" y="415"/>
                  </a:lnTo>
                  <a:lnTo>
                    <a:pt x="392" y="419"/>
                  </a:lnTo>
                  <a:lnTo>
                    <a:pt x="392" y="425"/>
                  </a:lnTo>
                  <a:lnTo>
                    <a:pt x="392" y="429"/>
                  </a:lnTo>
                  <a:lnTo>
                    <a:pt x="392" y="441"/>
                  </a:lnTo>
                  <a:lnTo>
                    <a:pt x="182" y="455"/>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27" name="Freeform 21">
              <a:extLst>
                <a:ext uri="{FF2B5EF4-FFF2-40B4-BE49-F238E27FC236}">
                  <a16:creationId xmlns:a16="http://schemas.microsoft.com/office/drawing/2014/main" id="{25C44F04-055D-1798-677B-2592F6979AEE}"/>
                </a:ext>
              </a:extLst>
            </p:cNvPr>
            <p:cNvSpPr>
              <a:spLocks/>
            </p:cNvSpPr>
            <p:nvPr/>
          </p:nvSpPr>
          <p:spPr bwMode="auto">
            <a:xfrm>
              <a:off x="3268" y="980"/>
              <a:ext cx="316" cy="431"/>
            </a:xfrm>
            <a:custGeom>
              <a:avLst/>
              <a:gdLst>
                <a:gd name="T0" fmla="*/ 158 w 316"/>
                <a:gd name="T1" fmla="*/ 411 h 431"/>
                <a:gd name="T2" fmla="*/ 258 w 316"/>
                <a:gd name="T3" fmla="*/ 403 h 431"/>
                <a:gd name="T4" fmla="*/ 270 w 316"/>
                <a:gd name="T5" fmla="*/ 375 h 431"/>
                <a:gd name="T6" fmla="*/ 274 w 316"/>
                <a:gd name="T7" fmla="*/ 353 h 431"/>
                <a:gd name="T8" fmla="*/ 292 w 316"/>
                <a:gd name="T9" fmla="*/ 329 h 431"/>
                <a:gd name="T10" fmla="*/ 294 w 316"/>
                <a:gd name="T11" fmla="*/ 313 h 431"/>
                <a:gd name="T12" fmla="*/ 302 w 316"/>
                <a:gd name="T13" fmla="*/ 299 h 431"/>
                <a:gd name="T14" fmla="*/ 306 w 316"/>
                <a:gd name="T15" fmla="*/ 307 h 431"/>
                <a:gd name="T16" fmla="*/ 314 w 316"/>
                <a:gd name="T17" fmla="*/ 301 h 431"/>
                <a:gd name="T18" fmla="*/ 314 w 316"/>
                <a:gd name="T19" fmla="*/ 281 h 431"/>
                <a:gd name="T20" fmla="*/ 310 w 316"/>
                <a:gd name="T21" fmla="*/ 251 h 431"/>
                <a:gd name="T22" fmla="*/ 284 w 316"/>
                <a:gd name="T23" fmla="*/ 169 h 431"/>
                <a:gd name="T24" fmla="*/ 254 w 316"/>
                <a:gd name="T25" fmla="*/ 167 h 431"/>
                <a:gd name="T26" fmla="*/ 216 w 316"/>
                <a:gd name="T27" fmla="*/ 217 h 431"/>
                <a:gd name="T28" fmla="*/ 212 w 316"/>
                <a:gd name="T29" fmla="*/ 215 h 431"/>
                <a:gd name="T30" fmla="*/ 198 w 316"/>
                <a:gd name="T31" fmla="*/ 207 h 431"/>
                <a:gd name="T32" fmla="*/ 198 w 316"/>
                <a:gd name="T33" fmla="*/ 183 h 431"/>
                <a:gd name="T34" fmla="*/ 214 w 316"/>
                <a:gd name="T35" fmla="*/ 167 h 431"/>
                <a:gd name="T36" fmla="*/ 218 w 316"/>
                <a:gd name="T37" fmla="*/ 155 h 431"/>
                <a:gd name="T38" fmla="*/ 226 w 316"/>
                <a:gd name="T39" fmla="*/ 145 h 431"/>
                <a:gd name="T40" fmla="*/ 232 w 316"/>
                <a:gd name="T41" fmla="*/ 106 h 431"/>
                <a:gd name="T42" fmla="*/ 224 w 316"/>
                <a:gd name="T43" fmla="*/ 86 h 431"/>
                <a:gd name="T44" fmla="*/ 214 w 316"/>
                <a:gd name="T45" fmla="*/ 72 h 431"/>
                <a:gd name="T46" fmla="*/ 224 w 316"/>
                <a:gd name="T47" fmla="*/ 62 h 431"/>
                <a:gd name="T48" fmla="*/ 216 w 316"/>
                <a:gd name="T49" fmla="*/ 42 h 431"/>
                <a:gd name="T50" fmla="*/ 180 w 316"/>
                <a:gd name="T51" fmla="*/ 26 h 431"/>
                <a:gd name="T52" fmla="*/ 154 w 316"/>
                <a:gd name="T53" fmla="*/ 16 h 431"/>
                <a:gd name="T54" fmla="*/ 126 w 316"/>
                <a:gd name="T55" fmla="*/ 8 h 431"/>
                <a:gd name="T56" fmla="*/ 108 w 316"/>
                <a:gd name="T57" fmla="*/ 6 h 431"/>
                <a:gd name="T58" fmla="*/ 92 w 316"/>
                <a:gd name="T59" fmla="*/ 24 h 431"/>
                <a:gd name="T60" fmla="*/ 94 w 316"/>
                <a:gd name="T61" fmla="*/ 40 h 431"/>
                <a:gd name="T62" fmla="*/ 98 w 316"/>
                <a:gd name="T63" fmla="*/ 44 h 431"/>
                <a:gd name="T64" fmla="*/ 90 w 316"/>
                <a:gd name="T65" fmla="*/ 50 h 431"/>
                <a:gd name="T66" fmla="*/ 78 w 316"/>
                <a:gd name="T67" fmla="*/ 60 h 431"/>
                <a:gd name="T68" fmla="*/ 74 w 316"/>
                <a:gd name="T69" fmla="*/ 82 h 431"/>
                <a:gd name="T70" fmla="*/ 70 w 316"/>
                <a:gd name="T71" fmla="*/ 104 h 431"/>
                <a:gd name="T72" fmla="*/ 60 w 316"/>
                <a:gd name="T73" fmla="*/ 100 h 431"/>
                <a:gd name="T74" fmla="*/ 60 w 316"/>
                <a:gd name="T75" fmla="*/ 78 h 431"/>
                <a:gd name="T76" fmla="*/ 60 w 316"/>
                <a:gd name="T77" fmla="*/ 70 h 431"/>
                <a:gd name="T78" fmla="*/ 52 w 316"/>
                <a:gd name="T79" fmla="*/ 82 h 431"/>
                <a:gd name="T80" fmla="*/ 46 w 316"/>
                <a:gd name="T81" fmla="*/ 96 h 431"/>
                <a:gd name="T82" fmla="*/ 32 w 316"/>
                <a:gd name="T83" fmla="*/ 104 h 431"/>
                <a:gd name="T84" fmla="*/ 26 w 316"/>
                <a:gd name="T85" fmla="*/ 118 h 431"/>
                <a:gd name="T86" fmla="*/ 18 w 316"/>
                <a:gd name="T87" fmla="*/ 141 h 431"/>
                <a:gd name="T88" fmla="*/ 16 w 316"/>
                <a:gd name="T89" fmla="*/ 171 h 431"/>
                <a:gd name="T90" fmla="*/ 4 w 316"/>
                <a:gd name="T91" fmla="*/ 193 h 431"/>
                <a:gd name="T92" fmla="*/ 12 w 316"/>
                <a:gd name="T93" fmla="*/ 223 h 431"/>
                <a:gd name="T94" fmla="*/ 14 w 316"/>
                <a:gd name="T95" fmla="*/ 249 h 431"/>
                <a:gd name="T96" fmla="*/ 38 w 316"/>
                <a:gd name="T97" fmla="*/ 305 h 431"/>
                <a:gd name="T98" fmla="*/ 44 w 316"/>
                <a:gd name="T99" fmla="*/ 329 h 431"/>
                <a:gd name="T100" fmla="*/ 40 w 316"/>
                <a:gd name="T101" fmla="*/ 337 h 431"/>
                <a:gd name="T102" fmla="*/ 34 w 316"/>
                <a:gd name="T103" fmla="*/ 373 h 431"/>
                <a:gd name="T104" fmla="*/ 16 w 316"/>
                <a:gd name="T105" fmla="*/ 417 h 431"/>
                <a:gd name="T106" fmla="*/ 0 w 316"/>
                <a:gd name="T107"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6" h="431">
                  <a:moveTo>
                    <a:pt x="0" y="431"/>
                  </a:moveTo>
                  <a:lnTo>
                    <a:pt x="158" y="411"/>
                  </a:lnTo>
                  <a:lnTo>
                    <a:pt x="158" y="417"/>
                  </a:lnTo>
                  <a:lnTo>
                    <a:pt x="258" y="403"/>
                  </a:lnTo>
                  <a:lnTo>
                    <a:pt x="258" y="399"/>
                  </a:lnTo>
                  <a:lnTo>
                    <a:pt x="270" y="375"/>
                  </a:lnTo>
                  <a:lnTo>
                    <a:pt x="276" y="369"/>
                  </a:lnTo>
                  <a:lnTo>
                    <a:pt x="274" y="353"/>
                  </a:lnTo>
                  <a:lnTo>
                    <a:pt x="278" y="339"/>
                  </a:lnTo>
                  <a:lnTo>
                    <a:pt x="292" y="329"/>
                  </a:lnTo>
                  <a:lnTo>
                    <a:pt x="292" y="315"/>
                  </a:lnTo>
                  <a:lnTo>
                    <a:pt x="294" y="313"/>
                  </a:lnTo>
                  <a:lnTo>
                    <a:pt x="294" y="305"/>
                  </a:lnTo>
                  <a:lnTo>
                    <a:pt x="302" y="299"/>
                  </a:lnTo>
                  <a:lnTo>
                    <a:pt x="304" y="307"/>
                  </a:lnTo>
                  <a:lnTo>
                    <a:pt x="306" y="307"/>
                  </a:lnTo>
                  <a:lnTo>
                    <a:pt x="312" y="305"/>
                  </a:lnTo>
                  <a:lnTo>
                    <a:pt x="314" y="301"/>
                  </a:lnTo>
                  <a:lnTo>
                    <a:pt x="316" y="293"/>
                  </a:lnTo>
                  <a:lnTo>
                    <a:pt x="314" y="281"/>
                  </a:lnTo>
                  <a:lnTo>
                    <a:pt x="314" y="263"/>
                  </a:lnTo>
                  <a:lnTo>
                    <a:pt x="310" y="251"/>
                  </a:lnTo>
                  <a:lnTo>
                    <a:pt x="306" y="227"/>
                  </a:lnTo>
                  <a:lnTo>
                    <a:pt x="284" y="169"/>
                  </a:lnTo>
                  <a:lnTo>
                    <a:pt x="262" y="161"/>
                  </a:lnTo>
                  <a:lnTo>
                    <a:pt x="254" y="167"/>
                  </a:lnTo>
                  <a:lnTo>
                    <a:pt x="242" y="177"/>
                  </a:lnTo>
                  <a:lnTo>
                    <a:pt x="216" y="217"/>
                  </a:lnTo>
                  <a:lnTo>
                    <a:pt x="214" y="217"/>
                  </a:lnTo>
                  <a:lnTo>
                    <a:pt x="212" y="215"/>
                  </a:lnTo>
                  <a:lnTo>
                    <a:pt x="202" y="211"/>
                  </a:lnTo>
                  <a:lnTo>
                    <a:pt x="198" y="207"/>
                  </a:lnTo>
                  <a:lnTo>
                    <a:pt x="194" y="199"/>
                  </a:lnTo>
                  <a:lnTo>
                    <a:pt x="198" y="183"/>
                  </a:lnTo>
                  <a:lnTo>
                    <a:pt x="202" y="175"/>
                  </a:lnTo>
                  <a:lnTo>
                    <a:pt x="214" y="167"/>
                  </a:lnTo>
                  <a:lnTo>
                    <a:pt x="218" y="161"/>
                  </a:lnTo>
                  <a:lnTo>
                    <a:pt x="218" y="155"/>
                  </a:lnTo>
                  <a:lnTo>
                    <a:pt x="220" y="147"/>
                  </a:lnTo>
                  <a:lnTo>
                    <a:pt x="226" y="145"/>
                  </a:lnTo>
                  <a:lnTo>
                    <a:pt x="232" y="131"/>
                  </a:lnTo>
                  <a:lnTo>
                    <a:pt x="232" y="106"/>
                  </a:lnTo>
                  <a:lnTo>
                    <a:pt x="228" y="94"/>
                  </a:lnTo>
                  <a:lnTo>
                    <a:pt x="224" y="86"/>
                  </a:lnTo>
                  <a:lnTo>
                    <a:pt x="216" y="78"/>
                  </a:lnTo>
                  <a:lnTo>
                    <a:pt x="214" y="72"/>
                  </a:lnTo>
                  <a:lnTo>
                    <a:pt x="216" y="66"/>
                  </a:lnTo>
                  <a:lnTo>
                    <a:pt x="224" y="62"/>
                  </a:lnTo>
                  <a:lnTo>
                    <a:pt x="226" y="60"/>
                  </a:lnTo>
                  <a:lnTo>
                    <a:pt x="216" y="42"/>
                  </a:lnTo>
                  <a:lnTo>
                    <a:pt x="206" y="38"/>
                  </a:lnTo>
                  <a:lnTo>
                    <a:pt x="180" y="26"/>
                  </a:lnTo>
                  <a:lnTo>
                    <a:pt x="162" y="24"/>
                  </a:lnTo>
                  <a:lnTo>
                    <a:pt x="154" y="16"/>
                  </a:lnTo>
                  <a:lnTo>
                    <a:pt x="140" y="12"/>
                  </a:lnTo>
                  <a:lnTo>
                    <a:pt x="126" y="8"/>
                  </a:lnTo>
                  <a:lnTo>
                    <a:pt x="114" y="0"/>
                  </a:lnTo>
                  <a:lnTo>
                    <a:pt x="108" y="6"/>
                  </a:lnTo>
                  <a:lnTo>
                    <a:pt x="100" y="10"/>
                  </a:lnTo>
                  <a:lnTo>
                    <a:pt x="92" y="24"/>
                  </a:lnTo>
                  <a:lnTo>
                    <a:pt x="92" y="34"/>
                  </a:lnTo>
                  <a:lnTo>
                    <a:pt x="94" y="40"/>
                  </a:lnTo>
                  <a:lnTo>
                    <a:pt x="98" y="40"/>
                  </a:lnTo>
                  <a:lnTo>
                    <a:pt x="98" y="44"/>
                  </a:lnTo>
                  <a:lnTo>
                    <a:pt x="96" y="46"/>
                  </a:lnTo>
                  <a:lnTo>
                    <a:pt x="90" y="50"/>
                  </a:lnTo>
                  <a:lnTo>
                    <a:pt x="84" y="52"/>
                  </a:lnTo>
                  <a:lnTo>
                    <a:pt x="78" y="60"/>
                  </a:lnTo>
                  <a:lnTo>
                    <a:pt x="74" y="70"/>
                  </a:lnTo>
                  <a:lnTo>
                    <a:pt x="74" y="82"/>
                  </a:lnTo>
                  <a:lnTo>
                    <a:pt x="76" y="92"/>
                  </a:lnTo>
                  <a:lnTo>
                    <a:pt x="70" y="104"/>
                  </a:lnTo>
                  <a:lnTo>
                    <a:pt x="62" y="108"/>
                  </a:lnTo>
                  <a:lnTo>
                    <a:pt x="60" y="100"/>
                  </a:lnTo>
                  <a:lnTo>
                    <a:pt x="64" y="90"/>
                  </a:lnTo>
                  <a:lnTo>
                    <a:pt x="60" y="78"/>
                  </a:lnTo>
                  <a:lnTo>
                    <a:pt x="62" y="74"/>
                  </a:lnTo>
                  <a:lnTo>
                    <a:pt x="60" y="70"/>
                  </a:lnTo>
                  <a:lnTo>
                    <a:pt x="56" y="74"/>
                  </a:lnTo>
                  <a:lnTo>
                    <a:pt x="52" y="82"/>
                  </a:lnTo>
                  <a:lnTo>
                    <a:pt x="50" y="90"/>
                  </a:lnTo>
                  <a:lnTo>
                    <a:pt x="46" y="96"/>
                  </a:lnTo>
                  <a:lnTo>
                    <a:pt x="42" y="96"/>
                  </a:lnTo>
                  <a:lnTo>
                    <a:pt x="32" y="104"/>
                  </a:lnTo>
                  <a:lnTo>
                    <a:pt x="28" y="112"/>
                  </a:lnTo>
                  <a:lnTo>
                    <a:pt x="26" y="118"/>
                  </a:lnTo>
                  <a:lnTo>
                    <a:pt x="18" y="125"/>
                  </a:lnTo>
                  <a:lnTo>
                    <a:pt x="18" y="141"/>
                  </a:lnTo>
                  <a:lnTo>
                    <a:pt x="18" y="161"/>
                  </a:lnTo>
                  <a:lnTo>
                    <a:pt x="16" y="171"/>
                  </a:lnTo>
                  <a:lnTo>
                    <a:pt x="10" y="185"/>
                  </a:lnTo>
                  <a:lnTo>
                    <a:pt x="4" y="193"/>
                  </a:lnTo>
                  <a:lnTo>
                    <a:pt x="6" y="201"/>
                  </a:lnTo>
                  <a:lnTo>
                    <a:pt x="12" y="223"/>
                  </a:lnTo>
                  <a:lnTo>
                    <a:pt x="8" y="237"/>
                  </a:lnTo>
                  <a:lnTo>
                    <a:pt x="14" y="249"/>
                  </a:lnTo>
                  <a:lnTo>
                    <a:pt x="28" y="279"/>
                  </a:lnTo>
                  <a:lnTo>
                    <a:pt x="38" y="305"/>
                  </a:lnTo>
                  <a:lnTo>
                    <a:pt x="38" y="325"/>
                  </a:lnTo>
                  <a:lnTo>
                    <a:pt x="44" y="329"/>
                  </a:lnTo>
                  <a:lnTo>
                    <a:pt x="44" y="333"/>
                  </a:lnTo>
                  <a:lnTo>
                    <a:pt x="40" y="337"/>
                  </a:lnTo>
                  <a:lnTo>
                    <a:pt x="38" y="357"/>
                  </a:lnTo>
                  <a:lnTo>
                    <a:pt x="34" y="373"/>
                  </a:lnTo>
                  <a:lnTo>
                    <a:pt x="28" y="389"/>
                  </a:lnTo>
                  <a:lnTo>
                    <a:pt x="16" y="417"/>
                  </a:lnTo>
                  <a:lnTo>
                    <a:pt x="4" y="427"/>
                  </a:lnTo>
                  <a:lnTo>
                    <a:pt x="0" y="431"/>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28" name="Freeform 22">
              <a:extLst>
                <a:ext uri="{FF2B5EF4-FFF2-40B4-BE49-F238E27FC236}">
                  <a16:creationId xmlns:a16="http://schemas.microsoft.com/office/drawing/2014/main" id="{B99FE2C1-A89F-A377-55D8-FD70CCCD98F8}"/>
                </a:ext>
              </a:extLst>
            </p:cNvPr>
            <p:cNvSpPr>
              <a:spLocks/>
            </p:cNvSpPr>
            <p:nvPr/>
          </p:nvSpPr>
          <p:spPr bwMode="auto">
            <a:xfrm>
              <a:off x="2972" y="834"/>
              <a:ext cx="494" cy="242"/>
            </a:xfrm>
            <a:custGeom>
              <a:avLst/>
              <a:gdLst>
                <a:gd name="T0" fmla="*/ 22 w 494"/>
                <a:gd name="T1" fmla="*/ 92 h 242"/>
                <a:gd name="T2" fmla="*/ 46 w 494"/>
                <a:gd name="T3" fmla="*/ 76 h 242"/>
                <a:gd name="T4" fmla="*/ 114 w 494"/>
                <a:gd name="T5" fmla="*/ 32 h 242"/>
                <a:gd name="T6" fmla="*/ 154 w 494"/>
                <a:gd name="T7" fmla="*/ 4 h 242"/>
                <a:gd name="T8" fmla="*/ 182 w 494"/>
                <a:gd name="T9" fmla="*/ 4 h 242"/>
                <a:gd name="T10" fmla="*/ 162 w 494"/>
                <a:gd name="T11" fmla="*/ 22 h 242"/>
                <a:gd name="T12" fmla="*/ 136 w 494"/>
                <a:gd name="T13" fmla="*/ 50 h 242"/>
                <a:gd name="T14" fmla="*/ 138 w 494"/>
                <a:gd name="T15" fmla="*/ 68 h 242"/>
                <a:gd name="T16" fmla="*/ 166 w 494"/>
                <a:gd name="T17" fmla="*/ 58 h 242"/>
                <a:gd name="T18" fmla="*/ 234 w 494"/>
                <a:gd name="T19" fmla="*/ 92 h 242"/>
                <a:gd name="T20" fmla="*/ 254 w 494"/>
                <a:gd name="T21" fmla="*/ 96 h 242"/>
                <a:gd name="T22" fmla="*/ 262 w 494"/>
                <a:gd name="T23" fmla="*/ 100 h 242"/>
                <a:gd name="T24" fmla="*/ 290 w 494"/>
                <a:gd name="T25" fmla="*/ 76 h 242"/>
                <a:gd name="T26" fmla="*/ 378 w 494"/>
                <a:gd name="T27" fmla="*/ 48 h 242"/>
                <a:gd name="T28" fmla="*/ 378 w 494"/>
                <a:gd name="T29" fmla="*/ 68 h 242"/>
                <a:gd name="T30" fmla="*/ 394 w 494"/>
                <a:gd name="T31" fmla="*/ 82 h 242"/>
                <a:gd name="T32" fmla="*/ 428 w 494"/>
                <a:gd name="T33" fmla="*/ 78 h 242"/>
                <a:gd name="T34" fmla="*/ 452 w 494"/>
                <a:gd name="T35" fmla="*/ 106 h 242"/>
                <a:gd name="T36" fmla="*/ 488 w 494"/>
                <a:gd name="T37" fmla="*/ 108 h 242"/>
                <a:gd name="T38" fmla="*/ 486 w 494"/>
                <a:gd name="T39" fmla="*/ 124 h 242"/>
                <a:gd name="T40" fmla="*/ 470 w 494"/>
                <a:gd name="T41" fmla="*/ 122 h 242"/>
                <a:gd name="T42" fmla="*/ 448 w 494"/>
                <a:gd name="T43" fmla="*/ 124 h 242"/>
                <a:gd name="T44" fmla="*/ 414 w 494"/>
                <a:gd name="T45" fmla="*/ 124 h 242"/>
                <a:gd name="T46" fmla="*/ 410 w 494"/>
                <a:gd name="T47" fmla="*/ 140 h 242"/>
                <a:gd name="T48" fmla="*/ 368 w 494"/>
                <a:gd name="T49" fmla="*/ 126 h 242"/>
                <a:gd name="T50" fmla="*/ 338 w 494"/>
                <a:gd name="T51" fmla="*/ 138 h 242"/>
                <a:gd name="T52" fmla="*/ 324 w 494"/>
                <a:gd name="T53" fmla="*/ 146 h 242"/>
                <a:gd name="T54" fmla="*/ 298 w 494"/>
                <a:gd name="T55" fmla="*/ 148 h 242"/>
                <a:gd name="T56" fmla="*/ 274 w 494"/>
                <a:gd name="T57" fmla="*/ 180 h 242"/>
                <a:gd name="T58" fmla="*/ 276 w 494"/>
                <a:gd name="T59" fmla="*/ 164 h 242"/>
                <a:gd name="T60" fmla="*/ 258 w 494"/>
                <a:gd name="T61" fmla="*/ 170 h 242"/>
                <a:gd name="T62" fmla="*/ 248 w 494"/>
                <a:gd name="T63" fmla="*/ 158 h 242"/>
                <a:gd name="T64" fmla="*/ 234 w 494"/>
                <a:gd name="T65" fmla="*/ 188 h 242"/>
                <a:gd name="T66" fmla="*/ 214 w 494"/>
                <a:gd name="T67" fmla="*/ 228 h 242"/>
                <a:gd name="T68" fmla="*/ 202 w 494"/>
                <a:gd name="T69" fmla="*/ 236 h 242"/>
                <a:gd name="T70" fmla="*/ 204 w 494"/>
                <a:gd name="T71" fmla="*/ 214 h 242"/>
                <a:gd name="T72" fmla="*/ 188 w 494"/>
                <a:gd name="T73" fmla="*/ 214 h 242"/>
                <a:gd name="T74" fmla="*/ 178 w 494"/>
                <a:gd name="T75" fmla="*/ 172 h 242"/>
                <a:gd name="T76" fmla="*/ 168 w 494"/>
                <a:gd name="T77" fmla="*/ 164 h 242"/>
                <a:gd name="T78" fmla="*/ 138 w 494"/>
                <a:gd name="T79" fmla="*/ 154 h 242"/>
                <a:gd name="T80" fmla="*/ 126 w 494"/>
                <a:gd name="T81" fmla="*/ 154 h 242"/>
                <a:gd name="T82" fmla="*/ 94 w 494"/>
                <a:gd name="T83" fmla="*/ 142 h 242"/>
                <a:gd name="T84" fmla="*/ 18 w 494"/>
                <a:gd name="T85" fmla="*/ 114 h 242"/>
                <a:gd name="T86" fmla="*/ 0 w 494"/>
                <a:gd name="T87" fmla="*/ 10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4" h="242">
                  <a:moveTo>
                    <a:pt x="0" y="102"/>
                  </a:moveTo>
                  <a:lnTo>
                    <a:pt x="14" y="98"/>
                  </a:lnTo>
                  <a:lnTo>
                    <a:pt x="22" y="92"/>
                  </a:lnTo>
                  <a:lnTo>
                    <a:pt x="36" y="84"/>
                  </a:lnTo>
                  <a:lnTo>
                    <a:pt x="40" y="76"/>
                  </a:lnTo>
                  <a:lnTo>
                    <a:pt x="46" y="76"/>
                  </a:lnTo>
                  <a:lnTo>
                    <a:pt x="74" y="66"/>
                  </a:lnTo>
                  <a:lnTo>
                    <a:pt x="92" y="56"/>
                  </a:lnTo>
                  <a:lnTo>
                    <a:pt x="114" y="32"/>
                  </a:lnTo>
                  <a:lnTo>
                    <a:pt x="122" y="30"/>
                  </a:lnTo>
                  <a:lnTo>
                    <a:pt x="142" y="10"/>
                  </a:lnTo>
                  <a:lnTo>
                    <a:pt x="154" y="4"/>
                  </a:lnTo>
                  <a:lnTo>
                    <a:pt x="174" y="0"/>
                  </a:lnTo>
                  <a:lnTo>
                    <a:pt x="180" y="0"/>
                  </a:lnTo>
                  <a:lnTo>
                    <a:pt x="182" y="4"/>
                  </a:lnTo>
                  <a:lnTo>
                    <a:pt x="170" y="12"/>
                  </a:lnTo>
                  <a:lnTo>
                    <a:pt x="166" y="12"/>
                  </a:lnTo>
                  <a:lnTo>
                    <a:pt x="162" y="22"/>
                  </a:lnTo>
                  <a:lnTo>
                    <a:pt x="146" y="38"/>
                  </a:lnTo>
                  <a:lnTo>
                    <a:pt x="140" y="44"/>
                  </a:lnTo>
                  <a:lnTo>
                    <a:pt x="136" y="50"/>
                  </a:lnTo>
                  <a:lnTo>
                    <a:pt x="132" y="64"/>
                  </a:lnTo>
                  <a:lnTo>
                    <a:pt x="136" y="74"/>
                  </a:lnTo>
                  <a:lnTo>
                    <a:pt x="138" y="68"/>
                  </a:lnTo>
                  <a:lnTo>
                    <a:pt x="150" y="58"/>
                  </a:lnTo>
                  <a:lnTo>
                    <a:pt x="160" y="60"/>
                  </a:lnTo>
                  <a:lnTo>
                    <a:pt x="166" y="58"/>
                  </a:lnTo>
                  <a:lnTo>
                    <a:pt x="194" y="70"/>
                  </a:lnTo>
                  <a:lnTo>
                    <a:pt x="216" y="94"/>
                  </a:lnTo>
                  <a:lnTo>
                    <a:pt x="234" y="92"/>
                  </a:lnTo>
                  <a:lnTo>
                    <a:pt x="242" y="92"/>
                  </a:lnTo>
                  <a:lnTo>
                    <a:pt x="248" y="96"/>
                  </a:lnTo>
                  <a:lnTo>
                    <a:pt x="254" y="96"/>
                  </a:lnTo>
                  <a:lnTo>
                    <a:pt x="256" y="96"/>
                  </a:lnTo>
                  <a:lnTo>
                    <a:pt x="262" y="98"/>
                  </a:lnTo>
                  <a:lnTo>
                    <a:pt x="262" y="100"/>
                  </a:lnTo>
                  <a:lnTo>
                    <a:pt x="266" y="98"/>
                  </a:lnTo>
                  <a:lnTo>
                    <a:pt x="270" y="92"/>
                  </a:lnTo>
                  <a:lnTo>
                    <a:pt x="290" y="76"/>
                  </a:lnTo>
                  <a:lnTo>
                    <a:pt x="354" y="60"/>
                  </a:lnTo>
                  <a:lnTo>
                    <a:pt x="370" y="52"/>
                  </a:lnTo>
                  <a:lnTo>
                    <a:pt x="378" y="48"/>
                  </a:lnTo>
                  <a:lnTo>
                    <a:pt x="382" y="52"/>
                  </a:lnTo>
                  <a:lnTo>
                    <a:pt x="378" y="62"/>
                  </a:lnTo>
                  <a:lnTo>
                    <a:pt x="378" y="68"/>
                  </a:lnTo>
                  <a:lnTo>
                    <a:pt x="386" y="82"/>
                  </a:lnTo>
                  <a:lnTo>
                    <a:pt x="390" y="84"/>
                  </a:lnTo>
                  <a:lnTo>
                    <a:pt x="394" y="82"/>
                  </a:lnTo>
                  <a:lnTo>
                    <a:pt x="404" y="82"/>
                  </a:lnTo>
                  <a:lnTo>
                    <a:pt x="408" y="80"/>
                  </a:lnTo>
                  <a:lnTo>
                    <a:pt x="428" y="78"/>
                  </a:lnTo>
                  <a:lnTo>
                    <a:pt x="438" y="84"/>
                  </a:lnTo>
                  <a:lnTo>
                    <a:pt x="446" y="100"/>
                  </a:lnTo>
                  <a:lnTo>
                    <a:pt x="452" y="106"/>
                  </a:lnTo>
                  <a:lnTo>
                    <a:pt x="468" y="112"/>
                  </a:lnTo>
                  <a:lnTo>
                    <a:pt x="484" y="108"/>
                  </a:lnTo>
                  <a:lnTo>
                    <a:pt x="488" y="108"/>
                  </a:lnTo>
                  <a:lnTo>
                    <a:pt x="492" y="112"/>
                  </a:lnTo>
                  <a:lnTo>
                    <a:pt x="494" y="118"/>
                  </a:lnTo>
                  <a:lnTo>
                    <a:pt x="486" y="124"/>
                  </a:lnTo>
                  <a:lnTo>
                    <a:pt x="476" y="126"/>
                  </a:lnTo>
                  <a:lnTo>
                    <a:pt x="470" y="124"/>
                  </a:lnTo>
                  <a:lnTo>
                    <a:pt x="470" y="122"/>
                  </a:lnTo>
                  <a:lnTo>
                    <a:pt x="466" y="122"/>
                  </a:lnTo>
                  <a:lnTo>
                    <a:pt x="456" y="128"/>
                  </a:lnTo>
                  <a:lnTo>
                    <a:pt x="448" y="124"/>
                  </a:lnTo>
                  <a:lnTo>
                    <a:pt x="442" y="124"/>
                  </a:lnTo>
                  <a:lnTo>
                    <a:pt x="424" y="128"/>
                  </a:lnTo>
                  <a:lnTo>
                    <a:pt x="414" y="124"/>
                  </a:lnTo>
                  <a:lnTo>
                    <a:pt x="410" y="128"/>
                  </a:lnTo>
                  <a:lnTo>
                    <a:pt x="412" y="138"/>
                  </a:lnTo>
                  <a:lnTo>
                    <a:pt x="410" y="140"/>
                  </a:lnTo>
                  <a:lnTo>
                    <a:pt x="406" y="140"/>
                  </a:lnTo>
                  <a:lnTo>
                    <a:pt x="394" y="130"/>
                  </a:lnTo>
                  <a:lnTo>
                    <a:pt x="368" y="126"/>
                  </a:lnTo>
                  <a:lnTo>
                    <a:pt x="362" y="128"/>
                  </a:lnTo>
                  <a:lnTo>
                    <a:pt x="356" y="124"/>
                  </a:lnTo>
                  <a:lnTo>
                    <a:pt x="338" y="138"/>
                  </a:lnTo>
                  <a:lnTo>
                    <a:pt x="334" y="138"/>
                  </a:lnTo>
                  <a:lnTo>
                    <a:pt x="326" y="142"/>
                  </a:lnTo>
                  <a:lnTo>
                    <a:pt x="324" y="146"/>
                  </a:lnTo>
                  <a:lnTo>
                    <a:pt x="320" y="148"/>
                  </a:lnTo>
                  <a:lnTo>
                    <a:pt x="310" y="144"/>
                  </a:lnTo>
                  <a:lnTo>
                    <a:pt x="298" y="148"/>
                  </a:lnTo>
                  <a:lnTo>
                    <a:pt x="298" y="156"/>
                  </a:lnTo>
                  <a:lnTo>
                    <a:pt x="296" y="160"/>
                  </a:lnTo>
                  <a:lnTo>
                    <a:pt x="274" y="180"/>
                  </a:lnTo>
                  <a:lnTo>
                    <a:pt x="270" y="180"/>
                  </a:lnTo>
                  <a:lnTo>
                    <a:pt x="266" y="176"/>
                  </a:lnTo>
                  <a:lnTo>
                    <a:pt x="276" y="164"/>
                  </a:lnTo>
                  <a:lnTo>
                    <a:pt x="276" y="156"/>
                  </a:lnTo>
                  <a:lnTo>
                    <a:pt x="264" y="158"/>
                  </a:lnTo>
                  <a:lnTo>
                    <a:pt x="258" y="170"/>
                  </a:lnTo>
                  <a:lnTo>
                    <a:pt x="254" y="174"/>
                  </a:lnTo>
                  <a:lnTo>
                    <a:pt x="250" y="168"/>
                  </a:lnTo>
                  <a:lnTo>
                    <a:pt x="248" y="158"/>
                  </a:lnTo>
                  <a:lnTo>
                    <a:pt x="246" y="160"/>
                  </a:lnTo>
                  <a:lnTo>
                    <a:pt x="242" y="174"/>
                  </a:lnTo>
                  <a:lnTo>
                    <a:pt x="234" y="188"/>
                  </a:lnTo>
                  <a:lnTo>
                    <a:pt x="230" y="202"/>
                  </a:lnTo>
                  <a:lnTo>
                    <a:pt x="226" y="212"/>
                  </a:lnTo>
                  <a:lnTo>
                    <a:pt x="214" y="228"/>
                  </a:lnTo>
                  <a:lnTo>
                    <a:pt x="214" y="238"/>
                  </a:lnTo>
                  <a:lnTo>
                    <a:pt x="214" y="242"/>
                  </a:lnTo>
                  <a:lnTo>
                    <a:pt x="202" y="236"/>
                  </a:lnTo>
                  <a:lnTo>
                    <a:pt x="198" y="224"/>
                  </a:lnTo>
                  <a:lnTo>
                    <a:pt x="202" y="220"/>
                  </a:lnTo>
                  <a:lnTo>
                    <a:pt x="204" y="214"/>
                  </a:lnTo>
                  <a:lnTo>
                    <a:pt x="202" y="212"/>
                  </a:lnTo>
                  <a:lnTo>
                    <a:pt x="190" y="216"/>
                  </a:lnTo>
                  <a:lnTo>
                    <a:pt x="188" y="214"/>
                  </a:lnTo>
                  <a:lnTo>
                    <a:pt x="192" y="188"/>
                  </a:lnTo>
                  <a:lnTo>
                    <a:pt x="190" y="180"/>
                  </a:lnTo>
                  <a:lnTo>
                    <a:pt x="178" y="172"/>
                  </a:lnTo>
                  <a:lnTo>
                    <a:pt x="166" y="170"/>
                  </a:lnTo>
                  <a:lnTo>
                    <a:pt x="166" y="166"/>
                  </a:lnTo>
                  <a:lnTo>
                    <a:pt x="168" y="164"/>
                  </a:lnTo>
                  <a:lnTo>
                    <a:pt x="164" y="160"/>
                  </a:lnTo>
                  <a:lnTo>
                    <a:pt x="154" y="156"/>
                  </a:lnTo>
                  <a:lnTo>
                    <a:pt x="138" y="154"/>
                  </a:lnTo>
                  <a:lnTo>
                    <a:pt x="132" y="154"/>
                  </a:lnTo>
                  <a:lnTo>
                    <a:pt x="130" y="156"/>
                  </a:lnTo>
                  <a:lnTo>
                    <a:pt x="126" y="154"/>
                  </a:lnTo>
                  <a:lnTo>
                    <a:pt x="116" y="154"/>
                  </a:lnTo>
                  <a:lnTo>
                    <a:pt x="102" y="142"/>
                  </a:lnTo>
                  <a:lnTo>
                    <a:pt x="94" y="142"/>
                  </a:lnTo>
                  <a:lnTo>
                    <a:pt x="26" y="128"/>
                  </a:lnTo>
                  <a:lnTo>
                    <a:pt x="22" y="126"/>
                  </a:lnTo>
                  <a:lnTo>
                    <a:pt x="18" y="114"/>
                  </a:lnTo>
                  <a:lnTo>
                    <a:pt x="14" y="110"/>
                  </a:lnTo>
                  <a:lnTo>
                    <a:pt x="4" y="108"/>
                  </a:lnTo>
                  <a:lnTo>
                    <a:pt x="0" y="102"/>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29" name="Freeform 23">
              <a:extLst>
                <a:ext uri="{FF2B5EF4-FFF2-40B4-BE49-F238E27FC236}">
                  <a16:creationId xmlns:a16="http://schemas.microsoft.com/office/drawing/2014/main" id="{56DC5462-BDA1-D965-D183-C949C5CE6B35}"/>
                </a:ext>
              </a:extLst>
            </p:cNvPr>
            <p:cNvSpPr>
              <a:spLocks/>
            </p:cNvSpPr>
            <p:nvPr/>
          </p:nvSpPr>
          <p:spPr bwMode="auto">
            <a:xfrm>
              <a:off x="2532" y="1253"/>
              <a:ext cx="488" cy="324"/>
            </a:xfrm>
            <a:custGeom>
              <a:avLst/>
              <a:gdLst>
                <a:gd name="T0" fmla="*/ 396 w 488"/>
                <a:gd name="T1" fmla="*/ 0 h 324"/>
                <a:gd name="T2" fmla="*/ 410 w 488"/>
                <a:gd name="T3" fmla="*/ 20 h 324"/>
                <a:gd name="T4" fmla="*/ 402 w 488"/>
                <a:gd name="T5" fmla="*/ 36 h 324"/>
                <a:gd name="T6" fmla="*/ 414 w 488"/>
                <a:gd name="T7" fmla="*/ 78 h 324"/>
                <a:gd name="T8" fmla="*/ 444 w 488"/>
                <a:gd name="T9" fmla="*/ 92 h 324"/>
                <a:gd name="T10" fmla="*/ 450 w 488"/>
                <a:gd name="T11" fmla="*/ 108 h 324"/>
                <a:gd name="T12" fmla="*/ 468 w 488"/>
                <a:gd name="T13" fmla="*/ 128 h 324"/>
                <a:gd name="T14" fmla="*/ 488 w 488"/>
                <a:gd name="T15" fmla="*/ 154 h 324"/>
                <a:gd name="T16" fmla="*/ 482 w 488"/>
                <a:gd name="T17" fmla="*/ 172 h 324"/>
                <a:gd name="T18" fmla="*/ 476 w 488"/>
                <a:gd name="T19" fmla="*/ 188 h 324"/>
                <a:gd name="T20" fmla="*/ 450 w 488"/>
                <a:gd name="T21" fmla="*/ 206 h 324"/>
                <a:gd name="T22" fmla="*/ 432 w 488"/>
                <a:gd name="T23" fmla="*/ 210 h 324"/>
                <a:gd name="T24" fmla="*/ 418 w 488"/>
                <a:gd name="T25" fmla="*/ 226 h 324"/>
                <a:gd name="T26" fmla="*/ 430 w 488"/>
                <a:gd name="T27" fmla="*/ 244 h 324"/>
                <a:gd name="T28" fmla="*/ 430 w 488"/>
                <a:gd name="T29" fmla="*/ 266 h 324"/>
                <a:gd name="T30" fmla="*/ 406 w 488"/>
                <a:gd name="T31" fmla="*/ 298 h 324"/>
                <a:gd name="T32" fmla="*/ 402 w 488"/>
                <a:gd name="T33" fmla="*/ 314 h 324"/>
                <a:gd name="T34" fmla="*/ 374 w 488"/>
                <a:gd name="T35" fmla="*/ 300 h 324"/>
                <a:gd name="T36" fmla="*/ 62 w 488"/>
                <a:gd name="T37" fmla="*/ 304 h 324"/>
                <a:gd name="T38" fmla="*/ 62 w 488"/>
                <a:gd name="T39" fmla="*/ 286 h 324"/>
                <a:gd name="T40" fmla="*/ 54 w 488"/>
                <a:gd name="T41" fmla="*/ 270 h 324"/>
                <a:gd name="T42" fmla="*/ 56 w 488"/>
                <a:gd name="T43" fmla="*/ 254 h 324"/>
                <a:gd name="T44" fmla="*/ 48 w 488"/>
                <a:gd name="T45" fmla="*/ 232 h 324"/>
                <a:gd name="T46" fmla="*/ 48 w 488"/>
                <a:gd name="T47" fmla="*/ 216 h 324"/>
                <a:gd name="T48" fmla="*/ 34 w 488"/>
                <a:gd name="T49" fmla="*/ 198 h 324"/>
                <a:gd name="T50" fmla="*/ 28 w 488"/>
                <a:gd name="T51" fmla="*/ 182 h 324"/>
                <a:gd name="T52" fmla="*/ 16 w 488"/>
                <a:gd name="T53" fmla="*/ 158 h 324"/>
                <a:gd name="T54" fmla="*/ 20 w 488"/>
                <a:gd name="T55" fmla="*/ 136 h 324"/>
                <a:gd name="T56" fmla="*/ 10 w 488"/>
                <a:gd name="T57" fmla="*/ 120 h 324"/>
                <a:gd name="T58" fmla="*/ 8 w 488"/>
                <a:gd name="T59" fmla="*/ 108 h 324"/>
                <a:gd name="T60" fmla="*/ 8 w 488"/>
                <a:gd name="T61" fmla="*/ 70 h 324"/>
                <a:gd name="T62" fmla="*/ 12 w 488"/>
                <a:gd name="T63" fmla="*/ 56 h 324"/>
                <a:gd name="T64" fmla="*/ 2 w 488"/>
                <a:gd name="T65" fmla="*/ 36 h 324"/>
                <a:gd name="T66" fmla="*/ 4 w 488"/>
                <a:gd name="T67" fmla="*/ 20 h 324"/>
                <a:gd name="T68" fmla="*/ 8 w 488"/>
                <a:gd name="T69" fmla="*/ 1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324">
                  <a:moveTo>
                    <a:pt x="12" y="12"/>
                  </a:moveTo>
                  <a:lnTo>
                    <a:pt x="396" y="0"/>
                  </a:lnTo>
                  <a:lnTo>
                    <a:pt x="400" y="12"/>
                  </a:lnTo>
                  <a:lnTo>
                    <a:pt x="410" y="20"/>
                  </a:lnTo>
                  <a:lnTo>
                    <a:pt x="410" y="28"/>
                  </a:lnTo>
                  <a:lnTo>
                    <a:pt x="402" y="36"/>
                  </a:lnTo>
                  <a:lnTo>
                    <a:pt x="406" y="50"/>
                  </a:lnTo>
                  <a:lnTo>
                    <a:pt x="414" y="78"/>
                  </a:lnTo>
                  <a:lnTo>
                    <a:pt x="438" y="86"/>
                  </a:lnTo>
                  <a:lnTo>
                    <a:pt x="444" y="92"/>
                  </a:lnTo>
                  <a:lnTo>
                    <a:pt x="448" y="102"/>
                  </a:lnTo>
                  <a:lnTo>
                    <a:pt x="450" y="108"/>
                  </a:lnTo>
                  <a:lnTo>
                    <a:pt x="466" y="118"/>
                  </a:lnTo>
                  <a:lnTo>
                    <a:pt x="468" y="128"/>
                  </a:lnTo>
                  <a:lnTo>
                    <a:pt x="482" y="136"/>
                  </a:lnTo>
                  <a:lnTo>
                    <a:pt x="488" y="154"/>
                  </a:lnTo>
                  <a:lnTo>
                    <a:pt x="486" y="162"/>
                  </a:lnTo>
                  <a:lnTo>
                    <a:pt x="482" y="172"/>
                  </a:lnTo>
                  <a:lnTo>
                    <a:pt x="476" y="178"/>
                  </a:lnTo>
                  <a:lnTo>
                    <a:pt x="476" y="188"/>
                  </a:lnTo>
                  <a:lnTo>
                    <a:pt x="462" y="202"/>
                  </a:lnTo>
                  <a:lnTo>
                    <a:pt x="450" y="206"/>
                  </a:lnTo>
                  <a:lnTo>
                    <a:pt x="446" y="210"/>
                  </a:lnTo>
                  <a:lnTo>
                    <a:pt x="432" y="210"/>
                  </a:lnTo>
                  <a:lnTo>
                    <a:pt x="424" y="216"/>
                  </a:lnTo>
                  <a:lnTo>
                    <a:pt x="418" y="226"/>
                  </a:lnTo>
                  <a:lnTo>
                    <a:pt x="420" y="234"/>
                  </a:lnTo>
                  <a:lnTo>
                    <a:pt x="430" y="244"/>
                  </a:lnTo>
                  <a:lnTo>
                    <a:pt x="432" y="250"/>
                  </a:lnTo>
                  <a:lnTo>
                    <a:pt x="430" y="266"/>
                  </a:lnTo>
                  <a:lnTo>
                    <a:pt x="418" y="290"/>
                  </a:lnTo>
                  <a:lnTo>
                    <a:pt x="406" y="298"/>
                  </a:lnTo>
                  <a:lnTo>
                    <a:pt x="402" y="306"/>
                  </a:lnTo>
                  <a:lnTo>
                    <a:pt x="402" y="314"/>
                  </a:lnTo>
                  <a:lnTo>
                    <a:pt x="398" y="324"/>
                  </a:lnTo>
                  <a:lnTo>
                    <a:pt x="374" y="300"/>
                  </a:lnTo>
                  <a:lnTo>
                    <a:pt x="64" y="310"/>
                  </a:lnTo>
                  <a:lnTo>
                    <a:pt x="62" y="304"/>
                  </a:lnTo>
                  <a:lnTo>
                    <a:pt x="58" y="294"/>
                  </a:lnTo>
                  <a:lnTo>
                    <a:pt x="62" y="286"/>
                  </a:lnTo>
                  <a:lnTo>
                    <a:pt x="56" y="278"/>
                  </a:lnTo>
                  <a:lnTo>
                    <a:pt x="54" y="270"/>
                  </a:lnTo>
                  <a:lnTo>
                    <a:pt x="58" y="262"/>
                  </a:lnTo>
                  <a:lnTo>
                    <a:pt x="56" y="254"/>
                  </a:lnTo>
                  <a:lnTo>
                    <a:pt x="46" y="248"/>
                  </a:lnTo>
                  <a:lnTo>
                    <a:pt x="48" y="232"/>
                  </a:lnTo>
                  <a:lnTo>
                    <a:pt x="50" y="224"/>
                  </a:lnTo>
                  <a:lnTo>
                    <a:pt x="48" y="216"/>
                  </a:lnTo>
                  <a:lnTo>
                    <a:pt x="38" y="208"/>
                  </a:lnTo>
                  <a:lnTo>
                    <a:pt x="34" y="198"/>
                  </a:lnTo>
                  <a:lnTo>
                    <a:pt x="38" y="190"/>
                  </a:lnTo>
                  <a:lnTo>
                    <a:pt x="28" y="182"/>
                  </a:lnTo>
                  <a:lnTo>
                    <a:pt x="24" y="166"/>
                  </a:lnTo>
                  <a:lnTo>
                    <a:pt x="16" y="158"/>
                  </a:lnTo>
                  <a:lnTo>
                    <a:pt x="20" y="144"/>
                  </a:lnTo>
                  <a:lnTo>
                    <a:pt x="20" y="136"/>
                  </a:lnTo>
                  <a:lnTo>
                    <a:pt x="10" y="130"/>
                  </a:lnTo>
                  <a:lnTo>
                    <a:pt x="10" y="120"/>
                  </a:lnTo>
                  <a:lnTo>
                    <a:pt x="10" y="118"/>
                  </a:lnTo>
                  <a:lnTo>
                    <a:pt x="8" y="108"/>
                  </a:lnTo>
                  <a:lnTo>
                    <a:pt x="0" y="88"/>
                  </a:lnTo>
                  <a:lnTo>
                    <a:pt x="8" y="70"/>
                  </a:lnTo>
                  <a:lnTo>
                    <a:pt x="6" y="60"/>
                  </a:lnTo>
                  <a:lnTo>
                    <a:pt x="12" y="56"/>
                  </a:lnTo>
                  <a:lnTo>
                    <a:pt x="8" y="40"/>
                  </a:lnTo>
                  <a:lnTo>
                    <a:pt x="2" y="36"/>
                  </a:lnTo>
                  <a:lnTo>
                    <a:pt x="6" y="24"/>
                  </a:lnTo>
                  <a:lnTo>
                    <a:pt x="4" y="20"/>
                  </a:lnTo>
                  <a:lnTo>
                    <a:pt x="2" y="12"/>
                  </a:lnTo>
                  <a:lnTo>
                    <a:pt x="8" y="12"/>
                  </a:lnTo>
                  <a:lnTo>
                    <a:pt x="12" y="12"/>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0" name="Freeform 24">
              <a:extLst>
                <a:ext uri="{FF2B5EF4-FFF2-40B4-BE49-F238E27FC236}">
                  <a16:creationId xmlns:a16="http://schemas.microsoft.com/office/drawing/2014/main" id="{EBE3E118-9E8C-1777-1C6C-CCB913F72438}"/>
                </a:ext>
              </a:extLst>
            </p:cNvPr>
            <p:cNvSpPr>
              <a:spLocks/>
            </p:cNvSpPr>
            <p:nvPr/>
          </p:nvSpPr>
          <p:spPr bwMode="auto">
            <a:xfrm>
              <a:off x="2926" y="1341"/>
              <a:ext cx="322" cy="574"/>
            </a:xfrm>
            <a:custGeom>
              <a:avLst/>
              <a:gdLst>
                <a:gd name="T0" fmla="*/ 54 w 322"/>
                <a:gd name="T1" fmla="*/ 14 h 574"/>
                <a:gd name="T2" fmla="*/ 72 w 322"/>
                <a:gd name="T3" fmla="*/ 30 h 574"/>
                <a:gd name="T4" fmla="*/ 88 w 322"/>
                <a:gd name="T5" fmla="*/ 48 h 574"/>
                <a:gd name="T6" fmla="*/ 92 w 322"/>
                <a:gd name="T7" fmla="*/ 74 h 574"/>
                <a:gd name="T8" fmla="*/ 82 w 322"/>
                <a:gd name="T9" fmla="*/ 90 h 574"/>
                <a:gd name="T10" fmla="*/ 68 w 322"/>
                <a:gd name="T11" fmla="*/ 114 h 574"/>
                <a:gd name="T12" fmla="*/ 52 w 322"/>
                <a:gd name="T13" fmla="*/ 122 h 574"/>
                <a:gd name="T14" fmla="*/ 30 w 322"/>
                <a:gd name="T15" fmla="*/ 128 h 574"/>
                <a:gd name="T16" fmla="*/ 26 w 322"/>
                <a:gd name="T17" fmla="*/ 146 h 574"/>
                <a:gd name="T18" fmla="*/ 38 w 322"/>
                <a:gd name="T19" fmla="*/ 162 h 574"/>
                <a:gd name="T20" fmla="*/ 24 w 322"/>
                <a:gd name="T21" fmla="*/ 202 h 574"/>
                <a:gd name="T22" fmla="*/ 8 w 322"/>
                <a:gd name="T23" fmla="*/ 218 h 574"/>
                <a:gd name="T24" fmla="*/ 4 w 322"/>
                <a:gd name="T25" fmla="*/ 236 h 574"/>
                <a:gd name="T26" fmla="*/ 0 w 322"/>
                <a:gd name="T27" fmla="*/ 250 h 574"/>
                <a:gd name="T28" fmla="*/ 6 w 322"/>
                <a:gd name="T29" fmla="*/ 286 h 574"/>
                <a:gd name="T30" fmla="*/ 32 w 322"/>
                <a:gd name="T31" fmla="*/ 320 h 574"/>
                <a:gd name="T32" fmla="*/ 60 w 322"/>
                <a:gd name="T33" fmla="*/ 346 h 574"/>
                <a:gd name="T34" fmla="*/ 78 w 322"/>
                <a:gd name="T35" fmla="*/ 386 h 574"/>
                <a:gd name="T36" fmla="*/ 92 w 322"/>
                <a:gd name="T37" fmla="*/ 376 h 574"/>
                <a:gd name="T38" fmla="*/ 114 w 322"/>
                <a:gd name="T39" fmla="*/ 392 h 574"/>
                <a:gd name="T40" fmla="*/ 112 w 322"/>
                <a:gd name="T41" fmla="*/ 418 h 574"/>
                <a:gd name="T42" fmla="*/ 96 w 322"/>
                <a:gd name="T43" fmla="*/ 442 h 574"/>
                <a:gd name="T44" fmla="*/ 114 w 322"/>
                <a:gd name="T45" fmla="*/ 466 h 574"/>
                <a:gd name="T46" fmla="*/ 148 w 322"/>
                <a:gd name="T47" fmla="*/ 484 h 574"/>
                <a:gd name="T48" fmla="*/ 174 w 322"/>
                <a:gd name="T49" fmla="*/ 522 h 574"/>
                <a:gd name="T50" fmla="*/ 182 w 322"/>
                <a:gd name="T51" fmla="*/ 536 h 574"/>
                <a:gd name="T52" fmla="*/ 176 w 322"/>
                <a:gd name="T53" fmla="*/ 546 h 574"/>
                <a:gd name="T54" fmla="*/ 194 w 322"/>
                <a:gd name="T55" fmla="*/ 572 h 574"/>
                <a:gd name="T56" fmla="*/ 200 w 322"/>
                <a:gd name="T57" fmla="*/ 568 h 574"/>
                <a:gd name="T58" fmla="*/ 208 w 322"/>
                <a:gd name="T59" fmla="*/ 552 h 574"/>
                <a:gd name="T60" fmla="*/ 230 w 322"/>
                <a:gd name="T61" fmla="*/ 550 h 574"/>
                <a:gd name="T62" fmla="*/ 250 w 322"/>
                <a:gd name="T63" fmla="*/ 562 h 574"/>
                <a:gd name="T64" fmla="*/ 256 w 322"/>
                <a:gd name="T65" fmla="*/ 536 h 574"/>
                <a:gd name="T66" fmla="*/ 262 w 322"/>
                <a:gd name="T67" fmla="*/ 522 h 574"/>
                <a:gd name="T68" fmla="*/ 288 w 322"/>
                <a:gd name="T69" fmla="*/ 512 h 574"/>
                <a:gd name="T70" fmla="*/ 280 w 322"/>
                <a:gd name="T71" fmla="*/ 500 h 574"/>
                <a:gd name="T72" fmla="*/ 286 w 322"/>
                <a:gd name="T73" fmla="*/ 488 h 574"/>
                <a:gd name="T74" fmla="*/ 288 w 322"/>
                <a:gd name="T75" fmla="*/ 482 h 574"/>
                <a:gd name="T76" fmla="*/ 286 w 322"/>
                <a:gd name="T77" fmla="*/ 474 h 574"/>
                <a:gd name="T78" fmla="*/ 290 w 322"/>
                <a:gd name="T79" fmla="*/ 440 h 574"/>
                <a:gd name="T80" fmla="*/ 310 w 322"/>
                <a:gd name="T81" fmla="*/ 412 h 574"/>
                <a:gd name="T82" fmla="*/ 322 w 322"/>
                <a:gd name="T83" fmla="*/ 386 h 574"/>
                <a:gd name="T84" fmla="*/ 310 w 322"/>
                <a:gd name="T85" fmla="*/ 344 h 574"/>
                <a:gd name="T86" fmla="*/ 312 w 322"/>
                <a:gd name="T87" fmla="*/ 324 h 574"/>
                <a:gd name="T88" fmla="*/ 294 w 322"/>
                <a:gd name="T89" fmla="*/ 76 h 574"/>
                <a:gd name="T90" fmla="*/ 288 w 322"/>
                <a:gd name="T91" fmla="*/ 68 h 574"/>
                <a:gd name="T92" fmla="*/ 280 w 322"/>
                <a:gd name="T93" fmla="*/ 40 h 574"/>
                <a:gd name="T94" fmla="*/ 264 w 322"/>
                <a:gd name="T95" fmla="*/ 1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2" h="574">
                  <a:moveTo>
                    <a:pt x="264" y="0"/>
                  </a:moveTo>
                  <a:lnTo>
                    <a:pt x="54" y="14"/>
                  </a:lnTo>
                  <a:lnTo>
                    <a:pt x="56" y="20"/>
                  </a:lnTo>
                  <a:lnTo>
                    <a:pt x="72" y="30"/>
                  </a:lnTo>
                  <a:lnTo>
                    <a:pt x="74" y="40"/>
                  </a:lnTo>
                  <a:lnTo>
                    <a:pt x="88" y="48"/>
                  </a:lnTo>
                  <a:lnTo>
                    <a:pt x="94" y="66"/>
                  </a:lnTo>
                  <a:lnTo>
                    <a:pt x="92" y="74"/>
                  </a:lnTo>
                  <a:lnTo>
                    <a:pt x="88" y="84"/>
                  </a:lnTo>
                  <a:lnTo>
                    <a:pt x="82" y="90"/>
                  </a:lnTo>
                  <a:lnTo>
                    <a:pt x="82" y="100"/>
                  </a:lnTo>
                  <a:lnTo>
                    <a:pt x="68" y="114"/>
                  </a:lnTo>
                  <a:lnTo>
                    <a:pt x="56" y="118"/>
                  </a:lnTo>
                  <a:lnTo>
                    <a:pt x="52" y="122"/>
                  </a:lnTo>
                  <a:lnTo>
                    <a:pt x="38" y="122"/>
                  </a:lnTo>
                  <a:lnTo>
                    <a:pt x="30" y="128"/>
                  </a:lnTo>
                  <a:lnTo>
                    <a:pt x="24" y="138"/>
                  </a:lnTo>
                  <a:lnTo>
                    <a:pt x="26" y="146"/>
                  </a:lnTo>
                  <a:lnTo>
                    <a:pt x="36" y="156"/>
                  </a:lnTo>
                  <a:lnTo>
                    <a:pt x="38" y="162"/>
                  </a:lnTo>
                  <a:lnTo>
                    <a:pt x="36" y="178"/>
                  </a:lnTo>
                  <a:lnTo>
                    <a:pt x="24" y="202"/>
                  </a:lnTo>
                  <a:lnTo>
                    <a:pt x="12" y="210"/>
                  </a:lnTo>
                  <a:lnTo>
                    <a:pt x="8" y="218"/>
                  </a:lnTo>
                  <a:lnTo>
                    <a:pt x="8" y="226"/>
                  </a:lnTo>
                  <a:lnTo>
                    <a:pt x="4" y="236"/>
                  </a:lnTo>
                  <a:lnTo>
                    <a:pt x="4" y="240"/>
                  </a:lnTo>
                  <a:lnTo>
                    <a:pt x="0" y="250"/>
                  </a:lnTo>
                  <a:lnTo>
                    <a:pt x="0" y="270"/>
                  </a:lnTo>
                  <a:lnTo>
                    <a:pt x="6" y="286"/>
                  </a:lnTo>
                  <a:lnTo>
                    <a:pt x="8" y="294"/>
                  </a:lnTo>
                  <a:lnTo>
                    <a:pt x="32" y="320"/>
                  </a:lnTo>
                  <a:lnTo>
                    <a:pt x="54" y="340"/>
                  </a:lnTo>
                  <a:lnTo>
                    <a:pt x="60" y="346"/>
                  </a:lnTo>
                  <a:lnTo>
                    <a:pt x="74" y="382"/>
                  </a:lnTo>
                  <a:lnTo>
                    <a:pt x="78" y="386"/>
                  </a:lnTo>
                  <a:lnTo>
                    <a:pt x="86" y="378"/>
                  </a:lnTo>
                  <a:lnTo>
                    <a:pt x="92" y="376"/>
                  </a:lnTo>
                  <a:lnTo>
                    <a:pt x="112" y="384"/>
                  </a:lnTo>
                  <a:lnTo>
                    <a:pt x="114" y="392"/>
                  </a:lnTo>
                  <a:lnTo>
                    <a:pt x="110" y="404"/>
                  </a:lnTo>
                  <a:lnTo>
                    <a:pt x="112" y="418"/>
                  </a:lnTo>
                  <a:lnTo>
                    <a:pt x="98" y="436"/>
                  </a:lnTo>
                  <a:lnTo>
                    <a:pt x="96" y="442"/>
                  </a:lnTo>
                  <a:lnTo>
                    <a:pt x="100" y="454"/>
                  </a:lnTo>
                  <a:lnTo>
                    <a:pt x="114" y="466"/>
                  </a:lnTo>
                  <a:lnTo>
                    <a:pt x="136" y="480"/>
                  </a:lnTo>
                  <a:lnTo>
                    <a:pt x="148" y="484"/>
                  </a:lnTo>
                  <a:lnTo>
                    <a:pt x="170" y="504"/>
                  </a:lnTo>
                  <a:lnTo>
                    <a:pt x="174" y="522"/>
                  </a:lnTo>
                  <a:lnTo>
                    <a:pt x="182" y="532"/>
                  </a:lnTo>
                  <a:lnTo>
                    <a:pt x="182" y="536"/>
                  </a:lnTo>
                  <a:lnTo>
                    <a:pt x="176" y="542"/>
                  </a:lnTo>
                  <a:lnTo>
                    <a:pt x="176" y="546"/>
                  </a:lnTo>
                  <a:lnTo>
                    <a:pt x="192" y="574"/>
                  </a:lnTo>
                  <a:lnTo>
                    <a:pt x="194" y="572"/>
                  </a:lnTo>
                  <a:lnTo>
                    <a:pt x="196" y="568"/>
                  </a:lnTo>
                  <a:lnTo>
                    <a:pt x="200" y="568"/>
                  </a:lnTo>
                  <a:lnTo>
                    <a:pt x="202" y="570"/>
                  </a:lnTo>
                  <a:lnTo>
                    <a:pt x="208" y="552"/>
                  </a:lnTo>
                  <a:lnTo>
                    <a:pt x="216" y="548"/>
                  </a:lnTo>
                  <a:lnTo>
                    <a:pt x="230" y="550"/>
                  </a:lnTo>
                  <a:lnTo>
                    <a:pt x="240" y="554"/>
                  </a:lnTo>
                  <a:lnTo>
                    <a:pt x="250" y="562"/>
                  </a:lnTo>
                  <a:lnTo>
                    <a:pt x="262" y="556"/>
                  </a:lnTo>
                  <a:lnTo>
                    <a:pt x="256" y="536"/>
                  </a:lnTo>
                  <a:lnTo>
                    <a:pt x="256" y="526"/>
                  </a:lnTo>
                  <a:lnTo>
                    <a:pt x="262" y="522"/>
                  </a:lnTo>
                  <a:lnTo>
                    <a:pt x="288" y="514"/>
                  </a:lnTo>
                  <a:lnTo>
                    <a:pt x="288" y="512"/>
                  </a:lnTo>
                  <a:lnTo>
                    <a:pt x="280" y="502"/>
                  </a:lnTo>
                  <a:lnTo>
                    <a:pt x="280" y="500"/>
                  </a:lnTo>
                  <a:lnTo>
                    <a:pt x="284" y="496"/>
                  </a:lnTo>
                  <a:lnTo>
                    <a:pt x="286" y="488"/>
                  </a:lnTo>
                  <a:lnTo>
                    <a:pt x="288" y="484"/>
                  </a:lnTo>
                  <a:lnTo>
                    <a:pt x="288" y="482"/>
                  </a:lnTo>
                  <a:lnTo>
                    <a:pt x="286" y="478"/>
                  </a:lnTo>
                  <a:lnTo>
                    <a:pt x="286" y="474"/>
                  </a:lnTo>
                  <a:lnTo>
                    <a:pt x="290" y="456"/>
                  </a:lnTo>
                  <a:lnTo>
                    <a:pt x="290" y="440"/>
                  </a:lnTo>
                  <a:lnTo>
                    <a:pt x="304" y="428"/>
                  </a:lnTo>
                  <a:lnTo>
                    <a:pt x="310" y="412"/>
                  </a:lnTo>
                  <a:lnTo>
                    <a:pt x="312" y="406"/>
                  </a:lnTo>
                  <a:lnTo>
                    <a:pt x="322" y="386"/>
                  </a:lnTo>
                  <a:lnTo>
                    <a:pt x="320" y="364"/>
                  </a:lnTo>
                  <a:lnTo>
                    <a:pt x="310" y="344"/>
                  </a:lnTo>
                  <a:lnTo>
                    <a:pt x="312" y="332"/>
                  </a:lnTo>
                  <a:lnTo>
                    <a:pt x="312" y="324"/>
                  </a:lnTo>
                  <a:lnTo>
                    <a:pt x="314" y="320"/>
                  </a:lnTo>
                  <a:lnTo>
                    <a:pt x="294" y="76"/>
                  </a:lnTo>
                  <a:lnTo>
                    <a:pt x="290" y="74"/>
                  </a:lnTo>
                  <a:lnTo>
                    <a:pt x="288" y="68"/>
                  </a:lnTo>
                  <a:lnTo>
                    <a:pt x="282" y="46"/>
                  </a:lnTo>
                  <a:lnTo>
                    <a:pt x="280" y="40"/>
                  </a:lnTo>
                  <a:lnTo>
                    <a:pt x="272" y="32"/>
                  </a:lnTo>
                  <a:lnTo>
                    <a:pt x="264" y="18"/>
                  </a:lnTo>
                  <a:lnTo>
                    <a:pt x="264" y="0"/>
                  </a:lnTo>
                  <a:close/>
                </a:path>
              </a:pathLst>
            </a:custGeom>
            <a:solidFill>
              <a:srgbClr val="D4D2E9"/>
            </a:solid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1" name="Freeform 25">
              <a:extLst>
                <a:ext uri="{FF2B5EF4-FFF2-40B4-BE49-F238E27FC236}">
                  <a16:creationId xmlns:a16="http://schemas.microsoft.com/office/drawing/2014/main" id="{313EB581-AF5F-4EED-4FB0-D26C3A730C96}"/>
                </a:ext>
              </a:extLst>
            </p:cNvPr>
            <p:cNvSpPr>
              <a:spLocks/>
            </p:cNvSpPr>
            <p:nvPr/>
          </p:nvSpPr>
          <p:spPr bwMode="auto">
            <a:xfrm>
              <a:off x="2596" y="1553"/>
              <a:ext cx="544" cy="470"/>
            </a:xfrm>
            <a:custGeom>
              <a:avLst/>
              <a:gdLst>
                <a:gd name="T0" fmla="*/ 458 w 544"/>
                <a:gd name="T1" fmla="*/ 416 h 470"/>
                <a:gd name="T2" fmla="*/ 464 w 544"/>
                <a:gd name="T3" fmla="*/ 426 h 470"/>
                <a:gd name="T4" fmla="*/ 466 w 544"/>
                <a:gd name="T5" fmla="*/ 442 h 470"/>
                <a:gd name="T6" fmla="*/ 444 w 544"/>
                <a:gd name="T7" fmla="*/ 462 h 470"/>
                <a:gd name="T8" fmla="*/ 498 w 544"/>
                <a:gd name="T9" fmla="*/ 466 h 470"/>
                <a:gd name="T10" fmla="*/ 502 w 544"/>
                <a:gd name="T11" fmla="*/ 444 h 470"/>
                <a:gd name="T12" fmla="*/ 512 w 544"/>
                <a:gd name="T13" fmla="*/ 412 h 470"/>
                <a:gd name="T14" fmla="*/ 526 w 544"/>
                <a:gd name="T15" fmla="*/ 400 h 470"/>
                <a:gd name="T16" fmla="*/ 536 w 544"/>
                <a:gd name="T17" fmla="*/ 400 h 470"/>
                <a:gd name="T18" fmla="*/ 540 w 544"/>
                <a:gd name="T19" fmla="*/ 364 h 470"/>
                <a:gd name="T20" fmla="*/ 534 w 544"/>
                <a:gd name="T21" fmla="*/ 360 h 470"/>
                <a:gd name="T22" fmla="*/ 530 w 544"/>
                <a:gd name="T23" fmla="*/ 356 h 470"/>
                <a:gd name="T24" fmla="*/ 524 w 544"/>
                <a:gd name="T25" fmla="*/ 360 h 470"/>
                <a:gd name="T26" fmla="*/ 506 w 544"/>
                <a:gd name="T27" fmla="*/ 334 h 470"/>
                <a:gd name="T28" fmla="*/ 512 w 544"/>
                <a:gd name="T29" fmla="*/ 324 h 470"/>
                <a:gd name="T30" fmla="*/ 504 w 544"/>
                <a:gd name="T31" fmla="*/ 310 h 470"/>
                <a:gd name="T32" fmla="*/ 478 w 544"/>
                <a:gd name="T33" fmla="*/ 272 h 470"/>
                <a:gd name="T34" fmla="*/ 444 w 544"/>
                <a:gd name="T35" fmla="*/ 254 h 470"/>
                <a:gd name="T36" fmla="*/ 426 w 544"/>
                <a:gd name="T37" fmla="*/ 230 h 470"/>
                <a:gd name="T38" fmla="*/ 442 w 544"/>
                <a:gd name="T39" fmla="*/ 206 h 470"/>
                <a:gd name="T40" fmla="*/ 444 w 544"/>
                <a:gd name="T41" fmla="*/ 180 h 470"/>
                <a:gd name="T42" fmla="*/ 422 w 544"/>
                <a:gd name="T43" fmla="*/ 164 h 470"/>
                <a:gd name="T44" fmla="*/ 408 w 544"/>
                <a:gd name="T45" fmla="*/ 174 h 470"/>
                <a:gd name="T46" fmla="*/ 390 w 544"/>
                <a:gd name="T47" fmla="*/ 134 h 470"/>
                <a:gd name="T48" fmla="*/ 362 w 544"/>
                <a:gd name="T49" fmla="*/ 108 h 470"/>
                <a:gd name="T50" fmla="*/ 336 w 544"/>
                <a:gd name="T51" fmla="*/ 74 h 470"/>
                <a:gd name="T52" fmla="*/ 330 w 544"/>
                <a:gd name="T53" fmla="*/ 38 h 470"/>
                <a:gd name="T54" fmla="*/ 334 w 544"/>
                <a:gd name="T55" fmla="*/ 24 h 470"/>
                <a:gd name="T56" fmla="*/ 0 w 544"/>
                <a:gd name="T57" fmla="*/ 10 h 470"/>
                <a:gd name="T58" fmla="*/ 14 w 544"/>
                <a:gd name="T59" fmla="*/ 26 h 470"/>
                <a:gd name="T60" fmla="*/ 28 w 544"/>
                <a:gd name="T61" fmla="*/ 54 h 470"/>
                <a:gd name="T62" fmla="*/ 30 w 544"/>
                <a:gd name="T63" fmla="*/ 68 h 470"/>
                <a:gd name="T64" fmla="*/ 66 w 544"/>
                <a:gd name="T65" fmla="*/ 96 h 470"/>
                <a:gd name="T66" fmla="*/ 52 w 544"/>
                <a:gd name="T67" fmla="*/ 122 h 470"/>
                <a:gd name="T68" fmla="*/ 66 w 544"/>
                <a:gd name="T69" fmla="*/ 132 h 470"/>
                <a:gd name="T70" fmla="*/ 80 w 544"/>
                <a:gd name="T71" fmla="*/ 156 h 470"/>
                <a:gd name="T72" fmla="*/ 90 w 544"/>
                <a:gd name="T73" fmla="*/ 160 h 470"/>
                <a:gd name="T74" fmla="*/ 94 w 544"/>
                <a:gd name="T75" fmla="*/ 432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4" h="470">
                  <a:moveTo>
                    <a:pt x="94" y="432"/>
                  </a:moveTo>
                  <a:lnTo>
                    <a:pt x="458" y="416"/>
                  </a:lnTo>
                  <a:lnTo>
                    <a:pt x="456" y="420"/>
                  </a:lnTo>
                  <a:lnTo>
                    <a:pt x="464" y="426"/>
                  </a:lnTo>
                  <a:lnTo>
                    <a:pt x="466" y="434"/>
                  </a:lnTo>
                  <a:lnTo>
                    <a:pt x="466" y="442"/>
                  </a:lnTo>
                  <a:lnTo>
                    <a:pt x="454" y="452"/>
                  </a:lnTo>
                  <a:lnTo>
                    <a:pt x="444" y="462"/>
                  </a:lnTo>
                  <a:lnTo>
                    <a:pt x="444" y="470"/>
                  </a:lnTo>
                  <a:lnTo>
                    <a:pt x="498" y="466"/>
                  </a:lnTo>
                  <a:lnTo>
                    <a:pt x="502" y="450"/>
                  </a:lnTo>
                  <a:lnTo>
                    <a:pt x="502" y="444"/>
                  </a:lnTo>
                  <a:lnTo>
                    <a:pt x="506" y="428"/>
                  </a:lnTo>
                  <a:lnTo>
                    <a:pt x="512" y="412"/>
                  </a:lnTo>
                  <a:lnTo>
                    <a:pt x="516" y="406"/>
                  </a:lnTo>
                  <a:lnTo>
                    <a:pt x="526" y="400"/>
                  </a:lnTo>
                  <a:lnTo>
                    <a:pt x="530" y="404"/>
                  </a:lnTo>
                  <a:lnTo>
                    <a:pt x="536" y="400"/>
                  </a:lnTo>
                  <a:lnTo>
                    <a:pt x="544" y="374"/>
                  </a:lnTo>
                  <a:lnTo>
                    <a:pt x="540" y="364"/>
                  </a:lnTo>
                  <a:lnTo>
                    <a:pt x="536" y="362"/>
                  </a:lnTo>
                  <a:lnTo>
                    <a:pt x="534" y="360"/>
                  </a:lnTo>
                  <a:lnTo>
                    <a:pt x="532" y="358"/>
                  </a:lnTo>
                  <a:lnTo>
                    <a:pt x="530" y="356"/>
                  </a:lnTo>
                  <a:lnTo>
                    <a:pt x="526" y="356"/>
                  </a:lnTo>
                  <a:lnTo>
                    <a:pt x="524" y="360"/>
                  </a:lnTo>
                  <a:lnTo>
                    <a:pt x="522" y="362"/>
                  </a:lnTo>
                  <a:lnTo>
                    <a:pt x="506" y="334"/>
                  </a:lnTo>
                  <a:lnTo>
                    <a:pt x="506" y="330"/>
                  </a:lnTo>
                  <a:lnTo>
                    <a:pt x="512" y="324"/>
                  </a:lnTo>
                  <a:lnTo>
                    <a:pt x="512" y="320"/>
                  </a:lnTo>
                  <a:lnTo>
                    <a:pt x="504" y="310"/>
                  </a:lnTo>
                  <a:lnTo>
                    <a:pt x="500" y="292"/>
                  </a:lnTo>
                  <a:lnTo>
                    <a:pt x="478" y="272"/>
                  </a:lnTo>
                  <a:lnTo>
                    <a:pt x="466" y="268"/>
                  </a:lnTo>
                  <a:lnTo>
                    <a:pt x="444" y="254"/>
                  </a:lnTo>
                  <a:lnTo>
                    <a:pt x="430" y="242"/>
                  </a:lnTo>
                  <a:lnTo>
                    <a:pt x="426" y="230"/>
                  </a:lnTo>
                  <a:lnTo>
                    <a:pt x="428" y="224"/>
                  </a:lnTo>
                  <a:lnTo>
                    <a:pt x="442" y="206"/>
                  </a:lnTo>
                  <a:lnTo>
                    <a:pt x="440" y="192"/>
                  </a:lnTo>
                  <a:lnTo>
                    <a:pt x="444" y="180"/>
                  </a:lnTo>
                  <a:lnTo>
                    <a:pt x="442" y="172"/>
                  </a:lnTo>
                  <a:lnTo>
                    <a:pt x="422" y="164"/>
                  </a:lnTo>
                  <a:lnTo>
                    <a:pt x="416" y="166"/>
                  </a:lnTo>
                  <a:lnTo>
                    <a:pt x="408" y="174"/>
                  </a:lnTo>
                  <a:lnTo>
                    <a:pt x="404" y="170"/>
                  </a:lnTo>
                  <a:lnTo>
                    <a:pt x="390" y="134"/>
                  </a:lnTo>
                  <a:lnTo>
                    <a:pt x="384" y="128"/>
                  </a:lnTo>
                  <a:lnTo>
                    <a:pt x="362" y="108"/>
                  </a:lnTo>
                  <a:lnTo>
                    <a:pt x="338" y="82"/>
                  </a:lnTo>
                  <a:lnTo>
                    <a:pt x="336" y="74"/>
                  </a:lnTo>
                  <a:lnTo>
                    <a:pt x="330" y="58"/>
                  </a:lnTo>
                  <a:lnTo>
                    <a:pt x="330" y="38"/>
                  </a:lnTo>
                  <a:lnTo>
                    <a:pt x="334" y="28"/>
                  </a:lnTo>
                  <a:lnTo>
                    <a:pt x="334" y="24"/>
                  </a:lnTo>
                  <a:lnTo>
                    <a:pt x="310" y="0"/>
                  </a:lnTo>
                  <a:lnTo>
                    <a:pt x="0" y="10"/>
                  </a:lnTo>
                  <a:lnTo>
                    <a:pt x="6" y="18"/>
                  </a:lnTo>
                  <a:lnTo>
                    <a:pt x="14" y="26"/>
                  </a:lnTo>
                  <a:lnTo>
                    <a:pt x="16" y="40"/>
                  </a:lnTo>
                  <a:lnTo>
                    <a:pt x="28" y="54"/>
                  </a:lnTo>
                  <a:lnTo>
                    <a:pt x="32" y="56"/>
                  </a:lnTo>
                  <a:lnTo>
                    <a:pt x="30" y="68"/>
                  </a:lnTo>
                  <a:lnTo>
                    <a:pt x="32" y="70"/>
                  </a:lnTo>
                  <a:lnTo>
                    <a:pt x="66" y="96"/>
                  </a:lnTo>
                  <a:lnTo>
                    <a:pt x="54" y="108"/>
                  </a:lnTo>
                  <a:lnTo>
                    <a:pt x="52" y="122"/>
                  </a:lnTo>
                  <a:lnTo>
                    <a:pt x="58" y="128"/>
                  </a:lnTo>
                  <a:lnTo>
                    <a:pt x="66" y="132"/>
                  </a:lnTo>
                  <a:lnTo>
                    <a:pt x="72" y="150"/>
                  </a:lnTo>
                  <a:lnTo>
                    <a:pt x="80" y="156"/>
                  </a:lnTo>
                  <a:lnTo>
                    <a:pt x="88" y="156"/>
                  </a:lnTo>
                  <a:lnTo>
                    <a:pt x="90" y="160"/>
                  </a:lnTo>
                  <a:lnTo>
                    <a:pt x="94" y="380"/>
                  </a:lnTo>
                  <a:lnTo>
                    <a:pt x="94" y="432"/>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2" name="Freeform 26">
              <a:extLst>
                <a:ext uri="{FF2B5EF4-FFF2-40B4-BE49-F238E27FC236}">
                  <a16:creationId xmlns:a16="http://schemas.microsoft.com/office/drawing/2014/main" id="{07090A78-9035-D624-2361-06E11AC01DFF}"/>
                </a:ext>
              </a:extLst>
            </p:cNvPr>
            <p:cNvSpPr>
              <a:spLocks/>
            </p:cNvSpPr>
            <p:nvPr/>
          </p:nvSpPr>
          <p:spPr bwMode="auto">
            <a:xfrm>
              <a:off x="2690" y="1969"/>
              <a:ext cx="404" cy="372"/>
            </a:xfrm>
            <a:custGeom>
              <a:avLst/>
              <a:gdLst>
                <a:gd name="T0" fmla="*/ 0 w 404"/>
                <a:gd name="T1" fmla="*/ 16 h 372"/>
                <a:gd name="T2" fmla="*/ 364 w 404"/>
                <a:gd name="T3" fmla="*/ 0 h 372"/>
                <a:gd name="T4" fmla="*/ 362 w 404"/>
                <a:gd name="T5" fmla="*/ 4 h 372"/>
                <a:gd name="T6" fmla="*/ 370 w 404"/>
                <a:gd name="T7" fmla="*/ 10 h 372"/>
                <a:gd name="T8" fmla="*/ 372 w 404"/>
                <a:gd name="T9" fmla="*/ 18 h 372"/>
                <a:gd name="T10" fmla="*/ 372 w 404"/>
                <a:gd name="T11" fmla="*/ 26 h 372"/>
                <a:gd name="T12" fmla="*/ 360 w 404"/>
                <a:gd name="T13" fmla="*/ 36 h 372"/>
                <a:gd name="T14" fmla="*/ 350 w 404"/>
                <a:gd name="T15" fmla="*/ 46 h 372"/>
                <a:gd name="T16" fmla="*/ 350 w 404"/>
                <a:gd name="T17" fmla="*/ 54 h 372"/>
                <a:gd name="T18" fmla="*/ 404 w 404"/>
                <a:gd name="T19" fmla="*/ 50 h 372"/>
                <a:gd name="T20" fmla="*/ 402 w 404"/>
                <a:gd name="T21" fmla="*/ 54 h 372"/>
                <a:gd name="T22" fmla="*/ 404 w 404"/>
                <a:gd name="T23" fmla="*/ 60 h 372"/>
                <a:gd name="T24" fmla="*/ 400 w 404"/>
                <a:gd name="T25" fmla="*/ 68 h 372"/>
                <a:gd name="T26" fmla="*/ 390 w 404"/>
                <a:gd name="T27" fmla="*/ 80 h 372"/>
                <a:gd name="T28" fmla="*/ 386 w 404"/>
                <a:gd name="T29" fmla="*/ 100 h 372"/>
                <a:gd name="T30" fmla="*/ 376 w 404"/>
                <a:gd name="T31" fmla="*/ 114 h 372"/>
                <a:gd name="T32" fmla="*/ 376 w 404"/>
                <a:gd name="T33" fmla="*/ 128 h 372"/>
                <a:gd name="T34" fmla="*/ 376 w 404"/>
                <a:gd name="T35" fmla="*/ 146 h 372"/>
                <a:gd name="T36" fmla="*/ 372 w 404"/>
                <a:gd name="T37" fmla="*/ 148 h 372"/>
                <a:gd name="T38" fmla="*/ 364 w 404"/>
                <a:gd name="T39" fmla="*/ 156 h 372"/>
                <a:gd name="T40" fmla="*/ 364 w 404"/>
                <a:gd name="T41" fmla="*/ 160 h 372"/>
                <a:gd name="T42" fmla="*/ 348 w 404"/>
                <a:gd name="T43" fmla="*/ 176 h 372"/>
                <a:gd name="T44" fmla="*/ 342 w 404"/>
                <a:gd name="T45" fmla="*/ 190 h 372"/>
                <a:gd name="T46" fmla="*/ 344 w 404"/>
                <a:gd name="T47" fmla="*/ 208 h 372"/>
                <a:gd name="T48" fmla="*/ 340 w 404"/>
                <a:gd name="T49" fmla="*/ 216 h 372"/>
                <a:gd name="T50" fmla="*/ 326 w 404"/>
                <a:gd name="T51" fmla="*/ 226 h 372"/>
                <a:gd name="T52" fmla="*/ 316 w 404"/>
                <a:gd name="T53" fmla="*/ 240 h 372"/>
                <a:gd name="T54" fmla="*/ 312 w 404"/>
                <a:gd name="T55" fmla="*/ 244 h 372"/>
                <a:gd name="T56" fmla="*/ 312 w 404"/>
                <a:gd name="T57" fmla="*/ 258 h 372"/>
                <a:gd name="T58" fmla="*/ 304 w 404"/>
                <a:gd name="T59" fmla="*/ 268 h 372"/>
                <a:gd name="T60" fmla="*/ 304 w 404"/>
                <a:gd name="T61" fmla="*/ 278 h 372"/>
                <a:gd name="T62" fmla="*/ 300 w 404"/>
                <a:gd name="T63" fmla="*/ 292 h 372"/>
                <a:gd name="T64" fmla="*/ 290 w 404"/>
                <a:gd name="T65" fmla="*/ 304 h 372"/>
                <a:gd name="T66" fmla="*/ 294 w 404"/>
                <a:gd name="T67" fmla="*/ 320 h 372"/>
                <a:gd name="T68" fmla="*/ 302 w 404"/>
                <a:gd name="T69" fmla="*/ 328 h 372"/>
                <a:gd name="T70" fmla="*/ 302 w 404"/>
                <a:gd name="T71" fmla="*/ 340 h 372"/>
                <a:gd name="T72" fmla="*/ 306 w 404"/>
                <a:gd name="T73" fmla="*/ 342 h 372"/>
                <a:gd name="T74" fmla="*/ 306 w 404"/>
                <a:gd name="T75" fmla="*/ 346 h 372"/>
                <a:gd name="T76" fmla="*/ 300 w 404"/>
                <a:gd name="T77" fmla="*/ 350 h 372"/>
                <a:gd name="T78" fmla="*/ 300 w 404"/>
                <a:gd name="T79" fmla="*/ 358 h 372"/>
                <a:gd name="T80" fmla="*/ 300 w 404"/>
                <a:gd name="T81" fmla="*/ 364 h 372"/>
                <a:gd name="T82" fmla="*/ 52 w 404"/>
                <a:gd name="T83" fmla="*/ 372 h 372"/>
                <a:gd name="T84" fmla="*/ 52 w 404"/>
                <a:gd name="T85" fmla="*/ 316 h 372"/>
                <a:gd name="T86" fmla="*/ 40 w 404"/>
                <a:gd name="T87" fmla="*/ 314 h 372"/>
                <a:gd name="T88" fmla="*/ 28 w 404"/>
                <a:gd name="T89" fmla="*/ 318 h 372"/>
                <a:gd name="T90" fmla="*/ 24 w 404"/>
                <a:gd name="T91" fmla="*/ 318 h 372"/>
                <a:gd name="T92" fmla="*/ 12 w 404"/>
                <a:gd name="T93" fmla="*/ 308 h 372"/>
                <a:gd name="T94" fmla="*/ 14 w 404"/>
                <a:gd name="T95" fmla="*/ 128 h 372"/>
                <a:gd name="T96" fmla="*/ 0 w 404"/>
                <a:gd name="T97" fmla="*/ 1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4" h="372">
                  <a:moveTo>
                    <a:pt x="0" y="16"/>
                  </a:moveTo>
                  <a:lnTo>
                    <a:pt x="364" y="0"/>
                  </a:lnTo>
                  <a:lnTo>
                    <a:pt x="362" y="4"/>
                  </a:lnTo>
                  <a:lnTo>
                    <a:pt x="370" y="10"/>
                  </a:lnTo>
                  <a:lnTo>
                    <a:pt x="372" y="18"/>
                  </a:lnTo>
                  <a:lnTo>
                    <a:pt x="372" y="26"/>
                  </a:lnTo>
                  <a:lnTo>
                    <a:pt x="360" y="36"/>
                  </a:lnTo>
                  <a:lnTo>
                    <a:pt x="350" y="46"/>
                  </a:lnTo>
                  <a:lnTo>
                    <a:pt x="350" y="54"/>
                  </a:lnTo>
                  <a:lnTo>
                    <a:pt x="404" y="50"/>
                  </a:lnTo>
                  <a:lnTo>
                    <a:pt x="402" y="54"/>
                  </a:lnTo>
                  <a:lnTo>
                    <a:pt x="404" y="60"/>
                  </a:lnTo>
                  <a:lnTo>
                    <a:pt x="400" y="68"/>
                  </a:lnTo>
                  <a:lnTo>
                    <a:pt x="390" y="80"/>
                  </a:lnTo>
                  <a:lnTo>
                    <a:pt x="386" y="100"/>
                  </a:lnTo>
                  <a:lnTo>
                    <a:pt x="376" y="114"/>
                  </a:lnTo>
                  <a:lnTo>
                    <a:pt x="376" y="128"/>
                  </a:lnTo>
                  <a:lnTo>
                    <a:pt x="376" y="146"/>
                  </a:lnTo>
                  <a:lnTo>
                    <a:pt x="372" y="148"/>
                  </a:lnTo>
                  <a:lnTo>
                    <a:pt x="364" y="156"/>
                  </a:lnTo>
                  <a:lnTo>
                    <a:pt x="364" y="160"/>
                  </a:lnTo>
                  <a:lnTo>
                    <a:pt x="348" y="176"/>
                  </a:lnTo>
                  <a:lnTo>
                    <a:pt x="342" y="190"/>
                  </a:lnTo>
                  <a:lnTo>
                    <a:pt x="344" y="208"/>
                  </a:lnTo>
                  <a:lnTo>
                    <a:pt x="340" y="216"/>
                  </a:lnTo>
                  <a:lnTo>
                    <a:pt x="326" y="226"/>
                  </a:lnTo>
                  <a:lnTo>
                    <a:pt x="316" y="240"/>
                  </a:lnTo>
                  <a:lnTo>
                    <a:pt x="312" y="244"/>
                  </a:lnTo>
                  <a:lnTo>
                    <a:pt x="312" y="258"/>
                  </a:lnTo>
                  <a:lnTo>
                    <a:pt x="304" y="268"/>
                  </a:lnTo>
                  <a:lnTo>
                    <a:pt x="304" y="278"/>
                  </a:lnTo>
                  <a:lnTo>
                    <a:pt x="300" y="292"/>
                  </a:lnTo>
                  <a:lnTo>
                    <a:pt x="290" y="304"/>
                  </a:lnTo>
                  <a:lnTo>
                    <a:pt x="294" y="320"/>
                  </a:lnTo>
                  <a:lnTo>
                    <a:pt x="302" y="328"/>
                  </a:lnTo>
                  <a:lnTo>
                    <a:pt x="302" y="340"/>
                  </a:lnTo>
                  <a:lnTo>
                    <a:pt x="306" y="342"/>
                  </a:lnTo>
                  <a:lnTo>
                    <a:pt x="306" y="346"/>
                  </a:lnTo>
                  <a:lnTo>
                    <a:pt x="300" y="350"/>
                  </a:lnTo>
                  <a:lnTo>
                    <a:pt x="300" y="358"/>
                  </a:lnTo>
                  <a:lnTo>
                    <a:pt x="300" y="364"/>
                  </a:lnTo>
                  <a:lnTo>
                    <a:pt x="52" y="372"/>
                  </a:lnTo>
                  <a:lnTo>
                    <a:pt x="52" y="316"/>
                  </a:lnTo>
                  <a:lnTo>
                    <a:pt x="40" y="314"/>
                  </a:lnTo>
                  <a:lnTo>
                    <a:pt x="28" y="318"/>
                  </a:lnTo>
                  <a:lnTo>
                    <a:pt x="24" y="318"/>
                  </a:lnTo>
                  <a:lnTo>
                    <a:pt x="12" y="308"/>
                  </a:lnTo>
                  <a:lnTo>
                    <a:pt x="14" y="128"/>
                  </a:lnTo>
                  <a:lnTo>
                    <a:pt x="0" y="16"/>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3" name="Freeform 27">
              <a:extLst>
                <a:ext uri="{FF2B5EF4-FFF2-40B4-BE49-F238E27FC236}">
                  <a16:creationId xmlns:a16="http://schemas.microsoft.com/office/drawing/2014/main" id="{EDC90B63-BBD9-5BAF-DC89-67D56A6F3749}"/>
                </a:ext>
              </a:extLst>
            </p:cNvPr>
            <p:cNvSpPr>
              <a:spLocks/>
            </p:cNvSpPr>
            <p:nvPr/>
          </p:nvSpPr>
          <p:spPr bwMode="auto">
            <a:xfrm>
              <a:off x="2742" y="2333"/>
              <a:ext cx="462" cy="400"/>
            </a:xfrm>
            <a:custGeom>
              <a:avLst/>
              <a:gdLst>
                <a:gd name="T0" fmla="*/ 248 w 462"/>
                <a:gd name="T1" fmla="*/ 8 h 400"/>
                <a:gd name="T2" fmla="*/ 264 w 462"/>
                <a:gd name="T3" fmla="*/ 60 h 400"/>
                <a:gd name="T4" fmla="*/ 260 w 462"/>
                <a:gd name="T5" fmla="*/ 80 h 400"/>
                <a:gd name="T6" fmla="*/ 236 w 462"/>
                <a:gd name="T7" fmla="*/ 130 h 400"/>
                <a:gd name="T8" fmla="*/ 380 w 462"/>
                <a:gd name="T9" fmla="*/ 198 h 400"/>
                <a:gd name="T10" fmla="*/ 380 w 462"/>
                <a:gd name="T11" fmla="*/ 242 h 400"/>
                <a:gd name="T12" fmla="*/ 378 w 462"/>
                <a:gd name="T13" fmla="*/ 272 h 400"/>
                <a:gd name="T14" fmla="*/ 346 w 462"/>
                <a:gd name="T15" fmla="*/ 266 h 400"/>
                <a:gd name="T16" fmla="*/ 336 w 462"/>
                <a:gd name="T17" fmla="*/ 294 h 400"/>
                <a:gd name="T18" fmla="*/ 372 w 462"/>
                <a:gd name="T19" fmla="*/ 288 h 400"/>
                <a:gd name="T20" fmla="*/ 392 w 462"/>
                <a:gd name="T21" fmla="*/ 284 h 400"/>
                <a:gd name="T22" fmla="*/ 384 w 462"/>
                <a:gd name="T23" fmla="*/ 298 h 400"/>
                <a:gd name="T24" fmla="*/ 398 w 462"/>
                <a:gd name="T25" fmla="*/ 310 h 400"/>
                <a:gd name="T26" fmla="*/ 426 w 462"/>
                <a:gd name="T27" fmla="*/ 286 h 400"/>
                <a:gd name="T28" fmla="*/ 440 w 462"/>
                <a:gd name="T29" fmla="*/ 288 h 400"/>
                <a:gd name="T30" fmla="*/ 440 w 462"/>
                <a:gd name="T31" fmla="*/ 304 h 400"/>
                <a:gd name="T32" fmla="*/ 406 w 462"/>
                <a:gd name="T33" fmla="*/ 336 h 400"/>
                <a:gd name="T34" fmla="*/ 428 w 462"/>
                <a:gd name="T35" fmla="*/ 364 h 400"/>
                <a:gd name="T36" fmla="*/ 458 w 462"/>
                <a:gd name="T37" fmla="*/ 388 h 400"/>
                <a:gd name="T38" fmla="*/ 426 w 462"/>
                <a:gd name="T39" fmla="*/ 382 h 400"/>
                <a:gd name="T40" fmla="*/ 384 w 462"/>
                <a:gd name="T41" fmla="*/ 356 h 400"/>
                <a:gd name="T42" fmla="*/ 368 w 462"/>
                <a:gd name="T43" fmla="*/ 376 h 400"/>
                <a:gd name="T44" fmla="*/ 356 w 462"/>
                <a:gd name="T45" fmla="*/ 392 h 400"/>
                <a:gd name="T46" fmla="*/ 340 w 462"/>
                <a:gd name="T47" fmla="*/ 378 h 400"/>
                <a:gd name="T48" fmla="*/ 324 w 462"/>
                <a:gd name="T49" fmla="*/ 378 h 400"/>
                <a:gd name="T50" fmla="*/ 292 w 462"/>
                <a:gd name="T51" fmla="*/ 388 h 400"/>
                <a:gd name="T52" fmla="*/ 244 w 462"/>
                <a:gd name="T53" fmla="*/ 356 h 400"/>
                <a:gd name="T54" fmla="*/ 224 w 462"/>
                <a:gd name="T55" fmla="*/ 344 h 400"/>
                <a:gd name="T56" fmla="*/ 224 w 462"/>
                <a:gd name="T57" fmla="*/ 336 h 400"/>
                <a:gd name="T58" fmla="*/ 206 w 462"/>
                <a:gd name="T59" fmla="*/ 334 h 400"/>
                <a:gd name="T60" fmla="*/ 196 w 462"/>
                <a:gd name="T61" fmla="*/ 326 h 400"/>
                <a:gd name="T62" fmla="*/ 184 w 462"/>
                <a:gd name="T63" fmla="*/ 352 h 400"/>
                <a:gd name="T64" fmla="*/ 86 w 462"/>
                <a:gd name="T65" fmla="*/ 336 h 400"/>
                <a:gd name="T66" fmla="*/ 20 w 462"/>
                <a:gd name="T67" fmla="*/ 334 h 400"/>
                <a:gd name="T68" fmla="*/ 32 w 462"/>
                <a:gd name="T69" fmla="*/ 318 h 400"/>
                <a:gd name="T70" fmla="*/ 32 w 462"/>
                <a:gd name="T71" fmla="*/ 278 h 400"/>
                <a:gd name="T72" fmla="*/ 36 w 462"/>
                <a:gd name="T73" fmla="*/ 254 h 400"/>
                <a:gd name="T74" fmla="*/ 50 w 462"/>
                <a:gd name="T75" fmla="*/ 222 h 400"/>
                <a:gd name="T76" fmla="*/ 40 w 462"/>
                <a:gd name="T77" fmla="*/ 184 h 400"/>
                <a:gd name="T78" fmla="*/ 36 w 462"/>
                <a:gd name="T79" fmla="*/ 170 h 400"/>
                <a:gd name="T80" fmla="*/ 24 w 462"/>
                <a:gd name="T81" fmla="*/ 152 h 400"/>
                <a:gd name="T82" fmla="*/ 8 w 462"/>
                <a:gd name="T83" fmla="*/ 11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2" h="400">
                  <a:moveTo>
                    <a:pt x="0" y="8"/>
                  </a:moveTo>
                  <a:lnTo>
                    <a:pt x="248" y="0"/>
                  </a:lnTo>
                  <a:lnTo>
                    <a:pt x="248" y="8"/>
                  </a:lnTo>
                  <a:lnTo>
                    <a:pt x="258" y="30"/>
                  </a:lnTo>
                  <a:lnTo>
                    <a:pt x="260" y="48"/>
                  </a:lnTo>
                  <a:lnTo>
                    <a:pt x="264" y="60"/>
                  </a:lnTo>
                  <a:lnTo>
                    <a:pt x="270" y="64"/>
                  </a:lnTo>
                  <a:lnTo>
                    <a:pt x="270" y="74"/>
                  </a:lnTo>
                  <a:lnTo>
                    <a:pt x="260" y="80"/>
                  </a:lnTo>
                  <a:lnTo>
                    <a:pt x="256" y="84"/>
                  </a:lnTo>
                  <a:lnTo>
                    <a:pt x="252" y="106"/>
                  </a:lnTo>
                  <a:lnTo>
                    <a:pt x="236" y="130"/>
                  </a:lnTo>
                  <a:lnTo>
                    <a:pt x="222" y="174"/>
                  </a:lnTo>
                  <a:lnTo>
                    <a:pt x="220" y="206"/>
                  </a:lnTo>
                  <a:lnTo>
                    <a:pt x="380" y="198"/>
                  </a:lnTo>
                  <a:lnTo>
                    <a:pt x="384" y="204"/>
                  </a:lnTo>
                  <a:lnTo>
                    <a:pt x="380" y="220"/>
                  </a:lnTo>
                  <a:lnTo>
                    <a:pt x="380" y="242"/>
                  </a:lnTo>
                  <a:lnTo>
                    <a:pt x="396" y="258"/>
                  </a:lnTo>
                  <a:lnTo>
                    <a:pt x="400" y="278"/>
                  </a:lnTo>
                  <a:lnTo>
                    <a:pt x="378" y="272"/>
                  </a:lnTo>
                  <a:lnTo>
                    <a:pt x="356" y="264"/>
                  </a:lnTo>
                  <a:lnTo>
                    <a:pt x="352" y="262"/>
                  </a:lnTo>
                  <a:lnTo>
                    <a:pt x="346" y="266"/>
                  </a:lnTo>
                  <a:lnTo>
                    <a:pt x="330" y="280"/>
                  </a:lnTo>
                  <a:lnTo>
                    <a:pt x="330" y="286"/>
                  </a:lnTo>
                  <a:lnTo>
                    <a:pt x="336" y="294"/>
                  </a:lnTo>
                  <a:lnTo>
                    <a:pt x="344" y="296"/>
                  </a:lnTo>
                  <a:lnTo>
                    <a:pt x="362" y="296"/>
                  </a:lnTo>
                  <a:lnTo>
                    <a:pt x="372" y="288"/>
                  </a:lnTo>
                  <a:lnTo>
                    <a:pt x="378" y="286"/>
                  </a:lnTo>
                  <a:lnTo>
                    <a:pt x="388" y="286"/>
                  </a:lnTo>
                  <a:lnTo>
                    <a:pt x="392" y="284"/>
                  </a:lnTo>
                  <a:lnTo>
                    <a:pt x="394" y="288"/>
                  </a:lnTo>
                  <a:lnTo>
                    <a:pt x="392" y="292"/>
                  </a:lnTo>
                  <a:lnTo>
                    <a:pt x="384" y="298"/>
                  </a:lnTo>
                  <a:lnTo>
                    <a:pt x="386" y="304"/>
                  </a:lnTo>
                  <a:lnTo>
                    <a:pt x="392" y="308"/>
                  </a:lnTo>
                  <a:lnTo>
                    <a:pt x="398" y="310"/>
                  </a:lnTo>
                  <a:lnTo>
                    <a:pt x="402" y="306"/>
                  </a:lnTo>
                  <a:lnTo>
                    <a:pt x="408" y="292"/>
                  </a:lnTo>
                  <a:lnTo>
                    <a:pt x="426" y="286"/>
                  </a:lnTo>
                  <a:lnTo>
                    <a:pt x="432" y="282"/>
                  </a:lnTo>
                  <a:lnTo>
                    <a:pt x="436" y="282"/>
                  </a:lnTo>
                  <a:lnTo>
                    <a:pt x="440" y="288"/>
                  </a:lnTo>
                  <a:lnTo>
                    <a:pt x="438" y="296"/>
                  </a:lnTo>
                  <a:lnTo>
                    <a:pt x="440" y="300"/>
                  </a:lnTo>
                  <a:lnTo>
                    <a:pt x="440" y="304"/>
                  </a:lnTo>
                  <a:lnTo>
                    <a:pt x="432" y="310"/>
                  </a:lnTo>
                  <a:lnTo>
                    <a:pt x="420" y="328"/>
                  </a:lnTo>
                  <a:lnTo>
                    <a:pt x="406" y="336"/>
                  </a:lnTo>
                  <a:lnTo>
                    <a:pt x="404" y="346"/>
                  </a:lnTo>
                  <a:lnTo>
                    <a:pt x="410" y="354"/>
                  </a:lnTo>
                  <a:lnTo>
                    <a:pt x="428" y="364"/>
                  </a:lnTo>
                  <a:lnTo>
                    <a:pt x="458" y="376"/>
                  </a:lnTo>
                  <a:lnTo>
                    <a:pt x="462" y="382"/>
                  </a:lnTo>
                  <a:lnTo>
                    <a:pt x="458" y="388"/>
                  </a:lnTo>
                  <a:lnTo>
                    <a:pt x="452" y="390"/>
                  </a:lnTo>
                  <a:lnTo>
                    <a:pt x="428" y="400"/>
                  </a:lnTo>
                  <a:lnTo>
                    <a:pt x="426" y="382"/>
                  </a:lnTo>
                  <a:lnTo>
                    <a:pt x="412" y="376"/>
                  </a:lnTo>
                  <a:lnTo>
                    <a:pt x="386" y="364"/>
                  </a:lnTo>
                  <a:lnTo>
                    <a:pt x="384" y="356"/>
                  </a:lnTo>
                  <a:lnTo>
                    <a:pt x="378" y="352"/>
                  </a:lnTo>
                  <a:lnTo>
                    <a:pt x="372" y="356"/>
                  </a:lnTo>
                  <a:lnTo>
                    <a:pt x="368" y="376"/>
                  </a:lnTo>
                  <a:lnTo>
                    <a:pt x="370" y="378"/>
                  </a:lnTo>
                  <a:lnTo>
                    <a:pt x="370" y="382"/>
                  </a:lnTo>
                  <a:lnTo>
                    <a:pt x="356" y="392"/>
                  </a:lnTo>
                  <a:lnTo>
                    <a:pt x="352" y="390"/>
                  </a:lnTo>
                  <a:lnTo>
                    <a:pt x="344" y="380"/>
                  </a:lnTo>
                  <a:lnTo>
                    <a:pt x="340" y="378"/>
                  </a:lnTo>
                  <a:lnTo>
                    <a:pt x="332" y="382"/>
                  </a:lnTo>
                  <a:lnTo>
                    <a:pt x="328" y="378"/>
                  </a:lnTo>
                  <a:lnTo>
                    <a:pt x="324" y="378"/>
                  </a:lnTo>
                  <a:lnTo>
                    <a:pt x="312" y="392"/>
                  </a:lnTo>
                  <a:lnTo>
                    <a:pt x="298" y="392"/>
                  </a:lnTo>
                  <a:lnTo>
                    <a:pt x="292" y="388"/>
                  </a:lnTo>
                  <a:lnTo>
                    <a:pt x="278" y="386"/>
                  </a:lnTo>
                  <a:lnTo>
                    <a:pt x="256" y="360"/>
                  </a:lnTo>
                  <a:lnTo>
                    <a:pt x="244" y="356"/>
                  </a:lnTo>
                  <a:lnTo>
                    <a:pt x="232" y="352"/>
                  </a:lnTo>
                  <a:lnTo>
                    <a:pt x="228" y="344"/>
                  </a:lnTo>
                  <a:lnTo>
                    <a:pt x="224" y="344"/>
                  </a:lnTo>
                  <a:lnTo>
                    <a:pt x="224" y="342"/>
                  </a:lnTo>
                  <a:lnTo>
                    <a:pt x="222" y="340"/>
                  </a:lnTo>
                  <a:lnTo>
                    <a:pt x="224" y="336"/>
                  </a:lnTo>
                  <a:lnTo>
                    <a:pt x="218" y="334"/>
                  </a:lnTo>
                  <a:lnTo>
                    <a:pt x="216" y="336"/>
                  </a:lnTo>
                  <a:lnTo>
                    <a:pt x="206" y="334"/>
                  </a:lnTo>
                  <a:lnTo>
                    <a:pt x="204" y="332"/>
                  </a:lnTo>
                  <a:lnTo>
                    <a:pt x="202" y="326"/>
                  </a:lnTo>
                  <a:lnTo>
                    <a:pt x="196" y="326"/>
                  </a:lnTo>
                  <a:lnTo>
                    <a:pt x="180" y="340"/>
                  </a:lnTo>
                  <a:lnTo>
                    <a:pt x="188" y="350"/>
                  </a:lnTo>
                  <a:lnTo>
                    <a:pt x="184" y="352"/>
                  </a:lnTo>
                  <a:lnTo>
                    <a:pt x="158" y="354"/>
                  </a:lnTo>
                  <a:lnTo>
                    <a:pt x="112" y="346"/>
                  </a:lnTo>
                  <a:lnTo>
                    <a:pt x="86" y="336"/>
                  </a:lnTo>
                  <a:lnTo>
                    <a:pt x="26" y="344"/>
                  </a:lnTo>
                  <a:lnTo>
                    <a:pt x="22" y="340"/>
                  </a:lnTo>
                  <a:lnTo>
                    <a:pt x="20" y="334"/>
                  </a:lnTo>
                  <a:lnTo>
                    <a:pt x="22" y="330"/>
                  </a:lnTo>
                  <a:lnTo>
                    <a:pt x="24" y="324"/>
                  </a:lnTo>
                  <a:lnTo>
                    <a:pt x="32" y="318"/>
                  </a:lnTo>
                  <a:lnTo>
                    <a:pt x="40" y="296"/>
                  </a:lnTo>
                  <a:lnTo>
                    <a:pt x="32" y="286"/>
                  </a:lnTo>
                  <a:lnTo>
                    <a:pt x="32" y="278"/>
                  </a:lnTo>
                  <a:lnTo>
                    <a:pt x="34" y="274"/>
                  </a:lnTo>
                  <a:lnTo>
                    <a:pt x="34" y="268"/>
                  </a:lnTo>
                  <a:lnTo>
                    <a:pt x="36" y="254"/>
                  </a:lnTo>
                  <a:lnTo>
                    <a:pt x="42" y="250"/>
                  </a:lnTo>
                  <a:lnTo>
                    <a:pt x="46" y="240"/>
                  </a:lnTo>
                  <a:lnTo>
                    <a:pt x="50" y="222"/>
                  </a:lnTo>
                  <a:lnTo>
                    <a:pt x="50" y="210"/>
                  </a:lnTo>
                  <a:lnTo>
                    <a:pt x="46" y="194"/>
                  </a:lnTo>
                  <a:lnTo>
                    <a:pt x="40" y="184"/>
                  </a:lnTo>
                  <a:lnTo>
                    <a:pt x="36" y="180"/>
                  </a:lnTo>
                  <a:lnTo>
                    <a:pt x="38" y="174"/>
                  </a:lnTo>
                  <a:lnTo>
                    <a:pt x="36" y="170"/>
                  </a:lnTo>
                  <a:lnTo>
                    <a:pt x="30" y="160"/>
                  </a:lnTo>
                  <a:lnTo>
                    <a:pt x="24" y="156"/>
                  </a:lnTo>
                  <a:lnTo>
                    <a:pt x="24" y="152"/>
                  </a:lnTo>
                  <a:lnTo>
                    <a:pt x="26" y="142"/>
                  </a:lnTo>
                  <a:lnTo>
                    <a:pt x="20" y="128"/>
                  </a:lnTo>
                  <a:lnTo>
                    <a:pt x="8" y="116"/>
                  </a:lnTo>
                  <a:lnTo>
                    <a:pt x="4" y="110"/>
                  </a:lnTo>
                  <a:lnTo>
                    <a:pt x="0" y="8"/>
                  </a:lnTo>
                  <a:close/>
                </a:path>
              </a:pathLst>
            </a:custGeom>
            <a:solidFill>
              <a:srgbClr val="F6CCC7"/>
            </a:solid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4" name="Freeform 28">
              <a:extLst>
                <a:ext uri="{FF2B5EF4-FFF2-40B4-BE49-F238E27FC236}">
                  <a16:creationId xmlns:a16="http://schemas.microsoft.com/office/drawing/2014/main" id="{512442E6-F4CE-6E24-9005-E3B8D3010221}"/>
                </a:ext>
              </a:extLst>
            </p:cNvPr>
            <p:cNvSpPr>
              <a:spLocks/>
            </p:cNvSpPr>
            <p:nvPr/>
          </p:nvSpPr>
          <p:spPr bwMode="auto">
            <a:xfrm>
              <a:off x="2962" y="2113"/>
              <a:ext cx="286" cy="498"/>
            </a:xfrm>
            <a:custGeom>
              <a:avLst/>
              <a:gdLst>
                <a:gd name="T0" fmla="*/ 264 w 286"/>
                <a:gd name="T1" fmla="*/ 0 h 498"/>
                <a:gd name="T2" fmla="*/ 92 w 286"/>
                <a:gd name="T3" fmla="*/ 12 h 498"/>
                <a:gd name="T4" fmla="*/ 92 w 286"/>
                <a:gd name="T5" fmla="*/ 16 h 498"/>
                <a:gd name="T6" fmla="*/ 76 w 286"/>
                <a:gd name="T7" fmla="*/ 32 h 498"/>
                <a:gd name="T8" fmla="*/ 70 w 286"/>
                <a:gd name="T9" fmla="*/ 46 h 498"/>
                <a:gd name="T10" fmla="*/ 72 w 286"/>
                <a:gd name="T11" fmla="*/ 64 h 498"/>
                <a:gd name="T12" fmla="*/ 68 w 286"/>
                <a:gd name="T13" fmla="*/ 72 h 498"/>
                <a:gd name="T14" fmla="*/ 54 w 286"/>
                <a:gd name="T15" fmla="*/ 82 h 498"/>
                <a:gd name="T16" fmla="*/ 44 w 286"/>
                <a:gd name="T17" fmla="*/ 96 h 498"/>
                <a:gd name="T18" fmla="*/ 40 w 286"/>
                <a:gd name="T19" fmla="*/ 100 h 498"/>
                <a:gd name="T20" fmla="*/ 40 w 286"/>
                <a:gd name="T21" fmla="*/ 114 h 498"/>
                <a:gd name="T22" fmla="*/ 32 w 286"/>
                <a:gd name="T23" fmla="*/ 124 h 498"/>
                <a:gd name="T24" fmla="*/ 32 w 286"/>
                <a:gd name="T25" fmla="*/ 134 h 498"/>
                <a:gd name="T26" fmla="*/ 28 w 286"/>
                <a:gd name="T27" fmla="*/ 148 h 498"/>
                <a:gd name="T28" fmla="*/ 18 w 286"/>
                <a:gd name="T29" fmla="*/ 160 h 498"/>
                <a:gd name="T30" fmla="*/ 22 w 286"/>
                <a:gd name="T31" fmla="*/ 176 h 498"/>
                <a:gd name="T32" fmla="*/ 30 w 286"/>
                <a:gd name="T33" fmla="*/ 184 h 498"/>
                <a:gd name="T34" fmla="*/ 30 w 286"/>
                <a:gd name="T35" fmla="*/ 196 h 498"/>
                <a:gd name="T36" fmla="*/ 34 w 286"/>
                <a:gd name="T37" fmla="*/ 198 h 498"/>
                <a:gd name="T38" fmla="*/ 34 w 286"/>
                <a:gd name="T39" fmla="*/ 202 h 498"/>
                <a:gd name="T40" fmla="*/ 28 w 286"/>
                <a:gd name="T41" fmla="*/ 206 h 498"/>
                <a:gd name="T42" fmla="*/ 28 w 286"/>
                <a:gd name="T43" fmla="*/ 214 h 498"/>
                <a:gd name="T44" fmla="*/ 28 w 286"/>
                <a:gd name="T45" fmla="*/ 220 h 498"/>
                <a:gd name="T46" fmla="*/ 28 w 286"/>
                <a:gd name="T47" fmla="*/ 228 h 498"/>
                <a:gd name="T48" fmla="*/ 38 w 286"/>
                <a:gd name="T49" fmla="*/ 250 h 498"/>
                <a:gd name="T50" fmla="*/ 40 w 286"/>
                <a:gd name="T51" fmla="*/ 268 h 498"/>
                <a:gd name="T52" fmla="*/ 44 w 286"/>
                <a:gd name="T53" fmla="*/ 280 h 498"/>
                <a:gd name="T54" fmla="*/ 50 w 286"/>
                <a:gd name="T55" fmla="*/ 284 h 498"/>
                <a:gd name="T56" fmla="*/ 50 w 286"/>
                <a:gd name="T57" fmla="*/ 294 h 498"/>
                <a:gd name="T58" fmla="*/ 40 w 286"/>
                <a:gd name="T59" fmla="*/ 300 h 498"/>
                <a:gd name="T60" fmla="*/ 36 w 286"/>
                <a:gd name="T61" fmla="*/ 304 h 498"/>
                <a:gd name="T62" fmla="*/ 32 w 286"/>
                <a:gd name="T63" fmla="*/ 326 h 498"/>
                <a:gd name="T64" fmla="*/ 16 w 286"/>
                <a:gd name="T65" fmla="*/ 350 h 498"/>
                <a:gd name="T66" fmla="*/ 2 w 286"/>
                <a:gd name="T67" fmla="*/ 394 h 498"/>
                <a:gd name="T68" fmla="*/ 0 w 286"/>
                <a:gd name="T69" fmla="*/ 426 h 498"/>
                <a:gd name="T70" fmla="*/ 160 w 286"/>
                <a:gd name="T71" fmla="*/ 418 h 498"/>
                <a:gd name="T72" fmla="*/ 164 w 286"/>
                <a:gd name="T73" fmla="*/ 424 h 498"/>
                <a:gd name="T74" fmla="*/ 160 w 286"/>
                <a:gd name="T75" fmla="*/ 440 h 498"/>
                <a:gd name="T76" fmla="*/ 160 w 286"/>
                <a:gd name="T77" fmla="*/ 462 h 498"/>
                <a:gd name="T78" fmla="*/ 176 w 286"/>
                <a:gd name="T79" fmla="*/ 478 h 498"/>
                <a:gd name="T80" fmla="*/ 180 w 286"/>
                <a:gd name="T81" fmla="*/ 498 h 498"/>
                <a:gd name="T82" fmla="*/ 192 w 286"/>
                <a:gd name="T83" fmla="*/ 498 h 498"/>
                <a:gd name="T84" fmla="*/ 208 w 286"/>
                <a:gd name="T85" fmla="*/ 484 h 498"/>
                <a:gd name="T86" fmla="*/ 248 w 286"/>
                <a:gd name="T87" fmla="*/ 472 h 498"/>
                <a:gd name="T88" fmla="*/ 258 w 286"/>
                <a:gd name="T89" fmla="*/ 476 h 498"/>
                <a:gd name="T90" fmla="*/ 272 w 286"/>
                <a:gd name="T91" fmla="*/ 470 h 498"/>
                <a:gd name="T92" fmla="*/ 274 w 286"/>
                <a:gd name="T93" fmla="*/ 474 h 498"/>
                <a:gd name="T94" fmla="*/ 282 w 286"/>
                <a:gd name="T95" fmla="*/ 476 h 498"/>
                <a:gd name="T96" fmla="*/ 286 w 286"/>
                <a:gd name="T97" fmla="*/ 476 h 498"/>
                <a:gd name="T98" fmla="*/ 268 w 286"/>
                <a:gd name="T99" fmla="*/ 324 h 498"/>
                <a:gd name="T100" fmla="*/ 266 w 286"/>
                <a:gd name="T101" fmla="*/ 308 h 498"/>
                <a:gd name="T102" fmla="*/ 272 w 286"/>
                <a:gd name="T103" fmla="*/ 8 h 498"/>
                <a:gd name="T104" fmla="*/ 264 w 286"/>
                <a:gd name="T105" fmla="*/ 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6" h="498">
                  <a:moveTo>
                    <a:pt x="264" y="0"/>
                  </a:moveTo>
                  <a:lnTo>
                    <a:pt x="92" y="12"/>
                  </a:lnTo>
                  <a:lnTo>
                    <a:pt x="92" y="16"/>
                  </a:lnTo>
                  <a:lnTo>
                    <a:pt x="76" y="32"/>
                  </a:lnTo>
                  <a:lnTo>
                    <a:pt x="70" y="46"/>
                  </a:lnTo>
                  <a:lnTo>
                    <a:pt x="72" y="64"/>
                  </a:lnTo>
                  <a:lnTo>
                    <a:pt x="68" y="72"/>
                  </a:lnTo>
                  <a:lnTo>
                    <a:pt x="54" y="82"/>
                  </a:lnTo>
                  <a:lnTo>
                    <a:pt x="44" y="96"/>
                  </a:lnTo>
                  <a:lnTo>
                    <a:pt x="40" y="100"/>
                  </a:lnTo>
                  <a:lnTo>
                    <a:pt x="40" y="114"/>
                  </a:lnTo>
                  <a:lnTo>
                    <a:pt x="32" y="124"/>
                  </a:lnTo>
                  <a:lnTo>
                    <a:pt x="32" y="134"/>
                  </a:lnTo>
                  <a:lnTo>
                    <a:pt x="28" y="148"/>
                  </a:lnTo>
                  <a:lnTo>
                    <a:pt x="18" y="160"/>
                  </a:lnTo>
                  <a:lnTo>
                    <a:pt x="22" y="176"/>
                  </a:lnTo>
                  <a:lnTo>
                    <a:pt x="30" y="184"/>
                  </a:lnTo>
                  <a:lnTo>
                    <a:pt x="30" y="196"/>
                  </a:lnTo>
                  <a:lnTo>
                    <a:pt x="34" y="198"/>
                  </a:lnTo>
                  <a:lnTo>
                    <a:pt x="34" y="202"/>
                  </a:lnTo>
                  <a:lnTo>
                    <a:pt x="28" y="206"/>
                  </a:lnTo>
                  <a:lnTo>
                    <a:pt x="28" y="214"/>
                  </a:lnTo>
                  <a:lnTo>
                    <a:pt x="28" y="220"/>
                  </a:lnTo>
                  <a:lnTo>
                    <a:pt x="28" y="228"/>
                  </a:lnTo>
                  <a:lnTo>
                    <a:pt x="38" y="250"/>
                  </a:lnTo>
                  <a:lnTo>
                    <a:pt x="40" y="268"/>
                  </a:lnTo>
                  <a:lnTo>
                    <a:pt x="44" y="280"/>
                  </a:lnTo>
                  <a:lnTo>
                    <a:pt x="50" y="284"/>
                  </a:lnTo>
                  <a:lnTo>
                    <a:pt x="50" y="294"/>
                  </a:lnTo>
                  <a:lnTo>
                    <a:pt x="40" y="300"/>
                  </a:lnTo>
                  <a:lnTo>
                    <a:pt x="36" y="304"/>
                  </a:lnTo>
                  <a:lnTo>
                    <a:pt x="32" y="326"/>
                  </a:lnTo>
                  <a:lnTo>
                    <a:pt x="16" y="350"/>
                  </a:lnTo>
                  <a:lnTo>
                    <a:pt x="2" y="394"/>
                  </a:lnTo>
                  <a:lnTo>
                    <a:pt x="0" y="426"/>
                  </a:lnTo>
                  <a:lnTo>
                    <a:pt x="160" y="418"/>
                  </a:lnTo>
                  <a:lnTo>
                    <a:pt x="164" y="424"/>
                  </a:lnTo>
                  <a:lnTo>
                    <a:pt x="160" y="440"/>
                  </a:lnTo>
                  <a:lnTo>
                    <a:pt x="160" y="462"/>
                  </a:lnTo>
                  <a:lnTo>
                    <a:pt x="176" y="478"/>
                  </a:lnTo>
                  <a:lnTo>
                    <a:pt x="180" y="498"/>
                  </a:lnTo>
                  <a:lnTo>
                    <a:pt x="192" y="498"/>
                  </a:lnTo>
                  <a:lnTo>
                    <a:pt x="208" y="484"/>
                  </a:lnTo>
                  <a:lnTo>
                    <a:pt x="248" y="472"/>
                  </a:lnTo>
                  <a:lnTo>
                    <a:pt x="258" y="476"/>
                  </a:lnTo>
                  <a:lnTo>
                    <a:pt x="272" y="470"/>
                  </a:lnTo>
                  <a:lnTo>
                    <a:pt x="274" y="474"/>
                  </a:lnTo>
                  <a:lnTo>
                    <a:pt x="282" y="476"/>
                  </a:lnTo>
                  <a:lnTo>
                    <a:pt x="286" y="476"/>
                  </a:lnTo>
                  <a:lnTo>
                    <a:pt x="268" y="324"/>
                  </a:lnTo>
                  <a:lnTo>
                    <a:pt x="266" y="308"/>
                  </a:lnTo>
                  <a:lnTo>
                    <a:pt x="272" y="8"/>
                  </a:lnTo>
                  <a:lnTo>
                    <a:pt x="264" y="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5" name="Freeform 29">
              <a:extLst>
                <a:ext uri="{FF2B5EF4-FFF2-40B4-BE49-F238E27FC236}">
                  <a16:creationId xmlns:a16="http://schemas.microsoft.com/office/drawing/2014/main" id="{1310A773-8DDC-18AC-549B-AC2ADA252C24}"/>
                </a:ext>
              </a:extLst>
            </p:cNvPr>
            <p:cNvSpPr>
              <a:spLocks/>
            </p:cNvSpPr>
            <p:nvPr/>
          </p:nvSpPr>
          <p:spPr bwMode="auto">
            <a:xfrm>
              <a:off x="3226" y="2093"/>
              <a:ext cx="312" cy="498"/>
            </a:xfrm>
            <a:custGeom>
              <a:avLst/>
              <a:gdLst>
                <a:gd name="T0" fmla="*/ 0 w 312"/>
                <a:gd name="T1" fmla="*/ 20 h 498"/>
                <a:gd name="T2" fmla="*/ 8 w 312"/>
                <a:gd name="T3" fmla="*/ 28 h 498"/>
                <a:gd name="T4" fmla="*/ 2 w 312"/>
                <a:gd name="T5" fmla="*/ 328 h 498"/>
                <a:gd name="T6" fmla="*/ 4 w 312"/>
                <a:gd name="T7" fmla="*/ 344 h 498"/>
                <a:gd name="T8" fmla="*/ 22 w 312"/>
                <a:gd name="T9" fmla="*/ 496 h 498"/>
                <a:gd name="T10" fmla="*/ 26 w 312"/>
                <a:gd name="T11" fmla="*/ 492 h 498"/>
                <a:gd name="T12" fmla="*/ 30 w 312"/>
                <a:gd name="T13" fmla="*/ 488 h 498"/>
                <a:gd name="T14" fmla="*/ 44 w 312"/>
                <a:gd name="T15" fmla="*/ 494 h 498"/>
                <a:gd name="T16" fmla="*/ 48 w 312"/>
                <a:gd name="T17" fmla="*/ 488 h 498"/>
                <a:gd name="T18" fmla="*/ 50 w 312"/>
                <a:gd name="T19" fmla="*/ 466 h 498"/>
                <a:gd name="T20" fmla="*/ 56 w 312"/>
                <a:gd name="T21" fmla="*/ 450 h 498"/>
                <a:gd name="T22" fmla="*/ 64 w 312"/>
                <a:gd name="T23" fmla="*/ 466 h 498"/>
                <a:gd name="T24" fmla="*/ 64 w 312"/>
                <a:gd name="T25" fmla="*/ 472 h 498"/>
                <a:gd name="T26" fmla="*/ 68 w 312"/>
                <a:gd name="T27" fmla="*/ 484 h 498"/>
                <a:gd name="T28" fmla="*/ 76 w 312"/>
                <a:gd name="T29" fmla="*/ 496 h 498"/>
                <a:gd name="T30" fmla="*/ 86 w 312"/>
                <a:gd name="T31" fmla="*/ 498 h 498"/>
                <a:gd name="T32" fmla="*/ 92 w 312"/>
                <a:gd name="T33" fmla="*/ 496 h 498"/>
                <a:gd name="T34" fmla="*/ 104 w 312"/>
                <a:gd name="T35" fmla="*/ 486 h 498"/>
                <a:gd name="T36" fmla="*/ 106 w 312"/>
                <a:gd name="T37" fmla="*/ 484 h 498"/>
                <a:gd name="T38" fmla="*/ 110 w 312"/>
                <a:gd name="T39" fmla="*/ 480 h 498"/>
                <a:gd name="T40" fmla="*/ 110 w 312"/>
                <a:gd name="T41" fmla="*/ 478 h 498"/>
                <a:gd name="T42" fmla="*/ 108 w 312"/>
                <a:gd name="T43" fmla="*/ 476 h 498"/>
                <a:gd name="T44" fmla="*/ 104 w 312"/>
                <a:gd name="T45" fmla="*/ 474 h 498"/>
                <a:gd name="T46" fmla="*/ 104 w 312"/>
                <a:gd name="T47" fmla="*/ 472 h 498"/>
                <a:gd name="T48" fmla="*/ 108 w 312"/>
                <a:gd name="T49" fmla="*/ 462 h 498"/>
                <a:gd name="T50" fmla="*/ 106 w 312"/>
                <a:gd name="T51" fmla="*/ 458 h 498"/>
                <a:gd name="T52" fmla="*/ 100 w 312"/>
                <a:gd name="T53" fmla="*/ 452 h 498"/>
                <a:gd name="T54" fmla="*/ 98 w 312"/>
                <a:gd name="T55" fmla="*/ 452 h 498"/>
                <a:gd name="T56" fmla="*/ 92 w 312"/>
                <a:gd name="T57" fmla="*/ 448 h 498"/>
                <a:gd name="T58" fmla="*/ 86 w 312"/>
                <a:gd name="T59" fmla="*/ 440 h 498"/>
                <a:gd name="T60" fmla="*/ 86 w 312"/>
                <a:gd name="T61" fmla="*/ 432 h 498"/>
                <a:gd name="T62" fmla="*/ 88 w 312"/>
                <a:gd name="T63" fmla="*/ 430 h 498"/>
                <a:gd name="T64" fmla="*/ 88 w 312"/>
                <a:gd name="T65" fmla="*/ 428 h 498"/>
                <a:gd name="T66" fmla="*/ 88 w 312"/>
                <a:gd name="T67" fmla="*/ 424 h 498"/>
                <a:gd name="T68" fmla="*/ 312 w 312"/>
                <a:gd name="T69" fmla="*/ 400 h 498"/>
                <a:gd name="T70" fmla="*/ 312 w 312"/>
                <a:gd name="T71" fmla="*/ 394 h 498"/>
                <a:gd name="T72" fmla="*/ 300 w 312"/>
                <a:gd name="T73" fmla="*/ 378 h 498"/>
                <a:gd name="T74" fmla="*/ 302 w 312"/>
                <a:gd name="T75" fmla="*/ 352 h 498"/>
                <a:gd name="T76" fmla="*/ 292 w 312"/>
                <a:gd name="T77" fmla="*/ 330 h 498"/>
                <a:gd name="T78" fmla="*/ 292 w 312"/>
                <a:gd name="T79" fmla="*/ 312 h 498"/>
                <a:gd name="T80" fmla="*/ 296 w 312"/>
                <a:gd name="T81" fmla="*/ 300 h 498"/>
                <a:gd name="T82" fmla="*/ 296 w 312"/>
                <a:gd name="T83" fmla="*/ 286 h 498"/>
                <a:gd name="T84" fmla="*/ 304 w 312"/>
                <a:gd name="T85" fmla="*/ 274 h 498"/>
                <a:gd name="T86" fmla="*/ 304 w 312"/>
                <a:gd name="T87" fmla="*/ 272 h 498"/>
                <a:gd name="T88" fmla="*/ 298 w 312"/>
                <a:gd name="T89" fmla="*/ 262 h 498"/>
                <a:gd name="T90" fmla="*/ 300 w 312"/>
                <a:gd name="T91" fmla="*/ 254 h 498"/>
                <a:gd name="T92" fmla="*/ 296 w 312"/>
                <a:gd name="T93" fmla="*/ 248 h 498"/>
                <a:gd name="T94" fmla="*/ 288 w 312"/>
                <a:gd name="T95" fmla="*/ 242 h 498"/>
                <a:gd name="T96" fmla="*/ 284 w 312"/>
                <a:gd name="T97" fmla="*/ 236 h 498"/>
                <a:gd name="T98" fmla="*/ 280 w 312"/>
                <a:gd name="T99" fmla="*/ 220 h 498"/>
                <a:gd name="T100" fmla="*/ 274 w 312"/>
                <a:gd name="T101" fmla="*/ 216 h 498"/>
                <a:gd name="T102" fmla="*/ 214 w 312"/>
                <a:gd name="T103" fmla="*/ 0 h 498"/>
                <a:gd name="T104" fmla="*/ 0 w 312"/>
                <a:gd name="T105" fmla="*/ 2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498">
                  <a:moveTo>
                    <a:pt x="0" y="20"/>
                  </a:moveTo>
                  <a:lnTo>
                    <a:pt x="8" y="28"/>
                  </a:lnTo>
                  <a:lnTo>
                    <a:pt x="2" y="328"/>
                  </a:lnTo>
                  <a:lnTo>
                    <a:pt x="4" y="344"/>
                  </a:lnTo>
                  <a:lnTo>
                    <a:pt x="22" y="496"/>
                  </a:lnTo>
                  <a:lnTo>
                    <a:pt x="26" y="492"/>
                  </a:lnTo>
                  <a:lnTo>
                    <a:pt x="30" y="488"/>
                  </a:lnTo>
                  <a:lnTo>
                    <a:pt x="44" y="494"/>
                  </a:lnTo>
                  <a:lnTo>
                    <a:pt x="48" y="488"/>
                  </a:lnTo>
                  <a:lnTo>
                    <a:pt x="50" y="466"/>
                  </a:lnTo>
                  <a:lnTo>
                    <a:pt x="56" y="450"/>
                  </a:lnTo>
                  <a:lnTo>
                    <a:pt x="64" y="466"/>
                  </a:lnTo>
                  <a:lnTo>
                    <a:pt x="64" y="472"/>
                  </a:lnTo>
                  <a:lnTo>
                    <a:pt x="68" y="484"/>
                  </a:lnTo>
                  <a:lnTo>
                    <a:pt x="76" y="496"/>
                  </a:lnTo>
                  <a:lnTo>
                    <a:pt x="86" y="498"/>
                  </a:lnTo>
                  <a:lnTo>
                    <a:pt x="92" y="496"/>
                  </a:lnTo>
                  <a:lnTo>
                    <a:pt x="104" y="486"/>
                  </a:lnTo>
                  <a:lnTo>
                    <a:pt x="106" y="484"/>
                  </a:lnTo>
                  <a:lnTo>
                    <a:pt x="110" y="480"/>
                  </a:lnTo>
                  <a:lnTo>
                    <a:pt x="110" y="478"/>
                  </a:lnTo>
                  <a:lnTo>
                    <a:pt x="108" y="476"/>
                  </a:lnTo>
                  <a:lnTo>
                    <a:pt x="104" y="474"/>
                  </a:lnTo>
                  <a:lnTo>
                    <a:pt x="104" y="472"/>
                  </a:lnTo>
                  <a:lnTo>
                    <a:pt x="108" y="462"/>
                  </a:lnTo>
                  <a:lnTo>
                    <a:pt x="106" y="458"/>
                  </a:lnTo>
                  <a:lnTo>
                    <a:pt x="100" y="452"/>
                  </a:lnTo>
                  <a:lnTo>
                    <a:pt x="98" y="452"/>
                  </a:lnTo>
                  <a:lnTo>
                    <a:pt x="92" y="448"/>
                  </a:lnTo>
                  <a:lnTo>
                    <a:pt x="86" y="440"/>
                  </a:lnTo>
                  <a:lnTo>
                    <a:pt x="86" y="432"/>
                  </a:lnTo>
                  <a:lnTo>
                    <a:pt x="88" y="430"/>
                  </a:lnTo>
                  <a:lnTo>
                    <a:pt x="88" y="428"/>
                  </a:lnTo>
                  <a:lnTo>
                    <a:pt x="88" y="424"/>
                  </a:lnTo>
                  <a:lnTo>
                    <a:pt x="312" y="400"/>
                  </a:lnTo>
                  <a:lnTo>
                    <a:pt x="312" y="394"/>
                  </a:lnTo>
                  <a:lnTo>
                    <a:pt x="300" y="378"/>
                  </a:lnTo>
                  <a:lnTo>
                    <a:pt x="302" y="352"/>
                  </a:lnTo>
                  <a:lnTo>
                    <a:pt x="292" y="330"/>
                  </a:lnTo>
                  <a:lnTo>
                    <a:pt x="292" y="312"/>
                  </a:lnTo>
                  <a:lnTo>
                    <a:pt x="296" y="300"/>
                  </a:lnTo>
                  <a:lnTo>
                    <a:pt x="296" y="286"/>
                  </a:lnTo>
                  <a:lnTo>
                    <a:pt x="304" y="274"/>
                  </a:lnTo>
                  <a:lnTo>
                    <a:pt x="304" y="272"/>
                  </a:lnTo>
                  <a:lnTo>
                    <a:pt x="298" y="262"/>
                  </a:lnTo>
                  <a:lnTo>
                    <a:pt x="300" y="254"/>
                  </a:lnTo>
                  <a:lnTo>
                    <a:pt x="296" y="248"/>
                  </a:lnTo>
                  <a:lnTo>
                    <a:pt x="288" y="242"/>
                  </a:lnTo>
                  <a:lnTo>
                    <a:pt x="284" y="236"/>
                  </a:lnTo>
                  <a:lnTo>
                    <a:pt x="280" y="220"/>
                  </a:lnTo>
                  <a:lnTo>
                    <a:pt x="274" y="216"/>
                  </a:lnTo>
                  <a:lnTo>
                    <a:pt x="214" y="0"/>
                  </a:lnTo>
                  <a:lnTo>
                    <a:pt x="0" y="2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6" name="Freeform 30">
              <a:extLst>
                <a:ext uri="{FF2B5EF4-FFF2-40B4-BE49-F238E27FC236}">
                  <a16:creationId xmlns:a16="http://schemas.microsoft.com/office/drawing/2014/main" id="{CA0BFA42-6AEB-664E-6742-BEC15E9BFCDE}"/>
                </a:ext>
              </a:extLst>
            </p:cNvPr>
            <p:cNvSpPr>
              <a:spLocks/>
            </p:cNvSpPr>
            <p:nvPr/>
          </p:nvSpPr>
          <p:spPr bwMode="auto">
            <a:xfrm>
              <a:off x="3312" y="2473"/>
              <a:ext cx="740" cy="560"/>
            </a:xfrm>
            <a:custGeom>
              <a:avLst/>
              <a:gdLst>
                <a:gd name="T0" fmla="*/ 2 w 740"/>
                <a:gd name="T1" fmla="*/ 48 h 560"/>
                <a:gd name="T2" fmla="*/ 0 w 740"/>
                <a:gd name="T3" fmla="*/ 60 h 560"/>
                <a:gd name="T4" fmla="*/ 14 w 740"/>
                <a:gd name="T5" fmla="*/ 72 h 560"/>
                <a:gd name="T6" fmla="*/ 18 w 740"/>
                <a:gd name="T7" fmla="*/ 92 h 560"/>
                <a:gd name="T8" fmla="*/ 24 w 740"/>
                <a:gd name="T9" fmla="*/ 98 h 560"/>
                <a:gd name="T10" fmla="*/ 20 w 740"/>
                <a:gd name="T11" fmla="*/ 112 h 560"/>
                <a:gd name="T12" fmla="*/ 38 w 740"/>
                <a:gd name="T13" fmla="*/ 106 h 560"/>
                <a:gd name="T14" fmla="*/ 50 w 740"/>
                <a:gd name="T15" fmla="*/ 92 h 560"/>
                <a:gd name="T16" fmla="*/ 62 w 740"/>
                <a:gd name="T17" fmla="*/ 90 h 560"/>
                <a:gd name="T18" fmla="*/ 54 w 740"/>
                <a:gd name="T19" fmla="*/ 102 h 560"/>
                <a:gd name="T20" fmla="*/ 112 w 740"/>
                <a:gd name="T21" fmla="*/ 84 h 560"/>
                <a:gd name="T22" fmla="*/ 110 w 740"/>
                <a:gd name="T23" fmla="*/ 94 h 560"/>
                <a:gd name="T24" fmla="*/ 148 w 740"/>
                <a:gd name="T25" fmla="*/ 104 h 560"/>
                <a:gd name="T26" fmla="*/ 170 w 740"/>
                <a:gd name="T27" fmla="*/ 108 h 560"/>
                <a:gd name="T28" fmla="*/ 190 w 740"/>
                <a:gd name="T29" fmla="*/ 114 h 560"/>
                <a:gd name="T30" fmla="*/ 188 w 740"/>
                <a:gd name="T31" fmla="*/ 120 h 560"/>
                <a:gd name="T32" fmla="*/ 214 w 740"/>
                <a:gd name="T33" fmla="*/ 146 h 560"/>
                <a:gd name="T34" fmla="*/ 208 w 740"/>
                <a:gd name="T35" fmla="*/ 152 h 560"/>
                <a:gd name="T36" fmla="*/ 206 w 740"/>
                <a:gd name="T37" fmla="*/ 156 h 560"/>
                <a:gd name="T38" fmla="*/ 244 w 740"/>
                <a:gd name="T39" fmla="*/ 146 h 560"/>
                <a:gd name="T40" fmla="*/ 298 w 740"/>
                <a:gd name="T41" fmla="*/ 124 h 560"/>
                <a:gd name="T42" fmla="*/ 300 w 740"/>
                <a:gd name="T43" fmla="*/ 104 h 560"/>
                <a:gd name="T44" fmla="*/ 368 w 740"/>
                <a:gd name="T45" fmla="*/ 128 h 560"/>
                <a:gd name="T46" fmla="*/ 414 w 740"/>
                <a:gd name="T47" fmla="*/ 168 h 560"/>
                <a:gd name="T48" fmla="*/ 442 w 740"/>
                <a:gd name="T49" fmla="*/ 180 h 560"/>
                <a:gd name="T50" fmla="*/ 460 w 740"/>
                <a:gd name="T51" fmla="*/ 212 h 560"/>
                <a:gd name="T52" fmla="*/ 458 w 740"/>
                <a:gd name="T53" fmla="*/ 288 h 560"/>
                <a:gd name="T54" fmla="*/ 478 w 740"/>
                <a:gd name="T55" fmla="*/ 326 h 560"/>
                <a:gd name="T56" fmla="*/ 474 w 740"/>
                <a:gd name="T57" fmla="*/ 300 h 560"/>
                <a:gd name="T58" fmla="*/ 490 w 740"/>
                <a:gd name="T59" fmla="*/ 308 h 560"/>
                <a:gd name="T60" fmla="*/ 498 w 740"/>
                <a:gd name="T61" fmla="*/ 300 h 560"/>
                <a:gd name="T62" fmla="*/ 496 w 740"/>
                <a:gd name="T63" fmla="*/ 316 h 560"/>
                <a:gd name="T64" fmla="*/ 482 w 740"/>
                <a:gd name="T65" fmla="*/ 342 h 560"/>
                <a:gd name="T66" fmla="*/ 496 w 740"/>
                <a:gd name="T67" fmla="*/ 364 h 560"/>
                <a:gd name="T68" fmla="*/ 534 w 740"/>
                <a:gd name="T69" fmla="*/ 408 h 560"/>
                <a:gd name="T70" fmla="*/ 546 w 740"/>
                <a:gd name="T71" fmla="*/ 414 h 560"/>
                <a:gd name="T72" fmla="*/ 562 w 740"/>
                <a:gd name="T73" fmla="*/ 442 h 560"/>
                <a:gd name="T74" fmla="*/ 592 w 740"/>
                <a:gd name="T75" fmla="*/ 492 h 560"/>
                <a:gd name="T76" fmla="*/ 646 w 740"/>
                <a:gd name="T77" fmla="*/ 530 h 560"/>
                <a:gd name="T78" fmla="*/ 668 w 740"/>
                <a:gd name="T79" fmla="*/ 542 h 560"/>
                <a:gd name="T80" fmla="*/ 660 w 740"/>
                <a:gd name="T81" fmla="*/ 548 h 560"/>
                <a:gd name="T82" fmla="*/ 654 w 740"/>
                <a:gd name="T83" fmla="*/ 552 h 560"/>
                <a:gd name="T84" fmla="*/ 676 w 740"/>
                <a:gd name="T85" fmla="*/ 556 h 560"/>
                <a:gd name="T86" fmla="*/ 728 w 740"/>
                <a:gd name="T87" fmla="*/ 526 h 560"/>
                <a:gd name="T88" fmla="*/ 726 w 740"/>
                <a:gd name="T89" fmla="*/ 494 h 560"/>
                <a:gd name="T90" fmla="*/ 730 w 740"/>
                <a:gd name="T91" fmla="*/ 444 h 560"/>
                <a:gd name="T92" fmla="*/ 724 w 740"/>
                <a:gd name="T93" fmla="*/ 368 h 560"/>
                <a:gd name="T94" fmla="*/ 680 w 740"/>
                <a:gd name="T95" fmla="*/ 290 h 560"/>
                <a:gd name="T96" fmla="*/ 660 w 740"/>
                <a:gd name="T97" fmla="*/ 254 h 560"/>
                <a:gd name="T98" fmla="*/ 660 w 740"/>
                <a:gd name="T99" fmla="*/ 226 h 560"/>
                <a:gd name="T100" fmla="*/ 620 w 740"/>
                <a:gd name="T101" fmla="*/ 174 h 560"/>
                <a:gd name="T102" fmla="*/ 592 w 740"/>
                <a:gd name="T103" fmla="*/ 142 h 560"/>
                <a:gd name="T104" fmla="*/ 552 w 740"/>
                <a:gd name="T105" fmla="*/ 50 h 560"/>
                <a:gd name="T106" fmla="*/ 542 w 740"/>
                <a:gd name="T107" fmla="*/ 36 h 560"/>
                <a:gd name="T108" fmla="*/ 530 w 740"/>
                <a:gd name="T109" fmla="*/ 8 h 560"/>
                <a:gd name="T110" fmla="*/ 492 w 740"/>
                <a:gd name="T111" fmla="*/ 4 h 560"/>
                <a:gd name="T112" fmla="*/ 496 w 740"/>
                <a:gd name="T113" fmla="*/ 40 h 560"/>
                <a:gd name="T114" fmla="*/ 478 w 740"/>
                <a:gd name="T115" fmla="*/ 44 h 560"/>
                <a:gd name="T116" fmla="*/ 234 w 740"/>
                <a:gd name="T117" fmla="*/ 40 h 560"/>
                <a:gd name="T118" fmla="*/ 226 w 740"/>
                <a:gd name="T119" fmla="*/ 2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0" h="560">
                  <a:moveTo>
                    <a:pt x="226" y="20"/>
                  </a:moveTo>
                  <a:lnTo>
                    <a:pt x="2" y="44"/>
                  </a:lnTo>
                  <a:lnTo>
                    <a:pt x="2" y="48"/>
                  </a:lnTo>
                  <a:lnTo>
                    <a:pt x="2" y="50"/>
                  </a:lnTo>
                  <a:lnTo>
                    <a:pt x="0" y="52"/>
                  </a:lnTo>
                  <a:lnTo>
                    <a:pt x="0" y="60"/>
                  </a:lnTo>
                  <a:lnTo>
                    <a:pt x="6" y="68"/>
                  </a:lnTo>
                  <a:lnTo>
                    <a:pt x="12" y="72"/>
                  </a:lnTo>
                  <a:lnTo>
                    <a:pt x="14" y="72"/>
                  </a:lnTo>
                  <a:lnTo>
                    <a:pt x="20" y="78"/>
                  </a:lnTo>
                  <a:lnTo>
                    <a:pt x="22" y="82"/>
                  </a:lnTo>
                  <a:lnTo>
                    <a:pt x="18" y="92"/>
                  </a:lnTo>
                  <a:lnTo>
                    <a:pt x="18" y="94"/>
                  </a:lnTo>
                  <a:lnTo>
                    <a:pt x="22" y="96"/>
                  </a:lnTo>
                  <a:lnTo>
                    <a:pt x="24" y="98"/>
                  </a:lnTo>
                  <a:lnTo>
                    <a:pt x="24" y="100"/>
                  </a:lnTo>
                  <a:lnTo>
                    <a:pt x="20" y="104"/>
                  </a:lnTo>
                  <a:lnTo>
                    <a:pt x="20" y="112"/>
                  </a:lnTo>
                  <a:lnTo>
                    <a:pt x="22" y="112"/>
                  </a:lnTo>
                  <a:lnTo>
                    <a:pt x="34" y="108"/>
                  </a:lnTo>
                  <a:lnTo>
                    <a:pt x="38" y="106"/>
                  </a:lnTo>
                  <a:lnTo>
                    <a:pt x="44" y="94"/>
                  </a:lnTo>
                  <a:lnTo>
                    <a:pt x="46" y="90"/>
                  </a:lnTo>
                  <a:lnTo>
                    <a:pt x="50" y="92"/>
                  </a:lnTo>
                  <a:lnTo>
                    <a:pt x="56" y="92"/>
                  </a:lnTo>
                  <a:lnTo>
                    <a:pt x="58" y="90"/>
                  </a:lnTo>
                  <a:lnTo>
                    <a:pt x="62" y="90"/>
                  </a:lnTo>
                  <a:lnTo>
                    <a:pt x="62" y="94"/>
                  </a:lnTo>
                  <a:lnTo>
                    <a:pt x="52" y="100"/>
                  </a:lnTo>
                  <a:lnTo>
                    <a:pt x="54" y="102"/>
                  </a:lnTo>
                  <a:lnTo>
                    <a:pt x="62" y="100"/>
                  </a:lnTo>
                  <a:lnTo>
                    <a:pt x="72" y="98"/>
                  </a:lnTo>
                  <a:lnTo>
                    <a:pt x="112" y="84"/>
                  </a:lnTo>
                  <a:lnTo>
                    <a:pt x="118" y="84"/>
                  </a:lnTo>
                  <a:lnTo>
                    <a:pt x="118" y="88"/>
                  </a:lnTo>
                  <a:lnTo>
                    <a:pt x="110" y="94"/>
                  </a:lnTo>
                  <a:lnTo>
                    <a:pt x="114" y="96"/>
                  </a:lnTo>
                  <a:lnTo>
                    <a:pt x="132" y="98"/>
                  </a:lnTo>
                  <a:lnTo>
                    <a:pt x="148" y="104"/>
                  </a:lnTo>
                  <a:lnTo>
                    <a:pt x="166" y="114"/>
                  </a:lnTo>
                  <a:lnTo>
                    <a:pt x="172" y="114"/>
                  </a:lnTo>
                  <a:lnTo>
                    <a:pt x="170" y="108"/>
                  </a:lnTo>
                  <a:lnTo>
                    <a:pt x="174" y="106"/>
                  </a:lnTo>
                  <a:lnTo>
                    <a:pt x="178" y="110"/>
                  </a:lnTo>
                  <a:lnTo>
                    <a:pt x="190" y="114"/>
                  </a:lnTo>
                  <a:lnTo>
                    <a:pt x="192" y="116"/>
                  </a:lnTo>
                  <a:lnTo>
                    <a:pt x="192" y="116"/>
                  </a:lnTo>
                  <a:lnTo>
                    <a:pt x="188" y="120"/>
                  </a:lnTo>
                  <a:lnTo>
                    <a:pt x="190" y="122"/>
                  </a:lnTo>
                  <a:lnTo>
                    <a:pt x="212" y="140"/>
                  </a:lnTo>
                  <a:lnTo>
                    <a:pt x="214" y="146"/>
                  </a:lnTo>
                  <a:lnTo>
                    <a:pt x="214" y="152"/>
                  </a:lnTo>
                  <a:lnTo>
                    <a:pt x="212" y="156"/>
                  </a:lnTo>
                  <a:lnTo>
                    <a:pt x="208" y="152"/>
                  </a:lnTo>
                  <a:lnTo>
                    <a:pt x="206" y="148"/>
                  </a:lnTo>
                  <a:lnTo>
                    <a:pt x="206" y="152"/>
                  </a:lnTo>
                  <a:lnTo>
                    <a:pt x="206" y="156"/>
                  </a:lnTo>
                  <a:lnTo>
                    <a:pt x="210" y="158"/>
                  </a:lnTo>
                  <a:lnTo>
                    <a:pt x="242" y="150"/>
                  </a:lnTo>
                  <a:lnTo>
                    <a:pt x="244" y="146"/>
                  </a:lnTo>
                  <a:lnTo>
                    <a:pt x="254" y="144"/>
                  </a:lnTo>
                  <a:lnTo>
                    <a:pt x="280" y="124"/>
                  </a:lnTo>
                  <a:lnTo>
                    <a:pt x="298" y="124"/>
                  </a:lnTo>
                  <a:lnTo>
                    <a:pt x="298" y="120"/>
                  </a:lnTo>
                  <a:lnTo>
                    <a:pt x="294" y="116"/>
                  </a:lnTo>
                  <a:lnTo>
                    <a:pt x="300" y="104"/>
                  </a:lnTo>
                  <a:lnTo>
                    <a:pt x="326" y="102"/>
                  </a:lnTo>
                  <a:lnTo>
                    <a:pt x="368" y="122"/>
                  </a:lnTo>
                  <a:lnTo>
                    <a:pt x="368" y="128"/>
                  </a:lnTo>
                  <a:lnTo>
                    <a:pt x="378" y="136"/>
                  </a:lnTo>
                  <a:lnTo>
                    <a:pt x="388" y="150"/>
                  </a:lnTo>
                  <a:lnTo>
                    <a:pt x="414" y="168"/>
                  </a:lnTo>
                  <a:lnTo>
                    <a:pt x="416" y="176"/>
                  </a:lnTo>
                  <a:lnTo>
                    <a:pt x="424" y="182"/>
                  </a:lnTo>
                  <a:lnTo>
                    <a:pt x="442" y="180"/>
                  </a:lnTo>
                  <a:lnTo>
                    <a:pt x="458" y="204"/>
                  </a:lnTo>
                  <a:lnTo>
                    <a:pt x="462" y="206"/>
                  </a:lnTo>
                  <a:lnTo>
                    <a:pt x="460" y="212"/>
                  </a:lnTo>
                  <a:lnTo>
                    <a:pt x="466" y="236"/>
                  </a:lnTo>
                  <a:lnTo>
                    <a:pt x="464" y="260"/>
                  </a:lnTo>
                  <a:lnTo>
                    <a:pt x="458" y="288"/>
                  </a:lnTo>
                  <a:lnTo>
                    <a:pt x="458" y="308"/>
                  </a:lnTo>
                  <a:lnTo>
                    <a:pt x="462" y="316"/>
                  </a:lnTo>
                  <a:lnTo>
                    <a:pt x="478" y="326"/>
                  </a:lnTo>
                  <a:lnTo>
                    <a:pt x="482" y="318"/>
                  </a:lnTo>
                  <a:lnTo>
                    <a:pt x="478" y="314"/>
                  </a:lnTo>
                  <a:lnTo>
                    <a:pt x="474" y="300"/>
                  </a:lnTo>
                  <a:lnTo>
                    <a:pt x="474" y="296"/>
                  </a:lnTo>
                  <a:lnTo>
                    <a:pt x="482" y="296"/>
                  </a:lnTo>
                  <a:lnTo>
                    <a:pt x="490" y="308"/>
                  </a:lnTo>
                  <a:lnTo>
                    <a:pt x="494" y="308"/>
                  </a:lnTo>
                  <a:lnTo>
                    <a:pt x="494" y="302"/>
                  </a:lnTo>
                  <a:lnTo>
                    <a:pt x="498" y="300"/>
                  </a:lnTo>
                  <a:lnTo>
                    <a:pt x="502" y="304"/>
                  </a:lnTo>
                  <a:lnTo>
                    <a:pt x="500" y="310"/>
                  </a:lnTo>
                  <a:lnTo>
                    <a:pt x="496" y="316"/>
                  </a:lnTo>
                  <a:lnTo>
                    <a:pt x="492" y="324"/>
                  </a:lnTo>
                  <a:lnTo>
                    <a:pt x="486" y="340"/>
                  </a:lnTo>
                  <a:lnTo>
                    <a:pt x="482" y="342"/>
                  </a:lnTo>
                  <a:lnTo>
                    <a:pt x="482" y="350"/>
                  </a:lnTo>
                  <a:lnTo>
                    <a:pt x="488" y="356"/>
                  </a:lnTo>
                  <a:lnTo>
                    <a:pt x="496" y="364"/>
                  </a:lnTo>
                  <a:lnTo>
                    <a:pt x="510" y="396"/>
                  </a:lnTo>
                  <a:lnTo>
                    <a:pt x="532" y="408"/>
                  </a:lnTo>
                  <a:lnTo>
                    <a:pt x="534" y="408"/>
                  </a:lnTo>
                  <a:lnTo>
                    <a:pt x="534" y="400"/>
                  </a:lnTo>
                  <a:lnTo>
                    <a:pt x="542" y="400"/>
                  </a:lnTo>
                  <a:lnTo>
                    <a:pt x="546" y="414"/>
                  </a:lnTo>
                  <a:lnTo>
                    <a:pt x="546" y="420"/>
                  </a:lnTo>
                  <a:lnTo>
                    <a:pt x="554" y="436"/>
                  </a:lnTo>
                  <a:lnTo>
                    <a:pt x="562" y="442"/>
                  </a:lnTo>
                  <a:lnTo>
                    <a:pt x="572" y="446"/>
                  </a:lnTo>
                  <a:lnTo>
                    <a:pt x="588" y="488"/>
                  </a:lnTo>
                  <a:lnTo>
                    <a:pt x="592" y="492"/>
                  </a:lnTo>
                  <a:lnTo>
                    <a:pt x="614" y="496"/>
                  </a:lnTo>
                  <a:lnTo>
                    <a:pt x="622" y="500"/>
                  </a:lnTo>
                  <a:lnTo>
                    <a:pt x="646" y="530"/>
                  </a:lnTo>
                  <a:lnTo>
                    <a:pt x="658" y="538"/>
                  </a:lnTo>
                  <a:lnTo>
                    <a:pt x="662" y="538"/>
                  </a:lnTo>
                  <a:lnTo>
                    <a:pt x="668" y="542"/>
                  </a:lnTo>
                  <a:lnTo>
                    <a:pt x="670" y="548"/>
                  </a:lnTo>
                  <a:lnTo>
                    <a:pt x="664" y="548"/>
                  </a:lnTo>
                  <a:lnTo>
                    <a:pt x="660" y="548"/>
                  </a:lnTo>
                  <a:lnTo>
                    <a:pt x="658" y="548"/>
                  </a:lnTo>
                  <a:lnTo>
                    <a:pt x="654" y="548"/>
                  </a:lnTo>
                  <a:lnTo>
                    <a:pt x="654" y="552"/>
                  </a:lnTo>
                  <a:lnTo>
                    <a:pt x="658" y="556"/>
                  </a:lnTo>
                  <a:lnTo>
                    <a:pt x="670" y="560"/>
                  </a:lnTo>
                  <a:lnTo>
                    <a:pt x="676" y="556"/>
                  </a:lnTo>
                  <a:lnTo>
                    <a:pt x="686" y="554"/>
                  </a:lnTo>
                  <a:lnTo>
                    <a:pt x="720" y="540"/>
                  </a:lnTo>
                  <a:lnTo>
                    <a:pt x="728" y="526"/>
                  </a:lnTo>
                  <a:lnTo>
                    <a:pt x="730" y="524"/>
                  </a:lnTo>
                  <a:lnTo>
                    <a:pt x="724" y="504"/>
                  </a:lnTo>
                  <a:lnTo>
                    <a:pt x="726" y="494"/>
                  </a:lnTo>
                  <a:lnTo>
                    <a:pt x="732" y="478"/>
                  </a:lnTo>
                  <a:lnTo>
                    <a:pt x="740" y="480"/>
                  </a:lnTo>
                  <a:lnTo>
                    <a:pt x="730" y="444"/>
                  </a:lnTo>
                  <a:lnTo>
                    <a:pt x="734" y="426"/>
                  </a:lnTo>
                  <a:lnTo>
                    <a:pt x="732" y="394"/>
                  </a:lnTo>
                  <a:lnTo>
                    <a:pt x="724" y="368"/>
                  </a:lnTo>
                  <a:lnTo>
                    <a:pt x="720" y="358"/>
                  </a:lnTo>
                  <a:lnTo>
                    <a:pt x="694" y="326"/>
                  </a:lnTo>
                  <a:lnTo>
                    <a:pt x="680" y="290"/>
                  </a:lnTo>
                  <a:lnTo>
                    <a:pt x="660" y="264"/>
                  </a:lnTo>
                  <a:lnTo>
                    <a:pt x="662" y="260"/>
                  </a:lnTo>
                  <a:lnTo>
                    <a:pt x="660" y="254"/>
                  </a:lnTo>
                  <a:lnTo>
                    <a:pt x="654" y="240"/>
                  </a:lnTo>
                  <a:lnTo>
                    <a:pt x="654" y="234"/>
                  </a:lnTo>
                  <a:lnTo>
                    <a:pt x="660" y="226"/>
                  </a:lnTo>
                  <a:lnTo>
                    <a:pt x="660" y="222"/>
                  </a:lnTo>
                  <a:lnTo>
                    <a:pt x="634" y="188"/>
                  </a:lnTo>
                  <a:lnTo>
                    <a:pt x="620" y="174"/>
                  </a:lnTo>
                  <a:lnTo>
                    <a:pt x="610" y="168"/>
                  </a:lnTo>
                  <a:lnTo>
                    <a:pt x="608" y="164"/>
                  </a:lnTo>
                  <a:lnTo>
                    <a:pt x="592" y="142"/>
                  </a:lnTo>
                  <a:lnTo>
                    <a:pt x="570" y="104"/>
                  </a:lnTo>
                  <a:lnTo>
                    <a:pt x="566" y="80"/>
                  </a:lnTo>
                  <a:lnTo>
                    <a:pt x="552" y="50"/>
                  </a:lnTo>
                  <a:lnTo>
                    <a:pt x="552" y="44"/>
                  </a:lnTo>
                  <a:lnTo>
                    <a:pt x="546" y="40"/>
                  </a:lnTo>
                  <a:lnTo>
                    <a:pt x="542" y="36"/>
                  </a:lnTo>
                  <a:lnTo>
                    <a:pt x="540" y="14"/>
                  </a:lnTo>
                  <a:lnTo>
                    <a:pt x="538" y="6"/>
                  </a:lnTo>
                  <a:lnTo>
                    <a:pt x="530" y="8"/>
                  </a:lnTo>
                  <a:lnTo>
                    <a:pt x="514" y="8"/>
                  </a:lnTo>
                  <a:lnTo>
                    <a:pt x="498" y="0"/>
                  </a:lnTo>
                  <a:lnTo>
                    <a:pt x="492" y="4"/>
                  </a:lnTo>
                  <a:lnTo>
                    <a:pt x="490" y="8"/>
                  </a:lnTo>
                  <a:lnTo>
                    <a:pt x="488" y="16"/>
                  </a:lnTo>
                  <a:lnTo>
                    <a:pt x="496" y="40"/>
                  </a:lnTo>
                  <a:lnTo>
                    <a:pt x="494" y="52"/>
                  </a:lnTo>
                  <a:lnTo>
                    <a:pt x="480" y="50"/>
                  </a:lnTo>
                  <a:lnTo>
                    <a:pt x="478" y="44"/>
                  </a:lnTo>
                  <a:lnTo>
                    <a:pt x="474" y="34"/>
                  </a:lnTo>
                  <a:lnTo>
                    <a:pt x="240" y="48"/>
                  </a:lnTo>
                  <a:lnTo>
                    <a:pt x="234" y="40"/>
                  </a:lnTo>
                  <a:lnTo>
                    <a:pt x="236" y="34"/>
                  </a:lnTo>
                  <a:lnTo>
                    <a:pt x="228" y="26"/>
                  </a:lnTo>
                  <a:lnTo>
                    <a:pt x="226" y="2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7" name="Freeform 31">
              <a:extLst>
                <a:ext uri="{FF2B5EF4-FFF2-40B4-BE49-F238E27FC236}">
                  <a16:creationId xmlns:a16="http://schemas.microsoft.com/office/drawing/2014/main" id="{369E93DF-C43F-8C18-A2B3-95E55FAD1A81}"/>
                </a:ext>
              </a:extLst>
            </p:cNvPr>
            <p:cNvSpPr>
              <a:spLocks/>
            </p:cNvSpPr>
            <p:nvPr/>
          </p:nvSpPr>
          <p:spPr bwMode="auto">
            <a:xfrm>
              <a:off x="3440" y="2065"/>
              <a:ext cx="446" cy="460"/>
            </a:xfrm>
            <a:custGeom>
              <a:avLst/>
              <a:gdLst>
                <a:gd name="T0" fmla="*/ 60 w 446"/>
                <a:gd name="T1" fmla="*/ 244 h 460"/>
                <a:gd name="T2" fmla="*/ 70 w 446"/>
                <a:gd name="T3" fmla="*/ 264 h 460"/>
                <a:gd name="T4" fmla="*/ 82 w 446"/>
                <a:gd name="T5" fmla="*/ 276 h 460"/>
                <a:gd name="T6" fmla="*/ 84 w 446"/>
                <a:gd name="T7" fmla="*/ 290 h 460"/>
                <a:gd name="T8" fmla="*/ 90 w 446"/>
                <a:gd name="T9" fmla="*/ 302 h 460"/>
                <a:gd name="T10" fmla="*/ 82 w 446"/>
                <a:gd name="T11" fmla="*/ 328 h 460"/>
                <a:gd name="T12" fmla="*/ 78 w 446"/>
                <a:gd name="T13" fmla="*/ 358 h 460"/>
                <a:gd name="T14" fmla="*/ 86 w 446"/>
                <a:gd name="T15" fmla="*/ 406 h 460"/>
                <a:gd name="T16" fmla="*/ 98 w 446"/>
                <a:gd name="T17" fmla="*/ 428 h 460"/>
                <a:gd name="T18" fmla="*/ 108 w 446"/>
                <a:gd name="T19" fmla="*/ 442 h 460"/>
                <a:gd name="T20" fmla="*/ 112 w 446"/>
                <a:gd name="T21" fmla="*/ 456 h 460"/>
                <a:gd name="T22" fmla="*/ 350 w 446"/>
                <a:gd name="T23" fmla="*/ 452 h 460"/>
                <a:gd name="T24" fmla="*/ 366 w 446"/>
                <a:gd name="T25" fmla="*/ 460 h 460"/>
                <a:gd name="T26" fmla="*/ 360 w 446"/>
                <a:gd name="T27" fmla="*/ 424 h 460"/>
                <a:gd name="T28" fmla="*/ 364 w 446"/>
                <a:gd name="T29" fmla="*/ 412 h 460"/>
                <a:gd name="T30" fmla="*/ 386 w 446"/>
                <a:gd name="T31" fmla="*/ 416 h 460"/>
                <a:gd name="T32" fmla="*/ 410 w 446"/>
                <a:gd name="T33" fmla="*/ 414 h 460"/>
                <a:gd name="T34" fmla="*/ 404 w 446"/>
                <a:gd name="T35" fmla="*/ 388 h 460"/>
                <a:gd name="T36" fmla="*/ 406 w 446"/>
                <a:gd name="T37" fmla="*/ 368 h 460"/>
                <a:gd name="T38" fmla="*/ 420 w 446"/>
                <a:gd name="T39" fmla="*/ 318 h 460"/>
                <a:gd name="T40" fmla="*/ 432 w 446"/>
                <a:gd name="T41" fmla="*/ 290 h 460"/>
                <a:gd name="T42" fmla="*/ 444 w 446"/>
                <a:gd name="T43" fmla="*/ 280 h 460"/>
                <a:gd name="T44" fmla="*/ 438 w 446"/>
                <a:gd name="T45" fmla="*/ 274 h 460"/>
                <a:gd name="T46" fmla="*/ 434 w 446"/>
                <a:gd name="T47" fmla="*/ 272 h 460"/>
                <a:gd name="T48" fmla="*/ 420 w 446"/>
                <a:gd name="T49" fmla="*/ 268 h 460"/>
                <a:gd name="T50" fmla="*/ 412 w 446"/>
                <a:gd name="T51" fmla="*/ 244 h 460"/>
                <a:gd name="T52" fmla="*/ 388 w 446"/>
                <a:gd name="T53" fmla="*/ 224 h 460"/>
                <a:gd name="T54" fmla="*/ 374 w 446"/>
                <a:gd name="T55" fmla="*/ 192 h 460"/>
                <a:gd name="T56" fmla="*/ 362 w 446"/>
                <a:gd name="T57" fmla="*/ 178 h 460"/>
                <a:gd name="T58" fmla="*/ 340 w 446"/>
                <a:gd name="T59" fmla="*/ 162 h 460"/>
                <a:gd name="T60" fmla="*/ 330 w 446"/>
                <a:gd name="T61" fmla="*/ 150 h 460"/>
                <a:gd name="T62" fmla="*/ 322 w 446"/>
                <a:gd name="T63" fmla="*/ 136 h 460"/>
                <a:gd name="T64" fmla="*/ 282 w 446"/>
                <a:gd name="T65" fmla="*/ 106 h 460"/>
                <a:gd name="T66" fmla="*/ 266 w 446"/>
                <a:gd name="T67" fmla="*/ 94 h 460"/>
                <a:gd name="T68" fmla="*/ 246 w 446"/>
                <a:gd name="T69" fmla="*/ 68 h 460"/>
                <a:gd name="T70" fmla="*/ 236 w 446"/>
                <a:gd name="T71" fmla="*/ 54 h 460"/>
                <a:gd name="T72" fmla="*/ 196 w 446"/>
                <a:gd name="T73" fmla="*/ 40 h 460"/>
                <a:gd name="T74" fmla="*/ 198 w 446"/>
                <a:gd name="T75" fmla="*/ 16 h 460"/>
                <a:gd name="T76" fmla="*/ 206 w 446"/>
                <a:gd name="T77" fmla="*/ 6 h 460"/>
                <a:gd name="T78" fmla="*/ 206 w 446"/>
                <a:gd name="T79" fmla="*/ 0 h 460"/>
                <a:gd name="T80" fmla="*/ 0 w 446"/>
                <a:gd name="T81" fmla="*/ 2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6" h="460">
                  <a:moveTo>
                    <a:pt x="0" y="28"/>
                  </a:moveTo>
                  <a:lnTo>
                    <a:pt x="60" y="244"/>
                  </a:lnTo>
                  <a:lnTo>
                    <a:pt x="66" y="248"/>
                  </a:lnTo>
                  <a:lnTo>
                    <a:pt x="70" y="264"/>
                  </a:lnTo>
                  <a:lnTo>
                    <a:pt x="74" y="270"/>
                  </a:lnTo>
                  <a:lnTo>
                    <a:pt x="82" y="276"/>
                  </a:lnTo>
                  <a:lnTo>
                    <a:pt x="86" y="282"/>
                  </a:lnTo>
                  <a:lnTo>
                    <a:pt x="84" y="290"/>
                  </a:lnTo>
                  <a:lnTo>
                    <a:pt x="90" y="300"/>
                  </a:lnTo>
                  <a:lnTo>
                    <a:pt x="90" y="302"/>
                  </a:lnTo>
                  <a:lnTo>
                    <a:pt x="82" y="314"/>
                  </a:lnTo>
                  <a:lnTo>
                    <a:pt x="82" y="328"/>
                  </a:lnTo>
                  <a:lnTo>
                    <a:pt x="78" y="340"/>
                  </a:lnTo>
                  <a:lnTo>
                    <a:pt x="78" y="358"/>
                  </a:lnTo>
                  <a:lnTo>
                    <a:pt x="88" y="380"/>
                  </a:lnTo>
                  <a:lnTo>
                    <a:pt x="86" y="406"/>
                  </a:lnTo>
                  <a:lnTo>
                    <a:pt x="98" y="422"/>
                  </a:lnTo>
                  <a:lnTo>
                    <a:pt x="98" y="428"/>
                  </a:lnTo>
                  <a:lnTo>
                    <a:pt x="100" y="434"/>
                  </a:lnTo>
                  <a:lnTo>
                    <a:pt x="108" y="442"/>
                  </a:lnTo>
                  <a:lnTo>
                    <a:pt x="106" y="448"/>
                  </a:lnTo>
                  <a:lnTo>
                    <a:pt x="112" y="456"/>
                  </a:lnTo>
                  <a:lnTo>
                    <a:pt x="346" y="442"/>
                  </a:lnTo>
                  <a:lnTo>
                    <a:pt x="350" y="452"/>
                  </a:lnTo>
                  <a:lnTo>
                    <a:pt x="352" y="458"/>
                  </a:lnTo>
                  <a:lnTo>
                    <a:pt x="366" y="460"/>
                  </a:lnTo>
                  <a:lnTo>
                    <a:pt x="368" y="448"/>
                  </a:lnTo>
                  <a:lnTo>
                    <a:pt x="360" y="424"/>
                  </a:lnTo>
                  <a:lnTo>
                    <a:pt x="362" y="416"/>
                  </a:lnTo>
                  <a:lnTo>
                    <a:pt x="364" y="412"/>
                  </a:lnTo>
                  <a:lnTo>
                    <a:pt x="370" y="408"/>
                  </a:lnTo>
                  <a:lnTo>
                    <a:pt x="386" y="416"/>
                  </a:lnTo>
                  <a:lnTo>
                    <a:pt x="402" y="416"/>
                  </a:lnTo>
                  <a:lnTo>
                    <a:pt x="410" y="414"/>
                  </a:lnTo>
                  <a:lnTo>
                    <a:pt x="406" y="398"/>
                  </a:lnTo>
                  <a:lnTo>
                    <a:pt x="404" y="388"/>
                  </a:lnTo>
                  <a:lnTo>
                    <a:pt x="404" y="378"/>
                  </a:lnTo>
                  <a:lnTo>
                    <a:pt x="406" y="368"/>
                  </a:lnTo>
                  <a:lnTo>
                    <a:pt x="418" y="334"/>
                  </a:lnTo>
                  <a:lnTo>
                    <a:pt x="420" y="318"/>
                  </a:lnTo>
                  <a:lnTo>
                    <a:pt x="426" y="304"/>
                  </a:lnTo>
                  <a:lnTo>
                    <a:pt x="432" y="290"/>
                  </a:lnTo>
                  <a:lnTo>
                    <a:pt x="440" y="282"/>
                  </a:lnTo>
                  <a:lnTo>
                    <a:pt x="444" y="280"/>
                  </a:lnTo>
                  <a:lnTo>
                    <a:pt x="446" y="276"/>
                  </a:lnTo>
                  <a:lnTo>
                    <a:pt x="438" y="274"/>
                  </a:lnTo>
                  <a:lnTo>
                    <a:pt x="438" y="272"/>
                  </a:lnTo>
                  <a:lnTo>
                    <a:pt x="434" y="272"/>
                  </a:lnTo>
                  <a:lnTo>
                    <a:pt x="422" y="272"/>
                  </a:lnTo>
                  <a:lnTo>
                    <a:pt x="420" y="268"/>
                  </a:lnTo>
                  <a:lnTo>
                    <a:pt x="416" y="264"/>
                  </a:lnTo>
                  <a:lnTo>
                    <a:pt x="412" y="244"/>
                  </a:lnTo>
                  <a:lnTo>
                    <a:pt x="402" y="228"/>
                  </a:lnTo>
                  <a:lnTo>
                    <a:pt x="388" y="224"/>
                  </a:lnTo>
                  <a:lnTo>
                    <a:pt x="382" y="202"/>
                  </a:lnTo>
                  <a:lnTo>
                    <a:pt x="374" y="192"/>
                  </a:lnTo>
                  <a:lnTo>
                    <a:pt x="370" y="182"/>
                  </a:lnTo>
                  <a:lnTo>
                    <a:pt x="362" y="178"/>
                  </a:lnTo>
                  <a:lnTo>
                    <a:pt x="348" y="172"/>
                  </a:lnTo>
                  <a:lnTo>
                    <a:pt x="340" y="162"/>
                  </a:lnTo>
                  <a:lnTo>
                    <a:pt x="330" y="156"/>
                  </a:lnTo>
                  <a:lnTo>
                    <a:pt x="330" y="150"/>
                  </a:lnTo>
                  <a:lnTo>
                    <a:pt x="324" y="140"/>
                  </a:lnTo>
                  <a:lnTo>
                    <a:pt x="322" y="136"/>
                  </a:lnTo>
                  <a:lnTo>
                    <a:pt x="308" y="132"/>
                  </a:lnTo>
                  <a:lnTo>
                    <a:pt x="282" y="106"/>
                  </a:lnTo>
                  <a:lnTo>
                    <a:pt x="270" y="102"/>
                  </a:lnTo>
                  <a:lnTo>
                    <a:pt x="266" y="94"/>
                  </a:lnTo>
                  <a:lnTo>
                    <a:pt x="254" y="84"/>
                  </a:lnTo>
                  <a:lnTo>
                    <a:pt x="246" y="68"/>
                  </a:lnTo>
                  <a:lnTo>
                    <a:pt x="238" y="60"/>
                  </a:lnTo>
                  <a:lnTo>
                    <a:pt x="236" y="54"/>
                  </a:lnTo>
                  <a:lnTo>
                    <a:pt x="218" y="52"/>
                  </a:lnTo>
                  <a:lnTo>
                    <a:pt x="196" y="40"/>
                  </a:lnTo>
                  <a:lnTo>
                    <a:pt x="190" y="34"/>
                  </a:lnTo>
                  <a:lnTo>
                    <a:pt x="198" y="16"/>
                  </a:lnTo>
                  <a:lnTo>
                    <a:pt x="202" y="12"/>
                  </a:lnTo>
                  <a:lnTo>
                    <a:pt x="206" y="6"/>
                  </a:lnTo>
                  <a:lnTo>
                    <a:pt x="208" y="2"/>
                  </a:lnTo>
                  <a:lnTo>
                    <a:pt x="206" y="0"/>
                  </a:lnTo>
                  <a:lnTo>
                    <a:pt x="84" y="18"/>
                  </a:lnTo>
                  <a:lnTo>
                    <a:pt x="0" y="28"/>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8" name="Freeform 32">
              <a:extLst>
                <a:ext uri="{FF2B5EF4-FFF2-40B4-BE49-F238E27FC236}">
                  <a16:creationId xmlns:a16="http://schemas.microsoft.com/office/drawing/2014/main" id="{264BBDC0-BE5E-8BBD-9C95-CF003396CAB9}"/>
                </a:ext>
              </a:extLst>
            </p:cNvPr>
            <p:cNvSpPr>
              <a:spLocks/>
            </p:cNvSpPr>
            <p:nvPr/>
          </p:nvSpPr>
          <p:spPr bwMode="auto">
            <a:xfrm>
              <a:off x="3630" y="2023"/>
              <a:ext cx="416" cy="314"/>
            </a:xfrm>
            <a:custGeom>
              <a:avLst/>
              <a:gdLst>
                <a:gd name="T0" fmla="*/ 244 w 416"/>
                <a:gd name="T1" fmla="*/ 314 h 314"/>
                <a:gd name="T2" fmla="*/ 230 w 416"/>
                <a:gd name="T3" fmla="*/ 310 h 314"/>
                <a:gd name="T4" fmla="*/ 222 w 416"/>
                <a:gd name="T5" fmla="*/ 286 h 314"/>
                <a:gd name="T6" fmla="*/ 198 w 416"/>
                <a:gd name="T7" fmla="*/ 266 h 314"/>
                <a:gd name="T8" fmla="*/ 184 w 416"/>
                <a:gd name="T9" fmla="*/ 234 h 314"/>
                <a:gd name="T10" fmla="*/ 172 w 416"/>
                <a:gd name="T11" fmla="*/ 220 h 314"/>
                <a:gd name="T12" fmla="*/ 150 w 416"/>
                <a:gd name="T13" fmla="*/ 204 h 314"/>
                <a:gd name="T14" fmla="*/ 140 w 416"/>
                <a:gd name="T15" fmla="*/ 192 h 314"/>
                <a:gd name="T16" fmla="*/ 132 w 416"/>
                <a:gd name="T17" fmla="*/ 178 h 314"/>
                <a:gd name="T18" fmla="*/ 92 w 416"/>
                <a:gd name="T19" fmla="*/ 148 h 314"/>
                <a:gd name="T20" fmla="*/ 76 w 416"/>
                <a:gd name="T21" fmla="*/ 136 h 314"/>
                <a:gd name="T22" fmla="*/ 56 w 416"/>
                <a:gd name="T23" fmla="*/ 110 h 314"/>
                <a:gd name="T24" fmla="*/ 46 w 416"/>
                <a:gd name="T25" fmla="*/ 96 h 314"/>
                <a:gd name="T26" fmla="*/ 6 w 416"/>
                <a:gd name="T27" fmla="*/ 82 h 314"/>
                <a:gd name="T28" fmla="*/ 8 w 416"/>
                <a:gd name="T29" fmla="*/ 58 h 314"/>
                <a:gd name="T30" fmla="*/ 16 w 416"/>
                <a:gd name="T31" fmla="*/ 48 h 314"/>
                <a:gd name="T32" fmla="*/ 16 w 416"/>
                <a:gd name="T33" fmla="*/ 42 h 314"/>
                <a:gd name="T34" fmla="*/ 48 w 416"/>
                <a:gd name="T35" fmla="*/ 30 h 314"/>
                <a:gd name="T36" fmla="*/ 70 w 416"/>
                <a:gd name="T37" fmla="*/ 16 h 314"/>
                <a:gd name="T38" fmla="*/ 76 w 416"/>
                <a:gd name="T39" fmla="*/ 14 h 314"/>
                <a:gd name="T40" fmla="*/ 184 w 416"/>
                <a:gd name="T41" fmla="*/ 4 h 314"/>
                <a:gd name="T42" fmla="*/ 186 w 416"/>
                <a:gd name="T43" fmla="*/ 10 h 314"/>
                <a:gd name="T44" fmla="*/ 210 w 416"/>
                <a:gd name="T45" fmla="*/ 20 h 314"/>
                <a:gd name="T46" fmla="*/ 306 w 416"/>
                <a:gd name="T47" fmla="*/ 20 h 314"/>
                <a:gd name="T48" fmla="*/ 412 w 416"/>
                <a:gd name="T49" fmla="*/ 98 h 314"/>
                <a:gd name="T50" fmla="*/ 396 w 416"/>
                <a:gd name="T51" fmla="*/ 114 h 314"/>
                <a:gd name="T52" fmla="*/ 378 w 416"/>
                <a:gd name="T53" fmla="*/ 144 h 314"/>
                <a:gd name="T54" fmla="*/ 374 w 416"/>
                <a:gd name="T55" fmla="*/ 166 h 314"/>
                <a:gd name="T56" fmla="*/ 370 w 416"/>
                <a:gd name="T57" fmla="*/ 178 h 314"/>
                <a:gd name="T58" fmla="*/ 360 w 416"/>
                <a:gd name="T59" fmla="*/ 184 h 314"/>
                <a:gd name="T60" fmla="*/ 352 w 416"/>
                <a:gd name="T61" fmla="*/ 196 h 314"/>
                <a:gd name="T62" fmla="*/ 342 w 416"/>
                <a:gd name="T63" fmla="*/ 212 h 314"/>
                <a:gd name="T64" fmla="*/ 320 w 416"/>
                <a:gd name="T65" fmla="*/ 234 h 314"/>
                <a:gd name="T66" fmla="*/ 304 w 416"/>
                <a:gd name="T67" fmla="*/ 246 h 314"/>
                <a:gd name="T68" fmla="*/ 292 w 416"/>
                <a:gd name="T69" fmla="*/ 258 h 314"/>
                <a:gd name="T70" fmla="*/ 280 w 416"/>
                <a:gd name="T71" fmla="*/ 262 h 314"/>
                <a:gd name="T72" fmla="*/ 278 w 416"/>
                <a:gd name="T73" fmla="*/ 270 h 314"/>
                <a:gd name="T74" fmla="*/ 272 w 416"/>
                <a:gd name="T75" fmla="*/ 278 h 314"/>
                <a:gd name="T76" fmla="*/ 260 w 416"/>
                <a:gd name="T77" fmla="*/ 286 h 314"/>
                <a:gd name="T78" fmla="*/ 256 w 416"/>
                <a:gd name="T79" fmla="*/ 288 h 314"/>
                <a:gd name="T80" fmla="*/ 262 w 416"/>
                <a:gd name="T81" fmla="*/ 292 h 314"/>
                <a:gd name="T82" fmla="*/ 262 w 416"/>
                <a:gd name="T83" fmla="*/ 298 h 314"/>
                <a:gd name="T84" fmla="*/ 252 w 416"/>
                <a:gd name="T85" fmla="*/ 306 h 314"/>
                <a:gd name="T86" fmla="*/ 248 w 416"/>
                <a:gd name="T87"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6" h="314">
                  <a:moveTo>
                    <a:pt x="248" y="314"/>
                  </a:moveTo>
                  <a:lnTo>
                    <a:pt x="244" y="314"/>
                  </a:lnTo>
                  <a:lnTo>
                    <a:pt x="232" y="314"/>
                  </a:lnTo>
                  <a:lnTo>
                    <a:pt x="230" y="310"/>
                  </a:lnTo>
                  <a:lnTo>
                    <a:pt x="226" y="306"/>
                  </a:lnTo>
                  <a:lnTo>
                    <a:pt x="222" y="286"/>
                  </a:lnTo>
                  <a:lnTo>
                    <a:pt x="212" y="270"/>
                  </a:lnTo>
                  <a:lnTo>
                    <a:pt x="198" y="266"/>
                  </a:lnTo>
                  <a:lnTo>
                    <a:pt x="192" y="244"/>
                  </a:lnTo>
                  <a:lnTo>
                    <a:pt x="184" y="234"/>
                  </a:lnTo>
                  <a:lnTo>
                    <a:pt x="180" y="224"/>
                  </a:lnTo>
                  <a:lnTo>
                    <a:pt x="172" y="220"/>
                  </a:lnTo>
                  <a:lnTo>
                    <a:pt x="158" y="214"/>
                  </a:lnTo>
                  <a:lnTo>
                    <a:pt x="150" y="204"/>
                  </a:lnTo>
                  <a:lnTo>
                    <a:pt x="140" y="198"/>
                  </a:lnTo>
                  <a:lnTo>
                    <a:pt x="140" y="192"/>
                  </a:lnTo>
                  <a:lnTo>
                    <a:pt x="134" y="182"/>
                  </a:lnTo>
                  <a:lnTo>
                    <a:pt x="132" y="178"/>
                  </a:lnTo>
                  <a:lnTo>
                    <a:pt x="118" y="174"/>
                  </a:lnTo>
                  <a:lnTo>
                    <a:pt x="92" y="148"/>
                  </a:lnTo>
                  <a:lnTo>
                    <a:pt x="80" y="144"/>
                  </a:lnTo>
                  <a:lnTo>
                    <a:pt x="76" y="136"/>
                  </a:lnTo>
                  <a:lnTo>
                    <a:pt x="64" y="126"/>
                  </a:lnTo>
                  <a:lnTo>
                    <a:pt x="56" y="110"/>
                  </a:lnTo>
                  <a:lnTo>
                    <a:pt x="48" y="102"/>
                  </a:lnTo>
                  <a:lnTo>
                    <a:pt x="46" y="96"/>
                  </a:lnTo>
                  <a:lnTo>
                    <a:pt x="28" y="94"/>
                  </a:lnTo>
                  <a:lnTo>
                    <a:pt x="6" y="82"/>
                  </a:lnTo>
                  <a:lnTo>
                    <a:pt x="0" y="76"/>
                  </a:lnTo>
                  <a:lnTo>
                    <a:pt x="8" y="58"/>
                  </a:lnTo>
                  <a:lnTo>
                    <a:pt x="12" y="54"/>
                  </a:lnTo>
                  <a:lnTo>
                    <a:pt x="16" y="48"/>
                  </a:lnTo>
                  <a:lnTo>
                    <a:pt x="18" y="44"/>
                  </a:lnTo>
                  <a:lnTo>
                    <a:pt x="16" y="42"/>
                  </a:lnTo>
                  <a:lnTo>
                    <a:pt x="40" y="30"/>
                  </a:lnTo>
                  <a:lnTo>
                    <a:pt x="48" y="30"/>
                  </a:lnTo>
                  <a:lnTo>
                    <a:pt x="48" y="26"/>
                  </a:lnTo>
                  <a:lnTo>
                    <a:pt x="70" y="16"/>
                  </a:lnTo>
                  <a:lnTo>
                    <a:pt x="72" y="14"/>
                  </a:lnTo>
                  <a:lnTo>
                    <a:pt x="76" y="14"/>
                  </a:lnTo>
                  <a:lnTo>
                    <a:pt x="184" y="0"/>
                  </a:lnTo>
                  <a:lnTo>
                    <a:pt x="184" y="4"/>
                  </a:lnTo>
                  <a:lnTo>
                    <a:pt x="184" y="6"/>
                  </a:lnTo>
                  <a:lnTo>
                    <a:pt x="186" y="10"/>
                  </a:lnTo>
                  <a:lnTo>
                    <a:pt x="194" y="6"/>
                  </a:lnTo>
                  <a:lnTo>
                    <a:pt x="210" y="20"/>
                  </a:lnTo>
                  <a:lnTo>
                    <a:pt x="212" y="32"/>
                  </a:lnTo>
                  <a:lnTo>
                    <a:pt x="306" y="20"/>
                  </a:lnTo>
                  <a:lnTo>
                    <a:pt x="416" y="96"/>
                  </a:lnTo>
                  <a:lnTo>
                    <a:pt x="412" y="98"/>
                  </a:lnTo>
                  <a:lnTo>
                    <a:pt x="402" y="104"/>
                  </a:lnTo>
                  <a:lnTo>
                    <a:pt x="396" y="114"/>
                  </a:lnTo>
                  <a:lnTo>
                    <a:pt x="384" y="128"/>
                  </a:lnTo>
                  <a:lnTo>
                    <a:pt x="378" y="144"/>
                  </a:lnTo>
                  <a:lnTo>
                    <a:pt x="374" y="154"/>
                  </a:lnTo>
                  <a:lnTo>
                    <a:pt x="374" y="166"/>
                  </a:lnTo>
                  <a:lnTo>
                    <a:pt x="374" y="176"/>
                  </a:lnTo>
                  <a:lnTo>
                    <a:pt x="370" y="178"/>
                  </a:lnTo>
                  <a:lnTo>
                    <a:pt x="368" y="184"/>
                  </a:lnTo>
                  <a:lnTo>
                    <a:pt x="360" y="184"/>
                  </a:lnTo>
                  <a:lnTo>
                    <a:pt x="356" y="190"/>
                  </a:lnTo>
                  <a:lnTo>
                    <a:pt x="352" y="196"/>
                  </a:lnTo>
                  <a:lnTo>
                    <a:pt x="346" y="204"/>
                  </a:lnTo>
                  <a:lnTo>
                    <a:pt x="342" y="212"/>
                  </a:lnTo>
                  <a:lnTo>
                    <a:pt x="328" y="222"/>
                  </a:lnTo>
                  <a:lnTo>
                    <a:pt x="320" y="234"/>
                  </a:lnTo>
                  <a:lnTo>
                    <a:pt x="312" y="240"/>
                  </a:lnTo>
                  <a:lnTo>
                    <a:pt x="304" y="246"/>
                  </a:lnTo>
                  <a:lnTo>
                    <a:pt x="296" y="254"/>
                  </a:lnTo>
                  <a:lnTo>
                    <a:pt x="292" y="258"/>
                  </a:lnTo>
                  <a:lnTo>
                    <a:pt x="284" y="262"/>
                  </a:lnTo>
                  <a:lnTo>
                    <a:pt x="280" y="262"/>
                  </a:lnTo>
                  <a:lnTo>
                    <a:pt x="276" y="266"/>
                  </a:lnTo>
                  <a:lnTo>
                    <a:pt x="278" y="270"/>
                  </a:lnTo>
                  <a:lnTo>
                    <a:pt x="276" y="270"/>
                  </a:lnTo>
                  <a:lnTo>
                    <a:pt x="272" y="278"/>
                  </a:lnTo>
                  <a:lnTo>
                    <a:pt x="266" y="286"/>
                  </a:lnTo>
                  <a:lnTo>
                    <a:pt x="260" y="286"/>
                  </a:lnTo>
                  <a:lnTo>
                    <a:pt x="258" y="286"/>
                  </a:lnTo>
                  <a:lnTo>
                    <a:pt x="256" y="288"/>
                  </a:lnTo>
                  <a:lnTo>
                    <a:pt x="258" y="290"/>
                  </a:lnTo>
                  <a:lnTo>
                    <a:pt x="262" y="292"/>
                  </a:lnTo>
                  <a:lnTo>
                    <a:pt x="264" y="294"/>
                  </a:lnTo>
                  <a:lnTo>
                    <a:pt x="262" y="298"/>
                  </a:lnTo>
                  <a:lnTo>
                    <a:pt x="258" y="300"/>
                  </a:lnTo>
                  <a:lnTo>
                    <a:pt x="252" y="306"/>
                  </a:lnTo>
                  <a:lnTo>
                    <a:pt x="248" y="312"/>
                  </a:lnTo>
                  <a:lnTo>
                    <a:pt x="248" y="314"/>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39" name="Freeform 33">
              <a:extLst>
                <a:ext uri="{FF2B5EF4-FFF2-40B4-BE49-F238E27FC236}">
                  <a16:creationId xmlns:a16="http://schemas.microsoft.com/office/drawing/2014/main" id="{4B034C5B-0D02-0B78-A5C5-E47C2CB5720F}"/>
                </a:ext>
              </a:extLst>
            </p:cNvPr>
            <p:cNvSpPr>
              <a:spLocks/>
            </p:cNvSpPr>
            <p:nvPr/>
          </p:nvSpPr>
          <p:spPr bwMode="auto">
            <a:xfrm>
              <a:off x="3054" y="1891"/>
              <a:ext cx="666" cy="234"/>
            </a:xfrm>
            <a:custGeom>
              <a:avLst/>
              <a:gdLst>
                <a:gd name="T0" fmla="*/ 666 w 666"/>
                <a:gd name="T1" fmla="*/ 0 h 234"/>
                <a:gd name="T2" fmla="*/ 532 w 666"/>
                <a:gd name="T3" fmla="*/ 16 h 234"/>
                <a:gd name="T4" fmla="*/ 524 w 666"/>
                <a:gd name="T5" fmla="*/ 22 h 234"/>
                <a:gd name="T6" fmla="*/ 188 w 666"/>
                <a:gd name="T7" fmla="*/ 52 h 234"/>
                <a:gd name="T8" fmla="*/ 182 w 666"/>
                <a:gd name="T9" fmla="*/ 48 h 234"/>
                <a:gd name="T10" fmla="*/ 168 w 666"/>
                <a:gd name="T11" fmla="*/ 50 h 234"/>
                <a:gd name="T12" fmla="*/ 172 w 666"/>
                <a:gd name="T13" fmla="*/ 56 h 234"/>
                <a:gd name="T14" fmla="*/ 172 w 666"/>
                <a:gd name="T15" fmla="*/ 66 h 234"/>
                <a:gd name="T16" fmla="*/ 54 w 666"/>
                <a:gd name="T17" fmla="*/ 74 h 234"/>
                <a:gd name="T18" fmla="*/ 48 w 666"/>
                <a:gd name="T19" fmla="*/ 90 h 234"/>
                <a:gd name="T20" fmla="*/ 44 w 666"/>
                <a:gd name="T21" fmla="*/ 106 h 234"/>
                <a:gd name="T22" fmla="*/ 44 w 666"/>
                <a:gd name="T23" fmla="*/ 112 h 234"/>
                <a:gd name="T24" fmla="*/ 40 w 666"/>
                <a:gd name="T25" fmla="*/ 128 h 234"/>
                <a:gd name="T26" fmla="*/ 38 w 666"/>
                <a:gd name="T27" fmla="*/ 132 h 234"/>
                <a:gd name="T28" fmla="*/ 40 w 666"/>
                <a:gd name="T29" fmla="*/ 138 h 234"/>
                <a:gd name="T30" fmla="*/ 36 w 666"/>
                <a:gd name="T31" fmla="*/ 146 h 234"/>
                <a:gd name="T32" fmla="*/ 26 w 666"/>
                <a:gd name="T33" fmla="*/ 158 h 234"/>
                <a:gd name="T34" fmla="*/ 22 w 666"/>
                <a:gd name="T35" fmla="*/ 178 h 234"/>
                <a:gd name="T36" fmla="*/ 12 w 666"/>
                <a:gd name="T37" fmla="*/ 192 h 234"/>
                <a:gd name="T38" fmla="*/ 12 w 666"/>
                <a:gd name="T39" fmla="*/ 206 h 234"/>
                <a:gd name="T40" fmla="*/ 12 w 666"/>
                <a:gd name="T41" fmla="*/ 224 h 234"/>
                <a:gd name="T42" fmla="*/ 8 w 666"/>
                <a:gd name="T43" fmla="*/ 226 h 234"/>
                <a:gd name="T44" fmla="*/ 0 w 666"/>
                <a:gd name="T45" fmla="*/ 234 h 234"/>
                <a:gd name="T46" fmla="*/ 172 w 666"/>
                <a:gd name="T47" fmla="*/ 222 h 234"/>
                <a:gd name="T48" fmla="*/ 386 w 666"/>
                <a:gd name="T49" fmla="*/ 202 h 234"/>
                <a:gd name="T50" fmla="*/ 470 w 666"/>
                <a:gd name="T51" fmla="*/ 192 h 234"/>
                <a:gd name="T52" fmla="*/ 472 w 666"/>
                <a:gd name="T53" fmla="*/ 168 h 234"/>
                <a:gd name="T54" fmla="*/ 480 w 666"/>
                <a:gd name="T55" fmla="*/ 168 h 234"/>
                <a:gd name="T56" fmla="*/ 482 w 666"/>
                <a:gd name="T57" fmla="*/ 168 h 234"/>
                <a:gd name="T58" fmla="*/ 488 w 666"/>
                <a:gd name="T59" fmla="*/ 162 h 234"/>
                <a:gd name="T60" fmla="*/ 490 w 666"/>
                <a:gd name="T61" fmla="*/ 154 h 234"/>
                <a:gd name="T62" fmla="*/ 488 w 666"/>
                <a:gd name="T63" fmla="*/ 150 h 234"/>
                <a:gd name="T64" fmla="*/ 492 w 666"/>
                <a:gd name="T65" fmla="*/ 146 h 234"/>
                <a:gd name="T66" fmla="*/ 498 w 666"/>
                <a:gd name="T67" fmla="*/ 138 h 234"/>
                <a:gd name="T68" fmla="*/ 514 w 666"/>
                <a:gd name="T69" fmla="*/ 130 h 234"/>
                <a:gd name="T70" fmla="*/ 534 w 666"/>
                <a:gd name="T71" fmla="*/ 126 h 234"/>
                <a:gd name="T72" fmla="*/ 552 w 666"/>
                <a:gd name="T73" fmla="*/ 108 h 234"/>
                <a:gd name="T74" fmla="*/ 560 w 666"/>
                <a:gd name="T75" fmla="*/ 106 h 234"/>
                <a:gd name="T76" fmla="*/ 572 w 666"/>
                <a:gd name="T77" fmla="*/ 94 h 234"/>
                <a:gd name="T78" fmla="*/ 576 w 666"/>
                <a:gd name="T79" fmla="*/ 84 h 234"/>
                <a:gd name="T80" fmla="*/ 576 w 666"/>
                <a:gd name="T81" fmla="*/ 84 h 234"/>
                <a:gd name="T82" fmla="*/ 582 w 666"/>
                <a:gd name="T83" fmla="*/ 84 h 234"/>
                <a:gd name="T84" fmla="*/ 584 w 666"/>
                <a:gd name="T85" fmla="*/ 80 h 234"/>
                <a:gd name="T86" fmla="*/ 586 w 666"/>
                <a:gd name="T87" fmla="*/ 78 h 234"/>
                <a:gd name="T88" fmla="*/ 592 w 666"/>
                <a:gd name="T89" fmla="*/ 70 h 234"/>
                <a:gd name="T90" fmla="*/ 596 w 666"/>
                <a:gd name="T91" fmla="*/ 72 h 234"/>
                <a:gd name="T92" fmla="*/ 600 w 666"/>
                <a:gd name="T93" fmla="*/ 74 h 234"/>
                <a:gd name="T94" fmla="*/ 608 w 666"/>
                <a:gd name="T95" fmla="*/ 72 h 234"/>
                <a:gd name="T96" fmla="*/ 608 w 666"/>
                <a:gd name="T97" fmla="*/ 68 h 234"/>
                <a:gd name="T98" fmla="*/ 618 w 666"/>
                <a:gd name="T99" fmla="*/ 60 h 234"/>
                <a:gd name="T100" fmla="*/ 626 w 666"/>
                <a:gd name="T101" fmla="*/ 58 h 234"/>
                <a:gd name="T102" fmla="*/ 638 w 666"/>
                <a:gd name="T103" fmla="*/ 56 h 234"/>
                <a:gd name="T104" fmla="*/ 652 w 666"/>
                <a:gd name="T105" fmla="*/ 34 h 234"/>
                <a:gd name="T106" fmla="*/ 664 w 666"/>
                <a:gd name="T107" fmla="*/ 26 h 234"/>
                <a:gd name="T108" fmla="*/ 664 w 666"/>
                <a:gd name="T109" fmla="*/ 20 h 234"/>
                <a:gd name="T110" fmla="*/ 666 w 666"/>
                <a:gd name="T111" fmla="*/ 14 h 234"/>
                <a:gd name="T112" fmla="*/ 664 w 666"/>
                <a:gd name="T113" fmla="*/ 6 h 234"/>
                <a:gd name="T114" fmla="*/ 666 w 666"/>
                <a:gd name="T115"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6" h="234">
                  <a:moveTo>
                    <a:pt x="666" y="0"/>
                  </a:moveTo>
                  <a:lnTo>
                    <a:pt x="532" y="16"/>
                  </a:lnTo>
                  <a:lnTo>
                    <a:pt x="524" y="22"/>
                  </a:lnTo>
                  <a:lnTo>
                    <a:pt x="188" y="52"/>
                  </a:lnTo>
                  <a:lnTo>
                    <a:pt x="182" y="48"/>
                  </a:lnTo>
                  <a:lnTo>
                    <a:pt x="168" y="50"/>
                  </a:lnTo>
                  <a:lnTo>
                    <a:pt x="172" y="56"/>
                  </a:lnTo>
                  <a:lnTo>
                    <a:pt x="172" y="66"/>
                  </a:lnTo>
                  <a:lnTo>
                    <a:pt x="54" y="74"/>
                  </a:lnTo>
                  <a:lnTo>
                    <a:pt x="48" y="90"/>
                  </a:lnTo>
                  <a:lnTo>
                    <a:pt x="44" y="106"/>
                  </a:lnTo>
                  <a:lnTo>
                    <a:pt x="44" y="112"/>
                  </a:lnTo>
                  <a:lnTo>
                    <a:pt x="40" y="128"/>
                  </a:lnTo>
                  <a:lnTo>
                    <a:pt x="38" y="132"/>
                  </a:lnTo>
                  <a:lnTo>
                    <a:pt x="40" y="138"/>
                  </a:lnTo>
                  <a:lnTo>
                    <a:pt x="36" y="146"/>
                  </a:lnTo>
                  <a:lnTo>
                    <a:pt x="26" y="158"/>
                  </a:lnTo>
                  <a:lnTo>
                    <a:pt x="22" y="178"/>
                  </a:lnTo>
                  <a:lnTo>
                    <a:pt x="12" y="192"/>
                  </a:lnTo>
                  <a:lnTo>
                    <a:pt x="12" y="206"/>
                  </a:lnTo>
                  <a:lnTo>
                    <a:pt x="12" y="224"/>
                  </a:lnTo>
                  <a:lnTo>
                    <a:pt x="8" y="226"/>
                  </a:lnTo>
                  <a:lnTo>
                    <a:pt x="0" y="234"/>
                  </a:lnTo>
                  <a:lnTo>
                    <a:pt x="172" y="222"/>
                  </a:lnTo>
                  <a:lnTo>
                    <a:pt x="386" y="202"/>
                  </a:lnTo>
                  <a:lnTo>
                    <a:pt x="470" y="192"/>
                  </a:lnTo>
                  <a:lnTo>
                    <a:pt x="472" y="168"/>
                  </a:lnTo>
                  <a:lnTo>
                    <a:pt x="480" y="168"/>
                  </a:lnTo>
                  <a:lnTo>
                    <a:pt x="482" y="168"/>
                  </a:lnTo>
                  <a:lnTo>
                    <a:pt x="488" y="162"/>
                  </a:lnTo>
                  <a:lnTo>
                    <a:pt x="490" y="154"/>
                  </a:lnTo>
                  <a:lnTo>
                    <a:pt x="488" y="150"/>
                  </a:lnTo>
                  <a:lnTo>
                    <a:pt x="492" y="146"/>
                  </a:lnTo>
                  <a:lnTo>
                    <a:pt x="498" y="138"/>
                  </a:lnTo>
                  <a:lnTo>
                    <a:pt x="514" y="130"/>
                  </a:lnTo>
                  <a:lnTo>
                    <a:pt x="534" y="126"/>
                  </a:lnTo>
                  <a:lnTo>
                    <a:pt x="552" y="108"/>
                  </a:lnTo>
                  <a:lnTo>
                    <a:pt x="560" y="106"/>
                  </a:lnTo>
                  <a:lnTo>
                    <a:pt x="572" y="94"/>
                  </a:lnTo>
                  <a:lnTo>
                    <a:pt x="576" y="84"/>
                  </a:lnTo>
                  <a:lnTo>
                    <a:pt x="576" y="84"/>
                  </a:lnTo>
                  <a:lnTo>
                    <a:pt x="582" y="84"/>
                  </a:lnTo>
                  <a:lnTo>
                    <a:pt x="584" y="80"/>
                  </a:lnTo>
                  <a:lnTo>
                    <a:pt x="586" y="78"/>
                  </a:lnTo>
                  <a:lnTo>
                    <a:pt x="592" y="70"/>
                  </a:lnTo>
                  <a:lnTo>
                    <a:pt x="596" y="72"/>
                  </a:lnTo>
                  <a:lnTo>
                    <a:pt x="600" y="74"/>
                  </a:lnTo>
                  <a:lnTo>
                    <a:pt x="608" y="72"/>
                  </a:lnTo>
                  <a:lnTo>
                    <a:pt x="608" y="68"/>
                  </a:lnTo>
                  <a:lnTo>
                    <a:pt x="618" y="60"/>
                  </a:lnTo>
                  <a:lnTo>
                    <a:pt x="626" y="58"/>
                  </a:lnTo>
                  <a:lnTo>
                    <a:pt x="638" y="56"/>
                  </a:lnTo>
                  <a:lnTo>
                    <a:pt x="652" y="34"/>
                  </a:lnTo>
                  <a:lnTo>
                    <a:pt x="664" y="26"/>
                  </a:lnTo>
                  <a:lnTo>
                    <a:pt x="664" y="20"/>
                  </a:lnTo>
                  <a:lnTo>
                    <a:pt x="666" y="14"/>
                  </a:lnTo>
                  <a:lnTo>
                    <a:pt x="664" y="6"/>
                  </a:lnTo>
                  <a:lnTo>
                    <a:pt x="666" y="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0" name="Freeform 34">
              <a:extLst>
                <a:ext uri="{FF2B5EF4-FFF2-40B4-BE49-F238E27FC236}">
                  <a16:creationId xmlns:a16="http://schemas.microsoft.com/office/drawing/2014/main" id="{04C5136E-B723-B453-42D8-BA339B20C8A1}"/>
                </a:ext>
              </a:extLst>
            </p:cNvPr>
            <p:cNvSpPr>
              <a:spLocks/>
            </p:cNvSpPr>
            <p:nvPr/>
          </p:nvSpPr>
          <p:spPr bwMode="auto">
            <a:xfrm>
              <a:off x="3108" y="1661"/>
              <a:ext cx="594" cy="304"/>
            </a:xfrm>
            <a:custGeom>
              <a:avLst/>
              <a:gdLst>
                <a:gd name="T0" fmla="*/ 118 w 594"/>
                <a:gd name="T1" fmla="*/ 296 h 304"/>
                <a:gd name="T2" fmla="*/ 114 w 594"/>
                <a:gd name="T3" fmla="*/ 280 h 304"/>
                <a:gd name="T4" fmla="*/ 134 w 594"/>
                <a:gd name="T5" fmla="*/ 282 h 304"/>
                <a:gd name="T6" fmla="*/ 478 w 594"/>
                <a:gd name="T7" fmla="*/ 246 h 304"/>
                <a:gd name="T8" fmla="*/ 512 w 594"/>
                <a:gd name="T9" fmla="*/ 228 h 304"/>
                <a:gd name="T10" fmla="*/ 530 w 594"/>
                <a:gd name="T11" fmla="*/ 208 h 304"/>
                <a:gd name="T12" fmla="*/ 534 w 594"/>
                <a:gd name="T13" fmla="*/ 198 h 304"/>
                <a:gd name="T14" fmla="*/ 542 w 594"/>
                <a:gd name="T15" fmla="*/ 184 h 304"/>
                <a:gd name="T16" fmla="*/ 592 w 594"/>
                <a:gd name="T17" fmla="*/ 140 h 304"/>
                <a:gd name="T18" fmla="*/ 590 w 594"/>
                <a:gd name="T19" fmla="*/ 132 h 304"/>
                <a:gd name="T20" fmla="*/ 582 w 594"/>
                <a:gd name="T21" fmla="*/ 128 h 304"/>
                <a:gd name="T22" fmla="*/ 570 w 594"/>
                <a:gd name="T23" fmla="*/ 122 h 304"/>
                <a:gd name="T24" fmla="*/ 564 w 594"/>
                <a:gd name="T25" fmla="*/ 120 h 304"/>
                <a:gd name="T26" fmla="*/ 538 w 594"/>
                <a:gd name="T27" fmla="*/ 84 h 304"/>
                <a:gd name="T28" fmla="*/ 536 w 594"/>
                <a:gd name="T29" fmla="*/ 72 h 304"/>
                <a:gd name="T30" fmla="*/ 534 w 594"/>
                <a:gd name="T31" fmla="*/ 48 h 304"/>
                <a:gd name="T32" fmla="*/ 522 w 594"/>
                <a:gd name="T33" fmla="*/ 40 h 304"/>
                <a:gd name="T34" fmla="*/ 506 w 594"/>
                <a:gd name="T35" fmla="*/ 26 h 304"/>
                <a:gd name="T36" fmla="*/ 492 w 594"/>
                <a:gd name="T37" fmla="*/ 26 h 304"/>
                <a:gd name="T38" fmla="*/ 484 w 594"/>
                <a:gd name="T39" fmla="*/ 34 h 304"/>
                <a:gd name="T40" fmla="*/ 470 w 594"/>
                <a:gd name="T41" fmla="*/ 38 h 304"/>
                <a:gd name="T42" fmla="*/ 450 w 594"/>
                <a:gd name="T43" fmla="*/ 32 h 304"/>
                <a:gd name="T44" fmla="*/ 426 w 594"/>
                <a:gd name="T45" fmla="*/ 30 h 304"/>
                <a:gd name="T46" fmla="*/ 398 w 594"/>
                <a:gd name="T47" fmla="*/ 26 h 304"/>
                <a:gd name="T48" fmla="*/ 376 w 594"/>
                <a:gd name="T49" fmla="*/ 0 h 304"/>
                <a:gd name="T50" fmla="*/ 362 w 594"/>
                <a:gd name="T51" fmla="*/ 4 h 304"/>
                <a:gd name="T52" fmla="*/ 348 w 594"/>
                <a:gd name="T53" fmla="*/ 0 h 304"/>
                <a:gd name="T54" fmla="*/ 346 w 594"/>
                <a:gd name="T55" fmla="*/ 14 h 304"/>
                <a:gd name="T56" fmla="*/ 346 w 594"/>
                <a:gd name="T57" fmla="*/ 38 h 304"/>
                <a:gd name="T58" fmla="*/ 326 w 594"/>
                <a:gd name="T59" fmla="*/ 48 h 304"/>
                <a:gd name="T60" fmla="*/ 306 w 594"/>
                <a:gd name="T61" fmla="*/ 50 h 304"/>
                <a:gd name="T62" fmla="*/ 274 w 594"/>
                <a:gd name="T63" fmla="*/ 108 h 304"/>
                <a:gd name="T64" fmla="*/ 250 w 594"/>
                <a:gd name="T65" fmla="*/ 126 h 304"/>
                <a:gd name="T66" fmla="*/ 234 w 594"/>
                <a:gd name="T67" fmla="*/ 116 h 304"/>
                <a:gd name="T68" fmla="*/ 224 w 594"/>
                <a:gd name="T69" fmla="*/ 142 h 304"/>
                <a:gd name="T70" fmla="*/ 210 w 594"/>
                <a:gd name="T71" fmla="*/ 142 h 304"/>
                <a:gd name="T72" fmla="*/ 190 w 594"/>
                <a:gd name="T73" fmla="*/ 140 h 304"/>
                <a:gd name="T74" fmla="*/ 180 w 594"/>
                <a:gd name="T75" fmla="*/ 158 h 304"/>
                <a:gd name="T76" fmla="*/ 154 w 594"/>
                <a:gd name="T77" fmla="*/ 144 h 304"/>
                <a:gd name="T78" fmla="*/ 120 w 594"/>
                <a:gd name="T79" fmla="*/ 150 h 304"/>
                <a:gd name="T80" fmla="*/ 118 w 594"/>
                <a:gd name="T81" fmla="*/ 160 h 304"/>
                <a:gd name="T82" fmla="*/ 106 w 594"/>
                <a:gd name="T83" fmla="*/ 162 h 304"/>
                <a:gd name="T84" fmla="*/ 106 w 594"/>
                <a:gd name="T85" fmla="*/ 164 h 304"/>
                <a:gd name="T86" fmla="*/ 102 w 594"/>
                <a:gd name="T87" fmla="*/ 176 h 304"/>
                <a:gd name="T88" fmla="*/ 98 w 594"/>
                <a:gd name="T89" fmla="*/ 182 h 304"/>
                <a:gd name="T90" fmla="*/ 106 w 594"/>
                <a:gd name="T91" fmla="*/ 194 h 304"/>
                <a:gd name="T92" fmla="*/ 74 w 594"/>
                <a:gd name="T93" fmla="*/ 206 h 304"/>
                <a:gd name="T94" fmla="*/ 80 w 594"/>
                <a:gd name="T95" fmla="*/ 236 h 304"/>
                <a:gd name="T96" fmla="*/ 58 w 594"/>
                <a:gd name="T97" fmla="*/ 234 h 304"/>
                <a:gd name="T98" fmla="*/ 34 w 594"/>
                <a:gd name="T99" fmla="*/ 228 h 304"/>
                <a:gd name="T100" fmla="*/ 20 w 594"/>
                <a:gd name="T101" fmla="*/ 250 h 304"/>
                <a:gd name="T102" fmla="*/ 24 w 594"/>
                <a:gd name="T103" fmla="*/ 254 h 304"/>
                <a:gd name="T104" fmla="*/ 32 w 594"/>
                <a:gd name="T105" fmla="*/ 266 h 304"/>
                <a:gd name="T106" fmla="*/ 18 w 594"/>
                <a:gd name="T107" fmla="*/ 296 h 304"/>
                <a:gd name="T108" fmla="*/ 4 w 594"/>
                <a:gd name="T109" fmla="*/ 29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4" h="304">
                  <a:moveTo>
                    <a:pt x="0" y="304"/>
                  </a:moveTo>
                  <a:lnTo>
                    <a:pt x="118" y="296"/>
                  </a:lnTo>
                  <a:lnTo>
                    <a:pt x="118" y="286"/>
                  </a:lnTo>
                  <a:lnTo>
                    <a:pt x="114" y="280"/>
                  </a:lnTo>
                  <a:lnTo>
                    <a:pt x="128" y="278"/>
                  </a:lnTo>
                  <a:lnTo>
                    <a:pt x="134" y="282"/>
                  </a:lnTo>
                  <a:lnTo>
                    <a:pt x="470" y="252"/>
                  </a:lnTo>
                  <a:lnTo>
                    <a:pt x="478" y="246"/>
                  </a:lnTo>
                  <a:lnTo>
                    <a:pt x="482" y="240"/>
                  </a:lnTo>
                  <a:lnTo>
                    <a:pt x="512" y="228"/>
                  </a:lnTo>
                  <a:lnTo>
                    <a:pt x="514" y="220"/>
                  </a:lnTo>
                  <a:lnTo>
                    <a:pt x="530" y="208"/>
                  </a:lnTo>
                  <a:lnTo>
                    <a:pt x="532" y="202"/>
                  </a:lnTo>
                  <a:lnTo>
                    <a:pt x="534" y="198"/>
                  </a:lnTo>
                  <a:lnTo>
                    <a:pt x="542" y="192"/>
                  </a:lnTo>
                  <a:lnTo>
                    <a:pt x="542" y="184"/>
                  </a:lnTo>
                  <a:lnTo>
                    <a:pt x="550" y="176"/>
                  </a:lnTo>
                  <a:lnTo>
                    <a:pt x="592" y="140"/>
                  </a:lnTo>
                  <a:lnTo>
                    <a:pt x="594" y="132"/>
                  </a:lnTo>
                  <a:lnTo>
                    <a:pt x="590" y="132"/>
                  </a:lnTo>
                  <a:lnTo>
                    <a:pt x="584" y="128"/>
                  </a:lnTo>
                  <a:lnTo>
                    <a:pt x="582" y="128"/>
                  </a:lnTo>
                  <a:lnTo>
                    <a:pt x="578" y="126"/>
                  </a:lnTo>
                  <a:lnTo>
                    <a:pt x="570" y="122"/>
                  </a:lnTo>
                  <a:lnTo>
                    <a:pt x="566" y="122"/>
                  </a:lnTo>
                  <a:lnTo>
                    <a:pt x="564" y="120"/>
                  </a:lnTo>
                  <a:lnTo>
                    <a:pt x="554" y="104"/>
                  </a:lnTo>
                  <a:lnTo>
                    <a:pt x="538" y="84"/>
                  </a:lnTo>
                  <a:lnTo>
                    <a:pt x="536" y="78"/>
                  </a:lnTo>
                  <a:lnTo>
                    <a:pt x="536" y="72"/>
                  </a:lnTo>
                  <a:lnTo>
                    <a:pt x="536" y="62"/>
                  </a:lnTo>
                  <a:lnTo>
                    <a:pt x="534" y="48"/>
                  </a:lnTo>
                  <a:lnTo>
                    <a:pt x="530" y="46"/>
                  </a:lnTo>
                  <a:lnTo>
                    <a:pt x="522" y="40"/>
                  </a:lnTo>
                  <a:lnTo>
                    <a:pt x="514" y="36"/>
                  </a:lnTo>
                  <a:lnTo>
                    <a:pt x="506" y="26"/>
                  </a:lnTo>
                  <a:lnTo>
                    <a:pt x="502" y="20"/>
                  </a:lnTo>
                  <a:lnTo>
                    <a:pt x="492" y="26"/>
                  </a:lnTo>
                  <a:lnTo>
                    <a:pt x="490" y="30"/>
                  </a:lnTo>
                  <a:lnTo>
                    <a:pt x="484" y="34"/>
                  </a:lnTo>
                  <a:lnTo>
                    <a:pt x="482" y="36"/>
                  </a:lnTo>
                  <a:lnTo>
                    <a:pt x="470" y="38"/>
                  </a:lnTo>
                  <a:lnTo>
                    <a:pt x="456" y="32"/>
                  </a:lnTo>
                  <a:lnTo>
                    <a:pt x="450" y="32"/>
                  </a:lnTo>
                  <a:lnTo>
                    <a:pt x="444" y="42"/>
                  </a:lnTo>
                  <a:lnTo>
                    <a:pt x="426" y="30"/>
                  </a:lnTo>
                  <a:lnTo>
                    <a:pt x="410" y="32"/>
                  </a:lnTo>
                  <a:lnTo>
                    <a:pt x="398" y="26"/>
                  </a:lnTo>
                  <a:lnTo>
                    <a:pt x="392" y="12"/>
                  </a:lnTo>
                  <a:lnTo>
                    <a:pt x="376" y="0"/>
                  </a:lnTo>
                  <a:lnTo>
                    <a:pt x="368" y="4"/>
                  </a:lnTo>
                  <a:lnTo>
                    <a:pt x="362" y="4"/>
                  </a:lnTo>
                  <a:lnTo>
                    <a:pt x="354" y="0"/>
                  </a:lnTo>
                  <a:lnTo>
                    <a:pt x="348" y="0"/>
                  </a:lnTo>
                  <a:lnTo>
                    <a:pt x="346" y="8"/>
                  </a:lnTo>
                  <a:lnTo>
                    <a:pt x="346" y="14"/>
                  </a:lnTo>
                  <a:lnTo>
                    <a:pt x="350" y="32"/>
                  </a:lnTo>
                  <a:lnTo>
                    <a:pt x="346" y="38"/>
                  </a:lnTo>
                  <a:lnTo>
                    <a:pt x="338" y="40"/>
                  </a:lnTo>
                  <a:lnTo>
                    <a:pt x="326" y="48"/>
                  </a:lnTo>
                  <a:lnTo>
                    <a:pt x="314" y="46"/>
                  </a:lnTo>
                  <a:lnTo>
                    <a:pt x="306" y="50"/>
                  </a:lnTo>
                  <a:lnTo>
                    <a:pt x="306" y="66"/>
                  </a:lnTo>
                  <a:lnTo>
                    <a:pt x="274" y="108"/>
                  </a:lnTo>
                  <a:lnTo>
                    <a:pt x="270" y="126"/>
                  </a:lnTo>
                  <a:lnTo>
                    <a:pt x="250" y="126"/>
                  </a:lnTo>
                  <a:lnTo>
                    <a:pt x="240" y="116"/>
                  </a:lnTo>
                  <a:lnTo>
                    <a:pt x="234" y="116"/>
                  </a:lnTo>
                  <a:lnTo>
                    <a:pt x="230" y="122"/>
                  </a:lnTo>
                  <a:lnTo>
                    <a:pt x="224" y="142"/>
                  </a:lnTo>
                  <a:lnTo>
                    <a:pt x="218" y="148"/>
                  </a:lnTo>
                  <a:lnTo>
                    <a:pt x="210" y="142"/>
                  </a:lnTo>
                  <a:lnTo>
                    <a:pt x="204" y="136"/>
                  </a:lnTo>
                  <a:lnTo>
                    <a:pt x="190" y="140"/>
                  </a:lnTo>
                  <a:lnTo>
                    <a:pt x="186" y="156"/>
                  </a:lnTo>
                  <a:lnTo>
                    <a:pt x="180" y="158"/>
                  </a:lnTo>
                  <a:lnTo>
                    <a:pt x="178" y="156"/>
                  </a:lnTo>
                  <a:lnTo>
                    <a:pt x="154" y="144"/>
                  </a:lnTo>
                  <a:lnTo>
                    <a:pt x="134" y="152"/>
                  </a:lnTo>
                  <a:lnTo>
                    <a:pt x="120" y="150"/>
                  </a:lnTo>
                  <a:lnTo>
                    <a:pt x="118" y="158"/>
                  </a:lnTo>
                  <a:lnTo>
                    <a:pt x="118" y="160"/>
                  </a:lnTo>
                  <a:lnTo>
                    <a:pt x="112" y="164"/>
                  </a:lnTo>
                  <a:lnTo>
                    <a:pt x="106" y="162"/>
                  </a:lnTo>
                  <a:lnTo>
                    <a:pt x="106" y="162"/>
                  </a:lnTo>
                  <a:lnTo>
                    <a:pt x="106" y="164"/>
                  </a:lnTo>
                  <a:lnTo>
                    <a:pt x="104" y="168"/>
                  </a:lnTo>
                  <a:lnTo>
                    <a:pt x="102" y="176"/>
                  </a:lnTo>
                  <a:lnTo>
                    <a:pt x="98" y="180"/>
                  </a:lnTo>
                  <a:lnTo>
                    <a:pt x="98" y="182"/>
                  </a:lnTo>
                  <a:lnTo>
                    <a:pt x="106" y="192"/>
                  </a:lnTo>
                  <a:lnTo>
                    <a:pt x="106" y="194"/>
                  </a:lnTo>
                  <a:lnTo>
                    <a:pt x="80" y="202"/>
                  </a:lnTo>
                  <a:lnTo>
                    <a:pt x="74" y="206"/>
                  </a:lnTo>
                  <a:lnTo>
                    <a:pt x="74" y="216"/>
                  </a:lnTo>
                  <a:lnTo>
                    <a:pt x="80" y="236"/>
                  </a:lnTo>
                  <a:lnTo>
                    <a:pt x="68" y="242"/>
                  </a:lnTo>
                  <a:lnTo>
                    <a:pt x="58" y="234"/>
                  </a:lnTo>
                  <a:lnTo>
                    <a:pt x="48" y="230"/>
                  </a:lnTo>
                  <a:lnTo>
                    <a:pt x="34" y="228"/>
                  </a:lnTo>
                  <a:lnTo>
                    <a:pt x="26" y="232"/>
                  </a:lnTo>
                  <a:lnTo>
                    <a:pt x="20" y="250"/>
                  </a:lnTo>
                  <a:lnTo>
                    <a:pt x="22" y="252"/>
                  </a:lnTo>
                  <a:lnTo>
                    <a:pt x="24" y="254"/>
                  </a:lnTo>
                  <a:lnTo>
                    <a:pt x="28" y="256"/>
                  </a:lnTo>
                  <a:lnTo>
                    <a:pt x="32" y="266"/>
                  </a:lnTo>
                  <a:lnTo>
                    <a:pt x="24" y="292"/>
                  </a:lnTo>
                  <a:lnTo>
                    <a:pt x="18" y="296"/>
                  </a:lnTo>
                  <a:lnTo>
                    <a:pt x="14" y="292"/>
                  </a:lnTo>
                  <a:lnTo>
                    <a:pt x="4" y="298"/>
                  </a:lnTo>
                  <a:lnTo>
                    <a:pt x="0" y="304"/>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1" name="Freeform 35">
              <a:extLst>
                <a:ext uri="{FF2B5EF4-FFF2-40B4-BE49-F238E27FC236}">
                  <a16:creationId xmlns:a16="http://schemas.microsoft.com/office/drawing/2014/main" id="{A1218A45-0F47-F2DE-56D5-65B9507BC7FF}"/>
                </a:ext>
              </a:extLst>
            </p:cNvPr>
            <p:cNvSpPr>
              <a:spLocks/>
            </p:cNvSpPr>
            <p:nvPr/>
          </p:nvSpPr>
          <p:spPr bwMode="auto">
            <a:xfrm>
              <a:off x="3212" y="1391"/>
              <a:ext cx="246" cy="434"/>
            </a:xfrm>
            <a:custGeom>
              <a:avLst/>
              <a:gdLst>
                <a:gd name="T0" fmla="*/ 8 w 246"/>
                <a:gd name="T1" fmla="*/ 26 h 434"/>
                <a:gd name="T2" fmla="*/ 28 w 246"/>
                <a:gd name="T3" fmla="*/ 270 h 434"/>
                <a:gd name="T4" fmla="*/ 26 w 246"/>
                <a:gd name="T5" fmla="*/ 274 h 434"/>
                <a:gd name="T6" fmla="*/ 26 w 246"/>
                <a:gd name="T7" fmla="*/ 282 h 434"/>
                <a:gd name="T8" fmla="*/ 24 w 246"/>
                <a:gd name="T9" fmla="*/ 294 h 434"/>
                <a:gd name="T10" fmla="*/ 34 w 246"/>
                <a:gd name="T11" fmla="*/ 314 h 434"/>
                <a:gd name="T12" fmla="*/ 36 w 246"/>
                <a:gd name="T13" fmla="*/ 336 h 434"/>
                <a:gd name="T14" fmla="*/ 26 w 246"/>
                <a:gd name="T15" fmla="*/ 356 h 434"/>
                <a:gd name="T16" fmla="*/ 24 w 246"/>
                <a:gd name="T17" fmla="*/ 362 h 434"/>
                <a:gd name="T18" fmla="*/ 18 w 246"/>
                <a:gd name="T19" fmla="*/ 378 h 434"/>
                <a:gd name="T20" fmla="*/ 4 w 246"/>
                <a:gd name="T21" fmla="*/ 390 h 434"/>
                <a:gd name="T22" fmla="*/ 4 w 246"/>
                <a:gd name="T23" fmla="*/ 406 h 434"/>
                <a:gd name="T24" fmla="*/ 0 w 246"/>
                <a:gd name="T25" fmla="*/ 424 h 434"/>
                <a:gd name="T26" fmla="*/ 0 w 246"/>
                <a:gd name="T27" fmla="*/ 428 h 434"/>
                <a:gd name="T28" fmla="*/ 2 w 246"/>
                <a:gd name="T29" fmla="*/ 432 h 434"/>
                <a:gd name="T30" fmla="*/ 2 w 246"/>
                <a:gd name="T31" fmla="*/ 432 h 434"/>
                <a:gd name="T32" fmla="*/ 8 w 246"/>
                <a:gd name="T33" fmla="*/ 434 h 434"/>
                <a:gd name="T34" fmla="*/ 14 w 246"/>
                <a:gd name="T35" fmla="*/ 430 h 434"/>
                <a:gd name="T36" fmla="*/ 14 w 246"/>
                <a:gd name="T37" fmla="*/ 428 h 434"/>
                <a:gd name="T38" fmla="*/ 16 w 246"/>
                <a:gd name="T39" fmla="*/ 420 h 434"/>
                <a:gd name="T40" fmla="*/ 30 w 246"/>
                <a:gd name="T41" fmla="*/ 422 h 434"/>
                <a:gd name="T42" fmla="*/ 50 w 246"/>
                <a:gd name="T43" fmla="*/ 414 h 434"/>
                <a:gd name="T44" fmla="*/ 74 w 246"/>
                <a:gd name="T45" fmla="*/ 426 h 434"/>
                <a:gd name="T46" fmla="*/ 76 w 246"/>
                <a:gd name="T47" fmla="*/ 428 h 434"/>
                <a:gd name="T48" fmla="*/ 82 w 246"/>
                <a:gd name="T49" fmla="*/ 426 h 434"/>
                <a:gd name="T50" fmla="*/ 86 w 246"/>
                <a:gd name="T51" fmla="*/ 410 h 434"/>
                <a:gd name="T52" fmla="*/ 100 w 246"/>
                <a:gd name="T53" fmla="*/ 406 h 434"/>
                <a:gd name="T54" fmla="*/ 106 w 246"/>
                <a:gd name="T55" fmla="*/ 412 h 434"/>
                <a:gd name="T56" fmla="*/ 114 w 246"/>
                <a:gd name="T57" fmla="*/ 418 h 434"/>
                <a:gd name="T58" fmla="*/ 120 w 246"/>
                <a:gd name="T59" fmla="*/ 412 h 434"/>
                <a:gd name="T60" fmla="*/ 126 w 246"/>
                <a:gd name="T61" fmla="*/ 392 h 434"/>
                <a:gd name="T62" fmla="*/ 130 w 246"/>
                <a:gd name="T63" fmla="*/ 386 h 434"/>
                <a:gd name="T64" fmla="*/ 136 w 246"/>
                <a:gd name="T65" fmla="*/ 386 h 434"/>
                <a:gd name="T66" fmla="*/ 146 w 246"/>
                <a:gd name="T67" fmla="*/ 396 h 434"/>
                <a:gd name="T68" fmla="*/ 166 w 246"/>
                <a:gd name="T69" fmla="*/ 396 h 434"/>
                <a:gd name="T70" fmla="*/ 170 w 246"/>
                <a:gd name="T71" fmla="*/ 378 h 434"/>
                <a:gd name="T72" fmla="*/ 202 w 246"/>
                <a:gd name="T73" fmla="*/ 336 h 434"/>
                <a:gd name="T74" fmla="*/ 202 w 246"/>
                <a:gd name="T75" fmla="*/ 320 h 434"/>
                <a:gd name="T76" fmla="*/ 210 w 246"/>
                <a:gd name="T77" fmla="*/ 316 h 434"/>
                <a:gd name="T78" fmla="*/ 222 w 246"/>
                <a:gd name="T79" fmla="*/ 318 h 434"/>
                <a:gd name="T80" fmla="*/ 234 w 246"/>
                <a:gd name="T81" fmla="*/ 310 h 434"/>
                <a:gd name="T82" fmla="*/ 242 w 246"/>
                <a:gd name="T83" fmla="*/ 308 h 434"/>
                <a:gd name="T84" fmla="*/ 246 w 246"/>
                <a:gd name="T85" fmla="*/ 302 h 434"/>
                <a:gd name="T86" fmla="*/ 242 w 246"/>
                <a:gd name="T87" fmla="*/ 284 h 434"/>
                <a:gd name="T88" fmla="*/ 242 w 246"/>
                <a:gd name="T89" fmla="*/ 278 h 434"/>
                <a:gd name="T90" fmla="*/ 244 w 246"/>
                <a:gd name="T91" fmla="*/ 270 h 434"/>
                <a:gd name="T92" fmla="*/ 214 w 246"/>
                <a:gd name="T93" fmla="*/ 6 h 434"/>
                <a:gd name="T94" fmla="*/ 214 w 246"/>
                <a:gd name="T95" fmla="*/ 0 h 434"/>
                <a:gd name="T96" fmla="*/ 56 w 246"/>
                <a:gd name="T97" fmla="*/ 20 h 434"/>
                <a:gd name="T98" fmla="*/ 52 w 246"/>
                <a:gd name="T99" fmla="*/ 24 h 434"/>
                <a:gd name="T100" fmla="*/ 40 w 246"/>
                <a:gd name="T101" fmla="*/ 30 h 434"/>
                <a:gd name="T102" fmla="*/ 34 w 246"/>
                <a:gd name="T103" fmla="*/ 32 h 434"/>
                <a:gd name="T104" fmla="*/ 18 w 246"/>
                <a:gd name="T105" fmla="*/ 34 h 434"/>
                <a:gd name="T106" fmla="*/ 8 w 246"/>
                <a:gd name="T107" fmla="*/ 2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6" h="434">
                  <a:moveTo>
                    <a:pt x="8" y="26"/>
                  </a:moveTo>
                  <a:lnTo>
                    <a:pt x="28" y="270"/>
                  </a:lnTo>
                  <a:lnTo>
                    <a:pt x="26" y="274"/>
                  </a:lnTo>
                  <a:lnTo>
                    <a:pt x="26" y="282"/>
                  </a:lnTo>
                  <a:lnTo>
                    <a:pt x="24" y="294"/>
                  </a:lnTo>
                  <a:lnTo>
                    <a:pt x="34" y="314"/>
                  </a:lnTo>
                  <a:lnTo>
                    <a:pt x="36" y="336"/>
                  </a:lnTo>
                  <a:lnTo>
                    <a:pt x="26" y="356"/>
                  </a:lnTo>
                  <a:lnTo>
                    <a:pt x="24" y="362"/>
                  </a:lnTo>
                  <a:lnTo>
                    <a:pt x="18" y="378"/>
                  </a:lnTo>
                  <a:lnTo>
                    <a:pt x="4" y="390"/>
                  </a:lnTo>
                  <a:lnTo>
                    <a:pt x="4" y="406"/>
                  </a:lnTo>
                  <a:lnTo>
                    <a:pt x="0" y="424"/>
                  </a:lnTo>
                  <a:lnTo>
                    <a:pt x="0" y="428"/>
                  </a:lnTo>
                  <a:lnTo>
                    <a:pt x="2" y="432"/>
                  </a:lnTo>
                  <a:lnTo>
                    <a:pt x="2" y="432"/>
                  </a:lnTo>
                  <a:lnTo>
                    <a:pt x="8" y="434"/>
                  </a:lnTo>
                  <a:lnTo>
                    <a:pt x="14" y="430"/>
                  </a:lnTo>
                  <a:lnTo>
                    <a:pt x="14" y="428"/>
                  </a:lnTo>
                  <a:lnTo>
                    <a:pt x="16" y="420"/>
                  </a:lnTo>
                  <a:lnTo>
                    <a:pt x="30" y="422"/>
                  </a:lnTo>
                  <a:lnTo>
                    <a:pt x="50" y="414"/>
                  </a:lnTo>
                  <a:lnTo>
                    <a:pt x="74" y="426"/>
                  </a:lnTo>
                  <a:lnTo>
                    <a:pt x="76" y="428"/>
                  </a:lnTo>
                  <a:lnTo>
                    <a:pt x="82" y="426"/>
                  </a:lnTo>
                  <a:lnTo>
                    <a:pt x="86" y="410"/>
                  </a:lnTo>
                  <a:lnTo>
                    <a:pt x="100" y="406"/>
                  </a:lnTo>
                  <a:lnTo>
                    <a:pt x="106" y="412"/>
                  </a:lnTo>
                  <a:lnTo>
                    <a:pt x="114" y="418"/>
                  </a:lnTo>
                  <a:lnTo>
                    <a:pt x="120" y="412"/>
                  </a:lnTo>
                  <a:lnTo>
                    <a:pt x="126" y="392"/>
                  </a:lnTo>
                  <a:lnTo>
                    <a:pt x="130" y="386"/>
                  </a:lnTo>
                  <a:lnTo>
                    <a:pt x="136" y="386"/>
                  </a:lnTo>
                  <a:lnTo>
                    <a:pt x="146" y="396"/>
                  </a:lnTo>
                  <a:lnTo>
                    <a:pt x="166" y="396"/>
                  </a:lnTo>
                  <a:lnTo>
                    <a:pt x="170" y="378"/>
                  </a:lnTo>
                  <a:lnTo>
                    <a:pt x="202" y="336"/>
                  </a:lnTo>
                  <a:lnTo>
                    <a:pt x="202" y="320"/>
                  </a:lnTo>
                  <a:lnTo>
                    <a:pt x="210" y="316"/>
                  </a:lnTo>
                  <a:lnTo>
                    <a:pt x="222" y="318"/>
                  </a:lnTo>
                  <a:lnTo>
                    <a:pt x="234" y="310"/>
                  </a:lnTo>
                  <a:lnTo>
                    <a:pt x="242" y="308"/>
                  </a:lnTo>
                  <a:lnTo>
                    <a:pt x="246" y="302"/>
                  </a:lnTo>
                  <a:lnTo>
                    <a:pt x="242" y="284"/>
                  </a:lnTo>
                  <a:lnTo>
                    <a:pt x="242" y="278"/>
                  </a:lnTo>
                  <a:lnTo>
                    <a:pt x="244" y="270"/>
                  </a:lnTo>
                  <a:lnTo>
                    <a:pt x="214" y="6"/>
                  </a:lnTo>
                  <a:lnTo>
                    <a:pt x="214" y="0"/>
                  </a:lnTo>
                  <a:lnTo>
                    <a:pt x="56" y="20"/>
                  </a:lnTo>
                  <a:lnTo>
                    <a:pt x="52" y="24"/>
                  </a:lnTo>
                  <a:lnTo>
                    <a:pt x="40" y="30"/>
                  </a:lnTo>
                  <a:lnTo>
                    <a:pt x="34" y="32"/>
                  </a:lnTo>
                  <a:lnTo>
                    <a:pt x="18" y="34"/>
                  </a:lnTo>
                  <a:lnTo>
                    <a:pt x="8" y="26"/>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2" name="Freeform 36">
              <a:extLst>
                <a:ext uri="{FF2B5EF4-FFF2-40B4-BE49-F238E27FC236}">
                  <a16:creationId xmlns:a16="http://schemas.microsoft.com/office/drawing/2014/main" id="{135CF07A-77C1-45E1-EBC5-13E4F8DEB528}"/>
                </a:ext>
              </a:extLst>
            </p:cNvPr>
            <p:cNvSpPr>
              <a:spLocks/>
            </p:cNvSpPr>
            <p:nvPr/>
          </p:nvSpPr>
          <p:spPr bwMode="auto">
            <a:xfrm>
              <a:off x="3426" y="1329"/>
              <a:ext cx="340" cy="380"/>
            </a:xfrm>
            <a:custGeom>
              <a:avLst/>
              <a:gdLst>
                <a:gd name="T0" fmla="*/ 30 w 340"/>
                <a:gd name="T1" fmla="*/ 332 h 380"/>
                <a:gd name="T2" fmla="*/ 44 w 340"/>
                <a:gd name="T3" fmla="*/ 336 h 380"/>
                <a:gd name="T4" fmla="*/ 58 w 340"/>
                <a:gd name="T5" fmla="*/ 332 h 380"/>
                <a:gd name="T6" fmla="*/ 80 w 340"/>
                <a:gd name="T7" fmla="*/ 358 h 380"/>
                <a:gd name="T8" fmla="*/ 108 w 340"/>
                <a:gd name="T9" fmla="*/ 362 h 380"/>
                <a:gd name="T10" fmla="*/ 132 w 340"/>
                <a:gd name="T11" fmla="*/ 364 h 380"/>
                <a:gd name="T12" fmla="*/ 152 w 340"/>
                <a:gd name="T13" fmla="*/ 370 h 380"/>
                <a:gd name="T14" fmla="*/ 166 w 340"/>
                <a:gd name="T15" fmla="*/ 366 h 380"/>
                <a:gd name="T16" fmla="*/ 174 w 340"/>
                <a:gd name="T17" fmla="*/ 358 h 380"/>
                <a:gd name="T18" fmla="*/ 188 w 340"/>
                <a:gd name="T19" fmla="*/ 358 h 380"/>
                <a:gd name="T20" fmla="*/ 204 w 340"/>
                <a:gd name="T21" fmla="*/ 372 h 380"/>
                <a:gd name="T22" fmla="*/ 216 w 340"/>
                <a:gd name="T23" fmla="*/ 380 h 380"/>
                <a:gd name="T24" fmla="*/ 234 w 340"/>
                <a:gd name="T25" fmla="*/ 366 h 380"/>
                <a:gd name="T26" fmla="*/ 242 w 340"/>
                <a:gd name="T27" fmla="*/ 352 h 380"/>
                <a:gd name="T28" fmla="*/ 248 w 340"/>
                <a:gd name="T29" fmla="*/ 316 h 380"/>
                <a:gd name="T30" fmla="*/ 260 w 340"/>
                <a:gd name="T31" fmla="*/ 328 h 380"/>
                <a:gd name="T32" fmla="*/ 268 w 340"/>
                <a:gd name="T33" fmla="*/ 304 h 380"/>
                <a:gd name="T34" fmla="*/ 282 w 340"/>
                <a:gd name="T35" fmla="*/ 280 h 380"/>
                <a:gd name="T36" fmla="*/ 290 w 340"/>
                <a:gd name="T37" fmla="*/ 268 h 380"/>
                <a:gd name="T38" fmla="*/ 306 w 340"/>
                <a:gd name="T39" fmla="*/ 268 h 380"/>
                <a:gd name="T40" fmla="*/ 320 w 340"/>
                <a:gd name="T41" fmla="*/ 246 h 380"/>
                <a:gd name="T42" fmla="*/ 334 w 340"/>
                <a:gd name="T43" fmla="*/ 236 h 380"/>
                <a:gd name="T44" fmla="*/ 332 w 340"/>
                <a:gd name="T45" fmla="*/ 220 h 380"/>
                <a:gd name="T46" fmla="*/ 334 w 340"/>
                <a:gd name="T47" fmla="*/ 202 h 380"/>
                <a:gd name="T48" fmla="*/ 324 w 340"/>
                <a:gd name="T49" fmla="*/ 158 h 380"/>
                <a:gd name="T50" fmla="*/ 332 w 340"/>
                <a:gd name="T51" fmla="*/ 138 h 380"/>
                <a:gd name="T52" fmla="*/ 340 w 340"/>
                <a:gd name="T53" fmla="*/ 134 h 380"/>
                <a:gd name="T54" fmla="*/ 278 w 340"/>
                <a:gd name="T55" fmla="*/ 20 h 380"/>
                <a:gd name="T56" fmla="*/ 254 w 340"/>
                <a:gd name="T57" fmla="*/ 36 h 380"/>
                <a:gd name="T58" fmla="*/ 226 w 340"/>
                <a:gd name="T59" fmla="*/ 64 h 380"/>
                <a:gd name="T60" fmla="*/ 206 w 340"/>
                <a:gd name="T61" fmla="*/ 62 h 380"/>
                <a:gd name="T62" fmla="*/ 180 w 340"/>
                <a:gd name="T63" fmla="*/ 80 h 380"/>
                <a:gd name="T64" fmla="*/ 160 w 340"/>
                <a:gd name="T65" fmla="*/ 74 h 380"/>
                <a:gd name="T66" fmla="*/ 150 w 340"/>
                <a:gd name="T67" fmla="*/ 74 h 380"/>
                <a:gd name="T68" fmla="*/ 150 w 340"/>
                <a:gd name="T69" fmla="*/ 68 h 380"/>
                <a:gd name="T70" fmla="*/ 116 w 340"/>
                <a:gd name="T71" fmla="*/ 58 h 380"/>
                <a:gd name="T72" fmla="*/ 100 w 340"/>
                <a:gd name="T73" fmla="*/ 58 h 380"/>
                <a:gd name="T74" fmla="*/ 0 w 340"/>
                <a:gd name="T75" fmla="*/ 6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0" h="380">
                  <a:moveTo>
                    <a:pt x="0" y="68"/>
                  </a:moveTo>
                  <a:lnTo>
                    <a:pt x="30" y="332"/>
                  </a:lnTo>
                  <a:lnTo>
                    <a:pt x="36" y="332"/>
                  </a:lnTo>
                  <a:lnTo>
                    <a:pt x="44" y="336"/>
                  </a:lnTo>
                  <a:lnTo>
                    <a:pt x="50" y="336"/>
                  </a:lnTo>
                  <a:lnTo>
                    <a:pt x="58" y="332"/>
                  </a:lnTo>
                  <a:lnTo>
                    <a:pt x="74" y="344"/>
                  </a:lnTo>
                  <a:lnTo>
                    <a:pt x="80" y="358"/>
                  </a:lnTo>
                  <a:lnTo>
                    <a:pt x="92" y="364"/>
                  </a:lnTo>
                  <a:lnTo>
                    <a:pt x="108" y="362"/>
                  </a:lnTo>
                  <a:lnTo>
                    <a:pt x="126" y="374"/>
                  </a:lnTo>
                  <a:lnTo>
                    <a:pt x="132" y="364"/>
                  </a:lnTo>
                  <a:lnTo>
                    <a:pt x="138" y="364"/>
                  </a:lnTo>
                  <a:lnTo>
                    <a:pt x="152" y="370"/>
                  </a:lnTo>
                  <a:lnTo>
                    <a:pt x="164" y="368"/>
                  </a:lnTo>
                  <a:lnTo>
                    <a:pt x="166" y="366"/>
                  </a:lnTo>
                  <a:lnTo>
                    <a:pt x="172" y="362"/>
                  </a:lnTo>
                  <a:lnTo>
                    <a:pt x="174" y="358"/>
                  </a:lnTo>
                  <a:lnTo>
                    <a:pt x="184" y="352"/>
                  </a:lnTo>
                  <a:lnTo>
                    <a:pt x="188" y="358"/>
                  </a:lnTo>
                  <a:lnTo>
                    <a:pt x="196" y="368"/>
                  </a:lnTo>
                  <a:lnTo>
                    <a:pt x="204" y="372"/>
                  </a:lnTo>
                  <a:lnTo>
                    <a:pt x="212" y="378"/>
                  </a:lnTo>
                  <a:lnTo>
                    <a:pt x="216" y="380"/>
                  </a:lnTo>
                  <a:lnTo>
                    <a:pt x="226" y="380"/>
                  </a:lnTo>
                  <a:lnTo>
                    <a:pt x="234" y="366"/>
                  </a:lnTo>
                  <a:lnTo>
                    <a:pt x="240" y="362"/>
                  </a:lnTo>
                  <a:lnTo>
                    <a:pt x="242" y="352"/>
                  </a:lnTo>
                  <a:lnTo>
                    <a:pt x="240" y="340"/>
                  </a:lnTo>
                  <a:lnTo>
                    <a:pt x="248" y="316"/>
                  </a:lnTo>
                  <a:lnTo>
                    <a:pt x="254" y="316"/>
                  </a:lnTo>
                  <a:lnTo>
                    <a:pt x="260" y="328"/>
                  </a:lnTo>
                  <a:lnTo>
                    <a:pt x="270" y="316"/>
                  </a:lnTo>
                  <a:lnTo>
                    <a:pt x="268" y="304"/>
                  </a:lnTo>
                  <a:lnTo>
                    <a:pt x="276" y="286"/>
                  </a:lnTo>
                  <a:lnTo>
                    <a:pt x="282" y="280"/>
                  </a:lnTo>
                  <a:lnTo>
                    <a:pt x="284" y="276"/>
                  </a:lnTo>
                  <a:lnTo>
                    <a:pt x="290" y="268"/>
                  </a:lnTo>
                  <a:lnTo>
                    <a:pt x="296" y="270"/>
                  </a:lnTo>
                  <a:lnTo>
                    <a:pt x="306" y="268"/>
                  </a:lnTo>
                  <a:lnTo>
                    <a:pt x="306" y="264"/>
                  </a:lnTo>
                  <a:lnTo>
                    <a:pt x="320" y="246"/>
                  </a:lnTo>
                  <a:lnTo>
                    <a:pt x="324" y="244"/>
                  </a:lnTo>
                  <a:lnTo>
                    <a:pt x="334" y="236"/>
                  </a:lnTo>
                  <a:lnTo>
                    <a:pt x="332" y="224"/>
                  </a:lnTo>
                  <a:lnTo>
                    <a:pt x="332" y="220"/>
                  </a:lnTo>
                  <a:lnTo>
                    <a:pt x="332" y="212"/>
                  </a:lnTo>
                  <a:lnTo>
                    <a:pt x="334" y="202"/>
                  </a:lnTo>
                  <a:lnTo>
                    <a:pt x="340" y="166"/>
                  </a:lnTo>
                  <a:lnTo>
                    <a:pt x="324" y="158"/>
                  </a:lnTo>
                  <a:lnTo>
                    <a:pt x="336" y="148"/>
                  </a:lnTo>
                  <a:lnTo>
                    <a:pt x="332" y="138"/>
                  </a:lnTo>
                  <a:lnTo>
                    <a:pt x="338" y="134"/>
                  </a:lnTo>
                  <a:lnTo>
                    <a:pt x="340" y="134"/>
                  </a:lnTo>
                  <a:lnTo>
                    <a:pt x="316" y="0"/>
                  </a:lnTo>
                  <a:lnTo>
                    <a:pt x="278" y="20"/>
                  </a:lnTo>
                  <a:lnTo>
                    <a:pt x="260" y="30"/>
                  </a:lnTo>
                  <a:lnTo>
                    <a:pt x="254" y="36"/>
                  </a:lnTo>
                  <a:lnTo>
                    <a:pt x="232" y="60"/>
                  </a:lnTo>
                  <a:lnTo>
                    <a:pt x="226" y="64"/>
                  </a:lnTo>
                  <a:lnTo>
                    <a:pt x="220" y="62"/>
                  </a:lnTo>
                  <a:lnTo>
                    <a:pt x="206" y="62"/>
                  </a:lnTo>
                  <a:lnTo>
                    <a:pt x="200" y="64"/>
                  </a:lnTo>
                  <a:lnTo>
                    <a:pt x="180" y="80"/>
                  </a:lnTo>
                  <a:lnTo>
                    <a:pt x="174" y="78"/>
                  </a:lnTo>
                  <a:lnTo>
                    <a:pt x="160" y="74"/>
                  </a:lnTo>
                  <a:lnTo>
                    <a:pt x="156" y="76"/>
                  </a:lnTo>
                  <a:lnTo>
                    <a:pt x="150" y="74"/>
                  </a:lnTo>
                  <a:lnTo>
                    <a:pt x="154" y="68"/>
                  </a:lnTo>
                  <a:lnTo>
                    <a:pt x="150" y="68"/>
                  </a:lnTo>
                  <a:lnTo>
                    <a:pt x="140" y="66"/>
                  </a:lnTo>
                  <a:lnTo>
                    <a:pt x="116" y="58"/>
                  </a:lnTo>
                  <a:lnTo>
                    <a:pt x="110" y="56"/>
                  </a:lnTo>
                  <a:lnTo>
                    <a:pt x="100" y="58"/>
                  </a:lnTo>
                  <a:lnTo>
                    <a:pt x="100" y="54"/>
                  </a:lnTo>
                  <a:lnTo>
                    <a:pt x="0" y="68"/>
                  </a:lnTo>
                  <a:close/>
                </a:path>
              </a:pathLst>
            </a:custGeom>
            <a:solidFill>
              <a:srgbClr val="FBE9C6"/>
            </a:solid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3" name="Freeform 37">
              <a:extLst>
                <a:ext uri="{FF2B5EF4-FFF2-40B4-BE49-F238E27FC236}">
                  <a16:creationId xmlns:a16="http://schemas.microsoft.com/office/drawing/2014/main" id="{50951DE6-7DA4-ACD9-0A81-733A362A3AE4}"/>
                </a:ext>
              </a:extLst>
            </p:cNvPr>
            <p:cNvSpPr>
              <a:spLocks/>
            </p:cNvSpPr>
            <p:nvPr/>
          </p:nvSpPr>
          <p:spPr bwMode="auto">
            <a:xfrm>
              <a:off x="3642" y="1463"/>
              <a:ext cx="364" cy="360"/>
            </a:xfrm>
            <a:custGeom>
              <a:avLst/>
              <a:gdLst>
                <a:gd name="T0" fmla="*/ 122 w 364"/>
                <a:gd name="T1" fmla="*/ 0 h 360"/>
                <a:gd name="T2" fmla="*/ 120 w 364"/>
                <a:gd name="T3" fmla="*/ 14 h 360"/>
                <a:gd name="T4" fmla="*/ 124 w 364"/>
                <a:gd name="T5" fmla="*/ 32 h 360"/>
                <a:gd name="T6" fmla="*/ 116 w 364"/>
                <a:gd name="T7" fmla="*/ 78 h 360"/>
                <a:gd name="T8" fmla="*/ 116 w 364"/>
                <a:gd name="T9" fmla="*/ 90 h 360"/>
                <a:gd name="T10" fmla="*/ 108 w 364"/>
                <a:gd name="T11" fmla="*/ 110 h 360"/>
                <a:gd name="T12" fmla="*/ 90 w 364"/>
                <a:gd name="T13" fmla="*/ 130 h 360"/>
                <a:gd name="T14" fmla="*/ 80 w 364"/>
                <a:gd name="T15" fmla="*/ 136 h 360"/>
                <a:gd name="T16" fmla="*/ 68 w 364"/>
                <a:gd name="T17" fmla="*/ 142 h 360"/>
                <a:gd name="T18" fmla="*/ 60 w 364"/>
                <a:gd name="T19" fmla="*/ 152 h 360"/>
                <a:gd name="T20" fmla="*/ 54 w 364"/>
                <a:gd name="T21" fmla="*/ 182 h 360"/>
                <a:gd name="T22" fmla="*/ 38 w 364"/>
                <a:gd name="T23" fmla="*/ 182 h 360"/>
                <a:gd name="T24" fmla="*/ 24 w 364"/>
                <a:gd name="T25" fmla="*/ 206 h 360"/>
                <a:gd name="T26" fmla="*/ 24 w 364"/>
                <a:gd name="T27" fmla="*/ 228 h 360"/>
                <a:gd name="T28" fmla="*/ 10 w 364"/>
                <a:gd name="T29" fmla="*/ 246 h 360"/>
                <a:gd name="T30" fmla="*/ 2 w 364"/>
                <a:gd name="T31" fmla="*/ 260 h 360"/>
                <a:gd name="T32" fmla="*/ 2 w 364"/>
                <a:gd name="T33" fmla="*/ 276 h 360"/>
                <a:gd name="T34" fmla="*/ 20 w 364"/>
                <a:gd name="T35" fmla="*/ 302 h 360"/>
                <a:gd name="T36" fmla="*/ 32 w 364"/>
                <a:gd name="T37" fmla="*/ 320 h 360"/>
                <a:gd name="T38" fmla="*/ 44 w 364"/>
                <a:gd name="T39" fmla="*/ 324 h 360"/>
                <a:gd name="T40" fmla="*/ 50 w 364"/>
                <a:gd name="T41" fmla="*/ 326 h 360"/>
                <a:gd name="T42" fmla="*/ 60 w 364"/>
                <a:gd name="T43" fmla="*/ 330 h 360"/>
                <a:gd name="T44" fmla="*/ 60 w 364"/>
                <a:gd name="T45" fmla="*/ 342 h 360"/>
                <a:gd name="T46" fmla="*/ 92 w 364"/>
                <a:gd name="T47" fmla="*/ 360 h 360"/>
                <a:gd name="T48" fmla="*/ 108 w 364"/>
                <a:gd name="T49" fmla="*/ 352 h 360"/>
                <a:gd name="T50" fmla="*/ 116 w 364"/>
                <a:gd name="T51" fmla="*/ 344 h 360"/>
                <a:gd name="T52" fmla="*/ 126 w 364"/>
                <a:gd name="T53" fmla="*/ 352 h 360"/>
                <a:gd name="T54" fmla="*/ 152 w 364"/>
                <a:gd name="T55" fmla="*/ 342 h 360"/>
                <a:gd name="T56" fmla="*/ 158 w 364"/>
                <a:gd name="T57" fmla="*/ 330 h 360"/>
                <a:gd name="T58" fmla="*/ 180 w 364"/>
                <a:gd name="T59" fmla="*/ 318 h 360"/>
                <a:gd name="T60" fmla="*/ 198 w 364"/>
                <a:gd name="T61" fmla="*/ 304 h 360"/>
                <a:gd name="T62" fmla="*/ 196 w 364"/>
                <a:gd name="T63" fmla="*/ 286 h 360"/>
                <a:gd name="T64" fmla="*/ 228 w 364"/>
                <a:gd name="T65" fmla="*/ 194 h 360"/>
                <a:gd name="T66" fmla="*/ 240 w 364"/>
                <a:gd name="T67" fmla="*/ 198 h 360"/>
                <a:gd name="T68" fmla="*/ 246 w 364"/>
                <a:gd name="T69" fmla="*/ 208 h 360"/>
                <a:gd name="T70" fmla="*/ 264 w 364"/>
                <a:gd name="T71" fmla="*/ 194 h 360"/>
                <a:gd name="T72" fmla="*/ 276 w 364"/>
                <a:gd name="T73" fmla="*/ 160 h 360"/>
                <a:gd name="T74" fmla="*/ 292 w 364"/>
                <a:gd name="T75" fmla="*/ 150 h 360"/>
                <a:gd name="T76" fmla="*/ 304 w 364"/>
                <a:gd name="T77" fmla="*/ 138 h 360"/>
                <a:gd name="T78" fmla="*/ 312 w 364"/>
                <a:gd name="T79" fmla="*/ 122 h 360"/>
                <a:gd name="T80" fmla="*/ 310 w 364"/>
                <a:gd name="T81" fmla="*/ 116 h 360"/>
                <a:gd name="T82" fmla="*/ 314 w 364"/>
                <a:gd name="T83" fmla="*/ 92 h 360"/>
                <a:gd name="T84" fmla="*/ 354 w 364"/>
                <a:gd name="T85" fmla="*/ 114 h 360"/>
                <a:gd name="T86" fmla="*/ 360 w 364"/>
                <a:gd name="T87" fmla="*/ 114 h 360"/>
                <a:gd name="T88" fmla="*/ 364 w 364"/>
                <a:gd name="T89" fmla="*/ 94 h 360"/>
                <a:gd name="T90" fmla="*/ 352 w 364"/>
                <a:gd name="T91" fmla="*/ 74 h 360"/>
                <a:gd name="T92" fmla="*/ 342 w 364"/>
                <a:gd name="T93" fmla="*/ 68 h 360"/>
                <a:gd name="T94" fmla="*/ 330 w 364"/>
                <a:gd name="T95" fmla="*/ 64 h 360"/>
                <a:gd name="T96" fmla="*/ 302 w 364"/>
                <a:gd name="T97" fmla="*/ 80 h 360"/>
                <a:gd name="T98" fmla="*/ 282 w 364"/>
                <a:gd name="T99" fmla="*/ 82 h 360"/>
                <a:gd name="T100" fmla="*/ 274 w 364"/>
                <a:gd name="T101" fmla="*/ 86 h 360"/>
                <a:gd name="T102" fmla="*/ 262 w 364"/>
                <a:gd name="T103" fmla="*/ 98 h 360"/>
                <a:gd name="T104" fmla="*/ 240 w 364"/>
                <a:gd name="T105" fmla="*/ 118 h 360"/>
                <a:gd name="T106" fmla="*/ 230 w 364"/>
                <a:gd name="T107" fmla="*/ 128 h 360"/>
                <a:gd name="T108" fmla="*/ 140 w 364"/>
                <a:gd name="T109" fmla="*/ 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4" h="360">
                  <a:moveTo>
                    <a:pt x="124" y="0"/>
                  </a:moveTo>
                  <a:lnTo>
                    <a:pt x="122" y="0"/>
                  </a:lnTo>
                  <a:lnTo>
                    <a:pt x="116" y="4"/>
                  </a:lnTo>
                  <a:lnTo>
                    <a:pt x="120" y="14"/>
                  </a:lnTo>
                  <a:lnTo>
                    <a:pt x="108" y="24"/>
                  </a:lnTo>
                  <a:lnTo>
                    <a:pt x="124" y="32"/>
                  </a:lnTo>
                  <a:lnTo>
                    <a:pt x="118" y="68"/>
                  </a:lnTo>
                  <a:lnTo>
                    <a:pt x="116" y="78"/>
                  </a:lnTo>
                  <a:lnTo>
                    <a:pt x="116" y="86"/>
                  </a:lnTo>
                  <a:lnTo>
                    <a:pt x="116" y="90"/>
                  </a:lnTo>
                  <a:lnTo>
                    <a:pt x="118" y="102"/>
                  </a:lnTo>
                  <a:lnTo>
                    <a:pt x="108" y="110"/>
                  </a:lnTo>
                  <a:lnTo>
                    <a:pt x="104" y="112"/>
                  </a:lnTo>
                  <a:lnTo>
                    <a:pt x="90" y="130"/>
                  </a:lnTo>
                  <a:lnTo>
                    <a:pt x="90" y="134"/>
                  </a:lnTo>
                  <a:lnTo>
                    <a:pt x="80" y="136"/>
                  </a:lnTo>
                  <a:lnTo>
                    <a:pt x="74" y="134"/>
                  </a:lnTo>
                  <a:lnTo>
                    <a:pt x="68" y="142"/>
                  </a:lnTo>
                  <a:lnTo>
                    <a:pt x="66" y="146"/>
                  </a:lnTo>
                  <a:lnTo>
                    <a:pt x="60" y="152"/>
                  </a:lnTo>
                  <a:lnTo>
                    <a:pt x="52" y="170"/>
                  </a:lnTo>
                  <a:lnTo>
                    <a:pt x="54" y="182"/>
                  </a:lnTo>
                  <a:lnTo>
                    <a:pt x="44" y="194"/>
                  </a:lnTo>
                  <a:lnTo>
                    <a:pt x="38" y="182"/>
                  </a:lnTo>
                  <a:lnTo>
                    <a:pt x="32" y="182"/>
                  </a:lnTo>
                  <a:lnTo>
                    <a:pt x="24" y="206"/>
                  </a:lnTo>
                  <a:lnTo>
                    <a:pt x="26" y="218"/>
                  </a:lnTo>
                  <a:lnTo>
                    <a:pt x="24" y="228"/>
                  </a:lnTo>
                  <a:lnTo>
                    <a:pt x="18" y="232"/>
                  </a:lnTo>
                  <a:lnTo>
                    <a:pt x="10" y="246"/>
                  </a:lnTo>
                  <a:lnTo>
                    <a:pt x="0" y="246"/>
                  </a:lnTo>
                  <a:lnTo>
                    <a:pt x="2" y="260"/>
                  </a:lnTo>
                  <a:lnTo>
                    <a:pt x="2" y="270"/>
                  </a:lnTo>
                  <a:lnTo>
                    <a:pt x="2" y="276"/>
                  </a:lnTo>
                  <a:lnTo>
                    <a:pt x="4" y="282"/>
                  </a:lnTo>
                  <a:lnTo>
                    <a:pt x="20" y="302"/>
                  </a:lnTo>
                  <a:lnTo>
                    <a:pt x="30" y="318"/>
                  </a:lnTo>
                  <a:lnTo>
                    <a:pt x="32" y="320"/>
                  </a:lnTo>
                  <a:lnTo>
                    <a:pt x="36" y="320"/>
                  </a:lnTo>
                  <a:lnTo>
                    <a:pt x="44" y="324"/>
                  </a:lnTo>
                  <a:lnTo>
                    <a:pt x="48" y="326"/>
                  </a:lnTo>
                  <a:lnTo>
                    <a:pt x="50" y="326"/>
                  </a:lnTo>
                  <a:lnTo>
                    <a:pt x="56" y="330"/>
                  </a:lnTo>
                  <a:lnTo>
                    <a:pt x="60" y="330"/>
                  </a:lnTo>
                  <a:lnTo>
                    <a:pt x="64" y="334"/>
                  </a:lnTo>
                  <a:lnTo>
                    <a:pt x="60" y="342"/>
                  </a:lnTo>
                  <a:lnTo>
                    <a:pt x="74" y="354"/>
                  </a:lnTo>
                  <a:lnTo>
                    <a:pt x="92" y="360"/>
                  </a:lnTo>
                  <a:lnTo>
                    <a:pt x="100" y="360"/>
                  </a:lnTo>
                  <a:lnTo>
                    <a:pt x="108" y="352"/>
                  </a:lnTo>
                  <a:lnTo>
                    <a:pt x="110" y="346"/>
                  </a:lnTo>
                  <a:lnTo>
                    <a:pt x="116" y="344"/>
                  </a:lnTo>
                  <a:lnTo>
                    <a:pt x="122" y="350"/>
                  </a:lnTo>
                  <a:lnTo>
                    <a:pt x="126" y="352"/>
                  </a:lnTo>
                  <a:lnTo>
                    <a:pt x="132" y="350"/>
                  </a:lnTo>
                  <a:lnTo>
                    <a:pt x="152" y="342"/>
                  </a:lnTo>
                  <a:lnTo>
                    <a:pt x="156" y="330"/>
                  </a:lnTo>
                  <a:lnTo>
                    <a:pt x="158" y="330"/>
                  </a:lnTo>
                  <a:lnTo>
                    <a:pt x="164" y="334"/>
                  </a:lnTo>
                  <a:lnTo>
                    <a:pt x="180" y="318"/>
                  </a:lnTo>
                  <a:lnTo>
                    <a:pt x="184" y="322"/>
                  </a:lnTo>
                  <a:lnTo>
                    <a:pt x="198" y="304"/>
                  </a:lnTo>
                  <a:lnTo>
                    <a:pt x="196" y="298"/>
                  </a:lnTo>
                  <a:lnTo>
                    <a:pt x="196" y="286"/>
                  </a:lnTo>
                  <a:lnTo>
                    <a:pt x="210" y="260"/>
                  </a:lnTo>
                  <a:lnTo>
                    <a:pt x="228" y="194"/>
                  </a:lnTo>
                  <a:lnTo>
                    <a:pt x="230" y="192"/>
                  </a:lnTo>
                  <a:lnTo>
                    <a:pt x="240" y="198"/>
                  </a:lnTo>
                  <a:lnTo>
                    <a:pt x="242" y="202"/>
                  </a:lnTo>
                  <a:lnTo>
                    <a:pt x="246" y="208"/>
                  </a:lnTo>
                  <a:lnTo>
                    <a:pt x="256" y="206"/>
                  </a:lnTo>
                  <a:lnTo>
                    <a:pt x="264" y="194"/>
                  </a:lnTo>
                  <a:lnTo>
                    <a:pt x="270" y="170"/>
                  </a:lnTo>
                  <a:lnTo>
                    <a:pt x="276" y="160"/>
                  </a:lnTo>
                  <a:lnTo>
                    <a:pt x="286" y="164"/>
                  </a:lnTo>
                  <a:lnTo>
                    <a:pt x="292" y="150"/>
                  </a:lnTo>
                  <a:lnTo>
                    <a:pt x="298" y="146"/>
                  </a:lnTo>
                  <a:lnTo>
                    <a:pt x="304" y="138"/>
                  </a:lnTo>
                  <a:lnTo>
                    <a:pt x="308" y="126"/>
                  </a:lnTo>
                  <a:lnTo>
                    <a:pt x="312" y="122"/>
                  </a:lnTo>
                  <a:lnTo>
                    <a:pt x="314" y="118"/>
                  </a:lnTo>
                  <a:lnTo>
                    <a:pt x="310" y="116"/>
                  </a:lnTo>
                  <a:lnTo>
                    <a:pt x="312" y="96"/>
                  </a:lnTo>
                  <a:lnTo>
                    <a:pt x="314" y="92"/>
                  </a:lnTo>
                  <a:lnTo>
                    <a:pt x="316" y="90"/>
                  </a:lnTo>
                  <a:lnTo>
                    <a:pt x="354" y="114"/>
                  </a:lnTo>
                  <a:lnTo>
                    <a:pt x="360" y="114"/>
                  </a:lnTo>
                  <a:lnTo>
                    <a:pt x="360" y="114"/>
                  </a:lnTo>
                  <a:lnTo>
                    <a:pt x="364" y="94"/>
                  </a:lnTo>
                  <a:lnTo>
                    <a:pt x="364" y="94"/>
                  </a:lnTo>
                  <a:lnTo>
                    <a:pt x="356" y="74"/>
                  </a:lnTo>
                  <a:lnTo>
                    <a:pt x="352" y="74"/>
                  </a:lnTo>
                  <a:lnTo>
                    <a:pt x="348" y="66"/>
                  </a:lnTo>
                  <a:lnTo>
                    <a:pt x="342" y="68"/>
                  </a:lnTo>
                  <a:lnTo>
                    <a:pt x="336" y="68"/>
                  </a:lnTo>
                  <a:lnTo>
                    <a:pt x="330" y="64"/>
                  </a:lnTo>
                  <a:lnTo>
                    <a:pt x="304" y="74"/>
                  </a:lnTo>
                  <a:lnTo>
                    <a:pt x="302" y="80"/>
                  </a:lnTo>
                  <a:lnTo>
                    <a:pt x="292" y="84"/>
                  </a:lnTo>
                  <a:lnTo>
                    <a:pt x="282" y="82"/>
                  </a:lnTo>
                  <a:lnTo>
                    <a:pt x="278" y="76"/>
                  </a:lnTo>
                  <a:lnTo>
                    <a:pt x="274" y="86"/>
                  </a:lnTo>
                  <a:lnTo>
                    <a:pt x="268" y="90"/>
                  </a:lnTo>
                  <a:lnTo>
                    <a:pt x="262" y="98"/>
                  </a:lnTo>
                  <a:lnTo>
                    <a:pt x="256" y="100"/>
                  </a:lnTo>
                  <a:lnTo>
                    <a:pt x="240" y="118"/>
                  </a:lnTo>
                  <a:lnTo>
                    <a:pt x="234" y="122"/>
                  </a:lnTo>
                  <a:lnTo>
                    <a:pt x="230" y="128"/>
                  </a:lnTo>
                  <a:lnTo>
                    <a:pt x="218" y="76"/>
                  </a:lnTo>
                  <a:lnTo>
                    <a:pt x="140" y="90"/>
                  </a:lnTo>
                  <a:lnTo>
                    <a:pt x="124" y="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4" name="Freeform 38">
              <a:extLst>
                <a:ext uri="{FF2B5EF4-FFF2-40B4-BE49-F238E27FC236}">
                  <a16:creationId xmlns:a16="http://schemas.microsoft.com/office/drawing/2014/main" id="{90D86744-8A22-A61E-9CB4-2D92A757ABFC}"/>
                </a:ext>
              </a:extLst>
            </p:cNvPr>
            <p:cNvSpPr>
              <a:spLocks/>
            </p:cNvSpPr>
            <p:nvPr/>
          </p:nvSpPr>
          <p:spPr bwMode="auto">
            <a:xfrm>
              <a:off x="3524" y="1811"/>
              <a:ext cx="714" cy="308"/>
            </a:xfrm>
            <a:custGeom>
              <a:avLst/>
              <a:gdLst>
                <a:gd name="T0" fmla="*/ 10 w 714"/>
                <a:gd name="T1" fmla="*/ 248 h 308"/>
                <a:gd name="T2" fmla="*/ 20 w 714"/>
                <a:gd name="T3" fmla="*/ 234 h 308"/>
                <a:gd name="T4" fmla="*/ 28 w 714"/>
                <a:gd name="T5" fmla="*/ 218 h 308"/>
                <a:gd name="T6" fmla="*/ 82 w 714"/>
                <a:gd name="T7" fmla="*/ 188 h 308"/>
                <a:gd name="T8" fmla="*/ 106 w 714"/>
                <a:gd name="T9" fmla="*/ 164 h 308"/>
                <a:gd name="T10" fmla="*/ 114 w 714"/>
                <a:gd name="T11" fmla="*/ 160 h 308"/>
                <a:gd name="T12" fmla="*/ 126 w 714"/>
                <a:gd name="T13" fmla="*/ 152 h 308"/>
                <a:gd name="T14" fmla="*/ 138 w 714"/>
                <a:gd name="T15" fmla="*/ 148 h 308"/>
                <a:gd name="T16" fmla="*/ 168 w 714"/>
                <a:gd name="T17" fmla="*/ 136 h 308"/>
                <a:gd name="T18" fmla="*/ 194 w 714"/>
                <a:gd name="T19" fmla="*/ 100 h 308"/>
                <a:gd name="T20" fmla="*/ 196 w 714"/>
                <a:gd name="T21" fmla="*/ 80 h 308"/>
                <a:gd name="T22" fmla="*/ 218 w 714"/>
                <a:gd name="T23" fmla="*/ 78 h 308"/>
                <a:gd name="T24" fmla="*/ 252 w 714"/>
                <a:gd name="T25" fmla="*/ 74 h 308"/>
                <a:gd name="T26" fmla="*/ 674 w 714"/>
                <a:gd name="T27" fmla="*/ 4 h 308"/>
                <a:gd name="T28" fmla="*/ 686 w 714"/>
                <a:gd name="T29" fmla="*/ 12 h 308"/>
                <a:gd name="T30" fmla="*/ 696 w 714"/>
                <a:gd name="T31" fmla="*/ 30 h 308"/>
                <a:gd name="T32" fmla="*/ 692 w 714"/>
                <a:gd name="T33" fmla="*/ 34 h 308"/>
                <a:gd name="T34" fmla="*/ 680 w 714"/>
                <a:gd name="T35" fmla="*/ 32 h 308"/>
                <a:gd name="T36" fmla="*/ 676 w 714"/>
                <a:gd name="T37" fmla="*/ 34 h 308"/>
                <a:gd name="T38" fmla="*/ 652 w 714"/>
                <a:gd name="T39" fmla="*/ 50 h 308"/>
                <a:gd name="T40" fmla="*/ 630 w 714"/>
                <a:gd name="T41" fmla="*/ 66 h 308"/>
                <a:gd name="T42" fmla="*/ 636 w 714"/>
                <a:gd name="T43" fmla="*/ 70 h 308"/>
                <a:gd name="T44" fmla="*/ 670 w 714"/>
                <a:gd name="T45" fmla="*/ 54 h 308"/>
                <a:gd name="T46" fmla="*/ 682 w 714"/>
                <a:gd name="T47" fmla="*/ 64 h 308"/>
                <a:gd name="T48" fmla="*/ 690 w 714"/>
                <a:gd name="T49" fmla="*/ 68 h 308"/>
                <a:gd name="T50" fmla="*/ 706 w 714"/>
                <a:gd name="T51" fmla="*/ 56 h 308"/>
                <a:gd name="T52" fmla="*/ 714 w 714"/>
                <a:gd name="T53" fmla="*/ 86 h 308"/>
                <a:gd name="T54" fmla="*/ 700 w 714"/>
                <a:gd name="T55" fmla="*/ 104 h 308"/>
                <a:gd name="T56" fmla="*/ 686 w 714"/>
                <a:gd name="T57" fmla="*/ 116 h 308"/>
                <a:gd name="T58" fmla="*/ 660 w 714"/>
                <a:gd name="T59" fmla="*/ 118 h 308"/>
                <a:gd name="T60" fmla="*/ 654 w 714"/>
                <a:gd name="T61" fmla="*/ 114 h 308"/>
                <a:gd name="T62" fmla="*/ 650 w 714"/>
                <a:gd name="T63" fmla="*/ 106 h 308"/>
                <a:gd name="T64" fmla="*/ 646 w 714"/>
                <a:gd name="T65" fmla="*/ 126 h 308"/>
                <a:gd name="T66" fmla="*/ 654 w 714"/>
                <a:gd name="T67" fmla="*/ 130 h 308"/>
                <a:gd name="T68" fmla="*/ 658 w 714"/>
                <a:gd name="T69" fmla="*/ 148 h 308"/>
                <a:gd name="T70" fmla="*/ 630 w 714"/>
                <a:gd name="T71" fmla="*/ 164 h 308"/>
                <a:gd name="T72" fmla="*/ 628 w 714"/>
                <a:gd name="T73" fmla="*/ 172 h 308"/>
                <a:gd name="T74" fmla="*/ 670 w 714"/>
                <a:gd name="T75" fmla="*/ 160 h 308"/>
                <a:gd name="T76" fmla="*/ 682 w 714"/>
                <a:gd name="T77" fmla="*/ 162 h 308"/>
                <a:gd name="T78" fmla="*/ 650 w 714"/>
                <a:gd name="T79" fmla="*/ 190 h 308"/>
                <a:gd name="T80" fmla="*/ 614 w 714"/>
                <a:gd name="T81" fmla="*/ 218 h 308"/>
                <a:gd name="T82" fmla="*/ 608 w 714"/>
                <a:gd name="T83" fmla="*/ 224 h 308"/>
                <a:gd name="T84" fmla="*/ 574 w 714"/>
                <a:gd name="T85" fmla="*/ 266 h 308"/>
                <a:gd name="T86" fmla="*/ 558 w 714"/>
                <a:gd name="T87" fmla="*/ 298 h 308"/>
                <a:gd name="T88" fmla="*/ 412 w 714"/>
                <a:gd name="T89" fmla="*/ 232 h 308"/>
                <a:gd name="T90" fmla="*/ 300 w 714"/>
                <a:gd name="T91" fmla="*/ 218 h 308"/>
                <a:gd name="T92" fmla="*/ 290 w 714"/>
                <a:gd name="T93" fmla="*/ 216 h 308"/>
                <a:gd name="T94" fmla="*/ 178 w 714"/>
                <a:gd name="T95" fmla="*/ 226 h 308"/>
                <a:gd name="T96" fmla="*/ 154 w 714"/>
                <a:gd name="T97" fmla="*/ 242 h 308"/>
                <a:gd name="T98" fmla="*/ 0 w 714"/>
                <a:gd name="T99" fmla="*/ 27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4" h="308">
                  <a:moveTo>
                    <a:pt x="0" y="272"/>
                  </a:moveTo>
                  <a:lnTo>
                    <a:pt x="2" y="248"/>
                  </a:lnTo>
                  <a:lnTo>
                    <a:pt x="10" y="248"/>
                  </a:lnTo>
                  <a:lnTo>
                    <a:pt x="12" y="248"/>
                  </a:lnTo>
                  <a:lnTo>
                    <a:pt x="18" y="242"/>
                  </a:lnTo>
                  <a:lnTo>
                    <a:pt x="20" y="234"/>
                  </a:lnTo>
                  <a:lnTo>
                    <a:pt x="18" y="230"/>
                  </a:lnTo>
                  <a:lnTo>
                    <a:pt x="22" y="226"/>
                  </a:lnTo>
                  <a:lnTo>
                    <a:pt x="28" y="218"/>
                  </a:lnTo>
                  <a:lnTo>
                    <a:pt x="44" y="210"/>
                  </a:lnTo>
                  <a:lnTo>
                    <a:pt x="64" y="206"/>
                  </a:lnTo>
                  <a:lnTo>
                    <a:pt x="82" y="188"/>
                  </a:lnTo>
                  <a:lnTo>
                    <a:pt x="90" y="186"/>
                  </a:lnTo>
                  <a:lnTo>
                    <a:pt x="102" y="174"/>
                  </a:lnTo>
                  <a:lnTo>
                    <a:pt x="106" y="164"/>
                  </a:lnTo>
                  <a:lnTo>
                    <a:pt x="106" y="164"/>
                  </a:lnTo>
                  <a:lnTo>
                    <a:pt x="112" y="164"/>
                  </a:lnTo>
                  <a:lnTo>
                    <a:pt x="114" y="160"/>
                  </a:lnTo>
                  <a:lnTo>
                    <a:pt x="116" y="158"/>
                  </a:lnTo>
                  <a:lnTo>
                    <a:pt x="122" y="150"/>
                  </a:lnTo>
                  <a:lnTo>
                    <a:pt x="126" y="152"/>
                  </a:lnTo>
                  <a:lnTo>
                    <a:pt x="130" y="154"/>
                  </a:lnTo>
                  <a:lnTo>
                    <a:pt x="138" y="152"/>
                  </a:lnTo>
                  <a:lnTo>
                    <a:pt x="138" y="148"/>
                  </a:lnTo>
                  <a:lnTo>
                    <a:pt x="148" y="140"/>
                  </a:lnTo>
                  <a:lnTo>
                    <a:pt x="156" y="138"/>
                  </a:lnTo>
                  <a:lnTo>
                    <a:pt x="168" y="136"/>
                  </a:lnTo>
                  <a:lnTo>
                    <a:pt x="182" y="114"/>
                  </a:lnTo>
                  <a:lnTo>
                    <a:pt x="194" y="106"/>
                  </a:lnTo>
                  <a:lnTo>
                    <a:pt x="194" y="100"/>
                  </a:lnTo>
                  <a:lnTo>
                    <a:pt x="196" y="94"/>
                  </a:lnTo>
                  <a:lnTo>
                    <a:pt x="194" y="86"/>
                  </a:lnTo>
                  <a:lnTo>
                    <a:pt x="196" y="80"/>
                  </a:lnTo>
                  <a:lnTo>
                    <a:pt x="196" y="78"/>
                  </a:lnTo>
                  <a:lnTo>
                    <a:pt x="218" y="74"/>
                  </a:lnTo>
                  <a:lnTo>
                    <a:pt x="218" y="78"/>
                  </a:lnTo>
                  <a:lnTo>
                    <a:pt x="240" y="74"/>
                  </a:lnTo>
                  <a:lnTo>
                    <a:pt x="248" y="72"/>
                  </a:lnTo>
                  <a:lnTo>
                    <a:pt x="252" y="74"/>
                  </a:lnTo>
                  <a:lnTo>
                    <a:pt x="466" y="38"/>
                  </a:lnTo>
                  <a:lnTo>
                    <a:pt x="670" y="0"/>
                  </a:lnTo>
                  <a:lnTo>
                    <a:pt x="674" y="4"/>
                  </a:lnTo>
                  <a:lnTo>
                    <a:pt x="676" y="6"/>
                  </a:lnTo>
                  <a:lnTo>
                    <a:pt x="682" y="10"/>
                  </a:lnTo>
                  <a:lnTo>
                    <a:pt x="686" y="12"/>
                  </a:lnTo>
                  <a:lnTo>
                    <a:pt x="688" y="16"/>
                  </a:lnTo>
                  <a:lnTo>
                    <a:pt x="692" y="20"/>
                  </a:lnTo>
                  <a:lnTo>
                    <a:pt x="696" y="30"/>
                  </a:lnTo>
                  <a:lnTo>
                    <a:pt x="694" y="32"/>
                  </a:lnTo>
                  <a:lnTo>
                    <a:pt x="694" y="34"/>
                  </a:lnTo>
                  <a:lnTo>
                    <a:pt x="692" y="34"/>
                  </a:lnTo>
                  <a:lnTo>
                    <a:pt x="690" y="30"/>
                  </a:lnTo>
                  <a:lnTo>
                    <a:pt x="684" y="32"/>
                  </a:lnTo>
                  <a:lnTo>
                    <a:pt x="680" y="32"/>
                  </a:lnTo>
                  <a:lnTo>
                    <a:pt x="676" y="30"/>
                  </a:lnTo>
                  <a:lnTo>
                    <a:pt x="674" y="30"/>
                  </a:lnTo>
                  <a:lnTo>
                    <a:pt x="676" y="34"/>
                  </a:lnTo>
                  <a:lnTo>
                    <a:pt x="674" y="38"/>
                  </a:lnTo>
                  <a:lnTo>
                    <a:pt x="656" y="46"/>
                  </a:lnTo>
                  <a:lnTo>
                    <a:pt x="652" y="50"/>
                  </a:lnTo>
                  <a:lnTo>
                    <a:pt x="644" y="58"/>
                  </a:lnTo>
                  <a:lnTo>
                    <a:pt x="632" y="58"/>
                  </a:lnTo>
                  <a:lnTo>
                    <a:pt x="630" y="66"/>
                  </a:lnTo>
                  <a:lnTo>
                    <a:pt x="630" y="70"/>
                  </a:lnTo>
                  <a:lnTo>
                    <a:pt x="632" y="70"/>
                  </a:lnTo>
                  <a:lnTo>
                    <a:pt x="636" y="70"/>
                  </a:lnTo>
                  <a:lnTo>
                    <a:pt x="650" y="62"/>
                  </a:lnTo>
                  <a:lnTo>
                    <a:pt x="662" y="60"/>
                  </a:lnTo>
                  <a:lnTo>
                    <a:pt x="670" y="54"/>
                  </a:lnTo>
                  <a:lnTo>
                    <a:pt x="682" y="56"/>
                  </a:lnTo>
                  <a:lnTo>
                    <a:pt x="682" y="58"/>
                  </a:lnTo>
                  <a:lnTo>
                    <a:pt x="682" y="64"/>
                  </a:lnTo>
                  <a:lnTo>
                    <a:pt x="682" y="68"/>
                  </a:lnTo>
                  <a:lnTo>
                    <a:pt x="686" y="70"/>
                  </a:lnTo>
                  <a:lnTo>
                    <a:pt x="690" y="68"/>
                  </a:lnTo>
                  <a:lnTo>
                    <a:pt x="692" y="64"/>
                  </a:lnTo>
                  <a:lnTo>
                    <a:pt x="700" y="56"/>
                  </a:lnTo>
                  <a:lnTo>
                    <a:pt x="706" y="56"/>
                  </a:lnTo>
                  <a:lnTo>
                    <a:pt x="710" y="66"/>
                  </a:lnTo>
                  <a:lnTo>
                    <a:pt x="712" y="82"/>
                  </a:lnTo>
                  <a:lnTo>
                    <a:pt x="714" y="86"/>
                  </a:lnTo>
                  <a:lnTo>
                    <a:pt x="714" y="90"/>
                  </a:lnTo>
                  <a:lnTo>
                    <a:pt x="702" y="98"/>
                  </a:lnTo>
                  <a:lnTo>
                    <a:pt x="700" y="104"/>
                  </a:lnTo>
                  <a:lnTo>
                    <a:pt x="698" y="108"/>
                  </a:lnTo>
                  <a:lnTo>
                    <a:pt x="690" y="114"/>
                  </a:lnTo>
                  <a:lnTo>
                    <a:pt x="686" y="116"/>
                  </a:lnTo>
                  <a:lnTo>
                    <a:pt x="678" y="120"/>
                  </a:lnTo>
                  <a:lnTo>
                    <a:pt x="666" y="120"/>
                  </a:lnTo>
                  <a:lnTo>
                    <a:pt x="660" y="118"/>
                  </a:lnTo>
                  <a:lnTo>
                    <a:pt x="658" y="120"/>
                  </a:lnTo>
                  <a:lnTo>
                    <a:pt x="658" y="120"/>
                  </a:lnTo>
                  <a:lnTo>
                    <a:pt x="654" y="114"/>
                  </a:lnTo>
                  <a:lnTo>
                    <a:pt x="654" y="110"/>
                  </a:lnTo>
                  <a:lnTo>
                    <a:pt x="652" y="108"/>
                  </a:lnTo>
                  <a:lnTo>
                    <a:pt x="650" y="106"/>
                  </a:lnTo>
                  <a:lnTo>
                    <a:pt x="646" y="110"/>
                  </a:lnTo>
                  <a:lnTo>
                    <a:pt x="650" y="122"/>
                  </a:lnTo>
                  <a:lnTo>
                    <a:pt x="646" y="126"/>
                  </a:lnTo>
                  <a:lnTo>
                    <a:pt x="646" y="124"/>
                  </a:lnTo>
                  <a:lnTo>
                    <a:pt x="650" y="130"/>
                  </a:lnTo>
                  <a:lnTo>
                    <a:pt x="654" y="130"/>
                  </a:lnTo>
                  <a:lnTo>
                    <a:pt x="660" y="136"/>
                  </a:lnTo>
                  <a:lnTo>
                    <a:pt x="656" y="144"/>
                  </a:lnTo>
                  <a:lnTo>
                    <a:pt x="658" y="148"/>
                  </a:lnTo>
                  <a:lnTo>
                    <a:pt x="644" y="166"/>
                  </a:lnTo>
                  <a:lnTo>
                    <a:pt x="638" y="168"/>
                  </a:lnTo>
                  <a:lnTo>
                    <a:pt x="630" y="164"/>
                  </a:lnTo>
                  <a:lnTo>
                    <a:pt x="624" y="164"/>
                  </a:lnTo>
                  <a:lnTo>
                    <a:pt x="622" y="168"/>
                  </a:lnTo>
                  <a:lnTo>
                    <a:pt x="628" y="172"/>
                  </a:lnTo>
                  <a:lnTo>
                    <a:pt x="646" y="170"/>
                  </a:lnTo>
                  <a:lnTo>
                    <a:pt x="656" y="168"/>
                  </a:lnTo>
                  <a:lnTo>
                    <a:pt x="670" y="160"/>
                  </a:lnTo>
                  <a:lnTo>
                    <a:pt x="672" y="154"/>
                  </a:lnTo>
                  <a:lnTo>
                    <a:pt x="676" y="156"/>
                  </a:lnTo>
                  <a:lnTo>
                    <a:pt x="682" y="162"/>
                  </a:lnTo>
                  <a:lnTo>
                    <a:pt x="676" y="174"/>
                  </a:lnTo>
                  <a:lnTo>
                    <a:pt x="664" y="188"/>
                  </a:lnTo>
                  <a:lnTo>
                    <a:pt x="650" y="190"/>
                  </a:lnTo>
                  <a:lnTo>
                    <a:pt x="644" y="194"/>
                  </a:lnTo>
                  <a:lnTo>
                    <a:pt x="628" y="196"/>
                  </a:lnTo>
                  <a:lnTo>
                    <a:pt x="614" y="218"/>
                  </a:lnTo>
                  <a:lnTo>
                    <a:pt x="608" y="220"/>
                  </a:lnTo>
                  <a:lnTo>
                    <a:pt x="608" y="222"/>
                  </a:lnTo>
                  <a:lnTo>
                    <a:pt x="608" y="224"/>
                  </a:lnTo>
                  <a:lnTo>
                    <a:pt x="592" y="234"/>
                  </a:lnTo>
                  <a:lnTo>
                    <a:pt x="584" y="246"/>
                  </a:lnTo>
                  <a:lnTo>
                    <a:pt x="574" y="266"/>
                  </a:lnTo>
                  <a:lnTo>
                    <a:pt x="570" y="290"/>
                  </a:lnTo>
                  <a:lnTo>
                    <a:pt x="566" y="296"/>
                  </a:lnTo>
                  <a:lnTo>
                    <a:pt x="558" y="298"/>
                  </a:lnTo>
                  <a:lnTo>
                    <a:pt x="524" y="306"/>
                  </a:lnTo>
                  <a:lnTo>
                    <a:pt x="522" y="308"/>
                  </a:lnTo>
                  <a:lnTo>
                    <a:pt x="412" y="232"/>
                  </a:lnTo>
                  <a:lnTo>
                    <a:pt x="318" y="244"/>
                  </a:lnTo>
                  <a:lnTo>
                    <a:pt x="316" y="232"/>
                  </a:lnTo>
                  <a:lnTo>
                    <a:pt x="300" y="218"/>
                  </a:lnTo>
                  <a:lnTo>
                    <a:pt x="292" y="222"/>
                  </a:lnTo>
                  <a:lnTo>
                    <a:pt x="290" y="218"/>
                  </a:lnTo>
                  <a:lnTo>
                    <a:pt x="290" y="216"/>
                  </a:lnTo>
                  <a:lnTo>
                    <a:pt x="290" y="212"/>
                  </a:lnTo>
                  <a:lnTo>
                    <a:pt x="182" y="226"/>
                  </a:lnTo>
                  <a:lnTo>
                    <a:pt x="178" y="226"/>
                  </a:lnTo>
                  <a:lnTo>
                    <a:pt x="176" y="228"/>
                  </a:lnTo>
                  <a:lnTo>
                    <a:pt x="154" y="238"/>
                  </a:lnTo>
                  <a:lnTo>
                    <a:pt x="154" y="242"/>
                  </a:lnTo>
                  <a:lnTo>
                    <a:pt x="146" y="242"/>
                  </a:lnTo>
                  <a:lnTo>
                    <a:pt x="122" y="254"/>
                  </a:lnTo>
                  <a:lnTo>
                    <a:pt x="0" y="272"/>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5" name="Freeform 39">
              <a:extLst>
                <a:ext uri="{FF2B5EF4-FFF2-40B4-BE49-F238E27FC236}">
                  <a16:creationId xmlns:a16="http://schemas.microsoft.com/office/drawing/2014/main" id="{EB2FFF08-9BF2-F5F4-24E8-4B6F20A9A883}"/>
                </a:ext>
              </a:extLst>
            </p:cNvPr>
            <p:cNvSpPr>
              <a:spLocks/>
            </p:cNvSpPr>
            <p:nvPr/>
          </p:nvSpPr>
          <p:spPr bwMode="auto">
            <a:xfrm>
              <a:off x="3860" y="1485"/>
              <a:ext cx="372" cy="178"/>
            </a:xfrm>
            <a:custGeom>
              <a:avLst/>
              <a:gdLst>
                <a:gd name="T0" fmla="*/ 214 w 372"/>
                <a:gd name="T1" fmla="*/ 12 h 178"/>
                <a:gd name="T2" fmla="*/ 12 w 372"/>
                <a:gd name="T3" fmla="*/ 106 h 178"/>
                <a:gd name="T4" fmla="*/ 22 w 372"/>
                <a:gd name="T5" fmla="*/ 96 h 178"/>
                <a:gd name="T6" fmla="*/ 44 w 372"/>
                <a:gd name="T7" fmla="*/ 76 h 178"/>
                <a:gd name="T8" fmla="*/ 56 w 372"/>
                <a:gd name="T9" fmla="*/ 64 h 178"/>
                <a:gd name="T10" fmla="*/ 64 w 372"/>
                <a:gd name="T11" fmla="*/ 60 h 178"/>
                <a:gd name="T12" fmla="*/ 84 w 372"/>
                <a:gd name="T13" fmla="*/ 58 h 178"/>
                <a:gd name="T14" fmla="*/ 112 w 372"/>
                <a:gd name="T15" fmla="*/ 42 h 178"/>
                <a:gd name="T16" fmla="*/ 124 w 372"/>
                <a:gd name="T17" fmla="*/ 46 h 178"/>
                <a:gd name="T18" fmla="*/ 134 w 372"/>
                <a:gd name="T19" fmla="*/ 52 h 178"/>
                <a:gd name="T20" fmla="*/ 146 w 372"/>
                <a:gd name="T21" fmla="*/ 72 h 178"/>
                <a:gd name="T22" fmla="*/ 154 w 372"/>
                <a:gd name="T23" fmla="*/ 72 h 178"/>
                <a:gd name="T24" fmla="*/ 168 w 372"/>
                <a:gd name="T25" fmla="*/ 76 h 178"/>
                <a:gd name="T26" fmla="*/ 172 w 372"/>
                <a:gd name="T27" fmla="*/ 94 h 178"/>
                <a:gd name="T28" fmla="*/ 194 w 372"/>
                <a:gd name="T29" fmla="*/ 100 h 178"/>
                <a:gd name="T30" fmla="*/ 210 w 372"/>
                <a:gd name="T31" fmla="*/ 114 h 178"/>
                <a:gd name="T32" fmla="*/ 200 w 372"/>
                <a:gd name="T33" fmla="*/ 136 h 178"/>
                <a:gd name="T34" fmla="*/ 194 w 372"/>
                <a:gd name="T35" fmla="*/ 164 h 178"/>
                <a:gd name="T36" fmla="*/ 218 w 372"/>
                <a:gd name="T37" fmla="*/ 158 h 178"/>
                <a:gd name="T38" fmla="*/ 230 w 372"/>
                <a:gd name="T39" fmla="*/ 170 h 178"/>
                <a:gd name="T40" fmla="*/ 240 w 372"/>
                <a:gd name="T41" fmla="*/ 164 h 178"/>
                <a:gd name="T42" fmla="*/ 270 w 372"/>
                <a:gd name="T43" fmla="*/ 170 h 178"/>
                <a:gd name="T44" fmla="*/ 280 w 372"/>
                <a:gd name="T45" fmla="*/ 174 h 178"/>
                <a:gd name="T46" fmla="*/ 278 w 372"/>
                <a:gd name="T47" fmla="*/ 166 h 178"/>
                <a:gd name="T48" fmla="*/ 262 w 372"/>
                <a:gd name="T49" fmla="*/ 152 h 178"/>
                <a:gd name="T50" fmla="*/ 262 w 372"/>
                <a:gd name="T51" fmla="*/ 148 h 178"/>
                <a:gd name="T52" fmla="*/ 268 w 372"/>
                <a:gd name="T53" fmla="*/ 144 h 178"/>
                <a:gd name="T54" fmla="*/ 254 w 372"/>
                <a:gd name="T55" fmla="*/ 130 h 178"/>
                <a:gd name="T56" fmla="*/ 246 w 372"/>
                <a:gd name="T57" fmla="*/ 106 h 178"/>
                <a:gd name="T58" fmla="*/ 248 w 372"/>
                <a:gd name="T59" fmla="*/ 78 h 178"/>
                <a:gd name="T60" fmla="*/ 244 w 372"/>
                <a:gd name="T61" fmla="*/ 68 h 178"/>
                <a:gd name="T62" fmla="*/ 244 w 372"/>
                <a:gd name="T63" fmla="*/ 60 h 178"/>
                <a:gd name="T64" fmla="*/ 250 w 372"/>
                <a:gd name="T65" fmla="*/ 50 h 178"/>
                <a:gd name="T66" fmla="*/ 266 w 372"/>
                <a:gd name="T67" fmla="*/ 36 h 178"/>
                <a:gd name="T68" fmla="*/ 278 w 372"/>
                <a:gd name="T69" fmla="*/ 24 h 178"/>
                <a:gd name="T70" fmla="*/ 274 w 372"/>
                <a:gd name="T71" fmla="*/ 40 h 178"/>
                <a:gd name="T72" fmla="*/ 266 w 372"/>
                <a:gd name="T73" fmla="*/ 54 h 178"/>
                <a:gd name="T74" fmla="*/ 266 w 372"/>
                <a:gd name="T75" fmla="*/ 72 h 178"/>
                <a:gd name="T76" fmla="*/ 276 w 372"/>
                <a:gd name="T77" fmla="*/ 92 h 178"/>
                <a:gd name="T78" fmla="*/ 264 w 372"/>
                <a:gd name="T79" fmla="*/ 102 h 178"/>
                <a:gd name="T80" fmla="*/ 274 w 372"/>
                <a:gd name="T81" fmla="*/ 110 h 178"/>
                <a:gd name="T82" fmla="*/ 274 w 372"/>
                <a:gd name="T83" fmla="*/ 122 h 178"/>
                <a:gd name="T84" fmla="*/ 276 w 372"/>
                <a:gd name="T85" fmla="*/ 132 h 178"/>
                <a:gd name="T86" fmla="*/ 292 w 372"/>
                <a:gd name="T87" fmla="*/ 152 h 178"/>
                <a:gd name="T88" fmla="*/ 302 w 372"/>
                <a:gd name="T89" fmla="*/ 148 h 178"/>
                <a:gd name="T90" fmla="*/ 312 w 372"/>
                <a:gd name="T91" fmla="*/ 150 h 178"/>
                <a:gd name="T92" fmla="*/ 316 w 372"/>
                <a:gd name="T93" fmla="*/ 168 h 178"/>
                <a:gd name="T94" fmla="*/ 320 w 372"/>
                <a:gd name="T95" fmla="*/ 178 h 178"/>
                <a:gd name="T96" fmla="*/ 332 w 372"/>
                <a:gd name="T97" fmla="*/ 178 h 178"/>
                <a:gd name="T98" fmla="*/ 364 w 372"/>
                <a:gd name="T99" fmla="*/ 162 h 178"/>
                <a:gd name="T100" fmla="*/ 366 w 372"/>
                <a:gd name="T101" fmla="*/ 152 h 178"/>
                <a:gd name="T102" fmla="*/ 372 w 372"/>
                <a:gd name="T103" fmla="*/ 114 h 178"/>
                <a:gd name="T104" fmla="*/ 282 w 372"/>
                <a:gd name="T105"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2" h="178">
                  <a:moveTo>
                    <a:pt x="282" y="0"/>
                  </a:moveTo>
                  <a:lnTo>
                    <a:pt x="214" y="12"/>
                  </a:lnTo>
                  <a:lnTo>
                    <a:pt x="0" y="54"/>
                  </a:lnTo>
                  <a:lnTo>
                    <a:pt x="12" y="106"/>
                  </a:lnTo>
                  <a:lnTo>
                    <a:pt x="16" y="100"/>
                  </a:lnTo>
                  <a:lnTo>
                    <a:pt x="22" y="96"/>
                  </a:lnTo>
                  <a:lnTo>
                    <a:pt x="38" y="78"/>
                  </a:lnTo>
                  <a:lnTo>
                    <a:pt x="44" y="76"/>
                  </a:lnTo>
                  <a:lnTo>
                    <a:pt x="50" y="68"/>
                  </a:lnTo>
                  <a:lnTo>
                    <a:pt x="56" y="64"/>
                  </a:lnTo>
                  <a:lnTo>
                    <a:pt x="60" y="54"/>
                  </a:lnTo>
                  <a:lnTo>
                    <a:pt x="64" y="60"/>
                  </a:lnTo>
                  <a:lnTo>
                    <a:pt x="74" y="62"/>
                  </a:lnTo>
                  <a:lnTo>
                    <a:pt x="84" y="58"/>
                  </a:lnTo>
                  <a:lnTo>
                    <a:pt x="86" y="52"/>
                  </a:lnTo>
                  <a:lnTo>
                    <a:pt x="112" y="42"/>
                  </a:lnTo>
                  <a:lnTo>
                    <a:pt x="118" y="46"/>
                  </a:lnTo>
                  <a:lnTo>
                    <a:pt x="124" y="46"/>
                  </a:lnTo>
                  <a:lnTo>
                    <a:pt x="130" y="44"/>
                  </a:lnTo>
                  <a:lnTo>
                    <a:pt x="134" y="52"/>
                  </a:lnTo>
                  <a:lnTo>
                    <a:pt x="138" y="52"/>
                  </a:lnTo>
                  <a:lnTo>
                    <a:pt x="146" y="72"/>
                  </a:lnTo>
                  <a:lnTo>
                    <a:pt x="146" y="72"/>
                  </a:lnTo>
                  <a:lnTo>
                    <a:pt x="154" y="72"/>
                  </a:lnTo>
                  <a:lnTo>
                    <a:pt x="160" y="74"/>
                  </a:lnTo>
                  <a:lnTo>
                    <a:pt x="168" y="76"/>
                  </a:lnTo>
                  <a:lnTo>
                    <a:pt x="162" y="84"/>
                  </a:lnTo>
                  <a:lnTo>
                    <a:pt x="172" y="94"/>
                  </a:lnTo>
                  <a:lnTo>
                    <a:pt x="186" y="94"/>
                  </a:lnTo>
                  <a:lnTo>
                    <a:pt x="194" y="100"/>
                  </a:lnTo>
                  <a:lnTo>
                    <a:pt x="204" y="104"/>
                  </a:lnTo>
                  <a:lnTo>
                    <a:pt x="210" y="114"/>
                  </a:lnTo>
                  <a:lnTo>
                    <a:pt x="210" y="118"/>
                  </a:lnTo>
                  <a:lnTo>
                    <a:pt x="200" y="136"/>
                  </a:lnTo>
                  <a:lnTo>
                    <a:pt x="194" y="152"/>
                  </a:lnTo>
                  <a:lnTo>
                    <a:pt x="194" y="164"/>
                  </a:lnTo>
                  <a:lnTo>
                    <a:pt x="206" y="164"/>
                  </a:lnTo>
                  <a:lnTo>
                    <a:pt x="218" y="158"/>
                  </a:lnTo>
                  <a:lnTo>
                    <a:pt x="226" y="168"/>
                  </a:lnTo>
                  <a:lnTo>
                    <a:pt x="230" y="170"/>
                  </a:lnTo>
                  <a:lnTo>
                    <a:pt x="230" y="166"/>
                  </a:lnTo>
                  <a:lnTo>
                    <a:pt x="240" y="164"/>
                  </a:lnTo>
                  <a:lnTo>
                    <a:pt x="252" y="164"/>
                  </a:lnTo>
                  <a:lnTo>
                    <a:pt x="270" y="170"/>
                  </a:lnTo>
                  <a:lnTo>
                    <a:pt x="278" y="174"/>
                  </a:lnTo>
                  <a:lnTo>
                    <a:pt x="280" y="174"/>
                  </a:lnTo>
                  <a:lnTo>
                    <a:pt x="282" y="170"/>
                  </a:lnTo>
                  <a:lnTo>
                    <a:pt x="278" y="166"/>
                  </a:lnTo>
                  <a:lnTo>
                    <a:pt x="270" y="154"/>
                  </a:lnTo>
                  <a:lnTo>
                    <a:pt x="262" y="152"/>
                  </a:lnTo>
                  <a:lnTo>
                    <a:pt x="262" y="152"/>
                  </a:lnTo>
                  <a:lnTo>
                    <a:pt x="262" y="148"/>
                  </a:lnTo>
                  <a:lnTo>
                    <a:pt x="266" y="148"/>
                  </a:lnTo>
                  <a:lnTo>
                    <a:pt x="268" y="144"/>
                  </a:lnTo>
                  <a:lnTo>
                    <a:pt x="260" y="140"/>
                  </a:lnTo>
                  <a:lnTo>
                    <a:pt x="254" y="130"/>
                  </a:lnTo>
                  <a:lnTo>
                    <a:pt x="248" y="112"/>
                  </a:lnTo>
                  <a:lnTo>
                    <a:pt x="246" y="106"/>
                  </a:lnTo>
                  <a:lnTo>
                    <a:pt x="244" y="96"/>
                  </a:lnTo>
                  <a:lnTo>
                    <a:pt x="248" y="78"/>
                  </a:lnTo>
                  <a:lnTo>
                    <a:pt x="246" y="72"/>
                  </a:lnTo>
                  <a:lnTo>
                    <a:pt x="244" y="68"/>
                  </a:lnTo>
                  <a:lnTo>
                    <a:pt x="242" y="64"/>
                  </a:lnTo>
                  <a:lnTo>
                    <a:pt x="244" y="60"/>
                  </a:lnTo>
                  <a:lnTo>
                    <a:pt x="246" y="56"/>
                  </a:lnTo>
                  <a:lnTo>
                    <a:pt x="250" y="50"/>
                  </a:lnTo>
                  <a:lnTo>
                    <a:pt x="262" y="40"/>
                  </a:lnTo>
                  <a:lnTo>
                    <a:pt x="266" y="36"/>
                  </a:lnTo>
                  <a:lnTo>
                    <a:pt x="270" y="22"/>
                  </a:lnTo>
                  <a:lnTo>
                    <a:pt x="278" y="24"/>
                  </a:lnTo>
                  <a:lnTo>
                    <a:pt x="282" y="28"/>
                  </a:lnTo>
                  <a:lnTo>
                    <a:pt x="274" y="40"/>
                  </a:lnTo>
                  <a:lnTo>
                    <a:pt x="270" y="48"/>
                  </a:lnTo>
                  <a:lnTo>
                    <a:pt x="266" y="54"/>
                  </a:lnTo>
                  <a:lnTo>
                    <a:pt x="262" y="62"/>
                  </a:lnTo>
                  <a:lnTo>
                    <a:pt x="266" y="72"/>
                  </a:lnTo>
                  <a:lnTo>
                    <a:pt x="272" y="74"/>
                  </a:lnTo>
                  <a:lnTo>
                    <a:pt x="276" y="92"/>
                  </a:lnTo>
                  <a:lnTo>
                    <a:pt x="274" y="96"/>
                  </a:lnTo>
                  <a:lnTo>
                    <a:pt x="264" y="102"/>
                  </a:lnTo>
                  <a:lnTo>
                    <a:pt x="266" y="106"/>
                  </a:lnTo>
                  <a:lnTo>
                    <a:pt x="274" y="110"/>
                  </a:lnTo>
                  <a:lnTo>
                    <a:pt x="278" y="114"/>
                  </a:lnTo>
                  <a:lnTo>
                    <a:pt x="274" y="122"/>
                  </a:lnTo>
                  <a:lnTo>
                    <a:pt x="278" y="128"/>
                  </a:lnTo>
                  <a:lnTo>
                    <a:pt x="276" y="132"/>
                  </a:lnTo>
                  <a:lnTo>
                    <a:pt x="282" y="144"/>
                  </a:lnTo>
                  <a:lnTo>
                    <a:pt x="292" y="152"/>
                  </a:lnTo>
                  <a:lnTo>
                    <a:pt x="298" y="152"/>
                  </a:lnTo>
                  <a:lnTo>
                    <a:pt x="302" y="148"/>
                  </a:lnTo>
                  <a:lnTo>
                    <a:pt x="308" y="148"/>
                  </a:lnTo>
                  <a:lnTo>
                    <a:pt x="312" y="150"/>
                  </a:lnTo>
                  <a:lnTo>
                    <a:pt x="310" y="156"/>
                  </a:lnTo>
                  <a:lnTo>
                    <a:pt x="316" y="168"/>
                  </a:lnTo>
                  <a:lnTo>
                    <a:pt x="316" y="172"/>
                  </a:lnTo>
                  <a:lnTo>
                    <a:pt x="320" y="178"/>
                  </a:lnTo>
                  <a:lnTo>
                    <a:pt x="330" y="176"/>
                  </a:lnTo>
                  <a:lnTo>
                    <a:pt x="332" y="178"/>
                  </a:lnTo>
                  <a:lnTo>
                    <a:pt x="338" y="170"/>
                  </a:lnTo>
                  <a:lnTo>
                    <a:pt x="364" y="162"/>
                  </a:lnTo>
                  <a:lnTo>
                    <a:pt x="364" y="158"/>
                  </a:lnTo>
                  <a:lnTo>
                    <a:pt x="366" y="152"/>
                  </a:lnTo>
                  <a:lnTo>
                    <a:pt x="372" y="118"/>
                  </a:lnTo>
                  <a:lnTo>
                    <a:pt x="372" y="114"/>
                  </a:lnTo>
                  <a:lnTo>
                    <a:pt x="320" y="126"/>
                  </a:lnTo>
                  <a:lnTo>
                    <a:pt x="282" y="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6" name="Freeform 40">
              <a:extLst>
                <a:ext uri="{FF2B5EF4-FFF2-40B4-BE49-F238E27FC236}">
                  <a16:creationId xmlns:a16="http://schemas.microsoft.com/office/drawing/2014/main" id="{F1D091ED-5F55-DBF7-5D80-996E696F4768}"/>
                </a:ext>
              </a:extLst>
            </p:cNvPr>
            <p:cNvSpPr>
              <a:spLocks/>
            </p:cNvSpPr>
            <p:nvPr/>
          </p:nvSpPr>
          <p:spPr bwMode="auto">
            <a:xfrm>
              <a:off x="4142" y="1469"/>
              <a:ext cx="90" cy="142"/>
            </a:xfrm>
            <a:custGeom>
              <a:avLst/>
              <a:gdLst>
                <a:gd name="T0" fmla="*/ 90 w 90"/>
                <a:gd name="T1" fmla="*/ 130 h 142"/>
                <a:gd name="T2" fmla="*/ 88 w 90"/>
                <a:gd name="T3" fmla="*/ 120 h 142"/>
                <a:gd name="T4" fmla="*/ 82 w 90"/>
                <a:gd name="T5" fmla="*/ 106 h 142"/>
                <a:gd name="T6" fmla="*/ 72 w 90"/>
                <a:gd name="T7" fmla="*/ 96 h 142"/>
                <a:gd name="T8" fmla="*/ 58 w 90"/>
                <a:gd name="T9" fmla="*/ 88 h 142"/>
                <a:gd name="T10" fmla="*/ 54 w 90"/>
                <a:gd name="T11" fmla="*/ 80 h 142"/>
                <a:gd name="T12" fmla="*/ 50 w 90"/>
                <a:gd name="T13" fmla="*/ 74 h 142"/>
                <a:gd name="T14" fmla="*/ 40 w 90"/>
                <a:gd name="T15" fmla="*/ 56 h 142"/>
                <a:gd name="T16" fmla="*/ 34 w 90"/>
                <a:gd name="T17" fmla="*/ 48 h 142"/>
                <a:gd name="T18" fmla="*/ 26 w 90"/>
                <a:gd name="T19" fmla="*/ 36 h 142"/>
                <a:gd name="T20" fmla="*/ 22 w 90"/>
                <a:gd name="T21" fmla="*/ 30 h 142"/>
                <a:gd name="T22" fmla="*/ 22 w 90"/>
                <a:gd name="T23" fmla="*/ 24 h 142"/>
                <a:gd name="T24" fmla="*/ 22 w 90"/>
                <a:gd name="T25" fmla="*/ 22 h 142"/>
                <a:gd name="T26" fmla="*/ 22 w 90"/>
                <a:gd name="T27" fmla="*/ 20 h 142"/>
                <a:gd name="T28" fmla="*/ 28 w 90"/>
                <a:gd name="T29" fmla="*/ 0 h 142"/>
                <a:gd name="T30" fmla="*/ 20 w 90"/>
                <a:gd name="T31" fmla="*/ 0 h 142"/>
                <a:gd name="T32" fmla="*/ 12 w 90"/>
                <a:gd name="T33" fmla="*/ 0 h 142"/>
                <a:gd name="T34" fmla="*/ 4 w 90"/>
                <a:gd name="T35" fmla="*/ 8 h 142"/>
                <a:gd name="T36" fmla="*/ 4 w 90"/>
                <a:gd name="T37" fmla="*/ 14 h 142"/>
                <a:gd name="T38" fmla="*/ 2 w 90"/>
                <a:gd name="T39" fmla="*/ 16 h 142"/>
                <a:gd name="T40" fmla="*/ 0 w 90"/>
                <a:gd name="T41" fmla="*/ 16 h 142"/>
                <a:gd name="T42" fmla="*/ 38 w 90"/>
                <a:gd name="T43" fmla="*/ 142 h 142"/>
                <a:gd name="T44" fmla="*/ 90 w 90"/>
                <a:gd name="T45" fmla="*/ 1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142">
                  <a:moveTo>
                    <a:pt x="90" y="130"/>
                  </a:moveTo>
                  <a:lnTo>
                    <a:pt x="88" y="120"/>
                  </a:lnTo>
                  <a:lnTo>
                    <a:pt x="82" y="106"/>
                  </a:lnTo>
                  <a:lnTo>
                    <a:pt x="72" y="96"/>
                  </a:lnTo>
                  <a:lnTo>
                    <a:pt x="58" y="88"/>
                  </a:lnTo>
                  <a:lnTo>
                    <a:pt x="54" y="80"/>
                  </a:lnTo>
                  <a:lnTo>
                    <a:pt x="50" y="74"/>
                  </a:lnTo>
                  <a:lnTo>
                    <a:pt x="40" y="56"/>
                  </a:lnTo>
                  <a:lnTo>
                    <a:pt x="34" y="48"/>
                  </a:lnTo>
                  <a:lnTo>
                    <a:pt x="26" y="36"/>
                  </a:lnTo>
                  <a:lnTo>
                    <a:pt x="22" y="30"/>
                  </a:lnTo>
                  <a:lnTo>
                    <a:pt x="22" y="24"/>
                  </a:lnTo>
                  <a:lnTo>
                    <a:pt x="22" y="22"/>
                  </a:lnTo>
                  <a:lnTo>
                    <a:pt x="22" y="20"/>
                  </a:lnTo>
                  <a:lnTo>
                    <a:pt x="28" y="0"/>
                  </a:lnTo>
                  <a:lnTo>
                    <a:pt x="20" y="0"/>
                  </a:lnTo>
                  <a:lnTo>
                    <a:pt x="12" y="0"/>
                  </a:lnTo>
                  <a:lnTo>
                    <a:pt x="4" y="8"/>
                  </a:lnTo>
                  <a:lnTo>
                    <a:pt x="4" y="14"/>
                  </a:lnTo>
                  <a:lnTo>
                    <a:pt x="2" y="16"/>
                  </a:lnTo>
                  <a:lnTo>
                    <a:pt x="0" y="16"/>
                  </a:lnTo>
                  <a:lnTo>
                    <a:pt x="38" y="142"/>
                  </a:lnTo>
                  <a:lnTo>
                    <a:pt x="90" y="13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7" name="Freeform 41">
              <a:extLst>
                <a:ext uri="{FF2B5EF4-FFF2-40B4-BE49-F238E27FC236}">
                  <a16:creationId xmlns:a16="http://schemas.microsoft.com/office/drawing/2014/main" id="{691B29AB-0FDE-CD13-8483-1BBD33B99C74}"/>
                </a:ext>
              </a:extLst>
            </p:cNvPr>
            <p:cNvSpPr>
              <a:spLocks/>
            </p:cNvSpPr>
            <p:nvPr/>
          </p:nvSpPr>
          <p:spPr bwMode="auto">
            <a:xfrm>
              <a:off x="3742" y="1247"/>
              <a:ext cx="476" cy="306"/>
            </a:xfrm>
            <a:custGeom>
              <a:avLst/>
              <a:gdLst>
                <a:gd name="T0" fmla="*/ 118 w 476"/>
                <a:gd name="T1" fmla="*/ 292 h 306"/>
                <a:gd name="T2" fmla="*/ 332 w 476"/>
                <a:gd name="T3" fmla="*/ 250 h 306"/>
                <a:gd name="T4" fmla="*/ 400 w 476"/>
                <a:gd name="T5" fmla="*/ 238 h 306"/>
                <a:gd name="T6" fmla="*/ 402 w 476"/>
                <a:gd name="T7" fmla="*/ 238 h 306"/>
                <a:gd name="T8" fmla="*/ 404 w 476"/>
                <a:gd name="T9" fmla="*/ 236 h 306"/>
                <a:gd name="T10" fmla="*/ 404 w 476"/>
                <a:gd name="T11" fmla="*/ 230 h 306"/>
                <a:gd name="T12" fmla="*/ 412 w 476"/>
                <a:gd name="T13" fmla="*/ 222 h 306"/>
                <a:gd name="T14" fmla="*/ 420 w 476"/>
                <a:gd name="T15" fmla="*/ 222 h 306"/>
                <a:gd name="T16" fmla="*/ 428 w 476"/>
                <a:gd name="T17" fmla="*/ 222 h 306"/>
                <a:gd name="T18" fmla="*/ 448 w 476"/>
                <a:gd name="T19" fmla="*/ 210 h 306"/>
                <a:gd name="T20" fmla="*/ 450 w 476"/>
                <a:gd name="T21" fmla="*/ 198 h 306"/>
                <a:gd name="T22" fmla="*/ 462 w 476"/>
                <a:gd name="T23" fmla="*/ 186 h 306"/>
                <a:gd name="T24" fmla="*/ 474 w 476"/>
                <a:gd name="T25" fmla="*/ 178 h 306"/>
                <a:gd name="T26" fmla="*/ 476 w 476"/>
                <a:gd name="T27" fmla="*/ 176 h 306"/>
                <a:gd name="T28" fmla="*/ 464 w 476"/>
                <a:gd name="T29" fmla="*/ 168 h 306"/>
                <a:gd name="T30" fmla="*/ 460 w 476"/>
                <a:gd name="T31" fmla="*/ 162 h 306"/>
                <a:gd name="T32" fmla="*/ 454 w 476"/>
                <a:gd name="T33" fmla="*/ 160 h 306"/>
                <a:gd name="T34" fmla="*/ 452 w 476"/>
                <a:gd name="T35" fmla="*/ 158 h 306"/>
                <a:gd name="T36" fmla="*/ 444 w 476"/>
                <a:gd name="T37" fmla="*/ 154 h 306"/>
                <a:gd name="T38" fmla="*/ 440 w 476"/>
                <a:gd name="T39" fmla="*/ 142 h 306"/>
                <a:gd name="T40" fmla="*/ 430 w 476"/>
                <a:gd name="T41" fmla="*/ 142 h 306"/>
                <a:gd name="T42" fmla="*/ 428 w 476"/>
                <a:gd name="T43" fmla="*/ 140 h 306"/>
                <a:gd name="T44" fmla="*/ 428 w 476"/>
                <a:gd name="T45" fmla="*/ 122 h 306"/>
                <a:gd name="T46" fmla="*/ 432 w 476"/>
                <a:gd name="T47" fmla="*/ 118 h 306"/>
                <a:gd name="T48" fmla="*/ 432 w 476"/>
                <a:gd name="T49" fmla="*/ 108 h 306"/>
                <a:gd name="T50" fmla="*/ 424 w 476"/>
                <a:gd name="T51" fmla="*/ 102 h 306"/>
                <a:gd name="T52" fmla="*/ 424 w 476"/>
                <a:gd name="T53" fmla="*/ 98 h 306"/>
                <a:gd name="T54" fmla="*/ 426 w 476"/>
                <a:gd name="T55" fmla="*/ 94 h 306"/>
                <a:gd name="T56" fmla="*/ 436 w 476"/>
                <a:gd name="T57" fmla="*/ 86 h 306"/>
                <a:gd name="T58" fmla="*/ 438 w 476"/>
                <a:gd name="T59" fmla="*/ 70 h 306"/>
                <a:gd name="T60" fmla="*/ 438 w 476"/>
                <a:gd name="T61" fmla="*/ 66 h 306"/>
                <a:gd name="T62" fmla="*/ 444 w 476"/>
                <a:gd name="T63" fmla="*/ 58 h 306"/>
                <a:gd name="T64" fmla="*/ 448 w 476"/>
                <a:gd name="T65" fmla="*/ 56 h 306"/>
                <a:gd name="T66" fmla="*/ 442 w 476"/>
                <a:gd name="T67" fmla="*/ 50 h 306"/>
                <a:gd name="T68" fmla="*/ 422 w 476"/>
                <a:gd name="T69" fmla="*/ 48 h 306"/>
                <a:gd name="T70" fmla="*/ 422 w 476"/>
                <a:gd name="T71" fmla="*/ 46 h 306"/>
                <a:gd name="T72" fmla="*/ 418 w 476"/>
                <a:gd name="T73" fmla="*/ 42 h 306"/>
                <a:gd name="T74" fmla="*/ 416 w 476"/>
                <a:gd name="T75" fmla="*/ 36 h 306"/>
                <a:gd name="T76" fmla="*/ 406 w 476"/>
                <a:gd name="T77" fmla="*/ 16 h 306"/>
                <a:gd name="T78" fmla="*/ 400 w 476"/>
                <a:gd name="T79" fmla="*/ 14 h 306"/>
                <a:gd name="T80" fmla="*/ 398 w 476"/>
                <a:gd name="T81" fmla="*/ 12 h 306"/>
                <a:gd name="T82" fmla="*/ 396 w 476"/>
                <a:gd name="T83" fmla="*/ 12 h 306"/>
                <a:gd name="T84" fmla="*/ 392 w 476"/>
                <a:gd name="T85" fmla="*/ 10 h 306"/>
                <a:gd name="T86" fmla="*/ 390 w 476"/>
                <a:gd name="T87" fmla="*/ 4 h 306"/>
                <a:gd name="T88" fmla="*/ 384 w 476"/>
                <a:gd name="T89" fmla="*/ 0 h 306"/>
                <a:gd name="T90" fmla="*/ 56 w 476"/>
                <a:gd name="T91" fmla="*/ 66 h 306"/>
                <a:gd name="T92" fmla="*/ 52 w 476"/>
                <a:gd name="T93" fmla="*/ 40 h 306"/>
                <a:gd name="T94" fmla="*/ 34 w 476"/>
                <a:gd name="T95" fmla="*/ 56 h 306"/>
                <a:gd name="T96" fmla="*/ 30 w 476"/>
                <a:gd name="T97" fmla="*/ 58 h 306"/>
                <a:gd name="T98" fmla="*/ 28 w 476"/>
                <a:gd name="T99" fmla="*/ 54 h 306"/>
                <a:gd name="T100" fmla="*/ 24 w 476"/>
                <a:gd name="T101" fmla="*/ 54 h 306"/>
                <a:gd name="T102" fmla="*/ 20 w 476"/>
                <a:gd name="T103" fmla="*/ 66 h 306"/>
                <a:gd name="T104" fmla="*/ 6 w 476"/>
                <a:gd name="T105" fmla="*/ 78 h 306"/>
                <a:gd name="T106" fmla="*/ 0 w 476"/>
                <a:gd name="T107" fmla="*/ 82 h 306"/>
                <a:gd name="T108" fmla="*/ 24 w 476"/>
                <a:gd name="T109" fmla="*/ 216 h 306"/>
                <a:gd name="T110" fmla="*/ 40 w 476"/>
                <a:gd name="T111" fmla="*/ 306 h 306"/>
                <a:gd name="T112" fmla="*/ 118 w 476"/>
                <a:gd name="T113" fmla="*/ 29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6" h="306">
                  <a:moveTo>
                    <a:pt x="118" y="292"/>
                  </a:moveTo>
                  <a:lnTo>
                    <a:pt x="332" y="250"/>
                  </a:lnTo>
                  <a:lnTo>
                    <a:pt x="400" y="238"/>
                  </a:lnTo>
                  <a:lnTo>
                    <a:pt x="402" y="238"/>
                  </a:lnTo>
                  <a:lnTo>
                    <a:pt x="404" y="236"/>
                  </a:lnTo>
                  <a:lnTo>
                    <a:pt x="404" y="230"/>
                  </a:lnTo>
                  <a:lnTo>
                    <a:pt x="412" y="222"/>
                  </a:lnTo>
                  <a:lnTo>
                    <a:pt x="420" y="222"/>
                  </a:lnTo>
                  <a:lnTo>
                    <a:pt x="428" y="222"/>
                  </a:lnTo>
                  <a:lnTo>
                    <a:pt x="448" y="210"/>
                  </a:lnTo>
                  <a:lnTo>
                    <a:pt x="450" y="198"/>
                  </a:lnTo>
                  <a:lnTo>
                    <a:pt x="462" y="186"/>
                  </a:lnTo>
                  <a:lnTo>
                    <a:pt x="474" y="178"/>
                  </a:lnTo>
                  <a:lnTo>
                    <a:pt x="476" y="176"/>
                  </a:lnTo>
                  <a:lnTo>
                    <a:pt x="464" y="168"/>
                  </a:lnTo>
                  <a:lnTo>
                    <a:pt x="460" y="162"/>
                  </a:lnTo>
                  <a:lnTo>
                    <a:pt x="454" y="160"/>
                  </a:lnTo>
                  <a:lnTo>
                    <a:pt x="452" y="158"/>
                  </a:lnTo>
                  <a:lnTo>
                    <a:pt x="444" y="154"/>
                  </a:lnTo>
                  <a:lnTo>
                    <a:pt x="440" y="142"/>
                  </a:lnTo>
                  <a:lnTo>
                    <a:pt x="430" y="142"/>
                  </a:lnTo>
                  <a:lnTo>
                    <a:pt x="428" y="140"/>
                  </a:lnTo>
                  <a:lnTo>
                    <a:pt x="428" y="122"/>
                  </a:lnTo>
                  <a:lnTo>
                    <a:pt x="432" y="118"/>
                  </a:lnTo>
                  <a:lnTo>
                    <a:pt x="432" y="108"/>
                  </a:lnTo>
                  <a:lnTo>
                    <a:pt x="424" y="102"/>
                  </a:lnTo>
                  <a:lnTo>
                    <a:pt x="424" y="98"/>
                  </a:lnTo>
                  <a:lnTo>
                    <a:pt x="426" y="94"/>
                  </a:lnTo>
                  <a:lnTo>
                    <a:pt x="436" y="86"/>
                  </a:lnTo>
                  <a:lnTo>
                    <a:pt x="438" y="70"/>
                  </a:lnTo>
                  <a:lnTo>
                    <a:pt x="438" y="66"/>
                  </a:lnTo>
                  <a:lnTo>
                    <a:pt x="444" y="58"/>
                  </a:lnTo>
                  <a:lnTo>
                    <a:pt x="448" y="56"/>
                  </a:lnTo>
                  <a:lnTo>
                    <a:pt x="442" y="50"/>
                  </a:lnTo>
                  <a:lnTo>
                    <a:pt x="422" y="48"/>
                  </a:lnTo>
                  <a:lnTo>
                    <a:pt x="422" y="46"/>
                  </a:lnTo>
                  <a:lnTo>
                    <a:pt x="418" y="42"/>
                  </a:lnTo>
                  <a:lnTo>
                    <a:pt x="416" y="36"/>
                  </a:lnTo>
                  <a:lnTo>
                    <a:pt x="406" y="16"/>
                  </a:lnTo>
                  <a:lnTo>
                    <a:pt x="400" y="14"/>
                  </a:lnTo>
                  <a:lnTo>
                    <a:pt x="398" y="12"/>
                  </a:lnTo>
                  <a:lnTo>
                    <a:pt x="396" y="12"/>
                  </a:lnTo>
                  <a:lnTo>
                    <a:pt x="392" y="10"/>
                  </a:lnTo>
                  <a:lnTo>
                    <a:pt x="390" y="4"/>
                  </a:lnTo>
                  <a:lnTo>
                    <a:pt x="384" y="0"/>
                  </a:lnTo>
                  <a:lnTo>
                    <a:pt x="56" y="66"/>
                  </a:lnTo>
                  <a:lnTo>
                    <a:pt x="52" y="40"/>
                  </a:lnTo>
                  <a:lnTo>
                    <a:pt x="34" y="56"/>
                  </a:lnTo>
                  <a:lnTo>
                    <a:pt x="30" y="58"/>
                  </a:lnTo>
                  <a:lnTo>
                    <a:pt x="28" y="54"/>
                  </a:lnTo>
                  <a:lnTo>
                    <a:pt x="24" y="54"/>
                  </a:lnTo>
                  <a:lnTo>
                    <a:pt x="20" y="66"/>
                  </a:lnTo>
                  <a:lnTo>
                    <a:pt x="6" y="78"/>
                  </a:lnTo>
                  <a:lnTo>
                    <a:pt x="0" y="82"/>
                  </a:lnTo>
                  <a:lnTo>
                    <a:pt x="24" y="216"/>
                  </a:lnTo>
                  <a:lnTo>
                    <a:pt x="40" y="306"/>
                  </a:lnTo>
                  <a:lnTo>
                    <a:pt x="118" y="292"/>
                  </a:lnTo>
                  <a:close/>
                </a:path>
              </a:pathLst>
            </a:custGeom>
            <a:solidFill>
              <a:srgbClr val="F2F2F2"/>
            </a:solid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8" name="Freeform 42">
              <a:extLst>
                <a:ext uri="{FF2B5EF4-FFF2-40B4-BE49-F238E27FC236}">
                  <a16:creationId xmlns:a16="http://schemas.microsoft.com/office/drawing/2014/main" id="{0ACEE891-76B0-1A5D-9BA7-58B3E0FA8B93}"/>
                </a:ext>
              </a:extLst>
            </p:cNvPr>
            <p:cNvSpPr>
              <a:spLocks/>
            </p:cNvSpPr>
            <p:nvPr/>
          </p:nvSpPr>
          <p:spPr bwMode="auto">
            <a:xfrm>
              <a:off x="4164" y="1303"/>
              <a:ext cx="112" cy="248"/>
            </a:xfrm>
            <a:custGeom>
              <a:avLst/>
              <a:gdLst>
                <a:gd name="T0" fmla="*/ 0 w 112"/>
                <a:gd name="T1" fmla="*/ 186 h 248"/>
                <a:gd name="T2" fmla="*/ 4 w 112"/>
                <a:gd name="T3" fmla="*/ 186 h 248"/>
                <a:gd name="T4" fmla="*/ 14 w 112"/>
                <a:gd name="T5" fmla="*/ 204 h 248"/>
                <a:gd name="T6" fmla="*/ 38 w 112"/>
                <a:gd name="T7" fmla="*/ 220 h 248"/>
                <a:gd name="T8" fmla="*/ 58 w 112"/>
                <a:gd name="T9" fmla="*/ 224 h 248"/>
                <a:gd name="T10" fmla="*/ 62 w 112"/>
                <a:gd name="T11" fmla="*/ 236 h 248"/>
                <a:gd name="T12" fmla="*/ 66 w 112"/>
                <a:gd name="T13" fmla="*/ 248 h 248"/>
                <a:gd name="T14" fmla="*/ 78 w 112"/>
                <a:gd name="T15" fmla="*/ 230 h 248"/>
                <a:gd name="T16" fmla="*/ 86 w 112"/>
                <a:gd name="T17" fmla="*/ 206 h 248"/>
                <a:gd name="T18" fmla="*/ 102 w 112"/>
                <a:gd name="T19" fmla="*/ 178 h 248"/>
                <a:gd name="T20" fmla="*/ 112 w 112"/>
                <a:gd name="T21" fmla="*/ 154 h 248"/>
                <a:gd name="T22" fmla="*/ 110 w 112"/>
                <a:gd name="T23" fmla="*/ 112 h 248"/>
                <a:gd name="T24" fmla="*/ 100 w 112"/>
                <a:gd name="T25" fmla="*/ 78 h 248"/>
                <a:gd name="T26" fmla="*/ 86 w 112"/>
                <a:gd name="T27" fmla="*/ 84 h 248"/>
                <a:gd name="T28" fmla="*/ 80 w 112"/>
                <a:gd name="T29" fmla="*/ 80 h 248"/>
                <a:gd name="T30" fmla="*/ 74 w 112"/>
                <a:gd name="T31" fmla="*/ 82 h 248"/>
                <a:gd name="T32" fmla="*/ 80 w 112"/>
                <a:gd name="T33" fmla="*/ 64 h 248"/>
                <a:gd name="T34" fmla="*/ 88 w 112"/>
                <a:gd name="T35" fmla="*/ 60 h 248"/>
                <a:gd name="T36" fmla="*/ 90 w 112"/>
                <a:gd name="T37" fmla="*/ 42 h 248"/>
                <a:gd name="T38" fmla="*/ 98 w 112"/>
                <a:gd name="T39" fmla="*/ 34 h 248"/>
                <a:gd name="T40" fmla="*/ 26 w 112"/>
                <a:gd name="T41" fmla="*/ 0 h 248"/>
                <a:gd name="T42" fmla="*/ 16 w 112"/>
                <a:gd name="T43" fmla="*/ 10 h 248"/>
                <a:gd name="T44" fmla="*/ 14 w 112"/>
                <a:gd name="T45" fmla="*/ 30 h 248"/>
                <a:gd name="T46" fmla="*/ 2 w 112"/>
                <a:gd name="T47" fmla="*/ 42 h 248"/>
                <a:gd name="T48" fmla="*/ 10 w 112"/>
                <a:gd name="T49" fmla="*/ 52 h 248"/>
                <a:gd name="T50" fmla="*/ 6 w 112"/>
                <a:gd name="T51" fmla="*/ 66 h 248"/>
                <a:gd name="T52" fmla="*/ 8 w 112"/>
                <a:gd name="T53" fmla="*/ 86 h 248"/>
                <a:gd name="T54" fmla="*/ 22 w 112"/>
                <a:gd name="T55" fmla="*/ 98 h 248"/>
                <a:gd name="T56" fmla="*/ 32 w 112"/>
                <a:gd name="T57" fmla="*/ 104 h 248"/>
                <a:gd name="T58" fmla="*/ 42 w 112"/>
                <a:gd name="T59" fmla="*/ 112 h 248"/>
                <a:gd name="T60" fmla="*/ 52 w 112"/>
                <a:gd name="T61" fmla="*/ 122 h 248"/>
                <a:gd name="T62" fmla="*/ 28 w 112"/>
                <a:gd name="T63" fmla="*/ 142 h 248"/>
                <a:gd name="T64" fmla="*/ 6 w 112"/>
                <a:gd name="T65" fmla="*/ 16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248">
                  <a:moveTo>
                    <a:pt x="6" y="166"/>
                  </a:moveTo>
                  <a:lnTo>
                    <a:pt x="0" y="186"/>
                  </a:lnTo>
                  <a:lnTo>
                    <a:pt x="0" y="188"/>
                  </a:lnTo>
                  <a:lnTo>
                    <a:pt x="4" y="186"/>
                  </a:lnTo>
                  <a:lnTo>
                    <a:pt x="8" y="196"/>
                  </a:lnTo>
                  <a:lnTo>
                    <a:pt x="14" y="204"/>
                  </a:lnTo>
                  <a:lnTo>
                    <a:pt x="20" y="210"/>
                  </a:lnTo>
                  <a:lnTo>
                    <a:pt x="38" y="220"/>
                  </a:lnTo>
                  <a:lnTo>
                    <a:pt x="44" y="222"/>
                  </a:lnTo>
                  <a:lnTo>
                    <a:pt x="58" y="224"/>
                  </a:lnTo>
                  <a:lnTo>
                    <a:pt x="62" y="224"/>
                  </a:lnTo>
                  <a:lnTo>
                    <a:pt x="62" y="236"/>
                  </a:lnTo>
                  <a:lnTo>
                    <a:pt x="62" y="244"/>
                  </a:lnTo>
                  <a:lnTo>
                    <a:pt x="66" y="248"/>
                  </a:lnTo>
                  <a:lnTo>
                    <a:pt x="72" y="242"/>
                  </a:lnTo>
                  <a:lnTo>
                    <a:pt x="78" y="230"/>
                  </a:lnTo>
                  <a:lnTo>
                    <a:pt x="78" y="220"/>
                  </a:lnTo>
                  <a:lnTo>
                    <a:pt x="86" y="206"/>
                  </a:lnTo>
                  <a:lnTo>
                    <a:pt x="90" y="194"/>
                  </a:lnTo>
                  <a:lnTo>
                    <a:pt x="102" y="178"/>
                  </a:lnTo>
                  <a:lnTo>
                    <a:pt x="106" y="166"/>
                  </a:lnTo>
                  <a:lnTo>
                    <a:pt x="112" y="154"/>
                  </a:lnTo>
                  <a:lnTo>
                    <a:pt x="112" y="146"/>
                  </a:lnTo>
                  <a:lnTo>
                    <a:pt x="110" y="112"/>
                  </a:lnTo>
                  <a:lnTo>
                    <a:pt x="106" y="86"/>
                  </a:lnTo>
                  <a:lnTo>
                    <a:pt x="100" y="78"/>
                  </a:lnTo>
                  <a:lnTo>
                    <a:pt x="90" y="80"/>
                  </a:lnTo>
                  <a:lnTo>
                    <a:pt x="86" y="84"/>
                  </a:lnTo>
                  <a:lnTo>
                    <a:pt x="82" y="82"/>
                  </a:lnTo>
                  <a:lnTo>
                    <a:pt x="80" y="80"/>
                  </a:lnTo>
                  <a:lnTo>
                    <a:pt x="76" y="82"/>
                  </a:lnTo>
                  <a:lnTo>
                    <a:pt x="74" y="82"/>
                  </a:lnTo>
                  <a:lnTo>
                    <a:pt x="74" y="76"/>
                  </a:lnTo>
                  <a:lnTo>
                    <a:pt x="80" y="64"/>
                  </a:lnTo>
                  <a:lnTo>
                    <a:pt x="84" y="62"/>
                  </a:lnTo>
                  <a:lnTo>
                    <a:pt x="88" y="60"/>
                  </a:lnTo>
                  <a:lnTo>
                    <a:pt x="88" y="50"/>
                  </a:lnTo>
                  <a:lnTo>
                    <a:pt x="90" y="42"/>
                  </a:lnTo>
                  <a:lnTo>
                    <a:pt x="92" y="38"/>
                  </a:lnTo>
                  <a:lnTo>
                    <a:pt x="98" y="34"/>
                  </a:lnTo>
                  <a:lnTo>
                    <a:pt x="92" y="22"/>
                  </a:lnTo>
                  <a:lnTo>
                    <a:pt x="26" y="0"/>
                  </a:lnTo>
                  <a:lnTo>
                    <a:pt x="22" y="2"/>
                  </a:lnTo>
                  <a:lnTo>
                    <a:pt x="16" y="10"/>
                  </a:lnTo>
                  <a:lnTo>
                    <a:pt x="16" y="14"/>
                  </a:lnTo>
                  <a:lnTo>
                    <a:pt x="14" y="30"/>
                  </a:lnTo>
                  <a:lnTo>
                    <a:pt x="4" y="38"/>
                  </a:lnTo>
                  <a:lnTo>
                    <a:pt x="2" y="42"/>
                  </a:lnTo>
                  <a:lnTo>
                    <a:pt x="2" y="46"/>
                  </a:lnTo>
                  <a:lnTo>
                    <a:pt x="10" y="52"/>
                  </a:lnTo>
                  <a:lnTo>
                    <a:pt x="10" y="62"/>
                  </a:lnTo>
                  <a:lnTo>
                    <a:pt x="6" y="66"/>
                  </a:lnTo>
                  <a:lnTo>
                    <a:pt x="6" y="84"/>
                  </a:lnTo>
                  <a:lnTo>
                    <a:pt x="8" y="86"/>
                  </a:lnTo>
                  <a:lnTo>
                    <a:pt x="18" y="86"/>
                  </a:lnTo>
                  <a:lnTo>
                    <a:pt x="22" y="98"/>
                  </a:lnTo>
                  <a:lnTo>
                    <a:pt x="30" y="102"/>
                  </a:lnTo>
                  <a:lnTo>
                    <a:pt x="32" y="104"/>
                  </a:lnTo>
                  <a:lnTo>
                    <a:pt x="38" y="106"/>
                  </a:lnTo>
                  <a:lnTo>
                    <a:pt x="42" y="112"/>
                  </a:lnTo>
                  <a:lnTo>
                    <a:pt x="54" y="120"/>
                  </a:lnTo>
                  <a:lnTo>
                    <a:pt x="52" y="122"/>
                  </a:lnTo>
                  <a:lnTo>
                    <a:pt x="40" y="130"/>
                  </a:lnTo>
                  <a:lnTo>
                    <a:pt x="28" y="142"/>
                  </a:lnTo>
                  <a:lnTo>
                    <a:pt x="26" y="154"/>
                  </a:lnTo>
                  <a:lnTo>
                    <a:pt x="6" y="166"/>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49" name="Freeform 43">
              <a:extLst>
                <a:ext uri="{FF2B5EF4-FFF2-40B4-BE49-F238E27FC236}">
                  <a16:creationId xmlns:a16="http://schemas.microsoft.com/office/drawing/2014/main" id="{F9FBD484-73F9-F619-7F1C-1406044853A5}"/>
                </a:ext>
              </a:extLst>
            </p:cNvPr>
            <p:cNvSpPr>
              <a:spLocks/>
            </p:cNvSpPr>
            <p:nvPr/>
          </p:nvSpPr>
          <p:spPr bwMode="auto">
            <a:xfrm>
              <a:off x="4266" y="1183"/>
              <a:ext cx="141" cy="138"/>
            </a:xfrm>
            <a:custGeom>
              <a:avLst/>
              <a:gdLst>
                <a:gd name="T0" fmla="*/ 0 w 141"/>
                <a:gd name="T1" fmla="*/ 30 h 138"/>
                <a:gd name="T2" fmla="*/ 47 w 141"/>
                <a:gd name="T3" fmla="*/ 18 h 138"/>
                <a:gd name="T4" fmla="*/ 53 w 141"/>
                <a:gd name="T5" fmla="*/ 22 h 138"/>
                <a:gd name="T6" fmla="*/ 53 w 141"/>
                <a:gd name="T7" fmla="*/ 22 h 138"/>
                <a:gd name="T8" fmla="*/ 55 w 141"/>
                <a:gd name="T9" fmla="*/ 18 h 138"/>
                <a:gd name="T10" fmla="*/ 123 w 141"/>
                <a:gd name="T11" fmla="*/ 0 h 138"/>
                <a:gd name="T12" fmla="*/ 141 w 141"/>
                <a:gd name="T13" fmla="*/ 58 h 138"/>
                <a:gd name="T14" fmla="*/ 137 w 141"/>
                <a:gd name="T15" fmla="*/ 62 h 138"/>
                <a:gd name="T16" fmla="*/ 137 w 141"/>
                <a:gd name="T17" fmla="*/ 66 h 138"/>
                <a:gd name="T18" fmla="*/ 137 w 141"/>
                <a:gd name="T19" fmla="*/ 68 h 138"/>
                <a:gd name="T20" fmla="*/ 137 w 141"/>
                <a:gd name="T21" fmla="*/ 70 h 138"/>
                <a:gd name="T22" fmla="*/ 129 w 141"/>
                <a:gd name="T23" fmla="*/ 72 h 138"/>
                <a:gd name="T24" fmla="*/ 105 w 141"/>
                <a:gd name="T25" fmla="*/ 82 h 138"/>
                <a:gd name="T26" fmla="*/ 99 w 141"/>
                <a:gd name="T27" fmla="*/ 82 h 138"/>
                <a:gd name="T28" fmla="*/ 97 w 141"/>
                <a:gd name="T29" fmla="*/ 84 h 138"/>
                <a:gd name="T30" fmla="*/ 97 w 141"/>
                <a:gd name="T31" fmla="*/ 88 h 138"/>
                <a:gd name="T32" fmla="*/ 95 w 141"/>
                <a:gd name="T33" fmla="*/ 88 h 138"/>
                <a:gd name="T34" fmla="*/ 81 w 141"/>
                <a:gd name="T35" fmla="*/ 90 h 138"/>
                <a:gd name="T36" fmla="*/ 61 w 141"/>
                <a:gd name="T37" fmla="*/ 100 h 138"/>
                <a:gd name="T38" fmla="*/ 59 w 141"/>
                <a:gd name="T39" fmla="*/ 96 h 138"/>
                <a:gd name="T40" fmla="*/ 49 w 141"/>
                <a:gd name="T41" fmla="*/ 110 h 138"/>
                <a:gd name="T42" fmla="*/ 20 w 141"/>
                <a:gd name="T43" fmla="*/ 132 h 138"/>
                <a:gd name="T44" fmla="*/ 10 w 141"/>
                <a:gd name="T45" fmla="*/ 138 h 138"/>
                <a:gd name="T46" fmla="*/ 2 w 141"/>
                <a:gd name="T47" fmla="*/ 130 h 138"/>
                <a:gd name="T48" fmla="*/ 14 w 141"/>
                <a:gd name="T49" fmla="*/ 116 h 138"/>
                <a:gd name="T50" fmla="*/ 16 w 141"/>
                <a:gd name="T51" fmla="*/ 110 h 138"/>
                <a:gd name="T52" fmla="*/ 10 w 141"/>
                <a:gd name="T53" fmla="*/ 104 h 138"/>
                <a:gd name="T54" fmla="*/ 0 w 141"/>
                <a:gd name="T55" fmla="*/ 3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1" h="138">
                  <a:moveTo>
                    <a:pt x="0" y="30"/>
                  </a:moveTo>
                  <a:lnTo>
                    <a:pt x="47" y="18"/>
                  </a:lnTo>
                  <a:lnTo>
                    <a:pt x="53" y="22"/>
                  </a:lnTo>
                  <a:lnTo>
                    <a:pt x="53" y="22"/>
                  </a:lnTo>
                  <a:lnTo>
                    <a:pt x="55" y="18"/>
                  </a:lnTo>
                  <a:lnTo>
                    <a:pt x="123" y="0"/>
                  </a:lnTo>
                  <a:lnTo>
                    <a:pt x="141" y="58"/>
                  </a:lnTo>
                  <a:lnTo>
                    <a:pt x="137" y="62"/>
                  </a:lnTo>
                  <a:lnTo>
                    <a:pt x="137" y="66"/>
                  </a:lnTo>
                  <a:lnTo>
                    <a:pt x="137" y="68"/>
                  </a:lnTo>
                  <a:lnTo>
                    <a:pt x="137" y="70"/>
                  </a:lnTo>
                  <a:lnTo>
                    <a:pt x="129" y="72"/>
                  </a:lnTo>
                  <a:lnTo>
                    <a:pt x="105" y="82"/>
                  </a:lnTo>
                  <a:lnTo>
                    <a:pt x="99" y="82"/>
                  </a:lnTo>
                  <a:lnTo>
                    <a:pt x="97" y="84"/>
                  </a:lnTo>
                  <a:lnTo>
                    <a:pt x="97" y="88"/>
                  </a:lnTo>
                  <a:lnTo>
                    <a:pt x="95" y="88"/>
                  </a:lnTo>
                  <a:lnTo>
                    <a:pt x="81" y="90"/>
                  </a:lnTo>
                  <a:lnTo>
                    <a:pt x="61" y="100"/>
                  </a:lnTo>
                  <a:lnTo>
                    <a:pt x="59" y="96"/>
                  </a:lnTo>
                  <a:lnTo>
                    <a:pt x="49" y="110"/>
                  </a:lnTo>
                  <a:lnTo>
                    <a:pt x="20" y="132"/>
                  </a:lnTo>
                  <a:lnTo>
                    <a:pt x="10" y="138"/>
                  </a:lnTo>
                  <a:lnTo>
                    <a:pt x="2" y="130"/>
                  </a:lnTo>
                  <a:lnTo>
                    <a:pt x="14" y="116"/>
                  </a:lnTo>
                  <a:lnTo>
                    <a:pt x="16" y="110"/>
                  </a:lnTo>
                  <a:lnTo>
                    <a:pt x="10" y="104"/>
                  </a:lnTo>
                  <a:lnTo>
                    <a:pt x="0" y="30"/>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0" name="Freeform 44">
              <a:extLst>
                <a:ext uri="{FF2B5EF4-FFF2-40B4-BE49-F238E27FC236}">
                  <a16:creationId xmlns:a16="http://schemas.microsoft.com/office/drawing/2014/main" id="{38F8C8D2-C118-0934-6717-19F6099A6F10}"/>
                </a:ext>
              </a:extLst>
            </p:cNvPr>
            <p:cNvSpPr>
              <a:spLocks/>
            </p:cNvSpPr>
            <p:nvPr/>
          </p:nvSpPr>
          <p:spPr bwMode="auto">
            <a:xfrm>
              <a:off x="4389" y="1177"/>
              <a:ext cx="72" cy="78"/>
            </a:xfrm>
            <a:custGeom>
              <a:avLst/>
              <a:gdLst>
                <a:gd name="T0" fmla="*/ 0 w 72"/>
                <a:gd name="T1" fmla="*/ 6 h 78"/>
                <a:gd name="T2" fmla="*/ 18 w 72"/>
                <a:gd name="T3" fmla="*/ 64 h 78"/>
                <a:gd name="T4" fmla="*/ 14 w 72"/>
                <a:gd name="T5" fmla="*/ 68 h 78"/>
                <a:gd name="T6" fmla="*/ 14 w 72"/>
                <a:gd name="T7" fmla="*/ 72 h 78"/>
                <a:gd name="T8" fmla="*/ 14 w 72"/>
                <a:gd name="T9" fmla="*/ 74 h 78"/>
                <a:gd name="T10" fmla="*/ 14 w 72"/>
                <a:gd name="T11" fmla="*/ 76 h 78"/>
                <a:gd name="T12" fmla="*/ 18 w 72"/>
                <a:gd name="T13" fmla="*/ 78 h 78"/>
                <a:gd name="T14" fmla="*/ 34 w 72"/>
                <a:gd name="T15" fmla="*/ 68 h 78"/>
                <a:gd name="T16" fmla="*/ 42 w 72"/>
                <a:gd name="T17" fmla="*/ 60 h 78"/>
                <a:gd name="T18" fmla="*/ 42 w 72"/>
                <a:gd name="T19" fmla="*/ 54 h 78"/>
                <a:gd name="T20" fmla="*/ 40 w 72"/>
                <a:gd name="T21" fmla="*/ 50 h 78"/>
                <a:gd name="T22" fmla="*/ 40 w 72"/>
                <a:gd name="T23" fmla="*/ 40 h 78"/>
                <a:gd name="T24" fmla="*/ 46 w 72"/>
                <a:gd name="T25" fmla="*/ 34 h 78"/>
                <a:gd name="T26" fmla="*/ 48 w 72"/>
                <a:gd name="T27" fmla="*/ 36 h 78"/>
                <a:gd name="T28" fmla="*/ 48 w 72"/>
                <a:gd name="T29" fmla="*/ 42 h 78"/>
                <a:gd name="T30" fmla="*/ 48 w 72"/>
                <a:gd name="T31" fmla="*/ 54 h 78"/>
                <a:gd name="T32" fmla="*/ 50 w 72"/>
                <a:gd name="T33" fmla="*/ 58 h 78"/>
                <a:gd name="T34" fmla="*/ 56 w 72"/>
                <a:gd name="T35" fmla="*/ 56 h 78"/>
                <a:gd name="T36" fmla="*/ 56 w 72"/>
                <a:gd name="T37" fmla="*/ 50 h 78"/>
                <a:gd name="T38" fmla="*/ 58 w 72"/>
                <a:gd name="T39" fmla="*/ 50 h 78"/>
                <a:gd name="T40" fmla="*/ 64 w 72"/>
                <a:gd name="T41" fmla="*/ 44 h 78"/>
                <a:gd name="T42" fmla="*/ 70 w 72"/>
                <a:gd name="T43" fmla="*/ 44 h 78"/>
                <a:gd name="T44" fmla="*/ 72 w 72"/>
                <a:gd name="T45" fmla="*/ 44 h 78"/>
                <a:gd name="T46" fmla="*/ 66 w 72"/>
                <a:gd name="T47" fmla="*/ 36 h 78"/>
                <a:gd name="T48" fmla="*/ 66 w 72"/>
                <a:gd name="T49" fmla="*/ 34 h 78"/>
                <a:gd name="T50" fmla="*/ 62 w 72"/>
                <a:gd name="T51" fmla="*/ 32 h 78"/>
                <a:gd name="T52" fmla="*/ 60 w 72"/>
                <a:gd name="T53" fmla="*/ 30 h 78"/>
                <a:gd name="T54" fmla="*/ 54 w 72"/>
                <a:gd name="T55" fmla="*/ 28 h 78"/>
                <a:gd name="T56" fmla="*/ 54 w 72"/>
                <a:gd name="T57" fmla="*/ 24 h 78"/>
                <a:gd name="T58" fmla="*/ 42 w 72"/>
                <a:gd name="T59" fmla="*/ 20 h 78"/>
                <a:gd name="T60" fmla="*/ 38 w 72"/>
                <a:gd name="T61" fmla="*/ 10 h 78"/>
                <a:gd name="T62" fmla="*/ 32 w 72"/>
                <a:gd name="T63" fmla="*/ 8 h 78"/>
                <a:gd name="T64" fmla="*/ 30 w 72"/>
                <a:gd name="T65" fmla="*/ 0 h 78"/>
                <a:gd name="T66" fmla="*/ 0 w 72"/>
                <a:gd name="T67" fmla="*/ 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78">
                  <a:moveTo>
                    <a:pt x="0" y="6"/>
                  </a:moveTo>
                  <a:lnTo>
                    <a:pt x="18" y="64"/>
                  </a:lnTo>
                  <a:lnTo>
                    <a:pt x="14" y="68"/>
                  </a:lnTo>
                  <a:lnTo>
                    <a:pt x="14" y="72"/>
                  </a:lnTo>
                  <a:lnTo>
                    <a:pt x="14" y="74"/>
                  </a:lnTo>
                  <a:lnTo>
                    <a:pt x="14" y="76"/>
                  </a:lnTo>
                  <a:lnTo>
                    <a:pt x="18" y="78"/>
                  </a:lnTo>
                  <a:lnTo>
                    <a:pt x="34" y="68"/>
                  </a:lnTo>
                  <a:lnTo>
                    <a:pt x="42" y="60"/>
                  </a:lnTo>
                  <a:lnTo>
                    <a:pt x="42" y="54"/>
                  </a:lnTo>
                  <a:lnTo>
                    <a:pt x="40" y="50"/>
                  </a:lnTo>
                  <a:lnTo>
                    <a:pt x="40" y="40"/>
                  </a:lnTo>
                  <a:lnTo>
                    <a:pt x="46" y="34"/>
                  </a:lnTo>
                  <a:lnTo>
                    <a:pt x="48" y="36"/>
                  </a:lnTo>
                  <a:lnTo>
                    <a:pt x="48" y="42"/>
                  </a:lnTo>
                  <a:lnTo>
                    <a:pt x="48" y="54"/>
                  </a:lnTo>
                  <a:lnTo>
                    <a:pt x="50" y="58"/>
                  </a:lnTo>
                  <a:lnTo>
                    <a:pt x="56" y="56"/>
                  </a:lnTo>
                  <a:lnTo>
                    <a:pt x="56" y="50"/>
                  </a:lnTo>
                  <a:lnTo>
                    <a:pt x="58" y="50"/>
                  </a:lnTo>
                  <a:lnTo>
                    <a:pt x="64" y="44"/>
                  </a:lnTo>
                  <a:lnTo>
                    <a:pt x="70" y="44"/>
                  </a:lnTo>
                  <a:lnTo>
                    <a:pt x="72" y="44"/>
                  </a:lnTo>
                  <a:lnTo>
                    <a:pt x="66" y="36"/>
                  </a:lnTo>
                  <a:lnTo>
                    <a:pt x="66" y="34"/>
                  </a:lnTo>
                  <a:lnTo>
                    <a:pt x="62" y="32"/>
                  </a:lnTo>
                  <a:lnTo>
                    <a:pt x="60" y="30"/>
                  </a:lnTo>
                  <a:lnTo>
                    <a:pt x="54" y="28"/>
                  </a:lnTo>
                  <a:lnTo>
                    <a:pt x="54" y="24"/>
                  </a:lnTo>
                  <a:lnTo>
                    <a:pt x="42" y="20"/>
                  </a:lnTo>
                  <a:lnTo>
                    <a:pt x="38" y="10"/>
                  </a:lnTo>
                  <a:lnTo>
                    <a:pt x="32" y="8"/>
                  </a:lnTo>
                  <a:lnTo>
                    <a:pt x="30" y="0"/>
                  </a:lnTo>
                  <a:lnTo>
                    <a:pt x="0" y="6"/>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1" name="Freeform 45">
              <a:extLst>
                <a:ext uri="{FF2B5EF4-FFF2-40B4-BE49-F238E27FC236}">
                  <a16:creationId xmlns:a16="http://schemas.microsoft.com/office/drawing/2014/main" id="{BA58ECF3-6FA0-049A-FA9D-F32719F389CC}"/>
                </a:ext>
              </a:extLst>
            </p:cNvPr>
            <p:cNvSpPr>
              <a:spLocks/>
            </p:cNvSpPr>
            <p:nvPr/>
          </p:nvSpPr>
          <p:spPr bwMode="auto">
            <a:xfrm>
              <a:off x="4262" y="1082"/>
              <a:ext cx="271" cy="139"/>
            </a:xfrm>
            <a:custGeom>
              <a:avLst/>
              <a:gdLst>
                <a:gd name="T0" fmla="*/ 57 w 271"/>
                <a:gd name="T1" fmla="*/ 45 h 139"/>
                <a:gd name="T2" fmla="*/ 145 w 271"/>
                <a:gd name="T3" fmla="*/ 23 h 139"/>
                <a:gd name="T4" fmla="*/ 151 w 271"/>
                <a:gd name="T5" fmla="*/ 23 h 139"/>
                <a:gd name="T6" fmla="*/ 151 w 271"/>
                <a:gd name="T7" fmla="*/ 14 h 139"/>
                <a:gd name="T8" fmla="*/ 165 w 271"/>
                <a:gd name="T9" fmla="*/ 2 h 139"/>
                <a:gd name="T10" fmla="*/ 175 w 271"/>
                <a:gd name="T11" fmla="*/ 2 h 139"/>
                <a:gd name="T12" fmla="*/ 189 w 271"/>
                <a:gd name="T13" fmla="*/ 21 h 139"/>
                <a:gd name="T14" fmla="*/ 189 w 271"/>
                <a:gd name="T15" fmla="*/ 29 h 139"/>
                <a:gd name="T16" fmla="*/ 179 w 271"/>
                <a:gd name="T17" fmla="*/ 41 h 139"/>
                <a:gd name="T18" fmla="*/ 177 w 271"/>
                <a:gd name="T19" fmla="*/ 59 h 139"/>
                <a:gd name="T20" fmla="*/ 197 w 271"/>
                <a:gd name="T21" fmla="*/ 63 h 139"/>
                <a:gd name="T22" fmla="*/ 219 w 271"/>
                <a:gd name="T23" fmla="*/ 91 h 139"/>
                <a:gd name="T24" fmla="*/ 245 w 271"/>
                <a:gd name="T25" fmla="*/ 99 h 139"/>
                <a:gd name="T26" fmla="*/ 261 w 271"/>
                <a:gd name="T27" fmla="*/ 83 h 139"/>
                <a:gd name="T28" fmla="*/ 251 w 271"/>
                <a:gd name="T29" fmla="*/ 73 h 139"/>
                <a:gd name="T30" fmla="*/ 241 w 271"/>
                <a:gd name="T31" fmla="*/ 65 h 139"/>
                <a:gd name="T32" fmla="*/ 253 w 271"/>
                <a:gd name="T33" fmla="*/ 65 h 139"/>
                <a:gd name="T34" fmla="*/ 271 w 271"/>
                <a:gd name="T35" fmla="*/ 99 h 139"/>
                <a:gd name="T36" fmla="*/ 263 w 271"/>
                <a:gd name="T37" fmla="*/ 103 h 139"/>
                <a:gd name="T38" fmla="*/ 241 w 271"/>
                <a:gd name="T39" fmla="*/ 115 h 139"/>
                <a:gd name="T40" fmla="*/ 225 w 271"/>
                <a:gd name="T41" fmla="*/ 127 h 139"/>
                <a:gd name="T42" fmla="*/ 223 w 271"/>
                <a:gd name="T43" fmla="*/ 119 h 139"/>
                <a:gd name="T44" fmla="*/ 217 w 271"/>
                <a:gd name="T45" fmla="*/ 111 h 139"/>
                <a:gd name="T46" fmla="*/ 201 w 271"/>
                <a:gd name="T47" fmla="*/ 135 h 139"/>
                <a:gd name="T48" fmla="*/ 193 w 271"/>
                <a:gd name="T49" fmla="*/ 131 h 139"/>
                <a:gd name="T50" fmla="*/ 189 w 271"/>
                <a:gd name="T51" fmla="*/ 127 h 139"/>
                <a:gd name="T52" fmla="*/ 181 w 271"/>
                <a:gd name="T53" fmla="*/ 123 h 139"/>
                <a:gd name="T54" fmla="*/ 169 w 271"/>
                <a:gd name="T55" fmla="*/ 115 h 139"/>
                <a:gd name="T56" fmla="*/ 159 w 271"/>
                <a:gd name="T57" fmla="*/ 103 h 139"/>
                <a:gd name="T58" fmla="*/ 127 w 271"/>
                <a:gd name="T59" fmla="*/ 101 h 139"/>
                <a:gd name="T60" fmla="*/ 57 w 271"/>
                <a:gd name="T61" fmla="*/ 123 h 139"/>
                <a:gd name="T62" fmla="*/ 51 w 271"/>
                <a:gd name="T63" fmla="*/ 119 h 139"/>
                <a:gd name="T64" fmla="*/ 0 w 271"/>
                <a:gd name="T65" fmla="*/ 12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139">
                  <a:moveTo>
                    <a:pt x="2" y="57"/>
                  </a:moveTo>
                  <a:lnTo>
                    <a:pt x="57" y="45"/>
                  </a:lnTo>
                  <a:lnTo>
                    <a:pt x="145" y="25"/>
                  </a:lnTo>
                  <a:lnTo>
                    <a:pt x="145" y="23"/>
                  </a:lnTo>
                  <a:lnTo>
                    <a:pt x="149" y="20"/>
                  </a:lnTo>
                  <a:lnTo>
                    <a:pt x="151" y="23"/>
                  </a:lnTo>
                  <a:lnTo>
                    <a:pt x="153" y="20"/>
                  </a:lnTo>
                  <a:lnTo>
                    <a:pt x="151" y="14"/>
                  </a:lnTo>
                  <a:lnTo>
                    <a:pt x="157" y="12"/>
                  </a:lnTo>
                  <a:lnTo>
                    <a:pt x="165" y="2"/>
                  </a:lnTo>
                  <a:lnTo>
                    <a:pt x="169" y="0"/>
                  </a:lnTo>
                  <a:lnTo>
                    <a:pt x="175" y="2"/>
                  </a:lnTo>
                  <a:lnTo>
                    <a:pt x="177" y="14"/>
                  </a:lnTo>
                  <a:lnTo>
                    <a:pt x="189" y="21"/>
                  </a:lnTo>
                  <a:lnTo>
                    <a:pt x="191" y="27"/>
                  </a:lnTo>
                  <a:lnTo>
                    <a:pt x="189" y="29"/>
                  </a:lnTo>
                  <a:lnTo>
                    <a:pt x="185" y="33"/>
                  </a:lnTo>
                  <a:lnTo>
                    <a:pt x="179" y="41"/>
                  </a:lnTo>
                  <a:lnTo>
                    <a:pt x="177" y="53"/>
                  </a:lnTo>
                  <a:lnTo>
                    <a:pt x="177" y="59"/>
                  </a:lnTo>
                  <a:lnTo>
                    <a:pt x="187" y="59"/>
                  </a:lnTo>
                  <a:lnTo>
                    <a:pt x="197" y="63"/>
                  </a:lnTo>
                  <a:lnTo>
                    <a:pt x="213" y="79"/>
                  </a:lnTo>
                  <a:lnTo>
                    <a:pt x="219" y="91"/>
                  </a:lnTo>
                  <a:lnTo>
                    <a:pt x="225" y="99"/>
                  </a:lnTo>
                  <a:lnTo>
                    <a:pt x="245" y="99"/>
                  </a:lnTo>
                  <a:lnTo>
                    <a:pt x="255" y="95"/>
                  </a:lnTo>
                  <a:lnTo>
                    <a:pt x="261" y="83"/>
                  </a:lnTo>
                  <a:lnTo>
                    <a:pt x="257" y="81"/>
                  </a:lnTo>
                  <a:lnTo>
                    <a:pt x="251" y="73"/>
                  </a:lnTo>
                  <a:lnTo>
                    <a:pt x="241" y="69"/>
                  </a:lnTo>
                  <a:lnTo>
                    <a:pt x="241" y="65"/>
                  </a:lnTo>
                  <a:lnTo>
                    <a:pt x="249" y="65"/>
                  </a:lnTo>
                  <a:lnTo>
                    <a:pt x="253" y="65"/>
                  </a:lnTo>
                  <a:lnTo>
                    <a:pt x="265" y="83"/>
                  </a:lnTo>
                  <a:lnTo>
                    <a:pt x="271" y="99"/>
                  </a:lnTo>
                  <a:lnTo>
                    <a:pt x="271" y="109"/>
                  </a:lnTo>
                  <a:lnTo>
                    <a:pt x="263" y="103"/>
                  </a:lnTo>
                  <a:lnTo>
                    <a:pt x="255" y="109"/>
                  </a:lnTo>
                  <a:lnTo>
                    <a:pt x="241" y="115"/>
                  </a:lnTo>
                  <a:lnTo>
                    <a:pt x="229" y="127"/>
                  </a:lnTo>
                  <a:lnTo>
                    <a:pt x="225" y="127"/>
                  </a:lnTo>
                  <a:lnTo>
                    <a:pt x="223" y="125"/>
                  </a:lnTo>
                  <a:lnTo>
                    <a:pt x="223" y="119"/>
                  </a:lnTo>
                  <a:lnTo>
                    <a:pt x="221" y="111"/>
                  </a:lnTo>
                  <a:lnTo>
                    <a:pt x="217" y="111"/>
                  </a:lnTo>
                  <a:lnTo>
                    <a:pt x="211" y="123"/>
                  </a:lnTo>
                  <a:lnTo>
                    <a:pt x="201" y="135"/>
                  </a:lnTo>
                  <a:lnTo>
                    <a:pt x="199" y="139"/>
                  </a:lnTo>
                  <a:lnTo>
                    <a:pt x="193" y="131"/>
                  </a:lnTo>
                  <a:lnTo>
                    <a:pt x="193" y="129"/>
                  </a:lnTo>
                  <a:lnTo>
                    <a:pt x="189" y="127"/>
                  </a:lnTo>
                  <a:lnTo>
                    <a:pt x="187" y="125"/>
                  </a:lnTo>
                  <a:lnTo>
                    <a:pt x="181" y="123"/>
                  </a:lnTo>
                  <a:lnTo>
                    <a:pt x="181" y="119"/>
                  </a:lnTo>
                  <a:lnTo>
                    <a:pt x="169" y="115"/>
                  </a:lnTo>
                  <a:lnTo>
                    <a:pt x="165" y="105"/>
                  </a:lnTo>
                  <a:lnTo>
                    <a:pt x="159" y="103"/>
                  </a:lnTo>
                  <a:lnTo>
                    <a:pt x="157" y="95"/>
                  </a:lnTo>
                  <a:lnTo>
                    <a:pt x="127" y="101"/>
                  </a:lnTo>
                  <a:lnTo>
                    <a:pt x="59" y="119"/>
                  </a:lnTo>
                  <a:lnTo>
                    <a:pt x="57" y="123"/>
                  </a:lnTo>
                  <a:lnTo>
                    <a:pt x="57" y="123"/>
                  </a:lnTo>
                  <a:lnTo>
                    <a:pt x="51" y="119"/>
                  </a:lnTo>
                  <a:lnTo>
                    <a:pt x="4" y="131"/>
                  </a:lnTo>
                  <a:lnTo>
                    <a:pt x="0" y="127"/>
                  </a:lnTo>
                  <a:lnTo>
                    <a:pt x="2" y="57"/>
                  </a:lnTo>
                  <a:close/>
                </a:path>
              </a:pathLst>
            </a:custGeom>
            <a:solidFill>
              <a:srgbClr val="F2F2F2"/>
            </a:solid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2" name="Freeform 46">
              <a:extLst>
                <a:ext uri="{FF2B5EF4-FFF2-40B4-BE49-F238E27FC236}">
                  <a16:creationId xmlns:a16="http://schemas.microsoft.com/office/drawing/2014/main" id="{26CB1103-C263-D7F7-32F3-7A5724B2D0E5}"/>
                </a:ext>
              </a:extLst>
            </p:cNvPr>
            <p:cNvSpPr>
              <a:spLocks/>
            </p:cNvSpPr>
            <p:nvPr/>
          </p:nvSpPr>
          <p:spPr bwMode="auto">
            <a:xfrm>
              <a:off x="4198" y="884"/>
              <a:ext cx="143" cy="255"/>
            </a:xfrm>
            <a:custGeom>
              <a:avLst/>
              <a:gdLst>
                <a:gd name="T0" fmla="*/ 0 w 143"/>
                <a:gd name="T1" fmla="*/ 34 h 255"/>
                <a:gd name="T2" fmla="*/ 6 w 143"/>
                <a:gd name="T3" fmla="*/ 42 h 255"/>
                <a:gd name="T4" fmla="*/ 4 w 143"/>
                <a:gd name="T5" fmla="*/ 48 h 255"/>
                <a:gd name="T6" fmla="*/ 8 w 143"/>
                <a:gd name="T7" fmla="*/ 52 h 255"/>
                <a:gd name="T8" fmla="*/ 8 w 143"/>
                <a:gd name="T9" fmla="*/ 56 h 255"/>
                <a:gd name="T10" fmla="*/ 20 w 143"/>
                <a:gd name="T11" fmla="*/ 86 h 255"/>
                <a:gd name="T12" fmla="*/ 24 w 143"/>
                <a:gd name="T13" fmla="*/ 106 h 255"/>
                <a:gd name="T14" fmla="*/ 20 w 143"/>
                <a:gd name="T15" fmla="*/ 118 h 255"/>
                <a:gd name="T16" fmla="*/ 20 w 143"/>
                <a:gd name="T17" fmla="*/ 128 h 255"/>
                <a:gd name="T18" fmla="*/ 32 w 143"/>
                <a:gd name="T19" fmla="*/ 158 h 255"/>
                <a:gd name="T20" fmla="*/ 32 w 143"/>
                <a:gd name="T21" fmla="*/ 170 h 255"/>
                <a:gd name="T22" fmla="*/ 34 w 143"/>
                <a:gd name="T23" fmla="*/ 174 h 255"/>
                <a:gd name="T24" fmla="*/ 36 w 143"/>
                <a:gd name="T25" fmla="*/ 174 h 255"/>
                <a:gd name="T26" fmla="*/ 34 w 143"/>
                <a:gd name="T27" fmla="*/ 170 h 255"/>
                <a:gd name="T28" fmla="*/ 40 w 143"/>
                <a:gd name="T29" fmla="*/ 170 h 255"/>
                <a:gd name="T30" fmla="*/ 48 w 143"/>
                <a:gd name="T31" fmla="*/ 184 h 255"/>
                <a:gd name="T32" fmla="*/ 52 w 143"/>
                <a:gd name="T33" fmla="*/ 208 h 255"/>
                <a:gd name="T34" fmla="*/ 52 w 143"/>
                <a:gd name="T35" fmla="*/ 221 h 255"/>
                <a:gd name="T36" fmla="*/ 58 w 143"/>
                <a:gd name="T37" fmla="*/ 239 h 255"/>
                <a:gd name="T38" fmla="*/ 66 w 143"/>
                <a:gd name="T39" fmla="*/ 255 h 255"/>
                <a:gd name="T40" fmla="*/ 121 w 143"/>
                <a:gd name="T41" fmla="*/ 243 h 255"/>
                <a:gd name="T42" fmla="*/ 121 w 143"/>
                <a:gd name="T43" fmla="*/ 237 h 255"/>
                <a:gd name="T44" fmla="*/ 112 w 143"/>
                <a:gd name="T45" fmla="*/ 231 h 255"/>
                <a:gd name="T46" fmla="*/ 115 w 143"/>
                <a:gd name="T47" fmla="*/ 221 h 255"/>
                <a:gd name="T48" fmla="*/ 117 w 143"/>
                <a:gd name="T49" fmla="*/ 218 h 255"/>
                <a:gd name="T50" fmla="*/ 112 w 143"/>
                <a:gd name="T51" fmla="*/ 210 h 255"/>
                <a:gd name="T52" fmla="*/ 108 w 143"/>
                <a:gd name="T53" fmla="*/ 168 h 255"/>
                <a:gd name="T54" fmla="*/ 108 w 143"/>
                <a:gd name="T55" fmla="*/ 154 h 255"/>
                <a:gd name="T56" fmla="*/ 115 w 143"/>
                <a:gd name="T57" fmla="*/ 130 h 255"/>
                <a:gd name="T58" fmla="*/ 119 w 143"/>
                <a:gd name="T59" fmla="*/ 114 h 255"/>
                <a:gd name="T60" fmla="*/ 121 w 143"/>
                <a:gd name="T61" fmla="*/ 102 h 255"/>
                <a:gd name="T62" fmla="*/ 115 w 143"/>
                <a:gd name="T63" fmla="*/ 94 h 255"/>
                <a:gd name="T64" fmla="*/ 115 w 143"/>
                <a:gd name="T65" fmla="*/ 84 h 255"/>
                <a:gd name="T66" fmla="*/ 119 w 143"/>
                <a:gd name="T67" fmla="*/ 78 h 255"/>
                <a:gd name="T68" fmla="*/ 135 w 143"/>
                <a:gd name="T69" fmla="*/ 66 h 255"/>
                <a:gd name="T70" fmla="*/ 143 w 143"/>
                <a:gd name="T71" fmla="*/ 42 h 255"/>
                <a:gd name="T72" fmla="*/ 135 w 143"/>
                <a:gd name="T73" fmla="*/ 30 h 255"/>
                <a:gd name="T74" fmla="*/ 133 w 143"/>
                <a:gd name="T75" fmla="*/ 24 h 255"/>
                <a:gd name="T76" fmla="*/ 137 w 143"/>
                <a:gd name="T77" fmla="*/ 20 h 255"/>
                <a:gd name="T78" fmla="*/ 137 w 143"/>
                <a:gd name="T79" fmla="*/ 16 h 255"/>
                <a:gd name="T80" fmla="*/ 133 w 143"/>
                <a:gd name="T81" fmla="*/ 0 h 255"/>
                <a:gd name="T82" fmla="*/ 0 w 143"/>
                <a:gd name="T83" fmla="*/ 34 h 255"/>
                <a:gd name="T84" fmla="*/ 0 w 143"/>
                <a:gd name="T85" fmla="*/ 3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3" h="255">
                  <a:moveTo>
                    <a:pt x="0" y="34"/>
                  </a:moveTo>
                  <a:lnTo>
                    <a:pt x="6" y="42"/>
                  </a:lnTo>
                  <a:lnTo>
                    <a:pt x="4" y="48"/>
                  </a:lnTo>
                  <a:lnTo>
                    <a:pt x="8" y="52"/>
                  </a:lnTo>
                  <a:lnTo>
                    <a:pt x="8" y="56"/>
                  </a:lnTo>
                  <a:lnTo>
                    <a:pt x="20" y="86"/>
                  </a:lnTo>
                  <a:lnTo>
                    <a:pt x="24" y="106"/>
                  </a:lnTo>
                  <a:lnTo>
                    <a:pt x="20" y="118"/>
                  </a:lnTo>
                  <a:lnTo>
                    <a:pt x="20" y="128"/>
                  </a:lnTo>
                  <a:lnTo>
                    <a:pt x="32" y="158"/>
                  </a:lnTo>
                  <a:lnTo>
                    <a:pt x="32" y="170"/>
                  </a:lnTo>
                  <a:lnTo>
                    <a:pt x="34" y="174"/>
                  </a:lnTo>
                  <a:lnTo>
                    <a:pt x="36" y="174"/>
                  </a:lnTo>
                  <a:lnTo>
                    <a:pt x="34" y="170"/>
                  </a:lnTo>
                  <a:lnTo>
                    <a:pt x="40" y="170"/>
                  </a:lnTo>
                  <a:lnTo>
                    <a:pt x="48" y="184"/>
                  </a:lnTo>
                  <a:lnTo>
                    <a:pt x="52" y="208"/>
                  </a:lnTo>
                  <a:lnTo>
                    <a:pt x="52" y="221"/>
                  </a:lnTo>
                  <a:lnTo>
                    <a:pt x="58" y="239"/>
                  </a:lnTo>
                  <a:lnTo>
                    <a:pt x="66" y="255"/>
                  </a:lnTo>
                  <a:lnTo>
                    <a:pt x="121" y="243"/>
                  </a:lnTo>
                  <a:lnTo>
                    <a:pt x="121" y="237"/>
                  </a:lnTo>
                  <a:lnTo>
                    <a:pt x="112" y="231"/>
                  </a:lnTo>
                  <a:lnTo>
                    <a:pt x="115" y="221"/>
                  </a:lnTo>
                  <a:lnTo>
                    <a:pt x="117" y="218"/>
                  </a:lnTo>
                  <a:lnTo>
                    <a:pt x="112" y="210"/>
                  </a:lnTo>
                  <a:lnTo>
                    <a:pt x="108" y="168"/>
                  </a:lnTo>
                  <a:lnTo>
                    <a:pt x="108" y="154"/>
                  </a:lnTo>
                  <a:lnTo>
                    <a:pt x="115" y="130"/>
                  </a:lnTo>
                  <a:lnTo>
                    <a:pt x="119" y="114"/>
                  </a:lnTo>
                  <a:lnTo>
                    <a:pt x="121" y="102"/>
                  </a:lnTo>
                  <a:lnTo>
                    <a:pt x="115" y="94"/>
                  </a:lnTo>
                  <a:lnTo>
                    <a:pt x="115" y="84"/>
                  </a:lnTo>
                  <a:lnTo>
                    <a:pt x="119" y="78"/>
                  </a:lnTo>
                  <a:lnTo>
                    <a:pt x="135" y="66"/>
                  </a:lnTo>
                  <a:lnTo>
                    <a:pt x="143" y="42"/>
                  </a:lnTo>
                  <a:lnTo>
                    <a:pt x="135" y="30"/>
                  </a:lnTo>
                  <a:lnTo>
                    <a:pt x="133" y="24"/>
                  </a:lnTo>
                  <a:lnTo>
                    <a:pt x="137" y="20"/>
                  </a:lnTo>
                  <a:lnTo>
                    <a:pt x="137" y="16"/>
                  </a:lnTo>
                  <a:lnTo>
                    <a:pt x="133" y="0"/>
                  </a:lnTo>
                  <a:lnTo>
                    <a:pt x="0" y="34"/>
                  </a:lnTo>
                  <a:lnTo>
                    <a:pt x="0" y="34"/>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3" name="Freeform 47">
              <a:extLst>
                <a:ext uri="{FF2B5EF4-FFF2-40B4-BE49-F238E27FC236}">
                  <a16:creationId xmlns:a16="http://schemas.microsoft.com/office/drawing/2014/main" id="{7A4DD2E6-1068-1BB2-083E-84D3BDC857FE}"/>
                </a:ext>
              </a:extLst>
            </p:cNvPr>
            <p:cNvSpPr>
              <a:spLocks/>
            </p:cNvSpPr>
            <p:nvPr/>
          </p:nvSpPr>
          <p:spPr bwMode="auto">
            <a:xfrm>
              <a:off x="4306" y="846"/>
              <a:ext cx="133" cy="281"/>
            </a:xfrm>
            <a:custGeom>
              <a:avLst/>
              <a:gdLst>
                <a:gd name="T0" fmla="*/ 131 w 133"/>
                <a:gd name="T1" fmla="*/ 238 h 281"/>
                <a:gd name="T2" fmla="*/ 125 w 133"/>
                <a:gd name="T3" fmla="*/ 236 h 281"/>
                <a:gd name="T4" fmla="*/ 121 w 133"/>
                <a:gd name="T5" fmla="*/ 238 h 281"/>
                <a:gd name="T6" fmla="*/ 113 w 133"/>
                <a:gd name="T7" fmla="*/ 248 h 281"/>
                <a:gd name="T8" fmla="*/ 107 w 133"/>
                <a:gd name="T9" fmla="*/ 250 h 281"/>
                <a:gd name="T10" fmla="*/ 109 w 133"/>
                <a:gd name="T11" fmla="*/ 256 h 281"/>
                <a:gd name="T12" fmla="*/ 107 w 133"/>
                <a:gd name="T13" fmla="*/ 259 h 281"/>
                <a:gd name="T14" fmla="*/ 105 w 133"/>
                <a:gd name="T15" fmla="*/ 256 h 281"/>
                <a:gd name="T16" fmla="*/ 101 w 133"/>
                <a:gd name="T17" fmla="*/ 259 h 281"/>
                <a:gd name="T18" fmla="*/ 101 w 133"/>
                <a:gd name="T19" fmla="*/ 261 h 281"/>
                <a:gd name="T20" fmla="*/ 13 w 133"/>
                <a:gd name="T21" fmla="*/ 281 h 281"/>
                <a:gd name="T22" fmla="*/ 13 w 133"/>
                <a:gd name="T23" fmla="*/ 275 h 281"/>
                <a:gd name="T24" fmla="*/ 4 w 133"/>
                <a:gd name="T25" fmla="*/ 269 h 281"/>
                <a:gd name="T26" fmla="*/ 7 w 133"/>
                <a:gd name="T27" fmla="*/ 259 h 281"/>
                <a:gd name="T28" fmla="*/ 9 w 133"/>
                <a:gd name="T29" fmla="*/ 256 h 281"/>
                <a:gd name="T30" fmla="*/ 4 w 133"/>
                <a:gd name="T31" fmla="*/ 248 h 281"/>
                <a:gd name="T32" fmla="*/ 0 w 133"/>
                <a:gd name="T33" fmla="*/ 206 h 281"/>
                <a:gd name="T34" fmla="*/ 0 w 133"/>
                <a:gd name="T35" fmla="*/ 192 h 281"/>
                <a:gd name="T36" fmla="*/ 7 w 133"/>
                <a:gd name="T37" fmla="*/ 168 h 281"/>
                <a:gd name="T38" fmla="*/ 11 w 133"/>
                <a:gd name="T39" fmla="*/ 152 h 281"/>
                <a:gd name="T40" fmla="*/ 13 w 133"/>
                <a:gd name="T41" fmla="*/ 140 h 281"/>
                <a:gd name="T42" fmla="*/ 7 w 133"/>
                <a:gd name="T43" fmla="*/ 132 h 281"/>
                <a:gd name="T44" fmla="*/ 7 w 133"/>
                <a:gd name="T45" fmla="*/ 122 h 281"/>
                <a:gd name="T46" fmla="*/ 11 w 133"/>
                <a:gd name="T47" fmla="*/ 116 h 281"/>
                <a:gd name="T48" fmla="*/ 27 w 133"/>
                <a:gd name="T49" fmla="*/ 104 h 281"/>
                <a:gd name="T50" fmla="*/ 35 w 133"/>
                <a:gd name="T51" fmla="*/ 80 h 281"/>
                <a:gd name="T52" fmla="*/ 27 w 133"/>
                <a:gd name="T53" fmla="*/ 68 h 281"/>
                <a:gd name="T54" fmla="*/ 25 w 133"/>
                <a:gd name="T55" fmla="*/ 62 h 281"/>
                <a:gd name="T56" fmla="*/ 29 w 133"/>
                <a:gd name="T57" fmla="*/ 58 h 281"/>
                <a:gd name="T58" fmla="*/ 29 w 133"/>
                <a:gd name="T59" fmla="*/ 54 h 281"/>
                <a:gd name="T60" fmla="*/ 25 w 133"/>
                <a:gd name="T61" fmla="*/ 38 h 281"/>
                <a:gd name="T62" fmla="*/ 27 w 133"/>
                <a:gd name="T63" fmla="*/ 20 h 281"/>
                <a:gd name="T64" fmla="*/ 23 w 133"/>
                <a:gd name="T65" fmla="*/ 12 h 281"/>
                <a:gd name="T66" fmla="*/ 25 w 133"/>
                <a:gd name="T67" fmla="*/ 10 h 281"/>
                <a:gd name="T68" fmla="*/ 29 w 133"/>
                <a:gd name="T69" fmla="*/ 10 h 281"/>
                <a:gd name="T70" fmla="*/ 33 w 133"/>
                <a:gd name="T71" fmla="*/ 4 h 281"/>
                <a:gd name="T72" fmla="*/ 37 w 133"/>
                <a:gd name="T73" fmla="*/ 6 h 281"/>
                <a:gd name="T74" fmla="*/ 43 w 133"/>
                <a:gd name="T75" fmla="*/ 4 h 281"/>
                <a:gd name="T76" fmla="*/ 47 w 133"/>
                <a:gd name="T77" fmla="*/ 0 h 281"/>
                <a:gd name="T78" fmla="*/ 105 w 133"/>
                <a:gd name="T79" fmla="*/ 174 h 281"/>
                <a:gd name="T80" fmla="*/ 105 w 133"/>
                <a:gd name="T81" fmla="*/ 176 h 281"/>
                <a:gd name="T82" fmla="*/ 105 w 133"/>
                <a:gd name="T83" fmla="*/ 184 h 281"/>
                <a:gd name="T84" fmla="*/ 105 w 133"/>
                <a:gd name="T85" fmla="*/ 188 h 281"/>
                <a:gd name="T86" fmla="*/ 119 w 133"/>
                <a:gd name="T87" fmla="*/ 198 h 281"/>
                <a:gd name="T88" fmla="*/ 123 w 133"/>
                <a:gd name="T89" fmla="*/ 200 h 281"/>
                <a:gd name="T90" fmla="*/ 125 w 133"/>
                <a:gd name="T91" fmla="*/ 204 h 281"/>
                <a:gd name="T92" fmla="*/ 125 w 133"/>
                <a:gd name="T93" fmla="*/ 208 h 281"/>
                <a:gd name="T94" fmla="*/ 133 w 133"/>
                <a:gd name="T95" fmla="*/ 222 h 281"/>
                <a:gd name="T96" fmla="*/ 131 w 133"/>
                <a:gd name="T97" fmla="*/ 224 h 281"/>
                <a:gd name="T98" fmla="*/ 131 w 133"/>
                <a:gd name="T99" fmla="*/ 232 h 281"/>
                <a:gd name="T100" fmla="*/ 131 w 133"/>
                <a:gd name="T101" fmla="*/ 23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3" h="281">
                  <a:moveTo>
                    <a:pt x="131" y="238"/>
                  </a:moveTo>
                  <a:lnTo>
                    <a:pt x="125" y="236"/>
                  </a:lnTo>
                  <a:lnTo>
                    <a:pt x="121" y="238"/>
                  </a:lnTo>
                  <a:lnTo>
                    <a:pt x="113" y="248"/>
                  </a:lnTo>
                  <a:lnTo>
                    <a:pt x="107" y="250"/>
                  </a:lnTo>
                  <a:lnTo>
                    <a:pt x="109" y="256"/>
                  </a:lnTo>
                  <a:lnTo>
                    <a:pt x="107" y="259"/>
                  </a:lnTo>
                  <a:lnTo>
                    <a:pt x="105" y="256"/>
                  </a:lnTo>
                  <a:lnTo>
                    <a:pt x="101" y="259"/>
                  </a:lnTo>
                  <a:lnTo>
                    <a:pt x="101" y="261"/>
                  </a:lnTo>
                  <a:lnTo>
                    <a:pt x="13" y="281"/>
                  </a:lnTo>
                  <a:lnTo>
                    <a:pt x="13" y="275"/>
                  </a:lnTo>
                  <a:lnTo>
                    <a:pt x="4" y="269"/>
                  </a:lnTo>
                  <a:lnTo>
                    <a:pt x="7" y="259"/>
                  </a:lnTo>
                  <a:lnTo>
                    <a:pt x="9" y="256"/>
                  </a:lnTo>
                  <a:lnTo>
                    <a:pt x="4" y="248"/>
                  </a:lnTo>
                  <a:lnTo>
                    <a:pt x="0" y="206"/>
                  </a:lnTo>
                  <a:lnTo>
                    <a:pt x="0" y="192"/>
                  </a:lnTo>
                  <a:lnTo>
                    <a:pt x="7" y="168"/>
                  </a:lnTo>
                  <a:lnTo>
                    <a:pt x="11" y="152"/>
                  </a:lnTo>
                  <a:lnTo>
                    <a:pt x="13" y="140"/>
                  </a:lnTo>
                  <a:lnTo>
                    <a:pt x="7" y="132"/>
                  </a:lnTo>
                  <a:lnTo>
                    <a:pt x="7" y="122"/>
                  </a:lnTo>
                  <a:lnTo>
                    <a:pt x="11" y="116"/>
                  </a:lnTo>
                  <a:lnTo>
                    <a:pt x="27" y="104"/>
                  </a:lnTo>
                  <a:lnTo>
                    <a:pt x="35" y="80"/>
                  </a:lnTo>
                  <a:lnTo>
                    <a:pt x="27" y="68"/>
                  </a:lnTo>
                  <a:lnTo>
                    <a:pt x="25" y="62"/>
                  </a:lnTo>
                  <a:lnTo>
                    <a:pt x="29" y="58"/>
                  </a:lnTo>
                  <a:lnTo>
                    <a:pt x="29" y="54"/>
                  </a:lnTo>
                  <a:lnTo>
                    <a:pt x="25" y="38"/>
                  </a:lnTo>
                  <a:lnTo>
                    <a:pt x="27" y="20"/>
                  </a:lnTo>
                  <a:lnTo>
                    <a:pt x="23" y="12"/>
                  </a:lnTo>
                  <a:lnTo>
                    <a:pt x="25" y="10"/>
                  </a:lnTo>
                  <a:lnTo>
                    <a:pt x="29" y="10"/>
                  </a:lnTo>
                  <a:lnTo>
                    <a:pt x="33" y="4"/>
                  </a:lnTo>
                  <a:lnTo>
                    <a:pt x="37" y="6"/>
                  </a:lnTo>
                  <a:lnTo>
                    <a:pt x="43" y="4"/>
                  </a:lnTo>
                  <a:lnTo>
                    <a:pt x="47" y="0"/>
                  </a:lnTo>
                  <a:lnTo>
                    <a:pt x="105" y="174"/>
                  </a:lnTo>
                  <a:lnTo>
                    <a:pt x="105" y="176"/>
                  </a:lnTo>
                  <a:lnTo>
                    <a:pt x="105" y="184"/>
                  </a:lnTo>
                  <a:lnTo>
                    <a:pt x="105" y="188"/>
                  </a:lnTo>
                  <a:lnTo>
                    <a:pt x="119" y="198"/>
                  </a:lnTo>
                  <a:lnTo>
                    <a:pt x="123" y="200"/>
                  </a:lnTo>
                  <a:lnTo>
                    <a:pt x="125" y="204"/>
                  </a:lnTo>
                  <a:lnTo>
                    <a:pt x="125" y="208"/>
                  </a:lnTo>
                  <a:lnTo>
                    <a:pt x="133" y="222"/>
                  </a:lnTo>
                  <a:lnTo>
                    <a:pt x="131" y="224"/>
                  </a:lnTo>
                  <a:lnTo>
                    <a:pt x="131" y="232"/>
                  </a:lnTo>
                  <a:lnTo>
                    <a:pt x="131" y="238"/>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4" name="Freeform 48">
              <a:extLst>
                <a:ext uri="{FF2B5EF4-FFF2-40B4-BE49-F238E27FC236}">
                  <a16:creationId xmlns:a16="http://schemas.microsoft.com/office/drawing/2014/main" id="{82157F39-1C20-E589-AB42-81076F3744A9}"/>
                </a:ext>
              </a:extLst>
            </p:cNvPr>
            <p:cNvSpPr>
              <a:spLocks/>
            </p:cNvSpPr>
            <p:nvPr/>
          </p:nvSpPr>
          <p:spPr bwMode="auto">
            <a:xfrm>
              <a:off x="4353" y="590"/>
              <a:ext cx="296" cy="478"/>
            </a:xfrm>
            <a:custGeom>
              <a:avLst/>
              <a:gdLst>
                <a:gd name="T0" fmla="*/ 58 w 296"/>
                <a:gd name="T1" fmla="*/ 430 h 478"/>
                <a:gd name="T2" fmla="*/ 58 w 296"/>
                <a:gd name="T3" fmla="*/ 440 h 478"/>
                <a:gd name="T4" fmla="*/ 72 w 296"/>
                <a:gd name="T5" fmla="*/ 454 h 478"/>
                <a:gd name="T6" fmla="*/ 78 w 296"/>
                <a:gd name="T7" fmla="*/ 460 h 478"/>
                <a:gd name="T8" fmla="*/ 86 w 296"/>
                <a:gd name="T9" fmla="*/ 478 h 478"/>
                <a:gd name="T10" fmla="*/ 88 w 296"/>
                <a:gd name="T11" fmla="*/ 464 h 478"/>
                <a:gd name="T12" fmla="*/ 96 w 296"/>
                <a:gd name="T13" fmla="*/ 440 h 478"/>
                <a:gd name="T14" fmla="*/ 108 w 296"/>
                <a:gd name="T15" fmla="*/ 412 h 478"/>
                <a:gd name="T16" fmla="*/ 106 w 296"/>
                <a:gd name="T17" fmla="*/ 406 h 478"/>
                <a:gd name="T18" fmla="*/ 120 w 296"/>
                <a:gd name="T19" fmla="*/ 378 h 478"/>
                <a:gd name="T20" fmla="*/ 126 w 296"/>
                <a:gd name="T21" fmla="*/ 388 h 478"/>
                <a:gd name="T22" fmla="*/ 132 w 296"/>
                <a:gd name="T23" fmla="*/ 388 h 478"/>
                <a:gd name="T24" fmla="*/ 134 w 296"/>
                <a:gd name="T25" fmla="*/ 374 h 478"/>
                <a:gd name="T26" fmla="*/ 154 w 296"/>
                <a:gd name="T27" fmla="*/ 366 h 478"/>
                <a:gd name="T28" fmla="*/ 156 w 296"/>
                <a:gd name="T29" fmla="*/ 356 h 478"/>
                <a:gd name="T30" fmla="*/ 170 w 296"/>
                <a:gd name="T31" fmla="*/ 352 h 478"/>
                <a:gd name="T32" fmla="*/ 174 w 296"/>
                <a:gd name="T33" fmla="*/ 336 h 478"/>
                <a:gd name="T34" fmla="*/ 182 w 296"/>
                <a:gd name="T35" fmla="*/ 316 h 478"/>
                <a:gd name="T36" fmla="*/ 186 w 296"/>
                <a:gd name="T37" fmla="*/ 310 h 478"/>
                <a:gd name="T38" fmla="*/ 202 w 296"/>
                <a:gd name="T39" fmla="*/ 310 h 478"/>
                <a:gd name="T40" fmla="*/ 210 w 296"/>
                <a:gd name="T41" fmla="*/ 294 h 478"/>
                <a:gd name="T42" fmla="*/ 220 w 296"/>
                <a:gd name="T43" fmla="*/ 282 h 478"/>
                <a:gd name="T44" fmla="*/ 238 w 296"/>
                <a:gd name="T45" fmla="*/ 292 h 478"/>
                <a:gd name="T46" fmla="*/ 260 w 296"/>
                <a:gd name="T47" fmla="*/ 266 h 478"/>
                <a:gd name="T48" fmla="*/ 278 w 296"/>
                <a:gd name="T49" fmla="*/ 246 h 478"/>
                <a:gd name="T50" fmla="*/ 286 w 296"/>
                <a:gd name="T51" fmla="*/ 244 h 478"/>
                <a:gd name="T52" fmla="*/ 296 w 296"/>
                <a:gd name="T53" fmla="*/ 232 h 478"/>
                <a:gd name="T54" fmla="*/ 288 w 296"/>
                <a:gd name="T55" fmla="*/ 222 h 478"/>
                <a:gd name="T56" fmla="*/ 284 w 296"/>
                <a:gd name="T57" fmla="*/ 220 h 478"/>
                <a:gd name="T58" fmla="*/ 288 w 296"/>
                <a:gd name="T59" fmla="*/ 212 h 478"/>
                <a:gd name="T60" fmla="*/ 282 w 296"/>
                <a:gd name="T61" fmla="*/ 194 h 478"/>
                <a:gd name="T62" fmla="*/ 270 w 296"/>
                <a:gd name="T63" fmla="*/ 190 h 478"/>
                <a:gd name="T64" fmla="*/ 260 w 296"/>
                <a:gd name="T65" fmla="*/ 196 h 478"/>
                <a:gd name="T66" fmla="*/ 246 w 296"/>
                <a:gd name="T67" fmla="*/ 168 h 478"/>
                <a:gd name="T68" fmla="*/ 248 w 296"/>
                <a:gd name="T69" fmla="*/ 160 h 478"/>
                <a:gd name="T70" fmla="*/ 240 w 296"/>
                <a:gd name="T71" fmla="*/ 156 h 478"/>
                <a:gd name="T72" fmla="*/ 226 w 296"/>
                <a:gd name="T73" fmla="*/ 154 h 478"/>
                <a:gd name="T74" fmla="*/ 218 w 296"/>
                <a:gd name="T75" fmla="*/ 152 h 478"/>
                <a:gd name="T76" fmla="*/ 212 w 296"/>
                <a:gd name="T77" fmla="*/ 132 h 478"/>
                <a:gd name="T78" fmla="*/ 146 w 296"/>
                <a:gd name="T79" fmla="*/ 2 h 478"/>
                <a:gd name="T80" fmla="*/ 130 w 296"/>
                <a:gd name="T81" fmla="*/ 0 h 478"/>
                <a:gd name="T82" fmla="*/ 124 w 296"/>
                <a:gd name="T83" fmla="*/ 12 h 478"/>
                <a:gd name="T84" fmla="*/ 110 w 296"/>
                <a:gd name="T85" fmla="*/ 16 h 478"/>
                <a:gd name="T86" fmla="*/ 88 w 296"/>
                <a:gd name="T87" fmla="*/ 32 h 478"/>
                <a:gd name="T88" fmla="*/ 84 w 296"/>
                <a:gd name="T89" fmla="*/ 12 h 478"/>
                <a:gd name="T90" fmla="*/ 76 w 296"/>
                <a:gd name="T91" fmla="*/ 8 h 478"/>
                <a:gd name="T92" fmla="*/ 38 w 296"/>
                <a:gd name="T93" fmla="*/ 100 h 478"/>
                <a:gd name="T94" fmla="*/ 42 w 296"/>
                <a:gd name="T95" fmla="*/ 118 h 478"/>
                <a:gd name="T96" fmla="*/ 38 w 296"/>
                <a:gd name="T97" fmla="*/ 134 h 478"/>
                <a:gd name="T98" fmla="*/ 32 w 296"/>
                <a:gd name="T99" fmla="*/ 146 h 478"/>
                <a:gd name="T100" fmla="*/ 36 w 296"/>
                <a:gd name="T101" fmla="*/ 192 h 478"/>
                <a:gd name="T102" fmla="*/ 22 w 296"/>
                <a:gd name="T103" fmla="*/ 220 h 478"/>
                <a:gd name="T104" fmla="*/ 26 w 296"/>
                <a:gd name="T105" fmla="*/ 238 h 478"/>
                <a:gd name="T106" fmla="*/ 18 w 296"/>
                <a:gd name="T107" fmla="*/ 240 h 478"/>
                <a:gd name="T108" fmla="*/ 16 w 296"/>
                <a:gd name="T109" fmla="*/ 254 h 478"/>
                <a:gd name="T110" fmla="*/ 6 w 296"/>
                <a:gd name="T111" fmla="*/ 25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478">
                  <a:moveTo>
                    <a:pt x="0" y="256"/>
                  </a:moveTo>
                  <a:lnTo>
                    <a:pt x="58" y="430"/>
                  </a:lnTo>
                  <a:lnTo>
                    <a:pt x="58" y="432"/>
                  </a:lnTo>
                  <a:lnTo>
                    <a:pt x="58" y="440"/>
                  </a:lnTo>
                  <a:lnTo>
                    <a:pt x="58" y="444"/>
                  </a:lnTo>
                  <a:lnTo>
                    <a:pt x="72" y="454"/>
                  </a:lnTo>
                  <a:lnTo>
                    <a:pt x="76" y="456"/>
                  </a:lnTo>
                  <a:lnTo>
                    <a:pt x="78" y="460"/>
                  </a:lnTo>
                  <a:lnTo>
                    <a:pt x="78" y="464"/>
                  </a:lnTo>
                  <a:lnTo>
                    <a:pt x="86" y="478"/>
                  </a:lnTo>
                  <a:lnTo>
                    <a:pt x="86" y="474"/>
                  </a:lnTo>
                  <a:lnTo>
                    <a:pt x="88" y="464"/>
                  </a:lnTo>
                  <a:lnTo>
                    <a:pt x="90" y="452"/>
                  </a:lnTo>
                  <a:lnTo>
                    <a:pt x="96" y="440"/>
                  </a:lnTo>
                  <a:lnTo>
                    <a:pt x="100" y="420"/>
                  </a:lnTo>
                  <a:lnTo>
                    <a:pt x="108" y="412"/>
                  </a:lnTo>
                  <a:lnTo>
                    <a:pt x="110" y="408"/>
                  </a:lnTo>
                  <a:lnTo>
                    <a:pt x="106" y="406"/>
                  </a:lnTo>
                  <a:lnTo>
                    <a:pt x="102" y="396"/>
                  </a:lnTo>
                  <a:lnTo>
                    <a:pt x="120" y="378"/>
                  </a:lnTo>
                  <a:lnTo>
                    <a:pt x="124" y="380"/>
                  </a:lnTo>
                  <a:lnTo>
                    <a:pt x="126" y="388"/>
                  </a:lnTo>
                  <a:lnTo>
                    <a:pt x="130" y="390"/>
                  </a:lnTo>
                  <a:lnTo>
                    <a:pt x="132" y="388"/>
                  </a:lnTo>
                  <a:lnTo>
                    <a:pt x="132" y="378"/>
                  </a:lnTo>
                  <a:lnTo>
                    <a:pt x="134" y="374"/>
                  </a:lnTo>
                  <a:lnTo>
                    <a:pt x="148" y="372"/>
                  </a:lnTo>
                  <a:lnTo>
                    <a:pt x="154" y="366"/>
                  </a:lnTo>
                  <a:lnTo>
                    <a:pt x="154" y="360"/>
                  </a:lnTo>
                  <a:lnTo>
                    <a:pt x="156" y="356"/>
                  </a:lnTo>
                  <a:lnTo>
                    <a:pt x="164" y="356"/>
                  </a:lnTo>
                  <a:lnTo>
                    <a:pt x="170" y="352"/>
                  </a:lnTo>
                  <a:lnTo>
                    <a:pt x="172" y="350"/>
                  </a:lnTo>
                  <a:lnTo>
                    <a:pt x="174" y="336"/>
                  </a:lnTo>
                  <a:lnTo>
                    <a:pt x="174" y="328"/>
                  </a:lnTo>
                  <a:lnTo>
                    <a:pt x="182" y="316"/>
                  </a:lnTo>
                  <a:lnTo>
                    <a:pt x="182" y="310"/>
                  </a:lnTo>
                  <a:lnTo>
                    <a:pt x="186" y="310"/>
                  </a:lnTo>
                  <a:lnTo>
                    <a:pt x="198" y="312"/>
                  </a:lnTo>
                  <a:lnTo>
                    <a:pt x="202" y="310"/>
                  </a:lnTo>
                  <a:lnTo>
                    <a:pt x="206" y="304"/>
                  </a:lnTo>
                  <a:lnTo>
                    <a:pt x="210" y="294"/>
                  </a:lnTo>
                  <a:lnTo>
                    <a:pt x="214" y="294"/>
                  </a:lnTo>
                  <a:lnTo>
                    <a:pt x="220" y="282"/>
                  </a:lnTo>
                  <a:lnTo>
                    <a:pt x="230" y="284"/>
                  </a:lnTo>
                  <a:lnTo>
                    <a:pt x="238" y="292"/>
                  </a:lnTo>
                  <a:lnTo>
                    <a:pt x="250" y="272"/>
                  </a:lnTo>
                  <a:lnTo>
                    <a:pt x="260" y="266"/>
                  </a:lnTo>
                  <a:lnTo>
                    <a:pt x="274" y="252"/>
                  </a:lnTo>
                  <a:lnTo>
                    <a:pt x="278" y="246"/>
                  </a:lnTo>
                  <a:lnTo>
                    <a:pt x="282" y="244"/>
                  </a:lnTo>
                  <a:lnTo>
                    <a:pt x="286" y="244"/>
                  </a:lnTo>
                  <a:lnTo>
                    <a:pt x="292" y="240"/>
                  </a:lnTo>
                  <a:lnTo>
                    <a:pt x="296" y="232"/>
                  </a:lnTo>
                  <a:lnTo>
                    <a:pt x="294" y="224"/>
                  </a:lnTo>
                  <a:lnTo>
                    <a:pt x="288" y="222"/>
                  </a:lnTo>
                  <a:lnTo>
                    <a:pt x="288" y="222"/>
                  </a:lnTo>
                  <a:lnTo>
                    <a:pt x="284" y="220"/>
                  </a:lnTo>
                  <a:lnTo>
                    <a:pt x="286" y="214"/>
                  </a:lnTo>
                  <a:lnTo>
                    <a:pt x="288" y="212"/>
                  </a:lnTo>
                  <a:lnTo>
                    <a:pt x="288" y="206"/>
                  </a:lnTo>
                  <a:lnTo>
                    <a:pt x="282" y="194"/>
                  </a:lnTo>
                  <a:lnTo>
                    <a:pt x="274" y="190"/>
                  </a:lnTo>
                  <a:lnTo>
                    <a:pt x="270" y="190"/>
                  </a:lnTo>
                  <a:lnTo>
                    <a:pt x="266" y="194"/>
                  </a:lnTo>
                  <a:lnTo>
                    <a:pt x="260" y="196"/>
                  </a:lnTo>
                  <a:lnTo>
                    <a:pt x="254" y="192"/>
                  </a:lnTo>
                  <a:lnTo>
                    <a:pt x="246" y="168"/>
                  </a:lnTo>
                  <a:lnTo>
                    <a:pt x="250" y="164"/>
                  </a:lnTo>
                  <a:lnTo>
                    <a:pt x="248" y="160"/>
                  </a:lnTo>
                  <a:lnTo>
                    <a:pt x="246" y="156"/>
                  </a:lnTo>
                  <a:lnTo>
                    <a:pt x="240" y="156"/>
                  </a:lnTo>
                  <a:lnTo>
                    <a:pt x="238" y="158"/>
                  </a:lnTo>
                  <a:lnTo>
                    <a:pt x="226" y="154"/>
                  </a:lnTo>
                  <a:lnTo>
                    <a:pt x="220" y="154"/>
                  </a:lnTo>
                  <a:lnTo>
                    <a:pt x="218" y="152"/>
                  </a:lnTo>
                  <a:lnTo>
                    <a:pt x="212" y="136"/>
                  </a:lnTo>
                  <a:lnTo>
                    <a:pt x="212" y="132"/>
                  </a:lnTo>
                  <a:lnTo>
                    <a:pt x="176" y="20"/>
                  </a:lnTo>
                  <a:lnTo>
                    <a:pt x="146" y="2"/>
                  </a:lnTo>
                  <a:lnTo>
                    <a:pt x="138" y="0"/>
                  </a:lnTo>
                  <a:lnTo>
                    <a:pt x="130" y="0"/>
                  </a:lnTo>
                  <a:lnTo>
                    <a:pt x="126" y="6"/>
                  </a:lnTo>
                  <a:lnTo>
                    <a:pt x="124" y="12"/>
                  </a:lnTo>
                  <a:lnTo>
                    <a:pt x="120" y="12"/>
                  </a:lnTo>
                  <a:lnTo>
                    <a:pt x="110" y="16"/>
                  </a:lnTo>
                  <a:lnTo>
                    <a:pt x="94" y="30"/>
                  </a:lnTo>
                  <a:lnTo>
                    <a:pt x="88" y="32"/>
                  </a:lnTo>
                  <a:lnTo>
                    <a:pt x="82" y="24"/>
                  </a:lnTo>
                  <a:lnTo>
                    <a:pt x="84" y="12"/>
                  </a:lnTo>
                  <a:lnTo>
                    <a:pt x="80" y="8"/>
                  </a:lnTo>
                  <a:lnTo>
                    <a:pt x="76" y="8"/>
                  </a:lnTo>
                  <a:lnTo>
                    <a:pt x="64" y="12"/>
                  </a:lnTo>
                  <a:lnTo>
                    <a:pt x="38" y="100"/>
                  </a:lnTo>
                  <a:lnTo>
                    <a:pt x="36" y="112"/>
                  </a:lnTo>
                  <a:lnTo>
                    <a:pt x="42" y="118"/>
                  </a:lnTo>
                  <a:lnTo>
                    <a:pt x="42" y="128"/>
                  </a:lnTo>
                  <a:lnTo>
                    <a:pt x="38" y="134"/>
                  </a:lnTo>
                  <a:lnTo>
                    <a:pt x="34" y="138"/>
                  </a:lnTo>
                  <a:lnTo>
                    <a:pt x="32" y="146"/>
                  </a:lnTo>
                  <a:lnTo>
                    <a:pt x="40" y="182"/>
                  </a:lnTo>
                  <a:lnTo>
                    <a:pt x="36" y="192"/>
                  </a:lnTo>
                  <a:lnTo>
                    <a:pt x="36" y="202"/>
                  </a:lnTo>
                  <a:lnTo>
                    <a:pt x="22" y="220"/>
                  </a:lnTo>
                  <a:lnTo>
                    <a:pt x="22" y="226"/>
                  </a:lnTo>
                  <a:lnTo>
                    <a:pt x="26" y="238"/>
                  </a:lnTo>
                  <a:lnTo>
                    <a:pt x="26" y="240"/>
                  </a:lnTo>
                  <a:lnTo>
                    <a:pt x="18" y="240"/>
                  </a:lnTo>
                  <a:lnTo>
                    <a:pt x="18" y="248"/>
                  </a:lnTo>
                  <a:lnTo>
                    <a:pt x="16" y="254"/>
                  </a:lnTo>
                  <a:lnTo>
                    <a:pt x="12" y="252"/>
                  </a:lnTo>
                  <a:lnTo>
                    <a:pt x="6" y="250"/>
                  </a:lnTo>
                  <a:lnTo>
                    <a:pt x="0" y="256"/>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5" name="Freeform 49">
              <a:extLst>
                <a:ext uri="{FF2B5EF4-FFF2-40B4-BE49-F238E27FC236}">
                  <a16:creationId xmlns:a16="http://schemas.microsoft.com/office/drawing/2014/main" id="{47BA7F34-EF5D-EBF3-A377-BFC4020CD880}"/>
                </a:ext>
              </a:extLst>
            </p:cNvPr>
            <p:cNvSpPr>
              <a:spLocks/>
            </p:cNvSpPr>
            <p:nvPr/>
          </p:nvSpPr>
          <p:spPr bwMode="auto">
            <a:xfrm>
              <a:off x="3586" y="1553"/>
              <a:ext cx="616" cy="354"/>
            </a:xfrm>
            <a:custGeom>
              <a:avLst/>
              <a:gdLst>
                <a:gd name="T0" fmla="*/ 190 w 616"/>
                <a:gd name="T1" fmla="*/ 332 h 354"/>
                <a:gd name="T2" fmla="*/ 156 w 616"/>
                <a:gd name="T3" fmla="*/ 336 h 354"/>
                <a:gd name="T4" fmla="*/ 134 w 616"/>
                <a:gd name="T5" fmla="*/ 338 h 354"/>
                <a:gd name="T6" fmla="*/ 34 w 616"/>
                <a:gd name="T7" fmla="*/ 336 h 354"/>
                <a:gd name="T8" fmla="*/ 54 w 616"/>
                <a:gd name="T9" fmla="*/ 310 h 354"/>
                <a:gd name="T10" fmla="*/ 64 w 616"/>
                <a:gd name="T11" fmla="*/ 292 h 354"/>
                <a:gd name="T12" fmla="*/ 116 w 616"/>
                <a:gd name="T13" fmla="*/ 240 h 354"/>
                <a:gd name="T14" fmla="*/ 130 w 616"/>
                <a:gd name="T15" fmla="*/ 264 h 354"/>
                <a:gd name="T16" fmla="*/ 164 w 616"/>
                <a:gd name="T17" fmla="*/ 262 h 354"/>
                <a:gd name="T18" fmla="*/ 178 w 616"/>
                <a:gd name="T19" fmla="*/ 260 h 354"/>
                <a:gd name="T20" fmla="*/ 208 w 616"/>
                <a:gd name="T21" fmla="*/ 252 h 354"/>
                <a:gd name="T22" fmla="*/ 220 w 616"/>
                <a:gd name="T23" fmla="*/ 244 h 354"/>
                <a:gd name="T24" fmla="*/ 254 w 616"/>
                <a:gd name="T25" fmla="*/ 214 h 354"/>
                <a:gd name="T26" fmla="*/ 266 w 616"/>
                <a:gd name="T27" fmla="*/ 170 h 354"/>
                <a:gd name="T28" fmla="*/ 296 w 616"/>
                <a:gd name="T29" fmla="*/ 108 h 354"/>
                <a:gd name="T30" fmla="*/ 312 w 616"/>
                <a:gd name="T31" fmla="*/ 116 h 354"/>
                <a:gd name="T32" fmla="*/ 332 w 616"/>
                <a:gd name="T33" fmla="*/ 70 h 354"/>
                <a:gd name="T34" fmla="*/ 354 w 616"/>
                <a:gd name="T35" fmla="*/ 56 h 354"/>
                <a:gd name="T36" fmla="*/ 368 w 616"/>
                <a:gd name="T37" fmla="*/ 32 h 354"/>
                <a:gd name="T38" fmla="*/ 368 w 616"/>
                <a:gd name="T39" fmla="*/ 6 h 354"/>
                <a:gd name="T40" fmla="*/ 410 w 616"/>
                <a:gd name="T41" fmla="*/ 24 h 354"/>
                <a:gd name="T42" fmla="*/ 420 w 616"/>
                <a:gd name="T43" fmla="*/ 4 h 354"/>
                <a:gd name="T44" fmla="*/ 442 w 616"/>
                <a:gd name="T45" fmla="*/ 8 h 354"/>
                <a:gd name="T46" fmla="*/ 460 w 616"/>
                <a:gd name="T47" fmla="*/ 26 h 354"/>
                <a:gd name="T48" fmla="*/ 484 w 616"/>
                <a:gd name="T49" fmla="*/ 46 h 354"/>
                <a:gd name="T50" fmla="*/ 468 w 616"/>
                <a:gd name="T51" fmla="*/ 84 h 354"/>
                <a:gd name="T52" fmla="*/ 492 w 616"/>
                <a:gd name="T53" fmla="*/ 90 h 354"/>
                <a:gd name="T54" fmla="*/ 508 w 616"/>
                <a:gd name="T55" fmla="*/ 102 h 354"/>
                <a:gd name="T56" fmla="*/ 524 w 616"/>
                <a:gd name="T57" fmla="*/ 106 h 354"/>
                <a:gd name="T58" fmla="*/ 558 w 616"/>
                <a:gd name="T59" fmla="*/ 120 h 354"/>
                <a:gd name="T60" fmla="*/ 560 w 616"/>
                <a:gd name="T61" fmla="*/ 136 h 354"/>
                <a:gd name="T62" fmla="*/ 556 w 616"/>
                <a:gd name="T63" fmla="*/ 154 h 354"/>
                <a:gd name="T64" fmla="*/ 574 w 616"/>
                <a:gd name="T65" fmla="*/ 172 h 354"/>
                <a:gd name="T66" fmla="*/ 560 w 616"/>
                <a:gd name="T67" fmla="*/ 176 h 354"/>
                <a:gd name="T68" fmla="*/ 564 w 616"/>
                <a:gd name="T69" fmla="*/ 186 h 354"/>
                <a:gd name="T70" fmla="*/ 556 w 616"/>
                <a:gd name="T71" fmla="*/ 192 h 354"/>
                <a:gd name="T72" fmla="*/ 568 w 616"/>
                <a:gd name="T73" fmla="*/ 198 h 354"/>
                <a:gd name="T74" fmla="*/ 570 w 616"/>
                <a:gd name="T75" fmla="*/ 216 h 354"/>
                <a:gd name="T76" fmla="*/ 552 w 616"/>
                <a:gd name="T77" fmla="*/ 216 h 354"/>
                <a:gd name="T78" fmla="*/ 576 w 616"/>
                <a:gd name="T79" fmla="*/ 224 h 354"/>
                <a:gd name="T80" fmla="*/ 606 w 616"/>
                <a:gd name="T81" fmla="*/ 218 h 354"/>
                <a:gd name="T82" fmla="*/ 610 w 616"/>
                <a:gd name="T83" fmla="*/ 2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6" h="354">
                  <a:moveTo>
                    <a:pt x="608" y="258"/>
                  </a:moveTo>
                  <a:lnTo>
                    <a:pt x="404" y="296"/>
                  </a:lnTo>
                  <a:lnTo>
                    <a:pt x="190" y="332"/>
                  </a:lnTo>
                  <a:lnTo>
                    <a:pt x="186" y="330"/>
                  </a:lnTo>
                  <a:lnTo>
                    <a:pt x="178" y="332"/>
                  </a:lnTo>
                  <a:lnTo>
                    <a:pt x="156" y="336"/>
                  </a:lnTo>
                  <a:lnTo>
                    <a:pt x="156" y="332"/>
                  </a:lnTo>
                  <a:lnTo>
                    <a:pt x="134" y="336"/>
                  </a:lnTo>
                  <a:lnTo>
                    <a:pt x="134" y="338"/>
                  </a:lnTo>
                  <a:lnTo>
                    <a:pt x="0" y="354"/>
                  </a:lnTo>
                  <a:lnTo>
                    <a:pt x="4" y="348"/>
                  </a:lnTo>
                  <a:lnTo>
                    <a:pt x="34" y="336"/>
                  </a:lnTo>
                  <a:lnTo>
                    <a:pt x="36" y="328"/>
                  </a:lnTo>
                  <a:lnTo>
                    <a:pt x="52" y="316"/>
                  </a:lnTo>
                  <a:lnTo>
                    <a:pt x="54" y="310"/>
                  </a:lnTo>
                  <a:lnTo>
                    <a:pt x="56" y="306"/>
                  </a:lnTo>
                  <a:lnTo>
                    <a:pt x="64" y="300"/>
                  </a:lnTo>
                  <a:lnTo>
                    <a:pt x="64" y="292"/>
                  </a:lnTo>
                  <a:lnTo>
                    <a:pt x="72" y="284"/>
                  </a:lnTo>
                  <a:lnTo>
                    <a:pt x="114" y="248"/>
                  </a:lnTo>
                  <a:lnTo>
                    <a:pt x="116" y="240"/>
                  </a:lnTo>
                  <a:lnTo>
                    <a:pt x="120" y="244"/>
                  </a:lnTo>
                  <a:lnTo>
                    <a:pt x="116" y="252"/>
                  </a:lnTo>
                  <a:lnTo>
                    <a:pt x="130" y="264"/>
                  </a:lnTo>
                  <a:lnTo>
                    <a:pt x="148" y="270"/>
                  </a:lnTo>
                  <a:lnTo>
                    <a:pt x="156" y="270"/>
                  </a:lnTo>
                  <a:lnTo>
                    <a:pt x="164" y="262"/>
                  </a:lnTo>
                  <a:lnTo>
                    <a:pt x="166" y="256"/>
                  </a:lnTo>
                  <a:lnTo>
                    <a:pt x="172" y="254"/>
                  </a:lnTo>
                  <a:lnTo>
                    <a:pt x="178" y="260"/>
                  </a:lnTo>
                  <a:lnTo>
                    <a:pt x="182" y="262"/>
                  </a:lnTo>
                  <a:lnTo>
                    <a:pt x="188" y="260"/>
                  </a:lnTo>
                  <a:lnTo>
                    <a:pt x="208" y="252"/>
                  </a:lnTo>
                  <a:lnTo>
                    <a:pt x="212" y="240"/>
                  </a:lnTo>
                  <a:lnTo>
                    <a:pt x="214" y="240"/>
                  </a:lnTo>
                  <a:lnTo>
                    <a:pt x="220" y="244"/>
                  </a:lnTo>
                  <a:lnTo>
                    <a:pt x="236" y="228"/>
                  </a:lnTo>
                  <a:lnTo>
                    <a:pt x="240" y="232"/>
                  </a:lnTo>
                  <a:lnTo>
                    <a:pt x="254" y="214"/>
                  </a:lnTo>
                  <a:lnTo>
                    <a:pt x="252" y="208"/>
                  </a:lnTo>
                  <a:lnTo>
                    <a:pt x="252" y="196"/>
                  </a:lnTo>
                  <a:lnTo>
                    <a:pt x="266" y="170"/>
                  </a:lnTo>
                  <a:lnTo>
                    <a:pt x="284" y="104"/>
                  </a:lnTo>
                  <a:lnTo>
                    <a:pt x="286" y="102"/>
                  </a:lnTo>
                  <a:lnTo>
                    <a:pt x="296" y="108"/>
                  </a:lnTo>
                  <a:lnTo>
                    <a:pt x="298" y="112"/>
                  </a:lnTo>
                  <a:lnTo>
                    <a:pt x="302" y="118"/>
                  </a:lnTo>
                  <a:lnTo>
                    <a:pt x="312" y="116"/>
                  </a:lnTo>
                  <a:lnTo>
                    <a:pt x="320" y="104"/>
                  </a:lnTo>
                  <a:lnTo>
                    <a:pt x="326" y="80"/>
                  </a:lnTo>
                  <a:lnTo>
                    <a:pt x="332" y="70"/>
                  </a:lnTo>
                  <a:lnTo>
                    <a:pt x="342" y="74"/>
                  </a:lnTo>
                  <a:lnTo>
                    <a:pt x="348" y="60"/>
                  </a:lnTo>
                  <a:lnTo>
                    <a:pt x="354" y="56"/>
                  </a:lnTo>
                  <a:lnTo>
                    <a:pt x="360" y="48"/>
                  </a:lnTo>
                  <a:lnTo>
                    <a:pt x="364" y="36"/>
                  </a:lnTo>
                  <a:lnTo>
                    <a:pt x="368" y="32"/>
                  </a:lnTo>
                  <a:lnTo>
                    <a:pt x="370" y="28"/>
                  </a:lnTo>
                  <a:lnTo>
                    <a:pt x="366" y="26"/>
                  </a:lnTo>
                  <a:lnTo>
                    <a:pt x="368" y="6"/>
                  </a:lnTo>
                  <a:lnTo>
                    <a:pt x="370" y="2"/>
                  </a:lnTo>
                  <a:lnTo>
                    <a:pt x="372" y="0"/>
                  </a:lnTo>
                  <a:lnTo>
                    <a:pt x="410" y="24"/>
                  </a:lnTo>
                  <a:lnTo>
                    <a:pt x="416" y="24"/>
                  </a:lnTo>
                  <a:lnTo>
                    <a:pt x="416" y="24"/>
                  </a:lnTo>
                  <a:lnTo>
                    <a:pt x="420" y="4"/>
                  </a:lnTo>
                  <a:lnTo>
                    <a:pt x="428" y="4"/>
                  </a:lnTo>
                  <a:lnTo>
                    <a:pt x="434" y="6"/>
                  </a:lnTo>
                  <a:lnTo>
                    <a:pt x="442" y="8"/>
                  </a:lnTo>
                  <a:lnTo>
                    <a:pt x="436" y="16"/>
                  </a:lnTo>
                  <a:lnTo>
                    <a:pt x="446" y="26"/>
                  </a:lnTo>
                  <a:lnTo>
                    <a:pt x="460" y="26"/>
                  </a:lnTo>
                  <a:lnTo>
                    <a:pt x="468" y="32"/>
                  </a:lnTo>
                  <a:lnTo>
                    <a:pt x="478" y="36"/>
                  </a:lnTo>
                  <a:lnTo>
                    <a:pt x="484" y="46"/>
                  </a:lnTo>
                  <a:lnTo>
                    <a:pt x="484" y="50"/>
                  </a:lnTo>
                  <a:lnTo>
                    <a:pt x="474" y="68"/>
                  </a:lnTo>
                  <a:lnTo>
                    <a:pt x="468" y="84"/>
                  </a:lnTo>
                  <a:lnTo>
                    <a:pt x="468" y="96"/>
                  </a:lnTo>
                  <a:lnTo>
                    <a:pt x="480" y="96"/>
                  </a:lnTo>
                  <a:lnTo>
                    <a:pt x="492" y="90"/>
                  </a:lnTo>
                  <a:lnTo>
                    <a:pt x="500" y="100"/>
                  </a:lnTo>
                  <a:lnTo>
                    <a:pt x="504" y="102"/>
                  </a:lnTo>
                  <a:lnTo>
                    <a:pt x="508" y="102"/>
                  </a:lnTo>
                  <a:lnTo>
                    <a:pt x="514" y="108"/>
                  </a:lnTo>
                  <a:lnTo>
                    <a:pt x="518" y="108"/>
                  </a:lnTo>
                  <a:lnTo>
                    <a:pt x="524" y="106"/>
                  </a:lnTo>
                  <a:lnTo>
                    <a:pt x="526" y="106"/>
                  </a:lnTo>
                  <a:lnTo>
                    <a:pt x="544" y="116"/>
                  </a:lnTo>
                  <a:lnTo>
                    <a:pt x="558" y="120"/>
                  </a:lnTo>
                  <a:lnTo>
                    <a:pt x="564" y="128"/>
                  </a:lnTo>
                  <a:lnTo>
                    <a:pt x="564" y="132"/>
                  </a:lnTo>
                  <a:lnTo>
                    <a:pt x="560" y="136"/>
                  </a:lnTo>
                  <a:lnTo>
                    <a:pt x="562" y="148"/>
                  </a:lnTo>
                  <a:lnTo>
                    <a:pt x="560" y="152"/>
                  </a:lnTo>
                  <a:lnTo>
                    <a:pt x="556" y="154"/>
                  </a:lnTo>
                  <a:lnTo>
                    <a:pt x="556" y="156"/>
                  </a:lnTo>
                  <a:lnTo>
                    <a:pt x="570" y="162"/>
                  </a:lnTo>
                  <a:lnTo>
                    <a:pt x="574" y="172"/>
                  </a:lnTo>
                  <a:lnTo>
                    <a:pt x="574" y="176"/>
                  </a:lnTo>
                  <a:lnTo>
                    <a:pt x="572" y="180"/>
                  </a:lnTo>
                  <a:lnTo>
                    <a:pt x="560" y="176"/>
                  </a:lnTo>
                  <a:lnTo>
                    <a:pt x="558" y="182"/>
                  </a:lnTo>
                  <a:lnTo>
                    <a:pt x="562" y="186"/>
                  </a:lnTo>
                  <a:lnTo>
                    <a:pt x="564" y="186"/>
                  </a:lnTo>
                  <a:lnTo>
                    <a:pt x="564" y="190"/>
                  </a:lnTo>
                  <a:lnTo>
                    <a:pt x="558" y="192"/>
                  </a:lnTo>
                  <a:lnTo>
                    <a:pt x="556" y="192"/>
                  </a:lnTo>
                  <a:lnTo>
                    <a:pt x="554" y="194"/>
                  </a:lnTo>
                  <a:lnTo>
                    <a:pt x="558" y="198"/>
                  </a:lnTo>
                  <a:lnTo>
                    <a:pt x="568" y="198"/>
                  </a:lnTo>
                  <a:lnTo>
                    <a:pt x="576" y="202"/>
                  </a:lnTo>
                  <a:lnTo>
                    <a:pt x="580" y="206"/>
                  </a:lnTo>
                  <a:lnTo>
                    <a:pt x="570" y="216"/>
                  </a:lnTo>
                  <a:lnTo>
                    <a:pt x="564" y="216"/>
                  </a:lnTo>
                  <a:lnTo>
                    <a:pt x="552" y="212"/>
                  </a:lnTo>
                  <a:lnTo>
                    <a:pt x="552" y="216"/>
                  </a:lnTo>
                  <a:lnTo>
                    <a:pt x="560" y="220"/>
                  </a:lnTo>
                  <a:lnTo>
                    <a:pt x="568" y="228"/>
                  </a:lnTo>
                  <a:lnTo>
                    <a:pt x="576" y="224"/>
                  </a:lnTo>
                  <a:lnTo>
                    <a:pt x="586" y="218"/>
                  </a:lnTo>
                  <a:lnTo>
                    <a:pt x="594" y="218"/>
                  </a:lnTo>
                  <a:lnTo>
                    <a:pt x="606" y="218"/>
                  </a:lnTo>
                  <a:lnTo>
                    <a:pt x="608" y="220"/>
                  </a:lnTo>
                  <a:lnTo>
                    <a:pt x="616" y="248"/>
                  </a:lnTo>
                  <a:lnTo>
                    <a:pt x="610" y="254"/>
                  </a:lnTo>
                  <a:lnTo>
                    <a:pt x="608" y="254"/>
                  </a:lnTo>
                  <a:lnTo>
                    <a:pt x="608" y="258"/>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6" name="Freeform 50">
              <a:extLst>
                <a:ext uri="{FF2B5EF4-FFF2-40B4-BE49-F238E27FC236}">
                  <a16:creationId xmlns:a16="http://schemas.microsoft.com/office/drawing/2014/main" id="{248C3E02-9E5C-25E8-6B9C-835EAEA07875}"/>
                </a:ext>
              </a:extLst>
            </p:cNvPr>
            <p:cNvSpPr>
              <a:spLocks/>
            </p:cNvSpPr>
            <p:nvPr/>
          </p:nvSpPr>
          <p:spPr bwMode="auto">
            <a:xfrm>
              <a:off x="4182" y="1647"/>
              <a:ext cx="42" cy="102"/>
            </a:xfrm>
            <a:custGeom>
              <a:avLst/>
              <a:gdLst>
                <a:gd name="T0" fmla="*/ 8 w 42"/>
                <a:gd name="T1" fmla="*/ 16 h 102"/>
                <a:gd name="T2" fmla="*/ 12 w 42"/>
                <a:gd name="T3" fmla="*/ 18 h 102"/>
                <a:gd name="T4" fmla="*/ 12 w 42"/>
                <a:gd name="T5" fmla="*/ 26 h 102"/>
                <a:gd name="T6" fmla="*/ 12 w 42"/>
                <a:gd name="T7" fmla="*/ 30 h 102"/>
                <a:gd name="T8" fmla="*/ 4 w 42"/>
                <a:gd name="T9" fmla="*/ 38 h 102"/>
                <a:gd name="T10" fmla="*/ 2 w 42"/>
                <a:gd name="T11" fmla="*/ 44 h 102"/>
                <a:gd name="T12" fmla="*/ 0 w 42"/>
                <a:gd name="T13" fmla="*/ 60 h 102"/>
                <a:gd name="T14" fmla="*/ 2 w 42"/>
                <a:gd name="T15" fmla="*/ 74 h 102"/>
                <a:gd name="T16" fmla="*/ 2 w 42"/>
                <a:gd name="T17" fmla="*/ 90 h 102"/>
                <a:gd name="T18" fmla="*/ 6 w 42"/>
                <a:gd name="T19" fmla="*/ 102 h 102"/>
                <a:gd name="T20" fmla="*/ 8 w 42"/>
                <a:gd name="T21" fmla="*/ 86 h 102"/>
                <a:gd name="T22" fmla="*/ 12 w 42"/>
                <a:gd name="T23" fmla="*/ 70 h 102"/>
                <a:gd name="T24" fmla="*/ 22 w 42"/>
                <a:gd name="T25" fmla="*/ 48 h 102"/>
                <a:gd name="T26" fmla="*/ 26 w 42"/>
                <a:gd name="T27" fmla="*/ 38 h 102"/>
                <a:gd name="T28" fmla="*/ 28 w 42"/>
                <a:gd name="T29" fmla="*/ 30 h 102"/>
                <a:gd name="T30" fmla="*/ 28 w 42"/>
                <a:gd name="T31" fmla="*/ 18 h 102"/>
                <a:gd name="T32" fmla="*/ 28 w 42"/>
                <a:gd name="T33" fmla="*/ 12 h 102"/>
                <a:gd name="T34" fmla="*/ 40 w 42"/>
                <a:gd name="T35" fmla="*/ 4 h 102"/>
                <a:gd name="T36" fmla="*/ 42 w 42"/>
                <a:gd name="T37" fmla="*/ 0 h 102"/>
                <a:gd name="T38" fmla="*/ 16 w 42"/>
                <a:gd name="T39" fmla="*/ 8 h 102"/>
                <a:gd name="T40" fmla="*/ 8 w 42"/>
                <a:gd name="T41" fmla="*/ 1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102">
                  <a:moveTo>
                    <a:pt x="8" y="16"/>
                  </a:moveTo>
                  <a:lnTo>
                    <a:pt x="12" y="18"/>
                  </a:lnTo>
                  <a:lnTo>
                    <a:pt x="12" y="26"/>
                  </a:lnTo>
                  <a:lnTo>
                    <a:pt x="12" y="30"/>
                  </a:lnTo>
                  <a:lnTo>
                    <a:pt x="4" y="38"/>
                  </a:lnTo>
                  <a:lnTo>
                    <a:pt x="2" y="44"/>
                  </a:lnTo>
                  <a:lnTo>
                    <a:pt x="0" y="60"/>
                  </a:lnTo>
                  <a:lnTo>
                    <a:pt x="2" y="74"/>
                  </a:lnTo>
                  <a:lnTo>
                    <a:pt x="2" y="90"/>
                  </a:lnTo>
                  <a:lnTo>
                    <a:pt x="6" y="102"/>
                  </a:lnTo>
                  <a:lnTo>
                    <a:pt x="8" y="86"/>
                  </a:lnTo>
                  <a:lnTo>
                    <a:pt x="12" y="70"/>
                  </a:lnTo>
                  <a:lnTo>
                    <a:pt x="22" y="48"/>
                  </a:lnTo>
                  <a:lnTo>
                    <a:pt x="26" y="38"/>
                  </a:lnTo>
                  <a:lnTo>
                    <a:pt x="28" y="30"/>
                  </a:lnTo>
                  <a:lnTo>
                    <a:pt x="28" y="18"/>
                  </a:lnTo>
                  <a:lnTo>
                    <a:pt x="28" y="12"/>
                  </a:lnTo>
                  <a:lnTo>
                    <a:pt x="40" y="4"/>
                  </a:lnTo>
                  <a:lnTo>
                    <a:pt x="42" y="0"/>
                  </a:lnTo>
                  <a:lnTo>
                    <a:pt x="16" y="8"/>
                  </a:lnTo>
                  <a:lnTo>
                    <a:pt x="8" y="16"/>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7" name="Freeform 51">
              <a:extLst>
                <a:ext uri="{FF2B5EF4-FFF2-40B4-BE49-F238E27FC236}">
                  <a16:creationId xmlns:a16="http://schemas.microsoft.com/office/drawing/2014/main" id="{3DDBF2E4-B64E-1557-A608-72A53A01AB6E}"/>
                </a:ext>
              </a:extLst>
            </p:cNvPr>
            <p:cNvSpPr>
              <a:spLocks/>
            </p:cNvSpPr>
            <p:nvPr/>
          </p:nvSpPr>
          <p:spPr bwMode="auto">
            <a:xfrm>
              <a:off x="2006" y="1917"/>
              <a:ext cx="698" cy="360"/>
            </a:xfrm>
            <a:custGeom>
              <a:avLst/>
              <a:gdLst>
                <a:gd name="T0" fmla="*/ 82 w 698"/>
                <a:gd name="T1" fmla="*/ 4 h 360"/>
                <a:gd name="T2" fmla="*/ 0 w 698"/>
                <a:gd name="T3" fmla="*/ 48 h 360"/>
                <a:gd name="T4" fmla="*/ 238 w 698"/>
                <a:gd name="T5" fmla="*/ 260 h 360"/>
                <a:gd name="T6" fmla="*/ 252 w 698"/>
                <a:gd name="T7" fmla="*/ 266 h 360"/>
                <a:gd name="T8" fmla="*/ 268 w 698"/>
                <a:gd name="T9" fmla="*/ 284 h 360"/>
                <a:gd name="T10" fmla="*/ 292 w 698"/>
                <a:gd name="T11" fmla="*/ 278 h 360"/>
                <a:gd name="T12" fmla="*/ 304 w 698"/>
                <a:gd name="T13" fmla="*/ 288 h 360"/>
                <a:gd name="T14" fmla="*/ 308 w 698"/>
                <a:gd name="T15" fmla="*/ 300 h 360"/>
                <a:gd name="T16" fmla="*/ 332 w 698"/>
                <a:gd name="T17" fmla="*/ 304 h 360"/>
                <a:gd name="T18" fmla="*/ 344 w 698"/>
                <a:gd name="T19" fmla="*/ 308 h 360"/>
                <a:gd name="T20" fmla="*/ 352 w 698"/>
                <a:gd name="T21" fmla="*/ 306 h 360"/>
                <a:gd name="T22" fmla="*/ 368 w 698"/>
                <a:gd name="T23" fmla="*/ 318 h 360"/>
                <a:gd name="T24" fmla="*/ 394 w 698"/>
                <a:gd name="T25" fmla="*/ 314 h 360"/>
                <a:gd name="T26" fmla="*/ 404 w 698"/>
                <a:gd name="T27" fmla="*/ 326 h 360"/>
                <a:gd name="T28" fmla="*/ 408 w 698"/>
                <a:gd name="T29" fmla="*/ 338 h 360"/>
                <a:gd name="T30" fmla="*/ 426 w 698"/>
                <a:gd name="T31" fmla="*/ 330 h 360"/>
                <a:gd name="T32" fmla="*/ 452 w 698"/>
                <a:gd name="T33" fmla="*/ 344 h 360"/>
                <a:gd name="T34" fmla="*/ 464 w 698"/>
                <a:gd name="T35" fmla="*/ 336 h 360"/>
                <a:gd name="T36" fmla="*/ 472 w 698"/>
                <a:gd name="T37" fmla="*/ 340 h 360"/>
                <a:gd name="T38" fmla="*/ 474 w 698"/>
                <a:gd name="T39" fmla="*/ 356 h 360"/>
                <a:gd name="T40" fmla="*/ 480 w 698"/>
                <a:gd name="T41" fmla="*/ 346 h 360"/>
                <a:gd name="T42" fmla="*/ 494 w 698"/>
                <a:gd name="T43" fmla="*/ 332 h 360"/>
                <a:gd name="T44" fmla="*/ 498 w 698"/>
                <a:gd name="T45" fmla="*/ 340 h 360"/>
                <a:gd name="T46" fmla="*/ 512 w 698"/>
                <a:gd name="T47" fmla="*/ 344 h 360"/>
                <a:gd name="T48" fmla="*/ 520 w 698"/>
                <a:gd name="T49" fmla="*/ 340 h 360"/>
                <a:gd name="T50" fmla="*/ 522 w 698"/>
                <a:gd name="T51" fmla="*/ 344 h 360"/>
                <a:gd name="T52" fmla="*/ 544 w 698"/>
                <a:gd name="T53" fmla="*/ 356 h 360"/>
                <a:gd name="T54" fmla="*/ 562 w 698"/>
                <a:gd name="T55" fmla="*/ 344 h 360"/>
                <a:gd name="T56" fmla="*/ 596 w 698"/>
                <a:gd name="T57" fmla="*/ 336 h 360"/>
                <a:gd name="T58" fmla="*/ 608 w 698"/>
                <a:gd name="T59" fmla="*/ 336 h 360"/>
                <a:gd name="T60" fmla="*/ 638 w 698"/>
                <a:gd name="T61" fmla="*/ 334 h 360"/>
                <a:gd name="T62" fmla="*/ 682 w 698"/>
                <a:gd name="T63" fmla="*/ 352 h 360"/>
                <a:gd name="T64" fmla="*/ 692 w 698"/>
                <a:gd name="T65" fmla="*/ 360 h 360"/>
                <a:gd name="T66" fmla="*/ 698 w 698"/>
                <a:gd name="T67" fmla="*/ 180 h 360"/>
                <a:gd name="T68" fmla="*/ 684 w 698"/>
                <a:gd name="T69" fmla="*/ 1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8" h="360">
                  <a:moveTo>
                    <a:pt x="684" y="16"/>
                  </a:moveTo>
                  <a:lnTo>
                    <a:pt x="82" y="4"/>
                  </a:lnTo>
                  <a:lnTo>
                    <a:pt x="4" y="0"/>
                  </a:lnTo>
                  <a:lnTo>
                    <a:pt x="0" y="48"/>
                  </a:lnTo>
                  <a:lnTo>
                    <a:pt x="244" y="64"/>
                  </a:lnTo>
                  <a:lnTo>
                    <a:pt x="238" y="260"/>
                  </a:lnTo>
                  <a:lnTo>
                    <a:pt x="246" y="262"/>
                  </a:lnTo>
                  <a:lnTo>
                    <a:pt x="252" y="266"/>
                  </a:lnTo>
                  <a:lnTo>
                    <a:pt x="264" y="282"/>
                  </a:lnTo>
                  <a:lnTo>
                    <a:pt x="268" y="284"/>
                  </a:lnTo>
                  <a:lnTo>
                    <a:pt x="286" y="282"/>
                  </a:lnTo>
                  <a:lnTo>
                    <a:pt x="292" y="278"/>
                  </a:lnTo>
                  <a:lnTo>
                    <a:pt x="300" y="282"/>
                  </a:lnTo>
                  <a:lnTo>
                    <a:pt x="304" y="288"/>
                  </a:lnTo>
                  <a:lnTo>
                    <a:pt x="302" y="292"/>
                  </a:lnTo>
                  <a:lnTo>
                    <a:pt x="308" y="300"/>
                  </a:lnTo>
                  <a:lnTo>
                    <a:pt x="310" y="300"/>
                  </a:lnTo>
                  <a:lnTo>
                    <a:pt x="332" y="304"/>
                  </a:lnTo>
                  <a:lnTo>
                    <a:pt x="340" y="308"/>
                  </a:lnTo>
                  <a:lnTo>
                    <a:pt x="344" y="308"/>
                  </a:lnTo>
                  <a:lnTo>
                    <a:pt x="346" y="308"/>
                  </a:lnTo>
                  <a:lnTo>
                    <a:pt x="352" y="306"/>
                  </a:lnTo>
                  <a:lnTo>
                    <a:pt x="358" y="314"/>
                  </a:lnTo>
                  <a:lnTo>
                    <a:pt x="368" y="318"/>
                  </a:lnTo>
                  <a:lnTo>
                    <a:pt x="372" y="312"/>
                  </a:lnTo>
                  <a:lnTo>
                    <a:pt x="394" y="314"/>
                  </a:lnTo>
                  <a:lnTo>
                    <a:pt x="394" y="318"/>
                  </a:lnTo>
                  <a:lnTo>
                    <a:pt x="404" y="326"/>
                  </a:lnTo>
                  <a:lnTo>
                    <a:pt x="408" y="328"/>
                  </a:lnTo>
                  <a:lnTo>
                    <a:pt x="408" y="338"/>
                  </a:lnTo>
                  <a:lnTo>
                    <a:pt x="424" y="340"/>
                  </a:lnTo>
                  <a:lnTo>
                    <a:pt x="426" y="330"/>
                  </a:lnTo>
                  <a:lnTo>
                    <a:pt x="432" y="328"/>
                  </a:lnTo>
                  <a:lnTo>
                    <a:pt x="452" y="344"/>
                  </a:lnTo>
                  <a:lnTo>
                    <a:pt x="456" y="344"/>
                  </a:lnTo>
                  <a:lnTo>
                    <a:pt x="464" y="336"/>
                  </a:lnTo>
                  <a:lnTo>
                    <a:pt x="472" y="336"/>
                  </a:lnTo>
                  <a:lnTo>
                    <a:pt x="472" y="340"/>
                  </a:lnTo>
                  <a:lnTo>
                    <a:pt x="472" y="350"/>
                  </a:lnTo>
                  <a:lnTo>
                    <a:pt x="474" y="356"/>
                  </a:lnTo>
                  <a:lnTo>
                    <a:pt x="480" y="352"/>
                  </a:lnTo>
                  <a:lnTo>
                    <a:pt x="480" y="346"/>
                  </a:lnTo>
                  <a:lnTo>
                    <a:pt x="486" y="338"/>
                  </a:lnTo>
                  <a:lnTo>
                    <a:pt x="494" y="332"/>
                  </a:lnTo>
                  <a:lnTo>
                    <a:pt x="496" y="334"/>
                  </a:lnTo>
                  <a:lnTo>
                    <a:pt x="498" y="340"/>
                  </a:lnTo>
                  <a:lnTo>
                    <a:pt x="508" y="344"/>
                  </a:lnTo>
                  <a:lnTo>
                    <a:pt x="512" y="344"/>
                  </a:lnTo>
                  <a:lnTo>
                    <a:pt x="514" y="338"/>
                  </a:lnTo>
                  <a:lnTo>
                    <a:pt x="520" y="340"/>
                  </a:lnTo>
                  <a:lnTo>
                    <a:pt x="522" y="340"/>
                  </a:lnTo>
                  <a:lnTo>
                    <a:pt x="522" y="344"/>
                  </a:lnTo>
                  <a:lnTo>
                    <a:pt x="530" y="348"/>
                  </a:lnTo>
                  <a:lnTo>
                    <a:pt x="544" y="356"/>
                  </a:lnTo>
                  <a:lnTo>
                    <a:pt x="556" y="346"/>
                  </a:lnTo>
                  <a:lnTo>
                    <a:pt x="562" y="344"/>
                  </a:lnTo>
                  <a:lnTo>
                    <a:pt x="580" y="342"/>
                  </a:lnTo>
                  <a:lnTo>
                    <a:pt x="596" y="336"/>
                  </a:lnTo>
                  <a:lnTo>
                    <a:pt x="600" y="336"/>
                  </a:lnTo>
                  <a:lnTo>
                    <a:pt x="608" y="336"/>
                  </a:lnTo>
                  <a:lnTo>
                    <a:pt x="626" y="338"/>
                  </a:lnTo>
                  <a:lnTo>
                    <a:pt x="638" y="334"/>
                  </a:lnTo>
                  <a:lnTo>
                    <a:pt x="640" y="332"/>
                  </a:lnTo>
                  <a:lnTo>
                    <a:pt x="682" y="352"/>
                  </a:lnTo>
                  <a:lnTo>
                    <a:pt x="688" y="356"/>
                  </a:lnTo>
                  <a:lnTo>
                    <a:pt x="692" y="360"/>
                  </a:lnTo>
                  <a:lnTo>
                    <a:pt x="696" y="360"/>
                  </a:lnTo>
                  <a:lnTo>
                    <a:pt x="698" y="180"/>
                  </a:lnTo>
                  <a:lnTo>
                    <a:pt x="684" y="68"/>
                  </a:lnTo>
                  <a:lnTo>
                    <a:pt x="684" y="16"/>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8" name="Freeform 52">
              <a:extLst>
                <a:ext uri="{FF2B5EF4-FFF2-40B4-BE49-F238E27FC236}">
                  <a16:creationId xmlns:a16="http://schemas.microsoft.com/office/drawing/2014/main" id="{09449664-A5F7-18A5-23E0-AA6EB9FC358A}"/>
                </a:ext>
              </a:extLst>
            </p:cNvPr>
            <p:cNvSpPr>
              <a:spLocks/>
            </p:cNvSpPr>
            <p:nvPr/>
          </p:nvSpPr>
          <p:spPr bwMode="auto">
            <a:xfrm>
              <a:off x="2002" y="682"/>
              <a:ext cx="532" cy="332"/>
            </a:xfrm>
            <a:custGeom>
              <a:avLst/>
              <a:gdLst>
                <a:gd name="T0" fmla="*/ 0 w 532"/>
                <a:gd name="T1" fmla="*/ 308 h 332"/>
                <a:gd name="T2" fmla="*/ 26 w 532"/>
                <a:gd name="T3" fmla="*/ 0 h 332"/>
                <a:gd name="T4" fmla="*/ 164 w 532"/>
                <a:gd name="T5" fmla="*/ 8 h 332"/>
                <a:gd name="T6" fmla="*/ 260 w 532"/>
                <a:gd name="T7" fmla="*/ 16 h 332"/>
                <a:gd name="T8" fmla="*/ 490 w 532"/>
                <a:gd name="T9" fmla="*/ 22 h 332"/>
                <a:gd name="T10" fmla="*/ 492 w 532"/>
                <a:gd name="T11" fmla="*/ 30 h 332"/>
                <a:gd name="T12" fmla="*/ 498 w 532"/>
                <a:gd name="T13" fmla="*/ 54 h 332"/>
                <a:gd name="T14" fmla="*/ 496 w 532"/>
                <a:gd name="T15" fmla="*/ 62 h 332"/>
                <a:gd name="T16" fmla="*/ 494 w 532"/>
                <a:gd name="T17" fmla="*/ 78 h 332"/>
                <a:gd name="T18" fmla="*/ 494 w 532"/>
                <a:gd name="T19" fmla="*/ 108 h 332"/>
                <a:gd name="T20" fmla="*/ 500 w 532"/>
                <a:gd name="T21" fmla="*/ 140 h 332"/>
                <a:gd name="T22" fmla="*/ 510 w 532"/>
                <a:gd name="T23" fmla="*/ 150 h 332"/>
                <a:gd name="T24" fmla="*/ 516 w 532"/>
                <a:gd name="T25" fmla="*/ 180 h 332"/>
                <a:gd name="T26" fmla="*/ 516 w 532"/>
                <a:gd name="T27" fmla="*/ 230 h 332"/>
                <a:gd name="T28" fmla="*/ 520 w 532"/>
                <a:gd name="T29" fmla="*/ 240 h 332"/>
                <a:gd name="T30" fmla="*/ 520 w 532"/>
                <a:gd name="T31" fmla="*/ 260 h 332"/>
                <a:gd name="T32" fmla="*/ 520 w 532"/>
                <a:gd name="T33" fmla="*/ 268 h 332"/>
                <a:gd name="T34" fmla="*/ 532 w 532"/>
                <a:gd name="T35" fmla="*/ 304 h 332"/>
                <a:gd name="T36" fmla="*/ 532 w 532"/>
                <a:gd name="T37" fmla="*/ 316 h 332"/>
                <a:gd name="T38" fmla="*/ 532 w 532"/>
                <a:gd name="T39" fmla="*/ 332 h 332"/>
                <a:gd name="T40" fmla="*/ 0 w 532"/>
                <a:gd name="T41" fmla="*/ 30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2" h="332">
                  <a:moveTo>
                    <a:pt x="0" y="308"/>
                  </a:moveTo>
                  <a:lnTo>
                    <a:pt x="26" y="0"/>
                  </a:lnTo>
                  <a:lnTo>
                    <a:pt x="164" y="8"/>
                  </a:lnTo>
                  <a:lnTo>
                    <a:pt x="260" y="16"/>
                  </a:lnTo>
                  <a:lnTo>
                    <a:pt x="490" y="22"/>
                  </a:lnTo>
                  <a:lnTo>
                    <a:pt x="492" y="30"/>
                  </a:lnTo>
                  <a:lnTo>
                    <a:pt x="498" y="54"/>
                  </a:lnTo>
                  <a:lnTo>
                    <a:pt x="496" y="62"/>
                  </a:lnTo>
                  <a:lnTo>
                    <a:pt x="494" y="78"/>
                  </a:lnTo>
                  <a:lnTo>
                    <a:pt x="494" y="108"/>
                  </a:lnTo>
                  <a:lnTo>
                    <a:pt x="500" y="140"/>
                  </a:lnTo>
                  <a:lnTo>
                    <a:pt x="510" y="150"/>
                  </a:lnTo>
                  <a:lnTo>
                    <a:pt x="516" y="180"/>
                  </a:lnTo>
                  <a:lnTo>
                    <a:pt x="516" y="230"/>
                  </a:lnTo>
                  <a:lnTo>
                    <a:pt x="520" y="240"/>
                  </a:lnTo>
                  <a:lnTo>
                    <a:pt x="520" y="260"/>
                  </a:lnTo>
                  <a:lnTo>
                    <a:pt x="520" y="268"/>
                  </a:lnTo>
                  <a:lnTo>
                    <a:pt x="532" y="304"/>
                  </a:lnTo>
                  <a:lnTo>
                    <a:pt x="532" y="316"/>
                  </a:lnTo>
                  <a:lnTo>
                    <a:pt x="532" y="332"/>
                  </a:lnTo>
                  <a:lnTo>
                    <a:pt x="0" y="308"/>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59" name="Freeform 53">
              <a:extLst>
                <a:ext uri="{FF2B5EF4-FFF2-40B4-BE49-F238E27FC236}">
                  <a16:creationId xmlns:a16="http://schemas.microsoft.com/office/drawing/2014/main" id="{225CB695-A86A-CDC3-B1B7-72EFFE62BA15}"/>
                </a:ext>
              </a:extLst>
            </p:cNvPr>
            <p:cNvSpPr>
              <a:spLocks/>
            </p:cNvSpPr>
            <p:nvPr/>
          </p:nvSpPr>
          <p:spPr bwMode="auto">
            <a:xfrm>
              <a:off x="611" y="454"/>
              <a:ext cx="538" cy="396"/>
            </a:xfrm>
            <a:custGeom>
              <a:avLst/>
              <a:gdLst>
                <a:gd name="T0" fmla="*/ 482 w 538"/>
                <a:gd name="T1" fmla="*/ 378 h 396"/>
                <a:gd name="T2" fmla="*/ 480 w 538"/>
                <a:gd name="T3" fmla="*/ 396 h 396"/>
                <a:gd name="T4" fmla="*/ 328 w 538"/>
                <a:gd name="T5" fmla="*/ 366 h 396"/>
                <a:gd name="T6" fmla="*/ 314 w 538"/>
                <a:gd name="T7" fmla="*/ 364 h 396"/>
                <a:gd name="T8" fmla="*/ 298 w 538"/>
                <a:gd name="T9" fmla="*/ 360 h 396"/>
                <a:gd name="T10" fmla="*/ 282 w 538"/>
                <a:gd name="T11" fmla="*/ 364 h 396"/>
                <a:gd name="T12" fmla="*/ 264 w 538"/>
                <a:gd name="T13" fmla="*/ 360 h 396"/>
                <a:gd name="T14" fmla="*/ 246 w 538"/>
                <a:gd name="T15" fmla="*/ 368 h 396"/>
                <a:gd name="T16" fmla="*/ 222 w 538"/>
                <a:gd name="T17" fmla="*/ 362 h 396"/>
                <a:gd name="T18" fmla="*/ 180 w 538"/>
                <a:gd name="T19" fmla="*/ 362 h 396"/>
                <a:gd name="T20" fmla="*/ 146 w 538"/>
                <a:gd name="T21" fmla="*/ 344 h 396"/>
                <a:gd name="T22" fmla="*/ 116 w 538"/>
                <a:gd name="T23" fmla="*/ 344 h 396"/>
                <a:gd name="T24" fmla="*/ 70 w 538"/>
                <a:gd name="T25" fmla="*/ 332 h 396"/>
                <a:gd name="T26" fmla="*/ 68 w 538"/>
                <a:gd name="T27" fmla="*/ 298 h 396"/>
                <a:gd name="T28" fmla="*/ 68 w 538"/>
                <a:gd name="T29" fmla="*/ 278 h 396"/>
                <a:gd name="T30" fmla="*/ 42 w 538"/>
                <a:gd name="T31" fmla="*/ 264 h 396"/>
                <a:gd name="T32" fmla="*/ 34 w 538"/>
                <a:gd name="T33" fmla="*/ 256 h 396"/>
                <a:gd name="T34" fmla="*/ 18 w 538"/>
                <a:gd name="T35" fmla="*/ 248 h 396"/>
                <a:gd name="T36" fmla="*/ 2 w 538"/>
                <a:gd name="T37" fmla="*/ 240 h 396"/>
                <a:gd name="T38" fmla="*/ 0 w 538"/>
                <a:gd name="T39" fmla="*/ 234 h 396"/>
                <a:gd name="T40" fmla="*/ 6 w 538"/>
                <a:gd name="T41" fmla="*/ 216 h 396"/>
                <a:gd name="T42" fmla="*/ 6 w 538"/>
                <a:gd name="T43" fmla="*/ 208 h 396"/>
                <a:gd name="T44" fmla="*/ 10 w 538"/>
                <a:gd name="T45" fmla="*/ 208 h 396"/>
                <a:gd name="T46" fmla="*/ 10 w 538"/>
                <a:gd name="T47" fmla="*/ 220 h 396"/>
                <a:gd name="T48" fmla="*/ 10 w 538"/>
                <a:gd name="T49" fmla="*/ 226 h 396"/>
                <a:gd name="T50" fmla="*/ 18 w 538"/>
                <a:gd name="T51" fmla="*/ 214 h 396"/>
                <a:gd name="T52" fmla="*/ 22 w 538"/>
                <a:gd name="T53" fmla="*/ 204 h 396"/>
                <a:gd name="T54" fmla="*/ 14 w 538"/>
                <a:gd name="T55" fmla="*/ 196 h 396"/>
                <a:gd name="T56" fmla="*/ 14 w 538"/>
                <a:gd name="T57" fmla="*/ 180 h 396"/>
                <a:gd name="T58" fmla="*/ 22 w 538"/>
                <a:gd name="T59" fmla="*/ 178 h 396"/>
                <a:gd name="T60" fmla="*/ 26 w 538"/>
                <a:gd name="T61" fmla="*/ 170 h 396"/>
                <a:gd name="T62" fmla="*/ 22 w 538"/>
                <a:gd name="T63" fmla="*/ 166 h 396"/>
                <a:gd name="T64" fmla="*/ 16 w 538"/>
                <a:gd name="T65" fmla="*/ 160 h 396"/>
                <a:gd name="T66" fmla="*/ 18 w 538"/>
                <a:gd name="T67" fmla="*/ 140 h 396"/>
                <a:gd name="T68" fmla="*/ 16 w 538"/>
                <a:gd name="T69" fmla="*/ 122 h 396"/>
                <a:gd name="T70" fmla="*/ 20 w 538"/>
                <a:gd name="T71" fmla="*/ 92 h 396"/>
                <a:gd name="T72" fmla="*/ 12 w 538"/>
                <a:gd name="T73" fmla="*/ 44 h 396"/>
                <a:gd name="T74" fmla="*/ 18 w 538"/>
                <a:gd name="T75" fmla="*/ 20 h 396"/>
                <a:gd name="T76" fmla="*/ 94 w 538"/>
                <a:gd name="T77" fmla="*/ 70 h 396"/>
                <a:gd name="T78" fmla="*/ 126 w 538"/>
                <a:gd name="T79" fmla="*/ 84 h 396"/>
                <a:gd name="T80" fmla="*/ 142 w 538"/>
                <a:gd name="T81" fmla="*/ 86 h 396"/>
                <a:gd name="T82" fmla="*/ 146 w 538"/>
                <a:gd name="T83" fmla="*/ 116 h 396"/>
                <a:gd name="T84" fmla="*/ 138 w 538"/>
                <a:gd name="T85" fmla="*/ 128 h 396"/>
                <a:gd name="T86" fmla="*/ 134 w 538"/>
                <a:gd name="T87" fmla="*/ 148 h 396"/>
                <a:gd name="T88" fmla="*/ 134 w 538"/>
                <a:gd name="T89" fmla="*/ 158 h 396"/>
                <a:gd name="T90" fmla="*/ 132 w 538"/>
                <a:gd name="T91" fmla="*/ 166 h 396"/>
                <a:gd name="T92" fmla="*/ 146 w 538"/>
                <a:gd name="T93" fmla="*/ 164 h 396"/>
                <a:gd name="T94" fmla="*/ 156 w 538"/>
                <a:gd name="T95" fmla="*/ 138 h 396"/>
                <a:gd name="T96" fmla="*/ 174 w 538"/>
                <a:gd name="T97" fmla="*/ 114 h 396"/>
                <a:gd name="T98" fmla="*/ 170 w 538"/>
                <a:gd name="T99" fmla="*/ 88 h 396"/>
                <a:gd name="T100" fmla="*/ 158 w 538"/>
                <a:gd name="T101" fmla="*/ 56 h 396"/>
                <a:gd name="T102" fmla="*/ 166 w 538"/>
                <a:gd name="T103" fmla="*/ 56 h 396"/>
                <a:gd name="T104" fmla="*/ 172 w 538"/>
                <a:gd name="T105" fmla="*/ 28 h 396"/>
                <a:gd name="T106" fmla="*/ 162 w 538"/>
                <a:gd name="T107" fmla="*/ 18 h 396"/>
                <a:gd name="T108" fmla="*/ 270 w 538"/>
                <a:gd name="T109" fmla="*/ 30 h 396"/>
                <a:gd name="T110" fmla="*/ 538 w 538"/>
                <a:gd name="T111" fmla="*/ 98 h 396"/>
                <a:gd name="T112" fmla="*/ 480 w 538"/>
                <a:gd name="T113" fmla="*/ 356 h 396"/>
                <a:gd name="T114" fmla="*/ 484 w 538"/>
                <a:gd name="T115" fmla="*/ 372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8" h="396">
                  <a:moveTo>
                    <a:pt x="484" y="372"/>
                  </a:moveTo>
                  <a:lnTo>
                    <a:pt x="482" y="378"/>
                  </a:lnTo>
                  <a:lnTo>
                    <a:pt x="480" y="382"/>
                  </a:lnTo>
                  <a:lnTo>
                    <a:pt x="480" y="396"/>
                  </a:lnTo>
                  <a:lnTo>
                    <a:pt x="338" y="362"/>
                  </a:lnTo>
                  <a:lnTo>
                    <a:pt x="328" y="366"/>
                  </a:lnTo>
                  <a:lnTo>
                    <a:pt x="320" y="366"/>
                  </a:lnTo>
                  <a:lnTo>
                    <a:pt x="314" y="364"/>
                  </a:lnTo>
                  <a:lnTo>
                    <a:pt x="304" y="364"/>
                  </a:lnTo>
                  <a:lnTo>
                    <a:pt x="298" y="360"/>
                  </a:lnTo>
                  <a:lnTo>
                    <a:pt x="290" y="360"/>
                  </a:lnTo>
                  <a:lnTo>
                    <a:pt x="282" y="364"/>
                  </a:lnTo>
                  <a:lnTo>
                    <a:pt x="272" y="360"/>
                  </a:lnTo>
                  <a:lnTo>
                    <a:pt x="264" y="360"/>
                  </a:lnTo>
                  <a:lnTo>
                    <a:pt x="254" y="366"/>
                  </a:lnTo>
                  <a:lnTo>
                    <a:pt x="246" y="368"/>
                  </a:lnTo>
                  <a:lnTo>
                    <a:pt x="228" y="364"/>
                  </a:lnTo>
                  <a:lnTo>
                    <a:pt x="222" y="362"/>
                  </a:lnTo>
                  <a:lnTo>
                    <a:pt x="212" y="358"/>
                  </a:lnTo>
                  <a:lnTo>
                    <a:pt x="180" y="362"/>
                  </a:lnTo>
                  <a:lnTo>
                    <a:pt x="174" y="352"/>
                  </a:lnTo>
                  <a:lnTo>
                    <a:pt x="146" y="344"/>
                  </a:lnTo>
                  <a:lnTo>
                    <a:pt x="134" y="344"/>
                  </a:lnTo>
                  <a:lnTo>
                    <a:pt x="116" y="344"/>
                  </a:lnTo>
                  <a:lnTo>
                    <a:pt x="92" y="344"/>
                  </a:lnTo>
                  <a:lnTo>
                    <a:pt x="70" y="332"/>
                  </a:lnTo>
                  <a:lnTo>
                    <a:pt x="66" y="324"/>
                  </a:lnTo>
                  <a:lnTo>
                    <a:pt x="68" y="298"/>
                  </a:lnTo>
                  <a:lnTo>
                    <a:pt x="70" y="294"/>
                  </a:lnTo>
                  <a:lnTo>
                    <a:pt x="68" y="278"/>
                  </a:lnTo>
                  <a:lnTo>
                    <a:pt x="52" y="266"/>
                  </a:lnTo>
                  <a:lnTo>
                    <a:pt x="42" y="264"/>
                  </a:lnTo>
                  <a:lnTo>
                    <a:pt x="40" y="262"/>
                  </a:lnTo>
                  <a:lnTo>
                    <a:pt x="34" y="256"/>
                  </a:lnTo>
                  <a:lnTo>
                    <a:pt x="20" y="250"/>
                  </a:lnTo>
                  <a:lnTo>
                    <a:pt x="18" y="248"/>
                  </a:lnTo>
                  <a:lnTo>
                    <a:pt x="6" y="240"/>
                  </a:lnTo>
                  <a:lnTo>
                    <a:pt x="2" y="240"/>
                  </a:lnTo>
                  <a:lnTo>
                    <a:pt x="0" y="238"/>
                  </a:lnTo>
                  <a:lnTo>
                    <a:pt x="0" y="234"/>
                  </a:lnTo>
                  <a:lnTo>
                    <a:pt x="2" y="222"/>
                  </a:lnTo>
                  <a:lnTo>
                    <a:pt x="6" y="216"/>
                  </a:lnTo>
                  <a:lnTo>
                    <a:pt x="6" y="212"/>
                  </a:lnTo>
                  <a:lnTo>
                    <a:pt x="6" y="208"/>
                  </a:lnTo>
                  <a:lnTo>
                    <a:pt x="8" y="208"/>
                  </a:lnTo>
                  <a:lnTo>
                    <a:pt x="10" y="208"/>
                  </a:lnTo>
                  <a:lnTo>
                    <a:pt x="10" y="216"/>
                  </a:lnTo>
                  <a:lnTo>
                    <a:pt x="10" y="220"/>
                  </a:lnTo>
                  <a:lnTo>
                    <a:pt x="8" y="222"/>
                  </a:lnTo>
                  <a:lnTo>
                    <a:pt x="10" y="226"/>
                  </a:lnTo>
                  <a:lnTo>
                    <a:pt x="18" y="216"/>
                  </a:lnTo>
                  <a:lnTo>
                    <a:pt x="18" y="214"/>
                  </a:lnTo>
                  <a:lnTo>
                    <a:pt x="18" y="208"/>
                  </a:lnTo>
                  <a:lnTo>
                    <a:pt x="22" y="204"/>
                  </a:lnTo>
                  <a:lnTo>
                    <a:pt x="18" y="198"/>
                  </a:lnTo>
                  <a:lnTo>
                    <a:pt x="14" y="196"/>
                  </a:lnTo>
                  <a:lnTo>
                    <a:pt x="12" y="180"/>
                  </a:lnTo>
                  <a:lnTo>
                    <a:pt x="14" y="180"/>
                  </a:lnTo>
                  <a:lnTo>
                    <a:pt x="20" y="180"/>
                  </a:lnTo>
                  <a:lnTo>
                    <a:pt x="22" y="178"/>
                  </a:lnTo>
                  <a:lnTo>
                    <a:pt x="32" y="176"/>
                  </a:lnTo>
                  <a:lnTo>
                    <a:pt x="26" y="170"/>
                  </a:lnTo>
                  <a:lnTo>
                    <a:pt x="26" y="168"/>
                  </a:lnTo>
                  <a:lnTo>
                    <a:pt x="22" y="166"/>
                  </a:lnTo>
                  <a:lnTo>
                    <a:pt x="16" y="170"/>
                  </a:lnTo>
                  <a:lnTo>
                    <a:pt x="16" y="160"/>
                  </a:lnTo>
                  <a:lnTo>
                    <a:pt x="16" y="152"/>
                  </a:lnTo>
                  <a:lnTo>
                    <a:pt x="18" y="140"/>
                  </a:lnTo>
                  <a:lnTo>
                    <a:pt x="16" y="130"/>
                  </a:lnTo>
                  <a:lnTo>
                    <a:pt x="16" y="122"/>
                  </a:lnTo>
                  <a:lnTo>
                    <a:pt x="18" y="100"/>
                  </a:lnTo>
                  <a:lnTo>
                    <a:pt x="20" y="92"/>
                  </a:lnTo>
                  <a:lnTo>
                    <a:pt x="10" y="64"/>
                  </a:lnTo>
                  <a:lnTo>
                    <a:pt x="12" y="44"/>
                  </a:lnTo>
                  <a:lnTo>
                    <a:pt x="14" y="34"/>
                  </a:lnTo>
                  <a:lnTo>
                    <a:pt x="18" y="20"/>
                  </a:lnTo>
                  <a:lnTo>
                    <a:pt x="68" y="56"/>
                  </a:lnTo>
                  <a:lnTo>
                    <a:pt x="94" y="70"/>
                  </a:lnTo>
                  <a:lnTo>
                    <a:pt x="114" y="76"/>
                  </a:lnTo>
                  <a:lnTo>
                    <a:pt x="126" y="84"/>
                  </a:lnTo>
                  <a:lnTo>
                    <a:pt x="138" y="84"/>
                  </a:lnTo>
                  <a:lnTo>
                    <a:pt x="142" y="86"/>
                  </a:lnTo>
                  <a:lnTo>
                    <a:pt x="146" y="92"/>
                  </a:lnTo>
                  <a:lnTo>
                    <a:pt x="146" y="116"/>
                  </a:lnTo>
                  <a:lnTo>
                    <a:pt x="146" y="122"/>
                  </a:lnTo>
                  <a:lnTo>
                    <a:pt x="138" y="128"/>
                  </a:lnTo>
                  <a:lnTo>
                    <a:pt x="134" y="140"/>
                  </a:lnTo>
                  <a:lnTo>
                    <a:pt x="134" y="148"/>
                  </a:lnTo>
                  <a:lnTo>
                    <a:pt x="134" y="152"/>
                  </a:lnTo>
                  <a:lnTo>
                    <a:pt x="134" y="158"/>
                  </a:lnTo>
                  <a:lnTo>
                    <a:pt x="132" y="162"/>
                  </a:lnTo>
                  <a:lnTo>
                    <a:pt x="132" y="166"/>
                  </a:lnTo>
                  <a:lnTo>
                    <a:pt x="136" y="170"/>
                  </a:lnTo>
                  <a:lnTo>
                    <a:pt x="146" y="164"/>
                  </a:lnTo>
                  <a:lnTo>
                    <a:pt x="152" y="142"/>
                  </a:lnTo>
                  <a:lnTo>
                    <a:pt x="156" y="138"/>
                  </a:lnTo>
                  <a:lnTo>
                    <a:pt x="160" y="128"/>
                  </a:lnTo>
                  <a:lnTo>
                    <a:pt x="174" y="114"/>
                  </a:lnTo>
                  <a:lnTo>
                    <a:pt x="174" y="108"/>
                  </a:lnTo>
                  <a:lnTo>
                    <a:pt x="170" y="88"/>
                  </a:lnTo>
                  <a:lnTo>
                    <a:pt x="158" y="60"/>
                  </a:lnTo>
                  <a:lnTo>
                    <a:pt x="158" y="56"/>
                  </a:lnTo>
                  <a:lnTo>
                    <a:pt x="162" y="54"/>
                  </a:lnTo>
                  <a:lnTo>
                    <a:pt x="166" y="56"/>
                  </a:lnTo>
                  <a:lnTo>
                    <a:pt x="174" y="42"/>
                  </a:lnTo>
                  <a:lnTo>
                    <a:pt x="172" y="28"/>
                  </a:lnTo>
                  <a:lnTo>
                    <a:pt x="164" y="28"/>
                  </a:lnTo>
                  <a:lnTo>
                    <a:pt x="162" y="18"/>
                  </a:lnTo>
                  <a:lnTo>
                    <a:pt x="162" y="0"/>
                  </a:lnTo>
                  <a:lnTo>
                    <a:pt x="270" y="30"/>
                  </a:lnTo>
                  <a:lnTo>
                    <a:pt x="370" y="56"/>
                  </a:lnTo>
                  <a:lnTo>
                    <a:pt x="538" y="98"/>
                  </a:lnTo>
                  <a:lnTo>
                    <a:pt x="482" y="352"/>
                  </a:lnTo>
                  <a:lnTo>
                    <a:pt x="480" y="356"/>
                  </a:lnTo>
                  <a:lnTo>
                    <a:pt x="480" y="364"/>
                  </a:lnTo>
                  <a:lnTo>
                    <a:pt x="484" y="372"/>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60" name="Freeform 56">
              <a:extLst>
                <a:ext uri="{FF2B5EF4-FFF2-40B4-BE49-F238E27FC236}">
                  <a16:creationId xmlns:a16="http://schemas.microsoft.com/office/drawing/2014/main" id="{DE3E83F7-2AEE-EDD1-AC94-DDCD7505C3D3}"/>
                </a:ext>
              </a:extLst>
            </p:cNvPr>
            <p:cNvSpPr>
              <a:spLocks/>
            </p:cNvSpPr>
            <p:nvPr/>
          </p:nvSpPr>
          <p:spPr bwMode="auto">
            <a:xfrm>
              <a:off x="3794" y="918"/>
              <a:ext cx="488" cy="419"/>
            </a:xfrm>
            <a:custGeom>
              <a:avLst/>
              <a:gdLst>
                <a:gd name="T0" fmla="*/ 476 w 488"/>
                <a:gd name="T1" fmla="*/ 407 h 419"/>
                <a:gd name="T2" fmla="*/ 474 w 488"/>
                <a:gd name="T3" fmla="*/ 395 h 419"/>
                <a:gd name="T4" fmla="*/ 488 w 488"/>
                <a:gd name="T5" fmla="*/ 375 h 419"/>
                <a:gd name="T6" fmla="*/ 472 w 488"/>
                <a:gd name="T7" fmla="*/ 295 h 419"/>
                <a:gd name="T8" fmla="*/ 470 w 488"/>
                <a:gd name="T9" fmla="*/ 221 h 419"/>
                <a:gd name="T10" fmla="*/ 456 w 488"/>
                <a:gd name="T11" fmla="*/ 187 h 419"/>
                <a:gd name="T12" fmla="*/ 452 w 488"/>
                <a:gd name="T13" fmla="*/ 150 h 419"/>
                <a:gd name="T14" fmla="*/ 438 w 488"/>
                <a:gd name="T15" fmla="*/ 136 h 419"/>
                <a:gd name="T16" fmla="*/ 438 w 488"/>
                <a:gd name="T17" fmla="*/ 140 h 419"/>
                <a:gd name="T18" fmla="*/ 436 w 488"/>
                <a:gd name="T19" fmla="*/ 124 h 419"/>
                <a:gd name="T20" fmla="*/ 424 w 488"/>
                <a:gd name="T21" fmla="*/ 84 h 419"/>
                <a:gd name="T22" fmla="*/ 424 w 488"/>
                <a:gd name="T23" fmla="*/ 52 h 419"/>
                <a:gd name="T24" fmla="*/ 412 w 488"/>
                <a:gd name="T25" fmla="*/ 18 h 419"/>
                <a:gd name="T26" fmla="*/ 410 w 488"/>
                <a:gd name="T27" fmla="*/ 8 h 419"/>
                <a:gd name="T28" fmla="*/ 404 w 488"/>
                <a:gd name="T29" fmla="*/ 0 h 419"/>
                <a:gd name="T30" fmla="*/ 308 w 488"/>
                <a:gd name="T31" fmla="*/ 20 h 419"/>
                <a:gd name="T32" fmla="*/ 296 w 488"/>
                <a:gd name="T33" fmla="*/ 26 h 419"/>
                <a:gd name="T34" fmla="*/ 250 w 488"/>
                <a:gd name="T35" fmla="*/ 82 h 419"/>
                <a:gd name="T36" fmla="*/ 248 w 488"/>
                <a:gd name="T37" fmla="*/ 92 h 419"/>
                <a:gd name="T38" fmla="*/ 240 w 488"/>
                <a:gd name="T39" fmla="*/ 110 h 419"/>
                <a:gd name="T40" fmla="*/ 212 w 488"/>
                <a:gd name="T41" fmla="*/ 138 h 419"/>
                <a:gd name="T42" fmla="*/ 218 w 488"/>
                <a:gd name="T43" fmla="*/ 150 h 419"/>
                <a:gd name="T44" fmla="*/ 230 w 488"/>
                <a:gd name="T45" fmla="*/ 152 h 419"/>
                <a:gd name="T46" fmla="*/ 226 w 488"/>
                <a:gd name="T47" fmla="*/ 162 h 419"/>
                <a:gd name="T48" fmla="*/ 234 w 488"/>
                <a:gd name="T49" fmla="*/ 180 h 419"/>
                <a:gd name="T50" fmla="*/ 216 w 488"/>
                <a:gd name="T51" fmla="*/ 199 h 419"/>
                <a:gd name="T52" fmla="*/ 178 w 488"/>
                <a:gd name="T53" fmla="*/ 229 h 419"/>
                <a:gd name="T54" fmla="*/ 126 w 488"/>
                <a:gd name="T55" fmla="*/ 235 h 419"/>
                <a:gd name="T56" fmla="*/ 94 w 488"/>
                <a:gd name="T57" fmla="*/ 235 h 419"/>
                <a:gd name="T58" fmla="*/ 52 w 488"/>
                <a:gd name="T59" fmla="*/ 247 h 419"/>
                <a:gd name="T60" fmla="*/ 36 w 488"/>
                <a:gd name="T61" fmla="*/ 267 h 419"/>
                <a:gd name="T62" fmla="*/ 52 w 488"/>
                <a:gd name="T63" fmla="*/ 293 h 419"/>
                <a:gd name="T64" fmla="*/ 56 w 488"/>
                <a:gd name="T65" fmla="*/ 303 h 419"/>
                <a:gd name="T66" fmla="*/ 48 w 488"/>
                <a:gd name="T67" fmla="*/ 313 h 419"/>
                <a:gd name="T68" fmla="*/ 12 w 488"/>
                <a:gd name="T69" fmla="*/ 359 h 419"/>
                <a:gd name="T70" fmla="*/ 4 w 488"/>
                <a:gd name="T71" fmla="*/ 395 h 419"/>
                <a:gd name="T72" fmla="*/ 338 w 488"/>
                <a:gd name="T73" fmla="*/ 333 h 419"/>
                <a:gd name="T74" fmla="*/ 344 w 488"/>
                <a:gd name="T75" fmla="*/ 341 h 419"/>
                <a:gd name="T76" fmla="*/ 348 w 488"/>
                <a:gd name="T77" fmla="*/ 343 h 419"/>
                <a:gd name="T78" fmla="*/ 364 w 488"/>
                <a:gd name="T79" fmla="*/ 365 h 419"/>
                <a:gd name="T80" fmla="*/ 370 w 488"/>
                <a:gd name="T81" fmla="*/ 375 h 419"/>
                <a:gd name="T82" fmla="*/ 390 w 488"/>
                <a:gd name="T83" fmla="*/ 379 h 419"/>
                <a:gd name="T84" fmla="*/ 462 w 488"/>
                <a:gd name="T85" fmla="*/ 407 h 419"/>
                <a:gd name="T86" fmla="*/ 472 w 488"/>
                <a:gd name="T87" fmla="*/ 417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419">
                  <a:moveTo>
                    <a:pt x="472" y="417"/>
                  </a:moveTo>
                  <a:lnTo>
                    <a:pt x="476" y="407"/>
                  </a:lnTo>
                  <a:lnTo>
                    <a:pt x="482" y="403"/>
                  </a:lnTo>
                  <a:lnTo>
                    <a:pt x="474" y="395"/>
                  </a:lnTo>
                  <a:lnTo>
                    <a:pt x="486" y="381"/>
                  </a:lnTo>
                  <a:lnTo>
                    <a:pt x="488" y="375"/>
                  </a:lnTo>
                  <a:lnTo>
                    <a:pt x="482" y="369"/>
                  </a:lnTo>
                  <a:lnTo>
                    <a:pt x="472" y="295"/>
                  </a:lnTo>
                  <a:lnTo>
                    <a:pt x="468" y="291"/>
                  </a:lnTo>
                  <a:lnTo>
                    <a:pt x="470" y="221"/>
                  </a:lnTo>
                  <a:lnTo>
                    <a:pt x="462" y="205"/>
                  </a:lnTo>
                  <a:lnTo>
                    <a:pt x="456" y="187"/>
                  </a:lnTo>
                  <a:lnTo>
                    <a:pt x="456" y="174"/>
                  </a:lnTo>
                  <a:lnTo>
                    <a:pt x="452" y="150"/>
                  </a:lnTo>
                  <a:lnTo>
                    <a:pt x="444" y="136"/>
                  </a:lnTo>
                  <a:lnTo>
                    <a:pt x="438" y="136"/>
                  </a:lnTo>
                  <a:lnTo>
                    <a:pt x="440" y="140"/>
                  </a:lnTo>
                  <a:lnTo>
                    <a:pt x="438" y="140"/>
                  </a:lnTo>
                  <a:lnTo>
                    <a:pt x="436" y="136"/>
                  </a:lnTo>
                  <a:lnTo>
                    <a:pt x="436" y="124"/>
                  </a:lnTo>
                  <a:lnTo>
                    <a:pt x="424" y="94"/>
                  </a:lnTo>
                  <a:lnTo>
                    <a:pt x="424" y="84"/>
                  </a:lnTo>
                  <a:lnTo>
                    <a:pt x="428" y="72"/>
                  </a:lnTo>
                  <a:lnTo>
                    <a:pt x="424" y="52"/>
                  </a:lnTo>
                  <a:lnTo>
                    <a:pt x="412" y="22"/>
                  </a:lnTo>
                  <a:lnTo>
                    <a:pt x="412" y="18"/>
                  </a:lnTo>
                  <a:lnTo>
                    <a:pt x="408" y="14"/>
                  </a:lnTo>
                  <a:lnTo>
                    <a:pt x="410" y="8"/>
                  </a:lnTo>
                  <a:lnTo>
                    <a:pt x="404" y="0"/>
                  </a:lnTo>
                  <a:lnTo>
                    <a:pt x="404" y="0"/>
                  </a:lnTo>
                  <a:lnTo>
                    <a:pt x="308" y="24"/>
                  </a:lnTo>
                  <a:lnTo>
                    <a:pt x="308" y="20"/>
                  </a:lnTo>
                  <a:lnTo>
                    <a:pt x="304" y="22"/>
                  </a:lnTo>
                  <a:lnTo>
                    <a:pt x="296" y="26"/>
                  </a:lnTo>
                  <a:lnTo>
                    <a:pt x="272" y="50"/>
                  </a:lnTo>
                  <a:lnTo>
                    <a:pt x="250" y="82"/>
                  </a:lnTo>
                  <a:lnTo>
                    <a:pt x="246" y="88"/>
                  </a:lnTo>
                  <a:lnTo>
                    <a:pt x="248" y="92"/>
                  </a:lnTo>
                  <a:lnTo>
                    <a:pt x="244" y="104"/>
                  </a:lnTo>
                  <a:lnTo>
                    <a:pt x="240" y="110"/>
                  </a:lnTo>
                  <a:lnTo>
                    <a:pt x="216" y="134"/>
                  </a:lnTo>
                  <a:lnTo>
                    <a:pt x="212" y="138"/>
                  </a:lnTo>
                  <a:lnTo>
                    <a:pt x="216" y="148"/>
                  </a:lnTo>
                  <a:lnTo>
                    <a:pt x="218" y="150"/>
                  </a:lnTo>
                  <a:lnTo>
                    <a:pt x="224" y="148"/>
                  </a:lnTo>
                  <a:lnTo>
                    <a:pt x="230" y="152"/>
                  </a:lnTo>
                  <a:lnTo>
                    <a:pt x="230" y="156"/>
                  </a:lnTo>
                  <a:lnTo>
                    <a:pt x="226" y="162"/>
                  </a:lnTo>
                  <a:lnTo>
                    <a:pt x="228" y="170"/>
                  </a:lnTo>
                  <a:lnTo>
                    <a:pt x="234" y="180"/>
                  </a:lnTo>
                  <a:lnTo>
                    <a:pt x="232" y="193"/>
                  </a:lnTo>
                  <a:lnTo>
                    <a:pt x="216" y="199"/>
                  </a:lnTo>
                  <a:lnTo>
                    <a:pt x="194" y="223"/>
                  </a:lnTo>
                  <a:lnTo>
                    <a:pt x="178" y="229"/>
                  </a:lnTo>
                  <a:lnTo>
                    <a:pt x="140" y="239"/>
                  </a:lnTo>
                  <a:lnTo>
                    <a:pt x="126" y="235"/>
                  </a:lnTo>
                  <a:lnTo>
                    <a:pt x="114" y="233"/>
                  </a:lnTo>
                  <a:lnTo>
                    <a:pt x="94" y="235"/>
                  </a:lnTo>
                  <a:lnTo>
                    <a:pt x="74" y="239"/>
                  </a:lnTo>
                  <a:lnTo>
                    <a:pt x="52" y="247"/>
                  </a:lnTo>
                  <a:lnTo>
                    <a:pt x="40" y="255"/>
                  </a:lnTo>
                  <a:lnTo>
                    <a:pt x="36" y="267"/>
                  </a:lnTo>
                  <a:lnTo>
                    <a:pt x="36" y="275"/>
                  </a:lnTo>
                  <a:lnTo>
                    <a:pt x="52" y="293"/>
                  </a:lnTo>
                  <a:lnTo>
                    <a:pt x="54" y="295"/>
                  </a:lnTo>
                  <a:lnTo>
                    <a:pt x="56" y="303"/>
                  </a:lnTo>
                  <a:lnTo>
                    <a:pt x="54" y="309"/>
                  </a:lnTo>
                  <a:lnTo>
                    <a:pt x="48" y="313"/>
                  </a:lnTo>
                  <a:lnTo>
                    <a:pt x="42" y="327"/>
                  </a:lnTo>
                  <a:lnTo>
                    <a:pt x="12" y="359"/>
                  </a:lnTo>
                  <a:lnTo>
                    <a:pt x="0" y="369"/>
                  </a:lnTo>
                  <a:lnTo>
                    <a:pt x="4" y="395"/>
                  </a:lnTo>
                  <a:lnTo>
                    <a:pt x="332" y="329"/>
                  </a:lnTo>
                  <a:lnTo>
                    <a:pt x="338" y="333"/>
                  </a:lnTo>
                  <a:lnTo>
                    <a:pt x="340" y="339"/>
                  </a:lnTo>
                  <a:lnTo>
                    <a:pt x="344" y="341"/>
                  </a:lnTo>
                  <a:lnTo>
                    <a:pt x="346" y="341"/>
                  </a:lnTo>
                  <a:lnTo>
                    <a:pt x="348" y="343"/>
                  </a:lnTo>
                  <a:lnTo>
                    <a:pt x="354" y="345"/>
                  </a:lnTo>
                  <a:lnTo>
                    <a:pt x="364" y="365"/>
                  </a:lnTo>
                  <a:lnTo>
                    <a:pt x="366" y="371"/>
                  </a:lnTo>
                  <a:lnTo>
                    <a:pt x="370" y="375"/>
                  </a:lnTo>
                  <a:lnTo>
                    <a:pt x="370" y="377"/>
                  </a:lnTo>
                  <a:lnTo>
                    <a:pt x="390" y="379"/>
                  </a:lnTo>
                  <a:lnTo>
                    <a:pt x="396" y="385"/>
                  </a:lnTo>
                  <a:lnTo>
                    <a:pt x="462" y="407"/>
                  </a:lnTo>
                  <a:lnTo>
                    <a:pt x="468" y="419"/>
                  </a:lnTo>
                  <a:lnTo>
                    <a:pt x="472" y="417"/>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sp>
          <p:nvSpPr>
            <p:cNvPr id="61" name="Freeform 61">
              <a:extLst>
                <a:ext uri="{FF2B5EF4-FFF2-40B4-BE49-F238E27FC236}">
                  <a16:creationId xmlns:a16="http://schemas.microsoft.com/office/drawing/2014/main" id="{C660A070-2230-EF38-E368-DBDFB50ED760}"/>
                </a:ext>
              </a:extLst>
            </p:cNvPr>
            <p:cNvSpPr>
              <a:spLocks/>
            </p:cNvSpPr>
            <p:nvPr/>
          </p:nvSpPr>
          <p:spPr bwMode="auto">
            <a:xfrm>
              <a:off x="4266" y="1297"/>
              <a:ext cx="147" cy="48"/>
            </a:xfrm>
            <a:custGeom>
              <a:avLst/>
              <a:gdLst>
                <a:gd name="T0" fmla="*/ 22 w 147"/>
                <a:gd name="T1" fmla="*/ 24 h 48"/>
                <a:gd name="T2" fmla="*/ 22 w 147"/>
                <a:gd name="T3" fmla="*/ 24 h 48"/>
                <a:gd name="T4" fmla="*/ 18 w 147"/>
                <a:gd name="T5" fmla="*/ 28 h 48"/>
                <a:gd name="T6" fmla="*/ 12 w 147"/>
                <a:gd name="T7" fmla="*/ 32 h 48"/>
                <a:gd name="T8" fmla="*/ 8 w 147"/>
                <a:gd name="T9" fmla="*/ 34 h 48"/>
                <a:gd name="T10" fmla="*/ 6 w 147"/>
                <a:gd name="T11" fmla="*/ 38 h 48"/>
                <a:gd name="T12" fmla="*/ 6 w 147"/>
                <a:gd name="T13" fmla="*/ 38 h 48"/>
                <a:gd name="T14" fmla="*/ 4 w 147"/>
                <a:gd name="T15" fmla="*/ 42 h 48"/>
                <a:gd name="T16" fmla="*/ 0 w 147"/>
                <a:gd name="T17" fmla="*/ 46 h 48"/>
                <a:gd name="T18" fmla="*/ 0 w 147"/>
                <a:gd name="T19" fmla="*/ 46 h 48"/>
                <a:gd name="T20" fmla="*/ 2 w 147"/>
                <a:gd name="T21" fmla="*/ 48 h 48"/>
                <a:gd name="T22" fmla="*/ 8 w 147"/>
                <a:gd name="T23" fmla="*/ 48 h 48"/>
                <a:gd name="T24" fmla="*/ 8 w 147"/>
                <a:gd name="T25" fmla="*/ 48 h 48"/>
                <a:gd name="T26" fmla="*/ 16 w 147"/>
                <a:gd name="T27" fmla="*/ 48 h 48"/>
                <a:gd name="T28" fmla="*/ 26 w 147"/>
                <a:gd name="T29" fmla="*/ 48 h 48"/>
                <a:gd name="T30" fmla="*/ 38 w 147"/>
                <a:gd name="T31" fmla="*/ 44 h 48"/>
                <a:gd name="T32" fmla="*/ 38 w 147"/>
                <a:gd name="T33" fmla="*/ 44 h 48"/>
                <a:gd name="T34" fmla="*/ 55 w 147"/>
                <a:gd name="T35" fmla="*/ 40 h 48"/>
                <a:gd name="T36" fmla="*/ 75 w 147"/>
                <a:gd name="T37" fmla="*/ 36 h 48"/>
                <a:gd name="T38" fmla="*/ 75 w 147"/>
                <a:gd name="T39" fmla="*/ 36 h 48"/>
                <a:gd name="T40" fmla="*/ 91 w 147"/>
                <a:gd name="T41" fmla="*/ 34 h 48"/>
                <a:gd name="T42" fmla="*/ 105 w 147"/>
                <a:gd name="T43" fmla="*/ 26 h 48"/>
                <a:gd name="T44" fmla="*/ 105 w 147"/>
                <a:gd name="T45" fmla="*/ 26 h 48"/>
                <a:gd name="T46" fmla="*/ 131 w 147"/>
                <a:gd name="T47" fmla="*/ 18 h 48"/>
                <a:gd name="T48" fmla="*/ 141 w 147"/>
                <a:gd name="T49" fmla="*/ 16 h 48"/>
                <a:gd name="T50" fmla="*/ 147 w 147"/>
                <a:gd name="T51" fmla="*/ 12 h 48"/>
                <a:gd name="T52" fmla="*/ 147 w 147"/>
                <a:gd name="T53" fmla="*/ 12 h 48"/>
                <a:gd name="T54" fmla="*/ 145 w 147"/>
                <a:gd name="T55" fmla="*/ 10 h 48"/>
                <a:gd name="T56" fmla="*/ 143 w 147"/>
                <a:gd name="T57" fmla="*/ 10 h 48"/>
                <a:gd name="T58" fmla="*/ 133 w 147"/>
                <a:gd name="T59" fmla="*/ 12 h 48"/>
                <a:gd name="T60" fmla="*/ 121 w 147"/>
                <a:gd name="T61" fmla="*/ 14 h 48"/>
                <a:gd name="T62" fmla="*/ 117 w 147"/>
                <a:gd name="T63" fmla="*/ 14 h 48"/>
                <a:gd name="T64" fmla="*/ 115 w 147"/>
                <a:gd name="T65" fmla="*/ 14 h 48"/>
                <a:gd name="T66" fmla="*/ 115 w 147"/>
                <a:gd name="T67" fmla="*/ 14 h 48"/>
                <a:gd name="T68" fmla="*/ 115 w 147"/>
                <a:gd name="T69" fmla="*/ 10 h 48"/>
                <a:gd name="T70" fmla="*/ 117 w 147"/>
                <a:gd name="T71" fmla="*/ 4 h 48"/>
                <a:gd name="T72" fmla="*/ 119 w 147"/>
                <a:gd name="T73" fmla="*/ 0 h 48"/>
                <a:gd name="T74" fmla="*/ 119 w 147"/>
                <a:gd name="T75" fmla="*/ 0 h 48"/>
                <a:gd name="T76" fmla="*/ 117 w 147"/>
                <a:gd name="T77" fmla="*/ 0 h 48"/>
                <a:gd name="T78" fmla="*/ 117 w 147"/>
                <a:gd name="T79" fmla="*/ 0 h 48"/>
                <a:gd name="T80" fmla="*/ 113 w 147"/>
                <a:gd name="T81" fmla="*/ 0 h 48"/>
                <a:gd name="T82" fmla="*/ 109 w 147"/>
                <a:gd name="T83" fmla="*/ 4 h 48"/>
                <a:gd name="T84" fmla="*/ 103 w 147"/>
                <a:gd name="T85" fmla="*/ 8 h 48"/>
                <a:gd name="T86" fmla="*/ 93 w 147"/>
                <a:gd name="T87" fmla="*/ 12 h 48"/>
                <a:gd name="T88" fmla="*/ 93 w 147"/>
                <a:gd name="T89" fmla="*/ 12 h 48"/>
                <a:gd name="T90" fmla="*/ 75 w 147"/>
                <a:gd name="T91" fmla="*/ 18 h 48"/>
                <a:gd name="T92" fmla="*/ 65 w 147"/>
                <a:gd name="T93" fmla="*/ 20 h 48"/>
                <a:gd name="T94" fmla="*/ 57 w 147"/>
                <a:gd name="T95" fmla="*/ 20 h 48"/>
                <a:gd name="T96" fmla="*/ 57 w 147"/>
                <a:gd name="T97" fmla="*/ 20 h 48"/>
                <a:gd name="T98" fmla="*/ 49 w 147"/>
                <a:gd name="T99" fmla="*/ 20 h 48"/>
                <a:gd name="T100" fmla="*/ 40 w 147"/>
                <a:gd name="T101" fmla="*/ 18 h 48"/>
                <a:gd name="T102" fmla="*/ 32 w 147"/>
                <a:gd name="T103" fmla="*/ 18 h 48"/>
                <a:gd name="T104" fmla="*/ 26 w 147"/>
                <a:gd name="T105" fmla="*/ 20 h 48"/>
                <a:gd name="T106" fmla="*/ 22 w 147"/>
                <a:gd name="T107" fmla="*/ 24 h 48"/>
                <a:gd name="T108" fmla="*/ 22 w 147"/>
                <a:gd name="T10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 h="48">
                  <a:moveTo>
                    <a:pt x="22" y="24"/>
                  </a:moveTo>
                  <a:lnTo>
                    <a:pt x="22" y="24"/>
                  </a:lnTo>
                  <a:lnTo>
                    <a:pt x="18" y="28"/>
                  </a:lnTo>
                  <a:lnTo>
                    <a:pt x="12" y="32"/>
                  </a:lnTo>
                  <a:lnTo>
                    <a:pt x="8" y="34"/>
                  </a:lnTo>
                  <a:lnTo>
                    <a:pt x="6" y="38"/>
                  </a:lnTo>
                  <a:lnTo>
                    <a:pt x="6" y="38"/>
                  </a:lnTo>
                  <a:lnTo>
                    <a:pt x="4" y="42"/>
                  </a:lnTo>
                  <a:lnTo>
                    <a:pt x="0" y="46"/>
                  </a:lnTo>
                  <a:lnTo>
                    <a:pt x="0" y="46"/>
                  </a:lnTo>
                  <a:lnTo>
                    <a:pt x="2" y="48"/>
                  </a:lnTo>
                  <a:lnTo>
                    <a:pt x="8" y="48"/>
                  </a:lnTo>
                  <a:lnTo>
                    <a:pt x="8" y="48"/>
                  </a:lnTo>
                  <a:lnTo>
                    <a:pt x="16" y="48"/>
                  </a:lnTo>
                  <a:lnTo>
                    <a:pt x="26" y="48"/>
                  </a:lnTo>
                  <a:lnTo>
                    <a:pt x="38" y="44"/>
                  </a:lnTo>
                  <a:lnTo>
                    <a:pt x="38" y="44"/>
                  </a:lnTo>
                  <a:lnTo>
                    <a:pt x="55" y="40"/>
                  </a:lnTo>
                  <a:lnTo>
                    <a:pt x="75" y="36"/>
                  </a:lnTo>
                  <a:lnTo>
                    <a:pt x="75" y="36"/>
                  </a:lnTo>
                  <a:lnTo>
                    <a:pt x="91" y="34"/>
                  </a:lnTo>
                  <a:lnTo>
                    <a:pt x="105" y="26"/>
                  </a:lnTo>
                  <a:lnTo>
                    <a:pt x="105" y="26"/>
                  </a:lnTo>
                  <a:lnTo>
                    <a:pt x="131" y="18"/>
                  </a:lnTo>
                  <a:lnTo>
                    <a:pt x="141" y="16"/>
                  </a:lnTo>
                  <a:lnTo>
                    <a:pt x="147" y="12"/>
                  </a:lnTo>
                  <a:lnTo>
                    <a:pt x="147" y="12"/>
                  </a:lnTo>
                  <a:lnTo>
                    <a:pt x="145" y="10"/>
                  </a:lnTo>
                  <a:lnTo>
                    <a:pt x="143" y="10"/>
                  </a:lnTo>
                  <a:lnTo>
                    <a:pt x="133" y="12"/>
                  </a:lnTo>
                  <a:lnTo>
                    <a:pt x="121" y="14"/>
                  </a:lnTo>
                  <a:lnTo>
                    <a:pt x="117" y="14"/>
                  </a:lnTo>
                  <a:lnTo>
                    <a:pt x="115" y="14"/>
                  </a:lnTo>
                  <a:lnTo>
                    <a:pt x="115" y="14"/>
                  </a:lnTo>
                  <a:lnTo>
                    <a:pt x="115" y="10"/>
                  </a:lnTo>
                  <a:lnTo>
                    <a:pt x="117" y="4"/>
                  </a:lnTo>
                  <a:lnTo>
                    <a:pt x="119" y="0"/>
                  </a:lnTo>
                  <a:lnTo>
                    <a:pt x="119" y="0"/>
                  </a:lnTo>
                  <a:lnTo>
                    <a:pt x="117" y="0"/>
                  </a:lnTo>
                  <a:lnTo>
                    <a:pt x="117" y="0"/>
                  </a:lnTo>
                  <a:lnTo>
                    <a:pt x="113" y="0"/>
                  </a:lnTo>
                  <a:lnTo>
                    <a:pt x="109" y="4"/>
                  </a:lnTo>
                  <a:lnTo>
                    <a:pt x="103" y="8"/>
                  </a:lnTo>
                  <a:lnTo>
                    <a:pt x="93" y="12"/>
                  </a:lnTo>
                  <a:lnTo>
                    <a:pt x="93" y="12"/>
                  </a:lnTo>
                  <a:lnTo>
                    <a:pt x="75" y="18"/>
                  </a:lnTo>
                  <a:lnTo>
                    <a:pt x="65" y="20"/>
                  </a:lnTo>
                  <a:lnTo>
                    <a:pt x="57" y="20"/>
                  </a:lnTo>
                  <a:lnTo>
                    <a:pt x="57" y="20"/>
                  </a:lnTo>
                  <a:lnTo>
                    <a:pt x="49" y="20"/>
                  </a:lnTo>
                  <a:lnTo>
                    <a:pt x="40" y="18"/>
                  </a:lnTo>
                  <a:lnTo>
                    <a:pt x="32" y="18"/>
                  </a:lnTo>
                  <a:lnTo>
                    <a:pt x="26" y="20"/>
                  </a:lnTo>
                  <a:lnTo>
                    <a:pt x="22" y="24"/>
                  </a:lnTo>
                  <a:lnTo>
                    <a:pt x="22" y="24"/>
                  </a:lnTo>
                  <a:close/>
                </a:path>
              </a:pathLst>
            </a:custGeom>
            <a:grpFill/>
            <a:ln w="3175">
              <a:solidFill>
                <a:schemeClr val="bg1"/>
              </a:solid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sz="1350">
                <a:solidFill>
                  <a:prstClr val="black"/>
                </a:solidFill>
                <a:latin typeface="Arial" panose="020B0604020202020204"/>
              </a:endParaRPr>
            </a:p>
          </p:txBody>
        </p:sp>
      </p:grpSp>
      <p:sp>
        <p:nvSpPr>
          <p:cNvPr id="15" name="Text Placeholder 14">
            <a:extLst>
              <a:ext uri="{FF2B5EF4-FFF2-40B4-BE49-F238E27FC236}">
                <a16:creationId xmlns:a16="http://schemas.microsoft.com/office/drawing/2014/main" id="{C7ED0DDF-598C-BC8C-36AC-18C3745EE276}"/>
              </a:ext>
            </a:extLst>
          </p:cNvPr>
          <p:cNvSpPr>
            <a:spLocks noGrp="1"/>
          </p:cNvSpPr>
          <p:nvPr>
            <p:ph type="body" sz="quarter" idx="13"/>
          </p:nvPr>
        </p:nvSpPr>
        <p:spPr/>
        <p:txBody>
          <a:bodyPr/>
          <a:lstStyle/>
          <a:p>
            <a:r>
              <a:rPr lang="en-US" sz="800" dirty="0"/>
              <a:t>Source: https://</a:t>
            </a:r>
            <a:r>
              <a:rPr lang="en-US" sz="800" dirty="0" err="1"/>
              <a:t>ssfairness.org</a:t>
            </a:r>
            <a:r>
              <a:rPr lang="en-US" sz="800" dirty="0"/>
              <a:t>/</a:t>
            </a:r>
            <a:r>
              <a:rPr lang="en-US" sz="800" dirty="0" err="1"/>
              <a:t>gpo-wep-faq</a:t>
            </a:r>
            <a:r>
              <a:rPr lang="en-US" sz="800" dirty="0"/>
              <a:t>/, 2024.</a:t>
            </a:r>
          </a:p>
        </p:txBody>
      </p:sp>
      <p:sp>
        <p:nvSpPr>
          <p:cNvPr id="4" name="Slide Number Placeholder 3">
            <a:extLst>
              <a:ext uri="{FF2B5EF4-FFF2-40B4-BE49-F238E27FC236}">
                <a16:creationId xmlns:a16="http://schemas.microsoft.com/office/drawing/2014/main" id="{B36CFB60-4718-854C-B632-73C3DBC6A47C}"/>
              </a:ext>
              <a:ext uri="{C183D7F6-B498-43B3-948B-1728B52AA6E4}">
                <adec:decorative xmlns:adec="http://schemas.microsoft.com/office/drawing/2017/decorative" val="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333B34-C87C-402E-ABB0-13B7C9DEBBC4}" type="slidenum">
              <a:rPr kumimoji="0" lang="en-CA" sz="800" b="0" i="0" u="none" strike="noStrike" kern="1200" cap="none" spc="0" normalizeH="0" baseline="0" noProof="0" smtClean="0">
                <a:ln>
                  <a:noFill/>
                </a:ln>
                <a:solidFill>
                  <a:prstClr val="black"/>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CA" sz="8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124848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A1682-2E4E-5344-8F09-DC1A483B4FDF}"/>
              </a:ext>
            </a:extLst>
          </p:cNvPr>
          <p:cNvSpPr>
            <a:spLocks noGrp="1"/>
          </p:cNvSpPr>
          <p:nvPr>
            <p:ph type="title"/>
          </p:nvPr>
        </p:nvSpPr>
        <p:spPr>
          <a:xfrm>
            <a:off x="230451" y="371164"/>
            <a:ext cx="2467680" cy="1832789"/>
          </a:xfrm>
        </p:spPr>
        <p:txBody>
          <a:bodyPr/>
          <a:lstStyle/>
          <a:p>
            <a:r>
              <a:rPr lang="en-US" dirty="0"/>
              <a:t>Social Security Fairness </a:t>
            </a:r>
            <a:br>
              <a:rPr lang="en-US" dirty="0"/>
            </a:br>
            <a:r>
              <a:rPr lang="en-US" dirty="0"/>
              <a:t>Act</a:t>
            </a:r>
          </a:p>
        </p:txBody>
      </p:sp>
      <p:pic>
        <p:nvPicPr>
          <p:cNvPr id="3" name="Graphic 2">
            <a:extLst>
              <a:ext uri="{FF2B5EF4-FFF2-40B4-BE49-F238E27FC236}">
                <a16:creationId xmlns:a16="http://schemas.microsoft.com/office/drawing/2014/main" id="{B7F0F947-1308-3AD1-6196-CC6B01F439ED}"/>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53798" y="5101237"/>
            <a:ext cx="1014454" cy="1014454"/>
          </a:xfrm>
          <a:prstGeom prst="rect">
            <a:avLst/>
          </a:prstGeom>
        </p:spPr>
      </p:pic>
      <p:sp>
        <p:nvSpPr>
          <p:cNvPr id="24" name="Content Placeholder 2">
            <a:extLst>
              <a:ext uri="{FF2B5EF4-FFF2-40B4-BE49-F238E27FC236}">
                <a16:creationId xmlns:a16="http://schemas.microsoft.com/office/drawing/2014/main" id="{966D9E91-04A8-8C5A-51CB-047AECFC2210}"/>
              </a:ext>
            </a:extLst>
          </p:cNvPr>
          <p:cNvSpPr txBox="1">
            <a:spLocks/>
          </p:cNvSpPr>
          <p:nvPr/>
        </p:nvSpPr>
        <p:spPr>
          <a:xfrm>
            <a:off x="3270900" y="170688"/>
            <a:ext cx="5787755" cy="1035668"/>
          </a:xfrm>
          <a:prstGeom prst="rect">
            <a:avLst/>
          </a:prstGeom>
        </p:spPr>
        <p:txBody>
          <a:bodyPr wrap="square">
            <a:sp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R="0" lvl="0" algn="l" defTabSz="914400" rtl="0" eaLnBrk="1" fontAlgn="auto" latinLnBrk="0" hangingPunct="1">
              <a:lnSpc>
                <a:spcPct val="95000"/>
              </a:lnSpc>
              <a:spcBef>
                <a:spcPts val="1200"/>
              </a:spcBef>
              <a:spcAft>
                <a:spcPts val="0"/>
              </a:spcAft>
              <a:buClr>
                <a:prstClr val="black"/>
              </a:buClr>
              <a:buSzPct val="115000"/>
              <a:tabLst/>
              <a:defRPr/>
            </a:pPr>
            <a:r>
              <a:rPr kumimoji="0" lang="en-US" sz="1800" i="0" u="none" strike="noStrike" kern="1200" cap="none" spc="0" normalizeH="0" baseline="0" noProof="0" dirty="0">
                <a:ln>
                  <a:noFill/>
                </a:ln>
                <a:solidFill>
                  <a:prstClr val="black"/>
                </a:solidFill>
                <a:effectLst/>
                <a:uLnTx/>
                <a:uFillTx/>
                <a:latin typeface="Arial" panose="020B0604020202020204"/>
                <a:ea typeface="+mn-ea"/>
                <a:cs typeface="+mn-cs"/>
              </a:rPr>
              <a:t>Bill was signed by President Biden January 5, 2025.</a:t>
            </a:r>
          </a:p>
          <a:p>
            <a:pPr marR="0" lvl="0" algn="l" defTabSz="914400" rtl="0" eaLnBrk="1" fontAlgn="auto" latinLnBrk="0" hangingPunct="1">
              <a:lnSpc>
                <a:spcPct val="95000"/>
              </a:lnSpc>
              <a:spcBef>
                <a:spcPts val="1200"/>
              </a:spcBef>
              <a:spcAft>
                <a:spcPts val="0"/>
              </a:spcAft>
              <a:buClr>
                <a:prstClr val="black"/>
              </a:buClr>
              <a:buSzPct val="115000"/>
              <a:tabLst/>
              <a:defRPr/>
            </a:pPr>
            <a:r>
              <a:rPr kumimoji="0" lang="en-US" sz="1800" i="0" u="none" strike="noStrike" kern="1200" cap="none" spc="0" normalizeH="0" baseline="0" noProof="0" dirty="0">
                <a:ln>
                  <a:noFill/>
                </a:ln>
                <a:solidFill>
                  <a:prstClr val="black"/>
                </a:solidFill>
                <a:effectLst/>
                <a:uLnTx/>
                <a:uFillTx/>
                <a:latin typeface="Arial" panose="020B0604020202020204"/>
                <a:ea typeface="+mn-ea"/>
                <a:cs typeface="+mn-cs"/>
              </a:rPr>
              <a:t>The Social Security Fairness Act of 2023 </a:t>
            </a:r>
            <a:r>
              <a:rPr kumimoji="0" lang="en-US" sz="1800" i="0" u="sng" strike="noStrike" kern="1200" cap="none" spc="0" normalizeH="0" baseline="0" noProof="0" dirty="0">
                <a:ln>
                  <a:noFill/>
                </a:ln>
                <a:solidFill>
                  <a:prstClr val="black"/>
                </a:solidFill>
                <a:effectLst/>
                <a:uLnTx/>
                <a:uFillTx/>
                <a:latin typeface="Arial" panose="020B0604020202020204"/>
                <a:ea typeface="+mn-ea"/>
                <a:cs typeface="+mn-cs"/>
              </a:rPr>
              <a:t>repeals WEP and GPO effective 1/1/2024</a:t>
            </a:r>
            <a:r>
              <a:rPr kumimoji="0" lang="en-US" sz="1800" b="0" i="0" u="sng" strike="noStrike" kern="1200" cap="none" spc="0" normalizeH="0" baseline="0" noProof="0" dirty="0">
                <a:ln>
                  <a:noFill/>
                </a:ln>
                <a:solidFill>
                  <a:prstClr val="black"/>
                </a:solidFill>
                <a:effectLst/>
                <a:uLnTx/>
                <a:uFillTx/>
                <a:latin typeface="Arial" panose="020B0604020202020204"/>
                <a:ea typeface="+mn-ea"/>
                <a:cs typeface="+mn-cs"/>
              </a:rPr>
              <a:t>.</a:t>
            </a:r>
          </a:p>
        </p:txBody>
      </p:sp>
      <p:sp>
        <p:nvSpPr>
          <p:cNvPr id="26" name="Content Placeholder 2">
            <a:extLst>
              <a:ext uri="{FF2B5EF4-FFF2-40B4-BE49-F238E27FC236}">
                <a16:creationId xmlns:a16="http://schemas.microsoft.com/office/drawing/2014/main" id="{471E80F2-4B46-10D5-2B43-31D60F4B8412}"/>
              </a:ext>
            </a:extLst>
          </p:cNvPr>
          <p:cNvSpPr txBox="1">
            <a:spLocks/>
          </p:cNvSpPr>
          <p:nvPr/>
        </p:nvSpPr>
        <p:spPr>
          <a:xfrm>
            <a:off x="3266711" y="1255692"/>
            <a:ext cx="5479420" cy="1158248"/>
          </a:xfrm>
          <a:prstGeom prst="rect">
            <a:avLst/>
          </a:prstGeom>
          <a:solidFill>
            <a:srgbClr val="05847B"/>
          </a:solidFill>
        </p:spPr>
        <p:txBody>
          <a:bodyPr vert="horz" lIns="144000" tIns="144000" rIns="144000" bIns="144000" rtlCol="0" anchor="ctr">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defRPr/>
            </a:pPr>
            <a:r>
              <a:rPr lang="en-US" sz="1600" dirty="0">
                <a:solidFill>
                  <a:schemeClr val="bg1"/>
                </a:solidFill>
              </a:rPr>
              <a:t>The legislation is retroactive to January 1, 2024,therefore individuals that were impacted by WEP / GPO as of January 1, 2024 are eligible for a refund from the Social Security Administration.  </a:t>
            </a:r>
          </a:p>
        </p:txBody>
      </p:sp>
      <p:sp>
        <p:nvSpPr>
          <p:cNvPr id="27" name="Content Placeholder 2">
            <a:extLst>
              <a:ext uri="{FF2B5EF4-FFF2-40B4-BE49-F238E27FC236}">
                <a16:creationId xmlns:a16="http://schemas.microsoft.com/office/drawing/2014/main" id="{0ECED4C7-CEE3-31C1-91C5-785B59C80286}"/>
              </a:ext>
            </a:extLst>
          </p:cNvPr>
          <p:cNvSpPr txBox="1">
            <a:spLocks/>
          </p:cNvSpPr>
          <p:nvPr/>
        </p:nvSpPr>
        <p:spPr>
          <a:xfrm>
            <a:off x="3266712" y="2516228"/>
            <a:ext cx="5479419" cy="3573119"/>
          </a:xfrm>
          <a:prstGeom prst="rect">
            <a:avLst/>
          </a:prstGeom>
          <a:solidFill>
            <a:srgbClr val="05847B"/>
          </a:solidFill>
        </p:spPr>
        <p:txBody>
          <a:bodyPr vert="horz" lIns="144000" tIns="144000" rIns="144000" bIns="144000" rtlCol="0" anchor="ctr">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defRPr/>
            </a:pPr>
            <a:r>
              <a:rPr lang="en-US" sz="1600" dirty="0">
                <a:solidFill>
                  <a:schemeClr val="bg1"/>
                </a:solidFill>
                <a:ea typeface="Aptos" panose="020B0004020202020204" pitchFamily="34" charset="0"/>
                <a:cs typeface="Aptos" panose="020B0004020202020204" pitchFamily="34" charset="0"/>
              </a:rPr>
              <a:t>“SSA is still working on implementing the new law and does not have an estimated time of when the payments will start being issued, but it says that “…</a:t>
            </a:r>
            <a:r>
              <a:rPr lang="en-US" sz="1600" b="1" dirty="0">
                <a:solidFill>
                  <a:schemeClr val="bg1"/>
                </a:solidFill>
                <a:ea typeface="Aptos" panose="020B0004020202020204" pitchFamily="34" charset="0"/>
                <a:cs typeface="Aptos" panose="020B0004020202020204" pitchFamily="34" charset="0"/>
              </a:rPr>
              <a:t>it could take more than one year to adjust benefits and pay all retroactive benefits</a:t>
            </a:r>
            <a:r>
              <a:rPr lang="en-US" sz="1600" dirty="0">
                <a:solidFill>
                  <a:schemeClr val="bg1"/>
                </a:solidFill>
                <a:ea typeface="Aptos" panose="020B0004020202020204" pitchFamily="34" charset="0"/>
                <a:cs typeface="Aptos" panose="020B0004020202020204" pitchFamily="34" charset="0"/>
              </a:rPr>
              <a:t>,” mainly because it has to do most of the work manually on a case-by- case basis for over 3 million impacted individuals. Any impacted payments are retroactive to January 2024 and subsequent ones thereafter.”</a:t>
            </a:r>
          </a:p>
          <a:p>
            <a:pPr marL="0" indent="0">
              <a:buNone/>
              <a:defRPr/>
            </a:pPr>
            <a:r>
              <a:rPr lang="en-US" sz="1500" dirty="0">
                <a:solidFill>
                  <a:schemeClr val="bg1"/>
                </a:solidFill>
              </a:rPr>
              <a:t>View the entire bill at - </a:t>
            </a:r>
            <a:r>
              <a:rPr lang="en-US" sz="1500" dirty="0">
                <a:solidFill>
                  <a:schemeClr val="bg1"/>
                </a:solidFill>
                <a:hlinkClick r:id="rId6">
                  <a:extLst>
                    <a:ext uri="{A12FA001-AC4F-418D-AE19-62706E023703}">
                      <ahyp:hlinkClr xmlns:ahyp="http://schemas.microsoft.com/office/drawing/2018/hyperlinkcolor" val="tx"/>
                    </a:ext>
                  </a:extLst>
                </a:hlinkClick>
              </a:rPr>
              <a:t>https://www.congress.gov/bill/118th-congress/house-bill/82/text</a:t>
            </a:r>
            <a:r>
              <a:rPr lang="en-US" sz="1500" dirty="0">
                <a:solidFill>
                  <a:schemeClr val="bg1"/>
                </a:solidFill>
              </a:rPr>
              <a:t>.</a:t>
            </a:r>
          </a:p>
          <a:p>
            <a:pPr marL="0" indent="0">
              <a:buNone/>
            </a:pPr>
            <a:r>
              <a:rPr lang="en-US" sz="1500" dirty="0">
                <a:solidFill>
                  <a:schemeClr val="bg1"/>
                </a:solidFill>
                <a:ea typeface="Aptos" panose="020B0004020202020204" pitchFamily="34" charset="0"/>
                <a:cs typeface="Aptos" panose="020B0004020202020204" pitchFamily="34" charset="0"/>
              </a:rPr>
              <a:t>Link to FAQs regarding new law on Social Security website - </a:t>
            </a:r>
            <a:r>
              <a:rPr lang="en-US" sz="1500" u="sng" dirty="0">
                <a:solidFill>
                  <a:schemeClr val="bg1"/>
                </a:solidFill>
                <a:ea typeface="Aptos" panose="020B0004020202020204" pitchFamily="34" charset="0"/>
                <a:cs typeface="Aptos" panose="020B0004020202020204" pitchFamily="34" charset="0"/>
                <a:hlinkClick r:id="rId7">
                  <a:extLst>
                    <a:ext uri="{A12FA001-AC4F-418D-AE19-62706E023703}">
                      <ahyp:hlinkClr xmlns:ahyp="http://schemas.microsoft.com/office/drawing/2018/hyperlinkcolor" val="tx"/>
                    </a:ext>
                  </a:extLst>
                </a:hlinkClick>
              </a:rPr>
              <a:t>https://www.ssa.gov/benefits/retirement/social-security-fairness-act.html</a:t>
            </a:r>
            <a:r>
              <a:rPr lang="en-US" sz="1500" u="sng" dirty="0">
                <a:solidFill>
                  <a:schemeClr val="bg1"/>
                </a:solidFill>
                <a:ea typeface="Aptos" panose="020B0004020202020204" pitchFamily="34" charset="0"/>
                <a:cs typeface="Aptos" panose="020B0004020202020204" pitchFamily="34" charset="0"/>
              </a:rPr>
              <a:t>.</a:t>
            </a:r>
          </a:p>
        </p:txBody>
      </p:sp>
      <p:sp>
        <p:nvSpPr>
          <p:cNvPr id="6" name="Text Placeholder 5">
            <a:extLst>
              <a:ext uri="{FF2B5EF4-FFF2-40B4-BE49-F238E27FC236}">
                <a16:creationId xmlns:a16="http://schemas.microsoft.com/office/drawing/2014/main" id="{373AE3FA-6920-3169-1073-5C6379A97EC6}"/>
              </a:ext>
            </a:extLst>
          </p:cNvPr>
          <p:cNvSpPr>
            <a:spLocks noGrp="1"/>
          </p:cNvSpPr>
          <p:nvPr>
            <p:ph type="body" sz="quarter" idx="13"/>
          </p:nvPr>
        </p:nvSpPr>
        <p:spPr>
          <a:xfrm>
            <a:off x="3270902" y="6115691"/>
            <a:ext cx="5082076" cy="402451"/>
          </a:xfrm>
        </p:spPr>
        <p:txBody>
          <a:bodyPr/>
          <a:lstStyle/>
          <a:p>
            <a:r>
              <a:rPr lang="nl-NL" dirty="0"/>
              <a:t>Sources: </a:t>
            </a:r>
            <a:r>
              <a:rPr lang="nl-NL" dirty="0" err="1"/>
              <a:t>https</a:t>
            </a:r>
            <a:r>
              <a:rPr lang="nl-NL" dirty="0"/>
              <a:t>://</a:t>
            </a:r>
            <a:r>
              <a:rPr lang="nl-NL" dirty="0" err="1"/>
              <a:t>www.ssa.gov</a:t>
            </a:r>
            <a:r>
              <a:rPr lang="nl-NL" dirty="0"/>
              <a:t>/pubs/EN-05-10007.pdf </a:t>
            </a:r>
          </a:p>
          <a:p>
            <a:r>
              <a:rPr lang="en-US" dirty="0"/>
              <a:t>https://</a:t>
            </a:r>
            <a:r>
              <a:rPr lang="en-US" dirty="0" err="1"/>
              <a:t>ssfairness.org</a:t>
            </a:r>
            <a:r>
              <a:rPr lang="en-US" dirty="0"/>
              <a:t>/</a:t>
            </a:r>
            <a:r>
              <a:rPr lang="en-US" dirty="0" err="1"/>
              <a:t>gpo-wep-faq</a:t>
            </a:r>
            <a:r>
              <a:rPr lang="en-US" dirty="0"/>
              <a:t>/, 2024.</a:t>
            </a:r>
          </a:p>
        </p:txBody>
      </p:sp>
      <p:sp>
        <p:nvSpPr>
          <p:cNvPr id="4" name="Slide Number Placeholder 3">
            <a:extLst>
              <a:ext uri="{FF2B5EF4-FFF2-40B4-BE49-F238E27FC236}">
                <a16:creationId xmlns:a16="http://schemas.microsoft.com/office/drawing/2014/main" id="{B36CFB60-4718-854C-B632-73C3DBC6A47C}"/>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47</a:t>
            </a:fld>
            <a:endParaRPr lang="en-CA"/>
          </a:p>
        </p:txBody>
      </p:sp>
      <p:sp>
        <p:nvSpPr>
          <p:cNvPr id="5" name="TextBox 4">
            <a:extLst>
              <a:ext uri="{FF2B5EF4-FFF2-40B4-BE49-F238E27FC236}">
                <a16:creationId xmlns:a16="http://schemas.microsoft.com/office/drawing/2014/main" id="{AB189C7B-8824-B060-9714-627F347A18ED}"/>
              </a:ext>
            </a:extLst>
          </p:cNvPr>
          <p:cNvSpPr txBox="1"/>
          <p:nvPr/>
        </p:nvSpPr>
        <p:spPr>
          <a:xfrm>
            <a:off x="106472" y="2397801"/>
            <a:ext cx="2761779" cy="3031599"/>
          </a:xfrm>
          <a:prstGeom prst="rect">
            <a:avLst/>
          </a:prstGeom>
          <a:noFill/>
        </p:spPr>
        <p:txBody>
          <a:bodyPr wrap="square" lIns="0" tIns="0" rIns="0" bIns="0" rtlCol="0">
            <a:spAutoFit/>
          </a:bodyPr>
          <a:lstStyle/>
          <a:p>
            <a:pPr marL="114300" lvl="1" indent="0">
              <a:buClr>
                <a:prstClr val="black"/>
              </a:buClr>
              <a:buNone/>
              <a:defRPr/>
            </a:pPr>
            <a:r>
              <a:rPr lang="en-US" sz="1600" dirty="0">
                <a:solidFill>
                  <a:schemeClr val="bg1"/>
                </a:solidFill>
              </a:rPr>
              <a:t>IMPORTANT:</a:t>
            </a:r>
          </a:p>
          <a:p>
            <a:pPr marL="114300" lvl="1" indent="0">
              <a:buClr>
                <a:prstClr val="black"/>
              </a:buClr>
              <a:buNone/>
              <a:defRPr/>
            </a:pPr>
            <a:r>
              <a:rPr lang="en-US" altLang="en-US" sz="1600" dirty="0">
                <a:solidFill>
                  <a:schemeClr val="bg1"/>
                </a:solidFill>
                <a:latin typeface="Arial" panose="020B0604020202020204"/>
              </a:rPr>
              <a:t>Someone now entitled to spousal, ex-spousal or survivor benefits who never filed because benefits would have been completely offset, needs to file for benefits as soon as possible.</a:t>
            </a:r>
          </a:p>
          <a:p>
            <a:pPr marL="114300" lvl="1" indent="0">
              <a:buClr>
                <a:prstClr val="black"/>
              </a:buClr>
              <a:buNone/>
              <a:defRPr/>
            </a:pPr>
            <a:r>
              <a:rPr lang="en-US" altLang="en-US" sz="1600" dirty="0">
                <a:solidFill>
                  <a:schemeClr val="bg1"/>
                </a:solidFill>
                <a:latin typeface="Arial" panose="020B0604020202020204"/>
              </a:rPr>
              <a:t>The day you file might affect the amount of past due benefits you can receive.</a:t>
            </a:r>
          </a:p>
          <a:p>
            <a:pPr algn="l">
              <a:spcBef>
                <a:spcPts val="600"/>
              </a:spcBef>
            </a:pPr>
            <a:r>
              <a:rPr lang="en-US" sz="1600" dirty="0">
                <a:solidFill>
                  <a:schemeClr val="bg1"/>
                </a:solidFill>
              </a:rPr>
              <a:t> </a:t>
            </a:r>
          </a:p>
        </p:txBody>
      </p:sp>
    </p:spTree>
    <p:custDataLst>
      <p:tags r:id="rId1"/>
    </p:custDataLst>
    <p:extLst>
      <p:ext uri="{BB962C8B-B14F-4D97-AF65-F5344CB8AC3E}">
        <p14:creationId xmlns:p14="http://schemas.microsoft.com/office/powerpoint/2010/main" val="167532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45523-F4DE-3F40-8637-F0291510D108}"/>
              </a:ext>
            </a:extLst>
          </p:cNvPr>
          <p:cNvSpPr>
            <a:spLocks noGrp="1"/>
          </p:cNvSpPr>
          <p:nvPr>
            <p:ph type="title"/>
          </p:nvPr>
        </p:nvSpPr>
        <p:spPr>
          <a:xfrm>
            <a:off x="467512" y="472439"/>
            <a:ext cx="8287191" cy="373210"/>
          </a:xfrm>
        </p:spPr>
        <p:txBody>
          <a:bodyPr/>
          <a:lstStyle/>
          <a:p>
            <a:r>
              <a:rPr lang="en-US" dirty="0"/>
              <a:t>Find a balance between working and collecting</a:t>
            </a:r>
          </a:p>
        </p:txBody>
      </p:sp>
      <p:sp>
        <p:nvSpPr>
          <p:cNvPr id="6" name="Text Placeholder 5">
            <a:extLst>
              <a:ext uri="{FF2B5EF4-FFF2-40B4-BE49-F238E27FC236}">
                <a16:creationId xmlns:a16="http://schemas.microsoft.com/office/drawing/2014/main" id="{2C6A3DE9-1D87-492C-A6E4-2B0B456D1201}"/>
              </a:ext>
            </a:extLst>
          </p:cNvPr>
          <p:cNvSpPr>
            <a:spLocks noGrp="1"/>
          </p:cNvSpPr>
          <p:nvPr>
            <p:ph type="body" sz="quarter" idx="14"/>
          </p:nvPr>
        </p:nvSpPr>
        <p:spPr>
          <a:xfrm>
            <a:off x="467214" y="879264"/>
            <a:ext cx="8347076" cy="327247"/>
          </a:xfrm>
        </p:spPr>
        <p:txBody>
          <a:bodyPr/>
          <a:lstStyle/>
          <a:p>
            <a:r>
              <a:rPr lang="en-US" dirty="0"/>
              <a:t>For early retirees, benefits are reduced by $1 for every $2 earned </a:t>
            </a:r>
            <a:br>
              <a:rPr lang="en-US" dirty="0"/>
            </a:br>
            <a:r>
              <a:rPr lang="en-US" dirty="0"/>
              <a:t>over $23,400</a:t>
            </a:r>
          </a:p>
          <a:p>
            <a:endParaRPr lang="en-US" dirty="0"/>
          </a:p>
        </p:txBody>
      </p:sp>
      <p:pic>
        <p:nvPicPr>
          <p:cNvPr id="11" name="Picture 10" descr="A happy senior couple with arms around each other.">
            <a:extLst>
              <a:ext uri="{FF2B5EF4-FFF2-40B4-BE49-F238E27FC236}">
                <a16:creationId xmlns:a16="http://schemas.microsoft.com/office/drawing/2014/main" id="{6BB1F1E9-7CE9-4578-A02F-6FDEF341CD81}"/>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rcRect t="151" b="151"/>
          <a:stretch/>
        </p:blipFill>
        <p:spPr>
          <a:xfrm>
            <a:off x="2611837" y="1607671"/>
            <a:ext cx="3054350" cy="1450431"/>
          </a:xfrm>
          <a:prstGeom prst="rect">
            <a:avLst/>
          </a:prstGeom>
        </p:spPr>
      </p:pic>
      <p:pic>
        <p:nvPicPr>
          <p:cNvPr id="7" name="Picture 6" descr="Portrait of a happy senior couple at home.">
            <a:extLst>
              <a:ext uri="{FF2B5EF4-FFF2-40B4-BE49-F238E27FC236}">
                <a16:creationId xmlns:a16="http://schemas.microsoft.com/office/drawing/2014/main" id="{0883DDAA-5288-4FA9-B0B3-5AFB19BC5459}"/>
              </a:ext>
              <a:ext uri="{C183D7F6-B498-43B3-948B-1728B52AA6E4}">
                <adec:decorative xmlns:adec="http://schemas.microsoft.com/office/drawing/2017/decorative" val="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7870" t="3918" r="315" b="36462"/>
          <a:stretch/>
        </p:blipFill>
        <p:spPr>
          <a:xfrm>
            <a:off x="5672814" y="1607671"/>
            <a:ext cx="3054350" cy="1450431"/>
          </a:xfrm>
          <a:prstGeom prst="rect">
            <a:avLst/>
          </a:prstGeom>
        </p:spPr>
      </p:pic>
      <p:graphicFrame>
        <p:nvGraphicFramePr>
          <p:cNvPr id="3" name="Table 2">
            <a:extLst>
              <a:ext uri="{FF2B5EF4-FFF2-40B4-BE49-F238E27FC236}">
                <a16:creationId xmlns:a16="http://schemas.microsoft.com/office/drawing/2014/main" id="{060A62EF-8683-032C-5C85-D493271910F1}"/>
              </a:ext>
            </a:extLst>
          </p:cNvPr>
          <p:cNvGraphicFramePr>
            <a:graphicFrameLocks noGrp="1"/>
          </p:cNvGraphicFramePr>
          <p:nvPr>
            <p:extLst>
              <p:ext uri="{D42A27DB-BD31-4B8C-83A1-F6EECF244321}">
                <p14:modId xmlns:p14="http://schemas.microsoft.com/office/powerpoint/2010/main" val="2931826754"/>
              </p:ext>
            </p:extLst>
          </p:nvPr>
        </p:nvGraphicFramePr>
        <p:xfrm>
          <a:off x="360272" y="1270003"/>
          <a:ext cx="8366633" cy="4628907"/>
        </p:xfrm>
        <a:graphic>
          <a:graphicData uri="http://schemas.openxmlformats.org/drawingml/2006/table">
            <a:tbl>
              <a:tblPr firstRow="1" bandRow="1">
                <a:tableStyleId>{5C22544A-7EE6-4342-B048-85BDC9FD1C3A}</a:tableStyleId>
              </a:tblPr>
              <a:tblGrid>
                <a:gridCol w="2235265">
                  <a:extLst>
                    <a:ext uri="{9D8B030D-6E8A-4147-A177-3AD203B41FA5}">
                      <a16:colId xmlns:a16="http://schemas.microsoft.com/office/drawing/2014/main" val="20000"/>
                    </a:ext>
                  </a:extLst>
                </a:gridCol>
                <a:gridCol w="3065684">
                  <a:extLst>
                    <a:ext uri="{9D8B030D-6E8A-4147-A177-3AD203B41FA5}">
                      <a16:colId xmlns:a16="http://schemas.microsoft.com/office/drawing/2014/main" val="20001"/>
                    </a:ext>
                  </a:extLst>
                </a:gridCol>
                <a:gridCol w="3065684">
                  <a:extLst>
                    <a:ext uri="{9D8B030D-6E8A-4147-A177-3AD203B41FA5}">
                      <a16:colId xmlns:a16="http://schemas.microsoft.com/office/drawing/2014/main" val="20002"/>
                    </a:ext>
                  </a:extLst>
                </a:gridCol>
              </a:tblGrid>
              <a:tr h="368536">
                <a:tc>
                  <a:txBody>
                    <a:bodyPr/>
                    <a:lstStyle/>
                    <a:p>
                      <a:pPr algn="ctr"/>
                      <a:endParaRPr lang="en-US" sz="1600"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mn-lt"/>
                          <a:ea typeface="Arial Unicode MS" panose="020B0604020202020204" pitchFamily="34" charset="-128"/>
                        </a:rPr>
                        <a:t>The Smiths</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mn-lt"/>
                          <a:ea typeface="Arial Unicode MS" panose="020B0604020202020204" pitchFamily="34" charset="-128"/>
                          <a:cs typeface="Arial Unicode MS" panose="020B0604020202020204" pitchFamily="34" charset="-128"/>
                        </a:rPr>
                        <a:t>The Sullivans</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9301155"/>
                  </a:ext>
                </a:extLst>
              </a:tr>
              <a:tr h="1345965">
                <a:tc>
                  <a:txBody>
                    <a:bodyPr/>
                    <a:lstStyle/>
                    <a:p>
                      <a:pPr algn="ctr"/>
                      <a:endParaRPr lang="en-US" sz="1600"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b="0"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0" dirty="0"/>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689734"/>
                  </a:ext>
                </a:extLst>
              </a:tr>
              <a:tr h="485141">
                <a:tc>
                  <a:txBody>
                    <a:bodyPr/>
                    <a:lstStyle/>
                    <a:p>
                      <a:pPr algn="ctr"/>
                      <a:endParaRPr lang="en-US" sz="1600" dirty="0"/>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algn="ctr"/>
                      <a:r>
                        <a:rPr lang="en-US" sz="1600" b="1" dirty="0">
                          <a:solidFill>
                            <a:schemeClr val="bg1"/>
                          </a:solidFill>
                        </a:rPr>
                        <a:t>Age 62: </a:t>
                      </a:r>
                      <a:r>
                        <a:rPr lang="en-US" sz="1600" b="0" dirty="0">
                          <a:solidFill>
                            <a:schemeClr val="bg1"/>
                          </a:solidFill>
                        </a:rPr>
                        <a:t>taking early benefits</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Age 67: </a:t>
                      </a:r>
                      <a:r>
                        <a:rPr lang="en-US" sz="1600" b="0" dirty="0">
                          <a:solidFill>
                            <a:schemeClr val="bg1"/>
                          </a:solidFill>
                        </a:rPr>
                        <a:t>FRA</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10000"/>
                  </a:ext>
                </a:extLst>
              </a:tr>
              <a:tr h="576129">
                <a:tc>
                  <a:txBody>
                    <a:bodyPr/>
                    <a:lstStyle/>
                    <a:p>
                      <a:r>
                        <a:rPr lang="en-US" sz="1600" dirty="0"/>
                        <a:t>Potential Social Security benefit</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t>$20,000 ($10k each)</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t>$36,000</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17327">
                <a:tc>
                  <a:txBody>
                    <a:bodyPr/>
                    <a:lstStyle/>
                    <a:p>
                      <a:r>
                        <a:rPr lang="en-US" sz="1600" dirty="0"/>
                        <a:t>Earned income</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$40,000</a:t>
                      </a:r>
                      <a:r>
                        <a:rPr lang="en-US" sz="1600" dirty="0">
                          <a:solidFill>
                            <a:schemeClr val="bg1"/>
                          </a:solidFill>
                        </a:rPr>
                        <a:t> </a:t>
                      </a:r>
                      <a:r>
                        <a:rPr lang="en-US" sz="600" b="1" dirty="0">
                          <a:solidFill>
                            <a:schemeClr val="bg1"/>
                          </a:solidFill>
                        </a:rPr>
                        <a:t>$17,680 </a:t>
                      </a:r>
                      <a:r>
                        <a:rPr lang="en-US" sz="600" dirty="0">
                          <a:solidFill>
                            <a:schemeClr val="bg1"/>
                          </a:solidFill>
                        </a:rPr>
                        <a:t>over the </a:t>
                      </a:r>
                      <a:r>
                        <a:rPr lang="en-US" sz="800" dirty="0">
                          <a:solidFill>
                            <a:srgbClr val="FF0000"/>
                          </a:solidFill>
                        </a:rPr>
                        <a:t>limit</a:t>
                      </a:r>
                    </a:p>
                  </a:txBody>
                  <a:tcPr marL="900000"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$40,000 </a:t>
                      </a:r>
                      <a:r>
                        <a:rPr lang="en-US" sz="600" b="1" dirty="0">
                          <a:solidFill>
                            <a:schemeClr val="bg1"/>
                          </a:solidFill>
                        </a:rPr>
                        <a:t>No </a:t>
                      </a:r>
                      <a:r>
                        <a:rPr lang="en-US" sz="600" dirty="0">
                          <a:solidFill>
                            <a:schemeClr val="bg1"/>
                          </a:solidFill>
                        </a:rPr>
                        <a:t>limit</a:t>
                      </a:r>
                    </a:p>
                  </a:txBody>
                  <a:tcPr marL="432000"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52807">
                <a:tc>
                  <a:txBody>
                    <a:bodyPr/>
                    <a:lstStyle/>
                    <a:p>
                      <a:r>
                        <a:rPr lang="en-US" sz="1600" dirty="0"/>
                        <a:t>Actual Social </a:t>
                      </a:r>
                      <a:br>
                        <a:rPr lang="en-US" sz="1600" dirty="0"/>
                      </a:br>
                      <a:r>
                        <a:rPr lang="en-US" sz="1600" dirty="0"/>
                        <a:t>Security benefit</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rPr>
                        <a:t>$11,700 ($10k + $1,700)</a:t>
                      </a:r>
                      <a:endParaRPr lang="en-US" sz="1600" dirty="0">
                        <a:solidFill>
                          <a:srgbClr val="FF0000"/>
                        </a:solidFill>
                      </a:endParaRP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t>$36,000</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76129">
                <a:tc>
                  <a:txBody>
                    <a:bodyPr/>
                    <a:lstStyle/>
                    <a:p>
                      <a:pPr algn="l"/>
                      <a:r>
                        <a:rPr lang="en-US" sz="1600" b="1" dirty="0">
                          <a:solidFill>
                            <a:schemeClr val="tx1"/>
                          </a:solidFill>
                          <a:effectLst>
                            <a:outerShdw sx="1000" sy="1000" algn="tl">
                              <a:srgbClr val="000000"/>
                            </a:outerShdw>
                          </a:effectLst>
                        </a:rPr>
                        <a:t>Total income</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algn="ctr"/>
                      <a:r>
                        <a:rPr lang="en-US" sz="1600" b="1" dirty="0">
                          <a:solidFill>
                            <a:schemeClr val="tx1"/>
                          </a:solidFill>
                          <a:effectLst>
                            <a:outerShdw sx="1000" sy="1000" algn="tl">
                              <a:srgbClr val="000000"/>
                            </a:outerShdw>
                          </a:effectLst>
                        </a:rPr>
                        <a:t>$51,160</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algn="ctr"/>
                      <a:r>
                        <a:rPr lang="en-US" sz="1600" b="1" dirty="0">
                          <a:solidFill>
                            <a:schemeClr val="tx1"/>
                          </a:solidFill>
                          <a:effectLst>
                            <a:outerShdw sx="1000" sy="1000" algn="tl">
                              <a:schemeClr val="bg1"/>
                            </a:outerShdw>
                          </a:effectLst>
                        </a:rPr>
                        <a:t>$76,000</a:t>
                      </a:r>
                    </a:p>
                  </a:txBody>
                  <a:tcPr marT="36000" marB="3600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4"/>
                  </a:ext>
                </a:extLst>
              </a:tr>
            </a:tbl>
          </a:graphicData>
        </a:graphic>
      </p:graphicFrame>
      <p:sp>
        <p:nvSpPr>
          <p:cNvPr id="5" name="Text Placeholder 4">
            <a:extLst>
              <a:ext uri="{FF2B5EF4-FFF2-40B4-BE49-F238E27FC236}">
                <a16:creationId xmlns:a16="http://schemas.microsoft.com/office/drawing/2014/main" id="{5986133B-4577-C84A-9BBD-6D0AAB919D16}"/>
              </a:ext>
            </a:extLst>
          </p:cNvPr>
          <p:cNvSpPr>
            <a:spLocks noGrp="1"/>
          </p:cNvSpPr>
          <p:nvPr>
            <p:ph type="body" sz="quarter" idx="13"/>
          </p:nvPr>
        </p:nvSpPr>
        <p:spPr>
          <a:xfrm>
            <a:off x="2987675" y="6110288"/>
            <a:ext cx="5365750" cy="403225"/>
          </a:xfrm>
        </p:spPr>
        <p:txBody>
          <a:bodyPr/>
          <a:lstStyle/>
          <a:p>
            <a:r>
              <a:rPr lang="en-US" dirty="0"/>
              <a:t>This is a hypothetical example based off data from ssa.gov.</a:t>
            </a:r>
          </a:p>
        </p:txBody>
      </p:sp>
      <p:sp>
        <p:nvSpPr>
          <p:cNvPr id="16" name="Rectangle 5">
            <a:extLst>
              <a:ext uri="{FF2B5EF4-FFF2-40B4-BE49-F238E27FC236}">
                <a16:creationId xmlns:a16="http://schemas.microsoft.com/office/drawing/2014/main" id="{A2FE99BE-9318-5A48-8FD1-1D2D609FC4FB}"/>
              </a:ext>
              <a:ext uri="{C183D7F6-B498-43B3-948B-1728B52AA6E4}">
                <adec:decorative xmlns:adec="http://schemas.microsoft.com/office/drawing/2017/decorative" val="1"/>
              </a:ext>
            </a:extLst>
          </p:cNvPr>
          <p:cNvSpPr>
            <a:spLocks noChangeArrowheads="1"/>
          </p:cNvSpPr>
          <p:nvPr/>
        </p:nvSpPr>
        <p:spPr bwMode="auto">
          <a:xfrm>
            <a:off x="4572000" y="4020811"/>
            <a:ext cx="980742" cy="763146"/>
          </a:xfrm>
          <a:custGeom>
            <a:avLst/>
            <a:gdLst>
              <a:gd name="connsiteX0" fmla="*/ 0 w 1085850"/>
              <a:gd name="connsiteY0" fmla="*/ 0 h 1001713"/>
              <a:gd name="connsiteX1" fmla="*/ 1085850 w 1085850"/>
              <a:gd name="connsiteY1" fmla="*/ 0 h 1001713"/>
              <a:gd name="connsiteX2" fmla="*/ 1085850 w 1085850"/>
              <a:gd name="connsiteY2" fmla="*/ 1001713 h 1001713"/>
              <a:gd name="connsiteX3" fmla="*/ 0 w 1085850"/>
              <a:gd name="connsiteY3" fmla="*/ 1001713 h 1001713"/>
              <a:gd name="connsiteX4" fmla="*/ 0 w 1085850"/>
              <a:gd name="connsiteY4" fmla="*/ 0 h 1001713"/>
              <a:gd name="connsiteX0" fmla="*/ 0 w 1085850"/>
              <a:gd name="connsiteY0" fmla="*/ 0 h 1001713"/>
              <a:gd name="connsiteX1" fmla="*/ 1085850 w 1085850"/>
              <a:gd name="connsiteY1" fmla="*/ 0 h 1001713"/>
              <a:gd name="connsiteX2" fmla="*/ 1085850 w 1085850"/>
              <a:gd name="connsiteY2" fmla="*/ 1001713 h 1001713"/>
              <a:gd name="connsiteX3" fmla="*/ 0 w 1085850"/>
              <a:gd name="connsiteY3" fmla="*/ 1001713 h 1001713"/>
              <a:gd name="connsiteX4" fmla="*/ 11584 w 1085850"/>
              <a:gd name="connsiteY4" fmla="*/ 654522 h 1001713"/>
              <a:gd name="connsiteX5" fmla="*/ 0 w 1085850"/>
              <a:gd name="connsiteY5" fmla="*/ 0 h 1001713"/>
              <a:gd name="connsiteX0" fmla="*/ 772 w 1086622"/>
              <a:gd name="connsiteY0" fmla="*/ 0 h 1001713"/>
              <a:gd name="connsiteX1" fmla="*/ 1086622 w 1086622"/>
              <a:gd name="connsiteY1" fmla="*/ 0 h 1001713"/>
              <a:gd name="connsiteX2" fmla="*/ 1086622 w 1086622"/>
              <a:gd name="connsiteY2" fmla="*/ 1001713 h 1001713"/>
              <a:gd name="connsiteX3" fmla="*/ 772 w 1086622"/>
              <a:gd name="connsiteY3" fmla="*/ 1001713 h 1001713"/>
              <a:gd name="connsiteX4" fmla="*/ 12356 w 1086622"/>
              <a:gd name="connsiteY4" fmla="*/ 654522 h 1001713"/>
              <a:gd name="connsiteX5" fmla="*/ 0 w 1086622"/>
              <a:gd name="connsiteY5" fmla="*/ 308533 h 1001713"/>
              <a:gd name="connsiteX6" fmla="*/ 772 w 1086622"/>
              <a:gd name="connsiteY6" fmla="*/ 0 h 1001713"/>
              <a:gd name="connsiteX0" fmla="*/ 76652 w 1162502"/>
              <a:gd name="connsiteY0" fmla="*/ 0 h 1001713"/>
              <a:gd name="connsiteX1" fmla="*/ 1162502 w 1162502"/>
              <a:gd name="connsiteY1" fmla="*/ 0 h 1001713"/>
              <a:gd name="connsiteX2" fmla="*/ 1162502 w 1162502"/>
              <a:gd name="connsiteY2" fmla="*/ 1001713 h 1001713"/>
              <a:gd name="connsiteX3" fmla="*/ 76652 w 1162502"/>
              <a:gd name="connsiteY3" fmla="*/ 1001713 h 1001713"/>
              <a:gd name="connsiteX4" fmla="*/ 88236 w 1162502"/>
              <a:gd name="connsiteY4" fmla="*/ 654522 h 1001713"/>
              <a:gd name="connsiteX5" fmla="*/ 75880 w 1162502"/>
              <a:gd name="connsiteY5" fmla="*/ 308533 h 1001713"/>
              <a:gd name="connsiteX6" fmla="*/ 88236 w 1162502"/>
              <a:gd name="connsiteY6" fmla="*/ 469171 h 1001713"/>
              <a:gd name="connsiteX7" fmla="*/ 76652 w 1162502"/>
              <a:gd name="connsiteY7" fmla="*/ 0 h 1001713"/>
              <a:gd name="connsiteX0" fmla="*/ 221764 w 1307614"/>
              <a:gd name="connsiteY0" fmla="*/ 0 h 1001713"/>
              <a:gd name="connsiteX1" fmla="*/ 1307614 w 1307614"/>
              <a:gd name="connsiteY1" fmla="*/ 0 h 1001713"/>
              <a:gd name="connsiteX2" fmla="*/ 1307614 w 1307614"/>
              <a:gd name="connsiteY2" fmla="*/ 1001713 h 1001713"/>
              <a:gd name="connsiteX3" fmla="*/ 221764 w 1307614"/>
              <a:gd name="connsiteY3" fmla="*/ 1001713 h 1001713"/>
              <a:gd name="connsiteX4" fmla="*/ 233348 w 1307614"/>
              <a:gd name="connsiteY4" fmla="*/ 654522 h 1001713"/>
              <a:gd name="connsiteX5" fmla="*/ 220992 w 1307614"/>
              <a:gd name="connsiteY5" fmla="*/ 308533 h 1001713"/>
              <a:gd name="connsiteX6" fmla="*/ 0 w 1307614"/>
              <a:gd name="connsiteY6" fmla="*/ 436611 h 1001713"/>
              <a:gd name="connsiteX7" fmla="*/ 221764 w 1307614"/>
              <a:gd name="connsiteY7" fmla="*/ 0 h 1001713"/>
              <a:gd name="connsiteX0" fmla="*/ 81124 w 1166974"/>
              <a:gd name="connsiteY0" fmla="*/ 0 h 1001713"/>
              <a:gd name="connsiteX1" fmla="*/ 1166974 w 1166974"/>
              <a:gd name="connsiteY1" fmla="*/ 0 h 1001713"/>
              <a:gd name="connsiteX2" fmla="*/ 1166974 w 1166974"/>
              <a:gd name="connsiteY2" fmla="*/ 1001713 h 1001713"/>
              <a:gd name="connsiteX3" fmla="*/ 81124 w 1166974"/>
              <a:gd name="connsiteY3" fmla="*/ 1001713 h 1001713"/>
              <a:gd name="connsiteX4" fmla="*/ 92708 w 1166974"/>
              <a:gd name="connsiteY4" fmla="*/ 654522 h 1001713"/>
              <a:gd name="connsiteX5" fmla="*/ 80352 w 1166974"/>
              <a:gd name="connsiteY5" fmla="*/ 308533 h 1001713"/>
              <a:gd name="connsiteX6" fmla="*/ 81124 w 1166974"/>
              <a:gd name="connsiteY6" fmla="*/ 0 h 1001713"/>
              <a:gd name="connsiteX0" fmla="*/ 81124 w 1166974"/>
              <a:gd name="connsiteY0" fmla="*/ 0 h 1001713"/>
              <a:gd name="connsiteX1" fmla="*/ 1166974 w 1166974"/>
              <a:gd name="connsiteY1" fmla="*/ 0 h 1001713"/>
              <a:gd name="connsiteX2" fmla="*/ 1166974 w 1166974"/>
              <a:gd name="connsiteY2" fmla="*/ 1001713 h 1001713"/>
              <a:gd name="connsiteX3" fmla="*/ 81124 w 1166974"/>
              <a:gd name="connsiteY3" fmla="*/ 1001713 h 1001713"/>
              <a:gd name="connsiteX4" fmla="*/ 92708 w 1166974"/>
              <a:gd name="connsiteY4" fmla="*/ 654522 h 1001713"/>
              <a:gd name="connsiteX5" fmla="*/ 80352 w 1166974"/>
              <a:gd name="connsiteY5" fmla="*/ 308533 h 1001713"/>
              <a:gd name="connsiteX6" fmla="*/ 81124 w 1166974"/>
              <a:gd name="connsiteY6" fmla="*/ 0 h 1001713"/>
              <a:gd name="connsiteX0" fmla="*/ 772 w 1086622"/>
              <a:gd name="connsiteY0" fmla="*/ 0 h 1001713"/>
              <a:gd name="connsiteX1" fmla="*/ 1086622 w 1086622"/>
              <a:gd name="connsiteY1" fmla="*/ 0 h 1001713"/>
              <a:gd name="connsiteX2" fmla="*/ 1086622 w 1086622"/>
              <a:gd name="connsiteY2" fmla="*/ 1001713 h 1001713"/>
              <a:gd name="connsiteX3" fmla="*/ 772 w 1086622"/>
              <a:gd name="connsiteY3" fmla="*/ 1001713 h 1001713"/>
              <a:gd name="connsiteX4" fmla="*/ 12356 w 1086622"/>
              <a:gd name="connsiteY4" fmla="*/ 654522 h 1001713"/>
              <a:gd name="connsiteX5" fmla="*/ 0 w 1086622"/>
              <a:gd name="connsiteY5" fmla="*/ 308533 h 1001713"/>
              <a:gd name="connsiteX6" fmla="*/ 772 w 1086622"/>
              <a:gd name="connsiteY6" fmla="*/ 0 h 1001713"/>
              <a:gd name="connsiteX0" fmla="*/ 772 w 1086622"/>
              <a:gd name="connsiteY0" fmla="*/ 0 h 1001713"/>
              <a:gd name="connsiteX1" fmla="*/ 1086622 w 1086622"/>
              <a:gd name="connsiteY1" fmla="*/ 0 h 1001713"/>
              <a:gd name="connsiteX2" fmla="*/ 1086622 w 1086622"/>
              <a:gd name="connsiteY2" fmla="*/ 1001713 h 1001713"/>
              <a:gd name="connsiteX3" fmla="*/ 772 w 1086622"/>
              <a:gd name="connsiteY3" fmla="*/ 1001713 h 1001713"/>
              <a:gd name="connsiteX4" fmla="*/ 12356 w 1086622"/>
              <a:gd name="connsiteY4" fmla="*/ 654522 h 1001713"/>
              <a:gd name="connsiteX5" fmla="*/ 0 w 1086622"/>
              <a:gd name="connsiteY5" fmla="*/ 308533 h 1001713"/>
              <a:gd name="connsiteX6" fmla="*/ 772 w 1086622"/>
              <a:gd name="connsiteY6" fmla="*/ 0 h 1001713"/>
              <a:gd name="connsiteX0" fmla="*/ 1120 w 1086970"/>
              <a:gd name="connsiteY0" fmla="*/ 0 h 1001713"/>
              <a:gd name="connsiteX1" fmla="*/ 1086970 w 1086970"/>
              <a:gd name="connsiteY1" fmla="*/ 0 h 1001713"/>
              <a:gd name="connsiteX2" fmla="*/ 1086970 w 1086970"/>
              <a:gd name="connsiteY2" fmla="*/ 1001713 h 1001713"/>
              <a:gd name="connsiteX3" fmla="*/ 1120 w 1086970"/>
              <a:gd name="connsiteY3" fmla="*/ 1001713 h 1001713"/>
              <a:gd name="connsiteX4" fmla="*/ 7277 w 1086970"/>
              <a:gd name="connsiteY4" fmla="*/ 657236 h 1001713"/>
              <a:gd name="connsiteX5" fmla="*/ 348 w 1086970"/>
              <a:gd name="connsiteY5" fmla="*/ 308533 h 1001713"/>
              <a:gd name="connsiteX6" fmla="*/ 1120 w 1086970"/>
              <a:gd name="connsiteY6" fmla="*/ 0 h 1001713"/>
              <a:gd name="connsiteX0" fmla="*/ 1120 w 1086970"/>
              <a:gd name="connsiteY0" fmla="*/ 0 h 1001713"/>
              <a:gd name="connsiteX1" fmla="*/ 1086970 w 1086970"/>
              <a:gd name="connsiteY1" fmla="*/ 0 h 1001713"/>
              <a:gd name="connsiteX2" fmla="*/ 1086970 w 1086970"/>
              <a:gd name="connsiteY2" fmla="*/ 1001713 h 1001713"/>
              <a:gd name="connsiteX3" fmla="*/ 1120 w 1086970"/>
              <a:gd name="connsiteY3" fmla="*/ 1001713 h 1001713"/>
              <a:gd name="connsiteX4" fmla="*/ 7277 w 1086970"/>
              <a:gd name="connsiteY4" fmla="*/ 657236 h 1001713"/>
              <a:gd name="connsiteX5" fmla="*/ 348 w 1086970"/>
              <a:gd name="connsiteY5" fmla="*/ 308533 h 1001713"/>
              <a:gd name="connsiteX6" fmla="*/ 1120 w 1086970"/>
              <a:gd name="connsiteY6" fmla="*/ 0 h 1001713"/>
              <a:gd name="connsiteX0" fmla="*/ 1120 w 1086970"/>
              <a:gd name="connsiteY0" fmla="*/ 0 h 1001713"/>
              <a:gd name="connsiteX1" fmla="*/ 1086970 w 1086970"/>
              <a:gd name="connsiteY1" fmla="*/ 0 h 1001713"/>
              <a:gd name="connsiteX2" fmla="*/ 1086970 w 1086970"/>
              <a:gd name="connsiteY2" fmla="*/ 1001713 h 1001713"/>
              <a:gd name="connsiteX3" fmla="*/ 1120 w 1086970"/>
              <a:gd name="connsiteY3" fmla="*/ 1001713 h 1001713"/>
              <a:gd name="connsiteX4" fmla="*/ 7277 w 1086970"/>
              <a:gd name="connsiteY4" fmla="*/ 657236 h 1001713"/>
              <a:gd name="connsiteX5" fmla="*/ 348 w 1086970"/>
              <a:gd name="connsiteY5" fmla="*/ 308533 h 1001713"/>
              <a:gd name="connsiteX6" fmla="*/ 1120 w 1086970"/>
              <a:gd name="connsiteY6" fmla="*/ 0 h 1001713"/>
              <a:gd name="connsiteX0" fmla="*/ 2302 w 1088152"/>
              <a:gd name="connsiteY0" fmla="*/ 0 h 1001713"/>
              <a:gd name="connsiteX1" fmla="*/ 1088152 w 1088152"/>
              <a:gd name="connsiteY1" fmla="*/ 0 h 1001713"/>
              <a:gd name="connsiteX2" fmla="*/ 1088152 w 1088152"/>
              <a:gd name="connsiteY2" fmla="*/ 1001713 h 1001713"/>
              <a:gd name="connsiteX3" fmla="*/ 2302 w 1088152"/>
              <a:gd name="connsiteY3" fmla="*/ 1001713 h 1001713"/>
              <a:gd name="connsiteX4" fmla="*/ 8459 w 1088152"/>
              <a:gd name="connsiteY4" fmla="*/ 657236 h 1001713"/>
              <a:gd name="connsiteX5" fmla="*/ 1530 w 1088152"/>
              <a:gd name="connsiteY5" fmla="*/ 308533 h 1001713"/>
              <a:gd name="connsiteX6" fmla="*/ 2302 w 1088152"/>
              <a:gd name="connsiteY6" fmla="*/ 0 h 1001713"/>
              <a:gd name="connsiteX0" fmla="*/ 2302 w 1088152"/>
              <a:gd name="connsiteY0" fmla="*/ 0 h 1001713"/>
              <a:gd name="connsiteX1" fmla="*/ 1088152 w 1088152"/>
              <a:gd name="connsiteY1" fmla="*/ 0 h 1001713"/>
              <a:gd name="connsiteX2" fmla="*/ 1088152 w 1088152"/>
              <a:gd name="connsiteY2" fmla="*/ 1001713 h 1001713"/>
              <a:gd name="connsiteX3" fmla="*/ 2302 w 1088152"/>
              <a:gd name="connsiteY3" fmla="*/ 1001713 h 1001713"/>
              <a:gd name="connsiteX4" fmla="*/ 8459 w 1088152"/>
              <a:gd name="connsiteY4" fmla="*/ 657236 h 1001713"/>
              <a:gd name="connsiteX5" fmla="*/ 5490 w 1088152"/>
              <a:gd name="connsiteY5" fmla="*/ 469794 h 1001713"/>
              <a:gd name="connsiteX6" fmla="*/ 1530 w 1088152"/>
              <a:gd name="connsiteY6" fmla="*/ 308533 h 1001713"/>
              <a:gd name="connsiteX7" fmla="*/ 2302 w 1088152"/>
              <a:gd name="connsiteY7" fmla="*/ 0 h 1001713"/>
              <a:gd name="connsiteX0" fmla="*/ 268152 w 1354002"/>
              <a:gd name="connsiteY0" fmla="*/ 0 h 1001713"/>
              <a:gd name="connsiteX1" fmla="*/ 1354002 w 1354002"/>
              <a:gd name="connsiteY1" fmla="*/ 0 h 1001713"/>
              <a:gd name="connsiteX2" fmla="*/ 1354002 w 1354002"/>
              <a:gd name="connsiteY2" fmla="*/ 1001713 h 1001713"/>
              <a:gd name="connsiteX3" fmla="*/ 268152 w 1354002"/>
              <a:gd name="connsiteY3" fmla="*/ 1001713 h 1001713"/>
              <a:gd name="connsiteX4" fmla="*/ 274309 w 1354002"/>
              <a:gd name="connsiteY4" fmla="*/ 657236 h 1001713"/>
              <a:gd name="connsiteX5" fmla="*/ 4 w 1354002"/>
              <a:gd name="connsiteY5" fmla="*/ 496928 h 1001713"/>
              <a:gd name="connsiteX6" fmla="*/ 267380 w 1354002"/>
              <a:gd name="connsiteY6" fmla="*/ 308533 h 1001713"/>
              <a:gd name="connsiteX7" fmla="*/ 268152 w 1354002"/>
              <a:gd name="connsiteY7" fmla="*/ 0 h 1001713"/>
              <a:gd name="connsiteX0" fmla="*/ 268152 w 1354002"/>
              <a:gd name="connsiteY0" fmla="*/ 0 h 1001713"/>
              <a:gd name="connsiteX1" fmla="*/ 1354002 w 1354002"/>
              <a:gd name="connsiteY1" fmla="*/ 0 h 1001713"/>
              <a:gd name="connsiteX2" fmla="*/ 1354002 w 1354002"/>
              <a:gd name="connsiteY2" fmla="*/ 1001713 h 1001713"/>
              <a:gd name="connsiteX3" fmla="*/ 268152 w 1354002"/>
              <a:gd name="connsiteY3" fmla="*/ 1001713 h 1001713"/>
              <a:gd name="connsiteX4" fmla="*/ 274309 w 1354002"/>
              <a:gd name="connsiteY4" fmla="*/ 657236 h 1001713"/>
              <a:gd name="connsiteX5" fmla="*/ 4 w 1354002"/>
              <a:gd name="connsiteY5" fmla="*/ 496928 h 1001713"/>
              <a:gd name="connsiteX6" fmla="*/ 267380 w 1354002"/>
              <a:gd name="connsiteY6" fmla="*/ 308533 h 1001713"/>
              <a:gd name="connsiteX7" fmla="*/ 268152 w 1354002"/>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67376 w 1353998"/>
              <a:gd name="connsiteY6" fmla="*/ 308533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67376 w 1353998"/>
              <a:gd name="connsiteY6" fmla="*/ 308533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67376 w 1353998"/>
              <a:gd name="connsiteY6" fmla="*/ 308533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67376 w 1353998"/>
              <a:gd name="connsiteY6" fmla="*/ 308533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72803 w 1353998"/>
              <a:gd name="connsiteY6" fmla="*/ 354660 h 1001713"/>
              <a:gd name="connsiteX7" fmla="*/ 268148 w 1353998"/>
              <a:gd name="connsiteY7" fmla="*/ 0 h 1001713"/>
              <a:gd name="connsiteX0" fmla="*/ 268158 w 1354008"/>
              <a:gd name="connsiteY0" fmla="*/ 0 h 1001713"/>
              <a:gd name="connsiteX1" fmla="*/ 1354008 w 1354008"/>
              <a:gd name="connsiteY1" fmla="*/ 0 h 1001713"/>
              <a:gd name="connsiteX2" fmla="*/ 1354008 w 1354008"/>
              <a:gd name="connsiteY2" fmla="*/ 1001713 h 1001713"/>
              <a:gd name="connsiteX3" fmla="*/ 268158 w 1354008"/>
              <a:gd name="connsiteY3" fmla="*/ 1001713 h 1001713"/>
              <a:gd name="connsiteX4" fmla="*/ 282455 w 1354008"/>
              <a:gd name="connsiteY4" fmla="*/ 611109 h 1001713"/>
              <a:gd name="connsiteX5" fmla="*/ 10 w 1354008"/>
              <a:gd name="connsiteY5" fmla="*/ 496928 h 1001713"/>
              <a:gd name="connsiteX6" fmla="*/ 272813 w 1354008"/>
              <a:gd name="connsiteY6" fmla="*/ 354660 h 1001713"/>
              <a:gd name="connsiteX7" fmla="*/ 268158 w 1354008"/>
              <a:gd name="connsiteY7" fmla="*/ 0 h 1001713"/>
              <a:gd name="connsiteX0" fmla="*/ 268149 w 1353999"/>
              <a:gd name="connsiteY0" fmla="*/ 0 h 1001713"/>
              <a:gd name="connsiteX1" fmla="*/ 1353999 w 1353999"/>
              <a:gd name="connsiteY1" fmla="*/ 0 h 1001713"/>
              <a:gd name="connsiteX2" fmla="*/ 1353999 w 1353999"/>
              <a:gd name="connsiteY2" fmla="*/ 1001713 h 1001713"/>
              <a:gd name="connsiteX3" fmla="*/ 268149 w 1353999"/>
              <a:gd name="connsiteY3" fmla="*/ 1001713 h 1001713"/>
              <a:gd name="connsiteX4" fmla="*/ 274306 w 1353999"/>
              <a:gd name="connsiteY4" fmla="*/ 616536 h 1001713"/>
              <a:gd name="connsiteX5" fmla="*/ 1 w 1353999"/>
              <a:gd name="connsiteY5" fmla="*/ 496928 h 1001713"/>
              <a:gd name="connsiteX6" fmla="*/ 272804 w 1353999"/>
              <a:gd name="connsiteY6" fmla="*/ 354660 h 1001713"/>
              <a:gd name="connsiteX7" fmla="*/ 268149 w 1353999"/>
              <a:gd name="connsiteY7" fmla="*/ 0 h 1001713"/>
              <a:gd name="connsiteX0" fmla="*/ 268149 w 1353999"/>
              <a:gd name="connsiteY0" fmla="*/ 0 h 1001713"/>
              <a:gd name="connsiteX1" fmla="*/ 1353999 w 1353999"/>
              <a:gd name="connsiteY1" fmla="*/ 0 h 1001713"/>
              <a:gd name="connsiteX2" fmla="*/ 1353999 w 1353999"/>
              <a:gd name="connsiteY2" fmla="*/ 1001713 h 1001713"/>
              <a:gd name="connsiteX3" fmla="*/ 268149 w 1353999"/>
              <a:gd name="connsiteY3" fmla="*/ 1001713 h 1001713"/>
              <a:gd name="connsiteX4" fmla="*/ 274306 w 1353999"/>
              <a:gd name="connsiteY4" fmla="*/ 616536 h 1001713"/>
              <a:gd name="connsiteX5" fmla="*/ 1 w 1353999"/>
              <a:gd name="connsiteY5" fmla="*/ 496928 h 1001713"/>
              <a:gd name="connsiteX6" fmla="*/ 272804 w 1353999"/>
              <a:gd name="connsiteY6" fmla="*/ 354660 h 1001713"/>
              <a:gd name="connsiteX7" fmla="*/ 268149 w 1353999"/>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16536 h 1001713"/>
              <a:gd name="connsiteX5" fmla="*/ 0 w 1353998"/>
              <a:gd name="connsiteY5" fmla="*/ 496928 h 1001713"/>
              <a:gd name="connsiteX6" fmla="*/ 272803 w 1353998"/>
              <a:gd name="connsiteY6" fmla="*/ 354660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16536 h 1001713"/>
              <a:gd name="connsiteX5" fmla="*/ 0 w 1353998"/>
              <a:gd name="connsiteY5" fmla="*/ 496928 h 1001713"/>
              <a:gd name="connsiteX6" fmla="*/ 272803 w 1353998"/>
              <a:gd name="connsiteY6" fmla="*/ 354660 h 1001713"/>
              <a:gd name="connsiteX7" fmla="*/ 268148 w 1353998"/>
              <a:gd name="connsiteY7" fmla="*/ 0 h 1001713"/>
              <a:gd name="connsiteX0" fmla="*/ 171315 w 1257165"/>
              <a:gd name="connsiteY0" fmla="*/ 0 h 1001713"/>
              <a:gd name="connsiteX1" fmla="*/ 1257165 w 1257165"/>
              <a:gd name="connsiteY1" fmla="*/ 0 h 1001713"/>
              <a:gd name="connsiteX2" fmla="*/ 1257165 w 1257165"/>
              <a:gd name="connsiteY2" fmla="*/ 1001713 h 1001713"/>
              <a:gd name="connsiteX3" fmla="*/ 171315 w 1257165"/>
              <a:gd name="connsiteY3" fmla="*/ 1001713 h 1001713"/>
              <a:gd name="connsiteX4" fmla="*/ 177472 w 1257165"/>
              <a:gd name="connsiteY4" fmla="*/ 616536 h 1001713"/>
              <a:gd name="connsiteX5" fmla="*/ 0 w 1257165"/>
              <a:gd name="connsiteY5" fmla="*/ 477561 h 1001713"/>
              <a:gd name="connsiteX6" fmla="*/ 175970 w 1257165"/>
              <a:gd name="connsiteY6" fmla="*/ 354660 h 1001713"/>
              <a:gd name="connsiteX7" fmla="*/ 171315 w 1257165"/>
              <a:gd name="connsiteY7" fmla="*/ 0 h 1001713"/>
              <a:gd name="connsiteX0" fmla="*/ 171315 w 1257165"/>
              <a:gd name="connsiteY0" fmla="*/ 0 h 1001713"/>
              <a:gd name="connsiteX1" fmla="*/ 1257165 w 1257165"/>
              <a:gd name="connsiteY1" fmla="*/ 0 h 1001713"/>
              <a:gd name="connsiteX2" fmla="*/ 1257165 w 1257165"/>
              <a:gd name="connsiteY2" fmla="*/ 1001713 h 1001713"/>
              <a:gd name="connsiteX3" fmla="*/ 171315 w 1257165"/>
              <a:gd name="connsiteY3" fmla="*/ 1001713 h 1001713"/>
              <a:gd name="connsiteX4" fmla="*/ 177472 w 1257165"/>
              <a:gd name="connsiteY4" fmla="*/ 616536 h 1001713"/>
              <a:gd name="connsiteX5" fmla="*/ 0 w 1257165"/>
              <a:gd name="connsiteY5" fmla="*/ 477561 h 1001713"/>
              <a:gd name="connsiteX6" fmla="*/ 175970 w 1257165"/>
              <a:gd name="connsiteY6" fmla="*/ 354660 h 1001713"/>
              <a:gd name="connsiteX7" fmla="*/ 171315 w 1257165"/>
              <a:gd name="connsiteY7" fmla="*/ 0 h 1001713"/>
              <a:gd name="connsiteX0" fmla="*/ 171315 w 1257165"/>
              <a:gd name="connsiteY0" fmla="*/ 0 h 1001713"/>
              <a:gd name="connsiteX1" fmla="*/ 1257165 w 1257165"/>
              <a:gd name="connsiteY1" fmla="*/ 0 h 1001713"/>
              <a:gd name="connsiteX2" fmla="*/ 1257165 w 1257165"/>
              <a:gd name="connsiteY2" fmla="*/ 1001713 h 1001713"/>
              <a:gd name="connsiteX3" fmla="*/ 171315 w 1257165"/>
              <a:gd name="connsiteY3" fmla="*/ 1001713 h 1001713"/>
              <a:gd name="connsiteX4" fmla="*/ 177472 w 1257165"/>
              <a:gd name="connsiteY4" fmla="*/ 616536 h 1001713"/>
              <a:gd name="connsiteX5" fmla="*/ 0 w 1257165"/>
              <a:gd name="connsiteY5" fmla="*/ 477561 h 1001713"/>
              <a:gd name="connsiteX6" fmla="*/ 175970 w 1257165"/>
              <a:gd name="connsiteY6" fmla="*/ 354660 h 1001713"/>
              <a:gd name="connsiteX7" fmla="*/ 171315 w 1257165"/>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4 w 1232097"/>
              <a:gd name="connsiteY4" fmla="*/ 616536 h 1001713"/>
              <a:gd name="connsiteX5" fmla="*/ 0 w 1232097"/>
              <a:gd name="connsiteY5" fmla="*/ 483131 h 1001713"/>
              <a:gd name="connsiteX6" fmla="*/ 150902 w 1232097"/>
              <a:gd name="connsiteY6" fmla="*/ 354660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4 w 1232097"/>
              <a:gd name="connsiteY4" fmla="*/ 616536 h 1001713"/>
              <a:gd name="connsiteX5" fmla="*/ 0 w 1232097"/>
              <a:gd name="connsiteY5" fmla="*/ 483131 h 1001713"/>
              <a:gd name="connsiteX6" fmla="*/ 150902 w 1232097"/>
              <a:gd name="connsiteY6" fmla="*/ 354660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4 w 1232097"/>
              <a:gd name="connsiteY4" fmla="*/ 616536 h 1001713"/>
              <a:gd name="connsiteX5" fmla="*/ 0 w 1232097"/>
              <a:gd name="connsiteY5" fmla="*/ 483131 h 1001713"/>
              <a:gd name="connsiteX6" fmla="*/ 150902 w 1232097"/>
              <a:gd name="connsiteY6" fmla="*/ 354660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50902 w 1232097"/>
              <a:gd name="connsiteY6" fmla="*/ 354660 h 1001713"/>
              <a:gd name="connsiteX7" fmla="*/ 146247 w 1232097"/>
              <a:gd name="connsiteY7" fmla="*/ 0 h 1001713"/>
              <a:gd name="connsiteX0" fmla="*/ 146250 w 1232100"/>
              <a:gd name="connsiteY0" fmla="*/ 0 h 1001713"/>
              <a:gd name="connsiteX1" fmla="*/ 1232100 w 1232100"/>
              <a:gd name="connsiteY1" fmla="*/ 0 h 1001713"/>
              <a:gd name="connsiteX2" fmla="*/ 1232100 w 1232100"/>
              <a:gd name="connsiteY2" fmla="*/ 1001713 h 1001713"/>
              <a:gd name="connsiteX3" fmla="*/ 146250 w 1232100"/>
              <a:gd name="connsiteY3" fmla="*/ 1001713 h 1001713"/>
              <a:gd name="connsiteX4" fmla="*/ 152408 w 1232100"/>
              <a:gd name="connsiteY4" fmla="*/ 583114 h 1001713"/>
              <a:gd name="connsiteX5" fmla="*/ 3 w 1232100"/>
              <a:gd name="connsiteY5" fmla="*/ 483131 h 1001713"/>
              <a:gd name="connsiteX6" fmla="*/ 148120 w 1232100"/>
              <a:gd name="connsiteY6" fmla="*/ 374158 h 1001713"/>
              <a:gd name="connsiteX7" fmla="*/ 146250 w 1232100"/>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2097" h="1001713">
                <a:moveTo>
                  <a:pt x="146247" y="0"/>
                </a:moveTo>
                <a:lnTo>
                  <a:pt x="1232097" y="0"/>
                </a:lnTo>
                <a:lnTo>
                  <a:pt x="1232097" y="1001713"/>
                </a:lnTo>
                <a:lnTo>
                  <a:pt x="146247" y="1001713"/>
                </a:lnTo>
                <a:cubicBezTo>
                  <a:pt x="148300" y="862180"/>
                  <a:pt x="150352" y="722647"/>
                  <a:pt x="152405" y="583114"/>
                </a:cubicBezTo>
                <a:lnTo>
                  <a:pt x="0" y="483131"/>
                </a:lnTo>
                <a:lnTo>
                  <a:pt x="148117" y="374158"/>
                </a:lnTo>
                <a:cubicBezTo>
                  <a:pt x="147182" y="309629"/>
                  <a:pt x="146870" y="124719"/>
                  <a:pt x="146247" y="0"/>
                </a:cubicBezTo>
                <a:close/>
              </a:path>
            </a:pathLst>
          </a:custGeom>
          <a:solidFill>
            <a:srgbClr val="07874E"/>
          </a:solidFill>
          <a:ln w="19050">
            <a:noFill/>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7" name="Rectangle 16">
            <a:extLst>
              <a:ext uri="{FF2B5EF4-FFF2-40B4-BE49-F238E27FC236}">
                <a16:creationId xmlns:a16="http://schemas.microsoft.com/office/drawing/2014/main" id="{7112F575-0D24-3E4B-899D-012AAB4EF48B}"/>
              </a:ext>
            </a:extLst>
          </p:cNvPr>
          <p:cNvSpPr/>
          <p:nvPr/>
        </p:nvSpPr>
        <p:spPr>
          <a:xfrm>
            <a:off x="4683566" y="4009969"/>
            <a:ext cx="863245" cy="784830"/>
          </a:xfrm>
          <a:prstGeom prst="rect">
            <a:avLst/>
          </a:prstGeom>
          <a:noFill/>
        </p:spPr>
        <p:txBody>
          <a:bodyPr wrap="square" lIns="0" rIns="0" anchor="ctr" anchorCtr="0">
            <a:spAutoFit/>
          </a:bodyPr>
          <a:lstStyle/>
          <a:p>
            <a:pPr algn="ctr">
              <a:lnSpc>
                <a:spcPts val="1800"/>
              </a:lnSpc>
            </a:pPr>
            <a:r>
              <a:rPr lang="en-US" sz="1600" b="1" dirty="0">
                <a:solidFill>
                  <a:schemeClr val="bg1"/>
                </a:solidFill>
              </a:rPr>
              <a:t>$16,600 </a:t>
            </a:r>
            <a:r>
              <a:rPr lang="en-US" sz="1600" dirty="0">
                <a:solidFill>
                  <a:schemeClr val="bg1"/>
                </a:solidFill>
              </a:rPr>
              <a:t>over the </a:t>
            </a:r>
            <a:br>
              <a:rPr lang="en-US" sz="1600" dirty="0">
                <a:solidFill>
                  <a:schemeClr val="bg1"/>
                </a:solidFill>
              </a:rPr>
            </a:br>
            <a:r>
              <a:rPr lang="en-US" sz="1600" dirty="0">
                <a:solidFill>
                  <a:schemeClr val="bg1"/>
                </a:solidFill>
              </a:rPr>
              <a:t>limit</a:t>
            </a:r>
          </a:p>
        </p:txBody>
      </p:sp>
      <p:sp>
        <p:nvSpPr>
          <p:cNvPr id="27" name="Rectangle 5">
            <a:extLst>
              <a:ext uri="{FF2B5EF4-FFF2-40B4-BE49-F238E27FC236}">
                <a16:creationId xmlns:a16="http://schemas.microsoft.com/office/drawing/2014/main" id="{39B50A3A-E187-4048-BF0B-9CF24AB50080}"/>
              </a:ext>
              <a:ext uri="{C183D7F6-B498-43B3-948B-1728B52AA6E4}">
                <adec:decorative xmlns:adec="http://schemas.microsoft.com/office/drawing/2017/decorative" val="1"/>
              </a:ext>
            </a:extLst>
          </p:cNvPr>
          <p:cNvSpPr>
            <a:spLocks noChangeArrowheads="1"/>
          </p:cNvSpPr>
          <p:nvPr/>
        </p:nvSpPr>
        <p:spPr bwMode="auto">
          <a:xfrm>
            <a:off x="7670800" y="4020811"/>
            <a:ext cx="980742" cy="763146"/>
          </a:xfrm>
          <a:custGeom>
            <a:avLst/>
            <a:gdLst>
              <a:gd name="connsiteX0" fmla="*/ 0 w 1085850"/>
              <a:gd name="connsiteY0" fmla="*/ 0 h 1001713"/>
              <a:gd name="connsiteX1" fmla="*/ 1085850 w 1085850"/>
              <a:gd name="connsiteY1" fmla="*/ 0 h 1001713"/>
              <a:gd name="connsiteX2" fmla="*/ 1085850 w 1085850"/>
              <a:gd name="connsiteY2" fmla="*/ 1001713 h 1001713"/>
              <a:gd name="connsiteX3" fmla="*/ 0 w 1085850"/>
              <a:gd name="connsiteY3" fmla="*/ 1001713 h 1001713"/>
              <a:gd name="connsiteX4" fmla="*/ 0 w 1085850"/>
              <a:gd name="connsiteY4" fmla="*/ 0 h 1001713"/>
              <a:gd name="connsiteX0" fmla="*/ 0 w 1085850"/>
              <a:gd name="connsiteY0" fmla="*/ 0 h 1001713"/>
              <a:gd name="connsiteX1" fmla="*/ 1085850 w 1085850"/>
              <a:gd name="connsiteY1" fmla="*/ 0 h 1001713"/>
              <a:gd name="connsiteX2" fmla="*/ 1085850 w 1085850"/>
              <a:gd name="connsiteY2" fmla="*/ 1001713 h 1001713"/>
              <a:gd name="connsiteX3" fmla="*/ 0 w 1085850"/>
              <a:gd name="connsiteY3" fmla="*/ 1001713 h 1001713"/>
              <a:gd name="connsiteX4" fmla="*/ 11584 w 1085850"/>
              <a:gd name="connsiteY4" fmla="*/ 654522 h 1001713"/>
              <a:gd name="connsiteX5" fmla="*/ 0 w 1085850"/>
              <a:gd name="connsiteY5" fmla="*/ 0 h 1001713"/>
              <a:gd name="connsiteX0" fmla="*/ 772 w 1086622"/>
              <a:gd name="connsiteY0" fmla="*/ 0 h 1001713"/>
              <a:gd name="connsiteX1" fmla="*/ 1086622 w 1086622"/>
              <a:gd name="connsiteY1" fmla="*/ 0 h 1001713"/>
              <a:gd name="connsiteX2" fmla="*/ 1086622 w 1086622"/>
              <a:gd name="connsiteY2" fmla="*/ 1001713 h 1001713"/>
              <a:gd name="connsiteX3" fmla="*/ 772 w 1086622"/>
              <a:gd name="connsiteY3" fmla="*/ 1001713 h 1001713"/>
              <a:gd name="connsiteX4" fmla="*/ 12356 w 1086622"/>
              <a:gd name="connsiteY4" fmla="*/ 654522 h 1001713"/>
              <a:gd name="connsiteX5" fmla="*/ 0 w 1086622"/>
              <a:gd name="connsiteY5" fmla="*/ 308533 h 1001713"/>
              <a:gd name="connsiteX6" fmla="*/ 772 w 1086622"/>
              <a:gd name="connsiteY6" fmla="*/ 0 h 1001713"/>
              <a:gd name="connsiteX0" fmla="*/ 76652 w 1162502"/>
              <a:gd name="connsiteY0" fmla="*/ 0 h 1001713"/>
              <a:gd name="connsiteX1" fmla="*/ 1162502 w 1162502"/>
              <a:gd name="connsiteY1" fmla="*/ 0 h 1001713"/>
              <a:gd name="connsiteX2" fmla="*/ 1162502 w 1162502"/>
              <a:gd name="connsiteY2" fmla="*/ 1001713 h 1001713"/>
              <a:gd name="connsiteX3" fmla="*/ 76652 w 1162502"/>
              <a:gd name="connsiteY3" fmla="*/ 1001713 h 1001713"/>
              <a:gd name="connsiteX4" fmla="*/ 88236 w 1162502"/>
              <a:gd name="connsiteY4" fmla="*/ 654522 h 1001713"/>
              <a:gd name="connsiteX5" fmla="*/ 75880 w 1162502"/>
              <a:gd name="connsiteY5" fmla="*/ 308533 h 1001713"/>
              <a:gd name="connsiteX6" fmla="*/ 88236 w 1162502"/>
              <a:gd name="connsiteY6" fmla="*/ 469171 h 1001713"/>
              <a:gd name="connsiteX7" fmla="*/ 76652 w 1162502"/>
              <a:gd name="connsiteY7" fmla="*/ 0 h 1001713"/>
              <a:gd name="connsiteX0" fmla="*/ 221764 w 1307614"/>
              <a:gd name="connsiteY0" fmla="*/ 0 h 1001713"/>
              <a:gd name="connsiteX1" fmla="*/ 1307614 w 1307614"/>
              <a:gd name="connsiteY1" fmla="*/ 0 h 1001713"/>
              <a:gd name="connsiteX2" fmla="*/ 1307614 w 1307614"/>
              <a:gd name="connsiteY2" fmla="*/ 1001713 h 1001713"/>
              <a:gd name="connsiteX3" fmla="*/ 221764 w 1307614"/>
              <a:gd name="connsiteY3" fmla="*/ 1001713 h 1001713"/>
              <a:gd name="connsiteX4" fmla="*/ 233348 w 1307614"/>
              <a:gd name="connsiteY4" fmla="*/ 654522 h 1001713"/>
              <a:gd name="connsiteX5" fmla="*/ 220992 w 1307614"/>
              <a:gd name="connsiteY5" fmla="*/ 308533 h 1001713"/>
              <a:gd name="connsiteX6" fmla="*/ 0 w 1307614"/>
              <a:gd name="connsiteY6" fmla="*/ 436611 h 1001713"/>
              <a:gd name="connsiteX7" fmla="*/ 221764 w 1307614"/>
              <a:gd name="connsiteY7" fmla="*/ 0 h 1001713"/>
              <a:gd name="connsiteX0" fmla="*/ 81124 w 1166974"/>
              <a:gd name="connsiteY0" fmla="*/ 0 h 1001713"/>
              <a:gd name="connsiteX1" fmla="*/ 1166974 w 1166974"/>
              <a:gd name="connsiteY1" fmla="*/ 0 h 1001713"/>
              <a:gd name="connsiteX2" fmla="*/ 1166974 w 1166974"/>
              <a:gd name="connsiteY2" fmla="*/ 1001713 h 1001713"/>
              <a:gd name="connsiteX3" fmla="*/ 81124 w 1166974"/>
              <a:gd name="connsiteY3" fmla="*/ 1001713 h 1001713"/>
              <a:gd name="connsiteX4" fmla="*/ 92708 w 1166974"/>
              <a:gd name="connsiteY4" fmla="*/ 654522 h 1001713"/>
              <a:gd name="connsiteX5" fmla="*/ 80352 w 1166974"/>
              <a:gd name="connsiteY5" fmla="*/ 308533 h 1001713"/>
              <a:gd name="connsiteX6" fmla="*/ 81124 w 1166974"/>
              <a:gd name="connsiteY6" fmla="*/ 0 h 1001713"/>
              <a:gd name="connsiteX0" fmla="*/ 81124 w 1166974"/>
              <a:gd name="connsiteY0" fmla="*/ 0 h 1001713"/>
              <a:gd name="connsiteX1" fmla="*/ 1166974 w 1166974"/>
              <a:gd name="connsiteY1" fmla="*/ 0 h 1001713"/>
              <a:gd name="connsiteX2" fmla="*/ 1166974 w 1166974"/>
              <a:gd name="connsiteY2" fmla="*/ 1001713 h 1001713"/>
              <a:gd name="connsiteX3" fmla="*/ 81124 w 1166974"/>
              <a:gd name="connsiteY3" fmla="*/ 1001713 h 1001713"/>
              <a:gd name="connsiteX4" fmla="*/ 92708 w 1166974"/>
              <a:gd name="connsiteY4" fmla="*/ 654522 h 1001713"/>
              <a:gd name="connsiteX5" fmla="*/ 80352 w 1166974"/>
              <a:gd name="connsiteY5" fmla="*/ 308533 h 1001713"/>
              <a:gd name="connsiteX6" fmla="*/ 81124 w 1166974"/>
              <a:gd name="connsiteY6" fmla="*/ 0 h 1001713"/>
              <a:gd name="connsiteX0" fmla="*/ 772 w 1086622"/>
              <a:gd name="connsiteY0" fmla="*/ 0 h 1001713"/>
              <a:gd name="connsiteX1" fmla="*/ 1086622 w 1086622"/>
              <a:gd name="connsiteY1" fmla="*/ 0 h 1001713"/>
              <a:gd name="connsiteX2" fmla="*/ 1086622 w 1086622"/>
              <a:gd name="connsiteY2" fmla="*/ 1001713 h 1001713"/>
              <a:gd name="connsiteX3" fmla="*/ 772 w 1086622"/>
              <a:gd name="connsiteY3" fmla="*/ 1001713 h 1001713"/>
              <a:gd name="connsiteX4" fmla="*/ 12356 w 1086622"/>
              <a:gd name="connsiteY4" fmla="*/ 654522 h 1001713"/>
              <a:gd name="connsiteX5" fmla="*/ 0 w 1086622"/>
              <a:gd name="connsiteY5" fmla="*/ 308533 h 1001713"/>
              <a:gd name="connsiteX6" fmla="*/ 772 w 1086622"/>
              <a:gd name="connsiteY6" fmla="*/ 0 h 1001713"/>
              <a:gd name="connsiteX0" fmla="*/ 772 w 1086622"/>
              <a:gd name="connsiteY0" fmla="*/ 0 h 1001713"/>
              <a:gd name="connsiteX1" fmla="*/ 1086622 w 1086622"/>
              <a:gd name="connsiteY1" fmla="*/ 0 h 1001713"/>
              <a:gd name="connsiteX2" fmla="*/ 1086622 w 1086622"/>
              <a:gd name="connsiteY2" fmla="*/ 1001713 h 1001713"/>
              <a:gd name="connsiteX3" fmla="*/ 772 w 1086622"/>
              <a:gd name="connsiteY3" fmla="*/ 1001713 h 1001713"/>
              <a:gd name="connsiteX4" fmla="*/ 12356 w 1086622"/>
              <a:gd name="connsiteY4" fmla="*/ 654522 h 1001713"/>
              <a:gd name="connsiteX5" fmla="*/ 0 w 1086622"/>
              <a:gd name="connsiteY5" fmla="*/ 308533 h 1001713"/>
              <a:gd name="connsiteX6" fmla="*/ 772 w 1086622"/>
              <a:gd name="connsiteY6" fmla="*/ 0 h 1001713"/>
              <a:gd name="connsiteX0" fmla="*/ 1120 w 1086970"/>
              <a:gd name="connsiteY0" fmla="*/ 0 h 1001713"/>
              <a:gd name="connsiteX1" fmla="*/ 1086970 w 1086970"/>
              <a:gd name="connsiteY1" fmla="*/ 0 h 1001713"/>
              <a:gd name="connsiteX2" fmla="*/ 1086970 w 1086970"/>
              <a:gd name="connsiteY2" fmla="*/ 1001713 h 1001713"/>
              <a:gd name="connsiteX3" fmla="*/ 1120 w 1086970"/>
              <a:gd name="connsiteY3" fmla="*/ 1001713 h 1001713"/>
              <a:gd name="connsiteX4" fmla="*/ 7277 w 1086970"/>
              <a:gd name="connsiteY4" fmla="*/ 657236 h 1001713"/>
              <a:gd name="connsiteX5" fmla="*/ 348 w 1086970"/>
              <a:gd name="connsiteY5" fmla="*/ 308533 h 1001713"/>
              <a:gd name="connsiteX6" fmla="*/ 1120 w 1086970"/>
              <a:gd name="connsiteY6" fmla="*/ 0 h 1001713"/>
              <a:gd name="connsiteX0" fmla="*/ 1120 w 1086970"/>
              <a:gd name="connsiteY0" fmla="*/ 0 h 1001713"/>
              <a:gd name="connsiteX1" fmla="*/ 1086970 w 1086970"/>
              <a:gd name="connsiteY1" fmla="*/ 0 h 1001713"/>
              <a:gd name="connsiteX2" fmla="*/ 1086970 w 1086970"/>
              <a:gd name="connsiteY2" fmla="*/ 1001713 h 1001713"/>
              <a:gd name="connsiteX3" fmla="*/ 1120 w 1086970"/>
              <a:gd name="connsiteY3" fmla="*/ 1001713 h 1001713"/>
              <a:gd name="connsiteX4" fmla="*/ 7277 w 1086970"/>
              <a:gd name="connsiteY4" fmla="*/ 657236 h 1001713"/>
              <a:gd name="connsiteX5" fmla="*/ 348 w 1086970"/>
              <a:gd name="connsiteY5" fmla="*/ 308533 h 1001713"/>
              <a:gd name="connsiteX6" fmla="*/ 1120 w 1086970"/>
              <a:gd name="connsiteY6" fmla="*/ 0 h 1001713"/>
              <a:gd name="connsiteX0" fmla="*/ 1120 w 1086970"/>
              <a:gd name="connsiteY0" fmla="*/ 0 h 1001713"/>
              <a:gd name="connsiteX1" fmla="*/ 1086970 w 1086970"/>
              <a:gd name="connsiteY1" fmla="*/ 0 h 1001713"/>
              <a:gd name="connsiteX2" fmla="*/ 1086970 w 1086970"/>
              <a:gd name="connsiteY2" fmla="*/ 1001713 h 1001713"/>
              <a:gd name="connsiteX3" fmla="*/ 1120 w 1086970"/>
              <a:gd name="connsiteY3" fmla="*/ 1001713 h 1001713"/>
              <a:gd name="connsiteX4" fmla="*/ 7277 w 1086970"/>
              <a:gd name="connsiteY4" fmla="*/ 657236 h 1001713"/>
              <a:gd name="connsiteX5" fmla="*/ 348 w 1086970"/>
              <a:gd name="connsiteY5" fmla="*/ 308533 h 1001713"/>
              <a:gd name="connsiteX6" fmla="*/ 1120 w 1086970"/>
              <a:gd name="connsiteY6" fmla="*/ 0 h 1001713"/>
              <a:gd name="connsiteX0" fmla="*/ 2302 w 1088152"/>
              <a:gd name="connsiteY0" fmla="*/ 0 h 1001713"/>
              <a:gd name="connsiteX1" fmla="*/ 1088152 w 1088152"/>
              <a:gd name="connsiteY1" fmla="*/ 0 h 1001713"/>
              <a:gd name="connsiteX2" fmla="*/ 1088152 w 1088152"/>
              <a:gd name="connsiteY2" fmla="*/ 1001713 h 1001713"/>
              <a:gd name="connsiteX3" fmla="*/ 2302 w 1088152"/>
              <a:gd name="connsiteY3" fmla="*/ 1001713 h 1001713"/>
              <a:gd name="connsiteX4" fmla="*/ 8459 w 1088152"/>
              <a:gd name="connsiteY4" fmla="*/ 657236 h 1001713"/>
              <a:gd name="connsiteX5" fmla="*/ 1530 w 1088152"/>
              <a:gd name="connsiteY5" fmla="*/ 308533 h 1001713"/>
              <a:gd name="connsiteX6" fmla="*/ 2302 w 1088152"/>
              <a:gd name="connsiteY6" fmla="*/ 0 h 1001713"/>
              <a:gd name="connsiteX0" fmla="*/ 2302 w 1088152"/>
              <a:gd name="connsiteY0" fmla="*/ 0 h 1001713"/>
              <a:gd name="connsiteX1" fmla="*/ 1088152 w 1088152"/>
              <a:gd name="connsiteY1" fmla="*/ 0 h 1001713"/>
              <a:gd name="connsiteX2" fmla="*/ 1088152 w 1088152"/>
              <a:gd name="connsiteY2" fmla="*/ 1001713 h 1001713"/>
              <a:gd name="connsiteX3" fmla="*/ 2302 w 1088152"/>
              <a:gd name="connsiteY3" fmla="*/ 1001713 h 1001713"/>
              <a:gd name="connsiteX4" fmla="*/ 8459 w 1088152"/>
              <a:gd name="connsiteY4" fmla="*/ 657236 h 1001713"/>
              <a:gd name="connsiteX5" fmla="*/ 5490 w 1088152"/>
              <a:gd name="connsiteY5" fmla="*/ 469794 h 1001713"/>
              <a:gd name="connsiteX6" fmla="*/ 1530 w 1088152"/>
              <a:gd name="connsiteY6" fmla="*/ 308533 h 1001713"/>
              <a:gd name="connsiteX7" fmla="*/ 2302 w 1088152"/>
              <a:gd name="connsiteY7" fmla="*/ 0 h 1001713"/>
              <a:gd name="connsiteX0" fmla="*/ 268152 w 1354002"/>
              <a:gd name="connsiteY0" fmla="*/ 0 h 1001713"/>
              <a:gd name="connsiteX1" fmla="*/ 1354002 w 1354002"/>
              <a:gd name="connsiteY1" fmla="*/ 0 h 1001713"/>
              <a:gd name="connsiteX2" fmla="*/ 1354002 w 1354002"/>
              <a:gd name="connsiteY2" fmla="*/ 1001713 h 1001713"/>
              <a:gd name="connsiteX3" fmla="*/ 268152 w 1354002"/>
              <a:gd name="connsiteY3" fmla="*/ 1001713 h 1001713"/>
              <a:gd name="connsiteX4" fmla="*/ 274309 w 1354002"/>
              <a:gd name="connsiteY4" fmla="*/ 657236 h 1001713"/>
              <a:gd name="connsiteX5" fmla="*/ 4 w 1354002"/>
              <a:gd name="connsiteY5" fmla="*/ 496928 h 1001713"/>
              <a:gd name="connsiteX6" fmla="*/ 267380 w 1354002"/>
              <a:gd name="connsiteY6" fmla="*/ 308533 h 1001713"/>
              <a:gd name="connsiteX7" fmla="*/ 268152 w 1354002"/>
              <a:gd name="connsiteY7" fmla="*/ 0 h 1001713"/>
              <a:gd name="connsiteX0" fmla="*/ 268152 w 1354002"/>
              <a:gd name="connsiteY0" fmla="*/ 0 h 1001713"/>
              <a:gd name="connsiteX1" fmla="*/ 1354002 w 1354002"/>
              <a:gd name="connsiteY1" fmla="*/ 0 h 1001713"/>
              <a:gd name="connsiteX2" fmla="*/ 1354002 w 1354002"/>
              <a:gd name="connsiteY2" fmla="*/ 1001713 h 1001713"/>
              <a:gd name="connsiteX3" fmla="*/ 268152 w 1354002"/>
              <a:gd name="connsiteY3" fmla="*/ 1001713 h 1001713"/>
              <a:gd name="connsiteX4" fmla="*/ 274309 w 1354002"/>
              <a:gd name="connsiteY4" fmla="*/ 657236 h 1001713"/>
              <a:gd name="connsiteX5" fmla="*/ 4 w 1354002"/>
              <a:gd name="connsiteY5" fmla="*/ 496928 h 1001713"/>
              <a:gd name="connsiteX6" fmla="*/ 267380 w 1354002"/>
              <a:gd name="connsiteY6" fmla="*/ 308533 h 1001713"/>
              <a:gd name="connsiteX7" fmla="*/ 268152 w 1354002"/>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67376 w 1353998"/>
              <a:gd name="connsiteY6" fmla="*/ 308533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67376 w 1353998"/>
              <a:gd name="connsiteY6" fmla="*/ 308533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67376 w 1353998"/>
              <a:gd name="connsiteY6" fmla="*/ 308533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67376 w 1353998"/>
              <a:gd name="connsiteY6" fmla="*/ 308533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57236 h 1001713"/>
              <a:gd name="connsiteX5" fmla="*/ 0 w 1353998"/>
              <a:gd name="connsiteY5" fmla="*/ 496928 h 1001713"/>
              <a:gd name="connsiteX6" fmla="*/ 272803 w 1353998"/>
              <a:gd name="connsiteY6" fmla="*/ 354660 h 1001713"/>
              <a:gd name="connsiteX7" fmla="*/ 268148 w 1353998"/>
              <a:gd name="connsiteY7" fmla="*/ 0 h 1001713"/>
              <a:gd name="connsiteX0" fmla="*/ 268158 w 1354008"/>
              <a:gd name="connsiteY0" fmla="*/ 0 h 1001713"/>
              <a:gd name="connsiteX1" fmla="*/ 1354008 w 1354008"/>
              <a:gd name="connsiteY1" fmla="*/ 0 h 1001713"/>
              <a:gd name="connsiteX2" fmla="*/ 1354008 w 1354008"/>
              <a:gd name="connsiteY2" fmla="*/ 1001713 h 1001713"/>
              <a:gd name="connsiteX3" fmla="*/ 268158 w 1354008"/>
              <a:gd name="connsiteY3" fmla="*/ 1001713 h 1001713"/>
              <a:gd name="connsiteX4" fmla="*/ 282455 w 1354008"/>
              <a:gd name="connsiteY4" fmla="*/ 611109 h 1001713"/>
              <a:gd name="connsiteX5" fmla="*/ 10 w 1354008"/>
              <a:gd name="connsiteY5" fmla="*/ 496928 h 1001713"/>
              <a:gd name="connsiteX6" fmla="*/ 272813 w 1354008"/>
              <a:gd name="connsiteY6" fmla="*/ 354660 h 1001713"/>
              <a:gd name="connsiteX7" fmla="*/ 268158 w 1354008"/>
              <a:gd name="connsiteY7" fmla="*/ 0 h 1001713"/>
              <a:gd name="connsiteX0" fmla="*/ 268149 w 1353999"/>
              <a:gd name="connsiteY0" fmla="*/ 0 h 1001713"/>
              <a:gd name="connsiteX1" fmla="*/ 1353999 w 1353999"/>
              <a:gd name="connsiteY1" fmla="*/ 0 h 1001713"/>
              <a:gd name="connsiteX2" fmla="*/ 1353999 w 1353999"/>
              <a:gd name="connsiteY2" fmla="*/ 1001713 h 1001713"/>
              <a:gd name="connsiteX3" fmla="*/ 268149 w 1353999"/>
              <a:gd name="connsiteY3" fmla="*/ 1001713 h 1001713"/>
              <a:gd name="connsiteX4" fmla="*/ 274306 w 1353999"/>
              <a:gd name="connsiteY4" fmla="*/ 616536 h 1001713"/>
              <a:gd name="connsiteX5" fmla="*/ 1 w 1353999"/>
              <a:gd name="connsiteY5" fmla="*/ 496928 h 1001713"/>
              <a:gd name="connsiteX6" fmla="*/ 272804 w 1353999"/>
              <a:gd name="connsiteY6" fmla="*/ 354660 h 1001713"/>
              <a:gd name="connsiteX7" fmla="*/ 268149 w 1353999"/>
              <a:gd name="connsiteY7" fmla="*/ 0 h 1001713"/>
              <a:gd name="connsiteX0" fmla="*/ 268149 w 1353999"/>
              <a:gd name="connsiteY0" fmla="*/ 0 h 1001713"/>
              <a:gd name="connsiteX1" fmla="*/ 1353999 w 1353999"/>
              <a:gd name="connsiteY1" fmla="*/ 0 h 1001713"/>
              <a:gd name="connsiteX2" fmla="*/ 1353999 w 1353999"/>
              <a:gd name="connsiteY2" fmla="*/ 1001713 h 1001713"/>
              <a:gd name="connsiteX3" fmla="*/ 268149 w 1353999"/>
              <a:gd name="connsiteY3" fmla="*/ 1001713 h 1001713"/>
              <a:gd name="connsiteX4" fmla="*/ 274306 w 1353999"/>
              <a:gd name="connsiteY4" fmla="*/ 616536 h 1001713"/>
              <a:gd name="connsiteX5" fmla="*/ 1 w 1353999"/>
              <a:gd name="connsiteY5" fmla="*/ 496928 h 1001713"/>
              <a:gd name="connsiteX6" fmla="*/ 272804 w 1353999"/>
              <a:gd name="connsiteY6" fmla="*/ 354660 h 1001713"/>
              <a:gd name="connsiteX7" fmla="*/ 268149 w 1353999"/>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16536 h 1001713"/>
              <a:gd name="connsiteX5" fmla="*/ 0 w 1353998"/>
              <a:gd name="connsiteY5" fmla="*/ 496928 h 1001713"/>
              <a:gd name="connsiteX6" fmla="*/ 272803 w 1353998"/>
              <a:gd name="connsiteY6" fmla="*/ 354660 h 1001713"/>
              <a:gd name="connsiteX7" fmla="*/ 268148 w 1353998"/>
              <a:gd name="connsiteY7" fmla="*/ 0 h 1001713"/>
              <a:gd name="connsiteX0" fmla="*/ 268148 w 1353998"/>
              <a:gd name="connsiteY0" fmla="*/ 0 h 1001713"/>
              <a:gd name="connsiteX1" fmla="*/ 1353998 w 1353998"/>
              <a:gd name="connsiteY1" fmla="*/ 0 h 1001713"/>
              <a:gd name="connsiteX2" fmla="*/ 1353998 w 1353998"/>
              <a:gd name="connsiteY2" fmla="*/ 1001713 h 1001713"/>
              <a:gd name="connsiteX3" fmla="*/ 268148 w 1353998"/>
              <a:gd name="connsiteY3" fmla="*/ 1001713 h 1001713"/>
              <a:gd name="connsiteX4" fmla="*/ 274305 w 1353998"/>
              <a:gd name="connsiteY4" fmla="*/ 616536 h 1001713"/>
              <a:gd name="connsiteX5" fmla="*/ 0 w 1353998"/>
              <a:gd name="connsiteY5" fmla="*/ 496928 h 1001713"/>
              <a:gd name="connsiteX6" fmla="*/ 272803 w 1353998"/>
              <a:gd name="connsiteY6" fmla="*/ 354660 h 1001713"/>
              <a:gd name="connsiteX7" fmla="*/ 268148 w 1353998"/>
              <a:gd name="connsiteY7" fmla="*/ 0 h 1001713"/>
              <a:gd name="connsiteX0" fmla="*/ 171315 w 1257165"/>
              <a:gd name="connsiteY0" fmla="*/ 0 h 1001713"/>
              <a:gd name="connsiteX1" fmla="*/ 1257165 w 1257165"/>
              <a:gd name="connsiteY1" fmla="*/ 0 h 1001713"/>
              <a:gd name="connsiteX2" fmla="*/ 1257165 w 1257165"/>
              <a:gd name="connsiteY2" fmla="*/ 1001713 h 1001713"/>
              <a:gd name="connsiteX3" fmla="*/ 171315 w 1257165"/>
              <a:gd name="connsiteY3" fmla="*/ 1001713 h 1001713"/>
              <a:gd name="connsiteX4" fmla="*/ 177472 w 1257165"/>
              <a:gd name="connsiteY4" fmla="*/ 616536 h 1001713"/>
              <a:gd name="connsiteX5" fmla="*/ 0 w 1257165"/>
              <a:gd name="connsiteY5" fmla="*/ 477561 h 1001713"/>
              <a:gd name="connsiteX6" fmla="*/ 175970 w 1257165"/>
              <a:gd name="connsiteY6" fmla="*/ 354660 h 1001713"/>
              <a:gd name="connsiteX7" fmla="*/ 171315 w 1257165"/>
              <a:gd name="connsiteY7" fmla="*/ 0 h 1001713"/>
              <a:gd name="connsiteX0" fmla="*/ 171315 w 1257165"/>
              <a:gd name="connsiteY0" fmla="*/ 0 h 1001713"/>
              <a:gd name="connsiteX1" fmla="*/ 1257165 w 1257165"/>
              <a:gd name="connsiteY1" fmla="*/ 0 h 1001713"/>
              <a:gd name="connsiteX2" fmla="*/ 1257165 w 1257165"/>
              <a:gd name="connsiteY2" fmla="*/ 1001713 h 1001713"/>
              <a:gd name="connsiteX3" fmla="*/ 171315 w 1257165"/>
              <a:gd name="connsiteY3" fmla="*/ 1001713 h 1001713"/>
              <a:gd name="connsiteX4" fmla="*/ 177472 w 1257165"/>
              <a:gd name="connsiteY4" fmla="*/ 616536 h 1001713"/>
              <a:gd name="connsiteX5" fmla="*/ 0 w 1257165"/>
              <a:gd name="connsiteY5" fmla="*/ 477561 h 1001713"/>
              <a:gd name="connsiteX6" fmla="*/ 175970 w 1257165"/>
              <a:gd name="connsiteY6" fmla="*/ 354660 h 1001713"/>
              <a:gd name="connsiteX7" fmla="*/ 171315 w 1257165"/>
              <a:gd name="connsiteY7" fmla="*/ 0 h 1001713"/>
              <a:gd name="connsiteX0" fmla="*/ 171315 w 1257165"/>
              <a:gd name="connsiteY0" fmla="*/ 0 h 1001713"/>
              <a:gd name="connsiteX1" fmla="*/ 1257165 w 1257165"/>
              <a:gd name="connsiteY1" fmla="*/ 0 h 1001713"/>
              <a:gd name="connsiteX2" fmla="*/ 1257165 w 1257165"/>
              <a:gd name="connsiteY2" fmla="*/ 1001713 h 1001713"/>
              <a:gd name="connsiteX3" fmla="*/ 171315 w 1257165"/>
              <a:gd name="connsiteY3" fmla="*/ 1001713 h 1001713"/>
              <a:gd name="connsiteX4" fmla="*/ 177472 w 1257165"/>
              <a:gd name="connsiteY4" fmla="*/ 616536 h 1001713"/>
              <a:gd name="connsiteX5" fmla="*/ 0 w 1257165"/>
              <a:gd name="connsiteY5" fmla="*/ 477561 h 1001713"/>
              <a:gd name="connsiteX6" fmla="*/ 175970 w 1257165"/>
              <a:gd name="connsiteY6" fmla="*/ 354660 h 1001713"/>
              <a:gd name="connsiteX7" fmla="*/ 171315 w 1257165"/>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4 w 1232097"/>
              <a:gd name="connsiteY4" fmla="*/ 616536 h 1001713"/>
              <a:gd name="connsiteX5" fmla="*/ 0 w 1232097"/>
              <a:gd name="connsiteY5" fmla="*/ 483131 h 1001713"/>
              <a:gd name="connsiteX6" fmla="*/ 150902 w 1232097"/>
              <a:gd name="connsiteY6" fmla="*/ 354660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4 w 1232097"/>
              <a:gd name="connsiteY4" fmla="*/ 616536 h 1001713"/>
              <a:gd name="connsiteX5" fmla="*/ 0 w 1232097"/>
              <a:gd name="connsiteY5" fmla="*/ 483131 h 1001713"/>
              <a:gd name="connsiteX6" fmla="*/ 150902 w 1232097"/>
              <a:gd name="connsiteY6" fmla="*/ 354660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4 w 1232097"/>
              <a:gd name="connsiteY4" fmla="*/ 616536 h 1001713"/>
              <a:gd name="connsiteX5" fmla="*/ 0 w 1232097"/>
              <a:gd name="connsiteY5" fmla="*/ 483131 h 1001713"/>
              <a:gd name="connsiteX6" fmla="*/ 150902 w 1232097"/>
              <a:gd name="connsiteY6" fmla="*/ 354660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50902 w 1232097"/>
              <a:gd name="connsiteY6" fmla="*/ 354660 h 1001713"/>
              <a:gd name="connsiteX7" fmla="*/ 146247 w 1232097"/>
              <a:gd name="connsiteY7" fmla="*/ 0 h 1001713"/>
              <a:gd name="connsiteX0" fmla="*/ 146250 w 1232100"/>
              <a:gd name="connsiteY0" fmla="*/ 0 h 1001713"/>
              <a:gd name="connsiteX1" fmla="*/ 1232100 w 1232100"/>
              <a:gd name="connsiteY1" fmla="*/ 0 h 1001713"/>
              <a:gd name="connsiteX2" fmla="*/ 1232100 w 1232100"/>
              <a:gd name="connsiteY2" fmla="*/ 1001713 h 1001713"/>
              <a:gd name="connsiteX3" fmla="*/ 146250 w 1232100"/>
              <a:gd name="connsiteY3" fmla="*/ 1001713 h 1001713"/>
              <a:gd name="connsiteX4" fmla="*/ 152408 w 1232100"/>
              <a:gd name="connsiteY4" fmla="*/ 583114 h 1001713"/>
              <a:gd name="connsiteX5" fmla="*/ 3 w 1232100"/>
              <a:gd name="connsiteY5" fmla="*/ 483131 h 1001713"/>
              <a:gd name="connsiteX6" fmla="*/ 148120 w 1232100"/>
              <a:gd name="connsiteY6" fmla="*/ 374158 h 1001713"/>
              <a:gd name="connsiteX7" fmla="*/ 146250 w 1232100"/>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 name="connsiteX0" fmla="*/ 146247 w 1232097"/>
              <a:gd name="connsiteY0" fmla="*/ 0 h 1001713"/>
              <a:gd name="connsiteX1" fmla="*/ 1232097 w 1232097"/>
              <a:gd name="connsiteY1" fmla="*/ 0 h 1001713"/>
              <a:gd name="connsiteX2" fmla="*/ 1232097 w 1232097"/>
              <a:gd name="connsiteY2" fmla="*/ 1001713 h 1001713"/>
              <a:gd name="connsiteX3" fmla="*/ 146247 w 1232097"/>
              <a:gd name="connsiteY3" fmla="*/ 1001713 h 1001713"/>
              <a:gd name="connsiteX4" fmla="*/ 152405 w 1232097"/>
              <a:gd name="connsiteY4" fmla="*/ 583114 h 1001713"/>
              <a:gd name="connsiteX5" fmla="*/ 0 w 1232097"/>
              <a:gd name="connsiteY5" fmla="*/ 483131 h 1001713"/>
              <a:gd name="connsiteX6" fmla="*/ 148117 w 1232097"/>
              <a:gd name="connsiteY6" fmla="*/ 374158 h 1001713"/>
              <a:gd name="connsiteX7" fmla="*/ 146247 w 1232097"/>
              <a:gd name="connsiteY7" fmla="*/ 0 h 100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2097" h="1001713">
                <a:moveTo>
                  <a:pt x="146247" y="0"/>
                </a:moveTo>
                <a:lnTo>
                  <a:pt x="1232097" y="0"/>
                </a:lnTo>
                <a:lnTo>
                  <a:pt x="1232097" y="1001713"/>
                </a:lnTo>
                <a:lnTo>
                  <a:pt x="146247" y="1001713"/>
                </a:lnTo>
                <a:cubicBezTo>
                  <a:pt x="148300" y="862180"/>
                  <a:pt x="150352" y="722647"/>
                  <a:pt x="152405" y="583114"/>
                </a:cubicBezTo>
                <a:lnTo>
                  <a:pt x="0" y="483131"/>
                </a:lnTo>
                <a:lnTo>
                  <a:pt x="148117" y="374158"/>
                </a:lnTo>
                <a:cubicBezTo>
                  <a:pt x="147182" y="309629"/>
                  <a:pt x="146870" y="124719"/>
                  <a:pt x="146247" y="0"/>
                </a:cubicBezTo>
                <a:close/>
              </a:path>
            </a:pathLst>
          </a:custGeom>
          <a:solidFill>
            <a:srgbClr val="07874E"/>
          </a:solidFill>
          <a:ln w="19050">
            <a:noFill/>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28" name="Rectangle 27">
            <a:extLst>
              <a:ext uri="{FF2B5EF4-FFF2-40B4-BE49-F238E27FC236}">
                <a16:creationId xmlns:a16="http://schemas.microsoft.com/office/drawing/2014/main" id="{76CC24CA-24D1-064C-B52E-BB8DBCC5C543}"/>
              </a:ext>
            </a:extLst>
          </p:cNvPr>
          <p:cNvSpPr/>
          <p:nvPr/>
        </p:nvSpPr>
        <p:spPr>
          <a:xfrm>
            <a:off x="7782366" y="4086454"/>
            <a:ext cx="863245" cy="631861"/>
          </a:xfrm>
          <a:prstGeom prst="rect">
            <a:avLst/>
          </a:prstGeom>
          <a:noFill/>
        </p:spPr>
        <p:txBody>
          <a:bodyPr wrap="square" lIns="0" rIns="0" anchor="ctr" anchorCtr="0">
            <a:spAutoFit/>
          </a:bodyPr>
          <a:lstStyle/>
          <a:p>
            <a:pPr algn="ctr">
              <a:lnSpc>
                <a:spcPts val="1800"/>
              </a:lnSpc>
            </a:pPr>
            <a:r>
              <a:rPr lang="en-US" sz="1600" b="1" dirty="0">
                <a:solidFill>
                  <a:srgbClr val="FFFFFF"/>
                </a:solidFill>
              </a:rPr>
              <a:t>No</a:t>
            </a:r>
            <a:br>
              <a:rPr lang="en-US" sz="1600" dirty="0">
                <a:solidFill>
                  <a:srgbClr val="FFFFFF"/>
                </a:solidFill>
              </a:rPr>
            </a:br>
            <a:r>
              <a:rPr lang="en-US" sz="1600" dirty="0">
                <a:solidFill>
                  <a:srgbClr val="FFFFFF"/>
                </a:solidFill>
              </a:rPr>
              <a:t>limit</a:t>
            </a:r>
          </a:p>
        </p:txBody>
      </p:sp>
      <p:sp>
        <p:nvSpPr>
          <p:cNvPr id="4" name="Slide Number Placeholder 3">
            <a:extLst>
              <a:ext uri="{FF2B5EF4-FFF2-40B4-BE49-F238E27FC236}">
                <a16:creationId xmlns:a16="http://schemas.microsoft.com/office/drawing/2014/main" id="{1A309CA2-D716-C647-AA94-9F818994CC80}"/>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48</a:t>
            </a:fld>
            <a:endParaRPr lang="en-CA" dirty="0"/>
          </a:p>
        </p:txBody>
      </p:sp>
    </p:spTree>
    <p:custDataLst>
      <p:tags r:id="rId1"/>
    </p:custDataLst>
    <p:extLst>
      <p:ext uri="{BB962C8B-B14F-4D97-AF65-F5344CB8AC3E}">
        <p14:creationId xmlns:p14="http://schemas.microsoft.com/office/powerpoint/2010/main" val="818313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1D960-FE84-594A-B12F-17D1ABF3920F}"/>
              </a:ext>
            </a:extLst>
          </p:cNvPr>
          <p:cNvSpPr>
            <a:spLocks noGrp="1"/>
          </p:cNvSpPr>
          <p:nvPr>
            <p:ph type="title"/>
          </p:nvPr>
        </p:nvSpPr>
        <p:spPr>
          <a:xfrm>
            <a:off x="453761" y="472438"/>
            <a:ext cx="8291777" cy="792167"/>
          </a:xfrm>
        </p:spPr>
        <p:txBody>
          <a:bodyPr/>
          <a:lstStyle/>
          <a:p>
            <a:r>
              <a:rPr lang="en-US" dirty="0"/>
              <a:t>Example: Harry and Ruth Sullivan</a:t>
            </a:r>
          </a:p>
        </p:txBody>
      </p:sp>
      <p:pic>
        <p:nvPicPr>
          <p:cNvPr id="10" name="Picture 9" descr="Portrait of a happy senior couple at home.">
            <a:extLst>
              <a:ext uri="{FF2B5EF4-FFF2-40B4-BE49-F238E27FC236}">
                <a16:creationId xmlns:a16="http://schemas.microsoft.com/office/drawing/2014/main" id="{184F038D-D510-4A38-8A9F-A7038AF699A7}"/>
              </a:ext>
              <a:ext uri="{C183D7F6-B498-43B3-948B-1728B52AA6E4}">
                <adec:decorative xmlns:adec="http://schemas.microsoft.com/office/drawing/2017/decorative" val="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870" t="3918" r="315" b="36462"/>
          <a:stretch/>
        </p:blipFill>
        <p:spPr>
          <a:xfrm>
            <a:off x="6089650" y="295788"/>
            <a:ext cx="3054350" cy="1450431"/>
          </a:xfrm>
          <a:prstGeom prst="rect">
            <a:avLst/>
          </a:prstGeom>
        </p:spPr>
      </p:pic>
      <p:graphicFrame>
        <p:nvGraphicFramePr>
          <p:cNvPr id="6" name="Table 5">
            <a:extLst>
              <a:ext uri="{FF2B5EF4-FFF2-40B4-BE49-F238E27FC236}">
                <a16:creationId xmlns:a16="http://schemas.microsoft.com/office/drawing/2014/main" id="{C51CE561-F74D-434A-9044-B805DD50B5D0}"/>
              </a:ext>
            </a:extLst>
          </p:cNvPr>
          <p:cNvGraphicFramePr>
            <a:graphicFrameLocks noGrp="1"/>
          </p:cNvGraphicFramePr>
          <p:nvPr>
            <p:extLst>
              <p:ext uri="{D42A27DB-BD31-4B8C-83A1-F6EECF244321}">
                <p14:modId xmlns:p14="http://schemas.microsoft.com/office/powerpoint/2010/main" val="1675503221"/>
              </p:ext>
            </p:extLst>
          </p:nvPr>
        </p:nvGraphicFramePr>
        <p:xfrm>
          <a:off x="412510" y="1713470"/>
          <a:ext cx="7940467" cy="4024243"/>
        </p:xfrm>
        <a:graphic>
          <a:graphicData uri="http://schemas.openxmlformats.org/drawingml/2006/table">
            <a:tbl>
              <a:tblPr firstRow="1" bandRow="1">
                <a:tableStyleId>{5C22544A-7EE6-4342-B048-85BDC9FD1C3A}</a:tableStyleId>
              </a:tblPr>
              <a:tblGrid>
                <a:gridCol w="441980">
                  <a:extLst>
                    <a:ext uri="{9D8B030D-6E8A-4147-A177-3AD203B41FA5}">
                      <a16:colId xmlns:a16="http://schemas.microsoft.com/office/drawing/2014/main" val="20000"/>
                    </a:ext>
                  </a:extLst>
                </a:gridCol>
                <a:gridCol w="1639883">
                  <a:extLst>
                    <a:ext uri="{9D8B030D-6E8A-4147-A177-3AD203B41FA5}">
                      <a16:colId xmlns:a16="http://schemas.microsoft.com/office/drawing/2014/main" val="20001"/>
                    </a:ext>
                  </a:extLst>
                </a:gridCol>
                <a:gridCol w="5858604">
                  <a:extLst>
                    <a:ext uri="{9D8B030D-6E8A-4147-A177-3AD203B41FA5}">
                      <a16:colId xmlns:a16="http://schemas.microsoft.com/office/drawing/2014/main" val="20002"/>
                    </a:ext>
                  </a:extLst>
                </a:gridCol>
              </a:tblGrid>
              <a:tr h="309600">
                <a:tc>
                  <a:txBody>
                    <a:bodyPr/>
                    <a:lstStyle/>
                    <a:p>
                      <a:pPr algn="ctr"/>
                      <a:r>
                        <a:rPr lang="en-US" sz="1600" dirty="0"/>
                        <a:t>Age</a:t>
                      </a:r>
                    </a:p>
                  </a:txBody>
                  <a:tcPr marL="0" marR="0" marT="0" marB="0" anchor="ctr">
                    <a:lnL w="6350" cap="flat" cmpd="sng" algn="ctr">
                      <a:solidFill>
                        <a:schemeClr val="bg2"/>
                      </a:solidFill>
                      <a:prstDash val="solid"/>
                      <a:round/>
                      <a:headEnd type="none" w="med" len="med"/>
                      <a:tailEnd type="none" w="med" len="med"/>
                    </a:lnL>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tc>
                  <a:txBody>
                    <a:bodyPr/>
                    <a:lstStyle/>
                    <a:p>
                      <a:endParaRPr lang="en-US" sz="1600" dirty="0">
                        <a:solidFill>
                          <a:schemeClr val="tx1"/>
                        </a:solidFill>
                      </a:endParaRPr>
                    </a:p>
                  </a:txBody>
                  <a:tcPr marR="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0"/>
                  </a:ext>
                </a:extLst>
              </a:tr>
              <a:tr h="261069">
                <a:tc>
                  <a:txBody>
                    <a:bodyPr/>
                    <a:lstStyle/>
                    <a:p>
                      <a:pPr algn="ctr"/>
                      <a:r>
                        <a:rPr lang="en-US" sz="1600" dirty="0">
                          <a:solidFill>
                            <a:srgbClr val="FFFFFF"/>
                          </a:solidFill>
                        </a:rPr>
                        <a:t>60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r>
                        <a:rPr lang="en-US" sz="1500" dirty="0"/>
                        <a:t>Married; both 60</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195298">
                <a:tc>
                  <a:txBody>
                    <a:bodyPr/>
                    <a:lstStyle/>
                    <a:p>
                      <a:pPr algn="ctr"/>
                      <a:r>
                        <a:rPr lang="en-US" sz="1600" dirty="0">
                          <a:solidFill>
                            <a:srgbClr val="FFFFFF"/>
                          </a:solidFill>
                        </a:rPr>
                        <a:t>62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2"/>
                  </a:ext>
                </a:extLst>
              </a:tr>
              <a:tr h="197710">
                <a:tc>
                  <a:txBody>
                    <a:bodyPr/>
                    <a:lstStyle/>
                    <a:p>
                      <a:pPr algn="ctr"/>
                      <a:r>
                        <a:rPr lang="en-US" sz="1600" dirty="0">
                          <a:solidFill>
                            <a:srgbClr val="FFFFFF"/>
                          </a:solidFill>
                        </a:rPr>
                        <a:t>64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3"/>
                  </a:ext>
                </a:extLst>
              </a:tr>
              <a:tr h="283654">
                <a:tc>
                  <a:txBody>
                    <a:bodyPr/>
                    <a:lstStyle/>
                    <a:p>
                      <a:pPr algn="ctr"/>
                      <a:r>
                        <a:rPr lang="en-US" sz="1600" dirty="0">
                          <a:solidFill>
                            <a:srgbClr val="FFFFFF"/>
                          </a:solidFill>
                        </a:rPr>
                        <a:t>66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7874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1" dirty="0">
                          <a:solidFill>
                            <a:schemeClr val="bg1"/>
                          </a:solidFill>
                        </a:rPr>
                        <a:t>Full age filing</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rgbClr val="07874E"/>
                    </a:solidFill>
                  </a:tcPr>
                </a:tc>
                <a:tc>
                  <a:txBody>
                    <a:bodyPr/>
                    <a:lstStyle/>
                    <a:p>
                      <a:r>
                        <a:rPr lang="en-US" sz="1500" b="1" kern="1200" baseline="0" dirty="0">
                          <a:solidFill>
                            <a:schemeClr val="tx2"/>
                          </a:solidFill>
                          <a:latin typeface="+mn-lt"/>
                          <a:ea typeface="+mn-ea"/>
                          <a:cs typeface="+mn-cs"/>
                        </a:rPr>
                        <a:t>Harry’s </a:t>
                      </a:r>
                      <a:r>
                        <a:rPr lang="en-US" sz="1500" kern="1200" dirty="0">
                          <a:solidFill>
                            <a:schemeClr val="dk1"/>
                          </a:solidFill>
                          <a:latin typeface="+mn-lt"/>
                          <a:ea typeface="+mn-ea"/>
                          <a:cs typeface="+mn-cs"/>
                        </a:rPr>
                        <a:t>full monthly Social Security benefit at </a:t>
                      </a:r>
                      <a:r>
                        <a:rPr lang="en-US" sz="1500" b="1" kern="1200" baseline="0" dirty="0">
                          <a:solidFill>
                            <a:schemeClr val="tx2"/>
                          </a:solidFill>
                          <a:latin typeface="+mn-lt"/>
                          <a:ea typeface="+mn-ea"/>
                          <a:cs typeface="+mn-cs"/>
                        </a:rPr>
                        <a:t>age 67 </a:t>
                      </a:r>
                      <a:r>
                        <a:rPr lang="en-US" sz="1500" kern="1200" dirty="0">
                          <a:solidFill>
                            <a:schemeClr val="dk1"/>
                          </a:solidFill>
                          <a:latin typeface="+mn-lt"/>
                          <a:ea typeface="+mn-ea"/>
                          <a:cs typeface="+mn-cs"/>
                        </a:rPr>
                        <a:t>will</a:t>
                      </a:r>
                      <a:r>
                        <a:rPr lang="en-US" sz="1500" kern="1200" baseline="0" dirty="0">
                          <a:solidFill>
                            <a:schemeClr val="dk1"/>
                          </a:solidFill>
                          <a:latin typeface="+mn-lt"/>
                          <a:ea typeface="+mn-ea"/>
                          <a:cs typeface="+mn-cs"/>
                        </a:rPr>
                        <a:t> be </a:t>
                      </a:r>
                      <a:r>
                        <a:rPr lang="en-US" sz="1500" b="1" kern="1200" baseline="0" dirty="0">
                          <a:solidFill>
                            <a:schemeClr val="tx2"/>
                          </a:solidFill>
                          <a:latin typeface="+mn-lt"/>
                          <a:ea typeface="+mn-ea"/>
                          <a:cs typeface="+mn-cs"/>
                        </a:rPr>
                        <a:t>$2,000</a:t>
                      </a:r>
                      <a:endParaRPr lang="en-US" sz="1500" b="1" kern="1200" dirty="0">
                        <a:solidFill>
                          <a:schemeClr val="tx2"/>
                        </a:solidFill>
                        <a:latin typeface="+mn-lt"/>
                        <a:ea typeface="+mn-ea"/>
                        <a:cs typeface="+mn-cs"/>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4"/>
                  </a:ext>
                </a:extLst>
              </a:tr>
              <a:tr h="172724">
                <a:tc>
                  <a:txBody>
                    <a:bodyPr/>
                    <a:lstStyle/>
                    <a:p>
                      <a:pPr algn="ctr"/>
                      <a:r>
                        <a:rPr lang="en-US" sz="1600" dirty="0">
                          <a:solidFill>
                            <a:srgbClr val="FFFFFF"/>
                          </a:solidFill>
                        </a:rPr>
                        <a:t>68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5"/>
                  </a:ext>
                </a:extLst>
              </a:tr>
              <a:tr h="158980">
                <a:tc>
                  <a:txBody>
                    <a:bodyPr/>
                    <a:lstStyle/>
                    <a:p>
                      <a:pPr algn="ctr"/>
                      <a:r>
                        <a:rPr lang="en-US" sz="1600" dirty="0">
                          <a:solidFill>
                            <a:srgbClr val="FFFFFF"/>
                          </a:solidFill>
                        </a:rPr>
                        <a:t>70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bg1"/>
                          </a:solidFill>
                          <a:latin typeface="+mn-lt"/>
                          <a:cs typeface="+mn-cs"/>
                        </a:rPr>
                        <a:t>Ruth</a:t>
                      </a:r>
                      <a:r>
                        <a:rPr lang="en-US" sz="800" dirty="0">
                          <a:solidFill>
                            <a:schemeClr val="bg1"/>
                          </a:solidFill>
                          <a:latin typeface="+mn-lt"/>
                          <a:cs typeface="+mn-cs"/>
                        </a:rPr>
                        <a:t> stayed home and raised the family, so she has </a:t>
                      </a:r>
                      <a:r>
                        <a:rPr lang="en-US" sz="800" b="1" dirty="0">
                          <a:solidFill>
                            <a:schemeClr val="bg1"/>
                          </a:solidFill>
                          <a:latin typeface="+mn-lt"/>
                          <a:cs typeface="+mn-cs"/>
                        </a:rPr>
                        <a:t>no earned Social Security benefits of her own</a:t>
                      </a:r>
                      <a:r>
                        <a:rPr lang="en-US" sz="800" dirty="0">
                          <a:solidFill>
                            <a:schemeClr val="bg1"/>
                          </a:solidFill>
                          <a:latin typeface="+mn-lt"/>
                          <a:cs typeface="+mn-cs"/>
                        </a:rPr>
                        <a:t>.</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6"/>
                  </a:ext>
                </a:extLst>
              </a:tr>
              <a:tr h="170513">
                <a:tc>
                  <a:txBody>
                    <a:bodyPr/>
                    <a:lstStyle/>
                    <a:p>
                      <a:pPr algn="ctr"/>
                      <a:r>
                        <a:rPr lang="en-US" sz="1600" dirty="0">
                          <a:solidFill>
                            <a:srgbClr val="FFFFFF"/>
                          </a:solidFill>
                        </a:rPr>
                        <a:t>72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7"/>
                  </a:ext>
                </a:extLst>
              </a:tr>
              <a:tr h="157333">
                <a:tc>
                  <a:txBody>
                    <a:bodyPr/>
                    <a:lstStyle/>
                    <a:p>
                      <a:pPr algn="ctr"/>
                      <a:r>
                        <a:rPr lang="en-US" sz="1600" dirty="0">
                          <a:solidFill>
                            <a:srgbClr val="FFFFFF"/>
                          </a:solidFill>
                        </a:rPr>
                        <a:t>74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2F2F2"/>
                          </a:solidFill>
                        </a:rPr>
                        <a:t>Harry dies at 75</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8"/>
                  </a:ext>
                </a:extLst>
              </a:tr>
              <a:tr h="218293">
                <a:tc>
                  <a:txBody>
                    <a:bodyPr/>
                    <a:lstStyle/>
                    <a:p>
                      <a:pPr algn="ctr"/>
                      <a:r>
                        <a:rPr lang="en-US" sz="1600" dirty="0">
                          <a:solidFill>
                            <a:srgbClr val="FFFFFF"/>
                          </a:solidFill>
                        </a:rPr>
                        <a:t>76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9"/>
                  </a:ext>
                </a:extLst>
              </a:tr>
              <a:tr h="221588">
                <a:tc>
                  <a:txBody>
                    <a:bodyPr/>
                    <a:lstStyle/>
                    <a:p>
                      <a:pPr algn="ctr"/>
                      <a:r>
                        <a:rPr lang="en-US" sz="1600" dirty="0">
                          <a:solidFill>
                            <a:srgbClr val="FFFFFF"/>
                          </a:solidFill>
                        </a:rPr>
                        <a:t>78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0"/>
                  </a:ext>
                </a:extLst>
              </a:tr>
              <a:tr h="216645">
                <a:tc>
                  <a:txBody>
                    <a:bodyPr/>
                    <a:lstStyle/>
                    <a:p>
                      <a:pPr algn="ctr"/>
                      <a:r>
                        <a:rPr lang="en-US" sz="1600" dirty="0">
                          <a:solidFill>
                            <a:srgbClr val="FFFFFF"/>
                          </a:solidFill>
                        </a:rPr>
                        <a:t>80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1"/>
                  </a:ext>
                </a:extLst>
              </a:tr>
              <a:tr h="178751">
                <a:tc>
                  <a:txBody>
                    <a:bodyPr/>
                    <a:lstStyle/>
                    <a:p>
                      <a:pPr algn="ctr"/>
                      <a:r>
                        <a:rPr lang="en-US" sz="1600" dirty="0">
                          <a:solidFill>
                            <a:srgbClr val="FFFFFF"/>
                          </a:solidFill>
                        </a:rPr>
                        <a:t>82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2"/>
                  </a:ext>
                </a:extLst>
              </a:tr>
              <a:tr h="206760">
                <a:tc>
                  <a:txBody>
                    <a:bodyPr/>
                    <a:lstStyle/>
                    <a:p>
                      <a:pPr algn="ctr"/>
                      <a:r>
                        <a:rPr lang="en-US" sz="1600" dirty="0">
                          <a:solidFill>
                            <a:srgbClr val="FFFFFF"/>
                          </a:solidFill>
                        </a:rPr>
                        <a:t>84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3"/>
                  </a:ext>
                </a:extLst>
              </a:tr>
              <a:tr h="201817">
                <a:tc>
                  <a:txBody>
                    <a:bodyPr/>
                    <a:lstStyle/>
                    <a:p>
                      <a:pPr algn="ctr"/>
                      <a:r>
                        <a:rPr lang="en-US" sz="1600" dirty="0">
                          <a:solidFill>
                            <a:srgbClr val="FFFFFF"/>
                          </a:solidFill>
                        </a:rPr>
                        <a:t>86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4"/>
                  </a:ext>
                </a:extLst>
              </a:tr>
              <a:tr h="180399">
                <a:tc>
                  <a:txBody>
                    <a:bodyPr/>
                    <a:lstStyle/>
                    <a:p>
                      <a:pPr algn="ctr"/>
                      <a:r>
                        <a:rPr lang="en-US" sz="1600" dirty="0">
                          <a:solidFill>
                            <a:srgbClr val="FFFFFF"/>
                          </a:solidFill>
                        </a:rPr>
                        <a:t>88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rgbClr val="00009A"/>
                    </a:solidFill>
                  </a:tcPr>
                </a:tc>
                <a:tc>
                  <a:txBody>
                    <a:bodyPr/>
                    <a:lstStyle/>
                    <a:p>
                      <a:r>
                        <a:rPr lang="en-US" sz="1500" dirty="0"/>
                        <a:t>Ruth dies at 88</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5"/>
                  </a:ext>
                </a:extLst>
              </a:tr>
            </a:tbl>
          </a:graphicData>
        </a:graphic>
      </p:graphicFrame>
      <p:sp>
        <p:nvSpPr>
          <p:cNvPr id="9" name="Rectangle 34">
            <a:extLst>
              <a:ext uri="{FF2B5EF4-FFF2-40B4-BE49-F238E27FC236}">
                <a16:creationId xmlns:a16="http://schemas.microsoft.com/office/drawing/2014/main" id="{C9D9B457-BEEC-714A-87CA-5F2CF819DBD6}"/>
              </a:ext>
              <a:ext uri="{C183D7F6-B498-43B3-948B-1728B52AA6E4}">
                <adec:decorative xmlns:adec="http://schemas.microsoft.com/office/drawing/2017/decorative" val="1"/>
              </a:ext>
            </a:extLst>
          </p:cNvPr>
          <p:cNvSpPr>
            <a:spLocks noChangeArrowheads="1"/>
          </p:cNvSpPr>
          <p:nvPr/>
        </p:nvSpPr>
        <p:spPr bwMode="auto">
          <a:xfrm>
            <a:off x="3070363" y="3207567"/>
            <a:ext cx="4990271" cy="728329"/>
          </a:xfrm>
          <a:prstGeom prst="rect">
            <a:avLst/>
          </a:prstGeom>
          <a:solidFill>
            <a:srgbClr val="07874E"/>
          </a:solidFill>
          <a:ln w="28575">
            <a:noFill/>
            <a:miter lim="800000"/>
            <a:headEnd/>
            <a:tailEnd/>
          </a:ln>
          <a:effectLst/>
        </p:spPr>
        <p:txBody>
          <a:bodyPr lIns="137160" anchor="ctr" anchorCtr="0"/>
          <a:lstStyle/>
          <a:p>
            <a:pPr algn="l">
              <a:defRPr/>
            </a:pPr>
            <a:r>
              <a:rPr lang="en-US" sz="1600" b="1" dirty="0">
                <a:solidFill>
                  <a:schemeClr val="bg1"/>
                </a:solidFill>
                <a:latin typeface="+mn-lt"/>
                <a:cs typeface="+mn-cs"/>
              </a:rPr>
              <a:t>Ruth</a:t>
            </a:r>
            <a:r>
              <a:rPr lang="en-US" sz="1600" dirty="0">
                <a:solidFill>
                  <a:schemeClr val="bg1"/>
                </a:solidFill>
                <a:latin typeface="+mn-lt"/>
                <a:cs typeface="+mn-cs"/>
              </a:rPr>
              <a:t> stayed home and raised the family, so she has </a:t>
            </a:r>
            <a:r>
              <a:rPr lang="en-US" sz="1600" b="1" dirty="0">
                <a:solidFill>
                  <a:schemeClr val="bg1"/>
                </a:solidFill>
                <a:latin typeface="+mn-lt"/>
                <a:cs typeface="+mn-cs"/>
              </a:rPr>
              <a:t>no earned Social Security benefits of her own</a:t>
            </a:r>
            <a:r>
              <a:rPr lang="en-US" sz="1600" dirty="0">
                <a:solidFill>
                  <a:schemeClr val="bg1"/>
                </a:solidFill>
                <a:latin typeface="+mn-lt"/>
                <a:cs typeface="+mn-cs"/>
              </a:rPr>
              <a:t>.</a:t>
            </a:r>
          </a:p>
        </p:txBody>
      </p:sp>
      <p:sp>
        <p:nvSpPr>
          <p:cNvPr id="7" name="TextBox 6">
            <a:extLst>
              <a:ext uri="{FF2B5EF4-FFF2-40B4-BE49-F238E27FC236}">
                <a16:creationId xmlns:a16="http://schemas.microsoft.com/office/drawing/2014/main" id="{981AE881-937C-403F-82B5-8182A8A78D57}"/>
              </a:ext>
              <a:ext uri="{C183D7F6-B498-43B3-948B-1728B52AA6E4}">
                <adec:decorative xmlns:adec="http://schemas.microsoft.com/office/drawing/2017/decorative" val="1"/>
              </a:ext>
            </a:extLst>
          </p:cNvPr>
          <p:cNvSpPr txBox="1"/>
          <p:nvPr/>
        </p:nvSpPr>
        <p:spPr>
          <a:xfrm>
            <a:off x="965704" y="3849781"/>
            <a:ext cx="1367074" cy="323165"/>
          </a:xfrm>
          <a:prstGeom prst="rect">
            <a:avLst/>
          </a:prstGeom>
          <a:solidFill>
            <a:schemeClr val="bg1">
              <a:lumMod val="95000"/>
            </a:schemeClr>
          </a:solid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dirty="0"/>
              <a:t>Harry dies at 75</a:t>
            </a:r>
          </a:p>
        </p:txBody>
      </p:sp>
      <p:sp>
        <p:nvSpPr>
          <p:cNvPr id="5" name="Text Placeholder 4">
            <a:extLst>
              <a:ext uri="{FF2B5EF4-FFF2-40B4-BE49-F238E27FC236}">
                <a16:creationId xmlns:a16="http://schemas.microsoft.com/office/drawing/2014/main" id="{E82819AA-E236-EC45-BB26-9684A919E7D1}"/>
              </a:ext>
            </a:extLst>
          </p:cNvPr>
          <p:cNvSpPr>
            <a:spLocks noGrp="1"/>
          </p:cNvSpPr>
          <p:nvPr>
            <p:ph type="body" sz="quarter" idx="13"/>
          </p:nvPr>
        </p:nvSpPr>
        <p:spPr>
          <a:xfrm>
            <a:off x="2987675" y="6110288"/>
            <a:ext cx="5365750" cy="403225"/>
          </a:xfrm>
        </p:spPr>
        <p:txBody>
          <a:bodyPr/>
          <a:lstStyle/>
          <a:p>
            <a:r>
              <a:rPr lang="en-US" dirty="0"/>
              <a:t>This is a hypothetical example based off data from ssa.gov.</a:t>
            </a:r>
          </a:p>
        </p:txBody>
      </p:sp>
      <p:sp>
        <p:nvSpPr>
          <p:cNvPr id="4" name="Slide Number Placeholder 3">
            <a:extLst>
              <a:ext uri="{FF2B5EF4-FFF2-40B4-BE49-F238E27FC236}">
                <a16:creationId xmlns:a16="http://schemas.microsoft.com/office/drawing/2014/main" id="{9ADBB136-CCC1-1D4A-8F66-09E3A452E19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49</a:t>
            </a:fld>
            <a:endParaRPr lang="en-CA"/>
          </a:p>
        </p:txBody>
      </p:sp>
    </p:spTree>
    <p:custDataLst>
      <p:tags r:id="rId1"/>
    </p:custDataLst>
    <p:extLst>
      <p:ext uri="{BB962C8B-B14F-4D97-AF65-F5344CB8AC3E}">
        <p14:creationId xmlns:p14="http://schemas.microsoft.com/office/powerpoint/2010/main" val="3222557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9E37917F-AC6C-47AB-B971-90AB4140F0D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8015" y="5004582"/>
            <a:ext cx="815559" cy="815559"/>
          </a:xfrm>
          <a:prstGeom prst="rect">
            <a:avLst/>
          </a:prstGeom>
        </p:spPr>
      </p:pic>
      <p:sp>
        <p:nvSpPr>
          <p:cNvPr id="6" name="Title 5">
            <a:extLst>
              <a:ext uri="{FF2B5EF4-FFF2-40B4-BE49-F238E27FC236}">
                <a16:creationId xmlns:a16="http://schemas.microsoft.com/office/drawing/2014/main" id="{702B6EA1-9D5C-9745-AA78-327121C3C393}"/>
              </a:ext>
            </a:extLst>
          </p:cNvPr>
          <p:cNvSpPr>
            <a:spLocks noGrp="1"/>
          </p:cNvSpPr>
          <p:nvPr>
            <p:ph type="title"/>
          </p:nvPr>
        </p:nvSpPr>
        <p:spPr>
          <a:xfrm>
            <a:off x="400572" y="463844"/>
            <a:ext cx="2467680" cy="3401475"/>
          </a:xfrm>
        </p:spPr>
        <p:txBody>
          <a:bodyPr/>
          <a:lstStyle/>
          <a:p>
            <a:r>
              <a:rPr lang="en-US">
                <a:sym typeface="Calibri Bold" charset="0"/>
              </a:rPr>
              <a:t>The roots </a:t>
            </a:r>
            <a:br>
              <a:rPr lang="en-US">
                <a:sym typeface="Calibri Bold" charset="0"/>
              </a:rPr>
            </a:br>
            <a:r>
              <a:rPr lang="en-US">
                <a:sym typeface="Calibri Bold" charset="0"/>
              </a:rPr>
              <a:t>of Social Security</a:t>
            </a:r>
            <a:br>
              <a:rPr lang="en-CA"/>
            </a:br>
            <a:r>
              <a:rPr lang="en-US"/>
              <a:t>1940</a:t>
            </a:r>
            <a:br>
              <a:rPr lang="en-US"/>
            </a:br>
            <a:endParaRPr lang="en-US" dirty="0"/>
          </a:p>
        </p:txBody>
      </p:sp>
      <p:pic>
        <p:nvPicPr>
          <p:cNvPr id="7" name="Picture 6" descr="Ida May Fuller of Ludlow, Vermont, receiving the first monthly retirement check.">
            <a:extLst>
              <a:ext uri="{FF2B5EF4-FFF2-40B4-BE49-F238E27FC236}">
                <a16:creationId xmlns:a16="http://schemas.microsoft.com/office/drawing/2014/main" id="{6960C3BA-D0D4-7B40-87BD-3C923BA7DCBF}"/>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3443494" y="420571"/>
            <a:ext cx="3042922" cy="2241494"/>
          </a:xfrm>
          <a:prstGeom prst="rect">
            <a:avLst/>
          </a:prstGeom>
        </p:spPr>
      </p:pic>
      <p:sp>
        <p:nvSpPr>
          <p:cNvPr id="30" name="TextBox 29">
            <a:extLst>
              <a:ext uri="{FF2B5EF4-FFF2-40B4-BE49-F238E27FC236}">
                <a16:creationId xmlns:a16="http://schemas.microsoft.com/office/drawing/2014/main" id="{8FC44743-1609-24CA-FA37-FAA6423CB0A9}"/>
              </a:ext>
              <a:ext uri="{C183D7F6-B498-43B3-948B-1728B52AA6E4}">
                <adec:decorative xmlns:adec="http://schemas.microsoft.com/office/drawing/2017/decorative" val="1"/>
              </a:ext>
            </a:extLst>
          </p:cNvPr>
          <p:cNvSpPr txBox="1"/>
          <p:nvPr/>
        </p:nvSpPr>
        <p:spPr>
          <a:xfrm>
            <a:off x="3019152" y="2611936"/>
            <a:ext cx="561903" cy="1862048"/>
          </a:xfrm>
          <a:prstGeom prst="rect">
            <a:avLst/>
          </a:prstGeom>
          <a:noFill/>
        </p:spPr>
        <p:txBody>
          <a:bodyPr wrap="square">
            <a:spAutoFit/>
          </a:bodyPr>
          <a:lstStyle/>
          <a:p>
            <a:r>
              <a:rPr lang="en-US" sz="11500" dirty="0">
                <a:solidFill>
                  <a:srgbClr val="07874E"/>
                </a:solidFill>
              </a:rPr>
              <a:t>“</a:t>
            </a:r>
          </a:p>
        </p:txBody>
      </p:sp>
      <p:sp>
        <p:nvSpPr>
          <p:cNvPr id="31" name="Content Placeholder 18">
            <a:extLst>
              <a:ext uri="{FF2B5EF4-FFF2-40B4-BE49-F238E27FC236}">
                <a16:creationId xmlns:a16="http://schemas.microsoft.com/office/drawing/2014/main" id="{A35067D4-CDEC-3432-3D63-24E8EBC0E0DC}"/>
              </a:ext>
            </a:extLst>
          </p:cNvPr>
          <p:cNvSpPr>
            <a:spLocks noGrp="1"/>
          </p:cNvSpPr>
          <p:nvPr>
            <p:ph idx="1"/>
          </p:nvPr>
        </p:nvSpPr>
        <p:spPr>
          <a:xfrm>
            <a:off x="3601758" y="3128963"/>
            <a:ext cx="4751219" cy="2890068"/>
          </a:xfrm>
        </p:spPr>
        <p:txBody>
          <a:bodyPr/>
          <a:lstStyle/>
          <a:p>
            <a:pPr marL="0" indent="0">
              <a:spcBef>
                <a:spcPts val="1000"/>
              </a:spcBef>
              <a:buNone/>
            </a:pPr>
            <a:r>
              <a:rPr lang="en-US" sz="1800"/>
              <a:t>On January 31, 1940, the first monthly retirement check was issued to Ida May Fuller of Ludlow, Vermont, in the amount of $22.54. Miss Fuller, a legal secretary, retired in November 1939. She started collecting benefits in January 1940 at age 65 and lived to be 100 years old, dying in 1975. During her lifetime, she collected a total of $22,888.92 in Social Security benefits.”</a:t>
            </a:r>
          </a:p>
          <a:p>
            <a:pPr marL="0" indent="0" algn="r">
              <a:spcBef>
                <a:spcPts val="1000"/>
              </a:spcBef>
              <a:buNone/>
            </a:pPr>
            <a:r>
              <a:rPr lang="en-US" sz="1800"/>
              <a:t>~ </a:t>
            </a:r>
            <a:r>
              <a:rPr lang="en-US" sz="1200"/>
              <a:t>Agency History, Social Security Administration</a:t>
            </a:r>
          </a:p>
          <a:p>
            <a:endParaRPr lang="en-CA" dirty="0"/>
          </a:p>
        </p:txBody>
      </p:sp>
      <p:sp>
        <p:nvSpPr>
          <p:cNvPr id="14" name="Text Placeholder 13">
            <a:extLst>
              <a:ext uri="{FF2B5EF4-FFF2-40B4-BE49-F238E27FC236}">
                <a16:creationId xmlns:a16="http://schemas.microsoft.com/office/drawing/2014/main" id="{67AABB5B-884C-4E14-BDED-6D4E9DF633D2}"/>
              </a:ext>
            </a:extLst>
          </p:cNvPr>
          <p:cNvSpPr>
            <a:spLocks noGrp="1"/>
          </p:cNvSpPr>
          <p:nvPr>
            <p:ph type="body" sz="quarter" idx="13"/>
          </p:nvPr>
        </p:nvSpPr>
        <p:spPr>
          <a:xfrm>
            <a:off x="3270250" y="6115050"/>
            <a:ext cx="5083175" cy="403225"/>
          </a:xfrm>
        </p:spPr>
        <p:txBody>
          <a:bodyPr/>
          <a:lstStyle/>
          <a:p>
            <a:r>
              <a:rPr lang="en-US"/>
              <a:t>Source: ssa.gov</a:t>
            </a:r>
            <a:endParaRPr lang="en-CA" dirty="0"/>
          </a:p>
        </p:txBody>
      </p:sp>
      <p:sp>
        <p:nvSpPr>
          <p:cNvPr id="9" name="Slide Number Placeholder 8">
            <a:extLst>
              <a:ext uri="{FF2B5EF4-FFF2-40B4-BE49-F238E27FC236}">
                <a16:creationId xmlns:a16="http://schemas.microsoft.com/office/drawing/2014/main" id="{7F5D4DA3-B693-2C47-AD9F-A805A91FA0E2}"/>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5</a:t>
            </a:fld>
            <a:endParaRPr lang="en-CA" dirty="0"/>
          </a:p>
        </p:txBody>
      </p:sp>
    </p:spTree>
    <p:extLst>
      <p:ext uri="{BB962C8B-B14F-4D97-AF65-F5344CB8AC3E}">
        <p14:creationId xmlns:p14="http://schemas.microsoft.com/office/powerpoint/2010/main" val="2726872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1D960-FE84-594A-B12F-17D1ABF3920F}"/>
              </a:ext>
            </a:extLst>
          </p:cNvPr>
          <p:cNvSpPr>
            <a:spLocks noGrp="1"/>
          </p:cNvSpPr>
          <p:nvPr>
            <p:ph type="title"/>
          </p:nvPr>
        </p:nvSpPr>
        <p:spPr>
          <a:xfrm>
            <a:off x="453761" y="472438"/>
            <a:ext cx="8291777" cy="792167"/>
          </a:xfrm>
        </p:spPr>
        <p:txBody>
          <a:bodyPr/>
          <a:lstStyle/>
          <a:p>
            <a:r>
              <a:rPr lang="en-US" dirty="0"/>
              <a:t>Scenario 1: both file early	</a:t>
            </a:r>
          </a:p>
        </p:txBody>
      </p:sp>
      <p:pic>
        <p:nvPicPr>
          <p:cNvPr id="12" name="Picture 11" descr="Portrait of a happy senior couple at home.">
            <a:extLst>
              <a:ext uri="{FF2B5EF4-FFF2-40B4-BE49-F238E27FC236}">
                <a16:creationId xmlns:a16="http://schemas.microsoft.com/office/drawing/2014/main" id="{A112F092-617D-45B3-9A9E-DD2404311183}"/>
              </a:ext>
              <a:ext uri="{C183D7F6-B498-43B3-948B-1728B52AA6E4}">
                <adec:decorative xmlns:adec="http://schemas.microsoft.com/office/drawing/2017/decorative" val="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870" t="3918" r="315" b="36462"/>
          <a:stretch/>
        </p:blipFill>
        <p:spPr>
          <a:xfrm>
            <a:off x="6089650" y="295788"/>
            <a:ext cx="3054350" cy="1450431"/>
          </a:xfrm>
          <a:prstGeom prst="rect">
            <a:avLst/>
          </a:prstGeom>
        </p:spPr>
      </p:pic>
      <p:graphicFrame>
        <p:nvGraphicFramePr>
          <p:cNvPr id="6" name="Table 5">
            <a:extLst>
              <a:ext uri="{FF2B5EF4-FFF2-40B4-BE49-F238E27FC236}">
                <a16:creationId xmlns:a16="http://schemas.microsoft.com/office/drawing/2014/main" id="{C51CE561-F74D-434A-9044-B805DD50B5D0}"/>
              </a:ext>
            </a:extLst>
          </p:cNvPr>
          <p:cNvGraphicFramePr>
            <a:graphicFrameLocks noGrp="1"/>
          </p:cNvGraphicFramePr>
          <p:nvPr>
            <p:extLst>
              <p:ext uri="{D42A27DB-BD31-4B8C-83A1-F6EECF244321}">
                <p14:modId xmlns:p14="http://schemas.microsoft.com/office/powerpoint/2010/main" val="373810052"/>
              </p:ext>
            </p:extLst>
          </p:nvPr>
        </p:nvGraphicFramePr>
        <p:xfrm>
          <a:off x="398461" y="1713470"/>
          <a:ext cx="8347076" cy="4185440"/>
        </p:xfrm>
        <a:graphic>
          <a:graphicData uri="http://schemas.openxmlformats.org/drawingml/2006/table">
            <a:tbl>
              <a:tblPr firstRow="1" bandRow="1">
                <a:tableStyleId>{5C22544A-7EE6-4342-B048-85BDC9FD1C3A}</a:tableStyleId>
              </a:tblPr>
              <a:tblGrid>
                <a:gridCol w="464612">
                  <a:extLst>
                    <a:ext uri="{9D8B030D-6E8A-4147-A177-3AD203B41FA5}">
                      <a16:colId xmlns:a16="http://schemas.microsoft.com/office/drawing/2014/main" val="20000"/>
                    </a:ext>
                  </a:extLst>
                </a:gridCol>
                <a:gridCol w="1723856">
                  <a:extLst>
                    <a:ext uri="{9D8B030D-6E8A-4147-A177-3AD203B41FA5}">
                      <a16:colId xmlns:a16="http://schemas.microsoft.com/office/drawing/2014/main" val="20001"/>
                    </a:ext>
                  </a:extLst>
                </a:gridCol>
                <a:gridCol w="6158608">
                  <a:extLst>
                    <a:ext uri="{9D8B030D-6E8A-4147-A177-3AD203B41FA5}">
                      <a16:colId xmlns:a16="http://schemas.microsoft.com/office/drawing/2014/main" val="20002"/>
                    </a:ext>
                  </a:extLst>
                </a:gridCol>
              </a:tblGrid>
              <a:tr h="261590">
                <a:tc>
                  <a:txBody>
                    <a:bodyPr/>
                    <a:lstStyle/>
                    <a:p>
                      <a:pPr algn="ctr"/>
                      <a:r>
                        <a:rPr lang="en-US" sz="1600" dirty="0"/>
                        <a:t>Age</a:t>
                      </a:r>
                    </a:p>
                  </a:txBody>
                  <a:tcPr marL="0" marR="0" marT="0" marB="0" anchor="ctr">
                    <a:lnL w="6350" cap="flat" cmpd="sng" algn="ctr">
                      <a:solidFill>
                        <a:schemeClr val="bg2"/>
                      </a:solidFill>
                      <a:prstDash val="solid"/>
                      <a:round/>
                      <a:headEnd type="none" w="med" len="med"/>
                      <a:tailEnd type="none" w="med" len="med"/>
                    </a:lnL>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tc>
                  <a:txBody>
                    <a:bodyPr/>
                    <a:lstStyle/>
                    <a:p>
                      <a:endParaRPr lang="en-US" sz="1600" dirty="0">
                        <a:solidFill>
                          <a:schemeClr val="tx1"/>
                        </a:solidFill>
                      </a:endParaRPr>
                    </a:p>
                  </a:txBody>
                  <a:tcPr marR="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0"/>
                  </a:ext>
                </a:extLst>
              </a:tr>
              <a:tr h="261590">
                <a:tc>
                  <a:txBody>
                    <a:bodyPr/>
                    <a:lstStyle/>
                    <a:p>
                      <a:pPr algn="ctr"/>
                      <a:r>
                        <a:rPr lang="en-US" sz="1600" dirty="0">
                          <a:solidFill>
                            <a:srgbClr val="FFFFFF"/>
                          </a:solidFill>
                        </a:rPr>
                        <a:t>60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r>
                        <a:rPr lang="en-US" sz="1500" dirty="0"/>
                        <a:t>Married; both 60</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261590">
                <a:tc>
                  <a:txBody>
                    <a:bodyPr/>
                    <a:lstStyle/>
                    <a:p>
                      <a:pPr algn="ctr"/>
                      <a:r>
                        <a:rPr lang="en-US" sz="1600" dirty="0">
                          <a:solidFill>
                            <a:srgbClr val="FFFFFF"/>
                          </a:solidFill>
                        </a:rPr>
                        <a:t>62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7874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rPr>
                        <a:t>Early filing</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rgbClr val="07874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kern="1200" baseline="0" dirty="0">
                          <a:solidFill>
                            <a:schemeClr val="tx2"/>
                          </a:solidFill>
                          <a:latin typeface="+mn-lt"/>
                          <a:ea typeface="+mn-ea"/>
                          <a:cs typeface="+mn-cs"/>
                        </a:rPr>
                        <a:t>Harry’s </a:t>
                      </a:r>
                      <a:r>
                        <a:rPr lang="en-US" sz="1500" dirty="0">
                          <a:solidFill>
                            <a:schemeClr val="tx1"/>
                          </a:solidFill>
                        </a:rPr>
                        <a:t>monthly</a:t>
                      </a:r>
                      <a:r>
                        <a:rPr lang="en-US" sz="1500" baseline="0" dirty="0">
                          <a:solidFill>
                            <a:schemeClr val="tx1"/>
                          </a:solidFill>
                        </a:rPr>
                        <a:t> Social Security benefit at </a:t>
                      </a:r>
                      <a:r>
                        <a:rPr lang="en-US" sz="1500" b="1" kern="1200" baseline="0" dirty="0">
                          <a:solidFill>
                            <a:schemeClr val="tx2"/>
                          </a:solidFill>
                          <a:latin typeface="+mn-lt"/>
                          <a:ea typeface="+mn-ea"/>
                          <a:cs typeface="+mn-cs"/>
                        </a:rPr>
                        <a:t>age 62 </a:t>
                      </a:r>
                      <a:r>
                        <a:rPr lang="en-US" sz="1500" kern="1200" dirty="0">
                          <a:solidFill>
                            <a:schemeClr val="dk1"/>
                          </a:solidFill>
                          <a:latin typeface="+mn-lt"/>
                          <a:ea typeface="+mn-ea"/>
                          <a:cs typeface="+mn-cs"/>
                        </a:rPr>
                        <a:t>is </a:t>
                      </a:r>
                      <a:r>
                        <a:rPr lang="en-US" sz="1500" b="1" kern="1200" baseline="0" dirty="0">
                          <a:solidFill>
                            <a:schemeClr val="tx2"/>
                          </a:solidFill>
                          <a:latin typeface="+mn-lt"/>
                          <a:ea typeface="+mn-ea"/>
                          <a:cs typeface="+mn-cs"/>
                        </a:rPr>
                        <a:t>$1,400</a:t>
                      </a:r>
                      <a:endParaRPr lang="en-US" sz="1500" b="1" kern="1200" dirty="0">
                        <a:solidFill>
                          <a:schemeClr val="tx2"/>
                        </a:solidFill>
                        <a:latin typeface="+mn-lt"/>
                        <a:ea typeface="+mn-ea"/>
                        <a:cs typeface="+mn-cs"/>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2"/>
                  </a:ext>
                </a:extLst>
              </a:tr>
              <a:tr h="261590">
                <a:tc>
                  <a:txBody>
                    <a:bodyPr/>
                    <a:lstStyle/>
                    <a:p>
                      <a:pPr algn="ctr"/>
                      <a:r>
                        <a:rPr lang="en-US" sz="1600" dirty="0">
                          <a:solidFill>
                            <a:srgbClr val="FFFFFF"/>
                          </a:solidFill>
                        </a:rPr>
                        <a:t>64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3"/>
                  </a:ext>
                </a:extLst>
              </a:tr>
              <a:tr h="261590">
                <a:tc>
                  <a:txBody>
                    <a:bodyPr/>
                    <a:lstStyle/>
                    <a:p>
                      <a:pPr algn="ctr"/>
                      <a:r>
                        <a:rPr lang="en-US" sz="1600" dirty="0">
                          <a:solidFill>
                            <a:srgbClr val="FFFFFF"/>
                          </a:solidFill>
                        </a:rPr>
                        <a:t>66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500" b="1" dirty="0">
                        <a:solidFill>
                          <a:schemeClr val="tx1"/>
                        </a:solidFill>
                      </a:endParaRP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bg1"/>
                          </a:solidFill>
                        </a:rPr>
                        <a:t>Ruth’s</a:t>
                      </a:r>
                      <a:r>
                        <a:rPr lang="en-US" sz="800" dirty="0">
                          <a:solidFill>
                            <a:schemeClr val="bg1"/>
                          </a:solidFill>
                        </a:rPr>
                        <a:t> monthly Social Security benefit is </a:t>
                      </a:r>
                      <a:r>
                        <a:rPr lang="en-US" sz="800" b="1" dirty="0">
                          <a:solidFill>
                            <a:schemeClr val="bg1"/>
                          </a:solidFill>
                        </a:rPr>
                        <a:t>32.5% of Harry’s PIA</a:t>
                      </a:r>
                      <a:r>
                        <a:rPr lang="en-US" sz="800" dirty="0">
                          <a:solidFill>
                            <a:schemeClr val="bg1"/>
                          </a:solidFill>
                        </a:rPr>
                        <a:t>,</a:t>
                      </a:r>
                      <a:r>
                        <a:rPr lang="en-US" sz="800" b="1" dirty="0">
                          <a:solidFill>
                            <a:schemeClr val="bg1"/>
                          </a:solidFill>
                        </a:rPr>
                        <a:t> </a:t>
                      </a:r>
                      <a:r>
                        <a:rPr lang="en-US" sz="800" dirty="0">
                          <a:solidFill>
                            <a:schemeClr val="bg1"/>
                          </a:solidFill>
                        </a:rPr>
                        <a:t>or </a:t>
                      </a:r>
                      <a:r>
                        <a:rPr lang="en-US" sz="800" b="1" dirty="0">
                          <a:solidFill>
                            <a:schemeClr val="bg1"/>
                          </a:solidFill>
                        </a:rPr>
                        <a:t>$650</a:t>
                      </a:r>
                      <a:r>
                        <a:rPr lang="en-US" sz="800" dirty="0">
                          <a:solidFill>
                            <a:schemeClr val="bg1"/>
                          </a:solidFill>
                        </a:rPr>
                        <a:t>.</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4"/>
                  </a:ext>
                </a:extLst>
              </a:tr>
              <a:tr h="261590">
                <a:tc>
                  <a:txBody>
                    <a:bodyPr/>
                    <a:lstStyle/>
                    <a:p>
                      <a:pPr algn="ctr"/>
                      <a:r>
                        <a:rPr lang="en-US" sz="1600" dirty="0">
                          <a:solidFill>
                            <a:srgbClr val="FFFFFF"/>
                          </a:solidFill>
                        </a:rPr>
                        <a:t>68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5"/>
                  </a:ext>
                </a:extLst>
              </a:tr>
              <a:tr h="261590">
                <a:tc>
                  <a:txBody>
                    <a:bodyPr/>
                    <a:lstStyle/>
                    <a:p>
                      <a:pPr algn="ctr"/>
                      <a:r>
                        <a:rPr lang="en-US" sz="1600" dirty="0">
                          <a:solidFill>
                            <a:srgbClr val="FFFFFF"/>
                          </a:solidFill>
                        </a:rPr>
                        <a:t>70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6"/>
                  </a:ext>
                </a:extLst>
              </a:tr>
              <a:tr h="261590">
                <a:tc>
                  <a:txBody>
                    <a:bodyPr/>
                    <a:lstStyle/>
                    <a:p>
                      <a:pPr algn="ctr"/>
                      <a:r>
                        <a:rPr lang="en-US" sz="1600" dirty="0">
                          <a:solidFill>
                            <a:srgbClr val="FFFFFF"/>
                          </a:solidFill>
                        </a:rPr>
                        <a:t>72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7"/>
                  </a:ext>
                </a:extLst>
              </a:tr>
              <a:tr h="261590">
                <a:tc>
                  <a:txBody>
                    <a:bodyPr/>
                    <a:lstStyle/>
                    <a:p>
                      <a:pPr algn="ctr"/>
                      <a:r>
                        <a:rPr lang="en-US" sz="1600" dirty="0">
                          <a:solidFill>
                            <a:srgbClr val="FFFFFF"/>
                          </a:solidFill>
                        </a:rPr>
                        <a:t>74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solidFill>
                            <a:srgbClr val="F2F2F2"/>
                          </a:solidFill>
                        </a:rPr>
                        <a:t>Harry dies at 75</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bg1"/>
                          </a:solidFill>
                        </a:rPr>
                        <a:t>Ruth</a:t>
                      </a:r>
                      <a:r>
                        <a:rPr lang="en-US" sz="800" dirty="0">
                          <a:solidFill>
                            <a:schemeClr val="bg1"/>
                          </a:solidFill>
                        </a:rPr>
                        <a:t> receives the higher of either 100% </a:t>
                      </a:r>
                      <a:r>
                        <a:rPr lang="en-US" sz="800" b="1" dirty="0">
                          <a:solidFill>
                            <a:schemeClr val="bg1"/>
                          </a:solidFill>
                        </a:rPr>
                        <a:t>($2,050) </a:t>
                      </a:r>
                      <a:r>
                        <a:rPr lang="en-US" sz="800" dirty="0">
                          <a:solidFill>
                            <a:schemeClr val="bg1"/>
                          </a:solidFill>
                        </a:rPr>
                        <a:t>of Harry’s monthly Social Security benefit or 82.5% of his PIA </a:t>
                      </a:r>
                      <a:r>
                        <a:rPr lang="en-US" sz="800" b="1" dirty="0">
                          <a:solidFill>
                            <a:schemeClr val="bg1"/>
                          </a:solidFill>
                        </a:rPr>
                        <a:t>($2,416) </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8"/>
                  </a:ext>
                </a:extLst>
              </a:tr>
              <a:tr h="261590">
                <a:tc>
                  <a:txBody>
                    <a:bodyPr/>
                    <a:lstStyle/>
                    <a:p>
                      <a:pPr algn="ctr"/>
                      <a:r>
                        <a:rPr lang="en-US" sz="1600" dirty="0">
                          <a:solidFill>
                            <a:srgbClr val="FFFFFF"/>
                          </a:solidFill>
                        </a:rPr>
                        <a:t>76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1" dirty="0">
                        <a:solidFill>
                          <a:schemeClr val="tx2"/>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9"/>
                  </a:ext>
                </a:extLst>
              </a:tr>
              <a:tr h="261590">
                <a:tc>
                  <a:txBody>
                    <a:bodyPr/>
                    <a:lstStyle/>
                    <a:p>
                      <a:pPr algn="ctr"/>
                      <a:r>
                        <a:rPr lang="en-US" sz="1600" dirty="0">
                          <a:solidFill>
                            <a:srgbClr val="FFFFFF"/>
                          </a:solidFill>
                        </a:rPr>
                        <a:t>78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0"/>
                  </a:ext>
                </a:extLst>
              </a:tr>
              <a:tr h="261590">
                <a:tc>
                  <a:txBody>
                    <a:bodyPr/>
                    <a:lstStyle/>
                    <a:p>
                      <a:pPr algn="ctr"/>
                      <a:r>
                        <a:rPr lang="en-US" sz="1600" dirty="0">
                          <a:solidFill>
                            <a:srgbClr val="FFFFFF"/>
                          </a:solidFill>
                        </a:rPr>
                        <a:t>80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1"/>
                  </a:ext>
                </a:extLst>
              </a:tr>
              <a:tr h="261590">
                <a:tc>
                  <a:txBody>
                    <a:bodyPr/>
                    <a:lstStyle/>
                    <a:p>
                      <a:pPr algn="ctr"/>
                      <a:r>
                        <a:rPr lang="en-US" sz="1600" dirty="0">
                          <a:solidFill>
                            <a:srgbClr val="FFFFFF"/>
                          </a:solidFill>
                        </a:rPr>
                        <a:t>82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2"/>
                  </a:ext>
                </a:extLst>
              </a:tr>
              <a:tr h="261590">
                <a:tc>
                  <a:txBody>
                    <a:bodyPr/>
                    <a:lstStyle/>
                    <a:p>
                      <a:pPr algn="ctr"/>
                      <a:r>
                        <a:rPr lang="en-US" sz="1600" dirty="0">
                          <a:solidFill>
                            <a:srgbClr val="FFFFFF"/>
                          </a:solidFill>
                        </a:rPr>
                        <a:t>84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3"/>
                  </a:ext>
                </a:extLst>
              </a:tr>
              <a:tr h="261590">
                <a:tc>
                  <a:txBody>
                    <a:bodyPr/>
                    <a:lstStyle/>
                    <a:p>
                      <a:pPr algn="ctr"/>
                      <a:r>
                        <a:rPr lang="en-US" sz="1600" dirty="0">
                          <a:solidFill>
                            <a:srgbClr val="FFFFFF"/>
                          </a:solidFill>
                        </a:rPr>
                        <a:t>86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4"/>
                  </a:ext>
                </a:extLst>
              </a:tr>
              <a:tr h="261590">
                <a:tc>
                  <a:txBody>
                    <a:bodyPr/>
                    <a:lstStyle/>
                    <a:p>
                      <a:pPr algn="ctr"/>
                      <a:r>
                        <a:rPr lang="en-US" sz="1600" dirty="0">
                          <a:solidFill>
                            <a:srgbClr val="FFFFFF"/>
                          </a:solidFill>
                        </a:rPr>
                        <a:t>88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rgbClr val="00009A"/>
                    </a:solidFill>
                  </a:tcPr>
                </a:tc>
                <a:tc>
                  <a:txBody>
                    <a:bodyPr/>
                    <a:lstStyle/>
                    <a:p>
                      <a:r>
                        <a:rPr lang="en-US" sz="1500" dirty="0"/>
                        <a:t>Ruth dies at 88</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dirty="0">
                          <a:solidFill>
                            <a:schemeClr val="tx2"/>
                          </a:solidFill>
                        </a:rPr>
                        <a:t>Ruth</a:t>
                      </a:r>
                      <a:r>
                        <a:rPr lang="en-US" sz="1500" dirty="0"/>
                        <a:t> collects a total of</a:t>
                      </a:r>
                      <a:r>
                        <a:rPr lang="en-US" sz="1500" b="1" dirty="0">
                          <a:solidFill>
                            <a:schemeClr val="tx2"/>
                          </a:solidFill>
                        </a:rPr>
                        <a:t> </a:t>
                      </a:r>
                      <a:r>
                        <a:rPr lang="en-US" sz="1500" b="0" dirty="0">
                          <a:solidFill>
                            <a:schemeClr val="tx2"/>
                          </a:solidFill>
                        </a:rPr>
                        <a:t>approximately</a:t>
                      </a:r>
                      <a:r>
                        <a:rPr lang="en-US" sz="1500" b="1" dirty="0">
                          <a:solidFill>
                            <a:schemeClr val="tx2"/>
                          </a:solidFill>
                        </a:rPr>
                        <a:t> $540,672 </a:t>
                      </a:r>
                      <a:r>
                        <a:rPr lang="en-US" sz="1500" dirty="0"/>
                        <a:t>over her lifetime</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5"/>
                  </a:ext>
                </a:extLst>
              </a:tr>
            </a:tbl>
          </a:graphicData>
        </a:graphic>
      </p:graphicFrame>
      <p:sp>
        <p:nvSpPr>
          <p:cNvPr id="7" name="Rectangle 34">
            <a:extLst>
              <a:ext uri="{FF2B5EF4-FFF2-40B4-BE49-F238E27FC236}">
                <a16:creationId xmlns:a16="http://schemas.microsoft.com/office/drawing/2014/main" id="{47177E39-97D8-A3A1-37D3-E79E2593FD0B}"/>
              </a:ext>
              <a:ext uri="{C183D7F6-B498-43B3-948B-1728B52AA6E4}">
                <adec:decorative xmlns:adec="http://schemas.microsoft.com/office/drawing/2017/decorative" val="1"/>
              </a:ext>
            </a:extLst>
          </p:cNvPr>
          <p:cNvSpPr>
            <a:spLocks noChangeArrowheads="1"/>
          </p:cNvSpPr>
          <p:nvPr/>
        </p:nvSpPr>
        <p:spPr bwMode="auto">
          <a:xfrm>
            <a:off x="3089190" y="2667836"/>
            <a:ext cx="3987472" cy="699019"/>
          </a:xfrm>
          <a:prstGeom prst="rect">
            <a:avLst/>
          </a:prstGeom>
          <a:solidFill>
            <a:srgbClr val="07874E"/>
          </a:solidFill>
          <a:ln w="28575">
            <a:noFill/>
            <a:miter lim="800000"/>
            <a:headEnd/>
            <a:tailEnd/>
          </a:ln>
          <a:effectLst/>
        </p:spPr>
        <p:txBody>
          <a:bodyPr lIns="137160" anchor="ctr" anchorCtr="0"/>
          <a:lstStyle/>
          <a:p>
            <a:pPr>
              <a:defRPr/>
            </a:pPr>
            <a:r>
              <a:rPr lang="en-US" sz="1600" b="1" dirty="0">
                <a:solidFill>
                  <a:schemeClr val="bg1"/>
                </a:solidFill>
              </a:rPr>
              <a:t>Ruth’s</a:t>
            </a:r>
            <a:r>
              <a:rPr lang="en-US" sz="1600" dirty="0">
                <a:solidFill>
                  <a:schemeClr val="bg1"/>
                </a:solidFill>
              </a:rPr>
              <a:t> monthly Social Security benefit is </a:t>
            </a:r>
            <a:br>
              <a:rPr lang="en-US" sz="1600" dirty="0">
                <a:solidFill>
                  <a:schemeClr val="bg1"/>
                </a:solidFill>
              </a:rPr>
            </a:br>
            <a:r>
              <a:rPr lang="en-US" sz="1600" b="1" dirty="0">
                <a:solidFill>
                  <a:schemeClr val="bg1"/>
                </a:solidFill>
              </a:rPr>
              <a:t>32.5% of Harry’s PIA</a:t>
            </a:r>
            <a:r>
              <a:rPr lang="en-US" sz="1600" dirty="0">
                <a:solidFill>
                  <a:schemeClr val="bg1"/>
                </a:solidFill>
              </a:rPr>
              <a:t>,</a:t>
            </a:r>
            <a:r>
              <a:rPr lang="en-US" sz="1600" b="1" dirty="0">
                <a:solidFill>
                  <a:schemeClr val="bg1"/>
                </a:solidFill>
              </a:rPr>
              <a:t> </a:t>
            </a:r>
            <a:r>
              <a:rPr lang="en-US" sz="1600" dirty="0">
                <a:solidFill>
                  <a:schemeClr val="bg1"/>
                </a:solidFill>
              </a:rPr>
              <a:t>or </a:t>
            </a:r>
            <a:r>
              <a:rPr lang="en-US" sz="1600" b="1" dirty="0">
                <a:solidFill>
                  <a:schemeClr val="bg1"/>
                </a:solidFill>
              </a:rPr>
              <a:t>$650</a:t>
            </a:r>
            <a:r>
              <a:rPr lang="en-US" sz="1600" dirty="0">
                <a:solidFill>
                  <a:schemeClr val="bg1"/>
                </a:solidFill>
              </a:rPr>
              <a:t>.</a:t>
            </a:r>
          </a:p>
        </p:txBody>
      </p:sp>
      <p:sp>
        <p:nvSpPr>
          <p:cNvPr id="3" name="TextBox 2">
            <a:extLst>
              <a:ext uri="{FF2B5EF4-FFF2-40B4-BE49-F238E27FC236}">
                <a16:creationId xmlns:a16="http://schemas.microsoft.com/office/drawing/2014/main" id="{716EC2E4-C379-0C36-6DEE-5187EC75ACA6}"/>
              </a:ext>
              <a:ext uri="{C183D7F6-B498-43B3-948B-1728B52AA6E4}">
                <adec:decorative xmlns:adec="http://schemas.microsoft.com/office/drawing/2017/decorative" val="1"/>
              </a:ext>
            </a:extLst>
          </p:cNvPr>
          <p:cNvSpPr txBox="1"/>
          <p:nvPr/>
        </p:nvSpPr>
        <p:spPr>
          <a:xfrm>
            <a:off x="1020025" y="3897039"/>
            <a:ext cx="1367074" cy="323165"/>
          </a:xfrm>
          <a:prstGeom prst="rect">
            <a:avLst/>
          </a:prstGeom>
          <a:solidFill>
            <a:schemeClr val="bg1">
              <a:lumMod val="95000"/>
            </a:schemeClr>
          </a:solid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dirty="0"/>
              <a:t>Harry dies at 75</a:t>
            </a:r>
          </a:p>
        </p:txBody>
      </p:sp>
      <p:sp>
        <p:nvSpPr>
          <p:cNvPr id="10" name="TextBox 9">
            <a:extLst>
              <a:ext uri="{FF2B5EF4-FFF2-40B4-BE49-F238E27FC236}">
                <a16:creationId xmlns:a16="http://schemas.microsoft.com/office/drawing/2014/main" id="{17745489-1D1C-4E9F-946A-65A5BE5737A9}"/>
              </a:ext>
              <a:ext uri="{C183D7F6-B498-43B3-948B-1728B52AA6E4}">
                <adec:decorative xmlns:adec="http://schemas.microsoft.com/office/drawing/2017/decorative" val="1"/>
              </a:ext>
            </a:extLst>
          </p:cNvPr>
          <p:cNvSpPr txBox="1"/>
          <p:nvPr/>
        </p:nvSpPr>
        <p:spPr>
          <a:xfrm>
            <a:off x="2682419" y="3827789"/>
            <a:ext cx="5850647" cy="461665"/>
          </a:xfrm>
          <a:prstGeom prst="rect">
            <a:avLst/>
          </a:prstGeom>
          <a:solidFill>
            <a:schemeClr val="bg1"/>
          </a:solid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dirty="0"/>
              <a:t>Ruth</a:t>
            </a:r>
            <a:r>
              <a:rPr lang="en-US" sz="1500" dirty="0"/>
              <a:t> receives the higher of either 100% </a:t>
            </a:r>
            <a:r>
              <a:rPr lang="en-US" sz="1500" b="1" dirty="0"/>
              <a:t>($2,050) </a:t>
            </a:r>
            <a:r>
              <a:rPr lang="en-US" sz="1500" dirty="0"/>
              <a:t>of Harry’s monthly Social Security benefit or 82.5% of his PIA </a:t>
            </a:r>
            <a:r>
              <a:rPr lang="en-US" sz="1500" b="1" dirty="0"/>
              <a:t>($2,416) </a:t>
            </a:r>
          </a:p>
        </p:txBody>
      </p:sp>
      <p:sp>
        <p:nvSpPr>
          <p:cNvPr id="5" name="Text Placeholder 4">
            <a:extLst>
              <a:ext uri="{FF2B5EF4-FFF2-40B4-BE49-F238E27FC236}">
                <a16:creationId xmlns:a16="http://schemas.microsoft.com/office/drawing/2014/main" id="{E82819AA-E236-EC45-BB26-9684A919E7D1}"/>
              </a:ext>
            </a:extLst>
          </p:cNvPr>
          <p:cNvSpPr>
            <a:spLocks noGrp="1"/>
          </p:cNvSpPr>
          <p:nvPr>
            <p:ph type="body" sz="quarter" idx="13"/>
          </p:nvPr>
        </p:nvSpPr>
        <p:spPr>
          <a:xfrm>
            <a:off x="2987675" y="6110288"/>
            <a:ext cx="5365750" cy="403225"/>
          </a:xfrm>
        </p:spPr>
        <p:txBody>
          <a:bodyPr/>
          <a:lstStyle/>
          <a:p>
            <a:r>
              <a:rPr lang="en-US" dirty="0"/>
              <a:t>This is a hypothetical example based off data from ssa.gov. Figures include a 3% annual cost of living adjustment. </a:t>
            </a:r>
          </a:p>
        </p:txBody>
      </p:sp>
      <p:sp>
        <p:nvSpPr>
          <p:cNvPr id="4" name="Slide Number Placeholder 3">
            <a:extLst>
              <a:ext uri="{FF2B5EF4-FFF2-40B4-BE49-F238E27FC236}">
                <a16:creationId xmlns:a16="http://schemas.microsoft.com/office/drawing/2014/main" id="{9ADBB136-CCC1-1D4A-8F66-09E3A452E19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50</a:t>
            </a:fld>
            <a:endParaRPr lang="en-CA"/>
          </a:p>
        </p:txBody>
      </p:sp>
    </p:spTree>
    <p:custDataLst>
      <p:tags r:id="rId1"/>
    </p:custDataLst>
    <p:extLst>
      <p:ext uri="{BB962C8B-B14F-4D97-AF65-F5344CB8AC3E}">
        <p14:creationId xmlns:p14="http://schemas.microsoft.com/office/powerpoint/2010/main" val="3820807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1D960-FE84-594A-B12F-17D1ABF3920F}"/>
              </a:ext>
            </a:extLst>
          </p:cNvPr>
          <p:cNvSpPr>
            <a:spLocks noGrp="1"/>
          </p:cNvSpPr>
          <p:nvPr>
            <p:ph type="title"/>
          </p:nvPr>
        </p:nvSpPr>
        <p:spPr>
          <a:xfrm>
            <a:off x="453761" y="472438"/>
            <a:ext cx="8291777" cy="792167"/>
          </a:xfrm>
        </p:spPr>
        <p:txBody>
          <a:bodyPr/>
          <a:lstStyle/>
          <a:p>
            <a:r>
              <a:rPr lang="en-US" dirty="0"/>
              <a:t>Scenario 2: both file at age 67	</a:t>
            </a:r>
          </a:p>
        </p:txBody>
      </p:sp>
      <p:pic>
        <p:nvPicPr>
          <p:cNvPr id="11" name="Picture 10" descr="Portrait of a happy senior couple at home.">
            <a:extLst>
              <a:ext uri="{FF2B5EF4-FFF2-40B4-BE49-F238E27FC236}">
                <a16:creationId xmlns:a16="http://schemas.microsoft.com/office/drawing/2014/main" id="{1866BD5E-B917-4316-A7E9-52037AB869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870" t="3918" r="315" b="36462"/>
          <a:stretch/>
        </p:blipFill>
        <p:spPr>
          <a:xfrm>
            <a:off x="6089650" y="295788"/>
            <a:ext cx="3054350" cy="1450431"/>
          </a:xfrm>
          <a:prstGeom prst="rect">
            <a:avLst/>
          </a:prstGeom>
        </p:spPr>
      </p:pic>
      <p:graphicFrame>
        <p:nvGraphicFramePr>
          <p:cNvPr id="6" name="Table 5">
            <a:extLst>
              <a:ext uri="{FF2B5EF4-FFF2-40B4-BE49-F238E27FC236}">
                <a16:creationId xmlns:a16="http://schemas.microsoft.com/office/drawing/2014/main" id="{C51CE561-F74D-434A-9044-B805DD50B5D0}"/>
              </a:ext>
            </a:extLst>
          </p:cNvPr>
          <p:cNvGraphicFramePr>
            <a:graphicFrameLocks noGrp="1"/>
          </p:cNvGraphicFramePr>
          <p:nvPr>
            <p:extLst>
              <p:ext uri="{D42A27DB-BD31-4B8C-83A1-F6EECF244321}">
                <p14:modId xmlns:p14="http://schemas.microsoft.com/office/powerpoint/2010/main" val="4232923829"/>
              </p:ext>
            </p:extLst>
          </p:nvPr>
        </p:nvGraphicFramePr>
        <p:xfrm>
          <a:off x="398461" y="1713471"/>
          <a:ext cx="8347075" cy="4178558"/>
        </p:xfrm>
        <a:graphic>
          <a:graphicData uri="http://schemas.openxmlformats.org/drawingml/2006/table">
            <a:tbl>
              <a:tblPr firstRow="1" bandRow="1">
                <a:tableStyleId>{5C22544A-7EE6-4342-B048-85BDC9FD1C3A}</a:tableStyleId>
              </a:tblPr>
              <a:tblGrid>
                <a:gridCol w="464613">
                  <a:extLst>
                    <a:ext uri="{9D8B030D-6E8A-4147-A177-3AD203B41FA5}">
                      <a16:colId xmlns:a16="http://schemas.microsoft.com/office/drawing/2014/main" val="20000"/>
                    </a:ext>
                  </a:extLst>
                </a:gridCol>
                <a:gridCol w="1723856">
                  <a:extLst>
                    <a:ext uri="{9D8B030D-6E8A-4147-A177-3AD203B41FA5}">
                      <a16:colId xmlns:a16="http://schemas.microsoft.com/office/drawing/2014/main" val="20001"/>
                    </a:ext>
                  </a:extLst>
                </a:gridCol>
                <a:gridCol w="6158606">
                  <a:extLst>
                    <a:ext uri="{9D8B030D-6E8A-4147-A177-3AD203B41FA5}">
                      <a16:colId xmlns:a16="http://schemas.microsoft.com/office/drawing/2014/main" val="20002"/>
                    </a:ext>
                  </a:extLst>
                </a:gridCol>
              </a:tblGrid>
              <a:tr h="306053">
                <a:tc>
                  <a:txBody>
                    <a:bodyPr/>
                    <a:lstStyle/>
                    <a:p>
                      <a:pPr algn="ctr"/>
                      <a:r>
                        <a:rPr lang="en-US" sz="1600" dirty="0"/>
                        <a:t>Age</a:t>
                      </a:r>
                    </a:p>
                  </a:txBody>
                  <a:tcPr marL="0" marR="0" marT="0" marB="0" anchor="ctr">
                    <a:lnL w="6350" cap="flat" cmpd="sng" algn="ctr">
                      <a:solidFill>
                        <a:schemeClr val="bg2"/>
                      </a:solidFill>
                      <a:prstDash val="solid"/>
                      <a:round/>
                      <a:headEnd type="none" w="med" len="med"/>
                      <a:tailEnd type="none" w="med" len="med"/>
                    </a:lnL>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tc>
                  <a:txBody>
                    <a:bodyPr/>
                    <a:lstStyle/>
                    <a:p>
                      <a:endParaRPr lang="en-US" sz="1600" dirty="0">
                        <a:solidFill>
                          <a:schemeClr val="tx1"/>
                        </a:solidFill>
                      </a:endParaRPr>
                    </a:p>
                  </a:txBody>
                  <a:tcPr marR="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0"/>
                  </a:ext>
                </a:extLst>
              </a:tr>
              <a:tr h="258167">
                <a:tc>
                  <a:txBody>
                    <a:bodyPr/>
                    <a:lstStyle/>
                    <a:p>
                      <a:pPr algn="ctr"/>
                      <a:r>
                        <a:rPr lang="en-US" sz="1600" dirty="0">
                          <a:solidFill>
                            <a:srgbClr val="FFFFFF"/>
                          </a:solidFill>
                        </a:rPr>
                        <a:t>60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r>
                        <a:rPr lang="en-US" sz="1500" dirty="0"/>
                        <a:t>Married; both 60</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258167">
                <a:tc>
                  <a:txBody>
                    <a:bodyPr/>
                    <a:lstStyle/>
                    <a:p>
                      <a:pPr algn="ctr"/>
                      <a:r>
                        <a:rPr lang="en-US" sz="1600" dirty="0">
                          <a:solidFill>
                            <a:srgbClr val="FFFFFF"/>
                          </a:solidFill>
                        </a:rPr>
                        <a:t>62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1" dirty="0">
                        <a:solidFill>
                          <a:schemeClr val="tx1"/>
                        </a:solidFill>
                      </a:endParaRP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1" kern="1200" dirty="0">
                        <a:solidFill>
                          <a:schemeClr val="tx2"/>
                        </a:solidFill>
                        <a:latin typeface="+mn-lt"/>
                        <a:ea typeface="+mn-ea"/>
                        <a:cs typeface="+mn-cs"/>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2"/>
                  </a:ext>
                </a:extLst>
              </a:tr>
              <a:tr h="258167">
                <a:tc>
                  <a:txBody>
                    <a:bodyPr/>
                    <a:lstStyle/>
                    <a:p>
                      <a:pPr algn="ctr"/>
                      <a:r>
                        <a:rPr lang="en-US" sz="1600" dirty="0">
                          <a:solidFill>
                            <a:srgbClr val="FFFFFF"/>
                          </a:solidFill>
                        </a:rPr>
                        <a:t>64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3"/>
                  </a:ext>
                </a:extLst>
              </a:tr>
              <a:tr h="258167">
                <a:tc>
                  <a:txBody>
                    <a:bodyPr/>
                    <a:lstStyle/>
                    <a:p>
                      <a:pPr algn="ctr"/>
                      <a:r>
                        <a:rPr lang="en-US" sz="1600" dirty="0">
                          <a:solidFill>
                            <a:srgbClr val="FFFFFF"/>
                          </a:solidFill>
                        </a:rPr>
                        <a:t>66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2F2F2"/>
                          </a:solidFill>
                        </a:rPr>
                        <a:t>Full age filing 67</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kern="1200" baseline="0" dirty="0">
                          <a:solidFill>
                            <a:schemeClr val="tx2"/>
                          </a:solidFill>
                          <a:latin typeface="+mn-lt"/>
                          <a:ea typeface="+mn-ea"/>
                          <a:cs typeface="+mn-cs"/>
                        </a:rPr>
                        <a:t>Harry’s </a:t>
                      </a:r>
                      <a:r>
                        <a:rPr lang="en-US" sz="1500" dirty="0">
                          <a:solidFill>
                            <a:schemeClr val="tx1"/>
                          </a:solidFill>
                        </a:rPr>
                        <a:t>monthly</a:t>
                      </a:r>
                      <a:r>
                        <a:rPr lang="en-US" sz="1500" baseline="0" dirty="0">
                          <a:solidFill>
                            <a:schemeClr val="tx1"/>
                          </a:solidFill>
                        </a:rPr>
                        <a:t> Social Security benefit at </a:t>
                      </a:r>
                      <a:r>
                        <a:rPr lang="en-US" sz="1500" b="1" kern="1200" baseline="0" dirty="0">
                          <a:solidFill>
                            <a:schemeClr val="tx2"/>
                          </a:solidFill>
                          <a:latin typeface="+mn-lt"/>
                          <a:ea typeface="+mn-ea"/>
                          <a:cs typeface="+mn-cs"/>
                        </a:rPr>
                        <a:t>age 67 </a:t>
                      </a:r>
                      <a:r>
                        <a:rPr lang="en-US" sz="1500" kern="1200" dirty="0">
                          <a:solidFill>
                            <a:schemeClr val="dk1"/>
                          </a:solidFill>
                          <a:latin typeface="+mn-lt"/>
                          <a:ea typeface="+mn-ea"/>
                          <a:cs typeface="+mn-cs"/>
                        </a:rPr>
                        <a:t>is </a:t>
                      </a:r>
                      <a:r>
                        <a:rPr lang="en-US" sz="1500" b="1" kern="1200" baseline="0" dirty="0">
                          <a:solidFill>
                            <a:schemeClr val="tx2"/>
                          </a:solidFill>
                          <a:latin typeface="+mn-lt"/>
                          <a:ea typeface="+mn-ea"/>
                          <a:cs typeface="+mn-cs"/>
                        </a:rPr>
                        <a:t>$2,000</a:t>
                      </a:r>
                      <a:endParaRPr lang="en-US" sz="1500" b="1" kern="1200" dirty="0">
                        <a:solidFill>
                          <a:schemeClr val="tx2"/>
                        </a:solidFill>
                        <a:latin typeface="+mn-lt"/>
                        <a:ea typeface="+mn-ea"/>
                        <a:cs typeface="+mn-cs"/>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4"/>
                  </a:ext>
                </a:extLst>
              </a:tr>
              <a:tr h="258167">
                <a:tc>
                  <a:txBody>
                    <a:bodyPr/>
                    <a:lstStyle/>
                    <a:p>
                      <a:pPr algn="ctr"/>
                      <a:r>
                        <a:rPr lang="en-US" sz="1600" dirty="0">
                          <a:solidFill>
                            <a:srgbClr val="FFFFFF"/>
                          </a:solidFill>
                        </a:rPr>
                        <a:t>68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solidFill>
                          <a:schemeClr val="tx2"/>
                        </a:solidFill>
                      </a:endParaRP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5"/>
                  </a:ext>
                </a:extLst>
              </a:tr>
              <a:tr h="258167">
                <a:tc>
                  <a:txBody>
                    <a:bodyPr/>
                    <a:lstStyle/>
                    <a:p>
                      <a:pPr algn="ctr"/>
                      <a:r>
                        <a:rPr lang="en-US" sz="1600" dirty="0">
                          <a:solidFill>
                            <a:srgbClr val="FFFFFF"/>
                          </a:solidFill>
                        </a:rPr>
                        <a:t>70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bg1"/>
                          </a:solidFill>
                        </a:rPr>
                        <a:t>Ruth’s</a:t>
                      </a:r>
                      <a:r>
                        <a:rPr lang="en-US" sz="800" dirty="0">
                          <a:solidFill>
                            <a:schemeClr val="bg1"/>
                          </a:solidFill>
                        </a:rPr>
                        <a:t> monthly Social Security benefit is </a:t>
                      </a:r>
                      <a:r>
                        <a:rPr lang="en-US" sz="800" b="1" dirty="0">
                          <a:solidFill>
                            <a:schemeClr val="bg1"/>
                          </a:solidFill>
                        </a:rPr>
                        <a:t>50% of Harry’s</a:t>
                      </a:r>
                      <a:r>
                        <a:rPr lang="en-US" sz="800" dirty="0">
                          <a:solidFill>
                            <a:schemeClr val="bg1"/>
                          </a:solidFill>
                        </a:rPr>
                        <a:t>,</a:t>
                      </a:r>
                      <a:r>
                        <a:rPr lang="en-US" sz="800" b="1" dirty="0">
                          <a:solidFill>
                            <a:schemeClr val="bg1"/>
                          </a:solidFill>
                        </a:rPr>
                        <a:t> </a:t>
                      </a:r>
                      <a:r>
                        <a:rPr lang="en-US" sz="800" dirty="0">
                          <a:solidFill>
                            <a:schemeClr val="bg1"/>
                          </a:solidFill>
                        </a:rPr>
                        <a:t>or </a:t>
                      </a:r>
                      <a:r>
                        <a:rPr lang="en-US" sz="800" b="1" dirty="0">
                          <a:solidFill>
                            <a:schemeClr val="bg1"/>
                          </a:solidFill>
                        </a:rPr>
                        <a:t>$1,000</a:t>
                      </a:r>
                      <a:r>
                        <a:rPr lang="en-US" sz="800" dirty="0">
                          <a:solidFill>
                            <a:schemeClr val="bg1"/>
                          </a:solidFill>
                        </a:rPr>
                        <a:t>.</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6"/>
                  </a:ext>
                </a:extLst>
              </a:tr>
              <a:tr h="258167">
                <a:tc>
                  <a:txBody>
                    <a:bodyPr/>
                    <a:lstStyle/>
                    <a:p>
                      <a:pPr algn="ctr"/>
                      <a:r>
                        <a:rPr lang="en-US" sz="1600" dirty="0">
                          <a:solidFill>
                            <a:srgbClr val="FFFFFF"/>
                          </a:solidFill>
                        </a:rPr>
                        <a:t>72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7"/>
                  </a:ext>
                </a:extLst>
              </a:tr>
              <a:tr h="258167">
                <a:tc>
                  <a:txBody>
                    <a:bodyPr/>
                    <a:lstStyle/>
                    <a:p>
                      <a:pPr algn="ctr"/>
                      <a:r>
                        <a:rPr lang="en-US" sz="1600" dirty="0">
                          <a:solidFill>
                            <a:srgbClr val="FFFFFF"/>
                          </a:solidFill>
                        </a:rPr>
                        <a:t>74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F2F2F2"/>
                          </a:solidFill>
                        </a:rPr>
                        <a:t>Harry dies at 75</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bg1"/>
                          </a:solidFill>
                        </a:rPr>
                        <a:t>Ruth </a:t>
                      </a:r>
                      <a:r>
                        <a:rPr lang="en-US" sz="800" dirty="0">
                          <a:solidFill>
                            <a:schemeClr val="bg1"/>
                          </a:solidFill>
                        </a:rPr>
                        <a:t>collects </a:t>
                      </a:r>
                      <a:r>
                        <a:rPr lang="en-US" sz="800" b="1" dirty="0">
                          <a:solidFill>
                            <a:schemeClr val="bg1"/>
                          </a:solidFill>
                        </a:rPr>
                        <a:t>100% </a:t>
                      </a:r>
                      <a:r>
                        <a:rPr lang="en-US" sz="800" dirty="0">
                          <a:solidFill>
                            <a:schemeClr val="bg1"/>
                          </a:solidFill>
                        </a:rPr>
                        <a:t>of Harry’s monthly Social Security benefit of </a:t>
                      </a:r>
                      <a:r>
                        <a:rPr lang="en-US" sz="800" b="1" dirty="0">
                          <a:solidFill>
                            <a:schemeClr val="bg1"/>
                          </a:solidFill>
                        </a:rPr>
                        <a:t>$2,529</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8"/>
                  </a:ext>
                </a:extLst>
              </a:tr>
              <a:tr h="258167">
                <a:tc>
                  <a:txBody>
                    <a:bodyPr/>
                    <a:lstStyle/>
                    <a:p>
                      <a:pPr algn="ctr"/>
                      <a:r>
                        <a:rPr lang="en-US" sz="1600" dirty="0">
                          <a:solidFill>
                            <a:srgbClr val="FFFFFF"/>
                          </a:solidFill>
                        </a:rPr>
                        <a:t>76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1" dirty="0">
                        <a:solidFill>
                          <a:schemeClr val="tx2"/>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9"/>
                  </a:ext>
                </a:extLst>
              </a:tr>
              <a:tr h="258167">
                <a:tc>
                  <a:txBody>
                    <a:bodyPr/>
                    <a:lstStyle/>
                    <a:p>
                      <a:pPr algn="ctr"/>
                      <a:r>
                        <a:rPr lang="en-US" sz="1600" dirty="0">
                          <a:solidFill>
                            <a:srgbClr val="FFFFFF"/>
                          </a:solidFill>
                        </a:rPr>
                        <a:t>78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0"/>
                  </a:ext>
                </a:extLst>
              </a:tr>
              <a:tr h="258167">
                <a:tc>
                  <a:txBody>
                    <a:bodyPr/>
                    <a:lstStyle/>
                    <a:p>
                      <a:pPr algn="ctr"/>
                      <a:r>
                        <a:rPr lang="en-US" sz="1600" dirty="0">
                          <a:solidFill>
                            <a:srgbClr val="FFFFFF"/>
                          </a:solidFill>
                        </a:rPr>
                        <a:t>80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1"/>
                  </a:ext>
                </a:extLst>
              </a:tr>
              <a:tr h="258167">
                <a:tc>
                  <a:txBody>
                    <a:bodyPr/>
                    <a:lstStyle/>
                    <a:p>
                      <a:pPr algn="ctr"/>
                      <a:r>
                        <a:rPr lang="en-US" sz="1600" dirty="0">
                          <a:solidFill>
                            <a:srgbClr val="FFFFFF"/>
                          </a:solidFill>
                        </a:rPr>
                        <a:t>82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2"/>
                  </a:ext>
                </a:extLst>
              </a:tr>
              <a:tr h="258167">
                <a:tc>
                  <a:txBody>
                    <a:bodyPr/>
                    <a:lstStyle/>
                    <a:p>
                      <a:pPr algn="ctr"/>
                      <a:r>
                        <a:rPr lang="en-US" sz="1600" dirty="0">
                          <a:solidFill>
                            <a:srgbClr val="FFFFFF"/>
                          </a:solidFill>
                        </a:rPr>
                        <a:t>84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3"/>
                  </a:ext>
                </a:extLst>
              </a:tr>
              <a:tr h="258167">
                <a:tc>
                  <a:txBody>
                    <a:bodyPr/>
                    <a:lstStyle/>
                    <a:p>
                      <a:pPr algn="ctr"/>
                      <a:r>
                        <a:rPr lang="en-US" sz="1600" dirty="0">
                          <a:solidFill>
                            <a:srgbClr val="FFFFFF"/>
                          </a:solidFill>
                        </a:rPr>
                        <a:t>86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4"/>
                  </a:ext>
                </a:extLst>
              </a:tr>
              <a:tr h="258167">
                <a:tc>
                  <a:txBody>
                    <a:bodyPr/>
                    <a:lstStyle/>
                    <a:p>
                      <a:pPr algn="ctr"/>
                      <a:r>
                        <a:rPr lang="en-US" sz="1600" dirty="0">
                          <a:solidFill>
                            <a:srgbClr val="FFFFFF"/>
                          </a:solidFill>
                        </a:rPr>
                        <a:t>88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rgbClr val="00009A"/>
                    </a:solidFill>
                  </a:tcPr>
                </a:tc>
                <a:tc>
                  <a:txBody>
                    <a:bodyPr/>
                    <a:lstStyle/>
                    <a:p>
                      <a:r>
                        <a:rPr lang="en-US" sz="1500" dirty="0"/>
                        <a:t>Ruth dies at 88</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dirty="0">
                          <a:solidFill>
                            <a:schemeClr val="tx2"/>
                          </a:solidFill>
                        </a:rPr>
                        <a:t>Ruth</a:t>
                      </a:r>
                      <a:r>
                        <a:rPr lang="en-US" sz="1500" dirty="0"/>
                        <a:t> collects a total of approximately</a:t>
                      </a:r>
                      <a:r>
                        <a:rPr lang="en-US" sz="1500" b="1" dirty="0">
                          <a:solidFill>
                            <a:schemeClr val="tx2"/>
                          </a:solidFill>
                        </a:rPr>
                        <a:t> $580,002 </a:t>
                      </a:r>
                      <a:r>
                        <a:rPr lang="en-US" sz="1500" dirty="0"/>
                        <a:t>over her lifetime</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5"/>
                  </a:ext>
                </a:extLst>
              </a:tr>
            </a:tbl>
          </a:graphicData>
        </a:graphic>
      </p:graphicFrame>
      <p:sp>
        <p:nvSpPr>
          <p:cNvPr id="3" name="Rectangle 2">
            <a:extLst>
              <a:ext uri="{FF2B5EF4-FFF2-40B4-BE49-F238E27FC236}">
                <a16:creationId xmlns:a16="http://schemas.microsoft.com/office/drawing/2014/main" id="{A5DC3D57-E991-12C6-B5EF-06E574B56E73}"/>
              </a:ext>
              <a:ext uri="{C183D7F6-B498-43B3-948B-1728B52AA6E4}">
                <adec:decorative xmlns:adec="http://schemas.microsoft.com/office/drawing/2017/decorative" val="1"/>
              </a:ext>
            </a:extLst>
          </p:cNvPr>
          <p:cNvSpPr/>
          <p:nvPr/>
        </p:nvSpPr>
        <p:spPr>
          <a:xfrm>
            <a:off x="874826" y="2854376"/>
            <a:ext cx="1737998" cy="396883"/>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r>
              <a:rPr lang="en-US" sz="1400" dirty="0"/>
              <a:t>Full age filing 67</a:t>
            </a:r>
          </a:p>
        </p:txBody>
      </p:sp>
      <p:sp>
        <p:nvSpPr>
          <p:cNvPr id="7" name="Rectangle 34">
            <a:extLst>
              <a:ext uri="{FF2B5EF4-FFF2-40B4-BE49-F238E27FC236}">
                <a16:creationId xmlns:a16="http://schemas.microsoft.com/office/drawing/2014/main" id="{1170BB19-9107-A268-419E-D65215941958}"/>
              </a:ext>
              <a:ext uri="{C183D7F6-B498-43B3-948B-1728B52AA6E4}">
                <adec:decorative xmlns:adec="http://schemas.microsoft.com/office/drawing/2017/decorative" val="1"/>
              </a:ext>
            </a:extLst>
          </p:cNvPr>
          <p:cNvSpPr>
            <a:spLocks noChangeArrowheads="1"/>
          </p:cNvSpPr>
          <p:nvPr/>
        </p:nvSpPr>
        <p:spPr bwMode="auto">
          <a:xfrm>
            <a:off x="3089189" y="3214697"/>
            <a:ext cx="4116681" cy="699019"/>
          </a:xfrm>
          <a:prstGeom prst="rect">
            <a:avLst/>
          </a:prstGeom>
          <a:solidFill>
            <a:srgbClr val="07874E"/>
          </a:solidFill>
          <a:ln w="28575">
            <a:noFill/>
            <a:miter lim="800000"/>
            <a:headEnd/>
            <a:tailEnd/>
          </a:ln>
          <a:effectLst/>
        </p:spPr>
        <p:txBody>
          <a:bodyPr lIns="137160" anchor="ctr" anchorCtr="0"/>
          <a:lstStyle/>
          <a:p>
            <a:pPr>
              <a:defRPr/>
            </a:pPr>
            <a:r>
              <a:rPr lang="en-US" sz="1600" b="1" dirty="0">
                <a:solidFill>
                  <a:schemeClr val="bg1"/>
                </a:solidFill>
              </a:rPr>
              <a:t>Ruth’s</a:t>
            </a:r>
            <a:r>
              <a:rPr lang="en-US" sz="1600" dirty="0">
                <a:solidFill>
                  <a:schemeClr val="bg1"/>
                </a:solidFill>
              </a:rPr>
              <a:t> monthly Social Security benefit is </a:t>
            </a:r>
            <a:br>
              <a:rPr lang="en-US" sz="1600" dirty="0">
                <a:solidFill>
                  <a:schemeClr val="bg1"/>
                </a:solidFill>
              </a:rPr>
            </a:br>
            <a:r>
              <a:rPr lang="en-US" sz="1600" b="1" dirty="0">
                <a:solidFill>
                  <a:schemeClr val="bg1"/>
                </a:solidFill>
              </a:rPr>
              <a:t>50% of Harry’s</a:t>
            </a:r>
            <a:r>
              <a:rPr lang="en-US" sz="1600" dirty="0">
                <a:solidFill>
                  <a:schemeClr val="bg1"/>
                </a:solidFill>
              </a:rPr>
              <a:t>,</a:t>
            </a:r>
            <a:r>
              <a:rPr lang="en-US" sz="1600" b="1" dirty="0">
                <a:solidFill>
                  <a:schemeClr val="bg1"/>
                </a:solidFill>
              </a:rPr>
              <a:t> </a:t>
            </a:r>
            <a:r>
              <a:rPr lang="en-US" sz="1600" dirty="0">
                <a:solidFill>
                  <a:schemeClr val="bg1"/>
                </a:solidFill>
              </a:rPr>
              <a:t>or </a:t>
            </a:r>
            <a:r>
              <a:rPr lang="en-US" sz="1600" b="1" dirty="0">
                <a:solidFill>
                  <a:schemeClr val="bg1"/>
                </a:solidFill>
              </a:rPr>
              <a:t>$1,000</a:t>
            </a:r>
            <a:r>
              <a:rPr lang="en-US" sz="1600" dirty="0">
                <a:solidFill>
                  <a:schemeClr val="bg1"/>
                </a:solidFill>
              </a:rPr>
              <a:t>.</a:t>
            </a:r>
          </a:p>
        </p:txBody>
      </p:sp>
      <p:sp>
        <p:nvSpPr>
          <p:cNvPr id="13" name="Rectangle 12">
            <a:extLst>
              <a:ext uri="{FF2B5EF4-FFF2-40B4-BE49-F238E27FC236}">
                <a16:creationId xmlns:a16="http://schemas.microsoft.com/office/drawing/2014/main" id="{5B156853-61B2-575E-9EE1-B5B6688A6836}"/>
              </a:ext>
              <a:ext uri="{C183D7F6-B498-43B3-948B-1728B52AA6E4}">
                <adec:decorative xmlns:adec="http://schemas.microsoft.com/office/drawing/2017/decorative" val="1"/>
              </a:ext>
            </a:extLst>
          </p:cNvPr>
          <p:cNvSpPr/>
          <p:nvPr/>
        </p:nvSpPr>
        <p:spPr>
          <a:xfrm>
            <a:off x="899940" y="3889389"/>
            <a:ext cx="1671911" cy="379359"/>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r>
              <a:rPr lang="en-US" sz="1400" dirty="0"/>
              <a:t>Harry dies at 75</a:t>
            </a:r>
          </a:p>
        </p:txBody>
      </p:sp>
      <p:sp>
        <p:nvSpPr>
          <p:cNvPr id="8" name="TextBox 7">
            <a:extLst>
              <a:ext uri="{FF2B5EF4-FFF2-40B4-BE49-F238E27FC236}">
                <a16:creationId xmlns:a16="http://schemas.microsoft.com/office/drawing/2014/main" id="{4F1B197E-4F94-42E4-9F38-4C7335F5D3F2}"/>
              </a:ext>
              <a:ext uri="{C183D7F6-B498-43B3-948B-1728B52AA6E4}">
                <adec:decorative xmlns:adec="http://schemas.microsoft.com/office/drawing/2017/decorative" val="1"/>
              </a:ext>
            </a:extLst>
          </p:cNvPr>
          <p:cNvSpPr txBox="1"/>
          <p:nvPr/>
        </p:nvSpPr>
        <p:spPr>
          <a:xfrm>
            <a:off x="2650520" y="3970277"/>
            <a:ext cx="6063117" cy="230832"/>
          </a:xfrm>
          <a:prstGeom prst="rect">
            <a:avLst/>
          </a:prstGeom>
          <a:solidFill>
            <a:schemeClr val="bg1"/>
          </a:solid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dirty="0">
                <a:solidFill>
                  <a:schemeClr val="tx2"/>
                </a:solidFill>
              </a:rPr>
              <a:t>Ruth </a:t>
            </a:r>
            <a:r>
              <a:rPr lang="en-US" sz="1500" dirty="0"/>
              <a:t>collects </a:t>
            </a:r>
            <a:r>
              <a:rPr lang="en-US" sz="1500" b="1" dirty="0">
                <a:solidFill>
                  <a:schemeClr val="tx2"/>
                </a:solidFill>
              </a:rPr>
              <a:t>100% </a:t>
            </a:r>
            <a:r>
              <a:rPr lang="en-US" sz="1500" dirty="0"/>
              <a:t>of Harry’s monthly Social Security benefit of </a:t>
            </a:r>
            <a:r>
              <a:rPr lang="en-US" sz="1500" b="1" dirty="0">
                <a:solidFill>
                  <a:schemeClr val="tx2"/>
                </a:solidFill>
              </a:rPr>
              <a:t>$2,529</a:t>
            </a:r>
          </a:p>
        </p:txBody>
      </p:sp>
      <p:sp>
        <p:nvSpPr>
          <p:cNvPr id="5" name="Text Placeholder 4">
            <a:extLst>
              <a:ext uri="{FF2B5EF4-FFF2-40B4-BE49-F238E27FC236}">
                <a16:creationId xmlns:a16="http://schemas.microsoft.com/office/drawing/2014/main" id="{E82819AA-E236-EC45-BB26-9684A919E7D1}"/>
              </a:ext>
            </a:extLst>
          </p:cNvPr>
          <p:cNvSpPr>
            <a:spLocks noGrp="1"/>
          </p:cNvSpPr>
          <p:nvPr>
            <p:ph type="body" sz="quarter" idx="13"/>
          </p:nvPr>
        </p:nvSpPr>
        <p:spPr>
          <a:xfrm>
            <a:off x="2987674" y="6110288"/>
            <a:ext cx="5516933" cy="403225"/>
          </a:xfrm>
        </p:spPr>
        <p:txBody>
          <a:bodyPr/>
          <a:lstStyle/>
          <a:p>
            <a:r>
              <a:rPr lang="en-US" dirty="0"/>
              <a:t>This is a hypothetical example based off data from ssa.gov. $2,529 figure includes a 3% annual cost of living adjustment.</a:t>
            </a:r>
          </a:p>
        </p:txBody>
      </p:sp>
      <p:sp>
        <p:nvSpPr>
          <p:cNvPr id="4" name="Slide Number Placeholder 3">
            <a:extLst>
              <a:ext uri="{FF2B5EF4-FFF2-40B4-BE49-F238E27FC236}">
                <a16:creationId xmlns:a16="http://schemas.microsoft.com/office/drawing/2014/main" id="{9ADBB136-CCC1-1D4A-8F66-09E3A452E19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51</a:t>
            </a:fld>
            <a:endParaRPr lang="en-CA"/>
          </a:p>
        </p:txBody>
      </p:sp>
    </p:spTree>
    <p:custDataLst>
      <p:tags r:id="rId1"/>
    </p:custDataLst>
    <p:extLst>
      <p:ext uri="{BB962C8B-B14F-4D97-AF65-F5344CB8AC3E}">
        <p14:creationId xmlns:p14="http://schemas.microsoft.com/office/powerpoint/2010/main" val="162412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1D960-FE84-594A-B12F-17D1ABF3920F}"/>
              </a:ext>
            </a:extLst>
          </p:cNvPr>
          <p:cNvSpPr>
            <a:spLocks noGrp="1"/>
          </p:cNvSpPr>
          <p:nvPr>
            <p:ph type="title"/>
          </p:nvPr>
        </p:nvSpPr>
        <p:spPr>
          <a:xfrm>
            <a:off x="453761" y="472438"/>
            <a:ext cx="8291777" cy="792167"/>
          </a:xfrm>
        </p:spPr>
        <p:txBody>
          <a:bodyPr/>
          <a:lstStyle/>
          <a:p>
            <a:r>
              <a:rPr lang="en-US" dirty="0"/>
              <a:t>Scenario 3: both file at age 70	</a:t>
            </a:r>
          </a:p>
        </p:txBody>
      </p:sp>
      <p:pic>
        <p:nvPicPr>
          <p:cNvPr id="11" name="Picture 10" descr="Portrait of a happy senior couple at home.">
            <a:extLst>
              <a:ext uri="{FF2B5EF4-FFF2-40B4-BE49-F238E27FC236}">
                <a16:creationId xmlns:a16="http://schemas.microsoft.com/office/drawing/2014/main" id="{EBB29AB1-7249-4D1B-91D4-025C5E6D855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870" t="3918" r="315" b="36462"/>
          <a:stretch/>
        </p:blipFill>
        <p:spPr>
          <a:xfrm>
            <a:off x="6089650" y="295788"/>
            <a:ext cx="3054350" cy="1450431"/>
          </a:xfrm>
          <a:prstGeom prst="rect">
            <a:avLst/>
          </a:prstGeom>
        </p:spPr>
      </p:pic>
      <p:graphicFrame>
        <p:nvGraphicFramePr>
          <p:cNvPr id="6" name="Table 5">
            <a:extLst>
              <a:ext uri="{FF2B5EF4-FFF2-40B4-BE49-F238E27FC236}">
                <a16:creationId xmlns:a16="http://schemas.microsoft.com/office/drawing/2014/main" id="{C51CE561-F74D-434A-9044-B805DD50B5D0}"/>
              </a:ext>
            </a:extLst>
          </p:cNvPr>
          <p:cNvGraphicFramePr>
            <a:graphicFrameLocks noGrp="1"/>
          </p:cNvGraphicFramePr>
          <p:nvPr>
            <p:extLst>
              <p:ext uri="{D42A27DB-BD31-4B8C-83A1-F6EECF244321}">
                <p14:modId xmlns:p14="http://schemas.microsoft.com/office/powerpoint/2010/main" val="2140159690"/>
              </p:ext>
            </p:extLst>
          </p:nvPr>
        </p:nvGraphicFramePr>
        <p:xfrm>
          <a:off x="398461" y="1713470"/>
          <a:ext cx="8347075" cy="4185431"/>
        </p:xfrm>
        <a:graphic>
          <a:graphicData uri="http://schemas.openxmlformats.org/drawingml/2006/table">
            <a:tbl>
              <a:tblPr firstRow="1" bandRow="1">
                <a:tableStyleId>{5C22544A-7EE6-4342-B048-85BDC9FD1C3A}</a:tableStyleId>
              </a:tblPr>
              <a:tblGrid>
                <a:gridCol w="464613">
                  <a:extLst>
                    <a:ext uri="{9D8B030D-6E8A-4147-A177-3AD203B41FA5}">
                      <a16:colId xmlns:a16="http://schemas.microsoft.com/office/drawing/2014/main" val="20000"/>
                    </a:ext>
                  </a:extLst>
                </a:gridCol>
                <a:gridCol w="1723856">
                  <a:extLst>
                    <a:ext uri="{9D8B030D-6E8A-4147-A177-3AD203B41FA5}">
                      <a16:colId xmlns:a16="http://schemas.microsoft.com/office/drawing/2014/main" val="20001"/>
                    </a:ext>
                  </a:extLst>
                </a:gridCol>
                <a:gridCol w="6158606">
                  <a:extLst>
                    <a:ext uri="{9D8B030D-6E8A-4147-A177-3AD203B41FA5}">
                      <a16:colId xmlns:a16="http://schemas.microsoft.com/office/drawing/2014/main" val="20002"/>
                    </a:ext>
                  </a:extLst>
                </a:gridCol>
              </a:tblGrid>
              <a:tr h="308411">
                <a:tc>
                  <a:txBody>
                    <a:bodyPr/>
                    <a:lstStyle/>
                    <a:p>
                      <a:pPr algn="ctr"/>
                      <a:r>
                        <a:rPr lang="en-US" sz="1600" dirty="0"/>
                        <a:t>Age</a:t>
                      </a:r>
                    </a:p>
                  </a:txBody>
                  <a:tcPr marL="0" marR="0" marT="0" marB="0" anchor="ctr">
                    <a:lnL w="6350" cap="flat" cmpd="sng" algn="ctr">
                      <a:solidFill>
                        <a:schemeClr val="bg2"/>
                      </a:solidFill>
                      <a:prstDash val="solid"/>
                      <a:round/>
                      <a:headEnd type="none" w="med" len="med"/>
                      <a:tailEnd type="none" w="med" len="med"/>
                    </a:lnL>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tc>
                  <a:txBody>
                    <a:bodyPr/>
                    <a:lstStyle/>
                    <a:p>
                      <a:endParaRPr lang="en-US" sz="1600" dirty="0">
                        <a:solidFill>
                          <a:schemeClr val="tx1"/>
                        </a:solidFill>
                      </a:endParaRPr>
                    </a:p>
                  </a:txBody>
                  <a:tcPr marR="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0"/>
                  </a:ext>
                </a:extLst>
              </a:tr>
              <a:tr h="258468">
                <a:tc>
                  <a:txBody>
                    <a:bodyPr/>
                    <a:lstStyle/>
                    <a:p>
                      <a:pPr algn="ctr"/>
                      <a:r>
                        <a:rPr lang="en-US" sz="1600" dirty="0">
                          <a:solidFill>
                            <a:srgbClr val="FFFFFF"/>
                          </a:solidFill>
                        </a:rPr>
                        <a:t>60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r>
                        <a:rPr lang="en-US" sz="1500" dirty="0"/>
                        <a:t>Married; both 60</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258468">
                <a:tc>
                  <a:txBody>
                    <a:bodyPr/>
                    <a:lstStyle/>
                    <a:p>
                      <a:pPr algn="ctr"/>
                      <a:r>
                        <a:rPr lang="en-US" sz="1600" dirty="0">
                          <a:solidFill>
                            <a:srgbClr val="FFFFFF"/>
                          </a:solidFill>
                        </a:rPr>
                        <a:t>62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1" dirty="0">
                        <a:solidFill>
                          <a:schemeClr val="tx1"/>
                        </a:solidFill>
                      </a:endParaRP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1" kern="1200" dirty="0">
                        <a:solidFill>
                          <a:schemeClr val="tx2"/>
                        </a:solidFill>
                        <a:latin typeface="+mn-lt"/>
                        <a:ea typeface="+mn-ea"/>
                        <a:cs typeface="+mn-cs"/>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2"/>
                  </a:ext>
                </a:extLst>
              </a:tr>
              <a:tr h="258468">
                <a:tc>
                  <a:txBody>
                    <a:bodyPr/>
                    <a:lstStyle/>
                    <a:p>
                      <a:pPr algn="ctr"/>
                      <a:r>
                        <a:rPr lang="en-US" sz="1600" dirty="0">
                          <a:solidFill>
                            <a:srgbClr val="FFFFFF"/>
                          </a:solidFill>
                        </a:rPr>
                        <a:t>64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3"/>
                  </a:ext>
                </a:extLst>
              </a:tr>
              <a:tr h="258468">
                <a:tc>
                  <a:txBody>
                    <a:bodyPr/>
                    <a:lstStyle/>
                    <a:p>
                      <a:pPr algn="ctr"/>
                      <a:r>
                        <a:rPr lang="en-US" sz="1600" dirty="0">
                          <a:solidFill>
                            <a:srgbClr val="FFFFFF"/>
                          </a:solidFill>
                        </a:rPr>
                        <a:t>66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1" dirty="0">
                        <a:solidFill>
                          <a:srgbClr val="FFFFFF"/>
                        </a:solidFill>
                      </a:endParaRP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bg1"/>
                          </a:solidFill>
                        </a:rPr>
                        <a:t>Ruth’s</a:t>
                      </a:r>
                      <a:r>
                        <a:rPr lang="en-US" sz="800" dirty="0">
                          <a:solidFill>
                            <a:schemeClr val="bg1"/>
                          </a:solidFill>
                        </a:rPr>
                        <a:t> monthly Social Security benefit is </a:t>
                      </a:r>
                      <a:r>
                        <a:rPr lang="en-US" sz="800" b="1" dirty="0">
                          <a:solidFill>
                            <a:schemeClr val="bg1"/>
                          </a:solidFill>
                        </a:rPr>
                        <a:t>50% of Harry’s</a:t>
                      </a:r>
                      <a:r>
                        <a:rPr lang="en-US" sz="800" dirty="0">
                          <a:solidFill>
                            <a:schemeClr val="bg1"/>
                          </a:solidFill>
                        </a:rPr>
                        <a:t>,</a:t>
                      </a:r>
                      <a:r>
                        <a:rPr lang="en-US" sz="800" b="1" dirty="0">
                          <a:solidFill>
                            <a:schemeClr val="bg1"/>
                          </a:solidFill>
                        </a:rPr>
                        <a:t> </a:t>
                      </a:r>
                      <a:r>
                        <a:rPr lang="en-US" sz="800" dirty="0">
                          <a:solidFill>
                            <a:schemeClr val="bg1"/>
                          </a:solidFill>
                        </a:rPr>
                        <a:t>or </a:t>
                      </a:r>
                      <a:r>
                        <a:rPr lang="en-US" sz="800" b="1" dirty="0">
                          <a:solidFill>
                            <a:schemeClr val="bg1"/>
                          </a:solidFill>
                        </a:rPr>
                        <a:t>$1,092</a:t>
                      </a:r>
                      <a:r>
                        <a:rPr lang="en-US" sz="800" dirty="0">
                          <a:solidFill>
                            <a:schemeClr val="bg1"/>
                          </a:solidFill>
                        </a:rPr>
                        <a:t>.</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4"/>
                  </a:ext>
                </a:extLst>
              </a:tr>
              <a:tr h="258468">
                <a:tc>
                  <a:txBody>
                    <a:bodyPr/>
                    <a:lstStyle/>
                    <a:p>
                      <a:pPr algn="ctr"/>
                      <a:r>
                        <a:rPr lang="en-US" sz="1600" dirty="0">
                          <a:solidFill>
                            <a:srgbClr val="FFFFFF"/>
                          </a:solidFill>
                        </a:rPr>
                        <a:t>68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5"/>
                  </a:ext>
                </a:extLst>
              </a:tr>
              <a:tr h="258468">
                <a:tc>
                  <a:txBody>
                    <a:bodyPr/>
                    <a:lstStyle/>
                    <a:p>
                      <a:pPr marL="0" algn="ctr" defTabSz="914400" rtl="0" eaLnBrk="1" latinLnBrk="0" hangingPunct="1"/>
                      <a:r>
                        <a:rPr lang="en-US" sz="1600" kern="1200" dirty="0">
                          <a:solidFill>
                            <a:srgbClr val="FFFFFF"/>
                          </a:solidFill>
                          <a:latin typeface="+mn-lt"/>
                          <a:ea typeface="+mn-ea"/>
                          <a:cs typeface="+mn-cs"/>
                        </a:rPr>
                        <a:t>70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7874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kern="1200" dirty="0">
                          <a:solidFill>
                            <a:schemeClr val="bg1"/>
                          </a:solidFill>
                          <a:latin typeface="+mn-lt"/>
                          <a:ea typeface="+mn-ea"/>
                          <a:cs typeface="+mn-cs"/>
                        </a:rPr>
                        <a:t>Delayed filing</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rgbClr val="07874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kern="1200" baseline="0" dirty="0">
                          <a:solidFill>
                            <a:schemeClr val="tx2"/>
                          </a:solidFill>
                          <a:latin typeface="+mn-lt"/>
                          <a:ea typeface="+mn-ea"/>
                          <a:cs typeface="+mn-cs"/>
                        </a:rPr>
                        <a:t>Harry’s </a:t>
                      </a:r>
                      <a:r>
                        <a:rPr lang="en-US" sz="1500" dirty="0">
                          <a:solidFill>
                            <a:schemeClr val="tx1"/>
                          </a:solidFill>
                        </a:rPr>
                        <a:t>monthly</a:t>
                      </a:r>
                      <a:r>
                        <a:rPr lang="en-US" sz="1500" baseline="0" dirty="0">
                          <a:solidFill>
                            <a:schemeClr val="tx1"/>
                          </a:solidFill>
                        </a:rPr>
                        <a:t> Social Security benefit at </a:t>
                      </a:r>
                      <a:r>
                        <a:rPr lang="en-US" sz="1500" b="1" kern="1200" baseline="0" dirty="0">
                          <a:solidFill>
                            <a:schemeClr val="tx2"/>
                          </a:solidFill>
                          <a:latin typeface="+mn-lt"/>
                          <a:ea typeface="+mn-ea"/>
                          <a:cs typeface="+mn-cs"/>
                        </a:rPr>
                        <a:t>age 70 </a:t>
                      </a:r>
                      <a:r>
                        <a:rPr lang="en-US" sz="1500" kern="1200" dirty="0">
                          <a:solidFill>
                            <a:schemeClr val="dk1"/>
                          </a:solidFill>
                          <a:latin typeface="+mn-lt"/>
                          <a:ea typeface="+mn-ea"/>
                          <a:cs typeface="+mn-cs"/>
                        </a:rPr>
                        <a:t>is </a:t>
                      </a:r>
                      <a:r>
                        <a:rPr lang="en-US" sz="1500" b="1" kern="1200" baseline="0" dirty="0">
                          <a:solidFill>
                            <a:schemeClr val="tx2"/>
                          </a:solidFill>
                          <a:latin typeface="+mn-lt"/>
                          <a:ea typeface="+mn-ea"/>
                          <a:cs typeface="+mn-cs"/>
                        </a:rPr>
                        <a:t>$2,708</a:t>
                      </a:r>
                      <a:endParaRPr lang="en-US" sz="1500" b="1" kern="1200" dirty="0">
                        <a:solidFill>
                          <a:schemeClr val="tx2"/>
                        </a:solidFill>
                        <a:latin typeface="+mn-lt"/>
                        <a:ea typeface="+mn-ea"/>
                        <a:cs typeface="+mn-cs"/>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6"/>
                  </a:ext>
                </a:extLst>
              </a:tr>
              <a:tr h="258468">
                <a:tc>
                  <a:txBody>
                    <a:bodyPr/>
                    <a:lstStyle/>
                    <a:p>
                      <a:pPr algn="ctr"/>
                      <a:r>
                        <a:rPr lang="en-US" sz="1600" dirty="0">
                          <a:solidFill>
                            <a:srgbClr val="FFFFFF"/>
                          </a:solidFill>
                        </a:rPr>
                        <a:t>72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6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7"/>
                  </a:ext>
                </a:extLst>
              </a:tr>
              <a:tr h="258468">
                <a:tc>
                  <a:txBody>
                    <a:bodyPr/>
                    <a:lstStyle/>
                    <a:p>
                      <a:pPr algn="ctr"/>
                      <a:r>
                        <a:rPr lang="en-US" sz="1600" dirty="0">
                          <a:solidFill>
                            <a:srgbClr val="FFFFFF"/>
                          </a:solidFill>
                        </a:rPr>
                        <a:t>74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F2F2F2"/>
                          </a:solidFill>
                        </a:rPr>
                        <a:t>Harry dies at 75</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bg1"/>
                          </a:solidFill>
                        </a:rPr>
                        <a:t>Ruth </a:t>
                      </a:r>
                      <a:r>
                        <a:rPr lang="en-US" sz="1100" dirty="0">
                          <a:solidFill>
                            <a:schemeClr val="bg1"/>
                          </a:solidFill>
                        </a:rPr>
                        <a:t>collects </a:t>
                      </a:r>
                      <a:r>
                        <a:rPr lang="en-US" sz="1100" b="1" dirty="0">
                          <a:solidFill>
                            <a:schemeClr val="bg1"/>
                          </a:solidFill>
                        </a:rPr>
                        <a:t>100% </a:t>
                      </a:r>
                      <a:r>
                        <a:rPr lang="en-US" sz="1100" dirty="0">
                          <a:solidFill>
                            <a:schemeClr val="bg1"/>
                          </a:solidFill>
                        </a:rPr>
                        <a:t>of Harry’s monthly Social Security benefit of </a:t>
                      </a:r>
                      <a:r>
                        <a:rPr lang="en-US" sz="1100" b="1" dirty="0">
                          <a:solidFill>
                            <a:schemeClr val="bg1"/>
                          </a:solidFill>
                        </a:rPr>
                        <a:t>$3,135</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8"/>
                  </a:ext>
                </a:extLst>
              </a:tr>
              <a:tr h="258468">
                <a:tc>
                  <a:txBody>
                    <a:bodyPr/>
                    <a:lstStyle/>
                    <a:p>
                      <a:pPr algn="ctr"/>
                      <a:r>
                        <a:rPr lang="en-US" sz="1600" dirty="0">
                          <a:solidFill>
                            <a:srgbClr val="FFFFFF"/>
                          </a:solidFill>
                        </a:rPr>
                        <a:t>76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1" dirty="0">
                        <a:solidFill>
                          <a:schemeClr val="tx2"/>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9"/>
                  </a:ext>
                </a:extLst>
              </a:tr>
              <a:tr h="258468">
                <a:tc>
                  <a:txBody>
                    <a:bodyPr/>
                    <a:lstStyle/>
                    <a:p>
                      <a:pPr algn="ctr"/>
                      <a:r>
                        <a:rPr lang="en-US" sz="1600" dirty="0">
                          <a:solidFill>
                            <a:srgbClr val="FFFFFF"/>
                          </a:solidFill>
                        </a:rPr>
                        <a:t>78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0"/>
                  </a:ext>
                </a:extLst>
              </a:tr>
              <a:tr h="258468">
                <a:tc>
                  <a:txBody>
                    <a:bodyPr/>
                    <a:lstStyle/>
                    <a:p>
                      <a:pPr algn="ctr"/>
                      <a:r>
                        <a:rPr lang="en-US" sz="1600" dirty="0">
                          <a:solidFill>
                            <a:srgbClr val="FFFFFF"/>
                          </a:solidFill>
                        </a:rPr>
                        <a:t>80</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1"/>
                  </a:ext>
                </a:extLst>
              </a:tr>
              <a:tr h="258468">
                <a:tc>
                  <a:txBody>
                    <a:bodyPr/>
                    <a:lstStyle/>
                    <a:p>
                      <a:pPr algn="ctr"/>
                      <a:r>
                        <a:rPr lang="en-US" sz="1600" dirty="0">
                          <a:solidFill>
                            <a:srgbClr val="FFFFFF"/>
                          </a:solidFill>
                        </a:rPr>
                        <a:t>82</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2"/>
                  </a:ext>
                </a:extLst>
              </a:tr>
              <a:tr h="258468">
                <a:tc>
                  <a:txBody>
                    <a:bodyPr/>
                    <a:lstStyle/>
                    <a:p>
                      <a:pPr algn="ctr"/>
                      <a:r>
                        <a:rPr lang="en-US" sz="1600" dirty="0">
                          <a:solidFill>
                            <a:srgbClr val="FFFFFF"/>
                          </a:solidFill>
                        </a:rPr>
                        <a:t>84</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3"/>
                  </a:ext>
                </a:extLst>
              </a:tr>
              <a:tr h="258468">
                <a:tc>
                  <a:txBody>
                    <a:bodyPr/>
                    <a:lstStyle/>
                    <a:p>
                      <a:pPr algn="ctr"/>
                      <a:r>
                        <a:rPr lang="en-US" sz="1600" dirty="0">
                          <a:solidFill>
                            <a:srgbClr val="FFFFFF"/>
                          </a:solidFill>
                        </a:rPr>
                        <a:t>86</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00009A"/>
                    </a:solidFill>
                  </a:tcPr>
                </a:tc>
                <a:tc>
                  <a:txBody>
                    <a:bodyPr/>
                    <a:lstStyle/>
                    <a:p>
                      <a:endParaRPr lang="en-US" sz="1500" dirty="0"/>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endParaRPr lang="en-US" sz="1600" dirty="0">
                        <a:solidFill>
                          <a:schemeClr val="tx1"/>
                        </a:solidFill>
                      </a:endParaRP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4"/>
                  </a:ext>
                </a:extLst>
              </a:tr>
              <a:tr h="258468">
                <a:tc>
                  <a:txBody>
                    <a:bodyPr/>
                    <a:lstStyle/>
                    <a:p>
                      <a:pPr algn="ctr"/>
                      <a:r>
                        <a:rPr lang="en-US" sz="1600" dirty="0">
                          <a:solidFill>
                            <a:srgbClr val="FFFFFF"/>
                          </a:solidFill>
                        </a:rPr>
                        <a:t>88</a:t>
                      </a:r>
                    </a:p>
                  </a:txBody>
                  <a:tcPr marL="0" marR="0" marT="0" marB="0" anchor="ctr">
                    <a:lnL w="6350" cap="flat" cmpd="sng" algn="ctr">
                      <a:solidFill>
                        <a:schemeClr val="bg2"/>
                      </a:solidFill>
                      <a:prstDash val="solid"/>
                      <a:round/>
                      <a:headEnd type="none" w="med" len="med"/>
                      <a:tailEnd type="none" w="med" len="med"/>
                    </a:lnL>
                    <a:lnT w="9525" cap="flat" cmpd="sng" algn="ctr">
                      <a:solidFill>
                        <a:schemeClr val="bg1"/>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rgbClr val="00009A"/>
                    </a:solidFill>
                  </a:tcPr>
                </a:tc>
                <a:tc>
                  <a:txBody>
                    <a:bodyPr/>
                    <a:lstStyle/>
                    <a:p>
                      <a:r>
                        <a:rPr lang="en-US" sz="1500" dirty="0"/>
                        <a:t>Ruth dies at 88</a:t>
                      </a:r>
                    </a:p>
                  </a:txBody>
                  <a:tcPr marR="0" marT="0" marB="0" anchor="ctr">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dirty="0">
                          <a:solidFill>
                            <a:schemeClr val="tx2"/>
                          </a:solidFill>
                        </a:rPr>
                        <a:t>Ruth</a:t>
                      </a:r>
                      <a:r>
                        <a:rPr lang="en-US" sz="1500" dirty="0"/>
                        <a:t> collects a total of</a:t>
                      </a:r>
                      <a:r>
                        <a:rPr lang="en-US" sz="1500" b="1" dirty="0">
                          <a:solidFill>
                            <a:schemeClr val="tx2"/>
                          </a:solidFill>
                        </a:rPr>
                        <a:t> </a:t>
                      </a:r>
                      <a:r>
                        <a:rPr lang="en-US" sz="1500" b="0" dirty="0">
                          <a:solidFill>
                            <a:schemeClr val="tx2"/>
                          </a:solidFill>
                        </a:rPr>
                        <a:t>approximately</a:t>
                      </a:r>
                      <a:r>
                        <a:rPr lang="en-US" sz="1500" b="1" dirty="0">
                          <a:solidFill>
                            <a:schemeClr val="tx2"/>
                          </a:solidFill>
                        </a:rPr>
                        <a:t> $648,576 </a:t>
                      </a:r>
                      <a:r>
                        <a:rPr lang="en-US" sz="1500" dirty="0"/>
                        <a:t>over her lifetime</a:t>
                      </a:r>
                    </a:p>
                  </a:txBody>
                  <a:tcPr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15"/>
                  </a:ext>
                </a:extLst>
              </a:tr>
            </a:tbl>
          </a:graphicData>
        </a:graphic>
      </p:graphicFrame>
      <p:sp>
        <p:nvSpPr>
          <p:cNvPr id="3" name="Rectangle 34">
            <a:extLst>
              <a:ext uri="{FF2B5EF4-FFF2-40B4-BE49-F238E27FC236}">
                <a16:creationId xmlns:a16="http://schemas.microsoft.com/office/drawing/2014/main" id="{7D502801-2383-E818-551A-64BB6FC3520F}"/>
              </a:ext>
            </a:extLst>
          </p:cNvPr>
          <p:cNvSpPr>
            <a:spLocks noChangeArrowheads="1"/>
          </p:cNvSpPr>
          <p:nvPr/>
        </p:nvSpPr>
        <p:spPr bwMode="auto">
          <a:xfrm>
            <a:off x="3089189" y="2526205"/>
            <a:ext cx="3967594" cy="699019"/>
          </a:xfrm>
          <a:prstGeom prst="rect">
            <a:avLst/>
          </a:prstGeom>
          <a:solidFill>
            <a:srgbClr val="07874E"/>
          </a:solidFill>
          <a:ln w="28575">
            <a:noFill/>
            <a:miter lim="800000"/>
            <a:headEnd/>
            <a:tailEnd/>
          </a:ln>
          <a:effectLst/>
        </p:spPr>
        <p:txBody>
          <a:bodyPr lIns="137160" anchor="ctr" anchorCtr="0"/>
          <a:lstStyle/>
          <a:p>
            <a:pPr>
              <a:defRPr/>
            </a:pPr>
            <a:r>
              <a:rPr lang="en-US" sz="1600" b="1" dirty="0">
                <a:solidFill>
                  <a:schemeClr val="bg1"/>
                </a:solidFill>
              </a:rPr>
              <a:t>Ruth’s</a:t>
            </a:r>
            <a:r>
              <a:rPr lang="en-US" sz="1600" dirty="0">
                <a:solidFill>
                  <a:schemeClr val="bg1"/>
                </a:solidFill>
              </a:rPr>
              <a:t> monthly Social Security benefit is </a:t>
            </a:r>
            <a:br>
              <a:rPr lang="en-US" sz="1600" dirty="0">
                <a:solidFill>
                  <a:schemeClr val="bg1"/>
                </a:solidFill>
              </a:rPr>
            </a:br>
            <a:r>
              <a:rPr lang="en-US" sz="1600" b="1" dirty="0">
                <a:solidFill>
                  <a:schemeClr val="bg1"/>
                </a:solidFill>
              </a:rPr>
              <a:t>50% of Harry’s</a:t>
            </a:r>
            <a:r>
              <a:rPr lang="en-US" sz="1600" dirty="0">
                <a:solidFill>
                  <a:schemeClr val="bg1"/>
                </a:solidFill>
              </a:rPr>
              <a:t>,</a:t>
            </a:r>
            <a:r>
              <a:rPr lang="en-US" sz="1600" b="1" dirty="0">
                <a:solidFill>
                  <a:schemeClr val="bg1"/>
                </a:solidFill>
              </a:rPr>
              <a:t> </a:t>
            </a:r>
            <a:r>
              <a:rPr lang="en-US" sz="1600" dirty="0">
                <a:solidFill>
                  <a:schemeClr val="bg1"/>
                </a:solidFill>
              </a:rPr>
              <a:t>or </a:t>
            </a:r>
            <a:r>
              <a:rPr lang="en-US" sz="1600" b="1" dirty="0">
                <a:solidFill>
                  <a:schemeClr val="bg1"/>
                </a:solidFill>
              </a:rPr>
              <a:t>$1,092</a:t>
            </a:r>
            <a:r>
              <a:rPr lang="en-US" sz="1600" dirty="0">
                <a:solidFill>
                  <a:schemeClr val="bg1"/>
                </a:solidFill>
              </a:rPr>
              <a:t>.</a:t>
            </a:r>
          </a:p>
        </p:txBody>
      </p:sp>
      <p:sp>
        <p:nvSpPr>
          <p:cNvPr id="7" name="TextBox 6">
            <a:extLst>
              <a:ext uri="{FF2B5EF4-FFF2-40B4-BE49-F238E27FC236}">
                <a16:creationId xmlns:a16="http://schemas.microsoft.com/office/drawing/2014/main" id="{72F5604F-BEDC-4160-8A24-F00F2A5CFFD2}"/>
              </a:ext>
              <a:ext uri="{C183D7F6-B498-43B3-948B-1728B52AA6E4}">
                <adec:decorative xmlns:adec="http://schemas.microsoft.com/office/drawing/2017/decorative" val="1"/>
              </a:ext>
            </a:extLst>
          </p:cNvPr>
          <p:cNvSpPr txBox="1"/>
          <p:nvPr/>
        </p:nvSpPr>
        <p:spPr>
          <a:xfrm>
            <a:off x="1017007" y="3927807"/>
            <a:ext cx="1367074" cy="323165"/>
          </a:xfrm>
          <a:prstGeom prst="rect">
            <a:avLst/>
          </a:prstGeom>
          <a:solidFill>
            <a:schemeClr val="bg1">
              <a:lumMod val="95000"/>
            </a:schemeClr>
          </a:solid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dirty="0"/>
              <a:t>Harry dies at 75</a:t>
            </a:r>
          </a:p>
        </p:txBody>
      </p:sp>
      <p:sp>
        <p:nvSpPr>
          <p:cNvPr id="8" name="TextBox 7">
            <a:extLst>
              <a:ext uri="{FF2B5EF4-FFF2-40B4-BE49-F238E27FC236}">
                <a16:creationId xmlns:a16="http://schemas.microsoft.com/office/drawing/2014/main" id="{1693F30D-62A0-43B5-8C1F-69EC4BE97B8D}"/>
              </a:ext>
              <a:ext uri="{C183D7F6-B498-43B3-948B-1728B52AA6E4}">
                <adec:decorative xmlns:adec="http://schemas.microsoft.com/office/drawing/2017/decorative" val="1"/>
              </a:ext>
            </a:extLst>
          </p:cNvPr>
          <p:cNvSpPr txBox="1"/>
          <p:nvPr/>
        </p:nvSpPr>
        <p:spPr>
          <a:xfrm>
            <a:off x="2639887" y="3967346"/>
            <a:ext cx="6063117" cy="230832"/>
          </a:xfrm>
          <a:prstGeom prst="rect">
            <a:avLst/>
          </a:prstGeom>
          <a:solidFill>
            <a:schemeClr val="bg1"/>
          </a:solid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dirty="0">
                <a:solidFill>
                  <a:schemeClr val="tx2"/>
                </a:solidFill>
              </a:rPr>
              <a:t>Ruth </a:t>
            </a:r>
            <a:r>
              <a:rPr lang="en-US" sz="1500" dirty="0"/>
              <a:t>collects </a:t>
            </a:r>
            <a:r>
              <a:rPr lang="en-US" sz="1500" b="1" dirty="0">
                <a:solidFill>
                  <a:schemeClr val="tx2"/>
                </a:solidFill>
              </a:rPr>
              <a:t>100% </a:t>
            </a:r>
            <a:r>
              <a:rPr lang="en-US" sz="1500" dirty="0"/>
              <a:t>of Harry’s monthly Social Security benefit of </a:t>
            </a:r>
            <a:r>
              <a:rPr lang="en-US" sz="1500" b="1" dirty="0">
                <a:solidFill>
                  <a:schemeClr val="tx2"/>
                </a:solidFill>
              </a:rPr>
              <a:t>$3,135</a:t>
            </a:r>
          </a:p>
        </p:txBody>
      </p:sp>
      <p:sp>
        <p:nvSpPr>
          <p:cNvPr id="5" name="Text Placeholder 4">
            <a:extLst>
              <a:ext uri="{FF2B5EF4-FFF2-40B4-BE49-F238E27FC236}">
                <a16:creationId xmlns:a16="http://schemas.microsoft.com/office/drawing/2014/main" id="{E82819AA-E236-EC45-BB26-9684A919E7D1}"/>
              </a:ext>
            </a:extLst>
          </p:cNvPr>
          <p:cNvSpPr>
            <a:spLocks noGrp="1"/>
          </p:cNvSpPr>
          <p:nvPr>
            <p:ph type="body" sz="quarter" idx="13"/>
          </p:nvPr>
        </p:nvSpPr>
        <p:spPr>
          <a:xfrm>
            <a:off x="2987674" y="6110288"/>
            <a:ext cx="5530683" cy="403225"/>
          </a:xfrm>
        </p:spPr>
        <p:txBody>
          <a:bodyPr/>
          <a:lstStyle/>
          <a:p>
            <a:r>
              <a:rPr lang="en-US" dirty="0"/>
              <a:t>This is a hypothetical example based off data from ssa.gov. $2,708 figure includes a 3% cost of living adjustment per year</a:t>
            </a:r>
          </a:p>
        </p:txBody>
      </p:sp>
      <p:sp>
        <p:nvSpPr>
          <p:cNvPr id="4" name="Slide Number Placeholder 3">
            <a:extLst>
              <a:ext uri="{FF2B5EF4-FFF2-40B4-BE49-F238E27FC236}">
                <a16:creationId xmlns:a16="http://schemas.microsoft.com/office/drawing/2014/main" id="{9ADBB136-CCC1-1D4A-8F66-09E3A452E19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52</a:t>
            </a:fld>
            <a:endParaRPr lang="en-CA"/>
          </a:p>
        </p:txBody>
      </p:sp>
    </p:spTree>
    <p:custDataLst>
      <p:tags r:id="rId1"/>
    </p:custDataLst>
    <p:extLst>
      <p:ext uri="{BB962C8B-B14F-4D97-AF65-F5344CB8AC3E}">
        <p14:creationId xmlns:p14="http://schemas.microsoft.com/office/powerpoint/2010/main" val="1646471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870C2-7C94-584C-806E-0154DB674797}"/>
              </a:ext>
            </a:extLst>
          </p:cNvPr>
          <p:cNvSpPr>
            <a:spLocks noGrp="1"/>
          </p:cNvSpPr>
          <p:nvPr>
            <p:ph type="title"/>
          </p:nvPr>
        </p:nvSpPr>
        <p:spPr>
          <a:xfrm>
            <a:off x="453761" y="472438"/>
            <a:ext cx="8291777" cy="792167"/>
          </a:xfrm>
        </p:spPr>
        <p:txBody>
          <a:bodyPr/>
          <a:lstStyle/>
          <a:p>
            <a:r>
              <a:rPr lang="en-US" dirty="0">
                <a:sym typeface="Calibri Bold" charset="0"/>
              </a:rPr>
              <a:t>Considerations before you file</a:t>
            </a:r>
            <a:endParaRPr lang="en-US" dirty="0"/>
          </a:p>
        </p:txBody>
      </p:sp>
      <p:pic>
        <p:nvPicPr>
          <p:cNvPr id="12" name="Picture Placeholder 9" descr="Portrait of a senior thinking.">
            <a:extLst>
              <a:ext uri="{FF2B5EF4-FFF2-40B4-BE49-F238E27FC236}">
                <a16:creationId xmlns:a16="http://schemas.microsoft.com/office/drawing/2014/main" id="{7B23D619-76A3-46E0-9911-173361D2FF12}"/>
              </a:ext>
            </a:extLst>
          </p:cNvPr>
          <p:cNvPicPr>
            <a:picLocks noChangeAspect="1"/>
          </p:cNvPicPr>
          <p:nvPr/>
        </p:nvPicPr>
        <p:blipFill>
          <a:blip r:embed="rId3" cstate="print">
            <a:extLst>
              <a:ext uri="{28A0092B-C50C-407E-A947-70E740481C1C}">
                <a14:useLocalDpi xmlns:a14="http://schemas.microsoft.com/office/drawing/2010/main" val="0"/>
              </a:ext>
            </a:extLst>
          </a:blip>
          <a:srcRect l="31286" r="31286"/>
          <a:stretch/>
        </p:blipFill>
        <p:spPr>
          <a:xfrm>
            <a:off x="5288096" y="-1"/>
            <a:ext cx="3855904" cy="6858001"/>
          </a:xfrm>
          <a:prstGeom prst="rect">
            <a:avLst/>
          </a:prstGeom>
        </p:spPr>
      </p:pic>
      <p:sp>
        <p:nvSpPr>
          <p:cNvPr id="22" name="Rectangle 21">
            <a:extLst>
              <a:ext uri="{FF2B5EF4-FFF2-40B4-BE49-F238E27FC236}">
                <a16:creationId xmlns:a16="http://schemas.microsoft.com/office/drawing/2014/main" id="{9BFC95FC-C8FF-4C04-A7A0-C4D2F3D24009}"/>
              </a:ext>
              <a:ext uri="{C183D7F6-B498-43B3-948B-1728B52AA6E4}">
                <adec:decorative xmlns:adec="http://schemas.microsoft.com/office/drawing/2017/decorative" val="1"/>
              </a:ext>
            </a:extLst>
          </p:cNvPr>
          <p:cNvSpPr/>
          <p:nvPr/>
        </p:nvSpPr>
        <p:spPr>
          <a:xfrm>
            <a:off x="299672" y="2869539"/>
            <a:ext cx="5829300" cy="2975160"/>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dirty="0" err="1"/>
          </a:p>
        </p:txBody>
      </p:sp>
      <p:sp>
        <p:nvSpPr>
          <p:cNvPr id="18" name="TextBox 17">
            <a:extLst>
              <a:ext uri="{FF2B5EF4-FFF2-40B4-BE49-F238E27FC236}">
                <a16:creationId xmlns:a16="http://schemas.microsoft.com/office/drawing/2014/main" id="{2732FDE9-5DFC-4DB6-9E4B-A3DBFCAE9C97}"/>
              </a:ext>
            </a:extLst>
          </p:cNvPr>
          <p:cNvSpPr txBox="1"/>
          <p:nvPr/>
        </p:nvSpPr>
        <p:spPr>
          <a:xfrm>
            <a:off x="439716" y="1102824"/>
            <a:ext cx="349850" cy="615553"/>
          </a:xfrm>
          <a:prstGeom prst="rect">
            <a:avLst/>
          </a:prstGeom>
          <a:noFill/>
        </p:spPr>
        <p:txBody>
          <a:bodyPr wrap="square" lIns="0" tIns="0" rIns="0" bIns="0" rtlCol="0">
            <a:spAutoFit/>
          </a:bodyPr>
          <a:lstStyle/>
          <a:p>
            <a:pPr algn="l">
              <a:spcBef>
                <a:spcPts val="600"/>
              </a:spcBef>
            </a:pPr>
            <a:r>
              <a:rPr lang="en-US" sz="4000" dirty="0"/>
              <a:t>1</a:t>
            </a:r>
          </a:p>
        </p:txBody>
      </p:sp>
      <p:sp>
        <p:nvSpPr>
          <p:cNvPr id="7" name="Content Placeholder 9">
            <a:extLst>
              <a:ext uri="{FF2B5EF4-FFF2-40B4-BE49-F238E27FC236}">
                <a16:creationId xmlns:a16="http://schemas.microsoft.com/office/drawing/2014/main" id="{D299ED6A-8BB0-384A-8614-95971105C183}"/>
              </a:ext>
            </a:extLst>
          </p:cNvPr>
          <p:cNvSpPr txBox="1">
            <a:spLocks/>
          </p:cNvSpPr>
          <p:nvPr/>
        </p:nvSpPr>
        <p:spPr bwMode="auto">
          <a:xfrm>
            <a:off x="713465" y="1000840"/>
            <a:ext cx="4237782" cy="929951"/>
          </a:xfrm>
          <a:prstGeom prst="rect">
            <a:avLst/>
          </a:prstGeom>
          <a:noFill/>
          <a:ln>
            <a:noFill/>
          </a:ln>
        </p:spPr>
        <p:style>
          <a:lnRef idx="0">
            <a:scrgbClr r="0" g="0" b="0"/>
          </a:lnRef>
          <a:fillRef idx="0">
            <a:scrgbClr r="0" g="0" b="0"/>
          </a:fillRef>
          <a:effectRef idx="0">
            <a:scrgbClr r="0" g="0" b="0"/>
          </a:effectRef>
          <a:fontRef idx="major"/>
        </p:style>
        <p:txBody>
          <a:bodyPr vert="horz" wrap="square" lIns="228600" tIns="137160" rIns="0" bIns="0" numCol="1" anchor="t" anchorCtr="0" compatLnSpc="1">
            <a:prstTxWarp prst="textNoShape">
              <a:avLst/>
            </a:prstTxWarp>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marL="0" indent="0"/>
            <a:r>
              <a:rPr lang="en-US" sz="2000" dirty="0"/>
              <a:t>Will your benefits be </a:t>
            </a:r>
            <a:r>
              <a:rPr lang="en-US" sz="2000" b="1" dirty="0"/>
              <a:t>coordinated</a:t>
            </a:r>
            <a:r>
              <a:rPr lang="en-US" sz="2000" dirty="0"/>
              <a:t> with those of a spouse?</a:t>
            </a:r>
          </a:p>
        </p:txBody>
      </p:sp>
      <p:sp>
        <p:nvSpPr>
          <p:cNvPr id="19" name="TextBox 18">
            <a:extLst>
              <a:ext uri="{FF2B5EF4-FFF2-40B4-BE49-F238E27FC236}">
                <a16:creationId xmlns:a16="http://schemas.microsoft.com/office/drawing/2014/main" id="{FEF8F32D-45A9-42FE-9183-390C187FCF1D}"/>
              </a:ext>
            </a:extLst>
          </p:cNvPr>
          <p:cNvSpPr txBox="1"/>
          <p:nvPr/>
        </p:nvSpPr>
        <p:spPr>
          <a:xfrm>
            <a:off x="439716" y="1959354"/>
            <a:ext cx="349850" cy="615553"/>
          </a:xfrm>
          <a:prstGeom prst="rect">
            <a:avLst/>
          </a:prstGeom>
          <a:noFill/>
        </p:spPr>
        <p:txBody>
          <a:bodyPr wrap="square" lIns="0" tIns="0" rIns="0" bIns="0" rtlCol="0">
            <a:spAutoFit/>
          </a:bodyPr>
          <a:lstStyle/>
          <a:p>
            <a:pPr algn="l">
              <a:spcBef>
                <a:spcPts val="600"/>
              </a:spcBef>
            </a:pPr>
            <a:r>
              <a:rPr lang="en-US" sz="4000" dirty="0"/>
              <a:t>2</a:t>
            </a:r>
          </a:p>
        </p:txBody>
      </p:sp>
      <p:sp>
        <p:nvSpPr>
          <p:cNvPr id="8" name="Content Placeholder 9">
            <a:extLst>
              <a:ext uri="{FF2B5EF4-FFF2-40B4-BE49-F238E27FC236}">
                <a16:creationId xmlns:a16="http://schemas.microsoft.com/office/drawing/2014/main" id="{9665817B-4313-FC49-BDC1-F3960F02C75B}"/>
              </a:ext>
            </a:extLst>
          </p:cNvPr>
          <p:cNvSpPr txBox="1">
            <a:spLocks/>
          </p:cNvSpPr>
          <p:nvPr/>
        </p:nvSpPr>
        <p:spPr bwMode="auto">
          <a:xfrm>
            <a:off x="713465" y="1890000"/>
            <a:ext cx="4013712" cy="929950"/>
          </a:xfrm>
          <a:prstGeom prst="rect">
            <a:avLst/>
          </a:prstGeom>
          <a:noFill/>
          <a:ln>
            <a:noFill/>
          </a:ln>
        </p:spPr>
        <p:style>
          <a:lnRef idx="0">
            <a:scrgbClr r="0" g="0" b="0"/>
          </a:lnRef>
          <a:fillRef idx="0">
            <a:scrgbClr r="0" g="0" b="0"/>
          </a:fillRef>
          <a:effectRef idx="0">
            <a:scrgbClr r="0" g="0" b="0"/>
          </a:effectRef>
          <a:fontRef idx="major"/>
        </p:style>
        <p:txBody>
          <a:bodyPr vert="horz" wrap="square" lIns="228600" tIns="137160" rIns="0" bIns="0" numCol="1" anchor="t" anchorCtr="0" compatLnSpc="1">
            <a:prstTxWarp prst="textNoShape">
              <a:avLst/>
            </a:prstTxWarp>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marL="0" indent="0"/>
            <a:r>
              <a:rPr lang="en-US" sz="2000" dirty="0"/>
              <a:t>Are you planning on </a:t>
            </a:r>
            <a:r>
              <a:rPr lang="en-US" sz="2000" b="1" dirty="0"/>
              <a:t>working</a:t>
            </a:r>
            <a:r>
              <a:rPr lang="en-US" sz="2000" i="1" dirty="0"/>
              <a:t> </a:t>
            </a:r>
            <a:br>
              <a:rPr lang="en-US" sz="2000" i="1" dirty="0"/>
            </a:br>
            <a:r>
              <a:rPr lang="en-US" sz="2000" dirty="0"/>
              <a:t>in retirement?</a:t>
            </a:r>
          </a:p>
        </p:txBody>
      </p:sp>
      <p:sp>
        <p:nvSpPr>
          <p:cNvPr id="9" name="TextBox 3">
            <a:extLst>
              <a:ext uri="{FF2B5EF4-FFF2-40B4-BE49-F238E27FC236}">
                <a16:creationId xmlns:a16="http://schemas.microsoft.com/office/drawing/2014/main" id="{806CE194-0369-1B49-A1F8-219901C79DF5}"/>
              </a:ext>
            </a:extLst>
          </p:cNvPr>
          <p:cNvSpPr txBox="1"/>
          <p:nvPr/>
        </p:nvSpPr>
        <p:spPr>
          <a:xfrm>
            <a:off x="480965" y="3177880"/>
            <a:ext cx="5264341" cy="506874"/>
          </a:xfrm>
          <a:prstGeom prst="rect">
            <a:avLst/>
          </a:prstGeom>
          <a:noFill/>
          <a:ln>
            <a:noFill/>
          </a:ln>
        </p:spPr>
        <p:style>
          <a:lnRef idx="0">
            <a:scrgbClr r="0" g="0" b="0"/>
          </a:lnRef>
          <a:fillRef idx="0">
            <a:scrgbClr r="0" g="0" b="0"/>
          </a:fillRef>
          <a:effectRef idx="0">
            <a:scrgbClr r="0" g="0" b="0"/>
          </a:effectRef>
          <a:fontRef idx="major"/>
        </p:style>
        <p:txBody>
          <a:bodyPr lIns="0" tIns="0" rIns="40638" bIns="0" anchor="ct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sz="2000" dirty="0">
                <a:solidFill>
                  <a:schemeClr val="bg1"/>
                </a:solidFill>
              </a:rPr>
              <a:t>Your financial professional has the experience and tools to help you plan!</a:t>
            </a:r>
          </a:p>
        </p:txBody>
      </p:sp>
      <p:sp>
        <p:nvSpPr>
          <p:cNvPr id="10" name="Content Placeholder 9">
            <a:extLst>
              <a:ext uri="{FF2B5EF4-FFF2-40B4-BE49-F238E27FC236}">
                <a16:creationId xmlns:a16="http://schemas.microsoft.com/office/drawing/2014/main" id="{25D7B0A9-A874-4B40-9AC5-2BADAAAF5D08}"/>
              </a:ext>
            </a:extLst>
          </p:cNvPr>
          <p:cNvSpPr txBox="1">
            <a:spLocks/>
          </p:cNvSpPr>
          <p:nvPr/>
        </p:nvSpPr>
        <p:spPr bwMode="auto">
          <a:xfrm>
            <a:off x="391112" y="3684754"/>
            <a:ext cx="5546426" cy="1061829"/>
          </a:xfrm>
          <a:prstGeom prst="rect">
            <a:avLst/>
          </a:prstGeom>
          <a:noFill/>
          <a:ln>
            <a:noFill/>
          </a:ln>
        </p:spPr>
        <p:style>
          <a:lnRef idx="0">
            <a:scrgbClr r="0" g="0" b="0"/>
          </a:lnRef>
          <a:fillRef idx="0">
            <a:scrgbClr r="0" g="0" b="0"/>
          </a:fillRef>
          <a:effectRef idx="0">
            <a:scrgbClr r="0" g="0" b="0"/>
          </a:effectRef>
          <a:fontRef idx="major"/>
        </p:style>
        <p:txBody>
          <a:bodyPr vert="horz" wrap="square" lIns="228600" tIns="137160" rIns="0" bIns="0" numCol="1" anchor="t" anchorCtr="0" compatLnSpc="1">
            <a:prstTxWarp prst="textNoShape">
              <a:avLst/>
            </a:prstTxWarp>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marL="342900" indent="-342900">
              <a:buFont typeface="Arial" panose="020B0604020202020204" pitchFamily="34" charset="0"/>
              <a:buChar char="•"/>
            </a:pPr>
            <a:r>
              <a:rPr lang="en-US" sz="2000" dirty="0">
                <a:solidFill>
                  <a:schemeClr val="bg1"/>
                </a:solidFill>
              </a:rPr>
              <a:t>Have you </a:t>
            </a:r>
            <a:r>
              <a:rPr lang="en-US" sz="2000" b="1" dirty="0">
                <a:solidFill>
                  <a:schemeClr val="bg1"/>
                </a:solidFill>
              </a:rPr>
              <a:t>planned</a:t>
            </a:r>
            <a:r>
              <a:rPr lang="en-US" sz="2000" dirty="0">
                <a:solidFill>
                  <a:schemeClr val="bg1"/>
                </a:solidFill>
              </a:rPr>
              <a:t> for how your required minimum distributions will affect your income mix and Social Security benefit?</a:t>
            </a:r>
          </a:p>
        </p:txBody>
      </p:sp>
      <p:sp>
        <p:nvSpPr>
          <p:cNvPr id="11" name="Content Placeholder 9">
            <a:extLst>
              <a:ext uri="{FF2B5EF4-FFF2-40B4-BE49-F238E27FC236}">
                <a16:creationId xmlns:a16="http://schemas.microsoft.com/office/drawing/2014/main" id="{9A96E476-35FE-054F-9971-1B115824F35F}"/>
              </a:ext>
            </a:extLst>
          </p:cNvPr>
          <p:cNvSpPr txBox="1">
            <a:spLocks/>
          </p:cNvSpPr>
          <p:nvPr/>
        </p:nvSpPr>
        <p:spPr bwMode="auto">
          <a:xfrm>
            <a:off x="391112" y="4732009"/>
            <a:ext cx="5330341" cy="861955"/>
          </a:xfrm>
          <a:prstGeom prst="rect">
            <a:avLst/>
          </a:prstGeom>
          <a:noFill/>
          <a:ln>
            <a:noFill/>
          </a:ln>
        </p:spPr>
        <p:style>
          <a:lnRef idx="0">
            <a:scrgbClr r="0" g="0" b="0"/>
          </a:lnRef>
          <a:fillRef idx="0">
            <a:scrgbClr r="0" g="0" b="0"/>
          </a:fillRef>
          <a:effectRef idx="0">
            <a:scrgbClr r="0" g="0" b="0"/>
          </a:effectRef>
          <a:fontRef idx="major"/>
        </p:style>
        <p:txBody>
          <a:bodyPr vert="horz" wrap="square" lIns="228600" tIns="137160" rIns="0" bIns="0" numCol="1" anchor="t" anchorCtr="0" compatLnSpc="1">
            <a:prstTxWarp prst="textNoShape">
              <a:avLst/>
            </a:prstTxWarp>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marL="342900" indent="-342900">
              <a:buFont typeface="Arial" panose="020B0604020202020204" pitchFamily="34" charset="0"/>
              <a:buChar char="•"/>
            </a:pPr>
            <a:r>
              <a:rPr lang="en-US" sz="2000" dirty="0">
                <a:solidFill>
                  <a:schemeClr val="bg1"/>
                </a:solidFill>
              </a:rPr>
              <a:t>Do you have a retirement </a:t>
            </a:r>
            <a:r>
              <a:rPr lang="en-US" sz="2000" b="1" dirty="0">
                <a:solidFill>
                  <a:schemeClr val="bg1"/>
                </a:solidFill>
              </a:rPr>
              <a:t>income tax strategy </a:t>
            </a:r>
            <a:r>
              <a:rPr lang="en-US" sz="2000" dirty="0">
                <a:solidFill>
                  <a:schemeClr val="bg1"/>
                </a:solidFill>
              </a:rPr>
              <a:t>in place?</a:t>
            </a:r>
          </a:p>
        </p:txBody>
      </p:sp>
      <p:sp>
        <p:nvSpPr>
          <p:cNvPr id="4" name="Slide Number Placeholder 3">
            <a:extLst>
              <a:ext uri="{FF2B5EF4-FFF2-40B4-BE49-F238E27FC236}">
                <a16:creationId xmlns:a16="http://schemas.microsoft.com/office/drawing/2014/main" id="{4D20B07E-9C67-E544-90FD-D449C0D49CBE}"/>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53</a:t>
            </a:fld>
            <a:endParaRPr lang="en-CA" dirty="0"/>
          </a:p>
        </p:txBody>
      </p:sp>
    </p:spTree>
    <p:extLst>
      <p:ext uri="{BB962C8B-B14F-4D97-AF65-F5344CB8AC3E}">
        <p14:creationId xmlns:p14="http://schemas.microsoft.com/office/powerpoint/2010/main" val="3468740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116DA5C-A487-684F-86CC-4CC612BE4843}"/>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54</a:t>
            </a:fld>
            <a:endParaRPr lang="en-CA"/>
          </a:p>
        </p:txBody>
      </p:sp>
      <p:sp>
        <p:nvSpPr>
          <p:cNvPr id="2" name="Title 1"/>
          <p:cNvSpPr>
            <a:spLocks noGrp="1"/>
          </p:cNvSpPr>
          <p:nvPr>
            <p:ph type="title"/>
          </p:nvPr>
        </p:nvSpPr>
        <p:spPr>
          <a:xfrm>
            <a:off x="460638" y="780239"/>
            <a:ext cx="8316915" cy="4771958"/>
          </a:xfrm>
        </p:spPr>
        <p:txBody>
          <a:bodyPr/>
          <a:lstStyle/>
          <a:p>
            <a:r>
              <a:rPr lang="en-US" dirty="0"/>
              <a:t>Q &amp; A</a:t>
            </a:r>
          </a:p>
        </p:txBody>
      </p:sp>
    </p:spTree>
    <p:custDataLst>
      <p:tags r:id="rId1"/>
    </p:custDataLst>
    <p:extLst>
      <p:ext uri="{BB962C8B-B14F-4D97-AF65-F5344CB8AC3E}">
        <p14:creationId xmlns:p14="http://schemas.microsoft.com/office/powerpoint/2010/main" val="2806471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116DA5C-A487-684F-86CC-4CC612BE4843}"/>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55</a:t>
            </a:fld>
            <a:endParaRPr lang="en-CA"/>
          </a:p>
        </p:txBody>
      </p:sp>
      <p:sp>
        <p:nvSpPr>
          <p:cNvPr id="2" name="Title 1"/>
          <p:cNvSpPr>
            <a:spLocks noGrp="1"/>
          </p:cNvSpPr>
          <p:nvPr>
            <p:ph type="title"/>
          </p:nvPr>
        </p:nvSpPr>
        <p:spPr>
          <a:xfrm>
            <a:off x="460638" y="780239"/>
            <a:ext cx="8316915" cy="4771958"/>
          </a:xfrm>
        </p:spPr>
        <p:txBody>
          <a:bodyPr>
            <a:normAutofit/>
          </a:bodyPr>
          <a:lstStyle/>
          <a:p>
            <a:r>
              <a:rPr lang="en-US" dirty="0"/>
              <a:t>Appendix</a:t>
            </a:r>
          </a:p>
        </p:txBody>
      </p:sp>
    </p:spTree>
    <p:custDataLst>
      <p:tags r:id="rId1"/>
    </p:custDataLst>
    <p:extLst>
      <p:ext uri="{BB962C8B-B14F-4D97-AF65-F5344CB8AC3E}">
        <p14:creationId xmlns:p14="http://schemas.microsoft.com/office/powerpoint/2010/main" val="37861703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64B0A-1ECF-B44C-BF3C-064F926085C4}"/>
              </a:ext>
            </a:extLst>
          </p:cNvPr>
          <p:cNvSpPr>
            <a:spLocks noGrp="1"/>
          </p:cNvSpPr>
          <p:nvPr>
            <p:ph type="title"/>
          </p:nvPr>
        </p:nvSpPr>
        <p:spPr>
          <a:xfrm>
            <a:off x="460637" y="472438"/>
            <a:ext cx="8284901" cy="792167"/>
          </a:xfrm>
        </p:spPr>
        <p:txBody>
          <a:bodyPr/>
          <a:lstStyle/>
          <a:p>
            <a:r>
              <a:rPr lang="en-US"/>
              <a:t>Pop quiz</a:t>
            </a:r>
            <a:endParaRPr lang="en-US" dirty="0"/>
          </a:p>
        </p:txBody>
      </p:sp>
      <p:sp>
        <p:nvSpPr>
          <p:cNvPr id="13" name="Content Placeholder 2">
            <a:extLst>
              <a:ext uri="{FF2B5EF4-FFF2-40B4-BE49-F238E27FC236}">
                <a16:creationId xmlns:a16="http://schemas.microsoft.com/office/drawing/2014/main" id="{1631A064-38CC-7931-0A46-9CBCFE151E26}"/>
              </a:ext>
            </a:extLst>
          </p:cNvPr>
          <p:cNvSpPr>
            <a:spLocks noGrp="1"/>
          </p:cNvSpPr>
          <p:nvPr>
            <p:ph idx="1"/>
          </p:nvPr>
        </p:nvSpPr>
        <p:spPr>
          <a:xfrm>
            <a:off x="460637" y="1434190"/>
            <a:ext cx="8284901" cy="4584842"/>
          </a:xfrm>
        </p:spPr>
        <p:txBody>
          <a:bodyPr/>
          <a:lstStyle/>
          <a:p>
            <a:pPr marL="0" indent="0">
              <a:buNone/>
            </a:pPr>
            <a:r>
              <a:rPr lang="en-US" sz="1400" b="1" dirty="0"/>
              <a:t>Q1: I’m 62, married, and the father of two kids under the age of 10. If I take Social Security now, could my kids receive a benefit?</a:t>
            </a:r>
          </a:p>
          <a:p>
            <a:pPr marL="0" indent="0">
              <a:buNone/>
            </a:pPr>
            <a:r>
              <a:rPr lang="en-US" sz="1400" i="1" dirty="0"/>
              <a:t>A: Yes. Your kids can receive a benefit based on your FRA. If you expect to receive $2,000 at FRA, then your child would receive $1,000</a:t>
            </a:r>
            <a:r>
              <a:rPr lang="en-US" sz="1400" dirty="0"/>
              <a:t>—</a:t>
            </a:r>
            <a:r>
              <a:rPr lang="en-US" sz="1400" i="1" dirty="0"/>
              <a:t>even if you file at 62 and receive a lesser amount. That said, there’s a limit on how much a family can receive</a:t>
            </a:r>
            <a:r>
              <a:rPr lang="en-US" sz="1400" dirty="0"/>
              <a:t>—</a:t>
            </a:r>
            <a:r>
              <a:rPr lang="en-US" sz="1400" i="1" dirty="0"/>
              <a:t>usually 150% to 180% of the benefit you would receive at FRA.</a:t>
            </a:r>
          </a:p>
          <a:p>
            <a:pPr marL="0" indent="0">
              <a:buNone/>
            </a:pPr>
            <a:r>
              <a:rPr lang="en-US" sz="1400" b="1" dirty="0"/>
              <a:t>Q2: Are my Social Security benefits really taxed at 85%?</a:t>
            </a:r>
          </a:p>
          <a:p>
            <a:pPr marL="0" indent="0">
              <a:buNone/>
            </a:pPr>
            <a:r>
              <a:rPr lang="en-US" sz="1400" i="1" dirty="0"/>
              <a:t>A: No, that number applies to the portion of your benefits that’s subject to taxes, not your tax rate. The SSA states that if your combined income (including earned income and Social Security benefits) exceeds $44,000, then 85% of your benefits would be taxed. For example, say your income exceeds the $44,000 threshold; if your total benefits were $10,000, only $8,500 would be taxed at the personal income-tax rate.</a:t>
            </a:r>
          </a:p>
          <a:p>
            <a:pPr marL="0" indent="0">
              <a:buNone/>
            </a:pPr>
            <a:r>
              <a:rPr lang="en-US" sz="1400" b="1" dirty="0"/>
              <a:t>Q3: I’m 59 and plan to keep working until my late 60s. What are the odds that I can accomplish this goal?</a:t>
            </a:r>
          </a:p>
          <a:p>
            <a:pPr marL="0" indent="0">
              <a:buNone/>
            </a:pPr>
            <a:r>
              <a:rPr lang="en-US" sz="1400" i="1" dirty="0"/>
              <a:t>A: May Americans share your plan. Working Americans say they expect to retire at an average age of 66, up from 62 in 2002, according to a 2023 Gallup poll. But most retirees don't stay on the job nearly that long. The average retirement age is 61 in 2023, up from age 59 in 2002, Gallup found.</a:t>
            </a:r>
          </a:p>
          <a:p>
            <a:pPr marL="0" indent="0">
              <a:buNone/>
            </a:pPr>
            <a:endParaRPr lang="en-US" sz="1400" dirty="0"/>
          </a:p>
        </p:txBody>
      </p:sp>
      <p:sp>
        <p:nvSpPr>
          <p:cNvPr id="4" name="Slide Number Placeholder 3">
            <a:extLst>
              <a:ext uri="{FF2B5EF4-FFF2-40B4-BE49-F238E27FC236}">
                <a16:creationId xmlns:a16="http://schemas.microsoft.com/office/drawing/2014/main" id="{F647F762-0840-5C4C-819E-E5EC08A979AB}"/>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56</a:t>
            </a:fld>
            <a:endParaRPr lang="en-CA" dirty="0"/>
          </a:p>
        </p:txBody>
      </p:sp>
    </p:spTree>
    <p:extLst>
      <p:ext uri="{BB962C8B-B14F-4D97-AF65-F5344CB8AC3E}">
        <p14:creationId xmlns:p14="http://schemas.microsoft.com/office/powerpoint/2010/main" val="157032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09B8267-C137-4C38-AC69-D02D8C1A1B9B}"/>
              </a:ext>
            </a:extLst>
          </p:cNvPr>
          <p:cNvSpPr>
            <a:spLocks noGrp="1" noChangeArrowheads="1"/>
          </p:cNvSpPr>
          <p:nvPr>
            <p:ph type="title"/>
          </p:nvPr>
        </p:nvSpPr>
        <p:spPr>
          <a:xfrm>
            <a:off x="467512" y="472438"/>
            <a:ext cx="8287191" cy="792167"/>
          </a:xfrm>
        </p:spPr>
        <p:txBody>
          <a:bodyPr/>
          <a:lstStyle/>
          <a:p>
            <a:r>
              <a:rPr lang="en-US" altLang="en-US" dirty="0"/>
              <a:t>Bob &amp; Lisa</a:t>
            </a:r>
          </a:p>
        </p:txBody>
      </p:sp>
      <p:sp>
        <p:nvSpPr>
          <p:cNvPr id="6" name="Rectangle 5">
            <a:extLst>
              <a:ext uri="{FF2B5EF4-FFF2-40B4-BE49-F238E27FC236}">
                <a16:creationId xmlns:a16="http://schemas.microsoft.com/office/drawing/2014/main" id="{6AAF3C89-3CBB-DEE6-1AEC-45402FFD6F3E}"/>
              </a:ext>
              <a:ext uri="{C183D7F6-B498-43B3-948B-1728B52AA6E4}">
                <adec:decorative xmlns:adec="http://schemas.microsoft.com/office/drawing/2017/decorative" val="1"/>
              </a:ext>
            </a:extLst>
          </p:cNvPr>
          <p:cNvSpPr/>
          <p:nvPr/>
        </p:nvSpPr>
        <p:spPr>
          <a:xfrm>
            <a:off x="342119" y="966150"/>
            <a:ext cx="2194560" cy="2423307"/>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10800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Bob:</a:t>
            </a:r>
          </a:p>
          <a:p>
            <a:pPr marL="108000" marR="0" lvl="0" indent="-1080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DOB: </a:t>
            </a:r>
            <a:r>
              <a:rPr kumimoji="0" lang="cs-CZ" sz="1400" b="0" i="0" u="none" strike="noStrike" kern="1200" cap="none" spc="0" normalizeH="0" baseline="0" noProof="0" dirty="0">
                <a:ln>
                  <a:noFill/>
                </a:ln>
                <a:solidFill>
                  <a:prstClr val="white"/>
                </a:solidFill>
                <a:effectLst/>
                <a:uLnTx/>
                <a:uFillTx/>
                <a:latin typeface="Arial" panose="020B0604020202020204"/>
                <a:ea typeface="+mn-ea"/>
                <a:cs typeface="+mn-cs"/>
              </a:rPr>
              <a:t>August 16, 196</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2</a:t>
            </a:r>
          </a:p>
          <a:p>
            <a:pPr marL="108000" marR="0" lvl="0" indent="-1080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a:t>
            </a:r>
            <a:r>
              <a:rPr kumimoji="0" lang="fi-FI" sz="1400" b="1" i="0" u="none" strike="noStrike" kern="1200" cap="none" spc="0" normalizeH="0" baseline="0" noProof="0" dirty="0">
                <a:ln>
                  <a:noFill/>
                </a:ln>
                <a:solidFill>
                  <a:prstClr val="white"/>
                </a:solidFill>
                <a:effectLst/>
                <a:uLnTx/>
                <a:uFillTx/>
                <a:latin typeface="Arial" panose="020B0604020202020204"/>
                <a:ea typeface="+mn-ea"/>
                <a:cs typeface="+mn-cs"/>
              </a:rPr>
              <a:t>2,540</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p>
          <a:p>
            <a:pPr marL="108000" marR="0" lvl="0" indent="-1080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20" normalizeH="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20" normalizeH="0" noProof="0" dirty="0">
                <a:ln>
                  <a:noFill/>
                </a:ln>
                <a:solidFill>
                  <a:prstClr val="white"/>
                </a:solidFill>
                <a:effectLst/>
                <a:uLnTx/>
                <a:uFillTx/>
                <a:latin typeface="Arial" panose="020B0604020202020204"/>
                <a:ea typeface="+mn-ea"/>
                <a:cs typeface="+mn-cs"/>
              </a:rPr>
              <a:t>85</a:t>
            </a:r>
          </a:p>
        </p:txBody>
      </p:sp>
      <p:sp>
        <p:nvSpPr>
          <p:cNvPr id="4" name="Rectangle 3">
            <a:extLst>
              <a:ext uri="{FF2B5EF4-FFF2-40B4-BE49-F238E27FC236}">
                <a16:creationId xmlns:a16="http://schemas.microsoft.com/office/drawing/2014/main" id="{1D8B0644-03F1-1AB2-63C4-61E08ACD0495}"/>
              </a:ext>
              <a:ext uri="{C183D7F6-B498-43B3-948B-1728B52AA6E4}">
                <adec:decorative xmlns:adec="http://schemas.microsoft.com/office/drawing/2017/decorative" val="1"/>
              </a:ext>
            </a:extLst>
          </p:cNvPr>
          <p:cNvSpPr/>
          <p:nvPr/>
        </p:nvSpPr>
        <p:spPr>
          <a:xfrm>
            <a:off x="342119" y="3475604"/>
            <a:ext cx="2194560" cy="2423307"/>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18288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Lisa:</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DOB: January 9, 1963</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$1,777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endPar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87.05</a:t>
            </a:r>
          </a:p>
        </p:txBody>
      </p:sp>
      <p:sp>
        <p:nvSpPr>
          <p:cNvPr id="8" name="Content Placeholder 13">
            <a:extLst>
              <a:ext uri="{FF2B5EF4-FFF2-40B4-BE49-F238E27FC236}">
                <a16:creationId xmlns:a16="http://schemas.microsoft.com/office/drawing/2014/main" id="{AA4E8CA0-71AC-82EE-385C-0B4CE891C63A}"/>
              </a:ext>
            </a:extLst>
          </p:cNvPr>
          <p:cNvSpPr txBox="1">
            <a:spLocks/>
          </p:cNvSpPr>
          <p:nvPr/>
        </p:nvSpPr>
        <p:spPr>
          <a:xfrm>
            <a:off x="2705100" y="991466"/>
            <a:ext cx="6045057" cy="4579938"/>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r>
              <a:rPr lang="en-US" altLang="en-US" sz="1700"/>
              <a:t>Bob and Lisa are a married couple who have no ex-spouses or children eligible for benefits on their earnings record. </a:t>
            </a:r>
          </a:p>
          <a:p>
            <a:r>
              <a:rPr lang="en-US" altLang="en-US" sz="1700"/>
              <a:t>Bob is a high wage earner and Lisa is an above average wage earner. </a:t>
            </a:r>
          </a:p>
          <a:p>
            <a:r>
              <a:rPr lang="en-US" altLang="en-US" sz="1700"/>
              <a:t>Bob and Lisa’s full retirement age are both 67. </a:t>
            </a:r>
          </a:p>
          <a:p>
            <a:r>
              <a:rPr lang="en-US" altLang="en-US" sz="1700"/>
              <a:t>Remember, taking benefits before full retirement age lowers the monthly benefit amount and this reduction is permanent. </a:t>
            </a:r>
          </a:p>
          <a:p>
            <a:r>
              <a:rPr lang="en-US" altLang="en-US" sz="1700"/>
              <a:t>Survivor benefits (widow or widower benefits) are important to Bob and Lisa and they want to make sure they maximize benefits. </a:t>
            </a:r>
          </a:p>
          <a:p>
            <a:r>
              <a:rPr lang="en-US" altLang="en-US" sz="1700"/>
              <a:t>To maximize survivor benefits, one of them (normally the higher earner) will wait until age 70 to take benefits.  This directly effects and maximizes the survivor benefit. </a:t>
            </a:r>
            <a:endParaRPr lang="en-US" altLang="en-US" sz="1700" dirty="0"/>
          </a:p>
        </p:txBody>
      </p:sp>
      <p:sp>
        <p:nvSpPr>
          <p:cNvPr id="12" name="Text Placeholder 11">
            <a:extLst>
              <a:ext uri="{FF2B5EF4-FFF2-40B4-BE49-F238E27FC236}">
                <a16:creationId xmlns:a16="http://schemas.microsoft.com/office/drawing/2014/main" id="{B264482A-77C9-5880-9807-E84980A6C61F}"/>
              </a:ext>
            </a:extLst>
          </p:cNvPr>
          <p:cNvSpPr>
            <a:spLocks noGrp="1"/>
          </p:cNvSpPr>
          <p:nvPr>
            <p:ph type="body" sz="quarter" idx="13"/>
          </p:nvPr>
        </p:nvSpPr>
        <p:spPr>
          <a:xfrm>
            <a:off x="2987675" y="6110882"/>
            <a:ext cx="5365303" cy="402451"/>
          </a:xfrm>
        </p:spPr>
        <p:txBody>
          <a:bodyPr/>
          <a:lstStyle/>
          <a:p>
            <a:r>
              <a:rPr lang="en-US" dirty="0"/>
              <a:t>This is a hypothetical example for illustrative purposes only. </a:t>
            </a:r>
          </a:p>
        </p:txBody>
      </p:sp>
      <p:sp>
        <p:nvSpPr>
          <p:cNvPr id="5" name="Slide Number Placeholder 4">
            <a:extLst>
              <a:ext uri="{FF2B5EF4-FFF2-40B4-BE49-F238E27FC236}">
                <a16:creationId xmlns:a16="http://schemas.microsoft.com/office/drawing/2014/main" id="{BB457209-DCCE-46CC-9164-AB2FC8A5E0DD}"/>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57</a:t>
            </a:fld>
            <a:endParaRPr lang="en-US" noProof="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a:extLst>
              <a:ext uri="{FF2B5EF4-FFF2-40B4-BE49-F238E27FC236}">
                <a16:creationId xmlns:a16="http://schemas.microsoft.com/office/drawing/2014/main" id="{B0C9851B-4A15-4127-9154-4487ED1042C6}"/>
              </a:ext>
            </a:extLst>
          </p:cNvPr>
          <p:cNvSpPr>
            <a:spLocks noGrp="1" noChangeArrowheads="1"/>
          </p:cNvSpPr>
          <p:nvPr>
            <p:ph type="title"/>
          </p:nvPr>
        </p:nvSpPr>
        <p:spPr>
          <a:xfrm>
            <a:off x="467512" y="472438"/>
            <a:ext cx="8287191" cy="792167"/>
          </a:xfrm>
        </p:spPr>
        <p:txBody>
          <a:bodyPr/>
          <a:lstStyle/>
          <a:p>
            <a:r>
              <a:rPr lang="en-US" altLang="en-US" dirty="0"/>
              <a:t>Bob &amp; Lisa</a:t>
            </a:r>
          </a:p>
        </p:txBody>
      </p:sp>
      <p:sp>
        <p:nvSpPr>
          <p:cNvPr id="10" name="Rectangle 9">
            <a:extLst>
              <a:ext uri="{FF2B5EF4-FFF2-40B4-BE49-F238E27FC236}">
                <a16:creationId xmlns:a16="http://schemas.microsoft.com/office/drawing/2014/main" id="{94E85DA9-8A98-50BB-4FB2-65F4C3E217B9}"/>
              </a:ext>
              <a:ext uri="{C183D7F6-B498-43B3-948B-1728B52AA6E4}">
                <adec:decorative xmlns:adec="http://schemas.microsoft.com/office/drawing/2017/decorative" val="1"/>
              </a:ext>
            </a:extLst>
          </p:cNvPr>
          <p:cNvSpPr/>
          <p:nvPr/>
        </p:nvSpPr>
        <p:spPr>
          <a:xfrm>
            <a:off x="342119" y="966150"/>
            <a:ext cx="2194560" cy="2423307"/>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10800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Bob:</a:t>
            </a:r>
          </a:p>
          <a:p>
            <a:pPr marL="108000" marR="0" lvl="0" indent="-1080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DOB: </a:t>
            </a:r>
            <a:r>
              <a:rPr kumimoji="0" lang="cs-CZ" sz="1400" b="0" i="0" u="none" strike="noStrike" kern="1200" cap="none" spc="0" normalizeH="0" baseline="0" noProof="0" dirty="0">
                <a:ln>
                  <a:noFill/>
                </a:ln>
                <a:solidFill>
                  <a:prstClr val="white"/>
                </a:solidFill>
                <a:effectLst/>
                <a:uLnTx/>
                <a:uFillTx/>
                <a:latin typeface="Arial" panose="020B0604020202020204"/>
                <a:ea typeface="+mn-ea"/>
                <a:cs typeface="+mn-cs"/>
              </a:rPr>
              <a:t>August 16, 196</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2</a:t>
            </a:r>
          </a:p>
          <a:p>
            <a:pPr marL="108000" marR="0" lvl="0" indent="-1080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a:t>
            </a:r>
            <a:r>
              <a:rPr kumimoji="0" lang="fi-FI" sz="1400" b="1" i="0" u="none" strike="noStrike" kern="1200" cap="none" spc="0" normalizeH="0" baseline="0" noProof="0" dirty="0">
                <a:ln>
                  <a:noFill/>
                </a:ln>
                <a:solidFill>
                  <a:prstClr val="white"/>
                </a:solidFill>
                <a:effectLst/>
                <a:uLnTx/>
                <a:uFillTx/>
                <a:latin typeface="Arial" panose="020B0604020202020204"/>
                <a:ea typeface="+mn-ea"/>
                <a:cs typeface="+mn-cs"/>
              </a:rPr>
              <a:t>2,540</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p>
          <a:p>
            <a:pPr marL="108000" marR="0" lvl="0" indent="-108000"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20" normalizeH="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20" normalizeH="0" noProof="0" dirty="0">
                <a:ln>
                  <a:noFill/>
                </a:ln>
                <a:solidFill>
                  <a:prstClr val="white"/>
                </a:solidFill>
                <a:effectLst/>
                <a:uLnTx/>
                <a:uFillTx/>
                <a:latin typeface="Arial" panose="020B0604020202020204"/>
                <a:ea typeface="+mn-ea"/>
                <a:cs typeface="+mn-cs"/>
              </a:rPr>
              <a:t>85</a:t>
            </a:r>
          </a:p>
        </p:txBody>
      </p:sp>
      <p:sp>
        <p:nvSpPr>
          <p:cNvPr id="9" name="Rectangle 8">
            <a:extLst>
              <a:ext uri="{FF2B5EF4-FFF2-40B4-BE49-F238E27FC236}">
                <a16:creationId xmlns:a16="http://schemas.microsoft.com/office/drawing/2014/main" id="{4523AFE3-3F88-7071-3F0B-D749F00A4A2F}"/>
              </a:ext>
              <a:ext uri="{C183D7F6-B498-43B3-948B-1728B52AA6E4}">
                <adec:decorative xmlns:adec="http://schemas.microsoft.com/office/drawing/2017/decorative" val="1"/>
              </a:ext>
            </a:extLst>
          </p:cNvPr>
          <p:cNvSpPr/>
          <p:nvPr/>
        </p:nvSpPr>
        <p:spPr>
          <a:xfrm>
            <a:off x="342119" y="3475604"/>
            <a:ext cx="2194560" cy="2423307"/>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18288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Lisa:</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DOB: January 9, 1963</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$1,777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endPar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87.05</a:t>
            </a:r>
          </a:p>
        </p:txBody>
      </p:sp>
      <p:sp>
        <p:nvSpPr>
          <p:cNvPr id="8" name="TextBox 7">
            <a:extLst>
              <a:ext uri="{FF2B5EF4-FFF2-40B4-BE49-F238E27FC236}">
                <a16:creationId xmlns:a16="http://schemas.microsoft.com/office/drawing/2014/main" id="{5DD98DCC-C4B8-429E-9AD8-2E4BFDB6D768}"/>
              </a:ext>
            </a:extLst>
          </p:cNvPr>
          <p:cNvSpPr txBox="1"/>
          <p:nvPr/>
        </p:nvSpPr>
        <p:spPr>
          <a:xfrm>
            <a:off x="2710730" y="985879"/>
            <a:ext cx="2631291" cy="2262158"/>
          </a:xfrm>
          <a:prstGeom prst="rect">
            <a:avLst/>
          </a:prstGeom>
          <a:noFill/>
        </p:spPr>
        <p:txBody>
          <a:bodyPr wrap="square" lIns="0" tIns="0" rIns="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Option 1 – Maximizing benefits</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Aug, 2032 Bob files for worker benefits ($3,149) at age 70 for 124% of PIA </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Jan, 2033 Lisa files for worker benefits ($2,203) at age 70 for 124.00% of PIA</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Survivor benefit $3,149</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endParaRPr kumimoji="0" lang="en-US" sz="12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endParaRPr>
          </a:p>
        </p:txBody>
      </p:sp>
      <p:sp>
        <p:nvSpPr>
          <p:cNvPr id="6" name="TextBox 5">
            <a:extLst>
              <a:ext uri="{FF2B5EF4-FFF2-40B4-BE49-F238E27FC236}">
                <a16:creationId xmlns:a16="http://schemas.microsoft.com/office/drawing/2014/main" id="{659DF306-C498-4011-9D44-5305FA6C16DF}"/>
              </a:ext>
            </a:extLst>
          </p:cNvPr>
          <p:cNvSpPr txBox="1"/>
          <p:nvPr/>
        </p:nvSpPr>
        <p:spPr>
          <a:xfrm>
            <a:off x="5693466" y="985878"/>
            <a:ext cx="3153245" cy="2262158"/>
          </a:xfrm>
          <a:prstGeom prst="rect">
            <a:avLst/>
          </a:prstGeom>
          <a:noFill/>
        </p:spPr>
        <p:txBody>
          <a:bodyPr wrap="square" lIns="0" tIns="0" rIns="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Option 2 – Maximizing survivor benefits</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Jan, 2030 Lisa files for worker benefits ($1,777) at age 67 for 100.00% of PIA</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Aug, 2032 Bob files for worker benefits ($3,149) at age 70 for 124% of PIA</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Survivor benefit $3,149</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endParaRPr kumimoji="0" lang="en-US" sz="12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endParaRPr>
          </a:p>
        </p:txBody>
      </p:sp>
      <p:graphicFrame>
        <p:nvGraphicFramePr>
          <p:cNvPr id="14" name="Chart 13" descr="A two-tiered bar graph comparing individual and total benefits received for Option 1 and Option 2 for Bob and Lisa.">
            <a:extLst>
              <a:ext uri="{FF2B5EF4-FFF2-40B4-BE49-F238E27FC236}">
                <a16:creationId xmlns:a16="http://schemas.microsoft.com/office/drawing/2014/main" id="{DA47832E-2AB7-44BE-B877-11BB98FBD6EF}"/>
              </a:ext>
            </a:extLst>
          </p:cNvPr>
          <p:cNvGraphicFramePr/>
          <p:nvPr>
            <p:extLst>
              <p:ext uri="{D42A27DB-BD31-4B8C-83A1-F6EECF244321}">
                <p14:modId xmlns:p14="http://schemas.microsoft.com/office/powerpoint/2010/main" val="888740025"/>
              </p:ext>
            </p:extLst>
          </p:nvPr>
        </p:nvGraphicFramePr>
        <p:xfrm>
          <a:off x="3920067" y="3062406"/>
          <a:ext cx="2829949" cy="3345555"/>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 Placeholder 6">
            <a:extLst>
              <a:ext uri="{FF2B5EF4-FFF2-40B4-BE49-F238E27FC236}">
                <a16:creationId xmlns:a16="http://schemas.microsoft.com/office/drawing/2014/main" id="{E8B3DBEF-6927-C472-ED69-2279E7D89051}"/>
              </a:ext>
            </a:extLst>
          </p:cNvPr>
          <p:cNvSpPr>
            <a:spLocks noGrp="1"/>
          </p:cNvSpPr>
          <p:nvPr>
            <p:ph type="body" sz="quarter" idx="13"/>
          </p:nvPr>
        </p:nvSpPr>
        <p:spPr>
          <a:xfrm>
            <a:off x="2987675" y="6110882"/>
            <a:ext cx="5365303" cy="402451"/>
          </a:xfrm>
        </p:spPr>
        <p:txBody>
          <a:bodyPr/>
          <a:lstStyle/>
          <a:p>
            <a:r>
              <a:rPr lang="en-US" altLang="en-US" noProof="0" dirty="0"/>
              <a:t>This is only a hypothetical example for illustrative purposes only. Please consult </a:t>
            </a:r>
            <a:r>
              <a:rPr lang="en-US" altLang="en-US" noProof="0" dirty="0" err="1"/>
              <a:t>ssa.gov</a:t>
            </a:r>
            <a:r>
              <a:rPr lang="en-US" altLang="en-US" noProof="0" dirty="0"/>
              <a:t> for more information</a:t>
            </a:r>
            <a:endParaRPr lang="en-US" dirty="0"/>
          </a:p>
        </p:txBody>
      </p:sp>
      <p:sp>
        <p:nvSpPr>
          <p:cNvPr id="5" name="Slide Number Placeholder 4">
            <a:extLst>
              <a:ext uri="{FF2B5EF4-FFF2-40B4-BE49-F238E27FC236}">
                <a16:creationId xmlns:a16="http://schemas.microsoft.com/office/drawing/2014/main" id="{5EE772C4-0F74-4FEF-810A-EA0CA983ADF4}"/>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58</a:t>
            </a:fld>
            <a:endParaRPr lang="en-US" noProof="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1">
            <a:extLst>
              <a:ext uri="{FF2B5EF4-FFF2-40B4-BE49-F238E27FC236}">
                <a16:creationId xmlns:a16="http://schemas.microsoft.com/office/drawing/2014/main" id="{44E5D43A-01BD-4374-A1BF-27E9594E0D0B}"/>
              </a:ext>
            </a:extLst>
          </p:cNvPr>
          <p:cNvSpPr>
            <a:spLocks noGrp="1" noChangeArrowheads="1"/>
          </p:cNvSpPr>
          <p:nvPr>
            <p:ph type="title"/>
          </p:nvPr>
        </p:nvSpPr>
        <p:spPr>
          <a:xfrm>
            <a:off x="467512" y="472438"/>
            <a:ext cx="8287191" cy="792167"/>
          </a:xfrm>
        </p:spPr>
        <p:txBody>
          <a:bodyPr/>
          <a:lstStyle/>
          <a:p>
            <a:r>
              <a:rPr lang="en-US" altLang="en-US"/>
              <a:t>George &amp; Joan</a:t>
            </a:r>
          </a:p>
        </p:txBody>
      </p:sp>
      <p:sp>
        <p:nvSpPr>
          <p:cNvPr id="3" name="Rectangle 2">
            <a:extLst>
              <a:ext uri="{FF2B5EF4-FFF2-40B4-BE49-F238E27FC236}">
                <a16:creationId xmlns:a16="http://schemas.microsoft.com/office/drawing/2014/main" id="{51C226D1-72F8-A7BA-23EB-67D871A7EDEB}"/>
              </a:ext>
              <a:ext uri="{C183D7F6-B498-43B3-948B-1728B52AA6E4}">
                <adec:decorative xmlns:adec="http://schemas.microsoft.com/office/drawing/2017/decorative" val="1"/>
              </a:ext>
            </a:extLst>
          </p:cNvPr>
          <p:cNvSpPr/>
          <p:nvPr/>
        </p:nvSpPr>
        <p:spPr>
          <a:xfrm>
            <a:off x="342119" y="966150"/>
            <a:ext cx="2194560" cy="2423307"/>
          </a:xfrm>
          <a:prstGeom prst="rect">
            <a:avLst/>
          </a:prstGeom>
          <a:solidFill>
            <a:srgbClr val="D03A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10800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George:</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DOB: October 14, 1959</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$2,647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66</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 year &amp;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10</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 months</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84.06</a:t>
            </a:r>
          </a:p>
        </p:txBody>
      </p:sp>
      <p:sp>
        <p:nvSpPr>
          <p:cNvPr id="2" name="Rectangle 1">
            <a:extLst>
              <a:ext uri="{FF2B5EF4-FFF2-40B4-BE49-F238E27FC236}">
                <a16:creationId xmlns:a16="http://schemas.microsoft.com/office/drawing/2014/main" id="{8608F409-2F84-CECD-A44C-FD97DCC617E0}"/>
              </a:ext>
              <a:ext uri="{C183D7F6-B498-43B3-948B-1728B52AA6E4}">
                <adec:decorative xmlns:adec="http://schemas.microsoft.com/office/drawing/2017/decorative" val="1"/>
              </a:ext>
            </a:extLst>
          </p:cNvPr>
          <p:cNvSpPr/>
          <p:nvPr/>
        </p:nvSpPr>
        <p:spPr>
          <a:xfrm>
            <a:off x="342119" y="3475604"/>
            <a:ext cx="2194560" cy="2423307"/>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Joan:</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normalizeH="0" noProof="0" dirty="0">
                <a:ln>
                  <a:noFill/>
                </a:ln>
                <a:solidFill>
                  <a:prstClr val="white"/>
                </a:solidFill>
                <a:effectLst/>
                <a:uLnTx/>
                <a:uFillTx/>
                <a:latin typeface="Arial" panose="020B0604020202020204"/>
                <a:ea typeface="+mn-ea"/>
                <a:cs typeface="+mn-cs"/>
              </a:rPr>
              <a:t>DOB: September 7, 1963</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$724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 year</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87.04</a:t>
            </a:r>
          </a:p>
        </p:txBody>
      </p:sp>
      <p:sp>
        <p:nvSpPr>
          <p:cNvPr id="15366" name="TextBox 7">
            <a:extLst>
              <a:ext uri="{FF2B5EF4-FFF2-40B4-BE49-F238E27FC236}">
                <a16:creationId xmlns:a16="http://schemas.microsoft.com/office/drawing/2014/main" id="{1B6E2C37-6E3E-4050-9041-39AB5AA5E6CA}"/>
              </a:ext>
            </a:extLst>
          </p:cNvPr>
          <p:cNvSpPr txBox="1">
            <a:spLocks noChangeArrowheads="1"/>
          </p:cNvSpPr>
          <p:nvPr/>
        </p:nvSpPr>
        <p:spPr bwMode="auto">
          <a:xfrm>
            <a:off x="2709521" y="993018"/>
            <a:ext cx="5512127" cy="352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George and Joan, a married couple four years apart in age. </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4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Georg</a:t>
            </a:r>
            <a:r>
              <a:rPr kumimoji="0" lang="en-US" altLang="en-US" sz="1700" b="0" i="0" u="none" strike="noStrike" kern="1200" cap="none" spc="0" normalizeH="0" baseline="0" noProof="0" dirty="0">
                <a:ln>
                  <a:noFill/>
                </a:ln>
                <a:effectLst/>
                <a:uLnTx/>
                <a:uFillTx/>
                <a:latin typeface="Arial" panose="020B0604020202020204"/>
                <a:ea typeface="MS PGothic" panose="020B0600070205080204" pitchFamily="34" charset="-128"/>
                <a:cs typeface="Times New Roman" panose="02020603050405020304" pitchFamily="18" charset="0"/>
              </a:rPr>
              <a:t>e will reach full retirement age (FRA) at age 66 and 10 months.</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400" b="0" i="0" u="none" strike="noStrike" kern="1200" cap="none" spc="0" normalizeH="0" baseline="0" noProof="0" dirty="0">
              <a:ln>
                <a:noFill/>
              </a:ln>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Joan will reach FRA at age 67.  </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4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George, had significantly more income than Joan. </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Joan is expected to survive George by approximately six and a half years.</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p:txBody>
      </p:sp>
      <p:sp>
        <p:nvSpPr>
          <p:cNvPr id="9" name="Text Placeholder 11">
            <a:extLst>
              <a:ext uri="{FF2B5EF4-FFF2-40B4-BE49-F238E27FC236}">
                <a16:creationId xmlns:a16="http://schemas.microsoft.com/office/drawing/2014/main" id="{B62CBFE0-D0E9-6258-68D3-2E3553FD9623}"/>
              </a:ext>
            </a:extLst>
          </p:cNvPr>
          <p:cNvSpPr txBox="1">
            <a:spLocks/>
          </p:cNvSpPr>
          <p:nvPr/>
        </p:nvSpPr>
        <p:spPr>
          <a:xfrm>
            <a:off x="2894910" y="6157265"/>
            <a:ext cx="5365303" cy="402451"/>
          </a:xfrm>
          <a:prstGeom prst="rect">
            <a:avLst/>
          </a:prstGeom>
        </p:spPr>
        <p:txBody>
          <a:bodyPr anchor="b"/>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sz="800" dirty="0"/>
              <a:t>This is a hypothetical example for illustrative purposes only. </a:t>
            </a:r>
          </a:p>
        </p:txBody>
      </p:sp>
      <p:sp>
        <p:nvSpPr>
          <p:cNvPr id="5" name="Slide Number Placeholder 4">
            <a:extLst>
              <a:ext uri="{FF2B5EF4-FFF2-40B4-BE49-F238E27FC236}">
                <a16:creationId xmlns:a16="http://schemas.microsoft.com/office/drawing/2014/main" id="{DE5E16EB-8C2E-46FA-86A6-7EA44ABAD149}"/>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59</a:t>
            </a:fld>
            <a:endParaRPr lang="en-US" noProof="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E2BC2F-1974-F640-87DA-A4D5AA434D73}"/>
              </a:ext>
            </a:extLst>
          </p:cNvPr>
          <p:cNvSpPr>
            <a:spLocks noGrp="1"/>
          </p:cNvSpPr>
          <p:nvPr>
            <p:ph type="title"/>
          </p:nvPr>
        </p:nvSpPr>
        <p:spPr>
          <a:xfrm>
            <a:off x="453761" y="472438"/>
            <a:ext cx="8291777" cy="792167"/>
          </a:xfrm>
        </p:spPr>
        <p:txBody>
          <a:bodyPr/>
          <a:lstStyle/>
          <a:p>
            <a:r>
              <a:rPr lang="en-US"/>
              <a:t>Social Security statistics</a:t>
            </a:r>
            <a:endParaRPr lang="en-US" dirty="0"/>
          </a:p>
        </p:txBody>
      </p:sp>
      <p:cxnSp>
        <p:nvCxnSpPr>
          <p:cNvPr id="2072" name="Straight Connector 2071">
            <a:extLst>
              <a:ext uri="{FF2B5EF4-FFF2-40B4-BE49-F238E27FC236}">
                <a16:creationId xmlns:a16="http://schemas.microsoft.com/office/drawing/2014/main" id="{D8A9D8EB-1DC0-E1CC-9D2E-BE27A24E0BBE}"/>
              </a:ext>
              <a:ext uri="{C183D7F6-B498-43B3-948B-1728B52AA6E4}">
                <adec:decorative xmlns:adec="http://schemas.microsoft.com/office/drawing/2017/decorative" val="1"/>
              </a:ext>
            </a:extLst>
          </p:cNvPr>
          <p:cNvCxnSpPr>
            <a:cxnSpLocks/>
          </p:cNvCxnSpPr>
          <p:nvPr/>
        </p:nvCxnSpPr>
        <p:spPr>
          <a:xfrm>
            <a:off x="517335" y="3472712"/>
            <a:ext cx="8138160" cy="0"/>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73" name="Straight Connector 2072">
            <a:extLst>
              <a:ext uri="{FF2B5EF4-FFF2-40B4-BE49-F238E27FC236}">
                <a16:creationId xmlns:a16="http://schemas.microsoft.com/office/drawing/2014/main" id="{08BF6E1E-6A63-F9EA-6AF8-5038C03A352B}"/>
              </a:ext>
              <a:ext uri="{C183D7F6-B498-43B3-948B-1728B52AA6E4}">
                <adec:decorative xmlns:adec="http://schemas.microsoft.com/office/drawing/2017/decorative" val="1"/>
              </a:ext>
            </a:extLst>
          </p:cNvPr>
          <p:cNvCxnSpPr>
            <a:cxnSpLocks/>
          </p:cNvCxnSpPr>
          <p:nvPr/>
        </p:nvCxnSpPr>
        <p:spPr>
          <a:xfrm>
            <a:off x="3180821" y="959295"/>
            <a:ext cx="0" cy="5068592"/>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74" name="Straight Connector 2073">
            <a:extLst>
              <a:ext uri="{FF2B5EF4-FFF2-40B4-BE49-F238E27FC236}">
                <a16:creationId xmlns:a16="http://schemas.microsoft.com/office/drawing/2014/main" id="{108C1D5F-DB18-D45E-AFD6-1106DEEC5402}"/>
              </a:ext>
              <a:ext uri="{C183D7F6-B498-43B3-948B-1728B52AA6E4}">
                <adec:decorative xmlns:adec="http://schemas.microsoft.com/office/drawing/2017/decorative" val="1"/>
              </a:ext>
            </a:extLst>
          </p:cNvPr>
          <p:cNvCxnSpPr>
            <a:cxnSpLocks/>
          </p:cNvCxnSpPr>
          <p:nvPr/>
        </p:nvCxnSpPr>
        <p:spPr>
          <a:xfrm>
            <a:off x="5963179" y="959295"/>
            <a:ext cx="0" cy="5068592"/>
          </a:xfrm>
          <a:prstGeom prst="line">
            <a:avLst/>
          </a:prstGeom>
          <a:ln w="317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2075" name="Oval 2074">
            <a:extLst>
              <a:ext uri="{FF2B5EF4-FFF2-40B4-BE49-F238E27FC236}">
                <a16:creationId xmlns:a16="http://schemas.microsoft.com/office/drawing/2014/main" id="{5DBA3646-18B5-E859-2CE6-8171898651AC}"/>
              </a:ext>
              <a:ext uri="{C183D7F6-B498-43B3-948B-1728B52AA6E4}">
                <adec:decorative xmlns:adec="http://schemas.microsoft.com/office/drawing/2017/decorative" val="1"/>
              </a:ext>
            </a:extLst>
          </p:cNvPr>
          <p:cNvSpPr/>
          <p:nvPr/>
        </p:nvSpPr>
        <p:spPr>
          <a:xfrm>
            <a:off x="3006977" y="3336815"/>
            <a:ext cx="349835" cy="349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2076" name="Oval 2075">
            <a:extLst>
              <a:ext uri="{FF2B5EF4-FFF2-40B4-BE49-F238E27FC236}">
                <a16:creationId xmlns:a16="http://schemas.microsoft.com/office/drawing/2014/main" id="{727E946D-23BE-627F-CCD8-C4506B26D193}"/>
              </a:ext>
              <a:ext uri="{C183D7F6-B498-43B3-948B-1728B52AA6E4}">
                <adec:decorative xmlns:adec="http://schemas.microsoft.com/office/drawing/2017/decorative" val="1"/>
              </a:ext>
            </a:extLst>
          </p:cNvPr>
          <p:cNvSpPr/>
          <p:nvPr/>
        </p:nvSpPr>
        <p:spPr>
          <a:xfrm>
            <a:off x="5788259" y="3331744"/>
            <a:ext cx="349835" cy="349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sp>
        <p:nvSpPr>
          <p:cNvPr id="2078" name="Rectangle 2077">
            <a:extLst>
              <a:ext uri="{FF2B5EF4-FFF2-40B4-BE49-F238E27FC236}">
                <a16:creationId xmlns:a16="http://schemas.microsoft.com/office/drawing/2014/main" id="{DA8C2DE9-652C-4BCC-0EBC-AC1F4B1200A1}"/>
              </a:ext>
              <a:ext uri="{C183D7F6-B498-43B3-948B-1728B52AA6E4}">
                <adec:decorative xmlns:adec="http://schemas.microsoft.com/office/drawing/2017/decorative" val="1"/>
              </a:ext>
            </a:extLst>
          </p:cNvPr>
          <p:cNvSpPr/>
          <p:nvPr/>
        </p:nvSpPr>
        <p:spPr>
          <a:xfrm>
            <a:off x="3318089" y="3623336"/>
            <a:ext cx="2507821" cy="2404551"/>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p>
        </p:txBody>
      </p:sp>
      <p:grpSp>
        <p:nvGrpSpPr>
          <p:cNvPr id="2079" name="Group 2078">
            <a:extLst>
              <a:ext uri="{FF2B5EF4-FFF2-40B4-BE49-F238E27FC236}">
                <a16:creationId xmlns:a16="http://schemas.microsoft.com/office/drawing/2014/main" id="{268E9B38-997C-AADE-C607-D5EDE38EEBE1}"/>
              </a:ext>
              <a:ext uri="{C183D7F6-B498-43B3-948B-1728B52AA6E4}">
                <adec:decorative xmlns:adec="http://schemas.microsoft.com/office/drawing/2017/decorative" val="1"/>
              </a:ext>
            </a:extLst>
          </p:cNvPr>
          <p:cNvGrpSpPr/>
          <p:nvPr/>
        </p:nvGrpSpPr>
        <p:grpSpPr>
          <a:xfrm>
            <a:off x="4255594" y="3855034"/>
            <a:ext cx="606778" cy="718804"/>
            <a:chOff x="7289528" y="890893"/>
            <a:chExt cx="49344" cy="58454"/>
          </a:xfrm>
          <a:solidFill>
            <a:schemeClr val="bg1"/>
          </a:solidFill>
        </p:grpSpPr>
        <p:sp>
          <p:nvSpPr>
            <p:cNvPr id="2080" name="Freeform: Shape 17">
              <a:extLst>
                <a:ext uri="{FF2B5EF4-FFF2-40B4-BE49-F238E27FC236}">
                  <a16:creationId xmlns:a16="http://schemas.microsoft.com/office/drawing/2014/main" id="{D0DF57C8-F0FB-DC80-E20E-B134AD40D722}"/>
                </a:ext>
              </a:extLst>
            </p:cNvPr>
            <p:cNvSpPr/>
            <p:nvPr/>
          </p:nvSpPr>
          <p:spPr>
            <a:xfrm>
              <a:off x="7289528" y="890893"/>
              <a:ext cx="49344" cy="58454"/>
            </a:xfrm>
            <a:custGeom>
              <a:avLst/>
              <a:gdLst>
                <a:gd name="connsiteX0" fmla="*/ 22929 w 31404"/>
                <a:gd name="connsiteY0" fmla="*/ 0 h 37202"/>
                <a:gd name="connsiteX1" fmla="*/ 0 w 31404"/>
                <a:gd name="connsiteY1" fmla="*/ 0 h 37202"/>
                <a:gd name="connsiteX2" fmla="*/ 0 w 31404"/>
                <a:gd name="connsiteY2" fmla="*/ 37203 h 37202"/>
                <a:gd name="connsiteX3" fmla="*/ 31405 w 31404"/>
                <a:gd name="connsiteY3" fmla="*/ 37203 h 37202"/>
                <a:gd name="connsiteX4" fmla="*/ 31405 w 31404"/>
                <a:gd name="connsiteY4" fmla="*/ 8393 h 37202"/>
                <a:gd name="connsiteX5" fmla="*/ 27954 w 31404"/>
                <a:gd name="connsiteY5" fmla="*/ 33752 h 37202"/>
                <a:gd name="connsiteX6" fmla="*/ 3451 w 31404"/>
                <a:gd name="connsiteY6" fmla="*/ 33752 h 37202"/>
                <a:gd name="connsiteX7" fmla="*/ 3451 w 31404"/>
                <a:gd name="connsiteY7" fmla="*/ 3451 h 37202"/>
                <a:gd name="connsiteX8" fmla="*/ 21507 w 31404"/>
                <a:gd name="connsiteY8" fmla="*/ 3451 h 37202"/>
                <a:gd name="connsiteX9" fmla="*/ 27954 w 31404"/>
                <a:gd name="connsiteY9" fmla="*/ 9856 h 3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04" h="37202">
                  <a:moveTo>
                    <a:pt x="22929" y="0"/>
                  </a:moveTo>
                  <a:lnTo>
                    <a:pt x="0" y="0"/>
                  </a:lnTo>
                  <a:lnTo>
                    <a:pt x="0" y="37203"/>
                  </a:lnTo>
                  <a:lnTo>
                    <a:pt x="31405" y="37203"/>
                  </a:lnTo>
                  <a:lnTo>
                    <a:pt x="31405" y="8393"/>
                  </a:lnTo>
                  <a:close/>
                  <a:moveTo>
                    <a:pt x="27954" y="33752"/>
                  </a:moveTo>
                  <a:lnTo>
                    <a:pt x="3451" y="33752"/>
                  </a:lnTo>
                  <a:lnTo>
                    <a:pt x="3451" y="3451"/>
                  </a:lnTo>
                  <a:lnTo>
                    <a:pt x="21507" y="3451"/>
                  </a:lnTo>
                  <a:lnTo>
                    <a:pt x="27954" y="9856"/>
                  </a:lnTo>
                  <a:close/>
                </a:path>
              </a:pathLst>
            </a:custGeom>
            <a:grpFill/>
            <a:ln w="1380" cap="flat">
              <a:noFill/>
              <a:prstDash val="solid"/>
              <a:miter/>
            </a:ln>
          </p:spPr>
          <p:txBody>
            <a:bodyPr rtlCol="0" anchor="ctr"/>
            <a:lstStyle/>
            <a:p>
              <a:endParaRPr lang="en-US"/>
            </a:p>
          </p:txBody>
        </p:sp>
        <p:sp>
          <p:nvSpPr>
            <p:cNvPr id="2081" name="Freeform: Shape 18">
              <a:extLst>
                <a:ext uri="{FF2B5EF4-FFF2-40B4-BE49-F238E27FC236}">
                  <a16:creationId xmlns:a16="http://schemas.microsoft.com/office/drawing/2014/main" id="{48B6C876-F89F-CC33-5E9D-C974645F2775}"/>
                </a:ext>
              </a:extLst>
            </p:cNvPr>
            <p:cNvSpPr/>
            <p:nvPr/>
          </p:nvSpPr>
          <p:spPr>
            <a:xfrm>
              <a:off x="7300156" y="912063"/>
              <a:ext cx="28066" cy="22015"/>
            </a:xfrm>
            <a:custGeom>
              <a:avLst/>
              <a:gdLst>
                <a:gd name="connsiteX0" fmla="*/ 2416 w 17862"/>
                <a:gd name="connsiteY0" fmla="*/ 5190 h 14011"/>
                <a:gd name="connsiteX1" fmla="*/ 0 w 17862"/>
                <a:gd name="connsiteY1" fmla="*/ 7661 h 14011"/>
                <a:gd name="connsiteX2" fmla="*/ 6516 w 17862"/>
                <a:gd name="connsiteY2" fmla="*/ 14011 h 14011"/>
                <a:gd name="connsiteX3" fmla="*/ 17863 w 17862"/>
                <a:gd name="connsiteY3" fmla="*/ 2416 h 14011"/>
                <a:gd name="connsiteX4" fmla="*/ 15392 w 17862"/>
                <a:gd name="connsiteY4" fmla="*/ 0 h 14011"/>
                <a:gd name="connsiteX5" fmla="*/ 6460 w 17862"/>
                <a:gd name="connsiteY5" fmla="*/ 9138 h 14011"/>
                <a:gd name="connsiteX6" fmla="*/ 2416 w 17862"/>
                <a:gd name="connsiteY6" fmla="*/ 5190 h 14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62" h="14011">
                  <a:moveTo>
                    <a:pt x="2416" y="5190"/>
                  </a:moveTo>
                  <a:lnTo>
                    <a:pt x="0" y="7661"/>
                  </a:lnTo>
                  <a:lnTo>
                    <a:pt x="6516" y="14011"/>
                  </a:lnTo>
                  <a:lnTo>
                    <a:pt x="17863" y="2416"/>
                  </a:lnTo>
                  <a:lnTo>
                    <a:pt x="15392" y="0"/>
                  </a:lnTo>
                  <a:lnTo>
                    <a:pt x="6460" y="9138"/>
                  </a:lnTo>
                  <a:lnTo>
                    <a:pt x="2416" y="5190"/>
                  </a:lnTo>
                  <a:close/>
                </a:path>
              </a:pathLst>
            </a:custGeom>
            <a:grpFill/>
            <a:ln w="1380" cap="flat">
              <a:noFill/>
              <a:prstDash val="solid"/>
              <a:miter/>
            </a:ln>
          </p:spPr>
          <p:txBody>
            <a:bodyPr rtlCol="0" anchor="ctr"/>
            <a:lstStyle/>
            <a:p>
              <a:endParaRPr lang="en-US"/>
            </a:p>
          </p:txBody>
        </p:sp>
      </p:grpSp>
      <p:sp>
        <p:nvSpPr>
          <p:cNvPr id="2083" name="Rectangle 2082">
            <a:extLst>
              <a:ext uri="{FF2B5EF4-FFF2-40B4-BE49-F238E27FC236}">
                <a16:creationId xmlns:a16="http://schemas.microsoft.com/office/drawing/2014/main" id="{2E25B53C-F6F6-9299-488D-A703465548FE}"/>
              </a:ext>
              <a:ext uri="{C183D7F6-B498-43B3-948B-1728B52AA6E4}">
                <adec:decorative xmlns:adec="http://schemas.microsoft.com/office/drawing/2017/decorative" val="1"/>
              </a:ext>
            </a:extLst>
          </p:cNvPr>
          <p:cNvSpPr/>
          <p:nvPr/>
        </p:nvSpPr>
        <p:spPr>
          <a:xfrm>
            <a:off x="6131481" y="959294"/>
            <a:ext cx="2507821" cy="2404551"/>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sz="2000" err="1"/>
          </a:p>
        </p:txBody>
      </p:sp>
      <p:grpSp>
        <p:nvGrpSpPr>
          <p:cNvPr id="2084" name="Group 2083">
            <a:extLst>
              <a:ext uri="{FF2B5EF4-FFF2-40B4-BE49-F238E27FC236}">
                <a16:creationId xmlns:a16="http://schemas.microsoft.com/office/drawing/2014/main" id="{F74571EA-3855-9897-0B9E-27CD9C355917}"/>
              </a:ext>
              <a:ext uri="{C183D7F6-B498-43B3-948B-1728B52AA6E4}">
                <adec:decorative xmlns:adec="http://schemas.microsoft.com/office/drawing/2017/decorative" val="1"/>
              </a:ext>
            </a:extLst>
          </p:cNvPr>
          <p:cNvGrpSpPr/>
          <p:nvPr/>
        </p:nvGrpSpPr>
        <p:grpSpPr>
          <a:xfrm>
            <a:off x="7114185" y="1163900"/>
            <a:ext cx="524907" cy="675806"/>
            <a:chOff x="6667318" y="468959"/>
            <a:chExt cx="31811" cy="40956"/>
          </a:xfrm>
          <a:solidFill>
            <a:schemeClr val="bg1"/>
          </a:solidFill>
        </p:grpSpPr>
        <p:sp>
          <p:nvSpPr>
            <p:cNvPr id="2085" name="Freeform: Shape 2099">
              <a:extLst>
                <a:ext uri="{FF2B5EF4-FFF2-40B4-BE49-F238E27FC236}">
                  <a16:creationId xmlns:a16="http://schemas.microsoft.com/office/drawing/2014/main" id="{0C9D69AB-5193-122C-E433-FF2DE9235F8E}"/>
                </a:ext>
              </a:extLst>
            </p:cNvPr>
            <p:cNvSpPr/>
            <p:nvPr/>
          </p:nvSpPr>
          <p:spPr>
            <a:xfrm>
              <a:off x="6667318" y="468959"/>
              <a:ext cx="31808" cy="25346"/>
            </a:xfrm>
            <a:custGeom>
              <a:avLst/>
              <a:gdLst>
                <a:gd name="connsiteX0" fmla="*/ 15695 w 25124"/>
                <a:gd name="connsiteY0" fmla="*/ 0 h 20020"/>
                <a:gd name="connsiteX1" fmla="*/ 15695 w 25124"/>
                <a:gd name="connsiteY1" fmla="*/ 2995 h 20020"/>
                <a:gd name="connsiteX2" fmla="*/ 20548 w 25124"/>
                <a:gd name="connsiteY2" fmla="*/ 2995 h 20020"/>
                <a:gd name="connsiteX3" fmla="*/ 0 w 25124"/>
                <a:gd name="connsiteY3" fmla="*/ 17576 h 20020"/>
                <a:gd name="connsiteX4" fmla="*/ 1725 w 25124"/>
                <a:gd name="connsiteY4" fmla="*/ 20020 h 20020"/>
                <a:gd name="connsiteX5" fmla="*/ 22129 w 25124"/>
                <a:gd name="connsiteY5" fmla="*/ 5547 h 20020"/>
                <a:gd name="connsiteX6" fmla="*/ 22129 w 25124"/>
                <a:gd name="connsiteY6" fmla="*/ 9429 h 20020"/>
                <a:gd name="connsiteX7" fmla="*/ 25125 w 25124"/>
                <a:gd name="connsiteY7" fmla="*/ 9429 h 20020"/>
                <a:gd name="connsiteX8" fmla="*/ 25125 w 25124"/>
                <a:gd name="connsiteY8" fmla="*/ 0 h 20020"/>
                <a:gd name="connsiteX9" fmla="*/ 15695 w 25124"/>
                <a:gd name="connsiteY9" fmla="*/ 0 h 2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24" h="20020">
                  <a:moveTo>
                    <a:pt x="15695" y="0"/>
                  </a:moveTo>
                  <a:lnTo>
                    <a:pt x="15695" y="2995"/>
                  </a:lnTo>
                  <a:lnTo>
                    <a:pt x="20548" y="2995"/>
                  </a:lnTo>
                  <a:lnTo>
                    <a:pt x="0" y="17576"/>
                  </a:lnTo>
                  <a:lnTo>
                    <a:pt x="1725" y="20020"/>
                  </a:lnTo>
                  <a:lnTo>
                    <a:pt x="22129" y="5547"/>
                  </a:lnTo>
                  <a:lnTo>
                    <a:pt x="22129" y="9429"/>
                  </a:lnTo>
                  <a:lnTo>
                    <a:pt x="25125" y="9429"/>
                  </a:lnTo>
                  <a:lnTo>
                    <a:pt x="25125" y="0"/>
                  </a:lnTo>
                  <a:lnTo>
                    <a:pt x="15695" y="0"/>
                  </a:lnTo>
                  <a:close/>
                </a:path>
              </a:pathLst>
            </a:custGeom>
            <a:grpFill/>
            <a:ln w="1198" cap="flat">
              <a:noFill/>
              <a:prstDash val="solid"/>
              <a:miter/>
            </a:ln>
          </p:spPr>
          <p:txBody>
            <a:bodyPr rtlCol="0" anchor="ctr"/>
            <a:lstStyle/>
            <a:p>
              <a:endParaRPr lang="en-US"/>
            </a:p>
          </p:txBody>
        </p:sp>
        <p:sp>
          <p:nvSpPr>
            <p:cNvPr id="2086" name="Freeform: Shape 2100">
              <a:extLst>
                <a:ext uri="{FF2B5EF4-FFF2-40B4-BE49-F238E27FC236}">
                  <a16:creationId xmlns:a16="http://schemas.microsoft.com/office/drawing/2014/main" id="{407FBF91-9943-BD2B-59B8-6C52B17BDE3D}"/>
                </a:ext>
              </a:extLst>
            </p:cNvPr>
            <p:cNvSpPr/>
            <p:nvPr/>
          </p:nvSpPr>
          <p:spPr>
            <a:xfrm>
              <a:off x="6667942" y="487345"/>
              <a:ext cx="31187" cy="22570"/>
            </a:xfrm>
            <a:custGeom>
              <a:avLst/>
              <a:gdLst>
                <a:gd name="connsiteX0" fmla="*/ 14425 w 24633"/>
                <a:gd name="connsiteY0" fmla="*/ 5631 h 17827"/>
                <a:gd name="connsiteX1" fmla="*/ 7213 w 24633"/>
                <a:gd name="connsiteY1" fmla="*/ 5631 h 17827"/>
                <a:gd name="connsiteX2" fmla="*/ 7213 w 24633"/>
                <a:gd name="connsiteY2" fmla="*/ 10975 h 17827"/>
                <a:gd name="connsiteX3" fmla="*/ 0 w 24633"/>
                <a:gd name="connsiteY3" fmla="*/ 10975 h 17827"/>
                <a:gd name="connsiteX4" fmla="*/ 0 w 24633"/>
                <a:gd name="connsiteY4" fmla="*/ 17828 h 17827"/>
                <a:gd name="connsiteX5" fmla="*/ 2995 w 24633"/>
                <a:gd name="connsiteY5" fmla="*/ 17828 h 17827"/>
                <a:gd name="connsiteX6" fmla="*/ 2995 w 24633"/>
                <a:gd name="connsiteY6" fmla="*/ 13970 h 17827"/>
                <a:gd name="connsiteX7" fmla="*/ 7213 w 24633"/>
                <a:gd name="connsiteY7" fmla="*/ 13970 h 17827"/>
                <a:gd name="connsiteX8" fmla="*/ 7213 w 24633"/>
                <a:gd name="connsiteY8" fmla="*/ 17828 h 17827"/>
                <a:gd name="connsiteX9" fmla="*/ 10208 w 24633"/>
                <a:gd name="connsiteY9" fmla="*/ 17828 h 17827"/>
                <a:gd name="connsiteX10" fmla="*/ 10208 w 24633"/>
                <a:gd name="connsiteY10" fmla="*/ 10975 h 17827"/>
                <a:gd name="connsiteX11" fmla="*/ 10208 w 24633"/>
                <a:gd name="connsiteY11" fmla="*/ 8626 h 17827"/>
                <a:gd name="connsiteX12" fmla="*/ 14425 w 24633"/>
                <a:gd name="connsiteY12" fmla="*/ 8626 h 17827"/>
                <a:gd name="connsiteX13" fmla="*/ 14425 w 24633"/>
                <a:gd name="connsiteY13" fmla="*/ 17828 h 17827"/>
                <a:gd name="connsiteX14" fmla="*/ 17421 w 24633"/>
                <a:gd name="connsiteY14" fmla="*/ 17828 h 17827"/>
                <a:gd name="connsiteX15" fmla="*/ 17421 w 24633"/>
                <a:gd name="connsiteY15" fmla="*/ 5631 h 17827"/>
                <a:gd name="connsiteX16" fmla="*/ 17421 w 24633"/>
                <a:gd name="connsiteY16" fmla="*/ 2995 h 17827"/>
                <a:gd name="connsiteX17" fmla="*/ 21638 w 24633"/>
                <a:gd name="connsiteY17" fmla="*/ 2995 h 17827"/>
                <a:gd name="connsiteX18" fmla="*/ 21638 w 24633"/>
                <a:gd name="connsiteY18" fmla="*/ 17828 h 17827"/>
                <a:gd name="connsiteX19" fmla="*/ 24633 w 24633"/>
                <a:gd name="connsiteY19" fmla="*/ 17828 h 17827"/>
                <a:gd name="connsiteX20" fmla="*/ 24633 w 24633"/>
                <a:gd name="connsiteY20" fmla="*/ 0 h 17827"/>
                <a:gd name="connsiteX21" fmla="*/ 14425 w 24633"/>
                <a:gd name="connsiteY21" fmla="*/ 0 h 17827"/>
                <a:gd name="connsiteX22" fmla="*/ 14425 w 24633"/>
                <a:gd name="connsiteY22" fmla="*/ 5631 h 1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633" h="17827">
                  <a:moveTo>
                    <a:pt x="14425" y="5631"/>
                  </a:moveTo>
                  <a:lnTo>
                    <a:pt x="7213" y="5631"/>
                  </a:lnTo>
                  <a:lnTo>
                    <a:pt x="7213" y="10975"/>
                  </a:lnTo>
                  <a:lnTo>
                    <a:pt x="0" y="10975"/>
                  </a:lnTo>
                  <a:lnTo>
                    <a:pt x="0" y="17828"/>
                  </a:lnTo>
                  <a:lnTo>
                    <a:pt x="2995" y="17828"/>
                  </a:lnTo>
                  <a:lnTo>
                    <a:pt x="2995" y="13970"/>
                  </a:lnTo>
                  <a:lnTo>
                    <a:pt x="7213" y="13970"/>
                  </a:lnTo>
                  <a:lnTo>
                    <a:pt x="7213" y="17828"/>
                  </a:lnTo>
                  <a:lnTo>
                    <a:pt x="10208" y="17828"/>
                  </a:lnTo>
                  <a:lnTo>
                    <a:pt x="10208" y="10975"/>
                  </a:lnTo>
                  <a:lnTo>
                    <a:pt x="10208" y="8626"/>
                  </a:lnTo>
                  <a:lnTo>
                    <a:pt x="14425" y="8626"/>
                  </a:lnTo>
                  <a:lnTo>
                    <a:pt x="14425" y="17828"/>
                  </a:lnTo>
                  <a:lnTo>
                    <a:pt x="17421" y="17828"/>
                  </a:lnTo>
                  <a:lnTo>
                    <a:pt x="17421" y="5631"/>
                  </a:lnTo>
                  <a:lnTo>
                    <a:pt x="17421" y="2995"/>
                  </a:lnTo>
                  <a:lnTo>
                    <a:pt x="21638" y="2995"/>
                  </a:lnTo>
                  <a:lnTo>
                    <a:pt x="21638" y="17828"/>
                  </a:lnTo>
                  <a:lnTo>
                    <a:pt x="24633" y="17828"/>
                  </a:lnTo>
                  <a:lnTo>
                    <a:pt x="24633" y="0"/>
                  </a:lnTo>
                  <a:lnTo>
                    <a:pt x="14425" y="0"/>
                  </a:lnTo>
                  <a:lnTo>
                    <a:pt x="14425" y="5631"/>
                  </a:lnTo>
                  <a:close/>
                </a:path>
              </a:pathLst>
            </a:custGeom>
            <a:grpFill/>
            <a:ln w="1198" cap="flat">
              <a:noFill/>
              <a:prstDash val="solid"/>
              <a:miter/>
            </a:ln>
          </p:spPr>
          <p:txBody>
            <a:bodyPr rtlCol="0" anchor="ctr"/>
            <a:lstStyle/>
            <a:p>
              <a:endParaRPr lang="en-US"/>
            </a:p>
          </p:txBody>
        </p:sp>
      </p:grpSp>
      <p:sp>
        <p:nvSpPr>
          <p:cNvPr id="2088" name="Rectangle 2087">
            <a:extLst>
              <a:ext uri="{FF2B5EF4-FFF2-40B4-BE49-F238E27FC236}">
                <a16:creationId xmlns:a16="http://schemas.microsoft.com/office/drawing/2014/main" id="{CA97ECE6-0EF9-5DA1-C07C-11466BD7DFF2}"/>
              </a:ext>
              <a:ext uri="{C183D7F6-B498-43B3-948B-1728B52AA6E4}">
                <adec:decorative xmlns:adec="http://schemas.microsoft.com/office/drawing/2017/decorative" val="1"/>
              </a:ext>
            </a:extLst>
          </p:cNvPr>
          <p:cNvSpPr/>
          <p:nvPr/>
        </p:nvSpPr>
        <p:spPr>
          <a:xfrm>
            <a:off x="546658" y="959294"/>
            <a:ext cx="2507821" cy="2404551"/>
          </a:xfrm>
          <a:prstGeom prst="rect">
            <a:avLst/>
          </a:prstGeom>
          <a:solidFill>
            <a:srgbClr val="0787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p>
            <a:pPr algn="l"/>
            <a:endParaRPr lang="en-US" err="1">
              <a:solidFill>
                <a:schemeClr val="bg1"/>
              </a:solidFill>
            </a:endParaRPr>
          </a:p>
        </p:txBody>
      </p:sp>
      <p:sp>
        <p:nvSpPr>
          <p:cNvPr id="2089" name="Freeform: Shape 16">
            <a:extLst>
              <a:ext uri="{FF2B5EF4-FFF2-40B4-BE49-F238E27FC236}">
                <a16:creationId xmlns:a16="http://schemas.microsoft.com/office/drawing/2014/main" id="{4348F512-0F21-790C-E822-854674FE2F2E}"/>
              </a:ext>
              <a:ext uri="{C183D7F6-B498-43B3-948B-1728B52AA6E4}">
                <adec:decorative xmlns:adec="http://schemas.microsoft.com/office/drawing/2017/decorative" val="1"/>
              </a:ext>
            </a:extLst>
          </p:cNvPr>
          <p:cNvSpPr/>
          <p:nvPr/>
        </p:nvSpPr>
        <p:spPr>
          <a:xfrm>
            <a:off x="1316272" y="1334806"/>
            <a:ext cx="968593" cy="601493"/>
          </a:xfrm>
          <a:custGeom>
            <a:avLst/>
            <a:gdLst>
              <a:gd name="connsiteX0" fmla="*/ 35077 w 37272"/>
              <a:gd name="connsiteY0" fmla="*/ 11979 h 23146"/>
              <a:gd name="connsiteX1" fmla="*/ 33448 w 37272"/>
              <a:gd name="connsiteY1" fmla="*/ 10751 h 23146"/>
              <a:gd name="connsiteX2" fmla="*/ 34718 w 37272"/>
              <a:gd name="connsiteY2" fmla="*/ 7534 h 23146"/>
              <a:gd name="connsiteX3" fmla="*/ 29993 w 37272"/>
              <a:gd name="connsiteY3" fmla="*/ 2761 h 23146"/>
              <a:gd name="connsiteX4" fmla="*/ 25221 w 37272"/>
              <a:gd name="connsiteY4" fmla="*/ 7485 h 23146"/>
              <a:gd name="connsiteX5" fmla="*/ 26435 w 37272"/>
              <a:gd name="connsiteY5" fmla="*/ 10681 h 23146"/>
              <a:gd name="connsiteX6" fmla="*/ 25331 w 37272"/>
              <a:gd name="connsiteY6" fmla="*/ 11413 h 23146"/>
              <a:gd name="connsiteX7" fmla="*/ 23813 w 37272"/>
              <a:gd name="connsiteY7" fmla="*/ 9218 h 23146"/>
              <a:gd name="connsiteX8" fmla="*/ 22183 w 37272"/>
              <a:gd name="connsiteY8" fmla="*/ 7990 h 23146"/>
              <a:gd name="connsiteX9" fmla="*/ 23453 w 37272"/>
              <a:gd name="connsiteY9" fmla="*/ 4773 h 23146"/>
              <a:gd name="connsiteX10" fmla="*/ 18729 w 37272"/>
              <a:gd name="connsiteY10" fmla="*/ 0 h 23146"/>
              <a:gd name="connsiteX11" fmla="*/ 13956 w 37272"/>
              <a:gd name="connsiteY11" fmla="*/ 4724 h 23146"/>
              <a:gd name="connsiteX12" fmla="*/ 15171 w 37272"/>
              <a:gd name="connsiteY12" fmla="*/ 7921 h 23146"/>
              <a:gd name="connsiteX13" fmla="*/ 13417 w 37272"/>
              <a:gd name="connsiteY13" fmla="*/ 9218 h 23146"/>
              <a:gd name="connsiteX14" fmla="*/ 11913 w 37272"/>
              <a:gd name="connsiteY14" fmla="*/ 11413 h 23146"/>
              <a:gd name="connsiteX15" fmla="*/ 10919 w 37272"/>
              <a:gd name="connsiteY15" fmla="*/ 10751 h 23146"/>
              <a:gd name="connsiteX16" fmla="*/ 12203 w 37272"/>
              <a:gd name="connsiteY16" fmla="*/ 7534 h 23146"/>
              <a:gd name="connsiteX17" fmla="*/ 7501 w 37272"/>
              <a:gd name="connsiteY17" fmla="*/ 2712 h 23146"/>
              <a:gd name="connsiteX18" fmla="*/ 2679 w 37272"/>
              <a:gd name="connsiteY18" fmla="*/ 7414 h 23146"/>
              <a:gd name="connsiteX19" fmla="*/ 3920 w 37272"/>
              <a:gd name="connsiteY19" fmla="*/ 10681 h 23146"/>
              <a:gd name="connsiteX20" fmla="*/ 2154 w 37272"/>
              <a:gd name="connsiteY20" fmla="*/ 11993 h 23146"/>
              <a:gd name="connsiteX21" fmla="*/ 0 w 37272"/>
              <a:gd name="connsiteY21" fmla="*/ 17197 h 23146"/>
              <a:gd name="connsiteX22" fmla="*/ 1 w 37272"/>
              <a:gd name="connsiteY22" fmla="*/ 23147 h 23146"/>
              <a:gd name="connsiteX23" fmla="*/ 3452 w 37272"/>
              <a:gd name="connsiteY23" fmla="*/ 23147 h 23146"/>
              <a:gd name="connsiteX24" fmla="*/ 3452 w 37272"/>
              <a:gd name="connsiteY24" fmla="*/ 17197 h 23146"/>
              <a:gd name="connsiteX25" fmla="*/ 7133 w 37272"/>
              <a:gd name="connsiteY25" fmla="*/ 13051 h 23146"/>
              <a:gd name="connsiteX26" fmla="*/ 11279 w 37272"/>
              <a:gd name="connsiteY26" fmla="*/ 16732 h 23146"/>
              <a:gd name="connsiteX27" fmla="*/ 11279 w 37272"/>
              <a:gd name="connsiteY27" fmla="*/ 17197 h 23146"/>
              <a:gd name="connsiteX28" fmla="*/ 11279 w 37272"/>
              <a:gd name="connsiteY28" fmla="*/ 23147 h 23146"/>
              <a:gd name="connsiteX29" fmla="*/ 14730 w 37272"/>
              <a:gd name="connsiteY29" fmla="*/ 23147 h 23146"/>
              <a:gd name="connsiteX30" fmla="*/ 14730 w 37272"/>
              <a:gd name="connsiteY30" fmla="*/ 14422 h 23146"/>
              <a:gd name="connsiteX31" fmla="*/ 18637 w 37272"/>
              <a:gd name="connsiteY31" fmla="*/ 10516 h 23146"/>
              <a:gd name="connsiteX32" fmla="*/ 21397 w 37272"/>
              <a:gd name="connsiteY32" fmla="*/ 11662 h 23146"/>
              <a:gd name="connsiteX33" fmla="*/ 22557 w 37272"/>
              <a:gd name="connsiteY33" fmla="*/ 14422 h 23146"/>
              <a:gd name="connsiteX34" fmla="*/ 22557 w 37272"/>
              <a:gd name="connsiteY34" fmla="*/ 23147 h 23146"/>
              <a:gd name="connsiteX35" fmla="*/ 26008 w 37272"/>
              <a:gd name="connsiteY35" fmla="*/ 23147 h 23146"/>
              <a:gd name="connsiteX36" fmla="*/ 26008 w 37272"/>
              <a:gd name="connsiteY36" fmla="*/ 17197 h 23146"/>
              <a:gd name="connsiteX37" fmla="*/ 29873 w 37272"/>
              <a:gd name="connsiteY37" fmla="*/ 13277 h 23146"/>
              <a:gd name="connsiteX38" fmla="*/ 29915 w 37272"/>
              <a:gd name="connsiteY38" fmla="*/ 13277 h 23146"/>
              <a:gd name="connsiteX39" fmla="*/ 33821 w 37272"/>
              <a:gd name="connsiteY39" fmla="*/ 17183 h 23146"/>
              <a:gd name="connsiteX40" fmla="*/ 33821 w 37272"/>
              <a:gd name="connsiteY40" fmla="*/ 17197 h 23146"/>
              <a:gd name="connsiteX41" fmla="*/ 33821 w 37272"/>
              <a:gd name="connsiteY41" fmla="*/ 23147 h 23146"/>
              <a:gd name="connsiteX42" fmla="*/ 37272 w 37272"/>
              <a:gd name="connsiteY42" fmla="*/ 23147 h 23146"/>
              <a:gd name="connsiteX43" fmla="*/ 37272 w 37272"/>
              <a:gd name="connsiteY43" fmla="*/ 17197 h 23146"/>
              <a:gd name="connsiteX44" fmla="*/ 35078 w 37272"/>
              <a:gd name="connsiteY44" fmla="*/ 11979 h 23146"/>
              <a:gd name="connsiteX45" fmla="*/ 7468 w 37272"/>
              <a:gd name="connsiteY45" fmla="*/ 6236 h 23146"/>
              <a:gd name="connsiteX46" fmla="*/ 8766 w 37272"/>
              <a:gd name="connsiteY46" fmla="*/ 7534 h 23146"/>
              <a:gd name="connsiteX47" fmla="*/ 7468 w 37272"/>
              <a:gd name="connsiteY47" fmla="*/ 8832 h 23146"/>
              <a:gd name="connsiteX48" fmla="*/ 6171 w 37272"/>
              <a:gd name="connsiteY48" fmla="*/ 7534 h 23146"/>
              <a:gd name="connsiteX49" fmla="*/ 7413 w 37272"/>
              <a:gd name="connsiteY49" fmla="*/ 6236 h 23146"/>
              <a:gd name="connsiteX50" fmla="*/ 18746 w 37272"/>
              <a:gd name="connsiteY50" fmla="*/ 3476 h 23146"/>
              <a:gd name="connsiteX51" fmla="*/ 20070 w 37272"/>
              <a:gd name="connsiteY51" fmla="*/ 4775 h 23146"/>
              <a:gd name="connsiteX52" fmla="*/ 18770 w 37272"/>
              <a:gd name="connsiteY52" fmla="*/ 6098 h 23146"/>
              <a:gd name="connsiteX53" fmla="*/ 17448 w 37272"/>
              <a:gd name="connsiteY53" fmla="*/ 4856 h 23146"/>
              <a:gd name="connsiteX54" fmla="*/ 18672 w 37272"/>
              <a:gd name="connsiteY54" fmla="*/ 3463 h 23146"/>
              <a:gd name="connsiteX55" fmla="*/ 18690 w 37272"/>
              <a:gd name="connsiteY55" fmla="*/ 3462 h 23146"/>
              <a:gd name="connsiteX56" fmla="*/ 30025 w 37272"/>
              <a:gd name="connsiteY56" fmla="*/ 6236 h 23146"/>
              <a:gd name="connsiteX57" fmla="*/ 31323 w 37272"/>
              <a:gd name="connsiteY57" fmla="*/ 7534 h 23146"/>
              <a:gd name="connsiteX58" fmla="*/ 30025 w 37272"/>
              <a:gd name="connsiteY58" fmla="*/ 8832 h 23146"/>
              <a:gd name="connsiteX59" fmla="*/ 28728 w 37272"/>
              <a:gd name="connsiteY59" fmla="*/ 7534 h 23146"/>
              <a:gd name="connsiteX60" fmla="*/ 29970 w 37272"/>
              <a:gd name="connsiteY60" fmla="*/ 6236 h 2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7272" h="23146">
                <a:moveTo>
                  <a:pt x="35077" y="11979"/>
                </a:moveTo>
                <a:cubicBezTo>
                  <a:pt x="34588" y="11503"/>
                  <a:pt x="34040" y="11090"/>
                  <a:pt x="33448" y="10751"/>
                </a:cubicBezTo>
                <a:cubicBezTo>
                  <a:pt x="34265" y="9879"/>
                  <a:pt x="34719" y="8729"/>
                  <a:pt x="34718" y="7534"/>
                </a:cubicBezTo>
                <a:cubicBezTo>
                  <a:pt x="34731" y="4912"/>
                  <a:pt x="32616" y="2774"/>
                  <a:pt x="29993" y="2761"/>
                </a:cubicBezTo>
                <a:cubicBezTo>
                  <a:pt x="27371" y="2747"/>
                  <a:pt x="25234" y="4862"/>
                  <a:pt x="25221" y="7485"/>
                </a:cubicBezTo>
                <a:cubicBezTo>
                  <a:pt x="25215" y="8664"/>
                  <a:pt x="25647" y="9804"/>
                  <a:pt x="26435" y="10681"/>
                </a:cubicBezTo>
                <a:cubicBezTo>
                  <a:pt x="26046" y="10891"/>
                  <a:pt x="25676" y="11136"/>
                  <a:pt x="25331" y="11413"/>
                </a:cubicBezTo>
                <a:cubicBezTo>
                  <a:pt x="24958" y="10598"/>
                  <a:pt x="24444" y="9855"/>
                  <a:pt x="23813" y="9218"/>
                </a:cubicBezTo>
                <a:cubicBezTo>
                  <a:pt x="23329" y="8736"/>
                  <a:pt x="22781" y="8322"/>
                  <a:pt x="22183" y="7990"/>
                </a:cubicBezTo>
                <a:cubicBezTo>
                  <a:pt x="23000" y="7118"/>
                  <a:pt x="23455" y="5968"/>
                  <a:pt x="23453" y="4773"/>
                </a:cubicBezTo>
                <a:cubicBezTo>
                  <a:pt x="23467" y="2151"/>
                  <a:pt x="21352" y="14"/>
                  <a:pt x="18729" y="0"/>
                </a:cubicBezTo>
                <a:cubicBezTo>
                  <a:pt x="16106" y="-14"/>
                  <a:pt x="13970" y="2102"/>
                  <a:pt x="13956" y="4724"/>
                </a:cubicBezTo>
                <a:cubicBezTo>
                  <a:pt x="13950" y="5904"/>
                  <a:pt x="14383" y="7043"/>
                  <a:pt x="15171" y="7921"/>
                </a:cubicBezTo>
                <a:cubicBezTo>
                  <a:pt x="14527" y="8267"/>
                  <a:pt x="13936" y="8704"/>
                  <a:pt x="13417" y="9218"/>
                </a:cubicBezTo>
                <a:cubicBezTo>
                  <a:pt x="12786" y="9852"/>
                  <a:pt x="12276" y="10596"/>
                  <a:pt x="11913" y="11413"/>
                </a:cubicBezTo>
                <a:cubicBezTo>
                  <a:pt x="11599" y="11167"/>
                  <a:pt x="11267" y="10946"/>
                  <a:pt x="10919" y="10751"/>
                </a:cubicBezTo>
                <a:cubicBezTo>
                  <a:pt x="11740" y="9880"/>
                  <a:pt x="12199" y="8730"/>
                  <a:pt x="12203" y="7534"/>
                </a:cubicBezTo>
                <a:cubicBezTo>
                  <a:pt x="12236" y="4904"/>
                  <a:pt x="10131" y="2745"/>
                  <a:pt x="7501" y="2712"/>
                </a:cubicBezTo>
                <a:cubicBezTo>
                  <a:pt x="4871" y="2679"/>
                  <a:pt x="2712" y="4784"/>
                  <a:pt x="2679" y="7414"/>
                </a:cubicBezTo>
                <a:cubicBezTo>
                  <a:pt x="2663" y="8621"/>
                  <a:pt x="3107" y="9789"/>
                  <a:pt x="3920" y="10681"/>
                </a:cubicBezTo>
                <a:cubicBezTo>
                  <a:pt x="3266" y="11024"/>
                  <a:pt x="2671" y="11466"/>
                  <a:pt x="2154" y="11993"/>
                </a:cubicBezTo>
                <a:cubicBezTo>
                  <a:pt x="770" y="13371"/>
                  <a:pt x="-5" y="15245"/>
                  <a:pt x="0" y="17197"/>
                </a:cubicBezTo>
                <a:lnTo>
                  <a:pt x="1" y="23147"/>
                </a:lnTo>
                <a:lnTo>
                  <a:pt x="3452" y="23147"/>
                </a:lnTo>
                <a:lnTo>
                  <a:pt x="3452" y="17197"/>
                </a:lnTo>
                <a:cubicBezTo>
                  <a:pt x="3323" y="15036"/>
                  <a:pt x="4971" y="13179"/>
                  <a:pt x="7133" y="13051"/>
                </a:cubicBezTo>
                <a:cubicBezTo>
                  <a:pt x="9294" y="12923"/>
                  <a:pt x="11151" y="14571"/>
                  <a:pt x="11279" y="16732"/>
                </a:cubicBezTo>
                <a:cubicBezTo>
                  <a:pt x="11288" y="16887"/>
                  <a:pt x="11288" y="17042"/>
                  <a:pt x="11279" y="17197"/>
                </a:cubicBezTo>
                <a:lnTo>
                  <a:pt x="11279" y="23147"/>
                </a:lnTo>
                <a:lnTo>
                  <a:pt x="14730" y="23147"/>
                </a:lnTo>
                <a:lnTo>
                  <a:pt x="14730" y="14422"/>
                </a:lnTo>
                <a:cubicBezTo>
                  <a:pt x="14730" y="12265"/>
                  <a:pt x="16479" y="10516"/>
                  <a:pt x="18637" y="10516"/>
                </a:cubicBezTo>
                <a:cubicBezTo>
                  <a:pt x="19674" y="10507"/>
                  <a:pt x="20671" y="10921"/>
                  <a:pt x="21397" y="11662"/>
                </a:cubicBezTo>
                <a:cubicBezTo>
                  <a:pt x="22137" y="12390"/>
                  <a:pt x="22554" y="13384"/>
                  <a:pt x="22557" y="14422"/>
                </a:cubicBezTo>
                <a:lnTo>
                  <a:pt x="22557" y="23147"/>
                </a:lnTo>
                <a:lnTo>
                  <a:pt x="26008" y="23147"/>
                </a:lnTo>
                <a:lnTo>
                  <a:pt x="26008" y="17197"/>
                </a:lnTo>
                <a:cubicBezTo>
                  <a:pt x="25992" y="15047"/>
                  <a:pt x="27723" y="13292"/>
                  <a:pt x="29873" y="13277"/>
                </a:cubicBezTo>
                <a:cubicBezTo>
                  <a:pt x="29887" y="13277"/>
                  <a:pt x="29900" y="13277"/>
                  <a:pt x="29915" y="13277"/>
                </a:cubicBezTo>
                <a:cubicBezTo>
                  <a:pt x="32072" y="13277"/>
                  <a:pt x="33821" y="15026"/>
                  <a:pt x="33821" y="17183"/>
                </a:cubicBezTo>
                <a:cubicBezTo>
                  <a:pt x="33821" y="17188"/>
                  <a:pt x="33821" y="17193"/>
                  <a:pt x="33821" y="17197"/>
                </a:cubicBezTo>
                <a:lnTo>
                  <a:pt x="33821" y="23147"/>
                </a:lnTo>
                <a:lnTo>
                  <a:pt x="37272" y="23147"/>
                </a:lnTo>
                <a:lnTo>
                  <a:pt x="37272" y="17197"/>
                </a:lnTo>
                <a:cubicBezTo>
                  <a:pt x="37270" y="15234"/>
                  <a:pt x="36480" y="13353"/>
                  <a:pt x="35078" y="11979"/>
                </a:cubicBezTo>
                <a:close/>
                <a:moveTo>
                  <a:pt x="7468" y="6236"/>
                </a:moveTo>
                <a:cubicBezTo>
                  <a:pt x="8185" y="6236"/>
                  <a:pt x="8766" y="6817"/>
                  <a:pt x="8766" y="7534"/>
                </a:cubicBezTo>
                <a:cubicBezTo>
                  <a:pt x="8766" y="8251"/>
                  <a:pt x="8185" y="8832"/>
                  <a:pt x="7468" y="8832"/>
                </a:cubicBezTo>
                <a:cubicBezTo>
                  <a:pt x="6752" y="8832"/>
                  <a:pt x="6171" y="8251"/>
                  <a:pt x="6171" y="7534"/>
                </a:cubicBezTo>
                <a:cubicBezTo>
                  <a:pt x="6177" y="6841"/>
                  <a:pt x="6722" y="6273"/>
                  <a:pt x="7413" y="6236"/>
                </a:cubicBezTo>
                <a:close/>
                <a:moveTo>
                  <a:pt x="18746" y="3476"/>
                </a:moveTo>
                <a:cubicBezTo>
                  <a:pt x="19470" y="3469"/>
                  <a:pt x="20063" y="4051"/>
                  <a:pt x="20070" y="4775"/>
                </a:cubicBezTo>
                <a:cubicBezTo>
                  <a:pt x="20076" y="5499"/>
                  <a:pt x="19495" y="6092"/>
                  <a:pt x="18770" y="6098"/>
                </a:cubicBezTo>
                <a:cubicBezTo>
                  <a:pt x="18068" y="6105"/>
                  <a:pt x="17485" y="5557"/>
                  <a:pt x="17448" y="4856"/>
                </a:cubicBezTo>
                <a:cubicBezTo>
                  <a:pt x="17402" y="4133"/>
                  <a:pt x="17950" y="3510"/>
                  <a:pt x="18672" y="3463"/>
                </a:cubicBezTo>
                <a:cubicBezTo>
                  <a:pt x="18678" y="3462"/>
                  <a:pt x="18684" y="3462"/>
                  <a:pt x="18690" y="3462"/>
                </a:cubicBezTo>
                <a:close/>
                <a:moveTo>
                  <a:pt x="30025" y="6236"/>
                </a:moveTo>
                <a:cubicBezTo>
                  <a:pt x="30742" y="6236"/>
                  <a:pt x="31323" y="6817"/>
                  <a:pt x="31323" y="7534"/>
                </a:cubicBezTo>
                <a:cubicBezTo>
                  <a:pt x="31323" y="8251"/>
                  <a:pt x="30742" y="8832"/>
                  <a:pt x="30025" y="8832"/>
                </a:cubicBezTo>
                <a:cubicBezTo>
                  <a:pt x="29309" y="8832"/>
                  <a:pt x="28728" y="8251"/>
                  <a:pt x="28728" y="7534"/>
                </a:cubicBezTo>
                <a:cubicBezTo>
                  <a:pt x="28727" y="6839"/>
                  <a:pt x="29275" y="6266"/>
                  <a:pt x="29970" y="6236"/>
                </a:cubicBezTo>
                <a:close/>
              </a:path>
            </a:pathLst>
          </a:custGeom>
          <a:solidFill>
            <a:schemeClr val="bg1"/>
          </a:solidFill>
          <a:ln w="22225" cap="flat">
            <a:solidFill>
              <a:srgbClr val="07874E"/>
            </a:solidFill>
            <a:prstDash val="solid"/>
            <a:miter/>
          </a:ln>
        </p:spPr>
        <p:txBody>
          <a:bodyPr rtlCol="0" anchor="ctr"/>
          <a:lstStyle/>
          <a:p>
            <a:endParaRPr lang="en-US">
              <a:solidFill>
                <a:schemeClr val="bg1"/>
              </a:solidFill>
            </a:endParaRPr>
          </a:p>
        </p:txBody>
      </p:sp>
      <p:sp>
        <p:nvSpPr>
          <p:cNvPr id="2090" name="Content Placeholder 5">
            <a:extLst>
              <a:ext uri="{FF2B5EF4-FFF2-40B4-BE49-F238E27FC236}">
                <a16:creationId xmlns:a16="http://schemas.microsoft.com/office/drawing/2014/main" id="{6F64F644-C41E-7FA5-B1F4-A11763A738F4}"/>
              </a:ext>
            </a:extLst>
          </p:cNvPr>
          <p:cNvSpPr>
            <a:spLocks noGrp="1"/>
          </p:cNvSpPr>
          <p:nvPr>
            <p:ph idx="1"/>
          </p:nvPr>
        </p:nvSpPr>
        <p:spPr>
          <a:xfrm>
            <a:off x="499757" y="2181407"/>
            <a:ext cx="2601622" cy="601493"/>
          </a:xfrm>
        </p:spPr>
        <p:txBody>
          <a:bodyPr/>
          <a:lstStyle/>
          <a:p>
            <a:pPr marL="0" lvl="1" indent="0" algn="ctr">
              <a:spcBef>
                <a:spcPts val="1800"/>
              </a:spcBef>
              <a:buNone/>
            </a:pPr>
            <a:r>
              <a:rPr lang="en-US" b="1">
                <a:solidFill>
                  <a:schemeClr val="bg1"/>
                </a:solidFill>
              </a:rPr>
              <a:t>Almost 68 million</a:t>
            </a:r>
            <a:r>
              <a:rPr lang="en-US">
                <a:solidFill>
                  <a:schemeClr val="bg1"/>
                </a:solidFill>
              </a:rPr>
              <a:t> </a:t>
            </a:r>
            <a:br>
              <a:rPr lang="en-US">
                <a:solidFill>
                  <a:schemeClr val="bg1"/>
                </a:solidFill>
              </a:rPr>
            </a:br>
            <a:r>
              <a:rPr lang="en-US">
                <a:solidFill>
                  <a:schemeClr val="bg1"/>
                </a:solidFill>
              </a:rPr>
              <a:t>people currently </a:t>
            </a:r>
            <a:br>
              <a:rPr lang="en-US">
                <a:solidFill>
                  <a:schemeClr val="bg1"/>
                </a:solidFill>
              </a:rPr>
            </a:br>
            <a:r>
              <a:rPr lang="en-US">
                <a:solidFill>
                  <a:schemeClr val="bg1"/>
                </a:solidFill>
              </a:rPr>
              <a:t>receive benefits</a:t>
            </a:r>
            <a:endParaRPr lang="en-US" dirty="0">
              <a:solidFill>
                <a:schemeClr val="bg1"/>
              </a:solidFill>
            </a:endParaRPr>
          </a:p>
        </p:txBody>
      </p:sp>
      <p:sp>
        <p:nvSpPr>
          <p:cNvPr id="2091" name="Content Placeholder 5">
            <a:extLst>
              <a:ext uri="{FF2B5EF4-FFF2-40B4-BE49-F238E27FC236}">
                <a16:creationId xmlns:a16="http://schemas.microsoft.com/office/drawing/2014/main" id="{17EB74A9-5DB6-AFCB-CF00-56ED06D9CBDF}"/>
              </a:ext>
            </a:extLst>
          </p:cNvPr>
          <p:cNvSpPr txBox="1">
            <a:spLocks/>
          </p:cNvSpPr>
          <p:nvPr/>
        </p:nvSpPr>
        <p:spPr>
          <a:xfrm>
            <a:off x="3321138" y="2181407"/>
            <a:ext cx="2530554" cy="1083329"/>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lgn="ctr">
              <a:spcBef>
                <a:spcPts val="1800"/>
              </a:spcBef>
              <a:buNone/>
            </a:pPr>
            <a:r>
              <a:rPr lang="en-US" dirty="0"/>
              <a:t>In 1940, the life expectancy of a 65 year old was almost 14 years, today it is over 20 years</a:t>
            </a:r>
          </a:p>
        </p:txBody>
      </p:sp>
      <p:sp>
        <p:nvSpPr>
          <p:cNvPr id="2092" name="Content Placeholder 5">
            <a:extLst>
              <a:ext uri="{FF2B5EF4-FFF2-40B4-BE49-F238E27FC236}">
                <a16:creationId xmlns:a16="http://schemas.microsoft.com/office/drawing/2014/main" id="{0F37022A-D3FC-FA34-DCDA-9BD1CDFDA95A}"/>
              </a:ext>
            </a:extLst>
          </p:cNvPr>
          <p:cNvSpPr txBox="1">
            <a:spLocks/>
          </p:cNvSpPr>
          <p:nvPr/>
        </p:nvSpPr>
        <p:spPr>
          <a:xfrm>
            <a:off x="6177647" y="1927721"/>
            <a:ext cx="2365815" cy="1337015"/>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lgn="ctr">
              <a:spcBef>
                <a:spcPts val="1800"/>
              </a:spcBef>
              <a:buNone/>
            </a:pPr>
            <a:r>
              <a:rPr lang="en-US" sz="1600" dirty="0">
                <a:solidFill>
                  <a:schemeClr val="bg1"/>
                </a:solidFill>
              </a:rPr>
              <a:t>By 2035, the number of people age 65 or older is expected to increase to over 77 million, from </a:t>
            </a:r>
            <a:r>
              <a:rPr lang="en-US" sz="1600" b="1" dirty="0">
                <a:solidFill>
                  <a:schemeClr val="bg1"/>
                </a:solidFill>
              </a:rPr>
              <a:t>58 million </a:t>
            </a:r>
            <a:r>
              <a:rPr lang="en-US" sz="1600" dirty="0">
                <a:solidFill>
                  <a:schemeClr val="bg1"/>
                </a:solidFill>
              </a:rPr>
              <a:t>today</a:t>
            </a:r>
          </a:p>
        </p:txBody>
      </p:sp>
      <p:sp>
        <p:nvSpPr>
          <p:cNvPr id="2093" name="Content Placeholder 5">
            <a:extLst>
              <a:ext uri="{FF2B5EF4-FFF2-40B4-BE49-F238E27FC236}">
                <a16:creationId xmlns:a16="http://schemas.microsoft.com/office/drawing/2014/main" id="{B65A9A8A-AAAC-8C18-BDFF-BD7844DB15EB}"/>
              </a:ext>
            </a:extLst>
          </p:cNvPr>
          <p:cNvSpPr txBox="1">
            <a:spLocks/>
          </p:cNvSpPr>
          <p:nvPr/>
        </p:nvSpPr>
        <p:spPr>
          <a:xfrm>
            <a:off x="464466" y="4795767"/>
            <a:ext cx="2547792" cy="1145832"/>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lgn="ctr">
              <a:spcBef>
                <a:spcPts val="1800"/>
              </a:spcBef>
              <a:buNone/>
            </a:pPr>
            <a:r>
              <a:rPr lang="en-US" dirty="0"/>
              <a:t>Social Security benefits represent about </a:t>
            </a:r>
            <a:r>
              <a:rPr lang="en-US" b="1" dirty="0"/>
              <a:t>30% </a:t>
            </a:r>
            <a:r>
              <a:rPr lang="en-US" dirty="0"/>
              <a:t>of the income of people over 65</a:t>
            </a:r>
          </a:p>
        </p:txBody>
      </p:sp>
      <p:sp>
        <p:nvSpPr>
          <p:cNvPr id="2094" name="Content Placeholder 5">
            <a:extLst>
              <a:ext uri="{FF2B5EF4-FFF2-40B4-BE49-F238E27FC236}">
                <a16:creationId xmlns:a16="http://schemas.microsoft.com/office/drawing/2014/main" id="{64A407B6-5EEB-5D5D-097A-8609D267752F}"/>
              </a:ext>
            </a:extLst>
          </p:cNvPr>
          <p:cNvSpPr txBox="1">
            <a:spLocks/>
          </p:cNvSpPr>
          <p:nvPr/>
        </p:nvSpPr>
        <p:spPr>
          <a:xfrm>
            <a:off x="3392905" y="4795767"/>
            <a:ext cx="2364636" cy="957472"/>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lgn="ctr">
              <a:spcBef>
                <a:spcPts val="1800"/>
              </a:spcBef>
              <a:buNone/>
            </a:pPr>
            <a:r>
              <a:rPr lang="en-US" dirty="0">
                <a:solidFill>
                  <a:schemeClr val="bg1"/>
                </a:solidFill>
              </a:rPr>
              <a:t>Nearly </a:t>
            </a:r>
            <a:r>
              <a:rPr lang="en-US" b="1" dirty="0">
                <a:solidFill>
                  <a:schemeClr val="bg1"/>
                </a:solidFill>
              </a:rPr>
              <a:t>9 out of 10 </a:t>
            </a:r>
            <a:r>
              <a:rPr lang="en-US" dirty="0">
                <a:solidFill>
                  <a:schemeClr val="bg1"/>
                </a:solidFill>
              </a:rPr>
              <a:t>people age 65 or older receive benefits</a:t>
            </a:r>
          </a:p>
        </p:txBody>
      </p:sp>
      <p:sp>
        <p:nvSpPr>
          <p:cNvPr id="2095" name="Content Placeholder 5">
            <a:extLst>
              <a:ext uri="{FF2B5EF4-FFF2-40B4-BE49-F238E27FC236}">
                <a16:creationId xmlns:a16="http://schemas.microsoft.com/office/drawing/2014/main" id="{B9B9CC51-9B75-BA66-86BF-7B527A1E731B}"/>
              </a:ext>
            </a:extLst>
          </p:cNvPr>
          <p:cNvSpPr txBox="1">
            <a:spLocks/>
          </p:cNvSpPr>
          <p:nvPr/>
        </p:nvSpPr>
        <p:spPr>
          <a:xfrm>
            <a:off x="6092766" y="4592860"/>
            <a:ext cx="2645089" cy="1452525"/>
          </a:xfrm>
          <a:prstGeom prst="rect">
            <a:avLst/>
          </a:prstGeom>
        </p:spPr>
        <p:txBody>
          <a:bodyPr vert="horz" lIns="0" tIns="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lvl="1" indent="0" algn="ctr">
              <a:spcBef>
                <a:spcPts val="1800"/>
              </a:spcBef>
              <a:buNone/>
            </a:pPr>
            <a:r>
              <a:rPr lang="en-US" sz="1600" dirty="0"/>
              <a:t>Among Social Security beneficiaries 65 and older, </a:t>
            </a:r>
            <a:r>
              <a:rPr lang="en-US" sz="1600" b="1" dirty="0"/>
              <a:t>37% of men </a:t>
            </a:r>
            <a:r>
              <a:rPr lang="en-US" sz="1600" dirty="0"/>
              <a:t>and </a:t>
            </a:r>
            <a:r>
              <a:rPr lang="en-US" sz="1600" b="1" dirty="0"/>
              <a:t>42% of women </a:t>
            </a:r>
            <a:r>
              <a:rPr lang="en-US" sz="1600" dirty="0"/>
              <a:t>receive </a:t>
            </a:r>
            <a:r>
              <a:rPr lang="en-US" sz="1600" b="1" dirty="0"/>
              <a:t>50% or more </a:t>
            </a:r>
            <a:r>
              <a:rPr lang="en-US" sz="1600" dirty="0"/>
              <a:t>of their income from Social Security </a:t>
            </a:r>
          </a:p>
        </p:txBody>
      </p:sp>
      <p:grpSp>
        <p:nvGrpSpPr>
          <p:cNvPr id="2096" name="Group 2095">
            <a:extLst>
              <a:ext uri="{FF2B5EF4-FFF2-40B4-BE49-F238E27FC236}">
                <a16:creationId xmlns:a16="http://schemas.microsoft.com/office/drawing/2014/main" id="{C8B2A42C-0A56-AE2B-54C6-D1087036EE73}"/>
              </a:ext>
              <a:ext uri="{C183D7F6-B498-43B3-948B-1728B52AA6E4}">
                <adec:decorative xmlns:adec="http://schemas.microsoft.com/office/drawing/2017/decorative" val="1"/>
              </a:ext>
            </a:extLst>
          </p:cNvPr>
          <p:cNvGrpSpPr/>
          <p:nvPr/>
        </p:nvGrpSpPr>
        <p:grpSpPr>
          <a:xfrm>
            <a:off x="6993876" y="3760957"/>
            <a:ext cx="733356" cy="748588"/>
            <a:chOff x="2269914" y="966493"/>
            <a:chExt cx="64896" cy="66244"/>
          </a:xfrm>
          <a:solidFill>
            <a:schemeClr val="tx1"/>
          </a:solidFill>
        </p:grpSpPr>
        <p:sp>
          <p:nvSpPr>
            <p:cNvPr id="2097" name="Freeform: Shape 27">
              <a:extLst>
                <a:ext uri="{FF2B5EF4-FFF2-40B4-BE49-F238E27FC236}">
                  <a16:creationId xmlns:a16="http://schemas.microsoft.com/office/drawing/2014/main" id="{FF404F80-2A84-965A-9FC3-B8C3D49D553D}"/>
                </a:ext>
              </a:extLst>
            </p:cNvPr>
            <p:cNvSpPr/>
            <p:nvPr/>
          </p:nvSpPr>
          <p:spPr>
            <a:xfrm>
              <a:off x="2269914" y="966493"/>
              <a:ext cx="64896" cy="66244"/>
            </a:xfrm>
            <a:custGeom>
              <a:avLst/>
              <a:gdLst>
                <a:gd name="connsiteX0" fmla="*/ 33545 w 36499"/>
                <a:gd name="connsiteY0" fmla="*/ 14094 h 37257"/>
                <a:gd name="connsiteX1" fmla="*/ 31074 w 36499"/>
                <a:gd name="connsiteY1" fmla="*/ 12286 h 37257"/>
                <a:gd name="connsiteX2" fmla="*/ 32303 w 36499"/>
                <a:gd name="connsiteY2" fmla="*/ 8711 h 37257"/>
                <a:gd name="connsiteX3" fmla="*/ 26395 w 36499"/>
                <a:gd name="connsiteY3" fmla="*/ 2802 h 37257"/>
                <a:gd name="connsiteX4" fmla="*/ 20487 w 36499"/>
                <a:gd name="connsiteY4" fmla="*/ 8711 h 37257"/>
                <a:gd name="connsiteX5" fmla="*/ 21757 w 36499"/>
                <a:gd name="connsiteY5" fmla="*/ 12355 h 37257"/>
                <a:gd name="connsiteX6" fmla="*/ 19424 w 36499"/>
                <a:gd name="connsiteY6" fmla="*/ 14094 h 37257"/>
                <a:gd name="connsiteX7" fmla="*/ 18223 w 36499"/>
                <a:gd name="connsiteY7" fmla="*/ 15544 h 37257"/>
                <a:gd name="connsiteX8" fmla="*/ 17022 w 36499"/>
                <a:gd name="connsiteY8" fmla="*/ 14094 h 37257"/>
                <a:gd name="connsiteX9" fmla="*/ 14551 w 36499"/>
                <a:gd name="connsiteY9" fmla="*/ 12286 h 37257"/>
                <a:gd name="connsiteX10" fmla="*/ 13490 w 36499"/>
                <a:gd name="connsiteY10" fmla="*/ 4037 h 37257"/>
                <a:gd name="connsiteX11" fmla="*/ 11693 w 36499"/>
                <a:gd name="connsiteY11" fmla="*/ 3092 h 37257"/>
                <a:gd name="connsiteX12" fmla="*/ 11693 w 36499"/>
                <a:gd name="connsiteY12" fmla="*/ 0 h 37257"/>
                <a:gd name="connsiteX13" fmla="*/ 8269 w 36499"/>
                <a:gd name="connsiteY13" fmla="*/ 0 h 37257"/>
                <a:gd name="connsiteX14" fmla="*/ 8269 w 36499"/>
                <a:gd name="connsiteY14" fmla="*/ 3023 h 37257"/>
                <a:gd name="connsiteX15" fmla="*/ 3990 w 36499"/>
                <a:gd name="connsiteY15" fmla="*/ 8711 h 37257"/>
                <a:gd name="connsiteX16" fmla="*/ 5260 w 36499"/>
                <a:gd name="connsiteY16" fmla="*/ 12355 h 37257"/>
                <a:gd name="connsiteX17" fmla="*/ 0 w 36499"/>
                <a:gd name="connsiteY17" fmla="*/ 21148 h 37257"/>
                <a:gd name="connsiteX18" fmla="*/ 0 w 36499"/>
                <a:gd name="connsiteY18" fmla="*/ 37258 h 37257"/>
                <a:gd name="connsiteX19" fmla="*/ 3451 w 36499"/>
                <a:gd name="connsiteY19" fmla="*/ 37258 h 37257"/>
                <a:gd name="connsiteX20" fmla="*/ 3451 w 36499"/>
                <a:gd name="connsiteY20" fmla="*/ 21148 h 37257"/>
                <a:gd name="connsiteX21" fmla="*/ 10288 w 36499"/>
                <a:gd name="connsiteY21" fmla="*/ 14912 h 37257"/>
                <a:gd name="connsiteX22" fmla="*/ 16524 w 36499"/>
                <a:gd name="connsiteY22" fmla="*/ 21148 h 37257"/>
                <a:gd name="connsiteX23" fmla="*/ 16524 w 36499"/>
                <a:gd name="connsiteY23" fmla="*/ 21148 h 37257"/>
                <a:gd name="connsiteX24" fmla="*/ 16524 w 36499"/>
                <a:gd name="connsiteY24" fmla="*/ 37258 h 37257"/>
                <a:gd name="connsiteX25" fmla="*/ 19975 w 36499"/>
                <a:gd name="connsiteY25" fmla="*/ 37258 h 37257"/>
                <a:gd name="connsiteX26" fmla="*/ 19975 w 36499"/>
                <a:gd name="connsiteY26" fmla="*/ 21148 h 37257"/>
                <a:gd name="connsiteX27" fmla="*/ 26812 w 36499"/>
                <a:gd name="connsiteY27" fmla="*/ 14912 h 37257"/>
                <a:gd name="connsiteX28" fmla="*/ 33048 w 36499"/>
                <a:gd name="connsiteY28" fmla="*/ 21148 h 37257"/>
                <a:gd name="connsiteX29" fmla="*/ 33048 w 36499"/>
                <a:gd name="connsiteY29" fmla="*/ 37258 h 37257"/>
                <a:gd name="connsiteX30" fmla="*/ 36499 w 36499"/>
                <a:gd name="connsiteY30" fmla="*/ 37258 h 37257"/>
                <a:gd name="connsiteX31" fmla="*/ 36499 w 36499"/>
                <a:gd name="connsiteY31" fmla="*/ 21148 h 37257"/>
                <a:gd name="connsiteX32" fmla="*/ 33545 w 36499"/>
                <a:gd name="connsiteY32" fmla="*/ 14094 h 37257"/>
                <a:gd name="connsiteX33" fmla="*/ 9871 w 36499"/>
                <a:gd name="connsiteY33" fmla="*/ 6253 h 37257"/>
                <a:gd name="connsiteX34" fmla="*/ 12328 w 36499"/>
                <a:gd name="connsiteY34" fmla="*/ 8711 h 37257"/>
                <a:gd name="connsiteX35" fmla="*/ 9871 w 36499"/>
                <a:gd name="connsiteY35" fmla="*/ 11168 h 37257"/>
                <a:gd name="connsiteX36" fmla="*/ 7414 w 36499"/>
                <a:gd name="connsiteY36" fmla="*/ 8711 h 37257"/>
                <a:gd name="connsiteX37" fmla="*/ 9871 w 36499"/>
                <a:gd name="connsiteY37" fmla="*/ 6253 h 37257"/>
                <a:gd name="connsiteX38" fmla="*/ 26436 w 36499"/>
                <a:gd name="connsiteY38" fmla="*/ 6253 h 37257"/>
                <a:gd name="connsiteX39" fmla="*/ 28893 w 36499"/>
                <a:gd name="connsiteY39" fmla="*/ 8711 h 37257"/>
                <a:gd name="connsiteX40" fmla="*/ 26436 w 36499"/>
                <a:gd name="connsiteY40" fmla="*/ 11168 h 37257"/>
                <a:gd name="connsiteX41" fmla="*/ 23979 w 36499"/>
                <a:gd name="connsiteY41" fmla="*/ 8711 h 37257"/>
                <a:gd name="connsiteX42" fmla="*/ 26395 w 36499"/>
                <a:gd name="connsiteY42" fmla="*/ 6253 h 3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6499" h="37257">
                  <a:moveTo>
                    <a:pt x="33545" y="14094"/>
                  </a:moveTo>
                  <a:cubicBezTo>
                    <a:pt x="32824" y="13363"/>
                    <a:pt x="31989" y="12752"/>
                    <a:pt x="31074" y="12286"/>
                  </a:cubicBezTo>
                  <a:cubicBezTo>
                    <a:pt x="31871" y="11264"/>
                    <a:pt x="32303" y="10006"/>
                    <a:pt x="32303" y="8711"/>
                  </a:cubicBezTo>
                  <a:cubicBezTo>
                    <a:pt x="32303" y="5448"/>
                    <a:pt x="29658" y="2802"/>
                    <a:pt x="26395" y="2802"/>
                  </a:cubicBezTo>
                  <a:cubicBezTo>
                    <a:pt x="23132" y="2802"/>
                    <a:pt x="20487" y="5448"/>
                    <a:pt x="20487" y="8711"/>
                  </a:cubicBezTo>
                  <a:cubicBezTo>
                    <a:pt x="20485" y="10034"/>
                    <a:pt x="20932" y="11319"/>
                    <a:pt x="21757" y="12355"/>
                  </a:cubicBezTo>
                  <a:cubicBezTo>
                    <a:pt x="20897" y="12815"/>
                    <a:pt x="20111" y="13402"/>
                    <a:pt x="19424" y="14094"/>
                  </a:cubicBezTo>
                  <a:cubicBezTo>
                    <a:pt x="18979" y="14539"/>
                    <a:pt x="18577" y="15024"/>
                    <a:pt x="18223" y="15544"/>
                  </a:cubicBezTo>
                  <a:cubicBezTo>
                    <a:pt x="17873" y="15021"/>
                    <a:pt x="17470" y="14535"/>
                    <a:pt x="17022" y="14094"/>
                  </a:cubicBezTo>
                  <a:cubicBezTo>
                    <a:pt x="16300" y="13363"/>
                    <a:pt x="15466" y="12752"/>
                    <a:pt x="14551" y="12286"/>
                  </a:cubicBezTo>
                  <a:cubicBezTo>
                    <a:pt x="16536" y="9715"/>
                    <a:pt x="16061" y="6022"/>
                    <a:pt x="13490" y="4037"/>
                  </a:cubicBezTo>
                  <a:cubicBezTo>
                    <a:pt x="12950" y="3620"/>
                    <a:pt x="12342" y="3301"/>
                    <a:pt x="11693" y="3092"/>
                  </a:cubicBezTo>
                  <a:lnTo>
                    <a:pt x="11693" y="0"/>
                  </a:lnTo>
                  <a:lnTo>
                    <a:pt x="8269" y="0"/>
                  </a:lnTo>
                  <a:lnTo>
                    <a:pt x="8269" y="3023"/>
                  </a:lnTo>
                  <a:cubicBezTo>
                    <a:pt x="5738" y="3759"/>
                    <a:pt x="3996" y="6075"/>
                    <a:pt x="3990" y="8711"/>
                  </a:cubicBezTo>
                  <a:cubicBezTo>
                    <a:pt x="3988" y="10034"/>
                    <a:pt x="4435" y="11319"/>
                    <a:pt x="5260" y="12355"/>
                  </a:cubicBezTo>
                  <a:cubicBezTo>
                    <a:pt x="2028" y="14101"/>
                    <a:pt x="9" y="17475"/>
                    <a:pt x="0" y="21148"/>
                  </a:cubicBezTo>
                  <a:lnTo>
                    <a:pt x="0" y="37258"/>
                  </a:lnTo>
                  <a:lnTo>
                    <a:pt x="3451" y="37258"/>
                  </a:lnTo>
                  <a:lnTo>
                    <a:pt x="3451" y="21148"/>
                  </a:lnTo>
                  <a:cubicBezTo>
                    <a:pt x="3617" y="17538"/>
                    <a:pt x="6678" y="14746"/>
                    <a:pt x="10288" y="14912"/>
                  </a:cubicBezTo>
                  <a:cubicBezTo>
                    <a:pt x="13665" y="15068"/>
                    <a:pt x="16368" y="17771"/>
                    <a:pt x="16524" y="21148"/>
                  </a:cubicBezTo>
                  <a:lnTo>
                    <a:pt x="16524" y="21148"/>
                  </a:lnTo>
                  <a:lnTo>
                    <a:pt x="16524" y="37258"/>
                  </a:lnTo>
                  <a:lnTo>
                    <a:pt x="19975" y="37258"/>
                  </a:lnTo>
                  <a:lnTo>
                    <a:pt x="19975" y="21148"/>
                  </a:lnTo>
                  <a:cubicBezTo>
                    <a:pt x="20141" y="17538"/>
                    <a:pt x="23202" y="14746"/>
                    <a:pt x="26812" y="14912"/>
                  </a:cubicBezTo>
                  <a:cubicBezTo>
                    <a:pt x="30190" y="15068"/>
                    <a:pt x="32892" y="17771"/>
                    <a:pt x="33048" y="21148"/>
                  </a:cubicBezTo>
                  <a:lnTo>
                    <a:pt x="33048" y="37258"/>
                  </a:lnTo>
                  <a:lnTo>
                    <a:pt x="36499" y="37258"/>
                  </a:lnTo>
                  <a:lnTo>
                    <a:pt x="36499" y="21148"/>
                  </a:lnTo>
                  <a:cubicBezTo>
                    <a:pt x="36503" y="18496"/>
                    <a:pt x="35438" y="15953"/>
                    <a:pt x="33545" y="14094"/>
                  </a:cubicBezTo>
                  <a:close/>
                  <a:moveTo>
                    <a:pt x="9871" y="6253"/>
                  </a:moveTo>
                  <a:cubicBezTo>
                    <a:pt x="11227" y="6253"/>
                    <a:pt x="12328" y="7354"/>
                    <a:pt x="12328" y="8711"/>
                  </a:cubicBezTo>
                  <a:cubicBezTo>
                    <a:pt x="12328" y="10068"/>
                    <a:pt x="11227" y="11168"/>
                    <a:pt x="9871" y="11168"/>
                  </a:cubicBezTo>
                  <a:cubicBezTo>
                    <a:pt x="8514" y="11168"/>
                    <a:pt x="7414" y="10068"/>
                    <a:pt x="7414" y="8711"/>
                  </a:cubicBezTo>
                  <a:cubicBezTo>
                    <a:pt x="7414" y="7354"/>
                    <a:pt x="8514" y="6253"/>
                    <a:pt x="9871" y="6253"/>
                  </a:cubicBezTo>
                  <a:close/>
                  <a:moveTo>
                    <a:pt x="26436" y="6253"/>
                  </a:moveTo>
                  <a:cubicBezTo>
                    <a:pt x="27793" y="6253"/>
                    <a:pt x="28893" y="7354"/>
                    <a:pt x="28893" y="8711"/>
                  </a:cubicBezTo>
                  <a:cubicBezTo>
                    <a:pt x="28893" y="10068"/>
                    <a:pt x="27793" y="11168"/>
                    <a:pt x="26436" y="11168"/>
                  </a:cubicBezTo>
                  <a:cubicBezTo>
                    <a:pt x="25079" y="11168"/>
                    <a:pt x="23979" y="10068"/>
                    <a:pt x="23979" y="8711"/>
                  </a:cubicBezTo>
                  <a:cubicBezTo>
                    <a:pt x="23979" y="7370"/>
                    <a:pt x="25054" y="6276"/>
                    <a:pt x="26395" y="6253"/>
                  </a:cubicBezTo>
                  <a:close/>
                </a:path>
              </a:pathLst>
            </a:custGeom>
            <a:grpFill/>
            <a:ln w="1380" cap="flat">
              <a:noFill/>
              <a:prstDash val="solid"/>
              <a:miter/>
            </a:ln>
          </p:spPr>
          <p:txBody>
            <a:bodyPr rtlCol="0" anchor="ctr"/>
            <a:lstStyle/>
            <a:p>
              <a:endParaRPr lang="en-US"/>
            </a:p>
          </p:txBody>
        </p:sp>
        <p:sp>
          <p:nvSpPr>
            <p:cNvPr id="2098" name="Freeform: Shape 28">
              <a:extLst>
                <a:ext uri="{FF2B5EF4-FFF2-40B4-BE49-F238E27FC236}">
                  <a16:creationId xmlns:a16="http://schemas.microsoft.com/office/drawing/2014/main" id="{E55F542F-EDDD-D08C-378D-E2E1DF1ADB5F}"/>
                </a:ext>
              </a:extLst>
            </p:cNvPr>
            <p:cNvSpPr/>
            <p:nvPr/>
          </p:nvSpPr>
          <p:spPr>
            <a:xfrm>
              <a:off x="2310241" y="1006083"/>
              <a:ext cx="11804" cy="26654"/>
            </a:xfrm>
            <a:custGeom>
              <a:avLst/>
              <a:gdLst>
                <a:gd name="connsiteX0" fmla="*/ 0 w 6639"/>
                <a:gd name="connsiteY0" fmla="*/ 3451 h 14991"/>
                <a:gd name="connsiteX1" fmla="*/ 3189 w 6639"/>
                <a:gd name="connsiteY1" fmla="*/ 3451 h 14991"/>
                <a:gd name="connsiteX2" fmla="*/ 3189 w 6639"/>
                <a:gd name="connsiteY2" fmla="*/ 14992 h 14991"/>
                <a:gd name="connsiteX3" fmla="*/ 6640 w 6639"/>
                <a:gd name="connsiteY3" fmla="*/ 14992 h 14991"/>
                <a:gd name="connsiteX4" fmla="*/ 6640 w 6639"/>
                <a:gd name="connsiteY4" fmla="*/ 0 h 14991"/>
                <a:gd name="connsiteX5" fmla="*/ 0 w 6639"/>
                <a:gd name="connsiteY5" fmla="*/ 0 h 14991"/>
                <a:gd name="connsiteX6" fmla="*/ 0 w 6639"/>
                <a:gd name="connsiteY6" fmla="*/ 3451 h 14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9" h="14991">
                  <a:moveTo>
                    <a:pt x="0" y="3451"/>
                  </a:moveTo>
                  <a:lnTo>
                    <a:pt x="3189" y="3451"/>
                  </a:lnTo>
                  <a:lnTo>
                    <a:pt x="3189" y="14992"/>
                  </a:lnTo>
                  <a:lnTo>
                    <a:pt x="6640" y="14992"/>
                  </a:lnTo>
                  <a:lnTo>
                    <a:pt x="6640" y="0"/>
                  </a:lnTo>
                  <a:lnTo>
                    <a:pt x="0" y="0"/>
                  </a:lnTo>
                  <a:lnTo>
                    <a:pt x="0" y="3451"/>
                  </a:lnTo>
                  <a:close/>
                </a:path>
              </a:pathLst>
            </a:custGeom>
            <a:grpFill/>
            <a:ln w="1380" cap="flat">
              <a:noFill/>
              <a:prstDash val="solid"/>
              <a:miter/>
            </a:ln>
          </p:spPr>
          <p:txBody>
            <a:bodyPr rtlCol="0" anchor="ctr"/>
            <a:lstStyle/>
            <a:p>
              <a:endParaRPr lang="en-US"/>
            </a:p>
          </p:txBody>
        </p:sp>
      </p:grpSp>
      <p:grpSp>
        <p:nvGrpSpPr>
          <p:cNvPr id="2099" name="Group 2098">
            <a:extLst>
              <a:ext uri="{FF2B5EF4-FFF2-40B4-BE49-F238E27FC236}">
                <a16:creationId xmlns:a16="http://schemas.microsoft.com/office/drawing/2014/main" id="{B337DF00-8BA3-EE37-8427-CA94B53F3035}"/>
              </a:ext>
              <a:ext uri="{C183D7F6-B498-43B3-948B-1728B52AA6E4}">
                <adec:decorative xmlns:adec="http://schemas.microsoft.com/office/drawing/2017/decorative" val="1"/>
              </a:ext>
            </a:extLst>
          </p:cNvPr>
          <p:cNvGrpSpPr/>
          <p:nvPr/>
        </p:nvGrpSpPr>
        <p:grpSpPr>
          <a:xfrm>
            <a:off x="1295422" y="3775227"/>
            <a:ext cx="815132" cy="815437"/>
            <a:chOff x="3100333" y="1762903"/>
            <a:chExt cx="32085" cy="32097"/>
          </a:xfrm>
          <a:solidFill>
            <a:schemeClr val="tx1"/>
          </a:solidFill>
        </p:grpSpPr>
        <p:sp>
          <p:nvSpPr>
            <p:cNvPr id="2102" name="Freeform: Shape 47">
              <a:extLst>
                <a:ext uri="{FF2B5EF4-FFF2-40B4-BE49-F238E27FC236}">
                  <a16:creationId xmlns:a16="http://schemas.microsoft.com/office/drawing/2014/main" id="{79C9373F-136F-75A5-0BB6-3EAE1E316BE7}"/>
                </a:ext>
              </a:extLst>
            </p:cNvPr>
            <p:cNvSpPr/>
            <p:nvPr/>
          </p:nvSpPr>
          <p:spPr>
            <a:xfrm>
              <a:off x="3100333" y="1762903"/>
              <a:ext cx="32085" cy="32097"/>
            </a:xfrm>
            <a:custGeom>
              <a:avLst/>
              <a:gdLst>
                <a:gd name="connsiteX0" fmla="*/ 27360 w 32085"/>
                <a:gd name="connsiteY0" fmla="*/ 11352 h 32097"/>
                <a:gd name="connsiteX1" fmla="*/ 27360 w 32085"/>
                <a:gd name="connsiteY1" fmla="*/ 4715 h 32097"/>
                <a:gd name="connsiteX2" fmla="*/ 20746 w 32085"/>
                <a:gd name="connsiteY2" fmla="*/ 4715 h 32097"/>
                <a:gd name="connsiteX3" fmla="*/ 16037 w 32085"/>
                <a:gd name="connsiteY3" fmla="*/ 6 h 32097"/>
                <a:gd name="connsiteX4" fmla="*/ 11329 w 32085"/>
                <a:gd name="connsiteY4" fmla="*/ 4727 h 32097"/>
                <a:gd name="connsiteX5" fmla="*/ 4679 w 32085"/>
                <a:gd name="connsiteY5" fmla="*/ 4727 h 32097"/>
                <a:gd name="connsiteX6" fmla="*/ 4679 w 32085"/>
                <a:gd name="connsiteY6" fmla="*/ 11388 h 32097"/>
                <a:gd name="connsiteX7" fmla="*/ -5 w 32085"/>
                <a:gd name="connsiteY7" fmla="*/ 16061 h 32097"/>
                <a:gd name="connsiteX8" fmla="*/ 4703 w 32085"/>
                <a:gd name="connsiteY8" fmla="*/ 20757 h 32097"/>
                <a:gd name="connsiteX9" fmla="*/ 4703 w 32085"/>
                <a:gd name="connsiteY9" fmla="*/ 27431 h 32097"/>
                <a:gd name="connsiteX10" fmla="*/ 11329 w 32085"/>
                <a:gd name="connsiteY10" fmla="*/ 27431 h 32097"/>
                <a:gd name="connsiteX11" fmla="*/ 16037 w 32085"/>
                <a:gd name="connsiteY11" fmla="*/ 32103 h 32097"/>
                <a:gd name="connsiteX12" fmla="*/ 20746 w 32085"/>
                <a:gd name="connsiteY12" fmla="*/ 27383 h 32097"/>
                <a:gd name="connsiteX13" fmla="*/ 27408 w 32085"/>
                <a:gd name="connsiteY13" fmla="*/ 27383 h 32097"/>
                <a:gd name="connsiteX14" fmla="*/ 27408 w 32085"/>
                <a:gd name="connsiteY14" fmla="*/ 20781 h 32097"/>
                <a:gd name="connsiteX15" fmla="*/ 32080 w 32085"/>
                <a:gd name="connsiteY15" fmla="*/ 16061 h 32097"/>
                <a:gd name="connsiteX16" fmla="*/ 24412 w 32085"/>
                <a:gd name="connsiteY16" fmla="*/ 19559 h 32097"/>
                <a:gd name="connsiteX17" fmla="*/ 24412 w 32085"/>
                <a:gd name="connsiteY17" fmla="*/ 24352 h 32097"/>
                <a:gd name="connsiteX18" fmla="*/ 19500 w 32085"/>
                <a:gd name="connsiteY18" fmla="*/ 24352 h 32097"/>
                <a:gd name="connsiteX19" fmla="*/ 16026 w 32085"/>
                <a:gd name="connsiteY19" fmla="*/ 27838 h 32097"/>
                <a:gd name="connsiteX20" fmla="*/ 12563 w 32085"/>
                <a:gd name="connsiteY20" fmla="*/ 24400 h 32097"/>
                <a:gd name="connsiteX21" fmla="*/ 7699 w 32085"/>
                <a:gd name="connsiteY21" fmla="*/ 24400 h 32097"/>
                <a:gd name="connsiteX22" fmla="*/ 7699 w 32085"/>
                <a:gd name="connsiteY22" fmla="*/ 19487 h 32097"/>
                <a:gd name="connsiteX23" fmla="*/ 4236 w 32085"/>
                <a:gd name="connsiteY23" fmla="*/ 16025 h 32097"/>
                <a:gd name="connsiteX24" fmla="*/ 7675 w 32085"/>
                <a:gd name="connsiteY24" fmla="*/ 12598 h 32097"/>
                <a:gd name="connsiteX25" fmla="*/ 7675 w 32085"/>
                <a:gd name="connsiteY25" fmla="*/ 7686 h 32097"/>
                <a:gd name="connsiteX26" fmla="*/ 12575 w 32085"/>
                <a:gd name="connsiteY26" fmla="*/ 7686 h 32097"/>
                <a:gd name="connsiteX27" fmla="*/ 16037 w 32085"/>
                <a:gd name="connsiteY27" fmla="*/ 4212 h 32097"/>
                <a:gd name="connsiteX28" fmla="*/ 19500 w 32085"/>
                <a:gd name="connsiteY28" fmla="*/ 7674 h 32097"/>
                <a:gd name="connsiteX29" fmla="*/ 24364 w 32085"/>
                <a:gd name="connsiteY29" fmla="*/ 7674 h 32097"/>
                <a:gd name="connsiteX30" fmla="*/ 24364 w 32085"/>
                <a:gd name="connsiteY30" fmla="*/ 12550 h 32097"/>
                <a:gd name="connsiteX31" fmla="*/ 27863 w 32085"/>
                <a:gd name="connsiteY31" fmla="*/ 16037 h 32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085" h="32097">
                  <a:moveTo>
                    <a:pt x="27360" y="11352"/>
                  </a:moveTo>
                  <a:lnTo>
                    <a:pt x="27360" y="4715"/>
                  </a:lnTo>
                  <a:lnTo>
                    <a:pt x="20746" y="4715"/>
                  </a:lnTo>
                  <a:lnTo>
                    <a:pt x="16037" y="6"/>
                  </a:lnTo>
                  <a:lnTo>
                    <a:pt x="11329" y="4727"/>
                  </a:lnTo>
                  <a:lnTo>
                    <a:pt x="4679" y="4727"/>
                  </a:lnTo>
                  <a:lnTo>
                    <a:pt x="4679" y="11388"/>
                  </a:lnTo>
                  <a:lnTo>
                    <a:pt x="-5" y="16061"/>
                  </a:lnTo>
                  <a:lnTo>
                    <a:pt x="4703" y="20757"/>
                  </a:lnTo>
                  <a:lnTo>
                    <a:pt x="4703" y="27431"/>
                  </a:lnTo>
                  <a:lnTo>
                    <a:pt x="11329" y="27431"/>
                  </a:lnTo>
                  <a:lnTo>
                    <a:pt x="16037" y="32103"/>
                  </a:lnTo>
                  <a:lnTo>
                    <a:pt x="20746" y="27383"/>
                  </a:lnTo>
                  <a:lnTo>
                    <a:pt x="27408" y="27383"/>
                  </a:lnTo>
                  <a:lnTo>
                    <a:pt x="27408" y="20781"/>
                  </a:lnTo>
                  <a:lnTo>
                    <a:pt x="32080" y="16061"/>
                  </a:lnTo>
                  <a:close/>
                  <a:moveTo>
                    <a:pt x="24412" y="19559"/>
                  </a:moveTo>
                  <a:lnTo>
                    <a:pt x="24412" y="24352"/>
                  </a:lnTo>
                  <a:lnTo>
                    <a:pt x="19500" y="24352"/>
                  </a:lnTo>
                  <a:lnTo>
                    <a:pt x="16026" y="27838"/>
                  </a:lnTo>
                  <a:lnTo>
                    <a:pt x="12563" y="24400"/>
                  </a:lnTo>
                  <a:lnTo>
                    <a:pt x="7699" y="24400"/>
                  </a:lnTo>
                  <a:lnTo>
                    <a:pt x="7699" y="19487"/>
                  </a:lnTo>
                  <a:lnTo>
                    <a:pt x="4236" y="16025"/>
                  </a:lnTo>
                  <a:lnTo>
                    <a:pt x="7675" y="12598"/>
                  </a:lnTo>
                  <a:lnTo>
                    <a:pt x="7675" y="7686"/>
                  </a:lnTo>
                  <a:lnTo>
                    <a:pt x="12575" y="7686"/>
                  </a:lnTo>
                  <a:lnTo>
                    <a:pt x="16037" y="4212"/>
                  </a:lnTo>
                  <a:lnTo>
                    <a:pt x="19500" y="7674"/>
                  </a:lnTo>
                  <a:lnTo>
                    <a:pt x="24364" y="7674"/>
                  </a:lnTo>
                  <a:lnTo>
                    <a:pt x="24364" y="12550"/>
                  </a:lnTo>
                  <a:lnTo>
                    <a:pt x="27863" y="16037"/>
                  </a:lnTo>
                  <a:close/>
                </a:path>
              </a:pathLst>
            </a:custGeom>
            <a:grpFill/>
            <a:ln w="1198" cap="flat">
              <a:noFill/>
              <a:prstDash val="solid"/>
              <a:miter/>
            </a:ln>
          </p:spPr>
          <p:txBody>
            <a:bodyPr rtlCol="0" anchor="ctr"/>
            <a:lstStyle/>
            <a:p>
              <a:endParaRPr lang="en-US"/>
            </a:p>
          </p:txBody>
        </p:sp>
        <p:sp>
          <p:nvSpPr>
            <p:cNvPr id="2103" name="Freeform: Shape 48">
              <a:extLst>
                <a:ext uri="{FF2B5EF4-FFF2-40B4-BE49-F238E27FC236}">
                  <a16:creationId xmlns:a16="http://schemas.microsoft.com/office/drawing/2014/main" id="{9610272A-C9E6-98AF-BF77-4233D0FD1626}"/>
                </a:ext>
              </a:extLst>
            </p:cNvPr>
            <p:cNvSpPr/>
            <p:nvPr/>
          </p:nvSpPr>
          <p:spPr>
            <a:xfrm>
              <a:off x="3110936" y="1773374"/>
              <a:ext cx="2995" cy="3163"/>
            </a:xfrm>
            <a:custGeom>
              <a:avLst/>
              <a:gdLst>
                <a:gd name="connsiteX0" fmla="*/ 0 w 2995"/>
                <a:gd name="connsiteY0" fmla="*/ 0 h 3163"/>
                <a:gd name="connsiteX1" fmla="*/ 2995 w 2995"/>
                <a:gd name="connsiteY1" fmla="*/ 0 h 3163"/>
                <a:gd name="connsiteX2" fmla="*/ 2995 w 2995"/>
                <a:gd name="connsiteY2" fmla="*/ 3163 h 3163"/>
                <a:gd name="connsiteX3" fmla="*/ 0 w 2995"/>
                <a:gd name="connsiteY3" fmla="*/ 3163 h 3163"/>
              </a:gdLst>
              <a:ahLst/>
              <a:cxnLst>
                <a:cxn ang="0">
                  <a:pos x="connsiteX0" y="connsiteY0"/>
                </a:cxn>
                <a:cxn ang="0">
                  <a:pos x="connsiteX1" y="connsiteY1"/>
                </a:cxn>
                <a:cxn ang="0">
                  <a:pos x="connsiteX2" y="connsiteY2"/>
                </a:cxn>
                <a:cxn ang="0">
                  <a:pos x="connsiteX3" y="connsiteY3"/>
                </a:cxn>
              </a:cxnLst>
              <a:rect l="l" t="t" r="r" b="b"/>
              <a:pathLst>
                <a:path w="2995" h="3163">
                  <a:moveTo>
                    <a:pt x="0" y="0"/>
                  </a:moveTo>
                  <a:lnTo>
                    <a:pt x="2995" y="0"/>
                  </a:lnTo>
                  <a:lnTo>
                    <a:pt x="2995" y="3163"/>
                  </a:lnTo>
                  <a:lnTo>
                    <a:pt x="0" y="3163"/>
                  </a:lnTo>
                  <a:close/>
                </a:path>
              </a:pathLst>
            </a:custGeom>
            <a:grpFill/>
            <a:ln w="1198" cap="flat">
              <a:noFill/>
              <a:prstDash val="solid"/>
              <a:miter/>
            </a:ln>
          </p:spPr>
          <p:txBody>
            <a:bodyPr rtlCol="0" anchor="ctr"/>
            <a:lstStyle/>
            <a:p>
              <a:endParaRPr lang="en-US"/>
            </a:p>
          </p:txBody>
        </p:sp>
        <p:sp>
          <p:nvSpPr>
            <p:cNvPr id="2104" name="Freeform: Shape 49">
              <a:extLst>
                <a:ext uri="{FF2B5EF4-FFF2-40B4-BE49-F238E27FC236}">
                  <a16:creationId xmlns:a16="http://schemas.microsoft.com/office/drawing/2014/main" id="{AD7AEFF0-4A37-DEC0-DCC7-F269A690185C}"/>
                </a:ext>
              </a:extLst>
            </p:cNvPr>
            <p:cNvSpPr/>
            <p:nvPr/>
          </p:nvSpPr>
          <p:spPr>
            <a:xfrm>
              <a:off x="3118832" y="1781485"/>
              <a:ext cx="2995" cy="3163"/>
            </a:xfrm>
            <a:custGeom>
              <a:avLst/>
              <a:gdLst>
                <a:gd name="connsiteX0" fmla="*/ 0 w 2995"/>
                <a:gd name="connsiteY0" fmla="*/ 0 h 3163"/>
                <a:gd name="connsiteX1" fmla="*/ 2995 w 2995"/>
                <a:gd name="connsiteY1" fmla="*/ 0 h 3163"/>
                <a:gd name="connsiteX2" fmla="*/ 2995 w 2995"/>
                <a:gd name="connsiteY2" fmla="*/ 3163 h 3163"/>
                <a:gd name="connsiteX3" fmla="*/ 0 w 2995"/>
                <a:gd name="connsiteY3" fmla="*/ 3163 h 3163"/>
              </a:gdLst>
              <a:ahLst/>
              <a:cxnLst>
                <a:cxn ang="0">
                  <a:pos x="connsiteX0" y="connsiteY0"/>
                </a:cxn>
                <a:cxn ang="0">
                  <a:pos x="connsiteX1" y="connsiteY1"/>
                </a:cxn>
                <a:cxn ang="0">
                  <a:pos x="connsiteX2" y="connsiteY2"/>
                </a:cxn>
                <a:cxn ang="0">
                  <a:pos x="connsiteX3" y="connsiteY3"/>
                </a:cxn>
              </a:cxnLst>
              <a:rect l="l" t="t" r="r" b="b"/>
              <a:pathLst>
                <a:path w="2995" h="3163">
                  <a:moveTo>
                    <a:pt x="0" y="0"/>
                  </a:moveTo>
                  <a:lnTo>
                    <a:pt x="2995" y="0"/>
                  </a:lnTo>
                  <a:lnTo>
                    <a:pt x="2995" y="3163"/>
                  </a:lnTo>
                  <a:lnTo>
                    <a:pt x="0" y="3163"/>
                  </a:lnTo>
                  <a:close/>
                </a:path>
              </a:pathLst>
            </a:custGeom>
            <a:grpFill/>
            <a:ln w="1198" cap="flat">
              <a:noFill/>
              <a:prstDash val="solid"/>
              <a:miter/>
            </a:ln>
          </p:spPr>
          <p:txBody>
            <a:bodyPr rtlCol="0" anchor="ctr"/>
            <a:lstStyle/>
            <a:p>
              <a:endParaRPr lang="en-US"/>
            </a:p>
          </p:txBody>
        </p:sp>
        <p:sp>
          <p:nvSpPr>
            <p:cNvPr id="2105" name="Freeform: Shape 50">
              <a:extLst>
                <a:ext uri="{FF2B5EF4-FFF2-40B4-BE49-F238E27FC236}">
                  <a16:creationId xmlns:a16="http://schemas.microsoft.com/office/drawing/2014/main" id="{DEB14D06-C085-CFC7-6BDC-274AD4077459}"/>
                </a:ext>
              </a:extLst>
            </p:cNvPr>
            <p:cNvSpPr/>
            <p:nvPr/>
          </p:nvSpPr>
          <p:spPr>
            <a:xfrm rot="18903600">
              <a:off x="3109962" y="1777721"/>
              <a:ext cx="13083" cy="2995"/>
            </a:xfrm>
            <a:custGeom>
              <a:avLst/>
              <a:gdLst>
                <a:gd name="connsiteX0" fmla="*/ -5 w 13083"/>
                <a:gd name="connsiteY0" fmla="*/ 6 h 2995"/>
                <a:gd name="connsiteX1" fmla="*/ 13078 w 13083"/>
                <a:gd name="connsiteY1" fmla="*/ 6 h 2995"/>
                <a:gd name="connsiteX2" fmla="*/ 13078 w 13083"/>
                <a:gd name="connsiteY2" fmla="*/ 3002 h 2995"/>
                <a:gd name="connsiteX3" fmla="*/ -5 w 13083"/>
                <a:gd name="connsiteY3" fmla="*/ 3002 h 2995"/>
              </a:gdLst>
              <a:ahLst/>
              <a:cxnLst>
                <a:cxn ang="0">
                  <a:pos x="connsiteX0" y="connsiteY0"/>
                </a:cxn>
                <a:cxn ang="0">
                  <a:pos x="connsiteX1" y="connsiteY1"/>
                </a:cxn>
                <a:cxn ang="0">
                  <a:pos x="connsiteX2" y="connsiteY2"/>
                </a:cxn>
                <a:cxn ang="0">
                  <a:pos x="connsiteX3" y="connsiteY3"/>
                </a:cxn>
              </a:cxnLst>
              <a:rect l="l" t="t" r="r" b="b"/>
              <a:pathLst>
                <a:path w="13083" h="2995">
                  <a:moveTo>
                    <a:pt x="-5" y="6"/>
                  </a:moveTo>
                  <a:lnTo>
                    <a:pt x="13078" y="6"/>
                  </a:lnTo>
                  <a:lnTo>
                    <a:pt x="13078" y="3002"/>
                  </a:lnTo>
                  <a:lnTo>
                    <a:pt x="-5" y="3002"/>
                  </a:lnTo>
                  <a:close/>
                </a:path>
              </a:pathLst>
            </a:custGeom>
            <a:grpFill/>
            <a:ln w="1198" cap="flat">
              <a:noFill/>
              <a:prstDash val="solid"/>
              <a:miter/>
            </a:ln>
          </p:spPr>
          <p:txBody>
            <a:bodyPr rtlCol="0" anchor="ctr"/>
            <a:lstStyle/>
            <a:p>
              <a:endParaRPr lang="en-US"/>
            </a:p>
          </p:txBody>
        </p:sp>
      </p:grpSp>
      <p:pic>
        <p:nvPicPr>
          <p:cNvPr id="2106" name="Graphic 2105">
            <a:extLst>
              <a:ext uri="{FF2B5EF4-FFF2-40B4-BE49-F238E27FC236}">
                <a16:creationId xmlns:a16="http://schemas.microsoft.com/office/drawing/2014/main" id="{058D3CA8-B882-C75A-21B8-A054462DB58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150401" y="1116026"/>
            <a:ext cx="876140" cy="876140"/>
          </a:xfrm>
          <a:prstGeom prst="rect">
            <a:avLst/>
          </a:prstGeom>
        </p:spPr>
      </p:pic>
      <p:sp>
        <p:nvSpPr>
          <p:cNvPr id="5" name="Text Placeholder 4">
            <a:extLst>
              <a:ext uri="{FF2B5EF4-FFF2-40B4-BE49-F238E27FC236}">
                <a16:creationId xmlns:a16="http://schemas.microsoft.com/office/drawing/2014/main" id="{F170252B-1138-2243-A312-756882C2F1ED}"/>
              </a:ext>
            </a:extLst>
          </p:cNvPr>
          <p:cNvSpPr>
            <a:spLocks noGrp="1"/>
          </p:cNvSpPr>
          <p:nvPr>
            <p:ph type="body" sz="quarter" idx="13"/>
          </p:nvPr>
        </p:nvSpPr>
        <p:spPr>
          <a:xfrm>
            <a:off x="2987675" y="6110288"/>
            <a:ext cx="5365750" cy="403225"/>
          </a:xfrm>
        </p:spPr>
        <p:txBody>
          <a:bodyPr/>
          <a:lstStyle/>
          <a:p>
            <a:r>
              <a:rPr lang="en-US"/>
              <a:t>Source: ssa.gov, 2024.</a:t>
            </a:r>
            <a:endParaRPr lang="en-US" dirty="0"/>
          </a:p>
        </p:txBody>
      </p:sp>
      <p:sp>
        <p:nvSpPr>
          <p:cNvPr id="4" name="Slide Number Placeholder 3">
            <a:extLst>
              <a:ext uri="{FF2B5EF4-FFF2-40B4-BE49-F238E27FC236}">
                <a16:creationId xmlns:a16="http://schemas.microsoft.com/office/drawing/2014/main" id="{4F634658-F9EA-7348-A967-3F9901775252}"/>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6</a:t>
            </a:fld>
            <a:endParaRPr lang="en-CA"/>
          </a:p>
        </p:txBody>
      </p:sp>
    </p:spTree>
    <p:custDataLst>
      <p:tags r:id="rId1"/>
    </p:custDataLst>
    <p:extLst>
      <p:ext uri="{BB962C8B-B14F-4D97-AF65-F5344CB8AC3E}">
        <p14:creationId xmlns:p14="http://schemas.microsoft.com/office/powerpoint/2010/main" val="349775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1">
            <a:extLst>
              <a:ext uri="{FF2B5EF4-FFF2-40B4-BE49-F238E27FC236}">
                <a16:creationId xmlns:a16="http://schemas.microsoft.com/office/drawing/2014/main" id="{44E5D43A-01BD-4374-A1BF-27E9594E0D0B}"/>
              </a:ext>
            </a:extLst>
          </p:cNvPr>
          <p:cNvSpPr>
            <a:spLocks noGrp="1" noChangeArrowheads="1"/>
          </p:cNvSpPr>
          <p:nvPr>
            <p:ph type="title"/>
          </p:nvPr>
        </p:nvSpPr>
        <p:spPr>
          <a:xfrm>
            <a:off x="466725" y="204943"/>
            <a:ext cx="8288338" cy="792163"/>
          </a:xfrm>
        </p:spPr>
        <p:txBody>
          <a:bodyPr/>
          <a:lstStyle/>
          <a:p>
            <a:r>
              <a:rPr lang="en-US" altLang="en-US" dirty="0"/>
              <a:t>George &amp; Joan</a:t>
            </a:r>
          </a:p>
        </p:txBody>
      </p:sp>
      <p:sp>
        <p:nvSpPr>
          <p:cNvPr id="11" name="Rectangle 10">
            <a:extLst>
              <a:ext uri="{FF2B5EF4-FFF2-40B4-BE49-F238E27FC236}">
                <a16:creationId xmlns:a16="http://schemas.microsoft.com/office/drawing/2014/main" id="{12D4F7D1-39F6-B172-7B90-9DC36C50F2BA}"/>
              </a:ext>
              <a:ext uri="{C183D7F6-B498-43B3-948B-1728B52AA6E4}">
                <adec:decorative xmlns:adec="http://schemas.microsoft.com/office/drawing/2017/decorative" val="1"/>
              </a:ext>
            </a:extLst>
          </p:cNvPr>
          <p:cNvSpPr/>
          <p:nvPr/>
        </p:nvSpPr>
        <p:spPr>
          <a:xfrm>
            <a:off x="342119" y="608641"/>
            <a:ext cx="2194560" cy="2423307"/>
          </a:xfrm>
          <a:prstGeom prst="rect">
            <a:avLst/>
          </a:prstGeom>
          <a:solidFill>
            <a:srgbClr val="D03A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10800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George:</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DOB: October 14, 1959</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$2,647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66</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 year &amp;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10</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 months</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84.06</a:t>
            </a:r>
          </a:p>
        </p:txBody>
      </p:sp>
      <p:sp>
        <p:nvSpPr>
          <p:cNvPr id="8" name="Rectangle 7">
            <a:extLst>
              <a:ext uri="{FF2B5EF4-FFF2-40B4-BE49-F238E27FC236}">
                <a16:creationId xmlns:a16="http://schemas.microsoft.com/office/drawing/2014/main" id="{09E27657-B95E-704A-9B3B-18F8C8D124AD}"/>
              </a:ext>
              <a:ext uri="{C183D7F6-B498-43B3-948B-1728B52AA6E4}">
                <adec:decorative xmlns:adec="http://schemas.microsoft.com/office/drawing/2017/decorative" val="1"/>
              </a:ext>
            </a:extLst>
          </p:cNvPr>
          <p:cNvSpPr/>
          <p:nvPr/>
        </p:nvSpPr>
        <p:spPr>
          <a:xfrm>
            <a:off x="342119" y="3118095"/>
            <a:ext cx="2194560" cy="2423307"/>
          </a:xfrm>
          <a:prstGeom prst="rect">
            <a:avLst/>
          </a:prstGeom>
          <a:solidFill>
            <a:srgbClr val="0000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Joan:</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normalizeH="0" noProof="0" dirty="0">
                <a:ln>
                  <a:noFill/>
                </a:ln>
                <a:solidFill>
                  <a:prstClr val="white"/>
                </a:solidFill>
                <a:effectLst/>
                <a:uLnTx/>
                <a:uFillTx/>
                <a:latin typeface="Arial" panose="020B0604020202020204"/>
                <a:ea typeface="+mn-ea"/>
                <a:cs typeface="+mn-cs"/>
              </a:rPr>
              <a:t>DOB: September 7, 1963</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$724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 year</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87.04</a:t>
            </a:r>
          </a:p>
        </p:txBody>
      </p:sp>
      <p:sp>
        <p:nvSpPr>
          <p:cNvPr id="9" name="TextBox 8">
            <a:extLst>
              <a:ext uri="{FF2B5EF4-FFF2-40B4-BE49-F238E27FC236}">
                <a16:creationId xmlns:a16="http://schemas.microsoft.com/office/drawing/2014/main" id="{98ED1BE5-052D-47C9-9EA7-96B38B3D228F}"/>
              </a:ext>
            </a:extLst>
          </p:cNvPr>
          <p:cNvSpPr txBox="1"/>
          <p:nvPr/>
        </p:nvSpPr>
        <p:spPr>
          <a:xfrm>
            <a:off x="2684160" y="513878"/>
            <a:ext cx="3255464" cy="2769989"/>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panose="020B0604020202020204"/>
                <a:ea typeface="MS PGothic" charset="0"/>
                <a:cs typeface="Times New Roman"/>
              </a:rPr>
              <a:t>Option 1</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Oct, </a:t>
            </a:r>
            <a:r>
              <a:rPr lang="en-US" sz="1400" dirty="0">
                <a:latin typeface="Arial" panose="020B0604020202020204"/>
                <a:ea typeface="MS PGothic" charset="0"/>
                <a:cs typeface="Times New Roman"/>
              </a:rPr>
              <a:t>2029</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George files for worker benefits ($3,317) at age 70 for </a:t>
            </a:r>
            <a:r>
              <a:rPr lang="en-US" sz="1400" dirty="0">
                <a:latin typeface="Arial" panose="020B0604020202020204"/>
                <a:ea typeface="MS PGothic" charset="0"/>
                <a:cs typeface="Times New Roman"/>
              </a:rPr>
              <a:t>125.3%</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of PIA (</a:t>
            </a:r>
            <a:r>
              <a:rPr lang="en-US" sz="1400" dirty="0">
                <a:latin typeface="Arial" panose="020B0604020202020204"/>
                <a:ea typeface="MS PGothic" charset="0"/>
                <a:cs typeface="Times New Roman"/>
              </a:rPr>
              <a:t>38</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Months Delayed Retirement Credit).</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Sep, </a:t>
            </a:r>
            <a:r>
              <a:rPr lang="en-US" sz="1400" dirty="0">
                <a:latin typeface="Arial" panose="020B0604020202020204"/>
                <a:ea typeface="MS PGothic" charset="0"/>
                <a:cs typeface="Times New Roman"/>
              </a:rPr>
              <a:t>2030</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Joan files for worker benefits ($724) at age 67 for 100.00% of PIA.</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Sep, </a:t>
            </a:r>
            <a:r>
              <a:rPr lang="en-US" sz="1400" dirty="0">
                <a:latin typeface="Arial" panose="020B0604020202020204"/>
                <a:ea typeface="MS PGothic" charset="0"/>
                <a:cs typeface="Times New Roman"/>
              </a:rPr>
              <a:t>2030</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Joan files for 100.00% of spousal “boost” ($599) at age 67.</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Survivor benefit $3,388</a:t>
            </a:r>
          </a:p>
        </p:txBody>
      </p:sp>
      <p:sp>
        <p:nvSpPr>
          <p:cNvPr id="6" name="TextBox 5">
            <a:extLst>
              <a:ext uri="{FF2B5EF4-FFF2-40B4-BE49-F238E27FC236}">
                <a16:creationId xmlns:a16="http://schemas.microsoft.com/office/drawing/2014/main" id="{1CF102FC-178C-4425-9E22-9C2D2680B337}"/>
              </a:ext>
            </a:extLst>
          </p:cNvPr>
          <p:cNvSpPr txBox="1"/>
          <p:nvPr/>
        </p:nvSpPr>
        <p:spPr>
          <a:xfrm>
            <a:off x="5997615" y="513878"/>
            <a:ext cx="2933254" cy="3354765"/>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panose="020B0604020202020204"/>
                <a:ea typeface="MS PGothic" charset="0"/>
                <a:cs typeface="Times New Roman"/>
              </a:rPr>
              <a:t>Option 2</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Oct, </a:t>
            </a:r>
            <a:r>
              <a:rPr lang="en-US" sz="1400" dirty="0">
                <a:latin typeface="Arial" panose="020B0604020202020204"/>
                <a:ea typeface="MS PGothic" charset="0"/>
                <a:cs typeface="Times New Roman"/>
              </a:rPr>
              <a:t>2025</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Joan files for worker benefits ($509) at age 62, 1 month for 70.417% of PIA (59 Months Reduction).</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Oct, </a:t>
            </a:r>
            <a:r>
              <a:rPr lang="en-US" sz="1400" dirty="0">
                <a:latin typeface="Arial" panose="020B0604020202020204"/>
                <a:ea typeface="MS PGothic" charset="0"/>
                <a:cs typeface="Times New Roman"/>
              </a:rPr>
              <a:t>2029</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George files for worker benefits ($</a:t>
            </a:r>
            <a:r>
              <a:rPr lang="en-US" sz="1400" dirty="0">
                <a:latin typeface="Arial" panose="020B0604020202020204"/>
                <a:ea typeface="MS PGothic" charset="0"/>
                <a:cs typeface="Times New Roman"/>
              </a:rPr>
              <a:t>3,317</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at age 70 for </a:t>
            </a:r>
            <a:r>
              <a:rPr lang="en-US" sz="1400" dirty="0">
                <a:latin typeface="Arial" panose="020B0604020202020204"/>
                <a:ea typeface="MS PGothic" charset="0"/>
                <a:cs typeface="Times New Roman"/>
              </a:rPr>
              <a:t>125.3%</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of PIA (</a:t>
            </a:r>
            <a:r>
              <a:rPr lang="en-US" sz="1400" dirty="0">
                <a:latin typeface="Arial" panose="020B0604020202020204"/>
                <a:ea typeface="MS PGothic" charset="0"/>
                <a:cs typeface="Times New Roman"/>
              </a:rPr>
              <a:t>38</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Months Delayed Retirement Credit).</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Oct, </a:t>
            </a:r>
            <a:r>
              <a:rPr lang="en-US" sz="1400" dirty="0">
                <a:latin typeface="Arial" panose="020B0604020202020204"/>
                <a:ea typeface="MS PGothic" charset="0"/>
                <a:cs typeface="Times New Roman"/>
              </a:rPr>
              <a:t>2029</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Joan files for </a:t>
            </a:r>
            <a:r>
              <a:rPr lang="en-US" sz="1400" dirty="0">
                <a:latin typeface="Arial" panose="020B0604020202020204"/>
                <a:ea typeface="MS PGothic" charset="0"/>
                <a:cs typeface="Times New Roman"/>
              </a:rPr>
              <a:t>92.361%</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a:t>
            </a:r>
            <a:r>
              <a:rPr lang="en-US" sz="1400" dirty="0">
                <a:latin typeface="Arial" panose="020B0604020202020204"/>
                <a:ea typeface="MS PGothic" charset="0"/>
                <a:cs typeface="Times New Roman"/>
              </a:rPr>
              <a:t>11</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Months Reduction) of spousal “boost” ($553) at age </a:t>
            </a:r>
            <a:r>
              <a:rPr lang="en-US" sz="1400" dirty="0">
                <a:latin typeface="Arial" panose="020B0604020202020204"/>
                <a:ea typeface="MS PGothic" charset="0"/>
                <a:cs typeface="Times New Roman"/>
              </a:rPr>
              <a:t>66</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1 month.</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Survivor benefit </a:t>
            </a:r>
            <a:r>
              <a:rPr lang="en-US" sz="1400" dirty="0">
                <a:latin typeface="Arial" panose="020B0604020202020204"/>
                <a:ea typeface="MS PGothic" charset="0"/>
                <a:cs typeface="Times New Roman"/>
              </a:rPr>
              <a:t>$3,317</a:t>
            </a:r>
            <a:endParaRPr kumimoji="0" lang="en-US" sz="1400" b="0" i="0" u="none" strike="noStrike" kern="1200" cap="none" spc="0" normalizeH="0" baseline="0" noProof="0" dirty="0">
              <a:ln>
                <a:noFill/>
              </a:ln>
              <a:effectLst/>
              <a:uLnTx/>
              <a:uFillTx/>
              <a:latin typeface="Arial" panose="020B0604020202020204"/>
              <a:ea typeface="MS PGothic" charset="0"/>
              <a:cs typeface="Times New Roman"/>
            </a:endParaRP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endParaRPr kumimoji="0" lang="en-US" sz="11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endParaRPr>
          </a:p>
        </p:txBody>
      </p:sp>
      <p:graphicFrame>
        <p:nvGraphicFramePr>
          <p:cNvPr id="13" name="Chart 12" descr="A two-tiered bar graph comparing individual and total benefits received for Option 1 and Option 2 for George and Joan.">
            <a:extLst>
              <a:ext uri="{FF2B5EF4-FFF2-40B4-BE49-F238E27FC236}">
                <a16:creationId xmlns:a16="http://schemas.microsoft.com/office/drawing/2014/main" id="{9A6A8239-607F-4F6D-94FD-69D81B9D0452}"/>
              </a:ext>
            </a:extLst>
          </p:cNvPr>
          <p:cNvGraphicFramePr/>
          <p:nvPr>
            <p:extLst>
              <p:ext uri="{D42A27DB-BD31-4B8C-83A1-F6EECF244321}">
                <p14:modId xmlns:p14="http://schemas.microsoft.com/office/powerpoint/2010/main" val="1855188251"/>
              </p:ext>
            </p:extLst>
          </p:nvPr>
        </p:nvGraphicFramePr>
        <p:xfrm>
          <a:off x="3030162" y="3283867"/>
          <a:ext cx="2829949" cy="3345555"/>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a:extLst>
              <a:ext uri="{FF2B5EF4-FFF2-40B4-BE49-F238E27FC236}">
                <a16:creationId xmlns:a16="http://schemas.microsoft.com/office/drawing/2014/main" id="{E9E5E9A0-0CEE-49F0-8405-2DA5A5D56C38}"/>
              </a:ext>
            </a:extLst>
          </p:cNvPr>
          <p:cNvSpPr txBox="1"/>
          <p:nvPr/>
        </p:nvSpPr>
        <p:spPr>
          <a:xfrm>
            <a:off x="6206113" y="5959640"/>
            <a:ext cx="2622619" cy="461665"/>
          </a:xfrm>
          <a:prstGeom prst="rect">
            <a:avLst/>
          </a:prstGeom>
          <a:noFill/>
        </p:spPr>
        <p:txBody>
          <a:bodyPr wrap="square">
            <a:spAutoFit/>
          </a:bodyPr>
          <a:lstStyle/>
          <a:p>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This is only a hypothetical example for illustrative purposes only. Please consult ssa.gov for more information</a:t>
            </a:r>
            <a:endParaRPr lang="en-US" dirty="0"/>
          </a:p>
        </p:txBody>
      </p:sp>
      <p:sp>
        <p:nvSpPr>
          <p:cNvPr id="5" name="Slide Number Placeholder 4">
            <a:extLst>
              <a:ext uri="{FF2B5EF4-FFF2-40B4-BE49-F238E27FC236}">
                <a16:creationId xmlns:a16="http://schemas.microsoft.com/office/drawing/2014/main" id="{DE5E16EB-8C2E-46FA-86A6-7EA44ABAD149}"/>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60</a:t>
            </a:fld>
            <a:endParaRPr lang="en-US" noProof="0"/>
          </a:p>
        </p:txBody>
      </p:sp>
    </p:spTree>
    <p:custDataLst>
      <p:tags r:id="rId1"/>
    </p:custDataLst>
    <p:extLst>
      <p:ext uri="{BB962C8B-B14F-4D97-AF65-F5344CB8AC3E}">
        <p14:creationId xmlns:p14="http://schemas.microsoft.com/office/powerpoint/2010/main" val="3431846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1">
            <a:extLst>
              <a:ext uri="{FF2B5EF4-FFF2-40B4-BE49-F238E27FC236}">
                <a16:creationId xmlns:a16="http://schemas.microsoft.com/office/drawing/2014/main" id="{EDBA1E05-B61A-40DA-A0A1-6F67DFD1A482}"/>
              </a:ext>
            </a:extLst>
          </p:cNvPr>
          <p:cNvSpPr>
            <a:spLocks noGrp="1" noChangeArrowheads="1"/>
          </p:cNvSpPr>
          <p:nvPr>
            <p:ph type="title"/>
          </p:nvPr>
        </p:nvSpPr>
        <p:spPr>
          <a:xfrm>
            <a:off x="467512" y="472438"/>
            <a:ext cx="8287191" cy="792167"/>
          </a:xfrm>
        </p:spPr>
        <p:txBody>
          <a:bodyPr/>
          <a:lstStyle/>
          <a:p>
            <a:r>
              <a:rPr lang="en-US" altLang="en-US" dirty="0"/>
              <a:t>Greg &amp; Alice</a:t>
            </a:r>
          </a:p>
        </p:txBody>
      </p:sp>
      <p:sp>
        <p:nvSpPr>
          <p:cNvPr id="6" name="Rectangle 5">
            <a:extLst>
              <a:ext uri="{FF2B5EF4-FFF2-40B4-BE49-F238E27FC236}">
                <a16:creationId xmlns:a16="http://schemas.microsoft.com/office/drawing/2014/main" id="{41A4E416-F1F7-98FF-A891-CDCFA41D137C}"/>
              </a:ext>
              <a:ext uri="{C183D7F6-B498-43B3-948B-1728B52AA6E4}">
                <adec:decorative xmlns:adec="http://schemas.microsoft.com/office/drawing/2017/decorative" val="1"/>
              </a:ext>
            </a:extLst>
          </p:cNvPr>
          <p:cNvSpPr/>
          <p:nvPr/>
        </p:nvSpPr>
        <p:spPr>
          <a:xfrm>
            <a:off x="342119" y="966150"/>
            <a:ext cx="2194560" cy="242330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Greg:</a:t>
            </a:r>
            <a:endParaRPr kumimoji="0" lang="en-US" sz="1600" b="1"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DOB: August 29, </a:t>
            </a:r>
            <a:r>
              <a:rPr lang="en-US" sz="1400" dirty="0">
                <a:solidFill>
                  <a:schemeClr val="bg1"/>
                </a:solidFill>
                <a:latin typeface="Arial" panose="020B0604020202020204"/>
              </a:rPr>
              <a:t>1963</a:t>
            </a:r>
            <a:endPar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$2,153 </a:t>
            </a: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67 </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85</a:t>
            </a:r>
          </a:p>
        </p:txBody>
      </p:sp>
      <p:sp>
        <p:nvSpPr>
          <p:cNvPr id="4" name="Rectangle 3">
            <a:extLst>
              <a:ext uri="{FF2B5EF4-FFF2-40B4-BE49-F238E27FC236}">
                <a16:creationId xmlns:a16="http://schemas.microsoft.com/office/drawing/2014/main" id="{87F404FD-3DB2-D495-D1A9-D099A0DBB92E}"/>
              </a:ext>
              <a:ext uri="{C183D7F6-B498-43B3-948B-1728B52AA6E4}">
                <adec:decorative xmlns:adec="http://schemas.microsoft.com/office/drawing/2017/decorative" val="1"/>
              </a:ext>
            </a:extLst>
          </p:cNvPr>
          <p:cNvSpPr/>
          <p:nvPr/>
        </p:nvSpPr>
        <p:spPr>
          <a:xfrm>
            <a:off x="342119" y="3475604"/>
            <a:ext cx="2194560" cy="2423307"/>
          </a:xfrm>
          <a:prstGeom prst="rect">
            <a:avLst/>
          </a:prstGeom>
          <a:solidFill>
            <a:srgbClr val="A75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schemeClr val="bg1"/>
                </a:solidFill>
                <a:effectLst/>
                <a:uLnTx/>
                <a:uFillTx/>
                <a:latin typeface="Arial" panose="020B0604020202020204"/>
                <a:ea typeface="+mn-ea"/>
                <a:cs typeface="+mn-cs"/>
              </a:rPr>
              <a:t>Alice:</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DOB: January 11, </a:t>
            </a:r>
            <a:r>
              <a:rPr lang="en-US" sz="1400" dirty="0">
                <a:solidFill>
                  <a:schemeClr val="bg1"/>
                </a:solidFill>
                <a:latin typeface="Arial" panose="020B0604020202020204"/>
              </a:rPr>
              <a:t>1971</a:t>
            </a:r>
            <a:endPar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$1,449 </a:t>
            </a: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67</a:t>
            </a:r>
            <a:endPar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87.08</a:t>
            </a:r>
          </a:p>
        </p:txBody>
      </p:sp>
      <p:sp>
        <p:nvSpPr>
          <p:cNvPr id="16390" name="TextBox 7">
            <a:extLst>
              <a:ext uri="{FF2B5EF4-FFF2-40B4-BE49-F238E27FC236}">
                <a16:creationId xmlns:a16="http://schemas.microsoft.com/office/drawing/2014/main" id="{182E16EA-3A75-4AF2-A94D-857E48A1BA78}"/>
              </a:ext>
            </a:extLst>
          </p:cNvPr>
          <p:cNvSpPr txBox="1">
            <a:spLocks noChangeArrowheads="1"/>
          </p:cNvSpPr>
          <p:nvPr/>
        </p:nvSpPr>
        <p:spPr bwMode="auto">
          <a:xfrm>
            <a:off x="2707961" y="991347"/>
            <a:ext cx="5556015"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Greg and Alice are a married couple.</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  </a:t>
            </a: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Greg is a high earner and Alice is a middle-income earner.  There is over 7 years difference in their ages.  </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4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Greg should consider waiting beyond his FRA to take his benefit to increase the survivor benefit to Alice.</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Based on normal life expectancies, Alice will receive widow’s benefits sooner and longer than a surviving spouse who was similar in age to their spouse.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  </a:t>
            </a: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Alice will, however, have various filing options available to her.  </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4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Alice should keep in mind that if she survives Greg before filing for any benefits she will need to reconsider her options to include widow’s benefits.</a:t>
            </a:r>
          </a:p>
        </p:txBody>
      </p:sp>
      <p:sp>
        <p:nvSpPr>
          <p:cNvPr id="12" name="TextBox 11">
            <a:extLst>
              <a:ext uri="{FF2B5EF4-FFF2-40B4-BE49-F238E27FC236}">
                <a16:creationId xmlns:a16="http://schemas.microsoft.com/office/drawing/2014/main" id="{E1F2400E-8651-4A67-80E2-E9C6E047A7CB}"/>
              </a:ext>
            </a:extLst>
          </p:cNvPr>
          <p:cNvSpPr txBox="1"/>
          <p:nvPr/>
        </p:nvSpPr>
        <p:spPr>
          <a:xfrm>
            <a:off x="2896337" y="6349491"/>
            <a:ext cx="4572000" cy="215444"/>
          </a:xfrm>
          <a:prstGeom prst="rect">
            <a:avLst/>
          </a:prstGeom>
          <a:noFill/>
        </p:spPr>
        <p:txBody>
          <a:bodyPr wrap="square">
            <a:spAutoFit/>
          </a:bodyPr>
          <a:lstStyle/>
          <a:p>
            <a:r>
              <a:rPr lang="en-US" sz="800" dirty="0"/>
              <a:t>This is a hypothetical example for illustrative purposes only. </a:t>
            </a:r>
          </a:p>
        </p:txBody>
      </p:sp>
      <p:sp>
        <p:nvSpPr>
          <p:cNvPr id="5" name="Slide Number Placeholder 4">
            <a:extLst>
              <a:ext uri="{FF2B5EF4-FFF2-40B4-BE49-F238E27FC236}">
                <a16:creationId xmlns:a16="http://schemas.microsoft.com/office/drawing/2014/main" id="{1A6EF8E7-CADD-4A74-91DF-60872F8BF21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61</a:t>
            </a:fld>
            <a:endParaRPr lang="en-US" noProof="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1">
            <a:extLst>
              <a:ext uri="{FF2B5EF4-FFF2-40B4-BE49-F238E27FC236}">
                <a16:creationId xmlns:a16="http://schemas.microsoft.com/office/drawing/2014/main" id="{EDBA1E05-B61A-40DA-A0A1-6F67DFD1A482}"/>
              </a:ext>
            </a:extLst>
          </p:cNvPr>
          <p:cNvSpPr>
            <a:spLocks noGrp="1" noChangeArrowheads="1"/>
          </p:cNvSpPr>
          <p:nvPr>
            <p:ph type="title"/>
          </p:nvPr>
        </p:nvSpPr>
        <p:spPr>
          <a:xfrm>
            <a:off x="467512" y="472438"/>
            <a:ext cx="8287191" cy="792167"/>
          </a:xfrm>
        </p:spPr>
        <p:txBody>
          <a:bodyPr/>
          <a:lstStyle/>
          <a:p>
            <a:r>
              <a:rPr lang="en-US" altLang="en-US"/>
              <a:t>Greg &amp; Alice</a:t>
            </a:r>
          </a:p>
        </p:txBody>
      </p:sp>
      <p:sp>
        <p:nvSpPr>
          <p:cNvPr id="8" name="Rectangle 7">
            <a:extLst>
              <a:ext uri="{FF2B5EF4-FFF2-40B4-BE49-F238E27FC236}">
                <a16:creationId xmlns:a16="http://schemas.microsoft.com/office/drawing/2014/main" id="{C1D99D95-B3A7-9EF3-C3FA-32CD2C90D693}"/>
              </a:ext>
              <a:ext uri="{C183D7F6-B498-43B3-948B-1728B52AA6E4}">
                <adec:decorative xmlns:adec="http://schemas.microsoft.com/office/drawing/2017/decorative" val="1"/>
              </a:ext>
            </a:extLst>
          </p:cNvPr>
          <p:cNvSpPr/>
          <p:nvPr/>
        </p:nvSpPr>
        <p:spPr>
          <a:xfrm>
            <a:off x="342119" y="966150"/>
            <a:ext cx="2194560" cy="242330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Greg:</a:t>
            </a:r>
            <a:endParaRPr kumimoji="0" lang="en-US" sz="1600" b="1"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DOB: August 29, </a:t>
            </a:r>
            <a:r>
              <a:rPr lang="en-US" sz="1400" dirty="0">
                <a:solidFill>
                  <a:schemeClr val="bg1"/>
                </a:solidFill>
                <a:latin typeface="Arial" panose="020B0604020202020204"/>
              </a:rPr>
              <a:t>1963</a:t>
            </a:r>
            <a:endPar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$2,153 </a:t>
            </a: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67 </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85</a:t>
            </a:r>
          </a:p>
        </p:txBody>
      </p:sp>
      <p:sp>
        <p:nvSpPr>
          <p:cNvPr id="7" name="Rectangle 6">
            <a:extLst>
              <a:ext uri="{FF2B5EF4-FFF2-40B4-BE49-F238E27FC236}">
                <a16:creationId xmlns:a16="http://schemas.microsoft.com/office/drawing/2014/main" id="{52902616-CF05-D11C-BE11-8935F4F9F6A3}"/>
              </a:ext>
              <a:ext uri="{C183D7F6-B498-43B3-948B-1728B52AA6E4}">
                <adec:decorative xmlns:adec="http://schemas.microsoft.com/office/drawing/2017/decorative" val="1"/>
              </a:ext>
            </a:extLst>
          </p:cNvPr>
          <p:cNvSpPr/>
          <p:nvPr/>
        </p:nvSpPr>
        <p:spPr>
          <a:xfrm>
            <a:off x="342119" y="3475604"/>
            <a:ext cx="2194560" cy="2423307"/>
          </a:xfrm>
          <a:prstGeom prst="rect">
            <a:avLst/>
          </a:prstGeom>
          <a:solidFill>
            <a:srgbClr val="A75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schemeClr val="bg1"/>
                </a:solidFill>
                <a:effectLst/>
                <a:uLnTx/>
                <a:uFillTx/>
                <a:latin typeface="Arial" panose="020B0604020202020204"/>
                <a:ea typeface="+mn-ea"/>
                <a:cs typeface="+mn-cs"/>
              </a:rPr>
              <a:t>Alice:</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DOB: January 11, </a:t>
            </a:r>
            <a:r>
              <a:rPr lang="en-US" sz="1400" dirty="0">
                <a:solidFill>
                  <a:schemeClr val="bg1"/>
                </a:solidFill>
                <a:latin typeface="Arial" panose="020B0604020202020204"/>
              </a:rPr>
              <a:t>1971</a:t>
            </a:r>
            <a:endPar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$1,449 </a:t>
            </a: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67</a:t>
            </a:r>
            <a:endPar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schemeClr val="bg1"/>
                </a:solidFill>
                <a:effectLst/>
                <a:uLnTx/>
                <a:uFillTx/>
                <a:latin typeface="Arial" panose="020B0604020202020204"/>
                <a:ea typeface="+mn-ea"/>
                <a:cs typeface="+mn-cs"/>
              </a:rPr>
              <a:t>87.08</a:t>
            </a:r>
          </a:p>
        </p:txBody>
      </p:sp>
      <p:sp>
        <p:nvSpPr>
          <p:cNvPr id="14" name="TextBox 13">
            <a:extLst>
              <a:ext uri="{FF2B5EF4-FFF2-40B4-BE49-F238E27FC236}">
                <a16:creationId xmlns:a16="http://schemas.microsoft.com/office/drawing/2014/main" id="{79D34BA8-4C7D-4A04-9A89-415A630DDCAC}"/>
              </a:ext>
            </a:extLst>
          </p:cNvPr>
          <p:cNvSpPr txBox="1"/>
          <p:nvPr/>
        </p:nvSpPr>
        <p:spPr>
          <a:xfrm>
            <a:off x="2665322" y="795792"/>
            <a:ext cx="3432969" cy="2046714"/>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panose="020B0604020202020204"/>
                <a:ea typeface="MS PGothic" charset="0"/>
                <a:cs typeface="Times New Roman"/>
              </a:rPr>
              <a:t>Option 1</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Feb, </a:t>
            </a:r>
            <a:r>
              <a:rPr lang="en-US" sz="1400" dirty="0">
                <a:latin typeface="Arial" panose="020B0604020202020204"/>
                <a:ea typeface="MS PGothic" charset="0"/>
                <a:cs typeface="Times New Roman"/>
              </a:rPr>
              <a:t>2033</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Alice files for worker benefits ($1,020) at age 62, 1 month for 70.42% of PIA (59 Months Reduction).</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Aug, </a:t>
            </a:r>
            <a:r>
              <a:rPr lang="en-US" sz="1400" dirty="0">
                <a:latin typeface="Arial" panose="020B0604020202020204"/>
                <a:ea typeface="MS PGothic" charset="0"/>
                <a:cs typeface="Times New Roman"/>
              </a:rPr>
              <a:t>2033</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Greg files for worker benefits ($2,669) at age 70 for 124.00% of </a:t>
            </a: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PIA (36 Months Delayed Retirement Credit).</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Survivor benefit $2,669</a:t>
            </a:r>
            <a:endParaRPr kumimoji="0" lang="en-US" sz="1400" b="1" i="0" u="none" strike="noStrike" kern="1200" cap="none" spc="0" normalizeH="0" baseline="0" noProof="0" dirty="0">
              <a:ln>
                <a:noFill/>
              </a:ln>
              <a:solidFill>
                <a:prstClr val="black"/>
              </a:solidFill>
              <a:effectLst/>
              <a:uLnTx/>
              <a:uFillTx/>
              <a:latin typeface="Arial" panose="020B0604020202020204"/>
              <a:ea typeface="MS PGothic" charset="0"/>
              <a:cs typeface="Times New Roman"/>
            </a:endParaRPr>
          </a:p>
        </p:txBody>
      </p:sp>
      <p:sp>
        <p:nvSpPr>
          <p:cNvPr id="6" name="TextBox 5">
            <a:extLst>
              <a:ext uri="{FF2B5EF4-FFF2-40B4-BE49-F238E27FC236}">
                <a16:creationId xmlns:a16="http://schemas.microsoft.com/office/drawing/2014/main" id="{C69D7BBA-E235-40D6-965E-3780A6049DED}"/>
              </a:ext>
            </a:extLst>
          </p:cNvPr>
          <p:cNvSpPr txBox="1"/>
          <p:nvPr/>
        </p:nvSpPr>
        <p:spPr>
          <a:xfrm>
            <a:off x="6250742" y="795792"/>
            <a:ext cx="2803880" cy="2169825"/>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panose="020B0604020202020204"/>
                <a:ea typeface="MS PGothic" charset="0"/>
                <a:cs typeface="Times New Roman"/>
              </a:rPr>
              <a:t>Option 2</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Aug, </a:t>
            </a:r>
            <a:r>
              <a:rPr lang="en-US" sz="1400" dirty="0">
                <a:latin typeface="Arial" panose="020B0604020202020204"/>
                <a:ea typeface="MS PGothic" charset="0"/>
                <a:cs typeface="Times New Roman"/>
              </a:rPr>
              <a:t>2033</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Greg files for worker benefits ($2,669) at age 70 for 124.00% of PIA (36 Months Delayed Retirement Credit).</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Jan, </a:t>
            </a:r>
            <a:r>
              <a:rPr lang="en-US" sz="1400" dirty="0">
                <a:latin typeface="Arial" panose="020B0604020202020204"/>
                <a:ea typeface="MS PGothic" charset="0"/>
                <a:cs typeface="Times New Roman"/>
              </a:rPr>
              <a:t>2038</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Alice files for worker benefits ($1,449) at age 67 for 100.00% of PIA.</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Survivor benefit $2,669</a:t>
            </a:r>
          </a:p>
        </p:txBody>
      </p:sp>
      <p:graphicFrame>
        <p:nvGraphicFramePr>
          <p:cNvPr id="13" name="Chart 12" descr="A two-tiered bar graph comparing individual and total benefits received for Option 1 and Option 2 for Greg and Alice.">
            <a:extLst>
              <a:ext uri="{FF2B5EF4-FFF2-40B4-BE49-F238E27FC236}">
                <a16:creationId xmlns:a16="http://schemas.microsoft.com/office/drawing/2014/main" id="{4643DACF-85AD-46C8-8A37-B9FB953B13EB}"/>
              </a:ext>
            </a:extLst>
          </p:cNvPr>
          <p:cNvGraphicFramePr/>
          <p:nvPr>
            <p:extLst>
              <p:ext uri="{D42A27DB-BD31-4B8C-83A1-F6EECF244321}">
                <p14:modId xmlns:p14="http://schemas.microsoft.com/office/powerpoint/2010/main" val="3094286014"/>
              </p:ext>
            </p:extLst>
          </p:nvPr>
        </p:nvGraphicFramePr>
        <p:xfrm>
          <a:off x="4047214" y="3124320"/>
          <a:ext cx="2929935" cy="3274963"/>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a:extLst>
              <a:ext uri="{FF2B5EF4-FFF2-40B4-BE49-F238E27FC236}">
                <a16:creationId xmlns:a16="http://schemas.microsoft.com/office/drawing/2014/main" id="{F6B6B38F-D005-4192-9AA8-0EA14903A981}"/>
              </a:ext>
            </a:extLst>
          </p:cNvPr>
          <p:cNvSpPr txBox="1"/>
          <p:nvPr/>
        </p:nvSpPr>
        <p:spPr>
          <a:xfrm>
            <a:off x="3108960" y="6399283"/>
            <a:ext cx="5173649" cy="215444"/>
          </a:xfrm>
          <a:prstGeom prst="rect">
            <a:avLst/>
          </a:prstGeom>
          <a:noFill/>
        </p:spPr>
        <p:txBody>
          <a:bodyPr wrap="square">
            <a:spAutoFit/>
          </a:bodyPr>
          <a:lstStyle/>
          <a:p>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This is only a hypothetical example for illustrative purposes only. Please consult ssa.gov for more information</a:t>
            </a:r>
            <a:endParaRPr lang="en-US" dirty="0"/>
          </a:p>
        </p:txBody>
      </p:sp>
      <p:sp>
        <p:nvSpPr>
          <p:cNvPr id="5" name="Slide Number Placeholder 4">
            <a:extLst>
              <a:ext uri="{FF2B5EF4-FFF2-40B4-BE49-F238E27FC236}">
                <a16:creationId xmlns:a16="http://schemas.microsoft.com/office/drawing/2014/main" id="{1A6EF8E7-CADD-4A74-91DF-60872F8BF217}"/>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62</a:t>
            </a:fld>
            <a:endParaRPr lang="en-US" noProof="0"/>
          </a:p>
        </p:txBody>
      </p:sp>
    </p:spTree>
    <p:custDataLst>
      <p:tags r:id="rId1"/>
    </p:custDataLst>
    <p:extLst>
      <p:ext uri="{BB962C8B-B14F-4D97-AF65-F5344CB8AC3E}">
        <p14:creationId xmlns:p14="http://schemas.microsoft.com/office/powerpoint/2010/main" val="3231116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le 1">
            <a:extLst>
              <a:ext uri="{FF2B5EF4-FFF2-40B4-BE49-F238E27FC236}">
                <a16:creationId xmlns:a16="http://schemas.microsoft.com/office/drawing/2014/main" id="{55A67D49-F6F8-4DE5-8FD6-C96388D8805D}"/>
              </a:ext>
            </a:extLst>
          </p:cNvPr>
          <p:cNvSpPr>
            <a:spLocks noGrp="1" noChangeArrowheads="1"/>
          </p:cNvSpPr>
          <p:nvPr>
            <p:ph type="title"/>
          </p:nvPr>
        </p:nvSpPr>
        <p:spPr>
          <a:xfrm>
            <a:off x="467512" y="472438"/>
            <a:ext cx="8287191" cy="792167"/>
          </a:xfrm>
        </p:spPr>
        <p:txBody>
          <a:bodyPr/>
          <a:lstStyle/>
          <a:p>
            <a:r>
              <a:rPr lang="en-US" altLang="en-US" dirty="0"/>
              <a:t>Brenda</a:t>
            </a:r>
          </a:p>
        </p:txBody>
      </p:sp>
      <p:sp>
        <p:nvSpPr>
          <p:cNvPr id="12" name="Content Placeholder 17">
            <a:extLst>
              <a:ext uri="{FF2B5EF4-FFF2-40B4-BE49-F238E27FC236}">
                <a16:creationId xmlns:a16="http://schemas.microsoft.com/office/drawing/2014/main" id="{484FDFB1-7D5E-4898-B8C7-6AA33BE5E671}"/>
              </a:ext>
            </a:extLst>
          </p:cNvPr>
          <p:cNvSpPr txBox="1">
            <a:spLocks/>
          </p:cNvSpPr>
          <p:nvPr/>
        </p:nvSpPr>
        <p:spPr>
          <a:xfrm>
            <a:off x="342119" y="966150"/>
            <a:ext cx="2194560" cy="4925886"/>
          </a:xfrm>
          <a:prstGeom prst="rect">
            <a:avLst/>
          </a:prstGeom>
          <a:solidFill>
            <a:schemeClr val="tx2"/>
          </a:solidFill>
        </p:spPr>
        <p:txBody>
          <a:bodyPr lIns="108000" tIns="108000" rIns="91440"/>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Brenda:</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DOB: </a:t>
            </a: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May 3, </a:t>
            </a:r>
            <a:r>
              <a:rPr lang="en-US" sz="1400" dirty="0">
                <a:solidFill>
                  <a:schemeClr val="bg1"/>
                </a:solidFill>
                <a:latin typeface="Arial" panose="020B0604020202020204"/>
              </a:rPr>
              <a:t>1965</a:t>
            </a:r>
            <a:endPar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$2,630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 </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87.05</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endParaRPr kumimoji="0" lang="en-US" sz="1200" b="0" i="0" u="none" strike="noStrike" kern="1200" cap="none" spc="0" normalizeH="0" baseline="0" noProof="0" dirty="0">
              <a:ln>
                <a:noFill/>
              </a:ln>
              <a:solidFill>
                <a:prstClr val="white"/>
              </a:solidFill>
              <a:effectLst/>
              <a:uLnTx/>
              <a:uFillTx/>
              <a:latin typeface="Arial" panose="020B0604020202020204"/>
              <a:ea typeface="+mn-ea"/>
              <a:cs typeface="+mn-cs"/>
            </a:endParaRPr>
          </a:p>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Surviving divorced spouse:</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Benefit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$1,888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endPar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7413" name="TextBox 5">
            <a:extLst>
              <a:ext uri="{FF2B5EF4-FFF2-40B4-BE49-F238E27FC236}">
                <a16:creationId xmlns:a16="http://schemas.microsoft.com/office/drawing/2014/main" id="{97D459CF-8946-43F8-93A6-38D7762FA55B}"/>
              </a:ext>
            </a:extLst>
          </p:cNvPr>
          <p:cNvSpPr txBox="1">
            <a:spLocks noChangeArrowheads="1"/>
          </p:cNvSpPr>
          <p:nvPr/>
        </p:nvSpPr>
        <p:spPr bwMode="auto">
          <a:xfrm>
            <a:off x="2709333" y="995090"/>
            <a:ext cx="5416900" cy="457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3200">
                <a:solidFill>
                  <a:schemeClr val="tx1"/>
                </a:solidFill>
                <a:latin typeface="Times New Roman" panose="02020603050405020304" pitchFamily="18" charset="0"/>
                <a:ea typeface="MS PGothic"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MS PGothic"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MS PGothic"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MS PGothic" panose="020B0600070205080204" pitchFamily="34" charset="-128"/>
              </a:defRPr>
            </a:lvl9pPr>
          </a:lstStyle>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Brenda was married to her ex-husband for more than 10 years.  </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4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Her ex-spouse has passed away and she is now eligible for Surviving Divorced Spouse benefits </a:t>
            </a:r>
            <a:r>
              <a:rPr kumimoji="0" lang="en-US" altLang="en-US" sz="170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or</a:t>
            </a: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 her own retirement benefits.  </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4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She can file for the survivor benefit at any time now since she is past age 60.  </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4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She is currently single although since she is past age 60, even if she re-marries, she is still entitled to Surviving Divorced Spouse benefits.  </a:t>
            </a:r>
          </a:p>
          <a:p>
            <a:pPr marL="285750" marR="0" lvl="0" indent="-285750" algn="l" defTabSz="914400" rtl="0" eaLnBrk="1" fontAlgn="auto" latinLnBrk="0" hangingPunct="1">
              <a:lnSpc>
                <a:spcPct val="100000"/>
              </a:lnSpc>
              <a:spcBef>
                <a:spcPct val="0"/>
              </a:spcBef>
              <a:spcAft>
                <a:spcPts val="0"/>
              </a:spcAft>
              <a:buClrTx/>
              <a:buSzTx/>
              <a:buFontTx/>
              <a:buChar char="•"/>
              <a:tabLst/>
              <a:defRPr/>
            </a:pPr>
            <a:endParaRPr kumimoji="0" lang="en-US" altLang="en-US" sz="14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endParaRPr>
          </a:p>
          <a:p>
            <a:pPr marL="285750" marR="0" lvl="0" indent="-285750" algn="l" defTabSz="914400" rtl="0" eaLnBrk="1" fontAlgn="auto" latinLnBrk="0" hangingPunct="1">
              <a:lnSpc>
                <a:spcPct val="100000"/>
              </a:lnSpc>
              <a:spcBef>
                <a:spcPct val="0"/>
              </a:spcBef>
              <a:spcAft>
                <a:spcPts val="0"/>
              </a:spcAft>
              <a:buClrTx/>
              <a:buSzTx/>
              <a:buFontTx/>
              <a:buChar char="•"/>
              <a:tabLst/>
              <a:defRPr/>
            </a:pPr>
            <a:r>
              <a:rPr kumimoji="0" lang="en-US" altLang="en-US" sz="1700" b="0" i="0" u="none" strike="noStrike" kern="1200" cap="none" spc="0" normalizeH="0" baseline="0" noProof="0" dirty="0">
                <a:ln>
                  <a:noFill/>
                </a:ln>
                <a:solidFill>
                  <a:prstClr val="black"/>
                </a:solidFill>
                <a:effectLst/>
                <a:uLnTx/>
                <a:uFillTx/>
                <a:latin typeface="Arial" panose="020B0604020202020204"/>
                <a:ea typeface="MS PGothic" panose="020B0600070205080204" pitchFamily="34" charset="-128"/>
                <a:cs typeface="Times New Roman" panose="02020603050405020304" pitchFamily="18" charset="0"/>
              </a:rPr>
              <a:t>She has options such as filing for the ex-spousal benefit and taking her own at age 70, filing on her own before her full retirement age and staying on those benefits, etc.</a:t>
            </a:r>
          </a:p>
        </p:txBody>
      </p:sp>
      <p:sp>
        <p:nvSpPr>
          <p:cNvPr id="6" name="TextBox 5">
            <a:extLst>
              <a:ext uri="{FF2B5EF4-FFF2-40B4-BE49-F238E27FC236}">
                <a16:creationId xmlns:a16="http://schemas.microsoft.com/office/drawing/2014/main" id="{AB903A67-499F-4AFC-B291-FC533F9FCC3E}"/>
              </a:ext>
            </a:extLst>
          </p:cNvPr>
          <p:cNvSpPr txBox="1"/>
          <p:nvPr/>
        </p:nvSpPr>
        <p:spPr>
          <a:xfrm>
            <a:off x="2896337" y="6349490"/>
            <a:ext cx="4572000" cy="215444"/>
          </a:xfrm>
          <a:prstGeom prst="rect">
            <a:avLst/>
          </a:prstGeom>
          <a:noFill/>
        </p:spPr>
        <p:txBody>
          <a:bodyPr wrap="square">
            <a:spAutoFit/>
          </a:bodyPr>
          <a:lstStyle/>
          <a:p>
            <a:r>
              <a:rPr lang="en-US" sz="800" dirty="0"/>
              <a:t>This is a hypothetical example for illustrative purposes only. </a:t>
            </a:r>
          </a:p>
        </p:txBody>
      </p:sp>
      <p:sp>
        <p:nvSpPr>
          <p:cNvPr id="5" name="Slide Number Placeholder 4">
            <a:extLst>
              <a:ext uri="{FF2B5EF4-FFF2-40B4-BE49-F238E27FC236}">
                <a16:creationId xmlns:a16="http://schemas.microsoft.com/office/drawing/2014/main" id="{73F27BB0-DF6C-4ECF-835D-845F43ABA03A}"/>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63</a:t>
            </a:fld>
            <a:endParaRPr lang="en-US" noProof="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le 1">
            <a:extLst>
              <a:ext uri="{FF2B5EF4-FFF2-40B4-BE49-F238E27FC236}">
                <a16:creationId xmlns:a16="http://schemas.microsoft.com/office/drawing/2014/main" id="{55A67D49-F6F8-4DE5-8FD6-C96388D8805D}"/>
              </a:ext>
            </a:extLst>
          </p:cNvPr>
          <p:cNvSpPr>
            <a:spLocks noGrp="1" noChangeArrowheads="1"/>
          </p:cNvSpPr>
          <p:nvPr>
            <p:ph type="title"/>
          </p:nvPr>
        </p:nvSpPr>
        <p:spPr>
          <a:xfrm>
            <a:off x="467512" y="472438"/>
            <a:ext cx="8287191" cy="792167"/>
          </a:xfrm>
        </p:spPr>
        <p:txBody>
          <a:bodyPr/>
          <a:lstStyle/>
          <a:p>
            <a:r>
              <a:rPr lang="en-US" altLang="en-US" dirty="0"/>
              <a:t>Brenda</a:t>
            </a:r>
          </a:p>
        </p:txBody>
      </p:sp>
      <p:sp>
        <p:nvSpPr>
          <p:cNvPr id="4" name="Content Placeholder 17">
            <a:extLst>
              <a:ext uri="{FF2B5EF4-FFF2-40B4-BE49-F238E27FC236}">
                <a16:creationId xmlns:a16="http://schemas.microsoft.com/office/drawing/2014/main" id="{C8FCA1E9-1CD9-50F2-A27D-192DED7E6667}"/>
              </a:ext>
            </a:extLst>
          </p:cNvPr>
          <p:cNvSpPr txBox="1">
            <a:spLocks/>
          </p:cNvSpPr>
          <p:nvPr/>
        </p:nvSpPr>
        <p:spPr>
          <a:xfrm>
            <a:off x="342119" y="966150"/>
            <a:ext cx="2194560" cy="4925886"/>
          </a:xfrm>
          <a:prstGeom prst="rect">
            <a:avLst/>
          </a:prstGeom>
          <a:solidFill>
            <a:schemeClr val="tx2"/>
          </a:solidFill>
        </p:spPr>
        <p:txBody>
          <a:bodyPr lIns="108000" tIns="108000" rIns="91440"/>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Brenda:</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DOB: </a:t>
            </a:r>
            <a:r>
              <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rPr>
              <a:t>May 3, </a:t>
            </a:r>
            <a:r>
              <a:rPr lang="en-US" sz="1400" dirty="0">
                <a:solidFill>
                  <a:schemeClr val="bg1"/>
                </a:solidFill>
                <a:latin typeface="Arial" panose="020B0604020202020204"/>
              </a:rPr>
              <a:t>1965</a:t>
            </a:r>
            <a:endParaRPr kumimoji="0" lang="en-US" sz="1400" b="0" i="0" u="none" strike="noStrike" kern="1200" cap="none" spc="0" normalizeH="0" baseline="0" noProof="0" dirty="0">
              <a:ln>
                <a:noFill/>
              </a:ln>
              <a:solidFill>
                <a:schemeClr val="bg1"/>
              </a:solidFill>
              <a:effectLst/>
              <a:uLnTx/>
              <a:uFillTx/>
              <a:latin typeface="Arial" panose="020B0604020202020204"/>
              <a:ea typeface="+mn-ea"/>
              <a:cs typeface="+mn-cs"/>
            </a:endParaRP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Retirement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$2,630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 </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Expected Death Age: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87.05</a:t>
            </a:r>
          </a:p>
          <a:p>
            <a:pPr marL="115888" marR="0" lvl="0" indent="-115888" algn="l" defTabSz="914400" rtl="0" eaLnBrk="1" fontAlgn="auto" latinLnBrk="0" hangingPunct="1">
              <a:lnSpc>
                <a:spcPct val="95000"/>
              </a:lnSpc>
              <a:spcBef>
                <a:spcPts val="1200"/>
              </a:spcBef>
              <a:spcAft>
                <a:spcPts val="0"/>
              </a:spcAft>
              <a:buClrTx/>
              <a:buSzPct val="115000"/>
              <a:buFont typeface="Arial" panose="020B0604020202020204" pitchFamily="34" charset="0"/>
              <a:buChar char="•"/>
              <a:tabLst/>
              <a:defRPr/>
            </a:pPr>
            <a:endParaRPr kumimoji="0" lang="en-US" sz="1200" b="0" i="0" u="none" strike="noStrike" kern="1200" cap="none" spc="0" normalizeH="0" baseline="0" noProof="0" dirty="0">
              <a:ln>
                <a:noFill/>
              </a:ln>
              <a:solidFill>
                <a:prstClr val="white"/>
              </a:solidFill>
              <a:effectLst/>
              <a:uLnTx/>
              <a:uFillTx/>
              <a:latin typeface="Arial" panose="020B0604020202020204"/>
              <a:ea typeface="+mn-ea"/>
              <a:cs typeface="+mn-cs"/>
            </a:endParaRPr>
          </a:p>
          <a:p>
            <a:pPr marL="0" marR="0" lvl="0" indent="0" algn="l" defTabSz="914400" rtl="0" eaLnBrk="1" fontAlgn="auto" latinLnBrk="0" hangingPunct="1">
              <a:lnSpc>
                <a:spcPct val="95000"/>
              </a:lnSpc>
              <a:spcBef>
                <a:spcPts val="1200"/>
              </a:spcBef>
              <a:spcAft>
                <a:spcPts val="0"/>
              </a:spcAft>
              <a:buClr>
                <a:prstClr val="black"/>
              </a:buClr>
              <a:buSzPct val="115000"/>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a:ea typeface="+mn-ea"/>
                <a:cs typeface="+mn-cs"/>
              </a:rPr>
              <a:t>Surviving divorced spouse:</a:t>
            </a:r>
          </a:p>
          <a:p>
            <a:pPr marL="115888" marR="0" lvl="0" indent="-115888" algn="l" defTabSz="914400" rtl="0" eaLnBrk="1" fontAlgn="auto" latinLnBrk="0" hangingPunct="1">
              <a:lnSpc>
                <a:spcPct val="95000"/>
              </a:lnSpc>
              <a:spcBef>
                <a:spcPts val="1200"/>
              </a:spcBef>
              <a:spcAft>
                <a:spcPts val="0"/>
              </a:spcAft>
              <a:buClr>
                <a:prstClr val="white"/>
              </a:buClr>
              <a:buSzPct val="115000"/>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Full Benefit Age Benefit: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$1,888 </a:t>
            </a:r>
            <a:r>
              <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rPr>
              <a:t>at </a:t>
            </a:r>
            <a:r>
              <a:rPr kumimoji="0" lang="en-US" sz="1400" b="1" i="0" u="none" strike="noStrike" kern="1200" cap="none" spc="0" normalizeH="0" baseline="0" noProof="0" dirty="0">
                <a:ln>
                  <a:noFill/>
                </a:ln>
                <a:solidFill>
                  <a:prstClr val="white"/>
                </a:solidFill>
                <a:effectLst/>
                <a:uLnTx/>
                <a:uFillTx/>
                <a:latin typeface="Arial" panose="020B0604020202020204"/>
                <a:ea typeface="+mn-ea"/>
                <a:cs typeface="+mn-cs"/>
              </a:rPr>
              <a:t>67</a:t>
            </a:r>
            <a:endParaRPr kumimoji="0" lang="en-US" sz="14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73AF16CE-C322-4AC9-A03A-BAACEA85FA2E}"/>
              </a:ext>
            </a:extLst>
          </p:cNvPr>
          <p:cNvSpPr txBox="1"/>
          <p:nvPr/>
        </p:nvSpPr>
        <p:spPr>
          <a:xfrm>
            <a:off x="2746994" y="868521"/>
            <a:ext cx="3176546" cy="1969770"/>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Option 1</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May, </a:t>
            </a:r>
            <a:r>
              <a:rPr lang="en-US" sz="1400" dirty="0">
                <a:latin typeface="Arial" panose="020B0604020202020204"/>
                <a:ea typeface="MS PGothic" charset="0"/>
                <a:cs typeface="Times New Roman"/>
              </a:rPr>
              <a:t>2025</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Brenda files for survivor divorced benefits ($1,349) at age 60 for 71.5% of PIA.</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May, </a:t>
            </a:r>
            <a:r>
              <a:rPr lang="en-US" sz="1400" dirty="0">
                <a:latin typeface="Arial" panose="020B0604020202020204"/>
                <a:ea typeface="MS PGothic" charset="0"/>
                <a:cs typeface="Times New Roman"/>
              </a:rPr>
              <a:t>2035</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Brenda files for worker benefits ($3,261) at age </a:t>
            </a: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70 for 124% of retirement PIA. Survivor divorced spouse benefit will stop at this time.</a:t>
            </a:r>
          </a:p>
        </p:txBody>
      </p:sp>
      <p:sp>
        <p:nvSpPr>
          <p:cNvPr id="10" name="TextBox 9">
            <a:extLst>
              <a:ext uri="{FF2B5EF4-FFF2-40B4-BE49-F238E27FC236}">
                <a16:creationId xmlns:a16="http://schemas.microsoft.com/office/drawing/2014/main" id="{00C2684B-5450-40A7-9E58-C9CB96469D42}"/>
              </a:ext>
            </a:extLst>
          </p:cNvPr>
          <p:cNvSpPr txBox="1"/>
          <p:nvPr/>
        </p:nvSpPr>
        <p:spPr>
          <a:xfrm>
            <a:off x="5923540" y="862160"/>
            <a:ext cx="2794198" cy="2092881"/>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panose="020B0604020202020204"/>
                <a:ea typeface="MS PGothic" charset="0"/>
                <a:cs typeface="Times New Roman"/>
              </a:rPr>
              <a:t>Option 2</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May, </a:t>
            </a:r>
            <a:r>
              <a:rPr lang="en-US" sz="1400" dirty="0">
                <a:latin typeface="Arial" panose="020B0604020202020204"/>
                <a:ea typeface="MS PGothic" charset="0"/>
                <a:cs typeface="Times New Roman"/>
              </a:rPr>
              <a:t>2025</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Brenda files for survivor divorced spouse  benefits ($1,349) at age 60 for 71.5% of PIA.</a:t>
            </a:r>
          </a:p>
          <a:p>
            <a:pPr marL="115888" marR="0" lvl="0" indent="-115888" algn="l" defTabSz="914400" rtl="0" eaLnBrk="1" fontAlgn="auto" latinLnBrk="0" hangingPunct="1">
              <a:lnSpc>
                <a:spcPct val="100000"/>
              </a:lnSpc>
              <a:spcBef>
                <a:spcPts val="600"/>
              </a:spcBef>
              <a:spcAft>
                <a:spcPts val="0"/>
              </a:spcAft>
              <a:buClrTx/>
              <a:buSzTx/>
              <a:buFont typeface="Arial"/>
              <a:buChar char="•"/>
              <a:tabLst/>
              <a:defRPr/>
            </a:pP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May, </a:t>
            </a:r>
            <a:r>
              <a:rPr lang="en-US" sz="1400" dirty="0">
                <a:latin typeface="Arial" panose="020B0604020202020204"/>
                <a:ea typeface="MS PGothic" charset="0"/>
                <a:cs typeface="Times New Roman"/>
              </a:rPr>
              <a:t>2032</a:t>
            </a:r>
            <a:r>
              <a:rPr kumimoji="0" lang="en-US" sz="1400" b="0" i="0" u="none" strike="noStrike" kern="1200" cap="none" spc="0" normalizeH="0" baseline="0" noProof="0" dirty="0">
                <a:ln>
                  <a:noFill/>
                </a:ln>
                <a:effectLst/>
                <a:uLnTx/>
                <a:uFillTx/>
                <a:latin typeface="Arial" panose="020B0604020202020204"/>
                <a:ea typeface="MS PGothic" charset="0"/>
                <a:cs typeface="Times New Roman"/>
              </a:rPr>
              <a:t> Brenda files for worker benefits ($2,630) at age 67 for 100% of </a:t>
            </a:r>
            <a:r>
              <a:rPr kumimoji="0" lang="en-US" sz="1400" b="0" i="0" u="none" strike="noStrike" kern="1200" cap="none" spc="0" normalizeH="0" baseline="0" noProof="0" dirty="0">
                <a:ln>
                  <a:noFill/>
                </a:ln>
                <a:solidFill>
                  <a:prstClr val="black"/>
                </a:solidFill>
                <a:effectLst/>
                <a:uLnTx/>
                <a:uFillTx/>
                <a:latin typeface="Arial" panose="020B0604020202020204"/>
                <a:ea typeface="MS PGothic" charset="0"/>
                <a:cs typeface="Times New Roman"/>
              </a:rPr>
              <a:t>retirement PIA. Survivor benefit will stop at this time.</a:t>
            </a:r>
          </a:p>
        </p:txBody>
      </p:sp>
      <p:graphicFrame>
        <p:nvGraphicFramePr>
          <p:cNvPr id="15" name="Chart 14" descr=" A bar graph comparing total benefits received by Brenda for Option 1 and Option 2.">
            <a:extLst>
              <a:ext uri="{FF2B5EF4-FFF2-40B4-BE49-F238E27FC236}">
                <a16:creationId xmlns:a16="http://schemas.microsoft.com/office/drawing/2014/main" id="{C650BC8C-91A8-4C54-9360-DC61BF1AF247}"/>
              </a:ext>
            </a:extLst>
          </p:cNvPr>
          <p:cNvGraphicFramePr/>
          <p:nvPr>
            <p:extLst>
              <p:ext uri="{D42A27DB-BD31-4B8C-83A1-F6EECF244321}">
                <p14:modId xmlns:p14="http://schemas.microsoft.com/office/powerpoint/2010/main" val="3776656568"/>
              </p:ext>
            </p:extLst>
          </p:nvPr>
        </p:nvGraphicFramePr>
        <p:xfrm>
          <a:off x="3721029" y="3108998"/>
          <a:ext cx="3037580" cy="3108922"/>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a:extLst>
              <a:ext uri="{FF2B5EF4-FFF2-40B4-BE49-F238E27FC236}">
                <a16:creationId xmlns:a16="http://schemas.microsoft.com/office/drawing/2014/main" id="{422ACBE2-7AEC-4779-983F-98B4E216E96D}"/>
              </a:ext>
            </a:extLst>
          </p:cNvPr>
          <p:cNvSpPr txBox="1"/>
          <p:nvPr/>
        </p:nvSpPr>
        <p:spPr>
          <a:xfrm>
            <a:off x="3203271" y="6399283"/>
            <a:ext cx="5329796" cy="215444"/>
          </a:xfrm>
          <a:prstGeom prst="rect">
            <a:avLst/>
          </a:prstGeom>
          <a:noFill/>
        </p:spPr>
        <p:txBody>
          <a:bodyPr wrap="square">
            <a:spAutoFit/>
          </a:bodyPr>
          <a:lstStyle/>
          <a:p>
            <a:r>
              <a:rPr kumimoji="0" lang="en-US" altLang="en-US"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This is only a hypothetical example for illustrative purposes only. Please consult ssa.gov for more information</a:t>
            </a:r>
            <a:endParaRPr lang="en-US" dirty="0"/>
          </a:p>
        </p:txBody>
      </p:sp>
      <p:sp>
        <p:nvSpPr>
          <p:cNvPr id="5" name="Slide Number Placeholder 4">
            <a:extLst>
              <a:ext uri="{FF2B5EF4-FFF2-40B4-BE49-F238E27FC236}">
                <a16:creationId xmlns:a16="http://schemas.microsoft.com/office/drawing/2014/main" id="{73F27BB0-DF6C-4ECF-835D-845F43ABA03A}"/>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pPr lvl="0"/>
            <a:fld id="{BB333B34-C87C-402E-ABB0-13B7C9DEBBC4}" type="slidenum">
              <a:rPr lang="en-US" noProof="0" smtClean="0"/>
              <a:pPr lvl="0"/>
              <a:t>64</a:t>
            </a:fld>
            <a:endParaRPr lang="en-US" noProof="0"/>
          </a:p>
        </p:txBody>
      </p:sp>
    </p:spTree>
    <p:custDataLst>
      <p:tags r:id="rId1"/>
    </p:custDataLst>
    <p:extLst>
      <p:ext uri="{BB962C8B-B14F-4D97-AF65-F5344CB8AC3E}">
        <p14:creationId xmlns:p14="http://schemas.microsoft.com/office/powerpoint/2010/main" val="3323896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248" name="Rectangle 16"/>
          <p:cNvSpPr>
            <a:spLocks noGrp="1" noChangeArrowheads="1"/>
          </p:cNvSpPr>
          <p:nvPr>
            <p:ph type="title"/>
          </p:nvPr>
        </p:nvSpPr>
        <p:spPr>
          <a:xfrm>
            <a:off x="427831" y="473075"/>
            <a:ext cx="8288338" cy="792163"/>
          </a:xfrm>
        </p:spPr>
        <p:txBody>
          <a:bodyPr/>
          <a:lstStyle/>
          <a:p>
            <a:r>
              <a:rPr lang="en-US" dirty="0"/>
              <a:t>More information</a:t>
            </a:r>
          </a:p>
        </p:txBody>
      </p:sp>
      <p:sp>
        <p:nvSpPr>
          <p:cNvPr id="2" name="Text Box 3">
            <a:extLst>
              <a:ext uri="{FF2B5EF4-FFF2-40B4-BE49-F238E27FC236}">
                <a16:creationId xmlns:a16="http://schemas.microsoft.com/office/drawing/2014/main" id="{3565D2FC-B7DD-7B99-0F94-C05F4C38E45C}"/>
              </a:ext>
            </a:extLst>
          </p:cNvPr>
          <p:cNvSpPr txBox="1">
            <a:spLocks noChangeArrowheads="1"/>
          </p:cNvSpPr>
          <p:nvPr/>
        </p:nvSpPr>
        <p:spPr bwMode="auto">
          <a:xfrm>
            <a:off x="359595" y="1019418"/>
            <a:ext cx="8347076" cy="2266454"/>
          </a:xfrm>
          <a:prstGeom prst="rect">
            <a:avLst/>
          </a:prstGeom>
          <a:noFill/>
          <a:ln w="9525">
            <a:noFill/>
            <a:miter lim="800000"/>
            <a:headEnd/>
            <a:tailEnd/>
          </a:ln>
        </p:spPr>
        <p:txBody>
          <a:bodyPr wrap="square">
            <a:spAutoFit/>
          </a:bodyPr>
          <a:lstStyle/>
          <a:p>
            <a:pPr marL="0" marR="0" lvl="0" indent="0" algn="l" defTabSz="914400" rtl="0" eaLnBrk="0" fontAlgn="base" latinLnBrk="0" hangingPunct="0">
              <a:lnSpc>
                <a:spcPct val="105000"/>
              </a:lnSpc>
              <a:spcBef>
                <a:spcPts val="600"/>
              </a:spcBef>
              <a:spcAft>
                <a:spcPct val="0"/>
              </a:spcAft>
              <a:buClr>
                <a:srgbClr val="FFFFFF"/>
              </a:buClr>
              <a:buSzPct val="65000"/>
              <a:buFont typeface="Calibri" panose="020F0502020204030204" pitchFamily="34" charset="0"/>
              <a:buNone/>
              <a:tabLst/>
              <a:defRPr/>
            </a:pPr>
            <a:r>
              <a:rPr kumimoji="0" lang="en-US" altLang="en-US" sz="14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rPr>
              <a:t>This material does not constitute tax, legal, or accounting advice, and neither John Hancock nor any of its agents, employees, or registered representatives are in the business of offering such advice. It was not intended or written for use, and cannot be used, by any taxpayer for the purpose of avoiding any IRS penalty. It was written to support the marketing of the transactions or topics it addresses. Anyone interested in these transactions or topics should seek advice based on his or her particular circumstances from independent professional advisors.</a:t>
            </a:r>
          </a:p>
          <a:p>
            <a:pPr marL="0" marR="0" lvl="0" indent="0" algn="l" defTabSz="914400" rtl="0" eaLnBrk="0" fontAlgn="base" latinLnBrk="0" hangingPunct="0">
              <a:lnSpc>
                <a:spcPct val="105000"/>
              </a:lnSpc>
              <a:spcBef>
                <a:spcPts val="600"/>
              </a:spcBef>
              <a:spcAft>
                <a:spcPct val="0"/>
              </a:spcAft>
              <a:buClr>
                <a:srgbClr val="FFFFFF"/>
              </a:buClr>
              <a:buSzPct val="65000"/>
              <a:buFont typeface="Calibri" panose="020F0502020204030204" pitchFamily="34" charset="0"/>
              <a:buNone/>
              <a:tabLst/>
              <a:defRPr/>
            </a:pPr>
            <a:endParaRPr kumimoji="0" lang="en-US" altLang="en-US" sz="14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endParaRPr>
          </a:p>
          <a:p>
            <a:pPr marL="0" marR="0" lvl="0" indent="0" algn="l" defTabSz="914400" rtl="0" eaLnBrk="0" fontAlgn="base" latinLnBrk="0" hangingPunct="0">
              <a:lnSpc>
                <a:spcPct val="105000"/>
              </a:lnSpc>
              <a:spcBef>
                <a:spcPts val="600"/>
              </a:spcBef>
              <a:spcAft>
                <a:spcPct val="0"/>
              </a:spcAft>
              <a:buClr>
                <a:srgbClr val="FFFFFF"/>
              </a:buClr>
              <a:buSzPct val="65000"/>
              <a:buFont typeface="Calibri" panose="020F0502020204030204" pitchFamily="34" charset="0"/>
              <a:buNone/>
              <a:tabLst/>
              <a:defRPr/>
            </a:pPr>
            <a:r>
              <a:rPr kumimoji="0" lang="en-US" altLang="en-US" sz="14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rPr>
              <a:t>For more information, contact Manulife John Hancock Investments at 800-225-6020 or visit jhinvestments.com.</a:t>
            </a:r>
          </a:p>
        </p:txBody>
      </p:sp>
      <p:pic>
        <p:nvPicPr>
          <p:cNvPr id="13" name="Graphic 12">
            <a:extLst>
              <a:ext uri="{FF2B5EF4-FFF2-40B4-BE49-F238E27FC236}">
                <a16:creationId xmlns:a16="http://schemas.microsoft.com/office/drawing/2014/main" id="{A56F054F-5761-B46F-4089-35A5F11709CA}"/>
              </a:ext>
            </a:extLst>
          </p:cNvPr>
          <p:cNvPicPr>
            <a:picLocks noChangeAspect="1"/>
          </p:cNvPicPr>
          <p:nvPr/>
        </p:nvPicPr>
        <p:blipFill>
          <a:blip r:embed="rId4"/>
          <a:srcRect/>
          <a:stretch/>
        </p:blipFill>
        <p:spPr bwMode="black">
          <a:xfrm>
            <a:off x="466343" y="4136509"/>
            <a:ext cx="1662140" cy="253375"/>
          </a:xfrm>
          <a:prstGeom prst="rect">
            <a:avLst/>
          </a:prstGeom>
        </p:spPr>
      </p:pic>
      <p:sp>
        <p:nvSpPr>
          <p:cNvPr id="3" name="Text Box 21">
            <a:extLst>
              <a:ext uri="{FF2B5EF4-FFF2-40B4-BE49-F238E27FC236}">
                <a16:creationId xmlns:a16="http://schemas.microsoft.com/office/drawing/2014/main" id="{C09EB4B6-3479-49C1-8D01-D6CC7BAE9DEC}"/>
              </a:ext>
            </a:extLst>
          </p:cNvPr>
          <p:cNvSpPr txBox="1">
            <a:spLocks noChangeArrowheads="1"/>
          </p:cNvSpPr>
          <p:nvPr/>
        </p:nvSpPr>
        <p:spPr bwMode="auto">
          <a:xfrm>
            <a:off x="426057" y="4823283"/>
            <a:ext cx="8384302" cy="1469633"/>
          </a:xfrm>
          <a:prstGeom prst="rect">
            <a:avLst/>
          </a:prstGeom>
          <a:noFill/>
          <a:ln w="9525">
            <a:noFill/>
            <a:miter lim="800000"/>
            <a:headEnd/>
            <a:tailEnd/>
          </a:ln>
        </p:spPr>
        <p:txBody>
          <a:bodyPr wrap="square" lIns="0" tIns="0" rIns="0" bIns="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rPr>
              <a:t>John Hancock Investment Management Distributors LLC, Member FINRA, SIPC, 200 Berkeley Street, Boston, MA 02116, 800-225-6020, </a:t>
            </a:r>
            <a:r>
              <a:rPr kumimoji="0" lang="en-US" sz="1000" b="0" i="0" u="none" strike="noStrike" kern="1200" cap="none" spc="0" normalizeH="0" baseline="0" noProof="0" dirty="0" err="1">
                <a:ln>
                  <a:noFill/>
                </a:ln>
                <a:solidFill>
                  <a:prstClr val="black"/>
                </a:solidFill>
                <a:effectLst/>
                <a:uLnTx/>
                <a:uFillTx/>
                <a:latin typeface="Arial" panose="020B0604020202020204"/>
                <a:ea typeface="Arial Unicode MS" pitchFamily="34" charset="-128"/>
                <a:cs typeface="+mn-cs"/>
              </a:rPr>
              <a:t>jhinvestments.com</a:t>
            </a:r>
            <a:r>
              <a:rPr kumimoji="0" lang="en-US" sz="10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rPr>
              <a:t>Manulife, Manulife Investments, Stylized M Design, and Manulife Investments &amp; Stylized M Design are trademarks of The Manufacturers Life Insurance Company, and John Hancock and the Stylized John Hancock Design are trademarks of John Hancock Life Insurance Company (U.S.A.). Each are used by it and by its affiliates under license.</a:t>
            </a:r>
            <a:br>
              <a:rPr kumimoji="0" lang="en-US" sz="10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rPr>
            </a:br>
            <a:r>
              <a:rPr kumimoji="0" lang="en-US" sz="10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rPr>
              <a:t>NOT FDIC INSURED. MAY LOSE VALUE. NO BANK GUARANTEE. NOT INSURED BY ANY GOVERNMENT AGENCY.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sz="1000" b="1" kern="0" spc="-10" dirty="0">
                <a:solidFill>
                  <a:srgbClr val="000000"/>
                </a:solidFill>
                <a:effectLst/>
                <a:latin typeface="Arial" panose="020B0604020202020204" pitchFamily="34" charset="0"/>
                <a:ea typeface="Aptos" panose="020B0004020202020204" pitchFamily="34" charset="0"/>
                <a:cs typeface="Arial" panose="020B0604020202020204" pitchFamily="34" charset="0"/>
              </a:rPr>
              <a:t>THIS MATERIAL IS FOR FINANCIAL PROFESSIONAL USE ONLY. NOT FOR DISTRIBUTION OR USE WITH THE PUBLIC.</a:t>
            </a:r>
            <a:endParaRPr kumimoji="0" lang="en-US" sz="1000" b="1" u="none" strike="noStrike" kern="1200" cap="none" spc="0" normalizeH="0" baseline="0" noProof="0" dirty="0">
              <a:ln>
                <a:noFill/>
              </a:ln>
              <a:solidFill>
                <a:prstClr val="black"/>
              </a:solidFill>
              <a:effectLst/>
              <a:uLnTx/>
              <a:uFillTx/>
              <a:latin typeface="Arial" panose="020B0604020202020204" pitchFamily="34" charset="0"/>
              <a:ea typeface="Arial Unicode MS" pitchFamily="34" charset="-128"/>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1000" b="1"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endParaRPr>
          </a:p>
          <a:p>
            <a:pPr lvl="0" defTabSz="914400" eaLnBrk="0" fontAlgn="base" hangingPunct="0">
              <a:spcBef>
                <a:spcPct val="35000"/>
              </a:spcBef>
              <a:spcAft>
                <a:spcPct val="0"/>
              </a:spcAft>
              <a:defRPr/>
            </a:pPr>
            <a:r>
              <a:rPr lang="en-US" sz="1000" dirty="0">
                <a:solidFill>
                  <a:srgbClr val="000000"/>
                </a:solidFill>
                <a:ea typeface="Arial Unicode MS" pitchFamily="34" charset="-128"/>
              </a:rPr>
              <a:t>MF4192148</a:t>
            </a:r>
            <a:r>
              <a:rPr kumimoji="0" lang="en-US" sz="10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rPr>
              <a:t>						 	</a:t>
            </a:r>
            <a:r>
              <a:rPr lang="en-US" sz="1000" dirty="0">
                <a:solidFill>
                  <a:prstClr val="black"/>
                </a:solidFill>
                <a:latin typeface="Arial" panose="020B0604020202020204"/>
                <a:ea typeface="Arial Unicode MS" pitchFamily="34" charset="-128"/>
              </a:rPr>
              <a:t>                         </a:t>
            </a:r>
            <a:r>
              <a:rPr kumimoji="0" lang="en-US" sz="10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rPr>
              <a:t>     </a:t>
            </a:r>
            <a:r>
              <a:rPr lang="en-US" sz="1000" dirty="0">
                <a:solidFill>
                  <a:prstClr val="black"/>
                </a:solidFill>
                <a:ea typeface="Arial Unicode MS" pitchFamily="34" charset="-128"/>
              </a:rPr>
              <a:t>SSNPPT 01/25</a:t>
            </a:r>
            <a:endParaRPr kumimoji="0" lang="en-US" sz="1000" b="0" i="0" u="none" strike="noStrike" kern="1200" cap="none" spc="0" normalizeH="0" baseline="0" noProof="0" dirty="0">
              <a:ln>
                <a:noFill/>
              </a:ln>
              <a:solidFill>
                <a:prstClr val="black"/>
              </a:solidFill>
              <a:effectLst/>
              <a:uLnTx/>
              <a:uFillTx/>
              <a:latin typeface="Arial" panose="020B0604020202020204"/>
              <a:ea typeface="Arial Unicode MS" pitchFamily="34" charset="-128"/>
              <a:cs typeface="+mn-cs"/>
            </a:endParaRPr>
          </a:p>
        </p:txBody>
      </p:sp>
      <p:sp>
        <p:nvSpPr>
          <p:cNvPr id="4" name="Slide Number Placeholder 3">
            <a:extLst>
              <a:ext uri="{FF2B5EF4-FFF2-40B4-BE49-F238E27FC236}">
                <a16:creationId xmlns:a16="http://schemas.microsoft.com/office/drawing/2014/main" id="{E25DFBCE-F699-4EDB-8762-B44ED9B67923}"/>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US" smtClean="0"/>
              <a:pPr/>
              <a:t>65</a:t>
            </a:fld>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4E35C-7816-0000-0214-EA42F0E58941}"/>
              </a:ext>
            </a:extLst>
          </p:cNvPr>
          <p:cNvSpPr>
            <a:spLocks noGrp="1"/>
          </p:cNvSpPr>
          <p:nvPr>
            <p:ph type="title" idx="4294967295"/>
          </p:nvPr>
        </p:nvSpPr>
        <p:spPr>
          <a:xfrm>
            <a:off x="460638" y="-792167"/>
            <a:ext cx="8284899" cy="792167"/>
          </a:xfrm>
        </p:spPr>
        <p:txBody>
          <a:bodyPr vert="horz" lIns="0" tIns="0" rIns="0" bIns="0" rtlCol="0" anchor="b">
            <a:noAutofit/>
          </a:bodyPr>
          <a:lstStyle/>
          <a:p>
            <a:r>
              <a:rPr lang="en-US" dirty="0">
                <a:noFill/>
              </a:rPr>
              <a:t>Manulife John Hancock Investments</a:t>
            </a:r>
          </a:p>
        </p:txBody>
      </p:sp>
    </p:spTree>
    <p:custDataLst>
      <p:tags r:id="rId1"/>
    </p:custDataLst>
    <p:extLst>
      <p:ext uri="{BB962C8B-B14F-4D97-AF65-F5344CB8AC3E}">
        <p14:creationId xmlns:p14="http://schemas.microsoft.com/office/powerpoint/2010/main" val="325099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9A"/>
        </a:solidFill>
        <a:effectLst/>
      </p:bgPr>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116DA5C-A487-684F-86CC-4CC612BE4843}"/>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7</a:t>
            </a:fld>
            <a:endParaRPr lang="en-CA"/>
          </a:p>
        </p:txBody>
      </p:sp>
      <p:sp>
        <p:nvSpPr>
          <p:cNvPr id="2" name="Title 1"/>
          <p:cNvSpPr>
            <a:spLocks noGrp="1"/>
          </p:cNvSpPr>
          <p:nvPr>
            <p:ph type="title"/>
          </p:nvPr>
        </p:nvSpPr>
        <p:spPr>
          <a:xfrm>
            <a:off x="460638" y="780239"/>
            <a:ext cx="8316915" cy="4771958"/>
          </a:xfrm>
        </p:spPr>
        <p:txBody>
          <a:bodyPr/>
          <a:lstStyle/>
          <a:p>
            <a:r>
              <a:rPr lang="en-US" dirty="0">
                <a:sym typeface="Calibri" charset="0"/>
              </a:rPr>
              <a:t>Where </a:t>
            </a:r>
            <a:br>
              <a:rPr lang="en-US" dirty="0">
                <a:sym typeface="Calibri" charset="0"/>
              </a:rPr>
            </a:br>
            <a:r>
              <a:rPr lang="en-US" dirty="0">
                <a:sym typeface="Calibri" charset="0"/>
              </a:rPr>
              <a:t>Social Security stands today</a:t>
            </a:r>
            <a:endParaRPr lang="en-CA" dirty="0"/>
          </a:p>
        </p:txBody>
      </p:sp>
    </p:spTree>
    <p:custDataLst>
      <p:tags r:id="rId1"/>
    </p:custDataLst>
    <p:extLst>
      <p:ext uri="{BB962C8B-B14F-4D97-AF65-F5344CB8AC3E}">
        <p14:creationId xmlns:p14="http://schemas.microsoft.com/office/powerpoint/2010/main" val="1594194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3D3E6-208C-084B-B54E-10FB62C3860B}"/>
              </a:ext>
            </a:extLst>
          </p:cNvPr>
          <p:cNvSpPr>
            <a:spLocks noGrp="1"/>
          </p:cNvSpPr>
          <p:nvPr>
            <p:ph type="title"/>
          </p:nvPr>
        </p:nvSpPr>
        <p:spPr>
          <a:xfrm>
            <a:off x="460637" y="472438"/>
            <a:ext cx="8284901" cy="792167"/>
          </a:xfrm>
        </p:spPr>
        <p:txBody>
          <a:bodyPr/>
          <a:lstStyle/>
          <a:p>
            <a:r>
              <a:rPr lang="en-US">
                <a:sym typeface="Calibri Bold" charset="0"/>
              </a:rPr>
              <a:t>Where Social Security stands today</a:t>
            </a:r>
            <a:endParaRPr lang="en-US" dirty="0"/>
          </a:p>
        </p:txBody>
      </p:sp>
      <p:sp>
        <p:nvSpPr>
          <p:cNvPr id="18" name="Content Placeholder 2">
            <a:extLst>
              <a:ext uri="{FF2B5EF4-FFF2-40B4-BE49-F238E27FC236}">
                <a16:creationId xmlns:a16="http://schemas.microsoft.com/office/drawing/2014/main" id="{265613B2-D05D-EE7B-0066-72D166E17041}"/>
              </a:ext>
            </a:extLst>
          </p:cNvPr>
          <p:cNvSpPr>
            <a:spLocks noGrp="1"/>
          </p:cNvSpPr>
          <p:nvPr>
            <p:ph idx="1"/>
          </p:nvPr>
        </p:nvSpPr>
        <p:spPr>
          <a:xfrm>
            <a:off x="681832" y="2287201"/>
            <a:ext cx="2360737" cy="2772477"/>
          </a:xfrm>
          <a:solidFill>
            <a:srgbClr val="00009A"/>
          </a:solidFill>
        </p:spPr>
        <p:txBody>
          <a:bodyPr tIns="1005840"/>
          <a:lstStyle/>
          <a:p>
            <a:pPr marL="0" indent="0" algn="ctr">
              <a:buNone/>
            </a:pPr>
            <a:r>
              <a:rPr lang="en-US" sz="2800" dirty="0">
                <a:solidFill>
                  <a:schemeClr val="bg1"/>
                </a:solidFill>
              </a:rPr>
              <a:t>It appears to </a:t>
            </a:r>
            <a:br>
              <a:rPr lang="en-US" sz="2800" dirty="0">
                <a:solidFill>
                  <a:schemeClr val="bg1"/>
                </a:solidFill>
              </a:rPr>
            </a:br>
            <a:r>
              <a:rPr lang="en-US" sz="2800" dirty="0">
                <a:solidFill>
                  <a:schemeClr val="bg1"/>
                </a:solidFill>
              </a:rPr>
              <a:t>be in financial </a:t>
            </a:r>
            <a:r>
              <a:rPr lang="en-US" sz="2800" b="1" dirty="0">
                <a:solidFill>
                  <a:schemeClr val="bg1"/>
                </a:solidFill>
              </a:rPr>
              <a:t>trouble</a:t>
            </a:r>
          </a:p>
          <a:p>
            <a:pPr marL="0" indent="0" algn="ctr">
              <a:buNone/>
            </a:pPr>
            <a:endParaRPr lang="en-US" sz="2800" b="1" dirty="0">
              <a:solidFill>
                <a:schemeClr val="bg1"/>
              </a:solidFill>
            </a:endParaRPr>
          </a:p>
          <a:p>
            <a:pPr marL="0" indent="0" algn="ctr">
              <a:buNone/>
            </a:pPr>
            <a:endParaRPr lang="en-US" sz="2800" b="1" dirty="0">
              <a:solidFill>
                <a:schemeClr val="bg1"/>
              </a:solidFill>
            </a:endParaRPr>
          </a:p>
        </p:txBody>
      </p:sp>
      <p:sp>
        <p:nvSpPr>
          <p:cNvPr id="19" name="Content Placeholder 2">
            <a:extLst>
              <a:ext uri="{FF2B5EF4-FFF2-40B4-BE49-F238E27FC236}">
                <a16:creationId xmlns:a16="http://schemas.microsoft.com/office/drawing/2014/main" id="{6BE9F511-D6A1-401E-18B4-5A6C8E0A609C}"/>
              </a:ext>
            </a:extLst>
          </p:cNvPr>
          <p:cNvSpPr txBox="1">
            <a:spLocks/>
          </p:cNvSpPr>
          <p:nvPr/>
        </p:nvSpPr>
        <p:spPr>
          <a:xfrm>
            <a:off x="3359342" y="2287201"/>
            <a:ext cx="2360737" cy="2772477"/>
          </a:xfrm>
          <a:prstGeom prst="rect">
            <a:avLst/>
          </a:prstGeom>
          <a:solidFill>
            <a:srgbClr val="07874E"/>
          </a:solidFill>
        </p:spPr>
        <p:txBody>
          <a:bodyPr vert="horz" lIns="0" tIns="100584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pPr>
            <a:r>
              <a:rPr lang="en-US" sz="2800" dirty="0">
                <a:solidFill>
                  <a:schemeClr val="bg1"/>
                </a:solidFill>
              </a:rPr>
              <a:t>It will almost certainly </a:t>
            </a:r>
            <a:br>
              <a:rPr lang="en-US" sz="2800" dirty="0">
                <a:solidFill>
                  <a:schemeClr val="bg1"/>
                </a:solidFill>
              </a:rPr>
            </a:br>
            <a:r>
              <a:rPr lang="en-US" sz="2800" dirty="0">
                <a:solidFill>
                  <a:schemeClr val="bg1"/>
                </a:solidFill>
              </a:rPr>
              <a:t>be </a:t>
            </a:r>
            <a:r>
              <a:rPr lang="en-US" sz="2800" b="1" dirty="0">
                <a:solidFill>
                  <a:schemeClr val="bg1"/>
                </a:solidFill>
              </a:rPr>
              <a:t>fixed</a:t>
            </a:r>
          </a:p>
          <a:p>
            <a:pPr marL="0" indent="0" algn="ctr">
              <a:buFont typeface="Arial" panose="020B0604020202020204" pitchFamily="34" charset="0"/>
              <a:buNone/>
            </a:pPr>
            <a:endParaRPr lang="en-US" sz="2800" b="1" dirty="0">
              <a:solidFill>
                <a:schemeClr val="bg1"/>
              </a:solidFill>
            </a:endParaRPr>
          </a:p>
        </p:txBody>
      </p:sp>
      <p:sp>
        <p:nvSpPr>
          <p:cNvPr id="20" name="Content Placeholder 2">
            <a:extLst>
              <a:ext uri="{FF2B5EF4-FFF2-40B4-BE49-F238E27FC236}">
                <a16:creationId xmlns:a16="http://schemas.microsoft.com/office/drawing/2014/main" id="{D21BC027-E4DA-A9DA-0526-496951F39A51}"/>
              </a:ext>
            </a:extLst>
          </p:cNvPr>
          <p:cNvSpPr txBox="1">
            <a:spLocks/>
          </p:cNvSpPr>
          <p:nvPr/>
        </p:nvSpPr>
        <p:spPr>
          <a:xfrm>
            <a:off x="6036851" y="2287201"/>
            <a:ext cx="2360737" cy="2772477"/>
          </a:xfrm>
          <a:prstGeom prst="rect">
            <a:avLst/>
          </a:prstGeom>
          <a:solidFill>
            <a:srgbClr val="D03A39"/>
          </a:solidFill>
        </p:spPr>
        <p:txBody>
          <a:bodyPr vert="horz" lIns="0" tIns="1005840" rIns="0" bIns="0" rtlCol="0">
            <a:noAutofit/>
          </a:bodyPr>
          <a:lstStyle>
            <a:lvl1pPr marL="237744" indent="-237744" algn="l" defTabSz="914400" rtl="0" eaLnBrk="1" latinLnBrk="0" hangingPunct="1">
              <a:lnSpc>
                <a:spcPct val="95000"/>
              </a:lnSpc>
              <a:spcBef>
                <a:spcPts val="1200"/>
              </a:spcBef>
              <a:buClr>
                <a:schemeClr val="tx1"/>
              </a:buClr>
              <a:buSzPct val="115000"/>
              <a:buFont typeface="Arial" panose="020B0604020202020204" pitchFamily="34" charset="0"/>
              <a:buChar char="•"/>
              <a:defRPr sz="2000" kern="1200">
                <a:solidFill>
                  <a:schemeClr val="tx1"/>
                </a:solidFill>
                <a:latin typeface="+mn-lt"/>
                <a:ea typeface="+mn-ea"/>
                <a:cs typeface="+mn-cs"/>
              </a:defRPr>
            </a:lvl1pPr>
            <a:lvl2pPr marL="576072" indent="-237744" algn="l" defTabSz="914400" rtl="0" eaLnBrk="1" latinLnBrk="0" hangingPunct="1">
              <a:lnSpc>
                <a:spcPct val="95000"/>
              </a:lnSpc>
              <a:spcBef>
                <a:spcPts val="900"/>
              </a:spcBef>
              <a:buClr>
                <a:schemeClr val="tx1"/>
              </a:buClr>
              <a:buSzPct val="115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5000"/>
              </a:lnSpc>
              <a:spcBef>
                <a:spcPts val="800"/>
              </a:spcBef>
              <a:buClr>
                <a:schemeClr val="tx1"/>
              </a:buClr>
              <a:buSzPct val="115000"/>
              <a:buFont typeface="Arial" panose="020B0604020202020204" pitchFamily="34" charset="0"/>
              <a:buChar char="•"/>
              <a:defRPr sz="1600" kern="1200">
                <a:solidFill>
                  <a:schemeClr val="tx1"/>
                </a:solidFill>
                <a:latin typeface="+mn-lt"/>
                <a:ea typeface="+mn-ea"/>
                <a:cs typeface="+mn-cs"/>
              </a:defRPr>
            </a:lvl3pPr>
            <a:lvl4pPr marL="1252728" indent="-237744"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4pPr>
            <a:lvl5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5pPr>
            <a:lvl6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6pPr>
            <a:lvl7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7pPr>
            <a:lvl8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8pPr>
            <a:lvl9pPr marL="1609344" indent="-228600" algn="l" defTabSz="914400" rtl="0" eaLnBrk="1" latinLnBrk="0" hangingPunct="1">
              <a:lnSpc>
                <a:spcPct val="95000"/>
              </a:lnSpc>
              <a:spcBef>
                <a:spcPts val="600"/>
              </a:spcBef>
              <a:buClr>
                <a:schemeClr val="tx1"/>
              </a:buClr>
              <a:buSzPct val="115000"/>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pPr>
            <a:r>
              <a:rPr lang="en-US" sz="2800" dirty="0">
                <a:solidFill>
                  <a:schemeClr val="bg1"/>
                </a:solidFill>
              </a:rPr>
              <a:t>It still won’</a:t>
            </a:r>
            <a:r>
              <a:rPr lang="en-US" altLang="ja-JP" sz="2800" dirty="0">
                <a:solidFill>
                  <a:schemeClr val="bg1"/>
                </a:solidFill>
                <a:ea typeface="Arial Unicode MS" panose="020B0604020202020204" pitchFamily="34" charset="-128"/>
              </a:rPr>
              <a:t>t </a:t>
            </a:r>
            <a:r>
              <a:rPr lang="en-US" altLang="ja-JP" sz="2800" b="1" dirty="0">
                <a:solidFill>
                  <a:schemeClr val="bg1"/>
                </a:solidFill>
                <a:ea typeface="Arial Unicode MS" panose="020B0604020202020204" pitchFamily="34" charset="-128"/>
              </a:rPr>
              <a:t>grow fast enough</a:t>
            </a:r>
            <a:endParaRPr lang="en-US" sz="2800" dirty="0">
              <a:solidFill>
                <a:schemeClr val="bg1"/>
              </a:solidFill>
            </a:endParaRPr>
          </a:p>
          <a:p>
            <a:pPr marL="0" indent="0" algn="ctr">
              <a:buFont typeface="Arial" panose="020B0604020202020204" pitchFamily="34" charset="0"/>
              <a:buNone/>
            </a:pPr>
            <a:endParaRPr lang="en-US" sz="2800" b="1" dirty="0">
              <a:solidFill>
                <a:schemeClr val="bg1"/>
              </a:solidFill>
            </a:endParaRPr>
          </a:p>
          <a:p>
            <a:pPr marL="0" indent="0" algn="ctr">
              <a:buFont typeface="Arial" panose="020B0604020202020204" pitchFamily="34" charset="0"/>
              <a:buNone/>
            </a:pPr>
            <a:endParaRPr lang="en-US" sz="2800" b="1" dirty="0">
              <a:solidFill>
                <a:schemeClr val="bg1"/>
              </a:solidFill>
            </a:endParaRPr>
          </a:p>
        </p:txBody>
      </p:sp>
      <p:pic>
        <p:nvPicPr>
          <p:cNvPr id="21" name="Graphic 20">
            <a:extLst>
              <a:ext uri="{FF2B5EF4-FFF2-40B4-BE49-F238E27FC236}">
                <a16:creationId xmlns:a16="http://schemas.microsoft.com/office/drawing/2014/main" id="{B67C888E-0A1C-198C-8A11-268A416E1BB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31861" y="2439384"/>
            <a:ext cx="808838" cy="808838"/>
          </a:xfrm>
          <a:prstGeom prst="rect">
            <a:avLst/>
          </a:prstGeom>
        </p:spPr>
      </p:pic>
      <p:pic>
        <p:nvPicPr>
          <p:cNvPr id="22" name="Graphic 21">
            <a:extLst>
              <a:ext uri="{FF2B5EF4-FFF2-40B4-BE49-F238E27FC236}">
                <a16:creationId xmlns:a16="http://schemas.microsoft.com/office/drawing/2014/main" id="{4B39D308-3971-6581-EED4-A570BC18A26A}"/>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135291" y="2439384"/>
            <a:ext cx="808838" cy="808838"/>
          </a:xfrm>
          <a:prstGeom prst="rect">
            <a:avLst/>
          </a:prstGeom>
        </p:spPr>
      </p:pic>
      <p:pic>
        <p:nvPicPr>
          <p:cNvPr id="23" name="Graphic 22">
            <a:extLst>
              <a:ext uri="{FF2B5EF4-FFF2-40B4-BE49-F238E27FC236}">
                <a16:creationId xmlns:a16="http://schemas.microsoft.com/office/drawing/2014/main" id="{9DBEC23A-95AA-1F78-A9AC-6126FBC8D3DC}"/>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859208" y="2462436"/>
            <a:ext cx="716023" cy="716023"/>
          </a:xfrm>
          <a:prstGeom prst="rect">
            <a:avLst/>
          </a:prstGeom>
        </p:spPr>
      </p:pic>
      <p:sp>
        <p:nvSpPr>
          <p:cNvPr id="4" name="Slide Number Placeholder 3">
            <a:extLst>
              <a:ext uri="{FF2B5EF4-FFF2-40B4-BE49-F238E27FC236}">
                <a16:creationId xmlns:a16="http://schemas.microsoft.com/office/drawing/2014/main" id="{6337E20F-8A5C-4F4F-B71B-679012A192BE}"/>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8</a:t>
            </a:fld>
            <a:endParaRPr lang="en-CA" dirty="0"/>
          </a:p>
        </p:txBody>
      </p:sp>
    </p:spTree>
    <p:custDataLst>
      <p:tags r:id="rId1"/>
    </p:custDataLst>
    <p:extLst>
      <p:ext uri="{BB962C8B-B14F-4D97-AF65-F5344CB8AC3E}">
        <p14:creationId xmlns:p14="http://schemas.microsoft.com/office/powerpoint/2010/main" val="3942819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730F2-76AF-B542-83F1-328C48BC3112}"/>
              </a:ext>
            </a:extLst>
          </p:cNvPr>
          <p:cNvSpPr>
            <a:spLocks noGrp="1"/>
          </p:cNvSpPr>
          <p:nvPr>
            <p:ph type="title"/>
          </p:nvPr>
        </p:nvSpPr>
        <p:spPr>
          <a:xfrm>
            <a:off x="453761" y="472438"/>
            <a:ext cx="8291777" cy="792167"/>
          </a:xfrm>
        </p:spPr>
        <p:txBody>
          <a:bodyPr/>
          <a:lstStyle/>
          <a:p>
            <a:r>
              <a:rPr lang="en-US">
                <a:sym typeface="Calibri Bold" charset="0"/>
              </a:rPr>
              <a:t>Social Security appears to be in trouble</a:t>
            </a:r>
            <a:endParaRPr lang="en-US"/>
          </a:p>
        </p:txBody>
      </p:sp>
      <p:sp>
        <p:nvSpPr>
          <p:cNvPr id="4" name="Slide Number Placeholder 3">
            <a:extLst>
              <a:ext uri="{FF2B5EF4-FFF2-40B4-BE49-F238E27FC236}">
                <a16:creationId xmlns:a16="http://schemas.microsoft.com/office/drawing/2014/main" id="{131EB5C8-1C79-1D4D-AA8E-222B3732B9EF}"/>
              </a:ext>
              <a:ext uri="{C183D7F6-B498-43B3-948B-1728B52AA6E4}">
                <adec:decorative xmlns:adec="http://schemas.microsoft.com/office/drawing/2017/decorative" val="1"/>
              </a:ext>
            </a:extLst>
          </p:cNvPr>
          <p:cNvSpPr>
            <a:spLocks noGrp="1"/>
          </p:cNvSpPr>
          <p:nvPr>
            <p:ph type="sldNum" sz="quarter" idx="4"/>
          </p:nvPr>
        </p:nvSpPr>
        <p:spPr>
          <a:xfrm>
            <a:off x="8462318" y="6337639"/>
            <a:ext cx="283219" cy="175694"/>
          </a:xfrm>
        </p:spPr>
        <p:txBody>
          <a:bodyPr/>
          <a:lstStyle/>
          <a:p>
            <a:fld id="{BB333B34-C87C-402E-ABB0-13B7C9DEBBC4}" type="slidenum">
              <a:rPr lang="en-CA" smtClean="0"/>
              <a:pPr/>
              <a:t>9</a:t>
            </a:fld>
            <a:endParaRPr lang="en-CA"/>
          </a:p>
        </p:txBody>
      </p:sp>
      <p:sp>
        <p:nvSpPr>
          <p:cNvPr id="5" name="Text Placeholder 4">
            <a:extLst>
              <a:ext uri="{FF2B5EF4-FFF2-40B4-BE49-F238E27FC236}">
                <a16:creationId xmlns:a16="http://schemas.microsoft.com/office/drawing/2014/main" id="{99F2D3A2-9D84-0E4F-BD93-97C3CD8306F9}"/>
              </a:ext>
            </a:extLst>
          </p:cNvPr>
          <p:cNvSpPr>
            <a:spLocks noGrp="1"/>
          </p:cNvSpPr>
          <p:nvPr>
            <p:ph type="body" sz="quarter" idx="13"/>
          </p:nvPr>
        </p:nvSpPr>
        <p:spPr>
          <a:xfrm>
            <a:off x="2987675" y="6110288"/>
            <a:ext cx="5365750" cy="403225"/>
          </a:xfrm>
        </p:spPr>
        <p:txBody>
          <a:bodyPr/>
          <a:lstStyle/>
          <a:p>
            <a:endParaRPr lang="en-US" dirty="0"/>
          </a:p>
          <a:p>
            <a:r>
              <a:rPr lang="en-US" dirty="0"/>
              <a:t>Source: 1. Macrotrends.net, 2023, 2. ssa.gov, 2024</a:t>
            </a:r>
          </a:p>
        </p:txBody>
      </p:sp>
      <p:graphicFrame>
        <p:nvGraphicFramePr>
          <p:cNvPr id="21" name="Table 20">
            <a:extLst>
              <a:ext uri="{FF2B5EF4-FFF2-40B4-BE49-F238E27FC236}">
                <a16:creationId xmlns:a16="http://schemas.microsoft.com/office/drawing/2014/main" id="{830EC2C2-79C9-A3BA-7E64-29745C45C32F}"/>
              </a:ext>
            </a:extLst>
          </p:cNvPr>
          <p:cNvGraphicFramePr>
            <a:graphicFrameLocks noGrp="1"/>
          </p:cNvGraphicFramePr>
          <p:nvPr>
            <p:extLst>
              <p:ext uri="{D42A27DB-BD31-4B8C-83A1-F6EECF244321}">
                <p14:modId xmlns:p14="http://schemas.microsoft.com/office/powerpoint/2010/main" val="3391226255"/>
              </p:ext>
            </p:extLst>
          </p:nvPr>
        </p:nvGraphicFramePr>
        <p:xfrm>
          <a:off x="337353" y="1410587"/>
          <a:ext cx="8208336" cy="4522380"/>
        </p:xfrm>
        <a:graphic>
          <a:graphicData uri="http://schemas.openxmlformats.org/drawingml/2006/table">
            <a:tbl>
              <a:tblPr firstRow="1" bandRow="1">
                <a:tableStyleId>{B301B821-A1FF-4177-AEE7-76D212191A09}</a:tableStyleId>
              </a:tblPr>
              <a:tblGrid>
                <a:gridCol w="3763926">
                  <a:extLst>
                    <a:ext uri="{9D8B030D-6E8A-4147-A177-3AD203B41FA5}">
                      <a16:colId xmlns:a16="http://schemas.microsoft.com/office/drawing/2014/main" val="439357050"/>
                    </a:ext>
                  </a:extLst>
                </a:gridCol>
                <a:gridCol w="1752927">
                  <a:extLst>
                    <a:ext uri="{9D8B030D-6E8A-4147-A177-3AD203B41FA5}">
                      <a16:colId xmlns:a16="http://schemas.microsoft.com/office/drawing/2014/main" val="3866591131"/>
                    </a:ext>
                  </a:extLst>
                </a:gridCol>
                <a:gridCol w="2691483">
                  <a:extLst>
                    <a:ext uri="{9D8B030D-6E8A-4147-A177-3AD203B41FA5}">
                      <a16:colId xmlns:a16="http://schemas.microsoft.com/office/drawing/2014/main" val="688396568"/>
                    </a:ext>
                  </a:extLst>
                </a:gridCol>
              </a:tblGrid>
              <a:tr h="655330">
                <a:tc>
                  <a:txBody>
                    <a:bodyPr/>
                    <a:lstStyle/>
                    <a:p>
                      <a:endParaRPr lang="en-US" dirty="0"/>
                    </a:p>
                  </a:txBody>
                  <a:tcPr>
                    <a:lnL w="12700" cmpd="sng">
                      <a:noFill/>
                    </a:lnL>
                    <a:lnR w="38100" cap="flat" cmpd="sng" algn="ctr">
                      <a:solidFill>
                        <a:schemeClr val="bg1"/>
                      </a:solidFill>
                      <a:prstDash val="solid"/>
                      <a:round/>
                      <a:headEnd type="none" w="med" len="med"/>
                      <a:tailEnd type="none" w="med" len="med"/>
                    </a:lnR>
                    <a:lnT w="12700" cmpd="sng">
                      <a:noFill/>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schemeClr val="bg1"/>
                          </a:solidFill>
                          <a:ea typeface="Arial Unicode MS" panose="020B0604020202020204" pitchFamily="34" charset="-128"/>
                          <a:cs typeface="Arial Unicode MS" panose="020B0604020202020204" pitchFamily="34" charset="-128"/>
                        </a:rPr>
                        <a:t>1950</a:t>
                      </a:r>
                      <a:endParaRPr lang="en-US" sz="2400" b="1" dirty="0">
                        <a:solidFill>
                          <a:schemeClr val="bg1"/>
                        </a:solidFill>
                      </a:endParaRPr>
                    </a:p>
                  </a:txBody>
                  <a:tcPr marL="144000" marR="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7874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schemeClr val="bg1"/>
                          </a:solidFill>
                          <a:ea typeface="Arial Unicode MS" panose="020B0604020202020204" pitchFamily="34" charset="-128"/>
                          <a:cs typeface="Arial Unicode MS" panose="020B0604020202020204" pitchFamily="34" charset="-128"/>
                        </a:rPr>
                        <a:t>2024</a:t>
                      </a:r>
                      <a:endParaRPr lang="en-US" sz="2400" dirty="0"/>
                    </a:p>
                  </a:txBody>
                  <a:tcPr marL="144000" marR="144000" anchor="ctr">
                    <a:lnL w="38100" cap="flat" cmpd="sng" algn="ctr">
                      <a:solidFill>
                        <a:schemeClr val="bg1"/>
                      </a:solidFill>
                      <a:prstDash val="solid"/>
                      <a:round/>
                      <a:headEnd type="none" w="med" len="med"/>
                      <a:tailEnd type="none" w="med" len="med"/>
                    </a:lnL>
                    <a:lnR w="12700" cmpd="sng">
                      <a:noFill/>
                    </a:lnR>
                    <a:lnT w="381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1690814288"/>
                  </a:ext>
                </a:extLst>
              </a:tr>
              <a:tr h="968102">
                <a:tc>
                  <a:txBody>
                    <a:bodyPr/>
                    <a:lstStyle/>
                    <a:p>
                      <a:pPr marL="0" marR="0" lvl="0" indent="0" algn="l" defTabSz="914400" rtl="0" eaLnBrk="1" fontAlgn="auto" latinLnBrk="0" hangingPunct="1">
                        <a:lnSpc>
                          <a:spcPct val="95000"/>
                        </a:lnSpc>
                        <a:spcBef>
                          <a:spcPts val="0"/>
                        </a:spcBef>
                        <a:spcAft>
                          <a:spcPts val="0"/>
                        </a:spcAft>
                        <a:buClrTx/>
                        <a:buSzTx/>
                        <a:buFontTx/>
                        <a:buNone/>
                        <a:tabLst/>
                        <a:defRPr/>
                      </a:pPr>
                      <a:r>
                        <a:rPr lang="en-US" sz="2000" dirty="0">
                          <a:ea typeface="Arial Unicode MS" panose="020B0604020202020204" pitchFamily="34" charset="-128"/>
                          <a:cs typeface="Arial Unicode MS" panose="020B0604020202020204" pitchFamily="34" charset="-128"/>
                        </a:rPr>
                        <a:t>The </a:t>
                      </a:r>
                      <a:r>
                        <a:rPr lang="en-US" sz="2000" b="1" u="sng" dirty="0">
                          <a:ea typeface="Arial Unicode MS" panose="020B0604020202020204" pitchFamily="34" charset="-128"/>
                          <a:cs typeface="Arial Unicode MS" panose="020B0604020202020204" pitchFamily="34" charset="-128"/>
                        </a:rPr>
                        <a:t>average</a:t>
                      </a:r>
                      <a:r>
                        <a:rPr lang="en-US" sz="2000" dirty="0">
                          <a:ea typeface="Arial Unicode MS" panose="020B0604020202020204" pitchFamily="34" charset="-128"/>
                          <a:cs typeface="Arial Unicode MS" panose="020B0604020202020204" pitchFamily="34" charset="-128"/>
                        </a:rPr>
                        <a:t> life expectancy </a:t>
                      </a:r>
                      <a:br>
                        <a:rPr lang="en-US" sz="2000" dirty="0">
                          <a:ea typeface="Arial Unicode MS" panose="020B0604020202020204" pitchFamily="34" charset="-128"/>
                          <a:cs typeface="Arial Unicode MS" panose="020B0604020202020204" pitchFamily="34" charset="-128"/>
                        </a:rPr>
                      </a:br>
                      <a:r>
                        <a:rPr lang="en-US" sz="2000" dirty="0">
                          <a:ea typeface="Arial Unicode MS" panose="020B0604020202020204" pitchFamily="34" charset="-128"/>
                          <a:cs typeface="Arial Unicode MS" panose="020B0604020202020204" pitchFamily="34" charset="-128"/>
                        </a:rPr>
                        <a:t>of retirees is </a:t>
                      </a:r>
                      <a:r>
                        <a:rPr lang="en-US" sz="2000" b="1" dirty="0">
                          <a:ea typeface="Arial Unicode MS" panose="020B0604020202020204" pitchFamily="34" charset="-128"/>
                          <a:cs typeface="Arial Unicode MS" panose="020B0604020202020204" pitchFamily="34" charset="-128"/>
                        </a:rPr>
                        <a:t>longer</a:t>
                      </a:r>
                      <a:r>
                        <a:rPr lang="en-US" sz="2000" dirty="0">
                          <a:ea typeface="Arial Unicode MS" panose="020B0604020202020204" pitchFamily="34" charset="-128"/>
                          <a:cs typeface="Arial Unicode MS" panose="020B0604020202020204" pitchFamily="34" charset="-128"/>
                        </a:rPr>
                        <a:t> today</a:t>
                      </a:r>
                      <a:r>
                        <a:rPr lang="en-US" sz="2000" baseline="30000" dirty="0">
                          <a:ea typeface="Arial Unicode MS" panose="020B0604020202020204" pitchFamily="34" charset="-128"/>
                          <a:cs typeface="Arial Unicode MS" panose="020B0604020202020204" pitchFamily="34" charset="-128"/>
                        </a:rPr>
                        <a:t>1</a:t>
                      </a:r>
                      <a:endParaRPr lang="en-US" sz="2000" dirty="0">
                        <a:ea typeface="Arial Unicode MS" panose="020B0604020202020204" pitchFamily="34" charset="-128"/>
                        <a:cs typeface="Arial Unicode MS" panose="020B0604020202020204" pitchFamily="34" charset="-128"/>
                      </a:endParaRPr>
                    </a:p>
                  </a:txBody>
                  <a:tcPr anchor="ctr">
                    <a:lnL w="12700" cmpd="sng">
                      <a:noFill/>
                    </a:lnL>
                    <a:lnR w="381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ea typeface="Arial Unicode MS" panose="020B0604020202020204" pitchFamily="34" charset="-128"/>
                          <a:cs typeface="Arial Unicode MS" panose="020B0604020202020204" pitchFamily="34" charset="-128"/>
                        </a:rPr>
                        <a:t>68.14</a:t>
                      </a:r>
                      <a:r>
                        <a:rPr lang="en-US" sz="2000" dirty="0">
                          <a:solidFill>
                            <a:schemeClr val="bg1"/>
                          </a:solidFill>
                          <a:ea typeface="Arial Unicode MS" panose="020B0604020202020204" pitchFamily="34" charset="-128"/>
                          <a:cs typeface="Arial Unicode MS" panose="020B0604020202020204" pitchFamily="34" charset="-128"/>
                        </a:rPr>
                        <a:t> years</a:t>
                      </a:r>
                    </a:p>
                  </a:txBody>
                  <a:tcPr marL="144000" marR="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7874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ea typeface="Arial Unicode MS" panose="020B0604020202020204" pitchFamily="34" charset="-128"/>
                          <a:cs typeface="Arial Unicode MS" panose="020B0604020202020204" pitchFamily="34" charset="-128"/>
                        </a:rPr>
                        <a:t>79.25</a:t>
                      </a:r>
                      <a:r>
                        <a:rPr lang="en-US" sz="2000" dirty="0">
                          <a:solidFill>
                            <a:schemeClr val="bg1"/>
                          </a:solidFill>
                          <a:ea typeface="Arial Unicode MS" panose="020B0604020202020204" pitchFamily="34" charset="-128"/>
                          <a:cs typeface="Arial Unicode MS" panose="020B0604020202020204" pitchFamily="34" charset="-128"/>
                        </a:rPr>
                        <a:t> years</a:t>
                      </a:r>
                    </a:p>
                  </a:txBody>
                  <a:tcPr marL="144000" marR="144000" anchor="ctr">
                    <a:lnL w="381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3548274392"/>
                  </a:ext>
                </a:extLst>
              </a:tr>
              <a:tr h="1697903">
                <a:tc>
                  <a:txBody>
                    <a:bodyPr/>
                    <a:lstStyle/>
                    <a:p>
                      <a:pPr marL="0" marR="0" lvl="0" indent="0" algn="l" defTabSz="914400" rtl="0" eaLnBrk="1" fontAlgn="auto" latinLnBrk="0" hangingPunct="1">
                        <a:lnSpc>
                          <a:spcPct val="95000"/>
                        </a:lnSpc>
                        <a:spcBef>
                          <a:spcPts val="0"/>
                        </a:spcBef>
                        <a:spcAft>
                          <a:spcPts val="0"/>
                        </a:spcAft>
                        <a:buClrTx/>
                        <a:buSzTx/>
                        <a:buFontTx/>
                        <a:buNone/>
                        <a:tabLst/>
                        <a:defRPr/>
                      </a:pPr>
                      <a:r>
                        <a:rPr lang="en-US" sz="2000" dirty="0"/>
                        <a:t>Social Security benefits </a:t>
                      </a:r>
                      <a:br>
                        <a:rPr lang="en-US" sz="2000" dirty="0"/>
                      </a:br>
                      <a:r>
                        <a:rPr lang="en-US" sz="2000" b="1" dirty="0"/>
                        <a:t>cover more people</a:t>
                      </a:r>
                      <a:endParaRPr lang="en-US" sz="2000" dirty="0"/>
                    </a:p>
                  </a:txBody>
                  <a:tcPr anchor="ctr">
                    <a:lnL w="12700" cmpd="sng">
                      <a:noFill/>
                    </a:lnL>
                    <a:lnR w="381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ea typeface="Arial Unicode MS" panose="020B0604020202020204" pitchFamily="34" charset="-128"/>
                          <a:cs typeface="Arial Unicode MS" panose="020B0604020202020204" pitchFamily="34" charset="-128"/>
                        </a:rPr>
                        <a:t>Retired workers</a:t>
                      </a:r>
                      <a:endParaRPr lang="en-US" sz="1600" dirty="0">
                        <a:solidFill>
                          <a:schemeClr val="bg1"/>
                        </a:solidFill>
                      </a:endParaRPr>
                    </a:p>
                  </a:txBody>
                  <a:tcPr marL="144000" marR="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7874E"/>
                    </a:solidFill>
                  </a:tcPr>
                </a:tc>
                <a:tc>
                  <a:txBody>
                    <a:bodyPr/>
                    <a:lstStyle/>
                    <a:p>
                      <a:pPr marL="0" indent="0">
                        <a:spcBef>
                          <a:spcPts val="300"/>
                        </a:spcBef>
                        <a:buNone/>
                      </a:pPr>
                      <a:r>
                        <a:rPr lang="en-US" sz="1600" dirty="0">
                          <a:solidFill>
                            <a:schemeClr val="bg1"/>
                          </a:solidFill>
                          <a:ea typeface="Arial Unicode MS" panose="020B0604020202020204" pitchFamily="34" charset="-128"/>
                          <a:cs typeface="Arial Unicode MS" panose="020B0604020202020204" pitchFamily="34" charset="-128"/>
                        </a:rPr>
                        <a:t>Retired workers</a:t>
                      </a:r>
                    </a:p>
                    <a:p>
                      <a:pPr marL="0" indent="0">
                        <a:spcBef>
                          <a:spcPts val="300"/>
                        </a:spcBef>
                        <a:buNone/>
                      </a:pPr>
                      <a:r>
                        <a:rPr lang="en-US" sz="1600" spc="-20" dirty="0">
                          <a:solidFill>
                            <a:schemeClr val="bg1"/>
                          </a:solidFill>
                          <a:ea typeface="Arial Unicode MS" panose="020B0604020202020204" pitchFamily="34" charset="-128"/>
                          <a:cs typeface="Arial Unicode MS" panose="020B0604020202020204" pitchFamily="34" charset="-128"/>
                        </a:rPr>
                        <a:t>Spousal benefits</a:t>
                      </a:r>
                    </a:p>
                    <a:p>
                      <a:pPr marL="0" indent="0">
                        <a:spcBef>
                          <a:spcPts val="300"/>
                        </a:spcBef>
                        <a:buNone/>
                      </a:pPr>
                      <a:r>
                        <a:rPr lang="en-US" sz="1600" spc="-20" dirty="0">
                          <a:solidFill>
                            <a:schemeClr val="bg1"/>
                          </a:solidFill>
                          <a:ea typeface="Arial Unicode MS" panose="020B0604020202020204" pitchFamily="34" charset="-128"/>
                          <a:cs typeface="Arial Unicode MS" panose="020B0604020202020204" pitchFamily="34" charset="-128"/>
                        </a:rPr>
                        <a:t>Survivor benefits</a:t>
                      </a:r>
                    </a:p>
                    <a:p>
                      <a:pPr marL="0" indent="0">
                        <a:spcBef>
                          <a:spcPts val="300"/>
                        </a:spcBef>
                        <a:buNone/>
                      </a:pPr>
                      <a:r>
                        <a:rPr lang="en-US" sz="1600" spc="-50" dirty="0">
                          <a:solidFill>
                            <a:schemeClr val="bg1"/>
                          </a:solidFill>
                          <a:ea typeface="Arial Unicode MS" panose="020B0604020202020204" pitchFamily="34" charset="-128"/>
                          <a:cs typeface="Arial Unicode MS" panose="020B0604020202020204" pitchFamily="34" charset="-128"/>
                        </a:rPr>
                        <a:t>Disability benefits</a:t>
                      </a:r>
                    </a:p>
                    <a:p>
                      <a:pPr marL="0" indent="0">
                        <a:spcBef>
                          <a:spcPts val="300"/>
                        </a:spcBef>
                        <a:buNone/>
                      </a:pPr>
                      <a:r>
                        <a:rPr lang="en-US" sz="1600" spc="-20" dirty="0">
                          <a:solidFill>
                            <a:schemeClr val="bg1"/>
                          </a:solidFill>
                          <a:ea typeface="Arial Unicode MS" panose="020B0604020202020204" pitchFamily="34" charset="-128"/>
                          <a:cs typeface="Arial Unicode MS" panose="020B0604020202020204" pitchFamily="34" charset="-128"/>
                        </a:rPr>
                        <a:t>Family benefits</a:t>
                      </a:r>
                    </a:p>
                  </a:txBody>
                  <a:tcPr marL="144000" marR="144000" anchor="ctr">
                    <a:lnL w="381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249341310"/>
                  </a:ext>
                </a:extLst>
              </a:tr>
              <a:tr h="1201045">
                <a:tc>
                  <a:txBody>
                    <a:bodyPr/>
                    <a:lstStyle/>
                    <a:p>
                      <a:pPr marL="0" marR="0" lvl="0" indent="0" algn="l" defTabSz="914400" rtl="0" eaLnBrk="1" fontAlgn="auto" latinLnBrk="0" hangingPunct="1">
                        <a:lnSpc>
                          <a:spcPct val="95000"/>
                        </a:lnSpc>
                        <a:spcBef>
                          <a:spcPts val="0"/>
                        </a:spcBef>
                        <a:spcAft>
                          <a:spcPts val="0"/>
                        </a:spcAft>
                        <a:buClrTx/>
                        <a:buSzTx/>
                        <a:buFontTx/>
                        <a:buNone/>
                        <a:tabLst/>
                        <a:defRPr/>
                      </a:pPr>
                      <a:r>
                        <a:rPr lang="en-US" sz="2000" dirty="0"/>
                        <a:t>There are </a:t>
                      </a:r>
                      <a:r>
                        <a:rPr lang="en-US" sz="2000" b="1" dirty="0"/>
                        <a:t>far fewer workers </a:t>
                      </a:r>
                      <a:r>
                        <a:rPr lang="en-US" sz="2000" dirty="0"/>
                        <a:t>contributing per beneficiary</a:t>
                      </a:r>
                      <a:r>
                        <a:rPr lang="en-US" sz="2000" baseline="30000" dirty="0"/>
                        <a:t>2</a:t>
                      </a:r>
                      <a:endParaRPr lang="en-US" sz="2000" dirty="0"/>
                    </a:p>
                  </a:txBody>
                  <a:tcPr marT="72000">
                    <a:lnL w="12700" cmpd="sng">
                      <a:noFill/>
                    </a:lnL>
                    <a:lnR w="381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ea typeface="Arial Unicode MS" panose="020B0604020202020204" pitchFamily="34" charset="-128"/>
                          <a:cs typeface="Arial Unicode MS" panose="020B0604020202020204" pitchFamily="34" charset="-128"/>
                        </a:rPr>
                        <a:t>16 </a:t>
                      </a:r>
                      <a:r>
                        <a:rPr lang="en-US" sz="2000" dirty="0">
                          <a:solidFill>
                            <a:schemeClr val="bg1"/>
                          </a:solidFill>
                          <a:ea typeface="Arial Unicode MS" panose="020B0604020202020204" pitchFamily="34" charset="-128"/>
                          <a:cs typeface="Arial Unicode MS" panose="020B0604020202020204" pitchFamily="34" charset="-128"/>
                        </a:rPr>
                        <a:t>workers </a:t>
                      </a:r>
                      <a:br>
                        <a:rPr lang="en-US" sz="2000" dirty="0">
                          <a:solidFill>
                            <a:schemeClr val="bg1"/>
                          </a:solidFill>
                          <a:ea typeface="Arial Unicode MS" panose="020B0604020202020204" pitchFamily="34" charset="-128"/>
                          <a:cs typeface="Arial Unicode MS" panose="020B0604020202020204" pitchFamily="34" charset="-128"/>
                        </a:rPr>
                      </a:br>
                      <a:r>
                        <a:rPr lang="en-US" sz="2000" dirty="0">
                          <a:solidFill>
                            <a:schemeClr val="bg1"/>
                          </a:solidFill>
                          <a:ea typeface="Arial Unicode MS" panose="020B0604020202020204" pitchFamily="34" charset="-128"/>
                          <a:cs typeface="Arial Unicode MS" panose="020B0604020202020204" pitchFamily="34" charset="-128"/>
                        </a:rPr>
                        <a:t>per recipient</a:t>
                      </a:r>
                    </a:p>
                  </a:txBody>
                  <a:tcPr marL="144000" marR="144000" marT="72000" marB="251999">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solidFill>
                      <a:srgbClr val="07874E"/>
                    </a:solidFill>
                  </a:tcPr>
                </a:tc>
                <a:tc>
                  <a:txBody>
                    <a:bodyPr/>
                    <a:lstStyle/>
                    <a:p>
                      <a:pPr marL="0" indent="0">
                        <a:spcBef>
                          <a:spcPts val="0"/>
                        </a:spcBef>
                        <a:buNone/>
                      </a:pPr>
                      <a:r>
                        <a:rPr lang="en-US" sz="2000" b="1" dirty="0">
                          <a:solidFill>
                            <a:schemeClr val="bg1"/>
                          </a:solidFill>
                          <a:ea typeface="Arial Unicode MS" panose="020B0604020202020204" pitchFamily="34" charset="-128"/>
                          <a:cs typeface="Arial Unicode MS" panose="020B0604020202020204" pitchFamily="34" charset="-128"/>
                        </a:rPr>
                        <a:t>2.7 </a:t>
                      </a:r>
                      <a:r>
                        <a:rPr lang="en-US" sz="2000" dirty="0">
                          <a:solidFill>
                            <a:schemeClr val="bg1"/>
                          </a:solidFill>
                          <a:ea typeface="Arial Unicode MS" panose="020B0604020202020204" pitchFamily="34" charset="-128"/>
                        </a:rPr>
                        <a:t>workers </a:t>
                      </a:r>
                    </a:p>
                    <a:p>
                      <a:pPr marL="0" indent="0">
                        <a:spcBef>
                          <a:spcPts val="0"/>
                        </a:spcBef>
                        <a:buNone/>
                      </a:pPr>
                      <a:r>
                        <a:rPr lang="en-US" sz="2000" dirty="0">
                          <a:solidFill>
                            <a:schemeClr val="bg1"/>
                          </a:solidFill>
                          <a:ea typeface="Arial Unicode MS" panose="020B0604020202020204" pitchFamily="34" charset="-128"/>
                        </a:rPr>
                        <a:t>per recipient</a:t>
                      </a:r>
                    </a:p>
                  </a:txBody>
                  <a:tcPr marL="144000" marR="144000" marT="72000" marB="251999">
                    <a:lnL w="381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0009A"/>
                    </a:solidFill>
                  </a:tcPr>
                </a:tc>
                <a:extLst>
                  <a:ext uri="{0D108BD9-81ED-4DB2-BD59-A6C34878D82A}">
                    <a16:rowId xmlns:a16="http://schemas.microsoft.com/office/drawing/2014/main" val="3936671331"/>
                  </a:ext>
                </a:extLst>
              </a:tr>
            </a:tbl>
          </a:graphicData>
        </a:graphic>
      </p:graphicFrame>
      <p:pic>
        <p:nvPicPr>
          <p:cNvPr id="16" name="Graphic 15">
            <a:extLst>
              <a:ext uri="{FF2B5EF4-FFF2-40B4-BE49-F238E27FC236}">
                <a16:creationId xmlns:a16="http://schemas.microsoft.com/office/drawing/2014/main" id="{30296999-4E6D-B044-46EC-22708FA67D7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rot="5400000">
            <a:off x="7721762" y="3473811"/>
            <a:ext cx="576086" cy="576086"/>
          </a:xfrm>
          <a:prstGeom prst="rect">
            <a:avLst/>
          </a:prstGeom>
        </p:spPr>
      </p:pic>
      <p:pic>
        <p:nvPicPr>
          <p:cNvPr id="14" name="Graphic 13">
            <a:extLst>
              <a:ext uri="{FF2B5EF4-FFF2-40B4-BE49-F238E27FC236}">
                <a16:creationId xmlns:a16="http://schemas.microsoft.com/office/drawing/2014/main" id="{97DB8D05-31FF-B370-1929-E4990C9C874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rot="5400000">
            <a:off x="7721762" y="2213120"/>
            <a:ext cx="576086" cy="576086"/>
          </a:xfrm>
          <a:prstGeom prst="rect">
            <a:avLst/>
          </a:prstGeom>
        </p:spPr>
      </p:pic>
      <p:pic>
        <p:nvPicPr>
          <p:cNvPr id="15" name="Graphic 14">
            <a:extLst>
              <a:ext uri="{FF2B5EF4-FFF2-40B4-BE49-F238E27FC236}">
                <a16:creationId xmlns:a16="http://schemas.microsoft.com/office/drawing/2014/main" id="{925BDA0F-7930-13A7-E992-1B7E733C388D}"/>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rot="5400000">
            <a:off x="7721762" y="4816522"/>
            <a:ext cx="576086" cy="576086"/>
          </a:xfrm>
          <a:prstGeom prst="rect">
            <a:avLst/>
          </a:prstGeom>
        </p:spPr>
      </p:pic>
    </p:spTree>
    <p:custDataLst>
      <p:tags r:id="rId1"/>
    </p:custDataLst>
    <p:extLst>
      <p:ext uri="{BB962C8B-B14F-4D97-AF65-F5344CB8AC3E}">
        <p14:creationId xmlns:p14="http://schemas.microsoft.com/office/powerpoint/2010/main" val="807363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7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COUNT" val="2"/>
  <p:tag name="SN" val="HIDDE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COUNT" val="3"/>
  <p:tag name="SN" val="HIDDE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COUNT" val="4"/>
  <p:tag name="SN" val="HIDDE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COUNT" val="3"/>
  <p:tag name="SN" val="HIDDEN"/>
</p:tagLst>
</file>

<file path=ppt/tags/tag51.xml><?xml version="1.0" encoding="utf-8"?>
<p:tagLst xmlns:a="http://schemas.openxmlformats.org/drawingml/2006/main" xmlns:r="http://schemas.openxmlformats.org/officeDocument/2006/relationships" xmlns:p="http://schemas.openxmlformats.org/presentationml/2006/main">
  <p:tag name="COUNT" val="3"/>
  <p:tag name="SN" val="HIDDEN"/>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COUNT" val="2"/>
  <p:tag name="SN" val="HIDDE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COUNT" val="3"/>
  <p:tag name="SN" val="HIDDE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John Hancock layouts">
  <a:themeElements>
    <a:clrScheme name="Theme">
      <a:dk1>
        <a:sysClr val="windowText" lastClr="000000"/>
      </a:dk1>
      <a:lt1>
        <a:sysClr val="window" lastClr="FFFFFF"/>
      </a:lt1>
      <a:dk2>
        <a:srgbClr val="282B3E"/>
      </a:dk2>
      <a:lt2>
        <a:srgbClr val="8E90A2"/>
      </a:lt2>
      <a:accent1>
        <a:srgbClr val="00A758"/>
      </a:accent1>
      <a:accent2>
        <a:srgbClr val="0000C1"/>
      </a:accent2>
      <a:accent3>
        <a:srgbClr val="EC6453"/>
      </a:accent3>
      <a:accent4>
        <a:srgbClr val="604584"/>
      </a:accent4>
      <a:accent5>
        <a:srgbClr val="F49600"/>
      </a:accent5>
      <a:accent6>
        <a:srgbClr val="06C7BA"/>
      </a:accent6>
      <a:hlink>
        <a:srgbClr val="0000C1"/>
      </a:hlink>
      <a:folHlink>
        <a:srgbClr val="0000C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defPPr algn="l">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33363" indent="-233363" algn="l">
          <a:spcBef>
            <a:spcPts val="600"/>
          </a:spcBef>
          <a:buFont typeface="Arial" panose="020B0604020202020204" pitchFamily="34" charset="0"/>
          <a:buChar char="•"/>
          <a:defRPr dirty="0" err="1" smtClean="0"/>
        </a:defPPr>
      </a:lstStyle>
    </a:txDef>
  </a:objectDefaults>
  <a:extraClrSchemeLst/>
  <a:extLst>
    <a:ext uri="{05A4C25C-085E-4340-85A3-A5531E510DB2}">
      <thm15:themeFamily xmlns:thm15="http://schemas.microsoft.com/office/thememl/2012/main" name="1026722 - Corporate PPT Template_16x9_MP 1026722 E_0818_v14" id="{3527DC7A-8C8D-4E9E-9B6E-A1046016BC1D}" vid="{5393119F-6D4A-4296-9D2C-28F94A85A1E8}"/>
    </a:ext>
  </a:extLst>
</a:theme>
</file>

<file path=ppt/theme/theme2.xml><?xml version="1.0" encoding="utf-8"?>
<a:theme xmlns:a="http://schemas.openxmlformats.org/drawingml/2006/main" name="1_John Hancock layouts">
  <a:themeElements>
    <a:clrScheme name="Theme">
      <a:dk1>
        <a:sysClr val="windowText" lastClr="000000"/>
      </a:dk1>
      <a:lt1>
        <a:sysClr val="window" lastClr="FFFFFF"/>
      </a:lt1>
      <a:dk2>
        <a:srgbClr val="282B3E"/>
      </a:dk2>
      <a:lt2>
        <a:srgbClr val="8E90A2"/>
      </a:lt2>
      <a:accent1>
        <a:srgbClr val="00A758"/>
      </a:accent1>
      <a:accent2>
        <a:srgbClr val="0000C1"/>
      </a:accent2>
      <a:accent3>
        <a:srgbClr val="EC6453"/>
      </a:accent3>
      <a:accent4>
        <a:srgbClr val="604584"/>
      </a:accent4>
      <a:accent5>
        <a:srgbClr val="F49600"/>
      </a:accent5>
      <a:accent6>
        <a:srgbClr val="06C7BA"/>
      </a:accent6>
      <a:hlink>
        <a:srgbClr val="0000C1"/>
      </a:hlink>
      <a:folHlink>
        <a:srgbClr val="0000C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defPPr algn="l">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33363" indent="-233363" algn="l">
          <a:spcBef>
            <a:spcPts val="600"/>
          </a:spcBef>
          <a:buFont typeface="Arial" panose="020B0604020202020204" pitchFamily="34" charset="0"/>
          <a:buChar char="•"/>
          <a:defRPr dirty="0" err="1" smtClean="0"/>
        </a:defPPr>
      </a:lstStyle>
    </a:txDef>
  </a:objectDefaults>
  <a:extraClrSchemeLst/>
  <a:extLst>
    <a:ext uri="{05A4C25C-085E-4340-85A3-A5531E510DB2}">
      <thm15:themeFamily xmlns:thm15="http://schemas.microsoft.com/office/thememl/2012/main" name="1026722 - Corporate PPT Template_16x9_MP 1026722 E_0818_v14" id="{3527DC7A-8C8D-4E9E-9B6E-A1046016BC1D}" vid="{5393119F-6D4A-4296-9D2C-28F94A85A1E8}"/>
    </a:ext>
  </a:extLst>
</a:theme>
</file>

<file path=ppt/theme/theme3.xml><?xml version="1.0" encoding="utf-8"?>
<a:theme xmlns:a="http://schemas.openxmlformats.org/drawingml/2006/main" name="2_John Hancock layouts">
  <a:themeElements>
    <a:clrScheme name="Theme">
      <a:dk1>
        <a:sysClr val="windowText" lastClr="000000"/>
      </a:dk1>
      <a:lt1>
        <a:sysClr val="window" lastClr="FFFFFF"/>
      </a:lt1>
      <a:dk2>
        <a:srgbClr val="282B3E"/>
      </a:dk2>
      <a:lt2>
        <a:srgbClr val="8E90A2"/>
      </a:lt2>
      <a:accent1>
        <a:srgbClr val="00A758"/>
      </a:accent1>
      <a:accent2>
        <a:srgbClr val="0000C1"/>
      </a:accent2>
      <a:accent3>
        <a:srgbClr val="EC6453"/>
      </a:accent3>
      <a:accent4>
        <a:srgbClr val="604584"/>
      </a:accent4>
      <a:accent5>
        <a:srgbClr val="F49600"/>
      </a:accent5>
      <a:accent6>
        <a:srgbClr val="06C7BA"/>
      </a:accent6>
      <a:hlink>
        <a:srgbClr val="0000C1"/>
      </a:hlink>
      <a:folHlink>
        <a:srgbClr val="0000C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defPPr algn="l">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33363" indent="-233363" algn="l">
          <a:spcBef>
            <a:spcPts val="600"/>
          </a:spcBef>
          <a:buFont typeface="Arial" panose="020B0604020202020204" pitchFamily="34" charset="0"/>
          <a:buChar char="•"/>
          <a:defRPr dirty="0" err="1" smtClean="0"/>
        </a:defPPr>
      </a:lstStyle>
    </a:txDef>
  </a:objectDefaults>
  <a:extraClrSchemeLst/>
  <a:extLst>
    <a:ext uri="{05A4C25C-085E-4340-85A3-A5531E510DB2}">
      <thm15:themeFamily xmlns:thm15="http://schemas.microsoft.com/office/thememl/2012/main" name="1026722 - Corporate PPT Template_16x9_MP 1026722 E_0818_v14" id="{3527DC7A-8C8D-4E9E-9B6E-A1046016BC1D}" vid="{5393119F-6D4A-4296-9D2C-28F94A85A1E8}"/>
    </a:ext>
  </a:extLst>
</a:theme>
</file>

<file path=ppt/theme/theme4.xml><?xml version="1.0" encoding="utf-8"?>
<a:theme xmlns:a="http://schemas.openxmlformats.org/drawingml/2006/main" name="Office Theme">
  <a:themeElements>
    <a:clrScheme name="New Brand Final">
      <a:dk1>
        <a:sysClr val="windowText" lastClr="000000"/>
      </a:dk1>
      <a:lt1>
        <a:sysClr val="window" lastClr="FFFFFF"/>
      </a:lt1>
      <a:dk2>
        <a:srgbClr val="282B3E"/>
      </a:dk2>
      <a:lt2>
        <a:srgbClr val="8E90A2"/>
      </a:lt2>
      <a:accent1>
        <a:srgbClr val="00A758"/>
      </a:accent1>
      <a:accent2>
        <a:srgbClr val="0000C1"/>
      </a:accent2>
      <a:accent3>
        <a:srgbClr val="FF7769"/>
      </a:accent3>
      <a:accent4>
        <a:srgbClr val="361558"/>
      </a:accent4>
      <a:accent5>
        <a:srgbClr val="F49600"/>
      </a:accent5>
      <a:accent6>
        <a:srgbClr val="05B2A7"/>
      </a:accent6>
      <a:hlink>
        <a:srgbClr val="0000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6"/>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a:defPPr>
      </a:lstStyle>
    </a:txDef>
  </a:objectDefaults>
  <a:extraClrSchemeLst/>
</a:theme>
</file>

<file path=ppt/theme/theme5.xml><?xml version="1.0" encoding="utf-8"?>
<a:theme xmlns:a="http://schemas.openxmlformats.org/drawingml/2006/main" name="Office Theme">
  <a:themeElements>
    <a:clrScheme name="New Brand Final">
      <a:dk1>
        <a:sysClr val="windowText" lastClr="000000"/>
      </a:dk1>
      <a:lt1>
        <a:sysClr val="window" lastClr="FFFFFF"/>
      </a:lt1>
      <a:dk2>
        <a:srgbClr val="282B3E"/>
      </a:dk2>
      <a:lt2>
        <a:srgbClr val="8E90A2"/>
      </a:lt2>
      <a:accent1>
        <a:srgbClr val="00A758"/>
      </a:accent1>
      <a:accent2>
        <a:srgbClr val="0000C1"/>
      </a:accent2>
      <a:accent3>
        <a:srgbClr val="FF7769"/>
      </a:accent3>
      <a:accent4>
        <a:srgbClr val="361558"/>
      </a:accent4>
      <a:accent5>
        <a:srgbClr val="F49600"/>
      </a:accent5>
      <a:accent6>
        <a:srgbClr val="05B2A7"/>
      </a:accent6>
      <a:hlink>
        <a:srgbClr val="0000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6"/>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12886e0-e552-4999-964a-a6c2f4ccb2b1" xsi:nil="true"/>
    <lcf76f155ced4ddcb4097134ff3c332f xmlns="6add9a28-6956-412b-b277-d11e8307a71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3182CE6A9D8804D97E5BC1E6876666E" ma:contentTypeVersion="17" ma:contentTypeDescription="Create a new document." ma:contentTypeScope="" ma:versionID="6e01c80a3cb525b3c44c1f6b8542fe82">
  <xsd:schema xmlns:xsd="http://www.w3.org/2001/XMLSchema" xmlns:xs="http://www.w3.org/2001/XMLSchema" xmlns:p="http://schemas.microsoft.com/office/2006/metadata/properties" xmlns:ns2="6add9a28-6956-412b-b277-d11e8307a710" xmlns:ns3="77b4f4c4-2685-4772-9cb7-c9ef513f8aaf" xmlns:ns4="c12886e0-e552-4999-964a-a6c2f4ccb2b1" targetNamespace="http://schemas.microsoft.com/office/2006/metadata/properties" ma:root="true" ma:fieldsID="5f5cbce40a92662f1d47d38c9918370e" ns2:_="" ns3:_="" ns4:_="">
    <xsd:import namespace="6add9a28-6956-412b-b277-d11e8307a710"/>
    <xsd:import namespace="77b4f4c4-2685-4772-9cb7-c9ef513f8aaf"/>
    <xsd:import namespace="c12886e0-e552-4999-964a-a6c2f4ccb2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dd9a28-6956-412b-b277-d11e8307a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c039845-d277-466e-a9af-ee1ca770c93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7b4f4c4-2685-4772-9cb7-c9ef513f8aa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2886e0-e552-4999-964a-a6c2f4ccb2b1"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01d3eeaf-0a47-4af8-97fa-91e8991e3737}" ma:internalName="TaxCatchAll" ma:showField="CatchAllData" ma:web="77b4f4c4-2685-4772-9cb7-c9ef513f8aa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C5643F-2D39-446D-A800-D510D5F1178D}">
  <ds:schemaRefs>
    <ds:schemaRef ds:uri="http://schemas.microsoft.com/office/2006/metadata/properties"/>
    <ds:schemaRef ds:uri="http://schemas.microsoft.com/office/infopath/2007/PartnerControls"/>
    <ds:schemaRef ds:uri="c12886e0-e552-4999-964a-a6c2f4ccb2b1"/>
    <ds:schemaRef ds:uri="6add9a28-6956-412b-b277-d11e8307a710"/>
  </ds:schemaRefs>
</ds:datastoreItem>
</file>

<file path=customXml/itemProps2.xml><?xml version="1.0" encoding="utf-8"?>
<ds:datastoreItem xmlns:ds="http://schemas.openxmlformats.org/officeDocument/2006/customXml" ds:itemID="{4C54729A-6506-403F-B1B4-BF1C34F52503}">
  <ds:schemaRefs>
    <ds:schemaRef ds:uri="http://schemas.microsoft.com/sharepoint/v3/contenttype/forms"/>
  </ds:schemaRefs>
</ds:datastoreItem>
</file>

<file path=customXml/itemProps3.xml><?xml version="1.0" encoding="utf-8"?>
<ds:datastoreItem xmlns:ds="http://schemas.openxmlformats.org/officeDocument/2006/customXml" ds:itemID="{A57F2DF7-B44C-49EA-8B84-86C49D7AB9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add9a28-6956-412b-b277-d11e8307a710"/>
    <ds:schemaRef ds:uri="77b4f4c4-2685-4772-9cb7-c9ef513f8aaf"/>
    <ds:schemaRef ds:uri="c12886e0-e552-4999-964a-a6c2f4ccb2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23238</TotalTime>
  <Words>14889</Words>
  <Application>Microsoft Office PowerPoint</Application>
  <PresentationFormat>On-screen Show (4:3)</PresentationFormat>
  <Paragraphs>1385</Paragraphs>
  <Slides>66</Slides>
  <Notes>64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66</vt:i4>
      </vt:variant>
    </vt:vector>
  </HeadingPairs>
  <TitlesOfParts>
    <vt:vector size="76" baseType="lpstr">
      <vt:lpstr>Aptos</vt:lpstr>
      <vt:lpstr>Arial</vt:lpstr>
      <vt:lpstr>Arial (heading)</vt:lpstr>
      <vt:lpstr>Arial Unicode MS</vt:lpstr>
      <vt:lpstr>Calibri</vt:lpstr>
      <vt:lpstr>Calibri Bold</vt:lpstr>
      <vt:lpstr>Wingdings</vt:lpstr>
      <vt:lpstr>John Hancock layouts</vt:lpstr>
      <vt:lpstr>1_John Hancock layouts</vt:lpstr>
      <vt:lpstr>2_John Hancock layouts</vt:lpstr>
      <vt:lpstr>Understanding Social Security decisions: optimizing your benefits</vt:lpstr>
      <vt:lpstr>Table of contents</vt:lpstr>
      <vt:lpstr>The roots of  Social Security</vt:lpstr>
      <vt:lpstr>The roots of Social Security</vt:lpstr>
      <vt:lpstr>The roots  of Social Security 1940 </vt:lpstr>
      <vt:lpstr>Social Security statistics</vt:lpstr>
      <vt:lpstr>Where  Social Security stands today</vt:lpstr>
      <vt:lpstr>Where Social Security stands today</vt:lpstr>
      <vt:lpstr>Social Security appears to be in trouble</vt:lpstr>
      <vt:lpstr>Social Security’s days of reckoning</vt:lpstr>
      <vt:lpstr>Proposals to strengthen Social Security</vt:lpstr>
      <vt:lpstr>Reality:  it remains supplemental income </vt:lpstr>
      <vt:lpstr>Understanding and maximizing your Social Security benefits</vt:lpstr>
      <vt:lpstr>People are living longer</vt:lpstr>
      <vt:lpstr>Social Security elections</vt:lpstr>
      <vt:lpstr>COLA adjustments over the years</vt:lpstr>
      <vt:lpstr>How Social Security is calculated </vt:lpstr>
      <vt:lpstr>What is full retirement age?</vt:lpstr>
      <vt:lpstr>When to take individual benefits</vt:lpstr>
      <vt:lpstr>When to take individual benefits</vt:lpstr>
      <vt:lpstr>Know when to file</vt:lpstr>
      <vt:lpstr>What is breakeven?</vt:lpstr>
      <vt:lpstr>Spousal benefits for non-working spouses </vt:lpstr>
      <vt:lpstr>Spousal benefits for non-working spouses based on FRA  </vt:lpstr>
      <vt:lpstr>When to take spousal benefits</vt:lpstr>
      <vt:lpstr>When to take spousal benefits </vt:lpstr>
      <vt:lpstr>Social Security benefits for working spouses</vt:lpstr>
      <vt:lpstr>Spousal benefit “boost” ‒ examples</vt:lpstr>
      <vt:lpstr>Widow / widower and children benefits</vt:lpstr>
      <vt:lpstr>When to take survivor benefits</vt:lpstr>
      <vt:lpstr>Divorce rules for accessing Social Security benefits </vt:lpstr>
      <vt:lpstr>When to take divorce spouse benefits</vt:lpstr>
      <vt:lpstr>Steps to follow if someone wants to withdraw Social Security benefits</vt:lpstr>
      <vt:lpstr>Know when your benefits are taxable</vt:lpstr>
      <vt:lpstr>What are the federal income tax thresholds for Social Security benefits?</vt:lpstr>
      <vt:lpstr>Taxation of Social Security benefits ‒ state income tax</vt:lpstr>
      <vt:lpstr>Sample statement</vt:lpstr>
      <vt:lpstr>Signing up for a social security account online</vt:lpstr>
      <vt:lpstr>Changes for 2025</vt:lpstr>
      <vt:lpstr>Changes for 2025</vt:lpstr>
      <vt:lpstr>A larger COLA this year</vt:lpstr>
      <vt:lpstr>Higher potential benefit for new retirees</vt:lpstr>
      <vt:lpstr>More earnings subject to Social Security tax</vt:lpstr>
      <vt:lpstr>Benefits for those who are still working  </vt:lpstr>
      <vt:lpstr>Social Security Fairness  Act</vt:lpstr>
      <vt:lpstr>Social Security Fairness  Act</vt:lpstr>
      <vt:lpstr>Social Security Fairness  Act</vt:lpstr>
      <vt:lpstr>Find a balance between working and collecting</vt:lpstr>
      <vt:lpstr>Example: Harry and Ruth Sullivan</vt:lpstr>
      <vt:lpstr>Scenario 1: both file early </vt:lpstr>
      <vt:lpstr>Scenario 2: both file at age 67 </vt:lpstr>
      <vt:lpstr>Scenario 3: both file at age 70 </vt:lpstr>
      <vt:lpstr>Considerations before you file</vt:lpstr>
      <vt:lpstr>Q &amp; A</vt:lpstr>
      <vt:lpstr>Appendix</vt:lpstr>
      <vt:lpstr>Pop quiz</vt:lpstr>
      <vt:lpstr>Bob &amp; Lisa</vt:lpstr>
      <vt:lpstr>Bob &amp; Lisa</vt:lpstr>
      <vt:lpstr>George &amp; Joan</vt:lpstr>
      <vt:lpstr>George &amp; Joan</vt:lpstr>
      <vt:lpstr>Greg &amp; Alice</vt:lpstr>
      <vt:lpstr>Greg &amp; Alice</vt:lpstr>
      <vt:lpstr>Brenda</vt:lpstr>
      <vt:lpstr>Brenda</vt:lpstr>
      <vt:lpstr>More information</vt:lpstr>
      <vt:lpstr>Manulife John Hancock Investments</vt:lpstr>
    </vt:vector>
  </TitlesOfParts>
  <Manager/>
  <Company>John Hancock Investment Management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Kathleen Pritchard</dc:creator>
  <cp:keywords/>
  <dc:description/>
  <cp:lastModifiedBy>Kathleen Burke Kelly</cp:lastModifiedBy>
  <cp:revision>1274</cp:revision>
  <dcterms:created xsi:type="dcterms:W3CDTF">2015-03-19T18:06:20Z</dcterms:created>
  <dcterms:modified xsi:type="dcterms:W3CDTF">2025-01-29T19:18:54Z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0x01010093182CE6A9D8804D97E5BC1E6876666E</vt:lpwstr>
  </property>
  <property fmtid="{D5CDD505-2E9C-101B-9397-08002B2CF9AE}" pid="3" name="MediaServiceImageTags">
    <vt:lpwstr/>
  </property>
  <property fmtid="{D5CDD505-2E9C-101B-9397-08002B2CF9AE}" pid="4" name="MSIP_Label_0dd5db4b-78fb-42ac-8616-2bbd1a698c72_Enabled">
    <vt:lpwstr>true</vt:lpwstr>
  </property>
  <property fmtid="{D5CDD505-2E9C-101B-9397-08002B2CF9AE}" pid="5" name="MSIP_Label_0dd5db4b-78fb-42ac-8616-2bbd1a698c72_SetDate">
    <vt:lpwstr>2022-11-22T19:55:37Z</vt:lpwstr>
  </property>
  <property fmtid="{D5CDD505-2E9C-101B-9397-08002B2CF9AE}" pid="6" name="MSIP_Label_0dd5db4b-78fb-42ac-8616-2bbd1a698c72_Method">
    <vt:lpwstr>Privileged</vt:lpwstr>
  </property>
  <property fmtid="{D5CDD505-2E9C-101B-9397-08002B2CF9AE}" pid="7" name="MSIP_Label_0dd5db4b-78fb-42ac-8616-2bbd1a698c72_Name">
    <vt:lpwstr>EXTERNAL</vt:lpwstr>
  </property>
  <property fmtid="{D5CDD505-2E9C-101B-9397-08002B2CF9AE}" pid="8" name="MSIP_Label_0dd5db4b-78fb-42ac-8616-2bbd1a698c72_SiteId">
    <vt:lpwstr>5d3e2773-e07f-4432-a630-1a0f68a28a05</vt:lpwstr>
  </property>
  <property fmtid="{D5CDD505-2E9C-101B-9397-08002B2CF9AE}" pid="9" name="MSIP_Label_0dd5db4b-78fb-42ac-8616-2bbd1a698c72_ActionId">
    <vt:lpwstr>61477868-f0de-4ceb-99d5-0836ab41bcf6</vt:lpwstr>
  </property>
  <property fmtid="{D5CDD505-2E9C-101B-9397-08002B2CF9AE}" pid="10" name="MSIP_Label_0dd5db4b-78fb-42ac-8616-2bbd1a698c72_ContentBits">
    <vt:lpwstr>0</vt:lpwstr>
  </property>
  <property fmtid="{D5CDD505-2E9C-101B-9397-08002B2CF9AE}" pid="11" name="ArticulateGUID">
    <vt:lpwstr>2AF0D5F2-0612-434C-8A30-75192DD0F915</vt:lpwstr>
  </property>
  <property fmtid="{D5CDD505-2E9C-101B-9397-08002B2CF9AE}" pid="12" name="ArticulatePath">
    <vt:lpwstr>https://mfc.sharepoint.com/sites/PracticeManagement/Practice Management Document Library/Expanding wealth planning expertise/Understanding Social Security/SS 2023/Soc-Security-presentation-INVESTOR-JHIM-12.22</vt:lpwstr>
  </property>
</Properties>
</file>