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6.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tags/tag12.xml" ContentType="application/vnd.openxmlformats-officedocument.presentationml.tags+xml"/>
  <Override PartName="/ppt/notesSlides/notesSlide12.xml" ContentType="application/vnd.openxmlformats-officedocument.presentationml.notesSlid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tags/tag16.xml" ContentType="application/vnd.openxmlformats-officedocument.presentationml.tags+xml"/>
  <Override PartName="/ppt/notesSlides/notesSlide16.xml" ContentType="application/vnd.openxmlformats-officedocument.presentationml.notesSlid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tags/tag17.xml" ContentType="application/vnd.openxmlformats-officedocument.presentationml.tags+xml"/>
  <Override PartName="/ppt/notesSlides/notesSlide17.xml" ContentType="application/vnd.openxmlformats-officedocument.presentationml.notesSlid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tags/tag18.xml" ContentType="application/vnd.openxmlformats-officedocument.presentationml.tags+xml"/>
  <Override PartName="/ppt/notesSlides/notesSlide18.xml" ContentType="application/vnd.openxmlformats-officedocument.presentationml.notesSlid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charts/chart13.xml" ContentType="application/vnd.openxmlformats-officedocument.drawingml.chart+xml"/>
  <Override PartName="/ppt/tags/tag21.xml" ContentType="application/vnd.openxmlformats-officedocument.presentationml.tags+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charts/chart14.xml" ContentType="application/vnd.openxmlformats-officedocument.drawingml.chart+xml"/>
  <Override PartName="/ppt/charts/style12.xml" ContentType="application/vnd.ms-office.chartstyle+xml"/>
  <Override PartName="/ppt/charts/colors12.xml" ContentType="application/vnd.ms-office.chartcolorstyle+xml"/>
  <Override PartName="/ppt/tags/tag23.xml" ContentType="application/vnd.openxmlformats-officedocument.presentationml.tags+xml"/>
  <Override PartName="/ppt/notesSlides/notesSlide23.xml" ContentType="application/vnd.openxmlformats-officedocument.presentationml.notesSlide+xml"/>
  <Override PartName="/ppt/tags/tag24.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5.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26.xml" ContentType="application/vnd.openxmlformats-officedocument.presentationml.notesSlide+xml"/>
  <Override PartName="/ppt/charts/chart16.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0.xml" ContentType="application/vnd.openxmlformats-officedocument.drawingml.chart+xml"/>
  <Override PartName="/ppt/notesSlides/notesSlide32.xml" ContentType="application/vnd.openxmlformats-officedocument.presentationml.notesSlide+xml"/>
  <Override PartName="/ppt/charts/chart21.xml" ContentType="application/vnd.openxmlformats-officedocument.drawingml.chart+xml"/>
  <Override PartName="/ppt/notesSlides/notesSlide33.xml" ContentType="application/vnd.openxmlformats-officedocument.presentationml.notesSlide+xml"/>
  <Override PartName="/ppt/charts/chart22.xml" ContentType="application/vnd.openxmlformats-officedocument.drawingml.chart+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36.xml" ContentType="application/vnd.openxmlformats-officedocument.presentationml.notesSlide+xml"/>
  <Override PartName="/ppt/charts/chart23.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37.xml" ContentType="application/vnd.openxmlformats-officedocument.presentationml.notesSlide+xml"/>
  <Override PartName="/ppt/charts/chart24.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38.xml" ContentType="application/vnd.openxmlformats-officedocument.presentationml.notesSlide+xml"/>
  <Override PartName="/ppt/charts/chart25.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39.xml" ContentType="application/vnd.openxmlformats-officedocument.presentationml.notesSlide+xml"/>
  <Override PartName="/ppt/charts/chart26.xml" ContentType="application/vnd.openxmlformats-officedocument.drawingml.chart+xml"/>
  <Override PartName="/ppt/drawings/drawing2.xml" ContentType="application/vnd.openxmlformats-officedocument.drawingml.chartshapes+xml"/>
  <Override PartName="/ppt/notesSlides/notesSlide40.xml" ContentType="application/vnd.openxmlformats-officedocument.presentationml.notesSlide+xml"/>
  <Override PartName="/ppt/charts/chart27.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28.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9.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30.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31.xml" ContentType="application/vnd.openxmlformats-officedocument.drawingml.chart+xml"/>
  <Override PartName="/ppt/charts/style22.xml" ContentType="application/vnd.ms-office.chartstyle+xml"/>
  <Override PartName="/ppt/charts/colors22.xml" ContentType="application/vnd.ms-office.chartcolorstyle+xml"/>
  <Override PartName="/ppt/tags/tag29.xml" ContentType="application/vnd.openxmlformats-officedocument.presentationml.tags+xml"/>
  <Override PartName="/ppt/notesSlides/notesSlide41.xml" ContentType="application/vnd.openxmlformats-officedocument.presentationml.notesSlide+xml"/>
  <Override PartName="/ppt/charts/chart32.xml" ContentType="application/vnd.openxmlformats-officedocument.drawingml.chart+xml"/>
  <Override PartName="/ppt/charts/style23.xml" ContentType="application/vnd.ms-office.chartstyle+xml"/>
  <Override PartName="/ppt/charts/colors23.xml" ContentType="application/vnd.ms-office.chartcolorstyle+xml"/>
  <Override PartName="/ppt/charts/chart33.xml" ContentType="application/vnd.openxmlformats-officedocument.drawingml.chart+xml"/>
  <Override PartName="/ppt/charts/style24.xml" ContentType="application/vnd.ms-office.chartstyle+xml"/>
  <Override PartName="/ppt/charts/colors24.xml" ContentType="application/vnd.ms-office.chartcolorstyl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rts/chart34.xml" ContentType="application/vnd.openxmlformats-officedocument.drawingml.chart+xml"/>
  <Override PartName="/ppt/notesSlides/notesSlide46.xml" ContentType="application/vnd.openxmlformats-officedocument.presentationml.notesSlide+xml"/>
  <Override PartName="/ppt/charts/chart35.xml" ContentType="application/vnd.openxmlformats-officedocument.drawingml.chart+xml"/>
  <Override PartName="/ppt/notesSlides/notesSlide47.xml" ContentType="application/vnd.openxmlformats-officedocument.presentationml.notesSlide+xml"/>
  <Override PartName="/ppt/charts/chart36.xml" ContentType="application/vnd.openxmlformats-officedocument.drawingml.chart+xml"/>
  <Override PartName="/ppt/notesSlides/notesSlide48.xml" ContentType="application/vnd.openxmlformats-officedocument.presentationml.notesSlide+xml"/>
  <Override PartName="/ppt/charts/chart37.xml" ContentType="application/vnd.openxmlformats-officedocument.drawingml.chart+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rts/chart38.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39.xml" ContentType="application/vnd.openxmlformats-officedocument.drawingml.chart+xml"/>
  <Override PartName="/ppt/charts/style26.xml" ContentType="application/vnd.ms-office.chartstyle+xml"/>
  <Override PartName="/ppt/charts/colors26.xml" ContentType="application/vnd.ms-office.chartcolorstyle+xml"/>
  <Override PartName="/ppt/charts/chart40.xml" ContentType="application/vnd.openxmlformats-officedocument.drawingml.chart+xml"/>
  <Override PartName="/ppt/charts/style27.xml" ContentType="application/vnd.ms-office.chartstyle+xml"/>
  <Override PartName="/ppt/charts/colors27.xml" ContentType="application/vnd.ms-office.chartcolorstyl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rts/chart41.xml" ContentType="application/vnd.openxmlformats-officedocument.drawingml.chart+xml"/>
  <Override PartName="/ppt/charts/style28.xml" ContentType="application/vnd.ms-office.chartstyle+xml"/>
  <Override PartName="/ppt/charts/colors28.xml" ContentType="application/vnd.ms-office.chartcolorstyle+xml"/>
  <Override PartName="/ppt/tags/tag30.xml" ContentType="application/vnd.openxmlformats-officedocument.presentationml.tags+xml"/>
  <Override PartName="/ppt/tags/tag31.xml" ContentType="application/vnd.openxmlformats-officedocument.presentationml.tags+xml"/>
  <Override PartName="/ppt/notesSlides/notesSlide54.xml" ContentType="application/vnd.openxmlformats-officedocument.presentationml.notesSlide+xml"/>
  <Override PartName="/ppt/charts/chart42.xml" ContentType="application/vnd.openxmlformats-officedocument.drawingml.chart+xml"/>
  <Override PartName="/ppt/charts/style29.xml" ContentType="application/vnd.ms-office.chartstyle+xml"/>
  <Override PartName="/ppt/charts/colors29.xml" ContentType="application/vnd.ms-office.chartcolorstyle+xml"/>
  <Override PartName="/ppt/notesSlides/notesSlide55.xml" ContentType="application/vnd.openxmlformats-officedocument.presentationml.notesSlide+xml"/>
  <Override PartName="/ppt/charts/chart43.xml" ContentType="application/vnd.openxmlformats-officedocument.drawingml.chart+xml"/>
  <Override PartName="/ppt/tags/tag32.xml" ContentType="application/vnd.openxmlformats-officedocument.presentationml.tags+xml"/>
  <Override PartName="/ppt/notesSlides/notesSlide56.xml" ContentType="application/vnd.openxmlformats-officedocument.presentationml.notesSlide+xml"/>
  <Override PartName="/ppt/charts/chart44.xml" ContentType="application/vnd.openxmlformats-officedocument.drawingml.chart+xml"/>
  <Override PartName="/ppt/charts/style30.xml" ContentType="application/vnd.ms-office.chartstyle+xml"/>
  <Override PartName="/ppt/charts/colors30.xml" ContentType="application/vnd.ms-office.chartcolorstyl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380" r:id="rId4"/>
  </p:sldMasterIdLst>
  <p:notesMasterIdLst>
    <p:notesMasterId r:id="rId69"/>
  </p:notesMasterIdLst>
  <p:handoutMasterIdLst>
    <p:handoutMasterId r:id="rId70"/>
  </p:handoutMasterIdLst>
  <p:sldIdLst>
    <p:sldId id="611" r:id="rId5"/>
    <p:sldId id="614" r:id="rId6"/>
    <p:sldId id="513" r:id="rId7"/>
    <p:sldId id="585" r:id="rId8"/>
    <p:sldId id="515" r:id="rId9"/>
    <p:sldId id="532" r:id="rId10"/>
    <p:sldId id="516" r:id="rId11"/>
    <p:sldId id="584" r:id="rId12"/>
    <p:sldId id="612" r:id="rId13"/>
    <p:sldId id="595" r:id="rId14"/>
    <p:sldId id="596" r:id="rId15"/>
    <p:sldId id="606" r:id="rId16"/>
    <p:sldId id="523" r:id="rId17"/>
    <p:sldId id="615" r:id="rId18"/>
    <p:sldId id="627" r:id="rId19"/>
    <p:sldId id="526" r:id="rId20"/>
    <p:sldId id="588" r:id="rId21"/>
    <p:sldId id="628" r:id="rId22"/>
    <p:sldId id="530" r:id="rId23"/>
    <p:sldId id="589" r:id="rId24"/>
    <p:sldId id="533" r:id="rId25"/>
    <p:sldId id="534" r:id="rId26"/>
    <p:sldId id="609" r:id="rId27"/>
    <p:sldId id="537" r:id="rId28"/>
    <p:sldId id="613" r:id="rId29"/>
    <p:sldId id="539" r:id="rId30"/>
    <p:sldId id="583" r:id="rId31"/>
    <p:sldId id="541" r:id="rId32"/>
    <p:sldId id="544" r:id="rId33"/>
    <p:sldId id="545" r:id="rId34"/>
    <p:sldId id="590" r:id="rId35"/>
    <p:sldId id="547" r:id="rId36"/>
    <p:sldId id="548" r:id="rId37"/>
    <p:sldId id="550" r:id="rId38"/>
    <p:sldId id="551" r:id="rId39"/>
    <p:sldId id="617" r:id="rId40"/>
    <p:sldId id="598" r:id="rId41"/>
    <p:sldId id="599" r:id="rId42"/>
    <p:sldId id="600" r:id="rId43"/>
    <p:sldId id="556" r:id="rId44"/>
    <p:sldId id="626" r:id="rId45"/>
    <p:sldId id="559" r:id="rId46"/>
    <p:sldId id="618" r:id="rId47"/>
    <p:sldId id="562" r:id="rId48"/>
    <p:sldId id="624" r:id="rId49"/>
    <p:sldId id="563" r:id="rId50"/>
    <p:sldId id="625" r:id="rId51"/>
    <p:sldId id="561" r:id="rId52"/>
    <p:sldId id="621" r:id="rId53"/>
    <p:sldId id="564" r:id="rId54"/>
    <p:sldId id="566" r:id="rId55"/>
    <p:sldId id="567" r:id="rId56"/>
    <p:sldId id="592" r:id="rId57"/>
    <p:sldId id="629" r:id="rId58"/>
    <p:sldId id="594" r:id="rId59"/>
    <p:sldId id="571" r:id="rId60"/>
    <p:sldId id="573" r:id="rId61"/>
    <p:sldId id="574" r:id="rId62"/>
    <p:sldId id="622" r:id="rId63"/>
    <p:sldId id="623" r:id="rId64"/>
    <p:sldId id="577" r:id="rId65"/>
    <p:sldId id="578" r:id="rId66"/>
    <p:sldId id="579" r:id="rId67"/>
    <p:sldId id="580" r:id="rId68"/>
  </p:sldIdLst>
  <p:sldSz cx="9144000" cy="6858000" type="screen4x3"/>
  <p:notesSz cx="6934200" cy="9220200"/>
  <p:custDataLst>
    <p:tags r:id="rId71"/>
  </p:custData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3" orient="horz" pos="837" userDrawn="1">
          <p15:clr>
            <a:srgbClr val="A4A3A4"/>
          </p15:clr>
        </p15:guide>
        <p15:guide id="9" pos="248" userDrawn="1">
          <p15:clr>
            <a:srgbClr val="A4A3A4"/>
          </p15:clr>
        </p15:guide>
        <p15:guide id="10" orient="horz" pos="4126" userDrawn="1">
          <p15:clr>
            <a:srgbClr val="A4A3A4"/>
          </p15:clr>
        </p15:guide>
        <p15:guide id="11" orient="horz" pos="474" userDrawn="1">
          <p15:clr>
            <a:srgbClr val="A4A3A4"/>
          </p15:clr>
        </p15:guide>
        <p15:guide id="12" orient="horz" pos="885" userDrawn="1">
          <p15:clr>
            <a:srgbClr val="A4A3A4"/>
          </p15:clr>
        </p15:guide>
        <p15:guide id="13" pos="5520" userDrawn="1">
          <p15:clr>
            <a:srgbClr val="A4A3A4"/>
          </p15:clr>
        </p15:guide>
        <p15:guide id="14" pos="2880" userDrawn="1">
          <p15:clr>
            <a:srgbClr val="A4A3A4"/>
          </p15:clr>
        </p15:guide>
        <p15:guide id="19" orient="horz" pos="666" userDrawn="1">
          <p15:clr>
            <a:srgbClr val="A4A3A4"/>
          </p15:clr>
        </p15:guide>
        <p15:guide id="21" orient="horz" pos="1122" userDrawn="1">
          <p15:clr>
            <a:srgbClr val="A4A3A4"/>
          </p15:clr>
        </p15:guide>
        <p15:guide id="22" orient="horz" pos="3402" userDrawn="1">
          <p15:clr>
            <a:srgbClr val="A4A3A4"/>
          </p15:clr>
        </p15:guide>
        <p15:guide id="24" pos="393" userDrawn="1">
          <p15:clr>
            <a:srgbClr val="A4A3A4"/>
          </p15:clr>
        </p15:guide>
        <p15:guide id="25" orient="horz" pos="993" userDrawn="1">
          <p15:clr>
            <a:srgbClr val="A4A3A4"/>
          </p15:clr>
        </p15:guide>
        <p15:guide id="26" pos="2752" userDrawn="1">
          <p15:clr>
            <a:srgbClr val="A4A3A4"/>
          </p15:clr>
        </p15:guide>
        <p15:guide id="27" pos="3241" userDrawn="1">
          <p15:clr>
            <a:srgbClr val="A4A3A4"/>
          </p15:clr>
        </p15:guide>
        <p15:guide id="28" pos="3874"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53BA48F-EE5D-ABE6-2B23-67E67F18B559}" name="Naomi Hamersley" initials="NH" userId="Naomi Hamersley"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teve Deroian" initials="SD" lastIdx="8" clrIdx="0">
    <p:extLst>
      <p:ext uri="{19B8F6BF-5375-455C-9EA6-DF929625EA0E}">
        <p15:presenceInfo xmlns:p15="http://schemas.microsoft.com/office/powerpoint/2012/main" userId="S-1-5-21-615842589-744301539-1634534059-230121" providerId="AD"/>
      </p:ext>
    </p:extLst>
  </p:cmAuthor>
  <p:cmAuthor id="2" name="Michelle M. Fuller" initials="MMF" lastIdx="12" clrIdx="1">
    <p:extLst>
      <p:ext uri="{19B8F6BF-5375-455C-9EA6-DF929625EA0E}">
        <p15:presenceInfo xmlns:p15="http://schemas.microsoft.com/office/powerpoint/2012/main" userId="S::fullmic@MFCGD.COM::e8fcfed7-a172-44bd-9ad7-9f9972a2122d" providerId="AD"/>
      </p:ext>
    </p:extLst>
  </p:cmAuthor>
  <p:cmAuthor id="3" name="Ryan W. Wellman" initials="RWW" lastIdx="2" clrIdx="2">
    <p:extLst>
      <p:ext uri="{19B8F6BF-5375-455C-9EA6-DF929625EA0E}">
        <p15:presenceInfo xmlns:p15="http://schemas.microsoft.com/office/powerpoint/2012/main" userId="Ryan W. Wellman" providerId="None"/>
      </p:ext>
    </p:extLst>
  </p:cmAuthor>
  <p:cmAuthor id="4" name="Allegra Pericles" initials="AP" lastIdx="6" clrIdx="3">
    <p:extLst>
      <p:ext uri="{19B8F6BF-5375-455C-9EA6-DF929625EA0E}">
        <p15:presenceInfo xmlns:p15="http://schemas.microsoft.com/office/powerpoint/2012/main" userId="S::perical@MFCGD.COM::6fb6fad6-731c-444c-82cd-a15dca0c4dc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874E"/>
    <a:srgbClr val="00009A"/>
    <a:srgbClr val="D03A39"/>
    <a:srgbClr val="07874E"/>
    <a:srgbClr val="A65900"/>
    <a:srgbClr val="08847B"/>
    <a:srgbClr val="018069"/>
    <a:srgbClr val="00019A"/>
    <a:srgbClr val="00B3DB"/>
    <a:srgbClr val="F47721"/>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4" d="100"/>
          <a:sy n="74" d="100"/>
        </p:scale>
        <p:origin x="1060" y="60"/>
      </p:cViewPr>
      <p:guideLst>
        <p:guide orient="horz" pos="837"/>
        <p:guide pos="248"/>
        <p:guide orient="horz" pos="4126"/>
        <p:guide orient="horz" pos="474"/>
        <p:guide orient="horz" pos="885"/>
        <p:guide pos="5520"/>
        <p:guide pos="2880"/>
        <p:guide orient="horz" pos="666"/>
        <p:guide orient="horz" pos="1122"/>
        <p:guide orient="horz" pos="3402"/>
        <p:guide pos="393"/>
        <p:guide orient="horz" pos="993"/>
        <p:guide pos="2752"/>
        <p:guide pos="3241"/>
        <p:guide pos="3874"/>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presProps" Target="presProps.xml"/><Relationship Id="rId78"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notesMaster" Target="notesMasters/notesMaster1.xml"/><Relationship Id="rId77"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handoutMaster" Target="handoutMasters/handoutMaster1.xml"/><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legra Pericles" userId="6fb6fad6-731c-444c-82cd-a15dca0c4dc2" providerId="ADAL" clId="{E864FA94-1B21-4903-848F-18DB21C650C8}"/>
    <pc:docChg chg="custSel modSld sldOrd replTag delTag">
      <pc:chgData name="Allegra Pericles" userId="6fb6fad6-731c-444c-82cd-a15dca0c4dc2" providerId="ADAL" clId="{E864FA94-1B21-4903-848F-18DB21C650C8}" dt="2024-04-09T20:23:54.297" v="38"/>
      <pc:docMkLst>
        <pc:docMk/>
      </pc:docMkLst>
      <pc:sldChg chg="replTag">
        <pc:chgData name="Allegra Pericles" userId="6fb6fad6-731c-444c-82cd-a15dca0c4dc2" providerId="ADAL" clId="{E864FA94-1B21-4903-848F-18DB21C650C8}" dt="2024-03-15T19:34:47.233" v="3"/>
        <pc:sldMkLst>
          <pc:docMk/>
          <pc:sldMk cId="170948454" sldId="515"/>
        </pc:sldMkLst>
      </pc:sldChg>
      <pc:sldChg chg="replTag">
        <pc:chgData name="Allegra Pericles" userId="6fb6fad6-731c-444c-82cd-a15dca0c4dc2" providerId="ADAL" clId="{E864FA94-1B21-4903-848F-18DB21C650C8}" dt="2024-03-15T19:34:49.029" v="5"/>
        <pc:sldMkLst>
          <pc:docMk/>
          <pc:sldMk cId="3600292225" sldId="516"/>
        </pc:sldMkLst>
      </pc:sldChg>
      <pc:sldChg chg="replTag">
        <pc:chgData name="Allegra Pericles" userId="6fb6fad6-731c-444c-82cd-a15dca0c4dc2" providerId="ADAL" clId="{E864FA94-1B21-4903-848F-18DB21C650C8}" dt="2024-03-15T19:35:20.577" v="11"/>
        <pc:sldMkLst>
          <pc:docMk/>
          <pc:sldMk cId="501360900" sldId="523"/>
        </pc:sldMkLst>
      </pc:sldChg>
      <pc:sldChg chg="replTag delTag">
        <pc:chgData name="Allegra Pericles" userId="6fb6fad6-731c-444c-82cd-a15dca0c4dc2" providerId="ADAL" clId="{E864FA94-1B21-4903-848F-18DB21C650C8}" dt="2024-03-15T19:35:24.832" v="18"/>
        <pc:sldMkLst>
          <pc:docMk/>
          <pc:sldMk cId="2636853682" sldId="526"/>
        </pc:sldMkLst>
      </pc:sldChg>
      <pc:sldChg chg="replTag">
        <pc:chgData name="Allegra Pericles" userId="6fb6fad6-731c-444c-82cd-a15dca0c4dc2" providerId="ADAL" clId="{E864FA94-1B21-4903-848F-18DB21C650C8}" dt="2024-03-15T19:35:28.322" v="21"/>
        <pc:sldMkLst>
          <pc:docMk/>
          <pc:sldMk cId="4223278348" sldId="530"/>
        </pc:sldMkLst>
      </pc:sldChg>
      <pc:sldChg chg="replTag">
        <pc:chgData name="Allegra Pericles" userId="6fb6fad6-731c-444c-82cd-a15dca0c4dc2" providerId="ADAL" clId="{E864FA94-1B21-4903-848F-18DB21C650C8}" dt="2024-03-15T19:34:47.593" v="4"/>
        <pc:sldMkLst>
          <pc:docMk/>
          <pc:sldMk cId="1015500681" sldId="532"/>
        </pc:sldMkLst>
      </pc:sldChg>
      <pc:sldChg chg="replTag">
        <pc:chgData name="Allegra Pericles" userId="6fb6fad6-731c-444c-82cd-a15dca0c4dc2" providerId="ADAL" clId="{E864FA94-1B21-4903-848F-18DB21C650C8}" dt="2024-03-15T19:35:29.646" v="23"/>
        <pc:sldMkLst>
          <pc:docMk/>
          <pc:sldMk cId="2054328449" sldId="533"/>
        </pc:sldMkLst>
      </pc:sldChg>
      <pc:sldChg chg="replTag">
        <pc:chgData name="Allegra Pericles" userId="6fb6fad6-731c-444c-82cd-a15dca0c4dc2" providerId="ADAL" clId="{E864FA94-1B21-4903-848F-18DB21C650C8}" dt="2024-03-15T19:35:30.734" v="24"/>
        <pc:sldMkLst>
          <pc:docMk/>
          <pc:sldMk cId="1175626376" sldId="534"/>
        </pc:sldMkLst>
      </pc:sldChg>
      <pc:sldChg chg="replTag">
        <pc:chgData name="Allegra Pericles" userId="6fb6fad6-731c-444c-82cd-a15dca0c4dc2" providerId="ADAL" clId="{E864FA94-1B21-4903-848F-18DB21C650C8}" dt="2024-03-15T19:35:32.542" v="26"/>
        <pc:sldMkLst>
          <pc:docMk/>
          <pc:sldMk cId="892266706" sldId="537"/>
        </pc:sldMkLst>
      </pc:sldChg>
      <pc:sldChg chg="replTag">
        <pc:chgData name="Allegra Pericles" userId="6fb6fad6-731c-444c-82cd-a15dca0c4dc2" providerId="ADAL" clId="{E864FA94-1B21-4903-848F-18DB21C650C8}" dt="2024-03-15T19:34:49.491" v="6"/>
        <pc:sldMkLst>
          <pc:docMk/>
          <pc:sldMk cId="914412365" sldId="584"/>
        </pc:sldMkLst>
      </pc:sldChg>
      <pc:sldChg chg="replTag">
        <pc:chgData name="Allegra Pericles" userId="6fb6fad6-731c-444c-82cd-a15dca0c4dc2" providerId="ADAL" clId="{E864FA94-1B21-4903-848F-18DB21C650C8}" dt="2024-03-15T19:34:46.269" v="1"/>
        <pc:sldMkLst>
          <pc:docMk/>
          <pc:sldMk cId="1627161196" sldId="585"/>
        </pc:sldMkLst>
      </pc:sldChg>
      <pc:sldChg chg="replTag">
        <pc:chgData name="Allegra Pericles" userId="6fb6fad6-731c-444c-82cd-a15dca0c4dc2" providerId="ADAL" clId="{E864FA94-1B21-4903-848F-18DB21C650C8}" dt="2024-03-15T19:35:25.987" v="19"/>
        <pc:sldMkLst>
          <pc:docMk/>
          <pc:sldMk cId="3717508448" sldId="588"/>
        </pc:sldMkLst>
      </pc:sldChg>
      <pc:sldChg chg="replTag">
        <pc:chgData name="Allegra Pericles" userId="6fb6fad6-731c-444c-82cd-a15dca0c4dc2" providerId="ADAL" clId="{E864FA94-1B21-4903-848F-18DB21C650C8}" dt="2024-03-15T19:35:28.837" v="22"/>
        <pc:sldMkLst>
          <pc:docMk/>
          <pc:sldMk cId="212457465" sldId="589"/>
        </pc:sldMkLst>
      </pc:sldChg>
      <pc:sldChg chg="replTag">
        <pc:chgData name="Allegra Pericles" userId="6fb6fad6-731c-444c-82cd-a15dca0c4dc2" providerId="ADAL" clId="{E864FA94-1B21-4903-848F-18DB21C650C8}" dt="2024-03-15T19:34:52.035" v="8"/>
        <pc:sldMkLst>
          <pc:docMk/>
          <pc:sldMk cId="2051403589" sldId="595"/>
        </pc:sldMkLst>
      </pc:sldChg>
      <pc:sldChg chg="replTag">
        <pc:chgData name="Allegra Pericles" userId="6fb6fad6-731c-444c-82cd-a15dca0c4dc2" providerId="ADAL" clId="{E864FA94-1B21-4903-848F-18DB21C650C8}" dt="2024-03-15T19:34:52.788" v="9"/>
        <pc:sldMkLst>
          <pc:docMk/>
          <pc:sldMk cId="1259812832" sldId="596"/>
        </pc:sldMkLst>
      </pc:sldChg>
      <pc:sldChg chg="replTag">
        <pc:chgData name="Allegra Pericles" userId="6fb6fad6-731c-444c-82cd-a15dca0c4dc2" providerId="ADAL" clId="{E864FA94-1B21-4903-848F-18DB21C650C8}" dt="2024-03-15T19:35:18.007" v="10"/>
        <pc:sldMkLst>
          <pc:docMk/>
          <pc:sldMk cId="2500950500" sldId="606"/>
        </pc:sldMkLst>
      </pc:sldChg>
      <pc:sldChg chg="replTag delTag">
        <pc:chgData name="Allegra Pericles" userId="6fb6fad6-731c-444c-82cd-a15dca0c4dc2" providerId="ADAL" clId="{E864FA94-1B21-4903-848F-18DB21C650C8}" dt="2024-03-15T19:35:41.368" v="30"/>
        <pc:sldMkLst>
          <pc:docMk/>
          <pc:sldMk cId="4068350009" sldId="609"/>
        </pc:sldMkLst>
      </pc:sldChg>
      <pc:sldChg chg="ord replTag delTag">
        <pc:chgData name="Allegra Pericles" userId="6fb6fad6-731c-444c-82cd-a15dca0c4dc2" providerId="ADAL" clId="{E864FA94-1B21-4903-848F-18DB21C650C8}" dt="2024-04-09T20:23:48.496" v="37"/>
        <pc:sldMkLst>
          <pc:docMk/>
          <pc:sldMk cId="2844946064" sldId="611"/>
        </pc:sldMkLst>
      </pc:sldChg>
      <pc:sldChg chg="replTag">
        <pc:chgData name="Allegra Pericles" userId="6fb6fad6-731c-444c-82cd-a15dca0c4dc2" providerId="ADAL" clId="{E864FA94-1B21-4903-848F-18DB21C650C8}" dt="2024-03-15T19:34:50.821" v="7"/>
        <pc:sldMkLst>
          <pc:docMk/>
          <pc:sldMk cId="2938768818" sldId="612"/>
        </pc:sldMkLst>
      </pc:sldChg>
      <pc:sldChg chg="replTag">
        <pc:chgData name="Allegra Pericles" userId="6fb6fad6-731c-444c-82cd-a15dca0c4dc2" providerId="ADAL" clId="{E864FA94-1B21-4903-848F-18DB21C650C8}" dt="2024-03-15T19:35:21.075" v="12"/>
        <pc:sldMkLst>
          <pc:docMk/>
          <pc:sldMk cId="3123657762" sldId="615"/>
        </pc:sldMkLst>
      </pc:sldChg>
      <pc:sldChg chg="replTag delTag">
        <pc:chgData name="Allegra Pericles" userId="6fb6fad6-731c-444c-82cd-a15dca0c4dc2" providerId="ADAL" clId="{E864FA94-1B21-4903-848F-18DB21C650C8}" dt="2024-03-15T19:35:23.174" v="16"/>
        <pc:sldMkLst>
          <pc:docMk/>
          <pc:sldMk cId="2640570279" sldId="627"/>
        </pc:sldMkLst>
      </pc:sldChg>
      <pc:sldChg chg="replTag">
        <pc:chgData name="Allegra Pericles" userId="6fb6fad6-731c-444c-82cd-a15dca0c4dc2" providerId="ADAL" clId="{E864FA94-1B21-4903-848F-18DB21C650C8}" dt="2024-03-15T19:35:26.868" v="20"/>
        <pc:sldMkLst>
          <pc:docMk/>
          <pc:sldMk cId="1893066661" sldId="628"/>
        </pc:sldMkLst>
      </pc:sldChg>
      <pc:sldChg chg="replTag">
        <pc:chgData name="Allegra Pericles" userId="6fb6fad6-731c-444c-82cd-a15dca0c4dc2" providerId="ADAL" clId="{E864FA94-1B21-4903-848F-18DB21C650C8}" dt="2024-04-09T20:23:54.297" v="38"/>
        <pc:sldMkLst>
          <pc:docMk/>
          <pc:sldMk cId="2328897962" sldId="629"/>
        </pc:sldMkLst>
      </pc:sldChg>
    </pc:docChg>
  </pc:docChgLst>
  <pc:docChgLst>
    <pc:chgData name="Kathleen Pritchard" userId="a698ad10-bc43-42a2-904b-25e528be9c80" providerId="ADAL" clId="{3422B11B-DFDF-437C-BC8D-3FCDC1D963D0}"/>
    <pc:docChg chg="modSld">
      <pc:chgData name="Kathleen Pritchard" userId="a698ad10-bc43-42a2-904b-25e528be9c80" providerId="ADAL" clId="{3422B11B-DFDF-437C-BC8D-3FCDC1D963D0}" dt="2024-03-08T18:37:38.130" v="81" actId="1076"/>
      <pc:docMkLst>
        <pc:docMk/>
      </pc:docMkLst>
      <pc:sldChg chg="modSp mod">
        <pc:chgData name="Kathleen Pritchard" userId="a698ad10-bc43-42a2-904b-25e528be9c80" providerId="ADAL" clId="{3422B11B-DFDF-437C-BC8D-3FCDC1D963D0}" dt="2024-03-08T18:37:38.130" v="81" actId="1076"/>
        <pc:sldMkLst>
          <pc:docMk/>
          <pc:sldMk cId="555827735" sldId="580"/>
        </pc:sldMkLst>
        <pc:spChg chg="mod">
          <ac:chgData name="Kathleen Pritchard" userId="a698ad10-bc43-42a2-904b-25e528be9c80" providerId="ADAL" clId="{3422B11B-DFDF-437C-BC8D-3FCDC1D963D0}" dt="2024-03-08T18:37:32.602" v="80" actId="1076"/>
          <ac:spMkLst>
            <pc:docMk/>
            <pc:sldMk cId="555827735" sldId="580"/>
            <ac:spMk id="9" creationId="{369EB7E7-2370-1E4C-948B-A17ACDC7943E}"/>
          </ac:spMkLst>
        </pc:spChg>
        <pc:picChg chg="mod">
          <ac:chgData name="Kathleen Pritchard" userId="a698ad10-bc43-42a2-904b-25e528be9c80" providerId="ADAL" clId="{3422B11B-DFDF-437C-BC8D-3FCDC1D963D0}" dt="2024-03-08T18:37:38.130" v="81" actId="1076"/>
          <ac:picMkLst>
            <pc:docMk/>
            <pc:sldMk cId="555827735" sldId="580"/>
            <ac:picMk id="6" creationId="{C3270458-4C24-455D-9B20-816C2A4CE0F0}"/>
          </ac:picMkLst>
        </pc:pic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3.xml"/><Relationship Id="rId1" Type="http://schemas.microsoft.com/office/2011/relationships/chartStyle" Target="style13.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4.xml"/><Relationship Id="rId1" Type="http://schemas.microsoft.com/office/2011/relationships/chartStyle" Target="style14.xml"/></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15.xml"/><Relationship Id="rId1" Type="http://schemas.microsoft.com/office/2011/relationships/chartStyle" Target="style15.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16.xml"/><Relationship Id="rId1" Type="http://schemas.microsoft.com/office/2011/relationships/chartStyle" Target="style16.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17.xml"/><Relationship Id="rId1" Type="http://schemas.microsoft.com/office/2011/relationships/chartStyle" Target="style17.xml"/></Relationships>
</file>

<file path=ppt/charts/_rels/chart26.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24.xlsx"/></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18.xml"/><Relationship Id="rId1" Type="http://schemas.microsoft.com/office/2011/relationships/chartStyle" Target="style18.xml"/></Relationships>
</file>

<file path=ppt/charts/_rels/chart28.xml.rels><?xml version="1.0" encoding="UTF-8" standalone="yes"?>
<Relationships xmlns="http://schemas.openxmlformats.org/package/2006/relationships"><Relationship Id="rId3" Type="http://schemas.openxmlformats.org/officeDocument/2006/relationships/package" Target="../embeddings/Microsoft_Excel_Worksheet26.xlsx"/><Relationship Id="rId2" Type="http://schemas.microsoft.com/office/2011/relationships/chartColorStyle" Target="colors19.xml"/><Relationship Id="rId1" Type="http://schemas.microsoft.com/office/2011/relationships/chartStyle" Target="style19.xml"/></Relationships>
</file>

<file path=ppt/charts/_rels/chart29.xml.rels><?xml version="1.0" encoding="UTF-8" standalone="yes"?>
<Relationships xmlns="http://schemas.openxmlformats.org/package/2006/relationships"><Relationship Id="rId3" Type="http://schemas.openxmlformats.org/officeDocument/2006/relationships/package" Target="../embeddings/Microsoft_Excel_Worksheet27.xlsx"/><Relationship Id="rId2" Type="http://schemas.microsoft.com/office/2011/relationships/chartColorStyle" Target="colors20.xml"/><Relationship Id="rId1" Type="http://schemas.microsoft.com/office/2011/relationships/chartStyle" Target="style20.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0.xml.rels><?xml version="1.0" encoding="UTF-8" standalone="yes"?>
<Relationships xmlns="http://schemas.openxmlformats.org/package/2006/relationships"><Relationship Id="rId3" Type="http://schemas.openxmlformats.org/officeDocument/2006/relationships/package" Target="../embeddings/Microsoft_Excel_Worksheet28.xlsx"/><Relationship Id="rId2" Type="http://schemas.microsoft.com/office/2011/relationships/chartColorStyle" Target="colors21.xml"/><Relationship Id="rId1" Type="http://schemas.microsoft.com/office/2011/relationships/chartStyle" Target="style21.xml"/></Relationships>
</file>

<file path=ppt/charts/_rels/chart31.xml.rels><?xml version="1.0" encoding="UTF-8" standalone="yes"?>
<Relationships xmlns="http://schemas.openxmlformats.org/package/2006/relationships"><Relationship Id="rId3" Type="http://schemas.openxmlformats.org/officeDocument/2006/relationships/package" Target="../embeddings/Microsoft_Excel_Worksheet29.xlsx"/><Relationship Id="rId2" Type="http://schemas.microsoft.com/office/2011/relationships/chartColorStyle" Target="colors22.xml"/><Relationship Id="rId1" Type="http://schemas.microsoft.com/office/2011/relationships/chartStyle" Target="style22.xml"/></Relationships>
</file>

<file path=ppt/charts/_rels/chart32.xml.rels><?xml version="1.0" encoding="UTF-8" standalone="yes"?>
<Relationships xmlns="http://schemas.openxmlformats.org/package/2006/relationships"><Relationship Id="rId3" Type="http://schemas.openxmlformats.org/officeDocument/2006/relationships/package" Target="../embeddings/Microsoft_Excel_Worksheet30.xlsx"/><Relationship Id="rId2" Type="http://schemas.microsoft.com/office/2011/relationships/chartColorStyle" Target="colors23.xml"/><Relationship Id="rId1" Type="http://schemas.microsoft.com/office/2011/relationships/chartStyle" Target="style23.xml"/></Relationships>
</file>

<file path=ppt/charts/_rels/chart33.xml.rels><?xml version="1.0" encoding="UTF-8" standalone="yes"?>
<Relationships xmlns="http://schemas.openxmlformats.org/package/2006/relationships"><Relationship Id="rId3" Type="http://schemas.openxmlformats.org/officeDocument/2006/relationships/package" Target="../embeddings/Microsoft_Excel_Worksheet31.xlsx"/><Relationship Id="rId2" Type="http://schemas.microsoft.com/office/2011/relationships/chartColorStyle" Target="colors24.xml"/><Relationship Id="rId1" Type="http://schemas.microsoft.com/office/2011/relationships/chartStyle" Target="style24.xml"/></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6.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Excel_Worksheet35.xlsx"/></Relationships>
</file>

<file path=ppt/charts/_rels/chart38.xml.rels><?xml version="1.0" encoding="UTF-8" standalone="yes"?>
<Relationships xmlns="http://schemas.openxmlformats.org/package/2006/relationships"><Relationship Id="rId3" Type="http://schemas.openxmlformats.org/officeDocument/2006/relationships/oleObject" Target="Chart%20in%20Microsoft%20PowerPoint" TargetMode="External"/><Relationship Id="rId2" Type="http://schemas.microsoft.com/office/2011/relationships/chartColorStyle" Target="colors25.xml"/><Relationship Id="rId1" Type="http://schemas.microsoft.com/office/2011/relationships/chartStyle" Target="style25.xml"/></Relationships>
</file>

<file path=ppt/charts/_rels/chart39.xml.rels><?xml version="1.0" encoding="UTF-8" standalone="yes"?>
<Relationships xmlns="http://schemas.openxmlformats.org/package/2006/relationships"><Relationship Id="rId3" Type="http://schemas.openxmlformats.org/officeDocument/2006/relationships/package" Target="../embeddings/Microsoft_Excel_Worksheet36.xlsx"/><Relationship Id="rId2" Type="http://schemas.microsoft.com/office/2011/relationships/chartColorStyle" Target="colors26.xml"/><Relationship Id="rId1" Type="http://schemas.microsoft.com/office/2011/relationships/chartStyle" Target="style26.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_rels/chart40.xml.rels><?xml version="1.0" encoding="UTF-8" standalone="yes"?>
<Relationships xmlns="http://schemas.openxmlformats.org/package/2006/relationships"><Relationship Id="rId3" Type="http://schemas.openxmlformats.org/officeDocument/2006/relationships/package" Target="../embeddings/Microsoft_Excel_Worksheet37.xlsx"/><Relationship Id="rId2" Type="http://schemas.microsoft.com/office/2011/relationships/chartColorStyle" Target="colors27.xml"/><Relationship Id="rId1" Type="http://schemas.microsoft.com/office/2011/relationships/chartStyle" Target="style27.xml"/></Relationships>
</file>

<file path=ppt/charts/_rels/chart41.xml.rels><?xml version="1.0" encoding="UTF-8" standalone="yes"?>
<Relationships xmlns="http://schemas.openxmlformats.org/package/2006/relationships"><Relationship Id="rId3" Type="http://schemas.openxmlformats.org/officeDocument/2006/relationships/package" Target="../embeddings/Microsoft_Excel_Worksheet38.xlsx"/><Relationship Id="rId2" Type="http://schemas.microsoft.com/office/2011/relationships/chartColorStyle" Target="colors28.xml"/><Relationship Id="rId1" Type="http://schemas.microsoft.com/office/2011/relationships/chartStyle" Target="style28.xml"/></Relationships>
</file>

<file path=ppt/charts/_rels/chart42.xml.rels><?xml version="1.0" encoding="UTF-8" standalone="yes"?>
<Relationships xmlns="http://schemas.openxmlformats.org/package/2006/relationships"><Relationship Id="rId3" Type="http://schemas.openxmlformats.org/officeDocument/2006/relationships/package" Target="../embeddings/Microsoft_Excel_Worksheet39.xlsx"/><Relationship Id="rId2" Type="http://schemas.microsoft.com/office/2011/relationships/chartColorStyle" Target="colors29.xml"/><Relationship Id="rId1" Type="http://schemas.microsoft.com/office/2011/relationships/chartStyle" Target="style29.xml"/></Relationships>
</file>

<file path=ppt/charts/_rels/chart43.xml.rels><?xml version="1.0" encoding="UTF-8" standalone="yes"?>
<Relationships xmlns="http://schemas.openxmlformats.org/package/2006/relationships"><Relationship Id="rId1" Type="http://schemas.openxmlformats.org/officeDocument/2006/relationships/package" Target="../embeddings/Microsoft_Excel_Worksheet40.xlsx"/></Relationships>
</file>

<file path=ppt/charts/_rels/chart44.xml.rels><?xml version="1.0" encoding="UTF-8" standalone="yes"?>
<Relationships xmlns="http://schemas.openxmlformats.org/package/2006/relationships"><Relationship Id="rId3" Type="http://schemas.openxmlformats.org/officeDocument/2006/relationships/package" Target="../embeddings/Microsoft_Excel_Worksheet41.xlsx"/><Relationship Id="rId2" Type="http://schemas.microsoft.com/office/2011/relationships/chartColorStyle" Target="colors30.xml"/><Relationship Id="rId1" Type="http://schemas.microsoft.com/office/2011/relationships/chartStyle" Target="style30.xml"/></Relationships>
</file>

<file path=ppt/charts/_rels/chart5.xml.rels><?xml version="1.0" encoding="UTF-8" standalone="yes"?>
<Relationships xmlns="http://schemas.openxmlformats.org/package/2006/relationships"><Relationship Id="rId3" Type="http://schemas.openxmlformats.org/officeDocument/2006/relationships/oleObject" Target="file:///\\Volumes\EXT%20Shared\3.%20Marketing%20Projects\John_Hancock\JHIM_C1624_10_Things+TTS_Updates%20(2024)\5.%2010%20Things%20PPT\2.%20References\10%20things%20every%20investor%20should%20know-value%20ad%20master%20reference%202024_v1_MW.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797305691743899"/>
          <c:y val="3.0751980999877519E-2"/>
          <c:w val="0.78295139683852299"/>
          <c:h val="0.88877977083900439"/>
        </c:manualLayout>
      </c:layout>
      <c:barChart>
        <c:barDir val="col"/>
        <c:grouping val="clustered"/>
        <c:varyColors val="0"/>
        <c:ser>
          <c:idx val="0"/>
          <c:order val="0"/>
          <c:tx>
            <c:strRef>
              <c:f>Sheet1!$B$1</c:f>
              <c:strCache>
                <c:ptCount val="1"/>
                <c:pt idx="0">
                  <c:v>2020–2021</c:v>
                </c:pt>
              </c:strCache>
            </c:strRef>
          </c:tx>
          <c:spPr>
            <a:solidFill>
              <a:srgbClr val="06874E"/>
            </a:solidFill>
            <a:ln>
              <a:noFill/>
            </a:ln>
            <a:effectLst/>
          </c:spPr>
          <c:invertIfNegative val="0"/>
          <c:cat>
            <c:strRef>
              <c:f>Sheet1!$A$2:$A$3</c:f>
              <c:strCache>
                <c:ptCount val="2"/>
                <c:pt idx="0">
                  <c:v>Public</c:v>
                </c:pt>
                <c:pt idx="1">
                  <c:v>Private</c:v>
                </c:pt>
              </c:strCache>
            </c:strRef>
          </c:cat>
          <c:val>
            <c:numRef>
              <c:f>Sheet1!$B$2:$B$3</c:f>
              <c:numCache>
                <c:formatCode>#,##0</c:formatCode>
                <c:ptCount val="2"/>
                <c:pt idx="0">
                  <c:v>46730</c:v>
                </c:pt>
                <c:pt idx="1">
                  <c:v>60420</c:v>
                </c:pt>
              </c:numCache>
            </c:numRef>
          </c:val>
          <c:extLst>
            <c:ext xmlns:c16="http://schemas.microsoft.com/office/drawing/2014/chart" uri="{C3380CC4-5D6E-409C-BE32-E72D297353CC}">
              <c16:uniqueId val="{00000000-0660-4E77-9DA8-5FBF89EFFAE5}"/>
            </c:ext>
          </c:extLst>
        </c:ser>
        <c:dLbls>
          <c:showLegendKey val="0"/>
          <c:showVal val="0"/>
          <c:showCatName val="0"/>
          <c:showSerName val="0"/>
          <c:showPercent val="0"/>
          <c:showBubbleSize val="0"/>
        </c:dLbls>
        <c:gapWidth val="150"/>
        <c:overlap val="-15"/>
        <c:axId val="189638144"/>
        <c:axId val="189639680"/>
      </c:barChart>
      <c:catAx>
        <c:axId val="189638144"/>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n-US"/>
          </a:p>
        </c:txPr>
        <c:crossAx val="189639680"/>
        <c:crosses val="autoZero"/>
        <c:auto val="1"/>
        <c:lblAlgn val="ctr"/>
        <c:lblOffset val="25"/>
        <c:noMultiLvlLbl val="0"/>
      </c:catAx>
      <c:valAx>
        <c:axId val="189639680"/>
        <c:scaling>
          <c:orientation val="minMax"/>
          <c:max val="65000"/>
          <c:min val="0"/>
        </c:scaling>
        <c:delete val="0"/>
        <c:axPos val="l"/>
        <c:majorGridlines>
          <c:spPr>
            <a:ln w="6350" cap="flat" cmpd="sng" algn="ctr">
              <a:solidFill>
                <a:schemeClr val="bg1">
                  <a:lumMod val="7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crossAx val="189638144"/>
        <c:crosses val="autoZero"/>
        <c:crossBetween val="between"/>
        <c:majorUnit val="10000"/>
      </c:valAx>
      <c:spPr>
        <a:noFill/>
        <a:ln>
          <a:noFill/>
        </a:ln>
        <a:effectLst/>
      </c:spPr>
    </c:plotArea>
    <c:plotVisOnly val="1"/>
    <c:dispBlanksAs val="gap"/>
    <c:showDLblsOverMax val="0"/>
  </c:chart>
  <c:spPr>
    <a:noFill/>
    <a:ln>
      <a:noFill/>
    </a:ln>
    <a:effectLst/>
  </c:spPr>
  <c:txPr>
    <a:bodyPr/>
    <a:lstStyle/>
    <a:p>
      <a:pPr>
        <a:defRPr sz="1200">
          <a:solidFill>
            <a:schemeClr val="tx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541584337622002E-2"/>
          <c:y val="7.9270899823833799E-2"/>
          <c:w val="0.91091683132475598"/>
          <c:h val="0.84145820035233199"/>
        </c:manualLayout>
      </c:layout>
      <c:pieChart>
        <c:varyColors val="1"/>
        <c:ser>
          <c:idx val="0"/>
          <c:order val="0"/>
          <c:tx>
            <c:strRef>
              <c:f>Sheet1!$B$1</c:f>
              <c:strCache>
                <c:ptCount val="1"/>
                <c:pt idx="0">
                  <c:v>Column1</c:v>
                </c:pt>
              </c:strCache>
            </c:strRef>
          </c:tx>
          <c:spPr>
            <a:solidFill>
              <a:schemeClr val="accent2"/>
            </a:solidFill>
            <a:ln w="12700"/>
          </c:spPr>
          <c:dPt>
            <c:idx val="0"/>
            <c:bubble3D val="0"/>
            <c:spPr>
              <a:solidFill>
                <a:srgbClr val="E4E4E4"/>
              </a:solidFill>
              <a:ln w="12700">
                <a:solidFill>
                  <a:schemeClr val="lt1"/>
                </a:solidFill>
              </a:ln>
              <a:effectLst/>
            </c:spPr>
            <c:extLst>
              <c:ext xmlns:c16="http://schemas.microsoft.com/office/drawing/2014/chart" uri="{C3380CC4-5D6E-409C-BE32-E72D297353CC}">
                <c16:uniqueId val="{00000001-F663-4E70-9676-9183BC6B7DA8}"/>
              </c:ext>
            </c:extLst>
          </c:dPt>
          <c:dPt>
            <c:idx val="1"/>
            <c:bubble3D val="0"/>
            <c:spPr>
              <a:solidFill>
                <a:srgbClr val="00009A"/>
              </a:solidFill>
              <a:ln w="12700">
                <a:solidFill>
                  <a:schemeClr val="lt1"/>
                </a:solidFill>
              </a:ln>
              <a:effectLst/>
            </c:spPr>
            <c:extLst>
              <c:ext xmlns:c16="http://schemas.microsoft.com/office/drawing/2014/chart" uri="{C3380CC4-5D6E-409C-BE32-E72D297353CC}">
                <c16:uniqueId val="{00000003-F663-4E70-9676-9183BC6B7DA8}"/>
              </c:ext>
            </c:extLst>
          </c:dPt>
          <c:dPt>
            <c:idx val="2"/>
            <c:bubble3D val="0"/>
            <c:spPr>
              <a:solidFill>
                <a:srgbClr val="00009A"/>
              </a:solidFill>
              <a:ln w="12700">
                <a:solidFill>
                  <a:schemeClr val="lt1"/>
                </a:solidFill>
              </a:ln>
              <a:effectLst/>
            </c:spPr>
            <c:extLst>
              <c:ext xmlns:c16="http://schemas.microsoft.com/office/drawing/2014/chart" uri="{C3380CC4-5D6E-409C-BE32-E72D297353CC}">
                <c16:uniqueId val="{00000005-F663-4E70-9676-9183BC6B7DA8}"/>
              </c:ext>
            </c:extLst>
          </c:dPt>
          <c:dPt>
            <c:idx val="3"/>
            <c:bubble3D val="0"/>
            <c:spPr>
              <a:solidFill>
                <a:schemeClr val="accent2"/>
              </a:solidFill>
              <a:ln w="12700">
                <a:solidFill>
                  <a:schemeClr val="lt1"/>
                </a:solidFill>
              </a:ln>
              <a:effectLst/>
            </c:spPr>
            <c:extLst>
              <c:ext xmlns:c16="http://schemas.microsoft.com/office/drawing/2014/chart" uri="{C3380CC4-5D6E-409C-BE32-E72D297353CC}">
                <c16:uniqueId val="{00000007-F663-4E70-9676-9183BC6B7DA8}"/>
              </c:ext>
            </c:extLst>
          </c:dPt>
          <c:dPt>
            <c:idx val="4"/>
            <c:bubble3D val="0"/>
            <c:spPr>
              <a:solidFill>
                <a:schemeClr val="accent2"/>
              </a:solidFill>
              <a:ln w="12700">
                <a:solidFill>
                  <a:schemeClr val="lt1"/>
                </a:solidFill>
              </a:ln>
              <a:effectLst/>
            </c:spPr>
            <c:extLst>
              <c:ext xmlns:c16="http://schemas.microsoft.com/office/drawing/2014/chart" uri="{C3380CC4-5D6E-409C-BE32-E72D297353CC}">
                <c16:uniqueId val="{00000009-F663-4E70-9676-9183BC6B7DA8}"/>
              </c:ext>
            </c:extLst>
          </c:dPt>
          <c:dPt>
            <c:idx val="5"/>
            <c:bubble3D val="0"/>
            <c:spPr>
              <a:solidFill>
                <a:schemeClr val="accent2"/>
              </a:solidFill>
              <a:ln w="12700">
                <a:solidFill>
                  <a:schemeClr val="lt1"/>
                </a:solidFill>
              </a:ln>
              <a:effectLst/>
            </c:spPr>
            <c:extLst>
              <c:ext xmlns:c16="http://schemas.microsoft.com/office/drawing/2014/chart" uri="{C3380CC4-5D6E-409C-BE32-E72D297353CC}">
                <c16:uniqueId val="{0000000B-F663-4E70-9676-9183BC6B7DA8}"/>
              </c:ext>
            </c:extLst>
          </c:dPt>
          <c:dLbls>
            <c:dLbl>
              <c:idx val="0"/>
              <c:layout>
                <c:manualLayout>
                  <c:x val="8.2199732957310603E-2"/>
                  <c:y val="-0.34150642951208532"/>
                </c:manualLayout>
              </c:layout>
              <c:tx>
                <c:rich>
                  <a:bodyPr/>
                  <a:lstStyle/>
                  <a:p>
                    <a:fld id="{12D6399B-C98E-9C41-AF6F-5C5E06C9432C}" type="CATEGORYNAME">
                      <a:rPr lang="en-US" sz="1100" smtClean="0">
                        <a:solidFill>
                          <a:schemeClr val="tx1"/>
                        </a:solidFill>
                      </a:rPr>
                      <a:pPr/>
                      <a:t>[CATEGORY NAME]</a:t>
                    </a:fld>
                    <a:endParaRPr lang="en-US" sz="1100">
                      <a:solidFill>
                        <a:schemeClr val="tx1"/>
                      </a:solidFill>
                    </a:endParaRPr>
                  </a:p>
                  <a:p>
                    <a:r>
                      <a:rPr lang="en-US" sz="1100">
                        <a:solidFill>
                          <a:schemeClr val="bg1"/>
                        </a:solidFill>
                      </a:rPr>
                      <a:t>73%</a:t>
                    </a:r>
                  </a:p>
                </c:rich>
              </c:tx>
              <c:dLblPos val="bestFit"/>
              <c:showLegendKey val="0"/>
              <c:showVal val="0"/>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F663-4E70-9676-9183BC6B7DA8}"/>
                </c:ext>
              </c:extLst>
            </c:dLbl>
            <c:dLbl>
              <c:idx val="1"/>
              <c:layout>
                <c:manualLayout>
                  <c:x val="-3.3119532800079864E-2"/>
                  <c:y val="0.16054958526423613"/>
                </c:manualLayout>
              </c:layout>
              <c:tx>
                <c:rich>
                  <a:bodyPr rot="0" spcFirstLastPara="1" vertOverflow="ellipsis" vert="horz" wrap="square" lIns="38100" tIns="19050" rIns="38100" bIns="19050" anchor="ctr" anchorCtr="0">
                    <a:spAutoFit/>
                  </a:bodyPr>
                  <a:lstStyle/>
                  <a:p>
                    <a:pPr algn="l">
                      <a:defRPr sz="1100" b="0" i="0" u="none" strike="noStrike" kern="1200" baseline="0">
                        <a:solidFill>
                          <a:schemeClr val="tx1"/>
                        </a:solidFill>
                        <a:latin typeface="+mn-lt"/>
                        <a:ea typeface="+mn-ea"/>
                        <a:cs typeface="+mn-cs"/>
                      </a:defRPr>
                    </a:pPr>
                    <a:fld id="{9B146306-98A8-C946-8EEC-0791313B1A91}" type="CATEGORYNAME">
                      <a:rPr lang="en-US" sz="1100" smtClean="0"/>
                      <a:pPr algn="l">
                        <a:defRPr sz="1100">
                          <a:solidFill>
                            <a:schemeClr val="tx1"/>
                          </a:solidFill>
                        </a:defRPr>
                      </a:pPr>
                      <a:t>[CATEGORY NAME]</a:t>
                    </a:fld>
                    <a:endParaRPr lang="en-US" sz="1100"/>
                  </a:p>
                  <a:p>
                    <a:pPr algn="l">
                      <a:defRPr sz="1100">
                        <a:solidFill>
                          <a:schemeClr val="tx1"/>
                        </a:solidFill>
                      </a:defRPr>
                    </a:pPr>
                    <a:r>
                      <a:rPr lang="en-US" sz="1100"/>
                      <a:t>Developed markets</a:t>
                    </a:r>
                  </a:p>
                  <a:p>
                    <a:pPr algn="l">
                      <a:defRPr sz="1100">
                        <a:solidFill>
                          <a:schemeClr val="tx1"/>
                        </a:solidFill>
                      </a:defRPr>
                    </a:pPr>
                    <a:r>
                      <a:rPr lang="en-US" sz="1100">
                        <a:solidFill>
                          <a:schemeClr val="bg1"/>
                        </a:solidFill>
                      </a:rPr>
                      <a:t>23%</a:t>
                    </a:r>
                  </a:p>
                </c:rich>
              </c:tx>
              <c:spPr>
                <a:noFill/>
                <a:ln>
                  <a:noFill/>
                </a:ln>
                <a:effectLst/>
              </c:spPr>
              <c:txPr>
                <a:bodyPr rot="0" spcFirstLastPara="1" vertOverflow="ellipsis" vert="horz" wrap="square" lIns="38100" tIns="19050" rIns="38100" bIns="19050" anchor="ctr" anchorCtr="0">
                  <a:spAutoFit/>
                </a:bodyPr>
                <a:lstStyle/>
                <a:p>
                  <a:pPr algn="l">
                    <a:defRPr sz="1100" b="0"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0"/>
              <c:showBubbleSize val="0"/>
              <c:extLst>
                <c:ext xmlns:c15="http://schemas.microsoft.com/office/drawing/2012/chart" uri="{CE6537A1-D6FC-4f65-9D91-7224C49458BB}">
                  <c15:layout>
                    <c:manualLayout>
                      <c:w val="0.20139461172741679"/>
                      <c:h val="0.22448543744353994"/>
                    </c:manualLayout>
                  </c15:layout>
                  <c15:dlblFieldTable/>
                  <c15:showDataLabelsRange val="0"/>
                </c:ext>
                <c:ext xmlns:c16="http://schemas.microsoft.com/office/drawing/2014/chart" uri="{C3380CC4-5D6E-409C-BE32-E72D297353CC}">
                  <c16:uniqueId val="{00000003-F663-4E70-9676-9183BC6B7DA8}"/>
                </c:ext>
              </c:extLst>
            </c:dLbl>
            <c:dLbl>
              <c:idx val="2"/>
              <c:layout>
                <c:manualLayout>
                  <c:x val="-0.3031720678338346"/>
                  <c:y val="5.2489951454818572E-2"/>
                </c:manualLayout>
              </c:layout>
              <c:tx>
                <c:rich>
                  <a:bodyPr rot="0" spcFirstLastPara="1" vertOverflow="ellipsis" vert="horz" wrap="square" lIns="38100" tIns="19050" rIns="38100" bIns="19050" anchor="ctr" anchorCtr="0">
                    <a:spAutoFit/>
                  </a:bodyPr>
                  <a:lstStyle/>
                  <a:p>
                    <a:pPr algn="l">
                      <a:defRPr sz="1100" b="0" i="0" u="none" strike="noStrike" kern="1200" baseline="0">
                        <a:solidFill>
                          <a:schemeClr val="tx1"/>
                        </a:solidFill>
                        <a:latin typeface="+mn-lt"/>
                        <a:ea typeface="+mn-ea"/>
                        <a:cs typeface="+mn-cs"/>
                      </a:defRPr>
                    </a:pPr>
                    <a:fld id="{C5B39057-9317-2745-BCF1-93F1DE6DBD42}" type="CATEGORYNAME">
                      <a:rPr lang="en-US" sz="1100" smtClean="0"/>
                      <a:pPr algn="l">
                        <a:defRPr sz="1100">
                          <a:solidFill>
                            <a:schemeClr val="tx1"/>
                          </a:solidFill>
                        </a:defRPr>
                      </a:pPr>
                      <a:t>[CATEGORY NAME]</a:t>
                    </a:fld>
                    <a:endParaRPr lang="en-US" sz="1100"/>
                  </a:p>
                  <a:p>
                    <a:pPr algn="l">
                      <a:defRPr sz="1100">
                        <a:solidFill>
                          <a:schemeClr val="tx1"/>
                        </a:solidFill>
                      </a:defRPr>
                    </a:pPr>
                    <a:r>
                      <a:rPr lang="en-US" sz="1100">
                        <a:solidFill>
                          <a:schemeClr val="bg1"/>
                        </a:solidFill>
                      </a:rPr>
                      <a:t>4%</a:t>
                    </a:r>
                  </a:p>
                </c:rich>
              </c:tx>
              <c:spPr>
                <a:noFill/>
                <a:ln>
                  <a:noFill/>
                </a:ln>
                <a:effectLst/>
              </c:spPr>
              <c:txPr>
                <a:bodyPr rot="0" spcFirstLastPara="1" vertOverflow="ellipsis" vert="horz" wrap="square" lIns="38100" tIns="19050" rIns="38100" bIns="19050" anchor="ctr" anchorCtr="0">
                  <a:spAutoFit/>
                </a:bodyPr>
                <a:lstStyle/>
                <a:p>
                  <a:pPr algn="l">
                    <a:defRPr sz="1100" b="0"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F663-4E70-9676-9183BC6B7DA8}"/>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mn-lt"/>
                    <a:ea typeface="+mn-ea"/>
                    <a:cs typeface="+mn-cs"/>
                  </a:defRPr>
                </a:pPr>
                <a:endParaRPr lang="en-US"/>
              </a:p>
            </c:txPr>
            <c:dLblPos val="inEnd"/>
            <c:showLegendKey val="0"/>
            <c:showVal val="0"/>
            <c:showCatName val="1"/>
            <c:showSerName val="0"/>
            <c:showPercent val="0"/>
            <c:showBubbleSize val="0"/>
            <c:showLeaderLines val="1"/>
            <c:leaderLines>
              <c:spPr>
                <a:ln w="9525" cap="flat" cmpd="sng" algn="ctr">
                  <a:noFill/>
                  <a:round/>
                </a:ln>
                <a:effectLst/>
              </c:spPr>
            </c:leaderLines>
            <c:extLst>
              <c:ext xmlns:c15="http://schemas.microsoft.com/office/drawing/2012/chart" uri="{CE6537A1-D6FC-4f65-9D91-7224C49458BB}"/>
            </c:extLst>
          </c:dLbls>
          <c:cat>
            <c:strRef>
              <c:f>Sheet1!$A$2:$A$4</c:f>
              <c:strCache>
                <c:ptCount val="3"/>
                <c:pt idx="0">
                  <c:v>United States</c:v>
                </c:pt>
                <c:pt idx="1">
                  <c:v>Ex. US</c:v>
                </c:pt>
                <c:pt idx="2">
                  <c:v>Emerging markets</c:v>
                </c:pt>
              </c:strCache>
            </c:strRef>
          </c:cat>
          <c:val>
            <c:numRef>
              <c:f>Sheet1!$B$2:$B$4</c:f>
              <c:numCache>
                <c:formatCode>0%</c:formatCode>
                <c:ptCount val="3"/>
                <c:pt idx="0">
                  <c:v>0.73</c:v>
                </c:pt>
                <c:pt idx="1">
                  <c:v>0.23</c:v>
                </c:pt>
                <c:pt idx="2">
                  <c:v>0.04</c:v>
                </c:pt>
              </c:numCache>
            </c:numRef>
          </c:val>
          <c:extLst>
            <c:ext xmlns:c16="http://schemas.microsoft.com/office/drawing/2014/chart" uri="{C3380CC4-5D6E-409C-BE32-E72D297353CC}">
              <c16:uniqueId val="{0000000C-F663-4E70-9676-9183BC6B7DA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rgbClr val="00009A"/>
            </a:solidFill>
            <a:ln>
              <a:noFill/>
            </a:ln>
            <a:effectLst/>
          </c:spPr>
          <c:invertIfNegative val="0"/>
          <c:dPt>
            <c:idx val="4"/>
            <c:invertIfNegative val="0"/>
            <c:bubble3D val="0"/>
            <c:spPr>
              <a:solidFill>
                <a:srgbClr val="00009A"/>
              </a:solidFill>
              <a:ln>
                <a:noFill/>
              </a:ln>
              <a:effectLst/>
            </c:spPr>
            <c:extLst>
              <c:ext xmlns:c16="http://schemas.microsoft.com/office/drawing/2014/chart" uri="{C3380CC4-5D6E-409C-BE32-E72D297353CC}">
                <c16:uniqueId val="{00000001-CC7E-0F49-918E-51B2315483E1}"/>
              </c:ext>
            </c:extLst>
          </c:dPt>
          <c:dPt>
            <c:idx val="5"/>
            <c:invertIfNegative val="0"/>
            <c:bubble3D val="0"/>
            <c:spPr>
              <a:solidFill>
                <a:srgbClr val="07874E"/>
              </a:solidFill>
              <a:ln>
                <a:noFill/>
              </a:ln>
              <a:effectLst/>
            </c:spPr>
            <c:extLst>
              <c:ext xmlns:c16="http://schemas.microsoft.com/office/drawing/2014/chart" uri="{C3380CC4-5D6E-409C-BE32-E72D297353CC}">
                <c16:uniqueId val="{00000004-0A82-934F-832F-94F39B10262B}"/>
              </c:ext>
            </c:extLst>
          </c:dPt>
          <c:dPt>
            <c:idx val="6"/>
            <c:invertIfNegative val="0"/>
            <c:bubble3D val="0"/>
            <c:spPr>
              <a:solidFill>
                <a:srgbClr val="00009A"/>
              </a:solidFill>
              <a:ln>
                <a:noFill/>
              </a:ln>
              <a:effectLst/>
            </c:spPr>
            <c:extLst>
              <c:ext xmlns:c16="http://schemas.microsoft.com/office/drawing/2014/chart" uri="{C3380CC4-5D6E-409C-BE32-E72D297353CC}">
                <c16:uniqueId val="{00000002-3BCB-2442-9BFA-AC0DCE65AC0D}"/>
              </c:ext>
            </c:extLst>
          </c:dPt>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Sheet1!$A$2:$A$24</c:f>
              <c:strCache>
                <c:ptCount val="23"/>
                <c:pt idx="0">
                  <c:v>Japan</c:v>
                </c:pt>
                <c:pt idx="1">
                  <c:v>Turkey</c:v>
                </c:pt>
                <c:pt idx="2">
                  <c:v>United Kingdom</c:v>
                </c:pt>
                <c:pt idx="3">
                  <c:v>South Africa</c:v>
                </c:pt>
                <c:pt idx="4">
                  <c:v>Chile</c:v>
                </c:pt>
                <c:pt idx="5">
                  <c:v>United States</c:v>
                </c:pt>
                <c:pt idx="6">
                  <c:v>Germany</c:v>
                </c:pt>
                <c:pt idx="7">
                  <c:v>France</c:v>
                </c:pt>
                <c:pt idx="8">
                  <c:v>Switzerland</c:v>
                </c:pt>
                <c:pt idx="9">
                  <c:v>Canada</c:v>
                </c:pt>
                <c:pt idx="10">
                  <c:v>Singapore</c:v>
                </c:pt>
                <c:pt idx="11">
                  <c:v>Mexico</c:v>
                </c:pt>
                <c:pt idx="12">
                  <c:v>Sweden</c:v>
                </c:pt>
                <c:pt idx="13">
                  <c:v>Thailand</c:v>
                </c:pt>
                <c:pt idx="14">
                  <c:v>South Korea</c:v>
                </c:pt>
                <c:pt idx="15">
                  <c:v>Australia</c:v>
                </c:pt>
                <c:pt idx="16">
                  <c:v>Brazil</c:v>
                </c:pt>
                <c:pt idx="17">
                  <c:v>Poland</c:v>
                </c:pt>
                <c:pt idx="18">
                  <c:v>Indonesia</c:v>
                </c:pt>
                <c:pt idx="19">
                  <c:v>India</c:v>
                </c:pt>
                <c:pt idx="20">
                  <c:v>Vietnam</c:v>
                </c:pt>
                <c:pt idx="21">
                  <c:v>Russia</c:v>
                </c:pt>
                <c:pt idx="22">
                  <c:v>China</c:v>
                </c:pt>
              </c:strCache>
            </c:strRef>
          </c:cat>
          <c:val>
            <c:numRef>
              <c:f>Sheet1!$B$2:$B$24</c:f>
              <c:numCache>
                <c:formatCode>0.0%</c:formatCode>
                <c:ptCount val="23"/>
                <c:pt idx="0">
                  <c:v>6.0697691302102896E-3</c:v>
                </c:pt>
                <c:pt idx="1">
                  <c:v>1.2051596159035061E-2</c:v>
                </c:pt>
                <c:pt idx="2">
                  <c:v>3.6224208904969135E-2</c:v>
                </c:pt>
                <c:pt idx="3">
                  <c:v>4.6231162864582398E-2</c:v>
                </c:pt>
                <c:pt idx="4">
                  <c:v>4.8144177618923312E-2</c:v>
                </c:pt>
                <c:pt idx="5">
                  <c:v>4.8176906304136624E-2</c:v>
                </c:pt>
                <c:pt idx="6">
                  <c:v>5.028036650956369E-2</c:v>
                </c:pt>
                <c:pt idx="7">
                  <c:v>5.5182212300267208E-2</c:v>
                </c:pt>
                <c:pt idx="8">
                  <c:v>5.5790721548100164E-2</c:v>
                </c:pt>
                <c:pt idx="9">
                  <c:v>6.0284970851937292E-2</c:v>
                </c:pt>
                <c:pt idx="10">
                  <c:v>6.582742556340837E-2</c:v>
                </c:pt>
                <c:pt idx="11">
                  <c:v>6.7746579138660667E-2</c:v>
                </c:pt>
                <c:pt idx="12">
                  <c:v>6.961485819521851E-2</c:v>
                </c:pt>
                <c:pt idx="13">
                  <c:v>7.2883815150548426E-2</c:v>
                </c:pt>
                <c:pt idx="14">
                  <c:v>7.8927264008736175E-2</c:v>
                </c:pt>
                <c:pt idx="15">
                  <c:v>7.8964669843595736E-2</c:v>
                </c:pt>
                <c:pt idx="16">
                  <c:v>8.1834403033599123E-2</c:v>
                </c:pt>
                <c:pt idx="17">
                  <c:v>8.4910706654036647E-2</c:v>
                </c:pt>
                <c:pt idx="18">
                  <c:v>9.4015699348369619E-2</c:v>
                </c:pt>
                <c:pt idx="19">
                  <c:v>9.5895993152549833E-2</c:v>
                </c:pt>
                <c:pt idx="20">
                  <c:v>0.11694928073352928</c:v>
                </c:pt>
                <c:pt idx="21">
                  <c:v>0.14251791921473722</c:v>
                </c:pt>
                <c:pt idx="22">
                  <c:v>0.1549403952820203</c:v>
                </c:pt>
              </c:numCache>
            </c:numRef>
          </c:val>
          <c:extLst>
            <c:ext xmlns:c16="http://schemas.microsoft.com/office/drawing/2014/chart" uri="{C3380CC4-5D6E-409C-BE32-E72D297353CC}">
              <c16:uniqueId val="{00000002-CC7E-0F49-918E-51B2315483E1}"/>
            </c:ext>
          </c:extLst>
        </c:ser>
        <c:dLbls>
          <c:dLblPos val="outEnd"/>
          <c:showLegendKey val="0"/>
          <c:showVal val="1"/>
          <c:showCatName val="0"/>
          <c:showSerName val="0"/>
          <c:showPercent val="0"/>
          <c:showBubbleSize val="0"/>
        </c:dLbls>
        <c:gapWidth val="66"/>
        <c:axId val="2066122928"/>
        <c:axId val="301108288"/>
      </c:barChart>
      <c:catAx>
        <c:axId val="206612292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301108288"/>
        <c:crosses val="autoZero"/>
        <c:auto val="1"/>
        <c:lblAlgn val="ctr"/>
        <c:lblOffset val="100"/>
        <c:noMultiLvlLbl val="0"/>
      </c:catAx>
      <c:valAx>
        <c:axId val="301108288"/>
        <c:scaling>
          <c:orientation val="minMax"/>
        </c:scaling>
        <c:delete val="1"/>
        <c:axPos val="b"/>
        <c:majorGridlines>
          <c:spPr>
            <a:ln w="9525" cap="flat" cmpd="sng" algn="ctr">
              <a:noFill/>
              <a:round/>
            </a:ln>
            <a:effectLst/>
          </c:spPr>
        </c:majorGridlines>
        <c:numFmt formatCode="0.0%" sourceLinked="1"/>
        <c:majorTickMark val="none"/>
        <c:minorTickMark val="none"/>
        <c:tickLblPos val="nextTo"/>
        <c:crossAx val="206612292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tx1"/>
          </a:solidFill>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330929415269962E-2"/>
          <c:y val="3.9174710025346261E-2"/>
          <c:w val="0.95121222528758009"/>
          <c:h val="0.83705656554689478"/>
        </c:manualLayout>
      </c:layout>
      <c:barChart>
        <c:barDir val="col"/>
        <c:grouping val="clustered"/>
        <c:varyColors val="0"/>
        <c:ser>
          <c:idx val="0"/>
          <c:order val="0"/>
          <c:tx>
            <c:strRef>
              <c:f>'Slide 18'!$AB$1</c:f>
              <c:strCache>
                <c:ptCount val="1"/>
                <c:pt idx="0">
                  <c:v>International small caps outperformed large caps</c:v>
                </c:pt>
              </c:strCache>
            </c:strRef>
          </c:tx>
          <c:spPr>
            <a:solidFill>
              <a:srgbClr val="07874E"/>
            </a:solidFill>
            <a:ln w="6350">
              <a:noFill/>
            </a:ln>
            <a:effectLst/>
          </c:spPr>
          <c:invertIfNegative val="0"/>
          <c:dPt>
            <c:idx val="240"/>
            <c:invertIfNegative val="0"/>
            <c:bubble3D val="0"/>
            <c:spPr>
              <a:solidFill>
                <a:srgbClr val="00009A"/>
              </a:solidFill>
              <a:ln w="6350">
                <a:noFill/>
              </a:ln>
              <a:effectLst/>
            </c:spPr>
            <c:extLst>
              <c:ext xmlns:c16="http://schemas.microsoft.com/office/drawing/2014/chart" uri="{C3380CC4-5D6E-409C-BE32-E72D297353CC}">
                <c16:uniqueId val="{00000008-4C22-4445-95C6-79A9BA8C9880}"/>
              </c:ext>
            </c:extLst>
          </c:dPt>
          <c:dPt>
            <c:idx val="241"/>
            <c:invertIfNegative val="0"/>
            <c:bubble3D val="0"/>
            <c:spPr>
              <a:solidFill>
                <a:srgbClr val="00009A"/>
              </a:solidFill>
              <a:ln w="6350">
                <a:noFill/>
              </a:ln>
              <a:effectLst/>
            </c:spPr>
            <c:extLst>
              <c:ext xmlns:c16="http://schemas.microsoft.com/office/drawing/2014/chart" uri="{C3380CC4-5D6E-409C-BE32-E72D297353CC}">
                <c16:uniqueId val="{00000004-4C22-4445-95C6-79A9BA8C9880}"/>
              </c:ext>
            </c:extLst>
          </c:dPt>
          <c:dPt>
            <c:idx val="242"/>
            <c:invertIfNegative val="0"/>
            <c:bubble3D val="0"/>
            <c:spPr>
              <a:solidFill>
                <a:srgbClr val="00009A"/>
              </a:solidFill>
              <a:ln w="6350">
                <a:noFill/>
              </a:ln>
              <a:effectLst/>
            </c:spPr>
            <c:extLst>
              <c:ext xmlns:c16="http://schemas.microsoft.com/office/drawing/2014/chart" uri="{C3380CC4-5D6E-409C-BE32-E72D297353CC}">
                <c16:uniqueId val="{00000003-4C22-4445-95C6-79A9BA8C9880}"/>
              </c:ext>
            </c:extLst>
          </c:dPt>
          <c:dPt>
            <c:idx val="244"/>
            <c:invertIfNegative val="0"/>
            <c:bubble3D val="0"/>
            <c:spPr>
              <a:solidFill>
                <a:srgbClr val="00009A"/>
              </a:solidFill>
              <a:ln w="6350">
                <a:noFill/>
              </a:ln>
              <a:effectLst/>
            </c:spPr>
            <c:extLst>
              <c:ext xmlns:c16="http://schemas.microsoft.com/office/drawing/2014/chart" uri="{C3380CC4-5D6E-409C-BE32-E72D297353CC}">
                <c16:uniqueId val="{00000005-4C22-4445-95C6-79A9BA8C9880}"/>
              </c:ext>
            </c:extLst>
          </c:dPt>
          <c:cat>
            <c:numRef>
              <c:f>'Slide 18'!$AA$2:$AA$253</c:f>
              <c:numCache>
                <c:formatCode>mmm\-yyyy</c:formatCode>
                <c:ptCount val="252"/>
                <c:pt idx="0">
                  <c:v>37652</c:v>
                </c:pt>
                <c:pt idx="1">
                  <c:v>37680</c:v>
                </c:pt>
                <c:pt idx="2">
                  <c:v>37708</c:v>
                </c:pt>
                <c:pt idx="3">
                  <c:v>37739</c:v>
                </c:pt>
                <c:pt idx="4">
                  <c:v>37769</c:v>
                </c:pt>
                <c:pt idx="5">
                  <c:v>37800</c:v>
                </c:pt>
                <c:pt idx="6">
                  <c:v>37830</c:v>
                </c:pt>
                <c:pt idx="7">
                  <c:v>37861</c:v>
                </c:pt>
                <c:pt idx="8">
                  <c:v>37892</c:v>
                </c:pt>
                <c:pt idx="9">
                  <c:v>37922</c:v>
                </c:pt>
                <c:pt idx="10">
                  <c:v>37953</c:v>
                </c:pt>
                <c:pt idx="11">
                  <c:v>37983</c:v>
                </c:pt>
                <c:pt idx="12">
                  <c:v>38014</c:v>
                </c:pt>
                <c:pt idx="13">
                  <c:v>38045</c:v>
                </c:pt>
                <c:pt idx="14">
                  <c:v>38074</c:v>
                </c:pt>
                <c:pt idx="15">
                  <c:v>38105</c:v>
                </c:pt>
                <c:pt idx="16">
                  <c:v>38135</c:v>
                </c:pt>
                <c:pt idx="17">
                  <c:v>38166</c:v>
                </c:pt>
                <c:pt idx="18">
                  <c:v>38196</c:v>
                </c:pt>
                <c:pt idx="19">
                  <c:v>38227</c:v>
                </c:pt>
                <c:pt idx="20">
                  <c:v>38258</c:v>
                </c:pt>
                <c:pt idx="21">
                  <c:v>38288</c:v>
                </c:pt>
                <c:pt idx="22">
                  <c:v>38319</c:v>
                </c:pt>
                <c:pt idx="23">
                  <c:v>38349</c:v>
                </c:pt>
                <c:pt idx="24">
                  <c:v>38380</c:v>
                </c:pt>
                <c:pt idx="25">
                  <c:v>38411</c:v>
                </c:pt>
                <c:pt idx="26">
                  <c:v>38439</c:v>
                </c:pt>
                <c:pt idx="27">
                  <c:v>38470</c:v>
                </c:pt>
                <c:pt idx="28">
                  <c:v>38500</c:v>
                </c:pt>
                <c:pt idx="29">
                  <c:v>38531</c:v>
                </c:pt>
                <c:pt idx="30">
                  <c:v>38561</c:v>
                </c:pt>
                <c:pt idx="31">
                  <c:v>38592</c:v>
                </c:pt>
                <c:pt idx="32">
                  <c:v>38623</c:v>
                </c:pt>
                <c:pt idx="33">
                  <c:v>38653</c:v>
                </c:pt>
                <c:pt idx="34">
                  <c:v>38684</c:v>
                </c:pt>
                <c:pt idx="35">
                  <c:v>38714</c:v>
                </c:pt>
                <c:pt idx="36">
                  <c:v>38745</c:v>
                </c:pt>
                <c:pt idx="37">
                  <c:v>38776</c:v>
                </c:pt>
                <c:pt idx="38">
                  <c:v>38804</c:v>
                </c:pt>
                <c:pt idx="39">
                  <c:v>38835</c:v>
                </c:pt>
                <c:pt idx="40">
                  <c:v>38865</c:v>
                </c:pt>
                <c:pt idx="41">
                  <c:v>38896</c:v>
                </c:pt>
                <c:pt idx="42">
                  <c:v>38926</c:v>
                </c:pt>
                <c:pt idx="43">
                  <c:v>38957</c:v>
                </c:pt>
                <c:pt idx="44">
                  <c:v>38988</c:v>
                </c:pt>
                <c:pt idx="45">
                  <c:v>39018</c:v>
                </c:pt>
                <c:pt idx="46">
                  <c:v>39049</c:v>
                </c:pt>
                <c:pt idx="47">
                  <c:v>39079</c:v>
                </c:pt>
                <c:pt idx="48">
                  <c:v>39110</c:v>
                </c:pt>
                <c:pt idx="49">
                  <c:v>39141</c:v>
                </c:pt>
                <c:pt idx="50">
                  <c:v>39169</c:v>
                </c:pt>
                <c:pt idx="51">
                  <c:v>39200</c:v>
                </c:pt>
                <c:pt idx="52">
                  <c:v>39230</c:v>
                </c:pt>
                <c:pt idx="53">
                  <c:v>39261</c:v>
                </c:pt>
                <c:pt idx="54">
                  <c:v>39291</c:v>
                </c:pt>
                <c:pt idx="55">
                  <c:v>39322</c:v>
                </c:pt>
                <c:pt idx="56">
                  <c:v>39353</c:v>
                </c:pt>
                <c:pt idx="57">
                  <c:v>39383</c:v>
                </c:pt>
                <c:pt idx="58">
                  <c:v>39414</c:v>
                </c:pt>
                <c:pt idx="59">
                  <c:v>39444</c:v>
                </c:pt>
                <c:pt idx="60">
                  <c:v>39475</c:v>
                </c:pt>
                <c:pt idx="61">
                  <c:v>39506</c:v>
                </c:pt>
                <c:pt idx="62">
                  <c:v>39535</c:v>
                </c:pt>
                <c:pt idx="63">
                  <c:v>39566</c:v>
                </c:pt>
                <c:pt idx="64">
                  <c:v>39596</c:v>
                </c:pt>
                <c:pt idx="65">
                  <c:v>39627</c:v>
                </c:pt>
                <c:pt idx="66">
                  <c:v>39657</c:v>
                </c:pt>
                <c:pt idx="67">
                  <c:v>39688</c:v>
                </c:pt>
                <c:pt idx="68">
                  <c:v>39719</c:v>
                </c:pt>
                <c:pt idx="69">
                  <c:v>39749</c:v>
                </c:pt>
                <c:pt idx="70">
                  <c:v>39780</c:v>
                </c:pt>
                <c:pt idx="71">
                  <c:v>39810</c:v>
                </c:pt>
                <c:pt idx="72">
                  <c:v>39841</c:v>
                </c:pt>
                <c:pt idx="73">
                  <c:v>39872</c:v>
                </c:pt>
                <c:pt idx="74">
                  <c:v>39900</c:v>
                </c:pt>
                <c:pt idx="75">
                  <c:v>39931</c:v>
                </c:pt>
                <c:pt idx="76">
                  <c:v>39961</c:v>
                </c:pt>
                <c:pt idx="77">
                  <c:v>39992</c:v>
                </c:pt>
                <c:pt idx="78">
                  <c:v>40022</c:v>
                </c:pt>
                <c:pt idx="79">
                  <c:v>40053</c:v>
                </c:pt>
                <c:pt idx="80">
                  <c:v>40084</c:v>
                </c:pt>
                <c:pt idx="81">
                  <c:v>40114</c:v>
                </c:pt>
                <c:pt idx="82">
                  <c:v>40145</c:v>
                </c:pt>
                <c:pt idx="83">
                  <c:v>40175</c:v>
                </c:pt>
                <c:pt idx="84">
                  <c:v>40206</c:v>
                </c:pt>
                <c:pt idx="85">
                  <c:v>40237</c:v>
                </c:pt>
                <c:pt idx="86">
                  <c:v>40265</c:v>
                </c:pt>
                <c:pt idx="87">
                  <c:v>40296</c:v>
                </c:pt>
                <c:pt idx="88">
                  <c:v>40326</c:v>
                </c:pt>
                <c:pt idx="89">
                  <c:v>40357</c:v>
                </c:pt>
                <c:pt idx="90">
                  <c:v>40387</c:v>
                </c:pt>
                <c:pt idx="91">
                  <c:v>40418</c:v>
                </c:pt>
                <c:pt idx="92">
                  <c:v>40449</c:v>
                </c:pt>
                <c:pt idx="93">
                  <c:v>40479</c:v>
                </c:pt>
                <c:pt idx="94">
                  <c:v>40510</c:v>
                </c:pt>
                <c:pt idx="95">
                  <c:v>40540</c:v>
                </c:pt>
                <c:pt idx="96">
                  <c:v>40571</c:v>
                </c:pt>
                <c:pt idx="97">
                  <c:v>40602</c:v>
                </c:pt>
                <c:pt idx="98">
                  <c:v>40630</c:v>
                </c:pt>
                <c:pt idx="99">
                  <c:v>40661</c:v>
                </c:pt>
                <c:pt idx="100">
                  <c:v>40691</c:v>
                </c:pt>
                <c:pt idx="101">
                  <c:v>40722</c:v>
                </c:pt>
                <c:pt idx="102">
                  <c:v>40752</c:v>
                </c:pt>
                <c:pt idx="103">
                  <c:v>40783</c:v>
                </c:pt>
                <c:pt idx="104">
                  <c:v>40814</c:v>
                </c:pt>
                <c:pt idx="105">
                  <c:v>40844</c:v>
                </c:pt>
                <c:pt idx="106">
                  <c:v>40875</c:v>
                </c:pt>
                <c:pt idx="107">
                  <c:v>40905</c:v>
                </c:pt>
                <c:pt idx="108">
                  <c:v>40936</c:v>
                </c:pt>
                <c:pt idx="109">
                  <c:v>40967</c:v>
                </c:pt>
                <c:pt idx="110">
                  <c:v>40996</c:v>
                </c:pt>
                <c:pt idx="111">
                  <c:v>41027</c:v>
                </c:pt>
                <c:pt idx="112">
                  <c:v>41057</c:v>
                </c:pt>
                <c:pt idx="113">
                  <c:v>41088</c:v>
                </c:pt>
                <c:pt idx="114">
                  <c:v>41118</c:v>
                </c:pt>
                <c:pt idx="115">
                  <c:v>41149</c:v>
                </c:pt>
                <c:pt idx="116">
                  <c:v>41180</c:v>
                </c:pt>
                <c:pt idx="117">
                  <c:v>41210</c:v>
                </c:pt>
                <c:pt idx="118">
                  <c:v>41241</c:v>
                </c:pt>
                <c:pt idx="119">
                  <c:v>41271</c:v>
                </c:pt>
                <c:pt idx="120">
                  <c:v>41302</c:v>
                </c:pt>
                <c:pt idx="121">
                  <c:v>41333</c:v>
                </c:pt>
                <c:pt idx="122">
                  <c:v>41361</c:v>
                </c:pt>
                <c:pt idx="123">
                  <c:v>41392</c:v>
                </c:pt>
                <c:pt idx="124">
                  <c:v>41422</c:v>
                </c:pt>
                <c:pt idx="125">
                  <c:v>41453</c:v>
                </c:pt>
                <c:pt idx="126">
                  <c:v>41483</c:v>
                </c:pt>
                <c:pt idx="127">
                  <c:v>41514</c:v>
                </c:pt>
                <c:pt idx="128">
                  <c:v>41545</c:v>
                </c:pt>
                <c:pt idx="129">
                  <c:v>41575</c:v>
                </c:pt>
                <c:pt idx="130">
                  <c:v>41606</c:v>
                </c:pt>
                <c:pt idx="131">
                  <c:v>41636</c:v>
                </c:pt>
                <c:pt idx="132">
                  <c:v>41667</c:v>
                </c:pt>
                <c:pt idx="133">
                  <c:v>41698</c:v>
                </c:pt>
                <c:pt idx="134">
                  <c:v>41726</c:v>
                </c:pt>
                <c:pt idx="135">
                  <c:v>41757</c:v>
                </c:pt>
                <c:pt idx="136">
                  <c:v>41787</c:v>
                </c:pt>
                <c:pt idx="137">
                  <c:v>41818</c:v>
                </c:pt>
                <c:pt idx="138">
                  <c:v>41848</c:v>
                </c:pt>
                <c:pt idx="139">
                  <c:v>41879</c:v>
                </c:pt>
                <c:pt idx="140">
                  <c:v>41910</c:v>
                </c:pt>
                <c:pt idx="141">
                  <c:v>41940</c:v>
                </c:pt>
                <c:pt idx="142">
                  <c:v>41971</c:v>
                </c:pt>
                <c:pt idx="143">
                  <c:v>42001</c:v>
                </c:pt>
                <c:pt idx="144">
                  <c:v>42032</c:v>
                </c:pt>
                <c:pt idx="145">
                  <c:v>42063</c:v>
                </c:pt>
                <c:pt idx="146">
                  <c:v>42091</c:v>
                </c:pt>
                <c:pt idx="147">
                  <c:v>42122</c:v>
                </c:pt>
                <c:pt idx="148">
                  <c:v>42152</c:v>
                </c:pt>
                <c:pt idx="149">
                  <c:v>42183</c:v>
                </c:pt>
                <c:pt idx="150">
                  <c:v>42213</c:v>
                </c:pt>
                <c:pt idx="151">
                  <c:v>42244</c:v>
                </c:pt>
                <c:pt idx="152">
                  <c:v>42275</c:v>
                </c:pt>
                <c:pt idx="153">
                  <c:v>42305</c:v>
                </c:pt>
                <c:pt idx="154">
                  <c:v>42336</c:v>
                </c:pt>
                <c:pt idx="155">
                  <c:v>42366</c:v>
                </c:pt>
                <c:pt idx="156">
                  <c:v>42397</c:v>
                </c:pt>
                <c:pt idx="157">
                  <c:v>42428</c:v>
                </c:pt>
                <c:pt idx="158">
                  <c:v>42457</c:v>
                </c:pt>
                <c:pt idx="159">
                  <c:v>42488</c:v>
                </c:pt>
                <c:pt idx="160">
                  <c:v>42518</c:v>
                </c:pt>
                <c:pt idx="161">
                  <c:v>42549</c:v>
                </c:pt>
                <c:pt idx="162">
                  <c:v>42579</c:v>
                </c:pt>
                <c:pt idx="163">
                  <c:v>42610</c:v>
                </c:pt>
                <c:pt idx="164">
                  <c:v>42641</c:v>
                </c:pt>
                <c:pt idx="165">
                  <c:v>42671</c:v>
                </c:pt>
                <c:pt idx="166">
                  <c:v>42702</c:v>
                </c:pt>
                <c:pt idx="167">
                  <c:v>42732</c:v>
                </c:pt>
                <c:pt idx="168">
                  <c:v>42763</c:v>
                </c:pt>
                <c:pt idx="169">
                  <c:v>42794</c:v>
                </c:pt>
                <c:pt idx="170">
                  <c:v>42822</c:v>
                </c:pt>
                <c:pt idx="171">
                  <c:v>42853</c:v>
                </c:pt>
                <c:pt idx="172">
                  <c:v>42883</c:v>
                </c:pt>
                <c:pt idx="173">
                  <c:v>42914</c:v>
                </c:pt>
                <c:pt idx="174">
                  <c:v>42944</c:v>
                </c:pt>
                <c:pt idx="175">
                  <c:v>42975</c:v>
                </c:pt>
                <c:pt idx="176">
                  <c:v>43006</c:v>
                </c:pt>
                <c:pt idx="177">
                  <c:v>43036</c:v>
                </c:pt>
                <c:pt idx="178">
                  <c:v>43067</c:v>
                </c:pt>
                <c:pt idx="179">
                  <c:v>43097</c:v>
                </c:pt>
                <c:pt idx="180">
                  <c:v>43128</c:v>
                </c:pt>
                <c:pt idx="181">
                  <c:v>43159</c:v>
                </c:pt>
                <c:pt idx="182">
                  <c:v>43187</c:v>
                </c:pt>
                <c:pt idx="183">
                  <c:v>43218</c:v>
                </c:pt>
                <c:pt idx="184">
                  <c:v>43248</c:v>
                </c:pt>
                <c:pt idx="185">
                  <c:v>43279</c:v>
                </c:pt>
                <c:pt idx="186">
                  <c:v>43309</c:v>
                </c:pt>
                <c:pt idx="187">
                  <c:v>43340</c:v>
                </c:pt>
                <c:pt idx="188">
                  <c:v>43371</c:v>
                </c:pt>
                <c:pt idx="189">
                  <c:v>43401</c:v>
                </c:pt>
                <c:pt idx="190">
                  <c:v>43432</c:v>
                </c:pt>
                <c:pt idx="191">
                  <c:v>43462</c:v>
                </c:pt>
                <c:pt idx="192">
                  <c:v>43493</c:v>
                </c:pt>
                <c:pt idx="193">
                  <c:v>43524</c:v>
                </c:pt>
                <c:pt idx="194">
                  <c:v>43552</c:v>
                </c:pt>
                <c:pt idx="195">
                  <c:v>43583</c:v>
                </c:pt>
                <c:pt idx="196">
                  <c:v>43613</c:v>
                </c:pt>
                <c:pt idx="197">
                  <c:v>43644</c:v>
                </c:pt>
                <c:pt idx="198">
                  <c:v>43674</c:v>
                </c:pt>
                <c:pt idx="199">
                  <c:v>43705</c:v>
                </c:pt>
                <c:pt idx="200">
                  <c:v>43736</c:v>
                </c:pt>
                <c:pt idx="201">
                  <c:v>43766</c:v>
                </c:pt>
                <c:pt idx="202">
                  <c:v>43797</c:v>
                </c:pt>
                <c:pt idx="203">
                  <c:v>43827</c:v>
                </c:pt>
                <c:pt idx="204">
                  <c:v>43858</c:v>
                </c:pt>
                <c:pt idx="205">
                  <c:v>43889</c:v>
                </c:pt>
                <c:pt idx="206">
                  <c:v>43918</c:v>
                </c:pt>
                <c:pt idx="207">
                  <c:v>43949</c:v>
                </c:pt>
                <c:pt idx="208">
                  <c:v>43979</c:v>
                </c:pt>
                <c:pt idx="209">
                  <c:v>44010</c:v>
                </c:pt>
                <c:pt idx="210">
                  <c:v>44040</c:v>
                </c:pt>
                <c:pt idx="211">
                  <c:v>44071</c:v>
                </c:pt>
                <c:pt idx="212">
                  <c:v>44102</c:v>
                </c:pt>
                <c:pt idx="213">
                  <c:v>44132</c:v>
                </c:pt>
                <c:pt idx="214">
                  <c:v>44163</c:v>
                </c:pt>
                <c:pt idx="215">
                  <c:v>44193</c:v>
                </c:pt>
                <c:pt idx="216">
                  <c:v>44224</c:v>
                </c:pt>
                <c:pt idx="217">
                  <c:v>44255</c:v>
                </c:pt>
                <c:pt idx="218">
                  <c:v>44283</c:v>
                </c:pt>
                <c:pt idx="219">
                  <c:v>44314</c:v>
                </c:pt>
                <c:pt idx="220">
                  <c:v>44344</c:v>
                </c:pt>
                <c:pt idx="221">
                  <c:v>44375</c:v>
                </c:pt>
                <c:pt idx="222">
                  <c:v>44405</c:v>
                </c:pt>
                <c:pt idx="223">
                  <c:v>44436</c:v>
                </c:pt>
                <c:pt idx="224">
                  <c:v>44467</c:v>
                </c:pt>
                <c:pt idx="225">
                  <c:v>44497</c:v>
                </c:pt>
                <c:pt idx="226">
                  <c:v>44528</c:v>
                </c:pt>
                <c:pt idx="227">
                  <c:v>44558</c:v>
                </c:pt>
                <c:pt idx="228">
                  <c:v>44589</c:v>
                </c:pt>
                <c:pt idx="229">
                  <c:v>44620</c:v>
                </c:pt>
                <c:pt idx="230">
                  <c:v>44648</c:v>
                </c:pt>
                <c:pt idx="231">
                  <c:v>44679</c:v>
                </c:pt>
                <c:pt idx="232">
                  <c:v>44709</c:v>
                </c:pt>
                <c:pt idx="233">
                  <c:v>44740</c:v>
                </c:pt>
                <c:pt idx="234">
                  <c:v>44770</c:v>
                </c:pt>
                <c:pt idx="235">
                  <c:v>44801</c:v>
                </c:pt>
                <c:pt idx="236">
                  <c:v>44832</c:v>
                </c:pt>
                <c:pt idx="237">
                  <c:v>44862</c:v>
                </c:pt>
                <c:pt idx="238">
                  <c:v>44893</c:v>
                </c:pt>
                <c:pt idx="239">
                  <c:v>44923</c:v>
                </c:pt>
                <c:pt idx="240">
                  <c:v>44954</c:v>
                </c:pt>
                <c:pt idx="241">
                  <c:v>44985</c:v>
                </c:pt>
                <c:pt idx="242">
                  <c:v>45013</c:v>
                </c:pt>
                <c:pt idx="243">
                  <c:v>45044</c:v>
                </c:pt>
                <c:pt idx="244">
                  <c:v>45074</c:v>
                </c:pt>
                <c:pt idx="245">
                  <c:v>45105</c:v>
                </c:pt>
                <c:pt idx="246">
                  <c:v>45135</c:v>
                </c:pt>
                <c:pt idx="247">
                  <c:v>45166</c:v>
                </c:pt>
                <c:pt idx="248">
                  <c:v>45197</c:v>
                </c:pt>
                <c:pt idx="249">
                  <c:v>45227</c:v>
                </c:pt>
                <c:pt idx="250">
                  <c:v>45258</c:v>
                </c:pt>
                <c:pt idx="251">
                  <c:v>45288</c:v>
                </c:pt>
              </c:numCache>
            </c:numRef>
          </c:cat>
          <c:val>
            <c:numRef>
              <c:f>'Slide 18'!$AB$2:$AB$253</c:f>
              <c:numCache>
                <c:formatCode>#,##0.00</c:formatCode>
                <c:ptCount val="252"/>
                <c:pt idx="0">
                  <c:v>6.2160684598379419</c:v>
                </c:pt>
                <c:pt idx="1">
                  <c:v>5.8848068042661943</c:v>
                </c:pt>
                <c:pt idx="2">
                  <c:v>6.3804182618285346</c:v>
                </c:pt>
                <c:pt idx="3">
                  <c:v>5.3504393337224325</c:v>
                </c:pt>
                <c:pt idx="4">
                  <c:v>4.5098748719958781</c:v>
                </c:pt>
                <c:pt idx="5">
                  <c:v>5.4740637833379013</c:v>
                </c:pt>
                <c:pt idx="6">
                  <c:v>5.7225249034301271</c:v>
                </c:pt>
                <c:pt idx="7">
                  <c:v>8.7367055490978434</c:v>
                </c:pt>
                <c:pt idx="8">
                  <c:v>9.769752856342695</c:v>
                </c:pt>
                <c:pt idx="9">
                  <c:v>16.508317941963462</c:v>
                </c:pt>
                <c:pt idx="10">
                  <c:v>14.311711421612806</c:v>
                </c:pt>
                <c:pt idx="11">
                  <c:v>11.997197975196158</c:v>
                </c:pt>
                <c:pt idx="12">
                  <c:v>14.033276749522592</c:v>
                </c:pt>
                <c:pt idx="13">
                  <c:v>15.080443383164472</c:v>
                </c:pt>
                <c:pt idx="14">
                  <c:v>17.822177078156983</c:v>
                </c:pt>
                <c:pt idx="15">
                  <c:v>14.990488183734165</c:v>
                </c:pt>
                <c:pt idx="16">
                  <c:v>11.181800859484568</c:v>
                </c:pt>
                <c:pt idx="17">
                  <c:v>12.795373149424606</c:v>
                </c:pt>
                <c:pt idx="18">
                  <c:v>9.7751340528763535</c:v>
                </c:pt>
                <c:pt idx="19">
                  <c:v>7.1659905347248412</c:v>
                </c:pt>
                <c:pt idx="20">
                  <c:v>5.1311062114593788</c:v>
                </c:pt>
                <c:pt idx="21">
                  <c:v>3.2391076195928044</c:v>
                </c:pt>
                <c:pt idx="22">
                  <c:v>6.5896275079438738</c:v>
                </c:pt>
                <c:pt idx="23">
                  <c:v>8.9604485286202795</c:v>
                </c:pt>
                <c:pt idx="24">
                  <c:v>9.2157431415956346</c:v>
                </c:pt>
                <c:pt idx="25">
                  <c:v>7.9605110794623393</c:v>
                </c:pt>
                <c:pt idx="26">
                  <c:v>5.0565188472571752</c:v>
                </c:pt>
                <c:pt idx="27">
                  <c:v>5.1790901299021215</c:v>
                </c:pt>
                <c:pt idx="28">
                  <c:v>5.653730180691575</c:v>
                </c:pt>
                <c:pt idx="29">
                  <c:v>4.0502367434219764</c:v>
                </c:pt>
                <c:pt idx="30">
                  <c:v>5.7563457282412855</c:v>
                </c:pt>
                <c:pt idx="31">
                  <c:v>6.2019220363289449</c:v>
                </c:pt>
                <c:pt idx="32">
                  <c:v>5.5305562784907281</c:v>
                </c:pt>
                <c:pt idx="33">
                  <c:v>5.528296512749197</c:v>
                </c:pt>
                <c:pt idx="34">
                  <c:v>5.163313987796883</c:v>
                </c:pt>
                <c:pt idx="35">
                  <c:v>6.2211770910119526</c:v>
                </c:pt>
                <c:pt idx="36">
                  <c:v>4.3022091392344919</c:v>
                </c:pt>
                <c:pt idx="37">
                  <c:v>4.6374365520879017</c:v>
                </c:pt>
                <c:pt idx="38">
                  <c:v>5.8554027554155859</c:v>
                </c:pt>
                <c:pt idx="39">
                  <c:v>6.2210727273431132</c:v>
                </c:pt>
                <c:pt idx="40">
                  <c:v>5.2495089506114248</c:v>
                </c:pt>
                <c:pt idx="41">
                  <c:v>3.0379017250131284</c:v>
                </c:pt>
                <c:pt idx="42">
                  <c:v>0.77612307042207362</c:v>
                </c:pt>
                <c:pt idx="43">
                  <c:v>0.79169396543658976</c:v>
                </c:pt>
                <c:pt idx="44">
                  <c:v>2.5412406183615381</c:v>
                </c:pt>
                <c:pt idx="45">
                  <c:v>2.6504186653241852</c:v>
                </c:pt>
                <c:pt idx="46">
                  <c:v>3.1517539290452525</c:v>
                </c:pt>
                <c:pt idx="47">
                  <c:v>1.8720096960806352</c:v>
                </c:pt>
                <c:pt idx="48">
                  <c:v>1.6263431780560111</c:v>
                </c:pt>
                <c:pt idx="49">
                  <c:v>2.5348556167428491</c:v>
                </c:pt>
                <c:pt idx="50">
                  <c:v>2.4230491513190344</c:v>
                </c:pt>
                <c:pt idx="51">
                  <c:v>2.0302197720140072</c:v>
                </c:pt>
                <c:pt idx="52">
                  <c:v>2.3613563152250272</c:v>
                </c:pt>
                <c:pt idx="53">
                  <c:v>2.3335760373493173</c:v>
                </c:pt>
                <c:pt idx="54">
                  <c:v>4.6516632887506866</c:v>
                </c:pt>
                <c:pt idx="55">
                  <c:v>1.6875099239294755</c:v>
                </c:pt>
                <c:pt idx="76">
                  <c:v>3.2375823799448256E-2</c:v>
                </c:pt>
                <c:pt idx="77">
                  <c:v>1.4994630143486241</c:v>
                </c:pt>
                <c:pt idx="78">
                  <c:v>2.2121410237397221</c:v>
                </c:pt>
                <c:pt idx="79">
                  <c:v>2.7850088983851009</c:v>
                </c:pt>
                <c:pt idx="80">
                  <c:v>6.4754184681426352</c:v>
                </c:pt>
                <c:pt idx="81">
                  <c:v>12.940768969460038</c:v>
                </c:pt>
                <c:pt idx="82">
                  <c:v>8.9508512068190029</c:v>
                </c:pt>
                <c:pt idx="83">
                  <c:v>7.4688304300595263</c:v>
                </c:pt>
                <c:pt idx="84">
                  <c:v>7.4373520226838465</c:v>
                </c:pt>
                <c:pt idx="85">
                  <c:v>7.4117896936304746</c:v>
                </c:pt>
                <c:pt idx="86">
                  <c:v>8.0668979254544766</c:v>
                </c:pt>
                <c:pt idx="87">
                  <c:v>8.3758953438854746</c:v>
                </c:pt>
                <c:pt idx="88">
                  <c:v>4.9872567488660646</c:v>
                </c:pt>
                <c:pt idx="89">
                  <c:v>3.9917699571414786</c:v>
                </c:pt>
                <c:pt idx="90">
                  <c:v>4.8128765505649698</c:v>
                </c:pt>
                <c:pt idx="91">
                  <c:v>2.6483808664240827</c:v>
                </c:pt>
                <c:pt idx="92">
                  <c:v>3.4531471360380595</c:v>
                </c:pt>
                <c:pt idx="93">
                  <c:v>4.5417221032694428</c:v>
                </c:pt>
                <c:pt idx="94">
                  <c:v>6.6420600036842803</c:v>
                </c:pt>
                <c:pt idx="95">
                  <c:v>9.6188013292836771</c:v>
                </c:pt>
                <c:pt idx="96">
                  <c:v>6.3529233975421437</c:v>
                </c:pt>
                <c:pt idx="97">
                  <c:v>6.5009404105725217</c:v>
                </c:pt>
                <c:pt idx="98">
                  <c:v>6.9071486711881338</c:v>
                </c:pt>
                <c:pt idx="99">
                  <c:v>3.5039258875461563</c:v>
                </c:pt>
                <c:pt idx="100">
                  <c:v>5.2556378200683049</c:v>
                </c:pt>
                <c:pt idx="101">
                  <c:v>3.7624062736476382</c:v>
                </c:pt>
                <c:pt idx="102">
                  <c:v>4.0017807591947729</c:v>
                </c:pt>
                <c:pt idx="103">
                  <c:v>5.1989670479821513</c:v>
                </c:pt>
                <c:pt idx="104">
                  <c:v>2.17773721185306</c:v>
                </c:pt>
                <c:pt idx="105">
                  <c:v>0.71298582672626409</c:v>
                </c:pt>
                <c:pt idx="111">
                  <c:v>0.50026494871528904</c:v>
                </c:pt>
                <c:pt idx="117">
                  <c:v>0.52782974308820396</c:v>
                </c:pt>
                <c:pt idx="118">
                  <c:v>0.51859890514196572</c:v>
                </c:pt>
                <c:pt idx="119">
                  <c:v>1.6444262723479106</c:v>
                </c:pt>
                <c:pt idx="121">
                  <c:v>0.80571212306113082</c:v>
                </c:pt>
                <c:pt idx="122">
                  <c:v>0.73955103798950717</c:v>
                </c:pt>
                <c:pt idx="125">
                  <c:v>2.2155653583976438</c:v>
                </c:pt>
                <c:pt idx="126">
                  <c:v>3.4621474351860257</c:v>
                </c:pt>
                <c:pt idx="127">
                  <c:v>4.1181035393515373</c:v>
                </c:pt>
                <c:pt idx="128">
                  <c:v>3.9461494713725713</c:v>
                </c:pt>
                <c:pt idx="129">
                  <c:v>3.6101274307920974</c:v>
                </c:pt>
                <c:pt idx="130">
                  <c:v>3.6422346305424504</c:v>
                </c:pt>
                <c:pt idx="131">
                  <c:v>3.7033558050484814</c:v>
                </c:pt>
                <c:pt idx="132">
                  <c:v>6.3879644999725649</c:v>
                </c:pt>
                <c:pt idx="133">
                  <c:v>4.9164615888580343</c:v>
                </c:pt>
                <c:pt idx="134">
                  <c:v>3.8035525921591429</c:v>
                </c:pt>
                <c:pt idx="135">
                  <c:v>2.9880228504472583</c:v>
                </c:pt>
                <c:pt idx="136">
                  <c:v>2.8661867720136911</c:v>
                </c:pt>
                <c:pt idx="137">
                  <c:v>2.9302250799581486</c:v>
                </c:pt>
                <c:pt idx="138">
                  <c:v>1.7551484993905362</c:v>
                </c:pt>
                <c:pt idx="139">
                  <c:v>1.0970851154316534</c:v>
                </c:pt>
                <c:pt idx="143">
                  <c:v>1.5880157822476866</c:v>
                </c:pt>
                <c:pt idx="145">
                  <c:v>0.1077555726317958</c:v>
                </c:pt>
                <c:pt idx="146">
                  <c:v>0.24606897317744902</c:v>
                </c:pt>
                <c:pt idx="147">
                  <c:v>1.7653904987901425</c:v>
                </c:pt>
                <c:pt idx="148">
                  <c:v>2.8696167498377223</c:v>
                </c:pt>
                <c:pt idx="149">
                  <c:v>3.4417560717563189</c:v>
                </c:pt>
                <c:pt idx="150">
                  <c:v>3.3872405557139218</c:v>
                </c:pt>
                <c:pt idx="151">
                  <c:v>5.2526306074372924</c:v>
                </c:pt>
                <c:pt idx="152">
                  <c:v>7.8415081640368047</c:v>
                </c:pt>
                <c:pt idx="153">
                  <c:v>7.4160550224916193</c:v>
                </c:pt>
                <c:pt idx="154">
                  <c:v>8.5904910084337089</c:v>
                </c:pt>
                <c:pt idx="155">
                  <c:v>7.4278867466793468</c:v>
                </c:pt>
                <c:pt idx="156">
                  <c:v>6.3487395423454398</c:v>
                </c:pt>
                <c:pt idx="157">
                  <c:v>6.9312628257433673</c:v>
                </c:pt>
                <c:pt idx="158">
                  <c:v>8.5592791677358022</c:v>
                </c:pt>
                <c:pt idx="159">
                  <c:v>7.7854164298275403</c:v>
                </c:pt>
                <c:pt idx="160">
                  <c:v>7.1780023023567221</c:v>
                </c:pt>
                <c:pt idx="161">
                  <c:v>4.8184184258699529</c:v>
                </c:pt>
                <c:pt idx="162">
                  <c:v>6.4838554397736443</c:v>
                </c:pt>
                <c:pt idx="163">
                  <c:v>4.1311816941369983</c:v>
                </c:pt>
                <c:pt idx="164">
                  <c:v>3.9664411511836084</c:v>
                </c:pt>
                <c:pt idx="165">
                  <c:v>3.6562253642363984</c:v>
                </c:pt>
                <c:pt idx="166">
                  <c:v>2.0614781759481948</c:v>
                </c:pt>
                <c:pt idx="167">
                  <c:v>0.32317775313777108</c:v>
                </c:pt>
                <c:pt idx="168">
                  <c:v>1.4629982410830458</c:v>
                </c:pt>
                <c:pt idx="169">
                  <c:v>0.37835472908220957</c:v>
                </c:pt>
                <c:pt idx="171">
                  <c:v>0.30059340123487388</c:v>
                </c:pt>
                <c:pt idx="173">
                  <c:v>1.7751111780598379</c:v>
                </c:pt>
                <c:pt idx="174">
                  <c:v>1.1213860975321879</c:v>
                </c:pt>
                <c:pt idx="175">
                  <c:v>2.6168538860696913</c:v>
                </c:pt>
                <c:pt idx="176">
                  <c:v>1.4791653911310441</c:v>
                </c:pt>
                <c:pt idx="177">
                  <c:v>3.1698342936971038</c:v>
                </c:pt>
                <c:pt idx="178">
                  <c:v>4.05729018891099</c:v>
                </c:pt>
                <c:pt idx="179">
                  <c:v>5.7491098888935888</c:v>
                </c:pt>
                <c:pt idx="180">
                  <c:v>4.7346417097709406</c:v>
                </c:pt>
                <c:pt idx="181">
                  <c:v>4.7776806152488831</c:v>
                </c:pt>
                <c:pt idx="182">
                  <c:v>5.6543340987799358</c:v>
                </c:pt>
                <c:pt idx="183">
                  <c:v>3.5021793074589525</c:v>
                </c:pt>
                <c:pt idx="184">
                  <c:v>4.6594671064051694</c:v>
                </c:pt>
                <c:pt idx="185">
                  <c:v>3.7357932752624556</c:v>
                </c:pt>
                <c:pt idx="186">
                  <c:v>1.9595698492719258</c:v>
                </c:pt>
                <c:pt idx="187">
                  <c:v>2.4364983726138156</c:v>
                </c:pt>
                <c:pt idx="188">
                  <c:v>1.0662257629211691</c:v>
                </c:pt>
                <c:pt idx="202">
                  <c:v>0.6347723117940518</c:v>
                </c:pt>
                <c:pt idx="203">
                  <c:v>2.3594225915738889</c:v>
                </c:pt>
                <c:pt idx="204">
                  <c:v>0.36000000000000121</c:v>
                </c:pt>
                <c:pt idx="205">
                  <c:v>0.10999999999999993</c:v>
                </c:pt>
                <c:pt idx="208" formatCode="General">
                  <c:v>2.0099999999999998</c:v>
                </c:pt>
                <c:pt idx="209" formatCode="General">
                  <c:v>1.35</c:v>
                </c:pt>
                <c:pt idx="210" formatCode="General">
                  <c:v>1.669</c:v>
                </c:pt>
                <c:pt idx="211" formatCode="General">
                  <c:v>3.5200000000000005</c:v>
                </c:pt>
                <c:pt idx="212" formatCode="General">
                  <c:v>4.7699999999999996</c:v>
                </c:pt>
                <c:pt idx="213" formatCode="General">
                  <c:v>4.25</c:v>
                </c:pt>
                <c:pt idx="214" formatCode="General">
                  <c:v>2.7</c:v>
                </c:pt>
                <c:pt idx="215" formatCode="General">
                  <c:v>3.51</c:v>
                </c:pt>
                <c:pt idx="216" formatCode="General">
                  <c:v>4.8100000000000005</c:v>
                </c:pt>
                <c:pt idx="217" formatCode="General">
                  <c:v>5.4199999999999982</c:v>
                </c:pt>
                <c:pt idx="218" formatCode="General">
                  <c:v>12.07</c:v>
                </c:pt>
                <c:pt idx="219" formatCode="General">
                  <c:v>8.3299999999999983</c:v>
                </c:pt>
                <c:pt idx="220" formatCode="General">
                  <c:v>3.6800000000000068</c:v>
                </c:pt>
                <c:pt idx="221" formatCode="General">
                  <c:v>5.1599999999999966</c:v>
                </c:pt>
                <c:pt idx="222" formatCode="General">
                  <c:v>5.0400000000000027</c:v>
                </c:pt>
                <c:pt idx="223" formatCode="General">
                  <c:v>3.1999999999999993</c:v>
                </c:pt>
                <c:pt idx="224" formatCode="General">
                  <c:v>0.64999999999999858</c:v>
                </c:pt>
              </c:numCache>
            </c:numRef>
          </c:val>
          <c:extLst>
            <c:ext xmlns:c16="http://schemas.microsoft.com/office/drawing/2014/chart" uri="{C3380CC4-5D6E-409C-BE32-E72D297353CC}">
              <c16:uniqueId val="{00000000-4C22-4445-95C6-79A9BA8C9880}"/>
            </c:ext>
          </c:extLst>
        </c:ser>
        <c:ser>
          <c:idx val="1"/>
          <c:order val="1"/>
          <c:tx>
            <c:strRef>
              <c:f>'Slide 18'!$AC$1</c:f>
              <c:strCache>
                <c:ptCount val="1"/>
                <c:pt idx="0">
                  <c:v>International small caps underperformed large caps </c:v>
                </c:pt>
              </c:strCache>
            </c:strRef>
          </c:tx>
          <c:spPr>
            <a:solidFill>
              <a:srgbClr val="00009A"/>
            </a:solidFill>
            <a:ln w="6350">
              <a:noFill/>
            </a:ln>
            <a:effectLst/>
          </c:spPr>
          <c:invertIfNegative val="0"/>
          <c:dPt>
            <c:idx val="243"/>
            <c:invertIfNegative val="0"/>
            <c:bubble3D val="0"/>
            <c:spPr>
              <a:solidFill>
                <a:srgbClr val="00009A"/>
              </a:solidFill>
              <a:ln w="6350">
                <a:noFill/>
              </a:ln>
              <a:effectLst/>
            </c:spPr>
            <c:extLst>
              <c:ext xmlns:c16="http://schemas.microsoft.com/office/drawing/2014/chart" uri="{C3380CC4-5D6E-409C-BE32-E72D297353CC}">
                <c16:uniqueId val="{00000006-4C22-4445-95C6-79A9BA8C9880}"/>
              </c:ext>
            </c:extLst>
          </c:dPt>
          <c:dPt>
            <c:idx val="244"/>
            <c:invertIfNegative val="0"/>
            <c:bubble3D val="0"/>
            <c:spPr>
              <a:solidFill>
                <a:srgbClr val="00009A"/>
              </a:solidFill>
              <a:ln w="6350">
                <a:noFill/>
              </a:ln>
              <a:effectLst/>
            </c:spPr>
            <c:extLst>
              <c:ext xmlns:c16="http://schemas.microsoft.com/office/drawing/2014/chart" uri="{C3380CC4-5D6E-409C-BE32-E72D297353CC}">
                <c16:uniqueId val="{00000009-4C22-4445-95C6-79A9BA8C9880}"/>
              </c:ext>
            </c:extLst>
          </c:dPt>
          <c:dPt>
            <c:idx val="245"/>
            <c:invertIfNegative val="0"/>
            <c:bubble3D val="0"/>
            <c:spPr>
              <a:solidFill>
                <a:srgbClr val="00009A"/>
              </a:solidFill>
              <a:ln w="6350">
                <a:noFill/>
              </a:ln>
              <a:effectLst/>
            </c:spPr>
            <c:extLst>
              <c:ext xmlns:c16="http://schemas.microsoft.com/office/drawing/2014/chart" uri="{C3380CC4-5D6E-409C-BE32-E72D297353CC}">
                <c16:uniqueId val="{00000007-4C22-4445-95C6-79A9BA8C9880}"/>
              </c:ext>
            </c:extLst>
          </c:dPt>
          <c:dPt>
            <c:idx val="246"/>
            <c:invertIfNegative val="0"/>
            <c:bubble3D val="0"/>
            <c:spPr>
              <a:solidFill>
                <a:srgbClr val="00009A"/>
              </a:solidFill>
              <a:ln w="6350">
                <a:noFill/>
              </a:ln>
              <a:effectLst/>
            </c:spPr>
            <c:extLst>
              <c:ext xmlns:c16="http://schemas.microsoft.com/office/drawing/2014/chart" uri="{C3380CC4-5D6E-409C-BE32-E72D297353CC}">
                <c16:uniqueId val="{0000000A-4C22-4445-95C6-79A9BA8C9880}"/>
              </c:ext>
            </c:extLst>
          </c:dPt>
          <c:dPt>
            <c:idx val="247"/>
            <c:invertIfNegative val="0"/>
            <c:bubble3D val="0"/>
            <c:spPr>
              <a:solidFill>
                <a:srgbClr val="00009A"/>
              </a:solidFill>
              <a:ln w="6350">
                <a:noFill/>
              </a:ln>
              <a:effectLst/>
            </c:spPr>
            <c:extLst>
              <c:ext xmlns:c16="http://schemas.microsoft.com/office/drawing/2014/chart" uri="{C3380CC4-5D6E-409C-BE32-E72D297353CC}">
                <c16:uniqueId val="{0000000B-4C22-4445-95C6-79A9BA8C9880}"/>
              </c:ext>
            </c:extLst>
          </c:dPt>
          <c:dPt>
            <c:idx val="248"/>
            <c:invertIfNegative val="0"/>
            <c:bubble3D val="0"/>
            <c:spPr>
              <a:solidFill>
                <a:srgbClr val="00009A"/>
              </a:solidFill>
              <a:ln w="6350">
                <a:noFill/>
              </a:ln>
              <a:effectLst/>
            </c:spPr>
            <c:extLst>
              <c:ext xmlns:c16="http://schemas.microsoft.com/office/drawing/2014/chart" uri="{C3380CC4-5D6E-409C-BE32-E72D297353CC}">
                <c16:uniqueId val="{00000002-4C22-4445-95C6-79A9BA8C9880}"/>
              </c:ext>
            </c:extLst>
          </c:dPt>
          <c:dPt>
            <c:idx val="249"/>
            <c:invertIfNegative val="0"/>
            <c:bubble3D val="0"/>
            <c:spPr>
              <a:solidFill>
                <a:srgbClr val="00009A"/>
              </a:solidFill>
              <a:ln w="6350">
                <a:noFill/>
              </a:ln>
              <a:effectLst/>
            </c:spPr>
            <c:extLst>
              <c:ext xmlns:c16="http://schemas.microsoft.com/office/drawing/2014/chart" uri="{C3380CC4-5D6E-409C-BE32-E72D297353CC}">
                <c16:uniqueId val="{0000000C-4C22-4445-95C6-79A9BA8C9880}"/>
              </c:ext>
            </c:extLst>
          </c:dPt>
          <c:dPt>
            <c:idx val="250"/>
            <c:invertIfNegative val="0"/>
            <c:bubble3D val="0"/>
            <c:spPr>
              <a:solidFill>
                <a:srgbClr val="00009A"/>
              </a:solidFill>
              <a:ln w="6350">
                <a:noFill/>
              </a:ln>
              <a:effectLst/>
            </c:spPr>
            <c:extLst>
              <c:ext xmlns:c16="http://schemas.microsoft.com/office/drawing/2014/chart" uri="{C3380CC4-5D6E-409C-BE32-E72D297353CC}">
                <c16:uniqueId val="{0000000D-4C22-4445-95C6-79A9BA8C9880}"/>
              </c:ext>
            </c:extLst>
          </c:dPt>
          <c:dPt>
            <c:idx val="251"/>
            <c:invertIfNegative val="0"/>
            <c:bubble3D val="0"/>
            <c:spPr>
              <a:solidFill>
                <a:srgbClr val="00009A"/>
              </a:solidFill>
              <a:ln w="6350">
                <a:noFill/>
              </a:ln>
              <a:effectLst/>
            </c:spPr>
            <c:extLst>
              <c:ext xmlns:c16="http://schemas.microsoft.com/office/drawing/2014/chart" uri="{C3380CC4-5D6E-409C-BE32-E72D297353CC}">
                <c16:uniqueId val="{0000000E-4C22-4445-95C6-79A9BA8C9880}"/>
              </c:ext>
            </c:extLst>
          </c:dPt>
          <c:cat>
            <c:numRef>
              <c:f>'Slide 18'!$AA$2:$AA$253</c:f>
              <c:numCache>
                <c:formatCode>mmm\-yyyy</c:formatCode>
                <c:ptCount val="252"/>
                <c:pt idx="0">
                  <c:v>37652</c:v>
                </c:pt>
                <c:pt idx="1">
                  <c:v>37680</c:v>
                </c:pt>
                <c:pt idx="2">
                  <c:v>37708</c:v>
                </c:pt>
                <c:pt idx="3">
                  <c:v>37739</c:v>
                </c:pt>
                <c:pt idx="4">
                  <c:v>37769</c:v>
                </c:pt>
                <c:pt idx="5">
                  <c:v>37800</c:v>
                </c:pt>
                <c:pt idx="6">
                  <c:v>37830</c:v>
                </c:pt>
                <c:pt idx="7">
                  <c:v>37861</c:v>
                </c:pt>
                <c:pt idx="8">
                  <c:v>37892</c:v>
                </c:pt>
                <c:pt idx="9">
                  <c:v>37922</c:v>
                </c:pt>
                <c:pt idx="10">
                  <c:v>37953</c:v>
                </c:pt>
                <c:pt idx="11">
                  <c:v>37983</c:v>
                </c:pt>
                <c:pt idx="12">
                  <c:v>38014</c:v>
                </c:pt>
                <c:pt idx="13">
                  <c:v>38045</c:v>
                </c:pt>
                <c:pt idx="14">
                  <c:v>38074</c:v>
                </c:pt>
                <c:pt idx="15">
                  <c:v>38105</c:v>
                </c:pt>
                <c:pt idx="16">
                  <c:v>38135</c:v>
                </c:pt>
                <c:pt idx="17">
                  <c:v>38166</c:v>
                </c:pt>
                <c:pt idx="18">
                  <c:v>38196</c:v>
                </c:pt>
                <c:pt idx="19">
                  <c:v>38227</c:v>
                </c:pt>
                <c:pt idx="20">
                  <c:v>38258</c:v>
                </c:pt>
                <c:pt idx="21">
                  <c:v>38288</c:v>
                </c:pt>
                <c:pt idx="22">
                  <c:v>38319</c:v>
                </c:pt>
                <c:pt idx="23">
                  <c:v>38349</c:v>
                </c:pt>
                <c:pt idx="24">
                  <c:v>38380</c:v>
                </c:pt>
                <c:pt idx="25">
                  <c:v>38411</c:v>
                </c:pt>
                <c:pt idx="26">
                  <c:v>38439</c:v>
                </c:pt>
                <c:pt idx="27">
                  <c:v>38470</c:v>
                </c:pt>
                <c:pt idx="28">
                  <c:v>38500</c:v>
                </c:pt>
                <c:pt idx="29">
                  <c:v>38531</c:v>
                </c:pt>
                <c:pt idx="30">
                  <c:v>38561</c:v>
                </c:pt>
                <c:pt idx="31">
                  <c:v>38592</c:v>
                </c:pt>
                <c:pt idx="32">
                  <c:v>38623</c:v>
                </c:pt>
                <c:pt idx="33">
                  <c:v>38653</c:v>
                </c:pt>
                <c:pt idx="34">
                  <c:v>38684</c:v>
                </c:pt>
                <c:pt idx="35">
                  <c:v>38714</c:v>
                </c:pt>
                <c:pt idx="36">
                  <c:v>38745</c:v>
                </c:pt>
                <c:pt idx="37">
                  <c:v>38776</c:v>
                </c:pt>
                <c:pt idx="38">
                  <c:v>38804</c:v>
                </c:pt>
                <c:pt idx="39">
                  <c:v>38835</c:v>
                </c:pt>
                <c:pt idx="40">
                  <c:v>38865</c:v>
                </c:pt>
                <c:pt idx="41">
                  <c:v>38896</c:v>
                </c:pt>
                <c:pt idx="42">
                  <c:v>38926</c:v>
                </c:pt>
                <c:pt idx="43">
                  <c:v>38957</c:v>
                </c:pt>
                <c:pt idx="44">
                  <c:v>38988</c:v>
                </c:pt>
                <c:pt idx="45">
                  <c:v>39018</c:v>
                </c:pt>
                <c:pt idx="46">
                  <c:v>39049</c:v>
                </c:pt>
                <c:pt idx="47">
                  <c:v>39079</c:v>
                </c:pt>
                <c:pt idx="48">
                  <c:v>39110</c:v>
                </c:pt>
                <c:pt idx="49">
                  <c:v>39141</c:v>
                </c:pt>
                <c:pt idx="50">
                  <c:v>39169</c:v>
                </c:pt>
                <c:pt idx="51">
                  <c:v>39200</c:v>
                </c:pt>
                <c:pt idx="52">
                  <c:v>39230</c:v>
                </c:pt>
                <c:pt idx="53">
                  <c:v>39261</c:v>
                </c:pt>
                <c:pt idx="54">
                  <c:v>39291</c:v>
                </c:pt>
                <c:pt idx="55">
                  <c:v>39322</c:v>
                </c:pt>
                <c:pt idx="56">
                  <c:v>39353</c:v>
                </c:pt>
                <c:pt idx="57">
                  <c:v>39383</c:v>
                </c:pt>
                <c:pt idx="58">
                  <c:v>39414</c:v>
                </c:pt>
                <c:pt idx="59">
                  <c:v>39444</c:v>
                </c:pt>
                <c:pt idx="60">
                  <c:v>39475</c:v>
                </c:pt>
                <c:pt idx="61">
                  <c:v>39506</c:v>
                </c:pt>
                <c:pt idx="62">
                  <c:v>39535</c:v>
                </c:pt>
                <c:pt idx="63">
                  <c:v>39566</c:v>
                </c:pt>
                <c:pt idx="64">
                  <c:v>39596</c:v>
                </c:pt>
                <c:pt idx="65">
                  <c:v>39627</c:v>
                </c:pt>
                <c:pt idx="66">
                  <c:v>39657</c:v>
                </c:pt>
                <c:pt idx="67">
                  <c:v>39688</c:v>
                </c:pt>
                <c:pt idx="68">
                  <c:v>39719</c:v>
                </c:pt>
                <c:pt idx="69">
                  <c:v>39749</c:v>
                </c:pt>
                <c:pt idx="70">
                  <c:v>39780</c:v>
                </c:pt>
                <c:pt idx="71">
                  <c:v>39810</c:v>
                </c:pt>
                <c:pt idx="72">
                  <c:v>39841</c:v>
                </c:pt>
                <c:pt idx="73">
                  <c:v>39872</c:v>
                </c:pt>
                <c:pt idx="74">
                  <c:v>39900</c:v>
                </c:pt>
                <c:pt idx="75">
                  <c:v>39931</c:v>
                </c:pt>
                <c:pt idx="76">
                  <c:v>39961</c:v>
                </c:pt>
                <c:pt idx="77">
                  <c:v>39992</c:v>
                </c:pt>
                <c:pt idx="78">
                  <c:v>40022</c:v>
                </c:pt>
                <c:pt idx="79">
                  <c:v>40053</c:v>
                </c:pt>
                <c:pt idx="80">
                  <c:v>40084</c:v>
                </c:pt>
                <c:pt idx="81">
                  <c:v>40114</c:v>
                </c:pt>
                <c:pt idx="82">
                  <c:v>40145</c:v>
                </c:pt>
                <c:pt idx="83">
                  <c:v>40175</c:v>
                </c:pt>
                <c:pt idx="84">
                  <c:v>40206</c:v>
                </c:pt>
                <c:pt idx="85">
                  <c:v>40237</c:v>
                </c:pt>
                <c:pt idx="86">
                  <c:v>40265</c:v>
                </c:pt>
                <c:pt idx="87">
                  <c:v>40296</c:v>
                </c:pt>
                <c:pt idx="88">
                  <c:v>40326</c:v>
                </c:pt>
                <c:pt idx="89">
                  <c:v>40357</c:v>
                </c:pt>
                <c:pt idx="90">
                  <c:v>40387</c:v>
                </c:pt>
                <c:pt idx="91">
                  <c:v>40418</c:v>
                </c:pt>
                <c:pt idx="92">
                  <c:v>40449</c:v>
                </c:pt>
                <c:pt idx="93">
                  <c:v>40479</c:v>
                </c:pt>
                <c:pt idx="94">
                  <c:v>40510</c:v>
                </c:pt>
                <c:pt idx="95">
                  <c:v>40540</c:v>
                </c:pt>
                <c:pt idx="96">
                  <c:v>40571</c:v>
                </c:pt>
                <c:pt idx="97">
                  <c:v>40602</c:v>
                </c:pt>
                <c:pt idx="98">
                  <c:v>40630</c:v>
                </c:pt>
                <c:pt idx="99">
                  <c:v>40661</c:v>
                </c:pt>
                <c:pt idx="100">
                  <c:v>40691</c:v>
                </c:pt>
                <c:pt idx="101">
                  <c:v>40722</c:v>
                </c:pt>
                <c:pt idx="102">
                  <c:v>40752</c:v>
                </c:pt>
                <c:pt idx="103">
                  <c:v>40783</c:v>
                </c:pt>
                <c:pt idx="104">
                  <c:v>40814</c:v>
                </c:pt>
                <c:pt idx="105">
                  <c:v>40844</c:v>
                </c:pt>
                <c:pt idx="106">
                  <c:v>40875</c:v>
                </c:pt>
                <c:pt idx="107">
                  <c:v>40905</c:v>
                </c:pt>
                <c:pt idx="108">
                  <c:v>40936</c:v>
                </c:pt>
                <c:pt idx="109">
                  <c:v>40967</c:v>
                </c:pt>
                <c:pt idx="110">
                  <c:v>40996</c:v>
                </c:pt>
                <c:pt idx="111">
                  <c:v>41027</c:v>
                </c:pt>
                <c:pt idx="112">
                  <c:v>41057</c:v>
                </c:pt>
                <c:pt idx="113">
                  <c:v>41088</c:v>
                </c:pt>
                <c:pt idx="114">
                  <c:v>41118</c:v>
                </c:pt>
                <c:pt idx="115">
                  <c:v>41149</c:v>
                </c:pt>
                <c:pt idx="116">
                  <c:v>41180</c:v>
                </c:pt>
                <c:pt idx="117">
                  <c:v>41210</c:v>
                </c:pt>
                <c:pt idx="118">
                  <c:v>41241</c:v>
                </c:pt>
                <c:pt idx="119">
                  <c:v>41271</c:v>
                </c:pt>
                <c:pt idx="120">
                  <c:v>41302</c:v>
                </c:pt>
                <c:pt idx="121">
                  <c:v>41333</c:v>
                </c:pt>
                <c:pt idx="122">
                  <c:v>41361</c:v>
                </c:pt>
                <c:pt idx="123">
                  <c:v>41392</c:v>
                </c:pt>
                <c:pt idx="124">
                  <c:v>41422</c:v>
                </c:pt>
                <c:pt idx="125">
                  <c:v>41453</c:v>
                </c:pt>
                <c:pt idx="126">
                  <c:v>41483</c:v>
                </c:pt>
                <c:pt idx="127">
                  <c:v>41514</c:v>
                </c:pt>
                <c:pt idx="128">
                  <c:v>41545</c:v>
                </c:pt>
                <c:pt idx="129">
                  <c:v>41575</c:v>
                </c:pt>
                <c:pt idx="130">
                  <c:v>41606</c:v>
                </c:pt>
                <c:pt idx="131">
                  <c:v>41636</c:v>
                </c:pt>
                <c:pt idx="132">
                  <c:v>41667</c:v>
                </c:pt>
                <c:pt idx="133">
                  <c:v>41698</c:v>
                </c:pt>
                <c:pt idx="134">
                  <c:v>41726</c:v>
                </c:pt>
                <c:pt idx="135">
                  <c:v>41757</c:v>
                </c:pt>
                <c:pt idx="136">
                  <c:v>41787</c:v>
                </c:pt>
                <c:pt idx="137">
                  <c:v>41818</c:v>
                </c:pt>
                <c:pt idx="138">
                  <c:v>41848</c:v>
                </c:pt>
                <c:pt idx="139">
                  <c:v>41879</c:v>
                </c:pt>
                <c:pt idx="140">
                  <c:v>41910</c:v>
                </c:pt>
                <c:pt idx="141">
                  <c:v>41940</c:v>
                </c:pt>
                <c:pt idx="142">
                  <c:v>41971</c:v>
                </c:pt>
                <c:pt idx="143">
                  <c:v>42001</c:v>
                </c:pt>
                <c:pt idx="144">
                  <c:v>42032</c:v>
                </c:pt>
                <c:pt idx="145">
                  <c:v>42063</c:v>
                </c:pt>
                <c:pt idx="146">
                  <c:v>42091</c:v>
                </c:pt>
                <c:pt idx="147">
                  <c:v>42122</c:v>
                </c:pt>
                <c:pt idx="148">
                  <c:v>42152</c:v>
                </c:pt>
                <c:pt idx="149">
                  <c:v>42183</c:v>
                </c:pt>
                <c:pt idx="150">
                  <c:v>42213</c:v>
                </c:pt>
                <c:pt idx="151">
                  <c:v>42244</c:v>
                </c:pt>
                <c:pt idx="152">
                  <c:v>42275</c:v>
                </c:pt>
                <c:pt idx="153">
                  <c:v>42305</c:v>
                </c:pt>
                <c:pt idx="154">
                  <c:v>42336</c:v>
                </c:pt>
                <c:pt idx="155">
                  <c:v>42366</c:v>
                </c:pt>
                <c:pt idx="156">
                  <c:v>42397</c:v>
                </c:pt>
                <c:pt idx="157">
                  <c:v>42428</c:v>
                </c:pt>
                <c:pt idx="158">
                  <c:v>42457</c:v>
                </c:pt>
                <c:pt idx="159">
                  <c:v>42488</c:v>
                </c:pt>
                <c:pt idx="160">
                  <c:v>42518</c:v>
                </c:pt>
                <c:pt idx="161">
                  <c:v>42549</c:v>
                </c:pt>
                <c:pt idx="162">
                  <c:v>42579</c:v>
                </c:pt>
                <c:pt idx="163">
                  <c:v>42610</c:v>
                </c:pt>
                <c:pt idx="164">
                  <c:v>42641</c:v>
                </c:pt>
                <c:pt idx="165">
                  <c:v>42671</c:v>
                </c:pt>
                <c:pt idx="166">
                  <c:v>42702</c:v>
                </c:pt>
                <c:pt idx="167">
                  <c:v>42732</c:v>
                </c:pt>
                <c:pt idx="168">
                  <c:v>42763</c:v>
                </c:pt>
                <c:pt idx="169">
                  <c:v>42794</c:v>
                </c:pt>
                <c:pt idx="170">
                  <c:v>42822</c:v>
                </c:pt>
                <c:pt idx="171">
                  <c:v>42853</c:v>
                </c:pt>
                <c:pt idx="172">
                  <c:v>42883</c:v>
                </c:pt>
                <c:pt idx="173">
                  <c:v>42914</c:v>
                </c:pt>
                <c:pt idx="174">
                  <c:v>42944</c:v>
                </c:pt>
                <c:pt idx="175">
                  <c:v>42975</c:v>
                </c:pt>
                <c:pt idx="176">
                  <c:v>43006</c:v>
                </c:pt>
                <c:pt idx="177">
                  <c:v>43036</c:v>
                </c:pt>
                <c:pt idx="178">
                  <c:v>43067</c:v>
                </c:pt>
                <c:pt idx="179">
                  <c:v>43097</c:v>
                </c:pt>
                <c:pt idx="180">
                  <c:v>43128</c:v>
                </c:pt>
                <c:pt idx="181">
                  <c:v>43159</c:v>
                </c:pt>
                <c:pt idx="182">
                  <c:v>43187</c:v>
                </c:pt>
                <c:pt idx="183">
                  <c:v>43218</c:v>
                </c:pt>
                <c:pt idx="184">
                  <c:v>43248</c:v>
                </c:pt>
                <c:pt idx="185">
                  <c:v>43279</c:v>
                </c:pt>
                <c:pt idx="186">
                  <c:v>43309</c:v>
                </c:pt>
                <c:pt idx="187">
                  <c:v>43340</c:v>
                </c:pt>
                <c:pt idx="188">
                  <c:v>43371</c:v>
                </c:pt>
                <c:pt idx="189">
                  <c:v>43401</c:v>
                </c:pt>
                <c:pt idx="190">
                  <c:v>43432</c:v>
                </c:pt>
                <c:pt idx="191">
                  <c:v>43462</c:v>
                </c:pt>
                <c:pt idx="192">
                  <c:v>43493</c:v>
                </c:pt>
                <c:pt idx="193">
                  <c:v>43524</c:v>
                </c:pt>
                <c:pt idx="194">
                  <c:v>43552</c:v>
                </c:pt>
                <c:pt idx="195">
                  <c:v>43583</c:v>
                </c:pt>
                <c:pt idx="196">
                  <c:v>43613</c:v>
                </c:pt>
                <c:pt idx="197">
                  <c:v>43644</c:v>
                </c:pt>
                <c:pt idx="198">
                  <c:v>43674</c:v>
                </c:pt>
                <c:pt idx="199">
                  <c:v>43705</c:v>
                </c:pt>
                <c:pt idx="200">
                  <c:v>43736</c:v>
                </c:pt>
                <c:pt idx="201">
                  <c:v>43766</c:v>
                </c:pt>
                <c:pt idx="202">
                  <c:v>43797</c:v>
                </c:pt>
                <c:pt idx="203">
                  <c:v>43827</c:v>
                </c:pt>
                <c:pt idx="204">
                  <c:v>43858</c:v>
                </c:pt>
                <c:pt idx="205">
                  <c:v>43889</c:v>
                </c:pt>
                <c:pt idx="206">
                  <c:v>43918</c:v>
                </c:pt>
                <c:pt idx="207">
                  <c:v>43949</c:v>
                </c:pt>
                <c:pt idx="208">
                  <c:v>43979</c:v>
                </c:pt>
                <c:pt idx="209">
                  <c:v>44010</c:v>
                </c:pt>
                <c:pt idx="210">
                  <c:v>44040</c:v>
                </c:pt>
                <c:pt idx="211">
                  <c:v>44071</c:v>
                </c:pt>
                <c:pt idx="212">
                  <c:v>44102</c:v>
                </c:pt>
                <c:pt idx="213">
                  <c:v>44132</c:v>
                </c:pt>
                <c:pt idx="214">
                  <c:v>44163</c:v>
                </c:pt>
                <c:pt idx="215">
                  <c:v>44193</c:v>
                </c:pt>
                <c:pt idx="216">
                  <c:v>44224</c:v>
                </c:pt>
                <c:pt idx="217">
                  <c:v>44255</c:v>
                </c:pt>
                <c:pt idx="218">
                  <c:v>44283</c:v>
                </c:pt>
                <c:pt idx="219">
                  <c:v>44314</c:v>
                </c:pt>
                <c:pt idx="220">
                  <c:v>44344</c:v>
                </c:pt>
                <c:pt idx="221">
                  <c:v>44375</c:v>
                </c:pt>
                <c:pt idx="222">
                  <c:v>44405</c:v>
                </c:pt>
                <c:pt idx="223">
                  <c:v>44436</c:v>
                </c:pt>
                <c:pt idx="224">
                  <c:v>44467</c:v>
                </c:pt>
                <c:pt idx="225">
                  <c:v>44497</c:v>
                </c:pt>
                <c:pt idx="226">
                  <c:v>44528</c:v>
                </c:pt>
                <c:pt idx="227">
                  <c:v>44558</c:v>
                </c:pt>
                <c:pt idx="228">
                  <c:v>44589</c:v>
                </c:pt>
                <c:pt idx="229">
                  <c:v>44620</c:v>
                </c:pt>
                <c:pt idx="230">
                  <c:v>44648</c:v>
                </c:pt>
                <c:pt idx="231">
                  <c:v>44679</c:v>
                </c:pt>
                <c:pt idx="232">
                  <c:v>44709</c:v>
                </c:pt>
                <c:pt idx="233">
                  <c:v>44740</c:v>
                </c:pt>
                <c:pt idx="234">
                  <c:v>44770</c:v>
                </c:pt>
                <c:pt idx="235">
                  <c:v>44801</c:v>
                </c:pt>
                <c:pt idx="236">
                  <c:v>44832</c:v>
                </c:pt>
                <c:pt idx="237">
                  <c:v>44862</c:v>
                </c:pt>
                <c:pt idx="238">
                  <c:v>44893</c:v>
                </c:pt>
                <c:pt idx="239">
                  <c:v>44923</c:v>
                </c:pt>
                <c:pt idx="240">
                  <c:v>44954</c:v>
                </c:pt>
                <c:pt idx="241">
                  <c:v>44985</c:v>
                </c:pt>
                <c:pt idx="242">
                  <c:v>45013</c:v>
                </c:pt>
                <c:pt idx="243">
                  <c:v>45044</c:v>
                </c:pt>
                <c:pt idx="244">
                  <c:v>45074</c:v>
                </c:pt>
                <c:pt idx="245">
                  <c:v>45105</c:v>
                </c:pt>
                <c:pt idx="246">
                  <c:v>45135</c:v>
                </c:pt>
                <c:pt idx="247">
                  <c:v>45166</c:v>
                </c:pt>
                <c:pt idx="248">
                  <c:v>45197</c:v>
                </c:pt>
                <c:pt idx="249">
                  <c:v>45227</c:v>
                </c:pt>
                <c:pt idx="250">
                  <c:v>45258</c:v>
                </c:pt>
                <c:pt idx="251">
                  <c:v>45288</c:v>
                </c:pt>
              </c:numCache>
            </c:numRef>
          </c:cat>
          <c:val>
            <c:numRef>
              <c:f>'Slide 18'!$AC$2:$AC$253</c:f>
              <c:numCache>
                <c:formatCode>General</c:formatCode>
                <c:ptCount val="252"/>
                <c:pt idx="56" formatCode="#,##0.00">
                  <c:v>-2.2984633536191161</c:v>
                </c:pt>
                <c:pt idx="57" formatCode="#,##0.00">
                  <c:v>-1.689017901863398</c:v>
                </c:pt>
                <c:pt idx="58" formatCode="#,##0.00">
                  <c:v>-6.4513289387436714</c:v>
                </c:pt>
                <c:pt idx="59" formatCode="#,##0.00">
                  <c:v>-7.6754782105328045</c:v>
                </c:pt>
                <c:pt idx="60" formatCode="#,##0.00">
                  <c:v>-7.1646469530141976</c:v>
                </c:pt>
                <c:pt idx="61" formatCode="#,##0.00">
                  <c:v>-6.3604828497314525</c:v>
                </c:pt>
                <c:pt idx="62" formatCode="#,##0.00">
                  <c:v>-6.21983108894577</c:v>
                </c:pt>
                <c:pt idx="63" formatCode="#,##0.00">
                  <c:v>-7.7282648925414801</c:v>
                </c:pt>
                <c:pt idx="64" formatCode="#,##0.00">
                  <c:v>-6.6015462771044309</c:v>
                </c:pt>
                <c:pt idx="65" formatCode="#,##0.00">
                  <c:v>-5.7534633447577708</c:v>
                </c:pt>
                <c:pt idx="66" formatCode="#,##0.00">
                  <c:v>-7.3825566327799805</c:v>
                </c:pt>
                <c:pt idx="67" formatCode="#,##0.00">
                  <c:v>-4.8788462419371648</c:v>
                </c:pt>
                <c:pt idx="68" formatCode="#,##0.00">
                  <c:v>-3.7953363520552799</c:v>
                </c:pt>
                <c:pt idx="69" formatCode="#,##0.00">
                  <c:v>-5.4420652001996075</c:v>
                </c:pt>
                <c:pt idx="70" formatCode="#,##0.00">
                  <c:v>-2.8053042220763658</c:v>
                </c:pt>
                <c:pt idx="71" formatCode="#,##0.00">
                  <c:v>-2.2439790756024465</c:v>
                </c:pt>
                <c:pt idx="72" formatCode="#,##0.00">
                  <c:v>-1.0442383287874932</c:v>
                </c:pt>
                <c:pt idx="73" formatCode="#,##0.00">
                  <c:v>-1.7124561750069276</c:v>
                </c:pt>
                <c:pt idx="74" formatCode="#,##0.00">
                  <c:v>-2.0341505552253096</c:v>
                </c:pt>
                <c:pt idx="75" formatCode="#,##0.00">
                  <c:v>-4.5339958942491876E-2</c:v>
                </c:pt>
                <c:pt idx="106" formatCode="#,##0.00">
                  <c:v>-0.79100910511579148</c:v>
                </c:pt>
                <c:pt idx="107" formatCode="#,##0.00">
                  <c:v>-2.7694336155225194</c:v>
                </c:pt>
                <c:pt idx="108" formatCode="#,##0.00">
                  <c:v>-0.53861225616742558</c:v>
                </c:pt>
                <c:pt idx="110" formatCode="#,##0.00">
                  <c:v>-0.68576146855209252</c:v>
                </c:pt>
                <c:pt idx="112" formatCode="#,##0.00">
                  <c:v>-0.15962932265139074</c:v>
                </c:pt>
                <c:pt idx="113" formatCode="#,##0.00">
                  <c:v>-1.2693329528213351</c:v>
                </c:pt>
                <c:pt idx="114" formatCode="#,##0.00">
                  <c:v>-1.8103667720068781</c:v>
                </c:pt>
                <c:pt idx="115" formatCode="#,##0.00">
                  <c:v>-3.0693347326350096</c:v>
                </c:pt>
                <c:pt idx="116" formatCode="#,##0.00">
                  <c:v>-1.3582887996746358</c:v>
                </c:pt>
                <c:pt idx="120" formatCode="#,##0.00">
                  <c:v>-0.96730856511813101</c:v>
                </c:pt>
                <c:pt idx="123" formatCode="#,##0.00">
                  <c:v>-0.90330295782281667</c:v>
                </c:pt>
                <c:pt idx="124" formatCode="#,##0.00">
                  <c:v>-0.28799902540197664</c:v>
                </c:pt>
                <c:pt idx="140" formatCode="#,##0.00">
                  <c:v>-1.206823214312025</c:v>
                </c:pt>
                <c:pt idx="141" formatCode="#,##0.00">
                  <c:v>-0.59978378388504394</c:v>
                </c:pt>
                <c:pt idx="142" formatCode="#,##0.00">
                  <c:v>-0.22638517989775897</c:v>
                </c:pt>
                <c:pt idx="144" formatCode="#,##0.00">
                  <c:v>-3.7729385387763603E-2</c:v>
                </c:pt>
                <c:pt idx="170" formatCode="#,##0.00">
                  <c:v>-1.6357549419790729</c:v>
                </c:pt>
                <c:pt idx="172" formatCode="#,##0.00">
                  <c:v>-0.20692347168454006</c:v>
                </c:pt>
                <c:pt idx="189" formatCode="#,##0.00">
                  <c:v>-0.96453301987264872</c:v>
                </c:pt>
                <c:pt idx="190" formatCode="#,##0.00">
                  <c:v>-1.8265029776431305</c:v>
                </c:pt>
                <c:pt idx="191" formatCode="#,##0.00">
                  <c:v>-3.1635101676790178</c:v>
                </c:pt>
                <c:pt idx="192" formatCode="#,##0.00">
                  <c:v>-2.1649223113841884</c:v>
                </c:pt>
                <c:pt idx="193" formatCode="#,##0.00">
                  <c:v>-3.2116668076503707</c:v>
                </c:pt>
                <c:pt idx="194" formatCode="#,##0.00">
                  <c:v>-3.9275615200512926</c:v>
                </c:pt>
                <c:pt idx="195" formatCode="#,##0.00">
                  <c:v>-3.2216998848240364</c:v>
                </c:pt>
                <c:pt idx="196" formatCode="#,##0.00">
                  <c:v>-4.8328754720311178</c:v>
                </c:pt>
                <c:pt idx="197" formatCode="#,##0.00">
                  <c:v>-5.3396689259101571</c:v>
                </c:pt>
                <c:pt idx="198" formatCode="#,##0.00">
                  <c:v>-3.765415393013039</c:v>
                </c:pt>
                <c:pt idx="199" formatCode="#,##0.00">
                  <c:v>-4.5900416429576989</c:v>
                </c:pt>
                <c:pt idx="200" formatCode="#,##0.00">
                  <c:v>-3.5618593828497858</c:v>
                </c:pt>
                <c:pt idx="201" formatCode="#,##0.00">
                  <c:v>-1.2357171423257984</c:v>
                </c:pt>
                <c:pt idx="206">
                  <c:v>-2.74</c:v>
                </c:pt>
                <c:pt idx="207">
                  <c:v>-0.59999999999999964</c:v>
                </c:pt>
                <c:pt idx="225">
                  <c:v>-1.3999999999999986</c:v>
                </c:pt>
                <c:pt idx="226">
                  <c:v>-0.38999999999999879</c:v>
                </c:pt>
                <c:pt idx="227">
                  <c:v>-2.5</c:v>
                </c:pt>
                <c:pt idx="228">
                  <c:v>-5.17</c:v>
                </c:pt>
                <c:pt idx="229">
                  <c:v>-4.45</c:v>
                </c:pt>
                <c:pt idx="230">
                  <c:v>-5.21</c:v>
                </c:pt>
                <c:pt idx="231">
                  <c:v>-5.36</c:v>
                </c:pt>
                <c:pt idx="232">
                  <c:v>-6.52</c:v>
                </c:pt>
                <c:pt idx="233">
                  <c:v>-6.9500000000000011</c:v>
                </c:pt>
                <c:pt idx="234">
                  <c:v>-6.3500000000000005</c:v>
                </c:pt>
                <c:pt idx="235">
                  <c:v>-5.92</c:v>
                </c:pt>
                <c:pt idx="236">
                  <c:v>-6.9400000000000013</c:v>
                </c:pt>
                <c:pt idx="237">
                  <c:v>-7.82</c:v>
                </c:pt>
                <c:pt idx="238">
                  <c:v>-9.5399999999999991</c:v>
                </c:pt>
                <c:pt idx="239">
                  <c:v>-9.06</c:v>
                </c:pt>
                <c:pt idx="240">
                  <c:v>-4.75</c:v>
                </c:pt>
                <c:pt idx="241">
                  <c:v>-5.2899999999999991</c:v>
                </c:pt>
                <c:pt idx="242">
                  <c:v>-6.51</c:v>
                </c:pt>
                <c:pt idx="243">
                  <c:v>-7.23</c:v>
                </c:pt>
                <c:pt idx="244">
                  <c:v>-5.77</c:v>
                </c:pt>
                <c:pt idx="245">
                  <c:v>-7.1</c:v>
                </c:pt>
                <c:pt idx="246">
                  <c:v>-6.5499999999999989</c:v>
                </c:pt>
                <c:pt idx="247">
                  <c:v>-6.3400000000000016</c:v>
                </c:pt>
                <c:pt idx="248">
                  <c:v>-5.1499999999999986</c:v>
                </c:pt>
                <c:pt idx="249">
                  <c:v>-5.84</c:v>
                </c:pt>
                <c:pt idx="250">
                  <c:v>-3.9299999999999997</c:v>
                </c:pt>
                <c:pt idx="251">
                  <c:v>-3.1899999999999977</c:v>
                </c:pt>
              </c:numCache>
            </c:numRef>
          </c:val>
          <c:extLst>
            <c:ext xmlns:c16="http://schemas.microsoft.com/office/drawing/2014/chart" uri="{C3380CC4-5D6E-409C-BE32-E72D297353CC}">
              <c16:uniqueId val="{00000001-4C22-4445-95C6-79A9BA8C9880}"/>
            </c:ext>
          </c:extLst>
        </c:ser>
        <c:dLbls>
          <c:showLegendKey val="0"/>
          <c:showVal val="0"/>
          <c:showCatName val="0"/>
          <c:showSerName val="0"/>
          <c:showPercent val="0"/>
          <c:showBubbleSize val="0"/>
        </c:dLbls>
        <c:gapWidth val="40"/>
        <c:overlap val="100"/>
        <c:axId val="1178849920"/>
        <c:axId val="1178851648"/>
      </c:barChart>
      <c:dateAx>
        <c:axId val="1178849920"/>
        <c:scaling>
          <c:orientation val="minMax"/>
        </c:scaling>
        <c:delete val="0"/>
        <c:axPos val="b"/>
        <c:numFmt formatCode="yyyy" sourceLinked="0"/>
        <c:majorTickMark val="none"/>
        <c:minorTickMark val="none"/>
        <c:tickLblPos val="low"/>
        <c:spPr>
          <a:noFill/>
          <a:ln w="6350" cap="flat" cmpd="sng" algn="ctr">
            <a:solidFill>
              <a:schemeClr val="tx1"/>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178851648"/>
        <c:crosses val="autoZero"/>
        <c:auto val="1"/>
        <c:lblOffset val="100"/>
        <c:baseTimeUnit val="months"/>
      </c:dateAx>
      <c:valAx>
        <c:axId val="117885164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178849920"/>
        <c:crosses val="autoZero"/>
        <c:crossBetween val="between"/>
      </c:valAx>
      <c:spPr>
        <a:noFill/>
        <a:ln>
          <a:noFill/>
        </a:ln>
        <a:effectLst/>
      </c:spPr>
    </c:plotArea>
    <c:legend>
      <c:legendPos val="b"/>
      <c:layout>
        <c:manualLayout>
          <c:xMode val="edge"/>
          <c:yMode val="edge"/>
          <c:x val="0.54322836926290419"/>
          <c:y val="7.2006265676709424E-2"/>
          <c:w val="0.35923152581201828"/>
          <c:h val="0.21846698581842505"/>
        </c:manualLayout>
      </c:layout>
      <c:overlay val="0"/>
      <c:spPr>
        <a:solidFill>
          <a:schemeClr val="bg1"/>
        </a:solid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chemeClr val="tx1"/>
          </a:solidFill>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9901604695510784E-2"/>
          <c:y val="5.4879993810257002E-2"/>
          <c:w val="0.89412802743202757"/>
          <c:h val="0.83519600891304502"/>
        </c:manualLayout>
      </c:layout>
      <c:barChart>
        <c:barDir val="col"/>
        <c:grouping val="clustered"/>
        <c:varyColors val="0"/>
        <c:ser>
          <c:idx val="0"/>
          <c:order val="0"/>
          <c:tx>
            <c:strRef>
              <c:f>Sheet1!$B$1</c:f>
              <c:strCache>
                <c:ptCount val="1"/>
                <c:pt idx="0">
                  <c:v>Series 1</c:v>
                </c:pt>
              </c:strCache>
            </c:strRef>
          </c:tx>
          <c:spPr>
            <a:solidFill>
              <a:srgbClr val="06874E"/>
            </a:solidFill>
            <a:ln>
              <a:noFill/>
            </a:ln>
            <a:effectLst/>
          </c:spPr>
          <c:invertIfNegative val="0"/>
          <c:dPt>
            <c:idx val="0"/>
            <c:invertIfNegative val="0"/>
            <c:bubble3D val="0"/>
            <c:spPr>
              <a:solidFill>
                <a:srgbClr val="00009A"/>
              </a:solidFill>
              <a:ln>
                <a:noFill/>
              </a:ln>
              <a:effectLst/>
            </c:spPr>
            <c:extLst>
              <c:ext xmlns:c16="http://schemas.microsoft.com/office/drawing/2014/chart" uri="{C3380CC4-5D6E-409C-BE32-E72D297353CC}">
                <c16:uniqueId val="{00000001-7E81-488C-B7AE-A80D6E59927A}"/>
              </c:ext>
            </c:extLst>
          </c:dPt>
          <c:dLbls>
            <c:spPr>
              <a:solidFill>
                <a:srgbClr val="FFFFFF"/>
              </a:solid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Sheet1!$A$2:$A$14</c:f>
              <c:strCache>
                <c:ptCount val="13"/>
                <c:pt idx="0">
                  <c:v>Now</c:v>
                </c:pt>
                <c:pt idx="2">
                  <c:v>Year 1</c:v>
                </c:pt>
                <c:pt idx="4">
                  <c:v>Year 2</c:v>
                </c:pt>
                <c:pt idx="6">
                  <c:v>Year 3</c:v>
                </c:pt>
                <c:pt idx="8">
                  <c:v>Year 4</c:v>
                </c:pt>
                <c:pt idx="10">
                  <c:v>Year 5</c:v>
                </c:pt>
                <c:pt idx="12">
                  <c:v>Year 6</c:v>
                </c:pt>
              </c:strCache>
            </c:strRef>
          </c:cat>
          <c:val>
            <c:numRef>
              <c:f>Sheet1!$B$2:$B$14</c:f>
              <c:numCache>
                <c:formatCode>#,##0</c:formatCode>
                <c:ptCount val="13"/>
                <c:pt idx="0">
                  <c:v>-8500</c:v>
                </c:pt>
                <c:pt idx="1">
                  <c:v>200</c:v>
                </c:pt>
                <c:pt idx="2">
                  <c:v>200</c:v>
                </c:pt>
                <c:pt idx="3">
                  <c:v>200</c:v>
                </c:pt>
                <c:pt idx="4">
                  <c:v>200</c:v>
                </c:pt>
                <c:pt idx="5">
                  <c:v>200</c:v>
                </c:pt>
                <c:pt idx="6">
                  <c:v>200</c:v>
                </c:pt>
                <c:pt idx="7">
                  <c:v>200</c:v>
                </c:pt>
                <c:pt idx="8">
                  <c:v>200</c:v>
                </c:pt>
                <c:pt idx="9">
                  <c:v>200</c:v>
                </c:pt>
                <c:pt idx="10">
                  <c:v>200</c:v>
                </c:pt>
                <c:pt idx="11">
                  <c:v>200</c:v>
                </c:pt>
                <c:pt idx="12">
                  <c:v>10200</c:v>
                </c:pt>
              </c:numCache>
            </c:numRef>
          </c:val>
          <c:extLst>
            <c:ext xmlns:c16="http://schemas.microsoft.com/office/drawing/2014/chart" uri="{C3380CC4-5D6E-409C-BE32-E72D297353CC}">
              <c16:uniqueId val="{00000002-7E81-488C-B7AE-A80D6E59927A}"/>
            </c:ext>
          </c:extLst>
        </c:ser>
        <c:dLbls>
          <c:showLegendKey val="0"/>
          <c:showVal val="0"/>
          <c:showCatName val="0"/>
          <c:showSerName val="0"/>
          <c:showPercent val="0"/>
          <c:showBubbleSize val="0"/>
        </c:dLbls>
        <c:gapWidth val="30"/>
        <c:axId val="226030720"/>
        <c:axId val="226033024"/>
      </c:barChart>
      <c:catAx>
        <c:axId val="226030720"/>
        <c:scaling>
          <c:orientation val="minMax"/>
        </c:scaling>
        <c:delete val="0"/>
        <c:axPos val="b"/>
        <c:numFmt formatCode="General" sourceLinked="1"/>
        <c:majorTickMark val="none"/>
        <c:minorTickMark val="none"/>
        <c:tickLblPos val="low"/>
        <c:spPr>
          <a:noFill/>
          <a:ln w="12700" cap="flat" cmpd="sng" algn="ctr">
            <a:solidFill>
              <a:schemeClr val="tx1"/>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crossAx val="226033024"/>
        <c:crosses val="autoZero"/>
        <c:auto val="1"/>
        <c:lblAlgn val="ctr"/>
        <c:lblOffset val="25"/>
        <c:noMultiLvlLbl val="0"/>
      </c:catAx>
      <c:valAx>
        <c:axId val="226033024"/>
        <c:scaling>
          <c:orientation val="minMax"/>
        </c:scaling>
        <c:delete val="0"/>
        <c:axPos val="l"/>
        <c:majorGridlines>
          <c:spPr>
            <a:ln w="6350" cap="flat" cmpd="sng" algn="ctr">
              <a:solidFill>
                <a:schemeClr val="bg1">
                  <a:lumMod val="75000"/>
                </a:schemeClr>
              </a:solidFill>
              <a:round/>
            </a:ln>
            <a:effectLst/>
          </c:spPr>
        </c:majorGridlines>
        <c:numFmt formatCode="#,##0_);\-#,##0;0;&quot;sales &quot;@\ "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226030720"/>
        <c:crosses val="autoZero"/>
        <c:crossBetween val="between"/>
        <c:majorUnit val="3000"/>
      </c:valAx>
      <c:spPr>
        <a:noFill/>
        <a:ln>
          <a:noFill/>
        </a:ln>
        <a:effectLst/>
      </c:spPr>
    </c:plotArea>
    <c:plotVisOnly val="1"/>
    <c:dispBlanksAs val="gap"/>
    <c:showDLblsOverMax val="0"/>
  </c:chart>
  <c:spPr>
    <a:noFill/>
    <a:ln>
      <a:noFill/>
    </a:ln>
    <a:effectLst/>
  </c:spPr>
  <c:txPr>
    <a:bodyPr/>
    <a:lstStyle/>
    <a:p>
      <a:pPr>
        <a:defRPr sz="1200">
          <a:solidFill>
            <a:schemeClr val="tx1"/>
          </a:solidFill>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4250631846583476E-2"/>
          <c:y val="3.5490318843685233E-2"/>
          <c:w val="0.84487503268171982"/>
          <c:h val="0.88681745109678001"/>
        </c:manualLayout>
      </c:layout>
      <c:areaChart>
        <c:grouping val="standard"/>
        <c:varyColors val="0"/>
        <c:ser>
          <c:idx val="0"/>
          <c:order val="0"/>
          <c:tx>
            <c:strRef>
              <c:f>Sheet1!$B$1</c:f>
              <c:strCache>
                <c:ptCount val="1"/>
                <c:pt idx="0">
                  <c:v>Total Public Debt</c:v>
                </c:pt>
              </c:strCache>
            </c:strRef>
          </c:tx>
          <c:spPr>
            <a:solidFill>
              <a:srgbClr val="DEEAFA"/>
            </a:solidFill>
            <a:ln>
              <a:noFill/>
            </a:ln>
            <a:effectLst/>
          </c:spPr>
          <c:cat>
            <c:numRef>
              <c:f>Sheet1!$A$2:$A$165</c:f>
              <c:numCache>
                <c:formatCode>mm/dd/yy;@</c:formatCode>
                <c:ptCount val="164"/>
                <c:pt idx="0">
                  <c:v>30317</c:v>
                </c:pt>
                <c:pt idx="1">
                  <c:v>30407</c:v>
                </c:pt>
                <c:pt idx="2">
                  <c:v>30498</c:v>
                </c:pt>
                <c:pt idx="3">
                  <c:v>30590</c:v>
                </c:pt>
                <c:pt idx="4">
                  <c:v>30682</c:v>
                </c:pt>
                <c:pt idx="5">
                  <c:v>30773</c:v>
                </c:pt>
                <c:pt idx="6">
                  <c:v>30864</c:v>
                </c:pt>
                <c:pt idx="7">
                  <c:v>30956</c:v>
                </c:pt>
                <c:pt idx="8">
                  <c:v>31048</c:v>
                </c:pt>
                <c:pt idx="9">
                  <c:v>31138</c:v>
                </c:pt>
                <c:pt idx="10">
                  <c:v>31229</c:v>
                </c:pt>
                <c:pt idx="11">
                  <c:v>31321</c:v>
                </c:pt>
                <c:pt idx="12">
                  <c:v>31413</c:v>
                </c:pt>
                <c:pt idx="13">
                  <c:v>31503</c:v>
                </c:pt>
                <c:pt idx="14">
                  <c:v>31594</c:v>
                </c:pt>
                <c:pt idx="15">
                  <c:v>31686</c:v>
                </c:pt>
                <c:pt idx="16">
                  <c:v>31778</c:v>
                </c:pt>
                <c:pt idx="17">
                  <c:v>31868</c:v>
                </c:pt>
                <c:pt idx="18">
                  <c:v>31959</c:v>
                </c:pt>
                <c:pt idx="19">
                  <c:v>32051</c:v>
                </c:pt>
                <c:pt idx="20">
                  <c:v>32143</c:v>
                </c:pt>
                <c:pt idx="21">
                  <c:v>32234</c:v>
                </c:pt>
                <c:pt idx="22">
                  <c:v>32325</c:v>
                </c:pt>
                <c:pt idx="23">
                  <c:v>32417</c:v>
                </c:pt>
                <c:pt idx="24">
                  <c:v>32509</c:v>
                </c:pt>
                <c:pt idx="25">
                  <c:v>32599</c:v>
                </c:pt>
                <c:pt idx="26">
                  <c:v>32690</c:v>
                </c:pt>
                <c:pt idx="27">
                  <c:v>32782</c:v>
                </c:pt>
                <c:pt idx="28">
                  <c:v>32874</c:v>
                </c:pt>
                <c:pt idx="29">
                  <c:v>32964</c:v>
                </c:pt>
                <c:pt idx="30">
                  <c:v>33055</c:v>
                </c:pt>
                <c:pt idx="31">
                  <c:v>33147</c:v>
                </c:pt>
                <c:pt idx="32">
                  <c:v>33239</c:v>
                </c:pt>
                <c:pt idx="33">
                  <c:v>33329</c:v>
                </c:pt>
                <c:pt idx="34">
                  <c:v>33420</c:v>
                </c:pt>
                <c:pt idx="35">
                  <c:v>33512</c:v>
                </c:pt>
                <c:pt idx="36">
                  <c:v>33604</c:v>
                </c:pt>
                <c:pt idx="37">
                  <c:v>33695</c:v>
                </c:pt>
                <c:pt idx="38">
                  <c:v>33786</c:v>
                </c:pt>
                <c:pt idx="39">
                  <c:v>33878</c:v>
                </c:pt>
                <c:pt idx="40">
                  <c:v>33970</c:v>
                </c:pt>
                <c:pt idx="41">
                  <c:v>34060</c:v>
                </c:pt>
                <c:pt idx="42">
                  <c:v>34151</c:v>
                </c:pt>
                <c:pt idx="43">
                  <c:v>34243</c:v>
                </c:pt>
                <c:pt idx="44">
                  <c:v>34335</c:v>
                </c:pt>
                <c:pt idx="45">
                  <c:v>34425</c:v>
                </c:pt>
                <c:pt idx="46">
                  <c:v>34516</c:v>
                </c:pt>
                <c:pt idx="47">
                  <c:v>34608</c:v>
                </c:pt>
                <c:pt idx="48">
                  <c:v>34700</c:v>
                </c:pt>
                <c:pt idx="49">
                  <c:v>34790</c:v>
                </c:pt>
                <c:pt idx="50">
                  <c:v>34881</c:v>
                </c:pt>
                <c:pt idx="51">
                  <c:v>34973</c:v>
                </c:pt>
                <c:pt idx="52">
                  <c:v>35065</c:v>
                </c:pt>
                <c:pt idx="53">
                  <c:v>35156</c:v>
                </c:pt>
                <c:pt idx="54">
                  <c:v>35247</c:v>
                </c:pt>
                <c:pt idx="55">
                  <c:v>35339</c:v>
                </c:pt>
                <c:pt idx="56">
                  <c:v>35431</c:v>
                </c:pt>
                <c:pt idx="57">
                  <c:v>35521</c:v>
                </c:pt>
                <c:pt idx="58">
                  <c:v>35612</c:v>
                </c:pt>
                <c:pt idx="59">
                  <c:v>35704</c:v>
                </c:pt>
                <c:pt idx="60">
                  <c:v>35796</c:v>
                </c:pt>
                <c:pt idx="61">
                  <c:v>35886</c:v>
                </c:pt>
                <c:pt idx="62">
                  <c:v>35977</c:v>
                </c:pt>
                <c:pt idx="63">
                  <c:v>36069</c:v>
                </c:pt>
                <c:pt idx="64">
                  <c:v>36161</c:v>
                </c:pt>
                <c:pt idx="65">
                  <c:v>36251</c:v>
                </c:pt>
                <c:pt idx="66">
                  <c:v>36342</c:v>
                </c:pt>
                <c:pt idx="67">
                  <c:v>36434</c:v>
                </c:pt>
                <c:pt idx="68">
                  <c:v>36526</c:v>
                </c:pt>
                <c:pt idx="69">
                  <c:v>36617</c:v>
                </c:pt>
                <c:pt idx="70">
                  <c:v>36708</c:v>
                </c:pt>
                <c:pt idx="71">
                  <c:v>36800</c:v>
                </c:pt>
                <c:pt idx="72">
                  <c:v>36892</c:v>
                </c:pt>
                <c:pt idx="73">
                  <c:v>36982</c:v>
                </c:pt>
                <c:pt idx="74">
                  <c:v>37073</c:v>
                </c:pt>
                <c:pt idx="75">
                  <c:v>37165</c:v>
                </c:pt>
                <c:pt idx="76">
                  <c:v>37257</c:v>
                </c:pt>
                <c:pt idx="77">
                  <c:v>37347</c:v>
                </c:pt>
                <c:pt idx="78">
                  <c:v>37438</c:v>
                </c:pt>
                <c:pt idx="79">
                  <c:v>37530</c:v>
                </c:pt>
                <c:pt idx="80">
                  <c:v>37622</c:v>
                </c:pt>
                <c:pt idx="81">
                  <c:v>37712</c:v>
                </c:pt>
                <c:pt idx="82">
                  <c:v>37803</c:v>
                </c:pt>
                <c:pt idx="83">
                  <c:v>37895</c:v>
                </c:pt>
                <c:pt idx="84">
                  <c:v>37987</c:v>
                </c:pt>
                <c:pt idx="85">
                  <c:v>38078</c:v>
                </c:pt>
                <c:pt idx="86">
                  <c:v>38169</c:v>
                </c:pt>
                <c:pt idx="87">
                  <c:v>38261</c:v>
                </c:pt>
                <c:pt idx="88">
                  <c:v>38353</c:v>
                </c:pt>
                <c:pt idx="89">
                  <c:v>38443</c:v>
                </c:pt>
                <c:pt idx="90">
                  <c:v>38534</c:v>
                </c:pt>
                <c:pt idx="91">
                  <c:v>38626</c:v>
                </c:pt>
                <c:pt idx="92">
                  <c:v>38718</c:v>
                </c:pt>
                <c:pt idx="93">
                  <c:v>38808</c:v>
                </c:pt>
                <c:pt idx="94">
                  <c:v>38899</c:v>
                </c:pt>
                <c:pt idx="95">
                  <c:v>38991</c:v>
                </c:pt>
                <c:pt idx="96">
                  <c:v>39083</c:v>
                </c:pt>
                <c:pt idx="97">
                  <c:v>39173</c:v>
                </c:pt>
                <c:pt idx="98">
                  <c:v>39264</c:v>
                </c:pt>
                <c:pt idx="99">
                  <c:v>39356</c:v>
                </c:pt>
                <c:pt idx="100">
                  <c:v>39448</c:v>
                </c:pt>
                <c:pt idx="101">
                  <c:v>39539</c:v>
                </c:pt>
                <c:pt idx="102">
                  <c:v>39630</c:v>
                </c:pt>
                <c:pt idx="103">
                  <c:v>39722</c:v>
                </c:pt>
                <c:pt idx="104">
                  <c:v>39814</c:v>
                </c:pt>
                <c:pt idx="105">
                  <c:v>39904</c:v>
                </c:pt>
                <c:pt idx="106">
                  <c:v>39995</c:v>
                </c:pt>
                <c:pt idx="107">
                  <c:v>40087</c:v>
                </c:pt>
                <c:pt idx="108">
                  <c:v>40179</c:v>
                </c:pt>
                <c:pt idx="109">
                  <c:v>40269</c:v>
                </c:pt>
                <c:pt idx="110">
                  <c:v>40360</c:v>
                </c:pt>
                <c:pt idx="111">
                  <c:v>40452</c:v>
                </c:pt>
                <c:pt idx="112">
                  <c:v>40544</c:v>
                </c:pt>
                <c:pt idx="113">
                  <c:v>40634</c:v>
                </c:pt>
                <c:pt idx="114">
                  <c:v>40725</c:v>
                </c:pt>
                <c:pt idx="115">
                  <c:v>40817</c:v>
                </c:pt>
                <c:pt idx="116">
                  <c:v>40909</c:v>
                </c:pt>
                <c:pt idx="117">
                  <c:v>41000</c:v>
                </c:pt>
                <c:pt idx="118">
                  <c:v>41091</c:v>
                </c:pt>
                <c:pt idx="119">
                  <c:v>41183</c:v>
                </c:pt>
                <c:pt idx="120">
                  <c:v>41275</c:v>
                </c:pt>
                <c:pt idx="121">
                  <c:v>41365</c:v>
                </c:pt>
                <c:pt idx="122">
                  <c:v>41456</c:v>
                </c:pt>
                <c:pt idx="123">
                  <c:v>41548</c:v>
                </c:pt>
                <c:pt idx="124">
                  <c:v>41640</c:v>
                </c:pt>
                <c:pt idx="125">
                  <c:v>41730</c:v>
                </c:pt>
                <c:pt idx="126">
                  <c:v>41821</c:v>
                </c:pt>
                <c:pt idx="127">
                  <c:v>41913</c:v>
                </c:pt>
                <c:pt idx="128">
                  <c:v>42005</c:v>
                </c:pt>
                <c:pt idx="129">
                  <c:v>42095</c:v>
                </c:pt>
                <c:pt idx="130">
                  <c:v>42186</c:v>
                </c:pt>
                <c:pt idx="131">
                  <c:v>42278</c:v>
                </c:pt>
                <c:pt idx="132">
                  <c:v>42370</c:v>
                </c:pt>
                <c:pt idx="133">
                  <c:v>42461</c:v>
                </c:pt>
                <c:pt idx="134">
                  <c:v>42552</c:v>
                </c:pt>
                <c:pt idx="135">
                  <c:v>42644</c:v>
                </c:pt>
                <c:pt idx="136">
                  <c:v>42736</c:v>
                </c:pt>
                <c:pt idx="137">
                  <c:v>42826</c:v>
                </c:pt>
                <c:pt idx="138">
                  <c:v>42917</c:v>
                </c:pt>
                <c:pt idx="139">
                  <c:v>43009</c:v>
                </c:pt>
                <c:pt idx="140">
                  <c:v>43101</c:v>
                </c:pt>
                <c:pt idx="141">
                  <c:v>43191</c:v>
                </c:pt>
                <c:pt idx="142">
                  <c:v>43282</c:v>
                </c:pt>
                <c:pt idx="143">
                  <c:v>43374</c:v>
                </c:pt>
                <c:pt idx="144">
                  <c:v>43466</c:v>
                </c:pt>
                <c:pt idx="145">
                  <c:v>43556</c:v>
                </c:pt>
                <c:pt idx="146">
                  <c:v>43647</c:v>
                </c:pt>
                <c:pt idx="147">
                  <c:v>43739</c:v>
                </c:pt>
                <c:pt idx="148">
                  <c:v>43831</c:v>
                </c:pt>
                <c:pt idx="149">
                  <c:v>43922</c:v>
                </c:pt>
                <c:pt idx="150">
                  <c:v>44013</c:v>
                </c:pt>
                <c:pt idx="151">
                  <c:v>44105</c:v>
                </c:pt>
                <c:pt idx="152">
                  <c:v>44197</c:v>
                </c:pt>
                <c:pt idx="153">
                  <c:v>44287</c:v>
                </c:pt>
                <c:pt idx="154">
                  <c:v>44378</c:v>
                </c:pt>
                <c:pt idx="155">
                  <c:v>44470</c:v>
                </c:pt>
                <c:pt idx="156">
                  <c:v>44562</c:v>
                </c:pt>
                <c:pt idx="157">
                  <c:v>44652</c:v>
                </c:pt>
                <c:pt idx="158">
                  <c:v>44743</c:v>
                </c:pt>
                <c:pt idx="159">
                  <c:v>44835</c:v>
                </c:pt>
                <c:pt idx="160">
                  <c:v>44927</c:v>
                </c:pt>
                <c:pt idx="161">
                  <c:v>45017</c:v>
                </c:pt>
                <c:pt idx="162">
                  <c:v>45108</c:v>
                </c:pt>
                <c:pt idx="163">
                  <c:v>45200</c:v>
                </c:pt>
              </c:numCache>
            </c:numRef>
          </c:cat>
          <c:val>
            <c:numRef>
              <c:f>Sheet1!$B$2:$B$165</c:f>
              <c:numCache>
                <c:formatCode>#,##0.000</c:formatCode>
                <c:ptCount val="164"/>
                <c:pt idx="0">
                  <c:v>1.2444930000000001</c:v>
                </c:pt>
                <c:pt idx="1">
                  <c:v>1.3195809999999999</c:v>
                </c:pt>
                <c:pt idx="2">
                  <c:v>1.377211</c:v>
                </c:pt>
                <c:pt idx="3">
                  <c:v>1.4107019999999999</c:v>
                </c:pt>
                <c:pt idx="4">
                  <c:v>1.463741</c:v>
                </c:pt>
                <c:pt idx="5">
                  <c:v>1.512697</c:v>
                </c:pt>
                <c:pt idx="6">
                  <c:v>1.5722670000000001</c:v>
                </c:pt>
                <c:pt idx="7">
                  <c:v>1.6629659999999999</c:v>
                </c:pt>
                <c:pt idx="8">
                  <c:v>1.710731</c:v>
                </c:pt>
                <c:pt idx="9">
                  <c:v>1.77464</c:v>
                </c:pt>
                <c:pt idx="10">
                  <c:v>1.8231029999999999</c:v>
                </c:pt>
                <c:pt idx="11">
                  <c:v>1.9459420000000001</c:v>
                </c:pt>
                <c:pt idx="12">
                  <c:v>1.9868159999999999</c:v>
                </c:pt>
                <c:pt idx="13">
                  <c:v>2.0593490000000001</c:v>
                </c:pt>
                <c:pt idx="14">
                  <c:v>2.1253039999999999</c:v>
                </c:pt>
                <c:pt idx="15">
                  <c:v>2.2148349999999999</c:v>
                </c:pt>
                <c:pt idx="16">
                  <c:v>2.2467239999999999</c:v>
                </c:pt>
                <c:pt idx="17">
                  <c:v>2.3092959999999998</c:v>
                </c:pt>
                <c:pt idx="18">
                  <c:v>2.3502770000000002</c:v>
                </c:pt>
                <c:pt idx="19">
                  <c:v>2.4317150000000001</c:v>
                </c:pt>
                <c:pt idx="20">
                  <c:v>2.4875509999999998</c:v>
                </c:pt>
                <c:pt idx="21">
                  <c:v>2.5476559999999999</c:v>
                </c:pt>
                <c:pt idx="22">
                  <c:v>2.6021830000000001</c:v>
                </c:pt>
                <c:pt idx="23">
                  <c:v>2.6843919999999999</c:v>
                </c:pt>
                <c:pt idx="24">
                  <c:v>2.7408980000000001</c:v>
                </c:pt>
                <c:pt idx="25">
                  <c:v>2.7999230000000002</c:v>
                </c:pt>
                <c:pt idx="26">
                  <c:v>2.8574310000000001</c:v>
                </c:pt>
                <c:pt idx="27">
                  <c:v>2.9529939999999999</c:v>
                </c:pt>
                <c:pt idx="28">
                  <c:v>3.0519579999999999</c:v>
                </c:pt>
                <c:pt idx="29">
                  <c:v>3.1437539999999999</c:v>
                </c:pt>
                <c:pt idx="30">
                  <c:v>3.2333129999999999</c:v>
                </c:pt>
                <c:pt idx="31">
                  <c:v>3.3648199999999999</c:v>
                </c:pt>
                <c:pt idx="32">
                  <c:v>3.4651890000000001</c:v>
                </c:pt>
                <c:pt idx="33">
                  <c:v>3.5379879999999999</c:v>
                </c:pt>
                <c:pt idx="34">
                  <c:v>3.6653030000000002</c:v>
                </c:pt>
                <c:pt idx="35">
                  <c:v>3.801698</c:v>
                </c:pt>
                <c:pt idx="36">
                  <c:v>3.8812880000000001</c:v>
                </c:pt>
                <c:pt idx="37">
                  <c:v>3.9846560000000002</c:v>
                </c:pt>
                <c:pt idx="38">
                  <c:v>4.0646209999999998</c:v>
                </c:pt>
                <c:pt idx="39">
                  <c:v>4.177009</c:v>
                </c:pt>
                <c:pt idx="40">
                  <c:v>4.2305799999999998</c:v>
                </c:pt>
                <c:pt idx="41">
                  <c:v>4.3519500000000004</c:v>
                </c:pt>
                <c:pt idx="42">
                  <c:v>4.4114890000000004</c:v>
                </c:pt>
                <c:pt idx="43">
                  <c:v>4.5356870000000002</c:v>
                </c:pt>
                <c:pt idx="44">
                  <c:v>4.575869</c:v>
                </c:pt>
                <c:pt idx="45">
                  <c:v>4.6458019999999998</c:v>
                </c:pt>
                <c:pt idx="46">
                  <c:v>4.6927500000000002</c:v>
                </c:pt>
                <c:pt idx="47">
                  <c:v>4.8001500000000004</c:v>
                </c:pt>
                <c:pt idx="48">
                  <c:v>4.8641160000000001</c:v>
                </c:pt>
                <c:pt idx="49">
                  <c:v>4.9513720000000001</c:v>
                </c:pt>
                <c:pt idx="50">
                  <c:v>4.9739829999999996</c:v>
                </c:pt>
                <c:pt idx="51">
                  <c:v>4.9886650000000001</c:v>
                </c:pt>
                <c:pt idx="52">
                  <c:v>5.1177859999999997</c:v>
                </c:pt>
                <c:pt idx="53">
                  <c:v>5.1610760000000004</c:v>
                </c:pt>
                <c:pt idx="54">
                  <c:v>5.2248109999999999</c:v>
                </c:pt>
                <c:pt idx="55">
                  <c:v>5.3231719999999996</c:v>
                </c:pt>
                <c:pt idx="56">
                  <c:v>5.38089</c:v>
                </c:pt>
                <c:pt idx="57">
                  <c:v>5.3761510000000001</c:v>
                </c:pt>
                <c:pt idx="58">
                  <c:v>5.4131460000000002</c:v>
                </c:pt>
                <c:pt idx="59">
                  <c:v>5.5023879999999998</c:v>
                </c:pt>
                <c:pt idx="60">
                  <c:v>5.5424259999999999</c:v>
                </c:pt>
                <c:pt idx="61">
                  <c:v>5.5479349999999998</c:v>
                </c:pt>
                <c:pt idx="62">
                  <c:v>5.5261930000000001</c:v>
                </c:pt>
                <c:pt idx="63">
                  <c:v>5.614217</c:v>
                </c:pt>
                <c:pt idx="64">
                  <c:v>5.6516149999999996</c:v>
                </c:pt>
                <c:pt idx="65">
                  <c:v>5.6387799999999997</c:v>
                </c:pt>
                <c:pt idx="66">
                  <c:v>5.6562710000000003</c:v>
                </c:pt>
                <c:pt idx="67">
                  <c:v>5.7760910000000001</c:v>
                </c:pt>
                <c:pt idx="68">
                  <c:v>5.7733920000000003</c:v>
                </c:pt>
                <c:pt idx="69">
                  <c:v>5.6859380000000002</c:v>
                </c:pt>
                <c:pt idx="70">
                  <c:v>5.6741789999999996</c:v>
                </c:pt>
                <c:pt idx="71">
                  <c:v>5.6622159999999999</c:v>
                </c:pt>
                <c:pt idx="72">
                  <c:v>5.7737400000000001</c:v>
                </c:pt>
                <c:pt idx="73">
                  <c:v>5.7268150000000002</c:v>
                </c:pt>
                <c:pt idx="74">
                  <c:v>5.8074640000000004</c:v>
                </c:pt>
                <c:pt idx="75">
                  <c:v>5.9434389999999997</c:v>
                </c:pt>
                <c:pt idx="76">
                  <c:v>6.0060320000000003</c:v>
                </c:pt>
                <c:pt idx="77">
                  <c:v>6.1264690000000002</c:v>
                </c:pt>
                <c:pt idx="78">
                  <c:v>6.2282359999999999</c:v>
                </c:pt>
                <c:pt idx="79">
                  <c:v>6.4057069999999996</c:v>
                </c:pt>
                <c:pt idx="80">
                  <c:v>6.4607760000000001</c:v>
                </c:pt>
                <c:pt idx="81">
                  <c:v>6.670121</c:v>
                </c:pt>
                <c:pt idx="82">
                  <c:v>6.7833199999999998</c:v>
                </c:pt>
                <c:pt idx="83">
                  <c:v>6.9979639999999996</c:v>
                </c:pt>
                <c:pt idx="84">
                  <c:v>7.131068</c:v>
                </c:pt>
                <c:pt idx="85">
                  <c:v>7.2743349999999998</c:v>
                </c:pt>
                <c:pt idx="86">
                  <c:v>7.3790529999999999</c:v>
                </c:pt>
                <c:pt idx="87">
                  <c:v>7.5961429999999996</c:v>
                </c:pt>
                <c:pt idx="88">
                  <c:v>7.7769389999999996</c:v>
                </c:pt>
                <c:pt idx="89">
                  <c:v>7.8364960000000004</c:v>
                </c:pt>
                <c:pt idx="90">
                  <c:v>7.9327100000000002</c:v>
                </c:pt>
                <c:pt idx="91">
                  <c:v>8.1704129999999999</c:v>
                </c:pt>
                <c:pt idx="92">
                  <c:v>8.3711559999999992</c:v>
                </c:pt>
                <c:pt idx="93">
                  <c:v>8.4200420000000005</c:v>
                </c:pt>
                <c:pt idx="94">
                  <c:v>8.5069739999999996</c:v>
                </c:pt>
                <c:pt idx="95">
                  <c:v>8.6802240000000008</c:v>
                </c:pt>
                <c:pt idx="96">
                  <c:v>8.8496649999999999</c:v>
                </c:pt>
                <c:pt idx="97">
                  <c:v>8.8676770000000005</c:v>
                </c:pt>
                <c:pt idx="98">
                  <c:v>9.0076529999999995</c:v>
                </c:pt>
                <c:pt idx="99">
                  <c:v>9.2291720000000002</c:v>
                </c:pt>
                <c:pt idx="100">
                  <c:v>9.4375940000000007</c:v>
                </c:pt>
                <c:pt idx="101">
                  <c:v>9.4920059999999999</c:v>
                </c:pt>
                <c:pt idx="102">
                  <c:v>10.024725</c:v>
                </c:pt>
                <c:pt idx="103">
                  <c:v>10.699805</c:v>
                </c:pt>
                <c:pt idx="104">
                  <c:v>11.126941</c:v>
                </c:pt>
                <c:pt idx="105">
                  <c:v>11.545275</c:v>
                </c:pt>
                <c:pt idx="106">
                  <c:v>11.909827999999999</c:v>
                </c:pt>
                <c:pt idx="107">
                  <c:v>12.311349</c:v>
                </c:pt>
                <c:pt idx="108">
                  <c:v>12.773123</c:v>
                </c:pt>
                <c:pt idx="109">
                  <c:v>13.201791999999999</c:v>
                </c:pt>
                <c:pt idx="110">
                  <c:v>13.561622</c:v>
                </c:pt>
                <c:pt idx="111">
                  <c:v>14.025214999999999</c:v>
                </c:pt>
                <c:pt idx="112">
                  <c:v>14.270114</c:v>
                </c:pt>
                <c:pt idx="113">
                  <c:v>14.343087000000001</c:v>
                </c:pt>
                <c:pt idx="114">
                  <c:v>14.79034</c:v>
                </c:pt>
                <c:pt idx="115">
                  <c:v>15.222939999999999</c:v>
                </c:pt>
                <c:pt idx="116">
                  <c:v>15.606517999999999</c:v>
                </c:pt>
                <c:pt idx="117">
                  <c:v>15.855036999999999</c:v>
                </c:pt>
                <c:pt idx="118">
                  <c:v>16.066240000000001</c:v>
                </c:pt>
                <c:pt idx="119">
                  <c:v>16.432729999999999</c:v>
                </c:pt>
                <c:pt idx="120">
                  <c:v>16.771381000000002</c:v>
                </c:pt>
                <c:pt idx="121">
                  <c:v>16.738320000000002</c:v>
                </c:pt>
                <c:pt idx="122">
                  <c:v>16.73818</c:v>
                </c:pt>
                <c:pt idx="123">
                  <c:v>17.156119</c:v>
                </c:pt>
                <c:pt idx="124">
                  <c:v>17.601227000000002</c:v>
                </c:pt>
                <c:pt idx="125">
                  <c:v>17.632605999999999</c:v>
                </c:pt>
                <c:pt idx="126">
                  <c:v>17.824071</c:v>
                </c:pt>
                <c:pt idx="127">
                  <c:v>18.141444</c:v>
                </c:pt>
                <c:pt idx="128">
                  <c:v>18.152056000000002</c:v>
                </c:pt>
                <c:pt idx="129">
                  <c:v>18.151997999999999</c:v>
                </c:pt>
                <c:pt idx="130">
                  <c:v>18.150618000000001</c:v>
                </c:pt>
                <c:pt idx="131">
                  <c:v>18.922179</c:v>
                </c:pt>
                <c:pt idx="132">
                  <c:v>19.264938999999998</c:v>
                </c:pt>
                <c:pt idx="133">
                  <c:v>19.381591</c:v>
                </c:pt>
                <c:pt idx="134">
                  <c:v>19.573445</c:v>
                </c:pt>
                <c:pt idx="135">
                  <c:v>19.976827</c:v>
                </c:pt>
                <c:pt idx="136">
                  <c:v>19.846419999999998</c:v>
                </c:pt>
                <c:pt idx="137">
                  <c:v>19.844553999999999</c:v>
                </c:pt>
                <c:pt idx="138">
                  <c:v>20.244900000000001</c:v>
                </c:pt>
                <c:pt idx="139">
                  <c:v>20.492747000000001</c:v>
                </c:pt>
                <c:pt idx="140">
                  <c:v>21.089642999999999</c:v>
                </c:pt>
                <c:pt idx="141">
                  <c:v>21.195070000000001</c:v>
                </c:pt>
                <c:pt idx="142">
                  <c:v>21.516058000000001</c:v>
                </c:pt>
                <c:pt idx="143">
                  <c:v>21.974095999999999</c:v>
                </c:pt>
                <c:pt idx="144">
                  <c:v>22.02788</c:v>
                </c:pt>
                <c:pt idx="145">
                  <c:v>22.023282999999999</c:v>
                </c:pt>
                <c:pt idx="146">
                  <c:v>22.719401999999999</c:v>
                </c:pt>
                <c:pt idx="147">
                  <c:v>23.20138</c:v>
                </c:pt>
                <c:pt idx="148">
                  <c:v>23.223813</c:v>
                </c:pt>
                <c:pt idx="149">
                  <c:v>26.477240999999999</c:v>
                </c:pt>
                <c:pt idx="150">
                  <c:v>26.945391000000001</c:v>
                </c:pt>
                <c:pt idx="151">
                  <c:v>27.747798</c:v>
                </c:pt>
                <c:pt idx="152">
                  <c:v>28.132570000000001</c:v>
                </c:pt>
                <c:pt idx="153">
                  <c:v>28.529436</c:v>
                </c:pt>
                <c:pt idx="154">
                  <c:v>28.428919</c:v>
                </c:pt>
                <c:pt idx="155">
                  <c:v>29.617215000000002</c:v>
                </c:pt>
                <c:pt idx="156">
                  <c:v>30.400960000000001</c:v>
                </c:pt>
                <c:pt idx="157">
                  <c:v>30.568581999999999</c:v>
                </c:pt>
                <c:pt idx="158">
                  <c:v>30.928912</c:v>
                </c:pt>
                <c:pt idx="159">
                  <c:v>31.419689000000002</c:v>
                </c:pt>
                <c:pt idx="160">
                  <c:v>31.458438000000001</c:v>
                </c:pt>
                <c:pt idx="161">
                  <c:v>32.332273999999998</c:v>
                </c:pt>
                <c:pt idx="162">
                  <c:v>33.167333999999997</c:v>
                </c:pt>
                <c:pt idx="163">
                  <c:v>34.001494000000001</c:v>
                </c:pt>
              </c:numCache>
            </c:numRef>
          </c:val>
          <c:extLst>
            <c:ext xmlns:c16="http://schemas.microsoft.com/office/drawing/2014/chart" uri="{C3380CC4-5D6E-409C-BE32-E72D297353CC}">
              <c16:uniqueId val="{00000000-BEEB-4D04-BF74-BE569DE065D5}"/>
            </c:ext>
          </c:extLst>
        </c:ser>
        <c:dLbls>
          <c:showLegendKey val="0"/>
          <c:showVal val="0"/>
          <c:showCatName val="0"/>
          <c:showSerName val="0"/>
          <c:showPercent val="0"/>
          <c:showBubbleSize val="0"/>
        </c:dLbls>
        <c:axId val="723822783"/>
        <c:axId val="723830271"/>
      </c:areaChart>
      <c:lineChart>
        <c:grouping val="standard"/>
        <c:varyColors val="0"/>
        <c:ser>
          <c:idx val="1"/>
          <c:order val="1"/>
          <c:tx>
            <c:strRef>
              <c:f>Sheet1!$C$1</c:f>
              <c:strCache>
                <c:ptCount val="1"/>
                <c:pt idx="0">
                  <c:v>10-year U.S. Treasury Yield</c:v>
                </c:pt>
              </c:strCache>
            </c:strRef>
          </c:tx>
          <c:spPr>
            <a:ln w="28575" cap="rnd">
              <a:solidFill>
                <a:srgbClr val="00009A"/>
              </a:solidFill>
              <a:round/>
            </a:ln>
            <a:effectLst/>
          </c:spPr>
          <c:marker>
            <c:symbol val="none"/>
          </c:marker>
          <c:cat>
            <c:numRef>
              <c:f>Sheet1!$A$2:$A$165</c:f>
              <c:numCache>
                <c:formatCode>mm/dd/yy;@</c:formatCode>
                <c:ptCount val="164"/>
                <c:pt idx="0">
                  <c:v>30317</c:v>
                </c:pt>
                <c:pt idx="1">
                  <c:v>30407</c:v>
                </c:pt>
                <c:pt idx="2">
                  <c:v>30498</c:v>
                </c:pt>
                <c:pt idx="3">
                  <c:v>30590</c:v>
                </c:pt>
                <c:pt idx="4">
                  <c:v>30682</c:v>
                </c:pt>
                <c:pt idx="5">
                  <c:v>30773</c:v>
                </c:pt>
                <c:pt idx="6">
                  <c:v>30864</c:v>
                </c:pt>
                <c:pt idx="7">
                  <c:v>30956</c:v>
                </c:pt>
                <c:pt idx="8">
                  <c:v>31048</c:v>
                </c:pt>
                <c:pt idx="9">
                  <c:v>31138</c:v>
                </c:pt>
                <c:pt idx="10">
                  <c:v>31229</c:v>
                </c:pt>
                <c:pt idx="11">
                  <c:v>31321</c:v>
                </c:pt>
                <c:pt idx="12">
                  <c:v>31413</c:v>
                </c:pt>
                <c:pt idx="13">
                  <c:v>31503</c:v>
                </c:pt>
                <c:pt idx="14">
                  <c:v>31594</c:v>
                </c:pt>
                <c:pt idx="15">
                  <c:v>31686</c:v>
                </c:pt>
                <c:pt idx="16">
                  <c:v>31778</c:v>
                </c:pt>
                <c:pt idx="17">
                  <c:v>31868</c:v>
                </c:pt>
                <c:pt idx="18">
                  <c:v>31959</c:v>
                </c:pt>
                <c:pt idx="19">
                  <c:v>32051</c:v>
                </c:pt>
                <c:pt idx="20">
                  <c:v>32143</c:v>
                </c:pt>
                <c:pt idx="21">
                  <c:v>32234</c:v>
                </c:pt>
                <c:pt idx="22">
                  <c:v>32325</c:v>
                </c:pt>
                <c:pt idx="23">
                  <c:v>32417</c:v>
                </c:pt>
                <c:pt idx="24">
                  <c:v>32509</c:v>
                </c:pt>
                <c:pt idx="25">
                  <c:v>32599</c:v>
                </c:pt>
                <c:pt idx="26">
                  <c:v>32690</c:v>
                </c:pt>
                <c:pt idx="27">
                  <c:v>32782</c:v>
                </c:pt>
                <c:pt idx="28">
                  <c:v>32874</c:v>
                </c:pt>
                <c:pt idx="29">
                  <c:v>32964</c:v>
                </c:pt>
                <c:pt idx="30">
                  <c:v>33055</c:v>
                </c:pt>
                <c:pt idx="31">
                  <c:v>33147</c:v>
                </c:pt>
                <c:pt idx="32">
                  <c:v>33239</c:v>
                </c:pt>
                <c:pt idx="33">
                  <c:v>33329</c:v>
                </c:pt>
                <c:pt idx="34">
                  <c:v>33420</c:v>
                </c:pt>
                <c:pt idx="35">
                  <c:v>33512</c:v>
                </c:pt>
                <c:pt idx="36">
                  <c:v>33604</c:v>
                </c:pt>
                <c:pt idx="37">
                  <c:v>33695</c:v>
                </c:pt>
                <c:pt idx="38">
                  <c:v>33786</c:v>
                </c:pt>
                <c:pt idx="39">
                  <c:v>33878</c:v>
                </c:pt>
                <c:pt idx="40">
                  <c:v>33970</c:v>
                </c:pt>
                <c:pt idx="41">
                  <c:v>34060</c:v>
                </c:pt>
                <c:pt idx="42">
                  <c:v>34151</c:v>
                </c:pt>
                <c:pt idx="43">
                  <c:v>34243</c:v>
                </c:pt>
                <c:pt idx="44">
                  <c:v>34335</c:v>
                </c:pt>
                <c:pt idx="45">
                  <c:v>34425</c:v>
                </c:pt>
                <c:pt idx="46">
                  <c:v>34516</c:v>
                </c:pt>
                <c:pt idx="47">
                  <c:v>34608</c:v>
                </c:pt>
                <c:pt idx="48">
                  <c:v>34700</c:v>
                </c:pt>
                <c:pt idx="49">
                  <c:v>34790</c:v>
                </c:pt>
                <c:pt idx="50">
                  <c:v>34881</c:v>
                </c:pt>
                <c:pt idx="51">
                  <c:v>34973</c:v>
                </c:pt>
                <c:pt idx="52">
                  <c:v>35065</c:v>
                </c:pt>
                <c:pt idx="53">
                  <c:v>35156</c:v>
                </c:pt>
                <c:pt idx="54">
                  <c:v>35247</c:v>
                </c:pt>
                <c:pt idx="55">
                  <c:v>35339</c:v>
                </c:pt>
                <c:pt idx="56">
                  <c:v>35431</c:v>
                </c:pt>
                <c:pt idx="57">
                  <c:v>35521</c:v>
                </c:pt>
                <c:pt idx="58">
                  <c:v>35612</c:v>
                </c:pt>
                <c:pt idx="59">
                  <c:v>35704</c:v>
                </c:pt>
                <c:pt idx="60">
                  <c:v>35796</c:v>
                </c:pt>
                <c:pt idx="61">
                  <c:v>35886</c:v>
                </c:pt>
                <c:pt idx="62">
                  <c:v>35977</c:v>
                </c:pt>
                <c:pt idx="63">
                  <c:v>36069</c:v>
                </c:pt>
                <c:pt idx="64">
                  <c:v>36161</c:v>
                </c:pt>
                <c:pt idx="65">
                  <c:v>36251</c:v>
                </c:pt>
                <c:pt idx="66">
                  <c:v>36342</c:v>
                </c:pt>
                <c:pt idx="67">
                  <c:v>36434</c:v>
                </c:pt>
                <c:pt idx="68">
                  <c:v>36526</c:v>
                </c:pt>
                <c:pt idx="69">
                  <c:v>36617</c:v>
                </c:pt>
                <c:pt idx="70">
                  <c:v>36708</c:v>
                </c:pt>
                <c:pt idx="71">
                  <c:v>36800</c:v>
                </c:pt>
                <c:pt idx="72">
                  <c:v>36892</c:v>
                </c:pt>
                <c:pt idx="73">
                  <c:v>36982</c:v>
                </c:pt>
                <c:pt idx="74">
                  <c:v>37073</c:v>
                </c:pt>
                <c:pt idx="75">
                  <c:v>37165</c:v>
                </c:pt>
                <c:pt idx="76">
                  <c:v>37257</c:v>
                </c:pt>
                <c:pt idx="77">
                  <c:v>37347</c:v>
                </c:pt>
                <c:pt idx="78">
                  <c:v>37438</c:v>
                </c:pt>
                <c:pt idx="79">
                  <c:v>37530</c:v>
                </c:pt>
                <c:pt idx="80">
                  <c:v>37622</c:v>
                </c:pt>
                <c:pt idx="81">
                  <c:v>37712</c:v>
                </c:pt>
                <c:pt idx="82">
                  <c:v>37803</c:v>
                </c:pt>
                <c:pt idx="83">
                  <c:v>37895</c:v>
                </c:pt>
                <c:pt idx="84">
                  <c:v>37987</c:v>
                </c:pt>
                <c:pt idx="85">
                  <c:v>38078</c:v>
                </c:pt>
                <c:pt idx="86">
                  <c:v>38169</c:v>
                </c:pt>
                <c:pt idx="87">
                  <c:v>38261</c:v>
                </c:pt>
                <c:pt idx="88">
                  <c:v>38353</c:v>
                </c:pt>
                <c:pt idx="89">
                  <c:v>38443</c:v>
                </c:pt>
                <c:pt idx="90">
                  <c:v>38534</c:v>
                </c:pt>
                <c:pt idx="91">
                  <c:v>38626</c:v>
                </c:pt>
                <c:pt idx="92">
                  <c:v>38718</c:v>
                </c:pt>
                <c:pt idx="93">
                  <c:v>38808</c:v>
                </c:pt>
                <c:pt idx="94">
                  <c:v>38899</c:v>
                </c:pt>
                <c:pt idx="95">
                  <c:v>38991</c:v>
                </c:pt>
                <c:pt idx="96">
                  <c:v>39083</c:v>
                </c:pt>
                <c:pt idx="97">
                  <c:v>39173</c:v>
                </c:pt>
                <c:pt idx="98">
                  <c:v>39264</c:v>
                </c:pt>
                <c:pt idx="99">
                  <c:v>39356</c:v>
                </c:pt>
                <c:pt idx="100">
                  <c:v>39448</c:v>
                </c:pt>
                <c:pt idx="101">
                  <c:v>39539</c:v>
                </c:pt>
                <c:pt idx="102">
                  <c:v>39630</c:v>
                </c:pt>
                <c:pt idx="103">
                  <c:v>39722</c:v>
                </c:pt>
                <c:pt idx="104">
                  <c:v>39814</c:v>
                </c:pt>
                <c:pt idx="105">
                  <c:v>39904</c:v>
                </c:pt>
                <c:pt idx="106">
                  <c:v>39995</c:v>
                </c:pt>
                <c:pt idx="107">
                  <c:v>40087</c:v>
                </c:pt>
                <c:pt idx="108">
                  <c:v>40179</c:v>
                </c:pt>
                <c:pt idx="109">
                  <c:v>40269</c:v>
                </c:pt>
                <c:pt idx="110">
                  <c:v>40360</c:v>
                </c:pt>
                <c:pt idx="111">
                  <c:v>40452</c:v>
                </c:pt>
                <c:pt idx="112">
                  <c:v>40544</c:v>
                </c:pt>
                <c:pt idx="113">
                  <c:v>40634</c:v>
                </c:pt>
                <c:pt idx="114">
                  <c:v>40725</c:v>
                </c:pt>
                <c:pt idx="115">
                  <c:v>40817</c:v>
                </c:pt>
                <c:pt idx="116">
                  <c:v>40909</c:v>
                </c:pt>
                <c:pt idx="117">
                  <c:v>41000</c:v>
                </c:pt>
                <c:pt idx="118">
                  <c:v>41091</c:v>
                </c:pt>
                <c:pt idx="119">
                  <c:v>41183</c:v>
                </c:pt>
                <c:pt idx="120">
                  <c:v>41275</c:v>
                </c:pt>
                <c:pt idx="121">
                  <c:v>41365</c:v>
                </c:pt>
                <c:pt idx="122">
                  <c:v>41456</c:v>
                </c:pt>
                <c:pt idx="123">
                  <c:v>41548</c:v>
                </c:pt>
                <c:pt idx="124">
                  <c:v>41640</c:v>
                </c:pt>
                <c:pt idx="125">
                  <c:v>41730</c:v>
                </c:pt>
                <c:pt idx="126">
                  <c:v>41821</c:v>
                </c:pt>
                <c:pt idx="127">
                  <c:v>41913</c:v>
                </c:pt>
                <c:pt idx="128">
                  <c:v>42005</c:v>
                </c:pt>
                <c:pt idx="129">
                  <c:v>42095</c:v>
                </c:pt>
                <c:pt idx="130">
                  <c:v>42186</c:v>
                </c:pt>
                <c:pt idx="131">
                  <c:v>42278</c:v>
                </c:pt>
                <c:pt idx="132">
                  <c:v>42370</c:v>
                </c:pt>
                <c:pt idx="133">
                  <c:v>42461</c:v>
                </c:pt>
                <c:pt idx="134">
                  <c:v>42552</c:v>
                </c:pt>
                <c:pt idx="135">
                  <c:v>42644</c:v>
                </c:pt>
                <c:pt idx="136">
                  <c:v>42736</c:v>
                </c:pt>
                <c:pt idx="137">
                  <c:v>42826</c:v>
                </c:pt>
                <c:pt idx="138">
                  <c:v>42917</c:v>
                </c:pt>
                <c:pt idx="139">
                  <c:v>43009</c:v>
                </c:pt>
                <c:pt idx="140">
                  <c:v>43101</c:v>
                </c:pt>
                <c:pt idx="141">
                  <c:v>43191</c:v>
                </c:pt>
                <c:pt idx="142">
                  <c:v>43282</c:v>
                </c:pt>
                <c:pt idx="143">
                  <c:v>43374</c:v>
                </c:pt>
                <c:pt idx="144">
                  <c:v>43466</c:v>
                </c:pt>
                <c:pt idx="145">
                  <c:v>43556</c:v>
                </c:pt>
                <c:pt idx="146">
                  <c:v>43647</c:v>
                </c:pt>
                <c:pt idx="147">
                  <c:v>43739</c:v>
                </c:pt>
                <c:pt idx="148">
                  <c:v>43831</c:v>
                </c:pt>
                <c:pt idx="149">
                  <c:v>43922</c:v>
                </c:pt>
                <c:pt idx="150">
                  <c:v>44013</c:v>
                </c:pt>
                <c:pt idx="151">
                  <c:v>44105</c:v>
                </c:pt>
                <c:pt idx="152">
                  <c:v>44197</c:v>
                </c:pt>
                <c:pt idx="153">
                  <c:v>44287</c:v>
                </c:pt>
                <c:pt idx="154">
                  <c:v>44378</c:v>
                </c:pt>
                <c:pt idx="155">
                  <c:v>44470</c:v>
                </c:pt>
                <c:pt idx="156">
                  <c:v>44562</c:v>
                </c:pt>
                <c:pt idx="157">
                  <c:v>44652</c:v>
                </c:pt>
                <c:pt idx="158">
                  <c:v>44743</c:v>
                </c:pt>
                <c:pt idx="159">
                  <c:v>44835</c:v>
                </c:pt>
                <c:pt idx="160">
                  <c:v>44927</c:v>
                </c:pt>
                <c:pt idx="161">
                  <c:v>45017</c:v>
                </c:pt>
                <c:pt idx="162">
                  <c:v>45108</c:v>
                </c:pt>
                <c:pt idx="163">
                  <c:v>45200</c:v>
                </c:pt>
              </c:numCache>
            </c:numRef>
          </c:cat>
          <c:val>
            <c:numRef>
              <c:f>Sheet1!$C$2:$C$165</c:f>
              <c:numCache>
                <c:formatCode>0.00</c:formatCode>
                <c:ptCount val="164"/>
                <c:pt idx="0">
                  <c:v>10.555873015873017</c:v>
                </c:pt>
                <c:pt idx="1">
                  <c:v>10.55</c:v>
                </c:pt>
                <c:pt idx="2">
                  <c:v>11.63640625</c:v>
                </c:pt>
                <c:pt idx="3">
                  <c:v>11.689166666666667</c:v>
                </c:pt>
                <c:pt idx="4">
                  <c:v>11.954516129032259</c:v>
                </c:pt>
                <c:pt idx="5">
                  <c:v>13.213968253968254</c:v>
                </c:pt>
                <c:pt idx="6">
                  <c:v>12.873174603174602</c:v>
                </c:pt>
                <c:pt idx="7">
                  <c:v>11.760655737704917</c:v>
                </c:pt>
                <c:pt idx="8">
                  <c:v>11.586499999999999</c:v>
                </c:pt>
                <c:pt idx="9">
                  <c:v>10.823492063492063</c:v>
                </c:pt>
                <c:pt idx="10">
                  <c:v>10.335555555555555</c:v>
                </c:pt>
                <c:pt idx="11">
                  <c:v>9.7661290322580641</c:v>
                </c:pt>
                <c:pt idx="12">
                  <c:v>8.5670000000000002</c:v>
                </c:pt>
                <c:pt idx="13">
                  <c:v>7.5979687499999997</c:v>
                </c:pt>
                <c:pt idx="14">
                  <c:v>7.3054687500000002</c:v>
                </c:pt>
                <c:pt idx="15">
                  <c:v>7.2640322580645158</c:v>
                </c:pt>
                <c:pt idx="16">
                  <c:v>7.1954098360655738</c:v>
                </c:pt>
                <c:pt idx="17">
                  <c:v>8.3426984126984127</c:v>
                </c:pt>
                <c:pt idx="18">
                  <c:v>8.8696874999999995</c:v>
                </c:pt>
                <c:pt idx="19">
                  <c:v>9.129032258064516</c:v>
                </c:pt>
                <c:pt idx="20">
                  <c:v>8.4109677419354831</c:v>
                </c:pt>
                <c:pt idx="21">
                  <c:v>8.9128571428571437</c:v>
                </c:pt>
                <c:pt idx="22">
                  <c:v>9.1035937499999999</c:v>
                </c:pt>
                <c:pt idx="23">
                  <c:v>8.9570491803278696</c:v>
                </c:pt>
                <c:pt idx="24">
                  <c:v>9.211639344262295</c:v>
                </c:pt>
                <c:pt idx="25">
                  <c:v>8.7579687499999999</c:v>
                </c:pt>
                <c:pt idx="26">
                  <c:v>8.1074603174603173</c:v>
                </c:pt>
                <c:pt idx="27">
                  <c:v>7.9070967741935485</c:v>
                </c:pt>
                <c:pt idx="28">
                  <c:v>8.4238709677419354</c:v>
                </c:pt>
                <c:pt idx="29">
                  <c:v>8.6741269841269837</c:v>
                </c:pt>
                <c:pt idx="30">
                  <c:v>8.7012698412698413</c:v>
                </c:pt>
                <c:pt idx="31">
                  <c:v>8.4059677419354841</c:v>
                </c:pt>
                <c:pt idx="32">
                  <c:v>8.0231666666666666</c:v>
                </c:pt>
                <c:pt idx="33">
                  <c:v>8.1254687499999996</c:v>
                </c:pt>
                <c:pt idx="34">
                  <c:v>7.95</c:v>
                </c:pt>
                <c:pt idx="35">
                  <c:v>7.3449999999999998</c:v>
                </c:pt>
                <c:pt idx="36">
                  <c:v>7.3069354838709675</c:v>
                </c:pt>
                <c:pt idx="37">
                  <c:v>7.3760317460317459</c:v>
                </c:pt>
                <c:pt idx="38">
                  <c:v>6.6187500000000004</c:v>
                </c:pt>
                <c:pt idx="39">
                  <c:v>6.7403225806451612</c:v>
                </c:pt>
                <c:pt idx="40">
                  <c:v>6.2581967213114753</c:v>
                </c:pt>
                <c:pt idx="41">
                  <c:v>5.9880952380952381</c:v>
                </c:pt>
                <c:pt idx="42">
                  <c:v>5.6153124999999999</c:v>
                </c:pt>
                <c:pt idx="43">
                  <c:v>5.6159677419354841</c:v>
                </c:pt>
                <c:pt idx="44">
                  <c:v>6.0903225806451617</c:v>
                </c:pt>
                <c:pt idx="45">
                  <c:v>7.0895161290322584</c:v>
                </c:pt>
                <c:pt idx="46">
                  <c:v>7.3279687500000001</c:v>
                </c:pt>
                <c:pt idx="47">
                  <c:v>7.837213114754098</c:v>
                </c:pt>
                <c:pt idx="48">
                  <c:v>7.4712903225806455</c:v>
                </c:pt>
                <c:pt idx="49">
                  <c:v>6.6001587301587303</c:v>
                </c:pt>
                <c:pt idx="50">
                  <c:v>6.3292063492063493</c:v>
                </c:pt>
                <c:pt idx="51">
                  <c:v>5.8985483870967741</c:v>
                </c:pt>
                <c:pt idx="52">
                  <c:v>5.9104838709677416</c:v>
                </c:pt>
                <c:pt idx="53">
                  <c:v>6.7140624999999998</c:v>
                </c:pt>
                <c:pt idx="54">
                  <c:v>6.7759375000000004</c:v>
                </c:pt>
                <c:pt idx="55">
                  <c:v>6.354193548387097</c:v>
                </c:pt>
                <c:pt idx="56">
                  <c:v>6.5670000000000002</c:v>
                </c:pt>
                <c:pt idx="57">
                  <c:v>6.6996874999999996</c:v>
                </c:pt>
                <c:pt idx="58">
                  <c:v>6.2421875</c:v>
                </c:pt>
                <c:pt idx="59">
                  <c:v>5.9062903225806451</c:v>
                </c:pt>
                <c:pt idx="60">
                  <c:v>5.5909836065573773</c:v>
                </c:pt>
                <c:pt idx="61">
                  <c:v>5.5930158730158732</c:v>
                </c:pt>
                <c:pt idx="62">
                  <c:v>5.2073437499999997</c:v>
                </c:pt>
                <c:pt idx="63">
                  <c:v>4.6619354838709679</c:v>
                </c:pt>
                <c:pt idx="64">
                  <c:v>5.0008196721311471</c:v>
                </c:pt>
                <c:pt idx="65">
                  <c:v>5.5412499999999998</c:v>
                </c:pt>
                <c:pt idx="66">
                  <c:v>5.8829687499999999</c:v>
                </c:pt>
                <c:pt idx="67">
                  <c:v>6.1448387096774191</c:v>
                </c:pt>
                <c:pt idx="68">
                  <c:v>6.4684126984126982</c:v>
                </c:pt>
                <c:pt idx="69">
                  <c:v>6.1849206349206352</c:v>
                </c:pt>
                <c:pt idx="70">
                  <c:v>5.8898412698412699</c:v>
                </c:pt>
                <c:pt idx="71">
                  <c:v>5.5706451612903223</c:v>
                </c:pt>
                <c:pt idx="72">
                  <c:v>5.0441935483870965</c:v>
                </c:pt>
                <c:pt idx="73">
                  <c:v>5.2761904761904761</c:v>
                </c:pt>
                <c:pt idx="74">
                  <c:v>4.9957377049180325</c:v>
                </c:pt>
                <c:pt idx="75">
                  <c:v>4.762096774193548</c:v>
                </c:pt>
                <c:pt idx="76">
                  <c:v>5.0791666666666666</c:v>
                </c:pt>
                <c:pt idx="77">
                  <c:v>5.1060937500000003</c:v>
                </c:pt>
                <c:pt idx="78">
                  <c:v>4.2723437500000001</c:v>
                </c:pt>
                <c:pt idx="79">
                  <c:v>4.0048387096774194</c:v>
                </c:pt>
                <c:pt idx="80">
                  <c:v>3.92</c:v>
                </c:pt>
                <c:pt idx="81">
                  <c:v>3.6206349206349207</c:v>
                </c:pt>
                <c:pt idx="82">
                  <c:v>4.2276562499999999</c:v>
                </c:pt>
                <c:pt idx="83">
                  <c:v>4.2851612903225806</c:v>
                </c:pt>
                <c:pt idx="84">
                  <c:v>4.01</c:v>
                </c:pt>
                <c:pt idx="85">
                  <c:v>4.597096774193548</c:v>
                </c:pt>
                <c:pt idx="86">
                  <c:v>4.3014062500000003</c:v>
                </c:pt>
                <c:pt idx="87">
                  <c:v>4.1758064516129032</c:v>
                </c:pt>
                <c:pt idx="88">
                  <c:v>4.3036065573770488</c:v>
                </c:pt>
                <c:pt idx="89">
                  <c:v>4.1585937499999996</c:v>
                </c:pt>
                <c:pt idx="90">
                  <c:v>4.2151562499999997</c:v>
                </c:pt>
                <c:pt idx="91">
                  <c:v>4.4881967213114757</c:v>
                </c:pt>
                <c:pt idx="92">
                  <c:v>4.5770967741935484</c:v>
                </c:pt>
                <c:pt idx="93">
                  <c:v>5.0726984126984123</c:v>
                </c:pt>
                <c:pt idx="94">
                  <c:v>4.8934920634920633</c:v>
                </c:pt>
                <c:pt idx="95">
                  <c:v>4.6306451612903228</c:v>
                </c:pt>
                <c:pt idx="96">
                  <c:v>4.6790322580645158</c:v>
                </c:pt>
                <c:pt idx="97">
                  <c:v>4.8460937499999996</c:v>
                </c:pt>
                <c:pt idx="98">
                  <c:v>4.7384126984126986</c:v>
                </c:pt>
                <c:pt idx="99">
                  <c:v>4.2666129032258064</c:v>
                </c:pt>
                <c:pt idx="100">
                  <c:v>3.6652459016393442</c:v>
                </c:pt>
                <c:pt idx="101">
                  <c:v>3.8815624999999998</c:v>
                </c:pt>
                <c:pt idx="102">
                  <c:v>3.8621875000000001</c:v>
                </c:pt>
                <c:pt idx="103">
                  <c:v>3.2346774193548389</c:v>
                </c:pt>
                <c:pt idx="104">
                  <c:v>2.7362295081967214</c:v>
                </c:pt>
                <c:pt idx="105">
                  <c:v>3.3207936507936506</c:v>
                </c:pt>
                <c:pt idx="106">
                  <c:v>3.5178124999999998</c:v>
                </c:pt>
                <c:pt idx="107">
                  <c:v>3.464032258064516</c:v>
                </c:pt>
                <c:pt idx="108">
                  <c:v>3.7178688524590164</c:v>
                </c:pt>
                <c:pt idx="109">
                  <c:v>3.4925000000000002</c:v>
                </c:pt>
                <c:pt idx="110">
                  <c:v>2.7845312500000001</c:v>
                </c:pt>
                <c:pt idx="111">
                  <c:v>2.8783870967741936</c:v>
                </c:pt>
                <c:pt idx="112">
                  <c:v>3.4574193548387098</c:v>
                </c:pt>
                <c:pt idx="113">
                  <c:v>3.2014285714285715</c:v>
                </c:pt>
                <c:pt idx="114">
                  <c:v>2.4142187499999999</c:v>
                </c:pt>
                <c:pt idx="115">
                  <c:v>2.0467213114754097</c:v>
                </c:pt>
                <c:pt idx="116">
                  <c:v>2.04</c:v>
                </c:pt>
                <c:pt idx="117">
                  <c:v>1.8257812499999999</c:v>
                </c:pt>
                <c:pt idx="118">
                  <c:v>1.6412698412698412</c:v>
                </c:pt>
                <c:pt idx="119">
                  <c:v>1.7070491803278689</c:v>
                </c:pt>
                <c:pt idx="120">
                  <c:v>1.9510000000000001</c:v>
                </c:pt>
                <c:pt idx="121">
                  <c:v>1.9862500000000001</c:v>
                </c:pt>
                <c:pt idx="122">
                  <c:v>2.7065625</c:v>
                </c:pt>
                <c:pt idx="123">
                  <c:v>2.7441935483870967</c:v>
                </c:pt>
                <c:pt idx="124">
                  <c:v>2.7654098360655737</c:v>
                </c:pt>
                <c:pt idx="125">
                  <c:v>2.6209523809523811</c:v>
                </c:pt>
                <c:pt idx="126">
                  <c:v>2.49953125</c:v>
                </c:pt>
                <c:pt idx="127">
                  <c:v>2.2759677419354838</c:v>
                </c:pt>
                <c:pt idx="128">
                  <c:v>1.9688524590163934</c:v>
                </c:pt>
                <c:pt idx="129">
                  <c:v>2.1643750000000002</c:v>
                </c:pt>
                <c:pt idx="130">
                  <c:v>2.223125</c:v>
                </c:pt>
                <c:pt idx="131">
                  <c:v>2.1904838709677419</c:v>
                </c:pt>
                <c:pt idx="132">
                  <c:v>1.9142622950819672</c:v>
                </c:pt>
                <c:pt idx="133">
                  <c:v>1.7501562500000001</c:v>
                </c:pt>
                <c:pt idx="134">
                  <c:v>1.5643750000000001</c:v>
                </c:pt>
                <c:pt idx="135">
                  <c:v>2.1386885245901639</c:v>
                </c:pt>
                <c:pt idx="136">
                  <c:v>2.4466129032258066</c:v>
                </c:pt>
                <c:pt idx="137">
                  <c:v>2.2609523809523808</c:v>
                </c:pt>
                <c:pt idx="138">
                  <c:v>2.2414285714285715</c:v>
                </c:pt>
                <c:pt idx="139">
                  <c:v>2.3714516129032259</c:v>
                </c:pt>
                <c:pt idx="140">
                  <c:v>2.7585245901639346</c:v>
                </c:pt>
                <c:pt idx="141">
                  <c:v>2.9206249999999998</c:v>
                </c:pt>
                <c:pt idx="142">
                  <c:v>2.9238095238095236</c:v>
                </c:pt>
                <c:pt idx="143">
                  <c:v>3.0411475409836064</c:v>
                </c:pt>
                <c:pt idx="144">
                  <c:v>2.6529508196721312</c:v>
                </c:pt>
                <c:pt idx="145">
                  <c:v>2.4900000000000002</c:v>
                </c:pt>
                <c:pt idx="146">
                  <c:v>2.0299999999999998</c:v>
                </c:pt>
                <c:pt idx="147">
                  <c:v>1.65</c:v>
                </c:pt>
                <c:pt idx="148">
                  <c:v>1.88</c:v>
                </c:pt>
                <c:pt idx="149">
                  <c:v>0.58299999999999996</c:v>
                </c:pt>
                <c:pt idx="150">
                  <c:v>0.67600000000000005</c:v>
                </c:pt>
                <c:pt idx="151">
                  <c:v>0.67700000000000005</c:v>
                </c:pt>
                <c:pt idx="152">
                  <c:v>0.92</c:v>
                </c:pt>
                <c:pt idx="153">
                  <c:v>1.67</c:v>
                </c:pt>
                <c:pt idx="154">
                  <c:v>1.46</c:v>
                </c:pt>
                <c:pt idx="155">
                  <c:v>1.46</c:v>
                </c:pt>
                <c:pt idx="156">
                  <c:v>1.63</c:v>
                </c:pt>
                <c:pt idx="157">
                  <c:v>2.38</c:v>
                </c:pt>
                <c:pt idx="158">
                  <c:v>2.89</c:v>
                </c:pt>
                <c:pt idx="159">
                  <c:v>3.64</c:v>
                </c:pt>
                <c:pt idx="160">
                  <c:v>3.74</c:v>
                </c:pt>
                <c:pt idx="161">
                  <c:v>3.41</c:v>
                </c:pt>
                <c:pt idx="162">
                  <c:v>3.86</c:v>
                </c:pt>
                <c:pt idx="163">
                  <c:v>4.68</c:v>
                </c:pt>
              </c:numCache>
            </c:numRef>
          </c:val>
          <c:smooth val="0"/>
          <c:extLst>
            <c:ext xmlns:c16="http://schemas.microsoft.com/office/drawing/2014/chart" uri="{C3380CC4-5D6E-409C-BE32-E72D297353CC}">
              <c16:uniqueId val="{00000001-BEEB-4D04-BF74-BE569DE065D5}"/>
            </c:ext>
          </c:extLst>
        </c:ser>
        <c:dLbls>
          <c:showLegendKey val="0"/>
          <c:showVal val="0"/>
          <c:showCatName val="0"/>
          <c:showSerName val="0"/>
          <c:showPercent val="0"/>
          <c:showBubbleSize val="0"/>
        </c:dLbls>
        <c:marker val="1"/>
        <c:smooth val="0"/>
        <c:axId val="771263103"/>
        <c:axId val="771281407"/>
      </c:lineChart>
      <c:dateAx>
        <c:axId val="723822783"/>
        <c:scaling>
          <c:orientation val="minMax"/>
        </c:scaling>
        <c:delete val="0"/>
        <c:axPos val="b"/>
        <c:numFmt formatCode="yyyy;@" sourceLinked="0"/>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crossAx val="723830271"/>
        <c:crosses val="autoZero"/>
        <c:auto val="1"/>
        <c:lblOffset val="100"/>
        <c:baseTimeUnit val="months"/>
        <c:majorUnit val="5"/>
        <c:majorTimeUnit val="years"/>
      </c:dateAx>
      <c:valAx>
        <c:axId val="723830271"/>
        <c:scaling>
          <c:orientation val="minMax"/>
        </c:scaling>
        <c:delete val="0"/>
        <c:axPos val="l"/>
        <c:majorGridlines>
          <c:spPr>
            <a:ln w="6350" cap="flat" cmpd="sng" algn="ctr">
              <a:solidFill>
                <a:schemeClr val="bg1">
                  <a:lumMod val="7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solidFill>
                    <a:latin typeface="+mn-lt"/>
                    <a:ea typeface="+mn-ea"/>
                    <a:cs typeface="+mn-cs"/>
                  </a:defRPr>
                </a:pPr>
                <a:r>
                  <a:rPr lang="en-US"/>
                  <a:t>Total public debt ($T)</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solidFill>
                  <a:latin typeface="+mn-lt"/>
                  <a:ea typeface="+mn-ea"/>
                  <a:cs typeface="+mn-cs"/>
                </a:defRPr>
              </a:pPr>
              <a:endParaRPr lang="en-US"/>
            </a:p>
          </c:txPr>
        </c:title>
        <c:numFmt formatCode="#,##0" sourceLinked="0"/>
        <c:majorTickMark val="none"/>
        <c:minorTickMark val="none"/>
        <c:tickLblPos val="nextTo"/>
        <c:spPr>
          <a:noFill/>
          <a:ln w="6350">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723822783"/>
        <c:crosses val="autoZero"/>
        <c:crossBetween val="between"/>
      </c:valAx>
      <c:valAx>
        <c:axId val="771281407"/>
        <c:scaling>
          <c:orientation val="minMax"/>
        </c:scaling>
        <c:delete val="0"/>
        <c:axPos val="r"/>
        <c:title>
          <c:tx>
            <c:rich>
              <a:bodyPr rot="5400000" spcFirstLastPara="1" vertOverflow="ellipsis" wrap="square" anchor="ctr" anchorCtr="1"/>
              <a:lstStyle/>
              <a:p>
                <a:pPr>
                  <a:defRPr sz="1330" b="0" i="0" u="none" strike="noStrike" kern="1200" baseline="0">
                    <a:solidFill>
                      <a:schemeClr val="tx1"/>
                    </a:solidFill>
                    <a:latin typeface="+mn-lt"/>
                    <a:ea typeface="+mn-ea"/>
                    <a:cs typeface="+mn-cs"/>
                  </a:defRPr>
                </a:pPr>
                <a:r>
                  <a:rPr lang="en-US"/>
                  <a:t>U.S. Treasury yield (%)</a:t>
                </a:r>
              </a:p>
            </c:rich>
          </c:tx>
          <c:layout>
            <c:manualLayout>
              <c:xMode val="edge"/>
              <c:yMode val="edge"/>
              <c:x val="0.97139354853377491"/>
              <c:y val="0.24090058358137495"/>
            </c:manualLayout>
          </c:layout>
          <c:overlay val="0"/>
          <c:spPr>
            <a:noFill/>
            <a:ln>
              <a:noFill/>
            </a:ln>
            <a:effectLst/>
          </c:spPr>
          <c:txPr>
            <a:bodyPr rot="5400000" spcFirstLastPara="1" vertOverflow="ellipsis" wrap="square" anchor="ctr" anchorCtr="1"/>
            <a:lstStyle/>
            <a:p>
              <a:pPr>
                <a:defRPr sz="1330" b="0" i="0" u="none" strike="noStrike" kern="1200" baseline="0">
                  <a:solidFill>
                    <a:schemeClr val="tx1"/>
                  </a:solidFill>
                  <a:latin typeface="+mn-lt"/>
                  <a:ea typeface="+mn-ea"/>
                  <a:cs typeface="+mn-cs"/>
                </a:defRPr>
              </a:pPr>
              <a:endParaRPr lang="en-US"/>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771263103"/>
        <c:crosses val="max"/>
        <c:crossBetween val="between"/>
      </c:valAx>
      <c:dateAx>
        <c:axId val="771263103"/>
        <c:scaling>
          <c:orientation val="minMax"/>
        </c:scaling>
        <c:delete val="1"/>
        <c:axPos val="b"/>
        <c:numFmt formatCode="mm/dd/yy;@" sourceLinked="1"/>
        <c:majorTickMark val="out"/>
        <c:minorTickMark val="none"/>
        <c:tickLblPos val="nextTo"/>
        <c:crossAx val="771281407"/>
        <c:crosses val="autoZero"/>
        <c:auto val="1"/>
        <c:lblOffset val="100"/>
        <c:baseTimeUnit val="months"/>
        <c:majorUnit val="1"/>
        <c:minorUnit val="1"/>
      </c:dateAx>
      <c:spPr>
        <a:noFill/>
        <a:ln>
          <a:noFill/>
        </a:ln>
        <a:effectLst/>
      </c:spPr>
    </c:plotArea>
    <c:legend>
      <c:legendPos val="b"/>
      <c:layout>
        <c:manualLayout>
          <c:xMode val="edge"/>
          <c:yMode val="edge"/>
          <c:x val="0.23825850008904584"/>
          <c:y val="7.9097254474673931E-2"/>
          <c:w val="0.51755268861615178"/>
          <c:h val="5.8425578666778902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644026607637521E-2"/>
          <c:y val="3.0744344795648151E-2"/>
          <c:w val="0.94606984704467711"/>
          <c:h val="0.81903346074080319"/>
        </c:manualLayout>
      </c:layout>
      <c:barChart>
        <c:barDir val="col"/>
        <c:grouping val="clustered"/>
        <c:varyColors val="0"/>
        <c:ser>
          <c:idx val="0"/>
          <c:order val="0"/>
          <c:tx>
            <c:strRef>
              <c:f>Sheet1!$B$1</c:f>
              <c:strCache>
                <c:ptCount val="1"/>
                <c:pt idx="0">
                  <c:v>250</c:v>
                </c:pt>
              </c:strCache>
            </c:strRef>
          </c:tx>
          <c:spPr>
            <a:solidFill>
              <a:srgbClr val="06874E"/>
            </a:solidFill>
            <a:ln>
              <a:noFill/>
            </a:ln>
            <a:effectLst/>
          </c:spPr>
          <c:invertIfNegative val="0"/>
          <c:cat>
            <c:numRef>
              <c:f>Sheet1!$A$2:$A$52</c:f>
              <c:numCache>
                <c:formatCode>General</c:formatCode>
                <c:ptCount val="51"/>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pt idx="39">
                  <c:v>2012</c:v>
                </c:pt>
                <c:pt idx="40">
                  <c:v>2013</c:v>
                </c:pt>
                <c:pt idx="41">
                  <c:v>2014</c:v>
                </c:pt>
                <c:pt idx="42">
                  <c:v>2015</c:v>
                </c:pt>
                <c:pt idx="43">
                  <c:v>2016</c:v>
                </c:pt>
                <c:pt idx="44">
                  <c:v>2017</c:v>
                </c:pt>
                <c:pt idx="45">
                  <c:v>2018</c:v>
                </c:pt>
                <c:pt idx="46">
                  <c:v>2019</c:v>
                </c:pt>
                <c:pt idx="47">
                  <c:v>2020</c:v>
                </c:pt>
                <c:pt idx="48">
                  <c:v>2021</c:v>
                </c:pt>
                <c:pt idx="49">
                  <c:v>2022</c:v>
                </c:pt>
                <c:pt idx="50">
                  <c:v>2023</c:v>
                </c:pt>
              </c:numCache>
            </c:numRef>
          </c:cat>
          <c:val>
            <c:numRef>
              <c:f>Sheet1!$B$2:$B$52</c:f>
              <c:numCache>
                <c:formatCode>0</c:formatCode>
                <c:ptCount val="51"/>
                <c:pt idx="0">
                  <c:v>15</c:v>
                </c:pt>
                <c:pt idx="1">
                  <c:v>32</c:v>
                </c:pt>
                <c:pt idx="2">
                  <c:v>11</c:v>
                </c:pt>
                <c:pt idx="3">
                  <c:v>0</c:v>
                </c:pt>
                <c:pt idx="4">
                  <c:v>0</c:v>
                </c:pt>
                <c:pt idx="5">
                  <c:v>3</c:v>
                </c:pt>
                <c:pt idx="6">
                  <c:v>4</c:v>
                </c:pt>
                <c:pt idx="7">
                  <c:v>11</c:v>
                </c:pt>
                <c:pt idx="8">
                  <c:v>7</c:v>
                </c:pt>
                <c:pt idx="9">
                  <c:v>17</c:v>
                </c:pt>
                <c:pt idx="10">
                  <c:v>4</c:v>
                </c:pt>
                <c:pt idx="11">
                  <c:v>7</c:v>
                </c:pt>
                <c:pt idx="12">
                  <c:v>1</c:v>
                </c:pt>
                <c:pt idx="13">
                  <c:v>9</c:v>
                </c:pt>
                <c:pt idx="14">
                  <c:v>40</c:v>
                </c:pt>
                <c:pt idx="15">
                  <c:v>16</c:v>
                </c:pt>
                <c:pt idx="16">
                  <c:v>4</c:v>
                </c:pt>
                <c:pt idx="17">
                  <c:v>13</c:v>
                </c:pt>
                <c:pt idx="18">
                  <c:v>9</c:v>
                </c:pt>
                <c:pt idx="19">
                  <c:v>0</c:v>
                </c:pt>
                <c:pt idx="20">
                  <c:v>1</c:v>
                </c:pt>
                <c:pt idx="21">
                  <c:v>2</c:v>
                </c:pt>
                <c:pt idx="22">
                  <c:v>0</c:v>
                </c:pt>
                <c:pt idx="23">
                  <c:v>3</c:v>
                </c:pt>
                <c:pt idx="24">
                  <c:v>15</c:v>
                </c:pt>
                <c:pt idx="25">
                  <c:v>23</c:v>
                </c:pt>
                <c:pt idx="26">
                  <c:v>23</c:v>
                </c:pt>
                <c:pt idx="27">
                  <c:v>37</c:v>
                </c:pt>
                <c:pt idx="28">
                  <c:v>25</c:v>
                </c:pt>
                <c:pt idx="29">
                  <c:v>52</c:v>
                </c:pt>
                <c:pt idx="30">
                  <c:v>15</c:v>
                </c:pt>
                <c:pt idx="31">
                  <c:v>0</c:v>
                </c:pt>
                <c:pt idx="32">
                  <c:v>0</c:v>
                </c:pt>
                <c:pt idx="33">
                  <c:v>2</c:v>
                </c:pt>
                <c:pt idx="34">
                  <c:v>17</c:v>
                </c:pt>
                <c:pt idx="35">
                  <c:v>71</c:v>
                </c:pt>
                <c:pt idx="36">
                  <c:v>55</c:v>
                </c:pt>
                <c:pt idx="37">
                  <c:v>22</c:v>
                </c:pt>
                <c:pt idx="38">
                  <c:v>35</c:v>
                </c:pt>
                <c:pt idx="39">
                  <c:v>7</c:v>
                </c:pt>
                <c:pt idx="40">
                  <c:v>4</c:v>
                </c:pt>
                <c:pt idx="41">
                  <c:v>6</c:v>
                </c:pt>
                <c:pt idx="42">
                  <c:v>10</c:v>
                </c:pt>
                <c:pt idx="43">
                  <c:v>9</c:v>
                </c:pt>
                <c:pt idx="44">
                  <c:v>0</c:v>
                </c:pt>
                <c:pt idx="45">
                  <c:v>20</c:v>
                </c:pt>
                <c:pt idx="46">
                  <c:v>7</c:v>
                </c:pt>
                <c:pt idx="47" formatCode="General">
                  <c:v>44</c:v>
                </c:pt>
                <c:pt idx="48">
                  <c:v>8</c:v>
                </c:pt>
                <c:pt idx="49">
                  <c:v>46</c:v>
                </c:pt>
                <c:pt idx="50">
                  <c:v>2</c:v>
                </c:pt>
              </c:numCache>
            </c:numRef>
          </c:val>
          <c:extLst>
            <c:ext xmlns:c16="http://schemas.microsoft.com/office/drawing/2014/chart" uri="{C3380CC4-5D6E-409C-BE32-E72D297353CC}">
              <c16:uniqueId val="{00000000-FE59-4765-B1DC-17B7111C9C98}"/>
            </c:ext>
          </c:extLst>
        </c:ser>
        <c:dLbls>
          <c:showLegendKey val="0"/>
          <c:showVal val="0"/>
          <c:showCatName val="0"/>
          <c:showSerName val="0"/>
          <c:showPercent val="0"/>
          <c:showBubbleSize val="0"/>
        </c:dLbls>
        <c:gapWidth val="25"/>
        <c:overlap val="-27"/>
        <c:axId val="1260170095"/>
        <c:axId val="1260168703"/>
      </c:barChart>
      <c:catAx>
        <c:axId val="1260170095"/>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050" b="1" i="0" u="none" strike="noStrike" kern="1200" baseline="0">
                <a:solidFill>
                  <a:schemeClr val="tx1"/>
                </a:solidFill>
                <a:latin typeface="+mn-lt"/>
                <a:ea typeface="+mn-ea"/>
                <a:cs typeface="+mn-cs"/>
              </a:defRPr>
            </a:pPr>
            <a:endParaRPr lang="en-US"/>
          </a:p>
        </c:txPr>
        <c:crossAx val="1260168703"/>
        <c:crosses val="autoZero"/>
        <c:auto val="1"/>
        <c:lblAlgn val="ctr"/>
        <c:lblOffset val="100"/>
        <c:tickLblSkip val="5"/>
        <c:tickMarkSkip val="1"/>
        <c:noMultiLvlLbl val="0"/>
      </c:catAx>
      <c:valAx>
        <c:axId val="1260168703"/>
        <c:scaling>
          <c:orientation val="minMax"/>
          <c:max val="70"/>
        </c:scaling>
        <c:delete val="0"/>
        <c:axPos val="l"/>
        <c:numFmt formatCode="General" sourceLinked="0"/>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26017009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solidFill>
            <a:schemeClr val="tx1"/>
          </a:solidFill>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4278707040181627E-2"/>
          <c:y val="1.9313941301478631E-2"/>
          <c:w val="0.97340536145296186"/>
          <c:h val="0.77660850189423281"/>
        </c:manualLayout>
      </c:layout>
      <c:barChart>
        <c:barDir val="col"/>
        <c:grouping val="clustered"/>
        <c:varyColors val="0"/>
        <c:ser>
          <c:idx val="0"/>
          <c:order val="0"/>
          <c:tx>
            <c:strRef>
              <c:f>Sheet1!$B$1</c:f>
              <c:strCache>
                <c:ptCount val="1"/>
                <c:pt idx="0">
                  <c:v>Column1</c:v>
                </c:pt>
              </c:strCache>
            </c:strRef>
          </c:tx>
          <c:spPr>
            <a:solidFill>
              <a:srgbClr val="00009A"/>
            </a:solidFill>
            <a:ln>
              <a:noFill/>
            </a:ln>
            <a:effectLst/>
          </c:spPr>
          <c:invertIfNegative val="0"/>
          <c:dPt>
            <c:idx val="10"/>
            <c:invertIfNegative val="0"/>
            <c:bubble3D val="0"/>
            <c:extLst>
              <c:ext xmlns:c16="http://schemas.microsoft.com/office/drawing/2014/chart" uri="{C3380CC4-5D6E-409C-BE32-E72D297353CC}">
                <c16:uniqueId val="{00000001-77D9-4C64-BCBF-FF20954FFEF9}"/>
              </c:ext>
            </c:extLst>
          </c:dPt>
          <c:dLbls>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Emerging
markets</c:v>
                </c:pt>
                <c:pt idx="1">
                  <c:v>Int’l
small
cap</c:v>
                </c:pt>
                <c:pt idx="2">
                  <c:v>Global
real
estate</c:v>
                </c:pt>
                <c:pt idx="3">
                  <c:v>Natural
resources</c:v>
                </c:pt>
                <c:pt idx="4">
                  <c:v>Int’l
stocks</c:v>
                </c:pt>
                <c:pt idx="5">
                  <c:v>U.S.
real
estate</c:v>
                </c:pt>
                <c:pt idx="6">
                  <c:v>U.S.
stocks</c:v>
                </c:pt>
                <c:pt idx="7">
                  <c:v>Bank
loans</c:v>
                </c:pt>
                <c:pt idx="8">
                  <c:v>High-
yield
bonds</c:v>
                </c:pt>
                <c:pt idx="9">
                  <c:v>TIPS</c:v>
                </c:pt>
                <c:pt idx="10">
                  <c:v>U.S.
bonds</c:v>
                </c:pt>
              </c:strCache>
            </c:strRef>
          </c:cat>
          <c:val>
            <c:numRef>
              <c:f>Sheet1!$B$2:$B$12</c:f>
              <c:numCache>
                <c:formatCode>0</c:formatCode>
                <c:ptCount val="11"/>
                <c:pt idx="0">
                  <c:v>-53</c:v>
                </c:pt>
                <c:pt idx="1">
                  <c:v>-47</c:v>
                </c:pt>
                <c:pt idx="2">
                  <c:v>-45</c:v>
                </c:pt>
                <c:pt idx="3">
                  <c:v>-44</c:v>
                </c:pt>
                <c:pt idx="4">
                  <c:v>-43</c:v>
                </c:pt>
                <c:pt idx="5">
                  <c:v>-38</c:v>
                </c:pt>
                <c:pt idx="6">
                  <c:v>-37</c:v>
                </c:pt>
                <c:pt idx="7">
                  <c:v>-28.999999999999996</c:v>
                </c:pt>
                <c:pt idx="8">
                  <c:v>-26</c:v>
                </c:pt>
                <c:pt idx="9">
                  <c:v>-2</c:v>
                </c:pt>
                <c:pt idx="10">
                  <c:v>5</c:v>
                </c:pt>
              </c:numCache>
            </c:numRef>
          </c:val>
          <c:extLst>
            <c:ext xmlns:c16="http://schemas.microsoft.com/office/drawing/2014/chart" uri="{C3380CC4-5D6E-409C-BE32-E72D297353CC}">
              <c16:uniqueId val="{0000000C-77D9-4C64-BCBF-FF20954FFEF9}"/>
            </c:ext>
          </c:extLst>
        </c:ser>
        <c:dLbls>
          <c:showLegendKey val="0"/>
          <c:showVal val="0"/>
          <c:showCatName val="0"/>
          <c:showSerName val="0"/>
          <c:showPercent val="0"/>
          <c:showBubbleSize val="0"/>
        </c:dLbls>
        <c:gapWidth val="90"/>
        <c:axId val="270293248"/>
        <c:axId val="270311424"/>
      </c:barChart>
      <c:catAx>
        <c:axId val="270293248"/>
        <c:scaling>
          <c:orientation val="minMax"/>
        </c:scaling>
        <c:delete val="0"/>
        <c:axPos val="b"/>
        <c:numFmt formatCode="General" sourceLinked="1"/>
        <c:majorTickMark val="none"/>
        <c:minorTickMark val="none"/>
        <c:tickLblPos val="low"/>
        <c:spPr>
          <a:noFill/>
          <a:ln w="12700" cap="flat" cmpd="sng" algn="ctr">
            <a:solidFill>
              <a:schemeClr val="tx1"/>
            </a:solidFill>
            <a:round/>
          </a:ln>
          <a:effectLst/>
        </c:spPr>
        <c:txPr>
          <a:bodyPr rot="0" spcFirstLastPara="1" vertOverflow="ellipsis" wrap="square" anchor="ctr" anchorCtr="1"/>
          <a:lstStyle/>
          <a:p>
            <a:pPr>
              <a:defRPr sz="1200" b="1" i="0" u="none" strike="noStrike" kern="1200" baseline="0">
                <a:solidFill>
                  <a:schemeClr val="tx1"/>
                </a:solidFill>
                <a:latin typeface="+mn-lt"/>
                <a:ea typeface="+mn-ea"/>
                <a:cs typeface="+mn-cs"/>
              </a:defRPr>
            </a:pPr>
            <a:endParaRPr lang="en-US"/>
          </a:p>
        </c:txPr>
        <c:crossAx val="270311424"/>
        <c:crosses val="autoZero"/>
        <c:auto val="1"/>
        <c:lblAlgn val="ctr"/>
        <c:lblOffset val="225"/>
        <c:tickLblSkip val="1"/>
        <c:noMultiLvlLbl val="0"/>
      </c:catAx>
      <c:valAx>
        <c:axId val="270311424"/>
        <c:scaling>
          <c:orientation val="minMax"/>
        </c:scaling>
        <c:delete val="1"/>
        <c:axPos val="l"/>
        <c:numFmt formatCode="0" sourceLinked="1"/>
        <c:majorTickMark val="out"/>
        <c:minorTickMark val="none"/>
        <c:tickLblPos val="nextTo"/>
        <c:crossAx val="270293248"/>
        <c:crosses val="autoZero"/>
        <c:crossBetween val="between"/>
      </c:valAx>
      <c:spPr>
        <a:noFill/>
        <a:ln>
          <a:noFill/>
        </a:ln>
        <a:effectLst/>
      </c:spPr>
    </c:plotArea>
    <c:plotVisOnly val="1"/>
    <c:dispBlanksAs val="gap"/>
    <c:showDLblsOverMax val="0"/>
  </c:chart>
  <c:spPr>
    <a:noFill/>
    <a:ln>
      <a:noFill/>
    </a:ln>
    <a:effectLst/>
  </c:spPr>
  <c:txPr>
    <a:bodyPr/>
    <a:lstStyle/>
    <a:p>
      <a:pPr>
        <a:defRPr sz="1200">
          <a:solidFill>
            <a:schemeClr val="tx1"/>
          </a:solidFill>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2981329360035"/>
          <c:y val="7.1625423730145493E-2"/>
          <c:w val="0.86879164298640499"/>
          <c:h val="0.80750633093292401"/>
        </c:manualLayout>
      </c:layout>
      <c:lineChart>
        <c:grouping val="standard"/>
        <c:varyColors val="0"/>
        <c:ser>
          <c:idx val="0"/>
          <c:order val="0"/>
          <c:spPr>
            <a:ln w="19050">
              <a:solidFill>
                <a:srgbClr val="06874E"/>
              </a:solidFill>
            </a:ln>
          </c:spPr>
          <c:marker>
            <c:symbol val="none"/>
          </c:marker>
          <c:cat>
            <c:numRef>
              <c:f>Sheet1!$A$2:$A$239</c:f>
              <c:numCache>
                <c:formatCode>mm/dd/yyyy</c:formatCode>
                <c:ptCount val="238"/>
                <c:pt idx="0" formatCode="m/d/yyyy">
                  <c:v>26664</c:v>
                </c:pt>
                <c:pt idx="1">
                  <c:v>26695</c:v>
                </c:pt>
                <c:pt idx="2">
                  <c:v>26723</c:v>
                </c:pt>
                <c:pt idx="3">
                  <c:v>26754</c:v>
                </c:pt>
                <c:pt idx="4">
                  <c:v>26784</c:v>
                </c:pt>
                <c:pt idx="5">
                  <c:v>26815</c:v>
                </c:pt>
                <c:pt idx="6">
                  <c:v>26845</c:v>
                </c:pt>
                <c:pt idx="7">
                  <c:v>26876</c:v>
                </c:pt>
                <c:pt idx="8">
                  <c:v>26907</c:v>
                </c:pt>
                <c:pt idx="9">
                  <c:v>26937</c:v>
                </c:pt>
                <c:pt idx="10">
                  <c:v>26968</c:v>
                </c:pt>
                <c:pt idx="11">
                  <c:v>26998</c:v>
                </c:pt>
                <c:pt idx="12">
                  <c:v>27029</c:v>
                </c:pt>
                <c:pt idx="13">
                  <c:v>27060</c:v>
                </c:pt>
                <c:pt idx="14">
                  <c:v>27088</c:v>
                </c:pt>
                <c:pt idx="15">
                  <c:v>27119</c:v>
                </c:pt>
                <c:pt idx="16">
                  <c:v>27149</c:v>
                </c:pt>
                <c:pt idx="17">
                  <c:v>27180</c:v>
                </c:pt>
                <c:pt idx="18">
                  <c:v>27210</c:v>
                </c:pt>
                <c:pt idx="19">
                  <c:v>27241</c:v>
                </c:pt>
                <c:pt idx="20">
                  <c:v>27272</c:v>
                </c:pt>
                <c:pt idx="21">
                  <c:v>27302</c:v>
                </c:pt>
                <c:pt idx="22">
                  <c:v>27333</c:v>
                </c:pt>
                <c:pt idx="23">
                  <c:v>27363</c:v>
                </c:pt>
                <c:pt idx="24">
                  <c:v>27394</c:v>
                </c:pt>
                <c:pt idx="25">
                  <c:v>27425</c:v>
                </c:pt>
                <c:pt idx="26">
                  <c:v>27453</c:v>
                </c:pt>
                <c:pt idx="27">
                  <c:v>27484</c:v>
                </c:pt>
                <c:pt idx="28">
                  <c:v>27514</c:v>
                </c:pt>
                <c:pt idx="29">
                  <c:v>27545</c:v>
                </c:pt>
                <c:pt idx="30">
                  <c:v>27575</c:v>
                </c:pt>
                <c:pt idx="31">
                  <c:v>27606</c:v>
                </c:pt>
                <c:pt idx="32">
                  <c:v>27637</c:v>
                </c:pt>
                <c:pt idx="33">
                  <c:v>27667</c:v>
                </c:pt>
                <c:pt idx="34">
                  <c:v>27698</c:v>
                </c:pt>
                <c:pt idx="35">
                  <c:v>27728</c:v>
                </c:pt>
                <c:pt idx="36">
                  <c:v>27759</c:v>
                </c:pt>
                <c:pt idx="37">
                  <c:v>27790</c:v>
                </c:pt>
                <c:pt idx="38">
                  <c:v>27819</c:v>
                </c:pt>
                <c:pt idx="39">
                  <c:v>27850</c:v>
                </c:pt>
                <c:pt idx="40">
                  <c:v>27880</c:v>
                </c:pt>
                <c:pt idx="41">
                  <c:v>27911</c:v>
                </c:pt>
                <c:pt idx="42">
                  <c:v>27941</c:v>
                </c:pt>
              </c:numCache>
            </c:numRef>
          </c:cat>
          <c:val>
            <c:numRef>
              <c:f>Sheet1!$B$2:$B$239</c:f>
              <c:numCache>
                <c:formatCode>0</c:formatCode>
                <c:ptCount val="238"/>
                <c:pt idx="0">
                  <c:v>10000</c:v>
                </c:pt>
                <c:pt idx="1">
                  <c:v>9850.910628579908</c:v>
                </c:pt>
                <c:pt idx="2">
                  <c:v>9503.6709089617489</c:v>
                </c:pt>
                <c:pt idx="3">
                  <c:v>9511.3296684415909</c:v>
                </c:pt>
                <c:pt idx="4">
                  <c:v>9147.1494518745403</c:v>
                </c:pt>
                <c:pt idx="5">
                  <c:v>8998.3597030226065</c:v>
                </c:pt>
                <c:pt idx="6">
                  <c:v>8962.3491090454027</c:v>
                </c:pt>
                <c:pt idx="7">
                  <c:v>9326.825997521104</c:v>
                </c:pt>
                <c:pt idx="8">
                  <c:v>9008.8072583574431</c:v>
                </c:pt>
                <c:pt idx="9">
                  <c:v>9393.3558698200723</c:v>
                </c:pt>
                <c:pt idx="10">
                  <c:v>9408.9493753358147</c:v>
                </c:pt>
                <c:pt idx="11">
                  <c:v>8365.4413714709644</c:v>
                </c:pt>
                <c:pt idx="12">
                  <c:v>8531.076412398621</c:v>
                </c:pt>
                <c:pt idx="13">
                  <c:v>8469.859048862545</c:v>
                </c:pt>
                <c:pt idx="14">
                  <c:v>8463.7195639846395</c:v>
                </c:pt>
                <c:pt idx="15">
                  <c:v>8290.4341007270523</c:v>
                </c:pt>
                <c:pt idx="16">
                  <c:v>7993.1499686502793</c:v>
                </c:pt>
                <c:pt idx="17">
                  <c:v>7751.5233507766807</c:v>
                </c:pt>
                <c:pt idx="18">
                  <c:v>7663.5993367504489</c:v>
                </c:pt>
                <c:pt idx="19">
                  <c:v>7095.0671995452212</c:v>
                </c:pt>
                <c:pt idx="20">
                  <c:v>6482.2666658360758</c:v>
                </c:pt>
                <c:pt idx="21">
                  <c:v>5735.6604846259524</c:v>
                </c:pt>
                <c:pt idx="22">
                  <c:v>6699.7280639156743</c:v>
                </c:pt>
                <c:pt idx="23">
                  <c:v>6372.4477078608816</c:v>
                </c:pt>
                <c:pt idx="24">
                  <c:v>6273.1770487274771</c:v>
                </c:pt>
                <c:pt idx="25">
                  <c:v>7071.0490416968296</c:v>
                </c:pt>
                <c:pt idx="26">
                  <c:v>7522.0603541557794</c:v>
                </c:pt>
                <c:pt idx="27">
                  <c:v>7712.9007162065882</c:v>
                </c:pt>
                <c:pt idx="28">
                  <c:v>8106.132818923139</c:v>
                </c:pt>
                <c:pt idx="29">
                  <c:v>8492.4044388058792</c:v>
                </c:pt>
                <c:pt idx="30">
                  <c:v>8897.6919757685264</c:v>
                </c:pt>
                <c:pt idx="31">
                  <c:v>8324.7026760455428</c:v>
                </c:pt>
                <c:pt idx="32">
                  <c:v>8178.3755061248366</c:v>
                </c:pt>
                <c:pt idx="33">
                  <c:v>7923.2719430514144</c:v>
                </c:pt>
                <c:pt idx="34">
                  <c:v>8440.9723151213548</c:v>
                </c:pt>
                <c:pt idx="35">
                  <c:v>8678.9197602655804</c:v>
                </c:pt>
                <c:pt idx="36">
                  <c:v>8608.5295724059179</c:v>
                </c:pt>
                <c:pt idx="37">
                  <c:v>9656.5576792757383</c:v>
                </c:pt>
                <c:pt idx="38">
                  <c:v>9575.1768149476411</c:v>
                </c:pt>
                <c:pt idx="39">
                  <c:v>9897.8384706342586</c:v>
                </c:pt>
                <c:pt idx="40">
                  <c:v>9820.7900043360114</c:v>
                </c:pt>
                <c:pt idx="41">
                  <c:v>9711.6056978744164</c:v>
                </c:pt>
                <c:pt idx="42">
                  <c:v>10142.0262379083</c:v>
                </c:pt>
              </c:numCache>
            </c:numRef>
          </c:val>
          <c:smooth val="0"/>
          <c:extLst>
            <c:ext xmlns:c16="http://schemas.microsoft.com/office/drawing/2014/chart" uri="{C3380CC4-5D6E-409C-BE32-E72D297353CC}">
              <c16:uniqueId val="{00000000-BC22-4CD3-B80E-6D03AC6E3B1C}"/>
            </c:ext>
          </c:extLst>
        </c:ser>
        <c:dLbls>
          <c:showLegendKey val="0"/>
          <c:showVal val="0"/>
          <c:showCatName val="0"/>
          <c:showSerName val="0"/>
          <c:showPercent val="0"/>
          <c:showBubbleSize val="0"/>
        </c:dLbls>
        <c:smooth val="0"/>
        <c:axId val="270420608"/>
        <c:axId val="270430592"/>
      </c:lineChart>
      <c:dateAx>
        <c:axId val="270420608"/>
        <c:scaling>
          <c:orientation val="minMax"/>
        </c:scaling>
        <c:delete val="0"/>
        <c:axPos val="b"/>
        <c:numFmt formatCode="yyyy" sourceLinked="0"/>
        <c:majorTickMark val="none"/>
        <c:minorTickMark val="none"/>
        <c:tickLblPos val="nextTo"/>
        <c:spPr>
          <a:ln w="12700">
            <a:solidFill>
              <a:schemeClr val="tx1"/>
            </a:solidFill>
          </a:ln>
        </c:spPr>
        <c:txPr>
          <a:bodyPr rot="0" vert="horz"/>
          <a:lstStyle/>
          <a:p>
            <a:pPr>
              <a:defRPr sz="1000" b="1"/>
            </a:pPr>
            <a:endParaRPr lang="en-US"/>
          </a:p>
        </c:txPr>
        <c:crossAx val="270430592"/>
        <c:crosses val="autoZero"/>
        <c:auto val="1"/>
        <c:lblOffset val="0"/>
        <c:baseTimeUnit val="months"/>
        <c:majorUnit val="12"/>
        <c:majorTimeUnit val="months"/>
      </c:dateAx>
      <c:valAx>
        <c:axId val="270430592"/>
        <c:scaling>
          <c:orientation val="minMax"/>
          <c:max val="11000"/>
          <c:min val="5000"/>
        </c:scaling>
        <c:delete val="0"/>
        <c:axPos val="l"/>
        <c:majorGridlines>
          <c:spPr>
            <a:ln w="3175">
              <a:solidFill>
                <a:schemeClr val="bg1">
                  <a:lumMod val="75000"/>
                </a:schemeClr>
              </a:solidFill>
            </a:ln>
          </c:spPr>
        </c:majorGridlines>
        <c:numFmt formatCode="#,##0" sourceLinked="0"/>
        <c:majorTickMark val="none"/>
        <c:minorTickMark val="none"/>
        <c:tickLblPos val="nextTo"/>
        <c:spPr>
          <a:ln>
            <a:noFill/>
          </a:ln>
        </c:spPr>
        <c:txPr>
          <a:bodyPr rot="0" vert="horz"/>
          <a:lstStyle/>
          <a:p>
            <a:pPr>
              <a:defRPr sz="800"/>
            </a:pPr>
            <a:endParaRPr lang="en-US"/>
          </a:p>
        </c:txPr>
        <c:crossAx val="270420608"/>
        <c:crosses val="autoZero"/>
        <c:crossBetween val="midCat"/>
        <c:majorUnit val="1000"/>
      </c:valAx>
      <c:spPr>
        <a:noFill/>
      </c:spPr>
    </c:plotArea>
    <c:plotVisOnly val="1"/>
    <c:dispBlanksAs val="gap"/>
    <c:showDLblsOverMax val="0"/>
  </c:chart>
  <c:txPr>
    <a:bodyPr/>
    <a:lstStyle/>
    <a:p>
      <a:pPr>
        <a:defRPr sz="1400"/>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2981329360035"/>
          <c:y val="7.1625423730145493E-2"/>
          <c:w val="0.86879164298640499"/>
          <c:h val="0.80750633093292401"/>
        </c:manualLayout>
      </c:layout>
      <c:lineChart>
        <c:grouping val="standard"/>
        <c:varyColors val="0"/>
        <c:ser>
          <c:idx val="0"/>
          <c:order val="0"/>
          <c:spPr>
            <a:ln w="19050">
              <a:solidFill>
                <a:srgbClr val="00009A"/>
              </a:solidFill>
            </a:ln>
          </c:spPr>
          <c:marker>
            <c:symbol val="none"/>
          </c:marker>
          <c:cat>
            <c:numRef>
              <c:f>Sheet1!$A$2:$A$216</c:f>
              <c:numCache>
                <c:formatCode>mm/dd/yyyy</c:formatCode>
                <c:ptCount val="215"/>
                <c:pt idx="0" formatCode="m/d/yyyy">
                  <c:v>32050</c:v>
                </c:pt>
                <c:pt idx="1">
                  <c:v>32081</c:v>
                </c:pt>
                <c:pt idx="2">
                  <c:v>32111</c:v>
                </c:pt>
                <c:pt idx="3">
                  <c:v>32142</c:v>
                </c:pt>
                <c:pt idx="4">
                  <c:v>32173</c:v>
                </c:pt>
                <c:pt idx="5">
                  <c:v>32202</c:v>
                </c:pt>
                <c:pt idx="6">
                  <c:v>32233</c:v>
                </c:pt>
                <c:pt idx="7">
                  <c:v>32263</c:v>
                </c:pt>
                <c:pt idx="8">
                  <c:v>32294</c:v>
                </c:pt>
                <c:pt idx="9">
                  <c:v>32324</c:v>
                </c:pt>
                <c:pt idx="10">
                  <c:v>32355</c:v>
                </c:pt>
                <c:pt idx="11">
                  <c:v>32386</c:v>
                </c:pt>
                <c:pt idx="12">
                  <c:v>32416</c:v>
                </c:pt>
                <c:pt idx="13">
                  <c:v>32447</c:v>
                </c:pt>
                <c:pt idx="14">
                  <c:v>32477</c:v>
                </c:pt>
                <c:pt idx="15">
                  <c:v>32508</c:v>
                </c:pt>
                <c:pt idx="16">
                  <c:v>32539</c:v>
                </c:pt>
                <c:pt idx="17">
                  <c:v>32567</c:v>
                </c:pt>
                <c:pt idx="18">
                  <c:v>32598</c:v>
                </c:pt>
                <c:pt idx="19">
                  <c:v>32628</c:v>
                </c:pt>
              </c:numCache>
            </c:numRef>
          </c:cat>
          <c:val>
            <c:numRef>
              <c:f>Sheet1!$B$2:$B$216</c:f>
              <c:numCache>
                <c:formatCode>#,##0_);\(#,##0\)</c:formatCode>
                <c:ptCount val="215"/>
                <c:pt idx="0">
                  <c:v>10000</c:v>
                </c:pt>
                <c:pt idx="1">
                  <c:v>7846.3785227079643</c:v>
                </c:pt>
                <c:pt idx="2">
                  <c:v>7199.7589013953639</c:v>
                </c:pt>
                <c:pt idx="3">
                  <c:v>7747.4782932952048</c:v>
                </c:pt>
                <c:pt idx="4">
                  <c:v>8073.3539862011366</c:v>
                </c:pt>
                <c:pt idx="5">
                  <c:v>8449.6927973409893</c:v>
                </c:pt>
                <c:pt idx="6">
                  <c:v>8188.6541690311697</c:v>
                </c:pt>
                <c:pt idx="7">
                  <c:v>8279.2247969006876</c:v>
                </c:pt>
                <c:pt idx="8">
                  <c:v>8350.8349130067818</c:v>
                </c:pt>
                <c:pt idx="9">
                  <c:v>8734.0569686943199</c:v>
                </c:pt>
                <c:pt idx="10">
                  <c:v>8700.9385507757161</c:v>
                </c:pt>
                <c:pt idx="11">
                  <c:v>8405.5479514103354</c:v>
                </c:pt>
                <c:pt idx="12">
                  <c:v>8763.6697972837101</c:v>
                </c:pt>
                <c:pt idx="13">
                  <c:v>9007.679976125406</c:v>
                </c:pt>
                <c:pt idx="14">
                  <c:v>8879.3071642730683</c:v>
                </c:pt>
                <c:pt idx="15">
                  <c:v>9034.2088457184109</c:v>
                </c:pt>
                <c:pt idx="16">
                  <c:v>9695.7668501635781</c:v>
                </c:pt>
                <c:pt idx="17">
                  <c:v>9454.1427951262704</c:v>
                </c:pt>
                <c:pt idx="18">
                  <c:v>9674.6939653487243</c:v>
                </c:pt>
                <c:pt idx="19">
                  <c:v>10177.00747221002</c:v>
                </c:pt>
              </c:numCache>
            </c:numRef>
          </c:val>
          <c:smooth val="0"/>
          <c:extLst>
            <c:ext xmlns:c16="http://schemas.microsoft.com/office/drawing/2014/chart" uri="{C3380CC4-5D6E-409C-BE32-E72D297353CC}">
              <c16:uniqueId val="{00000000-A151-4B14-BAAE-3BA45B544681}"/>
            </c:ext>
          </c:extLst>
        </c:ser>
        <c:dLbls>
          <c:showLegendKey val="0"/>
          <c:showVal val="0"/>
          <c:showCatName val="0"/>
          <c:showSerName val="0"/>
          <c:showPercent val="0"/>
          <c:showBubbleSize val="0"/>
        </c:dLbls>
        <c:smooth val="0"/>
        <c:axId val="273633280"/>
        <c:axId val="273634816"/>
      </c:lineChart>
      <c:dateAx>
        <c:axId val="273633280"/>
        <c:scaling>
          <c:orientation val="minMax"/>
        </c:scaling>
        <c:delete val="0"/>
        <c:axPos val="b"/>
        <c:numFmt formatCode="yyyy" sourceLinked="0"/>
        <c:majorTickMark val="none"/>
        <c:minorTickMark val="none"/>
        <c:tickLblPos val="nextTo"/>
        <c:spPr>
          <a:ln w="12700">
            <a:solidFill>
              <a:schemeClr val="tx1"/>
            </a:solidFill>
          </a:ln>
        </c:spPr>
        <c:txPr>
          <a:bodyPr rot="0" vert="horz"/>
          <a:lstStyle/>
          <a:p>
            <a:pPr>
              <a:defRPr sz="1000" b="1"/>
            </a:pPr>
            <a:endParaRPr lang="en-US"/>
          </a:p>
        </c:txPr>
        <c:crossAx val="273634816"/>
        <c:crosses val="autoZero"/>
        <c:auto val="1"/>
        <c:lblOffset val="0"/>
        <c:baseTimeUnit val="months"/>
        <c:majorUnit val="12"/>
        <c:majorTimeUnit val="months"/>
      </c:dateAx>
      <c:valAx>
        <c:axId val="273634816"/>
        <c:scaling>
          <c:orientation val="minMax"/>
          <c:max val="11000"/>
          <c:min val="5000"/>
        </c:scaling>
        <c:delete val="0"/>
        <c:axPos val="l"/>
        <c:majorGridlines>
          <c:spPr>
            <a:ln w="3175">
              <a:solidFill>
                <a:schemeClr val="bg1">
                  <a:lumMod val="75000"/>
                </a:schemeClr>
              </a:solidFill>
            </a:ln>
          </c:spPr>
        </c:majorGridlines>
        <c:numFmt formatCode="#,##0" sourceLinked="0"/>
        <c:majorTickMark val="none"/>
        <c:minorTickMark val="none"/>
        <c:tickLblPos val="nextTo"/>
        <c:spPr>
          <a:ln>
            <a:noFill/>
          </a:ln>
        </c:spPr>
        <c:txPr>
          <a:bodyPr rot="0" vert="horz"/>
          <a:lstStyle/>
          <a:p>
            <a:pPr>
              <a:defRPr sz="800"/>
            </a:pPr>
            <a:endParaRPr lang="en-US"/>
          </a:p>
        </c:txPr>
        <c:crossAx val="273633280"/>
        <c:crosses val="autoZero"/>
        <c:crossBetween val="midCat"/>
        <c:majorUnit val="1000"/>
      </c:valAx>
      <c:spPr>
        <a:noFill/>
      </c:spPr>
    </c:plotArea>
    <c:plotVisOnly val="1"/>
    <c:dispBlanksAs val="gap"/>
    <c:showDLblsOverMax val="0"/>
  </c:chart>
  <c:txPr>
    <a:bodyPr/>
    <a:lstStyle/>
    <a:p>
      <a:pPr>
        <a:defRPr sz="1400"/>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2981329360035"/>
          <c:y val="7.1625423730145493E-2"/>
          <c:w val="0.86879164298640499"/>
          <c:h val="0.80750633093292401"/>
        </c:manualLayout>
      </c:layout>
      <c:lineChart>
        <c:grouping val="standard"/>
        <c:varyColors val="0"/>
        <c:ser>
          <c:idx val="0"/>
          <c:order val="0"/>
          <c:spPr>
            <a:ln w="19050">
              <a:solidFill>
                <a:srgbClr val="D03A39"/>
              </a:solidFill>
            </a:ln>
          </c:spPr>
          <c:marker>
            <c:symbol val="none"/>
          </c:marker>
          <c:cat>
            <c:numRef>
              <c:f>Sheet1!$A$1:$A$217</c:f>
              <c:numCache>
                <c:formatCode>mm/dd/yyyy</c:formatCode>
                <c:ptCount val="217"/>
                <c:pt idx="1">
                  <c:v>36799</c:v>
                </c:pt>
                <c:pt idx="2">
                  <c:v>36830</c:v>
                </c:pt>
                <c:pt idx="3">
                  <c:v>36860</c:v>
                </c:pt>
                <c:pt idx="4">
                  <c:v>36891</c:v>
                </c:pt>
                <c:pt idx="5">
                  <c:v>36922</c:v>
                </c:pt>
                <c:pt idx="6">
                  <c:v>36950</c:v>
                </c:pt>
                <c:pt idx="7">
                  <c:v>36981</c:v>
                </c:pt>
                <c:pt idx="8">
                  <c:v>37011</c:v>
                </c:pt>
                <c:pt idx="9">
                  <c:v>37042</c:v>
                </c:pt>
                <c:pt idx="10">
                  <c:v>37072</c:v>
                </c:pt>
                <c:pt idx="11">
                  <c:v>37103</c:v>
                </c:pt>
                <c:pt idx="12">
                  <c:v>37134</c:v>
                </c:pt>
                <c:pt idx="13">
                  <c:v>37164</c:v>
                </c:pt>
                <c:pt idx="14">
                  <c:v>37195</c:v>
                </c:pt>
                <c:pt idx="15">
                  <c:v>37225</c:v>
                </c:pt>
                <c:pt idx="16">
                  <c:v>37256</c:v>
                </c:pt>
                <c:pt idx="17">
                  <c:v>37287</c:v>
                </c:pt>
                <c:pt idx="18">
                  <c:v>37315</c:v>
                </c:pt>
                <c:pt idx="19">
                  <c:v>37346</c:v>
                </c:pt>
                <c:pt idx="20">
                  <c:v>37376</c:v>
                </c:pt>
                <c:pt idx="21">
                  <c:v>37407</c:v>
                </c:pt>
                <c:pt idx="22">
                  <c:v>37437</c:v>
                </c:pt>
                <c:pt idx="23">
                  <c:v>37468</c:v>
                </c:pt>
                <c:pt idx="24">
                  <c:v>37499</c:v>
                </c:pt>
                <c:pt idx="25">
                  <c:v>37529</c:v>
                </c:pt>
                <c:pt idx="26">
                  <c:v>37560</c:v>
                </c:pt>
                <c:pt idx="27">
                  <c:v>37590</c:v>
                </c:pt>
                <c:pt idx="28">
                  <c:v>37621</c:v>
                </c:pt>
                <c:pt idx="29">
                  <c:v>37652</c:v>
                </c:pt>
                <c:pt idx="30">
                  <c:v>37680</c:v>
                </c:pt>
                <c:pt idx="31">
                  <c:v>37711</c:v>
                </c:pt>
                <c:pt idx="32">
                  <c:v>37741</c:v>
                </c:pt>
                <c:pt idx="33">
                  <c:v>37772</c:v>
                </c:pt>
                <c:pt idx="34">
                  <c:v>37802</c:v>
                </c:pt>
                <c:pt idx="35">
                  <c:v>37833</c:v>
                </c:pt>
                <c:pt idx="36">
                  <c:v>37864</c:v>
                </c:pt>
                <c:pt idx="37">
                  <c:v>37894</c:v>
                </c:pt>
                <c:pt idx="38">
                  <c:v>37925</c:v>
                </c:pt>
                <c:pt idx="39">
                  <c:v>37955</c:v>
                </c:pt>
                <c:pt idx="40">
                  <c:v>37986</c:v>
                </c:pt>
                <c:pt idx="41">
                  <c:v>38017</c:v>
                </c:pt>
                <c:pt idx="42">
                  <c:v>38046</c:v>
                </c:pt>
                <c:pt idx="43">
                  <c:v>38077</c:v>
                </c:pt>
                <c:pt idx="44">
                  <c:v>38107</c:v>
                </c:pt>
                <c:pt idx="45">
                  <c:v>38138</c:v>
                </c:pt>
                <c:pt idx="46">
                  <c:v>38168</c:v>
                </c:pt>
                <c:pt idx="47">
                  <c:v>38199</c:v>
                </c:pt>
                <c:pt idx="48">
                  <c:v>38230</c:v>
                </c:pt>
                <c:pt idx="49">
                  <c:v>38260</c:v>
                </c:pt>
                <c:pt idx="50">
                  <c:v>38291</c:v>
                </c:pt>
                <c:pt idx="51">
                  <c:v>38321</c:v>
                </c:pt>
                <c:pt idx="52">
                  <c:v>38352</c:v>
                </c:pt>
                <c:pt idx="53">
                  <c:v>38383</c:v>
                </c:pt>
                <c:pt idx="54">
                  <c:v>38411</c:v>
                </c:pt>
                <c:pt idx="55">
                  <c:v>38442</c:v>
                </c:pt>
                <c:pt idx="56">
                  <c:v>38472</c:v>
                </c:pt>
                <c:pt idx="57">
                  <c:v>38503</c:v>
                </c:pt>
                <c:pt idx="58">
                  <c:v>38533</c:v>
                </c:pt>
                <c:pt idx="59">
                  <c:v>38564</c:v>
                </c:pt>
                <c:pt idx="60">
                  <c:v>38595</c:v>
                </c:pt>
                <c:pt idx="61">
                  <c:v>38625</c:v>
                </c:pt>
                <c:pt idx="62">
                  <c:v>38656</c:v>
                </c:pt>
                <c:pt idx="63">
                  <c:v>38686</c:v>
                </c:pt>
                <c:pt idx="64">
                  <c:v>38717</c:v>
                </c:pt>
                <c:pt idx="65">
                  <c:v>38748</c:v>
                </c:pt>
                <c:pt idx="66">
                  <c:v>38776</c:v>
                </c:pt>
                <c:pt idx="67">
                  <c:v>38807</c:v>
                </c:pt>
                <c:pt idx="68">
                  <c:v>38837</c:v>
                </c:pt>
              </c:numCache>
            </c:numRef>
          </c:cat>
          <c:val>
            <c:numRef>
              <c:f>Sheet1!$B$1:$B$217</c:f>
              <c:numCache>
                <c:formatCode>#,##0_);\(#,##0\)</c:formatCode>
                <c:ptCount val="217"/>
                <c:pt idx="1">
                  <c:v>10000</c:v>
                </c:pt>
                <c:pt idx="2">
                  <c:v>9957.7207738610341</c:v>
                </c:pt>
                <c:pt idx="3">
                  <c:v>9172.6613280327383</c:v>
                </c:pt>
                <c:pt idx="4">
                  <c:v>9217.5534658948836</c:v>
                </c:pt>
                <c:pt idx="5">
                  <c:v>9544.5835262397723</c:v>
                </c:pt>
                <c:pt idx="6">
                  <c:v>8674.2925677815874</c:v>
                </c:pt>
                <c:pt idx="7">
                  <c:v>8124.7742117534599</c:v>
                </c:pt>
                <c:pt idx="8">
                  <c:v>8756.1534896153444</c:v>
                </c:pt>
                <c:pt idx="9">
                  <c:v>8814.8167178631775</c:v>
                </c:pt>
                <c:pt idx="10">
                  <c:v>8600.27600783261</c:v>
                </c:pt>
                <c:pt idx="11">
                  <c:v>8515.6135072403176</c:v>
                </c:pt>
                <c:pt idx="12">
                  <c:v>7982.5221824067739</c:v>
                </c:pt>
                <c:pt idx="13">
                  <c:v>7337.9151349095173</c:v>
                </c:pt>
                <c:pt idx="14">
                  <c:v>7477.8400148288783</c:v>
                </c:pt>
                <c:pt idx="15">
                  <c:v>8051.4373804616725</c:v>
                </c:pt>
                <c:pt idx="16">
                  <c:v>8121.9716349154023</c:v>
                </c:pt>
                <c:pt idx="17">
                  <c:v>8003.4442374152804</c:v>
                </c:pt>
                <c:pt idx="18">
                  <c:v>7849.0980254954229</c:v>
                </c:pt>
                <c:pt idx="19">
                  <c:v>8144.2954929042726</c:v>
                </c:pt>
                <c:pt idx="20">
                  <c:v>7650.5237594371456</c:v>
                </c:pt>
                <c:pt idx="21">
                  <c:v>7594.1600631145684</c:v>
                </c:pt>
                <c:pt idx="22">
                  <c:v>7053.2313949108939</c:v>
                </c:pt>
                <c:pt idx="23">
                  <c:v>6503.4008343464147</c:v>
                </c:pt>
                <c:pt idx="24">
                  <c:v>6546.0994663798811</c:v>
                </c:pt>
                <c:pt idx="25">
                  <c:v>5834.6736907485947</c:v>
                </c:pt>
                <c:pt idx="26">
                  <c:v>6348.216933190708</c:v>
                </c:pt>
                <c:pt idx="27">
                  <c:v>6721.8673028438297</c:v>
                </c:pt>
                <c:pt idx="28">
                  <c:v>6326.9739127375697</c:v>
                </c:pt>
                <c:pt idx="29">
                  <c:v>6161.2290025823868</c:v>
                </c:pt>
                <c:pt idx="30">
                  <c:v>6068.7872240463057</c:v>
                </c:pt>
                <c:pt idx="31">
                  <c:v>6127.7106113083046</c:v>
                </c:pt>
                <c:pt idx="32">
                  <c:v>6632.4495220468971</c:v>
                </c:pt>
                <c:pt idx="33">
                  <c:v>6981.8980502846298</c:v>
                </c:pt>
                <c:pt idx="34">
                  <c:v>7070.9616904464601</c:v>
                </c:pt>
                <c:pt idx="35">
                  <c:v>7195.6342934859504</c:v>
                </c:pt>
                <c:pt idx="36">
                  <c:v>7335.9639356836524</c:v>
                </c:pt>
                <c:pt idx="37">
                  <c:v>7258.0595698758898</c:v>
                </c:pt>
                <c:pt idx="38">
                  <c:v>7668.6479028672948</c:v>
                </c:pt>
                <c:pt idx="39">
                  <c:v>7736.119117896762</c:v>
                </c:pt>
                <c:pt idx="40">
                  <c:v>8141.8360499329483</c:v>
                </c:pt>
                <c:pt idx="41">
                  <c:v>8291.2803410043562</c:v>
                </c:pt>
                <c:pt idx="42">
                  <c:v>8406.5251700864046</c:v>
                </c:pt>
                <c:pt idx="43">
                  <c:v>8279.7001695888448</c:v>
                </c:pt>
                <c:pt idx="44">
                  <c:v>8149.7251333342383</c:v>
                </c:pt>
                <c:pt idx="45">
                  <c:v>8261.560495225187</c:v>
                </c:pt>
                <c:pt idx="46">
                  <c:v>8422.2054330632254</c:v>
                </c:pt>
                <c:pt idx="47">
                  <c:v>8143.4588297744504</c:v>
                </c:pt>
                <c:pt idx="48">
                  <c:v>8176.3981765819226</c:v>
                </c:pt>
                <c:pt idx="49">
                  <c:v>8264.9547599450834</c:v>
                </c:pt>
                <c:pt idx="50">
                  <c:v>8391.2167963288975</c:v>
                </c:pt>
                <c:pt idx="51">
                  <c:v>8730.7391794948162</c:v>
                </c:pt>
                <c:pt idx="52">
                  <c:v>9027.8352168710026</c:v>
                </c:pt>
                <c:pt idx="53">
                  <c:v>8807.7837538688327</c:v>
                </c:pt>
                <c:pt idx="54">
                  <c:v>8993.1344257167566</c:v>
                </c:pt>
                <c:pt idx="55">
                  <c:v>8833.8842210531639</c:v>
                </c:pt>
                <c:pt idx="56">
                  <c:v>8666.3440770475809</c:v>
                </c:pt>
                <c:pt idx="57">
                  <c:v>8942.0946463465662</c:v>
                </c:pt>
                <c:pt idx="58">
                  <c:v>8954.7892975574105</c:v>
                </c:pt>
                <c:pt idx="59">
                  <c:v>9287.8023486162947</c:v>
                </c:pt>
                <c:pt idx="60">
                  <c:v>9203.0606418824482</c:v>
                </c:pt>
                <c:pt idx="61">
                  <c:v>9277.5997827219562</c:v>
                </c:pt>
                <c:pt idx="62">
                  <c:v>9122.9349204879982</c:v>
                </c:pt>
                <c:pt idx="63">
                  <c:v>9467.98366707278</c:v>
                </c:pt>
                <c:pt idx="64">
                  <c:v>9471.279434976097</c:v>
                </c:pt>
                <c:pt idx="65">
                  <c:v>9722.0583515022427</c:v>
                </c:pt>
                <c:pt idx="66">
                  <c:v>9748.4370909634326</c:v>
                </c:pt>
                <c:pt idx="67">
                  <c:v>9869.7810291105397</c:v>
                </c:pt>
                <c:pt idx="68">
                  <c:v>10002.310698463411</c:v>
                </c:pt>
              </c:numCache>
            </c:numRef>
          </c:val>
          <c:smooth val="0"/>
          <c:extLst>
            <c:ext xmlns:c16="http://schemas.microsoft.com/office/drawing/2014/chart" uri="{C3380CC4-5D6E-409C-BE32-E72D297353CC}">
              <c16:uniqueId val="{00000000-A62B-4368-87A1-BC8C27C5E9E1}"/>
            </c:ext>
          </c:extLst>
        </c:ser>
        <c:dLbls>
          <c:showLegendKey val="0"/>
          <c:showVal val="0"/>
          <c:showCatName val="0"/>
          <c:showSerName val="0"/>
          <c:showPercent val="0"/>
          <c:showBubbleSize val="0"/>
        </c:dLbls>
        <c:smooth val="0"/>
        <c:axId val="273659008"/>
        <c:axId val="273660544"/>
      </c:lineChart>
      <c:dateAx>
        <c:axId val="273659008"/>
        <c:scaling>
          <c:orientation val="minMax"/>
        </c:scaling>
        <c:delete val="0"/>
        <c:axPos val="b"/>
        <c:numFmt formatCode="yyyy" sourceLinked="0"/>
        <c:majorTickMark val="none"/>
        <c:minorTickMark val="none"/>
        <c:tickLblPos val="nextTo"/>
        <c:spPr>
          <a:ln w="12700">
            <a:solidFill>
              <a:schemeClr val="tx1"/>
            </a:solidFill>
          </a:ln>
        </c:spPr>
        <c:txPr>
          <a:bodyPr rot="0" vert="horz"/>
          <a:lstStyle/>
          <a:p>
            <a:pPr>
              <a:defRPr sz="1000" b="1"/>
            </a:pPr>
            <a:endParaRPr lang="en-US"/>
          </a:p>
        </c:txPr>
        <c:crossAx val="273660544"/>
        <c:crosses val="autoZero"/>
        <c:auto val="1"/>
        <c:lblOffset val="0"/>
        <c:baseTimeUnit val="months"/>
        <c:majorUnit val="12"/>
        <c:majorTimeUnit val="months"/>
      </c:dateAx>
      <c:valAx>
        <c:axId val="273660544"/>
        <c:scaling>
          <c:orientation val="minMax"/>
          <c:max val="11000"/>
          <c:min val="5000"/>
        </c:scaling>
        <c:delete val="0"/>
        <c:axPos val="l"/>
        <c:majorGridlines>
          <c:spPr>
            <a:ln w="3175">
              <a:solidFill>
                <a:schemeClr val="bg1">
                  <a:lumMod val="75000"/>
                </a:schemeClr>
              </a:solidFill>
            </a:ln>
          </c:spPr>
        </c:majorGridlines>
        <c:numFmt formatCode="#,##0" sourceLinked="0"/>
        <c:majorTickMark val="none"/>
        <c:minorTickMark val="none"/>
        <c:tickLblPos val="nextTo"/>
        <c:spPr>
          <a:ln>
            <a:noFill/>
          </a:ln>
        </c:spPr>
        <c:txPr>
          <a:bodyPr rot="0" vert="horz"/>
          <a:lstStyle/>
          <a:p>
            <a:pPr>
              <a:defRPr sz="800"/>
            </a:pPr>
            <a:endParaRPr lang="en-US"/>
          </a:p>
        </c:txPr>
        <c:crossAx val="273659008"/>
        <c:crosses val="autoZero"/>
        <c:crossBetween val="midCat"/>
        <c:majorUnit val="1000"/>
      </c:valAx>
      <c:spPr>
        <a:noFill/>
      </c:spPr>
    </c:plotArea>
    <c:plotVisOnly val="1"/>
    <c:dispBlanksAs val="gap"/>
    <c:showDLblsOverMax val="0"/>
  </c:chart>
  <c:txPr>
    <a:bodyPr/>
    <a:lstStyle/>
    <a:p>
      <a:pPr>
        <a:defRPr sz="14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1714351961270798"/>
          <c:y val="3.9732673480239594E-2"/>
          <c:w val="0.63069631395267656"/>
          <c:h val="0.81573735944073444"/>
        </c:manualLayout>
      </c:layout>
      <c:barChart>
        <c:barDir val="col"/>
        <c:grouping val="clustered"/>
        <c:varyColors val="0"/>
        <c:ser>
          <c:idx val="0"/>
          <c:order val="0"/>
          <c:tx>
            <c:strRef>
              <c:f>'Slide 4'!$J$21</c:f>
              <c:strCache>
                <c:ptCount val="1"/>
                <c:pt idx="0">
                  <c:v>Average cost</c:v>
                </c:pt>
              </c:strCache>
            </c:strRef>
          </c:tx>
          <c:spPr>
            <a:solidFill>
              <a:srgbClr val="07874E"/>
            </a:solidFill>
            <a:ln>
              <a:noFill/>
            </a:ln>
            <a:effectLst/>
          </c:spPr>
          <c:invertIfNegative val="0"/>
          <c:cat>
            <c:strRef>
              <c:f>'Slide 4'!$I$22</c:f>
              <c:strCache>
                <c:ptCount val="1"/>
                <c:pt idx="0">
                  <c:v>Middle-class child 
born in 2023</c:v>
                </c:pt>
              </c:strCache>
            </c:strRef>
          </c:cat>
          <c:val>
            <c:numRef>
              <c:f>'Slide 4'!$J$22</c:f>
              <c:numCache>
                <c:formatCode>_(* #,##0_);_(* \(#,##0\);_(* "-"??_);_(@_)</c:formatCode>
                <c:ptCount val="1"/>
                <c:pt idx="0">
                  <c:v>303309</c:v>
                </c:pt>
              </c:numCache>
            </c:numRef>
          </c:val>
          <c:extLst>
            <c:ext xmlns:c16="http://schemas.microsoft.com/office/drawing/2014/chart" uri="{C3380CC4-5D6E-409C-BE32-E72D297353CC}">
              <c16:uniqueId val="{00000000-846C-804A-9212-06588CCFE621}"/>
            </c:ext>
          </c:extLst>
        </c:ser>
        <c:dLbls>
          <c:showLegendKey val="0"/>
          <c:showVal val="0"/>
          <c:showCatName val="0"/>
          <c:showSerName val="0"/>
          <c:showPercent val="0"/>
          <c:showBubbleSize val="0"/>
        </c:dLbls>
        <c:gapWidth val="219"/>
        <c:overlap val="-27"/>
        <c:axId val="1295504672"/>
        <c:axId val="1295506384"/>
      </c:barChart>
      <c:catAx>
        <c:axId val="1295504672"/>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n-US"/>
          </a:p>
        </c:txPr>
        <c:crossAx val="1295506384"/>
        <c:crosses val="autoZero"/>
        <c:auto val="1"/>
        <c:lblAlgn val="ctr"/>
        <c:lblOffset val="100"/>
        <c:noMultiLvlLbl val="0"/>
      </c:catAx>
      <c:valAx>
        <c:axId val="1295506384"/>
        <c:scaling>
          <c:orientation val="minMax"/>
          <c:min val="0"/>
        </c:scaling>
        <c:delete val="0"/>
        <c:axPos val="l"/>
        <c:majorGridlines>
          <c:spPr>
            <a:ln w="6350" cap="flat" cmpd="sng" algn="ctr">
              <a:solidFill>
                <a:schemeClr val="bg1">
                  <a:lumMod val="7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crossAx val="12955046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chemeClr val="tx1"/>
          </a:solidFill>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2981329360035"/>
          <c:y val="7.1625423730145493E-2"/>
          <c:w val="0.86879164298640499"/>
          <c:h val="0.80750633093292401"/>
        </c:manualLayout>
      </c:layout>
      <c:lineChart>
        <c:grouping val="standard"/>
        <c:varyColors val="0"/>
        <c:ser>
          <c:idx val="0"/>
          <c:order val="0"/>
          <c:spPr>
            <a:ln w="19050">
              <a:solidFill>
                <a:schemeClr val="accent4"/>
              </a:solidFill>
            </a:ln>
          </c:spPr>
          <c:marker>
            <c:symbol val="none"/>
          </c:marker>
          <c:cat>
            <c:numRef>
              <c:f>Sheet1!$A$2:$A$239</c:f>
              <c:numCache>
                <c:formatCode>mm/dd/yyyy</c:formatCode>
                <c:ptCount val="238"/>
                <c:pt idx="0">
                  <c:v>39447</c:v>
                </c:pt>
                <c:pt idx="1">
                  <c:v>39478</c:v>
                </c:pt>
                <c:pt idx="2">
                  <c:v>39507</c:v>
                </c:pt>
                <c:pt idx="3">
                  <c:v>39538</c:v>
                </c:pt>
                <c:pt idx="4">
                  <c:v>39568</c:v>
                </c:pt>
                <c:pt idx="5">
                  <c:v>39599</c:v>
                </c:pt>
                <c:pt idx="6">
                  <c:v>39629</c:v>
                </c:pt>
                <c:pt idx="7">
                  <c:v>39660</c:v>
                </c:pt>
                <c:pt idx="8">
                  <c:v>39691</c:v>
                </c:pt>
                <c:pt idx="9">
                  <c:v>39721</c:v>
                </c:pt>
                <c:pt idx="10">
                  <c:v>39752</c:v>
                </c:pt>
                <c:pt idx="11">
                  <c:v>39782</c:v>
                </c:pt>
                <c:pt idx="12">
                  <c:v>39813</c:v>
                </c:pt>
                <c:pt idx="13">
                  <c:v>39844</c:v>
                </c:pt>
                <c:pt idx="14">
                  <c:v>39872</c:v>
                </c:pt>
                <c:pt idx="15">
                  <c:v>39903</c:v>
                </c:pt>
                <c:pt idx="16">
                  <c:v>39933</c:v>
                </c:pt>
                <c:pt idx="17">
                  <c:v>39964</c:v>
                </c:pt>
                <c:pt idx="18">
                  <c:v>39994</c:v>
                </c:pt>
                <c:pt idx="19">
                  <c:v>40025</c:v>
                </c:pt>
                <c:pt idx="20">
                  <c:v>40056</c:v>
                </c:pt>
                <c:pt idx="21">
                  <c:v>40086</c:v>
                </c:pt>
                <c:pt idx="22">
                  <c:v>40117</c:v>
                </c:pt>
                <c:pt idx="23">
                  <c:v>40147</c:v>
                </c:pt>
                <c:pt idx="24">
                  <c:v>40178</c:v>
                </c:pt>
                <c:pt idx="25">
                  <c:v>40209</c:v>
                </c:pt>
                <c:pt idx="26">
                  <c:v>40237</c:v>
                </c:pt>
                <c:pt idx="27">
                  <c:v>40268</c:v>
                </c:pt>
                <c:pt idx="28">
                  <c:v>40298</c:v>
                </c:pt>
                <c:pt idx="29">
                  <c:v>40329</c:v>
                </c:pt>
                <c:pt idx="30">
                  <c:v>40359</c:v>
                </c:pt>
                <c:pt idx="31">
                  <c:v>40390</c:v>
                </c:pt>
                <c:pt idx="32">
                  <c:v>40421</c:v>
                </c:pt>
                <c:pt idx="33">
                  <c:v>40451</c:v>
                </c:pt>
                <c:pt idx="34">
                  <c:v>40482</c:v>
                </c:pt>
                <c:pt idx="35">
                  <c:v>40512</c:v>
                </c:pt>
                <c:pt idx="36">
                  <c:v>40543</c:v>
                </c:pt>
                <c:pt idx="37">
                  <c:v>40574</c:v>
                </c:pt>
                <c:pt idx="38">
                  <c:v>40602</c:v>
                </c:pt>
                <c:pt idx="39">
                  <c:v>40633</c:v>
                </c:pt>
                <c:pt idx="40">
                  <c:v>40663</c:v>
                </c:pt>
                <c:pt idx="41">
                  <c:v>40694</c:v>
                </c:pt>
                <c:pt idx="42">
                  <c:v>40724</c:v>
                </c:pt>
                <c:pt idx="43">
                  <c:v>40755</c:v>
                </c:pt>
                <c:pt idx="44">
                  <c:v>40786</c:v>
                </c:pt>
                <c:pt idx="45">
                  <c:v>40816</c:v>
                </c:pt>
                <c:pt idx="46">
                  <c:v>40847</c:v>
                </c:pt>
                <c:pt idx="47">
                  <c:v>40877</c:v>
                </c:pt>
                <c:pt idx="48">
                  <c:v>40908</c:v>
                </c:pt>
                <c:pt idx="49">
                  <c:v>40939</c:v>
                </c:pt>
                <c:pt idx="50">
                  <c:v>40968</c:v>
                </c:pt>
              </c:numCache>
            </c:numRef>
          </c:cat>
          <c:val>
            <c:numRef>
              <c:f>Sheet1!$B$2:$B$239</c:f>
              <c:numCache>
                <c:formatCode>#,##0_);\(#,##0\)</c:formatCode>
                <c:ptCount val="238"/>
                <c:pt idx="0">
                  <c:v>10000</c:v>
                </c:pt>
                <c:pt idx="1">
                  <c:v>9400.1835630326932</c:v>
                </c:pt>
                <c:pt idx="2">
                  <c:v>9094.8109809936086</c:v>
                </c:pt>
                <c:pt idx="3">
                  <c:v>9055.5405897870769</c:v>
                </c:pt>
                <c:pt idx="4">
                  <c:v>9496.5741771213852</c:v>
                </c:pt>
                <c:pt idx="5">
                  <c:v>9619.5795192941623</c:v>
                </c:pt>
                <c:pt idx="6">
                  <c:v>8808.6136764733874</c:v>
                </c:pt>
                <c:pt idx="7">
                  <c:v>8734.5678668852015</c:v>
                </c:pt>
                <c:pt idx="8">
                  <c:v>8860.9106712704361</c:v>
                </c:pt>
                <c:pt idx="9">
                  <c:v>8071.3385343756336</c:v>
                </c:pt>
                <c:pt idx="10">
                  <c:v>6715.7739684152593</c:v>
                </c:pt>
                <c:pt idx="11">
                  <c:v>6233.8865369998402</c:v>
                </c:pt>
                <c:pt idx="12">
                  <c:v>6300.2168028881424</c:v>
                </c:pt>
                <c:pt idx="13">
                  <c:v>5769.1940179158701</c:v>
                </c:pt>
                <c:pt idx="14">
                  <c:v>5154.9031158670186</c:v>
                </c:pt>
                <c:pt idx="15">
                  <c:v>5606.4478153902273</c:v>
                </c:pt>
                <c:pt idx="16">
                  <c:v>6143.0376312201106</c:v>
                </c:pt>
                <c:pt idx="17">
                  <c:v>6486.635800837993</c:v>
                </c:pt>
                <c:pt idx="18">
                  <c:v>6499.5028880032405</c:v>
                </c:pt>
                <c:pt idx="19">
                  <c:v>6991.1078574819294</c:v>
                </c:pt>
                <c:pt idx="20">
                  <c:v>7243.5165256553992</c:v>
                </c:pt>
                <c:pt idx="21">
                  <c:v>7513.8092857758893</c:v>
                </c:pt>
                <c:pt idx="22">
                  <c:v>7374.2247218494949</c:v>
                </c:pt>
                <c:pt idx="23">
                  <c:v>7816.556490537906</c:v>
                </c:pt>
                <c:pt idx="24">
                  <c:v>7967.5371140457955</c:v>
                </c:pt>
                <c:pt idx="25">
                  <c:v>7680.9151684932131</c:v>
                </c:pt>
                <c:pt idx="26">
                  <c:v>7918.8480287367966</c:v>
                </c:pt>
                <c:pt idx="27">
                  <c:v>8396.7102743962205</c:v>
                </c:pt>
                <c:pt idx="28">
                  <c:v>8529.2750369075657</c:v>
                </c:pt>
                <c:pt idx="29">
                  <c:v>7848.2057840448006</c:v>
                </c:pt>
                <c:pt idx="30">
                  <c:v>7437.3660963862731</c:v>
                </c:pt>
                <c:pt idx="31">
                  <c:v>7958.4505676456038</c:v>
                </c:pt>
                <c:pt idx="32">
                  <c:v>7599.1726122167529</c:v>
                </c:pt>
                <c:pt idx="33">
                  <c:v>8277.3586010194831</c:v>
                </c:pt>
                <c:pt idx="34">
                  <c:v>8592.3051085201369</c:v>
                </c:pt>
                <c:pt idx="35">
                  <c:v>8593.4068807764615</c:v>
                </c:pt>
                <c:pt idx="36">
                  <c:v>9167.716271578025</c:v>
                </c:pt>
                <c:pt idx="37">
                  <c:v>9385.0057298654865</c:v>
                </c:pt>
                <c:pt idx="38">
                  <c:v>9706.5274838286568</c:v>
                </c:pt>
                <c:pt idx="39">
                  <c:v>9710.3884704899774</c:v>
                </c:pt>
                <c:pt idx="40">
                  <c:v>9997.9645555995176</c:v>
                </c:pt>
                <c:pt idx="41">
                  <c:v>9884.7920805690555</c:v>
                </c:pt>
                <c:pt idx="42">
                  <c:v>9720.0211487158522</c:v>
                </c:pt>
                <c:pt idx="43">
                  <c:v>9522.3680177167753</c:v>
                </c:pt>
                <c:pt idx="44">
                  <c:v>9005.0945499789632</c:v>
                </c:pt>
                <c:pt idx="45">
                  <c:v>8372.0469897804178</c:v>
                </c:pt>
                <c:pt idx="46">
                  <c:v>9287.0541000071426</c:v>
                </c:pt>
                <c:pt idx="47">
                  <c:v>9266.5300349015615</c:v>
                </c:pt>
                <c:pt idx="48">
                  <c:v>9361.3182342215314</c:v>
                </c:pt>
                <c:pt idx="49">
                  <c:v>9780.849612524331</c:v>
                </c:pt>
                <c:pt idx="50">
                  <c:v>10203.792932381493</c:v>
                </c:pt>
              </c:numCache>
            </c:numRef>
          </c:val>
          <c:smooth val="0"/>
          <c:extLst>
            <c:ext xmlns:c16="http://schemas.microsoft.com/office/drawing/2014/chart" uri="{C3380CC4-5D6E-409C-BE32-E72D297353CC}">
              <c16:uniqueId val="{00000000-4804-4891-8E20-FF646C57105F}"/>
            </c:ext>
          </c:extLst>
        </c:ser>
        <c:dLbls>
          <c:showLegendKey val="0"/>
          <c:showVal val="0"/>
          <c:showCatName val="0"/>
          <c:showSerName val="0"/>
          <c:showPercent val="0"/>
          <c:showBubbleSize val="0"/>
        </c:dLbls>
        <c:smooth val="0"/>
        <c:axId val="273971456"/>
        <c:axId val="273985536"/>
      </c:lineChart>
      <c:dateAx>
        <c:axId val="273971456"/>
        <c:scaling>
          <c:orientation val="minMax"/>
        </c:scaling>
        <c:delete val="0"/>
        <c:axPos val="b"/>
        <c:numFmt formatCode="yyyy" sourceLinked="0"/>
        <c:majorTickMark val="none"/>
        <c:minorTickMark val="none"/>
        <c:tickLblPos val="nextTo"/>
        <c:spPr>
          <a:ln w="12700">
            <a:solidFill>
              <a:schemeClr val="tx1"/>
            </a:solidFill>
          </a:ln>
        </c:spPr>
        <c:txPr>
          <a:bodyPr rot="0" vert="horz"/>
          <a:lstStyle/>
          <a:p>
            <a:pPr>
              <a:defRPr sz="1000" b="1"/>
            </a:pPr>
            <a:endParaRPr lang="en-US"/>
          </a:p>
        </c:txPr>
        <c:crossAx val="273985536"/>
        <c:crosses val="autoZero"/>
        <c:auto val="1"/>
        <c:lblOffset val="0"/>
        <c:baseTimeUnit val="months"/>
        <c:majorUnit val="12"/>
        <c:majorTimeUnit val="months"/>
      </c:dateAx>
      <c:valAx>
        <c:axId val="273985536"/>
        <c:scaling>
          <c:orientation val="minMax"/>
          <c:max val="11000"/>
          <c:min val="5000"/>
        </c:scaling>
        <c:delete val="0"/>
        <c:axPos val="l"/>
        <c:majorGridlines>
          <c:spPr>
            <a:ln w="3175">
              <a:solidFill>
                <a:schemeClr val="bg1">
                  <a:lumMod val="75000"/>
                </a:schemeClr>
              </a:solidFill>
            </a:ln>
          </c:spPr>
        </c:majorGridlines>
        <c:numFmt formatCode="#,##0" sourceLinked="0"/>
        <c:majorTickMark val="none"/>
        <c:minorTickMark val="none"/>
        <c:tickLblPos val="nextTo"/>
        <c:spPr>
          <a:ln>
            <a:noFill/>
          </a:ln>
        </c:spPr>
        <c:txPr>
          <a:bodyPr rot="0" vert="horz"/>
          <a:lstStyle/>
          <a:p>
            <a:pPr>
              <a:defRPr sz="800"/>
            </a:pPr>
            <a:endParaRPr lang="en-US"/>
          </a:p>
        </c:txPr>
        <c:crossAx val="273971456"/>
        <c:crosses val="autoZero"/>
        <c:crossBetween val="midCat"/>
        <c:majorUnit val="1000"/>
      </c:valAx>
      <c:spPr>
        <a:noFill/>
      </c:spPr>
    </c:plotArea>
    <c:plotVisOnly val="1"/>
    <c:dispBlanksAs val="gap"/>
    <c:showDLblsOverMax val="0"/>
  </c:chart>
  <c:txPr>
    <a:bodyPr/>
    <a:lstStyle/>
    <a:p>
      <a:pPr>
        <a:defRPr sz="1400"/>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1883983158463414"/>
          <c:y val="3.2276681956470377E-2"/>
          <c:w val="0.43395949600195194"/>
          <c:h val="0.925512189982589"/>
        </c:manualLayout>
      </c:layout>
      <c:barChart>
        <c:barDir val="bar"/>
        <c:grouping val="clustered"/>
        <c:varyColors val="0"/>
        <c:ser>
          <c:idx val="0"/>
          <c:order val="0"/>
          <c:tx>
            <c:strRef>
              <c:f>Sheet1!$A$2</c:f>
              <c:strCache>
                <c:ptCount val="1"/>
              </c:strCache>
            </c:strRef>
          </c:tx>
          <c:spPr>
            <a:solidFill>
              <a:srgbClr val="00009A"/>
            </a:solidFill>
          </c:spPr>
          <c:invertIfNegative val="0"/>
          <c:dLbls>
            <c:dLbl>
              <c:idx val="0"/>
              <c:layout>
                <c:manualLayout>
                  <c:x val="-2.1325256364277352E-2"/>
                  <c:y val="2.6020768736774946E-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412-8047-AFE8-34717E018EFC}"/>
                </c:ext>
              </c:extLst>
            </c:dLbl>
            <c:dLbl>
              <c:idx val="1"/>
              <c:layout>
                <c:manualLayout>
                  <c:x val="5.1156920544972E-3"/>
                  <c:y val="2.6020768736774946E-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412-8047-AFE8-34717E018EFC}"/>
                </c:ext>
              </c:extLst>
            </c:dLbl>
            <c:dLbl>
              <c:idx val="2"/>
              <c:layout>
                <c:manualLayout>
                  <c:x val="3.4682313763235834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412-8047-AFE8-34717E018EFC}"/>
                </c:ext>
              </c:extLst>
            </c:dLbl>
            <c:dLbl>
              <c:idx val="3"/>
              <c:layout>
                <c:manualLayout>
                  <c:x val="9.2414521687193361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412-8047-AFE8-34717E018EFC}"/>
                </c:ext>
              </c:extLst>
            </c:dLbl>
            <c:dLbl>
              <c:idx val="4"/>
              <c:layout>
                <c:manualLayout>
                  <c:x val="2.7624669395058328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412-8047-AFE8-34717E018EFC}"/>
                </c:ext>
              </c:extLst>
            </c:dLbl>
            <c:spPr>
              <a:noFill/>
              <a:ln>
                <a:noFill/>
              </a:ln>
              <a:effectLst/>
            </c:sp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Fully invested</c:v>
                </c:pt>
                <c:pt idx="1">
                  <c:v>Missed 10 best days</c:v>
                </c:pt>
                <c:pt idx="2">
                  <c:v>Missed 20 best days</c:v>
                </c:pt>
                <c:pt idx="3">
                  <c:v>Missed 30 best days</c:v>
                </c:pt>
                <c:pt idx="4">
                  <c:v>Missed 40 best days</c:v>
                </c:pt>
              </c:strCache>
            </c:strRef>
          </c:cat>
          <c:val>
            <c:numRef>
              <c:f>Sheet1!$B$2:$F$2</c:f>
              <c:numCache>
                <c:formatCode>"$"#,##0</c:formatCode>
                <c:ptCount val="5"/>
                <c:pt idx="0">
                  <c:v>63544</c:v>
                </c:pt>
                <c:pt idx="1">
                  <c:v>29112</c:v>
                </c:pt>
                <c:pt idx="2">
                  <c:v>17468</c:v>
                </c:pt>
                <c:pt idx="3">
                  <c:v>11467</c:v>
                </c:pt>
                <c:pt idx="4">
                  <c:v>7887</c:v>
                </c:pt>
              </c:numCache>
            </c:numRef>
          </c:val>
          <c:extLst>
            <c:ext xmlns:c16="http://schemas.microsoft.com/office/drawing/2014/chart" uri="{C3380CC4-5D6E-409C-BE32-E72D297353CC}">
              <c16:uniqueId val="{00000000-4C24-4BD7-9F51-71AE048A2E68}"/>
            </c:ext>
          </c:extLst>
        </c:ser>
        <c:dLbls>
          <c:dLblPos val="ctr"/>
          <c:showLegendKey val="0"/>
          <c:showVal val="1"/>
          <c:showCatName val="0"/>
          <c:showSerName val="0"/>
          <c:showPercent val="0"/>
          <c:showBubbleSize val="0"/>
        </c:dLbls>
        <c:gapWidth val="75"/>
        <c:overlap val="8"/>
        <c:axId val="274096896"/>
        <c:axId val="274098432"/>
      </c:barChart>
      <c:catAx>
        <c:axId val="274096896"/>
        <c:scaling>
          <c:orientation val="maxMin"/>
        </c:scaling>
        <c:delete val="0"/>
        <c:axPos val="l"/>
        <c:numFmt formatCode="General" sourceLinked="1"/>
        <c:majorTickMark val="none"/>
        <c:minorTickMark val="none"/>
        <c:tickLblPos val="nextTo"/>
        <c:spPr>
          <a:ln w="12700">
            <a:solidFill>
              <a:schemeClr val="tx1"/>
            </a:solidFill>
          </a:ln>
        </c:spPr>
        <c:txPr>
          <a:bodyPr rot="0" vert="horz" anchor="ctr" anchorCtr="0"/>
          <a:lstStyle/>
          <a:p>
            <a:pPr>
              <a:defRPr sz="1400" b="1"/>
            </a:pPr>
            <a:endParaRPr lang="en-US"/>
          </a:p>
        </c:txPr>
        <c:crossAx val="274098432"/>
        <c:crosses val="autoZero"/>
        <c:auto val="0"/>
        <c:lblAlgn val="ctr"/>
        <c:lblOffset val="0"/>
        <c:tickLblSkip val="1"/>
        <c:tickMarkSkip val="1"/>
        <c:noMultiLvlLbl val="0"/>
      </c:catAx>
      <c:valAx>
        <c:axId val="274098432"/>
        <c:scaling>
          <c:orientation val="minMax"/>
          <c:max val="60000"/>
        </c:scaling>
        <c:delete val="0"/>
        <c:axPos val="t"/>
        <c:numFmt formatCode="&quot;$&quot;#,##0" sourceLinked="1"/>
        <c:majorTickMark val="none"/>
        <c:minorTickMark val="none"/>
        <c:tickLblPos val="none"/>
        <c:spPr>
          <a:ln>
            <a:noFill/>
          </a:ln>
        </c:spPr>
        <c:crossAx val="274096896"/>
        <c:crosses val="autoZero"/>
        <c:crossBetween val="between"/>
      </c:valAx>
    </c:plotArea>
    <c:plotVisOnly val="1"/>
    <c:dispBlanksAs val="gap"/>
    <c:showDLblsOverMax val="0"/>
  </c:chart>
  <c:txPr>
    <a:bodyPr/>
    <a:lstStyle/>
    <a:p>
      <a:pPr>
        <a:defRPr sz="1400"/>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878300965140985"/>
          <c:y val="9.0010114531517485E-2"/>
          <c:w val="0.74032852138326977"/>
          <c:h val="0.78100772068225854"/>
        </c:manualLayout>
      </c:layout>
      <c:barChart>
        <c:barDir val="col"/>
        <c:grouping val="stacked"/>
        <c:varyColors val="0"/>
        <c:ser>
          <c:idx val="0"/>
          <c:order val="0"/>
          <c:tx>
            <c:strRef>
              <c:f>Sheet1!$B$1</c:f>
              <c:strCache>
                <c:ptCount val="1"/>
                <c:pt idx="0">
                  <c:v># of years with negative returns</c:v>
                </c:pt>
              </c:strCache>
            </c:strRef>
          </c:tx>
          <c:spPr>
            <a:solidFill>
              <a:srgbClr val="00009A"/>
            </a:solidFill>
            <a:ln>
              <a:noFill/>
            </a:ln>
            <a:effectLst/>
          </c:spPr>
          <c:invertIfNegative val="0"/>
          <c:dLbls>
            <c:dLbl>
              <c:idx val="1"/>
              <c:tx>
                <c:rich>
                  <a:bodyPr/>
                  <a:lstStyle/>
                  <a:p>
                    <a:r>
                      <a:rPr lang="en-US"/>
                      <a:t>4</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245F-4AB1-8122-AE8F2F55555B}"/>
                </c:ext>
              </c:extLst>
            </c:dLbl>
            <c:dLbl>
              <c:idx val="2"/>
              <c:tx>
                <c:rich>
                  <a:bodyPr/>
                  <a:lstStyle/>
                  <a:p>
                    <a:r>
                      <a:rPr lang="en-US"/>
                      <a:t>10</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245F-4AB1-8122-AE8F2F55555B}"/>
                </c:ext>
              </c:extLst>
            </c:dLbl>
            <c:numFmt formatCode="#,##0" sourceLinked="0"/>
            <c:spPr>
              <a:noFill/>
              <a:ln>
                <a:noFill/>
              </a:ln>
              <a:effectLst/>
            </c:spPr>
            <c:txPr>
              <a:bodyPr wrap="square" lIns="38100" tIns="19050" rIns="38100" bIns="19050" anchor="ctr">
                <a:spAutoFit/>
              </a:bodyPr>
              <a:lstStyle/>
              <a:p>
                <a:pPr>
                  <a:defRPr sz="1600">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Pre-election 
year</c:v>
                </c:pt>
                <c:pt idx="1">
                  <c:v>Election</c:v>
                </c:pt>
                <c:pt idx="2">
                  <c:v>Post-election 
year</c:v>
                </c:pt>
                <c:pt idx="3">
                  <c:v>Midterm 
year</c:v>
                </c:pt>
              </c:strCache>
            </c:strRef>
          </c:cat>
          <c:val>
            <c:numRef>
              <c:f>Sheet1!$B$2:$B$5</c:f>
              <c:numCache>
                <c:formatCode>0.0</c:formatCode>
                <c:ptCount val="4"/>
                <c:pt idx="0">
                  <c:v>2</c:v>
                </c:pt>
                <c:pt idx="1">
                  <c:v>4</c:v>
                </c:pt>
                <c:pt idx="2">
                  <c:v>10</c:v>
                </c:pt>
                <c:pt idx="3">
                  <c:v>10</c:v>
                </c:pt>
              </c:numCache>
            </c:numRef>
          </c:val>
          <c:extLst>
            <c:ext xmlns:c16="http://schemas.microsoft.com/office/drawing/2014/chart" uri="{C3380CC4-5D6E-409C-BE32-E72D297353CC}">
              <c16:uniqueId val="{00000004-3FAA-420B-86B1-5B61188B82AD}"/>
            </c:ext>
          </c:extLst>
        </c:ser>
        <c:ser>
          <c:idx val="1"/>
          <c:order val="1"/>
          <c:tx>
            <c:strRef>
              <c:f>Sheet1!$C$1</c:f>
              <c:strCache>
                <c:ptCount val="1"/>
                <c:pt idx="0">
                  <c:v># of years with positive returns</c:v>
                </c:pt>
              </c:strCache>
            </c:strRef>
          </c:tx>
          <c:spPr>
            <a:solidFill>
              <a:srgbClr val="06874E"/>
            </a:solidFill>
          </c:spPr>
          <c:invertIfNegative val="0"/>
          <c:dLbls>
            <c:spPr>
              <a:noFill/>
              <a:ln>
                <a:noFill/>
              </a:ln>
              <a:effectLst/>
            </c:spPr>
            <c:txPr>
              <a:bodyPr wrap="square" lIns="38100" tIns="19050" rIns="38100" bIns="19050" anchor="ctr">
                <a:spAutoFit/>
              </a:bodyPr>
              <a:lstStyle/>
              <a:p>
                <a:pPr>
                  <a:defRPr sz="1800">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Pre-election 
year</c:v>
                </c:pt>
                <c:pt idx="1">
                  <c:v>Election</c:v>
                </c:pt>
                <c:pt idx="2">
                  <c:v>Post-election 
year</c:v>
                </c:pt>
                <c:pt idx="3">
                  <c:v>Midterm 
year</c:v>
                </c:pt>
              </c:strCache>
            </c:strRef>
          </c:cat>
          <c:val>
            <c:numRef>
              <c:f>Sheet1!$C$2:$C$5</c:f>
              <c:numCache>
                <c:formatCode>General</c:formatCode>
                <c:ptCount val="4"/>
                <c:pt idx="0">
                  <c:v>22</c:v>
                </c:pt>
                <c:pt idx="1">
                  <c:v>20</c:v>
                </c:pt>
                <c:pt idx="2">
                  <c:v>14</c:v>
                </c:pt>
                <c:pt idx="3">
                  <c:v>14</c:v>
                </c:pt>
              </c:numCache>
            </c:numRef>
          </c:val>
          <c:extLst>
            <c:ext xmlns:c16="http://schemas.microsoft.com/office/drawing/2014/chart" uri="{C3380CC4-5D6E-409C-BE32-E72D297353CC}">
              <c16:uniqueId val="{00000009-3FAA-420B-86B1-5B61188B82AD}"/>
            </c:ext>
          </c:extLst>
        </c:ser>
        <c:ser>
          <c:idx val="2"/>
          <c:order val="2"/>
          <c:tx>
            <c:strRef>
              <c:f>Sheet1!$D$1</c:f>
              <c:strCache>
                <c:ptCount val="1"/>
                <c:pt idx="0">
                  <c:v>Top Total</c:v>
                </c:pt>
              </c:strCache>
            </c:strRef>
          </c:tx>
          <c:spPr>
            <a:noFill/>
          </c:spPr>
          <c:invertIfNegative val="0"/>
          <c:dLbls>
            <c:numFmt formatCode="0.0" sourceLinked="0"/>
            <c:spPr>
              <a:noFill/>
              <a:ln>
                <a:noFill/>
              </a:ln>
              <a:effectLst/>
            </c:spPr>
            <c:txPr>
              <a:bodyPr/>
              <a:lstStyle/>
              <a:p>
                <a:pPr>
                  <a:defRPr sz="1600">
                    <a:solidFill>
                      <a:schemeClr val="tx1"/>
                    </a:solidFill>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Pre-election 
year</c:v>
                </c:pt>
                <c:pt idx="1">
                  <c:v>Election</c:v>
                </c:pt>
                <c:pt idx="2">
                  <c:v>Post-election 
year</c:v>
                </c:pt>
                <c:pt idx="3">
                  <c:v>Midterm 
year</c:v>
                </c:pt>
              </c:strCache>
            </c:strRef>
          </c:cat>
          <c:val>
            <c:numRef>
              <c:f>Sheet1!$D$2:$D$5</c:f>
              <c:numCache>
                <c:formatCode>General</c:formatCode>
                <c:ptCount val="4"/>
                <c:pt idx="0">
                  <c:v>17.899999999999999</c:v>
                </c:pt>
                <c:pt idx="1">
                  <c:v>11.4</c:v>
                </c:pt>
                <c:pt idx="2">
                  <c:v>10.4</c:v>
                </c:pt>
                <c:pt idx="3">
                  <c:v>7.2</c:v>
                </c:pt>
              </c:numCache>
            </c:numRef>
          </c:val>
          <c:extLst>
            <c:ext xmlns:c16="http://schemas.microsoft.com/office/drawing/2014/chart" uri="{C3380CC4-5D6E-409C-BE32-E72D297353CC}">
              <c16:uniqueId val="{00000000-0B45-46DE-848F-60D37CD2C617}"/>
            </c:ext>
          </c:extLst>
        </c:ser>
        <c:dLbls>
          <c:showLegendKey val="0"/>
          <c:showVal val="0"/>
          <c:showCatName val="0"/>
          <c:showSerName val="0"/>
          <c:showPercent val="0"/>
          <c:showBubbleSize val="0"/>
        </c:dLbls>
        <c:gapWidth val="90"/>
        <c:overlap val="100"/>
        <c:axId val="276851712"/>
        <c:axId val="276865792"/>
      </c:barChart>
      <c:catAx>
        <c:axId val="276851712"/>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crossAx val="276865792"/>
        <c:crosses val="autoZero"/>
        <c:auto val="1"/>
        <c:lblAlgn val="ctr"/>
        <c:lblOffset val="25"/>
        <c:noMultiLvlLbl val="0"/>
      </c:catAx>
      <c:valAx>
        <c:axId val="276865792"/>
        <c:scaling>
          <c:orientation val="minMax"/>
          <c:max val="25"/>
        </c:scaling>
        <c:delete val="0"/>
        <c:axPos val="l"/>
        <c:numFmt formatCode="#,##0" sourceLinked="0"/>
        <c:majorTickMark val="none"/>
        <c:minorTickMark val="none"/>
        <c:tickLblPos val="none"/>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76851712"/>
        <c:crosses val="autoZero"/>
        <c:crossBetween val="between"/>
      </c:valAx>
      <c:spPr>
        <a:noFill/>
        <a:ln>
          <a:noFill/>
        </a:ln>
        <a:effectLst/>
      </c:spPr>
    </c:plotArea>
    <c:legend>
      <c:legendPos val="r"/>
      <c:legendEntry>
        <c:idx val="0"/>
        <c:delete val="1"/>
      </c:legendEntry>
      <c:layout>
        <c:manualLayout>
          <c:xMode val="edge"/>
          <c:yMode val="edge"/>
          <c:x val="1.5752059692542977E-2"/>
          <c:y val="9.3634296325821542E-2"/>
          <c:w val="0.23195468632573543"/>
          <c:h val="0.27778512495708818"/>
        </c:manualLayout>
      </c:layout>
      <c:overlay val="0"/>
      <c:txPr>
        <a:bodyPr/>
        <a:lstStyle/>
        <a:p>
          <a:pPr>
            <a:defRPr sz="1400"/>
          </a:pPr>
          <a:endParaRPr lang="en-US"/>
        </a:p>
      </c:txPr>
    </c:legend>
    <c:plotVisOnly val="1"/>
    <c:dispBlanksAs val="gap"/>
    <c:showDLblsOverMax val="0"/>
  </c:chart>
  <c:spPr>
    <a:noFill/>
    <a:ln>
      <a:noFill/>
    </a:ln>
    <a:effectLst/>
  </c:spPr>
  <c:txPr>
    <a:bodyPr/>
    <a:lstStyle/>
    <a:p>
      <a:pPr>
        <a:defRPr sz="1200">
          <a:solidFill>
            <a:schemeClr val="tx1"/>
          </a:solidFill>
        </a:defRPr>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575830538978974"/>
          <c:y val="7.1399001333939824E-2"/>
          <c:w val="0.78848338922042049"/>
          <c:h val="0.78551060516999238"/>
        </c:manualLayout>
      </c:layout>
      <c:areaChart>
        <c:grouping val="standard"/>
        <c:varyColors val="0"/>
        <c:ser>
          <c:idx val="0"/>
          <c:order val="0"/>
          <c:tx>
            <c:strRef>
              <c:f>Sheet1!$B$1</c:f>
              <c:strCache>
                <c:ptCount val="1"/>
                <c:pt idx="0">
                  <c:v>Series 1</c:v>
                </c:pt>
              </c:strCache>
            </c:strRef>
          </c:tx>
          <c:spPr>
            <a:solidFill>
              <a:schemeClr val="accent5"/>
            </a:solidFill>
            <a:ln>
              <a:noFill/>
            </a:ln>
            <a:effectLst/>
          </c:spPr>
          <c:cat>
            <c:numRef>
              <c:f>Sheet1!$A$2:$A$13</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Sheet1!$B$2:$B$13</c:f>
              <c:numCache>
                <c:formatCode>General</c:formatCode>
                <c:ptCount val="12"/>
                <c:pt idx="0">
                  <c:v>19316.310000000001</c:v>
                </c:pt>
                <c:pt idx="1">
                  <c:v>20132.55</c:v>
                </c:pt>
                <c:pt idx="2">
                  <c:v>19570.400000000001</c:v>
                </c:pt>
                <c:pt idx="3">
                  <c:v>21681.24</c:v>
                </c:pt>
                <c:pt idx="4">
                  <c:v>24578.47</c:v>
                </c:pt>
                <c:pt idx="5">
                  <c:v>23160.29</c:v>
                </c:pt>
                <c:pt idx="6">
                  <c:v>27553.8</c:v>
                </c:pt>
                <c:pt idx="7">
                  <c:v>30780.35</c:v>
                </c:pt>
                <c:pt idx="8">
                  <c:v>34296.49</c:v>
                </c:pt>
                <c:pt idx="9">
                  <c:v>17800</c:v>
                </c:pt>
                <c:pt idx="10">
                  <c:v>17500</c:v>
                </c:pt>
              </c:numCache>
            </c:numRef>
          </c:val>
          <c:extLst>
            <c:ext xmlns:c16="http://schemas.microsoft.com/office/drawing/2014/chart" uri="{C3380CC4-5D6E-409C-BE32-E72D297353CC}">
              <c16:uniqueId val="{00000000-EA96-4D43-A906-A100326B6B1B}"/>
            </c:ext>
          </c:extLst>
        </c:ser>
        <c:ser>
          <c:idx val="1"/>
          <c:order val="1"/>
          <c:tx>
            <c:strRef>
              <c:f>Sheet1!$C$1</c:f>
              <c:strCache>
                <c:ptCount val="1"/>
                <c:pt idx="0">
                  <c:v>Series 2</c:v>
                </c:pt>
              </c:strCache>
            </c:strRef>
          </c:tx>
          <c:spPr>
            <a:solidFill>
              <a:schemeClr val="accent2"/>
            </a:solidFill>
            <a:ln w="25400">
              <a:noFill/>
            </a:ln>
            <a:effectLst/>
          </c:spPr>
          <c:cat>
            <c:numRef>
              <c:f>Sheet1!$A$2:$A$13</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Sheet1!$C$2:$C$13</c:f>
              <c:numCache>
                <c:formatCode>General</c:formatCode>
                <c:ptCount val="12"/>
                <c:pt idx="0">
                  <c:v>2.8</c:v>
                </c:pt>
              </c:numCache>
            </c:numRef>
          </c:val>
          <c:extLst>
            <c:ext xmlns:c16="http://schemas.microsoft.com/office/drawing/2014/chart" uri="{C3380CC4-5D6E-409C-BE32-E72D297353CC}">
              <c16:uniqueId val="{00000001-EA96-4D43-A906-A100326B6B1B}"/>
            </c:ext>
          </c:extLst>
        </c:ser>
        <c:ser>
          <c:idx val="2"/>
          <c:order val="2"/>
          <c:tx>
            <c:strRef>
              <c:f>Sheet1!$D$1</c:f>
              <c:strCache>
                <c:ptCount val="1"/>
                <c:pt idx="0">
                  <c:v>Series 3</c:v>
                </c:pt>
              </c:strCache>
            </c:strRef>
          </c:tx>
          <c:spPr>
            <a:solidFill>
              <a:schemeClr val="accent3"/>
            </a:solidFill>
            <a:ln w="25400">
              <a:noFill/>
            </a:ln>
            <a:effectLst/>
          </c:spPr>
          <c:cat>
            <c:numRef>
              <c:f>Sheet1!$A$2:$A$13</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Sheet1!$D$2:$D$13</c:f>
              <c:numCache>
                <c:formatCode>General</c:formatCode>
                <c:ptCount val="12"/>
                <c:pt idx="0">
                  <c:v>5</c:v>
                </c:pt>
              </c:numCache>
            </c:numRef>
          </c:val>
          <c:extLst>
            <c:ext xmlns:c16="http://schemas.microsoft.com/office/drawing/2014/chart" uri="{C3380CC4-5D6E-409C-BE32-E72D297353CC}">
              <c16:uniqueId val="{00000002-EA96-4D43-A906-A100326B6B1B}"/>
            </c:ext>
          </c:extLst>
        </c:ser>
        <c:dLbls>
          <c:showLegendKey val="0"/>
          <c:showVal val="0"/>
          <c:showCatName val="0"/>
          <c:showSerName val="0"/>
          <c:showPercent val="0"/>
          <c:showBubbleSize val="0"/>
        </c:dLbls>
        <c:axId val="810573263"/>
        <c:axId val="810593647"/>
      </c:areaChart>
      <c:catAx>
        <c:axId val="810573263"/>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197" b="1" i="0" u="none" strike="noStrike" kern="1200" baseline="0">
                <a:solidFill>
                  <a:schemeClr val="tx1"/>
                </a:solidFill>
                <a:latin typeface="+mn-lt"/>
                <a:ea typeface="+mn-ea"/>
                <a:cs typeface="+mn-cs"/>
              </a:defRPr>
            </a:pPr>
            <a:endParaRPr lang="en-US"/>
          </a:p>
        </c:txPr>
        <c:crossAx val="810593647"/>
        <c:crosses val="autoZero"/>
        <c:auto val="1"/>
        <c:lblAlgn val="ctr"/>
        <c:lblOffset val="40"/>
        <c:tickLblSkip val="2"/>
        <c:noMultiLvlLbl val="0"/>
      </c:catAx>
      <c:valAx>
        <c:axId val="810593647"/>
        <c:scaling>
          <c:orientation val="minMax"/>
        </c:scaling>
        <c:delete val="1"/>
        <c:axPos val="l"/>
        <c:numFmt formatCode="General" sourceLinked="1"/>
        <c:majorTickMark val="none"/>
        <c:minorTickMark val="none"/>
        <c:tickLblPos val="nextTo"/>
        <c:crossAx val="810573263"/>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9234188502832245E-2"/>
          <c:y val="3.8453248031496065E-2"/>
          <c:w val="0.90263314337499478"/>
          <c:h val="0.86996850393700786"/>
        </c:manualLayout>
      </c:layout>
      <c:stockChart>
        <c:ser>
          <c:idx val="0"/>
          <c:order val="0"/>
          <c:tx>
            <c:strRef>
              <c:f>Sheet1!$B$1</c:f>
              <c:strCache>
                <c:ptCount val="1"/>
                <c:pt idx="0">
                  <c:v>High</c:v>
                </c:pt>
              </c:strCache>
            </c:strRef>
          </c:tx>
          <c:spPr>
            <a:ln w="28575" cap="rnd">
              <a:noFill/>
              <a:round/>
            </a:ln>
            <a:effectLst/>
          </c:spPr>
          <c:marker>
            <c:symbol val="none"/>
          </c:marker>
          <c:dLbls>
            <c:delete val="1"/>
          </c:dLbls>
          <c:cat>
            <c:numRef>
              <c:f>Sheet1!$A$2:$A$7</c:f>
              <c:numCache>
                <c:formatCode>0</c:formatCode>
                <c:ptCount val="6"/>
                <c:pt idx="0">
                  <c:v>2008</c:v>
                </c:pt>
                <c:pt idx="1">
                  <c:v>2011</c:v>
                </c:pt>
                <c:pt idx="2">
                  <c:v>2012</c:v>
                </c:pt>
                <c:pt idx="3">
                  <c:v>2014</c:v>
                </c:pt>
                <c:pt idx="4">
                  <c:v>2018</c:v>
                </c:pt>
                <c:pt idx="5">
                  <c:v>2019</c:v>
                </c:pt>
              </c:numCache>
            </c:numRef>
          </c:cat>
          <c:val>
            <c:numRef>
              <c:f>Sheet1!$B$2:$B$7</c:f>
              <c:numCache>
                <c:formatCode>General</c:formatCode>
                <c:ptCount val="6"/>
                <c:pt idx="0">
                  <c:v>-28.9</c:v>
                </c:pt>
                <c:pt idx="1">
                  <c:v>2.6</c:v>
                </c:pt>
                <c:pt idx="2">
                  <c:v>18.5</c:v>
                </c:pt>
                <c:pt idx="3">
                  <c:v>14.7</c:v>
                </c:pt>
                <c:pt idx="4">
                  <c:v>-1.51</c:v>
                </c:pt>
                <c:pt idx="5">
                  <c:v>36.39</c:v>
                </c:pt>
              </c:numCache>
            </c:numRef>
          </c:val>
          <c:smooth val="0"/>
          <c:extLst>
            <c:ext xmlns:c16="http://schemas.microsoft.com/office/drawing/2014/chart" uri="{C3380CC4-5D6E-409C-BE32-E72D297353CC}">
              <c16:uniqueId val="{00000000-6DD7-42EC-9F81-745E20ED0ABB}"/>
            </c:ext>
          </c:extLst>
        </c:ser>
        <c:ser>
          <c:idx val="1"/>
          <c:order val="1"/>
          <c:tx>
            <c:strRef>
              <c:f>Sheet1!$C$1</c:f>
              <c:strCache>
                <c:ptCount val="1"/>
                <c:pt idx="0">
                  <c:v>Low</c:v>
                </c:pt>
              </c:strCache>
            </c:strRef>
          </c:tx>
          <c:spPr>
            <a:ln w="28575" cap="rnd">
              <a:noFill/>
              <a:round/>
            </a:ln>
            <a:effectLst/>
          </c:spPr>
          <c:marker>
            <c:symbol val="none"/>
          </c:marker>
          <c:dLbls>
            <c:delete val="1"/>
          </c:dLbls>
          <c:cat>
            <c:numRef>
              <c:f>Sheet1!$A$2:$A$7</c:f>
              <c:numCache>
                <c:formatCode>0</c:formatCode>
                <c:ptCount val="6"/>
                <c:pt idx="0">
                  <c:v>2008</c:v>
                </c:pt>
                <c:pt idx="1">
                  <c:v>2011</c:v>
                </c:pt>
                <c:pt idx="2">
                  <c:v>2012</c:v>
                </c:pt>
                <c:pt idx="3">
                  <c:v>2014</c:v>
                </c:pt>
                <c:pt idx="4">
                  <c:v>2018</c:v>
                </c:pt>
                <c:pt idx="5">
                  <c:v>2019</c:v>
                </c:pt>
              </c:numCache>
            </c:numRef>
          </c:cat>
          <c:val>
            <c:numRef>
              <c:f>Sheet1!$C$2:$C$7</c:f>
              <c:numCache>
                <c:formatCode>General</c:formatCode>
                <c:ptCount val="6"/>
                <c:pt idx="0">
                  <c:v>-44.3</c:v>
                </c:pt>
                <c:pt idx="1">
                  <c:v>-5.5</c:v>
                </c:pt>
                <c:pt idx="2">
                  <c:v>14.6</c:v>
                </c:pt>
                <c:pt idx="3">
                  <c:v>4.2</c:v>
                </c:pt>
                <c:pt idx="4">
                  <c:v>-12.86</c:v>
                </c:pt>
                <c:pt idx="5">
                  <c:v>22.39</c:v>
                </c:pt>
              </c:numCache>
            </c:numRef>
          </c:val>
          <c:smooth val="0"/>
          <c:extLst>
            <c:ext xmlns:c16="http://schemas.microsoft.com/office/drawing/2014/chart" uri="{C3380CC4-5D6E-409C-BE32-E72D297353CC}">
              <c16:uniqueId val="{00000001-6DD7-42EC-9F81-745E20ED0ABB}"/>
            </c:ext>
          </c:extLst>
        </c:ser>
        <c:ser>
          <c:idx val="2"/>
          <c:order val="2"/>
          <c:tx>
            <c:strRef>
              <c:f>Sheet1!$D$1</c:f>
              <c:strCache>
                <c:ptCount val="1"/>
                <c:pt idx="0">
                  <c:v>Column1</c:v>
                </c:pt>
              </c:strCache>
            </c:strRef>
          </c:tx>
          <c:spPr>
            <a:ln w="28575" cap="rnd">
              <a:noFill/>
              <a:round/>
            </a:ln>
            <a:effectLst/>
          </c:spPr>
          <c:marker>
            <c:symbol val="dot"/>
            <c:size val="3"/>
            <c:spPr>
              <a:solidFill>
                <a:schemeClr val="accent3"/>
              </a:solidFill>
              <a:ln w="9525">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Sheet1!$A$2:$A$7</c:f>
              <c:numCache>
                <c:formatCode>0</c:formatCode>
                <c:ptCount val="6"/>
                <c:pt idx="0">
                  <c:v>2008</c:v>
                </c:pt>
                <c:pt idx="1">
                  <c:v>2011</c:v>
                </c:pt>
                <c:pt idx="2">
                  <c:v>2012</c:v>
                </c:pt>
                <c:pt idx="3">
                  <c:v>2014</c:v>
                </c:pt>
                <c:pt idx="4">
                  <c:v>2018</c:v>
                </c:pt>
                <c:pt idx="5">
                  <c:v>2019</c:v>
                </c:pt>
              </c:numCache>
            </c:numRef>
          </c:cat>
          <c:val>
            <c:numRef>
              <c:f>Sheet1!$D$2:$D$7</c:f>
              <c:numCache>
                <c:formatCode>General</c:formatCode>
                <c:ptCount val="6"/>
              </c:numCache>
            </c:numRef>
          </c:val>
          <c:smooth val="0"/>
          <c:extLst>
            <c:ext xmlns:c16="http://schemas.microsoft.com/office/drawing/2014/chart" uri="{C3380CC4-5D6E-409C-BE32-E72D297353CC}">
              <c16:uniqueId val="{00000002-6DD7-42EC-9F81-745E20ED0ABB}"/>
            </c:ext>
          </c:extLst>
        </c:ser>
        <c:dLbls>
          <c:showLegendKey val="0"/>
          <c:showVal val="1"/>
          <c:showCatName val="0"/>
          <c:showSerName val="0"/>
          <c:showPercent val="0"/>
          <c:showBubbleSize val="0"/>
        </c:dLbls>
        <c:hiLowLines>
          <c:spPr>
            <a:ln w="577850" cap="flat" cmpd="sng" algn="ctr">
              <a:solidFill>
                <a:srgbClr val="00009A"/>
              </a:solidFill>
              <a:round/>
            </a:ln>
            <a:effectLst/>
          </c:spPr>
        </c:hiLowLines>
        <c:axId val="276674048"/>
        <c:axId val="276675584"/>
      </c:stockChart>
      <c:catAx>
        <c:axId val="276674048"/>
        <c:scaling>
          <c:orientation val="minMax"/>
        </c:scaling>
        <c:delete val="0"/>
        <c:axPos val="b"/>
        <c:numFmt formatCode="0" sourceLinked="1"/>
        <c:majorTickMark val="none"/>
        <c:minorTickMark val="none"/>
        <c:tickLblPos val="low"/>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197" b="1" i="0" u="none" strike="noStrike" kern="1200" baseline="0">
                <a:solidFill>
                  <a:schemeClr val="tx1"/>
                </a:solidFill>
                <a:latin typeface="+mn-lt"/>
                <a:ea typeface="+mn-ea"/>
                <a:cs typeface="+mn-cs"/>
              </a:defRPr>
            </a:pPr>
            <a:endParaRPr lang="en-US"/>
          </a:p>
        </c:txPr>
        <c:crossAx val="276675584"/>
        <c:crosses val="autoZero"/>
        <c:auto val="0"/>
        <c:lblAlgn val="ctr"/>
        <c:lblOffset val="100"/>
        <c:noMultiLvlLbl val="0"/>
      </c:catAx>
      <c:valAx>
        <c:axId val="276675584"/>
        <c:scaling>
          <c:orientation val="minMax"/>
        </c:scaling>
        <c:delete val="0"/>
        <c:axPos val="l"/>
        <c:majorGridlines>
          <c:spPr>
            <a:ln w="6350" cap="flat" cmpd="sng" algn="ctr">
              <a:solidFill>
                <a:schemeClr val="bg1">
                  <a:lumMod val="7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solidFill>
                    <a:latin typeface="+mn-lt"/>
                    <a:ea typeface="+mn-ea"/>
                    <a:cs typeface="+mn-cs"/>
                  </a:defRPr>
                </a:pPr>
                <a:r>
                  <a:rPr lang="en-US"/>
                  <a:t>Annual return</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solidFill>
                  <a:latin typeface="+mn-lt"/>
                  <a:ea typeface="+mn-ea"/>
                  <a:cs typeface="+mn-cs"/>
                </a:defRPr>
              </a:pPr>
              <a:endParaRPr lang="en-US"/>
            </a:p>
          </c:txPr>
        </c:title>
        <c:numFmt formatCode="#,##0_);\-#,##0;0;&quot;sales &quot;@\ "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276674048"/>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3793610679301689E-2"/>
          <c:y val="3.39091233209231E-2"/>
          <c:w val="0.89807365591237431"/>
          <c:h val="0.88042550072610393"/>
        </c:manualLayout>
      </c:layout>
      <c:stockChart>
        <c:ser>
          <c:idx val="0"/>
          <c:order val="0"/>
          <c:tx>
            <c:strRef>
              <c:f>Sheet1!$B$1</c:f>
              <c:strCache>
                <c:ptCount val="1"/>
                <c:pt idx="0">
                  <c:v>High</c:v>
                </c:pt>
              </c:strCache>
            </c:strRef>
          </c:tx>
          <c:spPr>
            <a:ln w="28575" cap="rnd">
              <a:noFill/>
              <a:round/>
            </a:ln>
            <a:effectLst/>
          </c:spPr>
          <c:marker>
            <c:symbol val="none"/>
          </c:marker>
          <c:cat>
            <c:numRef>
              <c:f>Sheet1!$A$2:$A$10</c:f>
              <c:numCache>
                <c:formatCode>0</c:formatCode>
                <c:ptCount val="9"/>
                <c:pt idx="0">
                  <c:v>2003</c:v>
                </c:pt>
                <c:pt idx="1">
                  <c:v>2007</c:v>
                </c:pt>
                <c:pt idx="2">
                  <c:v>2009</c:v>
                </c:pt>
                <c:pt idx="3">
                  <c:v>2016</c:v>
                </c:pt>
                <c:pt idx="4">
                  <c:v>2017</c:v>
                </c:pt>
                <c:pt idx="5">
                  <c:v>2020</c:v>
                </c:pt>
                <c:pt idx="6">
                  <c:v>2021</c:v>
                </c:pt>
                <c:pt idx="7">
                  <c:v>2022</c:v>
                </c:pt>
                <c:pt idx="8">
                  <c:v>2023</c:v>
                </c:pt>
              </c:numCache>
            </c:numRef>
          </c:cat>
          <c:val>
            <c:numRef>
              <c:f>Sheet1!$B$2:$B$10</c:f>
              <c:numCache>
                <c:formatCode>General</c:formatCode>
                <c:ptCount val="9"/>
                <c:pt idx="0">
                  <c:v>48.5</c:v>
                </c:pt>
                <c:pt idx="1">
                  <c:v>11.8</c:v>
                </c:pt>
                <c:pt idx="2">
                  <c:v>46.3</c:v>
                </c:pt>
                <c:pt idx="3">
                  <c:v>31.7</c:v>
                </c:pt>
                <c:pt idx="4">
                  <c:v>30.21</c:v>
                </c:pt>
                <c:pt idx="5">
                  <c:v>38.49</c:v>
                </c:pt>
                <c:pt idx="6">
                  <c:v>28.21</c:v>
                </c:pt>
                <c:pt idx="7">
                  <c:v>-29.21</c:v>
                </c:pt>
                <c:pt idx="8" formatCode="0.00">
                  <c:v>12.7</c:v>
                </c:pt>
              </c:numCache>
            </c:numRef>
          </c:val>
          <c:smooth val="0"/>
          <c:extLst>
            <c:ext xmlns:c16="http://schemas.microsoft.com/office/drawing/2014/chart" uri="{C3380CC4-5D6E-409C-BE32-E72D297353CC}">
              <c16:uniqueId val="{00000000-0710-463E-8DD2-6FA17DA883BF}"/>
            </c:ext>
          </c:extLst>
        </c:ser>
        <c:ser>
          <c:idx val="1"/>
          <c:order val="1"/>
          <c:tx>
            <c:strRef>
              <c:f>Sheet1!$C$1</c:f>
              <c:strCache>
                <c:ptCount val="1"/>
                <c:pt idx="0">
                  <c:v>Low</c:v>
                </c:pt>
              </c:strCache>
            </c:strRef>
          </c:tx>
          <c:spPr>
            <a:ln w="28575" cap="rnd">
              <a:noFill/>
              <a:round/>
            </a:ln>
            <a:effectLst/>
          </c:spPr>
          <c:marker>
            <c:symbol val="none"/>
          </c:marker>
          <c:cat>
            <c:numRef>
              <c:f>Sheet1!$A$2:$A$10</c:f>
              <c:numCache>
                <c:formatCode>0</c:formatCode>
                <c:ptCount val="9"/>
                <c:pt idx="0">
                  <c:v>2003</c:v>
                </c:pt>
                <c:pt idx="1">
                  <c:v>2007</c:v>
                </c:pt>
                <c:pt idx="2">
                  <c:v>2009</c:v>
                </c:pt>
                <c:pt idx="3">
                  <c:v>2016</c:v>
                </c:pt>
                <c:pt idx="4">
                  <c:v>2017</c:v>
                </c:pt>
                <c:pt idx="5">
                  <c:v>2020</c:v>
                </c:pt>
                <c:pt idx="6">
                  <c:v>2021</c:v>
                </c:pt>
                <c:pt idx="7">
                  <c:v>2022</c:v>
                </c:pt>
                <c:pt idx="8">
                  <c:v>2023</c:v>
                </c:pt>
              </c:numCache>
            </c:numRef>
          </c:cat>
          <c:val>
            <c:numRef>
              <c:f>Sheet1!$C$2:$C$10</c:f>
              <c:numCache>
                <c:formatCode>General</c:formatCode>
                <c:ptCount val="9"/>
                <c:pt idx="0">
                  <c:v>29.7</c:v>
                </c:pt>
                <c:pt idx="1">
                  <c:v>-9.8000000000000007</c:v>
                </c:pt>
                <c:pt idx="2">
                  <c:v>19.7</c:v>
                </c:pt>
                <c:pt idx="3">
                  <c:v>7.4</c:v>
                </c:pt>
                <c:pt idx="4">
                  <c:v>7.84</c:v>
                </c:pt>
                <c:pt idx="5">
                  <c:v>2.8</c:v>
                </c:pt>
                <c:pt idx="6">
                  <c:v>2.82</c:v>
                </c:pt>
                <c:pt idx="7">
                  <c:v>-12.09</c:v>
                </c:pt>
                <c:pt idx="8">
                  <c:v>42.81</c:v>
                </c:pt>
              </c:numCache>
            </c:numRef>
          </c:val>
          <c:smooth val="0"/>
          <c:extLst>
            <c:ext xmlns:c16="http://schemas.microsoft.com/office/drawing/2014/chart" uri="{C3380CC4-5D6E-409C-BE32-E72D297353CC}">
              <c16:uniqueId val="{00000001-0710-463E-8DD2-6FA17DA883BF}"/>
            </c:ext>
          </c:extLst>
        </c:ser>
        <c:dLbls>
          <c:showLegendKey val="0"/>
          <c:showVal val="0"/>
          <c:showCatName val="0"/>
          <c:showSerName val="0"/>
          <c:showPercent val="0"/>
          <c:showBubbleSize val="0"/>
        </c:dLbls>
        <c:hiLowLines>
          <c:spPr>
            <a:ln w="571500" cap="flat" cmpd="sng" algn="ctr">
              <a:solidFill>
                <a:srgbClr val="06874E"/>
              </a:solidFill>
              <a:round/>
            </a:ln>
            <a:effectLst/>
          </c:spPr>
        </c:hiLowLines>
        <c:axId val="277031936"/>
        <c:axId val="277041920"/>
      </c:stockChart>
      <c:catAx>
        <c:axId val="277031936"/>
        <c:scaling>
          <c:orientation val="minMax"/>
        </c:scaling>
        <c:delete val="0"/>
        <c:axPos val="b"/>
        <c:numFmt formatCode="0" sourceLinked="1"/>
        <c:majorTickMark val="none"/>
        <c:minorTickMark val="none"/>
        <c:tickLblPos val="low"/>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crossAx val="277041920"/>
        <c:crosses val="autoZero"/>
        <c:auto val="0"/>
        <c:lblAlgn val="ctr"/>
        <c:lblOffset val="100"/>
        <c:noMultiLvlLbl val="0"/>
      </c:catAx>
      <c:valAx>
        <c:axId val="277041920"/>
        <c:scaling>
          <c:orientation val="minMax"/>
        </c:scaling>
        <c:delete val="0"/>
        <c:axPos val="l"/>
        <c:majorGridlines>
          <c:spPr>
            <a:ln w="6350" cap="flat" cmpd="sng" algn="ctr">
              <a:solidFill>
                <a:schemeClr val="bg1">
                  <a:lumMod val="7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r>
                  <a:rPr lang="en-US"/>
                  <a:t>Annual return</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title>
        <c:numFmt formatCode="#,##0_);\-#,##0;0;&quot;sales &quot;@\ "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277031936"/>
        <c:crosses val="autoZero"/>
        <c:crossBetween val="between"/>
      </c:valAx>
      <c:spPr>
        <a:noFill/>
        <a:ln>
          <a:noFill/>
        </a:ln>
        <a:effectLst/>
      </c:spPr>
    </c:plotArea>
    <c:plotVisOnly val="1"/>
    <c:dispBlanksAs val="gap"/>
    <c:showDLblsOverMax val="0"/>
  </c:chart>
  <c:spPr>
    <a:noFill/>
    <a:ln>
      <a:noFill/>
    </a:ln>
    <a:effectLst/>
  </c:spPr>
  <c:txPr>
    <a:bodyPr/>
    <a:lstStyle/>
    <a:p>
      <a:pPr>
        <a:defRPr sz="1200">
          <a:solidFill>
            <a:schemeClr val="tx1"/>
          </a:solidFill>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4712290894032677E-2"/>
          <c:y val="4.1474942739784103E-2"/>
          <c:w val="0.96729171614569054"/>
          <c:h val="0.52111303151926702"/>
        </c:manualLayout>
      </c:layout>
      <c:barChart>
        <c:barDir val="col"/>
        <c:grouping val="clustered"/>
        <c:varyColors val="0"/>
        <c:ser>
          <c:idx val="0"/>
          <c:order val="0"/>
          <c:spPr>
            <a:solidFill>
              <a:srgbClr val="06874E"/>
            </a:solidFill>
            <a:ln>
              <a:noFill/>
            </a:ln>
            <a:effectLst/>
          </c:spPr>
          <c:invertIfNegative val="0"/>
          <c:dPt>
            <c:idx val="0"/>
            <c:invertIfNegative val="0"/>
            <c:bubble3D val="0"/>
            <c:spPr>
              <a:solidFill>
                <a:srgbClr val="00009A"/>
              </a:solidFill>
              <a:ln>
                <a:noFill/>
              </a:ln>
              <a:effectLst/>
            </c:spPr>
            <c:extLst>
              <c:ext xmlns:c16="http://schemas.microsoft.com/office/drawing/2014/chart" uri="{C3380CC4-5D6E-409C-BE32-E72D297353CC}">
                <c16:uniqueId val="{00000001-E596-4849-8CED-17EA25C3D3C9}"/>
              </c:ext>
            </c:extLst>
          </c:dPt>
          <c:dLbls>
            <c:dLbl>
              <c:idx val="0"/>
              <c:tx>
                <c:rich>
                  <a:bodyPr/>
                  <a:lstStyle/>
                  <a:p>
                    <a:r>
                      <a:rPr lang="en-US" sz="1100" b="0" i="0" u="none" strike="noStrike" kern="1200" baseline="0">
                        <a:solidFill>
                          <a:srgbClr val="002D5B"/>
                        </a:solidFill>
                      </a:rPr>
                      <a:t>–</a:t>
                    </a:r>
                    <a:r>
                      <a:rPr lang="en-US"/>
                      <a:t>1.0</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E596-4849-8CED-17EA25C3D3C9}"/>
                </c:ext>
              </c:extLst>
            </c:dLbl>
            <c:numFmt formatCode="#,##0.0" sourceLinked="0"/>
            <c:spPr>
              <a:solidFill>
                <a:schemeClr val="bg1"/>
              </a:solid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Sheet1!$A$1:$M$1</c:f>
              <c:strCache>
                <c:ptCount val="13"/>
                <c:pt idx="0">
                  <c:v>Large cap</c:v>
                </c:pt>
                <c:pt idx="1">
                  <c:v>International </c:v>
                </c:pt>
                <c:pt idx="2">
                  <c:v>Long-term government</c:v>
                </c:pt>
                <c:pt idx="3">
                  <c:v>Global bonds</c:v>
                </c:pt>
                <c:pt idx="4">
                  <c:v>TIPS</c:v>
                </c:pt>
                <c:pt idx="5">
                  <c:v>High yield</c:v>
                </c:pt>
                <c:pt idx="6">
                  <c:v>Loans</c:v>
                </c:pt>
                <c:pt idx="7">
                  <c:v>U.S. real estate</c:v>
                </c:pt>
                <c:pt idx="8">
                  <c:v>Natural resources</c:v>
                </c:pt>
                <c:pt idx="9">
                  <c:v>Global real estate</c:v>
                </c:pt>
                <c:pt idx="10">
                  <c:v>International small cap</c:v>
                </c:pt>
                <c:pt idx="11">
                  <c:v>Emerging markets</c:v>
                </c:pt>
                <c:pt idx="12">
                  <c:v>Currency</c:v>
                </c:pt>
              </c:strCache>
            </c:strRef>
          </c:cat>
          <c:val>
            <c:numRef>
              <c:f>Sheet1!$A$2:$M$2</c:f>
              <c:numCache>
                <c:formatCode>General</c:formatCode>
                <c:ptCount val="13"/>
                <c:pt idx="0">
                  <c:v>-1</c:v>
                </c:pt>
                <c:pt idx="1">
                  <c:v>1.2</c:v>
                </c:pt>
                <c:pt idx="2">
                  <c:v>6.2</c:v>
                </c:pt>
                <c:pt idx="3">
                  <c:v>6.2</c:v>
                </c:pt>
                <c:pt idx="4">
                  <c:v>6.6</c:v>
                </c:pt>
                <c:pt idx="5">
                  <c:v>4.5</c:v>
                </c:pt>
                <c:pt idx="6">
                  <c:v>3.5</c:v>
                </c:pt>
                <c:pt idx="7">
                  <c:v>10.5</c:v>
                </c:pt>
                <c:pt idx="8">
                  <c:v>11.8</c:v>
                </c:pt>
                <c:pt idx="9">
                  <c:v>10.5</c:v>
                </c:pt>
                <c:pt idx="10">
                  <c:v>3.5</c:v>
                </c:pt>
                <c:pt idx="11">
                  <c:v>9.8000000000000007</c:v>
                </c:pt>
                <c:pt idx="12">
                  <c:v>3.8</c:v>
                </c:pt>
              </c:numCache>
            </c:numRef>
          </c:val>
          <c:extLst>
            <c:ext xmlns:c16="http://schemas.microsoft.com/office/drawing/2014/chart" uri="{C3380CC4-5D6E-409C-BE32-E72D297353CC}">
              <c16:uniqueId val="{00000002-E596-4849-8CED-17EA25C3D3C9}"/>
            </c:ext>
          </c:extLst>
        </c:ser>
        <c:dLbls>
          <c:showLegendKey val="0"/>
          <c:showVal val="0"/>
          <c:showCatName val="0"/>
          <c:showSerName val="0"/>
          <c:showPercent val="0"/>
          <c:showBubbleSize val="0"/>
        </c:dLbls>
        <c:gapWidth val="70"/>
        <c:overlap val="-27"/>
        <c:axId val="277009152"/>
        <c:axId val="277010688"/>
      </c:barChart>
      <c:catAx>
        <c:axId val="277009152"/>
        <c:scaling>
          <c:orientation val="minMax"/>
        </c:scaling>
        <c:delete val="0"/>
        <c:axPos val="b"/>
        <c:numFmt formatCode="General" sourceLinked="1"/>
        <c:majorTickMark val="none"/>
        <c:minorTickMark val="none"/>
        <c:tickLblPos val="low"/>
        <c:spPr>
          <a:noFill/>
          <a:ln w="12700" cap="flat" cmpd="sng" algn="ctr">
            <a:solidFill>
              <a:schemeClr val="tx1"/>
            </a:solidFill>
            <a:round/>
          </a:ln>
          <a:effectLst/>
        </c:spPr>
        <c:txPr>
          <a:bodyPr rot="-2460000" spcFirstLastPara="1" vertOverflow="ellipsis" vert="horz" wrap="square" anchor="b" anchorCtr="1"/>
          <a:lstStyle/>
          <a:p>
            <a:pPr algn="just">
              <a:defRPr sz="1400" b="1" i="0" u="none" strike="noStrike" kern="1200" spc="-20" baseline="0">
                <a:solidFill>
                  <a:schemeClr val="tx1"/>
                </a:solidFill>
                <a:latin typeface="+mn-lt"/>
                <a:ea typeface="+mn-ea"/>
                <a:cs typeface="+mn-cs"/>
              </a:defRPr>
            </a:pPr>
            <a:endParaRPr lang="en-US"/>
          </a:p>
        </c:txPr>
        <c:crossAx val="277010688"/>
        <c:crosses val="autoZero"/>
        <c:auto val="1"/>
        <c:lblAlgn val="ctr"/>
        <c:lblOffset val="0"/>
        <c:noMultiLvlLbl val="0"/>
      </c:catAx>
      <c:valAx>
        <c:axId val="277010688"/>
        <c:scaling>
          <c:orientation val="minMax"/>
          <c:max val="15"/>
          <c:min val="-5"/>
        </c:scaling>
        <c:delete val="0"/>
        <c:axPos val="l"/>
        <c:numFmt formatCode="#,##0_);\‒#,##0;0;&quot;sales &quot;@\ " sourceLinked="0"/>
        <c:majorTickMark val="none"/>
        <c:minorTickMark val="none"/>
        <c:tickLblPos val="none"/>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277009152"/>
        <c:crosses val="autoZero"/>
        <c:crossBetween val="between"/>
        <c:majorUnit val="5"/>
      </c:valAx>
      <c:spPr>
        <a:noFill/>
        <a:ln>
          <a:noFill/>
        </a:ln>
        <a:effectLst/>
      </c:spPr>
    </c:plotArea>
    <c:plotVisOnly val="1"/>
    <c:dispBlanksAs val="gap"/>
    <c:showDLblsOverMax val="0"/>
  </c:chart>
  <c:spPr>
    <a:noFill/>
    <a:ln>
      <a:noFill/>
    </a:ln>
    <a:effectLst/>
  </c:spPr>
  <c:txPr>
    <a:bodyPr/>
    <a:lstStyle/>
    <a:p>
      <a:pPr>
        <a:defRPr sz="1400">
          <a:solidFill>
            <a:schemeClr val="tx1"/>
          </a:solidFill>
        </a:defRPr>
      </a:pPr>
      <a:endParaRPr lang="en-US"/>
    </a:p>
  </c:txPr>
  <c:externalData r:id="rId1">
    <c:autoUpdate val="0"/>
  </c:externalData>
  <c:userShapes r:id="rId2"/>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300" b="1">
                <a:solidFill>
                  <a:schemeClr val="tx1"/>
                </a:solidFill>
              </a:rPr>
              <a:t>Conservative</a:t>
            </a:r>
          </a:p>
        </c:rich>
      </c:tx>
      <c:layout>
        <c:manualLayout>
          <c:xMode val="edge"/>
          <c:yMode val="edge"/>
          <c:x val="0.14107590010337381"/>
          <c:y val="0.84967320261437906"/>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525888914755627"/>
          <c:y val="0.15343780556842157"/>
          <c:w val="0.69482221704887459"/>
          <c:h val="0.69312503216509702"/>
        </c:manualLayout>
      </c:layout>
      <c:pieChart>
        <c:varyColors val="1"/>
        <c:ser>
          <c:idx val="0"/>
          <c:order val="0"/>
          <c:tx>
            <c:strRef>
              <c:f>Sheet1!$B$1</c:f>
              <c:strCache>
                <c:ptCount val="1"/>
                <c:pt idx="0">
                  <c:v>Conservative</c:v>
                </c:pt>
              </c:strCache>
            </c:strRef>
          </c:tx>
          <c:spPr>
            <a:ln w="6350">
              <a:solidFill>
                <a:schemeClr val="bg1"/>
              </a:solidFill>
            </a:ln>
          </c:spPr>
          <c:dPt>
            <c:idx val="0"/>
            <c:bubble3D val="0"/>
            <c:spPr>
              <a:solidFill>
                <a:schemeClr val="accent1"/>
              </a:solidFill>
              <a:ln w="6350">
                <a:solidFill>
                  <a:schemeClr val="bg1"/>
                </a:solidFill>
              </a:ln>
              <a:effectLst/>
            </c:spPr>
            <c:extLst>
              <c:ext xmlns:c16="http://schemas.microsoft.com/office/drawing/2014/chart" uri="{C3380CC4-5D6E-409C-BE32-E72D297353CC}">
                <c16:uniqueId val="{00000001-00DA-454A-8F31-ED7B699A37CB}"/>
              </c:ext>
            </c:extLst>
          </c:dPt>
          <c:dPt>
            <c:idx val="1"/>
            <c:bubble3D val="0"/>
            <c:spPr>
              <a:solidFill>
                <a:schemeClr val="accent1">
                  <a:lumMod val="75000"/>
                </a:schemeClr>
              </a:solidFill>
              <a:ln w="6350">
                <a:solidFill>
                  <a:schemeClr val="bg1"/>
                </a:solidFill>
              </a:ln>
              <a:effectLst/>
            </c:spPr>
            <c:extLst>
              <c:ext xmlns:c16="http://schemas.microsoft.com/office/drawing/2014/chart" uri="{C3380CC4-5D6E-409C-BE32-E72D297353CC}">
                <c16:uniqueId val="{00000003-00DA-454A-8F31-ED7B699A37CB}"/>
              </c:ext>
            </c:extLst>
          </c:dPt>
          <c:dPt>
            <c:idx val="2"/>
            <c:bubble3D val="0"/>
            <c:spPr>
              <a:solidFill>
                <a:srgbClr val="669739"/>
              </a:solidFill>
              <a:ln w="6350">
                <a:solidFill>
                  <a:schemeClr val="bg1"/>
                </a:solidFill>
              </a:ln>
              <a:effectLst/>
            </c:spPr>
            <c:extLst>
              <c:ext xmlns:c16="http://schemas.microsoft.com/office/drawing/2014/chart" uri="{C3380CC4-5D6E-409C-BE32-E72D297353CC}">
                <c16:uniqueId val="{00000005-00DA-454A-8F31-ED7B699A37CB}"/>
              </c:ext>
            </c:extLst>
          </c:dPt>
          <c:dPt>
            <c:idx val="3"/>
            <c:bubble3D val="0"/>
            <c:spPr>
              <a:solidFill>
                <a:srgbClr val="9DB67D"/>
              </a:solidFill>
              <a:ln w="6350">
                <a:solidFill>
                  <a:schemeClr val="bg1"/>
                </a:solidFill>
              </a:ln>
              <a:effectLst/>
            </c:spPr>
            <c:extLst>
              <c:ext xmlns:c16="http://schemas.microsoft.com/office/drawing/2014/chart" uri="{C3380CC4-5D6E-409C-BE32-E72D297353CC}">
                <c16:uniqueId val="{00000007-00DA-454A-8F31-ED7B699A37CB}"/>
              </c:ext>
            </c:extLst>
          </c:dPt>
          <c:dPt>
            <c:idx val="4"/>
            <c:bubble3D val="0"/>
            <c:spPr>
              <a:solidFill>
                <a:srgbClr val="BCD89F"/>
              </a:solidFill>
              <a:ln w="6350">
                <a:solidFill>
                  <a:schemeClr val="bg1"/>
                </a:solidFill>
              </a:ln>
              <a:effectLst/>
            </c:spPr>
            <c:extLst>
              <c:ext xmlns:c16="http://schemas.microsoft.com/office/drawing/2014/chart" uri="{C3380CC4-5D6E-409C-BE32-E72D297353CC}">
                <c16:uniqueId val="{00000009-00DA-454A-8F31-ED7B699A37CB}"/>
              </c:ext>
            </c:extLst>
          </c:dPt>
          <c:dPt>
            <c:idx val="5"/>
            <c:bubble3D val="0"/>
            <c:spPr>
              <a:solidFill>
                <a:schemeClr val="accent2"/>
              </a:solidFill>
              <a:ln w="6350">
                <a:solidFill>
                  <a:schemeClr val="bg1"/>
                </a:solidFill>
              </a:ln>
              <a:effectLst/>
            </c:spPr>
            <c:extLst>
              <c:ext xmlns:c16="http://schemas.microsoft.com/office/drawing/2014/chart" uri="{C3380CC4-5D6E-409C-BE32-E72D297353CC}">
                <c16:uniqueId val="{0000000B-00DA-454A-8F31-ED7B699A37CB}"/>
              </c:ext>
            </c:extLst>
          </c:dPt>
          <c:dPt>
            <c:idx val="6"/>
            <c:bubble3D val="0"/>
            <c:spPr>
              <a:solidFill>
                <a:schemeClr val="accent2">
                  <a:lumMod val="60000"/>
                  <a:lumOff val="40000"/>
                </a:schemeClr>
              </a:solidFill>
              <a:ln w="6350">
                <a:solidFill>
                  <a:schemeClr val="bg1"/>
                </a:solidFill>
              </a:ln>
              <a:effectLst/>
            </c:spPr>
            <c:extLst>
              <c:ext xmlns:c16="http://schemas.microsoft.com/office/drawing/2014/chart" uri="{C3380CC4-5D6E-409C-BE32-E72D297353CC}">
                <c16:uniqueId val="{0000000D-00DA-454A-8F31-ED7B699A37CB}"/>
              </c:ext>
            </c:extLst>
          </c:dPt>
          <c:dPt>
            <c:idx val="7"/>
            <c:bubble3D val="0"/>
            <c:spPr>
              <a:solidFill>
                <a:schemeClr val="accent2">
                  <a:lumMod val="40000"/>
                  <a:lumOff val="60000"/>
                </a:schemeClr>
              </a:solidFill>
              <a:ln w="6350">
                <a:solidFill>
                  <a:schemeClr val="bg1"/>
                </a:solidFill>
              </a:ln>
              <a:effectLst/>
            </c:spPr>
            <c:extLst>
              <c:ext xmlns:c16="http://schemas.microsoft.com/office/drawing/2014/chart" uri="{C3380CC4-5D6E-409C-BE32-E72D297353CC}">
                <c16:uniqueId val="{0000000F-00DA-454A-8F31-ED7B699A37CB}"/>
              </c:ext>
            </c:extLst>
          </c:dPt>
          <c:dPt>
            <c:idx val="8"/>
            <c:bubble3D val="0"/>
            <c:spPr>
              <a:solidFill>
                <a:srgbClr val="294672"/>
              </a:solidFill>
              <a:ln w="6350">
                <a:solidFill>
                  <a:schemeClr val="bg1"/>
                </a:solidFill>
              </a:ln>
              <a:effectLst/>
            </c:spPr>
            <c:extLst>
              <c:ext xmlns:c16="http://schemas.microsoft.com/office/drawing/2014/chart" uri="{C3380CC4-5D6E-409C-BE32-E72D297353CC}">
                <c16:uniqueId val="{00000011-00DA-454A-8F31-ED7B699A37CB}"/>
              </c:ext>
            </c:extLst>
          </c:dPt>
          <c:dPt>
            <c:idx val="9"/>
            <c:bubble3D val="0"/>
            <c:spPr>
              <a:solidFill>
                <a:schemeClr val="accent2">
                  <a:lumMod val="20000"/>
                  <a:lumOff val="80000"/>
                </a:schemeClr>
              </a:solidFill>
              <a:ln w="6350">
                <a:solidFill>
                  <a:schemeClr val="bg1"/>
                </a:solidFill>
              </a:ln>
              <a:effectLst/>
            </c:spPr>
            <c:extLst>
              <c:ext xmlns:c16="http://schemas.microsoft.com/office/drawing/2014/chart" uri="{C3380CC4-5D6E-409C-BE32-E72D297353CC}">
                <c16:uniqueId val="{00000013-00DA-454A-8F31-ED7B699A37CB}"/>
              </c:ext>
            </c:extLst>
          </c:dPt>
          <c:dPt>
            <c:idx val="10"/>
            <c:bubble3D val="0"/>
            <c:spPr>
              <a:solidFill>
                <a:srgbClr val="00B4DB"/>
              </a:solidFill>
              <a:ln w="6350">
                <a:solidFill>
                  <a:schemeClr val="bg1"/>
                </a:solidFill>
              </a:ln>
              <a:effectLst/>
            </c:spPr>
            <c:extLst>
              <c:ext xmlns:c16="http://schemas.microsoft.com/office/drawing/2014/chart" uri="{C3380CC4-5D6E-409C-BE32-E72D297353CC}">
                <c16:uniqueId val="{00000015-00DA-454A-8F31-ED7B699A37CB}"/>
              </c:ext>
            </c:extLst>
          </c:dPt>
          <c:dPt>
            <c:idx val="11"/>
            <c:bubble3D val="0"/>
            <c:spPr>
              <a:solidFill>
                <a:srgbClr val="6BCBE8"/>
              </a:solidFill>
              <a:ln w="6350">
                <a:solidFill>
                  <a:schemeClr val="bg1"/>
                </a:solidFill>
              </a:ln>
              <a:effectLst/>
            </c:spPr>
            <c:extLst>
              <c:ext xmlns:c16="http://schemas.microsoft.com/office/drawing/2014/chart" uri="{C3380CC4-5D6E-409C-BE32-E72D297353CC}">
                <c16:uniqueId val="{00000017-00DA-454A-8F31-ED7B699A37CB}"/>
              </c:ext>
            </c:extLst>
          </c:dPt>
          <c:dPt>
            <c:idx val="12"/>
            <c:bubble3D val="0"/>
            <c:spPr>
              <a:solidFill>
                <a:srgbClr val="B5E3F0"/>
              </a:solidFill>
              <a:ln w="6350">
                <a:solidFill>
                  <a:schemeClr val="bg1"/>
                </a:solidFill>
              </a:ln>
              <a:effectLst/>
            </c:spPr>
            <c:extLst>
              <c:ext xmlns:c16="http://schemas.microsoft.com/office/drawing/2014/chart" uri="{C3380CC4-5D6E-409C-BE32-E72D297353CC}">
                <c16:uniqueId val="{00000019-00DA-454A-8F31-ED7B699A37CB}"/>
              </c:ext>
            </c:extLst>
          </c:dPt>
          <c:dPt>
            <c:idx val="13"/>
            <c:bubble3D val="0"/>
            <c:spPr>
              <a:solidFill>
                <a:schemeClr val="accent3"/>
              </a:solidFill>
              <a:ln w="6350">
                <a:solidFill>
                  <a:schemeClr val="bg1"/>
                </a:solidFill>
              </a:ln>
              <a:effectLst/>
            </c:spPr>
            <c:extLst>
              <c:ext xmlns:c16="http://schemas.microsoft.com/office/drawing/2014/chart" uri="{C3380CC4-5D6E-409C-BE32-E72D297353CC}">
                <c16:uniqueId val="{0000001B-00DA-454A-8F31-ED7B699A37CB}"/>
              </c:ext>
            </c:extLst>
          </c:dPt>
          <c:dPt>
            <c:idx val="14"/>
            <c:bubble3D val="0"/>
            <c:spPr>
              <a:solidFill>
                <a:schemeClr val="accent3">
                  <a:lumMod val="75000"/>
                </a:schemeClr>
              </a:solidFill>
              <a:ln w="6350">
                <a:solidFill>
                  <a:schemeClr val="bg1"/>
                </a:solidFill>
              </a:ln>
              <a:effectLst/>
            </c:spPr>
            <c:extLst>
              <c:ext xmlns:c16="http://schemas.microsoft.com/office/drawing/2014/chart" uri="{C3380CC4-5D6E-409C-BE32-E72D297353CC}">
                <c16:uniqueId val="{0000001D-00DA-454A-8F31-ED7B699A37CB}"/>
              </c:ext>
            </c:extLst>
          </c:dPt>
          <c:dPt>
            <c:idx val="15"/>
            <c:bubble3D val="0"/>
            <c:spPr>
              <a:solidFill>
                <a:srgbClr val="FCBF96"/>
              </a:solidFill>
              <a:ln w="6350">
                <a:solidFill>
                  <a:schemeClr val="bg1"/>
                </a:solidFill>
              </a:ln>
              <a:effectLst/>
            </c:spPr>
            <c:extLst>
              <c:ext xmlns:c16="http://schemas.microsoft.com/office/drawing/2014/chart" uri="{C3380CC4-5D6E-409C-BE32-E72D297353CC}">
                <c16:uniqueId val="{0000001F-00DA-454A-8F31-ED7B699A37CB}"/>
              </c:ext>
            </c:extLst>
          </c:dPt>
          <c:dPt>
            <c:idx val="16"/>
            <c:bubble3D val="0"/>
            <c:spPr>
              <a:solidFill>
                <a:srgbClr val="D19846"/>
              </a:solidFill>
              <a:ln w="6350">
                <a:solidFill>
                  <a:schemeClr val="bg1"/>
                </a:solidFill>
              </a:ln>
              <a:effectLst/>
            </c:spPr>
            <c:extLst>
              <c:ext xmlns:c16="http://schemas.microsoft.com/office/drawing/2014/chart" uri="{C3380CC4-5D6E-409C-BE32-E72D297353CC}">
                <c16:uniqueId val="{00000021-00DA-454A-8F31-ED7B699A37CB}"/>
              </c:ext>
            </c:extLst>
          </c:dPt>
          <c:dPt>
            <c:idx val="17"/>
            <c:bubble3D val="0"/>
            <c:spPr>
              <a:solidFill>
                <a:srgbClr val="FFCA68"/>
              </a:solidFill>
              <a:ln w="6350">
                <a:solidFill>
                  <a:schemeClr val="bg1"/>
                </a:solidFill>
              </a:ln>
              <a:effectLst/>
            </c:spPr>
            <c:extLst>
              <c:ext xmlns:c16="http://schemas.microsoft.com/office/drawing/2014/chart" uri="{C3380CC4-5D6E-409C-BE32-E72D297353CC}">
                <c16:uniqueId val="{00000023-00DA-454A-8F31-ED7B699A37CB}"/>
              </c:ext>
            </c:extLst>
          </c:dPt>
          <c:dPt>
            <c:idx val="18"/>
            <c:bubble3D val="0"/>
            <c:spPr>
              <a:solidFill>
                <a:schemeClr val="accent1">
                  <a:lumMod val="80000"/>
                </a:schemeClr>
              </a:solidFill>
              <a:ln w="6350">
                <a:solidFill>
                  <a:schemeClr val="bg1"/>
                </a:solidFill>
              </a:ln>
              <a:effectLst/>
            </c:spPr>
            <c:extLst>
              <c:ext xmlns:c16="http://schemas.microsoft.com/office/drawing/2014/chart" uri="{C3380CC4-5D6E-409C-BE32-E72D297353CC}">
                <c16:uniqueId val="{00000025-00DA-454A-8F31-ED7B699A37CB}"/>
              </c:ext>
            </c:extLst>
          </c:dPt>
          <c:dLbls>
            <c:dLbl>
              <c:idx val="1"/>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3-00DA-454A-8F31-ED7B699A37CB}"/>
                </c:ext>
              </c:extLst>
            </c:dLbl>
            <c:dLbl>
              <c:idx val="2"/>
              <c:delete val="1"/>
              <c:extLst>
                <c:ext xmlns:c15="http://schemas.microsoft.com/office/drawing/2012/chart" uri="{CE6537A1-D6FC-4f65-9D91-7224C49458BB}"/>
                <c:ext xmlns:c16="http://schemas.microsoft.com/office/drawing/2014/chart" uri="{C3380CC4-5D6E-409C-BE32-E72D297353CC}">
                  <c16:uniqueId val="{00000005-00DA-454A-8F31-ED7B699A37CB}"/>
                </c:ext>
              </c:extLst>
            </c:dLbl>
            <c:dLbl>
              <c:idx val="3"/>
              <c:delete val="1"/>
              <c:extLst>
                <c:ext xmlns:c15="http://schemas.microsoft.com/office/drawing/2012/chart" uri="{CE6537A1-D6FC-4f65-9D91-7224C49458BB}"/>
                <c:ext xmlns:c16="http://schemas.microsoft.com/office/drawing/2014/chart" uri="{C3380CC4-5D6E-409C-BE32-E72D297353CC}">
                  <c16:uniqueId val="{00000007-00DA-454A-8F31-ED7B699A37CB}"/>
                </c:ext>
              </c:extLst>
            </c:dLbl>
            <c:dLbl>
              <c:idx val="4"/>
              <c:delete val="1"/>
              <c:extLst>
                <c:ext xmlns:c15="http://schemas.microsoft.com/office/drawing/2012/chart" uri="{CE6537A1-D6FC-4f65-9D91-7224C49458BB}"/>
                <c:ext xmlns:c16="http://schemas.microsoft.com/office/drawing/2014/chart" uri="{C3380CC4-5D6E-409C-BE32-E72D297353CC}">
                  <c16:uniqueId val="{00000009-00DA-454A-8F31-ED7B699A37CB}"/>
                </c:ext>
              </c:extLst>
            </c:dLbl>
            <c:dLbl>
              <c:idx val="5"/>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B-00DA-454A-8F31-ED7B699A37CB}"/>
                </c:ext>
              </c:extLst>
            </c:dLbl>
            <c:dLbl>
              <c:idx val="6"/>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D-00DA-454A-8F31-ED7B699A37CB}"/>
                </c:ext>
              </c:extLst>
            </c:dLbl>
            <c:dLbl>
              <c:idx val="8"/>
              <c:delete val="1"/>
              <c:extLst>
                <c:ext xmlns:c15="http://schemas.microsoft.com/office/drawing/2012/chart" uri="{CE6537A1-D6FC-4f65-9D91-7224C49458BB}"/>
                <c:ext xmlns:c16="http://schemas.microsoft.com/office/drawing/2014/chart" uri="{C3380CC4-5D6E-409C-BE32-E72D297353CC}">
                  <c16:uniqueId val="{00000011-00DA-454A-8F31-ED7B699A37CB}"/>
                </c:ext>
              </c:extLst>
            </c:dLbl>
            <c:dLbl>
              <c:idx val="12"/>
              <c:delete val="1"/>
              <c:extLst>
                <c:ext xmlns:c15="http://schemas.microsoft.com/office/drawing/2012/chart" uri="{CE6537A1-D6FC-4f65-9D91-7224C49458BB}"/>
                <c:ext xmlns:c16="http://schemas.microsoft.com/office/drawing/2014/chart" uri="{C3380CC4-5D6E-409C-BE32-E72D297353CC}">
                  <c16:uniqueId val="{00000019-00DA-454A-8F31-ED7B699A37CB}"/>
                </c:ext>
              </c:extLst>
            </c:dLbl>
            <c:dLbl>
              <c:idx val="13"/>
              <c:delete val="1"/>
              <c:extLst>
                <c:ext xmlns:c15="http://schemas.microsoft.com/office/drawing/2012/chart" uri="{CE6537A1-D6FC-4f65-9D91-7224C49458BB}"/>
                <c:ext xmlns:c16="http://schemas.microsoft.com/office/drawing/2014/chart" uri="{C3380CC4-5D6E-409C-BE32-E72D297353CC}">
                  <c16:uniqueId val="{0000001B-00DA-454A-8F31-ED7B699A37CB}"/>
                </c:ext>
              </c:extLst>
            </c:dLbl>
            <c:dLbl>
              <c:idx val="14"/>
              <c:delete val="1"/>
              <c:extLst>
                <c:ext xmlns:c15="http://schemas.microsoft.com/office/drawing/2012/chart" uri="{CE6537A1-D6FC-4f65-9D91-7224C49458BB}"/>
                <c:ext xmlns:c16="http://schemas.microsoft.com/office/drawing/2014/chart" uri="{C3380CC4-5D6E-409C-BE32-E72D297353CC}">
                  <c16:uniqueId val="{0000001D-00DA-454A-8F31-ED7B699A37CB}"/>
                </c:ext>
              </c:extLst>
            </c:dLbl>
            <c:dLbl>
              <c:idx val="15"/>
              <c:delete val="1"/>
              <c:extLst>
                <c:ext xmlns:c15="http://schemas.microsoft.com/office/drawing/2012/chart" uri="{CE6537A1-D6FC-4f65-9D91-7224C49458BB}"/>
                <c:ext xmlns:c16="http://schemas.microsoft.com/office/drawing/2014/chart" uri="{C3380CC4-5D6E-409C-BE32-E72D297353CC}">
                  <c16:uniqueId val="{0000001F-00DA-454A-8F31-ED7B699A37CB}"/>
                </c:ext>
              </c:extLst>
            </c:dLbl>
            <c:dLbl>
              <c:idx val="16"/>
              <c:delete val="1"/>
              <c:extLst>
                <c:ext xmlns:c15="http://schemas.microsoft.com/office/drawing/2012/chart" uri="{CE6537A1-D6FC-4f65-9D91-7224C49458BB}"/>
                <c:ext xmlns:c16="http://schemas.microsoft.com/office/drawing/2014/chart" uri="{C3380CC4-5D6E-409C-BE32-E72D297353CC}">
                  <c16:uniqueId val="{00000021-00DA-454A-8F31-ED7B699A37CB}"/>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Sheet1!$A$2:$A$20</c:f>
              <c:strCache>
                <c:ptCount val="17"/>
                <c:pt idx="0">
                  <c:v>U.S. large-cap equity</c:v>
                </c:pt>
                <c:pt idx="1">
                  <c:v>International equity </c:v>
                </c:pt>
                <c:pt idx="2">
                  <c:v>U.S. mid-cap equity</c:v>
                </c:pt>
                <c:pt idx="3">
                  <c:v>Emerging-market equity </c:v>
                </c:pt>
                <c:pt idx="4">
                  <c:v>U.S. small-cap equity</c:v>
                </c:pt>
                <c:pt idx="5">
                  <c:v>Intermediate-term bond  </c:v>
                </c:pt>
                <c:pt idx="6">
                  <c:v>Bank loan</c:v>
                </c:pt>
                <c:pt idx="7">
                  <c:v>High-yield bond</c:v>
                </c:pt>
                <c:pt idx="8">
                  <c:v>Global bond</c:v>
                </c:pt>
                <c:pt idx="9">
                  <c:v>Emerging markets debt</c:v>
                </c:pt>
                <c:pt idx="10">
                  <c:v>Inflation-protected bond </c:v>
                </c:pt>
                <c:pt idx="11">
                  <c:v>Short-term bond</c:v>
                </c:pt>
                <c:pt idx="12">
                  <c:v>Sector</c:v>
                </c:pt>
                <c:pt idx="13">
                  <c:v>Alternative</c:v>
                </c:pt>
                <c:pt idx="14">
                  <c:v>Thematic equity</c:v>
                </c:pt>
                <c:pt idx="15">
                  <c:v>Long/short equity</c:v>
                </c:pt>
                <c:pt idx="16">
                  <c:v>Cash and other</c:v>
                </c:pt>
              </c:strCache>
            </c:strRef>
          </c:cat>
          <c:val>
            <c:numRef>
              <c:f>Sheet1!$B$2:$B$20</c:f>
              <c:numCache>
                <c:formatCode>0%</c:formatCode>
                <c:ptCount val="17"/>
                <c:pt idx="0">
                  <c:v>0.06</c:v>
                </c:pt>
                <c:pt idx="1">
                  <c:v>7.0000000000000007E-2</c:v>
                </c:pt>
                <c:pt idx="2">
                  <c:v>0.02</c:v>
                </c:pt>
                <c:pt idx="3">
                  <c:v>0.01</c:v>
                </c:pt>
                <c:pt idx="4">
                  <c:v>0.01</c:v>
                </c:pt>
                <c:pt idx="5">
                  <c:v>0.36</c:v>
                </c:pt>
                <c:pt idx="6">
                  <c:v>0.06</c:v>
                </c:pt>
                <c:pt idx="7">
                  <c:v>0.06</c:v>
                </c:pt>
                <c:pt idx="8">
                  <c:v>0</c:v>
                </c:pt>
                <c:pt idx="9">
                  <c:v>7.0000000000000007E-2</c:v>
                </c:pt>
                <c:pt idx="10">
                  <c:v>0.06</c:v>
                </c:pt>
                <c:pt idx="11">
                  <c:v>0.04</c:v>
                </c:pt>
                <c:pt idx="12">
                  <c:v>0.02</c:v>
                </c:pt>
                <c:pt idx="13">
                  <c:v>0.01</c:v>
                </c:pt>
                <c:pt idx="14">
                  <c:v>0.02</c:v>
                </c:pt>
                <c:pt idx="15">
                  <c:v>0</c:v>
                </c:pt>
                <c:pt idx="16">
                  <c:v>0.02</c:v>
                </c:pt>
              </c:numCache>
            </c:numRef>
          </c:val>
          <c:extLst>
            <c:ext xmlns:c16="http://schemas.microsoft.com/office/drawing/2014/chart" uri="{C3380CC4-5D6E-409C-BE32-E72D297353CC}">
              <c16:uniqueId val="{00000026-00DA-454A-8F31-ED7B699A37CB}"/>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862" b="0" i="0" u="none" strike="noStrike" kern="1200" spc="0" baseline="0">
                <a:solidFill>
                  <a:prstClr val="black">
                    <a:lumMod val="65000"/>
                    <a:lumOff val="35000"/>
                  </a:prstClr>
                </a:solidFill>
                <a:latin typeface="+mn-lt"/>
                <a:ea typeface="+mn-ea"/>
                <a:cs typeface="+mn-cs"/>
              </a:defRPr>
            </a:pPr>
            <a:r>
              <a:rPr lang="en-US" altLang="en-US" sz="1300" b="1">
                <a:solidFill>
                  <a:schemeClr val="tx1"/>
                </a:solidFill>
              </a:rPr>
              <a:t>Moderate</a:t>
            </a:r>
          </a:p>
        </c:rich>
      </c:tx>
      <c:layout>
        <c:manualLayout>
          <c:xMode val="edge"/>
          <c:yMode val="edge"/>
          <c:x val="0.23878187869474291"/>
          <c:y val="0.84967320261437906"/>
        </c:manualLayout>
      </c:layout>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862" b="0" i="0" u="none" strike="noStrike" kern="1200" spc="0" baseline="0">
              <a:solidFill>
                <a:prstClr val="black">
                  <a:lumMod val="65000"/>
                  <a:lumOff val="35000"/>
                </a:prstClr>
              </a:solidFill>
              <a:latin typeface="+mn-lt"/>
              <a:ea typeface="+mn-ea"/>
              <a:cs typeface="+mn-cs"/>
            </a:defRPr>
          </a:pPr>
          <a:endParaRPr lang="en-US"/>
        </a:p>
      </c:txPr>
    </c:title>
    <c:autoTitleDeleted val="0"/>
    <c:plotArea>
      <c:layout>
        <c:manualLayout>
          <c:layoutTarget val="inner"/>
          <c:xMode val="edge"/>
          <c:yMode val="edge"/>
          <c:x val="0.1525888914755627"/>
          <c:y val="0.15343780556842157"/>
          <c:w val="0.69482221704887459"/>
          <c:h val="0.69312503216509702"/>
        </c:manualLayout>
      </c:layout>
      <c:pieChart>
        <c:varyColors val="1"/>
        <c:ser>
          <c:idx val="0"/>
          <c:order val="0"/>
          <c:tx>
            <c:strRef>
              <c:f>Sheet1!$B$1</c:f>
              <c:strCache>
                <c:ptCount val="1"/>
                <c:pt idx="0">
                  <c:v>Moderate</c:v>
                </c:pt>
              </c:strCache>
            </c:strRef>
          </c:tx>
          <c:spPr>
            <a:ln w="6350">
              <a:solidFill>
                <a:schemeClr val="bg1"/>
              </a:solidFill>
            </a:ln>
          </c:spPr>
          <c:dPt>
            <c:idx val="0"/>
            <c:bubble3D val="0"/>
            <c:spPr>
              <a:solidFill>
                <a:schemeClr val="accent1"/>
              </a:solidFill>
              <a:ln w="6350">
                <a:solidFill>
                  <a:schemeClr val="bg1"/>
                </a:solidFill>
              </a:ln>
              <a:effectLst/>
            </c:spPr>
            <c:extLst>
              <c:ext xmlns:c16="http://schemas.microsoft.com/office/drawing/2014/chart" uri="{C3380CC4-5D6E-409C-BE32-E72D297353CC}">
                <c16:uniqueId val="{00000001-7D7D-4F07-BA09-A81F2BDE64D0}"/>
              </c:ext>
            </c:extLst>
          </c:dPt>
          <c:dPt>
            <c:idx val="1"/>
            <c:bubble3D val="0"/>
            <c:spPr>
              <a:solidFill>
                <a:schemeClr val="accent1">
                  <a:lumMod val="75000"/>
                </a:schemeClr>
              </a:solidFill>
              <a:ln w="6350">
                <a:solidFill>
                  <a:schemeClr val="bg1"/>
                </a:solidFill>
              </a:ln>
              <a:effectLst/>
            </c:spPr>
            <c:extLst>
              <c:ext xmlns:c16="http://schemas.microsoft.com/office/drawing/2014/chart" uri="{C3380CC4-5D6E-409C-BE32-E72D297353CC}">
                <c16:uniqueId val="{00000003-7D7D-4F07-BA09-A81F2BDE64D0}"/>
              </c:ext>
            </c:extLst>
          </c:dPt>
          <c:dPt>
            <c:idx val="2"/>
            <c:bubble3D val="0"/>
            <c:spPr>
              <a:solidFill>
                <a:srgbClr val="669739"/>
              </a:solidFill>
              <a:ln w="6350">
                <a:solidFill>
                  <a:schemeClr val="bg1"/>
                </a:solidFill>
              </a:ln>
              <a:effectLst/>
            </c:spPr>
            <c:extLst>
              <c:ext xmlns:c16="http://schemas.microsoft.com/office/drawing/2014/chart" uri="{C3380CC4-5D6E-409C-BE32-E72D297353CC}">
                <c16:uniqueId val="{00000005-7D7D-4F07-BA09-A81F2BDE64D0}"/>
              </c:ext>
            </c:extLst>
          </c:dPt>
          <c:dPt>
            <c:idx val="3"/>
            <c:bubble3D val="0"/>
            <c:spPr>
              <a:solidFill>
                <a:srgbClr val="9DB67D"/>
              </a:solidFill>
              <a:ln w="6350">
                <a:solidFill>
                  <a:schemeClr val="bg1"/>
                </a:solidFill>
              </a:ln>
              <a:effectLst/>
            </c:spPr>
            <c:extLst>
              <c:ext xmlns:c16="http://schemas.microsoft.com/office/drawing/2014/chart" uri="{C3380CC4-5D6E-409C-BE32-E72D297353CC}">
                <c16:uniqueId val="{00000007-7D7D-4F07-BA09-A81F2BDE64D0}"/>
              </c:ext>
            </c:extLst>
          </c:dPt>
          <c:dPt>
            <c:idx val="4"/>
            <c:bubble3D val="0"/>
            <c:spPr>
              <a:solidFill>
                <a:srgbClr val="BCD89F"/>
              </a:solidFill>
              <a:ln w="6350">
                <a:solidFill>
                  <a:schemeClr val="bg1"/>
                </a:solidFill>
              </a:ln>
              <a:effectLst/>
            </c:spPr>
            <c:extLst>
              <c:ext xmlns:c16="http://schemas.microsoft.com/office/drawing/2014/chart" uri="{C3380CC4-5D6E-409C-BE32-E72D297353CC}">
                <c16:uniqueId val="{00000009-7D7D-4F07-BA09-A81F2BDE64D0}"/>
              </c:ext>
            </c:extLst>
          </c:dPt>
          <c:dPt>
            <c:idx val="5"/>
            <c:bubble3D val="0"/>
            <c:spPr>
              <a:solidFill>
                <a:schemeClr val="accent2"/>
              </a:solidFill>
              <a:ln w="6350">
                <a:solidFill>
                  <a:schemeClr val="bg1"/>
                </a:solidFill>
              </a:ln>
              <a:effectLst/>
            </c:spPr>
            <c:extLst>
              <c:ext xmlns:c16="http://schemas.microsoft.com/office/drawing/2014/chart" uri="{C3380CC4-5D6E-409C-BE32-E72D297353CC}">
                <c16:uniqueId val="{0000000B-7D7D-4F07-BA09-A81F2BDE64D0}"/>
              </c:ext>
            </c:extLst>
          </c:dPt>
          <c:dPt>
            <c:idx val="6"/>
            <c:bubble3D val="0"/>
            <c:spPr>
              <a:solidFill>
                <a:schemeClr val="accent2">
                  <a:lumMod val="60000"/>
                  <a:lumOff val="40000"/>
                </a:schemeClr>
              </a:solidFill>
              <a:ln w="6350">
                <a:solidFill>
                  <a:schemeClr val="bg1"/>
                </a:solidFill>
              </a:ln>
              <a:effectLst/>
            </c:spPr>
            <c:extLst>
              <c:ext xmlns:c16="http://schemas.microsoft.com/office/drawing/2014/chart" uri="{C3380CC4-5D6E-409C-BE32-E72D297353CC}">
                <c16:uniqueId val="{0000000D-7D7D-4F07-BA09-A81F2BDE64D0}"/>
              </c:ext>
            </c:extLst>
          </c:dPt>
          <c:dPt>
            <c:idx val="7"/>
            <c:bubble3D val="0"/>
            <c:spPr>
              <a:solidFill>
                <a:schemeClr val="accent2">
                  <a:lumMod val="40000"/>
                  <a:lumOff val="60000"/>
                </a:schemeClr>
              </a:solidFill>
              <a:ln w="6350">
                <a:solidFill>
                  <a:schemeClr val="bg1"/>
                </a:solidFill>
              </a:ln>
              <a:effectLst/>
            </c:spPr>
            <c:extLst>
              <c:ext xmlns:c16="http://schemas.microsoft.com/office/drawing/2014/chart" uri="{C3380CC4-5D6E-409C-BE32-E72D297353CC}">
                <c16:uniqueId val="{0000000F-7D7D-4F07-BA09-A81F2BDE64D0}"/>
              </c:ext>
            </c:extLst>
          </c:dPt>
          <c:dPt>
            <c:idx val="8"/>
            <c:bubble3D val="0"/>
            <c:spPr>
              <a:solidFill>
                <a:srgbClr val="294672"/>
              </a:solidFill>
              <a:ln w="6350">
                <a:solidFill>
                  <a:schemeClr val="bg1"/>
                </a:solidFill>
              </a:ln>
              <a:effectLst/>
            </c:spPr>
            <c:extLst>
              <c:ext xmlns:c16="http://schemas.microsoft.com/office/drawing/2014/chart" uri="{C3380CC4-5D6E-409C-BE32-E72D297353CC}">
                <c16:uniqueId val="{00000011-7D7D-4F07-BA09-A81F2BDE64D0}"/>
              </c:ext>
            </c:extLst>
          </c:dPt>
          <c:dPt>
            <c:idx val="9"/>
            <c:bubble3D val="0"/>
            <c:spPr>
              <a:solidFill>
                <a:schemeClr val="accent2">
                  <a:lumMod val="20000"/>
                  <a:lumOff val="80000"/>
                </a:schemeClr>
              </a:solidFill>
              <a:ln w="6350">
                <a:solidFill>
                  <a:schemeClr val="bg1"/>
                </a:solidFill>
              </a:ln>
              <a:effectLst/>
            </c:spPr>
            <c:extLst>
              <c:ext xmlns:c16="http://schemas.microsoft.com/office/drawing/2014/chart" uri="{C3380CC4-5D6E-409C-BE32-E72D297353CC}">
                <c16:uniqueId val="{00000013-7D7D-4F07-BA09-A81F2BDE64D0}"/>
              </c:ext>
            </c:extLst>
          </c:dPt>
          <c:dPt>
            <c:idx val="10"/>
            <c:bubble3D val="0"/>
            <c:spPr>
              <a:solidFill>
                <a:srgbClr val="00B4DB"/>
              </a:solidFill>
              <a:ln w="6350">
                <a:solidFill>
                  <a:schemeClr val="bg1"/>
                </a:solidFill>
              </a:ln>
              <a:effectLst/>
            </c:spPr>
            <c:extLst>
              <c:ext xmlns:c16="http://schemas.microsoft.com/office/drawing/2014/chart" uri="{C3380CC4-5D6E-409C-BE32-E72D297353CC}">
                <c16:uniqueId val="{00000015-7D7D-4F07-BA09-A81F2BDE64D0}"/>
              </c:ext>
            </c:extLst>
          </c:dPt>
          <c:dPt>
            <c:idx val="11"/>
            <c:bubble3D val="0"/>
            <c:spPr>
              <a:solidFill>
                <a:srgbClr val="6BCBE8"/>
              </a:solidFill>
              <a:ln w="6350">
                <a:solidFill>
                  <a:schemeClr val="bg1"/>
                </a:solidFill>
              </a:ln>
              <a:effectLst/>
            </c:spPr>
            <c:extLst>
              <c:ext xmlns:c16="http://schemas.microsoft.com/office/drawing/2014/chart" uri="{C3380CC4-5D6E-409C-BE32-E72D297353CC}">
                <c16:uniqueId val="{00000017-7D7D-4F07-BA09-A81F2BDE64D0}"/>
              </c:ext>
            </c:extLst>
          </c:dPt>
          <c:dPt>
            <c:idx val="12"/>
            <c:bubble3D val="0"/>
            <c:spPr>
              <a:solidFill>
                <a:srgbClr val="B5E3F0"/>
              </a:solidFill>
              <a:ln w="6350">
                <a:solidFill>
                  <a:schemeClr val="bg1"/>
                </a:solidFill>
              </a:ln>
              <a:effectLst/>
            </c:spPr>
            <c:extLst>
              <c:ext xmlns:c16="http://schemas.microsoft.com/office/drawing/2014/chart" uri="{C3380CC4-5D6E-409C-BE32-E72D297353CC}">
                <c16:uniqueId val="{00000019-7D7D-4F07-BA09-A81F2BDE64D0}"/>
              </c:ext>
            </c:extLst>
          </c:dPt>
          <c:dPt>
            <c:idx val="13"/>
            <c:bubble3D val="0"/>
            <c:spPr>
              <a:solidFill>
                <a:srgbClr val="DF641E"/>
              </a:solidFill>
              <a:ln w="6350">
                <a:solidFill>
                  <a:schemeClr val="bg1"/>
                </a:solidFill>
              </a:ln>
              <a:effectLst/>
            </c:spPr>
            <c:extLst>
              <c:ext xmlns:c16="http://schemas.microsoft.com/office/drawing/2014/chart" uri="{C3380CC4-5D6E-409C-BE32-E72D297353CC}">
                <c16:uniqueId val="{0000001B-7D7D-4F07-BA09-A81F2BDE64D0}"/>
              </c:ext>
            </c:extLst>
          </c:dPt>
          <c:dPt>
            <c:idx val="14"/>
            <c:bubble3D val="0"/>
            <c:spPr>
              <a:solidFill>
                <a:schemeClr val="accent3">
                  <a:lumMod val="75000"/>
                </a:schemeClr>
              </a:solidFill>
              <a:ln w="6350">
                <a:solidFill>
                  <a:schemeClr val="bg1"/>
                </a:solidFill>
              </a:ln>
              <a:effectLst/>
            </c:spPr>
            <c:extLst>
              <c:ext xmlns:c16="http://schemas.microsoft.com/office/drawing/2014/chart" uri="{C3380CC4-5D6E-409C-BE32-E72D297353CC}">
                <c16:uniqueId val="{0000001D-7D7D-4F07-BA09-A81F2BDE64D0}"/>
              </c:ext>
            </c:extLst>
          </c:dPt>
          <c:dPt>
            <c:idx val="15"/>
            <c:bubble3D val="0"/>
            <c:spPr>
              <a:solidFill>
                <a:srgbClr val="FCBF96"/>
              </a:solidFill>
              <a:ln w="6350">
                <a:solidFill>
                  <a:schemeClr val="bg1"/>
                </a:solidFill>
              </a:ln>
              <a:effectLst/>
            </c:spPr>
            <c:extLst>
              <c:ext xmlns:c16="http://schemas.microsoft.com/office/drawing/2014/chart" uri="{C3380CC4-5D6E-409C-BE32-E72D297353CC}">
                <c16:uniqueId val="{0000001F-7D7D-4F07-BA09-A81F2BDE64D0}"/>
              </c:ext>
            </c:extLst>
          </c:dPt>
          <c:dPt>
            <c:idx val="16"/>
            <c:bubble3D val="0"/>
            <c:spPr>
              <a:solidFill>
                <a:srgbClr val="D19846"/>
              </a:solidFill>
              <a:ln w="6350">
                <a:solidFill>
                  <a:schemeClr val="bg1"/>
                </a:solidFill>
              </a:ln>
              <a:effectLst/>
            </c:spPr>
            <c:extLst>
              <c:ext xmlns:c16="http://schemas.microsoft.com/office/drawing/2014/chart" uri="{C3380CC4-5D6E-409C-BE32-E72D297353CC}">
                <c16:uniqueId val="{00000021-7D7D-4F07-BA09-A81F2BDE64D0}"/>
              </c:ext>
            </c:extLst>
          </c:dPt>
          <c:dPt>
            <c:idx val="17"/>
            <c:bubble3D val="0"/>
            <c:spPr>
              <a:solidFill>
                <a:srgbClr val="FFCA68"/>
              </a:solidFill>
              <a:ln w="6350">
                <a:solidFill>
                  <a:schemeClr val="bg1"/>
                </a:solidFill>
              </a:ln>
              <a:effectLst/>
            </c:spPr>
            <c:extLst>
              <c:ext xmlns:c16="http://schemas.microsoft.com/office/drawing/2014/chart" uri="{C3380CC4-5D6E-409C-BE32-E72D297353CC}">
                <c16:uniqueId val="{00000023-7D7D-4F07-BA09-A81F2BDE64D0}"/>
              </c:ext>
            </c:extLst>
          </c:dPt>
          <c:dPt>
            <c:idx val="18"/>
            <c:bubble3D val="0"/>
            <c:spPr>
              <a:solidFill>
                <a:schemeClr val="accent1">
                  <a:lumMod val="80000"/>
                </a:schemeClr>
              </a:solidFill>
              <a:ln w="6350">
                <a:solidFill>
                  <a:schemeClr val="bg1"/>
                </a:solidFill>
              </a:ln>
              <a:effectLst/>
            </c:spPr>
            <c:extLst>
              <c:ext xmlns:c16="http://schemas.microsoft.com/office/drawing/2014/chart" uri="{C3380CC4-5D6E-409C-BE32-E72D297353CC}">
                <c16:uniqueId val="{00000025-7D7D-4F07-BA09-A81F2BDE64D0}"/>
              </c:ext>
            </c:extLst>
          </c:dPt>
          <c:dLbls>
            <c:dLbl>
              <c:idx val="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1-7D7D-4F07-BA09-A81F2BDE64D0}"/>
                </c:ext>
              </c:extLst>
            </c:dLbl>
            <c:dLbl>
              <c:idx val="2"/>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5-7D7D-4F07-BA09-A81F2BDE64D0}"/>
                </c:ext>
              </c:extLst>
            </c:dLbl>
            <c:dLbl>
              <c:idx val="3"/>
              <c:delete val="1"/>
              <c:extLst>
                <c:ext xmlns:c15="http://schemas.microsoft.com/office/drawing/2012/chart" uri="{CE6537A1-D6FC-4f65-9D91-7224C49458BB}"/>
                <c:ext xmlns:c16="http://schemas.microsoft.com/office/drawing/2014/chart" uri="{C3380CC4-5D6E-409C-BE32-E72D297353CC}">
                  <c16:uniqueId val="{00000007-7D7D-4F07-BA09-A81F2BDE64D0}"/>
                </c:ext>
              </c:extLst>
            </c:dLbl>
            <c:dLbl>
              <c:idx val="4"/>
              <c:delete val="1"/>
              <c:extLst>
                <c:ext xmlns:c15="http://schemas.microsoft.com/office/drawing/2012/chart" uri="{CE6537A1-D6FC-4f65-9D91-7224C49458BB}"/>
                <c:ext xmlns:c16="http://schemas.microsoft.com/office/drawing/2014/chart" uri="{C3380CC4-5D6E-409C-BE32-E72D297353CC}">
                  <c16:uniqueId val="{00000009-7D7D-4F07-BA09-A81F2BDE64D0}"/>
                </c:ext>
              </c:extLst>
            </c:dLbl>
            <c:dLbl>
              <c:idx val="7"/>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F-7D7D-4F07-BA09-A81F2BDE64D0}"/>
                </c:ext>
              </c:extLst>
            </c:dLbl>
            <c:dLbl>
              <c:idx val="8"/>
              <c:delete val="1"/>
              <c:extLst>
                <c:ext xmlns:c15="http://schemas.microsoft.com/office/drawing/2012/chart" uri="{CE6537A1-D6FC-4f65-9D91-7224C49458BB}"/>
                <c:ext xmlns:c16="http://schemas.microsoft.com/office/drawing/2014/chart" uri="{C3380CC4-5D6E-409C-BE32-E72D297353CC}">
                  <c16:uniqueId val="{00000011-7D7D-4F07-BA09-A81F2BDE64D0}"/>
                </c:ext>
              </c:extLst>
            </c:dLbl>
            <c:dLbl>
              <c:idx val="9"/>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13-7D7D-4F07-BA09-A81F2BDE64D0}"/>
                </c:ext>
              </c:extLst>
            </c:dLbl>
            <c:dLbl>
              <c:idx val="1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15-7D7D-4F07-BA09-A81F2BDE64D0}"/>
                </c:ext>
              </c:extLst>
            </c:dLbl>
            <c:dLbl>
              <c:idx val="11"/>
              <c:delete val="1"/>
              <c:extLst>
                <c:ext xmlns:c15="http://schemas.microsoft.com/office/drawing/2012/chart" uri="{CE6537A1-D6FC-4f65-9D91-7224C49458BB}"/>
                <c:ext xmlns:c16="http://schemas.microsoft.com/office/drawing/2014/chart" uri="{C3380CC4-5D6E-409C-BE32-E72D297353CC}">
                  <c16:uniqueId val="{00000017-7D7D-4F07-BA09-A81F2BDE64D0}"/>
                </c:ext>
              </c:extLst>
            </c:dLbl>
            <c:dLbl>
              <c:idx val="12"/>
              <c:delete val="1"/>
              <c:extLst>
                <c:ext xmlns:c15="http://schemas.microsoft.com/office/drawing/2012/chart" uri="{CE6537A1-D6FC-4f65-9D91-7224C49458BB}"/>
                <c:ext xmlns:c16="http://schemas.microsoft.com/office/drawing/2014/chart" uri="{C3380CC4-5D6E-409C-BE32-E72D297353CC}">
                  <c16:uniqueId val="{00000019-7D7D-4F07-BA09-A81F2BDE64D0}"/>
                </c:ext>
              </c:extLst>
            </c:dLbl>
            <c:dLbl>
              <c:idx val="13"/>
              <c:delete val="1"/>
              <c:extLst>
                <c:ext xmlns:c15="http://schemas.microsoft.com/office/drawing/2012/chart" uri="{CE6537A1-D6FC-4f65-9D91-7224C49458BB}"/>
                <c:ext xmlns:c16="http://schemas.microsoft.com/office/drawing/2014/chart" uri="{C3380CC4-5D6E-409C-BE32-E72D297353CC}">
                  <c16:uniqueId val="{0000001B-7D7D-4F07-BA09-A81F2BDE64D0}"/>
                </c:ext>
              </c:extLst>
            </c:dLbl>
            <c:dLbl>
              <c:idx val="14"/>
              <c:delete val="1"/>
              <c:extLst>
                <c:ext xmlns:c15="http://schemas.microsoft.com/office/drawing/2012/chart" uri="{CE6537A1-D6FC-4f65-9D91-7224C49458BB}"/>
                <c:ext xmlns:c16="http://schemas.microsoft.com/office/drawing/2014/chart" uri="{C3380CC4-5D6E-409C-BE32-E72D297353CC}">
                  <c16:uniqueId val="{0000001D-7D7D-4F07-BA09-A81F2BDE64D0}"/>
                </c:ext>
              </c:extLst>
            </c:dLbl>
            <c:dLbl>
              <c:idx val="15"/>
              <c:delete val="1"/>
              <c:extLst>
                <c:ext xmlns:c15="http://schemas.microsoft.com/office/drawing/2012/chart" uri="{CE6537A1-D6FC-4f65-9D91-7224C49458BB}"/>
                <c:ext xmlns:c16="http://schemas.microsoft.com/office/drawing/2014/chart" uri="{C3380CC4-5D6E-409C-BE32-E72D297353CC}">
                  <c16:uniqueId val="{0000001F-7D7D-4F07-BA09-A81F2BDE64D0}"/>
                </c:ext>
              </c:extLst>
            </c:dLbl>
            <c:dLbl>
              <c:idx val="16"/>
              <c:delete val="1"/>
              <c:extLst>
                <c:ext xmlns:c15="http://schemas.microsoft.com/office/drawing/2012/chart" uri="{CE6537A1-D6FC-4f65-9D91-7224C49458BB}"/>
                <c:ext xmlns:c16="http://schemas.microsoft.com/office/drawing/2014/chart" uri="{C3380CC4-5D6E-409C-BE32-E72D297353CC}">
                  <c16:uniqueId val="{00000021-7D7D-4F07-BA09-A81F2BDE64D0}"/>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Sheet1!$A$2:$A$20</c:f>
              <c:strCache>
                <c:ptCount val="17"/>
                <c:pt idx="0">
                  <c:v>U.S. large-cap equity</c:v>
                </c:pt>
                <c:pt idx="1">
                  <c:v>International equity </c:v>
                </c:pt>
                <c:pt idx="2">
                  <c:v>U.S. mid-cap equity</c:v>
                </c:pt>
                <c:pt idx="3">
                  <c:v>Emerging-market equity </c:v>
                </c:pt>
                <c:pt idx="4">
                  <c:v>U.S. small-cap equity</c:v>
                </c:pt>
                <c:pt idx="5">
                  <c:v>Intermediate-term bond  </c:v>
                </c:pt>
                <c:pt idx="6">
                  <c:v>Bank loan</c:v>
                </c:pt>
                <c:pt idx="7">
                  <c:v>High-yield bond</c:v>
                </c:pt>
                <c:pt idx="8">
                  <c:v>Global bond</c:v>
                </c:pt>
                <c:pt idx="9">
                  <c:v>Emerging markets debt</c:v>
                </c:pt>
                <c:pt idx="10">
                  <c:v>Inflation-protected bond </c:v>
                </c:pt>
                <c:pt idx="11">
                  <c:v>Short-term bond</c:v>
                </c:pt>
                <c:pt idx="12">
                  <c:v>Sector</c:v>
                </c:pt>
                <c:pt idx="13">
                  <c:v>Alternative</c:v>
                </c:pt>
                <c:pt idx="14">
                  <c:v>Thematic equity</c:v>
                </c:pt>
                <c:pt idx="15">
                  <c:v>Long/short equity</c:v>
                </c:pt>
                <c:pt idx="16">
                  <c:v>Cash and other</c:v>
                </c:pt>
              </c:strCache>
            </c:strRef>
          </c:cat>
          <c:val>
            <c:numRef>
              <c:f>Sheet1!$B$2:$B$20</c:f>
              <c:numCache>
                <c:formatCode>0%</c:formatCode>
                <c:ptCount val="17"/>
                <c:pt idx="0">
                  <c:v>0.18</c:v>
                </c:pt>
                <c:pt idx="1">
                  <c:v>0.12</c:v>
                </c:pt>
                <c:pt idx="2">
                  <c:v>0.04</c:v>
                </c:pt>
                <c:pt idx="3">
                  <c:v>0.02</c:v>
                </c:pt>
                <c:pt idx="4">
                  <c:v>0.03</c:v>
                </c:pt>
                <c:pt idx="5">
                  <c:v>0.25</c:v>
                </c:pt>
                <c:pt idx="6">
                  <c:v>0.05</c:v>
                </c:pt>
                <c:pt idx="7">
                  <c:v>0.05</c:v>
                </c:pt>
                <c:pt idx="8">
                  <c:v>0</c:v>
                </c:pt>
                <c:pt idx="9">
                  <c:v>0.05</c:v>
                </c:pt>
                <c:pt idx="10">
                  <c:v>0.04</c:v>
                </c:pt>
                <c:pt idx="11">
                  <c:v>0.03</c:v>
                </c:pt>
                <c:pt idx="12">
                  <c:v>0.02</c:v>
                </c:pt>
                <c:pt idx="13">
                  <c:v>0.01</c:v>
                </c:pt>
                <c:pt idx="14">
                  <c:v>0.01</c:v>
                </c:pt>
                <c:pt idx="15">
                  <c:v>0</c:v>
                </c:pt>
                <c:pt idx="16">
                  <c:v>0.02</c:v>
                </c:pt>
              </c:numCache>
            </c:numRef>
          </c:val>
          <c:extLst>
            <c:ext xmlns:c16="http://schemas.microsoft.com/office/drawing/2014/chart" uri="{C3380CC4-5D6E-409C-BE32-E72D297353CC}">
              <c16:uniqueId val="{00000026-7D7D-4F07-BA09-A81F2BDE64D0}"/>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22301592266117576"/>
          <c:y val="0.84967320261437906"/>
        </c:manualLayout>
      </c:layout>
      <c:overlay val="0"/>
      <c:spPr>
        <a:noFill/>
        <a:ln>
          <a:noFill/>
        </a:ln>
        <a:effectLst/>
      </c:spPr>
      <c:txPr>
        <a:bodyPr rot="0" spcFirstLastPara="1" vertOverflow="ellipsis" vert="horz" wrap="square" anchor="ctr" anchorCtr="1"/>
        <a:lstStyle/>
        <a:p>
          <a:pPr>
            <a:defRPr sz="1300" b="1"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1525888914755627"/>
          <c:y val="0.15343780556842157"/>
          <c:w val="0.69482221704887459"/>
          <c:h val="0.69312503216509702"/>
        </c:manualLayout>
      </c:layout>
      <c:pieChart>
        <c:varyColors val="1"/>
        <c:ser>
          <c:idx val="0"/>
          <c:order val="0"/>
          <c:tx>
            <c:strRef>
              <c:f>Sheet1!$B$1</c:f>
              <c:strCache>
                <c:ptCount val="1"/>
                <c:pt idx="0">
                  <c:v>Balanced</c:v>
                </c:pt>
              </c:strCache>
            </c:strRef>
          </c:tx>
          <c:spPr>
            <a:ln w="6350">
              <a:solidFill>
                <a:schemeClr val="bg1"/>
              </a:solidFill>
            </a:ln>
          </c:spPr>
          <c:dPt>
            <c:idx val="0"/>
            <c:bubble3D val="0"/>
            <c:spPr>
              <a:solidFill>
                <a:schemeClr val="accent1"/>
              </a:solidFill>
              <a:ln w="6350">
                <a:solidFill>
                  <a:schemeClr val="bg1"/>
                </a:solidFill>
              </a:ln>
              <a:effectLst/>
            </c:spPr>
            <c:extLst>
              <c:ext xmlns:c16="http://schemas.microsoft.com/office/drawing/2014/chart" uri="{C3380CC4-5D6E-409C-BE32-E72D297353CC}">
                <c16:uniqueId val="{00000001-798D-45B1-9D86-705C2878F52A}"/>
              </c:ext>
            </c:extLst>
          </c:dPt>
          <c:dPt>
            <c:idx val="1"/>
            <c:bubble3D val="0"/>
            <c:spPr>
              <a:solidFill>
                <a:schemeClr val="accent1">
                  <a:lumMod val="75000"/>
                </a:schemeClr>
              </a:solidFill>
              <a:ln w="6350">
                <a:solidFill>
                  <a:schemeClr val="bg1"/>
                </a:solidFill>
              </a:ln>
              <a:effectLst/>
            </c:spPr>
            <c:extLst>
              <c:ext xmlns:c16="http://schemas.microsoft.com/office/drawing/2014/chart" uri="{C3380CC4-5D6E-409C-BE32-E72D297353CC}">
                <c16:uniqueId val="{00000003-798D-45B1-9D86-705C2878F52A}"/>
              </c:ext>
            </c:extLst>
          </c:dPt>
          <c:dPt>
            <c:idx val="2"/>
            <c:bubble3D val="0"/>
            <c:spPr>
              <a:solidFill>
                <a:srgbClr val="669739"/>
              </a:solidFill>
              <a:ln w="6350">
                <a:solidFill>
                  <a:schemeClr val="bg1"/>
                </a:solidFill>
              </a:ln>
              <a:effectLst/>
            </c:spPr>
            <c:extLst>
              <c:ext xmlns:c16="http://schemas.microsoft.com/office/drawing/2014/chart" uri="{C3380CC4-5D6E-409C-BE32-E72D297353CC}">
                <c16:uniqueId val="{00000005-798D-45B1-9D86-705C2878F52A}"/>
              </c:ext>
            </c:extLst>
          </c:dPt>
          <c:dPt>
            <c:idx val="3"/>
            <c:bubble3D val="0"/>
            <c:spPr>
              <a:solidFill>
                <a:srgbClr val="9DB67D"/>
              </a:solidFill>
              <a:ln w="6350">
                <a:solidFill>
                  <a:schemeClr val="bg1"/>
                </a:solidFill>
              </a:ln>
              <a:effectLst/>
            </c:spPr>
            <c:extLst>
              <c:ext xmlns:c16="http://schemas.microsoft.com/office/drawing/2014/chart" uri="{C3380CC4-5D6E-409C-BE32-E72D297353CC}">
                <c16:uniqueId val="{00000007-798D-45B1-9D86-705C2878F52A}"/>
              </c:ext>
            </c:extLst>
          </c:dPt>
          <c:dPt>
            <c:idx val="4"/>
            <c:bubble3D val="0"/>
            <c:spPr>
              <a:solidFill>
                <a:srgbClr val="BCD89F"/>
              </a:solidFill>
              <a:ln w="6350">
                <a:solidFill>
                  <a:schemeClr val="bg1"/>
                </a:solidFill>
              </a:ln>
              <a:effectLst/>
            </c:spPr>
            <c:extLst>
              <c:ext xmlns:c16="http://schemas.microsoft.com/office/drawing/2014/chart" uri="{C3380CC4-5D6E-409C-BE32-E72D297353CC}">
                <c16:uniqueId val="{00000009-798D-45B1-9D86-705C2878F52A}"/>
              </c:ext>
            </c:extLst>
          </c:dPt>
          <c:dPt>
            <c:idx val="5"/>
            <c:bubble3D val="0"/>
            <c:spPr>
              <a:solidFill>
                <a:schemeClr val="accent2"/>
              </a:solidFill>
              <a:ln w="6350">
                <a:solidFill>
                  <a:schemeClr val="bg1"/>
                </a:solidFill>
              </a:ln>
              <a:effectLst/>
            </c:spPr>
            <c:extLst>
              <c:ext xmlns:c16="http://schemas.microsoft.com/office/drawing/2014/chart" uri="{C3380CC4-5D6E-409C-BE32-E72D297353CC}">
                <c16:uniqueId val="{0000000B-798D-45B1-9D86-705C2878F52A}"/>
              </c:ext>
            </c:extLst>
          </c:dPt>
          <c:dPt>
            <c:idx val="6"/>
            <c:bubble3D val="0"/>
            <c:spPr>
              <a:solidFill>
                <a:schemeClr val="accent2">
                  <a:lumMod val="60000"/>
                  <a:lumOff val="40000"/>
                </a:schemeClr>
              </a:solidFill>
              <a:ln w="6350">
                <a:solidFill>
                  <a:schemeClr val="bg1"/>
                </a:solidFill>
              </a:ln>
              <a:effectLst/>
            </c:spPr>
            <c:extLst>
              <c:ext xmlns:c16="http://schemas.microsoft.com/office/drawing/2014/chart" uri="{C3380CC4-5D6E-409C-BE32-E72D297353CC}">
                <c16:uniqueId val="{0000000D-798D-45B1-9D86-705C2878F52A}"/>
              </c:ext>
            </c:extLst>
          </c:dPt>
          <c:dPt>
            <c:idx val="7"/>
            <c:bubble3D val="0"/>
            <c:spPr>
              <a:solidFill>
                <a:schemeClr val="accent2">
                  <a:lumMod val="40000"/>
                  <a:lumOff val="60000"/>
                </a:schemeClr>
              </a:solidFill>
              <a:ln w="6350">
                <a:solidFill>
                  <a:schemeClr val="bg1"/>
                </a:solidFill>
              </a:ln>
              <a:effectLst/>
            </c:spPr>
            <c:extLst>
              <c:ext xmlns:c16="http://schemas.microsoft.com/office/drawing/2014/chart" uri="{C3380CC4-5D6E-409C-BE32-E72D297353CC}">
                <c16:uniqueId val="{0000000F-798D-45B1-9D86-705C2878F52A}"/>
              </c:ext>
            </c:extLst>
          </c:dPt>
          <c:dPt>
            <c:idx val="8"/>
            <c:bubble3D val="0"/>
            <c:spPr>
              <a:solidFill>
                <a:srgbClr val="294672"/>
              </a:solidFill>
              <a:ln w="6350">
                <a:solidFill>
                  <a:schemeClr val="bg1"/>
                </a:solidFill>
              </a:ln>
              <a:effectLst/>
            </c:spPr>
            <c:extLst>
              <c:ext xmlns:c16="http://schemas.microsoft.com/office/drawing/2014/chart" uri="{C3380CC4-5D6E-409C-BE32-E72D297353CC}">
                <c16:uniqueId val="{00000011-798D-45B1-9D86-705C2878F52A}"/>
              </c:ext>
            </c:extLst>
          </c:dPt>
          <c:dPt>
            <c:idx val="9"/>
            <c:bubble3D val="0"/>
            <c:spPr>
              <a:solidFill>
                <a:schemeClr val="accent2">
                  <a:lumMod val="20000"/>
                  <a:lumOff val="80000"/>
                </a:schemeClr>
              </a:solidFill>
              <a:ln w="6350">
                <a:solidFill>
                  <a:schemeClr val="bg1"/>
                </a:solidFill>
              </a:ln>
              <a:effectLst/>
            </c:spPr>
            <c:extLst>
              <c:ext xmlns:c16="http://schemas.microsoft.com/office/drawing/2014/chart" uri="{C3380CC4-5D6E-409C-BE32-E72D297353CC}">
                <c16:uniqueId val="{00000013-798D-45B1-9D86-705C2878F52A}"/>
              </c:ext>
            </c:extLst>
          </c:dPt>
          <c:dPt>
            <c:idx val="10"/>
            <c:bubble3D val="0"/>
            <c:spPr>
              <a:solidFill>
                <a:srgbClr val="00B4DB"/>
              </a:solidFill>
              <a:ln w="6350">
                <a:solidFill>
                  <a:schemeClr val="bg1"/>
                </a:solidFill>
              </a:ln>
              <a:effectLst/>
            </c:spPr>
            <c:extLst>
              <c:ext xmlns:c16="http://schemas.microsoft.com/office/drawing/2014/chart" uri="{C3380CC4-5D6E-409C-BE32-E72D297353CC}">
                <c16:uniqueId val="{00000015-798D-45B1-9D86-705C2878F52A}"/>
              </c:ext>
            </c:extLst>
          </c:dPt>
          <c:dPt>
            <c:idx val="11"/>
            <c:bubble3D val="0"/>
            <c:spPr>
              <a:solidFill>
                <a:srgbClr val="6BCBE8"/>
              </a:solidFill>
              <a:ln w="6350">
                <a:solidFill>
                  <a:schemeClr val="bg1"/>
                </a:solidFill>
              </a:ln>
              <a:effectLst/>
            </c:spPr>
            <c:extLst>
              <c:ext xmlns:c16="http://schemas.microsoft.com/office/drawing/2014/chart" uri="{C3380CC4-5D6E-409C-BE32-E72D297353CC}">
                <c16:uniqueId val="{00000017-798D-45B1-9D86-705C2878F52A}"/>
              </c:ext>
            </c:extLst>
          </c:dPt>
          <c:dPt>
            <c:idx val="12"/>
            <c:bubble3D val="0"/>
            <c:spPr>
              <a:solidFill>
                <a:srgbClr val="B5E3F0"/>
              </a:solidFill>
              <a:ln w="6350">
                <a:solidFill>
                  <a:schemeClr val="bg1"/>
                </a:solidFill>
              </a:ln>
              <a:effectLst/>
            </c:spPr>
            <c:extLst>
              <c:ext xmlns:c16="http://schemas.microsoft.com/office/drawing/2014/chart" uri="{C3380CC4-5D6E-409C-BE32-E72D297353CC}">
                <c16:uniqueId val="{00000019-798D-45B1-9D86-705C2878F52A}"/>
              </c:ext>
            </c:extLst>
          </c:dPt>
          <c:dPt>
            <c:idx val="13"/>
            <c:bubble3D val="0"/>
            <c:spPr>
              <a:solidFill>
                <a:srgbClr val="DF641E"/>
              </a:solidFill>
              <a:ln w="6350">
                <a:solidFill>
                  <a:schemeClr val="bg1"/>
                </a:solidFill>
              </a:ln>
              <a:effectLst/>
            </c:spPr>
            <c:extLst>
              <c:ext xmlns:c16="http://schemas.microsoft.com/office/drawing/2014/chart" uri="{C3380CC4-5D6E-409C-BE32-E72D297353CC}">
                <c16:uniqueId val="{0000001B-798D-45B1-9D86-705C2878F52A}"/>
              </c:ext>
            </c:extLst>
          </c:dPt>
          <c:dPt>
            <c:idx val="14"/>
            <c:bubble3D val="0"/>
            <c:spPr>
              <a:solidFill>
                <a:srgbClr val="FA9C5C"/>
              </a:solidFill>
              <a:ln w="6350">
                <a:solidFill>
                  <a:schemeClr val="bg1"/>
                </a:solidFill>
              </a:ln>
              <a:effectLst/>
            </c:spPr>
            <c:extLst>
              <c:ext xmlns:c16="http://schemas.microsoft.com/office/drawing/2014/chart" uri="{C3380CC4-5D6E-409C-BE32-E72D297353CC}">
                <c16:uniqueId val="{0000001D-798D-45B1-9D86-705C2878F52A}"/>
              </c:ext>
            </c:extLst>
          </c:dPt>
          <c:dPt>
            <c:idx val="15"/>
            <c:bubble3D val="0"/>
            <c:spPr>
              <a:solidFill>
                <a:srgbClr val="FCBF96"/>
              </a:solidFill>
              <a:ln w="6350">
                <a:solidFill>
                  <a:schemeClr val="bg1"/>
                </a:solidFill>
              </a:ln>
              <a:effectLst/>
            </c:spPr>
            <c:extLst>
              <c:ext xmlns:c16="http://schemas.microsoft.com/office/drawing/2014/chart" uri="{C3380CC4-5D6E-409C-BE32-E72D297353CC}">
                <c16:uniqueId val="{0000001F-798D-45B1-9D86-705C2878F52A}"/>
              </c:ext>
            </c:extLst>
          </c:dPt>
          <c:dPt>
            <c:idx val="16"/>
            <c:bubble3D val="0"/>
            <c:spPr>
              <a:solidFill>
                <a:srgbClr val="D19846"/>
              </a:solidFill>
              <a:ln w="6350">
                <a:solidFill>
                  <a:schemeClr val="bg1"/>
                </a:solidFill>
              </a:ln>
              <a:effectLst/>
            </c:spPr>
            <c:extLst>
              <c:ext xmlns:c16="http://schemas.microsoft.com/office/drawing/2014/chart" uri="{C3380CC4-5D6E-409C-BE32-E72D297353CC}">
                <c16:uniqueId val="{00000021-798D-45B1-9D86-705C2878F52A}"/>
              </c:ext>
            </c:extLst>
          </c:dPt>
          <c:dPt>
            <c:idx val="17"/>
            <c:bubble3D val="0"/>
            <c:spPr>
              <a:solidFill>
                <a:srgbClr val="FFCA68"/>
              </a:solidFill>
              <a:ln w="6350">
                <a:solidFill>
                  <a:schemeClr val="bg1"/>
                </a:solidFill>
              </a:ln>
              <a:effectLst/>
            </c:spPr>
            <c:extLst>
              <c:ext xmlns:c16="http://schemas.microsoft.com/office/drawing/2014/chart" uri="{C3380CC4-5D6E-409C-BE32-E72D297353CC}">
                <c16:uniqueId val="{00000023-798D-45B1-9D86-705C2878F52A}"/>
              </c:ext>
            </c:extLst>
          </c:dPt>
          <c:dPt>
            <c:idx val="18"/>
            <c:bubble3D val="0"/>
            <c:spPr>
              <a:solidFill>
                <a:schemeClr val="accent1">
                  <a:lumMod val="80000"/>
                </a:schemeClr>
              </a:solidFill>
              <a:ln w="6350">
                <a:solidFill>
                  <a:schemeClr val="bg1"/>
                </a:solidFill>
              </a:ln>
              <a:effectLst/>
            </c:spPr>
            <c:extLst>
              <c:ext xmlns:c16="http://schemas.microsoft.com/office/drawing/2014/chart" uri="{C3380CC4-5D6E-409C-BE32-E72D297353CC}">
                <c16:uniqueId val="{00000025-798D-45B1-9D86-705C2878F52A}"/>
              </c:ext>
            </c:extLst>
          </c:dPt>
          <c:dLbls>
            <c:dLbl>
              <c:idx val="1"/>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3-798D-45B1-9D86-705C2878F52A}"/>
                </c:ext>
              </c:extLst>
            </c:dLbl>
            <c:dLbl>
              <c:idx val="5"/>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B-798D-45B1-9D86-705C2878F52A}"/>
                </c:ext>
              </c:extLst>
            </c:dLbl>
            <c:dLbl>
              <c:idx val="6"/>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D-798D-45B1-9D86-705C2878F52A}"/>
                </c:ext>
              </c:extLst>
            </c:dLbl>
            <c:dLbl>
              <c:idx val="8"/>
              <c:delete val="1"/>
              <c:extLst>
                <c:ext xmlns:c15="http://schemas.microsoft.com/office/drawing/2012/chart" uri="{CE6537A1-D6FC-4f65-9D91-7224C49458BB}"/>
                <c:ext xmlns:c16="http://schemas.microsoft.com/office/drawing/2014/chart" uri="{C3380CC4-5D6E-409C-BE32-E72D297353CC}">
                  <c16:uniqueId val="{00000011-798D-45B1-9D86-705C2878F52A}"/>
                </c:ext>
              </c:extLst>
            </c:dLbl>
            <c:dLbl>
              <c:idx val="10"/>
              <c:delete val="1"/>
              <c:extLst>
                <c:ext xmlns:c15="http://schemas.microsoft.com/office/drawing/2012/chart" uri="{CE6537A1-D6FC-4f65-9D91-7224C49458BB}"/>
                <c:ext xmlns:c16="http://schemas.microsoft.com/office/drawing/2014/chart" uri="{C3380CC4-5D6E-409C-BE32-E72D297353CC}">
                  <c16:uniqueId val="{00000015-798D-45B1-9D86-705C2878F52A}"/>
                </c:ext>
              </c:extLst>
            </c:dLbl>
            <c:dLbl>
              <c:idx val="11"/>
              <c:delete val="1"/>
              <c:extLst>
                <c:ext xmlns:c15="http://schemas.microsoft.com/office/drawing/2012/chart" uri="{CE6537A1-D6FC-4f65-9D91-7224C49458BB}"/>
                <c:ext xmlns:c16="http://schemas.microsoft.com/office/drawing/2014/chart" uri="{C3380CC4-5D6E-409C-BE32-E72D297353CC}">
                  <c16:uniqueId val="{00000017-798D-45B1-9D86-705C2878F52A}"/>
                </c:ext>
              </c:extLst>
            </c:dLbl>
            <c:dLbl>
              <c:idx val="13"/>
              <c:delete val="1"/>
              <c:extLst>
                <c:ext xmlns:c15="http://schemas.microsoft.com/office/drawing/2012/chart" uri="{CE6537A1-D6FC-4f65-9D91-7224C49458BB}"/>
                <c:ext xmlns:c16="http://schemas.microsoft.com/office/drawing/2014/chart" uri="{C3380CC4-5D6E-409C-BE32-E72D297353CC}">
                  <c16:uniqueId val="{0000001B-798D-45B1-9D86-705C2878F52A}"/>
                </c:ext>
              </c:extLst>
            </c:dLbl>
            <c:dLbl>
              <c:idx val="14"/>
              <c:delete val="1"/>
              <c:extLst>
                <c:ext xmlns:c15="http://schemas.microsoft.com/office/drawing/2012/chart" uri="{CE6537A1-D6FC-4f65-9D91-7224C49458BB}"/>
                <c:ext xmlns:c16="http://schemas.microsoft.com/office/drawing/2014/chart" uri="{C3380CC4-5D6E-409C-BE32-E72D297353CC}">
                  <c16:uniqueId val="{0000001D-798D-45B1-9D86-705C2878F52A}"/>
                </c:ext>
              </c:extLst>
            </c:dLbl>
            <c:dLbl>
              <c:idx val="15"/>
              <c:delete val="1"/>
              <c:extLst>
                <c:ext xmlns:c15="http://schemas.microsoft.com/office/drawing/2012/chart" uri="{CE6537A1-D6FC-4f65-9D91-7224C49458BB}"/>
                <c:ext xmlns:c16="http://schemas.microsoft.com/office/drawing/2014/chart" uri="{C3380CC4-5D6E-409C-BE32-E72D297353CC}">
                  <c16:uniqueId val="{0000001F-798D-45B1-9D86-705C2878F52A}"/>
                </c:ext>
              </c:extLst>
            </c:dLbl>
            <c:dLbl>
              <c:idx val="16"/>
              <c:delete val="1"/>
              <c:extLst>
                <c:ext xmlns:c15="http://schemas.microsoft.com/office/drawing/2012/chart" uri="{CE6537A1-D6FC-4f65-9D91-7224C49458BB}"/>
                <c:ext xmlns:c16="http://schemas.microsoft.com/office/drawing/2014/chart" uri="{C3380CC4-5D6E-409C-BE32-E72D297353CC}">
                  <c16:uniqueId val="{00000021-798D-45B1-9D86-705C2878F52A}"/>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Sheet1!$A$2:$A$20</c:f>
              <c:strCache>
                <c:ptCount val="17"/>
                <c:pt idx="0">
                  <c:v>U.S. large-cap equity</c:v>
                </c:pt>
                <c:pt idx="1">
                  <c:v>International equity </c:v>
                </c:pt>
                <c:pt idx="2">
                  <c:v>U.S. mid-cap equity</c:v>
                </c:pt>
                <c:pt idx="3">
                  <c:v>Emerging-market equity </c:v>
                </c:pt>
                <c:pt idx="4">
                  <c:v>U.S. small-cap equity</c:v>
                </c:pt>
                <c:pt idx="5">
                  <c:v>Intermediate-term bond  </c:v>
                </c:pt>
                <c:pt idx="6">
                  <c:v>Bank loan</c:v>
                </c:pt>
                <c:pt idx="7">
                  <c:v>High-yield bond</c:v>
                </c:pt>
                <c:pt idx="8">
                  <c:v>Global bond</c:v>
                </c:pt>
                <c:pt idx="9">
                  <c:v>Emerging markets debt</c:v>
                </c:pt>
                <c:pt idx="10">
                  <c:v>Inflation-protected bond </c:v>
                </c:pt>
                <c:pt idx="11">
                  <c:v>Short-term bond</c:v>
                </c:pt>
                <c:pt idx="12">
                  <c:v>Sector</c:v>
                </c:pt>
                <c:pt idx="13">
                  <c:v>Alternative</c:v>
                </c:pt>
                <c:pt idx="14">
                  <c:v>Thematic equity</c:v>
                </c:pt>
                <c:pt idx="15">
                  <c:v>Long/short equity</c:v>
                </c:pt>
                <c:pt idx="16">
                  <c:v>Cash and other</c:v>
                </c:pt>
              </c:strCache>
            </c:strRef>
          </c:cat>
          <c:val>
            <c:numRef>
              <c:f>Sheet1!$B$2:$B$20</c:f>
              <c:numCache>
                <c:formatCode>0%</c:formatCode>
                <c:ptCount val="17"/>
                <c:pt idx="0">
                  <c:v>0.26</c:v>
                </c:pt>
                <c:pt idx="1">
                  <c:v>0.16</c:v>
                </c:pt>
                <c:pt idx="2">
                  <c:v>7.0000000000000007E-2</c:v>
                </c:pt>
                <c:pt idx="3">
                  <c:v>0.04</c:v>
                </c:pt>
                <c:pt idx="4">
                  <c:v>0.05</c:v>
                </c:pt>
                <c:pt idx="5">
                  <c:v>0.15</c:v>
                </c:pt>
                <c:pt idx="6">
                  <c:v>0.03</c:v>
                </c:pt>
                <c:pt idx="7">
                  <c:v>0.04</c:v>
                </c:pt>
                <c:pt idx="8">
                  <c:v>0</c:v>
                </c:pt>
                <c:pt idx="9">
                  <c:v>0.04</c:v>
                </c:pt>
                <c:pt idx="10">
                  <c:v>0.03</c:v>
                </c:pt>
                <c:pt idx="11">
                  <c:v>0.01</c:v>
                </c:pt>
                <c:pt idx="12">
                  <c:v>0.05</c:v>
                </c:pt>
                <c:pt idx="13">
                  <c:v>0</c:v>
                </c:pt>
                <c:pt idx="14">
                  <c:v>0</c:v>
                </c:pt>
                <c:pt idx="15">
                  <c:v>0</c:v>
                </c:pt>
                <c:pt idx="16">
                  <c:v>0.01</c:v>
                </c:pt>
              </c:numCache>
            </c:numRef>
          </c:val>
          <c:extLst>
            <c:ext xmlns:c16="http://schemas.microsoft.com/office/drawing/2014/chart" uri="{C3380CC4-5D6E-409C-BE32-E72D297353CC}">
              <c16:uniqueId val="{00000026-798D-45B1-9D86-705C2878F52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6"/>
          <c:order val="0"/>
          <c:tx>
            <c:strRef>
              <c:f>'Slide 4'!$A$79</c:f>
              <c:strCache>
                <c:ptCount val="1"/>
                <c:pt idx="0">
                  <c:v>Other</c:v>
                </c:pt>
              </c:strCache>
            </c:strRef>
          </c:tx>
          <c:spPr>
            <a:solidFill>
              <a:srgbClr val="07874E"/>
            </a:solidFill>
            <a:ln w="12700">
              <a:solidFill>
                <a:schemeClr val="bg1"/>
              </a:solidFill>
            </a:ln>
            <a:effectLst/>
          </c:spPr>
          <c:invertIfNegative val="0"/>
          <c:dLbls>
            <c:dLbl>
              <c:idx val="0"/>
              <c:layout>
                <c:manualLayout>
                  <c:x val="0.3315306546535049"/>
                  <c:y val="3.5703908716184789E-3"/>
                </c:manualLayout>
              </c:layout>
              <c:spPr>
                <a:noFill/>
                <a:ln>
                  <a:noFill/>
                </a:ln>
                <a:effectLst/>
              </c:spPr>
              <c:txPr>
                <a:bodyPr rot="0" spcFirstLastPara="1" vertOverflow="ellipsis" vert="horz" wrap="square" anchor="ctr" anchorCtr="0"/>
                <a:lstStyle/>
                <a:p>
                  <a:pPr algn="l">
                    <a:defRPr sz="1050" b="0" i="0" u="none" strike="noStrike" kern="1200" baseline="0">
                      <a:solidFill>
                        <a:schemeClr val="tx1"/>
                      </a:solidFill>
                      <a:latin typeface="+mn-lt"/>
                      <a:ea typeface="+mn-ea"/>
                      <a:cs typeface="+mn-cs"/>
                    </a:defRPr>
                  </a:pPr>
                  <a:endParaRPr lang="en-US"/>
                </a:p>
              </c:txPr>
              <c:dLblPos val="ctr"/>
              <c:showLegendKey val="0"/>
              <c:showVal val="0"/>
              <c:showCatName val="0"/>
              <c:showSerName val="1"/>
              <c:showPercent val="0"/>
              <c:showBubbleSize val="0"/>
              <c:extLst>
                <c:ext xmlns:c15="http://schemas.microsoft.com/office/drawing/2012/chart" uri="{CE6537A1-D6FC-4f65-9D91-7224C49458BB}">
                  <c15:layout>
                    <c:manualLayout>
                      <c:w val="0.41180797007317199"/>
                      <c:h val="4.7142209899585834E-2"/>
                    </c:manualLayout>
                  </c15:layout>
                </c:ext>
                <c:ext xmlns:c16="http://schemas.microsoft.com/office/drawing/2014/chart" uri="{C3380CC4-5D6E-409C-BE32-E72D297353CC}">
                  <c16:uniqueId val="{0000000D-AA99-A540-98B0-AF81579BBB89}"/>
                </c:ext>
              </c:extLst>
            </c:dLbl>
            <c:spPr>
              <a:noFill/>
              <a:ln>
                <a:noFill/>
              </a:ln>
              <a:effectLst/>
            </c:spPr>
            <c:txPr>
              <a:bodyPr rot="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'Slide 4'!$B$72:$C$72</c:f>
              <c:strCache>
                <c:ptCount val="1"/>
                <c:pt idx="0">
                  <c:v>Average 
costs</c:v>
                </c:pt>
              </c:strCache>
            </c:strRef>
          </c:cat>
          <c:val>
            <c:numRef>
              <c:f>'Slide 4'!$B$79:$C$79</c:f>
              <c:numCache>
                <c:formatCode>General</c:formatCode>
                <c:ptCount val="2"/>
                <c:pt idx="0" formatCode="#,##0">
                  <c:v>15503.704999999994</c:v>
                </c:pt>
              </c:numCache>
            </c:numRef>
          </c:val>
          <c:extLst>
            <c:ext xmlns:c16="http://schemas.microsoft.com/office/drawing/2014/chart" uri="{C3380CC4-5D6E-409C-BE32-E72D297353CC}">
              <c16:uniqueId val="{00000000-AA99-A540-98B0-AF81579BBB89}"/>
            </c:ext>
          </c:extLst>
        </c:ser>
        <c:ser>
          <c:idx val="5"/>
          <c:order val="1"/>
          <c:tx>
            <c:strRef>
              <c:f>'Slide 4'!$A$78</c:f>
              <c:strCache>
                <c:ptCount val="1"/>
                <c:pt idx="0">
                  <c:v>Clothing</c:v>
                </c:pt>
              </c:strCache>
            </c:strRef>
          </c:tx>
          <c:spPr>
            <a:solidFill>
              <a:srgbClr val="00009A"/>
            </a:solidFill>
            <a:ln w="12700">
              <a:solidFill>
                <a:schemeClr val="bg1"/>
              </a:solidFill>
            </a:ln>
            <a:effectLst/>
          </c:spPr>
          <c:invertIfNegative val="0"/>
          <c:dLbls>
            <c:dLbl>
              <c:idx val="0"/>
              <c:layout>
                <c:manualLayout>
                  <c:x val="0.33489506093803934"/>
                  <c:y val="4.049685066901623E-3"/>
                </c:manualLayout>
              </c:layout>
              <c:spPr>
                <a:solidFill>
                  <a:schemeClr val="bg1">
                    <a:alpha val="70000"/>
                  </a:schemeClr>
                </a:solidFill>
                <a:ln>
                  <a:noFill/>
                </a:ln>
                <a:effectLst/>
              </c:spPr>
              <c:txPr>
                <a:bodyPr rot="0" spcFirstLastPara="1" vertOverflow="ellipsis" vert="horz" wrap="square" anchor="ctr" anchorCtr="0"/>
                <a:lstStyle/>
                <a:p>
                  <a:pPr algn="l">
                    <a:defRPr sz="1050" b="0" i="0" u="none" strike="noStrike" kern="1200" baseline="0">
                      <a:solidFill>
                        <a:schemeClr val="tx1"/>
                      </a:solidFill>
                      <a:latin typeface="+mn-lt"/>
                      <a:ea typeface="+mn-ea"/>
                      <a:cs typeface="+mn-cs"/>
                    </a:defRPr>
                  </a:pPr>
                  <a:endParaRPr lang="en-US"/>
                </a:p>
              </c:txPr>
              <c:dLblPos val="ctr"/>
              <c:showLegendKey val="0"/>
              <c:showVal val="0"/>
              <c:showCatName val="0"/>
              <c:showSerName val="1"/>
              <c:showPercent val="0"/>
              <c:showBubbleSize val="0"/>
              <c:extLst>
                <c:ext xmlns:c15="http://schemas.microsoft.com/office/drawing/2012/chart" uri="{CE6537A1-D6FC-4f65-9D91-7224C49458BB}">
                  <c15:layout>
                    <c:manualLayout>
                      <c:w val="0.41493929814660352"/>
                      <c:h val="3.7995114720352205E-2"/>
                    </c:manualLayout>
                  </c15:layout>
                </c:ext>
                <c:ext xmlns:c16="http://schemas.microsoft.com/office/drawing/2014/chart" uri="{C3380CC4-5D6E-409C-BE32-E72D297353CC}">
                  <c16:uniqueId val="{00000001-AA99-A540-98B0-AF81579BBB89}"/>
                </c:ext>
              </c:extLst>
            </c:dLbl>
            <c:spPr>
              <a:noFill/>
              <a:ln>
                <a:noFill/>
              </a:ln>
              <a:effectLst/>
            </c:spPr>
            <c:txPr>
              <a:bodyPr rot="0" spcFirstLastPara="1" vertOverflow="ellipsis" vert="horz" wrap="square" anchor="ctr" anchorCtr="0"/>
              <a:lstStyle/>
              <a:p>
                <a:pPr algn="l">
                  <a:defRPr sz="1050" b="0" i="0" u="none" strike="noStrike" kern="1200" baseline="0">
                    <a:solidFill>
                      <a:schemeClr val="tx1"/>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'Slide 4'!$B$72:$C$72</c:f>
              <c:strCache>
                <c:ptCount val="1"/>
                <c:pt idx="0">
                  <c:v>Average 
costs</c:v>
                </c:pt>
              </c:strCache>
            </c:strRef>
          </c:cat>
          <c:val>
            <c:numRef>
              <c:f>'Slide 4'!$B$78:$C$78</c:f>
              <c:numCache>
                <c:formatCode>General</c:formatCode>
                <c:ptCount val="2"/>
                <c:pt idx="0" formatCode="#,##0">
                  <c:v>1945.1859999999999</c:v>
                </c:pt>
              </c:numCache>
            </c:numRef>
          </c:val>
          <c:extLst>
            <c:ext xmlns:c16="http://schemas.microsoft.com/office/drawing/2014/chart" uri="{C3380CC4-5D6E-409C-BE32-E72D297353CC}">
              <c16:uniqueId val="{00000002-AA99-A540-98B0-AF81579BBB89}"/>
            </c:ext>
          </c:extLst>
        </c:ser>
        <c:ser>
          <c:idx val="4"/>
          <c:order val="2"/>
          <c:tx>
            <c:strRef>
              <c:f>'Slide 4'!$A$77</c:f>
              <c:strCache>
                <c:ptCount val="1"/>
                <c:pt idx="0">
                  <c:v>Entertainment</c:v>
                </c:pt>
              </c:strCache>
            </c:strRef>
          </c:tx>
          <c:spPr>
            <a:solidFill>
              <a:srgbClr val="D03A39"/>
            </a:solidFill>
            <a:ln w="12700">
              <a:solidFill>
                <a:schemeClr val="bg1"/>
              </a:solidFill>
            </a:ln>
            <a:effectLst/>
          </c:spPr>
          <c:invertIfNegative val="0"/>
          <c:dLbls>
            <c:dLbl>
              <c:idx val="0"/>
              <c:layout>
                <c:manualLayout>
                  <c:x val="0.33679324988926196"/>
                  <c:y val="-4.8498219729241256E-3"/>
                </c:manualLayout>
              </c:layout>
              <c:spPr>
                <a:solidFill>
                  <a:schemeClr val="bg1">
                    <a:alpha val="70000"/>
                  </a:schemeClr>
                </a:solidFill>
                <a:ln>
                  <a:noFill/>
                </a:ln>
                <a:effectLst/>
              </c:spPr>
              <c:txPr>
                <a:bodyPr rot="0" spcFirstLastPara="1" vertOverflow="ellipsis" vert="horz" wrap="square" anchor="ctr" anchorCtr="0"/>
                <a:lstStyle/>
                <a:p>
                  <a:pPr algn="l">
                    <a:defRPr sz="1050" b="0" i="0" u="none" strike="noStrike" kern="1200" baseline="0">
                      <a:solidFill>
                        <a:schemeClr val="tx1"/>
                      </a:solidFill>
                      <a:latin typeface="+mn-lt"/>
                      <a:ea typeface="+mn-ea"/>
                      <a:cs typeface="+mn-cs"/>
                    </a:defRPr>
                  </a:pPr>
                  <a:endParaRPr lang="en-US"/>
                </a:p>
              </c:txPr>
              <c:dLblPos val="ctr"/>
              <c:showLegendKey val="0"/>
              <c:showVal val="0"/>
              <c:showCatName val="0"/>
              <c:showSerName val="1"/>
              <c:showPercent val="0"/>
              <c:showBubbleSize val="0"/>
              <c:extLst>
                <c:ext xmlns:c15="http://schemas.microsoft.com/office/drawing/2012/chart" uri="{CE6537A1-D6FC-4f65-9D91-7224C49458BB}">
                  <c15:layout>
                    <c:manualLayout>
                      <c:w val="0.4241484772430722"/>
                      <c:h val="3.822977558246618E-2"/>
                    </c:manualLayout>
                  </c15:layout>
                </c:ext>
                <c:ext xmlns:c16="http://schemas.microsoft.com/office/drawing/2014/chart" uri="{C3380CC4-5D6E-409C-BE32-E72D297353CC}">
                  <c16:uniqueId val="{0000000C-AA99-A540-98B0-AF81579BBB89}"/>
                </c:ext>
              </c:extLst>
            </c:dLbl>
            <c:spPr>
              <a:noFill/>
              <a:ln>
                <a:noFill/>
              </a:ln>
              <a:effectLst/>
            </c:spPr>
            <c:txPr>
              <a:bodyPr rot="0" spcFirstLastPara="1" vertOverflow="ellipsis" vert="horz" wrap="square" anchor="ctr" anchorCtr="0"/>
              <a:lstStyle/>
              <a:p>
                <a:pPr algn="l">
                  <a:defRPr sz="1050" b="0" i="0" u="none" strike="noStrike" kern="1200" baseline="0">
                    <a:solidFill>
                      <a:schemeClr val="tx1"/>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'Slide 4'!$B$72:$C$72</c:f>
              <c:strCache>
                <c:ptCount val="1"/>
                <c:pt idx="0">
                  <c:v>Average 
costs</c:v>
                </c:pt>
              </c:strCache>
            </c:strRef>
          </c:cat>
          <c:val>
            <c:numRef>
              <c:f>'Slide 4'!$B$77:$C$77</c:f>
              <c:numCache>
                <c:formatCode>General</c:formatCode>
                <c:ptCount val="2"/>
                <c:pt idx="0" formatCode="#,##0">
                  <c:v>3457.3919999999998</c:v>
                </c:pt>
              </c:numCache>
            </c:numRef>
          </c:val>
          <c:extLst>
            <c:ext xmlns:c16="http://schemas.microsoft.com/office/drawing/2014/chart" uri="{C3380CC4-5D6E-409C-BE32-E72D297353CC}">
              <c16:uniqueId val="{00000003-AA99-A540-98B0-AF81579BBB89}"/>
            </c:ext>
          </c:extLst>
        </c:ser>
        <c:ser>
          <c:idx val="3"/>
          <c:order val="3"/>
          <c:tx>
            <c:strRef>
              <c:f>'Slide 4'!$A$76</c:f>
              <c:strCache>
                <c:ptCount val="1"/>
                <c:pt idx="0">
                  <c:v>Food</c:v>
                </c:pt>
              </c:strCache>
            </c:strRef>
          </c:tx>
          <c:spPr>
            <a:solidFill>
              <a:schemeClr val="accent4"/>
            </a:solidFill>
            <a:ln w="12700">
              <a:solidFill>
                <a:schemeClr val="bg1"/>
              </a:solidFill>
            </a:ln>
            <a:effectLst/>
          </c:spPr>
          <c:invertIfNegative val="0"/>
          <c:dLbls>
            <c:dLbl>
              <c:idx val="0"/>
              <c:layout>
                <c:manualLayout>
                  <c:x val="0.32363686539018532"/>
                  <c:y val="3.8631629230913181E-3"/>
                </c:manualLayout>
              </c:layout>
              <c:dLblPos val="ctr"/>
              <c:showLegendKey val="0"/>
              <c:showVal val="0"/>
              <c:showCatName val="0"/>
              <c:showSerName val="1"/>
              <c:showPercent val="0"/>
              <c:showBubbleSize val="0"/>
              <c:extLst>
                <c:ext xmlns:c15="http://schemas.microsoft.com/office/drawing/2012/chart" uri="{CE6537A1-D6FC-4f65-9D91-7224C49458BB}">
                  <c15:layout>
                    <c:manualLayout>
                      <c:w val="0.39433684173015709"/>
                      <c:h val="4.7142209899585834E-2"/>
                    </c:manualLayout>
                  </c15:layout>
                </c:ext>
                <c:ext xmlns:c16="http://schemas.microsoft.com/office/drawing/2014/chart" uri="{C3380CC4-5D6E-409C-BE32-E72D297353CC}">
                  <c16:uniqueId val="{0000000B-AA99-A540-98B0-AF81579BBB89}"/>
                </c:ext>
              </c:extLst>
            </c:dLbl>
            <c:spPr>
              <a:noFill/>
              <a:ln>
                <a:noFill/>
              </a:ln>
              <a:effectLst/>
            </c:spPr>
            <c:txPr>
              <a:bodyPr rot="0" spcFirstLastPara="1" vertOverflow="ellipsis" vert="horz" wrap="square" anchor="ctr" anchorCtr="0"/>
              <a:lstStyle/>
              <a:p>
                <a:pPr algn="l">
                  <a:defRPr sz="1050" b="0" i="0" u="none" strike="noStrike" kern="1200" baseline="0">
                    <a:solidFill>
                      <a:schemeClr val="tx1"/>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'Slide 4'!$B$72:$C$72</c:f>
              <c:strCache>
                <c:ptCount val="1"/>
                <c:pt idx="0">
                  <c:v>Average 
costs</c:v>
                </c:pt>
              </c:strCache>
            </c:strRef>
          </c:cat>
          <c:val>
            <c:numRef>
              <c:f>'Slide 4'!$B$76:$C$76</c:f>
              <c:numCache>
                <c:formatCode>General</c:formatCode>
                <c:ptCount val="2"/>
                <c:pt idx="0" formatCode="#,##0">
                  <c:v>9341.7029999999995</c:v>
                </c:pt>
              </c:numCache>
            </c:numRef>
          </c:val>
          <c:extLst>
            <c:ext xmlns:c16="http://schemas.microsoft.com/office/drawing/2014/chart" uri="{C3380CC4-5D6E-409C-BE32-E72D297353CC}">
              <c16:uniqueId val="{00000004-AA99-A540-98B0-AF81579BBB89}"/>
            </c:ext>
          </c:extLst>
        </c:ser>
        <c:ser>
          <c:idx val="2"/>
          <c:order val="4"/>
          <c:tx>
            <c:strRef>
              <c:f>'Slide 4'!$A$75</c:f>
              <c:strCache>
                <c:ptCount val="1"/>
                <c:pt idx="0">
                  <c:v>Healthcare</c:v>
                </c:pt>
              </c:strCache>
            </c:strRef>
          </c:tx>
          <c:spPr>
            <a:solidFill>
              <a:srgbClr val="A65900"/>
            </a:solidFill>
            <a:ln w="12700">
              <a:solidFill>
                <a:schemeClr val="bg1"/>
              </a:solidFill>
            </a:ln>
            <a:effectLst/>
          </c:spPr>
          <c:invertIfNegative val="0"/>
          <c:dLbls>
            <c:dLbl>
              <c:idx val="0"/>
              <c:layout>
                <c:manualLayout>
                  <c:x val="0.32363665820955329"/>
                  <c:y val="3.2706011553292392E-3"/>
                </c:manualLayout>
              </c:layout>
              <c:dLblPos val="ctr"/>
              <c:showLegendKey val="0"/>
              <c:showVal val="0"/>
              <c:showCatName val="0"/>
              <c:showSerName val="1"/>
              <c:showPercent val="0"/>
              <c:showBubbleSize val="0"/>
              <c:extLst>
                <c:ext xmlns:c15="http://schemas.microsoft.com/office/drawing/2012/chart" uri="{CE6537A1-D6FC-4f65-9D91-7224C49458BB}">
                  <c15:layout>
                    <c:manualLayout>
                      <c:w val="0.39654704471330959"/>
                      <c:h val="3.7995114720352205E-2"/>
                    </c:manualLayout>
                  </c15:layout>
                </c:ext>
                <c:ext xmlns:c16="http://schemas.microsoft.com/office/drawing/2014/chart" uri="{C3380CC4-5D6E-409C-BE32-E72D297353CC}">
                  <c16:uniqueId val="{0000000A-AA99-A540-98B0-AF81579BBB89}"/>
                </c:ext>
              </c:extLst>
            </c:dLbl>
            <c:spPr>
              <a:noFill/>
              <a:ln>
                <a:noFill/>
              </a:ln>
              <a:effectLst/>
            </c:spPr>
            <c:txPr>
              <a:bodyPr rot="0" spcFirstLastPara="1" vertOverflow="ellipsis" vert="horz" wrap="square" anchor="ctr" anchorCtr="0"/>
              <a:lstStyle/>
              <a:p>
                <a:pPr algn="l">
                  <a:defRPr sz="1050" b="0" i="0" u="none" strike="noStrike" kern="1200" baseline="0">
                    <a:solidFill>
                      <a:schemeClr val="tx1"/>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'Slide 4'!$B$72:$C$72</c:f>
              <c:strCache>
                <c:ptCount val="1"/>
                <c:pt idx="0">
                  <c:v>Average 
costs</c:v>
                </c:pt>
              </c:strCache>
            </c:strRef>
          </c:cat>
          <c:val>
            <c:numRef>
              <c:f>'Slide 4'!$B$75:$C$75</c:f>
              <c:numCache>
                <c:formatCode>General</c:formatCode>
                <c:ptCount val="2"/>
                <c:pt idx="0" formatCode="#,##0">
                  <c:v>6122.5959999999995</c:v>
                </c:pt>
              </c:numCache>
            </c:numRef>
          </c:val>
          <c:extLst>
            <c:ext xmlns:c16="http://schemas.microsoft.com/office/drawing/2014/chart" uri="{C3380CC4-5D6E-409C-BE32-E72D297353CC}">
              <c16:uniqueId val="{00000005-AA99-A540-98B0-AF81579BBB89}"/>
            </c:ext>
          </c:extLst>
        </c:ser>
        <c:ser>
          <c:idx val="0"/>
          <c:order val="5"/>
          <c:tx>
            <c:strRef>
              <c:f>'Slide 4'!$A$74</c:f>
              <c:strCache>
                <c:ptCount val="1"/>
                <c:pt idx="0">
                  <c:v>Transportation </c:v>
                </c:pt>
              </c:strCache>
            </c:strRef>
          </c:tx>
          <c:spPr>
            <a:solidFill>
              <a:srgbClr val="08847B"/>
            </a:solidFill>
            <a:ln w="12700">
              <a:solidFill>
                <a:schemeClr val="bg1"/>
              </a:solidFill>
            </a:ln>
            <a:effectLst/>
          </c:spPr>
          <c:invertIfNegative val="0"/>
          <c:dLbls>
            <c:dLbl>
              <c:idx val="0"/>
              <c:layout>
                <c:manualLayout>
                  <c:x val="0.3315306546535049"/>
                  <c:y val="4.5888140885162031E-3"/>
                </c:manualLayout>
              </c:layout>
              <c:dLblPos val="ctr"/>
              <c:showLegendKey val="0"/>
              <c:showVal val="0"/>
              <c:showCatName val="0"/>
              <c:showSerName val="1"/>
              <c:showPercent val="0"/>
              <c:showBubbleSize val="0"/>
              <c:extLst>
                <c:ext xmlns:c15="http://schemas.microsoft.com/office/drawing/2012/chart" uri="{CE6537A1-D6FC-4f65-9D91-7224C49458BB}">
                  <c15:layout>
                    <c:manualLayout>
                      <c:w val="0.40615111009454474"/>
                      <c:h val="4.135694551829764E-2"/>
                    </c:manualLayout>
                  </c15:layout>
                </c:ext>
                <c:ext xmlns:c16="http://schemas.microsoft.com/office/drawing/2014/chart" uri="{C3380CC4-5D6E-409C-BE32-E72D297353CC}">
                  <c16:uniqueId val="{00000008-AA99-A540-98B0-AF81579BBB89}"/>
                </c:ext>
              </c:extLst>
            </c:dLbl>
            <c:spPr>
              <a:noFill/>
              <a:ln>
                <a:noFill/>
              </a:ln>
              <a:effectLst/>
            </c:spPr>
            <c:txPr>
              <a:bodyPr rot="0" spcFirstLastPara="1" vertOverflow="ellipsis" vert="horz" wrap="square" anchor="ctr" anchorCtr="0"/>
              <a:lstStyle/>
              <a:p>
                <a:pPr algn="l">
                  <a:defRPr sz="1050" b="0" i="0" u="none" strike="noStrike" kern="1200" baseline="0">
                    <a:solidFill>
                      <a:schemeClr val="tx1"/>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'Slide 4'!$B$72:$C$72</c:f>
              <c:strCache>
                <c:ptCount val="1"/>
                <c:pt idx="0">
                  <c:v>Average 
costs</c:v>
                </c:pt>
              </c:strCache>
            </c:strRef>
          </c:cat>
          <c:val>
            <c:numRef>
              <c:f>'Slide 4'!$B$74:$C$74</c:f>
              <c:numCache>
                <c:formatCode>General</c:formatCode>
                <c:ptCount val="2"/>
                <c:pt idx="0" formatCode="#,##0">
                  <c:v>12298.242000000002</c:v>
                </c:pt>
              </c:numCache>
            </c:numRef>
          </c:val>
          <c:extLst>
            <c:ext xmlns:c16="http://schemas.microsoft.com/office/drawing/2014/chart" uri="{C3380CC4-5D6E-409C-BE32-E72D297353CC}">
              <c16:uniqueId val="{00000006-AA99-A540-98B0-AF81579BBB89}"/>
            </c:ext>
          </c:extLst>
        </c:ser>
        <c:ser>
          <c:idx val="1"/>
          <c:order val="6"/>
          <c:tx>
            <c:strRef>
              <c:f>'Slide 4'!$A$73</c:f>
              <c:strCache>
                <c:ptCount val="1"/>
                <c:pt idx="0">
                  <c:v>Housing </c:v>
                </c:pt>
              </c:strCache>
            </c:strRef>
          </c:tx>
          <c:spPr>
            <a:solidFill>
              <a:schemeClr val="bg2"/>
            </a:solidFill>
            <a:ln w="12700">
              <a:solidFill>
                <a:schemeClr val="bg1"/>
              </a:solidFill>
            </a:ln>
            <a:effectLst/>
          </c:spPr>
          <c:invertIfNegative val="0"/>
          <c:dLbls>
            <c:dLbl>
              <c:idx val="0"/>
              <c:layout>
                <c:manualLayout>
                  <c:x val="0.33679262834736567"/>
                  <c:y val="-3.5107407206772419E-2"/>
                </c:manualLayout>
              </c:layout>
              <c:spPr>
                <a:solidFill>
                  <a:schemeClr val="bg1">
                    <a:alpha val="70000"/>
                  </a:schemeClr>
                </a:solidFill>
                <a:ln>
                  <a:noFill/>
                </a:ln>
                <a:effectLst/>
              </c:spPr>
              <c:txPr>
                <a:bodyPr rot="0" spcFirstLastPara="1" vertOverflow="ellipsis" vert="horz" wrap="square" anchor="ctr" anchorCtr="0"/>
                <a:lstStyle/>
                <a:p>
                  <a:pPr algn="l">
                    <a:defRPr sz="1050" b="0" i="0" u="none" strike="noStrike" kern="1200" baseline="0">
                      <a:solidFill>
                        <a:schemeClr val="tx1"/>
                      </a:solidFill>
                      <a:latin typeface="+mn-lt"/>
                      <a:ea typeface="+mn-ea"/>
                      <a:cs typeface="+mn-cs"/>
                    </a:defRPr>
                  </a:pPr>
                  <a:endParaRPr lang="en-US"/>
                </a:p>
              </c:txPr>
              <c:dLblPos val="ctr"/>
              <c:showLegendKey val="0"/>
              <c:showVal val="0"/>
              <c:showCatName val="0"/>
              <c:showSerName val="1"/>
              <c:showPercent val="0"/>
              <c:showBubbleSize val="0"/>
              <c:extLst>
                <c:ext xmlns:c15="http://schemas.microsoft.com/office/drawing/2012/chart" uri="{CE6537A1-D6FC-4f65-9D91-7224C49458BB}">
                  <c15:layout>
                    <c:manualLayout>
                      <c:w val="0.40441452203635353"/>
                      <c:h val="3.4867944784520745E-2"/>
                    </c:manualLayout>
                  </c15:layout>
                </c:ext>
                <c:ext xmlns:c16="http://schemas.microsoft.com/office/drawing/2014/chart" uri="{C3380CC4-5D6E-409C-BE32-E72D297353CC}">
                  <c16:uniqueId val="{00000009-AA99-A540-98B0-AF81579BBB89}"/>
                </c:ext>
              </c:extLst>
            </c:dLbl>
            <c:spPr>
              <a:noFill/>
              <a:ln>
                <a:noFill/>
              </a:ln>
              <a:effectLst/>
            </c:spPr>
            <c:txPr>
              <a:bodyPr rot="0" spcFirstLastPara="1" vertOverflow="ellipsis" vert="horz" wrap="square" anchor="ctr" anchorCtr="0"/>
              <a:lstStyle/>
              <a:p>
                <a:pPr algn="l">
                  <a:defRPr sz="1050" b="0" i="0" u="none" strike="noStrike" kern="1200" baseline="0">
                    <a:solidFill>
                      <a:schemeClr val="tx1"/>
                    </a:solidFill>
                    <a:latin typeface="+mn-lt"/>
                    <a:ea typeface="+mn-ea"/>
                    <a:cs typeface="+mn-cs"/>
                  </a:defRPr>
                </a:pPr>
                <a:endParaRPr lang="en-US"/>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'Slide 4'!$B$72:$C$72</c:f>
              <c:strCache>
                <c:ptCount val="1"/>
                <c:pt idx="0">
                  <c:v>Average 
costs</c:v>
                </c:pt>
              </c:strCache>
            </c:strRef>
          </c:cat>
          <c:val>
            <c:numRef>
              <c:f>'Slide 4'!$B$73:$C$73</c:f>
              <c:numCache>
                <c:formatCode>General</c:formatCode>
                <c:ptCount val="2"/>
                <c:pt idx="0" formatCode="#,##0">
                  <c:v>24298.176000000003</c:v>
                </c:pt>
              </c:numCache>
            </c:numRef>
          </c:val>
          <c:extLst>
            <c:ext xmlns:c16="http://schemas.microsoft.com/office/drawing/2014/chart" uri="{C3380CC4-5D6E-409C-BE32-E72D297353CC}">
              <c16:uniqueId val="{00000007-AA99-A540-98B0-AF81579BBB89}"/>
            </c:ext>
          </c:extLst>
        </c:ser>
        <c:dLbls>
          <c:dLblPos val="inEnd"/>
          <c:showLegendKey val="0"/>
          <c:showVal val="1"/>
          <c:showCatName val="0"/>
          <c:showSerName val="0"/>
          <c:showPercent val="0"/>
          <c:showBubbleSize val="0"/>
        </c:dLbls>
        <c:gapWidth val="98"/>
        <c:overlap val="100"/>
        <c:axId val="356026944"/>
        <c:axId val="356028656"/>
      </c:barChart>
      <c:catAx>
        <c:axId val="356026944"/>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n-US"/>
          </a:p>
        </c:txPr>
        <c:crossAx val="356028656"/>
        <c:crosses val="autoZero"/>
        <c:auto val="1"/>
        <c:lblAlgn val="ctr"/>
        <c:lblOffset val="100"/>
        <c:noMultiLvlLbl val="0"/>
      </c:catAx>
      <c:valAx>
        <c:axId val="35602865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crossAx val="356026944"/>
        <c:crosses val="autoZero"/>
        <c:crossBetween val="between"/>
      </c:valAx>
      <c:spPr>
        <a:noFill/>
        <a:ln>
          <a:noFill/>
        </a:ln>
        <a:effectLst/>
      </c:spPr>
    </c:plotArea>
    <c:plotVisOnly val="1"/>
    <c:dispBlanksAs val="gap"/>
    <c:showDLblsOverMax val="0"/>
  </c:chart>
  <c:spPr>
    <a:noFill/>
    <a:ln>
      <a:noFill/>
    </a:ln>
    <a:effectLst/>
  </c:spPr>
  <c:txPr>
    <a:bodyPr/>
    <a:lstStyle/>
    <a:p>
      <a:pPr>
        <a:defRPr sz="1050">
          <a:solidFill>
            <a:schemeClr val="tx1"/>
          </a:solidFill>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28915000680345371"/>
          <c:y val="0.84967320261437906"/>
        </c:manualLayout>
      </c:layout>
      <c:overlay val="0"/>
      <c:spPr>
        <a:noFill/>
        <a:ln>
          <a:noFill/>
        </a:ln>
        <a:effectLst/>
      </c:spPr>
      <c:txPr>
        <a:bodyPr rot="0" spcFirstLastPara="1" vertOverflow="ellipsis" vert="horz" wrap="square" anchor="ctr" anchorCtr="1"/>
        <a:lstStyle/>
        <a:p>
          <a:pPr>
            <a:defRPr sz="1300" b="1"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1525888914755627"/>
          <c:y val="0.15343780556842157"/>
          <c:w val="0.69482221704887459"/>
          <c:h val="0.69312503216509702"/>
        </c:manualLayout>
      </c:layout>
      <c:pieChart>
        <c:varyColors val="1"/>
        <c:ser>
          <c:idx val="0"/>
          <c:order val="0"/>
          <c:tx>
            <c:strRef>
              <c:f>Sheet1!$B$1</c:f>
              <c:strCache>
                <c:ptCount val="1"/>
                <c:pt idx="0">
                  <c:v>Growth</c:v>
                </c:pt>
              </c:strCache>
            </c:strRef>
          </c:tx>
          <c:spPr>
            <a:ln w="6350">
              <a:solidFill>
                <a:schemeClr val="bg1"/>
              </a:solidFill>
            </a:ln>
          </c:spPr>
          <c:dPt>
            <c:idx val="0"/>
            <c:bubble3D val="0"/>
            <c:spPr>
              <a:solidFill>
                <a:schemeClr val="accent1"/>
              </a:solidFill>
              <a:ln w="6350">
                <a:solidFill>
                  <a:schemeClr val="bg1"/>
                </a:solidFill>
              </a:ln>
              <a:effectLst/>
            </c:spPr>
            <c:extLst>
              <c:ext xmlns:c16="http://schemas.microsoft.com/office/drawing/2014/chart" uri="{C3380CC4-5D6E-409C-BE32-E72D297353CC}">
                <c16:uniqueId val="{00000001-7C4A-45D1-9F53-966F2D329702}"/>
              </c:ext>
            </c:extLst>
          </c:dPt>
          <c:dPt>
            <c:idx val="1"/>
            <c:bubble3D val="0"/>
            <c:spPr>
              <a:solidFill>
                <a:schemeClr val="accent1">
                  <a:lumMod val="75000"/>
                </a:schemeClr>
              </a:solidFill>
              <a:ln w="6350">
                <a:solidFill>
                  <a:schemeClr val="bg1"/>
                </a:solidFill>
              </a:ln>
              <a:effectLst/>
            </c:spPr>
            <c:extLst>
              <c:ext xmlns:c16="http://schemas.microsoft.com/office/drawing/2014/chart" uri="{C3380CC4-5D6E-409C-BE32-E72D297353CC}">
                <c16:uniqueId val="{00000003-7C4A-45D1-9F53-966F2D329702}"/>
              </c:ext>
            </c:extLst>
          </c:dPt>
          <c:dPt>
            <c:idx val="2"/>
            <c:bubble3D val="0"/>
            <c:spPr>
              <a:solidFill>
                <a:srgbClr val="669739"/>
              </a:solidFill>
              <a:ln w="6350">
                <a:solidFill>
                  <a:schemeClr val="bg1"/>
                </a:solidFill>
              </a:ln>
              <a:effectLst/>
            </c:spPr>
            <c:extLst>
              <c:ext xmlns:c16="http://schemas.microsoft.com/office/drawing/2014/chart" uri="{C3380CC4-5D6E-409C-BE32-E72D297353CC}">
                <c16:uniqueId val="{00000005-7C4A-45D1-9F53-966F2D329702}"/>
              </c:ext>
            </c:extLst>
          </c:dPt>
          <c:dPt>
            <c:idx val="3"/>
            <c:bubble3D val="0"/>
            <c:spPr>
              <a:solidFill>
                <a:srgbClr val="9DB67D"/>
              </a:solidFill>
              <a:ln w="6350">
                <a:solidFill>
                  <a:schemeClr val="bg1"/>
                </a:solidFill>
              </a:ln>
              <a:effectLst/>
            </c:spPr>
            <c:extLst>
              <c:ext xmlns:c16="http://schemas.microsoft.com/office/drawing/2014/chart" uri="{C3380CC4-5D6E-409C-BE32-E72D297353CC}">
                <c16:uniqueId val="{00000007-7C4A-45D1-9F53-966F2D329702}"/>
              </c:ext>
            </c:extLst>
          </c:dPt>
          <c:dPt>
            <c:idx val="4"/>
            <c:bubble3D val="0"/>
            <c:spPr>
              <a:solidFill>
                <a:srgbClr val="BCD89F"/>
              </a:solidFill>
              <a:ln w="6350">
                <a:solidFill>
                  <a:schemeClr val="bg1"/>
                </a:solidFill>
              </a:ln>
              <a:effectLst/>
            </c:spPr>
            <c:extLst>
              <c:ext xmlns:c16="http://schemas.microsoft.com/office/drawing/2014/chart" uri="{C3380CC4-5D6E-409C-BE32-E72D297353CC}">
                <c16:uniqueId val="{00000009-7C4A-45D1-9F53-966F2D329702}"/>
              </c:ext>
            </c:extLst>
          </c:dPt>
          <c:dPt>
            <c:idx val="5"/>
            <c:bubble3D val="0"/>
            <c:spPr>
              <a:solidFill>
                <a:schemeClr val="accent2"/>
              </a:solidFill>
              <a:ln w="6350">
                <a:solidFill>
                  <a:schemeClr val="bg1"/>
                </a:solidFill>
              </a:ln>
              <a:effectLst/>
            </c:spPr>
            <c:extLst>
              <c:ext xmlns:c16="http://schemas.microsoft.com/office/drawing/2014/chart" uri="{C3380CC4-5D6E-409C-BE32-E72D297353CC}">
                <c16:uniqueId val="{0000000B-7C4A-45D1-9F53-966F2D329702}"/>
              </c:ext>
            </c:extLst>
          </c:dPt>
          <c:dPt>
            <c:idx val="6"/>
            <c:bubble3D val="0"/>
            <c:spPr>
              <a:solidFill>
                <a:schemeClr val="accent2">
                  <a:lumMod val="60000"/>
                  <a:lumOff val="40000"/>
                </a:schemeClr>
              </a:solidFill>
              <a:ln w="6350">
                <a:solidFill>
                  <a:schemeClr val="bg1"/>
                </a:solidFill>
              </a:ln>
              <a:effectLst/>
            </c:spPr>
            <c:extLst>
              <c:ext xmlns:c16="http://schemas.microsoft.com/office/drawing/2014/chart" uri="{C3380CC4-5D6E-409C-BE32-E72D297353CC}">
                <c16:uniqueId val="{0000000D-7C4A-45D1-9F53-966F2D329702}"/>
              </c:ext>
            </c:extLst>
          </c:dPt>
          <c:dPt>
            <c:idx val="7"/>
            <c:bubble3D val="0"/>
            <c:spPr>
              <a:solidFill>
                <a:schemeClr val="accent2">
                  <a:lumMod val="40000"/>
                  <a:lumOff val="60000"/>
                </a:schemeClr>
              </a:solidFill>
              <a:ln w="6350">
                <a:solidFill>
                  <a:schemeClr val="bg1"/>
                </a:solidFill>
              </a:ln>
              <a:effectLst/>
            </c:spPr>
            <c:extLst>
              <c:ext xmlns:c16="http://schemas.microsoft.com/office/drawing/2014/chart" uri="{C3380CC4-5D6E-409C-BE32-E72D297353CC}">
                <c16:uniqueId val="{0000000F-7C4A-45D1-9F53-966F2D329702}"/>
              </c:ext>
            </c:extLst>
          </c:dPt>
          <c:dPt>
            <c:idx val="8"/>
            <c:bubble3D val="0"/>
            <c:spPr>
              <a:solidFill>
                <a:srgbClr val="294672"/>
              </a:solidFill>
              <a:ln w="6350">
                <a:solidFill>
                  <a:schemeClr val="bg1"/>
                </a:solidFill>
              </a:ln>
              <a:effectLst/>
            </c:spPr>
            <c:extLst>
              <c:ext xmlns:c16="http://schemas.microsoft.com/office/drawing/2014/chart" uri="{C3380CC4-5D6E-409C-BE32-E72D297353CC}">
                <c16:uniqueId val="{00000011-7C4A-45D1-9F53-966F2D329702}"/>
              </c:ext>
            </c:extLst>
          </c:dPt>
          <c:dPt>
            <c:idx val="9"/>
            <c:bubble3D val="0"/>
            <c:spPr>
              <a:solidFill>
                <a:schemeClr val="accent2">
                  <a:lumMod val="20000"/>
                  <a:lumOff val="80000"/>
                </a:schemeClr>
              </a:solidFill>
              <a:ln w="6350">
                <a:solidFill>
                  <a:schemeClr val="bg1"/>
                </a:solidFill>
              </a:ln>
              <a:effectLst/>
            </c:spPr>
            <c:extLst>
              <c:ext xmlns:c16="http://schemas.microsoft.com/office/drawing/2014/chart" uri="{C3380CC4-5D6E-409C-BE32-E72D297353CC}">
                <c16:uniqueId val="{00000013-7C4A-45D1-9F53-966F2D329702}"/>
              </c:ext>
            </c:extLst>
          </c:dPt>
          <c:dPt>
            <c:idx val="10"/>
            <c:bubble3D val="0"/>
            <c:spPr>
              <a:solidFill>
                <a:srgbClr val="00B4DB"/>
              </a:solidFill>
              <a:ln w="6350">
                <a:solidFill>
                  <a:schemeClr val="bg1"/>
                </a:solidFill>
              </a:ln>
              <a:effectLst/>
            </c:spPr>
            <c:extLst>
              <c:ext xmlns:c16="http://schemas.microsoft.com/office/drawing/2014/chart" uri="{C3380CC4-5D6E-409C-BE32-E72D297353CC}">
                <c16:uniqueId val="{00000015-7C4A-45D1-9F53-966F2D329702}"/>
              </c:ext>
            </c:extLst>
          </c:dPt>
          <c:dPt>
            <c:idx val="11"/>
            <c:bubble3D val="0"/>
            <c:spPr>
              <a:solidFill>
                <a:srgbClr val="6BCBE8"/>
              </a:solidFill>
              <a:ln w="6350">
                <a:solidFill>
                  <a:schemeClr val="bg1"/>
                </a:solidFill>
              </a:ln>
              <a:effectLst/>
            </c:spPr>
            <c:extLst>
              <c:ext xmlns:c16="http://schemas.microsoft.com/office/drawing/2014/chart" uri="{C3380CC4-5D6E-409C-BE32-E72D297353CC}">
                <c16:uniqueId val="{00000017-7C4A-45D1-9F53-966F2D329702}"/>
              </c:ext>
            </c:extLst>
          </c:dPt>
          <c:dPt>
            <c:idx val="12"/>
            <c:bubble3D val="0"/>
            <c:spPr>
              <a:solidFill>
                <a:srgbClr val="B5E3F0"/>
              </a:solidFill>
              <a:ln w="6350">
                <a:solidFill>
                  <a:schemeClr val="bg1"/>
                </a:solidFill>
              </a:ln>
              <a:effectLst/>
            </c:spPr>
            <c:extLst>
              <c:ext xmlns:c16="http://schemas.microsoft.com/office/drawing/2014/chart" uri="{C3380CC4-5D6E-409C-BE32-E72D297353CC}">
                <c16:uniqueId val="{00000019-7C4A-45D1-9F53-966F2D329702}"/>
              </c:ext>
            </c:extLst>
          </c:dPt>
          <c:dPt>
            <c:idx val="13"/>
            <c:bubble3D val="0"/>
            <c:spPr>
              <a:solidFill>
                <a:schemeClr val="accent3"/>
              </a:solidFill>
              <a:ln w="6350">
                <a:solidFill>
                  <a:schemeClr val="bg1"/>
                </a:solidFill>
              </a:ln>
              <a:effectLst/>
            </c:spPr>
            <c:extLst>
              <c:ext xmlns:c16="http://schemas.microsoft.com/office/drawing/2014/chart" uri="{C3380CC4-5D6E-409C-BE32-E72D297353CC}">
                <c16:uniqueId val="{0000001B-7C4A-45D1-9F53-966F2D329702}"/>
              </c:ext>
            </c:extLst>
          </c:dPt>
          <c:dPt>
            <c:idx val="14"/>
            <c:bubble3D val="0"/>
            <c:spPr>
              <a:solidFill>
                <a:srgbClr val="FA9C5C"/>
              </a:solidFill>
              <a:ln w="6350">
                <a:solidFill>
                  <a:schemeClr val="bg1"/>
                </a:solidFill>
              </a:ln>
              <a:effectLst/>
            </c:spPr>
            <c:extLst>
              <c:ext xmlns:c16="http://schemas.microsoft.com/office/drawing/2014/chart" uri="{C3380CC4-5D6E-409C-BE32-E72D297353CC}">
                <c16:uniqueId val="{0000001D-7C4A-45D1-9F53-966F2D329702}"/>
              </c:ext>
            </c:extLst>
          </c:dPt>
          <c:dPt>
            <c:idx val="15"/>
            <c:bubble3D val="0"/>
            <c:spPr>
              <a:solidFill>
                <a:srgbClr val="FCBF96"/>
              </a:solidFill>
              <a:ln w="6350">
                <a:solidFill>
                  <a:schemeClr val="bg1"/>
                </a:solidFill>
              </a:ln>
              <a:effectLst/>
            </c:spPr>
            <c:extLst>
              <c:ext xmlns:c16="http://schemas.microsoft.com/office/drawing/2014/chart" uri="{C3380CC4-5D6E-409C-BE32-E72D297353CC}">
                <c16:uniqueId val="{0000001F-7C4A-45D1-9F53-966F2D329702}"/>
              </c:ext>
            </c:extLst>
          </c:dPt>
          <c:dPt>
            <c:idx val="16"/>
            <c:bubble3D val="0"/>
            <c:spPr>
              <a:solidFill>
                <a:srgbClr val="D19846"/>
              </a:solidFill>
              <a:ln w="6350">
                <a:solidFill>
                  <a:schemeClr val="bg1"/>
                </a:solidFill>
              </a:ln>
              <a:effectLst/>
            </c:spPr>
            <c:extLst>
              <c:ext xmlns:c16="http://schemas.microsoft.com/office/drawing/2014/chart" uri="{C3380CC4-5D6E-409C-BE32-E72D297353CC}">
                <c16:uniqueId val="{00000021-7C4A-45D1-9F53-966F2D329702}"/>
              </c:ext>
            </c:extLst>
          </c:dPt>
          <c:dPt>
            <c:idx val="17"/>
            <c:bubble3D val="0"/>
            <c:spPr>
              <a:solidFill>
                <a:srgbClr val="FFCA68"/>
              </a:solidFill>
              <a:ln w="6350">
                <a:solidFill>
                  <a:schemeClr val="bg1"/>
                </a:solidFill>
              </a:ln>
              <a:effectLst/>
            </c:spPr>
            <c:extLst>
              <c:ext xmlns:c16="http://schemas.microsoft.com/office/drawing/2014/chart" uri="{C3380CC4-5D6E-409C-BE32-E72D297353CC}">
                <c16:uniqueId val="{00000023-7C4A-45D1-9F53-966F2D329702}"/>
              </c:ext>
            </c:extLst>
          </c:dPt>
          <c:dPt>
            <c:idx val="18"/>
            <c:bubble3D val="0"/>
            <c:spPr>
              <a:solidFill>
                <a:schemeClr val="accent1">
                  <a:lumMod val="80000"/>
                </a:schemeClr>
              </a:solidFill>
              <a:ln w="6350">
                <a:solidFill>
                  <a:schemeClr val="bg1"/>
                </a:solidFill>
              </a:ln>
              <a:effectLst/>
            </c:spPr>
            <c:extLst>
              <c:ext xmlns:c16="http://schemas.microsoft.com/office/drawing/2014/chart" uri="{C3380CC4-5D6E-409C-BE32-E72D297353CC}">
                <c16:uniqueId val="{00000025-7C4A-45D1-9F53-966F2D329702}"/>
              </c:ext>
            </c:extLst>
          </c:dPt>
          <c:dLbls>
            <c:dLbl>
              <c:idx val="1"/>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3-7C4A-45D1-9F53-966F2D329702}"/>
                </c:ext>
              </c:extLst>
            </c:dLbl>
            <c:dLbl>
              <c:idx val="5"/>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B-7C4A-45D1-9F53-966F2D329702}"/>
                </c:ext>
              </c:extLst>
            </c:dLbl>
            <c:dLbl>
              <c:idx val="6"/>
              <c:delete val="1"/>
              <c:extLst>
                <c:ext xmlns:c15="http://schemas.microsoft.com/office/drawing/2012/chart" uri="{CE6537A1-D6FC-4f65-9D91-7224C49458BB}"/>
                <c:ext xmlns:c16="http://schemas.microsoft.com/office/drawing/2014/chart" uri="{C3380CC4-5D6E-409C-BE32-E72D297353CC}">
                  <c16:uniqueId val="{0000000D-7C4A-45D1-9F53-966F2D329702}"/>
                </c:ext>
              </c:extLst>
            </c:dLbl>
            <c:dLbl>
              <c:idx val="7"/>
              <c:delete val="1"/>
              <c:extLst>
                <c:ext xmlns:c15="http://schemas.microsoft.com/office/drawing/2012/chart" uri="{CE6537A1-D6FC-4f65-9D91-7224C49458BB}"/>
                <c:ext xmlns:c16="http://schemas.microsoft.com/office/drawing/2014/chart" uri="{C3380CC4-5D6E-409C-BE32-E72D297353CC}">
                  <c16:uniqueId val="{0000000F-7C4A-45D1-9F53-966F2D329702}"/>
                </c:ext>
              </c:extLst>
            </c:dLbl>
            <c:dLbl>
              <c:idx val="8"/>
              <c:delete val="1"/>
              <c:extLst>
                <c:ext xmlns:c15="http://schemas.microsoft.com/office/drawing/2012/chart" uri="{CE6537A1-D6FC-4f65-9D91-7224C49458BB}"/>
                <c:ext xmlns:c16="http://schemas.microsoft.com/office/drawing/2014/chart" uri="{C3380CC4-5D6E-409C-BE32-E72D297353CC}">
                  <c16:uniqueId val="{00000011-7C4A-45D1-9F53-966F2D329702}"/>
                </c:ext>
              </c:extLst>
            </c:dLbl>
            <c:dLbl>
              <c:idx val="9"/>
              <c:delete val="1"/>
              <c:extLst>
                <c:ext xmlns:c15="http://schemas.microsoft.com/office/drawing/2012/chart" uri="{CE6537A1-D6FC-4f65-9D91-7224C49458BB}"/>
                <c:ext xmlns:c16="http://schemas.microsoft.com/office/drawing/2014/chart" uri="{C3380CC4-5D6E-409C-BE32-E72D297353CC}">
                  <c16:uniqueId val="{00000013-7C4A-45D1-9F53-966F2D329702}"/>
                </c:ext>
              </c:extLst>
            </c:dLbl>
            <c:dLbl>
              <c:idx val="10"/>
              <c:delete val="1"/>
              <c:extLst>
                <c:ext xmlns:c15="http://schemas.microsoft.com/office/drawing/2012/chart" uri="{CE6537A1-D6FC-4f65-9D91-7224C49458BB}"/>
                <c:ext xmlns:c16="http://schemas.microsoft.com/office/drawing/2014/chart" uri="{C3380CC4-5D6E-409C-BE32-E72D297353CC}">
                  <c16:uniqueId val="{00000015-7C4A-45D1-9F53-966F2D329702}"/>
                </c:ext>
              </c:extLst>
            </c:dLbl>
            <c:dLbl>
              <c:idx val="11"/>
              <c:delete val="1"/>
              <c:extLst>
                <c:ext xmlns:c15="http://schemas.microsoft.com/office/drawing/2012/chart" uri="{CE6537A1-D6FC-4f65-9D91-7224C49458BB}"/>
                <c:ext xmlns:c16="http://schemas.microsoft.com/office/drawing/2014/chart" uri="{C3380CC4-5D6E-409C-BE32-E72D297353CC}">
                  <c16:uniqueId val="{00000017-7C4A-45D1-9F53-966F2D329702}"/>
                </c:ext>
              </c:extLst>
            </c:dLbl>
            <c:dLbl>
              <c:idx val="13"/>
              <c:delete val="1"/>
              <c:extLst>
                <c:ext xmlns:c15="http://schemas.microsoft.com/office/drawing/2012/chart" uri="{CE6537A1-D6FC-4f65-9D91-7224C49458BB}"/>
                <c:ext xmlns:c16="http://schemas.microsoft.com/office/drawing/2014/chart" uri="{C3380CC4-5D6E-409C-BE32-E72D297353CC}">
                  <c16:uniqueId val="{0000001B-7C4A-45D1-9F53-966F2D329702}"/>
                </c:ext>
              </c:extLst>
            </c:dLbl>
            <c:dLbl>
              <c:idx val="14"/>
              <c:delete val="1"/>
              <c:extLst>
                <c:ext xmlns:c15="http://schemas.microsoft.com/office/drawing/2012/chart" uri="{CE6537A1-D6FC-4f65-9D91-7224C49458BB}"/>
                <c:ext xmlns:c16="http://schemas.microsoft.com/office/drawing/2014/chart" uri="{C3380CC4-5D6E-409C-BE32-E72D297353CC}">
                  <c16:uniqueId val="{0000001D-7C4A-45D1-9F53-966F2D329702}"/>
                </c:ext>
              </c:extLst>
            </c:dLbl>
            <c:dLbl>
              <c:idx val="15"/>
              <c:delete val="1"/>
              <c:extLst>
                <c:ext xmlns:c15="http://schemas.microsoft.com/office/drawing/2012/chart" uri="{CE6537A1-D6FC-4f65-9D91-7224C49458BB}"/>
                <c:ext xmlns:c16="http://schemas.microsoft.com/office/drawing/2014/chart" uri="{C3380CC4-5D6E-409C-BE32-E72D297353CC}">
                  <c16:uniqueId val="{0000001F-7C4A-45D1-9F53-966F2D329702}"/>
                </c:ext>
              </c:extLst>
            </c:dLbl>
            <c:dLbl>
              <c:idx val="16"/>
              <c:delete val="1"/>
              <c:extLst>
                <c:ext xmlns:c15="http://schemas.microsoft.com/office/drawing/2012/chart" uri="{CE6537A1-D6FC-4f65-9D91-7224C49458BB}"/>
                <c:ext xmlns:c16="http://schemas.microsoft.com/office/drawing/2014/chart" uri="{C3380CC4-5D6E-409C-BE32-E72D297353CC}">
                  <c16:uniqueId val="{00000021-7C4A-45D1-9F53-966F2D329702}"/>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Sheet1!$A$2:$A$20</c:f>
              <c:strCache>
                <c:ptCount val="17"/>
                <c:pt idx="0">
                  <c:v>U.S. large-cap equity</c:v>
                </c:pt>
                <c:pt idx="1">
                  <c:v>International equity </c:v>
                </c:pt>
                <c:pt idx="2">
                  <c:v>U.S. mid-cap equity</c:v>
                </c:pt>
                <c:pt idx="3">
                  <c:v>Emerging-market equity </c:v>
                </c:pt>
                <c:pt idx="4">
                  <c:v>U.S. small-cap equity</c:v>
                </c:pt>
                <c:pt idx="5">
                  <c:v>Intermediate-term bond  </c:v>
                </c:pt>
                <c:pt idx="6">
                  <c:v>Bank loan</c:v>
                </c:pt>
                <c:pt idx="7">
                  <c:v>High-yield bond</c:v>
                </c:pt>
                <c:pt idx="8">
                  <c:v>Global bond</c:v>
                </c:pt>
                <c:pt idx="9">
                  <c:v>Emerging markets debt</c:v>
                </c:pt>
                <c:pt idx="10">
                  <c:v>Inflation-protected bond </c:v>
                </c:pt>
                <c:pt idx="11">
                  <c:v>Short-term bond</c:v>
                </c:pt>
                <c:pt idx="12">
                  <c:v>Sector</c:v>
                </c:pt>
                <c:pt idx="13">
                  <c:v>Alternative</c:v>
                </c:pt>
                <c:pt idx="14">
                  <c:v>Thematic equity</c:v>
                </c:pt>
                <c:pt idx="15">
                  <c:v>Long/short equity</c:v>
                </c:pt>
                <c:pt idx="16">
                  <c:v>Cash and other</c:v>
                </c:pt>
              </c:strCache>
            </c:strRef>
          </c:cat>
          <c:val>
            <c:numRef>
              <c:f>Sheet1!$B$2:$B$20</c:f>
              <c:numCache>
                <c:formatCode>0%</c:formatCode>
                <c:ptCount val="17"/>
                <c:pt idx="0">
                  <c:v>0.31</c:v>
                </c:pt>
                <c:pt idx="1">
                  <c:v>0.22</c:v>
                </c:pt>
                <c:pt idx="2">
                  <c:v>0.1</c:v>
                </c:pt>
                <c:pt idx="3">
                  <c:v>0.06</c:v>
                </c:pt>
                <c:pt idx="4">
                  <c:v>7.0000000000000007E-2</c:v>
                </c:pt>
                <c:pt idx="5">
                  <c:v>7.0000000000000007E-2</c:v>
                </c:pt>
                <c:pt idx="6">
                  <c:v>0.02</c:v>
                </c:pt>
                <c:pt idx="7">
                  <c:v>0.02</c:v>
                </c:pt>
                <c:pt idx="8">
                  <c:v>0</c:v>
                </c:pt>
                <c:pt idx="9">
                  <c:v>0.02</c:v>
                </c:pt>
                <c:pt idx="10">
                  <c:v>0.01</c:v>
                </c:pt>
                <c:pt idx="11">
                  <c:v>0</c:v>
                </c:pt>
                <c:pt idx="12">
                  <c:v>0.06</c:v>
                </c:pt>
                <c:pt idx="13">
                  <c:v>0.01</c:v>
                </c:pt>
                <c:pt idx="14">
                  <c:v>0</c:v>
                </c:pt>
                <c:pt idx="15">
                  <c:v>0</c:v>
                </c:pt>
                <c:pt idx="16">
                  <c:v>0</c:v>
                </c:pt>
              </c:numCache>
            </c:numRef>
          </c:val>
          <c:extLst>
            <c:ext xmlns:c16="http://schemas.microsoft.com/office/drawing/2014/chart" uri="{C3380CC4-5D6E-409C-BE32-E72D297353CC}">
              <c16:uniqueId val="{00000026-7C4A-45D1-9F53-966F2D329702}"/>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18841375058603213"/>
          <c:y val="0.84967320261437906"/>
        </c:manualLayout>
      </c:layout>
      <c:overlay val="0"/>
      <c:spPr>
        <a:noFill/>
        <a:ln>
          <a:noFill/>
        </a:ln>
        <a:effectLst/>
      </c:spPr>
      <c:txPr>
        <a:bodyPr rot="0" spcFirstLastPara="1" vertOverflow="ellipsis" vert="horz" wrap="square" anchor="ctr" anchorCtr="1"/>
        <a:lstStyle/>
        <a:p>
          <a:pPr>
            <a:defRPr sz="1300" b="1"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1525888914755627"/>
          <c:y val="0.15343780556842157"/>
          <c:w val="0.69482221704887459"/>
          <c:h val="0.69312503216509702"/>
        </c:manualLayout>
      </c:layout>
      <c:pieChart>
        <c:varyColors val="1"/>
        <c:ser>
          <c:idx val="0"/>
          <c:order val="0"/>
          <c:tx>
            <c:strRef>
              <c:f>Sheet1!$B$1</c:f>
              <c:strCache>
                <c:ptCount val="1"/>
                <c:pt idx="0">
                  <c:v>Aggressive</c:v>
                </c:pt>
              </c:strCache>
            </c:strRef>
          </c:tx>
          <c:spPr>
            <a:ln w="6350">
              <a:solidFill>
                <a:schemeClr val="bg1"/>
              </a:solidFill>
            </a:ln>
          </c:spPr>
          <c:dPt>
            <c:idx val="0"/>
            <c:bubble3D val="0"/>
            <c:spPr>
              <a:solidFill>
                <a:schemeClr val="accent1"/>
              </a:solidFill>
              <a:ln w="6350">
                <a:solidFill>
                  <a:schemeClr val="bg1"/>
                </a:solidFill>
              </a:ln>
              <a:effectLst/>
            </c:spPr>
            <c:extLst>
              <c:ext xmlns:c16="http://schemas.microsoft.com/office/drawing/2014/chart" uri="{C3380CC4-5D6E-409C-BE32-E72D297353CC}">
                <c16:uniqueId val="{00000001-F6D7-4F52-AEF8-D5BAD4CB7171}"/>
              </c:ext>
            </c:extLst>
          </c:dPt>
          <c:dPt>
            <c:idx val="1"/>
            <c:bubble3D val="0"/>
            <c:spPr>
              <a:solidFill>
                <a:schemeClr val="accent1">
                  <a:lumMod val="75000"/>
                </a:schemeClr>
              </a:solidFill>
              <a:ln w="6350">
                <a:solidFill>
                  <a:schemeClr val="bg1"/>
                </a:solidFill>
              </a:ln>
              <a:effectLst/>
            </c:spPr>
            <c:extLst>
              <c:ext xmlns:c16="http://schemas.microsoft.com/office/drawing/2014/chart" uri="{C3380CC4-5D6E-409C-BE32-E72D297353CC}">
                <c16:uniqueId val="{00000003-F6D7-4F52-AEF8-D5BAD4CB7171}"/>
              </c:ext>
            </c:extLst>
          </c:dPt>
          <c:dPt>
            <c:idx val="2"/>
            <c:bubble3D val="0"/>
            <c:spPr>
              <a:solidFill>
                <a:srgbClr val="669739"/>
              </a:solidFill>
              <a:ln w="6350">
                <a:solidFill>
                  <a:schemeClr val="bg1"/>
                </a:solidFill>
              </a:ln>
              <a:effectLst/>
            </c:spPr>
            <c:extLst>
              <c:ext xmlns:c16="http://schemas.microsoft.com/office/drawing/2014/chart" uri="{C3380CC4-5D6E-409C-BE32-E72D297353CC}">
                <c16:uniqueId val="{00000005-F6D7-4F52-AEF8-D5BAD4CB7171}"/>
              </c:ext>
            </c:extLst>
          </c:dPt>
          <c:dPt>
            <c:idx val="3"/>
            <c:bubble3D val="0"/>
            <c:spPr>
              <a:solidFill>
                <a:srgbClr val="9DB67D"/>
              </a:solidFill>
              <a:ln w="6350">
                <a:solidFill>
                  <a:schemeClr val="bg1"/>
                </a:solidFill>
              </a:ln>
              <a:effectLst/>
            </c:spPr>
            <c:extLst>
              <c:ext xmlns:c16="http://schemas.microsoft.com/office/drawing/2014/chart" uri="{C3380CC4-5D6E-409C-BE32-E72D297353CC}">
                <c16:uniqueId val="{00000007-F6D7-4F52-AEF8-D5BAD4CB7171}"/>
              </c:ext>
            </c:extLst>
          </c:dPt>
          <c:dPt>
            <c:idx val="4"/>
            <c:bubble3D val="0"/>
            <c:spPr>
              <a:solidFill>
                <a:srgbClr val="BCD89F"/>
              </a:solidFill>
              <a:ln w="6350">
                <a:solidFill>
                  <a:schemeClr val="bg1"/>
                </a:solidFill>
              </a:ln>
              <a:effectLst/>
            </c:spPr>
            <c:extLst>
              <c:ext xmlns:c16="http://schemas.microsoft.com/office/drawing/2014/chart" uri="{C3380CC4-5D6E-409C-BE32-E72D297353CC}">
                <c16:uniqueId val="{00000009-F6D7-4F52-AEF8-D5BAD4CB7171}"/>
              </c:ext>
            </c:extLst>
          </c:dPt>
          <c:dPt>
            <c:idx val="5"/>
            <c:bubble3D val="0"/>
            <c:spPr>
              <a:solidFill>
                <a:srgbClr val="02548A"/>
              </a:solidFill>
              <a:ln w="6350">
                <a:solidFill>
                  <a:schemeClr val="bg1"/>
                </a:solidFill>
              </a:ln>
              <a:effectLst/>
            </c:spPr>
            <c:extLst>
              <c:ext xmlns:c16="http://schemas.microsoft.com/office/drawing/2014/chart" uri="{C3380CC4-5D6E-409C-BE32-E72D297353CC}">
                <c16:uniqueId val="{0000000B-F6D7-4F52-AEF8-D5BAD4CB7171}"/>
              </c:ext>
            </c:extLst>
          </c:dPt>
          <c:dPt>
            <c:idx val="6"/>
            <c:bubble3D val="0"/>
            <c:spPr>
              <a:solidFill>
                <a:srgbClr val="4C76A4"/>
              </a:solidFill>
              <a:ln w="6350">
                <a:solidFill>
                  <a:schemeClr val="bg1"/>
                </a:solidFill>
              </a:ln>
              <a:effectLst/>
            </c:spPr>
            <c:extLst>
              <c:ext xmlns:c16="http://schemas.microsoft.com/office/drawing/2014/chart" uri="{C3380CC4-5D6E-409C-BE32-E72D297353CC}">
                <c16:uniqueId val="{0000000D-F6D7-4F52-AEF8-D5BAD4CB7171}"/>
              </c:ext>
            </c:extLst>
          </c:dPt>
          <c:dPt>
            <c:idx val="7"/>
            <c:bubble3D val="0"/>
            <c:spPr>
              <a:solidFill>
                <a:srgbClr val="88B0D5"/>
              </a:solidFill>
              <a:ln w="6350">
                <a:solidFill>
                  <a:schemeClr val="bg1"/>
                </a:solidFill>
              </a:ln>
              <a:effectLst/>
            </c:spPr>
            <c:extLst>
              <c:ext xmlns:c16="http://schemas.microsoft.com/office/drawing/2014/chart" uri="{C3380CC4-5D6E-409C-BE32-E72D297353CC}">
                <c16:uniqueId val="{0000000F-F6D7-4F52-AEF8-D5BAD4CB7171}"/>
              </c:ext>
            </c:extLst>
          </c:dPt>
          <c:dPt>
            <c:idx val="8"/>
            <c:bubble3D val="0"/>
            <c:spPr>
              <a:solidFill>
                <a:srgbClr val="294672"/>
              </a:solidFill>
              <a:ln w="6350">
                <a:solidFill>
                  <a:schemeClr val="bg1"/>
                </a:solidFill>
              </a:ln>
              <a:effectLst/>
            </c:spPr>
            <c:extLst>
              <c:ext xmlns:c16="http://schemas.microsoft.com/office/drawing/2014/chart" uri="{C3380CC4-5D6E-409C-BE32-E72D297353CC}">
                <c16:uniqueId val="{00000011-F6D7-4F52-AEF8-D5BAD4CB7171}"/>
              </c:ext>
            </c:extLst>
          </c:dPt>
          <c:dPt>
            <c:idx val="9"/>
            <c:bubble3D val="0"/>
            <c:spPr>
              <a:solidFill>
                <a:srgbClr val="69779C"/>
              </a:solidFill>
              <a:ln w="6350">
                <a:solidFill>
                  <a:schemeClr val="bg1"/>
                </a:solidFill>
              </a:ln>
              <a:effectLst/>
            </c:spPr>
            <c:extLst>
              <c:ext xmlns:c16="http://schemas.microsoft.com/office/drawing/2014/chart" uri="{C3380CC4-5D6E-409C-BE32-E72D297353CC}">
                <c16:uniqueId val="{00000013-F6D7-4F52-AEF8-D5BAD4CB7171}"/>
              </c:ext>
            </c:extLst>
          </c:dPt>
          <c:dPt>
            <c:idx val="10"/>
            <c:bubble3D val="0"/>
            <c:spPr>
              <a:solidFill>
                <a:srgbClr val="00B4DB"/>
              </a:solidFill>
              <a:ln w="6350">
                <a:solidFill>
                  <a:schemeClr val="bg1"/>
                </a:solidFill>
              </a:ln>
              <a:effectLst/>
            </c:spPr>
            <c:extLst>
              <c:ext xmlns:c16="http://schemas.microsoft.com/office/drawing/2014/chart" uri="{C3380CC4-5D6E-409C-BE32-E72D297353CC}">
                <c16:uniqueId val="{00000015-F6D7-4F52-AEF8-D5BAD4CB7171}"/>
              </c:ext>
            </c:extLst>
          </c:dPt>
          <c:dPt>
            <c:idx val="11"/>
            <c:bubble3D val="0"/>
            <c:spPr>
              <a:solidFill>
                <a:srgbClr val="6BCBE8"/>
              </a:solidFill>
              <a:ln w="6350">
                <a:solidFill>
                  <a:schemeClr val="bg1"/>
                </a:solidFill>
              </a:ln>
              <a:effectLst/>
            </c:spPr>
            <c:extLst>
              <c:ext xmlns:c16="http://schemas.microsoft.com/office/drawing/2014/chart" uri="{C3380CC4-5D6E-409C-BE32-E72D297353CC}">
                <c16:uniqueId val="{00000017-F6D7-4F52-AEF8-D5BAD4CB7171}"/>
              </c:ext>
            </c:extLst>
          </c:dPt>
          <c:dPt>
            <c:idx val="12"/>
            <c:bubble3D val="0"/>
            <c:spPr>
              <a:solidFill>
                <a:srgbClr val="B5E3F0"/>
              </a:solidFill>
              <a:ln w="6350">
                <a:solidFill>
                  <a:schemeClr val="bg1"/>
                </a:solidFill>
              </a:ln>
              <a:effectLst/>
            </c:spPr>
            <c:extLst>
              <c:ext xmlns:c16="http://schemas.microsoft.com/office/drawing/2014/chart" uri="{C3380CC4-5D6E-409C-BE32-E72D297353CC}">
                <c16:uniqueId val="{00000019-F6D7-4F52-AEF8-D5BAD4CB7171}"/>
              </c:ext>
            </c:extLst>
          </c:dPt>
          <c:dPt>
            <c:idx val="13"/>
            <c:bubble3D val="0"/>
            <c:spPr>
              <a:solidFill>
                <a:schemeClr val="accent3"/>
              </a:solidFill>
              <a:ln w="6350">
                <a:solidFill>
                  <a:schemeClr val="bg1"/>
                </a:solidFill>
              </a:ln>
              <a:effectLst/>
            </c:spPr>
            <c:extLst>
              <c:ext xmlns:c16="http://schemas.microsoft.com/office/drawing/2014/chart" uri="{C3380CC4-5D6E-409C-BE32-E72D297353CC}">
                <c16:uniqueId val="{0000001B-F6D7-4F52-AEF8-D5BAD4CB7171}"/>
              </c:ext>
            </c:extLst>
          </c:dPt>
          <c:dPt>
            <c:idx val="14"/>
            <c:bubble3D val="0"/>
            <c:spPr>
              <a:solidFill>
                <a:srgbClr val="FA9C5C"/>
              </a:solidFill>
              <a:ln w="6350">
                <a:solidFill>
                  <a:schemeClr val="bg1"/>
                </a:solidFill>
              </a:ln>
              <a:effectLst/>
            </c:spPr>
            <c:extLst>
              <c:ext xmlns:c16="http://schemas.microsoft.com/office/drawing/2014/chart" uri="{C3380CC4-5D6E-409C-BE32-E72D297353CC}">
                <c16:uniqueId val="{0000001D-F6D7-4F52-AEF8-D5BAD4CB7171}"/>
              </c:ext>
            </c:extLst>
          </c:dPt>
          <c:dPt>
            <c:idx val="15"/>
            <c:bubble3D val="0"/>
            <c:spPr>
              <a:solidFill>
                <a:srgbClr val="FCBF96"/>
              </a:solidFill>
              <a:ln w="6350">
                <a:solidFill>
                  <a:schemeClr val="bg1"/>
                </a:solidFill>
              </a:ln>
              <a:effectLst/>
            </c:spPr>
            <c:extLst>
              <c:ext xmlns:c16="http://schemas.microsoft.com/office/drawing/2014/chart" uri="{C3380CC4-5D6E-409C-BE32-E72D297353CC}">
                <c16:uniqueId val="{0000001F-F6D7-4F52-AEF8-D5BAD4CB7171}"/>
              </c:ext>
            </c:extLst>
          </c:dPt>
          <c:dPt>
            <c:idx val="16"/>
            <c:bubble3D val="0"/>
            <c:spPr>
              <a:solidFill>
                <a:srgbClr val="D19846"/>
              </a:solidFill>
              <a:ln w="6350">
                <a:solidFill>
                  <a:schemeClr val="bg1"/>
                </a:solidFill>
              </a:ln>
              <a:effectLst/>
            </c:spPr>
            <c:extLst>
              <c:ext xmlns:c16="http://schemas.microsoft.com/office/drawing/2014/chart" uri="{C3380CC4-5D6E-409C-BE32-E72D297353CC}">
                <c16:uniqueId val="{00000021-F6D7-4F52-AEF8-D5BAD4CB7171}"/>
              </c:ext>
            </c:extLst>
          </c:dPt>
          <c:dPt>
            <c:idx val="17"/>
            <c:bubble3D val="0"/>
            <c:spPr>
              <a:solidFill>
                <a:srgbClr val="FFCA68"/>
              </a:solidFill>
              <a:ln w="6350">
                <a:solidFill>
                  <a:schemeClr val="bg1"/>
                </a:solidFill>
              </a:ln>
              <a:effectLst/>
            </c:spPr>
            <c:extLst>
              <c:ext xmlns:c16="http://schemas.microsoft.com/office/drawing/2014/chart" uri="{C3380CC4-5D6E-409C-BE32-E72D297353CC}">
                <c16:uniqueId val="{00000023-F6D7-4F52-AEF8-D5BAD4CB7171}"/>
              </c:ext>
            </c:extLst>
          </c:dPt>
          <c:dPt>
            <c:idx val="18"/>
            <c:bubble3D val="0"/>
            <c:spPr>
              <a:solidFill>
                <a:schemeClr val="accent1">
                  <a:lumMod val="80000"/>
                </a:schemeClr>
              </a:solidFill>
              <a:ln w="6350">
                <a:solidFill>
                  <a:schemeClr val="bg1"/>
                </a:solidFill>
              </a:ln>
              <a:effectLst/>
            </c:spPr>
            <c:extLst>
              <c:ext xmlns:c16="http://schemas.microsoft.com/office/drawing/2014/chart" uri="{C3380CC4-5D6E-409C-BE32-E72D297353CC}">
                <c16:uniqueId val="{00000025-F6D7-4F52-AEF8-D5BAD4CB7171}"/>
              </c:ext>
            </c:extLst>
          </c:dPt>
          <c:dLbls>
            <c:dLbl>
              <c:idx val="1"/>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3-F6D7-4F52-AEF8-D5BAD4CB7171}"/>
                </c:ext>
              </c:extLst>
            </c:dLbl>
            <c:dLbl>
              <c:idx val="5"/>
              <c:delete val="1"/>
              <c:extLst>
                <c:ext xmlns:c15="http://schemas.microsoft.com/office/drawing/2012/chart" uri="{CE6537A1-D6FC-4f65-9D91-7224C49458BB}"/>
                <c:ext xmlns:c16="http://schemas.microsoft.com/office/drawing/2014/chart" uri="{C3380CC4-5D6E-409C-BE32-E72D297353CC}">
                  <c16:uniqueId val="{0000000B-F6D7-4F52-AEF8-D5BAD4CB7171}"/>
                </c:ext>
              </c:extLst>
            </c:dLbl>
            <c:dLbl>
              <c:idx val="6"/>
              <c:delete val="1"/>
              <c:extLst>
                <c:ext xmlns:c15="http://schemas.microsoft.com/office/drawing/2012/chart" uri="{CE6537A1-D6FC-4f65-9D91-7224C49458BB}"/>
                <c:ext xmlns:c16="http://schemas.microsoft.com/office/drawing/2014/chart" uri="{C3380CC4-5D6E-409C-BE32-E72D297353CC}">
                  <c16:uniqueId val="{0000000D-F6D7-4F52-AEF8-D5BAD4CB7171}"/>
                </c:ext>
              </c:extLst>
            </c:dLbl>
            <c:dLbl>
              <c:idx val="7"/>
              <c:delete val="1"/>
              <c:extLst>
                <c:ext xmlns:c15="http://schemas.microsoft.com/office/drawing/2012/chart" uri="{CE6537A1-D6FC-4f65-9D91-7224C49458BB}"/>
                <c:ext xmlns:c16="http://schemas.microsoft.com/office/drawing/2014/chart" uri="{C3380CC4-5D6E-409C-BE32-E72D297353CC}">
                  <c16:uniqueId val="{0000000F-F6D7-4F52-AEF8-D5BAD4CB7171}"/>
                </c:ext>
              </c:extLst>
            </c:dLbl>
            <c:dLbl>
              <c:idx val="8"/>
              <c:delete val="1"/>
              <c:extLst>
                <c:ext xmlns:c15="http://schemas.microsoft.com/office/drawing/2012/chart" uri="{CE6537A1-D6FC-4f65-9D91-7224C49458BB}"/>
                <c:ext xmlns:c16="http://schemas.microsoft.com/office/drawing/2014/chart" uri="{C3380CC4-5D6E-409C-BE32-E72D297353CC}">
                  <c16:uniqueId val="{00000011-F6D7-4F52-AEF8-D5BAD4CB7171}"/>
                </c:ext>
              </c:extLst>
            </c:dLbl>
            <c:dLbl>
              <c:idx val="9"/>
              <c:delete val="1"/>
              <c:extLst>
                <c:ext xmlns:c15="http://schemas.microsoft.com/office/drawing/2012/chart" uri="{CE6537A1-D6FC-4f65-9D91-7224C49458BB}"/>
                <c:ext xmlns:c16="http://schemas.microsoft.com/office/drawing/2014/chart" uri="{C3380CC4-5D6E-409C-BE32-E72D297353CC}">
                  <c16:uniqueId val="{00000013-F6D7-4F52-AEF8-D5BAD4CB7171}"/>
                </c:ext>
              </c:extLst>
            </c:dLbl>
            <c:dLbl>
              <c:idx val="10"/>
              <c:delete val="1"/>
              <c:extLst>
                <c:ext xmlns:c15="http://schemas.microsoft.com/office/drawing/2012/chart" uri="{CE6537A1-D6FC-4f65-9D91-7224C49458BB}"/>
                <c:ext xmlns:c16="http://schemas.microsoft.com/office/drawing/2014/chart" uri="{C3380CC4-5D6E-409C-BE32-E72D297353CC}">
                  <c16:uniqueId val="{00000015-F6D7-4F52-AEF8-D5BAD4CB7171}"/>
                </c:ext>
              </c:extLst>
            </c:dLbl>
            <c:dLbl>
              <c:idx val="11"/>
              <c:delete val="1"/>
              <c:extLst>
                <c:ext xmlns:c15="http://schemas.microsoft.com/office/drawing/2012/chart" uri="{CE6537A1-D6FC-4f65-9D91-7224C49458BB}"/>
                <c:ext xmlns:c16="http://schemas.microsoft.com/office/drawing/2014/chart" uri="{C3380CC4-5D6E-409C-BE32-E72D297353CC}">
                  <c16:uniqueId val="{00000017-F6D7-4F52-AEF8-D5BAD4CB7171}"/>
                </c:ext>
              </c:extLst>
            </c:dLbl>
            <c:dLbl>
              <c:idx val="13"/>
              <c:delete val="1"/>
              <c:extLst>
                <c:ext xmlns:c15="http://schemas.microsoft.com/office/drawing/2012/chart" uri="{CE6537A1-D6FC-4f65-9D91-7224C49458BB}"/>
                <c:ext xmlns:c16="http://schemas.microsoft.com/office/drawing/2014/chart" uri="{C3380CC4-5D6E-409C-BE32-E72D297353CC}">
                  <c16:uniqueId val="{0000001B-F6D7-4F52-AEF8-D5BAD4CB7171}"/>
                </c:ext>
              </c:extLst>
            </c:dLbl>
            <c:dLbl>
              <c:idx val="14"/>
              <c:delete val="1"/>
              <c:extLst>
                <c:ext xmlns:c15="http://schemas.microsoft.com/office/drawing/2012/chart" uri="{CE6537A1-D6FC-4f65-9D91-7224C49458BB}"/>
                <c:ext xmlns:c16="http://schemas.microsoft.com/office/drawing/2014/chart" uri="{C3380CC4-5D6E-409C-BE32-E72D297353CC}">
                  <c16:uniqueId val="{0000001D-F6D7-4F52-AEF8-D5BAD4CB7171}"/>
                </c:ext>
              </c:extLst>
            </c:dLbl>
            <c:dLbl>
              <c:idx val="15"/>
              <c:delete val="1"/>
              <c:extLst>
                <c:ext xmlns:c15="http://schemas.microsoft.com/office/drawing/2012/chart" uri="{CE6537A1-D6FC-4f65-9D91-7224C49458BB}"/>
                <c:ext xmlns:c16="http://schemas.microsoft.com/office/drawing/2014/chart" uri="{C3380CC4-5D6E-409C-BE32-E72D297353CC}">
                  <c16:uniqueId val="{0000001F-F6D7-4F52-AEF8-D5BAD4CB7171}"/>
                </c:ext>
              </c:extLst>
            </c:dLbl>
            <c:dLbl>
              <c:idx val="16"/>
              <c:delete val="1"/>
              <c:extLst>
                <c:ext xmlns:c15="http://schemas.microsoft.com/office/drawing/2012/chart" uri="{CE6537A1-D6FC-4f65-9D91-7224C49458BB}"/>
                <c:ext xmlns:c16="http://schemas.microsoft.com/office/drawing/2014/chart" uri="{C3380CC4-5D6E-409C-BE32-E72D297353CC}">
                  <c16:uniqueId val="{00000021-F6D7-4F52-AEF8-D5BAD4CB7171}"/>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Sheet1!$A$2:$A$20</c:f>
              <c:strCache>
                <c:ptCount val="17"/>
                <c:pt idx="0">
                  <c:v>U.S. large-cap equity</c:v>
                </c:pt>
                <c:pt idx="1">
                  <c:v>International equity </c:v>
                </c:pt>
                <c:pt idx="2">
                  <c:v>U.S. mid-cap equity</c:v>
                </c:pt>
                <c:pt idx="3">
                  <c:v>Emerging-market equity </c:v>
                </c:pt>
                <c:pt idx="4">
                  <c:v>U.S. small-cap equity</c:v>
                </c:pt>
                <c:pt idx="5">
                  <c:v>Intermediate-term bond  </c:v>
                </c:pt>
                <c:pt idx="6">
                  <c:v>Bank loan</c:v>
                </c:pt>
                <c:pt idx="7">
                  <c:v>High-yield bond</c:v>
                </c:pt>
                <c:pt idx="8">
                  <c:v>Global bond</c:v>
                </c:pt>
                <c:pt idx="9">
                  <c:v>Emerging markets debt</c:v>
                </c:pt>
                <c:pt idx="10">
                  <c:v>Inflation-protected bond </c:v>
                </c:pt>
                <c:pt idx="11">
                  <c:v>Short-term bond</c:v>
                </c:pt>
                <c:pt idx="12">
                  <c:v>Sector</c:v>
                </c:pt>
                <c:pt idx="13">
                  <c:v>Alternative</c:v>
                </c:pt>
                <c:pt idx="14">
                  <c:v>Thematic equity</c:v>
                </c:pt>
                <c:pt idx="15">
                  <c:v>Long/short equity</c:v>
                </c:pt>
                <c:pt idx="16">
                  <c:v>Cash and other</c:v>
                </c:pt>
              </c:strCache>
            </c:strRef>
          </c:cat>
          <c:val>
            <c:numRef>
              <c:f>Sheet1!$B$2:$B$20</c:f>
              <c:numCache>
                <c:formatCode>0%</c:formatCode>
                <c:ptCount val="17"/>
                <c:pt idx="0">
                  <c:v>0.37</c:v>
                </c:pt>
                <c:pt idx="1">
                  <c:v>0.26</c:v>
                </c:pt>
                <c:pt idx="2">
                  <c:v>0.12</c:v>
                </c:pt>
                <c:pt idx="3">
                  <c:v>0.08</c:v>
                </c:pt>
                <c:pt idx="4">
                  <c:v>0.09</c:v>
                </c:pt>
                <c:pt idx="5">
                  <c:v>0</c:v>
                </c:pt>
                <c:pt idx="6">
                  <c:v>0</c:v>
                </c:pt>
                <c:pt idx="7">
                  <c:v>0</c:v>
                </c:pt>
                <c:pt idx="8">
                  <c:v>0</c:v>
                </c:pt>
                <c:pt idx="9">
                  <c:v>0</c:v>
                </c:pt>
                <c:pt idx="10">
                  <c:v>0</c:v>
                </c:pt>
                <c:pt idx="11">
                  <c:v>0</c:v>
                </c:pt>
                <c:pt idx="12">
                  <c:v>7.0000000000000007E-2</c:v>
                </c:pt>
                <c:pt idx="13">
                  <c:v>0.01</c:v>
                </c:pt>
                <c:pt idx="14">
                  <c:v>0</c:v>
                </c:pt>
                <c:pt idx="15">
                  <c:v>0</c:v>
                </c:pt>
                <c:pt idx="16">
                  <c:v>0</c:v>
                </c:pt>
              </c:numCache>
            </c:numRef>
          </c:val>
          <c:extLst>
            <c:ext xmlns:c16="http://schemas.microsoft.com/office/drawing/2014/chart" uri="{C3380CC4-5D6E-409C-BE32-E72D297353CC}">
              <c16:uniqueId val="{00000026-F6D7-4F52-AEF8-D5BAD4CB7171}"/>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964940444279386"/>
          <c:y val="7.4331148841143488E-2"/>
          <c:w val="0.83422466747931201"/>
          <c:h val="0.81235652127145719"/>
        </c:manualLayout>
      </c:layout>
      <c:lineChart>
        <c:grouping val="standard"/>
        <c:varyColors val="0"/>
        <c:ser>
          <c:idx val="0"/>
          <c:order val="0"/>
          <c:tx>
            <c:strRef>
              <c:f>'Sequence of Returns'!$F$2</c:f>
              <c:strCache>
                <c:ptCount val="1"/>
                <c:pt idx="0">
                  <c:v>Investor A</c:v>
                </c:pt>
              </c:strCache>
            </c:strRef>
          </c:tx>
          <c:spPr>
            <a:ln w="28575" cap="rnd">
              <a:solidFill>
                <a:srgbClr val="06874E"/>
              </a:solidFill>
              <a:round/>
            </a:ln>
            <a:effectLst/>
          </c:spPr>
          <c:marker>
            <c:symbol val="none"/>
          </c:marker>
          <c:cat>
            <c:numRef>
              <c:f>'Sequence of Returns'!$E$3:$E$33</c:f>
              <c:numCache>
                <c:formatCode>General</c:formatCode>
                <c:ptCount val="3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numCache>
            </c:numRef>
          </c:cat>
          <c:val>
            <c:numRef>
              <c:f>'Sequence of Returns'!$F$3:$F$33</c:f>
              <c:numCache>
                <c:formatCode>#,##0</c:formatCode>
                <c:ptCount val="31"/>
                <c:pt idx="0">
                  <c:v>1000000</c:v>
                </c:pt>
                <c:pt idx="1">
                  <c:v>1240000</c:v>
                </c:pt>
                <c:pt idx="2">
                  <c:v>1386000</c:v>
                </c:pt>
                <c:pt idx="3">
                  <c:v>1415300</c:v>
                </c:pt>
                <c:pt idx="4">
                  <c:v>1403606</c:v>
                </c:pt>
                <c:pt idx="5">
                  <c:v>1532038.72</c:v>
                </c:pt>
                <c:pt idx="6">
                  <c:v>1568640.656</c:v>
                </c:pt>
                <c:pt idx="7">
                  <c:v>1481581.4363199999</c:v>
                </c:pt>
                <c:pt idx="8">
                  <c:v>1471213.0650463998</c:v>
                </c:pt>
                <c:pt idx="9">
                  <c:v>1534197.9795996479</c:v>
                </c:pt>
                <c:pt idx="10">
                  <c:v>1417488.0806196656</c:v>
                </c:pt>
                <c:pt idx="11">
                  <c:v>1462537.3654568456</c:v>
                </c:pt>
                <c:pt idx="12">
                  <c:v>1320159.7498748663</c:v>
                </c:pt>
                <c:pt idx="13">
                  <c:v>1253756.554877369</c:v>
                </c:pt>
                <c:pt idx="14">
                  <c:v>1088380.899389632</c:v>
                </c:pt>
                <c:pt idx="15">
                  <c:v>1331359.9332309365</c:v>
                </c:pt>
                <c:pt idx="16">
                  <c:v>1437809.5258863396</c:v>
                </c:pt>
                <c:pt idx="17">
                  <c:v>1699749.526322471</c:v>
                </c:pt>
                <c:pt idx="18">
                  <c:v>1574762.0500063475</c:v>
                </c:pt>
                <c:pt idx="19">
                  <c:v>1582004.9115065378</c:v>
                </c:pt>
                <c:pt idx="20">
                  <c:v>1067403.4380545765</c:v>
                </c:pt>
                <c:pt idx="21">
                  <c:v>1358298.5038514952</c:v>
                </c:pt>
                <c:pt idx="22">
                  <c:v>1494877.3093521895</c:v>
                </c:pt>
                <c:pt idx="23">
                  <c:v>1679108.9057550179</c:v>
                </c:pt>
                <c:pt idx="24">
                  <c:v>1521571.2823521667</c:v>
                </c:pt>
                <c:pt idx="25">
                  <c:v>1344629.8669404718</c:v>
                </c:pt>
                <c:pt idx="26">
                  <c:v>1452539.1523039236</c:v>
                </c:pt>
                <c:pt idx="27">
                  <c:v>1514216.8929651983</c:v>
                </c:pt>
                <c:pt idx="28">
                  <c:v>1489359.0618948503</c:v>
                </c:pt>
                <c:pt idx="29">
                  <c:v>1389784.6994190563</c:v>
                </c:pt>
                <c:pt idx="30">
                  <c:v>1308091.1584364846</c:v>
                </c:pt>
              </c:numCache>
            </c:numRef>
          </c:val>
          <c:smooth val="0"/>
          <c:extLst>
            <c:ext xmlns:c16="http://schemas.microsoft.com/office/drawing/2014/chart" uri="{C3380CC4-5D6E-409C-BE32-E72D297353CC}">
              <c16:uniqueId val="{00000000-2C43-4260-8376-9CCEF442B4F9}"/>
            </c:ext>
          </c:extLst>
        </c:ser>
        <c:ser>
          <c:idx val="1"/>
          <c:order val="1"/>
          <c:tx>
            <c:strRef>
              <c:f>'Sequence of Returns'!$G$2</c:f>
              <c:strCache>
                <c:ptCount val="1"/>
                <c:pt idx="0">
                  <c:v>Investor B</c:v>
                </c:pt>
              </c:strCache>
            </c:strRef>
          </c:tx>
          <c:spPr>
            <a:ln w="28575" cap="rnd">
              <a:solidFill>
                <a:srgbClr val="00009A"/>
              </a:solidFill>
              <a:round/>
            </a:ln>
            <a:effectLst/>
          </c:spPr>
          <c:marker>
            <c:symbol val="none"/>
          </c:marker>
          <c:cat>
            <c:numRef>
              <c:f>'Sequence of Returns'!$E$3:$E$33</c:f>
              <c:numCache>
                <c:formatCode>General</c:formatCode>
                <c:ptCount val="3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numCache>
            </c:numRef>
          </c:cat>
          <c:val>
            <c:numRef>
              <c:f>'Sequence of Returns'!$G$3:$G$33</c:f>
              <c:numCache>
                <c:formatCode>#,##0</c:formatCode>
                <c:ptCount val="31"/>
                <c:pt idx="0">
                  <c:v>1000000</c:v>
                </c:pt>
                <c:pt idx="1">
                  <c:v>660000</c:v>
                </c:pt>
                <c:pt idx="2">
                  <c:v>554000</c:v>
                </c:pt>
                <c:pt idx="3">
                  <c:v>475220</c:v>
                </c:pt>
                <c:pt idx="4">
                  <c:v>506503</c:v>
                </c:pt>
                <c:pt idx="5">
                  <c:v>491828.15</c:v>
                </c:pt>
                <c:pt idx="6">
                  <c:v>461664.71300000005</c:v>
                </c:pt>
                <c:pt idx="7">
                  <c:v>490914.41995000001</c:v>
                </c:pt>
                <c:pt idx="8">
                  <c:v>509824.15034399997</c:v>
                </c:pt>
                <c:pt idx="9">
                  <c:v>495315.3578612</c:v>
                </c:pt>
                <c:pt idx="10">
                  <c:v>440455.89712536399</c:v>
                </c:pt>
                <c:pt idx="11">
                  <c:v>409265.01506787125</c:v>
                </c:pt>
                <c:pt idx="12">
                  <c:v>397913.56612262223</c:v>
                </c:pt>
                <c:pt idx="13">
                  <c:v>338017.88781649113</c:v>
                </c:pt>
                <c:pt idx="14">
                  <c:v>385902.53864877881</c:v>
                </c:pt>
                <c:pt idx="15">
                  <c:v>349761.56403526658</c:v>
                </c:pt>
                <c:pt idx="16">
                  <c:v>330747.25787738257</c:v>
                </c:pt>
                <c:pt idx="17">
                  <c:v>267594.9498259658</c:v>
                </c:pt>
                <c:pt idx="18">
                  <c:v>302521.53577723622</c:v>
                </c:pt>
                <c:pt idx="19">
                  <c:v>256471.10506169149</c:v>
                </c:pt>
                <c:pt idx="20">
                  <c:v>244682.92661847756</c:v>
                </c:pt>
                <c:pt idx="21">
                  <c:v>256066.34120835783</c:v>
                </c:pt>
                <c:pt idx="22">
                  <c:v>203263.02414793993</c:v>
                </c:pt>
                <c:pt idx="23">
                  <c:v>189687.21728717213</c:v>
                </c:pt>
                <c:pt idx="24">
                  <c:v>155377.83380578729</c:v>
                </c:pt>
                <c:pt idx="25">
                  <c:v>163544.96228558134</c:v>
                </c:pt>
                <c:pt idx="26">
                  <c:v>108825.91567987902</c:v>
                </c:pt>
                <c:pt idx="27">
                  <c:v>80796.766404665716</c:v>
                </c:pt>
                <c:pt idx="28">
                  <c:v>46452.540052992321</c:v>
                </c:pt>
                <c:pt idx="29">
                  <c:v>4594.4384508726289</c:v>
                </c:pt>
                <c:pt idx="30">
                  <c:v>-35543.394702653546</c:v>
                </c:pt>
              </c:numCache>
            </c:numRef>
          </c:val>
          <c:smooth val="0"/>
          <c:extLst>
            <c:ext xmlns:c16="http://schemas.microsoft.com/office/drawing/2014/chart" uri="{C3380CC4-5D6E-409C-BE32-E72D297353CC}">
              <c16:uniqueId val="{00000001-2C43-4260-8376-9CCEF442B4F9}"/>
            </c:ext>
          </c:extLst>
        </c:ser>
        <c:dLbls>
          <c:showLegendKey val="0"/>
          <c:showVal val="0"/>
          <c:showCatName val="0"/>
          <c:showSerName val="0"/>
          <c:showPercent val="0"/>
          <c:showBubbleSize val="0"/>
        </c:dLbls>
        <c:smooth val="0"/>
        <c:axId val="824283968"/>
        <c:axId val="832528464"/>
      </c:lineChart>
      <c:catAx>
        <c:axId val="824283968"/>
        <c:scaling>
          <c:orientation val="minMax"/>
        </c:scaling>
        <c:delete val="0"/>
        <c:axPos val="b"/>
        <c:title>
          <c:tx>
            <c:rich>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r>
                  <a:rPr lang="en-US" sz="1200" b="1"/>
                  <a:t>Years</a:t>
                </a:r>
              </a:p>
            </c:rich>
          </c:tx>
          <c:layout>
            <c:manualLayout>
              <c:xMode val="edge"/>
              <c:yMode val="edge"/>
              <c:x val="0.57977980453448341"/>
              <c:y val="0.91936884670701124"/>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crossAx val="832528464"/>
        <c:crossesAt val="1000"/>
        <c:auto val="1"/>
        <c:lblAlgn val="ctr"/>
        <c:lblOffset val="100"/>
        <c:tickLblSkip val="5"/>
        <c:noMultiLvlLbl val="0"/>
      </c:catAx>
      <c:valAx>
        <c:axId val="832528464"/>
        <c:scaling>
          <c:orientation val="minMax"/>
        </c:scaling>
        <c:delete val="0"/>
        <c:axPos val="l"/>
        <c:majorGridlines>
          <c:spPr>
            <a:ln w="6350" cap="flat" cmpd="sng" algn="ctr">
              <a:solidFill>
                <a:schemeClr val="bg2">
                  <a:lumMod val="40000"/>
                  <a:lumOff val="60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r>
                  <a:rPr lang="en-CA"/>
                  <a:t>Value of investment</a:t>
                </a:r>
              </a:p>
            </c:rich>
          </c:tx>
          <c:layout>
            <c:manualLayout>
              <c:xMode val="edge"/>
              <c:yMode val="edge"/>
              <c:x val="6.4793038149138526E-4"/>
              <c:y val="0.12148136651223292"/>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824283968"/>
        <c:crosses val="autoZero"/>
        <c:crossBetween val="between"/>
        <c:majorUnit val="50000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sz="1200">
          <a:solidFill>
            <a:schemeClr val="tx1"/>
          </a:solidFill>
        </a:defRPr>
      </a:pPr>
      <a:endParaRPr lang="en-US"/>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4804604513081625E-2"/>
          <c:y val="6.0878372792274767E-2"/>
          <c:w val="0.90060850457410835"/>
          <c:h val="0.67998918132178343"/>
        </c:manualLayout>
      </c:layout>
      <c:barChart>
        <c:barDir val="col"/>
        <c:grouping val="clustered"/>
        <c:varyColors val="0"/>
        <c:ser>
          <c:idx val="0"/>
          <c:order val="0"/>
          <c:tx>
            <c:strRef>
              <c:f>Sheet1!$A$2</c:f>
              <c:strCache>
                <c:ptCount val="1"/>
                <c:pt idx="0">
                  <c:v>Investor A returns</c:v>
                </c:pt>
              </c:strCache>
            </c:strRef>
          </c:tx>
          <c:spPr>
            <a:solidFill>
              <a:srgbClr val="06874E"/>
            </a:solidFill>
            <a:ln>
              <a:noFill/>
            </a:ln>
            <a:effectLst/>
          </c:spPr>
          <c:invertIfNegative val="0"/>
          <c:cat>
            <c:strRef>
              <c:f>Sheet1!$B$1:$AE$1</c:f>
              <c:strCache>
                <c:ptCount val="3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strCache>
            </c:strRef>
          </c:cat>
          <c:val>
            <c:numRef>
              <c:f>Sheet1!$B$2:$AE$2</c:f>
              <c:numCache>
                <c:formatCode>0</c:formatCode>
                <c:ptCount val="30"/>
                <c:pt idx="0">
                  <c:v>28.000000000000004</c:v>
                </c:pt>
                <c:pt idx="1">
                  <c:v>15</c:v>
                </c:pt>
                <c:pt idx="2">
                  <c:v>5</c:v>
                </c:pt>
                <c:pt idx="3">
                  <c:v>2</c:v>
                </c:pt>
                <c:pt idx="4">
                  <c:v>12</c:v>
                </c:pt>
                <c:pt idx="5">
                  <c:v>5</c:v>
                </c:pt>
                <c:pt idx="6">
                  <c:v>-3</c:v>
                </c:pt>
                <c:pt idx="7">
                  <c:v>2</c:v>
                </c:pt>
                <c:pt idx="8">
                  <c:v>7.0000000000000009</c:v>
                </c:pt>
                <c:pt idx="9">
                  <c:v>-5</c:v>
                </c:pt>
                <c:pt idx="10">
                  <c:v>6</c:v>
                </c:pt>
                <c:pt idx="11">
                  <c:v>-7.0000000000000009</c:v>
                </c:pt>
                <c:pt idx="12">
                  <c:v>-2</c:v>
                </c:pt>
                <c:pt idx="13">
                  <c:v>-10</c:v>
                </c:pt>
                <c:pt idx="14">
                  <c:v>26</c:v>
                </c:pt>
                <c:pt idx="15">
                  <c:v>11</c:v>
                </c:pt>
                <c:pt idx="16">
                  <c:v>21</c:v>
                </c:pt>
                <c:pt idx="17">
                  <c:v>-5</c:v>
                </c:pt>
                <c:pt idx="18">
                  <c:v>3</c:v>
                </c:pt>
                <c:pt idx="19">
                  <c:v>-30</c:v>
                </c:pt>
                <c:pt idx="20">
                  <c:v>31</c:v>
                </c:pt>
                <c:pt idx="21">
                  <c:v>13</c:v>
                </c:pt>
                <c:pt idx="22">
                  <c:v>15</c:v>
                </c:pt>
                <c:pt idx="23">
                  <c:v>-7.0000000000000009</c:v>
                </c:pt>
                <c:pt idx="24">
                  <c:v>-9</c:v>
                </c:pt>
                <c:pt idx="25">
                  <c:v>11</c:v>
                </c:pt>
                <c:pt idx="26">
                  <c:v>7.0000000000000009</c:v>
                </c:pt>
                <c:pt idx="27">
                  <c:v>1</c:v>
                </c:pt>
                <c:pt idx="28">
                  <c:v>-4</c:v>
                </c:pt>
                <c:pt idx="29">
                  <c:v>-3</c:v>
                </c:pt>
              </c:numCache>
            </c:numRef>
          </c:val>
          <c:extLst>
            <c:ext xmlns:c16="http://schemas.microsoft.com/office/drawing/2014/chart" uri="{C3380CC4-5D6E-409C-BE32-E72D297353CC}">
              <c16:uniqueId val="{00000000-3D03-4589-98F1-E38B62DDC587}"/>
            </c:ext>
          </c:extLst>
        </c:ser>
        <c:ser>
          <c:idx val="1"/>
          <c:order val="1"/>
          <c:tx>
            <c:strRef>
              <c:f>Sheet1!$A$3</c:f>
              <c:strCache>
                <c:ptCount val="1"/>
                <c:pt idx="0">
                  <c:v>Investor B returns</c:v>
                </c:pt>
              </c:strCache>
            </c:strRef>
          </c:tx>
          <c:spPr>
            <a:solidFill>
              <a:srgbClr val="00009A"/>
            </a:solidFill>
            <a:ln>
              <a:noFill/>
            </a:ln>
            <a:effectLst/>
          </c:spPr>
          <c:invertIfNegative val="0"/>
          <c:cat>
            <c:strRef>
              <c:f>Sheet1!$B$1:$AE$1</c:f>
              <c:strCache>
                <c:ptCount val="3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strCache>
            </c:strRef>
          </c:cat>
          <c:val>
            <c:numRef>
              <c:f>Sheet1!$B$3:$AE$3</c:f>
              <c:numCache>
                <c:formatCode>0</c:formatCode>
                <c:ptCount val="30"/>
                <c:pt idx="0">
                  <c:v>-30</c:v>
                </c:pt>
                <c:pt idx="1">
                  <c:v>-10</c:v>
                </c:pt>
                <c:pt idx="2">
                  <c:v>-7.0000000000000009</c:v>
                </c:pt>
                <c:pt idx="3">
                  <c:v>15</c:v>
                </c:pt>
                <c:pt idx="4">
                  <c:v>5</c:v>
                </c:pt>
                <c:pt idx="5">
                  <c:v>2</c:v>
                </c:pt>
                <c:pt idx="6">
                  <c:v>15</c:v>
                </c:pt>
                <c:pt idx="7">
                  <c:v>12</c:v>
                </c:pt>
                <c:pt idx="8">
                  <c:v>5</c:v>
                </c:pt>
                <c:pt idx="9">
                  <c:v>-3</c:v>
                </c:pt>
                <c:pt idx="10">
                  <c:v>2</c:v>
                </c:pt>
                <c:pt idx="11">
                  <c:v>7.0000000000000009</c:v>
                </c:pt>
                <c:pt idx="12">
                  <c:v>-5</c:v>
                </c:pt>
                <c:pt idx="13">
                  <c:v>26</c:v>
                </c:pt>
                <c:pt idx="14">
                  <c:v>1</c:v>
                </c:pt>
                <c:pt idx="15">
                  <c:v>6</c:v>
                </c:pt>
                <c:pt idx="16">
                  <c:v>-7.0000000000000009</c:v>
                </c:pt>
                <c:pt idx="17">
                  <c:v>28.000000000000004</c:v>
                </c:pt>
                <c:pt idx="18">
                  <c:v>-2</c:v>
                </c:pt>
                <c:pt idx="19">
                  <c:v>11</c:v>
                </c:pt>
                <c:pt idx="20">
                  <c:v>21</c:v>
                </c:pt>
                <c:pt idx="21">
                  <c:v>-5</c:v>
                </c:pt>
                <c:pt idx="22">
                  <c:v>13</c:v>
                </c:pt>
                <c:pt idx="23">
                  <c:v>3</c:v>
                </c:pt>
                <c:pt idx="24">
                  <c:v>31</c:v>
                </c:pt>
                <c:pt idx="25">
                  <c:v>-9</c:v>
                </c:pt>
                <c:pt idx="26">
                  <c:v>11</c:v>
                </c:pt>
                <c:pt idx="27">
                  <c:v>7.0000000000000009</c:v>
                </c:pt>
                <c:pt idx="28">
                  <c:v>-4</c:v>
                </c:pt>
                <c:pt idx="29">
                  <c:v>-3</c:v>
                </c:pt>
              </c:numCache>
            </c:numRef>
          </c:val>
          <c:extLst>
            <c:ext xmlns:c16="http://schemas.microsoft.com/office/drawing/2014/chart" uri="{C3380CC4-5D6E-409C-BE32-E72D297353CC}">
              <c16:uniqueId val="{00000001-3D03-4589-98F1-E38B62DDC587}"/>
            </c:ext>
          </c:extLst>
        </c:ser>
        <c:dLbls>
          <c:showLegendKey val="0"/>
          <c:showVal val="0"/>
          <c:showCatName val="0"/>
          <c:showSerName val="0"/>
          <c:showPercent val="0"/>
          <c:showBubbleSize val="0"/>
        </c:dLbls>
        <c:gapWidth val="90"/>
        <c:axId val="498718943"/>
        <c:axId val="498721023"/>
      </c:barChart>
      <c:catAx>
        <c:axId val="498718943"/>
        <c:scaling>
          <c:orientation val="minMax"/>
        </c:scaling>
        <c:delete val="0"/>
        <c:axPos val="b"/>
        <c:title>
          <c:tx>
            <c:rich>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r>
                  <a:rPr lang="en-US" sz="1200" b="1"/>
                  <a:t>Years</a:t>
                </a:r>
              </a:p>
            </c:rich>
          </c:tx>
          <c:layout>
            <c:manualLayout>
              <c:xMode val="edge"/>
              <c:yMode val="edge"/>
              <c:x val="0.47032893475342968"/>
              <c:y val="0.93310541154354754"/>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low"/>
        <c:spPr>
          <a:noFill/>
          <a:ln w="12700" cap="flat" cmpd="sng" algn="ctr">
            <a:solidFill>
              <a:schemeClr val="tx1"/>
            </a:solidFill>
            <a:round/>
          </a:ln>
          <a:effectLst/>
        </c:spPr>
        <c:txPr>
          <a:bodyPr rot="-60000000" spcFirstLastPara="1" vertOverflow="ellipsis" vert="horz" wrap="square" anchor="ctr" anchorCtr="1"/>
          <a:lstStyle/>
          <a:p>
            <a:pPr>
              <a:defRPr sz="1197" b="1" i="0" u="none" strike="noStrike" kern="1200" baseline="0">
                <a:solidFill>
                  <a:schemeClr val="tx1"/>
                </a:solidFill>
                <a:latin typeface="+mn-lt"/>
                <a:ea typeface="+mn-ea"/>
                <a:cs typeface="+mn-cs"/>
              </a:defRPr>
            </a:pPr>
            <a:endParaRPr lang="en-US"/>
          </a:p>
        </c:txPr>
        <c:crossAx val="498721023"/>
        <c:crosses val="autoZero"/>
        <c:auto val="1"/>
        <c:lblAlgn val="ctr"/>
        <c:lblOffset val="100"/>
        <c:tickLblSkip val="1"/>
        <c:noMultiLvlLbl val="1"/>
      </c:catAx>
      <c:valAx>
        <c:axId val="498721023"/>
        <c:scaling>
          <c:orientation val="minMax"/>
        </c:scaling>
        <c:delete val="0"/>
        <c:axPos val="l"/>
        <c:majorGridlines>
          <c:spPr>
            <a:ln w="6350" cap="flat" cmpd="sng" algn="ctr">
              <a:solidFill>
                <a:schemeClr val="bg2">
                  <a:lumMod val="40000"/>
                  <a:lumOff val="60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r>
                  <a:rPr lang="en-US" sz="1200"/>
                  <a:t>Annual returns</a:t>
                </a:r>
              </a:p>
            </c:rich>
          </c:tx>
          <c:layout>
            <c:manualLayout>
              <c:xMode val="edge"/>
              <c:yMode val="edge"/>
              <c:x val="4.4821594401309667E-3"/>
              <c:y val="0.11694703465643043"/>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498718943"/>
        <c:crosses val="autoZero"/>
        <c:crossBetween val="between"/>
        <c:majorUnit val="2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776579291304495E-2"/>
          <c:y val="5.4879939995824502E-2"/>
          <c:w val="0.93570729598066682"/>
          <c:h val="0.83519600891304502"/>
        </c:manualLayout>
      </c:layout>
      <c:barChart>
        <c:barDir val="col"/>
        <c:grouping val="clustered"/>
        <c:varyColors val="0"/>
        <c:ser>
          <c:idx val="0"/>
          <c:order val="0"/>
          <c:tx>
            <c:strRef>
              <c:f>Sheet1!$B$1</c:f>
              <c:strCache>
                <c:ptCount val="1"/>
                <c:pt idx="0">
                  <c:v>Index ETFs</c:v>
                </c:pt>
              </c:strCache>
            </c:strRef>
          </c:tx>
          <c:spPr>
            <a:solidFill>
              <a:srgbClr val="06874E"/>
            </a:solidFill>
            <a:ln>
              <a:noFill/>
            </a:ln>
            <a:effectLst/>
          </c:spPr>
          <c:invertIfNegative val="0"/>
          <c:dPt>
            <c:idx val="0"/>
            <c:invertIfNegative val="0"/>
            <c:bubble3D val="0"/>
            <c:extLst>
              <c:ext xmlns:c16="http://schemas.microsoft.com/office/drawing/2014/chart" uri="{C3380CC4-5D6E-409C-BE32-E72D297353CC}">
                <c16:uniqueId val="{00000001-3A06-4A2A-A72F-8853752EFB01}"/>
              </c:ext>
            </c:extLst>
          </c:dPt>
          <c:dLbls>
            <c:spPr>
              <a:noFill/>
              <a:ln>
                <a:noFill/>
              </a:ln>
              <a:effectLst/>
            </c:spPr>
            <c:txPr>
              <a:bodyPr wrap="square" lIns="38100" tIns="19050" rIns="38100" bIns="19050" anchor="ctr">
                <a:spAutoFit/>
              </a:bodyPr>
              <a:lstStyle/>
              <a:p>
                <a:pPr>
                  <a:defRPr sz="1400"/>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2010
 $9.9 trillion total assets</c:v>
                </c:pt>
                <c:pt idx="1">
                  <c:v>2022
$24.9 trillion total assets</c:v>
                </c:pt>
              </c:strCache>
            </c:strRef>
          </c:cat>
          <c:val>
            <c:numRef>
              <c:f>Sheet1!$B$2:$B$3</c:f>
              <c:numCache>
                <c:formatCode>0</c:formatCode>
                <c:ptCount val="2"/>
                <c:pt idx="0">
                  <c:v>9</c:v>
                </c:pt>
                <c:pt idx="1">
                  <c:v>26</c:v>
                </c:pt>
              </c:numCache>
            </c:numRef>
          </c:val>
          <c:extLst>
            <c:ext xmlns:c16="http://schemas.microsoft.com/office/drawing/2014/chart" uri="{C3380CC4-5D6E-409C-BE32-E72D297353CC}">
              <c16:uniqueId val="{00000002-3A06-4A2A-A72F-8853752EFB01}"/>
            </c:ext>
          </c:extLst>
        </c:ser>
        <c:ser>
          <c:idx val="1"/>
          <c:order val="1"/>
          <c:tx>
            <c:strRef>
              <c:f>Sheet1!$C$1</c:f>
              <c:strCache>
                <c:ptCount val="1"/>
                <c:pt idx="0">
                  <c:v>Index Mutual Funds</c:v>
                </c:pt>
              </c:strCache>
            </c:strRef>
          </c:tx>
          <c:spPr>
            <a:solidFill>
              <a:srgbClr val="00009A"/>
            </a:solidFill>
          </c:spPr>
          <c:invertIfNegative val="0"/>
          <c:dLbls>
            <c:spPr>
              <a:noFill/>
              <a:ln>
                <a:noFill/>
              </a:ln>
              <a:effectLst/>
            </c:spPr>
            <c:txPr>
              <a:bodyPr wrap="square" lIns="38100" tIns="19050" rIns="38100" bIns="19050" anchor="ctr">
                <a:spAutoFit/>
              </a:bodyPr>
              <a:lstStyle/>
              <a:p>
                <a:pPr>
                  <a:defRPr sz="1400"/>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2010
 $9.9 trillion total assets</c:v>
                </c:pt>
                <c:pt idx="1">
                  <c:v>2022
$24.9 trillion total assets</c:v>
                </c:pt>
              </c:strCache>
            </c:strRef>
          </c:cat>
          <c:val>
            <c:numRef>
              <c:f>Sheet1!$C$2:$C$3</c:f>
              <c:numCache>
                <c:formatCode>0</c:formatCode>
                <c:ptCount val="2"/>
                <c:pt idx="0">
                  <c:v>10</c:v>
                </c:pt>
                <c:pt idx="1">
                  <c:v>20</c:v>
                </c:pt>
              </c:numCache>
            </c:numRef>
          </c:val>
          <c:extLst>
            <c:ext xmlns:c16="http://schemas.microsoft.com/office/drawing/2014/chart" uri="{C3380CC4-5D6E-409C-BE32-E72D297353CC}">
              <c16:uniqueId val="{00000004-3A06-4A2A-A72F-8853752EFB01}"/>
            </c:ext>
          </c:extLst>
        </c:ser>
        <c:ser>
          <c:idx val="2"/>
          <c:order val="2"/>
          <c:tx>
            <c:strRef>
              <c:f>Sheet1!$D$1</c:f>
              <c:strCache>
                <c:ptCount val="1"/>
                <c:pt idx="0">
                  <c:v>Actively managed mutual funds and ETFs</c:v>
                </c:pt>
              </c:strCache>
            </c:strRef>
          </c:tx>
          <c:spPr>
            <a:solidFill>
              <a:srgbClr val="D03A39"/>
            </a:solidFill>
          </c:spPr>
          <c:invertIfNegative val="0"/>
          <c:dLbls>
            <c:spPr>
              <a:noFill/>
              <a:ln>
                <a:noFill/>
              </a:ln>
              <a:effectLst/>
            </c:spPr>
            <c:txPr>
              <a:bodyPr wrap="square" lIns="38100" tIns="19050" rIns="38100" bIns="19050" anchor="ctr">
                <a:spAutoFit/>
              </a:bodyPr>
              <a:lstStyle/>
              <a:p>
                <a:pPr>
                  <a:defRPr sz="1400"/>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2010
 $9.9 trillion total assets</c:v>
                </c:pt>
                <c:pt idx="1">
                  <c:v>2022
$24.9 trillion total assets</c:v>
                </c:pt>
              </c:strCache>
            </c:strRef>
          </c:cat>
          <c:val>
            <c:numRef>
              <c:f>Sheet1!$D$2:$D$3</c:f>
              <c:numCache>
                <c:formatCode>0</c:formatCode>
                <c:ptCount val="2"/>
                <c:pt idx="0">
                  <c:v>81</c:v>
                </c:pt>
                <c:pt idx="1">
                  <c:v>54</c:v>
                </c:pt>
              </c:numCache>
            </c:numRef>
          </c:val>
          <c:extLst>
            <c:ext xmlns:c16="http://schemas.microsoft.com/office/drawing/2014/chart" uri="{C3380CC4-5D6E-409C-BE32-E72D297353CC}">
              <c16:uniqueId val="{00000005-3A06-4A2A-A72F-8853752EFB01}"/>
            </c:ext>
          </c:extLst>
        </c:ser>
        <c:dLbls>
          <c:dLblPos val="outEnd"/>
          <c:showLegendKey val="0"/>
          <c:showVal val="1"/>
          <c:showCatName val="0"/>
          <c:showSerName val="0"/>
          <c:showPercent val="0"/>
          <c:showBubbleSize val="0"/>
        </c:dLbls>
        <c:gapWidth val="80"/>
        <c:overlap val="-14"/>
        <c:axId val="226030720"/>
        <c:axId val="226033024"/>
      </c:barChart>
      <c:catAx>
        <c:axId val="226030720"/>
        <c:scaling>
          <c:orientation val="minMax"/>
        </c:scaling>
        <c:delete val="0"/>
        <c:axPos val="b"/>
        <c:numFmt formatCode="General" sourceLinked="1"/>
        <c:majorTickMark val="none"/>
        <c:minorTickMark val="none"/>
        <c:tickLblPos val="low"/>
        <c:spPr>
          <a:noFill/>
          <a:ln w="12700" cap="flat" cmpd="sng" algn="ctr">
            <a:solidFill>
              <a:schemeClr val="tx1"/>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crossAx val="226033024"/>
        <c:crosses val="autoZero"/>
        <c:auto val="1"/>
        <c:lblAlgn val="ctr"/>
        <c:lblOffset val="25"/>
        <c:noMultiLvlLbl val="0"/>
      </c:catAx>
      <c:valAx>
        <c:axId val="226033024"/>
        <c:scaling>
          <c:orientation val="minMax"/>
        </c:scaling>
        <c:delete val="0"/>
        <c:axPos val="l"/>
        <c:majorGridlines>
          <c:spPr>
            <a:ln w="6350" cap="flat" cmpd="sng" algn="ctr">
              <a:solidFill>
                <a:schemeClr val="bg1">
                  <a:lumMod val="75000"/>
                </a:schemeClr>
              </a:solidFill>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226030720"/>
        <c:crosses val="autoZero"/>
        <c:crossBetween val="between"/>
        <c:majorUnit val="20"/>
      </c:valAx>
      <c:spPr>
        <a:noFill/>
        <a:ln>
          <a:noFill/>
        </a:ln>
        <a:effectLst/>
      </c:spPr>
    </c:plotArea>
    <c:legend>
      <c:legendPos val="r"/>
      <c:layout>
        <c:manualLayout>
          <c:xMode val="edge"/>
          <c:yMode val="edge"/>
          <c:x val="0.56308819903598539"/>
          <c:y val="9.5579761275828692E-2"/>
          <c:w val="0.37154818114670152"/>
          <c:h val="0.17494859307554314"/>
        </c:manualLayout>
      </c:layout>
      <c:overlay val="0"/>
      <c:spPr>
        <a:solidFill>
          <a:schemeClr val="bg1"/>
        </a:solidFill>
      </c:spPr>
    </c:legend>
    <c:plotVisOnly val="1"/>
    <c:dispBlanksAs val="gap"/>
    <c:showDLblsOverMax val="0"/>
  </c:chart>
  <c:spPr>
    <a:noFill/>
    <a:ln>
      <a:noFill/>
    </a:ln>
    <a:effectLst/>
  </c:spPr>
  <c:txPr>
    <a:bodyPr/>
    <a:lstStyle/>
    <a:p>
      <a:pPr>
        <a:defRPr sz="1200">
          <a:solidFill>
            <a:schemeClr val="tx1"/>
          </a:solidFill>
        </a:defRPr>
      </a:pPr>
      <a:endParaRPr lang="en-US"/>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c:style val="18"/>
  <c:chart>
    <c:autoTitleDeleted val="1"/>
    <c:plotArea>
      <c:layout>
        <c:manualLayout>
          <c:layoutTarget val="inner"/>
          <c:xMode val="edge"/>
          <c:yMode val="edge"/>
          <c:x val="0.42280995832862467"/>
          <c:y val="6.0906451048238393E-3"/>
          <c:w val="0.68779506606618634"/>
          <c:h val="0.9857958411266694"/>
        </c:manualLayout>
      </c:layout>
      <c:pieChart>
        <c:varyColors val="1"/>
        <c:ser>
          <c:idx val="0"/>
          <c:order val="0"/>
          <c:tx>
            <c:strRef>
              <c:f>Sheet1!$B$1</c:f>
              <c:strCache>
                <c:ptCount val="1"/>
                <c:pt idx="0">
                  <c:v>Column1</c:v>
                </c:pt>
              </c:strCache>
            </c:strRef>
          </c:tx>
          <c:spPr>
            <a:gradFill rotWithShape="0">
              <a:gsLst>
                <a:gs pos="0">
                  <a:srgbClr val="002B68"/>
                </a:gs>
                <a:gs pos="20000">
                  <a:srgbClr val="002B65"/>
                </a:gs>
                <a:gs pos="100000">
                  <a:srgbClr val="001E4B"/>
                </a:gs>
              </a:gsLst>
              <a:lin ang="5400000"/>
            </a:gradFill>
            <a:ln w="12700">
              <a:solidFill>
                <a:srgbClr val="FFFFFF"/>
              </a:solidFill>
            </a:ln>
            <a:effectLst/>
          </c:spPr>
          <c:explosion val="1"/>
          <c:dPt>
            <c:idx val="0"/>
            <c:bubble3D val="0"/>
            <c:spPr>
              <a:solidFill>
                <a:srgbClr val="06874E"/>
              </a:solidFill>
              <a:ln w="12700">
                <a:solidFill>
                  <a:srgbClr val="FFFFFF"/>
                </a:solidFill>
              </a:ln>
              <a:effectLst/>
            </c:spPr>
            <c:extLst>
              <c:ext xmlns:c16="http://schemas.microsoft.com/office/drawing/2014/chart" uri="{C3380CC4-5D6E-409C-BE32-E72D297353CC}">
                <c16:uniqueId val="{00000001-1AD9-461F-BAB8-AAD0120EB5B5}"/>
              </c:ext>
            </c:extLst>
          </c:dPt>
          <c:dPt>
            <c:idx val="1"/>
            <c:bubble3D val="0"/>
            <c:spPr>
              <a:solidFill>
                <a:srgbClr val="00009A"/>
              </a:solidFill>
              <a:ln w="12700">
                <a:solidFill>
                  <a:srgbClr val="FFFFFF"/>
                </a:solidFill>
              </a:ln>
              <a:effectLst/>
            </c:spPr>
            <c:extLst>
              <c:ext xmlns:c16="http://schemas.microsoft.com/office/drawing/2014/chart" uri="{C3380CC4-5D6E-409C-BE32-E72D297353CC}">
                <c16:uniqueId val="{00000003-1AD9-461F-BAB8-AAD0120EB5B5}"/>
              </c:ext>
            </c:extLst>
          </c:dPt>
          <c:dPt>
            <c:idx val="2"/>
            <c:bubble3D val="0"/>
            <c:spPr>
              <a:solidFill>
                <a:srgbClr val="D03A39"/>
              </a:solidFill>
              <a:ln w="12700">
                <a:solidFill>
                  <a:srgbClr val="FFFFFF"/>
                </a:solidFill>
              </a:ln>
              <a:effectLst/>
            </c:spPr>
            <c:extLst>
              <c:ext xmlns:c16="http://schemas.microsoft.com/office/drawing/2014/chart" uri="{C3380CC4-5D6E-409C-BE32-E72D297353CC}">
                <c16:uniqueId val="{00000005-1AD9-461F-BAB8-AAD0120EB5B5}"/>
              </c:ext>
            </c:extLst>
          </c:dPt>
          <c:dLbls>
            <c:dLbl>
              <c:idx val="0"/>
              <c:layout>
                <c:manualLayout>
                  <c:x val="-9.991663986862194E-2"/>
                  <c:y val="0.12681919772728184"/>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AD9-461F-BAB8-AAD0120EB5B5}"/>
                </c:ext>
              </c:extLst>
            </c:dLbl>
            <c:dLbl>
              <c:idx val="1"/>
              <c:layout>
                <c:manualLayout>
                  <c:x val="-0.14540321728181757"/>
                  <c:y val="-5.3863701111882996E-3"/>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AD9-461F-BAB8-AAD0120EB5B5}"/>
                </c:ext>
              </c:extLst>
            </c:dLbl>
            <c:spPr>
              <a:noFill/>
              <a:ln>
                <a:noFill/>
              </a:ln>
              <a:effectLst/>
            </c:spPr>
            <c:txPr>
              <a:bodyPr wrap="square" lIns="38100" tIns="19050" rIns="38100" bIns="19050" anchor="ctr">
                <a:spAutoFit/>
              </a:bodyPr>
              <a:lstStyle/>
              <a:p>
                <a:pPr>
                  <a:defRPr sz="2000" b="1">
                    <a:solidFill>
                      <a:schemeClr val="bg1"/>
                    </a:solidFill>
                  </a:defRPr>
                </a:pPr>
                <a:endParaRPr lang="en-US"/>
              </a:p>
            </c:txPr>
            <c:dLblPos val="ctr"/>
            <c:showLegendKey val="0"/>
            <c:showVal val="1"/>
            <c:showCatName val="0"/>
            <c:showSerName val="0"/>
            <c:showPercent val="0"/>
            <c:showBubbleSize val="0"/>
            <c:showLeaderLines val="1"/>
            <c:extLst>
              <c:ext xmlns:c15="http://schemas.microsoft.com/office/drawing/2012/chart" uri="{CE6537A1-D6FC-4f65-9D91-7224C49458BB}"/>
            </c:extLst>
          </c:dLbls>
          <c:cat>
            <c:strRef>
              <c:f>Sheet1!$A$2:$A$4</c:f>
              <c:strCache>
                <c:ptCount val="3"/>
                <c:pt idx="0">
                  <c:v>Active</c:v>
                </c:pt>
                <c:pt idx="1">
                  <c:v>Passive</c:v>
                </c:pt>
                <c:pt idx="2">
                  <c:v>Blend of both</c:v>
                </c:pt>
              </c:strCache>
            </c:strRef>
          </c:cat>
          <c:val>
            <c:numRef>
              <c:f>Sheet1!$B$2:$B$4</c:f>
              <c:numCache>
                <c:formatCode>0%</c:formatCode>
                <c:ptCount val="3"/>
                <c:pt idx="0">
                  <c:v>0.14000000000000001</c:v>
                </c:pt>
                <c:pt idx="1">
                  <c:v>0.23</c:v>
                </c:pt>
                <c:pt idx="2">
                  <c:v>0.64</c:v>
                </c:pt>
              </c:numCache>
            </c:numRef>
          </c:val>
          <c:extLst>
            <c:ext xmlns:c16="http://schemas.microsoft.com/office/drawing/2014/chart" uri="{C3380CC4-5D6E-409C-BE32-E72D297353CC}">
              <c16:uniqueId val="{00000006-1AD9-461F-BAB8-AAD0120EB5B5}"/>
            </c:ext>
          </c:extLst>
        </c:ser>
        <c:dLbls>
          <c:dLblPos val="bestFit"/>
          <c:showLegendKey val="0"/>
          <c:showVal val="1"/>
          <c:showCatName val="0"/>
          <c:showSerName val="0"/>
          <c:showPercent val="0"/>
          <c:showBubbleSize val="0"/>
          <c:showLeaderLines val="1"/>
        </c:dLbls>
        <c:firstSliceAng val="0"/>
      </c:pieChart>
      <c:spPr>
        <a:noFill/>
        <a:ln w="23360">
          <a:noFill/>
        </a:ln>
        <a:effectLst/>
      </c:spPr>
    </c:plotArea>
    <c:legend>
      <c:legendPos val="r"/>
      <c:layout>
        <c:manualLayout>
          <c:xMode val="edge"/>
          <c:yMode val="edge"/>
          <c:x val="6.5939113430928944E-4"/>
          <c:y val="0.33287773389635833"/>
          <c:w val="0.40135639938886458"/>
          <c:h val="0.41931597739267634"/>
        </c:manualLayout>
      </c:layout>
      <c:overlay val="1"/>
      <c:spPr>
        <a:noFill/>
        <a:ln w="23360">
          <a:noFill/>
        </a:ln>
      </c:spPr>
      <c:txPr>
        <a:bodyPr/>
        <a:lstStyle/>
        <a:p>
          <a:pPr>
            <a:defRPr sz="1600"/>
          </a:pPr>
          <a:endParaRPr lang="en-US"/>
        </a:p>
      </c:txPr>
    </c:legend>
    <c:plotVisOnly val="1"/>
    <c:dispBlanksAs val="gap"/>
    <c:showDLblsOverMax val="1"/>
  </c:chart>
  <c:spPr>
    <a:noFill/>
    <a:ln>
      <a:noFill/>
    </a:ln>
  </c:spPr>
  <c:txPr>
    <a:bodyPr/>
    <a:lstStyle/>
    <a:p>
      <a:pPr>
        <a:defRPr sz="1655"/>
      </a:pPr>
      <a:endParaRPr lang="en-US"/>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0238748666100044E-2"/>
          <c:y val="9.3991622028218827E-2"/>
          <c:w val="0.86839344856560463"/>
          <c:h val="0.7740886486467462"/>
        </c:manualLayout>
      </c:layout>
      <c:lineChart>
        <c:grouping val="standard"/>
        <c:varyColors val="0"/>
        <c:ser>
          <c:idx val="0"/>
          <c:order val="0"/>
          <c:tx>
            <c:strRef>
              <c:f>Sheet1!$B$1</c:f>
              <c:strCache>
                <c:ptCount val="1"/>
                <c:pt idx="0">
                  <c:v>Expenses</c:v>
                </c:pt>
              </c:strCache>
            </c:strRef>
          </c:tx>
          <c:spPr>
            <a:ln w="28575">
              <a:solidFill>
                <a:srgbClr val="06874E"/>
              </a:solidFill>
            </a:ln>
            <a:effectLst/>
          </c:spPr>
          <c:marker>
            <c:symbol val="none"/>
          </c:marker>
          <c:dPt>
            <c:idx val="0"/>
            <c:bubble3D val="0"/>
            <c:extLst>
              <c:ext xmlns:c16="http://schemas.microsoft.com/office/drawing/2014/chart" uri="{C3380CC4-5D6E-409C-BE32-E72D297353CC}">
                <c16:uniqueId val="{00000001-FF07-42A5-84AA-E46B42F19386}"/>
              </c:ext>
            </c:extLst>
          </c:dPt>
          <c:dLbls>
            <c:dLbl>
              <c:idx val="3"/>
              <c:layout>
                <c:manualLayout>
                  <c:x val="-2.6658824569473508E-2"/>
                  <c:y val="-4.94284876165710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79F-944D-A942-55BC124FC627}"/>
                </c:ext>
              </c:extLst>
            </c:dLbl>
            <c:spPr>
              <a:noFill/>
              <a:ln>
                <a:noFill/>
              </a:ln>
              <a:effectLst/>
            </c:spPr>
            <c:txPr>
              <a:bodyPr wrap="square" lIns="38100" tIns="19050" rIns="38100" bIns="19050" anchor="ctr">
                <a:spAutoFit/>
              </a:bodyPr>
              <a:lstStyle/>
              <a:p>
                <a:pPr>
                  <a:defRPr sz="1800"/>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Hybrid</c:v>
                </c:pt>
                <c:pt idx="1">
                  <c:v>Equity</c:v>
                </c:pt>
                <c:pt idx="2">
                  <c:v>Bonds</c:v>
                </c:pt>
                <c:pt idx="3">
                  <c:v>Money 
Market</c:v>
                </c:pt>
              </c:strCache>
            </c:strRef>
          </c:cat>
          <c:val>
            <c:numRef>
              <c:f>Sheet1!$B$2:$B$5</c:f>
              <c:numCache>
                <c:formatCode>0</c:formatCode>
                <c:ptCount val="4"/>
                <c:pt idx="0">
                  <c:v>59</c:v>
                </c:pt>
                <c:pt idx="1">
                  <c:v>44</c:v>
                </c:pt>
                <c:pt idx="2">
                  <c:v>37</c:v>
                </c:pt>
                <c:pt idx="3">
                  <c:v>13</c:v>
                </c:pt>
              </c:numCache>
            </c:numRef>
          </c:val>
          <c:smooth val="0"/>
          <c:extLst>
            <c:ext xmlns:c16="http://schemas.microsoft.com/office/drawing/2014/chart" uri="{C3380CC4-5D6E-409C-BE32-E72D297353CC}">
              <c16:uniqueId val="{00000002-FF07-42A5-84AA-E46B42F19386}"/>
            </c:ext>
          </c:extLst>
        </c:ser>
        <c:dLbls>
          <c:dLblPos val="t"/>
          <c:showLegendKey val="0"/>
          <c:showVal val="1"/>
          <c:showCatName val="0"/>
          <c:showSerName val="0"/>
          <c:showPercent val="0"/>
          <c:showBubbleSize val="0"/>
        </c:dLbls>
        <c:smooth val="0"/>
        <c:axId val="226030720"/>
        <c:axId val="226033024"/>
      </c:lineChart>
      <c:catAx>
        <c:axId val="226030720"/>
        <c:scaling>
          <c:orientation val="minMax"/>
        </c:scaling>
        <c:delete val="0"/>
        <c:axPos val="b"/>
        <c:title>
          <c:tx>
            <c:rich>
              <a:bodyPr/>
              <a:lstStyle/>
              <a:p>
                <a:pPr>
                  <a:defRPr/>
                </a:pPr>
                <a:r>
                  <a:rPr lang="en-US" b="0"/>
                  <a:t>Bps</a:t>
                </a:r>
              </a:p>
            </c:rich>
          </c:tx>
          <c:layout>
            <c:manualLayout>
              <c:xMode val="edge"/>
              <c:yMode val="edge"/>
              <c:x val="1.6020928226847059E-2"/>
              <c:y val="2.0888835801563975E-3"/>
            </c:manualLayout>
          </c:layout>
          <c:overlay val="0"/>
        </c:title>
        <c:numFmt formatCode="@" sourceLinked="0"/>
        <c:majorTickMark val="none"/>
        <c:minorTickMark val="none"/>
        <c:tickLblPos val="low"/>
        <c:spPr>
          <a:noFill/>
          <a:ln w="12700" cap="flat" cmpd="sng" algn="ctr">
            <a:solidFill>
              <a:schemeClr val="tx1"/>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n-US"/>
          </a:p>
        </c:txPr>
        <c:crossAx val="226033024"/>
        <c:crosses val="autoZero"/>
        <c:auto val="0"/>
        <c:lblAlgn val="ctr"/>
        <c:lblOffset val="25"/>
        <c:noMultiLvlLbl val="0"/>
      </c:catAx>
      <c:valAx>
        <c:axId val="226033024"/>
        <c:scaling>
          <c:orientation val="minMax"/>
        </c:scaling>
        <c:delete val="0"/>
        <c:axPos val="l"/>
        <c:majorGridlines>
          <c:spPr>
            <a:ln w="6350" cap="flat" cmpd="sng" algn="ctr">
              <a:solidFill>
                <a:schemeClr val="bg1">
                  <a:lumMod val="75000"/>
                </a:schemeClr>
              </a:solidFill>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300" b="0" i="0" u="none" strike="noStrike" kern="1200" baseline="0">
                <a:solidFill>
                  <a:schemeClr val="tx1"/>
                </a:solidFill>
                <a:latin typeface="+mn-lt"/>
                <a:ea typeface="+mn-ea"/>
                <a:cs typeface="+mn-cs"/>
              </a:defRPr>
            </a:pPr>
            <a:endParaRPr lang="en-US"/>
          </a:p>
        </c:txPr>
        <c:crossAx val="226030720"/>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sz="1200">
          <a:solidFill>
            <a:schemeClr val="tx1"/>
          </a:solidFill>
        </a:defRPr>
      </a:pPr>
      <a:endParaRPr lang="en-US"/>
    </a:p>
  </c:txPr>
  <c:externalData r:id="rId1">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5.6909148450180545E-2"/>
          <c:y val="0.10961647416931126"/>
          <c:w val="0.90937913589881758"/>
          <c:h val="0.77084112518685022"/>
        </c:manualLayout>
      </c:layout>
      <c:lineChart>
        <c:grouping val="standard"/>
        <c:varyColors val="0"/>
        <c:ser>
          <c:idx val="0"/>
          <c:order val="0"/>
          <c:tx>
            <c:strRef>
              <c:f>Sheet1!$B$1</c:f>
              <c:strCache>
                <c:ptCount val="1"/>
                <c:pt idx="0">
                  <c:v>Active equity</c:v>
                </c:pt>
              </c:strCache>
            </c:strRef>
          </c:tx>
          <c:spPr>
            <a:ln w="41275" cmpd="sng">
              <a:solidFill>
                <a:srgbClr val="06874E"/>
              </a:solidFill>
            </a:ln>
          </c:spPr>
          <c:marker>
            <c:symbol val="circle"/>
            <c:size val="5"/>
            <c:spPr>
              <a:solidFill>
                <a:srgbClr val="06874E"/>
              </a:solidFill>
              <a:ln w="9525">
                <a:solidFill>
                  <a:srgbClr val="06874E"/>
                </a:solidFill>
              </a:ln>
            </c:spPr>
          </c:marker>
          <c:cat>
            <c:numRef>
              <c:f>Sheet1!$A$2:$A$29</c:f>
              <c:numCache>
                <c:formatCode>General</c:formatCode>
                <c:ptCount val="28"/>
                <c:pt idx="0">
                  <c:v>1996</c:v>
                </c:pt>
                <c:pt idx="1">
                  <c:v>1997</c:v>
                </c:pt>
                <c:pt idx="2">
                  <c:v>1998</c:v>
                </c:pt>
                <c:pt idx="3">
                  <c:v>1999</c:v>
                </c:pt>
                <c:pt idx="4">
                  <c:v>2000</c:v>
                </c:pt>
                <c:pt idx="5">
                  <c:v>2001</c:v>
                </c:pt>
                <c:pt idx="6">
                  <c:v>2002</c:v>
                </c:pt>
                <c:pt idx="7">
                  <c:v>2003</c:v>
                </c:pt>
                <c:pt idx="8">
                  <c:v>2004</c:v>
                </c:pt>
                <c:pt idx="9">
                  <c:v>2005</c:v>
                </c:pt>
                <c:pt idx="10">
                  <c:v>2006</c:v>
                </c:pt>
                <c:pt idx="11">
                  <c:v>2007</c:v>
                </c:pt>
                <c:pt idx="12">
                  <c:v>2008</c:v>
                </c:pt>
                <c:pt idx="13">
                  <c:v>2009</c:v>
                </c:pt>
                <c:pt idx="14">
                  <c:v>2010</c:v>
                </c:pt>
                <c:pt idx="15">
                  <c:v>2011</c:v>
                </c:pt>
                <c:pt idx="16">
                  <c:v>2012</c:v>
                </c:pt>
                <c:pt idx="17">
                  <c:v>2013</c:v>
                </c:pt>
                <c:pt idx="18">
                  <c:v>2014</c:v>
                </c:pt>
                <c:pt idx="19">
                  <c:v>2015</c:v>
                </c:pt>
                <c:pt idx="20">
                  <c:v>2016</c:v>
                </c:pt>
                <c:pt idx="21">
                  <c:v>2017</c:v>
                </c:pt>
                <c:pt idx="22">
                  <c:v>2018</c:v>
                </c:pt>
                <c:pt idx="23">
                  <c:v>2019</c:v>
                </c:pt>
                <c:pt idx="24">
                  <c:v>2020</c:v>
                </c:pt>
                <c:pt idx="25">
                  <c:v>2021</c:v>
                </c:pt>
                <c:pt idx="26">
                  <c:v>2022</c:v>
                </c:pt>
              </c:numCache>
            </c:numRef>
          </c:cat>
          <c:val>
            <c:numRef>
              <c:f>Sheet1!$B$2:$B$29</c:f>
              <c:numCache>
                <c:formatCode>0.00</c:formatCode>
                <c:ptCount val="28"/>
                <c:pt idx="0">
                  <c:v>108</c:v>
                </c:pt>
                <c:pt idx="1">
                  <c:v>104</c:v>
                </c:pt>
                <c:pt idx="2">
                  <c:v>102</c:v>
                </c:pt>
                <c:pt idx="3">
                  <c:v>105</c:v>
                </c:pt>
                <c:pt idx="4">
                  <c:v>106</c:v>
                </c:pt>
                <c:pt idx="5">
                  <c:v>108</c:v>
                </c:pt>
                <c:pt idx="6">
                  <c:v>109.00000000000001</c:v>
                </c:pt>
                <c:pt idx="7">
                  <c:v>110.00000000000001</c:v>
                </c:pt>
                <c:pt idx="8">
                  <c:v>105</c:v>
                </c:pt>
                <c:pt idx="9">
                  <c:v>101</c:v>
                </c:pt>
                <c:pt idx="10">
                  <c:v>98</c:v>
                </c:pt>
                <c:pt idx="11">
                  <c:v>95</c:v>
                </c:pt>
                <c:pt idx="12">
                  <c:v>94</c:v>
                </c:pt>
                <c:pt idx="13">
                  <c:v>99</c:v>
                </c:pt>
                <c:pt idx="14">
                  <c:v>96</c:v>
                </c:pt>
                <c:pt idx="15">
                  <c:v>92</c:v>
                </c:pt>
                <c:pt idx="16">
                  <c:v>92</c:v>
                </c:pt>
                <c:pt idx="17">
                  <c:v>89</c:v>
                </c:pt>
                <c:pt idx="18">
                  <c:v>86</c:v>
                </c:pt>
                <c:pt idx="19">
                  <c:v>84</c:v>
                </c:pt>
                <c:pt idx="20">
                  <c:v>82</c:v>
                </c:pt>
                <c:pt idx="21">
                  <c:v>78</c:v>
                </c:pt>
                <c:pt idx="22">
                  <c:v>76</c:v>
                </c:pt>
                <c:pt idx="23">
                  <c:v>74</c:v>
                </c:pt>
                <c:pt idx="24">
                  <c:v>71</c:v>
                </c:pt>
                <c:pt idx="25">
                  <c:v>68</c:v>
                </c:pt>
                <c:pt idx="26" formatCode="General">
                  <c:v>66</c:v>
                </c:pt>
              </c:numCache>
            </c:numRef>
          </c:val>
          <c:smooth val="0"/>
          <c:extLst>
            <c:ext xmlns:c16="http://schemas.microsoft.com/office/drawing/2014/chart" uri="{C3380CC4-5D6E-409C-BE32-E72D297353CC}">
              <c16:uniqueId val="{00000000-F00D-4D48-9565-8EBC7DF63949}"/>
            </c:ext>
          </c:extLst>
        </c:ser>
        <c:ser>
          <c:idx val="1"/>
          <c:order val="1"/>
          <c:tx>
            <c:strRef>
              <c:f>Sheet1!$C$1</c:f>
              <c:strCache>
                <c:ptCount val="1"/>
                <c:pt idx="0">
                  <c:v>Active bond</c:v>
                </c:pt>
              </c:strCache>
            </c:strRef>
          </c:tx>
          <c:spPr>
            <a:ln w="41275" cmpd="sng">
              <a:solidFill>
                <a:srgbClr val="00009A"/>
              </a:solidFill>
            </a:ln>
          </c:spPr>
          <c:marker>
            <c:symbol val="none"/>
          </c:marker>
          <c:cat>
            <c:numRef>
              <c:f>Sheet1!$A$2:$A$29</c:f>
              <c:numCache>
                <c:formatCode>General</c:formatCode>
                <c:ptCount val="28"/>
                <c:pt idx="0">
                  <c:v>1996</c:v>
                </c:pt>
                <c:pt idx="1">
                  <c:v>1997</c:v>
                </c:pt>
                <c:pt idx="2">
                  <c:v>1998</c:v>
                </c:pt>
                <c:pt idx="3">
                  <c:v>1999</c:v>
                </c:pt>
                <c:pt idx="4">
                  <c:v>2000</c:v>
                </c:pt>
                <c:pt idx="5">
                  <c:v>2001</c:v>
                </c:pt>
                <c:pt idx="6">
                  <c:v>2002</c:v>
                </c:pt>
                <c:pt idx="7">
                  <c:v>2003</c:v>
                </c:pt>
                <c:pt idx="8">
                  <c:v>2004</c:v>
                </c:pt>
                <c:pt idx="9">
                  <c:v>2005</c:v>
                </c:pt>
                <c:pt idx="10">
                  <c:v>2006</c:v>
                </c:pt>
                <c:pt idx="11">
                  <c:v>2007</c:v>
                </c:pt>
                <c:pt idx="12">
                  <c:v>2008</c:v>
                </c:pt>
                <c:pt idx="13">
                  <c:v>2009</c:v>
                </c:pt>
                <c:pt idx="14">
                  <c:v>2010</c:v>
                </c:pt>
                <c:pt idx="15">
                  <c:v>2011</c:v>
                </c:pt>
                <c:pt idx="16">
                  <c:v>2012</c:v>
                </c:pt>
                <c:pt idx="17">
                  <c:v>2013</c:v>
                </c:pt>
                <c:pt idx="18">
                  <c:v>2014</c:v>
                </c:pt>
                <c:pt idx="19">
                  <c:v>2015</c:v>
                </c:pt>
                <c:pt idx="20">
                  <c:v>2016</c:v>
                </c:pt>
                <c:pt idx="21">
                  <c:v>2017</c:v>
                </c:pt>
                <c:pt idx="22">
                  <c:v>2018</c:v>
                </c:pt>
                <c:pt idx="23">
                  <c:v>2019</c:v>
                </c:pt>
                <c:pt idx="24">
                  <c:v>2020</c:v>
                </c:pt>
                <c:pt idx="25">
                  <c:v>2021</c:v>
                </c:pt>
                <c:pt idx="26">
                  <c:v>2022</c:v>
                </c:pt>
              </c:numCache>
            </c:numRef>
          </c:cat>
          <c:val>
            <c:numRef>
              <c:f>Sheet1!$C$2:$C$29</c:f>
              <c:numCache>
                <c:formatCode>0.00</c:formatCode>
                <c:ptCount val="28"/>
                <c:pt idx="0">
                  <c:v>84</c:v>
                </c:pt>
                <c:pt idx="1">
                  <c:v>83</c:v>
                </c:pt>
                <c:pt idx="2">
                  <c:v>81</c:v>
                </c:pt>
                <c:pt idx="3">
                  <c:v>80</c:v>
                </c:pt>
                <c:pt idx="4">
                  <c:v>78</c:v>
                </c:pt>
                <c:pt idx="5">
                  <c:v>77</c:v>
                </c:pt>
                <c:pt idx="6">
                  <c:v>76</c:v>
                </c:pt>
                <c:pt idx="7">
                  <c:v>77</c:v>
                </c:pt>
                <c:pt idx="8">
                  <c:v>75</c:v>
                </c:pt>
                <c:pt idx="9">
                  <c:v>71</c:v>
                </c:pt>
                <c:pt idx="10">
                  <c:v>69</c:v>
                </c:pt>
                <c:pt idx="11">
                  <c:v>67</c:v>
                </c:pt>
                <c:pt idx="12">
                  <c:v>65</c:v>
                </c:pt>
                <c:pt idx="13">
                  <c:v>67</c:v>
                </c:pt>
                <c:pt idx="14">
                  <c:v>67</c:v>
                </c:pt>
                <c:pt idx="15">
                  <c:v>66</c:v>
                </c:pt>
                <c:pt idx="16">
                  <c:v>65</c:v>
                </c:pt>
                <c:pt idx="17">
                  <c:v>65</c:v>
                </c:pt>
                <c:pt idx="18">
                  <c:v>63</c:v>
                </c:pt>
                <c:pt idx="19">
                  <c:v>60</c:v>
                </c:pt>
                <c:pt idx="20">
                  <c:v>57.999999999999993</c:v>
                </c:pt>
                <c:pt idx="21">
                  <c:v>55.000000000000007</c:v>
                </c:pt>
                <c:pt idx="22">
                  <c:v>55.000000000000007</c:v>
                </c:pt>
                <c:pt idx="23">
                  <c:v>56</c:v>
                </c:pt>
                <c:pt idx="24">
                  <c:v>50</c:v>
                </c:pt>
                <c:pt idx="25">
                  <c:v>46</c:v>
                </c:pt>
                <c:pt idx="26" formatCode="General">
                  <c:v>44</c:v>
                </c:pt>
              </c:numCache>
            </c:numRef>
          </c:val>
          <c:smooth val="0"/>
          <c:extLst>
            <c:ext xmlns:c16="http://schemas.microsoft.com/office/drawing/2014/chart" uri="{C3380CC4-5D6E-409C-BE32-E72D297353CC}">
              <c16:uniqueId val="{00000001-F00D-4D48-9565-8EBC7DF63949}"/>
            </c:ext>
          </c:extLst>
        </c:ser>
        <c:ser>
          <c:idx val="2"/>
          <c:order val="2"/>
          <c:tx>
            <c:strRef>
              <c:f>Sheet1!$D$1</c:f>
              <c:strCache>
                <c:ptCount val="1"/>
                <c:pt idx="0">
                  <c:v>Index equity</c:v>
                </c:pt>
              </c:strCache>
            </c:strRef>
          </c:tx>
          <c:spPr>
            <a:ln w="28575" cmpd="sng">
              <a:solidFill>
                <a:srgbClr val="D03A39"/>
              </a:solidFill>
              <a:prstDash val="dash"/>
            </a:ln>
          </c:spPr>
          <c:marker>
            <c:symbol val="none"/>
          </c:marker>
          <c:cat>
            <c:numRef>
              <c:f>Sheet1!$A$2:$A$29</c:f>
              <c:numCache>
                <c:formatCode>General</c:formatCode>
                <c:ptCount val="28"/>
                <c:pt idx="0">
                  <c:v>1996</c:v>
                </c:pt>
                <c:pt idx="1">
                  <c:v>1997</c:v>
                </c:pt>
                <c:pt idx="2">
                  <c:v>1998</c:v>
                </c:pt>
                <c:pt idx="3">
                  <c:v>1999</c:v>
                </c:pt>
                <c:pt idx="4">
                  <c:v>2000</c:v>
                </c:pt>
                <c:pt idx="5">
                  <c:v>2001</c:v>
                </c:pt>
                <c:pt idx="6">
                  <c:v>2002</c:v>
                </c:pt>
                <c:pt idx="7">
                  <c:v>2003</c:v>
                </c:pt>
                <c:pt idx="8">
                  <c:v>2004</c:v>
                </c:pt>
                <c:pt idx="9">
                  <c:v>2005</c:v>
                </c:pt>
                <c:pt idx="10">
                  <c:v>2006</c:v>
                </c:pt>
                <c:pt idx="11">
                  <c:v>2007</c:v>
                </c:pt>
                <c:pt idx="12">
                  <c:v>2008</c:v>
                </c:pt>
                <c:pt idx="13">
                  <c:v>2009</c:v>
                </c:pt>
                <c:pt idx="14">
                  <c:v>2010</c:v>
                </c:pt>
                <c:pt idx="15">
                  <c:v>2011</c:v>
                </c:pt>
                <c:pt idx="16">
                  <c:v>2012</c:v>
                </c:pt>
                <c:pt idx="17">
                  <c:v>2013</c:v>
                </c:pt>
                <c:pt idx="18">
                  <c:v>2014</c:v>
                </c:pt>
                <c:pt idx="19">
                  <c:v>2015</c:v>
                </c:pt>
                <c:pt idx="20">
                  <c:v>2016</c:v>
                </c:pt>
                <c:pt idx="21">
                  <c:v>2017</c:v>
                </c:pt>
                <c:pt idx="22">
                  <c:v>2018</c:v>
                </c:pt>
                <c:pt idx="23">
                  <c:v>2019</c:v>
                </c:pt>
                <c:pt idx="24">
                  <c:v>2020</c:v>
                </c:pt>
                <c:pt idx="25">
                  <c:v>2021</c:v>
                </c:pt>
                <c:pt idx="26">
                  <c:v>2022</c:v>
                </c:pt>
              </c:numCache>
            </c:numRef>
          </c:cat>
          <c:val>
            <c:numRef>
              <c:f>Sheet1!$D$2:$D$29</c:f>
              <c:numCache>
                <c:formatCode>0.00</c:formatCode>
                <c:ptCount val="28"/>
                <c:pt idx="0">
                  <c:v>27</c:v>
                </c:pt>
                <c:pt idx="1">
                  <c:v>27</c:v>
                </c:pt>
                <c:pt idx="2">
                  <c:v>25</c:v>
                </c:pt>
                <c:pt idx="3">
                  <c:v>25</c:v>
                </c:pt>
                <c:pt idx="4">
                  <c:v>27</c:v>
                </c:pt>
                <c:pt idx="5">
                  <c:v>25</c:v>
                </c:pt>
                <c:pt idx="6">
                  <c:v>25</c:v>
                </c:pt>
                <c:pt idx="7">
                  <c:v>25</c:v>
                </c:pt>
                <c:pt idx="8">
                  <c:v>24</c:v>
                </c:pt>
                <c:pt idx="9">
                  <c:v>21</c:v>
                </c:pt>
                <c:pt idx="10">
                  <c:v>19</c:v>
                </c:pt>
                <c:pt idx="11">
                  <c:v>17</c:v>
                </c:pt>
                <c:pt idx="12">
                  <c:v>18</c:v>
                </c:pt>
                <c:pt idx="13">
                  <c:v>17</c:v>
                </c:pt>
                <c:pt idx="14">
                  <c:v>15</c:v>
                </c:pt>
                <c:pt idx="15">
                  <c:v>14.000000000000002</c:v>
                </c:pt>
                <c:pt idx="16">
                  <c:v>13</c:v>
                </c:pt>
                <c:pt idx="17">
                  <c:v>12</c:v>
                </c:pt>
                <c:pt idx="18">
                  <c:v>11</c:v>
                </c:pt>
                <c:pt idx="19">
                  <c:v>10</c:v>
                </c:pt>
                <c:pt idx="20">
                  <c:v>9</c:v>
                </c:pt>
                <c:pt idx="21">
                  <c:v>9</c:v>
                </c:pt>
                <c:pt idx="22">
                  <c:v>8</c:v>
                </c:pt>
                <c:pt idx="23">
                  <c:v>7</c:v>
                </c:pt>
                <c:pt idx="24">
                  <c:v>6</c:v>
                </c:pt>
                <c:pt idx="25">
                  <c:v>6</c:v>
                </c:pt>
                <c:pt idx="26" formatCode="General">
                  <c:v>5</c:v>
                </c:pt>
              </c:numCache>
            </c:numRef>
          </c:val>
          <c:smooth val="0"/>
          <c:extLst>
            <c:ext xmlns:c16="http://schemas.microsoft.com/office/drawing/2014/chart" uri="{C3380CC4-5D6E-409C-BE32-E72D297353CC}">
              <c16:uniqueId val="{00000002-F00D-4D48-9565-8EBC7DF63949}"/>
            </c:ext>
          </c:extLst>
        </c:ser>
        <c:ser>
          <c:idx val="3"/>
          <c:order val="3"/>
          <c:tx>
            <c:strRef>
              <c:f>Sheet1!$E$1</c:f>
              <c:strCache>
                <c:ptCount val="1"/>
                <c:pt idx="0">
                  <c:v>Index bond</c:v>
                </c:pt>
              </c:strCache>
            </c:strRef>
          </c:tx>
          <c:spPr>
            <a:ln w="25400" cmpd="sng">
              <a:solidFill>
                <a:schemeClr val="accent4"/>
              </a:solidFill>
            </a:ln>
          </c:spPr>
          <c:marker>
            <c:symbol val="none"/>
          </c:marker>
          <c:cat>
            <c:numRef>
              <c:f>Sheet1!$A$2:$A$29</c:f>
              <c:numCache>
                <c:formatCode>General</c:formatCode>
                <c:ptCount val="28"/>
                <c:pt idx="0">
                  <c:v>1996</c:v>
                </c:pt>
                <c:pt idx="1">
                  <c:v>1997</c:v>
                </c:pt>
                <c:pt idx="2">
                  <c:v>1998</c:v>
                </c:pt>
                <c:pt idx="3">
                  <c:v>1999</c:v>
                </c:pt>
                <c:pt idx="4">
                  <c:v>2000</c:v>
                </c:pt>
                <c:pt idx="5">
                  <c:v>2001</c:v>
                </c:pt>
                <c:pt idx="6">
                  <c:v>2002</c:v>
                </c:pt>
                <c:pt idx="7">
                  <c:v>2003</c:v>
                </c:pt>
                <c:pt idx="8">
                  <c:v>2004</c:v>
                </c:pt>
                <c:pt idx="9">
                  <c:v>2005</c:v>
                </c:pt>
                <c:pt idx="10">
                  <c:v>2006</c:v>
                </c:pt>
                <c:pt idx="11">
                  <c:v>2007</c:v>
                </c:pt>
                <c:pt idx="12">
                  <c:v>2008</c:v>
                </c:pt>
                <c:pt idx="13">
                  <c:v>2009</c:v>
                </c:pt>
                <c:pt idx="14">
                  <c:v>2010</c:v>
                </c:pt>
                <c:pt idx="15">
                  <c:v>2011</c:v>
                </c:pt>
                <c:pt idx="16">
                  <c:v>2012</c:v>
                </c:pt>
                <c:pt idx="17">
                  <c:v>2013</c:v>
                </c:pt>
                <c:pt idx="18">
                  <c:v>2014</c:v>
                </c:pt>
                <c:pt idx="19">
                  <c:v>2015</c:v>
                </c:pt>
                <c:pt idx="20">
                  <c:v>2016</c:v>
                </c:pt>
                <c:pt idx="21">
                  <c:v>2017</c:v>
                </c:pt>
                <c:pt idx="22">
                  <c:v>2018</c:v>
                </c:pt>
                <c:pt idx="23">
                  <c:v>2019</c:v>
                </c:pt>
                <c:pt idx="24">
                  <c:v>2020</c:v>
                </c:pt>
                <c:pt idx="25">
                  <c:v>2021</c:v>
                </c:pt>
                <c:pt idx="26">
                  <c:v>2022</c:v>
                </c:pt>
              </c:numCache>
            </c:numRef>
          </c:cat>
          <c:val>
            <c:numRef>
              <c:f>Sheet1!$E$2:$E$29</c:f>
              <c:numCache>
                <c:formatCode>0.00</c:formatCode>
                <c:ptCount val="28"/>
                <c:pt idx="0">
                  <c:v>20</c:v>
                </c:pt>
                <c:pt idx="1">
                  <c:v>21</c:v>
                </c:pt>
                <c:pt idx="2">
                  <c:v>21</c:v>
                </c:pt>
                <c:pt idx="3">
                  <c:v>21</c:v>
                </c:pt>
                <c:pt idx="4">
                  <c:v>21</c:v>
                </c:pt>
                <c:pt idx="5">
                  <c:v>21</c:v>
                </c:pt>
                <c:pt idx="6">
                  <c:v>21</c:v>
                </c:pt>
                <c:pt idx="7">
                  <c:v>21</c:v>
                </c:pt>
                <c:pt idx="8">
                  <c:v>19</c:v>
                </c:pt>
                <c:pt idx="9">
                  <c:v>18</c:v>
                </c:pt>
                <c:pt idx="10">
                  <c:v>17</c:v>
                </c:pt>
                <c:pt idx="11">
                  <c:v>16</c:v>
                </c:pt>
                <c:pt idx="12">
                  <c:v>16</c:v>
                </c:pt>
                <c:pt idx="13">
                  <c:v>16</c:v>
                </c:pt>
                <c:pt idx="14">
                  <c:v>14.000000000000002</c:v>
                </c:pt>
                <c:pt idx="15">
                  <c:v>13</c:v>
                </c:pt>
                <c:pt idx="16">
                  <c:v>11</c:v>
                </c:pt>
                <c:pt idx="17">
                  <c:v>10</c:v>
                </c:pt>
                <c:pt idx="18">
                  <c:v>10</c:v>
                </c:pt>
                <c:pt idx="19">
                  <c:v>8</c:v>
                </c:pt>
                <c:pt idx="20">
                  <c:v>7.0000000000000009</c:v>
                </c:pt>
                <c:pt idx="21">
                  <c:v>7.0000000000000009</c:v>
                </c:pt>
                <c:pt idx="22">
                  <c:v>7.0000000000000009</c:v>
                </c:pt>
                <c:pt idx="23">
                  <c:v>7</c:v>
                </c:pt>
                <c:pt idx="24">
                  <c:v>6</c:v>
                </c:pt>
                <c:pt idx="25">
                  <c:v>6</c:v>
                </c:pt>
                <c:pt idx="26" formatCode="General">
                  <c:v>5</c:v>
                </c:pt>
              </c:numCache>
            </c:numRef>
          </c:val>
          <c:smooth val="0"/>
          <c:extLst>
            <c:ext xmlns:c16="http://schemas.microsoft.com/office/drawing/2014/chart" uri="{C3380CC4-5D6E-409C-BE32-E72D297353CC}">
              <c16:uniqueId val="{00000003-F00D-4D48-9565-8EBC7DF63949}"/>
            </c:ext>
          </c:extLst>
        </c:ser>
        <c:dLbls>
          <c:showLegendKey val="0"/>
          <c:showVal val="0"/>
          <c:showCatName val="0"/>
          <c:showSerName val="0"/>
          <c:showPercent val="0"/>
          <c:showBubbleSize val="0"/>
        </c:dLbls>
        <c:marker val="1"/>
        <c:smooth val="0"/>
        <c:axId val="54497280"/>
        <c:axId val="54498816"/>
      </c:lineChart>
      <c:dateAx>
        <c:axId val="54497280"/>
        <c:scaling>
          <c:orientation val="minMax"/>
        </c:scaling>
        <c:delete val="0"/>
        <c:axPos val="b"/>
        <c:numFmt formatCode="General" sourceLinked="1"/>
        <c:majorTickMark val="none"/>
        <c:minorTickMark val="none"/>
        <c:tickLblPos val="nextTo"/>
        <c:spPr>
          <a:ln w="19050">
            <a:solidFill>
              <a:schemeClr val="tx1"/>
            </a:solidFill>
          </a:ln>
        </c:spPr>
        <c:txPr>
          <a:bodyPr rot="0"/>
          <a:lstStyle/>
          <a:p>
            <a:pPr>
              <a:defRPr sz="1200" b="1"/>
            </a:pPr>
            <a:endParaRPr lang="en-US"/>
          </a:p>
        </c:txPr>
        <c:crossAx val="54498816"/>
        <c:crosses val="autoZero"/>
        <c:auto val="0"/>
        <c:lblOffset val="50"/>
        <c:baseTimeUnit val="days"/>
        <c:majorUnit val="5"/>
        <c:majorTimeUnit val="days"/>
      </c:dateAx>
      <c:valAx>
        <c:axId val="54498816"/>
        <c:scaling>
          <c:orientation val="minMax"/>
        </c:scaling>
        <c:delete val="0"/>
        <c:axPos val="l"/>
        <c:majorGridlines>
          <c:spPr>
            <a:ln w="3175">
              <a:solidFill>
                <a:schemeClr val="bg1">
                  <a:lumMod val="75000"/>
                </a:schemeClr>
              </a:solidFill>
            </a:ln>
          </c:spPr>
        </c:majorGridlines>
        <c:numFmt formatCode="0" sourceLinked="0"/>
        <c:majorTickMark val="out"/>
        <c:minorTickMark val="none"/>
        <c:tickLblPos val="nextTo"/>
        <c:spPr>
          <a:ln>
            <a:noFill/>
          </a:ln>
        </c:spPr>
        <c:txPr>
          <a:bodyPr/>
          <a:lstStyle/>
          <a:p>
            <a:pPr>
              <a:defRPr sz="1200"/>
            </a:pPr>
            <a:endParaRPr lang="en-US"/>
          </a:p>
        </c:txPr>
        <c:crossAx val="54497280"/>
        <c:crossesAt val="1996"/>
        <c:crossBetween val="midCat"/>
      </c:valAx>
    </c:plotArea>
    <c:legend>
      <c:legendPos val="t"/>
      <c:overlay val="0"/>
      <c:spPr>
        <a:noFill/>
      </c:spPr>
      <c:txPr>
        <a:bodyPr/>
        <a:lstStyle/>
        <a:p>
          <a:pPr>
            <a:defRPr sz="1400"/>
          </a:pPr>
          <a:endParaRPr lang="en-US"/>
        </a:p>
      </c:txPr>
    </c:legend>
    <c:plotVisOnly val="1"/>
    <c:dispBlanksAs val="gap"/>
    <c:showDLblsOverMax val="0"/>
  </c:chart>
  <c:txPr>
    <a:bodyPr/>
    <a:lstStyle/>
    <a:p>
      <a:pPr>
        <a:defRPr sz="1600"/>
      </a:pPr>
      <a:endParaRPr lang="en-US"/>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chemeClr val="bg2">
                  <a:lumMod val="60000"/>
                  <a:lumOff val="40000"/>
                </a:schemeClr>
              </a:solidFill>
              <a:round/>
            </a:ln>
            <a:effectLst/>
          </c:spPr>
          <c:marker>
            <c:symbol val="none"/>
          </c:marker>
          <c:cat>
            <c:numRef>
              <c:f>'[Chart in Microsoft PowerPoint]Slide 50'!$A$12:$A$383</c:f>
              <c:numCache>
                <c:formatCode>m/d/yy</c:formatCode>
                <c:ptCount val="372"/>
                <c:pt idx="0">
                  <c:v>45291</c:v>
                </c:pt>
                <c:pt idx="1">
                  <c:v>45260</c:v>
                </c:pt>
                <c:pt idx="2">
                  <c:v>45230</c:v>
                </c:pt>
                <c:pt idx="3">
                  <c:v>45199</c:v>
                </c:pt>
                <c:pt idx="4">
                  <c:v>45169</c:v>
                </c:pt>
                <c:pt idx="5">
                  <c:v>45138</c:v>
                </c:pt>
                <c:pt idx="6">
                  <c:v>45107</c:v>
                </c:pt>
                <c:pt idx="7">
                  <c:v>45077</c:v>
                </c:pt>
                <c:pt idx="8">
                  <c:v>45046</c:v>
                </c:pt>
                <c:pt idx="9">
                  <c:v>45016</c:v>
                </c:pt>
                <c:pt idx="10">
                  <c:v>44985</c:v>
                </c:pt>
                <c:pt idx="11">
                  <c:v>44957</c:v>
                </c:pt>
                <c:pt idx="12" formatCode="yyyy\-mm\-dd">
                  <c:v>44925</c:v>
                </c:pt>
                <c:pt idx="13" formatCode="yyyy\-mm\-dd">
                  <c:v>44895</c:v>
                </c:pt>
                <c:pt idx="14" formatCode="yyyy\-mm\-dd">
                  <c:v>44865</c:v>
                </c:pt>
                <c:pt idx="15" formatCode="yyyy\-mm\-dd">
                  <c:v>44834</c:v>
                </c:pt>
                <c:pt idx="16" formatCode="yyyy\-mm\-dd">
                  <c:v>44804</c:v>
                </c:pt>
                <c:pt idx="17" formatCode="yyyy\-mm\-dd">
                  <c:v>44771</c:v>
                </c:pt>
                <c:pt idx="18" formatCode="yyyy\-mm\-dd">
                  <c:v>44742</c:v>
                </c:pt>
                <c:pt idx="19" formatCode="yyyy\-mm\-dd">
                  <c:v>44712</c:v>
                </c:pt>
                <c:pt idx="20" formatCode="yyyy\-mm\-dd">
                  <c:v>44680</c:v>
                </c:pt>
                <c:pt idx="21" formatCode="yyyy\-mm\-dd">
                  <c:v>44651</c:v>
                </c:pt>
                <c:pt idx="22" formatCode="yyyy\-mm\-dd">
                  <c:v>44620</c:v>
                </c:pt>
                <c:pt idx="23" formatCode="yyyy\-mm\-dd">
                  <c:v>44592</c:v>
                </c:pt>
                <c:pt idx="24" formatCode="yyyy\-mm\-dd">
                  <c:v>44561</c:v>
                </c:pt>
                <c:pt idx="25" formatCode="yyyy\-mm\-dd">
                  <c:v>44530</c:v>
                </c:pt>
                <c:pt idx="26" formatCode="yyyy\-mm\-dd">
                  <c:v>44499</c:v>
                </c:pt>
                <c:pt idx="27" formatCode="yyyy\-mm\-dd">
                  <c:v>44469</c:v>
                </c:pt>
                <c:pt idx="28" formatCode="yyyy\-mm\-dd">
                  <c:v>44439</c:v>
                </c:pt>
                <c:pt idx="29" formatCode="yyyy\-mm\-dd">
                  <c:v>44408</c:v>
                </c:pt>
                <c:pt idx="30" formatCode="yyyy\-mm\-dd">
                  <c:v>44377</c:v>
                </c:pt>
                <c:pt idx="31" formatCode="yyyy\-mm\-dd">
                  <c:v>44345</c:v>
                </c:pt>
                <c:pt idx="32" formatCode="yyyy\-mm\-dd">
                  <c:v>44316</c:v>
                </c:pt>
                <c:pt idx="33" formatCode="yyyy\-mm\-dd">
                  <c:v>44286</c:v>
                </c:pt>
                <c:pt idx="34" formatCode="yyyy\-mm\-dd">
                  <c:v>44255</c:v>
                </c:pt>
                <c:pt idx="35" formatCode="yyyy\-mm\-dd">
                  <c:v>44227</c:v>
                </c:pt>
                <c:pt idx="36" formatCode="yyyy\-mm\-dd">
                  <c:v>44196</c:v>
                </c:pt>
                <c:pt idx="37" formatCode="yyyy\-mm\-dd">
                  <c:v>44165</c:v>
                </c:pt>
                <c:pt idx="38" formatCode="yyyy\-mm\-dd">
                  <c:v>44134</c:v>
                </c:pt>
                <c:pt idx="39" formatCode="yyyy\-mm\-dd">
                  <c:v>44104</c:v>
                </c:pt>
                <c:pt idx="40" formatCode="yyyy\-mm\-dd">
                  <c:v>44074</c:v>
                </c:pt>
                <c:pt idx="41" formatCode="yyyy\-mm\-dd">
                  <c:v>44043</c:v>
                </c:pt>
                <c:pt idx="42" formatCode="yyyy\-mm\-dd">
                  <c:v>44012</c:v>
                </c:pt>
                <c:pt idx="43" formatCode="yyyy\-mm\-dd">
                  <c:v>43980</c:v>
                </c:pt>
                <c:pt idx="44" formatCode="yyyy\-mm\-dd">
                  <c:v>43951</c:v>
                </c:pt>
                <c:pt idx="45" formatCode="yyyy\-mm\-dd">
                  <c:v>43921</c:v>
                </c:pt>
                <c:pt idx="46" formatCode="yyyy\-mm\-dd">
                  <c:v>43889</c:v>
                </c:pt>
                <c:pt idx="47" formatCode="yyyy\-mm\-dd">
                  <c:v>43861</c:v>
                </c:pt>
                <c:pt idx="48" formatCode="yyyy\-mm\-dd">
                  <c:v>43830</c:v>
                </c:pt>
                <c:pt idx="49" formatCode="yyyy\-mm\-dd">
                  <c:v>43798</c:v>
                </c:pt>
                <c:pt idx="50" formatCode="yyyy\-mm\-dd">
                  <c:v>43769</c:v>
                </c:pt>
                <c:pt idx="51" formatCode="yyyy\-mm\-dd">
                  <c:v>43738</c:v>
                </c:pt>
                <c:pt idx="52" formatCode="yyyy\-mm\-dd">
                  <c:v>43707</c:v>
                </c:pt>
                <c:pt idx="53" formatCode="yyyy\-mm\-dd">
                  <c:v>43677</c:v>
                </c:pt>
                <c:pt idx="54" formatCode="yyyy\-mm\-dd">
                  <c:v>43644</c:v>
                </c:pt>
                <c:pt idx="55" formatCode="yyyy\-mm\-dd">
                  <c:v>43616</c:v>
                </c:pt>
                <c:pt idx="56" formatCode="yyyy\-mm\-dd">
                  <c:v>43585</c:v>
                </c:pt>
                <c:pt idx="57" formatCode="yyyy\-mm\-dd">
                  <c:v>43553</c:v>
                </c:pt>
                <c:pt idx="58" formatCode="yyyy\-mm\-dd">
                  <c:v>43524</c:v>
                </c:pt>
                <c:pt idx="59" formatCode="yyyy\-mm\-dd">
                  <c:v>43496</c:v>
                </c:pt>
                <c:pt idx="60" formatCode="yyyy\-mm\-dd">
                  <c:v>43465</c:v>
                </c:pt>
                <c:pt idx="61" formatCode="yyyy\-mm\-dd">
                  <c:v>43434</c:v>
                </c:pt>
                <c:pt idx="62" formatCode="yyyy\-mm\-dd">
                  <c:v>43404</c:v>
                </c:pt>
                <c:pt idx="63" formatCode="yyyy\-mm\-dd">
                  <c:v>43371</c:v>
                </c:pt>
                <c:pt idx="64" formatCode="yyyy\-mm\-dd">
                  <c:v>43343</c:v>
                </c:pt>
                <c:pt idx="65" formatCode="yyyy\-mm\-dd">
                  <c:v>43312</c:v>
                </c:pt>
                <c:pt idx="66" formatCode="yyyy\-mm\-dd">
                  <c:v>43280</c:v>
                </c:pt>
                <c:pt idx="67" formatCode="yyyy\-mm\-dd">
                  <c:v>43251</c:v>
                </c:pt>
                <c:pt idx="68" formatCode="yyyy\-mm\-dd">
                  <c:v>43220</c:v>
                </c:pt>
                <c:pt idx="69" formatCode="yyyy\-mm\-dd">
                  <c:v>43189</c:v>
                </c:pt>
                <c:pt idx="70" formatCode="yyyy\-mm\-dd">
                  <c:v>43159</c:v>
                </c:pt>
                <c:pt idx="71" formatCode="yyyy\-mm\-dd">
                  <c:v>43131</c:v>
                </c:pt>
                <c:pt idx="72" formatCode="yyyy\-mm\-dd">
                  <c:v>43098</c:v>
                </c:pt>
                <c:pt idx="73" formatCode="yyyy\-mm\-dd">
                  <c:v>43069</c:v>
                </c:pt>
                <c:pt idx="74" formatCode="yyyy\-mm\-dd">
                  <c:v>43039</c:v>
                </c:pt>
                <c:pt idx="75" formatCode="yyyy\-mm\-dd">
                  <c:v>43007</c:v>
                </c:pt>
                <c:pt idx="76" formatCode="yyyy\-mm\-dd">
                  <c:v>42978</c:v>
                </c:pt>
                <c:pt idx="77" formatCode="yyyy\-mm\-dd">
                  <c:v>42947</c:v>
                </c:pt>
                <c:pt idx="78" formatCode="yyyy\-mm\-dd">
                  <c:v>42916</c:v>
                </c:pt>
                <c:pt idx="79" formatCode="yyyy\-mm\-dd">
                  <c:v>42886</c:v>
                </c:pt>
                <c:pt idx="80" formatCode="yyyy\-mm\-dd">
                  <c:v>42853</c:v>
                </c:pt>
                <c:pt idx="81" formatCode="yyyy\-mm\-dd">
                  <c:v>42825</c:v>
                </c:pt>
                <c:pt idx="82" formatCode="yyyy\-mm\-dd">
                  <c:v>42794</c:v>
                </c:pt>
                <c:pt idx="83" formatCode="yyyy\-mm\-dd">
                  <c:v>42766</c:v>
                </c:pt>
                <c:pt idx="84" formatCode="yyyy\-mm\-dd">
                  <c:v>42734</c:v>
                </c:pt>
                <c:pt idx="85" formatCode="yyyy\-mm\-dd">
                  <c:v>42704</c:v>
                </c:pt>
                <c:pt idx="86" formatCode="yyyy\-mm\-dd">
                  <c:v>42674</c:v>
                </c:pt>
                <c:pt idx="87" formatCode="yyyy\-mm\-dd">
                  <c:v>42643</c:v>
                </c:pt>
                <c:pt idx="88" formatCode="yyyy\-mm\-dd">
                  <c:v>42613</c:v>
                </c:pt>
                <c:pt idx="89" formatCode="yyyy\-mm\-dd">
                  <c:v>42580</c:v>
                </c:pt>
                <c:pt idx="90" formatCode="yyyy\-mm\-dd">
                  <c:v>42551</c:v>
                </c:pt>
                <c:pt idx="91" formatCode="yyyy\-mm\-dd">
                  <c:v>42521</c:v>
                </c:pt>
                <c:pt idx="92" formatCode="yyyy\-mm\-dd">
                  <c:v>42489</c:v>
                </c:pt>
                <c:pt idx="93" formatCode="yyyy\-mm\-dd">
                  <c:v>42460</c:v>
                </c:pt>
                <c:pt idx="94" formatCode="yyyy\-mm\-dd">
                  <c:v>42429</c:v>
                </c:pt>
                <c:pt idx="95" formatCode="yyyy\-mm\-dd">
                  <c:v>42398</c:v>
                </c:pt>
                <c:pt idx="96" formatCode="yyyy\-mm\-dd">
                  <c:v>42369</c:v>
                </c:pt>
                <c:pt idx="97" formatCode="yyyy\-mm\-dd">
                  <c:v>42338</c:v>
                </c:pt>
                <c:pt idx="98" formatCode="yyyy\-mm\-dd">
                  <c:v>42307</c:v>
                </c:pt>
                <c:pt idx="99" formatCode="yyyy\-mm\-dd">
                  <c:v>42277</c:v>
                </c:pt>
                <c:pt idx="100" formatCode="yyyy\-mm\-dd">
                  <c:v>42247</c:v>
                </c:pt>
                <c:pt idx="101" formatCode="yyyy\-mm\-dd">
                  <c:v>42216</c:v>
                </c:pt>
                <c:pt idx="102" formatCode="yyyy\-mm\-dd">
                  <c:v>42185</c:v>
                </c:pt>
                <c:pt idx="103" formatCode="yyyy\-mm\-dd">
                  <c:v>42153</c:v>
                </c:pt>
                <c:pt idx="104" formatCode="yyyy\-mm\-dd">
                  <c:v>42124</c:v>
                </c:pt>
                <c:pt idx="105" formatCode="yyyy\-mm\-dd">
                  <c:v>42094</c:v>
                </c:pt>
                <c:pt idx="106" formatCode="yyyy\-mm\-dd">
                  <c:v>42062</c:v>
                </c:pt>
                <c:pt idx="107" formatCode="yyyy\-mm\-dd">
                  <c:v>42034</c:v>
                </c:pt>
                <c:pt idx="108" formatCode="yyyy\-mm\-dd">
                  <c:v>42004</c:v>
                </c:pt>
                <c:pt idx="109" formatCode="yyyy\-mm\-dd">
                  <c:v>41971</c:v>
                </c:pt>
                <c:pt idx="110" formatCode="yyyy\-mm\-dd">
                  <c:v>41943</c:v>
                </c:pt>
                <c:pt idx="111" formatCode="yyyy\-mm\-dd">
                  <c:v>41912</c:v>
                </c:pt>
                <c:pt idx="112" formatCode="yyyy\-mm\-dd">
                  <c:v>41880</c:v>
                </c:pt>
                <c:pt idx="113" formatCode="yyyy\-mm\-dd">
                  <c:v>41851</c:v>
                </c:pt>
                <c:pt idx="114" formatCode="yyyy\-mm\-dd">
                  <c:v>41820</c:v>
                </c:pt>
                <c:pt idx="115" formatCode="yyyy\-mm\-dd">
                  <c:v>41789</c:v>
                </c:pt>
                <c:pt idx="116" formatCode="yyyy\-mm\-dd">
                  <c:v>41759</c:v>
                </c:pt>
                <c:pt idx="117" formatCode="yyyy\-mm\-dd">
                  <c:v>41729</c:v>
                </c:pt>
                <c:pt idx="118" formatCode="yyyy\-mm\-dd">
                  <c:v>41698</c:v>
                </c:pt>
                <c:pt idx="119" formatCode="yyyy\-mm\-dd">
                  <c:v>41670</c:v>
                </c:pt>
                <c:pt idx="120" formatCode="yyyy\-mm\-dd">
                  <c:v>41639</c:v>
                </c:pt>
                <c:pt idx="121" formatCode="yyyy\-mm\-dd">
                  <c:v>41607</c:v>
                </c:pt>
                <c:pt idx="122" formatCode="yyyy\-mm\-dd">
                  <c:v>41578</c:v>
                </c:pt>
                <c:pt idx="123" formatCode="yyyy\-mm\-dd">
                  <c:v>41547</c:v>
                </c:pt>
                <c:pt idx="124" formatCode="yyyy\-mm\-dd">
                  <c:v>41516</c:v>
                </c:pt>
                <c:pt idx="125" formatCode="yyyy\-mm\-dd">
                  <c:v>41486</c:v>
                </c:pt>
                <c:pt idx="126" formatCode="yyyy\-mm\-dd">
                  <c:v>41453</c:v>
                </c:pt>
                <c:pt idx="127" formatCode="yyyy\-mm\-dd">
                  <c:v>41425</c:v>
                </c:pt>
                <c:pt idx="128" formatCode="yyyy\-mm\-dd">
                  <c:v>41394</c:v>
                </c:pt>
                <c:pt idx="129" formatCode="yyyy\-mm\-dd">
                  <c:v>41362</c:v>
                </c:pt>
                <c:pt idx="130" formatCode="yyyy\-mm\-dd">
                  <c:v>41333</c:v>
                </c:pt>
                <c:pt idx="131" formatCode="yyyy\-mm\-dd">
                  <c:v>41305</c:v>
                </c:pt>
                <c:pt idx="132" formatCode="yyyy\-mm\-dd">
                  <c:v>41274</c:v>
                </c:pt>
                <c:pt idx="133" formatCode="yyyy\-mm\-dd">
                  <c:v>41243</c:v>
                </c:pt>
                <c:pt idx="134" formatCode="yyyy\-mm\-dd">
                  <c:v>41213</c:v>
                </c:pt>
                <c:pt idx="135" formatCode="yyyy\-mm\-dd">
                  <c:v>41180</c:v>
                </c:pt>
                <c:pt idx="136" formatCode="yyyy\-mm\-dd">
                  <c:v>41152</c:v>
                </c:pt>
                <c:pt idx="137" formatCode="yyyy\-mm\-dd">
                  <c:v>41121</c:v>
                </c:pt>
                <c:pt idx="138" formatCode="yyyy\-mm\-dd">
                  <c:v>41089</c:v>
                </c:pt>
                <c:pt idx="139" formatCode="yyyy\-mm\-dd">
                  <c:v>41060</c:v>
                </c:pt>
                <c:pt idx="140" formatCode="yyyy\-mm\-dd">
                  <c:v>41029</c:v>
                </c:pt>
                <c:pt idx="141" formatCode="yyyy\-mm\-dd">
                  <c:v>40998</c:v>
                </c:pt>
                <c:pt idx="142" formatCode="yyyy\-mm\-dd">
                  <c:v>40968</c:v>
                </c:pt>
                <c:pt idx="143" formatCode="yyyy\-mm\-dd">
                  <c:v>40939</c:v>
                </c:pt>
                <c:pt idx="144" formatCode="yyyy\-mm\-dd">
                  <c:v>40907</c:v>
                </c:pt>
                <c:pt idx="145" formatCode="yyyy\-mm\-dd">
                  <c:v>40877</c:v>
                </c:pt>
                <c:pt idx="146" formatCode="yyyy\-mm\-dd">
                  <c:v>40847</c:v>
                </c:pt>
                <c:pt idx="147" formatCode="yyyy\-mm\-dd">
                  <c:v>40816</c:v>
                </c:pt>
                <c:pt idx="148" formatCode="yyyy\-mm\-dd">
                  <c:v>40786</c:v>
                </c:pt>
                <c:pt idx="149" formatCode="yyyy\-mm\-dd">
                  <c:v>40753</c:v>
                </c:pt>
                <c:pt idx="150" formatCode="yyyy\-mm\-dd">
                  <c:v>40724</c:v>
                </c:pt>
                <c:pt idx="151" formatCode="yyyy\-mm\-dd">
                  <c:v>40694</c:v>
                </c:pt>
                <c:pt idx="152" formatCode="yyyy\-mm\-dd">
                  <c:v>40662</c:v>
                </c:pt>
                <c:pt idx="153" formatCode="yyyy\-mm\-dd">
                  <c:v>40633</c:v>
                </c:pt>
                <c:pt idx="154" formatCode="yyyy\-mm\-dd">
                  <c:v>40602</c:v>
                </c:pt>
                <c:pt idx="155" formatCode="yyyy\-mm\-dd">
                  <c:v>40574</c:v>
                </c:pt>
                <c:pt idx="156" formatCode="yyyy\-mm\-dd">
                  <c:v>40543</c:v>
                </c:pt>
                <c:pt idx="157" formatCode="yyyy\-mm\-dd">
                  <c:v>40512</c:v>
                </c:pt>
                <c:pt idx="158" formatCode="yyyy\-mm\-dd">
                  <c:v>40480</c:v>
                </c:pt>
                <c:pt idx="159" formatCode="yyyy\-mm\-dd">
                  <c:v>40451</c:v>
                </c:pt>
                <c:pt idx="160" formatCode="yyyy\-mm\-dd">
                  <c:v>40421</c:v>
                </c:pt>
                <c:pt idx="161" formatCode="yyyy\-mm\-dd">
                  <c:v>40389</c:v>
                </c:pt>
                <c:pt idx="162" formatCode="yyyy\-mm\-dd">
                  <c:v>40359</c:v>
                </c:pt>
                <c:pt idx="163" formatCode="yyyy\-mm\-dd">
                  <c:v>40329</c:v>
                </c:pt>
                <c:pt idx="164" formatCode="yyyy\-mm\-dd">
                  <c:v>40298</c:v>
                </c:pt>
                <c:pt idx="165" formatCode="yyyy\-mm\-dd">
                  <c:v>40268</c:v>
                </c:pt>
                <c:pt idx="166" formatCode="yyyy\-mm\-dd">
                  <c:v>40235</c:v>
                </c:pt>
                <c:pt idx="167" formatCode="yyyy\-mm\-dd">
                  <c:v>40207</c:v>
                </c:pt>
                <c:pt idx="168" formatCode="yyyy\-mm\-dd">
                  <c:v>40178</c:v>
                </c:pt>
                <c:pt idx="169" formatCode="yyyy\-mm\-dd">
                  <c:v>40147</c:v>
                </c:pt>
                <c:pt idx="170" formatCode="yyyy\-mm\-dd">
                  <c:v>40116</c:v>
                </c:pt>
                <c:pt idx="171" formatCode="yyyy\-mm\-dd">
                  <c:v>40086</c:v>
                </c:pt>
                <c:pt idx="172" formatCode="yyyy\-mm\-dd">
                  <c:v>40056</c:v>
                </c:pt>
                <c:pt idx="173" formatCode="yyyy\-mm\-dd">
                  <c:v>40025</c:v>
                </c:pt>
                <c:pt idx="174" formatCode="yyyy\-mm\-dd">
                  <c:v>39994</c:v>
                </c:pt>
                <c:pt idx="175" formatCode="yyyy\-mm\-dd">
                  <c:v>39962</c:v>
                </c:pt>
                <c:pt idx="176" formatCode="yyyy\-mm\-dd">
                  <c:v>39933</c:v>
                </c:pt>
                <c:pt idx="177" formatCode="yyyy\-mm\-dd">
                  <c:v>39903</c:v>
                </c:pt>
                <c:pt idx="178" formatCode="yyyy\-mm\-dd">
                  <c:v>39871</c:v>
                </c:pt>
                <c:pt idx="179" formatCode="yyyy\-mm\-dd">
                  <c:v>39843</c:v>
                </c:pt>
                <c:pt idx="180" formatCode="yyyy\-mm\-dd">
                  <c:v>39813</c:v>
                </c:pt>
                <c:pt idx="181" formatCode="yyyy\-mm\-dd">
                  <c:v>39780</c:v>
                </c:pt>
                <c:pt idx="182" formatCode="yyyy\-mm\-dd">
                  <c:v>39752</c:v>
                </c:pt>
                <c:pt idx="183" formatCode="yyyy\-mm\-dd">
                  <c:v>39721</c:v>
                </c:pt>
                <c:pt idx="184" formatCode="yyyy\-mm\-dd">
                  <c:v>39689</c:v>
                </c:pt>
                <c:pt idx="185" formatCode="yyyy\-mm\-dd">
                  <c:v>39660</c:v>
                </c:pt>
                <c:pt idx="186" formatCode="yyyy\-mm\-dd">
                  <c:v>39629</c:v>
                </c:pt>
                <c:pt idx="187" formatCode="yyyy\-mm\-dd">
                  <c:v>39598</c:v>
                </c:pt>
                <c:pt idx="188" formatCode="yyyy\-mm\-dd">
                  <c:v>39568</c:v>
                </c:pt>
                <c:pt idx="189" formatCode="yyyy\-mm\-dd">
                  <c:v>39538</c:v>
                </c:pt>
                <c:pt idx="190" formatCode="yyyy\-mm\-dd">
                  <c:v>39507</c:v>
                </c:pt>
                <c:pt idx="191" formatCode="yyyy\-mm\-dd">
                  <c:v>39478</c:v>
                </c:pt>
                <c:pt idx="192" formatCode="yyyy\-mm\-dd">
                  <c:v>39447</c:v>
                </c:pt>
                <c:pt idx="193" formatCode="yyyy\-mm\-dd">
                  <c:v>39416</c:v>
                </c:pt>
                <c:pt idx="194" formatCode="yyyy\-mm\-dd">
                  <c:v>39386</c:v>
                </c:pt>
                <c:pt idx="195" formatCode="yyyy\-mm\-dd">
                  <c:v>39353</c:v>
                </c:pt>
                <c:pt idx="196" formatCode="yyyy\-mm\-dd">
                  <c:v>39325</c:v>
                </c:pt>
                <c:pt idx="197" formatCode="yyyy\-mm\-dd">
                  <c:v>39294</c:v>
                </c:pt>
                <c:pt idx="198" formatCode="yyyy\-mm\-dd">
                  <c:v>39262</c:v>
                </c:pt>
                <c:pt idx="199" formatCode="yyyy\-mm\-dd">
                  <c:v>39233</c:v>
                </c:pt>
                <c:pt idx="200" formatCode="yyyy\-mm\-dd">
                  <c:v>39202</c:v>
                </c:pt>
                <c:pt idx="201" formatCode="yyyy\-mm\-dd">
                  <c:v>39171</c:v>
                </c:pt>
                <c:pt idx="202" formatCode="yyyy\-mm\-dd">
                  <c:v>39141</c:v>
                </c:pt>
                <c:pt idx="203" formatCode="yyyy\-mm\-dd">
                  <c:v>39113</c:v>
                </c:pt>
                <c:pt idx="204" formatCode="yyyy\-mm\-dd">
                  <c:v>39080</c:v>
                </c:pt>
                <c:pt idx="205" formatCode="yyyy\-mm\-dd">
                  <c:v>39051</c:v>
                </c:pt>
                <c:pt idx="206" formatCode="yyyy\-mm\-dd">
                  <c:v>39021</c:v>
                </c:pt>
                <c:pt idx="207" formatCode="yyyy\-mm\-dd">
                  <c:v>38989</c:v>
                </c:pt>
                <c:pt idx="208" formatCode="yyyy\-mm\-dd">
                  <c:v>38960</c:v>
                </c:pt>
                <c:pt idx="209" formatCode="yyyy\-mm\-dd">
                  <c:v>38929</c:v>
                </c:pt>
                <c:pt idx="210" formatCode="yyyy\-mm\-dd">
                  <c:v>38898</c:v>
                </c:pt>
                <c:pt idx="211" formatCode="yyyy\-mm\-dd">
                  <c:v>38868</c:v>
                </c:pt>
                <c:pt idx="212" formatCode="yyyy\-mm\-dd">
                  <c:v>38835</c:v>
                </c:pt>
                <c:pt idx="213" formatCode="yyyy\-mm\-dd">
                  <c:v>38807</c:v>
                </c:pt>
                <c:pt idx="214" formatCode="yyyy\-mm\-dd">
                  <c:v>38776</c:v>
                </c:pt>
                <c:pt idx="215" formatCode="yyyy\-mm\-dd">
                  <c:v>38748</c:v>
                </c:pt>
                <c:pt idx="216" formatCode="yyyy\-mm\-dd">
                  <c:v>38716</c:v>
                </c:pt>
                <c:pt idx="217" formatCode="yyyy\-mm\-dd">
                  <c:v>38686</c:v>
                </c:pt>
                <c:pt idx="218" formatCode="yyyy\-mm\-dd">
                  <c:v>38656</c:v>
                </c:pt>
                <c:pt idx="219" formatCode="yyyy\-mm\-dd">
                  <c:v>38625</c:v>
                </c:pt>
                <c:pt idx="220" formatCode="yyyy\-mm\-dd">
                  <c:v>38595</c:v>
                </c:pt>
                <c:pt idx="221" formatCode="yyyy\-mm\-dd">
                  <c:v>38562</c:v>
                </c:pt>
                <c:pt idx="222" formatCode="yyyy\-mm\-dd">
                  <c:v>38533</c:v>
                </c:pt>
                <c:pt idx="223" formatCode="yyyy\-mm\-dd">
                  <c:v>38503</c:v>
                </c:pt>
                <c:pt idx="224" formatCode="yyyy\-mm\-dd">
                  <c:v>38471</c:v>
                </c:pt>
                <c:pt idx="225" formatCode="yyyy\-mm\-dd">
                  <c:v>38442</c:v>
                </c:pt>
                <c:pt idx="226" formatCode="yyyy\-mm\-dd">
                  <c:v>38411</c:v>
                </c:pt>
                <c:pt idx="227" formatCode="yyyy\-mm\-dd">
                  <c:v>38383</c:v>
                </c:pt>
                <c:pt idx="228" formatCode="yyyy\-mm\-dd">
                  <c:v>38352</c:v>
                </c:pt>
                <c:pt idx="229" formatCode="yyyy\-mm\-dd">
                  <c:v>38321</c:v>
                </c:pt>
                <c:pt idx="230" formatCode="yyyy\-mm\-dd">
                  <c:v>38289</c:v>
                </c:pt>
                <c:pt idx="231" formatCode="yyyy\-mm\-dd">
                  <c:v>38260</c:v>
                </c:pt>
                <c:pt idx="232" formatCode="yyyy\-mm\-dd">
                  <c:v>38230</c:v>
                </c:pt>
                <c:pt idx="233" formatCode="yyyy\-mm\-dd">
                  <c:v>38198</c:v>
                </c:pt>
                <c:pt idx="234" formatCode="yyyy\-mm\-dd">
                  <c:v>38168</c:v>
                </c:pt>
                <c:pt idx="235" formatCode="yyyy\-mm\-dd">
                  <c:v>38138</c:v>
                </c:pt>
                <c:pt idx="236" formatCode="yyyy\-mm\-dd">
                  <c:v>38107</c:v>
                </c:pt>
                <c:pt idx="237" formatCode="yyyy\-mm\-dd">
                  <c:v>38077</c:v>
                </c:pt>
                <c:pt idx="238" formatCode="yyyy\-mm\-dd">
                  <c:v>38044</c:v>
                </c:pt>
                <c:pt idx="239" formatCode="yyyy\-mm\-dd">
                  <c:v>38016</c:v>
                </c:pt>
                <c:pt idx="240" formatCode="yyyy\-mm\-dd">
                  <c:v>37986</c:v>
                </c:pt>
                <c:pt idx="241" formatCode="yyyy\-mm\-dd">
                  <c:v>37953</c:v>
                </c:pt>
                <c:pt idx="242" formatCode="yyyy\-mm\-dd">
                  <c:v>37925</c:v>
                </c:pt>
                <c:pt idx="243" formatCode="yyyy\-mm\-dd">
                  <c:v>37894</c:v>
                </c:pt>
                <c:pt idx="244" formatCode="yyyy\-mm\-dd">
                  <c:v>37862</c:v>
                </c:pt>
                <c:pt idx="245" formatCode="yyyy\-mm\-dd">
                  <c:v>37833</c:v>
                </c:pt>
                <c:pt idx="246" formatCode="yyyy\-mm\-dd">
                  <c:v>37802</c:v>
                </c:pt>
                <c:pt idx="247" formatCode="yyyy\-mm\-dd">
                  <c:v>37771</c:v>
                </c:pt>
                <c:pt idx="248" formatCode="yyyy\-mm\-dd">
                  <c:v>37741</c:v>
                </c:pt>
                <c:pt idx="249" formatCode="yyyy\-mm\-dd">
                  <c:v>37711</c:v>
                </c:pt>
                <c:pt idx="250" formatCode="yyyy\-mm\-dd">
                  <c:v>37680</c:v>
                </c:pt>
                <c:pt idx="251" formatCode="yyyy\-mm\-dd">
                  <c:v>37652</c:v>
                </c:pt>
                <c:pt idx="252" formatCode="yyyy\-mm\-dd">
                  <c:v>37621</c:v>
                </c:pt>
                <c:pt idx="253" formatCode="yyyy\-mm\-dd">
                  <c:v>37589</c:v>
                </c:pt>
                <c:pt idx="254" formatCode="yyyy\-mm\-dd">
                  <c:v>37560</c:v>
                </c:pt>
                <c:pt idx="255" formatCode="yyyy\-mm\-dd">
                  <c:v>37529</c:v>
                </c:pt>
                <c:pt idx="256" formatCode="yyyy\-mm\-dd">
                  <c:v>37498</c:v>
                </c:pt>
                <c:pt idx="257" formatCode="yyyy\-mm\-dd">
                  <c:v>37468</c:v>
                </c:pt>
                <c:pt idx="258" formatCode="yyyy\-mm\-dd">
                  <c:v>37435</c:v>
                </c:pt>
                <c:pt idx="259" formatCode="yyyy\-mm\-dd">
                  <c:v>37407</c:v>
                </c:pt>
                <c:pt idx="260" formatCode="yyyy\-mm\-dd">
                  <c:v>37376</c:v>
                </c:pt>
                <c:pt idx="261" formatCode="yyyy\-mm\-dd">
                  <c:v>37344</c:v>
                </c:pt>
                <c:pt idx="262" formatCode="yyyy\-mm\-dd">
                  <c:v>37315</c:v>
                </c:pt>
                <c:pt idx="263" formatCode="yyyy\-mm\-dd">
                  <c:v>37287</c:v>
                </c:pt>
                <c:pt idx="264" formatCode="yyyy\-mm\-dd">
                  <c:v>37256</c:v>
                </c:pt>
                <c:pt idx="265" formatCode="yyyy\-mm\-dd">
                  <c:v>37225</c:v>
                </c:pt>
                <c:pt idx="266" formatCode="yyyy\-mm\-dd">
                  <c:v>37195</c:v>
                </c:pt>
                <c:pt idx="267" formatCode="yyyy\-mm\-dd">
                  <c:v>37162</c:v>
                </c:pt>
                <c:pt idx="268" formatCode="yyyy\-mm\-dd">
                  <c:v>37134</c:v>
                </c:pt>
                <c:pt idx="269" formatCode="yyyy\-mm\-dd">
                  <c:v>37103</c:v>
                </c:pt>
                <c:pt idx="270" formatCode="yyyy\-mm\-dd">
                  <c:v>37071</c:v>
                </c:pt>
                <c:pt idx="271" formatCode="yyyy\-mm\-dd">
                  <c:v>37042</c:v>
                </c:pt>
                <c:pt idx="272" formatCode="yyyy\-mm\-dd">
                  <c:v>37011</c:v>
                </c:pt>
                <c:pt idx="273" formatCode="yyyy\-mm\-dd">
                  <c:v>36980</c:v>
                </c:pt>
                <c:pt idx="274" formatCode="yyyy\-mm\-dd">
                  <c:v>36950</c:v>
                </c:pt>
                <c:pt idx="275" formatCode="yyyy\-mm\-dd">
                  <c:v>36922</c:v>
                </c:pt>
                <c:pt idx="276" formatCode="yyyy\-mm\-dd">
                  <c:v>36889</c:v>
                </c:pt>
                <c:pt idx="277" formatCode="yyyy\-mm\-dd">
                  <c:v>36860</c:v>
                </c:pt>
                <c:pt idx="278" formatCode="yyyy\-mm\-dd">
                  <c:v>36830</c:v>
                </c:pt>
                <c:pt idx="279" formatCode="yyyy\-mm\-dd">
                  <c:v>36798</c:v>
                </c:pt>
                <c:pt idx="280" formatCode="yyyy\-mm\-dd">
                  <c:v>36769</c:v>
                </c:pt>
                <c:pt idx="281" formatCode="yyyy\-mm\-dd">
                  <c:v>36738</c:v>
                </c:pt>
                <c:pt idx="282" formatCode="yyyy\-mm\-dd">
                  <c:v>36707</c:v>
                </c:pt>
                <c:pt idx="283" formatCode="yyyy\-mm\-dd">
                  <c:v>36677</c:v>
                </c:pt>
                <c:pt idx="284" formatCode="yyyy\-mm\-dd">
                  <c:v>36644</c:v>
                </c:pt>
                <c:pt idx="285" formatCode="yyyy\-mm\-dd">
                  <c:v>36616</c:v>
                </c:pt>
                <c:pt idx="286" formatCode="yyyy\-mm\-dd">
                  <c:v>36585</c:v>
                </c:pt>
                <c:pt idx="287" formatCode="yyyy\-mm\-dd">
                  <c:v>36556</c:v>
                </c:pt>
                <c:pt idx="288" formatCode="yyyy\-mm\-dd">
                  <c:v>36525</c:v>
                </c:pt>
                <c:pt idx="289" formatCode="yyyy\-mm\-dd">
                  <c:v>36494</c:v>
                </c:pt>
                <c:pt idx="290" formatCode="yyyy\-mm\-dd">
                  <c:v>36462</c:v>
                </c:pt>
                <c:pt idx="291" formatCode="yyyy\-mm\-dd">
                  <c:v>36433</c:v>
                </c:pt>
                <c:pt idx="292" formatCode="yyyy\-mm\-dd">
                  <c:v>36403</c:v>
                </c:pt>
                <c:pt idx="293" formatCode="yyyy\-mm\-dd">
                  <c:v>36371</c:v>
                </c:pt>
                <c:pt idx="294" formatCode="yyyy\-mm\-dd">
                  <c:v>36341</c:v>
                </c:pt>
                <c:pt idx="295" formatCode="yyyy\-mm\-dd">
                  <c:v>36311</c:v>
                </c:pt>
                <c:pt idx="296" formatCode="yyyy\-mm\-dd">
                  <c:v>36280</c:v>
                </c:pt>
                <c:pt idx="297" formatCode="yyyy\-mm\-dd">
                  <c:v>36250</c:v>
                </c:pt>
                <c:pt idx="298" formatCode="yyyy\-mm\-dd">
                  <c:v>36217</c:v>
                </c:pt>
                <c:pt idx="299" formatCode="yyyy\-mm\-dd">
                  <c:v>36189</c:v>
                </c:pt>
                <c:pt idx="300" formatCode="yyyy\-mm\-dd">
                  <c:v>36160</c:v>
                </c:pt>
                <c:pt idx="301" formatCode="yyyy\-mm\-dd">
                  <c:v>36129</c:v>
                </c:pt>
                <c:pt idx="302" formatCode="yyyy\-mm\-dd">
                  <c:v>36098</c:v>
                </c:pt>
                <c:pt idx="303" formatCode="yyyy\-mm\-dd">
                  <c:v>36068</c:v>
                </c:pt>
                <c:pt idx="304" formatCode="yyyy\-mm\-dd">
                  <c:v>36038</c:v>
                </c:pt>
                <c:pt idx="305" formatCode="yyyy\-mm\-dd">
                  <c:v>36007</c:v>
                </c:pt>
                <c:pt idx="306" formatCode="yyyy\-mm\-dd">
                  <c:v>35976</c:v>
                </c:pt>
                <c:pt idx="307" formatCode="yyyy\-mm\-dd">
                  <c:v>35944</c:v>
                </c:pt>
                <c:pt idx="308" formatCode="yyyy\-mm\-dd">
                  <c:v>35915</c:v>
                </c:pt>
                <c:pt idx="309" formatCode="yyyy\-mm\-dd">
                  <c:v>35885</c:v>
                </c:pt>
                <c:pt idx="310" formatCode="yyyy\-mm\-dd">
                  <c:v>35853</c:v>
                </c:pt>
                <c:pt idx="311" formatCode="yyyy\-mm\-dd">
                  <c:v>35825</c:v>
                </c:pt>
                <c:pt idx="312" formatCode="yyyy\-mm\-dd">
                  <c:v>35795</c:v>
                </c:pt>
                <c:pt idx="313" formatCode="yyyy\-mm\-dd">
                  <c:v>35762</c:v>
                </c:pt>
                <c:pt idx="314" formatCode="yyyy\-mm\-dd">
                  <c:v>35734</c:v>
                </c:pt>
                <c:pt idx="315" formatCode="yyyy\-mm\-dd">
                  <c:v>35703</c:v>
                </c:pt>
                <c:pt idx="316" formatCode="yyyy\-mm\-dd">
                  <c:v>35671</c:v>
                </c:pt>
                <c:pt idx="317" formatCode="yyyy\-mm\-dd">
                  <c:v>35642</c:v>
                </c:pt>
                <c:pt idx="318" formatCode="yyyy\-mm\-dd">
                  <c:v>35611</c:v>
                </c:pt>
                <c:pt idx="319" formatCode="yyyy\-mm\-dd">
                  <c:v>35580</c:v>
                </c:pt>
                <c:pt idx="320" formatCode="yyyy\-mm\-dd">
                  <c:v>35550</c:v>
                </c:pt>
                <c:pt idx="321" formatCode="yyyy\-mm\-dd">
                  <c:v>35520</c:v>
                </c:pt>
                <c:pt idx="322" formatCode="yyyy\-mm\-dd">
                  <c:v>35489</c:v>
                </c:pt>
                <c:pt idx="323" formatCode="yyyy\-mm\-dd">
                  <c:v>35461</c:v>
                </c:pt>
                <c:pt idx="324" formatCode="yyyy\-mm\-dd">
                  <c:v>35430</c:v>
                </c:pt>
                <c:pt idx="325" formatCode="yyyy\-mm\-dd">
                  <c:v>35398</c:v>
                </c:pt>
                <c:pt idx="326" formatCode="yyyy\-mm\-dd">
                  <c:v>35369</c:v>
                </c:pt>
                <c:pt idx="327" formatCode="yyyy\-mm\-dd">
                  <c:v>35338</c:v>
                </c:pt>
                <c:pt idx="328" formatCode="yyyy\-mm\-dd">
                  <c:v>35307</c:v>
                </c:pt>
                <c:pt idx="329" formatCode="yyyy\-mm\-dd">
                  <c:v>35277</c:v>
                </c:pt>
                <c:pt idx="330" formatCode="yyyy\-mm\-dd">
                  <c:v>35244</c:v>
                </c:pt>
                <c:pt idx="331" formatCode="yyyy\-mm\-dd">
                  <c:v>35216</c:v>
                </c:pt>
                <c:pt idx="332" formatCode="yyyy\-mm\-dd">
                  <c:v>35185</c:v>
                </c:pt>
                <c:pt idx="333" formatCode="yyyy\-mm\-dd">
                  <c:v>35153</c:v>
                </c:pt>
                <c:pt idx="334" formatCode="yyyy\-mm\-dd">
                  <c:v>35124</c:v>
                </c:pt>
                <c:pt idx="335" formatCode="yyyy\-mm\-dd">
                  <c:v>35095</c:v>
                </c:pt>
                <c:pt idx="336" formatCode="yyyy\-mm\-dd">
                  <c:v>35062</c:v>
                </c:pt>
                <c:pt idx="337" formatCode="yyyy\-mm\-dd">
                  <c:v>35033</c:v>
                </c:pt>
                <c:pt idx="338" formatCode="yyyy\-mm\-dd">
                  <c:v>35003</c:v>
                </c:pt>
                <c:pt idx="339" formatCode="yyyy\-mm\-dd">
                  <c:v>34971</c:v>
                </c:pt>
                <c:pt idx="340" formatCode="yyyy\-mm\-dd">
                  <c:v>34942</c:v>
                </c:pt>
                <c:pt idx="341" formatCode="yyyy\-mm\-dd">
                  <c:v>34911</c:v>
                </c:pt>
                <c:pt idx="342" formatCode="yyyy\-mm\-dd">
                  <c:v>34880</c:v>
                </c:pt>
                <c:pt idx="343" formatCode="yyyy\-mm\-dd">
                  <c:v>34850</c:v>
                </c:pt>
                <c:pt idx="344" formatCode="yyyy\-mm\-dd">
                  <c:v>34817</c:v>
                </c:pt>
                <c:pt idx="345" formatCode="yyyy\-mm\-dd">
                  <c:v>34789</c:v>
                </c:pt>
                <c:pt idx="346" formatCode="yyyy\-mm\-dd">
                  <c:v>34758</c:v>
                </c:pt>
                <c:pt idx="347" formatCode="yyyy\-mm\-dd">
                  <c:v>34730</c:v>
                </c:pt>
                <c:pt idx="348" formatCode="yyyy\-mm\-dd">
                  <c:v>34698</c:v>
                </c:pt>
                <c:pt idx="349" formatCode="yyyy\-mm\-dd">
                  <c:v>34668</c:v>
                </c:pt>
                <c:pt idx="350" formatCode="yyyy\-mm\-dd">
                  <c:v>34638</c:v>
                </c:pt>
                <c:pt idx="351" formatCode="yyyy\-mm\-dd">
                  <c:v>34607</c:v>
                </c:pt>
                <c:pt idx="352" formatCode="yyyy\-mm\-dd">
                  <c:v>34577</c:v>
                </c:pt>
                <c:pt idx="353" formatCode="yyyy\-mm\-dd">
                  <c:v>34544</c:v>
                </c:pt>
                <c:pt idx="354" formatCode="yyyy\-mm\-dd">
                  <c:v>34515</c:v>
                </c:pt>
                <c:pt idx="355" formatCode="yyyy\-mm\-dd">
                  <c:v>34485</c:v>
                </c:pt>
                <c:pt idx="356" formatCode="yyyy\-mm\-dd">
                  <c:v>34453</c:v>
                </c:pt>
                <c:pt idx="357" formatCode="yyyy\-mm\-dd">
                  <c:v>34424</c:v>
                </c:pt>
                <c:pt idx="358" formatCode="yyyy\-mm\-dd">
                  <c:v>34393</c:v>
                </c:pt>
                <c:pt idx="359" formatCode="yyyy\-mm\-dd">
                  <c:v>34365</c:v>
                </c:pt>
                <c:pt idx="360" formatCode="yyyy\-mm\-dd">
                  <c:v>34334</c:v>
                </c:pt>
                <c:pt idx="361" formatCode="yyyy\-mm\-dd">
                  <c:v>34303</c:v>
                </c:pt>
                <c:pt idx="362" formatCode="yyyy\-mm\-dd">
                  <c:v>34271</c:v>
                </c:pt>
                <c:pt idx="363" formatCode="yyyy\-mm\-dd">
                  <c:v>34242</c:v>
                </c:pt>
                <c:pt idx="364" formatCode="yyyy\-mm\-dd">
                  <c:v>34212</c:v>
                </c:pt>
                <c:pt idx="365" formatCode="yyyy\-mm\-dd">
                  <c:v>34180</c:v>
                </c:pt>
                <c:pt idx="366" formatCode="yyyy\-mm\-dd">
                  <c:v>34150</c:v>
                </c:pt>
                <c:pt idx="367" formatCode="yyyy\-mm\-dd">
                  <c:v>34120</c:v>
                </c:pt>
                <c:pt idx="368" formatCode="yyyy\-mm\-dd">
                  <c:v>34089</c:v>
                </c:pt>
                <c:pt idx="369" formatCode="yyyy\-mm\-dd">
                  <c:v>34059</c:v>
                </c:pt>
                <c:pt idx="370" formatCode="yyyy\-mm\-dd">
                  <c:v>34026</c:v>
                </c:pt>
                <c:pt idx="371" formatCode="yyyy\-mm\-dd">
                  <c:v>33998</c:v>
                </c:pt>
              </c:numCache>
            </c:numRef>
          </c:cat>
          <c:val>
            <c:numRef>
              <c:f>'[Chart in Microsoft PowerPoint]Slide 50'!$B$12:$B$383</c:f>
              <c:numCache>
                <c:formatCode>"$"#,##0</c:formatCode>
                <c:ptCount val="372"/>
                <c:pt idx="0">
                  <c:v>4770</c:v>
                </c:pt>
                <c:pt idx="1">
                  <c:v>4568</c:v>
                </c:pt>
                <c:pt idx="2">
                  <c:v>4194</c:v>
                </c:pt>
                <c:pt idx="3">
                  <c:v>4288</c:v>
                </c:pt>
                <c:pt idx="4">
                  <c:v>4508</c:v>
                </c:pt>
                <c:pt idx="5">
                  <c:v>4589</c:v>
                </c:pt>
                <c:pt idx="6">
                  <c:v>4450</c:v>
                </c:pt>
                <c:pt idx="7">
                  <c:v>4180</c:v>
                </c:pt>
                <c:pt idx="8">
                  <c:v>4169</c:v>
                </c:pt>
                <c:pt idx="9">
                  <c:v>4109</c:v>
                </c:pt>
                <c:pt idx="10">
                  <c:v>3970</c:v>
                </c:pt>
                <c:pt idx="11">
                  <c:v>4077</c:v>
                </c:pt>
                <c:pt idx="12">
                  <c:v>3839.5</c:v>
                </c:pt>
                <c:pt idx="13">
                  <c:v>4080.11</c:v>
                </c:pt>
                <c:pt idx="14">
                  <c:v>3871.98</c:v>
                </c:pt>
                <c:pt idx="15">
                  <c:v>3585.62</c:v>
                </c:pt>
                <c:pt idx="16">
                  <c:v>3955</c:v>
                </c:pt>
                <c:pt idx="17">
                  <c:v>4130.29</c:v>
                </c:pt>
                <c:pt idx="18">
                  <c:v>3785.38</c:v>
                </c:pt>
                <c:pt idx="19">
                  <c:v>4132.1499999999996</c:v>
                </c:pt>
                <c:pt idx="20">
                  <c:v>4131.93</c:v>
                </c:pt>
                <c:pt idx="21">
                  <c:v>4530.41</c:v>
                </c:pt>
                <c:pt idx="22">
                  <c:v>4373.9399999999996</c:v>
                </c:pt>
                <c:pt idx="23">
                  <c:v>4515.55</c:v>
                </c:pt>
                <c:pt idx="24">
                  <c:v>4766</c:v>
                </c:pt>
                <c:pt idx="25">
                  <c:v>4567</c:v>
                </c:pt>
                <c:pt idx="26">
                  <c:v>4605</c:v>
                </c:pt>
                <c:pt idx="27">
                  <c:v>4308</c:v>
                </c:pt>
                <c:pt idx="28">
                  <c:v>4523</c:v>
                </c:pt>
                <c:pt idx="29">
                  <c:v>4395</c:v>
                </c:pt>
                <c:pt idx="30">
                  <c:v>4298</c:v>
                </c:pt>
                <c:pt idx="31">
                  <c:v>4204</c:v>
                </c:pt>
                <c:pt idx="32">
                  <c:v>4181</c:v>
                </c:pt>
                <c:pt idx="33">
                  <c:v>3972</c:v>
                </c:pt>
                <c:pt idx="34">
                  <c:v>3811</c:v>
                </c:pt>
                <c:pt idx="35">
                  <c:v>3714</c:v>
                </c:pt>
                <c:pt idx="36">
                  <c:v>3756.07</c:v>
                </c:pt>
                <c:pt idx="37">
                  <c:v>3621.63</c:v>
                </c:pt>
                <c:pt idx="38">
                  <c:v>3269.96</c:v>
                </c:pt>
                <c:pt idx="39">
                  <c:v>3363</c:v>
                </c:pt>
                <c:pt idx="40">
                  <c:v>3500.31</c:v>
                </c:pt>
                <c:pt idx="41">
                  <c:v>3271.12</c:v>
                </c:pt>
                <c:pt idx="42">
                  <c:v>3100.29</c:v>
                </c:pt>
                <c:pt idx="43">
                  <c:v>3044.31</c:v>
                </c:pt>
                <c:pt idx="44">
                  <c:v>2912.43</c:v>
                </c:pt>
                <c:pt idx="45">
                  <c:v>2584.59</c:v>
                </c:pt>
                <c:pt idx="46">
                  <c:v>2954.22</c:v>
                </c:pt>
                <c:pt idx="47">
                  <c:v>3225.52</c:v>
                </c:pt>
                <c:pt idx="48">
                  <c:v>3230.78</c:v>
                </c:pt>
                <c:pt idx="49">
                  <c:v>3140.98</c:v>
                </c:pt>
                <c:pt idx="50">
                  <c:v>3037.56</c:v>
                </c:pt>
                <c:pt idx="51">
                  <c:v>2976.74</c:v>
                </c:pt>
                <c:pt idx="52">
                  <c:v>2926.46</c:v>
                </c:pt>
                <c:pt idx="53">
                  <c:v>2980.38</c:v>
                </c:pt>
                <c:pt idx="54">
                  <c:v>2941.76</c:v>
                </c:pt>
                <c:pt idx="55">
                  <c:v>2752.06</c:v>
                </c:pt>
                <c:pt idx="56">
                  <c:v>2945.83</c:v>
                </c:pt>
                <c:pt idx="57">
                  <c:v>2834.4</c:v>
                </c:pt>
                <c:pt idx="58">
                  <c:v>2784.49</c:v>
                </c:pt>
                <c:pt idx="59">
                  <c:v>2704.1</c:v>
                </c:pt>
                <c:pt idx="60">
                  <c:v>2506.85</c:v>
                </c:pt>
                <c:pt idx="61">
                  <c:v>2760.17</c:v>
                </c:pt>
                <c:pt idx="62">
                  <c:v>2711.74</c:v>
                </c:pt>
                <c:pt idx="63">
                  <c:v>2913.98</c:v>
                </c:pt>
                <c:pt idx="64">
                  <c:v>2901.52</c:v>
                </c:pt>
                <c:pt idx="65">
                  <c:v>2816.29</c:v>
                </c:pt>
                <c:pt idx="66">
                  <c:v>2718.37</c:v>
                </c:pt>
                <c:pt idx="67">
                  <c:v>2705.27</c:v>
                </c:pt>
                <c:pt idx="68">
                  <c:v>2648.05</c:v>
                </c:pt>
                <c:pt idx="69">
                  <c:v>2640.87</c:v>
                </c:pt>
                <c:pt idx="70">
                  <c:v>2713.83</c:v>
                </c:pt>
                <c:pt idx="71">
                  <c:v>2823.81</c:v>
                </c:pt>
                <c:pt idx="72">
                  <c:v>2673.61</c:v>
                </c:pt>
                <c:pt idx="73">
                  <c:v>2647.58</c:v>
                </c:pt>
                <c:pt idx="74">
                  <c:v>2575.2600000000002</c:v>
                </c:pt>
                <c:pt idx="75">
                  <c:v>2519.36</c:v>
                </c:pt>
                <c:pt idx="76">
                  <c:v>2471.65</c:v>
                </c:pt>
                <c:pt idx="77">
                  <c:v>2470.3000000000002</c:v>
                </c:pt>
                <c:pt idx="78">
                  <c:v>2423.41</c:v>
                </c:pt>
                <c:pt idx="79">
                  <c:v>2411.8000000000002</c:v>
                </c:pt>
                <c:pt idx="80">
                  <c:v>2384.1999999999998</c:v>
                </c:pt>
                <c:pt idx="81">
                  <c:v>2362.7199999999998</c:v>
                </c:pt>
                <c:pt idx="82">
                  <c:v>2363.64</c:v>
                </c:pt>
                <c:pt idx="83">
                  <c:v>2278.87</c:v>
                </c:pt>
                <c:pt idx="84">
                  <c:v>2238.83</c:v>
                </c:pt>
                <c:pt idx="85">
                  <c:v>2198.81</c:v>
                </c:pt>
                <c:pt idx="86">
                  <c:v>2126.15</c:v>
                </c:pt>
                <c:pt idx="87">
                  <c:v>2168.27</c:v>
                </c:pt>
                <c:pt idx="88">
                  <c:v>2170.9499999999998</c:v>
                </c:pt>
                <c:pt idx="89">
                  <c:v>2173.6</c:v>
                </c:pt>
                <c:pt idx="90">
                  <c:v>2098.86</c:v>
                </c:pt>
                <c:pt idx="91">
                  <c:v>2096.96</c:v>
                </c:pt>
                <c:pt idx="92">
                  <c:v>2065.3000000000002</c:v>
                </c:pt>
                <c:pt idx="93">
                  <c:v>2059.7399999999998</c:v>
                </c:pt>
                <c:pt idx="94">
                  <c:v>1932.23</c:v>
                </c:pt>
                <c:pt idx="95">
                  <c:v>1940.24</c:v>
                </c:pt>
                <c:pt idx="96">
                  <c:v>2043.94</c:v>
                </c:pt>
                <c:pt idx="97">
                  <c:v>2080.41</c:v>
                </c:pt>
                <c:pt idx="98">
                  <c:v>2079.36</c:v>
                </c:pt>
                <c:pt idx="99">
                  <c:v>1920.03</c:v>
                </c:pt>
                <c:pt idx="100">
                  <c:v>1972.18</c:v>
                </c:pt>
                <c:pt idx="101">
                  <c:v>2103.84</c:v>
                </c:pt>
                <c:pt idx="102">
                  <c:v>2063.11</c:v>
                </c:pt>
                <c:pt idx="103">
                  <c:v>2107.39</c:v>
                </c:pt>
                <c:pt idx="104">
                  <c:v>2085.5100000000002</c:v>
                </c:pt>
                <c:pt idx="105">
                  <c:v>2067.89</c:v>
                </c:pt>
                <c:pt idx="106">
                  <c:v>2104.5</c:v>
                </c:pt>
                <c:pt idx="107">
                  <c:v>1994.99</c:v>
                </c:pt>
                <c:pt idx="108">
                  <c:v>2058.9</c:v>
                </c:pt>
                <c:pt idx="109">
                  <c:v>2067.56</c:v>
                </c:pt>
                <c:pt idx="110">
                  <c:v>2018.05</c:v>
                </c:pt>
                <c:pt idx="111">
                  <c:v>1972.29</c:v>
                </c:pt>
                <c:pt idx="112">
                  <c:v>2003.37</c:v>
                </c:pt>
                <c:pt idx="113">
                  <c:v>1930.67</c:v>
                </c:pt>
                <c:pt idx="114">
                  <c:v>1960.23</c:v>
                </c:pt>
                <c:pt idx="115">
                  <c:v>1923.57</c:v>
                </c:pt>
                <c:pt idx="116">
                  <c:v>1883.95</c:v>
                </c:pt>
                <c:pt idx="117">
                  <c:v>1872.34</c:v>
                </c:pt>
                <c:pt idx="118">
                  <c:v>1859.45</c:v>
                </c:pt>
                <c:pt idx="119">
                  <c:v>1782.59</c:v>
                </c:pt>
                <c:pt idx="120">
                  <c:v>1848.36</c:v>
                </c:pt>
                <c:pt idx="121">
                  <c:v>1805.81</c:v>
                </c:pt>
                <c:pt idx="122">
                  <c:v>1756.54</c:v>
                </c:pt>
                <c:pt idx="123">
                  <c:v>1681.55</c:v>
                </c:pt>
                <c:pt idx="124">
                  <c:v>1632.97</c:v>
                </c:pt>
                <c:pt idx="125">
                  <c:v>1685.73</c:v>
                </c:pt>
                <c:pt idx="126">
                  <c:v>1606.28</c:v>
                </c:pt>
                <c:pt idx="127">
                  <c:v>1630.74</c:v>
                </c:pt>
                <c:pt idx="128">
                  <c:v>1597.57</c:v>
                </c:pt>
                <c:pt idx="129">
                  <c:v>1569.19</c:v>
                </c:pt>
                <c:pt idx="130">
                  <c:v>1514.68</c:v>
                </c:pt>
                <c:pt idx="131">
                  <c:v>1498.11</c:v>
                </c:pt>
                <c:pt idx="132">
                  <c:v>1426.19</c:v>
                </c:pt>
                <c:pt idx="133">
                  <c:v>1416.18</c:v>
                </c:pt>
                <c:pt idx="134">
                  <c:v>1412.16</c:v>
                </c:pt>
                <c:pt idx="135">
                  <c:v>1440.67</c:v>
                </c:pt>
                <c:pt idx="136">
                  <c:v>1406.58</c:v>
                </c:pt>
                <c:pt idx="137">
                  <c:v>1379.32</c:v>
                </c:pt>
                <c:pt idx="138">
                  <c:v>1362.16</c:v>
                </c:pt>
                <c:pt idx="139">
                  <c:v>1310.33</c:v>
                </c:pt>
                <c:pt idx="140">
                  <c:v>1397.91</c:v>
                </c:pt>
                <c:pt idx="141">
                  <c:v>1408.47</c:v>
                </c:pt>
                <c:pt idx="142">
                  <c:v>1365.68</c:v>
                </c:pt>
                <c:pt idx="143">
                  <c:v>1312.41</c:v>
                </c:pt>
                <c:pt idx="144">
                  <c:v>1257.6099999999999</c:v>
                </c:pt>
                <c:pt idx="145">
                  <c:v>1246.96</c:v>
                </c:pt>
                <c:pt idx="146">
                  <c:v>1253.3</c:v>
                </c:pt>
                <c:pt idx="147">
                  <c:v>1131.42</c:v>
                </c:pt>
                <c:pt idx="148">
                  <c:v>1218.8900000000001</c:v>
                </c:pt>
                <c:pt idx="149">
                  <c:v>1292.28</c:v>
                </c:pt>
                <c:pt idx="150">
                  <c:v>1320.64</c:v>
                </c:pt>
                <c:pt idx="151">
                  <c:v>1345.2</c:v>
                </c:pt>
                <c:pt idx="152">
                  <c:v>1363.61</c:v>
                </c:pt>
                <c:pt idx="153">
                  <c:v>1325.83</c:v>
                </c:pt>
                <c:pt idx="154">
                  <c:v>1327.22</c:v>
                </c:pt>
                <c:pt idx="155">
                  <c:v>1286.1199999999999</c:v>
                </c:pt>
                <c:pt idx="156">
                  <c:v>1257.6400000000001</c:v>
                </c:pt>
                <c:pt idx="157">
                  <c:v>1180.55</c:v>
                </c:pt>
                <c:pt idx="158">
                  <c:v>1183.26</c:v>
                </c:pt>
                <c:pt idx="159">
                  <c:v>1141.2</c:v>
                </c:pt>
                <c:pt idx="160">
                  <c:v>1049.33</c:v>
                </c:pt>
                <c:pt idx="161">
                  <c:v>1101.5999999999999</c:v>
                </c:pt>
                <c:pt idx="162">
                  <c:v>1030.71</c:v>
                </c:pt>
                <c:pt idx="163">
                  <c:v>1089.4100000000001</c:v>
                </c:pt>
                <c:pt idx="164">
                  <c:v>1186.69</c:v>
                </c:pt>
                <c:pt idx="165">
                  <c:v>1169.43</c:v>
                </c:pt>
                <c:pt idx="166">
                  <c:v>1104.49</c:v>
                </c:pt>
                <c:pt idx="167">
                  <c:v>1073.8699999999999</c:v>
                </c:pt>
                <c:pt idx="168">
                  <c:v>1115.0999999999999</c:v>
                </c:pt>
                <c:pt idx="169">
                  <c:v>1095.6300000000001</c:v>
                </c:pt>
                <c:pt idx="170">
                  <c:v>1036.2</c:v>
                </c:pt>
                <c:pt idx="171">
                  <c:v>1057.08</c:v>
                </c:pt>
                <c:pt idx="172">
                  <c:v>1020.63</c:v>
                </c:pt>
                <c:pt idx="173">
                  <c:v>987.48</c:v>
                </c:pt>
                <c:pt idx="174">
                  <c:v>919.32</c:v>
                </c:pt>
                <c:pt idx="175">
                  <c:v>919.14</c:v>
                </c:pt>
                <c:pt idx="176">
                  <c:v>872.81</c:v>
                </c:pt>
                <c:pt idx="177">
                  <c:v>797.87</c:v>
                </c:pt>
                <c:pt idx="178">
                  <c:v>735.09</c:v>
                </c:pt>
                <c:pt idx="179">
                  <c:v>825.88</c:v>
                </c:pt>
                <c:pt idx="180">
                  <c:v>903.25</c:v>
                </c:pt>
                <c:pt idx="181">
                  <c:v>896.24</c:v>
                </c:pt>
                <c:pt idx="182">
                  <c:v>968.75</c:v>
                </c:pt>
                <c:pt idx="183">
                  <c:v>1166.3599999999999</c:v>
                </c:pt>
                <c:pt idx="184">
                  <c:v>1282.83</c:v>
                </c:pt>
                <c:pt idx="185">
                  <c:v>1267.3800000000001</c:v>
                </c:pt>
                <c:pt idx="186">
                  <c:v>1280</c:v>
                </c:pt>
                <c:pt idx="187">
                  <c:v>1400.38</c:v>
                </c:pt>
                <c:pt idx="188">
                  <c:v>1385.59</c:v>
                </c:pt>
                <c:pt idx="189">
                  <c:v>1322.7</c:v>
                </c:pt>
                <c:pt idx="190">
                  <c:v>1330.63</c:v>
                </c:pt>
                <c:pt idx="191">
                  <c:v>1378.55</c:v>
                </c:pt>
                <c:pt idx="192">
                  <c:v>1468.36</c:v>
                </c:pt>
                <c:pt idx="193">
                  <c:v>1481.14</c:v>
                </c:pt>
                <c:pt idx="194">
                  <c:v>1549.38</c:v>
                </c:pt>
                <c:pt idx="195">
                  <c:v>1526.75</c:v>
                </c:pt>
                <c:pt idx="196">
                  <c:v>1473.99</c:v>
                </c:pt>
                <c:pt idx="197">
                  <c:v>1455.28</c:v>
                </c:pt>
                <c:pt idx="198">
                  <c:v>1503.35</c:v>
                </c:pt>
                <c:pt idx="199">
                  <c:v>1530.62</c:v>
                </c:pt>
                <c:pt idx="200">
                  <c:v>1482.37</c:v>
                </c:pt>
                <c:pt idx="201">
                  <c:v>1420.86</c:v>
                </c:pt>
                <c:pt idx="202">
                  <c:v>1406.82</c:v>
                </c:pt>
                <c:pt idx="203">
                  <c:v>1438.24</c:v>
                </c:pt>
                <c:pt idx="204">
                  <c:v>1418.3</c:v>
                </c:pt>
                <c:pt idx="205">
                  <c:v>1400.63</c:v>
                </c:pt>
                <c:pt idx="206">
                  <c:v>1377.94</c:v>
                </c:pt>
                <c:pt idx="207">
                  <c:v>1335.85</c:v>
                </c:pt>
                <c:pt idx="208">
                  <c:v>1303.82</c:v>
                </c:pt>
                <c:pt idx="209">
                  <c:v>1276.6600000000001</c:v>
                </c:pt>
                <c:pt idx="210">
                  <c:v>1270.2</c:v>
                </c:pt>
                <c:pt idx="211">
                  <c:v>1270.0899999999999</c:v>
                </c:pt>
                <c:pt idx="212">
                  <c:v>1310.6099999999999</c:v>
                </c:pt>
                <c:pt idx="213">
                  <c:v>1294.83</c:v>
                </c:pt>
                <c:pt idx="214">
                  <c:v>1280.6600000000001</c:v>
                </c:pt>
                <c:pt idx="215">
                  <c:v>1280.0899999999999</c:v>
                </c:pt>
                <c:pt idx="216">
                  <c:v>1248.29</c:v>
                </c:pt>
                <c:pt idx="217">
                  <c:v>1249.48</c:v>
                </c:pt>
                <c:pt idx="218">
                  <c:v>1207.01</c:v>
                </c:pt>
                <c:pt idx="219">
                  <c:v>1228.81</c:v>
                </c:pt>
                <c:pt idx="220">
                  <c:v>1220.33</c:v>
                </c:pt>
                <c:pt idx="221">
                  <c:v>1234.18</c:v>
                </c:pt>
                <c:pt idx="222">
                  <c:v>1191.33</c:v>
                </c:pt>
                <c:pt idx="223">
                  <c:v>1191.5</c:v>
                </c:pt>
                <c:pt idx="224">
                  <c:v>1156.8499999999999</c:v>
                </c:pt>
                <c:pt idx="225">
                  <c:v>1180.5899999999999</c:v>
                </c:pt>
                <c:pt idx="226">
                  <c:v>1203.5999999999999</c:v>
                </c:pt>
                <c:pt idx="227">
                  <c:v>1181.27</c:v>
                </c:pt>
                <c:pt idx="228">
                  <c:v>1211.92</c:v>
                </c:pt>
                <c:pt idx="229">
                  <c:v>1173.82</c:v>
                </c:pt>
                <c:pt idx="230">
                  <c:v>1130.2</c:v>
                </c:pt>
                <c:pt idx="231">
                  <c:v>1114.58</c:v>
                </c:pt>
                <c:pt idx="232">
                  <c:v>1104.24</c:v>
                </c:pt>
                <c:pt idx="233">
                  <c:v>1101.72</c:v>
                </c:pt>
                <c:pt idx="234">
                  <c:v>1140.8399999999999</c:v>
                </c:pt>
                <c:pt idx="235">
                  <c:v>1120.68</c:v>
                </c:pt>
                <c:pt idx="236">
                  <c:v>1107.31</c:v>
                </c:pt>
                <c:pt idx="237">
                  <c:v>1126.21</c:v>
                </c:pt>
                <c:pt idx="238">
                  <c:v>1144.94</c:v>
                </c:pt>
                <c:pt idx="239">
                  <c:v>1131.1300000000001</c:v>
                </c:pt>
                <c:pt idx="240">
                  <c:v>1111.92</c:v>
                </c:pt>
                <c:pt idx="241">
                  <c:v>1058.2</c:v>
                </c:pt>
                <c:pt idx="242">
                  <c:v>1050.71</c:v>
                </c:pt>
                <c:pt idx="243">
                  <c:v>995.97</c:v>
                </c:pt>
                <c:pt idx="244">
                  <c:v>1008.01</c:v>
                </c:pt>
                <c:pt idx="245">
                  <c:v>990.31</c:v>
                </c:pt>
                <c:pt idx="246">
                  <c:v>974.5</c:v>
                </c:pt>
                <c:pt idx="247">
                  <c:v>963.59</c:v>
                </c:pt>
                <c:pt idx="248">
                  <c:v>916.92</c:v>
                </c:pt>
                <c:pt idx="249">
                  <c:v>848.18</c:v>
                </c:pt>
                <c:pt idx="250">
                  <c:v>841.15</c:v>
                </c:pt>
                <c:pt idx="251">
                  <c:v>855.7</c:v>
                </c:pt>
                <c:pt idx="252">
                  <c:v>879.82</c:v>
                </c:pt>
                <c:pt idx="253">
                  <c:v>936.31</c:v>
                </c:pt>
                <c:pt idx="254">
                  <c:v>885.76</c:v>
                </c:pt>
                <c:pt idx="255">
                  <c:v>815.28</c:v>
                </c:pt>
                <c:pt idx="256">
                  <c:v>916.07</c:v>
                </c:pt>
                <c:pt idx="257">
                  <c:v>911.62</c:v>
                </c:pt>
                <c:pt idx="258">
                  <c:v>989.81</c:v>
                </c:pt>
                <c:pt idx="259">
                  <c:v>1067.1400000000001</c:v>
                </c:pt>
                <c:pt idx="260">
                  <c:v>1076.92</c:v>
                </c:pt>
                <c:pt idx="261">
                  <c:v>1147.3900000000001</c:v>
                </c:pt>
                <c:pt idx="262">
                  <c:v>1106.73</c:v>
                </c:pt>
                <c:pt idx="263">
                  <c:v>1130.21</c:v>
                </c:pt>
                <c:pt idx="264">
                  <c:v>1148.08</c:v>
                </c:pt>
                <c:pt idx="265">
                  <c:v>1139.45</c:v>
                </c:pt>
                <c:pt idx="266">
                  <c:v>1059.78</c:v>
                </c:pt>
                <c:pt idx="267">
                  <c:v>1040.94</c:v>
                </c:pt>
                <c:pt idx="268">
                  <c:v>1133.58</c:v>
                </c:pt>
                <c:pt idx="269">
                  <c:v>1211.23</c:v>
                </c:pt>
                <c:pt idx="270">
                  <c:v>1224.42</c:v>
                </c:pt>
                <c:pt idx="271">
                  <c:v>1255.82</c:v>
                </c:pt>
                <c:pt idx="272">
                  <c:v>1249.46</c:v>
                </c:pt>
                <c:pt idx="273">
                  <c:v>1160.33</c:v>
                </c:pt>
                <c:pt idx="274">
                  <c:v>1239.94</c:v>
                </c:pt>
                <c:pt idx="275">
                  <c:v>1366.01</c:v>
                </c:pt>
                <c:pt idx="276">
                  <c:v>1320.28</c:v>
                </c:pt>
                <c:pt idx="277">
                  <c:v>1314.95</c:v>
                </c:pt>
                <c:pt idx="278">
                  <c:v>1429.4</c:v>
                </c:pt>
                <c:pt idx="279">
                  <c:v>1436.51</c:v>
                </c:pt>
                <c:pt idx="280">
                  <c:v>1517.68</c:v>
                </c:pt>
                <c:pt idx="281">
                  <c:v>1430.83</c:v>
                </c:pt>
                <c:pt idx="282">
                  <c:v>1454.6</c:v>
                </c:pt>
                <c:pt idx="283">
                  <c:v>1420.6</c:v>
                </c:pt>
                <c:pt idx="284">
                  <c:v>1452.43</c:v>
                </c:pt>
                <c:pt idx="285">
                  <c:v>1498.58</c:v>
                </c:pt>
                <c:pt idx="286">
                  <c:v>1366.42</c:v>
                </c:pt>
                <c:pt idx="287">
                  <c:v>1394.46</c:v>
                </c:pt>
                <c:pt idx="288">
                  <c:v>1469.25</c:v>
                </c:pt>
                <c:pt idx="289">
                  <c:v>1388.91</c:v>
                </c:pt>
                <c:pt idx="290">
                  <c:v>1362.93</c:v>
                </c:pt>
                <c:pt idx="291">
                  <c:v>1282.71</c:v>
                </c:pt>
                <c:pt idx="292">
                  <c:v>1320.41</c:v>
                </c:pt>
                <c:pt idx="293">
                  <c:v>1328.72</c:v>
                </c:pt>
                <c:pt idx="294">
                  <c:v>1372.71</c:v>
                </c:pt>
                <c:pt idx="295">
                  <c:v>1301.8399999999999</c:v>
                </c:pt>
                <c:pt idx="296">
                  <c:v>1335.18</c:v>
                </c:pt>
                <c:pt idx="297">
                  <c:v>1286.3699999999999</c:v>
                </c:pt>
                <c:pt idx="298">
                  <c:v>1238.33</c:v>
                </c:pt>
                <c:pt idx="299">
                  <c:v>1279.6400000000001</c:v>
                </c:pt>
                <c:pt idx="300">
                  <c:v>1229.23</c:v>
                </c:pt>
                <c:pt idx="301">
                  <c:v>1163.6300000000001</c:v>
                </c:pt>
                <c:pt idx="302">
                  <c:v>1098.67</c:v>
                </c:pt>
                <c:pt idx="303">
                  <c:v>1017.01</c:v>
                </c:pt>
                <c:pt idx="304">
                  <c:v>957.28</c:v>
                </c:pt>
                <c:pt idx="305">
                  <c:v>1120.67</c:v>
                </c:pt>
                <c:pt idx="306">
                  <c:v>1133.8399999999999</c:v>
                </c:pt>
                <c:pt idx="307">
                  <c:v>1090.82</c:v>
                </c:pt>
                <c:pt idx="308">
                  <c:v>1111.75</c:v>
                </c:pt>
                <c:pt idx="309">
                  <c:v>1101.75</c:v>
                </c:pt>
                <c:pt idx="310">
                  <c:v>1049.3399999999999</c:v>
                </c:pt>
                <c:pt idx="311">
                  <c:v>980.28</c:v>
                </c:pt>
                <c:pt idx="312">
                  <c:v>970.43</c:v>
                </c:pt>
                <c:pt idx="313">
                  <c:v>955.4</c:v>
                </c:pt>
                <c:pt idx="314">
                  <c:v>914.62</c:v>
                </c:pt>
                <c:pt idx="315">
                  <c:v>947.28</c:v>
                </c:pt>
                <c:pt idx="316">
                  <c:v>899.47</c:v>
                </c:pt>
                <c:pt idx="317">
                  <c:v>954.29</c:v>
                </c:pt>
                <c:pt idx="318">
                  <c:v>885.14</c:v>
                </c:pt>
                <c:pt idx="319">
                  <c:v>848.28</c:v>
                </c:pt>
                <c:pt idx="320">
                  <c:v>801.34</c:v>
                </c:pt>
                <c:pt idx="321">
                  <c:v>757.12</c:v>
                </c:pt>
                <c:pt idx="322">
                  <c:v>790.82</c:v>
                </c:pt>
                <c:pt idx="323">
                  <c:v>786.16</c:v>
                </c:pt>
                <c:pt idx="324">
                  <c:v>740.74</c:v>
                </c:pt>
                <c:pt idx="325">
                  <c:v>757.02</c:v>
                </c:pt>
                <c:pt idx="326">
                  <c:v>705.27</c:v>
                </c:pt>
                <c:pt idx="327">
                  <c:v>687.31</c:v>
                </c:pt>
                <c:pt idx="328">
                  <c:v>651.99</c:v>
                </c:pt>
                <c:pt idx="329">
                  <c:v>639.95000000000005</c:v>
                </c:pt>
                <c:pt idx="330">
                  <c:v>670.63</c:v>
                </c:pt>
                <c:pt idx="331">
                  <c:v>669.12</c:v>
                </c:pt>
                <c:pt idx="332">
                  <c:v>654.16999999999996</c:v>
                </c:pt>
                <c:pt idx="333">
                  <c:v>645.5</c:v>
                </c:pt>
                <c:pt idx="334">
                  <c:v>640.42999999999995</c:v>
                </c:pt>
                <c:pt idx="335">
                  <c:v>636.02</c:v>
                </c:pt>
                <c:pt idx="336">
                  <c:v>615.92999999999995</c:v>
                </c:pt>
                <c:pt idx="337">
                  <c:v>605.37</c:v>
                </c:pt>
                <c:pt idx="338">
                  <c:v>581.5</c:v>
                </c:pt>
                <c:pt idx="339">
                  <c:v>584.41</c:v>
                </c:pt>
                <c:pt idx="340">
                  <c:v>561.88</c:v>
                </c:pt>
                <c:pt idx="341">
                  <c:v>562.05999999999995</c:v>
                </c:pt>
                <c:pt idx="342">
                  <c:v>544.75</c:v>
                </c:pt>
                <c:pt idx="343">
                  <c:v>533.4</c:v>
                </c:pt>
                <c:pt idx="344">
                  <c:v>514.71</c:v>
                </c:pt>
                <c:pt idx="345">
                  <c:v>500.71</c:v>
                </c:pt>
                <c:pt idx="346">
                  <c:v>487.39</c:v>
                </c:pt>
                <c:pt idx="347">
                  <c:v>470.42</c:v>
                </c:pt>
                <c:pt idx="348">
                  <c:v>459.27</c:v>
                </c:pt>
                <c:pt idx="349">
                  <c:v>453.69</c:v>
                </c:pt>
                <c:pt idx="350">
                  <c:v>472.35</c:v>
                </c:pt>
                <c:pt idx="351">
                  <c:v>462.69</c:v>
                </c:pt>
                <c:pt idx="352">
                  <c:v>475.49</c:v>
                </c:pt>
                <c:pt idx="353">
                  <c:v>458.26</c:v>
                </c:pt>
                <c:pt idx="354">
                  <c:v>444.27</c:v>
                </c:pt>
                <c:pt idx="355">
                  <c:v>456.5</c:v>
                </c:pt>
                <c:pt idx="356">
                  <c:v>450.91</c:v>
                </c:pt>
                <c:pt idx="357">
                  <c:v>445.77</c:v>
                </c:pt>
                <c:pt idx="358">
                  <c:v>467.14</c:v>
                </c:pt>
                <c:pt idx="359">
                  <c:v>481.61</c:v>
                </c:pt>
                <c:pt idx="360">
                  <c:v>466.45</c:v>
                </c:pt>
                <c:pt idx="361">
                  <c:v>461.79</c:v>
                </c:pt>
                <c:pt idx="362">
                  <c:v>467.83</c:v>
                </c:pt>
                <c:pt idx="363">
                  <c:v>458.93</c:v>
                </c:pt>
                <c:pt idx="364">
                  <c:v>463.56</c:v>
                </c:pt>
                <c:pt idx="365">
                  <c:v>448.13</c:v>
                </c:pt>
                <c:pt idx="366">
                  <c:v>450.53</c:v>
                </c:pt>
                <c:pt idx="367">
                  <c:v>450.19</c:v>
                </c:pt>
                <c:pt idx="368">
                  <c:v>440.19</c:v>
                </c:pt>
                <c:pt idx="369">
                  <c:v>451.67</c:v>
                </c:pt>
                <c:pt idx="370">
                  <c:v>443.38</c:v>
                </c:pt>
                <c:pt idx="371">
                  <c:v>438.78</c:v>
                </c:pt>
              </c:numCache>
            </c:numRef>
          </c:val>
          <c:smooth val="0"/>
          <c:extLst>
            <c:ext xmlns:c16="http://schemas.microsoft.com/office/drawing/2014/chart" uri="{C3380CC4-5D6E-409C-BE32-E72D297353CC}">
              <c16:uniqueId val="{00000000-183F-6B45-B522-9D8FDC41529B}"/>
            </c:ext>
          </c:extLst>
        </c:ser>
        <c:dLbls>
          <c:showLegendKey val="0"/>
          <c:showVal val="0"/>
          <c:showCatName val="0"/>
          <c:showSerName val="0"/>
          <c:showPercent val="0"/>
          <c:showBubbleSize val="0"/>
        </c:dLbls>
        <c:smooth val="0"/>
        <c:axId val="1057019487"/>
        <c:axId val="1057029343"/>
      </c:lineChart>
      <c:dateAx>
        <c:axId val="1057019487"/>
        <c:scaling>
          <c:orientation val="minMax"/>
        </c:scaling>
        <c:delete val="0"/>
        <c:axPos val="b"/>
        <c:numFmt formatCode="yyyy" sourceLinked="0"/>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crossAx val="1057029343"/>
        <c:crossesAt val="1000"/>
        <c:auto val="1"/>
        <c:lblOffset val="100"/>
        <c:baseTimeUnit val="months"/>
        <c:majorUnit val="5"/>
        <c:majorTimeUnit val="years"/>
      </c:dateAx>
      <c:valAx>
        <c:axId val="1057029343"/>
        <c:scaling>
          <c:logBase val="100"/>
          <c:orientation val="minMax"/>
          <c:max val="10000"/>
          <c:min val="10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crossAx val="1057019487"/>
        <c:crosses val="autoZero"/>
        <c:crossBetween val="between"/>
        <c:majorUnit val="100"/>
        <c:minorUnit val="10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0840438774468271"/>
          <c:w val="1"/>
          <c:h val="0.83268625037706445"/>
        </c:manualLayout>
      </c:layout>
      <c:pieChart>
        <c:varyColors val="1"/>
        <c:ser>
          <c:idx val="0"/>
          <c:order val="0"/>
          <c:tx>
            <c:strRef>
              <c:f>Sheet1!$B$1</c:f>
              <c:strCache>
                <c:ptCount val="1"/>
                <c:pt idx="0">
                  <c:v>Technology</c:v>
                </c:pt>
              </c:strCache>
            </c:strRef>
          </c:tx>
          <c:spPr>
            <a:ln>
              <a:noFill/>
            </a:ln>
          </c:spPr>
          <c:explosion val="4"/>
          <c:dPt>
            <c:idx val="0"/>
            <c:bubble3D val="0"/>
            <c:spPr>
              <a:solidFill>
                <a:srgbClr val="00009A"/>
              </a:solidFill>
              <a:ln w="19050">
                <a:noFill/>
              </a:ln>
              <a:effectLst/>
            </c:spPr>
            <c:extLst>
              <c:ext xmlns:c16="http://schemas.microsoft.com/office/drawing/2014/chart" uri="{C3380CC4-5D6E-409C-BE32-E72D297353CC}">
                <c16:uniqueId val="{00000003-8D7F-49B0-863F-BAB7872755E9}"/>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2-8D7F-49B0-863F-BAB7872755E9}"/>
              </c:ext>
            </c:extLst>
          </c:dPt>
          <c:dLbls>
            <c:dLbl>
              <c:idx val="0"/>
              <c:layout>
                <c:manualLayout>
                  <c:x val="-4.1113675321812005E-3"/>
                  <c:y val="7.560033906647344E-2"/>
                </c:manualLayout>
              </c:layout>
              <c:tx>
                <c:rich>
                  <a:bodyPr rot="0" spcFirstLastPara="1" vertOverflow="ellipsis" vert="horz" wrap="square" lIns="38100" tIns="19050" rIns="38100" bIns="19050" anchor="ctr" anchorCtr="1">
                    <a:noAutofit/>
                  </a:bodyPr>
                  <a:lstStyle/>
                  <a:p>
                    <a:pPr>
                      <a:defRPr sz="900" b="1" i="0" u="none" strike="noStrike" kern="1200" baseline="0">
                        <a:solidFill>
                          <a:schemeClr val="tx1"/>
                        </a:solidFill>
                        <a:latin typeface="+mn-lt"/>
                        <a:ea typeface="+mn-ea"/>
                        <a:cs typeface="+mn-cs"/>
                      </a:defRPr>
                    </a:pPr>
                    <a:fld id="{0B9FF736-EDB5-5548-A904-1F8EB205A894}" type="VALUE">
                      <a:rPr lang="en-US" sz="900" b="1" smtClean="0"/>
                      <a:pPr>
                        <a:defRPr sz="900" b="1">
                          <a:solidFill>
                            <a:schemeClr val="tx1"/>
                          </a:solidFill>
                        </a:defRPr>
                      </a:pPr>
                      <a:t>[VALUE]</a:t>
                    </a:fld>
                    <a:endParaRPr lang="en-US" sz="900" b="1"/>
                  </a:p>
                  <a:p>
                    <a:pPr>
                      <a:defRPr sz="900" b="1">
                        <a:solidFill>
                          <a:schemeClr val="tx1"/>
                        </a:solidFill>
                      </a:defRPr>
                    </a:pPr>
                    <a:r>
                      <a:rPr lang="en-US" sz="700" b="0"/>
                      <a:t>Technology</a:t>
                    </a:r>
                  </a:p>
                </c:rich>
              </c:tx>
              <c:spPr>
                <a:noFill/>
                <a:ln>
                  <a:noFill/>
                </a:ln>
                <a:effectLst/>
              </c:spPr>
              <c:txPr>
                <a:bodyPr rot="0" spcFirstLastPara="1" vertOverflow="ellipsis" vert="horz" wrap="square" lIns="38100" tIns="19050" rIns="38100" bIns="19050" anchor="ctr" anchorCtr="1">
                  <a:noAutofit/>
                </a:bodyPr>
                <a:lstStyle/>
                <a:p>
                  <a:pPr>
                    <a:defRPr sz="900" b="1" i="0" u="none" strike="noStrike" kern="1200" baseline="0">
                      <a:solidFill>
                        <a:schemeClr val="tx1"/>
                      </a:solidFill>
                      <a:latin typeface="+mn-lt"/>
                      <a:ea typeface="+mn-ea"/>
                      <a:cs typeface="+mn-cs"/>
                    </a:defRPr>
                  </a:pPr>
                  <a:endParaRPr lang="en-US"/>
                </a:p>
              </c:txPr>
              <c:dLblPos val="bestFit"/>
              <c:showLegendKey val="0"/>
              <c:showVal val="1"/>
              <c:showCatName val="0"/>
              <c:showSerName val="0"/>
              <c:showPercent val="0"/>
              <c:showBubbleSize val="0"/>
              <c:extLst>
                <c:ext xmlns:c15="http://schemas.microsoft.com/office/drawing/2012/chart" uri="{CE6537A1-D6FC-4f65-9D91-7224C49458BB}">
                  <c15:layout>
                    <c:manualLayout>
                      <c:w val="0.29169649496775868"/>
                      <c:h val="0.34143556369801203"/>
                    </c:manualLayout>
                  </c15:layout>
                  <c15:dlblFieldTable/>
                  <c15:showDataLabelsRange val="0"/>
                </c:ext>
                <c:ext xmlns:c16="http://schemas.microsoft.com/office/drawing/2014/chart" uri="{C3380CC4-5D6E-409C-BE32-E72D297353CC}">
                  <c16:uniqueId val="{00000003-8D7F-49B0-863F-BAB7872755E9}"/>
                </c:ext>
              </c:extLst>
            </c:dLbl>
            <c:dLbl>
              <c:idx val="1"/>
              <c:tx>
                <c:rich>
                  <a:bodyPr rot="0" spcFirstLastPara="1" vertOverflow="ellipsis" vert="horz" wrap="square" lIns="38100" tIns="19050" rIns="38100" bIns="19050" anchor="ctr" anchorCtr="1">
                    <a:noAutofit/>
                  </a:bodyPr>
                  <a:lstStyle/>
                  <a:p>
                    <a:pPr>
                      <a:defRPr sz="1200" b="0" i="0" u="none" strike="noStrike" kern="1200" baseline="0">
                        <a:solidFill>
                          <a:schemeClr val="tx1"/>
                        </a:solidFill>
                        <a:latin typeface="+mn-lt"/>
                        <a:ea typeface="+mn-ea"/>
                        <a:cs typeface="+mn-cs"/>
                      </a:defRPr>
                    </a:pPr>
                    <a:fld id="{5C2B6307-550A-0F46-A690-C7F78D153928}" type="VALUE">
                      <a:rPr lang="en-US" sz="900" b="1" smtClean="0"/>
                      <a:pPr>
                        <a:defRPr sz="1200">
                          <a:solidFill>
                            <a:schemeClr val="tx1"/>
                          </a:solidFill>
                        </a:defRPr>
                      </a:pPr>
                      <a:t>[VALUE]</a:t>
                    </a:fld>
                    <a:endParaRPr lang="en-US" sz="900" b="1"/>
                  </a:p>
                  <a:p>
                    <a:pPr>
                      <a:defRPr sz="1200">
                        <a:solidFill>
                          <a:schemeClr val="tx1"/>
                        </a:solidFill>
                      </a:defRPr>
                    </a:pPr>
                    <a:r>
                      <a:rPr lang="en-US" sz="700" b="0"/>
                      <a:t>Other</a:t>
                    </a:r>
                  </a:p>
                </c:rich>
              </c:tx>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layout>
                    <c:manualLayout>
                      <c:w val="0.20183416692424438"/>
                      <c:h val="0.38310792704602009"/>
                    </c:manualLayout>
                  </c15:layout>
                  <c15:dlblFieldTable/>
                  <c15:showDataLabelsRange val="0"/>
                </c:ext>
                <c:ext xmlns:c16="http://schemas.microsoft.com/office/drawing/2014/chart" uri="{C3380CC4-5D6E-409C-BE32-E72D297353CC}">
                  <c16:uniqueId val="{00000002-8D7F-49B0-863F-BAB7872755E9}"/>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Technology</c:v>
                </c:pt>
                <c:pt idx="1">
                  <c:v>Other</c:v>
                </c:pt>
              </c:strCache>
            </c:strRef>
          </c:cat>
          <c:val>
            <c:numRef>
              <c:f>Sheet1!$B$2:$B$3</c:f>
              <c:numCache>
                <c:formatCode>0%</c:formatCode>
                <c:ptCount val="2"/>
                <c:pt idx="0">
                  <c:v>0.34</c:v>
                </c:pt>
                <c:pt idx="1">
                  <c:v>0.66</c:v>
                </c:pt>
              </c:numCache>
            </c:numRef>
          </c:val>
          <c:extLst>
            <c:ext xmlns:c16="http://schemas.microsoft.com/office/drawing/2014/chart" uri="{C3380CC4-5D6E-409C-BE32-E72D297353CC}">
              <c16:uniqueId val="{00000000-8D7F-49B0-863F-BAB7872755E9}"/>
            </c:ext>
          </c:extLst>
        </c:ser>
        <c:dLbls>
          <c:showLegendKey val="0"/>
          <c:showVal val="0"/>
          <c:showCatName val="0"/>
          <c:showSerName val="0"/>
          <c:showPercent val="0"/>
          <c:showBubbleSize val="0"/>
          <c:showLeaderLines val="1"/>
        </c:dLbls>
        <c:firstSliceAng val="228"/>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797305691743899"/>
          <c:y val="8.4299727883197506E-2"/>
          <c:w val="0.78295139683852299"/>
          <c:h val="0.767530504717162"/>
        </c:manualLayout>
      </c:layout>
      <c:barChart>
        <c:barDir val="col"/>
        <c:grouping val="stacked"/>
        <c:varyColors val="0"/>
        <c:ser>
          <c:idx val="0"/>
          <c:order val="0"/>
          <c:tx>
            <c:strRef>
              <c:f>Sheet1!$B$1</c:f>
              <c:strCache>
                <c:ptCount val="1"/>
                <c:pt idx="0">
                  <c:v>Amount invested</c:v>
                </c:pt>
              </c:strCache>
            </c:strRef>
          </c:tx>
          <c:spPr>
            <a:solidFill>
              <a:srgbClr val="00009A"/>
            </a:solidFill>
            <a:ln>
              <a:solidFill>
                <a:srgbClr val="FFFFFF"/>
              </a:solidFill>
            </a:ln>
            <a:effectLst/>
          </c:spPr>
          <c:invertIfNegative val="0"/>
          <c:cat>
            <c:strRef>
              <c:f>Sheet1!$A$2:$A$4</c:f>
              <c:strCache>
                <c:ptCount val="3"/>
                <c:pt idx="0">
                  <c:v>5 years</c:v>
                </c:pt>
                <c:pt idx="1">
                  <c:v>15 years</c:v>
                </c:pt>
                <c:pt idx="2">
                  <c:v>25 years</c:v>
                </c:pt>
              </c:strCache>
            </c:strRef>
          </c:cat>
          <c:val>
            <c:numRef>
              <c:f>Sheet1!$B$2:$B$4</c:f>
              <c:numCache>
                <c:formatCode>#,##0</c:formatCode>
                <c:ptCount val="3"/>
                <c:pt idx="0">
                  <c:v>15000</c:v>
                </c:pt>
                <c:pt idx="1">
                  <c:v>45000</c:v>
                </c:pt>
                <c:pt idx="2">
                  <c:v>75000</c:v>
                </c:pt>
              </c:numCache>
            </c:numRef>
          </c:val>
          <c:extLst>
            <c:ext xmlns:c16="http://schemas.microsoft.com/office/drawing/2014/chart" uri="{C3380CC4-5D6E-409C-BE32-E72D297353CC}">
              <c16:uniqueId val="{00000000-C22B-4850-9146-6641D89B0E9E}"/>
            </c:ext>
          </c:extLst>
        </c:ser>
        <c:ser>
          <c:idx val="1"/>
          <c:order val="1"/>
          <c:tx>
            <c:strRef>
              <c:f>Sheet1!$C$1</c:f>
              <c:strCache>
                <c:ptCount val="1"/>
                <c:pt idx="0">
                  <c:v>Amount due to compounding</c:v>
                </c:pt>
              </c:strCache>
            </c:strRef>
          </c:tx>
          <c:spPr>
            <a:solidFill>
              <a:srgbClr val="06874E"/>
            </a:solidFill>
            <a:ln>
              <a:solidFill>
                <a:srgbClr val="FFFFFF"/>
              </a:solidFill>
            </a:ln>
            <a:effectLst/>
          </c:spPr>
          <c:invertIfNegative val="0"/>
          <c:cat>
            <c:strRef>
              <c:f>Sheet1!$A$2:$A$4</c:f>
              <c:strCache>
                <c:ptCount val="3"/>
                <c:pt idx="0">
                  <c:v>5 years</c:v>
                </c:pt>
                <c:pt idx="1">
                  <c:v>15 years</c:v>
                </c:pt>
                <c:pt idx="2">
                  <c:v>25 years</c:v>
                </c:pt>
              </c:strCache>
            </c:strRef>
          </c:cat>
          <c:val>
            <c:numRef>
              <c:f>Sheet1!$C$2:$C$4</c:f>
              <c:numCache>
                <c:formatCode>#,##0</c:formatCode>
                <c:ptCount val="3"/>
                <c:pt idx="0">
                  <c:v>1575</c:v>
                </c:pt>
                <c:pt idx="1">
                  <c:v>16523</c:v>
                </c:pt>
                <c:pt idx="2">
                  <c:v>53532</c:v>
                </c:pt>
              </c:numCache>
            </c:numRef>
          </c:val>
          <c:extLst>
            <c:ext xmlns:c16="http://schemas.microsoft.com/office/drawing/2014/chart" uri="{C3380CC4-5D6E-409C-BE32-E72D297353CC}">
              <c16:uniqueId val="{00000001-C22B-4850-9146-6641D89B0E9E}"/>
            </c:ext>
          </c:extLst>
        </c:ser>
        <c:dLbls>
          <c:showLegendKey val="0"/>
          <c:showVal val="0"/>
          <c:showCatName val="0"/>
          <c:showSerName val="0"/>
          <c:showPercent val="0"/>
          <c:showBubbleSize val="0"/>
        </c:dLbls>
        <c:gapWidth val="125"/>
        <c:overlap val="100"/>
        <c:axId val="239054848"/>
        <c:axId val="239056768"/>
      </c:barChart>
      <c:catAx>
        <c:axId val="239054848"/>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500" b="1" i="0" u="none" strike="noStrike" kern="1200" baseline="0">
                <a:solidFill>
                  <a:schemeClr val="tx1"/>
                </a:solidFill>
                <a:latin typeface="+mn-lt"/>
                <a:ea typeface="+mn-ea"/>
                <a:cs typeface="+mn-cs"/>
              </a:defRPr>
            </a:pPr>
            <a:endParaRPr lang="en-US"/>
          </a:p>
        </c:txPr>
        <c:crossAx val="239056768"/>
        <c:crosses val="autoZero"/>
        <c:auto val="1"/>
        <c:lblAlgn val="ctr"/>
        <c:lblOffset val="25"/>
        <c:noMultiLvlLbl val="0"/>
      </c:catAx>
      <c:valAx>
        <c:axId val="239056768"/>
        <c:scaling>
          <c:orientation val="minMax"/>
        </c:scaling>
        <c:delete val="0"/>
        <c:axPos val="l"/>
        <c:majorGridlines>
          <c:spPr>
            <a:ln w="6350" cap="flat" cmpd="sng" algn="ctr">
              <a:solidFill>
                <a:schemeClr val="bg1">
                  <a:lumMod val="7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39054848"/>
        <c:crosses val="autoZero"/>
        <c:crossBetween val="between"/>
      </c:valAx>
      <c:spPr>
        <a:noFill/>
        <a:ln>
          <a:noFill/>
        </a:ln>
        <a:effectLst/>
      </c:spPr>
    </c:plotArea>
    <c:legend>
      <c:legendPos val="b"/>
      <c:layout>
        <c:manualLayout>
          <c:xMode val="edge"/>
          <c:yMode val="edge"/>
          <c:x val="0.19432231064301755"/>
          <c:y val="0.1351656985643668"/>
          <c:w val="0.53959656399845757"/>
          <c:h val="0.1330874046635897"/>
        </c:manualLayout>
      </c:layout>
      <c:overlay val="0"/>
      <c:spPr>
        <a:solidFill>
          <a:srgbClr val="FFFFFF"/>
        </a:solid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sz="1200">
          <a:solidFill>
            <a:schemeClr val="tx1"/>
          </a:solidFill>
        </a:defRPr>
      </a:pPr>
      <a:endParaRPr lang="en-US"/>
    </a:p>
  </c:txPr>
  <c:externalData r:id="rId3">
    <c:autoUpdate val="0"/>
  </c:externalData>
  <c:userShapes r:id="rId4"/>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0840438774468271"/>
          <c:w val="1"/>
          <c:h val="0.83268625037706445"/>
        </c:manualLayout>
      </c:layout>
      <c:pieChart>
        <c:varyColors val="1"/>
        <c:ser>
          <c:idx val="0"/>
          <c:order val="0"/>
          <c:tx>
            <c:strRef>
              <c:f>Sheet1!$B$1</c:f>
              <c:strCache>
                <c:ptCount val="1"/>
                <c:pt idx="0">
                  <c:v>Financials</c:v>
                </c:pt>
              </c:strCache>
            </c:strRef>
          </c:tx>
          <c:spPr>
            <a:ln>
              <a:noFill/>
            </a:ln>
          </c:spPr>
          <c:explosion val="4"/>
          <c:dPt>
            <c:idx val="0"/>
            <c:bubble3D val="0"/>
            <c:spPr>
              <a:solidFill>
                <a:srgbClr val="06874E"/>
              </a:solidFill>
              <a:ln w="19050">
                <a:noFill/>
              </a:ln>
              <a:effectLst/>
            </c:spPr>
            <c:extLst>
              <c:ext xmlns:c16="http://schemas.microsoft.com/office/drawing/2014/chart" uri="{C3380CC4-5D6E-409C-BE32-E72D297353CC}">
                <c16:uniqueId val="{00000003-8D7F-49B0-863F-BAB7872755E9}"/>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2-8D7F-49B0-863F-BAB7872755E9}"/>
              </c:ext>
            </c:extLst>
          </c:dPt>
          <c:dLbls>
            <c:dLbl>
              <c:idx val="0"/>
              <c:layout>
                <c:manualLayout>
                  <c:x val="-5.9393376388438236E-3"/>
                  <c:y val="0.11538596155423696"/>
                </c:manualLayout>
              </c:layout>
              <c:tx>
                <c:rich>
                  <a:bodyPr rot="0" spcFirstLastPara="1" vertOverflow="ellipsis" vert="horz" wrap="square" lIns="38100" tIns="19050" rIns="38100" bIns="19050" anchor="ctr" anchorCtr="1">
                    <a:noAutofit/>
                  </a:bodyPr>
                  <a:lstStyle/>
                  <a:p>
                    <a:pPr>
                      <a:defRPr sz="900" b="1" i="0" u="none" strike="noStrike" kern="1200" baseline="0">
                        <a:solidFill>
                          <a:schemeClr val="tx1"/>
                        </a:solidFill>
                        <a:latin typeface="+mn-lt"/>
                        <a:ea typeface="+mn-ea"/>
                        <a:cs typeface="+mn-cs"/>
                      </a:defRPr>
                    </a:pPr>
                    <a:fld id="{FFB7DEA6-68A6-6044-AFA4-70CAA9D98D68}" type="VALUE">
                      <a:rPr lang="en-US" smtClean="0"/>
                      <a:pPr>
                        <a:defRPr sz="900" b="1">
                          <a:solidFill>
                            <a:schemeClr val="tx1"/>
                          </a:solidFill>
                        </a:defRPr>
                      </a:pPr>
                      <a:t>[VALUE]</a:t>
                    </a:fld>
                    <a:endParaRPr lang="en-US"/>
                  </a:p>
                  <a:p>
                    <a:pPr>
                      <a:defRPr sz="900" b="1">
                        <a:solidFill>
                          <a:schemeClr val="tx1"/>
                        </a:solidFill>
                      </a:defRPr>
                    </a:pPr>
                    <a:r>
                      <a:rPr lang="en-US" sz="700" b="0"/>
                      <a:t>Financials</a:t>
                    </a:r>
                  </a:p>
                </c:rich>
              </c:tx>
              <c:spPr>
                <a:noFill/>
                <a:ln>
                  <a:noFill/>
                </a:ln>
                <a:effectLst/>
              </c:spPr>
              <c:txPr>
                <a:bodyPr rot="0" spcFirstLastPara="1" vertOverflow="ellipsis" vert="horz" wrap="square" lIns="38100" tIns="19050" rIns="38100" bIns="19050" anchor="ctr" anchorCtr="1">
                  <a:noAutofit/>
                </a:bodyPr>
                <a:lstStyle/>
                <a:p>
                  <a:pPr>
                    <a:defRPr sz="900" b="1" i="0" u="none" strike="noStrike" kern="1200" baseline="0">
                      <a:solidFill>
                        <a:schemeClr val="tx1"/>
                      </a:solidFill>
                      <a:latin typeface="+mn-lt"/>
                      <a:ea typeface="+mn-ea"/>
                      <a:cs typeface="+mn-cs"/>
                    </a:defRPr>
                  </a:pPr>
                  <a:endParaRPr lang="en-US"/>
                </a:p>
              </c:txPr>
              <c:dLblPos val="bestFit"/>
              <c:showLegendKey val="0"/>
              <c:showVal val="1"/>
              <c:showCatName val="0"/>
              <c:showSerName val="0"/>
              <c:showPercent val="0"/>
              <c:showBubbleSize val="0"/>
              <c:extLst>
                <c:ext xmlns:c15="http://schemas.microsoft.com/office/drawing/2012/chart" uri="{CE6537A1-D6FC-4f65-9D91-7224C49458BB}">
                  <c15:layout>
                    <c:manualLayout>
                      <c:w val="0.29916649257943934"/>
                      <c:h val="0.31150146290776837"/>
                    </c:manualLayout>
                  </c15:layout>
                  <c15:dlblFieldTable/>
                  <c15:showDataLabelsRange val="0"/>
                </c:ext>
                <c:ext xmlns:c16="http://schemas.microsoft.com/office/drawing/2014/chart" uri="{C3380CC4-5D6E-409C-BE32-E72D297353CC}">
                  <c16:uniqueId val="{00000003-8D7F-49B0-863F-BAB7872755E9}"/>
                </c:ext>
              </c:extLst>
            </c:dLbl>
            <c:dLbl>
              <c:idx val="1"/>
              <c:layout>
                <c:manualLayout>
                  <c:x val="0.20679395776569784"/>
                  <c:y val="-0.13153372891088566"/>
                </c:manualLayout>
              </c:layout>
              <c:tx>
                <c:rich>
                  <a:bodyPr/>
                  <a:lstStyle/>
                  <a:p>
                    <a:fld id="{F10260BF-2F99-2649-B48F-9FE64467F870}" type="VALUE">
                      <a:rPr lang="en-US" smtClean="0"/>
                      <a:pPr/>
                      <a:t>[VALUE]</a:t>
                    </a:fld>
                    <a:endParaRPr lang="en-US"/>
                  </a:p>
                  <a:p>
                    <a:r>
                      <a:rPr lang="en-US" sz="700" b="0"/>
                      <a:t>Other</a:t>
                    </a:r>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8D7F-49B0-863F-BAB7872755E9}"/>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Financials</c:v>
                </c:pt>
                <c:pt idx="1">
                  <c:v>Other</c:v>
                </c:pt>
              </c:strCache>
            </c:strRef>
          </c:cat>
          <c:val>
            <c:numRef>
              <c:f>Sheet1!$B$2:$B$3</c:f>
              <c:numCache>
                <c:formatCode>0%</c:formatCode>
                <c:ptCount val="2"/>
                <c:pt idx="0">
                  <c:v>0.22</c:v>
                </c:pt>
                <c:pt idx="1">
                  <c:v>0.78</c:v>
                </c:pt>
              </c:numCache>
            </c:numRef>
          </c:val>
          <c:extLst>
            <c:ext xmlns:c16="http://schemas.microsoft.com/office/drawing/2014/chart" uri="{C3380CC4-5D6E-409C-BE32-E72D297353CC}">
              <c16:uniqueId val="{00000000-8D7F-49B0-863F-BAB7872755E9}"/>
            </c:ext>
          </c:extLst>
        </c:ser>
        <c:dLbls>
          <c:showLegendKey val="0"/>
          <c:showVal val="0"/>
          <c:showCatName val="0"/>
          <c:showSerName val="0"/>
          <c:showPercent val="0"/>
          <c:showBubbleSize val="0"/>
          <c:showLeaderLines val="1"/>
        </c:dLbls>
        <c:firstSliceAng val="32"/>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en-US"/>
    </a:p>
  </c:txPr>
  <c:externalData r:id="rId3">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4622998405947276E-2"/>
          <c:y val="9.589642303789675E-2"/>
          <c:w val="0.8424062855084703"/>
          <c:h val="0.78604243504322735"/>
        </c:manualLayout>
      </c:layout>
      <c:barChart>
        <c:barDir val="col"/>
        <c:grouping val="clustered"/>
        <c:varyColors val="0"/>
        <c:ser>
          <c:idx val="1"/>
          <c:order val="1"/>
          <c:tx>
            <c:strRef>
              <c:f>'Slide 53'!$C$6</c:f>
              <c:strCache>
                <c:ptCount val="1"/>
                <c:pt idx="0">
                  <c:v>Equity fund flows</c:v>
                </c:pt>
              </c:strCache>
            </c:strRef>
          </c:tx>
          <c:spPr>
            <a:solidFill>
              <a:srgbClr val="C1D8F7"/>
            </a:solidFill>
            <a:ln w="19050">
              <a:solidFill>
                <a:srgbClr val="C1D8F7"/>
              </a:solidFill>
            </a:ln>
            <a:effectLst/>
          </c:spPr>
          <c:invertIfNegative val="0"/>
          <c:cat>
            <c:numRef>
              <c:f>'Slide 53'!$A$19:$A$102</c:f>
              <c:numCache>
                <c:formatCode>yyyy\-mm\-dd</c:formatCode>
                <c:ptCount val="84"/>
                <c:pt idx="0">
                  <c:v>37711</c:v>
                </c:pt>
                <c:pt idx="1">
                  <c:v>37802</c:v>
                </c:pt>
                <c:pt idx="2">
                  <c:v>37894</c:v>
                </c:pt>
                <c:pt idx="3">
                  <c:v>37986</c:v>
                </c:pt>
                <c:pt idx="4">
                  <c:v>38077</c:v>
                </c:pt>
                <c:pt idx="5">
                  <c:v>38168</c:v>
                </c:pt>
                <c:pt idx="6">
                  <c:v>38260</c:v>
                </c:pt>
                <c:pt idx="7">
                  <c:v>38352</c:v>
                </c:pt>
                <c:pt idx="8">
                  <c:v>38442</c:v>
                </c:pt>
                <c:pt idx="9">
                  <c:v>38533</c:v>
                </c:pt>
                <c:pt idx="10">
                  <c:v>38625</c:v>
                </c:pt>
                <c:pt idx="11">
                  <c:v>38716</c:v>
                </c:pt>
                <c:pt idx="12">
                  <c:v>38807</c:v>
                </c:pt>
                <c:pt idx="13">
                  <c:v>38898</c:v>
                </c:pt>
                <c:pt idx="14">
                  <c:v>38989</c:v>
                </c:pt>
                <c:pt idx="15">
                  <c:v>39080</c:v>
                </c:pt>
                <c:pt idx="16">
                  <c:v>39171</c:v>
                </c:pt>
                <c:pt idx="17">
                  <c:v>39262</c:v>
                </c:pt>
                <c:pt idx="18">
                  <c:v>39353</c:v>
                </c:pt>
                <c:pt idx="19">
                  <c:v>39447</c:v>
                </c:pt>
                <c:pt idx="20">
                  <c:v>39538</c:v>
                </c:pt>
                <c:pt idx="21">
                  <c:v>39629</c:v>
                </c:pt>
                <c:pt idx="22">
                  <c:v>39721</c:v>
                </c:pt>
                <c:pt idx="23">
                  <c:v>39813</c:v>
                </c:pt>
                <c:pt idx="24">
                  <c:v>39903</c:v>
                </c:pt>
                <c:pt idx="25">
                  <c:v>39994</c:v>
                </c:pt>
                <c:pt idx="26">
                  <c:v>40086</c:v>
                </c:pt>
                <c:pt idx="27">
                  <c:v>40178</c:v>
                </c:pt>
                <c:pt idx="28">
                  <c:v>40268</c:v>
                </c:pt>
                <c:pt idx="29">
                  <c:v>40359</c:v>
                </c:pt>
                <c:pt idx="30">
                  <c:v>40451</c:v>
                </c:pt>
                <c:pt idx="31">
                  <c:v>40543</c:v>
                </c:pt>
                <c:pt idx="32">
                  <c:v>40633</c:v>
                </c:pt>
                <c:pt idx="33">
                  <c:v>40724</c:v>
                </c:pt>
                <c:pt idx="34">
                  <c:v>40816</c:v>
                </c:pt>
                <c:pt idx="35">
                  <c:v>40907</c:v>
                </c:pt>
                <c:pt idx="36">
                  <c:v>40998</c:v>
                </c:pt>
                <c:pt idx="37">
                  <c:v>41089</c:v>
                </c:pt>
                <c:pt idx="38">
                  <c:v>41180</c:v>
                </c:pt>
                <c:pt idx="39">
                  <c:v>41274</c:v>
                </c:pt>
                <c:pt idx="40">
                  <c:v>41362</c:v>
                </c:pt>
                <c:pt idx="41">
                  <c:v>41453</c:v>
                </c:pt>
                <c:pt idx="42">
                  <c:v>41547</c:v>
                </c:pt>
                <c:pt idx="43">
                  <c:v>41639</c:v>
                </c:pt>
                <c:pt idx="44">
                  <c:v>41729</c:v>
                </c:pt>
                <c:pt idx="45">
                  <c:v>41820</c:v>
                </c:pt>
                <c:pt idx="46">
                  <c:v>41912</c:v>
                </c:pt>
                <c:pt idx="47">
                  <c:v>42004</c:v>
                </c:pt>
                <c:pt idx="48">
                  <c:v>42094</c:v>
                </c:pt>
                <c:pt idx="49">
                  <c:v>42185</c:v>
                </c:pt>
                <c:pt idx="50">
                  <c:v>42277</c:v>
                </c:pt>
                <c:pt idx="51">
                  <c:v>42369</c:v>
                </c:pt>
                <c:pt idx="52">
                  <c:v>42460</c:v>
                </c:pt>
                <c:pt idx="53">
                  <c:v>42551</c:v>
                </c:pt>
                <c:pt idx="54">
                  <c:v>42643</c:v>
                </c:pt>
                <c:pt idx="55">
                  <c:v>42734</c:v>
                </c:pt>
                <c:pt idx="56">
                  <c:v>42825</c:v>
                </c:pt>
                <c:pt idx="57">
                  <c:v>42916</c:v>
                </c:pt>
                <c:pt idx="58">
                  <c:v>43007</c:v>
                </c:pt>
                <c:pt idx="59">
                  <c:v>43098</c:v>
                </c:pt>
                <c:pt idx="60">
                  <c:v>43189</c:v>
                </c:pt>
                <c:pt idx="61">
                  <c:v>43280</c:v>
                </c:pt>
                <c:pt idx="62">
                  <c:v>43371</c:v>
                </c:pt>
                <c:pt idx="63">
                  <c:v>43465</c:v>
                </c:pt>
                <c:pt idx="64">
                  <c:v>43553</c:v>
                </c:pt>
                <c:pt idx="65">
                  <c:v>43644</c:v>
                </c:pt>
                <c:pt idx="66">
                  <c:v>43738</c:v>
                </c:pt>
                <c:pt idx="67">
                  <c:v>43830</c:v>
                </c:pt>
                <c:pt idx="68">
                  <c:v>43921</c:v>
                </c:pt>
                <c:pt idx="69">
                  <c:v>44012</c:v>
                </c:pt>
                <c:pt idx="70">
                  <c:v>44104</c:v>
                </c:pt>
                <c:pt idx="71">
                  <c:v>44196</c:v>
                </c:pt>
                <c:pt idx="72">
                  <c:v>44286</c:v>
                </c:pt>
                <c:pt idx="73">
                  <c:v>44377</c:v>
                </c:pt>
                <c:pt idx="74">
                  <c:v>44469</c:v>
                </c:pt>
                <c:pt idx="75">
                  <c:v>44561</c:v>
                </c:pt>
                <c:pt idx="76">
                  <c:v>44651</c:v>
                </c:pt>
                <c:pt idx="77">
                  <c:v>44742</c:v>
                </c:pt>
                <c:pt idx="78">
                  <c:v>44834</c:v>
                </c:pt>
                <c:pt idx="79">
                  <c:v>44926</c:v>
                </c:pt>
                <c:pt idx="80" formatCode="m/d/yy">
                  <c:v>45016</c:v>
                </c:pt>
                <c:pt idx="81" formatCode="m/d/yy">
                  <c:v>45107</c:v>
                </c:pt>
                <c:pt idx="82" formatCode="m/d/yy">
                  <c:v>45199</c:v>
                </c:pt>
                <c:pt idx="83" formatCode="m/d/yy">
                  <c:v>45291</c:v>
                </c:pt>
              </c:numCache>
            </c:numRef>
          </c:cat>
          <c:val>
            <c:numRef>
              <c:f>'Slide 53'!$C$19:$C$102</c:f>
              <c:numCache>
                <c:formatCode>_(* #,##0_);_(* \(#,##0\);_(* "-"??_);_(@_)</c:formatCode>
                <c:ptCount val="84"/>
                <c:pt idx="0">
                  <c:v>-1243.99</c:v>
                </c:pt>
                <c:pt idx="1">
                  <c:v>56466.567000000003</c:v>
                </c:pt>
                <c:pt idx="2">
                  <c:v>58429.59</c:v>
                </c:pt>
                <c:pt idx="3">
                  <c:v>73781.638999999996</c:v>
                </c:pt>
                <c:pt idx="4">
                  <c:v>103743.307</c:v>
                </c:pt>
                <c:pt idx="5">
                  <c:v>56174.167999999998</c:v>
                </c:pt>
                <c:pt idx="6">
                  <c:v>36588.434999999998</c:v>
                </c:pt>
                <c:pt idx="7">
                  <c:v>73759.607000000004</c:v>
                </c:pt>
                <c:pt idx="8">
                  <c:v>72482.634999999995</c:v>
                </c:pt>
                <c:pt idx="9">
                  <c:v>45202.991000000002</c:v>
                </c:pt>
                <c:pt idx="10">
                  <c:v>37582.457999999999</c:v>
                </c:pt>
                <c:pt idx="11">
                  <c:v>73360.69</c:v>
                </c:pt>
                <c:pt idx="12">
                  <c:v>92869.956999999995</c:v>
                </c:pt>
                <c:pt idx="13">
                  <c:v>42022.536999999997</c:v>
                </c:pt>
                <c:pt idx="14">
                  <c:v>21955.41</c:v>
                </c:pt>
                <c:pt idx="15">
                  <c:v>63771.94</c:v>
                </c:pt>
                <c:pt idx="16">
                  <c:v>91232.566000000006</c:v>
                </c:pt>
                <c:pt idx="17">
                  <c:v>55029.762999999999</c:v>
                </c:pt>
                <c:pt idx="18">
                  <c:v>50265.141000000003</c:v>
                </c:pt>
                <c:pt idx="19">
                  <c:v>51803.766000000003</c:v>
                </c:pt>
                <c:pt idx="20">
                  <c:v>-31653.232</c:v>
                </c:pt>
                <c:pt idx="21">
                  <c:v>32754.458999999999</c:v>
                </c:pt>
                <c:pt idx="22">
                  <c:v>-9373.8279999999995</c:v>
                </c:pt>
                <c:pt idx="23">
                  <c:v>-60221.957000000002</c:v>
                </c:pt>
                <c:pt idx="24">
                  <c:v>-84077.36</c:v>
                </c:pt>
                <c:pt idx="25">
                  <c:v>48453.644</c:v>
                </c:pt>
                <c:pt idx="26">
                  <c:v>30115.269</c:v>
                </c:pt>
                <c:pt idx="27">
                  <c:v>24101.984</c:v>
                </c:pt>
                <c:pt idx="28">
                  <c:v>27544.862000000001</c:v>
                </c:pt>
                <c:pt idx="29">
                  <c:v>2663.8780000000002</c:v>
                </c:pt>
                <c:pt idx="30">
                  <c:v>-13007.422</c:v>
                </c:pt>
                <c:pt idx="31">
                  <c:v>45962.962</c:v>
                </c:pt>
                <c:pt idx="32">
                  <c:v>69236.216</c:v>
                </c:pt>
                <c:pt idx="33">
                  <c:v>13626.828</c:v>
                </c:pt>
                <c:pt idx="34">
                  <c:v>-51762.491999999998</c:v>
                </c:pt>
                <c:pt idx="35">
                  <c:v>-46350.748</c:v>
                </c:pt>
                <c:pt idx="36">
                  <c:v>40186.523999999998</c:v>
                </c:pt>
                <c:pt idx="37">
                  <c:v>2823.5309999999999</c:v>
                </c:pt>
                <c:pt idx="38">
                  <c:v>1891.085</c:v>
                </c:pt>
                <c:pt idx="39">
                  <c:v>-13639.224</c:v>
                </c:pt>
                <c:pt idx="40">
                  <c:v>143035.717</c:v>
                </c:pt>
                <c:pt idx="41">
                  <c:v>63414.78</c:v>
                </c:pt>
                <c:pt idx="42">
                  <c:v>97564.380999999994</c:v>
                </c:pt>
                <c:pt idx="43">
                  <c:v>127436.28</c:v>
                </c:pt>
                <c:pt idx="44">
                  <c:v>74489.707999999999</c:v>
                </c:pt>
                <c:pt idx="45">
                  <c:v>79624.570999999996</c:v>
                </c:pt>
                <c:pt idx="46">
                  <c:v>38617.476000000002</c:v>
                </c:pt>
                <c:pt idx="47">
                  <c:v>84266.187000000005</c:v>
                </c:pt>
                <c:pt idx="48">
                  <c:v>68392.115000000005</c:v>
                </c:pt>
                <c:pt idx="49">
                  <c:v>47034.343000000001</c:v>
                </c:pt>
                <c:pt idx="50">
                  <c:v>-10503.156999999999</c:v>
                </c:pt>
                <c:pt idx="51">
                  <c:v>-6654.5140000000001</c:v>
                </c:pt>
                <c:pt idx="52">
                  <c:v>-17424.607</c:v>
                </c:pt>
                <c:pt idx="53">
                  <c:v>-48836.614999999998</c:v>
                </c:pt>
                <c:pt idx="54">
                  <c:v>-26937.788</c:v>
                </c:pt>
                <c:pt idx="55">
                  <c:v>31331.263999999999</c:v>
                </c:pt>
                <c:pt idx="56">
                  <c:v>86355.237999999998</c:v>
                </c:pt>
                <c:pt idx="57">
                  <c:v>67752.218999999997</c:v>
                </c:pt>
                <c:pt idx="58">
                  <c:v>10215.673000000001</c:v>
                </c:pt>
                <c:pt idx="59">
                  <c:v>54648.044999999998</c:v>
                </c:pt>
                <c:pt idx="60">
                  <c:v>35742.529000000002</c:v>
                </c:pt>
                <c:pt idx="61">
                  <c:v>-9328.1329999999998</c:v>
                </c:pt>
                <c:pt idx="62">
                  <c:v>2363.739</c:v>
                </c:pt>
                <c:pt idx="63">
                  <c:v>-68321.452000000005</c:v>
                </c:pt>
                <c:pt idx="64">
                  <c:v>-7085.1540000000005</c:v>
                </c:pt>
                <c:pt idx="65">
                  <c:v>-41433.743000000002</c:v>
                </c:pt>
                <c:pt idx="66">
                  <c:v>-58657.942000000003</c:v>
                </c:pt>
                <c:pt idx="67">
                  <c:v>-41180.034</c:v>
                </c:pt>
                <c:pt idx="68">
                  <c:v>-49962.499000000003</c:v>
                </c:pt>
                <c:pt idx="69">
                  <c:v>-134347.09400000001</c:v>
                </c:pt>
                <c:pt idx="70">
                  <c:v>-153607.76199999999</c:v>
                </c:pt>
                <c:pt idx="71">
                  <c:v>-15993.498</c:v>
                </c:pt>
                <c:pt idx="72">
                  <c:v>159688.72700000001</c:v>
                </c:pt>
                <c:pt idx="73">
                  <c:v>102336.872</c:v>
                </c:pt>
                <c:pt idx="74">
                  <c:v>67487.907999999996</c:v>
                </c:pt>
                <c:pt idx="75">
                  <c:v>85440.756999999998</c:v>
                </c:pt>
                <c:pt idx="76">
                  <c:v>104293.77099999999</c:v>
                </c:pt>
                <c:pt idx="77">
                  <c:v>-63744.908000000003</c:v>
                </c:pt>
                <c:pt idx="78">
                  <c:v>-62136.434000000001</c:v>
                </c:pt>
                <c:pt idx="79">
                  <c:v>-105829.652</c:v>
                </c:pt>
                <c:pt idx="80">
                  <c:v>-65385</c:v>
                </c:pt>
                <c:pt idx="81">
                  <c:v>-51842</c:v>
                </c:pt>
                <c:pt idx="82">
                  <c:v>-42658</c:v>
                </c:pt>
                <c:pt idx="83">
                  <c:v>7971</c:v>
                </c:pt>
              </c:numCache>
            </c:numRef>
          </c:val>
          <c:extLst>
            <c:ext xmlns:c16="http://schemas.microsoft.com/office/drawing/2014/chart" uri="{C3380CC4-5D6E-409C-BE32-E72D297353CC}">
              <c16:uniqueId val="{00000000-E570-064B-8725-B57B331F2E02}"/>
            </c:ext>
          </c:extLst>
        </c:ser>
        <c:dLbls>
          <c:showLegendKey val="0"/>
          <c:showVal val="0"/>
          <c:showCatName val="0"/>
          <c:showSerName val="0"/>
          <c:showPercent val="0"/>
          <c:showBubbleSize val="0"/>
        </c:dLbls>
        <c:gapWidth val="0"/>
        <c:axId val="561311600"/>
        <c:axId val="382079080"/>
      </c:barChart>
      <c:lineChart>
        <c:grouping val="standard"/>
        <c:varyColors val="0"/>
        <c:ser>
          <c:idx val="0"/>
          <c:order val="0"/>
          <c:tx>
            <c:strRef>
              <c:f>'Slide 53'!$B$6</c:f>
              <c:strCache>
                <c:ptCount val="1"/>
                <c:pt idx="0">
                  <c:v>Equity returns</c:v>
                </c:pt>
              </c:strCache>
            </c:strRef>
          </c:tx>
          <c:spPr>
            <a:ln w="28575" cap="rnd">
              <a:solidFill>
                <a:srgbClr val="00009A"/>
              </a:solidFill>
              <a:round/>
            </a:ln>
            <a:effectLst/>
          </c:spPr>
          <c:marker>
            <c:symbol val="none"/>
          </c:marker>
          <c:cat>
            <c:numRef>
              <c:f>'Slide 53'!$A$19:$A$102</c:f>
              <c:numCache>
                <c:formatCode>yyyy\-mm\-dd</c:formatCode>
                <c:ptCount val="84"/>
                <c:pt idx="0">
                  <c:v>37711</c:v>
                </c:pt>
                <c:pt idx="1">
                  <c:v>37802</c:v>
                </c:pt>
                <c:pt idx="2">
                  <c:v>37894</c:v>
                </c:pt>
                <c:pt idx="3">
                  <c:v>37986</c:v>
                </c:pt>
                <c:pt idx="4">
                  <c:v>38077</c:v>
                </c:pt>
                <c:pt idx="5">
                  <c:v>38168</c:v>
                </c:pt>
                <c:pt idx="6">
                  <c:v>38260</c:v>
                </c:pt>
                <c:pt idx="7">
                  <c:v>38352</c:v>
                </c:pt>
                <c:pt idx="8">
                  <c:v>38442</c:v>
                </c:pt>
                <c:pt idx="9">
                  <c:v>38533</c:v>
                </c:pt>
                <c:pt idx="10">
                  <c:v>38625</c:v>
                </c:pt>
                <c:pt idx="11">
                  <c:v>38716</c:v>
                </c:pt>
                <c:pt idx="12">
                  <c:v>38807</c:v>
                </c:pt>
                <c:pt idx="13">
                  <c:v>38898</c:v>
                </c:pt>
                <c:pt idx="14">
                  <c:v>38989</c:v>
                </c:pt>
                <c:pt idx="15">
                  <c:v>39080</c:v>
                </c:pt>
                <c:pt idx="16">
                  <c:v>39171</c:v>
                </c:pt>
                <c:pt idx="17">
                  <c:v>39262</c:v>
                </c:pt>
                <c:pt idx="18">
                  <c:v>39353</c:v>
                </c:pt>
                <c:pt idx="19">
                  <c:v>39447</c:v>
                </c:pt>
                <c:pt idx="20">
                  <c:v>39538</c:v>
                </c:pt>
                <c:pt idx="21">
                  <c:v>39629</c:v>
                </c:pt>
                <c:pt idx="22">
                  <c:v>39721</c:v>
                </c:pt>
                <c:pt idx="23">
                  <c:v>39813</c:v>
                </c:pt>
                <c:pt idx="24">
                  <c:v>39903</c:v>
                </c:pt>
                <c:pt idx="25">
                  <c:v>39994</c:v>
                </c:pt>
                <c:pt idx="26">
                  <c:v>40086</c:v>
                </c:pt>
                <c:pt idx="27">
                  <c:v>40178</c:v>
                </c:pt>
                <c:pt idx="28">
                  <c:v>40268</c:v>
                </c:pt>
                <c:pt idx="29">
                  <c:v>40359</c:v>
                </c:pt>
                <c:pt idx="30">
                  <c:v>40451</c:v>
                </c:pt>
                <c:pt idx="31">
                  <c:v>40543</c:v>
                </c:pt>
                <c:pt idx="32">
                  <c:v>40633</c:v>
                </c:pt>
                <c:pt idx="33">
                  <c:v>40724</c:v>
                </c:pt>
                <c:pt idx="34">
                  <c:v>40816</c:v>
                </c:pt>
                <c:pt idx="35">
                  <c:v>40907</c:v>
                </c:pt>
                <c:pt idx="36">
                  <c:v>40998</c:v>
                </c:pt>
                <c:pt idx="37">
                  <c:v>41089</c:v>
                </c:pt>
                <c:pt idx="38">
                  <c:v>41180</c:v>
                </c:pt>
                <c:pt idx="39">
                  <c:v>41274</c:v>
                </c:pt>
                <c:pt idx="40">
                  <c:v>41362</c:v>
                </c:pt>
                <c:pt idx="41">
                  <c:v>41453</c:v>
                </c:pt>
                <c:pt idx="42">
                  <c:v>41547</c:v>
                </c:pt>
                <c:pt idx="43">
                  <c:v>41639</c:v>
                </c:pt>
                <c:pt idx="44">
                  <c:v>41729</c:v>
                </c:pt>
                <c:pt idx="45">
                  <c:v>41820</c:v>
                </c:pt>
                <c:pt idx="46">
                  <c:v>41912</c:v>
                </c:pt>
                <c:pt idx="47">
                  <c:v>42004</c:v>
                </c:pt>
                <c:pt idx="48">
                  <c:v>42094</c:v>
                </c:pt>
                <c:pt idx="49">
                  <c:v>42185</c:v>
                </c:pt>
                <c:pt idx="50">
                  <c:v>42277</c:v>
                </c:pt>
                <c:pt idx="51">
                  <c:v>42369</c:v>
                </c:pt>
                <c:pt idx="52">
                  <c:v>42460</c:v>
                </c:pt>
                <c:pt idx="53">
                  <c:v>42551</c:v>
                </c:pt>
                <c:pt idx="54">
                  <c:v>42643</c:v>
                </c:pt>
                <c:pt idx="55">
                  <c:v>42734</c:v>
                </c:pt>
                <c:pt idx="56">
                  <c:v>42825</c:v>
                </c:pt>
                <c:pt idx="57">
                  <c:v>42916</c:v>
                </c:pt>
                <c:pt idx="58">
                  <c:v>43007</c:v>
                </c:pt>
                <c:pt idx="59">
                  <c:v>43098</c:v>
                </c:pt>
                <c:pt idx="60">
                  <c:v>43189</c:v>
                </c:pt>
                <c:pt idx="61">
                  <c:v>43280</c:v>
                </c:pt>
                <c:pt idx="62">
                  <c:v>43371</c:v>
                </c:pt>
                <c:pt idx="63">
                  <c:v>43465</c:v>
                </c:pt>
                <c:pt idx="64">
                  <c:v>43553</c:v>
                </c:pt>
                <c:pt idx="65">
                  <c:v>43644</c:v>
                </c:pt>
                <c:pt idx="66">
                  <c:v>43738</c:v>
                </c:pt>
                <c:pt idx="67">
                  <c:v>43830</c:v>
                </c:pt>
                <c:pt idx="68">
                  <c:v>43921</c:v>
                </c:pt>
                <c:pt idx="69">
                  <c:v>44012</c:v>
                </c:pt>
                <c:pt idx="70">
                  <c:v>44104</c:v>
                </c:pt>
                <c:pt idx="71">
                  <c:v>44196</c:v>
                </c:pt>
                <c:pt idx="72">
                  <c:v>44286</c:v>
                </c:pt>
                <c:pt idx="73">
                  <c:v>44377</c:v>
                </c:pt>
                <c:pt idx="74">
                  <c:v>44469</c:v>
                </c:pt>
                <c:pt idx="75">
                  <c:v>44561</c:v>
                </c:pt>
                <c:pt idx="76">
                  <c:v>44651</c:v>
                </c:pt>
                <c:pt idx="77">
                  <c:v>44742</c:v>
                </c:pt>
                <c:pt idx="78">
                  <c:v>44834</c:v>
                </c:pt>
                <c:pt idx="79">
                  <c:v>44926</c:v>
                </c:pt>
                <c:pt idx="80" formatCode="m/d/yy">
                  <c:v>45016</c:v>
                </c:pt>
                <c:pt idx="81" formatCode="m/d/yy">
                  <c:v>45107</c:v>
                </c:pt>
                <c:pt idx="82" formatCode="m/d/yy">
                  <c:v>45199</c:v>
                </c:pt>
                <c:pt idx="83" formatCode="m/d/yy">
                  <c:v>45291</c:v>
                </c:pt>
              </c:numCache>
            </c:numRef>
          </c:cat>
          <c:val>
            <c:numRef>
              <c:f>'Slide 53'!$B$19:$B$102</c:f>
              <c:numCache>
                <c:formatCode>General</c:formatCode>
                <c:ptCount val="84"/>
                <c:pt idx="0">
                  <c:v>848.18</c:v>
                </c:pt>
                <c:pt idx="1">
                  <c:v>974.5</c:v>
                </c:pt>
                <c:pt idx="2">
                  <c:v>995.97</c:v>
                </c:pt>
                <c:pt idx="3">
                  <c:v>1111.92</c:v>
                </c:pt>
                <c:pt idx="4">
                  <c:v>1126.21</c:v>
                </c:pt>
                <c:pt idx="5">
                  <c:v>1140.8399999999999</c:v>
                </c:pt>
                <c:pt idx="6">
                  <c:v>1114.58</c:v>
                </c:pt>
                <c:pt idx="7">
                  <c:v>1211.92</c:v>
                </c:pt>
                <c:pt idx="8">
                  <c:v>1180.5899999999999</c:v>
                </c:pt>
                <c:pt idx="9">
                  <c:v>1191.33</c:v>
                </c:pt>
                <c:pt idx="10">
                  <c:v>1228.81</c:v>
                </c:pt>
                <c:pt idx="11">
                  <c:v>1248.29</c:v>
                </c:pt>
                <c:pt idx="12">
                  <c:v>1294.83</c:v>
                </c:pt>
                <c:pt idx="13">
                  <c:v>1270.2</c:v>
                </c:pt>
                <c:pt idx="14">
                  <c:v>1335.85</c:v>
                </c:pt>
                <c:pt idx="15">
                  <c:v>1418.3</c:v>
                </c:pt>
                <c:pt idx="16">
                  <c:v>1420.86</c:v>
                </c:pt>
                <c:pt idx="17">
                  <c:v>1503.35</c:v>
                </c:pt>
                <c:pt idx="18">
                  <c:v>1526.75</c:v>
                </c:pt>
                <c:pt idx="19">
                  <c:v>1468.36</c:v>
                </c:pt>
                <c:pt idx="20">
                  <c:v>1322.7</c:v>
                </c:pt>
                <c:pt idx="21">
                  <c:v>1280</c:v>
                </c:pt>
                <c:pt idx="22">
                  <c:v>1166.3599999999999</c:v>
                </c:pt>
                <c:pt idx="23">
                  <c:v>903.25</c:v>
                </c:pt>
                <c:pt idx="24">
                  <c:v>797.87</c:v>
                </c:pt>
                <c:pt idx="25">
                  <c:v>919.32</c:v>
                </c:pt>
                <c:pt idx="26">
                  <c:v>1057.08</c:v>
                </c:pt>
                <c:pt idx="27">
                  <c:v>1115.0999999999999</c:v>
                </c:pt>
                <c:pt idx="28">
                  <c:v>1169.43</c:v>
                </c:pt>
                <c:pt idx="29">
                  <c:v>1030.71</c:v>
                </c:pt>
                <c:pt idx="30">
                  <c:v>1141.2</c:v>
                </c:pt>
                <c:pt idx="31">
                  <c:v>1257.6400000000001</c:v>
                </c:pt>
                <c:pt idx="32">
                  <c:v>1325.83</c:v>
                </c:pt>
                <c:pt idx="33">
                  <c:v>1320.64</c:v>
                </c:pt>
                <c:pt idx="34">
                  <c:v>1131.42</c:v>
                </c:pt>
                <c:pt idx="35">
                  <c:v>1257.6099999999999</c:v>
                </c:pt>
                <c:pt idx="36">
                  <c:v>1408.47</c:v>
                </c:pt>
                <c:pt idx="37">
                  <c:v>1362.16</c:v>
                </c:pt>
                <c:pt idx="38">
                  <c:v>1440.67</c:v>
                </c:pt>
                <c:pt idx="39">
                  <c:v>1426.19</c:v>
                </c:pt>
                <c:pt idx="40">
                  <c:v>1569.19</c:v>
                </c:pt>
                <c:pt idx="41">
                  <c:v>1606.28</c:v>
                </c:pt>
                <c:pt idx="42">
                  <c:v>1681.55</c:v>
                </c:pt>
                <c:pt idx="43">
                  <c:v>1848.36</c:v>
                </c:pt>
                <c:pt idx="44">
                  <c:v>1872.34</c:v>
                </c:pt>
                <c:pt idx="45">
                  <c:v>1960.23</c:v>
                </c:pt>
                <c:pt idx="46">
                  <c:v>1972.29</c:v>
                </c:pt>
                <c:pt idx="47">
                  <c:v>2058.9</c:v>
                </c:pt>
                <c:pt idx="48">
                  <c:v>2067.89</c:v>
                </c:pt>
                <c:pt idx="49">
                  <c:v>2063.11</c:v>
                </c:pt>
                <c:pt idx="50">
                  <c:v>1920.03</c:v>
                </c:pt>
                <c:pt idx="51">
                  <c:v>2043.94</c:v>
                </c:pt>
                <c:pt idx="52">
                  <c:v>2059.7399999999998</c:v>
                </c:pt>
                <c:pt idx="53">
                  <c:v>2098.86</c:v>
                </c:pt>
                <c:pt idx="54">
                  <c:v>2168.27</c:v>
                </c:pt>
                <c:pt idx="55">
                  <c:v>2238.83</c:v>
                </c:pt>
                <c:pt idx="56">
                  <c:v>2362.7199999999998</c:v>
                </c:pt>
                <c:pt idx="57">
                  <c:v>2423.41</c:v>
                </c:pt>
                <c:pt idx="58">
                  <c:v>2519.36</c:v>
                </c:pt>
                <c:pt idx="59">
                  <c:v>2673.61</c:v>
                </c:pt>
                <c:pt idx="60">
                  <c:v>2640.87</c:v>
                </c:pt>
                <c:pt idx="61">
                  <c:v>2718.37</c:v>
                </c:pt>
                <c:pt idx="62">
                  <c:v>2913.98</c:v>
                </c:pt>
                <c:pt idx="63">
                  <c:v>2506.85</c:v>
                </c:pt>
                <c:pt idx="64">
                  <c:v>2834.4</c:v>
                </c:pt>
                <c:pt idx="65">
                  <c:v>2941.76</c:v>
                </c:pt>
                <c:pt idx="66">
                  <c:v>2976.74</c:v>
                </c:pt>
                <c:pt idx="67">
                  <c:v>3230.78</c:v>
                </c:pt>
                <c:pt idx="68">
                  <c:v>2584.59</c:v>
                </c:pt>
                <c:pt idx="69">
                  <c:v>3100.29</c:v>
                </c:pt>
                <c:pt idx="70">
                  <c:v>3363</c:v>
                </c:pt>
                <c:pt idx="71">
                  <c:v>3756.07</c:v>
                </c:pt>
                <c:pt idx="72">
                  <c:v>3972.89</c:v>
                </c:pt>
                <c:pt idx="73">
                  <c:v>4297.5</c:v>
                </c:pt>
                <c:pt idx="74">
                  <c:v>4307.54</c:v>
                </c:pt>
                <c:pt idx="75">
                  <c:v>4766.18</c:v>
                </c:pt>
                <c:pt idx="76">
                  <c:v>4530.41</c:v>
                </c:pt>
                <c:pt idx="77">
                  <c:v>3785.38</c:v>
                </c:pt>
                <c:pt idx="78">
                  <c:v>3585.62</c:v>
                </c:pt>
                <c:pt idx="79">
                  <c:v>3839.5</c:v>
                </c:pt>
                <c:pt idx="80">
                  <c:v>4109.3100000000004</c:v>
                </c:pt>
                <c:pt idx="81">
                  <c:v>4450.38</c:v>
                </c:pt>
                <c:pt idx="82">
                  <c:v>4288.05</c:v>
                </c:pt>
                <c:pt idx="83">
                  <c:v>4769.83</c:v>
                </c:pt>
              </c:numCache>
            </c:numRef>
          </c:val>
          <c:smooth val="0"/>
          <c:extLst>
            <c:ext xmlns:c16="http://schemas.microsoft.com/office/drawing/2014/chart" uri="{C3380CC4-5D6E-409C-BE32-E72D297353CC}">
              <c16:uniqueId val="{00000001-E570-064B-8725-B57B331F2E02}"/>
            </c:ext>
          </c:extLst>
        </c:ser>
        <c:dLbls>
          <c:showLegendKey val="0"/>
          <c:showVal val="0"/>
          <c:showCatName val="0"/>
          <c:showSerName val="0"/>
          <c:showPercent val="0"/>
          <c:showBubbleSize val="0"/>
        </c:dLbls>
        <c:marker val="1"/>
        <c:smooth val="0"/>
        <c:axId val="821070744"/>
        <c:axId val="821070416"/>
      </c:lineChart>
      <c:dateAx>
        <c:axId val="561311600"/>
        <c:scaling>
          <c:orientation val="minMax"/>
        </c:scaling>
        <c:delete val="0"/>
        <c:axPos val="b"/>
        <c:title>
          <c:tx>
            <c:rich>
              <a:bodyPr rot="0" spcFirstLastPara="1" vertOverflow="ellipsis" vert="horz" wrap="square" anchor="ctr" anchorCtr="1"/>
              <a:lstStyle/>
              <a:p>
                <a:pPr>
                  <a:defRPr sz="1050" b="0" i="0" u="none" strike="noStrike" kern="1200" baseline="0">
                    <a:solidFill>
                      <a:schemeClr val="tx1"/>
                    </a:solidFill>
                    <a:latin typeface="+mn-lt"/>
                    <a:ea typeface="+mn-ea"/>
                    <a:cs typeface="+mn-cs"/>
                  </a:defRPr>
                </a:pPr>
                <a:r>
                  <a:rPr lang="en-US" sz="1050" i="1"/>
                  <a:t>Equity fund flows</a:t>
                </a:r>
              </a:p>
            </c:rich>
          </c:tx>
          <c:layout>
            <c:manualLayout>
              <c:xMode val="edge"/>
              <c:yMode val="edge"/>
              <c:x val="8.2585615821875891E-3"/>
              <c:y val="1.320322475353728E-3"/>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title>
        <c:numFmt formatCode="yyyy" sourceLinked="0"/>
        <c:majorTickMark val="out"/>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n-US"/>
          </a:p>
        </c:txPr>
        <c:crossAx val="382079080"/>
        <c:crosses val="autoZero"/>
        <c:auto val="1"/>
        <c:lblOffset val="100"/>
        <c:baseTimeUnit val="months"/>
        <c:majorUnit val="5"/>
        <c:majorTimeUnit val="years"/>
      </c:dateAx>
      <c:valAx>
        <c:axId val="382079080"/>
        <c:scaling>
          <c:orientation val="minMax"/>
          <c:min val="-17000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crossAx val="561311600"/>
        <c:crosses val="autoZero"/>
        <c:crossBetween val="between"/>
      </c:valAx>
      <c:valAx>
        <c:axId val="821070416"/>
        <c:scaling>
          <c:orientation val="minMax"/>
          <c:max val="5000"/>
          <c:min val="500"/>
        </c:scaling>
        <c:delete val="0"/>
        <c:axPos val="r"/>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crossAx val="821070744"/>
        <c:crosses val="max"/>
        <c:crossBetween val="between"/>
        <c:majorUnit val="500"/>
      </c:valAx>
      <c:dateAx>
        <c:axId val="821070744"/>
        <c:scaling>
          <c:orientation val="minMax"/>
        </c:scaling>
        <c:delete val="1"/>
        <c:axPos val="b"/>
        <c:title>
          <c:tx>
            <c:rich>
              <a:bodyPr rot="0" spcFirstLastPara="1" vertOverflow="ellipsis" vert="horz" wrap="square" anchor="ctr" anchorCtr="1"/>
              <a:lstStyle/>
              <a:p>
                <a:pPr>
                  <a:defRPr sz="1050" b="0" i="0" u="none" strike="noStrike" kern="1200" baseline="0">
                    <a:solidFill>
                      <a:schemeClr val="tx1"/>
                    </a:solidFill>
                    <a:latin typeface="+mn-lt"/>
                    <a:ea typeface="+mn-ea"/>
                    <a:cs typeface="+mn-cs"/>
                  </a:defRPr>
                </a:pPr>
                <a:r>
                  <a:rPr lang="en-US" sz="1050" i="1"/>
                  <a:t>S&amp;P 500 Index</a:t>
                </a:r>
              </a:p>
            </c:rich>
          </c:tx>
          <c:layout>
            <c:manualLayout>
              <c:xMode val="edge"/>
              <c:yMode val="edge"/>
              <c:x val="0.88635521333097711"/>
              <c:y val="2.6086318893784339E-3"/>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title>
        <c:numFmt formatCode="yyyy\-mm\-dd" sourceLinked="1"/>
        <c:majorTickMark val="out"/>
        <c:minorTickMark val="none"/>
        <c:tickLblPos val="nextTo"/>
        <c:crossAx val="821070416"/>
        <c:crosses val="autoZero"/>
        <c:auto val="1"/>
        <c:lblOffset val="100"/>
        <c:baseTimeUnit val="months"/>
      </c:dateAx>
      <c:spPr>
        <a:noFill/>
        <a:ln>
          <a:noFill/>
        </a:ln>
        <a:effectLst/>
      </c:spPr>
    </c:plotArea>
    <c:legend>
      <c:legendPos val="b"/>
      <c:layout>
        <c:manualLayout>
          <c:xMode val="edge"/>
          <c:yMode val="edge"/>
          <c:x val="0.5349516708312636"/>
          <c:y val="0.76620582921721303"/>
          <c:w val="0.20749540380510581"/>
          <c:h val="9.5771855517990653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50">
          <a:solidFill>
            <a:schemeClr val="tx1"/>
          </a:solidFill>
        </a:defRPr>
      </a:pPr>
      <a:endParaRPr lang="en-US"/>
    </a:p>
  </c:txPr>
  <c:externalData r:id="rId3">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77152794279337E-2"/>
          <c:y val="0.1475663270565982"/>
          <c:w val="0.95131166053763794"/>
          <c:h val="0.68716937323788996"/>
        </c:manualLayout>
      </c:layout>
      <c:barChart>
        <c:barDir val="col"/>
        <c:grouping val="clustered"/>
        <c:varyColors val="0"/>
        <c:ser>
          <c:idx val="0"/>
          <c:order val="0"/>
          <c:tx>
            <c:strRef>
              <c:f>Sheet1!$B$1</c:f>
              <c:strCache>
                <c:ptCount val="1"/>
                <c:pt idx="0">
                  <c:v>Series 1</c:v>
                </c:pt>
              </c:strCache>
            </c:strRef>
          </c:tx>
          <c:spPr>
            <a:solidFill>
              <a:srgbClr val="00009A"/>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Equity investor</c:v>
                </c:pt>
                <c:pt idx="1">
                  <c:v>S&amp;P 500 Index</c:v>
                </c:pt>
              </c:strCache>
            </c:strRef>
          </c:cat>
          <c:val>
            <c:numRef>
              <c:f>Sheet1!$B$2:$B$3</c:f>
              <c:numCache>
                <c:formatCode>0.00%</c:formatCode>
                <c:ptCount val="2"/>
                <c:pt idx="0">
                  <c:v>0.09</c:v>
                </c:pt>
                <c:pt idx="1">
                  <c:v>9.8000000000000004E-2</c:v>
                </c:pt>
              </c:numCache>
            </c:numRef>
          </c:val>
          <c:extLst>
            <c:ext xmlns:c16="http://schemas.microsoft.com/office/drawing/2014/chart" uri="{C3380CC4-5D6E-409C-BE32-E72D297353CC}">
              <c16:uniqueId val="{00000000-8B71-1B4B-85E1-7AF2F5B12AB5}"/>
            </c:ext>
          </c:extLst>
        </c:ser>
        <c:dLbls>
          <c:showLegendKey val="0"/>
          <c:showVal val="0"/>
          <c:showCatName val="0"/>
          <c:showSerName val="0"/>
          <c:showPercent val="0"/>
          <c:showBubbleSize val="0"/>
        </c:dLbls>
        <c:gapWidth val="62"/>
        <c:overlap val="-27"/>
        <c:axId val="452060592"/>
        <c:axId val="452062240"/>
      </c:barChart>
      <c:catAx>
        <c:axId val="452060592"/>
        <c:scaling>
          <c:orientation val="minMax"/>
        </c:scaling>
        <c:delete val="0"/>
        <c:axPos val="b"/>
        <c:numFmt formatCode="General" sourceLinked="1"/>
        <c:majorTickMark val="none"/>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52062240"/>
        <c:crosses val="autoZero"/>
        <c:auto val="1"/>
        <c:lblAlgn val="ctr"/>
        <c:lblOffset val="100"/>
        <c:noMultiLvlLbl val="0"/>
      </c:catAx>
      <c:valAx>
        <c:axId val="452062240"/>
        <c:scaling>
          <c:orientation val="minMax"/>
          <c:min val="1.0000000000000002E-2"/>
        </c:scaling>
        <c:delete val="1"/>
        <c:axPos val="l"/>
        <c:majorGridlines>
          <c:spPr>
            <a:ln w="9525" cap="flat" cmpd="sng" algn="ctr">
              <a:noFill/>
              <a:round/>
            </a:ln>
            <a:effectLst/>
          </c:spPr>
        </c:majorGridlines>
        <c:numFmt formatCode="0.00%" sourceLinked="1"/>
        <c:majorTickMark val="none"/>
        <c:minorTickMark val="none"/>
        <c:tickLblPos val="nextTo"/>
        <c:crossAx val="452060592"/>
        <c:crosses val="autoZero"/>
        <c:crossBetween val="between"/>
        <c:majorUnit val="1.0000000000000002E-2"/>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7156960289999386E-2"/>
          <c:y val="7.1625423730145493E-2"/>
          <c:w val="0.94862366749488658"/>
          <c:h val="0.79063360881542699"/>
        </c:manualLayout>
      </c:layout>
      <c:barChart>
        <c:barDir val="col"/>
        <c:grouping val="clustered"/>
        <c:varyColors val="0"/>
        <c:ser>
          <c:idx val="0"/>
          <c:order val="0"/>
          <c:spPr>
            <a:solidFill>
              <a:srgbClr val="06874E"/>
            </a:solidFill>
          </c:spPr>
          <c:invertIfNegative val="0"/>
          <c:dLbls>
            <c:numFmt formatCode="0.00%" sourceLinked="0"/>
            <c:spPr>
              <a:solidFill>
                <a:srgbClr val="FFFFFF"/>
              </a:solidFill>
              <a:ln>
                <a:noFill/>
              </a:ln>
              <a:effectLst/>
            </c:spPr>
            <c:txPr>
              <a:bodyPr wrap="square" lIns="38100" tIns="19050" rIns="38100" bIns="19050" anchor="ctr">
                <a:spAutoFit/>
              </a:bodyPr>
              <a:lstStyle/>
              <a:p>
                <a:pPr>
                  <a:defRPr sz="1400"/>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10 years</c:v>
                </c:pt>
                <c:pt idx="1">
                  <c:v>20 years</c:v>
                </c:pt>
                <c:pt idx="2">
                  <c:v>25 years</c:v>
                </c:pt>
                <c:pt idx="3">
                  <c:v>30 years</c:v>
                </c:pt>
                <c:pt idx="4">
                  <c:v>35 years</c:v>
                </c:pt>
              </c:strCache>
            </c:strRef>
          </c:cat>
          <c:val>
            <c:numRef>
              <c:f>Sheet1!$B$2:$B$6</c:f>
              <c:numCache>
                <c:formatCode>0.00%</c:formatCode>
                <c:ptCount val="5"/>
                <c:pt idx="0">
                  <c:v>0.1202</c:v>
                </c:pt>
                <c:pt idx="1">
                  <c:v>9.6799999999999997E-2</c:v>
                </c:pt>
                <c:pt idx="2">
                  <c:v>7.5399999999999995E-2</c:v>
                </c:pt>
                <c:pt idx="3">
                  <c:v>0.1014</c:v>
                </c:pt>
                <c:pt idx="4">
                  <c:v>0.1075</c:v>
                </c:pt>
              </c:numCache>
            </c:numRef>
          </c:val>
          <c:extLst>
            <c:ext xmlns:c16="http://schemas.microsoft.com/office/drawing/2014/chart" uri="{C3380CC4-5D6E-409C-BE32-E72D297353CC}">
              <c16:uniqueId val="{00000000-D170-4A3E-AB6F-BB808904E2C0}"/>
            </c:ext>
          </c:extLst>
        </c:ser>
        <c:dLbls>
          <c:showLegendKey val="0"/>
          <c:showVal val="0"/>
          <c:showCatName val="0"/>
          <c:showSerName val="0"/>
          <c:showPercent val="0"/>
          <c:showBubbleSize val="0"/>
        </c:dLbls>
        <c:gapWidth val="80"/>
        <c:axId val="56796672"/>
        <c:axId val="56798208"/>
      </c:barChart>
      <c:catAx>
        <c:axId val="56796672"/>
        <c:scaling>
          <c:orientation val="minMax"/>
        </c:scaling>
        <c:delete val="0"/>
        <c:axPos val="b"/>
        <c:numFmt formatCode="General" sourceLinked="1"/>
        <c:majorTickMark val="none"/>
        <c:minorTickMark val="none"/>
        <c:tickLblPos val="nextTo"/>
        <c:spPr>
          <a:ln w="19050">
            <a:solidFill>
              <a:schemeClr val="tx1"/>
            </a:solidFill>
          </a:ln>
        </c:spPr>
        <c:txPr>
          <a:bodyPr rot="0" vert="horz"/>
          <a:lstStyle/>
          <a:p>
            <a:pPr>
              <a:defRPr sz="1400" b="1"/>
            </a:pPr>
            <a:endParaRPr lang="en-US"/>
          </a:p>
        </c:txPr>
        <c:crossAx val="56798208"/>
        <c:crosses val="autoZero"/>
        <c:auto val="1"/>
        <c:lblAlgn val="ctr"/>
        <c:lblOffset val="0"/>
        <c:tickLblSkip val="1"/>
        <c:tickMarkSkip val="1"/>
        <c:noMultiLvlLbl val="0"/>
      </c:catAx>
      <c:valAx>
        <c:axId val="56798208"/>
        <c:scaling>
          <c:orientation val="minMax"/>
        </c:scaling>
        <c:delete val="1"/>
        <c:axPos val="l"/>
        <c:numFmt formatCode="0%" sourceLinked="0"/>
        <c:majorTickMark val="out"/>
        <c:minorTickMark val="none"/>
        <c:tickLblPos val="nextTo"/>
        <c:crossAx val="56796672"/>
        <c:crosses val="autoZero"/>
        <c:crossBetween val="between"/>
      </c:valAx>
    </c:plotArea>
    <c:plotVisOnly val="1"/>
    <c:dispBlanksAs val="gap"/>
    <c:showDLblsOverMax val="0"/>
  </c:chart>
  <c:txPr>
    <a:bodyPr/>
    <a:lstStyle/>
    <a:p>
      <a:pPr>
        <a:defRPr sz="1400"/>
      </a:pPr>
      <a:endParaRPr lang="en-US"/>
    </a:p>
  </c:txPr>
  <c:externalData r:id="rId1">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5688855525015665E-2"/>
          <c:y val="0.14814088176667242"/>
          <c:w val="0.91312459957826952"/>
          <c:h val="0.73794311120877132"/>
        </c:manualLayout>
      </c:layout>
      <c:barChart>
        <c:barDir val="col"/>
        <c:grouping val="clustered"/>
        <c:varyColors val="0"/>
        <c:ser>
          <c:idx val="0"/>
          <c:order val="0"/>
          <c:tx>
            <c:strRef>
              <c:f>Sheet1!$B$1</c:f>
              <c:strCache>
                <c:ptCount val="1"/>
                <c:pt idx="0">
                  <c:v>Series 1</c:v>
                </c:pt>
              </c:strCache>
            </c:strRef>
          </c:tx>
          <c:spPr>
            <a:solidFill>
              <a:srgbClr val="00009A"/>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&lt;-20%  </c:v>
                </c:pt>
                <c:pt idx="1">
                  <c:v>-20% to -10%</c:v>
                </c:pt>
                <c:pt idx="2">
                  <c:v>-10% to 0%</c:v>
                </c:pt>
                <c:pt idx="3">
                  <c:v>0% to 10%</c:v>
                </c:pt>
                <c:pt idx="4">
                  <c:v>10% to 20%</c:v>
                </c:pt>
                <c:pt idx="5">
                  <c:v>&gt;20% </c:v>
                </c:pt>
              </c:strCache>
            </c:strRef>
          </c:cat>
          <c:val>
            <c:numRef>
              <c:f>Sheet1!$B$2:$B$7</c:f>
              <c:numCache>
                <c:formatCode>General</c:formatCode>
                <c:ptCount val="6"/>
                <c:pt idx="0">
                  <c:v>6</c:v>
                </c:pt>
                <c:pt idx="1">
                  <c:v>6</c:v>
                </c:pt>
                <c:pt idx="2">
                  <c:v>14</c:v>
                </c:pt>
                <c:pt idx="3">
                  <c:v>14</c:v>
                </c:pt>
                <c:pt idx="4">
                  <c:v>21</c:v>
                </c:pt>
                <c:pt idx="5">
                  <c:v>35</c:v>
                </c:pt>
              </c:numCache>
            </c:numRef>
          </c:val>
          <c:extLst>
            <c:ext xmlns:c16="http://schemas.microsoft.com/office/drawing/2014/chart" uri="{C3380CC4-5D6E-409C-BE32-E72D297353CC}">
              <c16:uniqueId val="{00000001-99AE-466C-A2BE-A81AB9429F1B}"/>
            </c:ext>
          </c:extLst>
        </c:ser>
        <c:dLbls>
          <c:showLegendKey val="0"/>
          <c:showVal val="0"/>
          <c:showCatName val="0"/>
          <c:showSerName val="0"/>
          <c:showPercent val="0"/>
          <c:showBubbleSize val="0"/>
        </c:dLbls>
        <c:gapWidth val="130"/>
        <c:axId val="56872960"/>
        <c:axId val="56874496"/>
      </c:barChart>
      <c:catAx>
        <c:axId val="56872960"/>
        <c:scaling>
          <c:orientation val="minMax"/>
        </c:scaling>
        <c:delete val="0"/>
        <c:axPos val="b"/>
        <c:title>
          <c:tx>
            <c:rich>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r>
                  <a:rPr lang="en-US" sz="1400"/>
                  <a:t>Total number of years</a:t>
                </a:r>
              </a:p>
            </c:rich>
          </c:tx>
          <c:layout>
            <c:manualLayout>
              <c:xMode val="edge"/>
              <c:yMode val="edge"/>
              <c:x val="3.2009182104622596E-4"/>
              <c:y val="2.2473391964312254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n-US"/>
          </a:p>
        </c:txPr>
        <c:crossAx val="56874496"/>
        <c:crosses val="autoZero"/>
        <c:auto val="1"/>
        <c:lblAlgn val="ctr"/>
        <c:lblOffset val="25"/>
        <c:noMultiLvlLbl val="0"/>
      </c:catAx>
      <c:valAx>
        <c:axId val="56874496"/>
        <c:scaling>
          <c:orientation val="minMax"/>
          <c:max val="35"/>
        </c:scaling>
        <c:delete val="0"/>
        <c:axPos val="l"/>
        <c:majorGridlines>
          <c:spPr>
            <a:ln w="6350" cap="flat" cmpd="sng" algn="ctr">
              <a:solidFill>
                <a:schemeClr val="bg1">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56872960"/>
        <c:crosses val="autoZero"/>
        <c:crossBetween val="between"/>
      </c:valAx>
      <c:spPr>
        <a:noFill/>
        <a:ln>
          <a:noFill/>
        </a:ln>
        <a:effectLst/>
      </c:spPr>
    </c:plotArea>
    <c:plotVisOnly val="1"/>
    <c:dispBlanksAs val="gap"/>
    <c:showDLblsOverMax val="0"/>
  </c:chart>
  <c:spPr>
    <a:noFill/>
    <a:ln>
      <a:noFill/>
    </a:ln>
    <a:effectLst/>
  </c:spPr>
  <c:txPr>
    <a:bodyPr/>
    <a:lstStyle/>
    <a:p>
      <a:pPr>
        <a:defRPr sz="1400">
          <a:solidFill>
            <a:schemeClr val="tx1"/>
          </a:solidFill>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850151259634018"/>
          <c:y val="3.8630388206366467E-2"/>
          <c:w val="0.83572380878415364"/>
          <c:h val="0.88417907245036675"/>
        </c:manualLayout>
      </c:layout>
      <c:lineChart>
        <c:grouping val="standard"/>
        <c:varyColors val="0"/>
        <c:ser>
          <c:idx val="0"/>
          <c:order val="0"/>
          <c:spPr>
            <a:ln w="28575" cap="rnd">
              <a:solidFill>
                <a:srgbClr val="07874E"/>
              </a:solidFill>
              <a:round/>
            </a:ln>
            <a:effectLst/>
          </c:spPr>
          <c:marker>
            <c:symbol val="none"/>
          </c:marker>
          <c:cat>
            <c:numRef>
              <c:f>'Slide 8'!$B$43:$B$203</c:f>
              <c:numCache>
                <c:formatCode>m/d/yy</c:formatCode>
                <c:ptCount val="161"/>
                <c:pt idx="0">
                  <c:v>30681</c:v>
                </c:pt>
                <c:pt idx="1">
                  <c:v>30772</c:v>
                </c:pt>
                <c:pt idx="2">
                  <c:v>30863</c:v>
                </c:pt>
                <c:pt idx="3">
                  <c:v>30955</c:v>
                </c:pt>
                <c:pt idx="4">
                  <c:v>31047</c:v>
                </c:pt>
                <c:pt idx="5">
                  <c:v>31137</c:v>
                </c:pt>
                <c:pt idx="6">
                  <c:v>31228</c:v>
                </c:pt>
                <c:pt idx="7">
                  <c:v>31320</c:v>
                </c:pt>
                <c:pt idx="8">
                  <c:v>31412</c:v>
                </c:pt>
                <c:pt idx="9">
                  <c:v>31502</c:v>
                </c:pt>
                <c:pt idx="10">
                  <c:v>31593</c:v>
                </c:pt>
                <c:pt idx="11">
                  <c:v>31685</c:v>
                </c:pt>
                <c:pt idx="12">
                  <c:v>31777</c:v>
                </c:pt>
                <c:pt idx="13">
                  <c:v>31867</c:v>
                </c:pt>
                <c:pt idx="14">
                  <c:v>31958</c:v>
                </c:pt>
                <c:pt idx="15">
                  <c:v>32050</c:v>
                </c:pt>
                <c:pt idx="16">
                  <c:v>32142</c:v>
                </c:pt>
                <c:pt idx="17">
                  <c:v>32233</c:v>
                </c:pt>
                <c:pt idx="18">
                  <c:v>32324</c:v>
                </c:pt>
                <c:pt idx="19">
                  <c:v>32416</c:v>
                </c:pt>
                <c:pt idx="20">
                  <c:v>32508</c:v>
                </c:pt>
                <c:pt idx="21">
                  <c:v>32598</c:v>
                </c:pt>
                <c:pt idx="22">
                  <c:v>32689</c:v>
                </c:pt>
                <c:pt idx="23">
                  <c:v>32781</c:v>
                </c:pt>
                <c:pt idx="24">
                  <c:v>32873</c:v>
                </c:pt>
                <c:pt idx="25">
                  <c:v>32963</c:v>
                </c:pt>
                <c:pt idx="26">
                  <c:v>33054</c:v>
                </c:pt>
                <c:pt idx="27">
                  <c:v>33146</c:v>
                </c:pt>
                <c:pt idx="28">
                  <c:v>33238</c:v>
                </c:pt>
                <c:pt idx="29">
                  <c:v>33328</c:v>
                </c:pt>
                <c:pt idx="30">
                  <c:v>33419</c:v>
                </c:pt>
                <c:pt idx="31">
                  <c:v>33511</c:v>
                </c:pt>
                <c:pt idx="32">
                  <c:v>33603</c:v>
                </c:pt>
                <c:pt idx="33">
                  <c:v>33694</c:v>
                </c:pt>
                <c:pt idx="34">
                  <c:v>33785</c:v>
                </c:pt>
                <c:pt idx="35">
                  <c:v>33877</c:v>
                </c:pt>
                <c:pt idx="36">
                  <c:v>33969</c:v>
                </c:pt>
                <c:pt idx="37">
                  <c:v>34059</c:v>
                </c:pt>
                <c:pt idx="38">
                  <c:v>34150</c:v>
                </c:pt>
                <c:pt idx="39">
                  <c:v>34242</c:v>
                </c:pt>
                <c:pt idx="40">
                  <c:v>34334</c:v>
                </c:pt>
                <c:pt idx="41">
                  <c:v>34424</c:v>
                </c:pt>
                <c:pt idx="42">
                  <c:v>34515</c:v>
                </c:pt>
                <c:pt idx="43">
                  <c:v>34607</c:v>
                </c:pt>
                <c:pt idx="44">
                  <c:v>34699</c:v>
                </c:pt>
                <c:pt idx="45">
                  <c:v>34789</c:v>
                </c:pt>
                <c:pt idx="46">
                  <c:v>34880</c:v>
                </c:pt>
                <c:pt idx="47">
                  <c:v>34972</c:v>
                </c:pt>
                <c:pt idx="48">
                  <c:v>35064</c:v>
                </c:pt>
                <c:pt idx="49">
                  <c:v>35155</c:v>
                </c:pt>
                <c:pt idx="50">
                  <c:v>35246</c:v>
                </c:pt>
                <c:pt idx="51">
                  <c:v>35338</c:v>
                </c:pt>
                <c:pt idx="52">
                  <c:v>35430</c:v>
                </c:pt>
                <c:pt idx="53">
                  <c:v>35520</c:v>
                </c:pt>
                <c:pt idx="54">
                  <c:v>35611</c:v>
                </c:pt>
                <c:pt idx="55">
                  <c:v>35703</c:v>
                </c:pt>
                <c:pt idx="56">
                  <c:v>35795</c:v>
                </c:pt>
                <c:pt idx="57">
                  <c:v>35885</c:v>
                </c:pt>
                <c:pt idx="58">
                  <c:v>35976</c:v>
                </c:pt>
                <c:pt idx="59">
                  <c:v>36068</c:v>
                </c:pt>
                <c:pt idx="60">
                  <c:v>36160</c:v>
                </c:pt>
                <c:pt idx="61">
                  <c:v>36250</c:v>
                </c:pt>
                <c:pt idx="62">
                  <c:v>36341</c:v>
                </c:pt>
                <c:pt idx="63">
                  <c:v>36433</c:v>
                </c:pt>
                <c:pt idx="64">
                  <c:v>36525</c:v>
                </c:pt>
                <c:pt idx="65">
                  <c:v>36616</c:v>
                </c:pt>
                <c:pt idx="66">
                  <c:v>36707</c:v>
                </c:pt>
                <c:pt idx="67">
                  <c:v>36799</c:v>
                </c:pt>
                <c:pt idx="68">
                  <c:v>36891</c:v>
                </c:pt>
                <c:pt idx="69">
                  <c:v>36981</c:v>
                </c:pt>
                <c:pt idx="70">
                  <c:v>37072</c:v>
                </c:pt>
                <c:pt idx="71">
                  <c:v>37164</c:v>
                </c:pt>
                <c:pt idx="72">
                  <c:v>37256</c:v>
                </c:pt>
                <c:pt idx="73">
                  <c:v>37346</c:v>
                </c:pt>
                <c:pt idx="74">
                  <c:v>37437</c:v>
                </c:pt>
                <c:pt idx="75">
                  <c:v>37529</c:v>
                </c:pt>
                <c:pt idx="76">
                  <c:v>37621</c:v>
                </c:pt>
                <c:pt idx="77">
                  <c:v>37711</c:v>
                </c:pt>
                <c:pt idx="78">
                  <c:v>37802</c:v>
                </c:pt>
                <c:pt idx="79">
                  <c:v>37894</c:v>
                </c:pt>
                <c:pt idx="80">
                  <c:v>37986</c:v>
                </c:pt>
                <c:pt idx="81">
                  <c:v>38077</c:v>
                </c:pt>
                <c:pt idx="82">
                  <c:v>38168</c:v>
                </c:pt>
                <c:pt idx="83">
                  <c:v>38260</c:v>
                </c:pt>
                <c:pt idx="84">
                  <c:v>38352</c:v>
                </c:pt>
                <c:pt idx="85">
                  <c:v>38442</c:v>
                </c:pt>
                <c:pt idx="86">
                  <c:v>38533</c:v>
                </c:pt>
                <c:pt idx="87">
                  <c:v>38625</c:v>
                </c:pt>
                <c:pt idx="88">
                  <c:v>38717</c:v>
                </c:pt>
                <c:pt idx="89">
                  <c:v>38807</c:v>
                </c:pt>
                <c:pt idx="90">
                  <c:v>38898</c:v>
                </c:pt>
                <c:pt idx="91">
                  <c:v>38990</c:v>
                </c:pt>
                <c:pt idx="92">
                  <c:v>39082</c:v>
                </c:pt>
                <c:pt idx="93">
                  <c:v>39172</c:v>
                </c:pt>
                <c:pt idx="94">
                  <c:v>39263</c:v>
                </c:pt>
                <c:pt idx="95">
                  <c:v>39355</c:v>
                </c:pt>
                <c:pt idx="96">
                  <c:v>39447</c:v>
                </c:pt>
                <c:pt idx="97">
                  <c:v>39538</c:v>
                </c:pt>
                <c:pt idx="98">
                  <c:v>39629</c:v>
                </c:pt>
                <c:pt idx="99">
                  <c:v>39721</c:v>
                </c:pt>
                <c:pt idx="100">
                  <c:v>39813</c:v>
                </c:pt>
                <c:pt idx="101">
                  <c:v>39903</c:v>
                </c:pt>
                <c:pt idx="102">
                  <c:v>39994</c:v>
                </c:pt>
                <c:pt idx="103">
                  <c:v>40086</c:v>
                </c:pt>
                <c:pt idx="104">
                  <c:v>40178</c:v>
                </c:pt>
                <c:pt idx="105">
                  <c:v>40268</c:v>
                </c:pt>
                <c:pt idx="106">
                  <c:v>40359</c:v>
                </c:pt>
                <c:pt idx="107">
                  <c:v>40451</c:v>
                </c:pt>
                <c:pt idx="108">
                  <c:v>40543</c:v>
                </c:pt>
                <c:pt idx="109">
                  <c:v>40633</c:v>
                </c:pt>
                <c:pt idx="110">
                  <c:v>40724</c:v>
                </c:pt>
                <c:pt idx="111">
                  <c:v>40816</c:v>
                </c:pt>
                <c:pt idx="112">
                  <c:v>40908</c:v>
                </c:pt>
                <c:pt idx="113">
                  <c:v>40999</c:v>
                </c:pt>
                <c:pt idx="114">
                  <c:v>41090</c:v>
                </c:pt>
                <c:pt idx="115">
                  <c:v>41182</c:v>
                </c:pt>
                <c:pt idx="116">
                  <c:v>41274</c:v>
                </c:pt>
                <c:pt idx="117">
                  <c:v>41364</c:v>
                </c:pt>
                <c:pt idx="118">
                  <c:v>41455</c:v>
                </c:pt>
                <c:pt idx="119">
                  <c:v>41547</c:v>
                </c:pt>
                <c:pt idx="120">
                  <c:v>41639</c:v>
                </c:pt>
                <c:pt idx="121">
                  <c:v>41729</c:v>
                </c:pt>
                <c:pt idx="122">
                  <c:v>41820</c:v>
                </c:pt>
                <c:pt idx="123">
                  <c:v>41912</c:v>
                </c:pt>
                <c:pt idx="124">
                  <c:v>42004</c:v>
                </c:pt>
                <c:pt idx="125">
                  <c:v>42094</c:v>
                </c:pt>
                <c:pt idx="126">
                  <c:v>42185</c:v>
                </c:pt>
                <c:pt idx="127">
                  <c:v>42277</c:v>
                </c:pt>
                <c:pt idx="128">
                  <c:v>42369</c:v>
                </c:pt>
                <c:pt idx="129">
                  <c:v>42460</c:v>
                </c:pt>
                <c:pt idx="130">
                  <c:v>42551</c:v>
                </c:pt>
                <c:pt idx="131">
                  <c:v>42643</c:v>
                </c:pt>
                <c:pt idx="132">
                  <c:v>42735</c:v>
                </c:pt>
                <c:pt idx="133">
                  <c:v>42825</c:v>
                </c:pt>
                <c:pt idx="134">
                  <c:v>42916</c:v>
                </c:pt>
                <c:pt idx="135">
                  <c:v>43008</c:v>
                </c:pt>
                <c:pt idx="136">
                  <c:v>43100</c:v>
                </c:pt>
                <c:pt idx="137">
                  <c:v>43190</c:v>
                </c:pt>
                <c:pt idx="138">
                  <c:v>43281</c:v>
                </c:pt>
                <c:pt idx="139">
                  <c:v>43373</c:v>
                </c:pt>
                <c:pt idx="140">
                  <c:v>43465</c:v>
                </c:pt>
                <c:pt idx="141">
                  <c:v>43555</c:v>
                </c:pt>
                <c:pt idx="142">
                  <c:v>43646</c:v>
                </c:pt>
                <c:pt idx="143">
                  <c:v>43738</c:v>
                </c:pt>
                <c:pt idx="144">
                  <c:v>43830</c:v>
                </c:pt>
                <c:pt idx="145">
                  <c:v>43921</c:v>
                </c:pt>
                <c:pt idx="146">
                  <c:v>44012</c:v>
                </c:pt>
                <c:pt idx="147">
                  <c:v>44104</c:v>
                </c:pt>
                <c:pt idx="148">
                  <c:v>44196</c:v>
                </c:pt>
                <c:pt idx="149">
                  <c:v>44286</c:v>
                </c:pt>
                <c:pt idx="150">
                  <c:v>44377</c:v>
                </c:pt>
                <c:pt idx="151">
                  <c:v>44469</c:v>
                </c:pt>
                <c:pt idx="152">
                  <c:v>44561</c:v>
                </c:pt>
                <c:pt idx="153">
                  <c:v>44651</c:v>
                </c:pt>
                <c:pt idx="154">
                  <c:v>44742</c:v>
                </c:pt>
                <c:pt idx="155">
                  <c:v>44834</c:v>
                </c:pt>
                <c:pt idx="156">
                  <c:v>44926</c:v>
                </c:pt>
                <c:pt idx="157">
                  <c:v>45016</c:v>
                </c:pt>
                <c:pt idx="158">
                  <c:v>45107</c:v>
                </c:pt>
                <c:pt idx="159">
                  <c:v>45199</c:v>
                </c:pt>
                <c:pt idx="160">
                  <c:v>45291</c:v>
                </c:pt>
              </c:numCache>
            </c:numRef>
          </c:cat>
          <c:val>
            <c:numRef>
              <c:f>'Slide 8'!$C$43:$C$203</c:f>
              <c:numCache>
                <c:formatCode>0.00_);\(0.00\)</c:formatCode>
                <c:ptCount val="161"/>
                <c:pt idx="0">
                  <c:v>100000</c:v>
                </c:pt>
                <c:pt idx="1">
                  <c:v>97604.622372089027</c:v>
                </c:pt>
                <c:pt idx="2">
                  <c:v>95097.734640408104</c:v>
                </c:pt>
                <c:pt idx="3">
                  <c:v>104316.21240922147</c:v>
                </c:pt>
                <c:pt idx="4">
                  <c:v>106273.65267611863</c:v>
                </c:pt>
                <c:pt idx="5">
                  <c:v>116033.42861116509</c:v>
                </c:pt>
                <c:pt idx="6">
                  <c:v>124543.2978601573</c:v>
                </c:pt>
                <c:pt idx="7">
                  <c:v>119443.18960221164</c:v>
                </c:pt>
                <c:pt idx="8">
                  <c:v>139990.85692906307</c:v>
                </c:pt>
                <c:pt idx="9">
                  <c:v>159735.93984672864</c:v>
                </c:pt>
                <c:pt idx="10">
                  <c:v>169150.81166176969</c:v>
                </c:pt>
                <c:pt idx="11">
                  <c:v>157351.27177424409</c:v>
                </c:pt>
                <c:pt idx="12">
                  <c:v>166120.24069352815</c:v>
                </c:pt>
                <c:pt idx="13">
                  <c:v>201590.92188693088</c:v>
                </c:pt>
                <c:pt idx="14">
                  <c:v>211710.6102067715</c:v>
                </c:pt>
                <c:pt idx="15">
                  <c:v>225676.78422008714</c:v>
                </c:pt>
                <c:pt idx="16">
                  <c:v>174842.59870457914</c:v>
                </c:pt>
                <c:pt idx="17">
                  <c:v>184798.91399573637</c:v>
                </c:pt>
                <c:pt idx="18">
                  <c:v>197107.38898899767</c:v>
                </c:pt>
                <c:pt idx="19">
                  <c:v>197775.68178176912</c:v>
                </c:pt>
                <c:pt idx="20">
                  <c:v>203881.12002743952</c:v>
                </c:pt>
                <c:pt idx="21">
                  <c:v>218335.38224133838</c:v>
                </c:pt>
                <c:pt idx="22">
                  <c:v>237608.18640430007</c:v>
                </c:pt>
                <c:pt idx="23">
                  <c:v>263054.8216719795</c:v>
                </c:pt>
                <c:pt idx="24">
                  <c:v>268483.32642518909</c:v>
                </c:pt>
                <c:pt idx="25">
                  <c:v>260406.58679142746</c:v>
                </c:pt>
                <c:pt idx="26">
                  <c:v>276787.65700930054</c:v>
                </c:pt>
                <c:pt idx="27">
                  <c:v>238748.06810642465</c:v>
                </c:pt>
                <c:pt idx="28">
                  <c:v>260148.9726899224</c:v>
                </c:pt>
                <c:pt idx="29">
                  <c:v>297937.58456387871</c:v>
                </c:pt>
                <c:pt idx="30">
                  <c:v>297254.08455603744</c:v>
                </c:pt>
                <c:pt idx="31">
                  <c:v>313149.93970386998</c:v>
                </c:pt>
                <c:pt idx="32">
                  <c:v>339405.51935590047</c:v>
                </c:pt>
                <c:pt idx="33">
                  <c:v>330832.62566360569</c:v>
                </c:pt>
                <c:pt idx="34">
                  <c:v>337124.2651818755</c:v>
                </c:pt>
                <c:pt idx="35">
                  <c:v>347753.97141166544</c:v>
                </c:pt>
                <c:pt idx="36">
                  <c:v>365265.90553634957</c:v>
                </c:pt>
                <c:pt idx="37">
                  <c:v>381216.90766131389</c:v>
                </c:pt>
                <c:pt idx="38">
                  <c:v>383072.39768083865</c:v>
                </c:pt>
                <c:pt idx="39">
                  <c:v>392970.99099156819</c:v>
                </c:pt>
                <c:pt idx="40">
                  <c:v>402080.02733093809</c:v>
                </c:pt>
                <c:pt idx="41">
                  <c:v>386831.82546413963</c:v>
                </c:pt>
                <c:pt idx="42">
                  <c:v>388460.91563931416</c:v>
                </c:pt>
                <c:pt idx="43">
                  <c:v>407453.01553206216</c:v>
                </c:pt>
                <c:pt idx="44">
                  <c:v>407389.28227920382</c:v>
                </c:pt>
                <c:pt idx="45">
                  <c:v>447056.08438928047</c:v>
                </c:pt>
                <c:pt idx="46">
                  <c:v>489731.13746500394</c:v>
                </c:pt>
                <c:pt idx="47">
                  <c:v>528650.86000779422</c:v>
                </c:pt>
                <c:pt idx="48">
                  <c:v>560477.08938252449</c:v>
                </c:pt>
                <c:pt idx="49">
                  <c:v>590557.0054267816</c:v>
                </c:pt>
                <c:pt idx="50">
                  <c:v>617063.80531427136</c:v>
                </c:pt>
                <c:pt idx="51">
                  <c:v>636140.39460448665</c:v>
                </c:pt>
                <c:pt idx="52">
                  <c:v>689163.9910506024</c:v>
                </c:pt>
                <c:pt idx="53">
                  <c:v>707637.08176590735</c:v>
                </c:pt>
                <c:pt idx="54">
                  <c:v>831179.09894242801</c:v>
                </c:pt>
                <c:pt idx="55">
                  <c:v>893434.45420928963</c:v>
                </c:pt>
                <c:pt idx="56">
                  <c:v>919092.26891541271</c:v>
                </c:pt>
                <c:pt idx="57">
                  <c:v>1047298.9419823389</c:v>
                </c:pt>
                <c:pt idx="58">
                  <c:v>1081883.1666020784</c:v>
                </c:pt>
                <c:pt idx="59">
                  <c:v>974267.4010792257</c:v>
                </c:pt>
                <c:pt idx="60">
                  <c:v>1181755.435581845</c:v>
                </c:pt>
                <c:pt idx="61">
                  <c:v>1240635.3283776129</c:v>
                </c:pt>
                <c:pt idx="62">
                  <c:v>1328078.8709671795</c:v>
                </c:pt>
                <c:pt idx="63">
                  <c:v>1245148.008922538</c:v>
                </c:pt>
                <c:pt idx="64">
                  <c:v>1430415.0555417608</c:v>
                </c:pt>
                <c:pt idx="65">
                  <c:v>1463220.2739038374</c:v>
                </c:pt>
                <c:pt idx="66">
                  <c:v>1424350.0597028914</c:v>
                </c:pt>
                <c:pt idx="67">
                  <c:v>1410552.9562828729</c:v>
                </c:pt>
                <c:pt idx="68">
                  <c:v>1300184.7291013463</c:v>
                </c:pt>
                <c:pt idx="69">
                  <c:v>1146042.4283519688</c:v>
                </c:pt>
                <c:pt idx="70">
                  <c:v>1213114.4747696952</c:v>
                </c:pt>
                <c:pt idx="71">
                  <c:v>1035051.7886499455</c:v>
                </c:pt>
                <c:pt idx="72">
                  <c:v>1145647.110047556</c:v>
                </c:pt>
                <c:pt idx="73">
                  <c:v>1148796.0084357399</c:v>
                </c:pt>
                <c:pt idx="74">
                  <c:v>994895.63954387326</c:v>
                </c:pt>
                <c:pt idx="75">
                  <c:v>823011.6223431332</c:v>
                </c:pt>
                <c:pt idx="76">
                  <c:v>892453.17569365934</c:v>
                </c:pt>
                <c:pt idx="77">
                  <c:v>864346.03180268605</c:v>
                </c:pt>
                <c:pt idx="78">
                  <c:v>997396.59162221954</c:v>
                </c:pt>
                <c:pt idx="79">
                  <c:v>1023787.7383165637</c:v>
                </c:pt>
                <c:pt idx="80">
                  <c:v>1148449.0909803391</c:v>
                </c:pt>
                <c:pt idx="81">
                  <c:v>1167895.5551349351</c:v>
                </c:pt>
                <c:pt idx="82">
                  <c:v>1187996.6772029009</c:v>
                </c:pt>
                <c:pt idx="83">
                  <c:v>1165815.6370184743</c:v>
                </c:pt>
                <c:pt idx="84">
                  <c:v>1273423.9653992029</c:v>
                </c:pt>
                <c:pt idx="85">
                  <c:v>1246066.1503467164</c:v>
                </c:pt>
                <c:pt idx="86">
                  <c:v>1263120.4516559837</c:v>
                </c:pt>
                <c:pt idx="87">
                  <c:v>1308654.5800727794</c:v>
                </c:pt>
                <c:pt idx="88">
                  <c:v>1335974.1206786707</c:v>
                </c:pt>
                <c:pt idx="89">
                  <c:v>1392184.8808476483</c:v>
                </c:pt>
                <c:pt idx="90">
                  <c:v>1372129.4467145533</c:v>
                </c:pt>
                <c:pt idx="91">
                  <c:v>1449866.4146664233</c:v>
                </c:pt>
                <c:pt idx="92">
                  <c:v>1546981.5003625618</c:v>
                </c:pt>
                <c:pt idx="93">
                  <c:v>1556883.139046174</c:v>
                </c:pt>
                <c:pt idx="94">
                  <c:v>1654626.5215864219</c:v>
                </c:pt>
                <c:pt idx="95">
                  <c:v>1688220.4203207889</c:v>
                </c:pt>
                <c:pt idx="96">
                  <c:v>1631972.1229949186</c:v>
                </c:pt>
                <c:pt idx="97">
                  <c:v>1477838.9801181471</c:v>
                </c:pt>
                <c:pt idx="98">
                  <c:v>1437541.1962236352</c:v>
                </c:pt>
                <c:pt idx="99">
                  <c:v>1317219.9483355701</c:v>
                </c:pt>
                <c:pt idx="100">
                  <c:v>1028177.819113762</c:v>
                </c:pt>
                <c:pt idx="101">
                  <c:v>914956.65437426115</c:v>
                </c:pt>
                <c:pt idx="102">
                  <c:v>1060700.7526546249</c:v>
                </c:pt>
                <c:pt idx="103">
                  <c:v>1226232.7291886602</c:v>
                </c:pt>
                <c:pt idx="104">
                  <c:v>1300279.8459050115</c:v>
                </c:pt>
                <c:pt idx="105">
                  <c:v>1370319.7092679637</c:v>
                </c:pt>
                <c:pt idx="106">
                  <c:v>1213757.4137809926</c:v>
                </c:pt>
                <c:pt idx="107">
                  <c:v>1350841.8488896003</c:v>
                </c:pt>
                <c:pt idx="108">
                  <c:v>1496145.7386742239</c:v>
                </c:pt>
                <c:pt idx="109">
                  <c:v>1584708.32872909</c:v>
                </c:pt>
                <c:pt idx="110">
                  <c:v>1586280.354962531</c:v>
                </c:pt>
                <c:pt idx="111">
                  <c:v>1366294.729972516</c:v>
                </c:pt>
                <c:pt idx="112">
                  <c:v>1527741.0392733549</c:v>
                </c:pt>
                <c:pt idx="113">
                  <c:v>1720032.0145679852</c:v>
                </c:pt>
                <c:pt idx="114">
                  <c:v>1672701.0340313294</c:v>
                </c:pt>
                <c:pt idx="115">
                  <c:v>1778943.2509196205</c:v>
                </c:pt>
                <c:pt idx="116">
                  <c:v>1772232.9225372206</c:v>
                </c:pt>
                <c:pt idx="117">
                  <c:v>1960185.7381263366</c:v>
                </c:pt>
                <c:pt idx="118">
                  <c:v>2017230.0105579721</c:v>
                </c:pt>
                <c:pt idx="119">
                  <c:v>2123033.000628822</c:v>
                </c:pt>
                <c:pt idx="120">
                  <c:v>2346226.0523273572</c:v>
                </c:pt>
                <c:pt idx="121">
                  <c:v>2388633.0062611001</c:v>
                </c:pt>
                <c:pt idx="122">
                  <c:v>2513650.1181619526</c:v>
                </c:pt>
                <c:pt idx="123">
                  <c:v>2542001.3160631773</c:v>
                </c:pt>
                <c:pt idx="124">
                  <c:v>2667389.9517084113</c:v>
                </c:pt>
                <c:pt idx="125">
                  <c:v>2692745.3230854301</c:v>
                </c:pt>
                <c:pt idx="126">
                  <c:v>2700233.1926224232</c:v>
                </c:pt>
                <c:pt idx="127">
                  <c:v>2526380.2290514214</c:v>
                </c:pt>
                <c:pt idx="128">
                  <c:v>2704302.1724538021</c:v>
                </c:pt>
                <c:pt idx="129">
                  <c:v>2740751.6116003767</c:v>
                </c:pt>
                <c:pt idx="130">
                  <c:v>2808043.4600099614</c:v>
                </c:pt>
                <c:pt idx="131">
                  <c:v>2916211.7273049098</c:v>
                </c:pt>
                <c:pt idx="132">
                  <c:v>3027736.4123922316</c:v>
                </c:pt>
                <c:pt idx="133">
                  <c:v>3211401.9309043572</c:v>
                </c:pt>
                <c:pt idx="134">
                  <c:v>3310576.4453345458</c:v>
                </c:pt>
                <c:pt idx="135">
                  <c:v>3458903.5123913148</c:v>
                </c:pt>
                <c:pt idx="136">
                  <c:v>3688740.7329826932</c:v>
                </c:pt>
                <c:pt idx="137">
                  <c:v>3660739.5020786216</c:v>
                </c:pt>
                <c:pt idx="138">
                  <c:v>3786445.6358404988</c:v>
                </c:pt>
                <c:pt idx="139">
                  <c:v>4078410.8859288879</c:v>
                </c:pt>
                <c:pt idx="140">
                  <c:v>3527017.8909730739</c:v>
                </c:pt>
                <c:pt idx="141">
                  <c:v>4008385.2927330788</c:v>
                </c:pt>
                <c:pt idx="142">
                  <c:v>4180898.1789617245</c:v>
                </c:pt>
                <c:pt idx="143">
                  <c:v>4251902.3727350309</c:v>
                </c:pt>
                <c:pt idx="144">
                  <c:v>4637549.9179420983</c:v>
                </c:pt>
                <c:pt idx="145">
                  <c:v>3710039.934353679</c:v>
                </c:pt>
                <c:pt idx="146">
                  <c:v>4450192.9012572384</c:v>
                </c:pt>
                <c:pt idx="147">
                  <c:v>4827124.2399937268</c:v>
                </c:pt>
                <c:pt idx="148">
                  <c:v>5391415.0636489931</c:v>
                </c:pt>
                <c:pt idx="149">
                  <c:v>5702499.7128215404</c:v>
                </c:pt>
                <c:pt idx="150">
                  <c:v>6168393.9393590605</c:v>
                </c:pt>
                <c:pt idx="151">
                  <c:v>6182581.2454195861</c:v>
                </c:pt>
                <c:pt idx="152" formatCode="#,##0.00">
                  <c:v>6841026.1480567725</c:v>
                </c:pt>
                <c:pt idx="153" formatCode="#,##0.00">
                  <c:v>6502395.3537279628</c:v>
                </c:pt>
                <c:pt idx="154" formatCode="#,##0.00">
                  <c:v>5432751.3180397134</c:v>
                </c:pt>
                <c:pt idx="155" formatCode="#,##0.00">
                  <c:v>5145902.0484472169</c:v>
                </c:pt>
                <c:pt idx="156" formatCode="#,##0.00">
                  <c:v>5510231.9134772792</c:v>
                </c:pt>
                <c:pt idx="157" formatCode="#,##0.00">
                  <c:v>5897601.2169947317</c:v>
                </c:pt>
                <c:pt idx="158" formatCode="#,##0.00">
                  <c:v>6387102.1180052944</c:v>
                </c:pt>
                <c:pt idx="159" formatCode="#,##0.00">
                  <c:v>6153972.8906981014</c:v>
                </c:pt>
                <c:pt idx="160" formatCode="#,##0.00">
                  <c:v>6845679.4436125681</c:v>
                </c:pt>
              </c:numCache>
            </c:numRef>
          </c:val>
          <c:smooth val="0"/>
          <c:extLst>
            <c:ext xmlns:c16="http://schemas.microsoft.com/office/drawing/2014/chart" uri="{C3380CC4-5D6E-409C-BE32-E72D297353CC}">
              <c16:uniqueId val="{00000000-D0FF-4A4F-8310-38E51C262EEC}"/>
            </c:ext>
          </c:extLst>
        </c:ser>
        <c:ser>
          <c:idx val="1"/>
          <c:order val="1"/>
          <c:spPr>
            <a:ln w="28575" cap="rnd">
              <a:solidFill>
                <a:srgbClr val="00009A"/>
              </a:solidFill>
              <a:round/>
            </a:ln>
            <a:effectLst/>
          </c:spPr>
          <c:marker>
            <c:symbol val="none"/>
          </c:marker>
          <c:cat>
            <c:numRef>
              <c:f>'Slide 8'!$B$43:$B$203</c:f>
              <c:numCache>
                <c:formatCode>m/d/yy</c:formatCode>
                <c:ptCount val="161"/>
                <c:pt idx="0">
                  <c:v>30681</c:v>
                </c:pt>
                <c:pt idx="1">
                  <c:v>30772</c:v>
                </c:pt>
                <c:pt idx="2">
                  <c:v>30863</c:v>
                </c:pt>
                <c:pt idx="3">
                  <c:v>30955</c:v>
                </c:pt>
                <c:pt idx="4">
                  <c:v>31047</c:v>
                </c:pt>
                <c:pt idx="5">
                  <c:v>31137</c:v>
                </c:pt>
                <c:pt idx="6">
                  <c:v>31228</c:v>
                </c:pt>
                <c:pt idx="7">
                  <c:v>31320</c:v>
                </c:pt>
                <c:pt idx="8">
                  <c:v>31412</c:v>
                </c:pt>
                <c:pt idx="9">
                  <c:v>31502</c:v>
                </c:pt>
                <c:pt idx="10">
                  <c:v>31593</c:v>
                </c:pt>
                <c:pt idx="11">
                  <c:v>31685</c:v>
                </c:pt>
                <c:pt idx="12">
                  <c:v>31777</c:v>
                </c:pt>
                <c:pt idx="13">
                  <c:v>31867</c:v>
                </c:pt>
                <c:pt idx="14">
                  <c:v>31958</c:v>
                </c:pt>
                <c:pt idx="15">
                  <c:v>32050</c:v>
                </c:pt>
                <c:pt idx="16">
                  <c:v>32142</c:v>
                </c:pt>
                <c:pt idx="17">
                  <c:v>32233</c:v>
                </c:pt>
                <c:pt idx="18">
                  <c:v>32324</c:v>
                </c:pt>
                <c:pt idx="19">
                  <c:v>32416</c:v>
                </c:pt>
                <c:pt idx="20">
                  <c:v>32508</c:v>
                </c:pt>
                <c:pt idx="21">
                  <c:v>32598</c:v>
                </c:pt>
                <c:pt idx="22">
                  <c:v>32689</c:v>
                </c:pt>
                <c:pt idx="23">
                  <c:v>32781</c:v>
                </c:pt>
                <c:pt idx="24">
                  <c:v>32873</c:v>
                </c:pt>
                <c:pt idx="25">
                  <c:v>32963</c:v>
                </c:pt>
                <c:pt idx="26">
                  <c:v>33054</c:v>
                </c:pt>
                <c:pt idx="27">
                  <c:v>33146</c:v>
                </c:pt>
                <c:pt idx="28">
                  <c:v>33238</c:v>
                </c:pt>
                <c:pt idx="29">
                  <c:v>33328</c:v>
                </c:pt>
                <c:pt idx="30">
                  <c:v>33419</c:v>
                </c:pt>
                <c:pt idx="31">
                  <c:v>33511</c:v>
                </c:pt>
                <c:pt idx="32">
                  <c:v>33603</c:v>
                </c:pt>
                <c:pt idx="33">
                  <c:v>33694</c:v>
                </c:pt>
                <c:pt idx="34">
                  <c:v>33785</c:v>
                </c:pt>
                <c:pt idx="35">
                  <c:v>33877</c:v>
                </c:pt>
                <c:pt idx="36">
                  <c:v>33969</c:v>
                </c:pt>
                <c:pt idx="37">
                  <c:v>34059</c:v>
                </c:pt>
                <c:pt idx="38">
                  <c:v>34150</c:v>
                </c:pt>
                <c:pt idx="39">
                  <c:v>34242</c:v>
                </c:pt>
                <c:pt idx="40">
                  <c:v>34334</c:v>
                </c:pt>
                <c:pt idx="41">
                  <c:v>34424</c:v>
                </c:pt>
                <c:pt idx="42">
                  <c:v>34515</c:v>
                </c:pt>
                <c:pt idx="43">
                  <c:v>34607</c:v>
                </c:pt>
                <c:pt idx="44">
                  <c:v>34699</c:v>
                </c:pt>
                <c:pt idx="45">
                  <c:v>34789</c:v>
                </c:pt>
                <c:pt idx="46">
                  <c:v>34880</c:v>
                </c:pt>
                <c:pt idx="47">
                  <c:v>34972</c:v>
                </c:pt>
                <c:pt idx="48">
                  <c:v>35064</c:v>
                </c:pt>
                <c:pt idx="49">
                  <c:v>35155</c:v>
                </c:pt>
                <c:pt idx="50">
                  <c:v>35246</c:v>
                </c:pt>
                <c:pt idx="51">
                  <c:v>35338</c:v>
                </c:pt>
                <c:pt idx="52">
                  <c:v>35430</c:v>
                </c:pt>
                <c:pt idx="53">
                  <c:v>35520</c:v>
                </c:pt>
                <c:pt idx="54">
                  <c:v>35611</c:v>
                </c:pt>
                <c:pt idx="55">
                  <c:v>35703</c:v>
                </c:pt>
                <c:pt idx="56">
                  <c:v>35795</c:v>
                </c:pt>
                <c:pt idx="57">
                  <c:v>35885</c:v>
                </c:pt>
                <c:pt idx="58">
                  <c:v>35976</c:v>
                </c:pt>
                <c:pt idx="59">
                  <c:v>36068</c:v>
                </c:pt>
                <c:pt idx="60">
                  <c:v>36160</c:v>
                </c:pt>
                <c:pt idx="61">
                  <c:v>36250</c:v>
                </c:pt>
                <c:pt idx="62">
                  <c:v>36341</c:v>
                </c:pt>
                <c:pt idx="63">
                  <c:v>36433</c:v>
                </c:pt>
                <c:pt idx="64">
                  <c:v>36525</c:v>
                </c:pt>
                <c:pt idx="65">
                  <c:v>36616</c:v>
                </c:pt>
                <c:pt idx="66">
                  <c:v>36707</c:v>
                </c:pt>
                <c:pt idx="67">
                  <c:v>36799</c:v>
                </c:pt>
                <c:pt idx="68">
                  <c:v>36891</c:v>
                </c:pt>
                <c:pt idx="69">
                  <c:v>36981</c:v>
                </c:pt>
                <c:pt idx="70">
                  <c:v>37072</c:v>
                </c:pt>
                <c:pt idx="71">
                  <c:v>37164</c:v>
                </c:pt>
                <c:pt idx="72">
                  <c:v>37256</c:v>
                </c:pt>
                <c:pt idx="73">
                  <c:v>37346</c:v>
                </c:pt>
                <c:pt idx="74">
                  <c:v>37437</c:v>
                </c:pt>
                <c:pt idx="75">
                  <c:v>37529</c:v>
                </c:pt>
                <c:pt idx="76">
                  <c:v>37621</c:v>
                </c:pt>
                <c:pt idx="77">
                  <c:v>37711</c:v>
                </c:pt>
                <c:pt idx="78">
                  <c:v>37802</c:v>
                </c:pt>
                <c:pt idx="79">
                  <c:v>37894</c:v>
                </c:pt>
                <c:pt idx="80">
                  <c:v>37986</c:v>
                </c:pt>
                <c:pt idx="81">
                  <c:v>38077</c:v>
                </c:pt>
                <c:pt idx="82">
                  <c:v>38168</c:v>
                </c:pt>
                <c:pt idx="83">
                  <c:v>38260</c:v>
                </c:pt>
                <c:pt idx="84">
                  <c:v>38352</c:v>
                </c:pt>
                <c:pt idx="85">
                  <c:v>38442</c:v>
                </c:pt>
                <c:pt idx="86">
                  <c:v>38533</c:v>
                </c:pt>
                <c:pt idx="87">
                  <c:v>38625</c:v>
                </c:pt>
                <c:pt idx="88">
                  <c:v>38717</c:v>
                </c:pt>
                <c:pt idx="89">
                  <c:v>38807</c:v>
                </c:pt>
                <c:pt idx="90">
                  <c:v>38898</c:v>
                </c:pt>
                <c:pt idx="91">
                  <c:v>38990</c:v>
                </c:pt>
                <c:pt idx="92">
                  <c:v>39082</c:v>
                </c:pt>
                <c:pt idx="93">
                  <c:v>39172</c:v>
                </c:pt>
                <c:pt idx="94">
                  <c:v>39263</c:v>
                </c:pt>
                <c:pt idx="95">
                  <c:v>39355</c:v>
                </c:pt>
                <c:pt idx="96">
                  <c:v>39447</c:v>
                </c:pt>
                <c:pt idx="97">
                  <c:v>39538</c:v>
                </c:pt>
                <c:pt idx="98">
                  <c:v>39629</c:v>
                </c:pt>
                <c:pt idx="99">
                  <c:v>39721</c:v>
                </c:pt>
                <c:pt idx="100">
                  <c:v>39813</c:v>
                </c:pt>
                <c:pt idx="101">
                  <c:v>39903</c:v>
                </c:pt>
                <c:pt idx="102">
                  <c:v>39994</c:v>
                </c:pt>
                <c:pt idx="103">
                  <c:v>40086</c:v>
                </c:pt>
                <c:pt idx="104">
                  <c:v>40178</c:v>
                </c:pt>
                <c:pt idx="105">
                  <c:v>40268</c:v>
                </c:pt>
                <c:pt idx="106">
                  <c:v>40359</c:v>
                </c:pt>
                <c:pt idx="107">
                  <c:v>40451</c:v>
                </c:pt>
                <c:pt idx="108">
                  <c:v>40543</c:v>
                </c:pt>
                <c:pt idx="109">
                  <c:v>40633</c:v>
                </c:pt>
                <c:pt idx="110">
                  <c:v>40724</c:v>
                </c:pt>
                <c:pt idx="111">
                  <c:v>40816</c:v>
                </c:pt>
                <c:pt idx="112">
                  <c:v>40908</c:v>
                </c:pt>
                <c:pt idx="113">
                  <c:v>40999</c:v>
                </c:pt>
                <c:pt idx="114">
                  <c:v>41090</c:v>
                </c:pt>
                <c:pt idx="115">
                  <c:v>41182</c:v>
                </c:pt>
                <c:pt idx="116">
                  <c:v>41274</c:v>
                </c:pt>
                <c:pt idx="117">
                  <c:v>41364</c:v>
                </c:pt>
                <c:pt idx="118">
                  <c:v>41455</c:v>
                </c:pt>
                <c:pt idx="119">
                  <c:v>41547</c:v>
                </c:pt>
                <c:pt idx="120">
                  <c:v>41639</c:v>
                </c:pt>
                <c:pt idx="121">
                  <c:v>41729</c:v>
                </c:pt>
                <c:pt idx="122">
                  <c:v>41820</c:v>
                </c:pt>
                <c:pt idx="123">
                  <c:v>41912</c:v>
                </c:pt>
                <c:pt idx="124">
                  <c:v>42004</c:v>
                </c:pt>
                <c:pt idx="125">
                  <c:v>42094</c:v>
                </c:pt>
                <c:pt idx="126">
                  <c:v>42185</c:v>
                </c:pt>
                <c:pt idx="127">
                  <c:v>42277</c:v>
                </c:pt>
                <c:pt idx="128">
                  <c:v>42369</c:v>
                </c:pt>
                <c:pt idx="129">
                  <c:v>42460</c:v>
                </c:pt>
                <c:pt idx="130">
                  <c:v>42551</c:v>
                </c:pt>
                <c:pt idx="131">
                  <c:v>42643</c:v>
                </c:pt>
                <c:pt idx="132">
                  <c:v>42735</c:v>
                </c:pt>
                <c:pt idx="133">
                  <c:v>42825</c:v>
                </c:pt>
                <c:pt idx="134">
                  <c:v>42916</c:v>
                </c:pt>
                <c:pt idx="135">
                  <c:v>43008</c:v>
                </c:pt>
                <c:pt idx="136">
                  <c:v>43100</c:v>
                </c:pt>
                <c:pt idx="137">
                  <c:v>43190</c:v>
                </c:pt>
                <c:pt idx="138">
                  <c:v>43281</c:v>
                </c:pt>
                <c:pt idx="139">
                  <c:v>43373</c:v>
                </c:pt>
                <c:pt idx="140">
                  <c:v>43465</c:v>
                </c:pt>
                <c:pt idx="141">
                  <c:v>43555</c:v>
                </c:pt>
                <c:pt idx="142">
                  <c:v>43646</c:v>
                </c:pt>
                <c:pt idx="143">
                  <c:v>43738</c:v>
                </c:pt>
                <c:pt idx="144">
                  <c:v>43830</c:v>
                </c:pt>
                <c:pt idx="145">
                  <c:v>43921</c:v>
                </c:pt>
                <c:pt idx="146">
                  <c:v>44012</c:v>
                </c:pt>
                <c:pt idx="147">
                  <c:v>44104</c:v>
                </c:pt>
                <c:pt idx="148">
                  <c:v>44196</c:v>
                </c:pt>
                <c:pt idx="149">
                  <c:v>44286</c:v>
                </c:pt>
                <c:pt idx="150">
                  <c:v>44377</c:v>
                </c:pt>
                <c:pt idx="151">
                  <c:v>44469</c:v>
                </c:pt>
                <c:pt idx="152">
                  <c:v>44561</c:v>
                </c:pt>
                <c:pt idx="153">
                  <c:v>44651</c:v>
                </c:pt>
                <c:pt idx="154">
                  <c:v>44742</c:v>
                </c:pt>
                <c:pt idx="155">
                  <c:v>44834</c:v>
                </c:pt>
                <c:pt idx="156">
                  <c:v>44926</c:v>
                </c:pt>
                <c:pt idx="157">
                  <c:v>45016</c:v>
                </c:pt>
                <c:pt idx="158">
                  <c:v>45107</c:v>
                </c:pt>
                <c:pt idx="159">
                  <c:v>45199</c:v>
                </c:pt>
                <c:pt idx="160">
                  <c:v>45291</c:v>
                </c:pt>
              </c:numCache>
            </c:numRef>
          </c:cat>
          <c:val>
            <c:numRef>
              <c:f>'Slide 8'!$D$43:$D$203</c:f>
              <c:numCache>
                <c:formatCode>0.00_);\(0.00\)</c:formatCode>
                <c:ptCount val="161"/>
                <c:pt idx="0">
                  <c:v>100000</c:v>
                </c:pt>
                <c:pt idx="1">
                  <c:v>100398.87932004487</c:v>
                </c:pt>
                <c:pt idx="2">
                  <c:v>98321.592494610843</c:v>
                </c:pt>
                <c:pt idx="3">
                  <c:v>106957.10746036137</c:v>
                </c:pt>
                <c:pt idx="4">
                  <c:v>115147.11858945998</c:v>
                </c:pt>
                <c:pt idx="5">
                  <c:v>117711.35634026831</c:v>
                </c:pt>
                <c:pt idx="6">
                  <c:v>127761.08770882964</c:v>
                </c:pt>
                <c:pt idx="7">
                  <c:v>130491.08614888247</c:v>
                </c:pt>
                <c:pt idx="8">
                  <c:v>140597.80479429028</c:v>
                </c:pt>
                <c:pt idx="9">
                  <c:v>151517.82226791178</c:v>
                </c:pt>
                <c:pt idx="10">
                  <c:v>153320.55523052815</c:v>
                </c:pt>
                <c:pt idx="11">
                  <c:v>156957.10943647884</c:v>
                </c:pt>
                <c:pt idx="12">
                  <c:v>162059.67408526214</c:v>
                </c:pt>
                <c:pt idx="13">
                  <c:v>164737.87453305835</c:v>
                </c:pt>
                <c:pt idx="14">
                  <c:v>161790.30555479921</c:v>
                </c:pt>
                <c:pt idx="15">
                  <c:v>157376.71032476751</c:v>
                </c:pt>
                <c:pt idx="16">
                  <c:v>166525.07521202069</c:v>
                </c:pt>
                <c:pt idx="17">
                  <c:v>172788.02396904078</c:v>
                </c:pt>
                <c:pt idx="18">
                  <c:v>174818.69023010277</c:v>
                </c:pt>
                <c:pt idx="19">
                  <c:v>178305.01207822794</c:v>
                </c:pt>
                <c:pt idx="20">
                  <c:v>179657.06377630768</c:v>
                </c:pt>
                <c:pt idx="21">
                  <c:v>181703.2702254937</c:v>
                </c:pt>
                <c:pt idx="22">
                  <c:v>196176.96353656115</c:v>
                </c:pt>
                <c:pt idx="23">
                  <c:v>198388.9346272267</c:v>
                </c:pt>
                <c:pt idx="24">
                  <c:v>205760.46950022693</c:v>
                </c:pt>
                <c:pt idx="25">
                  <c:v>204123.50117909003</c:v>
                </c:pt>
                <c:pt idx="26">
                  <c:v>211583.09184847973</c:v>
                </c:pt>
                <c:pt idx="27">
                  <c:v>213396.18757133541</c:v>
                </c:pt>
                <c:pt idx="28">
                  <c:v>224197.06096784954</c:v>
                </c:pt>
                <c:pt idx="29">
                  <c:v>230480.73524534845</c:v>
                </c:pt>
                <c:pt idx="30">
                  <c:v>234220.89334028255</c:v>
                </c:pt>
                <c:pt idx="31">
                  <c:v>247523.83187840373</c:v>
                </c:pt>
                <c:pt idx="32">
                  <c:v>260075.62443633727</c:v>
                </c:pt>
                <c:pt idx="33">
                  <c:v>256749.89770627703</c:v>
                </c:pt>
                <c:pt idx="34">
                  <c:v>267110.44469402375</c:v>
                </c:pt>
                <c:pt idx="35">
                  <c:v>278584.74732116534</c:v>
                </c:pt>
                <c:pt idx="36">
                  <c:v>279325.52263664367</c:v>
                </c:pt>
                <c:pt idx="37">
                  <c:v>290872.35668099078</c:v>
                </c:pt>
                <c:pt idx="38">
                  <c:v>298585.79150165949</c:v>
                </c:pt>
                <c:pt idx="39">
                  <c:v>306376.91145400814</c:v>
                </c:pt>
                <c:pt idx="40">
                  <c:v>306558.22418808169</c:v>
                </c:pt>
                <c:pt idx="41">
                  <c:v>297772.48476897564</c:v>
                </c:pt>
                <c:pt idx="42">
                  <c:v>294700.58638125437</c:v>
                </c:pt>
                <c:pt idx="43">
                  <c:v>296498.12610704586</c:v>
                </c:pt>
                <c:pt idx="44">
                  <c:v>297617.06707879528</c:v>
                </c:pt>
                <c:pt idx="45">
                  <c:v>312629.50535525876</c:v>
                </c:pt>
                <c:pt idx="46">
                  <c:v>331677.38110995293</c:v>
                </c:pt>
                <c:pt idx="47">
                  <c:v>338188.98868589732</c:v>
                </c:pt>
                <c:pt idx="48">
                  <c:v>352600.48172211851</c:v>
                </c:pt>
                <c:pt idx="49">
                  <c:v>346347.91943874798</c:v>
                </c:pt>
                <c:pt idx="50">
                  <c:v>348316.41704284376</c:v>
                </c:pt>
                <c:pt idx="51">
                  <c:v>354760.67853393737</c:v>
                </c:pt>
                <c:pt idx="52">
                  <c:v>365400.94890791632</c:v>
                </c:pt>
                <c:pt idx="53">
                  <c:v>363359.91988661495</c:v>
                </c:pt>
                <c:pt idx="54">
                  <c:v>376704.30946569372</c:v>
                </c:pt>
                <c:pt idx="55">
                  <c:v>389219.83631502453</c:v>
                </c:pt>
                <c:pt idx="56">
                  <c:v>400678.59875404206</c:v>
                </c:pt>
                <c:pt idx="57">
                  <c:v>406910.48294375429</c:v>
                </c:pt>
                <c:pt idx="58">
                  <c:v>416416.27215785999</c:v>
                </c:pt>
                <c:pt idx="59">
                  <c:v>434024.04832255503</c:v>
                </c:pt>
                <c:pt idx="60">
                  <c:v>435484.85762409266</c:v>
                </c:pt>
                <c:pt idx="61">
                  <c:v>433324.6924301539</c:v>
                </c:pt>
                <c:pt idx="62">
                  <c:v>429517.20405930904</c:v>
                </c:pt>
                <c:pt idx="63">
                  <c:v>432433.70056579006</c:v>
                </c:pt>
                <c:pt idx="64">
                  <c:v>431905.30255169334</c:v>
                </c:pt>
                <c:pt idx="65">
                  <c:v>441437.01842757245</c:v>
                </c:pt>
                <c:pt idx="66">
                  <c:v>449124.52658646757</c:v>
                </c:pt>
                <c:pt idx="67">
                  <c:v>462660.58375538926</c:v>
                </c:pt>
                <c:pt idx="68">
                  <c:v>482117.68973366253</c:v>
                </c:pt>
                <c:pt idx="69">
                  <c:v>496751.96235385479</c:v>
                </c:pt>
                <c:pt idx="70">
                  <c:v>499554.50802005304</c:v>
                </c:pt>
                <c:pt idx="71">
                  <c:v>522591.16907072574</c:v>
                </c:pt>
                <c:pt idx="72">
                  <c:v>522829.47303388064</c:v>
                </c:pt>
                <c:pt idx="73">
                  <c:v>523316.42000701977</c:v>
                </c:pt>
                <c:pt idx="74">
                  <c:v>542649.20448030101</c:v>
                </c:pt>
                <c:pt idx="75">
                  <c:v>567514.51725089317</c:v>
                </c:pt>
                <c:pt idx="76">
                  <c:v>576445.30369546998</c:v>
                </c:pt>
                <c:pt idx="77">
                  <c:v>584469.54227861902</c:v>
                </c:pt>
                <c:pt idx="78">
                  <c:v>599088.25890174718</c:v>
                </c:pt>
                <c:pt idx="79">
                  <c:v>598218.00836680224</c:v>
                </c:pt>
                <c:pt idx="80">
                  <c:v>600103.57227110292</c:v>
                </c:pt>
                <c:pt idx="81">
                  <c:v>616058.83992653701</c:v>
                </c:pt>
                <c:pt idx="82">
                  <c:v>601004.99803593615</c:v>
                </c:pt>
                <c:pt idx="83">
                  <c:v>620218.61471869971</c:v>
                </c:pt>
                <c:pt idx="84">
                  <c:v>626139.63191017113</c:v>
                </c:pt>
                <c:pt idx="85">
                  <c:v>623135.11122518103</c:v>
                </c:pt>
                <c:pt idx="86">
                  <c:v>641882.49064634368</c:v>
                </c:pt>
                <c:pt idx="87">
                  <c:v>637556.97492611117</c:v>
                </c:pt>
                <c:pt idx="88">
                  <c:v>641348.97053565283</c:v>
                </c:pt>
                <c:pt idx="89">
                  <c:v>637199.56640819879</c:v>
                </c:pt>
                <c:pt idx="90">
                  <c:v>636712.5878171795</c:v>
                </c:pt>
                <c:pt idx="91">
                  <c:v>660956.29306281102</c:v>
                </c:pt>
                <c:pt idx="92">
                  <c:v>669140.81923549064</c:v>
                </c:pt>
                <c:pt idx="93">
                  <c:v>679200.90631947701</c:v>
                </c:pt>
                <c:pt idx="94">
                  <c:v>675682.66826250509</c:v>
                </c:pt>
                <c:pt idx="95">
                  <c:v>694901.32181826967</c:v>
                </c:pt>
                <c:pt idx="96">
                  <c:v>715757.33757099311</c:v>
                </c:pt>
                <c:pt idx="97">
                  <c:v>731276.18747667107</c:v>
                </c:pt>
                <c:pt idx="98">
                  <c:v>723816.24190492323</c:v>
                </c:pt>
                <c:pt idx="99">
                  <c:v>720280.48870992265</c:v>
                </c:pt>
                <c:pt idx="100">
                  <c:v>753264.71980089869</c:v>
                </c:pt>
                <c:pt idx="101">
                  <c:v>754137.02501847735</c:v>
                </c:pt>
                <c:pt idx="102">
                  <c:v>767579.31877983874</c:v>
                </c:pt>
                <c:pt idx="103">
                  <c:v>796318.44783955975</c:v>
                </c:pt>
                <c:pt idx="104">
                  <c:v>797936.35085716622</c:v>
                </c:pt>
                <c:pt idx="105">
                  <c:v>812154.36933511379</c:v>
                </c:pt>
                <c:pt idx="106">
                  <c:v>840487.36443488777</c:v>
                </c:pt>
                <c:pt idx="107">
                  <c:v>861305.45592338999</c:v>
                </c:pt>
                <c:pt idx="108">
                  <c:v>850135.03844632267</c:v>
                </c:pt>
                <c:pt idx="109">
                  <c:v>853723.73507248529</c:v>
                </c:pt>
                <c:pt idx="110">
                  <c:v>873281.08526982635</c:v>
                </c:pt>
                <c:pt idx="111">
                  <c:v>906646.70829848794</c:v>
                </c:pt>
                <c:pt idx="112">
                  <c:v>916801.06330627587</c:v>
                </c:pt>
                <c:pt idx="113">
                  <c:v>919569.94901631016</c:v>
                </c:pt>
                <c:pt idx="114">
                  <c:v>938546.32895117649</c:v>
                </c:pt>
                <c:pt idx="115">
                  <c:v>953422.04893864482</c:v>
                </c:pt>
                <c:pt idx="116">
                  <c:v>955442.68195848551</c:v>
                </c:pt>
                <c:pt idx="117">
                  <c:v>954278.79365070316</c:v>
                </c:pt>
                <c:pt idx="118">
                  <c:v>932092.92139786331</c:v>
                </c:pt>
                <c:pt idx="119">
                  <c:v>937384.33092519222</c:v>
                </c:pt>
                <c:pt idx="120">
                  <c:v>936107.41371201898</c:v>
                </c:pt>
                <c:pt idx="121">
                  <c:v>953360.84038112394</c:v>
                </c:pt>
                <c:pt idx="122">
                  <c:v>972853.89924018714</c:v>
                </c:pt>
                <c:pt idx="123">
                  <c:v>974468.42109328404</c:v>
                </c:pt>
                <c:pt idx="124">
                  <c:v>991952.71908329928</c:v>
                </c:pt>
                <c:pt idx="125">
                  <c:v>1007889.4279799508</c:v>
                </c:pt>
                <c:pt idx="126">
                  <c:v>990930.58015321183</c:v>
                </c:pt>
                <c:pt idx="127">
                  <c:v>1003125.5940821132</c:v>
                </c:pt>
                <c:pt idx="128">
                  <c:v>997408.01174288103</c:v>
                </c:pt>
                <c:pt idx="129">
                  <c:v>1027649.3071858631</c:v>
                </c:pt>
                <c:pt idx="130">
                  <c:v>1050398.7242971996</c:v>
                </c:pt>
                <c:pt idx="131">
                  <c:v>1055212.2318375695</c:v>
                </c:pt>
                <c:pt idx="132">
                  <c:v>1023814.3918792426</c:v>
                </c:pt>
                <c:pt idx="133">
                  <c:v>1032174.8602033284</c:v>
                </c:pt>
                <c:pt idx="134">
                  <c:v>1047093.9156327073</c:v>
                </c:pt>
                <c:pt idx="135">
                  <c:v>1055978.5075068509</c:v>
                </c:pt>
                <c:pt idx="136">
                  <c:v>1060075.7041159775</c:v>
                </c:pt>
                <c:pt idx="137">
                  <c:v>1044592.2383816595</c:v>
                </c:pt>
                <c:pt idx="138">
                  <c:v>1042934.4704993478</c:v>
                </c:pt>
                <c:pt idx="139">
                  <c:v>1043136.7997866247</c:v>
                </c:pt>
                <c:pt idx="140">
                  <c:v>1060195.2158735355</c:v>
                </c:pt>
                <c:pt idx="141">
                  <c:v>1091395.7008814777</c:v>
                </c:pt>
                <c:pt idx="142">
                  <c:v>1125005.2314901226</c:v>
                </c:pt>
                <c:pt idx="143">
                  <c:v>1150538.3502240225</c:v>
                </c:pt>
                <c:pt idx="144">
                  <c:v>1152610.4697927758</c:v>
                </c:pt>
                <c:pt idx="145">
                  <c:v>1188917.6995912483</c:v>
                </c:pt>
                <c:pt idx="146">
                  <c:v>1223396.3128793945</c:v>
                </c:pt>
                <c:pt idx="147">
                  <c:v>1230981.3700192468</c:v>
                </c:pt>
                <c:pt idx="148">
                  <c:v>1239228.9451983757</c:v>
                </c:pt>
                <c:pt idx="149">
                  <c:v>1197466.9297451905</c:v>
                </c:pt>
                <c:pt idx="150">
                  <c:v>1219380.5745595274</c:v>
                </c:pt>
                <c:pt idx="151">
                  <c:v>1219990.2648468071</c:v>
                </c:pt>
                <c:pt idx="152" formatCode="#,##0.00">
                  <c:v>1220112.2638732917</c:v>
                </c:pt>
                <c:pt idx="153" formatCode="#,##0.00">
                  <c:v>1292464.9211209777</c:v>
                </c:pt>
                <c:pt idx="154" formatCode="#,##0.00">
                  <c:v>1231848.3163204039</c:v>
                </c:pt>
                <c:pt idx="155" formatCode="#,##0.00">
                  <c:v>1173335.5212951847</c:v>
                </c:pt>
                <c:pt idx="156" formatCode="#,##0.00">
                  <c:v>1195276.8955434046</c:v>
                </c:pt>
                <c:pt idx="157" formatCode="#,##0.00">
                  <c:v>1230657.0916514895</c:v>
                </c:pt>
                <c:pt idx="158" formatCode="#,##0.00">
                  <c:v>1220319.5720816171</c:v>
                </c:pt>
                <c:pt idx="159" formatCode="#,##0.00">
                  <c:v>1180903.2499033809</c:v>
                </c:pt>
                <c:pt idx="160" formatCode="#,##0.00">
                  <c:v>1261440.8515467914</c:v>
                </c:pt>
              </c:numCache>
            </c:numRef>
          </c:val>
          <c:smooth val="0"/>
          <c:extLst>
            <c:ext xmlns:c16="http://schemas.microsoft.com/office/drawing/2014/chart" uri="{C3380CC4-5D6E-409C-BE32-E72D297353CC}">
              <c16:uniqueId val="{00000001-D0FF-4A4F-8310-38E51C262EEC}"/>
            </c:ext>
          </c:extLst>
        </c:ser>
        <c:ser>
          <c:idx val="2"/>
          <c:order val="2"/>
          <c:spPr>
            <a:ln w="28575" cap="rnd">
              <a:solidFill>
                <a:srgbClr val="D03A39"/>
              </a:solidFill>
              <a:round/>
            </a:ln>
            <a:effectLst/>
          </c:spPr>
          <c:marker>
            <c:symbol val="none"/>
          </c:marker>
          <c:cat>
            <c:numRef>
              <c:f>'Slide 8'!$B$43:$B$203</c:f>
              <c:numCache>
                <c:formatCode>m/d/yy</c:formatCode>
                <c:ptCount val="161"/>
                <c:pt idx="0">
                  <c:v>30681</c:v>
                </c:pt>
                <c:pt idx="1">
                  <c:v>30772</c:v>
                </c:pt>
                <c:pt idx="2">
                  <c:v>30863</c:v>
                </c:pt>
                <c:pt idx="3">
                  <c:v>30955</c:v>
                </c:pt>
                <c:pt idx="4">
                  <c:v>31047</c:v>
                </c:pt>
                <c:pt idx="5">
                  <c:v>31137</c:v>
                </c:pt>
                <c:pt idx="6">
                  <c:v>31228</c:v>
                </c:pt>
                <c:pt idx="7">
                  <c:v>31320</c:v>
                </c:pt>
                <c:pt idx="8">
                  <c:v>31412</c:v>
                </c:pt>
                <c:pt idx="9">
                  <c:v>31502</c:v>
                </c:pt>
                <c:pt idx="10">
                  <c:v>31593</c:v>
                </c:pt>
                <c:pt idx="11">
                  <c:v>31685</c:v>
                </c:pt>
                <c:pt idx="12">
                  <c:v>31777</c:v>
                </c:pt>
                <c:pt idx="13">
                  <c:v>31867</c:v>
                </c:pt>
                <c:pt idx="14">
                  <c:v>31958</c:v>
                </c:pt>
                <c:pt idx="15">
                  <c:v>32050</c:v>
                </c:pt>
                <c:pt idx="16">
                  <c:v>32142</c:v>
                </c:pt>
                <c:pt idx="17">
                  <c:v>32233</c:v>
                </c:pt>
                <c:pt idx="18">
                  <c:v>32324</c:v>
                </c:pt>
                <c:pt idx="19">
                  <c:v>32416</c:v>
                </c:pt>
                <c:pt idx="20">
                  <c:v>32508</c:v>
                </c:pt>
                <c:pt idx="21">
                  <c:v>32598</c:v>
                </c:pt>
                <c:pt idx="22">
                  <c:v>32689</c:v>
                </c:pt>
                <c:pt idx="23">
                  <c:v>32781</c:v>
                </c:pt>
                <c:pt idx="24">
                  <c:v>32873</c:v>
                </c:pt>
                <c:pt idx="25">
                  <c:v>32963</c:v>
                </c:pt>
                <c:pt idx="26">
                  <c:v>33054</c:v>
                </c:pt>
                <c:pt idx="27">
                  <c:v>33146</c:v>
                </c:pt>
                <c:pt idx="28">
                  <c:v>33238</c:v>
                </c:pt>
                <c:pt idx="29">
                  <c:v>33328</c:v>
                </c:pt>
                <c:pt idx="30">
                  <c:v>33419</c:v>
                </c:pt>
                <c:pt idx="31">
                  <c:v>33511</c:v>
                </c:pt>
                <c:pt idx="32">
                  <c:v>33603</c:v>
                </c:pt>
                <c:pt idx="33">
                  <c:v>33694</c:v>
                </c:pt>
                <c:pt idx="34">
                  <c:v>33785</c:v>
                </c:pt>
                <c:pt idx="35">
                  <c:v>33877</c:v>
                </c:pt>
                <c:pt idx="36">
                  <c:v>33969</c:v>
                </c:pt>
                <c:pt idx="37">
                  <c:v>34059</c:v>
                </c:pt>
                <c:pt idx="38">
                  <c:v>34150</c:v>
                </c:pt>
                <c:pt idx="39">
                  <c:v>34242</c:v>
                </c:pt>
                <c:pt idx="40">
                  <c:v>34334</c:v>
                </c:pt>
                <c:pt idx="41">
                  <c:v>34424</c:v>
                </c:pt>
                <c:pt idx="42">
                  <c:v>34515</c:v>
                </c:pt>
                <c:pt idx="43">
                  <c:v>34607</c:v>
                </c:pt>
                <c:pt idx="44">
                  <c:v>34699</c:v>
                </c:pt>
                <c:pt idx="45">
                  <c:v>34789</c:v>
                </c:pt>
                <c:pt idx="46">
                  <c:v>34880</c:v>
                </c:pt>
                <c:pt idx="47">
                  <c:v>34972</c:v>
                </c:pt>
                <c:pt idx="48">
                  <c:v>35064</c:v>
                </c:pt>
                <c:pt idx="49">
                  <c:v>35155</c:v>
                </c:pt>
                <c:pt idx="50">
                  <c:v>35246</c:v>
                </c:pt>
                <c:pt idx="51">
                  <c:v>35338</c:v>
                </c:pt>
                <c:pt idx="52">
                  <c:v>35430</c:v>
                </c:pt>
                <c:pt idx="53">
                  <c:v>35520</c:v>
                </c:pt>
                <c:pt idx="54">
                  <c:v>35611</c:v>
                </c:pt>
                <c:pt idx="55">
                  <c:v>35703</c:v>
                </c:pt>
                <c:pt idx="56">
                  <c:v>35795</c:v>
                </c:pt>
                <c:pt idx="57">
                  <c:v>35885</c:v>
                </c:pt>
                <c:pt idx="58">
                  <c:v>35976</c:v>
                </c:pt>
                <c:pt idx="59">
                  <c:v>36068</c:v>
                </c:pt>
                <c:pt idx="60">
                  <c:v>36160</c:v>
                </c:pt>
                <c:pt idx="61">
                  <c:v>36250</c:v>
                </c:pt>
                <c:pt idx="62">
                  <c:v>36341</c:v>
                </c:pt>
                <c:pt idx="63">
                  <c:v>36433</c:v>
                </c:pt>
                <c:pt idx="64">
                  <c:v>36525</c:v>
                </c:pt>
                <c:pt idx="65">
                  <c:v>36616</c:v>
                </c:pt>
                <c:pt idx="66">
                  <c:v>36707</c:v>
                </c:pt>
                <c:pt idx="67">
                  <c:v>36799</c:v>
                </c:pt>
                <c:pt idx="68">
                  <c:v>36891</c:v>
                </c:pt>
                <c:pt idx="69">
                  <c:v>36981</c:v>
                </c:pt>
                <c:pt idx="70">
                  <c:v>37072</c:v>
                </c:pt>
                <c:pt idx="71">
                  <c:v>37164</c:v>
                </c:pt>
                <c:pt idx="72">
                  <c:v>37256</c:v>
                </c:pt>
                <c:pt idx="73">
                  <c:v>37346</c:v>
                </c:pt>
                <c:pt idx="74">
                  <c:v>37437</c:v>
                </c:pt>
                <c:pt idx="75">
                  <c:v>37529</c:v>
                </c:pt>
                <c:pt idx="76">
                  <c:v>37621</c:v>
                </c:pt>
                <c:pt idx="77">
                  <c:v>37711</c:v>
                </c:pt>
                <c:pt idx="78">
                  <c:v>37802</c:v>
                </c:pt>
                <c:pt idx="79">
                  <c:v>37894</c:v>
                </c:pt>
                <c:pt idx="80">
                  <c:v>37986</c:v>
                </c:pt>
                <c:pt idx="81">
                  <c:v>38077</c:v>
                </c:pt>
                <c:pt idx="82">
                  <c:v>38168</c:v>
                </c:pt>
                <c:pt idx="83">
                  <c:v>38260</c:v>
                </c:pt>
                <c:pt idx="84">
                  <c:v>38352</c:v>
                </c:pt>
                <c:pt idx="85">
                  <c:v>38442</c:v>
                </c:pt>
                <c:pt idx="86">
                  <c:v>38533</c:v>
                </c:pt>
                <c:pt idx="87">
                  <c:v>38625</c:v>
                </c:pt>
                <c:pt idx="88">
                  <c:v>38717</c:v>
                </c:pt>
                <c:pt idx="89">
                  <c:v>38807</c:v>
                </c:pt>
                <c:pt idx="90">
                  <c:v>38898</c:v>
                </c:pt>
                <c:pt idx="91">
                  <c:v>38990</c:v>
                </c:pt>
                <c:pt idx="92">
                  <c:v>39082</c:v>
                </c:pt>
                <c:pt idx="93">
                  <c:v>39172</c:v>
                </c:pt>
                <c:pt idx="94">
                  <c:v>39263</c:v>
                </c:pt>
                <c:pt idx="95">
                  <c:v>39355</c:v>
                </c:pt>
                <c:pt idx="96">
                  <c:v>39447</c:v>
                </c:pt>
                <c:pt idx="97">
                  <c:v>39538</c:v>
                </c:pt>
                <c:pt idx="98">
                  <c:v>39629</c:v>
                </c:pt>
                <c:pt idx="99">
                  <c:v>39721</c:v>
                </c:pt>
                <c:pt idx="100">
                  <c:v>39813</c:v>
                </c:pt>
                <c:pt idx="101">
                  <c:v>39903</c:v>
                </c:pt>
                <c:pt idx="102">
                  <c:v>39994</c:v>
                </c:pt>
                <c:pt idx="103">
                  <c:v>40086</c:v>
                </c:pt>
                <c:pt idx="104">
                  <c:v>40178</c:v>
                </c:pt>
                <c:pt idx="105">
                  <c:v>40268</c:v>
                </c:pt>
                <c:pt idx="106">
                  <c:v>40359</c:v>
                </c:pt>
                <c:pt idx="107">
                  <c:v>40451</c:v>
                </c:pt>
                <c:pt idx="108">
                  <c:v>40543</c:v>
                </c:pt>
                <c:pt idx="109">
                  <c:v>40633</c:v>
                </c:pt>
                <c:pt idx="110">
                  <c:v>40724</c:v>
                </c:pt>
                <c:pt idx="111">
                  <c:v>40816</c:v>
                </c:pt>
                <c:pt idx="112">
                  <c:v>40908</c:v>
                </c:pt>
                <c:pt idx="113">
                  <c:v>40999</c:v>
                </c:pt>
                <c:pt idx="114">
                  <c:v>41090</c:v>
                </c:pt>
                <c:pt idx="115">
                  <c:v>41182</c:v>
                </c:pt>
                <c:pt idx="116">
                  <c:v>41274</c:v>
                </c:pt>
                <c:pt idx="117">
                  <c:v>41364</c:v>
                </c:pt>
                <c:pt idx="118">
                  <c:v>41455</c:v>
                </c:pt>
                <c:pt idx="119">
                  <c:v>41547</c:v>
                </c:pt>
                <c:pt idx="120">
                  <c:v>41639</c:v>
                </c:pt>
                <c:pt idx="121">
                  <c:v>41729</c:v>
                </c:pt>
                <c:pt idx="122">
                  <c:v>41820</c:v>
                </c:pt>
                <c:pt idx="123">
                  <c:v>41912</c:v>
                </c:pt>
                <c:pt idx="124">
                  <c:v>42004</c:v>
                </c:pt>
                <c:pt idx="125">
                  <c:v>42094</c:v>
                </c:pt>
                <c:pt idx="126">
                  <c:v>42185</c:v>
                </c:pt>
                <c:pt idx="127">
                  <c:v>42277</c:v>
                </c:pt>
                <c:pt idx="128">
                  <c:v>42369</c:v>
                </c:pt>
                <c:pt idx="129">
                  <c:v>42460</c:v>
                </c:pt>
                <c:pt idx="130">
                  <c:v>42551</c:v>
                </c:pt>
                <c:pt idx="131">
                  <c:v>42643</c:v>
                </c:pt>
                <c:pt idx="132">
                  <c:v>42735</c:v>
                </c:pt>
                <c:pt idx="133">
                  <c:v>42825</c:v>
                </c:pt>
                <c:pt idx="134">
                  <c:v>42916</c:v>
                </c:pt>
                <c:pt idx="135">
                  <c:v>43008</c:v>
                </c:pt>
                <c:pt idx="136">
                  <c:v>43100</c:v>
                </c:pt>
                <c:pt idx="137">
                  <c:v>43190</c:v>
                </c:pt>
                <c:pt idx="138">
                  <c:v>43281</c:v>
                </c:pt>
                <c:pt idx="139">
                  <c:v>43373</c:v>
                </c:pt>
                <c:pt idx="140">
                  <c:v>43465</c:v>
                </c:pt>
                <c:pt idx="141">
                  <c:v>43555</c:v>
                </c:pt>
                <c:pt idx="142">
                  <c:v>43646</c:v>
                </c:pt>
                <c:pt idx="143">
                  <c:v>43738</c:v>
                </c:pt>
                <c:pt idx="144">
                  <c:v>43830</c:v>
                </c:pt>
                <c:pt idx="145">
                  <c:v>43921</c:v>
                </c:pt>
                <c:pt idx="146">
                  <c:v>44012</c:v>
                </c:pt>
                <c:pt idx="147">
                  <c:v>44104</c:v>
                </c:pt>
                <c:pt idx="148">
                  <c:v>44196</c:v>
                </c:pt>
                <c:pt idx="149">
                  <c:v>44286</c:v>
                </c:pt>
                <c:pt idx="150">
                  <c:v>44377</c:v>
                </c:pt>
                <c:pt idx="151">
                  <c:v>44469</c:v>
                </c:pt>
                <c:pt idx="152">
                  <c:v>44561</c:v>
                </c:pt>
                <c:pt idx="153">
                  <c:v>44651</c:v>
                </c:pt>
                <c:pt idx="154">
                  <c:v>44742</c:v>
                </c:pt>
                <c:pt idx="155">
                  <c:v>44834</c:v>
                </c:pt>
                <c:pt idx="156">
                  <c:v>44926</c:v>
                </c:pt>
                <c:pt idx="157">
                  <c:v>45016</c:v>
                </c:pt>
                <c:pt idx="158">
                  <c:v>45107</c:v>
                </c:pt>
                <c:pt idx="159">
                  <c:v>45199</c:v>
                </c:pt>
                <c:pt idx="160">
                  <c:v>45291</c:v>
                </c:pt>
              </c:numCache>
            </c:numRef>
          </c:cat>
          <c:val>
            <c:numRef>
              <c:f>'Slide 8'!$E$43:$E$203</c:f>
              <c:numCache>
                <c:formatCode>0.00_);\(0.00\)</c:formatCode>
                <c:ptCount val="161"/>
                <c:pt idx="0">
                  <c:v>100000</c:v>
                </c:pt>
                <c:pt idx="1">
                  <c:v>100950.82520000002</c:v>
                </c:pt>
                <c:pt idx="2">
                  <c:v>102163.94036373931</c:v>
                </c:pt>
                <c:pt idx="3">
                  <c:v>103442.62648893856</c:v>
                </c:pt>
                <c:pt idx="4">
                  <c:v>104754.09962330399</c:v>
                </c:pt>
                <c:pt idx="5">
                  <c:v>105639.34996405627</c:v>
                </c:pt>
                <c:pt idx="6">
                  <c:v>106754.0992744531</c:v>
                </c:pt>
                <c:pt idx="7">
                  <c:v>107672.13328624572</c:v>
                </c:pt>
                <c:pt idx="8">
                  <c:v>109245.89621206294</c:v>
                </c:pt>
                <c:pt idx="9">
                  <c:v>110098.35095299213</c:v>
                </c:pt>
                <c:pt idx="10">
                  <c:v>111049.17319332923</c:v>
                </c:pt>
                <c:pt idx="11">
                  <c:v>112065.56751940632</c:v>
                </c:pt>
                <c:pt idx="12">
                  <c:v>113442.61296357749</c:v>
                </c:pt>
                <c:pt idx="13">
                  <c:v>114327.85558728201</c:v>
                </c:pt>
                <c:pt idx="14">
                  <c:v>115639.32779655774</c:v>
                </c:pt>
                <c:pt idx="15">
                  <c:v>116721.29323254726</c:v>
                </c:pt>
                <c:pt idx="16">
                  <c:v>118360.64379599837</c:v>
                </c:pt>
                <c:pt idx="17">
                  <c:v>119278.67652731015</c:v>
                </c:pt>
                <c:pt idx="18">
                  <c:v>120688.50289167101</c:v>
                </c:pt>
                <c:pt idx="19">
                  <c:v>121901.61641284495</c:v>
                </c:pt>
                <c:pt idx="20">
                  <c:v>123704.8971504092</c:v>
                </c:pt>
                <c:pt idx="21">
                  <c:v>124885.22884917611</c:v>
                </c:pt>
                <c:pt idx="22">
                  <c:v>126163.91447044673</c:v>
                </c:pt>
                <c:pt idx="23">
                  <c:v>127311.45967621425</c:v>
                </c:pt>
                <c:pt idx="24">
                  <c:v>129081.95939416345</c:v>
                </c:pt>
                <c:pt idx="25">
                  <c:v>130721.29537335483</c:v>
                </c:pt>
                <c:pt idx="26">
                  <c:v>132262.27055281852</c:v>
                </c:pt>
                <c:pt idx="27">
                  <c:v>134131.13590668075</c:v>
                </c:pt>
                <c:pt idx="28">
                  <c:v>135836.05129027477</c:v>
                </c:pt>
                <c:pt idx="29">
                  <c:v>137901.62006294401</c:v>
                </c:pt>
                <c:pt idx="30">
                  <c:v>138983.59589815457</c:v>
                </c:pt>
                <c:pt idx="31">
                  <c:v>140360.63994595327</c:v>
                </c:pt>
                <c:pt idx="32">
                  <c:v>141868.83860276005</c:v>
                </c:pt>
                <c:pt idx="33">
                  <c:v>143245.88805905124</c:v>
                </c:pt>
                <c:pt idx="34">
                  <c:v>144327.8557656566</c:v>
                </c:pt>
                <c:pt idx="35">
                  <c:v>145278.66790652453</c:v>
                </c:pt>
                <c:pt idx="36">
                  <c:v>146721.30454617774</c:v>
                </c:pt>
                <c:pt idx="37">
                  <c:v>148229.49655855668</c:v>
                </c:pt>
                <c:pt idx="38">
                  <c:v>149245.89410610881</c:v>
                </c:pt>
                <c:pt idx="39">
                  <c:v>149999.98674581625</c:v>
                </c:pt>
                <c:pt idx="40">
                  <c:v>151245.89061072667</c:v>
                </c:pt>
                <c:pt idx="41">
                  <c:v>152491.81183310549</c:v>
                </c:pt>
                <c:pt idx="42">
                  <c:v>153475.41085798785</c:v>
                </c:pt>
                <c:pt idx="43">
                  <c:v>154393.43392719896</c:v>
                </c:pt>
                <c:pt idx="44">
                  <c:v>155442.63689449918</c:v>
                </c:pt>
                <c:pt idx="45">
                  <c:v>156950.82887185412</c:v>
                </c:pt>
                <c:pt idx="46">
                  <c:v>158163.94765784676</c:v>
                </c:pt>
                <c:pt idx="47">
                  <c:v>158950.84488278491</c:v>
                </c:pt>
                <c:pt idx="48">
                  <c:v>160163.94151794413</c:v>
                </c:pt>
                <c:pt idx="49">
                  <c:v>161475.42265125961</c:v>
                </c:pt>
                <c:pt idx="50">
                  <c:v>162393.46361903625</c:v>
                </c:pt>
                <c:pt idx="51">
                  <c:v>163180.3411470023</c:v>
                </c:pt>
                <c:pt idx="52">
                  <c:v>164327.88966427455</c:v>
                </c:pt>
                <c:pt idx="53">
                  <c:v>165508.21044023868</c:v>
                </c:pt>
                <c:pt idx="54">
                  <c:v>166524.60738339895</c:v>
                </c:pt>
                <c:pt idx="55">
                  <c:v>166918.03990287197</c:v>
                </c:pt>
                <c:pt idx="56">
                  <c:v>167967.21125474738</c:v>
                </c:pt>
                <c:pt idx="57">
                  <c:v>169147.54187534898</c:v>
                </c:pt>
                <c:pt idx="58">
                  <c:v>170196.73312360159</c:v>
                </c:pt>
                <c:pt idx="59">
                  <c:v>170918.02849544838</c:v>
                </c:pt>
                <c:pt idx="60">
                  <c:v>171901.63243699778</c:v>
                </c:pt>
                <c:pt idx="61">
                  <c:v>172852.45337112021</c:v>
                </c:pt>
                <c:pt idx="62">
                  <c:v>173770.49548107191</c:v>
                </c:pt>
                <c:pt idx="63">
                  <c:v>174327.87553614733</c:v>
                </c:pt>
                <c:pt idx="64">
                  <c:v>175377.05042227416</c:v>
                </c:pt>
                <c:pt idx="65">
                  <c:v>176655.73828153903</c:v>
                </c:pt>
                <c:pt idx="66">
                  <c:v>177967.20893054115</c:v>
                </c:pt>
                <c:pt idx="67">
                  <c:v>178786.88496241716</c:v>
                </c:pt>
                <c:pt idx="68">
                  <c:v>179868.86367830815</c:v>
                </c:pt>
                <c:pt idx="69">
                  <c:v>181377.0538477255</c:v>
                </c:pt>
                <c:pt idx="70">
                  <c:v>182622.96856188521</c:v>
                </c:pt>
                <c:pt idx="71">
                  <c:v>183573.78883852172</c:v>
                </c:pt>
                <c:pt idx="72">
                  <c:v>184754.10808855071</c:v>
                </c:pt>
                <c:pt idx="73">
                  <c:v>185967.23441619612</c:v>
                </c:pt>
                <c:pt idx="74">
                  <c:v>187081.98152880184</c:v>
                </c:pt>
                <c:pt idx="75">
                  <c:v>187737.72458403563</c:v>
                </c:pt>
                <c:pt idx="76">
                  <c:v>188524.60822002433</c:v>
                </c:pt>
                <c:pt idx="77">
                  <c:v>189278.6969438871</c:v>
                </c:pt>
                <c:pt idx="78">
                  <c:v>189934.44549401285</c:v>
                </c:pt>
                <c:pt idx="79">
                  <c:v>190262.30093206951</c:v>
                </c:pt>
                <c:pt idx="80">
                  <c:v>190754.09378145327</c:v>
                </c:pt>
                <c:pt idx="81">
                  <c:v>191803.27895210939</c:v>
                </c:pt>
                <c:pt idx="82">
                  <c:v>193311.48241483775</c:v>
                </c:pt>
                <c:pt idx="83">
                  <c:v>193704.92158119971</c:v>
                </c:pt>
                <c:pt idx="84">
                  <c:v>194786.89344738057</c:v>
                </c:pt>
                <c:pt idx="85">
                  <c:v>196262.29488979731</c:v>
                </c:pt>
                <c:pt idx="86">
                  <c:v>197475.39246815702</c:v>
                </c:pt>
                <c:pt idx="87">
                  <c:v>197737.70872801429</c:v>
                </c:pt>
                <c:pt idx="88">
                  <c:v>198918.03813360914</c:v>
                </c:pt>
                <c:pt idx="89">
                  <c:v>200360.65848315583</c:v>
                </c:pt>
                <c:pt idx="90">
                  <c:v>202327.86264193119</c:v>
                </c:pt>
                <c:pt idx="91">
                  <c:v>203311.47428564046</c:v>
                </c:pt>
                <c:pt idx="92">
                  <c:v>204163.92453105809</c:v>
                </c:pt>
                <c:pt idx="93">
                  <c:v>205588.17378356366</c:v>
                </c:pt>
                <c:pt idx="94">
                  <c:v>206918.34653734992</c:v>
                </c:pt>
                <c:pt idx="95">
                  <c:v>207703.2620680689</c:v>
                </c:pt>
                <c:pt idx="96">
                  <c:v>208888.18425377578</c:v>
                </c:pt>
                <c:pt idx="97">
                  <c:v>210449.17912590483</c:v>
                </c:pt>
                <c:pt idx="98">
                  <c:v>211735.08897587916</c:v>
                </c:pt>
                <c:pt idx="99">
                  <c:v>212912.44560114655</c:v>
                </c:pt>
                <c:pt idx="100">
                  <c:v>213053.43784075821</c:v>
                </c:pt>
                <c:pt idx="101">
                  <c:v>214112.4561087141</c:v>
                </c:pt>
                <c:pt idx="102">
                  <c:v>215591.4554565064</c:v>
                </c:pt>
                <c:pt idx="103">
                  <c:v>216092.76949175019</c:v>
                </c:pt>
                <c:pt idx="104">
                  <c:v>216767.19900144092</c:v>
                </c:pt>
                <c:pt idx="105">
                  <c:v>216966.22379436574</c:v>
                </c:pt>
                <c:pt idx="106">
                  <c:v>217581.61520553974</c:v>
                </c:pt>
                <c:pt idx="107">
                  <c:v>217939.65989616539</c:v>
                </c:pt>
                <c:pt idx="108">
                  <c:v>218344.59091249385</c:v>
                </c:pt>
                <c:pt idx="109">
                  <c:v>219304.26921149594</c:v>
                </c:pt>
                <c:pt idx="110">
                  <c:v>220833.77163877629</c:v>
                </c:pt>
                <c:pt idx="111">
                  <c:v>222074.43683538469</c:v>
                </c:pt>
                <c:pt idx="112">
                  <c:v>223062.97765106708</c:v>
                </c:pt>
                <c:pt idx="113">
                  <c:v>224208.87135067667</c:v>
                </c:pt>
                <c:pt idx="114">
                  <c:v>225830.84675514369</c:v>
                </c:pt>
                <c:pt idx="115">
                  <c:v>226514.45513348546</c:v>
                </c:pt>
                <c:pt idx="116">
                  <c:v>227400.68138695805</c:v>
                </c:pt>
                <c:pt idx="117">
                  <c:v>228556.09021846316</c:v>
                </c:pt>
                <c:pt idx="118">
                  <c:v>229619.03876991523</c:v>
                </c:pt>
                <c:pt idx="119">
                  <c:v>230436.74408402125</c:v>
                </c:pt>
                <c:pt idx="120">
                  <c:v>231280.35394699415</c:v>
                </c:pt>
                <c:pt idx="121">
                  <c:v>232247.56399287374</c:v>
                </c:pt>
                <c:pt idx="122">
                  <c:v>233998.37549214516</c:v>
                </c:pt>
                <c:pt idx="123">
                  <c:v>234516.40944955166</c:v>
                </c:pt>
                <c:pt idx="124">
                  <c:v>235224.93985334036</c:v>
                </c:pt>
                <c:pt idx="125">
                  <c:v>236196.08372996285</c:v>
                </c:pt>
                <c:pt idx="126">
                  <c:v>238122.96394085523</c:v>
                </c:pt>
                <c:pt idx="127">
                  <c:v>238834.78301197995</c:v>
                </c:pt>
                <c:pt idx="128">
                  <c:v>239947.24309302011</c:v>
                </c:pt>
                <c:pt idx="129">
                  <c:v>241497.09040998534</c:v>
                </c:pt>
                <c:pt idx="130">
                  <c:v>243386.92444200613</c:v>
                </c:pt>
                <c:pt idx="131">
                  <c:v>244181.35630311482</c:v>
                </c:pt>
                <c:pt idx="132">
                  <c:v>245226.08244106657</c:v>
                </c:pt>
                <c:pt idx="133">
                  <c:v>246206.98677083084</c:v>
                </c:pt>
                <c:pt idx="134">
                  <c:v>246945.6077311433</c:v>
                </c:pt>
                <c:pt idx="135">
                  <c:v>247933.39016206787</c:v>
                </c:pt>
                <c:pt idx="136">
                  <c:v>249420.99050304029</c:v>
                </c:pt>
                <c:pt idx="137">
                  <c:v>251169.93048844754</c:v>
                </c:pt>
                <c:pt idx="138">
                  <c:v>252932.14173479361</c:v>
                </c:pt>
                <c:pt idx="139">
                  <c:v>253945.13546830567</c:v>
                </c:pt>
                <c:pt idx="140">
                  <c:v>254453.02573924229</c:v>
                </c:pt>
                <c:pt idx="141">
                  <c:v>255981.77951788367</c:v>
                </c:pt>
                <c:pt idx="142">
                  <c:v>257263.48105587493</c:v>
                </c:pt>
                <c:pt idx="143">
                  <c:v>258551.60007731203</c:v>
                </c:pt>
                <c:pt idx="144">
                  <c:v>260106.01436538959</c:v>
                </c:pt>
                <c:pt idx="145">
                  <c:v>260106.01436538959</c:v>
                </c:pt>
                <c:pt idx="146">
                  <c:v>259325.69632229343</c:v>
                </c:pt>
                <c:pt idx="147">
                  <c:v>262178.27898183861</c:v>
                </c:pt>
                <c:pt idx="148">
                  <c:v>263489.17037674779</c:v>
                </c:pt>
                <c:pt idx="149">
                  <c:v>267942.13735611481</c:v>
                </c:pt>
                <c:pt idx="150">
                  <c:v>274828.25028616696</c:v>
                </c:pt>
                <c:pt idx="151">
                  <c:v>277466.60148891417</c:v>
                </c:pt>
                <c:pt idx="152" formatCode="#,##0.00">
                  <c:v>282011.50442130258</c:v>
                </c:pt>
                <c:pt idx="153" formatCode="#,##0.00">
                  <c:v>290810.26335924718</c:v>
                </c:pt>
                <c:pt idx="154" formatCode="#,##0.00">
                  <c:v>299709.05741804012</c:v>
                </c:pt>
                <c:pt idx="155" formatCode="#,##0.00">
                  <c:v>300218.56281565077</c:v>
                </c:pt>
                <c:pt idx="156" formatCode="#,##0.00">
                  <c:v>289080.45413519011</c:v>
                </c:pt>
                <c:pt idx="157" formatCode="#,##0.00">
                  <c:v>293994.82185548829</c:v>
                </c:pt>
                <c:pt idx="158" formatCode="#,##0.00">
                  <c:v>297169.96593152755</c:v>
                </c:pt>
                <c:pt idx="159" formatCode="#,##0.00">
                  <c:v>299785.061631725</c:v>
                </c:pt>
                <c:pt idx="160" formatCode="#,##0.00">
                  <c:v>298765.79242217715</c:v>
                </c:pt>
              </c:numCache>
            </c:numRef>
          </c:val>
          <c:smooth val="0"/>
          <c:extLst>
            <c:ext xmlns:c16="http://schemas.microsoft.com/office/drawing/2014/chart" uri="{C3380CC4-5D6E-409C-BE32-E72D297353CC}">
              <c16:uniqueId val="{00000002-D0FF-4A4F-8310-38E51C262EEC}"/>
            </c:ext>
          </c:extLst>
        </c:ser>
        <c:dLbls>
          <c:showLegendKey val="0"/>
          <c:showVal val="0"/>
          <c:showCatName val="0"/>
          <c:showSerName val="0"/>
          <c:showPercent val="0"/>
          <c:showBubbleSize val="0"/>
        </c:dLbls>
        <c:smooth val="0"/>
        <c:axId val="829616544"/>
        <c:axId val="829618272"/>
      </c:lineChart>
      <c:dateAx>
        <c:axId val="829616544"/>
        <c:scaling>
          <c:orientation val="minMax"/>
        </c:scaling>
        <c:delete val="0"/>
        <c:axPos val="b"/>
        <c:numFmt formatCode="m/d/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crossAx val="829618272"/>
        <c:crosses val="autoZero"/>
        <c:auto val="1"/>
        <c:lblOffset val="100"/>
        <c:baseTimeUnit val="months"/>
        <c:majorUnit val="5"/>
        <c:majorTimeUnit val="years"/>
      </c:dateAx>
      <c:valAx>
        <c:axId val="829618272"/>
        <c:scaling>
          <c:orientation val="minMax"/>
          <c:max val="10000000"/>
        </c:scaling>
        <c:delete val="0"/>
        <c:axPos val="l"/>
        <c:majorGridlines>
          <c:spPr>
            <a:ln w="9525" cap="flat" cmpd="sng" algn="ctr">
              <a:solidFill>
                <a:schemeClr val="tx1">
                  <a:lumMod val="15000"/>
                  <a:lumOff val="85000"/>
                </a:schemeClr>
              </a:solidFill>
              <a:round/>
            </a:ln>
            <a:effectLst/>
          </c:spPr>
        </c:majorGridlines>
        <c:numFmt formatCode="&quot;$&quot;#,##0" sourceLinked="0"/>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crossAx val="829616544"/>
        <c:crosses val="autoZero"/>
        <c:crossBetween val="between"/>
        <c:majorUnit val="500000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50">
          <a:solidFill>
            <a:schemeClr val="tx1"/>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9863424552140977E-2"/>
          <c:y val="0.10762438341008923"/>
          <c:w val="0.92401279653268353"/>
          <c:h val="0.79893752935801277"/>
        </c:manualLayout>
      </c:layout>
      <c:barChart>
        <c:barDir val="col"/>
        <c:grouping val="stacked"/>
        <c:varyColors val="0"/>
        <c:ser>
          <c:idx val="1"/>
          <c:order val="0"/>
          <c:tx>
            <c:strRef>
              <c:f>'Slide 11'!$H$10</c:f>
              <c:strCache>
                <c:ptCount val="1"/>
                <c:pt idx="0">
                  <c:v>Intra-Year Decline</c:v>
                </c:pt>
              </c:strCache>
            </c:strRef>
          </c:tx>
          <c:spPr>
            <a:solidFill>
              <a:srgbClr val="00009A"/>
            </a:solidFill>
            <a:ln>
              <a:noFill/>
            </a:ln>
            <a:effectLst/>
          </c:spPr>
          <c:invertIfNegative val="0"/>
          <c:cat>
            <c:numRef>
              <c:f>'Slide 11'!$F$14:$F$54</c:f>
              <c:numCache>
                <c:formatCode>d\-mmm\-yy</c:formatCode>
                <c:ptCount val="41"/>
                <c:pt idx="0">
                  <c:v>30681</c:v>
                </c:pt>
                <c:pt idx="1">
                  <c:v>31047</c:v>
                </c:pt>
                <c:pt idx="2">
                  <c:v>31412</c:v>
                </c:pt>
                <c:pt idx="3">
                  <c:v>31777</c:v>
                </c:pt>
                <c:pt idx="4">
                  <c:v>32142</c:v>
                </c:pt>
                <c:pt idx="5">
                  <c:v>32508</c:v>
                </c:pt>
                <c:pt idx="6">
                  <c:v>32873</c:v>
                </c:pt>
                <c:pt idx="7">
                  <c:v>33238</c:v>
                </c:pt>
                <c:pt idx="8">
                  <c:v>33603</c:v>
                </c:pt>
                <c:pt idx="9">
                  <c:v>33969</c:v>
                </c:pt>
                <c:pt idx="10">
                  <c:v>34334</c:v>
                </c:pt>
                <c:pt idx="11">
                  <c:v>34699</c:v>
                </c:pt>
                <c:pt idx="12">
                  <c:v>35064</c:v>
                </c:pt>
                <c:pt idx="13">
                  <c:v>35430</c:v>
                </c:pt>
                <c:pt idx="14">
                  <c:v>35795</c:v>
                </c:pt>
                <c:pt idx="15">
                  <c:v>36160</c:v>
                </c:pt>
                <c:pt idx="16">
                  <c:v>36525</c:v>
                </c:pt>
                <c:pt idx="17">
                  <c:v>36891</c:v>
                </c:pt>
                <c:pt idx="18">
                  <c:v>37256</c:v>
                </c:pt>
                <c:pt idx="19">
                  <c:v>37621</c:v>
                </c:pt>
                <c:pt idx="20">
                  <c:v>37986</c:v>
                </c:pt>
                <c:pt idx="21">
                  <c:v>38352</c:v>
                </c:pt>
                <c:pt idx="22">
                  <c:v>38717</c:v>
                </c:pt>
                <c:pt idx="23">
                  <c:v>39082</c:v>
                </c:pt>
                <c:pt idx="24">
                  <c:v>39447</c:v>
                </c:pt>
                <c:pt idx="25">
                  <c:v>39813</c:v>
                </c:pt>
                <c:pt idx="26">
                  <c:v>40178</c:v>
                </c:pt>
                <c:pt idx="27">
                  <c:v>40543</c:v>
                </c:pt>
                <c:pt idx="28">
                  <c:v>40908</c:v>
                </c:pt>
                <c:pt idx="29">
                  <c:v>41274</c:v>
                </c:pt>
                <c:pt idx="30">
                  <c:v>41639</c:v>
                </c:pt>
                <c:pt idx="31">
                  <c:v>42004</c:v>
                </c:pt>
                <c:pt idx="32">
                  <c:v>42369</c:v>
                </c:pt>
                <c:pt idx="33">
                  <c:v>42735</c:v>
                </c:pt>
                <c:pt idx="34">
                  <c:v>43100</c:v>
                </c:pt>
                <c:pt idx="35">
                  <c:v>43465</c:v>
                </c:pt>
                <c:pt idx="36">
                  <c:v>43830</c:v>
                </c:pt>
                <c:pt idx="37">
                  <c:v>44196</c:v>
                </c:pt>
                <c:pt idx="38">
                  <c:v>44561</c:v>
                </c:pt>
                <c:pt idx="39">
                  <c:v>44926</c:v>
                </c:pt>
                <c:pt idx="40">
                  <c:v>45291</c:v>
                </c:pt>
              </c:numCache>
            </c:numRef>
          </c:cat>
          <c:val>
            <c:numRef>
              <c:f>'Slide 11'!$H$14:$H$54</c:f>
              <c:numCache>
                <c:formatCode>General</c:formatCode>
                <c:ptCount val="41"/>
                <c:pt idx="0">
                  <c:v>-7</c:v>
                </c:pt>
                <c:pt idx="1">
                  <c:v>-13</c:v>
                </c:pt>
                <c:pt idx="2">
                  <c:v>-8</c:v>
                </c:pt>
                <c:pt idx="3">
                  <c:v>-9</c:v>
                </c:pt>
                <c:pt idx="4">
                  <c:v>-34</c:v>
                </c:pt>
                <c:pt idx="5">
                  <c:v>-8</c:v>
                </c:pt>
                <c:pt idx="6">
                  <c:v>-8</c:v>
                </c:pt>
                <c:pt idx="7">
                  <c:v>-20</c:v>
                </c:pt>
                <c:pt idx="8">
                  <c:v>-6</c:v>
                </c:pt>
                <c:pt idx="9">
                  <c:v>-6</c:v>
                </c:pt>
                <c:pt idx="10">
                  <c:v>-5</c:v>
                </c:pt>
                <c:pt idx="11">
                  <c:v>-9</c:v>
                </c:pt>
                <c:pt idx="12">
                  <c:v>-3</c:v>
                </c:pt>
                <c:pt idx="13">
                  <c:v>-8</c:v>
                </c:pt>
                <c:pt idx="14">
                  <c:v>-11</c:v>
                </c:pt>
                <c:pt idx="15">
                  <c:v>-19</c:v>
                </c:pt>
                <c:pt idx="16">
                  <c:v>-12</c:v>
                </c:pt>
                <c:pt idx="17">
                  <c:v>-17</c:v>
                </c:pt>
                <c:pt idx="18">
                  <c:v>-30</c:v>
                </c:pt>
                <c:pt idx="19">
                  <c:v>-34</c:v>
                </c:pt>
                <c:pt idx="20">
                  <c:v>-14</c:v>
                </c:pt>
                <c:pt idx="21">
                  <c:v>-8</c:v>
                </c:pt>
                <c:pt idx="22">
                  <c:v>-7</c:v>
                </c:pt>
                <c:pt idx="23">
                  <c:v>-8</c:v>
                </c:pt>
                <c:pt idx="24">
                  <c:v>-10</c:v>
                </c:pt>
                <c:pt idx="25">
                  <c:v>-49</c:v>
                </c:pt>
                <c:pt idx="26">
                  <c:v>-28</c:v>
                </c:pt>
                <c:pt idx="27">
                  <c:v>-16</c:v>
                </c:pt>
                <c:pt idx="28">
                  <c:v>-19</c:v>
                </c:pt>
                <c:pt idx="29">
                  <c:v>-10</c:v>
                </c:pt>
                <c:pt idx="30">
                  <c:v>-6</c:v>
                </c:pt>
                <c:pt idx="31">
                  <c:v>-7</c:v>
                </c:pt>
                <c:pt idx="32" formatCode="0">
                  <c:v>-12</c:v>
                </c:pt>
                <c:pt idx="33">
                  <c:v>-11</c:v>
                </c:pt>
                <c:pt idx="34">
                  <c:v>0</c:v>
                </c:pt>
                <c:pt idx="35">
                  <c:v>-19</c:v>
                </c:pt>
                <c:pt idx="36">
                  <c:v>0</c:v>
                </c:pt>
                <c:pt idx="37">
                  <c:v>-34</c:v>
                </c:pt>
                <c:pt idx="38">
                  <c:v>-5</c:v>
                </c:pt>
                <c:pt idx="39">
                  <c:v>-37</c:v>
                </c:pt>
                <c:pt idx="40">
                  <c:v>-8</c:v>
                </c:pt>
              </c:numCache>
            </c:numRef>
          </c:val>
          <c:extLst>
            <c:ext xmlns:c16="http://schemas.microsoft.com/office/drawing/2014/chart" uri="{C3380CC4-5D6E-409C-BE32-E72D297353CC}">
              <c16:uniqueId val="{00000001-1202-2E40-B73B-072D621A508D}"/>
            </c:ext>
          </c:extLst>
        </c:ser>
        <c:ser>
          <c:idx val="0"/>
          <c:order val="1"/>
          <c:tx>
            <c:strRef>
              <c:f>'Slide 11'!$G$10</c:f>
              <c:strCache>
                <c:ptCount val="1"/>
                <c:pt idx="0">
                  <c:v>Calendar Year Return</c:v>
                </c:pt>
              </c:strCache>
            </c:strRef>
          </c:tx>
          <c:spPr>
            <a:solidFill>
              <a:srgbClr val="07874E"/>
            </a:solidFill>
            <a:ln>
              <a:noFill/>
            </a:ln>
            <a:effectLst/>
          </c:spPr>
          <c:invertIfNegative val="0"/>
          <c:cat>
            <c:numRef>
              <c:f>'Slide 11'!$F$14:$F$54</c:f>
              <c:numCache>
                <c:formatCode>d\-mmm\-yy</c:formatCode>
                <c:ptCount val="41"/>
                <c:pt idx="0">
                  <c:v>30681</c:v>
                </c:pt>
                <c:pt idx="1">
                  <c:v>31047</c:v>
                </c:pt>
                <c:pt idx="2">
                  <c:v>31412</c:v>
                </c:pt>
                <c:pt idx="3">
                  <c:v>31777</c:v>
                </c:pt>
                <c:pt idx="4">
                  <c:v>32142</c:v>
                </c:pt>
                <c:pt idx="5">
                  <c:v>32508</c:v>
                </c:pt>
                <c:pt idx="6">
                  <c:v>32873</c:v>
                </c:pt>
                <c:pt idx="7">
                  <c:v>33238</c:v>
                </c:pt>
                <c:pt idx="8">
                  <c:v>33603</c:v>
                </c:pt>
                <c:pt idx="9">
                  <c:v>33969</c:v>
                </c:pt>
                <c:pt idx="10">
                  <c:v>34334</c:v>
                </c:pt>
                <c:pt idx="11">
                  <c:v>34699</c:v>
                </c:pt>
                <c:pt idx="12">
                  <c:v>35064</c:v>
                </c:pt>
                <c:pt idx="13">
                  <c:v>35430</c:v>
                </c:pt>
                <c:pt idx="14">
                  <c:v>35795</c:v>
                </c:pt>
                <c:pt idx="15">
                  <c:v>36160</c:v>
                </c:pt>
                <c:pt idx="16">
                  <c:v>36525</c:v>
                </c:pt>
                <c:pt idx="17">
                  <c:v>36891</c:v>
                </c:pt>
                <c:pt idx="18">
                  <c:v>37256</c:v>
                </c:pt>
                <c:pt idx="19">
                  <c:v>37621</c:v>
                </c:pt>
                <c:pt idx="20">
                  <c:v>37986</c:v>
                </c:pt>
                <c:pt idx="21">
                  <c:v>38352</c:v>
                </c:pt>
                <c:pt idx="22">
                  <c:v>38717</c:v>
                </c:pt>
                <c:pt idx="23">
                  <c:v>39082</c:v>
                </c:pt>
                <c:pt idx="24">
                  <c:v>39447</c:v>
                </c:pt>
                <c:pt idx="25">
                  <c:v>39813</c:v>
                </c:pt>
                <c:pt idx="26">
                  <c:v>40178</c:v>
                </c:pt>
                <c:pt idx="27">
                  <c:v>40543</c:v>
                </c:pt>
                <c:pt idx="28">
                  <c:v>40908</c:v>
                </c:pt>
                <c:pt idx="29">
                  <c:v>41274</c:v>
                </c:pt>
                <c:pt idx="30">
                  <c:v>41639</c:v>
                </c:pt>
                <c:pt idx="31">
                  <c:v>42004</c:v>
                </c:pt>
                <c:pt idx="32">
                  <c:v>42369</c:v>
                </c:pt>
                <c:pt idx="33">
                  <c:v>42735</c:v>
                </c:pt>
                <c:pt idx="34">
                  <c:v>43100</c:v>
                </c:pt>
                <c:pt idx="35">
                  <c:v>43465</c:v>
                </c:pt>
                <c:pt idx="36">
                  <c:v>43830</c:v>
                </c:pt>
                <c:pt idx="37">
                  <c:v>44196</c:v>
                </c:pt>
                <c:pt idx="38">
                  <c:v>44561</c:v>
                </c:pt>
                <c:pt idx="39">
                  <c:v>44926</c:v>
                </c:pt>
                <c:pt idx="40">
                  <c:v>45291</c:v>
                </c:pt>
              </c:numCache>
            </c:numRef>
          </c:cat>
          <c:val>
            <c:numRef>
              <c:f>'Slide 11'!$G$14:$G$54</c:f>
              <c:numCache>
                <c:formatCode>General</c:formatCode>
                <c:ptCount val="41"/>
                <c:pt idx="0">
                  <c:v>17</c:v>
                </c:pt>
                <c:pt idx="1">
                  <c:v>1</c:v>
                </c:pt>
                <c:pt idx="2">
                  <c:v>26</c:v>
                </c:pt>
                <c:pt idx="3">
                  <c:v>15</c:v>
                </c:pt>
                <c:pt idx="4">
                  <c:v>2</c:v>
                </c:pt>
                <c:pt idx="5">
                  <c:v>12</c:v>
                </c:pt>
                <c:pt idx="6">
                  <c:v>27</c:v>
                </c:pt>
                <c:pt idx="7">
                  <c:v>-7</c:v>
                </c:pt>
                <c:pt idx="8">
                  <c:v>26</c:v>
                </c:pt>
                <c:pt idx="9">
                  <c:v>4</c:v>
                </c:pt>
                <c:pt idx="10">
                  <c:v>7</c:v>
                </c:pt>
                <c:pt idx="11">
                  <c:v>-2</c:v>
                </c:pt>
                <c:pt idx="12">
                  <c:v>34</c:v>
                </c:pt>
                <c:pt idx="13">
                  <c:v>20</c:v>
                </c:pt>
                <c:pt idx="14">
                  <c:v>31</c:v>
                </c:pt>
                <c:pt idx="15">
                  <c:v>27</c:v>
                </c:pt>
                <c:pt idx="16">
                  <c:v>20</c:v>
                </c:pt>
                <c:pt idx="17">
                  <c:v>-10</c:v>
                </c:pt>
                <c:pt idx="18">
                  <c:v>-13</c:v>
                </c:pt>
                <c:pt idx="19">
                  <c:v>-23</c:v>
                </c:pt>
                <c:pt idx="20">
                  <c:v>26</c:v>
                </c:pt>
                <c:pt idx="21">
                  <c:v>9</c:v>
                </c:pt>
                <c:pt idx="22">
                  <c:v>3</c:v>
                </c:pt>
                <c:pt idx="23">
                  <c:v>14</c:v>
                </c:pt>
                <c:pt idx="24">
                  <c:v>4</c:v>
                </c:pt>
                <c:pt idx="25">
                  <c:v>-38</c:v>
                </c:pt>
                <c:pt idx="26">
                  <c:v>23</c:v>
                </c:pt>
                <c:pt idx="27">
                  <c:v>13</c:v>
                </c:pt>
                <c:pt idx="28">
                  <c:v>0</c:v>
                </c:pt>
                <c:pt idx="29">
                  <c:v>13</c:v>
                </c:pt>
                <c:pt idx="30">
                  <c:v>32</c:v>
                </c:pt>
                <c:pt idx="31">
                  <c:v>14</c:v>
                </c:pt>
                <c:pt idx="32">
                  <c:v>-1</c:v>
                </c:pt>
                <c:pt idx="33">
                  <c:v>10</c:v>
                </c:pt>
                <c:pt idx="34">
                  <c:v>19.420000000000002</c:v>
                </c:pt>
                <c:pt idx="35">
                  <c:v>-6.24</c:v>
                </c:pt>
                <c:pt idx="36">
                  <c:v>28.88</c:v>
                </c:pt>
                <c:pt idx="37">
                  <c:v>16.260000000000002</c:v>
                </c:pt>
                <c:pt idx="38">
                  <c:v>26.89</c:v>
                </c:pt>
                <c:pt idx="39">
                  <c:v>-19.440000000000001</c:v>
                </c:pt>
                <c:pt idx="40">
                  <c:v>24.23</c:v>
                </c:pt>
              </c:numCache>
            </c:numRef>
          </c:val>
          <c:extLst>
            <c:ext xmlns:c16="http://schemas.microsoft.com/office/drawing/2014/chart" uri="{C3380CC4-5D6E-409C-BE32-E72D297353CC}">
              <c16:uniqueId val="{00000000-1202-2E40-B73B-072D621A508D}"/>
            </c:ext>
          </c:extLst>
        </c:ser>
        <c:dLbls>
          <c:showLegendKey val="0"/>
          <c:showVal val="0"/>
          <c:showCatName val="0"/>
          <c:showSerName val="0"/>
          <c:showPercent val="0"/>
          <c:showBubbleSize val="0"/>
        </c:dLbls>
        <c:gapWidth val="40"/>
        <c:overlap val="100"/>
        <c:axId val="860420400"/>
        <c:axId val="860422040"/>
      </c:barChart>
      <c:dateAx>
        <c:axId val="860420400"/>
        <c:scaling>
          <c:orientation val="minMax"/>
        </c:scaling>
        <c:delete val="0"/>
        <c:axPos val="b"/>
        <c:title>
          <c:tx>
            <c:rich>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r>
                  <a:rPr lang="en-US" altLang="en-US" sz="1300"/>
                  <a:t>S&amp;P 500 Index, 1983-2023</a:t>
                </a:r>
              </a:p>
            </c:rich>
          </c:tx>
          <c:layout>
            <c:manualLayout>
              <c:xMode val="edge"/>
              <c:yMode val="edge"/>
              <c:x val="3.4625151571593135E-5"/>
              <c:y val="1.9862006736668879E-3"/>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title>
        <c:numFmt formatCode="yyyy" sourceLinked="0"/>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crossAx val="860422040"/>
        <c:crosses val="autoZero"/>
        <c:auto val="1"/>
        <c:lblOffset val="100"/>
        <c:baseTimeUnit val="years"/>
        <c:majorUnit val="4"/>
        <c:majorTimeUnit val="years"/>
      </c:dateAx>
      <c:valAx>
        <c:axId val="860422040"/>
        <c:scaling>
          <c:orientation val="minMax"/>
          <c:max val="4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860420400"/>
        <c:crosses val="autoZero"/>
        <c:crossBetween val="between"/>
        <c:majorUnit val="20"/>
      </c:valAx>
      <c:spPr>
        <a:noFill/>
        <a:ln>
          <a:noFill/>
        </a:ln>
        <a:effectLst/>
      </c:spPr>
    </c:plotArea>
    <c:legend>
      <c:legendPos val="t"/>
      <c:layout>
        <c:manualLayout>
          <c:xMode val="edge"/>
          <c:yMode val="edge"/>
          <c:x val="0.5332657681209001"/>
          <c:y val="3.4937324869208551E-2"/>
          <c:w val="0.4092590718753279"/>
          <c:h val="5.6120714417859124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chemeClr val="tx1"/>
          </a:solidFill>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789128373453618"/>
          <c:y val="0.16290413532486031"/>
          <c:w val="0.83736429505374765"/>
          <c:h val="0.76999542278496513"/>
        </c:manualLayout>
      </c:layout>
      <c:areaChart>
        <c:grouping val="stacked"/>
        <c:varyColors val="0"/>
        <c:ser>
          <c:idx val="0"/>
          <c:order val="0"/>
          <c:tx>
            <c:strRef>
              <c:f>Sheet1!$B$1</c:f>
              <c:strCache>
                <c:ptCount val="1"/>
                <c:pt idx="0">
                  <c:v>Without dividends </c:v>
                </c:pt>
              </c:strCache>
            </c:strRef>
          </c:tx>
          <c:spPr>
            <a:solidFill>
              <a:srgbClr val="06874E"/>
            </a:solidFill>
            <a:ln>
              <a:noFill/>
            </a:ln>
            <a:effectLst/>
          </c:spPr>
          <c:cat>
            <c:numRef>
              <c:f>Sheet1!$A$2:$A$202</c:f>
              <c:numCache>
                <c:formatCode>m/d/yy</c:formatCode>
                <c:ptCount val="201"/>
                <c:pt idx="0">
                  <c:v>27029</c:v>
                </c:pt>
                <c:pt idx="1">
                  <c:v>27119</c:v>
                </c:pt>
                <c:pt idx="2">
                  <c:v>27210</c:v>
                </c:pt>
                <c:pt idx="3">
                  <c:v>27302</c:v>
                </c:pt>
                <c:pt idx="4">
                  <c:v>27394</c:v>
                </c:pt>
                <c:pt idx="5">
                  <c:v>27484</c:v>
                </c:pt>
                <c:pt idx="6">
                  <c:v>27575</c:v>
                </c:pt>
                <c:pt idx="7">
                  <c:v>27667</c:v>
                </c:pt>
                <c:pt idx="8">
                  <c:v>27759</c:v>
                </c:pt>
                <c:pt idx="9">
                  <c:v>27850</c:v>
                </c:pt>
                <c:pt idx="10">
                  <c:v>27941</c:v>
                </c:pt>
                <c:pt idx="11">
                  <c:v>28033</c:v>
                </c:pt>
                <c:pt idx="12">
                  <c:v>28125</c:v>
                </c:pt>
                <c:pt idx="13">
                  <c:v>28215</c:v>
                </c:pt>
                <c:pt idx="14">
                  <c:v>28306</c:v>
                </c:pt>
                <c:pt idx="15">
                  <c:v>28398</c:v>
                </c:pt>
                <c:pt idx="16">
                  <c:v>28490</c:v>
                </c:pt>
                <c:pt idx="17">
                  <c:v>28580</c:v>
                </c:pt>
                <c:pt idx="18">
                  <c:v>28671</c:v>
                </c:pt>
                <c:pt idx="19">
                  <c:v>28763</c:v>
                </c:pt>
                <c:pt idx="20">
                  <c:v>28855</c:v>
                </c:pt>
                <c:pt idx="21">
                  <c:v>28945</c:v>
                </c:pt>
                <c:pt idx="22">
                  <c:v>29036</c:v>
                </c:pt>
                <c:pt idx="23">
                  <c:v>29128</c:v>
                </c:pt>
                <c:pt idx="24">
                  <c:v>29220</c:v>
                </c:pt>
                <c:pt idx="25">
                  <c:v>29311</c:v>
                </c:pt>
                <c:pt idx="26">
                  <c:v>29402</c:v>
                </c:pt>
                <c:pt idx="27">
                  <c:v>29494</c:v>
                </c:pt>
                <c:pt idx="28">
                  <c:v>29586</c:v>
                </c:pt>
                <c:pt idx="29">
                  <c:v>29676</c:v>
                </c:pt>
                <c:pt idx="30">
                  <c:v>29767</c:v>
                </c:pt>
                <c:pt idx="31">
                  <c:v>29859</c:v>
                </c:pt>
                <c:pt idx="32">
                  <c:v>29951</c:v>
                </c:pt>
                <c:pt idx="33">
                  <c:v>30041</c:v>
                </c:pt>
                <c:pt idx="34">
                  <c:v>30132</c:v>
                </c:pt>
                <c:pt idx="35">
                  <c:v>30224</c:v>
                </c:pt>
                <c:pt idx="36">
                  <c:v>30316</c:v>
                </c:pt>
                <c:pt idx="37">
                  <c:v>30406</c:v>
                </c:pt>
                <c:pt idx="38">
                  <c:v>30497</c:v>
                </c:pt>
                <c:pt idx="39">
                  <c:v>30589</c:v>
                </c:pt>
                <c:pt idx="40">
                  <c:v>30681</c:v>
                </c:pt>
                <c:pt idx="41">
                  <c:v>30772</c:v>
                </c:pt>
                <c:pt idx="42">
                  <c:v>30863</c:v>
                </c:pt>
                <c:pt idx="43">
                  <c:v>30955</c:v>
                </c:pt>
                <c:pt idx="44">
                  <c:v>31047</c:v>
                </c:pt>
                <c:pt idx="45">
                  <c:v>31137</c:v>
                </c:pt>
                <c:pt idx="46">
                  <c:v>31228</c:v>
                </c:pt>
                <c:pt idx="47">
                  <c:v>31320</c:v>
                </c:pt>
                <c:pt idx="48">
                  <c:v>31412</c:v>
                </c:pt>
                <c:pt idx="49">
                  <c:v>31502</c:v>
                </c:pt>
                <c:pt idx="50">
                  <c:v>31593</c:v>
                </c:pt>
                <c:pt idx="51">
                  <c:v>31685</c:v>
                </c:pt>
                <c:pt idx="52">
                  <c:v>31777</c:v>
                </c:pt>
                <c:pt idx="53">
                  <c:v>31867</c:v>
                </c:pt>
                <c:pt idx="54">
                  <c:v>31958</c:v>
                </c:pt>
                <c:pt idx="55">
                  <c:v>32050</c:v>
                </c:pt>
                <c:pt idx="56">
                  <c:v>32142</c:v>
                </c:pt>
                <c:pt idx="57">
                  <c:v>32233</c:v>
                </c:pt>
                <c:pt idx="58">
                  <c:v>32324</c:v>
                </c:pt>
                <c:pt idx="59">
                  <c:v>32416</c:v>
                </c:pt>
                <c:pt idx="60">
                  <c:v>32508</c:v>
                </c:pt>
                <c:pt idx="61">
                  <c:v>32598</c:v>
                </c:pt>
                <c:pt idx="62">
                  <c:v>32689</c:v>
                </c:pt>
                <c:pt idx="63">
                  <c:v>32781</c:v>
                </c:pt>
                <c:pt idx="64">
                  <c:v>32873</c:v>
                </c:pt>
                <c:pt idx="65">
                  <c:v>32963</c:v>
                </c:pt>
                <c:pt idx="66">
                  <c:v>33054</c:v>
                </c:pt>
                <c:pt idx="67">
                  <c:v>33146</c:v>
                </c:pt>
                <c:pt idx="68">
                  <c:v>33238</c:v>
                </c:pt>
                <c:pt idx="69">
                  <c:v>33328</c:v>
                </c:pt>
                <c:pt idx="70">
                  <c:v>33419</c:v>
                </c:pt>
                <c:pt idx="71">
                  <c:v>33511</c:v>
                </c:pt>
                <c:pt idx="72">
                  <c:v>33603</c:v>
                </c:pt>
                <c:pt idx="73">
                  <c:v>33694</c:v>
                </c:pt>
                <c:pt idx="74">
                  <c:v>33785</c:v>
                </c:pt>
                <c:pt idx="75">
                  <c:v>33877</c:v>
                </c:pt>
                <c:pt idx="76">
                  <c:v>33969</c:v>
                </c:pt>
                <c:pt idx="77">
                  <c:v>34059</c:v>
                </c:pt>
                <c:pt idx="78">
                  <c:v>34150</c:v>
                </c:pt>
                <c:pt idx="79">
                  <c:v>34242</c:v>
                </c:pt>
                <c:pt idx="80">
                  <c:v>34334</c:v>
                </c:pt>
                <c:pt idx="81">
                  <c:v>34424</c:v>
                </c:pt>
                <c:pt idx="82">
                  <c:v>34515</c:v>
                </c:pt>
                <c:pt idx="83">
                  <c:v>34607</c:v>
                </c:pt>
                <c:pt idx="84">
                  <c:v>34699</c:v>
                </c:pt>
                <c:pt idx="85">
                  <c:v>34789</c:v>
                </c:pt>
                <c:pt idx="86">
                  <c:v>34880</c:v>
                </c:pt>
                <c:pt idx="87">
                  <c:v>34972</c:v>
                </c:pt>
                <c:pt idx="88">
                  <c:v>35064</c:v>
                </c:pt>
                <c:pt idx="89">
                  <c:v>35155</c:v>
                </c:pt>
                <c:pt idx="90">
                  <c:v>35246</c:v>
                </c:pt>
                <c:pt idx="91">
                  <c:v>35338</c:v>
                </c:pt>
                <c:pt idx="92">
                  <c:v>35430</c:v>
                </c:pt>
                <c:pt idx="93">
                  <c:v>35520</c:v>
                </c:pt>
                <c:pt idx="94">
                  <c:v>35611</c:v>
                </c:pt>
                <c:pt idx="95">
                  <c:v>35703</c:v>
                </c:pt>
                <c:pt idx="96">
                  <c:v>35795</c:v>
                </c:pt>
                <c:pt idx="97">
                  <c:v>35885</c:v>
                </c:pt>
                <c:pt idx="98">
                  <c:v>35976</c:v>
                </c:pt>
                <c:pt idx="99">
                  <c:v>36068</c:v>
                </c:pt>
                <c:pt idx="100">
                  <c:v>36160</c:v>
                </c:pt>
                <c:pt idx="101">
                  <c:v>36250</c:v>
                </c:pt>
                <c:pt idx="102">
                  <c:v>36341</c:v>
                </c:pt>
                <c:pt idx="103">
                  <c:v>36433</c:v>
                </c:pt>
                <c:pt idx="104">
                  <c:v>36525</c:v>
                </c:pt>
                <c:pt idx="105">
                  <c:v>36616</c:v>
                </c:pt>
                <c:pt idx="106">
                  <c:v>36707</c:v>
                </c:pt>
                <c:pt idx="107">
                  <c:v>36799</c:v>
                </c:pt>
                <c:pt idx="108">
                  <c:v>36891</c:v>
                </c:pt>
                <c:pt idx="109">
                  <c:v>36981</c:v>
                </c:pt>
                <c:pt idx="110">
                  <c:v>37072</c:v>
                </c:pt>
                <c:pt idx="111">
                  <c:v>37164</c:v>
                </c:pt>
                <c:pt idx="112">
                  <c:v>37256</c:v>
                </c:pt>
                <c:pt idx="113">
                  <c:v>37346</c:v>
                </c:pt>
                <c:pt idx="114">
                  <c:v>37437</c:v>
                </c:pt>
                <c:pt idx="115">
                  <c:v>37529</c:v>
                </c:pt>
                <c:pt idx="116">
                  <c:v>37621</c:v>
                </c:pt>
                <c:pt idx="117">
                  <c:v>37711</c:v>
                </c:pt>
                <c:pt idx="118">
                  <c:v>37802</c:v>
                </c:pt>
                <c:pt idx="119">
                  <c:v>37894</c:v>
                </c:pt>
                <c:pt idx="120">
                  <c:v>37986</c:v>
                </c:pt>
                <c:pt idx="121">
                  <c:v>38077</c:v>
                </c:pt>
                <c:pt idx="122">
                  <c:v>38168</c:v>
                </c:pt>
                <c:pt idx="123">
                  <c:v>38260</c:v>
                </c:pt>
                <c:pt idx="124">
                  <c:v>38352</c:v>
                </c:pt>
                <c:pt idx="125">
                  <c:v>38442</c:v>
                </c:pt>
                <c:pt idx="126">
                  <c:v>38533</c:v>
                </c:pt>
                <c:pt idx="127">
                  <c:v>38625</c:v>
                </c:pt>
                <c:pt idx="128">
                  <c:v>38717</c:v>
                </c:pt>
                <c:pt idx="129">
                  <c:v>38807</c:v>
                </c:pt>
                <c:pt idx="130">
                  <c:v>38898</c:v>
                </c:pt>
                <c:pt idx="131">
                  <c:v>38990</c:v>
                </c:pt>
                <c:pt idx="132">
                  <c:v>39082</c:v>
                </c:pt>
                <c:pt idx="133">
                  <c:v>39172</c:v>
                </c:pt>
                <c:pt idx="134">
                  <c:v>39263</c:v>
                </c:pt>
                <c:pt idx="135">
                  <c:v>39355</c:v>
                </c:pt>
                <c:pt idx="136">
                  <c:v>39447</c:v>
                </c:pt>
                <c:pt idx="137">
                  <c:v>39538</c:v>
                </c:pt>
                <c:pt idx="138">
                  <c:v>39629</c:v>
                </c:pt>
                <c:pt idx="139">
                  <c:v>39721</c:v>
                </c:pt>
                <c:pt idx="140">
                  <c:v>39813</c:v>
                </c:pt>
                <c:pt idx="141">
                  <c:v>39903</c:v>
                </c:pt>
                <c:pt idx="142">
                  <c:v>39994</c:v>
                </c:pt>
                <c:pt idx="143">
                  <c:v>40086</c:v>
                </c:pt>
                <c:pt idx="144">
                  <c:v>40178</c:v>
                </c:pt>
                <c:pt idx="145">
                  <c:v>40268</c:v>
                </c:pt>
                <c:pt idx="146">
                  <c:v>40359</c:v>
                </c:pt>
                <c:pt idx="147">
                  <c:v>40451</c:v>
                </c:pt>
                <c:pt idx="148">
                  <c:v>40543</c:v>
                </c:pt>
                <c:pt idx="149">
                  <c:v>40633</c:v>
                </c:pt>
                <c:pt idx="150">
                  <c:v>40724</c:v>
                </c:pt>
                <c:pt idx="151">
                  <c:v>40816</c:v>
                </c:pt>
                <c:pt idx="152">
                  <c:v>40908</c:v>
                </c:pt>
                <c:pt idx="153">
                  <c:v>40999</c:v>
                </c:pt>
                <c:pt idx="154">
                  <c:v>41090</c:v>
                </c:pt>
                <c:pt idx="155">
                  <c:v>41182</c:v>
                </c:pt>
                <c:pt idx="156">
                  <c:v>41274</c:v>
                </c:pt>
                <c:pt idx="157">
                  <c:v>41364</c:v>
                </c:pt>
                <c:pt idx="158">
                  <c:v>41455</c:v>
                </c:pt>
                <c:pt idx="159">
                  <c:v>41547</c:v>
                </c:pt>
                <c:pt idx="160">
                  <c:v>41639</c:v>
                </c:pt>
                <c:pt idx="161">
                  <c:v>41729</c:v>
                </c:pt>
                <c:pt idx="162">
                  <c:v>41820</c:v>
                </c:pt>
                <c:pt idx="163">
                  <c:v>41912</c:v>
                </c:pt>
                <c:pt idx="164">
                  <c:v>42004</c:v>
                </c:pt>
                <c:pt idx="165">
                  <c:v>42094</c:v>
                </c:pt>
                <c:pt idx="166">
                  <c:v>42185</c:v>
                </c:pt>
                <c:pt idx="167">
                  <c:v>42277</c:v>
                </c:pt>
                <c:pt idx="168">
                  <c:v>42369</c:v>
                </c:pt>
                <c:pt idx="169">
                  <c:v>42460</c:v>
                </c:pt>
                <c:pt idx="170">
                  <c:v>42551</c:v>
                </c:pt>
                <c:pt idx="171">
                  <c:v>42643</c:v>
                </c:pt>
                <c:pt idx="172">
                  <c:v>42735</c:v>
                </c:pt>
                <c:pt idx="173">
                  <c:v>42825</c:v>
                </c:pt>
                <c:pt idx="174">
                  <c:v>42916</c:v>
                </c:pt>
                <c:pt idx="175">
                  <c:v>43008</c:v>
                </c:pt>
                <c:pt idx="176">
                  <c:v>43100</c:v>
                </c:pt>
                <c:pt idx="177">
                  <c:v>43190</c:v>
                </c:pt>
                <c:pt idx="178">
                  <c:v>43281</c:v>
                </c:pt>
                <c:pt idx="179">
                  <c:v>43373</c:v>
                </c:pt>
                <c:pt idx="180">
                  <c:v>43465</c:v>
                </c:pt>
                <c:pt idx="181">
                  <c:v>43555</c:v>
                </c:pt>
                <c:pt idx="182">
                  <c:v>43646</c:v>
                </c:pt>
                <c:pt idx="183">
                  <c:v>43738</c:v>
                </c:pt>
                <c:pt idx="184">
                  <c:v>43830</c:v>
                </c:pt>
                <c:pt idx="185">
                  <c:v>43921</c:v>
                </c:pt>
                <c:pt idx="186">
                  <c:v>44012</c:v>
                </c:pt>
                <c:pt idx="187">
                  <c:v>44104</c:v>
                </c:pt>
                <c:pt idx="188">
                  <c:v>44196</c:v>
                </c:pt>
                <c:pt idx="189">
                  <c:v>44286</c:v>
                </c:pt>
                <c:pt idx="190">
                  <c:v>44377</c:v>
                </c:pt>
                <c:pt idx="191">
                  <c:v>44469</c:v>
                </c:pt>
                <c:pt idx="192">
                  <c:v>44561</c:v>
                </c:pt>
                <c:pt idx="193">
                  <c:v>44651</c:v>
                </c:pt>
                <c:pt idx="194">
                  <c:v>44742</c:v>
                </c:pt>
                <c:pt idx="195">
                  <c:v>44834</c:v>
                </c:pt>
                <c:pt idx="196">
                  <c:v>44925</c:v>
                </c:pt>
                <c:pt idx="197">
                  <c:v>45016</c:v>
                </c:pt>
                <c:pt idx="198">
                  <c:v>45107</c:v>
                </c:pt>
                <c:pt idx="199">
                  <c:v>45198</c:v>
                </c:pt>
                <c:pt idx="200">
                  <c:v>45289</c:v>
                </c:pt>
              </c:numCache>
            </c:numRef>
          </c:cat>
          <c:val>
            <c:numRef>
              <c:f>Sheet1!$B$2:$B$202</c:f>
              <c:numCache>
                <c:formatCode>"$"#,##0_);[Red]\("$"#,##0\)</c:formatCode>
                <c:ptCount val="201"/>
                <c:pt idx="0">
                  <c:v>10000</c:v>
                </c:pt>
                <c:pt idx="1">
                  <c:v>9634.034093655624</c:v>
                </c:pt>
                <c:pt idx="2">
                  <c:v>8815.9912116708583</c:v>
                </c:pt>
                <c:pt idx="3">
                  <c:v>6513.5821368836405</c:v>
                </c:pt>
                <c:pt idx="4">
                  <c:v>7028.1897345535208</c:v>
                </c:pt>
                <c:pt idx="5">
                  <c:v>8545.3597761638757</c:v>
                </c:pt>
                <c:pt idx="6">
                  <c:v>9758.0707731195707</c:v>
                </c:pt>
                <c:pt idx="7">
                  <c:v>8597.6402355350892</c:v>
                </c:pt>
                <c:pt idx="8">
                  <c:v>9245.5129359130806</c:v>
                </c:pt>
                <c:pt idx="9">
                  <c:v>10535.10820208487</c:v>
                </c:pt>
                <c:pt idx="10">
                  <c:v>10689.900794851828</c:v>
                </c:pt>
                <c:pt idx="11">
                  <c:v>10788.312257694444</c:v>
                </c:pt>
                <c:pt idx="12">
                  <c:v>11015.8886706905</c:v>
                </c:pt>
                <c:pt idx="13">
                  <c:v>10089.184186749908</c:v>
                </c:pt>
                <c:pt idx="14">
                  <c:v>10300.357673395287</c:v>
                </c:pt>
                <c:pt idx="15">
                  <c:v>9895.4374035790988</c:v>
                </c:pt>
                <c:pt idx="16">
                  <c:v>9748.8462308327998</c:v>
                </c:pt>
                <c:pt idx="17">
                  <c:v>9145.0536394013943</c:v>
                </c:pt>
                <c:pt idx="18">
                  <c:v>9792.9257316677631</c:v>
                </c:pt>
                <c:pt idx="19">
                  <c:v>10511.531745761793</c:v>
                </c:pt>
                <c:pt idx="20">
                  <c:v>9852.3823552997455</c:v>
                </c:pt>
                <c:pt idx="21">
                  <c:v>10414.144499649639</c:v>
                </c:pt>
                <c:pt idx="22">
                  <c:v>10549.459207004698</c:v>
                </c:pt>
                <c:pt idx="23">
                  <c:v>11206.55749773738</c:v>
                </c:pt>
                <c:pt idx="24">
                  <c:v>11065.091060600866</c:v>
                </c:pt>
                <c:pt idx="25">
                  <c:v>10465.399235060515</c:v>
                </c:pt>
                <c:pt idx="26">
                  <c:v>11710.914099372278</c:v>
                </c:pt>
                <c:pt idx="27">
                  <c:v>12861.093393681014</c:v>
                </c:pt>
                <c:pt idx="28">
                  <c:v>13916.960668001329</c:v>
                </c:pt>
                <c:pt idx="29">
                  <c:v>13941.562798669249</c:v>
                </c:pt>
                <c:pt idx="30">
                  <c:v>13450.532872994367</c:v>
                </c:pt>
                <c:pt idx="31">
                  <c:v>11909.785581147338</c:v>
                </c:pt>
                <c:pt idx="32">
                  <c:v>12562.784348389945</c:v>
                </c:pt>
                <c:pt idx="33">
                  <c:v>11477.186687354771</c:v>
                </c:pt>
                <c:pt idx="34">
                  <c:v>11236.284734330242</c:v>
                </c:pt>
                <c:pt idx="35">
                  <c:v>12344.433526925834</c:v>
                </c:pt>
                <c:pt idx="36">
                  <c:v>14417.216472230493</c:v>
                </c:pt>
                <c:pt idx="37">
                  <c:v>15680.157817415402</c:v>
                </c:pt>
                <c:pt idx="38">
                  <c:v>17233.207544708901</c:v>
                </c:pt>
                <c:pt idx="39">
                  <c:v>17024.084924748287</c:v>
                </c:pt>
                <c:pt idx="40">
                  <c:v>16907.223421842147</c:v>
                </c:pt>
                <c:pt idx="41">
                  <c:v>16317.782511224621</c:v>
                </c:pt>
                <c:pt idx="42">
                  <c:v>15702.71277344111</c:v>
                </c:pt>
                <c:pt idx="43">
                  <c:v>17027.161816349901</c:v>
                </c:pt>
                <c:pt idx="44">
                  <c:v>17144.025264565913</c:v>
                </c:pt>
                <c:pt idx="45">
                  <c:v>18519.727574967877</c:v>
                </c:pt>
                <c:pt idx="46">
                  <c:v>19666.831512347839</c:v>
                </c:pt>
                <c:pt idx="47">
                  <c:v>18665.293232265223</c:v>
                </c:pt>
                <c:pt idx="48">
                  <c:v>21658.628690716552</c:v>
                </c:pt>
                <c:pt idx="49">
                  <c:v>24489.995091110002</c:v>
                </c:pt>
                <c:pt idx="50">
                  <c:v>25713.983216852688</c:v>
                </c:pt>
                <c:pt idx="51">
                  <c:v>23712.958123256303</c:v>
                </c:pt>
                <c:pt idx="52">
                  <c:v>24825.207975754616</c:v>
                </c:pt>
                <c:pt idx="53">
                  <c:v>29902.60132672203</c:v>
                </c:pt>
                <c:pt idx="54">
                  <c:v>31163.492163149498</c:v>
                </c:pt>
                <c:pt idx="55">
                  <c:v>32991.271479521689</c:v>
                </c:pt>
                <c:pt idx="56">
                  <c:v>25328.539161940011</c:v>
                </c:pt>
                <c:pt idx="57">
                  <c:v>26539.200814015196</c:v>
                </c:pt>
                <c:pt idx="58">
                  <c:v>28036.895445535116</c:v>
                </c:pt>
                <c:pt idx="59">
                  <c:v>27873.903882809707</c:v>
                </c:pt>
                <c:pt idx="60">
                  <c:v>28469.496660613542</c:v>
                </c:pt>
                <c:pt idx="61">
                  <c:v>30227.568351412803</c:v>
                </c:pt>
                <c:pt idx="62">
                  <c:v>32596.611624363162</c:v>
                </c:pt>
                <c:pt idx="63">
                  <c:v>35791.893369577934</c:v>
                </c:pt>
                <c:pt idx="64">
                  <c:v>36227.567782207268</c:v>
                </c:pt>
                <c:pt idx="65">
                  <c:v>34847.763670275192</c:v>
                </c:pt>
                <c:pt idx="66">
                  <c:v>36701.171344900984</c:v>
                </c:pt>
                <c:pt idx="67">
                  <c:v>31373.646178998941</c:v>
                </c:pt>
                <c:pt idx="68">
                  <c:v>33851.348691978492</c:v>
                </c:pt>
                <c:pt idx="69">
                  <c:v>38464.367950713466</c:v>
                </c:pt>
                <c:pt idx="70">
                  <c:v>38048.170449097452</c:v>
                </c:pt>
                <c:pt idx="71">
                  <c:v>39760.114923191853</c:v>
                </c:pt>
                <c:pt idx="72">
                  <c:v>42756.531709508905</c:v>
                </c:pt>
                <c:pt idx="73">
                  <c:v>41382.877627340007</c:v>
                </c:pt>
                <c:pt idx="74">
                  <c:v>41839.053553492391</c:v>
                </c:pt>
                <c:pt idx="75">
                  <c:v>42829.309923826244</c:v>
                </c:pt>
                <c:pt idx="76">
                  <c:v>44665.293439068657</c:v>
                </c:pt>
                <c:pt idx="77">
                  <c:v>46301.378883706217</c:v>
                </c:pt>
                <c:pt idx="78">
                  <c:v>46184.51509597915</c:v>
                </c:pt>
                <c:pt idx="79">
                  <c:v>47045.612100498372</c:v>
                </c:pt>
                <c:pt idx="80">
                  <c:v>47816.497297754322</c:v>
                </c:pt>
                <c:pt idx="81">
                  <c:v>45696.554875584348</c:v>
                </c:pt>
                <c:pt idx="82">
                  <c:v>45542.789285150582</c:v>
                </c:pt>
                <c:pt idx="83">
                  <c:v>47431.051149005361</c:v>
                </c:pt>
                <c:pt idx="84">
                  <c:v>47080.464029479488</c:v>
                </c:pt>
                <c:pt idx="85">
                  <c:v>51328.543838588601</c:v>
                </c:pt>
                <c:pt idx="86">
                  <c:v>55843.151458983921</c:v>
                </c:pt>
                <c:pt idx="87">
                  <c:v>59908.751174485311</c:v>
                </c:pt>
                <c:pt idx="88">
                  <c:v>63139.913468695086</c:v>
                </c:pt>
                <c:pt idx="89">
                  <c:v>66171.176007496804</c:v>
                </c:pt>
                <c:pt idx="90">
                  <c:v>68747.294813918445</c:v>
                </c:pt>
                <c:pt idx="91">
                  <c:v>70457.190304272328</c:v>
                </c:pt>
                <c:pt idx="92">
                  <c:v>75934.385163930463</c:v>
                </c:pt>
                <c:pt idx="93">
                  <c:v>77613.522782283311</c:v>
                </c:pt>
                <c:pt idx="94">
                  <c:v>90737.043025570849</c:v>
                </c:pt>
                <c:pt idx="95">
                  <c:v>97107.098121594681</c:v>
                </c:pt>
                <c:pt idx="96">
                  <c:v>99480.230381296307</c:v>
                </c:pt>
                <c:pt idx="97">
                  <c:v>112942.04193324079</c:v>
                </c:pt>
                <c:pt idx="98">
                  <c:v>116231.63412476199</c:v>
                </c:pt>
                <c:pt idx="99">
                  <c:v>104255.21328485171</c:v>
                </c:pt>
                <c:pt idx="100">
                  <c:v>126010.19772334001</c:v>
                </c:pt>
                <c:pt idx="101">
                  <c:v>131867.70717301802</c:v>
                </c:pt>
                <c:pt idx="102">
                  <c:v>140718.54963601986</c:v>
                </c:pt>
                <c:pt idx="103">
                  <c:v>131492.5255092844</c:v>
                </c:pt>
                <c:pt idx="104">
                  <c:v>150615.02614792512</c:v>
                </c:pt>
                <c:pt idx="105">
                  <c:v>153621.69934161517</c:v>
                </c:pt>
                <c:pt idx="106">
                  <c:v>149113.2532304255</c:v>
                </c:pt>
                <c:pt idx="107">
                  <c:v>147258.80124348486</c:v>
                </c:pt>
                <c:pt idx="108">
                  <c:v>135343.88451974385</c:v>
                </c:pt>
                <c:pt idx="109">
                  <c:v>118947.17148589421</c:v>
                </c:pt>
                <c:pt idx="110">
                  <c:v>125517.13695014919</c:v>
                </c:pt>
                <c:pt idx="111">
                  <c:v>106708.31749675736</c:v>
                </c:pt>
                <c:pt idx="112">
                  <c:v>117691.71040673977</c:v>
                </c:pt>
                <c:pt idx="113">
                  <c:v>117620.67341435686</c:v>
                </c:pt>
                <c:pt idx="114">
                  <c:v>101467.35198068133</c:v>
                </c:pt>
                <c:pt idx="115">
                  <c:v>83576.057956219025</c:v>
                </c:pt>
                <c:pt idx="116">
                  <c:v>90191.576574214385</c:v>
                </c:pt>
                <c:pt idx="117">
                  <c:v>86948.129532020932</c:v>
                </c:pt>
                <c:pt idx="118">
                  <c:v>99897.547480698515</c:v>
                </c:pt>
                <c:pt idx="119">
                  <c:v>102097.89216174725</c:v>
                </c:pt>
                <c:pt idx="120">
                  <c:v>113984.13159793144</c:v>
                </c:pt>
                <c:pt idx="121">
                  <c:v>115449.62707606026</c:v>
                </c:pt>
                <c:pt idx="122">
                  <c:v>116948.75147375563</c:v>
                </c:pt>
                <c:pt idx="123">
                  <c:v>114257.56983700088</c:v>
                </c:pt>
                <c:pt idx="124">
                  <c:v>124235.34262650668</c:v>
                </c:pt>
                <c:pt idx="125">
                  <c:v>121024.13104649293</c:v>
                </c:pt>
                <c:pt idx="126">
                  <c:v>122124.76660069593</c:v>
                </c:pt>
                <c:pt idx="127">
                  <c:v>125967.28480669366</c:v>
                </c:pt>
                <c:pt idx="128">
                  <c:v>127964.3693985977</c:v>
                </c:pt>
                <c:pt idx="129">
                  <c:v>132734.71814359154</c:v>
                </c:pt>
                <c:pt idx="130">
                  <c:v>130210.52551532644</c:v>
                </c:pt>
                <c:pt idx="131">
                  <c:v>136939.64958886316</c:v>
                </c:pt>
                <c:pt idx="132">
                  <c:v>145392.09349584306</c:v>
                </c:pt>
                <c:pt idx="133">
                  <c:v>145654.85647793437</c:v>
                </c:pt>
                <c:pt idx="134">
                  <c:v>154110.49312314179</c:v>
                </c:pt>
                <c:pt idx="135">
                  <c:v>156509.07711323572</c:v>
                </c:pt>
                <c:pt idx="136">
                  <c:v>150523.27794427171</c:v>
                </c:pt>
                <c:pt idx="137">
                  <c:v>135592.3102657189</c:v>
                </c:pt>
                <c:pt idx="138">
                  <c:v>131214.84488031737</c:v>
                </c:pt>
                <c:pt idx="139">
                  <c:v>119565.46345869319</c:v>
                </c:pt>
                <c:pt idx="140">
                  <c:v>92594.023015158746</c:v>
                </c:pt>
                <c:pt idx="141">
                  <c:v>81790.529663403373</c:v>
                </c:pt>
                <c:pt idx="142">
                  <c:v>94241.28680836648</c:v>
                </c:pt>
                <c:pt idx="143">
                  <c:v>108362.72202677498</c:v>
                </c:pt>
                <c:pt idx="144">
                  <c:v>114310.85821158576</c:v>
                </c:pt>
                <c:pt idx="145">
                  <c:v>119880.1427928428</c:v>
                </c:pt>
                <c:pt idx="146">
                  <c:v>105659.64152238924</c:v>
                </c:pt>
                <c:pt idx="147">
                  <c:v>116986.25145698966</c:v>
                </c:pt>
                <c:pt idx="148">
                  <c:v>128922.15690986226</c:v>
                </c:pt>
                <c:pt idx="149">
                  <c:v>135912.49690041278</c:v>
                </c:pt>
                <c:pt idx="150">
                  <c:v>135380.69827348684</c:v>
                </c:pt>
                <c:pt idx="151">
                  <c:v>115983.59629554552</c:v>
                </c:pt>
                <c:pt idx="152">
                  <c:v>128918.95155066095</c:v>
                </c:pt>
                <c:pt idx="153">
                  <c:v>144384.14856498138</c:v>
                </c:pt>
                <c:pt idx="154">
                  <c:v>139636.93748556438</c:v>
                </c:pt>
                <c:pt idx="155">
                  <c:v>147685.70303799122</c:v>
                </c:pt>
                <c:pt idx="156">
                  <c:v>146200.67538229437</c:v>
                </c:pt>
                <c:pt idx="157">
                  <c:v>160859.60723638724</c:v>
                </c:pt>
                <c:pt idx="158">
                  <c:v>164661.94004737193</c:v>
                </c:pt>
                <c:pt idx="159">
                  <c:v>172377.88222545799</c:v>
                </c:pt>
                <c:pt idx="160">
                  <c:v>189477.82117083631</c:v>
                </c:pt>
                <c:pt idx="161">
                  <c:v>191935.92022937618</c:v>
                </c:pt>
                <c:pt idx="162">
                  <c:v>200946.29281313522</c:v>
                </c:pt>
                <c:pt idx="163">
                  <c:v>202181.95928183364</c:v>
                </c:pt>
                <c:pt idx="164">
                  <c:v>211061.2401735649</c:v>
                </c:pt>
                <c:pt idx="165">
                  <c:v>211982.27808918743</c:v>
                </c:pt>
                <c:pt idx="166">
                  <c:v>211492.75759135518</c:v>
                </c:pt>
                <c:pt idx="167">
                  <c:v>196824.86718807486</c:v>
                </c:pt>
                <c:pt idx="168">
                  <c:v>209527.09424333231</c:v>
                </c:pt>
                <c:pt idx="169">
                  <c:v>211147.23752747435</c:v>
                </c:pt>
                <c:pt idx="170">
                  <c:v>215156.87097717109</c:v>
                </c:pt>
                <c:pt idx="171">
                  <c:v>222272.9152436218</c:v>
                </c:pt>
                <c:pt idx="172">
                  <c:v>229505.56525416949</c:v>
                </c:pt>
                <c:pt idx="173">
                  <c:v>242205.89518789496</c:v>
                </c:pt>
                <c:pt idx="174">
                  <c:v>248427.40035451986</c:v>
                </c:pt>
                <c:pt idx="175">
                  <c:v>258263.49201529074</c:v>
                </c:pt>
                <c:pt idx="176">
                  <c:v>274075.98261843802</c:v>
                </c:pt>
                <c:pt idx="177">
                  <c:v>270719.27742705488</c:v>
                </c:pt>
                <c:pt idx="178">
                  <c:v>278664.69138381066</c:v>
                </c:pt>
                <c:pt idx="179">
                  <c:v>298716.45398410468</c:v>
                </c:pt>
                <c:pt idx="180">
                  <c:v>256980.80427002301</c:v>
                </c:pt>
                <c:pt idx="181">
                  <c:v>290558.73770799866</c:v>
                </c:pt>
                <c:pt idx="182">
                  <c:v>301564.46899193799</c:v>
                </c:pt>
                <c:pt idx="183">
                  <c:v>305149.98763195128</c:v>
                </c:pt>
                <c:pt idx="184">
                  <c:v>331192.51988267968</c:v>
                </c:pt>
                <c:pt idx="185">
                  <c:v>264954.01590614376</c:v>
                </c:pt>
                <c:pt idx="186">
                  <c:v>317812.34207941947</c:v>
                </c:pt>
                <c:pt idx="187">
                  <c:v>344731.04745354631</c:v>
                </c:pt>
                <c:pt idx="188">
                  <c:v>385030.10690086585</c:v>
                </c:pt>
                <c:pt idx="189">
                  <c:v>407246.34406904585</c:v>
                </c:pt>
                <c:pt idx="190">
                  <c:v>440518.37037948694</c:v>
                </c:pt>
                <c:pt idx="191">
                  <c:v>441531.56263135973</c:v>
                </c:pt>
                <c:pt idx="192">
                  <c:v>488554.67405159958</c:v>
                </c:pt>
                <c:pt idx="193">
                  <c:v>464371.21768604539</c:v>
                </c:pt>
                <c:pt idx="194">
                  <c:v>387982.15237669094</c:v>
                </c:pt>
                <c:pt idx="195">
                  <c:v>367496.69473120169</c:v>
                </c:pt>
                <c:pt idx="196">
                  <c:v>393515.46071817074</c:v>
                </c:pt>
                <c:pt idx="197">
                  <c:v>421179.59760665818</c:v>
                </c:pt>
                <c:pt idx="198">
                  <c:v>456137.5042080108</c:v>
                </c:pt>
                <c:pt idx="199">
                  <c:v>439488.48530441843</c:v>
                </c:pt>
                <c:pt idx="200">
                  <c:v>488886.99105263507</c:v>
                </c:pt>
              </c:numCache>
            </c:numRef>
          </c:val>
          <c:extLst>
            <c:ext xmlns:c16="http://schemas.microsoft.com/office/drawing/2014/chart" uri="{C3380CC4-5D6E-409C-BE32-E72D297353CC}">
              <c16:uniqueId val="{00000000-4462-3F47-B285-2EEDE43337C3}"/>
            </c:ext>
          </c:extLst>
        </c:ser>
        <c:ser>
          <c:idx val="1"/>
          <c:order val="1"/>
          <c:tx>
            <c:strRef>
              <c:f>Sheet1!$C$1</c:f>
              <c:strCache>
                <c:ptCount val="1"/>
                <c:pt idx="0">
                  <c:v>With dividends reinvestment</c:v>
                </c:pt>
              </c:strCache>
            </c:strRef>
          </c:tx>
          <c:spPr>
            <a:solidFill>
              <a:srgbClr val="00009A"/>
            </a:solidFill>
            <a:ln>
              <a:noFill/>
            </a:ln>
            <a:effectLst/>
          </c:spPr>
          <c:cat>
            <c:numRef>
              <c:f>Sheet1!$A$2:$A$202</c:f>
              <c:numCache>
                <c:formatCode>m/d/yy</c:formatCode>
                <c:ptCount val="201"/>
                <c:pt idx="0">
                  <c:v>27029</c:v>
                </c:pt>
                <c:pt idx="1">
                  <c:v>27119</c:v>
                </c:pt>
                <c:pt idx="2">
                  <c:v>27210</c:v>
                </c:pt>
                <c:pt idx="3">
                  <c:v>27302</c:v>
                </c:pt>
                <c:pt idx="4">
                  <c:v>27394</c:v>
                </c:pt>
                <c:pt idx="5">
                  <c:v>27484</c:v>
                </c:pt>
                <c:pt idx="6">
                  <c:v>27575</c:v>
                </c:pt>
                <c:pt idx="7">
                  <c:v>27667</c:v>
                </c:pt>
                <c:pt idx="8">
                  <c:v>27759</c:v>
                </c:pt>
                <c:pt idx="9">
                  <c:v>27850</c:v>
                </c:pt>
                <c:pt idx="10">
                  <c:v>27941</c:v>
                </c:pt>
                <c:pt idx="11">
                  <c:v>28033</c:v>
                </c:pt>
                <c:pt idx="12">
                  <c:v>28125</c:v>
                </c:pt>
                <c:pt idx="13">
                  <c:v>28215</c:v>
                </c:pt>
                <c:pt idx="14">
                  <c:v>28306</c:v>
                </c:pt>
                <c:pt idx="15">
                  <c:v>28398</c:v>
                </c:pt>
                <c:pt idx="16">
                  <c:v>28490</c:v>
                </c:pt>
                <c:pt idx="17">
                  <c:v>28580</c:v>
                </c:pt>
                <c:pt idx="18">
                  <c:v>28671</c:v>
                </c:pt>
                <c:pt idx="19">
                  <c:v>28763</c:v>
                </c:pt>
                <c:pt idx="20">
                  <c:v>28855</c:v>
                </c:pt>
                <c:pt idx="21">
                  <c:v>28945</c:v>
                </c:pt>
                <c:pt idx="22">
                  <c:v>29036</c:v>
                </c:pt>
                <c:pt idx="23">
                  <c:v>29128</c:v>
                </c:pt>
                <c:pt idx="24">
                  <c:v>29220</c:v>
                </c:pt>
                <c:pt idx="25">
                  <c:v>29311</c:v>
                </c:pt>
                <c:pt idx="26">
                  <c:v>29402</c:v>
                </c:pt>
                <c:pt idx="27">
                  <c:v>29494</c:v>
                </c:pt>
                <c:pt idx="28">
                  <c:v>29586</c:v>
                </c:pt>
                <c:pt idx="29">
                  <c:v>29676</c:v>
                </c:pt>
                <c:pt idx="30">
                  <c:v>29767</c:v>
                </c:pt>
                <c:pt idx="31">
                  <c:v>29859</c:v>
                </c:pt>
                <c:pt idx="32">
                  <c:v>29951</c:v>
                </c:pt>
                <c:pt idx="33">
                  <c:v>30041</c:v>
                </c:pt>
                <c:pt idx="34">
                  <c:v>30132</c:v>
                </c:pt>
                <c:pt idx="35">
                  <c:v>30224</c:v>
                </c:pt>
                <c:pt idx="36">
                  <c:v>30316</c:v>
                </c:pt>
                <c:pt idx="37">
                  <c:v>30406</c:v>
                </c:pt>
                <c:pt idx="38">
                  <c:v>30497</c:v>
                </c:pt>
                <c:pt idx="39">
                  <c:v>30589</c:v>
                </c:pt>
                <c:pt idx="40">
                  <c:v>30681</c:v>
                </c:pt>
                <c:pt idx="41">
                  <c:v>30772</c:v>
                </c:pt>
                <c:pt idx="42">
                  <c:v>30863</c:v>
                </c:pt>
                <c:pt idx="43">
                  <c:v>30955</c:v>
                </c:pt>
                <c:pt idx="44">
                  <c:v>31047</c:v>
                </c:pt>
                <c:pt idx="45">
                  <c:v>31137</c:v>
                </c:pt>
                <c:pt idx="46">
                  <c:v>31228</c:v>
                </c:pt>
                <c:pt idx="47">
                  <c:v>31320</c:v>
                </c:pt>
                <c:pt idx="48">
                  <c:v>31412</c:v>
                </c:pt>
                <c:pt idx="49">
                  <c:v>31502</c:v>
                </c:pt>
                <c:pt idx="50">
                  <c:v>31593</c:v>
                </c:pt>
                <c:pt idx="51">
                  <c:v>31685</c:v>
                </c:pt>
                <c:pt idx="52">
                  <c:v>31777</c:v>
                </c:pt>
                <c:pt idx="53">
                  <c:v>31867</c:v>
                </c:pt>
                <c:pt idx="54">
                  <c:v>31958</c:v>
                </c:pt>
                <c:pt idx="55">
                  <c:v>32050</c:v>
                </c:pt>
                <c:pt idx="56">
                  <c:v>32142</c:v>
                </c:pt>
                <c:pt idx="57">
                  <c:v>32233</c:v>
                </c:pt>
                <c:pt idx="58">
                  <c:v>32324</c:v>
                </c:pt>
                <c:pt idx="59">
                  <c:v>32416</c:v>
                </c:pt>
                <c:pt idx="60">
                  <c:v>32508</c:v>
                </c:pt>
                <c:pt idx="61">
                  <c:v>32598</c:v>
                </c:pt>
                <c:pt idx="62">
                  <c:v>32689</c:v>
                </c:pt>
                <c:pt idx="63">
                  <c:v>32781</c:v>
                </c:pt>
                <c:pt idx="64">
                  <c:v>32873</c:v>
                </c:pt>
                <c:pt idx="65">
                  <c:v>32963</c:v>
                </c:pt>
                <c:pt idx="66">
                  <c:v>33054</c:v>
                </c:pt>
                <c:pt idx="67">
                  <c:v>33146</c:v>
                </c:pt>
                <c:pt idx="68">
                  <c:v>33238</c:v>
                </c:pt>
                <c:pt idx="69">
                  <c:v>33328</c:v>
                </c:pt>
                <c:pt idx="70">
                  <c:v>33419</c:v>
                </c:pt>
                <c:pt idx="71">
                  <c:v>33511</c:v>
                </c:pt>
                <c:pt idx="72">
                  <c:v>33603</c:v>
                </c:pt>
                <c:pt idx="73">
                  <c:v>33694</c:v>
                </c:pt>
                <c:pt idx="74">
                  <c:v>33785</c:v>
                </c:pt>
                <c:pt idx="75">
                  <c:v>33877</c:v>
                </c:pt>
                <c:pt idx="76">
                  <c:v>33969</c:v>
                </c:pt>
                <c:pt idx="77">
                  <c:v>34059</c:v>
                </c:pt>
                <c:pt idx="78">
                  <c:v>34150</c:v>
                </c:pt>
                <c:pt idx="79">
                  <c:v>34242</c:v>
                </c:pt>
                <c:pt idx="80">
                  <c:v>34334</c:v>
                </c:pt>
                <c:pt idx="81">
                  <c:v>34424</c:v>
                </c:pt>
                <c:pt idx="82">
                  <c:v>34515</c:v>
                </c:pt>
                <c:pt idx="83">
                  <c:v>34607</c:v>
                </c:pt>
                <c:pt idx="84">
                  <c:v>34699</c:v>
                </c:pt>
                <c:pt idx="85">
                  <c:v>34789</c:v>
                </c:pt>
                <c:pt idx="86">
                  <c:v>34880</c:v>
                </c:pt>
                <c:pt idx="87">
                  <c:v>34972</c:v>
                </c:pt>
                <c:pt idx="88">
                  <c:v>35064</c:v>
                </c:pt>
                <c:pt idx="89">
                  <c:v>35155</c:v>
                </c:pt>
                <c:pt idx="90">
                  <c:v>35246</c:v>
                </c:pt>
                <c:pt idx="91">
                  <c:v>35338</c:v>
                </c:pt>
                <c:pt idx="92">
                  <c:v>35430</c:v>
                </c:pt>
                <c:pt idx="93">
                  <c:v>35520</c:v>
                </c:pt>
                <c:pt idx="94">
                  <c:v>35611</c:v>
                </c:pt>
                <c:pt idx="95">
                  <c:v>35703</c:v>
                </c:pt>
                <c:pt idx="96">
                  <c:v>35795</c:v>
                </c:pt>
                <c:pt idx="97">
                  <c:v>35885</c:v>
                </c:pt>
                <c:pt idx="98">
                  <c:v>35976</c:v>
                </c:pt>
                <c:pt idx="99">
                  <c:v>36068</c:v>
                </c:pt>
                <c:pt idx="100">
                  <c:v>36160</c:v>
                </c:pt>
                <c:pt idx="101">
                  <c:v>36250</c:v>
                </c:pt>
                <c:pt idx="102">
                  <c:v>36341</c:v>
                </c:pt>
                <c:pt idx="103">
                  <c:v>36433</c:v>
                </c:pt>
                <c:pt idx="104">
                  <c:v>36525</c:v>
                </c:pt>
                <c:pt idx="105">
                  <c:v>36616</c:v>
                </c:pt>
                <c:pt idx="106">
                  <c:v>36707</c:v>
                </c:pt>
                <c:pt idx="107">
                  <c:v>36799</c:v>
                </c:pt>
                <c:pt idx="108">
                  <c:v>36891</c:v>
                </c:pt>
                <c:pt idx="109">
                  <c:v>36981</c:v>
                </c:pt>
                <c:pt idx="110">
                  <c:v>37072</c:v>
                </c:pt>
                <c:pt idx="111">
                  <c:v>37164</c:v>
                </c:pt>
                <c:pt idx="112">
                  <c:v>37256</c:v>
                </c:pt>
                <c:pt idx="113">
                  <c:v>37346</c:v>
                </c:pt>
                <c:pt idx="114">
                  <c:v>37437</c:v>
                </c:pt>
                <c:pt idx="115">
                  <c:v>37529</c:v>
                </c:pt>
                <c:pt idx="116">
                  <c:v>37621</c:v>
                </c:pt>
                <c:pt idx="117">
                  <c:v>37711</c:v>
                </c:pt>
                <c:pt idx="118">
                  <c:v>37802</c:v>
                </c:pt>
                <c:pt idx="119">
                  <c:v>37894</c:v>
                </c:pt>
                <c:pt idx="120">
                  <c:v>37986</c:v>
                </c:pt>
                <c:pt idx="121">
                  <c:v>38077</c:v>
                </c:pt>
                <c:pt idx="122">
                  <c:v>38168</c:v>
                </c:pt>
                <c:pt idx="123">
                  <c:v>38260</c:v>
                </c:pt>
                <c:pt idx="124">
                  <c:v>38352</c:v>
                </c:pt>
                <c:pt idx="125">
                  <c:v>38442</c:v>
                </c:pt>
                <c:pt idx="126">
                  <c:v>38533</c:v>
                </c:pt>
                <c:pt idx="127">
                  <c:v>38625</c:v>
                </c:pt>
                <c:pt idx="128">
                  <c:v>38717</c:v>
                </c:pt>
                <c:pt idx="129">
                  <c:v>38807</c:v>
                </c:pt>
                <c:pt idx="130">
                  <c:v>38898</c:v>
                </c:pt>
                <c:pt idx="131">
                  <c:v>38990</c:v>
                </c:pt>
                <c:pt idx="132">
                  <c:v>39082</c:v>
                </c:pt>
                <c:pt idx="133">
                  <c:v>39172</c:v>
                </c:pt>
                <c:pt idx="134">
                  <c:v>39263</c:v>
                </c:pt>
                <c:pt idx="135">
                  <c:v>39355</c:v>
                </c:pt>
                <c:pt idx="136">
                  <c:v>39447</c:v>
                </c:pt>
                <c:pt idx="137">
                  <c:v>39538</c:v>
                </c:pt>
                <c:pt idx="138">
                  <c:v>39629</c:v>
                </c:pt>
                <c:pt idx="139">
                  <c:v>39721</c:v>
                </c:pt>
                <c:pt idx="140">
                  <c:v>39813</c:v>
                </c:pt>
                <c:pt idx="141">
                  <c:v>39903</c:v>
                </c:pt>
                <c:pt idx="142">
                  <c:v>39994</c:v>
                </c:pt>
                <c:pt idx="143">
                  <c:v>40086</c:v>
                </c:pt>
                <c:pt idx="144">
                  <c:v>40178</c:v>
                </c:pt>
                <c:pt idx="145">
                  <c:v>40268</c:v>
                </c:pt>
                <c:pt idx="146">
                  <c:v>40359</c:v>
                </c:pt>
                <c:pt idx="147">
                  <c:v>40451</c:v>
                </c:pt>
                <c:pt idx="148">
                  <c:v>40543</c:v>
                </c:pt>
                <c:pt idx="149">
                  <c:v>40633</c:v>
                </c:pt>
                <c:pt idx="150">
                  <c:v>40724</c:v>
                </c:pt>
                <c:pt idx="151">
                  <c:v>40816</c:v>
                </c:pt>
                <c:pt idx="152">
                  <c:v>40908</c:v>
                </c:pt>
                <c:pt idx="153">
                  <c:v>40999</c:v>
                </c:pt>
                <c:pt idx="154">
                  <c:v>41090</c:v>
                </c:pt>
                <c:pt idx="155">
                  <c:v>41182</c:v>
                </c:pt>
                <c:pt idx="156">
                  <c:v>41274</c:v>
                </c:pt>
                <c:pt idx="157">
                  <c:v>41364</c:v>
                </c:pt>
                <c:pt idx="158">
                  <c:v>41455</c:v>
                </c:pt>
                <c:pt idx="159">
                  <c:v>41547</c:v>
                </c:pt>
                <c:pt idx="160">
                  <c:v>41639</c:v>
                </c:pt>
                <c:pt idx="161">
                  <c:v>41729</c:v>
                </c:pt>
                <c:pt idx="162">
                  <c:v>41820</c:v>
                </c:pt>
                <c:pt idx="163">
                  <c:v>41912</c:v>
                </c:pt>
                <c:pt idx="164">
                  <c:v>42004</c:v>
                </c:pt>
                <c:pt idx="165">
                  <c:v>42094</c:v>
                </c:pt>
                <c:pt idx="166">
                  <c:v>42185</c:v>
                </c:pt>
                <c:pt idx="167">
                  <c:v>42277</c:v>
                </c:pt>
                <c:pt idx="168">
                  <c:v>42369</c:v>
                </c:pt>
                <c:pt idx="169">
                  <c:v>42460</c:v>
                </c:pt>
                <c:pt idx="170">
                  <c:v>42551</c:v>
                </c:pt>
                <c:pt idx="171">
                  <c:v>42643</c:v>
                </c:pt>
                <c:pt idx="172">
                  <c:v>42735</c:v>
                </c:pt>
                <c:pt idx="173">
                  <c:v>42825</c:v>
                </c:pt>
                <c:pt idx="174">
                  <c:v>42916</c:v>
                </c:pt>
                <c:pt idx="175">
                  <c:v>43008</c:v>
                </c:pt>
                <c:pt idx="176">
                  <c:v>43100</c:v>
                </c:pt>
                <c:pt idx="177">
                  <c:v>43190</c:v>
                </c:pt>
                <c:pt idx="178">
                  <c:v>43281</c:v>
                </c:pt>
                <c:pt idx="179">
                  <c:v>43373</c:v>
                </c:pt>
                <c:pt idx="180">
                  <c:v>43465</c:v>
                </c:pt>
                <c:pt idx="181">
                  <c:v>43555</c:v>
                </c:pt>
                <c:pt idx="182">
                  <c:v>43646</c:v>
                </c:pt>
                <c:pt idx="183">
                  <c:v>43738</c:v>
                </c:pt>
                <c:pt idx="184">
                  <c:v>43830</c:v>
                </c:pt>
                <c:pt idx="185">
                  <c:v>43921</c:v>
                </c:pt>
                <c:pt idx="186">
                  <c:v>44012</c:v>
                </c:pt>
                <c:pt idx="187">
                  <c:v>44104</c:v>
                </c:pt>
                <c:pt idx="188">
                  <c:v>44196</c:v>
                </c:pt>
                <c:pt idx="189">
                  <c:v>44286</c:v>
                </c:pt>
                <c:pt idx="190">
                  <c:v>44377</c:v>
                </c:pt>
                <c:pt idx="191">
                  <c:v>44469</c:v>
                </c:pt>
                <c:pt idx="192">
                  <c:v>44561</c:v>
                </c:pt>
                <c:pt idx="193">
                  <c:v>44651</c:v>
                </c:pt>
                <c:pt idx="194">
                  <c:v>44742</c:v>
                </c:pt>
                <c:pt idx="195">
                  <c:v>44834</c:v>
                </c:pt>
                <c:pt idx="196">
                  <c:v>44925</c:v>
                </c:pt>
                <c:pt idx="197">
                  <c:v>45016</c:v>
                </c:pt>
                <c:pt idx="198">
                  <c:v>45107</c:v>
                </c:pt>
                <c:pt idx="199">
                  <c:v>45198</c:v>
                </c:pt>
                <c:pt idx="200">
                  <c:v>45289</c:v>
                </c:pt>
              </c:numCache>
            </c:numRef>
          </c:cat>
          <c:val>
            <c:numRef>
              <c:f>Sheet1!$C$2:$C$202</c:f>
              <c:numCache>
                <c:formatCode>"$"#,##0</c:formatCode>
                <c:ptCount val="201"/>
                <c:pt idx="0" formatCode="&quot;$&quot;#,##0_);[Red]\(&quot;$&quot;#,##0\)">
                  <c:v>10000</c:v>
                </c:pt>
                <c:pt idx="1">
                  <c:v>85.083906344376373</c:v>
                </c:pt>
                <c:pt idx="2">
                  <c:v>169.90097582034286</c:v>
                </c:pt>
                <c:pt idx="3">
                  <c:v>221.65766527835785</c:v>
                </c:pt>
                <c:pt idx="4">
                  <c:v>340.92975282517182</c:v>
                </c:pt>
                <c:pt idx="5">
                  <c:v>511.26228190633265</c:v>
                </c:pt>
                <c:pt idx="6">
                  <c:v>684.85748000150124</c:v>
                </c:pt>
                <c:pt idx="7">
                  <c:v>704.34380270558904</c:v>
                </c:pt>
                <c:pt idx="8">
                  <c:v>860.56529914044768</c:v>
                </c:pt>
                <c:pt idx="9">
                  <c:v>1082.5674834281435</c:v>
                </c:pt>
                <c:pt idx="10">
                  <c:v>1211.5191927663109</c:v>
                </c:pt>
                <c:pt idx="11">
                  <c:v>1337.942215477784</c:v>
                </c:pt>
                <c:pt idx="12">
                  <c:v>1496.3687348717485</c:v>
                </c:pt>
                <c:pt idx="13">
                  <c:v>1492.74684148509</c:v>
                </c:pt>
                <c:pt idx="14">
                  <c:v>1661.6749582898428</c:v>
                </c:pt>
                <c:pt idx="15">
                  <c:v>1733.2588343849675</c:v>
                </c:pt>
                <c:pt idx="16">
                  <c:v>1864.1896419076002</c:v>
                </c:pt>
                <c:pt idx="17">
                  <c:v>1892.8257282769664</c:v>
                </c:pt>
                <c:pt idx="18">
                  <c:v>2185.294862677727</c:v>
                </c:pt>
                <c:pt idx="19">
                  <c:v>2503.6398119700098</c:v>
                </c:pt>
                <c:pt idx="20">
                  <c:v>2517.9967791875315</c:v>
                </c:pt>
                <c:pt idx="21">
                  <c:v>2830.1796540067207</c:v>
                </c:pt>
                <c:pt idx="22">
                  <c:v>3052.080262264757</c:v>
                </c:pt>
                <c:pt idx="23">
                  <c:v>3431.1894130733763</c:v>
                </c:pt>
                <c:pt idx="24">
                  <c:v>3587.3843511515479</c:v>
                </c:pt>
                <c:pt idx="25">
                  <c:v>3591.1497449631406</c:v>
                </c:pt>
                <c:pt idx="26">
                  <c:v>4233.3352297903875</c:v>
                </c:pt>
                <c:pt idx="27">
                  <c:v>4866.8343246602781</c:v>
                </c:pt>
                <c:pt idx="28">
                  <c:v>5489.651117881278</c:v>
                </c:pt>
                <c:pt idx="29">
                  <c:v>5725.2140248149008</c:v>
                </c:pt>
                <c:pt idx="30">
                  <c:v>5765.064490026869</c:v>
                </c:pt>
                <c:pt idx="31">
                  <c:v>5352.1792920131556</c:v>
                </c:pt>
                <c:pt idx="32">
                  <c:v>5896.7310640425458</c:v>
                </c:pt>
                <c:pt idx="33">
                  <c:v>5638.7233605591591</c:v>
                </c:pt>
                <c:pt idx="34">
                  <c:v>5789.4296024041942</c:v>
                </c:pt>
                <c:pt idx="35">
                  <c:v>6629.1178739313073</c:v>
                </c:pt>
                <c:pt idx="36">
                  <c:v>8011.657705470383</c:v>
                </c:pt>
                <c:pt idx="37">
                  <c:v>8986.1804762793909</c:v>
                </c:pt>
                <c:pt idx="38">
                  <c:v>10164.875915702174</c:v>
                </c:pt>
                <c:pt idx="39">
                  <c:v>10333.254845748812</c:v>
                </c:pt>
                <c:pt idx="40">
                  <c:v>10558.839888370861</c:v>
                </c:pt>
                <c:pt idx="41">
                  <c:v>10490.47956913411</c:v>
                </c:pt>
                <c:pt idx="42">
                  <c:v>10418.416018231115</c:v>
                </c:pt>
                <c:pt idx="43">
                  <c:v>11614.337225947434</c:v>
                </c:pt>
                <c:pt idx="44">
                  <c:v>12030.300176864996</c:v>
                </c:pt>
                <c:pt idx="45">
                  <c:v>13332.342905076959</c:v>
                </c:pt>
                <c:pt idx="46">
                  <c:v>14510.761818652121</c:v>
                </c:pt>
                <c:pt idx="47">
                  <c:v>14120.967869582393</c:v>
                </c:pt>
                <c:pt idx="48">
                  <c:v>16747.466411328784</c:v>
                </c:pt>
                <c:pt idx="49">
                  <c:v>19309.460264896537</c:v>
                </c:pt>
                <c:pt idx="50">
                  <c:v>20655.86945639431</c:v>
                </c:pt>
                <c:pt idx="51">
                  <c:v>19434.815782211121</c:v>
                </c:pt>
                <c:pt idx="52">
                  <c:v>20730.647506154331</c:v>
                </c:pt>
                <c:pt idx="53">
                  <c:v>25367.520999951503</c:v>
                </c:pt>
                <c:pt idx="54">
                  <c:v>26865.399630374315</c:v>
                </c:pt>
                <c:pt idx="55">
                  <c:v>28866.761191003017</c:v>
                </c:pt>
                <c:pt idx="56">
                  <c:v>22586.785731697426</c:v>
                </c:pt>
                <c:pt idx="57">
                  <c:v>24104.634643051002</c:v>
                </c:pt>
                <c:pt idx="58">
                  <c:v>25980.060015530998</c:v>
                </c:pt>
                <c:pt idx="59">
                  <c:v>26326.192723258075</c:v>
                </c:pt>
                <c:pt idx="60">
                  <c:v>27403.782985204685</c:v>
                </c:pt>
                <c:pt idx="61">
                  <c:v>29606.874353453357</c:v>
                </c:pt>
                <c:pt idx="62">
                  <c:v>32519.515667741689</c:v>
                </c:pt>
                <c:pt idx="63">
                  <c:v>36297.843531850544</c:v>
                </c:pt>
                <c:pt idx="64">
                  <c:v>37349.843724155224</c:v>
                </c:pt>
                <c:pt idx="65">
                  <c:v>36516.229698861469</c:v>
                </c:pt>
                <c:pt idx="66">
                  <c:v>39152.031805558669</c:v>
                </c:pt>
                <c:pt idx="67">
                  <c:v>34054.872959882327</c:v>
                </c:pt>
                <c:pt idx="68">
                  <c:v>37442.058369554521</c:v>
                </c:pt>
                <c:pt idx="69">
                  <c:v>43184.950031873916</c:v>
                </c:pt>
                <c:pt idx="70">
                  <c:v>43413.839796922039</c:v>
                </c:pt>
                <c:pt idx="71">
                  <c:v>46058.124820191544</c:v>
                </c:pt>
                <c:pt idx="72">
                  <c:v>50257.004519313523</c:v>
                </c:pt>
                <c:pt idx="73">
                  <c:v>49281.266923775162</c:v>
                </c:pt>
                <c:pt idx="74">
                  <c:v>50549.300634530904</c:v>
                </c:pt>
                <c:pt idx="75">
                  <c:v>52472.110480001538</c:v>
                </c:pt>
                <c:pt idx="76">
                  <c:v>55435.255693822008</c:v>
                </c:pt>
                <c:pt idx="77">
                  <c:v>58170.513722839081</c:v>
                </c:pt>
                <c:pt idx="78">
                  <c:v>58795.869831595191</c:v>
                </c:pt>
                <c:pt idx="79">
                  <c:v>60647.467175937403</c:v>
                </c:pt>
                <c:pt idx="80">
                  <c:v>62372.887363363625</c:v>
                </c:pt>
                <c:pt idx="81">
                  <c:v>60314.085578425744</c:v>
                </c:pt>
                <c:pt idx="82">
                  <c:v>60914.302391382887</c:v>
                </c:pt>
                <c:pt idx="83">
                  <c:v>64230.790021138921</c:v>
                </c:pt>
                <c:pt idx="84">
                  <c:v>64563.914336002585</c:v>
                </c:pt>
                <c:pt idx="85">
                  <c:v>71186.456413853943</c:v>
                </c:pt>
                <c:pt idx="86">
                  <c:v>78366.879430548812</c:v>
                </c:pt>
                <c:pt idx="87">
                  <c:v>84967.171409720322</c:v>
                </c:pt>
                <c:pt idx="88">
                  <c:v>90457.942518010459</c:v>
                </c:pt>
                <c:pt idx="89">
                  <c:v>95670.039016556839</c:v>
                </c:pt>
                <c:pt idx="90">
                  <c:v>100358.06873544492</c:v>
                </c:pt>
                <c:pt idx="91">
                  <c:v>103876.08354150532</c:v>
                </c:pt>
                <c:pt idx="92">
                  <c:v>112929.92987546693</c:v>
                </c:pt>
                <c:pt idx="93">
                  <c:v>116313.31806817715</c:v>
                </c:pt>
                <c:pt idx="94">
                  <c:v>137046.30567230639</c:v>
                </c:pt>
                <c:pt idx="95">
                  <c:v>147737.24074961478</c:v>
                </c:pt>
                <c:pt idx="96">
                  <c:v>152395.56227802328</c:v>
                </c:pt>
                <c:pt idx="97">
                  <c:v>174068.56431647582</c:v>
                </c:pt>
                <c:pt idx="98">
                  <c:v>180256.71029619308</c:v>
                </c:pt>
                <c:pt idx="99">
                  <c:v>162741.19955249602</c:v>
                </c:pt>
                <c:pt idx="100">
                  <c:v>197848.00626451557</c:v>
                </c:pt>
                <c:pt idx="101">
                  <c:v>208126.43689685978</c:v>
                </c:pt>
                <c:pt idx="102">
                  <c:v>223239.35738460685</c:v>
                </c:pt>
                <c:pt idx="103">
                  <c:v>209738.31035050499</c:v>
                </c:pt>
                <c:pt idx="104">
                  <c:v>241387.94113151083</c:v>
                </c:pt>
                <c:pt idx="105">
                  <c:v>247371.50088471951</c:v>
                </c:pt>
                <c:pt idx="106">
                  <c:v>241227.63364632896</c:v>
                </c:pt>
                <c:pt idx="107">
                  <c:v>239301.01629650212</c:v>
                </c:pt>
                <c:pt idx="108">
                  <c:v>220969.68256564485</c:v>
                </c:pt>
                <c:pt idx="109">
                  <c:v>195123.94955039528</c:v>
                </c:pt>
                <c:pt idx="110">
                  <c:v>206934.97529325087</c:v>
                </c:pt>
                <c:pt idx="111">
                  <c:v>176945.9959838537</c:v>
                </c:pt>
                <c:pt idx="112">
                  <c:v>196271.10868125642</c:v>
                </c:pt>
                <c:pt idx="113">
                  <c:v>197205.09824394641</c:v>
                </c:pt>
                <c:pt idx="114">
                  <c:v>171182.25599706869</c:v>
                </c:pt>
                <c:pt idx="115">
                  <c:v>141969.0200241211</c:v>
                </c:pt>
                <c:pt idx="116">
                  <c:v>154383.8536360405</c:v>
                </c:pt>
                <c:pt idx="117">
                  <c:v>149924.5779343007</c:v>
                </c:pt>
                <c:pt idx="118">
                  <c:v>173437.47105235234</c:v>
                </c:pt>
                <c:pt idx="119">
                  <c:v>178469.5874574217</c:v>
                </c:pt>
                <c:pt idx="120">
                  <c:v>200746.59956701647</c:v>
                </c:pt>
                <c:pt idx="121">
                  <c:v>204610.36676890688</c:v>
                </c:pt>
                <c:pt idx="122">
                  <c:v>208619.9493223555</c:v>
                </c:pt>
                <c:pt idx="123">
                  <c:v>205232.47826835857</c:v>
                </c:pt>
                <c:pt idx="124">
                  <c:v>224744.58357160725</c:v>
                </c:pt>
                <c:pt idx="125">
                  <c:v>220458.42268925792</c:v>
                </c:pt>
                <c:pt idx="126">
                  <c:v>224031.53312557374</c:v>
                </c:pt>
                <c:pt idx="127">
                  <c:v>232667.58597987139</c:v>
                </c:pt>
                <c:pt idx="128">
                  <c:v>238157.36962728994</c:v>
                </c:pt>
                <c:pt idx="129">
                  <c:v>248791.4805381911</c:v>
                </c:pt>
                <c:pt idx="130">
                  <c:v>245819.51750644043</c:v>
                </c:pt>
                <c:pt idx="131">
                  <c:v>260394.09739868334</c:v>
                </c:pt>
                <c:pt idx="132">
                  <c:v>278555.90768715419</c:v>
                </c:pt>
                <c:pt idx="133">
                  <c:v>281006.70347875962</c:v>
                </c:pt>
                <c:pt idx="134">
                  <c:v>299337.51787761471</c:v>
                </c:pt>
                <c:pt idx="135">
                  <c:v>306145.29916170402</c:v>
                </c:pt>
                <c:pt idx="136">
                  <c:v>296716.32744742779</c:v>
                </c:pt>
                <c:pt idx="137">
                  <c:v>269407.34879584808</c:v>
                </c:pt>
                <c:pt idx="138">
                  <c:v>262741.26440777082</c:v>
                </c:pt>
                <c:pt idx="139">
                  <c:v>241416.74998574005</c:v>
                </c:pt>
                <c:pt idx="140">
                  <c:v>189176.61956741565</c:v>
                </c:pt>
                <c:pt idx="141">
                  <c:v>168952.01911991971</c:v>
                </c:pt>
                <c:pt idx="142">
                  <c:v>196442.19822659856</c:v>
                </c:pt>
                <c:pt idx="143">
                  <c:v>227684.56083796584</c:v>
                </c:pt>
                <c:pt idx="144">
                  <c:v>242028.92284913207</c:v>
                </c:pt>
                <c:pt idx="145">
                  <c:v>255653.97892207262</c:v>
                </c:pt>
                <c:pt idx="146">
                  <c:v>226968.81331692095</c:v>
                </c:pt>
                <c:pt idx="147">
                  <c:v>253209.97864634206</c:v>
                </c:pt>
                <c:pt idx="148">
                  <c:v>281094.39838164346</c:v>
                </c:pt>
                <c:pt idx="149">
                  <c:v>298374.52722071111</c:v>
                </c:pt>
                <c:pt idx="150">
                  <c:v>299337.13068695099</c:v>
                </c:pt>
                <c:pt idx="151">
                  <c:v>258447.53085557709</c:v>
                </c:pt>
                <c:pt idx="152">
                  <c:v>289756.28878966521</c:v>
                </c:pt>
                <c:pt idx="153">
                  <c:v>326988.14539863425</c:v>
                </c:pt>
                <c:pt idx="154">
                  <c:v>318764.36292191083</c:v>
                </c:pt>
                <c:pt idx="155">
                  <c:v>339831.11446187471</c:v>
                </c:pt>
                <c:pt idx="156">
                  <c:v>339477.17392320337</c:v>
                </c:pt>
                <c:pt idx="157">
                  <c:v>376326.45082915691</c:v>
                </c:pt>
                <c:pt idx="158">
                  <c:v>388157.02615723968</c:v>
                </c:pt>
                <c:pt idx="159">
                  <c:v>409436.26175166486</c:v>
                </c:pt>
                <c:pt idx="160">
                  <c:v>453502.09139191348</c:v>
                </c:pt>
                <c:pt idx="161">
                  <c:v>462665.55960415863</c:v>
                </c:pt>
                <c:pt idx="162">
                  <c:v>487915.92973196774</c:v>
                </c:pt>
                <c:pt idx="163">
                  <c:v>494449.8823258772</c:v>
                </c:pt>
                <c:pt idx="164">
                  <c:v>519933.13124480448</c:v>
                </c:pt>
                <c:pt idx="165">
                  <c:v>525960.70001278399</c:v>
                </c:pt>
                <c:pt idx="166">
                  <c:v>528502.24514952349</c:v>
                </c:pt>
                <c:pt idx="167">
                  <c:v>495525.98298900807</c:v>
                </c:pt>
                <c:pt idx="168">
                  <c:v>531583.03232741531</c:v>
                </c:pt>
                <c:pt idx="169">
                  <c:v>539951.83163358178</c:v>
                </c:pt>
                <c:pt idx="170">
                  <c:v>554383.46445643902</c:v>
                </c:pt>
                <c:pt idx="171">
                  <c:v>576910.73786256544</c:v>
                </c:pt>
                <c:pt idx="172">
                  <c:v>600240.75996025582</c:v>
                </c:pt>
                <c:pt idx="173">
                  <c:v>637873.83588891092</c:v>
                </c:pt>
                <c:pt idx="174">
                  <c:v>658830.56862136838</c:v>
                </c:pt>
                <c:pt idx="175">
                  <c:v>689642.95775109448</c:v>
                </c:pt>
                <c:pt idx="176">
                  <c:v>736816.97125764308</c:v>
                </c:pt>
                <c:pt idx="177">
                  <c:v>732499.64293787465</c:v>
                </c:pt>
                <c:pt idx="178">
                  <c:v>759003.57594035193</c:v>
                </c:pt>
                <c:pt idx="179">
                  <c:v>818963.93005441257</c:v>
                </c:pt>
                <c:pt idx="180">
                  <c:v>709590.99417380348</c:v>
                </c:pt>
                <c:pt idx="181">
                  <c:v>807930.59237793786</c:v>
                </c:pt>
                <c:pt idx="182">
                  <c:v>844202.01376770996</c:v>
                </c:pt>
                <c:pt idx="183">
                  <c:v>860074.83125388529</c:v>
                </c:pt>
                <c:pt idx="184">
                  <c:v>939718.02640943718</c:v>
                </c:pt>
                <c:pt idx="185">
                  <c:v>756858.06331271818</c:v>
                </c:pt>
                <c:pt idx="186">
                  <c:v>913879.9382109968</c:v>
                </c:pt>
                <c:pt idx="187">
                  <c:v>996951.35346680402</c:v>
                </c:pt>
                <c:pt idx="188">
                  <c:v>1119532.5374912149</c:v>
                </c:pt>
                <c:pt idx="189">
                  <c:v>1190147.8154820264</c:v>
                </c:pt>
                <c:pt idx="190">
                  <c:v>1293452.9898132021</c:v>
                </c:pt>
                <c:pt idx="191">
                  <c:v>1302496.8314504467</c:v>
                </c:pt>
                <c:pt idx="192">
                  <c:v>1447665.6490580221</c:v>
                </c:pt>
                <c:pt idx="193">
                  <c:v>1382782.9705605335</c:v>
                </c:pt>
                <c:pt idx="194">
                  <c:v>1161780.2115621888</c:v>
                </c:pt>
                <c:pt idx="195">
                  <c:v>1106482.2896110669</c:v>
                </c:pt>
                <c:pt idx="196">
                  <c:v>1191748.9369419392</c:v>
                </c:pt>
                <c:pt idx="197">
                  <c:v>1282662.576998428</c:v>
                </c:pt>
                <c:pt idx="198">
                  <c:v>1396620.4764575597</c:v>
                </c:pt>
                <c:pt idx="199">
                  <c:v>1352684.309393388</c:v>
                </c:pt>
                <c:pt idx="200">
                  <c:v>1512611.5860658754</c:v>
                </c:pt>
              </c:numCache>
            </c:numRef>
          </c:val>
          <c:extLst>
            <c:ext xmlns:c16="http://schemas.microsoft.com/office/drawing/2014/chart" uri="{C3380CC4-5D6E-409C-BE32-E72D297353CC}">
              <c16:uniqueId val="{00000001-4462-3F47-B285-2EEDE43337C3}"/>
            </c:ext>
          </c:extLst>
        </c:ser>
        <c:dLbls>
          <c:showLegendKey val="0"/>
          <c:showVal val="0"/>
          <c:showCatName val="0"/>
          <c:showSerName val="0"/>
          <c:showPercent val="0"/>
          <c:showBubbleSize val="0"/>
        </c:dLbls>
        <c:axId val="2127702144"/>
        <c:axId val="2127716400"/>
      </c:areaChart>
      <c:dateAx>
        <c:axId val="2127702144"/>
        <c:scaling>
          <c:orientation val="minMax"/>
        </c:scaling>
        <c:delete val="0"/>
        <c:axPos val="b"/>
        <c:numFmt formatCode="yyyy"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solidFill>
                <a:latin typeface="+mn-lt"/>
                <a:ea typeface="+mn-ea"/>
                <a:cs typeface="+mn-cs"/>
              </a:defRPr>
            </a:pPr>
            <a:endParaRPr lang="en-US"/>
          </a:p>
        </c:txPr>
        <c:crossAx val="2127716400"/>
        <c:crosses val="autoZero"/>
        <c:auto val="1"/>
        <c:lblOffset val="100"/>
        <c:baseTimeUnit val="months"/>
        <c:majorUnit val="5"/>
        <c:majorTimeUnit val="years"/>
      </c:dateAx>
      <c:valAx>
        <c:axId val="2127716400"/>
        <c:scaling>
          <c:orientation val="minMax"/>
          <c:max val="2000000"/>
        </c:scaling>
        <c:delete val="0"/>
        <c:axPos val="l"/>
        <c:majorGridlines>
          <c:spPr>
            <a:ln w="9525" cap="flat" cmpd="sng" algn="ctr">
              <a:solidFill>
                <a:schemeClr val="tx1">
                  <a:lumMod val="15000"/>
                  <a:lumOff val="85000"/>
                </a:schemeClr>
              </a:solidFill>
              <a:round/>
            </a:ln>
            <a:effectLst/>
          </c:spPr>
        </c:majorGridlines>
        <c:numFmt formatCode="#,##0_);[Red]\(#,##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2127702144"/>
        <c:crosses val="autoZero"/>
        <c:crossBetween val="midCat"/>
        <c:majorUnit val="400000"/>
      </c:valAx>
      <c:spPr>
        <a:noFill/>
        <a:ln>
          <a:noFill/>
        </a:ln>
        <a:effectLst/>
      </c:spPr>
    </c:plotArea>
    <c:legend>
      <c:legendPos val="b"/>
      <c:layout>
        <c:manualLayout>
          <c:xMode val="edge"/>
          <c:yMode val="edge"/>
          <c:x val="0.17331824146981631"/>
          <c:y val="5.5113188976378073E-3"/>
          <c:w val="0.62151852097544169"/>
          <c:h val="6.5233205997156096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320525960479265E-2"/>
          <c:y val="4.3425318810987573E-2"/>
          <c:w val="0.87926684505273467"/>
          <c:h val="0.86139795850997858"/>
        </c:manualLayout>
      </c:layout>
      <c:areaChart>
        <c:grouping val="standard"/>
        <c:varyColors val="0"/>
        <c:ser>
          <c:idx val="0"/>
          <c:order val="0"/>
          <c:tx>
            <c:strRef>
              <c:f>Sheet1!$B$1</c:f>
              <c:strCache>
                <c:ptCount val="1"/>
                <c:pt idx="0">
                  <c:v>Outperformance</c:v>
                </c:pt>
              </c:strCache>
            </c:strRef>
          </c:tx>
          <c:spPr>
            <a:solidFill>
              <a:srgbClr val="06874E"/>
            </a:solidFill>
            <a:ln>
              <a:noFill/>
            </a:ln>
            <a:effectLst/>
          </c:spPr>
          <c:cat>
            <c:numRef>
              <c:f>Sheet1!$A$2:$A$637</c:f>
              <c:numCache>
                <c:formatCode>m/d/yy</c:formatCode>
                <c:ptCount val="636"/>
                <c:pt idx="0">
                  <c:v>25964</c:v>
                </c:pt>
                <c:pt idx="1">
                  <c:v>25992</c:v>
                </c:pt>
                <c:pt idx="2">
                  <c:v>26023</c:v>
                </c:pt>
                <c:pt idx="3">
                  <c:v>26053</c:v>
                </c:pt>
                <c:pt idx="4">
                  <c:v>26084</c:v>
                </c:pt>
                <c:pt idx="5">
                  <c:v>26114</c:v>
                </c:pt>
                <c:pt idx="6">
                  <c:v>26145</c:v>
                </c:pt>
                <c:pt idx="7">
                  <c:v>26176</c:v>
                </c:pt>
                <c:pt idx="8">
                  <c:v>26206</c:v>
                </c:pt>
                <c:pt idx="9">
                  <c:v>26237</c:v>
                </c:pt>
                <c:pt idx="10">
                  <c:v>26267</c:v>
                </c:pt>
                <c:pt idx="11">
                  <c:v>26298</c:v>
                </c:pt>
                <c:pt idx="12">
                  <c:v>26329</c:v>
                </c:pt>
                <c:pt idx="13">
                  <c:v>26358</c:v>
                </c:pt>
                <c:pt idx="14">
                  <c:v>26389</c:v>
                </c:pt>
                <c:pt idx="15">
                  <c:v>26419</c:v>
                </c:pt>
                <c:pt idx="16">
                  <c:v>26450</c:v>
                </c:pt>
                <c:pt idx="17">
                  <c:v>26480</c:v>
                </c:pt>
                <c:pt idx="18">
                  <c:v>26511</c:v>
                </c:pt>
                <c:pt idx="19">
                  <c:v>26542</c:v>
                </c:pt>
                <c:pt idx="20">
                  <c:v>26572</c:v>
                </c:pt>
                <c:pt idx="21">
                  <c:v>26603</c:v>
                </c:pt>
                <c:pt idx="22">
                  <c:v>26633</c:v>
                </c:pt>
                <c:pt idx="23">
                  <c:v>26664</c:v>
                </c:pt>
                <c:pt idx="24">
                  <c:v>26695</c:v>
                </c:pt>
                <c:pt idx="25">
                  <c:v>26723</c:v>
                </c:pt>
                <c:pt idx="26">
                  <c:v>26754</c:v>
                </c:pt>
                <c:pt idx="27">
                  <c:v>26784</c:v>
                </c:pt>
                <c:pt idx="28">
                  <c:v>26815</c:v>
                </c:pt>
                <c:pt idx="29">
                  <c:v>26845</c:v>
                </c:pt>
                <c:pt idx="30">
                  <c:v>26876</c:v>
                </c:pt>
                <c:pt idx="31">
                  <c:v>26907</c:v>
                </c:pt>
                <c:pt idx="32">
                  <c:v>26937</c:v>
                </c:pt>
                <c:pt idx="33">
                  <c:v>26968</c:v>
                </c:pt>
                <c:pt idx="34">
                  <c:v>26998</c:v>
                </c:pt>
                <c:pt idx="35">
                  <c:v>27029</c:v>
                </c:pt>
                <c:pt idx="36">
                  <c:v>27060</c:v>
                </c:pt>
                <c:pt idx="37">
                  <c:v>27088</c:v>
                </c:pt>
                <c:pt idx="38">
                  <c:v>27119</c:v>
                </c:pt>
                <c:pt idx="39">
                  <c:v>27149</c:v>
                </c:pt>
                <c:pt idx="40">
                  <c:v>27180</c:v>
                </c:pt>
                <c:pt idx="41">
                  <c:v>27210</c:v>
                </c:pt>
                <c:pt idx="42">
                  <c:v>27241</c:v>
                </c:pt>
                <c:pt idx="43">
                  <c:v>27272</c:v>
                </c:pt>
                <c:pt idx="44">
                  <c:v>27302</c:v>
                </c:pt>
                <c:pt idx="45">
                  <c:v>27333</c:v>
                </c:pt>
                <c:pt idx="46">
                  <c:v>27363</c:v>
                </c:pt>
                <c:pt idx="47">
                  <c:v>27394</c:v>
                </c:pt>
                <c:pt idx="48">
                  <c:v>27425</c:v>
                </c:pt>
                <c:pt idx="49">
                  <c:v>27453</c:v>
                </c:pt>
                <c:pt idx="50">
                  <c:v>27484</c:v>
                </c:pt>
                <c:pt idx="51">
                  <c:v>27514</c:v>
                </c:pt>
                <c:pt idx="52">
                  <c:v>27545</c:v>
                </c:pt>
                <c:pt idx="53">
                  <c:v>27575</c:v>
                </c:pt>
                <c:pt idx="54">
                  <c:v>27606</c:v>
                </c:pt>
                <c:pt idx="55">
                  <c:v>27637</c:v>
                </c:pt>
                <c:pt idx="56">
                  <c:v>27667</c:v>
                </c:pt>
                <c:pt idx="57">
                  <c:v>27698</c:v>
                </c:pt>
                <c:pt idx="58">
                  <c:v>27728</c:v>
                </c:pt>
                <c:pt idx="59">
                  <c:v>27759</c:v>
                </c:pt>
                <c:pt idx="60">
                  <c:v>27790</c:v>
                </c:pt>
                <c:pt idx="61">
                  <c:v>27819</c:v>
                </c:pt>
                <c:pt idx="62">
                  <c:v>27850</c:v>
                </c:pt>
                <c:pt idx="63">
                  <c:v>27880</c:v>
                </c:pt>
                <c:pt idx="64">
                  <c:v>27911</c:v>
                </c:pt>
                <c:pt idx="65">
                  <c:v>27941</c:v>
                </c:pt>
                <c:pt idx="66">
                  <c:v>27972</c:v>
                </c:pt>
                <c:pt idx="67">
                  <c:v>28003</c:v>
                </c:pt>
                <c:pt idx="68">
                  <c:v>28033</c:v>
                </c:pt>
                <c:pt idx="69">
                  <c:v>28064</c:v>
                </c:pt>
                <c:pt idx="70">
                  <c:v>28094</c:v>
                </c:pt>
                <c:pt idx="71">
                  <c:v>28125</c:v>
                </c:pt>
                <c:pt idx="72">
                  <c:v>28156</c:v>
                </c:pt>
                <c:pt idx="73">
                  <c:v>28184</c:v>
                </c:pt>
                <c:pt idx="74">
                  <c:v>28215</c:v>
                </c:pt>
                <c:pt idx="75">
                  <c:v>28245</c:v>
                </c:pt>
                <c:pt idx="76">
                  <c:v>28276</c:v>
                </c:pt>
                <c:pt idx="77">
                  <c:v>28306</c:v>
                </c:pt>
                <c:pt idx="78">
                  <c:v>28337</c:v>
                </c:pt>
                <c:pt idx="79">
                  <c:v>28368</c:v>
                </c:pt>
                <c:pt idx="80">
                  <c:v>28398</c:v>
                </c:pt>
                <c:pt idx="81">
                  <c:v>28429</c:v>
                </c:pt>
                <c:pt idx="82">
                  <c:v>28459</c:v>
                </c:pt>
                <c:pt idx="83">
                  <c:v>28490</c:v>
                </c:pt>
                <c:pt idx="84">
                  <c:v>28521</c:v>
                </c:pt>
                <c:pt idx="85">
                  <c:v>28549</c:v>
                </c:pt>
                <c:pt idx="86">
                  <c:v>28580</c:v>
                </c:pt>
                <c:pt idx="87">
                  <c:v>28610</c:v>
                </c:pt>
                <c:pt idx="88">
                  <c:v>28641</c:v>
                </c:pt>
                <c:pt idx="89">
                  <c:v>28671</c:v>
                </c:pt>
                <c:pt idx="90">
                  <c:v>28702</c:v>
                </c:pt>
                <c:pt idx="91">
                  <c:v>28733</c:v>
                </c:pt>
                <c:pt idx="92">
                  <c:v>28763</c:v>
                </c:pt>
                <c:pt idx="93">
                  <c:v>28794</c:v>
                </c:pt>
                <c:pt idx="94">
                  <c:v>28824</c:v>
                </c:pt>
                <c:pt idx="95">
                  <c:v>28855</c:v>
                </c:pt>
                <c:pt idx="96">
                  <c:v>28886</c:v>
                </c:pt>
                <c:pt idx="97">
                  <c:v>28914</c:v>
                </c:pt>
                <c:pt idx="98">
                  <c:v>28945</c:v>
                </c:pt>
                <c:pt idx="99">
                  <c:v>28975</c:v>
                </c:pt>
                <c:pt idx="100">
                  <c:v>29006</c:v>
                </c:pt>
                <c:pt idx="101">
                  <c:v>29036</c:v>
                </c:pt>
                <c:pt idx="102">
                  <c:v>29067</c:v>
                </c:pt>
                <c:pt idx="103">
                  <c:v>29098</c:v>
                </c:pt>
                <c:pt idx="104">
                  <c:v>29128</c:v>
                </c:pt>
                <c:pt idx="105">
                  <c:v>29159</c:v>
                </c:pt>
                <c:pt idx="106">
                  <c:v>29189</c:v>
                </c:pt>
                <c:pt idx="107">
                  <c:v>29220</c:v>
                </c:pt>
                <c:pt idx="108">
                  <c:v>29251</c:v>
                </c:pt>
                <c:pt idx="109">
                  <c:v>29280</c:v>
                </c:pt>
                <c:pt idx="110">
                  <c:v>29311</c:v>
                </c:pt>
                <c:pt idx="111">
                  <c:v>29341</c:v>
                </c:pt>
                <c:pt idx="112">
                  <c:v>29372</c:v>
                </c:pt>
                <c:pt idx="113">
                  <c:v>29402</c:v>
                </c:pt>
                <c:pt idx="114">
                  <c:v>29433</c:v>
                </c:pt>
                <c:pt idx="115">
                  <c:v>29464</c:v>
                </c:pt>
                <c:pt idx="116">
                  <c:v>29494</c:v>
                </c:pt>
                <c:pt idx="117">
                  <c:v>29525</c:v>
                </c:pt>
                <c:pt idx="118">
                  <c:v>29555</c:v>
                </c:pt>
                <c:pt idx="119">
                  <c:v>29586</c:v>
                </c:pt>
                <c:pt idx="120">
                  <c:v>29617</c:v>
                </c:pt>
                <c:pt idx="121">
                  <c:v>29645</c:v>
                </c:pt>
                <c:pt idx="122">
                  <c:v>29676</c:v>
                </c:pt>
                <c:pt idx="123">
                  <c:v>29706</c:v>
                </c:pt>
                <c:pt idx="124">
                  <c:v>29737</c:v>
                </c:pt>
                <c:pt idx="125">
                  <c:v>29767</c:v>
                </c:pt>
                <c:pt idx="126">
                  <c:v>29798</c:v>
                </c:pt>
                <c:pt idx="127">
                  <c:v>29829</c:v>
                </c:pt>
                <c:pt idx="128">
                  <c:v>29859</c:v>
                </c:pt>
                <c:pt idx="129">
                  <c:v>29890</c:v>
                </c:pt>
                <c:pt idx="130">
                  <c:v>29920</c:v>
                </c:pt>
                <c:pt idx="131">
                  <c:v>29951</c:v>
                </c:pt>
                <c:pt idx="132">
                  <c:v>29982</c:v>
                </c:pt>
                <c:pt idx="133">
                  <c:v>30010</c:v>
                </c:pt>
                <c:pt idx="134">
                  <c:v>30041</c:v>
                </c:pt>
                <c:pt idx="135">
                  <c:v>30071</c:v>
                </c:pt>
                <c:pt idx="136">
                  <c:v>30102</c:v>
                </c:pt>
                <c:pt idx="137">
                  <c:v>30132</c:v>
                </c:pt>
                <c:pt idx="138">
                  <c:v>30163</c:v>
                </c:pt>
                <c:pt idx="139">
                  <c:v>30194</c:v>
                </c:pt>
                <c:pt idx="140">
                  <c:v>30224</c:v>
                </c:pt>
                <c:pt idx="141">
                  <c:v>30255</c:v>
                </c:pt>
                <c:pt idx="142">
                  <c:v>30285</c:v>
                </c:pt>
                <c:pt idx="143">
                  <c:v>30316</c:v>
                </c:pt>
                <c:pt idx="144">
                  <c:v>30347</c:v>
                </c:pt>
                <c:pt idx="145">
                  <c:v>30375</c:v>
                </c:pt>
                <c:pt idx="146">
                  <c:v>30406</c:v>
                </c:pt>
                <c:pt idx="147">
                  <c:v>30436</c:v>
                </c:pt>
                <c:pt idx="148">
                  <c:v>30467</c:v>
                </c:pt>
                <c:pt idx="149">
                  <c:v>30497</c:v>
                </c:pt>
                <c:pt idx="150">
                  <c:v>30528</c:v>
                </c:pt>
                <c:pt idx="151">
                  <c:v>30559</c:v>
                </c:pt>
                <c:pt idx="152">
                  <c:v>30589</c:v>
                </c:pt>
                <c:pt idx="153">
                  <c:v>30620</c:v>
                </c:pt>
                <c:pt idx="154">
                  <c:v>30650</c:v>
                </c:pt>
                <c:pt idx="155">
                  <c:v>30681</c:v>
                </c:pt>
                <c:pt idx="156">
                  <c:v>30712</c:v>
                </c:pt>
                <c:pt idx="157">
                  <c:v>30741</c:v>
                </c:pt>
                <c:pt idx="158">
                  <c:v>30772</c:v>
                </c:pt>
                <c:pt idx="159">
                  <c:v>30802</c:v>
                </c:pt>
                <c:pt idx="160">
                  <c:v>30833</c:v>
                </c:pt>
                <c:pt idx="161">
                  <c:v>30863</c:v>
                </c:pt>
                <c:pt idx="162">
                  <c:v>30894</c:v>
                </c:pt>
                <c:pt idx="163">
                  <c:v>30925</c:v>
                </c:pt>
                <c:pt idx="164">
                  <c:v>30955</c:v>
                </c:pt>
                <c:pt idx="165">
                  <c:v>30986</c:v>
                </c:pt>
                <c:pt idx="166">
                  <c:v>31016</c:v>
                </c:pt>
                <c:pt idx="167">
                  <c:v>31047</c:v>
                </c:pt>
                <c:pt idx="168">
                  <c:v>31078</c:v>
                </c:pt>
                <c:pt idx="169">
                  <c:v>31106</c:v>
                </c:pt>
                <c:pt idx="170">
                  <c:v>31137</c:v>
                </c:pt>
                <c:pt idx="171">
                  <c:v>31167</c:v>
                </c:pt>
                <c:pt idx="172">
                  <c:v>31198</c:v>
                </c:pt>
                <c:pt idx="173">
                  <c:v>31228</c:v>
                </c:pt>
                <c:pt idx="174">
                  <c:v>31259</c:v>
                </c:pt>
                <c:pt idx="175">
                  <c:v>31290</c:v>
                </c:pt>
                <c:pt idx="176">
                  <c:v>31320</c:v>
                </c:pt>
                <c:pt idx="177">
                  <c:v>31351</c:v>
                </c:pt>
                <c:pt idx="178">
                  <c:v>31381</c:v>
                </c:pt>
                <c:pt idx="179">
                  <c:v>31412</c:v>
                </c:pt>
                <c:pt idx="180">
                  <c:v>31443</c:v>
                </c:pt>
                <c:pt idx="181">
                  <c:v>31471</c:v>
                </c:pt>
                <c:pt idx="182">
                  <c:v>31502</c:v>
                </c:pt>
                <c:pt idx="183">
                  <c:v>31532</c:v>
                </c:pt>
                <c:pt idx="184">
                  <c:v>31563</c:v>
                </c:pt>
                <c:pt idx="185">
                  <c:v>31593</c:v>
                </c:pt>
                <c:pt idx="186">
                  <c:v>31624</c:v>
                </c:pt>
                <c:pt idx="187">
                  <c:v>31655</c:v>
                </c:pt>
                <c:pt idx="188">
                  <c:v>31685</c:v>
                </c:pt>
                <c:pt idx="189">
                  <c:v>31716</c:v>
                </c:pt>
                <c:pt idx="190">
                  <c:v>31746</c:v>
                </c:pt>
                <c:pt idx="191">
                  <c:v>31777</c:v>
                </c:pt>
                <c:pt idx="192">
                  <c:v>31808</c:v>
                </c:pt>
                <c:pt idx="193">
                  <c:v>31836</c:v>
                </c:pt>
                <c:pt idx="194">
                  <c:v>31867</c:v>
                </c:pt>
                <c:pt idx="195">
                  <c:v>31897</c:v>
                </c:pt>
                <c:pt idx="196">
                  <c:v>31928</c:v>
                </c:pt>
                <c:pt idx="197">
                  <c:v>31958</c:v>
                </c:pt>
                <c:pt idx="198">
                  <c:v>31989</c:v>
                </c:pt>
                <c:pt idx="199">
                  <c:v>32020</c:v>
                </c:pt>
                <c:pt idx="200">
                  <c:v>32050</c:v>
                </c:pt>
                <c:pt idx="201">
                  <c:v>32081</c:v>
                </c:pt>
                <c:pt idx="202">
                  <c:v>32111</c:v>
                </c:pt>
                <c:pt idx="203">
                  <c:v>32142</c:v>
                </c:pt>
                <c:pt idx="204">
                  <c:v>32173</c:v>
                </c:pt>
                <c:pt idx="205">
                  <c:v>32202</c:v>
                </c:pt>
                <c:pt idx="206">
                  <c:v>32233</c:v>
                </c:pt>
                <c:pt idx="207">
                  <c:v>32263</c:v>
                </c:pt>
                <c:pt idx="208">
                  <c:v>32294</c:v>
                </c:pt>
                <c:pt idx="209">
                  <c:v>32324</c:v>
                </c:pt>
                <c:pt idx="210">
                  <c:v>32355</c:v>
                </c:pt>
                <c:pt idx="211">
                  <c:v>32386</c:v>
                </c:pt>
                <c:pt idx="212">
                  <c:v>32416</c:v>
                </c:pt>
                <c:pt idx="213">
                  <c:v>32447</c:v>
                </c:pt>
                <c:pt idx="214">
                  <c:v>32477</c:v>
                </c:pt>
                <c:pt idx="215">
                  <c:v>32508</c:v>
                </c:pt>
                <c:pt idx="216">
                  <c:v>32539</c:v>
                </c:pt>
                <c:pt idx="217">
                  <c:v>32567</c:v>
                </c:pt>
                <c:pt idx="218">
                  <c:v>32598</c:v>
                </c:pt>
                <c:pt idx="219">
                  <c:v>32628</c:v>
                </c:pt>
                <c:pt idx="220">
                  <c:v>32659</c:v>
                </c:pt>
                <c:pt idx="221">
                  <c:v>32689</c:v>
                </c:pt>
                <c:pt idx="222">
                  <c:v>32720</c:v>
                </c:pt>
                <c:pt idx="223">
                  <c:v>32751</c:v>
                </c:pt>
                <c:pt idx="224">
                  <c:v>32781</c:v>
                </c:pt>
                <c:pt idx="225">
                  <c:v>32812</c:v>
                </c:pt>
                <c:pt idx="226">
                  <c:v>32842</c:v>
                </c:pt>
                <c:pt idx="227">
                  <c:v>32873</c:v>
                </c:pt>
                <c:pt idx="228">
                  <c:v>32904</c:v>
                </c:pt>
                <c:pt idx="229">
                  <c:v>32932</c:v>
                </c:pt>
                <c:pt idx="230">
                  <c:v>32963</c:v>
                </c:pt>
                <c:pt idx="231">
                  <c:v>32993</c:v>
                </c:pt>
                <c:pt idx="232">
                  <c:v>33024</c:v>
                </c:pt>
                <c:pt idx="233">
                  <c:v>33054</c:v>
                </c:pt>
                <c:pt idx="234">
                  <c:v>33085</c:v>
                </c:pt>
                <c:pt idx="235">
                  <c:v>33116</c:v>
                </c:pt>
                <c:pt idx="236">
                  <c:v>33146</c:v>
                </c:pt>
                <c:pt idx="237">
                  <c:v>33177</c:v>
                </c:pt>
                <c:pt idx="238">
                  <c:v>33207</c:v>
                </c:pt>
                <c:pt idx="239">
                  <c:v>33238</c:v>
                </c:pt>
                <c:pt idx="240">
                  <c:v>33269</c:v>
                </c:pt>
                <c:pt idx="241">
                  <c:v>33297</c:v>
                </c:pt>
                <c:pt idx="242">
                  <c:v>33328</c:v>
                </c:pt>
                <c:pt idx="243">
                  <c:v>33358</c:v>
                </c:pt>
                <c:pt idx="244">
                  <c:v>33389</c:v>
                </c:pt>
                <c:pt idx="245">
                  <c:v>33419</c:v>
                </c:pt>
                <c:pt idx="246">
                  <c:v>33450</c:v>
                </c:pt>
                <c:pt idx="247">
                  <c:v>33481</c:v>
                </c:pt>
                <c:pt idx="248">
                  <c:v>33511</c:v>
                </c:pt>
                <c:pt idx="249">
                  <c:v>33542</c:v>
                </c:pt>
                <c:pt idx="250">
                  <c:v>33572</c:v>
                </c:pt>
                <c:pt idx="251">
                  <c:v>33603</c:v>
                </c:pt>
                <c:pt idx="252">
                  <c:v>33634</c:v>
                </c:pt>
                <c:pt idx="253">
                  <c:v>33663</c:v>
                </c:pt>
                <c:pt idx="254">
                  <c:v>33694</c:v>
                </c:pt>
                <c:pt idx="255">
                  <c:v>33724</c:v>
                </c:pt>
                <c:pt idx="256">
                  <c:v>33755</c:v>
                </c:pt>
                <c:pt idx="257">
                  <c:v>33785</c:v>
                </c:pt>
                <c:pt idx="258">
                  <c:v>33816</c:v>
                </c:pt>
                <c:pt idx="259">
                  <c:v>33847</c:v>
                </c:pt>
                <c:pt idx="260">
                  <c:v>33877</c:v>
                </c:pt>
                <c:pt idx="261">
                  <c:v>33908</c:v>
                </c:pt>
                <c:pt idx="262">
                  <c:v>33938</c:v>
                </c:pt>
                <c:pt idx="263">
                  <c:v>33969</c:v>
                </c:pt>
                <c:pt idx="264">
                  <c:v>34000</c:v>
                </c:pt>
                <c:pt idx="265">
                  <c:v>34028</c:v>
                </c:pt>
                <c:pt idx="266">
                  <c:v>34059</c:v>
                </c:pt>
                <c:pt idx="267">
                  <c:v>34089</c:v>
                </c:pt>
                <c:pt idx="268">
                  <c:v>34120</c:v>
                </c:pt>
                <c:pt idx="269">
                  <c:v>34150</c:v>
                </c:pt>
                <c:pt idx="270">
                  <c:v>34181</c:v>
                </c:pt>
                <c:pt idx="271">
                  <c:v>34212</c:v>
                </c:pt>
                <c:pt idx="272">
                  <c:v>34242</c:v>
                </c:pt>
                <c:pt idx="273">
                  <c:v>34273</c:v>
                </c:pt>
                <c:pt idx="274">
                  <c:v>34303</c:v>
                </c:pt>
                <c:pt idx="275">
                  <c:v>34334</c:v>
                </c:pt>
                <c:pt idx="276">
                  <c:v>34365</c:v>
                </c:pt>
                <c:pt idx="277">
                  <c:v>34393</c:v>
                </c:pt>
                <c:pt idx="278">
                  <c:v>34424</c:v>
                </c:pt>
                <c:pt idx="279">
                  <c:v>34454</c:v>
                </c:pt>
                <c:pt idx="280">
                  <c:v>34485</c:v>
                </c:pt>
                <c:pt idx="281">
                  <c:v>34515</c:v>
                </c:pt>
                <c:pt idx="282">
                  <c:v>34546</c:v>
                </c:pt>
                <c:pt idx="283">
                  <c:v>34577</c:v>
                </c:pt>
                <c:pt idx="284">
                  <c:v>34607</c:v>
                </c:pt>
                <c:pt idx="285">
                  <c:v>34638</c:v>
                </c:pt>
                <c:pt idx="286">
                  <c:v>34668</c:v>
                </c:pt>
                <c:pt idx="287">
                  <c:v>34699</c:v>
                </c:pt>
                <c:pt idx="288">
                  <c:v>34730</c:v>
                </c:pt>
                <c:pt idx="289">
                  <c:v>34758</c:v>
                </c:pt>
                <c:pt idx="290">
                  <c:v>34789</c:v>
                </c:pt>
                <c:pt idx="291">
                  <c:v>34819</c:v>
                </c:pt>
                <c:pt idx="292">
                  <c:v>34850</c:v>
                </c:pt>
                <c:pt idx="293">
                  <c:v>34880</c:v>
                </c:pt>
                <c:pt idx="294">
                  <c:v>34911</c:v>
                </c:pt>
                <c:pt idx="295">
                  <c:v>34942</c:v>
                </c:pt>
                <c:pt idx="296">
                  <c:v>34972</c:v>
                </c:pt>
                <c:pt idx="297">
                  <c:v>35003</c:v>
                </c:pt>
                <c:pt idx="298">
                  <c:v>35033</c:v>
                </c:pt>
                <c:pt idx="299">
                  <c:v>35064</c:v>
                </c:pt>
                <c:pt idx="300">
                  <c:v>35095</c:v>
                </c:pt>
                <c:pt idx="301">
                  <c:v>35124</c:v>
                </c:pt>
                <c:pt idx="302">
                  <c:v>35155</c:v>
                </c:pt>
                <c:pt idx="303">
                  <c:v>35185</c:v>
                </c:pt>
                <c:pt idx="304">
                  <c:v>35216</c:v>
                </c:pt>
                <c:pt idx="305">
                  <c:v>35246</c:v>
                </c:pt>
                <c:pt idx="306">
                  <c:v>35277</c:v>
                </c:pt>
                <c:pt idx="307">
                  <c:v>35308</c:v>
                </c:pt>
                <c:pt idx="308">
                  <c:v>35338</c:v>
                </c:pt>
                <c:pt idx="309">
                  <c:v>35369</c:v>
                </c:pt>
                <c:pt idx="310">
                  <c:v>35399</c:v>
                </c:pt>
                <c:pt idx="311">
                  <c:v>35430</c:v>
                </c:pt>
                <c:pt idx="312">
                  <c:v>35461</c:v>
                </c:pt>
                <c:pt idx="313">
                  <c:v>35489</c:v>
                </c:pt>
                <c:pt idx="314">
                  <c:v>35520</c:v>
                </c:pt>
                <c:pt idx="315">
                  <c:v>35550</c:v>
                </c:pt>
                <c:pt idx="316">
                  <c:v>35581</c:v>
                </c:pt>
                <c:pt idx="317">
                  <c:v>35611</c:v>
                </c:pt>
                <c:pt idx="318">
                  <c:v>35642</c:v>
                </c:pt>
                <c:pt idx="319">
                  <c:v>35673</c:v>
                </c:pt>
                <c:pt idx="320">
                  <c:v>35703</c:v>
                </c:pt>
                <c:pt idx="321">
                  <c:v>35734</c:v>
                </c:pt>
                <c:pt idx="322">
                  <c:v>35764</c:v>
                </c:pt>
                <c:pt idx="323">
                  <c:v>35795</c:v>
                </c:pt>
                <c:pt idx="324">
                  <c:v>35826</c:v>
                </c:pt>
                <c:pt idx="325">
                  <c:v>35854</c:v>
                </c:pt>
                <c:pt idx="326">
                  <c:v>35885</c:v>
                </c:pt>
                <c:pt idx="327">
                  <c:v>35915</c:v>
                </c:pt>
                <c:pt idx="328">
                  <c:v>35946</c:v>
                </c:pt>
                <c:pt idx="329">
                  <c:v>35976</c:v>
                </c:pt>
                <c:pt idx="330">
                  <c:v>36007</c:v>
                </c:pt>
                <c:pt idx="331">
                  <c:v>36038</c:v>
                </c:pt>
                <c:pt idx="332">
                  <c:v>36068</c:v>
                </c:pt>
                <c:pt idx="333">
                  <c:v>36099</c:v>
                </c:pt>
                <c:pt idx="334">
                  <c:v>36129</c:v>
                </c:pt>
                <c:pt idx="335">
                  <c:v>36160</c:v>
                </c:pt>
                <c:pt idx="336">
                  <c:v>36191</c:v>
                </c:pt>
                <c:pt idx="337">
                  <c:v>36219</c:v>
                </c:pt>
                <c:pt idx="338">
                  <c:v>36250</c:v>
                </c:pt>
                <c:pt idx="339">
                  <c:v>36280</c:v>
                </c:pt>
                <c:pt idx="340">
                  <c:v>36311</c:v>
                </c:pt>
                <c:pt idx="341">
                  <c:v>36341</c:v>
                </c:pt>
                <c:pt idx="342">
                  <c:v>36372</c:v>
                </c:pt>
                <c:pt idx="343">
                  <c:v>36403</c:v>
                </c:pt>
                <c:pt idx="344">
                  <c:v>36433</c:v>
                </c:pt>
                <c:pt idx="345">
                  <c:v>36464</c:v>
                </c:pt>
                <c:pt idx="346">
                  <c:v>36494</c:v>
                </c:pt>
                <c:pt idx="347">
                  <c:v>36525</c:v>
                </c:pt>
                <c:pt idx="348">
                  <c:v>36556</c:v>
                </c:pt>
                <c:pt idx="349">
                  <c:v>36585</c:v>
                </c:pt>
                <c:pt idx="350">
                  <c:v>36616</c:v>
                </c:pt>
                <c:pt idx="351">
                  <c:v>36646</c:v>
                </c:pt>
                <c:pt idx="352">
                  <c:v>36677</c:v>
                </c:pt>
                <c:pt idx="353">
                  <c:v>36707</c:v>
                </c:pt>
                <c:pt idx="354">
                  <c:v>36738</c:v>
                </c:pt>
                <c:pt idx="355">
                  <c:v>36769</c:v>
                </c:pt>
                <c:pt idx="356">
                  <c:v>36799</c:v>
                </c:pt>
                <c:pt idx="357">
                  <c:v>36830</c:v>
                </c:pt>
                <c:pt idx="358">
                  <c:v>36860</c:v>
                </c:pt>
                <c:pt idx="359">
                  <c:v>36891</c:v>
                </c:pt>
                <c:pt idx="360">
                  <c:v>36922</c:v>
                </c:pt>
                <c:pt idx="361">
                  <c:v>36950</c:v>
                </c:pt>
                <c:pt idx="362">
                  <c:v>36981</c:v>
                </c:pt>
                <c:pt idx="363">
                  <c:v>37011</c:v>
                </c:pt>
                <c:pt idx="364">
                  <c:v>37042</c:v>
                </c:pt>
                <c:pt idx="365">
                  <c:v>37072</c:v>
                </c:pt>
                <c:pt idx="366">
                  <c:v>37103</c:v>
                </c:pt>
                <c:pt idx="367">
                  <c:v>37134</c:v>
                </c:pt>
                <c:pt idx="368">
                  <c:v>37164</c:v>
                </c:pt>
                <c:pt idx="369">
                  <c:v>37195</c:v>
                </c:pt>
                <c:pt idx="370">
                  <c:v>37225</c:v>
                </c:pt>
                <c:pt idx="371">
                  <c:v>37256</c:v>
                </c:pt>
                <c:pt idx="372">
                  <c:v>37287</c:v>
                </c:pt>
                <c:pt idx="373">
                  <c:v>37315</c:v>
                </c:pt>
                <c:pt idx="374">
                  <c:v>37346</c:v>
                </c:pt>
                <c:pt idx="375">
                  <c:v>37376</c:v>
                </c:pt>
                <c:pt idx="376">
                  <c:v>37407</c:v>
                </c:pt>
                <c:pt idx="377">
                  <c:v>37437</c:v>
                </c:pt>
                <c:pt idx="378">
                  <c:v>37468</c:v>
                </c:pt>
                <c:pt idx="379">
                  <c:v>37499</c:v>
                </c:pt>
                <c:pt idx="380">
                  <c:v>37529</c:v>
                </c:pt>
                <c:pt idx="381">
                  <c:v>37560</c:v>
                </c:pt>
                <c:pt idx="382">
                  <c:v>37590</c:v>
                </c:pt>
                <c:pt idx="383">
                  <c:v>37621</c:v>
                </c:pt>
                <c:pt idx="384">
                  <c:v>37652</c:v>
                </c:pt>
                <c:pt idx="385">
                  <c:v>37680</c:v>
                </c:pt>
                <c:pt idx="386">
                  <c:v>37711</c:v>
                </c:pt>
                <c:pt idx="387">
                  <c:v>37741</c:v>
                </c:pt>
                <c:pt idx="388">
                  <c:v>37772</c:v>
                </c:pt>
                <c:pt idx="389">
                  <c:v>37802</c:v>
                </c:pt>
                <c:pt idx="390">
                  <c:v>37833</c:v>
                </c:pt>
                <c:pt idx="391">
                  <c:v>37864</c:v>
                </c:pt>
                <c:pt idx="392">
                  <c:v>37894</c:v>
                </c:pt>
                <c:pt idx="393">
                  <c:v>37925</c:v>
                </c:pt>
                <c:pt idx="394">
                  <c:v>37955</c:v>
                </c:pt>
                <c:pt idx="395">
                  <c:v>37986</c:v>
                </c:pt>
                <c:pt idx="396">
                  <c:v>38017</c:v>
                </c:pt>
                <c:pt idx="397">
                  <c:v>38046</c:v>
                </c:pt>
                <c:pt idx="398">
                  <c:v>38077</c:v>
                </c:pt>
                <c:pt idx="399">
                  <c:v>38107</c:v>
                </c:pt>
                <c:pt idx="400">
                  <c:v>38138</c:v>
                </c:pt>
                <c:pt idx="401">
                  <c:v>38168</c:v>
                </c:pt>
                <c:pt idx="402">
                  <c:v>38199</c:v>
                </c:pt>
                <c:pt idx="403">
                  <c:v>38230</c:v>
                </c:pt>
                <c:pt idx="404">
                  <c:v>38260</c:v>
                </c:pt>
                <c:pt idx="405">
                  <c:v>38291</c:v>
                </c:pt>
                <c:pt idx="406">
                  <c:v>38321</c:v>
                </c:pt>
                <c:pt idx="407">
                  <c:v>38352</c:v>
                </c:pt>
                <c:pt idx="408">
                  <c:v>38383</c:v>
                </c:pt>
                <c:pt idx="409">
                  <c:v>38411</c:v>
                </c:pt>
                <c:pt idx="410">
                  <c:v>38442</c:v>
                </c:pt>
                <c:pt idx="411">
                  <c:v>38472</c:v>
                </c:pt>
                <c:pt idx="412">
                  <c:v>38503</c:v>
                </c:pt>
                <c:pt idx="413">
                  <c:v>38533</c:v>
                </c:pt>
                <c:pt idx="414">
                  <c:v>38564</c:v>
                </c:pt>
                <c:pt idx="415">
                  <c:v>38595</c:v>
                </c:pt>
                <c:pt idx="416">
                  <c:v>38625</c:v>
                </c:pt>
                <c:pt idx="417">
                  <c:v>38656</c:v>
                </c:pt>
                <c:pt idx="418">
                  <c:v>38686</c:v>
                </c:pt>
                <c:pt idx="419">
                  <c:v>38717</c:v>
                </c:pt>
                <c:pt idx="420">
                  <c:v>38748</c:v>
                </c:pt>
                <c:pt idx="421">
                  <c:v>38776</c:v>
                </c:pt>
                <c:pt idx="422">
                  <c:v>38807</c:v>
                </c:pt>
                <c:pt idx="423">
                  <c:v>38837</c:v>
                </c:pt>
                <c:pt idx="424">
                  <c:v>38868</c:v>
                </c:pt>
                <c:pt idx="425">
                  <c:v>38898</c:v>
                </c:pt>
                <c:pt idx="426">
                  <c:v>38929</c:v>
                </c:pt>
                <c:pt idx="427">
                  <c:v>38960</c:v>
                </c:pt>
                <c:pt idx="428">
                  <c:v>38990</c:v>
                </c:pt>
                <c:pt idx="429">
                  <c:v>39021</c:v>
                </c:pt>
                <c:pt idx="430">
                  <c:v>39051</c:v>
                </c:pt>
                <c:pt idx="431">
                  <c:v>39082</c:v>
                </c:pt>
                <c:pt idx="432">
                  <c:v>39113</c:v>
                </c:pt>
                <c:pt idx="433">
                  <c:v>39141</c:v>
                </c:pt>
                <c:pt idx="434">
                  <c:v>39172</c:v>
                </c:pt>
                <c:pt idx="435">
                  <c:v>39202</c:v>
                </c:pt>
                <c:pt idx="436">
                  <c:v>39233</c:v>
                </c:pt>
                <c:pt idx="437">
                  <c:v>39263</c:v>
                </c:pt>
                <c:pt idx="438">
                  <c:v>39294</c:v>
                </c:pt>
                <c:pt idx="439">
                  <c:v>39325</c:v>
                </c:pt>
                <c:pt idx="440">
                  <c:v>39355</c:v>
                </c:pt>
                <c:pt idx="441">
                  <c:v>39386</c:v>
                </c:pt>
                <c:pt idx="442">
                  <c:v>39416</c:v>
                </c:pt>
                <c:pt idx="443">
                  <c:v>39447</c:v>
                </c:pt>
                <c:pt idx="444">
                  <c:v>39478</c:v>
                </c:pt>
                <c:pt idx="445">
                  <c:v>39507</c:v>
                </c:pt>
                <c:pt idx="446">
                  <c:v>39538</c:v>
                </c:pt>
                <c:pt idx="447">
                  <c:v>39568</c:v>
                </c:pt>
                <c:pt idx="448">
                  <c:v>39599</c:v>
                </c:pt>
                <c:pt idx="449">
                  <c:v>39629</c:v>
                </c:pt>
                <c:pt idx="450">
                  <c:v>39660</c:v>
                </c:pt>
                <c:pt idx="451">
                  <c:v>39691</c:v>
                </c:pt>
                <c:pt idx="452">
                  <c:v>39721</c:v>
                </c:pt>
                <c:pt idx="453">
                  <c:v>39752</c:v>
                </c:pt>
                <c:pt idx="454">
                  <c:v>39782</c:v>
                </c:pt>
                <c:pt idx="455">
                  <c:v>39813</c:v>
                </c:pt>
                <c:pt idx="456">
                  <c:v>39844</c:v>
                </c:pt>
                <c:pt idx="457">
                  <c:v>39872</c:v>
                </c:pt>
                <c:pt idx="458">
                  <c:v>39903</c:v>
                </c:pt>
                <c:pt idx="459">
                  <c:v>39933</c:v>
                </c:pt>
                <c:pt idx="460">
                  <c:v>39964</c:v>
                </c:pt>
                <c:pt idx="461">
                  <c:v>39994</c:v>
                </c:pt>
                <c:pt idx="462">
                  <c:v>40025</c:v>
                </c:pt>
                <c:pt idx="463">
                  <c:v>40056</c:v>
                </c:pt>
                <c:pt idx="464">
                  <c:v>40086</c:v>
                </c:pt>
                <c:pt idx="465">
                  <c:v>40117</c:v>
                </c:pt>
                <c:pt idx="466">
                  <c:v>40147</c:v>
                </c:pt>
                <c:pt idx="467">
                  <c:v>40178</c:v>
                </c:pt>
                <c:pt idx="468">
                  <c:v>40209</c:v>
                </c:pt>
                <c:pt idx="469">
                  <c:v>40237</c:v>
                </c:pt>
                <c:pt idx="470">
                  <c:v>40268</c:v>
                </c:pt>
                <c:pt idx="471">
                  <c:v>40298</c:v>
                </c:pt>
                <c:pt idx="472">
                  <c:v>40329</c:v>
                </c:pt>
                <c:pt idx="473">
                  <c:v>40359</c:v>
                </c:pt>
                <c:pt idx="474">
                  <c:v>40390</c:v>
                </c:pt>
                <c:pt idx="475">
                  <c:v>40421</c:v>
                </c:pt>
                <c:pt idx="476">
                  <c:v>40451</c:v>
                </c:pt>
                <c:pt idx="477">
                  <c:v>40482</c:v>
                </c:pt>
                <c:pt idx="478">
                  <c:v>40512</c:v>
                </c:pt>
                <c:pt idx="479">
                  <c:v>40543</c:v>
                </c:pt>
                <c:pt idx="480">
                  <c:v>40574</c:v>
                </c:pt>
                <c:pt idx="481">
                  <c:v>40602</c:v>
                </c:pt>
                <c:pt idx="482">
                  <c:v>40633</c:v>
                </c:pt>
                <c:pt idx="483">
                  <c:v>40663</c:v>
                </c:pt>
                <c:pt idx="484">
                  <c:v>40694</c:v>
                </c:pt>
                <c:pt idx="485">
                  <c:v>40724</c:v>
                </c:pt>
                <c:pt idx="486">
                  <c:v>40755</c:v>
                </c:pt>
                <c:pt idx="487">
                  <c:v>40786</c:v>
                </c:pt>
                <c:pt idx="488">
                  <c:v>40816</c:v>
                </c:pt>
                <c:pt idx="489">
                  <c:v>40847</c:v>
                </c:pt>
                <c:pt idx="490">
                  <c:v>40877</c:v>
                </c:pt>
                <c:pt idx="491">
                  <c:v>40908</c:v>
                </c:pt>
                <c:pt idx="492">
                  <c:v>40939</c:v>
                </c:pt>
                <c:pt idx="493">
                  <c:v>40968</c:v>
                </c:pt>
                <c:pt idx="494">
                  <c:v>40999</c:v>
                </c:pt>
                <c:pt idx="495">
                  <c:v>41029</c:v>
                </c:pt>
                <c:pt idx="496">
                  <c:v>41060</c:v>
                </c:pt>
                <c:pt idx="497">
                  <c:v>41090</c:v>
                </c:pt>
                <c:pt idx="498">
                  <c:v>41121</c:v>
                </c:pt>
                <c:pt idx="499">
                  <c:v>41152</c:v>
                </c:pt>
                <c:pt idx="500">
                  <c:v>41182</c:v>
                </c:pt>
                <c:pt idx="501">
                  <c:v>41213</c:v>
                </c:pt>
                <c:pt idx="502">
                  <c:v>41243</c:v>
                </c:pt>
                <c:pt idx="503">
                  <c:v>41274</c:v>
                </c:pt>
                <c:pt idx="504">
                  <c:v>41305</c:v>
                </c:pt>
                <c:pt idx="505">
                  <c:v>41333</c:v>
                </c:pt>
                <c:pt idx="506">
                  <c:v>41364</c:v>
                </c:pt>
                <c:pt idx="507">
                  <c:v>41394</c:v>
                </c:pt>
                <c:pt idx="508">
                  <c:v>41425</c:v>
                </c:pt>
                <c:pt idx="509">
                  <c:v>41455</c:v>
                </c:pt>
                <c:pt idx="510">
                  <c:v>41486</c:v>
                </c:pt>
                <c:pt idx="511">
                  <c:v>41517</c:v>
                </c:pt>
                <c:pt idx="512">
                  <c:v>41547</c:v>
                </c:pt>
                <c:pt idx="513">
                  <c:v>41578</c:v>
                </c:pt>
                <c:pt idx="514">
                  <c:v>41608</c:v>
                </c:pt>
                <c:pt idx="515">
                  <c:v>41639</c:v>
                </c:pt>
                <c:pt idx="516">
                  <c:v>41670</c:v>
                </c:pt>
                <c:pt idx="517">
                  <c:v>41698</c:v>
                </c:pt>
                <c:pt idx="518">
                  <c:v>41729</c:v>
                </c:pt>
                <c:pt idx="519">
                  <c:v>41759</c:v>
                </c:pt>
                <c:pt idx="520">
                  <c:v>41790</c:v>
                </c:pt>
                <c:pt idx="521">
                  <c:v>41820</c:v>
                </c:pt>
                <c:pt idx="522">
                  <c:v>41851</c:v>
                </c:pt>
                <c:pt idx="523">
                  <c:v>41882</c:v>
                </c:pt>
                <c:pt idx="524">
                  <c:v>41912</c:v>
                </c:pt>
                <c:pt idx="525">
                  <c:v>41943</c:v>
                </c:pt>
                <c:pt idx="526">
                  <c:v>41973</c:v>
                </c:pt>
                <c:pt idx="527">
                  <c:v>42004</c:v>
                </c:pt>
                <c:pt idx="528">
                  <c:v>42035</c:v>
                </c:pt>
                <c:pt idx="529">
                  <c:v>42063</c:v>
                </c:pt>
                <c:pt idx="530">
                  <c:v>42094</c:v>
                </c:pt>
                <c:pt idx="531">
                  <c:v>42124</c:v>
                </c:pt>
                <c:pt idx="532">
                  <c:v>42155</c:v>
                </c:pt>
                <c:pt idx="533">
                  <c:v>42185</c:v>
                </c:pt>
                <c:pt idx="534">
                  <c:v>42216</c:v>
                </c:pt>
                <c:pt idx="535">
                  <c:v>42247</c:v>
                </c:pt>
                <c:pt idx="536">
                  <c:v>42277</c:v>
                </c:pt>
                <c:pt idx="537">
                  <c:v>42308</c:v>
                </c:pt>
                <c:pt idx="538">
                  <c:v>42338</c:v>
                </c:pt>
                <c:pt idx="539">
                  <c:v>42369</c:v>
                </c:pt>
                <c:pt idx="540">
                  <c:v>42400</c:v>
                </c:pt>
                <c:pt idx="541">
                  <c:v>42429</c:v>
                </c:pt>
                <c:pt idx="542">
                  <c:v>42460</c:v>
                </c:pt>
                <c:pt idx="543">
                  <c:v>42490</c:v>
                </c:pt>
                <c:pt idx="544">
                  <c:v>42521</c:v>
                </c:pt>
                <c:pt idx="545">
                  <c:v>42551</c:v>
                </c:pt>
                <c:pt idx="546">
                  <c:v>42582</c:v>
                </c:pt>
                <c:pt idx="547">
                  <c:v>42613</c:v>
                </c:pt>
                <c:pt idx="548">
                  <c:v>42643</c:v>
                </c:pt>
                <c:pt idx="549">
                  <c:v>42674</c:v>
                </c:pt>
                <c:pt idx="550">
                  <c:v>42704</c:v>
                </c:pt>
                <c:pt idx="551">
                  <c:v>42735</c:v>
                </c:pt>
                <c:pt idx="552">
                  <c:v>42766</c:v>
                </c:pt>
                <c:pt idx="553">
                  <c:v>42794</c:v>
                </c:pt>
                <c:pt idx="554">
                  <c:v>42825</c:v>
                </c:pt>
                <c:pt idx="555">
                  <c:v>42855</c:v>
                </c:pt>
                <c:pt idx="556">
                  <c:v>42886</c:v>
                </c:pt>
                <c:pt idx="557">
                  <c:v>42916</c:v>
                </c:pt>
                <c:pt idx="558">
                  <c:v>42947</c:v>
                </c:pt>
                <c:pt idx="559">
                  <c:v>42978</c:v>
                </c:pt>
                <c:pt idx="560">
                  <c:v>43008</c:v>
                </c:pt>
                <c:pt idx="561">
                  <c:v>43039</c:v>
                </c:pt>
                <c:pt idx="562">
                  <c:v>43069</c:v>
                </c:pt>
                <c:pt idx="563">
                  <c:v>43100</c:v>
                </c:pt>
                <c:pt idx="564">
                  <c:v>43131</c:v>
                </c:pt>
                <c:pt idx="565">
                  <c:v>43159</c:v>
                </c:pt>
                <c:pt idx="566">
                  <c:v>43190</c:v>
                </c:pt>
                <c:pt idx="567">
                  <c:v>43220</c:v>
                </c:pt>
                <c:pt idx="568">
                  <c:v>43251</c:v>
                </c:pt>
                <c:pt idx="569">
                  <c:v>43281</c:v>
                </c:pt>
                <c:pt idx="570">
                  <c:v>43312</c:v>
                </c:pt>
                <c:pt idx="571">
                  <c:v>43343</c:v>
                </c:pt>
                <c:pt idx="572">
                  <c:v>43373</c:v>
                </c:pt>
                <c:pt idx="573">
                  <c:v>43404</c:v>
                </c:pt>
                <c:pt idx="574">
                  <c:v>43434</c:v>
                </c:pt>
                <c:pt idx="575">
                  <c:v>43465</c:v>
                </c:pt>
                <c:pt idx="576">
                  <c:v>43496</c:v>
                </c:pt>
                <c:pt idx="577">
                  <c:v>43524</c:v>
                </c:pt>
                <c:pt idx="578">
                  <c:v>43555</c:v>
                </c:pt>
                <c:pt idx="579">
                  <c:v>43585</c:v>
                </c:pt>
                <c:pt idx="580">
                  <c:v>43616</c:v>
                </c:pt>
                <c:pt idx="581">
                  <c:v>43646</c:v>
                </c:pt>
                <c:pt idx="582">
                  <c:v>43677</c:v>
                </c:pt>
                <c:pt idx="583">
                  <c:v>43708</c:v>
                </c:pt>
                <c:pt idx="584">
                  <c:v>43738</c:v>
                </c:pt>
                <c:pt idx="585">
                  <c:v>43769</c:v>
                </c:pt>
                <c:pt idx="586">
                  <c:v>43799</c:v>
                </c:pt>
                <c:pt idx="587">
                  <c:v>43830</c:v>
                </c:pt>
                <c:pt idx="588" formatCode="m/d/yyyy">
                  <c:v>43861</c:v>
                </c:pt>
                <c:pt idx="589" formatCode="m/d/yyyy">
                  <c:v>43889</c:v>
                </c:pt>
                <c:pt idx="590" formatCode="m/d/yyyy">
                  <c:v>43921</c:v>
                </c:pt>
                <c:pt idx="591" formatCode="m/d/yyyy">
                  <c:v>43951</c:v>
                </c:pt>
                <c:pt idx="592" formatCode="m/d/yyyy">
                  <c:v>43982</c:v>
                </c:pt>
                <c:pt idx="593" formatCode="m/d/yyyy">
                  <c:v>44012</c:v>
                </c:pt>
                <c:pt idx="594" formatCode="m/d/yyyy">
                  <c:v>44043</c:v>
                </c:pt>
                <c:pt idx="595" formatCode="m/d/yyyy">
                  <c:v>44074</c:v>
                </c:pt>
                <c:pt idx="596" formatCode="m/d/yyyy">
                  <c:v>44104</c:v>
                </c:pt>
                <c:pt idx="597" formatCode="m/d/yyyy">
                  <c:v>44135</c:v>
                </c:pt>
                <c:pt idx="598" formatCode="m/d/yyyy">
                  <c:v>44165</c:v>
                </c:pt>
                <c:pt idx="599" formatCode="m/d/yyyy">
                  <c:v>44196</c:v>
                </c:pt>
                <c:pt idx="600" formatCode="m/d/yyyy">
                  <c:v>44227</c:v>
                </c:pt>
                <c:pt idx="601" formatCode="m/d/yyyy">
                  <c:v>44255</c:v>
                </c:pt>
                <c:pt idx="602" formatCode="m/d/yyyy">
                  <c:v>44286</c:v>
                </c:pt>
                <c:pt idx="603" formatCode="m/d/yyyy">
                  <c:v>44316</c:v>
                </c:pt>
                <c:pt idx="604" formatCode="m/d/yyyy">
                  <c:v>44347</c:v>
                </c:pt>
                <c:pt idx="605" formatCode="m/d/yyyy">
                  <c:v>44377</c:v>
                </c:pt>
                <c:pt idx="606" formatCode="m/d/yyyy">
                  <c:v>44408</c:v>
                </c:pt>
                <c:pt idx="607" formatCode="m/d/yyyy">
                  <c:v>44439</c:v>
                </c:pt>
                <c:pt idx="608" formatCode="m/d/yyyy">
                  <c:v>44469</c:v>
                </c:pt>
                <c:pt idx="609" formatCode="m/d/yyyy">
                  <c:v>44500</c:v>
                </c:pt>
                <c:pt idx="610" formatCode="m/d/yyyy">
                  <c:v>44530</c:v>
                </c:pt>
                <c:pt idx="611" formatCode="m/d/yyyy">
                  <c:v>44561</c:v>
                </c:pt>
                <c:pt idx="612" formatCode="m/d/yyyy">
                  <c:v>44592</c:v>
                </c:pt>
                <c:pt idx="613" formatCode="m/d/yyyy">
                  <c:v>44620</c:v>
                </c:pt>
                <c:pt idx="614" formatCode="m/d/yyyy">
                  <c:v>44651</c:v>
                </c:pt>
                <c:pt idx="615" formatCode="m/d/yyyy">
                  <c:v>44681</c:v>
                </c:pt>
                <c:pt idx="616" formatCode="m/d/yyyy">
                  <c:v>44712</c:v>
                </c:pt>
                <c:pt idx="617" formatCode="m/d/yyyy">
                  <c:v>44742</c:v>
                </c:pt>
                <c:pt idx="618" formatCode="m/d/yyyy">
                  <c:v>44773</c:v>
                </c:pt>
                <c:pt idx="619" formatCode="m/d/yyyy">
                  <c:v>44804</c:v>
                </c:pt>
                <c:pt idx="620" formatCode="m/d/yyyy">
                  <c:v>44834</c:v>
                </c:pt>
                <c:pt idx="621" formatCode="m/d/yyyy">
                  <c:v>44865</c:v>
                </c:pt>
                <c:pt idx="622" formatCode="m/d/yyyy">
                  <c:v>44895</c:v>
                </c:pt>
                <c:pt idx="623" formatCode="m/d/yyyy">
                  <c:v>44926</c:v>
                </c:pt>
                <c:pt idx="624" formatCode="yyyy\-mm\-dd">
                  <c:v>44957</c:v>
                </c:pt>
                <c:pt idx="625" formatCode="yyyy\-mm\-dd">
                  <c:v>44985</c:v>
                </c:pt>
                <c:pt idx="626" formatCode="yyyy\-mm\-dd">
                  <c:v>45016</c:v>
                </c:pt>
                <c:pt idx="627" formatCode="yyyy\-mm\-dd">
                  <c:v>45044</c:v>
                </c:pt>
                <c:pt idx="628" formatCode="yyyy\-mm\-dd">
                  <c:v>45077</c:v>
                </c:pt>
                <c:pt idx="629" formatCode="yyyy\-mm\-dd">
                  <c:v>45107</c:v>
                </c:pt>
                <c:pt idx="630" formatCode="yyyy\-mm\-dd">
                  <c:v>45138</c:v>
                </c:pt>
                <c:pt idx="631" formatCode="yyyy\-mm\-dd">
                  <c:v>45169</c:v>
                </c:pt>
                <c:pt idx="632" formatCode="yyyy\-mm\-dd">
                  <c:v>45198</c:v>
                </c:pt>
                <c:pt idx="633" formatCode="yyyy\-mm\-dd">
                  <c:v>45230</c:v>
                </c:pt>
                <c:pt idx="634" formatCode="yyyy\-mm\-dd">
                  <c:v>45260</c:v>
                </c:pt>
                <c:pt idx="635" formatCode="yyyy\-mm\-dd">
                  <c:v>45289</c:v>
                </c:pt>
              </c:numCache>
            </c:numRef>
          </c:cat>
          <c:val>
            <c:numRef>
              <c:f>Sheet1!$B$2:$B$637</c:f>
              <c:numCache>
                <c:formatCode>General</c:formatCode>
                <c:ptCount val="636"/>
                <c:pt idx="0">
                  <c:v>0</c:v>
                </c:pt>
                <c:pt idx="3">
                  <c:v>0</c:v>
                </c:pt>
                <c:pt idx="4">
                  <c:v>5.71</c:v>
                </c:pt>
                <c:pt idx="5">
                  <c:v>7.72</c:v>
                </c:pt>
                <c:pt idx="6">
                  <c:v>15.8</c:v>
                </c:pt>
                <c:pt idx="7">
                  <c:v>10.6</c:v>
                </c:pt>
                <c:pt idx="8">
                  <c:v>9.34</c:v>
                </c:pt>
                <c:pt idx="9">
                  <c:v>9.68</c:v>
                </c:pt>
                <c:pt idx="10">
                  <c:v>12.92</c:v>
                </c:pt>
                <c:pt idx="11">
                  <c:v>13.97</c:v>
                </c:pt>
                <c:pt idx="12">
                  <c:v>18.46</c:v>
                </c:pt>
                <c:pt idx="13">
                  <c:v>23.46</c:v>
                </c:pt>
                <c:pt idx="14">
                  <c:v>26.73</c:v>
                </c:pt>
                <c:pt idx="15">
                  <c:v>29.08</c:v>
                </c:pt>
                <c:pt idx="16">
                  <c:v>31.28</c:v>
                </c:pt>
                <c:pt idx="17">
                  <c:v>29.58</c:v>
                </c:pt>
                <c:pt idx="18">
                  <c:v>36.32</c:v>
                </c:pt>
                <c:pt idx="19">
                  <c:v>33.869999999999997</c:v>
                </c:pt>
                <c:pt idx="20">
                  <c:v>29.33</c:v>
                </c:pt>
                <c:pt idx="21">
                  <c:v>29.39</c:v>
                </c:pt>
                <c:pt idx="22">
                  <c:v>33.22</c:v>
                </c:pt>
                <c:pt idx="23">
                  <c:v>36.450000000000003</c:v>
                </c:pt>
                <c:pt idx="24">
                  <c:v>40.81</c:v>
                </c:pt>
                <c:pt idx="25">
                  <c:v>57.94</c:v>
                </c:pt>
                <c:pt idx="26">
                  <c:v>58.82</c:v>
                </c:pt>
                <c:pt idx="27">
                  <c:v>53.4</c:v>
                </c:pt>
                <c:pt idx="28">
                  <c:v>59.02</c:v>
                </c:pt>
                <c:pt idx="29">
                  <c:v>63.44</c:v>
                </c:pt>
                <c:pt idx="70">
                  <c:v>1.54</c:v>
                </c:pt>
                <c:pt idx="71">
                  <c:v>7.23</c:v>
                </c:pt>
                <c:pt idx="72">
                  <c:v>11.44</c:v>
                </c:pt>
                <c:pt idx="73">
                  <c:v>15.63</c:v>
                </c:pt>
                <c:pt idx="74">
                  <c:v>16.93</c:v>
                </c:pt>
                <c:pt idx="75">
                  <c:v>19.760000000000002</c:v>
                </c:pt>
                <c:pt idx="76">
                  <c:v>21.1</c:v>
                </c:pt>
                <c:pt idx="77">
                  <c:v>18.88</c:v>
                </c:pt>
                <c:pt idx="78">
                  <c:v>18.23</c:v>
                </c:pt>
                <c:pt idx="79">
                  <c:v>25.03</c:v>
                </c:pt>
                <c:pt idx="80">
                  <c:v>28.43</c:v>
                </c:pt>
                <c:pt idx="81">
                  <c:v>35.29</c:v>
                </c:pt>
                <c:pt idx="82">
                  <c:v>31.12</c:v>
                </c:pt>
                <c:pt idx="83">
                  <c:v>35.049999999999997</c:v>
                </c:pt>
                <c:pt idx="84">
                  <c:v>42.26</c:v>
                </c:pt>
                <c:pt idx="85">
                  <c:v>45.57</c:v>
                </c:pt>
                <c:pt idx="86">
                  <c:v>52.71</c:v>
                </c:pt>
                <c:pt idx="87">
                  <c:v>43.16</c:v>
                </c:pt>
                <c:pt idx="88">
                  <c:v>45.06</c:v>
                </c:pt>
                <c:pt idx="89">
                  <c:v>52.99</c:v>
                </c:pt>
                <c:pt idx="90">
                  <c:v>60.38</c:v>
                </c:pt>
                <c:pt idx="91">
                  <c:v>60.45</c:v>
                </c:pt>
                <c:pt idx="92">
                  <c:v>65.75</c:v>
                </c:pt>
                <c:pt idx="93">
                  <c:v>85.24</c:v>
                </c:pt>
                <c:pt idx="142">
                  <c:v>3.91</c:v>
                </c:pt>
                <c:pt idx="143">
                  <c:v>10.44</c:v>
                </c:pt>
                <c:pt idx="144">
                  <c:v>5.44</c:v>
                </c:pt>
                <c:pt idx="145">
                  <c:v>6.06</c:v>
                </c:pt>
                <c:pt idx="146">
                  <c:v>6.45</c:v>
                </c:pt>
                <c:pt idx="147">
                  <c:v>4.2300000000000004</c:v>
                </c:pt>
                <c:pt idx="148">
                  <c:v>4.63</c:v>
                </c:pt>
                <c:pt idx="149">
                  <c:v>2.67</c:v>
                </c:pt>
                <c:pt idx="150">
                  <c:v>6.75</c:v>
                </c:pt>
                <c:pt idx="151">
                  <c:v>2.69</c:v>
                </c:pt>
                <c:pt idx="152">
                  <c:v>5.94</c:v>
                </c:pt>
                <c:pt idx="153">
                  <c:v>7.27</c:v>
                </c:pt>
                <c:pt idx="154">
                  <c:v>7.74</c:v>
                </c:pt>
                <c:pt idx="155">
                  <c:v>14.12</c:v>
                </c:pt>
                <c:pt idx="156">
                  <c:v>21.24</c:v>
                </c:pt>
                <c:pt idx="157">
                  <c:v>27.11</c:v>
                </c:pt>
                <c:pt idx="158">
                  <c:v>39.19</c:v>
                </c:pt>
                <c:pt idx="159">
                  <c:v>35.22</c:v>
                </c:pt>
                <c:pt idx="160">
                  <c:v>25.72</c:v>
                </c:pt>
                <c:pt idx="161">
                  <c:v>22.91</c:v>
                </c:pt>
                <c:pt idx="162">
                  <c:v>15.05</c:v>
                </c:pt>
                <c:pt idx="163">
                  <c:v>13.19</c:v>
                </c:pt>
                <c:pt idx="164">
                  <c:v>11.84</c:v>
                </c:pt>
                <c:pt idx="165">
                  <c:v>15.01</c:v>
                </c:pt>
                <c:pt idx="166">
                  <c:v>17.100000000000001</c:v>
                </c:pt>
                <c:pt idx="167">
                  <c:v>16.61</c:v>
                </c:pt>
                <c:pt idx="168">
                  <c:v>9.32</c:v>
                </c:pt>
                <c:pt idx="169">
                  <c:v>6.56</c:v>
                </c:pt>
                <c:pt idx="170">
                  <c:v>18.66</c:v>
                </c:pt>
                <c:pt idx="171">
                  <c:v>18.23</c:v>
                </c:pt>
                <c:pt idx="172">
                  <c:v>16.7</c:v>
                </c:pt>
                <c:pt idx="173">
                  <c:v>18.72</c:v>
                </c:pt>
                <c:pt idx="174">
                  <c:v>28.29</c:v>
                </c:pt>
                <c:pt idx="175">
                  <c:v>35.770000000000003</c:v>
                </c:pt>
                <c:pt idx="176">
                  <c:v>52.25</c:v>
                </c:pt>
                <c:pt idx="177">
                  <c:v>59.2</c:v>
                </c:pt>
                <c:pt idx="178">
                  <c:v>57.15</c:v>
                </c:pt>
                <c:pt idx="179">
                  <c:v>59.69</c:v>
                </c:pt>
                <c:pt idx="180">
                  <c:v>64.73</c:v>
                </c:pt>
                <c:pt idx="181">
                  <c:v>78.489999999999995</c:v>
                </c:pt>
                <c:pt idx="182">
                  <c:v>106.2</c:v>
                </c:pt>
                <c:pt idx="183">
                  <c:v>129.09</c:v>
                </c:pt>
                <c:pt idx="184">
                  <c:v>103.3</c:v>
                </c:pt>
                <c:pt idx="185">
                  <c:v>121.43</c:v>
                </c:pt>
                <c:pt idx="186">
                  <c:v>154.76</c:v>
                </c:pt>
                <c:pt idx="187">
                  <c:v>175.08</c:v>
                </c:pt>
                <c:pt idx="188">
                  <c:v>189.43</c:v>
                </c:pt>
                <c:pt idx="189">
                  <c:v>151.32</c:v>
                </c:pt>
                <c:pt idx="190">
                  <c:v>167.24</c:v>
                </c:pt>
                <c:pt idx="191">
                  <c:v>193.51</c:v>
                </c:pt>
                <c:pt idx="192">
                  <c:v>207.91</c:v>
                </c:pt>
                <c:pt idx="193">
                  <c:v>211.81</c:v>
                </c:pt>
                <c:pt idx="194">
                  <c:v>242.69</c:v>
                </c:pt>
                <c:pt idx="195">
                  <c:v>298.41000000000003</c:v>
                </c:pt>
                <c:pt idx="196">
                  <c:v>296.14999999999998</c:v>
                </c:pt>
                <c:pt idx="197">
                  <c:v>265.14999999999998</c:v>
                </c:pt>
                <c:pt idx="198">
                  <c:v>250.26</c:v>
                </c:pt>
                <c:pt idx="199">
                  <c:v>279.92</c:v>
                </c:pt>
                <c:pt idx="200">
                  <c:v>277.37</c:v>
                </c:pt>
                <c:pt idx="201">
                  <c:v>260.57</c:v>
                </c:pt>
                <c:pt idx="202">
                  <c:v>284.37</c:v>
                </c:pt>
                <c:pt idx="203">
                  <c:v>283.02</c:v>
                </c:pt>
                <c:pt idx="204">
                  <c:v>282.57</c:v>
                </c:pt>
                <c:pt idx="205">
                  <c:v>306.17</c:v>
                </c:pt>
                <c:pt idx="206">
                  <c:v>347.87</c:v>
                </c:pt>
                <c:pt idx="207">
                  <c:v>353.74</c:v>
                </c:pt>
                <c:pt idx="214">
                  <c:v>1.85</c:v>
                </c:pt>
                <c:pt idx="215">
                  <c:v>0.59</c:v>
                </c:pt>
                <c:pt idx="265">
                  <c:v>1.66</c:v>
                </c:pt>
                <c:pt idx="266">
                  <c:v>8.5</c:v>
                </c:pt>
                <c:pt idx="267">
                  <c:v>21.63</c:v>
                </c:pt>
                <c:pt idx="268">
                  <c:v>21.52</c:v>
                </c:pt>
                <c:pt idx="269">
                  <c:v>19.260000000000002</c:v>
                </c:pt>
                <c:pt idx="270">
                  <c:v>23.99</c:v>
                </c:pt>
                <c:pt idx="271">
                  <c:v>26.95</c:v>
                </c:pt>
                <c:pt idx="272">
                  <c:v>24.75</c:v>
                </c:pt>
                <c:pt idx="273">
                  <c:v>26.59</c:v>
                </c:pt>
                <c:pt idx="274">
                  <c:v>15.79</c:v>
                </c:pt>
                <c:pt idx="275">
                  <c:v>23.41</c:v>
                </c:pt>
                <c:pt idx="276">
                  <c:v>30.91</c:v>
                </c:pt>
                <c:pt idx="277">
                  <c:v>33.57</c:v>
                </c:pt>
                <c:pt idx="278">
                  <c:v>32.19</c:v>
                </c:pt>
                <c:pt idx="279">
                  <c:v>36.659999999999997</c:v>
                </c:pt>
                <c:pt idx="280">
                  <c:v>34.090000000000003</c:v>
                </c:pt>
                <c:pt idx="281">
                  <c:v>38.75</c:v>
                </c:pt>
                <c:pt idx="356">
                  <c:v>0.41</c:v>
                </c:pt>
                <c:pt idx="358">
                  <c:v>2.52</c:v>
                </c:pt>
                <c:pt idx="359">
                  <c:v>5.27</c:v>
                </c:pt>
                <c:pt idx="360">
                  <c:v>2.12</c:v>
                </c:pt>
                <c:pt idx="361">
                  <c:v>3.43</c:v>
                </c:pt>
                <c:pt idx="362">
                  <c:v>2.93</c:v>
                </c:pt>
                <c:pt idx="363">
                  <c:v>2.5</c:v>
                </c:pt>
                <c:pt idx="367">
                  <c:v>0.04</c:v>
                </c:pt>
                <c:pt idx="375">
                  <c:v>1.1100000000000001</c:v>
                </c:pt>
                <c:pt idx="376">
                  <c:v>2.58</c:v>
                </c:pt>
                <c:pt idx="377">
                  <c:v>4.74</c:v>
                </c:pt>
                <c:pt idx="378">
                  <c:v>2.88</c:v>
                </c:pt>
                <c:pt idx="379">
                  <c:v>2.33</c:v>
                </c:pt>
                <c:pt idx="380">
                  <c:v>2.16</c:v>
                </c:pt>
                <c:pt idx="381">
                  <c:v>0.38</c:v>
                </c:pt>
                <c:pt idx="383">
                  <c:v>1.2</c:v>
                </c:pt>
                <c:pt idx="384">
                  <c:v>0.22</c:v>
                </c:pt>
                <c:pt idx="390">
                  <c:v>0.39</c:v>
                </c:pt>
                <c:pt idx="391">
                  <c:v>0.71</c:v>
                </c:pt>
                <c:pt idx="392">
                  <c:v>3.62</c:v>
                </c:pt>
                <c:pt idx="393">
                  <c:v>4.24</c:v>
                </c:pt>
                <c:pt idx="394">
                  <c:v>5.31</c:v>
                </c:pt>
                <c:pt idx="395">
                  <c:v>7.6</c:v>
                </c:pt>
                <c:pt idx="396">
                  <c:v>7.39</c:v>
                </c:pt>
                <c:pt idx="397">
                  <c:v>8.2799999999999994</c:v>
                </c:pt>
                <c:pt idx="398">
                  <c:v>9.9700000000000006</c:v>
                </c:pt>
                <c:pt idx="399">
                  <c:v>9.1999999999999993</c:v>
                </c:pt>
                <c:pt idx="400">
                  <c:v>8.44</c:v>
                </c:pt>
                <c:pt idx="401">
                  <c:v>8.81</c:v>
                </c:pt>
                <c:pt idx="402">
                  <c:v>8.58</c:v>
                </c:pt>
                <c:pt idx="403">
                  <c:v>8.65</c:v>
                </c:pt>
                <c:pt idx="404">
                  <c:v>10.06</c:v>
                </c:pt>
                <c:pt idx="405">
                  <c:v>11.87</c:v>
                </c:pt>
                <c:pt idx="406">
                  <c:v>14.9</c:v>
                </c:pt>
                <c:pt idx="407">
                  <c:v>16.37</c:v>
                </c:pt>
                <c:pt idx="408">
                  <c:v>16.579999999999998</c:v>
                </c:pt>
                <c:pt idx="409">
                  <c:v>19.149999999999999</c:v>
                </c:pt>
                <c:pt idx="410">
                  <c:v>18.03</c:v>
                </c:pt>
                <c:pt idx="411">
                  <c:v>17.23</c:v>
                </c:pt>
                <c:pt idx="412">
                  <c:v>14.67</c:v>
                </c:pt>
                <c:pt idx="413">
                  <c:v>15.86</c:v>
                </c:pt>
                <c:pt idx="414">
                  <c:v>15.8</c:v>
                </c:pt>
                <c:pt idx="415">
                  <c:v>19.22</c:v>
                </c:pt>
                <c:pt idx="416">
                  <c:v>23.25</c:v>
                </c:pt>
                <c:pt idx="417">
                  <c:v>21.47</c:v>
                </c:pt>
                <c:pt idx="418">
                  <c:v>20.84</c:v>
                </c:pt>
                <c:pt idx="419">
                  <c:v>25.95</c:v>
                </c:pt>
                <c:pt idx="420">
                  <c:v>30.68</c:v>
                </c:pt>
                <c:pt idx="421">
                  <c:v>30.16</c:v>
                </c:pt>
                <c:pt idx="422">
                  <c:v>33.049999999999997</c:v>
                </c:pt>
                <c:pt idx="423">
                  <c:v>37.840000000000003</c:v>
                </c:pt>
                <c:pt idx="424">
                  <c:v>35.409999999999997</c:v>
                </c:pt>
                <c:pt idx="425">
                  <c:v>35.28</c:v>
                </c:pt>
                <c:pt idx="426">
                  <c:v>35.97</c:v>
                </c:pt>
                <c:pt idx="427">
                  <c:v>37.31</c:v>
                </c:pt>
                <c:pt idx="428">
                  <c:v>35.06</c:v>
                </c:pt>
                <c:pt idx="429">
                  <c:v>37.04</c:v>
                </c:pt>
                <c:pt idx="430">
                  <c:v>39.24</c:v>
                </c:pt>
                <c:pt idx="431">
                  <c:v>42.25</c:v>
                </c:pt>
                <c:pt idx="432">
                  <c:v>41.67</c:v>
                </c:pt>
                <c:pt idx="433">
                  <c:v>44.92</c:v>
                </c:pt>
                <c:pt idx="434">
                  <c:v>47.54</c:v>
                </c:pt>
                <c:pt idx="435">
                  <c:v>49.67</c:v>
                </c:pt>
                <c:pt idx="436">
                  <c:v>48.64</c:v>
                </c:pt>
                <c:pt idx="437">
                  <c:v>50.72</c:v>
                </c:pt>
                <c:pt idx="438">
                  <c:v>51.78</c:v>
                </c:pt>
                <c:pt idx="439">
                  <c:v>47.68</c:v>
                </c:pt>
                <c:pt idx="440">
                  <c:v>51.99</c:v>
                </c:pt>
                <c:pt idx="441">
                  <c:v>56.68</c:v>
                </c:pt>
                <c:pt idx="442">
                  <c:v>0.89</c:v>
                </c:pt>
                <c:pt idx="445">
                  <c:v>0.49</c:v>
                </c:pt>
                <c:pt idx="447">
                  <c:v>0.43</c:v>
                </c:pt>
                <c:pt idx="448">
                  <c:v>0.14000000000000001</c:v>
                </c:pt>
                <c:pt idx="449">
                  <c:v>0.36</c:v>
                </c:pt>
              </c:numCache>
            </c:numRef>
          </c:val>
          <c:extLst xmlns:c15="http://schemas.microsoft.com/office/drawing/2012/chart">
            <c:ext xmlns:c16="http://schemas.microsoft.com/office/drawing/2014/chart" uri="{C3380CC4-5D6E-409C-BE32-E72D297353CC}">
              <c16:uniqueId val="{00000000-9139-48CD-BEF5-1622FB723B8C}"/>
            </c:ext>
          </c:extLst>
        </c:ser>
        <c:ser>
          <c:idx val="1"/>
          <c:order val="1"/>
          <c:tx>
            <c:strRef>
              <c:f>Sheet1!$C$1</c:f>
              <c:strCache>
                <c:ptCount val="1"/>
                <c:pt idx="0">
                  <c:v>Underperformance</c:v>
                </c:pt>
              </c:strCache>
            </c:strRef>
          </c:tx>
          <c:spPr>
            <a:solidFill>
              <a:srgbClr val="00009A"/>
            </a:solidFill>
            <a:ln>
              <a:noFill/>
            </a:ln>
            <a:effectLst/>
          </c:spPr>
          <c:cat>
            <c:numRef>
              <c:f>Sheet1!$A$2:$A$637</c:f>
              <c:numCache>
                <c:formatCode>m/d/yy</c:formatCode>
                <c:ptCount val="636"/>
                <c:pt idx="0">
                  <c:v>25964</c:v>
                </c:pt>
                <c:pt idx="1">
                  <c:v>25992</c:v>
                </c:pt>
                <c:pt idx="2">
                  <c:v>26023</c:v>
                </c:pt>
                <c:pt idx="3">
                  <c:v>26053</c:v>
                </c:pt>
                <c:pt idx="4">
                  <c:v>26084</c:v>
                </c:pt>
                <c:pt idx="5">
                  <c:v>26114</c:v>
                </c:pt>
                <c:pt idx="6">
                  <c:v>26145</c:v>
                </c:pt>
                <c:pt idx="7">
                  <c:v>26176</c:v>
                </c:pt>
                <c:pt idx="8">
                  <c:v>26206</c:v>
                </c:pt>
                <c:pt idx="9">
                  <c:v>26237</c:v>
                </c:pt>
                <c:pt idx="10">
                  <c:v>26267</c:v>
                </c:pt>
                <c:pt idx="11">
                  <c:v>26298</c:v>
                </c:pt>
                <c:pt idx="12">
                  <c:v>26329</c:v>
                </c:pt>
                <c:pt idx="13">
                  <c:v>26358</c:v>
                </c:pt>
                <c:pt idx="14">
                  <c:v>26389</c:v>
                </c:pt>
                <c:pt idx="15">
                  <c:v>26419</c:v>
                </c:pt>
                <c:pt idx="16">
                  <c:v>26450</c:v>
                </c:pt>
                <c:pt idx="17">
                  <c:v>26480</c:v>
                </c:pt>
                <c:pt idx="18">
                  <c:v>26511</c:v>
                </c:pt>
                <c:pt idx="19">
                  <c:v>26542</c:v>
                </c:pt>
                <c:pt idx="20">
                  <c:v>26572</c:v>
                </c:pt>
                <c:pt idx="21">
                  <c:v>26603</c:v>
                </c:pt>
                <c:pt idx="22">
                  <c:v>26633</c:v>
                </c:pt>
                <c:pt idx="23">
                  <c:v>26664</c:v>
                </c:pt>
                <c:pt idx="24">
                  <c:v>26695</c:v>
                </c:pt>
                <c:pt idx="25">
                  <c:v>26723</c:v>
                </c:pt>
                <c:pt idx="26">
                  <c:v>26754</c:v>
                </c:pt>
                <c:pt idx="27">
                  <c:v>26784</c:v>
                </c:pt>
                <c:pt idx="28">
                  <c:v>26815</c:v>
                </c:pt>
                <c:pt idx="29">
                  <c:v>26845</c:v>
                </c:pt>
                <c:pt idx="30">
                  <c:v>26876</c:v>
                </c:pt>
                <c:pt idx="31">
                  <c:v>26907</c:v>
                </c:pt>
                <c:pt idx="32">
                  <c:v>26937</c:v>
                </c:pt>
                <c:pt idx="33">
                  <c:v>26968</c:v>
                </c:pt>
                <c:pt idx="34">
                  <c:v>26998</c:v>
                </c:pt>
                <c:pt idx="35">
                  <c:v>27029</c:v>
                </c:pt>
                <c:pt idx="36">
                  <c:v>27060</c:v>
                </c:pt>
                <c:pt idx="37">
                  <c:v>27088</c:v>
                </c:pt>
                <c:pt idx="38">
                  <c:v>27119</c:v>
                </c:pt>
                <c:pt idx="39">
                  <c:v>27149</c:v>
                </c:pt>
                <c:pt idx="40">
                  <c:v>27180</c:v>
                </c:pt>
                <c:pt idx="41">
                  <c:v>27210</c:v>
                </c:pt>
                <c:pt idx="42">
                  <c:v>27241</c:v>
                </c:pt>
                <c:pt idx="43">
                  <c:v>27272</c:v>
                </c:pt>
                <c:pt idx="44">
                  <c:v>27302</c:v>
                </c:pt>
                <c:pt idx="45">
                  <c:v>27333</c:v>
                </c:pt>
                <c:pt idx="46">
                  <c:v>27363</c:v>
                </c:pt>
                <c:pt idx="47">
                  <c:v>27394</c:v>
                </c:pt>
                <c:pt idx="48">
                  <c:v>27425</c:v>
                </c:pt>
                <c:pt idx="49">
                  <c:v>27453</c:v>
                </c:pt>
                <c:pt idx="50">
                  <c:v>27484</c:v>
                </c:pt>
                <c:pt idx="51">
                  <c:v>27514</c:v>
                </c:pt>
                <c:pt idx="52">
                  <c:v>27545</c:v>
                </c:pt>
                <c:pt idx="53">
                  <c:v>27575</c:v>
                </c:pt>
                <c:pt idx="54">
                  <c:v>27606</c:v>
                </c:pt>
                <c:pt idx="55">
                  <c:v>27637</c:v>
                </c:pt>
                <c:pt idx="56">
                  <c:v>27667</c:v>
                </c:pt>
                <c:pt idx="57">
                  <c:v>27698</c:v>
                </c:pt>
                <c:pt idx="58">
                  <c:v>27728</c:v>
                </c:pt>
                <c:pt idx="59">
                  <c:v>27759</c:v>
                </c:pt>
                <c:pt idx="60">
                  <c:v>27790</c:v>
                </c:pt>
                <c:pt idx="61">
                  <c:v>27819</c:v>
                </c:pt>
                <c:pt idx="62">
                  <c:v>27850</c:v>
                </c:pt>
                <c:pt idx="63">
                  <c:v>27880</c:v>
                </c:pt>
                <c:pt idx="64">
                  <c:v>27911</c:v>
                </c:pt>
                <c:pt idx="65">
                  <c:v>27941</c:v>
                </c:pt>
                <c:pt idx="66">
                  <c:v>27972</c:v>
                </c:pt>
                <c:pt idx="67">
                  <c:v>28003</c:v>
                </c:pt>
                <c:pt idx="68">
                  <c:v>28033</c:v>
                </c:pt>
                <c:pt idx="69">
                  <c:v>28064</c:v>
                </c:pt>
                <c:pt idx="70">
                  <c:v>28094</c:v>
                </c:pt>
                <c:pt idx="71">
                  <c:v>28125</c:v>
                </c:pt>
                <c:pt idx="72">
                  <c:v>28156</c:v>
                </c:pt>
                <c:pt idx="73">
                  <c:v>28184</c:v>
                </c:pt>
                <c:pt idx="74">
                  <c:v>28215</c:v>
                </c:pt>
                <c:pt idx="75">
                  <c:v>28245</c:v>
                </c:pt>
                <c:pt idx="76">
                  <c:v>28276</c:v>
                </c:pt>
                <c:pt idx="77">
                  <c:v>28306</c:v>
                </c:pt>
                <c:pt idx="78">
                  <c:v>28337</c:v>
                </c:pt>
                <c:pt idx="79">
                  <c:v>28368</c:v>
                </c:pt>
                <c:pt idx="80">
                  <c:v>28398</c:v>
                </c:pt>
                <c:pt idx="81">
                  <c:v>28429</c:v>
                </c:pt>
                <c:pt idx="82">
                  <c:v>28459</c:v>
                </c:pt>
                <c:pt idx="83">
                  <c:v>28490</c:v>
                </c:pt>
                <c:pt idx="84">
                  <c:v>28521</c:v>
                </c:pt>
                <c:pt idx="85">
                  <c:v>28549</c:v>
                </c:pt>
                <c:pt idx="86">
                  <c:v>28580</c:v>
                </c:pt>
                <c:pt idx="87">
                  <c:v>28610</c:v>
                </c:pt>
                <c:pt idx="88">
                  <c:v>28641</c:v>
                </c:pt>
                <c:pt idx="89">
                  <c:v>28671</c:v>
                </c:pt>
                <c:pt idx="90">
                  <c:v>28702</c:v>
                </c:pt>
                <c:pt idx="91">
                  <c:v>28733</c:v>
                </c:pt>
                <c:pt idx="92">
                  <c:v>28763</c:v>
                </c:pt>
                <c:pt idx="93">
                  <c:v>28794</c:v>
                </c:pt>
                <c:pt idx="94">
                  <c:v>28824</c:v>
                </c:pt>
                <c:pt idx="95">
                  <c:v>28855</c:v>
                </c:pt>
                <c:pt idx="96">
                  <c:v>28886</c:v>
                </c:pt>
                <c:pt idx="97">
                  <c:v>28914</c:v>
                </c:pt>
                <c:pt idx="98">
                  <c:v>28945</c:v>
                </c:pt>
                <c:pt idx="99">
                  <c:v>28975</c:v>
                </c:pt>
                <c:pt idx="100">
                  <c:v>29006</c:v>
                </c:pt>
                <c:pt idx="101">
                  <c:v>29036</c:v>
                </c:pt>
                <c:pt idx="102">
                  <c:v>29067</c:v>
                </c:pt>
                <c:pt idx="103">
                  <c:v>29098</c:v>
                </c:pt>
                <c:pt idx="104">
                  <c:v>29128</c:v>
                </c:pt>
                <c:pt idx="105">
                  <c:v>29159</c:v>
                </c:pt>
                <c:pt idx="106">
                  <c:v>29189</c:v>
                </c:pt>
                <c:pt idx="107">
                  <c:v>29220</c:v>
                </c:pt>
                <c:pt idx="108">
                  <c:v>29251</c:v>
                </c:pt>
                <c:pt idx="109">
                  <c:v>29280</c:v>
                </c:pt>
                <c:pt idx="110">
                  <c:v>29311</c:v>
                </c:pt>
                <c:pt idx="111">
                  <c:v>29341</c:v>
                </c:pt>
                <c:pt idx="112">
                  <c:v>29372</c:v>
                </c:pt>
                <c:pt idx="113">
                  <c:v>29402</c:v>
                </c:pt>
                <c:pt idx="114">
                  <c:v>29433</c:v>
                </c:pt>
                <c:pt idx="115">
                  <c:v>29464</c:v>
                </c:pt>
                <c:pt idx="116">
                  <c:v>29494</c:v>
                </c:pt>
                <c:pt idx="117">
                  <c:v>29525</c:v>
                </c:pt>
                <c:pt idx="118">
                  <c:v>29555</c:v>
                </c:pt>
                <c:pt idx="119">
                  <c:v>29586</c:v>
                </c:pt>
                <c:pt idx="120">
                  <c:v>29617</c:v>
                </c:pt>
                <c:pt idx="121">
                  <c:v>29645</c:v>
                </c:pt>
                <c:pt idx="122">
                  <c:v>29676</c:v>
                </c:pt>
                <c:pt idx="123">
                  <c:v>29706</c:v>
                </c:pt>
                <c:pt idx="124">
                  <c:v>29737</c:v>
                </c:pt>
                <c:pt idx="125">
                  <c:v>29767</c:v>
                </c:pt>
                <c:pt idx="126">
                  <c:v>29798</c:v>
                </c:pt>
                <c:pt idx="127">
                  <c:v>29829</c:v>
                </c:pt>
                <c:pt idx="128">
                  <c:v>29859</c:v>
                </c:pt>
                <c:pt idx="129">
                  <c:v>29890</c:v>
                </c:pt>
                <c:pt idx="130">
                  <c:v>29920</c:v>
                </c:pt>
                <c:pt idx="131">
                  <c:v>29951</c:v>
                </c:pt>
                <c:pt idx="132">
                  <c:v>29982</c:v>
                </c:pt>
                <c:pt idx="133">
                  <c:v>30010</c:v>
                </c:pt>
                <c:pt idx="134">
                  <c:v>30041</c:v>
                </c:pt>
                <c:pt idx="135">
                  <c:v>30071</c:v>
                </c:pt>
                <c:pt idx="136">
                  <c:v>30102</c:v>
                </c:pt>
                <c:pt idx="137">
                  <c:v>30132</c:v>
                </c:pt>
                <c:pt idx="138">
                  <c:v>30163</c:v>
                </c:pt>
                <c:pt idx="139">
                  <c:v>30194</c:v>
                </c:pt>
                <c:pt idx="140">
                  <c:v>30224</c:v>
                </c:pt>
                <c:pt idx="141">
                  <c:v>30255</c:v>
                </c:pt>
                <c:pt idx="142">
                  <c:v>30285</c:v>
                </c:pt>
                <c:pt idx="143">
                  <c:v>30316</c:v>
                </c:pt>
                <c:pt idx="144">
                  <c:v>30347</c:v>
                </c:pt>
                <c:pt idx="145">
                  <c:v>30375</c:v>
                </c:pt>
                <c:pt idx="146">
                  <c:v>30406</c:v>
                </c:pt>
                <c:pt idx="147">
                  <c:v>30436</c:v>
                </c:pt>
                <c:pt idx="148">
                  <c:v>30467</c:v>
                </c:pt>
                <c:pt idx="149">
                  <c:v>30497</c:v>
                </c:pt>
                <c:pt idx="150">
                  <c:v>30528</c:v>
                </c:pt>
                <c:pt idx="151">
                  <c:v>30559</c:v>
                </c:pt>
                <c:pt idx="152">
                  <c:v>30589</c:v>
                </c:pt>
                <c:pt idx="153">
                  <c:v>30620</c:v>
                </c:pt>
                <c:pt idx="154">
                  <c:v>30650</c:v>
                </c:pt>
                <c:pt idx="155">
                  <c:v>30681</c:v>
                </c:pt>
                <c:pt idx="156">
                  <c:v>30712</c:v>
                </c:pt>
                <c:pt idx="157">
                  <c:v>30741</c:v>
                </c:pt>
                <c:pt idx="158">
                  <c:v>30772</c:v>
                </c:pt>
                <c:pt idx="159">
                  <c:v>30802</c:v>
                </c:pt>
                <c:pt idx="160">
                  <c:v>30833</c:v>
                </c:pt>
                <c:pt idx="161">
                  <c:v>30863</c:v>
                </c:pt>
                <c:pt idx="162">
                  <c:v>30894</c:v>
                </c:pt>
                <c:pt idx="163">
                  <c:v>30925</c:v>
                </c:pt>
                <c:pt idx="164">
                  <c:v>30955</c:v>
                </c:pt>
                <c:pt idx="165">
                  <c:v>30986</c:v>
                </c:pt>
                <c:pt idx="166">
                  <c:v>31016</c:v>
                </c:pt>
                <c:pt idx="167">
                  <c:v>31047</c:v>
                </c:pt>
                <c:pt idx="168">
                  <c:v>31078</c:v>
                </c:pt>
                <c:pt idx="169">
                  <c:v>31106</c:v>
                </c:pt>
                <c:pt idx="170">
                  <c:v>31137</c:v>
                </c:pt>
                <c:pt idx="171">
                  <c:v>31167</c:v>
                </c:pt>
                <c:pt idx="172">
                  <c:v>31198</c:v>
                </c:pt>
                <c:pt idx="173">
                  <c:v>31228</c:v>
                </c:pt>
                <c:pt idx="174">
                  <c:v>31259</c:v>
                </c:pt>
                <c:pt idx="175">
                  <c:v>31290</c:v>
                </c:pt>
                <c:pt idx="176">
                  <c:v>31320</c:v>
                </c:pt>
                <c:pt idx="177">
                  <c:v>31351</c:v>
                </c:pt>
                <c:pt idx="178">
                  <c:v>31381</c:v>
                </c:pt>
                <c:pt idx="179">
                  <c:v>31412</c:v>
                </c:pt>
                <c:pt idx="180">
                  <c:v>31443</c:v>
                </c:pt>
                <c:pt idx="181">
                  <c:v>31471</c:v>
                </c:pt>
                <c:pt idx="182">
                  <c:v>31502</c:v>
                </c:pt>
                <c:pt idx="183">
                  <c:v>31532</c:v>
                </c:pt>
                <c:pt idx="184">
                  <c:v>31563</c:v>
                </c:pt>
                <c:pt idx="185">
                  <c:v>31593</c:v>
                </c:pt>
                <c:pt idx="186">
                  <c:v>31624</c:v>
                </c:pt>
                <c:pt idx="187">
                  <c:v>31655</c:v>
                </c:pt>
                <c:pt idx="188">
                  <c:v>31685</c:v>
                </c:pt>
                <c:pt idx="189">
                  <c:v>31716</c:v>
                </c:pt>
                <c:pt idx="190">
                  <c:v>31746</c:v>
                </c:pt>
                <c:pt idx="191">
                  <c:v>31777</c:v>
                </c:pt>
                <c:pt idx="192">
                  <c:v>31808</c:v>
                </c:pt>
                <c:pt idx="193">
                  <c:v>31836</c:v>
                </c:pt>
                <c:pt idx="194">
                  <c:v>31867</c:v>
                </c:pt>
                <c:pt idx="195">
                  <c:v>31897</c:v>
                </c:pt>
                <c:pt idx="196">
                  <c:v>31928</c:v>
                </c:pt>
                <c:pt idx="197">
                  <c:v>31958</c:v>
                </c:pt>
                <c:pt idx="198">
                  <c:v>31989</c:v>
                </c:pt>
                <c:pt idx="199">
                  <c:v>32020</c:v>
                </c:pt>
                <c:pt idx="200">
                  <c:v>32050</c:v>
                </c:pt>
                <c:pt idx="201">
                  <c:v>32081</c:v>
                </c:pt>
                <c:pt idx="202">
                  <c:v>32111</c:v>
                </c:pt>
                <c:pt idx="203">
                  <c:v>32142</c:v>
                </c:pt>
                <c:pt idx="204">
                  <c:v>32173</c:v>
                </c:pt>
                <c:pt idx="205">
                  <c:v>32202</c:v>
                </c:pt>
                <c:pt idx="206">
                  <c:v>32233</c:v>
                </c:pt>
                <c:pt idx="207">
                  <c:v>32263</c:v>
                </c:pt>
                <c:pt idx="208">
                  <c:v>32294</c:v>
                </c:pt>
                <c:pt idx="209">
                  <c:v>32324</c:v>
                </c:pt>
                <c:pt idx="210">
                  <c:v>32355</c:v>
                </c:pt>
                <c:pt idx="211">
                  <c:v>32386</c:v>
                </c:pt>
                <c:pt idx="212">
                  <c:v>32416</c:v>
                </c:pt>
                <c:pt idx="213">
                  <c:v>32447</c:v>
                </c:pt>
                <c:pt idx="214">
                  <c:v>32477</c:v>
                </c:pt>
                <c:pt idx="215">
                  <c:v>32508</c:v>
                </c:pt>
                <c:pt idx="216">
                  <c:v>32539</c:v>
                </c:pt>
                <c:pt idx="217">
                  <c:v>32567</c:v>
                </c:pt>
                <c:pt idx="218">
                  <c:v>32598</c:v>
                </c:pt>
                <c:pt idx="219">
                  <c:v>32628</c:v>
                </c:pt>
                <c:pt idx="220">
                  <c:v>32659</c:v>
                </c:pt>
                <c:pt idx="221">
                  <c:v>32689</c:v>
                </c:pt>
                <c:pt idx="222">
                  <c:v>32720</c:v>
                </c:pt>
                <c:pt idx="223">
                  <c:v>32751</c:v>
                </c:pt>
                <c:pt idx="224">
                  <c:v>32781</c:v>
                </c:pt>
                <c:pt idx="225">
                  <c:v>32812</c:v>
                </c:pt>
                <c:pt idx="226">
                  <c:v>32842</c:v>
                </c:pt>
                <c:pt idx="227">
                  <c:v>32873</c:v>
                </c:pt>
                <c:pt idx="228">
                  <c:v>32904</c:v>
                </c:pt>
                <c:pt idx="229">
                  <c:v>32932</c:v>
                </c:pt>
                <c:pt idx="230">
                  <c:v>32963</c:v>
                </c:pt>
                <c:pt idx="231">
                  <c:v>32993</c:v>
                </c:pt>
                <c:pt idx="232">
                  <c:v>33024</c:v>
                </c:pt>
                <c:pt idx="233">
                  <c:v>33054</c:v>
                </c:pt>
                <c:pt idx="234">
                  <c:v>33085</c:v>
                </c:pt>
                <c:pt idx="235">
                  <c:v>33116</c:v>
                </c:pt>
                <c:pt idx="236">
                  <c:v>33146</c:v>
                </c:pt>
                <c:pt idx="237">
                  <c:v>33177</c:v>
                </c:pt>
                <c:pt idx="238">
                  <c:v>33207</c:v>
                </c:pt>
                <c:pt idx="239">
                  <c:v>33238</c:v>
                </c:pt>
                <c:pt idx="240">
                  <c:v>33269</c:v>
                </c:pt>
                <c:pt idx="241">
                  <c:v>33297</c:v>
                </c:pt>
                <c:pt idx="242">
                  <c:v>33328</c:v>
                </c:pt>
                <c:pt idx="243">
                  <c:v>33358</c:v>
                </c:pt>
                <c:pt idx="244">
                  <c:v>33389</c:v>
                </c:pt>
                <c:pt idx="245">
                  <c:v>33419</c:v>
                </c:pt>
                <c:pt idx="246">
                  <c:v>33450</c:v>
                </c:pt>
                <c:pt idx="247">
                  <c:v>33481</c:v>
                </c:pt>
                <c:pt idx="248">
                  <c:v>33511</c:v>
                </c:pt>
                <c:pt idx="249">
                  <c:v>33542</c:v>
                </c:pt>
                <c:pt idx="250">
                  <c:v>33572</c:v>
                </c:pt>
                <c:pt idx="251">
                  <c:v>33603</c:v>
                </c:pt>
                <c:pt idx="252">
                  <c:v>33634</c:v>
                </c:pt>
                <c:pt idx="253">
                  <c:v>33663</c:v>
                </c:pt>
                <c:pt idx="254">
                  <c:v>33694</c:v>
                </c:pt>
                <c:pt idx="255">
                  <c:v>33724</c:v>
                </c:pt>
                <c:pt idx="256">
                  <c:v>33755</c:v>
                </c:pt>
                <c:pt idx="257">
                  <c:v>33785</c:v>
                </c:pt>
                <c:pt idx="258">
                  <c:v>33816</c:v>
                </c:pt>
                <c:pt idx="259">
                  <c:v>33847</c:v>
                </c:pt>
                <c:pt idx="260">
                  <c:v>33877</c:v>
                </c:pt>
                <c:pt idx="261">
                  <c:v>33908</c:v>
                </c:pt>
                <c:pt idx="262">
                  <c:v>33938</c:v>
                </c:pt>
                <c:pt idx="263">
                  <c:v>33969</c:v>
                </c:pt>
                <c:pt idx="264">
                  <c:v>34000</c:v>
                </c:pt>
                <c:pt idx="265">
                  <c:v>34028</c:v>
                </c:pt>
                <c:pt idx="266">
                  <c:v>34059</c:v>
                </c:pt>
                <c:pt idx="267">
                  <c:v>34089</c:v>
                </c:pt>
                <c:pt idx="268">
                  <c:v>34120</c:v>
                </c:pt>
                <c:pt idx="269">
                  <c:v>34150</c:v>
                </c:pt>
                <c:pt idx="270">
                  <c:v>34181</c:v>
                </c:pt>
                <c:pt idx="271">
                  <c:v>34212</c:v>
                </c:pt>
                <c:pt idx="272">
                  <c:v>34242</c:v>
                </c:pt>
                <c:pt idx="273">
                  <c:v>34273</c:v>
                </c:pt>
                <c:pt idx="274">
                  <c:v>34303</c:v>
                </c:pt>
                <c:pt idx="275">
                  <c:v>34334</c:v>
                </c:pt>
                <c:pt idx="276">
                  <c:v>34365</c:v>
                </c:pt>
                <c:pt idx="277">
                  <c:v>34393</c:v>
                </c:pt>
                <c:pt idx="278">
                  <c:v>34424</c:v>
                </c:pt>
                <c:pt idx="279">
                  <c:v>34454</c:v>
                </c:pt>
                <c:pt idx="280">
                  <c:v>34485</c:v>
                </c:pt>
                <c:pt idx="281">
                  <c:v>34515</c:v>
                </c:pt>
                <c:pt idx="282">
                  <c:v>34546</c:v>
                </c:pt>
                <c:pt idx="283">
                  <c:v>34577</c:v>
                </c:pt>
                <c:pt idx="284">
                  <c:v>34607</c:v>
                </c:pt>
                <c:pt idx="285">
                  <c:v>34638</c:v>
                </c:pt>
                <c:pt idx="286">
                  <c:v>34668</c:v>
                </c:pt>
                <c:pt idx="287">
                  <c:v>34699</c:v>
                </c:pt>
                <c:pt idx="288">
                  <c:v>34730</c:v>
                </c:pt>
                <c:pt idx="289">
                  <c:v>34758</c:v>
                </c:pt>
                <c:pt idx="290">
                  <c:v>34789</c:v>
                </c:pt>
                <c:pt idx="291">
                  <c:v>34819</c:v>
                </c:pt>
                <c:pt idx="292">
                  <c:v>34850</c:v>
                </c:pt>
                <c:pt idx="293">
                  <c:v>34880</c:v>
                </c:pt>
                <c:pt idx="294">
                  <c:v>34911</c:v>
                </c:pt>
                <c:pt idx="295">
                  <c:v>34942</c:v>
                </c:pt>
                <c:pt idx="296">
                  <c:v>34972</c:v>
                </c:pt>
                <c:pt idx="297">
                  <c:v>35003</c:v>
                </c:pt>
                <c:pt idx="298">
                  <c:v>35033</c:v>
                </c:pt>
                <c:pt idx="299">
                  <c:v>35064</c:v>
                </c:pt>
                <c:pt idx="300">
                  <c:v>35095</c:v>
                </c:pt>
                <c:pt idx="301">
                  <c:v>35124</c:v>
                </c:pt>
                <c:pt idx="302">
                  <c:v>35155</c:v>
                </c:pt>
                <c:pt idx="303">
                  <c:v>35185</c:v>
                </c:pt>
                <c:pt idx="304">
                  <c:v>35216</c:v>
                </c:pt>
                <c:pt idx="305">
                  <c:v>35246</c:v>
                </c:pt>
                <c:pt idx="306">
                  <c:v>35277</c:v>
                </c:pt>
                <c:pt idx="307">
                  <c:v>35308</c:v>
                </c:pt>
                <c:pt idx="308">
                  <c:v>35338</c:v>
                </c:pt>
                <c:pt idx="309">
                  <c:v>35369</c:v>
                </c:pt>
                <c:pt idx="310">
                  <c:v>35399</c:v>
                </c:pt>
                <c:pt idx="311">
                  <c:v>35430</c:v>
                </c:pt>
                <c:pt idx="312">
                  <c:v>35461</c:v>
                </c:pt>
                <c:pt idx="313">
                  <c:v>35489</c:v>
                </c:pt>
                <c:pt idx="314">
                  <c:v>35520</c:v>
                </c:pt>
                <c:pt idx="315">
                  <c:v>35550</c:v>
                </c:pt>
                <c:pt idx="316">
                  <c:v>35581</c:v>
                </c:pt>
                <c:pt idx="317">
                  <c:v>35611</c:v>
                </c:pt>
                <c:pt idx="318">
                  <c:v>35642</c:v>
                </c:pt>
                <c:pt idx="319">
                  <c:v>35673</c:v>
                </c:pt>
                <c:pt idx="320">
                  <c:v>35703</c:v>
                </c:pt>
                <c:pt idx="321">
                  <c:v>35734</c:v>
                </c:pt>
                <c:pt idx="322">
                  <c:v>35764</c:v>
                </c:pt>
                <c:pt idx="323">
                  <c:v>35795</c:v>
                </c:pt>
                <c:pt idx="324">
                  <c:v>35826</c:v>
                </c:pt>
                <c:pt idx="325">
                  <c:v>35854</c:v>
                </c:pt>
                <c:pt idx="326">
                  <c:v>35885</c:v>
                </c:pt>
                <c:pt idx="327">
                  <c:v>35915</c:v>
                </c:pt>
                <c:pt idx="328">
                  <c:v>35946</c:v>
                </c:pt>
                <c:pt idx="329">
                  <c:v>35976</c:v>
                </c:pt>
                <c:pt idx="330">
                  <c:v>36007</c:v>
                </c:pt>
                <c:pt idx="331">
                  <c:v>36038</c:v>
                </c:pt>
                <c:pt idx="332">
                  <c:v>36068</c:v>
                </c:pt>
                <c:pt idx="333">
                  <c:v>36099</c:v>
                </c:pt>
                <c:pt idx="334">
                  <c:v>36129</c:v>
                </c:pt>
                <c:pt idx="335">
                  <c:v>36160</c:v>
                </c:pt>
                <c:pt idx="336">
                  <c:v>36191</c:v>
                </c:pt>
                <c:pt idx="337">
                  <c:v>36219</c:v>
                </c:pt>
                <c:pt idx="338">
                  <c:v>36250</c:v>
                </c:pt>
                <c:pt idx="339">
                  <c:v>36280</c:v>
                </c:pt>
                <c:pt idx="340">
                  <c:v>36311</c:v>
                </c:pt>
                <c:pt idx="341">
                  <c:v>36341</c:v>
                </c:pt>
                <c:pt idx="342">
                  <c:v>36372</c:v>
                </c:pt>
                <c:pt idx="343">
                  <c:v>36403</c:v>
                </c:pt>
                <c:pt idx="344">
                  <c:v>36433</c:v>
                </c:pt>
                <c:pt idx="345">
                  <c:v>36464</c:v>
                </c:pt>
                <c:pt idx="346">
                  <c:v>36494</c:v>
                </c:pt>
                <c:pt idx="347">
                  <c:v>36525</c:v>
                </c:pt>
                <c:pt idx="348">
                  <c:v>36556</c:v>
                </c:pt>
                <c:pt idx="349">
                  <c:v>36585</c:v>
                </c:pt>
                <c:pt idx="350">
                  <c:v>36616</c:v>
                </c:pt>
                <c:pt idx="351">
                  <c:v>36646</c:v>
                </c:pt>
                <c:pt idx="352">
                  <c:v>36677</c:v>
                </c:pt>
                <c:pt idx="353">
                  <c:v>36707</c:v>
                </c:pt>
                <c:pt idx="354">
                  <c:v>36738</c:v>
                </c:pt>
                <c:pt idx="355">
                  <c:v>36769</c:v>
                </c:pt>
                <c:pt idx="356">
                  <c:v>36799</c:v>
                </c:pt>
                <c:pt idx="357">
                  <c:v>36830</c:v>
                </c:pt>
                <c:pt idx="358">
                  <c:v>36860</c:v>
                </c:pt>
                <c:pt idx="359">
                  <c:v>36891</c:v>
                </c:pt>
                <c:pt idx="360">
                  <c:v>36922</c:v>
                </c:pt>
                <c:pt idx="361">
                  <c:v>36950</c:v>
                </c:pt>
                <c:pt idx="362">
                  <c:v>36981</c:v>
                </c:pt>
                <c:pt idx="363">
                  <c:v>37011</c:v>
                </c:pt>
                <c:pt idx="364">
                  <c:v>37042</c:v>
                </c:pt>
                <c:pt idx="365">
                  <c:v>37072</c:v>
                </c:pt>
                <c:pt idx="366">
                  <c:v>37103</c:v>
                </c:pt>
                <c:pt idx="367">
                  <c:v>37134</c:v>
                </c:pt>
                <c:pt idx="368">
                  <c:v>37164</c:v>
                </c:pt>
                <c:pt idx="369">
                  <c:v>37195</c:v>
                </c:pt>
                <c:pt idx="370">
                  <c:v>37225</c:v>
                </c:pt>
                <c:pt idx="371">
                  <c:v>37256</c:v>
                </c:pt>
                <c:pt idx="372">
                  <c:v>37287</c:v>
                </c:pt>
                <c:pt idx="373">
                  <c:v>37315</c:v>
                </c:pt>
                <c:pt idx="374">
                  <c:v>37346</c:v>
                </c:pt>
                <c:pt idx="375">
                  <c:v>37376</c:v>
                </c:pt>
                <c:pt idx="376">
                  <c:v>37407</c:v>
                </c:pt>
                <c:pt idx="377">
                  <c:v>37437</c:v>
                </c:pt>
                <c:pt idx="378">
                  <c:v>37468</c:v>
                </c:pt>
                <c:pt idx="379">
                  <c:v>37499</c:v>
                </c:pt>
                <c:pt idx="380">
                  <c:v>37529</c:v>
                </c:pt>
                <c:pt idx="381">
                  <c:v>37560</c:v>
                </c:pt>
                <c:pt idx="382">
                  <c:v>37590</c:v>
                </c:pt>
                <c:pt idx="383">
                  <c:v>37621</c:v>
                </c:pt>
                <c:pt idx="384">
                  <c:v>37652</c:v>
                </c:pt>
                <c:pt idx="385">
                  <c:v>37680</c:v>
                </c:pt>
                <c:pt idx="386">
                  <c:v>37711</c:v>
                </c:pt>
                <c:pt idx="387">
                  <c:v>37741</c:v>
                </c:pt>
                <c:pt idx="388">
                  <c:v>37772</c:v>
                </c:pt>
                <c:pt idx="389">
                  <c:v>37802</c:v>
                </c:pt>
                <c:pt idx="390">
                  <c:v>37833</c:v>
                </c:pt>
                <c:pt idx="391">
                  <c:v>37864</c:v>
                </c:pt>
                <c:pt idx="392">
                  <c:v>37894</c:v>
                </c:pt>
                <c:pt idx="393">
                  <c:v>37925</c:v>
                </c:pt>
                <c:pt idx="394">
                  <c:v>37955</c:v>
                </c:pt>
                <c:pt idx="395">
                  <c:v>37986</c:v>
                </c:pt>
                <c:pt idx="396">
                  <c:v>38017</c:v>
                </c:pt>
                <c:pt idx="397">
                  <c:v>38046</c:v>
                </c:pt>
                <c:pt idx="398">
                  <c:v>38077</c:v>
                </c:pt>
                <c:pt idx="399">
                  <c:v>38107</c:v>
                </c:pt>
                <c:pt idx="400">
                  <c:v>38138</c:v>
                </c:pt>
                <c:pt idx="401">
                  <c:v>38168</c:v>
                </c:pt>
                <c:pt idx="402">
                  <c:v>38199</c:v>
                </c:pt>
                <c:pt idx="403">
                  <c:v>38230</c:v>
                </c:pt>
                <c:pt idx="404">
                  <c:v>38260</c:v>
                </c:pt>
                <c:pt idx="405">
                  <c:v>38291</c:v>
                </c:pt>
                <c:pt idx="406">
                  <c:v>38321</c:v>
                </c:pt>
                <c:pt idx="407">
                  <c:v>38352</c:v>
                </c:pt>
                <c:pt idx="408">
                  <c:v>38383</c:v>
                </c:pt>
                <c:pt idx="409">
                  <c:v>38411</c:v>
                </c:pt>
                <c:pt idx="410">
                  <c:v>38442</c:v>
                </c:pt>
                <c:pt idx="411">
                  <c:v>38472</c:v>
                </c:pt>
                <c:pt idx="412">
                  <c:v>38503</c:v>
                </c:pt>
                <c:pt idx="413">
                  <c:v>38533</c:v>
                </c:pt>
                <c:pt idx="414">
                  <c:v>38564</c:v>
                </c:pt>
                <c:pt idx="415">
                  <c:v>38595</c:v>
                </c:pt>
                <c:pt idx="416">
                  <c:v>38625</c:v>
                </c:pt>
                <c:pt idx="417">
                  <c:v>38656</c:v>
                </c:pt>
                <c:pt idx="418">
                  <c:v>38686</c:v>
                </c:pt>
                <c:pt idx="419">
                  <c:v>38717</c:v>
                </c:pt>
                <c:pt idx="420">
                  <c:v>38748</c:v>
                </c:pt>
                <c:pt idx="421">
                  <c:v>38776</c:v>
                </c:pt>
                <c:pt idx="422">
                  <c:v>38807</c:v>
                </c:pt>
                <c:pt idx="423">
                  <c:v>38837</c:v>
                </c:pt>
                <c:pt idx="424">
                  <c:v>38868</c:v>
                </c:pt>
                <c:pt idx="425">
                  <c:v>38898</c:v>
                </c:pt>
                <c:pt idx="426">
                  <c:v>38929</c:v>
                </c:pt>
                <c:pt idx="427">
                  <c:v>38960</c:v>
                </c:pt>
                <c:pt idx="428">
                  <c:v>38990</c:v>
                </c:pt>
                <c:pt idx="429">
                  <c:v>39021</c:v>
                </c:pt>
                <c:pt idx="430">
                  <c:v>39051</c:v>
                </c:pt>
                <c:pt idx="431">
                  <c:v>39082</c:v>
                </c:pt>
                <c:pt idx="432">
                  <c:v>39113</c:v>
                </c:pt>
                <c:pt idx="433">
                  <c:v>39141</c:v>
                </c:pt>
                <c:pt idx="434">
                  <c:v>39172</c:v>
                </c:pt>
                <c:pt idx="435">
                  <c:v>39202</c:v>
                </c:pt>
                <c:pt idx="436">
                  <c:v>39233</c:v>
                </c:pt>
                <c:pt idx="437">
                  <c:v>39263</c:v>
                </c:pt>
                <c:pt idx="438">
                  <c:v>39294</c:v>
                </c:pt>
                <c:pt idx="439">
                  <c:v>39325</c:v>
                </c:pt>
                <c:pt idx="440">
                  <c:v>39355</c:v>
                </c:pt>
                <c:pt idx="441">
                  <c:v>39386</c:v>
                </c:pt>
                <c:pt idx="442">
                  <c:v>39416</c:v>
                </c:pt>
                <c:pt idx="443">
                  <c:v>39447</c:v>
                </c:pt>
                <c:pt idx="444">
                  <c:v>39478</c:v>
                </c:pt>
                <c:pt idx="445">
                  <c:v>39507</c:v>
                </c:pt>
                <c:pt idx="446">
                  <c:v>39538</c:v>
                </c:pt>
                <c:pt idx="447">
                  <c:v>39568</c:v>
                </c:pt>
                <c:pt idx="448">
                  <c:v>39599</c:v>
                </c:pt>
                <c:pt idx="449">
                  <c:v>39629</c:v>
                </c:pt>
                <c:pt idx="450">
                  <c:v>39660</c:v>
                </c:pt>
                <c:pt idx="451">
                  <c:v>39691</c:v>
                </c:pt>
                <c:pt idx="452">
                  <c:v>39721</c:v>
                </c:pt>
                <c:pt idx="453">
                  <c:v>39752</c:v>
                </c:pt>
                <c:pt idx="454">
                  <c:v>39782</c:v>
                </c:pt>
                <c:pt idx="455">
                  <c:v>39813</c:v>
                </c:pt>
                <c:pt idx="456">
                  <c:v>39844</c:v>
                </c:pt>
                <c:pt idx="457">
                  <c:v>39872</c:v>
                </c:pt>
                <c:pt idx="458">
                  <c:v>39903</c:v>
                </c:pt>
                <c:pt idx="459">
                  <c:v>39933</c:v>
                </c:pt>
                <c:pt idx="460">
                  <c:v>39964</c:v>
                </c:pt>
                <c:pt idx="461">
                  <c:v>39994</c:v>
                </c:pt>
                <c:pt idx="462">
                  <c:v>40025</c:v>
                </c:pt>
                <c:pt idx="463">
                  <c:v>40056</c:v>
                </c:pt>
                <c:pt idx="464">
                  <c:v>40086</c:v>
                </c:pt>
                <c:pt idx="465">
                  <c:v>40117</c:v>
                </c:pt>
                <c:pt idx="466">
                  <c:v>40147</c:v>
                </c:pt>
                <c:pt idx="467">
                  <c:v>40178</c:v>
                </c:pt>
                <c:pt idx="468">
                  <c:v>40209</c:v>
                </c:pt>
                <c:pt idx="469">
                  <c:v>40237</c:v>
                </c:pt>
                <c:pt idx="470">
                  <c:v>40268</c:v>
                </c:pt>
                <c:pt idx="471">
                  <c:v>40298</c:v>
                </c:pt>
                <c:pt idx="472">
                  <c:v>40329</c:v>
                </c:pt>
                <c:pt idx="473">
                  <c:v>40359</c:v>
                </c:pt>
                <c:pt idx="474">
                  <c:v>40390</c:v>
                </c:pt>
                <c:pt idx="475">
                  <c:v>40421</c:v>
                </c:pt>
                <c:pt idx="476">
                  <c:v>40451</c:v>
                </c:pt>
                <c:pt idx="477">
                  <c:v>40482</c:v>
                </c:pt>
                <c:pt idx="478">
                  <c:v>40512</c:v>
                </c:pt>
                <c:pt idx="479">
                  <c:v>40543</c:v>
                </c:pt>
                <c:pt idx="480">
                  <c:v>40574</c:v>
                </c:pt>
                <c:pt idx="481">
                  <c:v>40602</c:v>
                </c:pt>
                <c:pt idx="482">
                  <c:v>40633</c:v>
                </c:pt>
                <c:pt idx="483">
                  <c:v>40663</c:v>
                </c:pt>
                <c:pt idx="484">
                  <c:v>40694</c:v>
                </c:pt>
                <c:pt idx="485">
                  <c:v>40724</c:v>
                </c:pt>
                <c:pt idx="486">
                  <c:v>40755</c:v>
                </c:pt>
                <c:pt idx="487">
                  <c:v>40786</c:v>
                </c:pt>
                <c:pt idx="488">
                  <c:v>40816</c:v>
                </c:pt>
                <c:pt idx="489">
                  <c:v>40847</c:v>
                </c:pt>
                <c:pt idx="490">
                  <c:v>40877</c:v>
                </c:pt>
                <c:pt idx="491">
                  <c:v>40908</c:v>
                </c:pt>
                <c:pt idx="492">
                  <c:v>40939</c:v>
                </c:pt>
                <c:pt idx="493">
                  <c:v>40968</c:v>
                </c:pt>
                <c:pt idx="494">
                  <c:v>40999</c:v>
                </c:pt>
                <c:pt idx="495">
                  <c:v>41029</c:v>
                </c:pt>
                <c:pt idx="496">
                  <c:v>41060</c:v>
                </c:pt>
                <c:pt idx="497">
                  <c:v>41090</c:v>
                </c:pt>
                <c:pt idx="498">
                  <c:v>41121</c:v>
                </c:pt>
                <c:pt idx="499">
                  <c:v>41152</c:v>
                </c:pt>
                <c:pt idx="500">
                  <c:v>41182</c:v>
                </c:pt>
                <c:pt idx="501">
                  <c:v>41213</c:v>
                </c:pt>
                <c:pt idx="502">
                  <c:v>41243</c:v>
                </c:pt>
                <c:pt idx="503">
                  <c:v>41274</c:v>
                </c:pt>
                <c:pt idx="504">
                  <c:v>41305</c:v>
                </c:pt>
                <c:pt idx="505">
                  <c:v>41333</c:v>
                </c:pt>
                <c:pt idx="506">
                  <c:v>41364</c:v>
                </c:pt>
                <c:pt idx="507">
                  <c:v>41394</c:v>
                </c:pt>
                <c:pt idx="508">
                  <c:v>41425</c:v>
                </c:pt>
                <c:pt idx="509">
                  <c:v>41455</c:v>
                </c:pt>
                <c:pt idx="510">
                  <c:v>41486</c:v>
                </c:pt>
                <c:pt idx="511">
                  <c:v>41517</c:v>
                </c:pt>
                <c:pt idx="512">
                  <c:v>41547</c:v>
                </c:pt>
                <c:pt idx="513">
                  <c:v>41578</c:v>
                </c:pt>
                <c:pt idx="514">
                  <c:v>41608</c:v>
                </c:pt>
                <c:pt idx="515">
                  <c:v>41639</c:v>
                </c:pt>
                <c:pt idx="516">
                  <c:v>41670</c:v>
                </c:pt>
                <c:pt idx="517">
                  <c:v>41698</c:v>
                </c:pt>
                <c:pt idx="518">
                  <c:v>41729</c:v>
                </c:pt>
                <c:pt idx="519">
                  <c:v>41759</c:v>
                </c:pt>
                <c:pt idx="520">
                  <c:v>41790</c:v>
                </c:pt>
                <c:pt idx="521">
                  <c:v>41820</c:v>
                </c:pt>
                <c:pt idx="522">
                  <c:v>41851</c:v>
                </c:pt>
                <c:pt idx="523">
                  <c:v>41882</c:v>
                </c:pt>
                <c:pt idx="524">
                  <c:v>41912</c:v>
                </c:pt>
                <c:pt idx="525">
                  <c:v>41943</c:v>
                </c:pt>
                <c:pt idx="526">
                  <c:v>41973</c:v>
                </c:pt>
                <c:pt idx="527">
                  <c:v>42004</c:v>
                </c:pt>
                <c:pt idx="528">
                  <c:v>42035</c:v>
                </c:pt>
                <c:pt idx="529">
                  <c:v>42063</c:v>
                </c:pt>
                <c:pt idx="530">
                  <c:v>42094</c:v>
                </c:pt>
                <c:pt idx="531">
                  <c:v>42124</c:v>
                </c:pt>
                <c:pt idx="532">
                  <c:v>42155</c:v>
                </c:pt>
                <c:pt idx="533">
                  <c:v>42185</c:v>
                </c:pt>
                <c:pt idx="534">
                  <c:v>42216</c:v>
                </c:pt>
                <c:pt idx="535">
                  <c:v>42247</c:v>
                </c:pt>
                <c:pt idx="536">
                  <c:v>42277</c:v>
                </c:pt>
                <c:pt idx="537">
                  <c:v>42308</c:v>
                </c:pt>
                <c:pt idx="538">
                  <c:v>42338</c:v>
                </c:pt>
                <c:pt idx="539">
                  <c:v>42369</c:v>
                </c:pt>
                <c:pt idx="540">
                  <c:v>42400</c:v>
                </c:pt>
                <c:pt idx="541">
                  <c:v>42429</c:v>
                </c:pt>
                <c:pt idx="542">
                  <c:v>42460</c:v>
                </c:pt>
                <c:pt idx="543">
                  <c:v>42490</c:v>
                </c:pt>
                <c:pt idx="544">
                  <c:v>42521</c:v>
                </c:pt>
                <c:pt idx="545">
                  <c:v>42551</c:v>
                </c:pt>
                <c:pt idx="546">
                  <c:v>42582</c:v>
                </c:pt>
                <c:pt idx="547">
                  <c:v>42613</c:v>
                </c:pt>
                <c:pt idx="548">
                  <c:v>42643</c:v>
                </c:pt>
                <c:pt idx="549">
                  <c:v>42674</c:v>
                </c:pt>
                <c:pt idx="550">
                  <c:v>42704</c:v>
                </c:pt>
                <c:pt idx="551">
                  <c:v>42735</c:v>
                </c:pt>
                <c:pt idx="552">
                  <c:v>42766</c:v>
                </c:pt>
                <c:pt idx="553">
                  <c:v>42794</c:v>
                </c:pt>
                <c:pt idx="554">
                  <c:v>42825</c:v>
                </c:pt>
                <c:pt idx="555">
                  <c:v>42855</c:v>
                </c:pt>
                <c:pt idx="556">
                  <c:v>42886</c:v>
                </c:pt>
                <c:pt idx="557">
                  <c:v>42916</c:v>
                </c:pt>
                <c:pt idx="558">
                  <c:v>42947</c:v>
                </c:pt>
                <c:pt idx="559">
                  <c:v>42978</c:v>
                </c:pt>
                <c:pt idx="560">
                  <c:v>43008</c:v>
                </c:pt>
                <c:pt idx="561">
                  <c:v>43039</c:v>
                </c:pt>
                <c:pt idx="562">
                  <c:v>43069</c:v>
                </c:pt>
                <c:pt idx="563">
                  <c:v>43100</c:v>
                </c:pt>
                <c:pt idx="564">
                  <c:v>43131</c:v>
                </c:pt>
                <c:pt idx="565">
                  <c:v>43159</c:v>
                </c:pt>
                <c:pt idx="566">
                  <c:v>43190</c:v>
                </c:pt>
                <c:pt idx="567">
                  <c:v>43220</c:v>
                </c:pt>
                <c:pt idx="568">
                  <c:v>43251</c:v>
                </c:pt>
                <c:pt idx="569">
                  <c:v>43281</c:v>
                </c:pt>
                <c:pt idx="570">
                  <c:v>43312</c:v>
                </c:pt>
                <c:pt idx="571">
                  <c:v>43343</c:v>
                </c:pt>
                <c:pt idx="572">
                  <c:v>43373</c:v>
                </c:pt>
                <c:pt idx="573">
                  <c:v>43404</c:v>
                </c:pt>
                <c:pt idx="574">
                  <c:v>43434</c:v>
                </c:pt>
                <c:pt idx="575">
                  <c:v>43465</c:v>
                </c:pt>
                <c:pt idx="576">
                  <c:v>43496</c:v>
                </c:pt>
                <c:pt idx="577">
                  <c:v>43524</c:v>
                </c:pt>
                <c:pt idx="578">
                  <c:v>43555</c:v>
                </c:pt>
                <c:pt idx="579">
                  <c:v>43585</c:v>
                </c:pt>
                <c:pt idx="580">
                  <c:v>43616</c:v>
                </c:pt>
                <c:pt idx="581">
                  <c:v>43646</c:v>
                </c:pt>
                <c:pt idx="582">
                  <c:v>43677</c:v>
                </c:pt>
                <c:pt idx="583">
                  <c:v>43708</c:v>
                </c:pt>
                <c:pt idx="584">
                  <c:v>43738</c:v>
                </c:pt>
                <c:pt idx="585">
                  <c:v>43769</c:v>
                </c:pt>
                <c:pt idx="586">
                  <c:v>43799</c:v>
                </c:pt>
                <c:pt idx="587">
                  <c:v>43830</c:v>
                </c:pt>
                <c:pt idx="588" formatCode="m/d/yyyy">
                  <c:v>43861</c:v>
                </c:pt>
                <c:pt idx="589" formatCode="m/d/yyyy">
                  <c:v>43889</c:v>
                </c:pt>
                <c:pt idx="590" formatCode="m/d/yyyy">
                  <c:v>43921</c:v>
                </c:pt>
                <c:pt idx="591" formatCode="m/d/yyyy">
                  <c:v>43951</c:v>
                </c:pt>
                <c:pt idx="592" formatCode="m/d/yyyy">
                  <c:v>43982</c:v>
                </c:pt>
                <c:pt idx="593" formatCode="m/d/yyyy">
                  <c:v>44012</c:v>
                </c:pt>
                <c:pt idx="594" formatCode="m/d/yyyy">
                  <c:v>44043</c:v>
                </c:pt>
                <c:pt idx="595" formatCode="m/d/yyyy">
                  <c:v>44074</c:v>
                </c:pt>
                <c:pt idx="596" formatCode="m/d/yyyy">
                  <c:v>44104</c:v>
                </c:pt>
                <c:pt idx="597" formatCode="m/d/yyyy">
                  <c:v>44135</c:v>
                </c:pt>
                <c:pt idx="598" formatCode="m/d/yyyy">
                  <c:v>44165</c:v>
                </c:pt>
                <c:pt idx="599" formatCode="m/d/yyyy">
                  <c:v>44196</c:v>
                </c:pt>
                <c:pt idx="600" formatCode="m/d/yyyy">
                  <c:v>44227</c:v>
                </c:pt>
                <c:pt idx="601" formatCode="m/d/yyyy">
                  <c:v>44255</c:v>
                </c:pt>
                <c:pt idx="602" formatCode="m/d/yyyy">
                  <c:v>44286</c:v>
                </c:pt>
                <c:pt idx="603" formatCode="m/d/yyyy">
                  <c:v>44316</c:v>
                </c:pt>
                <c:pt idx="604" formatCode="m/d/yyyy">
                  <c:v>44347</c:v>
                </c:pt>
                <c:pt idx="605" formatCode="m/d/yyyy">
                  <c:v>44377</c:v>
                </c:pt>
                <c:pt idx="606" formatCode="m/d/yyyy">
                  <c:v>44408</c:v>
                </c:pt>
                <c:pt idx="607" formatCode="m/d/yyyy">
                  <c:v>44439</c:v>
                </c:pt>
                <c:pt idx="608" formatCode="m/d/yyyy">
                  <c:v>44469</c:v>
                </c:pt>
                <c:pt idx="609" formatCode="m/d/yyyy">
                  <c:v>44500</c:v>
                </c:pt>
                <c:pt idx="610" formatCode="m/d/yyyy">
                  <c:v>44530</c:v>
                </c:pt>
                <c:pt idx="611" formatCode="m/d/yyyy">
                  <c:v>44561</c:v>
                </c:pt>
                <c:pt idx="612" formatCode="m/d/yyyy">
                  <c:v>44592</c:v>
                </c:pt>
                <c:pt idx="613" formatCode="m/d/yyyy">
                  <c:v>44620</c:v>
                </c:pt>
                <c:pt idx="614" formatCode="m/d/yyyy">
                  <c:v>44651</c:v>
                </c:pt>
                <c:pt idx="615" formatCode="m/d/yyyy">
                  <c:v>44681</c:v>
                </c:pt>
                <c:pt idx="616" formatCode="m/d/yyyy">
                  <c:v>44712</c:v>
                </c:pt>
                <c:pt idx="617" formatCode="m/d/yyyy">
                  <c:v>44742</c:v>
                </c:pt>
                <c:pt idx="618" formatCode="m/d/yyyy">
                  <c:v>44773</c:v>
                </c:pt>
                <c:pt idx="619" formatCode="m/d/yyyy">
                  <c:v>44804</c:v>
                </c:pt>
                <c:pt idx="620" formatCode="m/d/yyyy">
                  <c:v>44834</c:v>
                </c:pt>
                <c:pt idx="621" formatCode="m/d/yyyy">
                  <c:v>44865</c:v>
                </c:pt>
                <c:pt idx="622" formatCode="m/d/yyyy">
                  <c:v>44895</c:v>
                </c:pt>
                <c:pt idx="623" formatCode="m/d/yyyy">
                  <c:v>44926</c:v>
                </c:pt>
                <c:pt idx="624" formatCode="yyyy\-mm\-dd">
                  <c:v>44957</c:v>
                </c:pt>
                <c:pt idx="625" formatCode="yyyy\-mm\-dd">
                  <c:v>44985</c:v>
                </c:pt>
                <c:pt idx="626" formatCode="yyyy\-mm\-dd">
                  <c:v>45016</c:v>
                </c:pt>
                <c:pt idx="627" formatCode="yyyy\-mm\-dd">
                  <c:v>45044</c:v>
                </c:pt>
                <c:pt idx="628" formatCode="yyyy\-mm\-dd">
                  <c:v>45077</c:v>
                </c:pt>
                <c:pt idx="629" formatCode="yyyy\-mm\-dd">
                  <c:v>45107</c:v>
                </c:pt>
                <c:pt idx="630" formatCode="yyyy\-mm\-dd">
                  <c:v>45138</c:v>
                </c:pt>
                <c:pt idx="631" formatCode="yyyy\-mm\-dd">
                  <c:v>45169</c:v>
                </c:pt>
                <c:pt idx="632" formatCode="yyyy\-mm\-dd">
                  <c:v>45198</c:v>
                </c:pt>
                <c:pt idx="633" formatCode="yyyy\-mm\-dd">
                  <c:v>45230</c:v>
                </c:pt>
                <c:pt idx="634" formatCode="yyyy\-mm\-dd">
                  <c:v>45260</c:v>
                </c:pt>
                <c:pt idx="635" formatCode="yyyy\-mm\-dd">
                  <c:v>45289</c:v>
                </c:pt>
              </c:numCache>
            </c:numRef>
          </c:cat>
          <c:val>
            <c:numRef>
              <c:f>Sheet1!$C$2:$C$637</c:f>
              <c:numCache>
                <c:formatCode>General</c:formatCode>
                <c:ptCount val="636"/>
                <c:pt idx="1">
                  <c:v>-0.6</c:v>
                </c:pt>
                <c:pt idx="2">
                  <c:v>-0.55000000000000004</c:v>
                </c:pt>
                <c:pt idx="30">
                  <c:v>-5.36</c:v>
                </c:pt>
                <c:pt idx="31">
                  <c:v>-6.89</c:v>
                </c:pt>
                <c:pt idx="32">
                  <c:v>-11.88</c:v>
                </c:pt>
                <c:pt idx="33">
                  <c:v>-10.11</c:v>
                </c:pt>
                <c:pt idx="34">
                  <c:v>-12.17</c:v>
                </c:pt>
                <c:pt idx="35">
                  <c:v>-17.399999999999999</c:v>
                </c:pt>
                <c:pt idx="36">
                  <c:v>-16.25</c:v>
                </c:pt>
                <c:pt idx="37">
                  <c:v>-13.65</c:v>
                </c:pt>
                <c:pt idx="38">
                  <c:v>-13.86</c:v>
                </c:pt>
                <c:pt idx="39">
                  <c:v>-8.5</c:v>
                </c:pt>
                <c:pt idx="40">
                  <c:v>-9.01</c:v>
                </c:pt>
                <c:pt idx="41">
                  <c:v>-11.6</c:v>
                </c:pt>
                <c:pt idx="42">
                  <c:v>-9.07</c:v>
                </c:pt>
                <c:pt idx="43">
                  <c:v>-9.52</c:v>
                </c:pt>
                <c:pt idx="44">
                  <c:v>-5.8</c:v>
                </c:pt>
                <c:pt idx="45">
                  <c:v>-16.100000000000001</c:v>
                </c:pt>
                <c:pt idx="46">
                  <c:v>-10.65</c:v>
                </c:pt>
                <c:pt idx="47">
                  <c:v>-10.23</c:v>
                </c:pt>
                <c:pt idx="48">
                  <c:v>-8.5299999999999994</c:v>
                </c:pt>
                <c:pt idx="49">
                  <c:v>-4.3600000000000003</c:v>
                </c:pt>
                <c:pt idx="50">
                  <c:v>-7.41</c:v>
                </c:pt>
                <c:pt idx="51">
                  <c:v>-8.15</c:v>
                </c:pt>
                <c:pt idx="52">
                  <c:v>-13.15</c:v>
                </c:pt>
                <c:pt idx="53">
                  <c:v>-20.92</c:v>
                </c:pt>
                <c:pt idx="54">
                  <c:v>-17.82</c:v>
                </c:pt>
                <c:pt idx="55">
                  <c:v>-16.37</c:v>
                </c:pt>
                <c:pt idx="56">
                  <c:v>-17</c:v>
                </c:pt>
                <c:pt idx="57">
                  <c:v>-16.68</c:v>
                </c:pt>
                <c:pt idx="58">
                  <c:v>-17.57</c:v>
                </c:pt>
                <c:pt idx="59">
                  <c:v>-15.13</c:v>
                </c:pt>
                <c:pt idx="60">
                  <c:v>-22.62</c:v>
                </c:pt>
                <c:pt idx="61">
                  <c:v>-22.44</c:v>
                </c:pt>
                <c:pt idx="62">
                  <c:v>-27.54</c:v>
                </c:pt>
                <c:pt idx="63">
                  <c:v>-27.13</c:v>
                </c:pt>
                <c:pt idx="64">
                  <c:v>-28.21</c:v>
                </c:pt>
                <c:pt idx="65">
                  <c:v>-31.74</c:v>
                </c:pt>
                <c:pt idx="66">
                  <c:v>-32.22</c:v>
                </c:pt>
                <c:pt idx="67">
                  <c:v>-32.04</c:v>
                </c:pt>
                <c:pt idx="68">
                  <c:v>-36.4</c:v>
                </c:pt>
                <c:pt idx="69">
                  <c:v>-39.36</c:v>
                </c:pt>
                <c:pt idx="94">
                  <c:v>-11.52</c:v>
                </c:pt>
                <c:pt idx="95">
                  <c:v>-9.1</c:v>
                </c:pt>
                <c:pt idx="96">
                  <c:v>-13.22</c:v>
                </c:pt>
                <c:pt idx="97">
                  <c:v>-10.31</c:v>
                </c:pt>
                <c:pt idx="98">
                  <c:v>-14.47</c:v>
                </c:pt>
                <c:pt idx="99">
                  <c:v>-15.63</c:v>
                </c:pt>
                <c:pt idx="100">
                  <c:v>-15.28</c:v>
                </c:pt>
                <c:pt idx="101">
                  <c:v>-18.45</c:v>
                </c:pt>
                <c:pt idx="102">
                  <c:v>-18.95</c:v>
                </c:pt>
                <c:pt idx="103">
                  <c:v>-23.4</c:v>
                </c:pt>
                <c:pt idx="104">
                  <c:v>-19.66</c:v>
                </c:pt>
                <c:pt idx="105">
                  <c:v>-20.13</c:v>
                </c:pt>
                <c:pt idx="106">
                  <c:v>-24.53</c:v>
                </c:pt>
                <c:pt idx="107">
                  <c:v>-23.97</c:v>
                </c:pt>
                <c:pt idx="108">
                  <c:v>-26.95</c:v>
                </c:pt>
                <c:pt idx="109">
                  <c:v>-27.49</c:v>
                </c:pt>
                <c:pt idx="110">
                  <c:v>-25.87</c:v>
                </c:pt>
                <c:pt idx="111">
                  <c:v>-22.72</c:v>
                </c:pt>
                <c:pt idx="112">
                  <c:v>-24.52</c:v>
                </c:pt>
                <c:pt idx="113">
                  <c:v>-22.02</c:v>
                </c:pt>
                <c:pt idx="114">
                  <c:v>-32.07</c:v>
                </c:pt>
                <c:pt idx="115">
                  <c:v>-29.79</c:v>
                </c:pt>
                <c:pt idx="116">
                  <c:v>-30.18</c:v>
                </c:pt>
                <c:pt idx="117">
                  <c:v>-28.32</c:v>
                </c:pt>
                <c:pt idx="118">
                  <c:v>-47.22</c:v>
                </c:pt>
                <c:pt idx="119">
                  <c:v>-41.64</c:v>
                </c:pt>
                <c:pt idx="120">
                  <c:v>-36.6</c:v>
                </c:pt>
                <c:pt idx="121">
                  <c:v>-41.04</c:v>
                </c:pt>
                <c:pt idx="122">
                  <c:v>-43.26</c:v>
                </c:pt>
                <c:pt idx="123">
                  <c:v>-36.85</c:v>
                </c:pt>
                <c:pt idx="124">
                  <c:v>-42.69</c:v>
                </c:pt>
                <c:pt idx="125">
                  <c:v>-40.92</c:v>
                </c:pt>
                <c:pt idx="126">
                  <c:v>-46.28</c:v>
                </c:pt>
                <c:pt idx="127">
                  <c:v>-34.270000000000003</c:v>
                </c:pt>
                <c:pt idx="128">
                  <c:v>-38.65</c:v>
                </c:pt>
                <c:pt idx="129">
                  <c:v>-44.85</c:v>
                </c:pt>
                <c:pt idx="130">
                  <c:v>-39.22</c:v>
                </c:pt>
                <c:pt idx="131">
                  <c:v>-36.36</c:v>
                </c:pt>
                <c:pt idx="132">
                  <c:v>-35.229999999999997</c:v>
                </c:pt>
                <c:pt idx="133">
                  <c:v>-34.270000000000003</c:v>
                </c:pt>
                <c:pt idx="134">
                  <c:v>-38.97</c:v>
                </c:pt>
                <c:pt idx="135">
                  <c:v>-38.75</c:v>
                </c:pt>
                <c:pt idx="136">
                  <c:v>-35.159999999999997</c:v>
                </c:pt>
                <c:pt idx="137">
                  <c:v>-41.33</c:v>
                </c:pt>
                <c:pt idx="138">
                  <c:v>-40.03</c:v>
                </c:pt>
                <c:pt idx="139">
                  <c:v>-57.15</c:v>
                </c:pt>
                <c:pt idx="140">
                  <c:v>-59.84</c:v>
                </c:pt>
                <c:pt idx="141">
                  <c:v>-77.900000000000006</c:v>
                </c:pt>
                <c:pt idx="208">
                  <c:v>-4.07</c:v>
                </c:pt>
                <c:pt idx="209">
                  <c:v>-11.25</c:v>
                </c:pt>
                <c:pt idx="210">
                  <c:v>-7.89</c:v>
                </c:pt>
                <c:pt idx="211">
                  <c:v>-10.64</c:v>
                </c:pt>
                <c:pt idx="212">
                  <c:v>-11</c:v>
                </c:pt>
                <c:pt idx="213">
                  <c:v>-5.83</c:v>
                </c:pt>
                <c:pt idx="216">
                  <c:v>-5.47</c:v>
                </c:pt>
                <c:pt idx="217">
                  <c:v>-1.98</c:v>
                </c:pt>
                <c:pt idx="218">
                  <c:v>-6.84</c:v>
                </c:pt>
                <c:pt idx="219">
                  <c:v>-11.89</c:v>
                </c:pt>
                <c:pt idx="220">
                  <c:v>-22.91</c:v>
                </c:pt>
                <c:pt idx="221">
                  <c:v>-23.95</c:v>
                </c:pt>
                <c:pt idx="222">
                  <c:v>-22.47</c:v>
                </c:pt>
                <c:pt idx="223">
                  <c:v>-30.4</c:v>
                </c:pt>
                <c:pt idx="224">
                  <c:v>-24.78</c:v>
                </c:pt>
                <c:pt idx="225">
                  <c:v>-26.17</c:v>
                </c:pt>
                <c:pt idx="226">
                  <c:v>-23.38</c:v>
                </c:pt>
                <c:pt idx="227">
                  <c:v>-22.43</c:v>
                </c:pt>
                <c:pt idx="228">
                  <c:v>-17.29</c:v>
                </c:pt>
                <c:pt idx="229">
                  <c:v>-27.17</c:v>
                </c:pt>
                <c:pt idx="230">
                  <c:v>-42.08</c:v>
                </c:pt>
                <c:pt idx="231">
                  <c:v>-39.380000000000003</c:v>
                </c:pt>
                <c:pt idx="232">
                  <c:v>-41.61</c:v>
                </c:pt>
                <c:pt idx="233">
                  <c:v>-41.55</c:v>
                </c:pt>
                <c:pt idx="234">
                  <c:v>-39.58</c:v>
                </c:pt>
                <c:pt idx="235">
                  <c:v>-36.72</c:v>
                </c:pt>
                <c:pt idx="236">
                  <c:v>-43.79</c:v>
                </c:pt>
                <c:pt idx="237">
                  <c:v>-30.16</c:v>
                </c:pt>
                <c:pt idx="238">
                  <c:v>-44.11</c:v>
                </c:pt>
                <c:pt idx="239">
                  <c:v>-46.4</c:v>
                </c:pt>
                <c:pt idx="240">
                  <c:v>-49.46</c:v>
                </c:pt>
                <c:pt idx="241">
                  <c:v>-49.58</c:v>
                </c:pt>
                <c:pt idx="242">
                  <c:v>-59.72</c:v>
                </c:pt>
                <c:pt idx="243">
                  <c:v>-59.12</c:v>
                </c:pt>
                <c:pt idx="244">
                  <c:v>-64.959999999999994</c:v>
                </c:pt>
                <c:pt idx="245">
                  <c:v>-64.8</c:v>
                </c:pt>
                <c:pt idx="246">
                  <c:v>-67.58</c:v>
                </c:pt>
                <c:pt idx="247">
                  <c:v>-73.540000000000006</c:v>
                </c:pt>
                <c:pt idx="248">
                  <c:v>-65.22</c:v>
                </c:pt>
                <c:pt idx="249">
                  <c:v>-66.03</c:v>
                </c:pt>
                <c:pt idx="250">
                  <c:v>-64.03</c:v>
                </c:pt>
                <c:pt idx="251">
                  <c:v>-77.56</c:v>
                </c:pt>
                <c:pt idx="252">
                  <c:v>-76.400000000000006</c:v>
                </c:pt>
                <c:pt idx="253">
                  <c:v>-82.35</c:v>
                </c:pt>
                <c:pt idx="254">
                  <c:v>-85.33</c:v>
                </c:pt>
                <c:pt idx="255">
                  <c:v>-90.09</c:v>
                </c:pt>
                <c:pt idx="256">
                  <c:v>-84.82</c:v>
                </c:pt>
                <c:pt idx="257">
                  <c:v>-86.75</c:v>
                </c:pt>
                <c:pt idx="258">
                  <c:v>-96.52</c:v>
                </c:pt>
                <c:pt idx="259">
                  <c:v>-86.95</c:v>
                </c:pt>
                <c:pt idx="260">
                  <c:v>-91.03</c:v>
                </c:pt>
                <c:pt idx="261">
                  <c:v>-96.66</c:v>
                </c:pt>
                <c:pt idx="262">
                  <c:v>-102.17</c:v>
                </c:pt>
                <c:pt idx="263">
                  <c:v>-104.07</c:v>
                </c:pt>
                <c:pt idx="264">
                  <c:v>-105.72</c:v>
                </c:pt>
                <c:pt idx="282">
                  <c:v>-2.3199999999999998</c:v>
                </c:pt>
                <c:pt idx="283">
                  <c:v>-4.17</c:v>
                </c:pt>
                <c:pt idx="284">
                  <c:v>-4.79</c:v>
                </c:pt>
                <c:pt idx="285">
                  <c:v>-3.82</c:v>
                </c:pt>
                <c:pt idx="286">
                  <c:v>-4.88</c:v>
                </c:pt>
                <c:pt idx="287">
                  <c:v>-5.8</c:v>
                </c:pt>
                <c:pt idx="288">
                  <c:v>-12.32</c:v>
                </c:pt>
                <c:pt idx="289">
                  <c:v>-16.79</c:v>
                </c:pt>
                <c:pt idx="290">
                  <c:v>-14.16</c:v>
                </c:pt>
                <c:pt idx="291">
                  <c:v>-13.76</c:v>
                </c:pt>
                <c:pt idx="292">
                  <c:v>-19.739999999999998</c:v>
                </c:pt>
                <c:pt idx="293">
                  <c:v>-24.42</c:v>
                </c:pt>
                <c:pt idx="294">
                  <c:v>-22.27</c:v>
                </c:pt>
                <c:pt idx="295">
                  <c:v>-26.71</c:v>
                </c:pt>
                <c:pt idx="296">
                  <c:v>-30.2</c:v>
                </c:pt>
                <c:pt idx="297">
                  <c:v>-32.56</c:v>
                </c:pt>
                <c:pt idx="298">
                  <c:v>-35.64</c:v>
                </c:pt>
                <c:pt idx="299">
                  <c:v>-34.1</c:v>
                </c:pt>
                <c:pt idx="300">
                  <c:v>-38.56</c:v>
                </c:pt>
                <c:pt idx="301">
                  <c:v>-39.57</c:v>
                </c:pt>
                <c:pt idx="302">
                  <c:v>-38.659999999999997</c:v>
                </c:pt>
                <c:pt idx="303">
                  <c:v>-37.61</c:v>
                </c:pt>
                <c:pt idx="304">
                  <c:v>-43.73</c:v>
                </c:pt>
                <c:pt idx="305">
                  <c:v>-43.69</c:v>
                </c:pt>
                <c:pt idx="306">
                  <c:v>-40.04</c:v>
                </c:pt>
                <c:pt idx="307">
                  <c:v>-43</c:v>
                </c:pt>
                <c:pt idx="308">
                  <c:v>-48.75</c:v>
                </c:pt>
                <c:pt idx="309">
                  <c:v>-54.44</c:v>
                </c:pt>
                <c:pt idx="310">
                  <c:v>-62.63</c:v>
                </c:pt>
                <c:pt idx="311">
                  <c:v>-60.57</c:v>
                </c:pt>
                <c:pt idx="312">
                  <c:v>-75.739999999999995</c:v>
                </c:pt>
                <c:pt idx="313">
                  <c:v>-75.37</c:v>
                </c:pt>
                <c:pt idx="314">
                  <c:v>-67.150000000000006</c:v>
                </c:pt>
                <c:pt idx="315">
                  <c:v>-77.42</c:v>
                </c:pt>
                <c:pt idx="316">
                  <c:v>-81.650000000000006</c:v>
                </c:pt>
                <c:pt idx="317">
                  <c:v>-84.03</c:v>
                </c:pt>
                <c:pt idx="318">
                  <c:v>-98.95</c:v>
                </c:pt>
                <c:pt idx="319">
                  <c:v>-95.87</c:v>
                </c:pt>
                <c:pt idx="320">
                  <c:v>-100.97</c:v>
                </c:pt>
                <c:pt idx="321">
                  <c:v>-103.21</c:v>
                </c:pt>
                <c:pt idx="322">
                  <c:v>-114.71</c:v>
                </c:pt>
                <c:pt idx="323">
                  <c:v>-117.68</c:v>
                </c:pt>
                <c:pt idx="324">
                  <c:v>-114.86</c:v>
                </c:pt>
                <c:pt idx="325">
                  <c:v>-124.13</c:v>
                </c:pt>
                <c:pt idx="326">
                  <c:v>-133.19</c:v>
                </c:pt>
                <c:pt idx="327">
                  <c:v>-134.82</c:v>
                </c:pt>
                <c:pt idx="328">
                  <c:v>-130.81</c:v>
                </c:pt>
                <c:pt idx="329">
                  <c:v>-140.63999999999999</c:v>
                </c:pt>
                <c:pt idx="330">
                  <c:v>-136.28</c:v>
                </c:pt>
                <c:pt idx="331">
                  <c:v>-113.7</c:v>
                </c:pt>
                <c:pt idx="332">
                  <c:v>-132.54</c:v>
                </c:pt>
                <c:pt idx="333">
                  <c:v>-140.61000000000001</c:v>
                </c:pt>
                <c:pt idx="334">
                  <c:v>-150.36000000000001</c:v>
                </c:pt>
                <c:pt idx="335">
                  <c:v>-161.51</c:v>
                </c:pt>
                <c:pt idx="336">
                  <c:v>-174.66</c:v>
                </c:pt>
                <c:pt idx="337">
                  <c:v>-168.2</c:v>
                </c:pt>
                <c:pt idx="338">
                  <c:v>-174.69</c:v>
                </c:pt>
                <c:pt idx="339">
                  <c:v>-181.19</c:v>
                </c:pt>
                <c:pt idx="340">
                  <c:v>-181.11</c:v>
                </c:pt>
                <c:pt idx="341">
                  <c:v>-193.52</c:v>
                </c:pt>
                <c:pt idx="342">
                  <c:v>-178.44</c:v>
                </c:pt>
                <c:pt idx="343">
                  <c:v>-176.24</c:v>
                </c:pt>
                <c:pt idx="344">
                  <c:v>-165.66</c:v>
                </c:pt>
                <c:pt idx="345">
                  <c:v>-180.14</c:v>
                </c:pt>
                <c:pt idx="346">
                  <c:v>-181.49</c:v>
                </c:pt>
                <c:pt idx="347">
                  <c:v>-187.05</c:v>
                </c:pt>
                <c:pt idx="348">
                  <c:v>-180.06</c:v>
                </c:pt>
                <c:pt idx="349">
                  <c:v>-168.87</c:v>
                </c:pt>
                <c:pt idx="350">
                  <c:v>-195.68</c:v>
                </c:pt>
                <c:pt idx="351">
                  <c:v>-193.88</c:v>
                </c:pt>
                <c:pt idx="352">
                  <c:v>-190.57</c:v>
                </c:pt>
                <c:pt idx="353">
                  <c:v>-192.85</c:v>
                </c:pt>
                <c:pt idx="354">
                  <c:v>-194.4</c:v>
                </c:pt>
                <c:pt idx="355">
                  <c:v>-215.38</c:v>
                </c:pt>
                <c:pt idx="357">
                  <c:v>-1.44</c:v>
                </c:pt>
                <c:pt idx="364">
                  <c:v>-1.07</c:v>
                </c:pt>
                <c:pt idx="365">
                  <c:v>-2.41</c:v>
                </c:pt>
                <c:pt idx="366">
                  <c:v>-3.05</c:v>
                </c:pt>
                <c:pt idx="368">
                  <c:v>-1.52</c:v>
                </c:pt>
                <c:pt idx="369">
                  <c:v>-1.1000000000000001</c:v>
                </c:pt>
                <c:pt idx="370">
                  <c:v>-3.97</c:v>
                </c:pt>
                <c:pt idx="371">
                  <c:v>-4.2</c:v>
                </c:pt>
                <c:pt idx="372">
                  <c:v>-6.95</c:v>
                </c:pt>
                <c:pt idx="373">
                  <c:v>-5</c:v>
                </c:pt>
                <c:pt idx="374">
                  <c:v>-4.05</c:v>
                </c:pt>
                <c:pt idx="382">
                  <c:v>-0.41</c:v>
                </c:pt>
                <c:pt idx="385">
                  <c:v>-0.25</c:v>
                </c:pt>
                <c:pt idx="386">
                  <c:v>-1.93</c:v>
                </c:pt>
                <c:pt idx="387">
                  <c:v>-1.21</c:v>
                </c:pt>
                <c:pt idx="388">
                  <c:v>-0.79</c:v>
                </c:pt>
                <c:pt idx="389">
                  <c:v>-0.05</c:v>
                </c:pt>
                <c:pt idx="443">
                  <c:v>-0.62</c:v>
                </c:pt>
                <c:pt idx="444">
                  <c:v>-3.65</c:v>
                </c:pt>
                <c:pt idx="446">
                  <c:v>-0.05</c:v>
                </c:pt>
                <c:pt idx="450">
                  <c:v>-1.64</c:v>
                </c:pt>
                <c:pt idx="451">
                  <c:v>-6.14</c:v>
                </c:pt>
                <c:pt idx="452">
                  <c:v>-9.93</c:v>
                </c:pt>
                <c:pt idx="453">
                  <c:v>-10.53</c:v>
                </c:pt>
                <c:pt idx="454">
                  <c:v>-8.83</c:v>
                </c:pt>
                <c:pt idx="455">
                  <c:v>-6.42</c:v>
                </c:pt>
                <c:pt idx="456">
                  <c:v>-6.62</c:v>
                </c:pt>
                <c:pt idx="457">
                  <c:v>-5.73</c:v>
                </c:pt>
                <c:pt idx="458">
                  <c:v>-7.28</c:v>
                </c:pt>
                <c:pt idx="459">
                  <c:v>-6.49</c:v>
                </c:pt>
                <c:pt idx="460">
                  <c:v>-3.61</c:v>
                </c:pt>
                <c:pt idx="461">
                  <c:v>-4.0599999999999996</c:v>
                </c:pt>
                <c:pt idx="462">
                  <c:v>-3.46</c:v>
                </c:pt>
                <c:pt idx="463">
                  <c:v>-2.44</c:v>
                </c:pt>
                <c:pt idx="464">
                  <c:v>-2.4700000000000002</c:v>
                </c:pt>
                <c:pt idx="465">
                  <c:v>-2</c:v>
                </c:pt>
                <c:pt idx="466">
                  <c:v>-4.84</c:v>
                </c:pt>
                <c:pt idx="467">
                  <c:v>-5.28</c:v>
                </c:pt>
                <c:pt idx="468">
                  <c:v>-5.66</c:v>
                </c:pt>
                <c:pt idx="469">
                  <c:v>-8.39</c:v>
                </c:pt>
                <c:pt idx="470">
                  <c:v>-8.75</c:v>
                </c:pt>
                <c:pt idx="471">
                  <c:v>-11.3</c:v>
                </c:pt>
                <c:pt idx="472">
                  <c:v>-12.86</c:v>
                </c:pt>
                <c:pt idx="473">
                  <c:v>-9.57</c:v>
                </c:pt>
                <c:pt idx="474">
                  <c:v>-8.7200000000000006</c:v>
                </c:pt>
                <c:pt idx="475">
                  <c:v>-7.38</c:v>
                </c:pt>
                <c:pt idx="476">
                  <c:v>-7.47</c:v>
                </c:pt>
                <c:pt idx="477">
                  <c:v>-7.89</c:v>
                </c:pt>
                <c:pt idx="478">
                  <c:v>-11.46</c:v>
                </c:pt>
                <c:pt idx="479">
                  <c:v>-11.23</c:v>
                </c:pt>
                <c:pt idx="480">
                  <c:v>-11.51</c:v>
                </c:pt>
                <c:pt idx="481">
                  <c:v>-12</c:v>
                </c:pt>
                <c:pt idx="482">
                  <c:v>-13.84</c:v>
                </c:pt>
                <c:pt idx="483">
                  <c:v>-11.88</c:v>
                </c:pt>
                <c:pt idx="484">
                  <c:v>-13.26</c:v>
                </c:pt>
                <c:pt idx="485">
                  <c:v>-12.71</c:v>
                </c:pt>
                <c:pt idx="486">
                  <c:v>-12.09</c:v>
                </c:pt>
                <c:pt idx="487">
                  <c:v>-14.26</c:v>
                </c:pt>
                <c:pt idx="488">
                  <c:v>-15.04</c:v>
                </c:pt>
                <c:pt idx="489">
                  <c:v>-17.52</c:v>
                </c:pt>
                <c:pt idx="490">
                  <c:v>-20.76</c:v>
                </c:pt>
                <c:pt idx="491">
                  <c:v>-22.3</c:v>
                </c:pt>
                <c:pt idx="492">
                  <c:v>-22.73</c:v>
                </c:pt>
                <c:pt idx="493">
                  <c:v>-22.72</c:v>
                </c:pt>
                <c:pt idx="494">
                  <c:v>-26.26</c:v>
                </c:pt>
                <c:pt idx="495">
                  <c:v>-27.08</c:v>
                </c:pt>
                <c:pt idx="496">
                  <c:v>-29.42</c:v>
                </c:pt>
                <c:pt idx="497">
                  <c:v>-28.78</c:v>
                </c:pt>
                <c:pt idx="498">
                  <c:v>-29.35</c:v>
                </c:pt>
                <c:pt idx="499">
                  <c:v>-29.71</c:v>
                </c:pt>
                <c:pt idx="500">
                  <c:v>-30.22</c:v>
                </c:pt>
                <c:pt idx="501">
                  <c:v>-27.69</c:v>
                </c:pt>
                <c:pt idx="502">
                  <c:v>-26.49</c:v>
                </c:pt>
                <c:pt idx="503">
                  <c:v>-24.99</c:v>
                </c:pt>
                <c:pt idx="504">
                  <c:v>-26.21</c:v>
                </c:pt>
                <c:pt idx="505">
                  <c:v>-28.47</c:v>
                </c:pt>
                <c:pt idx="506">
                  <c:v>-31.93</c:v>
                </c:pt>
                <c:pt idx="507">
                  <c:v>-29.84</c:v>
                </c:pt>
                <c:pt idx="508">
                  <c:v>-34.659999999999997</c:v>
                </c:pt>
                <c:pt idx="509">
                  <c:v>-36.06</c:v>
                </c:pt>
                <c:pt idx="510">
                  <c:v>-37.75</c:v>
                </c:pt>
                <c:pt idx="511">
                  <c:v>-35.299999999999997</c:v>
                </c:pt>
                <c:pt idx="512">
                  <c:v>-32.799999999999997</c:v>
                </c:pt>
                <c:pt idx="513">
                  <c:v>-35.43</c:v>
                </c:pt>
                <c:pt idx="514">
                  <c:v>-38.659999999999997</c:v>
                </c:pt>
                <c:pt idx="515">
                  <c:v>-40.619999999999997</c:v>
                </c:pt>
                <c:pt idx="516">
                  <c:v>-39.76</c:v>
                </c:pt>
                <c:pt idx="517">
                  <c:v>-40.67</c:v>
                </c:pt>
                <c:pt idx="518">
                  <c:v>-42.45</c:v>
                </c:pt>
                <c:pt idx="519">
                  <c:v>-42.08</c:v>
                </c:pt>
                <c:pt idx="520">
                  <c:v>-43.78</c:v>
                </c:pt>
                <c:pt idx="521">
                  <c:v>-45.78</c:v>
                </c:pt>
                <c:pt idx="522">
                  <c:v>-45.74</c:v>
                </c:pt>
                <c:pt idx="523">
                  <c:v>-51.68</c:v>
                </c:pt>
                <c:pt idx="524">
                  <c:v>-53.36</c:v>
                </c:pt>
                <c:pt idx="525">
                  <c:v>-58.36</c:v>
                </c:pt>
                <c:pt idx="526">
                  <c:v>-61.17</c:v>
                </c:pt>
                <c:pt idx="527">
                  <c:v>-64.06</c:v>
                </c:pt>
                <c:pt idx="528">
                  <c:v>-58.94</c:v>
                </c:pt>
                <c:pt idx="529">
                  <c:v>-62.12</c:v>
                </c:pt>
                <c:pt idx="530">
                  <c:v>-61.07</c:v>
                </c:pt>
                <c:pt idx="531">
                  <c:v>-58.66</c:v>
                </c:pt>
                <c:pt idx="532">
                  <c:v>-61.21</c:v>
                </c:pt>
                <c:pt idx="533">
                  <c:v>-60.92</c:v>
                </c:pt>
                <c:pt idx="534">
                  <c:v>-62.21</c:v>
                </c:pt>
                <c:pt idx="535">
                  <c:v>-59.76</c:v>
                </c:pt>
                <c:pt idx="536">
                  <c:v>-60.66</c:v>
                </c:pt>
                <c:pt idx="537">
                  <c:v>-66.31</c:v>
                </c:pt>
                <c:pt idx="538">
                  <c:v>-68.239999999999995</c:v>
                </c:pt>
                <c:pt idx="539">
                  <c:v>-66.959999999999994</c:v>
                </c:pt>
                <c:pt idx="540">
                  <c:v>-65.69</c:v>
                </c:pt>
                <c:pt idx="541">
                  <c:v>-67.03</c:v>
                </c:pt>
                <c:pt idx="542">
                  <c:v>-71.81</c:v>
                </c:pt>
                <c:pt idx="543">
                  <c:v>-69.88</c:v>
                </c:pt>
                <c:pt idx="544">
                  <c:v>-73.58</c:v>
                </c:pt>
                <c:pt idx="545">
                  <c:v>-77.02</c:v>
                </c:pt>
                <c:pt idx="546">
                  <c:v>-78.66</c:v>
                </c:pt>
                <c:pt idx="547">
                  <c:v>-78.83</c:v>
                </c:pt>
                <c:pt idx="548">
                  <c:v>-77.75</c:v>
                </c:pt>
                <c:pt idx="549">
                  <c:v>-76.53</c:v>
                </c:pt>
                <c:pt idx="550">
                  <c:v>-84.51</c:v>
                </c:pt>
                <c:pt idx="551">
                  <c:v>-84.91</c:v>
                </c:pt>
                <c:pt idx="552">
                  <c:v>-85.6</c:v>
                </c:pt>
                <c:pt idx="553">
                  <c:v>-91.39</c:v>
                </c:pt>
                <c:pt idx="554">
                  <c:v>-88.98</c:v>
                </c:pt>
                <c:pt idx="555">
                  <c:v>-88.4</c:v>
                </c:pt>
                <c:pt idx="556">
                  <c:v>-87.36</c:v>
                </c:pt>
                <c:pt idx="557">
                  <c:v>-88.74</c:v>
                </c:pt>
                <c:pt idx="558">
                  <c:v>-89.71</c:v>
                </c:pt>
                <c:pt idx="559">
                  <c:v>-90.35</c:v>
                </c:pt>
                <c:pt idx="560">
                  <c:v>-91.76</c:v>
                </c:pt>
                <c:pt idx="561">
                  <c:v>-94.79</c:v>
                </c:pt>
                <c:pt idx="562">
                  <c:v>-99.95</c:v>
                </c:pt>
                <c:pt idx="563">
                  <c:v>-100.51</c:v>
                </c:pt>
                <c:pt idx="564">
                  <c:v>-107.08</c:v>
                </c:pt>
                <c:pt idx="565">
                  <c:v>-104.12</c:v>
                </c:pt>
                <c:pt idx="566">
                  <c:v>-100.63</c:v>
                </c:pt>
                <c:pt idx="567">
                  <c:v>-98.87</c:v>
                </c:pt>
                <c:pt idx="568">
                  <c:v>-106.63</c:v>
                </c:pt>
                <c:pt idx="569">
                  <c:v>-109.35</c:v>
                </c:pt>
                <c:pt idx="570">
                  <c:v>-114.83</c:v>
                </c:pt>
                <c:pt idx="571">
                  <c:v>-124.49</c:v>
                </c:pt>
                <c:pt idx="572">
                  <c:v>-124.87</c:v>
                </c:pt>
                <c:pt idx="573">
                  <c:v>-117.6</c:v>
                </c:pt>
                <c:pt idx="574">
                  <c:v>-122.25</c:v>
                </c:pt>
                <c:pt idx="575">
                  <c:v>-106.88</c:v>
                </c:pt>
                <c:pt idx="576" formatCode="0.00">
                  <c:v>-116.86598374878727</c:v>
                </c:pt>
                <c:pt idx="577" formatCode="0.00">
                  <c:v>-121.31484329209623</c:v>
                </c:pt>
                <c:pt idx="578" formatCode="0.00">
                  <c:v>-125.08906559140274</c:v>
                </c:pt>
                <c:pt idx="579" formatCode="0.00">
                  <c:v>-131.49805566278062</c:v>
                </c:pt>
                <c:pt idx="580" formatCode="0.00">
                  <c:v>-121.40807285056204</c:v>
                </c:pt>
                <c:pt idx="581" formatCode="0.00">
                  <c:v>-131.14996980587316</c:v>
                </c:pt>
                <c:pt idx="582" formatCode="0.00">
                  <c:v>-136.08346064859148</c:v>
                </c:pt>
                <c:pt idx="583" formatCode="0.00">
                  <c:v>-135.04708184371759</c:v>
                </c:pt>
                <c:pt idx="584" formatCode="0.00">
                  <c:v>-136.49662389257239</c:v>
                </c:pt>
                <c:pt idx="585" formatCode="0.00">
                  <c:v>-137.86325699012113</c:v>
                </c:pt>
                <c:pt idx="586" formatCode="0.00">
                  <c:v>-145.75599085296633</c:v>
                </c:pt>
                <c:pt idx="587" formatCode="0.00">
                  <c:v>-149.88468681835448</c:v>
                </c:pt>
                <c:pt idx="588" formatCode="0.00">
                  <c:v>-152.297</c:v>
                </c:pt>
                <c:pt idx="589" formatCode="0.00">
                  <c:v>-140.71199999999999</c:v>
                </c:pt>
                <c:pt idx="590" formatCode="0.00">
                  <c:v>-124.40100000000001</c:v>
                </c:pt>
                <c:pt idx="591" formatCode="0.00">
                  <c:v>-146.26300000000001</c:v>
                </c:pt>
                <c:pt idx="592" formatCode="0.00">
                  <c:v>-153.63300000000001</c:v>
                </c:pt>
                <c:pt idx="593" formatCode="0.00">
                  <c:v>-155.22500000000002</c:v>
                </c:pt>
                <c:pt idx="594" formatCode="0.00">
                  <c:v>-167.512</c:v>
                </c:pt>
                <c:pt idx="595" formatCode="0.00">
                  <c:v>-181.791</c:v>
                </c:pt>
                <c:pt idx="596" formatCode="0.00">
                  <c:v>-173.50199999999998</c:v>
                </c:pt>
                <c:pt idx="597" formatCode="0.00">
                  <c:v>-170.38099999999997</c:v>
                </c:pt>
                <c:pt idx="598" formatCode="0.00">
                  <c:v>-184.13499999999999</c:v>
                </c:pt>
                <c:pt idx="599" formatCode="0.00">
                  <c:v>-190.21600000000001</c:v>
                </c:pt>
                <c:pt idx="600">
                  <c:v>-185.51</c:v>
                </c:pt>
                <c:pt idx="601">
                  <c:v>-191.32</c:v>
                </c:pt>
                <c:pt idx="602">
                  <c:v>-202.47</c:v>
                </c:pt>
                <c:pt idx="603">
                  <c:v>-216.59</c:v>
                </c:pt>
                <c:pt idx="604">
                  <c:v>-213.63</c:v>
                </c:pt>
                <c:pt idx="605">
                  <c:v>-224.46</c:v>
                </c:pt>
                <c:pt idx="606">
                  <c:v>-232.26</c:v>
                </c:pt>
                <c:pt idx="607">
                  <c:v>-241.27</c:v>
                </c:pt>
                <c:pt idx="608">
                  <c:v>-227.11</c:v>
                </c:pt>
                <c:pt idx="609">
                  <c:v>-250.01</c:v>
                </c:pt>
                <c:pt idx="610">
                  <c:v>-254.48</c:v>
                </c:pt>
                <c:pt idx="611">
                  <c:v>-264.87</c:v>
                </c:pt>
                <c:pt idx="612">
                  <c:v>-253.14455812768816</c:v>
                </c:pt>
                <c:pt idx="613">
                  <c:v>-243.87827897833398</c:v>
                </c:pt>
                <c:pt idx="614">
                  <c:v>-257.08270295696047</c:v>
                </c:pt>
                <c:pt idx="615">
                  <c:v>-231.6032782011649</c:v>
                </c:pt>
                <c:pt idx="616">
                  <c:v>-231.30784347936992</c:v>
                </c:pt>
                <c:pt idx="617">
                  <c:v>-213.52778126819521</c:v>
                </c:pt>
                <c:pt idx="618">
                  <c:v>-238.14326955248637</c:v>
                </c:pt>
                <c:pt idx="619">
                  <c:v>-229.25078765582248</c:v>
                </c:pt>
                <c:pt idx="620">
                  <c:v>-208.30552433662493</c:v>
                </c:pt>
                <c:pt idx="621">
                  <c:v>-228.03565977329825</c:v>
                </c:pt>
                <c:pt idx="622">
                  <c:v>-234.476002029992</c:v>
                </c:pt>
                <c:pt idx="623">
                  <c:v>-213.74771273148511</c:v>
                </c:pt>
                <c:pt idx="624">
                  <c:v>-211.90771273148511</c:v>
                </c:pt>
                <c:pt idx="625">
                  <c:v>-211.51771273148512</c:v>
                </c:pt>
                <c:pt idx="626">
                  <c:v>-212.53771273148513</c:v>
                </c:pt>
                <c:pt idx="627">
                  <c:v>-211.18771273148514</c:v>
                </c:pt>
                <c:pt idx="628">
                  <c:v>-215.74771273148514</c:v>
                </c:pt>
                <c:pt idx="629">
                  <c:v>-217.77771273148514</c:v>
                </c:pt>
                <c:pt idx="630">
                  <c:v>-217.72771273148513</c:v>
                </c:pt>
                <c:pt idx="631">
                  <c:v>-219.94771273148513</c:v>
                </c:pt>
                <c:pt idx="632">
                  <c:v>-218.51771273148512</c:v>
                </c:pt>
                <c:pt idx="633">
                  <c:v>-220.45771273148512</c:v>
                </c:pt>
                <c:pt idx="634">
                  <c:v>-220.28771273148513</c:v>
                </c:pt>
                <c:pt idx="635">
                  <c:v>-219.48771273148512</c:v>
                </c:pt>
              </c:numCache>
            </c:numRef>
          </c:val>
          <c:extLst>
            <c:ext xmlns:c16="http://schemas.microsoft.com/office/drawing/2014/chart" uri="{C3380CC4-5D6E-409C-BE32-E72D297353CC}">
              <c16:uniqueId val="{00000001-9139-48CD-BEF5-1622FB723B8C}"/>
            </c:ext>
          </c:extLst>
        </c:ser>
        <c:dLbls>
          <c:showLegendKey val="0"/>
          <c:showVal val="0"/>
          <c:showCatName val="0"/>
          <c:showSerName val="0"/>
          <c:showPercent val="0"/>
          <c:showBubbleSize val="0"/>
        </c:dLbls>
        <c:axId val="794315711"/>
        <c:axId val="794334271"/>
        <c:extLst/>
      </c:areaChart>
      <c:dateAx>
        <c:axId val="794315711"/>
        <c:scaling>
          <c:orientation val="minMax"/>
        </c:scaling>
        <c:delete val="0"/>
        <c:axPos val="b"/>
        <c:numFmt formatCode="yyyy" sourceLinked="0"/>
        <c:majorTickMark val="none"/>
        <c:minorTickMark val="none"/>
        <c:tickLblPos val="low"/>
        <c:spPr>
          <a:noFill/>
          <a:ln w="12700" cap="flat" cmpd="sng" algn="ctr">
            <a:solidFill>
              <a:schemeClr val="tx1"/>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crossAx val="794334271"/>
        <c:crossesAt val="0"/>
        <c:auto val="0"/>
        <c:lblOffset val="100"/>
        <c:baseTimeUnit val="months"/>
        <c:majorUnit val="4"/>
        <c:majorTimeUnit val="years"/>
      </c:dateAx>
      <c:valAx>
        <c:axId val="794334271"/>
        <c:scaling>
          <c:orientation val="minMax"/>
        </c:scaling>
        <c:delete val="0"/>
        <c:axPos val="l"/>
        <c:majorGridlines>
          <c:spPr>
            <a:ln w="9525" cap="flat" cmpd="sng" algn="ctr">
              <a:solidFill>
                <a:schemeClr val="bg1">
                  <a:lumMod val="75000"/>
                </a:schemeClr>
              </a:solidFill>
              <a:round/>
            </a:ln>
            <a:effectLst/>
          </c:spPr>
        </c:majorGridlines>
        <c:title>
          <c:tx>
            <c:rich>
              <a:bodyPr rot="-540000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330" b="0" i="0" u="none" strike="noStrike" kern="1200" baseline="0">
                    <a:solidFill>
                      <a:prstClr val="black"/>
                    </a:solidFill>
                    <a:latin typeface="+mn-lt"/>
                    <a:ea typeface="+mn-ea"/>
                    <a:cs typeface="+mn-cs"/>
                  </a:defRPr>
                </a:pPr>
                <a:r>
                  <a:rPr kumimoji="0" lang="en-US" sz="1200" b="0" i="0" u="none" strike="noStrike" kern="1200" cap="none" spc="0" normalizeH="0" baseline="0" noProof="0">
                    <a:ln>
                      <a:noFill/>
                    </a:ln>
                    <a:solidFill>
                      <a:prstClr val="black"/>
                    </a:solidFill>
                    <a:effectLst/>
                    <a:uLnTx/>
                    <a:uFillTx/>
                    <a:latin typeface="Arial"/>
                    <a:ea typeface="+mn-ea"/>
                    <a:cs typeface="Arial" panose="020B0604020202020204" pitchFamily="34" charset="0"/>
                  </a:rPr>
                  <a:t>MSCI EAFE Index relative return</a:t>
                </a:r>
              </a:p>
            </c:rich>
          </c:tx>
          <c:overlay val="0"/>
          <c:spPr>
            <a:noFill/>
            <a:ln>
              <a:noFill/>
            </a:ln>
            <a:effectLst/>
          </c:spPr>
          <c:txPr>
            <a:bodyPr rot="-540000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330" b="0" i="0" u="none" strike="noStrike" kern="1200" baseline="0">
                  <a:solidFill>
                    <a:prstClr val="black"/>
                  </a:solidFill>
                  <a:latin typeface="+mn-lt"/>
                  <a:ea typeface="+mn-ea"/>
                  <a:cs typeface="+mn-cs"/>
                </a:defRPr>
              </a:pPr>
              <a:endParaRPr lang="en-US"/>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794315711"/>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541377908129946E-2"/>
          <c:y val="6.4061995402159358E-2"/>
          <c:w val="0.91091683132475598"/>
          <c:h val="0.84145820035233199"/>
        </c:manualLayout>
      </c:layout>
      <c:pieChart>
        <c:varyColors val="1"/>
        <c:ser>
          <c:idx val="0"/>
          <c:order val="0"/>
          <c:tx>
            <c:strRef>
              <c:f>Sheet1!$B$1</c:f>
              <c:strCache>
                <c:ptCount val="1"/>
                <c:pt idx="0">
                  <c:v>Column1</c:v>
                </c:pt>
              </c:strCache>
            </c:strRef>
          </c:tx>
          <c:spPr>
            <a:solidFill>
              <a:schemeClr val="accent2"/>
            </a:solidFill>
            <a:ln w="12700"/>
          </c:spPr>
          <c:dPt>
            <c:idx val="0"/>
            <c:bubble3D val="0"/>
            <c:spPr>
              <a:solidFill>
                <a:srgbClr val="E4E4E4"/>
              </a:solidFill>
              <a:ln w="12700">
                <a:solidFill>
                  <a:schemeClr val="lt1"/>
                </a:solidFill>
              </a:ln>
              <a:effectLst/>
            </c:spPr>
            <c:extLst>
              <c:ext xmlns:c16="http://schemas.microsoft.com/office/drawing/2014/chart" uri="{C3380CC4-5D6E-409C-BE32-E72D297353CC}">
                <c16:uniqueId val="{00000001-57CE-410E-A287-3479D7273DE3}"/>
              </c:ext>
            </c:extLst>
          </c:dPt>
          <c:dPt>
            <c:idx val="1"/>
            <c:bubble3D val="0"/>
            <c:spPr>
              <a:solidFill>
                <a:srgbClr val="00009A"/>
              </a:solidFill>
              <a:ln w="12700">
                <a:solidFill>
                  <a:schemeClr val="lt1"/>
                </a:solidFill>
              </a:ln>
              <a:effectLst/>
            </c:spPr>
            <c:extLst>
              <c:ext xmlns:c16="http://schemas.microsoft.com/office/drawing/2014/chart" uri="{C3380CC4-5D6E-409C-BE32-E72D297353CC}">
                <c16:uniqueId val="{00000003-57CE-410E-A287-3479D7273DE3}"/>
              </c:ext>
            </c:extLst>
          </c:dPt>
          <c:dPt>
            <c:idx val="2"/>
            <c:bubble3D val="0"/>
            <c:spPr>
              <a:solidFill>
                <a:srgbClr val="00009A"/>
              </a:solidFill>
              <a:ln w="12700">
                <a:solidFill>
                  <a:schemeClr val="lt1"/>
                </a:solidFill>
              </a:ln>
              <a:effectLst/>
            </c:spPr>
            <c:extLst>
              <c:ext xmlns:c16="http://schemas.microsoft.com/office/drawing/2014/chart" uri="{C3380CC4-5D6E-409C-BE32-E72D297353CC}">
                <c16:uniqueId val="{00000005-57CE-410E-A287-3479D7273DE3}"/>
              </c:ext>
            </c:extLst>
          </c:dPt>
          <c:dPt>
            <c:idx val="3"/>
            <c:bubble3D val="0"/>
            <c:spPr>
              <a:solidFill>
                <a:srgbClr val="00009A"/>
              </a:solidFill>
              <a:ln w="12700">
                <a:solidFill>
                  <a:schemeClr val="lt1"/>
                </a:solidFill>
              </a:ln>
              <a:effectLst/>
            </c:spPr>
            <c:extLst>
              <c:ext xmlns:c16="http://schemas.microsoft.com/office/drawing/2014/chart" uri="{C3380CC4-5D6E-409C-BE32-E72D297353CC}">
                <c16:uniqueId val="{00000007-57CE-410E-A287-3479D7273DE3}"/>
              </c:ext>
            </c:extLst>
          </c:dPt>
          <c:dPt>
            <c:idx val="4"/>
            <c:bubble3D val="0"/>
            <c:spPr>
              <a:solidFill>
                <a:srgbClr val="00009A"/>
              </a:solidFill>
              <a:ln w="12700">
                <a:solidFill>
                  <a:schemeClr val="lt1"/>
                </a:solidFill>
              </a:ln>
              <a:effectLst/>
            </c:spPr>
            <c:extLst>
              <c:ext xmlns:c16="http://schemas.microsoft.com/office/drawing/2014/chart" uri="{C3380CC4-5D6E-409C-BE32-E72D297353CC}">
                <c16:uniqueId val="{00000009-57CE-410E-A287-3479D7273DE3}"/>
              </c:ext>
            </c:extLst>
          </c:dPt>
          <c:dPt>
            <c:idx val="5"/>
            <c:bubble3D val="0"/>
            <c:spPr>
              <a:solidFill>
                <a:srgbClr val="00009A"/>
              </a:solidFill>
              <a:ln w="12700">
                <a:solidFill>
                  <a:schemeClr val="lt1"/>
                </a:solidFill>
              </a:ln>
              <a:effectLst/>
            </c:spPr>
            <c:extLst>
              <c:ext xmlns:c16="http://schemas.microsoft.com/office/drawing/2014/chart" uri="{C3380CC4-5D6E-409C-BE32-E72D297353CC}">
                <c16:uniqueId val="{0000000B-57CE-410E-A287-3479D7273DE3}"/>
              </c:ext>
            </c:extLst>
          </c:dPt>
          <c:dLbls>
            <c:dLbl>
              <c:idx val="0"/>
              <c:layout>
                <c:manualLayout>
                  <c:x val="1.3587838037099296E-2"/>
                  <c:y val="-0.14570600086463995"/>
                </c:manualLayout>
              </c:layout>
              <c:tx>
                <c:rich>
                  <a:bodyPr/>
                  <a:lstStyle/>
                  <a:p>
                    <a:r>
                      <a:rPr lang="en-US" sz="1100">
                        <a:solidFill>
                          <a:schemeClr val="tx1"/>
                        </a:solidFill>
                      </a:rPr>
                      <a:t>United</a:t>
                    </a:r>
                    <a:r>
                      <a:rPr lang="en-US" sz="1100" baseline="0">
                        <a:solidFill>
                          <a:schemeClr val="tx1"/>
                        </a:solidFill>
                      </a:rPr>
                      <a:t> States</a:t>
                    </a:r>
                  </a:p>
                  <a:p>
                    <a:r>
                      <a:rPr lang="en-US" sz="1100">
                        <a:solidFill>
                          <a:schemeClr val="bg1"/>
                        </a:solidFill>
                      </a:rPr>
                      <a:t>62%</a:t>
                    </a:r>
                  </a:p>
                </c:rich>
              </c:tx>
              <c:dLblPos val="bestFit"/>
              <c:showLegendKey val="0"/>
              <c:showVal val="0"/>
              <c:showCatName val="1"/>
              <c:showSerName val="0"/>
              <c:showPercent val="0"/>
              <c:showBubbleSize val="0"/>
              <c:extLst>
                <c:ext xmlns:c15="http://schemas.microsoft.com/office/drawing/2012/chart" uri="{CE6537A1-D6FC-4f65-9D91-7224C49458BB}">
                  <c15:layout>
                    <c:manualLayout>
                      <c:w val="0.12817485770739331"/>
                      <c:h val="0.21267308267291096"/>
                    </c:manualLayout>
                  </c15:layout>
                  <c15:showDataLabelsRange val="0"/>
                </c:ext>
                <c:ext xmlns:c16="http://schemas.microsoft.com/office/drawing/2014/chart" uri="{C3380CC4-5D6E-409C-BE32-E72D297353CC}">
                  <c16:uniqueId val="{00000001-57CE-410E-A287-3479D7273DE3}"/>
                </c:ext>
              </c:extLst>
            </c:dLbl>
            <c:dLbl>
              <c:idx val="1"/>
              <c:layout>
                <c:manualLayout>
                  <c:x val="1.8611624126338114E-2"/>
                  <c:y val="-3.3286242524716687E-2"/>
                </c:manualLayout>
              </c:layout>
              <c:tx>
                <c:rich>
                  <a:bodyPr/>
                  <a:lstStyle/>
                  <a:p>
                    <a:fld id="{3C133CF8-CDFB-A742-A9BC-5761FED9F57F}" type="CATEGORYNAME">
                      <a:rPr lang="en-US" smtClean="0"/>
                      <a:pPr/>
                      <a:t>[CATEGORY NAME]</a:t>
                    </a:fld>
                    <a:endParaRPr lang="en-US"/>
                  </a:p>
                  <a:p>
                    <a:r>
                      <a:rPr lang="en-US">
                        <a:solidFill>
                          <a:schemeClr val="bg1"/>
                        </a:solidFill>
                      </a:rPr>
                      <a:t>3%</a:t>
                    </a:r>
                  </a:p>
                </c:rich>
              </c:tx>
              <c:dLblPos val="bestFit"/>
              <c:showLegendKey val="0"/>
              <c:showVal val="0"/>
              <c:showCatName val="1"/>
              <c:showSerName val="0"/>
              <c:showPercent val="0"/>
              <c:showBubbleSize val="0"/>
              <c:extLst>
                <c:ext xmlns:c15="http://schemas.microsoft.com/office/drawing/2012/chart" uri="{CE6537A1-D6FC-4f65-9D91-7224C49458BB}">
                  <c15:layout>
                    <c:manualLayout>
                      <c:w val="0.19090894010439707"/>
                      <c:h val="0.11802215410310771"/>
                    </c:manualLayout>
                  </c15:layout>
                  <c15:dlblFieldTable/>
                  <c15:showDataLabelsRange val="0"/>
                </c:ext>
                <c:ext xmlns:c16="http://schemas.microsoft.com/office/drawing/2014/chart" uri="{C3380CC4-5D6E-409C-BE32-E72D297353CC}">
                  <c16:uniqueId val="{00000003-57CE-410E-A287-3479D7273DE3}"/>
                </c:ext>
              </c:extLst>
            </c:dLbl>
            <c:dLbl>
              <c:idx val="2"/>
              <c:layout>
                <c:manualLayout>
                  <c:x val="1.1704119850187267E-2"/>
                  <c:y val="-2.9273810231892055E-2"/>
                </c:manualLayout>
              </c:layout>
              <c:tx>
                <c:rich>
                  <a:bodyPr/>
                  <a:lstStyle/>
                  <a:p>
                    <a:r>
                      <a:rPr lang="en-US" sz="1100"/>
                      <a:t>United Kingdom</a:t>
                    </a:r>
                    <a:br>
                      <a:rPr lang="en-US" sz="1100"/>
                    </a:br>
                    <a:r>
                      <a:rPr lang="en-US" sz="1100" baseline="0">
                        <a:solidFill>
                          <a:schemeClr val="bg1"/>
                        </a:solidFill>
                      </a:rPr>
                      <a:t>3%</a:t>
                    </a:r>
                    <a:endParaRPr lang="en-US" sz="1100">
                      <a:solidFill>
                        <a:schemeClr val="bg1"/>
                      </a:solidFill>
                    </a:endParaRPr>
                  </a:p>
                </c:rich>
              </c:tx>
              <c:dLblPos val="bestFit"/>
              <c:showLegendKey val="0"/>
              <c:showVal val="0"/>
              <c:showCatName val="1"/>
              <c:showSerName val="0"/>
              <c:showPercent val="0"/>
              <c:showBubbleSize val="0"/>
              <c:extLst>
                <c:ext xmlns:c15="http://schemas.microsoft.com/office/drawing/2012/chart" uri="{CE6537A1-D6FC-4f65-9D91-7224C49458BB}">
                  <c15:layout>
                    <c:manualLayout>
                      <c:w val="0.27981624531835209"/>
                      <c:h val="0.11538592042039222"/>
                    </c:manualLayout>
                  </c15:layout>
                  <c15:showDataLabelsRange val="0"/>
                </c:ext>
                <c:ext xmlns:c16="http://schemas.microsoft.com/office/drawing/2014/chart" uri="{C3380CC4-5D6E-409C-BE32-E72D297353CC}">
                  <c16:uniqueId val="{00000005-57CE-410E-A287-3479D7273DE3}"/>
                </c:ext>
              </c:extLst>
            </c:dLbl>
            <c:dLbl>
              <c:idx val="3"/>
              <c:layout>
                <c:manualLayout>
                  <c:x val="3.2279064002182313E-2"/>
                  <c:y val="-1.2227509681292766E-2"/>
                </c:manualLayout>
              </c:layout>
              <c:tx>
                <c:rich>
                  <a:bodyPr rot="0" spcFirstLastPara="1" vertOverflow="ellipsis" vert="horz" wrap="square" anchor="ctr" anchorCtr="0"/>
                  <a:lstStyle/>
                  <a:p>
                    <a:pPr algn="r">
                      <a:defRPr sz="1100" b="0" i="0" u="none" strike="noStrike" kern="1200" baseline="0">
                        <a:solidFill>
                          <a:schemeClr val="tx1"/>
                        </a:solidFill>
                        <a:latin typeface="+mn-lt"/>
                        <a:ea typeface="+mn-ea"/>
                        <a:cs typeface="+mn-cs"/>
                      </a:defRPr>
                    </a:pPr>
                    <a:fld id="{B3225DAE-0F40-BF4E-9D64-DE67CB7FB63F}" type="CATEGORYNAME">
                      <a:rPr lang="en-US" sz="1100" smtClean="0"/>
                      <a:pPr algn="r">
                        <a:defRPr sz="1100" b="0">
                          <a:solidFill>
                            <a:schemeClr val="tx1"/>
                          </a:solidFill>
                        </a:defRPr>
                      </a:pPr>
                      <a:t>[CATEGORY NAME]</a:t>
                    </a:fld>
                    <a:r>
                      <a:rPr lang="en-US" sz="1100">
                        <a:solidFill>
                          <a:schemeClr val="bg1"/>
                        </a:solidFill>
                      </a:rPr>
                      <a:t>  3%</a:t>
                    </a:r>
                  </a:p>
                </c:rich>
              </c:tx>
              <c:spPr>
                <a:noFill/>
                <a:ln>
                  <a:noFill/>
                </a:ln>
                <a:effectLst/>
              </c:spPr>
              <c:txPr>
                <a:bodyPr rot="0" spcFirstLastPara="1" vertOverflow="ellipsis" vert="horz" wrap="square" anchor="ctr" anchorCtr="0"/>
                <a:lstStyle/>
                <a:p>
                  <a:pPr algn="r">
                    <a:defRPr sz="1100" b="0"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0"/>
              <c:showBubbleSize val="0"/>
              <c:extLst>
                <c:ext xmlns:c15="http://schemas.microsoft.com/office/drawing/2012/chart" uri="{CE6537A1-D6FC-4f65-9D91-7224C49458BB}">
                  <c15:layout>
                    <c:manualLayout>
                      <c:w val="0.14709152621722843"/>
                      <c:h val="0.11923887734128408"/>
                    </c:manualLayout>
                  </c15:layout>
                  <c15:dlblFieldTable/>
                  <c15:showDataLabelsRange val="0"/>
                </c:ext>
                <c:ext xmlns:c16="http://schemas.microsoft.com/office/drawing/2014/chart" uri="{C3380CC4-5D6E-409C-BE32-E72D297353CC}">
                  <c16:uniqueId val="{00000007-57CE-410E-A287-3479D7273DE3}"/>
                </c:ext>
              </c:extLst>
            </c:dLbl>
            <c:dLbl>
              <c:idx val="4"/>
              <c:layout>
                <c:manualLayout>
                  <c:x val="1.2107312955261274E-4"/>
                  <c:y val="3.786332541478566E-2"/>
                </c:manualLayout>
              </c:layout>
              <c:tx>
                <c:rich>
                  <a:bodyPr rot="0" spcFirstLastPara="1" vertOverflow="ellipsis" vert="horz" wrap="square" anchor="ctr" anchorCtr="0"/>
                  <a:lstStyle/>
                  <a:p>
                    <a:pPr algn="r">
                      <a:defRPr sz="1100" b="0" i="0" u="none" strike="noStrike" kern="1200" baseline="0">
                        <a:solidFill>
                          <a:schemeClr val="tx1"/>
                        </a:solidFill>
                        <a:latin typeface="+mn-lt"/>
                        <a:ea typeface="+mn-ea"/>
                        <a:cs typeface="+mn-cs"/>
                      </a:defRPr>
                    </a:pPr>
                    <a:fld id="{16D37305-61D6-8B4D-B604-17CEB4761D09}" type="CATEGORYNAME">
                      <a:rPr lang="en-US" sz="1100" smtClean="0"/>
                      <a:pPr algn="r">
                        <a:defRPr sz="1100" b="0">
                          <a:solidFill>
                            <a:schemeClr val="tx1"/>
                          </a:solidFill>
                        </a:defRPr>
                      </a:pPr>
                      <a:t>[CATEGORY NAME]</a:t>
                    </a:fld>
                    <a:r>
                      <a:rPr lang="en-US" sz="1100"/>
                      <a:t> </a:t>
                    </a:r>
                    <a:r>
                      <a:rPr lang="en-US" sz="1100">
                        <a:solidFill>
                          <a:schemeClr val="bg1"/>
                        </a:solidFill>
                      </a:rPr>
                      <a:t>5%</a:t>
                    </a:r>
                  </a:p>
                </c:rich>
              </c:tx>
              <c:spPr>
                <a:noFill/>
                <a:ln>
                  <a:noFill/>
                </a:ln>
                <a:effectLst/>
              </c:spPr>
              <c:txPr>
                <a:bodyPr rot="0" spcFirstLastPara="1" vertOverflow="ellipsis" vert="horz" wrap="square" anchor="ctr" anchorCtr="0"/>
                <a:lstStyle/>
                <a:p>
                  <a:pPr algn="r">
                    <a:defRPr sz="1100" b="0"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0"/>
              <c:showBubbleSize val="0"/>
              <c:extLst>
                <c:ext xmlns:c15="http://schemas.microsoft.com/office/drawing/2012/chart" uri="{CE6537A1-D6FC-4f65-9D91-7224C49458BB}">
                  <c15:layout>
                    <c:manualLayout>
                      <c:w val="0.1528265449438202"/>
                      <c:h val="0.17622208232921066"/>
                    </c:manualLayout>
                  </c15:layout>
                  <c15:dlblFieldTable/>
                  <c15:showDataLabelsRange val="0"/>
                </c:ext>
                <c:ext xmlns:c16="http://schemas.microsoft.com/office/drawing/2014/chart" uri="{C3380CC4-5D6E-409C-BE32-E72D297353CC}">
                  <c16:uniqueId val="{00000009-57CE-410E-A287-3479D7273DE3}"/>
                </c:ext>
              </c:extLst>
            </c:dLbl>
            <c:dLbl>
              <c:idx val="5"/>
              <c:layout>
                <c:manualLayout>
                  <c:x val="-4.7533471939603084E-2"/>
                  <c:y val="0.17378105129199004"/>
                </c:manualLayout>
              </c:layout>
              <c:tx>
                <c:rich>
                  <a:bodyPr/>
                  <a:lstStyle/>
                  <a:p>
                    <a:fld id="{634F169E-340A-2B4E-8F64-A1811E8096E3}" type="CATEGORYNAME">
                      <a:rPr lang="en-US" smtClean="0"/>
                      <a:pPr/>
                      <a:t>[CATEGORY NAME]</a:t>
                    </a:fld>
                    <a:br>
                      <a:rPr lang="en-US"/>
                    </a:br>
                    <a:r>
                      <a:rPr lang="en-US">
                        <a:solidFill>
                          <a:schemeClr val="bg1"/>
                        </a:solidFill>
                      </a:rPr>
                      <a:t>,</a:t>
                    </a:r>
                    <a:r>
                      <a:rPr lang="en-US"/>
                      <a:t> </a:t>
                    </a:r>
                    <a:r>
                      <a:rPr lang="en-US">
                        <a:solidFill>
                          <a:schemeClr val="bg1"/>
                        </a:solidFill>
                      </a:rPr>
                      <a:t>23%</a:t>
                    </a:r>
                  </a:p>
                </c:rich>
              </c:tx>
              <c:dLblPos val="bestFit"/>
              <c:showLegendKey val="0"/>
              <c:showVal val="0"/>
              <c:showCatName val="1"/>
              <c:showSerName val="0"/>
              <c:showPercent val="0"/>
              <c:showBubbleSize val="0"/>
              <c:extLst>
                <c:ext xmlns:c15="http://schemas.microsoft.com/office/drawing/2012/chart" uri="{CE6537A1-D6FC-4f65-9D91-7224C49458BB}">
                  <c15:layout>
                    <c:manualLayout>
                      <c:w val="0.14201474903417971"/>
                      <c:h val="0.10017687994318765"/>
                    </c:manualLayout>
                  </c15:layout>
                  <c15:dlblFieldTable/>
                  <c15:showDataLabelsRange val="0"/>
                </c:ext>
                <c:ext xmlns:c16="http://schemas.microsoft.com/office/drawing/2014/chart" uri="{C3380CC4-5D6E-409C-BE32-E72D297353CC}">
                  <c16:uniqueId val="{0000000B-57CE-410E-A287-3479D7273DE3}"/>
                </c:ext>
              </c:extLst>
            </c:dLbl>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dLblPos val="ctr"/>
            <c:showLegendKey val="0"/>
            <c:showVal val="0"/>
            <c:showCatName val="1"/>
            <c:showSerName val="0"/>
            <c:showPercent val="0"/>
            <c:showBubbleSize val="0"/>
            <c:showLeaderLines val="0"/>
            <c:extLst>
              <c:ext xmlns:c15="http://schemas.microsoft.com/office/drawing/2012/chart" uri="{CE6537A1-D6FC-4f65-9D91-7224C49458BB}"/>
            </c:extLst>
          </c:dLbls>
          <c:cat>
            <c:strRef>
              <c:f>Sheet1!$A$2:$A$7</c:f>
              <c:strCache>
                <c:ptCount val="6"/>
                <c:pt idx="0">
                  <c:v>United States</c:v>
                </c:pt>
                <c:pt idx="1">
                  <c:v>Canada</c:v>
                </c:pt>
                <c:pt idx="2">
                  <c:v>UK</c:v>
                </c:pt>
                <c:pt idx="3">
                  <c:v>China</c:v>
                </c:pt>
                <c:pt idx="4">
                  <c:v>Japan</c:v>
                </c:pt>
                <c:pt idx="5">
                  <c:v>Other</c:v>
                </c:pt>
              </c:strCache>
            </c:strRef>
          </c:cat>
          <c:val>
            <c:numRef>
              <c:f>Sheet1!$B$2:$B$7</c:f>
              <c:numCache>
                <c:formatCode>0%</c:formatCode>
                <c:ptCount val="6"/>
                <c:pt idx="0">
                  <c:v>0.62</c:v>
                </c:pt>
                <c:pt idx="1">
                  <c:v>0.03</c:v>
                </c:pt>
                <c:pt idx="2">
                  <c:v>0.03</c:v>
                </c:pt>
                <c:pt idx="3">
                  <c:v>0.03</c:v>
                </c:pt>
                <c:pt idx="4">
                  <c:v>0.05</c:v>
                </c:pt>
                <c:pt idx="5">
                  <c:v>0.23</c:v>
                </c:pt>
              </c:numCache>
            </c:numRef>
          </c:val>
          <c:extLst>
            <c:ext xmlns:c16="http://schemas.microsoft.com/office/drawing/2014/chart" uri="{C3380CC4-5D6E-409C-BE32-E72D297353CC}">
              <c16:uniqueId val="{0000000C-57CE-410E-A287-3479D7273DE3}"/>
            </c:ext>
          </c:extLst>
        </c:ser>
        <c:ser>
          <c:idx val="1"/>
          <c:order val="1"/>
          <c:tx>
            <c:strRef>
              <c:f>Sheet1!$C$1</c:f>
              <c:strCache>
                <c:ptCount val="1"/>
                <c:pt idx="0">
                  <c:v>Column2</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D-9AED-3D4D-9A6D-F52138BC8DE0}"/>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F-9AED-3D4D-9A6D-F52138BC8DE0}"/>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11-9AED-3D4D-9A6D-F52138BC8DE0}"/>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13-9AED-3D4D-9A6D-F52138BC8DE0}"/>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15-9AED-3D4D-9A6D-F52138BC8DE0}"/>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17-9AED-3D4D-9A6D-F52138BC8DE0}"/>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United States</c:v>
                </c:pt>
                <c:pt idx="1">
                  <c:v>Canada</c:v>
                </c:pt>
                <c:pt idx="2">
                  <c:v>UK</c:v>
                </c:pt>
                <c:pt idx="3">
                  <c:v>China</c:v>
                </c:pt>
                <c:pt idx="4">
                  <c:v>Japan</c:v>
                </c:pt>
                <c:pt idx="5">
                  <c:v>Other</c:v>
                </c:pt>
              </c:strCache>
            </c:strRef>
          </c:cat>
          <c:val>
            <c:numRef>
              <c:f>Sheet1!$C$2:$C$7</c:f>
              <c:numCache>
                <c:formatCode>General</c:formatCode>
                <c:ptCount val="6"/>
                <c:pt idx="0">
                  <c:v>0</c:v>
                </c:pt>
                <c:pt idx="1">
                  <c:v>0</c:v>
                </c:pt>
                <c:pt idx="2">
                  <c:v>0</c:v>
                </c:pt>
                <c:pt idx="3">
                  <c:v>0</c:v>
                </c:pt>
                <c:pt idx="4">
                  <c:v>0</c:v>
                </c:pt>
                <c:pt idx="5">
                  <c:v>0</c:v>
                </c:pt>
              </c:numCache>
            </c:numRef>
          </c:val>
          <c:extLst>
            <c:ext xmlns:c16="http://schemas.microsoft.com/office/drawing/2014/chart" uri="{C3380CC4-5D6E-409C-BE32-E72D297353CC}">
              <c16:uniqueId val="{0000000C-8933-6B40-A8E8-78A4B0861F11}"/>
            </c:ext>
          </c:extLst>
        </c:ser>
        <c:dLbls>
          <c:dLblPos val="ctr"/>
          <c:showLegendKey val="0"/>
          <c:showVal val="1"/>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b="1">
          <a:solidFill>
            <a:schemeClr val="bg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0.00911</cdr:x>
      <cdr:y>0.05886</cdr:y>
    </cdr:from>
    <cdr:to>
      <cdr:x>0.02596</cdr:x>
      <cdr:y>0.10543</cdr:y>
    </cdr:to>
    <cdr:sp macro="" textlink="">
      <cdr:nvSpPr>
        <cdr:cNvPr id="2" name="TextBox 3"/>
        <cdr:cNvSpPr txBox="1"/>
      </cdr:nvSpPr>
      <cdr:spPr>
        <a:xfrm xmlns:a="http://schemas.openxmlformats.org/drawingml/2006/main">
          <a:off x="42479" y="233438"/>
          <a:ext cx="78528" cy="184694"/>
        </a:xfrm>
        <a:prstGeom xmlns:a="http://schemas.openxmlformats.org/drawingml/2006/main" prst="rect">
          <a:avLst/>
        </a:prstGeom>
        <a:noFill xmlns:a="http://schemas.openxmlformats.org/drawingml/2006/main"/>
      </cdr:spPr>
      <cdr:txBody>
        <a:bodyPr xmlns:a="http://schemas.openxmlformats.org/drawingml/2006/main" wrap="none" lIns="0" tIns="0" rIns="0" bIns="0" rtlCol="0" anchor="ctr" anchorCtr="0">
          <a:noAutofit/>
        </a:bodyPr>
        <a:lstStyle xmlns:a="http://schemas.openxmlformats.org/drawingml/2006/main">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xmlns:a="http://schemas.openxmlformats.org/drawingml/2006/main">
          <a:pPr algn="ctr"/>
          <a:r>
            <a:rPr lang="en-US" sz="1400" dirty="0">
              <a:latin typeface="+mn-lt"/>
            </a:rPr>
            <a:t>$</a:t>
          </a:r>
        </a:p>
      </cdr:txBody>
    </cdr:sp>
  </cdr:relSizeAnchor>
</c:userShapes>
</file>

<file path=ppt/drawings/drawing2.xml><?xml version="1.0" encoding="utf-8"?>
<c:userShapes xmlns:c="http://schemas.openxmlformats.org/drawingml/2006/chart">
  <cdr:relSizeAnchor xmlns:cdr="http://schemas.openxmlformats.org/drawingml/2006/chartDrawing">
    <cdr:from>
      <cdr:x>0.03944</cdr:x>
      <cdr:y>0.51303</cdr:y>
    </cdr:from>
    <cdr:to>
      <cdr:x>0.99536</cdr:x>
      <cdr:y>0.5312</cdr:y>
    </cdr:to>
    <cdr:sp macro="" textlink="">
      <cdr:nvSpPr>
        <cdr:cNvPr id="2" name="Rectangle 1"/>
        <cdr:cNvSpPr/>
      </cdr:nvSpPr>
      <cdr:spPr>
        <a:xfrm xmlns:a="http://schemas.openxmlformats.org/drawingml/2006/main">
          <a:off x="323850" y="2017016"/>
          <a:ext cx="7848600" cy="71438"/>
        </a:xfrm>
        <a:prstGeom xmlns:a="http://schemas.openxmlformats.org/drawingml/2006/main" prst="rect">
          <a:avLst/>
        </a:prstGeom>
        <a:solidFill xmlns:a="http://schemas.openxmlformats.org/drawingml/2006/main">
          <a:schemeClr val="bg1"/>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0.00967</cdr:x>
      <cdr:y>0.50577</cdr:y>
    </cdr:from>
    <cdr:to>
      <cdr:x>0.04176</cdr:x>
      <cdr:y>0.54938</cdr:y>
    </cdr:to>
    <cdr:sp macro="" textlink="">
      <cdr:nvSpPr>
        <cdr:cNvPr id="3" name="Rectangle 2"/>
        <cdr:cNvSpPr/>
      </cdr:nvSpPr>
      <cdr:spPr>
        <a:xfrm xmlns:a="http://schemas.openxmlformats.org/drawingml/2006/main">
          <a:off x="79375" y="1988441"/>
          <a:ext cx="263525" cy="171450"/>
        </a:xfrm>
        <a:prstGeom xmlns:a="http://schemas.openxmlformats.org/drawingml/2006/main" prst="rect">
          <a:avLst/>
        </a:prstGeom>
        <a:solidFill xmlns:a="http://schemas.openxmlformats.org/drawingml/2006/main">
          <a:schemeClr val="bg1"/>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05448" cy="461325"/>
          </a:xfrm>
          <a:prstGeom prst="rect">
            <a:avLst/>
          </a:prstGeom>
        </p:spPr>
        <p:txBody>
          <a:bodyPr vert="horz" lIns="92301" tIns="46151" rIns="92301" bIns="46151" rtlCol="0"/>
          <a:lstStyle>
            <a:lvl1pPr algn="l" eaLnBrk="1" hangingPunct="1">
              <a:defRPr sz="1200">
                <a:cs typeface="Arial" charset="0"/>
              </a:defRPr>
            </a:lvl1pPr>
          </a:lstStyle>
          <a:p>
            <a:pPr>
              <a:defRPr/>
            </a:pPr>
            <a:endParaRPr lang="en-US">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927183" y="0"/>
            <a:ext cx="3005448" cy="461325"/>
          </a:xfrm>
          <a:prstGeom prst="rect">
            <a:avLst/>
          </a:prstGeom>
        </p:spPr>
        <p:txBody>
          <a:bodyPr vert="horz" lIns="92301" tIns="46151" rIns="92301" bIns="46151" rtlCol="0"/>
          <a:lstStyle>
            <a:lvl1pPr algn="r" eaLnBrk="1" hangingPunct="1">
              <a:defRPr sz="1200">
                <a:cs typeface="Arial" charset="0"/>
              </a:defRPr>
            </a:lvl1pPr>
          </a:lstStyle>
          <a:p>
            <a:pPr>
              <a:defRPr/>
            </a:pPr>
            <a:fld id="{B6CF622C-7E15-4411-9C5E-86F9947E7740}" type="datetimeFigureOut">
              <a:rPr lang="en-US">
                <a:latin typeface="Arial" panose="020B0604020202020204" pitchFamily="34" charset="0"/>
                <a:cs typeface="Arial" panose="020B0604020202020204" pitchFamily="34" charset="0"/>
              </a:rPr>
              <a:pPr>
                <a:defRPr/>
              </a:pPr>
              <a:t>4/9/2024</a:t>
            </a:fld>
            <a:endParaRPr lang="en-US">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1" y="8757301"/>
            <a:ext cx="3005448" cy="461325"/>
          </a:xfrm>
          <a:prstGeom prst="rect">
            <a:avLst/>
          </a:prstGeom>
        </p:spPr>
        <p:txBody>
          <a:bodyPr vert="horz" lIns="92301" tIns="46151" rIns="92301" bIns="46151" rtlCol="0" anchor="b"/>
          <a:lstStyle>
            <a:lvl1pPr algn="l" eaLnBrk="1" hangingPunct="1">
              <a:defRPr sz="1200">
                <a:cs typeface="Arial" charset="0"/>
              </a:defRPr>
            </a:lvl1pPr>
          </a:lstStyle>
          <a:p>
            <a:pPr>
              <a:defRPr/>
            </a:pPr>
            <a:endParaRPr lang="en-US">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927183" y="8757301"/>
            <a:ext cx="3005448" cy="461325"/>
          </a:xfrm>
          <a:prstGeom prst="rect">
            <a:avLst/>
          </a:prstGeom>
        </p:spPr>
        <p:txBody>
          <a:bodyPr vert="horz" wrap="square" lIns="92301" tIns="46151" rIns="92301" bIns="46151" numCol="1" anchor="b" anchorCtr="0" compatLnSpc="1">
            <a:prstTxWarp prst="textNoShape">
              <a:avLst/>
            </a:prstTxWarp>
          </a:bodyPr>
          <a:lstStyle>
            <a:lvl1pPr algn="r" eaLnBrk="1" hangingPunct="1">
              <a:defRPr sz="1200" smtClean="0"/>
            </a:lvl1pPr>
          </a:lstStyle>
          <a:p>
            <a:pPr>
              <a:defRPr/>
            </a:pPr>
            <a:fld id="{D8AD23D5-81F3-43A3-B4B4-7BB47012BCEB}" type="slidenum">
              <a:rPr lang="en-US" altLang="en-US">
                <a:latin typeface="Arial" panose="020B0604020202020204" pitchFamily="34" charset="0"/>
              </a:rPr>
              <a:pPr>
                <a:defRPr/>
              </a:pPr>
              <a:t>‹#›</a:t>
            </a:fld>
            <a:endParaRPr lang="en-US" altLang="en-US">
              <a:latin typeface="Arial" panose="020B0604020202020204" pitchFamily="34" charset="0"/>
            </a:endParaRPr>
          </a:p>
        </p:txBody>
      </p:sp>
    </p:spTree>
    <p:extLst>
      <p:ext uri="{BB962C8B-B14F-4D97-AF65-F5344CB8AC3E}">
        <p14:creationId xmlns:p14="http://schemas.microsoft.com/office/powerpoint/2010/main" val="1798413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05448" cy="461325"/>
          </a:xfrm>
          <a:prstGeom prst="rect">
            <a:avLst/>
          </a:prstGeom>
        </p:spPr>
        <p:txBody>
          <a:bodyPr vert="horz" lIns="92301" tIns="46151" rIns="92301" bIns="46151" rtlCol="0"/>
          <a:lstStyle>
            <a:lvl1pPr algn="l" eaLnBrk="1" fontAlgn="auto" hangingPunct="1">
              <a:spcBef>
                <a:spcPts val="0"/>
              </a:spcBef>
              <a:spcAft>
                <a:spcPts val="0"/>
              </a:spcAft>
              <a:defRPr sz="1200">
                <a:latin typeface="Arial" panose="020B0604020202020204" pitchFamily="34" charset="0"/>
                <a:cs typeface="+mn-cs"/>
              </a:defRPr>
            </a:lvl1pPr>
          </a:lstStyle>
          <a:p>
            <a:pPr>
              <a:defRPr/>
            </a:pPr>
            <a:endParaRPr lang="en-US"/>
          </a:p>
        </p:txBody>
      </p:sp>
      <p:sp>
        <p:nvSpPr>
          <p:cNvPr id="3" name="Date Placeholder 2"/>
          <p:cNvSpPr>
            <a:spLocks noGrp="1"/>
          </p:cNvSpPr>
          <p:nvPr>
            <p:ph type="dt" idx="1"/>
          </p:nvPr>
        </p:nvSpPr>
        <p:spPr>
          <a:xfrm>
            <a:off x="3927183" y="0"/>
            <a:ext cx="3005448" cy="461325"/>
          </a:xfrm>
          <a:prstGeom prst="rect">
            <a:avLst/>
          </a:prstGeom>
        </p:spPr>
        <p:txBody>
          <a:bodyPr vert="horz" lIns="92301" tIns="46151" rIns="92301" bIns="46151" rtlCol="0"/>
          <a:lstStyle>
            <a:lvl1pPr algn="r" eaLnBrk="1" fontAlgn="auto" hangingPunct="1">
              <a:spcBef>
                <a:spcPts val="0"/>
              </a:spcBef>
              <a:spcAft>
                <a:spcPts val="0"/>
              </a:spcAft>
              <a:defRPr sz="1200">
                <a:latin typeface="Arial" panose="020B0604020202020204" pitchFamily="34" charset="0"/>
                <a:cs typeface="+mn-cs"/>
              </a:defRPr>
            </a:lvl1pPr>
          </a:lstStyle>
          <a:p>
            <a:pPr>
              <a:defRPr/>
            </a:pPr>
            <a:fld id="{B542A4AB-A48A-4A66-B490-A7F256D244EB}" type="datetimeFigureOut">
              <a:rPr lang="en-US" smtClean="0"/>
              <a:pPr>
                <a:defRPr/>
              </a:pPr>
              <a:t>4/9/2024</a:t>
            </a:fld>
            <a:endParaRPr lang="en-US"/>
          </a:p>
        </p:txBody>
      </p:sp>
      <p:sp>
        <p:nvSpPr>
          <p:cNvPr id="4" name="Slide Image Placeholder 3"/>
          <p:cNvSpPr>
            <a:spLocks noGrp="1" noRot="1" noChangeAspect="1"/>
          </p:cNvSpPr>
          <p:nvPr>
            <p:ph type="sldImg" idx="2"/>
          </p:nvPr>
        </p:nvSpPr>
        <p:spPr>
          <a:xfrm>
            <a:off x="1162050" y="690563"/>
            <a:ext cx="4610100" cy="3457575"/>
          </a:xfrm>
          <a:prstGeom prst="rect">
            <a:avLst/>
          </a:prstGeom>
          <a:noFill/>
          <a:ln w="12700">
            <a:solidFill>
              <a:prstClr val="black"/>
            </a:solidFill>
          </a:ln>
        </p:spPr>
        <p:txBody>
          <a:bodyPr vert="horz" lIns="92301" tIns="46151" rIns="92301" bIns="46151" rtlCol="0" anchor="ctr"/>
          <a:lstStyle/>
          <a:p>
            <a:pPr lvl="0"/>
            <a:endParaRPr lang="en-US" noProof="0"/>
          </a:p>
        </p:txBody>
      </p:sp>
      <p:sp>
        <p:nvSpPr>
          <p:cNvPr id="5" name="Notes Placeholder 4"/>
          <p:cNvSpPr>
            <a:spLocks noGrp="1"/>
          </p:cNvSpPr>
          <p:nvPr>
            <p:ph type="body" sz="quarter" idx="3"/>
          </p:nvPr>
        </p:nvSpPr>
        <p:spPr>
          <a:xfrm>
            <a:off x="694048" y="4380225"/>
            <a:ext cx="5546104" cy="4148776"/>
          </a:xfrm>
          <a:prstGeom prst="rect">
            <a:avLst/>
          </a:prstGeom>
        </p:spPr>
        <p:txBody>
          <a:bodyPr vert="horz" lIns="92301" tIns="46151" rIns="92301" bIns="46151"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8757301"/>
            <a:ext cx="3005448" cy="461325"/>
          </a:xfrm>
          <a:prstGeom prst="rect">
            <a:avLst/>
          </a:prstGeom>
        </p:spPr>
        <p:txBody>
          <a:bodyPr vert="horz" lIns="92301" tIns="46151" rIns="92301" bIns="46151" rtlCol="0" anchor="b"/>
          <a:lstStyle>
            <a:lvl1pPr algn="l" eaLnBrk="1" fontAlgn="auto" hangingPunct="1">
              <a:spcBef>
                <a:spcPts val="0"/>
              </a:spcBef>
              <a:spcAft>
                <a:spcPts val="0"/>
              </a:spcAft>
              <a:defRPr sz="1200">
                <a:latin typeface="Arial" panose="020B0604020202020204" pitchFamily="34" charset="0"/>
                <a:cs typeface="+mn-cs"/>
              </a:defRPr>
            </a:lvl1pPr>
          </a:lstStyle>
          <a:p>
            <a:pPr>
              <a:defRPr/>
            </a:pPr>
            <a:endParaRPr lang="en-US"/>
          </a:p>
        </p:txBody>
      </p:sp>
      <p:sp>
        <p:nvSpPr>
          <p:cNvPr id="7" name="Slide Number Placeholder 6"/>
          <p:cNvSpPr>
            <a:spLocks noGrp="1"/>
          </p:cNvSpPr>
          <p:nvPr>
            <p:ph type="sldNum" sz="quarter" idx="5"/>
          </p:nvPr>
        </p:nvSpPr>
        <p:spPr>
          <a:xfrm>
            <a:off x="3927183" y="8757301"/>
            <a:ext cx="3005448" cy="461325"/>
          </a:xfrm>
          <a:prstGeom prst="rect">
            <a:avLst/>
          </a:prstGeom>
        </p:spPr>
        <p:txBody>
          <a:bodyPr vert="horz" wrap="square" lIns="92301" tIns="46151" rIns="92301" bIns="46151" numCol="1" anchor="b" anchorCtr="0" compatLnSpc="1">
            <a:prstTxWarp prst="textNoShape">
              <a:avLst/>
            </a:prstTxWarp>
          </a:bodyPr>
          <a:lstStyle>
            <a:lvl1pPr algn="r" eaLnBrk="1" hangingPunct="1">
              <a:defRPr sz="1200" smtClean="0">
                <a:latin typeface="Arial" panose="020B0604020202020204" pitchFamily="34" charset="0"/>
                <a:cs typeface="Arial" panose="020B0604020202020204" pitchFamily="34" charset="0"/>
              </a:defRPr>
            </a:lvl1pPr>
          </a:lstStyle>
          <a:p>
            <a:pPr>
              <a:defRPr/>
            </a:pPr>
            <a:fld id="{2BF9171A-3417-4AA4-BC2D-51CD6AFA3964}" type="slidenum">
              <a:rPr lang="en-US" altLang="en-US" smtClean="0"/>
              <a:pPr>
                <a:defRPr/>
              </a:pPr>
              <a:t>‹#›</a:t>
            </a:fld>
            <a:endParaRPr lang="en-US" altLang="en-US"/>
          </a:p>
        </p:txBody>
      </p:sp>
    </p:spTree>
    <p:extLst>
      <p:ext uri="{BB962C8B-B14F-4D97-AF65-F5344CB8AC3E}">
        <p14:creationId xmlns:p14="http://schemas.microsoft.com/office/powerpoint/2010/main" val="9926941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Welcome to our session today on 10 things every investor should know about investing. My name is _________________ from ____________ and I’m excited to be with you today.</a:t>
            </a:r>
          </a:p>
        </p:txBody>
      </p:sp>
      <p:sp>
        <p:nvSpPr>
          <p:cNvPr id="4" name="Slide Number Placeholder 3"/>
          <p:cNvSpPr>
            <a:spLocks noGrp="1"/>
          </p:cNvSpPr>
          <p:nvPr>
            <p:ph type="sldNum" sz="quarter" idx="5"/>
          </p:nvPr>
        </p:nvSpPr>
        <p:spPr/>
        <p:txBody>
          <a:bodyPr/>
          <a:lstStyle/>
          <a:p>
            <a:pPr>
              <a:defRPr/>
            </a:pPr>
            <a:fld id="{2BF9171A-3417-4AA4-BC2D-51CD6AFA3964}" type="slidenum">
              <a:rPr lang="en-US" altLang="en-US" smtClean="0"/>
              <a:pPr>
                <a:defRPr/>
              </a:pPr>
              <a:t>1</a:t>
            </a:fld>
            <a:endParaRPr lang="en-US" altLang="en-US"/>
          </a:p>
        </p:txBody>
      </p:sp>
    </p:spTree>
    <p:extLst>
      <p:ext uri="{BB962C8B-B14F-4D97-AF65-F5344CB8AC3E}">
        <p14:creationId xmlns:p14="http://schemas.microsoft.com/office/powerpoint/2010/main" val="6310307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noChangeArrowheads="1"/>
          </p:cNvSpPr>
          <p:nvPr>
            <p:ph type="body" idx="1"/>
          </p:nvPr>
        </p:nvSpPr>
        <p:spPr/>
        <p:txBody>
          <a:bodyPr/>
          <a:lstStyle/>
          <a:p>
            <a:r>
              <a:rPr lang="en-US" altLang="en-US"/>
              <a:t>You can improve your odds of a positive outcome by holding stocks over long periods. </a:t>
            </a:r>
          </a:p>
          <a:p>
            <a:endParaRPr lang="en-US" altLang="en-US"/>
          </a:p>
          <a:p>
            <a:r>
              <a:rPr lang="en-US" altLang="en-US"/>
              <a:t>Recall that the stock market posted losses in around one-fourth of the calendar years since 1928. </a:t>
            </a:r>
          </a:p>
          <a:p>
            <a:endParaRPr lang="en-US" altLang="en-US"/>
          </a:p>
          <a:p>
            <a:r>
              <a:rPr lang="en-US" altLang="en-US"/>
              <a:t>There have been</a:t>
            </a:r>
            <a:r>
              <a:rPr lang="en-US" altLang="en-US">
                <a:solidFill>
                  <a:srgbClr val="FF0000"/>
                </a:solidFill>
              </a:rPr>
              <a:t> 87 </a:t>
            </a:r>
            <a:r>
              <a:rPr lang="en-US" altLang="en-US"/>
              <a:t>ten-year rolling periods over the same period: from 1928 through 1937, 1929 through 1938, and so on. The market lost ground in only five of those </a:t>
            </a:r>
            <a:r>
              <a:rPr lang="en-US" altLang="en-US">
                <a:solidFill>
                  <a:srgbClr val="FF0000"/>
                </a:solidFill>
              </a:rPr>
              <a:t>87 </a:t>
            </a:r>
            <a:r>
              <a:rPr lang="en-US" altLang="en-US"/>
              <a:t>ten-year periods. </a:t>
            </a:r>
          </a:p>
          <a:p>
            <a:endParaRPr lang="en-US" altLang="en-US"/>
          </a:p>
          <a:p>
            <a:r>
              <a:rPr lang="en-US" altLang="en-US"/>
              <a:t>In other words, someone who held stocks for just 1 year had roughly a 27% chance of losing money. Someone who held stocks for 10 years had only a 6% chance of losing money.</a:t>
            </a:r>
          </a:p>
          <a:p>
            <a:endParaRPr lang="en-US" altLang="en-US"/>
          </a:p>
        </p:txBody>
      </p:sp>
      <p:sp>
        <p:nvSpPr>
          <p:cNvPr id="3" name="Slide Image Placeholder 2"/>
          <p:cNvSpPr>
            <a:spLocks noGrp="1" noRot="1" noChangeAspect="1"/>
          </p:cNvSpPr>
          <p:nvPr>
            <p:ph type="sldImg"/>
          </p:nvPr>
        </p:nvSpPr>
        <p:spPr/>
      </p:sp>
      <p:sp>
        <p:nvSpPr>
          <p:cNvPr id="2" name="Date Placeholder 1"/>
          <p:cNvSpPr>
            <a:spLocks noGrp="1"/>
          </p:cNvSpPr>
          <p:nvPr>
            <p:ph type="dt" idx="10"/>
          </p:nvPr>
        </p:nvSpPr>
        <p:spPr/>
        <p:txBody>
          <a:bodyPr/>
          <a:lstStyle/>
          <a:p>
            <a:pPr>
              <a:defRPr/>
            </a:pPr>
            <a:fld id="{1B352BA4-D3B6-4F09-A31C-C33E5C08D1BB}" type="datetime1">
              <a:rPr lang="en-US" smtClean="0"/>
              <a:t>4/9/2024</a:t>
            </a:fld>
            <a:endParaRPr lang="en-US"/>
          </a:p>
        </p:txBody>
      </p:sp>
      <p:sp>
        <p:nvSpPr>
          <p:cNvPr id="4" name="Footer Placeholder 3"/>
          <p:cNvSpPr>
            <a:spLocks noGrp="1"/>
          </p:cNvSpPr>
          <p:nvPr>
            <p:ph type="ftr" sz="quarter" idx="11"/>
          </p:nvPr>
        </p:nvSpPr>
        <p:spPr/>
        <p:txBody>
          <a:bodyPr/>
          <a:lstStyle/>
          <a:p>
            <a:pPr>
              <a:defRPr/>
            </a:pPr>
            <a:r>
              <a:rPr lang="en-US"/>
              <a:t>10 Things</a:t>
            </a:r>
          </a:p>
        </p:txBody>
      </p:sp>
      <p:sp>
        <p:nvSpPr>
          <p:cNvPr id="5" name="Slide Number Placeholder 4"/>
          <p:cNvSpPr>
            <a:spLocks noGrp="1"/>
          </p:cNvSpPr>
          <p:nvPr>
            <p:ph type="sldNum" sz="quarter" idx="12"/>
          </p:nvPr>
        </p:nvSpPr>
        <p:spPr/>
        <p:txBody>
          <a:bodyPr/>
          <a:lstStyle/>
          <a:p>
            <a:pPr>
              <a:defRPr/>
            </a:pPr>
            <a:fld id="{0A74A36E-BA02-4611-846E-CD8D1D995B7B}" type="slidenum">
              <a:rPr lang="en-US" smtClean="0"/>
              <a:pPr>
                <a:defRPr/>
              </a:pPr>
              <a:t>10</a:t>
            </a:fld>
            <a:endParaRPr lang="en-US"/>
          </a:p>
        </p:txBody>
      </p:sp>
      <p:sp>
        <p:nvSpPr>
          <p:cNvPr id="6" name="Header Placeholder 5"/>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26572994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Calendar</a:t>
            </a:r>
            <a:r>
              <a:rPr lang="en-US" baseline="0"/>
              <a:t> </a:t>
            </a:r>
            <a:r>
              <a:rPr lang="en-US"/>
              <a:t>year returns don’t tell the whole story, of course. Stocks experience setbacks during the course of any given year, even when they end up delivering a positive return. </a:t>
            </a:r>
          </a:p>
          <a:p>
            <a:endParaRPr lang="en-US"/>
          </a:p>
          <a:p>
            <a:r>
              <a:rPr lang="en-US"/>
              <a:t>This slide shows the intra-year declines that took place during a calendar year (blue) along with the final return for that year (green). You can see that there has been a market pullback every year since 1983, and some of them exceeded 20%. But in </a:t>
            </a:r>
            <a:r>
              <a:rPr lang="en-US">
                <a:solidFill>
                  <a:srgbClr val="FF0000"/>
                </a:solidFill>
              </a:rPr>
              <a:t>31</a:t>
            </a:r>
            <a:r>
              <a:rPr lang="en-US"/>
              <a:t> of those years—over </a:t>
            </a:r>
            <a:r>
              <a:rPr lang="en-US">
                <a:solidFill>
                  <a:srgbClr val="FF0000"/>
                </a:solidFill>
              </a:rPr>
              <a:t>75%</a:t>
            </a:r>
            <a:r>
              <a:rPr lang="en-US"/>
              <a:t> of the time—the market ended the year with a positive return. </a:t>
            </a:r>
          </a:p>
          <a:p>
            <a:endParaRPr lang="en-US"/>
          </a:p>
          <a:p>
            <a:r>
              <a:rPr lang="en-US"/>
              <a:t>The moral of this story: Although the market doesn’t rise in a straight line, it generally appreciates over time—so short-term declines should not cause you to abandon stocks.</a:t>
            </a:r>
          </a:p>
        </p:txBody>
      </p:sp>
      <p:sp>
        <p:nvSpPr>
          <p:cNvPr id="4" name="Date Placeholder 3"/>
          <p:cNvSpPr>
            <a:spLocks noGrp="1"/>
          </p:cNvSpPr>
          <p:nvPr>
            <p:ph type="dt" idx="10"/>
          </p:nvPr>
        </p:nvSpPr>
        <p:spPr/>
        <p:txBody>
          <a:bodyPr/>
          <a:lstStyle/>
          <a:p>
            <a:pPr>
              <a:defRPr/>
            </a:pPr>
            <a:fld id="{24557EEE-90A1-44E1-969C-BBA7DD0AE544}" type="datetime1">
              <a:rPr lang="en-US" smtClean="0">
                <a:solidFill>
                  <a:prstClr val="black"/>
                </a:solidFill>
              </a:rPr>
              <a:t>4/9/2024</a:t>
            </a:fld>
            <a:endParaRPr lang="en-US">
              <a:solidFill>
                <a:prstClr val="black"/>
              </a:solidFill>
            </a:endParaRPr>
          </a:p>
        </p:txBody>
      </p:sp>
      <p:sp>
        <p:nvSpPr>
          <p:cNvPr id="5" name="Footer Placeholder 4"/>
          <p:cNvSpPr>
            <a:spLocks noGrp="1"/>
          </p:cNvSpPr>
          <p:nvPr>
            <p:ph type="ftr" sz="quarter" idx="11"/>
          </p:nvPr>
        </p:nvSpPr>
        <p:spPr/>
        <p:txBody>
          <a:bodyPr/>
          <a:lstStyle/>
          <a:p>
            <a:pPr>
              <a:defRPr/>
            </a:pPr>
            <a:r>
              <a:rPr lang="en-US">
                <a:solidFill>
                  <a:prstClr val="black"/>
                </a:solidFill>
              </a:rPr>
              <a:t>10 Things</a:t>
            </a:r>
          </a:p>
        </p:txBody>
      </p:sp>
      <p:sp>
        <p:nvSpPr>
          <p:cNvPr id="6" name="Slide Number Placeholder 5"/>
          <p:cNvSpPr>
            <a:spLocks noGrp="1"/>
          </p:cNvSpPr>
          <p:nvPr>
            <p:ph type="sldNum" sz="quarter" idx="12"/>
          </p:nvPr>
        </p:nvSpPr>
        <p:spPr/>
        <p:txBody>
          <a:bodyPr/>
          <a:lstStyle/>
          <a:p>
            <a:pPr>
              <a:defRPr/>
            </a:pPr>
            <a:fld id="{0A74A36E-BA02-4611-846E-CD8D1D995B7B}" type="slidenum">
              <a:rPr lang="en-US" smtClean="0">
                <a:solidFill>
                  <a:prstClr val="black"/>
                </a:solidFill>
              </a:rPr>
              <a:pPr>
                <a:defRPr/>
              </a:pPr>
              <a:t>11</a:t>
            </a:fld>
            <a:endParaRPr lang="en-US">
              <a:solidFill>
                <a:prstClr val="black"/>
              </a:solidFill>
            </a:endParaRPr>
          </a:p>
        </p:txBody>
      </p:sp>
      <p:sp>
        <p:nvSpPr>
          <p:cNvPr id="7" name="Header Placeholder 6"/>
          <p:cNvSpPr>
            <a:spLocks noGrp="1"/>
          </p:cNvSpPr>
          <p:nvPr>
            <p:ph type="hdr" sz="quarter" idx="13"/>
          </p:nvPr>
        </p:nvSpPr>
        <p:spPr/>
        <p:txBody>
          <a:bodyPr/>
          <a:lstStyle/>
          <a:p>
            <a:pPr>
              <a:defRPr/>
            </a:pPr>
            <a:r>
              <a:rPr lang="en-US">
                <a:solidFill>
                  <a:prstClr val="black"/>
                </a:solidFill>
              </a:rPr>
              <a:t>John Hancock Investments</a:t>
            </a:r>
          </a:p>
        </p:txBody>
      </p:sp>
    </p:spTree>
    <p:extLst>
      <p:ext uri="{BB962C8B-B14F-4D97-AF65-F5344CB8AC3E}">
        <p14:creationId xmlns:p14="http://schemas.microsoft.com/office/powerpoint/2010/main" val="21113485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idx="10"/>
          </p:nvPr>
        </p:nvSpPr>
        <p:spPr/>
        <p:txBody>
          <a:bodyPr/>
          <a:lstStyle/>
          <a:p>
            <a:fld id="{9138C535-6E66-404A-B139-6E6E1AD45B8F}" type="datetime1">
              <a:rPr lang="en-US" smtClean="0"/>
              <a:t>4/9/2024</a:t>
            </a:fld>
            <a:endParaRPr lang="en-US"/>
          </a:p>
        </p:txBody>
      </p:sp>
      <p:sp>
        <p:nvSpPr>
          <p:cNvPr id="3" name="Footer Placeholder 2"/>
          <p:cNvSpPr>
            <a:spLocks noGrp="1"/>
          </p:cNvSpPr>
          <p:nvPr>
            <p:ph type="ftr" sz="quarter" idx="11"/>
          </p:nvPr>
        </p:nvSpPr>
        <p:spPr/>
        <p:txBody>
          <a:bodyPr/>
          <a:lstStyle/>
          <a:p>
            <a:r>
              <a:rPr lang="en-US"/>
              <a:t>10 Things</a:t>
            </a:r>
          </a:p>
        </p:txBody>
      </p:sp>
      <p:sp>
        <p:nvSpPr>
          <p:cNvPr id="4" name="Slide Number Placeholder 3"/>
          <p:cNvSpPr>
            <a:spLocks noGrp="1"/>
          </p:cNvSpPr>
          <p:nvPr>
            <p:ph type="sldNum" sz="quarter" idx="12"/>
          </p:nvPr>
        </p:nvSpPr>
        <p:spPr/>
        <p:txBody>
          <a:bodyPr/>
          <a:lstStyle/>
          <a:p>
            <a:fld id="{0A74A36E-BA02-4611-846E-CD8D1D995B7B}" type="slidenum">
              <a:rPr lang="en-US" smtClean="0"/>
              <a:pPr/>
              <a:t>12</a:t>
            </a:fld>
            <a:endParaRPr lang="en-US"/>
          </a:p>
        </p:txBody>
      </p:sp>
      <p:sp>
        <p:nvSpPr>
          <p:cNvPr id="5" name="Header Placeholder 4"/>
          <p:cNvSpPr>
            <a:spLocks noGrp="1"/>
          </p:cNvSpPr>
          <p:nvPr>
            <p:ph type="hdr" sz="quarter" idx="13"/>
          </p:nvPr>
        </p:nvSpPr>
        <p:spPr/>
        <p:txBody>
          <a:bodyPr/>
          <a:lstStyle/>
          <a:p>
            <a:r>
              <a:rPr lang="en-US"/>
              <a:t>John Hancock Investments</a:t>
            </a:r>
          </a:p>
        </p:txBody>
      </p:sp>
      <p:sp>
        <p:nvSpPr>
          <p:cNvPr id="11" name="Slide Image Placeholder 10"/>
          <p:cNvSpPr>
            <a:spLocks noGrp="1" noRot="1" noChangeAspect="1"/>
          </p:cNvSpPr>
          <p:nvPr>
            <p:ph type="sldImg"/>
          </p:nvPr>
        </p:nvSpPr>
        <p:spPr/>
      </p:sp>
      <p:sp>
        <p:nvSpPr>
          <p:cNvPr id="12" name="Notes Placeholder 11"/>
          <p:cNvSpPr>
            <a:spLocks noGrp="1"/>
          </p:cNvSpPr>
          <p:nvPr>
            <p:ph type="body" sz="quarter" idx="14"/>
          </p:nvPr>
        </p:nvSpPr>
        <p:spPr/>
        <p:txBody>
          <a:bodyPr/>
          <a:lstStyle/>
          <a:p>
            <a:r>
              <a:rPr lang="en-US"/>
              <a:t>Stocks’ returns come from two sources: capital gains and dividends. </a:t>
            </a:r>
          </a:p>
          <a:p>
            <a:endParaRPr lang="en-US"/>
          </a:p>
          <a:p>
            <a:r>
              <a:rPr lang="en-US"/>
              <a:t>Capital gains are increases in a company’s share price. Dividends are a share of the company’s profits it returns to shareholders.</a:t>
            </a:r>
          </a:p>
          <a:p>
            <a:endParaRPr lang="en-US"/>
          </a:p>
          <a:p>
            <a:r>
              <a:rPr lang="en-US"/>
              <a:t>Dividends can have a big impact on your overall investment performance.</a:t>
            </a:r>
          </a:p>
          <a:p>
            <a:endParaRPr lang="en-US"/>
          </a:p>
          <a:p>
            <a:r>
              <a:rPr lang="en-US"/>
              <a:t>Say a company pays an annual dividend of $2 per share, and its stock trades at $100 per share. Now say the stock’s price begins and ends the year at exactly $100. You’d have no return from capital appreciation,</a:t>
            </a:r>
            <a:r>
              <a:rPr lang="en-US" baseline="0"/>
              <a:t> b</a:t>
            </a:r>
            <a:r>
              <a:rPr lang="en-US"/>
              <a:t>ut in the meantime, you’d receive $2 in dividend payments for a 2% return on your investment. What’s more, you could reinvest those dividends to buy more stock, potentially increasing your future returns.</a:t>
            </a:r>
          </a:p>
          <a:p>
            <a:endParaRPr lang="en-US"/>
          </a:p>
          <a:p>
            <a:r>
              <a:rPr lang="en-US"/>
              <a:t>And many companies increase their dividend payments over time, providing another source of potential growth.</a:t>
            </a:r>
          </a:p>
          <a:p>
            <a:endParaRPr lang="en-US"/>
          </a:p>
          <a:p>
            <a:r>
              <a:rPr lang="en-US"/>
              <a:t>In short, dividends give stocks a built-in source of returns.</a:t>
            </a:r>
          </a:p>
          <a:p>
            <a:endParaRPr lang="en-US"/>
          </a:p>
        </p:txBody>
      </p:sp>
    </p:spTree>
    <p:extLst>
      <p:ext uri="{BB962C8B-B14F-4D97-AF65-F5344CB8AC3E}">
        <p14:creationId xmlns:p14="http://schemas.microsoft.com/office/powerpoint/2010/main" val="6021943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9" name="Rectangle 5"/>
          <p:cNvSpPr>
            <a:spLocks noGrp="1" noChangeArrowheads="1"/>
          </p:cNvSpPr>
          <p:nvPr>
            <p:ph type="body" idx="1"/>
          </p:nvPr>
        </p:nvSpPr>
        <p:spPr/>
        <p:txBody>
          <a:bodyPr/>
          <a:lstStyle/>
          <a:p>
            <a:r>
              <a:rPr lang="en-US" altLang="en-US"/>
              <a:t>Moving on to the next point – international stocks can help you cast a wider net.</a:t>
            </a:r>
          </a:p>
        </p:txBody>
      </p:sp>
      <p:sp>
        <p:nvSpPr>
          <p:cNvPr id="3" name="Slide Image Placeholder 2"/>
          <p:cNvSpPr>
            <a:spLocks noGrp="1" noRot="1" noChangeAspect="1"/>
          </p:cNvSpPr>
          <p:nvPr>
            <p:ph type="sldImg"/>
          </p:nvPr>
        </p:nvSpPr>
        <p:spPr/>
      </p:sp>
      <p:sp>
        <p:nvSpPr>
          <p:cNvPr id="2" name="Date Placeholder 1"/>
          <p:cNvSpPr>
            <a:spLocks noGrp="1"/>
          </p:cNvSpPr>
          <p:nvPr>
            <p:ph type="dt" idx="10"/>
          </p:nvPr>
        </p:nvSpPr>
        <p:spPr/>
        <p:txBody>
          <a:bodyPr/>
          <a:lstStyle/>
          <a:p>
            <a:pPr>
              <a:defRPr/>
            </a:pPr>
            <a:fld id="{9E281123-B9F5-4D91-BC4E-16FA0275E8BD}" type="datetime1">
              <a:rPr lang="en-US" smtClean="0"/>
              <a:t>4/9/2024</a:t>
            </a:fld>
            <a:endParaRPr lang="en-US"/>
          </a:p>
        </p:txBody>
      </p:sp>
      <p:sp>
        <p:nvSpPr>
          <p:cNvPr id="4" name="Footer Placeholder 3"/>
          <p:cNvSpPr>
            <a:spLocks noGrp="1"/>
          </p:cNvSpPr>
          <p:nvPr>
            <p:ph type="ftr" sz="quarter" idx="11"/>
          </p:nvPr>
        </p:nvSpPr>
        <p:spPr/>
        <p:txBody>
          <a:bodyPr/>
          <a:lstStyle/>
          <a:p>
            <a:pPr>
              <a:defRPr/>
            </a:pPr>
            <a:r>
              <a:rPr lang="en-US"/>
              <a:t>10 Things</a:t>
            </a:r>
          </a:p>
        </p:txBody>
      </p:sp>
      <p:sp>
        <p:nvSpPr>
          <p:cNvPr id="5" name="Slide Number Placeholder 4"/>
          <p:cNvSpPr>
            <a:spLocks noGrp="1"/>
          </p:cNvSpPr>
          <p:nvPr>
            <p:ph type="sldNum" sz="quarter" idx="12"/>
          </p:nvPr>
        </p:nvSpPr>
        <p:spPr/>
        <p:txBody>
          <a:bodyPr/>
          <a:lstStyle/>
          <a:p>
            <a:pPr>
              <a:defRPr/>
            </a:pPr>
            <a:fld id="{0A74A36E-BA02-4611-846E-CD8D1D995B7B}" type="slidenum">
              <a:rPr lang="en-US" smtClean="0"/>
              <a:pPr>
                <a:defRPr/>
              </a:pPr>
              <a:t>13</a:t>
            </a:fld>
            <a:endParaRPr lang="en-US"/>
          </a:p>
        </p:txBody>
      </p:sp>
      <p:sp>
        <p:nvSpPr>
          <p:cNvPr id="6" name="Header Placeholder 5"/>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20379782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9" name="Notes Placeholder 2"/>
          <p:cNvSpPr>
            <a:spLocks noGrp="1"/>
          </p:cNvSpPr>
          <p:nvPr>
            <p:ph type="body" idx="1"/>
          </p:nvPr>
        </p:nvSpPr>
        <p:spPr/>
        <p:txBody>
          <a:bodyPr/>
          <a:lstStyle/>
          <a:p>
            <a:r>
              <a:rPr lang="en-US"/>
              <a:t>We live in a global economy. In any given day you might</a:t>
            </a:r>
            <a:r>
              <a:rPr lang="en-US" baseline="0"/>
              <a:t> </a:t>
            </a:r>
            <a:r>
              <a:rPr lang="en-US"/>
              <a:t>[walk through items on slide].</a:t>
            </a:r>
          </a:p>
          <a:p>
            <a:endParaRPr lang="en-US"/>
          </a:p>
          <a:p>
            <a:r>
              <a:rPr lang="en-US"/>
              <a:t>All those companies, and thousands of others, represent investment opportunities. Investing in some of them, in addition to U.S. stocks, can help you benefit from economic activity around the world.</a:t>
            </a:r>
          </a:p>
          <a:p>
            <a:endParaRPr lang="en-US" i="1"/>
          </a:p>
        </p:txBody>
      </p:sp>
      <p:sp>
        <p:nvSpPr>
          <p:cNvPr id="3" name="Slide Image Placeholder 2"/>
          <p:cNvSpPr>
            <a:spLocks noGrp="1" noRot="1" noChangeAspect="1"/>
          </p:cNvSpPr>
          <p:nvPr>
            <p:ph type="sldImg"/>
          </p:nvPr>
        </p:nvSpPr>
        <p:spPr/>
      </p:sp>
      <p:sp>
        <p:nvSpPr>
          <p:cNvPr id="2" name="Date Placeholder 1"/>
          <p:cNvSpPr>
            <a:spLocks noGrp="1"/>
          </p:cNvSpPr>
          <p:nvPr>
            <p:ph type="dt" idx="10"/>
          </p:nvPr>
        </p:nvSpPr>
        <p:spPr/>
        <p:txBody>
          <a:bodyPr/>
          <a:lstStyle/>
          <a:p>
            <a:pPr>
              <a:defRPr/>
            </a:pPr>
            <a:fld id="{B59E215E-1503-453B-AA3C-E6C68C7C9AF7}" type="datetime1">
              <a:rPr lang="en-US" smtClean="0"/>
              <a:t>4/9/2024</a:t>
            </a:fld>
            <a:endParaRPr lang="en-US"/>
          </a:p>
        </p:txBody>
      </p:sp>
      <p:sp>
        <p:nvSpPr>
          <p:cNvPr id="4" name="Footer Placeholder 3"/>
          <p:cNvSpPr>
            <a:spLocks noGrp="1"/>
          </p:cNvSpPr>
          <p:nvPr>
            <p:ph type="ftr" sz="quarter" idx="11"/>
          </p:nvPr>
        </p:nvSpPr>
        <p:spPr/>
        <p:txBody>
          <a:bodyPr/>
          <a:lstStyle/>
          <a:p>
            <a:pPr>
              <a:defRPr/>
            </a:pPr>
            <a:r>
              <a:rPr lang="en-US"/>
              <a:t>10 Things</a:t>
            </a:r>
          </a:p>
        </p:txBody>
      </p:sp>
      <p:sp>
        <p:nvSpPr>
          <p:cNvPr id="5" name="Slide Number Placeholder 4"/>
          <p:cNvSpPr>
            <a:spLocks noGrp="1"/>
          </p:cNvSpPr>
          <p:nvPr>
            <p:ph type="sldNum" sz="quarter" idx="12"/>
          </p:nvPr>
        </p:nvSpPr>
        <p:spPr/>
        <p:txBody>
          <a:bodyPr/>
          <a:lstStyle/>
          <a:p>
            <a:pPr>
              <a:defRPr/>
            </a:pPr>
            <a:fld id="{0A74A36E-BA02-4611-846E-CD8D1D995B7B}" type="slidenum">
              <a:rPr lang="en-US" smtClean="0"/>
              <a:pPr>
                <a:defRPr/>
              </a:pPr>
              <a:t>14</a:t>
            </a:fld>
            <a:endParaRPr lang="en-US"/>
          </a:p>
        </p:txBody>
      </p:sp>
      <p:sp>
        <p:nvSpPr>
          <p:cNvPr id="6" name="Header Placeholder 5"/>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29710124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Arial" panose="020B0604020202020204" pitchFamily="34" charset="0"/>
                <a:ea typeface="Arial Unicode MS" panose="020B0604020202020204" pitchFamily="34" charset="-128"/>
                <a:cs typeface="Arial" panose="020B0604020202020204" pitchFamily="34" charset="0"/>
              </a:rPr>
              <a:t>Historically, non-U.S. stocks and U.S. stocks have alternated in cycles of performance, with one leading the other for an extended period of time before reversing. After their longest bout of underperformance, international equities are due for a comeback.</a:t>
            </a:r>
          </a:p>
          <a:p>
            <a:endParaRPr lang="en-US"/>
          </a:p>
        </p:txBody>
      </p:sp>
      <p:sp>
        <p:nvSpPr>
          <p:cNvPr id="4" name="Slide Number Placeholder 3"/>
          <p:cNvSpPr>
            <a:spLocks noGrp="1"/>
          </p:cNvSpPr>
          <p:nvPr>
            <p:ph type="sldNum" sz="quarter" idx="10"/>
          </p:nvPr>
        </p:nvSpPr>
        <p:spPr/>
        <p:txBody>
          <a:bodyPr/>
          <a:lstStyle/>
          <a:p>
            <a:pPr>
              <a:defRPr/>
            </a:pPr>
            <a:fld id="{61F7A4F4-4E24-4A56-AE58-48E8F5247A22}" type="slidenum">
              <a:rPr lang="en-US" altLang="en-US" smtClean="0"/>
              <a:pPr>
                <a:defRPr/>
              </a:pPr>
              <a:t>15</a:t>
            </a:fld>
            <a:endParaRPr lang="en-US" altLang="en-US"/>
          </a:p>
        </p:txBody>
      </p:sp>
    </p:spTree>
    <p:extLst>
      <p:ext uri="{BB962C8B-B14F-4D97-AF65-F5344CB8AC3E}">
        <p14:creationId xmlns:p14="http://schemas.microsoft.com/office/powerpoint/2010/main" val="970879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71" name="Rectangle 3"/>
          <p:cNvSpPr>
            <a:spLocks noGrp="1" noChangeArrowheads="1"/>
          </p:cNvSpPr>
          <p:nvPr>
            <p:ph type="body" idx="1"/>
          </p:nvPr>
        </p:nvSpPr>
        <p:spPr/>
        <p:txBody>
          <a:bodyPr/>
          <a:lstStyle/>
          <a:p>
            <a:r>
              <a:rPr lang="en-US" altLang="en-US"/>
              <a:t>There is literally a </a:t>
            </a:r>
            <a:r>
              <a:rPr lang="en-US" altLang="en-US" i="1"/>
              <a:t>world </a:t>
            </a:r>
            <a:r>
              <a:rPr lang="en-US" altLang="en-US"/>
              <a:t>of investment opportunities outside U.S. borders. International stocks make up almost half of the world’s market value. </a:t>
            </a:r>
          </a:p>
          <a:p>
            <a:endParaRPr lang="en-US" altLang="en-US"/>
          </a:p>
          <a:p>
            <a:r>
              <a:rPr lang="en-US" altLang="en-US"/>
              <a:t>Yet individual investors in the U.S. hold only 23% of their portfolios in international stocks. That works out to about 40% of their stock portfolios. </a:t>
            </a:r>
          </a:p>
          <a:p>
            <a:endParaRPr lang="en-US" altLang="en-US"/>
          </a:p>
          <a:p>
            <a:r>
              <a:rPr lang="en-US" altLang="en-US"/>
              <a:t>In other words, many U.S. investors aren’t fully capturing the opportunity presented by international investing.</a:t>
            </a:r>
          </a:p>
          <a:p>
            <a:endParaRPr lang="en-US" altLang="en-US"/>
          </a:p>
        </p:txBody>
      </p:sp>
      <p:sp>
        <p:nvSpPr>
          <p:cNvPr id="3" name="Slide Image Placeholder 2"/>
          <p:cNvSpPr>
            <a:spLocks noGrp="1" noRot="1" noChangeAspect="1"/>
          </p:cNvSpPr>
          <p:nvPr>
            <p:ph type="sldImg"/>
          </p:nvPr>
        </p:nvSpPr>
        <p:spPr/>
      </p:sp>
      <p:sp>
        <p:nvSpPr>
          <p:cNvPr id="2" name="Date Placeholder 1"/>
          <p:cNvSpPr>
            <a:spLocks noGrp="1"/>
          </p:cNvSpPr>
          <p:nvPr>
            <p:ph type="dt" idx="10"/>
          </p:nvPr>
        </p:nvSpPr>
        <p:spPr/>
        <p:txBody>
          <a:bodyPr/>
          <a:lstStyle/>
          <a:p>
            <a:pPr>
              <a:defRPr/>
            </a:pPr>
            <a:fld id="{CCF99E39-B06A-4D5B-9453-2E05F2F52E22}" type="datetime1">
              <a:rPr lang="en-US" smtClean="0"/>
              <a:t>4/9/2024</a:t>
            </a:fld>
            <a:endParaRPr lang="en-US"/>
          </a:p>
        </p:txBody>
      </p:sp>
      <p:sp>
        <p:nvSpPr>
          <p:cNvPr id="4" name="Footer Placeholder 3"/>
          <p:cNvSpPr>
            <a:spLocks noGrp="1"/>
          </p:cNvSpPr>
          <p:nvPr>
            <p:ph type="ftr" sz="quarter" idx="11"/>
          </p:nvPr>
        </p:nvSpPr>
        <p:spPr/>
        <p:txBody>
          <a:bodyPr/>
          <a:lstStyle/>
          <a:p>
            <a:pPr>
              <a:defRPr/>
            </a:pPr>
            <a:r>
              <a:rPr lang="en-US"/>
              <a:t>10 Things</a:t>
            </a:r>
          </a:p>
        </p:txBody>
      </p:sp>
      <p:sp>
        <p:nvSpPr>
          <p:cNvPr id="5" name="Slide Number Placeholder 4"/>
          <p:cNvSpPr>
            <a:spLocks noGrp="1"/>
          </p:cNvSpPr>
          <p:nvPr>
            <p:ph type="sldNum" sz="quarter" idx="12"/>
          </p:nvPr>
        </p:nvSpPr>
        <p:spPr/>
        <p:txBody>
          <a:bodyPr/>
          <a:lstStyle/>
          <a:p>
            <a:pPr>
              <a:defRPr/>
            </a:pPr>
            <a:fld id="{0A74A36E-BA02-4611-846E-CD8D1D995B7B}" type="slidenum">
              <a:rPr lang="en-US" smtClean="0"/>
              <a:pPr>
                <a:defRPr/>
              </a:pPr>
              <a:t>16</a:t>
            </a:fld>
            <a:endParaRPr lang="en-US"/>
          </a:p>
        </p:txBody>
      </p:sp>
      <p:sp>
        <p:nvSpPr>
          <p:cNvPr id="6" name="Header Placeholder 5"/>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6247139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1" name="Notes Placeholder 2"/>
          <p:cNvSpPr>
            <a:spLocks noGrp="1"/>
          </p:cNvSpPr>
          <p:nvPr>
            <p:ph type="body" idx="1"/>
          </p:nvPr>
        </p:nvSpPr>
        <p:spPr/>
        <p:txBody>
          <a:bodyPr/>
          <a:lstStyle/>
          <a:p>
            <a:r>
              <a:rPr lang="en-US" altLang="en-US"/>
              <a:t>Certain traits could help many foreign markets outperform the U.S. in the years to come. One of those traits is the rapid growth of the middle class in many parts of the world. As you can see here, the middle class expanded much faster in China, Russia and India than in the U.S. between 2000 and </a:t>
            </a:r>
            <a:r>
              <a:rPr lang="en-US" altLang="en-US">
                <a:solidFill>
                  <a:srgbClr val="FF0000"/>
                </a:solidFill>
              </a:rPr>
              <a:t>2022</a:t>
            </a:r>
            <a:r>
              <a:rPr lang="en-US" altLang="en-US"/>
              <a:t>.</a:t>
            </a:r>
          </a:p>
          <a:p>
            <a:endParaRPr lang="en-US" altLang="en-US"/>
          </a:p>
          <a:p>
            <a:r>
              <a:rPr lang="en-US" altLang="en-US"/>
              <a:t>Why does that matter to U.S. investors? Because a growing middle class creates investment opportunities. As people enter the middle class, they buy many more goods and services—from staples such as toothpaste and coffee to smartphones, cars, healthcare, houses and the financial services that make all this purchasing possible.</a:t>
            </a:r>
          </a:p>
          <a:p>
            <a:endParaRPr lang="en-US" altLang="en-US"/>
          </a:p>
          <a:p>
            <a:r>
              <a:rPr lang="en-US" altLang="en-US"/>
              <a:t>Every one of those purchases benefits a company’s bottom line. As those companies’ bottom lines grow, their stock prices are likely to benefit.</a:t>
            </a:r>
          </a:p>
          <a:p>
            <a:endParaRPr lang="en-US" altLang="en-US"/>
          </a:p>
        </p:txBody>
      </p:sp>
      <p:sp>
        <p:nvSpPr>
          <p:cNvPr id="3" name="Slide Image Placeholder 2"/>
          <p:cNvSpPr>
            <a:spLocks noGrp="1" noRot="1" noChangeAspect="1"/>
          </p:cNvSpPr>
          <p:nvPr>
            <p:ph type="sldImg"/>
          </p:nvPr>
        </p:nvSpPr>
        <p:spPr/>
      </p:sp>
      <p:sp>
        <p:nvSpPr>
          <p:cNvPr id="2" name="Date Placeholder 1"/>
          <p:cNvSpPr>
            <a:spLocks noGrp="1"/>
          </p:cNvSpPr>
          <p:nvPr>
            <p:ph type="dt" idx="10"/>
          </p:nvPr>
        </p:nvSpPr>
        <p:spPr/>
        <p:txBody>
          <a:bodyPr/>
          <a:lstStyle/>
          <a:p>
            <a:pPr>
              <a:defRPr/>
            </a:pPr>
            <a:fld id="{329CF0E8-EBC7-4680-833B-BE034372D174}" type="datetime1">
              <a:rPr lang="en-US" smtClean="0">
                <a:solidFill>
                  <a:prstClr val="black"/>
                </a:solidFill>
              </a:rPr>
              <a:t>4/9/2024</a:t>
            </a:fld>
            <a:endParaRPr lang="en-US">
              <a:solidFill>
                <a:prstClr val="black"/>
              </a:solidFill>
            </a:endParaRPr>
          </a:p>
        </p:txBody>
      </p:sp>
      <p:sp>
        <p:nvSpPr>
          <p:cNvPr id="4" name="Footer Placeholder 3"/>
          <p:cNvSpPr>
            <a:spLocks noGrp="1"/>
          </p:cNvSpPr>
          <p:nvPr>
            <p:ph type="ftr" sz="quarter" idx="11"/>
          </p:nvPr>
        </p:nvSpPr>
        <p:spPr/>
        <p:txBody>
          <a:bodyPr/>
          <a:lstStyle/>
          <a:p>
            <a:pPr>
              <a:defRPr/>
            </a:pPr>
            <a:r>
              <a:rPr lang="en-US">
                <a:solidFill>
                  <a:prstClr val="black"/>
                </a:solidFill>
              </a:rPr>
              <a:t>10 Things</a:t>
            </a:r>
          </a:p>
        </p:txBody>
      </p:sp>
      <p:sp>
        <p:nvSpPr>
          <p:cNvPr id="5" name="Slide Number Placeholder 4"/>
          <p:cNvSpPr>
            <a:spLocks noGrp="1"/>
          </p:cNvSpPr>
          <p:nvPr>
            <p:ph type="sldNum" sz="quarter" idx="12"/>
          </p:nvPr>
        </p:nvSpPr>
        <p:spPr/>
        <p:txBody>
          <a:bodyPr/>
          <a:lstStyle/>
          <a:p>
            <a:pPr>
              <a:defRPr/>
            </a:pPr>
            <a:fld id="{0A74A36E-BA02-4611-846E-CD8D1D995B7B}" type="slidenum">
              <a:rPr lang="en-US" smtClean="0">
                <a:solidFill>
                  <a:prstClr val="black"/>
                </a:solidFill>
              </a:rPr>
              <a:pPr>
                <a:defRPr/>
              </a:pPr>
              <a:t>17</a:t>
            </a:fld>
            <a:endParaRPr lang="en-US">
              <a:solidFill>
                <a:prstClr val="black"/>
              </a:solidFill>
            </a:endParaRPr>
          </a:p>
        </p:txBody>
      </p:sp>
      <p:sp>
        <p:nvSpPr>
          <p:cNvPr id="6" name="Header Placeholder 5"/>
          <p:cNvSpPr>
            <a:spLocks noGrp="1"/>
          </p:cNvSpPr>
          <p:nvPr>
            <p:ph type="hdr" sz="quarter" idx="13"/>
          </p:nvPr>
        </p:nvSpPr>
        <p:spPr/>
        <p:txBody>
          <a:bodyPr/>
          <a:lstStyle/>
          <a:p>
            <a:pPr>
              <a:defRPr/>
            </a:pPr>
            <a:r>
              <a:rPr lang="en-US">
                <a:solidFill>
                  <a:prstClr val="black"/>
                </a:solidFill>
              </a:rPr>
              <a:t>John Hancock Investments</a:t>
            </a:r>
          </a:p>
        </p:txBody>
      </p:sp>
    </p:spTree>
    <p:extLst>
      <p:ext uri="{BB962C8B-B14F-4D97-AF65-F5344CB8AC3E}">
        <p14:creationId xmlns:p14="http://schemas.microsoft.com/office/powerpoint/2010/main" val="1674730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Diversification is also important with international equities. Just like in the U.S. there is opportunity for market cap flexibility. As you can see, international small-cap stocks outperformed international large-cap stocks </a:t>
            </a:r>
            <a:r>
              <a:rPr lang="en-US">
                <a:solidFill>
                  <a:srgbClr val="FF0000"/>
                </a:solidFill>
              </a:rPr>
              <a:t>67% </a:t>
            </a:r>
            <a:r>
              <a:rPr lang="en-US"/>
              <a:t>of the time from </a:t>
            </a:r>
            <a:r>
              <a:rPr lang="en-US">
                <a:solidFill>
                  <a:srgbClr val="FF0000"/>
                </a:solidFill>
              </a:rPr>
              <a:t>2003 to 2023</a:t>
            </a:r>
            <a:r>
              <a:rPr lang="en-US"/>
              <a:t>. Diversifying your international portfolio could potentially improve outcomes.</a:t>
            </a:r>
          </a:p>
        </p:txBody>
      </p:sp>
      <p:sp>
        <p:nvSpPr>
          <p:cNvPr id="4" name="Slide Number Placeholder 3"/>
          <p:cNvSpPr>
            <a:spLocks noGrp="1"/>
          </p:cNvSpPr>
          <p:nvPr>
            <p:ph type="sldNum" sz="quarter" idx="10"/>
          </p:nvPr>
        </p:nvSpPr>
        <p:spPr/>
        <p:txBody>
          <a:bodyPr/>
          <a:lstStyle/>
          <a:p>
            <a:pPr>
              <a:defRPr/>
            </a:pPr>
            <a:fld id="{61F7A4F4-4E24-4A56-AE58-48E8F5247A22}" type="slidenum">
              <a:rPr lang="en-US" altLang="en-US" smtClean="0"/>
              <a:pPr>
                <a:defRPr/>
              </a:pPr>
              <a:t>18</a:t>
            </a:fld>
            <a:endParaRPr lang="en-US" altLang="en-US"/>
          </a:p>
        </p:txBody>
      </p:sp>
    </p:spTree>
    <p:extLst>
      <p:ext uri="{BB962C8B-B14F-4D97-AF65-F5344CB8AC3E}">
        <p14:creationId xmlns:p14="http://schemas.microsoft.com/office/powerpoint/2010/main" val="11617693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9" name="Rectangle 5"/>
          <p:cNvSpPr>
            <a:spLocks noGrp="1" noChangeArrowheads="1"/>
          </p:cNvSpPr>
          <p:nvPr>
            <p:ph type="body" idx="1"/>
          </p:nvPr>
        </p:nvSpPr>
        <p:spPr/>
        <p:txBody>
          <a:bodyPr/>
          <a:lstStyle/>
          <a:p>
            <a:r>
              <a:rPr lang="en-US" altLang="en-US"/>
              <a:t>Now let’s talk about how bonds can offer a more stable foundation…</a:t>
            </a:r>
          </a:p>
          <a:p>
            <a:endParaRPr lang="en-US" altLang="en-US"/>
          </a:p>
        </p:txBody>
      </p:sp>
      <p:sp>
        <p:nvSpPr>
          <p:cNvPr id="3" name="Slide Image Placeholder 2"/>
          <p:cNvSpPr>
            <a:spLocks noGrp="1" noRot="1" noChangeAspect="1"/>
          </p:cNvSpPr>
          <p:nvPr>
            <p:ph type="sldImg"/>
          </p:nvPr>
        </p:nvSpPr>
        <p:spPr/>
      </p:sp>
      <p:sp>
        <p:nvSpPr>
          <p:cNvPr id="2" name="Date Placeholder 1"/>
          <p:cNvSpPr>
            <a:spLocks noGrp="1"/>
          </p:cNvSpPr>
          <p:nvPr>
            <p:ph type="dt" idx="10"/>
          </p:nvPr>
        </p:nvSpPr>
        <p:spPr/>
        <p:txBody>
          <a:bodyPr/>
          <a:lstStyle/>
          <a:p>
            <a:pPr>
              <a:defRPr/>
            </a:pPr>
            <a:fld id="{CEEBF168-1056-4BC0-853A-7A040ACFA9F4}" type="datetime1">
              <a:rPr lang="en-US" smtClean="0"/>
              <a:t>4/9/2024</a:t>
            </a:fld>
            <a:endParaRPr lang="en-US"/>
          </a:p>
        </p:txBody>
      </p:sp>
      <p:sp>
        <p:nvSpPr>
          <p:cNvPr id="4" name="Footer Placeholder 3"/>
          <p:cNvSpPr>
            <a:spLocks noGrp="1"/>
          </p:cNvSpPr>
          <p:nvPr>
            <p:ph type="ftr" sz="quarter" idx="11"/>
          </p:nvPr>
        </p:nvSpPr>
        <p:spPr/>
        <p:txBody>
          <a:bodyPr/>
          <a:lstStyle/>
          <a:p>
            <a:pPr>
              <a:defRPr/>
            </a:pPr>
            <a:r>
              <a:rPr lang="en-US"/>
              <a:t>10 Things</a:t>
            </a:r>
          </a:p>
        </p:txBody>
      </p:sp>
      <p:sp>
        <p:nvSpPr>
          <p:cNvPr id="5" name="Slide Number Placeholder 4"/>
          <p:cNvSpPr>
            <a:spLocks noGrp="1"/>
          </p:cNvSpPr>
          <p:nvPr>
            <p:ph type="sldNum" sz="quarter" idx="12"/>
          </p:nvPr>
        </p:nvSpPr>
        <p:spPr/>
        <p:txBody>
          <a:bodyPr/>
          <a:lstStyle/>
          <a:p>
            <a:pPr>
              <a:defRPr/>
            </a:pPr>
            <a:fld id="{0A74A36E-BA02-4611-846E-CD8D1D995B7B}" type="slidenum">
              <a:rPr lang="en-US" smtClean="0"/>
              <a:pPr>
                <a:defRPr/>
              </a:pPr>
              <a:t>19</a:t>
            </a:fld>
            <a:endParaRPr lang="en-US"/>
          </a:p>
        </p:txBody>
      </p:sp>
      <p:sp>
        <p:nvSpPr>
          <p:cNvPr id="6" name="Header Placeholder 5"/>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28999311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 what are the 10 things every investor should know about investing? Today we are going to cover each of these in some detail. Starting with …</a:t>
            </a:r>
          </a:p>
        </p:txBody>
      </p:sp>
      <p:sp>
        <p:nvSpPr>
          <p:cNvPr id="4" name="Header Placeholder 3"/>
          <p:cNvSpPr>
            <a:spLocks noGrp="1"/>
          </p:cNvSpPr>
          <p:nvPr>
            <p:ph type="hdr" sz="quarter" idx="10"/>
          </p:nvPr>
        </p:nvSpPr>
        <p:spPr/>
        <p:txBody>
          <a:bodyPr/>
          <a:lstStyle/>
          <a:p>
            <a:pPr>
              <a:defRPr/>
            </a:pPr>
            <a:r>
              <a:rPr lang="en-US"/>
              <a:t>John Hancock Investments</a:t>
            </a:r>
          </a:p>
        </p:txBody>
      </p:sp>
      <p:sp>
        <p:nvSpPr>
          <p:cNvPr id="5" name="Date Placeholder 4"/>
          <p:cNvSpPr>
            <a:spLocks noGrp="1"/>
          </p:cNvSpPr>
          <p:nvPr>
            <p:ph type="dt" idx="11"/>
          </p:nvPr>
        </p:nvSpPr>
        <p:spPr/>
        <p:txBody>
          <a:bodyPr/>
          <a:lstStyle/>
          <a:p>
            <a:pPr>
              <a:defRPr/>
            </a:pPr>
            <a:fld id="{8AA99A64-0B94-47AB-8827-55675F2763E8}" type="datetime1">
              <a:rPr lang="en-US" smtClean="0"/>
              <a:t>4/9/2024</a:t>
            </a:fld>
            <a:endParaRPr lang="en-US"/>
          </a:p>
        </p:txBody>
      </p:sp>
      <p:sp>
        <p:nvSpPr>
          <p:cNvPr id="6" name="Footer Placeholder 5"/>
          <p:cNvSpPr>
            <a:spLocks noGrp="1"/>
          </p:cNvSpPr>
          <p:nvPr>
            <p:ph type="ftr" sz="quarter" idx="12"/>
          </p:nvPr>
        </p:nvSpPr>
        <p:spPr/>
        <p:txBody>
          <a:bodyPr/>
          <a:lstStyle/>
          <a:p>
            <a:pPr>
              <a:defRPr/>
            </a:pPr>
            <a:r>
              <a:rPr lang="en-US"/>
              <a:t>10 Things</a:t>
            </a:r>
          </a:p>
        </p:txBody>
      </p:sp>
      <p:sp>
        <p:nvSpPr>
          <p:cNvPr id="7" name="Slide Number Placeholder 6"/>
          <p:cNvSpPr>
            <a:spLocks noGrp="1"/>
          </p:cNvSpPr>
          <p:nvPr>
            <p:ph type="sldNum" sz="quarter" idx="13"/>
          </p:nvPr>
        </p:nvSpPr>
        <p:spPr/>
        <p:txBody>
          <a:bodyPr/>
          <a:lstStyle/>
          <a:p>
            <a:pPr>
              <a:defRPr/>
            </a:pPr>
            <a:fld id="{0A74A36E-BA02-4611-846E-CD8D1D995B7B}" type="slidenum">
              <a:rPr lang="en-US" smtClean="0"/>
              <a:pPr>
                <a:defRPr/>
              </a:pPr>
              <a:t>2</a:t>
            </a:fld>
            <a:endParaRPr lang="en-US"/>
          </a:p>
        </p:txBody>
      </p:sp>
    </p:spTree>
    <p:extLst>
      <p:ext uri="{BB962C8B-B14F-4D97-AF65-F5344CB8AC3E}">
        <p14:creationId xmlns:p14="http://schemas.microsoft.com/office/powerpoint/2010/main" val="11124891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There are two main reasons for that stability: Bonds promise to return the investor’s principal after a set amount of time</a:t>
            </a:r>
            <a:r>
              <a:rPr lang="en-US" sz="1200" baseline="0"/>
              <a:t> </a:t>
            </a:r>
            <a:r>
              <a:rPr lang="en-US" sz="1200"/>
              <a:t>and, in the meantime, they make regular cash payments.</a:t>
            </a:r>
          </a:p>
          <a:p>
            <a:endParaRPr lang="en-US" sz="1200"/>
          </a:p>
          <a:p>
            <a:r>
              <a:rPr lang="en-US" sz="1200"/>
              <a:t>Take the example you see here. The investor purchases a bond that will mature—that is, pay back the investor’s principal—in six years. The bond has a $10,000 par value, meaning when the bond matures, it will pay the investor $10,000. </a:t>
            </a:r>
          </a:p>
          <a:p>
            <a:endParaRPr lang="en-US" sz="1200"/>
          </a:p>
          <a:p>
            <a:r>
              <a:rPr lang="en-US" sz="1200"/>
              <a:t>It also pays a 4% coupon, which means every year until the bond matures it will pay the investor an amount worth 4% of its par value—$400. Most bonds make payments every six months, so this investor can bank on receiving $200 twice a year for six years, as you can see in the chart.</a:t>
            </a:r>
          </a:p>
          <a:p>
            <a:endParaRPr lang="en-US" sz="1200"/>
          </a:p>
          <a:p>
            <a:r>
              <a:rPr lang="en-US" sz="1200"/>
              <a:t>Bond prices can fluctuate, like the value of any other investment,</a:t>
            </a:r>
            <a:r>
              <a:rPr lang="en-US" sz="1200" baseline="0"/>
              <a:t> al</a:t>
            </a:r>
            <a:r>
              <a:rPr lang="en-US" sz="1200"/>
              <a:t>though bond prices tend to fluctuate much less than stock prices. In this case, the investor purchases the bond when its price is $8,500, 15% lower than its par value.</a:t>
            </a:r>
          </a:p>
          <a:p>
            <a:endParaRPr lang="en-US" sz="1200"/>
          </a:p>
          <a:p>
            <a:r>
              <a:rPr lang="en-US" sz="1200"/>
              <a:t>The investor receives $200 every six months for the next six years. When the bond reaches its last payment, it also pays the investor its $10,000 par value.</a:t>
            </a:r>
          </a:p>
          <a:p>
            <a:endParaRPr lang="en-US" sz="1200"/>
          </a:p>
          <a:p>
            <a:r>
              <a:rPr lang="en-US" sz="1200"/>
              <a:t>In all, the investor pays $8,500, and over six years receives a total of $12,400 in return. That’s a cumulative return of 46%. </a:t>
            </a:r>
            <a:endParaRPr lang="en-US" sz="1200" b="1"/>
          </a:p>
          <a:p>
            <a:r>
              <a:rPr lang="en-US" sz="1200" b="1"/>
              <a:t>($2,400 in interest payments + $1,500 in price appreciation)/$8,500 initial investment</a:t>
            </a:r>
          </a:p>
          <a:p>
            <a:endParaRPr lang="en-US"/>
          </a:p>
        </p:txBody>
      </p:sp>
      <p:sp>
        <p:nvSpPr>
          <p:cNvPr id="4" name="Date Placeholder 3"/>
          <p:cNvSpPr>
            <a:spLocks noGrp="1"/>
          </p:cNvSpPr>
          <p:nvPr>
            <p:ph type="dt" idx="10"/>
          </p:nvPr>
        </p:nvSpPr>
        <p:spPr/>
        <p:txBody>
          <a:bodyPr/>
          <a:lstStyle/>
          <a:p>
            <a:pPr>
              <a:defRPr/>
            </a:pPr>
            <a:fld id="{721D0B98-5244-4ABC-A16F-3380ED541670}" type="datetime1">
              <a:rPr lang="en-US" smtClean="0"/>
              <a:t>4/9/2024</a:t>
            </a:fld>
            <a:endParaRPr lang="en-US"/>
          </a:p>
        </p:txBody>
      </p:sp>
      <p:sp>
        <p:nvSpPr>
          <p:cNvPr id="5" name="Footer Placeholder 4"/>
          <p:cNvSpPr>
            <a:spLocks noGrp="1"/>
          </p:cNvSpPr>
          <p:nvPr>
            <p:ph type="ftr" sz="quarter" idx="11"/>
          </p:nvPr>
        </p:nvSpPr>
        <p:spPr/>
        <p:txBody>
          <a:bodyPr/>
          <a:lstStyle/>
          <a:p>
            <a:pPr>
              <a:defRPr/>
            </a:pPr>
            <a:r>
              <a:rPr lang="en-US"/>
              <a:t>10 Things</a:t>
            </a:r>
          </a:p>
        </p:txBody>
      </p:sp>
      <p:sp>
        <p:nvSpPr>
          <p:cNvPr id="6" name="Slide Number Placeholder 5"/>
          <p:cNvSpPr>
            <a:spLocks noGrp="1"/>
          </p:cNvSpPr>
          <p:nvPr>
            <p:ph type="sldNum" sz="quarter" idx="12"/>
          </p:nvPr>
        </p:nvSpPr>
        <p:spPr/>
        <p:txBody>
          <a:bodyPr/>
          <a:lstStyle/>
          <a:p>
            <a:pPr>
              <a:defRPr/>
            </a:pPr>
            <a:fld id="{0A74A36E-BA02-4611-846E-CD8D1D995B7B}" type="slidenum">
              <a:rPr lang="en-US" smtClean="0"/>
              <a:pPr>
                <a:defRPr/>
              </a:pPr>
              <a:t>20</a:t>
            </a:fld>
            <a:endParaRPr lang="en-US"/>
          </a:p>
        </p:txBody>
      </p:sp>
      <p:sp>
        <p:nvSpPr>
          <p:cNvPr id="7" name="Header Placeholder 6"/>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31445354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Although bond returns are more stable than stock</a:t>
            </a:r>
            <a:r>
              <a:rPr lang="en-US" sz="1200" baseline="0"/>
              <a:t> returns</a:t>
            </a:r>
            <a:r>
              <a:rPr lang="en-US" sz="1200"/>
              <a:t>, bonds are not without risks. The two main risks bond investors face are </a:t>
            </a:r>
            <a:r>
              <a:rPr lang="en-US" sz="1200" i="0"/>
              <a:t>interest-rate risk </a:t>
            </a:r>
            <a:r>
              <a:rPr lang="en-US" sz="1200"/>
              <a:t>and </a:t>
            </a:r>
            <a:r>
              <a:rPr lang="en-US" sz="1200" i="0"/>
              <a:t>credit risk</a:t>
            </a:r>
            <a:r>
              <a:rPr lang="en-US" sz="1200"/>
              <a:t>.</a:t>
            </a:r>
          </a:p>
          <a:p>
            <a:endParaRPr lang="en-US" sz="1200"/>
          </a:p>
          <a:p>
            <a:r>
              <a:rPr lang="en-US" sz="1200"/>
              <a:t>Interest-rate risk is the possibility that the general level of interest rates in the economy will rise. When that happens, investors can buy new bonds that pay more interest than the fixed rates paid by older bonds. So, when interest rates rise, the market value of older bonds falls.</a:t>
            </a:r>
          </a:p>
          <a:p>
            <a:endParaRPr lang="en-US" sz="1200"/>
          </a:p>
          <a:p>
            <a:r>
              <a:rPr lang="en-US" sz="1200"/>
              <a:t>Credit risk is the possibility that the bond’s issuer will be less creditworthy, possibly due to problems at a company, in an industry or in the economy as a whole. When investors become less certain of a bond issuer’s ability to meet its obligations in a timely fashion, they won’t pay as much for its bonds, and the bonds’ prices fall.</a:t>
            </a:r>
          </a:p>
          <a:p>
            <a:endParaRPr lang="en-US" sz="1200"/>
          </a:p>
          <a:p>
            <a:r>
              <a:rPr lang="en-US" sz="1200"/>
              <a:t>You can invest in a wide variety of bond types. [Read list on slide]</a:t>
            </a:r>
          </a:p>
          <a:p>
            <a:endParaRPr lang="en-US" sz="1200"/>
          </a:p>
          <a:p>
            <a:r>
              <a:rPr lang="en-US" sz="1200"/>
              <a:t>Each of those categories has a different mix of sensitivity to interest-rate risk and credit risk. For example, U.S. government bonds have very little credit sensitivity—bond investors tend to be very confident that the U.S. Treasury will make its payments, no matter how the economy is doing,</a:t>
            </a:r>
            <a:r>
              <a:rPr lang="en-US" sz="1200" baseline="0"/>
              <a:t> b</a:t>
            </a:r>
            <a:r>
              <a:rPr lang="en-US" sz="1200"/>
              <a:t>ut government bond prices tend to be quite sensitive to changes in interest rates.</a:t>
            </a:r>
          </a:p>
          <a:p>
            <a:endParaRPr lang="en-US" sz="1200"/>
          </a:p>
          <a:p>
            <a:r>
              <a:rPr lang="en-US" sz="1200"/>
              <a:t>On the other end of the spectrum, we have high</a:t>
            </a:r>
            <a:r>
              <a:rPr lang="en-US" sz="1200">
                <a:solidFill>
                  <a:srgbClr val="FF0000"/>
                </a:solidFill>
              </a:rPr>
              <a:t>-</a:t>
            </a:r>
            <a:r>
              <a:rPr lang="en-US" sz="1200"/>
              <a:t>yield corporate bonds, sometimes referred to as junk bonds. These are the bonds of companies with low credit ratings. Therefore, their credit sensitivity is high due to the potential risk of default. However, because of that added risk, these bonds</a:t>
            </a:r>
            <a:r>
              <a:rPr lang="en-US" sz="1200" strike="sngStrike">
                <a:solidFill>
                  <a:srgbClr val="FF0000"/>
                </a:solidFill>
              </a:rPr>
              <a:t>,</a:t>
            </a:r>
            <a:r>
              <a:rPr lang="en-US" sz="1200"/>
              <a:t> will pay a higher coupon rate (interest rate). </a:t>
            </a:r>
          </a:p>
          <a:p>
            <a:endParaRPr lang="en-US"/>
          </a:p>
          <a:p>
            <a:endParaRPr lang="en-US"/>
          </a:p>
        </p:txBody>
      </p:sp>
      <p:sp>
        <p:nvSpPr>
          <p:cNvPr id="4" name="Date Placeholder 3"/>
          <p:cNvSpPr>
            <a:spLocks noGrp="1"/>
          </p:cNvSpPr>
          <p:nvPr>
            <p:ph type="dt" idx="10"/>
          </p:nvPr>
        </p:nvSpPr>
        <p:spPr/>
        <p:txBody>
          <a:bodyPr/>
          <a:lstStyle/>
          <a:p>
            <a:pPr>
              <a:defRPr/>
            </a:pPr>
            <a:fld id="{6ED057B1-C19B-409B-8331-4E709B35643C}" type="datetime1">
              <a:rPr lang="en-US" smtClean="0"/>
              <a:t>4/9/2024</a:t>
            </a:fld>
            <a:endParaRPr lang="en-US"/>
          </a:p>
        </p:txBody>
      </p:sp>
      <p:sp>
        <p:nvSpPr>
          <p:cNvPr id="5" name="Footer Placeholder 4"/>
          <p:cNvSpPr>
            <a:spLocks noGrp="1"/>
          </p:cNvSpPr>
          <p:nvPr>
            <p:ph type="ftr" sz="quarter" idx="11"/>
          </p:nvPr>
        </p:nvSpPr>
        <p:spPr/>
        <p:txBody>
          <a:bodyPr/>
          <a:lstStyle/>
          <a:p>
            <a:pPr>
              <a:defRPr/>
            </a:pPr>
            <a:r>
              <a:rPr lang="en-US"/>
              <a:t>10 Things</a:t>
            </a:r>
          </a:p>
        </p:txBody>
      </p:sp>
      <p:sp>
        <p:nvSpPr>
          <p:cNvPr id="6" name="Slide Number Placeholder 5"/>
          <p:cNvSpPr>
            <a:spLocks noGrp="1"/>
          </p:cNvSpPr>
          <p:nvPr>
            <p:ph type="sldNum" sz="quarter" idx="12"/>
          </p:nvPr>
        </p:nvSpPr>
        <p:spPr/>
        <p:txBody>
          <a:bodyPr/>
          <a:lstStyle/>
          <a:p>
            <a:pPr>
              <a:defRPr/>
            </a:pPr>
            <a:fld id="{0A74A36E-BA02-4611-846E-CD8D1D995B7B}" type="slidenum">
              <a:rPr lang="en-US" smtClean="0"/>
              <a:pPr>
                <a:defRPr/>
              </a:pPr>
              <a:t>21</a:t>
            </a:fld>
            <a:endParaRPr lang="en-US"/>
          </a:p>
        </p:txBody>
      </p:sp>
      <p:sp>
        <p:nvSpPr>
          <p:cNvPr id="7" name="Header Placeholder 6"/>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22332059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Bonds, also called fixed income, have had a great few decades with</a:t>
            </a:r>
            <a:r>
              <a:rPr lang="en-US" sz="1200" baseline="0"/>
              <a:t> i</a:t>
            </a:r>
            <a:r>
              <a:rPr lang="en-US" sz="1200"/>
              <a:t>nterest rates falling steadily until 2022. Since interest rates and prices move in opposite directions, the trend pushed bond prices up.</a:t>
            </a:r>
          </a:p>
          <a:p>
            <a:endParaRPr lang="en-US" sz="1200"/>
          </a:p>
          <a:p>
            <a:r>
              <a:rPr lang="en-US" sz="1200"/>
              <a:t>Meanwhile, the volume of U.S. </a:t>
            </a:r>
            <a:r>
              <a:rPr lang="en-US" sz="1200" b="0"/>
              <a:t>Treasury </a:t>
            </a:r>
            <a:r>
              <a:rPr lang="en-US" sz="1200" b="0">
                <a:solidFill>
                  <a:schemeClr val="tx1"/>
                </a:solidFill>
              </a:rPr>
              <a:t>bonds soared</a:t>
            </a:r>
            <a:r>
              <a:rPr lang="en-US" sz="1200" b="0"/>
              <a:t>, </a:t>
            </a:r>
            <a:r>
              <a:rPr lang="en-US" sz="1200"/>
              <a:t>adding to the supply of bonds on the market.</a:t>
            </a:r>
          </a:p>
          <a:p>
            <a:endParaRPr lang="en-US" sz="1200"/>
          </a:p>
          <a:p>
            <a:r>
              <a:rPr lang="en-US" sz="1200"/>
              <a:t>Those trends make it less likely for future bond markets to deliver the kinds of returns they have since 1980.</a:t>
            </a:r>
          </a:p>
          <a:p>
            <a:endParaRPr lang="en-US" sz="1200"/>
          </a:p>
          <a:p>
            <a:r>
              <a:rPr lang="en-US" sz="1200"/>
              <a:t>Remember that bond returns come from two sources: interest payments and capital appreciation.</a:t>
            </a:r>
          </a:p>
          <a:p>
            <a:endParaRPr lang="en-US" sz="1200"/>
          </a:p>
          <a:p>
            <a:r>
              <a:rPr lang="en-US" sz="1200"/>
              <a:t>However, interest rates rose rapidly in 2022</a:t>
            </a:r>
            <a:r>
              <a:rPr lang="en-US" sz="1200">
                <a:solidFill>
                  <a:srgbClr val="FF0000"/>
                </a:solidFill>
              </a:rPr>
              <a:t> and 2023</a:t>
            </a:r>
            <a:r>
              <a:rPr lang="en-US" sz="1200"/>
              <a:t> from historically low levels, meaning interest payments are contributing more to bond returns.</a:t>
            </a:r>
          </a:p>
          <a:p>
            <a:r>
              <a:rPr lang="en-US" sz="1200"/>
              <a:t>In other words, the long trend of falling interest rates pushing up bond prices came to an end. </a:t>
            </a:r>
          </a:p>
          <a:p>
            <a:endParaRPr lang="en-US" sz="1200"/>
          </a:p>
          <a:p>
            <a:r>
              <a:rPr lang="en-US" sz="1200"/>
              <a:t>Despite the fact that </a:t>
            </a:r>
            <a:r>
              <a:rPr lang="en-US" sz="1200">
                <a:solidFill>
                  <a:srgbClr val="FF0000"/>
                </a:solidFill>
              </a:rPr>
              <a:t>we could potentially be entering a period of interest rate cuts</a:t>
            </a:r>
            <a:r>
              <a:rPr lang="en-US" sz="1200"/>
              <a:t>, it is unlikely we will see traditional bond portfolios generating the level of income or total return that they have in the past anytime soon. </a:t>
            </a:r>
          </a:p>
          <a:p>
            <a:endParaRPr lang="en-US" sz="1000"/>
          </a:p>
          <a:p>
            <a:endParaRPr lang="en-US"/>
          </a:p>
        </p:txBody>
      </p:sp>
      <p:sp>
        <p:nvSpPr>
          <p:cNvPr id="4" name="Date Placeholder 3"/>
          <p:cNvSpPr>
            <a:spLocks noGrp="1"/>
          </p:cNvSpPr>
          <p:nvPr>
            <p:ph type="dt" idx="10"/>
          </p:nvPr>
        </p:nvSpPr>
        <p:spPr/>
        <p:txBody>
          <a:bodyPr/>
          <a:lstStyle/>
          <a:p>
            <a:pPr>
              <a:defRPr/>
            </a:pPr>
            <a:fld id="{F7B3919D-4E82-4AE8-B6B6-95EFBE843522}" type="datetime1">
              <a:rPr lang="en-US" smtClean="0"/>
              <a:t>4/9/2024</a:t>
            </a:fld>
            <a:endParaRPr lang="en-US"/>
          </a:p>
        </p:txBody>
      </p:sp>
      <p:sp>
        <p:nvSpPr>
          <p:cNvPr id="5" name="Footer Placeholder 4"/>
          <p:cNvSpPr>
            <a:spLocks noGrp="1"/>
          </p:cNvSpPr>
          <p:nvPr>
            <p:ph type="ftr" sz="quarter" idx="11"/>
          </p:nvPr>
        </p:nvSpPr>
        <p:spPr/>
        <p:txBody>
          <a:bodyPr/>
          <a:lstStyle/>
          <a:p>
            <a:pPr>
              <a:defRPr/>
            </a:pPr>
            <a:r>
              <a:rPr lang="en-US"/>
              <a:t>10 Things</a:t>
            </a:r>
          </a:p>
        </p:txBody>
      </p:sp>
      <p:sp>
        <p:nvSpPr>
          <p:cNvPr id="6" name="Slide Number Placeholder 5"/>
          <p:cNvSpPr>
            <a:spLocks noGrp="1"/>
          </p:cNvSpPr>
          <p:nvPr>
            <p:ph type="sldNum" sz="quarter" idx="12"/>
          </p:nvPr>
        </p:nvSpPr>
        <p:spPr/>
        <p:txBody>
          <a:bodyPr/>
          <a:lstStyle/>
          <a:p>
            <a:pPr>
              <a:defRPr/>
            </a:pPr>
            <a:fld id="{0A74A36E-BA02-4611-846E-CD8D1D995B7B}" type="slidenum">
              <a:rPr lang="en-US" smtClean="0"/>
              <a:pPr>
                <a:defRPr/>
              </a:pPr>
              <a:t>22</a:t>
            </a:fld>
            <a:endParaRPr lang="en-US"/>
          </a:p>
        </p:txBody>
      </p:sp>
      <p:sp>
        <p:nvSpPr>
          <p:cNvPr id="7" name="Header Placeholder 6"/>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35592344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Bond portfolios traditionally have consisted of U.S. Treasuries and high-grade corporate bonds,</a:t>
            </a:r>
            <a:r>
              <a:rPr lang="en-US" baseline="0"/>
              <a:t> b</a:t>
            </a:r>
            <a:r>
              <a:rPr lang="en-US"/>
              <a:t>ut with today’s relatively low interest rates, those categories alone aren’t likely to generate the returns investors need over the coming years. </a:t>
            </a:r>
          </a:p>
          <a:p>
            <a:endParaRPr lang="en-US"/>
          </a:p>
          <a:p>
            <a:r>
              <a:rPr lang="en-US"/>
              <a:t>Fortunately, there are many other fixed-income categories, from foreign bonds and emerging-market debt to floating-rate bank loans and high-yield bonds. </a:t>
            </a:r>
          </a:p>
          <a:p>
            <a:endParaRPr lang="en-US"/>
          </a:p>
          <a:p>
            <a:r>
              <a:rPr lang="en-US"/>
              <a:t>Holding exposure to a wide variety of fixed-income types can help you capture new opportunities. </a:t>
            </a:r>
          </a:p>
          <a:p>
            <a:endParaRPr lang="en-US"/>
          </a:p>
          <a:p>
            <a:r>
              <a:rPr lang="en-US"/>
              <a:t>In any given year, it’s very difficult to project which types of bonds will perform best. As you can see, the best-performing category one year may be among the worst performers the next—consider 10-year U.S. Treasuries in 2008 and 2009 or </a:t>
            </a:r>
            <a:r>
              <a:rPr lang="en-US">
                <a:solidFill>
                  <a:srgbClr val="FF0000"/>
                </a:solidFill>
              </a:rPr>
              <a:t>cash in 2022 and high-yield fixed income in 2023</a:t>
            </a:r>
            <a:r>
              <a:rPr lang="en-US"/>
              <a:t>. </a:t>
            </a:r>
          </a:p>
          <a:p>
            <a:endParaRPr lang="en-US"/>
          </a:p>
          <a:p>
            <a:r>
              <a:rPr lang="en-US"/>
              <a:t>Holding a broadly diversified bond portfolio can help you take advantage of the opportunities in the market while managing the risks associated with any one bond type.</a:t>
            </a:r>
          </a:p>
          <a:p>
            <a:endParaRPr lang="en-US"/>
          </a:p>
        </p:txBody>
      </p:sp>
      <p:sp>
        <p:nvSpPr>
          <p:cNvPr id="4" name="Date Placeholder 3"/>
          <p:cNvSpPr>
            <a:spLocks noGrp="1"/>
          </p:cNvSpPr>
          <p:nvPr>
            <p:ph type="dt" idx="10"/>
          </p:nvPr>
        </p:nvSpPr>
        <p:spPr/>
        <p:txBody>
          <a:bodyPr/>
          <a:lstStyle/>
          <a:p>
            <a:pPr>
              <a:defRPr/>
            </a:pPr>
            <a:fld id="{1806EB94-F2D1-481D-B78B-9AD4D78C7A32}" type="datetime1">
              <a:rPr lang="en-US" smtClean="0"/>
              <a:t>4/9/2024</a:t>
            </a:fld>
            <a:endParaRPr lang="en-US"/>
          </a:p>
        </p:txBody>
      </p:sp>
      <p:sp>
        <p:nvSpPr>
          <p:cNvPr id="5" name="Footer Placeholder 4"/>
          <p:cNvSpPr>
            <a:spLocks noGrp="1"/>
          </p:cNvSpPr>
          <p:nvPr>
            <p:ph type="ftr" sz="quarter" idx="11"/>
          </p:nvPr>
        </p:nvSpPr>
        <p:spPr/>
        <p:txBody>
          <a:bodyPr/>
          <a:lstStyle/>
          <a:p>
            <a:pPr>
              <a:defRPr/>
            </a:pPr>
            <a:r>
              <a:rPr lang="en-US"/>
              <a:t>10 Things</a:t>
            </a:r>
          </a:p>
        </p:txBody>
      </p:sp>
      <p:sp>
        <p:nvSpPr>
          <p:cNvPr id="6" name="Slide Number Placeholder 5"/>
          <p:cNvSpPr>
            <a:spLocks noGrp="1"/>
          </p:cNvSpPr>
          <p:nvPr>
            <p:ph type="sldNum" sz="quarter" idx="12"/>
          </p:nvPr>
        </p:nvSpPr>
        <p:spPr/>
        <p:txBody>
          <a:bodyPr/>
          <a:lstStyle/>
          <a:p>
            <a:pPr>
              <a:defRPr/>
            </a:pPr>
            <a:fld id="{0A74A36E-BA02-4611-846E-CD8D1D995B7B}" type="slidenum">
              <a:rPr lang="en-US" smtClean="0"/>
              <a:pPr>
                <a:defRPr/>
              </a:pPr>
              <a:t>23</a:t>
            </a:fld>
            <a:endParaRPr lang="en-US"/>
          </a:p>
        </p:txBody>
      </p:sp>
      <p:sp>
        <p:nvSpPr>
          <p:cNvPr id="7" name="Header Placeholder 6"/>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29820009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43" name="Rectangle 5"/>
          <p:cNvSpPr>
            <a:spLocks noGrp="1" noChangeArrowheads="1"/>
          </p:cNvSpPr>
          <p:nvPr>
            <p:ph type="body" idx="1"/>
          </p:nvPr>
        </p:nvSpPr>
        <p:spPr/>
        <p:txBody>
          <a:bodyPr/>
          <a:lstStyle/>
          <a:p>
            <a:r>
              <a:rPr lang="en-US" altLang="en-US"/>
              <a:t>Now let’s talk about the role that alternative investments might play in your portfolio.</a:t>
            </a:r>
          </a:p>
        </p:txBody>
      </p:sp>
      <p:sp>
        <p:nvSpPr>
          <p:cNvPr id="3" name="Slide Image Placeholder 2"/>
          <p:cNvSpPr>
            <a:spLocks noGrp="1" noRot="1" noChangeAspect="1"/>
          </p:cNvSpPr>
          <p:nvPr>
            <p:ph type="sldImg"/>
          </p:nvPr>
        </p:nvSpPr>
        <p:spPr/>
      </p:sp>
      <p:sp>
        <p:nvSpPr>
          <p:cNvPr id="2" name="Date Placeholder 1"/>
          <p:cNvSpPr>
            <a:spLocks noGrp="1"/>
          </p:cNvSpPr>
          <p:nvPr>
            <p:ph type="dt" idx="10"/>
          </p:nvPr>
        </p:nvSpPr>
        <p:spPr/>
        <p:txBody>
          <a:bodyPr/>
          <a:lstStyle/>
          <a:p>
            <a:pPr>
              <a:defRPr/>
            </a:pPr>
            <a:fld id="{78498319-A05F-475B-8560-157F7784FCFD}" type="datetime1">
              <a:rPr lang="en-US" smtClean="0"/>
              <a:t>4/9/2024</a:t>
            </a:fld>
            <a:endParaRPr lang="en-US"/>
          </a:p>
        </p:txBody>
      </p:sp>
      <p:sp>
        <p:nvSpPr>
          <p:cNvPr id="4" name="Footer Placeholder 3"/>
          <p:cNvSpPr>
            <a:spLocks noGrp="1"/>
          </p:cNvSpPr>
          <p:nvPr>
            <p:ph type="ftr" sz="quarter" idx="11"/>
          </p:nvPr>
        </p:nvSpPr>
        <p:spPr/>
        <p:txBody>
          <a:bodyPr/>
          <a:lstStyle/>
          <a:p>
            <a:pPr>
              <a:defRPr/>
            </a:pPr>
            <a:r>
              <a:rPr lang="en-US"/>
              <a:t>10 Things</a:t>
            </a:r>
          </a:p>
        </p:txBody>
      </p:sp>
      <p:sp>
        <p:nvSpPr>
          <p:cNvPr id="5" name="Slide Number Placeholder 4"/>
          <p:cNvSpPr>
            <a:spLocks noGrp="1"/>
          </p:cNvSpPr>
          <p:nvPr>
            <p:ph type="sldNum" sz="quarter" idx="12"/>
          </p:nvPr>
        </p:nvSpPr>
        <p:spPr/>
        <p:txBody>
          <a:bodyPr/>
          <a:lstStyle/>
          <a:p>
            <a:pPr>
              <a:defRPr/>
            </a:pPr>
            <a:fld id="{0A74A36E-BA02-4611-846E-CD8D1D995B7B}" type="slidenum">
              <a:rPr lang="en-US" smtClean="0"/>
              <a:pPr>
                <a:defRPr/>
              </a:pPr>
              <a:t>24</a:t>
            </a:fld>
            <a:endParaRPr lang="en-US"/>
          </a:p>
        </p:txBody>
      </p:sp>
      <p:sp>
        <p:nvSpPr>
          <p:cNvPr id="6" name="Header Placeholder 5"/>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8823837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73715" eaLnBrk="1">
              <a:spcAft>
                <a:spcPts val="572"/>
              </a:spcAft>
            </a:pPr>
            <a:r>
              <a:rPr lang="en-US" altLang="en-US" sz="1200">
                <a:ea typeface="Calibri" pitchFamily="34" charset="0"/>
                <a:cs typeface="Calibri" pitchFamily="34" charset="0"/>
                <a:sym typeface="Calibri" pitchFamily="34" charset="0"/>
              </a:rPr>
              <a:t>Let’s start by taking a look at this chart—it does a great job of encapsulating the choppiness we’ve felt for much of the past two decades. The light blue bars represent periods of recession. </a:t>
            </a:r>
          </a:p>
          <a:p>
            <a:pPr defTabSz="873715" eaLnBrk="1">
              <a:spcAft>
                <a:spcPts val="572"/>
              </a:spcAft>
            </a:pPr>
            <a:endParaRPr lang="en-US" altLang="en-US" sz="1200">
              <a:ea typeface="Calibri" pitchFamily="34" charset="0"/>
              <a:cs typeface="Calibri" pitchFamily="34" charset="0"/>
              <a:sym typeface="Calibri" pitchFamily="34" charset="0"/>
            </a:endParaRPr>
          </a:p>
          <a:p>
            <a:pPr defTabSz="873715" eaLnBrk="1">
              <a:spcAft>
                <a:spcPts val="572"/>
              </a:spcAft>
            </a:pPr>
            <a:r>
              <a:rPr lang="en-US" altLang="en-US" sz="1200">
                <a:ea typeface="Calibri" pitchFamily="34" charset="0"/>
                <a:cs typeface="Calibri" pitchFamily="34" charset="0"/>
                <a:sym typeface="Calibri" pitchFamily="34" charset="0"/>
              </a:rPr>
              <a:t>We see the Asian currency crisis (collapse of Long Term Capital Management) in 1997; the bursting of the Internet bubble in 2000—nobody will forget that one; the Enron and WorldCom bankruptcies; way up here, the Lehman Brothers </a:t>
            </a:r>
            <a:r>
              <a:rPr lang="en-US" altLang="en-US" sz="1200">
                <a:solidFill>
                  <a:schemeClr val="tx1"/>
                </a:solidFill>
                <a:ea typeface="Calibri" pitchFamily="34" charset="0"/>
                <a:cs typeface="Calibri" pitchFamily="34" charset="0"/>
                <a:sym typeface="Calibri" pitchFamily="34" charset="0"/>
              </a:rPr>
              <a:t>collapse and the global financial </a:t>
            </a:r>
            <a:r>
              <a:rPr lang="en-US" altLang="en-US" sz="1200">
                <a:ea typeface="Calibri" pitchFamily="34" charset="0"/>
                <a:cs typeface="Calibri" pitchFamily="34" charset="0"/>
                <a:sym typeface="Calibri" pitchFamily="34" charset="0"/>
              </a:rPr>
              <a:t>crisis; and then the European sovereign debt crisis and the downgrade of U.S. Treasury debt. More recently, the COVID-19 pandemic brought another surge of volatility in 2020.</a:t>
            </a:r>
          </a:p>
          <a:p>
            <a:pPr defTabSz="873715" eaLnBrk="1">
              <a:spcAft>
                <a:spcPts val="572"/>
              </a:spcAft>
            </a:pPr>
            <a:endParaRPr lang="en-US" altLang="en-US" sz="1200">
              <a:ea typeface="Calibri" pitchFamily="34" charset="0"/>
              <a:cs typeface="Calibri" pitchFamily="34" charset="0"/>
              <a:sym typeface="Calibri" pitchFamily="34" charset="0"/>
            </a:endParaRPr>
          </a:p>
          <a:p>
            <a:pPr defTabSz="873715" eaLnBrk="1">
              <a:spcAft>
                <a:spcPts val="572"/>
              </a:spcAft>
            </a:pPr>
            <a:r>
              <a:rPr lang="en-US" altLang="en-US" sz="1200">
                <a:ea typeface="Calibri" pitchFamily="34" charset="0"/>
                <a:cs typeface="Calibri" pitchFamily="34" charset="0"/>
                <a:sym typeface="Calibri" pitchFamily="34" charset="0"/>
              </a:rPr>
              <a:t>There’s a very important thread among many of these volatile times: Now, more than ever, we live in a global economy. The ripple effects of one country’s problems quickly reverberate around the world. </a:t>
            </a:r>
          </a:p>
          <a:p>
            <a:pPr defTabSz="873715" eaLnBrk="1">
              <a:spcAft>
                <a:spcPts val="572"/>
              </a:spcAft>
            </a:pPr>
            <a:endParaRPr lang="en-US" altLang="en-US" sz="1200">
              <a:ea typeface="Calibri" pitchFamily="34" charset="0"/>
              <a:cs typeface="Calibri" pitchFamily="34" charset="0"/>
              <a:sym typeface="Calibri" pitchFamily="34" charset="0"/>
            </a:endParaRPr>
          </a:p>
          <a:p>
            <a:pPr defTabSz="873715" eaLnBrk="1">
              <a:spcAft>
                <a:spcPts val="572"/>
              </a:spcAft>
            </a:pPr>
            <a:r>
              <a:rPr lang="en-US" altLang="en-US" sz="1200">
                <a:ea typeface="Calibri" pitchFamily="34" charset="0"/>
                <a:cs typeface="Calibri" pitchFamily="34" charset="0"/>
                <a:sym typeface="Calibri" pitchFamily="34" charset="0"/>
              </a:rPr>
              <a:t>But why are these ripple effects felt more commonly today? In short, individuals, companies, and governments around the world are in a multi-year process of reducing debt built up over the past decade. This deleveraging process, while good for the long-term health of the markets, has made short-term economic activity and market returns less predictable. Low interest rates and high public debt mean policymakers have fewer tools to combat volatility. That means potentially more market shocks around the world—and more ripples.</a:t>
            </a:r>
          </a:p>
          <a:p>
            <a:endParaRPr lang="en-US" sz="1000"/>
          </a:p>
        </p:txBody>
      </p:sp>
      <p:sp>
        <p:nvSpPr>
          <p:cNvPr id="4" name="Date Placeholder 3"/>
          <p:cNvSpPr>
            <a:spLocks noGrp="1"/>
          </p:cNvSpPr>
          <p:nvPr>
            <p:ph type="dt" idx="10"/>
          </p:nvPr>
        </p:nvSpPr>
        <p:spPr/>
        <p:txBody>
          <a:bodyPr/>
          <a:lstStyle/>
          <a:p>
            <a:pPr>
              <a:defRPr/>
            </a:pPr>
            <a:fld id="{7FBD650C-E709-48BA-967A-22E79EC0F31B}" type="datetime1">
              <a:rPr lang="en-US" smtClean="0"/>
              <a:t>4/9/2024</a:t>
            </a:fld>
            <a:endParaRPr lang="en-US"/>
          </a:p>
        </p:txBody>
      </p:sp>
      <p:sp>
        <p:nvSpPr>
          <p:cNvPr id="5" name="Footer Placeholder 4"/>
          <p:cNvSpPr>
            <a:spLocks noGrp="1"/>
          </p:cNvSpPr>
          <p:nvPr>
            <p:ph type="ftr" sz="quarter" idx="11"/>
          </p:nvPr>
        </p:nvSpPr>
        <p:spPr/>
        <p:txBody>
          <a:bodyPr/>
          <a:lstStyle/>
          <a:p>
            <a:pPr>
              <a:defRPr/>
            </a:pPr>
            <a:r>
              <a:rPr lang="en-US"/>
              <a:t>10 Things</a:t>
            </a:r>
          </a:p>
        </p:txBody>
      </p:sp>
      <p:sp>
        <p:nvSpPr>
          <p:cNvPr id="6" name="Slide Number Placeholder 5"/>
          <p:cNvSpPr>
            <a:spLocks noGrp="1"/>
          </p:cNvSpPr>
          <p:nvPr>
            <p:ph type="sldNum" sz="quarter" idx="12"/>
          </p:nvPr>
        </p:nvSpPr>
        <p:spPr/>
        <p:txBody>
          <a:bodyPr/>
          <a:lstStyle/>
          <a:p>
            <a:pPr>
              <a:defRPr/>
            </a:pPr>
            <a:fld id="{0A74A36E-BA02-4611-846E-CD8D1D995B7B}" type="slidenum">
              <a:rPr lang="en-US" smtClean="0"/>
              <a:pPr>
                <a:defRPr/>
              </a:pPr>
              <a:t>25</a:t>
            </a:fld>
            <a:endParaRPr lang="en-US"/>
          </a:p>
        </p:txBody>
      </p:sp>
      <p:sp>
        <p:nvSpPr>
          <p:cNvPr id="7" name="Header Placeholder 6"/>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41911682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p:sp>
      <p:sp>
        <p:nvSpPr>
          <p:cNvPr id="5" name="Notes Placeholder 4"/>
          <p:cNvSpPr>
            <a:spLocks noGrp="1"/>
          </p:cNvSpPr>
          <p:nvPr>
            <p:ph type="body" idx="1"/>
          </p:nvPr>
        </p:nvSpPr>
        <p:spPr/>
        <p:txBody>
          <a:bodyPr/>
          <a:lstStyle/>
          <a:p>
            <a:r>
              <a:rPr lang="en-US"/>
              <a:t>In the event of future market shocks, investors may not be able to count on traditional asset classes for protection. </a:t>
            </a:r>
          </a:p>
          <a:p>
            <a:endParaRPr lang="en-US"/>
          </a:p>
          <a:p>
            <a:r>
              <a:rPr lang="en-US"/>
              <a:t>This chart shows the returns of a wide variety of traditional assets in 2008, when investors questioned the viability of the global financial system. As you can see, every major asset class except U.S. bonds posted large losses. Traditional diversification didn’t protect investors from the bear market.</a:t>
            </a:r>
          </a:p>
          <a:p>
            <a:endParaRPr lang="en-US"/>
          </a:p>
        </p:txBody>
      </p:sp>
      <p:sp>
        <p:nvSpPr>
          <p:cNvPr id="2" name="Date Placeholder 1"/>
          <p:cNvSpPr>
            <a:spLocks noGrp="1"/>
          </p:cNvSpPr>
          <p:nvPr>
            <p:ph type="dt" idx="10"/>
          </p:nvPr>
        </p:nvSpPr>
        <p:spPr/>
        <p:txBody>
          <a:bodyPr/>
          <a:lstStyle/>
          <a:p>
            <a:pPr>
              <a:defRPr/>
            </a:pPr>
            <a:fld id="{5F664913-ADD1-4791-849C-7467717DC3EE}" type="datetime1">
              <a:rPr lang="en-US" smtClean="0"/>
              <a:t>4/9/2024</a:t>
            </a:fld>
            <a:endParaRPr lang="en-US"/>
          </a:p>
        </p:txBody>
      </p:sp>
      <p:sp>
        <p:nvSpPr>
          <p:cNvPr id="3" name="Footer Placeholder 2"/>
          <p:cNvSpPr>
            <a:spLocks noGrp="1"/>
          </p:cNvSpPr>
          <p:nvPr>
            <p:ph type="ftr" sz="quarter" idx="11"/>
          </p:nvPr>
        </p:nvSpPr>
        <p:spPr/>
        <p:txBody>
          <a:bodyPr/>
          <a:lstStyle/>
          <a:p>
            <a:pPr>
              <a:defRPr/>
            </a:pPr>
            <a:r>
              <a:rPr lang="en-US"/>
              <a:t>10 Things</a:t>
            </a:r>
          </a:p>
        </p:txBody>
      </p:sp>
      <p:sp>
        <p:nvSpPr>
          <p:cNvPr id="6" name="Slide Number Placeholder 5"/>
          <p:cNvSpPr>
            <a:spLocks noGrp="1"/>
          </p:cNvSpPr>
          <p:nvPr>
            <p:ph type="sldNum" sz="quarter" idx="12"/>
          </p:nvPr>
        </p:nvSpPr>
        <p:spPr/>
        <p:txBody>
          <a:bodyPr/>
          <a:lstStyle/>
          <a:p>
            <a:pPr>
              <a:defRPr/>
            </a:pPr>
            <a:fld id="{0A74A36E-BA02-4611-846E-CD8D1D995B7B}" type="slidenum">
              <a:rPr lang="en-US" smtClean="0"/>
              <a:pPr>
                <a:defRPr/>
              </a:pPr>
              <a:t>26</a:t>
            </a:fld>
            <a:endParaRPr lang="en-US"/>
          </a:p>
        </p:txBody>
      </p:sp>
      <p:sp>
        <p:nvSpPr>
          <p:cNvPr id="7" name="Header Placeholder 6"/>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26004854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Another challenge that investors face in the aftermath of a volatile period is the amount of time it can take to recover from a loss. It’s a reality of math that a big loss in one year means you may need a series of gains in the following years to restore lost wealth. Depending on the size of those gains and the extent of the loss you’re trying to recover from, it can take quite a while.   </a:t>
            </a:r>
          </a:p>
        </p:txBody>
      </p:sp>
      <p:sp>
        <p:nvSpPr>
          <p:cNvPr id="4" name="Date Placeholder 3"/>
          <p:cNvSpPr>
            <a:spLocks noGrp="1"/>
          </p:cNvSpPr>
          <p:nvPr>
            <p:ph type="dt" idx="10"/>
          </p:nvPr>
        </p:nvSpPr>
        <p:spPr/>
        <p:txBody>
          <a:bodyPr/>
          <a:lstStyle/>
          <a:p>
            <a:pPr>
              <a:defRPr/>
            </a:pPr>
            <a:fld id="{C831543B-FC20-4F38-ABAA-462E18596BE6}" type="datetime1">
              <a:rPr lang="en-US" smtClean="0">
                <a:solidFill>
                  <a:prstClr val="black"/>
                </a:solidFill>
              </a:rPr>
              <a:t>4/9/2024</a:t>
            </a:fld>
            <a:endParaRPr lang="en-US">
              <a:solidFill>
                <a:prstClr val="black"/>
              </a:solidFill>
            </a:endParaRPr>
          </a:p>
        </p:txBody>
      </p:sp>
      <p:sp>
        <p:nvSpPr>
          <p:cNvPr id="5" name="Footer Placeholder 4"/>
          <p:cNvSpPr>
            <a:spLocks noGrp="1"/>
          </p:cNvSpPr>
          <p:nvPr>
            <p:ph type="ftr" sz="quarter" idx="11"/>
          </p:nvPr>
        </p:nvSpPr>
        <p:spPr/>
        <p:txBody>
          <a:bodyPr/>
          <a:lstStyle/>
          <a:p>
            <a:pPr>
              <a:defRPr/>
            </a:pPr>
            <a:r>
              <a:rPr lang="en-US">
                <a:solidFill>
                  <a:prstClr val="black"/>
                </a:solidFill>
              </a:rPr>
              <a:t>10 things</a:t>
            </a:r>
          </a:p>
        </p:txBody>
      </p:sp>
      <p:sp>
        <p:nvSpPr>
          <p:cNvPr id="6" name="Slide Number Placeholder 5"/>
          <p:cNvSpPr>
            <a:spLocks noGrp="1"/>
          </p:cNvSpPr>
          <p:nvPr>
            <p:ph type="sldNum" sz="quarter" idx="12"/>
          </p:nvPr>
        </p:nvSpPr>
        <p:spPr/>
        <p:txBody>
          <a:bodyPr/>
          <a:lstStyle/>
          <a:p>
            <a:pPr>
              <a:defRPr/>
            </a:pPr>
            <a:fld id="{0A74A36E-BA02-4611-846E-CD8D1D995B7B}" type="slidenum">
              <a:rPr lang="en-US" smtClean="0">
                <a:solidFill>
                  <a:prstClr val="black"/>
                </a:solidFill>
              </a:rPr>
              <a:pPr>
                <a:defRPr/>
              </a:pPr>
              <a:t>27</a:t>
            </a:fld>
            <a:endParaRPr lang="en-US">
              <a:solidFill>
                <a:prstClr val="black"/>
              </a:solidFill>
            </a:endParaRPr>
          </a:p>
        </p:txBody>
      </p:sp>
      <p:sp>
        <p:nvSpPr>
          <p:cNvPr id="7" name="Header Placeholder 6"/>
          <p:cNvSpPr>
            <a:spLocks noGrp="1"/>
          </p:cNvSpPr>
          <p:nvPr>
            <p:ph type="hdr" sz="quarter" idx="13"/>
          </p:nvPr>
        </p:nvSpPr>
        <p:spPr/>
        <p:txBody>
          <a:bodyPr/>
          <a:lstStyle/>
          <a:p>
            <a:pPr>
              <a:defRPr/>
            </a:pPr>
            <a:r>
              <a:rPr lang="en-US">
                <a:solidFill>
                  <a:prstClr val="black"/>
                </a:solidFill>
              </a:rPr>
              <a:t>John Hancock Investments</a:t>
            </a:r>
          </a:p>
        </p:txBody>
      </p:sp>
    </p:spTree>
    <p:extLst>
      <p:ext uri="{BB962C8B-B14F-4D97-AF65-F5344CB8AC3E}">
        <p14:creationId xmlns:p14="http://schemas.microsoft.com/office/powerpoint/2010/main" val="6001673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Alternative investments provide a way to limit downside risk without abandoning the markets. </a:t>
            </a:r>
          </a:p>
          <a:p>
            <a:endParaRPr lang="en-US"/>
          </a:p>
          <a:p>
            <a:r>
              <a:rPr lang="en-US"/>
              <a:t>Alternatives include [read assets listed on slide].</a:t>
            </a:r>
          </a:p>
          <a:p>
            <a:endParaRPr lang="en-US"/>
          </a:p>
          <a:p>
            <a:r>
              <a:rPr lang="en-US"/>
              <a:t>Many alternative assets have low correlations to the stock market and bond market, so they may provide protection in the event of a big market downturn.</a:t>
            </a:r>
          </a:p>
          <a:p>
            <a:endParaRPr lang="en-US"/>
          </a:p>
        </p:txBody>
      </p:sp>
      <p:sp>
        <p:nvSpPr>
          <p:cNvPr id="4" name="Date Placeholder 3"/>
          <p:cNvSpPr>
            <a:spLocks noGrp="1"/>
          </p:cNvSpPr>
          <p:nvPr>
            <p:ph type="dt" idx="10"/>
          </p:nvPr>
        </p:nvSpPr>
        <p:spPr/>
        <p:txBody>
          <a:bodyPr/>
          <a:lstStyle/>
          <a:p>
            <a:pPr>
              <a:defRPr/>
            </a:pPr>
            <a:fld id="{896C433C-544E-4A40-B6CB-29BB59AAA744}" type="datetime1">
              <a:rPr lang="en-US" smtClean="0"/>
              <a:t>4/9/2024</a:t>
            </a:fld>
            <a:endParaRPr lang="en-US"/>
          </a:p>
        </p:txBody>
      </p:sp>
      <p:sp>
        <p:nvSpPr>
          <p:cNvPr id="5" name="Footer Placeholder 4"/>
          <p:cNvSpPr>
            <a:spLocks noGrp="1"/>
          </p:cNvSpPr>
          <p:nvPr>
            <p:ph type="ftr" sz="quarter" idx="11"/>
          </p:nvPr>
        </p:nvSpPr>
        <p:spPr/>
        <p:txBody>
          <a:bodyPr/>
          <a:lstStyle/>
          <a:p>
            <a:pPr>
              <a:defRPr/>
            </a:pPr>
            <a:r>
              <a:rPr lang="en-US"/>
              <a:t>10 Things</a:t>
            </a:r>
          </a:p>
        </p:txBody>
      </p:sp>
      <p:sp>
        <p:nvSpPr>
          <p:cNvPr id="6" name="Slide Number Placeholder 5"/>
          <p:cNvSpPr>
            <a:spLocks noGrp="1"/>
          </p:cNvSpPr>
          <p:nvPr>
            <p:ph type="sldNum" sz="quarter" idx="12"/>
          </p:nvPr>
        </p:nvSpPr>
        <p:spPr/>
        <p:txBody>
          <a:bodyPr/>
          <a:lstStyle/>
          <a:p>
            <a:pPr>
              <a:defRPr/>
            </a:pPr>
            <a:fld id="{0A74A36E-BA02-4611-846E-CD8D1D995B7B}" type="slidenum">
              <a:rPr lang="en-US" smtClean="0"/>
              <a:pPr>
                <a:defRPr/>
              </a:pPr>
              <a:t>28</a:t>
            </a:fld>
            <a:endParaRPr lang="en-US"/>
          </a:p>
        </p:txBody>
      </p:sp>
      <p:sp>
        <p:nvSpPr>
          <p:cNvPr id="7" name="Header Placeholder 6"/>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38073458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91" name="Rectangle 5"/>
          <p:cNvSpPr>
            <a:spLocks noGrp="1" noChangeArrowheads="1"/>
          </p:cNvSpPr>
          <p:nvPr>
            <p:ph type="body" idx="1"/>
          </p:nvPr>
        </p:nvSpPr>
        <p:spPr/>
        <p:txBody>
          <a:bodyPr/>
          <a:lstStyle/>
          <a:p>
            <a:r>
              <a:rPr lang="en-US" altLang="en-US"/>
              <a:t>All of this begs the question: when is the right time to invest? </a:t>
            </a:r>
          </a:p>
        </p:txBody>
      </p:sp>
      <p:sp>
        <p:nvSpPr>
          <p:cNvPr id="3" name="Slide Image Placeholder 2"/>
          <p:cNvSpPr>
            <a:spLocks noGrp="1" noRot="1" noChangeAspect="1"/>
          </p:cNvSpPr>
          <p:nvPr>
            <p:ph type="sldImg"/>
          </p:nvPr>
        </p:nvSpPr>
        <p:spPr/>
      </p:sp>
      <p:sp>
        <p:nvSpPr>
          <p:cNvPr id="2" name="Date Placeholder 1"/>
          <p:cNvSpPr>
            <a:spLocks noGrp="1"/>
          </p:cNvSpPr>
          <p:nvPr>
            <p:ph type="dt" idx="10"/>
          </p:nvPr>
        </p:nvSpPr>
        <p:spPr/>
        <p:txBody>
          <a:bodyPr/>
          <a:lstStyle/>
          <a:p>
            <a:pPr>
              <a:defRPr/>
            </a:pPr>
            <a:fld id="{8C24584E-AB97-4DC5-A4C7-15E34EDD6130}" type="datetime1">
              <a:rPr lang="en-US" smtClean="0"/>
              <a:t>4/9/2024</a:t>
            </a:fld>
            <a:endParaRPr lang="en-US"/>
          </a:p>
        </p:txBody>
      </p:sp>
      <p:sp>
        <p:nvSpPr>
          <p:cNvPr id="4" name="Footer Placeholder 3"/>
          <p:cNvSpPr>
            <a:spLocks noGrp="1"/>
          </p:cNvSpPr>
          <p:nvPr>
            <p:ph type="ftr" sz="quarter" idx="11"/>
          </p:nvPr>
        </p:nvSpPr>
        <p:spPr/>
        <p:txBody>
          <a:bodyPr/>
          <a:lstStyle/>
          <a:p>
            <a:pPr>
              <a:defRPr/>
            </a:pPr>
            <a:r>
              <a:rPr lang="en-US"/>
              <a:t>10 Things</a:t>
            </a:r>
          </a:p>
        </p:txBody>
      </p:sp>
      <p:sp>
        <p:nvSpPr>
          <p:cNvPr id="5" name="Slide Number Placeholder 4"/>
          <p:cNvSpPr>
            <a:spLocks noGrp="1"/>
          </p:cNvSpPr>
          <p:nvPr>
            <p:ph type="sldNum" sz="quarter" idx="12"/>
          </p:nvPr>
        </p:nvSpPr>
        <p:spPr/>
        <p:txBody>
          <a:bodyPr/>
          <a:lstStyle/>
          <a:p>
            <a:pPr>
              <a:defRPr/>
            </a:pPr>
            <a:fld id="{0A74A36E-BA02-4611-846E-CD8D1D995B7B}" type="slidenum">
              <a:rPr lang="en-US" smtClean="0"/>
              <a:pPr>
                <a:defRPr/>
              </a:pPr>
              <a:t>29</a:t>
            </a:fld>
            <a:endParaRPr lang="en-US"/>
          </a:p>
        </p:txBody>
      </p:sp>
      <p:sp>
        <p:nvSpPr>
          <p:cNvPr id="6" name="Header Placeholder 5"/>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4288753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9" name="Rectangle 5"/>
          <p:cNvSpPr>
            <a:spLocks noGrp="1" noChangeArrowheads="1"/>
          </p:cNvSpPr>
          <p:nvPr>
            <p:ph type="body" idx="1"/>
          </p:nvPr>
        </p:nvSpPr>
        <p:spPr/>
        <p:txBody>
          <a:bodyPr/>
          <a:lstStyle/>
          <a:p>
            <a:r>
              <a:rPr lang="en-US" altLang="en-US"/>
              <a:t>Investing can help your savings catch up to your financial goals…</a:t>
            </a:r>
          </a:p>
          <a:p>
            <a:endParaRPr lang="en-US" altLang="en-US"/>
          </a:p>
        </p:txBody>
      </p:sp>
      <p:sp>
        <p:nvSpPr>
          <p:cNvPr id="3" name="Slide Image Placeholder 2"/>
          <p:cNvSpPr>
            <a:spLocks noGrp="1" noRot="1" noChangeAspect="1"/>
          </p:cNvSpPr>
          <p:nvPr>
            <p:ph type="sldImg"/>
          </p:nvPr>
        </p:nvSpPr>
        <p:spPr/>
      </p:sp>
      <p:sp>
        <p:nvSpPr>
          <p:cNvPr id="2" name="Date Placeholder 1"/>
          <p:cNvSpPr>
            <a:spLocks noGrp="1"/>
          </p:cNvSpPr>
          <p:nvPr>
            <p:ph type="dt" idx="10"/>
          </p:nvPr>
        </p:nvSpPr>
        <p:spPr/>
        <p:txBody>
          <a:bodyPr/>
          <a:lstStyle/>
          <a:p>
            <a:pPr>
              <a:defRPr/>
            </a:pPr>
            <a:fld id="{0A33247A-ECC4-4111-A7B4-BB6E3F9AC340}" type="datetime1">
              <a:rPr lang="en-US" smtClean="0"/>
              <a:t>4/9/2024</a:t>
            </a:fld>
            <a:endParaRPr lang="en-US"/>
          </a:p>
        </p:txBody>
      </p:sp>
      <p:sp>
        <p:nvSpPr>
          <p:cNvPr id="4" name="Footer Placeholder 3"/>
          <p:cNvSpPr>
            <a:spLocks noGrp="1"/>
          </p:cNvSpPr>
          <p:nvPr>
            <p:ph type="ftr" sz="quarter" idx="11"/>
          </p:nvPr>
        </p:nvSpPr>
        <p:spPr/>
        <p:txBody>
          <a:bodyPr/>
          <a:lstStyle/>
          <a:p>
            <a:pPr>
              <a:defRPr/>
            </a:pPr>
            <a:r>
              <a:rPr lang="en-US"/>
              <a:t>10 Things</a:t>
            </a:r>
          </a:p>
        </p:txBody>
      </p:sp>
      <p:sp>
        <p:nvSpPr>
          <p:cNvPr id="5" name="Slide Number Placeholder 4"/>
          <p:cNvSpPr>
            <a:spLocks noGrp="1"/>
          </p:cNvSpPr>
          <p:nvPr>
            <p:ph type="sldNum" sz="quarter" idx="12"/>
          </p:nvPr>
        </p:nvSpPr>
        <p:spPr/>
        <p:txBody>
          <a:bodyPr/>
          <a:lstStyle/>
          <a:p>
            <a:pPr>
              <a:defRPr/>
            </a:pPr>
            <a:fld id="{0A74A36E-BA02-4611-846E-CD8D1D995B7B}" type="slidenum">
              <a:rPr lang="en-US" smtClean="0"/>
              <a:pPr>
                <a:defRPr/>
              </a:pPr>
              <a:t>3</a:t>
            </a:fld>
            <a:endParaRPr lang="en-US"/>
          </a:p>
        </p:txBody>
      </p:sp>
      <p:sp>
        <p:nvSpPr>
          <p:cNvPr id="6" name="Header Placeholder 5"/>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9598875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As soon as possible! As the saying goes, the key to investment success isn’t </a:t>
            </a:r>
            <a:r>
              <a:rPr lang="en-US" sz="1200" i="1"/>
              <a:t>timing</a:t>
            </a:r>
            <a:r>
              <a:rPr lang="en-US" sz="1200"/>
              <a:t> the market, it’s time </a:t>
            </a:r>
            <a:r>
              <a:rPr lang="en-US" sz="1200" i="1"/>
              <a:t>in</a:t>
            </a:r>
            <a:r>
              <a:rPr lang="en-US" sz="1200"/>
              <a:t> the market.</a:t>
            </a:r>
          </a:p>
          <a:p>
            <a:endParaRPr lang="en-US" sz="1200"/>
          </a:p>
          <a:p>
            <a:r>
              <a:rPr lang="en-US" sz="1200"/>
              <a:t>Granted, world events can make investing feel scary sometimes. At times like those, remember that the markets have been exceptionally resilient over time. </a:t>
            </a:r>
          </a:p>
          <a:p>
            <a:endParaRPr lang="en-US" sz="1200"/>
          </a:p>
          <a:p>
            <a:r>
              <a:rPr lang="en-US" sz="1200"/>
              <a:t>Consider the market events presented here, from the fall of France in World War II to the Cuban missile crisis to the collapse of Lehman Brothers in 2008 and the COVID-19 pandemic. In each of those cases, many investors probably thought the world was about to end,</a:t>
            </a:r>
            <a:r>
              <a:rPr lang="en-US" sz="1200" baseline="0"/>
              <a:t> b</a:t>
            </a:r>
            <a:r>
              <a:rPr lang="en-US" sz="1200"/>
              <a:t>ut each time the market recovered, usually quickly and powerfully.</a:t>
            </a:r>
          </a:p>
          <a:p>
            <a:endParaRPr lang="en-US" sz="1200"/>
          </a:p>
          <a:p>
            <a:r>
              <a:rPr lang="en-US" sz="1200"/>
              <a:t>Take the COVID-19 crisis which sent the world and world financial markets into a tailspin. Remember how scary it was when the market lost over 30% in March of 2020? But then, one month later, the market was up a little over 25% and a year later it was up over 77% - shortest bear market in history. </a:t>
            </a:r>
          </a:p>
          <a:p>
            <a:endParaRPr lang="en-US" sz="1200"/>
          </a:p>
          <a:p>
            <a:r>
              <a:rPr lang="en-US" sz="1200"/>
              <a:t>Events like these are scary, without question. But when they happen, remember that the economy and stock market have exhibited impressive resiliency and the ability to adapt throughout their history, and the next time will probably</a:t>
            </a:r>
            <a:r>
              <a:rPr lang="en-US" sz="1200" baseline="0"/>
              <a:t> </a:t>
            </a:r>
            <a:r>
              <a:rPr lang="en-US" sz="1200"/>
              <a:t>be no different. </a:t>
            </a:r>
          </a:p>
          <a:p>
            <a:endParaRPr lang="en-US"/>
          </a:p>
        </p:txBody>
      </p:sp>
      <p:sp>
        <p:nvSpPr>
          <p:cNvPr id="4" name="Date Placeholder 3"/>
          <p:cNvSpPr>
            <a:spLocks noGrp="1"/>
          </p:cNvSpPr>
          <p:nvPr>
            <p:ph type="dt" idx="10"/>
          </p:nvPr>
        </p:nvSpPr>
        <p:spPr/>
        <p:txBody>
          <a:bodyPr/>
          <a:lstStyle/>
          <a:p>
            <a:pPr>
              <a:defRPr/>
            </a:pPr>
            <a:fld id="{675A9544-F63F-44C8-89D2-BBF4059B699E}" type="datetime1">
              <a:rPr lang="en-US" smtClean="0"/>
              <a:t>4/9/2024</a:t>
            </a:fld>
            <a:endParaRPr lang="en-US"/>
          </a:p>
        </p:txBody>
      </p:sp>
      <p:sp>
        <p:nvSpPr>
          <p:cNvPr id="5" name="Footer Placeholder 4"/>
          <p:cNvSpPr>
            <a:spLocks noGrp="1"/>
          </p:cNvSpPr>
          <p:nvPr>
            <p:ph type="ftr" sz="quarter" idx="11"/>
          </p:nvPr>
        </p:nvSpPr>
        <p:spPr/>
        <p:txBody>
          <a:bodyPr/>
          <a:lstStyle/>
          <a:p>
            <a:pPr>
              <a:defRPr/>
            </a:pPr>
            <a:r>
              <a:rPr lang="en-US"/>
              <a:t>10 Things</a:t>
            </a:r>
          </a:p>
        </p:txBody>
      </p:sp>
      <p:sp>
        <p:nvSpPr>
          <p:cNvPr id="6" name="Slide Number Placeholder 5"/>
          <p:cNvSpPr>
            <a:spLocks noGrp="1"/>
          </p:cNvSpPr>
          <p:nvPr>
            <p:ph type="sldNum" sz="quarter" idx="12"/>
          </p:nvPr>
        </p:nvSpPr>
        <p:spPr/>
        <p:txBody>
          <a:bodyPr/>
          <a:lstStyle/>
          <a:p>
            <a:pPr>
              <a:defRPr/>
            </a:pPr>
            <a:fld id="{0A74A36E-BA02-4611-846E-CD8D1D995B7B}" type="slidenum">
              <a:rPr lang="en-US" smtClean="0"/>
              <a:pPr>
                <a:defRPr/>
              </a:pPr>
              <a:t>30</a:t>
            </a:fld>
            <a:endParaRPr lang="en-US"/>
          </a:p>
        </p:txBody>
      </p:sp>
      <p:sp>
        <p:nvSpPr>
          <p:cNvPr id="7" name="Header Placeholder 6"/>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16633772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You may put off investing because you’re worried that the market will collapse right after you buy stocks. </a:t>
            </a:r>
          </a:p>
          <a:p>
            <a:endParaRPr lang="en-US"/>
          </a:p>
          <a:p>
            <a:r>
              <a:rPr lang="en-US"/>
              <a:t>History says not to worry. Over the long term, investing even right when the market has peaked has been far better than not investing at all.</a:t>
            </a:r>
          </a:p>
          <a:p>
            <a:endParaRPr lang="en-US"/>
          </a:p>
          <a:p>
            <a:r>
              <a:rPr lang="en-US"/>
              <a:t>For example, the oil crisis in the early 1970s was a terrible time for stocks. However,</a:t>
            </a:r>
            <a:r>
              <a:rPr lang="en-US" baseline="0"/>
              <a:t> </a:t>
            </a:r>
            <a:r>
              <a:rPr lang="en-US"/>
              <a:t>if you put $10,000 in stocks right before the market nose-dived, and your portfolio’s performance matched the market’s return in the decades that followed, today you’d have more than </a:t>
            </a:r>
            <a:r>
              <a:rPr lang="en-US">
                <a:solidFill>
                  <a:srgbClr val="FF0000"/>
                </a:solidFill>
              </a:rPr>
              <a:t>$2.0 </a:t>
            </a:r>
            <a:r>
              <a:rPr lang="en-US"/>
              <a:t>million, as you can see above. </a:t>
            </a:r>
          </a:p>
          <a:p>
            <a:endParaRPr lang="en-US"/>
          </a:p>
          <a:p>
            <a:r>
              <a:rPr lang="en-US"/>
              <a:t>Likewise, investing immediately before the stock</a:t>
            </a:r>
            <a:r>
              <a:rPr lang="en-US" baseline="0"/>
              <a:t> </a:t>
            </a:r>
            <a:r>
              <a:rPr lang="en-US"/>
              <a:t>market crash of 1987, the bursting of the dot-com bubble in 2000, or the financial crisis of 2008 would have been unpleasant at first,</a:t>
            </a:r>
            <a:r>
              <a:rPr lang="en-US" baseline="0"/>
              <a:t> </a:t>
            </a:r>
            <a:r>
              <a:rPr lang="en-US"/>
              <a:t>but in each case if you held on to your investment you’d have far better results than if you’d kept your money under your mattress.</a:t>
            </a:r>
          </a:p>
          <a:p>
            <a:endParaRPr lang="en-US"/>
          </a:p>
        </p:txBody>
      </p:sp>
      <p:sp>
        <p:nvSpPr>
          <p:cNvPr id="4" name="Date Placeholder 3"/>
          <p:cNvSpPr>
            <a:spLocks noGrp="1"/>
          </p:cNvSpPr>
          <p:nvPr>
            <p:ph type="dt" idx="10"/>
          </p:nvPr>
        </p:nvSpPr>
        <p:spPr/>
        <p:txBody>
          <a:bodyPr/>
          <a:lstStyle/>
          <a:p>
            <a:pPr>
              <a:defRPr/>
            </a:pPr>
            <a:fld id="{EAA41C91-6A88-4F47-884F-2644BF45EB87}" type="datetime1">
              <a:rPr lang="en-US" smtClean="0"/>
              <a:t>4/9/2024</a:t>
            </a:fld>
            <a:endParaRPr lang="en-US"/>
          </a:p>
        </p:txBody>
      </p:sp>
      <p:sp>
        <p:nvSpPr>
          <p:cNvPr id="5" name="Footer Placeholder 4"/>
          <p:cNvSpPr>
            <a:spLocks noGrp="1"/>
          </p:cNvSpPr>
          <p:nvPr>
            <p:ph type="ftr" sz="quarter" idx="11"/>
          </p:nvPr>
        </p:nvSpPr>
        <p:spPr/>
        <p:txBody>
          <a:bodyPr/>
          <a:lstStyle/>
          <a:p>
            <a:pPr>
              <a:defRPr/>
            </a:pPr>
            <a:r>
              <a:rPr lang="en-US"/>
              <a:t>10 things</a:t>
            </a:r>
          </a:p>
        </p:txBody>
      </p:sp>
      <p:sp>
        <p:nvSpPr>
          <p:cNvPr id="6" name="Slide Number Placeholder 5"/>
          <p:cNvSpPr>
            <a:spLocks noGrp="1"/>
          </p:cNvSpPr>
          <p:nvPr>
            <p:ph type="sldNum" sz="quarter" idx="12"/>
          </p:nvPr>
        </p:nvSpPr>
        <p:spPr/>
        <p:txBody>
          <a:bodyPr/>
          <a:lstStyle/>
          <a:p>
            <a:pPr>
              <a:defRPr/>
            </a:pPr>
            <a:fld id="{0A74A36E-BA02-4611-846E-CD8D1D995B7B}" type="slidenum">
              <a:rPr lang="en-US" smtClean="0"/>
              <a:pPr>
                <a:defRPr/>
              </a:pPr>
              <a:t>31</a:t>
            </a:fld>
            <a:endParaRPr lang="en-US"/>
          </a:p>
        </p:txBody>
      </p:sp>
      <p:sp>
        <p:nvSpPr>
          <p:cNvPr id="7" name="Header Placeholder 6"/>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975287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5" name="Rectangle 5"/>
          <p:cNvSpPr>
            <a:spLocks noGrp="1" noChangeArrowheads="1"/>
          </p:cNvSpPr>
          <p:nvPr>
            <p:ph type="body" idx="1"/>
          </p:nvPr>
        </p:nvSpPr>
        <p:spPr/>
        <p:txBody>
          <a:bodyPr/>
          <a:lstStyle/>
          <a:p>
            <a:r>
              <a:rPr lang="en-US" altLang="en-US"/>
              <a:t>The key to benefiting from the stock market’s growth potential is to stay in the stock market. If you pull your money out of the market, you risk missing its best days—and that can be extremely costly.</a:t>
            </a:r>
          </a:p>
          <a:p>
            <a:endParaRPr lang="en-US" altLang="en-US"/>
          </a:p>
          <a:p>
            <a:r>
              <a:rPr lang="en-US" altLang="en-US"/>
              <a:t>Consider an investor who invested $10,000 in </a:t>
            </a:r>
            <a:r>
              <a:rPr lang="en-US" altLang="en-US">
                <a:solidFill>
                  <a:srgbClr val="FF0000"/>
                </a:solidFill>
              </a:rPr>
              <a:t>2003</a:t>
            </a:r>
            <a:r>
              <a:rPr lang="en-US" altLang="en-US"/>
              <a:t> and matched the returns of the S&amp;P 500 Index. Twenty years later, he’d have </a:t>
            </a:r>
            <a:r>
              <a:rPr lang="en-US" altLang="en-US">
                <a:solidFill>
                  <a:srgbClr val="FF0000"/>
                </a:solidFill>
              </a:rPr>
              <a:t>$63,544</a:t>
            </a:r>
            <a:r>
              <a:rPr lang="en-US" altLang="en-US"/>
              <a:t>. </a:t>
            </a:r>
          </a:p>
          <a:p>
            <a:endParaRPr lang="en-US" altLang="en-US"/>
          </a:p>
          <a:p>
            <a:r>
              <a:rPr lang="en-US" altLang="en-US"/>
              <a:t>Now say he jumped out of stocks at times and wound up missing the market’s 10 best days. He’d have less than </a:t>
            </a:r>
            <a:r>
              <a:rPr lang="en-US" altLang="en-US" i="1"/>
              <a:t>half</a:t>
            </a:r>
            <a:r>
              <a:rPr lang="en-US" altLang="en-US"/>
              <a:t> as much than he would have otherwise, had he stayed fully invested over 20 years.</a:t>
            </a:r>
          </a:p>
          <a:p>
            <a:endParaRPr lang="en-US" altLang="en-US"/>
          </a:p>
          <a:p>
            <a:r>
              <a:rPr lang="en-US" altLang="en-US"/>
              <a:t>If he missed the market’s 30 best days, he’d have around one-sixth of what he would have earned from staying fully invested; if he missed the 40 best days, he’d have around one-eighth. </a:t>
            </a:r>
          </a:p>
          <a:p>
            <a:endParaRPr lang="en-US" altLang="en-US"/>
          </a:p>
          <a:p>
            <a:r>
              <a:rPr lang="en-US" altLang="en-US"/>
              <a:t>Clearly, being in the market for its best days is critical,</a:t>
            </a:r>
            <a:r>
              <a:rPr lang="en-US" altLang="en-US" baseline="0"/>
              <a:t> </a:t>
            </a:r>
            <a:r>
              <a:rPr lang="en-US" altLang="en-US" i="1" baseline="0"/>
              <a:t>b</a:t>
            </a:r>
            <a:r>
              <a:rPr lang="en-US" altLang="en-US" i="1"/>
              <a:t>ut no one knows when the best days will be</a:t>
            </a:r>
            <a:r>
              <a:rPr lang="en-US" altLang="en-US"/>
              <a:t>. So, the only logical approach is to stay invested for the long haul.</a:t>
            </a:r>
          </a:p>
          <a:p>
            <a:endParaRPr lang="en-US" altLang="en-US"/>
          </a:p>
        </p:txBody>
      </p:sp>
      <p:sp>
        <p:nvSpPr>
          <p:cNvPr id="3" name="Slide Image Placeholder 2"/>
          <p:cNvSpPr>
            <a:spLocks noGrp="1" noRot="1" noChangeAspect="1"/>
          </p:cNvSpPr>
          <p:nvPr>
            <p:ph type="sldImg"/>
          </p:nvPr>
        </p:nvSpPr>
        <p:spPr/>
      </p:sp>
      <p:sp>
        <p:nvSpPr>
          <p:cNvPr id="2" name="Date Placeholder 1"/>
          <p:cNvSpPr>
            <a:spLocks noGrp="1"/>
          </p:cNvSpPr>
          <p:nvPr>
            <p:ph type="dt" idx="10"/>
          </p:nvPr>
        </p:nvSpPr>
        <p:spPr/>
        <p:txBody>
          <a:bodyPr/>
          <a:lstStyle/>
          <a:p>
            <a:pPr>
              <a:defRPr/>
            </a:pPr>
            <a:fld id="{F583DACA-D838-4401-ACE6-C08E5A041751}" type="datetime1">
              <a:rPr lang="en-US" smtClean="0"/>
              <a:t>4/9/2024</a:t>
            </a:fld>
            <a:endParaRPr lang="en-US"/>
          </a:p>
        </p:txBody>
      </p:sp>
      <p:sp>
        <p:nvSpPr>
          <p:cNvPr id="4" name="Footer Placeholder 3"/>
          <p:cNvSpPr>
            <a:spLocks noGrp="1"/>
          </p:cNvSpPr>
          <p:nvPr>
            <p:ph type="ftr" sz="quarter" idx="11"/>
          </p:nvPr>
        </p:nvSpPr>
        <p:spPr/>
        <p:txBody>
          <a:bodyPr/>
          <a:lstStyle/>
          <a:p>
            <a:pPr>
              <a:defRPr/>
            </a:pPr>
            <a:r>
              <a:rPr lang="en-US"/>
              <a:t>10 Things</a:t>
            </a:r>
          </a:p>
        </p:txBody>
      </p:sp>
      <p:sp>
        <p:nvSpPr>
          <p:cNvPr id="5" name="Slide Number Placeholder 4"/>
          <p:cNvSpPr>
            <a:spLocks noGrp="1"/>
          </p:cNvSpPr>
          <p:nvPr>
            <p:ph type="sldNum" sz="quarter" idx="12"/>
          </p:nvPr>
        </p:nvSpPr>
        <p:spPr/>
        <p:txBody>
          <a:bodyPr/>
          <a:lstStyle/>
          <a:p>
            <a:pPr>
              <a:defRPr/>
            </a:pPr>
            <a:fld id="{0A74A36E-BA02-4611-846E-CD8D1D995B7B}" type="slidenum">
              <a:rPr lang="en-US" smtClean="0"/>
              <a:pPr>
                <a:defRPr/>
              </a:pPr>
              <a:t>32</a:t>
            </a:fld>
            <a:endParaRPr lang="en-US"/>
          </a:p>
        </p:txBody>
      </p:sp>
      <p:sp>
        <p:nvSpPr>
          <p:cNvPr id="6" name="Header Placeholder 5"/>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5317954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Grp="1" noChangeArrowheads="1"/>
          </p:cNvSpPr>
          <p:nvPr>
            <p:ph type="body" idx="1"/>
          </p:nvPr>
        </p:nvSpPr>
        <p:spPr/>
        <p:txBody>
          <a:bodyPr/>
          <a:lstStyle/>
          <a:p>
            <a:pPr defTabSz="882208"/>
            <a:r>
              <a:rPr lang="en-US" altLang="en-US"/>
              <a:t>One question we get a lot is whether or not you should invest during an election year. As we all know, the heated rhetoric during an election campaign can lead many people to feel pessimistic about the state of the country, and possibly about the markets as well. </a:t>
            </a:r>
          </a:p>
          <a:p>
            <a:pPr defTabSz="882208"/>
            <a:endParaRPr lang="en-US" altLang="en-US"/>
          </a:p>
          <a:p>
            <a:pPr defTabSz="882208"/>
            <a:r>
              <a:rPr lang="en-US" altLang="en-US"/>
              <a:t>But, in fact, campaigns have historically been good for the markets: The Dow Jones Industrial Average has performed best during the years before and during U.S. presidential campaigns.</a:t>
            </a:r>
          </a:p>
          <a:p>
            <a:pPr defTabSz="882208"/>
            <a:endParaRPr lang="en-US" altLang="en-US"/>
          </a:p>
          <a:p>
            <a:pPr defTabSz="882208"/>
            <a:r>
              <a:rPr lang="en-US" altLang="en-US"/>
              <a:t>One possible reason: Candidates on the campaign trail make a lot of promises, many of which could buoy corporate earnings. </a:t>
            </a:r>
          </a:p>
          <a:p>
            <a:pPr defTabSz="882208"/>
            <a:endParaRPr lang="en-US" altLang="en-US"/>
          </a:p>
          <a:p>
            <a:pPr defTabSz="882208"/>
            <a:r>
              <a:rPr lang="en-US" altLang="en-US"/>
              <a:t>Regardless of the reason, concerns related to a presidential election are no reason to abandon the market.</a:t>
            </a:r>
          </a:p>
          <a:p>
            <a:pPr defTabSz="882208"/>
            <a:endParaRPr lang="en-US" altLang="en-US"/>
          </a:p>
        </p:txBody>
      </p:sp>
      <p:sp>
        <p:nvSpPr>
          <p:cNvPr id="3" name="Slide Image Placeholder 2"/>
          <p:cNvSpPr>
            <a:spLocks noGrp="1" noRot="1" noChangeAspect="1"/>
          </p:cNvSpPr>
          <p:nvPr>
            <p:ph type="sldImg"/>
          </p:nvPr>
        </p:nvSpPr>
        <p:spPr/>
      </p:sp>
      <p:sp>
        <p:nvSpPr>
          <p:cNvPr id="2" name="Date Placeholder 1"/>
          <p:cNvSpPr>
            <a:spLocks noGrp="1"/>
          </p:cNvSpPr>
          <p:nvPr>
            <p:ph type="dt" idx="10"/>
          </p:nvPr>
        </p:nvSpPr>
        <p:spPr/>
        <p:txBody>
          <a:bodyPr/>
          <a:lstStyle/>
          <a:p>
            <a:pPr>
              <a:defRPr/>
            </a:pPr>
            <a:fld id="{E49B74E0-8676-45B5-A8C1-4DFA49EC0FAE}" type="datetime1">
              <a:rPr lang="en-US" smtClean="0"/>
              <a:t>4/9/2024</a:t>
            </a:fld>
            <a:endParaRPr lang="en-US"/>
          </a:p>
        </p:txBody>
      </p:sp>
      <p:sp>
        <p:nvSpPr>
          <p:cNvPr id="4" name="Footer Placeholder 3"/>
          <p:cNvSpPr>
            <a:spLocks noGrp="1"/>
          </p:cNvSpPr>
          <p:nvPr>
            <p:ph type="ftr" sz="quarter" idx="11"/>
          </p:nvPr>
        </p:nvSpPr>
        <p:spPr/>
        <p:txBody>
          <a:bodyPr/>
          <a:lstStyle/>
          <a:p>
            <a:pPr>
              <a:defRPr/>
            </a:pPr>
            <a:r>
              <a:rPr lang="en-US"/>
              <a:t>10 Things</a:t>
            </a:r>
          </a:p>
        </p:txBody>
      </p:sp>
      <p:sp>
        <p:nvSpPr>
          <p:cNvPr id="5" name="Slide Number Placeholder 4"/>
          <p:cNvSpPr>
            <a:spLocks noGrp="1"/>
          </p:cNvSpPr>
          <p:nvPr>
            <p:ph type="sldNum" sz="quarter" idx="12"/>
          </p:nvPr>
        </p:nvSpPr>
        <p:spPr/>
        <p:txBody>
          <a:bodyPr/>
          <a:lstStyle/>
          <a:p>
            <a:pPr>
              <a:defRPr/>
            </a:pPr>
            <a:fld id="{0A74A36E-BA02-4611-846E-CD8D1D995B7B}" type="slidenum">
              <a:rPr lang="en-US" smtClean="0"/>
              <a:pPr>
                <a:defRPr/>
              </a:pPr>
              <a:t>33</a:t>
            </a:fld>
            <a:endParaRPr lang="en-US"/>
          </a:p>
        </p:txBody>
      </p:sp>
      <p:sp>
        <p:nvSpPr>
          <p:cNvPr id="6" name="Header Placeholder 5"/>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37406799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9"/>
          <p:cNvSpPr>
            <a:spLocks noGrp="1" noChangeArrowheads="1"/>
          </p:cNvSpPr>
          <p:nvPr>
            <p:ph type="body" idx="1"/>
          </p:nvPr>
        </p:nvSpPr>
        <p:spPr/>
        <p:txBody>
          <a:bodyPr/>
          <a:lstStyle/>
          <a:p>
            <a:pPr>
              <a:defRPr/>
            </a:pPr>
            <a:r>
              <a:rPr lang="en-US" altLang="en-US"/>
              <a:t>One last point on elections. One might think the markets perform better under Republican administrations due to “fiscal conservatism”. Interestingly, as you can see, the opposite is true. The markets have historically performed better under Democratic administrations.</a:t>
            </a:r>
          </a:p>
          <a:p>
            <a:pPr>
              <a:defRPr/>
            </a:pPr>
            <a:endParaRPr lang="en-US" altLang="en-US"/>
          </a:p>
          <a:p>
            <a:pPr>
              <a:defRPr/>
            </a:pPr>
            <a:r>
              <a:rPr lang="en-US" altLang="en-US"/>
              <a:t>The bottom of the chart shows the weighted average cumulative and annualized returns under Republican or Democratic administrations.</a:t>
            </a:r>
          </a:p>
        </p:txBody>
      </p:sp>
      <p:sp>
        <p:nvSpPr>
          <p:cNvPr id="3" name="Slide Image Placeholder 2"/>
          <p:cNvSpPr>
            <a:spLocks noGrp="1" noRot="1" noChangeAspect="1"/>
          </p:cNvSpPr>
          <p:nvPr>
            <p:ph type="sldImg"/>
          </p:nvPr>
        </p:nvSpPr>
        <p:spPr/>
      </p:sp>
      <p:sp>
        <p:nvSpPr>
          <p:cNvPr id="2" name="Date Placeholder 1"/>
          <p:cNvSpPr>
            <a:spLocks noGrp="1"/>
          </p:cNvSpPr>
          <p:nvPr>
            <p:ph type="dt" idx="10"/>
          </p:nvPr>
        </p:nvSpPr>
        <p:spPr/>
        <p:txBody>
          <a:bodyPr/>
          <a:lstStyle/>
          <a:p>
            <a:pPr>
              <a:defRPr/>
            </a:pPr>
            <a:fld id="{EB7AB4DD-9486-401C-A292-E37DC92BDC29}" type="datetime1">
              <a:rPr lang="en-US" smtClean="0"/>
              <a:t>4/9/2024</a:t>
            </a:fld>
            <a:endParaRPr lang="en-US"/>
          </a:p>
        </p:txBody>
      </p:sp>
      <p:sp>
        <p:nvSpPr>
          <p:cNvPr id="4" name="Footer Placeholder 3"/>
          <p:cNvSpPr>
            <a:spLocks noGrp="1"/>
          </p:cNvSpPr>
          <p:nvPr>
            <p:ph type="ftr" sz="quarter" idx="11"/>
          </p:nvPr>
        </p:nvSpPr>
        <p:spPr/>
        <p:txBody>
          <a:bodyPr/>
          <a:lstStyle/>
          <a:p>
            <a:pPr>
              <a:defRPr/>
            </a:pPr>
            <a:r>
              <a:rPr lang="en-US"/>
              <a:t>10 Things</a:t>
            </a:r>
          </a:p>
        </p:txBody>
      </p:sp>
      <p:sp>
        <p:nvSpPr>
          <p:cNvPr id="5" name="Slide Number Placeholder 4"/>
          <p:cNvSpPr>
            <a:spLocks noGrp="1"/>
          </p:cNvSpPr>
          <p:nvPr>
            <p:ph type="sldNum" sz="quarter" idx="12"/>
          </p:nvPr>
        </p:nvSpPr>
        <p:spPr/>
        <p:txBody>
          <a:bodyPr/>
          <a:lstStyle/>
          <a:p>
            <a:pPr>
              <a:defRPr/>
            </a:pPr>
            <a:fld id="{0A74A36E-BA02-4611-846E-CD8D1D995B7B}" type="slidenum">
              <a:rPr lang="en-US" smtClean="0"/>
              <a:pPr>
                <a:defRPr/>
              </a:pPr>
              <a:t>34</a:t>
            </a:fld>
            <a:endParaRPr lang="en-US"/>
          </a:p>
        </p:txBody>
      </p:sp>
      <p:sp>
        <p:nvSpPr>
          <p:cNvPr id="6" name="Header Placeholder 5"/>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30342559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7" name="Rectangle 5"/>
          <p:cNvSpPr>
            <a:spLocks noGrp="1" noChangeArrowheads="1"/>
          </p:cNvSpPr>
          <p:nvPr>
            <p:ph type="body" idx="1"/>
          </p:nvPr>
        </p:nvSpPr>
        <p:spPr/>
        <p:txBody>
          <a:bodyPr/>
          <a:lstStyle/>
          <a:p>
            <a:r>
              <a:rPr lang="en-US" altLang="en-US"/>
              <a:t>One of the most important principles in investing, is diversification as a way to mitigate risk…</a:t>
            </a:r>
          </a:p>
          <a:p>
            <a:endParaRPr lang="en-US" altLang="en-US"/>
          </a:p>
        </p:txBody>
      </p:sp>
      <p:sp>
        <p:nvSpPr>
          <p:cNvPr id="3" name="Slide Image Placeholder 2"/>
          <p:cNvSpPr>
            <a:spLocks noGrp="1" noRot="1" noChangeAspect="1"/>
          </p:cNvSpPr>
          <p:nvPr>
            <p:ph type="sldImg"/>
          </p:nvPr>
        </p:nvSpPr>
        <p:spPr/>
      </p:sp>
      <p:sp>
        <p:nvSpPr>
          <p:cNvPr id="2" name="Date Placeholder 1"/>
          <p:cNvSpPr>
            <a:spLocks noGrp="1"/>
          </p:cNvSpPr>
          <p:nvPr>
            <p:ph type="dt" idx="10"/>
          </p:nvPr>
        </p:nvSpPr>
        <p:spPr/>
        <p:txBody>
          <a:bodyPr/>
          <a:lstStyle/>
          <a:p>
            <a:pPr>
              <a:defRPr/>
            </a:pPr>
            <a:fld id="{E1C248E4-9B61-4B41-99F2-80DD13E70E35}" type="datetime1">
              <a:rPr lang="en-US" smtClean="0"/>
              <a:t>4/9/2024</a:t>
            </a:fld>
            <a:endParaRPr lang="en-US"/>
          </a:p>
        </p:txBody>
      </p:sp>
      <p:sp>
        <p:nvSpPr>
          <p:cNvPr id="4" name="Footer Placeholder 3"/>
          <p:cNvSpPr>
            <a:spLocks noGrp="1"/>
          </p:cNvSpPr>
          <p:nvPr>
            <p:ph type="ftr" sz="quarter" idx="11"/>
          </p:nvPr>
        </p:nvSpPr>
        <p:spPr/>
        <p:txBody>
          <a:bodyPr/>
          <a:lstStyle/>
          <a:p>
            <a:pPr>
              <a:defRPr/>
            </a:pPr>
            <a:r>
              <a:rPr lang="en-US"/>
              <a:t>10 Things</a:t>
            </a:r>
          </a:p>
        </p:txBody>
      </p:sp>
      <p:sp>
        <p:nvSpPr>
          <p:cNvPr id="5" name="Slide Number Placeholder 4"/>
          <p:cNvSpPr>
            <a:spLocks noGrp="1"/>
          </p:cNvSpPr>
          <p:nvPr>
            <p:ph type="sldNum" sz="quarter" idx="12"/>
          </p:nvPr>
        </p:nvSpPr>
        <p:spPr/>
        <p:txBody>
          <a:bodyPr/>
          <a:lstStyle/>
          <a:p>
            <a:pPr>
              <a:defRPr/>
            </a:pPr>
            <a:fld id="{0A74A36E-BA02-4611-846E-CD8D1D995B7B}" type="slidenum">
              <a:rPr lang="en-US" smtClean="0"/>
              <a:pPr>
                <a:defRPr/>
              </a:pPr>
              <a:t>35</a:t>
            </a:fld>
            <a:endParaRPr lang="en-US"/>
          </a:p>
        </p:txBody>
      </p:sp>
      <p:sp>
        <p:nvSpPr>
          <p:cNvPr id="6" name="Header Placeholder 5"/>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9249646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Diversification has been called the one free lunch in investing. Holding a broad mix of assets that don’t move in lockstep can help you reduce your portfolio’s risk without sacrificing return potential.</a:t>
            </a:r>
          </a:p>
          <a:p>
            <a:endParaRPr lang="en-US"/>
          </a:p>
          <a:p>
            <a:r>
              <a:rPr lang="en-US"/>
              <a:t>Among other benefits, diversification helps to ensure that you don’t have too much of your portfolio in the worst-performing asset classes.</a:t>
            </a:r>
          </a:p>
          <a:p>
            <a:endParaRPr lang="en-US"/>
          </a:p>
          <a:p>
            <a:r>
              <a:rPr lang="en-US"/>
              <a:t>The financial markets are unpredictable. The best-performing asset class one year may be the worst the following year, and vice</a:t>
            </a:r>
            <a:r>
              <a:rPr lang="en-US" baseline="0"/>
              <a:t> </a:t>
            </a:r>
            <a:r>
              <a:rPr lang="en-US"/>
              <a:t>versa. If you concentrate your investments in a small number of investment types, you run the risk that poor performance by one or two asset classes will decimate your savings. </a:t>
            </a:r>
          </a:p>
          <a:p>
            <a:endParaRPr lang="en-US"/>
          </a:p>
          <a:p>
            <a:r>
              <a:rPr lang="en-US"/>
              <a:t>By contrast, diversification helps to protect you from troubles in any one kind of investment. It’s also important</a:t>
            </a:r>
            <a:r>
              <a:rPr lang="en-US" baseline="0"/>
              <a:t> to note that diversification doesn’t guarantee a profit or eliminate the risk of a loss.</a:t>
            </a:r>
            <a:endParaRPr lang="en-US"/>
          </a:p>
          <a:p>
            <a:endParaRPr lang="en-US"/>
          </a:p>
        </p:txBody>
      </p:sp>
      <p:sp>
        <p:nvSpPr>
          <p:cNvPr id="4" name="Date Placeholder 3"/>
          <p:cNvSpPr>
            <a:spLocks noGrp="1"/>
          </p:cNvSpPr>
          <p:nvPr>
            <p:ph type="dt" idx="10"/>
          </p:nvPr>
        </p:nvSpPr>
        <p:spPr/>
        <p:txBody>
          <a:bodyPr/>
          <a:lstStyle/>
          <a:p>
            <a:pPr>
              <a:defRPr/>
            </a:pPr>
            <a:fld id="{35549539-9E6A-4035-818A-BD010BC2A5EA}" type="datetime1">
              <a:rPr lang="en-US" smtClean="0"/>
              <a:t>4/9/2024</a:t>
            </a:fld>
            <a:endParaRPr lang="en-US"/>
          </a:p>
        </p:txBody>
      </p:sp>
      <p:sp>
        <p:nvSpPr>
          <p:cNvPr id="5" name="Footer Placeholder 4"/>
          <p:cNvSpPr>
            <a:spLocks noGrp="1"/>
          </p:cNvSpPr>
          <p:nvPr>
            <p:ph type="ftr" sz="quarter" idx="11"/>
          </p:nvPr>
        </p:nvSpPr>
        <p:spPr/>
        <p:txBody>
          <a:bodyPr/>
          <a:lstStyle/>
          <a:p>
            <a:pPr>
              <a:defRPr/>
            </a:pPr>
            <a:r>
              <a:rPr lang="en-US"/>
              <a:t>10 Things</a:t>
            </a:r>
          </a:p>
        </p:txBody>
      </p:sp>
      <p:sp>
        <p:nvSpPr>
          <p:cNvPr id="6" name="Slide Number Placeholder 5"/>
          <p:cNvSpPr>
            <a:spLocks noGrp="1"/>
          </p:cNvSpPr>
          <p:nvPr>
            <p:ph type="sldNum" sz="quarter" idx="12"/>
          </p:nvPr>
        </p:nvSpPr>
        <p:spPr/>
        <p:txBody>
          <a:bodyPr/>
          <a:lstStyle/>
          <a:p>
            <a:pPr>
              <a:defRPr/>
            </a:pPr>
            <a:fld id="{0A74A36E-BA02-4611-846E-CD8D1D995B7B}" type="slidenum">
              <a:rPr lang="en-US" smtClean="0"/>
              <a:pPr>
                <a:defRPr/>
              </a:pPr>
              <a:t>36</a:t>
            </a:fld>
            <a:endParaRPr lang="en-US"/>
          </a:p>
        </p:txBody>
      </p:sp>
      <p:sp>
        <p:nvSpPr>
          <p:cNvPr id="7" name="Header Placeholder 6"/>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2858918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idx="10"/>
          </p:nvPr>
        </p:nvSpPr>
        <p:spPr/>
        <p:txBody>
          <a:bodyPr/>
          <a:lstStyle/>
          <a:p>
            <a:pPr defTabSz="924219">
              <a:defRPr/>
            </a:pPr>
            <a:fld id="{96C01581-3FFB-44C6-AAA0-CDF4CD3F2EAC}" type="datetime1">
              <a:rPr lang="en-US" sz="1800" kern="0" smtClean="0">
                <a:solidFill>
                  <a:sysClr val="windowText" lastClr="000000"/>
                </a:solidFill>
              </a:rPr>
              <a:t>4/9/2024</a:t>
            </a:fld>
            <a:endParaRPr lang="en-US" sz="1800" kern="0">
              <a:solidFill>
                <a:sysClr val="windowText" lastClr="000000"/>
              </a:solidFill>
            </a:endParaRPr>
          </a:p>
        </p:txBody>
      </p:sp>
      <p:sp>
        <p:nvSpPr>
          <p:cNvPr id="3" name="Footer Placeholder 2"/>
          <p:cNvSpPr>
            <a:spLocks noGrp="1"/>
          </p:cNvSpPr>
          <p:nvPr>
            <p:ph type="ftr" sz="quarter" idx="11"/>
          </p:nvPr>
        </p:nvSpPr>
        <p:spPr/>
        <p:txBody>
          <a:bodyPr/>
          <a:lstStyle/>
          <a:p>
            <a:pPr defTabSz="924219">
              <a:defRPr/>
            </a:pPr>
            <a:r>
              <a:rPr lang="en-US" sz="1800" kern="0">
                <a:solidFill>
                  <a:sysClr val="windowText" lastClr="000000"/>
                </a:solidFill>
              </a:rPr>
              <a:t>10 Things</a:t>
            </a:r>
          </a:p>
        </p:txBody>
      </p:sp>
      <p:sp>
        <p:nvSpPr>
          <p:cNvPr id="4" name="Slide Number Placeholder 3"/>
          <p:cNvSpPr>
            <a:spLocks noGrp="1"/>
          </p:cNvSpPr>
          <p:nvPr>
            <p:ph type="sldNum" sz="quarter" idx="12"/>
          </p:nvPr>
        </p:nvSpPr>
        <p:spPr/>
        <p:txBody>
          <a:bodyPr/>
          <a:lstStyle/>
          <a:p>
            <a:pPr defTabSz="924219" fontAlgn="auto">
              <a:spcBef>
                <a:spcPts val="0"/>
              </a:spcBef>
              <a:spcAft>
                <a:spcPts val="0"/>
              </a:spcAft>
              <a:defRPr/>
            </a:pPr>
            <a:fld id="{0A74A36E-BA02-4611-846E-CD8D1D995B7B}" type="slidenum">
              <a:rPr lang="en-US" sz="1800" kern="0">
                <a:solidFill>
                  <a:sysClr val="windowText" lastClr="000000"/>
                </a:solidFill>
              </a:rPr>
              <a:pPr defTabSz="924219" fontAlgn="auto">
                <a:spcBef>
                  <a:spcPts val="0"/>
                </a:spcBef>
                <a:spcAft>
                  <a:spcPts val="0"/>
                </a:spcAft>
                <a:defRPr/>
              </a:pPr>
              <a:t>37</a:t>
            </a:fld>
            <a:endParaRPr lang="en-US" sz="1800" kern="0">
              <a:solidFill>
                <a:sysClr val="windowText" lastClr="000000"/>
              </a:solidFill>
            </a:endParaRPr>
          </a:p>
        </p:txBody>
      </p:sp>
      <p:sp>
        <p:nvSpPr>
          <p:cNvPr id="5" name="Header Placeholder 4"/>
          <p:cNvSpPr>
            <a:spLocks noGrp="1"/>
          </p:cNvSpPr>
          <p:nvPr>
            <p:ph type="hdr" sz="quarter" idx="13"/>
          </p:nvPr>
        </p:nvSpPr>
        <p:spPr/>
        <p:txBody>
          <a:bodyPr/>
          <a:lstStyle/>
          <a:p>
            <a:pPr defTabSz="924219">
              <a:defRPr/>
            </a:pPr>
            <a:r>
              <a:rPr lang="en-US" sz="1800" kern="0">
                <a:solidFill>
                  <a:sysClr val="windowText" lastClr="000000"/>
                </a:solidFill>
              </a:rPr>
              <a:t>John Hancock Investments</a:t>
            </a: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r>
              <a:rPr lang="en-US"/>
              <a:t>Diversification is intended to capitalize on the fact that, in a given time period, different types of investments tend to generate different returns. </a:t>
            </a:r>
          </a:p>
          <a:p>
            <a:endParaRPr lang="en-US"/>
          </a:p>
          <a:p>
            <a:r>
              <a:rPr lang="en-US"/>
              <a:t>That’s not always the case, however. Take these three years:</a:t>
            </a:r>
          </a:p>
          <a:p>
            <a:pPr marL="165456" indent="-165456">
              <a:buFont typeface="Arial" charset="0"/>
              <a:buChar char="•"/>
            </a:pPr>
            <a:r>
              <a:rPr lang="en-US"/>
              <a:t>In 2008, every type of U.S. stock fund posted large losses.</a:t>
            </a:r>
          </a:p>
          <a:p>
            <a:pPr marL="165456" indent="-165456">
              <a:buFont typeface="Arial" charset="0"/>
              <a:buChar char="•"/>
            </a:pPr>
            <a:r>
              <a:rPr lang="en-US"/>
              <a:t>In 2011 and 2012, the gaps between the best and worst fund types were just 8.1% and 3.9%, respectively.</a:t>
            </a:r>
          </a:p>
          <a:p>
            <a:endParaRPr lang="en-US"/>
          </a:p>
          <a:p>
            <a:endParaRPr lang="en-US"/>
          </a:p>
          <a:p>
            <a:endParaRPr lang="en-US"/>
          </a:p>
        </p:txBody>
      </p:sp>
    </p:spTree>
    <p:extLst>
      <p:ext uri="{BB962C8B-B14F-4D97-AF65-F5344CB8AC3E}">
        <p14:creationId xmlns:p14="http://schemas.microsoft.com/office/powerpoint/2010/main" val="32797163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idx="10"/>
          </p:nvPr>
        </p:nvSpPr>
        <p:spPr/>
        <p:txBody>
          <a:bodyPr/>
          <a:lstStyle/>
          <a:p>
            <a:pPr defTabSz="924219">
              <a:defRPr/>
            </a:pPr>
            <a:fld id="{764D7BAC-8F23-4F58-8533-7D010FE74EF7}" type="datetime1">
              <a:rPr lang="en-US" sz="1800" kern="0" smtClean="0">
                <a:solidFill>
                  <a:sysClr val="windowText" lastClr="000000"/>
                </a:solidFill>
              </a:rPr>
              <a:t>4/9/2024</a:t>
            </a:fld>
            <a:endParaRPr lang="en-US" sz="1800" kern="0">
              <a:solidFill>
                <a:sysClr val="windowText" lastClr="000000"/>
              </a:solidFill>
            </a:endParaRPr>
          </a:p>
        </p:txBody>
      </p:sp>
      <p:sp>
        <p:nvSpPr>
          <p:cNvPr id="3" name="Footer Placeholder 2"/>
          <p:cNvSpPr>
            <a:spLocks noGrp="1"/>
          </p:cNvSpPr>
          <p:nvPr>
            <p:ph type="ftr" sz="quarter" idx="11"/>
          </p:nvPr>
        </p:nvSpPr>
        <p:spPr/>
        <p:txBody>
          <a:bodyPr/>
          <a:lstStyle/>
          <a:p>
            <a:pPr defTabSz="924219">
              <a:defRPr/>
            </a:pPr>
            <a:r>
              <a:rPr lang="en-US" sz="1800" kern="0">
                <a:solidFill>
                  <a:sysClr val="windowText" lastClr="000000"/>
                </a:solidFill>
              </a:rPr>
              <a:t>10 Things</a:t>
            </a:r>
          </a:p>
        </p:txBody>
      </p:sp>
      <p:sp>
        <p:nvSpPr>
          <p:cNvPr id="4" name="Slide Number Placeholder 3"/>
          <p:cNvSpPr>
            <a:spLocks noGrp="1"/>
          </p:cNvSpPr>
          <p:nvPr>
            <p:ph type="sldNum" sz="quarter" idx="12"/>
          </p:nvPr>
        </p:nvSpPr>
        <p:spPr/>
        <p:txBody>
          <a:bodyPr/>
          <a:lstStyle/>
          <a:p>
            <a:pPr defTabSz="924219" fontAlgn="auto">
              <a:spcBef>
                <a:spcPts val="0"/>
              </a:spcBef>
              <a:spcAft>
                <a:spcPts val="0"/>
              </a:spcAft>
              <a:defRPr/>
            </a:pPr>
            <a:fld id="{0A74A36E-BA02-4611-846E-CD8D1D995B7B}" type="slidenum">
              <a:rPr lang="en-US" sz="1800" kern="0">
                <a:solidFill>
                  <a:sysClr val="windowText" lastClr="000000"/>
                </a:solidFill>
              </a:rPr>
              <a:pPr defTabSz="924219" fontAlgn="auto">
                <a:spcBef>
                  <a:spcPts val="0"/>
                </a:spcBef>
                <a:spcAft>
                  <a:spcPts val="0"/>
                </a:spcAft>
                <a:defRPr/>
              </a:pPr>
              <a:t>38</a:t>
            </a:fld>
            <a:endParaRPr lang="en-US" sz="1800" kern="0">
              <a:solidFill>
                <a:sysClr val="windowText" lastClr="000000"/>
              </a:solidFill>
            </a:endParaRPr>
          </a:p>
        </p:txBody>
      </p:sp>
      <p:sp>
        <p:nvSpPr>
          <p:cNvPr id="5" name="Header Placeholder 4"/>
          <p:cNvSpPr>
            <a:spLocks noGrp="1"/>
          </p:cNvSpPr>
          <p:nvPr>
            <p:ph type="hdr" sz="quarter" idx="13"/>
          </p:nvPr>
        </p:nvSpPr>
        <p:spPr/>
        <p:txBody>
          <a:bodyPr/>
          <a:lstStyle/>
          <a:p>
            <a:pPr defTabSz="924219">
              <a:defRPr/>
            </a:pPr>
            <a:r>
              <a:rPr lang="en-US" sz="1800" kern="0">
                <a:solidFill>
                  <a:sysClr val="windowText" lastClr="000000"/>
                </a:solidFill>
              </a:rPr>
              <a:t>John Hancock Investments</a:t>
            </a: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r>
              <a:rPr lang="en-US"/>
              <a:t>But in other years of the past decade, the difference between the best- and worst-performing asset class was dramatic. </a:t>
            </a:r>
          </a:p>
          <a:p>
            <a:endParaRPr lang="en-US"/>
          </a:p>
          <a:p>
            <a:r>
              <a:rPr lang="en-US"/>
              <a:t>For </a:t>
            </a:r>
            <a:r>
              <a:rPr lang="en-US">
                <a:solidFill>
                  <a:schemeClr val="tx1"/>
                </a:solidFill>
              </a:rPr>
              <a:t>example, in 2021</a:t>
            </a:r>
            <a:r>
              <a:rPr lang="en-US"/>
              <a:t>, the best-performing asset class, mid-cap value, did extremely well – averaging almost 30%; while the worst-performing asset class, mid-cap growth</a:t>
            </a:r>
            <a:r>
              <a:rPr lang="en-US">
                <a:solidFill>
                  <a:srgbClr val="FF0000"/>
                </a:solidFill>
              </a:rPr>
              <a:t>,</a:t>
            </a:r>
            <a:r>
              <a:rPr lang="en-US"/>
              <a:t> had a return of 25% less. </a:t>
            </a:r>
          </a:p>
          <a:p>
            <a:endParaRPr lang="en-US"/>
          </a:p>
          <a:p>
            <a:r>
              <a:rPr lang="en-US"/>
              <a:t>In </a:t>
            </a:r>
            <a:r>
              <a:rPr lang="en-US">
                <a:solidFill>
                  <a:srgbClr val="FF0000"/>
                </a:solidFill>
              </a:rPr>
              <a:t>2023</a:t>
            </a:r>
            <a:r>
              <a:rPr lang="en-US"/>
              <a:t>, all major asset classes posted positive returns, but the divergence between different asset classes was still high. The difference between the best performing, large-cap growt</a:t>
            </a:r>
            <a:r>
              <a:rPr lang="en-US">
                <a:solidFill>
                  <a:schemeClr val="tx1"/>
                </a:solidFill>
              </a:rPr>
              <a:t>h, </a:t>
            </a:r>
            <a:r>
              <a:rPr lang="en-US"/>
              <a:t>and worst-performer, mid-cap value, was </a:t>
            </a:r>
            <a:r>
              <a:rPr lang="en-US">
                <a:solidFill>
                  <a:srgbClr val="FF0000"/>
                </a:solidFill>
              </a:rPr>
              <a:t>30%</a:t>
            </a:r>
            <a:r>
              <a:rPr lang="en-US"/>
              <a:t>.</a:t>
            </a:r>
          </a:p>
          <a:p>
            <a:endParaRPr lang="en-US"/>
          </a:p>
          <a:p>
            <a:r>
              <a:rPr lang="en-US"/>
              <a:t>In times like these, we recognized that just owning anything wasn’t going to work. </a:t>
            </a:r>
          </a:p>
          <a:p>
            <a:endParaRPr lang="en-US"/>
          </a:p>
        </p:txBody>
      </p:sp>
    </p:spTree>
    <p:extLst>
      <p:ext uri="{BB962C8B-B14F-4D97-AF65-F5344CB8AC3E}">
        <p14:creationId xmlns:p14="http://schemas.microsoft.com/office/powerpoint/2010/main" val="40576429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Stocks posted strong returns during the vast majority of 10-year periods over the last century. There were a few exceptions, however, including a recent one: The S&amp;P 500 Index posted a 1% annualized loss during the 10 years through 2009. </a:t>
            </a:r>
          </a:p>
          <a:p>
            <a:endParaRPr lang="en-US"/>
          </a:p>
          <a:p>
            <a:r>
              <a:rPr lang="en-US"/>
              <a:t>Keep in mind, nontraditional asset classes can play a role during difficult stretches like that one. As you can see, assets such as real estate, natural resources and emerging markets posted strong returns during the same period. Investors who had some exposure to those types of investments had a degree of protection from stocks’ “lost decade.”</a:t>
            </a:r>
          </a:p>
          <a:p>
            <a:endParaRPr lang="en-US"/>
          </a:p>
        </p:txBody>
      </p:sp>
      <p:sp>
        <p:nvSpPr>
          <p:cNvPr id="4" name="Header Placeholder 3"/>
          <p:cNvSpPr>
            <a:spLocks noGrp="1"/>
          </p:cNvSpPr>
          <p:nvPr>
            <p:ph type="hdr" sz="quarter" idx="10"/>
          </p:nvPr>
        </p:nvSpPr>
        <p:spPr/>
        <p:txBody>
          <a:bodyPr/>
          <a:lstStyle/>
          <a:p>
            <a:pPr>
              <a:defRPr/>
            </a:pPr>
            <a:r>
              <a:rPr lang="en-US"/>
              <a:t>John Hancock Investments</a:t>
            </a:r>
          </a:p>
        </p:txBody>
      </p:sp>
      <p:sp>
        <p:nvSpPr>
          <p:cNvPr id="5" name="Date Placeholder 4"/>
          <p:cNvSpPr>
            <a:spLocks noGrp="1"/>
          </p:cNvSpPr>
          <p:nvPr>
            <p:ph type="dt" idx="11"/>
          </p:nvPr>
        </p:nvSpPr>
        <p:spPr/>
        <p:txBody>
          <a:bodyPr/>
          <a:lstStyle/>
          <a:p>
            <a:pPr>
              <a:defRPr/>
            </a:pPr>
            <a:fld id="{62BB0E28-5C87-4F11-ABEB-C7B5A5E78E2C}" type="datetime1">
              <a:rPr lang="en-US" smtClean="0"/>
              <a:t>4/9/2024</a:t>
            </a:fld>
            <a:endParaRPr lang="en-US"/>
          </a:p>
        </p:txBody>
      </p:sp>
      <p:sp>
        <p:nvSpPr>
          <p:cNvPr id="6" name="Footer Placeholder 5"/>
          <p:cNvSpPr>
            <a:spLocks noGrp="1"/>
          </p:cNvSpPr>
          <p:nvPr>
            <p:ph type="ftr" sz="quarter" idx="12"/>
          </p:nvPr>
        </p:nvSpPr>
        <p:spPr/>
        <p:txBody>
          <a:bodyPr/>
          <a:lstStyle/>
          <a:p>
            <a:pPr>
              <a:defRPr/>
            </a:pPr>
            <a:r>
              <a:rPr lang="en-US"/>
              <a:t>10 Things</a:t>
            </a:r>
          </a:p>
        </p:txBody>
      </p:sp>
      <p:sp>
        <p:nvSpPr>
          <p:cNvPr id="7" name="Slide Number Placeholder 6"/>
          <p:cNvSpPr>
            <a:spLocks noGrp="1"/>
          </p:cNvSpPr>
          <p:nvPr>
            <p:ph type="sldNum" sz="quarter" idx="13"/>
          </p:nvPr>
        </p:nvSpPr>
        <p:spPr/>
        <p:txBody>
          <a:bodyPr/>
          <a:lstStyle/>
          <a:p>
            <a:pPr>
              <a:defRPr/>
            </a:pPr>
            <a:fld id="{0A74A36E-BA02-4611-846E-CD8D1D995B7B}" type="slidenum">
              <a:rPr lang="en-US" smtClean="0"/>
              <a:pPr>
                <a:defRPr/>
              </a:pPr>
              <a:t>39</a:t>
            </a:fld>
            <a:endParaRPr lang="en-US"/>
          </a:p>
        </p:txBody>
      </p:sp>
    </p:spTree>
    <p:extLst>
      <p:ext uri="{BB962C8B-B14F-4D97-AF65-F5344CB8AC3E}">
        <p14:creationId xmlns:p14="http://schemas.microsoft.com/office/powerpoint/2010/main" val="8613764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all invest for one straightforward reason: to try to reach our financial goals. </a:t>
            </a:r>
          </a:p>
          <a:p>
            <a:endParaRPr lang="en-US"/>
          </a:p>
          <a:p>
            <a:r>
              <a:rPr lang="en-US"/>
              <a:t>A lot of us probably share some of the same big</a:t>
            </a:r>
            <a:r>
              <a:rPr lang="en-US" baseline="0"/>
              <a:t>-</a:t>
            </a:r>
            <a:r>
              <a:rPr lang="en-US"/>
              <a:t>picture objectives: to raise children, to send them to college and to be able to retire comfortably.</a:t>
            </a:r>
          </a:p>
          <a:p>
            <a:endParaRPr lang="en-US"/>
          </a:p>
          <a:p>
            <a:r>
              <a:rPr lang="en-US"/>
              <a:t>Those goals are expensive and getting more so. As you can see here:</a:t>
            </a:r>
          </a:p>
          <a:p>
            <a:pPr marL="165441" indent="-165441">
              <a:buFont typeface="Arial" charset="0"/>
              <a:buChar char="•"/>
            </a:pPr>
            <a:r>
              <a:rPr lang="en-US"/>
              <a:t>Average college costs currently range between </a:t>
            </a:r>
            <a:r>
              <a:rPr lang="en-US">
                <a:solidFill>
                  <a:srgbClr val="FF0000"/>
                </a:solidFill>
              </a:rPr>
              <a:t>$46,730 and $60,420 </a:t>
            </a:r>
            <a:r>
              <a:rPr lang="en-US"/>
              <a:t>per year—and they’re rising fast.</a:t>
            </a:r>
          </a:p>
          <a:p>
            <a:pPr marL="165441" indent="-165441">
              <a:buFont typeface="Arial" charset="0"/>
              <a:buChar char="•"/>
            </a:pPr>
            <a:r>
              <a:rPr lang="en-US"/>
              <a:t>If you’re part of the middle class and you had a child in </a:t>
            </a:r>
            <a:r>
              <a:rPr lang="en-US">
                <a:solidFill>
                  <a:srgbClr val="FF0000"/>
                </a:solidFill>
              </a:rPr>
              <a:t>2023</a:t>
            </a:r>
            <a:r>
              <a:rPr lang="en-US"/>
              <a:t>, you’re likely to spend </a:t>
            </a:r>
            <a:r>
              <a:rPr lang="en-US">
                <a:solidFill>
                  <a:srgbClr val="FF0000"/>
                </a:solidFill>
              </a:rPr>
              <a:t>$303,309 </a:t>
            </a:r>
            <a:r>
              <a:rPr lang="en-US"/>
              <a:t>by the time they reach </a:t>
            </a:r>
            <a:r>
              <a:rPr lang="en-US">
                <a:solidFill>
                  <a:schemeClr val="tx1"/>
                </a:solidFill>
              </a:rPr>
              <a:t>the age of 18.</a:t>
            </a:r>
          </a:p>
          <a:p>
            <a:pPr marL="165441" indent="-165441">
              <a:buFont typeface="Arial" charset="0"/>
              <a:buChar char="•"/>
            </a:pPr>
            <a:r>
              <a:rPr lang="en-US"/>
              <a:t>And, the average cost for a single year in retirement is </a:t>
            </a:r>
            <a:r>
              <a:rPr lang="en-US">
                <a:solidFill>
                  <a:srgbClr val="FF0000"/>
                </a:solidFill>
              </a:rPr>
              <a:t>$72,967</a:t>
            </a:r>
            <a:r>
              <a:rPr lang="en-US"/>
              <a:t>. Those expenses are likely to rise with inflation throughout retirement, which could last 30 years or more.</a:t>
            </a:r>
          </a:p>
          <a:p>
            <a:pPr marL="165441" indent="-165441">
              <a:buFont typeface="Arial" charset="0"/>
              <a:buChar char="•"/>
            </a:pPr>
            <a:endParaRPr lang="en-US"/>
          </a:p>
          <a:p>
            <a:r>
              <a:rPr lang="en-US"/>
              <a:t>Unless your income is extremely high, to achieve these and other goals you’ll need a lot more money than you can earn through your paycheck. </a:t>
            </a:r>
          </a:p>
          <a:p>
            <a:endParaRPr lang="en-US"/>
          </a:p>
          <a:p>
            <a:r>
              <a:rPr lang="en-US"/>
              <a:t>You need to save a portion of your income, and you need for those savings to grow. In other words, you need to invest. </a:t>
            </a:r>
          </a:p>
          <a:p>
            <a:endParaRPr lang="en-US"/>
          </a:p>
        </p:txBody>
      </p:sp>
      <p:sp>
        <p:nvSpPr>
          <p:cNvPr id="4" name="Date Placeholder 3"/>
          <p:cNvSpPr>
            <a:spLocks noGrp="1"/>
          </p:cNvSpPr>
          <p:nvPr>
            <p:ph type="dt" idx="10"/>
          </p:nvPr>
        </p:nvSpPr>
        <p:spPr/>
        <p:txBody>
          <a:bodyPr/>
          <a:lstStyle/>
          <a:p>
            <a:pPr>
              <a:defRPr/>
            </a:pPr>
            <a:fld id="{CD8E44DE-E28C-4824-A70D-4587699FA2F6}" type="datetime1">
              <a:rPr lang="en-US" smtClean="0">
                <a:solidFill>
                  <a:prstClr val="black"/>
                </a:solidFill>
              </a:rPr>
              <a:t>4/9/2024</a:t>
            </a:fld>
            <a:endParaRPr lang="en-US">
              <a:solidFill>
                <a:prstClr val="black"/>
              </a:solidFill>
            </a:endParaRPr>
          </a:p>
        </p:txBody>
      </p:sp>
      <p:sp>
        <p:nvSpPr>
          <p:cNvPr id="5" name="Footer Placeholder 4"/>
          <p:cNvSpPr>
            <a:spLocks noGrp="1"/>
          </p:cNvSpPr>
          <p:nvPr>
            <p:ph type="ftr" sz="quarter" idx="11"/>
          </p:nvPr>
        </p:nvSpPr>
        <p:spPr/>
        <p:txBody>
          <a:bodyPr/>
          <a:lstStyle/>
          <a:p>
            <a:pPr>
              <a:defRPr/>
            </a:pPr>
            <a:r>
              <a:rPr lang="en-US">
                <a:solidFill>
                  <a:prstClr val="black"/>
                </a:solidFill>
              </a:rPr>
              <a:t>10 Things</a:t>
            </a:r>
          </a:p>
        </p:txBody>
      </p:sp>
      <p:sp>
        <p:nvSpPr>
          <p:cNvPr id="6" name="Slide Number Placeholder 5"/>
          <p:cNvSpPr>
            <a:spLocks noGrp="1"/>
          </p:cNvSpPr>
          <p:nvPr>
            <p:ph type="sldNum" sz="quarter" idx="12"/>
          </p:nvPr>
        </p:nvSpPr>
        <p:spPr/>
        <p:txBody>
          <a:bodyPr/>
          <a:lstStyle/>
          <a:p>
            <a:pPr>
              <a:defRPr/>
            </a:pPr>
            <a:fld id="{0A74A36E-BA02-4611-846E-CD8D1D995B7B}" type="slidenum">
              <a:rPr lang="en-US" smtClean="0">
                <a:solidFill>
                  <a:prstClr val="black"/>
                </a:solidFill>
              </a:rPr>
              <a:pPr>
                <a:defRPr/>
              </a:pPr>
              <a:t>4</a:t>
            </a:fld>
            <a:endParaRPr lang="en-US">
              <a:solidFill>
                <a:prstClr val="black"/>
              </a:solidFill>
            </a:endParaRPr>
          </a:p>
        </p:txBody>
      </p:sp>
      <p:sp>
        <p:nvSpPr>
          <p:cNvPr id="7" name="Header Placeholder 6"/>
          <p:cNvSpPr>
            <a:spLocks noGrp="1"/>
          </p:cNvSpPr>
          <p:nvPr>
            <p:ph type="hdr" sz="quarter" idx="13"/>
          </p:nvPr>
        </p:nvSpPr>
        <p:spPr/>
        <p:txBody>
          <a:bodyPr/>
          <a:lstStyle/>
          <a:p>
            <a:pPr>
              <a:defRPr/>
            </a:pPr>
            <a:r>
              <a:rPr lang="en-US">
                <a:solidFill>
                  <a:prstClr val="black"/>
                </a:solidFill>
              </a:rPr>
              <a:t>John Hancock Investments</a:t>
            </a:r>
          </a:p>
        </p:txBody>
      </p:sp>
    </p:spTree>
    <p:extLst>
      <p:ext uri="{BB962C8B-B14F-4D97-AF65-F5344CB8AC3E}">
        <p14:creationId xmlns:p14="http://schemas.microsoft.com/office/powerpoint/2010/main" val="6264618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7" name="Notes Placeholder 2"/>
          <p:cNvSpPr>
            <a:spLocks noGrp="1"/>
          </p:cNvSpPr>
          <p:nvPr>
            <p:ph type="body" idx="1"/>
          </p:nvPr>
        </p:nvSpPr>
        <p:spPr/>
        <p:txBody>
          <a:bodyPr/>
          <a:lstStyle/>
          <a:p>
            <a:r>
              <a:rPr lang="en-US" altLang="en-US"/>
              <a:t>What mix of assets should you hold in your diversified portfolio? The answer depends on your goals.</a:t>
            </a:r>
          </a:p>
          <a:p>
            <a:endParaRPr lang="en-US" altLang="en-US"/>
          </a:p>
          <a:p>
            <a:r>
              <a:rPr lang="en-US" altLang="en-US"/>
              <a:t>In general, the longer you have until you need to use your money, the more aggressive you can afford to be in pursuit of growth. That means holding relatively large allocations to various kinds of stocks and relatively small allocations to fixed</a:t>
            </a:r>
            <a:r>
              <a:rPr lang="en-US" altLang="en-US" baseline="0"/>
              <a:t> </a:t>
            </a:r>
            <a:r>
              <a:rPr lang="en-US" altLang="en-US"/>
              <a:t>income. You can expect short-term losses from time to time, but you’ll have many years for your investments’ strong return potential to make up for them.</a:t>
            </a:r>
          </a:p>
          <a:p>
            <a:endParaRPr lang="en-US" altLang="en-US"/>
          </a:p>
          <a:p>
            <a:r>
              <a:rPr lang="en-US" altLang="en-US"/>
              <a:t>If you have a short time until you’ll use your savings, a more conservative portfolio is likely to be appropriate. Relatively large allocations to fixed income and only small allocations to stocks, can help protect the savings you’ve accumulated. That way, market downturns aren’t likely to undermine your ability to reach your goals.</a:t>
            </a:r>
          </a:p>
          <a:p>
            <a:endParaRPr lang="en-US" altLang="en-US"/>
          </a:p>
        </p:txBody>
      </p:sp>
      <p:sp>
        <p:nvSpPr>
          <p:cNvPr id="3" name="Slide Image Placeholder 2"/>
          <p:cNvSpPr>
            <a:spLocks noGrp="1" noRot="1" noChangeAspect="1"/>
          </p:cNvSpPr>
          <p:nvPr>
            <p:ph type="sldImg"/>
          </p:nvPr>
        </p:nvSpPr>
        <p:spPr/>
      </p:sp>
      <p:sp>
        <p:nvSpPr>
          <p:cNvPr id="2" name="Date Placeholder 1"/>
          <p:cNvSpPr>
            <a:spLocks noGrp="1"/>
          </p:cNvSpPr>
          <p:nvPr>
            <p:ph type="dt" idx="10"/>
          </p:nvPr>
        </p:nvSpPr>
        <p:spPr/>
        <p:txBody>
          <a:bodyPr/>
          <a:lstStyle/>
          <a:p>
            <a:pPr>
              <a:defRPr/>
            </a:pPr>
            <a:fld id="{17C9AA2C-6C52-4FE0-9B4C-02D5F9CEE388}" type="datetime1">
              <a:rPr lang="en-US" smtClean="0"/>
              <a:t>4/9/2024</a:t>
            </a:fld>
            <a:endParaRPr lang="en-US"/>
          </a:p>
        </p:txBody>
      </p:sp>
      <p:sp>
        <p:nvSpPr>
          <p:cNvPr id="4" name="Footer Placeholder 3"/>
          <p:cNvSpPr>
            <a:spLocks noGrp="1"/>
          </p:cNvSpPr>
          <p:nvPr>
            <p:ph type="ftr" sz="quarter" idx="11"/>
          </p:nvPr>
        </p:nvSpPr>
        <p:spPr/>
        <p:txBody>
          <a:bodyPr/>
          <a:lstStyle/>
          <a:p>
            <a:pPr>
              <a:defRPr/>
            </a:pPr>
            <a:r>
              <a:rPr lang="en-US"/>
              <a:t>10 Things</a:t>
            </a:r>
          </a:p>
        </p:txBody>
      </p:sp>
      <p:sp>
        <p:nvSpPr>
          <p:cNvPr id="5" name="Slide Number Placeholder 4"/>
          <p:cNvSpPr>
            <a:spLocks noGrp="1"/>
          </p:cNvSpPr>
          <p:nvPr>
            <p:ph type="sldNum" sz="quarter" idx="12"/>
          </p:nvPr>
        </p:nvSpPr>
        <p:spPr/>
        <p:txBody>
          <a:bodyPr/>
          <a:lstStyle/>
          <a:p>
            <a:pPr>
              <a:defRPr/>
            </a:pPr>
            <a:fld id="{0A74A36E-BA02-4611-846E-CD8D1D995B7B}" type="slidenum">
              <a:rPr lang="en-US" smtClean="0"/>
              <a:pPr>
                <a:defRPr/>
              </a:pPr>
              <a:t>40</a:t>
            </a:fld>
            <a:endParaRPr lang="en-US"/>
          </a:p>
        </p:txBody>
      </p:sp>
      <p:sp>
        <p:nvSpPr>
          <p:cNvPr id="6" name="Header Placeholder 5"/>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20556013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a:solidFill>
                  <a:srgbClr val="0D0D0D"/>
                </a:solidFill>
                <a:effectLst/>
                <a:latin typeface="Arial" panose="020B0604020202020204" pitchFamily="34" charset="0"/>
                <a:ea typeface="Times New Roman" panose="02020603050405020304" pitchFamily="18" charset="0"/>
                <a:cs typeface="Arial" panose="020B0604020202020204" pitchFamily="34" charset="0"/>
              </a:rPr>
              <a:t>This is an example of hypothetical returns over a 30-year time period. The chart is meant to show that if you are heavily investing in equities and retire in a down year, your portfolio may never fully recover. Sequence of returns matter.</a:t>
            </a:r>
          </a:p>
          <a:p>
            <a:pPr fontAlgn="base"/>
            <a:endParaRPr lang="en-CA" sz="1200">
              <a:effectLst/>
              <a:latin typeface="Arial" panose="020B0604020202020204" pitchFamily="34" charset="0"/>
              <a:ea typeface="Times New Roman" panose="02020603050405020304" pitchFamily="18" charset="0"/>
              <a:cs typeface="Arial" panose="020B0604020202020204" pitchFamily="34" charset="0"/>
            </a:endParaRPr>
          </a:p>
          <a:p>
            <a:pPr fontAlgn="base"/>
            <a:r>
              <a:rPr lang="en-US" sz="1200">
                <a:solidFill>
                  <a:srgbClr val="0D0D0D"/>
                </a:solidFill>
                <a:effectLst/>
                <a:latin typeface="Arial" panose="020B0604020202020204" pitchFamily="34" charset="0"/>
                <a:ea typeface="Times New Roman" panose="02020603050405020304" pitchFamily="18" charset="0"/>
                <a:cs typeface="Arial" panose="020B0604020202020204" pitchFamily="34" charset="0"/>
              </a:rPr>
              <a:t>It shows two scenarios that have the same cumulative return, but the sequence of returns is different. Investor A retires and begins to take $40,000 annual withdrawals in a year when the market rises by 20%. Investor B retires and begins to take $40,000 annual withdrawals in a year when the market falls by 30%.</a:t>
            </a:r>
            <a:br>
              <a:rPr lang="en-CA" sz="1200">
                <a:solidFill>
                  <a:srgbClr val="0D0D0D"/>
                </a:solidFill>
                <a:effectLst/>
                <a:latin typeface="Arial" panose="020B0604020202020204" pitchFamily="34" charset="0"/>
                <a:ea typeface="Times New Roman" panose="02020603050405020304" pitchFamily="18" charset="0"/>
                <a:cs typeface="Arial" panose="020B0604020202020204" pitchFamily="34" charset="0"/>
              </a:rPr>
            </a:br>
            <a:endParaRPr lang="en-CA" sz="1200">
              <a:effectLst/>
              <a:latin typeface="Arial" panose="020B0604020202020204" pitchFamily="34" charset="0"/>
              <a:ea typeface="Times New Roman" panose="02020603050405020304" pitchFamily="18" charset="0"/>
              <a:cs typeface="Arial" panose="020B0604020202020204" pitchFamily="34" charset="0"/>
            </a:endParaRPr>
          </a:p>
          <a:p>
            <a:r>
              <a:rPr lang="en-US" sz="1200">
                <a:solidFill>
                  <a:srgbClr val="0D0D0D"/>
                </a:solidFill>
                <a:effectLst/>
                <a:latin typeface="Arial" panose="020B0604020202020204" pitchFamily="34" charset="0"/>
                <a:ea typeface="Calibri" panose="020F0502020204030204" pitchFamily="34" charset="0"/>
                <a:cs typeface="Arial" panose="020B0604020202020204" pitchFamily="34" charset="0"/>
              </a:rPr>
              <a:t>It shows that when you begin withdrawing money from your accounts matters. Sequence of returns matter and could impact your retirement nest egg. You can’t time the market, but you can help protect yourself from market fluctuations with a well-diversified portfolio.</a:t>
            </a:r>
            <a:endParaRPr lang="en-CA" sz="120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BF9171A-3417-4AA4-BC2D-51CD6AFA3964}" type="slidenum">
              <a:rPr lang="en-US" altLang="en-US" smtClean="0"/>
              <a:pPr>
                <a:defRPr/>
              </a:pPr>
              <a:t>41</a:t>
            </a:fld>
            <a:endParaRPr lang="en-US" altLang="en-US"/>
          </a:p>
        </p:txBody>
      </p:sp>
    </p:spTree>
    <p:extLst>
      <p:ext uri="{BB962C8B-B14F-4D97-AF65-F5344CB8AC3E}">
        <p14:creationId xmlns:p14="http://schemas.microsoft.com/office/powerpoint/2010/main" val="19561957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8" name="Rectangle 4"/>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9" name="Rectangle 5"/>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Let’s talk about the difference between active and passive investing…</a:t>
            </a:r>
          </a:p>
        </p:txBody>
      </p:sp>
      <p:sp>
        <p:nvSpPr>
          <p:cNvPr id="2" name="Date Placeholder 1"/>
          <p:cNvSpPr>
            <a:spLocks noGrp="1"/>
          </p:cNvSpPr>
          <p:nvPr>
            <p:ph type="dt" idx="10"/>
          </p:nvPr>
        </p:nvSpPr>
        <p:spPr/>
        <p:txBody>
          <a:bodyPr/>
          <a:lstStyle/>
          <a:p>
            <a:pPr>
              <a:defRPr/>
            </a:pPr>
            <a:fld id="{2A964AE0-3D81-4503-9A1C-BD360294089E}" type="datetime1">
              <a:rPr lang="en-US" smtClean="0"/>
              <a:t>4/9/2024</a:t>
            </a:fld>
            <a:endParaRPr lang="en-US"/>
          </a:p>
        </p:txBody>
      </p:sp>
      <p:sp>
        <p:nvSpPr>
          <p:cNvPr id="3" name="Footer Placeholder 2"/>
          <p:cNvSpPr>
            <a:spLocks noGrp="1"/>
          </p:cNvSpPr>
          <p:nvPr>
            <p:ph type="ftr" sz="quarter" idx="11"/>
          </p:nvPr>
        </p:nvSpPr>
        <p:spPr/>
        <p:txBody>
          <a:bodyPr/>
          <a:lstStyle/>
          <a:p>
            <a:pPr>
              <a:defRPr/>
            </a:pPr>
            <a:r>
              <a:rPr lang="en-US"/>
              <a:t>10 Things</a:t>
            </a:r>
          </a:p>
        </p:txBody>
      </p:sp>
      <p:sp>
        <p:nvSpPr>
          <p:cNvPr id="4" name="Slide Number Placeholder 3"/>
          <p:cNvSpPr>
            <a:spLocks noGrp="1"/>
          </p:cNvSpPr>
          <p:nvPr>
            <p:ph type="sldNum" sz="quarter" idx="12"/>
          </p:nvPr>
        </p:nvSpPr>
        <p:spPr/>
        <p:txBody>
          <a:bodyPr/>
          <a:lstStyle/>
          <a:p>
            <a:pPr>
              <a:defRPr/>
            </a:pPr>
            <a:fld id="{0A74A36E-BA02-4611-846E-CD8D1D995B7B}" type="slidenum">
              <a:rPr lang="en-US" smtClean="0"/>
              <a:pPr>
                <a:defRPr/>
              </a:pPr>
              <a:t>42</a:t>
            </a:fld>
            <a:endParaRPr lang="en-US"/>
          </a:p>
        </p:txBody>
      </p:sp>
      <p:sp>
        <p:nvSpPr>
          <p:cNvPr id="5" name="Header Placeholder 4"/>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26759023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solidFill>
                  <a:schemeClr val="tx1"/>
                </a:solidFill>
              </a:rPr>
              <a:t>Let’s start by reviewing the differences between active and passive management. Active management refers to a portfolio (i.e., mutual fund, active ETF ) that is professionally managed by a portfolio manager. The portfolio manager will, along with their staff, conduct analyses of markets and individual securities. The goal of active management is to outperform a benchmark. For example, an equity mutual fund may attempt to outperform the S&amp;P 500 index. Vehicles include: mutual funds, separately managed accounts, and active ETFs.</a:t>
            </a:r>
          </a:p>
          <a:p>
            <a:endParaRPr lang="en-US">
              <a:solidFill>
                <a:schemeClr val="tx1"/>
              </a:solidFill>
            </a:endParaRPr>
          </a:p>
          <a:p>
            <a:r>
              <a:rPr lang="en-US">
                <a:solidFill>
                  <a:schemeClr val="tx1"/>
                </a:solidFill>
              </a:rPr>
              <a:t>Alternatively, passive investing tracks an index with the goal of performing in line with the index. Vehicles include: ETFs and index funds.</a:t>
            </a:r>
          </a:p>
        </p:txBody>
      </p:sp>
      <p:sp>
        <p:nvSpPr>
          <p:cNvPr id="4" name="Slide Number Placeholder 3"/>
          <p:cNvSpPr>
            <a:spLocks noGrp="1"/>
          </p:cNvSpPr>
          <p:nvPr>
            <p:ph type="sldNum" sz="quarter" idx="5"/>
          </p:nvPr>
        </p:nvSpPr>
        <p:spPr/>
        <p:txBody>
          <a:bodyPr/>
          <a:lstStyle/>
          <a:p>
            <a:pPr>
              <a:defRPr/>
            </a:pPr>
            <a:fld id="{2BF9171A-3417-4AA4-BC2D-51CD6AFA3964}" type="slidenum">
              <a:rPr lang="en-US" altLang="en-US" smtClean="0"/>
              <a:pPr>
                <a:defRPr/>
              </a:pPr>
              <a:t>43</a:t>
            </a:fld>
            <a:endParaRPr lang="en-US" altLang="en-US"/>
          </a:p>
        </p:txBody>
      </p:sp>
    </p:spTree>
    <p:extLst>
      <p:ext uri="{BB962C8B-B14F-4D97-AF65-F5344CB8AC3E}">
        <p14:creationId xmlns:p14="http://schemas.microsoft.com/office/powerpoint/2010/main" val="37502266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t>Fortunately, there’s no need to choose between active and passive strategies. You can take advantage of the benefits offered by each approach. </a:t>
            </a:r>
          </a:p>
          <a:p>
            <a:endParaRPr lang="en-US"/>
          </a:p>
          <a:p>
            <a:pPr marL="0" marR="0" lvl="0" indent="0" algn="l" defTabSz="914400" rtl="0" eaLnBrk="0" fontAlgn="base" latinLnBrk="0" hangingPunct="0">
              <a:lnSpc>
                <a:spcPct val="100000"/>
              </a:lnSpc>
              <a:spcBef>
                <a:spcPct val="30000"/>
              </a:spcBef>
              <a:spcAft>
                <a:spcPct val="0"/>
              </a:spcAft>
              <a:buClrTx/>
              <a:buSzTx/>
              <a:buFontTx/>
              <a:buNone/>
              <a:tabLst/>
              <a:defRPr/>
            </a:pPr>
            <a:r>
              <a:rPr lang="en-US"/>
              <a:t>Active funds, because they are actively trading securities, have the ability to take advantage of opportunities in the market.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p>
          <a:p>
            <a:r>
              <a:rPr lang="en-US">
                <a:solidFill>
                  <a:schemeClr val="tx1"/>
                </a:solidFill>
              </a:rPr>
              <a:t>In other words, active funds can:</a:t>
            </a:r>
          </a:p>
          <a:p>
            <a:pPr marL="165456" indent="-165456">
              <a:buFont typeface="Arial" charset="0"/>
              <a:buChar char="•"/>
            </a:pPr>
            <a:r>
              <a:rPr lang="en-US"/>
              <a:t>Adjust their portfolios to manage risks</a:t>
            </a:r>
          </a:p>
          <a:p>
            <a:pPr marL="165456" indent="-165456">
              <a:buFont typeface="Arial" charset="0"/>
              <a:buChar char="•"/>
            </a:pPr>
            <a:r>
              <a:rPr lang="en-US"/>
              <a:t>Offer the potential to outperform market averages</a:t>
            </a:r>
          </a:p>
          <a:p>
            <a:pPr marL="165456" indent="-165456">
              <a:buFont typeface="Arial" charset="0"/>
              <a:buChar char="•"/>
            </a:pPr>
            <a:r>
              <a:rPr lang="en-US"/>
              <a:t>Provide access to niche markets and strategies</a:t>
            </a:r>
          </a:p>
          <a:p>
            <a:pPr marL="165456" indent="-165456">
              <a:buFont typeface="Arial" charset="0"/>
              <a:buChar char="•"/>
            </a:pPr>
            <a:r>
              <a:rPr lang="en-US"/>
              <a:t>Provide sources of return that aren’t correlated to broad market moves</a:t>
            </a:r>
          </a:p>
          <a:p>
            <a:endParaRPr lang="en-US"/>
          </a:p>
          <a:p>
            <a:r>
              <a:rPr lang="en-US"/>
              <a:t>On the other hand, passive funds:</a:t>
            </a:r>
          </a:p>
          <a:p>
            <a:pPr marL="165456" indent="-165456">
              <a:buFont typeface="Arial" charset="0"/>
              <a:buChar char="•"/>
            </a:pPr>
            <a:r>
              <a:rPr lang="en-US"/>
              <a:t>Charge low costs</a:t>
            </a:r>
          </a:p>
          <a:p>
            <a:pPr marL="165456" indent="-165456">
              <a:buFont typeface="Arial" charset="0"/>
              <a:buChar char="•"/>
            </a:pPr>
            <a:r>
              <a:rPr lang="en-US"/>
              <a:t>Are transparent—the fund mirrors an index, so you know what it owns at any given time</a:t>
            </a:r>
          </a:p>
          <a:p>
            <a:pPr marL="165456" indent="-165456">
              <a:buFont typeface="Arial" charset="0"/>
              <a:buChar char="•"/>
            </a:pPr>
            <a:r>
              <a:rPr lang="en-US"/>
              <a:t>Don’t rely on any single person for performance</a:t>
            </a:r>
          </a:p>
          <a:p>
            <a:pPr marL="165456" indent="-165456">
              <a:buFont typeface="Arial" charset="0"/>
              <a:buChar char="•"/>
            </a:pPr>
            <a:r>
              <a:rPr lang="en-US"/>
              <a:t>Provide a simple way to gain exposure to a market</a:t>
            </a:r>
          </a:p>
          <a:p>
            <a:pPr marL="165456" indent="-165456">
              <a:buFont typeface="Arial" charset="0"/>
              <a:buChar char="•"/>
            </a:pPr>
            <a:endParaRPr lang="en-US"/>
          </a:p>
          <a:p>
            <a:endParaRPr lang="en-US"/>
          </a:p>
        </p:txBody>
      </p:sp>
      <p:sp>
        <p:nvSpPr>
          <p:cNvPr id="4" name="Header Placeholder 3"/>
          <p:cNvSpPr>
            <a:spLocks noGrp="1"/>
          </p:cNvSpPr>
          <p:nvPr>
            <p:ph type="hdr" sz="quarter" idx="10"/>
          </p:nvPr>
        </p:nvSpPr>
        <p:spPr/>
        <p:txBody>
          <a:bodyPr/>
          <a:lstStyle/>
          <a:p>
            <a:pPr>
              <a:defRPr/>
            </a:pPr>
            <a:r>
              <a:rPr lang="en-US"/>
              <a:t>John Hancock Investments</a:t>
            </a:r>
          </a:p>
        </p:txBody>
      </p:sp>
      <p:sp>
        <p:nvSpPr>
          <p:cNvPr id="5" name="Date Placeholder 4"/>
          <p:cNvSpPr>
            <a:spLocks noGrp="1"/>
          </p:cNvSpPr>
          <p:nvPr>
            <p:ph type="dt" idx="11"/>
          </p:nvPr>
        </p:nvSpPr>
        <p:spPr/>
        <p:txBody>
          <a:bodyPr/>
          <a:lstStyle/>
          <a:p>
            <a:pPr>
              <a:defRPr/>
            </a:pPr>
            <a:fld id="{6471E8D9-1137-498E-8C76-869F82E277F6}" type="datetime1">
              <a:rPr lang="en-US" smtClean="0"/>
              <a:t>4/9/2024</a:t>
            </a:fld>
            <a:endParaRPr lang="en-US"/>
          </a:p>
        </p:txBody>
      </p:sp>
      <p:sp>
        <p:nvSpPr>
          <p:cNvPr id="6" name="Footer Placeholder 5"/>
          <p:cNvSpPr>
            <a:spLocks noGrp="1"/>
          </p:cNvSpPr>
          <p:nvPr>
            <p:ph type="ftr" sz="quarter" idx="12"/>
          </p:nvPr>
        </p:nvSpPr>
        <p:spPr/>
        <p:txBody>
          <a:bodyPr/>
          <a:lstStyle/>
          <a:p>
            <a:pPr>
              <a:defRPr/>
            </a:pPr>
            <a:r>
              <a:rPr lang="en-US"/>
              <a:t>10 Things</a:t>
            </a:r>
          </a:p>
        </p:txBody>
      </p:sp>
      <p:sp>
        <p:nvSpPr>
          <p:cNvPr id="7" name="Slide Number Placeholder 6"/>
          <p:cNvSpPr>
            <a:spLocks noGrp="1"/>
          </p:cNvSpPr>
          <p:nvPr>
            <p:ph type="sldNum" sz="quarter" idx="13"/>
          </p:nvPr>
        </p:nvSpPr>
        <p:spPr/>
        <p:txBody>
          <a:bodyPr/>
          <a:lstStyle/>
          <a:p>
            <a:pPr>
              <a:defRPr/>
            </a:pPr>
            <a:fld id="{0A74A36E-BA02-4611-846E-CD8D1D995B7B}" type="slidenum">
              <a:rPr lang="en-US" smtClean="0"/>
              <a:pPr>
                <a:defRPr/>
              </a:pPr>
              <a:t>44</a:t>
            </a:fld>
            <a:endParaRPr lang="en-US"/>
          </a:p>
        </p:txBody>
      </p:sp>
    </p:spTree>
    <p:extLst>
      <p:ext uri="{BB962C8B-B14F-4D97-AF65-F5344CB8AC3E}">
        <p14:creationId xmlns:p14="http://schemas.microsoft.com/office/powerpoint/2010/main" val="357969255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Passive investing has had significant growth in market share over the past 10 years, going from 19% of the total market to 46% of the total market.</a:t>
            </a:r>
          </a:p>
        </p:txBody>
      </p:sp>
      <p:sp>
        <p:nvSpPr>
          <p:cNvPr id="4" name="Header Placeholder 3"/>
          <p:cNvSpPr>
            <a:spLocks noGrp="1"/>
          </p:cNvSpPr>
          <p:nvPr>
            <p:ph type="hdr" sz="quarter" idx="10"/>
          </p:nvPr>
        </p:nvSpPr>
        <p:spPr/>
        <p:txBody>
          <a:bodyPr/>
          <a:lstStyle/>
          <a:p>
            <a:pPr>
              <a:defRPr/>
            </a:pPr>
            <a:r>
              <a:rPr lang="en-US"/>
              <a:t>John Hancock Investments</a:t>
            </a:r>
          </a:p>
        </p:txBody>
      </p:sp>
      <p:sp>
        <p:nvSpPr>
          <p:cNvPr id="5" name="Date Placeholder 4"/>
          <p:cNvSpPr>
            <a:spLocks noGrp="1"/>
          </p:cNvSpPr>
          <p:nvPr>
            <p:ph type="dt" idx="11"/>
          </p:nvPr>
        </p:nvSpPr>
        <p:spPr/>
        <p:txBody>
          <a:bodyPr/>
          <a:lstStyle/>
          <a:p>
            <a:pPr>
              <a:defRPr/>
            </a:pPr>
            <a:fld id="{6471E8D9-1137-498E-8C76-869F82E277F6}" type="datetime1">
              <a:rPr lang="en-US" smtClean="0"/>
              <a:t>4/9/2024</a:t>
            </a:fld>
            <a:endParaRPr lang="en-US"/>
          </a:p>
        </p:txBody>
      </p:sp>
      <p:sp>
        <p:nvSpPr>
          <p:cNvPr id="6" name="Footer Placeholder 5"/>
          <p:cNvSpPr>
            <a:spLocks noGrp="1"/>
          </p:cNvSpPr>
          <p:nvPr>
            <p:ph type="ftr" sz="quarter" idx="12"/>
          </p:nvPr>
        </p:nvSpPr>
        <p:spPr/>
        <p:txBody>
          <a:bodyPr/>
          <a:lstStyle/>
          <a:p>
            <a:pPr>
              <a:defRPr/>
            </a:pPr>
            <a:r>
              <a:rPr lang="en-US"/>
              <a:t>10 Things</a:t>
            </a:r>
          </a:p>
        </p:txBody>
      </p:sp>
      <p:sp>
        <p:nvSpPr>
          <p:cNvPr id="7" name="Slide Number Placeholder 6"/>
          <p:cNvSpPr>
            <a:spLocks noGrp="1"/>
          </p:cNvSpPr>
          <p:nvPr>
            <p:ph type="sldNum" sz="quarter" idx="13"/>
          </p:nvPr>
        </p:nvSpPr>
        <p:spPr/>
        <p:txBody>
          <a:bodyPr/>
          <a:lstStyle/>
          <a:p>
            <a:pPr>
              <a:defRPr/>
            </a:pPr>
            <a:fld id="{0A74A36E-BA02-4611-846E-CD8D1D995B7B}" type="slidenum">
              <a:rPr lang="en-US" smtClean="0"/>
              <a:pPr>
                <a:defRPr/>
              </a:pPr>
              <a:t>45</a:t>
            </a:fld>
            <a:endParaRPr lang="en-US"/>
          </a:p>
        </p:txBody>
      </p:sp>
    </p:spTree>
    <p:extLst>
      <p:ext uri="{BB962C8B-B14F-4D97-AF65-F5344CB8AC3E}">
        <p14:creationId xmlns:p14="http://schemas.microsoft.com/office/powerpoint/2010/main" val="6684319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p:sp>
      <p:sp>
        <p:nvSpPr>
          <p:cNvPr id="5" name="Notes Placeholder 4"/>
          <p:cNvSpPr>
            <a:spLocks noGrp="1"/>
          </p:cNvSpPr>
          <p:nvPr>
            <p:ph type="body" idx="1"/>
          </p:nvPr>
        </p:nvSpPr>
        <p:spPr/>
        <p:txBody>
          <a:bodyPr/>
          <a:lstStyle/>
          <a:p>
            <a:r>
              <a:rPr lang="en-US"/>
              <a:t>Most financial professionals recommend that their clients employ both active and passive strategies. In a survey published in the </a:t>
            </a:r>
            <a:r>
              <a:rPr lang="en-US" i="1"/>
              <a:t>Journal of Financial Planning</a:t>
            </a:r>
            <a:r>
              <a:rPr lang="en-US"/>
              <a:t>, </a:t>
            </a:r>
            <a:r>
              <a:rPr lang="en-US">
                <a:solidFill>
                  <a:srgbClr val="FF0000"/>
                </a:solidFill>
              </a:rPr>
              <a:t>64%</a:t>
            </a:r>
            <a:r>
              <a:rPr lang="en-US"/>
              <a:t> of financial professionals said they recommend a blend of active and passive approaches for their clients.</a:t>
            </a:r>
          </a:p>
          <a:p>
            <a:endParaRPr lang="en-US"/>
          </a:p>
        </p:txBody>
      </p:sp>
      <p:sp>
        <p:nvSpPr>
          <p:cNvPr id="2" name="Date Placeholder 1"/>
          <p:cNvSpPr>
            <a:spLocks noGrp="1"/>
          </p:cNvSpPr>
          <p:nvPr>
            <p:ph type="dt" idx="10"/>
          </p:nvPr>
        </p:nvSpPr>
        <p:spPr/>
        <p:txBody>
          <a:bodyPr/>
          <a:lstStyle/>
          <a:p>
            <a:pPr>
              <a:defRPr/>
            </a:pPr>
            <a:fld id="{BE1D2A27-DA3F-4679-A403-47B76872EDC9}" type="datetime1">
              <a:rPr lang="en-US" smtClean="0"/>
              <a:t>4/9/2024</a:t>
            </a:fld>
            <a:endParaRPr lang="en-US"/>
          </a:p>
        </p:txBody>
      </p:sp>
      <p:sp>
        <p:nvSpPr>
          <p:cNvPr id="3" name="Footer Placeholder 2"/>
          <p:cNvSpPr>
            <a:spLocks noGrp="1"/>
          </p:cNvSpPr>
          <p:nvPr>
            <p:ph type="ftr" sz="quarter" idx="11"/>
          </p:nvPr>
        </p:nvSpPr>
        <p:spPr/>
        <p:txBody>
          <a:bodyPr/>
          <a:lstStyle/>
          <a:p>
            <a:pPr>
              <a:defRPr/>
            </a:pPr>
            <a:r>
              <a:rPr lang="en-US"/>
              <a:t>10 Things</a:t>
            </a:r>
          </a:p>
        </p:txBody>
      </p:sp>
      <p:sp>
        <p:nvSpPr>
          <p:cNvPr id="6" name="Slide Number Placeholder 5"/>
          <p:cNvSpPr>
            <a:spLocks noGrp="1"/>
          </p:cNvSpPr>
          <p:nvPr>
            <p:ph type="sldNum" sz="quarter" idx="12"/>
          </p:nvPr>
        </p:nvSpPr>
        <p:spPr/>
        <p:txBody>
          <a:bodyPr/>
          <a:lstStyle/>
          <a:p>
            <a:pPr>
              <a:defRPr/>
            </a:pPr>
            <a:fld id="{0A74A36E-BA02-4611-846E-CD8D1D995B7B}" type="slidenum">
              <a:rPr lang="en-US" smtClean="0"/>
              <a:pPr>
                <a:defRPr/>
              </a:pPr>
              <a:t>46</a:t>
            </a:fld>
            <a:endParaRPr lang="en-US"/>
          </a:p>
        </p:txBody>
      </p:sp>
      <p:sp>
        <p:nvSpPr>
          <p:cNvPr id="7" name="Header Placeholder 6"/>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36893283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One of the things driving the growth in passive investing is lower fees. Let’s take a moment to understand the different fees. Active mutual funds have an expense ratio that is comprised of 12b-1 fees, management fees (for the portfolio manager), and administrative fees. As you can see, these fees are not high. However, they do not exist in passive investing. </a:t>
            </a:r>
          </a:p>
        </p:txBody>
      </p:sp>
      <p:sp>
        <p:nvSpPr>
          <p:cNvPr id="4" name="Header Placeholder 3"/>
          <p:cNvSpPr>
            <a:spLocks noGrp="1"/>
          </p:cNvSpPr>
          <p:nvPr>
            <p:ph type="hdr" sz="quarter" idx="10"/>
          </p:nvPr>
        </p:nvSpPr>
        <p:spPr/>
        <p:txBody>
          <a:bodyPr/>
          <a:lstStyle/>
          <a:p>
            <a:pPr>
              <a:defRPr/>
            </a:pPr>
            <a:r>
              <a:rPr lang="en-US"/>
              <a:t>John Hancock Investments</a:t>
            </a:r>
          </a:p>
        </p:txBody>
      </p:sp>
      <p:sp>
        <p:nvSpPr>
          <p:cNvPr id="5" name="Date Placeholder 4"/>
          <p:cNvSpPr>
            <a:spLocks noGrp="1"/>
          </p:cNvSpPr>
          <p:nvPr>
            <p:ph type="dt" idx="11"/>
          </p:nvPr>
        </p:nvSpPr>
        <p:spPr/>
        <p:txBody>
          <a:bodyPr/>
          <a:lstStyle/>
          <a:p>
            <a:pPr>
              <a:defRPr/>
            </a:pPr>
            <a:fld id="{6471E8D9-1137-498E-8C76-869F82E277F6}" type="datetime1">
              <a:rPr lang="en-US" smtClean="0"/>
              <a:t>4/9/2024</a:t>
            </a:fld>
            <a:endParaRPr lang="en-US"/>
          </a:p>
        </p:txBody>
      </p:sp>
      <p:sp>
        <p:nvSpPr>
          <p:cNvPr id="6" name="Footer Placeholder 5"/>
          <p:cNvSpPr>
            <a:spLocks noGrp="1"/>
          </p:cNvSpPr>
          <p:nvPr>
            <p:ph type="ftr" sz="quarter" idx="12"/>
          </p:nvPr>
        </p:nvSpPr>
        <p:spPr/>
        <p:txBody>
          <a:bodyPr/>
          <a:lstStyle/>
          <a:p>
            <a:pPr>
              <a:defRPr/>
            </a:pPr>
            <a:r>
              <a:rPr lang="en-US"/>
              <a:t>10 Things</a:t>
            </a:r>
          </a:p>
        </p:txBody>
      </p:sp>
      <p:sp>
        <p:nvSpPr>
          <p:cNvPr id="7" name="Slide Number Placeholder 6"/>
          <p:cNvSpPr>
            <a:spLocks noGrp="1"/>
          </p:cNvSpPr>
          <p:nvPr>
            <p:ph type="sldNum" sz="quarter" idx="13"/>
          </p:nvPr>
        </p:nvSpPr>
        <p:spPr/>
        <p:txBody>
          <a:bodyPr/>
          <a:lstStyle/>
          <a:p>
            <a:pPr>
              <a:defRPr/>
            </a:pPr>
            <a:fld id="{0A74A36E-BA02-4611-846E-CD8D1D995B7B}" type="slidenum">
              <a:rPr lang="en-US" smtClean="0"/>
              <a:pPr>
                <a:defRPr/>
              </a:pPr>
              <a:t>47</a:t>
            </a:fld>
            <a:endParaRPr lang="en-US"/>
          </a:p>
        </p:txBody>
      </p:sp>
    </p:spTree>
    <p:extLst>
      <p:ext uri="{BB962C8B-B14F-4D97-AF65-F5344CB8AC3E}">
        <p14:creationId xmlns:p14="http://schemas.microsoft.com/office/powerpoint/2010/main" val="384976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76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r>
              <a:rPr lang="en-US">
                <a:latin typeface="Arial" panose="020B0604020202020204" pitchFamily="34" charset="0"/>
                <a:cs typeface="Arial" panose="020B0604020202020204" pitchFamily="34" charset="0"/>
              </a:rPr>
              <a:t>The popularity of passive investing has had one undeniable benefit to investors: It’s pushed down the fees charged by mutual funds.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As you can see here, expense ratios of both actively managed funds and index funds have fallen steadily over the past 20 years. </a:t>
            </a:r>
          </a:p>
          <a:p>
            <a:endParaRPr lang="en-US">
              <a:latin typeface="Calibri" charset="0"/>
            </a:endParaRPr>
          </a:p>
        </p:txBody>
      </p:sp>
      <p:sp>
        <p:nvSpPr>
          <p:cNvPr id="2" name="Date Placeholder 1"/>
          <p:cNvSpPr>
            <a:spLocks noGrp="1"/>
          </p:cNvSpPr>
          <p:nvPr>
            <p:ph type="dt" idx="10"/>
          </p:nvPr>
        </p:nvSpPr>
        <p:spPr/>
        <p:txBody>
          <a:bodyPr/>
          <a:lstStyle/>
          <a:p>
            <a:pPr>
              <a:defRPr/>
            </a:pPr>
            <a:fld id="{61A925DD-C806-40B9-A2D7-CAE344D9336E}" type="datetime1">
              <a:rPr lang="en-US" smtClean="0"/>
              <a:t>4/9/2024</a:t>
            </a:fld>
            <a:endParaRPr lang="en-US"/>
          </a:p>
        </p:txBody>
      </p:sp>
      <p:sp>
        <p:nvSpPr>
          <p:cNvPr id="3" name="Footer Placeholder 2"/>
          <p:cNvSpPr>
            <a:spLocks noGrp="1"/>
          </p:cNvSpPr>
          <p:nvPr>
            <p:ph type="ftr" sz="quarter" idx="11"/>
          </p:nvPr>
        </p:nvSpPr>
        <p:spPr/>
        <p:txBody>
          <a:bodyPr/>
          <a:lstStyle/>
          <a:p>
            <a:pPr>
              <a:defRPr/>
            </a:pPr>
            <a:r>
              <a:rPr lang="en-US"/>
              <a:t>10 Things</a:t>
            </a:r>
          </a:p>
        </p:txBody>
      </p:sp>
      <p:sp>
        <p:nvSpPr>
          <p:cNvPr id="4" name="Slide Number Placeholder 3"/>
          <p:cNvSpPr>
            <a:spLocks noGrp="1"/>
          </p:cNvSpPr>
          <p:nvPr>
            <p:ph type="sldNum" sz="quarter" idx="12"/>
          </p:nvPr>
        </p:nvSpPr>
        <p:spPr/>
        <p:txBody>
          <a:bodyPr/>
          <a:lstStyle/>
          <a:p>
            <a:pPr>
              <a:defRPr/>
            </a:pPr>
            <a:fld id="{0A74A36E-BA02-4611-846E-CD8D1D995B7B}" type="slidenum">
              <a:rPr lang="en-US" smtClean="0"/>
              <a:pPr>
                <a:defRPr/>
              </a:pPr>
              <a:t>48</a:t>
            </a:fld>
            <a:endParaRPr lang="en-US"/>
          </a:p>
        </p:txBody>
      </p:sp>
      <p:sp>
        <p:nvSpPr>
          <p:cNvPr id="5" name="Header Placeholder 4"/>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412298127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Why do financial professionals recommend a blend of active and passive strategies? Remember this slide that we looked at a few minutes ago? We know that passive funds are a simple way to achieve market exposure and they don’t rely on a single portfolio manager and are low cost and transparent.</a:t>
            </a:r>
          </a:p>
          <a:p>
            <a:endParaRPr lang="en-US"/>
          </a:p>
          <a:p>
            <a:r>
              <a:rPr lang="en-US"/>
              <a:t>However, we also know that active funds have the potential for outperformance because they are being actively managed. Let’s take a look at an example of why you might want to have a mix of active and passive strategies…</a:t>
            </a:r>
          </a:p>
        </p:txBody>
      </p:sp>
      <p:sp>
        <p:nvSpPr>
          <p:cNvPr id="4" name="Header Placeholder 3"/>
          <p:cNvSpPr>
            <a:spLocks noGrp="1"/>
          </p:cNvSpPr>
          <p:nvPr>
            <p:ph type="hdr" sz="quarter" idx="10"/>
          </p:nvPr>
        </p:nvSpPr>
        <p:spPr/>
        <p:txBody>
          <a:bodyPr/>
          <a:lstStyle/>
          <a:p>
            <a:pPr>
              <a:defRPr/>
            </a:pPr>
            <a:r>
              <a:rPr lang="en-US"/>
              <a:t>John Hancock Investments</a:t>
            </a:r>
          </a:p>
        </p:txBody>
      </p:sp>
      <p:sp>
        <p:nvSpPr>
          <p:cNvPr id="5" name="Date Placeholder 4"/>
          <p:cNvSpPr>
            <a:spLocks noGrp="1"/>
          </p:cNvSpPr>
          <p:nvPr>
            <p:ph type="dt" idx="11"/>
          </p:nvPr>
        </p:nvSpPr>
        <p:spPr/>
        <p:txBody>
          <a:bodyPr/>
          <a:lstStyle/>
          <a:p>
            <a:pPr>
              <a:defRPr/>
            </a:pPr>
            <a:fld id="{6471E8D9-1137-498E-8C76-869F82E277F6}" type="datetime1">
              <a:rPr lang="en-US" smtClean="0"/>
              <a:t>4/9/2024</a:t>
            </a:fld>
            <a:endParaRPr lang="en-US"/>
          </a:p>
        </p:txBody>
      </p:sp>
      <p:sp>
        <p:nvSpPr>
          <p:cNvPr id="6" name="Footer Placeholder 5"/>
          <p:cNvSpPr>
            <a:spLocks noGrp="1"/>
          </p:cNvSpPr>
          <p:nvPr>
            <p:ph type="ftr" sz="quarter" idx="12"/>
          </p:nvPr>
        </p:nvSpPr>
        <p:spPr/>
        <p:txBody>
          <a:bodyPr/>
          <a:lstStyle/>
          <a:p>
            <a:pPr>
              <a:defRPr/>
            </a:pPr>
            <a:r>
              <a:rPr lang="en-US"/>
              <a:t>10 Things</a:t>
            </a:r>
          </a:p>
        </p:txBody>
      </p:sp>
      <p:sp>
        <p:nvSpPr>
          <p:cNvPr id="7" name="Slide Number Placeholder 6"/>
          <p:cNvSpPr>
            <a:spLocks noGrp="1"/>
          </p:cNvSpPr>
          <p:nvPr>
            <p:ph type="sldNum" sz="quarter" idx="13"/>
          </p:nvPr>
        </p:nvSpPr>
        <p:spPr/>
        <p:txBody>
          <a:bodyPr/>
          <a:lstStyle/>
          <a:p>
            <a:pPr>
              <a:defRPr/>
            </a:pPr>
            <a:fld id="{0A74A36E-BA02-4611-846E-CD8D1D995B7B}" type="slidenum">
              <a:rPr lang="en-US" smtClean="0"/>
              <a:pPr>
                <a:defRPr/>
              </a:pPr>
              <a:t>49</a:t>
            </a:fld>
            <a:endParaRPr lang="en-US"/>
          </a:p>
        </p:txBody>
      </p:sp>
    </p:spTree>
    <p:extLst>
      <p:ext uri="{BB962C8B-B14F-4D97-AF65-F5344CB8AC3E}">
        <p14:creationId xmlns:p14="http://schemas.microsoft.com/office/powerpoint/2010/main" val="1363629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All else being equal, the higher the rate of return on your investments, the easier it will be to bridge the gap between your finances and your goals.</a:t>
            </a:r>
          </a:p>
          <a:p>
            <a:endParaRPr lang="en-US"/>
          </a:p>
          <a:p>
            <a:r>
              <a:rPr lang="en-US"/>
              <a:t>A handy rule of thumb can help you estimate the impact of a given rate of return. It’s called the Rule of 72.</a:t>
            </a:r>
          </a:p>
          <a:p>
            <a:endParaRPr lang="en-US"/>
          </a:p>
          <a:p>
            <a:r>
              <a:rPr lang="en-US"/>
              <a:t>Simply divide 72 by a rate of return, and the result is the number of years it will take your money to double in value. </a:t>
            </a:r>
          </a:p>
          <a:p>
            <a:endParaRPr lang="en-US"/>
          </a:p>
          <a:p>
            <a:r>
              <a:rPr lang="en-US"/>
              <a:t>For example, say your investments earn a </a:t>
            </a:r>
            <a:r>
              <a:rPr lang="en-US">
                <a:solidFill>
                  <a:srgbClr val="FF0000"/>
                </a:solidFill>
              </a:rPr>
              <a:t>2.6% </a:t>
            </a:r>
            <a:r>
              <a:rPr lang="en-US"/>
              <a:t>annual return—the historical return of cash investments such as U.S. Treasury bills. It’ll take </a:t>
            </a:r>
            <a:r>
              <a:rPr lang="en-US">
                <a:solidFill>
                  <a:srgbClr val="FF0000"/>
                </a:solidFill>
              </a:rPr>
              <a:t>27.7 </a:t>
            </a:r>
            <a:r>
              <a:rPr lang="en-US"/>
              <a:t>years for those savings to double. </a:t>
            </a:r>
          </a:p>
          <a:p>
            <a:endParaRPr lang="en-US"/>
          </a:p>
          <a:p>
            <a:r>
              <a:rPr lang="en-US"/>
              <a:t>On the other hand, say your investments matched the </a:t>
            </a:r>
            <a:r>
              <a:rPr lang="en-US">
                <a:solidFill>
                  <a:srgbClr val="FF0000"/>
                </a:solidFill>
              </a:rPr>
              <a:t>9.6%</a:t>
            </a:r>
            <a:r>
              <a:rPr lang="en-US"/>
              <a:t> historical return of large-cap U.S. stocks: In that case, your savings would double every </a:t>
            </a:r>
            <a:r>
              <a:rPr lang="en-US">
                <a:solidFill>
                  <a:srgbClr val="FF0000"/>
                </a:solidFill>
              </a:rPr>
              <a:t>7.5</a:t>
            </a:r>
            <a:r>
              <a:rPr lang="en-US"/>
              <a:t> years.</a:t>
            </a:r>
          </a:p>
          <a:p>
            <a:endParaRPr lang="en-US"/>
          </a:p>
          <a:p>
            <a:r>
              <a:rPr lang="en-US"/>
              <a:t>Consider the real-world impact of that difference. Say you saved $10,000 toward a goal that costs $40,000. At the </a:t>
            </a:r>
            <a:r>
              <a:rPr lang="en-US">
                <a:solidFill>
                  <a:srgbClr val="FF0000"/>
                </a:solidFill>
              </a:rPr>
              <a:t>2.6% </a:t>
            </a:r>
            <a:r>
              <a:rPr lang="en-US"/>
              <a:t>return, you’d have to wait over </a:t>
            </a:r>
            <a:r>
              <a:rPr lang="en-US">
                <a:solidFill>
                  <a:srgbClr val="FF0000"/>
                </a:solidFill>
              </a:rPr>
              <a:t>55</a:t>
            </a:r>
            <a:r>
              <a:rPr lang="en-US"/>
              <a:t> years. If your investments returned </a:t>
            </a:r>
            <a:r>
              <a:rPr lang="en-US">
                <a:solidFill>
                  <a:srgbClr val="FF0000"/>
                </a:solidFill>
              </a:rPr>
              <a:t>9.60%, </a:t>
            </a:r>
            <a:r>
              <a:rPr lang="en-US"/>
              <a:t>you’d reach your goal in approximately 15 years.</a:t>
            </a:r>
          </a:p>
        </p:txBody>
      </p:sp>
      <p:sp>
        <p:nvSpPr>
          <p:cNvPr id="4" name="Date Placeholder 3"/>
          <p:cNvSpPr>
            <a:spLocks noGrp="1"/>
          </p:cNvSpPr>
          <p:nvPr>
            <p:ph type="dt" idx="10"/>
          </p:nvPr>
        </p:nvSpPr>
        <p:spPr/>
        <p:txBody>
          <a:bodyPr/>
          <a:lstStyle/>
          <a:p>
            <a:pPr>
              <a:defRPr/>
            </a:pPr>
            <a:fld id="{E27B20A7-04B1-42F2-9A10-68E157503D7D}" type="datetime1">
              <a:rPr lang="en-US" smtClean="0"/>
              <a:t>4/9/2024</a:t>
            </a:fld>
            <a:endParaRPr lang="en-US"/>
          </a:p>
        </p:txBody>
      </p:sp>
      <p:sp>
        <p:nvSpPr>
          <p:cNvPr id="5" name="Footer Placeholder 4"/>
          <p:cNvSpPr>
            <a:spLocks noGrp="1"/>
          </p:cNvSpPr>
          <p:nvPr>
            <p:ph type="ftr" sz="quarter" idx="11"/>
          </p:nvPr>
        </p:nvSpPr>
        <p:spPr/>
        <p:txBody>
          <a:bodyPr/>
          <a:lstStyle/>
          <a:p>
            <a:pPr>
              <a:defRPr/>
            </a:pPr>
            <a:r>
              <a:rPr lang="en-US"/>
              <a:t>10 Things</a:t>
            </a:r>
          </a:p>
        </p:txBody>
      </p:sp>
      <p:sp>
        <p:nvSpPr>
          <p:cNvPr id="6" name="Slide Number Placeholder 5"/>
          <p:cNvSpPr>
            <a:spLocks noGrp="1"/>
          </p:cNvSpPr>
          <p:nvPr>
            <p:ph type="sldNum" sz="quarter" idx="12"/>
          </p:nvPr>
        </p:nvSpPr>
        <p:spPr/>
        <p:txBody>
          <a:bodyPr/>
          <a:lstStyle/>
          <a:p>
            <a:pPr>
              <a:defRPr/>
            </a:pPr>
            <a:fld id="{0A74A36E-BA02-4611-846E-CD8D1D995B7B}" type="slidenum">
              <a:rPr lang="en-US" smtClean="0"/>
              <a:pPr>
                <a:defRPr/>
              </a:pPr>
              <a:t>5</a:t>
            </a:fld>
            <a:endParaRPr lang="en-US"/>
          </a:p>
        </p:txBody>
      </p:sp>
      <p:sp>
        <p:nvSpPr>
          <p:cNvPr id="7" name="Header Placeholder 6"/>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6127614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Arial Unicode MS" panose="020B0604020202020204" pitchFamily="34" charset="-128"/>
              </a:rPr>
              <a:t>The reason is, that while index-based investing offers benefits, traditional indexing methods can lead to certain problems. </a:t>
            </a:r>
          </a:p>
          <a:p>
            <a:endParaRPr lang="en-US" altLang="en-US">
              <a:ea typeface="Arial Unicode MS" panose="020B0604020202020204" pitchFamily="34" charset="-128"/>
            </a:endParaRPr>
          </a:p>
          <a:p>
            <a:r>
              <a:rPr lang="en-US" altLang="en-US">
                <a:ea typeface="Arial Unicode MS" panose="020B0604020202020204" pitchFamily="34" charset="-128"/>
              </a:rPr>
              <a:t>Most stock indexes are weighted by market capitalization, meaning the stocks with the largest market value have the greatest representation in the index. One consequence of that system is that traditional indexes, such as the S&amp;P 500 Index, can become overly concentrated in risky, high-priced sectors.</a:t>
            </a:r>
          </a:p>
          <a:p>
            <a:endParaRPr lang="en-US" altLang="en-US">
              <a:ea typeface="Arial Unicode MS" panose="020B0604020202020204" pitchFamily="34" charset="-128"/>
            </a:endParaRPr>
          </a:p>
          <a:p>
            <a:r>
              <a:rPr lang="en-US" altLang="en-US">
                <a:ea typeface="Arial Unicode MS" panose="020B0604020202020204" pitchFamily="34" charset="-128"/>
              </a:rPr>
              <a:t>If, instead of just being invested in the indices, you also held actively managed funds, those portfolio managers would have had the ability to actively trade and mitigate some of the risk.  </a:t>
            </a:r>
          </a:p>
          <a:p>
            <a:endParaRPr lang="en-US" altLang="en-US">
              <a:ea typeface="Arial Unicode MS" panose="020B0604020202020204" pitchFamily="34" charset="-128"/>
            </a:endParaRPr>
          </a:p>
          <a:p>
            <a:r>
              <a:rPr lang="en-US" altLang="en-US">
                <a:ea typeface="Arial Unicode MS" panose="020B0604020202020204" pitchFamily="34" charset="-128"/>
              </a:rPr>
              <a:t>For example, technology stocks made up more than a third of the S&amp;P 500 Index entering the 2000 bear market. As a result, investors who held index funds that tracked the S&amp;P 500 Index were too concentrated in technology and suffered for it when that sector’s bubble burst.</a:t>
            </a:r>
          </a:p>
          <a:p>
            <a:endParaRPr lang="en-US" altLang="en-US">
              <a:ea typeface="Arial Unicode MS" panose="020B0604020202020204" pitchFamily="34" charset="-128"/>
            </a:endParaRPr>
          </a:p>
          <a:p>
            <a:r>
              <a:rPr lang="en-US" altLang="en-US">
                <a:ea typeface="Arial Unicode MS" panose="020B0604020202020204" pitchFamily="34" charset="-128"/>
              </a:rPr>
              <a:t>Likewise, financials accounted for more than a fifth of the S&amp;P 500 Index going into the global financial crisis and subsequently lost almost three-quarters of their value.</a:t>
            </a:r>
          </a:p>
          <a:p>
            <a:endParaRPr lang="en-US" altLang="en-US">
              <a:ea typeface="Arial Unicode MS" panose="020B0604020202020204" pitchFamily="34" charset="-128"/>
            </a:endParaRPr>
          </a:p>
        </p:txBody>
      </p:sp>
      <p:sp>
        <p:nvSpPr>
          <p:cNvPr id="2" name="Date Placeholder 1"/>
          <p:cNvSpPr>
            <a:spLocks noGrp="1"/>
          </p:cNvSpPr>
          <p:nvPr>
            <p:ph type="dt" idx="10"/>
          </p:nvPr>
        </p:nvSpPr>
        <p:spPr/>
        <p:txBody>
          <a:bodyPr/>
          <a:lstStyle/>
          <a:p>
            <a:pPr>
              <a:defRPr/>
            </a:pPr>
            <a:fld id="{1B2B771F-1390-4C4A-863C-1A918A394697}" type="datetime1">
              <a:rPr lang="en-US" smtClean="0"/>
              <a:t>4/9/2024</a:t>
            </a:fld>
            <a:endParaRPr lang="en-US"/>
          </a:p>
        </p:txBody>
      </p:sp>
      <p:sp>
        <p:nvSpPr>
          <p:cNvPr id="3" name="Footer Placeholder 2"/>
          <p:cNvSpPr>
            <a:spLocks noGrp="1"/>
          </p:cNvSpPr>
          <p:nvPr>
            <p:ph type="ftr" sz="quarter" idx="11"/>
          </p:nvPr>
        </p:nvSpPr>
        <p:spPr/>
        <p:txBody>
          <a:bodyPr/>
          <a:lstStyle/>
          <a:p>
            <a:pPr>
              <a:defRPr/>
            </a:pPr>
            <a:r>
              <a:rPr lang="en-US"/>
              <a:t>10 Things</a:t>
            </a:r>
          </a:p>
        </p:txBody>
      </p:sp>
      <p:sp>
        <p:nvSpPr>
          <p:cNvPr id="4" name="Slide Number Placeholder 3"/>
          <p:cNvSpPr>
            <a:spLocks noGrp="1"/>
          </p:cNvSpPr>
          <p:nvPr>
            <p:ph type="sldNum" sz="quarter" idx="12"/>
          </p:nvPr>
        </p:nvSpPr>
        <p:spPr/>
        <p:txBody>
          <a:bodyPr/>
          <a:lstStyle/>
          <a:p>
            <a:pPr>
              <a:defRPr/>
            </a:pPr>
            <a:fld id="{0A74A36E-BA02-4611-846E-CD8D1D995B7B}" type="slidenum">
              <a:rPr lang="en-US" smtClean="0"/>
              <a:pPr>
                <a:defRPr/>
              </a:pPr>
              <a:t>50</a:t>
            </a:fld>
            <a:endParaRPr lang="en-US"/>
          </a:p>
        </p:txBody>
      </p:sp>
      <p:sp>
        <p:nvSpPr>
          <p:cNvPr id="5" name="Header Placeholder 4"/>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11238872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7" name="Rectangle 5"/>
          <p:cNvSpPr>
            <a:spLocks noGrp="1" noChangeArrowheads="1"/>
          </p:cNvSpPr>
          <p:nvPr>
            <p:ph type="body" idx="1"/>
          </p:nvPr>
        </p:nvSpPr>
        <p:spPr/>
        <p:txBody>
          <a:bodyPr/>
          <a:lstStyle/>
          <a:p>
            <a:r>
              <a:rPr lang="en-US" altLang="en-US"/>
              <a:t>Let’s discuss the role of emotions in investing…</a:t>
            </a:r>
          </a:p>
        </p:txBody>
      </p:sp>
      <p:sp>
        <p:nvSpPr>
          <p:cNvPr id="17" name="Slide Image Placeholder 16"/>
          <p:cNvSpPr>
            <a:spLocks noGrp="1" noRot="1" noChangeAspect="1"/>
          </p:cNvSpPr>
          <p:nvPr>
            <p:ph type="sldImg"/>
          </p:nvPr>
        </p:nvSpPr>
        <p:spPr/>
      </p:sp>
      <p:sp>
        <p:nvSpPr>
          <p:cNvPr id="2" name="Date Placeholder 1"/>
          <p:cNvSpPr>
            <a:spLocks noGrp="1"/>
          </p:cNvSpPr>
          <p:nvPr>
            <p:ph type="dt" idx="10"/>
          </p:nvPr>
        </p:nvSpPr>
        <p:spPr/>
        <p:txBody>
          <a:bodyPr/>
          <a:lstStyle/>
          <a:p>
            <a:pPr>
              <a:defRPr/>
            </a:pPr>
            <a:fld id="{60808325-6CB0-49BC-A245-C740009DA915}" type="datetime1">
              <a:rPr lang="en-US" smtClean="0"/>
              <a:t>4/9/2024</a:t>
            </a:fld>
            <a:endParaRPr lang="en-US"/>
          </a:p>
        </p:txBody>
      </p:sp>
      <p:sp>
        <p:nvSpPr>
          <p:cNvPr id="3" name="Footer Placeholder 2"/>
          <p:cNvSpPr>
            <a:spLocks noGrp="1"/>
          </p:cNvSpPr>
          <p:nvPr>
            <p:ph type="ftr" sz="quarter" idx="11"/>
          </p:nvPr>
        </p:nvSpPr>
        <p:spPr/>
        <p:txBody>
          <a:bodyPr/>
          <a:lstStyle/>
          <a:p>
            <a:pPr>
              <a:defRPr/>
            </a:pPr>
            <a:r>
              <a:rPr lang="en-US"/>
              <a:t>10 Things</a:t>
            </a:r>
          </a:p>
        </p:txBody>
      </p:sp>
      <p:sp>
        <p:nvSpPr>
          <p:cNvPr id="4" name="Slide Number Placeholder 3"/>
          <p:cNvSpPr>
            <a:spLocks noGrp="1"/>
          </p:cNvSpPr>
          <p:nvPr>
            <p:ph type="sldNum" sz="quarter" idx="12"/>
          </p:nvPr>
        </p:nvSpPr>
        <p:spPr/>
        <p:txBody>
          <a:bodyPr/>
          <a:lstStyle/>
          <a:p>
            <a:pPr>
              <a:defRPr/>
            </a:pPr>
            <a:fld id="{0A74A36E-BA02-4611-846E-CD8D1D995B7B}" type="slidenum">
              <a:rPr lang="en-US" smtClean="0"/>
              <a:pPr>
                <a:defRPr/>
              </a:pPr>
              <a:t>51</a:t>
            </a:fld>
            <a:endParaRPr lang="en-US"/>
          </a:p>
        </p:txBody>
      </p:sp>
      <p:sp>
        <p:nvSpPr>
          <p:cNvPr id="5" name="Header Placeholder 4"/>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24131720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3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3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It’s human nature to feel emotional about your investments,</a:t>
            </a:r>
            <a:r>
              <a:rPr lang="en-US" altLang="en-US" baseline="0"/>
              <a:t> </a:t>
            </a:r>
            <a:r>
              <a:rPr lang="en-US" altLang="en-US"/>
              <a:t>but acting on your emotions is typically counterproductive. </a:t>
            </a:r>
          </a:p>
          <a:p>
            <a:endParaRPr lang="en-US" altLang="en-US"/>
          </a:p>
          <a:p>
            <a:r>
              <a:rPr lang="en-US" altLang="en-US"/>
              <a:t>To manage the impact of emotion on your investment performance, learn to recognize the emotional investment cycle. [Walk through slide]</a:t>
            </a:r>
          </a:p>
          <a:p>
            <a:endParaRPr lang="en-US" altLang="en-US"/>
          </a:p>
        </p:txBody>
      </p:sp>
      <p:sp>
        <p:nvSpPr>
          <p:cNvPr id="2" name="Date Placeholder 1"/>
          <p:cNvSpPr>
            <a:spLocks noGrp="1"/>
          </p:cNvSpPr>
          <p:nvPr>
            <p:ph type="dt" idx="10"/>
          </p:nvPr>
        </p:nvSpPr>
        <p:spPr/>
        <p:txBody>
          <a:bodyPr/>
          <a:lstStyle/>
          <a:p>
            <a:pPr>
              <a:defRPr/>
            </a:pPr>
            <a:fld id="{18023125-2418-4FE5-86F7-095F867FC64B}" type="datetime1">
              <a:rPr lang="en-US" smtClean="0"/>
              <a:t>4/9/2024</a:t>
            </a:fld>
            <a:endParaRPr lang="en-US"/>
          </a:p>
        </p:txBody>
      </p:sp>
      <p:sp>
        <p:nvSpPr>
          <p:cNvPr id="3" name="Footer Placeholder 2"/>
          <p:cNvSpPr>
            <a:spLocks noGrp="1"/>
          </p:cNvSpPr>
          <p:nvPr>
            <p:ph type="ftr" sz="quarter" idx="11"/>
          </p:nvPr>
        </p:nvSpPr>
        <p:spPr/>
        <p:txBody>
          <a:bodyPr/>
          <a:lstStyle/>
          <a:p>
            <a:pPr>
              <a:defRPr/>
            </a:pPr>
            <a:r>
              <a:rPr lang="en-US"/>
              <a:t>10 Things</a:t>
            </a:r>
          </a:p>
        </p:txBody>
      </p:sp>
      <p:sp>
        <p:nvSpPr>
          <p:cNvPr id="4" name="Slide Number Placeholder 3"/>
          <p:cNvSpPr>
            <a:spLocks noGrp="1"/>
          </p:cNvSpPr>
          <p:nvPr>
            <p:ph type="sldNum" sz="quarter" idx="12"/>
          </p:nvPr>
        </p:nvSpPr>
        <p:spPr/>
        <p:txBody>
          <a:bodyPr/>
          <a:lstStyle/>
          <a:p>
            <a:pPr>
              <a:defRPr/>
            </a:pPr>
            <a:fld id="{0A74A36E-BA02-4611-846E-CD8D1D995B7B}" type="slidenum">
              <a:rPr lang="en-US" smtClean="0"/>
              <a:pPr>
                <a:defRPr/>
              </a:pPr>
              <a:t>52</a:t>
            </a:fld>
            <a:endParaRPr lang="en-US"/>
          </a:p>
        </p:txBody>
      </p:sp>
      <p:sp>
        <p:nvSpPr>
          <p:cNvPr id="5" name="Header Placeholder 4"/>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417589800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1" name="Notes Placeholder 2"/>
          <p:cNvSpPr>
            <a:spLocks noGrp="1"/>
          </p:cNvSpPr>
          <p:nvPr>
            <p:ph type="body" idx="1"/>
          </p:nvPr>
        </p:nvSpPr>
        <p:spPr/>
        <p:txBody>
          <a:bodyPr/>
          <a:lstStyle/>
          <a:p>
            <a:r>
              <a:rPr lang="en-US" altLang="en-US"/>
              <a:t>Decades of research into investor behavior finds that people’s emotions lead them to buy and sell at precisely the wrong times.</a:t>
            </a:r>
          </a:p>
          <a:p>
            <a:endParaRPr lang="en-US" altLang="en-US"/>
          </a:p>
          <a:p>
            <a:r>
              <a:rPr lang="en-US" altLang="en-US"/>
              <a:t>The bars in the chart here show fund flows. Bars below the horizontal line in the center represent equity outflows—when investors pulled money out of stock funds. As you can see, investors invariably took money out of the market </a:t>
            </a:r>
            <a:r>
              <a:rPr lang="en-US" altLang="en-US" i="1"/>
              <a:t>after </a:t>
            </a:r>
            <a:r>
              <a:rPr lang="en-US" altLang="en-US"/>
              <a:t>stocks had fallen, locking in their losses and missing the recoveries. </a:t>
            </a:r>
          </a:p>
          <a:p>
            <a:endParaRPr lang="en-US" altLang="en-US"/>
          </a:p>
          <a:p>
            <a:r>
              <a:rPr lang="en-US" altLang="en-US"/>
              <a:t>Then they waited until stocks had posted steady gains for a while and only then got back into the market—usually just in time for market dips.</a:t>
            </a:r>
          </a:p>
          <a:p>
            <a:endParaRPr lang="en-US" altLang="en-US"/>
          </a:p>
          <a:p>
            <a:r>
              <a:rPr lang="en-US" altLang="en-US"/>
              <a:t>A better approach: Don’t try to time the market.</a:t>
            </a:r>
          </a:p>
          <a:p>
            <a:endParaRPr lang="en-US" altLang="en-US"/>
          </a:p>
        </p:txBody>
      </p:sp>
      <p:sp>
        <p:nvSpPr>
          <p:cNvPr id="3" name="Slide Image Placeholder 2"/>
          <p:cNvSpPr>
            <a:spLocks noGrp="1" noRot="1" noChangeAspect="1"/>
          </p:cNvSpPr>
          <p:nvPr>
            <p:ph type="sldImg"/>
          </p:nvPr>
        </p:nvSpPr>
        <p:spPr/>
      </p:sp>
      <p:sp>
        <p:nvSpPr>
          <p:cNvPr id="2" name="Date Placeholder 1"/>
          <p:cNvSpPr>
            <a:spLocks noGrp="1"/>
          </p:cNvSpPr>
          <p:nvPr>
            <p:ph type="dt" idx="10"/>
          </p:nvPr>
        </p:nvSpPr>
        <p:spPr/>
        <p:txBody>
          <a:bodyPr/>
          <a:lstStyle/>
          <a:p>
            <a:pPr>
              <a:defRPr/>
            </a:pPr>
            <a:fld id="{DF3111F5-D3C6-4CF2-BBA2-6ED5CE83AAD3}" type="datetime1">
              <a:rPr lang="en-US" smtClean="0">
                <a:solidFill>
                  <a:prstClr val="black"/>
                </a:solidFill>
              </a:rPr>
              <a:t>4/9/2024</a:t>
            </a:fld>
            <a:endParaRPr lang="en-US">
              <a:solidFill>
                <a:prstClr val="black"/>
              </a:solidFill>
            </a:endParaRPr>
          </a:p>
        </p:txBody>
      </p:sp>
      <p:sp>
        <p:nvSpPr>
          <p:cNvPr id="4" name="Footer Placeholder 3"/>
          <p:cNvSpPr>
            <a:spLocks noGrp="1"/>
          </p:cNvSpPr>
          <p:nvPr>
            <p:ph type="ftr" sz="quarter" idx="11"/>
          </p:nvPr>
        </p:nvSpPr>
        <p:spPr/>
        <p:txBody>
          <a:bodyPr/>
          <a:lstStyle/>
          <a:p>
            <a:pPr>
              <a:defRPr/>
            </a:pPr>
            <a:r>
              <a:rPr lang="en-US">
                <a:solidFill>
                  <a:prstClr val="black"/>
                </a:solidFill>
              </a:rPr>
              <a:t>10 Things</a:t>
            </a:r>
          </a:p>
        </p:txBody>
      </p:sp>
      <p:sp>
        <p:nvSpPr>
          <p:cNvPr id="5" name="Slide Number Placeholder 4"/>
          <p:cNvSpPr>
            <a:spLocks noGrp="1"/>
          </p:cNvSpPr>
          <p:nvPr>
            <p:ph type="sldNum" sz="quarter" idx="12"/>
          </p:nvPr>
        </p:nvSpPr>
        <p:spPr/>
        <p:txBody>
          <a:bodyPr/>
          <a:lstStyle/>
          <a:p>
            <a:pPr>
              <a:defRPr/>
            </a:pPr>
            <a:fld id="{0A74A36E-BA02-4611-846E-CD8D1D995B7B}" type="slidenum">
              <a:rPr lang="en-US" smtClean="0">
                <a:solidFill>
                  <a:prstClr val="black"/>
                </a:solidFill>
              </a:rPr>
              <a:pPr>
                <a:defRPr/>
              </a:pPr>
              <a:t>53</a:t>
            </a:fld>
            <a:endParaRPr lang="en-US">
              <a:solidFill>
                <a:prstClr val="black"/>
              </a:solidFill>
            </a:endParaRPr>
          </a:p>
        </p:txBody>
      </p:sp>
      <p:sp>
        <p:nvSpPr>
          <p:cNvPr id="6" name="Header Placeholder 5"/>
          <p:cNvSpPr>
            <a:spLocks noGrp="1"/>
          </p:cNvSpPr>
          <p:nvPr>
            <p:ph type="hdr" sz="quarter" idx="13"/>
          </p:nvPr>
        </p:nvSpPr>
        <p:spPr/>
        <p:txBody>
          <a:bodyPr/>
          <a:lstStyle/>
          <a:p>
            <a:pPr>
              <a:defRPr/>
            </a:pPr>
            <a:r>
              <a:rPr lang="en-US">
                <a:solidFill>
                  <a:prstClr val="black"/>
                </a:solidFill>
              </a:rPr>
              <a:t>John Hancock Investments</a:t>
            </a:r>
          </a:p>
        </p:txBody>
      </p:sp>
    </p:spTree>
    <p:extLst>
      <p:ext uri="{BB962C8B-B14F-4D97-AF65-F5344CB8AC3E}">
        <p14:creationId xmlns:p14="http://schemas.microsoft.com/office/powerpoint/2010/main" val="91141833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5" name="Rectangle 9"/>
          <p:cNvSpPr>
            <a:spLocks noGrp="1" noChangeArrowheads="1"/>
          </p:cNvSpPr>
          <p:nvPr>
            <p:ph type="body" idx="1"/>
          </p:nvPr>
        </p:nvSpPr>
        <p:spPr/>
        <p:txBody>
          <a:bodyPr/>
          <a:lstStyle/>
          <a:p>
            <a:r>
              <a:rPr lang="en-US" altLang="en-US"/>
              <a:t>Fact is, chasing performance is counterproductive. Behavioral finance researchers have identified something they call recency bias. It means that people tend to think that things that have happened recently will continue into the future. This belief leads investors to purchase investments that have performed well in the past months or years. Unfortunately, those investments may be expensive and ready for a fall.</a:t>
            </a:r>
          </a:p>
          <a:p>
            <a:endParaRPr lang="en-US" altLang="en-US"/>
          </a:p>
          <a:p>
            <a:r>
              <a:rPr lang="en-US" altLang="en-US"/>
              <a:t>Chasing performance seems to be the main reason that the average equity fund investor’s return was only about 92% that of the S&amp;P 500 Index during the 20 years through 2022.</a:t>
            </a:r>
          </a:p>
        </p:txBody>
      </p:sp>
      <p:sp>
        <p:nvSpPr>
          <p:cNvPr id="3" name="Slide Image Placeholder 2"/>
          <p:cNvSpPr>
            <a:spLocks noGrp="1" noRot="1" noChangeAspect="1"/>
          </p:cNvSpPr>
          <p:nvPr>
            <p:ph type="sldImg"/>
          </p:nvPr>
        </p:nvSpPr>
        <p:spPr/>
      </p:sp>
      <p:sp>
        <p:nvSpPr>
          <p:cNvPr id="2" name="Date Placeholder 1"/>
          <p:cNvSpPr>
            <a:spLocks noGrp="1"/>
          </p:cNvSpPr>
          <p:nvPr>
            <p:ph type="dt" idx="10"/>
          </p:nvPr>
        </p:nvSpPr>
        <p:spPr/>
        <p:txBody>
          <a:bodyPr/>
          <a:lstStyle/>
          <a:p>
            <a:pPr>
              <a:defRPr/>
            </a:pPr>
            <a:fld id="{D08AC62F-D661-42F2-9039-2ED608CD6A31}" type="datetime1">
              <a:rPr lang="en-US" smtClean="0">
                <a:solidFill>
                  <a:prstClr val="black"/>
                </a:solidFill>
              </a:rPr>
              <a:t>4/9/2024</a:t>
            </a:fld>
            <a:endParaRPr lang="en-US">
              <a:solidFill>
                <a:prstClr val="black"/>
              </a:solidFill>
            </a:endParaRPr>
          </a:p>
        </p:txBody>
      </p:sp>
      <p:sp>
        <p:nvSpPr>
          <p:cNvPr id="4" name="Footer Placeholder 3"/>
          <p:cNvSpPr>
            <a:spLocks noGrp="1"/>
          </p:cNvSpPr>
          <p:nvPr>
            <p:ph type="ftr" sz="quarter" idx="11"/>
          </p:nvPr>
        </p:nvSpPr>
        <p:spPr/>
        <p:txBody>
          <a:bodyPr/>
          <a:lstStyle/>
          <a:p>
            <a:pPr>
              <a:defRPr/>
            </a:pPr>
            <a:r>
              <a:rPr lang="en-US">
                <a:solidFill>
                  <a:prstClr val="black"/>
                </a:solidFill>
              </a:rPr>
              <a:t>10 Things</a:t>
            </a:r>
          </a:p>
        </p:txBody>
      </p:sp>
      <p:sp>
        <p:nvSpPr>
          <p:cNvPr id="5" name="Slide Number Placeholder 4"/>
          <p:cNvSpPr>
            <a:spLocks noGrp="1"/>
          </p:cNvSpPr>
          <p:nvPr>
            <p:ph type="sldNum" sz="quarter" idx="12"/>
          </p:nvPr>
        </p:nvSpPr>
        <p:spPr/>
        <p:txBody>
          <a:bodyPr/>
          <a:lstStyle/>
          <a:p>
            <a:pPr>
              <a:defRPr/>
            </a:pPr>
            <a:fld id="{0A74A36E-BA02-4611-846E-CD8D1D995B7B}" type="slidenum">
              <a:rPr lang="en-US" smtClean="0">
                <a:solidFill>
                  <a:prstClr val="black"/>
                </a:solidFill>
              </a:rPr>
              <a:pPr>
                <a:defRPr/>
              </a:pPr>
              <a:t>54</a:t>
            </a:fld>
            <a:endParaRPr lang="en-US">
              <a:solidFill>
                <a:prstClr val="black"/>
              </a:solidFill>
            </a:endParaRPr>
          </a:p>
        </p:txBody>
      </p:sp>
      <p:sp>
        <p:nvSpPr>
          <p:cNvPr id="6" name="Header Placeholder 5"/>
          <p:cNvSpPr>
            <a:spLocks noGrp="1"/>
          </p:cNvSpPr>
          <p:nvPr>
            <p:ph type="hdr" sz="quarter" idx="13"/>
          </p:nvPr>
        </p:nvSpPr>
        <p:spPr/>
        <p:txBody>
          <a:bodyPr/>
          <a:lstStyle/>
          <a:p>
            <a:pPr>
              <a:defRPr/>
            </a:pPr>
            <a:r>
              <a:rPr lang="en-US">
                <a:solidFill>
                  <a:prstClr val="black"/>
                </a:solidFill>
              </a:rPr>
              <a:t>John Hancock Investments</a:t>
            </a:r>
          </a:p>
        </p:txBody>
      </p:sp>
    </p:spTree>
    <p:extLst>
      <p:ext uri="{BB962C8B-B14F-4D97-AF65-F5344CB8AC3E}">
        <p14:creationId xmlns:p14="http://schemas.microsoft.com/office/powerpoint/2010/main" val="372369333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703" name="Rectangle 3"/>
          <p:cNvSpPr>
            <a:spLocks noGrp="1" noChangeArrowheads="1"/>
          </p:cNvSpPr>
          <p:nvPr>
            <p:ph type="body" idx="1"/>
          </p:nvPr>
        </p:nvSpPr>
        <p:spPr/>
        <p:txBody>
          <a:bodyPr/>
          <a:lstStyle/>
          <a:p>
            <a:r>
              <a:rPr lang="en-US" altLang="en-US"/>
              <a:t>If you’re investing for the long term, remember that you don’t </a:t>
            </a:r>
            <a:r>
              <a:rPr lang="en-US" altLang="en-US" i="1"/>
              <a:t>need </a:t>
            </a:r>
            <a:r>
              <a:rPr lang="en-US" altLang="en-US"/>
              <a:t>to chase returns. You can simply take advantage of the market’s power to grow over time. As you can see here, the S&amp;P 500 Index</a:t>
            </a:r>
            <a:r>
              <a:rPr lang="en-US" altLang="en-US" baseline="0"/>
              <a:t> </a:t>
            </a:r>
            <a:r>
              <a:rPr lang="en-US" altLang="en-US"/>
              <a:t>gained over 12%, annualized, over the 10-year period ended 2023. Over longer periods, its returns have also been strong.</a:t>
            </a:r>
          </a:p>
          <a:p>
            <a:endParaRPr lang="en-US" altLang="en-US"/>
          </a:p>
          <a:p>
            <a:r>
              <a:rPr lang="en-US" altLang="en-US"/>
              <a:t>You put yourself in the best position to succeed as a long-term investor if you simply maintain exposure to that growth potential either through an active strategy or passive strategy or a combination of the both. </a:t>
            </a:r>
            <a:endParaRPr lang="en-US" altLang="en-US" b="1"/>
          </a:p>
        </p:txBody>
      </p:sp>
      <p:sp>
        <p:nvSpPr>
          <p:cNvPr id="3" name="Slide Image Placeholder 2"/>
          <p:cNvSpPr>
            <a:spLocks noGrp="1" noRot="1" noChangeAspect="1"/>
          </p:cNvSpPr>
          <p:nvPr>
            <p:ph type="sldImg"/>
          </p:nvPr>
        </p:nvSpPr>
        <p:spPr/>
      </p:sp>
      <p:sp>
        <p:nvSpPr>
          <p:cNvPr id="2" name="Date Placeholder 1"/>
          <p:cNvSpPr>
            <a:spLocks noGrp="1"/>
          </p:cNvSpPr>
          <p:nvPr>
            <p:ph type="dt" idx="10"/>
          </p:nvPr>
        </p:nvSpPr>
        <p:spPr/>
        <p:txBody>
          <a:bodyPr/>
          <a:lstStyle/>
          <a:p>
            <a:pPr>
              <a:defRPr/>
            </a:pPr>
            <a:fld id="{0FE76FE2-BFDD-4CC5-8F01-D4F41934FF83}" type="datetime1">
              <a:rPr lang="en-US" smtClean="0">
                <a:solidFill>
                  <a:prstClr val="black"/>
                </a:solidFill>
              </a:rPr>
              <a:t>4/9/2024</a:t>
            </a:fld>
            <a:endParaRPr lang="en-US">
              <a:solidFill>
                <a:prstClr val="black"/>
              </a:solidFill>
            </a:endParaRPr>
          </a:p>
        </p:txBody>
      </p:sp>
      <p:sp>
        <p:nvSpPr>
          <p:cNvPr id="4" name="Footer Placeholder 3"/>
          <p:cNvSpPr>
            <a:spLocks noGrp="1"/>
          </p:cNvSpPr>
          <p:nvPr>
            <p:ph type="ftr" sz="quarter" idx="11"/>
          </p:nvPr>
        </p:nvSpPr>
        <p:spPr/>
        <p:txBody>
          <a:bodyPr/>
          <a:lstStyle/>
          <a:p>
            <a:pPr>
              <a:defRPr/>
            </a:pPr>
            <a:r>
              <a:rPr lang="en-US">
                <a:solidFill>
                  <a:prstClr val="black"/>
                </a:solidFill>
              </a:rPr>
              <a:t>10 Things</a:t>
            </a:r>
          </a:p>
        </p:txBody>
      </p:sp>
      <p:sp>
        <p:nvSpPr>
          <p:cNvPr id="5" name="Slide Number Placeholder 4"/>
          <p:cNvSpPr>
            <a:spLocks noGrp="1"/>
          </p:cNvSpPr>
          <p:nvPr>
            <p:ph type="sldNum" sz="quarter" idx="12"/>
          </p:nvPr>
        </p:nvSpPr>
        <p:spPr/>
        <p:txBody>
          <a:bodyPr/>
          <a:lstStyle/>
          <a:p>
            <a:pPr>
              <a:defRPr/>
            </a:pPr>
            <a:fld id="{0A74A36E-BA02-4611-846E-CD8D1D995B7B}" type="slidenum">
              <a:rPr lang="en-US" smtClean="0">
                <a:solidFill>
                  <a:prstClr val="black"/>
                </a:solidFill>
              </a:rPr>
              <a:pPr>
                <a:defRPr/>
              </a:pPr>
              <a:t>55</a:t>
            </a:fld>
            <a:endParaRPr lang="en-US">
              <a:solidFill>
                <a:prstClr val="black"/>
              </a:solidFill>
            </a:endParaRPr>
          </a:p>
        </p:txBody>
      </p:sp>
      <p:sp>
        <p:nvSpPr>
          <p:cNvPr id="6" name="Header Placeholder 5"/>
          <p:cNvSpPr>
            <a:spLocks noGrp="1"/>
          </p:cNvSpPr>
          <p:nvPr>
            <p:ph type="hdr" sz="quarter" idx="13"/>
          </p:nvPr>
        </p:nvSpPr>
        <p:spPr/>
        <p:txBody>
          <a:bodyPr/>
          <a:lstStyle/>
          <a:p>
            <a:pPr>
              <a:defRPr/>
            </a:pPr>
            <a:r>
              <a:rPr lang="en-US">
                <a:solidFill>
                  <a:prstClr val="black"/>
                </a:solidFill>
              </a:rPr>
              <a:t>John Hancock Investments</a:t>
            </a:r>
          </a:p>
        </p:txBody>
      </p:sp>
    </p:spTree>
    <p:extLst>
      <p:ext uri="{BB962C8B-B14F-4D97-AF65-F5344CB8AC3E}">
        <p14:creationId xmlns:p14="http://schemas.microsoft.com/office/powerpoint/2010/main" val="118899454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idx="10"/>
          </p:nvPr>
        </p:nvSpPr>
        <p:spPr/>
        <p:txBody>
          <a:bodyPr/>
          <a:lstStyle/>
          <a:p>
            <a:fld id="{9E25945C-C11F-4817-8063-CFA70D4B54A3}" type="datetime1">
              <a:rPr lang="en-US" smtClean="0"/>
              <a:t>4/9/2024</a:t>
            </a:fld>
            <a:endParaRPr lang="en-US"/>
          </a:p>
        </p:txBody>
      </p:sp>
      <p:sp>
        <p:nvSpPr>
          <p:cNvPr id="4" name="Footer Placeholder 3"/>
          <p:cNvSpPr>
            <a:spLocks noGrp="1"/>
          </p:cNvSpPr>
          <p:nvPr>
            <p:ph type="ftr" sz="quarter" idx="11"/>
          </p:nvPr>
        </p:nvSpPr>
        <p:spPr/>
        <p:txBody>
          <a:bodyPr/>
          <a:lstStyle/>
          <a:p>
            <a:r>
              <a:rPr lang="en-US"/>
              <a:t>10 Things</a:t>
            </a:r>
          </a:p>
        </p:txBody>
      </p:sp>
      <p:sp>
        <p:nvSpPr>
          <p:cNvPr id="5" name="Slide Number Placeholder 4"/>
          <p:cNvSpPr>
            <a:spLocks noGrp="1"/>
          </p:cNvSpPr>
          <p:nvPr>
            <p:ph type="sldNum" sz="quarter" idx="12"/>
          </p:nvPr>
        </p:nvSpPr>
        <p:spPr/>
        <p:txBody>
          <a:bodyPr/>
          <a:lstStyle/>
          <a:p>
            <a:fld id="{0A74A36E-BA02-4611-846E-CD8D1D995B7B}" type="slidenum">
              <a:rPr lang="en-US" smtClean="0"/>
              <a:pPr/>
              <a:t>56</a:t>
            </a:fld>
            <a:endParaRPr lang="en-US"/>
          </a:p>
        </p:txBody>
      </p:sp>
      <p:sp>
        <p:nvSpPr>
          <p:cNvPr id="6" name="Header Placeholder 5"/>
          <p:cNvSpPr>
            <a:spLocks noGrp="1"/>
          </p:cNvSpPr>
          <p:nvPr>
            <p:ph type="hdr" sz="quarter" idx="13"/>
          </p:nvPr>
        </p:nvSpPr>
        <p:spPr/>
        <p:txBody>
          <a:bodyPr/>
          <a:lstStyle/>
          <a:p>
            <a:r>
              <a:rPr lang="en-US"/>
              <a:t>John Hancock Investments</a:t>
            </a:r>
          </a:p>
        </p:txBody>
      </p:sp>
      <p:sp>
        <p:nvSpPr>
          <p:cNvPr id="12" name="Slide Image Placeholder 11"/>
          <p:cNvSpPr>
            <a:spLocks noGrp="1" noRot="1" noChangeAspect="1"/>
          </p:cNvSpPr>
          <p:nvPr>
            <p:ph type="sldImg"/>
          </p:nvPr>
        </p:nvSpPr>
        <p:spPr/>
      </p:sp>
      <p:sp>
        <p:nvSpPr>
          <p:cNvPr id="13" name="Notes Placeholder 12"/>
          <p:cNvSpPr>
            <a:spLocks noGrp="1"/>
          </p:cNvSpPr>
          <p:nvPr>
            <p:ph type="body" sz="quarter" idx="14"/>
          </p:nvPr>
        </p:nvSpPr>
        <p:spPr/>
        <p:txBody>
          <a:bodyPr/>
          <a:lstStyle/>
          <a:p>
            <a:r>
              <a:rPr lang="en-US"/>
              <a:t>As you invest in the stock market, remember that it’s a creature of extremes. It’s less likely for the market to post an average return in a given year—in fact, calendar</a:t>
            </a:r>
            <a:r>
              <a:rPr lang="en-US" baseline="0"/>
              <a:t> </a:t>
            </a:r>
            <a:r>
              <a:rPr lang="en-US"/>
              <a:t>year returns of between 0% and 10% have occurred only 14 times in the last </a:t>
            </a:r>
            <a:r>
              <a:rPr lang="en-US">
                <a:solidFill>
                  <a:srgbClr val="FF0000"/>
                </a:solidFill>
              </a:rPr>
              <a:t>96</a:t>
            </a:r>
            <a:r>
              <a:rPr lang="en-US"/>
              <a:t> years. And, calendar year returns over 20% have occurred </a:t>
            </a:r>
            <a:r>
              <a:rPr lang="en-US">
                <a:solidFill>
                  <a:srgbClr val="FF0000"/>
                </a:solidFill>
              </a:rPr>
              <a:t>35</a:t>
            </a:r>
            <a:r>
              <a:rPr lang="en-US"/>
              <a:t> times in the last </a:t>
            </a:r>
            <a:r>
              <a:rPr lang="en-US">
                <a:solidFill>
                  <a:srgbClr val="FF0000"/>
                </a:solidFill>
              </a:rPr>
              <a:t>96</a:t>
            </a:r>
            <a:r>
              <a:rPr lang="en-US"/>
              <a:t> years. So don’t expect the average,</a:t>
            </a:r>
            <a:r>
              <a:rPr lang="en-US" baseline="0"/>
              <a:t> </a:t>
            </a:r>
            <a:r>
              <a:rPr lang="en-US"/>
              <a:t>expect the extremes.</a:t>
            </a:r>
          </a:p>
          <a:p>
            <a:endParaRPr lang="en-US"/>
          </a:p>
          <a:p>
            <a:r>
              <a:rPr lang="en-US"/>
              <a:t>And remember that great years are not uncommon. In fact, the market has been more likely to gain 20% or more than to lose money in a given calendar year.</a:t>
            </a:r>
          </a:p>
          <a:p>
            <a:endParaRPr lang="en-US"/>
          </a:p>
          <a:p>
            <a:r>
              <a:rPr lang="en-US"/>
              <a:t>The goal is to remain steady and stay the course.</a:t>
            </a:r>
          </a:p>
          <a:p>
            <a:endParaRPr lang="en-US"/>
          </a:p>
        </p:txBody>
      </p:sp>
    </p:spTree>
    <p:extLst>
      <p:ext uri="{BB962C8B-B14F-4D97-AF65-F5344CB8AC3E}">
        <p14:creationId xmlns:p14="http://schemas.microsoft.com/office/powerpoint/2010/main" val="274133712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4" name="Rectangle 4"/>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5" name="Rectangle 5"/>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And now for the most important message of the day – your financial professional is your greatest resource. </a:t>
            </a:r>
          </a:p>
        </p:txBody>
      </p:sp>
      <p:sp>
        <p:nvSpPr>
          <p:cNvPr id="2" name="Date Placeholder 1"/>
          <p:cNvSpPr>
            <a:spLocks noGrp="1"/>
          </p:cNvSpPr>
          <p:nvPr>
            <p:ph type="dt" idx="10"/>
          </p:nvPr>
        </p:nvSpPr>
        <p:spPr/>
        <p:txBody>
          <a:bodyPr/>
          <a:lstStyle/>
          <a:p>
            <a:pPr>
              <a:defRPr/>
            </a:pPr>
            <a:fld id="{353A48ED-02DF-435D-B5D1-A2D6294D0C97}" type="datetime1">
              <a:rPr lang="en-US" smtClean="0"/>
              <a:t>4/9/2024</a:t>
            </a:fld>
            <a:endParaRPr lang="en-US"/>
          </a:p>
        </p:txBody>
      </p:sp>
      <p:sp>
        <p:nvSpPr>
          <p:cNvPr id="3" name="Footer Placeholder 2"/>
          <p:cNvSpPr>
            <a:spLocks noGrp="1"/>
          </p:cNvSpPr>
          <p:nvPr>
            <p:ph type="ftr" sz="quarter" idx="11"/>
          </p:nvPr>
        </p:nvSpPr>
        <p:spPr/>
        <p:txBody>
          <a:bodyPr/>
          <a:lstStyle/>
          <a:p>
            <a:pPr>
              <a:defRPr/>
            </a:pPr>
            <a:r>
              <a:rPr lang="en-US"/>
              <a:t>10 Things</a:t>
            </a:r>
          </a:p>
        </p:txBody>
      </p:sp>
      <p:sp>
        <p:nvSpPr>
          <p:cNvPr id="4" name="Slide Number Placeholder 3"/>
          <p:cNvSpPr>
            <a:spLocks noGrp="1"/>
          </p:cNvSpPr>
          <p:nvPr>
            <p:ph type="sldNum" sz="quarter" idx="12"/>
          </p:nvPr>
        </p:nvSpPr>
        <p:spPr/>
        <p:txBody>
          <a:bodyPr/>
          <a:lstStyle/>
          <a:p>
            <a:pPr>
              <a:defRPr/>
            </a:pPr>
            <a:fld id="{0A74A36E-BA02-4611-846E-CD8D1D995B7B}" type="slidenum">
              <a:rPr lang="en-US" smtClean="0"/>
              <a:pPr>
                <a:defRPr/>
              </a:pPr>
              <a:t>57</a:t>
            </a:fld>
            <a:endParaRPr lang="en-US"/>
          </a:p>
        </p:txBody>
      </p:sp>
      <p:sp>
        <p:nvSpPr>
          <p:cNvPr id="5" name="Header Placeholder 4"/>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254702244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5" name="Notes Placeholder 2"/>
          <p:cNvSpPr>
            <a:spLocks noGrp="1"/>
          </p:cNvSpPr>
          <p:nvPr>
            <p:ph type="body" idx="1"/>
          </p:nvPr>
        </p:nvSpPr>
        <p:spPr/>
        <p:txBody>
          <a:bodyPr/>
          <a:lstStyle/>
          <a:p>
            <a:r>
              <a:rPr lang="en-US" altLang="en-US"/>
              <a:t>What makes your financial professional your greatest resource? [Read slide]</a:t>
            </a:r>
          </a:p>
          <a:p>
            <a:endParaRPr lang="en-US" altLang="en-US"/>
          </a:p>
        </p:txBody>
      </p:sp>
      <p:sp>
        <p:nvSpPr>
          <p:cNvPr id="3" name="Slide Image Placeholder 2"/>
          <p:cNvSpPr>
            <a:spLocks noGrp="1" noRot="1" noChangeAspect="1"/>
          </p:cNvSpPr>
          <p:nvPr>
            <p:ph type="sldImg"/>
          </p:nvPr>
        </p:nvSpPr>
        <p:spPr/>
      </p:sp>
      <p:sp>
        <p:nvSpPr>
          <p:cNvPr id="2" name="Date Placeholder 1"/>
          <p:cNvSpPr>
            <a:spLocks noGrp="1"/>
          </p:cNvSpPr>
          <p:nvPr>
            <p:ph type="dt" idx="10"/>
          </p:nvPr>
        </p:nvSpPr>
        <p:spPr/>
        <p:txBody>
          <a:bodyPr/>
          <a:lstStyle/>
          <a:p>
            <a:pPr>
              <a:defRPr/>
            </a:pPr>
            <a:fld id="{164E8091-F380-4A3D-BC9C-3F761615DA6D}" type="datetime1">
              <a:rPr lang="en-US" smtClean="0"/>
              <a:t>4/9/2024</a:t>
            </a:fld>
            <a:endParaRPr lang="en-US"/>
          </a:p>
        </p:txBody>
      </p:sp>
      <p:sp>
        <p:nvSpPr>
          <p:cNvPr id="4" name="Footer Placeholder 3"/>
          <p:cNvSpPr>
            <a:spLocks noGrp="1"/>
          </p:cNvSpPr>
          <p:nvPr>
            <p:ph type="ftr" sz="quarter" idx="11"/>
          </p:nvPr>
        </p:nvSpPr>
        <p:spPr/>
        <p:txBody>
          <a:bodyPr/>
          <a:lstStyle/>
          <a:p>
            <a:pPr>
              <a:defRPr/>
            </a:pPr>
            <a:r>
              <a:rPr lang="en-US"/>
              <a:t>10 Things</a:t>
            </a:r>
          </a:p>
        </p:txBody>
      </p:sp>
      <p:sp>
        <p:nvSpPr>
          <p:cNvPr id="5" name="Slide Number Placeholder 4"/>
          <p:cNvSpPr>
            <a:spLocks noGrp="1"/>
          </p:cNvSpPr>
          <p:nvPr>
            <p:ph type="sldNum" sz="quarter" idx="12"/>
          </p:nvPr>
        </p:nvSpPr>
        <p:spPr/>
        <p:txBody>
          <a:bodyPr/>
          <a:lstStyle/>
          <a:p>
            <a:pPr>
              <a:defRPr/>
            </a:pPr>
            <a:fld id="{0A74A36E-BA02-4611-846E-CD8D1D995B7B}" type="slidenum">
              <a:rPr lang="en-US" smtClean="0"/>
              <a:pPr>
                <a:defRPr/>
              </a:pPr>
              <a:t>58</a:t>
            </a:fld>
            <a:endParaRPr lang="en-US"/>
          </a:p>
        </p:txBody>
      </p:sp>
      <p:sp>
        <p:nvSpPr>
          <p:cNvPr id="6" name="Header Placeholder 5"/>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51696131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 me leave you with this thought; As legendary investor Warrant Buffet says (READ SLIDE) and that is what your financial professional can help you do! </a:t>
            </a:r>
          </a:p>
          <a:p>
            <a:endParaRPr lang="en-US"/>
          </a:p>
          <a:p>
            <a:r>
              <a:rPr lang="en-US"/>
              <a:t>Now lets go to Q&amp;A.</a:t>
            </a:r>
          </a:p>
        </p:txBody>
      </p:sp>
      <p:sp>
        <p:nvSpPr>
          <p:cNvPr id="4" name="Slide Number Placeholder 3"/>
          <p:cNvSpPr>
            <a:spLocks noGrp="1"/>
          </p:cNvSpPr>
          <p:nvPr>
            <p:ph type="sldNum" sz="quarter" idx="5"/>
          </p:nvPr>
        </p:nvSpPr>
        <p:spPr/>
        <p:txBody>
          <a:bodyPr/>
          <a:lstStyle/>
          <a:p>
            <a:pPr>
              <a:defRPr/>
            </a:pPr>
            <a:fld id="{2BF9171A-3417-4AA4-BC2D-51CD6AFA3964}" type="slidenum">
              <a:rPr lang="en-US" altLang="en-US" smtClean="0"/>
              <a:pPr>
                <a:defRPr/>
              </a:pPr>
              <a:t>59</a:t>
            </a:fld>
            <a:endParaRPr lang="en-US" altLang="en-US"/>
          </a:p>
        </p:txBody>
      </p:sp>
    </p:spTree>
    <p:extLst>
      <p:ext uri="{BB962C8B-B14F-4D97-AF65-F5344CB8AC3E}">
        <p14:creationId xmlns:p14="http://schemas.microsoft.com/office/powerpoint/2010/main" val="39585266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Another important concept to understand is the power of compounding. Compounding is earnings on your investments generating their own earnings over time. </a:t>
            </a:r>
          </a:p>
          <a:p>
            <a:endParaRPr lang="en-US"/>
          </a:p>
          <a:p>
            <a:r>
              <a:rPr lang="en-US"/>
              <a:t>The longer you invest, the more powerful compounding can be. Consider this chart: After five years, the vast majority of the investor’s money is the dollars saved. Over time, more and more of the money came not from savings, but from investment returns. </a:t>
            </a:r>
          </a:p>
          <a:p>
            <a:endParaRPr lang="en-US"/>
          </a:p>
          <a:p>
            <a:r>
              <a:rPr lang="en-US"/>
              <a:t>In short, the longer you can invest, the more your money can work on your behalf.</a:t>
            </a:r>
          </a:p>
          <a:p>
            <a:endParaRPr lang="en-US"/>
          </a:p>
        </p:txBody>
      </p:sp>
      <p:sp>
        <p:nvSpPr>
          <p:cNvPr id="4" name="Date Placeholder 3"/>
          <p:cNvSpPr>
            <a:spLocks noGrp="1"/>
          </p:cNvSpPr>
          <p:nvPr>
            <p:ph type="dt" idx="10"/>
          </p:nvPr>
        </p:nvSpPr>
        <p:spPr/>
        <p:txBody>
          <a:bodyPr/>
          <a:lstStyle/>
          <a:p>
            <a:pPr>
              <a:defRPr/>
            </a:pPr>
            <a:fld id="{48CEFAE6-5E71-45CB-8519-3D39333CBF1E}" type="datetime1">
              <a:rPr lang="en-US" smtClean="0"/>
              <a:t>4/9/2024</a:t>
            </a:fld>
            <a:endParaRPr lang="en-US"/>
          </a:p>
        </p:txBody>
      </p:sp>
      <p:sp>
        <p:nvSpPr>
          <p:cNvPr id="5" name="Footer Placeholder 4"/>
          <p:cNvSpPr>
            <a:spLocks noGrp="1"/>
          </p:cNvSpPr>
          <p:nvPr>
            <p:ph type="ftr" sz="quarter" idx="11"/>
          </p:nvPr>
        </p:nvSpPr>
        <p:spPr/>
        <p:txBody>
          <a:bodyPr/>
          <a:lstStyle/>
          <a:p>
            <a:pPr>
              <a:defRPr/>
            </a:pPr>
            <a:r>
              <a:rPr lang="en-US"/>
              <a:t>10 Things</a:t>
            </a:r>
          </a:p>
        </p:txBody>
      </p:sp>
      <p:sp>
        <p:nvSpPr>
          <p:cNvPr id="6" name="Slide Number Placeholder 5"/>
          <p:cNvSpPr>
            <a:spLocks noGrp="1"/>
          </p:cNvSpPr>
          <p:nvPr>
            <p:ph type="sldNum" sz="quarter" idx="12"/>
          </p:nvPr>
        </p:nvSpPr>
        <p:spPr/>
        <p:txBody>
          <a:bodyPr/>
          <a:lstStyle/>
          <a:p>
            <a:pPr>
              <a:defRPr/>
            </a:pPr>
            <a:fld id="{0A74A36E-BA02-4611-846E-CD8D1D995B7B}" type="slidenum">
              <a:rPr lang="en-US" smtClean="0"/>
              <a:pPr>
                <a:defRPr/>
              </a:pPr>
              <a:t>6</a:t>
            </a:fld>
            <a:endParaRPr lang="en-US"/>
          </a:p>
        </p:txBody>
      </p:sp>
      <p:sp>
        <p:nvSpPr>
          <p:cNvPr id="7" name="Header Placeholder 6"/>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34769030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2BF9171A-3417-4AA4-BC2D-51CD6AFA3964}" type="slidenum">
              <a:rPr lang="en-US" altLang="en-US" smtClean="0"/>
              <a:pPr>
                <a:defRPr/>
              </a:pPr>
              <a:t>60</a:t>
            </a:fld>
            <a:endParaRPr lang="en-US" altLang="en-US"/>
          </a:p>
        </p:txBody>
      </p:sp>
    </p:spTree>
    <p:extLst>
      <p:ext uri="{BB962C8B-B14F-4D97-AF65-F5344CB8AC3E}">
        <p14:creationId xmlns:p14="http://schemas.microsoft.com/office/powerpoint/2010/main" val="325505337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John Hancock Investments</a:t>
            </a:r>
          </a:p>
        </p:txBody>
      </p:sp>
      <p:sp>
        <p:nvSpPr>
          <p:cNvPr id="5" name="Date Placeholder 4"/>
          <p:cNvSpPr>
            <a:spLocks noGrp="1"/>
          </p:cNvSpPr>
          <p:nvPr>
            <p:ph type="dt" idx="11"/>
          </p:nvPr>
        </p:nvSpPr>
        <p:spPr/>
        <p:txBody>
          <a:bodyPr/>
          <a:lstStyle/>
          <a:p>
            <a:pPr>
              <a:defRPr/>
            </a:pPr>
            <a:fld id="{96C9D471-569C-43BB-BA2C-8B471A1C977E}" type="datetime1">
              <a:rPr lang="en-US" smtClean="0"/>
              <a:t>4/9/2024</a:t>
            </a:fld>
            <a:endParaRPr lang="en-US"/>
          </a:p>
        </p:txBody>
      </p:sp>
      <p:sp>
        <p:nvSpPr>
          <p:cNvPr id="6" name="Footer Placeholder 5"/>
          <p:cNvSpPr>
            <a:spLocks noGrp="1"/>
          </p:cNvSpPr>
          <p:nvPr>
            <p:ph type="ftr" sz="quarter" idx="12"/>
          </p:nvPr>
        </p:nvSpPr>
        <p:spPr/>
        <p:txBody>
          <a:bodyPr/>
          <a:lstStyle/>
          <a:p>
            <a:pPr>
              <a:defRPr/>
            </a:pPr>
            <a:r>
              <a:rPr lang="en-US"/>
              <a:t>10 Things</a:t>
            </a:r>
          </a:p>
        </p:txBody>
      </p:sp>
      <p:sp>
        <p:nvSpPr>
          <p:cNvPr id="7" name="Slide Number Placeholder 6"/>
          <p:cNvSpPr>
            <a:spLocks noGrp="1"/>
          </p:cNvSpPr>
          <p:nvPr>
            <p:ph type="sldNum" sz="quarter" idx="13"/>
          </p:nvPr>
        </p:nvSpPr>
        <p:spPr/>
        <p:txBody>
          <a:bodyPr/>
          <a:lstStyle/>
          <a:p>
            <a:pPr>
              <a:defRPr/>
            </a:pPr>
            <a:fld id="{0A74A36E-BA02-4611-846E-CD8D1D995B7B}" type="slidenum">
              <a:rPr lang="en-US" smtClean="0"/>
              <a:pPr>
                <a:defRPr/>
              </a:pPr>
              <a:t>61</a:t>
            </a:fld>
            <a:endParaRPr lang="en-US"/>
          </a:p>
        </p:txBody>
      </p:sp>
    </p:spTree>
    <p:extLst>
      <p:ext uri="{BB962C8B-B14F-4D97-AF65-F5344CB8AC3E}">
        <p14:creationId xmlns:p14="http://schemas.microsoft.com/office/powerpoint/2010/main" val="134780478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John Hancock Investments</a:t>
            </a:r>
          </a:p>
        </p:txBody>
      </p:sp>
      <p:sp>
        <p:nvSpPr>
          <p:cNvPr id="5" name="Date Placeholder 4"/>
          <p:cNvSpPr>
            <a:spLocks noGrp="1"/>
          </p:cNvSpPr>
          <p:nvPr>
            <p:ph type="dt" idx="11"/>
          </p:nvPr>
        </p:nvSpPr>
        <p:spPr/>
        <p:txBody>
          <a:bodyPr/>
          <a:lstStyle/>
          <a:p>
            <a:pPr>
              <a:defRPr/>
            </a:pPr>
            <a:fld id="{72757AEB-F388-4D45-A0B0-EC4EBF036A4E}" type="datetime1">
              <a:rPr lang="en-US" smtClean="0"/>
              <a:t>4/9/2024</a:t>
            </a:fld>
            <a:endParaRPr lang="en-US"/>
          </a:p>
        </p:txBody>
      </p:sp>
      <p:sp>
        <p:nvSpPr>
          <p:cNvPr id="6" name="Footer Placeholder 5"/>
          <p:cNvSpPr>
            <a:spLocks noGrp="1"/>
          </p:cNvSpPr>
          <p:nvPr>
            <p:ph type="ftr" sz="quarter" idx="12"/>
          </p:nvPr>
        </p:nvSpPr>
        <p:spPr/>
        <p:txBody>
          <a:bodyPr/>
          <a:lstStyle/>
          <a:p>
            <a:pPr>
              <a:defRPr/>
            </a:pPr>
            <a:r>
              <a:rPr lang="en-US"/>
              <a:t>10 Things</a:t>
            </a:r>
          </a:p>
        </p:txBody>
      </p:sp>
      <p:sp>
        <p:nvSpPr>
          <p:cNvPr id="7" name="Slide Number Placeholder 6"/>
          <p:cNvSpPr>
            <a:spLocks noGrp="1"/>
          </p:cNvSpPr>
          <p:nvPr>
            <p:ph type="sldNum" sz="quarter" idx="13"/>
          </p:nvPr>
        </p:nvSpPr>
        <p:spPr/>
        <p:txBody>
          <a:bodyPr/>
          <a:lstStyle/>
          <a:p>
            <a:pPr>
              <a:defRPr/>
            </a:pPr>
            <a:fld id="{0A74A36E-BA02-4611-846E-CD8D1D995B7B}" type="slidenum">
              <a:rPr lang="en-US" smtClean="0"/>
              <a:pPr>
                <a:defRPr/>
              </a:pPr>
              <a:t>62</a:t>
            </a:fld>
            <a:endParaRPr lang="en-US"/>
          </a:p>
        </p:txBody>
      </p:sp>
    </p:spTree>
    <p:extLst>
      <p:ext uri="{BB962C8B-B14F-4D97-AF65-F5344CB8AC3E}">
        <p14:creationId xmlns:p14="http://schemas.microsoft.com/office/powerpoint/2010/main" val="231147853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John Hancock Investments</a:t>
            </a:r>
          </a:p>
        </p:txBody>
      </p:sp>
      <p:sp>
        <p:nvSpPr>
          <p:cNvPr id="5" name="Date Placeholder 4"/>
          <p:cNvSpPr>
            <a:spLocks noGrp="1"/>
          </p:cNvSpPr>
          <p:nvPr>
            <p:ph type="dt" idx="11"/>
          </p:nvPr>
        </p:nvSpPr>
        <p:spPr/>
        <p:txBody>
          <a:bodyPr/>
          <a:lstStyle/>
          <a:p>
            <a:pPr>
              <a:defRPr/>
            </a:pPr>
            <a:fld id="{2E73ACCB-9E28-40BD-B95C-A6F7A656CF80}" type="datetime1">
              <a:rPr lang="en-US" smtClean="0"/>
              <a:t>4/9/2024</a:t>
            </a:fld>
            <a:endParaRPr lang="en-US"/>
          </a:p>
        </p:txBody>
      </p:sp>
      <p:sp>
        <p:nvSpPr>
          <p:cNvPr id="6" name="Footer Placeholder 5"/>
          <p:cNvSpPr>
            <a:spLocks noGrp="1"/>
          </p:cNvSpPr>
          <p:nvPr>
            <p:ph type="ftr" sz="quarter" idx="12"/>
          </p:nvPr>
        </p:nvSpPr>
        <p:spPr/>
        <p:txBody>
          <a:bodyPr/>
          <a:lstStyle/>
          <a:p>
            <a:pPr>
              <a:defRPr/>
            </a:pPr>
            <a:r>
              <a:rPr lang="en-US"/>
              <a:t>10 Things</a:t>
            </a:r>
          </a:p>
        </p:txBody>
      </p:sp>
      <p:sp>
        <p:nvSpPr>
          <p:cNvPr id="7" name="Slide Number Placeholder 6"/>
          <p:cNvSpPr>
            <a:spLocks noGrp="1"/>
          </p:cNvSpPr>
          <p:nvPr>
            <p:ph type="sldNum" sz="quarter" idx="13"/>
          </p:nvPr>
        </p:nvSpPr>
        <p:spPr/>
        <p:txBody>
          <a:bodyPr/>
          <a:lstStyle/>
          <a:p>
            <a:pPr>
              <a:defRPr/>
            </a:pPr>
            <a:fld id="{0A74A36E-BA02-4611-846E-CD8D1D995B7B}" type="slidenum">
              <a:rPr lang="en-US" smtClean="0"/>
              <a:pPr>
                <a:defRPr/>
              </a:pPr>
              <a:t>63</a:t>
            </a:fld>
            <a:endParaRPr lang="en-US"/>
          </a:p>
        </p:txBody>
      </p:sp>
    </p:spTree>
    <p:extLst>
      <p:ext uri="{BB962C8B-B14F-4D97-AF65-F5344CB8AC3E}">
        <p14:creationId xmlns:p14="http://schemas.microsoft.com/office/powerpoint/2010/main" val="55242663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p:sp>
      <p:sp>
        <p:nvSpPr>
          <p:cNvPr id="2" name="Notes Placeholder 1"/>
          <p:cNvSpPr>
            <a:spLocks noGrp="1"/>
          </p:cNvSpPr>
          <p:nvPr>
            <p:ph type="body" idx="1"/>
          </p:nvPr>
        </p:nvSpPr>
        <p:spPr/>
        <p:txBody>
          <a:bodyPr/>
          <a:lstStyle/>
          <a:p>
            <a:r>
              <a:rPr lang="en-US" altLang="en-US"/>
              <a:t>John Hancock is ready to help you and your clients every step of the way. </a:t>
            </a:r>
          </a:p>
          <a:p>
            <a:endParaRPr lang="en-US" altLang="en-US"/>
          </a:p>
          <a:p>
            <a:r>
              <a:rPr lang="en-US" altLang="en-US"/>
              <a:t>For more information on any of the lessons</a:t>
            </a:r>
            <a:r>
              <a:rPr lang="en-US" altLang="en-US" baseline="0"/>
              <a:t> </a:t>
            </a:r>
            <a:r>
              <a:rPr lang="en-US" altLang="en-US"/>
              <a:t>discussed today, please speak with me or your</a:t>
            </a:r>
            <a:r>
              <a:rPr lang="en-US" altLang="en-US" baseline="0"/>
              <a:t> financial professional</a:t>
            </a:r>
            <a:r>
              <a:rPr lang="en-US" altLang="en-US"/>
              <a:t>. </a:t>
            </a:r>
          </a:p>
          <a:p>
            <a:endParaRPr lang="en-US" altLang="en-US"/>
          </a:p>
          <a:p>
            <a:r>
              <a:rPr lang="en-US" altLang="en-US"/>
              <a:t>Now, I’d like to open this up to your questions, and thank you for being such a great audience. </a:t>
            </a:r>
          </a:p>
          <a:p>
            <a:endParaRPr lang="en-US"/>
          </a:p>
        </p:txBody>
      </p:sp>
      <p:sp>
        <p:nvSpPr>
          <p:cNvPr id="3" name="Date Placeholder 2"/>
          <p:cNvSpPr>
            <a:spLocks noGrp="1"/>
          </p:cNvSpPr>
          <p:nvPr>
            <p:ph type="dt" idx="10"/>
          </p:nvPr>
        </p:nvSpPr>
        <p:spPr/>
        <p:txBody>
          <a:bodyPr/>
          <a:lstStyle/>
          <a:p>
            <a:pPr>
              <a:defRPr/>
            </a:pPr>
            <a:fld id="{F78D09D7-05EC-4F51-BFC1-2BF25990D541}" type="datetime1">
              <a:rPr lang="en-US" smtClean="0"/>
              <a:t>4/9/2024</a:t>
            </a:fld>
            <a:endParaRPr lang="en-US"/>
          </a:p>
        </p:txBody>
      </p:sp>
      <p:sp>
        <p:nvSpPr>
          <p:cNvPr id="4" name="Footer Placeholder 3"/>
          <p:cNvSpPr>
            <a:spLocks noGrp="1"/>
          </p:cNvSpPr>
          <p:nvPr>
            <p:ph type="ftr" sz="quarter" idx="11"/>
          </p:nvPr>
        </p:nvSpPr>
        <p:spPr/>
        <p:txBody>
          <a:bodyPr/>
          <a:lstStyle/>
          <a:p>
            <a:pPr>
              <a:defRPr/>
            </a:pPr>
            <a:r>
              <a:rPr lang="en-US"/>
              <a:t>10 Things</a:t>
            </a:r>
          </a:p>
        </p:txBody>
      </p:sp>
      <p:sp>
        <p:nvSpPr>
          <p:cNvPr id="5" name="Slide Number Placeholder 4"/>
          <p:cNvSpPr>
            <a:spLocks noGrp="1"/>
          </p:cNvSpPr>
          <p:nvPr>
            <p:ph type="sldNum" sz="quarter" idx="12"/>
          </p:nvPr>
        </p:nvSpPr>
        <p:spPr/>
        <p:txBody>
          <a:bodyPr/>
          <a:lstStyle/>
          <a:p>
            <a:pPr>
              <a:defRPr/>
            </a:pPr>
            <a:fld id="{0A74A36E-BA02-4611-846E-CD8D1D995B7B}" type="slidenum">
              <a:rPr lang="en-US" smtClean="0"/>
              <a:pPr>
                <a:defRPr/>
              </a:pPr>
              <a:t>64</a:t>
            </a:fld>
            <a:endParaRPr lang="en-US"/>
          </a:p>
        </p:txBody>
      </p:sp>
      <p:sp>
        <p:nvSpPr>
          <p:cNvPr id="7" name="Header Placeholder 6"/>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2723187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3" name="Rectangle 5"/>
          <p:cNvSpPr>
            <a:spLocks noGrp="1" noChangeArrowheads="1"/>
          </p:cNvSpPr>
          <p:nvPr>
            <p:ph type="body" idx="1"/>
          </p:nvPr>
        </p:nvSpPr>
        <p:spPr/>
        <p:txBody>
          <a:bodyPr/>
          <a:lstStyle/>
          <a:p>
            <a:r>
              <a:rPr lang="en-US" altLang="en-US"/>
              <a:t>Now let’s move on to the second principle – Investing in U.S. stocks is one of the best ways to build wealth. </a:t>
            </a:r>
          </a:p>
        </p:txBody>
      </p:sp>
      <p:sp>
        <p:nvSpPr>
          <p:cNvPr id="3" name="Slide Image Placeholder 2"/>
          <p:cNvSpPr>
            <a:spLocks noGrp="1" noRot="1" noChangeAspect="1"/>
          </p:cNvSpPr>
          <p:nvPr>
            <p:ph type="sldImg"/>
          </p:nvPr>
        </p:nvSpPr>
        <p:spPr/>
      </p:sp>
      <p:sp>
        <p:nvSpPr>
          <p:cNvPr id="2" name="Date Placeholder 1"/>
          <p:cNvSpPr>
            <a:spLocks noGrp="1"/>
          </p:cNvSpPr>
          <p:nvPr>
            <p:ph type="dt" idx="10"/>
          </p:nvPr>
        </p:nvSpPr>
        <p:spPr/>
        <p:txBody>
          <a:bodyPr/>
          <a:lstStyle/>
          <a:p>
            <a:pPr>
              <a:defRPr/>
            </a:pPr>
            <a:fld id="{784E5678-9FF2-4FCC-AB7D-A2515C5D3907}" type="datetime1">
              <a:rPr lang="en-US" smtClean="0"/>
              <a:t>4/9/2024</a:t>
            </a:fld>
            <a:endParaRPr lang="en-US"/>
          </a:p>
        </p:txBody>
      </p:sp>
      <p:sp>
        <p:nvSpPr>
          <p:cNvPr id="4" name="Footer Placeholder 3"/>
          <p:cNvSpPr>
            <a:spLocks noGrp="1"/>
          </p:cNvSpPr>
          <p:nvPr>
            <p:ph type="ftr" sz="quarter" idx="11"/>
          </p:nvPr>
        </p:nvSpPr>
        <p:spPr/>
        <p:txBody>
          <a:bodyPr/>
          <a:lstStyle/>
          <a:p>
            <a:pPr>
              <a:defRPr/>
            </a:pPr>
            <a:r>
              <a:rPr lang="en-US"/>
              <a:t>10 Things</a:t>
            </a:r>
          </a:p>
        </p:txBody>
      </p:sp>
      <p:sp>
        <p:nvSpPr>
          <p:cNvPr id="5" name="Slide Number Placeholder 4"/>
          <p:cNvSpPr>
            <a:spLocks noGrp="1"/>
          </p:cNvSpPr>
          <p:nvPr>
            <p:ph type="sldNum" sz="quarter" idx="12"/>
          </p:nvPr>
        </p:nvSpPr>
        <p:spPr/>
        <p:txBody>
          <a:bodyPr/>
          <a:lstStyle/>
          <a:p>
            <a:pPr>
              <a:defRPr/>
            </a:pPr>
            <a:fld id="{0A74A36E-BA02-4611-846E-CD8D1D995B7B}" type="slidenum">
              <a:rPr lang="en-US" smtClean="0"/>
              <a:pPr>
                <a:defRPr/>
              </a:pPr>
              <a:t>7</a:t>
            </a:fld>
            <a:endParaRPr lang="en-US"/>
          </a:p>
        </p:txBody>
      </p:sp>
      <p:sp>
        <p:nvSpPr>
          <p:cNvPr id="6" name="Header Placeholder 5"/>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36739115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73911">
              <a:defRPr/>
            </a:pPr>
            <a:r>
              <a:rPr lang="en-US"/>
              <a:t>One thing is certain about stocks: Over the long term, they have offered one of the best ways to build wealth. Stocks have outpaced bonds and inflation over time despite wars, recessions, inflation spikes and other market-rattling events. </a:t>
            </a:r>
          </a:p>
          <a:p>
            <a:pPr defTabSz="873911">
              <a:defRPr/>
            </a:pPr>
            <a:endParaRPr lang="en-US"/>
          </a:p>
          <a:p>
            <a:pPr defTabSz="873911">
              <a:defRPr/>
            </a:pPr>
            <a:r>
              <a:rPr lang="en-US"/>
              <a:t>As you can see, an investor who put $100,000 in stocks in </a:t>
            </a:r>
            <a:r>
              <a:rPr lang="en-US">
                <a:solidFill>
                  <a:srgbClr val="FF0000"/>
                </a:solidFill>
              </a:rPr>
              <a:t>1983</a:t>
            </a:r>
            <a:r>
              <a:rPr lang="en-US"/>
              <a:t> and matched the market’s return would have over $6.8 million today. That’s well ahead of the approximately $1.3 million that same </a:t>
            </a:r>
            <a:r>
              <a:rPr lang="en-US" baseline="0"/>
              <a:t>investor</a:t>
            </a:r>
            <a:r>
              <a:rPr lang="en-US"/>
              <a:t> would have if they invested only in bonds. </a:t>
            </a:r>
          </a:p>
          <a:p>
            <a:pPr defTabSz="873911">
              <a:defRPr/>
            </a:pPr>
            <a:endParaRPr lang="en-US"/>
          </a:p>
          <a:p>
            <a:r>
              <a:rPr lang="en-US"/>
              <a:t>The impact of inflation makes that growth even more noteworthy. The investor would have needed more than </a:t>
            </a:r>
            <a:r>
              <a:rPr lang="en-US">
                <a:solidFill>
                  <a:srgbClr val="FF0000"/>
                </a:solidFill>
              </a:rPr>
              <a:t>$298,000 </a:t>
            </a:r>
            <a:r>
              <a:rPr lang="en-US"/>
              <a:t>to purchase what $100,000 could have bought back in </a:t>
            </a:r>
            <a:r>
              <a:rPr lang="en-US">
                <a:solidFill>
                  <a:srgbClr val="FF0000"/>
                </a:solidFill>
              </a:rPr>
              <a:t>1983</a:t>
            </a:r>
            <a:r>
              <a:rPr lang="en-US"/>
              <a:t>. Stocks’ returns gave the</a:t>
            </a:r>
            <a:r>
              <a:rPr lang="en-US" baseline="0"/>
              <a:t> investor</a:t>
            </a:r>
            <a:r>
              <a:rPr lang="en-US"/>
              <a:t> a much larger cushion.</a:t>
            </a:r>
          </a:p>
          <a:p>
            <a:endParaRPr lang="en-US"/>
          </a:p>
        </p:txBody>
      </p:sp>
      <p:sp>
        <p:nvSpPr>
          <p:cNvPr id="4" name="Date Placeholder 3"/>
          <p:cNvSpPr>
            <a:spLocks noGrp="1"/>
          </p:cNvSpPr>
          <p:nvPr>
            <p:ph type="dt" idx="10"/>
          </p:nvPr>
        </p:nvSpPr>
        <p:spPr/>
        <p:txBody>
          <a:bodyPr/>
          <a:lstStyle/>
          <a:p>
            <a:pPr>
              <a:defRPr/>
            </a:pPr>
            <a:fld id="{573ADEE5-4832-465F-A88B-EE21EA15877B}" type="datetime1">
              <a:rPr lang="en-US" smtClean="0">
                <a:solidFill>
                  <a:prstClr val="black"/>
                </a:solidFill>
              </a:rPr>
              <a:t>4/9/2024</a:t>
            </a:fld>
            <a:endParaRPr lang="en-US">
              <a:solidFill>
                <a:prstClr val="black"/>
              </a:solidFill>
            </a:endParaRPr>
          </a:p>
        </p:txBody>
      </p:sp>
      <p:sp>
        <p:nvSpPr>
          <p:cNvPr id="5" name="Footer Placeholder 4"/>
          <p:cNvSpPr>
            <a:spLocks noGrp="1"/>
          </p:cNvSpPr>
          <p:nvPr>
            <p:ph type="ftr" sz="quarter" idx="11"/>
          </p:nvPr>
        </p:nvSpPr>
        <p:spPr/>
        <p:txBody>
          <a:bodyPr/>
          <a:lstStyle/>
          <a:p>
            <a:pPr>
              <a:defRPr/>
            </a:pPr>
            <a:r>
              <a:rPr lang="en-US">
                <a:solidFill>
                  <a:prstClr val="black"/>
                </a:solidFill>
              </a:rPr>
              <a:t>10 Things</a:t>
            </a:r>
          </a:p>
        </p:txBody>
      </p:sp>
      <p:sp>
        <p:nvSpPr>
          <p:cNvPr id="6" name="Slide Number Placeholder 5"/>
          <p:cNvSpPr>
            <a:spLocks noGrp="1"/>
          </p:cNvSpPr>
          <p:nvPr>
            <p:ph type="sldNum" sz="quarter" idx="12"/>
          </p:nvPr>
        </p:nvSpPr>
        <p:spPr/>
        <p:txBody>
          <a:bodyPr/>
          <a:lstStyle/>
          <a:p>
            <a:pPr>
              <a:defRPr/>
            </a:pPr>
            <a:fld id="{0A74A36E-BA02-4611-846E-CD8D1D995B7B}" type="slidenum">
              <a:rPr lang="en-US" smtClean="0">
                <a:solidFill>
                  <a:prstClr val="black"/>
                </a:solidFill>
              </a:rPr>
              <a:pPr>
                <a:defRPr/>
              </a:pPr>
              <a:t>8</a:t>
            </a:fld>
            <a:endParaRPr lang="en-US">
              <a:solidFill>
                <a:prstClr val="black"/>
              </a:solidFill>
            </a:endParaRPr>
          </a:p>
        </p:txBody>
      </p:sp>
      <p:sp>
        <p:nvSpPr>
          <p:cNvPr id="7" name="Header Placeholder 6"/>
          <p:cNvSpPr>
            <a:spLocks noGrp="1"/>
          </p:cNvSpPr>
          <p:nvPr>
            <p:ph type="hdr" sz="quarter" idx="13"/>
          </p:nvPr>
        </p:nvSpPr>
        <p:spPr/>
        <p:txBody>
          <a:bodyPr/>
          <a:lstStyle/>
          <a:p>
            <a:pPr>
              <a:defRPr/>
            </a:pPr>
            <a:r>
              <a:rPr lang="en-US">
                <a:solidFill>
                  <a:prstClr val="black"/>
                </a:solidFill>
              </a:rPr>
              <a:t>John Hancock Investments</a:t>
            </a:r>
          </a:p>
        </p:txBody>
      </p:sp>
    </p:spTree>
    <p:extLst>
      <p:ext uri="{BB962C8B-B14F-4D97-AF65-F5344CB8AC3E}">
        <p14:creationId xmlns:p14="http://schemas.microsoft.com/office/powerpoint/2010/main" val="662564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Stock growth doesn’t occur in a straight line. In any given year, the stock market’s returns may be negative.</a:t>
            </a:r>
          </a:p>
          <a:p>
            <a:endParaRPr lang="en-US"/>
          </a:p>
          <a:p>
            <a:r>
              <a:rPr lang="en-US"/>
              <a:t>The chart shows the distribution of the stock market’s annual returns since 1928. As you can see, stocks gained ground 73% of the time. </a:t>
            </a:r>
          </a:p>
          <a:p>
            <a:endParaRPr lang="en-US"/>
          </a:p>
          <a:p>
            <a:r>
              <a:rPr lang="en-US">
                <a:solidFill>
                  <a:schemeClr val="tx1"/>
                </a:solidFill>
              </a:rPr>
              <a:t>Of course, the stock market fell the other 27% of the time — and some of those losses were large. Weathering those kinds of short-term losses is part of long-term investing.</a:t>
            </a:r>
          </a:p>
        </p:txBody>
      </p:sp>
      <p:sp>
        <p:nvSpPr>
          <p:cNvPr id="4" name="Date Placeholder 3"/>
          <p:cNvSpPr>
            <a:spLocks noGrp="1"/>
          </p:cNvSpPr>
          <p:nvPr>
            <p:ph type="dt" idx="10"/>
          </p:nvPr>
        </p:nvSpPr>
        <p:spPr/>
        <p:txBody>
          <a:bodyPr/>
          <a:lstStyle/>
          <a:p>
            <a:pPr>
              <a:defRPr/>
            </a:pPr>
            <a:fld id="{5641DEB0-3E90-40B5-99F8-A9E190B3FE05}" type="datetime1">
              <a:rPr lang="en-US" smtClean="0"/>
              <a:t>4/9/2024</a:t>
            </a:fld>
            <a:endParaRPr lang="en-US"/>
          </a:p>
        </p:txBody>
      </p:sp>
      <p:sp>
        <p:nvSpPr>
          <p:cNvPr id="5" name="Footer Placeholder 4"/>
          <p:cNvSpPr>
            <a:spLocks noGrp="1"/>
          </p:cNvSpPr>
          <p:nvPr>
            <p:ph type="ftr" sz="quarter" idx="11"/>
          </p:nvPr>
        </p:nvSpPr>
        <p:spPr/>
        <p:txBody>
          <a:bodyPr/>
          <a:lstStyle/>
          <a:p>
            <a:pPr>
              <a:defRPr/>
            </a:pPr>
            <a:r>
              <a:rPr lang="en-US"/>
              <a:t>10 Things</a:t>
            </a:r>
          </a:p>
        </p:txBody>
      </p:sp>
      <p:sp>
        <p:nvSpPr>
          <p:cNvPr id="6" name="Slide Number Placeholder 5"/>
          <p:cNvSpPr>
            <a:spLocks noGrp="1"/>
          </p:cNvSpPr>
          <p:nvPr>
            <p:ph type="sldNum" sz="quarter" idx="12"/>
          </p:nvPr>
        </p:nvSpPr>
        <p:spPr/>
        <p:txBody>
          <a:bodyPr/>
          <a:lstStyle/>
          <a:p>
            <a:pPr>
              <a:defRPr/>
            </a:pPr>
            <a:fld id="{0A74A36E-BA02-4611-846E-CD8D1D995B7B}" type="slidenum">
              <a:rPr lang="en-US" smtClean="0"/>
              <a:pPr>
                <a:defRPr/>
              </a:pPr>
              <a:t>9</a:t>
            </a:fld>
            <a:endParaRPr lang="en-US"/>
          </a:p>
        </p:txBody>
      </p:sp>
      <p:sp>
        <p:nvSpPr>
          <p:cNvPr id="7" name="Header Placeholder 6"/>
          <p:cNvSpPr>
            <a:spLocks noGrp="1"/>
          </p:cNvSpPr>
          <p:nvPr>
            <p:ph type="hdr" sz="quarter" idx="13"/>
          </p:nvPr>
        </p:nvSpPr>
        <p:spPr/>
        <p:txBody>
          <a:bodyPr/>
          <a:lstStyle/>
          <a:p>
            <a:pPr>
              <a:defRPr/>
            </a:pPr>
            <a:r>
              <a:rPr lang="en-US"/>
              <a:t>John Hancock Investments</a:t>
            </a:r>
          </a:p>
        </p:txBody>
      </p:sp>
    </p:spTree>
    <p:extLst>
      <p:ext uri="{BB962C8B-B14F-4D97-AF65-F5344CB8AC3E}">
        <p14:creationId xmlns:p14="http://schemas.microsoft.com/office/powerpoint/2010/main" val="19596726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8">
            <a:extLst>
              <a:ext uri="{FF2B5EF4-FFF2-40B4-BE49-F238E27FC236}">
                <a16:creationId xmlns:a16="http://schemas.microsoft.com/office/drawing/2014/main" id="{A6CCED91-D2C5-453E-B319-29A71EA69FAD}"/>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6038850" y="0"/>
            <a:ext cx="31051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14A79FD9-D925-45D9-A7DA-662A6E696EAA}"/>
              </a:ext>
            </a:extLst>
          </p:cNvPr>
          <p:cNvSpPr>
            <a:spLocks noGrp="1"/>
          </p:cNvSpPr>
          <p:nvPr>
            <p:ph type="ctrTitle"/>
          </p:nvPr>
        </p:nvSpPr>
        <p:spPr>
          <a:xfrm>
            <a:off x="398463" y="737668"/>
            <a:ext cx="6053612" cy="3438682"/>
          </a:xfrm>
        </p:spPr>
        <p:txBody>
          <a:bodyPr anchor="ctr">
            <a:normAutofit/>
          </a:bodyPr>
          <a:lstStyle>
            <a:lvl1pPr algn="l">
              <a:lnSpc>
                <a:spcPct val="95000"/>
              </a:lnSpc>
              <a:defRPr sz="7200"/>
            </a:lvl1pPr>
          </a:lstStyle>
          <a:p>
            <a:r>
              <a:rPr lang="en-US" noProof="0"/>
              <a:t>Click to edit Master title style</a:t>
            </a:r>
          </a:p>
        </p:txBody>
      </p:sp>
      <p:sp>
        <p:nvSpPr>
          <p:cNvPr id="3" name="Subtitle 2">
            <a:extLst>
              <a:ext uri="{FF2B5EF4-FFF2-40B4-BE49-F238E27FC236}">
                <a16:creationId xmlns:a16="http://schemas.microsoft.com/office/drawing/2014/main" id="{C76218ED-EAF3-4B2E-B594-07CC7613C3D4}"/>
              </a:ext>
            </a:extLst>
          </p:cNvPr>
          <p:cNvSpPr>
            <a:spLocks noGrp="1"/>
          </p:cNvSpPr>
          <p:nvPr>
            <p:ph type="subTitle" idx="1"/>
          </p:nvPr>
        </p:nvSpPr>
        <p:spPr>
          <a:xfrm>
            <a:off x="398463" y="4789255"/>
            <a:ext cx="6053611" cy="407584"/>
          </a:xfrm>
        </p:spPr>
        <p:txBody>
          <a:bodyPr anchor="b"/>
          <a:lstStyle>
            <a:lvl1pPr marL="0" indent="0" algn="l">
              <a:buNone/>
              <a:defRPr sz="1400">
                <a:solidFill>
                  <a:schemeClr val="tx1"/>
                </a:solidFill>
                <a:latin typeface="+mn-lt"/>
              </a:defRPr>
            </a:lvl1pPr>
            <a:lvl2pPr marL="457063" indent="0" algn="r">
              <a:buNone/>
              <a:defRPr sz="1200">
                <a:solidFill>
                  <a:schemeClr val="tx1"/>
                </a:solidFill>
              </a:defRPr>
            </a:lvl2pPr>
            <a:lvl3pPr marL="914126" indent="0" algn="r">
              <a:buNone/>
              <a:defRPr sz="1200">
                <a:solidFill>
                  <a:schemeClr val="tx1"/>
                </a:solidFill>
              </a:defRPr>
            </a:lvl3pPr>
            <a:lvl4pPr marL="1371189" indent="0" algn="r">
              <a:buNone/>
              <a:defRPr sz="1200">
                <a:solidFill>
                  <a:schemeClr val="tx1"/>
                </a:solidFill>
              </a:defRPr>
            </a:lvl4pPr>
            <a:lvl5pPr marL="1828251" indent="0" algn="r">
              <a:buNone/>
              <a:defRPr sz="1200">
                <a:solidFill>
                  <a:schemeClr val="tx1"/>
                </a:solidFill>
              </a:defRPr>
            </a:lvl5pPr>
            <a:lvl6pPr marL="2285314" indent="0" algn="r">
              <a:buNone/>
              <a:defRPr sz="1200">
                <a:solidFill>
                  <a:schemeClr val="tx1"/>
                </a:solidFill>
              </a:defRPr>
            </a:lvl6pPr>
            <a:lvl7pPr marL="2742377" indent="0" algn="r">
              <a:buNone/>
              <a:defRPr sz="1200">
                <a:solidFill>
                  <a:schemeClr val="tx1"/>
                </a:solidFill>
              </a:defRPr>
            </a:lvl7pPr>
            <a:lvl8pPr marL="3199440" indent="0" algn="r">
              <a:buNone/>
              <a:defRPr sz="1200">
                <a:solidFill>
                  <a:schemeClr val="tx1"/>
                </a:solidFill>
              </a:defRPr>
            </a:lvl8pPr>
            <a:lvl9pPr marL="3656503" indent="0" algn="r">
              <a:buNone/>
              <a:defRPr sz="1200">
                <a:solidFill>
                  <a:schemeClr val="tx1"/>
                </a:solidFill>
              </a:defRPr>
            </a:lvl9pPr>
          </a:lstStyle>
          <a:p>
            <a:r>
              <a:rPr lang="en-US" noProof="0"/>
              <a:t>Click to edit Master subtitle style</a:t>
            </a:r>
          </a:p>
        </p:txBody>
      </p:sp>
      <p:sp>
        <p:nvSpPr>
          <p:cNvPr id="5" name="Date Placeholder 3">
            <a:extLst>
              <a:ext uri="{FF2B5EF4-FFF2-40B4-BE49-F238E27FC236}">
                <a16:creationId xmlns:a16="http://schemas.microsoft.com/office/drawing/2014/main" id="{236D8645-7CB7-4335-ADE3-7A4DB6D7872F}"/>
              </a:ext>
            </a:extLst>
          </p:cNvPr>
          <p:cNvSpPr>
            <a:spLocks noGrp="1"/>
          </p:cNvSpPr>
          <p:nvPr>
            <p:ph type="dt" sz="half" idx="10"/>
          </p:nvPr>
        </p:nvSpPr>
        <p:spPr bwMode="black">
          <a:xfrm>
            <a:off x="398463" y="5459413"/>
            <a:ext cx="6053137" cy="268287"/>
          </a:xfrm>
        </p:spPr>
        <p:txBody>
          <a:bodyPr anchor="t"/>
          <a:lstStyle>
            <a:lvl1pPr algn="l">
              <a:defRPr sz="1400">
                <a:solidFill>
                  <a:schemeClr val="tx1"/>
                </a:solidFill>
                <a:latin typeface="+mn-lt"/>
              </a:defRPr>
            </a:lvl1pPr>
          </a:lstStyle>
          <a:p>
            <a:pPr>
              <a:defRPr/>
            </a:pPr>
            <a:fld id="{AA5C3A89-F15B-4D76-A68D-2EBA6C868D91}" type="datetime4">
              <a:rPr lang="en-CA" smtClean="0"/>
              <a:t>April 9, 2024</a:t>
            </a:fld>
            <a:endParaRPr lang="en-US"/>
          </a:p>
        </p:txBody>
      </p:sp>
      <p:sp>
        <p:nvSpPr>
          <p:cNvPr id="6" name="Footer Placeholder 4">
            <a:extLst>
              <a:ext uri="{FF2B5EF4-FFF2-40B4-BE49-F238E27FC236}">
                <a16:creationId xmlns:a16="http://schemas.microsoft.com/office/drawing/2014/main" id="{A17CF149-EE95-4FB2-8286-41F3A8F38808}"/>
              </a:ext>
            </a:extLst>
          </p:cNvPr>
          <p:cNvSpPr>
            <a:spLocks noGrp="1"/>
          </p:cNvSpPr>
          <p:nvPr>
            <p:ph type="ftr" sz="quarter" idx="11"/>
          </p:nvPr>
        </p:nvSpPr>
        <p:spPr>
          <a:xfrm>
            <a:off x="341313" y="7010400"/>
            <a:ext cx="8462962" cy="46038"/>
          </a:xfrm>
          <a:prstGeom prst="rect">
            <a:avLst/>
          </a:prstGeom>
        </p:spPr>
        <p:txBody>
          <a:bodyPr/>
          <a:lstStyle>
            <a:lvl1pPr>
              <a:defRPr/>
            </a:lvl1pPr>
          </a:lstStyle>
          <a:p>
            <a:pPr>
              <a:defRPr/>
            </a:pPr>
            <a:r>
              <a:rPr lang="en-US"/>
              <a:t>FOR INSTITUTIONAL/BROKER-DEALER USE ONLY. NOT FOR DISTRIBUTION OR USE WITH THE PUBLIC.</a:t>
            </a:r>
            <a:endParaRPr lang="en-CA"/>
          </a:p>
        </p:txBody>
      </p:sp>
      <p:sp>
        <p:nvSpPr>
          <p:cNvPr id="7" name="Slide Number Placeholder 5">
            <a:extLst>
              <a:ext uri="{FF2B5EF4-FFF2-40B4-BE49-F238E27FC236}">
                <a16:creationId xmlns:a16="http://schemas.microsoft.com/office/drawing/2014/main" id="{39F32A89-DF79-42D0-882C-4E6350F2F7D4}"/>
              </a:ext>
            </a:extLst>
          </p:cNvPr>
          <p:cNvSpPr>
            <a:spLocks noGrp="1"/>
          </p:cNvSpPr>
          <p:nvPr>
            <p:ph type="sldNum" sz="quarter" idx="12"/>
          </p:nvPr>
        </p:nvSpPr>
        <p:spPr bwMode="white">
          <a:xfrm>
            <a:off x="8807450" y="7010400"/>
            <a:ext cx="336550" cy="46038"/>
          </a:xfrm>
        </p:spPr>
        <p:txBody>
          <a:bodyPr/>
          <a:lstStyle>
            <a:lvl1pPr>
              <a:defRPr sz="100">
                <a:solidFill>
                  <a:srgbClr val="E6E6E6"/>
                </a:solidFill>
              </a:defRPr>
            </a:lvl1pPr>
          </a:lstStyle>
          <a:p>
            <a:pPr>
              <a:defRPr/>
            </a:pPr>
            <a:fld id="{63DAF3E6-A6BB-40BD-AA8B-89F8C0C576F3}" type="slidenum">
              <a:rPr lang="en-CA"/>
              <a:pPr>
                <a:defRPr/>
              </a:pPr>
              <a:t>‹#›</a:t>
            </a:fld>
            <a:endParaRPr lang="en-CA"/>
          </a:p>
        </p:txBody>
      </p:sp>
    </p:spTree>
    <p:extLst>
      <p:ext uri="{BB962C8B-B14F-4D97-AF65-F5344CB8AC3E}">
        <p14:creationId xmlns:p14="http://schemas.microsoft.com/office/powerpoint/2010/main" val="3055426707"/>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Chapter 2">
    <p:bg>
      <p:bgPr>
        <a:solidFill>
          <a:srgbClr val="00009A"/>
        </a:solidFill>
        <a:effectLst/>
      </p:bgPr>
    </p:bg>
    <p:spTree>
      <p:nvGrpSpPr>
        <p:cNvPr id="1" name=""/>
        <p:cNvGrpSpPr/>
        <p:nvPr/>
      </p:nvGrpSpPr>
      <p:grpSpPr>
        <a:xfrm>
          <a:off x="0" y="0"/>
          <a:ext cx="0" cy="0"/>
          <a:chOff x="0" y="0"/>
          <a:chExt cx="0" cy="0"/>
        </a:xfrm>
      </p:grpSpPr>
      <p:pic>
        <p:nvPicPr>
          <p:cNvPr id="3" name="Graphic 8">
            <a:extLst>
              <a:ext uri="{FF2B5EF4-FFF2-40B4-BE49-F238E27FC236}">
                <a16:creationId xmlns:a16="http://schemas.microsoft.com/office/drawing/2014/main" id="{6FA734E3-3BBE-4347-A275-1EE510EDA40B}"/>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black">
          <a:xfrm>
            <a:off x="374650" y="6353175"/>
            <a:ext cx="2465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7"/>
          <p:cNvSpPr>
            <a:spLocks noGrp="1"/>
          </p:cNvSpPr>
          <p:nvPr>
            <p:ph type="title"/>
          </p:nvPr>
        </p:nvSpPr>
        <p:spPr>
          <a:xfrm>
            <a:off x="400571" y="780239"/>
            <a:ext cx="8356356" cy="4771958"/>
          </a:xfrm>
        </p:spPr>
        <p:txBody>
          <a:bodyPr anchor="ctr">
            <a:normAutofit/>
          </a:bodyPr>
          <a:lstStyle>
            <a:lvl1pPr>
              <a:defRPr sz="7200">
                <a:solidFill>
                  <a:schemeClr val="bg1"/>
                </a:solidFill>
              </a:defRPr>
            </a:lvl1pPr>
          </a:lstStyle>
          <a:p>
            <a:r>
              <a:rPr lang="en-US" noProof="0"/>
              <a:t>Click to edit Master title style</a:t>
            </a:r>
          </a:p>
        </p:txBody>
      </p:sp>
      <p:sp>
        <p:nvSpPr>
          <p:cNvPr id="2" name="Date Placeholder 1">
            <a:extLst>
              <a:ext uri="{FF2B5EF4-FFF2-40B4-BE49-F238E27FC236}">
                <a16:creationId xmlns:a16="http://schemas.microsoft.com/office/drawing/2014/main" id="{8E3A1240-34B1-4266-B270-1D4339BCAFA0}"/>
              </a:ext>
            </a:extLst>
          </p:cNvPr>
          <p:cNvSpPr>
            <a:spLocks noGrp="1"/>
          </p:cNvSpPr>
          <p:nvPr>
            <p:ph type="dt" sz="half" idx="10"/>
          </p:nvPr>
        </p:nvSpPr>
        <p:spPr/>
        <p:txBody>
          <a:bodyPr/>
          <a:lstStyle>
            <a:lvl1pPr>
              <a:defRPr>
                <a:solidFill>
                  <a:schemeClr val="bg1"/>
                </a:solidFill>
              </a:defRPr>
            </a:lvl1pPr>
          </a:lstStyle>
          <a:p>
            <a:pPr>
              <a:defRPr/>
            </a:pPr>
            <a:fld id="{E0E142F4-D97E-4234-90D2-9BFCFF581280}" type="datetime4">
              <a:rPr lang="en-CA" smtClean="0"/>
              <a:t>April 9, 2024</a:t>
            </a:fld>
            <a:endParaRPr lang="en-US"/>
          </a:p>
        </p:txBody>
      </p:sp>
      <p:sp>
        <p:nvSpPr>
          <p:cNvPr id="7" name="Footer Placeholder 6">
            <a:extLst>
              <a:ext uri="{FF2B5EF4-FFF2-40B4-BE49-F238E27FC236}">
                <a16:creationId xmlns:a16="http://schemas.microsoft.com/office/drawing/2014/main" id="{7F620367-DCA9-4FEC-B0B0-3C5FF3661286}"/>
              </a:ext>
            </a:extLst>
          </p:cNvPr>
          <p:cNvSpPr>
            <a:spLocks noGrp="1"/>
          </p:cNvSpPr>
          <p:nvPr>
            <p:ph type="ftr" sz="quarter" idx="11"/>
          </p:nvPr>
        </p:nvSpPr>
        <p:spPr/>
        <p:txBody>
          <a:bodyPr/>
          <a:lstStyle>
            <a:lvl1pPr>
              <a:defRPr>
                <a:solidFill>
                  <a:schemeClr val="bg1"/>
                </a:solidFill>
              </a:defRPr>
            </a:lvl1pPr>
          </a:lstStyle>
          <a:p>
            <a:r>
              <a:rPr lang="en-US"/>
              <a:t>EXTERNAL</a:t>
            </a:r>
          </a:p>
        </p:txBody>
      </p:sp>
      <p:sp>
        <p:nvSpPr>
          <p:cNvPr id="9" name="Slide Number Placeholder 8">
            <a:extLst>
              <a:ext uri="{FF2B5EF4-FFF2-40B4-BE49-F238E27FC236}">
                <a16:creationId xmlns:a16="http://schemas.microsoft.com/office/drawing/2014/main" id="{7A0F4C33-B297-4C4D-9255-5A6F28FD55CC}"/>
              </a:ext>
            </a:extLst>
          </p:cNvPr>
          <p:cNvSpPr>
            <a:spLocks noGrp="1"/>
          </p:cNvSpPr>
          <p:nvPr>
            <p:ph type="sldNum" sz="quarter" idx="12"/>
          </p:nvPr>
        </p:nvSpPr>
        <p:spPr/>
        <p:txBody>
          <a:bodyPr/>
          <a:lstStyle>
            <a:lvl1pPr>
              <a:defRPr>
                <a:solidFill>
                  <a:schemeClr val="bg1"/>
                </a:solidFill>
              </a:defRPr>
            </a:lvl1pPr>
          </a:lstStyle>
          <a:p>
            <a:pPr>
              <a:defRPr/>
            </a:pPr>
            <a:fld id="{1EEDA745-9936-4A17-800E-6B5675F0F699}" type="slidenum">
              <a:rPr lang="en-CA" smtClean="0"/>
              <a:pPr>
                <a:defRPr/>
              </a:pPr>
              <a:t>‹#›</a:t>
            </a:fld>
            <a:endParaRPr lang="en-CA"/>
          </a:p>
        </p:txBody>
      </p:sp>
    </p:spTree>
    <p:extLst>
      <p:ext uri="{BB962C8B-B14F-4D97-AF65-F5344CB8AC3E}">
        <p14:creationId xmlns:p14="http://schemas.microsoft.com/office/powerpoint/2010/main" val="1426378773"/>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hapter 3">
    <p:spTree>
      <p:nvGrpSpPr>
        <p:cNvPr id="1" name=""/>
        <p:cNvGrpSpPr/>
        <p:nvPr/>
      </p:nvGrpSpPr>
      <p:grpSpPr>
        <a:xfrm>
          <a:off x="0" y="0"/>
          <a:ext cx="0" cy="0"/>
          <a:chOff x="0" y="0"/>
          <a:chExt cx="0" cy="0"/>
        </a:xfrm>
      </p:grpSpPr>
      <p:sp>
        <p:nvSpPr>
          <p:cNvPr id="8" name="Title 7"/>
          <p:cNvSpPr>
            <a:spLocks noGrp="1"/>
          </p:cNvSpPr>
          <p:nvPr>
            <p:ph type="title"/>
          </p:nvPr>
        </p:nvSpPr>
        <p:spPr>
          <a:xfrm>
            <a:off x="398463" y="780239"/>
            <a:ext cx="8360572" cy="4771958"/>
          </a:xfrm>
        </p:spPr>
        <p:txBody>
          <a:bodyPr anchor="ctr">
            <a:normAutofit/>
          </a:bodyPr>
          <a:lstStyle>
            <a:lvl1pPr>
              <a:defRPr sz="7200">
                <a:solidFill>
                  <a:schemeClr val="tx1"/>
                </a:solidFill>
              </a:defRPr>
            </a:lvl1pPr>
          </a:lstStyle>
          <a:p>
            <a:r>
              <a:rPr lang="en-US" noProof="0"/>
              <a:t>Click to edit Master title style</a:t>
            </a:r>
          </a:p>
        </p:txBody>
      </p:sp>
      <p:sp>
        <p:nvSpPr>
          <p:cNvPr id="2" name="Date Placeholder 1">
            <a:extLst>
              <a:ext uri="{FF2B5EF4-FFF2-40B4-BE49-F238E27FC236}">
                <a16:creationId xmlns:a16="http://schemas.microsoft.com/office/drawing/2014/main" id="{BBC8071C-8C81-4B13-B78E-B4C2F8938288}"/>
              </a:ext>
            </a:extLst>
          </p:cNvPr>
          <p:cNvSpPr>
            <a:spLocks noGrp="1"/>
          </p:cNvSpPr>
          <p:nvPr>
            <p:ph type="dt" sz="half" idx="10"/>
          </p:nvPr>
        </p:nvSpPr>
        <p:spPr/>
        <p:txBody>
          <a:bodyPr/>
          <a:lstStyle/>
          <a:p>
            <a:pPr>
              <a:defRPr/>
            </a:pPr>
            <a:fld id="{FF63ABC2-AA6E-4CD9-871B-5FCF829B6C23}" type="datetime4">
              <a:rPr lang="en-CA" smtClean="0"/>
              <a:t>April 9, 2024</a:t>
            </a:fld>
            <a:endParaRPr lang="en-US"/>
          </a:p>
        </p:txBody>
      </p:sp>
      <p:sp>
        <p:nvSpPr>
          <p:cNvPr id="6" name="Footer Placeholder 5">
            <a:extLst>
              <a:ext uri="{FF2B5EF4-FFF2-40B4-BE49-F238E27FC236}">
                <a16:creationId xmlns:a16="http://schemas.microsoft.com/office/drawing/2014/main" id="{551EFBBB-5DDE-4DEB-AC5B-B99EAA3B01BB}"/>
              </a:ext>
            </a:extLst>
          </p:cNvPr>
          <p:cNvSpPr>
            <a:spLocks noGrp="1"/>
          </p:cNvSpPr>
          <p:nvPr>
            <p:ph type="ftr" sz="quarter" idx="11"/>
          </p:nvPr>
        </p:nvSpPr>
        <p:spPr/>
        <p:txBody>
          <a:bodyPr/>
          <a:lstStyle>
            <a:lvl1pPr>
              <a:defRPr/>
            </a:lvl1pPr>
          </a:lstStyle>
          <a:p>
            <a:r>
              <a:rPr lang="en-US"/>
              <a:t>EXTERNAL</a:t>
            </a:r>
          </a:p>
        </p:txBody>
      </p:sp>
      <p:sp>
        <p:nvSpPr>
          <p:cNvPr id="7" name="Slide Number Placeholder 6">
            <a:extLst>
              <a:ext uri="{FF2B5EF4-FFF2-40B4-BE49-F238E27FC236}">
                <a16:creationId xmlns:a16="http://schemas.microsoft.com/office/drawing/2014/main" id="{1D3288BF-FD01-47C8-B59E-E4DB19FFC9ED}"/>
              </a:ext>
            </a:extLst>
          </p:cNvPr>
          <p:cNvSpPr>
            <a:spLocks noGrp="1"/>
          </p:cNvSpPr>
          <p:nvPr>
            <p:ph type="sldNum" sz="quarter" idx="12"/>
          </p:nvPr>
        </p:nvSpPr>
        <p:spPr/>
        <p:txBody>
          <a:bodyPr/>
          <a:lstStyle/>
          <a:p>
            <a:pPr>
              <a:defRPr/>
            </a:pPr>
            <a:fld id="{1EEDA745-9936-4A17-800E-6B5675F0F699}" type="slidenum">
              <a:rPr lang="en-CA" smtClean="0"/>
              <a:pPr>
                <a:defRPr/>
              </a:pPr>
              <a:t>‹#›</a:t>
            </a:fld>
            <a:endParaRPr lang="en-CA"/>
          </a:p>
        </p:txBody>
      </p:sp>
    </p:spTree>
    <p:extLst>
      <p:ext uri="{BB962C8B-B14F-4D97-AF65-F5344CB8AC3E}">
        <p14:creationId xmlns:p14="http://schemas.microsoft.com/office/powerpoint/2010/main" val="586938305"/>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98463" y="472438"/>
            <a:ext cx="8347076" cy="792167"/>
          </a:xfrm>
        </p:spPr>
        <p:txBody>
          <a:bodyPr/>
          <a:lstStyle/>
          <a:p>
            <a:r>
              <a:rPr lang="en-US" noProof="0"/>
              <a:t>Click to edit Master title style</a:t>
            </a:r>
          </a:p>
        </p:txBody>
      </p:sp>
      <p:sp>
        <p:nvSpPr>
          <p:cNvPr id="6" name="Date Placeholder 5">
            <a:extLst>
              <a:ext uri="{FF2B5EF4-FFF2-40B4-BE49-F238E27FC236}">
                <a16:creationId xmlns:a16="http://schemas.microsoft.com/office/drawing/2014/main" id="{5A6B2CF4-2157-4751-AD63-E7677797A462}"/>
              </a:ext>
            </a:extLst>
          </p:cNvPr>
          <p:cNvSpPr>
            <a:spLocks noGrp="1"/>
          </p:cNvSpPr>
          <p:nvPr>
            <p:ph type="dt" sz="half" idx="10"/>
          </p:nvPr>
        </p:nvSpPr>
        <p:spPr/>
        <p:txBody>
          <a:bodyPr/>
          <a:lstStyle/>
          <a:p>
            <a:pPr>
              <a:defRPr/>
            </a:pPr>
            <a:fld id="{65E1C708-1118-46DC-8092-DEE6C3BD205C}" type="datetime4">
              <a:rPr lang="en-CA" smtClean="0"/>
              <a:t>April 9, 2024</a:t>
            </a:fld>
            <a:endParaRPr lang="en-US"/>
          </a:p>
        </p:txBody>
      </p:sp>
      <p:sp>
        <p:nvSpPr>
          <p:cNvPr id="7" name="Footer Placeholder 6">
            <a:extLst>
              <a:ext uri="{FF2B5EF4-FFF2-40B4-BE49-F238E27FC236}">
                <a16:creationId xmlns:a16="http://schemas.microsoft.com/office/drawing/2014/main" id="{195DC182-E590-4438-BBBB-35EE2D975426}"/>
              </a:ext>
            </a:extLst>
          </p:cNvPr>
          <p:cNvSpPr>
            <a:spLocks noGrp="1"/>
          </p:cNvSpPr>
          <p:nvPr>
            <p:ph type="ftr" sz="quarter" idx="11"/>
          </p:nvPr>
        </p:nvSpPr>
        <p:spPr/>
        <p:txBody>
          <a:bodyPr/>
          <a:lstStyle>
            <a:lvl1pPr>
              <a:defRPr/>
            </a:lvl1pPr>
          </a:lstStyle>
          <a:p>
            <a:r>
              <a:rPr lang="en-US"/>
              <a:t>EXTERNAL</a:t>
            </a:r>
          </a:p>
        </p:txBody>
      </p:sp>
      <p:sp>
        <p:nvSpPr>
          <p:cNvPr id="8" name="Slide Number Placeholder 7">
            <a:extLst>
              <a:ext uri="{FF2B5EF4-FFF2-40B4-BE49-F238E27FC236}">
                <a16:creationId xmlns:a16="http://schemas.microsoft.com/office/drawing/2014/main" id="{22E2A8ED-D32E-46AC-A6F5-3034D74C8B8A}"/>
              </a:ext>
            </a:extLst>
          </p:cNvPr>
          <p:cNvSpPr>
            <a:spLocks noGrp="1"/>
          </p:cNvSpPr>
          <p:nvPr>
            <p:ph type="sldNum" sz="quarter" idx="12"/>
          </p:nvPr>
        </p:nvSpPr>
        <p:spPr/>
        <p:txBody>
          <a:bodyPr/>
          <a:lstStyle/>
          <a:p>
            <a:pPr>
              <a:defRPr/>
            </a:pPr>
            <a:fld id="{1EEDA745-9936-4A17-800E-6B5675F0F699}" type="slidenum">
              <a:rPr lang="en-CA" smtClean="0"/>
              <a:pPr>
                <a:defRPr/>
              </a:pPr>
              <a:t>‹#›</a:t>
            </a:fld>
            <a:endParaRPr lang="en-CA"/>
          </a:p>
        </p:txBody>
      </p:sp>
    </p:spTree>
    <p:extLst>
      <p:ext uri="{BB962C8B-B14F-4D97-AF65-F5344CB8AC3E}">
        <p14:creationId xmlns:p14="http://schemas.microsoft.com/office/powerpoint/2010/main" val="991497472"/>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with source">
    <p:spTree>
      <p:nvGrpSpPr>
        <p:cNvPr id="1" name=""/>
        <p:cNvGrpSpPr/>
        <p:nvPr/>
      </p:nvGrpSpPr>
      <p:grpSpPr>
        <a:xfrm>
          <a:off x="0" y="0"/>
          <a:ext cx="0" cy="0"/>
          <a:chOff x="0" y="0"/>
          <a:chExt cx="0" cy="0"/>
        </a:xfrm>
      </p:grpSpPr>
      <p:sp>
        <p:nvSpPr>
          <p:cNvPr id="2" name="Title 1"/>
          <p:cNvSpPr>
            <a:spLocks noGrp="1"/>
          </p:cNvSpPr>
          <p:nvPr>
            <p:ph type="title"/>
          </p:nvPr>
        </p:nvSpPr>
        <p:spPr>
          <a:xfrm>
            <a:off x="398464" y="472438"/>
            <a:ext cx="8356240" cy="792167"/>
          </a:xfrm>
        </p:spPr>
        <p:txBody>
          <a:bodyPr/>
          <a:lstStyle/>
          <a:p>
            <a:r>
              <a:rPr lang="en-US" noProof="0"/>
              <a:t>Click to edit Master title style</a:t>
            </a:r>
          </a:p>
        </p:txBody>
      </p:sp>
      <p:sp>
        <p:nvSpPr>
          <p:cNvPr id="6" name="Text Placeholder 8">
            <a:extLst>
              <a:ext uri="{FF2B5EF4-FFF2-40B4-BE49-F238E27FC236}">
                <a16:creationId xmlns:a16="http://schemas.microsoft.com/office/drawing/2014/main" id="{CCA64D4B-F13B-4926-B9D7-FE0892242567}"/>
              </a:ext>
            </a:extLst>
          </p:cNvPr>
          <p:cNvSpPr>
            <a:spLocks noGrp="1"/>
          </p:cNvSpPr>
          <p:nvPr>
            <p:ph type="body" sz="quarter" idx="15"/>
          </p:nvPr>
        </p:nvSpPr>
        <p:spPr>
          <a:xfrm>
            <a:off x="3215111" y="6168123"/>
            <a:ext cx="5137867" cy="402451"/>
          </a:xfrm>
        </p:spPr>
        <p:txBody>
          <a:bodyPr anchor="b"/>
          <a:lstStyle>
            <a:lvl1pPr marL="0" indent="0">
              <a:lnSpc>
                <a:spcPct val="90000"/>
              </a:lnSpc>
              <a:spcBef>
                <a:spcPts val="0"/>
              </a:spcBef>
              <a:buNone/>
              <a:defRPr sz="700">
                <a:latin typeface="Arial Narrow" panose="020B060602020203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US" noProof="0"/>
              <a:t>Edit Master text styles</a:t>
            </a:r>
          </a:p>
        </p:txBody>
      </p:sp>
      <p:sp>
        <p:nvSpPr>
          <p:cNvPr id="3" name="Date Placeholder 2">
            <a:extLst>
              <a:ext uri="{FF2B5EF4-FFF2-40B4-BE49-F238E27FC236}">
                <a16:creationId xmlns:a16="http://schemas.microsoft.com/office/drawing/2014/main" id="{84122C90-6F35-4285-A106-DA62404A99E3}"/>
              </a:ext>
            </a:extLst>
          </p:cNvPr>
          <p:cNvSpPr>
            <a:spLocks noGrp="1"/>
          </p:cNvSpPr>
          <p:nvPr>
            <p:ph type="dt" sz="half" idx="16"/>
          </p:nvPr>
        </p:nvSpPr>
        <p:spPr/>
        <p:txBody>
          <a:bodyPr/>
          <a:lstStyle/>
          <a:p>
            <a:pPr>
              <a:defRPr/>
            </a:pPr>
            <a:fld id="{2E968A30-48FB-425C-8FFA-0DA34726FF84}" type="datetime4">
              <a:rPr lang="en-CA" smtClean="0"/>
              <a:t>April 9, 2024</a:t>
            </a:fld>
            <a:endParaRPr lang="en-US"/>
          </a:p>
        </p:txBody>
      </p:sp>
      <p:sp>
        <p:nvSpPr>
          <p:cNvPr id="8" name="Footer Placeholder 7">
            <a:extLst>
              <a:ext uri="{FF2B5EF4-FFF2-40B4-BE49-F238E27FC236}">
                <a16:creationId xmlns:a16="http://schemas.microsoft.com/office/drawing/2014/main" id="{ACF04682-DFC5-43D4-8A3F-E90704CF6454}"/>
              </a:ext>
            </a:extLst>
          </p:cNvPr>
          <p:cNvSpPr>
            <a:spLocks noGrp="1"/>
          </p:cNvSpPr>
          <p:nvPr>
            <p:ph type="ftr" sz="quarter" idx="17"/>
          </p:nvPr>
        </p:nvSpPr>
        <p:spPr/>
        <p:txBody>
          <a:bodyPr/>
          <a:lstStyle>
            <a:lvl1pPr>
              <a:defRPr/>
            </a:lvl1pPr>
          </a:lstStyle>
          <a:p>
            <a:r>
              <a:rPr lang="en-US"/>
              <a:t>EXTERNAL</a:t>
            </a:r>
          </a:p>
        </p:txBody>
      </p:sp>
      <p:sp>
        <p:nvSpPr>
          <p:cNvPr id="9" name="Slide Number Placeholder 8">
            <a:extLst>
              <a:ext uri="{FF2B5EF4-FFF2-40B4-BE49-F238E27FC236}">
                <a16:creationId xmlns:a16="http://schemas.microsoft.com/office/drawing/2014/main" id="{8C0923EA-9220-4FCA-8B50-72E418E627C8}"/>
              </a:ext>
            </a:extLst>
          </p:cNvPr>
          <p:cNvSpPr>
            <a:spLocks noGrp="1"/>
          </p:cNvSpPr>
          <p:nvPr>
            <p:ph type="sldNum" sz="quarter" idx="18"/>
          </p:nvPr>
        </p:nvSpPr>
        <p:spPr/>
        <p:txBody>
          <a:bodyPr/>
          <a:lstStyle/>
          <a:p>
            <a:pPr>
              <a:defRPr/>
            </a:pPr>
            <a:fld id="{1EEDA745-9936-4A17-800E-6B5675F0F699}" type="slidenum">
              <a:rPr lang="en-CA" smtClean="0"/>
              <a:pPr>
                <a:defRPr/>
              </a:pPr>
              <a:t>‹#›</a:t>
            </a:fld>
            <a:endParaRPr lang="en-CA"/>
          </a:p>
        </p:txBody>
      </p:sp>
    </p:spTree>
    <p:extLst>
      <p:ext uri="{BB962C8B-B14F-4D97-AF65-F5344CB8AC3E}">
        <p14:creationId xmlns:p14="http://schemas.microsoft.com/office/powerpoint/2010/main" val="3856915883"/>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398464" y="472438"/>
            <a:ext cx="8356240" cy="792167"/>
          </a:xfrm>
        </p:spPr>
        <p:txBody>
          <a:bodyPr/>
          <a:lstStyle/>
          <a:p>
            <a:r>
              <a:rPr lang="en-US" noProof="0"/>
              <a:t>Click to edit Master title style</a:t>
            </a:r>
          </a:p>
        </p:txBody>
      </p:sp>
      <p:sp>
        <p:nvSpPr>
          <p:cNvPr id="3" name="Content Placeholder 2"/>
          <p:cNvSpPr>
            <a:spLocks noGrp="1"/>
          </p:cNvSpPr>
          <p:nvPr>
            <p:ph sz="half" idx="1"/>
          </p:nvPr>
        </p:nvSpPr>
        <p:spPr>
          <a:xfrm>
            <a:off x="398464" y="1434588"/>
            <a:ext cx="4049680" cy="4592006"/>
          </a:xfrm>
        </p:spPr>
        <p:txBody>
          <a:bodyPr/>
          <a:lstStyle>
            <a:lvl1pPr>
              <a:defRPr sz="2000" baseline="0">
                <a:latin typeface="+mn-lt"/>
              </a:defRPr>
            </a:lvl1pPr>
            <a:lvl2pPr>
              <a:defRPr sz="1800">
                <a:latin typeface="+mn-lt"/>
              </a:defRPr>
            </a:lvl2pPr>
            <a:lvl3pPr>
              <a:defRPr sz="1600">
                <a:latin typeface="+mn-lt"/>
              </a:defRPr>
            </a:lvl3pPr>
            <a:lvl4pPr>
              <a:defRPr sz="1400">
                <a:latin typeface="+mn-lt"/>
              </a:defRPr>
            </a:lvl4pPr>
            <a:lvl5pPr>
              <a:defRPr sz="1400">
                <a:latin typeface="+mn-lt"/>
              </a:defRPr>
            </a:lvl5pPr>
            <a:lvl6pPr>
              <a:defRPr sz="1400"/>
            </a:lvl6pPr>
            <a:lvl7pPr>
              <a:defRPr sz="1400"/>
            </a:lvl7pPr>
            <a:lvl8pPr>
              <a:defRPr sz="1400"/>
            </a:lvl8pPr>
            <a:lvl9pPr>
              <a:defRPr sz="14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Content Placeholder 3"/>
          <p:cNvSpPr>
            <a:spLocks noGrp="1"/>
          </p:cNvSpPr>
          <p:nvPr>
            <p:ph sz="half" idx="2"/>
          </p:nvPr>
        </p:nvSpPr>
        <p:spPr>
          <a:xfrm>
            <a:off x="4708048" y="1434191"/>
            <a:ext cx="4046656" cy="4596370"/>
          </a:xfrm>
        </p:spPr>
        <p:txBody>
          <a:bodyPr/>
          <a:lstStyle>
            <a:lvl1pPr>
              <a:defRPr sz="2000" baseline="0">
                <a:latin typeface="+mn-lt"/>
              </a:defRPr>
            </a:lvl1pPr>
            <a:lvl2pPr>
              <a:defRPr sz="1800">
                <a:latin typeface="+mn-lt"/>
              </a:defRPr>
            </a:lvl2pPr>
            <a:lvl3pPr>
              <a:defRPr sz="1600">
                <a:latin typeface="+mn-lt"/>
              </a:defRPr>
            </a:lvl3pPr>
            <a:lvl4pPr>
              <a:defRPr sz="1400">
                <a:latin typeface="+mn-lt"/>
              </a:defRPr>
            </a:lvl4pPr>
            <a:lvl5pPr>
              <a:defRPr sz="1400">
                <a:latin typeface="+mn-lt"/>
              </a:defRPr>
            </a:lvl5pPr>
            <a:lvl6pPr>
              <a:defRPr sz="1400"/>
            </a:lvl6pPr>
            <a:lvl7pPr>
              <a:defRPr sz="1400"/>
            </a:lvl7pPr>
            <a:lvl8pPr>
              <a:defRPr sz="1400"/>
            </a:lvl8pPr>
            <a:lvl9pPr>
              <a:defRPr sz="14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Date Placeholder 1">
            <a:extLst>
              <a:ext uri="{FF2B5EF4-FFF2-40B4-BE49-F238E27FC236}">
                <a16:creationId xmlns:a16="http://schemas.microsoft.com/office/drawing/2014/main" id="{94620C37-C842-4892-8451-0D7E76D67B6C}"/>
              </a:ext>
            </a:extLst>
          </p:cNvPr>
          <p:cNvSpPr>
            <a:spLocks noGrp="1"/>
          </p:cNvSpPr>
          <p:nvPr>
            <p:ph type="dt" sz="half" idx="10"/>
          </p:nvPr>
        </p:nvSpPr>
        <p:spPr/>
        <p:txBody>
          <a:bodyPr/>
          <a:lstStyle/>
          <a:p>
            <a:pPr>
              <a:defRPr/>
            </a:pPr>
            <a:fld id="{BD603673-A2AF-4A61-A0DC-7BCB690C828D}" type="datetime4">
              <a:rPr lang="en-CA" smtClean="0"/>
              <a:t>April 9, 2024</a:t>
            </a:fld>
            <a:endParaRPr lang="en-US"/>
          </a:p>
        </p:txBody>
      </p:sp>
      <p:sp>
        <p:nvSpPr>
          <p:cNvPr id="9" name="Footer Placeholder 8">
            <a:extLst>
              <a:ext uri="{FF2B5EF4-FFF2-40B4-BE49-F238E27FC236}">
                <a16:creationId xmlns:a16="http://schemas.microsoft.com/office/drawing/2014/main" id="{549C67CF-E812-4DC5-A24C-8DE3E8D854A2}"/>
              </a:ext>
            </a:extLst>
          </p:cNvPr>
          <p:cNvSpPr>
            <a:spLocks noGrp="1"/>
          </p:cNvSpPr>
          <p:nvPr>
            <p:ph type="ftr" sz="quarter" idx="11"/>
          </p:nvPr>
        </p:nvSpPr>
        <p:spPr/>
        <p:txBody>
          <a:bodyPr/>
          <a:lstStyle>
            <a:lvl1pPr>
              <a:defRPr/>
            </a:lvl1pPr>
          </a:lstStyle>
          <a:p>
            <a:r>
              <a:rPr lang="en-US"/>
              <a:t>EXTERNAL</a:t>
            </a:r>
          </a:p>
        </p:txBody>
      </p:sp>
      <p:sp>
        <p:nvSpPr>
          <p:cNvPr id="10" name="Slide Number Placeholder 9">
            <a:extLst>
              <a:ext uri="{FF2B5EF4-FFF2-40B4-BE49-F238E27FC236}">
                <a16:creationId xmlns:a16="http://schemas.microsoft.com/office/drawing/2014/main" id="{28ED1579-BA56-4FFD-8187-AA03D581AD85}"/>
              </a:ext>
            </a:extLst>
          </p:cNvPr>
          <p:cNvSpPr>
            <a:spLocks noGrp="1"/>
          </p:cNvSpPr>
          <p:nvPr>
            <p:ph type="sldNum" sz="quarter" idx="12"/>
          </p:nvPr>
        </p:nvSpPr>
        <p:spPr/>
        <p:txBody>
          <a:bodyPr/>
          <a:lstStyle/>
          <a:p>
            <a:pPr>
              <a:defRPr/>
            </a:pPr>
            <a:fld id="{1EEDA745-9936-4A17-800E-6B5675F0F699}" type="slidenum">
              <a:rPr lang="en-CA" smtClean="0"/>
              <a:pPr>
                <a:defRPr/>
              </a:pPr>
              <a:t>‹#›</a:t>
            </a:fld>
            <a:endParaRPr lang="en-CA"/>
          </a:p>
        </p:txBody>
      </p:sp>
    </p:spTree>
    <p:extLst>
      <p:ext uri="{BB962C8B-B14F-4D97-AF65-F5344CB8AC3E}">
        <p14:creationId xmlns:p14="http://schemas.microsoft.com/office/powerpoint/2010/main" val="2243215085"/>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98463" y="472438"/>
            <a:ext cx="8347076" cy="792167"/>
          </a:xfrm>
        </p:spPr>
        <p:txBody>
          <a:bodyPr/>
          <a:lstStyle>
            <a:lvl1pPr>
              <a:defRPr/>
            </a:lvl1pPr>
          </a:lstStyle>
          <a:p>
            <a:r>
              <a:rPr lang="en-US" noProof="0"/>
              <a:t>Click to edit Master title style</a:t>
            </a:r>
          </a:p>
        </p:txBody>
      </p:sp>
      <p:sp>
        <p:nvSpPr>
          <p:cNvPr id="3" name="Text Placeholder 2"/>
          <p:cNvSpPr>
            <a:spLocks noGrp="1"/>
          </p:cNvSpPr>
          <p:nvPr>
            <p:ph type="body" idx="1"/>
          </p:nvPr>
        </p:nvSpPr>
        <p:spPr>
          <a:xfrm>
            <a:off x="398463" y="1435608"/>
            <a:ext cx="4050792" cy="639762"/>
          </a:xfrm>
        </p:spPr>
        <p:txBody>
          <a:bodyPr anchor="t"/>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4" name="Content Placeholder 3"/>
          <p:cNvSpPr>
            <a:spLocks noGrp="1"/>
          </p:cNvSpPr>
          <p:nvPr>
            <p:ph sz="half" idx="2"/>
          </p:nvPr>
        </p:nvSpPr>
        <p:spPr>
          <a:xfrm>
            <a:off x="398463" y="2126106"/>
            <a:ext cx="4050792" cy="3917743"/>
          </a:xfrm>
        </p:spPr>
        <p:txBody>
          <a:bodyPr/>
          <a:lstStyle>
            <a:lvl1pPr>
              <a:defRPr sz="2000">
                <a:latin typeface="+mn-lt"/>
              </a:defRPr>
            </a:lvl1pPr>
            <a:lvl2pPr>
              <a:defRPr sz="1800">
                <a:latin typeface="+mn-lt"/>
              </a:defRPr>
            </a:lvl2pPr>
            <a:lvl3pPr>
              <a:defRPr sz="1600">
                <a:latin typeface="+mn-lt"/>
              </a:defRPr>
            </a:lvl3pPr>
            <a:lvl4pPr>
              <a:defRPr sz="1400">
                <a:latin typeface="+mn-lt"/>
              </a:defRPr>
            </a:lvl4pPr>
            <a:lvl5pPr>
              <a:defRPr sz="1400">
                <a:latin typeface="+mn-lt"/>
              </a:defRPr>
            </a:lvl5pPr>
            <a:lvl6pPr>
              <a:defRPr sz="1400"/>
            </a:lvl6pPr>
            <a:lvl7pPr>
              <a:defRPr sz="1400"/>
            </a:lvl7pPr>
            <a:lvl8pPr>
              <a:defRPr sz="1400"/>
            </a:lvl8pPr>
            <a:lvl9pPr>
              <a:defRPr sz="14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ext Placeholder 4"/>
          <p:cNvSpPr>
            <a:spLocks noGrp="1"/>
          </p:cNvSpPr>
          <p:nvPr>
            <p:ph type="body" sz="quarter" idx="3"/>
          </p:nvPr>
        </p:nvSpPr>
        <p:spPr>
          <a:xfrm>
            <a:off x="4695952" y="1435608"/>
            <a:ext cx="4049587" cy="639762"/>
          </a:xfrm>
        </p:spPr>
        <p:txBody>
          <a:bodyPr anchor="t"/>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6" name="Content Placeholder 5"/>
          <p:cNvSpPr>
            <a:spLocks noGrp="1"/>
          </p:cNvSpPr>
          <p:nvPr>
            <p:ph sz="quarter" idx="4"/>
          </p:nvPr>
        </p:nvSpPr>
        <p:spPr>
          <a:xfrm>
            <a:off x="4695952" y="2126106"/>
            <a:ext cx="4049587" cy="3917743"/>
          </a:xfrm>
        </p:spPr>
        <p:txBody>
          <a:bodyPr/>
          <a:lstStyle>
            <a:lvl1pPr>
              <a:defRPr sz="2000">
                <a:latin typeface="+mn-lt"/>
              </a:defRPr>
            </a:lvl1pPr>
            <a:lvl2pPr>
              <a:defRPr sz="1800">
                <a:latin typeface="+mn-lt"/>
              </a:defRPr>
            </a:lvl2pPr>
            <a:lvl3pPr>
              <a:defRPr sz="1600">
                <a:latin typeface="+mn-lt"/>
              </a:defRPr>
            </a:lvl3pPr>
            <a:lvl4pPr>
              <a:defRPr sz="1400">
                <a:latin typeface="+mn-lt"/>
              </a:defRPr>
            </a:lvl4pPr>
            <a:lvl5pPr>
              <a:defRPr sz="1400">
                <a:latin typeface="+mn-lt"/>
              </a:defRPr>
            </a:lvl5pPr>
            <a:lvl6pPr>
              <a:defRPr sz="1400"/>
            </a:lvl6pPr>
            <a:lvl7pPr>
              <a:defRPr sz="1400"/>
            </a:lvl7pPr>
            <a:lvl8pPr>
              <a:defRPr sz="1400"/>
            </a:lvl8pPr>
            <a:lvl9pPr>
              <a:defRPr sz="14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Date Placeholder 9">
            <a:extLst>
              <a:ext uri="{FF2B5EF4-FFF2-40B4-BE49-F238E27FC236}">
                <a16:creationId xmlns:a16="http://schemas.microsoft.com/office/drawing/2014/main" id="{059FD86B-1A92-42A5-AB57-5F916B5DF340}"/>
              </a:ext>
            </a:extLst>
          </p:cNvPr>
          <p:cNvSpPr>
            <a:spLocks noGrp="1"/>
          </p:cNvSpPr>
          <p:nvPr>
            <p:ph type="dt" sz="half" idx="10"/>
          </p:nvPr>
        </p:nvSpPr>
        <p:spPr/>
        <p:txBody>
          <a:bodyPr/>
          <a:lstStyle/>
          <a:p>
            <a:pPr>
              <a:defRPr/>
            </a:pPr>
            <a:fld id="{903FEE36-B4AA-4DA7-9539-C5EECF2B4D52}" type="datetime4">
              <a:rPr lang="en-CA" smtClean="0"/>
              <a:t>April 9, 2024</a:t>
            </a:fld>
            <a:endParaRPr lang="en-US"/>
          </a:p>
        </p:txBody>
      </p:sp>
      <p:sp>
        <p:nvSpPr>
          <p:cNvPr id="11" name="Footer Placeholder 10">
            <a:extLst>
              <a:ext uri="{FF2B5EF4-FFF2-40B4-BE49-F238E27FC236}">
                <a16:creationId xmlns:a16="http://schemas.microsoft.com/office/drawing/2014/main" id="{95BD52E4-4965-4A49-97A1-150ECFAE4CBB}"/>
              </a:ext>
            </a:extLst>
          </p:cNvPr>
          <p:cNvSpPr>
            <a:spLocks noGrp="1"/>
          </p:cNvSpPr>
          <p:nvPr>
            <p:ph type="ftr" sz="quarter" idx="11"/>
          </p:nvPr>
        </p:nvSpPr>
        <p:spPr/>
        <p:txBody>
          <a:bodyPr/>
          <a:lstStyle>
            <a:lvl1pPr>
              <a:defRPr/>
            </a:lvl1pPr>
          </a:lstStyle>
          <a:p>
            <a:r>
              <a:rPr lang="en-US"/>
              <a:t>EXTERNAL</a:t>
            </a:r>
          </a:p>
        </p:txBody>
      </p:sp>
      <p:sp>
        <p:nvSpPr>
          <p:cNvPr id="12" name="Slide Number Placeholder 11">
            <a:extLst>
              <a:ext uri="{FF2B5EF4-FFF2-40B4-BE49-F238E27FC236}">
                <a16:creationId xmlns:a16="http://schemas.microsoft.com/office/drawing/2014/main" id="{C4040BE2-FD68-4BE7-9E68-4382363072AA}"/>
              </a:ext>
            </a:extLst>
          </p:cNvPr>
          <p:cNvSpPr>
            <a:spLocks noGrp="1"/>
          </p:cNvSpPr>
          <p:nvPr>
            <p:ph type="sldNum" sz="quarter" idx="12"/>
          </p:nvPr>
        </p:nvSpPr>
        <p:spPr/>
        <p:txBody>
          <a:bodyPr/>
          <a:lstStyle/>
          <a:p>
            <a:pPr>
              <a:defRPr/>
            </a:pPr>
            <a:fld id="{1EEDA745-9936-4A17-800E-6B5675F0F699}" type="slidenum">
              <a:rPr lang="en-CA" smtClean="0"/>
              <a:pPr>
                <a:defRPr/>
              </a:pPr>
              <a:t>‹#›</a:t>
            </a:fld>
            <a:endParaRPr lang="en-CA"/>
          </a:p>
        </p:txBody>
      </p:sp>
    </p:spTree>
    <p:extLst>
      <p:ext uri="{BB962C8B-B14F-4D97-AF65-F5344CB8AC3E}">
        <p14:creationId xmlns:p14="http://schemas.microsoft.com/office/powerpoint/2010/main" val="3732909409"/>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One column with sourc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D81C657-82FA-474E-9385-A9BE98ED2238}"/>
              </a:ext>
            </a:extLst>
          </p:cNvPr>
          <p:cNvSpPr/>
          <p:nvPr userDrawn="1"/>
        </p:nvSpPr>
        <p:spPr bwMode="hidden">
          <a:xfrm>
            <a:off x="0" y="0"/>
            <a:ext cx="3041650" cy="6858000"/>
          </a:xfrm>
          <a:prstGeom prst="rect">
            <a:avLst/>
          </a:prstGeom>
          <a:solidFill>
            <a:srgbClr val="0687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pic>
        <p:nvPicPr>
          <p:cNvPr id="5" name="Graphic 9">
            <a:extLst>
              <a:ext uri="{FF2B5EF4-FFF2-40B4-BE49-F238E27FC236}">
                <a16:creationId xmlns:a16="http://schemas.microsoft.com/office/drawing/2014/main" id="{D57263F4-22FB-429E-950C-431469874308}"/>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black">
          <a:xfrm>
            <a:off x="374650" y="6353175"/>
            <a:ext cx="2465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98463" y="463844"/>
            <a:ext cx="2469787" cy="3401475"/>
          </a:xfrm>
        </p:spPr>
        <p:txBody>
          <a:bodyPr>
            <a:noAutofit/>
          </a:bodyPr>
          <a:lstStyle>
            <a:lvl1pPr>
              <a:lnSpc>
                <a:spcPct val="95000"/>
              </a:lnSpc>
              <a:spcBef>
                <a:spcPts val="0"/>
              </a:spcBef>
              <a:defRPr sz="3200" baseline="0">
                <a:solidFill>
                  <a:schemeClr val="bg1"/>
                </a:solidFill>
              </a:defRPr>
            </a:lvl1pPr>
          </a:lstStyle>
          <a:p>
            <a:r>
              <a:rPr lang="en-US" noProof="0"/>
              <a:t>Click to edit Master title style</a:t>
            </a:r>
          </a:p>
        </p:txBody>
      </p:sp>
      <p:sp>
        <p:nvSpPr>
          <p:cNvPr id="16" name="Text Placeholder 8">
            <a:extLst>
              <a:ext uri="{FF2B5EF4-FFF2-40B4-BE49-F238E27FC236}">
                <a16:creationId xmlns:a16="http://schemas.microsoft.com/office/drawing/2014/main" id="{6484C2BD-24ED-45A0-81D7-5E2A0324D7A6}"/>
              </a:ext>
            </a:extLst>
          </p:cNvPr>
          <p:cNvSpPr>
            <a:spLocks noGrp="1"/>
          </p:cNvSpPr>
          <p:nvPr>
            <p:ph type="body" sz="quarter" idx="13"/>
          </p:nvPr>
        </p:nvSpPr>
        <p:spPr>
          <a:xfrm>
            <a:off x="3270902" y="6170281"/>
            <a:ext cx="5082076" cy="402451"/>
          </a:xfrm>
        </p:spPr>
        <p:txBody>
          <a:bodyPr anchor="b"/>
          <a:lstStyle>
            <a:lvl1pPr marL="0" indent="0">
              <a:lnSpc>
                <a:spcPct val="90000"/>
              </a:lnSpc>
              <a:spcBef>
                <a:spcPts val="0"/>
              </a:spcBef>
              <a:buNone/>
              <a:defRPr sz="700">
                <a:latin typeface="Arial Narrow" panose="020B060602020203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US" noProof="0"/>
              <a:t>Edit Master text styles</a:t>
            </a:r>
          </a:p>
        </p:txBody>
      </p:sp>
      <p:sp>
        <p:nvSpPr>
          <p:cNvPr id="3" name="Date Placeholder 2">
            <a:extLst>
              <a:ext uri="{FF2B5EF4-FFF2-40B4-BE49-F238E27FC236}">
                <a16:creationId xmlns:a16="http://schemas.microsoft.com/office/drawing/2014/main" id="{2961D7B7-F10A-4A2C-8F5C-F4A153A5A408}"/>
              </a:ext>
            </a:extLst>
          </p:cNvPr>
          <p:cNvSpPr>
            <a:spLocks noGrp="1"/>
          </p:cNvSpPr>
          <p:nvPr>
            <p:ph type="dt" sz="half" idx="14"/>
          </p:nvPr>
        </p:nvSpPr>
        <p:spPr/>
        <p:txBody>
          <a:bodyPr/>
          <a:lstStyle/>
          <a:p>
            <a:pPr>
              <a:defRPr/>
            </a:pPr>
            <a:fld id="{2B15FBB9-E04C-4600-8E9A-FEABFAEADD64}" type="datetime4">
              <a:rPr lang="en-CA" smtClean="0"/>
              <a:t>April 9, 2024</a:t>
            </a:fld>
            <a:endParaRPr lang="en-US"/>
          </a:p>
        </p:txBody>
      </p:sp>
      <p:sp>
        <p:nvSpPr>
          <p:cNvPr id="9" name="Footer Placeholder 8">
            <a:extLst>
              <a:ext uri="{FF2B5EF4-FFF2-40B4-BE49-F238E27FC236}">
                <a16:creationId xmlns:a16="http://schemas.microsoft.com/office/drawing/2014/main" id="{7AA6250D-DFF9-4D25-B5BA-9F483FA1D0E4}"/>
              </a:ext>
            </a:extLst>
          </p:cNvPr>
          <p:cNvSpPr>
            <a:spLocks noGrp="1"/>
          </p:cNvSpPr>
          <p:nvPr>
            <p:ph type="ftr" sz="quarter" idx="15"/>
          </p:nvPr>
        </p:nvSpPr>
        <p:spPr>
          <a:xfrm>
            <a:off x="3270902" y="6671810"/>
            <a:ext cx="5873098" cy="182880"/>
          </a:xfrm>
        </p:spPr>
        <p:txBody>
          <a:bodyPr lIns="0"/>
          <a:lstStyle>
            <a:lvl1pPr algn="l">
              <a:defRPr/>
            </a:lvl1pPr>
          </a:lstStyle>
          <a:p>
            <a:r>
              <a:rPr lang="en-US"/>
              <a:t>EXTERNAL</a:t>
            </a:r>
          </a:p>
        </p:txBody>
      </p:sp>
      <p:sp>
        <p:nvSpPr>
          <p:cNvPr id="10" name="Slide Number Placeholder 9">
            <a:extLst>
              <a:ext uri="{FF2B5EF4-FFF2-40B4-BE49-F238E27FC236}">
                <a16:creationId xmlns:a16="http://schemas.microsoft.com/office/drawing/2014/main" id="{CEAF2981-7289-4638-A59E-1C3DBF0CE2AB}"/>
              </a:ext>
            </a:extLst>
          </p:cNvPr>
          <p:cNvSpPr>
            <a:spLocks noGrp="1"/>
          </p:cNvSpPr>
          <p:nvPr>
            <p:ph type="sldNum" sz="quarter" idx="16"/>
          </p:nvPr>
        </p:nvSpPr>
        <p:spPr/>
        <p:txBody>
          <a:bodyPr/>
          <a:lstStyle/>
          <a:p>
            <a:pPr>
              <a:defRPr/>
            </a:pPr>
            <a:fld id="{1EEDA745-9936-4A17-800E-6B5675F0F699}" type="slidenum">
              <a:rPr lang="en-CA" smtClean="0"/>
              <a:pPr>
                <a:defRPr/>
              </a:pPr>
              <a:t>‹#›</a:t>
            </a:fld>
            <a:endParaRPr lang="en-CA"/>
          </a:p>
        </p:txBody>
      </p:sp>
    </p:spTree>
    <p:extLst>
      <p:ext uri="{BB962C8B-B14F-4D97-AF65-F5344CB8AC3E}">
        <p14:creationId xmlns:p14="http://schemas.microsoft.com/office/powerpoint/2010/main" val="442088789"/>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One column with source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EB92686-40BD-4E64-9B2F-3B890BDCC879}"/>
              </a:ext>
            </a:extLst>
          </p:cNvPr>
          <p:cNvSpPr/>
          <p:nvPr userDrawn="1"/>
        </p:nvSpPr>
        <p:spPr bwMode="hidden">
          <a:xfrm>
            <a:off x="0" y="0"/>
            <a:ext cx="3041650" cy="6858000"/>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pic>
        <p:nvPicPr>
          <p:cNvPr id="5" name="Graphic 9">
            <a:extLst>
              <a:ext uri="{FF2B5EF4-FFF2-40B4-BE49-F238E27FC236}">
                <a16:creationId xmlns:a16="http://schemas.microsoft.com/office/drawing/2014/main" id="{D88E2240-A2F9-48D3-A6E2-CE2387F98913}"/>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black">
          <a:xfrm>
            <a:off x="374650" y="6353175"/>
            <a:ext cx="2465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00572" y="463844"/>
            <a:ext cx="2467680" cy="3401475"/>
          </a:xfrm>
        </p:spPr>
        <p:txBody>
          <a:bodyPr>
            <a:noAutofit/>
          </a:bodyPr>
          <a:lstStyle>
            <a:lvl1pPr>
              <a:lnSpc>
                <a:spcPct val="95000"/>
              </a:lnSpc>
              <a:spcBef>
                <a:spcPts val="0"/>
              </a:spcBef>
              <a:defRPr sz="3200" baseline="0">
                <a:solidFill>
                  <a:schemeClr val="bg1"/>
                </a:solidFill>
              </a:defRPr>
            </a:lvl1pPr>
          </a:lstStyle>
          <a:p>
            <a:r>
              <a:rPr lang="en-US" noProof="0"/>
              <a:t>Click to edit Master title style</a:t>
            </a:r>
          </a:p>
        </p:txBody>
      </p:sp>
      <p:sp>
        <p:nvSpPr>
          <p:cNvPr id="16" name="Text Placeholder 8">
            <a:extLst>
              <a:ext uri="{FF2B5EF4-FFF2-40B4-BE49-F238E27FC236}">
                <a16:creationId xmlns:a16="http://schemas.microsoft.com/office/drawing/2014/main" id="{6484C2BD-24ED-45A0-81D7-5E2A0324D7A6}"/>
              </a:ext>
            </a:extLst>
          </p:cNvPr>
          <p:cNvSpPr>
            <a:spLocks noGrp="1"/>
          </p:cNvSpPr>
          <p:nvPr>
            <p:ph type="body" sz="quarter" idx="13"/>
          </p:nvPr>
        </p:nvSpPr>
        <p:spPr>
          <a:xfrm>
            <a:off x="3270901" y="6170281"/>
            <a:ext cx="5082077" cy="402451"/>
          </a:xfrm>
        </p:spPr>
        <p:txBody>
          <a:bodyPr anchor="b"/>
          <a:lstStyle>
            <a:lvl1pPr marL="0" indent="0">
              <a:lnSpc>
                <a:spcPct val="90000"/>
              </a:lnSpc>
              <a:spcBef>
                <a:spcPts val="0"/>
              </a:spcBef>
              <a:buNone/>
              <a:defRPr sz="700">
                <a:latin typeface="Arial Narrow" panose="020B060602020203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US" noProof="0"/>
              <a:t>Edit Master text styles</a:t>
            </a:r>
          </a:p>
        </p:txBody>
      </p:sp>
      <p:sp>
        <p:nvSpPr>
          <p:cNvPr id="3" name="Date Placeholder 2">
            <a:extLst>
              <a:ext uri="{FF2B5EF4-FFF2-40B4-BE49-F238E27FC236}">
                <a16:creationId xmlns:a16="http://schemas.microsoft.com/office/drawing/2014/main" id="{433F68C8-8482-4718-AD35-FAEA68D11C29}"/>
              </a:ext>
            </a:extLst>
          </p:cNvPr>
          <p:cNvSpPr>
            <a:spLocks noGrp="1"/>
          </p:cNvSpPr>
          <p:nvPr>
            <p:ph type="dt" sz="half" idx="14"/>
          </p:nvPr>
        </p:nvSpPr>
        <p:spPr/>
        <p:txBody>
          <a:bodyPr/>
          <a:lstStyle/>
          <a:p>
            <a:pPr>
              <a:defRPr/>
            </a:pPr>
            <a:fld id="{89DA43FA-2DB2-4C0E-80D0-03A950072EA2}" type="datetime4">
              <a:rPr lang="en-CA" smtClean="0"/>
              <a:t>April 9, 2024</a:t>
            </a:fld>
            <a:endParaRPr lang="en-US"/>
          </a:p>
        </p:txBody>
      </p:sp>
      <p:sp>
        <p:nvSpPr>
          <p:cNvPr id="9" name="Footer Placeholder 8">
            <a:extLst>
              <a:ext uri="{FF2B5EF4-FFF2-40B4-BE49-F238E27FC236}">
                <a16:creationId xmlns:a16="http://schemas.microsoft.com/office/drawing/2014/main" id="{79C1A2EF-0DE2-48FB-810C-787758A3FE0D}"/>
              </a:ext>
            </a:extLst>
          </p:cNvPr>
          <p:cNvSpPr>
            <a:spLocks noGrp="1"/>
          </p:cNvSpPr>
          <p:nvPr>
            <p:ph type="ftr" sz="quarter" idx="15"/>
          </p:nvPr>
        </p:nvSpPr>
        <p:spPr>
          <a:xfrm>
            <a:off x="3270900" y="6671810"/>
            <a:ext cx="5873099" cy="182880"/>
          </a:xfrm>
        </p:spPr>
        <p:txBody>
          <a:bodyPr lIns="0"/>
          <a:lstStyle>
            <a:lvl1pPr algn="l">
              <a:defRPr/>
            </a:lvl1pPr>
          </a:lstStyle>
          <a:p>
            <a:r>
              <a:rPr lang="en-US"/>
              <a:t>EXTERNAL</a:t>
            </a:r>
          </a:p>
        </p:txBody>
      </p:sp>
      <p:sp>
        <p:nvSpPr>
          <p:cNvPr id="10" name="Slide Number Placeholder 9">
            <a:extLst>
              <a:ext uri="{FF2B5EF4-FFF2-40B4-BE49-F238E27FC236}">
                <a16:creationId xmlns:a16="http://schemas.microsoft.com/office/drawing/2014/main" id="{9C1259E1-0359-43F5-9ECD-D6AF23263DB2}"/>
              </a:ext>
            </a:extLst>
          </p:cNvPr>
          <p:cNvSpPr>
            <a:spLocks noGrp="1"/>
          </p:cNvSpPr>
          <p:nvPr>
            <p:ph type="sldNum" sz="quarter" idx="16"/>
          </p:nvPr>
        </p:nvSpPr>
        <p:spPr/>
        <p:txBody>
          <a:bodyPr/>
          <a:lstStyle/>
          <a:p>
            <a:pPr>
              <a:defRPr/>
            </a:pPr>
            <a:fld id="{1EEDA745-9936-4A17-800E-6B5675F0F699}" type="slidenum">
              <a:rPr lang="en-CA" smtClean="0"/>
              <a:pPr>
                <a:defRPr/>
              </a:pPr>
              <a:t>‹#›</a:t>
            </a:fld>
            <a:endParaRPr lang="en-CA"/>
          </a:p>
        </p:txBody>
      </p:sp>
    </p:spTree>
    <p:extLst>
      <p:ext uri="{BB962C8B-B14F-4D97-AF65-F5344CB8AC3E}">
        <p14:creationId xmlns:p14="http://schemas.microsoft.com/office/powerpoint/2010/main" val="4090403058"/>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wo column with sourc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E3BC244-37A4-4627-AC18-2A1CAD6810C5}"/>
              </a:ext>
            </a:extLst>
          </p:cNvPr>
          <p:cNvSpPr/>
          <p:nvPr userDrawn="1"/>
        </p:nvSpPr>
        <p:spPr bwMode="hidden">
          <a:xfrm>
            <a:off x="0" y="0"/>
            <a:ext cx="3041650" cy="6858000"/>
          </a:xfrm>
          <a:prstGeom prst="rect">
            <a:avLst/>
          </a:prstGeom>
          <a:solidFill>
            <a:srgbClr val="0687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pic>
        <p:nvPicPr>
          <p:cNvPr id="7" name="Graphic 9">
            <a:extLst>
              <a:ext uri="{FF2B5EF4-FFF2-40B4-BE49-F238E27FC236}">
                <a16:creationId xmlns:a16="http://schemas.microsoft.com/office/drawing/2014/main" id="{6F1EE988-1D3E-46DD-AF42-C7480E1AE07C}"/>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black">
          <a:xfrm>
            <a:off x="374650" y="6353175"/>
            <a:ext cx="2465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Placeholder 19">
            <a:extLst>
              <a:ext uri="{FF2B5EF4-FFF2-40B4-BE49-F238E27FC236}">
                <a16:creationId xmlns:a16="http://schemas.microsoft.com/office/drawing/2014/main" id="{0AF97CD5-66AE-4EDA-8D23-A23D9D49A5AA}"/>
              </a:ext>
            </a:extLst>
          </p:cNvPr>
          <p:cNvSpPr>
            <a:spLocks noGrp="1"/>
          </p:cNvSpPr>
          <p:nvPr>
            <p:ph type="body" sz="quarter" idx="15"/>
          </p:nvPr>
        </p:nvSpPr>
        <p:spPr>
          <a:xfrm>
            <a:off x="3270901" y="475488"/>
            <a:ext cx="5474189" cy="792162"/>
          </a:xfrm>
        </p:spPr>
        <p:txBody>
          <a:bodyPr anchor="t"/>
          <a:lstStyle>
            <a:lvl1pPr marL="0" indent="0">
              <a:lnSpc>
                <a:spcPct val="95000"/>
              </a:lnSpc>
              <a:spcBef>
                <a:spcPts val="0"/>
              </a:spcBef>
              <a:buNone/>
              <a:defRPr sz="2400" b="0">
                <a:solidFill>
                  <a:schemeClr val="tx1"/>
                </a:solidFill>
                <a:latin typeface="+mj-lt"/>
              </a:defRPr>
            </a:lvl1pPr>
            <a:lvl2pPr marL="338328" indent="0">
              <a:buNone/>
              <a:defRPr/>
            </a:lvl2pPr>
            <a:lvl3pPr marL="685800" indent="0">
              <a:buNone/>
              <a:defRPr/>
            </a:lvl3pPr>
            <a:lvl4pPr marL="1014984" indent="0">
              <a:buNone/>
              <a:defRPr/>
            </a:lvl4pPr>
            <a:lvl5pPr marL="1380744" indent="0">
              <a:buNone/>
              <a:defRPr/>
            </a:lvl5pPr>
          </a:lstStyle>
          <a:p>
            <a:pPr lvl="0"/>
            <a:r>
              <a:rPr lang="en-US" noProof="0"/>
              <a:t>Edit Master text styles</a:t>
            </a:r>
          </a:p>
        </p:txBody>
      </p:sp>
      <p:sp>
        <p:nvSpPr>
          <p:cNvPr id="2" name="Title 1"/>
          <p:cNvSpPr>
            <a:spLocks noGrp="1"/>
          </p:cNvSpPr>
          <p:nvPr>
            <p:ph type="title"/>
          </p:nvPr>
        </p:nvSpPr>
        <p:spPr>
          <a:xfrm>
            <a:off x="400572" y="463844"/>
            <a:ext cx="2467680" cy="3401475"/>
          </a:xfrm>
        </p:spPr>
        <p:txBody>
          <a:bodyPr>
            <a:noAutofit/>
          </a:bodyPr>
          <a:lstStyle>
            <a:lvl1pPr>
              <a:lnSpc>
                <a:spcPct val="95000"/>
              </a:lnSpc>
              <a:spcBef>
                <a:spcPts val="0"/>
              </a:spcBef>
              <a:defRPr sz="3200" baseline="0">
                <a:solidFill>
                  <a:schemeClr val="bg1"/>
                </a:solidFill>
              </a:defRPr>
            </a:lvl1pPr>
          </a:lstStyle>
          <a:p>
            <a:r>
              <a:rPr lang="en-US" noProof="0"/>
              <a:t>Click to edit Master title style</a:t>
            </a:r>
          </a:p>
        </p:txBody>
      </p:sp>
      <p:sp>
        <p:nvSpPr>
          <p:cNvPr id="16" name="Text Placeholder 8">
            <a:extLst>
              <a:ext uri="{FF2B5EF4-FFF2-40B4-BE49-F238E27FC236}">
                <a16:creationId xmlns:a16="http://schemas.microsoft.com/office/drawing/2014/main" id="{6484C2BD-24ED-45A0-81D7-5E2A0324D7A6}"/>
              </a:ext>
            </a:extLst>
          </p:cNvPr>
          <p:cNvSpPr>
            <a:spLocks noGrp="1"/>
          </p:cNvSpPr>
          <p:nvPr>
            <p:ph type="body" sz="quarter" idx="13"/>
          </p:nvPr>
        </p:nvSpPr>
        <p:spPr>
          <a:xfrm>
            <a:off x="3270901" y="6170281"/>
            <a:ext cx="5082077" cy="402451"/>
          </a:xfrm>
        </p:spPr>
        <p:txBody>
          <a:bodyPr anchor="b"/>
          <a:lstStyle>
            <a:lvl1pPr marL="0" indent="0">
              <a:lnSpc>
                <a:spcPct val="90000"/>
              </a:lnSpc>
              <a:spcBef>
                <a:spcPts val="0"/>
              </a:spcBef>
              <a:buNone/>
              <a:defRPr sz="700">
                <a:latin typeface="Arial Narrow" panose="020B060602020203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US" noProof="0"/>
              <a:t>Edit Master text styles</a:t>
            </a:r>
          </a:p>
        </p:txBody>
      </p:sp>
      <p:sp>
        <p:nvSpPr>
          <p:cNvPr id="15" name="Content Placeholder 2">
            <a:extLst>
              <a:ext uri="{FF2B5EF4-FFF2-40B4-BE49-F238E27FC236}">
                <a16:creationId xmlns:a16="http://schemas.microsoft.com/office/drawing/2014/main" id="{038F0D64-3A18-458E-9DB0-82116D7EB002}"/>
              </a:ext>
            </a:extLst>
          </p:cNvPr>
          <p:cNvSpPr>
            <a:spLocks noGrp="1"/>
          </p:cNvSpPr>
          <p:nvPr>
            <p:ph idx="1"/>
          </p:nvPr>
        </p:nvSpPr>
        <p:spPr>
          <a:xfrm>
            <a:off x="3270900" y="1434190"/>
            <a:ext cx="5472527" cy="4584842"/>
          </a:xfrm>
        </p:spPr>
        <p:txBody>
          <a:bodyPr/>
          <a:lstStyle>
            <a:lvl1pPr>
              <a:defRPr/>
            </a:lvl1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Date Placeholder 3">
            <a:extLst>
              <a:ext uri="{FF2B5EF4-FFF2-40B4-BE49-F238E27FC236}">
                <a16:creationId xmlns:a16="http://schemas.microsoft.com/office/drawing/2014/main" id="{EBDD3C27-7078-407A-B992-0702FCA87F9E}"/>
              </a:ext>
            </a:extLst>
          </p:cNvPr>
          <p:cNvSpPr>
            <a:spLocks noGrp="1"/>
          </p:cNvSpPr>
          <p:nvPr>
            <p:ph type="dt" sz="half" idx="16"/>
          </p:nvPr>
        </p:nvSpPr>
        <p:spPr/>
        <p:txBody>
          <a:bodyPr/>
          <a:lstStyle/>
          <a:p>
            <a:pPr>
              <a:defRPr/>
            </a:pPr>
            <a:fld id="{63B9584F-8B18-45A7-86F0-E10BB91CA2C1}" type="datetime4">
              <a:rPr lang="en-CA" smtClean="0"/>
              <a:t>April 9, 2024</a:t>
            </a:fld>
            <a:endParaRPr lang="en-US"/>
          </a:p>
        </p:txBody>
      </p:sp>
      <p:sp>
        <p:nvSpPr>
          <p:cNvPr id="5" name="Footer Placeholder 4">
            <a:extLst>
              <a:ext uri="{FF2B5EF4-FFF2-40B4-BE49-F238E27FC236}">
                <a16:creationId xmlns:a16="http://schemas.microsoft.com/office/drawing/2014/main" id="{B50693AA-7248-462D-8975-3F6D937DAC0C}"/>
              </a:ext>
            </a:extLst>
          </p:cNvPr>
          <p:cNvSpPr>
            <a:spLocks noGrp="1"/>
          </p:cNvSpPr>
          <p:nvPr>
            <p:ph type="ftr" sz="quarter" idx="17"/>
          </p:nvPr>
        </p:nvSpPr>
        <p:spPr>
          <a:xfrm>
            <a:off x="3270900" y="6671810"/>
            <a:ext cx="5873100" cy="182880"/>
          </a:xfrm>
        </p:spPr>
        <p:txBody>
          <a:bodyPr lIns="0"/>
          <a:lstStyle>
            <a:lvl1pPr algn="l">
              <a:defRPr/>
            </a:lvl1pPr>
          </a:lstStyle>
          <a:p>
            <a:r>
              <a:rPr lang="en-US"/>
              <a:t>FOR INSTITUTIONAL/BROKER-DEALER USE ONLY. NOT FOR DISTRIBUTION OR USE WITH THE PUBLIC.</a:t>
            </a:r>
          </a:p>
        </p:txBody>
      </p:sp>
      <p:sp>
        <p:nvSpPr>
          <p:cNvPr id="11" name="Slide Number Placeholder 10">
            <a:extLst>
              <a:ext uri="{FF2B5EF4-FFF2-40B4-BE49-F238E27FC236}">
                <a16:creationId xmlns:a16="http://schemas.microsoft.com/office/drawing/2014/main" id="{8A8F5054-76A2-4776-8D31-D1DCFFE9E404}"/>
              </a:ext>
            </a:extLst>
          </p:cNvPr>
          <p:cNvSpPr>
            <a:spLocks noGrp="1"/>
          </p:cNvSpPr>
          <p:nvPr>
            <p:ph type="sldNum" sz="quarter" idx="18"/>
          </p:nvPr>
        </p:nvSpPr>
        <p:spPr/>
        <p:txBody>
          <a:bodyPr/>
          <a:lstStyle/>
          <a:p>
            <a:pPr>
              <a:defRPr/>
            </a:pPr>
            <a:fld id="{1EEDA745-9936-4A17-800E-6B5675F0F699}" type="slidenum">
              <a:rPr lang="en-CA" smtClean="0"/>
              <a:pPr>
                <a:defRPr/>
              </a:pPr>
              <a:t>‹#›</a:t>
            </a:fld>
            <a:endParaRPr lang="en-CA"/>
          </a:p>
        </p:txBody>
      </p:sp>
    </p:spTree>
    <p:extLst>
      <p:ext uri="{BB962C8B-B14F-4D97-AF65-F5344CB8AC3E}">
        <p14:creationId xmlns:p14="http://schemas.microsoft.com/office/powerpoint/2010/main" val="3069083939"/>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hree column with sourc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25A9EFF-2A46-44DC-B81E-60D707BF5E27}"/>
              </a:ext>
            </a:extLst>
          </p:cNvPr>
          <p:cNvSpPr/>
          <p:nvPr userDrawn="1"/>
        </p:nvSpPr>
        <p:spPr bwMode="hidden">
          <a:xfrm>
            <a:off x="0" y="0"/>
            <a:ext cx="3041650" cy="6858000"/>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pic>
        <p:nvPicPr>
          <p:cNvPr id="9" name="Graphic 9">
            <a:extLst>
              <a:ext uri="{FF2B5EF4-FFF2-40B4-BE49-F238E27FC236}">
                <a16:creationId xmlns:a16="http://schemas.microsoft.com/office/drawing/2014/main" id="{21E13EFC-5457-438D-AAA3-348464D0E79C}"/>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black">
          <a:xfrm>
            <a:off x="374650" y="6353175"/>
            <a:ext cx="2465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Placeholder 19">
            <a:extLst>
              <a:ext uri="{FF2B5EF4-FFF2-40B4-BE49-F238E27FC236}">
                <a16:creationId xmlns:a16="http://schemas.microsoft.com/office/drawing/2014/main" id="{0AF97CD5-66AE-4EDA-8D23-A23D9D49A5AA}"/>
              </a:ext>
            </a:extLst>
          </p:cNvPr>
          <p:cNvSpPr>
            <a:spLocks noGrp="1"/>
          </p:cNvSpPr>
          <p:nvPr>
            <p:ph type="body" sz="quarter" idx="15"/>
          </p:nvPr>
        </p:nvSpPr>
        <p:spPr>
          <a:xfrm>
            <a:off x="3270901" y="475488"/>
            <a:ext cx="1904958" cy="792162"/>
          </a:xfrm>
        </p:spPr>
        <p:txBody>
          <a:bodyPr anchor="t"/>
          <a:lstStyle>
            <a:lvl1pPr marL="0" indent="0">
              <a:lnSpc>
                <a:spcPct val="95000"/>
              </a:lnSpc>
              <a:spcBef>
                <a:spcPts val="0"/>
              </a:spcBef>
              <a:buNone/>
              <a:defRPr sz="2400" b="0">
                <a:solidFill>
                  <a:schemeClr val="tx1"/>
                </a:solidFill>
                <a:latin typeface="+mj-lt"/>
              </a:defRPr>
            </a:lvl1pPr>
            <a:lvl2pPr marL="338328" indent="0">
              <a:buNone/>
              <a:defRPr/>
            </a:lvl2pPr>
            <a:lvl3pPr marL="685800" indent="0">
              <a:buNone/>
              <a:defRPr/>
            </a:lvl3pPr>
            <a:lvl4pPr marL="1014984" indent="0">
              <a:buNone/>
              <a:defRPr/>
            </a:lvl4pPr>
            <a:lvl5pPr marL="1380744" indent="0">
              <a:buNone/>
              <a:defRPr/>
            </a:lvl5pPr>
          </a:lstStyle>
          <a:p>
            <a:pPr lvl="0"/>
            <a:r>
              <a:rPr lang="en-US" noProof="0"/>
              <a:t>Edit Master text styles</a:t>
            </a:r>
          </a:p>
        </p:txBody>
      </p:sp>
      <p:sp>
        <p:nvSpPr>
          <p:cNvPr id="2" name="Title 1"/>
          <p:cNvSpPr>
            <a:spLocks noGrp="1"/>
          </p:cNvSpPr>
          <p:nvPr>
            <p:ph type="title"/>
          </p:nvPr>
        </p:nvSpPr>
        <p:spPr>
          <a:xfrm>
            <a:off x="400572" y="463844"/>
            <a:ext cx="2467680" cy="3401475"/>
          </a:xfrm>
        </p:spPr>
        <p:txBody>
          <a:bodyPr>
            <a:noAutofit/>
          </a:bodyPr>
          <a:lstStyle>
            <a:lvl1pPr>
              <a:lnSpc>
                <a:spcPct val="95000"/>
              </a:lnSpc>
              <a:spcBef>
                <a:spcPts val="0"/>
              </a:spcBef>
              <a:defRPr sz="3200" baseline="0">
                <a:solidFill>
                  <a:schemeClr val="bg1"/>
                </a:solidFill>
              </a:defRPr>
            </a:lvl1pPr>
          </a:lstStyle>
          <a:p>
            <a:r>
              <a:rPr lang="en-US" noProof="0"/>
              <a:t>Click to edit Master title style</a:t>
            </a:r>
          </a:p>
        </p:txBody>
      </p:sp>
      <p:sp>
        <p:nvSpPr>
          <p:cNvPr id="14" name="Text Placeholder 19">
            <a:extLst>
              <a:ext uri="{FF2B5EF4-FFF2-40B4-BE49-F238E27FC236}">
                <a16:creationId xmlns:a16="http://schemas.microsoft.com/office/drawing/2014/main" id="{A51932F0-EBB7-48D2-9591-40F3F9E75737}"/>
              </a:ext>
            </a:extLst>
          </p:cNvPr>
          <p:cNvSpPr>
            <a:spLocks noGrp="1"/>
          </p:cNvSpPr>
          <p:nvPr>
            <p:ph type="body" sz="quarter" idx="20"/>
          </p:nvPr>
        </p:nvSpPr>
        <p:spPr>
          <a:xfrm>
            <a:off x="5576424" y="475488"/>
            <a:ext cx="3166686" cy="792162"/>
          </a:xfrm>
        </p:spPr>
        <p:txBody>
          <a:bodyPr anchor="t"/>
          <a:lstStyle>
            <a:lvl1pPr marL="0" indent="0">
              <a:lnSpc>
                <a:spcPct val="95000"/>
              </a:lnSpc>
              <a:spcBef>
                <a:spcPts val="0"/>
              </a:spcBef>
              <a:buNone/>
              <a:defRPr sz="2400" b="0">
                <a:latin typeface="+mj-lt"/>
              </a:defRPr>
            </a:lvl1pPr>
            <a:lvl2pPr marL="338328" indent="0">
              <a:buNone/>
              <a:defRPr/>
            </a:lvl2pPr>
            <a:lvl3pPr marL="685800" indent="0">
              <a:buNone/>
              <a:defRPr/>
            </a:lvl3pPr>
            <a:lvl4pPr marL="1014984" indent="0">
              <a:buNone/>
              <a:defRPr/>
            </a:lvl4pPr>
            <a:lvl5pPr marL="1380744" indent="0">
              <a:buNone/>
              <a:defRPr/>
            </a:lvl5pPr>
          </a:lstStyle>
          <a:p>
            <a:pPr lvl="0"/>
            <a:r>
              <a:rPr lang="en-US" noProof="0"/>
              <a:t>Edit Master text styles</a:t>
            </a:r>
          </a:p>
        </p:txBody>
      </p:sp>
      <p:sp>
        <p:nvSpPr>
          <p:cNvPr id="16" name="Text Placeholder 8">
            <a:extLst>
              <a:ext uri="{FF2B5EF4-FFF2-40B4-BE49-F238E27FC236}">
                <a16:creationId xmlns:a16="http://schemas.microsoft.com/office/drawing/2014/main" id="{6484C2BD-24ED-45A0-81D7-5E2A0324D7A6}"/>
              </a:ext>
            </a:extLst>
          </p:cNvPr>
          <p:cNvSpPr>
            <a:spLocks noGrp="1"/>
          </p:cNvSpPr>
          <p:nvPr>
            <p:ph type="body" sz="quarter" idx="13"/>
          </p:nvPr>
        </p:nvSpPr>
        <p:spPr>
          <a:xfrm>
            <a:off x="3270901" y="6170281"/>
            <a:ext cx="5082077" cy="402451"/>
          </a:xfrm>
        </p:spPr>
        <p:txBody>
          <a:bodyPr anchor="b"/>
          <a:lstStyle>
            <a:lvl1pPr marL="0" indent="0">
              <a:lnSpc>
                <a:spcPct val="90000"/>
              </a:lnSpc>
              <a:spcBef>
                <a:spcPts val="0"/>
              </a:spcBef>
              <a:buNone/>
              <a:defRPr sz="700">
                <a:latin typeface="Arial Narrow" panose="020B060602020203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US" noProof="0"/>
              <a:t>Edit Master text styles</a:t>
            </a:r>
          </a:p>
        </p:txBody>
      </p:sp>
      <p:sp>
        <p:nvSpPr>
          <p:cNvPr id="10" name="Text Placeholder 9">
            <a:extLst>
              <a:ext uri="{FF2B5EF4-FFF2-40B4-BE49-F238E27FC236}">
                <a16:creationId xmlns:a16="http://schemas.microsoft.com/office/drawing/2014/main" id="{86456917-5A0D-4B01-9F9A-CC2545886632}"/>
              </a:ext>
            </a:extLst>
          </p:cNvPr>
          <p:cNvSpPr>
            <a:spLocks noGrp="1"/>
          </p:cNvSpPr>
          <p:nvPr>
            <p:ph type="body" sz="quarter" idx="21"/>
          </p:nvPr>
        </p:nvSpPr>
        <p:spPr>
          <a:xfrm>
            <a:off x="3270901" y="1435608"/>
            <a:ext cx="1904958" cy="4597721"/>
          </a:xfrm>
        </p:spPr>
        <p:txBody>
          <a:bodyPr/>
          <a:lstStyle>
            <a:lvl1pPr>
              <a:spcBef>
                <a:spcPts val="600"/>
              </a:spcBef>
              <a:defRPr sz="1400"/>
            </a:lvl1pPr>
            <a:lvl2pPr>
              <a:spcBef>
                <a:spcPts val="600"/>
              </a:spcBef>
              <a:defRPr sz="1400"/>
            </a:lvl2pPr>
            <a:lvl3pPr>
              <a:spcBef>
                <a:spcPts val="600"/>
              </a:spcBef>
              <a:defRPr sz="1400"/>
            </a:lvl3pPr>
            <a:lvl4pPr>
              <a:spcBef>
                <a:spcPts val="600"/>
              </a:spcBef>
              <a:defRPr sz="1400"/>
            </a:lvl4pPr>
            <a:lvl5pPr>
              <a:spcBef>
                <a:spcPts val="600"/>
              </a:spcBef>
              <a:defRPr sz="1400"/>
            </a:lvl5pPr>
            <a:lvl6pPr>
              <a:spcBef>
                <a:spcPts val="600"/>
              </a:spcBef>
              <a:defRPr sz="1400"/>
            </a:lvl6pPr>
            <a:lvl7pPr>
              <a:spcBef>
                <a:spcPts val="600"/>
              </a:spcBef>
              <a:defRPr sz="1400"/>
            </a:lvl7pPr>
            <a:lvl8pPr>
              <a:spcBef>
                <a:spcPts val="600"/>
              </a:spcBef>
              <a:defRPr sz="1400"/>
            </a:lvl8pPr>
            <a:lvl9pPr>
              <a:spcBef>
                <a:spcPts val="600"/>
              </a:spcBef>
              <a:defRPr sz="14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p:txBody>
      </p:sp>
      <p:sp>
        <p:nvSpPr>
          <p:cNvPr id="15" name="Content Placeholder 14">
            <a:extLst>
              <a:ext uri="{FF2B5EF4-FFF2-40B4-BE49-F238E27FC236}">
                <a16:creationId xmlns:a16="http://schemas.microsoft.com/office/drawing/2014/main" id="{50063603-5807-4630-8EB7-C1EBC7302DA8}"/>
              </a:ext>
            </a:extLst>
          </p:cNvPr>
          <p:cNvSpPr>
            <a:spLocks noGrp="1"/>
          </p:cNvSpPr>
          <p:nvPr>
            <p:ph sz="quarter" idx="22"/>
          </p:nvPr>
        </p:nvSpPr>
        <p:spPr>
          <a:xfrm>
            <a:off x="5576432" y="1435608"/>
            <a:ext cx="3166996" cy="4597721"/>
          </a:xfrm>
        </p:spPr>
        <p:txBody>
          <a:bodyPr/>
          <a:lstStyle>
            <a:lvl1pPr>
              <a:spcBef>
                <a:spcPts val="600"/>
              </a:spcBef>
              <a:defRPr sz="1400"/>
            </a:lvl1pPr>
            <a:lvl2pPr>
              <a:spcBef>
                <a:spcPts val="600"/>
              </a:spcBef>
              <a:defRPr sz="1400"/>
            </a:lvl2pPr>
            <a:lvl3pPr>
              <a:spcBef>
                <a:spcPts val="600"/>
              </a:spcBef>
              <a:defRPr sz="1400"/>
            </a:lvl3pPr>
            <a:lvl4pPr>
              <a:spcBef>
                <a:spcPts val="600"/>
              </a:spcBef>
              <a:defRPr sz="1400"/>
            </a:lvl4pPr>
            <a:lvl5pPr>
              <a:spcBef>
                <a:spcPts val="600"/>
              </a:spcBef>
              <a:defRPr sz="1400"/>
            </a:lvl5pPr>
            <a:lvl6pPr>
              <a:spcBef>
                <a:spcPts val="600"/>
              </a:spcBef>
              <a:defRPr sz="1400"/>
            </a:lvl6pPr>
            <a:lvl7pPr>
              <a:spcBef>
                <a:spcPts val="600"/>
              </a:spcBef>
              <a:defRPr sz="1400"/>
            </a:lvl7pPr>
            <a:lvl8pPr>
              <a:spcBef>
                <a:spcPts val="600"/>
              </a:spcBef>
              <a:defRPr sz="1400"/>
            </a:lvl8pPr>
            <a:lvl9pPr>
              <a:spcBef>
                <a:spcPts val="600"/>
              </a:spcBef>
              <a:defRPr sz="14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p:txBody>
      </p:sp>
      <p:sp>
        <p:nvSpPr>
          <p:cNvPr id="3" name="Date Placeholder 2">
            <a:extLst>
              <a:ext uri="{FF2B5EF4-FFF2-40B4-BE49-F238E27FC236}">
                <a16:creationId xmlns:a16="http://schemas.microsoft.com/office/drawing/2014/main" id="{7986BEB5-58D4-483A-9107-18147C04BFC0}"/>
              </a:ext>
            </a:extLst>
          </p:cNvPr>
          <p:cNvSpPr>
            <a:spLocks noGrp="1"/>
          </p:cNvSpPr>
          <p:nvPr>
            <p:ph type="dt" sz="half" idx="23"/>
          </p:nvPr>
        </p:nvSpPr>
        <p:spPr/>
        <p:txBody>
          <a:bodyPr/>
          <a:lstStyle/>
          <a:p>
            <a:pPr>
              <a:defRPr/>
            </a:pPr>
            <a:fld id="{1D27B63C-1146-4C03-A62E-E11E0523F64B}" type="datetime4">
              <a:rPr lang="en-CA" smtClean="0"/>
              <a:t>April 9, 2024</a:t>
            </a:fld>
            <a:endParaRPr lang="en-US"/>
          </a:p>
        </p:txBody>
      </p:sp>
      <p:sp>
        <p:nvSpPr>
          <p:cNvPr id="4" name="Footer Placeholder 3">
            <a:extLst>
              <a:ext uri="{FF2B5EF4-FFF2-40B4-BE49-F238E27FC236}">
                <a16:creationId xmlns:a16="http://schemas.microsoft.com/office/drawing/2014/main" id="{3262A8FB-1800-4CF4-8FAD-FFA13FD39FA5}"/>
              </a:ext>
            </a:extLst>
          </p:cNvPr>
          <p:cNvSpPr>
            <a:spLocks noGrp="1"/>
          </p:cNvSpPr>
          <p:nvPr>
            <p:ph type="ftr" sz="quarter" idx="24"/>
          </p:nvPr>
        </p:nvSpPr>
        <p:spPr>
          <a:xfrm>
            <a:off x="3270900" y="6671810"/>
            <a:ext cx="5873099" cy="182880"/>
          </a:xfrm>
        </p:spPr>
        <p:txBody>
          <a:bodyPr lIns="0"/>
          <a:lstStyle>
            <a:lvl1pPr algn="l">
              <a:defRPr/>
            </a:lvl1pPr>
          </a:lstStyle>
          <a:p>
            <a:r>
              <a:rPr lang="en-US"/>
              <a:t>FOR INSTITUTIONAL/BROKER-DEALER USE ONLY. NOT FOR DISTRIBUTION OR USE WITH THE PUBLIC.</a:t>
            </a:r>
          </a:p>
        </p:txBody>
      </p:sp>
      <p:sp>
        <p:nvSpPr>
          <p:cNvPr id="5" name="Slide Number Placeholder 4">
            <a:extLst>
              <a:ext uri="{FF2B5EF4-FFF2-40B4-BE49-F238E27FC236}">
                <a16:creationId xmlns:a16="http://schemas.microsoft.com/office/drawing/2014/main" id="{E3D25744-6FB7-4D35-AFB8-450B696EA2D6}"/>
              </a:ext>
            </a:extLst>
          </p:cNvPr>
          <p:cNvSpPr>
            <a:spLocks noGrp="1"/>
          </p:cNvSpPr>
          <p:nvPr>
            <p:ph type="sldNum" sz="quarter" idx="25"/>
          </p:nvPr>
        </p:nvSpPr>
        <p:spPr/>
        <p:txBody>
          <a:bodyPr/>
          <a:lstStyle/>
          <a:p>
            <a:pPr>
              <a:defRPr/>
            </a:pPr>
            <a:fld id="{1EEDA745-9936-4A17-800E-6B5675F0F699}" type="slidenum">
              <a:rPr lang="en-CA" smtClean="0"/>
              <a:pPr>
                <a:defRPr/>
              </a:pPr>
              <a:t>‹#›</a:t>
            </a:fld>
            <a:endParaRPr lang="en-CA"/>
          </a:p>
        </p:txBody>
      </p:sp>
    </p:spTree>
    <p:extLst>
      <p:ext uri="{BB962C8B-B14F-4D97-AF65-F5344CB8AC3E}">
        <p14:creationId xmlns:p14="http://schemas.microsoft.com/office/powerpoint/2010/main" val="1320654384"/>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98463" y="472438"/>
            <a:ext cx="8347076" cy="792167"/>
          </a:xfrm>
        </p:spPr>
        <p:txBody>
          <a:bodyPr/>
          <a:lstStyle>
            <a:lvl1pPr>
              <a:defRPr baseline="0"/>
            </a:lvl1pPr>
          </a:lstStyle>
          <a:p>
            <a:r>
              <a:rPr lang="en-US" noProof="0"/>
              <a:t>Click to edit Master title style</a:t>
            </a:r>
          </a:p>
        </p:txBody>
      </p:sp>
      <p:sp>
        <p:nvSpPr>
          <p:cNvPr id="3" name="Content Placeholder 2"/>
          <p:cNvSpPr>
            <a:spLocks noGrp="1"/>
          </p:cNvSpPr>
          <p:nvPr>
            <p:ph idx="1"/>
          </p:nvPr>
        </p:nvSpPr>
        <p:spPr>
          <a:xfrm>
            <a:off x="398463" y="1434190"/>
            <a:ext cx="8347076" cy="4584842"/>
          </a:xfrm>
        </p:spPr>
        <p:txBody>
          <a:bodyPr/>
          <a:lstStyle>
            <a:lvl1pPr>
              <a:defRPr/>
            </a:lvl1pPr>
            <a:lvl5pPr>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Date Placeholder 9">
            <a:extLst>
              <a:ext uri="{FF2B5EF4-FFF2-40B4-BE49-F238E27FC236}">
                <a16:creationId xmlns:a16="http://schemas.microsoft.com/office/drawing/2014/main" id="{1FB0054C-F55D-4195-87EA-6FD63F310C52}"/>
              </a:ext>
            </a:extLst>
          </p:cNvPr>
          <p:cNvSpPr>
            <a:spLocks noGrp="1"/>
          </p:cNvSpPr>
          <p:nvPr>
            <p:ph type="dt" sz="half" idx="10"/>
          </p:nvPr>
        </p:nvSpPr>
        <p:spPr/>
        <p:txBody>
          <a:bodyPr/>
          <a:lstStyle/>
          <a:p>
            <a:pPr>
              <a:defRPr/>
            </a:pPr>
            <a:fld id="{2F4B3DFA-432E-43A4-8309-19FEF4907A8A}" type="datetime4">
              <a:rPr lang="en-CA" smtClean="0"/>
              <a:t>April 9, 2024</a:t>
            </a:fld>
            <a:endParaRPr lang="en-US"/>
          </a:p>
        </p:txBody>
      </p:sp>
      <p:sp>
        <p:nvSpPr>
          <p:cNvPr id="11" name="Footer Placeholder 10">
            <a:extLst>
              <a:ext uri="{FF2B5EF4-FFF2-40B4-BE49-F238E27FC236}">
                <a16:creationId xmlns:a16="http://schemas.microsoft.com/office/drawing/2014/main" id="{05F1CFB5-3753-4CEC-9CED-1A075D98BAE7}"/>
              </a:ext>
            </a:extLst>
          </p:cNvPr>
          <p:cNvSpPr>
            <a:spLocks noGrp="1"/>
          </p:cNvSpPr>
          <p:nvPr>
            <p:ph type="ftr" sz="quarter" idx="11"/>
          </p:nvPr>
        </p:nvSpPr>
        <p:spPr/>
        <p:txBody>
          <a:bodyPr/>
          <a:lstStyle>
            <a:lvl1pPr>
              <a:defRPr/>
            </a:lvl1pPr>
          </a:lstStyle>
          <a:p>
            <a:r>
              <a:rPr lang="en-US"/>
              <a:t>EXTERNAL</a:t>
            </a:r>
          </a:p>
        </p:txBody>
      </p:sp>
      <p:sp>
        <p:nvSpPr>
          <p:cNvPr id="12" name="Slide Number Placeholder 11">
            <a:extLst>
              <a:ext uri="{FF2B5EF4-FFF2-40B4-BE49-F238E27FC236}">
                <a16:creationId xmlns:a16="http://schemas.microsoft.com/office/drawing/2014/main" id="{A6152E7B-EFE7-420F-B708-1D93501B7FF6}"/>
              </a:ext>
            </a:extLst>
          </p:cNvPr>
          <p:cNvSpPr>
            <a:spLocks noGrp="1"/>
          </p:cNvSpPr>
          <p:nvPr>
            <p:ph type="sldNum" sz="quarter" idx="12"/>
          </p:nvPr>
        </p:nvSpPr>
        <p:spPr/>
        <p:txBody>
          <a:bodyPr/>
          <a:lstStyle/>
          <a:p>
            <a:pPr>
              <a:defRPr/>
            </a:pPr>
            <a:fld id="{1EEDA745-9936-4A17-800E-6B5675F0F699}" type="slidenum">
              <a:rPr lang="en-CA" smtClean="0"/>
              <a:pPr>
                <a:defRPr/>
              </a:pPr>
              <a:t>‹#›</a:t>
            </a:fld>
            <a:endParaRPr lang="en-CA"/>
          </a:p>
        </p:txBody>
      </p:sp>
    </p:spTree>
    <p:extLst>
      <p:ext uri="{BB962C8B-B14F-4D97-AF65-F5344CB8AC3E}">
        <p14:creationId xmlns:p14="http://schemas.microsoft.com/office/powerpoint/2010/main" val="601979007"/>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4E73C62-41C9-413A-8797-9578BB315099}"/>
              </a:ext>
            </a:extLst>
          </p:cNvPr>
          <p:cNvSpPr>
            <a:spLocks noGrp="1"/>
          </p:cNvSpPr>
          <p:nvPr>
            <p:ph type="dt" sz="half" idx="10"/>
          </p:nvPr>
        </p:nvSpPr>
        <p:spPr/>
        <p:txBody>
          <a:bodyPr/>
          <a:lstStyle>
            <a:lvl1pPr>
              <a:defRPr/>
            </a:lvl1pPr>
          </a:lstStyle>
          <a:p>
            <a:pPr>
              <a:defRPr/>
            </a:pPr>
            <a:fld id="{9D819FF4-8903-40D6-A305-8BB101D0959E}" type="datetime4">
              <a:rPr lang="en-CA" smtClean="0"/>
              <a:t>April 9, 2024</a:t>
            </a:fld>
            <a:endParaRPr/>
          </a:p>
        </p:txBody>
      </p:sp>
      <p:sp>
        <p:nvSpPr>
          <p:cNvPr id="4" name="Slide Number Placeholder 3">
            <a:extLst>
              <a:ext uri="{FF2B5EF4-FFF2-40B4-BE49-F238E27FC236}">
                <a16:creationId xmlns:a16="http://schemas.microsoft.com/office/drawing/2014/main" id="{46C162AA-D6A4-4EC2-83D8-31CED3074487}"/>
              </a:ext>
            </a:extLst>
          </p:cNvPr>
          <p:cNvSpPr>
            <a:spLocks noGrp="1"/>
          </p:cNvSpPr>
          <p:nvPr>
            <p:ph type="sldNum" sz="quarter" idx="12"/>
          </p:nvPr>
        </p:nvSpPr>
        <p:spPr/>
        <p:txBody>
          <a:bodyPr/>
          <a:lstStyle>
            <a:lvl1pPr>
              <a:defRPr/>
            </a:lvl1pPr>
          </a:lstStyle>
          <a:p>
            <a:pPr>
              <a:defRPr/>
            </a:pPr>
            <a:fld id="{CDBBB635-A672-4787-90B4-0AB76194BE1E}" type="slidenum">
              <a:rPr/>
              <a:pPr>
                <a:defRPr/>
              </a:pPr>
              <a:t>‹#›</a:t>
            </a:fld>
            <a:endParaRPr/>
          </a:p>
        </p:txBody>
      </p:sp>
      <p:sp>
        <p:nvSpPr>
          <p:cNvPr id="5" name="Footer Placeholder 4">
            <a:extLst>
              <a:ext uri="{FF2B5EF4-FFF2-40B4-BE49-F238E27FC236}">
                <a16:creationId xmlns:a16="http://schemas.microsoft.com/office/drawing/2014/main" id="{F2108745-7604-4AF7-8398-27046FB758E0}"/>
              </a:ext>
            </a:extLst>
          </p:cNvPr>
          <p:cNvSpPr>
            <a:spLocks noGrp="1"/>
          </p:cNvSpPr>
          <p:nvPr>
            <p:ph type="ftr" sz="quarter" idx="13"/>
          </p:nvPr>
        </p:nvSpPr>
        <p:spPr/>
        <p:txBody>
          <a:bodyPr/>
          <a:lstStyle>
            <a:lvl1pPr>
              <a:defRPr/>
            </a:lvl1pPr>
          </a:lstStyle>
          <a:p>
            <a:r>
              <a:rPr lang="en-US"/>
              <a:t>EXTERNAL</a:t>
            </a:r>
          </a:p>
        </p:txBody>
      </p:sp>
    </p:spTree>
    <p:extLst>
      <p:ext uri="{BB962C8B-B14F-4D97-AF65-F5344CB8AC3E}">
        <p14:creationId xmlns:p14="http://schemas.microsoft.com/office/powerpoint/2010/main" val="3063429785"/>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2" name="Graphic 8">
            <a:extLst>
              <a:ext uri="{FF2B5EF4-FFF2-40B4-BE49-F238E27FC236}">
                <a16:creationId xmlns:a16="http://schemas.microsoft.com/office/drawing/2014/main" id="{9E49739C-3865-4C67-9432-A6E2AE0AD890}"/>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black">
          <a:xfrm>
            <a:off x="1776413" y="2982913"/>
            <a:ext cx="5591175"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6D883883-555E-4126-9BBE-264BB20D780B}"/>
              </a:ext>
            </a:extLst>
          </p:cNvPr>
          <p:cNvSpPr>
            <a:spLocks noGrp="1"/>
          </p:cNvSpPr>
          <p:nvPr>
            <p:ph type="dt" sz="half" idx="10"/>
          </p:nvPr>
        </p:nvSpPr>
        <p:spPr/>
        <p:txBody>
          <a:bodyPr/>
          <a:lstStyle/>
          <a:p>
            <a:pPr>
              <a:defRPr/>
            </a:pPr>
            <a:fld id="{1590E6AE-0EAB-419A-B16B-665A7C3206D3}" type="datetime4">
              <a:rPr lang="en-CA" smtClean="0"/>
              <a:t>April 9, 2024</a:t>
            </a:fld>
            <a:endParaRPr lang="en-US"/>
          </a:p>
        </p:txBody>
      </p:sp>
      <p:sp>
        <p:nvSpPr>
          <p:cNvPr id="8" name="Footer Placeholder 7">
            <a:extLst>
              <a:ext uri="{FF2B5EF4-FFF2-40B4-BE49-F238E27FC236}">
                <a16:creationId xmlns:a16="http://schemas.microsoft.com/office/drawing/2014/main" id="{88746A66-1441-4CD8-9912-EFF31945B11F}"/>
              </a:ext>
            </a:extLst>
          </p:cNvPr>
          <p:cNvSpPr>
            <a:spLocks noGrp="1"/>
          </p:cNvSpPr>
          <p:nvPr>
            <p:ph type="ftr" sz="quarter" idx="11"/>
          </p:nvPr>
        </p:nvSpPr>
        <p:spPr/>
        <p:txBody>
          <a:bodyPr/>
          <a:lstStyle>
            <a:lvl1pPr>
              <a:defRPr/>
            </a:lvl1pPr>
          </a:lstStyle>
          <a:p>
            <a:r>
              <a:rPr lang="en-US"/>
              <a:t>EXTERNAL</a:t>
            </a:r>
          </a:p>
        </p:txBody>
      </p:sp>
      <p:sp>
        <p:nvSpPr>
          <p:cNvPr id="9" name="Slide Number Placeholder 8">
            <a:extLst>
              <a:ext uri="{FF2B5EF4-FFF2-40B4-BE49-F238E27FC236}">
                <a16:creationId xmlns:a16="http://schemas.microsoft.com/office/drawing/2014/main" id="{7424145A-0F83-4F3A-B058-2712E9575CB4}"/>
              </a:ext>
            </a:extLst>
          </p:cNvPr>
          <p:cNvSpPr>
            <a:spLocks noGrp="1"/>
          </p:cNvSpPr>
          <p:nvPr>
            <p:ph type="sldNum" sz="quarter" idx="12"/>
          </p:nvPr>
        </p:nvSpPr>
        <p:spPr/>
        <p:txBody>
          <a:bodyPr/>
          <a:lstStyle/>
          <a:p>
            <a:pPr>
              <a:defRPr/>
            </a:pPr>
            <a:fld id="{1EEDA745-9936-4A17-800E-6B5675F0F699}" type="slidenum">
              <a:rPr lang="en-CA" smtClean="0"/>
              <a:pPr>
                <a:defRPr/>
              </a:pPr>
              <a:t>‹#›</a:t>
            </a:fld>
            <a:endParaRPr lang="en-CA"/>
          </a:p>
        </p:txBody>
      </p:sp>
    </p:spTree>
    <p:extLst>
      <p:ext uri="{BB962C8B-B14F-4D97-AF65-F5344CB8AC3E}">
        <p14:creationId xmlns:p14="http://schemas.microsoft.com/office/powerpoint/2010/main" val="1519586157"/>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12FE8A0-22AF-49DC-BD4D-7F31EA263C4B}"/>
              </a:ext>
            </a:extLst>
          </p:cNvPr>
          <p:cNvPicPr>
            <a:picLocks noChangeAspect="1"/>
          </p:cNvPicPr>
          <p:nvPr userDrawn="1"/>
        </p:nvPicPr>
        <p:blipFill>
          <a:blip r:embed="rId2"/>
          <a:stretch>
            <a:fillRect/>
          </a:stretch>
        </p:blipFill>
        <p:spPr>
          <a:xfrm>
            <a:off x="1421274" y="227165"/>
            <a:ext cx="6048037" cy="6123283"/>
          </a:xfrm>
          <a:prstGeom prst="rect">
            <a:avLst/>
          </a:prstGeom>
        </p:spPr>
      </p:pic>
    </p:spTree>
    <p:extLst>
      <p:ext uri="{BB962C8B-B14F-4D97-AF65-F5344CB8AC3E}">
        <p14:creationId xmlns:p14="http://schemas.microsoft.com/office/powerpoint/2010/main" val="27113386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with subtitle">
    <p:spTree>
      <p:nvGrpSpPr>
        <p:cNvPr id="1" name=""/>
        <p:cNvGrpSpPr/>
        <p:nvPr/>
      </p:nvGrpSpPr>
      <p:grpSpPr>
        <a:xfrm>
          <a:off x="0" y="0"/>
          <a:ext cx="0" cy="0"/>
          <a:chOff x="0" y="0"/>
          <a:chExt cx="0" cy="0"/>
        </a:xfrm>
      </p:grpSpPr>
      <p:pic>
        <p:nvPicPr>
          <p:cNvPr id="5" name="Picture 8">
            <a:extLst>
              <a:ext uri="{FF2B5EF4-FFF2-40B4-BE49-F238E27FC236}">
                <a16:creationId xmlns:a16="http://schemas.microsoft.com/office/drawing/2014/main" id="{9CD3366F-CE8C-4E80-AC1E-A0A7F12397C8}"/>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6038850" y="0"/>
            <a:ext cx="31051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398463" y="554780"/>
            <a:ext cx="6053611" cy="3036178"/>
          </a:xfrm>
        </p:spPr>
        <p:txBody>
          <a:bodyPr anchor="b">
            <a:normAutofit/>
          </a:bodyPr>
          <a:lstStyle>
            <a:lvl1pPr>
              <a:lnSpc>
                <a:spcPct val="95000"/>
              </a:lnSpc>
              <a:defRPr sz="7200" b="1" baseline="0">
                <a:solidFill>
                  <a:schemeClr val="tx1"/>
                </a:solidFill>
              </a:defRPr>
            </a:lvl1pPr>
          </a:lstStyle>
          <a:p>
            <a:r>
              <a:rPr lang="en-US" noProof="0"/>
              <a:t>Click to edit Master title style</a:t>
            </a:r>
          </a:p>
        </p:txBody>
      </p:sp>
      <p:sp>
        <p:nvSpPr>
          <p:cNvPr id="3" name="Subtitle 2"/>
          <p:cNvSpPr>
            <a:spLocks noGrp="1"/>
          </p:cNvSpPr>
          <p:nvPr>
            <p:ph type="subTitle" idx="1" hasCustomPrompt="1"/>
          </p:nvPr>
        </p:nvSpPr>
        <p:spPr>
          <a:xfrm>
            <a:off x="398463" y="4789255"/>
            <a:ext cx="6053612" cy="407584"/>
          </a:xfrm>
        </p:spPr>
        <p:txBody>
          <a:bodyPr anchor="b"/>
          <a:lstStyle>
            <a:lvl1pPr marL="0" indent="0" algn="l">
              <a:lnSpc>
                <a:spcPct val="95000"/>
              </a:lnSpc>
              <a:spcBef>
                <a:spcPts val="0"/>
              </a:spcBef>
              <a:buNone/>
              <a:defRPr sz="1400" b="0" baseline="0">
                <a:solidFill>
                  <a:schemeClr val="tx1"/>
                </a:solidFill>
              </a:defRPr>
            </a:lvl1pPr>
            <a:lvl2pPr marL="0" indent="0" algn="r">
              <a:spcBef>
                <a:spcPts val="300"/>
              </a:spcBef>
              <a:buNone/>
              <a:defRPr sz="1200">
                <a:solidFill>
                  <a:schemeClr val="tx1"/>
                </a:solidFill>
              </a:defRPr>
            </a:lvl2pPr>
            <a:lvl3pPr marL="914400" indent="0" algn="r">
              <a:buNone/>
              <a:defRPr sz="1200">
                <a:solidFill>
                  <a:schemeClr val="tx1"/>
                </a:solidFill>
              </a:defRPr>
            </a:lvl3pPr>
            <a:lvl4pPr marL="1371600" indent="0" algn="r">
              <a:buNone/>
              <a:defRPr sz="1200">
                <a:solidFill>
                  <a:schemeClr val="tx1"/>
                </a:solidFill>
              </a:defRPr>
            </a:lvl4pPr>
            <a:lvl5pPr marL="1828800" indent="0" algn="r">
              <a:buNone/>
              <a:defRPr sz="1200">
                <a:solidFill>
                  <a:schemeClr val="tx1"/>
                </a:solidFill>
              </a:defRPr>
            </a:lvl5pPr>
            <a:lvl6pPr marL="2286000" indent="0" algn="r">
              <a:buNone/>
              <a:defRPr sz="1200">
                <a:solidFill>
                  <a:schemeClr val="tx1"/>
                </a:solidFill>
              </a:defRPr>
            </a:lvl6pPr>
            <a:lvl7pPr marL="2743200" indent="0" algn="r">
              <a:buNone/>
              <a:defRPr sz="1200">
                <a:solidFill>
                  <a:schemeClr val="tx1"/>
                </a:solidFill>
              </a:defRPr>
            </a:lvl7pPr>
            <a:lvl8pPr marL="3200400" indent="0" algn="r">
              <a:buNone/>
              <a:defRPr sz="1200">
                <a:solidFill>
                  <a:schemeClr val="tx1"/>
                </a:solidFill>
              </a:defRPr>
            </a:lvl8pPr>
            <a:lvl9pPr marL="3657600" indent="0" algn="r">
              <a:buNone/>
              <a:defRPr sz="1200">
                <a:solidFill>
                  <a:schemeClr val="tx1"/>
                </a:solidFill>
              </a:defRPr>
            </a:lvl9pPr>
          </a:lstStyle>
          <a:p>
            <a:r>
              <a:rPr lang="en-US" noProof="0"/>
              <a:t>Presenter’s Name and Title</a:t>
            </a:r>
          </a:p>
        </p:txBody>
      </p:sp>
      <p:sp>
        <p:nvSpPr>
          <p:cNvPr id="7" name="Text Placeholder 6">
            <a:extLst>
              <a:ext uri="{FF2B5EF4-FFF2-40B4-BE49-F238E27FC236}">
                <a16:creationId xmlns:a16="http://schemas.microsoft.com/office/drawing/2014/main" id="{B23051F6-97A8-498B-82C1-AD3B80219492}"/>
              </a:ext>
            </a:extLst>
          </p:cNvPr>
          <p:cNvSpPr>
            <a:spLocks noGrp="1"/>
          </p:cNvSpPr>
          <p:nvPr>
            <p:ph type="body" sz="quarter" idx="13"/>
          </p:nvPr>
        </p:nvSpPr>
        <p:spPr>
          <a:xfrm>
            <a:off x="398463" y="3773691"/>
            <a:ext cx="6053612" cy="749823"/>
          </a:xfrm>
        </p:spPr>
        <p:txBody>
          <a:bodyPr/>
          <a:lstStyle>
            <a:lvl1pPr marL="0" indent="0">
              <a:lnSpc>
                <a:spcPct val="95000"/>
              </a:lnSpc>
              <a:buNone/>
              <a:defRPr sz="1800">
                <a:solidFill>
                  <a:schemeClr val="tx1"/>
                </a:solidFill>
                <a:latin typeface="+mj-lt"/>
              </a:defRPr>
            </a:lvl1pPr>
            <a:lvl2pPr marL="338328" indent="0">
              <a:buNone/>
              <a:defRPr>
                <a:solidFill>
                  <a:schemeClr val="bg1"/>
                </a:solidFill>
              </a:defRPr>
            </a:lvl2pPr>
            <a:lvl3pPr marL="685800" indent="0">
              <a:buNone/>
              <a:defRPr>
                <a:solidFill>
                  <a:schemeClr val="bg1"/>
                </a:solidFill>
              </a:defRPr>
            </a:lvl3pPr>
            <a:lvl4pPr marL="1014984" indent="0">
              <a:buNone/>
              <a:defRPr>
                <a:solidFill>
                  <a:schemeClr val="bg1"/>
                </a:solidFill>
              </a:defRPr>
            </a:lvl4pPr>
            <a:lvl5pPr marL="1380744" indent="0">
              <a:buNone/>
              <a:defRPr>
                <a:solidFill>
                  <a:schemeClr val="bg1"/>
                </a:solidFill>
              </a:defRPr>
            </a:lvl5pPr>
          </a:lstStyle>
          <a:p>
            <a:pPr lvl="0"/>
            <a:r>
              <a:rPr lang="en-US" noProof="0"/>
              <a:t>Edit Master text styles</a:t>
            </a:r>
          </a:p>
        </p:txBody>
      </p:sp>
      <p:sp>
        <p:nvSpPr>
          <p:cNvPr id="6" name="Date Placeholder 12">
            <a:extLst>
              <a:ext uri="{FF2B5EF4-FFF2-40B4-BE49-F238E27FC236}">
                <a16:creationId xmlns:a16="http://schemas.microsoft.com/office/drawing/2014/main" id="{2D304070-441D-4829-B43A-EB2AFA58DEF5}"/>
              </a:ext>
            </a:extLst>
          </p:cNvPr>
          <p:cNvSpPr>
            <a:spLocks noGrp="1"/>
          </p:cNvSpPr>
          <p:nvPr>
            <p:ph type="dt" sz="half" idx="14"/>
          </p:nvPr>
        </p:nvSpPr>
        <p:spPr bwMode="black">
          <a:xfrm>
            <a:off x="398463" y="5459413"/>
            <a:ext cx="6053137" cy="268287"/>
          </a:xfrm>
        </p:spPr>
        <p:txBody>
          <a:bodyPr anchor="t"/>
          <a:lstStyle>
            <a:lvl1pPr algn="l">
              <a:defRPr sz="1400">
                <a:solidFill>
                  <a:schemeClr val="tx1"/>
                </a:solidFill>
              </a:defRPr>
            </a:lvl1pPr>
          </a:lstStyle>
          <a:p>
            <a:pPr>
              <a:defRPr/>
            </a:pPr>
            <a:fld id="{6E62DC74-5061-4D21-B9EC-2B74E8888FED}" type="datetime4">
              <a:rPr lang="en-CA" smtClean="0"/>
              <a:t>April 9, 2024</a:t>
            </a:fld>
            <a:endParaRPr lang="en-US"/>
          </a:p>
        </p:txBody>
      </p:sp>
      <p:sp>
        <p:nvSpPr>
          <p:cNvPr id="9" name="Slide Number Placeholder 14">
            <a:extLst>
              <a:ext uri="{FF2B5EF4-FFF2-40B4-BE49-F238E27FC236}">
                <a16:creationId xmlns:a16="http://schemas.microsoft.com/office/drawing/2014/main" id="{AF8E68AF-7839-4989-99F2-0D12F523080B}"/>
              </a:ext>
            </a:extLst>
          </p:cNvPr>
          <p:cNvSpPr>
            <a:spLocks noGrp="1"/>
          </p:cNvSpPr>
          <p:nvPr>
            <p:ph type="sldNum" sz="quarter" idx="16"/>
          </p:nvPr>
        </p:nvSpPr>
        <p:spPr bwMode="white">
          <a:xfrm>
            <a:off x="8807450" y="7010400"/>
            <a:ext cx="336550" cy="46038"/>
          </a:xfrm>
        </p:spPr>
        <p:txBody>
          <a:bodyPr/>
          <a:lstStyle>
            <a:lvl1pPr>
              <a:defRPr sz="100">
                <a:solidFill>
                  <a:srgbClr val="E6E6E6"/>
                </a:solidFill>
              </a:defRPr>
            </a:lvl1pPr>
          </a:lstStyle>
          <a:p>
            <a:pPr>
              <a:defRPr/>
            </a:pPr>
            <a:fld id="{2DF16A84-1822-44FC-99C2-4DA9A23E6C1B}" type="slidenum">
              <a:rPr lang="en-CA"/>
              <a:pPr>
                <a:defRPr/>
              </a:pPr>
              <a:t>‹#›</a:t>
            </a:fld>
            <a:endParaRPr lang="en-CA"/>
          </a:p>
        </p:txBody>
      </p:sp>
    </p:spTree>
    <p:extLst>
      <p:ext uri="{BB962C8B-B14F-4D97-AF65-F5344CB8AC3E}">
        <p14:creationId xmlns:p14="http://schemas.microsoft.com/office/powerpoint/2010/main" val="428043720"/>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with subtitle">
    <p:spTree>
      <p:nvGrpSpPr>
        <p:cNvPr id="1" name=""/>
        <p:cNvGrpSpPr/>
        <p:nvPr/>
      </p:nvGrpSpPr>
      <p:grpSpPr>
        <a:xfrm>
          <a:off x="0" y="0"/>
          <a:ext cx="0" cy="0"/>
          <a:chOff x="0" y="0"/>
          <a:chExt cx="0" cy="0"/>
        </a:xfrm>
      </p:grpSpPr>
      <p:pic>
        <p:nvPicPr>
          <p:cNvPr id="5" name="Picture 8">
            <a:extLst>
              <a:ext uri="{FF2B5EF4-FFF2-40B4-BE49-F238E27FC236}">
                <a16:creationId xmlns:a16="http://schemas.microsoft.com/office/drawing/2014/main" id="{9CD3366F-CE8C-4E80-AC1E-A0A7F12397C8}"/>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6038850" y="0"/>
            <a:ext cx="31051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398463" y="554780"/>
            <a:ext cx="6053611" cy="3036178"/>
          </a:xfrm>
        </p:spPr>
        <p:txBody>
          <a:bodyPr anchor="b">
            <a:normAutofit/>
          </a:bodyPr>
          <a:lstStyle>
            <a:lvl1pPr>
              <a:lnSpc>
                <a:spcPct val="95000"/>
              </a:lnSpc>
              <a:defRPr sz="7200" b="1" baseline="0">
                <a:solidFill>
                  <a:schemeClr val="tx1"/>
                </a:solidFill>
              </a:defRPr>
            </a:lvl1pPr>
          </a:lstStyle>
          <a:p>
            <a:r>
              <a:rPr lang="en-US" noProof="0"/>
              <a:t>Click to edit Master title style</a:t>
            </a:r>
          </a:p>
        </p:txBody>
      </p:sp>
      <p:sp>
        <p:nvSpPr>
          <p:cNvPr id="3" name="Subtitle 2"/>
          <p:cNvSpPr>
            <a:spLocks noGrp="1"/>
          </p:cNvSpPr>
          <p:nvPr>
            <p:ph type="subTitle" idx="1" hasCustomPrompt="1"/>
          </p:nvPr>
        </p:nvSpPr>
        <p:spPr>
          <a:xfrm>
            <a:off x="398463" y="4789255"/>
            <a:ext cx="6053612" cy="407584"/>
          </a:xfrm>
        </p:spPr>
        <p:txBody>
          <a:bodyPr anchor="b"/>
          <a:lstStyle>
            <a:lvl1pPr marL="0" indent="0" algn="l">
              <a:lnSpc>
                <a:spcPct val="95000"/>
              </a:lnSpc>
              <a:spcBef>
                <a:spcPts val="0"/>
              </a:spcBef>
              <a:buNone/>
              <a:defRPr sz="1400" b="0" baseline="0">
                <a:solidFill>
                  <a:schemeClr val="tx1"/>
                </a:solidFill>
              </a:defRPr>
            </a:lvl1pPr>
            <a:lvl2pPr marL="0" indent="0" algn="r">
              <a:spcBef>
                <a:spcPts val="300"/>
              </a:spcBef>
              <a:buNone/>
              <a:defRPr sz="1200">
                <a:solidFill>
                  <a:schemeClr val="tx1"/>
                </a:solidFill>
              </a:defRPr>
            </a:lvl2pPr>
            <a:lvl3pPr marL="914400" indent="0" algn="r">
              <a:buNone/>
              <a:defRPr sz="1200">
                <a:solidFill>
                  <a:schemeClr val="tx1"/>
                </a:solidFill>
              </a:defRPr>
            </a:lvl3pPr>
            <a:lvl4pPr marL="1371600" indent="0" algn="r">
              <a:buNone/>
              <a:defRPr sz="1200">
                <a:solidFill>
                  <a:schemeClr val="tx1"/>
                </a:solidFill>
              </a:defRPr>
            </a:lvl4pPr>
            <a:lvl5pPr marL="1828800" indent="0" algn="r">
              <a:buNone/>
              <a:defRPr sz="1200">
                <a:solidFill>
                  <a:schemeClr val="tx1"/>
                </a:solidFill>
              </a:defRPr>
            </a:lvl5pPr>
            <a:lvl6pPr marL="2286000" indent="0" algn="r">
              <a:buNone/>
              <a:defRPr sz="1200">
                <a:solidFill>
                  <a:schemeClr val="tx1"/>
                </a:solidFill>
              </a:defRPr>
            </a:lvl6pPr>
            <a:lvl7pPr marL="2743200" indent="0" algn="r">
              <a:buNone/>
              <a:defRPr sz="1200">
                <a:solidFill>
                  <a:schemeClr val="tx1"/>
                </a:solidFill>
              </a:defRPr>
            </a:lvl7pPr>
            <a:lvl8pPr marL="3200400" indent="0" algn="r">
              <a:buNone/>
              <a:defRPr sz="1200">
                <a:solidFill>
                  <a:schemeClr val="tx1"/>
                </a:solidFill>
              </a:defRPr>
            </a:lvl8pPr>
            <a:lvl9pPr marL="3657600" indent="0" algn="r">
              <a:buNone/>
              <a:defRPr sz="1200">
                <a:solidFill>
                  <a:schemeClr val="tx1"/>
                </a:solidFill>
              </a:defRPr>
            </a:lvl9pPr>
          </a:lstStyle>
          <a:p>
            <a:r>
              <a:rPr lang="en-US" noProof="0"/>
              <a:t>Presenter’s Name and Title</a:t>
            </a:r>
          </a:p>
        </p:txBody>
      </p:sp>
      <p:sp>
        <p:nvSpPr>
          <p:cNvPr id="7" name="Text Placeholder 6">
            <a:extLst>
              <a:ext uri="{FF2B5EF4-FFF2-40B4-BE49-F238E27FC236}">
                <a16:creationId xmlns:a16="http://schemas.microsoft.com/office/drawing/2014/main" id="{B23051F6-97A8-498B-82C1-AD3B80219492}"/>
              </a:ext>
            </a:extLst>
          </p:cNvPr>
          <p:cNvSpPr>
            <a:spLocks noGrp="1"/>
          </p:cNvSpPr>
          <p:nvPr>
            <p:ph type="body" sz="quarter" idx="13"/>
          </p:nvPr>
        </p:nvSpPr>
        <p:spPr>
          <a:xfrm>
            <a:off x="398463" y="3773691"/>
            <a:ext cx="6053612" cy="749823"/>
          </a:xfrm>
        </p:spPr>
        <p:txBody>
          <a:bodyPr/>
          <a:lstStyle>
            <a:lvl1pPr marL="0" indent="0">
              <a:lnSpc>
                <a:spcPct val="95000"/>
              </a:lnSpc>
              <a:buNone/>
              <a:defRPr sz="1800">
                <a:solidFill>
                  <a:schemeClr val="tx1"/>
                </a:solidFill>
                <a:latin typeface="+mj-lt"/>
              </a:defRPr>
            </a:lvl1pPr>
            <a:lvl2pPr marL="338328" indent="0">
              <a:buNone/>
              <a:defRPr>
                <a:solidFill>
                  <a:schemeClr val="bg1"/>
                </a:solidFill>
              </a:defRPr>
            </a:lvl2pPr>
            <a:lvl3pPr marL="685800" indent="0">
              <a:buNone/>
              <a:defRPr>
                <a:solidFill>
                  <a:schemeClr val="bg1"/>
                </a:solidFill>
              </a:defRPr>
            </a:lvl3pPr>
            <a:lvl4pPr marL="1014984" indent="0">
              <a:buNone/>
              <a:defRPr>
                <a:solidFill>
                  <a:schemeClr val="bg1"/>
                </a:solidFill>
              </a:defRPr>
            </a:lvl4pPr>
            <a:lvl5pPr marL="1380744" indent="0">
              <a:buNone/>
              <a:defRPr>
                <a:solidFill>
                  <a:schemeClr val="bg1"/>
                </a:solidFill>
              </a:defRPr>
            </a:lvl5pPr>
          </a:lstStyle>
          <a:p>
            <a:pPr lvl="0"/>
            <a:r>
              <a:rPr lang="en-US" noProof="0"/>
              <a:t>Edit Master text styles</a:t>
            </a:r>
          </a:p>
        </p:txBody>
      </p:sp>
      <p:sp>
        <p:nvSpPr>
          <p:cNvPr id="6" name="Date Placeholder 12">
            <a:extLst>
              <a:ext uri="{FF2B5EF4-FFF2-40B4-BE49-F238E27FC236}">
                <a16:creationId xmlns:a16="http://schemas.microsoft.com/office/drawing/2014/main" id="{2D304070-441D-4829-B43A-EB2AFA58DEF5}"/>
              </a:ext>
            </a:extLst>
          </p:cNvPr>
          <p:cNvSpPr>
            <a:spLocks noGrp="1"/>
          </p:cNvSpPr>
          <p:nvPr>
            <p:ph type="dt" sz="half" idx="14"/>
          </p:nvPr>
        </p:nvSpPr>
        <p:spPr bwMode="black">
          <a:xfrm>
            <a:off x="398463" y="5459413"/>
            <a:ext cx="6053137" cy="268287"/>
          </a:xfrm>
        </p:spPr>
        <p:txBody>
          <a:bodyPr anchor="t"/>
          <a:lstStyle>
            <a:lvl1pPr algn="l">
              <a:defRPr sz="1400">
                <a:solidFill>
                  <a:schemeClr val="tx1"/>
                </a:solidFill>
              </a:defRPr>
            </a:lvl1pPr>
          </a:lstStyle>
          <a:p>
            <a:pPr>
              <a:defRPr/>
            </a:pPr>
            <a:fld id="{4F79908B-C215-4CEF-80C6-DE834089FBF7}" type="datetime4">
              <a:rPr lang="en-CA" smtClean="0"/>
              <a:t>April 9, 2024</a:t>
            </a:fld>
            <a:endParaRPr lang="en-US"/>
          </a:p>
        </p:txBody>
      </p:sp>
      <p:sp>
        <p:nvSpPr>
          <p:cNvPr id="9" name="Slide Number Placeholder 14">
            <a:extLst>
              <a:ext uri="{FF2B5EF4-FFF2-40B4-BE49-F238E27FC236}">
                <a16:creationId xmlns:a16="http://schemas.microsoft.com/office/drawing/2014/main" id="{AF8E68AF-7839-4989-99F2-0D12F523080B}"/>
              </a:ext>
            </a:extLst>
          </p:cNvPr>
          <p:cNvSpPr>
            <a:spLocks noGrp="1"/>
          </p:cNvSpPr>
          <p:nvPr>
            <p:ph type="sldNum" sz="quarter" idx="16"/>
          </p:nvPr>
        </p:nvSpPr>
        <p:spPr bwMode="white">
          <a:xfrm>
            <a:off x="8807450" y="7010400"/>
            <a:ext cx="336550" cy="46038"/>
          </a:xfrm>
        </p:spPr>
        <p:txBody>
          <a:bodyPr/>
          <a:lstStyle>
            <a:lvl1pPr>
              <a:defRPr sz="100">
                <a:solidFill>
                  <a:srgbClr val="E6E6E6"/>
                </a:solidFill>
              </a:defRPr>
            </a:lvl1pPr>
          </a:lstStyle>
          <a:p>
            <a:pPr>
              <a:defRPr/>
            </a:pPr>
            <a:fld id="{2DF16A84-1822-44FC-99C2-4DA9A23E6C1B}" type="slidenum">
              <a:rPr lang="en-CA"/>
              <a:pPr>
                <a:defRPr/>
              </a:pPr>
              <a:t>‹#›</a:t>
            </a:fld>
            <a:endParaRPr lang="en-CA"/>
          </a:p>
        </p:txBody>
      </p:sp>
      <p:pic>
        <p:nvPicPr>
          <p:cNvPr id="10" name="Picture 9">
            <a:extLst>
              <a:ext uri="{FF2B5EF4-FFF2-40B4-BE49-F238E27FC236}">
                <a16:creationId xmlns:a16="http://schemas.microsoft.com/office/drawing/2014/main" id="{C6F70235-5026-4988-BE11-03E84B2DDC8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133373" y="0"/>
            <a:ext cx="4010628" cy="6858000"/>
          </a:xfrm>
          <a:prstGeom prst="rect">
            <a:avLst/>
          </a:prstGeom>
        </p:spPr>
      </p:pic>
    </p:spTree>
    <p:extLst>
      <p:ext uri="{BB962C8B-B14F-4D97-AF65-F5344CB8AC3E}">
        <p14:creationId xmlns:p14="http://schemas.microsoft.com/office/powerpoint/2010/main" val="2906008356"/>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with source">
    <p:spTree>
      <p:nvGrpSpPr>
        <p:cNvPr id="1" name=""/>
        <p:cNvGrpSpPr/>
        <p:nvPr/>
      </p:nvGrpSpPr>
      <p:grpSpPr>
        <a:xfrm>
          <a:off x="0" y="0"/>
          <a:ext cx="0" cy="0"/>
          <a:chOff x="0" y="0"/>
          <a:chExt cx="0" cy="0"/>
        </a:xfrm>
      </p:grpSpPr>
      <p:sp>
        <p:nvSpPr>
          <p:cNvPr id="2" name="Title 1"/>
          <p:cNvSpPr>
            <a:spLocks noGrp="1"/>
          </p:cNvSpPr>
          <p:nvPr>
            <p:ph type="title"/>
          </p:nvPr>
        </p:nvSpPr>
        <p:spPr>
          <a:xfrm>
            <a:off x="398463" y="472438"/>
            <a:ext cx="8347076" cy="792167"/>
          </a:xfrm>
        </p:spPr>
        <p:txBody>
          <a:bodyPr/>
          <a:lstStyle>
            <a:lvl1pPr>
              <a:defRPr baseline="0"/>
            </a:lvl1pPr>
          </a:lstStyle>
          <a:p>
            <a:r>
              <a:rPr lang="en-US" noProof="0"/>
              <a:t>Click to edit Master title style</a:t>
            </a:r>
          </a:p>
        </p:txBody>
      </p:sp>
      <p:sp>
        <p:nvSpPr>
          <p:cNvPr id="3" name="Content Placeholder 2"/>
          <p:cNvSpPr>
            <a:spLocks noGrp="1"/>
          </p:cNvSpPr>
          <p:nvPr>
            <p:ph idx="1"/>
          </p:nvPr>
        </p:nvSpPr>
        <p:spPr>
          <a:xfrm>
            <a:off x="398463" y="1434190"/>
            <a:ext cx="8347076" cy="4584842"/>
          </a:xfrm>
        </p:spPr>
        <p:txBody>
          <a:bodyPr/>
          <a:lstStyle>
            <a:lvl1pPr>
              <a:defRPr/>
            </a:lvl1pPr>
            <a:lvl5pPr>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8">
            <a:extLst>
              <a:ext uri="{FF2B5EF4-FFF2-40B4-BE49-F238E27FC236}">
                <a16:creationId xmlns:a16="http://schemas.microsoft.com/office/drawing/2014/main" id="{9DE9F8E0-BCC7-4049-9B66-CBD41765F7B5}"/>
              </a:ext>
            </a:extLst>
          </p:cNvPr>
          <p:cNvSpPr>
            <a:spLocks noGrp="1"/>
          </p:cNvSpPr>
          <p:nvPr>
            <p:ph type="body" sz="quarter" idx="13"/>
          </p:nvPr>
        </p:nvSpPr>
        <p:spPr>
          <a:xfrm>
            <a:off x="3215110" y="6168124"/>
            <a:ext cx="5137868" cy="402451"/>
          </a:xfrm>
        </p:spPr>
        <p:txBody>
          <a:bodyPr anchor="b"/>
          <a:lstStyle>
            <a:lvl1pPr marL="0" indent="0">
              <a:lnSpc>
                <a:spcPct val="90000"/>
              </a:lnSpc>
              <a:spcBef>
                <a:spcPts val="0"/>
              </a:spcBef>
              <a:buNone/>
              <a:defRPr sz="700">
                <a:latin typeface="Arial Narrow" panose="020B060602020203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US" noProof="0"/>
              <a:t>Edit Master text styles</a:t>
            </a:r>
          </a:p>
        </p:txBody>
      </p:sp>
      <p:sp>
        <p:nvSpPr>
          <p:cNvPr id="4" name="Date Placeholder 3">
            <a:extLst>
              <a:ext uri="{FF2B5EF4-FFF2-40B4-BE49-F238E27FC236}">
                <a16:creationId xmlns:a16="http://schemas.microsoft.com/office/drawing/2014/main" id="{A3FD99F5-672E-4031-8EFB-DBF0397BEFA8}"/>
              </a:ext>
            </a:extLst>
          </p:cNvPr>
          <p:cNvSpPr>
            <a:spLocks noGrp="1"/>
          </p:cNvSpPr>
          <p:nvPr>
            <p:ph type="dt" sz="half" idx="14"/>
          </p:nvPr>
        </p:nvSpPr>
        <p:spPr/>
        <p:txBody>
          <a:bodyPr/>
          <a:lstStyle/>
          <a:p>
            <a:pPr>
              <a:defRPr/>
            </a:pPr>
            <a:fld id="{5B0DFECC-0E48-44F1-844F-8E2C916FD61F}" type="datetime4">
              <a:rPr lang="en-CA" smtClean="0"/>
              <a:t>April 9, 2024</a:t>
            </a:fld>
            <a:endParaRPr lang="en-US"/>
          </a:p>
        </p:txBody>
      </p:sp>
      <p:sp>
        <p:nvSpPr>
          <p:cNvPr id="8" name="Footer Placeholder 7">
            <a:extLst>
              <a:ext uri="{FF2B5EF4-FFF2-40B4-BE49-F238E27FC236}">
                <a16:creationId xmlns:a16="http://schemas.microsoft.com/office/drawing/2014/main" id="{6E716747-5054-4F08-9EF8-5D370207D347}"/>
              </a:ext>
            </a:extLst>
          </p:cNvPr>
          <p:cNvSpPr>
            <a:spLocks noGrp="1"/>
          </p:cNvSpPr>
          <p:nvPr>
            <p:ph type="ftr" sz="quarter" idx="15"/>
          </p:nvPr>
        </p:nvSpPr>
        <p:spPr/>
        <p:txBody>
          <a:bodyPr/>
          <a:lstStyle>
            <a:lvl1pPr>
              <a:defRPr/>
            </a:lvl1pPr>
          </a:lstStyle>
          <a:p>
            <a:r>
              <a:rPr lang="en-US"/>
              <a:t>EXTERNAL</a:t>
            </a:r>
          </a:p>
        </p:txBody>
      </p:sp>
      <p:sp>
        <p:nvSpPr>
          <p:cNvPr id="10" name="Slide Number Placeholder 9">
            <a:extLst>
              <a:ext uri="{FF2B5EF4-FFF2-40B4-BE49-F238E27FC236}">
                <a16:creationId xmlns:a16="http://schemas.microsoft.com/office/drawing/2014/main" id="{6C5D73C5-8967-4092-84B2-EB0D53654116}"/>
              </a:ext>
            </a:extLst>
          </p:cNvPr>
          <p:cNvSpPr>
            <a:spLocks noGrp="1"/>
          </p:cNvSpPr>
          <p:nvPr>
            <p:ph type="sldNum" sz="quarter" idx="16"/>
          </p:nvPr>
        </p:nvSpPr>
        <p:spPr/>
        <p:txBody>
          <a:bodyPr/>
          <a:lstStyle/>
          <a:p>
            <a:pPr>
              <a:defRPr/>
            </a:pPr>
            <a:fld id="{1EEDA745-9936-4A17-800E-6B5675F0F699}" type="slidenum">
              <a:rPr lang="en-CA" smtClean="0"/>
              <a:pPr>
                <a:defRPr/>
              </a:pPr>
              <a:t>‹#›</a:t>
            </a:fld>
            <a:endParaRPr lang="en-CA"/>
          </a:p>
        </p:txBody>
      </p:sp>
    </p:spTree>
    <p:extLst>
      <p:ext uri="{BB962C8B-B14F-4D97-AF65-F5344CB8AC3E}">
        <p14:creationId xmlns:p14="http://schemas.microsoft.com/office/powerpoint/2010/main" val="3450175692"/>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5" name="Picture 8">
            <a:extLst>
              <a:ext uri="{FF2B5EF4-FFF2-40B4-BE49-F238E27FC236}">
                <a16:creationId xmlns:a16="http://schemas.microsoft.com/office/drawing/2014/main" id="{3FEFF831-A0A3-4785-89BF-392793A43FAA}"/>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116763" y="0"/>
            <a:ext cx="20272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404932F7-6B32-4C34-AD3E-BF597CA11209}"/>
              </a:ext>
            </a:extLst>
          </p:cNvPr>
          <p:cNvSpPr>
            <a:spLocks noGrp="1"/>
          </p:cNvSpPr>
          <p:nvPr>
            <p:ph type="title"/>
          </p:nvPr>
        </p:nvSpPr>
        <p:spPr>
          <a:xfrm>
            <a:off x="398463" y="472438"/>
            <a:ext cx="6762156" cy="792167"/>
          </a:xfrm>
        </p:spPr>
        <p:txBody>
          <a:bodyPr/>
          <a:lstStyle>
            <a:lvl1pPr>
              <a:defRPr/>
            </a:lvl1pPr>
          </a:lstStyle>
          <a:p>
            <a:r>
              <a:rPr lang="en-US" noProof="0"/>
              <a:t>Click to edit Master title style</a:t>
            </a:r>
          </a:p>
        </p:txBody>
      </p:sp>
      <p:sp>
        <p:nvSpPr>
          <p:cNvPr id="9" name="Text Placeholder 8">
            <a:extLst>
              <a:ext uri="{FF2B5EF4-FFF2-40B4-BE49-F238E27FC236}">
                <a16:creationId xmlns:a16="http://schemas.microsoft.com/office/drawing/2014/main" id="{695B93E3-EEA6-456D-B67D-D16BEF52559A}"/>
              </a:ext>
            </a:extLst>
          </p:cNvPr>
          <p:cNvSpPr>
            <a:spLocks noGrp="1"/>
          </p:cNvSpPr>
          <p:nvPr>
            <p:ph type="body" sz="quarter" idx="13"/>
          </p:nvPr>
        </p:nvSpPr>
        <p:spPr>
          <a:xfrm>
            <a:off x="398463" y="1434190"/>
            <a:ext cx="3178345" cy="4584842"/>
          </a:xfrm>
        </p:spPr>
        <p:txBody>
          <a:bodyPr/>
          <a:lstStyle>
            <a:lvl1pPr>
              <a:buSzPct val="115000"/>
              <a:defRPr/>
            </a:lvl1pPr>
            <a:lvl2pPr>
              <a:buSzPct val="115000"/>
              <a:defRPr/>
            </a:lvl2pPr>
            <a:lvl3pPr>
              <a:buSzPct val="115000"/>
              <a:defRPr/>
            </a:lvl3pPr>
            <a:lvl4pPr>
              <a:buSzPct val="115000"/>
              <a:defRPr/>
            </a:lvl4pPr>
            <a:lvl5pPr marL="1609344" indent="-228600">
              <a:buSzPct val="115000"/>
              <a:defRPr lang="en-US" sz="1400" kern="1200" dirty="0" smtClean="0">
                <a:solidFill>
                  <a:schemeClr val="tx1"/>
                </a:solidFill>
                <a:latin typeface="+mn-lt"/>
                <a:ea typeface="+mn-ea"/>
                <a:cs typeface="+mn-cs"/>
              </a:defRPr>
            </a:lvl5pPr>
            <a:lvl6pPr marL="1598613" indent="-228600">
              <a:buFont typeface="Arial" panose="020B0604020202020204" pitchFamily="34" charset="0"/>
              <a:buChar char="•"/>
              <a:defRPr sz="1400"/>
            </a:lvl6pPr>
            <a:lvl7pPr>
              <a:buSzPct val="115000"/>
              <a:defRPr lang="en-US" sz="1400" kern="1200" dirty="0">
                <a:solidFill>
                  <a:schemeClr val="tx1"/>
                </a:solidFill>
                <a:latin typeface="+mn-lt"/>
                <a:ea typeface="+mn-ea"/>
                <a:cs typeface="+mn-cs"/>
              </a:defRPr>
            </a:lvl7pPr>
            <a:lvl8pPr>
              <a:buSzPct val="115000"/>
              <a:defRPr/>
            </a:lvl8pPr>
            <a:lvl9pPr>
              <a:buSzPct val="115000"/>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8">
            <a:extLst>
              <a:ext uri="{FF2B5EF4-FFF2-40B4-BE49-F238E27FC236}">
                <a16:creationId xmlns:a16="http://schemas.microsoft.com/office/drawing/2014/main" id="{2507130D-B493-4337-BB0F-5DB874909A70}"/>
              </a:ext>
            </a:extLst>
          </p:cNvPr>
          <p:cNvSpPr>
            <a:spLocks noGrp="1"/>
          </p:cNvSpPr>
          <p:nvPr>
            <p:ph type="body" sz="quarter" idx="14"/>
          </p:nvPr>
        </p:nvSpPr>
        <p:spPr>
          <a:xfrm>
            <a:off x="3982276" y="1434189"/>
            <a:ext cx="3178344" cy="4594268"/>
          </a:xfrm>
        </p:spPr>
        <p:txBody>
          <a:bodyPr/>
          <a:lstStyle>
            <a:lvl1pPr>
              <a:defRPr/>
            </a:lvl1pPr>
            <a:lvl2pPr>
              <a:defRPr/>
            </a:lvl2pPr>
            <a:lvl3pPr>
              <a:defRPr/>
            </a:lvl3pPr>
            <a:lvl4pPr>
              <a:defRPr/>
            </a:lvl4pPr>
            <a:lvl5pPr marL="1609344" indent="-228600">
              <a:defRPr lang="en-US" sz="1400" kern="1200" dirty="0" smtClean="0">
                <a:solidFill>
                  <a:schemeClr val="tx1"/>
                </a:solidFill>
                <a:latin typeface="+mn-lt"/>
                <a:ea typeface="+mn-ea"/>
                <a:cs typeface="+mn-cs"/>
              </a:defRPr>
            </a:lvl5pPr>
            <a:lvl6pPr marL="1598613" indent="-228600">
              <a:buFont typeface="Arial" panose="020B0604020202020204" pitchFamily="34" charset="0"/>
              <a:buChar char="•"/>
              <a:defRPr sz="1400"/>
            </a:lvl6pPr>
            <a:lvl7pPr>
              <a:defRPr lang="en-US" sz="1400" kern="1200" dirty="0">
                <a:solidFill>
                  <a:schemeClr val="tx1"/>
                </a:solidFill>
                <a:latin typeface="+mn-lt"/>
                <a:ea typeface="+mn-ea"/>
                <a:cs typeface="+mn-cs"/>
              </a:defRPr>
            </a:lvl7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 name="Date Placeholder 2">
            <a:extLst>
              <a:ext uri="{FF2B5EF4-FFF2-40B4-BE49-F238E27FC236}">
                <a16:creationId xmlns:a16="http://schemas.microsoft.com/office/drawing/2014/main" id="{F153E5B0-9AD3-4364-9EB2-7E132458EE48}"/>
              </a:ext>
            </a:extLst>
          </p:cNvPr>
          <p:cNvSpPr>
            <a:spLocks noGrp="1"/>
          </p:cNvSpPr>
          <p:nvPr>
            <p:ph type="dt" sz="half" idx="15"/>
          </p:nvPr>
        </p:nvSpPr>
        <p:spPr/>
        <p:txBody>
          <a:bodyPr/>
          <a:lstStyle/>
          <a:p>
            <a:pPr>
              <a:defRPr/>
            </a:pPr>
            <a:fld id="{34862084-3419-49FB-9718-C9BA50827C32}" type="datetime4">
              <a:rPr lang="en-CA" smtClean="0"/>
              <a:t>April 9, 2024</a:t>
            </a:fld>
            <a:endParaRPr lang="en-US"/>
          </a:p>
        </p:txBody>
      </p:sp>
      <p:sp>
        <p:nvSpPr>
          <p:cNvPr id="4" name="Footer Placeholder 3">
            <a:extLst>
              <a:ext uri="{FF2B5EF4-FFF2-40B4-BE49-F238E27FC236}">
                <a16:creationId xmlns:a16="http://schemas.microsoft.com/office/drawing/2014/main" id="{B590048D-5E53-4AAD-9E2E-0238DB2F09D1}"/>
              </a:ext>
            </a:extLst>
          </p:cNvPr>
          <p:cNvSpPr>
            <a:spLocks noGrp="1"/>
          </p:cNvSpPr>
          <p:nvPr>
            <p:ph type="ftr" sz="quarter" idx="16"/>
          </p:nvPr>
        </p:nvSpPr>
        <p:spPr/>
        <p:txBody>
          <a:bodyPr/>
          <a:lstStyle>
            <a:lvl1pPr>
              <a:defRPr/>
            </a:lvl1pPr>
          </a:lstStyle>
          <a:p>
            <a:r>
              <a:rPr lang="en-US"/>
              <a:t>EXTERNAL</a:t>
            </a:r>
          </a:p>
        </p:txBody>
      </p:sp>
      <p:sp>
        <p:nvSpPr>
          <p:cNvPr id="10" name="Slide Number Placeholder 9">
            <a:extLst>
              <a:ext uri="{FF2B5EF4-FFF2-40B4-BE49-F238E27FC236}">
                <a16:creationId xmlns:a16="http://schemas.microsoft.com/office/drawing/2014/main" id="{820E8ED3-A40F-4403-AFA6-F5CB0703928E}"/>
              </a:ext>
            </a:extLst>
          </p:cNvPr>
          <p:cNvSpPr>
            <a:spLocks noGrp="1"/>
          </p:cNvSpPr>
          <p:nvPr>
            <p:ph type="sldNum" sz="quarter" idx="17"/>
          </p:nvPr>
        </p:nvSpPr>
        <p:spPr/>
        <p:txBody>
          <a:bodyPr/>
          <a:lstStyle/>
          <a:p>
            <a:pPr>
              <a:defRPr/>
            </a:pPr>
            <a:fld id="{1EEDA745-9936-4A17-800E-6B5675F0F699}" type="slidenum">
              <a:rPr lang="en-CA" smtClean="0"/>
              <a:pPr>
                <a:defRPr/>
              </a:pPr>
              <a:t>‹#›</a:t>
            </a:fld>
            <a:endParaRPr lang="en-CA"/>
          </a:p>
        </p:txBody>
      </p:sp>
    </p:spTree>
    <p:extLst>
      <p:ext uri="{BB962C8B-B14F-4D97-AF65-F5344CB8AC3E}">
        <p14:creationId xmlns:p14="http://schemas.microsoft.com/office/powerpoint/2010/main" val="311235529"/>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Chart">
    <p:spTree>
      <p:nvGrpSpPr>
        <p:cNvPr id="1" name=""/>
        <p:cNvGrpSpPr/>
        <p:nvPr/>
      </p:nvGrpSpPr>
      <p:grpSpPr>
        <a:xfrm>
          <a:off x="0" y="0"/>
          <a:ext cx="0" cy="0"/>
          <a:chOff x="0" y="0"/>
          <a:chExt cx="0" cy="0"/>
        </a:xfrm>
      </p:grpSpPr>
      <p:sp>
        <p:nvSpPr>
          <p:cNvPr id="2" name="Title 1"/>
          <p:cNvSpPr>
            <a:spLocks noGrp="1"/>
          </p:cNvSpPr>
          <p:nvPr>
            <p:ph type="title"/>
          </p:nvPr>
        </p:nvSpPr>
        <p:spPr>
          <a:xfrm>
            <a:off x="398464" y="472438"/>
            <a:ext cx="8356240" cy="792167"/>
          </a:xfrm>
        </p:spPr>
        <p:txBody>
          <a:bodyPr/>
          <a:lstStyle>
            <a:lvl1pPr>
              <a:defRPr baseline="0"/>
            </a:lvl1pPr>
          </a:lstStyle>
          <a:p>
            <a:r>
              <a:rPr lang="en-US" noProof="0"/>
              <a:t>Click to edit Master title style</a:t>
            </a:r>
          </a:p>
        </p:txBody>
      </p:sp>
      <p:sp>
        <p:nvSpPr>
          <p:cNvPr id="3" name="Content Placeholder 2"/>
          <p:cNvSpPr>
            <a:spLocks noGrp="1"/>
          </p:cNvSpPr>
          <p:nvPr>
            <p:ph idx="1"/>
          </p:nvPr>
        </p:nvSpPr>
        <p:spPr>
          <a:xfrm>
            <a:off x="398464" y="1454966"/>
            <a:ext cx="8356240" cy="4555357"/>
          </a:xfrm>
        </p:spPr>
        <p:txBody>
          <a:bodyPr/>
          <a:lstStyle>
            <a:lvl1pPr>
              <a:defRPr sz="1400"/>
            </a:lvl1pPr>
          </a:lstStyle>
          <a:p>
            <a:pPr lvl="0"/>
            <a:r>
              <a:rPr lang="en-US" noProof="0"/>
              <a:t>Edit Master text styles</a:t>
            </a:r>
          </a:p>
        </p:txBody>
      </p:sp>
      <p:sp>
        <p:nvSpPr>
          <p:cNvPr id="7" name="Text Placeholder 8">
            <a:extLst>
              <a:ext uri="{FF2B5EF4-FFF2-40B4-BE49-F238E27FC236}">
                <a16:creationId xmlns:a16="http://schemas.microsoft.com/office/drawing/2014/main" id="{09DA36B3-22EA-47CB-9DCD-C1A0BC2D239E}"/>
              </a:ext>
            </a:extLst>
          </p:cNvPr>
          <p:cNvSpPr>
            <a:spLocks noGrp="1"/>
          </p:cNvSpPr>
          <p:nvPr>
            <p:ph type="body" sz="quarter" idx="13"/>
          </p:nvPr>
        </p:nvSpPr>
        <p:spPr>
          <a:xfrm>
            <a:off x="3215111" y="6168123"/>
            <a:ext cx="5137867" cy="402451"/>
          </a:xfrm>
        </p:spPr>
        <p:txBody>
          <a:bodyPr anchor="b"/>
          <a:lstStyle>
            <a:lvl1pPr marL="0" indent="0">
              <a:lnSpc>
                <a:spcPct val="90000"/>
              </a:lnSpc>
              <a:spcBef>
                <a:spcPts val="0"/>
              </a:spcBef>
              <a:buNone/>
              <a:defRPr sz="700" baseline="0">
                <a:latin typeface="Arial Narrow" panose="020B060602020203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US" noProof="0"/>
              <a:t>Edit Master text styles</a:t>
            </a:r>
          </a:p>
        </p:txBody>
      </p:sp>
      <p:sp>
        <p:nvSpPr>
          <p:cNvPr id="4" name="Date Placeholder 3">
            <a:extLst>
              <a:ext uri="{FF2B5EF4-FFF2-40B4-BE49-F238E27FC236}">
                <a16:creationId xmlns:a16="http://schemas.microsoft.com/office/drawing/2014/main" id="{C04968E1-DB96-4798-BC15-3015EBE838FE}"/>
              </a:ext>
            </a:extLst>
          </p:cNvPr>
          <p:cNvSpPr>
            <a:spLocks noGrp="1"/>
          </p:cNvSpPr>
          <p:nvPr>
            <p:ph type="dt" sz="half" idx="14"/>
          </p:nvPr>
        </p:nvSpPr>
        <p:spPr/>
        <p:txBody>
          <a:bodyPr/>
          <a:lstStyle/>
          <a:p>
            <a:pPr>
              <a:defRPr/>
            </a:pPr>
            <a:fld id="{0C0401C7-9212-40DA-BE2B-E40AA9138F3C}" type="datetime4">
              <a:rPr lang="en-CA" smtClean="0"/>
              <a:t>April 9, 2024</a:t>
            </a:fld>
            <a:endParaRPr lang="en-US"/>
          </a:p>
        </p:txBody>
      </p:sp>
      <p:sp>
        <p:nvSpPr>
          <p:cNvPr id="9" name="Footer Placeholder 8">
            <a:extLst>
              <a:ext uri="{FF2B5EF4-FFF2-40B4-BE49-F238E27FC236}">
                <a16:creationId xmlns:a16="http://schemas.microsoft.com/office/drawing/2014/main" id="{1890B78B-DEC3-4159-AE68-6939FC9E8067}"/>
              </a:ext>
            </a:extLst>
          </p:cNvPr>
          <p:cNvSpPr>
            <a:spLocks noGrp="1"/>
          </p:cNvSpPr>
          <p:nvPr>
            <p:ph type="ftr" sz="quarter" idx="15"/>
          </p:nvPr>
        </p:nvSpPr>
        <p:spPr/>
        <p:txBody>
          <a:bodyPr/>
          <a:lstStyle>
            <a:lvl1pPr>
              <a:defRPr/>
            </a:lvl1pPr>
          </a:lstStyle>
          <a:p>
            <a:r>
              <a:rPr lang="en-US"/>
              <a:t>EXTERNAL</a:t>
            </a:r>
          </a:p>
        </p:txBody>
      </p:sp>
      <p:sp>
        <p:nvSpPr>
          <p:cNvPr id="10" name="Slide Number Placeholder 9">
            <a:extLst>
              <a:ext uri="{FF2B5EF4-FFF2-40B4-BE49-F238E27FC236}">
                <a16:creationId xmlns:a16="http://schemas.microsoft.com/office/drawing/2014/main" id="{21901019-2D23-4B9B-905D-AC7C95087161}"/>
              </a:ext>
            </a:extLst>
          </p:cNvPr>
          <p:cNvSpPr>
            <a:spLocks noGrp="1"/>
          </p:cNvSpPr>
          <p:nvPr>
            <p:ph type="sldNum" sz="quarter" idx="16"/>
          </p:nvPr>
        </p:nvSpPr>
        <p:spPr/>
        <p:txBody>
          <a:bodyPr/>
          <a:lstStyle/>
          <a:p>
            <a:pPr>
              <a:defRPr/>
            </a:pPr>
            <a:fld id="{1EEDA745-9936-4A17-800E-6B5675F0F699}" type="slidenum">
              <a:rPr lang="en-CA" smtClean="0"/>
              <a:pPr>
                <a:defRPr/>
              </a:pPr>
              <a:t>‹#›</a:t>
            </a:fld>
            <a:endParaRPr lang="en-CA"/>
          </a:p>
        </p:txBody>
      </p:sp>
    </p:spTree>
    <p:extLst>
      <p:ext uri="{BB962C8B-B14F-4D97-AF65-F5344CB8AC3E}">
        <p14:creationId xmlns:p14="http://schemas.microsoft.com/office/powerpoint/2010/main" val="3145600373"/>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able/Chart with subtitle">
    <p:spTree>
      <p:nvGrpSpPr>
        <p:cNvPr id="1" name=""/>
        <p:cNvGrpSpPr/>
        <p:nvPr/>
      </p:nvGrpSpPr>
      <p:grpSpPr>
        <a:xfrm>
          <a:off x="0" y="0"/>
          <a:ext cx="0" cy="0"/>
          <a:chOff x="0" y="0"/>
          <a:chExt cx="0" cy="0"/>
        </a:xfrm>
      </p:grpSpPr>
      <p:sp>
        <p:nvSpPr>
          <p:cNvPr id="2" name="Title 1"/>
          <p:cNvSpPr>
            <a:spLocks noGrp="1"/>
          </p:cNvSpPr>
          <p:nvPr>
            <p:ph type="title"/>
          </p:nvPr>
        </p:nvSpPr>
        <p:spPr>
          <a:xfrm>
            <a:off x="398463" y="472438"/>
            <a:ext cx="8347076" cy="792167"/>
          </a:xfrm>
        </p:spPr>
        <p:txBody>
          <a:bodyPr/>
          <a:lstStyle>
            <a:lvl1pPr>
              <a:defRPr baseline="0"/>
            </a:lvl1pPr>
          </a:lstStyle>
          <a:p>
            <a:r>
              <a:rPr lang="en-US" noProof="0"/>
              <a:t>Click to edit Master title style</a:t>
            </a:r>
          </a:p>
        </p:txBody>
      </p:sp>
      <p:sp>
        <p:nvSpPr>
          <p:cNvPr id="3" name="Content Placeholder 2"/>
          <p:cNvSpPr>
            <a:spLocks noGrp="1"/>
          </p:cNvSpPr>
          <p:nvPr>
            <p:ph idx="1"/>
          </p:nvPr>
        </p:nvSpPr>
        <p:spPr>
          <a:xfrm>
            <a:off x="398463" y="1829560"/>
            <a:ext cx="8347076" cy="4189472"/>
          </a:xfrm>
        </p:spPr>
        <p:txBody>
          <a:bodyPr/>
          <a:lstStyle>
            <a:lvl1pPr>
              <a:defRPr sz="1400"/>
            </a:lvl1pPr>
          </a:lstStyle>
          <a:p>
            <a:pPr lvl="0"/>
            <a:r>
              <a:rPr lang="en-US" noProof="0"/>
              <a:t>Edit Master text styles</a:t>
            </a:r>
          </a:p>
        </p:txBody>
      </p:sp>
      <p:sp>
        <p:nvSpPr>
          <p:cNvPr id="7" name="Text Placeholder 8">
            <a:extLst>
              <a:ext uri="{FF2B5EF4-FFF2-40B4-BE49-F238E27FC236}">
                <a16:creationId xmlns:a16="http://schemas.microsoft.com/office/drawing/2014/main" id="{09DA36B3-22EA-47CB-9DCD-C1A0BC2D239E}"/>
              </a:ext>
            </a:extLst>
          </p:cNvPr>
          <p:cNvSpPr>
            <a:spLocks noGrp="1"/>
          </p:cNvSpPr>
          <p:nvPr>
            <p:ph type="body" sz="quarter" idx="13"/>
          </p:nvPr>
        </p:nvSpPr>
        <p:spPr>
          <a:xfrm>
            <a:off x="3215111" y="6168123"/>
            <a:ext cx="5137867" cy="402451"/>
          </a:xfrm>
        </p:spPr>
        <p:txBody>
          <a:bodyPr anchor="b"/>
          <a:lstStyle>
            <a:lvl1pPr marL="0" indent="0">
              <a:lnSpc>
                <a:spcPct val="90000"/>
              </a:lnSpc>
              <a:spcBef>
                <a:spcPts val="0"/>
              </a:spcBef>
              <a:buNone/>
              <a:defRPr sz="700">
                <a:latin typeface="Arial Narrow" panose="020B060602020203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US" noProof="0"/>
              <a:t>Edit Master text styles</a:t>
            </a:r>
          </a:p>
        </p:txBody>
      </p:sp>
      <p:sp>
        <p:nvSpPr>
          <p:cNvPr id="8" name="Text Placeholder 7">
            <a:extLst>
              <a:ext uri="{FF2B5EF4-FFF2-40B4-BE49-F238E27FC236}">
                <a16:creationId xmlns:a16="http://schemas.microsoft.com/office/drawing/2014/main" id="{830F0699-528E-4D23-AAD0-9014222C8ABE}"/>
              </a:ext>
            </a:extLst>
          </p:cNvPr>
          <p:cNvSpPr>
            <a:spLocks noGrp="1"/>
          </p:cNvSpPr>
          <p:nvPr>
            <p:ph type="body" sz="quarter" idx="14"/>
          </p:nvPr>
        </p:nvSpPr>
        <p:spPr>
          <a:xfrm>
            <a:off x="398462" y="1418190"/>
            <a:ext cx="8347076" cy="231242"/>
          </a:xfrm>
        </p:spPr>
        <p:txBody>
          <a:bodyPr anchor="b"/>
          <a:lstStyle>
            <a:lvl1pPr marL="0" indent="0">
              <a:spcBef>
                <a:spcPts val="0"/>
              </a:spcBef>
              <a:buNone/>
              <a:defRPr sz="1400" b="0" baseline="0">
                <a:latin typeface="+mj-lt"/>
              </a:defRPr>
            </a:lvl1pPr>
            <a:lvl2pPr marL="0" indent="0">
              <a:spcBef>
                <a:spcPts val="0"/>
              </a:spcBef>
              <a:buNone/>
              <a:defRPr sz="1600" b="1"/>
            </a:lvl2pPr>
            <a:lvl3pPr marL="0" indent="0">
              <a:spcBef>
                <a:spcPts val="0"/>
              </a:spcBef>
              <a:buNone/>
              <a:defRPr sz="1600" b="1"/>
            </a:lvl3pPr>
            <a:lvl4pPr marL="0" indent="0">
              <a:spcBef>
                <a:spcPts val="0"/>
              </a:spcBef>
              <a:buNone/>
              <a:defRPr sz="1600" b="1"/>
            </a:lvl4pPr>
            <a:lvl5pPr marL="0" indent="0">
              <a:spcBef>
                <a:spcPts val="0"/>
              </a:spcBef>
              <a:buNone/>
              <a:defRPr sz="1600" b="1"/>
            </a:lvl5pPr>
            <a:lvl6pPr marL="0" indent="0">
              <a:spcBef>
                <a:spcPts val="0"/>
              </a:spcBef>
              <a:buNone/>
              <a:defRPr sz="1600" b="1"/>
            </a:lvl6pPr>
            <a:lvl7pPr marL="0" indent="0">
              <a:spcBef>
                <a:spcPts val="0"/>
              </a:spcBef>
              <a:buNone/>
              <a:defRPr sz="1600" b="1"/>
            </a:lvl7pPr>
            <a:lvl8pPr marL="0" indent="0">
              <a:spcBef>
                <a:spcPts val="0"/>
              </a:spcBef>
              <a:buNone/>
              <a:defRPr sz="1600" b="1"/>
            </a:lvl8pPr>
            <a:lvl9pPr marL="0" indent="0">
              <a:spcBef>
                <a:spcPts val="0"/>
              </a:spcBef>
              <a:buNone/>
              <a:defRPr sz="1600" b="1"/>
            </a:lvl9pPr>
          </a:lstStyle>
          <a:p>
            <a:pPr lvl="0"/>
            <a:r>
              <a:rPr lang="en-US" noProof="0"/>
              <a:t>Edit Master text styles</a:t>
            </a:r>
          </a:p>
        </p:txBody>
      </p:sp>
      <p:sp>
        <p:nvSpPr>
          <p:cNvPr id="4" name="Date Placeholder 3">
            <a:extLst>
              <a:ext uri="{FF2B5EF4-FFF2-40B4-BE49-F238E27FC236}">
                <a16:creationId xmlns:a16="http://schemas.microsoft.com/office/drawing/2014/main" id="{8336986C-A26B-402D-B922-257D70EB4104}"/>
              </a:ext>
            </a:extLst>
          </p:cNvPr>
          <p:cNvSpPr>
            <a:spLocks noGrp="1"/>
          </p:cNvSpPr>
          <p:nvPr>
            <p:ph type="dt" sz="half" idx="15"/>
          </p:nvPr>
        </p:nvSpPr>
        <p:spPr/>
        <p:txBody>
          <a:bodyPr/>
          <a:lstStyle/>
          <a:p>
            <a:pPr>
              <a:defRPr/>
            </a:pPr>
            <a:fld id="{61C5102D-4971-4FA4-B8A8-0ED85856183C}" type="datetime4">
              <a:rPr lang="en-CA" smtClean="0"/>
              <a:t>April 9, 2024</a:t>
            </a:fld>
            <a:endParaRPr lang="en-US"/>
          </a:p>
        </p:txBody>
      </p:sp>
      <p:sp>
        <p:nvSpPr>
          <p:cNvPr id="5" name="Footer Placeholder 4">
            <a:extLst>
              <a:ext uri="{FF2B5EF4-FFF2-40B4-BE49-F238E27FC236}">
                <a16:creationId xmlns:a16="http://schemas.microsoft.com/office/drawing/2014/main" id="{D1588B92-AED6-4A75-9681-ED507479A200}"/>
              </a:ext>
            </a:extLst>
          </p:cNvPr>
          <p:cNvSpPr>
            <a:spLocks noGrp="1"/>
          </p:cNvSpPr>
          <p:nvPr>
            <p:ph type="ftr" sz="quarter" idx="16"/>
          </p:nvPr>
        </p:nvSpPr>
        <p:spPr/>
        <p:txBody>
          <a:bodyPr/>
          <a:lstStyle>
            <a:lvl1pPr>
              <a:defRPr/>
            </a:lvl1pPr>
          </a:lstStyle>
          <a:p>
            <a:r>
              <a:rPr lang="en-US"/>
              <a:t>EXTERNAL</a:t>
            </a:r>
          </a:p>
        </p:txBody>
      </p:sp>
      <p:sp>
        <p:nvSpPr>
          <p:cNvPr id="11" name="Slide Number Placeholder 10">
            <a:extLst>
              <a:ext uri="{FF2B5EF4-FFF2-40B4-BE49-F238E27FC236}">
                <a16:creationId xmlns:a16="http://schemas.microsoft.com/office/drawing/2014/main" id="{056A9281-8F31-44A4-A255-972315ABCD76}"/>
              </a:ext>
            </a:extLst>
          </p:cNvPr>
          <p:cNvSpPr>
            <a:spLocks noGrp="1"/>
          </p:cNvSpPr>
          <p:nvPr>
            <p:ph type="sldNum" sz="quarter" idx="17"/>
          </p:nvPr>
        </p:nvSpPr>
        <p:spPr/>
        <p:txBody>
          <a:bodyPr/>
          <a:lstStyle/>
          <a:p>
            <a:pPr>
              <a:defRPr/>
            </a:pPr>
            <a:fld id="{1EEDA745-9936-4A17-800E-6B5675F0F699}" type="slidenum">
              <a:rPr lang="en-CA" smtClean="0"/>
              <a:pPr>
                <a:defRPr/>
              </a:pPr>
              <a:t>‹#›</a:t>
            </a:fld>
            <a:endParaRPr lang="en-CA"/>
          </a:p>
        </p:txBody>
      </p:sp>
    </p:spTree>
    <p:extLst>
      <p:ext uri="{BB962C8B-B14F-4D97-AF65-F5344CB8AC3E}">
        <p14:creationId xmlns:p14="http://schemas.microsoft.com/office/powerpoint/2010/main" val="3312890903"/>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Chapter">
    <p:bg>
      <p:bgPr>
        <a:solidFill>
          <a:srgbClr val="06874E"/>
        </a:solidFill>
        <a:effectLst/>
      </p:bgPr>
    </p:bg>
    <p:spTree>
      <p:nvGrpSpPr>
        <p:cNvPr id="1" name=""/>
        <p:cNvGrpSpPr/>
        <p:nvPr/>
      </p:nvGrpSpPr>
      <p:grpSpPr>
        <a:xfrm>
          <a:off x="0" y="0"/>
          <a:ext cx="0" cy="0"/>
          <a:chOff x="0" y="0"/>
          <a:chExt cx="0" cy="0"/>
        </a:xfrm>
      </p:grpSpPr>
      <p:pic>
        <p:nvPicPr>
          <p:cNvPr id="3" name="Graphic 8">
            <a:extLst>
              <a:ext uri="{FF2B5EF4-FFF2-40B4-BE49-F238E27FC236}">
                <a16:creationId xmlns:a16="http://schemas.microsoft.com/office/drawing/2014/main" id="{01F21418-68C1-4526-8D81-C5590D8A650A}"/>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black">
          <a:xfrm>
            <a:off x="374650" y="6353175"/>
            <a:ext cx="2465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7"/>
          <p:cNvSpPr>
            <a:spLocks noGrp="1"/>
          </p:cNvSpPr>
          <p:nvPr>
            <p:ph type="title"/>
          </p:nvPr>
        </p:nvSpPr>
        <p:spPr>
          <a:xfrm>
            <a:off x="400571" y="780239"/>
            <a:ext cx="8356356" cy="4771958"/>
          </a:xfrm>
        </p:spPr>
        <p:txBody>
          <a:bodyPr anchor="ctr">
            <a:normAutofit/>
          </a:bodyPr>
          <a:lstStyle>
            <a:lvl1pPr>
              <a:defRPr sz="7200">
                <a:solidFill>
                  <a:schemeClr val="bg1"/>
                </a:solidFill>
              </a:defRPr>
            </a:lvl1pPr>
          </a:lstStyle>
          <a:p>
            <a:r>
              <a:rPr lang="en-US" noProof="0"/>
              <a:t>Click to edit Master title style</a:t>
            </a:r>
          </a:p>
        </p:txBody>
      </p:sp>
      <p:sp>
        <p:nvSpPr>
          <p:cNvPr id="2" name="Date Placeholder 1">
            <a:extLst>
              <a:ext uri="{FF2B5EF4-FFF2-40B4-BE49-F238E27FC236}">
                <a16:creationId xmlns:a16="http://schemas.microsoft.com/office/drawing/2014/main" id="{7D1C3726-6DAC-4E60-8BEA-1C1598983B69}"/>
              </a:ext>
            </a:extLst>
          </p:cNvPr>
          <p:cNvSpPr>
            <a:spLocks noGrp="1"/>
          </p:cNvSpPr>
          <p:nvPr>
            <p:ph type="dt" sz="half" idx="10"/>
          </p:nvPr>
        </p:nvSpPr>
        <p:spPr/>
        <p:txBody>
          <a:bodyPr/>
          <a:lstStyle>
            <a:lvl1pPr>
              <a:defRPr>
                <a:solidFill>
                  <a:schemeClr val="bg1"/>
                </a:solidFill>
              </a:defRPr>
            </a:lvl1pPr>
          </a:lstStyle>
          <a:p>
            <a:pPr>
              <a:defRPr/>
            </a:pPr>
            <a:fld id="{AE44CE98-A695-45A9-93A2-F8F5F817359B}" type="datetime4">
              <a:rPr lang="en-CA" smtClean="0"/>
              <a:t>April 9, 2024</a:t>
            </a:fld>
            <a:endParaRPr lang="en-US"/>
          </a:p>
        </p:txBody>
      </p:sp>
      <p:sp>
        <p:nvSpPr>
          <p:cNvPr id="7" name="Footer Placeholder 6">
            <a:extLst>
              <a:ext uri="{FF2B5EF4-FFF2-40B4-BE49-F238E27FC236}">
                <a16:creationId xmlns:a16="http://schemas.microsoft.com/office/drawing/2014/main" id="{228D3946-859B-4FA6-B7CA-2F9D56FAE7E6}"/>
              </a:ext>
            </a:extLst>
          </p:cNvPr>
          <p:cNvSpPr>
            <a:spLocks noGrp="1"/>
          </p:cNvSpPr>
          <p:nvPr>
            <p:ph type="ftr" sz="quarter" idx="11"/>
          </p:nvPr>
        </p:nvSpPr>
        <p:spPr/>
        <p:txBody>
          <a:bodyPr/>
          <a:lstStyle>
            <a:lvl1pPr>
              <a:defRPr>
                <a:solidFill>
                  <a:schemeClr val="bg1"/>
                </a:solidFill>
              </a:defRPr>
            </a:lvl1pPr>
          </a:lstStyle>
          <a:p>
            <a:r>
              <a:rPr lang="en-US"/>
              <a:t>EXTERNAL</a:t>
            </a:r>
          </a:p>
        </p:txBody>
      </p:sp>
      <p:sp>
        <p:nvSpPr>
          <p:cNvPr id="9" name="Slide Number Placeholder 8">
            <a:extLst>
              <a:ext uri="{FF2B5EF4-FFF2-40B4-BE49-F238E27FC236}">
                <a16:creationId xmlns:a16="http://schemas.microsoft.com/office/drawing/2014/main" id="{FAA56882-0AF5-4880-A4AF-32D608606AAB}"/>
              </a:ext>
            </a:extLst>
          </p:cNvPr>
          <p:cNvSpPr>
            <a:spLocks noGrp="1"/>
          </p:cNvSpPr>
          <p:nvPr>
            <p:ph type="sldNum" sz="quarter" idx="12"/>
          </p:nvPr>
        </p:nvSpPr>
        <p:spPr/>
        <p:txBody>
          <a:bodyPr/>
          <a:lstStyle>
            <a:lvl1pPr>
              <a:defRPr>
                <a:solidFill>
                  <a:schemeClr val="bg1"/>
                </a:solidFill>
              </a:defRPr>
            </a:lvl1pPr>
          </a:lstStyle>
          <a:p>
            <a:pPr>
              <a:defRPr/>
            </a:pPr>
            <a:fld id="{1EEDA745-9936-4A17-800E-6B5675F0F699}" type="slidenum">
              <a:rPr lang="en-CA" smtClean="0"/>
              <a:pPr>
                <a:defRPr/>
              </a:pPr>
              <a:t>‹#›</a:t>
            </a:fld>
            <a:endParaRPr lang="en-CA"/>
          </a:p>
        </p:txBody>
      </p:sp>
    </p:spTree>
    <p:extLst>
      <p:ext uri="{BB962C8B-B14F-4D97-AF65-F5344CB8AC3E}">
        <p14:creationId xmlns:p14="http://schemas.microsoft.com/office/powerpoint/2010/main" val="2471029554"/>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F786417-A35B-41A9-A449-786DBAD09317}"/>
              </a:ext>
            </a:extLst>
          </p:cNvPr>
          <p:cNvSpPr>
            <a:spLocks noGrp="1" noChangeArrowheads="1"/>
          </p:cNvSpPr>
          <p:nvPr>
            <p:ph type="title"/>
          </p:nvPr>
        </p:nvSpPr>
        <p:spPr bwMode="auto">
          <a:xfrm>
            <a:off x="398463" y="473075"/>
            <a:ext cx="834707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Slide title</a:t>
            </a:r>
          </a:p>
        </p:txBody>
      </p:sp>
      <p:sp>
        <p:nvSpPr>
          <p:cNvPr id="3" name="Text Placeholder 2">
            <a:extLst>
              <a:ext uri="{FF2B5EF4-FFF2-40B4-BE49-F238E27FC236}">
                <a16:creationId xmlns:a16="http://schemas.microsoft.com/office/drawing/2014/main" id="{4F4AA14A-F476-49AE-B005-DBAA02F68732}"/>
              </a:ext>
            </a:extLst>
          </p:cNvPr>
          <p:cNvSpPr>
            <a:spLocks noGrp="1"/>
          </p:cNvSpPr>
          <p:nvPr>
            <p:ph type="body" idx="1"/>
          </p:nvPr>
        </p:nvSpPr>
        <p:spPr>
          <a:xfrm>
            <a:off x="398463" y="1433513"/>
            <a:ext cx="8347075" cy="4586287"/>
          </a:xfrm>
          <a:prstGeom prst="rect">
            <a:avLst/>
          </a:prstGeom>
        </p:spPr>
        <p:txBody>
          <a:bodyPr vert="horz" lIns="0" tIns="0" rIns="0" bIns="0" rtlCol="0">
            <a:noAutofit/>
          </a:bodyPr>
          <a:lstStyle/>
          <a:p>
            <a:pPr lvl="0"/>
            <a:r>
              <a:rPr lang="en-US" noProof="0"/>
              <a:t>Click to add main bullet</a:t>
            </a:r>
          </a:p>
          <a:p>
            <a:pPr lvl="1"/>
            <a:r>
              <a:rPr lang="en-US" noProof="0"/>
              <a:t>Second level</a:t>
            </a:r>
          </a:p>
          <a:p>
            <a:pPr lvl="2"/>
            <a:r>
              <a:rPr lang="en-US" noProof="0"/>
              <a:t>Third level</a:t>
            </a:r>
          </a:p>
          <a:p>
            <a:pPr lvl="3"/>
            <a:r>
              <a:rPr lang="en-US" noProof="0"/>
              <a:t>Fourth level</a:t>
            </a:r>
          </a:p>
          <a:p>
            <a:pPr lvl="4"/>
            <a:r>
              <a:rPr lang="en-US" noProof="0"/>
              <a:t>Fifth level</a:t>
            </a:r>
          </a:p>
          <a:p>
            <a:pPr lvl="5"/>
            <a:r>
              <a:rPr lang="en-US" noProof="0"/>
              <a:t>Sixth level</a:t>
            </a:r>
          </a:p>
          <a:p>
            <a:pPr lvl="6"/>
            <a:r>
              <a:rPr lang="en-US" noProof="0"/>
              <a:t>Seventh level</a:t>
            </a:r>
          </a:p>
          <a:p>
            <a:pPr lvl="7"/>
            <a:r>
              <a:rPr lang="en-US" noProof="0"/>
              <a:t>Eighth level</a:t>
            </a:r>
          </a:p>
          <a:p>
            <a:pPr lvl="8"/>
            <a:r>
              <a:rPr lang="en-US" noProof="0"/>
              <a:t>Ninth level</a:t>
            </a:r>
          </a:p>
        </p:txBody>
      </p:sp>
      <p:sp>
        <p:nvSpPr>
          <p:cNvPr id="4" name="Date Placeholder 3">
            <a:extLst>
              <a:ext uri="{FF2B5EF4-FFF2-40B4-BE49-F238E27FC236}">
                <a16:creationId xmlns:a16="http://schemas.microsoft.com/office/drawing/2014/main" id="{F9A32044-0A60-466F-A44B-86BC2FEA1A1F}"/>
              </a:ext>
            </a:extLst>
          </p:cNvPr>
          <p:cNvSpPr>
            <a:spLocks noGrp="1"/>
          </p:cNvSpPr>
          <p:nvPr>
            <p:ph type="dt" sz="half" idx="2"/>
          </p:nvPr>
        </p:nvSpPr>
        <p:spPr>
          <a:xfrm>
            <a:off x="8807450" y="7010400"/>
            <a:ext cx="336550" cy="46038"/>
          </a:xfrm>
          <a:prstGeom prst="rect">
            <a:avLst/>
          </a:prstGeom>
        </p:spPr>
        <p:txBody>
          <a:bodyPr vert="horz" lIns="0" tIns="0" rIns="0" bIns="0" rtlCol="0" anchor="b">
            <a:noAutofit/>
          </a:bodyPr>
          <a:lstStyle>
            <a:lvl1pPr algn="r">
              <a:defRPr sz="100">
                <a:solidFill>
                  <a:srgbClr val="E6E6E6"/>
                </a:solidFill>
                <a:latin typeface="Arial" panose="020B0604020202020204" pitchFamily="34" charset="0"/>
              </a:defRPr>
            </a:lvl1pPr>
          </a:lstStyle>
          <a:p>
            <a:pPr>
              <a:defRPr/>
            </a:pPr>
            <a:fld id="{18840E80-93FF-41F2-B00F-4FBF16E81E96}" type="datetime4">
              <a:rPr lang="en-CA" smtClean="0"/>
              <a:t>April 9, 2024</a:t>
            </a:fld>
            <a:endParaRPr lang="en-US"/>
          </a:p>
        </p:txBody>
      </p:sp>
      <p:sp>
        <p:nvSpPr>
          <p:cNvPr id="6" name="Slide Number Placeholder 5">
            <a:extLst>
              <a:ext uri="{FF2B5EF4-FFF2-40B4-BE49-F238E27FC236}">
                <a16:creationId xmlns:a16="http://schemas.microsoft.com/office/drawing/2014/main" id="{05B692C4-D199-4257-B2C3-291FE2386755}"/>
              </a:ext>
            </a:extLst>
          </p:cNvPr>
          <p:cNvSpPr>
            <a:spLocks noGrp="1"/>
          </p:cNvSpPr>
          <p:nvPr>
            <p:ph type="sldNum" sz="quarter" idx="4"/>
          </p:nvPr>
        </p:nvSpPr>
        <p:spPr>
          <a:xfrm>
            <a:off x="8532813" y="6399213"/>
            <a:ext cx="212725" cy="176212"/>
          </a:xfrm>
          <a:prstGeom prst="rect">
            <a:avLst/>
          </a:prstGeom>
        </p:spPr>
        <p:txBody>
          <a:bodyPr vert="horz" lIns="0" tIns="0" rIns="0" bIns="0" rtlCol="0" anchor="b">
            <a:noAutofit/>
          </a:bodyPr>
          <a:lstStyle>
            <a:lvl1pPr algn="r">
              <a:defRPr sz="800">
                <a:solidFill>
                  <a:schemeClr val="tx1"/>
                </a:solidFill>
                <a:latin typeface="Arial" panose="020B0604020202020204" pitchFamily="34" charset="0"/>
              </a:defRPr>
            </a:lvl1pPr>
          </a:lstStyle>
          <a:p>
            <a:pPr>
              <a:defRPr/>
            </a:pPr>
            <a:fld id="{1EEDA745-9936-4A17-800E-6B5675F0F699}" type="slidenum">
              <a:rPr lang="en-CA" smtClean="0"/>
              <a:pPr>
                <a:defRPr/>
              </a:pPr>
              <a:t>‹#›</a:t>
            </a:fld>
            <a:endParaRPr lang="en-CA"/>
          </a:p>
        </p:txBody>
      </p:sp>
      <p:pic>
        <p:nvPicPr>
          <p:cNvPr id="1031" name="Graphic 7">
            <a:extLst>
              <a:ext uri="{FF2B5EF4-FFF2-40B4-BE49-F238E27FC236}">
                <a16:creationId xmlns:a16="http://schemas.microsoft.com/office/drawing/2014/main" id="{0BAB8656-D8E0-47F8-BC59-9F1765F39DA7}"/>
              </a:ext>
            </a:extLst>
          </p:cNvPr>
          <p:cNvPicPr>
            <a:picLocks noChangeAspect="1" noChangeArrowheads="1"/>
          </p:cNvPicPr>
          <p:nvPr userDrawn="1"/>
        </p:nvPicPr>
        <p:blipFill>
          <a:blip r:embed="rId24" cstate="screen">
            <a:extLst>
              <a:ext uri="{28A0092B-C50C-407E-A947-70E740481C1C}">
                <a14:useLocalDpi xmlns:a14="http://schemas.microsoft.com/office/drawing/2010/main"/>
              </a:ext>
            </a:extLst>
          </a:blip>
          <a:srcRect/>
          <a:stretch>
            <a:fillRect/>
          </a:stretch>
        </p:blipFill>
        <p:spPr bwMode="black">
          <a:xfrm>
            <a:off x="374650" y="6353175"/>
            <a:ext cx="2465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ooter Placeholder 6">
            <a:extLst>
              <a:ext uri="{FF2B5EF4-FFF2-40B4-BE49-F238E27FC236}">
                <a16:creationId xmlns:a16="http://schemas.microsoft.com/office/drawing/2014/main" id="{E9C2C96E-F791-4D4B-AEBB-525B2230CC95}"/>
              </a:ext>
            </a:extLst>
          </p:cNvPr>
          <p:cNvSpPr>
            <a:spLocks noGrp="1"/>
          </p:cNvSpPr>
          <p:nvPr>
            <p:ph type="ftr" sz="quarter" idx="3"/>
          </p:nvPr>
        </p:nvSpPr>
        <p:spPr>
          <a:xfrm>
            <a:off x="0" y="6671810"/>
            <a:ext cx="9144000" cy="182880"/>
          </a:xfrm>
          <a:prstGeom prst="rect">
            <a:avLst/>
          </a:prstGeom>
        </p:spPr>
        <p:txBody>
          <a:bodyPr vert="horz" lIns="91440" tIns="45720" rIns="91440" bIns="45720" rtlCol="0" anchor="ctr"/>
          <a:lstStyle>
            <a:lvl1pPr algn="ctr">
              <a:defRPr sz="800">
                <a:solidFill>
                  <a:schemeClr val="bg2">
                    <a:lumMod val="60000"/>
                    <a:lumOff val="40000"/>
                  </a:schemeClr>
                </a:solidFill>
                <a:latin typeface="+mn-lt"/>
              </a:defRPr>
            </a:lvl1pPr>
          </a:lstStyle>
          <a:p>
            <a:r>
              <a:rPr lang="en-US"/>
              <a:t>EXTERNAL</a:t>
            </a:r>
          </a:p>
        </p:txBody>
      </p:sp>
    </p:spTree>
    <p:extLst>
      <p:ext uri="{BB962C8B-B14F-4D97-AF65-F5344CB8AC3E}">
        <p14:creationId xmlns:p14="http://schemas.microsoft.com/office/powerpoint/2010/main" val="4131360650"/>
      </p:ext>
    </p:extLst>
  </p:cSld>
  <p:clrMap bg1="lt1" tx1="dk1" bg2="lt2" tx2="dk2" accent1="accent1" accent2="accent2" accent3="accent3" accent4="accent4" accent5="accent5" accent6="accent6" hlink="hlink" folHlink="folHlink"/>
  <p:sldLayoutIdLst>
    <p:sldLayoutId id="2147484381" r:id="rId1"/>
    <p:sldLayoutId id="2147484382" r:id="rId2"/>
    <p:sldLayoutId id="2147484383" r:id="rId3"/>
    <p:sldLayoutId id="2147484402" r:id="rId4"/>
    <p:sldLayoutId id="2147484384" r:id="rId5"/>
    <p:sldLayoutId id="2147484385" r:id="rId6"/>
    <p:sldLayoutId id="2147484386" r:id="rId7"/>
    <p:sldLayoutId id="2147484387" r:id="rId8"/>
    <p:sldLayoutId id="2147484388" r:id="rId9"/>
    <p:sldLayoutId id="2147484389" r:id="rId10"/>
    <p:sldLayoutId id="2147484390" r:id="rId11"/>
    <p:sldLayoutId id="2147484391" r:id="rId12"/>
    <p:sldLayoutId id="2147484392" r:id="rId13"/>
    <p:sldLayoutId id="2147484393" r:id="rId14"/>
    <p:sldLayoutId id="2147484394" r:id="rId15"/>
    <p:sldLayoutId id="2147484395" r:id="rId16"/>
    <p:sldLayoutId id="2147484396" r:id="rId17"/>
    <p:sldLayoutId id="2147484397" r:id="rId18"/>
    <p:sldLayoutId id="2147484398" r:id="rId19"/>
    <p:sldLayoutId id="2147484399" r:id="rId20"/>
    <p:sldLayoutId id="2147484400" r:id="rId21"/>
    <p:sldLayoutId id="2147484401" r:id="rId22"/>
  </p:sldLayoutIdLst>
  <p:transition spd="med">
    <p:fade/>
  </p:transition>
  <p:hf hdr="0" dt="0"/>
  <p:txStyles>
    <p:titleStyle>
      <a:lvl1pPr algn="l" rtl="0" eaLnBrk="0" fontAlgn="base" hangingPunct="0">
        <a:lnSpc>
          <a:spcPct val="95000"/>
        </a:lnSpc>
        <a:spcBef>
          <a:spcPct val="0"/>
        </a:spcBef>
        <a:spcAft>
          <a:spcPct val="0"/>
        </a:spcAft>
        <a:defRPr sz="2400" b="1" kern="1200">
          <a:solidFill>
            <a:schemeClr val="tx1"/>
          </a:solidFill>
          <a:latin typeface="+mj-lt"/>
          <a:ea typeface="+mj-ea"/>
          <a:cs typeface="+mj-cs"/>
        </a:defRPr>
      </a:lvl1pPr>
      <a:lvl2pPr algn="l" rtl="0" eaLnBrk="0" fontAlgn="base" hangingPunct="0">
        <a:lnSpc>
          <a:spcPct val="95000"/>
        </a:lnSpc>
        <a:spcBef>
          <a:spcPct val="0"/>
        </a:spcBef>
        <a:spcAft>
          <a:spcPct val="0"/>
        </a:spcAft>
        <a:defRPr sz="2400" b="1">
          <a:solidFill>
            <a:schemeClr val="tx1"/>
          </a:solidFill>
          <a:latin typeface="Arial" panose="020B0604020202020204" pitchFamily="34" charset="0"/>
        </a:defRPr>
      </a:lvl2pPr>
      <a:lvl3pPr algn="l" rtl="0" eaLnBrk="0" fontAlgn="base" hangingPunct="0">
        <a:lnSpc>
          <a:spcPct val="95000"/>
        </a:lnSpc>
        <a:spcBef>
          <a:spcPct val="0"/>
        </a:spcBef>
        <a:spcAft>
          <a:spcPct val="0"/>
        </a:spcAft>
        <a:defRPr sz="2400" b="1">
          <a:solidFill>
            <a:schemeClr val="tx1"/>
          </a:solidFill>
          <a:latin typeface="Arial" panose="020B0604020202020204" pitchFamily="34" charset="0"/>
        </a:defRPr>
      </a:lvl3pPr>
      <a:lvl4pPr algn="l" rtl="0" eaLnBrk="0" fontAlgn="base" hangingPunct="0">
        <a:lnSpc>
          <a:spcPct val="95000"/>
        </a:lnSpc>
        <a:spcBef>
          <a:spcPct val="0"/>
        </a:spcBef>
        <a:spcAft>
          <a:spcPct val="0"/>
        </a:spcAft>
        <a:defRPr sz="2400" b="1">
          <a:solidFill>
            <a:schemeClr val="tx1"/>
          </a:solidFill>
          <a:latin typeface="Arial" panose="020B0604020202020204" pitchFamily="34" charset="0"/>
        </a:defRPr>
      </a:lvl4pPr>
      <a:lvl5pPr algn="l" rtl="0" eaLnBrk="0" fontAlgn="base" hangingPunct="0">
        <a:lnSpc>
          <a:spcPct val="95000"/>
        </a:lnSpc>
        <a:spcBef>
          <a:spcPct val="0"/>
        </a:spcBef>
        <a:spcAft>
          <a:spcPct val="0"/>
        </a:spcAft>
        <a:defRPr sz="2400" b="1">
          <a:solidFill>
            <a:schemeClr val="tx1"/>
          </a:solidFill>
          <a:latin typeface="Arial" panose="020B0604020202020204" pitchFamily="34" charset="0"/>
        </a:defRPr>
      </a:lvl5pPr>
      <a:lvl6pPr marL="457200" algn="l" rtl="0" fontAlgn="base">
        <a:lnSpc>
          <a:spcPct val="95000"/>
        </a:lnSpc>
        <a:spcBef>
          <a:spcPct val="0"/>
        </a:spcBef>
        <a:spcAft>
          <a:spcPct val="0"/>
        </a:spcAft>
        <a:defRPr sz="2400" b="1">
          <a:solidFill>
            <a:schemeClr val="tx1"/>
          </a:solidFill>
          <a:latin typeface="Arial" panose="020B0604020202020204" pitchFamily="34" charset="0"/>
        </a:defRPr>
      </a:lvl6pPr>
      <a:lvl7pPr marL="914400" algn="l" rtl="0" fontAlgn="base">
        <a:lnSpc>
          <a:spcPct val="95000"/>
        </a:lnSpc>
        <a:spcBef>
          <a:spcPct val="0"/>
        </a:spcBef>
        <a:spcAft>
          <a:spcPct val="0"/>
        </a:spcAft>
        <a:defRPr sz="2400" b="1">
          <a:solidFill>
            <a:schemeClr val="tx1"/>
          </a:solidFill>
          <a:latin typeface="Arial" panose="020B0604020202020204" pitchFamily="34" charset="0"/>
        </a:defRPr>
      </a:lvl7pPr>
      <a:lvl8pPr marL="1371600" algn="l" rtl="0" fontAlgn="base">
        <a:lnSpc>
          <a:spcPct val="95000"/>
        </a:lnSpc>
        <a:spcBef>
          <a:spcPct val="0"/>
        </a:spcBef>
        <a:spcAft>
          <a:spcPct val="0"/>
        </a:spcAft>
        <a:defRPr sz="2400" b="1">
          <a:solidFill>
            <a:schemeClr val="tx1"/>
          </a:solidFill>
          <a:latin typeface="Arial" panose="020B0604020202020204" pitchFamily="34" charset="0"/>
        </a:defRPr>
      </a:lvl8pPr>
      <a:lvl9pPr marL="1828800" algn="l" rtl="0" fontAlgn="base">
        <a:lnSpc>
          <a:spcPct val="95000"/>
        </a:lnSpc>
        <a:spcBef>
          <a:spcPct val="0"/>
        </a:spcBef>
        <a:spcAft>
          <a:spcPct val="0"/>
        </a:spcAft>
        <a:defRPr sz="2400" b="1">
          <a:solidFill>
            <a:schemeClr val="tx1"/>
          </a:solidFill>
          <a:latin typeface="Arial" panose="020B0604020202020204" pitchFamily="34" charset="0"/>
        </a:defRPr>
      </a:lvl9pPr>
    </p:titleStyle>
    <p:body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11.xml"/><Relationship Id="rId4" Type="http://schemas.openxmlformats.org/officeDocument/2006/relationships/chart" Target="../charts/chart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12.xml"/><Relationship Id="rId4" Type="http://schemas.openxmlformats.org/officeDocument/2006/relationships/chart" Target="../charts/char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9.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14.xml"/><Relationship Id="rId7" Type="http://schemas.openxmlformats.org/officeDocument/2006/relationships/image" Target="../media/image12.png"/><Relationship Id="rId2" Type="http://schemas.openxmlformats.org/officeDocument/2006/relationships/slideLayout" Target="../slideLayouts/slideLayout13.xml"/><Relationship Id="rId1" Type="http://schemas.openxmlformats.org/officeDocument/2006/relationships/tags" Target="../tags/tag14.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15.xml"/><Relationship Id="rId4" Type="http://schemas.openxmlformats.org/officeDocument/2006/relationships/chart" Target="../charts/chart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tags" Target="../tags/tag16.xml"/><Relationship Id="rId5" Type="http://schemas.openxmlformats.org/officeDocument/2006/relationships/chart" Target="../charts/chart10.xml"/><Relationship Id="rId4" Type="http://schemas.openxmlformats.org/officeDocument/2006/relationships/chart" Target="../charts/chart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17.xml"/><Relationship Id="rId5" Type="http://schemas.openxmlformats.org/officeDocument/2006/relationships/chart" Target="../charts/chart11.xml"/><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18.xml"/><Relationship Id="rId4" Type="http://schemas.openxmlformats.org/officeDocument/2006/relationships/chart" Target="../charts/chart1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20.xml"/><Relationship Id="rId4" Type="http://schemas.openxmlformats.org/officeDocument/2006/relationships/chart" Target="../charts/chart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22.xml"/><Relationship Id="rId4" Type="http://schemas.openxmlformats.org/officeDocument/2006/relationships/chart" Target="../charts/chart1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0.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31.xml"/><Relationship Id="rId1" Type="http://schemas.openxmlformats.org/officeDocument/2006/relationships/slideLayout" Target="../slideLayouts/slideLayout13.xml"/><Relationship Id="rId6" Type="http://schemas.openxmlformats.org/officeDocument/2006/relationships/chart" Target="../charts/chart20.xml"/><Relationship Id="rId5" Type="http://schemas.openxmlformats.org/officeDocument/2006/relationships/chart" Target="../charts/chart19.xml"/><Relationship Id="rId4" Type="http://schemas.openxmlformats.org/officeDocument/2006/relationships/chart" Target="../charts/chart18.xml"/></Relationships>
</file>

<file path=ppt/slides/_rels/slide3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chart" Target="../charts/chart21.xml"/></Relationships>
</file>

<file path=ppt/slides/_rels/slide33.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chart" Target="../charts/chart23.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notesSlide" Target="../notesSlides/notesSlide36.xml"/><Relationship Id="rId5" Type="http://schemas.openxmlformats.org/officeDocument/2006/relationships/slideLayout" Target="../slideLayouts/slideLayout12.xml"/><Relationship Id="rId4" Type="http://schemas.openxmlformats.org/officeDocument/2006/relationships/tags" Target="../tags/tag28.xml"/></Relationships>
</file>

<file path=ppt/slides/_rels/slide37.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3.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40.xml.rels><?xml version="1.0" encoding="UTF-8" standalone="yes"?>
<Relationships xmlns="http://schemas.openxmlformats.org/package/2006/relationships"><Relationship Id="rId3" Type="http://schemas.openxmlformats.org/officeDocument/2006/relationships/chart" Target="../charts/chart27.xml"/><Relationship Id="rId7" Type="http://schemas.openxmlformats.org/officeDocument/2006/relationships/chart" Target="../charts/chart31.xml"/><Relationship Id="rId2" Type="http://schemas.openxmlformats.org/officeDocument/2006/relationships/notesSlide" Target="../notesSlides/notesSlide40.xml"/><Relationship Id="rId1" Type="http://schemas.openxmlformats.org/officeDocument/2006/relationships/slideLayout" Target="../slideLayouts/slideLayout13.xml"/><Relationship Id="rId6" Type="http://schemas.openxmlformats.org/officeDocument/2006/relationships/chart" Target="../charts/chart30.xml"/><Relationship Id="rId5" Type="http://schemas.openxmlformats.org/officeDocument/2006/relationships/chart" Target="../charts/chart29.xml"/><Relationship Id="rId4" Type="http://schemas.openxmlformats.org/officeDocument/2006/relationships/chart" Target="../charts/chart28.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3.xml"/><Relationship Id="rId1" Type="http://schemas.openxmlformats.org/officeDocument/2006/relationships/tags" Target="../tags/tag29.xml"/><Relationship Id="rId5" Type="http://schemas.openxmlformats.org/officeDocument/2006/relationships/chart" Target="../charts/chart33.xml"/><Relationship Id="rId4" Type="http://schemas.openxmlformats.org/officeDocument/2006/relationships/chart" Target="../charts/chart3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6.xml"/><Relationship Id="rId1" Type="http://schemas.openxmlformats.org/officeDocument/2006/relationships/slideLayout" Target="../slideLayouts/slideLayout13.xml"/><Relationship Id="rId4" Type="http://schemas.openxmlformats.org/officeDocument/2006/relationships/chart" Target="../charts/chart35.xml"/></Relationships>
</file>

<file path=ppt/slides/_rels/slide47.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50.xml"/><Relationship Id="rId1" Type="http://schemas.openxmlformats.org/officeDocument/2006/relationships/slideLayout" Target="../slideLayouts/slideLayout13.xml"/><Relationship Id="rId5" Type="http://schemas.openxmlformats.org/officeDocument/2006/relationships/chart" Target="../charts/chart40.xml"/><Relationship Id="rId4" Type="http://schemas.openxmlformats.org/officeDocument/2006/relationships/chart" Target="../charts/chart3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chart" Target="../charts/chart42.xml"/><Relationship Id="rId5" Type="http://schemas.openxmlformats.org/officeDocument/2006/relationships/image" Target="../media/image19.jpeg"/><Relationship Id="rId4"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5.xml"/><Relationship Id="rId1" Type="http://schemas.openxmlformats.org/officeDocument/2006/relationships/slideLayout" Target="../slideLayouts/slideLayout13.xml"/><Relationship Id="rId4" Type="http://schemas.openxmlformats.org/officeDocument/2006/relationships/chart" Target="../charts/chart43.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3.xml"/><Relationship Id="rId1" Type="http://schemas.openxmlformats.org/officeDocument/2006/relationships/tags" Target="../tags/tag32.xml"/><Relationship Id="rId4" Type="http://schemas.openxmlformats.org/officeDocument/2006/relationships/chart" Target="../charts/chart4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8.jpeg"/><Relationship Id="rId5" Type="http://schemas.openxmlformats.org/officeDocument/2006/relationships/chart" Target="../charts/chart4.xml"/><Relationship Id="rId4"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4.xml"/><Relationship Id="rId1" Type="http://schemas.openxmlformats.org/officeDocument/2006/relationships/slideLayout" Target="../slideLayouts/slideLayout21.xml"/><Relationship Id="rId4" Type="http://schemas.openxmlformats.org/officeDocument/2006/relationships/image" Target="../media/image22.tif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8.xml"/><Relationship Id="rId4" Type="http://schemas.openxmlformats.org/officeDocument/2006/relationships/chart" Target="../charts/chart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1C0EC7-A3A4-4895-877A-03C2EB7A62E6}"/>
              </a:ext>
            </a:extLst>
          </p:cNvPr>
          <p:cNvSpPr>
            <a:spLocks noGrp="1"/>
          </p:cNvSpPr>
          <p:nvPr>
            <p:ph type="ctrTitle"/>
          </p:nvPr>
        </p:nvSpPr>
        <p:spPr>
          <a:xfrm>
            <a:off x="398463" y="554780"/>
            <a:ext cx="4751053" cy="3036178"/>
          </a:xfrm>
        </p:spPr>
        <p:txBody>
          <a:bodyPr>
            <a:noAutofit/>
          </a:bodyPr>
          <a:lstStyle/>
          <a:p>
            <a:r>
              <a:rPr lang="en-US" sz="4800"/>
              <a:t>10 things</a:t>
            </a:r>
            <a:br>
              <a:rPr lang="en-US" sz="4800"/>
            </a:br>
            <a:r>
              <a:rPr lang="en-US" sz="4800"/>
              <a:t>every investor</a:t>
            </a:r>
            <a:br>
              <a:rPr lang="en-US" sz="4800"/>
            </a:br>
            <a:r>
              <a:rPr lang="en-US" sz="4800"/>
              <a:t>should know</a:t>
            </a:r>
            <a:br>
              <a:rPr lang="en-US" sz="4800"/>
            </a:br>
            <a:r>
              <a:rPr lang="en-US" sz="4800"/>
              <a:t>about investing</a:t>
            </a:r>
          </a:p>
        </p:txBody>
      </p:sp>
      <p:pic>
        <p:nvPicPr>
          <p:cNvPr id="4" name="Picture 3" descr="Businessperson reviewing charts and graphs on a computer. ">
            <a:extLst>
              <a:ext uri="{FF2B5EF4-FFF2-40B4-BE49-F238E27FC236}">
                <a16:creationId xmlns:a16="http://schemas.microsoft.com/office/drawing/2014/main" id="{88C3B98B-1EBA-213D-90BD-3CCA228B02B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133373" y="0"/>
            <a:ext cx="4010628" cy="6858000"/>
          </a:xfrm>
          <a:prstGeom prst="rect">
            <a:avLst/>
          </a:prstGeom>
        </p:spPr>
      </p:pic>
      <p:sp>
        <p:nvSpPr>
          <p:cNvPr id="3" name="Subtitle 2">
            <a:extLst>
              <a:ext uri="{FF2B5EF4-FFF2-40B4-BE49-F238E27FC236}">
                <a16:creationId xmlns:a16="http://schemas.microsoft.com/office/drawing/2014/main" id="{B40269CA-4FAB-4E60-9D44-7C5C091C55CE}"/>
              </a:ext>
            </a:extLst>
          </p:cNvPr>
          <p:cNvSpPr>
            <a:spLocks noGrp="1"/>
          </p:cNvSpPr>
          <p:nvPr>
            <p:ph type="subTitle" idx="1"/>
          </p:nvPr>
        </p:nvSpPr>
        <p:spPr>
          <a:xfrm>
            <a:off x="398463" y="4789255"/>
            <a:ext cx="4053794" cy="407584"/>
          </a:xfrm>
        </p:spPr>
        <p:txBody>
          <a:bodyPr/>
          <a:lstStyle/>
          <a:p>
            <a:endParaRPr lang="en-US"/>
          </a:p>
        </p:txBody>
      </p:sp>
    </p:spTree>
    <p:custDataLst>
      <p:tags r:id="rId1"/>
    </p:custDataLst>
    <p:extLst>
      <p:ext uri="{BB962C8B-B14F-4D97-AF65-F5344CB8AC3E}">
        <p14:creationId xmlns:p14="http://schemas.microsoft.com/office/powerpoint/2010/main" val="2844946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51" name="Rectangle 66"/>
          <p:cNvSpPr>
            <a:spLocks noGrp="1" noChangeArrowheads="1"/>
          </p:cNvSpPr>
          <p:nvPr>
            <p:ph type="title"/>
          </p:nvPr>
        </p:nvSpPr>
        <p:spPr/>
        <p:txBody>
          <a:bodyPr/>
          <a:lstStyle/>
          <a:p>
            <a:r>
              <a:rPr lang="en-US" altLang="en-US"/>
              <a:t>The longer you hold stocks, the better the chance </a:t>
            </a:r>
            <a:br>
              <a:rPr lang="en-US" altLang="en-US"/>
            </a:br>
            <a:r>
              <a:rPr lang="en-US" altLang="en-US"/>
              <a:t>returns will be positive</a:t>
            </a:r>
          </a:p>
        </p:txBody>
      </p:sp>
      <p:sp>
        <p:nvSpPr>
          <p:cNvPr id="126" name="Text Placeholder 16">
            <a:extLst>
              <a:ext uri="{FF2B5EF4-FFF2-40B4-BE49-F238E27FC236}">
                <a16:creationId xmlns:a16="http://schemas.microsoft.com/office/drawing/2014/main" id="{73D8359E-6874-45C7-892C-82467049033C}"/>
              </a:ext>
            </a:extLst>
          </p:cNvPr>
          <p:cNvSpPr txBox="1">
            <a:spLocks/>
          </p:cNvSpPr>
          <p:nvPr/>
        </p:nvSpPr>
        <p:spPr>
          <a:xfrm>
            <a:off x="407480" y="122083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1600"/>
              <a:t>Rolling 10-year stock market returns, 1928–2023</a:t>
            </a:r>
          </a:p>
        </p:txBody>
      </p:sp>
      <p:sp>
        <p:nvSpPr>
          <p:cNvPr id="133" name="Text Box 16">
            <a:extLst>
              <a:ext uri="{FF2B5EF4-FFF2-40B4-BE49-F238E27FC236}">
                <a16:creationId xmlns:a16="http://schemas.microsoft.com/office/drawing/2014/main" id="{395F790A-4F8F-4910-992F-1D0CDAC992BB}"/>
              </a:ext>
            </a:extLst>
          </p:cNvPr>
          <p:cNvSpPr txBox="1">
            <a:spLocks noChangeArrowheads="1"/>
          </p:cNvSpPr>
          <p:nvPr/>
        </p:nvSpPr>
        <p:spPr bwMode="auto">
          <a:xfrm>
            <a:off x="317108" y="1743778"/>
            <a:ext cx="4206240" cy="29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D014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r>
              <a:rPr lang="en-US" altLang="en-US" sz="1300">
                <a:latin typeface="+mn-lt"/>
              </a:rPr>
              <a:t>Number of occurrences</a:t>
            </a:r>
          </a:p>
        </p:txBody>
      </p:sp>
      <p:sp>
        <p:nvSpPr>
          <p:cNvPr id="7" name="TextBox 6">
            <a:extLst>
              <a:ext uri="{FF2B5EF4-FFF2-40B4-BE49-F238E27FC236}">
                <a16:creationId xmlns:a16="http://schemas.microsoft.com/office/drawing/2014/main" id="{72836331-2ACB-9E61-A8DB-DB2ECBAA17B8}"/>
              </a:ext>
            </a:extLst>
          </p:cNvPr>
          <p:cNvSpPr txBox="1"/>
          <p:nvPr/>
        </p:nvSpPr>
        <p:spPr>
          <a:xfrm>
            <a:off x="399326" y="2095017"/>
            <a:ext cx="3304572" cy="215444"/>
          </a:xfrm>
          <a:prstGeom prst="rect">
            <a:avLst/>
          </a:prstGeom>
          <a:noFill/>
        </p:spPr>
        <p:txBody>
          <a:bodyPr wrap="square" lIns="0" tIns="0" rIns="0" bIns="0" rtlCol="0">
            <a:spAutoFit/>
          </a:bodyPr>
          <a:lstStyle/>
          <a:p>
            <a:pPr marL="0" algn="l" rtl="0" eaLnBrk="1" fontAlgn="b" latinLnBrk="0" hangingPunct="1">
              <a:spcBef>
                <a:spcPts val="0"/>
              </a:spcBef>
              <a:spcAft>
                <a:spcPts val="0"/>
              </a:spcAft>
            </a:pPr>
            <a:r>
              <a:rPr lang="en-US" sz="1400" b="1" i="0" u="none" strike="noStrike" kern="1200">
                <a:solidFill>
                  <a:srgbClr val="06874E"/>
                </a:solidFill>
                <a:effectLst/>
                <a:latin typeface="Arial" panose="020B0604020202020204" pitchFamily="34" charset="0"/>
                <a:sym typeface="Wingdings" pitchFamily="2" charset="2"/>
              </a:rPr>
              <a:t></a:t>
            </a:r>
            <a:r>
              <a:rPr lang="en-US" sz="1400" b="1" i="0" u="none" strike="noStrike" kern="1200">
                <a:solidFill>
                  <a:srgbClr val="00A758"/>
                </a:solidFill>
                <a:effectLst/>
                <a:latin typeface="Arial" panose="020B0604020202020204" pitchFamily="34" charset="0"/>
              </a:rPr>
              <a:t> </a:t>
            </a:r>
            <a:r>
              <a:rPr lang="en-US" sz="1400" b="1" i="0" u="none" strike="noStrike" kern="1200">
                <a:solidFill>
                  <a:srgbClr val="000000"/>
                </a:solidFill>
                <a:effectLst/>
                <a:latin typeface="Arial" panose="020B0604020202020204" pitchFamily="34" charset="0"/>
              </a:rPr>
              <a:t>Positive years       </a:t>
            </a:r>
            <a:r>
              <a:rPr lang="en-US" sz="1400" b="0" i="0" u="none" strike="noStrike" kern="1200">
                <a:solidFill>
                  <a:srgbClr val="000000"/>
                </a:solidFill>
                <a:effectLst/>
                <a:latin typeface="Arial" panose="020B0604020202020204" pitchFamily="34" charset="0"/>
              </a:rPr>
              <a:t>82 (94%)</a:t>
            </a:r>
            <a:endParaRPr lang="en-CA" sz="1400" b="0" i="0" u="none" strike="noStrike">
              <a:effectLst/>
              <a:latin typeface="Arial" panose="020B0604020202020204" pitchFamily="34" charset="0"/>
            </a:endParaRPr>
          </a:p>
        </p:txBody>
      </p:sp>
      <p:sp>
        <p:nvSpPr>
          <p:cNvPr id="6" name="TextBox 5">
            <a:extLst>
              <a:ext uri="{FF2B5EF4-FFF2-40B4-BE49-F238E27FC236}">
                <a16:creationId xmlns:a16="http://schemas.microsoft.com/office/drawing/2014/main" id="{98AF41AA-1E33-6807-0DAD-D5A57112CBAF}"/>
              </a:ext>
            </a:extLst>
          </p:cNvPr>
          <p:cNvSpPr txBox="1"/>
          <p:nvPr/>
        </p:nvSpPr>
        <p:spPr>
          <a:xfrm>
            <a:off x="399326" y="2340979"/>
            <a:ext cx="3304572" cy="215444"/>
          </a:xfrm>
          <a:prstGeom prst="rect">
            <a:avLst/>
          </a:prstGeom>
          <a:noFill/>
        </p:spPr>
        <p:txBody>
          <a:bodyPr wrap="square" lIns="0" tIns="0" rIns="0" bIns="0" rtlCol="0">
            <a:spAutoFit/>
          </a:bodyPr>
          <a:lstStyle/>
          <a:p>
            <a:pPr marL="0" algn="l" rtl="0" eaLnBrk="1" fontAlgn="ctr" latinLnBrk="0" hangingPunct="1">
              <a:spcBef>
                <a:spcPts val="0"/>
              </a:spcBef>
              <a:spcAft>
                <a:spcPts val="0"/>
              </a:spcAft>
            </a:pPr>
            <a:r>
              <a:rPr lang="en-US" sz="1400" b="1" i="0" u="none" strike="noStrike" kern="1200">
                <a:solidFill>
                  <a:srgbClr val="00009A"/>
                </a:solidFill>
                <a:effectLst/>
                <a:latin typeface="Arial" panose="020B0604020202020204" pitchFamily="34" charset="0"/>
                <a:sym typeface="Wingdings" pitchFamily="2" charset="2"/>
              </a:rPr>
              <a:t></a:t>
            </a:r>
            <a:r>
              <a:rPr lang="en-US" sz="1400" b="1" i="0" u="none" strike="noStrike" kern="1200">
                <a:solidFill>
                  <a:srgbClr val="00A758"/>
                </a:solidFill>
                <a:effectLst/>
                <a:latin typeface="Arial" panose="020B0604020202020204" pitchFamily="34" charset="0"/>
              </a:rPr>
              <a:t> </a:t>
            </a:r>
            <a:r>
              <a:rPr lang="en-US" sz="1400" b="1" i="0" u="none" strike="noStrike" kern="1200">
                <a:solidFill>
                  <a:srgbClr val="000000"/>
                </a:solidFill>
                <a:effectLst/>
                <a:latin typeface="Arial" panose="020B0604020202020204" pitchFamily="34" charset="0"/>
              </a:rPr>
              <a:t>Negative years        </a:t>
            </a:r>
            <a:r>
              <a:rPr lang="en-US" sz="1400">
                <a:solidFill>
                  <a:srgbClr val="000000"/>
                </a:solidFill>
                <a:latin typeface="Arial" panose="020B0604020202020204" pitchFamily="34" charset="0"/>
              </a:rPr>
              <a:t>5</a:t>
            </a:r>
            <a:r>
              <a:rPr lang="en-US" sz="1400" b="0" i="0" u="none" strike="noStrike" kern="1200">
                <a:solidFill>
                  <a:srgbClr val="000000"/>
                </a:solidFill>
                <a:effectLst/>
                <a:latin typeface="Arial" panose="020B0604020202020204" pitchFamily="34" charset="0"/>
              </a:rPr>
              <a:t> (6%)</a:t>
            </a:r>
            <a:endParaRPr lang="en-CA" sz="1400" b="0" i="0" u="none" strike="noStrike">
              <a:effectLst/>
              <a:latin typeface="Arial" panose="020B0604020202020204" pitchFamily="34" charset="0"/>
            </a:endParaRPr>
          </a:p>
        </p:txBody>
      </p:sp>
      <p:graphicFrame>
        <p:nvGraphicFramePr>
          <p:cNvPr id="5" name="Table 4">
            <a:extLst>
              <a:ext uri="{FF2B5EF4-FFF2-40B4-BE49-F238E27FC236}">
                <a16:creationId xmlns:a16="http://schemas.microsoft.com/office/drawing/2014/main" id="{D7D41DA9-F1E3-A355-DD19-66C7B07286E3}"/>
              </a:ext>
            </a:extLst>
          </p:cNvPr>
          <p:cNvGraphicFramePr>
            <a:graphicFrameLocks noGrp="1"/>
          </p:cNvGraphicFramePr>
          <p:nvPr>
            <p:extLst>
              <p:ext uri="{D42A27DB-BD31-4B8C-83A1-F6EECF244321}">
                <p14:modId xmlns:p14="http://schemas.microsoft.com/office/powerpoint/2010/main" val="3637246701"/>
              </p:ext>
            </p:extLst>
          </p:nvPr>
        </p:nvGraphicFramePr>
        <p:xfrm>
          <a:off x="407480" y="2529067"/>
          <a:ext cx="8180938" cy="3560382"/>
        </p:xfrm>
        <a:graphic>
          <a:graphicData uri="http://schemas.openxmlformats.org/drawingml/2006/table">
            <a:tbl>
              <a:tblPr>
                <a:tableStyleId>{5C22544A-7EE6-4342-B048-85BDC9FD1C3A}</a:tableStyleId>
              </a:tblPr>
              <a:tblGrid>
                <a:gridCol w="745380">
                  <a:extLst>
                    <a:ext uri="{9D8B030D-6E8A-4147-A177-3AD203B41FA5}">
                      <a16:colId xmlns:a16="http://schemas.microsoft.com/office/drawing/2014/main" val="1038996482"/>
                    </a:ext>
                  </a:extLst>
                </a:gridCol>
                <a:gridCol w="745380">
                  <a:extLst>
                    <a:ext uri="{9D8B030D-6E8A-4147-A177-3AD203B41FA5}">
                      <a16:colId xmlns:a16="http://schemas.microsoft.com/office/drawing/2014/main" val="3220363961"/>
                    </a:ext>
                  </a:extLst>
                </a:gridCol>
                <a:gridCol w="745380">
                  <a:extLst>
                    <a:ext uri="{9D8B030D-6E8A-4147-A177-3AD203B41FA5}">
                      <a16:colId xmlns:a16="http://schemas.microsoft.com/office/drawing/2014/main" val="946445539"/>
                    </a:ext>
                  </a:extLst>
                </a:gridCol>
                <a:gridCol w="745380">
                  <a:extLst>
                    <a:ext uri="{9D8B030D-6E8A-4147-A177-3AD203B41FA5}">
                      <a16:colId xmlns:a16="http://schemas.microsoft.com/office/drawing/2014/main" val="1405985225"/>
                    </a:ext>
                  </a:extLst>
                </a:gridCol>
                <a:gridCol w="745380">
                  <a:extLst>
                    <a:ext uri="{9D8B030D-6E8A-4147-A177-3AD203B41FA5}">
                      <a16:colId xmlns:a16="http://schemas.microsoft.com/office/drawing/2014/main" val="4201420219"/>
                    </a:ext>
                  </a:extLst>
                </a:gridCol>
                <a:gridCol w="745380">
                  <a:extLst>
                    <a:ext uri="{9D8B030D-6E8A-4147-A177-3AD203B41FA5}">
                      <a16:colId xmlns:a16="http://schemas.microsoft.com/office/drawing/2014/main" val="3815148875"/>
                    </a:ext>
                  </a:extLst>
                </a:gridCol>
                <a:gridCol w="745380">
                  <a:extLst>
                    <a:ext uri="{9D8B030D-6E8A-4147-A177-3AD203B41FA5}">
                      <a16:colId xmlns:a16="http://schemas.microsoft.com/office/drawing/2014/main" val="1433601071"/>
                    </a:ext>
                  </a:extLst>
                </a:gridCol>
                <a:gridCol w="745380">
                  <a:extLst>
                    <a:ext uri="{9D8B030D-6E8A-4147-A177-3AD203B41FA5}">
                      <a16:colId xmlns:a16="http://schemas.microsoft.com/office/drawing/2014/main" val="1805898515"/>
                    </a:ext>
                  </a:extLst>
                </a:gridCol>
                <a:gridCol w="745380">
                  <a:extLst>
                    <a:ext uri="{9D8B030D-6E8A-4147-A177-3AD203B41FA5}">
                      <a16:colId xmlns:a16="http://schemas.microsoft.com/office/drawing/2014/main" val="3820591228"/>
                    </a:ext>
                  </a:extLst>
                </a:gridCol>
                <a:gridCol w="745380">
                  <a:extLst>
                    <a:ext uri="{9D8B030D-6E8A-4147-A177-3AD203B41FA5}">
                      <a16:colId xmlns:a16="http://schemas.microsoft.com/office/drawing/2014/main" val="2438169178"/>
                    </a:ext>
                  </a:extLst>
                </a:gridCol>
                <a:gridCol w="727138">
                  <a:extLst>
                    <a:ext uri="{9D8B030D-6E8A-4147-A177-3AD203B41FA5}">
                      <a16:colId xmlns:a16="http://schemas.microsoft.com/office/drawing/2014/main" val="2477724774"/>
                    </a:ext>
                  </a:extLst>
                </a:gridCol>
              </a:tblGrid>
              <a:tr h="207531">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b">
                    <a:lnL w="12700" cmpd="sng">
                      <a:noFill/>
                    </a:lnL>
                    <a:lnR w="12700" cmpd="sng">
                      <a:noFill/>
                    </a:lnR>
                    <a:lnT w="6350"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b">
                    <a:lnL w="12700" cmpd="sng">
                      <a:noFill/>
                    </a:lnL>
                    <a:lnR w="12700" cmpd="sng">
                      <a:noFill/>
                    </a:lnR>
                    <a:lnT w="6350"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b">
                    <a:lnL w="12700" cmpd="sng">
                      <a:noFill/>
                    </a:lnL>
                    <a:lnR w="12700" cmpd="sng">
                      <a:noFill/>
                    </a:lnR>
                    <a:lnT w="6350"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b">
                    <a:lnL w="12700" cmpd="sng">
                      <a:noFill/>
                    </a:lnL>
                    <a:lnR w="12700" cmpd="sng">
                      <a:noFill/>
                    </a:lnR>
                    <a:lnT w="6350"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400" b="1" u="none" strike="noStrike" kern="1200">
                          <a:solidFill>
                            <a:schemeClr val="tx1"/>
                          </a:solidFill>
                          <a:effectLst/>
                          <a:latin typeface="+mn-lt"/>
                          <a:ea typeface="+mn-ea"/>
                          <a:cs typeface="+mn-cs"/>
                        </a:rPr>
                        <a:t>14</a:t>
                      </a:r>
                    </a:p>
                  </a:txBody>
                  <a:tcPr marL="0" marR="0" marT="0" marB="0" anchor="b">
                    <a:lnL w="12700" cmpd="sng">
                      <a:noFill/>
                    </a:lnL>
                    <a:lnR w="3175"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200" u="none" strike="noStrike">
                          <a:effectLst/>
                        </a:rPr>
                        <a:t> </a:t>
                      </a:r>
                      <a:r>
                        <a:rPr lang="en-US" sz="1400" b="1" u="none" strike="noStrike" kern="1200">
                          <a:solidFill>
                            <a:schemeClr val="tx1"/>
                          </a:solidFill>
                          <a:effectLst/>
                          <a:latin typeface="+mn-lt"/>
                          <a:ea typeface="+mn-ea"/>
                          <a:cs typeface="+mn-cs"/>
                        </a:rPr>
                        <a:t>14</a:t>
                      </a:r>
                    </a:p>
                  </a:txBody>
                  <a:tcPr marL="0" marR="0" marT="0" marB="0" anchor="b">
                    <a:lnL w="12700" cmpd="sng">
                      <a:noFill/>
                    </a:lnL>
                    <a:lnR w="12700" cmpd="sng">
                      <a:noFill/>
                    </a:lnR>
                    <a:lnT w="6350"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b">
                    <a:lnL w="12700" cmpd="sng">
                      <a:noFill/>
                    </a:lnL>
                    <a:lnR w="3175"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400" b="1" u="none" strike="noStrike" kern="1200">
                          <a:solidFill>
                            <a:schemeClr val="tx1"/>
                          </a:solidFill>
                          <a:effectLst/>
                          <a:latin typeface="+mn-lt"/>
                          <a:ea typeface="+mn-ea"/>
                          <a:cs typeface="+mn-cs"/>
                        </a:rPr>
                        <a:t>14</a:t>
                      </a:r>
                    </a:p>
                  </a:txBody>
                  <a:tcPr marL="0" marR="0" marT="0" marB="0" anchor="b">
                    <a:lnL w="3175"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b">
                    <a:lnL w="3175" cap="flat" cmpd="sng" algn="ctr">
                      <a:solidFill>
                        <a:schemeClr val="bg1"/>
                      </a:solidFill>
                      <a:prstDash val="solid"/>
                      <a:round/>
                      <a:headEnd type="none" w="med" len="med"/>
                      <a:tailEnd type="none" w="med" len="med"/>
                    </a:lnL>
                    <a:lnT w="6350"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426919957"/>
                  </a:ext>
                </a:extLst>
              </a:tr>
              <a:tr h="207531">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2016</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1" u="none" strike="noStrike" kern="1200">
                          <a:solidFill>
                            <a:schemeClr val="tx1"/>
                          </a:solidFill>
                          <a:effectLst/>
                          <a:latin typeface="+mn-lt"/>
                          <a:ea typeface="+mn-ea"/>
                          <a:cs typeface="+mn-cs"/>
                        </a:rPr>
                        <a:t>13</a:t>
                      </a:r>
                    </a:p>
                  </a:txBody>
                  <a:tcPr marL="0" marR="0" marT="0" marB="0"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ctr">
                    <a:lnL w="12700" cmpd="sng">
                      <a:noFill/>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200" b="0" u="none" strike="noStrike" kern="1200">
                          <a:solidFill>
                            <a:schemeClr val="bg1"/>
                          </a:solidFill>
                          <a:effectLst/>
                          <a:latin typeface="+mn-lt"/>
                          <a:ea typeface="+mn-ea"/>
                          <a:cs typeface="+mn-cs"/>
                        </a:rPr>
                        <a:t>2023</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3175" cap="flat" cmpd="sng" algn="ctr">
                      <a:noFill/>
                      <a:prstDash val="solid"/>
                      <a:round/>
                      <a:headEnd type="none" w="med" len="med"/>
                      <a:tailEnd type="none" w="med" len="med"/>
                    </a:lnTlToBr>
                    <a:lnBlToTr w="12700" cmpd="sng">
                      <a:noFill/>
                      <a:prstDash val="solid"/>
                    </a:lnBlToTr>
                    <a:noFill/>
                  </a:tcPr>
                </a:tc>
                <a:tc>
                  <a:txBody>
                    <a:bodyPr/>
                    <a:lstStyle/>
                    <a:p>
                      <a:pPr algn="ctr" fontAlgn="b"/>
                      <a:r>
                        <a:rPr lang="en-US" sz="1200" u="none" strike="noStrike">
                          <a:solidFill>
                            <a:schemeClr val="bg1"/>
                          </a:solidFill>
                          <a:effectLst/>
                        </a:rPr>
                        <a:t>2021</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 </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89320955"/>
                  </a:ext>
                </a:extLst>
              </a:tr>
              <a:tr h="202558">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2015</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2017</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2022</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ctr">
                    <a:lnL w="12700" cmpd="sng">
                      <a:noFill/>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2000</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 </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80311551"/>
                  </a:ext>
                </a:extLst>
              </a:tr>
              <a:tr h="202558">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2014</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2006</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2020</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1992</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 </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16659979"/>
                  </a:ext>
                </a:extLst>
              </a:tr>
              <a:tr h="202558">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2013</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2005</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2019</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1991</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 </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42664918"/>
                  </a:ext>
                </a:extLst>
              </a:tr>
              <a:tr h="202558">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2012</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2002</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2018</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1989</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 </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92271138"/>
                  </a:ext>
                </a:extLst>
              </a:tr>
              <a:tr h="202558">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1982</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1980</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2004</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1988</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5948398"/>
                  </a:ext>
                </a:extLst>
              </a:tr>
              <a:tr h="207531">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1981</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1972</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2001</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1" u="none" strike="noStrike" kern="1200">
                          <a:solidFill>
                            <a:schemeClr val="tx1"/>
                          </a:solidFill>
                          <a:effectLst/>
                          <a:latin typeface="+mn-lt"/>
                          <a:ea typeface="+mn-ea"/>
                          <a:cs typeface="+mn-cs"/>
                        </a:rPr>
                        <a:t>7</a:t>
                      </a:r>
                    </a:p>
                  </a:txBody>
                  <a:tcPr marL="0" marR="0" marT="0" marB="0"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1963</a:t>
                      </a:r>
                      <a:endParaRPr lang="en-US" sz="1200" b="0" i="0" u="none" strike="noStrike">
                        <a:solidFill>
                          <a:schemeClr val="bg1"/>
                        </a:solidFill>
                        <a:effectLst/>
                        <a:latin typeface="Calibri" panose="020F0502020204030204" pitchFamily="34" charset="0"/>
                      </a:endParaRPr>
                    </a:p>
                  </a:txBody>
                  <a:tcPr marL="0" marR="0" marT="0" marB="0" anchor="ctr">
                    <a:lnL w="12700" cmpd="sng">
                      <a:noFill/>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02243485"/>
                  </a:ext>
                </a:extLst>
              </a:tr>
              <a:tr h="207531">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1976</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1970</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1990</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1996</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1961</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1" u="none" strike="noStrike" kern="1200">
                          <a:solidFill>
                            <a:schemeClr val="tx1"/>
                          </a:solidFill>
                          <a:effectLst/>
                          <a:latin typeface="+mn-lt"/>
                          <a:ea typeface="+mn-ea"/>
                          <a:cs typeface="+mn-cs"/>
                        </a:rPr>
                        <a:t>6</a:t>
                      </a:r>
                    </a:p>
                  </a:txBody>
                  <a:tcPr marL="0" marR="0" marT="0" marB="0"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08825705"/>
                  </a:ext>
                </a:extLst>
              </a:tr>
              <a:tr h="207531">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1" u="none" strike="noStrike" kern="1200">
                          <a:solidFill>
                            <a:schemeClr val="tx1"/>
                          </a:solidFill>
                          <a:effectLst/>
                          <a:latin typeface="+mn-lt"/>
                          <a:ea typeface="+mn-ea"/>
                          <a:cs typeface="+mn-cs"/>
                        </a:rPr>
                        <a:t>5</a:t>
                      </a: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1" u="none" strike="noStrike" kern="1200">
                          <a:solidFill>
                            <a:schemeClr val="tx1"/>
                          </a:solidFill>
                          <a:effectLst/>
                          <a:latin typeface="+mn-lt"/>
                          <a:ea typeface="+mn-ea"/>
                          <a:cs typeface="+mn-cs"/>
                        </a:rPr>
                        <a:t>5</a:t>
                      </a:r>
                    </a:p>
                  </a:txBody>
                  <a:tcPr marL="0" marR="0" marT="0" marB="0" anchor="b">
                    <a:lnL w="3175" cap="flat" cmpd="sng" algn="ctr">
                      <a:no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b">
                    <a:lnL w="12700" cmpd="sng">
                      <a:noFill/>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1973</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1968</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1986</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1995</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1960</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1999</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extLst>
                  <a:ext uri="{0D108BD9-81ED-4DB2-BD59-A6C34878D82A}">
                    <a16:rowId xmlns:a16="http://schemas.microsoft.com/office/drawing/2014/main" val="1932471009"/>
                  </a:ext>
                </a:extLst>
              </a:tr>
              <a:tr h="202558">
                <a:tc>
                  <a:txBody>
                    <a:bodyPr/>
                    <a:lstStyle/>
                    <a:p>
                      <a:pPr algn="ctr" fontAlgn="b"/>
                      <a:r>
                        <a:rPr lang="en-US" sz="1200" u="none" strike="noStrike">
                          <a:solidFill>
                            <a:schemeClr val="bg1"/>
                          </a:solidFill>
                          <a:effectLst/>
                        </a:rPr>
                        <a:t>2009</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u="none" strike="noStrike">
                          <a:solidFill>
                            <a:schemeClr val="bg1"/>
                          </a:solidFill>
                          <a:effectLst/>
                        </a:rPr>
                        <a:t>2011</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1971</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1966</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1967</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1994</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1957</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1998</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extLst>
                  <a:ext uri="{0D108BD9-81ED-4DB2-BD59-A6C34878D82A}">
                    <a16:rowId xmlns:a16="http://schemas.microsoft.com/office/drawing/2014/main" val="3797264636"/>
                  </a:ext>
                </a:extLst>
              </a:tr>
              <a:tr h="207531">
                <a:tc>
                  <a:txBody>
                    <a:bodyPr/>
                    <a:lstStyle/>
                    <a:p>
                      <a:pPr algn="ctr" fontAlgn="b"/>
                      <a:r>
                        <a:rPr lang="en-US" sz="1200" u="none" strike="noStrike">
                          <a:solidFill>
                            <a:schemeClr val="bg1"/>
                          </a:solidFill>
                          <a:effectLst/>
                        </a:rPr>
                        <a:t>2008</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1" u="none" strike="noStrike" kern="1200">
                          <a:solidFill>
                            <a:schemeClr val="tx1"/>
                          </a:solidFill>
                          <a:effectLst/>
                          <a:latin typeface="+mn-lt"/>
                          <a:ea typeface="+mn-ea"/>
                          <a:cs typeface="+mn-cs"/>
                        </a:rPr>
                        <a:t>3</a:t>
                      </a:r>
                    </a:p>
                  </a:txBody>
                  <a:tcPr marL="0" marR="0" marT="0" marB="0" anchor="b">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u="none" strike="noStrike">
                          <a:solidFill>
                            <a:schemeClr val="bg1"/>
                          </a:solidFill>
                          <a:effectLst/>
                        </a:rPr>
                        <a:t>1978</a:t>
                      </a:r>
                      <a:endParaRPr lang="en-US" sz="1200" b="0" i="0" u="none" strike="noStrike">
                        <a:solidFill>
                          <a:schemeClr val="bg1"/>
                        </a:solidFill>
                        <a:effectLst/>
                        <a:latin typeface="Calibri" panose="020F0502020204030204" pitchFamily="34" charset="0"/>
                      </a:endParaRPr>
                    </a:p>
                  </a:txBody>
                  <a:tcPr marL="0" marR="0" marT="0" marB="0"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1" u="none" strike="noStrike" kern="1200">
                          <a:solidFill>
                            <a:schemeClr val="tx1"/>
                          </a:solidFill>
                          <a:effectLst/>
                          <a:latin typeface="+mn-lt"/>
                          <a:ea typeface="+mn-ea"/>
                          <a:cs typeface="+mn-cs"/>
                        </a:rPr>
                        <a:t>3</a:t>
                      </a:r>
                    </a:p>
                  </a:txBody>
                  <a:tcPr marL="0" marR="0" marT="0" marB="0" anchor="b">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1969</a:t>
                      </a:r>
                      <a:endParaRPr lang="en-US" sz="1200" b="0" i="0" u="none" strike="noStrike">
                        <a:solidFill>
                          <a:schemeClr val="bg1"/>
                        </a:solidFill>
                        <a:effectLst/>
                        <a:latin typeface="Calibri" panose="020F0502020204030204" pitchFamily="34" charset="0"/>
                      </a:endParaRPr>
                    </a:p>
                  </a:txBody>
                  <a:tcPr marL="0" marR="0" marT="0" marB="0" anchor="ctr">
                    <a:lnL w="12700" cmpd="sng">
                      <a:noFill/>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1949</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1" u="none" strike="noStrike" kern="1200">
                          <a:solidFill>
                            <a:schemeClr val="tx1"/>
                          </a:solidFill>
                          <a:effectLst/>
                          <a:latin typeface="+mn-lt"/>
                          <a:ea typeface="+mn-ea"/>
                          <a:cs typeface="+mn-cs"/>
                        </a:rPr>
                        <a:t>3</a:t>
                      </a:r>
                    </a:p>
                  </a:txBody>
                  <a:tcPr marL="0" marR="0" marT="0" marB="0"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1964</a:t>
                      </a:r>
                      <a:endParaRPr lang="en-US" sz="1200" b="0" i="0" u="none" strike="noStrike">
                        <a:solidFill>
                          <a:schemeClr val="bg1"/>
                        </a:solidFill>
                        <a:effectLst/>
                        <a:latin typeface="Calibri" panose="020F0502020204030204" pitchFamily="34" charset="0"/>
                      </a:endParaRPr>
                    </a:p>
                  </a:txBody>
                  <a:tcPr marL="0" marR="0" marT="0" marB="0" anchor="ctr">
                    <a:lnL w="12700" cmpd="sng">
                      <a:noFill/>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1993</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1955</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1997</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extLst>
                  <a:ext uri="{0D108BD9-81ED-4DB2-BD59-A6C34878D82A}">
                    <a16:rowId xmlns:a16="http://schemas.microsoft.com/office/drawing/2014/main" val="985376016"/>
                  </a:ext>
                </a:extLst>
              </a:tr>
              <a:tr h="202558">
                <a:tc>
                  <a:txBody>
                    <a:bodyPr/>
                    <a:lstStyle/>
                    <a:p>
                      <a:pPr algn="ctr" fontAlgn="b"/>
                      <a:r>
                        <a:rPr lang="en-US" sz="1200" u="none" strike="noStrike">
                          <a:solidFill>
                            <a:schemeClr val="bg1"/>
                          </a:solidFill>
                          <a:effectLst/>
                        </a:rPr>
                        <a:t>1939</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2010</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1977</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2007</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1948</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1947</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2003</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1962</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1987</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1954</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1959</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extLst>
                  <a:ext uri="{0D108BD9-81ED-4DB2-BD59-A6C34878D82A}">
                    <a16:rowId xmlns:a16="http://schemas.microsoft.com/office/drawing/2014/main" val="1892745648"/>
                  </a:ext>
                </a:extLst>
              </a:tr>
              <a:tr h="202558">
                <a:tc>
                  <a:txBody>
                    <a:bodyPr/>
                    <a:lstStyle/>
                    <a:p>
                      <a:pPr algn="ctr" fontAlgn="b"/>
                      <a:r>
                        <a:rPr lang="en-US" sz="1200" u="none" strike="noStrike">
                          <a:solidFill>
                            <a:schemeClr val="bg1"/>
                          </a:solidFill>
                          <a:effectLst/>
                        </a:rPr>
                        <a:t>1938</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1974</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1975</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1979</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1945</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1944</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1983</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1953</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1985</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1952</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1958</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extLst>
                  <a:ext uri="{0D108BD9-81ED-4DB2-BD59-A6C34878D82A}">
                    <a16:rowId xmlns:a16="http://schemas.microsoft.com/office/drawing/2014/main" val="1793497355"/>
                  </a:ext>
                </a:extLst>
              </a:tr>
              <a:tr h="202558">
                <a:tc>
                  <a:txBody>
                    <a:bodyPr/>
                    <a:lstStyle/>
                    <a:p>
                      <a:pPr algn="ctr" fontAlgn="b"/>
                      <a:r>
                        <a:rPr lang="en-US" sz="1200" u="none" strike="noStrike">
                          <a:solidFill>
                            <a:schemeClr val="bg1"/>
                          </a:solidFill>
                          <a:effectLst/>
                        </a:rPr>
                        <a:t>1937</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1940</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1946</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1941</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1943</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1942</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1965</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1950</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1984</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1951</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1956</a:t>
                      </a:r>
                      <a:endParaRPr lang="en-US" sz="1200" b="0" i="0" u="none" strike="noStrike">
                        <a:solidFill>
                          <a:schemeClr val="bg1"/>
                        </a:solidFill>
                        <a:effectLst/>
                        <a:latin typeface="Calibri" panose="020F0502020204030204" pitchFamily="34" charset="0"/>
                      </a:endParaRP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extLst>
                  <a:ext uri="{0D108BD9-81ED-4DB2-BD59-A6C34878D82A}">
                    <a16:rowId xmlns:a16="http://schemas.microsoft.com/office/drawing/2014/main" val="1133751915"/>
                  </a:ext>
                </a:extLst>
              </a:tr>
              <a:tr h="444708">
                <a:tc>
                  <a:txBody>
                    <a:bodyPr/>
                    <a:lstStyle/>
                    <a:p>
                      <a:pPr algn="ctr" fontAlgn="b"/>
                      <a:r>
                        <a:rPr lang="en-US" sz="1200" b="1" u="none" strike="noStrike">
                          <a:effectLst/>
                        </a:rPr>
                        <a:t>&lt;0%</a:t>
                      </a:r>
                      <a:endParaRPr lang="en-US" sz="1200" b="1" i="0" u="none" strike="noStrike">
                        <a:solidFill>
                          <a:srgbClr val="000000"/>
                        </a:solidFill>
                        <a:effectLst/>
                        <a:latin typeface="Calibri" panose="020F0502020204030204" pitchFamily="34" charset="0"/>
                      </a:endParaRPr>
                    </a:p>
                  </a:txBody>
                  <a:tcPr marL="0" marR="0" marT="91440" marB="0">
                    <a:lnT w="6350" cap="flat" cmpd="sng" algn="ctr">
                      <a:solidFill>
                        <a:schemeClr val="bg1"/>
                      </a:solidFill>
                      <a:prstDash val="solid"/>
                      <a:round/>
                      <a:headEnd type="none" w="med" len="med"/>
                      <a:tailEnd type="none" w="med" len="med"/>
                    </a:lnT>
                    <a:noFill/>
                  </a:tcPr>
                </a:tc>
                <a:tc>
                  <a:txBody>
                    <a:bodyPr/>
                    <a:lstStyle/>
                    <a:p>
                      <a:pPr algn="ctr" fontAlgn="b"/>
                      <a:r>
                        <a:rPr lang="en-US" sz="1200" b="1" u="none" strike="noStrike">
                          <a:effectLst/>
                        </a:rPr>
                        <a:t>0% to</a:t>
                      </a:r>
                      <a:br>
                        <a:rPr lang="en-US" sz="1200" b="1" u="none" strike="noStrike">
                          <a:effectLst/>
                        </a:rPr>
                      </a:br>
                      <a:r>
                        <a:rPr lang="en-US" sz="1200" b="1" u="none" strike="noStrike">
                          <a:effectLst/>
                        </a:rPr>
                        <a:t>2%</a:t>
                      </a:r>
                      <a:endParaRPr lang="en-US" sz="1200" b="1" i="0" u="none" strike="noStrike">
                        <a:solidFill>
                          <a:srgbClr val="000000"/>
                        </a:solidFill>
                        <a:effectLst/>
                        <a:latin typeface="Calibri" panose="020F0502020204030204" pitchFamily="34" charset="0"/>
                      </a:endParaRPr>
                    </a:p>
                  </a:txBody>
                  <a:tcPr marL="0" marR="0" marT="91440" marB="0">
                    <a:lnT w="6350" cap="flat" cmpd="sng" algn="ctr">
                      <a:solidFill>
                        <a:schemeClr val="bg1"/>
                      </a:solidFill>
                      <a:prstDash val="solid"/>
                      <a:round/>
                      <a:headEnd type="none" w="med" len="med"/>
                      <a:tailEnd type="none" w="med" len="med"/>
                    </a:lnT>
                    <a:noFill/>
                  </a:tcPr>
                </a:tc>
                <a:tc>
                  <a:txBody>
                    <a:bodyPr/>
                    <a:lstStyle/>
                    <a:p>
                      <a:pPr algn="ctr" fontAlgn="b"/>
                      <a:r>
                        <a:rPr lang="en-US" sz="1200" b="1" u="none" strike="noStrike">
                          <a:effectLst/>
                        </a:rPr>
                        <a:t>2% to</a:t>
                      </a:r>
                      <a:br>
                        <a:rPr lang="en-US" sz="1200" b="1" u="none" strike="noStrike">
                          <a:effectLst/>
                        </a:rPr>
                      </a:br>
                      <a:r>
                        <a:rPr lang="en-US" sz="1200" b="1" u="none" strike="noStrike">
                          <a:effectLst/>
                        </a:rPr>
                        <a:t>4%</a:t>
                      </a:r>
                      <a:endParaRPr lang="en-US" sz="1200" b="1" i="0" u="none" strike="noStrike">
                        <a:solidFill>
                          <a:srgbClr val="000000"/>
                        </a:solidFill>
                        <a:effectLst/>
                        <a:latin typeface="Calibri" panose="020F0502020204030204" pitchFamily="34" charset="0"/>
                      </a:endParaRPr>
                    </a:p>
                  </a:txBody>
                  <a:tcPr marL="0" marR="0" marT="91440" marB="0">
                    <a:lnT w="6350" cap="flat" cmpd="sng" algn="ctr">
                      <a:solidFill>
                        <a:schemeClr val="bg1"/>
                      </a:solidFill>
                      <a:prstDash val="solid"/>
                      <a:round/>
                      <a:headEnd type="none" w="med" len="med"/>
                      <a:tailEnd type="none" w="med" len="med"/>
                    </a:lnT>
                    <a:noFill/>
                  </a:tcPr>
                </a:tc>
                <a:tc>
                  <a:txBody>
                    <a:bodyPr/>
                    <a:lstStyle/>
                    <a:p>
                      <a:pPr algn="ctr" fontAlgn="b"/>
                      <a:r>
                        <a:rPr lang="en-US" sz="1200" b="1" u="none" strike="noStrike">
                          <a:effectLst/>
                        </a:rPr>
                        <a:t>4% to</a:t>
                      </a:r>
                    </a:p>
                    <a:p>
                      <a:pPr algn="ctr" fontAlgn="b"/>
                      <a:r>
                        <a:rPr lang="en-US" sz="1200" b="1" u="none" strike="noStrike">
                          <a:effectLst/>
                        </a:rPr>
                        <a:t>6%</a:t>
                      </a:r>
                      <a:endParaRPr lang="en-US" sz="1200" b="1" i="0" u="none" strike="noStrike">
                        <a:solidFill>
                          <a:srgbClr val="000000"/>
                        </a:solidFill>
                        <a:effectLst/>
                        <a:latin typeface="Calibri" panose="020F0502020204030204" pitchFamily="34" charset="0"/>
                      </a:endParaRPr>
                    </a:p>
                  </a:txBody>
                  <a:tcPr marL="0" marR="0" marT="91440" marB="0">
                    <a:lnT w="6350" cap="flat" cmpd="sng" algn="ctr">
                      <a:solidFill>
                        <a:schemeClr val="bg1"/>
                      </a:solidFill>
                      <a:prstDash val="solid"/>
                      <a:round/>
                      <a:headEnd type="none" w="med" len="med"/>
                      <a:tailEnd type="none" w="med" len="med"/>
                    </a:lnT>
                    <a:noFill/>
                  </a:tcPr>
                </a:tc>
                <a:tc>
                  <a:txBody>
                    <a:bodyPr/>
                    <a:lstStyle/>
                    <a:p>
                      <a:pPr algn="ctr" fontAlgn="b"/>
                      <a:r>
                        <a:rPr lang="en-US" sz="1200" b="1" u="none" strike="noStrike">
                          <a:effectLst/>
                        </a:rPr>
                        <a:t>6% to</a:t>
                      </a:r>
                    </a:p>
                    <a:p>
                      <a:pPr algn="ctr" fontAlgn="b"/>
                      <a:r>
                        <a:rPr lang="en-US" sz="1200" b="1" u="none" strike="noStrike">
                          <a:effectLst/>
                        </a:rPr>
                        <a:t>8%</a:t>
                      </a:r>
                      <a:endParaRPr lang="en-US" sz="1200" b="1" i="0" u="none" strike="noStrike">
                        <a:solidFill>
                          <a:srgbClr val="000000"/>
                        </a:solidFill>
                        <a:effectLst/>
                        <a:latin typeface="Calibri" panose="020F0502020204030204" pitchFamily="34" charset="0"/>
                      </a:endParaRPr>
                    </a:p>
                  </a:txBody>
                  <a:tcPr marL="0" marR="0" marT="91440" marB="0">
                    <a:lnT w="6350" cap="flat" cmpd="sng" algn="ctr">
                      <a:solidFill>
                        <a:schemeClr val="bg1"/>
                      </a:solidFill>
                      <a:prstDash val="solid"/>
                      <a:round/>
                      <a:headEnd type="none" w="med" len="med"/>
                      <a:tailEnd type="none" w="med" len="med"/>
                    </a:lnT>
                    <a:noFill/>
                  </a:tcPr>
                </a:tc>
                <a:tc>
                  <a:txBody>
                    <a:bodyPr/>
                    <a:lstStyle/>
                    <a:p>
                      <a:pPr algn="ctr" fontAlgn="b"/>
                      <a:r>
                        <a:rPr lang="en-US" sz="1200" b="1" u="none" strike="noStrike">
                          <a:effectLst/>
                        </a:rPr>
                        <a:t>8% to</a:t>
                      </a:r>
                    </a:p>
                    <a:p>
                      <a:pPr algn="ctr" fontAlgn="b"/>
                      <a:r>
                        <a:rPr lang="en-US" sz="1200" b="1" u="none" strike="noStrike">
                          <a:effectLst/>
                        </a:rPr>
                        <a:t>10%</a:t>
                      </a:r>
                      <a:endParaRPr lang="en-US" sz="1200" b="1" i="0" u="none" strike="noStrike">
                        <a:solidFill>
                          <a:srgbClr val="000000"/>
                        </a:solidFill>
                        <a:effectLst/>
                        <a:latin typeface="Calibri" panose="020F0502020204030204" pitchFamily="34" charset="0"/>
                      </a:endParaRPr>
                    </a:p>
                  </a:txBody>
                  <a:tcPr marL="0" marR="0" marT="91440" marB="0">
                    <a:lnT w="6350" cap="flat" cmpd="sng" algn="ctr">
                      <a:solidFill>
                        <a:schemeClr val="bg1"/>
                      </a:solidFill>
                      <a:prstDash val="solid"/>
                      <a:round/>
                      <a:headEnd type="none" w="med" len="med"/>
                      <a:tailEnd type="none" w="med" len="med"/>
                    </a:lnT>
                    <a:noFill/>
                  </a:tcPr>
                </a:tc>
                <a:tc>
                  <a:txBody>
                    <a:bodyPr/>
                    <a:lstStyle/>
                    <a:p>
                      <a:pPr algn="ctr" fontAlgn="b"/>
                      <a:r>
                        <a:rPr lang="en-US" sz="1200" b="1" u="none" strike="noStrike">
                          <a:effectLst/>
                        </a:rPr>
                        <a:t>10% to</a:t>
                      </a:r>
                    </a:p>
                    <a:p>
                      <a:pPr algn="ctr" fontAlgn="b"/>
                      <a:r>
                        <a:rPr lang="en-US" sz="1200" b="1" u="none" strike="noStrike">
                          <a:effectLst/>
                        </a:rPr>
                        <a:t>12%</a:t>
                      </a:r>
                      <a:endParaRPr lang="en-US" sz="1200" b="1" i="0" u="none" strike="noStrike">
                        <a:solidFill>
                          <a:srgbClr val="000000"/>
                        </a:solidFill>
                        <a:effectLst/>
                        <a:latin typeface="Calibri" panose="020F0502020204030204" pitchFamily="34" charset="0"/>
                      </a:endParaRPr>
                    </a:p>
                  </a:txBody>
                  <a:tcPr marL="0" marR="0" marT="91440" marB="0">
                    <a:lnT w="6350" cap="flat" cmpd="sng" algn="ctr">
                      <a:solidFill>
                        <a:schemeClr val="bg1"/>
                      </a:solidFill>
                      <a:prstDash val="solid"/>
                      <a:round/>
                      <a:headEnd type="none" w="med" len="med"/>
                      <a:tailEnd type="none" w="med" len="med"/>
                    </a:lnT>
                    <a:noFill/>
                  </a:tcPr>
                </a:tc>
                <a:tc>
                  <a:txBody>
                    <a:bodyPr/>
                    <a:lstStyle/>
                    <a:p>
                      <a:pPr algn="ctr" fontAlgn="b"/>
                      <a:r>
                        <a:rPr lang="en-US" sz="1200" b="1" u="none" strike="noStrike">
                          <a:solidFill>
                            <a:schemeClr val="tx1"/>
                          </a:solidFill>
                          <a:effectLst/>
                        </a:rPr>
                        <a:t>12% to</a:t>
                      </a:r>
                    </a:p>
                    <a:p>
                      <a:pPr algn="ctr" fontAlgn="b"/>
                      <a:r>
                        <a:rPr lang="en-US" sz="1200" b="1" u="none" strike="noStrike">
                          <a:solidFill>
                            <a:schemeClr val="tx1"/>
                          </a:solidFill>
                          <a:effectLst/>
                        </a:rPr>
                        <a:t>14%</a:t>
                      </a:r>
                      <a:endParaRPr lang="en-US" sz="1200" b="1" i="0" u="none" strike="noStrike">
                        <a:solidFill>
                          <a:schemeClr val="tx1"/>
                        </a:solidFill>
                        <a:effectLst/>
                        <a:latin typeface="Calibri" panose="020F0502020204030204" pitchFamily="34" charset="0"/>
                      </a:endParaRPr>
                    </a:p>
                  </a:txBody>
                  <a:tcPr marL="0" marR="0" marT="91440" marB="0">
                    <a:lnT w="6350" cap="flat" cmpd="sng" algn="ctr">
                      <a:solidFill>
                        <a:schemeClr val="bg1"/>
                      </a:solidFill>
                      <a:prstDash val="solid"/>
                      <a:round/>
                      <a:headEnd type="none" w="med" len="med"/>
                      <a:tailEnd type="none" w="med" len="med"/>
                    </a:lnT>
                    <a:noFill/>
                  </a:tcPr>
                </a:tc>
                <a:tc>
                  <a:txBody>
                    <a:bodyPr/>
                    <a:lstStyle/>
                    <a:p>
                      <a:pPr algn="ctr" fontAlgn="b"/>
                      <a:r>
                        <a:rPr lang="en-US" sz="1200" b="1" u="none" strike="noStrike">
                          <a:solidFill>
                            <a:schemeClr val="tx1"/>
                          </a:solidFill>
                          <a:effectLst/>
                        </a:rPr>
                        <a:t>14% to</a:t>
                      </a:r>
                    </a:p>
                    <a:p>
                      <a:pPr algn="ctr" fontAlgn="b"/>
                      <a:r>
                        <a:rPr lang="en-US" sz="1200" b="1" u="none" strike="noStrike">
                          <a:solidFill>
                            <a:schemeClr val="tx1"/>
                          </a:solidFill>
                          <a:effectLst/>
                        </a:rPr>
                        <a:t>16%</a:t>
                      </a:r>
                      <a:endParaRPr lang="en-US" sz="1200" b="1" i="0" u="none" strike="noStrike">
                        <a:solidFill>
                          <a:schemeClr val="tx1"/>
                        </a:solidFill>
                        <a:effectLst/>
                        <a:latin typeface="Calibri" panose="020F0502020204030204" pitchFamily="34" charset="0"/>
                      </a:endParaRPr>
                    </a:p>
                  </a:txBody>
                  <a:tcPr marL="0" marR="0" marT="91440" marB="0">
                    <a:lnT w="6350" cap="flat" cmpd="sng" algn="ctr">
                      <a:solidFill>
                        <a:schemeClr val="bg1"/>
                      </a:solidFill>
                      <a:prstDash val="solid"/>
                      <a:round/>
                      <a:headEnd type="none" w="med" len="med"/>
                      <a:tailEnd type="none" w="med" len="med"/>
                    </a:lnT>
                    <a:noFill/>
                  </a:tcPr>
                </a:tc>
                <a:tc>
                  <a:txBody>
                    <a:bodyPr/>
                    <a:lstStyle/>
                    <a:p>
                      <a:pPr algn="ctr" fontAlgn="b"/>
                      <a:r>
                        <a:rPr lang="en-US" sz="1200" b="1" u="none" strike="noStrike">
                          <a:solidFill>
                            <a:schemeClr val="tx1"/>
                          </a:solidFill>
                          <a:effectLst/>
                        </a:rPr>
                        <a:t>16% to</a:t>
                      </a:r>
                    </a:p>
                    <a:p>
                      <a:pPr algn="ctr" fontAlgn="b"/>
                      <a:r>
                        <a:rPr lang="en-US" sz="1200" b="1" u="none" strike="noStrike">
                          <a:solidFill>
                            <a:schemeClr val="tx1"/>
                          </a:solidFill>
                          <a:effectLst/>
                        </a:rPr>
                        <a:t>18%</a:t>
                      </a:r>
                      <a:endParaRPr lang="en-US" sz="1200" b="1" i="0" u="none" strike="noStrike">
                        <a:solidFill>
                          <a:schemeClr val="tx1"/>
                        </a:solidFill>
                        <a:effectLst/>
                        <a:latin typeface="Calibri" panose="020F0502020204030204" pitchFamily="34" charset="0"/>
                      </a:endParaRPr>
                    </a:p>
                  </a:txBody>
                  <a:tcPr marL="0" marR="0" marT="91440" marB="0">
                    <a:lnT w="6350" cap="flat" cmpd="sng" algn="ctr">
                      <a:solidFill>
                        <a:schemeClr val="bg1"/>
                      </a:solidFill>
                      <a:prstDash val="solid"/>
                      <a:round/>
                      <a:headEnd type="none" w="med" len="med"/>
                      <a:tailEnd type="none" w="med" len="med"/>
                    </a:lnT>
                    <a:noFill/>
                  </a:tcPr>
                </a:tc>
                <a:tc>
                  <a:txBody>
                    <a:bodyPr/>
                    <a:lstStyle/>
                    <a:p>
                      <a:pPr algn="ctr" fontAlgn="b"/>
                      <a:r>
                        <a:rPr lang="en-US" sz="1200" b="1" u="none" strike="noStrike">
                          <a:solidFill>
                            <a:schemeClr val="tx1"/>
                          </a:solidFill>
                          <a:effectLst/>
                        </a:rPr>
                        <a:t>&gt;18%</a:t>
                      </a:r>
                      <a:endParaRPr lang="en-US" sz="1200" b="1" i="0" u="none" strike="noStrike">
                        <a:solidFill>
                          <a:schemeClr val="tx1"/>
                        </a:solidFill>
                        <a:effectLst/>
                        <a:latin typeface="Calibri" panose="020F0502020204030204" pitchFamily="34" charset="0"/>
                      </a:endParaRPr>
                    </a:p>
                  </a:txBody>
                  <a:tcPr marL="0" marR="0" marT="91440" marB="0">
                    <a:lnT w="6350" cap="flat" cmpd="sng" algn="ctr">
                      <a:solidFill>
                        <a:schemeClr val="bg1"/>
                      </a:solidFill>
                      <a:prstDash val="solid"/>
                      <a:round/>
                      <a:headEnd type="none" w="med" len="med"/>
                      <a:tailEnd type="none" w="med" len="med"/>
                    </a:lnT>
                    <a:noFill/>
                  </a:tcPr>
                </a:tc>
                <a:extLst>
                  <a:ext uri="{0D108BD9-81ED-4DB2-BD59-A6C34878D82A}">
                    <a16:rowId xmlns:a16="http://schemas.microsoft.com/office/drawing/2014/main" val="2181548083"/>
                  </a:ext>
                </a:extLst>
              </a:tr>
            </a:tbl>
          </a:graphicData>
        </a:graphic>
      </p:graphicFrame>
      <p:sp>
        <p:nvSpPr>
          <p:cNvPr id="82948" name="Text Placeholder 15"/>
          <p:cNvSpPr>
            <a:spLocks noGrp="1"/>
          </p:cNvSpPr>
          <p:nvPr>
            <p:ph type="body" sz="quarter" idx="15"/>
          </p:nvPr>
        </p:nvSpPr>
        <p:spPr/>
        <p:txBody>
          <a:bodyPr/>
          <a:lstStyle/>
          <a:p>
            <a:pPr algn="just"/>
            <a:r>
              <a:rPr lang="en-US" altLang="en-US"/>
              <a:t>Source: The data is calculated by John Hancock Investment Management using information presented in Bloomberg, 2023. All rights reserved. Used with permission. Stocks are represented by the S&amp;P 500 Index, which tracks the performance of 500 of the largest publicly traded companies in the United States. It is not possible to invest directly in an index. Past performance does not guarantee future results. Data begins in 1928 with the first 10-year period in 1937.</a:t>
            </a:r>
          </a:p>
        </p:txBody>
      </p:sp>
      <p:sp>
        <p:nvSpPr>
          <p:cNvPr id="2" name="Slide Number Placeholder 1">
            <a:extLst>
              <a:ext uri="{C183D7F6-B498-43B3-948B-1728B52AA6E4}">
                <adec:decorative xmlns:adec="http://schemas.microsoft.com/office/drawing/2017/decorative" val="1"/>
              </a:ext>
            </a:extLst>
          </p:cNvPr>
          <p:cNvSpPr>
            <a:spLocks noGrp="1"/>
          </p:cNvSpPr>
          <p:nvPr>
            <p:ph type="sldNum" sz="quarter" idx="18"/>
          </p:nvPr>
        </p:nvSpPr>
        <p:spPr/>
        <p:txBody>
          <a:bodyPr/>
          <a:lstStyle/>
          <a:p>
            <a:pPr>
              <a:defRPr/>
            </a:pPr>
            <a:fld id="{E54343B0-9A9E-43CD-BA60-45365A2A43B5}" type="slidenum">
              <a:rPr lang="en-US" smtClean="0"/>
              <a:pPr>
                <a:defRPr/>
              </a:pPr>
              <a:t>10</a:t>
            </a:fld>
            <a:endParaRPr lang="en-US"/>
          </a:p>
        </p:txBody>
      </p:sp>
    </p:spTree>
    <p:custDataLst>
      <p:tags r:id="rId1"/>
    </p:custDataLst>
    <p:extLst>
      <p:ext uri="{BB962C8B-B14F-4D97-AF65-F5344CB8AC3E}">
        <p14:creationId xmlns:p14="http://schemas.microsoft.com/office/powerpoint/2010/main" val="2051403589"/>
      </p:ext>
    </p:extLst>
  </p:cSld>
  <p:clrMapOvr>
    <a:masterClrMapping/>
  </p:clrMapOvr>
  <p:transition spd="slow">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a:t>Intra-year corrections are normal</a:t>
            </a:r>
          </a:p>
        </p:txBody>
      </p:sp>
      <p:sp>
        <p:nvSpPr>
          <p:cNvPr id="34" name="Text Placeholder 16">
            <a:extLst>
              <a:ext uri="{FF2B5EF4-FFF2-40B4-BE49-F238E27FC236}">
                <a16:creationId xmlns:a16="http://schemas.microsoft.com/office/drawing/2014/main" id="{748B1A01-A7FE-48D2-AD1A-1071FAAF1B76}"/>
              </a:ext>
            </a:extLst>
          </p:cNvPr>
          <p:cNvSpPr txBox="1">
            <a:spLocks/>
          </p:cNvSpPr>
          <p:nvPr/>
        </p:nvSpPr>
        <p:spPr>
          <a:xfrm>
            <a:off x="407480" y="87539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1600"/>
              <a:t>The market will often experience setbacks before moving higher</a:t>
            </a:r>
          </a:p>
        </p:txBody>
      </p:sp>
      <p:graphicFrame>
        <p:nvGraphicFramePr>
          <p:cNvPr id="8" name="Chart 7">
            <a:extLst>
              <a:ext uri="{FF2B5EF4-FFF2-40B4-BE49-F238E27FC236}">
                <a16:creationId xmlns:a16="http://schemas.microsoft.com/office/drawing/2014/main" id="{6D125866-110E-44C1-B221-07C9B41AD97C}"/>
              </a:ext>
            </a:extLst>
          </p:cNvPr>
          <p:cNvGraphicFramePr>
            <a:graphicFrameLocks/>
          </p:cNvGraphicFramePr>
          <p:nvPr>
            <p:extLst>
              <p:ext uri="{D42A27DB-BD31-4B8C-83A1-F6EECF244321}">
                <p14:modId xmlns:p14="http://schemas.microsoft.com/office/powerpoint/2010/main" val="657857176"/>
              </p:ext>
            </p:extLst>
          </p:nvPr>
        </p:nvGraphicFramePr>
        <p:xfrm>
          <a:off x="389469" y="1564570"/>
          <a:ext cx="8407290" cy="4362097"/>
        </p:xfrm>
        <a:graphic>
          <a:graphicData uri="http://schemas.openxmlformats.org/drawingml/2006/chart">
            <c:chart xmlns:c="http://schemas.openxmlformats.org/drawingml/2006/chart" xmlns:r="http://schemas.openxmlformats.org/officeDocument/2006/relationships" r:id="rId4"/>
          </a:graphicData>
        </a:graphic>
      </p:graphicFrame>
      <p:sp>
        <p:nvSpPr>
          <p:cNvPr id="2" name="TextBox 1">
            <a:extLst>
              <a:ext uri="{C183D7F6-B498-43B3-948B-1728B52AA6E4}">
                <adec:decorative xmlns:adec="http://schemas.microsoft.com/office/drawing/2017/decorative" val="1"/>
              </a:ext>
            </a:extLst>
          </p:cNvPr>
          <p:cNvSpPr txBox="1"/>
          <p:nvPr/>
        </p:nvSpPr>
        <p:spPr>
          <a:xfrm>
            <a:off x="691468" y="1899491"/>
            <a:ext cx="321658" cy="276999"/>
          </a:xfrm>
          <a:prstGeom prst="rect">
            <a:avLst/>
          </a:prstGeom>
          <a:noFill/>
        </p:spPr>
        <p:txBody>
          <a:bodyPr wrap="none" rtlCol="0">
            <a:spAutoFit/>
          </a:bodyPr>
          <a:lstStyle/>
          <a:p>
            <a:r>
              <a:rPr lang="en-US" sz="1200">
                <a:latin typeface="+mn-lt"/>
              </a:rPr>
              <a:t>%</a:t>
            </a:r>
          </a:p>
        </p:txBody>
      </p:sp>
      <p:sp>
        <p:nvSpPr>
          <p:cNvPr id="16" name="Text Placeholder 15"/>
          <p:cNvSpPr>
            <a:spLocks noGrp="1"/>
          </p:cNvSpPr>
          <p:nvPr>
            <p:ph type="body" sz="quarter" idx="15"/>
          </p:nvPr>
        </p:nvSpPr>
        <p:spPr/>
        <p:txBody>
          <a:bodyPr/>
          <a:lstStyle/>
          <a:p>
            <a:pPr algn="just"/>
            <a:r>
              <a:rPr lang="en-US"/>
              <a:t>Source: Bloomberg, Standard &amp; Poor’s, as of 12/31/23. The S&amp;P 500 Index tracks the performance of 500 of the largest publicly traded companies in the United States. It is not possible to invest directly in an index. Past performance does not guarantee future results.</a:t>
            </a:r>
          </a:p>
        </p:txBody>
      </p:sp>
      <p:sp>
        <p:nvSpPr>
          <p:cNvPr id="3" name="Slide Number Placeholder 2">
            <a:extLst>
              <a:ext uri="{C183D7F6-B498-43B3-948B-1728B52AA6E4}">
                <adec:decorative xmlns:adec="http://schemas.microsoft.com/office/drawing/2017/decorative" val="1"/>
              </a:ext>
            </a:extLst>
          </p:cNvPr>
          <p:cNvSpPr>
            <a:spLocks noGrp="1"/>
          </p:cNvSpPr>
          <p:nvPr>
            <p:ph type="sldNum" sz="quarter" idx="18"/>
          </p:nvPr>
        </p:nvSpPr>
        <p:spPr/>
        <p:txBody>
          <a:bodyPr/>
          <a:lstStyle/>
          <a:p>
            <a:fld id="{E54343B0-9A9E-43CD-BA60-45365A2A43B5}" type="slidenum">
              <a:rPr lang="en-US"/>
              <a:pPr/>
              <a:t>11</a:t>
            </a:fld>
            <a:endParaRPr lang="en-US"/>
          </a:p>
        </p:txBody>
      </p:sp>
    </p:spTree>
    <p:custDataLst>
      <p:tags r:id="rId1"/>
    </p:custDataLst>
    <p:extLst>
      <p:ext uri="{BB962C8B-B14F-4D97-AF65-F5344CB8AC3E}">
        <p14:creationId xmlns:p14="http://schemas.microsoft.com/office/powerpoint/2010/main" val="1259812832"/>
      </p:ext>
    </p:extLst>
  </p:cSld>
  <p:clrMapOvr>
    <a:masterClrMapping/>
  </p:clrMapOvr>
  <p:transition spd="slow">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8" name="Rectangle 2"/>
          <p:cNvSpPr>
            <a:spLocks noGrp="1" noChangeArrowheads="1"/>
          </p:cNvSpPr>
          <p:nvPr>
            <p:ph type="title"/>
          </p:nvPr>
        </p:nvSpPr>
        <p:spPr>
          <a:xfrm>
            <a:off x="398464" y="472438"/>
            <a:ext cx="8356240" cy="792167"/>
          </a:xfrm>
        </p:spPr>
        <p:txBody>
          <a:bodyPr/>
          <a:lstStyle/>
          <a:p>
            <a:r>
              <a:rPr lang="en-US" altLang="en-US"/>
              <a:t>Dividends are a built-in source of returns</a:t>
            </a:r>
          </a:p>
        </p:txBody>
      </p:sp>
      <p:sp>
        <p:nvSpPr>
          <p:cNvPr id="13" name="Text Placeholder 16">
            <a:extLst>
              <a:ext uri="{FF2B5EF4-FFF2-40B4-BE49-F238E27FC236}">
                <a16:creationId xmlns:a16="http://schemas.microsoft.com/office/drawing/2014/main" id="{D30078F1-03E4-47DB-A41B-5D53FD115D6C}"/>
              </a:ext>
            </a:extLst>
          </p:cNvPr>
          <p:cNvSpPr txBox="1">
            <a:spLocks/>
          </p:cNvSpPr>
          <p:nvPr/>
        </p:nvSpPr>
        <p:spPr>
          <a:xfrm>
            <a:off x="407480" y="87539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Hypothetical growth of $10,000, 1973-2023</a:t>
            </a:r>
          </a:p>
        </p:txBody>
      </p:sp>
      <p:graphicFrame>
        <p:nvGraphicFramePr>
          <p:cNvPr id="7" name="Chart 6">
            <a:extLst>
              <a:ext uri="{FF2B5EF4-FFF2-40B4-BE49-F238E27FC236}">
                <a16:creationId xmlns:a16="http://schemas.microsoft.com/office/drawing/2014/main" id="{3CFDDF57-E47B-2C60-2432-1D0BA9DDC7B9}"/>
              </a:ext>
            </a:extLst>
          </p:cNvPr>
          <p:cNvGraphicFramePr/>
          <p:nvPr>
            <p:extLst>
              <p:ext uri="{D42A27DB-BD31-4B8C-83A1-F6EECF244321}">
                <p14:modId xmlns:p14="http://schemas.microsoft.com/office/powerpoint/2010/main" val="1363355890"/>
              </p:ext>
            </p:extLst>
          </p:nvPr>
        </p:nvGraphicFramePr>
        <p:xfrm>
          <a:off x="544527" y="1705510"/>
          <a:ext cx="7130267" cy="4181582"/>
        </p:xfrm>
        <a:graphic>
          <a:graphicData uri="http://schemas.openxmlformats.org/drawingml/2006/chart">
            <c:chart xmlns:c="http://schemas.openxmlformats.org/drawingml/2006/chart" xmlns:r="http://schemas.openxmlformats.org/officeDocument/2006/relationships" r:id="rId4"/>
          </a:graphicData>
        </a:graphic>
      </p:graphicFrame>
      <p:sp>
        <p:nvSpPr>
          <p:cNvPr id="17" name="Rectangle 9">
            <a:extLst>
              <a:ext uri="{FF2B5EF4-FFF2-40B4-BE49-F238E27FC236}">
                <a16:creationId xmlns:a16="http://schemas.microsoft.com/office/drawing/2014/main" id="{E1337E31-6D1B-4CEE-86A9-64A266489192}"/>
              </a:ext>
            </a:extLst>
          </p:cNvPr>
          <p:cNvSpPr>
            <a:spLocks noChangeArrowheads="1"/>
          </p:cNvSpPr>
          <p:nvPr/>
        </p:nvSpPr>
        <p:spPr bwMode="auto">
          <a:xfrm>
            <a:off x="2068451" y="2936844"/>
            <a:ext cx="3317217" cy="1121421"/>
          </a:xfrm>
          <a:prstGeom prst="rect">
            <a:avLst/>
          </a:prstGeom>
          <a:solidFill>
            <a:srgbClr val="DEEAFA"/>
          </a:solidFill>
          <a:ln>
            <a:noFill/>
          </a:ln>
          <a:effectLst/>
        </p:spPr>
        <p:txBody>
          <a:bodyPr lIns="91440" tIns="91440" rIns="91440" bIns="91440" anchor="ctr">
            <a:noAutofit/>
          </a:bodyPr>
          <a:lstStyle/>
          <a:p>
            <a:pPr algn="ctr"/>
            <a:r>
              <a:rPr lang="en-US" altLang="en-US">
                <a:latin typeface="+mn-lt"/>
                <a:ea typeface="Arial Unicode MS" panose="020B0604020202020204" pitchFamily="34" charset="-128"/>
              </a:rPr>
              <a:t>Dividends are a share of company profits </a:t>
            </a:r>
            <a:br>
              <a:rPr lang="en-US" altLang="en-US">
                <a:latin typeface="+mn-lt"/>
                <a:ea typeface="Arial Unicode MS" panose="020B0604020202020204" pitchFamily="34" charset="-128"/>
              </a:rPr>
            </a:br>
            <a:r>
              <a:rPr lang="en-US" altLang="en-US">
                <a:latin typeface="+mn-lt"/>
                <a:ea typeface="Arial Unicode MS" panose="020B0604020202020204" pitchFamily="34" charset="-128"/>
              </a:rPr>
              <a:t>returned to shareholders.</a:t>
            </a:r>
          </a:p>
        </p:txBody>
      </p:sp>
      <p:sp>
        <p:nvSpPr>
          <p:cNvPr id="21" name="Text Box 6"/>
          <p:cNvSpPr txBox="1">
            <a:spLocks noChangeArrowheads="1"/>
          </p:cNvSpPr>
          <p:nvPr/>
        </p:nvSpPr>
        <p:spPr bwMode="auto">
          <a:xfrm>
            <a:off x="7449690" y="3362145"/>
            <a:ext cx="1543450"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algn="ctr" eaLnBrk="1" hangingPunct="1"/>
            <a:r>
              <a:rPr lang="en-US" altLang="en-US" sz="1400">
                <a:latin typeface="+mn-lt"/>
              </a:rPr>
              <a:t>Difference of </a:t>
            </a:r>
            <a:r>
              <a:rPr lang="en-US" altLang="en-US" sz="1500" b="1">
                <a:latin typeface="+mn-lt"/>
              </a:rPr>
              <a:t>$1,512,612</a:t>
            </a:r>
          </a:p>
        </p:txBody>
      </p:sp>
      <p:sp>
        <p:nvSpPr>
          <p:cNvPr id="2" name="TextBox 1">
            <a:extLst>
              <a:ext uri="{FF2B5EF4-FFF2-40B4-BE49-F238E27FC236}">
                <a16:creationId xmlns:a16="http://schemas.microsoft.com/office/drawing/2014/main" id="{3DA90054-32F2-49C9-85A4-BC9D55FA52F9}"/>
              </a:ext>
              <a:ext uri="{C183D7F6-B498-43B3-948B-1728B52AA6E4}">
                <adec:decorative xmlns:adec="http://schemas.microsoft.com/office/drawing/2017/decorative" val="1"/>
              </a:ext>
            </a:extLst>
          </p:cNvPr>
          <p:cNvSpPr txBox="1"/>
          <p:nvPr/>
        </p:nvSpPr>
        <p:spPr>
          <a:xfrm>
            <a:off x="416748" y="2233471"/>
            <a:ext cx="269626" cy="276999"/>
          </a:xfrm>
          <a:prstGeom prst="rect">
            <a:avLst/>
          </a:prstGeom>
          <a:noFill/>
        </p:spPr>
        <p:txBody>
          <a:bodyPr wrap="none" rtlCol="0">
            <a:spAutoFit/>
          </a:bodyPr>
          <a:lstStyle/>
          <a:p>
            <a:r>
              <a:rPr lang="en-US" sz="1200">
                <a:latin typeface="+mn-lt"/>
              </a:rPr>
              <a:t>$</a:t>
            </a:r>
          </a:p>
        </p:txBody>
      </p:sp>
      <p:sp>
        <p:nvSpPr>
          <p:cNvPr id="6" name="Right Brace 5">
            <a:extLst>
              <a:ext uri="{FF2B5EF4-FFF2-40B4-BE49-F238E27FC236}">
                <a16:creationId xmlns:a16="http://schemas.microsoft.com/office/drawing/2014/main" id="{BA6DA4CB-3155-4751-8A3A-D6BE5C6005E0}"/>
              </a:ext>
              <a:ext uri="{C183D7F6-B498-43B3-948B-1728B52AA6E4}">
                <adec:decorative xmlns:adec="http://schemas.microsoft.com/office/drawing/2017/decorative" val="1"/>
              </a:ext>
            </a:extLst>
          </p:cNvPr>
          <p:cNvSpPr/>
          <p:nvPr/>
        </p:nvSpPr>
        <p:spPr>
          <a:xfrm>
            <a:off x="7416697" y="2393577"/>
            <a:ext cx="241403" cy="2460811"/>
          </a:xfrm>
          <a:prstGeom prst="rightBrace">
            <a:avLst>
              <a:gd name="adj1" fmla="val 0"/>
              <a:gd name="adj2" fmla="val 50000"/>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Text Placeholder 2"/>
          <p:cNvSpPr>
            <a:spLocks noGrp="1"/>
          </p:cNvSpPr>
          <p:nvPr>
            <p:ph type="body" sz="quarter" idx="15"/>
          </p:nvPr>
        </p:nvSpPr>
        <p:spPr>
          <a:xfrm>
            <a:off x="3214688" y="6167438"/>
            <a:ext cx="5202691" cy="403225"/>
          </a:xfrm>
        </p:spPr>
        <p:txBody>
          <a:bodyPr/>
          <a:lstStyle/>
          <a:p>
            <a:r>
              <a:rPr lang="en-US" altLang="en-US"/>
              <a:t>Source: Bloomberg, 2023. The S&amp;P 500 Index tracks the performance of 500 of the largest publicly traded companies in the United States. It is not possible to invest directly in an index. Dividends are not guaranteed and can be discontinued at any time. Past performance does not guarantee future results.</a:t>
            </a:r>
          </a:p>
        </p:txBody>
      </p:sp>
      <p:sp>
        <p:nvSpPr>
          <p:cNvPr id="4" name="Slide Number Placeholder 3">
            <a:extLst>
              <a:ext uri="{C183D7F6-B498-43B3-948B-1728B52AA6E4}">
                <adec:decorative xmlns:adec="http://schemas.microsoft.com/office/drawing/2017/decorative" val="1"/>
              </a:ext>
            </a:extLst>
          </p:cNvPr>
          <p:cNvSpPr>
            <a:spLocks noGrp="1"/>
          </p:cNvSpPr>
          <p:nvPr>
            <p:ph type="sldNum" sz="quarter" idx="18"/>
          </p:nvPr>
        </p:nvSpPr>
        <p:spPr>
          <a:xfrm>
            <a:off x="8532813" y="6399213"/>
            <a:ext cx="212725" cy="176212"/>
          </a:xfrm>
        </p:spPr>
        <p:txBody>
          <a:bodyPr/>
          <a:lstStyle/>
          <a:p>
            <a:fld id="{E54343B0-9A9E-43CD-BA60-45365A2A43B5}" type="slidenum">
              <a:rPr lang="en-US" smtClean="0"/>
              <a:pPr/>
              <a:t>12</a:t>
            </a:fld>
            <a:endParaRPr lang="en-US"/>
          </a:p>
        </p:txBody>
      </p:sp>
    </p:spTree>
    <p:custDataLst>
      <p:tags r:id="rId1"/>
    </p:custDataLst>
    <p:extLst>
      <p:ext uri="{BB962C8B-B14F-4D97-AF65-F5344CB8AC3E}">
        <p14:creationId xmlns:p14="http://schemas.microsoft.com/office/powerpoint/2010/main" val="2500950500"/>
      </p:ext>
    </p:extLst>
  </p:cSld>
  <p:clrMapOvr>
    <a:masterClrMapping/>
  </p:clrMapOvr>
  <p:transition spd="slow">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9">
            <a:extLst>
              <a:ext uri="{FF2B5EF4-FFF2-40B4-BE49-F238E27FC236}">
                <a16:creationId xmlns:a16="http://schemas.microsoft.com/office/drawing/2014/main" id="{8DF3AB4A-FB5A-4C9C-9448-5504D935CDF8}"/>
              </a:ext>
            </a:extLst>
          </p:cNvPr>
          <p:cNvSpPr txBox="1">
            <a:spLocks/>
          </p:cNvSpPr>
          <p:nvPr/>
        </p:nvSpPr>
        <p:spPr>
          <a:xfrm>
            <a:off x="394653" y="758508"/>
            <a:ext cx="8231187" cy="482600"/>
          </a:xfrm>
          <a:prstGeom prst="rect">
            <a:avLst/>
          </a:prstGeom>
        </p:spPr>
        <p:txBody>
          <a:bodyPr vert="horz" lIns="0" tIns="0" rIns="0" bIns="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en-US" sz="2400">
                <a:solidFill>
                  <a:schemeClr val="bg1"/>
                </a:solidFill>
              </a:rPr>
              <a:t>Principle 3</a:t>
            </a:r>
          </a:p>
        </p:txBody>
      </p:sp>
      <p:sp>
        <p:nvSpPr>
          <p:cNvPr id="9" name="Title 8"/>
          <p:cNvSpPr>
            <a:spLocks noGrp="1"/>
          </p:cNvSpPr>
          <p:nvPr>
            <p:ph type="title"/>
          </p:nvPr>
        </p:nvSpPr>
        <p:spPr>
          <a:xfrm>
            <a:off x="400570" y="780239"/>
            <a:ext cx="8560549" cy="4771958"/>
          </a:xfrm>
        </p:spPr>
        <p:txBody>
          <a:bodyPr>
            <a:normAutofit/>
          </a:bodyPr>
          <a:lstStyle/>
          <a:p>
            <a:r>
              <a:rPr lang="en-US" altLang="en-US" sz="6000"/>
              <a:t>International stocks can help you cast </a:t>
            </a:r>
            <a:br>
              <a:rPr lang="en-US" altLang="en-US" sz="6000"/>
            </a:br>
            <a:r>
              <a:rPr lang="en-US" altLang="en-US" sz="6000"/>
              <a:t>a wider net</a:t>
            </a:r>
            <a:endParaRPr lang="en-US" sz="6000"/>
          </a:p>
        </p:txBody>
      </p:sp>
      <p:sp>
        <p:nvSpPr>
          <p:cNvPr id="3" name="Slide Number Placeholder 2">
            <a:extLst>
              <a:ext uri="{FF2B5EF4-FFF2-40B4-BE49-F238E27FC236}">
                <a16:creationId xmlns:a16="http://schemas.microsoft.com/office/drawing/2014/main" id="{2199F14A-4203-4B9D-88E2-431347FCD3EA}"/>
              </a:ext>
              <a:ext uri="{C183D7F6-B498-43B3-948B-1728B52AA6E4}">
                <adec:decorative xmlns:adec="http://schemas.microsoft.com/office/drawing/2017/decorative" val="1"/>
              </a:ext>
            </a:extLst>
          </p:cNvPr>
          <p:cNvSpPr>
            <a:spLocks noGrp="1"/>
          </p:cNvSpPr>
          <p:nvPr>
            <p:ph type="sldNum" sz="quarter" idx="12"/>
          </p:nvPr>
        </p:nvSpPr>
        <p:spPr/>
        <p:txBody>
          <a:bodyPr/>
          <a:lstStyle/>
          <a:p>
            <a:pPr>
              <a:defRPr/>
            </a:pPr>
            <a:fld id="{1EEDA745-9936-4A17-800E-6B5675F0F699}" type="slidenum">
              <a:rPr lang="en-CA" smtClean="0"/>
              <a:pPr>
                <a:defRPr/>
              </a:pPr>
              <a:t>13</a:t>
            </a:fld>
            <a:endParaRPr lang="en-CA"/>
          </a:p>
        </p:txBody>
      </p:sp>
    </p:spTree>
    <p:custDataLst>
      <p:tags r:id="rId1"/>
    </p:custDataLst>
    <p:extLst>
      <p:ext uri="{BB962C8B-B14F-4D97-AF65-F5344CB8AC3E}">
        <p14:creationId xmlns:p14="http://schemas.microsoft.com/office/powerpoint/2010/main" val="501360900"/>
      </p:ext>
    </p:extLst>
  </p:cSld>
  <p:clrMapOvr>
    <a:masterClrMapping/>
  </p:clrMapOvr>
  <p:transition spd="slow">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p:txBody>
          <a:bodyPr/>
          <a:lstStyle/>
          <a:p>
            <a:r>
              <a:rPr lang="en-US" altLang="en-US"/>
              <a:t>International companies provide products you use</a:t>
            </a:r>
            <a:br>
              <a:rPr lang="en-US" altLang="en-US"/>
            </a:br>
            <a:r>
              <a:rPr lang="en-US" altLang="en-US"/>
              <a:t>every day</a:t>
            </a:r>
          </a:p>
        </p:txBody>
      </p:sp>
      <p:sp>
        <p:nvSpPr>
          <p:cNvPr id="78" name="TextBox 77"/>
          <p:cNvSpPr txBox="1"/>
          <p:nvPr/>
        </p:nvSpPr>
        <p:spPr>
          <a:xfrm>
            <a:off x="510188" y="1877268"/>
            <a:ext cx="914400" cy="134524"/>
          </a:xfrm>
          <a:prstGeom prst="rect">
            <a:avLst/>
          </a:prstGeom>
          <a:noFill/>
        </p:spPr>
        <p:txBody>
          <a:bodyPr wrap="square" lIns="0" tIns="0" rIns="0" bIns="0" rtlCol="0" anchor="ctr" anchorCtr="0">
            <a:spAutoFit/>
          </a:bodyPr>
          <a:lstStyle/>
          <a:p>
            <a:pPr algn="ctr">
              <a:lnSpc>
                <a:spcPct val="92000"/>
              </a:lnSpc>
            </a:pPr>
            <a:r>
              <a:rPr lang="en-US" sz="950" b="1">
                <a:solidFill>
                  <a:schemeClr val="bg1">
                    <a:lumMod val="65000"/>
                  </a:schemeClr>
                </a:solidFill>
                <a:latin typeface="+mn-lt"/>
              </a:rPr>
              <a:t>SOUTH KOREA</a:t>
            </a:r>
          </a:p>
        </p:txBody>
      </p:sp>
      <p:pic>
        <p:nvPicPr>
          <p:cNvPr id="3" name="Picture 2" descr="Flag of South Korea.">
            <a:extLst>
              <a:ext uri="{C183D7F6-B498-43B3-948B-1728B52AA6E4}">
                <adec:decorative xmlns:adec="http://schemas.microsoft.com/office/drawing/2017/decorative" val="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4478" y="2161120"/>
            <a:ext cx="845820" cy="532638"/>
          </a:xfrm>
          <a:prstGeom prst="rect">
            <a:avLst/>
          </a:prstGeom>
        </p:spPr>
      </p:pic>
      <p:sp>
        <p:nvSpPr>
          <p:cNvPr id="56" name="TextBox 55"/>
          <p:cNvSpPr txBox="1"/>
          <p:nvPr/>
        </p:nvSpPr>
        <p:spPr>
          <a:xfrm>
            <a:off x="2096106" y="1827636"/>
            <a:ext cx="1221043" cy="290529"/>
          </a:xfrm>
          <a:prstGeom prst="rect">
            <a:avLst/>
          </a:prstGeom>
          <a:noFill/>
        </p:spPr>
        <p:txBody>
          <a:bodyPr wrap="square" rtlCol="0">
            <a:spAutoFit/>
          </a:bodyPr>
          <a:lstStyle/>
          <a:p>
            <a:pPr algn="r">
              <a:lnSpc>
                <a:spcPct val="92000"/>
              </a:lnSpc>
            </a:pPr>
            <a:r>
              <a:rPr lang="en-US" sz="1400" b="1">
                <a:latin typeface="+mn-lt"/>
              </a:rPr>
              <a:t>11:00 </a:t>
            </a:r>
            <a:r>
              <a:rPr lang="en-US" sz="1100" b="1">
                <a:latin typeface="+mn-lt"/>
              </a:rPr>
              <a:t>A.M.</a:t>
            </a:r>
          </a:p>
        </p:txBody>
      </p:sp>
      <p:sp>
        <p:nvSpPr>
          <p:cNvPr id="19" name="TextBox 18"/>
          <p:cNvSpPr txBox="1"/>
          <p:nvPr/>
        </p:nvSpPr>
        <p:spPr>
          <a:xfrm>
            <a:off x="1548012" y="2055105"/>
            <a:ext cx="1769137" cy="772006"/>
          </a:xfrm>
          <a:prstGeom prst="rect">
            <a:avLst/>
          </a:prstGeom>
          <a:noFill/>
        </p:spPr>
        <p:txBody>
          <a:bodyPr wrap="square" rtlCol="0">
            <a:spAutoFit/>
          </a:bodyPr>
          <a:lstStyle/>
          <a:p>
            <a:pPr algn="r">
              <a:lnSpc>
                <a:spcPct val="92000"/>
              </a:lnSpc>
            </a:pPr>
            <a:r>
              <a:rPr lang="en-US" sz="1200">
                <a:latin typeface="+mn-lt"/>
              </a:rPr>
              <a:t>Check the weather forecast online with your </a:t>
            </a:r>
            <a:r>
              <a:rPr lang="en-US" sz="1200" b="1">
                <a:latin typeface="+mn-lt"/>
              </a:rPr>
              <a:t>Samsung</a:t>
            </a:r>
            <a:r>
              <a:rPr lang="en-US" sz="1200">
                <a:latin typeface="+mn-lt"/>
              </a:rPr>
              <a:t> Galaxy</a:t>
            </a:r>
            <a:r>
              <a:rPr lang="en-US" sz="1200" baseline="30000">
                <a:latin typeface="+mn-lt"/>
              </a:rPr>
              <a:t>®</a:t>
            </a:r>
            <a:r>
              <a:rPr lang="en-US" sz="1200">
                <a:latin typeface="+mn-lt"/>
              </a:rPr>
              <a:t> mobile phone</a:t>
            </a:r>
          </a:p>
        </p:txBody>
      </p:sp>
      <p:sp>
        <p:nvSpPr>
          <p:cNvPr id="83" name="TextBox 82"/>
          <p:cNvSpPr txBox="1"/>
          <p:nvPr/>
        </p:nvSpPr>
        <p:spPr>
          <a:xfrm>
            <a:off x="510188" y="3202943"/>
            <a:ext cx="914400" cy="134524"/>
          </a:xfrm>
          <a:prstGeom prst="rect">
            <a:avLst/>
          </a:prstGeom>
          <a:noFill/>
        </p:spPr>
        <p:txBody>
          <a:bodyPr wrap="square" lIns="0" tIns="0" rIns="0" bIns="0" rtlCol="0" anchor="ctr" anchorCtr="0">
            <a:spAutoFit/>
          </a:bodyPr>
          <a:lstStyle/>
          <a:p>
            <a:pPr algn="ctr">
              <a:lnSpc>
                <a:spcPct val="92000"/>
              </a:lnSpc>
            </a:pPr>
            <a:r>
              <a:rPr lang="en-US" sz="950" b="1">
                <a:solidFill>
                  <a:schemeClr val="bg1">
                    <a:lumMod val="65000"/>
                  </a:schemeClr>
                </a:solidFill>
                <a:latin typeface="+mn-lt"/>
              </a:rPr>
              <a:t>JAPAN</a:t>
            </a:r>
          </a:p>
        </p:txBody>
      </p:sp>
      <p:pic>
        <p:nvPicPr>
          <p:cNvPr id="4" name="Picture 3" descr="Flag of Japan.">
            <a:extLst>
              <a:ext uri="{C183D7F6-B498-43B3-948B-1728B52AA6E4}">
                <adec:decorative xmlns:adec="http://schemas.microsoft.com/office/drawing/2017/decorative" val="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4478" y="3432099"/>
            <a:ext cx="845820" cy="532638"/>
          </a:xfrm>
          <a:prstGeom prst="rect">
            <a:avLst/>
          </a:prstGeom>
        </p:spPr>
      </p:pic>
      <p:sp>
        <p:nvSpPr>
          <p:cNvPr id="61" name="TextBox 60"/>
          <p:cNvSpPr txBox="1"/>
          <p:nvPr/>
        </p:nvSpPr>
        <p:spPr>
          <a:xfrm>
            <a:off x="2096106" y="3329025"/>
            <a:ext cx="1221043" cy="290529"/>
          </a:xfrm>
          <a:prstGeom prst="rect">
            <a:avLst/>
          </a:prstGeom>
          <a:noFill/>
        </p:spPr>
        <p:txBody>
          <a:bodyPr wrap="square" rtlCol="0">
            <a:spAutoFit/>
          </a:bodyPr>
          <a:lstStyle/>
          <a:p>
            <a:pPr algn="r">
              <a:lnSpc>
                <a:spcPct val="92000"/>
              </a:lnSpc>
            </a:pPr>
            <a:r>
              <a:rPr lang="en-US" sz="1400" b="1">
                <a:latin typeface="+mn-lt"/>
              </a:rPr>
              <a:t>8:00 </a:t>
            </a:r>
            <a:r>
              <a:rPr lang="en-US" sz="1100" b="1">
                <a:latin typeface="+mn-lt"/>
              </a:rPr>
              <a:t>A.M.</a:t>
            </a:r>
          </a:p>
        </p:txBody>
      </p:sp>
      <p:sp>
        <p:nvSpPr>
          <p:cNvPr id="32" name="TextBox 31"/>
          <p:cNvSpPr txBox="1"/>
          <p:nvPr/>
        </p:nvSpPr>
        <p:spPr>
          <a:xfrm>
            <a:off x="1752966" y="3550488"/>
            <a:ext cx="1564183" cy="432170"/>
          </a:xfrm>
          <a:prstGeom prst="rect">
            <a:avLst/>
          </a:prstGeom>
          <a:noFill/>
        </p:spPr>
        <p:txBody>
          <a:bodyPr wrap="square" rtlCol="0">
            <a:spAutoFit/>
          </a:bodyPr>
          <a:lstStyle/>
          <a:p>
            <a:pPr algn="r">
              <a:lnSpc>
                <a:spcPct val="92000"/>
              </a:lnSpc>
            </a:pPr>
            <a:r>
              <a:rPr lang="en-US" sz="1200">
                <a:latin typeface="+mn-lt"/>
              </a:rPr>
              <a:t>Drive to work in your </a:t>
            </a:r>
            <a:r>
              <a:rPr lang="en-US" sz="1200" b="1">
                <a:latin typeface="+mn-lt"/>
              </a:rPr>
              <a:t>Toyota</a:t>
            </a:r>
            <a:r>
              <a:rPr lang="en-US" sz="1200">
                <a:latin typeface="+mn-lt"/>
              </a:rPr>
              <a:t> Camry</a:t>
            </a:r>
          </a:p>
        </p:txBody>
      </p:sp>
      <p:sp>
        <p:nvSpPr>
          <p:cNvPr id="84" name="TextBox 83"/>
          <p:cNvSpPr txBox="1"/>
          <p:nvPr/>
        </p:nvSpPr>
        <p:spPr>
          <a:xfrm>
            <a:off x="510188" y="4566560"/>
            <a:ext cx="914400" cy="134524"/>
          </a:xfrm>
          <a:prstGeom prst="rect">
            <a:avLst/>
          </a:prstGeom>
          <a:noFill/>
        </p:spPr>
        <p:txBody>
          <a:bodyPr wrap="square" lIns="0" tIns="0" rIns="0" bIns="0" rtlCol="0" anchor="ctr" anchorCtr="0">
            <a:spAutoFit/>
          </a:bodyPr>
          <a:lstStyle/>
          <a:p>
            <a:pPr algn="ctr">
              <a:lnSpc>
                <a:spcPct val="92000"/>
              </a:lnSpc>
            </a:pPr>
            <a:r>
              <a:rPr lang="en-US" sz="950" b="1">
                <a:solidFill>
                  <a:schemeClr val="bg1">
                    <a:lumMod val="65000"/>
                  </a:schemeClr>
                </a:solidFill>
                <a:latin typeface="+mn-lt"/>
              </a:rPr>
              <a:t>SWITZERLAND</a:t>
            </a:r>
          </a:p>
        </p:txBody>
      </p:sp>
      <p:pic>
        <p:nvPicPr>
          <p:cNvPr id="7" name="Picture 6" descr="Flag of Switzerland.">
            <a:extLst>
              <a:ext uri="{C183D7F6-B498-43B3-948B-1728B52AA6E4}">
                <adec:decorative xmlns:adec="http://schemas.microsoft.com/office/drawing/2017/decorative" val="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47907" y="4783449"/>
            <a:ext cx="838962" cy="523494"/>
          </a:xfrm>
          <a:prstGeom prst="rect">
            <a:avLst/>
          </a:prstGeom>
        </p:spPr>
      </p:pic>
      <p:sp>
        <p:nvSpPr>
          <p:cNvPr id="62" name="TextBox 61"/>
          <p:cNvSpPr txBox="1"/>
          <p:nvPr/>
        </p:nvSpPr>
        <p:spPr>
          <a:xfrm>
            <a:off x="2096106" y="4535128"/>
            <a:ext cx="1221043" cy="290529"/>
          </a:xfrm>
          <a:prstGeom prst="rect">
            <a:avLst/>
          </a:prstGeom>
          <a:noFill/>
        </p:spPr>
        <p:txBody>
          <a:bodyPr wrap="square" rtlCol="0">
            <a:spAutoFit/>
          </a:bodyPr>
          <a:lstStyle/>
          <a:p>
            <a:pPr algn="r">
              <a:lnSpc>
                <a:spcPct val="92000"/>
              </a:lnSpc>
            </a:pPr>
            <a:r>
              <a:rPr lang="en-US" sz="1400" b="1">
                <a:latin typeface="+mn-lt"/>
              </a:rPr>
              <a:t>7:00 </a:t>
            </a:r>
            <a:r>
              <a:rPr lang="en-US" sz="1100" b="1">
                <a:latin typeface="+mn-lt"/>
              </a:rPr>
              <a:t>A.M.</a:t>
            </a:r>
          </a:p>
        </p:txBody>
      </p:sp>
      <p:sp>
        <p:nvSpPr>
          <p:cNvPr id="33" name="TextBox 32"/>
          <p:cNvSpPr txBox="1"/>
          <p:nvPr/>
        </p:nvSpPr>
        <p:spPr>
          <a:xfrm>
            <a:off x="1564436" y="4758068"/>
            <a:ext cx="1752713" cy="602088"/>
          </a:xfrm>
          <a:prstGeom prst="rect">
            <a:avLst/>
          </a:prstGeom>
          <a:noFill/>
        </p:spPr>
        <p:txBody>
          <a:bodyPr wrap="square" rtlCol="0">
            <a:spAutoFit/>
          </a:bodyPr>
          <a:lstStyle/>
          <a:p>
            <a:pPr algn="r">
              <a:lnSpc>
                <a:spcPct val="92000"/>
              </a:lnSpc>
            </a:pPr>
            <a:r>
              <a:rPr lang="en-US" sz="1200">
                <a:latin typeface="+mn-lt"/>
              </a:rPr>
              <a:t>Add a touch of </a:t>
            </a:r>
            <a:r>
              <a:rPr lang="en-US" sz="1200" b="1">
                <a:latin typeface="+mn-lt"/>
              </a:rPr>
              <a:t>Nestlé  </a:t>
            </a:r>
            <a:br>
              <a:rPr lang="en-US" sz="1200" b="1">
                <a:latin typeface="+mn-lt"/>
              </a:rPr>
            </a:br>
            <a:r>
              <a:rPr lang="en-US" sz="1200">
                <a:latin typeface="+mn-lt"/>
              </a:rPr>
              <a:t>Coffee-mate</a:t>
            </a:r>
            <a:r>
              <a:rPr lang="en-US" sz="1200" baseline="30000">
                <a:latin typeface="+mn-lt"/>
              </a:rPr>
              <a:t>®</a:t>
            </a:r>
            <a:r>
              <a:rPr lang="en-US" sz="1200">
                <a:latin typeface="+mn-lt"/>
              </a:rPr>
              <a:t> creamer </a:t>
            </a:r>
            <a:br>
              <a:rPr lang="en-US" sz="1200">
                <a:latin typeface="+mn-lt"/>
              </a:rPr>
            </a:br>
            <a:r>
              <a:rPr lang="en-US" sz="1200">
                <a:latin typeface="+mn-lt"/>
              </a:rPr>
              <a:t>to your morning coffee</a:t>
            </a:r>
          </a:p>
        </p:txBody>
      </p:sp>
      <p:sp>
        <p:nvSpPr>
          <p:cNvPr id="82" name="TextBox 81"/>
          <p:cNvSpPr txBox="1"/>
          <p:nvPr/>
        </p:nvSpPr>
        <p:spPr>
          <a:xfrm>
            <a:off x="7779825" y="1226611"/>
            <a:ext cx="914400" cy="134524"/>
          </a:xfrm>
          <a:prstGeom prst="rect">
            <a:avLst/>
          </a:prstGeom>
          <a:noFill/>
        </p:spPr>
        <p:txBody>
          <a:bodyPr wrap="square" lIns="0" tIns="0" rIns="0" bIns="0" rtlCol="0" anchor="ctr" anchorCtr="0">
            <a:spAutoFit/>
          </a:bodyPr>
          <a:lstStyle>
            <a:defPPr>
              <a:defRPr lang="en-US"/>
            </a:defPPr>
            <a:lvl1pPr algn="ctr">
              <a:lnSpc>
                <a:spcPct val="92000"/>
              </a:lnSpc>
              <a:defRPr sz="950" b="1">
                <a:solidFill>
                  <a:schemeClr val="bg1">
                    <a:lumMod val="65000"/>
                  </a:schemeClr>
                </a:solidFill>
              </a:defRPr>
            </a:lvl1pPr>
          </a:lstStyle>
          <a:p>
            <a:r>
              <a:rPr lang="en-US">
                <a:latin typeface="+mn-lt"/>
              </a:rPr>
              <a:t>CANADA</a:t>
            </a:r>
          </a:p>
        </p:txBody>
      </p:sp>
      <p:pic>
        <p:nvPicPr>
          <p:cNvPr id="8" name="Picture 7" descr="Flag of Canada.">
            <a:extLst>
              <a:ext uri="{C183D7F6-B498-43B3-948B-1728B52AA6E4}">
                <adec:decorative xmlns:adec="http://schemas.microsoft.com/office/drawing/2017/decorative" val="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14115" y="1448353"/>
            <a:ext cx="845820" cy="530352"/>
          </a:xfrm>
          <a:prstGeom prst="rect">
            <a:avLst/>
          </a:prstGeom>
        </p:spPr>
      </p:pic>
      <p:sp>
        <p:nvSpPr>
          <p:cNvPr id="60" name="TextBox 59"/>
          <p:cNvSpPr txBox="1"/>
          <p:nvPr/>
        </p:nvSpPr>
        <p:spPr>
          <a:xfrm>
            <a:off x="5876930" y="1215870"/>
            <a:ext cx="1074321" cy="198196"/>
          </a:xfrm>
          <a:prstGeom prst="rect">
            <a:avLst/>
          </a:prstGeom>
          <a:noFill/>
        </p:spPr>
        <p:txBody>
          <a:bodyPr wrap="square" lIns="0" tIns="0" rIns="0" bIns="0" rtlCol="0">
            <a:spAutoFit/>
          </a:bodyPr>
          <a:lstStyle/>
          <a:p>
            <a:pPr>
              <a:lnSpc>
                <a:spcPct val="92000"/>
              </a:lnSpc>
            </a:pPr>
            <a:r>
              <a:rPr lang="en-US" sz="1400" b="1">
                <a:latin typeface="+mn-lt"/>
              </a:rPr>
              <a:t>1:00 </a:t>
            </a:r>
            <a:r>
              <a:rPr lang="en-US" sz="1100" b="1">
                <a:latin typeface="+mn-lt"/>
              </a:rPr>
              <a:t>P.M.</a:t>
            </a:r>
          </a:p>
        </p:txBody>
      </p:sp>
      <p:sp>
        <p:nvSpPr>
          <p:cNvPr id="27" name="TextBox 26"/>
          <p:cNvSpPr txBox="1"/>
          <p:nvPr/>
        </p:nvSpPr>
        <p:spPr>
          <a:xfrm>
            <a:off x="5876930" y="1451655"/>
            <a:ext cx="1988722" cy="509755"/>
          </a:xfrm>
          <a:prstGeom prst="rect">
            <a:avLst/>
          </a:prstGeom>
          <a:noFill/>
        </p:spPr>
        <p:txBody>
          <a:bodyPr wrap="square" lIns="0" tIns="0" rIns="0" bIns="0" rtlCol="0">
            <a:spAutoFit/>
          </a:bodyPr>
          <a:lstStyle/>
          <a:p>
            <a:pPr>
              <a:lnSpc>
                <a:spcPct val="92000"/>
              </a:lnSpc>
            </a:pPr>
            <a:r>
              <a:rPr lang="en-US" sz="1200">
                <a:latin typeface="+mn-lt"/>
              </a:rPr>
              <a:t>Pick up cash at one </a:t>
            </a:r>
            <a:br>
              <a:rPr lang="en-US" sz="1200">
                <a:latin typeface="+mn-lt"/>
              </a:rPr>
            </a:br>
            <a:r>
              <a:rPr lang="en-US" sz="1200">
                <a:latin typeface="+mn-lt"/>
              </a:rPr>
              <a:t>of </a:t>
            </a:r>
            <a:r>
              <a:rPr lang="en-US" sz="1200" b="1">
                <a:latin typeface="+mn-lt"/>
              </a:rPr>
              <a:t>Toronto-Dominion Bank’s </a:t>
            </a:r>
            <a:r>
              <a:rPr lang="en-US" sz="1200">
                <a:latin typeface="+mn-lt"/>
              </a:rPr>
              <a:t>TD Bank ATMs</a:t>
            </a:r>
          </a:p>
        </p:txBody>
      </p:sp>
      <p:sp>
        <p:nvSpPr>
          <p:cNvPr id="81" name="TextBox 80"/>
          <p:cNvSpPr txBox="1"/>
          <p:nvPr/>
        </p:nvSpPr>
        <p:spPr>
          <a:xfrm>
            <a:off x="7779825" y="2569701"/>
            <a:ext cx="914400" cy="134524"/>
          </a:xfrm>
          <a:prstGeom prst="rect">
            <a:avLst/>
          </a:prstGeom>
          <a:noFill/>
        </p:spPr>
        <p:txBody>
          <a:bodyPr wrap="square" lIns="0" tIns="0" rIns="0" bIns="0" rtlCol="0" anchor="ctr" anchorCtr="0">
            <a:spAutoFit/>
          </a:bodyPr>
          <a:lstStyle>
            <a:defPPr>
              <a:defRPr lang="en-US"/>
            </a:defPPr>
            <a:lvl1pPr algn="ctr">
              <a:lnSpc>
                <a:spcPct val="92000"/>
              </a:lnSpc>
              <a:defRPr sz="950" b="1">
                <a:solidFill>
                  <a:schemeClr val="bg1">
                    <a:lumMod val="65000"/>
                  </a:schemeClr>
                </a:solidFill>
              </a:defRPr>
            </a:lvl1pPr>
          </a:lstStyle>
          <a:p>
            <a:r>
              <a:rPr lang="en-US">
                <a:latin typeface="+mn-lt"/>
              </a:rPr>
              <a:t>GERMANY</a:t>
            </a:r>
          </a:p>
        </p:txBody>
      </p:sp>
      <p:pic>
        <p:nvPicPr>
          <p:cNvPr id="13" name="Picture 12" descr="Flag of Germany.">
            <a:extLst>
              <a:ext uri="{C183D7F6-B498-43B3-948B-1728B52AA6E4}">
                <adec:decorative xmlns:adec="http://schemas.microsoft.com/office/drawing/2017/decorative" val="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814115" y="2781426"/>
            <a:ext cx="845820" cy="530352"/>
          </a:xfrm>
          <a:prstGeom prst="rect">
            <a:avLst/>
          </a:prstGeom>
        </p:spPr>
      </p:pic>
      <p:sp>
        <p:nvSpPr>
          <p:cNvPr id="59" name="TextBox 58"/>
          <p:cNvSpPr txBox="1"/>
          <p:nvPr/>
        </p:nvSpPr>
        <p:spPr>
          <a:xfrm>
            <a:off x="5876930" y="2527153"/>
            <a:ext cx="1074321" cy="198196"/>
          </a:xfrm>
          <a:prstGeom prst="rect">
            <a:avLst/>
          </a:prstGeom>
          <a:noFill/>
        </p:spPr>
        <p:txBody>
          <a:bodyPr wrap="square" lIns="0" tIns="0" rIns="0" bIns="0" rtlCol="0">
            <a:spAutoFit/>
          </a:bodyPr>
          <a:lstStyle/>
          <a:p>
            <a:pPr>
              <a:lnSpc>
                <a:spcPct val="92000"/>
              </a:lnSpc>
            </a:pPr>
            <a:r>
              <a:rPr lang="en-US" sz="1400" b="1">
                <a:latin typeface="+mn-lt"/>
              </a:rPr>
              <a:t>3:00 </a:t>
            </a:r>
            <a:r>
              <a:rPr lang="en-US" sz="1100" b="1">
                <a:latin typeface="+mn-lt"/>
              </a:rPr>
              <a:t>P.M.</a:t>
            </a:r>
          </a:p>
        </p:txBody>
      </p:sp>
      <p:sp>
        <p:nvSpPr>
          <p:cNvPr id="26" name="TextBox 25"/>
          <p:cNvSpPr txBox="1"/>
          <p:nvPr/>
        </p:nvSpPr>
        <p:spPr>
          <a:xfrm>
            <a:off x="5876930" y="2765477"/>
            <a:ext cx="1931572" cy="509755"/>
          </a:xfrm>
          <a:prstGeom prst="rect">
            <a:avLst/>
          </a:prstGeom>
          <a:noFill/>
        </p:spPr>
        <p:txBody>
          <a:bodyPr wrap="square" lIns="0" tIns="0" rIns="0" bIns="0" rtlCol="0">
            <a:spAutoFit/>
          </a:bodyPr>
          <a:lstStyle/>
          <a:p>
            <a:pPr>
              <a:lnSpc>
                <a:spcPct val="92000"/>
              </a:lnSpc>
            </a:pPr>
            <a:r>
              <a:rPr lang="en-US" sz="1200">
                <a:latin typeface="+mn-lt"/>
              </a:rPr>
              <a:t>Take some </a:t>
            </a:r>
            <a:r>
              <a:rPr lang="en-US" sz="1200" b="1">
                <a:latin typeface="+mn-lt"/>
              </a:rPr>
              <a:t>Bayer</a:t>
            </a:r>
            <a:r>
              <a:rPr lang="en-US" sz="1200">
                <a:latin typeface="+mn-lt"/>
              </a:rPr>
              <a:t> </a:t>
            </a:r>
            <a:br>
              <a:rPr lang="en-US" sz="1200">
                <a:latin typeface="+mn-lt"/>
              </a:rPr>
            </a:br>
            <a:r>
              <a:rPr lang="en-US" sz="1200">
                <a:latin typeface="+mn-lt"/>
              </a:rPr>
              <a:t>Aspirin</a:t>
            </a:r>
            <a:r>
              <a:rPr lang="en-US" sz="1200" baseline="30000">
                <a:latin typeface="+mn-lt"/>
              </a:rPr>
              <a:t>®</a:t>
            </a:r>
            <a:r>
              <a:rPr lang="en-US" sz="1200">
                <a:latin typeface="+mn-lt"/>
              </a:rPr>
              <a:t> for afternoon headache relief</a:t>
            </a:r>
          </a:p>
        </p:txBody>
      </p:sp>
      <p:sp>
        <p:nvSpPr>
          <p:cNvPr id="80" name="TextBox 79"/>
          <p:cNvSpPr txBox="1"/>
          <p:nvPr/>
        </p:nvSpPr>
        <p:spPr>
          <a:xfrm>
            <a:off x="7779825" y="3912791"/>
            <a:ext cx="914400" cy="134524"/>
          </a:xfrm>
          <a:prstGeom prst="rect">
            <a:avLst/>
          </a:prstGeom>
          <a:noFill/>
        </p:spPr>
        <p:txBody>
          <a:bodyPr wrap="square" lIns="0" tIns="0" rIns="0" bIns="0" rtlCol="0" anchor="ctr" anchorCtr="0">
            <a:spAutoFit/>
          </a:bodyPr>
          <a:lstStyle>
            <a:defPPr>
              <a:defRPr lang="en-US"/>
            </a:defPPr>
            <a:lvl1pPr algn="ctr">
              <a:lnSpc>
                <a:spcPct val="92000"/>
              </a:lnSpc>
              <a:defRPr sz="950" b="1">
                <a:solidFill>
                  <a:schemeClr val="bg1">
                    <a:lumMod val="65000"/>
                  </a:schemeClr>
                </a:solidFill>
              </a:defRPr>
            </a:lvl1pPr>
          </a:lstStyle>
          <a:p>
            <a:r>
              <a:rPr lang="en-US">
                <a:latin typeface="+mn-lt"/>
              </a:rPr>
              <a:t>NETHERLANDS</a:t>
            </a:r>
          </a:p>
        </p:txBody>
      </p:sp>
      <p:pic>
        <p:nvPicPr>
          <p:cNvPr id="16" name="Picture 15" descr="Flag of Netherlands.">
            <a:extLst>
              <a:ext uri="{C183D7F6-B498-43B3-948B-1728B52AA6E4}">
                <adec:decorative xmlns:adec="http://schemas.microsoft.com/office/drawing/2017/decorative" val="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814115" y="4099194"/>
            <a:ext cx="845820" cy="530352"/>
          </a:xfrm>
          <a:prstGeom prst="rect">
            <a:avLst/>
          </a:prstGeom>
        </p:spPr>
      </p:pic>
      <p:sp>
        <p:nvSpPr>
          <p:cNvPr id="58" name="TextBox 57"/>
          <p:cNvSpPr txBox="1"/>
          <p:nvPr/>
        </p:nvSpPr>
        <p:spPr>
          <a:xfrm>
            <a:off x="5876930" y="3885097"/>
            <a:ext cx="1074321" cy="198196"/>
          </a:xfrm>
          <a:prstGeom prst="rect">
            <a:avLst/>
          </a:prstGeom>
          <a:noFill/>
        </p:spPr>
        <p:txBody>
          <a:bodyPr wrap="square" lIns="0" tIns="0" rIns="0" bIns="0" rtlCol="0">
            <a:spAutoFit/>
          </a:bodyPr>
          <a:lstStyle/>
          <a:p>
            <a:pPr>
              <a:lnSpc>
                <a:spcPct val="92000"/>
              </a:lnSpc>
            </a:pPr>
            <a:r>
              <a:rPr lang="en-US" sz="1400" b="1">
                <a:latin typeface="+mn-lt"/>
              </a:rPr>
              <a:t>5:00 </a:t>
            </a:r>
            <a:r>
              <a:rPr lang="en-US" sz="1100" b="1">
                <a:latin typeface="+mn-lt"/>
              </a:rPr>
              <a:t>P.M.</a:t>
            </a:r>
          </a:p>
        </p:txBody>
      </p:sp>
      <p:sp>
        <p:nvSpPr>
          <p:cNvPr id="25" name="TextBox 24"/>
          <p:cNvSpPr txBox="1"/>
          <p:nvPr/>
        </p:nvSpPr>
        <p:spPr>
          <a:xfrm>
            <a:off x="5876930" y="4109003"/>
            <a:ext cx="1519686" cy="509755"/>
          </a:xfrm>
          <a:prstGeom prst="rect">
            <a:avLst/>
          </a:prstGeom>
          <a:noFill/>
        </p:spPr>
        <p:txBody>
          <a:bodyPr wrap="square" lIns="0" tIns="0" rIns="0" bIns="0" rtlCol="0">
            <a:spAutoFit/>
          </a:bodyPr>
          <a:lstStyle/>
          <a:p>
            <a:pPr>
              <a:lnSpc>
                <a:spcPct val="92000"/>
              </a:lnSpc>
            </a:pPr>
            <a:r>
              <a:rPr lang="en-US" sz="1200">
                <a:latin typeface="+mn-lt"/>
              </a:rPr>
              <a:t>On your commute home, fill up at a </a:t>
            </a:r>
            <a:r>
              <a:rPr lang="en-US" sz="1200" b="1">
                <a:latin typeface="+mn-lt"/>
              </a:rPr>
              <a:t>Shell</a:t>
            </a:r>
            <a:r>
              <a:rPr lang="en-US" sz="1200">
                <a:latin typeface="+mn-lt"/>
              </a:rPr>
              <a:t> station</a:t>
            </a:r>
          </a:p>
        </p:txBody>
      </p:sp>
      <p:sp>
        <p:nvSpPr>
          <p:cNvPr id="79" name="TextBox 78"/>
          <p:cNvSpPr txBox="1"/>
          <p:nvPr/>
        </p:nvSpPr>
        <p:spPr>
          <a:xfrm>
            <a:off x="7779825" y="5217271"/>
            <a:ext cx="914400" cy="134524"/>
          </a:xfrm>
          <a:prstGeom prst="rect">
            <a:avLst/>
          </a:prstGeom>
          <a:noFill/>
        </p:spPr>
        <p:txBody>
          <a:bodyPr wrap="square" lIns="0" tIns="0" rIns="0" bIns="0" rtlCol="0" anchor="ctr" anchorCtr="0">
            <a:spAutoFit/>
          </a:bodyPr>
          <a:lstStyle>
            <a:defPPr>
              <a:defRPr lang="en-US"/>
            </a:defPPr>
            <a:lvl1pPr algn="ctr">
              <a:lnSpc>
                <a:spcPct val="92000"/>
              </a:lnSpc>
              <a:defRPr sz="950" b="1">
                <a:solidFill>
                  <a:schemeClr val="bg1">
                    <a:lumMod val="65000"/>
                  </a:schemeClr>
                </a:solidFill>
              </a:defRPr>
            </a:lvl1pPr>
          </a:lstStyle>
          <a:p>
            <a:r>
              <a:rPr lang="en-US">
                <a:latin typeface="+mn-lt"/>
              </a:rPr>
              <a:t>BELGIUM</a:t>
            </a:r>
          </a:p>
        </p:txBody>
      </p:sp>
      <p:pic>
        <p:nvPicPr>
          <p:cNvPr id="18" name="Picture 17" descr="Flag of Belgium.">
            <a:extLst>
              <a:ext uri="{C183D7F6-B498-43B3-948B-1728B52AA6E4}">
                <adec:decorative xmlns:adec="http://schemas.microsoft.com/office/drawing/2017/decorative" val="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814115" y="5414706"/>
            <a:ext cx="845820" cy="530352"/>
          </a:xfrm>
          <a:prstGeom prst="rect">
            <a:avLst/>
          </a:prstGeom>
        </p:spPr>
      </p:pic>
      <p:sp>
        <p:nvSpPr>
          <p:cNvPr id="57" name="TextBox 56"/>
          <p:cNvSpPr txBox="1"/>
          <p:nvPr/>
        </p:nvSpPr>
        <p:spPr>
          <a:xfrm>
            <a:off x="5876930" y="5239375"/>
            <a:ext cx="1074321" cy="198196"/>
          </a:xfrm>
          <a:prstGeom prst="rect">
            <a:avLst/>
          </a:prstGeom>
          <a:noFill/>
        </p:spPr>
        <p:txBody>
          <a:bodyPr wrap="square" lIns="0" tIns="0" rIns="0" bIns="0" rtlCol="0">
            <a:spAutoFit/>
          </a:bodyPr>
          <a:lstStyle/>
          <a:p>
            <a:pPr>
              <a:lnSpc>
                <a:spcPct val="92000"/>
              </a:lnSpc>
            </a:pPr>
            <a:r>
              <a:rPr lang="en-US" sz="1400" b="1">
                <a:latin typeface="+mn-lt"/>
              </a:rPr>
              <a:t>6:00 </a:t>
            </a:r>
            <a:r>
              <a:rPr lang="en-US" sz="1100" b="1">
                <a:latin typeface="+mn-lt"/>
              </a:rPr>
              <a:t>P.M.</a:t>
            </a:r>
          </a:p>
        </p:txBody>
      </p:sp>
      <p:sp>
        <p:nvSpPr>
          <p:cNvPr id="24" name="TextBox 23"/>
          <p:cNvSpPr txBox="1"/>
          <p:nvPr/>
        </p:nvSpPr>
        <p:spPr>
          <a:xfrm>
            <a:off x="5876930" y="5462954"/>
            <a:ext cx="1988721" cy="509755"/>
          </a:xfrm>
          <a:prstGeom prst="rect">
            <a:avLst/>
          </a:prstGeom>
          <a:noFill/>
        </p:spPr>
        <p:txBody>
          <a:bodyPr wrap="square" lIns="0" tIns="0" rIns="0" bIns="0" rtlCol="0">
            <a:spAutoFit/>
          </a:bodyPr>
          <a:lstStyle/>
          <a:p>
            <a:pPr>
              <a:lnSpc>
                <a:spcPct val="92000"/>
              </a:lnSpc>
            </a:pPr>
            <a:r>
              <a:rPr lang="en-US" sz="1200">
                <a:latin typeface="+mn-lt"/>
              </a:rPr>
              <a:t>Unwind with a </a:t>
            </a:r>
            <a:br>
              <a:rPr lang="en-US" sz="1200">
                <a:latin typeface="+mn-lt"/>
              </a:rPr>
            </a:br>
            <a:r>
              <a:rPr lang="en-US" sz="1200">
                <a:latin typeface="+mn-lt"/>
              </a:rPr>
              <a:t>Budweiser</a:t>
            </a:r>
            <a:r>
              <a:rPr lang="en-US" sz="1200" baseline="30000">
                <a:latin typeface="+mn-lt"/>
              </a:rPr>
              <a:t>®</a:t>
            </a:r>
            <a:r>
              <a:rPr lang="en-US" sz="1200">
                <a:latin typeface="+mn-lt"/>
              </a:rPr>
              <a:t> beer from </a:t>
            </a:r>
            <a:br>
              <a:rPr lang="en-US" sz="1200">
                <a:latin typeface="+mn-lt"/>
              </a:rPr>
            </a:br>
            <a:r>
              <a:rPr lang="en-US" sz="1200" b="1">
                <a:latin typeface="+mn-lt"/>
              </a:rPr>
              <a:t>Anheuser-Busch InBev</a:t>
            </a:r>
          </a:p>
        </p:txBody>
      </p:sp>
      <p:grpSp>
        <p:nvGrpSpPr>
          <p:cNvPr id="2" name="Group 1">
            <a:extLst>
              <a:ext uri="{FF2B5EF4-FFF2-40B4-BE49-F238E27FC236}">
                <a16:creationId xmlns:a16="http://schemas.microsoft.com/office/drawing/2014/main" id="{1A966C9F-BAED-3F5B-8C6E-0BA322E7D579}"/>
              </a:ext>
              <a:ext uri="{C183D7F6-B498-43B3-948B-1728B52AA6E4}">
                <adec:decorative xmlns:adec="http://schemas.microsoft.com/office/drawing/2017/decorative" val="1"/>
              </a:ext>
            </a:extLst>
          </p:cNvPr>
          <p:cNvGrpSpPr/>
          <p:nvPr/>
        </p:nvGrpSpPr>
        <p:grpSpPr>
          <a:xfrm>
            <a:off x="469282" y="1226611"/>
            <a:ext cx="8263171" cy="4832604"/>
            <a:chOff x="469282" y="1226611"/>
            <a:chExt cx="8263171" cy="4832604"/>
          </a:xfrm>
        </p:grpSpPr>
        <p:grpSp>
          <p:nvGrpSpPr>
            <p:cNvPr id="91" name="Group 90">
              <a:extLst>
                <a:ext uri="{FF2B5EF4-FFF2-40B4-BE49-F238E27FC236}">
                  <a16:creationId xmlns:a16="http://schemas.microsoft.com/office/drawing/2014/main" id="{1A8D85E1-9B55-4F20-9455-1D82D8009C47}"/>
                </a:ext>
                <a:ext uri="{C183D7F6-B498-43B3-948B-1728B52AA6E4}">
                  <adec:decorative xmlns:adec="http://schemas.microsoft.com/office/drawing/2017/decorative" val="1"/>
                </a:ext>
              </a:extLst>
            </p:cNvPr>
            <p:cNvGrpSpPr/>
            <p:nvPr/>
          </p:nvGrpSpPr>
          <p:grpSpPr>
            <a:xfrm flipH="1">
              <a:off x="469282" y="1872046"/>
              <a:ext cx="2815831" cy="959995"/>
              <a:chOff x="5938873" y="1067587"/>
              <a:chExt cx="2815831" cy="959995"/>
            </a:xfrm>
          </p:grpSpPr>
          <p:cxnSp>
            <p:nvCxnSpPr>
              <p:cNvPr id="92" name="Straight Connector 91">
                <a:extLst>
                  <a:ext uri="{FF2B5EF4-FFF2-40B4-BE49-F238E27FC236}">
                    <a16:creationId xmlns:a16="http://schemas.microsoft.com/office/drawing/2014/main" id="{553280F4-630B-42F3-8CD9-B2A24FE5D7C1}"/>
                  </a:ext>
                </a:extLst>
              </p:cNvPr>
              <p:cNvCxnSpPr>
                <a:cxnSpLocks/>
              </p:cNvCxnSpPr>
              <p:nvPr/>
            </p:nvCxnSpPr>
            <p:spPr>
              <a:xfrm>
                <a:off x="5938873" y="2027582"/>
                <a:ext cx="2815831" cy="0"/>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A55706C2-94CD-48C8-9F11-BC447DAF750D}"/>
                  </a:ext>
                </a:extLst>
              </p:cNvPr>
              <p:cNvCxnSpPr>
                <a:cxnSpLocks/>
              </p:cNvCxnSpPr>
              <p:nvPr/>
            </p:nvCxnSpPr>
            <p:spPr>
              <a:xfrm>
                <a:off x="7682948" y="1067587"/>
                <a:ext cx="0" cy="959995"/>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grpSp>
        <p:grpSp>
          <p:nvGrpSpPr>
            <p:cNvPr id="88" name="Group 87">
              <a:extLst>
                <a:ext uri="{FF2B5EF4-FFF2-40B4-BE49-F238E27FC236}">
                  <a16:creationId xmlns:a16="http://schemas.microsoft.com/office/drawing/2014/main" id="{4E4AAE22-9BC7-47C7-95F0-C4597D0D05AD}"/>
                </a:ext>
                <a:ext uri="{C183D7F6-B498-43B3-948B-1728B52AA6E4}">
                  <adec:decorative xmlns:adec="http://schemas.microsoft.com/office/drawing/2017/decorative" val="1"/>
                </a:ext>
              </a:extLst>
            </p:cNvPr>
            <p:cNvGrpSpPr/>
            <p:nvPr/>
          </p:nvGrpSpPr>
          <p:grpSpPr>
            <a:xfrm flipH="1">
              <a:off x="469282" y="3162916"/>
              <a:ext cx="2815831" cy="959995"/>
              <a:chOff x="5938873" y="1067587"/>
              <a:chExt cx="2815831" cy="959995"/>
            </a:xfrm>
          </p:grpSpPr>
          <p:cxnSp>
            <p:nvCxnSpPr>
              <p:cNvPr id="89" name="Straight Connector 88">
                <a:extLst>
                  <a:ext uri="{FF2B5EF4-FFF2-40B4-BE49-F238E27FC236}">
                    <a16:creationId xmlns:a16="http://schemas.microsoft.com/office/drawing/2014/main" id="{AC06C4B8-DB4D-481A-BE15-6B11C253A6EF}"/>
                  </a:ext>
                </a:extLst>
              </p:cNvPr>
              <p:cNvCxnSpPr>
                <a:cxnSpLocks/>
              </p:cNvCxnSpPr>
              <p:nvPr/>
            </p:nvCxnSpPr>
            <p:spPr>
              <a:xfrm>
                <a:off x="5938873" y="2027582"/>
                <a:ext cx="2815831" cy="0"/>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9A02C882-F614-4099-8B22-FC5CAB4BAA02}"/>
                  </a:ext>
                </a:extLst>
              </p:cNvPr>
              <p:cNvCxnSpPr>
                <a:cxnSpLocks/>
              </p:cNvCxnSpPr>
              <p:nvPr/>
            </p:nvCxnSpPr>
            <p:spPr>
              <a:xfrm>
                <a:off x="7682948" y="1067587"/>
                <a:ext cx="0" cy="959995"/>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grpSp>
        <p:grpSp>
          <p:nvGrpSpPr>
            <p:cNvPr id="85" name="Group 84">
              <a:extLst>
                <a:ext uri="{FF2B5EF4-FFF2-40B4-BE49-F238E27FC236}">
                  <a16:creationId xmlns:a16="http://schemas.microsoft.com/office/drawing/2014/main" id="{0FF2B4A6-0BE0-4A3D-9302-524DF822B768}"/>
                </a:ext>
                <a:ext uri="{C183D7F6-B498-43B3-948B-1728B52AA6E4}">
                  <adec:decorative xmlns:adec="http://schemas.microsoft.com/office/drawing/2017/decorative" val="1"/>
                </a:ext>
              </a:extLst>
            </p:cNvPr>
            <p:cNvGrpSpPr/>
            <p:nvPr/>
          </p:nvGrpSpPr>
          <p:grpSpPr>
            <a:xfrm flipH="1">
              <a:off x="469282" y="4453786"/>
              <a:ext cx="2815831" cy="959995"/>
              <a:chOff x="5938873" y="1067587"/>
              <a:chExt cx="2815831" cy="959995"/>
            </a:xfrm>
          </p:grpSpPr>
          <p:cxnSp>
            <p:nvCxnSpPr>
              <p:cNvPr id="86" name="Straight Connector 85">
                <a:extLst>
                  <a:ext uri="{FF2B5EF4-FFF2-40B4-BE49-F238E27FC236}">
                    <a16:creationId xmlns:a16="http://schemas.microsoft.com/office/drawing/2014/main" id="{458A27CF-72CE-4B6E-959E-E89C43FA9FA6}"/>
                  </a:ext>
                </a:extLst>
              </p:cNvPr>
              <p:cNvCxnSpPr>
                <a:cxnSpLocks/>
              </p:cNvCxnSpPr>
              <p:nvPr/>
            </p:nvCxnSpPr>
            <p:spPr>
              <a:xfrm>
                <a:off x="5938873" y="2027582"/>
                <a:ext cx="2815831" cy="0"/>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5EACA58B-475C-4DF4-88A6-3370E9710166}"/>
                  </a:ext>
                </a:extLst>
              </p:cNvPr>
              <p:cNvCxnSpPr>
                <a:cxnSpLocks/>
              </p:cNvCxnSpPr>
              <p:nvPr/>
            </p:nvCxnSpPr>
            <p:spPr>
              <a:xfrm>
                <a:off x="7682948" y="1067587"/>
                <a:ext cx="0" cy="959995"/>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5C2C58E2-EBB1-4B51-BEF8-73BCB5AD56EC}"/>
                </a:ext>
                <a:ext uri="{C183D7F6-B498-43B3-948B-1728B52AA6E4}">
                  <adec:decorative xmlns:adec="http://schemas.microsoft.com/office/drawing/2017/decorative" val="1"/>
                </a:ext>
              </a:extLst>
            </p:cNvPr>
            <p:cNvGrpSpPr/>
            <p:nvPr/>
          </p:nvGrpSpPr>
          <p:grpSpPr>
            <a:xfrm>
              <a:off x="5916622" y="1226611"/>
              <a:ext cx="2815831" cy="959995"/>
              <a:chOff x="5938873" y="1067587"/>
              <a:chExt cx="2815831" cy="959995"/>
            </a:xfrm>
          </p:grpSpPr>
          <p:cxnSp>
            <p:nvCxnSpPr>
              <p:cNvPr id="10" name="Straight Connector 9">
                <a:extLst>
                  <a:ext uri="{FF2B5EF4-FFF2-40B4-BE49-F238E27FC236}">
                    <a16:creationId xmlns:a16="http://schemas.microsoft.com/office/drawing/2014/main" id="{FDA4FC9B-BA16-4BFE-94D3-CEB816C872A6}"/>
                  </a:ext>
                </a:extLst>
              </p:cNvPr>
              <p:cNvCxnSpPr>
                <a:cxnSpLocks/>
              </p:cNvCxnSpPr>
              <p:nvPr/>
            </p:nvCxnSpPr>
            <p:spPr>
              <a:xfrm>
                <a:off x="5938873" y="2027582"/>
                <a:ext cx="2815831" cy="0"/>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F122FB7-2E4E-4948-8C65-ADFB24E2807E}"/>
                  </a:ext>
                </a:extLst>
              </p:cNvPr>
              <p:cNvCxnSpPr>
                <a:cxnSpLocks/>
              </p:cNvCxnSpPr>
              <p:nvPr/>
            </p:nvCxnSpPr>
            <p:spPr>
              <a:xfrm>
                <a:off x="7682948" y="1067587"/>
                <a:ext cx="0" cy="959995"/>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grpSp>
        <p:grpSp>
          <p:nvGrpSpPr>
            <p:cNvPr id="69" name="Group 68">
              <a:extLst>
                <a:ext uri="{FF2B5EF4-FFF2-40B4-BE49-F238E27FC236}">
                  <a16:creationId xmlns:a16="http://schemas.microsoft.com/office/drawing/2014/main" id="{87411CBE-2A92-4892-9E5A-1045C2D347AF}"/>
                </a:ext>
                <a:ext uri="{C183D7F6-B498-43B3-948B-1728B52AA6E4}">
                  <adec:decorative xmlns:adec="http://schemas.microsoft.com/office/drawing/2017/decorative" val="1"/>
                </a:ext>
              </a:extLst>
            </p:cNvPr>
            <p:cNvGrpSpPr/>
            <p:nvPr/>
          </p:nvGrpSpPr>
          <p:grpSpPr>
            <a:xfrm>
              <a:off x="5916622" y="2517481"/>
              <a:ext cx="2815831" cy="959995"/>
              <a:chOff x="5938873" y="1067587"/>
              <a:chExt cx="2815831" cy="959995"/>
            </a:xfrm>
          </p:grpSpPr>
          <p:cxnSp>
            <p:nvCxnSpPr>
              <p:cNvPr id="70" name="Straight Connector 69">
                <a:extLst>
                  <a:ext uri="{FF2B5EF4-FFF2-40B4-BE49-F238E27FC236}">
                    <a16:creationId xmlns:a16="http://schemas.microsoft.com/office/drawing/2014/main" id="{33FAC736-1C4A-4138-B90E-19E163346B51}"/>
                  </a:ext>
                </a:extLst>
              </p:cNvPr>
              <p:cNvCxnSpPr>
                <a:cxnSpLocks/>
              </p:cNvCxnSpPr>
              <p:nvPr/>
            </p:nvCxnSpPr>
            <p:spPr>
              <a:xfrm>
                <a:off x="5938873" y="2027582"/>
                <a:ext cx="2815831" cy="0"/>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03C467ED-AAF9-49E8-B2B1-7FC310E8DA63}"/>
                  </a:ext>
                </a:extLst>
              </p:cNvPr>
              <p:cNvCxnSpPr>
                <a:cxnSpLocks/>
              </p:cNvCxnSpPr>
              <p:nvPr/>
            </p:nvCxnSpPr>
            <p:spPr>
              <a:xfrm>
                <a:off x="7682948" y="1067587"/>
                <a:ext cx="0" cy="959995"/>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grpSp>
        <p:grpSp>
          <p:nvGrpSpPr>
            <p:cNvPr id="72" name="Group 71">
              <a:extLst>
                <a:ext uri="{FF2B5EF4-FFF2-40B4-BE49-F238E27FC236}">
                  <a16:creationId xmlns:a16="http://schemas.microsoft.com/office/drawing/2014/main" id="{C76ADD6E-6D62-44B2-B87A-5E221CC1E57B}"/>
                </a:ext>
                <a:ext uri="{C183D7F6-B498-43B3-948B-1728B52AA6E4}">
                  <adec:decorative xmlns:adec="http://schemas.microsoft.com/office/drawing/2017/decorative" val="1"/>
                </a:ext>
              </a:extLst>
            </p:cNvPr>
            <p:cNvGrpSpPr/>
            <p:nvPr/>
          </p:nvGrpSpPr>
          <p:grpSpPr>
            <a:xfrm>
              <a:off x="5916622" y="3808351"/>
              <a:ext cx="2815831" cy="959995"/>
              <a:chOff x="5938873" y="1067587"/>
              <a:chExt cx="2815831" cy="959995"/>
            </a:xfrm>
          </p:grpSpPr>
          <p:cxnSp>
            <p:nvCxnSpPr>
              <p:cNvPr id="73" name="Straight Connector 72">
                <a:extLst>
                  <a:ext uri="{FF2B5EF4-FFF2-40B4-BE49-F238E27FC236}">
                    <a16:creationId xmlns:a16="http://schemas.microsoft.com/office/drawing/2014/main" id="{11C7416F-F7F9-4EBE-A2CF-FB4541872433}"/>
                  </a:ext>
                </a:extLst>
              </p:cNvPr>
              <p:cNvCxnSpPr>
                <a:cxnSpLocks/>
              </p:cNvCxnSpPr>
              <p:nvPr/>
            </p:nvCxnSpPr>
            <p:spPr>
              <a:xfrm>
                <a:off x="5938873" y="2027582"/>
                <a:ext cx="2815831" cy="0"/>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20ED139A-511C-4550-B919-72699651B073}"/>
                  </a:ext>
                </a:extLst>
              </p:cNvPr>
              <p:cNvCxnSpPr>
                <a:cxnSpLocks/>
              </p:cNvCxnSpPr>
              <p:nvPr/>
            </p:nvCxnSpPr>
            <p:spPr>
              <a:xfrm>
                <a:off x="7682948" y="1067587"/>
                <a:ext cx="0" cy="959995"/>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grpSp>
        <p:grpSp>
          <p:nvGrpSpPr>
            <p:cNvPr id="75" name="Group 74">
              <a:extLst>
                <a:ext uri="{FF2B5EF4-FFF2-40B4-BE49-F238E27FC236}">
                  <a16:creationId xmlns:a16="http://schemas.microsoft.com/office/drawing/2014/main" id="{362BCDBA-440C-40A2-8736-877825932119}"/>
                </a:ext>
                <a:ext uri="{C183D7F6-B498-43B3-948B-1728B52AA6E4}">
                  <adec:decorative xmlns:adec="http://schemas.microsoft.com/office/drawing/2017/decorative" val="1"/>
                </a:ext>
              </a:extLst>
            </p:cNvPr>
            <p:cNvGrpSpPr/>
            <p:nvPr/>
          </p:nvGrpSpPr>
          <p:grpSpPr>
            <a:xfrm>
              <a:off x="5916622" y="5099220"/>
              <a:ext cx="2815831" cy="959995"/>
              <a:chOff x="5938873" y="1067587"/>
              <a:chExt cx="2815831" cy="959995"/>
            </a:xfrm>
          </p:grpSpPr>
          <p:cxnSp>
            <p:nvCxnSpPr>
              <p:cNvPr id="76" name="Straight Connector 75">
                <a:extLst>
                  <a:ext uri="{FF2B5EF4-FFF2-40B4-BE49-F238E27FC236}">
                    <a16:creationId xmlns:a16="http://schemas.microsoft.com/office/drawing/2014/main" id="{D35A223F-3FE5-43B3-B0B2-76C635F9E82E}"/>
                  </a:ext>
                </a:extLst>
              </p:cNvPr>
              <p:cNvCxnSpPr>
                <a:cxnSpLocks/>
              </p:cNvCxnSpPr>
              <p:nvPr/>
            </p:nvCxnSpPr>
            <p:spPr>
              <a:xfrm>
                <a:off x="5938873" y="2027582"/>
                <a:ext cx="2815831" cy="0"/>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CCFBF45C-51C7-4922-AC45-7551384661E3}"/>
                  </a:ext>
                </a:extLst>
              </p:cNvPr>
              <p:cNvCxnSpPr>
                <a:cxnSpLocks/>
              </p:cNvCxnSpPr>
              <p:nvPr/>
            </p:nvCxnSpPr>
            <p:spPr>
              <a:xfrm>
                <a:off x="7682948" y="1067587"/>
                <a:ext cx="0" cy="959995"/>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grpSp>
      </p:grpSp>
      <p:grpSp>
        <p:nvGrpSpPr>
          <p:cNvPr id="15" name="Group 14">
            <a:extLst>
              <a:ext uri="{FF2B5EF4-FFF2-40B4-BE49-F238E27FC236}">
                <a16:creationId xmlns:a16="http://schemas.microsoft.com/office/drawing/2014/main" id="{8219208C-8815-44AE-837B-EA3DF4B19E24}"/>
              </a:ext>
              <a:ext uri="{C183D7F6-B498-43B3-948B-1728B52AA6E4}">
                <adec:decorative xmlns:adec="http://schemas.microsoft.com/office/drawing/2017/decorative" val="1"/>
              </a:ext>
            </a:extLst>
          </p:cNvPr>
          <p:cNvGrpSpPr/>
          <p:nvPr/>
        </p:nvGrpSpPr>
        <p:grpSpPr>
          <a:xfrm>
            <a:off x="3635991" y="2636507"/>
            <a:ext cx="1897716" cy="1897716"/>
            <a:chOff x="5420196" y="1682865"/>
            <a:chExt cx="40864" cy="40864"/>
          </a:xfrm>
        </p:grpSpPr>
        <p:sp>
          <p:nvSpPr>
            <p:cNvPr id="95" name="Freeform: Shape 94">
              <a:extLst>
                <a:ext uri="{FF2B5EF4-FFF2-40B4-BE49-F238E27FC236}">
                  <a16:creationId xmlns:a16="http://schemas.microsoft.com/office/drawing/2014/main" id="{890CA1B1-B798-47C5-8DD6-12E8E0575273}"/>
                </a:ext>
              </a:extLst>
            </p:cNvPr>
            <p:cNvSpPr/>
            <p:nvPr/>
          </p:nvSpPr>
          <p:spPr>
            <a:xfrm>
              <a:off x="5420196" y="1682865"/>
              <a:ext cx="40864" cy="40864"/>
            </a:xfrm>
            <a:custGeom>
              <a:avLst/>
              <a:gdLst>
                <a:gd name="connsiteX0" fmla="*/ 16145 w 32277"/>
                <a:gd name="connsiteY0" fmla="*/ 6 h 32277"/>
                <a:gd name="connsiteX1" fmla="*/ -5 w 32277"/>
                <a:gd name="connsiteY1" fmla="*/ 16133 h 32277"/>
                <a:gd name="connsiteX2" fmla="*/ 16121 w 32277"/>
                <a:gd name="connsiteY2" fmla="*/ 32283 h 32277"/>
                <a:gd name="connsiteX3" fmla="*/ 32272 w 32277"/>
                <a:gd name="connsiteY3" fmla="*/ 16157 h 32277"/>
                <a:gd name="connsiteX4" fmla="*/ 32272 w 32277"/>
                <a:gd name="connsiteY4" fmla="*/ 16145 h 32277"/>
                <a:gd name="connsiteX5" fmla="*/ 16145 w 32277"/>
                <a:gd name="connsiteY5" fmla="*/ 6 h 32277"/>
                <a:gd name="connsiteX6" fmla="*/ 16145 w 32277"/>
                <a:gd name="connsiteY6" fmla="*/ 29276 h 32277"/>
                <a:gd name="connsiteX7" fmla="*/ 2966 w 32277"/>
                <a:gd name="connsiteY7" fmla="*/ 16097 h 32277"/>
                <a:gd name="connsiteX8" fmla="*/ 16145 w 32277"/>
                <a:gd name="connsiteY8" fmla="*/ 2918 h 32277"/>
                <a:gd name="connsiteX9" fmla="*/ 29325 w 32277"/>
                <a:gd name="connsiteY9" fmla="*/ 16097 h 32277"/>
                <a:gd name="connsiteX10" fmla="*/ 16145 w 32277"/>
                <a:gd name="connsiteY10" fmla="*/ 29276 h 32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277" h="32277">
                  <a:moveTo>
                    <a:pt x="16145" y="6"/>
                  </a:moveTo>
                  <a:cubicBezTo>
                    <a:pt x="7232" y="-6"/>
                    <a:pt x="7" y="7219"/>
                    <a:pt x="-5" y="16133"/>
                  </a:cubicBezTo>
                  <a:cubicBezTo>
                    <a:pt x="-17" y="25047"/>
                    <a:pt x="7208" y="32271"/>
                    <a:pt x="16121" y="32283"/>
                  </a:cubicBezTo>
                  <a:cubicBezTo>
                    <a:pt x="25035" y="32295"/>
                    <a:pt x="32260" y="25071"/>
                    <a:pt x="32272" y="16157"/>
                  </a:cubicBezTo>
                  <a:cubicBezTo>
                    <a:pt x="32272" y="16157"/>
                    <a:pt x="32272" y="16145"/>
                    <a:pt x="32272" y="16145"/>
                  </a:cubicBezTo>
                  <a:cubicBezTo>
                    <a:pt x="32260" y="7243"/>
                    <a:pt x="25047" y="18"/>
                    <a:pt x="16145" y="6"/>
                  </a:cubicBezTo>
                  <a:close/>
                  <a:moveTo>
                    <a:pt x="16145" y="29276"/>
                  </a:moveTo>
                  <a:cubicBezTo>
                    <a:pt x="8861" y="29276"/>
                    <a:pt x="2966" y="23381"/>
                    <a:pt x="2966" y="16097"/>
                  </a:cubicBezTo>
                  <a:cubicBezTo>
                    <a:pt x="2966" y="8812"/>
                    <a:pt x="8861" y="2918"/>
                    <a:pt x="16145" y="2918"/>
                  </a:cubicBezTo>
                  <a:cubicBezTo>
                    <a:pt x="23430" y="2918"/>
                    <a:pt x="29325" y="8812"/>
                    <a:pt x="29325" y="16097"/>
                  </a:cubicBezTo>
                  <a:cubicBezTo>
                    <a:pt x="29325" y="23381"/>
                    <a:pt x="23430" y="29276"/>
                    <a:pt x="16145" y="29276"/>
                  </a:cubicBezTo>
                  <a:close/>
                </a:path>
              </a:pathLst>
            </a:custGeom>
            <a:solidFill>
              <a:srgbClr val="231F20"/>
            </a:solidFill>
            <a:ln w="1198"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CB977F45-289E-4146-A3E7-4F5DCC62167D}"/>
                </a:ext>
              </a:extLst>
            </p:cNvPr>
            <p:cNvSpPr/>
            <p:nvPr/>
          </p:nvSpPr>
          <p:spPr>
            <a:xfrm>
              <a:off x="5432536" y="1696511"/>
              <a:ext cx="17564" cy="12817"/>
            </a:xfrm>
            <a:custGeom>
              <a:avLst/>
              <a:gdLst>
                <a:gd name="connsiteX0" fmla="*/ 5871 w 13873"/>
                <a:gd name="connsiteY0" fmla="*/ 5883 h 10124"/>
                <a:gd name="connsiteX1" fmla="*/ 2121 w 13873"/>
                <a:gd name="connsiteY1" fmla="*/ 2145 h 10124"/>
                <a:gd name="connsiteX2" fmla="*/ 0 w 13873"/>
                <a:gd name="connsiteY2" fmla="*/ 4253 h 10124"/>
                <a:gd name="connsiteX3" fmla="*/ 5859 w 13873"/>
                <a:gd name="connsiteY3" fmla="*/ 10124 h 10124"/>
                <a:gd name="connsiteX4" fmla="*/ 13874 w 13873"/>
                <a:gd name="connsiteY4" fmla="*/ 2121 h 10124"/>
                <a:gd name="connsiteX5" fmla="*/ 11753 w 13873"/>
                <a:gd name="connsiteY5" fmla="*/ 0 h 10124"/>
                <a:gd name="connsiteX6" fmla="*/ 5871 w 13873"/>
                <a:gd name="connsiteY6" fmla="*/ 5883 h 10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73" h="10124">
                  <a:moveTo>
                    <a:pt x="5871" y="5883"/>
                  </a:moveTo>
                  <a:lnTo>
                    <a:pt x="2121" y="2145"/>
                  </a:lnTo>
                  <a:lnTo>
                    <a:pt x="0" y="4253"/>
                  </a:lnTo>
                  <a:lnTo>
                    <a:pt x="5859" y="10124"/>
                  </a:lnTo>
                  <a:lnTo>
                    <a:pt x="13874" y="2121"/>
                  </a:lnTo>
                  <a:lnTo>
                    <a:pt x="11753" y="0"/>
                  </a:lnTo>
                  <a:lnTo>
                    <a:pt x="5871" y="5883"/>
                  </a:lnTo>
                  <a:close/>
                </a:path>
              </a:pathLst>
            </a:custGeom>
            <a:solidFill>
              <a:srgbClr val="231F20"/>
            </a:solidFill>
            <a:ln w="1198" cap="flat">
              <a:noFill/>
              <a:prstDash val="solid"/>
              <a:miter/>
            </a:ln>
          </p:spPr>
          <p:txBody>
            <a:bodyPr rtlCol="0" anchor="ctr"/>
            <a:lstStyle/>
            <a:p>
              <a:endParaRPr lang="en-US"/>
            </a:p>
          </p:txBody>
        </p:sp>
      </p:grpSp>
      <p:sp>
        <p:nvSpPr>
          <p:cNvPr id="5" name="Slide Number Placeholder 4">
            <a:extLst>
              <a:ext uri="{C183D7F6-B498-43B3-948B-1728B52AA6E4}">
                <adec:decorative xmlns:adec="http://schemas.microsoft.com/office/drawing/2017/decorative" val="1"/>
              </a:ext>
            </a:extLst>
          </p:cNvPr>
          <p:cNvSpPr>
            <a:spLocks noGrp="1"/>
          </p:cNvSpPr>
          <p:nvPr>
            <p:ph type="sldNum" sz="quarter" idx="18"/>
          </p:nvPr>
        </p:nvSpPr>
        <p:spPr/>
        <p:txBody>
          <a:bodyPr/>
          <a:lstStyle/>
          <a:p>
            <a:pPr>
              <a:defRPr/>
            </a:pPr>
            <a:fld id="{E54343B0-9A9E-43CD-BA60-45365A2A43B5}" type="slidenum">
              <a:rPr lang="en-US" smtClean="0"/>
              <a:pPr>
                <a:defRPr/>
              </a:pPr>
              <a:t>14</a:t>
            </a:fld>
            <a:endParaRPr lang="en-US"/>
          </a:p>
        </p:txBody>
      </p:sp>
    </p:spTree>
    <p:custDataLst>
      <p:tags r:id="rId1"/>
    </p:custDataLst>
    <p:extLst>
      <p:ext uri="{BB962C8B-B14F-4D97-AF65-F5344CB8AC3E}">
        <p14:creationId xmlns:p14="http://schemas.microsoft.com/office/powerpoint/2010/main" val="3123657762"/>
      </p:ext>
    </p:extLst>
  </p:cSld>
  <p:clrMapOvr>
    <a:masterClrMapping/>
  </p:clrMapOvr>
  <p:transition spd="slow">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International markets have periods of outperformance</a:t>
            </a:r>
          </a:p>
        </p:txBody>
      </p:sp>
      <p:sp>
        <p:nvSpPr>
          <p:cNvPr id="83" name="Text Placeholder 16">
            <a:extLst>
              <a:ext uri="{FF2B5EF4-FFF2-40B4-BE49-F238E27FC236}">
                <a16:creationId xmlns:a16="http://schemas.microsoft.com/office/drawing/2014/main" id="{4A4D0888-F619-423C-A41D-E54AFA15018C}"/>
              </a:ext>
            </a:extLst>
          </p:cNvPr>
          <p:cNvSpPr txBox="1">
            <a:spLocks/>
          </p:cNvSpPr>
          <p:nvPr/>
        </p:nvSpPr>
        <p:spPr>
          <a:xfrm>
            <a:off x="407480" y="87539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After their longest bout of underperformance, international equities are due for a comeback</a:t>
            </a:r>
          </a:p>
        </p:txBody>
      </p:sp>
      <p:sp>
        <p:nvSpPr>
          <p:cNvPr id="84" name="Text Box 16">
            <a:extLst>
              <a:ext uri="{FF2B5EF4-FFF2-40B4-BE49-F238E27FC236}">
                <a16:creationId xmlns:a16="http://schemas.microsoft.com/office/drawing/2014/main" id="{0AD0B705-77B2-49FA-8A9B-96DAEEF59A45}"/>
              </a:ext>
            </a:extLst>
          </p:cNvPr>
          <p:cNvSpPr txBox="1">
            <a:spLocks noChangeArrowheads="1"/>
          </p:cNvSpPr>
          <p:nvPr/>
        </p:nvSpPr>
        <p:spPr bwMode="auto">
          <a:xfrm>
            <a:off x="317108" y="1573825"/>
            <a:ext cx="8072220" cy="29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D014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r>
              <a:rPr lang="en-US" altLang="en-US" sz="1300">
                <a:latin typeface="+mn-lt"/>
              </a:rPr>
              <a:t>Cumulative relative performance of the MSCI EAFE Index against the S&amp;P 500 Index</a:t>
            </a:r>
          </a:p>
        </p:txBody>
      </p:sp>
      <p:graphicFrame>
        <p:nvGraphicFramePr>
          <p:cNvPr id="15" name="Chart 14">
            <a:extLst>
              <a:ext uri="{FF2B5EF4-FFF2-40B4-BE49-F238E27FC236}">
                <a16:creationId xmlns:a16="http://schemas.microsoft.com/office/drawing/2014/main" id="{0704D650-ED08-45C5-80E8-3F80141D0A9F}"/>
              </a:ext>
            </a:extLst>
          </p:cNvPr>
          <p:cNvGraphicFramePr/>
          <p:nvPr>
            <p:extLst>
              <p:ext uri="{D42A27DB-BD31-4B8C-83A1-F6EECF244321}">
                <p14:modId xmlns:p14="http://schemas.microsoft.com/office/powerpoint/2010/main" val="2075325240"/>
              </p:ext>
            </p:extLst>
          </p:nvPr>
        </p:nvGraphicFramePr>
        <p:xfrm>
          <a:off x="314893" y="2374414"/>
          <a:ext cx="8306472" cy="3695732"/>
        </p:xfrm>
        <a:graphic>
          <a:graphicData uri="http://schemas.openxmlformats.org/drawingml/2006/chart">
            <c:chart xmlns:c="http://schemas.openxmlformats.org/drawingml/2006/chart" xmlns:r="http://schemas.openxmlformats.org/officeDocument/2006/relationships" r:id="rId4"/>
          </a:graphicData>
        </a:graphic>
      </p:graphicFrame>
      <p:sp>
        <p:nvSpPr>
          <p:cNvPr id="10" name="TextBox 9">
            <a:extLst>
              <a:ext uri="{C183D7F6-B498-43B3-948B-1728B52AA6E4}">
                <adec:decorative xmlns:adec="http://schemas.microsoft.com/office/drawing/2017/decorative" val="1"/>
              </a:ext>
            </a:extLst>
          </p:cNvPr>
          <p:cNvSpPr txBox="1"/>
          <p:nvPr/>
        </p:nvSpPr>
        <p:spPr>
          <a:xfrm>
            <a:off x="786028" y="2386718"/>
            <a:ext cx="329577" cy="284469"/>
          </a:xfrm>
          <a:prstGeom prst="rect">
            <a:avLst/>
          </a:prstGeom>
          <a:noFill/>
        </p:spPr>
        <p:txBody>
          <a:bodyPr wrap="none" rtlCol="0">
            <a:spAutoFit/>
          </a:bodyPr>
          <a:lstStyle/>
          <a:p>
            <a:r>
              <a:rPr lang="en-US" sz="1200">
                <a:latin typeface="+mn-lt"/>
              </a:rPr>
              <a:t>%</a:t>
            </a:r>
          </a:p>
        </p:txBody>
      </p:sp>
      <p:grpSp>
        <p:nvGrpSpPr>
          <p:cNvPr id="5" name="Group 4">
            <a:extLst>
              <a:ext uri="{FF2B5EF4-FFF2-40B4-BE49-F238E27FC236}">
                <a16:creationId xmlns:a16="http://schemas.microsoft.com/office/drawing/2014/main" id="{BC055690-D411-77EF-975A-F43BBE842607}"/>
              </a:ext>
            </a:extLst>
          </p:cNvPr>
          <p:cNvGrpSpPr/>
          <p:nvPr/>
        </p:nvGrpSpPr>
        <p:grpSpPr>
          <a:xfrm>
            <a:off x="6091241" y="2782510"/>
            <a:ext cx="158586" cy="65734"/>
            <a:chOff x="6091241" y="2782510"/>
            <a:chExt cx="158586" cy="65734"/>
          </a:xfrm>
        </p:grpSpPr>
        <p:sp>
          <p:nvSpPr>
            <p:cNvPr id="182" name="Freeform 1309"/>
            <p:cNvSpPr>
              <a:spLocks/>
            </p:cNvSpPr>
            <p:nvPr/>
          </p:nvSpPr>
          <p:spPr bwMode="auto">
            <a:xfrm>
              <a:off x="6097731" y="2816747"/>
              <a:ext cx="149243" cy="0"/>
            </a:xfrm>
            <a:custGeom>
              <a:avLst/>
              <a:gdLst>
                <a:gd name="T0" fmla="*/ 92 w 92"/>
                <a:gd name="T1" fmla="*/ 92 w 92"/>
                <a:gd name="T2" fmla="*/ 0 w 92"/>
              </a:gdLst>
              <a:ahLst/>
              <a:cxnLst>
                <a:cxn ang="0">
                  <a:pos x="T0" y="0"/>
                </a:cxn>
                <a:cxn ang="0">
                  <a:pos x="T1" y="0"/>
                </a:cxn>
                <a:cxn ang="0">
                  <a:pos x="T2" y="0"/>
                </a:cxn>
              </a:cxnLst>
              <a:rect l="0" t="0" r="r" b="b"/>
              <a:pathLst>
                <a:path w="92">
                  <a:moveTo>
                    <a:pt x="92" y="0"/>
                  </a:moveTo>
                  <a:lnTo>
                    <a:pt x="92" y="0"/>
                  </a:lnTo>
                  <a:lnTo>
                    <a:pt x="0" y="0"/>
                  </a:lnTo>
                </a:path>
              </a:pathLst>
            </a:custGeom>
            <a:noFill/>
            <a:ln w="9525">
              <a:solidFill>
                <a:srgbClr val="797D8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83" name="Freeform 1310"/>
            <p:cNvSpPr>
              <a:spLocks/>
            </p:cNvSpPr>
            <p:nvPr/>
          </p:nvSpPr>
          <p:spPr bwMode="auto">
            <a:xfrm>
              <a:off x="6240483" y="2782510"/>
              <a:ext cx="9344" cy="65734"/>
            </a:xfrm>
            <a:custGeom>
              <a:avLst/>
              <a:gdLst>
                <a:gd name="T0" fmla="*/ 0 w 7"/>
                <a:gd name="T1" fmla="*/ 40 h 40"/>
                <a:gd name="T2" fmla="*/ 0 w 7"/>
                <a:gd name="T3" fmla="*/ 40 h 40"/>
                <a:gd name="T4" fmla="*/ 7 w 7"/>
                <a:gd name="T5" fmla="*/ 40 h 40"/>
                <a:gd name="T6" fmla="*/ 7 w 7"/>
                <a:gd name="T7" fmla="*/ 0 h 40"/>
                <a:gd name="T8" fmla="*/ 0 w 7"/>
                <a:gd name="T9" fmla="*/ 0 h 40"/>
                <a:gd name="T10" fmla="*/ 0 w 7"/>
                <a:gd name="T11" fmla="*/ 40 h 40"/>
                <a:gd name="T12" fmla="*/ 0 w 7"/>
                <a:gd name="T13" fmla="*/ 40 h 40"/>
                <a:gd name="T14" fmla="*/ 0 w 7"/>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40">
                  <a:moveTo>
                    <a:pt x="0" y="40"/>
                  </a:moveTo>
                  <a:lnTo>
                    <a:pt x="0" y="40"/>
                  </a:lnTo>
                  <a:lnTo>
                    <a:pt x="7" y="40"/>
                  </a:lnTo>
                  <a:lnTo>
                    <a:pt x="7" y="0"/>
                  </a:lnTo>
                  <a:lnTo>
                    <a:pt x="0" y="0"/>
                  </a:lnTo>
                  <a:lnTo>
                    <a:pt x="0" y="40"/>
                  </a:lnTo>
                  <a:lnTo>
                    <a:pt x="0" y="40"/>
                  </a:lnTo>
                  <a:lnTo>
                    <a:pt x="0" y="40"/>
                  </a:lnTo>
                  <a:close/>
                </a:path>
              </a:pathLst>
            </a:custGeom>
            <a:solidFill>
              <a:srgbClr val="797D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84" name="Freeform 1311"/>
            <p:cNvSpPr>
              <a:spLocks/>
            </p:cNvSpPr>
            <p:nvPr/>
          </p:nvSpPr>
          <p:spPr bwMode="auto">
            <a:xfrm>
              <a:off x="6240483" y="2782510"/>
              <a:ext cx="9344" cy="65734"/>
            </a:xfrm>
            <a:custGeom>
              <a:avLst/>
              <a:gdLst>
                <a:gd name="T0" fmla="*/ 0 w 7"/>
                <a:gd name="T1" fmla="*/ 40 h 40"/>
                <a:gd name="T2" fmla="*/ 0 w 7"/>
                <a:gd name="T3" fmla="*/ 40 h 40"/>
                <a:gd name="T4" fmla="*/ 7 w 7"/>
                <a:gd name="T5" fmla="*/ 40 h 40"/>
                <a:gd name="T6" fmla="*/ 7 w 7"/>
                <a:gd name="T7" fmla="*/ 0 h 40"/>
                <a:gd name="T8" fmla="*/ 0 w 7"/>
                <a:gd name="T9" fmla="*/ 0 h 40"/>
                <a:gd name="T10" fmla="*/ 0 w 7"/>
                <a:gd name="T11" fmla="*/ 40 h 40"/>
                <a:gd name="T12" fmla="*/ 0 w 7"/>
                <a:gd name="T13" fmla="*/ 40 h 40"/>
                <a:gd name="T14" fmla="*/ 0 w 7"/>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40">
                  <a:moveTo>
                    <a:pt x="0" y="40"/>
                  </a:moveTo>
                  <a:lnTo>
                    <a:pt x="0" y="40"/>
                  </a:lnTo>
                  <a:lnTo>
                    <a:pt x="7" y="40"/>
                  </a:lnTo>
                  <a:lnTo>
                    <a:pt x="7" y="0"/>
                  </a:lnTo>
                  <a:lnTo>
                    <a:pt x="0" y="0"/>
                  </a:lnTo>
                  <a:lnTo>
                    <a:pt x="0" y="40"/>
                  </a:lnTo>
                  <a:lnTo>
                    <a:pt x="0" y="40"/>
                  </a:lnTo>
                  <a:lnTo>
                    <a:pt x="0" y="40"/>
                  </a:lnTo>
                  <a:close/>
                </a:path>
              </a:pathLst>
            </a:custGeom>
            <a:noFill/>
            <a:ln w="0">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85" name="Freeform 1312"/>
            <p:cNvSpPr>
              <a:spLocks/>
            </p:cNvSpPr>
            <p:nvPr/>
          </p:nvSpPr>
          <p:spPr bwMode="auto">
            <a:xfrm>
              <a:off x="6091241" y="2782510"/>
              <a:ext cx="9344" cy="65734"/>
            </a:xfrm>
            <a:custGeom>
              <a:avLst/>
              <a:gdLst>
                <a:gd name="T0" fmla="*/ 0 w 8"/>
                <a:gd name="T1" fmla="*/ 40 h 40"/>
                <a:gd name="T2" fmla="*/ 0 w 8"/>
                <a:gd name="T3" fmla="*/ 40 h 40"/>
                <a:gd name="T4" fmla="*/ 8 w 8"/>
                <a:gd name="T5" fmla="*/ 40 h 40"/>
                <a:gd name="T6" fmla="*/ 8 w 8"/>
                <a:gd name="T7" fmla="*/ 0 h 40"/>
                <a:gd name="T8" fmla="*/ 0 w 8"/>
                <a:gd name="T9" fmla="*/ 0 h 40"/>
                <a:gd name="T10" fmla="*/ 0 w 8"/>
                <a:gd name="T11" fmla="*/ 40 h 40"/>
                <a:gd name="T12" fmla="*/ 0 w 8"/>
                <a:gd name="T13" fmla="*/ 40 h 40"/>
                <a:gd name="T14" fmla="*/ 0 w 8"/>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0">
                  <a:moveTo>
                    <a:pt x="0" y="40"/>
                  </a:moveTo>
                  <a:lnTo>
                    <a:pt x="0" y="40"/>
                  </a:lnTo>
                  <a:lnTo>
                    <a:pt x="8" y="40"/>
                  </a:lnTo>
                  <a:lnTo>
                    <a:pt x="8" y="0"/>
                  </a:lnTo>
                  <a:lnTo>
                    <a:pt x="0" y="0"/>
                  </a:lnTo>
                  <a:lnTo>
                    <a:pt x="0" y="40"/>
                  </a:lnTo>
                  <a:lnTo>
                    <a:pt x="0" y="40"/>
                  </a:lnTo>
                  <a:lnTo>
                    <a:pt x="0" y="40"/>
                  </a:lnTo>
                  <a:close/>
                </a:path>
              </a:pathLst>
            </a:custGeom>
            <a:solidFill>
              <a:srgbClr val="797D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86" name="Freeform 1313"/>
            <p:cNvSpPr>
              <a:spLocks/>
            </p:cNvSpPr>
            <p:nvPr/>
          </p:nvSpPr>
          <p:spPr bwMode="auto">
            <a:xfrm>
              <a:off x="6091241" y="2782510"/>
              <a:ext cx="9344" cy="65734"/>
            </a:xfrm>
            <a:custGeom>
              <a:avLst/>
              <a:gdLst>
                <a:gd name="T0" fmla="*/ 0 w 8"/>
                <a:gd name="T1" fmla="*/ 40 h 40"/>
                <a:gd name="T2" fmla="*/ 0 w 8"/>
                <a:gd name="T3" fmla="*/ 40 h 40"/>
                <a:gd name="T4" fmla="*/ 8 w 8"/>
                <a:gd name="T5" fmla="*/ 40 h 40"/>
                <a:gd name="T6" fmla="*/ 8 w 8"/>
                <a:gd name="T7" fmla="*/ 0 h 40"/>
                <a:gd name="T8" fmla="*/ 0 w 8"/>
                <a:gd name="T9" fmla="*/ 0 h 40"/>
                <a:gd name="T10" fmla="*/ 0 w 8"/>
                <a:gd name="T11" fmla="*/ 40 h 40"/>
                <a:gd name="T12" fmla="*/ 0 w 8"/>
                <a:gd name="T13" fmla="*/ 40 h 40"/>
                <a:gd name="T14" fmla="*/ 0 w 8"/>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0">
                  <a:moveTo>
                    <a:pt x="0" y="40"/>
                  </a:moveTo>
                  <a:lnTo>
                    <a:pt x="0" y="40"/>
                  </a:lnTo>
                  <a:lnTo>
                    <a:pt x="8" y="40"/>
                  </a:lnTo>
                  <a:lnTo>
                    <a:pt x="8" y="0"/>
                  </a:lnTo>
                  <a:lnTo>
                    <a:pt x="0" y="0"/>
                  </a:lnTo>
                  <a:lnTo>
                    <a:pt x="0" y="40"/>
                  </a:lnTo>
                  <a:lnTo>
                    <a:pt x="0" y="40"/>
                  </a:lnTo>
                  <a:lnTo>
                    <a:pt x="0" y="40"/>
                  </a:lnTo>
                  <a:close/>
                </a:path>
              </a:pathLst>
            </a:custGeom>
            <a:noFill/>
            <a:ln w="0">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grpSp>
      <p:sp>
        <p:nvSpPr>
          <p:cNvPr id="1486" name="TextBox 1485"/>
          <p:cNvSpPr txBox="1"/>
          <p:nvPr/>
        </p:nvSpPr>
        <p:spPr>
          <a:xfrm>
            <a:off x="6273717" y="2689650"/>
            <a:ext cx="2347648" cy="265504"/>
          </a:xfrm>
          <a:prstGeom prst="rect">
            <a:avLst/>
          </a:prstGeom>
          <a:noFill/>
        </p:spPr>
        <p:txBody>
          <a:bodyPr wrap="none" rtlCol="0">
            <a:spAutoFit/>
          </a:bodyPr>
          <a:lstStyle/>
          <a:p>
            <a:pPr>
              <a:lnSpc>
                <a:spcPct val="90000"/>
              </a:lnSpc>
            </a:pPr>
            <a:r>
              <a:rPr lang="en-US" sz="1200">
                <a:latin typeface="+mn-lt"/>
              </a:rPr>
              <a:t>Length of cycle in months</a:t>
            </a:r>
          </a:p>
        </p:txBody>
      </p:sp>
      <p:sp>
        <p:nvSpPr>
          <p:cNvPr id="344" name="Freeform 1070" descr="Green sections are&#10;"/>
          <p:cNvSpPr>
            <a:spLocks/>
          </p:cNvSpPr>
          <p:nvPr/>
        </p:nvSpPr>
        <p:spPr bwMode="auto">
          <a:xfrm>
            <a:off x="6153428" y="3053141"/>
            <a:ext cx="108000" cy="108000"/>
          </a:xfrm>
          <a:custGeom>
            <a:avLst/>
            <a:gdLst>
              <a:gd name="T0" fmla="*/ 0 w 49"/>
              <a:gd name="T1" fmla="*/ 59 h 59"/>
              <a:gd name="T2" fmla="*/ 0 w 49"/>
              <a:gd name="T3" fmla="*/ 59 h 59"/>
              <a:gd name="T4" fmla="*/ 49 w 49"/>
              <a:gd name="T5" fmla="*/ 59 h 59"/>
              <a:gd name="T6" fmla="*/ 49 w 49"/>
              <a:gd name="T7" fmla="*/ 0 h 59"/>
              <a:gd name="T8" fmla="*/ 0 w 49"/>
              <a:gd name="T9" fmla="*/ 0 h 59"/>
              <a:gd name="T10" fmla="*/ 0 w 49"/>
              <a:gd name="T11" fmla="*/ 59 h 59"/>
              <a:gd name="T12" fmla="*/ 0 w 49"/>
              <a:gd name="T13" fmla="*/ 59 h 59"/>
              <a:gd name="T14" fmla="*/ 0 w 49"/>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59">
                <a:moveTo>
                  <a:pt x="0" y="59"/>
                </a:moveTo>
                <a:lnTo>
                  <a:pt x="0" y="59"/>
                </a:lnTo>
                <a:lnTo>
                  <a:pt x="49" y="59"/>
                </a:lnTo>
                <a:lnTo>
                  <a:pt x="49" y="0"/>
                </a:lnTo>
                <a:lnTo>
                  <a:pt x="0" y="0"/>
                </a:lnTo>
                <a:lnTo>
                  <a:pt x="0" y="59"/>
                </a:lnTo>
                <a:lnTo>
                  <a:pt x="0" y="59"/>
                </a:lnTo>
                <a:lnTo>
                  <a:pt x="0" y="59"/>
                </a:lnTo>
                <a:close/>
              </a:path>
            </a:pathLst>
          </a:custGeom>
          <a:solidFill>
            <a:srgbClr val="06874E"/>
          </a:solidFill>
          <a:ln>
            <a:noFill/>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487" name="TextBox 1486"/>
          <p:cNvSpPr txBox="1"/>
          <p:nvPr/>
        </p:nvSpPr>
        <p:spPr>
          <a:xfrm>
            <a:off x="6273717" y="2975520"/>
            <a:ext cx="2347648" cy="606867"/>
          </a:xfrm>
          <a:prstGeom prst="rect">
            <a:avLst/>
          </a:prstGeom>
          <a:solidFill>
            <a:schemeClr val="bg1"/>
          </a:solidFill>
        </p:spPr>
        <p:txBody>
          <a:bodyPr wrap="square" rtlCol="0">
            <a:spAutoFit/>
          </a:bodyPr>
          <a:lstStyle/>
          <a:p>
            <a:pPr>
              <a:lnSpc>
                <a:spcPct val="90000"/>
              </a:lnSpc>
            </a:pPr>
            <a:r>
              <a:rPr lang="en-US" sz="1200">
                <a:latin typeface="+mn-lt"/>
              </a:rPr>
              <a:t>Cumulative outperformance of international equities</a:t>
            </a:r>
          </a:p>
        </p:txBody>
      </p:sp>
      <p:sp>
        <p:nvSpPr>
          <p:cNvPr id="347" name="Freeform 1073" descr="Blue sections are"/>
          <p:cNvSpPr>
            <a:spLocks/>
          </p:cNvSpPr>
          <p:nvPr/>
        </p:nvSpPr>
        <p:spPr bwMode="auto">
          <a:xfrm>
            <a:off x="6153428" y="3483544"/>
            <a:ext cx="108000" cy="108000"/>
          </a:xfrm>
          <a:custGeom>
            <a:avLst/>
            <a:gdLst>
              <a:gd name="T0" fmla="*/ 0 w 49"/>
              <a:gd name="T1" fmla="*/ 58 h 58"/>
              <a:gd name="T2" fmla="*/ 0 w 49"/>
              <a:gd name="T3" fmla="*/ 58 h 58"/>
              <a:gd name="T4" fmla="*/ 49 w 49"/>
              <a:gd name="T5" fmla="*/ 58 h 58"/>
              <a:gd name="T6" fmla="*/ 49 w 49"/>
              <a:gd name="T7" fmla="*/ 0 h 58"/>
              <a:gd name="T8" fmla="*/ 0 w 49"/>
              <a:gd name="T9" fmla="*/ 0 h 58"/>
              <a:gd name="T10" fmla="*/ 0 w 49"/>
              <a:gd name="T11" fmla="*/ 58 h 58"/>
              <a:gd name="T12" fmla="*/ 0 w 49"/>
              <a:gd name="T13" fmla="*/ 58 h 58"/>
              <a:gd name="T14" fmla="*/ 0 w 49"/>
              <a:gd name="T15" fmla="*/ 58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58">
                <a:moveTo>
                  <a:pt x="0" y="58"/>
                </a:moveTo>
                <a:lnTo>
                  <a:pt x="0" y="58"/>
                </a:lnTo>
                <a:lnTo>
                  <a:pt x="49" y="58"/>
                </a:lnTo>
                <a:lnTo>
                  <a:pt x="49" y="0"/>
                </a:lnTo>
                <a:lnTo>
                  <a:pt x="0" y="0"/>
                </a:lnTo>
                <a:lnTo>
                  <a:pt x="0" y="58"/>
                </a:lnTo>
                <a:lnTo>
                  <a:pt x="0" y="58"/>
                </a:lnTo>
                <a:lnTo>
                  <a:pt x="0" y="58"/>
                </a:lnTo>
                <a:close/>
              </a:path>
            </a:pathLst>
          </a:custGeom>
          <a:solidFill>
            <a:srgbClr val="00009A"/>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488" name="TextBox 1487"/>
          <p:cNvSpPr txBox="1"/>
          <p:nvPr/>
        </p:nvSpPr>
        <p:spPr>
          <a:xfrm>
            <a:off x="6273716" y="3405126"/>
            <a:ext cx="2347648" cy="606867"/>
          </a:xfrm>
          <a:prstGeom prst="rect">
            <a:avLst/>
          </a:prstGeom>
          <a:noFill/>
        </p:spPr>
        <p:txBody>
          <a:bodyPr wrap="square" rtlCol="0">
            <a:spAutoFit/>
          </a:bodyPr>
          <a:lstStyle/>
          <a:p>
            <a:pPr>
              <a:lnSpc>
                <a:spcPct val="90000"/>
              </a:lnSpc>
            </a:pPr>
            <a:r>
              <a:rPr lang="en-US" sz="1200">
                <a:latin typeface="+mn-lt"/>
              </a:rPr>
              <a:t>Cumulative underperformance of international equities</a:t>
            </a:r>
          </a:p>
        </p:txBody>
      </p:sp>
      <p:grpSp>
        <p:nvGrpSpPr>
          <p:cNvPr id="3" name="Group 2">
            <a:extLst>
              <a:ext uri="{FF2B5EF4-FFF2-40B4-BE49-F238E27FC236}">
                <a16:creationId xmlns:a16="http://schemas.microsoft.com/office/drawing/2014/main" id="{364FC43E-B344-5B61-0E1D-50FCDA6D1A02}"/>
              </a:ext>
            </a:extLst>
          </p:cNvPr>
          <p:cNvGrpSpPr/>
          <p:nvPr/>
        </p:nvGrpSpPr>
        <p:grpSpPr>
          <a:xfrm>
            <a:off x="919626" y="2073737"/>
            <a:ext cx="7604781" cy="345134"/>
            <a:chOff x="919626" y="2073737"/>
            <a:chExt cx="7604781" cy="345134"/>
          </a:xfrm>
        </p:grpSpPr>
        <p:sp>
          <p:nvSpPr>
            <p:cNvPr id="96" name="TextBox 95">
              <a:extLst>
                <a:ext uri="{FF2B5EF4-FFF2-40B4-BE49-F238E27FC236}">
                  <a16:creationId xmlns:a16="http://schemas.microsoft.com/office/drawing/2014/main" id="{6D434303-B9D7-478B-8D38-1B07CD3C2303}"/>
                </a:ext>
              </a:extLst>
            </p:cNvPr>
            <p:cNvSpPr txBox="1"/>
            <p:nvPr/>
          </p:nvSpPr>
          <p:spPr>
            <a:xfrm>
              <a:off x="1051612" y="2088202"/>
              <a:ext cx="364147" cy="276999"/>
            </a:xfrm>
            <a:prstGeom prst="rect">
              <a:avLst/>
            </a:prstGeom>
            <a:noFill/>
          </p:spPr>
          <p:txBody>
            <a:bodyPr wrap="square" rtlCol="0">
              <a:spAutoFit/>
            </a:bodyPr>
            <a:lstStyle/>
            <a:p>
              <a:pPr algn="ctr"/>
              <a:r>
                <a:rPr lang="en-US" sz="1200" b="1">
                  <a:solidFill>
                    <a:schemeClr val="bg2"/>
                  </a:solidFill>
                  <a:latin typeface="+mn-lt"/>
                </a:rPr>
                <a:t>26</a:t>
              </a:r>
            </a:p>
          </p:txBody>
        </p:sp>
        <p:sp>
          <p:nvSpPr>
            <p:cNvPr id="92" name="TextBox 91">
              <a:extLst>
                <a:ext uri="{FF2B5EF4-FFF2-40B4-BE49-F238E27FC236}">
                  <a16:creationId xmlns:a16="http://schemas.microsoft.com/office/drawing/2014/main" id="{6CE145D2-E459-4397-876D-377B16D08A36}"/>
                </a:ext>
              </a:extLst>
            </p:cNvPr>
            <p:cNvSpPr txBox="1"/>
            <p:nvPr/>
          </p:nvSpPr>
          <p:spPr>
            <a:xfrm>
              <a:off x="1858095" y="2073737"/>
              <a:ext cx="364147" cy="284469"/>
            </a:xfrm>
            <a:prstGeom prst="rect">
              <a:avLst/>
            </a:prstGeom>
            <a:noFill/>
          </p:spPr>
          <p:txBody>
            <a:bodyPr wrap="none" rtlCol="0">
              <a:spAutoFit/>
            </a:bodyPr>
            <a:lstStyle/>
            <a:p>
              <a:pPr algn="ctr"/>
              <a:r>
                <a:rPr lang="en-US" sz="1200" b="1">
                  <a:solidFill>
                    <a:schemeClr val="bg2"/>
                  </a:solidFill>
                  <a:latin typeface="+mn-lt"/>
                </a:rPr>
                <a:t>25</a:t>
              </a:r>
            </a:p>
          </p:txBody>
        </p:sp>
        <p:sp>
          <p:nvSpPr>
            <p:cNvPr id="1494" name="TextBox 1493"/>
            <p:cNvSpPr txBox="1"/>
            <p:nvPr/>
          </p:nvSpPr>
          <p:spPr>
            <a:xfrm>
              <a:off x="3546864" y="2073737"/>
              <a:ext cx="525707" cy="284469"/>
            </a:xfrm>
            <a:prstGeom prst="rect">
              <a:avLst/>
            </a:prstGeom>
            <a:noFill/>
          </p:spPr>
          <p:txBody>
            <a:bodyPr wrap="square" rtlCol="0">
              <a:spAutoFit/>
            </a:bodyPr>
            <a:lstStyle/>
            <a:p>
              <a:pPr algn="ctr"/>
              <a:r>
                <a:rPr lang="en-US" sz="1200" b="1">
                  <a:solidFill>
                    <a:schemeClr val="bg2"/>
                  </a:solidFill>
                  <a:latin typeface="+mn-lt"/>
                </a:rPr>
                <a:t>58</a:t>
              </a:r>
            </a:p>
          </p:txBody>
        </p:sp>
        <p:sp>
          <p:nvSpPr>
            <p:cNvPr id="1495" name="TextBox 1494"/>
            <p:cNvSpPr txBox="1"/>
            <p:nvPr/>
          </p:nvSpPr>
          <p:spPr>
            <a:xfrm>
              <a:off x="4103589" y="2073737"/>
              <a:ext cx="364147" cy="284469"/>
            </a:xfrm>
            <a:prstGeom prst="rect">
              <a:avLst/>
            </a:prstGeom>
            <a:noFill/>
          </p:spPr>
          <p:txBody>
            <a:bodyPr wrap="none" rtlCol="0">
              <a:spAutoFit/>
            </a:bodyPr>
            <a:lstStyle/>
            <a:p>
              <a:pPr algn="ctr"/>
              <a:r>
                <a:rPr lang="en-US" sz="1200" b="1">
                  <a:solidFill>
                    <a:schemeClr val="bg2"/>
                  </a:solidFill>
                  <a:latin typeface="+mn-lt"/>
                </a:rPr>
                <a:t>18</a:t>
              </a:r>
            </a:p>
          </p:txBody>
        </p:sp>
        <p:sp>
          <p:nvSpPr>
            <p:cNvPr id="1496" name="TextBox 1495"/>
            <p:cNvSpPr txBox="1"/>
            <p:nvPr/>
          </p:nvSpPr>
          <p:spPr>
            <a:xfrm>
              <a:off x="4584276" y="2073737"/>
              <a:ext cx="364147" cy="284469"/>
            </a:xfrm>
            <a:prstGeom prst="rect">
              <a:avLst/>
            </a:prstGeom>
            <a:noFill/>
          </p:spPr>
          <p:txBody>
            <a:bodyPr wrap="none" rtlCol="0">
              <a:spAutoFit/>
            </a:bodyPr>
            <a:lstStyle/>
            <a:p>
              <a:pPr algn="ctr"/>
              <a:r>
                <a:rPr lang="en-US" sz="1200" b="1">
                  <a:solidFill>
                    <a:schemeClr val="bg2"/>
                  </a:solidFill>
                  <a:latin typeface="+mn-lt"/>
                </a:rPr>
                <a:t>75</a:t>
              </a:r>
            </a:p>
          </p:txBody>
        </p:sp>
        <p:sp>
          <p:nvSpPr>
            <p:cNvPr id="1497" name="TextBox 1496"/>
            <p:cNvSpPr txBox="1"/>
            <p:nvPr/>
          </p:nvSpPr>
          <p:spPr>
            <a:xfrm>
              <a:off x="5462819" y="2073737"/>
              <a:ext cx="364147" cy="284469"/>
            </a:xfrm>
            <a:prstGeom prst="rect">
              <a:avLst/>
            </a:prstGeom>
            <a:noFill/>
          </p:spPr>
          <p:txBody>
            <a:bodyPr wrap="none" rtlCol="0">
              <a:spAutoFit/>
            </a:bodyPr>
            <a:lstStyle/>
            <a:p>
              <a:pPr algn="ctr"/>
              <a:r>
                <a:rPr lang="en-US" sz="1200" b="1">
                  <a:solidFill>
                    <a:schemeClr val="bg2"/>
                  </a:solidFill>
                  <a:latin typeface="+mn-lt"/>
                </a:rPr>
                <a:t>87</a:t>
              </a:r>
            </a:p>
          </p:txBody>
        </p:sp>
        <p:sp>
          <p:nvSpPr>
            <p:cNvPr id="1498" name="TextBox 1497"/>
            <p:cNvSpPr txBox="1"/>
            <p:nvPr/>
          </p:nvSpPr>
          <p:spPr>
            <a:xfrm>
              <a:off x="6732687" y="2073737"/>
              <a:ext cx="1226619" cy="276999"/>
            </a:xfrm>
            <a:prstGeom prst="rect">
              <a:avLst/>
            </a:prstGeom>
            <a:noFill/>
          </p:spPr>
          <p:txBody>
            <a:bodyPr wrap="none" rtlCol="0">
              <a:spAutoFit/>
            </a:bodyPr>
            <a:lstStyle/>
            <a:p>
              <a:pPr algn="ctr"/>
              <a:r>
                <a:rPr lang="en-US" sz="1200" b="1">
                  <a:solidFill>
                    <a:schemeClr val="bg2"/>
                  </a:solidFill>
                  <a:latin typeface="+mn-lt"/>
                </a:rPr>
                <a:t>199 + ongoing</a:t>
              </a:r>
            </a:p>
          </p:txBody>
        </p:sp>
        <p:sp>
          <p:nvSpPr>
            <p:cNvPr id="593" name="Freeform 918"/>
            <p:cNvSpPr>
              <a:spLocks/>
            </p:cNvSpPr>
            <p:nvPr/>
          </p:nvSpPr>
          <p:spPr bwMode="auto">
            <a:xfrm>
              <a:off x="1022721" y="2343094"/>
              <a:ext cx="61200" cy="45719"/>
            </a:xfrm>
            <a:custGeom>
              <a:avLst/>
              <a:gdLst>
                <a:gd name="T0" fmla="*/ 187 w 187"/>
                <a:gd name="T1" fmla="*/ 187 w 187"/>
                <a:gd name="T2" fmla="*/ 0 w 187"/>
              </a:gdLst>
              <a:ahLst/>
              <a:cxnLst>
                <a:cxn ang="0">
                  <a:pos x="T0" y="0"/>
                </a:cxn>
                <a:cxn ang="0">
                  <a:pos x="T1" y="0"/>
                </a:cxn>
                <a:cxn ang="0">
                  <a:pos x="T2" y="0"/>
                </a:cxn>
              </a:cxnLst>
              <a:rect l="0" t="0" r="r" b="b"/>
              <a:pathLst>
                <a:path w="187">
                  <a:moveTo>
                    <a:pt x="187" y="0"/>
                  </a:moveTo>
                  <a:lnTo>
                    <a:pt x="187" y="0"/>
                  </a:lnTo>
                  <a:lnTo>
                    <a:pt x="0" y="0"/>
                  </a:lnTo>
                </a:path>
              </a:pathLst>
            </a:custGeom>
            <a:noFill/>
            <a:ln w="9525">
              <a:solidFill>
                <a:srgbClr val="797D8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594" name="Freeform 919"/>
            <p:cNvSpPr>
              <a:spLocks/>
            </p:cNvSpPr>
            <p:nvPr/>
          </p:nvSpPr>
          <p:spPr bwMode="auto">
            <a:xfrm>
              <a:off x="1353928" y="2313749"/>
              <a:ext cx="9546" cy="65734"/>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solidFill>
              <a:srgbClr val="797D8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595" name="Freeform 920"/>
            <p:cNvSpPr>
              <a:spLocks/>
            </p:cNvSpPr>
            <p:nvPr/>
          </p:nvSpPr>
          <p:spPr bwMode="auto">
            <a:xfrm>
              <a:off x="1353928" y="2313749"/>
              <a:ext cx="9546" cy="65734"/>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noFill/>
            <a:ln w="0">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596" name="Freeform 921"/>
            <p:cNvSpPr>
              <a:spLocks/>
            </p:cNvSpPr>
            <p:nvPr/>
          </p:nvSpPr>
          <p:spPr bwMode="auto">
            <a:xfrm>
              <a:off x="1016093" y="2313749"/>
              <a:ext cx="9546" cy="65734"/>
            </a:xfrm>
            <a:custGeom>
              <a:avLst/>
              <a:gdLst>
                <a:gd name="T0" fmla="*/ 0 w 9"/>
                <a:gd name="T1" fmla="*/ 38 h 38"/>
                <a:gd name="T2" fmla="*/ 0 w 9"/>
                <a:gd name="T3" fmla="*/ 38 h 38"/>
                <a:gd name="T4" fmla="*/ 9 w 9"/>
                <a:gd name="T5" fmla="*/ 38 h 38"/>
                <a:gd name="T6" fmla="*/ 9 w 9"/>
                <a:gd name="T7" fmla="*/ 0 h 38"/>
                <a:gd name="T8" fmla="*/ 0 w 9"/>
                <a:gd name="T9" fmla="*/ 0 h 38"/>
                <a:gd name="T10" fmla="*/ 0 w 9"/>
                <a:gd name="T11" fmla="*/ 38 h 38"/>
                <a:gd name="T12" fmla="*/ 0 w 9"/>
                <a:gd name="T13" fmla="*/ 38 h 38"/>
                <a:gd name="T14" fmla="*/ 0 w 9"/>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8">
                  <a:moveTo>
                    <a:pt x="0" y="38"/>
                  </a:moveTo>
                  <a:lnTo>
                    <a:pt x="0" y="38"/>
                  </a:lnTo>
                  <a:lnTo>
                    <a:pt x="9" y="38"/>
                  </a:lnTo>
                  <a:lnTo>
                    <a:pt x="9" y="0"/>
                  </a:lnTo>
                  <a:lnTo>
                    <a:pt x="0" y="0"/>
                  </a:lnTo>
                  <a:lnTo>
                    <a:pt x="0" y="38"/>
                  </a:lnTo>
                  <a:lnTo>
                    <a:pt x="0" y="38"/>
                  </a:lnTo>
                  <a:lnTo>
                    <a:pt x="0" y="38"/>
                  </a:lnTo>
                  <a:close/>
                </a:path>
              </a:pathLst>
            </a:custGeom>
            <a:solidFill>
              <a:srgbClr val="797D8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597" name="Freeform 922"/>
            <p:cNvSpPr>
              <a:spLocks/>
            </p:cNvSpPr>
            <p:nvPr/>
          </p:nvSpPr>
          <p:spPr bwMode="auto">
            <a:xfrm>
              <a:off x="1016093" y="2313749"/>
              <a:ext cx="9546" cy="65734"/>
            </a:xfrm>
            <a:custGeom>
              <a:avLst/>
              <a:gdLst>
                <a:gd name="T0" fmla="*/ 0 w 9"/>
                <a:gd name="T1" fmla="*/ 38 h 38"/>
                <a:gd name="T2" fmla="*/ 0 w 9"/>
                <a:gd name="T3" fmla="*/ 38 h 38"/>
                <a:gd name="T4" fmla="*/ 9 w 9"/>
                <a:gd name="T5" fmla="*/ 38 h 38"/>
                <a:gd name="T6" fmla="*/ 9 w 9"/>
                <a:gd name="T7" fmla="*/ 0 h 38"/>
                <a:gd name="T8" fmla="*/ 0 w 9"/>
                <a:gd name="T9" fmla="*/ 0 h 38"/>
                <a:gd name="T10" fmla="*/ 0 w 9"/>
                <a:gd name="T11" fmla="*/ 38 h 38"/>
                <a:gd name="T12" fmla="*/ 0 w 9"/>
                <a:gd name="T13" fmla="*/ 38 h 38"/>
                <a:gd name="T14" fmla="*/ 0 w 9"/>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8">
                  <a:moveTo>
                    <a:pt x="0" y="38"/>
                  </a:moveTo>
                  <a:lnTo>
                    <a:pt x="0" y="38"/>
                  </a:lnTo>
                  <a:lnTo>
                    <a:pt x="9" y="38"/>
                  </a:lnTo>
                  <a:lnTo>
                    <a:pt x="9" y="0"/>
                  </a:lnTo>
                  <a:lnTo>
                    <a:pt x="0" y="0"/>
                  </a:lnTo>
                  <a:lnTo>
                    <a:pt x="0" y="38"/>
                  </a:lnTo>
                  <a:lnTo>
                    <a:pt x="0" y="38"/>
                  </a:lnTo>
                  <a:lnTo>
                    <a:pt x="0" y="38"/>
                  </a:lnTo>
                  <a:close/>
                </a:path>
              </a:pathLst>
            </a:custGeom>
            <a:noFill/>
            <a:ln w="0">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02" name="Freeform 927"/>
            <p:cNvSpPr>
              <a:spLocks/>
            </p:cNvSpPr>
            <p:nvPr/>
          </p:nvSpPr>
          <p:spPr bwMode="auto">
            <a:xfrm flipV="1">
              <a:off x="1385413" y="2296142"/>
              <a:ext cx="484171" cy="46952"/>
            </a:xfrm>
            <a:custGeom>
              <a:avLst/>
              <a:gdLst>
                <a:gd name="T0" fmla="*/ 317 w 317"/>
                <a:gd name="T1" fmla="*/ 317 w 317"/>
                <a:gd name="T2" fmla="*/ 0 w 317"/>
              </a:gdLst>
              <a:ahLst/>
              <a:cxnLst>
                <a:cxn ang="0">
                  <a:pos x="T0" y="0"/>
                </a:cxn>
                <a:cxn ang="0">
                  <a:pos x="T1" y="0"/>
                </a:cxn>
                <a:cxn ang="0">
                  <a:pos x="T2" y="0"/>
                </a:cxn>
              </a:cxnLst>
              <a:rect l="0" t="0" r="r" b="b"/>
              <a:pathLst>
                <a:path w="317">
                  <a:moveTo>
                    <a:pt x="317" y="0"/>
                  </a:moveTo>
                  <a:lnTo>
                    <a:pt x="317" y="0"/>
                  </a:lnTo>
                  <a:lnTo>
                    <a:pt x="0" y="0"/>
                  </a:lnTo>
                </a:path>
              </a:pathLst>
            </a:custGeom>
            <a:noFill/>
            <a:ln w="9525">
              <a:solidFill>
                <a:srgbClr val="797D8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05" name="Freeform 930"/>
            <p:cNvSpPr>
              <a:spLocks/>
            </p:cNvSpPr>
            <p:nvPr/>
          </p:nvSpPr>
          <p:spPr bwMode="auto">
            <a:xfrm>
              <a:off x="1380442" y="2313749"/>
              <a:ext cx="9546" cy="65734"/>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solidFill>
              <a:srgbClr val="797D8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06" name="Freeform 931"/>
            <p:cNvSpPr>
              <a:spLocks/>
            </p:cNvSpPr>
            <p:nvPr/>
          </p:nvSpPr>
          <p:spPr bwMode="auto">
            <a:xfrm>
              <a:off x="1380442" y="2313749"/>
              <a:ext cx="9546" cy="65734"/>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noFill/>
            <a:ln w="0">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20" name="Freeform 945"/>
            <p:cNvSpPr>
              <a:spLocks/>
            </p:cNvSpPr>
            <p:nvPr/>
          </p:nvSpPr>
          <p:spPr bwMode="auto">
            <a:xfrm flipV="1">
              <a:off x="2825709" y="2297406"/>
              <a:ext cx="606650" cy="45719"/>
            </a:xfrm>
            <a:custGeom>
              <a:avLst/>
              <a:gdLst>
                <a:gd name="T0" fmla="*/ 534 w 534"/>
                <a:gd name="T1" fmla="*/ 534 w 534"/>
                <a:gd name="T2" fmla="*/ 0 w 534"/>
              </a:gdLst>
              <a:ahLst/>
              <a:cxnLst>
                <a:cxn ang="0">
                  <a:pos x="T0" y="0"/>
                </a:cxn>
                <a:cxn ang="0">
                  <a:pos x="T1" y="0"/>
                </a:cxn>
                <a:cxn ang="0">
                  <a:pos x="T2" y="0"/>
                </a:cxn>
              </a:cxnLst>
              <a:rect l="0" t="0" r="r" b="b"/>
              <a:pathLst>
                <a:path w="534">
                  <a:moveTo>
                    <a:pt x="534" y="0"/>
                  </a:moveTo>
                  <a:lnTo>
                    <a:pt x="534" y="0"/>
                  </a:lnTo>
                  <a:lnTo>
                    <a:pt x="0" y="0"/>
                  </a:lnTo>
                </a:path>
              </a:pathLst>
            </a:custGeom>
            <a:noFill/>
            <a:ln w="9525">
              <a:solidFill>
                <a:srgbClr val="797D8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21" name="Freeform 946"/>
            <p:cNvSpPr>
              <a:spLocks/>
            </p:cNvSpPr>
            <p:nvPr/>
          </p:nvSpPr>
          <p:spPr bwMode="auto">
            <a:xfrm>
              <a:off x="3426007" y="2313749"/>
              <a:ext cx="9546" cy="65734"/>
            </a:xfrm>
            <a:custGeom>
              <a:avLst/>
              <a:gdLst>
                <a:gd name="T0" fmla="*/ 0 w 7"/>
                <a:gd name="T1" fmla="*/ 38 h 38"/>
                <a:gd name="T2" fmla="*/ 0 w 7"/>
                <a:gd name="T3" fmla="*/ 38 h 38"/>
                <a:gd name="T4" fmla="*/ 7 w 7"/>
                <a:gd name="T5" fmla="*/ 38 h 38"/>
                <a:gd name="T6" fmla="*/ 7 w 7"/>
                <a:gd name="T7" fmla="*/ 0 h 38"/>
                <a:gd name="T8" fmla="*/ 0 w 7"/>
                <a:gd name="T9" fmla="*/ 0 h 38"/>
                <a:gd name="T10" fmla="*/ 0 w 7"/>
                <a:gd name="T11" fmla="*/ 38 h 38"/>
                <a:gd name="T12" fmla="*/ 0 w 7"/>
                <a:gd name="T13" fmla="*/ 38 h 38"/>
                <a:gd name="T14" fmla="*/ 0 w 7"/>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8">
                  <a:moveTo>
                    <a:pt x="0" y="38"/>
                  </a:moveTo>
                  <a:lnTo>
                    <a:pt x="0" y="38"/>
                  </a:lnTo>
                  <a:lnTo>
                    <a:pt x="7" y="38"/>
                  </a:lnTo>
                  <a:lnTo>
                    <a:pt x="7" y="0"/>
                  </a:lnTo>
                  <a:lnTo>
                    <a:pt x="0" y="0"/>
                  </a:lnTo>
                  <a:lnTo>
                    <a:pt x="0" y="38"/>
                  </a:lnTo>
                  <a:lnTo>
                    <a:pt x="0" y="38"/>
                  </a:lnTo>
                  <a:lnTo>
                    <a:pt x="0" y="38"/>
                  </a:lnTo>
                  <a:close/>
                </a:path>
              </a:pathLst>
            </a:custGeom>
            <a:solidFill>
              <a:srgbClr val="797D8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22" name="Freeform 947"/>
            <p:cNvSpPr>
              <a:spLocks/>
            </p:cNvSpPr>
            <p:nvPr/>
          </p:nvSpPr>
          <p:spPr bwMode="auto">
            <a:xfrm>
              <a:off x="3426007" y="2313749"/>
              <a:ext cx="9546" cy="65734"/>
            </a:xfrm>
            <a:custGeom>
              <a:avLst/>
              <a:gdLst>
                <a:gd name="T0" fmla="*/ 0 w 7"/>
                <a:gd name="T1" fmla="*/ 38 h 38"/>
                <a:gd name="T2" fmla="*/ 0 w 7"/>
                <a:gd name="T3" fmla="*/ 38 h 38"/>
                <a:gd name="T4" fmla="*/ 7 w 7"/>
                <a:gd name="T5" fmla="*/ 38 h 38"/>
                <a:gd name="T6" fmla="*/ 7 w 7"/>
                <a:gd name="T7" fmla="*/ 0 h 38"/>
                <a:gd name="T8" fmla="*/ 0 w 7"/>
                <a:gd name="T9" fmla="*/ 0 h 38"/>
                <a:gd name="T10" fmla="*/ 0 w 7"/>
                <a:gd name="T11" fmla="*/ 38 h 38"/>
                <a:gd name="T12" fmla="*/ 0 w 7"/>
                <a:gd name="T13" fmla="*/ 38 h 38"/>
                <a:gd name="T14" fmla="*/ 0 w 7"/>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8">
                  <a:moveTo>
                    <a:pt x="0" y="38"/>
                  </a:moveTo>
                  <a:lnTo>
                    <a:pt x="0" y="38"/>
                  </a:lnTo>
                  <a:lnTo>
                    <a:pt x="7" y="38"/>
                  </a:lnTo>
                  <a:lnTo>
                    <a:pt x="7" y="0"/>
                  </a:lnTo>
                  <a:lnTo>
                    <a:pt x="0" y="0"/>
                  </a:lnTo>
                  <a:lnTo>
                    <a:pt x="0" y="38"/>
                  </a:lnTo>
                  <a:lnTo>
                    <a:pt x="0" y="38"/>
                  </a:lnTo>
                  <a:lnTo>
                    <a:pt x="0" y="38"/>
                  </a:lnTo>
                  <a:close/>
                </a:path>
              </a:pathLst>
            </a:custGeom>
            <a:noFill/>
            <a:ln w="0">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29" name="Freeform 954"/>
            <p:cNvSpPr>
              <a:spLocks/>
            </p:cNvSpPr>
            <p:nvPr/>
          </p:nvSpPr>
          <p:spPr bwMode="auto">
            <a:xfrm>
              <a:off x="4403250" y="2343093"/>
              <a:ext cx="726199" cy="67678"/>
            </a:xfrm>
            <a:custGeom>
              <a:avLst/>
              <a:gdLst>
                <a:gd name="T0" fmla="*/ 602 w 602"/>
                <a:gd name="T1" fmla="*/ 602 w 602"/>
                <a:gd name="T2" fmla="*/ 0 w 602"/>
              </a:gdLst>
              <a:ahLst/>
              <a:cxnLst>
                <a:cxn ang="0">
                  <a:pos x="T0" y="0"/>
                </a:cxn>
                <a:cxn ang="0">
                  <a:pos x="T1" y="0"/>
                </a:cxn>
                <a:cxn ang="0">
                  <a:pos x="T2" y="0"/>
                </a:cxn>
              </a:cxnLst>
              <a:rect l="0" t="0" r="r" b="b"/>
              <a:pathLst>
                <a:path w="602">
                  <a:moveTo>
                    <a:pt x="602" y="0"/>
                  </a:moveTo>
                  <a:lnTo>
                    <a:pt x="602" y="0"/>
                  </a:lnTo>
                  <a:lnTo>
                    <a:pt x="0" y="0"/>
                  </a:lnTo>
                </a:path>
              </a:pathLst>
            </a:custGeom>
            <a:noFill/>
            <a:ln w="9525">
              <a:solidFill>
                <a:srgbClr val="797D8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30" name="Freeform 955"/>
            <p:cNvSpPr>
              <a:spLocks/>
            </p:cNvSpPr>
            <p:nvPr/>
          </p:nvSpPr>
          <p:spPr bwMode="auto">
            <a:xfrm>
              <a:off x="5135957" y="2313749"/>
              <a:ext cx="9546" cy="65734"/>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solidFill>
              <a:srgbClr val="797D8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31" name="Freeform 956"/>
            <p:cNvSpPr>
              <a:spLocks/>
            </p:cNvSpPr>
            <p:nvPr/>
          </p:nvSpPr>
          <p:spPr bwMode="auto">
            <a:xfrm>
              <a:off x="5135367" y="2313749"/>
              <a:ext cx="9546" cy="65734"/>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noFill/>
            <a:ln w="0">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32" name="Freeform 957"/>
            <p:cNvSpPr>
              <a:spLocks/>
            </p:cNvSpPr>
            <p:nvPr/>
          </p:nvSpPr>
          <p:spPr bwMode="auto">
            <a:xfrm>
              <a:off x="4402656" y="2313749"/>
              <a:ext cx="9546" cy="65734"/>
            </a:xfrm>
            <a:custGeom>
              <a:avLst/>
              <a:gdLst>
                <a:gd name="T0" fmla="*/ 0 w 6"/>
                <a:gd name="T1" fmla="*/ 38 h 38"/>
                <a:gd name="T2" fmla="*/ 0 w 6"/>
                <a:gd name="T3" fmla="*/ 38 h 38"/>
                <a:gd name="T4" fmla="*/ 6 w 6"/>
                <a:gd name="T5" fmla="*/ 38 h 38"/>
                <a:gd name="T6" fmla="*/ 6 w 6"/>
                <a:gd name="T7" fmla="*/ 0 h 38"/>
                <a:gd name="T8" fmla="*/ 0 w 6"/>
                <a:gd name="T9" fmla="*/ 0 h 38"/>
                <a:gd name="T10" fmla="*/ 0 w 6"/>
                <a:gd name="T11" fmla="*/ 38 h 38"/>
                <a:gd name="T12" fmla="*/ 0 w 6"/>
                <a:gd name="T13" fmla="*/ 38 h 38"/>
                <a:gd name="T14" fmla="*/ 0 w 6"/>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8">
                  <a:moveTo>
                    <a:pt x="0" y="38"/>
                  </a:moveTo>
                  <a:lnTo>
                    <a:pt x="0" y="38"/>
                  </a:lnTo>
                  <a:lnTo>
                    <a:pt x="6" y="38"/>
                  </a:lnTo>
                  <a:lnTo>
                    <a:pt x="6" y="0"/>
                  </a:lnTo>
                  <a:lnTo>
                    <a:pt x="0" y="0"/>
                  </a:lnTo>
                  <a:lnTo>
                    <a:pt x="0" y="38"/>
                  </a:lnTo>
                  <a:lnTo>
                    <a:pt x="0" y="38"/>
                  </a:lnTo>
                  <a:lnTo>
                    <a:pt x="0" y="38"/>
                  </a:lnTo>
                  <a:close/>
                </a:path>
              </a:pathLst>
            </a:custGeom>
            <a:solidFill>
              <a:srgbClr val="797D8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33" name="Freeform 958"/>
            <p:cNvSpPr>
              <a:spLocks/>
            </p:cNvSpPr>
            <p:nvPr/>
          </p:nvSpPr>
          <p:spPr bwMode="auto">
            <a:xfrm>
              <a:off x="4406564" y="2313749"/>
              <a:ext cx="9546" cy="65734"/>
            </a:xfrm>
            <a:custGeom>
              <a:avLst/>
              <a:gdLst>
                <a:gd name="T0" fmla="*/ 0 w 6"/>
                <a:gd name="T1" fmla="*/ 38 h 38"/>
                <a:gd name="T2" fmla="*/ 0 w 6"/>
                <a:gd name="T3" fmla="*/ 38 h 38"/>
                <a:gd name="T4" fmla="*/ 6 w 6"/>
                <a:gd name="T5" fmla="*/ 38 h 38"/>
                <a:gd name="T6" fmla="*/ 6 w 6"/>
                <a:gd name="T7" fmla="*/ 0 h 38"/>
                <a:gd name="T8" fmla="*/ 0 w 6"/>
                <a:gd name="T9" fmla="*/ 0 h 38"/>
                <a:gd name="T10" fmla="*/ 0 w 6"/>
                <a:gd name="T11" fmla="*/ 38 h 38"/>
                <a:gd name="T12" fmla="*/ 0 w 6"/>
                <a:gd name="T13" fmla="*/ 38 h 38"/>
                <a:gd name="T14" fmla="*/ 0 w 6"/>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8">
                  <a:moveTo>
                    <a:pt x="0" y="38"/>
                  </a:moveTo>
                  <a:lnTo>
                    <a:pt x="0" y="38"/>
                  </a:lnTo>
                  <a:lnTo>
                    <a:pt x="6" y="38"/>
                  </a:lnTo>
                  <a:lnTo>
                    <a:pt x="6" y="0"/>
                  </a:lnTo>
                  <a:lnTo>
                    <a:pt x="0" y="0"/>
                  </a:lnTo>
                  <a:lnTo>
                    <a:pt x="0" y="38"/>
                  </a:lnTo>
                  <a:lnTo>
                    <a:pt x="0" y="38"/>
                  </a:lnTo>
                  <a:lnTo>
                    <a:pt x="0" y="38"/>
                  </a:lnTo>
                  <a:close/>
                </a:path>
              </a:pathLst>
            </a:custGeom>
            <a:noFill/>
            <a:ln w="0">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47" name="Freeform 972"/>
            <p:cNvSpPr>
              <a:spLocks/>
            </p:cNvSpPr>
            <p:nvPr/>
          </p:nvSpPr>
          <p:spPr bwMode="auto">
            <a:xfrm>
              <a:off x="3459152" y="2343094"/>
              <a:ext cx="701130" cy="75777"/>
            </a:xfrm>
            <a:custGeom>
              <a:avLst/>
              <a:gdLst>
                <a:gd name="T0" fmla="*/ 457 w 457"/>
                <a:gd name="T1" fmla="*/ 457 w 457"/>
                <a:gd name="T2" fmla="*/ 0 w 457"/>
              </a:gdLst>
              <a:ahLst/>
              <a:cxnLst>
                <a:cxn ang="0">
                  <a:pos x="T0" y="0"/>
                </a:cxn>
                <a:cxn ang="0">
                  <a:pos x="T1" y="0"/>
                </a:cxn>
                <a:cxn ang="0">
                  <a:pos x="T2" y="0"/>
                </a:cxn>
              </a:cxnLst>
              <a:rect l="0" t="0" r="r" b="b"/>
              <a:pathLst>
                <a:path w="457">
                  <a:moveTo>
                    <a:pt x="457" y="0"/>
                  </a:moveTo>
                  <a:lnTo>
                    <a:pt x="457" y="0"/>
                  </a:lnTo>
                  <a:lnTo>
                    <a:pt x="0" y="0"/>
                  </a:lnTo>
                </a:path>
              </a:pathLst>
            </a:custGeom>
            <a:noFill/>
            <a:ln w="9525">
              <a:solidFill>
                <a:srgbClr val="797D8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48" name="Freeform 973"/>
            <p:cNvSpPr>
              <a:spLocks/>
            </p:cNvSpPr>
            <p:nvPr/>
          </p:nvSpPr>
          <p:spPr bwMode="auto">
            <a:xfrm>
              <a:off x="4156538" y="2313749"/>
              <a:ext cx="9546" cy="65734"/>
            </a:xfrm>
            <a:custGeom>
              <a:avLst/>
              <a:gdLst>
                <a:gd name="T0" fmla="*/ 0 w 7"/>
                <a:gd name="T1" fmla="*/ 38 h 38"/>
                <a:gd name="T2" fmla="*/ 0 w 7"/>
                <a:gd name="T3" fmla="*/ 38 h 38"/>
                <a:gd name="T4" fmla="*/ 7 w 7"/>
                <a:gd name="T5" fmla="*/ 38 h 38"/>
                <a:gd name="T6" fmla="*/ 7 w 7"/>
                <a:gd name="T7" fmla="*/ 0 h 38"/>
                <a:gd name="T8" fmla="*/ 0 w 7"/>
                <a:gd name="T9" fmla="*/ 0 h 38"/>
                <a:gd name="T10" fmla="*/ 0 w 7"/>
                <a:gd name="T11" fmla="*/ 38 h 38"/>
                <a:gd name="T12" fmla="*/ 0 w 7"/>
                <a:gd name="T13" fmla="*/ 38 h 38"/>
                <a:gd name="T14" fmla="*/ 0 w 7"/>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8">
                  <a:moveTo>
                    <a:pt x="0" y="38"/>
                  </a:moveTo>
                  <a:lnTo>
                    <a:pt x="0" y="38"/>
                  </a:lnTo>
                  <a:lnTo>
                    <a:pt x="7" y="38"/>
                  </a:lnTo>
                  <a:lnTo>
                    <a:pt x="7" y="0"/>
                  </a:lnTo>
                  <a:lnTo>
                    <a:pt x="0" y="0"/>
                  </a:lnTo>
                  <a:lnTo>
                    <a:pt x="0" y="38"/>
                  </a:lnTo>
                  <a:lnTo>
                    <a:pt x="0" y="38"/>
                  </a:lnTo>
                  <a:lnTo>
                    <a:pt x="0" y="38"/>
                  </a:lnTo>
                  <a:close/>
                </a:path>
              </a:pathLst>
            </a:custGeom>
            <a:solidFill>
              <a:srgbClr val="797D8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49" name="Freeform 974"/>
            <p:cNvSpPr>
              <a:spLocks/>
            </p:cNvSpPr>
            <p:nvPr/>
          </p:nvSpPr>
          <p:spPr bwMode="auto">
            <a:xfrm>
              <a:off x="4156538" y="2313749"/>
              <a:ext cx="9546" cy="65734"/>
            </a:xfrm>
            <a:custGeom>
              <a:avLst/>
              <a:gdLst>
                <a:gd name="T0" fmla="*/ 0 w 7"/>
                <a:gd name="T1" fmla="*/ 38 h 38"/>
                <a:gd name="T2" fmla="*/ 0 w 7"/>
                <a:gd name="T3" fmla="*/ 38 h 38"/>
                <a:gd name="T4" fmla="*/ 7 w 7"/>
                <a:gd name="T5" fmla="*/ 38 h 38"/>
                <a:gd name="T6" fmla="*/ 7 w 7"/>
                <a:gd name="T7" fmla="*/ 0 h 38"/>
                <a:gd name="T8" fmla="*/ 0 w 7"/>
                <a:gd name="T9" fmla="*/ 0 h 38"/>
                <a:gd name="T10" fmla="*/ 0 w 7"/>
                <a:gd name="T11" fmla="*/ 38 h 38"/>
                <a:gd name="T12" fmla="*/ 0 w 7"/>
                <a:gd name="T13" fmla="*/ 38 h 38"/>
                <a:gd name="T14" fmla="*/ 0 w 7"/>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8">
                  <a:moveTo>
                    <a:pt x="0" y="38"/>
                  </a:moveTo>
                  <a:lnTo>
                    <a:pt x="0" y="38"/>
                  </a:lnTo>
                  <a:lnTo>
                    <a:pt x="7" y="38"/>
                  </a:lnTo>
                  <a:lnTo>
                    <a:pt x="7" y="0"/>
                  </a:lnTo>
                  <a:lnTo>
                    <a:pt x="0" y="0"/>
                  </a:lnTo>
                  <a:lnTo>
                    <a:pt x="0" y="38"/>
                  </a:lnTo>
                  <a:lnTo>
                    <a:pt x="0" y="38"/>
                  </a:lnTo>
                  <a:lnTo>
                    <a:pt x="0" y="38"/>
                  </a:lnTo>
                  <a:close/>
                </a:path>
              </a:pathLst>
            </a:custGeom>
            <a:noFill/>
            <a:ln w="0">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50" name="Freeform 975"/>
            <p:cNvSpPr>
              <a:spLocks/>
            </p:cNvSpPr>
            <p:nvPr/>
          </p:nvSpPr>
          <p:spPr bwMode="auto">
            <a:xfrm>
              <a:off x="3455835" y="2313749"/>
              <a:ext cx="9546" cy="65734"/>
            </a:xfrm>
            <a:custGeom>
              <a:avLst/>
              <a:gdLst>
                <a:gd name="T0" fmla="*/ 0 w 7"/>
                <a:gd name="T1" fmla="*/ 38 h 38"/>
                <a:gd name="T2" fmla="*/ 0 w 7"/>
                <a:gd name="T3" fmla="*/ 38 h 38"/>
                <a:gd name="T4" fmla="*/ 7 w 7"/>
                <a:gd name="T5" fmla="*/ 38 h 38"/>
                <a:gd name="T6" fmla="*/ 7 w 7"/>
                <a:gd name="T7" fmla="*/ 0 h 38"/>
                <a:gd name="T8" fmla="*/ 0 w 7"/>
                <a:gd name="T9" fmla="*/ 0 h 38"/>
                <a:gd name="T10" fmla="*/ 0 w 7"/>
                <a:gd name="T11" fmla="*/ 38 h 38"/>
                <a:gd name="T12" fmla="*/ 0 w 7"/>
                <a:gd name="T13" fmla="*/ 38 h 38"/>
                <a:gd name="T14" fmla="*/ 0 w 7"/>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8">
                  <a:moveTo>
                    <a:pt x="0" y="38"/>
                  </a:moveTo>
                  <a:lnTo>
                    <a:pt x="0" y="38"/>
                  </a:lnTo>
                  <a:lnTo>
                    <a:pt x="7" y="38"/>
                  </a:lnTo>
                  <a:lnTo>
                    <a:pt x="7" y="0"/>
                  </a:lnTo>
                  <a:lnTo>
                    <a:pt x="0" y="0"/>
                  </a:lnTo>
                  <a:lnTo>
                    <a:pt x="0" y="38"/>
                  </a:lnTo>
                  <a:lnTo>
                    <a:pt x="0" y="38"/>
                  </a:lnTo>
                  <a:lnTo>
                    <a:pt x="0" y="38"/>
                  </a:lnTo>
                  <a:close/>
                </a:path>
              </a:pathLst>
            </a:custGeom>
            <a:solidFill>
              <a:srgbClr val="797D8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51" name="Freeform 976"/>
            <p:cNvSpPr>
              <a:spLocks/>
            </p:cNvSpPr>
            <p:nvPr/>
          </p:nvSpPr>
          <p:spPr bwMode="auto">
            <a:xfrm>
              <a:off x="3455835" y="2313749"/>
              <a:ext cx="9546" cy="65734"/>
            </a:xfrm>
            <a:custGeom>
              <a:avLst/>
              <a:gdLst>
                <a:gd name="T0" fmla="*/ 0 w 7"/>
                <a:gd name="T1" fmla="*/ 38 h 38"/>
                <a:gd name="T2" fmla="*/ 0 w 7"/>
                <a:gd name="T3" fmla="*/ 38 h 38"/>
                <a:gd name="T4" fmla="*/ 7 w 7"/>
                <a:gd name="T5" fmla="*/ 38 h 38"/>
                <a:gd name="T6" fmla="*/ 7 w 7"/>
                <a:gd name="T7" fmla="*/ 0 h 38"/>
                <a:gd name="T8" fmla="*/ 0 w 7"/>
                <a:gd name="T9" fmla="*/ 0 h 38"/>
                <a:gd name="T10" fmla="*/ 0 w 7"/>
                <a:gd name="T11" fmla="*/ 38 h 38"/>
                <a:gd name="T12" fmla="*/ 0 w 7"/>
                <a:gd name="T13" fmla="*/ 38 h 38"/>
                <a:gd name="T14" fmla="*/ 0 w 7"/>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8">
                  <a:moveTo>
                    <a:pt x="0" y="38"/>
                  </a:moveTo>
                  <a:lnTo>
                    <a:pt x="0" y="38"/>
                  </a:lnTo>
                  <a:lnTo>
                    <a:pt x="7" y="38"/>
                  </a:lnTo>
                  <a:lnTo>
                    <a:pt x="7" y="0"/>
                  </a:lnTo>
                  <a:lnTo>
                    <a:pt x="0" y="0"/>
                  </a:lnTo>
                  <a:lnTo>
                    <a:pt x="0" y="38"/>
                  </a:lnTo>
                  <a:lnTo>
                    <a:pt x="0" y="38"/>
                  </a:lnTo>
                  <a:lnTo>
                    <a:pt x="0" y="38"/>
                  </a:lnTo>
                  <a:close/>
                </a:path>
              </a:pathLst>
            </a:custGeom>
            <a:noFill/>
            <a:ln w="0">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56" name="Freeform 981"/>
            <p:cNvSpPr>
              <a:spLocks/>
            </p:cNvSpPr>
            <p:nvPr/>
          </p:nvSpPr>
          <p:spPr bwMode="auto">
            <a:xfrm>
              <a:off x="4189682" y="2343094"/>
              <a:ext cx="191624" cy="46952"/>
            </a:xfrm>
            <a:custGeom>
              <a:avLst/>
              <a:gdLst>
                <a:gd name="T0" fmla="*/ 125 w 125"/>
                <a:gd name="T1" fmla="*/ 125 w 125"/>
                <a:gd name="T2" fmla="*/ 0 w 125"/>
              </a:gdLst>
              <a:ahLst/>
              <a:cxnLst>
                <a:cxn ang="0">
                  <a:pos x="T0" y="0"/>
                </a:cxn>
                <a:cxn ang="0">
                  <a:pos x="T1" y="0"/>
                </a:cxn>
                <a:cxn ang="0">
                  <a:pos x="T2" y="0"/>
                </a:cxn>
              </a:cxnLst>
              <a:rect l="0" t="0" r="r" b="b"/>
              <a:pathLst>
                <a:path w="125">
                  <a:moveTo>
                    <a:pt x="125" y="0"/>
                  </a:moveTo>
                  <a:lnTo>
                    <a:pt x="125" y="0"/>
                  </a:lnTo>
                  <a:lnTo>
                    <a:pt x="0" y="0"/>
                  </a:lnTo>
                </a:path>
              </a:pathLst>
            </a:custGeom>
            <a:noFill/>
            <a:ln w="9525">
              <a:solidFill>
                <a:srgbClr val="797D8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57" name="Freeform 982"/>
            <p:cNvSpPr>
              <a:spLocks/>
            </p:cNvSpPr>
            <p:nvPr/>
          </p:nvSpPr>
          <p:spPr bwMode="auto">
            <a:xfrm>
              <a:off x="4376735" y="2313749"/>
              <a:ext cx="9546" cy="65734"/>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solidFill>
              <a:srgbClr val="797D8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58" name="Freeform 983"/>
            <p:cNvSpPr>
              <a:spLocks/>
            </p:cNvSpPr>
            <p:nvPr/>
          </p:nvSpPr>
          <p:spPr bwMode="auto">
            <a:xfrm>
              <a:off x="4376735" y="2313749"/>
              <a:ext cx="9546" cy="65734"/>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noFill/>
            <a:ln w="0">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59" name="Freeform 984"/>
            <p:cNvSpPr>
              <a:spLocks/>
            </p:cNvSpPr>
            <p:nvPr/>
          </p:nvSpPr>
          <p:spPr bwMode="auto">
            <a:xfrm>
              <a:off x="4186367" y="2313749"/>
              <a:ext cx="9546" cy="65734"/>
            </a:xfrm>
            <a:custGeom>
              <a:avLst/>
              <a:gdLst>
                <a:gd name="T0" fmla="*/ 0 w 7"/>
                <a:gd name="T1" fmla="*/ 38 h 38"/>
                <a:gd name="T2" fmla="*/ 0 w 7"/>
                <a:gd name="T3" fmla="*/ 38 h 38"/>
                <a:gd name="T4" fmla="*/ 7 w 7"/>
                <a:gd name="T5" fmla="*/ 38 h 38"/>
                <a:gd name="T6" fmla="*/ 7 w 7"/>
                <a:gd name="T7" fmla="*/ 0 h 38"/>
                <a:gd name="T8" fmla="*/ 0 w 7"/>
                <a:gd name="T9" fmla="*/ 0 h 38"/>
                <a:gd name="T10" fmla="*/ 0 w 7"/>
                <a:gd name="T11" fmla="*/ 38 h 38"/>
                <a:gd name="T12" fmla="*/ 0 w 7"/>
                <a:gd name="T13" fmla="*/ 38 h 38"/>
                <a:gd name="T14" fmla="*/ 0 w 7"/>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8">
                  <a:moveTo>
                    <a:pt x="0" y="38"/>
                  </a:moveTo>
                  <a:lnTo>
                    <a:pt x="0" y="38"/>
                  </a:lnTo>
                  <a:lnTo>
                    <a:pt x="7" y="38"/>
                  </a:lnTo>
                  <a:lnTo>
                    <a:pt x="7" y="0"/>
                  </a:lnTo>
                  <a:lnTo>
                    <a:pt x="0" y="0"/>
                  </a:lnTo>
                  <a:lnTo>
                    <a:pt x="0" y="38"/>
                  </a:lnTo>
                  <a:lnTo>
                    <a:pt x="0" y="38"/>
                  </a:lnTo>
                  <a:lnTo>
                    <a:pt x="0" y="38"/>
                  </a:lnTo>
                  <a:close/>
                </a:path>
              </a:pathLst>
            </a:custGeom>
            <a:solidFill>
              <a:srgbClr val="797D8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60" name="Freeform 985"/>
            <p:cNvSpPr>
              <a:spLocks/>
            </p:cNvSpPr>
            <p:nvPr/>
          </p:nvSpPr>
          <p:spPr bwMode="auto">
            <a:xfrm>
              <a:off x="4186367" y="2313749"/>
              <a:ext cx="9546" cy="65734"/>
            </a:xfrm>
            <a:custGeom>
              <a:avLst/>
              <a:gdLst>
                <a:gd name="T0" fmla="*/ 0 w 7"/>
                <a:gd name="T1" fmla="*/ 38 h 38"/>
                <a:gd name="T2" fmla="*/ 0 w 7"/>
                <a:gd name="T3" fmla="*/ 38 h 38"/>
                <a:gd name="T4" fmla="*/ 7 w 7"/>
                <a:gd name="T5" fmla="*/ 38 h 38"/>
                <a:gd name="T6" fmla="*/ 7 w 7"/>
                <a:gd name="T7" fmla="*/ 0 h 38"/>
                <a:gd name="T8" fmla="*/ 0 w 7"/>
                <a:gd name="T9" fmla="*/ 0 h 38"/>
                <a:gd name="T10" fmla="*/ 0 w 7"/>
                <a:gd name="T11" fmla="*/ 38 h 38"/>
                <a:gd name="T12" fmla="*/ 0 w 7"/>
                <a:gd name="T13" fmla="*/ 38 h 38"/>
                <a:gd name="T14" fmla="*/ 0 w 7"/>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8">
                  <a:moveTo>
                    <a:pt x="0" y="38"/>
                  </a:moveTo>
                  <a:lnTo>
                    <a:pt x="0" y="38"/>
                  </a:lnTo>
                  <a:lnTo>
                    <a:pt x="7" y="38"/>
                  </a:lnTo>
                  <a:lnTo>
                    <a:pt x="7" y="0"/>
                  </a:lnTo>
                  <a:lnTo>
                    <a:pt x="0" y="0"/>
                  </a:lnTo>
                  <a:lnTo>
                    <a:pt x="0" y="38"/>
                  </a:lnTo>
                  <a:lnTo>
                    <a:pt x="0" y="38"/>
                  </a:lnTo>
                  <a:lnTo>
                    <a:pt x="0" y="38"/>
                  </a:lnTo>
                  <a:close/>
                </a:path>
              </a:pathLst>
            </a:custGeom>
            <a:noFill/>
            <a:ln w="0">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65" name="Freeform 990"/>
            <p:cNvSpPr>
              <a:spLocks/>
            </p:cNvSpPr>
            <p:nvPr/>
          </p:nvSpPr>
          <p:spPr bwMode="auto">
            <a:xfrm>
              <a:off x="5162520" y="2343092"/>
              <a:ext cx="964744" cy="67663"/>
            </a:xfrm>
            <a:custGeom>
              <a:avLst/>
              <a:gdLst>
                <a:gd name="T0" fmla="*/ 701 w 701"/>
                <a:gd name="T1" fmla="*/ 701 w 701"/>
                <a:gd name="T2" fmla="*/ 0 w 701"/>
              </a:gdLst>
              <a:ahLst/>
              <a:cxnLst>
                <a:cxn ang="0">
                  <a:pos x="T0" y="0"/>
                </a:cxn>
                <a:cxn ang="0">
                  <a:pos x="T1" y="0"/>
                </a:cxn>
                <a:cxn ang="0">
                  <a:pos x="T2" y="0"/>
                </a:cxn>
              </a:cxnLst>
              <a:rect l="0" t="0" r="r" b="b"/>
              <a:pathLst>
                <a:path w="701">
                  <a:moveTo>
                    <a:pt x="701" y="0"/>
                  </a:moveTo>
                  <a:lnTo>
                    <a:pt x="701" y="0"/>
                  </a:lnTo>
                  <a:lnTo>
                    <a:pt x="0" y="0"/>
                  </a:lnTo>
                </a:path>
              </a:pathLst>
            </a:custGeom>
            <a:noFill/>
            <a:ln w="9525">
              <a:solidFill>
                <a:srgbClr val="797D8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66" name="Freeform 991"/>
            <p:cNvSpPr>
              <a:spLocks/>
            </p:cNvSpPr>
            <p:nvPr/>
          </p:nvSpPr>
          <p:spPr bwMode="auto">
            <a:xfrm>
              <a:off x="6128642" y="2313749"/>
              <a:ext cx="9546" cy="65734"/>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solidFill>
              <a:srgbClr val="797D8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67" name="Freeform 992"/>
            <p:cNvSpPr>
              <a:spLocks/>
            </p:cNvSpPr>
            <p:nvPr/>
          </p:nvSpPr>
          <p:spPr bwMode="auto">
            <a:xfrm>
              <a:off x="6249460" y="2313749"/>
              <a:ext cx="9546" cy="65734"/>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noFill/>
            <a:ln w="0">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68" name="Freeform 993"/>
            <p:cNvSpPr>
              <a:spLocks/>
            </p:cNvSpPr>
            <p:nvPr/>
          </p:nvSpPr>
          <p:spPr bwMode="auto">
            <a:xfrm>
              <a:off x="5160225" y="2313749"/>
              <a:ext cx="9546" cy="65734"/>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solidFill>
              <a:srgbClr val="797D8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69" name="Freeform 994"/>
            <p:cNvSpPr>
              <a:spLocks/>
            </p:cNvSpPr>
            <p:nvPr/>
          </p:nvSpPr>
          <p:spPr bwMode="auto">
            <a:xfrm>
              <a:off x="5160225" y="2313749"/>
              <a:ext cx="9546" cy="65734"/>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noFill/>
            <a:ln w="0">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80" name="Freeform 1005"/>
            <p:cNvSpPr>
              <a:spLocks/>
            </p:cNvSpPr>
            <p:nvPr/>
          </p:nvSpPr>
          <p:spPr bwMode="auto">
            <a:xfrm>
              <a:off x="6167586" y="2343094"/>
              <a:ext cx="2356821" cy="52580"/>
            </a:xfrm>
            <a:custGeom>
              <a:avLst/>
              <a:gdLst>
                <a:gd name="T0" fmla="*/ 917 w 917"/>
                <a:gd name="T1" fmla="*/ 917 w 917"/>
                <a:gd name="T2" fmla="*/ 0 w 917"/>
              </a:gdLst>
              <a:ahLst/>
              <a:cxnLst>
                <a:cxn ang="0">
                  <a:pos x="T0" y="0"/>
                </a:cxn>
                <a:cxn ang="0">
                  <a:pos x="T1" y="0"/>
                </a:cxn>
                <a:cxn ang="0">
                  <a:pos x="T2" y="0"/>
                </a:cxn>
              </a:cxnLst>
              <a:rect l="0" t="0" r="r" b="b"/>
              <a:pathLst>
                <a:path w="917">
                  <a:moveTo>
                    <a:pt x="917" y="0"/>
                  </a:moveTo>
                  <a:lnTo>
                    <a:pt x="917" y="0"/>
                  </a:lnTo>
                  <a:lnTo>
                    <a:pt x="0" y="0"/>
                  </a:lnTo>
                </a:path>
              </a:pathLst>
            </a:custGeom>
            <a:noFill/>
            <a:ln w="9525">
              <a:solidFill>
                <a:srgbClr val="797D8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83" name="Freeform 1008"/>
            <p:cNvSpPr>
              <a:spLocks/>
            </p:cNvSpPr>
            <p:nvPr/>
          </p:nvSpPr>
          <p:spPr bwMode="auto">
            <a:xfrm>
              <a:off x="6158040" y="2313749"/>
              <a:ext cx="9546" cy="65734"/>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solidFill>
              <a:srgbClr val="797D8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284" name="Freeform 1010"/>
            <p:cNvSpPr>
              <a:spLocks/>
            </p:cNvSpPr>
            <p:nvPr/>
          </p:nvSpPr>
          <p:spPr bwMode="auto">
            <a:xfrm>
              <a:off x="6694559" y="2313749"/>
              <a:ext cx="9546" cy="65734"/>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noFill/>
            <a:ln w="0">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03" name="Freeform 928"/>
            <p:cNvSpPr>
              <a:spLocks/>
            </p:cNvSpPr>
            <p:nvPr/>
          </p:nvSpPr>
          <p:spPr bwMode="auto">
            <a:xfrm>
              <a:off x="1863304" y="2313749"/>
              <a:ext cx="9546" cy="65734"/>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solidFill>
              <a:srgbClr val="797D8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04" name="Freeform 929"/>
            <p:cNvSpPr>
              <a:spLocks/>
            </p:cNvSpPr>
            <p:nvPr/>
          </p:nvSpPr>
          <p:spPr bwMode="auto">
            <a:xfrm>
              <a:off x="1865227" y="2313749"/>
              <a:ext cx="9546" cy="65734"/>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noFill/>
            <a:ln w="0">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11" name="Freeform 936"/>
            <p:cNvSpPr>
              <a:spLocks/>
            </p:cNvSpPr>
            <p:nvPr/>
          </p:nvSpPr>
          <p:spPr bwMode="auto">
            <a:xfrm>
              <a:off x="1893886" y="2343093"/>
              <a:ext cx="287320" cy="73001"/>
            </a:xfrm>
            <a:custGeom>
              <a:avLst/>
              <a:gdLst>
                <a:gd name="T0" fmla="*/ 183 w 183"/>
                <a:gd name="T1" fmla="*/ 183 w 183"/>
                <a:gd name="T2" fmla="*/ 0 w 183"/>
              </a:gdLst>
              <a:ahLst/>
              <a:cxnLst>
                <a:cxn ang="0">
                  <a:pos x="T0" y="0"/>
                </a:cxn>
                <a:cxn ang="0">
                  <a:pos x="T1" y="0"/>
                </a:cxn>
                <a:cxn ang="0">
                  <a:pos x="T2" y="0"/>
                </a:cxn>
              </a:cxnLst>
              <a:rect l="0" t="0" r="r" b="b"/>
              <a:pathLst>
                <a:path w="183">
                  <a:moveTo>
                    <a:pt x="183" y="0"/>
                  </a:moveTo>
                  <a:lnTo>
                    <a:pt x="183" y="0"/>
                  </a:lnTo>
                  <a:lnTo>
                    <a:pt x="0" y="0"/>
                  </a:lnTo>
                </a:path>
              </a:pathLst>
            </a:custGeom>
            <a:noFill/>
            <a:ln w="9525">
              <a:solidFill>
                <a:srgbClr val="797D8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12" name="Freeform 937"/>
            <p:cNvSpPr>
              <a:spLocks/>
            </p:cNvSpPr>
            <p:nvPr/>
          </p:nvSpPr>
          <p:spPr bwMode="auto">
            <a:xfrm>
              <a:off x="2175670" y="2313749"/>
              <a:ext cx="9546" cy="65734"/>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solidFill>
              <a:srgbClr val="797D8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13" name="Freeform 938"/>
            <p:cNvSpPr>
              <a:spLocks/>
            </p:cNvSpPr>
            <p:nvPr/>
          </p:nvSpPr>
          <p:spPr bwMode="auto">
            <a:xfrm>
              <a:off x="2175670" y="2313749"/>
              <a:ext cx="9546" cy="65734"/>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noFill/>
            <a:ln w="0">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14" name="Freeform 939"/>
            <p:cNvSpPr>
              <a:spLocks/>
            </p:cNvSpPr>
            <p:nvPr/>
          </p:nvSpPr>
          <p:spPr bwMode="auto">
            <a:xfrm>
              <a:off x="1891476" y="2313749"/>
              <a:ext cx="9546" cy="65734"/>
            </a:xfrm>
            <a:custGeom>
              <a:avLst/>
              <a:gdLst>
                <a:gd name="T0" fmla="*/ 0 w 9"/>
                <a:gd name="T1" fmla="*/ 38 h 38"/>
                <a:gd name="T2" fmla="*/ 0 w 9"/>
                <a:gd name="T3" fmla="*/ 38 h 38"/>
                <a:gd name="T4" fmla="*/ 9 w 9"/>
                <a:gd name="T5" fmla="*/ 38 h 38"/>
                <a:gd name="T6" fmla="*/ 9 w 9"/>
                <a:gd name="T7" fmla="*/ 0 h 38"/>
                <a:gd name="T8" fmla="*/ 0 w 9"/>
                <a:gd name="T9" fmla="*/ 0 h 38"/>
                <a:gd name="T10" fmla="*/ 0 w 9"/>
                <a:gd name="T11" fmla="*/ 38 h 38"/>
                <a:gd name="T12" fmla="*/ 0 w 9"/>
                <a:gd name="T13" fmla="*/ 38 h 38"/>
                <a:gd name="T14" fmla="*/ 0 w 9"/>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8">
                  <a:moveTo>
                    <a:pt x="0" y="38"/>
                  </a:moveTo>
                  <a:lnTo>
                    <a:pt x="0" y="38"/>
                  </a:lnTo>
                  <a:lnTo>
                    <a:pt x="9" y="38"/>
                  </a:lnTo>
                  <a:lnTo>
                    <a:pt x="9" y="0"/>
                  </a:lnTo>
                  <a:lnTo>
                    <a:pt x="0" y="0"/>
                  </a:lnTo>
                  <a:lnTo>
                    <a:pt x="0" y="38"/>
                  </a:lnTo>
                  <a:lnTo>
                    <a:pt x="0" y="38"/>
                  </a:lnTo>
                  <a:lnTo>
                    <a:pt x="0" y="38"/>
                  </a:lnTo>
                  <a:close/>
                </a:path>
              </a:pathLst>
            </a:custGeom>
            <a:solidFill>
              <a:srgbClr val="797D8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15" name="Freeform 940"/>
            <p:cNvSpPr>
              <a:spLocks/>
            </p:cNvSpPr>
            <p:nvPr/>
          </p:nvSpPr>
          <p:spPr bwMode="auto">
            <a:xfrm>
              <a:off x="1893398" y="2313749"/>
              <a:ext cx="9546" cy="65734"/>
            </a:xfrm>
            <a:custGeom>
              <a:avLst/>
              <a:gdLst>
                <a:gd name="T0" fmla="*/ 0 w 9"/>
                <a:gd name="T1" fmla="*/ 38 h 38"/>
                <a:gd name="T2" fmla="*/ 0 w 9"/>
                <a:gd name="T3" fmla="*/ 38 h 38"/>
                <a:gd name="T4" fmla="*/ 9 w 9"/>
                <a:gd name="T5" fmla="*/ 38 h 38"/>
                <a:gd name="T6" fmla="*/ 9 w 9"/>
                <a:gd name="T7" fmla="*/ 0 h 38"/>
                <a:gd name="T8" fmla="*/ 0 w 9"/>
                <a:gd name="T9" fmla="*/ 0 h 38"/>
                <a:gd name="T10" fmla="*/ 0 w 9"/>
                <a:gd name="T11" fmla="*/ 38 h 38"/>
                <a:gd name="T12" fmla="*/ 0 w 9"/>
                <a:gd name="T13" fmla="*/ 38 h 38"/>
                <a:gd name="T14" fmla="*/ 0 w 9"/>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8">
                  <a:moveTo>
                    <a:pt x="0" y="38"/>
                  </a:moveTo>
                  <a:lnTo>
                    <a:pt x="0" y="38"/>
                  </a:lnTo>
                  <a:lnTo>
                    <a:pt x="9" y="38"/>
                  </a:lnTo>
                  <a:lnTo>
                    <a:pt x="9" y="0"/>
                  </a:lnTo>
                  <a:lnTo>
                    <a:pt x="0" y="0"/>
                  </a:lnTo>
                  <a:lnTo>
                    <a:pt x="0" y="38"/>
                  </a:lnTo>
                  <a:lnTo>
                    <a:pt x="0" y="38"/>
                  </a:lnTo>
                  <a:lnTo>
                    <a:pt x="0" y="38"/>
                  </a:lnTo>
                  <a:close/>
                </a:path>
              </a:pathLst>
            </a:custGeom>
            <a:noFill/>
            <a:ln w="0">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23" name="Freeform 948"/>
            <p:cNvSpPr>
              <a:spLocks/>
            </p:cNvSpPr>
            <p:nvPr/>
          </p:nvSpPr>
          <p:spPr bwMode="auto">
            <a:xfrm>
              <a:off x="2821639" y="2313749"/>
              <a:ext cx="9546" cy="65734"/>
            </a:xfrm>
            <a:custGeom>
              <a:avLst/>
              <a:gdLst>
                <a:gd name="T0" fmla="*/ 0 w 9"/>
                <a:gd name="T1" fmla="*/ 38 h 38"/>
                <a:gd name="T2" fmla="*/ 0 w 9"/>
                <a:gd name="T3" fmla="*/ 38 h 38"/>
                <a:gd name="T4" fmla="*/ 9 w 9"/>
                <a:gd name="T5" fmla="*/ 38 h 38"/>
                <a:gd name="T6" fmla="*/ 9 w 9"/>
                <a:gd name="T7" fmla="*/ 0 h 38"/>
                <a:gd name="T8" fmla="*/ 0 w 9"/>
                <a:gd name="T9" fmla="*/ 0 h 38"/>
                <a:gd name="T10" fmla="*/ 0 w 9"/>
                <a:gd name="T11" fmla="*/ 38 h 38"/>
                <a:gd name="T12" fmla="*/ 0 w 9"/>
                <a:gd name="T13" fmla="*/ 38 h 38"/>
                <a:gd name="T14" fmla="*/ 0 w 9"/>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8">
                  <a:moveTo>
                    <a:pt x="0" y="38"/>
                  </a:moveTo>
                  <a:lnTo>
                    <a:pt x="0" y="38"/>
                  </a:lnTo>
                  <a:lnTo>
                    <a:pt x="9" y="38"/>
                  </a:lnTo>
                  <a:lnTo>
                    <a:pt x="9" y="0"/>
                  </a:lnTo>
                  <a:lnTo>
                    <a:pt x="0" y="0"/>
                  </a:lnTo>
                  <a:lnTo>
                    <a:pt x="0" y="38"/>
                  </a:lnTo>
                  <a:lnTo>
                    <a:pt x="0" y="38"/>
                  </a:lnTo>
                  <a:lnTo>
                    <a:pt x="0" y="38"/>
                  </a:lnTo>
                  <a:close/>
                </a:path>
              </a:pathLst>
            </a:custGeom>
            <a:solidFill>
              <a:srgbClr val="797D8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24" name="Freeform 949"/>
            <p:cNvSpPr>
              <a:spLocks/>
            </p:cNvSpPr>
            <p:nvPr/>
          </p:nvSpPr>
          <p:spPr bwMode="auto">
            <a:xfrm>
              <a:off x="2821639" y="2313749"/>
              <a:ext cx="9546" cy="65734"/>
            </a:xfrm>
            <a:custGeom>
              <a:avLst/>
              <a:gdLst>
                <a:gd name="T0" fmla="*/ 0 w 9"/>
                <a:gd name="T1" fmla="*/ 38 h 38"/>
                <a:gd name="T2" fmla="*/ 0 w 9"/>
                <a:gd name="T3" fmla="*/ 38 h 38"/>
                <a:gd name="T4" fmla="*/ 9 w 9"/>
                <a:gd name="T5" fmla="*/ 38 h 38"/>
                <a:gd name="T6" fmla="*/ 9 w 9"/>
                <a:gd name="T7" fmla="*/ 0 h 38"/>
                <a:gd name="T8" fmla="*/ 0 w 9"/>
                <a:gd name="T9" fmla="*/ 0 h 38"/>
                <a:gd name="T10" fmla="*/ 0 w 9"/>
                <a:gd name="T11" fmla="*/ 38 h 38"/>
                <a:gd name="T12" fmla="*/ 0 w 9"/>
                <a:gd name="T13" fmla="*/ 38 h 38"/>
                <a:gd name="T14" fmla="*/ 0 w 9"/>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8">
                  <a:moveTo>
                    <a:pt x="0" y="38"/>
                  </a:moveTo>
                  <a:lnTo>
                    <a:pt x="0" y="38"/>
                  </a:lnTo>
                  <a:lnTo>
                    <a:pt x="9" y="38"/>
                  </a:lnTo>
                  <a:lnTo>
                    <a:pt x="9" y="0"/>
                  </a:lnTo>
                  <a:lnTo>
                    <a:pt x="0" y="0"/>
                  </a:lnTo>
                  <a:lnTo>
                    <a:pt x="0" y="38"/>
                  </a:lnTo>
                  <a:lnTo>
                    <a:pt x="0" y="38"/>
                  </a:lnTo>
                  <a:lnTo>
                    <a:pt x="0" y="38"/>
                  </a:lnTo>
                  <a:close/>
                </a:path>
              </a:pathLst>
            </a:custGeom>
            <a:noFill/>
            <a:ln w="0">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38" name="Freeform 963"/>
            <p:cNvSpPr>
              <a:spLocks/>
            </p:cNvSpPr>
            <p:nvPr/>
          </p:nvSpPr>
          <p:spPr bwMode="auto">
            <a:xfrm flipV="1">
              <a:off x="2206359" y="2269366"/>
              <a:ext cx="591105" cy="73727"/>
            </a:xfrm>
            <a:custGeom>
              <a:avLst/>
              <a:gdLst>
                <a:gd name="T0" fmla="*/ 384 w 384"/>
                <a:gd name="T1" fmla="*/ 384 w 384"/>
                <a:gd name="T2" fmla="*/ 0 w 384"/>
              </a:gdLst>
              <a:ahLst/>
              <a:cxnLst>
                <a:cxn ang="0">
                  <a:pos x="T0" y="0"/>
                </a:cxn>
                <a:cxn ang="0">
                  <a:pos x="T1" y="0"/>
                </a:cxn>
                <a:cxn ang="0">
                  <a:pos x="T2" y="0"/>
                </a:cxn>
              </a:cxnLst>
              <a:rect l="0" t="0" r="r" b="b"/>
              <a:pathLst>
                <a:path w="384">
                  <a:moveTo>
                    <a:pt x="384" y="0"/>
                  </a:moveTo>
                  <a:lnTo>
                    <a:pt x="384" y="0"/>
                  </a:lnTo>
                  <a:lnTo>
                    <a:pt x="0" y="0"/>
                  </a:lnTo>
                </a:path>
              </a:pathLst>
            </a:custGeom>
            <a:noFill/>
            <a:ln w="9525">
              <a:solidFill>
                <a:srgbClr val="797D8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39" name="Freeform 964"/>
            <p:cNvSpPr>
              <a:spLocks/>
            </p:cNvSpPr>
            <p:nvPr/>
          </p:nvSpPr>
          <p:spPr bwMode="auto">
            <a:xfrm>
              <a:off x="2793469" y="2313749"/>
              <a:ext cx="9546" cy="65734"/>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solidFill>
              <a:srgbClr val="797D8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40" name="Freeform 965"/>
            <p:cNvSpPr>
              <a:spLocks/>
            </p:cNvSpPr>
            <p:nvPr/>
          </p:nvSpPr>
          <p:spPr bwMode="auto">
            <a:xfrm>
              <a:off x="2793469" y="2313749"/>
              <a:ext cx="9546" cy="65734"/>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noFill/>
            <a:ln w="0">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41" name="Freeform 966"/>
            <p:cNvSpPr>
              <a:spLocks/>
            </p:cNvSpPr>
            <p:nvPr/>
          </p:nvSpPr>
          <p:spPr bwMode="auto">
            <a:xfrm>
              <a:off x="2203841" y="2313749"/>
              <a:ext cx="9546" cy="65734"/>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solidFill>
              <a:srgbClr val="797D8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42" name="Freeform 967"/>
            <p:cNvSpPr>
              <a:spLocks/>
            </p:cNvSpPr>
            <p:nvPr/>
          </p:nvSpPr>
          <p:spPr bwMode="auto">
            <a:xfrm>
              <a:off x="2203841" y="2313749"/>
              <a:ext cx="9546" cy="65734"/>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noFill/>
            <a:ln w="0">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93" name="TextBox 92">
              <a:extLst>
                <a:ext uri="{FF2B5EF4-FFF2-40B4-BE49-F238E27FC236}">
                  <a16:creationId xmlns:a16="http://schemas.microsoft.com/office/drawing/2014/main" id="{3D43AE4A-30ED-4FDE-B348-56802658A40A}"/>
                </a:ext>
              </a:extLst>
            </p:cNvPr>
            <p:cNvSpPr txBox="1"/>
            <p:nvPr/>
          </p:nvSpPr>
          <p:spPr>
            <a:xfrm>
              <a:off x="2327552" y="2073737"/>
              <a:ext cx="364147" cy="284469"/>
            </a:xfrm>
            <a:prstGeom prst="rect">
              <a:avLst/>
            </a:prstGeom>
            <a:noFill/>
          </p:spPr>
          <p:txBody>
            <a:bodyPr wrap="none" rtlCol="0">
              <a:spAutoFit/>
            </a:bodyPr>
            <a:lstStyle/>
            <a:p>
              <a:pPr algn="ctr"/>
              <a:r>
                <a:rPr lang="en-US" sz="1200" b="1">
                  <a:solidFill>
                    <a:schemeClr val="bg2"/>
                  </a:solidFill>
                  <a:latin typeface="+mn-lt"/>
                </a:rPr>
                <a:t>49</a:t>
              </a:r>
            </a:p>
          </p:txBody>
        </p:sp>
        <p:sp>
          <p:nvSpPr>
            <p:cNvPr id="97" name="TextBox 96">
              <a:extLst>
                <a:ext uri="{FF2B5EF4-FFF2-40B4-BE49-F238E27FC236}">
                  <a16:creationId xmlns:a16="http://schemas.microsoft.com/office/drawing/2014/main" id="{5ED12237-6F3A-479A-BC05-1F0677F2287D}"/>
                </a:ext>
              </a:extLst>
            </p:cNvPr>
            <p:cNvSpPr txBox="1"/>
            <p:nvPr/>
          </p:nvSpPr>
          <p:spPr>
            <a:xfrm>
              <a:off x="1445447" y="2080732"/>
              <a:ext cx="364147" cy="284469"/>
            </a:xfrm>
            <a:prstGeom prst="rect">
              <a:avLst/>
            </a:prstGeom>
            <a:noFill/>
          </p:spPr>
          <p:txBody>
            <a:bodyPr wrap="none" rtlCol="0">
              <a:spAutoFit/>
            </a:bodyPr>
            <a:lstStyle/>
            <a:p>
              <a:pPr algn="ctr"/>
              <a:r>
                <a:rPr lang="en-US" sz="1200" b="1">
                  <a:solidFill>
                    <a:schemeClr val="bg2"/>
                  </a:solidFill>
                  <a:latin typeface="+mn-lt"/>
                </a:rPr>
                <a:t>41</a:t>
              </a:r>
            </a:p>
          </p:txBody>
        </p:sp>
        <p:sp>
          <p:nvSpPr>
            <p:cNvPr id="98" name="TextBox 97">
              <a:extLst>
                <a:ext uri="{FF2B5EF4-FFF2-40B4-BE49-F238E27FC236}">
                  <a16:creationId xmlns:a16="http://schemas.microsoft.com/office/drawing/2014/main" id="{EB51F94C-5914-4601-9DB6-36BA4C04984F}"/>
                </a:ext>
              </a:extLst>
            </p:cNvPr>
            <p:cNvSpPr txBox="1"/>
            <p:nvPr/>
          </p:nvSpPr>
          <p:spPr>
            <a:xfrm>
              <a:off x="3038080" y="2073737"/>
              <a:ext cx="364147" cy="284469"/>
            </a:xfrm>
            <a:prstGeom prst="rect">
              <a:avLst/>
            </a:prstGeom>
            <a:noFill/>
          </p:spPr>
          <p:txBody>
            <a:bodyPr wrap="none" rtlCol="0">
              <a:spAutoFit/>
            </a:bodyPr>
            <a:lstStyle/>
            <a:p>
              <a:pPr algn="ctr"/>
              <a:r>
                <a:rPr lang="en-US" sz="1200" b="1">
                  <a:solidFill>
                    <a:schemeClr val="bg2"/>
                  </a:solidFill>
                  <a:latin typeface="+mn-lt"/>
                </a:rPr>
                <a:t>67</a:t>
              </a:r>
            </a:p>
          </p:txBody>
        </p:sp>
        <p:sp>
          <p:nvSpPr>
            <p:cNvPr id="79" name="TextBox 78">
              <a:extLst>
                <a:ext uri="{FF2B5EF4-FFF2-40B4-BE49-F238E27FC236}">
                  <a16:creationId xmlns:a16="http://schemas.microsoft.com/office/drawing/2014/main" id="{3D7D9480-3D28-0640-A79B-AAA39C2067EC}"/>
                </a:ext>
              </a:extLst>
            </p:cNvPr>
            <p:cNvSpPr txBox="1"/>
            <p:nvPr/>
          </p:nvSpPr>
          <p:spPr>
            <a:xfrm>
              <a:off x="919626" y="2088202"/>
              <a:ext cx="269626" cy="276999"/>
            </a:xfrm>
            <a:prstGeom prst="rect">
              <a:avLst/>
            </a:prstGeom>
            <a:noFill/>
          </p:spPr>
          <p:txBody>
            <a:bodyPr wrap="none" rtlCol="0">
              <a:spAutoFit/>
            </a:bodyPr>
            <a:lstStyle/>
            <a:p>
              <a:pPr algn="ctr"/>
              <a:r>
                <a:rPr lang="en-US" sz="1200" b="1">
                  <a:solidFill>
                    <a:schemeClr val="bg2"/>
                  </a:solidFill>
                  <a:latin typeface="+mn-lt"/>
                </a:rPr>
                <a:t>3</a:t>
              </a:r>
            </a:p>
          </p:txBody>
        </p:sp>
        <p:sp>
          <p:nvSpPr>
            <p:cNvPr id="80" name="Freeform 919">
              <a:extLst>
                <a:ext uri="{FF2B5EF4-FFF2-40B4-BE49-F238E27FC236}">
                  <a16:creationId xmlns:a16="http://schemas.microsoft.com/office/drawing/2014/main" id="{4D4C29B1-D356-D14D-9187-B86BA80369E1}"/>
                </a:ext>
              </a:extLst>
            </p:cNvPr>
            <p:cNvSpPr>
              <a:spLocks/>
            </p:cNvSpPr>
            <p:nvPr/>
          </p:nvSpPr>
          <p:spPr bwMode="auto">
            <a:xfrm>
              <a:off x="1076895" y="2313745"/>
              <a:ext cx="9546" cy="64800"/>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solidFill>
              <a:srgbClr val="797D8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81" name="Freeform 919">
              <a:extLst>
                <a:ext uri="{FF2B5EF4-FFF2-40B4-BE49-F238E27FC236}">
                  <a16:creationId xmlns:a16="http://schemas.microsoft.com/office/drawing/2014/main" id="{0B87C379-B8FE-1A4A-9783-A861596C968F}"/>
                </a:ext>
              </a:extLst>
            </p:cNvPr>
            <p:cNvSpPr>
              <a:spLocks/>
            </p:cNvSpPr>
            <p:nvPr/>
          </p:nvSpPr>
          <p:spPr bwMode="auto">
            <a:xfrm>
              <a:off x="1102295" y="2313749"/>
              <a:ext cx="9546" cy="65734"/>
            </a:xfrm>
            <a:custGeom>
              <a:avLst/>
              <a:gdLst>
                <a:gd name="T0" fmla="*/ 0 w 8"/>
                <a:gd name="T1" fmla="*/ 38 h 38"/>
                <a:gd name="T2" fmla="*/ 0 w 8"/>
                <a:gd name="T3" fmla="*/ 38 h 38"/>
                <a:gd name="T4" fmla="*/ 8 w 8"/>
                <a:gd name="T5" fmla="*/ 38 h 38"/>
                <a:gd name="T6" fmla="*/ 8 w 8"/>
                <a:gd name="T7" fmla="*/ 0 h 38"/>
                <a:gd name="T8" fmla="*/ 0 w 8"/>
                <a:gd name="T9" fmla="*/ 0 h 38"/>
                <a:gd name="T10" fmla="*/ 0 w 8"/>
                <a:gd name="T11" fmla="*/ 38 h 38"/>
                <a:gd name="T12" fmla="*/ 0 w 8"/>
                <a:gd name="T13" fmla="*/ 38 h 38"/>
                <a:gd name="T14" fmla="*/ 0 w 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8">
                  <a:moveTo>
                    <a:pt x="0" y="38"/>
                  </a:moveTo>
                  <a:lnTo>
                    <a:pt x="0" y="38"/>
                  </a:lnTo>
                  <a:lnTo>
                    <a:pt x="8" y="38"/>
                  </a:lnTo>
                  <a:lnTo>
                    <a:pt x="8" y="0"/>
                  </a:lnTo>
                  <a:lnTo>
                    <a:pt x="0" y="0"/>
                  </a:lnTo>
                  <a:lnTo>
                    <a:pt x="0" y="38"/>
                  </a:lnTo>
                  <a:lnTo>
                    <a:pt x="0" y="38"/>
                  </a:lnTo>
                  <a:lnTo>
                    <a:pt x="0" y="38"/>
                  </a:lnTo>
                  <a:close/>
                </a:path>
              </a:pathLst>
            </a:custGeom>
            <a:solidFill>
              <a:srgbClr val="797D8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82" name="Freeform 918">
              <a:extLst>
                <a:ext uri="{FF2B5EF4-FFF2-40B4-BE49-F238E27FC236}">
                  <a16:creationId xmlns:a16="http://schemas.microsoft.com/office/drawing/2014/main" id="{89E5F9EE-2DC4-BC41-A7E1-EF221E9B38FF}"/>
                </a:ext>
              </a:extLst>
            </p:cNvPr>
            <p:cNvSpPr>
              <a:spLocks/>
            </p:cNvSpPr>
            <p:nvPr/>
          </p:nvSpPr>
          <p:spPr bwMode="auto">
            <a:xfrm>
              <a:off x="1107685" y="2343094"/>
              <a:ext cx="252000" cy="73000"/>
            </a:xfrm>
            <a:custGeom>
              <a:avLst/>
              <a:gdLst>
                <a:gd name="T0" fmla="*/ 187 w 187"/>
                <a:gd name="T1" fmla="*/ 187 w 187"/>
                <a:gd name="T2" fmla="*/ 0 w 187"/>
              </a:gdLst>
              <a:ahLst/>
              <a:cxnLst>
                <a:cxn ang="0">
                  <a:pos x="T0" y="0"/>
                </a:cxn>
                <a:cxn ang="0">
                  <a:pos x="T1" y="0"/>
                </a:cxn>
                <a:cxn ang="0">
                  <a:pos x="T2" y="0"/>
                </a:cxn>
              </a:cxnLst>
              <a:rect l="0" t="0" r="r" b="b"/>
              <a:pathLst>
                <a:path w="187">
                  <a:moveTo>
                    <a:pt x="187" y="0"/>
                  </a:moveTo>
                  <a:lnTo>
                    <a:pt x="187" y="0"/>
                  </a:lnTo>
                  <a:lnTo>
                    <a:pt x="0" y="0"/>
                  </a:lnTo>
                </a:path>
              </a:pathLst>
            </a:custGeom>
            <a:noFill/>
            <a:ln w="9525">
              <a:solidFill>
                <a:srgbClr val="797D8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grpSp>
      <p:sp>
        <p:nvSpPr>
          <p:cNvPr id="13" name="Text Placeholder 12">
            <a:extLst>
              <a:ext uri="{FF2B5EF4-FFF2-40B4-BE49-F238E27FC236}">
                <a16:creationId xmlns:a16="http://schemas.microsoft.com/office/drawing/2014/main" id="{A8780812-D802-4558-93C2-0A4E3725C5D2}"/>
              </a:ext>
            </a:extLst>
          </p:cNvPr>
          <p:cNvSpPr>
            <a:spLocks noGrp="1"/>
          </p:cNvSpPr>
          <p:nvPr>
            <p:ph type="body" sz="quarter" idx="15"/>
          </p:nvPr>
        </p:nvSpPr>
        <p:spPr/>
        <p:txBody>
          <a:bodyPr/>
          <a:lstStyle/>
          <a:p>
            <a:r>
              <a:rPr lang="en-US"/>
              <a:t>Source: Bloomberg as of 12/31/2023. International equities and U.S. equities are represented by the MSCI EAFE Index and S&amp;P 500 Index, respectively. See slides 61–63 for index definitions. It is not possible to invest directly in an index.</a:t>
            </a:r>
          </a:p>
        </p:txBody>
      </p:sp>
      <p:sp>
        <p:nvSpPr>
          <p:cNvPr id="2" name="Slide Number Placeholder 1">
            <a:extLst>
              <a:ext uri="{C183D7F6-B498-43B3-948B-1728B52AA6E4}">
                <adec:decorative xmlns:adec="http://schemas.microsoft.com/office/drawing/2017/decorative" val="1"/>
              </a:ext>
            </a:extLst>
          </p:cNvPr>
          <p:cNvSpPr>
            <a:spLocks noGrp="1"/>
          </p:cNvSpPr>
          <p:nvPr>
            <p:ph type="sldNum" sz="quarter" idx="18"/>
          </p:nvPr>
        </p:nvSpPr>
        <p:spPr/>
        <p:txBody>
          <a:bodyPr/>
          <a:lstStyle/>
          <a:p>
            <a:fld id="{0862DBF2-AF50-44D5-9537-3855EEFD9EEF}" type="slidenum">
              <a:rPr lang="en-US" altLang="en-US" smtClean="0"/>
              <a:pPr/>
              <a:t>15</a:t>
            </a:fld>
            <a:endParaRPr lang="en-US" altLang="en-US"/>
          </a:p>
        </p:txBody>
      </p:sp>
    </p:spTree>
    <p:custDataLst>
      <p:tags r:id="rId1"/>
    </p:custDataLst>
    <p:extLst>
      <p:ext uri="{BB962C8B-B14F-4D97-AF65-F5344CB8AC3E}">
        <p14:creationId xmlns:p14="http://schemas.microsoft.com/office/powerpoint/2010/main" val="2640570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18"/>
          <p:cNvSpPr>
            <a:spLocks noGrp="1" noChangeArrowheads="1"/>
          </p:cNvSpPr>
          <p:nvPr>
            <p:ph type="title"/>
          </p:nvPr>
        </p:nvSpPr>
        <p:spPr/>
        <p:txBody>
          <a:bodyPr/>
          <a:lstStyle/>
          <a:p>
            <a:r>
              <a:rPr lang="en-US" altLang="en-US"/>
              <a:t>Nearly half the world’s investment </a:t>
            </a:r>
            <a:br>
              <a:rPr lang="en-US" altLang="en-US"/>
            </a:br>
            <a:r>
              <a:rPr lang="en-US" altLang="en-US"/>
              <a:t>opportunities are overseas</a:t>
            </a:r>
          </a:p>
        </p:txBody>
      </p:sp>
      <p:sp>
        <p:nvSpPr>
          <p:cNvPr id="28" name="Text Placeholder 16">
            <a:extLst>
              <a:ext uri="{FF2B5EF4-FFF2-40B4-BE49-F238E27FC236}">
                <a16:creationId xmlns:a16="http://schemas.microsoft.com/office/drawing/2014/main" id="{9BFCBB56-1885-4C97-9760-456C2B669B95}"/>
              </a:ext>
            </a:extLst>
          </p:cNvPr>
          <p:cNvSpPr txBox="1">
            <a:spLocks/>
          </p:cNvSpPr>
          <p:nvPr/>
        </p:nvSpPr>
        <p:spPr>
          <a:xfrm>
            <a:off x="406327" y="1546689"/>
            <a:ext cx="3629701" cy="865281"/>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a:spcBef>
                <a:spcPts val="0"/>
              </a:spcBef>
            </a:pPr>
            <a:r>
              <a:rPr lang="en-US" sz="1600"/>
              <a:t>International equities are nearly</a:t>
            </a:r>
            <a:br>
              <a:rPr lang="en-US" sz="1600"/>
            </a:br>
            <a:r>
              <a:rPr lang="en-US" sz="1600"/>
              <a:t>half of the global market</a:t>
            </a:r>
          </a:p>
        </p:txBody>
      </p:sp>
      <p:sp>
        <p:nvSpPr>
          <p:cNvPr id="12" name="Text Placeholder 1"/>
          <p:cNvSpPr txBox="1">
            <a:spLocks/>
          </p:cNvSpPr>
          <p:nvPr/>
        </p:nvSpPr>
        <p:spPr>
          <a:xfrm>
            <a:off x="4689446" y="1578998"/>
            <a:ext cx="3482098" cy="650695"/>
          </a:xfrm>
          <a:prstGeom prst="rect">
            <a:avLst/>
          </a:prstGeom>
        </p:spPr>
        <p:txBody>
          <a:bodyPr vert="horz" lIns="0" tIns="0" rIns="0" bIns="0" rtlCol="0">
            <a:noAutofit/>
          </a:bodyPr>
          <a:lstStyle>
            <a:defPPr>
              <a:defRPr lang="en-US"/>
            </a:defPPr>
            <a:lvl1pPr marL="0" indent="0">
              <a:lnSpc>
                <a:spcPct val="95000"/>
              </a:lnSpc>
              <a:spcBef>
                <a:spcPts val="0"/>
              </a:spcBef>
              <a:buClr>
                <a:schemeClr val="tx1"/>
              </a:buClr>
              <a:buSzPct val="115000"/>
              <a:buFont typeface="Arial" panose="020B0604020202020204" pitchFamily="34" charset="0"/>
              <a:buNone/>
              <a:defRPr sz="1600">
                <a:latin typeface="+mn-lt"/>
                <a:cs typeface="+mn-cs"/>
              </a:defRPr>
            </a:lvl1pPr>
            <a:lvl2pPr marL="574675" indent="-236538">
              <a:lnSpc>
                <a:spcPct val="95000"/>
              </a:lnSpc>
              <a:spcBef>
                <a:spcPts val="900"/>
              </a:spcBef>
              <a:buClr>
                <a:schemeClr val="tx1"/>
              </a:buClr>
              <a:buSzPct val="115000"/>
              <a:buFont typeface="Arial" panose="020B0604020202020204" pitchFamily="34" charset="0"/>
              <a:buChar char="•"/>
              <a:defRPr>
                <a:latin typeface="+mn-lt"/>
                <a:cs typeface="+mn-cs"/>
              </a:defRPr>
            </a:lvl2pPr>
            <a:lvl3pPr indent="-228600">
              <a:lnSpc>
                <a:spcPct val="95000"/>
              </a:lnSpc>
              <a:spcBef>
                <a:spcPts val="800"/>
              </a:spcBef>
              <a:buClr>
                <a:schemeClr val="tx1"/>
              </a:buClr>
              <a:buSzPct val="115000"/>
              <a:buFont typeface="Arial" panose="020B0604020202020204" pitchFamily="34" charset="0"/>
              <a:buChar char="•"/>
              <a:defRPr sz="1600">
                <a:latin typeface="+mn-lt"/>
                <a:cs typeface="+mn-cs"/>
              </a:defRPr>
            </a:lvl3pPr>
            <a:lvl4pPr marL="1252538" indent="-236538">
              <a:lnSpc>
                <a:spcPct val="95000"/>
              </a:lnSpc>
              <a:spcBef>
                <a:spcPts val="600"/>
              </a:spcBef>
              <a:buClr>
                <a:schemeClr val="tx1"/>
              </a:buClr>
              <a:buSzPct val="115000"/>
              <a:buFont typeface="Arial" panose="020B0604020202020204" pitchFamily="34" charset="0"/>
              <a:buChar char="•"/>
              <a:defRPr sz="1400">
                <a:latin typeface="+mn-lt"/>
                <a:cs typeface="+mn-cs"/>
              </a:defRPr>
            </a:lvl4pPr>
            <a:lvl5pPr marL="1608138" indent="-228600">
              <a:lnSpc>
                <a:spcPct val="95000"/>
              </a:lnSpc>
              <a:spcBef>
                <a:spcPts val="600"/>
              </a:spcBef>
              <a:buClr>
                <a:schemeClr val="tx1"/>
              </a:buClr>
              <a:buSzPct val="115000"/>
              <a:buFont typeface="Arial" panose="020B0604020202020204" pitchFamily="34" charset="0"/>
              <a:buChar char="•"/>
              <a:defRPr sz="1400">
                <a:latin typeface="+mn-lt"/>
                <a:cs typeface="+mn-cs"/>
              </a:defRPr>
            </a:lvl5pPr>
            <a:lvl6pPr marL="1609344" indent="-228600">
              <a:lnSpc>
                <a:spcPct val="95000"/>
              </a:lnSpc>
              <a:spcBef>
                <a:spcPts val="600"/>
              </a:spcBef>
              <a:buClr>
                <a:schemeClr val="tx1"/>
              </a:buClr>
              <a:buSzPct val="115000"/>
              <a:buFont typeface="Arial" panose="020B0604020202020204" pitchFamily="34" charset="0"/>
              <a:buChar char="•"/>
              <a:defRPr sz="1400">
                <a:latin typeface="+mn-lt"/>
                <a:cs typeface="+mn-cs"/>
              </a:defRPr>
            </a:lvl6pPr>
            <a:lvl7pPr marL="1609344" indent="-228600">
              <a:lnSpc>
                <a:spcPct val="95000"/>
              </a:lnSpc>
              <a:spcBef>
                <a:spcPts val="600"/>
              </a:spcBef>
              <a:buClr>
                <a:schemeClr val="tx1"/>
              </a:buClr>
              <a:buSzPct val="115000"/>
              <a:buFont typeface="Arial" panose="020B0604020202020204" pitchFamily="34" charset="0"/>
              <a:buChar char="•"/>
              <a:defRPr sz="1400">
                <a:latin typeface="+mn-lt"/>
                <a:cs typeface="+mn-cs"/>
              </a:defRPr>
            </a:lvl7pPr>
            <a:lvl8pPr marL="1609344" indent="-228600">
              <a:lnSpc>
                <a:spcPct val="95000"/>
              </a:lnSpc>
              <a:spcBef>
                <a:spcPts val="600"/>
              </a:spcBef>
              <a:buClr>
                <a:schemeClr val="tx1"/>
              </a:buClr>
              <a:buSzPct val="115000"/>
              <a:buFont typeface="Arial" panose="020B0604020202020204" pitchFamily="34" charset="0"/>
              <a:buChar char="•"/>
              <a:defRPr sz="1400">
                <a:latin typeface="+mn-lt"/>
                <a:cs typeface="+mn-cs"/>
              </a:defRPr>
            </a:lvl8pPr>
            <a:lvl9pPr marL="1609344" indent="-228600">
              <a:lnSpc>
                <a:spcPct val="95000"/>
              </a:lnSpc>
              <a:spcBef>
                <a:spcPts val="600"/>
              </a:spcBef>
              <a:buClr>
                <a:schemeClr val="tx1"/>
              </a:buClr>
              <a:buSzPct val="115000"/>
              <a:buFont typeface="Arial" panose="020B0604020202020204" pitchFamily="34" charset="0"/>
              <a:buChar char="•"/>
              <a:defRPr sz="1400">
                <a:latin typeface="+mn-lt"/>
                <a:cs typeface="+mn-cs"/>
              </a:defRPr>
            </a:lvl9pPr>
          </a:lstStyle>
          <a:p>
            <a:pPr marL="285750" indent="-285750">
              <a:buFont typeface="Arial" panose="020B0604020202020204" pitchFamily="34" charset="0"/>
              <a:buChar char="•"/>
            </a:pPr>
            <a:r>
              <a:rPr lang="en-US"/>
              <a:t>Yet most individual investors allocated only a small percentage to international stocks</a:t>
            </a:r>
          </a:p>
        </p:txBody>
      </p:sp>
      <p:sp>
        <p:nvSpPr>
          <p:cNvPr id="14" name="Text Box 16"/>
          <p:cNvSpPr txBox="1">
            <a:spLocks noChangeArrowheads="1"/>
          </p:cNvSpPr>
          <p:nvPr/>
        </p:nvSpPr>
        <p:spPr bwMode="auto">
          <a:xfrm>
            <a:off x="317481" y="2580773"/>
            <a:ext cx="3981461" cy="29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D014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algn="ctr"/>
            <a:r>
              <a:rPr lang="en-US" altLang="en-US" sz="1300" b="1">
                <a:latin typeface="+mn-lt"/>
              </a:rPr>
              <a:t>Global market capitalization</a:t>
            </a:r>
          </a:p>
        </p:txBody>
      </p:sp>
      <p:graphicFrame>
        <p:nvGraphicFramePr>
          <p:cNvPr id="7" name="Chart 6"/>
          <p:cNvGraphicFramePr/>
          <p:nvPr>
            <p:extLst>
              <p:ext uri="{D42A27DB-BD31-4B8C-83A1-F6EECF244321}">
                <p14:modId xmlns:p14="http://schemas.microsoft.com/office/powerpoint/2010/main" val="2575980243"/>
              </p:ext>
            </p:extLst>
          </p:nvPr>
        </p:nvGraphicFramePr>
        <p:xfrm>
          <a:off x="158496" y="3303834"/>
          <a:ext cx="4340352" cy="2505089"/>
        </p:xfrm>
        <a:graphic>
          <a:graphicData uri="http://schemas.openxmlformats.org/drawingml/2006/chart">
            <c:chart xmlns:c="http://schemas.openxmlformats.org/drawingml/2006/chart" xmlns:r="http://schemas.openxmlformats.org/officeDocument/2006/relationships" r:id="rId4"/>
          </a:graphicData>
        </a:graphic>
      </p:graphicFrame>
      <p:grpSp>
        <p:nvGrpSpPr>
          <p:cNvPr id="3" name="Group 2">
            <a:extLst>
              <a:ext uri="{FF2B5EF4-FFF2-40B4-BE49-F238E27FC236}">
                <a16:creationId xmlns:a16="http://schemas.microsoft.com/office/drawing/2014/main" id="{79E41DE7-3A17-1BB1-9800-4CA0328A6703}"/>
              </a:ext>
              <a:ext uri="{C183D7F6-B498-43B3-948B-1728B52AA6E4}">
                <adec:decorative xmlns:adec="http://schemas.microsoft.com/office/drawing/2017/decorative" val="1"/>
              </a:ext>
            </a:extLst>
          </p:cNvPr>
          <p:cNvGrpSpPr/>
          <p:nvPr/>
        </p:nvGrpSpPr>
        <p:grpSpPr>
          <a:xfrm>
            <a:off x="1340658" y="3901989"/>
            <a:ext cx="1887318" cy="1320573"/>
            <a:chOff x="1340658" y="3901989"/>
            <a:chExt cx="1887318" cy="1320573"/>
          </a:xfrm>
        </p:grpSpPr>
        <p:sp>
          <p:nvSpPr>
            <p:cNvPr id="16" name="TextBox 15">
              <a:extLst>
                <a:ext uri="{C183D7F6-B498-43B3-948B-1728B52AA6E4}">
                  <adec:decorative xmlns:adec="http://schemas.microsoft.com/office/drawing/2017/decorative" val="1"/>
                </a:ext>
              </a:extLst>
            </p:cNvPr>
            <p:cNvSpPr txBox="1"/>
            <p:nvPr/>
          </p:nvSpPr>
          <p:spPr>
            <a:xfrm>
              <a:off x="1519078" y="3901989"/>
              <a:ext cx="626024" cy="276999"/>
            </a:xfrm>
            <a:prstGeom prst="rect">
              <a:avLst/>
            </a:prstGeom>
            <a:noFill/>
          </p:spPr>
          <p:txBody>
            <a:bodyPr wrap="square" rtlCol="0">
              <a:spAutoFit/>
            </a:bodyPr>
            <a:lstStyle/>
            <a:p>
              <a:r>
                <a:rPr lang="en-US" sz="1200" b="1">
                  <a:solidFill>
                    <a:schemeClr val="bg1"/>
                  </a:solidFill>
                  <a:latin typeface="+mn-lt"/>
                </a:rPr>
                <a:t>23%</a:t>
              </a:r>
            </a:p>
          </p:txBody>
        </p:sp>
        <p:sp>
          <p:nvSpPr>
            <p:cNvPr id="15" name="TextBox 14">
              <a:extLst>
                <a:ext uri="{FF2B5EF4-FFF2-40B4-BE49-F238E27FC236}">
                  <a16:creationId xmlns:a16="http://schemas.microsoft.com/office/drawing/2014/main" id="{BE07255F-FBBF-8DF6-B2D8-6106E937EDAC}"/>
                </a:ext>
                <a:ext uri="{C183D7F6-B498-43B3-948B-1728B52AA6E4}">
                  <adec:decorative xmlns:adec="http://schemas.microsoft.com/office/drawing/2017/decorative" val="1"/>
                </a:ext>
              </a:extLst>
            </p:cNvPr>
            <p:cNvSpPr txBox="1"/>
            <p:nvPr/>
          </p:nvSpPr>
          <p:spPr>
            <a:xfrm>
              <a:off x="1340658" y="4419600"/>
              <a:ext cx="626024" cy="276999"/>
            </a:xfrm>
            <a:prstGeom prst="rect">
              <a:avLst/>
            </a:prstGeom>
            <a:noFill/>
          </p:spPr>
          <p:txBody>
            <a:bodyPr wrap="square" rtlCol="0">
              <a:spAutoFit/>
            </a:bodyPr>
            <a:lstStyle/>
            <a:p>
              <a:r>
                <a:rPr lang="en-US" sz="1200" b="1">
                  <a:solidFill>
                    <a:schemeClr val="bg1"/>
                  </a:solidFill>
                  <a:latin typeface="+mn-lt"/>
                </a:rPr>
                <a:t>5%</a:t>
              </a:r>
            </a:p>
          </p:txBody>
        </p:sp>
        <p:sp>
          <p:nvSpPr>
            <p:cNvPr id="20" name="TextBox 19">
              <a:extLst>
                <a:ext uri="{FF2B5EF4-FFF2-40B4-BE49-F238E27FC236}">
                  <a16:creationId xmlns:a16="http://schemas.microsoft.com/office/drawing/2014/main" id="{AFFC496C-8E94-54EE-1A7E-1350930370F5}"/>
                </a:ext>
                <a:ext uri="{C183D7F6-B498-43B3-948B-1728B52AA6E4}">
                  <adec:decorative xmlns:adec="http://schemas.microsoft.com/office/drawing/2017/decorative" val="1"/>
                </a:ext>
              </a:extLst>
            </p:cNvPr>
            <p:cNvSpPr txBox="1"/>
            <p:nvPr/>
          </p:nvSpPr>
          <p:spPr>
            <a:xfrm>
              <a:off x="1351809" y="4638906"/>
              <a:ext cx="626024" cy="276999"/>
            </a:xfrm>
            <a:prstGeom prst="rect">
              <a:avLst/>
            </a:prstGeom>
            <a:noFill/>
          </p:spPr>
          <p:txBody>
            <a:bodyPr wrap="square" rtlCol="0">
              <a:spAutoFit/>
            </a:bodyPr>
            <a:lstStyle/>
            <a:p>
              <a:r>
                <a:rPr lang="en-US" sz="1200" b="1">
                  <a:solidFill>
                    <a:schemeClr val="bg1"/>
                  </a:solidFill>
                  <a:latin typeface="+mn-lt"/>
                </a:rPr>
                <a:t>3%</a:t>
              </a:r>
            </a:p>
          </p:txBody>
        </p:sp>
        <p:sp>
          <p:nvSpPr>
            <p:cNvPr id="21" name="TextBox 20">
              <a:extLst>
                <a:ext uri="{FF2B5EF4-FFF2-40B4-BE49-F238E27FC236}">
                  <a16:creationId xmlns:a16="http://schemas.microsoft.com/office/drawing/2014/main" id="{D9EBEAA4-7D82-9F8E-075E-0007F87365A6}"/>
                </a:ext>
                <a:ext uri="{C183D7F6-B498-43B3-948B-1728B52AA6E4}">
                  <adec:decorative xmlns:adec="http://schemas.microsoft.com/office/drawing/2017/decorative" val="1"/>
                </a:ext>
              </a:extLst>
            </p:cNvPr>
            <p:cNvSpPr txBox="1"/>
            <p:nvPr/>
          </p:nvSpPr>
          <p:spPr>
            <a:xfrm>
              <a:off x="1374111" y="4811751"/>
              <a:ext cx="626024" cy="276999"/>
            </a:xfrm>
            <a:prstGeom prst="rect">
              <a:avLst/>
            </a:prstGeom>
            <a:noFill/>
          </p:spPr>
          <p:txBody>
            <a:bodyPr wrap="square" rtlCol="0">
              <a:spAutoFit/>
            </a:bodyPr>
            <a:lstStyle/>
            <a:p>
              <a:r>
                <a:rPr lang="en-US" sz="1200" b="1">
                  <a:solidFill>
                    <a:schemeClr val="bg1"/>
                  </a:solidFill>
                  <a:latin typeface="+mn-lt"/>
                </a:rPr>
                <a:t>3%</a:t>
              </a:r>
            </a:p>
          </p:txBody>
        </p:sp>
        <p:sp>
          <p:nvSpPr>
            <p:cNvPr id="22" name="TextBox 21">
              <a:extLst>
                <a:ext uri="{FF2B5EF4-FFF2-40B4-BE49-F238E27FC236}">
                  <a16:creationId xmlns:a16="http://schemas.microsoft.com/office/drawing/2014/main" id="{C093C5F9-E052-6DF8-E8A9-FD854BCFD1C0}"/>
                </a:ext>
                <a:ext uri="{C183D7F6-B498-43B3-948B-1728B52AA6E4}">
                  <adec:decorative xmlns:adec="http://schemas.microsoft.com/office/drawing/2017/decorative" val="1"/>
                </a:ext>
              </a:extLst>
            </p:cNvPr>
            <p:cNvSpPr txBox="1"/>
            <p:nvPr/>
          </p:nvSpPr>
          <p:spPr>
            <a:xfrm>
              <a:off x="1479396" y="4945563"/>
              <a:ext cx="626024" cy="276999"/>
            </a:xfrm>
            <a:prstGeom prst="rect">
              <a:avLst/>
            </a:prstGeom>
            <a:noFill/>
          </p:spPr>
          <p:txBody>
            <a:bodyPr wrap="square" rtlCol="0">
              <a:spAutoFit/>
            </a:bodyPr>
            <a:lstStyle/>
            <a:p>
              <a:r>
                <a:rPr lang="en-US" sz="1200" b="1">
                  <a:solidFill>
                    <a:schemeClr val="bg1"/>
                  </a:solidFill>
                  <a:latin typeface="+mn-lt"/>
                </a:rPr>
                <a:t>3%</a:t>
              </a:r>
            </a:p>
          </p:txBody>
        </p:sp>
        <p:sp>
          <p:nvSpPr>
            <p:cNvPr id="23" name="TextBox 22">
              <a:extLst>
                <a:ext uri="{FF2B5EF4-FFF2-40B4-BE49-F238E27FC236}">
                  <a16:creationId xmlns:a16="http://schemas.microsoft.com/office/drawing/2014/main" id="{D84B2703-85EF-6792-1B25-08E13E70F60F}"/>
                </a:ext>
                <a:ext uri="{C183D7F6-B498-43B3-948B-1728B52AA6E4}">
                  <adec:decorative xmlns:adec="http://schemas.microsoft.com/office/drawing/2017/decorative" val="1"/>
                </a:ext>
              </a:extLst>
            </p:cNvPr>
            <p:cNvSpPr txBox="1"/>
            <p:nvPr/>
          </p:nvSpPr>
          <p:spPr>
            <a:xfrm>
              <a:off x="2601952" y="4470702"/>
              <a:ext cx="626024" cy="276999"/>
            </a:xfrm>
            <a:prstGeom prst="rect">
              <a:avLst/>
            </a:prstGeom>
            <a:noFill/>
          </p:spPr>
          <p:txBody>
            <a:bodyPr wrap="square" rtlCol="0">
              <a:spAutoFit/>
            </a:bodyPr>
            <a:lstStyle/>
            <a:p>
              <a:r>
                <a:rPr lang="en-US" sz="1200" b="1">
                  <a:latin typeface="+mn-lt"/>
                </a:rPr>
                <a:t>62%</a:t>
              </a:r>
            </a:p>
          </p:txBody>
        </p:sp>
      </p:grpSp>
      <p:sp>
        <p:nvSpPr>
          <p:cNvPr id="32" name="Text Placeholder 2">
            <a:extLst>
              <a:ext uri="{FF2B5EF4-FFF2-40B4-BE49-F238E27FC236}">
                <a16:creationId xmlns:a16="http://schemas.microsoft.com/office/drawing/2014/main" id="{62AE9FB3-679B-4249-B0AD-A6D08BFF092E}"/>
              </a:ext>
            </a:extLst>
          </p:cNvPr>
          <p:cNvSpPr txBox="1">
            <a:spLocks/>
          </p:cNvSpPr>
          <p:nvPr/>
        </p:nvSpPr>
        <p:spPr>
          <a:xfrm>
            <a:off x="851429" y="5628299"/>
            <a:ext cx="3089192" cy="403225"/>
          </a:xfrm>
          <a:prstGeom prst="rect">
            <a:avLst/>
          </a:prstGeom>
        </p:spPr>
        <p:txBody>
          <a:bodyPr vert="horz" lIns="0" tIns="0" rIns="0" bIns="0" rtlCol="0" anchor="b">
            <a:noAutofit/>
          </a:bodyPr>
          <a:lstStyle>
            <a:lvl1pPr marL="0" indent="0" algn="l" rtl="0" eaLnBrk="0" fontAlgn="base" hangingPunct="0">
              <a:lnSpc>
                <a:spcPct val="90000"/>
              </a:lnSpc>
              <a:spcBef>
                <a:spcPts val="0"/>
              </a:spcBef>
              <a:spcAft>
                <a:spcPct val="0"/>
              </a:spcAft>
              <a:buClr>
                <a:schemeClr val="tx1"/>
              </a:buClr>
              <a:buSzPct val="115000"/>
              <a:buFont typeface="Arial" panose="020B0604020202020204" pitchFamily="34" charset="0"/>
              <a:buNone/>
              <a:defRPr sz="700" kern="1200">
                <a:solidFill>
                  <a:schemeClr val="tx1"/>
                </a:solidFill>
                <a:latin typeface="Arial Narrow" panose="020B0606020202030204" pitchFamily="34" charset="0"/>
                <a:ea typeface="+mn-ea"/>
                <a:cs typeface="+mn-cs"/>
              </a:defRPr>
            </a:lvl1pPr>
            <a:lvl2pPr marL="0" indent="0" algn="l" rtl="0" eaLnBrk="0" fontAlgn="base" hangingPunct="0">
              <a:lnSpc>
                <a:spcPct val="95000"/>
              </a:lnSpc>
              <a:spcBef>
                <a:spcPts val="0"/>
              </a:spcBef>
              <a:spcAft>
                <a:spcPct val="0"/>
              </a:spcAft>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2pPr>
            <a:lvl3pPr marL="0" indent="0" algn="l" rtl="0" eaLnBrk="0" fontAlgn="base" hangingPunct="0">
              <a:lnSpc>
                <a:spcPct val="95000"/>
              </a:lnSpc>
              <a:spcBef>
                <a:spcPts val="0"/>
              </a:spcBef>
              <a:spcAft>
                <a:spcPct val="0"/>
              </a:spcAft>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3pPr>
            <a:lvl4pPr marL="0" indent="0" algn="l" rtl="0" eaLnBrk="0" fontAlgn="base" hangingPunct="0">
              <a:lnSpc>
                <a:spcPct val="95000"/>
              </a:lnSpc>
              <a:spcBef>
                <a:spcPts val="0"/>
              </a:spcBef>
              <a:spcAft>
                <a:spcPct val="0"/>
              </a:spcAft>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4pPr>
            <a:lvl5pPr marL="0" indent="0" algn="l" rtl="0" eaLnBrk="0" fontAlgn="base" hangingPunct="0">
              <a:lnSpc>
                <a:spcPct val="95000"/>
              </a:lnSpc>
              <a:spcBef>
                <a:spcPts val="0"/>
              </a:spcBef>
              <a:spcAft>
                <a:spcPct val="0"/>
              </a:spcAft>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5pPr>
            <a:lvl6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6pPr>
            <a:lvl7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7pPr>
            <a:lvl8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8pPr>
            <a:lvl9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9pPr>
          </a:lstStyle>
          <a:p>
            <a:r>
              <a:rPr lang="en-US"/>
              <a:t>Source: MSCI ACWI, 2024. Data is as of 12/31/23 and may not equal 100% due to rounding. See slides 61-63 for index definitions. </a:t>
            </a:r>
          </a:p>
        </p:txBody>
      </p:sp>
      <p:grpSp>
        <p:nvGrpSpPr>
          <p:cNvPr id="10" name="Group 9">
            <a:extLst>
              <a:ext uri="{FF2B5EF4-FFF2-40B4-BE49-F238E27FC236}">
                <a16:creationId xmlns:a16="http://schemas.microsoft.com/office/drawing/2014/main" id="{03E3EC15-2967-CD4E-5FED-6052FEC55FA1}"/>
              </a:ext>
            </a:extLst>
          </p:cNvPr>
          <p:cNvGrpSpPr/>
          <p:nvPr/>
        </p:nvGrpSpPr>
        <p:grpSpPr>
          <a:xfrm>
            <a:off x="314512" y="1628427"/>
            <a:ext cx="8374743" cy="822960"/>
            <a:chOff x="314512" y="1628427"/>
            <a:chExt cx="8374743" cy="822960"/>
          </a:xfrm>
        </p:grpSpPr>
        <p:cxnSp>
          <p:nvCxnSpPr>
            <p:cNvPr id="5" name="Straight Connector 4">
              <a:extLst>
                <a:ext uri="{FF2B5EF4-FFF2-40B4-BE49-F238E27FC236}">
                  <a16:creationId xmlns:a16="http://schemas.microsoft.com/office/drawing/2014/main" id="{21A6054C-8D49-4A07-A888-0C648260459F}"/>
                </a:ext>
                <a:ext uri="{C183D7F6-B498-43B3-948B-1728B52AA6E4}">
                  <adec:decorative xmlns:adec="http://schemas.microsoft.com/office/drawing/2017/decorative" val="1"/>
                </a:ext>
              </a:extLst>
            </p:cNvPr>
            <p:cNvCxnSpPr>
              <a:cxnSpLocks/>
            </p:cNvCxnSpPr>
            <p:nvPr/>
          </p:nvCxnSpPr>
          <p:spPr>
            <a:xfrm>
              <a:off x="314512" y="2451387"/>
              <a:ext cx="8374743" cy="0"/>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0754CA0-BE44-46FF-94DD-4905470BBA48}"/>
                </a:ext>
                <a:ext uri="{C183D7F6-B498-43B3-948B-1728B52AA6E4}">
                  <adec:decorative xmlns:adec="http://schemas.microsoft.com/office/drawing/2017/decorative" val="1"/>
                </a:ext>
              </a:extLst>
            </p:cNvPr>
            <p:cNvCxnSpPr>
              <a:cxnSpLocks/>
            </p:cNvCxnSpPr>
            <p:nvPr/>
          </p:nvCxnSpPr>
          <p:spPr>
            <a:xfrm>
              <a:off x="4269659" y="1628427"/>
              <a:ext cx="0" cy="822960"/>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47" name="Text Box 16">
            <a:extLst>
              <a:ext uri="{FF2B5EF4-FFF2-40B4-BE49-F238E27FC236}">
                <a16:creationId xmlns:a16="http://schemas.microsoft.com/office/drawing/2014/main" id="{2FE75E3D-064C-4B7F-B835-2D869BAAEE60}"/>
              </a:ext>
            </a:extLst>
          </p:cNvPr>
          <p:cNvSpPr txBox="1">
            <a:spLocks noChangeArrowheads="1"/>
          </p:cNvSpPr>
          <p:nvPr/>
        </p:nvSpPr>
        <p:spPr bwMode="auto">
          <a:xfrm>
            <a:off x="4397829" y="2580773"/>
            <a:ext cx="3773716"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D014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algn="ctr"/>
            <a:r>
              <a:rPr lang="en-US" altLang="en-US" sz="1300" b="1">
                <a:latin typeface="+mn-lt"/>
              </a:rPr>
              <a:t>Average international equity allocation for U.S. financial professionals' moderate risk portfolio models</a:t>
            </a:r>
          </a:p>
        </p:txBody>
      </p:sp>
      <p:grpSp>
        <p:nvGrpSpPr>
          <p:cNvPr id="6" name="Group 5">
            <a:extLst>
              <a:ext uri="{FF2B5EF4-FFF2-40B4-BE49-F238E27FC236}">
                <a16:creationId xmlns:a16="http://schemas.microsoft.com/office/drawing/2014/main" id="{B7372927-639A-389C-A148-1F839ED32F1F}"/>
              </a:ext>
            </a:extLst>
          </p:cNvPr>
          <p:cNvGrpSpPr/>
          <p:nvPr/>
        </p:nvGrpSpPr>
        <p:grpSpPr>
          <a:xfrm>
            <a:off x="5366103" y="3540729"/>
            <a:ext cx="1643460" cy="453899"/>
            <a:chOff x="5366103" y="3540729"/>
            <a:chExt cx="1643460" cy="453899"/>
          </a:xfrm>
        </p:grpSpPr>
        <p:cxnSp>
          <p:nvCxnSpPr>
            <p:cNvPr id="44" name="Straight Connector 43">
              <a:extLst>
                <a:ext uri="{FF2B5EF4-FFF2-40B4-BE49-F238E27FC236}">
                  <a16:creationId xmlns:a16="http://schemas.microsoft.com/office/drawing/2014/main" id="{1CE2CC0E-4A80-4089-99C5-371D9975E4AE}"/>
                </a:ext>
                <a:ext uri="{C183D7F6-B498-43B3-948B-1728B52AA6E4}">
                  <adec:decorative xmlns:adec="http://schemas.microsoft.com/office/drawing/2017/decorative" val="1"/>
                </a:ext>
              </a:extLst>
            </p:cNvPr>
            <p:cNvCxnSpPr>
              <a:cxnSpLocks/>
            </p:cNvCxnSpPr>
            <p:nvPr/>
          </p:nvCxnSpPr>
          <p:spPr>
            <a:xfrm>
              <a:off x="5487216" y="3540729"/>
              <a:ext cx="1150158"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65F27588-D148-45A9-86F1-FBADCBCA1360}"/>
                </a:ext>
                <a:ext uri="{C183D7F6-B498-43B3-948B-1728B52AA6E4}">
                  <adec:decorative xmlns:adec="http://schemas.microsoft.com/office/drawing/2017/decorative" val="1"/>
                </a:ext>
              </a:extLst>
            </p:cNvPr>
            <p:cNvCxnSpPr>
              <a:cxnSpLocks/>
            </p:cNvCxnSpPr>
            <p:nvPr/>
          </p:nvCxnSpPr>
          <p:spPr>
            <a:xfrm>
              <a:off x="5366103" y="3994628"/>
              <a:ext cx="164346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aphicFrame>
        <p:nvGraphicFramePr>
          <p:cNvPr id="49" name="Chart 48">
            <a:extLst>
              <a:ext uri="{FF2B5EF4-FFF2-40B4-BE49-F238E27FC236}">
                <a16:creationId xmlns:a16="http://schemas.microsoft.com/office/drawing/2014/main" id="{6C176458-D00C-4AC0-BFD9-1031E52C84B7}"/>
              </a:ext>
            </a:extLst>
          </p:cNvPr>
          <p:cNvGraphicFramePr/>
          <p:nvPr>
            <p:extLst>
              <p:ext uri="{D42A27DB-BD31-4B8C-83A1-F6EECF244321}">
                <p14:modId xmlns:p14="http://schemas.microsoft.com/office/powerpoint/2010/main" val="1690573768"/>
              </p:ext>
            </p:extLst>
          </p:nvPr>
        </p:nvGraphicFramePr>
        <p:xfrm>
          <a:off x="4533900" y="3303834"/>
          <a:ext cx="4006850" cy="2505089"/>
        </p:xfrm>
        <a:graphic>
          <a:graphicData uri="http://schemas.openxmlformats.org/drawingml/2006/chart">
            <c:chart xmlns:c="http://schemas.openxmlformats.org/drawingml/2006/chart" xmlns:r="http://schemas.openxmlformats.org/officeDocument/2006/relationships" r:id="rId5"/>
          </a:graphicData>
        </a:graphic>
      </p:graphicFrame>
      <p:grpSp>
        <p:nvGrpSpPr>
          <p:cNvPr id="9" name="Group 8">
            <a:extLst>
              <a:ext uri="{FF2B5EF4-FFF2-40B4-BE49-F238E27FC236}">
                <a16:creationId xmlns:a16="http://schemas.microsoft.com/office/drawing/2014/main" id="{1A346381-17F6-5EBF-6E9B-F0F5BFFC94FD}"/>
              </a:ext>
              <a:ext uri="{C183D7F6-B498-43B3-948B-1728B52AA6E4}">
                <adec:decorative xmlns:adec="http://schemas.microsoft.com/office/drawing/2017/decorative" val="1"/>
              </a:ext>
            </a:extLst>
          </p:cNvPr>
          <p:cNvGrpSpPr/>
          <p:nvPr/>
        </p:nvGrpSpPr>
        <p:grpSpPr>
          <a:xfrm>
            <a:off x="5664200" y="3549650"/>
            <a:ext cx="1896024" cy="1223149"/>
            <a:chOff x="5664200" y="3549650"/>
            <a:chExt cx="1896024" cy="1223149"/>
          </a:xfrm>
        </p:grpSpPr>
        <p:sp>
          <p:nvSpPr>
            <p:cNvPr id="25" name="TextBox 24">
              <a:extLst>
                <a:ext uri="{FF2B5EF4-FFF2-40B4-BE49-F238E27FC236}">
                  <a16:creationId xmlns:a16="http://schemas.microsoft.com/office/drawing/2014/main" id="{EB9C7293-E933-04EF-6011-F1E8B6C98A65}"/>
                </a:ext>
                <a:ext uri="{C183D7F6-B498-43B3-948B-1728B52AA6E4}">
                  <adec:decorative xmlns:adec="http://schemas.microsoft.com/office/drawing/2017/decorative" val="1"/>
                </a:ext>
              </a:extLst>
            </p:cNvPr>
            <p:cNvSpPr txBox="1"/>
            <p:nvPr/>
          </p:nvSpPr>
          <p:spPr>
            <a:xfrm>
              <a:off x="6229350" y="3549650"/>
              <a:ext cx="488950" cy="276999"/>
            </a:xfrm>
            <a:prstGeom prst="rect">
              <a:avLst/>
            </a:prstGeom>
            <a:noFill/>
          </p:spPr>
          <p:txBody>
            <a:bodyPr wrap="square" rtlCol="0">
              <a:spAutoFit/>
            </a:bodyPr>
            <a:lstStyle/>
            <a:p>
              <a:r>
                <a:rPr lang="en-US" sz="1200" b="1">
                  <a:solidFill>
                    <a:schemeClr val="bg1"/>
                  </a:solidFill>
                  <a:latin typeface="+mn-lt"/>
                </a:rPr>
                <a:t>4%</a:t>
              </a:r>
            </a:p>
          </p:txBody>
        </p:sp>
        <p:sp>
          <p:nvSpPr>
            <p:cNvPr id="24" name="TextBox 23">
              <a:extLst>
                <a:ext uri="{FF2B5EF4-FFF2-40B4-BE49-F238E27FC236}">
                  <a16:creationId xmlns:a16="http://schemas.microsoft.com/office/drawing/2014/main" id="{203916E2-721A-330C-D6BF-4DD99F4F27A6}"/>
                </a:ext>
                <a:ext uri="{C183D7F6-B498-43B3-948B-1728B52AA6E4}">
                  <adec:decorative xmlns:adec="http://schemas.microsoft.com/office/drawing/2017/decorative" val="1"/>
                </a:ext>
              </a:extLst>
            </p:cNvPr>
            <p:cNvSpPr txBox="1"/>
            <p:nvPr/>
          </p:nvSpPr>
          <p:spPr>
            <a:xfrm>
              <a:off x="5664200" y="3978189"/>
              <a:ext cx="626024" cy="276999"/>
            </a:xfrm>
            <a:prstGeom prst="rect">
              <a:avLst/>
            </a:prstGeom>
            <a:noFill/>
          </p:spPr>
          <p:txBody>
            <a:bodyPr wrap="square" rtlCol="0">
              <a:spAutoFit/>
            </a:bodyPr>
            <a:lstStyle/>
            <a:p>
              <a:r>
                <a:rPr lang="en-US" sz="1200" b="1">
                  <a:solidFill>
                    <a:schemeClr val="bg1"/>
                  </a:solidFill>
                  <a:latin typeface="+mn-lt"/>
                </a:rPr>
                <a:t>23%</a:t>
              </a:r>
            </a:p>
          </p:txBody>
        </p:sp>
        <p:sp>
          <p:nvSpPr>
            <p:cNvPr id="26" name="TextBox 25">
              <a:extLst>
                <a:ext uri="{FF2B5EF4-FFF2-40B4-BE49-F238E27FC236}">
                  <a16:creationId xmlns:a16="http://schemas.microsoft.com/office/drawing/2014/main" id="{D94725D3-5664-C436-091E-E5985C6D6B07}"/>
                </a:ext>
                <a:ext uri="{C183D7F6-B498-43B3-948B-1728B52AA6E4}">
                  <adec:decorative xmlns:adec="http://schemas.microsoft.com/office/drawing/2017/decorative" val="1"/>
                </a:ext>
              </a:extLst>
            </p:cNvPr>
            <p:cNvSpPr txBox="1"/>
            <p:nvPr/>
          </p:nvSpPr>
          <p:spPr>
            <a:xfrm>
              <a:off x="6934200" y="4495800"/>
              <a:ext cx="626024" cy="276999"/>
            </a:xfrm>
            <a:prstGeom prst="rect">
              <a:avLst/>
            </a:prstGeom>
            <a:noFill/>
          </p:spPr>
          <p:txBody>
            <a:bodyPr wrap="square" rtlCol="0">
              <a:spAutoFit/>
            </a:bodyPr>
            <a:lstStyle/>
            <a:p>
              <a:r>
                <a:rPr lang="en-US" sz="1200" b="1">
                  <a:latin typeface="+mn-lt"/>
                </a:rPr>
                <a:t>73%</a:t>
              </a:r>
            </a:p>
          </p:txBody>
        </p:sp>
      </p:grpSp>
      <p:sp>
        <p:nvSpPr>
          <p:cNvPr id="46" name="Text Placeholder 2">
            <a:extLst>
              <a:ext uri="{FF2B5EF4-FFF2-40B4-BE49-F238E27FC236}">
                <a16:creationId xmlns:a16="http://schemas.microsoft.com/office/drawing/2014/main" id="{25F20E5C-7BF0-40DE-84DE-9E38279A0A51}"/>
              </a:ext>
            </a:extLst>
          </p:cNvPr>
          <p:cNvSpPr txBox="1">
            <a:spLocks/>
          </p:cNvSpPr>
          <p:nvPr/>
        </p:nvSpPr>
        <p:spPr>
          <a:xfrm>
            <a:off x="5097591" y="5625124"/>
            <a:ext cx="3126351" cy="406400"/>
          </a:xfrm>
          <a:prstGeom prst="rect">
            <a:avLst/>
          </a:prstGeom>
        </p:spPr>
        <p:txBody>
          <a:bodyPr vert="horz" lIns="0" tIns="0" rIns="0" bIns="0" rtlCol="0" anchor="b">
            <a:noAutofit/>
          </a:bodyPr>
          <a:lstStyle>
            <a:defPPr>
              <a:defRPr lang="en-US"/>
            </a:defPPr>
            <a:lvl1pPr marL="0" indent="0">
              <a:lnSpc>
                <a:spcPct val="90000"/>
              </a:lnSpc>
              <a:spcBef>
                <a:spcPts val="0"/>
              </a:spcBef>
              <a:buClr>
                <a:schemeClr val="tx1"/>
              </a:buClr>
              <a:buSzPct val="115000"/>
              <a:buFont typeface="Arial" panose="020B0604020202020204" pitchFamily="34" charset="0"/>
              <a:buNone/>
              <a:defRPr sz="700">
                <a:latin typeface="Arial Narrow" panose="020B0606020202030204" pitchFamily="34" charset="0"/>
                <a:cs typeface="+mn-cs"/>
              </a:defRPr>
            </a:lvl1pPr>
            <a:lvl2pPr marL="0" indent="0">
              <a:lnSpc>
                <a:spcPct val="95000"/>
              </a:lnSpc>
              <a:spcBef>
                <a:spcPts val="0"/>
              </a:spcBef>
              <a:buClr>
                <a:schemeClr val="tx1"/>
              </a:buClr>
              <a:buSzPct val="115000"/>
              <a:buFont typeface="Arial" panose="020B0604020202020204" pitchFamily="34" charset="0"/>
              <a:buNone/>
              <a:defRPr sz="800">
                <a:latin typeface="Arial" panose="00000400000000000000" pitchFamily="2" charset="0"/>
                <a:cs typeface="+mn-cs"/>
              </a:defRPr>
            </a:lvl2pPr>
            <a:lvl3pPr marL="0" indent="0">
              <a:lnSpc>
                <a:spcPct val="95000"/>
              </a:lnSpc>
              <a:spcBef>
                <a:spcPts val="0"/>
              </a:spcBef>
              <a:buClr>
                <a:schemeClr val="tx1"/>
              </a:buClr>
              <a:buSzPct val="115000"/>
              <a:buFont typeface="Arial" panose="020B0604020202020204" pitchFamily="34" charset="0"/>
              <a:buNone/>
              <a:defRPr sz="800">
                <a:latin typeface="Arial" panose="00000400000000000000" pitchFamily="2" charset="0"/>
                <a:cs typeface="+mn-cs"/>
              </a:defRPr>
            </a:lvl3pPr>
            <a:lvl4pPr marL="0" indent="0">
              <a:lnSpc>
                <a:spcPct val="95000"/>
              </a:lnSpc>
              <a:spcBef>
                <a:spcPts val="0"/>
              </a:spcBef>
              <a:buClr>
                <a:schemeClr val="tx1"/>
              </a:buClr>
              <a:buSzPct val="115000"/>
              <a:buFont typeface="Arial" panose="020B0604020202020204" pitchFamily="34" charset="0"/>
              <a:buNone/>
              <a:defRPr sz="800">
                <a:latin typeface="Arial" panose="00000400000000000000" pitchFamily="2" charset="0"/>
                <a:cs typeface="+mn-cs"/>
              </a:defRPr>
            </a:lvl4pPr>
            <a:lvl5pPr marL="0" indent="0">
              <a:lnSpc>
                <a:spcPct val="95000"/>
              </a:lnSpc>
              <a:spcBef>
                <a:spcPts val="0"/>
              </a:spcBef>
              <a:buClr>
                <a:schemeClr val="tx1"/>
              </a:buClr>
              <a:buSzPct val="115000"/>
              <a:buFont typeface="Arial" panose="020B0604020202020204" pitchFamily="34" charset="0"/>
              <a:buNone/>
              <a:defRPr sz="800">
                <a:latin typeface="Arial" panose="00000400000000000000" pitchFamily="2" charset="0"/>
                <a:cs typeface="+mn-cs"/>
              </a:defRPr>
            </a:lvl5pPr>
            <a:lvl6pPr marL="0" indent="0">
              <a:lnSpc>
                <a:spcPct val="95000"/>
              </a:lnSpc>
              <a:spcBef>
                <a:spcPts val="0"/>
              </a:spcBef>
              <a:buClr>
                <a:schemeClr val="tx1"/>
              </a:buClr>
              <a:buSzPct val="115000"/>
              <a:buFont typeface="Arial" panose="020B0604020202020204" pitchFamily="34" charset="0"/>
              <a:buNone/>
              <a:defRPr sz="800">
                <a:latin typeface="Arial" panose="00000400000000000000" pitchFamily="2" charset="0"/>
                <a:cs typeface="+mn-cs"/>
              </a:defRPr>
            </a:lvl6pPr>
            <a:lvl7pPr marL="0" indent="0">
              <a:lnSpc>
                <a:spcPct val="95000"/>
              </a:lnSpc>
              <a:spcBef>
                <a:spcPts val="0"/>
              </a:spcBef>
              <a:buClr>
                <a:schemeClr val="tx1"/>
              </a:buClr>
              <a:buSzPct val="115000"/>
              <a:buFont typeface="Arial" panose="020B0604020202020204" pitchFamily="34" charset="0"/>
              <a:buNone/>
              <a:defRPr sz="800">
                <a:latin typeface="Arial" panose="00000400000000000000" pitchFamily="2" charset="0"/>
                <a:cs typeface="+mn-cs"/>
              </a:defRPr>
            </a:lvl7pPr>
            <a:lvl8pPr marL="0" indent="0">
              <a:lnSpc>
                <a:spcPct val="95000"/>
              </a:lnSpc>
              <a:spcBef>
                <a:spcPts val="0"/>
              </a:spcBef>
              <a:buClr>
                <a:schemeClr val="tx1"/>
              </a:buClr>
              <a:buSzPct val="115000"/>
              <a:buFont typeface="Arial" panose="020B0604020202020204" pitchFamily="34" charset="0"/>
              <a:buNone/>
              <a:defRPr sz="800">
                <a:latin typeface="Arial" panose="00000400000000000000" pitchFamily="2" charset="0"/>
                <a:cs typeface="+mn-cs"/>
              </a:defRPr>
            </a:lvl8pPr>
            <a:lvl9pPr marL="0" indent="0">
              <a:lnSpc>
                <a:spcPct val="95000"/>
              </a:lnSpc>
              <a:spcBef>
                <a:spcPts val="0"/>
              </a:spcBef>
              <a:buClr>
                <a:schemeClr val="tx1"/>
              </a:buClr>
              <a:buSzPct val="115000"/>
              <a:buFont typeface="Arial" panose="020B0604020202020204" pitchFamily="34" charset="0"/>
              <a:buNone/>
              <a:defRPr sz="800">
                <a:latin typeface="Arial" panose="00000400000000000000" pitchFamily="2" charset="0"/>
                <a:cs typeface="+mn-cs"/>
              </a:defRPr>
            </a:lvl9pPr>
          </a:lstStyle>
          <a:p>
            <a:r>
              <a:rPr lang="en-US"/>
              <a:t>Source: </a:t>
            </a:r>
            <a:r>
              <a:rPr lang="en-US" i="1"/>
              <a:t>Asset Allocation for Moderate Risk Investors, 2022</a:t>
            </a:r>
            <a:r>
              <a:rPr lang="en-US"/>
              <a:t>, </a:t>
            </a:r>
            <a:r>
              <a:rPr lang="en-US" err="1"/>
              <a:t>Cerulli</a:t>
            </a:r>
            <a:r>
              <a:rPr lang="en-US"/>
              <a:t> Associates, in partnership with the Investments &amp; Wealth Institute and ​​​​​​​​​​​​​​​​​​​​​​​the Financial Planning Association</a:t>
            </a:r>
            <a:r>
              <a:rPr lang="en-US" baseline="30000"/>
              <a:t>®</a:t>
            </a:r>
            <a:r>
              <a:rPr lang="en-US"/>
              <a:t> (FPA</a:t>
            </a:r>
            <a:r>
              <a:rPr lang="en-US" baseline="30000"/>
              <a:t>®</a:t>
            </a:r>
            <a:r>
              <a:rPr lang="en-US"/>
              <a:t>)</a:t>
            </a:r>
          </a:p>
        </p:txBody>
      </p:sp>
      <p:sp>
        <p:nvSpPr>
          <p:cNvPr id="4" name="Slide Number Placeholder 3">
            <a:extLst>
              <a:ext uri="{C183D7F6-B498-43B3-948B-1728B52AA6E4}">
                <adec:decorative xmlns:adec="http://schemas.microsoft.com/office/drawing/2017/decorative" val="1"/>
              </a:ext>
            </a:extLst>
          </p:cNvPr>
          <p:cNvSpPr>
            <a:spLocks noGrp="1"/>
          </p:cNvSpPr>
          <p:nvPr>
            <p:ph type="sldNum" sz="quarter" idx="12"/>
          </p:nvPr>
        </p:nvSpPr>
        <p:spPr/>
        <p:txBody>
          <a:bodyPr/>
          <a:lstStyle/>
          <a:p>
            <a:fld id="{E54343B0-9A9E-43CD-BA60-45365A2A43B5}" type="slidenum">
              <a:rPr lang="en-US" smtClean="0"/>
              <a:pPr/>
              <a:t>16</a:t>
            </a:fld>
            <a:endParaRPr lang="en-US"/>
          </a:p>
        </p:txBody>
      </p:sp>
    </p:spTree>
    <p:custDataLst>
      <p:tags r:id="rId1"/>
    </p:custDataLst>
    <p:extLst>
      <p:ext uri="{BB962C8B-B14F-4D97-AF65-F5344CB8AC3E}">
        <p14:creationId xmlns:p14="http://schemas.microsoft.com/office/powerpoint/2010/main" val="2636853682"/>
      </p:ext>
    </p:extLst>
  </p:cSld>
  <p:clrMapOvr>
    <a:masterClrMapping/>
  </p:clrMapOvr>
  <p:transition spd="slow">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a:xfrm>
            <a:off x="398464" y="472438"/>
            <a:ext cx="8356240" cy="792167"/>
          </a:xfrm>
        </p:spPr>
        <p:txBody>
          <a:bodyPr/>
          <a:lstStyle/>
          <a:p>
            <a:r>
              <a:rPr lang="en-US" altLang="en-US"/>
              <a:t>The future looks bright for overseas growth</a:t>
            </a:r>
          </a:p>
        </p:txBody>
      </p:sp>
      <p:sp>
        <p:nvSpPr>
          <p:cNvPr id="9" name="Text Placeholder 16">
            <a:extLst>
              <a:ext uri="{FF2B5EF4-FFF2-40B4-BE49-F238E27FC236}">
                <a16:creationId xmlns:a16="http://schemas.microsoft.com/office/drawing/2014/main" id="{28934728-5DEA-409C-AD51-8B14C7C6F10A}"/>
              </a:ext>
            </a:extLst>
          </p:cNvPr>
          <p:cNvSpPr txBox="1">
            <a:spLocks/>
          </p:cNvSpPr>
          <p:nvPr/>
        </p:nvSpPr>
        <p:spPr>
          <a:xfrm>
            <a:off x="398464" y="87539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In terms of growing wealth, the United States trails most other countries</a:t>
            </a:r>
          </a:p>
        </p:txBody>
      </p:sp>
      <p:pic>
        <p:nvPicPr>
          <p:cNvPr id="5" name="Picture 4" descr="Spherical map of the earth.  ">
            <a:extLst>
              <a:ext uri="{FF2B5EF4-FFF2-40B4-BE49-F238E27FC236}">
                <a16:creationId xmlns:a16="http://schemas.microsoft.com/office/drawing/2014/main" id="{9E709621-371B-4E54-A028-8CB4C757DFF1}"/>
              </a:ext>
              <a:ext uri="{C183D7F6-B498-43B3-948B-1728B52AA6E4}">
                <adec:decorative xmlns:adec="http://schemas.microsoft.com/office/drawing/2017/decorative" val="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4880" t="-1127"/>
          <a:stretch/>
        </p:blipFill>
        <p:spPr>
          <a:xfrm>
            <a:off x="4438935" y="1124294"/>
            <a:ext cx="4705065" cy="5486399"/>
          </a:xfrm>
          <a:prstGeom prst="rect">
            <a:avLst/>
          </a:prstGeom>
        </p:spPr>
      </p:pic>
      <p:sp>
        <p:nvSpPr>
          <p:cNvPr id="8" name="Text Box 16"/>
          <p:cNvSpPr txBox="1">
            <a:spLocks noChangeArrowheads="1"/>
          </p:cNvSpPr>
          <p:nvPr/>
        </p:nvSpPr>
        <p:spPr bwMode="auto">
          <a:xfrm>
            <a:off x="398464" y="1335773"/>
            <a:ext cx="5479119"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D014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eaLnBrk="1" fontAlgn="auto" hangingPunct="1">
              <a:spcBef>
                <a:spcPts val="0"/>
              </a:spcBef>
              <a:spcAft>
                <a:spcPts val="0"/>
              </a:spcAft>
            </a:pPr>
            <a:r>
              <a:rPr lang="en-US" altLang="en-US" sz="1300">
                <a:latin typeface="+mn-lt"/>
                <a:cs typeface="+mn-cs"/>
              </a:rPr>
              <a:t>Average annual percentage growth of wealth per adult in local currencies, selected countries, 2000–2022</a:t>
            </a:r>
          </a:p>
        </p:txBody>
      </p:sp>
      <p:graphicFrame>
        <p:nvGraphicFramePr>
          <p:cNvPr id="11" name="Chart 10">
            <a:extLst>
              <a:ext uri="{FF2B5EF4-FFF2-40B4-BE49-F238E27FC236}">
                <a16:creationId xmlns:a16="http://schemas.microsoft.com/office/drawing/2014/main" id="{2EC23EC9-BE58-AA4E-A055-7A35795A3E73}"/>
              </a:ext>
            </a:extLst>
          </p:cNvPr>
          <p:cNvGraphicFramePr/>
          <p:nvPr>
            <p:extLst>
              <p:ext uri="{D42A27DB-BD31-4B8C-83A1-F6EECF244321}">
                <p14:modId xmlns:p14="http://schemas.microsoft.com/office/powerpoint/2010/main" val="2221756973"/>
              </p:ext>
            </p:extLst>
          </p:nvPr>
        </p:nvGraphicFramePr>
        <p:xfrm>
          <a:off x="398464" y="1828216"/>
          <a:ext cx="5137867" cy="4541132"/>
        </p:xfrm>
        <a:graphic>
          <a:graphicData uri="http://schemas.openxmlformats.org/drawingml/2006/chart">
            <c:chart xmlns:c="http://schemas.openxmlformats.org/drawingml/2006/chart" xmlns:r="http://schemas.openxmlformats.org/officeDocument/2006/relationships" r:id="rId5"/>
          </a:graphicData>
        </a:graphic>
      </p:graphicFrame>
      <p:sp>
        <p:nvSpPr>
          <p:cNvPr id="4" name="Text Placeholder 3"/>
          <p:cNvSpPr>
            <a:spLocks noGrp="1"/>
          </p:cNvSpPr>
          <p:nvPr>
            <p:ph type="body" sz="quarter" idx="15"/>
          </p:nvPr>
        </p:nvSpPr>
        <p:spPr/>
        <p:txBody>
          <a:bodyPr/>
          <a:lstStyle/>
          <a:p>
            <a:r>
              <a:rPr lang="en-US"/>
              <a:t>Source: </a:t>
            </a:r>
            <a:r>
              <a:rPr lang="en-US" i="1"/>
              <a:t>Credit Suisse Global Wealth Report, 2022</a:t>
            </a:r>
            <a:r>
              <a:rPr lang="en-US"/>
              <a:t>, Credit Suisse Research Institute, June 2023.</a:t>
            </a:r>
          </a:p>
        </p:txBody>
      </p:sp>
      <p:sp>
        <p:nvSpPr>
          <p:cNvPr id="2" name="Slide Number Placeholder 1">
            <a:extLst>
              <a:ext uri="{C183D7F6-B498-43B3-948B-1728B52AA6E4}">
                <adec:decorative xmlns:adec="http://schemas.microsoft.com/office/drawing/2017/decorative" val="1"/>
              </a:ext>
            </a:extLst>
          </p:cNvPr>
          <p:cNvSpPr>
            <a:spLocks noGrp="1"/>
          </p:cNvSpPr>
          <p:nvPr>
            <p:ph type="sldNum" sz="quarter" idx="18"/>
          </p:nvPr>
        </p:nvSpPr>
        <p:spPr/>
        <p:txBody>
          <a:bodyPr/>
          <a:lstStyle/>
          <a:p>
            <a:fld id="{E54343B0-9A9E-43CD-BA60-45365A2A43B5}" type="slidenum">
              <a:rPr lang="en-US"/>
              <a:pPr/>
              <a:t>17</a:t>
            </a:fld>
            <a:endParaRPr lang="en-US"/>
          </a:p>
        </p:txBody>
      </p:sp>
    </p:spTree>
    <p:custDataLst>
      <p:tags r:id="rId1"/>
    </p:custDataLst>
    <p:extLst>
      <p:ext uri="{BB962C8B-B14F-4D97-AF65-F5344CB8AC3E}">
        <p14:creationId xmlns:p14="http://schemas.microsoft.com/office/powerpoint/2010/main" val="3717508448"/>
      </p:ext>
    </p:extLst>
  </p:cSld>
  <p:clrMapOvr>
    <a:masterClrMapping/>
  </p:clrMapOvr>
  <p:transition spd="slow">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C580BED7-3740-45A9-9E96-5BA787068A83}"/>
              </a:ext>
            </a:extLst>
          </p:cNvPr>
          <p:cNvSpPr>
            <a:spLocks noGrp="1"/>
          </p:cNvSpPr>
          <p:nvPr>
            <p:ph type="title"/>
          </p:nvPr>
        </p:nvSpPr>
        <p:spPr>
          <a:xfrm>
            <a:off x="398464" y="472438"/>
            <a:ext cx="8356240" cy="792167"/>
          </a:xfrm>
        </p:spPr>
        <p:txBody>
          <a:bodyPr/>
          <a:lstStyle/>
          <a:p>
            <a:r>
              <a:rPr lang="en-US"/>
              <a:t>Opportunity for active managers: market cap flexibility</a:t>
            </a:r>
          </a:p>
        </p:txBody>
      </p:sp>
      <p:sp>
        <p:nvSpPr>
          <p:cNvPr id="15" name="Text Placeholder 16">
            <a:extLst>
              <a:ext uri="{FF2B5EF4-FFF2-40B4-BE49-F238E27FC236}">
                <a16:creationId xmlns:a16="http://schemas.microsoft.com/office/drawing/2014/main" id="{0E8B08C9-B3DA-4649-8B2A-D327A9511429}"/>
              </a:ext>
            </a:extLst>
          </p:cNvPr>
          <p:cNvSpPr txBox="1">
            <a:spLocks/>
          </p:cNvSpPr>
          <p:nvPr/>
        </p:nvSpPr>
        <p:spPr>
          <a:xfrm>
            <a:off x="407480" y="87539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Small-cap stocks may be poised to build on their historical performance </a:t>
            </a:r>
            <a:br>
              <a:rPr lang="en-US" sz="1600"/>
            </a:br>
            <a:r>
              <a:rPr lang="en-US" sz="1600"/>
              <a:t>advantage over large caps</a:t>
            </a:r>
          </a:p>
        </p:txBody>
      </p:sp>
      <p:sp>
        <p:nvSpPr>
          <p:cNvPr id="17" name="Text Box 16">
            <a:extLst>
              <a:ext uri="{FF2B5EF4-FFF2-40B4-BE49-F238E27FC236}">
                <a16:creationId xmlns:a16="http://schemas.microsoft.com/office/drawing/2014/main" id="{2736156E-CC12-46BB-BA7B-ED5035A88E8E}"/>
              </a:ext>
            </a:extLst>
          </p:cNvPr>
          <p:cNvSpPr txBox="1">
            <a:spLocks noChangeArrowheads="1"/>
          </p:cNvSpPr>
          <p:nvPr/>
        </p:nvSpPr>
        <p:spPr bwMode="auto">
          <a:xfrm>
            <a:off x="317108" y="1573824"/>
            <a:ext cx="3449674"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D014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r>
              <a:rPr lang="en-US" altLang="en-US" sz="1300">
                <a:latin typeface="+mn-lt"/>
              </a:rPr>
              <a:t>Rolling 12-month excess returns of international small-cap stocks vs. international large-cap stocks</a:t>
            </a:r>
          </a:p>
        </p:txBody>
      </p:sp>
      <p:graphicFrame>
        <p:nvGraphicFramePr>
          <p:cNvPr id="14" name="Table 13">
            <a:extLst>
              <a:ext uri="{FF2B5EF4-FFF2-40B4-BE49-F238E27FC236}">
                <a16:creationId xmlns:a16="http://schemas.microsoft.com/office/drawing/2014/main" id="{04F80B01-6365-4FD5-A338-A52BFBC1874C}"/>
              </a:ext>
            </a:extLst>
          </p:cNvPr>
          <p:cNvGraphicFramePr>
            <a:graphicFrameLocks noGrp="1"/>
          </p:cNvGraphicFramePr>
          <p:nvPr>
            <p:extLst>
              <p:ext uri="{D42A27DB-BD31-4B8C-83A1-F6EECF244321}">
                <p14:modId xmlns:p14="http://schemas.microsoft.com/office/powerpoint/2010/main" val="1237130362"/>
              </p:ext>
            </p:extLst>
          </p:nvPr>
        </p:nvGraphicFramePr>
        <p:xfrm>
          <a:off x="3393662" y="1538764"/>
          <a:ext cx="5360893" cy="792480"/>
        </p:xfrm>
        <a:graphic>
          <a:graphicData uri="http://schemas.openxmlformats.org/drawingml/2006/table">
            <a:tbl>
              <a:tblPr firstRow="1" bandRow="1">
                <a:tableStyleId>{5C22544A-7EE6-4342-B048-85BDC9FD1C3A}</a:tableStyleId>
              </a:tblPr>
              <a:tblGrid>
                <a:gridCol w="1868618">
                  <a:extLst>
                    <a:ext uri="{9D8B030D-6E8A-4147-A177-3AD203B41FA5}">
                      <a16:colId xmlns:a16="http://schemas.microsoft.com/office/drawing/2014/main" val="20000"/>
                    </a:ext>
                  </a:extLst>
                </a:gridCol>
                <a:gridCol w="1898164">
                  <a:extLst>
                    <a:ext uri="{9D8B030D-6E8A-4147-A177-3AD203B41FA5}">
                      <a16:colId xmlns:a16="http://schemas.microsoft.com/office/drawing/2014/main" val="20001"/>
                    </a:ext>
                  </a:extLst>
                </a:gridCol>
                <a:gridCol w="1594111">
                  <a:extLst>
                    <a:ext uri="{9D8B030D-6E8A-4147-A177-3AD203B41FA5}">
                      <a16:colId xmlns:a16="http://schemas.microsoft.com/office/drawing/2014/main" val="20002"/>
                    </a:ext>
                  </a:extLst>
                </a:gridCol>
              </a:tblGrid>
              <a:tr h="396240">
                <a:tc>
                  <a:txBody>
                    <a:bodyPr/>
                    <a:lstStyle/>
                    <a:p>
                      <a:pPr algn="ctr"/>
                      <a:endParaRPr lang="en-US" sz="1000"/>
                    </a:p>
                  </a:txBody>
                  <a:tcPr>
                    <a:lnL w="12700" cmpd="sng">
                      <a:noFill/>
                    </a:lnL>
                    <a:lnR w="12700" cmpd="sng">
                      <a:noFill/>
                    </a:lnR>
                    <a:lnT w="12700" cmpd="sng">
                      <a:noFill/>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a:solidFill>
                            <a:srgbClr val="00009A"/>
                          </a:solidFill>
                        </a:rPr>
                        <a:t>Median 12-month excess return vs. </a:t>
                      </a:r>
                      <a:r>
                        <a:rPr lang="en-US" sz="1000" err="1">
                          <a:solidFill>
                            <a:srgbClr val="00009A"/>
                          </a:solidFill>
                        </a:rPr>
                        <a:t>MSCI</a:t>
                      </a:r>
                      <a:r>
                        <a:rPr lang="en-US" sz="1000">
                          <a:solidFill>
                            <a:srgbClr val="00009A"/>
                          </a:solidFill>
                        </a:rPr>
                        <a:t> </a:t>
                      </a:r>
                      <a:r>
                        <a:rPr lang="en-US" sz="1000" err="1">
                          <a:solidFill>
                            <a:srgbClr val="00009A"/>
                          </a:solidFill>
                        </a:rPr>
                        <a:t>EAFE</a:t>
                      </a:r>
                      <a:r>
                        <a:rPr lang="en-US" sz="1000">
                          <a:solidFill>
                            <a:srgbClr val="00009A"/>
                          </a:solidFill>
                        </a:rPr>
                        <a:t> Index</a:t>
                      </a:r>
                    </a:p>
                  </a:txBody>
                  <a:tcPr>
                    <a:lnL w="12700" cmpd="sng">
                      <a:noFill/>
                    </a:lnL>
                    <a:lnR w="12700" cap="flat" cmpd="sng" algn="ctr">
                      <a:noFill/>
                      <a:prstDash val="solid"/>
                      <a:round/>
                      <a:headEnd type="none" w="med" len="med"/>
                      <a:tailEnd type="none" w="med" len="med"/>
                    </a:lnR>
                    <a:lnT w="12700" cmpd="sng">
                      <a:noFill/>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a:solidFill>
                            <a:srgbClr val="00009A"/>
                          </a:solidFill>
                        </a:rPr>
                        <a:t>% of periods with positive excess returns</a:t>
                      </a:r>
                    </a:p>
                  </a:txBody>
                  <a:tcPr>
                    <a:lnL w="12700" cap="flat" cmpd="sng" algn="ctr">
                      <a:noFill/>
                      <a:prstDash val="solid"/>
                      <a:round/>
                      <a:headEnd type="none" w="med" len="med"/>
                      <a:tailEnd type="none" w="med" len="med"/>
                    </a:lnL>
                    <a:lnR w="12700" cmpd="sng">
                      <a:noFill/>
                    </a:lnR>
                    <a:lnT w="12700" cmpd="sng">
                      <a:noFill/>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96240">
                <a:tc>
                  <a:txBody>
                    <a:bodyPr/>
                    <a:lstStyle/>
                    <a:p>
                      <a:pPr algn="ctr"/>
                      <a:r>
                        <a:rPr lang="en-US" sz="1000" b="1">
                          <a:solidFill>
                            <a:schemeClr val="tx1"/>
                          </a:solidFill>
                        </a:rPr>
                        <a:t>MSCI EAFE SMID Cap Index</a:t>
                      </a:r>
                    </a:p>
                  </a:txBody>
                  <a:tcPr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a:solidFill>
                            <a:schemeClr val="tx1"/>
                          </a:solidFill>
                        </a:rPr>
                        <a:t>2.19%</a:t>
                      </a:r>
                    </a:p>
                  </a:txBody>
                  <a:tcPr anchor="ctr">
                    <a:lnL w="12700" cmpd="sng">
                      <a:noFill/>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a:solidFill>
                            <a:schemeClr val="tx1"/>
                          </a:solidFill>
                        </a:rPr>
                        <a:t>67.00%</a:t>
                      </a:r>
                    </a:p>
                  </a:txBody>
                  <a:tcPr anchor="ctr">
                    <a:lnL w="12700" cap="flat" cmpd="sng" algn="ctr">
                      <a:noFill/>
                      <a:prstDash val="solid"/>
                      <a:round/>
                      <a:headEnd type="none" w="med" len="med"/>
                      <a:tailEnd type="none" w="med" len="med"/>
                    </a:lnL>
                    <a:lnR w="12700" cmpd="sng">
                      <a:noFill/>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graphicFrame>
        <p:nvGraphicFramePr>
          <p:cNvPr id="24" name="Chart 23">
            <a:extLst>
              <a:ext uri="{FF2B5EF4-FFF2-40B4-BE49-F238E27FC236}">
                <a16:creationId xmlns:a16="http://schemas.microsoft.com/office/drawing/2014/main" id="{C3DA10E1-5A09-5E33-93CF-D50217B649AC}"/>
              </a:ext>
            </a:extLst>
          </p:cNvPr>
          <p:cNvGraphicFramePr>
            <a:graphicFrameLocks/>
          </p:cNvGraphicFramePr>
          <p:nvPr>
            <p:extLst>
              <p:ext uri="{D42A27DB-BD31-4B8C-83A1-F6EECF244321}">
                <p14:modId xmlns:p14="http://schemas.microsoft.com/office/powerpoint/2010/main" val="1158988229"/>
              </p:ext>
            </p:extLst>
          </p:nvPr>
        </p:nvGraphicFramePr>
        <p:xfrm>
          <a:off x="340242" y="2387968"/>
          <a:ext cx="8548576" cy="3794642"/>
        </p:xfrm>
        <a:graphic>
          <a:graphicData uri="http://schemas.openxmlformats.org/drawingml/2006/chart">
            <c:chart xmlns:c="http://schemas.openxmlformats.org/drawingml/2006/chart" xmlns:r="http://schemas.openxmlformats.org/officeDocument/2006/relationships" r:id="rId4"/>
          </a:graphicData>
        </a:graphic>
      </p:graphicFrame>
      <p:sp>
        <p:nvSpPr>
          <p:cNvPr id="12" name="TextBox 11">
            <a:extLst>
              <a:ext uri="{FF2B5EF4-FFF2-40B4-BE49-F238E27FC236}">
                <a16:creationId xmlns:a16="http://schemas.microsoft.com/office/drawing/2014/main" id="{2ED72A69-E084-44C4-894B-EFA34A49C2AB}"/>
              </a:ext>
              <a:ext uri="{C183D7F6-B498-43B3-948B-1728B52AA6E4}">
                <adec:decorative xmlns:adec="http://schemas.microsoft.com/office/drawing/2017/decorative" val="1"/>
              </a:ext>
            </a:extLst>
          </p:cNvPr>
          <p:cNvSpPr txBox="1"/>
          <p:nvPr/>
        </p:nvSpPr>
        <p:spPr>
          <a:xfrm>
            <a:off x="601883" y="2383518"/>
            <a:ext cx="167833" cy="276999"/>
          </a:xfrm>
          <a:prstGeom prst="rect">
            <a:avLst/>
          </a:prstGeom>
          <a:solidFill>
            <a:schemeClr val="bg1"/>
          </a:solidFill>
        </p:spPr>
        <p:txBody>
          <a:bodyPr wrap="square" lIns="0" rtlCol="0">
            <a:spAutoFit/>
          </a:bodyPr>
          <a:lstStyle/>
          <a:p>
            <a:r>
              <a:rPr lang="en-US" sz="1200">
                <a:latin typeface="+mn-lt"/>
              </a:rPr>
              <a:t>%</a:t>
            </a:r>
          </a:p>
        </p:txBody>
      </p:sp>
      <p:sp>
        <p:nvSpPr>
          <p:cNvPr id="6" name="Text Placeholder 5">
            <a:extLst>
              <a:ext uri="{FF2B5EF4-FFF2-40B4-BE49-F238E27FC236}">
                <a16:creationId xmlns:a16="http://schemas.microsoft.com/office/drawing/2014/main" id="{99B423E2-AF0B-44D7-9098-DBB05BFAB3DA}"/>
              </a:ext>
            </a:extLst>
          </p:cNvPr>
          <p:cNvSpPr>
            <a:spLocks noGrp="1"/>
          </p:cNvSpPr>
          <p:nvPr>
            <p:ph type="body" sz="quarter" idx="15"/>
          </p:nvPr>
        </p:nvSpPr>
        <p:spPr>
          <a:xfrm>
            <a:off x="3215111" y="6168123"/>
            <a:ext cx="5137867" cy="402451"/>
          </a:xfrm>
        </p:spPr>
        <p:txBody>
          <a:bodyPr/>
          <a:lstStyle/>
          <a:p>
            <a:r>
              <a:rPr lang="en-US"/>
              <a:t>Source: Bloomberg, as of 12/31/2023. International small-cap stocks and international large-cap stocks are represented by the MSCI EAFE SMID Cap and MSCI EAFE Index, respectively. See slides 61–63 for index definitions. It is not possible to invest directly in an index.</a:t>
            </a:r>
          </a:p>
        </p:txBody>
      </p:sp>
      <p:sp>
        <p:nvSpPr>
          <p:cNvPr id="4" name="Slide Number Placeholder 3">
            <a:extLst>
              <a:ext uri="{C183D7F6-B498-43B3-948B-1728B52AA6E4}">
                <adec:decorative xmlns:adec="http://schemas.microsoft.com/office/drawing/2017/decorative" val="1"/>
              </a:ext>
            </a:extLst>
          </p:cNvPr>
          <p:cNvSpPr>
            <a:spLocks noGrp="1"/>
          </p:cNvSpPr>
          <p:nvPr>
            <p:ph type="sldNum" sz="quarter" idx="18"/>
          </p:nvPr>
        </p:nvSpPr>
        <p:spPr>
          <a:xfrm>
            <a:off x="8532813" y="6399213"/>
            <a:ext cx="212725" cy="176212"/>
          </a:xfrm>
        </p:spPr>
        <p:txBody>
          <a:bodyPr/>
          <a:lstStyle/>
          <a:p>
            <a:fld id="{0862DBF2-AF50-44D5-9537-3855EEFD9EEF}" type="slidenum">
              <a:rPr lang="en-US" altLang="en-US" smtClean="0"/>
              <a:pPr/>
              <a:t>18</a:t>
            </a:fld>
            <a:endParaRPr lang="en-US" altLang="en-US"/>
          </a:p>
        </p:txBody>
      </p:sp>
    </p:spTree>
    <p:custDataLst>
      <p:tags r:id="rId1"/>
    </p:custDataLst>
    <p:extLst>
      <p:ext uri="{BB962C8B-B14F-4D97-AF65-F5344CB8AC3E}">
        <p14:creationId xmlns:p14="http://schemas.microsoft.com/office/powerpoint/2010/main" val="1893066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9">
            <a:extLst>
              <a:ext uri="{FF2B5EF4-FFF2-40B4-BE49-F238E27FC236}">
                <a16:creationId xmlns:a16="http://schemas.microsoft.com/office/drawing/2014/main" id="{82950B57-9949-4B3D-AE2F-A0AA2B78D8BB}"/>
              </a:ext>
            </a:extLst>
          </p:cNvPr>
          <p:cNvSpPr txBox="1">
            <a:spLocks/>
          </p:cNvSpPr>
          <p:nvPr/>
        </p:nvSpPr>
        <p:spPr>
          <a:xfrm>
            <a:off x="394653" y="758508"/>
            <a:ext cx="8231187" cy="482600"/>
          </a:xfrm>
          <a:prstGeom prst="rect">
            <a:avLst/>
          </a:prstGeom>
        </p:spPr>
        <p:txBody>
          <a:bodyPr vert="horz" lIns="0" tIns="0" rIns="0" bIns="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en-US" sz="2400">
                <a:solidFill>
                  <a:schemeClr val="bg1"/>
                </a:solidFill>
              </a:rPr>
              <a:t>Principle 4</a:t>
            </a:r>
          </a:p>
        </p:txBody>
      </p:sp>
      <p:sp>
        <p:nvSpPr>
          <p:cNvPr id="9" name="Title 8"/>
          <p:cNvSpPr>
            <a:spLocks noGrp="1"/>
          </p:cNvSpPr>
          <p:nvPr>
            <p:ph type="title"/>
          </p:nvPr>
        </p:nvSpPr>
        <p:spPr>
          <a:xfrm>
            <a:off x="400571" y="780239"/>
            <a:ext cx="6345670" cy="4771958"/>
          </a:xfrm>
        </p:spPr>
        <p:txBody>
          <a:bodyPr>
            <a:normAutofit/>
          </a:bodyPr>
          <a:lstStyle/>
          <a:p>
            <a:r>
              <a:rPr lang="en-US" altLang="en-US" sz="6000"/>
              <a:t>Bonds can offer a more stable foundation</a:t>
            </a:r>
            <a:endParaRPr lang="en-US" sz="6000"/>
          </a:p>
        </p:txBody>
      </p:sp>
      <p:sp>
        <p:nvSpPr>
          <p:cNvPr id="3" name="Slide Number Placeholder 2">
            <a:extLst>
              <a:ext uri="{FF2B5EF4-FFF2-40B4-BE49-F238E27FC236}">
                <a16:creationId xmlns:a16="http://schemas.microsoft.com/office/drawing/2014/main" id="{8D0F5EBE-2A91-4CF5-BECE-2CD88A0C5B8E}"/>
              </a:ext>
              <a:ext uri="{C183D7F6-B498-43B3-948B-1728B52AA6E4}">
                <adec:decorative xmlns:adec="http://schemas.microsoft.com/office/drawing/2017/decorative" val="1"/>
              </a:ext>
            </a:extLst>
          </p:cNvPr>
          <p:cNvSpPr>
            <a:spLocks noGrp="1"/>
          </p:cNvSpPr>
          <p:nvPr>
            <p:ph type="sldNum" sz="quarter" idx="12"/>
          </p:nvPr>
        </p:nvSpPr>
        <p:spPr/>
        <p:txBody>
          <a:bodyPr/>
          <a:lstStyle/>
          <a:p>
            <a:pPr>
              <a:defRPr/>
            </a:pPr>
            <a:fld id="{1EEDA745-9936-4A17-800E-6B5675F0F699}" type="slidenum">
              <a:rPr lang="en-CA" smtClean="0"/>
              <a:pPr>
                <a:defRPr/>
              </a:pPr>
              <a:t>19</a:t>
            </a:fld>
            <a:endParaRPr lang="en-CA"/>
          </a:p>
        </p:txBody>
      </p:sp>
    </p:spTree>
    <p:custDataLst>
      <p:tags r:id="rId1"/>
    </p:custDataLst>
    <p:extLst>
      <p:ext uri="{BB962C8B-B14F-4D97-AF65-F5344CB8AC3E}">
        <p14:creationId xmlns:p14="http://schemas.microsoft.com/office/powerpoint/2010/main" val="4223278348"/>
      </p:ext>
    </p:extLst>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8464" y="472438"/>
            <a:ext cx="8356240" cy="792167"/>
          </a:xfrm>
        </p:spPr>
        <p:txBody>
          <a:bodyPr/>
          <a:lstStyle/>
          <a:p>
            <a:r>
              <a:rPr lang="en-US"/>
              <a:t>10 things every investor should know about investing</a:t>
            </a:r>
          </a:p>
        </p:txBody>
      </p:sp>
      <p:sp>
        <p:nvSpPr>
          <p:cNvPr id="37" name="Rectangle 36">
            <a:extLst>
              <a:ext uri="{FF2B5EF4-FFF2-40B4-BE49-F238E27FC236}">
                <a16:creationId xmlns:a16="http://schemas.microsoft.com/office/drawing/2014/main" id="{605A95D4-1FDF-476D-946C-BA5BFFEF8867}"/>
              </a:ext>
            </a:extLst>
          </p:cNvPr>
          <p:cNvSpPr/>
          <p:nvPr/>
        </p:nvSpPr>
        <p:spPr>
          <a:xfrm>
            <a:off x="548929" y="1458191"/>
            <a:ext cx="1202663" cy="402435"/>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ctr"/>
            <a:r>
              <a:rPr lang="en-US"/>
              <a:t>1</a:t>
            </a:r>
          </a:p>
        </p:txBody>
      </p:sp>
      <p:sp>
        <p:nvSpPr>
          <p:cNvPr id="5" name="Text Placeholder 2"/>
          <p:cNvSpPr>
            <a:spLocks noGrp="1"/>
          </p:cNvSpPr>
          <p:nvPr>
            <p:ph idx="1"/>
          </p:nvPr>
        </p:nvSpPr>
        <p:spPr>
          <a:xfrm>
            <a:off x="334779" y="1965223"/>
            <a:ext cx="1630963" cy="1191495"/>
          </a:xfrm>
        </p:spPr>
        <p:txBody>
          <a:bodyPr/>
          <a:lstStyle/>
          <a:p>
            <a:pPr marL="0" indent="0" algn="ctr">
              <a:buNone/>
              <a:tabLst>
                <a:tab pos="401638" algn="r"/>
                <a:tab pos="512763" algn="l"/>
              </a:tabLst>
            </a:pPr>
            <a:r>
              <a:rPr lang="en-US" sz="1600"/>
              <a:t>Investing </a:t>
            </a:r>
            <a:br>
              <a:rPr lang="en-US" sz="1600"/>
            </a:br>
            <a:r>
              <a:rPr lang="en-US" sz="1600"/>
              <a:t>can help your savings catch </a:t>
            </a:r>
            <a:br>
              <a:rPr lang="en-US" sz="1600"/>
            </a:br>
            <a:r>
              <a:rPr lang="en-US" sz="1600"/>
              <a:t>up to your financial goals</a:t>
            </a:r>
          </a:p>
        </p:txBody>
      </p:sp>
      <p:sp>
        <p:nvSpPr>
          <p:cNvPr id="38" name="Rectangle 37">
            <a:extLst>
              <a:ext uri="{FF2B5EF4-FFF2-40B4-BE49-F238E27FC236}">
                <a16:creationId xmlns:a16="http://schemas.microsoft.com/office/drawing/2014/main" id="{48DEAC3B-D203-4764-8A22-DEC12CF20674}"/>
              </a:ext>
            </a:extLst>
          </p:cNvPr>
          <p:cNvSpPr/>
          <p:nvPr/>
        </p:nvSpPr>
        <p:spPr>
          <a:xfrm>
            <a:off x="2204457" y="1458191"/>
            <a:ext cx="1202663" cy="402435"/>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ctr"/>
            <a:r>
              <a:rPr lang="en-US"/>
              <a:t>2</a:t>
            </a:r>
          </a:p>
        </p:txBody>
      </p:sp>
      <p:sp>
        <p:nvSpPr>
          <p:cNvPr id="6" name="Text Placeholder 2">
            <a:extLst>
              <a:ext uri="{FF2B5EF4-FFF2-40B4-BE49-F238E27FC236}">
                <a16:creationId xmlns:a16="http://schemas.microsoft.com/office/drawing/2014/main" id="{E85991F4-88C4-4CC5-B120-3162C503116B}"/>
              </a:ext>
            </a:extLst>
          </p:cNvPr>
          <p:cNvSpPr txBox="1">
            <a:spLocks/>
          </p:cNvSpPr>
          <p:nvPr/>
        </p:nvSpPr>
        <p:spPr>
          <a:xfrm>
            <a:off x="1990307" y="1965223"/>
            <a:ext cx="1630963" cy="1197319"/>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lgn="ctr">
              <a:buFont typeface="Arial" panose="020B0604020202020204" pitchFamily="34" charset="0"/>
              <a:buNone/>
              <a:tabLst>
                <a:tab pos="401638" algn="r"/>
                <a:tab pos="512763" algn="l"/>
              </a:tabLst>
            </a:pPr>
            <a:r>
              <a:rPr lang="en-US" sz="1600"/>
              <a:t>Investing in </a:t>
            </a:r>
            <a:br>
              <a:rPr lang="en-US" sz="1600"/>
            </a:br>
            <a:r>
              <a:rPr lang="en-US" sz="1600"/>
              <a:t>U.S. stocks </a:t>
            </a:r>
            <a:br>
              <a:rPr lang="en-US" sz="1600"/>
            </a:br>
            <a:r>
              <a:rPr lang="en-US" sz="1600"/>
              <a:t>is one of the</a:t>
            </a:r>
            <a:br>
              <a:rPr lang="en-US" sz="1600"/>
            </a:br>
            <a:r>
              <a:rPr lang="en-US" sz="1600"/>
              <a:t> best ways to build wealth</a:t>
            </a:r>
          </a:p>
          <a:p>
            <a:pPr marL="0" indent="0" algn="ctr">
              <a:buFont typeface="Arial" panose="020B0604020202020204" pitchFamily="34" charset="0"/>
              <a:buNone/>
              <a:tabLst>
                <a:tab pos="401638" algn="r"/>
                <a:tab pos="512763" algn="l"/>
              </a:tabLst>
            </a:pPr>
            <a:r>
              <a:rPr lang="en-US" sz="1600"/>
              <a:t>	</a:t>
            </a:r>
          </a:p>
        </p:txBody>
      </p:sp>
      <p:sp>
        <p:nvSpPr>
          <p:cNvPr id="39" name="Rectangle 38">
            <a:extLst>
              <a:ext uri="{FF2B5EF4-FFF2-40B4-BE49-F238E27FC236}">
                <a16:creationId xmlns:a16="http://schemas.microsoft.com/office/drawing/2014/main" id="{4A28B995-768F-404A-ACB4-730716410018}"/>
              </a:ext>
            </a:extLst>
          </p:cNvPr>
          <p:cNvSpPr/>
          <p:nvPr/>
        </p:nvSpPr>
        <p:spPr>
          <a:xfrm>
            <a:off x="3875946" y="1458191"/>
            <a:ext cx="1202663" cy="402435"/>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ctr"/>
            <a:r>
              <a:rPr lang="en-US"/>
              <a:t>3</a:t>
            </a:r>
          </a:p>
        </p:txBody>
      </p:sp>
      <p:sp>
        <p:nvSpPr>
          <p:cNvPr id="7" name="Text Placeholder 2">
            <a:extLst>
              <a:ext uri="{FF2B5EF4-FFF2-40B4-BE49-F238E27FC236}">
                <a16:creationId xmlns:a16="http://schemas.microsoft.com/office/drawing/2014/main" id="{AE8932EA-C3CE-453A-B1D5-F45668F80EE8}"/>
              </a:ext>
            </a:extLst>
          </p:cNvPr>
          <p:cNvSpPr txBox="1">
            <a:spLocks/>
          </p:cNvSpPr>
          <p:nvPr/>
        </p:nvSpPr>
        <p:spPr>
          <a:xfrm>
            <a:off x="3661796" y="1965223"/>
            <a:ext cx="1630963" cy="1156550"/>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lgn="ctr">
              <a:buFont typeface="Arial" panose="020B0604020202020204" pitchFamily="34" charset="0"/>
              <a:buNone/>
              <a:tabLst>
                <a:tab pos="401638" algn="r"/>
                <a:tab pos="512763" algn="l"/>
              </a:tabLst>
            </a:pPr>
            <a:r>
              <a:rPr lang="en-US" sz="1600"/>
              <a:t>International stocks can </a:t>
            </a:r>
            <a:br>
              <a:rPr lang="en-US" sz="1600"/>
            </a:br>
            <a:r>
              <a:rPr lang="en-US" sz="1600"/>
              <a:t>help you </a:t>
            </a:r>
            <a:br>
              <a:rPr lang="en-US" sz="1600"/>
            </a:br>
            <a:r>
              <a:rPr lang="en-US" sz="1600"/>
              <a:t>cast a </a:t>
            </a:r>
            <a:br>
              <a:rPr lang="en-US" sz="1600"/>
            </a:br>
            <a:r>
              <a:rPr lang="en-US" sz="1600"/>
              <a:t>wider net</a:t>
            </a:r>
          </a:p>
          <a:p>
            <a:pPr marL="0" indent="0" algn="ctr">
              <a:buFont typeface="Arial" panose="020B0604020202020204" pitchFamily="34" charset="0"/>
              <a:buNone/>
              <a:tabLst>
                <a:tab pos="401638" algn="r"/>
                <a:tab pos="512763" algn="l"/>
              </a:tabLst>
            </a:pPr>
            <a:endParaRPr lang="en-US" sz="1600"/>
          </a:p>
        </p:txBody>
      </p:sp>
      <p:sp>
        <p:nvSpPr>
          <p:cNvPr id="40" name="Rectangle 39">
            <a:extLst>
              <a:ext uri="{FF2B5EF4-FFF2-40B4-BE49-F238E27FC236}">
                <a16:creationId xmlns:a16="http://schemas.microsoft.com/office/drawing/2014/main" id="{167E291D-212E-4755-A234-BCCA149AE271}"/>
              </a:ext>
            </a:extLst>
          </p:cNvPr>
          <p:cNvSpPr/>
          <p:nvPr/>
        </p:nvSpPr>
        <p:spPr>
          <a:xfrm>
            <a:off x="5541611" y="1458191"/>
            <a:ext cx="1202663" cy="402435"/>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ctr"/>
            <a:r>
              <a:rPr lang="en-US"/>
              <a:t>4</a:t>
            </a:r>
          </a:p>
        </p:txBody>
      </p:sp>
      <p:sp>
        <p:nvSpPr>
          <p:cNvPr id="8" name="Text Placeholder 2">
            <a:extLst>
              <a:ext uri="{FF2B5EF4-FFF2-40B4-BE49-F238E27FC236}">
                <a16:creationId xmlns:a16="http://schemas.microsoft.com/office/drawing/2014/main" id="{F57DFE2A-4237-4986-AB3B-5D985CB5B344}"/>
              </a:ext>
            </a:extLst>
          </p:cNvPr>
          <p:cNvSpPr txBox="1">
            <a:spLocks/>
          </p:cNvSpPr>
          <p:nvPr/>
        </p:nvSpPr>
        <p:spPr>
          <a:xfrm>
            <a:off x="5327461" y="1965223"/>
            <a:ext cx="1630963" cy="908251"/>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lgn="ctr">
              <a:buFont typeface="Arial" panose="020B0604020202020204" pitchFamily="34" charset="0"/>
              <a:buNone/>
              <a:tabLst>
                <a:tab pos="401638" algn="r"/>
                <a:tab pos="512763" algn="l"/>
              </a:tabLst>
            </a:pPr>
            <a:r>
              <a:rPr lang="en-US" sz="1600"/>
              <a:t>Bonds can </a:t>
            </a:r>
            <a:br>
              <a:rPr lang="en-US" sz="1600"/>
            </a:br>
            <a:r>
              <a:rPr lang="en-US" sz="1600"/>
              <a:t>offer a </a:t>
            </a:r>
            <a:br>
              <a:rPr lang="en-US" sz="1600"/>
            </a:br>
            <a:r>
              <a:rPr lang="en-US" sz="1600"/>
              <a:t>more stable foundation</a:t>
            </a:r>
          </a:p>
        </p:txBody>
      </p:sp>
      <p:sp>
        <p:nvSpPr>
          <p:cNvPr id="41" name="Rectangle 40">
            <a:extLst>
              <a:ext uri="{FF2B5EF4-FFF2-40B4-BE49-F238E27FC236}">
                <a16:creationId xmlns:a16="http://schemas.microsoft.com/office/drawing/2014/main" id="{169669B2-D79C-454C-8B46-05E59705F598}"/>
              </a:ext>
            </a:extLst>
          </p:cNvPr>
          <p:cNvSpPr/>
          <p:nvPr/>
        </p:nvSpPr>
        <p:spPr>
          <a:xfrm>
            <a:off x="7201452" y="1458191"/>
            <a:ext cx="1202663" cy="402435"/>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ctr"/>
            <a:r>
              <a:rPr lang="en-US"/>
              <a:t>5</a:t>
            </a:r>
          </a:p>
        </p:txBody>
      </p:sp>
      <p:sp>
        <p:nvSpPr>
          <p:cNvPr id="9" name="Text Placeholder 2">
            <a:extLst>
              <a:ext uri="{FF2B5EF4-FFF2-40B4-BE49-F238E27FC236}">
                <a16:creationId xmlns:a16="http://schemas.microsoft.com/office/drawing/2014/main" id="{0CA8A4E2-F349-4739-A340-C5F732C64391}"/>
              </a:ext>
            </a:extLst>
          </p:cNvPr>
          <p:cNvSpPr txBox="1">
            <a:spLocks/>
          </p:cNvSpPr>
          <p:nvPr/>
        </p:nvSpPr>
        <p:spPr>
          <a:xfrm>
            <a:off x="6987302" y="1965223"/>
            <a:ext cx="1630963" cy="113539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lgn="ctr">
              <a:buNone/>
              <a:tabLst>
                <a:tab pos="401638" algn="r"/>
                <a:tab pos="512763" algn="l"/>
              </a:tabLst>
            </a:pPr>
            <a:r>
              <a:rPr lang="en-US" sz="1600"/>
              <a:t>Alternative investments </a:t>
            </a:r>
            <a:br>
              <a:rPr lang="en-US" sz="1600"/>
            </a:br>
            <a:r>
              <a:rPr lang="en-US" sz="1600"/>
              <a:t>may help you </a:t>
            </a:r>
            <a:br>
              <a:rPr lang="en-US" sz="1600"/>
            </a:br>
            <a:r>
              <a:rPr lang="en-US" sz="1600"/>
              <a:t>win by </a:t>
            </a:r>
            <a:br>
              <a:rPr lang="en-US" sz="1600"/>
            </a:br>
            <a:r>
              <a:rPr lang="en-US" sz="1600"/>
              <a:t>not losing</a:t>
            </a:r>
          </a:p>
          <a:p>
            <a:pPr marL="0" indent="0" algn="ctr">
              <a:buFont typeface="Arial" panose="020B0604020202020204" pitchFamily="34" charset="0"/>
              <a:buNone/>
              <a:tabLst>
                <a:tab pos="401638" algn="r"/>
                <a:tab pos="512763" algn="l"/>
              </a:tabLst>
            </a:pPr>
            <a:endParaRPr lang="en-US" sz="1600"/>
          </a:p>
        </p:txBody>
      </p:sp>
      <p:sp>
        <p:nvSpPr>
          <p:cNvPr id="42" name="Rectangle 41">
            <a:extLst>
              <a:ext uri="{FF2B5EF4-FFF2-40B4-BE49-F238E27FC236}">
                <a16:creationId xmlns:a16="http://schemas.microsoft.com/office/drawing/2014/main" id="{59EAE449-ACA6-4FB6-B2A2-C7171597B05C}"/>
              </a:ext>
            </a:extLst>
          </p:cNvPr>
          <p:cNvSpPr/>
          <p:nvPr/>
        </p:nvSpPr>
        <p:spPr>
          <a:xfrm>
            <a:off x="548929" y="3712893"/>
            <a:ext cx="1202663" cy="402435"/>
          </a:xfrm>
          <a:prstGeom prst="rect">
            <a:avLst/>
          </a:prstGeom>
          <a:solidFill>
            <a:srgbClr val="06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ctr"/>
            <a:r>
              <a:rPr lang="en-US"/>
              <a:t>6</a:t>
            </a:r>
          </a:p>
        </p:txBody>
      </p:sp>
      <p:sp>
        <p:nvSpPr>
          <p:cNvPr id="10" name="Text Placeholder 2">
            <a:extLst>
              <a:ext uri="{FF2B5EF4-FFF2-40B4-BE49-F238E27FC236}">
                <a16:creationId xmlns:a16="http://schemas.microsoft.com/office/drawing/2014/main" id="{CBC08D4D-5260-4AC6-8B74-955E4E0AF645}"/>
              </a:ext>
            </a:extLst>
          </p:cNvPr>
          <p:cNvSpPr txBox="1">
            <a:spLocks/>
          </p:cNvSpPr>
          <p:nvPr/>
        </p:nvSpPr>
        <p:spPr>
          <a:xfrm>
            <a:off x="334779" y="4245845"/>
            <a:ext cx="1630963" cy="665057"/>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lgn="ctr">
              <a:buFont typeface="Arial" panose="020B0604020202020204" pitchFamily="34" charset="0"/>
              <a:buNone/>
              <a:tabLst>
                <a:tab pos="401638" algn="r"/>
                <a:tab pos="512763" algn="l"/>
              </a:tabLst>
            </a:pPr>
            <a:r>
              <a:rPr lang="en-US" sz="1600"/>
              <a:t>	There’s no </a:t>
            </a:r>
            <a:br>
              <a:rPr lang="en-US" sz="1600"/>
            </a:br>
            <a:r>
              <a:rPr lang="en-US" sz="1600"/>
              <a:t>wrong time </a:t>
            </a:r>
            <a:br>
              <a:rPr lang="en-US" sz="1600"/>
            </a:br>
            <a:r>
              <a:rPr lang="en-US" sz="1600"/>
              <a:t>to invest</a:t>
            </a:r>
          </a:p>
          <a:p>
            <a:pPr marL="0" indent="0" algn="ctr">
              <a:buFont typeface="Arial" panose="020B0604020202020204" pitchFamily="34" charset="0"/>
              <a:buNone/>
              <a:tabLst>
                <a:tab pos="401638" algn="r"/>
                <a:tab pos="512763" algn="l"/>
              </a:tabLst>
            </a:pPr>
            <a:r>
              <a:rPr lang="en-US" sz="1600" b="1">
                <a:solidFill>
                  <a:schemeClr val="accent1"/>
                </a:solidFill>
              </a:rPr>
              <a:t>	</a:t>
            </a:r>
            <a:endParaRPr lang="en-US" sz="1600"/>
          </a:p>
        </p:txBody>
      </p:sp>
      <p:sp>
        <p:nvSpPr>
          <p:cNvPr id="43" name="Rectangle 42">
            <a:extLst>
              <a:ext uri="{FF2B5EF4-FFF2-40B4-BE49-F238E27FC236}">
                <a16:creationId xmlns:a16="http://schemas.microsoft.com/office/drawing/2014/main" id="{170EA345-E43F-40CB-9209-6DF44C735CB6}"/>
              </a:ext>
            </a:extLst>
          </p:cNvPr>
          <p:cNvSpPr/>
          <p:nvPr/>
        </p:nvSpPr>
        <p:spPr>
          <a:xfrm>
            <a:off x="2204457" y="3712893"/>
            <a:ext cx="1202663" cy="402435"/>
          </a:xfrm>
          <a:prstGeom prst="rect">
            <a:avLst/>
          </a:prstGeom>
          <a:solidFill>
            <a:srgbClr val="06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ctr"/>
            <a:r>
              <a:rPr lang="en-US"/>
              <a:t>7</a:t>
            </a:r>
          </a:p>
        </p:txBody>
      </p:sp>
      <p:sp>
        <p:nvSpPr>
          <p:cNvPr id="11" name="Text Placeholder 2">
            <a:extLst>
              <a:ext uri="{FF2B5EF4-FFF2-40B4-BE49-F238E27FC236}">
                <a16:creationId xmlns:a16="http://schemas.microsoft.com/office/drawing/2014/main" id="{5CBC2CF8-9AF8-416C-BD4E-9F988C0D803C}"/>
              </a:ext>
            </a:extLst>
          </p:cNvPr>
          <p:cNvSpPr txBox="1">
            <a:spLocks/>
          </p:cNvSpPr>
          <p:nvPr/>
        </p:nvSpPr>
        <p:spPr>
          <a:xfrm>
            <a:off x="1990307" y="4245845"/>
            <a:ext cx="1630963" cy="1164840"/>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lgn="ctr">
              <a:buFont typeface="Arial" panose="020B0604020202020204" pitchFamily="34" charset="0"/>
              <a:buNone/>
              <a:tabLst>
                <a:tab pos="401638" algn="r"/>
                <a:tab pos="512763" algn="l"/>
              </a:tabLst>
            </a:pPr>
            <a:r>
              <a:rPr lang="en-US" sz="1600"/>
              <a:t>Diversification </a:t>
            </a:r>
            <a:br>
              <a:rPr lang="en-US" sz="1600"/>
            </a:br>
            <a:r>
              <a:rPr lang="en-US" sz="1600"/>
              <a:t>is a time-</a:t>
            </a:r>
            <a:br>
              <a:rPr lang="en-US" sz="1600"/>
            </a:br>
            <a:r>
              <a:rPr lang="en-US" sz="1600"/>
              <a:t>tested way </a:t>
            </a:r>
            <a:br>
              <a:rPr lang="en-US" sz="1600"/>
            </a:br>
            <a:r>
              <a:rPr lang="en-US" sz="1600"/>
              <a:t>to help </a:t>
            </a:r>
            <a:br>
              <a:rPr lang="en-US" sz="1600"/>
            </a:br>
            <a:r>
              <a:rPr lang="en-US" sz="1600"/>
              <a:t>mitigate risk</a:t>
            </a:r>
          </a:p>
          <a:p>
            <a:pPr marL="0" indent="0" algn="ctr">
              <a:buFont typeface="Arial" panose="020B0604020202020204" pitchFamily="34" charset="0"/>
              <a:buNone/>
              <a:tabLst>
                <a:tab pos="401638" algn="r"/>
                <a:tab pos="512763" algn="l"/>
              </a:tabLst>
            </a:pPr>
            <a:r>
              <a:rPr lang="en-US" sz="1600" b="1">
                <a:solidFill>
                  <a:schemeClr val="accent1"/>
                </a:solidFill>
              </a:rPr>
              <a:t>	</a:t>
            </a:r>
            <a:endParaRPr lang="en-US" sz="1600"/>
          </a:p>
        </p:txBody>
      </p:sp>
      <p:sp>
        <p:nvSpPr>
          <p:cNvPr id="44" name="Rectangle 43">
            <a:extLst>
              <a:ext uri="{FF2B5EF4-FFF2-40B4-BE49-F238E27FC236}">
                <a16:creationId xmlns:a16="http://schemas.microsoft.com/office/drawing/2014/main" id="{1B0CCA4E-2242-4D34-A215-9832F5D32E26}"/>
              </a:ext>
            </a:extLst>
          </p:cNvPr>
          <p:cNvSpPr/>
          <p:nvPr/>
        </p:nvSpPr>
        <p:spPr>
          <a:xfrm>
            <a:off x="3875946" y="3712893"/>
            <a:ext cx="1202663" cy="402435"/>
          </a:xfrm>
          <a:prstGeom prst="rect">
            <a:avLst/>
          </a:prstGeom>
          <a:solidFill>
            <a:srgbClr val="06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ctr"/>
            <a:r>
              <a:rPr lang="en-US"/>
              <a:t>8</a:t>
            </a:r>
          </a:p>
        </p:txBody>
      </p:sp>
      <p:sp>
        <p:nvSpPr>
          <p:cNvPr id="12" name="Text Placeholder 2">
            <a:extLst>
              <a:ext uri="{FF2B5EF4-FFF2-40B4-BE49-F238E27FC236}">
                <a16:creationId xmlns:a16="http://schemas.microsoft.com/office/drawing/2014/main" id="{3DF407D4-7EDB-417C-A147-DEA9AC959D04}"/>
              </a:ext>
            </a:extLst>
          </p:cNvPr>
          <p:cNvSpPr txBox="1">
            <a:spLocks/>
          </p:cNvSpPr>
          <p:nvPr/>
        </p:nvSpPr>
        <p:spPr>
          <a:xfrm>
            <a:off x="3661796" y="4245845"/>
            <a:ext cx="1630963" cy="1130993"/>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lgn="ctr">
              <a:buFont typeface="Arial" panose="020B0604020202020204" pitchFamily="34" charset="0"/>
              <a:buNone/>
              <a:tabLst>
                <a:tab pos="401638" algn="r"/>
                <a:tab pos="512763" algn="l"/>
              </a:tabLst>
            </a:pPr>
            <a:r>
              <a:rPr lang="en-US" sz="1600"/>
              <a:t>Active and passive </a:t>
            </a:r>
            <a:br>
              <a:rPr lang="en-US" sz="1600"/>
            </a:br>
            <a:r>
              <a:rPr lang="en-US" sz="1600"/>
              <a:t>strategies </a:t>
            </a:r>
            <a:br>
              <a:rPr lang="en-US" sz="1600"/>
            </a:br>
            <a:r>
              <a:rPr lang="en-US" sz="1600"/>
              <a:t>can play </a:t>
            </a:r>
            <a:br>
              <a:rPr lang="en-US" sz="1600"/>
            </a:br>
            <a:r>
              <a:rPr lang="en-US" sz="1600"/>
              <a:t>a role</a:t>
            </a:r>
          </a:p>
          <a:p>
            <a:pPr marL="0" indent="0" algn="ctr">
              <a:buFont typeface="Arial" panose="020B0604020202020204" pitchFamily="34" charset="0"/>
              <a:buNone/>
              <a:tabLst>
                <a:tab pos="401638" algn="r"/>
                <a:tab pos="512763" algn="l"/>
              </a:tabLst>
            </a:pPr>
            <a:endParaRPr lang="en-US" sz="1600"/>
          </a:p>
        </p:txBody>
      </p:sp>
      <p:sp>
        <p:nvSpPr>
          <p:cNvPr id="45" name="Rectangle 44">
            <a:extLst>
              <a:ext uri="{FF2B5EF4-FFF2-40B4-BE49-F238E27FC236}">
                <a16:creationId xmlns:a16="http://schemas.microsoft.com/office/drawing/2014/main" id="{DC370C09-1E18-439A-8C39-4E4FA7FE9522}"/>
              </a:ext>
            </a:extLst>
          </p:cNvPr>
          <p:cNvSpPr/>
          <p:nvPr/>
        </p:nvSpPr>
        <p:spPr>
          <a:xfrm>
            <a:off x="5541611" y="3712893"/>
            <a:ext cx="1202663" cy="402435"/>
          </a:xfrm>
          <a:prstGeom prst="rect">
            <a:avLst/>
          </a:prstGeom>
          <a:solidFill>
            <a:srgbClr val="06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ctr"/>
            <a:r>
              <a:rPr lang="en-US"/>
              <a:t>9</a:t>
            </a:r>
          </a:p>
        </p:txBody>
      </p:sp>
      <p:sp>
        <p:nvSpPr>
          <p:cNvPr id="14" name="Text Placeholder 2">
            <a:extLst>
              <a:ext uri="{FF2B5EF4-FFF2-40B4-BE49-F238E27FC236}">
                <a16:creationId xmlns:a16="http://schemas.microsoft.com/office/drawing/2014/main" id="{6C5AE836-67B0-4467-976A-555C22FA4E6A}"/>
              </a:ext>
            </a:extLst>
          </p:cNvPr>
          <p:cNvSpPr txBox="1">
            <a:spLocks/>
          </p:cNvSpPr>
          <p:nvPr/>
        </p:nvSpPr>
        <p:spPr>
          <a:xfrm>
            <a:off x="5327461" y="4245845"/>
            <a:ext cx="1630963" cy="682530"/>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lgn="ctr">
              <a:buFont typeface="Arial" panose="020B0604020202020204" pitchFamily="34" charset="0"/>
              <a:buNone/>
              <a:tabLst>
                <a:tab pos="401638" algn="r"/>
                <a:tab pos="512763" algn="l"/>
              </a:tabLst>
            </a:pPr>
            <a:r>
              <a:rPr lang="en-US" sz="1600"/>
              <a:t>Your emotions </a:t>
            </a:r>
            <a:br>
              <a:rPr lang="en-US" sz="1600"/>
            </a:br>
            <a:r>
              <a:rPr lang="en-US" sz="1600"/>
              <a:t>can be your </a:t>
            </a:r>
            <a:br>
              <a:rPr lang="en-US" sz="1600"/>
            </a:br>
            <a:r>
              <a:rPr lang="en-US" sz="1600"/>
              <a:t>worst enemy</a:t>
            </a:r>
          </a:p>
          <a:p>
            <a:pPr marL="0" indent="0" algn="ctr">
              <a:buFont typeface="Arial" panose="020B0604020202020204" pitchFamily="34" charset="0"/>
              <a:buNone/>
              <a:tabLst>
                <a:tab pos="401638" algn="r"/>
                <a:tab pos="512763" algn="l"/>
              </a:tabLst>
            </a:pPr>
            <a:r>
              <a:rPr lang="en-US" sz="1600" b="1">
                <a:solidFill>
                  <a:schemeClr val="accent1"/>
                </a:solidFill>
              </a:rPr>
              <a:t>	</a:t>
            </a:r>
            <a:endParaRPr lang="en-US" sz="1600"/>
          </a:p>
        </p:txBody>
      </p:sp>
      <p:sp>
        <p:nvSpPr>
          <p:cNvPr id="46" name="Rectangle 45">
            <a:extLst>
              <a:ext uri="{FF2B5EF4-FFF2-40B4-BE49-F238E27FC236}">
                <a16:creationId xmlns:a16="http://schemas.microsoft.com/office/drawing/2014/main" id="{1AEE6F74-3F1A-4F04-B8FC-29DED95E20C7}"/>
              </a:ext>
            </a:extLst>
          </p:cNvPr>
          <p:cNvSpPr/>
          <p:nvPr/>
        </p:nvSpPr>
        <p:spPr>
          <a:xfrm>
            <a:off x="7201452" y="3712893"/>
            <a:ext cx="1202663" cy="402435"/>
          </a:xfrm>
          <a:prstGeom prst="rect">
            <a:avLst/>
          </a:prstGeom>
          <a:solidFill>
            <a:srgbClr val="06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ctr"/>
            <a:r>
              <a:rPr lang="en-US"/>
              <a:t>10</a:t>
            </a:r>
          </a:p>
        </p:txBody>
      </p:sp>
      <p:sp>
        <p:nvSpPr>
          <p:cNvPr id="13" name="Text Placeholder 2">
            <a:extLst>
              <a:ext uri="{FF2B5EF4-FFF2-40B4-BE49-F238E27FC236}">
                <a16:creationId xmlns:a16="http://schemas.microsoft.com/office/drawing/2014/main" id="{4C76BF3E-BF68-4CF8-A74A-8F495824DAE1}"/>
              </a:ext>
            </a:extLst>
          </p:cNvPr>
          <p:cNvSpPr txBox="1">
            <a:spLocks/>
          </p:cNvSpPr>
          <p:nvPr/>
        </p:nvSpPr>
        <p:spPr>
          <a:xfrm>
            <a:off x="6987302" y="4245845"/>
            <a:ext cx="1630963" cy="1125169"/>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lgn="ctr">
              <a:buNone/>
              <a:tabLst>
                <a:tab pos="401638" algn="r"/>
                <a:tab pos="512763" algn="l"/>
              </a:tabLst>
            </a:pPr>
            <a:r>
              <a:rPr lang="en-US" sz="1600"/>
              <a:t>Your financial professional </a:t>
            </a:r>
            <a:br>
              <a:rPr lang="en-US" sz="1600"/>
            </a:br>
            <a:r>
              <a:rPr lang="en-US" sz="1600"/>
              <a:t>is your </a:t>
            </a:r>
            <a:br>
              <a:rPr lang="en-US" sz="1600"/>
            </a:br>
            <a:r>
              <a:rPr lang="en-US" sz="1600"/>
              <a:t>greatest </a:t>
            </a:r>
            <a:br>
              <a:rPr lang="en-US" sz="1600"/>
            </a:br>
            <a:r>
              <a:rPr lang="en-US" sz="1600"/>
              <a:t>resource</a:t>
            </a:r>
          </a:p>
        </p:txBody>
      </p:sp>
      <p:cxnSp>
        <p:nvCxnSpPr>
          <p:cNvPr id="26" name="Straight Connector 25">
            <a:extLst>
              <a:ext uri="{FF2B5EF4-FFF2-40B4-BE49-F238E27FC236}">
                <a16:creationId xmlns:a16="http://schemas.microsoft.com/office/drawing/2014/main" id="{6D3F175E-5F2F-4A48-965B-74A4F19AC2DA}"/>
              </a:ext>
              <a:ext uri="{C183D7F6-B498-43B3-948B-1728B52AA6E4}">
                <adec:decorative xmlns:adec="http://schemas.microsoft.com/office/drawing/2017/decorative" val="1"/>
              </a:ext>
            </a:extLst>
          </p:cNvPr>
          <p:cNvCxnSpPr>
            <a:cxnSpLocks/>
          </p:cNvCxnSpPr>
          <p:nvPr/>
        </p:nvCxnSpPr>
        <p:spPr>
          <a:xfrm>
            <a:off x="1982554" y="1449341"/>
            <a:ext cx="0" cy="4046998"/>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C608D85-5C6F-4C9A-B429-6E6640AE1C5F}"/>
              </a:ext>
              <a:ext uri="{C183D7F6-B498-43B3-948B-1728B52AA6E4}">
                <adec:decorative xmlns:adec="http://schemas.microsoft.com/office/drawing/2017/decorative" val="1"/>
              </a:ext>
            </a:extLst>
          </p:cNvPr>
          <p:cNvCxnSpPr>
            <a:cxnSpLocks/>
          </p:cNvCxnSpPr>
          <p:nvPr/>
        </p:nvCxnSpPr>
        <p:spPr>
          <a:xfrm>
            <a:off x="3647141" y="1449341"/>
            <a:ext cx="0" cy="4046998"/>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866C6CD7-FDB7-43FB-A9F3-E3461CAC808C}"/>
              </a:ext>
              <a:ext uri="{C183D7F6-B498-43B3-948B-1728B52AA6E4}">
                <adec:decorative xmlns:adec="http://schemas.microsoft.com/office/drawing/2017/decorative" val="1"/>
              </a:ext>
            </a:extLst>
          </p:cNvPr>
          <p:cNvCxnSpPr>
            <a:cxnSpLocks/>
          </p:cNvCxnSpPr>
          <p:nvPr/>
        </p:nvCxnSpPr>
        <p:spPr>
          <a:xfrm>
            <a:off x="5311728" y="1449341"/>
            <a:ext cx="0" cy="4046998"/>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68A0CEA7-AC76-4C38-BF83-993803D937D1}"/>
              </a:ext>
              <a:ext uri="{C183D7F6-B498-43B3-948B-1728B52AA6E4}">
                <adec:decorative xmlns:adec="http://schemas.microsoft.com/office/drawing/2017/decorative" val="1"/>
              </a:ext>
            </a:extLst>
          </p:cNvPr>
          <p:cNvCxnSpPr>
            <a:cxnSpLocks/>
          </p:cNvCxnSpPr>
          <p:nvPr/>
        </p:nvCxnSpPr>
        <p:spPr>
          <a:xfrm>
            <a:off x="6976315" y="1449341"/>
            <a:ext cx="0" cy="4046998"/>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CC69B94-CBBB-4B08-ABF6-D12A945A4E58}"/>
              </a:ext>
              <a:ext uri="{C183D7F6-B498-43B3-948B-1728B52AA6E4}">
                <adec:decorative xmlns:adec="http://schemas.microsoft.com/office/drawing/2017/decorative" val="1"/>
              </a:ext>
            </a:extLst>
          </p:cNvPr>
          <p:cNvCxnSpPr>
            <a:cxnSpLocks/>
          </p:cNvCxnSpPr>
          <p:nvPr/>
        </p:nvCxnSpPr>
        <p:spPr>
          <a:xfrm>
            <a:off x="489371" y="3379305"/>
            <a:ext cx="8046720" cy="0"/>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5771A721-B6AD-494D-B235-4FAE6E605CA0}"/>
              </a:ext>
              <a:ext uri="{C183D7F6-B498-43B3-948B-1728B52AA6E4}">
                <adec:decorative xmlns:adec="http://schemas.microsoft.com/office/drawing/2017/decorative" val="1"/>
              </a:ext>
            </a:extLst>
          </p:cNvPr>
          <p:cNvSpPr/>
          <p:nvPr/>
        </p:nvSpPr>
        <p:spPr>
          <a:xfrm>
            <a:off x="1833853" y="3246948"/>
            <a:ext cx="308111" cy="3326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err="1"/>
          </a:p>
        </p:txBody>
      </p:sp>
      <p:sp>
        <p:nvSpPr>
          <p:cNvPr id="33" name="Oval 32">
            <a:extLst>
              <a:ext uri="{FF2B5EF4-FFF2-40B4-BE49-F238E27FC236}">
                <a16:creationId xmlns:a16="http://schemas.microsoft.com/office/drawing/2014/main" id="{F9365EF0-BAEE-4457-93B3-90D259BE957F}"/>
              </a:ext>
              <a:ext uri="{C183D7F6-B498-43B3-948B-1728B52AA6E4}">
                <adec:decorative xmlns:adec="http://schemas.microsoft.com/office/drawing/2017/decorative" val="1"/>
              </a:ext>
            </a:extLst>
          </p:cNvPr>
          <p:cNvSpPr/>
          <p:nvPr/>
        </p:nvSpPr>
        <p:spPr>
          <a:xfrm>
            <a:off x="3493935" y="3246948"/>
            <a:ext cx="308111" cy="3326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err="1"/>
          </a:p>
        </p:txBody>
      </p:sp>
      <p:sp>
        <p:nvSpPr>
          <p:cNvPr id="34" name="Oval 33">
            <a:extLst>
              <a:ext uri="{FF2B5EF4-FFF2-40B4-BE49-F238E27FC236}">
                <a16:creationId xmlns:a16="http://schemas.microsoft.com/office/drawing/2014/main" id="{2627C13E-CFCA-4E32-8B74-593896284D8E}"/>
              </a:ext>
              <a:ext uri="{C183D7F6-B498-43B3-948B-1728B52AA6E4}">
                <adec:decorative xmlns:adec="http://schemas.microsoft.com/office/drawing/2017/decorative" val="1"/>
              </a:ext>
            </a:extLst>
          </p:cNvPr>
          <p:cNvSpPr/>
          <p:nvPr/>
        </p:nvSpPr>
        <p:spPr>
          <a:xfrm>
            <a:off x="5161452" y="3246948"/>
            <a:ext cx="308111" cy="3326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err="1"/>
          </a:p>
        </p:txBody>
      </p:sp>
      <p:sp>
        <p:nvSpPr>
          <p:cNvPr id="35" name="Oval 34">
            <a:extLst>
              <a:ext uri="{FF2B5EF4-FFF2-40B4-BE49-F238E27FC236}">
                <a16:creationId xmlns:a16="http://schemas.microsoft.com/office/drawing/2014/main" id="{ECE56336-5363-4A48-BC98-26580895DD2B}"/>
              </a:ext>
              <a:ext uri="{C183D7F6-B498-43B3-948B-1728B52AA6E4}">
                <adec:decorative xmlns:adec="http://schemas.microsoft.com/office/drawing/2017/decorative" val="1"/>
              </a:ext>
            </a:extLst>
          </p:cNvPr>
          <p:cNvSpPr/>
          <p:nvPr/>
        </p:nvSpPr>
        <p:spPr>
          <a:xfrm>
            <a:off x="6827004" y="3224872"/>
            <a:ext cx="308111" cy="3326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err="1"/>
          </a:p>
        </p:txBody>
      </p:sp>
      <p:sp>
        <p:nvSpPr>
          <p:cNvPr id="4" name="Text Placeholder 3"/>
          <p:cNvSpPr>
            <a:spLocks noGrp="1"/>
          </p:cNvSpPr>
          <p:nvPr>
            <p:ph type="body" sz="quarter" idx="13"/>
          </p:nvPr>
        </p:nvSpPr>
        <p:spPr>
          <a:xfrm>
            <a:off x="3215111" y="6168123"/>
            <a:ext cx="5137867" cy="402451"/>
          </a:xfrm>
        </p:spPr>
        <p:txBody>
          <a:bodyPr/>
          <a:lstStyle/>
          <a:p>
            <a:pPr lvl="1"/>
            <a:r>
              <a:rPr lang="en-US"/>
              <a:t>Diversification does not guarantee a profit or eliminate the risk of a loss.</a:t>
            </a:r>
          </a:p>
        </p:txBody>
      </p:sp>
      <p:sp>
        <p:nvSpPr>
          <p:cNvPr id="3" name="Slide Number Placeholder 2">
            <a:extLst>
              <a:ext uri="{C183D7F6-B498-43B3-948B-1728B52AA6E4}">
                <adec:decorative xmlns:adec="http://schemas.microsoft.com/office/drawing/2017/decorative" val="1"/>
              </a:ext>
            </a:extLst>
          </p:cNvPr>
          <p:cNvSpPr>
            <a:spLocks noGrp="1"/>
          </p:cNvSpPr>
          <p:nvPr>
            <p:ph type="sldNum" sz="quarter" idx="12"/>
          </p:nvPr>
        </p:nvSpPr>
        <p:spPr>
          <a:xfrm>
            <a:off x="8533067" y="6399283"/>
            <a:ext cx="212470" cy="175694"/>
          </a:xfrm>
          <a:prstGeom prst="rect">
            <a:avLst/>
          </a:prstGeom>
        </p:spPr>
        <p:txBody>
          <a:bodyPr vert="horz" wrap="square" lIns="0" tIns="0" rIns="0" bIns="0" numCol="1" rtlCol="0" anchor="b" anchorCtr="0" compatLnSpc="1">
            <a:prstTxWarp prst="textNoShape">
              <a:avLst/>
            </a:prstTxWarp>
            <a:noAutofit/>
          </a:bodyPr>
          <a:lstStyle>
            <a:defPPr>
              <a:defRPr lang="en-US"/>
            </a:defPPr>
            <a:lvl1pPr marL="0" algn="r"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B333B34-C87C-402E-ABB0-13B7C9DEBBC4}" type="slidenum">
              <a:rPr lang="en-US" smtClean="0"/>
              <a:pPr/>
              <a:t>2</a:t>
            </a:fld>
            <a:endParaRPr lang="en-US"/>
          </a:p>
        </p:txBody>
      </p:sp>
    </p:spTree>
    <p:extLst>
      <p:ext uri="{BB962C8B-B14F-4D97-AF65-F5344CB8AC3E}">
        <p14:creationId xmlns:p14="http://schemas.microsoft.com/office/powerpoint/2010/main" val="3005741994"/>
      </p:ext>
    </p:extLst>
  </p:cSld>
  <p:clrMapOvr>
    <a:masterClrMapping/>
  </p:clrMapOvr>
  <p:transition spd="slow">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US" altLang="en-US"/>
              <a:t>Bonds offer the promise of regular cash flow, plus the return of principal</a:t>
            </a:r>
          </a:p>
        </p:txBody>
      </p:sp>
      <p:sp>
        <p:nvSpPr>
          <p:cNvPr id="12" name="Text Placeholder 16">
            <a:extLst>
              <a:ext uri="{FF2B5EF4-FFF2-40B4-BE49-F238E27FC236}">
                <a16:creationId xmlns:a16="http://schemas.microsoft.com/office/drawing/2014/main" id="{16AF8EBF-A80C-4AE1-A1B0-9EFD03F99C75}"/>
              </a:ext>
            </a:extLst>
          </p:cNvPr>
          <p:cNvSpPr txBox="1">
            <a:spLocks/>
          </p:cNvSpPr>
          <p:nvPr/>
        </p:nvSpPr>
        <p:spPr>
          <a:xfrm>
            <a:off x="407480" y="122083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1600"/>
              <a:t>Bond investment cash flow</a:t>
            </a:r>
          </a:p>
        </p:txBody>
      </p:sp>
      <p:sp>
        <p:nvSpPr>
          <p:cNvPr id="15" name="Text Box 16">
            <a:extLst>
              <a:ext uri="{FF2B5EF4-FFF2-40B4-BE49-F238E27FC236}">
                <a16:creationId xmlns:a16="http://schemas.microsoft.com/office/drawing/2014/main" id="{9C4266FF-414A-4544-A30E-B4C9E360526C}"/>
              </a:ext>
            </a:extLst>
          </p:cNvPr>
          <p:cNvSpPr txBox="1">
            <a:spLocks noChangeArrowheads="1"/>
          </p:cNvSpPr>
          <p:nvPr/>
        </p:nvSpPr>
        <p:spPr bwMode="auto">
          <a:xfrm>
            <a:off x="317108" y="1573825"/>
            <a:ext cx="8072220" cy="29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D014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r>
              <a:rPr lang="en-US" altLang="en-US" sz="1300">
                <a:latin typeface="+mn-lt"/>
              </a:rPr>
              <a:t>Cash inflow/outflow </a:t>
            </a:r>
          </a:p>
        </p:txBody>
      </p:sp>
      <p:graphicFrame>
        <p:nvGraphicFramePr>
          <p:cNvPr id="11" name="Chart 10"/>
          <p:cNvGraphicFramePr/>
          <p:nvPr>
            <p:extLst>
              <p:ext uri="{D42A27DB-BD31-4B8C-83A1-F6EECF244321}">
                <p14:modId xmlns:p14="http://schemas.microsoft.com/office/powerpoint/2010/main" val="206735606"/>
              </p:ext>
            </p:extLst>
          </p:nvPr>
        </p:nvGraphicFramePr>
        <p:xfrm>
          <a:off x="342649" y="1918626"/>
          <a:ext cx="8552339" cy="4395027"/>
        </p:xfrm>
        <a:graphic>
          <a:graphicData uri="http://schemas.openxmlformats.org/drawingml/2006/chart">
            <c:chart xmlns:c="http://schemas.openxmlformats.org/drawingml/2006/chart" xmlns:r="http://schemas.openxmlformats.org/officeDocument/2006/relationships" r:id="rId4"/>
          </a:graphicData>
        </a:graphic>
      </p:graphicFrame>
      <p:sp>
        <p:nvSpPr>
          <p:cNvPr id="17" name="Rectangle 16"/>
          <p:cNvSpPr/>
          <p:nvPr/>
        </p:nvSpPr>
        <p:spPr>
          <a:xfrm>
            <a:off x="2112936" y="2455119"/>
            <a:ext cx="4925000" cy="755912"/>
          </a:xfrm>
          <a:prstGeom prst="rect">
            <a:avLst/>
          </a:prstGeom>
          <a:solidFill>
            <a:srgbClr val="DEEAFA"/>
          </a:solidFill>
          <a:ln>
            <a:noFill/>
          </a:ln>
          <a:effectLst/>
        </p:spPr>
        <p:txBody>
          <a:bodyPr lIns="91440" tIns="91440" rIns="91440" bIns="91440" anchor="ctr">
            <a:noAutofit/>
          </a:bodyPr>
          <a:lstStyle/>
          <a:p>
            <a:pPr algn="ctr"/>
            <a:r>
              <a:rPr lang="en-US" sz="1600">
                <a:latin typeface="+mn-lt"/>
                <a:ea typeface="Arial Unicode MS" panose="020B0604020202020204" pitchFamily="34" charset="-128"/>
              </a:rPr>
              <a:t>Example: $10,000 bond selling at a 15% discount to par, paying a 4% coupon, maturing in six years</a:t>
            </a:r>
          </a:p>
        </p:txBody>
      </p:sp>
      <p:sp>
        <p:nvSpPr>
          <p:cNvPr id="18" name="Rectangle 17"/>
          <p:cNvSpPr/>
          <p:nvPr/>
        </p:nvSpPr>
        <p:spPr>
          <a:xfrm>
            <a:off x="2655197" y="4528618"/>
            <a:ext cx="3840478" cy="738664"/>
          </a:xfrm>
          <a:prstGeom prst="rect">
            <a:avLst/>
          </a:prstGeom>
          <a:solidFill>
            <a:srgbClr val="DEEAFA"/>
          </a:solidFill>
          <a:ln>
            <a:noFill/>
          </a:ln>
          <a:effectLst/>
        </p:spPr>
        <p:txBody>
          <a:bodyPr lIns="182880" tIns="91440" rIns="91440" bIns="91440" anchor="ctr">
            <a:noAutofit/>
          </a:bodyPr>
          <a:lstStyle/>
          <a:p>
            <a:r>
              <a:rPr lang="en-US" sz="1600">
                <a:latin typeface="+mn-lt"/>
                <a:ea typeface="Arial Unicode MS" panose="020B0604020202020204" pitchFamily="34" charset="-128"/>
              </a:rPr>
              <a:t>Total income paid: </a:t>
            </a:r>
            <a:r>
              <a:rPr lang="en-US" sz="1600" b="1">
                <a:latin typeface="+mn-lt"/>
                <a:ea typeface="Arial Unicode MS" panose="020B0604020202020204" pitchFamily="34" charset="-128"/>
              </a:rPr>
              <a:t>$2,400</a:t>
            </a:r>
          </a:p>
          <a:p>
            <a:r>
              <a:rPr lang="en-US" sz="1600">
                <a:latin typeface="+mn-lt"/>
                <a:ea typeface="Arial Unicode MS" panose="020B0604020202020204" pitchFamily="34" charset="-128"/>
              </a:rPr>
              <a:t>Cumulative return over 6 years: </a:t>
            </a:r>
            <a:r>
              <a:rPr lang="en-US" sz="1600" b="1">
                <a:latin typeface="+mn-lt"/>
                <a:ea typeface="Arial Unicode MS" panose="020B0604020202020204" pitchFamily="34" charset="-128"/>
              </a:rPr>
              <a:t>46%</a:t>
            </a:r>
          </a:p>
        </p:txBody>
      </p:sp>
      <p:sp>
        <p:nvSpPr>
          <p:cNvPr id="2" name="TextBox 1">
            <a:extLst>
              <a:ext uri="{C183D7F6-B498-43B3-948B-1728B52AA6E4}">
                <adec:decorative xmlns:adec="http://schemas.microsoft.com/office/drawing/2017/decorative" val="1"/>
              </a:ext>
            </a:extLst>
          </p:cNvPr>
          <p:cNvSpPr txBox="1"/>
          <p:nvPr/>
        </p:nvSpPr>
        <p:spPr>
          <a:xfrm>
            <a:off x="299359" y="2004325"/>
            <a:ext cx="269626" cy="276999"/>
          </a:xfrm>
          <a:prstGeom prst="rect">
            <a:avLst/>
          </a:prstGeom>
          <a:noFill/>
        </p:spPr>
        <p:txBody>
          <a:bodyPr wrap="none" rtlCol="0">
            <a:spAutoFit/>
          </a:bodyPr>
          <a:lstStyle/>
          <a:p>
            <a:r>
              <a:rPr lang="en-US" sz="1200">
                <a:latin typeface="+mn-lt"/>
              </a:rPr>
              <a:t>$</a:t>
            </a:r>
          </a:p>
        </p:txBody>
      </p:sp>
      <p:sp>
        <p:nvSpPr>
          <p:cNvPr id="10" name="Text Placeholder 3"/>
          <p:cNvSpPr>
            <a:spLocks noGrp="1"/>
          </p:cNvSpPr>
          <p:nvPr>
            <p:ph type="body" sz="quarter" idx="15"/>
          </p:nvPr>
        </p:nvSpPr>
        <p:spPr/>
        <p:txBody>
          <a:bodyPr/>
          <a:lstStyle/>
          <a:p>
            <a:r>
              <a:rPr lang="en-US" altLang="en-US"/>
              <a:t>This hypothetical scenario is for illustrative purposes only and is not a prediction of future market conditions.</a:t>
            </a:r>
          </a:p>
        </p:txBody>
      </p:sp>
      <p:sp>
        <p:nvSpPr>
          <p:cNvPr id="3" name="Slide Number Placeholder 2">
            <a:extLst>
              <a:ext uri="{C183D7F6-B498-43B3-948B-1728B52AA6E4}">
                <adec:decorative xmlns:adec="http://schemas.microsoft.com/office/drawing/2017/decorative" val="1"/>
              </a:ext>
            </a:extLst>
          </p:cNvPr>
          <p:cNvSpPr>
            <a:spLocks noGrp="1"/>
          </p:cNvSpPr>
          <p:nvPr>
            <p:ph type="sldNum" sz="quarter" idx="18"/>
          </p:nvPr>
        </p:nvSpPr>
        <p:spPr/>
        <p:txBody>
          <a:bodyPr/>
          <a:lstStyle/>
          <a:p>
            <a:pPr>
              <a:defRPr/>
            </a:pPr>
            <a:fld id="{E54343B0-9A9E-43CD-BA60-45365A2A43B5}" type="slidenum">
              <a:rPr lang="en-US" smtClean="0"/>
              <a:pPr>
                <a:defRPr/>
              </a:pPr>
              <a:t>20</a:t>
            </a:fld>
            <a:endParaRPr lang="en-US"/>
          </a:p>
        </p:txBody>
      </p:sp>
    </p:spTree>
    <p:custDataLst>
      <p:tags r:id="rId1"/>
    </p:custDataLst>
    <p:extLst>
      <p:ext uri="{BB962C8B-B14F-4D97-AF65-F5344CB8AC3E}">
        <p14:creationId xmlns:p14="http://schemas.microsoft.com/office/powerpoint/2010/main" val="212457465"/>
      </p:ext>
    </p:extLst>
  </p:cSld>
  <p:clrMapOvr>
    <a:masterClrMapping/>
  </p:clrMapOvr>
  <p:transition spd="slow">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a:t>Bonds compensate investors for different types of risks</a:t>
            </a:r>
            <a:endParaRPr lang="en-US"/>
          </a:p>
        </p:txBody>
      </p:sp>
      <p:graphicFrame>
        <p:nvGraphicFramePr>
          <p:cNvPr id="73" name="Group 82"/>
          <p:cNvGraphicFramePr>
            <a:graphicFrameLocks noGrp="1"/>
          </p:cNvGraphicFramePr>
          <p:nvPr>
            <p:extLst>
              <p:ext uri="{D42A27DB-BD31-4B8C-83A1-F6EECF244321}">
                <p14:modId xmlns:p14="http://schemas.microsoft.com/office/powerpoint/2010/main" val="4216263577"/>
              </p:ext>
            </p:extLst>
          </p:nvPr>
        </p:nvGraphicFramePr>
        <p:xfrm>
          <a:off x="392176" y="1580341"/>
          <a:ext cx="8376268" cy="3337057"/>
        </p:xfrm>
        <a:graphic>
          <a:graphicData uri="http://schemas.openxmlformats.org/drawingml/2006/table">
            <a:tbl>
              <a:tblPr firstRow="1"/>
              <a:tblGrid>
                <a:gridCol w="3016066">
                  <a:extLst>
                    <a:ext uri="{9D8B030D-6E8A-4147-A177-3AD203B41FA5}">
                      <a16:colId xmlns:a16="http://schemas.microsoft.com/office/drawing/2014/main" val="20000"/>
                    </a:ext>
                  </a:extLst>
                </a:gridCol>
                <a:gridCol w="2738580">
                  <a:extLst>
                    <a:ext uri="{9D8B030D-6E8A-4147-A177-3AD203B41FA5}">
                      <a16:colId xmlns:a16="http://schemas.microsoft.com/office/drawing/2014/main" val="20001"/>
                    </a:ext>
                  </a:extLst>
                </a:gridCol>
                <a:gridCol w="2621622">
                  <a:extLst>
                    <a:ext uri="{9D8B030D-6E8A-4147-A177-3AD203B41FA5}">
                      <a16:colId xmlns:a16="http://schemas.microsoft.com/office/drawing/2014/main" val="20002"/>
                    </a:ext>
                  </a:extLst>
                </a:gridCol>
              </a:tblGrid>
              <a:tr h="392665">
                <a:tc>
                  <a:txBody>
                    <a:bodyPr/>
                    <a:lstStyle>
                      <a:lvl1pPr algn="l">
                        <a:lnSpc>
                          <a:spcPct val="95000"/>
                        </a:lnSpc>
                        <a:spcBef>
                          <a:spcPct val="50000"/>
                        </a:spcBef>
                        <a:buClr>
                          <a:srgbClr val="1D5C91"/>
                        </a:buClr>
                        <a:buSzPct val="75000"/>
                        <a:buFont typeface="Wingdings" pitchFamily="2" charset="2"/>
                        <a:defRPr sz="2000">
                          <a:solidFill>
                            <a:schemeClr val="tx1"/>
                          </a:solidFill>
                          <a:latin typeface="Verdana" pitchFamily="34" charset="0"/>
                        </a:defRPr>
                      </a:lvl1pPr>
                      <a:lvl2pPr marL="742950" indent="-285750" algn="l">
                        <a:lnSpc>
                          <a:spcPct val="95000"/>
                        </a:lnSpc>
                        <a:spcBef>
                          <a:spcPct val="25000"/>
                        </a:spcBef>
                        <a:buClr>
                          <a:schemeClr val="accent2"/>
                        </a:buClr>
                        <a:buSzPct val="60000"/>
                        <a:buFont typeface="Wingdings" pitchFamily="2" charset="2"/>
                        <a:defRPr sz="2000">
                          <a:solidFill>
                            <a:schemeClr val="tx1"/>
                          </a:solidFill>
                          <a:latin typeface="Verdana" pitchFamily="34" charset="0"/>
                        </a:defRPr>
                      </a:lvl2pPr>
                      <a:lvl3pPr marL="1143000" indent="-228600" algn="l">
                        <a:lnSpc>
                          <a:spcPct val="95000"/>
                        </a:lnSpc>
                        <a:spcBef>
                          <a:spcPct val="25000"/>
                        </a:spcBef>
                        <a:buClr>
                          <a:schemeClr val="accent1"/>
                        </a:buClr>
                        <a:buFont typeface="Wingdings" pitchFamily="2" charset="2"/>
                        <a:defRPr sz="2000">
                          <a:solidFill>
                            <a:schemeClr val="tx1"/>
                          </a:solidFill>
                          <a:latin typeface="Verdana" pitchFamily="34" charset="0"/>
                        </a:defRPr>
                      </a:lvl3pPr>
                      <a:lvl4pPr marL="1600200" indent="-228600" algn="l">
                        <a:lnSpc>
                          <a:spcPct val="95000"/>
                        </a:lnSpc>
                        <a:spcBef>
                          <a:spcPct val="25000"/>
                        </a:spcBef>
                        <a:buClr>
                          <a:schemeClr val="folHlink"/>
                        </a:buClr>
                        <a:buFont typeface="Wingdings" pitchFamily="2" charset="2"/>
                        <a:defRPr>
                          <a:solidFill>
                            <a:schemeClr val="tx1"/>
                          </a:solidFill>
                          <a:latin typeface="Verdana" pitchFamily="34" charset="0"/>
                        </a:defRPr>
                      </a:lvl4pPr>
                      <a:lvl5pPr marL="2057400" indent="-228600" algn="l">
                        <a:lnSpc>
                          <a:spcPct val="95000"/>
                        </a:lnSpc>
                        <a:spcBef>
                          <a:spcPct val="25000"/>
                        </a:spcBef>
                        <a:buClr>
                          <a:schemeClr val="hlink"/>
                        </a:buClr>
                        <a:buFont typeface="Wingdings" pitchFamily="2" charset="2"/>
                        <a:defRPr>
                          <a:solidFill>
                            <a:schemeClr val="tx1"/>
                          </a:solidFill>
                          <a:latin typeface="Verdana" pitchFamily="34" charset="0"/>
                        </a:defRPr>
                      </a:lvl5pPr>
                      <a:lvl6pPr marL="25146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6pPr>
                      <a:lvl7pPr marL="29718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7pPr>
                      <a:lvl8pPr marL="34290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8pPr>
                      <a:lvl9pPr marL="38862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9pPr>
                    </a:lstStyle>
                    <a:p>
                      <a:pPr marL="0" marR="0" lvl="0" indent="0" algn="l" defTabSz="914400" rtl="0" eaLnBrk="0" fontAlgn="base" latinLnBrk="0" hangingPunct="0">
                        <a:lnSpc>
                          <a:spcPct val="95000"/>
                        </a:lnSpc>
                        <a:spcBef>
                          <a:spcPct val="50000"/>
                        </a:spcBef>
                        <a:spcAft>
                          <a:spcPct val="0"/>
                        </a:spcAft>
                        <a:buClr>
                          <a:srgbClr val="1D5C91"/>
                        </a:buClr>
                        <a:buSzPct val="75000"/>
                        <a:buFont typeface="Wingdings" pitchFamily="2" charset="2"/>
                        <a:buNone/>
                        <a:tabLst/>
                      </a:pPr>
                      <a:endParaRPr kumimoji="0" lang="en-US" altLang="en-US" sz="1800" b="0" i="0" u="none" strike="noStrike" cap="none" normalizeH="0" baseline="0">
                        <a:ln>
                          <a:noFill/>
                        </a:ln>
                        <a:solidFill>
                          <a:schemeClr val="tx1"/>
                        </a:solidFill>
                        <a:effectLst/>
                        <a:latin typeface="+mn-lt"/>
                      </a:endParaRPr>
                    </a:p>
                  </a:txBody>
                  <a:tcPr marL="0" marT="0" marB="0" anchor="ctr" horzOverflow="overflow">
                    <a:lnL>
                      <a:noFill/>
                    </a:lnL>
                    <a:lnR>
                      <a:noFill/>
                    </a:lnR>
                    <a:lnT>
                      <a:noFill/>
                    </a:lnT>
                    <a:lnB w="12700" cap="flat" cmpd="sng" algn="ctr">
                      <a:noFill/>
                      <a:prstDash val="solid"/>
                      <a:round/>
                      <a:headEnd type="none" w="med" len="med"/>
                      <a:tailEnd type="none" w="med" len="med"/>
                    </a:lnB>
                    <a:lnTlToBr>
                      <a:noFill/>
                    </a:lnTlToBr>
                    <a:lnBlToTr>
                      <a:noFill/>
                    </a:lnBlToTr>
                    <a:solidFill>
                      <a:srgbClr val="00009A"/>
                    </a:solidFill>
                  </a:tcPr>
                </a:tc>
                <a:tc>
                  <a:txBody>
                    <a:bodyPr/>
                    <a:lstStyle>
                      <a:lvl1pPr algn="l">
                        <a:lnSpc>
                          <a:spcPct val="95000"/>
                        </a:lnSpc>
                        <a:spcBef>
                          <a:spcPct val="50000"/>
                        </a:spcBef>
                        <a:buClr>
                          <a:srgbClr val="1D5C91"/>
                        </a:buClr>
                        <a:buSzPct val="75000"/>
                        <a:buFont typeface="Wingdings" pitchFamily="2" charset="2"/>
                        <a:defRPr sz="2000">
                          <a:solidFill>
                            <a:schemeClr val="tx1"/>
                          </a:solidFill>
                          <a:latin typeface="Verdana" pitchFamily="34" charset="0"/>
                        </a:defRPr>
                      </a:lvl1pPr>
                      <a:lvl2pPr marL="742950" indent="-285750" algn="l">
                        <a:lnSpc>
                          <a:spcPct val="95000"/>
                        </a:lnSpc>
                        <a:spcBef>
                          <a:spcPct val="25000"/>
                        </a:spcBef>
                        <a:buClr>
                          <a:schemeClr val="accent2"/>
                        </a:buClr>
                        <a:buSzPct val="60000"/>
                        <a:buFont typeface="Wingdings" pitchFamily="2" charset="2"/>
                        <a:defRPr sz="2000">
                          <a:solidFill>
                            <a:schemeClr val="tx1"/>
                          </a:solidFill>
                          <a:latin typeface="Verdana" pitchFamily="34" charset="0"/>
                        </a:defRPr>
                      </a:lvl2pPr>
                      <a:lvl3pPr marL="1143000" indent="-228600" algn="l">
                        <a:lnSpc>
                          <a:spcPct val="95000"/>
                        </a:lnSpc>
                        <a:spcBef>
                          <a:spcPct val="25000"/>
                        </a:spcBef>
                        <a:buClr>
                          <a:schemeClr val="accent1"/>
                        </a:buClr>
                        <a:buFont typeface="Wingdings" pitchFamily="2" charset="2"/>
                        <a:defRPr sz="2000">
                          <a:solidFill>
                            <a:schemeClr val="tx1"/>
                          </a:solidFill>
                          <a:latin typeface="Verdana" pitchFamily="34" charset="0"/>
                        </a:defRPr>
                      </a:lvl3pPr>
                      <a:lvl4pPr marL="1600200" indent="-228600" algn="l">
                        <a:lnSpc>
                          <a:spcPct val="95000"/>
                        </a:lnSpc>
                        <a:spcBef>
                          <a:spcPct val="25000"/>
                        </a:spcBef>
                        <a:buClr>
                          <a:schemeClr val="folHlink"/>
                        </a:buClr>
                        <a:buFont typeface="Wingdings" pitchFamily="2" charset="2"/>
                        <a:defRPr>
                          <a:solidFill>
                            <a:schemeClr val="tx1"/>
                          </a:solidFill>
                          <a:latin typeface="Verdana" pitchFamily="34" charset="0"/>
                        </a:defRPr>
                      </a:lvl4pPr>
                      <a:lvl5pPr marL="2057400" indent="-228600" algn="l">
                        <a:lnSpc>
                          <a:spcPct val="95000"/>
                        </a:lnSpc>
                        <a:spcBef>
                          <a:spcPct val="25000"/>
                        </a:spcBef>
                        <a:buClr>
                          <a:schemeClr val="hlink"/>
                        </a:buClr>
                        <a:buFont typeface="Wingdings" pitchFamily="2" charset="2"/>
                        <a:defRPr>
                          <a:solidFill>
                            <a:schemeClr val="tx1"/>
                          </a:solidFill>
                          <a:latin typeface="Verdana" pitchFamily="34" charset="0"/>
                        </a:defRPr>
                      </a:lvl5pPr>
                      <a:lvl6pPr marL="25146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6pPr>
                      <a:lvl7pPr marL="29718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7pPr>
                      <a:lvl8pPr marL="34290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8pPr>
                      <a:lvl9pPr marL="38862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9pPr>
                    </a:lstStyle>
                    <a:p>
                      <a:pPr marL="0" marR="0" lvl="0" indent="0" algn="ctr" defTabSz="914400" rtl="0" eaLnBrk="0" fontAlgn="base" latinLnBrk="0" hangingPunct="0">
                        <a:lnSpc>
                          <a:spcPct val="95000"/>
                        </a:lnSpc>
                        <a:spcBef>
                          <a:spcPct val="0"/>
                        </a:spcBef>
                        <a:spcAft>
                          <a:spcPct val="0"/>
                        </a:spcAft>
                        <a:buClr>
                          <a:srgbClr val="1D5C91"/>
                        </a:buClr>
                        <a:buSzPct val="75000"/>
                        <a:buFont typeface="Wingdings" pitchFamily="2" charset="2"/>
                        <a:buNone/>
                        <a:tabLst/>
                      </a:pPr>
                      <a:r>
                        <a:rPr kumimoji="0" lang="en-US" altLang="en-US" sz="1800" b="0" i="0" u="none" strike="noStrike" cap="none" normalizeH="0" baseline="0">
                          <a:ln>
                            <a:noFill/>
                          </a:ln>
                          <a:solidFill>
                            <a:srgbClr val="FFFFFF"/>
                          </a:solidFill>
                          <a:effectLst/>
                          <a:latin typeface="+mn-lt"/>
                        </a:rPr>
                        <a:t>Interest-rate sensitivity</a:t>
                      </a:r>
                    </a:p>
                  </a:txBody>
                  <a:tcPr marL="0" marR="0" marT="0" marB="0" anchor="ctr" horzOverflow="overflow">
                    <a:lnL>
                      <a:noFill/>
                    </a:lnL>
                    <a:lnR w="6350" cap="flat" cmpd="sng" algn="ctr">
                      <a:solidFill>
                        <a:schemeClr val="bg1"/>
                      </a:solid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solidFill>
                      <a:srgbClr val="00009A"/>
                    </a:solidFill>
                  </a:tcPr>
                </a:tc>
                <a:tc>
                  <a:txBody>
                    <a:bodyPr/>
                    <a:lstStyle>
                      <a:lvl1pPr algn="l">
                        <a:lnSpc>
                          <a:spcPct val="95000"/>
                        </a:lnSpc>
                        <a:spcBef>
                          <a:spcPct val="50000"/>
                        </a:spcBef>
                        <a:buClr>
                          <a:srgbClr val="1D5C91"/>
                        </a:buClr>
                        <a:buSzPct val="75000"/>
                        <a:buFont typeface="Wingdings" pitchFamily="2" charset="2"/>
                        <a:defRPr sz="2000">
                          <a:solidFill>
                            <a:schemeClr val="tx1"/>
                          </a:solidFill>
                          <a:latin typeface="Verdana" pitchFamily="34" charset="0"/>
                        </a:defRPr>
                      </a:lvl1pPr>
                      <a:lvl2pPr marL="742950" indent="-285750" algn="l">
                        <a:lnSpc>
                          <a:spcPct val="95000"/>
                        </a:lnSpc>
                        <a:spcBef>
                          <a:spcPct val="25000"/>
                        </a:spcBef>
                        <a:buClr>
                          <a:schemeClr val="accent2"/>
                        </a:buClr>
                        <a:buSzPct val="60000"/>
                        <a:buFont typeface="Wingdings" pitchFamily="2" charset="2"/>
                        <a:defRPr sz="2000">
                          <a:solidFill>
                            <a:schemeClr val="tx1"/>
                          </a:solidFill>
                          <a:latin typeface="Verdana" pitchFamily="34" charset="0"/>
                        </a:defRPr>
                      </a:lvl2pPr>
                      <a:lvl3pPr marL="1143000" indent="-228600" algn="l">
                        <a:lnSpc>
                          <a:spcPct val="95000"/>
                        </a:lnSpc>
                        <a:spcBef>
                          <a:spcPct val="25000"/>
                        </a:spcBef>
                        <a:buClr>
                          <a:schemeClr val="accent1"/>
                        </a:buClr>
                        <a:buFont typeface="Wingdings" pitchFamily="2" charset="2"/>
                        <a:defRPr sz="2000">
                          <a:solidFill>
                            <a:schemeClr val="tx1"/>
                          </a:solidFill>
                          <a:latin typeface="Verdana" pitchFamily="34" charset="0"/>
                        </a:defRPr>
                      </a:lvl3pPr>
                      <a:lvl4pPr marL="1600200" indent="-228600" algn="l">
                        <a:lnSpc>
                          <a:spcPct val="95000"/>
                        </a:lnSpc>
                        <a:spcBef>
                          <a:spcPct val="25000"/>
                        </a:spcBef>
                        <a:buClr>
                          <a:schemeClr val="folHlink"/>
                        </a:buClr>
                        <a:buFont typeface="Wingdings" pitchFamily="2" charset="2"/>
                        <a:defRPr>
                          <a:solidFill>
                            <a:schemeClr val="tx1"/>
                          </a:solidFill>
                          <a:latin typeface="Verdana" pitchFamily="34" charset="0"/>
                        </a:defRPr>
                      </a:lvl4pPr>
                      <a:lvl5pPr marL="2057400" indent="-228600" algn="l">
                        <a:lnSpc>
                          <a:spcPct val="95000"/>
                        </a:lnSpc>
                        <a:spcBef>
                          <a:spcPct val="25000"/>
                        </a:spcBef>
                        <a:buClr>
                          <a:schemeClr val="hlink"/>
                        </a:buClr>
                        <a:buFont typeface="Wingdings" pitchFamily="2" charset="2"/>
                        <a:defRPr>
                          <a:solidFill>
                            <a:schemeClr val="tx1"/>
                          </a:solidFill>
                          <a:latin typeface="Verdana" pitchFamily="34" charset="0"/>
                        </a:defRPr>
                      </a:lvl5pPr>
                      <a:lvl6pPr marL="25146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6pPr>
                      <a:lvl7pPr marL="29718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7pPr>
                      <a:lvl8pPr marL="34290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8pPr>
                      <a:lvl9pPr marL="38862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9pPr>
                    </a:lstStyle>
                    <a:p>
                      <a:pPr marL="0" marR="0" lvl="0" indent="0" algn="ctr" defTabSz="914400" rtl="0" eaLnBrk="0" fontAlgn="base" latinLnBrk="0" hangingPunct="0">
                        <a:lnSpc>
                          <a:spcPct val="95000"/>
                        </a:lnSpc>
                        <a:spcBef>
                          <a:spcPct val="50000"/>
                        </a:spcBef>
                        <a:spcAft>
                          <a:spcPct val="0"/>
                        </a:spcAft>
                        <a:buClr>
                          <a:srgbClr val="1D5C91"/>
                        </a:buClr>
                        <a:buSzPct val="75000"/>
                        <a:buFont typeface="Wingdings" pitchFamily="2" charset="2"/>
                        <a:buNone/>
                        <a:tabLst/>
                      </a:pPr>
                      <a:r>
                        <a:rPr kumimoji="0" lang="en-US" altLang="en-US" sz="1800" b="0" i="0" u="none" strike="noStrike" cap="none" normalizeH="0" baseline="0">
                          <a:ln>
                            <a:noFill/>
                          </a:ln>
                          <a:solidFill>
                            <a:srgbClr val="FFFFFF"/>
                          </a:solidFill>
                          <a:effectLst/>
                          <a:latin typeface="+mn-lt"/>
                        </a:rPr>
                        <a:t>Credit sensitivity</a:t>
                      </a:r>
                    </a:p>
                  </a:txBody>
                  <a:tcPr marL="0" marR="0" marT="0" marB="0" anchor="ctr" horzOverflow="overflow">
                    <a:lnL w="6350" cap="flat" cmpd="sng" algn="ctr">
                      <a:solidFill>
                        <a:schemeClr val="bg1"/>
                      </a:solidFill>
                      <a:prstDash val="solid"/>
                      <a:round/>
                      <a:headEnd type="none" w="med" len="med"/>
                      <a:tailEnd type="none" w="med" len="med"/>
                    </a:lnL>
                    <a:lnR>
                      <a:noFill/>
                    </a:lnR>
                    <a:lnT>
                      <a:noFill/>
                    </a:lnT>
                    <a:lnB w="12700" cap="flat" cmpd="sng" algn="ctr">
                      <a:noFill/>
                      <a:prstDash val="solid"/>
                      <a:round/>
                      <a:headEnd type="none" w="med" len="med"/>
                      <a:tailEnd type="none" w="med" len="med"/>
                    </a:lnB>
                    <a:lnTlToBr>
                      <a:noFill/>
                    </a:lnTlToBr>
                    <a:lnBlToTr>
                      <a:noFill/>
                    </a:lnBlToTr>
                    <a:solidFill>
                      <a:srgbClr val="00009A"/>
                    </a:solidFill>
                  </a:tcPr>
                </a:tc>
                <a:extLst>
                  <a:ext uri="{0D108BD9-81ED-4DB2-BD59-A6C34878D82A}">
                    <a16:rowId xmlns:a16="http://schemas.microsoft.com/office/drawing/2014/main" val="10000"/>
                  </a:ext>
                </a:extLst>
              </a:tr>
              <a:tr h="490732">
                <a:tc>
                  <a:txBody>
                    <a:bodyPr/>
                    <a:lstStyle>
                      <a:lvl1pPr algn="l">
                        <a:lnSpc>
                          <a:spcPct val="95000"/>
                        </a:lnSpc>
                        <a:spcBef>
                          <a:spcPct val="50000"/>
                        </a:spcBef>
                        <a:buClr>
                          <a:srgbClr val="1D5C91"/>
                        </a:buClr>
                        <a:buSzPct val="75000"/>
                        <a:buFont typeface="Wingdings" pitchFamily="2" charset="2"/>
                        <a:defRPr sz="2000">
                          <a:solidFill>
                            <a:schemeClr val="tx1"/>
                          </a:solidFill>
                          <a:latin typeface="Verdana" pitchFamily="34" charset="0"/>
                        </a:defRPr>
                      </a:lvl1pPr>
                      <a:lvl2pPr marL="742950" indent="-285750" algn="l">
                        <a:lnSpc>
                          <a:spcPct val="95000"/>
                        </a:lnSpc>
                        <a:spcBef>
                          <a:spcPct val="25000"/>
                        </a:spcBef>
                        <a:buClr>
                          <a:schemeClr val="accent2"/>
                        </a:buClr>
                        <a:buSzPct val="60000"/>
                        <a:buFont typeface="Wingdings" pitchFamily="2" charset="2"/>
                        <a:defRPr sz="2000">
                          <a:solidFill>
                            <a:schemeClr val="tx1"/>
                          </a:solidFill>
                          <a:latin typeface="Verdana" pitchFamily="34" charset="0"/>
                        </a:defRPr>
                      </a:lvl2pPr>
                      <a:lvl3pPr marL="1143000" indent="-228600" algn="l">
                        <a:lnSpc>
                          <a:spcPct val="95000"/>
                        </a:lnSpc>
                        <a:spcBef>
                          <a:spcPct val="25000"/>
                        </a:spcBef>
                        <a:buClr>
                          <a:schemeClr val="accent1"/>
                        </a:buClr>
                        <a:buFont typeface="Wingdings" pitchFamily="2" charset="2"/>
                        <a:defRPr sz="2000">
                          <a:solidFill>
                            <a:schemeClr val="tx1"/>
                          </a:solidFill>
                          <a:latin typeface="Verdana" pitchFamily="34" charset="0"/>
                        </a:defRPr>
                      </a:lvl3pPr>
                      <a:lvl4pPr marL="1600200" indent="-228600" algn="l">
                        <a:lnSpc>
                          <a:spcPct val="95000"/>
                        </a:lnSpc>
                        <a:spcBef>
                          <a:spcPct val="25000"/>
                        </a:spcBef>
                        <a:buClr>
                          <a:schemeClr val="folHlink"/>
                        </a:buClr>
                        <a:buFont typeface="Wingdings" pitchFamily="2" charset="2"/>
                        <a:defRPr>
                          <a:solidFill>
                            <a:schemeClr val="tx1"/>
                          </a:solidFill>
                          <a:latin typeface="Verdana" pitchFamily="34" charset="0"/>
                        </a:defRPr>
                      </a:lvl4pPr>
                      <a:lvl5pPr marL="2057400" indent="-228600" algn="l">
                        <a:lnSpc>
                          <a:spcPct val="95000"/>
                        </a:lnSpc>
                        <a:spcBef>
                          <a:spcPct val="25000"/>
                        </a:spcBef>
                        <a:buClr>
                          <a:schemeClr val="hlink"/>
                        </a:buClr>
                        <a:buFont typeface="Wingdings" pitchFamily="2" charset="2"/>
                        <a:defRPr>
                          <a:solidFill>
                            <a:schemeClr val="tx1"/>
                          </a:solidFill>
                          <a:latin typeface="Verdana" pitchFamily="34" charset="0"/>
                        </a:defRPr>
                      </a:lvl5pPr>
                      <a:lvl6pPr marL="25146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6pPr>
                      <a:lvl7pPr marL="29718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7pPr>
                      <a:lvl8pPr marL="34290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8pPr>
                      <a:lvl9pPr marL="38862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9pPr>
                    </a:lstStyle>
                    <a:p>
                      <a:pPr marL="0" marR="0" lvl="0" indent="0" algn="l" defTabSz="914400" rtl="0" eaLnBrk="0" fontAlgn="base" latinLnBrk="0" hangingPunct="0">
                        <a:lnSpc>
                          <a:spcPct val="95000"/>
                        </a:lnSpc>
                        <a:spcBef>
                          <a:spcPct val="50000"/>
                        </a:spcBef>
                        <a:spcAft>
                          <a:spcPct val="0"/>
                        </a:spcAft>
                        <a:buClr>
                          <a:srgbClr val="1D5C91"/>
                        </a:buClr>
                        <a:buSzPct val="75000"/>
                        <a:buFont typeface="Wingdings" pitchFamily="2" charset="2"/>
                        <a:buNone/>
                        <a:tabLst/>
                      </a:pPr>
                      <a:r>
                        <a:rPr kumimoji="0" lang="en-US" altLang="en-US" sz="1800" b="0" i="0" u="none" strike="noStrike" cap="none" normalizeH="0" baseline="0">
                          <a:ln>
                            <a:noFill/>
                          </a:ln>
                          <a:solidFill>
                            <a:schemeClr val="tx1"/>
                          </a:solidFill>
                          <a:effectLst/>
                          <a:latin typeface="+mn-lt"/>
                        </a:rPr>
                        <a:t>U.S. government bonds</a:t>
                      </a:r>
                    </a:p>
                  </a:txBody>
                  <a:tcPr marL="137160" marR="0" marT="0" marB="0" anchor="ctr" horzOverflow="overflow">
                    <a:lnL>
                      <a:noFill/>
                    </a:lnL>
                    <a:lnR>
                      <a:noFill/>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DEEAFA"/>
                    </a:solidFill>
                  </a:tcPr>
                </a:tc>
                <a:tc>
                  <a:txBody>
                    <a:bodyPr/>
                    <a:lstStyle>
                      <a:lvl1pPr algn="l">
                        <a:lnSpc>
                          <a:spcPct val="95000"/>
                        </a:lnSpc>
                        <a:spcBef>
                          <a:spcPct val="50000"/>
                        </a:spcBef>
                        <a:buClr>
                          <a:srgbClr val="1D5C91"/>
                        </a:buClr>
                        <a:buSzPct val="75000"/>
                        <a:buFont typeface="Wingdings" pitchFamily="2" charset="2"/>
                        <a:defRPr sz="2000">
                          <a:solidFill>
                            <a:schemeClr val="tx1"/>
                          </a:solidFill>
                          <a:latin typeface="Verdana" pitchFamily="34" charset="0"/>
                        </a:defRPr>
                      </a:lvl1pPr>
                      <a:lvl2pPr marL="742950" indent="-285750" algn="l">
                        <a:lnSpc>
                          <a:spcPct val="95000"/>
                        </a:lnSpc>
                        <a:spcBef>
                          <a:spcPct val="25000"/>
                        </a:spcBef>
                        <a:buClr>
                          <a:schemeClr val="accent2"/>
                        </a:buClr>
                        <a:buSzPct val="60000"/>
                        <a:buFont typeface="Wingdings" pitchFamily="2" charset="2"/>
                        <a:defRPr sz="2000">
                          <a:solidFill>
                            <a:schemeClr val="tx1"/>
                          </a:solidFill>
                          <a:latin typeface="Verdana" pitchFamily="34" charset="0"/>
                        </a:defRPr>
                      </a:lvl2pPr>
                      <a:lvl3pPr marL="1143000" indent="-228600" algn="l">
                        <a:lnSpc>
                          <a:spcPct val="95000"/>
                        </a:lnSpc>
                        <a:spcBef>
                          <a:spcPct val="25000"/>
                        </a:spcBef>
                        <a:buClr>
                          <a:schemeClr val="accent1"/>
                        </a:buClr>
                        <a:buFont typeface="Wingdings" pitchFamily="2" charset="2"/>
                        <a:defRPr sz="2000">
                          <a:solidFill>
                            <a:schemeClr val="tx1"/>
                          </a:solidFill>
                          <a:latin typeface="Verdana" pitchFamily="34" charset="0"/>
                        </a:defRPr>
                      </a:lvl3pPr>
                      <a:lvl4pPr marL="1600200" indent="-228600" algn="l">
                        <a:lnSpc>
                          <a:spcPct val="95000"/>
                        </a:lnSpc>
                        <a:spcBef>
                          <a:spcPct val="25000"/>
                        </a:spcBef>
                        <a:buClr>
                          <a:schemeClr val="folHlink"/>
                        </a:buClr>
                        <a:buFont typeface="Wingdings" pitchFamily="2" charset="2"/>
                        <a:defRPr>
                          <a:solidFill>
                            <a:schemeClr val="tx1"/>
                          </a:solidFill>
                          <a:latin typeface="Verdana" pitchFamily="34" charset="0"/>
                        </a:defRPr>
                      </a:lvl4pPr>
                      <a:lvl5pPr marL="2057400" indent="-228600" algn="l">
                        <a:lnSpc>
                          <a:spcPct val="95000"/>
                        </a:lnSpc>
                        <a:spcBef>
                          <a:spcPct val="25000"/>
                        </a:spcBef>
                        <a:buClr>
                          <a:schemeClr val="hlink"/>
                        </a:buClr>
                        <a:buFont typeface="Wingdings" pitchFamily="2" charset="2"/>
                        <a:defRPr>
                          <a:solidFill>
                            <a:schemeClr val="tx1"/>
                          </a:solidFill>
                          <a:latin typeface="Verdana" pitchFamily="34" charset="0"/>
                        </a:defRPr>
                      </a:lvl5pPr>
                      <a:lvl6pPr marL="25146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6pPr>
                      <a:lvl7pPr marL="29718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7pPr>
                      <a:lvl8pPr marL="34290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8pPr>
                      <a:lvl9pPr marL="38862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9pPr>
                    </a:lstStyle>
                    <a:p>
                      <a:pPr marL="0" marR="0" lvl="0" indent="0" algn="ctr" defTabSz="914400" rtl="0" eaLnBrk="0" fontAlgn="base" latinLnBrk="0" hangingPunct="0">
                        <a:lnSpc>
                          <a:spcPct val="95000"/>
                        </a:lnSpc>
                        <a:spcBef>
                          <a:spcPct val="50000"/>
                        </a:spcBef>
                        <a:spcAft>
                          <a:spcPct val="0"/>
                        </a:spcAft>
                        <a:buClr>
                          <a:srgbClr val="1D5C91"/>
                        </a:buClr>
                        <a:buSzPct val="75000"/>
                        <a:buFont typeface="Wingdings" pitchFamily="2" charset="2"/>
                        <a:buNone/>
                        <a:tabLst/>
                        <a:defRPr/>
                      </a:pPr>
                      <a:r>
                        <a:rPr kumimoji="0" lang="en-US" altLang="en-US" sz="800" b="0" i="0" u="none" strike="noStrike" kern="1200" cap="none" spc="0" normalizeH="0" baseline="0" noProof="0">
                          <a:ln>
                            <a:noFill/>
                          </a:ln>
                          <a:solidFill>
                            <a:schemeClr val="bg1"/>
                          </a:solidFill>
                          <a:effectLst/>
                          <a:uLnTx/>
                          <a:uFillTx/>
                          <a:latin typeface="Calibri" panose="020F0502020204030204" pitchFamily="34" charset="0"/>
                          <a:ea typeface="+mn-ea"/>
                          <a:cs typeface="Arial" panose="020B0604020202020204" pitchFamily="34" charset="0"/>
                          <a:sym typeface="Wingdings" panose="05000000000000000000" pitchFamily="2" charset="2"/>
                        </a:rPr>
                        <a:t>high</a:t>
                      </a:r>
                      <a:r>
                        <a:rPr lang="en-US" altLang="en-US" sz="2400">
                          <a:solidFill>
                            <a:srgbClr val="00009A"/>
                          </a:solidFill>
                          <a:sym typeface="Wingdings" panose="05000000000000000000" pitchFamily="2" charset="2"/>
                        </a:rPr>
                        <a:t></a:t>
                      </a:r>
                      <a:endParaRPr kumimoji="0" lang="en-US" altLang="en-US" sz="2400" b="0" i="0" u="none" strike="noStrike" cap="none" normalizeH="0" baseline="0">
                        <a:ln>
                          <a:noFill/>
                        </a:ln>
                        <a:solidFill>
                          <a:schemeClr val="bg1"/>
                        </a:solidFill>
                        <a:effectLst/>
                        <a:latin typeface="+mn-lt"/>
                        <a:sym typeface="Wingdings" pitchFamily="2" charset="2"/>
                      </a:endParaRPr>
                    </a:p>
                  </a:txBody>
                  <a:tcPr marL="0" marR="0" marT="0" marB="0" anchor="ctr" horzOverflow="overflow">
                    <a:lnL>
                      <a:noFill/>
                    </a:lnL>
                    <a:lnR>
                      <a:noFill/>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gn="l">
                        <a:lnSpc>
                          <a:spcPct val="95000"/>
                        </a:lnSpc>
                        <a:spcBef>
                          <a:spcPct val="50000"/>
                        </a:spcBef>
                        <a:buClr>
                          <a:srgbClr val="1D5C91"/>
                        </a:buClr>
                        <a:buSzPct val="75000"/>
                        <a:buFont typeface="Wingdings" pitchFamily="2" charset="2"/>
                        <a:defRPr sz="2000">
                          <a:solidFill>
                            <a:schemeClr val="tx1"/>
                          </a:solidFill>
                          <a:latin typeface="Verdana" pitchFamily="34" charset="0"/>
                        </a:defRPr>
                      </a:lvl1pPr>
                      <a:lvl2pPr marL="742950" indent="-285750" algn="l">
                        <a:lnSpc>
                          <a:spcPct val="95000"/>
                        </a:lnSpc>
                        <a:spcBef>
                          <a:spcPct val="25000"/>
                        </a:spcBef>
                        <a:buClr>
                          <a:schemeClr val="accent2"/>
                        </a:buClr>
                        <a:buSzPct val="60000"/>
                        <a:buFont typeface="Wingdings" pitchFamily="2" charset="2"/>
                        <a:defRPr sz="2000">
                          <a:solidFill>
                            <a:schemeClr val="tx1"/>
                          </a:solidFill>
                          <a:latin typeface="Verdana" pitchFamily="34" charset="0"/>
                        </a:defRPr>
                      </a:lvl2pPr>
                      <a:lvl3pPr marL="1143000" indent="-228600" algn="l">
                        <a:lnSpc>
                          <a:spcPct val="95000"/>
                        </a:lnSpc>
                        <a:spcBef>
                          <a:spcPct val="25000"/>
                        </a:spcBef>
                        <a:buClr>
                          <a:schemeClr val="accent1"/>
                        </a:buClr>
                        <a:buFont typeface="Wingdings" pitchFamily="2" charset="2"/>
                        <a:defRPr sz="2000">
                          <a:solidFill>
                            <a:schemeClr val="tx1"/>
                          </a:solidFill>
                          <a:latin typeface="Verdana" pitchFamily="34" charset="0"/>
                        </a:defRPr>
                      </a:lvl3pPr>
                      <a:lvl4pPr marL="1600200" indent="-228600" algn="l">
                        <a:lnSpc>
                          <a:spcPct val="95000"/>
                        </a:lnSpc>
                        <a:spcBef>
                          <a:spcPct val="25000"/>
                        </a:spcBef>
                        <a:buClr>
                          <a:schemeClr val="folHlink"/>
                        </a:buClr>
                        <a:buFont typeface="Wingdings" pitchFamily="2" charset="2"/>
                        <a:defRPr>
                          <a:solidFill>
                            <a:schemeClr val="tx1"/>
                          </a:solidFill>
                          <a:latin typeface="Verdana" pitchFamily="34" charset="0"/>
                        </a:defRPr>
                      </a:lvl4pPr>
                      <a:lvl5pPr marL="2057400" indent="-228600" algn="l">
                        <a:lnSpc>
                          <a:spcPct val="95000"/>
                        </a:lnSpc>
                        <a:spcBef>
                          <a:spcPct val="25000"/>
                        </a:spcBef>
                        <a:buClr>
                          <a:schemeClr val="hlink"/>
                        </a:buClr>
                        <a:buFont typeface="Wingdings" pitchFamily="2" charset="2"/>
                        <a:defRPr>
                          <a:solidFill>
                            <a:schemeClr val="tx1"/>
                          </a:solidFill>
                          <a:latin typeface="Verdana" pitchFamily="34" charset="0"/>
                        </a:defRPr>
                      </a:lvl5pPr>
                      <a:lvl6pPr marL="25146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6pPr>
                      <a:lvl7pPr marL="29718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7pPr>
                      <a:lvl8pPr marL="34290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8pPr>
                      <a:lvl9pPr marL="38862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9pPr>
                    </a:lstStyle>
                    <a:p>
                      <a:pPr marL="0" marR="0" lvl="0" indent="0" algn="l" defTabSz="914400" rtl="0" eaLnBrk="0" fontAlgn="base" latinLnBrk="0" hangingPunct="0">
                        <a:lnSpc>
                          <a:spcPct val="95000"/>
                        </a:lnSpc>
                        <a:spcBef>
                          <a:spcPct val="50000"/>
                        </a:spcBef>
                        <a:spcAft>
                          <a:spcPct val="0"/>
                        </a:spcAft>
                        <a:buClr>
                          <a:srgbClr val="1D5C91"/>
                        </a:buClr>
                        <a:buSzPct val="75000"/>
                        <a:buFont typeface="Wingdings" pitchFamily="2" charset="2"/>
                        <a:buNone/>
                        <a:tabLst/>
                        <a:defRPr/>
                      </a:pPr>
                      <a:r>
                        <a:rPr kumimoji="0" lang="en-US" altLang="en-US" sz="800" b="0" i="0" u="none" strike="noStrike" kern="1200" cap="none" spc="0" normalizeH="0" baseline="0" noProof="0">
                          <a:ln>
                            <a:noFill/>
                          </a:ln>
                          <a:solidFill>
                            <a:prstClr val="white"/>
                          </a:solidFill>
                          <a:effectLst/>
                          <a:uLnTx/>
                          <a:uFillTx/>
                          <a:latin typeface="Calibri" panose="020F0502020204030204" pitchFamily="34" charset="0"/>
                          <a:ea typeface="+mn-ea"/>
                          <a:cs typeface="Arial" panose="020B0604020202020204" pitchFamily="34" charset="0"/>
                          <a:sym typeface="Wingdings" panose="05000000000000000000" pitchFamily="2" charset="2"/>
                        </a:rPr>
                        <a:t>Little</a:t>
                      </a:r>
                      <a:r>
                        <a:rPr kumimoji="0" lang="en-US" altLang="en-US" sz="2400" b="0" i="0" u="none" strike="noStrike" kern="1200" cap="none" spc="0" normalizeH="0" baseline="0" noProof="0">
                          <a:ln>
                            <a:noFill/>
                          </a:ln>
                          <a:solidFill>
                            <a:srgbClr val="8E90A2"/>
                          </a:solidFill>
                          <a:effectLst/>
                          <a:uLnTx/>
                          <a:uFillTx/>
                          <a:latin typeface="Calibri" panose="020F0502020204030204" pitchFamily="34" charset="0"/>
                          <a:ea typeface="+mn-ea"/>
                          <a:cs typeface="Arial" panose="020B0604020202020204" pitchFamily="34" charset="0"/>
                          <a:sym typeface="Wingdings" panose="05000000000000000000" pitchFamily="2" charset="2"/>
                        </a:rPr>
                        <a:t></a:t>
                      </a:r>
                      <a:endParaRPr kumimoji="0" lang="en-US" altLang="en-US" sz="2400" b="0" i="0" u="none" strike="noStrike" kern="1200" cap="none" spc="0" normalizeH="0" baseline="0" noProof="0">
                        <a:ln>
                          <a:noFill/>
                        </a:ln>
                        <a:solidFill>
                          <a:srgbClr val="8E90A2"/>
                        </a:solidFill>
                        <a:effectLst/>
                        <a:uLnTx/>
                        <a:uFillTx/>
                        <a:latin typeface="Arial"/>
                        <a:ea typeface="+mn-ea"/>
                        <a:cs typeface="+mn-cs"/>
                        <a:sym typeface="Wingdings" pitchFamily="2" charset="2"/>
                      </a:endParaRPr>
                    </a:p>
                  </a:txBody>
                  <a:tcPr marL="936000" marR="0" marT="0" marB="0" anchor="ctr" horzOverflow="overflow">
                    <a:lnL>
                      <a:noFill/>
                    </a:lnL>
                    <a:lnR>
                      <a:noFill/>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490732">
                <a:tc>
                  <a:txBody>
                    <a:bodyPr/>
                    <a:lstStyle>
                      <a:lvl1pPr algn="l">
                        <a:lnSpc>
                          <a:spcPct val="95000"/>
                        </a:lnSpc>
                        <a:spcBef>
                          <a:spcPct val="50000"/>
                        </a:spcBef>
                        <a:buClr>
                          <a:srgbClr val="1D5C91"/>
                        </a:buClr>
                        <a:buSzPct val="75000"/>
                        <a:buFont typeface="Wingdings" pitchFamily="2" charset="2"/>
                        <a:defRPr sz="2000">
                          <a:solidFill>
                            <a:schemeClr val="tx1"/>
                          </a:solidFill>
                          <a:latin typeface="Verdana" pitchFamily="34" charset="0"/>
                        </a:defRPr>
                      </a:lvl1pPr>
                      <a:lvl2pPr marL="742950" indent="-285750" algn="l">
                        <a:lnSpc>
                          <a:spcPct val="95000"/>
                        </a:lnSpc>
                        <a:spcBef>
                          <a:spcPct val="25000"/>
                        </a:spcBef>
                        <a:buClr>
                          <a:schemeClr val="accent2"/>
                        </a:buClr>
                        <a:buSzPct val="60000"/>
                        <a:buFont typeface="Wingdings" pitchFamily="2" charset="2"/>
                        <a:defRPr sz="2000">
                          <a:solidFill>
                            <a:schemeClr val="tx1"/>
                          </a:solidFill>
                          <a:latin typeface="Verdana" pitchFamily="34" charset="0"/>
                        </a:defRPr>
                      </a:lvl2pPr>
                      <a:lvl3pPr marL="1143000" indent="-228600" algn="l">
                        <a:lnSpc>
                          <a:spcPct val="95000"/>
                        </a:lnSpc>
                        <a:spcBef>
                          <a:spcPct val="25000"/>
                        </a:spcBef>
                        <a:buClr>
                          <a:schemeClr val="accent1"/>
                        </a:buClr>
                        <a:buFont typeface="Wingdings" pitchFamily="2" charset="2"/>
                        <a:defRPr sz="2000">
                          <a:solidFill>
                            <a:schemeClr val="tx1"/>
                          </a:solidFill>
                          <a:latin typeface="Verdana" pitchFamily="34" charset="0"/>
                        </a:defRPr>
                      </a:lvl3pPr>
                      <a:lvl4pPr marL="1600200" indent="-228600" algn="l">
                        <a:lnSpc>
                          <a:spcPct val="95000"/>
                        </a:lnSpc>
                        <a:spcBef>
                          <a:spcPct val="25000"/>
                        </a:spcBef>
                        <a:buClr>
                          <a:schemeClr val="folHlink"/>
                        </a:buClr>
                        <a:buFont typeface="Wingdings" pitchFamily="2" charset="2"/>
                        <a:defRPr>
                          <a:solidFill>
                            <a:schemeClr val="tx1"/>
                          </a:solidFill>
                          <a:latin typeface="Verdana" pitchFamily="34" charset="0"/>
                        </a:defRPr>
                      </a:lvl4pPr>
                      <a:lvl5pPr marL="2057400" indent="-228600" algn="l">
                        <a:lnSpc>
                          <a:spcPct val="95000"/>
                        </a:lnSpc>
                        <a:spcBef>
                          <a:spcPct val="25000"/>
                        </a:spcBef>
                        <a:buClr>
                          <a:schemeClr val="hlink"/>
                        </a:buClr>
                        <a:buFont typeface="Wingdings" pitchFamily="2" charset="2"/>
                        <a:defRPr>
                          <a:solidFill>
                            <a:schemeClr val="tx1"/>
                          </a:solidFill>
                          <a:latin typeface="Verdana" pitchFamily="34" charset="0"/>
                        </a:defRPr>
                      </a:lvl5pPr>
                      <a:lvl6pPr marL="25146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6pPr>
                      <a:lvl7pPr marL="29718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7pPr>
                      <a:lvl8pPr marL="34290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8pPr>
                      <a:lvl9pPr marL="38862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9pPr>
                    </a:lstStyle>
                    <a:p>
                      <a:pPr marL="0" marR="0" lvl="0" indent="0" algn="l" defTabSz="914400" rtl="0" eaLnBrk="0" fontAlgn="base" latinLnBrk="0" hangingPunct="0">
                        <a:lnSpc>
                          <a:spcPct val="95000"/>
                        </a:lnSpc>
                        <a:spcBef>
                          <a:spcPct val="50000"/>
                        </a:spcBef>
                        <a:spcAft>
                          <a:spcPct val="0"/>
                        </a:spcAft>
                        <a:buClr>
                          <a:srgbClr val="1D5C91"/>
                        </a:buClr>
                        <a:buSzPct val="75000"/>
                        <a:buFont typeface="Wingdings" pitchFamily="2" charset="2"/>
                        <a:buNone/>
                        <a:tabLst/>
                      </a:pPr>
                      <a:r>
                        <a:rPr kumimoji="0" lang="en-US" altLang="en-US" sz="1800" b="0" i="0" u="none" strike="noStrike" cap="none" normalizeH="0" baseline="0">
                          <a:ln>
                            <a:noFill/>
                          </a:ln>
                          <a:solidFill>
                            <a:schemeClr val="tx1"/>
                          </a:solidFill>
                          <a:effectLst/>
                          <a:latin typeface="+mn-lt"/>
                        </a:rPr>
                        <a:t>Municipal bonds</a:t>
                      </a:r>
                    </a:p>
                  </a:txBody>
                  <a:tcPr marL="137160" marR="0" marT="0" marB="0" anchor="ctr" horzOverflow="overflow">
                    <a:lnL>
                      <a:noFill/>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DEEAFA"/>
                    </a:solidFill>
                  </a:tcPr>
                </a:tc>
                <a:tc>
                  <a:txBody>
                    <a:bodyPr/>
                    <a:lstStyle>
                      <a:lvl1pPr algn="l">
                        <a:lnSpc>
                          <a:spcPct val="95000"/>
                        </a:lnSpc>
                        <a:spcBef>
                          <a:spcPct val="50000"/>
                        </a:spcBef>
                        <a:buClr>
                          <a:srgbClr val="1D5C91"/>
                        </a:buClr>
                        <a:buSzPct val="75000"/>
                        <a:buFont typeface="Wingdings" pitchFamily="2" charset="2"/>
                        <a:defRPr sz="2000">
                          <a:solidFill>
                            <a:schemeClr val="tx1"/>
                          </a:solidFill>
                          <a:latin typeface="Verdana" pitchFamily="34" charset="0"/>
                        </a:defRPr>
                      </a:lvl1pPr>
                      <a:lvl2pPr marL="742950" indent="-285750" algn="l">
                        <a:lnSpc>
                          <a:spcPct val="95000"/>
                        </a:lnSpc>
                        <a:spcBef>
                          <a:spcPct val="25000"/>
                        </a:spcBef>
                        <a:buClr>
                          <a:schemeClr val="accent2"/>
                        </a:buClr>
                        <a:buSzPct val="60000"/>
                        <a:buFont typeface="Wingdings" pitchFamily="2" charset="2"/>
                        <a:defRPr sz="2000">
                          <a:solidFill>
                            <a:schemeClr val="tx1"/>
                          </a:solidFill>
                          <a:latin typeface="Verdana" pitchFamily="34" charset="0"/>
                        </a:defRPr>
                      </a:lvl2pPr>
                      <a:lvl3pPr marL="1143000" indent="-228600" algn="l">
                        <a:lnSpc>
                          <a:spcPct val="95000"/>
                        </a:lnSpc>
                        <a:spcBef>
                          <a:spcPct val="25000"/>
                        </a:spcBef>
                        <a:buClr>
                          <a:schemeClr val="accent1"/>
                        </a:buClr>
                        <a:buFont typeface="Wingdings" pitchFamily="2" charset="2"/>
                        <a:defRPr sz="2000">
                          <a:solidFill>
                            <a:schemeClr val="tx1"/>
                          </a:solidFill>
                          <a:latin typeface="Verdana" pitchFamily="34" charset="0"/>
                        </a:defRPr>
                      </a:lvl3pPr>
                      <a:lvl4pPr marL="1600200" indent="-228600" algn="l">
                        <a:lnSpc>
                          <a:spcPct val="95000"/>
                        </a:lnSpc>
                        <a:spcBef>
                          <a:spcPct val="25000"/>
                        </a:spcBef>
                        <a:buClr>
                          <a:schemeClr val="folHlink"/>
                        </a:buClr>
                        <a:buFont typeface="Wingdings" pitchFamily="2" charset="2"/>
                        <a:defRPr>
                          <a:solidFill>
                            <a:schemeClr val="tx1"/>
                          </a:solidFill>
                          <a:latin typeface="Verdana" pitchFamily="34" charset="0"/>
                        </a:defRPr>
                      </a:lvl4pPr>
                      <a:lvl5pPr marL="2057400" indent="-228600" algn="l">
                        <a:lnSpc>
                          <a:spcPct val="95000"/>
                        </a:lnSpc>
                        <a:spcBef>
                          <a:spcPct val="25000"/>
                        </a:spcBef>
                        <a:buClr>
                          <a:schemeClr val="hlink"/>
                        </a:buClr>
                        <a:buFont typeface="Wingdings" pitchFamily="2" charset="2"/>
                        <a:defRPr>
                          <a:solidFill>
                            <a:schemeClr val="tx1"/>
                          </a:solidFill>
                          <a:latin typeface="Verdana" pitchFamily="34" charset="0"/>
                        </a:defRPr>
                      </a:lvl5pPr>
                      <a:lvl6pPr marL="25146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6pPr>
                      <a:lvl7pPr marL="29718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7pPr>
                      <a:lvl8pPr marL="34290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8pPr>
                      <a:lvl9pPr marL="38862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9pPr>
                    </a:lstStyle>
                    <a:p>
                      <a:pPr marL="0" marR="0" lvl="0" indent="0" algn="ctr" defTabSz="914400" rtl="0" eaLnBrk="0" fontAlgn="base" latinLnBrk="0" hangingPunct="0">
                        <a:lnSpc>
                          <a:spcPct val="95000"/>
                        </a:lnSpc>
                        <a:spcBef>
                          <a:spcPct val="50000"/>
                        </a:spcBef>
                        <a:spcAft>
                          <a:spcPct val="0"/>
                        </a:spcAft>
                        <a:buClr>
                          <a:srgbClr val="1D5C91"/>
                        </a:buClr>
                        <a:buSzPct val="75000"/>
                        <a:buFont typeface="Wingdings" pitchFamily="2" charset="2"/>
                        <a:buNone/>
                        <a:tabLst/>
                        <a:defRPr/>
                      </a:pPr>
                      <a:r>
                        <a:rPr kumimoji="0" lang="en-US" altLang="en-US" sz="800" b="0" i="0" u="none" strike="noStrike" kern="1200" cap="none" spc="0" normalizeH="0" baseline="0" noProof="0">
                          <a:ln>
                            <a:noFill/>
                          </a:ln>
                          <a:solidFill>
                            <a:schemeClr val="bg1"/>
                          </a:solidFill>
                          <a:effectLst/>
                          <a:uLnTx/>
                          <a:uFillTx/>
                          <a:latin typeface="Calibri" panose="020F0502020204030204" pitchFamily="34" charset="0"/>
                          <a:ea typeface="+mn-ea"/>
                          <a:cs typeface="Arial" panose="020B0604020202020204" pitchFamily="34" charset="0"/>
                          <a:sym typeface="Wingdings" panose="05000000000000000000" pitchFamily="2" charset="2"/>
                        </a:rPr>
                        <a:t>high</a:t>
                      </a:r>
                      <a:r>
                        <a:rPr lang="en-US" altLang="en-US" sz="2400">
                          <a:solidFill>
                            <a:srgbClr val="00009A"/>
                          </a:solidFill>
                          <a:sym typeface="Wingdings" panose="05000000000000000000" pitchFamily="2" charset="2"/>
                        </a:rPr>
                        <a:t></a:t>
                      </a:r>
                      <a:endParaRPr kumimoji="0" lang="en-US" altLang="en-US" sz="2400" b="0" i="0" u="none" strike="noStrike" cap="none" normalizeH="0" baseline="0">
                        <a:ln>
                          <a:noFill/>
                        </a:ln>
                        <a:solidFill>
                          <a:schemeClr val="accent1"/>
                        </a:solidFill>
                        <a:effectLst/>
                        <a:latin typeface="+mn-lt"/>
                        <a:sym typeface="Wingdings" pitchFamily="2" charset="2"/>
                      </a:endParaRPr>
                    </a:p>
                  </a:txBody>
                  <a:tcPr marL="0" marR="0" marT="0" marB="0" anchor="ctr" horzOverflow="overflow">
                    <a:lnL>
                      <a:noFill/>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gn="l">
                        <a:lnSpc>
                          <a:spcPct val="95000"/>
                        </a:lnSpc>
                        <a:spcBef>
                          <a:spcPct val="50000"/>
                        </a:spcBef>
                        <a:buClr>
                          <a:srgbClr val="1D5C91"/>
                        </a:buClr>
                        <a:buSzPct val="75000"/>
                        <a:buFont typeface="Wingdings" pitchFamily="2" charset="2"/>
                        <a:defRPr sz="2000">
                          <a:solidFill>
                            <a:schemeClr val="tx1"/>
                          </a:solidFill>
                          <a:latin typeface="Verdana" pitchFamily="34" charset="0"/>
                        </a:defRPr>
                      </a:lvl1pPr>
                      <a:lvl2pPr marL="742950" indent="-285750" algn="l">
                        <a:lnSpc>
                          <a:spcPct val="95000"/>
                        </a:lnSpc>
                        <a:spcBef>
                          <a:spcPct val="25000"/>
                        </a:spcBef>
                        <a:buClr>
                          <a:schemeClr val="accent2"/>
                        </a:buClr>
                        <a:buSzPct val="60000"/>
                        <a:buFont typeface="Wingdings" pitchFamily="2" charset="2"/>
                        <a:defRPr sz="2000">
                          <a:solidFill>
                            <a:schemeClr val="tx1"/>
                          </a:solidFill>
                          <a:latin typeface="Verdana" pitchFamily="34" charset="0"/>
                        </a:defRPr>
                      </a:lvl2pPr>
                      <a:lvl3pPr marL="1143000" indent="-228600" algn="l">
                        <a:lnSpc>
                          <a:spcPct val="95000"/>
                        </a:lnSpc>
                        <a:spcBef>
                          <a:spcPct val="25000"/>
                        </a:spcBef>
                        <a:buClr>
                          <a:schemeClr val="accent1"/>
                        </a:buClr>
                        <a:buFont typeface="Wingdings" pitchFamily="2" charset="2"/>
                        <a:defRPr sz="2000">
                          <a:solidFill>
                            <a:schemeClr val="tx1"/>
                          </a:solidFill>
                          <a:latin typeface="Verdana" pitchFamily="34" charset="0"/>
                        </a:defRPr>
                      </a:lvl3pPr>
                      <a:lvl4pPr marL="1600200" indent="-228600" algn="l">
                        <a:lnSpc>
                          <a:spcPct val="95000"/>
                        </a:lnSpc>
                        <a:spcBef>
                          <a:spcPct val="25000"/>
                        </a:spcBef>
                        <a:buClr>
                          <a:schemeClr val="folHlink"/>
                        </a:buClr>
                        <a:buFont typeface="Wingdings" pitchFamily="2" charset="2"/>
                        <a:defRPr>
                          <a:solidFill>
                            <a:schemeClr val="tx1"/>
                          </a:solidFill>
                          <a:latin typeface="Verdana" pitchFamily="34" charset="0"/>
                        </a:defRPr>
                      </a:lvl4pPr>
                      <a:lvl5pPr marL="2057400" indent="-228600" algn="l">
                        <a:lnSpc>
                          <a:spcPct val="95000"/>
                        </a:lnSpc>
                        <a:spcBef>
                          <a:spcPct val="25000"/>
                        </a:spcBef>
                        <a:buClr>
                          <a:schemeClr val="hlink"/>
                        </a:buClr>
                        <a:buFont typeface="Wingdings" pitchFamily="2" charset="2"/>
                        <a:defRPr>
                          <a:solidFill>
                            <a:schemeClr val="tx1"/>
                          </a:solidFill>
                          <a:latin typeface="Verdana" pitchFamily="34" charset="0"/>
                        </a:defRPr>
                      </a:lvl5pPr>
                      <a:lvl6pPr marL="25146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6pPr>
                      <a:lvl7pPr marL="29718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7pPr>
                      <a:lvl8pPr marL="34290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8pPr>
                      <a:lvl9pPr marL="38862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9pPr>
                    </a:lstStyle>
                    <a:p>
                      <a:pPr marL="0" marR="0" lvl="0" indent="0" algn="l" defTabSz="914400" rtl="0" eaLnBrk="0" fontAlgn="base" latinLnBrk="0" hangingPunct="0">
                        <a:lnSpc>
                          <a:spcPct val="95000"/>
                        </a:lnSpc>
                        <a:spcBef>
                          <a:spcPct val="50000"/>
                        </a:spcBef>
                        <a:spcAft>
                          <a:spcPct val="0"/>
                        </a:spcAft>
                        <a:buClr>
                          <a:srgbClr val="1D5C91"/>
                        </a:buClr>
                        <a:buSzPct val="75000"/>
                        <a:buFont typeface="Wingdings" pitchFamily="2" charset="2"/>
                        <a:buNone/>
                        <a:tabLst/>
                        <a:defRPr/>
                      </a:pPr>
                      <a:r>
                        <a:rPr kumimoji="0" lang="en-US" altLang="en-US" sz="800" b="0" i="0" u="none" strike="noStrike" kern="1200" cap="none" spc="0" normalizeH="0" baseline="0" noProof="0">
                          <a:ln>
                            <a:noFill/>
                          </a:ln>
                          <a:solidFill>
                            <a:prstClr val="white"/>
                          </a:solidFill>
                          <a:effectLst/>
                          <a:uLnTx/>
                          <a:uFillTx/>
                          <a:latin typeface="Calibri" panose="020F0502020204030204" pitchFamily="34" charset="0"/>
                          <a:ea typeface="+mn-ea"/>
                          <a:cs typeface="Arial" panose="020B0604020202020204" pitchFamily="34" charset="0"/>
                          <a:sym typeface="Wingdings" panose="05000000000000000000" pitchFamily="2" charset="2"/>
                        </a:rPr>
                        <a:t>Somewhat</a:t>
                      </a:r>
                      <a:r>
                        <a:rPr kumimoji="0" lang="en-US" altLang="en-US" sz="2400" b="0" i="0" u="none" strike="noStrike" kern="1200" cap="none" spc="0" normalizeH="0" baseline="0" noProof="0">
                          <a:ln>
                            <a:noFill/>
                          </a:ln>
                          <a:solidFill>
                            <a:srgbClr val="D03A39"/>
                          </a:solidFill>
                          <a:effectLst/>
                          <a:uLnTx/>
                          <a:uFillTx/>
                          <a:latin typeface="Arial"/>
                          <a:ea typeface="+mn-ea"/>
                          <a:cs typeface="+mn-cs"/>
                          <a:sym typeface="Wingdings" panose="05000000000000000000" pitchFamily="2" charset="2"/>
                        </a:rPr>
                        <a:t></a:t>
                      </a:r>
                    </a:p>
                  </a:txBody>
                  <a:tcPr marL="702000" marR="0" marT="0" marB="0" anchor="ctr" horzOverflow="overflow">
                    <a:lnL>
                      <a:noFill/>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490732">
                <a:tc>
                  <a:txBody>
                    <a:bodyPr/>
                    <a:lstStyle>
                      <a:lvl1pPr algn="l">
                        <a:lnSpc>
                          <a:spcPct val="95000"/>
                        </a:lnSpc>
                        <a:spcBef>
                          <a:spcPct val="50000"/>
                        </a:spcBef>
                        <a:buClr>
                          <a:srgbClr val="1D5C91"/>
                        </a:buClr>
                        <a:buSzPct val="75000"/>
                        <a:buFont typeface="Wingdings" pitchFamily="2" charset="2"/>
                        <a:defRPr sz="2000">
                          <a:solidFill>
                            <a:schemeClr val="tx1"/>
                          </a:solidFill>
                          <a:latin typeface="Verdana" pitchFamily="34" charset="0"/>
                        </a:defRPr>
                      </a:lvl1pPr>
                      <a:lvl2pPr marL="742950" indent="-285750" algn="l">
                        <a:lnSpc>
                          <a:spcPct val="95000"/>
                        </a:lnSpc>
                        <a:spcBef>
                          <a:spcPct val="25000"/>
                        </a:spcBef>
                        <a:buClr>
                          <a:schemeClr val="accent2"/>
                        </a:buClr>
                        <a:buSzPct val="60000"/>
                        <a:buFont typeface="Wingdings" pitchFamily="2" charset="2"/>
                        <a:defRPr sz="2000">
                          <a:solidFill>
                            <a:schemeClr val="tx1"/>
                          </a:solidFill>
                          <a:latin typeface="Verdana" pitchFamily="34" charset="0"/>
                        </a:defRPr>
                      </a:lvl2pPr>
                      <a:lvl3pPr marL="1143000" indent="-228600" algn="l">
                        <a:lnSpc>
                          <a:spcPct val="95000"/>
                        </a:lnSpc>
                        <a:spcBef>
                          <a:spcPct val="25000"/>
                        </a:spcBef>
                        <a:buClr>
                          <a:schemeClr val="accent1"/>
                        </a:buClr>
                        <a:buFont typeface="Wingdings" pitchFamily="2" charset="2"/>
                        <a:defRPr sz="2000">
                          <a:solidFill>
                            <a:schemeClr val="tx1"/>
                          </a:solidFill>
                          <a:latin typeface="Verdana" pitchFamily="34" charset="0"/>
                        </a:defRPr>
                      </a:lvl3pPr>
                      <a:lvl4pPr marL="1600200" indent="-228600" algn="l">
                        <a:lnSpc>
                          <a:spcPct val="95000"/>
                        </a:lnSpc>
                        <a:spcBef>
                          <a:spcPct val="25000"/>
                        </a:spcBef>
                        <a:buClr>
                          <a:schemeClr val="folHlink"/>
                        </a:buClr>
                        <a:buFont typeface="Wingdings" pitchFamily="2" charset="2"/>
                        <a:defRPr>
                          <a:solidFill>
                            <a:schemeClr val="tx1"/>
                          </a:solidFill>
                          <a:latin typeface="Verdana" pitchFamily="34" charset="0"/>
                        </a:defRPr>
                      </a:lvl4pPr>
                      <a:lvl5pPr marL="2057400" indent="-228600" algn="l">
                        <a:lnSpc>
                          <a:spcPct val="95000"/>
                        </a:lnSpc>
                        <a:spcBef>
                          <a:spcPct val="25000"/>
                        </a:spcBef>
                        <a:buClr>
                          <a:schemeClr val="hlink"/>
                        </a:buClr>
                        <a:buFont typeface="Wingdings" pitchFamily="2" charset="2"/>
                        <a:defRPr>
                          <a:solidFill>
                            <a:schemeClr val="tx1"/>
                          </a:solidFill>
                          <a:latin typeface="Verdana" pitchFamily="34" charset="0"/>
                        </a:defRPr>
                      </a:lvl5pPr>
                      <a:lvl6pPr marL="25146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6pPr>
                      <a:lvl7pPr marL="29718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7pPr>
                      <a:lvl8pPr marL="34290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8pPr>
                      <a:lvl9pPr marL="38862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9pPr>
                    </a:lstStyle>
                    <a:p>
                      <a:pPr marL="0" marR="0" lvl="0" indent="0" algn="l" defTabSz="914400" rtl="0" eaLnBrk="0" fontAlgn="base" latinLnBrk="0" hangingPunct="0">
                        <a:lnSpc>
                          <a:spcPct val="95000"/>
                        </a:lnSpc>
                        <a:spcBef>
                          <a:spcPct val="50000"/>
                        </a:spcBef>
                        <a:spcAft>
                          <a:spcPct val="0"/>
                        </a:spcAft>
                        <a:buClr>
                          <a:srgbClr val="1D5C91"/>
                        </a:buClr>
                        <a:buSzPct val="75000"/>
                        <a:buFont typeface="Wingdings" pitchFamily="2" charset="2"/>
                        <a:buNone/>
                        <a:tabLst/>
                      </a:pPr>
                      <a:r>
                        <a:rPr kumimoji="0" lang="en-US" altLang="en-US" sz="1800" b="0" i="0" u="none" strike="noStrike" cap="none" normalizeH="0" baseline="0">
                          <a:ln>
                            <a:noFill/>
                          </a:ln>
                          <a:solidFill>
                            <a:schemeClr val="tx1"/>
                          </a:solidFill>
                          <a:effectLst/>
                          <a:latin typeface="+mn-lt"/>
                        </a:rPr>
                        <a:t>Corporate bonds</a:t>
                      </a:r>
                    </a:p>
                  </a:txBody>
                  <a:tcPr marL="137160" marR="0" marT="0" marB="0" anchor="ctr" horzOverflow="overflow">
                    <a:lnL>
                      <a:noFill/>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DEEAFA"/>
                    </a:solidFill>
                  </a:tcPr>
                </a:tc>
                <a:tc>
                  <a:txBody>
                    <a:bodyPr/>
                    <a:lstStyle>
                      <a:lvl1pPr algn="l">
                        <a:lnSpc>
                          <a:spcPct val="95000"/>
                        </a:lnSpc>
                        <a:spcBef>
                          <a:spcPct val="50000"/>
                        </a:spcBef>
                        <a:buClr>
                          <a:srgbClr val="1D5C91"/>
                        </a:buClr>
                        <a:buSzPct val="75000"/>
                        <a:buFont typeface="Wingdings" pitchFamily="2" charset="2"/>
                        <a:defRPr sz="2000">
                          <a:solidFill>
                            <a:schemeClr val="tx1"/>
                          </a:solidFill>
                          <a:latin typeface="Verdana" pitchFamily="34" charset="0"/>
                        </a:defRPr>
                      </a:lvl1pPr>
                      <a:lvl2pPr marL="742950" indent="-285750" algn="l">
                        <a:lnSpc>
                          <a:spcPct val="95000"/>
                        </a:lnSpc>
                        <a:spcBef>
                          <a:spcPct val="25000"/>
                        </a:spcBef>
                        <a:buClr>
                          <a:schemeClr val="accent2"/>
                        </a:buClr>
                        <a:buSzPct val="60000"/>
                        <a:buFont typeface="Wingdings" pitchFamily="2" charset="2"/>
                        <a:defRPr sz="2000">
                          <a:solidFill>
                            <a:schemeClr val="tx1"/>
                          </a:solidFill>
                          <a:latin typeface="Verdana" pitchFamily="34" charset="0"/>
                        </a:defRPr>
                      </a:lvl2pPr>
                      <a:lvl3pPr marL="1143000" indent="-228600" algn="l">
                        <a:lnSpc>
                          <a:spcPct val="95000"/>
                        </a:lnSpc>
                        <a:spcBef>
                          <a:spcPct val="25000"/>
                        </a:spcBef>
                        <a:buClr>
                          <a:schemeClr val="accent1"/>
                        </a:buClr>
                        <a:buFont typeface="Wingdings" pitchFamily="2" charset="2"/>
                        <a:defRPr sz="2000">
                          <a:solidFill>
                            <a:schemeClr val="tx1"/>
                          </a:solidFill>
                          <a:latin typeface="Verdana" pitchFamily="34" charset="0"/>
                        </a:defRPr>
                      </a:lvl3pPr>
                      <a:lvl4pPr marL="1600200" indent="-228600" algn="l">
                        <a:lnSpc>
                          <a:spcPct val="95000"/>
                        </a:lnSpc>
                        <a:spcBef>
                          <a:spcPct val="25000"/>
                        </a:spcBef>
                        <a:buClr>
                          <a:schemeClr val="folHlink"/>
                        </a:buClr>
                        <a:buFont typeface="Wingdings" pitchFamily="2" charset="2"/>
                        <a:defRPr>
                          <a:solidFill>
                            <a:schemeClr val="tx1"/>
                          </a:solidFill>
                          <a:latin typeface="Verdana" pitchFamily="34" charset="0"/>
                        </a:defRPr>
                      </a:lvl4pPr>
                      <a:lvl5pPr marL="2057400" indent="-228600" algn="l">
                        <a:lnSpc>
                          <a:spcPct val="95000"/>
                        </a:lnSpc>
                        <a:spcBef>
                          <a:spcPct val="25000"/>
                        </a:spcBef>
                        <a:buClr>
                          <a:schemeClr val="hlink"/>
                        </a:buClr>
                        <a:buFont typeface="Wingdings" pitchFamily="2" charset="2"/>
                        <a:defRPr>
                          <a:solidFill>
                            <a:schemeClr val="tx1"/>
                          </a:solidFill>
                          <a:latin typeface="Verdana" pitchFamily="34" charset="0"/>
                        </a:defRPr>
                      </a:lvl5pPr>
                      <a:lvl6pPr marL="25146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6pPr>
                      <a:lvl7pPr marL="29718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7pPr>
                      <a:lvl8pPr marL="34290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8pPr>
                      <a:lvl9pPr marL="38862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9pPr>
                    </a:lstStyle>
                    <a:p>
                      <a:pPr marL="0" marR="0" lvl="0" indent="0" algn="l" defTabSz="914400" rtl="0" eaLnBrk="0" fontAlgn="base" latinLnBrk="0" hangingPunct="0">
                        <a:lnSpc>
                          <a:spcPct val="95000"/>
                        </a:lnSpc>
                        <a:spcBef>
                          <a:spcPct val="50000"/>
                        </a:spcBef>
                        <a:spcAft>
                          <a:spcPct val="0"/>
                        </a:spcAft>
                        <a:buClr>
                          <a:srgbClr val="1D5C91"/>
                        </a:buClr>
                        <a:buSzPct val="75000"/>
                        <a:buFont typeface="Wingdings" pitchFamily="2" charset="2"/>
                        <a:buNone/>
                        <a:tabLst/>
                        <a:defRPr/>
                      </a:pPr>
                      <a:r>
                        <a:rPr kumimoji="0" lang="en-US" altLang="en-US" sz="800" b="0" i="0" u="none" strike="noStrike" kern="1200" cap="none" spc="0" normalizeH="0" baseline="0" noProof="0">
                          <a:ln>
                            <a:noFill/>
                          </a:ln>
                          <a:solidFill>
                            <a:schemeClr val="bg1"/>
                          </a:solidFill>
                          <a:effectLst/>
                          <a:uLnTx/>
                          <a:uFillTx/>
                          <a:latin typeface="Calibri" panose="020F0502020204030204" pitchFamily="34" charset="0"/>
                          <a:ea typeface="+mn-ea"/>
                          <a:cs typeface="Arial" panose="020B0604020202020204" pitchFamily="34" charset="0"/>
                          <a:sym typeface="Wingdings" panose="05000000000000000000" pitchFamily="2" charset="2"/>
                        </a:rPr>
                        <a:t>moderate</a:t>
                      </a:r>
                      <a:r>
                        <a:rPr lang="en-US" altLang="en-US" sz="2400">
                          <a:solidFill>
                            <a:srgbClr val="06874E"/>
                          </a:solidFill>
                          <a:sym typeface="Wingdings" panose="05000000000000000000" pitchFamily="2" charset="2"/>
                        </a:rPr>
                        <a:t></a:t>
                      </a:r>
                      <a:endParaRPr kumimoji="0" lang="en-US" altLang="en-US" sz="2400" b="0" i="0" u="none" strike="noStrike" cap="none" normalizeH="0" baseline="0">
                        <a:ln>
                          <a:noFill/>
                        </a:ln>
                        <a:solidFill>
                          <a:schemeClr val="accent1"/>
                        </a:solidFill>
                        <a:effectLst/>
                        <a:latin typeface="+mn-lt"/>
                        <a:sym typeface="Wingdings" pitchFamily="2" charset="2"/>
                      </a:endParaRPr>
                    </a:p>
                  </a:txBody>
                  <a:tcPr marL="936000" marR="0" marT="0" marB="0" anchor="ctr" horzOverflow="overflow">
                    <a:lnL>
                      <a:noFill/>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gn="l">
                        <a:lnSpc>
                          <a:spcPct val="95000"/>
                        </a:lnSpc>
                        <a:spcBef>
                          <a:spcPct val="50000"/>
                        </a:spcBef>
                        <a:buClr>
                          <a:srgbClr val="1D5C91"/>
                        </a:buClr>
                        <a:buSzPct val="75000"/>
                        <a:buFont typeface="Wingdings" pitchFamily="2" charset="2"/>
                        <a:defRPr sz="2000">
                          <a:solidFill>
                            <a:schemeClr val="tx1"/>
                          </a:solidFill>
                          <a:latin typeface="Verdana" pitchFamily="34" charset="0"/>
                        </a:defRPr>
                      </a:lvl1pPr>
                      <a:lvl2pPr marL="742950" indent="-285750" algn="l">
                        <a:lnSpc>
                          <a:spcPct val="95000"/>
                        </a:lnSpc>
                        <a:spcBef>
                          <a:spcPct val="25000"/>
                        </a:spcBef>
                        <a:buClr>
                          <a:schemeClr val="accent2"/>
                        </a:buClr>
                        <a:buSzPct val="60000"/>
                        <a:buFont typeface="Wingdings" pitchFamily="2" charset="2"/>
                        <a:defRPr sz="2000">
                          <a:solidFill>
                            <a:schemeClr val="tx1"/>
                          </a:solidFill>
                          <a:latin typeface="Verdana" pitchFamily="34" charset="0"/>
                        </a:defRPr>
                      </a:lvl2pPr>
                      <a:lvl3pPr marL="1143000" indent="-228600" algn="l">
                        <a:lnSpc>
                          <a:spcPct val="95000"/>
                        </a:lnSpc>
                        <a:spcBef>
                          <a:spcPct val="25000"/>
                        </a:spcBef>
                        <a:buClr>
                          <a:schemeClr val="accent1"/>
                        </a:buClr>
                        <a:buFont typeface="Wingdings" pitchFamily="2" charset="2"/>
                        <a:defRPr sz="2000">
                          <a:solidFill>
                            <a:schemeClr val="tx1"/>
                          </a:solidFill>
                          <a:latin typeface="Verdana" pitchFamily="34" charset="0"/>
                        </a:defRPr>
                      </a:lvl3pPr>
                      <a:lvl4pPr marL="1600200" indent="-228600" algn="l">
                        <a:lnSpc>
                          <a:spcPct val="95000"/>
                        </a:lnSpc>
                        <a:spcBef>
                          <a:spcPct val="25000"/>
                        </a:spcBef>
                        <a:buClr>
                          <a:schemeClr val="folHlink"/>
                        </a:buClr>
                        <a:buFont typeface="Wingdings" pitchFamily="2" charset="2"/>
                        <a:defRPr>
                          <a:solidFill>
                            <a:schemeClr val="tx1"/>
                          </a:solidFill>
                          <a:latin typeface="Verdana" pitchFamily="34" charset="0"/>
                        </a:defRPr>
                      </a:lvl4pPr>
                      <a:lvl5pPr marL="2057400" indent="-228600" algn="l">
                        <a:lnSpc>
                          <a:spcPct val="95000"/>
                        </a:lnSpc>
                        <a:spcBef>
                          <a:spcPct val="25000"/>
                        </a:spcBef>
                        <a:buClr>
                          <a:schemeClr val="hlink"/>
                        </a:buClr>
                        <a:buFont typeface="Wingdings" pitchFamily="2" charset="2"/>
                        <a:defRPr>
                          <a:solidFill>
                            <a:schemeClr val="tx1"/>
                          </a:solidFill>
                          <a:latin typeface="Verdana" pitchFamily="34" charset="0"/>
                        </a:defRPr>
                      </a:lvl5pPr>
                      <a:lvl6pPr marL="25146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6pPr>
                      <a:lvl7pPr marL="29718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7pPr>
                      <a:lvl8pPr marL="34290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8pPr>
                      <a:lvl9pPr marL="38862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9pPr>
                    </a:lstStyle>
                    <a:p>
                      <a:pPr marL="0" marR="0" lvl="0" indent="0" algn="l" defTabSz="914400" rtl="0" eaLnBrk="0" fontAlgn="base" latinLnBrk="0" hangingPunct="0">
                        <a:lnSpc>
                          <a:spcPct val="95000"/>
                        </a:lnSpc>
                        <a:spcBef>
                          <a:spcPct val="50000"/>
                        </a:spcBef>
                        <a:spcAft>
                          <a:spcPct val="0"/>
                        </a:spcAft>
                        <a:buClr>
                          <a:srgbClr val="1D5C91"/>
                        </a:buClr>
                        <a:buSzPct val="75000"/>
                        <a:buFont typeface="Wingdings" pitchFamily="2" charset="2"/>
                        <a:buNone/>
                        <a:tabLst/>
                        <a:defRPr/>
                      </a:pPr>
                      <a:r>
                        <a:rPr kumimoji="0" lang="en-US" altLang="en-US" sz="800" b="0" i="0" u="none" strike="noStrike" kern="1200" cap="none" spc="0" normalizeH="0" baseline="0" noProof="0">
                          <a:ln>
                            <a:noFill/>
                          </a:ln>
                          <a:solidFill>
                            <a:prstClr val="white"/>
                          </a:solidFill>
                          <a:effectLst/>
                          <a:uLnTx/>
                          <a:uFillTx/>
                          <a:latin typeface="Calibri" panose="020F0502020204030204" pitchFamily="34" charset="0"/>
                          <a:ea typeface="+mn-ea"/>
                          <a:cs typeface="Arial" panose="020B0604020202020204" pitchFamily="34" charset="0"/>
                          <a:sym typeface="Wingdings" panose="05000000000000000000" pitchFamily="2" charset="2"/>
                        </a:rPr>
                        <a:t>moderate</a:t>
                      </a:r>
                      <a:r>
                        <a:rPr kumimoji="0" lang="en-US" altLang="en-US" sz="2400" b="0" i="0" u="none" strike="noStrike" kern="1200" cap="none" spc="0" normalizeH="0" baseline="0" noProof="0">
                          <a:ln>
                            <a:noFill/>
                          </a:ln>
                          <a:solidFill>
                            <a:srgbClr val="06874E"/>
                          </a:solidFill>
                          <a:effectLst/>
                          <a:uLnTx/>
                          <a:uFillTx/>
                          <a:latin typeface="Arial"/>
                          <a:ea typeface="+mn-ea"/>
                          <a:cs typeface="+mn-cs"/>
                          <a:sym typeface="Wingdings" panose="05000000000000000000" pitchFamily="2" charset="2"/>
                        </a:rPr>
                        <a:t></a:t>
                      </a:r>
                      <a:endParaRPr kumimoji="0" lang="en-US" altLang="en-US" sz="2400" b="0" i="0" u="none" strike="noStrike" kern="1200" cap="none" spc="0" normalizeH="0" baseline="0" noProof="0">
                        <a:ln>
                          <a:noFill/>
                        </a:ln>
                        <a:solidFill>
                          <a:srgbClr val="00A758"/>
                        </a:solidFill>
                        <a:effectLst/>
                        <a:uLnTx/>
                        <a:uFillTx/>
                        <a:latin typeface="Arial"/>
                        <a:ea typeface="+mn-ea"/>
                        <a:cs typeface="+mn-cs"/>
                        <a:sym typeface="Wingdings" pitchFamily="2" charset="2"/>
                      </a:endParaRPr>
                    </a:p>
                  </a:txBody>
                  <a:tcPr marL="737999" marR="0" marT="0" marB="0" anchor="ctr" horzOverflow="overflow">
                    <a:lnL>
                      <a:noFill/>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490732">
                <a:tc>
                  <a:txBody>
                    <a:bodyPr/>
                    <a:lstStyle>
                      <a:lvl1pPr algn="l">
                        <a:lnSpc>
                          <a:spcPct val="95000"/>
                        </a:lnSpc>
                        <a:spcBef>
                          <a:spcPct val="50000"/>
                        </a:spcBef>
                        <a:buClr>
                          <a:srgbClr val="1D5C91"/>
                        </a:buClr>
                        <a:buSzPct val="75000"/>
                        <a:buFont typeface="Wingdings" pitchFamily="2" charset="2"/>
                        <a:defRPr sz="2000">
                          <a:solidFill>
                            <a:schemeClr val="tx1"/>
                          </a:solidFill>
                          <a:latin typeface="Verdana" pitchFamily="34" charset="0"/>
                        </a:defRPr>
                      </a:lvl1pPr>
                      <a:lvl2pPr marL="742950" indent="-285750" algn="l">
                        <a:lnSpc>
                          <a:spcPct val="95000"/>
                        </a:lnSpc>
                        <a:spcBef>
                          <a:spcPct val="25000"/>
                        </a:spcBef>
                        <a:buClr>
                          <a:schemeClr val="accent2"/>
                        </a:buClr>
                        <a:buSzPct val="60000"/>
                        <a:buFont typeface="Wingdings" pitchFamily="2" charset="2"/>
                        <a:defRPr sz="2000">
                          <a:solidFill>
                            <a:schemeClr val="tx1"/>
                          </a:solidFill>
                          <a:latin typeface="Verdana" pitchFamily="34" charset="0"/>
                        </a:defRPr>
                      </a:lvl2pPr>
                      <a:lvl3pPr marL="1143000" indent="-228600" algn="l">
                        <a:lnSpc>
                          <a:spcPct val="95000"/>
                        </a:lnSpc>
                        <a:spcBef>
                          <a:spcPct val="25000"/>
                        </a:spcBef>
                        <a:buClr>
                          <a:schemeClr val="accent1"/>
                        </a:buClr>
                        <a:buFont typeface="Wingdings" pitchFamily="2" charset="2"/>
                        <a:defRPr sz="2000">
                          <a:solidFill>
                            <a:schemeClr val="tx1"/>
                          </a:solidFill>
                          <a:latin typeface="Verdana" pitchFamily="34" charset="0"/>
                        </a:defRPr>
                      </a:lvl3pPr>
                      <a:lvl4pPr marL="1600200" indent="-228600" algn="l">
                        <a:lnSpc>
                          <a:spcPct val="95000"/>
                        </a:lnSpc>
                        <a:spcBef>
                          <a:spcPct val="25000"/>
                        </a:spcBef>
                        <a:buClr>
                          <a:schemeClr val="folHlink"/>
                        </a:buClr>
                        <a:buFont typeface="Wingdings" pitchFamily="2" charset="2"/>
                        <a:defRPr>
                          <a:solidFill>
                            <a:schemeClr val="tx1"/>
                          </a:solidFill>
                          <a:latin typeface="Verdana" pitchFamily="34" charset="0"/>
                        </a:defRPr>
                      </a:lvl4pPr>
                      <a:lvl5pPr marL="2057400" indent="-228600" algn="l">
                        <a:lnSpc>
                          <a:spcPct val="95000"/>
                        </a:lnSpc>
                        <a:spcBef>
                          <a:spcPct val="25000"/>
                        </a:spcBef>
                        <a:buClr>
                          <a:schemeClr val="hlink"/>
                        </a:buClr>
                        <a:buFont typeface="Wingdings" pitchFamily="2" charset="2"/>
                        <a:defRPr>
                          <a:solidFill>
                            <a:schemeClr val="tx1"/>
                          </a:solidFill>
                          <a:latin typeface="Verdana" pitchFamily="34" charset="0"/>
                        </a:defRPr>
                      </a:lvl5pPr>
                      <a:lvl6pPr marL="25146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6pPr>
                      <a:lvl7pPr marL="29718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7pPr>
                      <a:lvl8pPr marL="34290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8pPr>
                      <a:lvl9pPr marL="38862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9pPr>
                    </a:lstStyle>
                    <a:p>
                      <a:pPr marL="0" marR="0" lvl="0" indent="0" algn="l" defTabSz="914400" rtl="0" eaLnBrk="0" fontAlgn="base" latinLnBrk="0" hangingPunct="0">
                        <a:lnSpc>
                          <a:spcPct val="95000"/>
                        </a:lnSpc>
                        <a:spcBef>
                          <a:spcPct val="50000"/>
                        </a:spcBef>
                        <a:spcAft>
                          <a:spcPct val="0"/>
                        </a:spcAft>
                        <a:buClr>
                          <a:srgbClr val="1D5C91"/>
                        </a:buClr>
                        <a:buSzPct val="75000"/>
                        <a:buFont typeface="Wingdings" pitchFamily="2" charset="2"/>
                        <a:buNone/>
                        <a:tabLst/>
                      </a:pPr>
                      <a:r>
                        <a:rPr kumimoji="0" lang="en-US" altLang="en-US" sz="1800" b="0" i="0" u="none" strike="noStrike" cap="none" normalizeH="0" baseline="0">
                          <a:ln>
                            <a:noFill/>
                          </a:ln>
                          <a:solidFill>
                            <a:schemeClr val="tx1"/>
                          </a:solidFill>
                          <a:effectLst/>
                          <a:latin typeface="+mn-lt"/>
                        </a:rPr>
                        <a:t>High-yield corporate bonds</a:t>
                      </a:r>
                    </a:p>
                  </a:txBody>
                  <a:tcPr marL="137160" marR="0" marT="0" marB="0" anchor="ctr" horzOverflow="overflow">
                    <a:lnL>
                      <a:noFill/>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DEEAFA"/>
                    </a:solidFill>
                  </a:tcPr>
                </a:tc>
                <a:tc>
                  <a:txBody>
                    <a:bodyPr/>
                    <a:lstStyle>
                      <a:lvl1pPr algn="l">
                        <a:lnSpc>
                          <a:spcPct val="95000"/>
                        </a:lnSpc>
                        <a:spcBef>
                          <a:spcPct val="50000"/>
                        </a:spcBef>
                        <a:buClr>
                          <a:srgbClr val="1D5C91"/>
                        </a:buClr>
                        <a:buSzPct val="75000"/>
                        <a:buFont typeface="Wingdings" pitchFamily="2" charset="2"/>
                        <a:defRPr sz="2000">
                          <a:solidFill>
                            <a:schemeClr val="tx1"/>
                          </a:solidFill>
                          <a:latin typeface="Verdana" pitchFamily="34" charset="0"/>
                        </a:defRPr>
                      </a:lvl1pPr>
                      <a:lvl2pPr marL="742950" indent="-285750" algn="l">
                        <a:lnSpc>
                          <a:spcPct val="95000"/>
                        </a:lnSpc>
                        <a:spcBef>
                          <a:spcPct val="25000"/>
                        </a:spcBef>
                        <a:buClr>
                          <a:schemeClr val="accent2"/>
                        </a:buClr>
                        <a:buSzPct val="60000"/>
                        <a:buFont typeface="Wingdings" pitchFamily="2" charset="2"/>
                        <a:defRPr sz="2000">
                          <a:solidFill>
                            <a:schemeClr val="tx1"/>
                          </a:solidFill>
                          <a:latin typeface="Verdana" pitchFamily="34" charset="0"/>
                        </a:defRPr>
                      </a:lvl2pPr>
                      <a:lvl3pPr marL="1143000" indent="-228600" algn="l">
                        <a:lnSpc>
                          <a:spcPct val="95000"/>
                        </a:lnSpc>
                        <a:spcBef>
                          <a:spcPct val="25000"/>
                        </a:spcBef>
                        <a:buClr>
                          <a:schemeClr val="accent1"/>
                        </a:buClr>
                        <a:buFont typeface="Wingdings" pitchFamily="2" charset="2"/>
                        <a:defRPr sz="2000">
                          <a:solidFill>
                            <a:schemeClr val="tx1"/>
                          </a:solidFill>
                          <a:latin typeface="Verdana" pitchFamily="34" charset="0"/>
                        </a:defRPr>
                      </a:lvl3pPr>
                      <a:lvl4pPr marL="1600200" indent="-228600" algn="l">
                        <a:lnSpc>
                          <a:spcPct val="95000"/>
                        </a:lnSpc>
                        <a:spcBef>
                          <a:spcPct val="25000"/>
                        </a:spcBef>
                        <a:buClr>
                          <a:schemeClr val="folHlink"/>
                        </a:buClr>
                        <a:buFont typeface="Wingdings" pitchFamily="2" charset="2"/>
                        <a:defRPr>
                          <a:solidFill>
                            <a:schemeClr val="tx1"/>
                          </a:solidFill>
                          <a:latin typeface="Verdana" pitchFamily="34" charset="0"/>
                        </a:defRPr>
                      </a:lvl4pPr>
                      <a:lvl5pPr marL="2057400" indent="-228600" algn="l">
                        <a:lnSpc>
                          <a:spcPct val="95000"/>
                        </a:lnSpc>
                        <a:spcBef>
                          <a:spcPct val="25000"/>
                        </a:spcBef>
                        <a:buClr>
                          <a:schemeClr val="hlink"/>
                        </a:buClr>
                        <a:buFont typeface="Wingdings" pitchFamily="2" charset="2"/>
                        <a:defRPr>
                          <a:solidFill>
                            <a:schemeClr val="tx1"/>
                          </a:solidFill>
                          <a:latin typeface="Verdana" pitchFamily="34" charset="0"/>
                        </a:defRPr>
                      </a:lvl5pPr>
                      <a:lvl6pPr marL="25146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6pPr>
                      <a:lvl7pPr marL="29718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7pPr>
                      <a:lvl8pPr marL="34290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8pPr>
                      <a:lvl9pPr marL="38862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9pPr>
                    </a:lstStyle>
                    <a:p>
                      <a:pPr marL="0" marR="0" lvl="0" indent="0" algn="l" defTabSz="914400" rtl="0" eaLnBrk="0" fontAlgn="base" latinLnBrk="0" hangingPunct="0">
                        <a:lnSpc>
                          <a:spcPct val="95000"/>
                        </a:lnSpc>
                        <a:spcBef>
                          <a:spcPct val="50000"/>
                        </a:spcBef>
                        <a:spcAft>
                          <a:spcPct val="0"/>
                        </a:spcAft>
                        <a:buClr>
                          <a:srgbClr val="1D5C91"/>
                        </a:buClr>
                        <a:buSzPct val="75000"/>
                        <a:buFont typeface="Wingdings" pitchFamily="2" charset="2"/>
                        <a:buNone/>
                        <a:tabLst/>
                        <a:defRPr/>
                      </a:pPr>
                      <a:r>
                        <a:rPr kumimoji="0" lang="en-US" altLang="en-US" sz="800" b="0" i="0" u="none" strike="noStrike" kern="1200" cap="none" spc="0" normalizeH="0" baseline="0" noProof="0">
                          <a:ln>
                            <a:noFill/>
                          </a:ln>
                          <a:solidFill>
                            <a:schemeClr val="bg1"/>
                          </a:solidFill>
                          <a:effectLst/>
                          <a:uLnTx/>
                          <a:uFillTx/>
                          <a:latin typeface="Calibri" panose="020F0502020204030204" pitchFamily="34" charset="0"/>
                          <a:ea typeface="+mn-ea"/>
                          <a:cs typeface="Arial" panose="020B0604020202020204" pitchFamily="34" charset="0"/>
                          <a:sym typeface="Wingdings" panose="05000000000000000000" pitchFamily="2" charset="2"/>
                        </a:rPr>
                        <a:t>Somewhat</a:t>
                      </a:r>
                      <a:r>
                        <a:rPr lang="en-US" altLang="en-US" sz="2400">
                          <a:solidFill>
                            <a:srgbClr val="D03A39"/>
                          </a:solidFill>
                          <a:sym typeface="Wingdings" panose="05000000000000000000" pitchFamily="2" charset="2"/>
                        </a:rPr>
                        <a:t></a:t>
                      </a:r>
                      <a:endParaRPr kumimoji="0" lang="en-US" altLang="en-US" sz="2400" b="0" i="0" u="none" strike="noStrike" cap="none" normalizeH="0" baseline="0">
                        <a:ln>
                          <a:noFill/>
                        </a:ln>
                        <a:solidFill>
                          <a:srgbClr val="D03A39"/>
                        </a:solidFill>
                        <a:effectLst/>
                        <a:latin typeface="+mn-lt"/>
                        <a:sym typeface="Wingdings" pitchFamily="2" charset="2"/>
                      </a:endParaRPr>
                    </a:p>
                  </a:txBody>
                  <a:tcPr marL="900000" marR="0" marT="0" marB="0" anchor="ctr" horzOverflow="overflow">
                    <a:lnL>
                      <a:noFill/>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gn="l">
                        <a:lnSpc>
                          <a:spcPct val="95000"/>
                        </a:lnSpc>
                        <a:spcBef>
                          <a:spcPct val="50000"/>
                        </a:spcBef>
                        <a:buClr>
                          <a:srgbClr val="1D5C91"/>
                        </a:buClr>
                        <a:buSzPct val="75000"/>
                        <a:buFont typeface="Wingdings" pitchFamily="2" charset="2"/>
                        <a:defRPr sz="2000">
                          <a:solidFill>
                            <a:schemeClr val="tx1"/>
                          </a:solidFill>
                          <a:latin typeface="Verdana" pitchFamily="34" charset="0"/>
                        </a:defRPr>
                      </a:lvl1pPr>
                      <a:lvl2pPr marL="742950" indent="-285750" algn="l">
                        <a:lnSpc>
                          <a:spcPct val="95000"/>
                        </a:lnSpc>
                        <a:spcBef>
                          <a:spcPct val="25000"/>
                        </a:spcBef>
                        <a:buClr>
                          <a:schemeClr val="accent2"/>
                        </a:buClr>
                        <a:buSzPct val="60000"/>
                        <a:buFont typeface="Wingdings" pitchFamily="2" charset="2"/>
                        <a:defRPr sz="2000">
                          <a:solidFill>
                            <a:schemeClr val="tx1"/>
                          </a:solidFill>
                          <a:latin typeface="Verdana" pitchFamily="34" charset="0"/>
                        </a:defRPr>
                      </a:lvl2pPr>
                      <a:lvl3pPr marL="1143000" indent="-228600" algn="l">
                        <a:lnSpc>
                          <a:spcPct val="95000"/>
                        </a:lnSpc>
                        <a:spcBef>
                          <a:spcPct val="25000"/>
                        </a:spcBef>
                        <a:buClr>
                          <a:schemeClr val="accent1"/>
                        </a:buClr>
                        <a:buFont typeface="Wingdings" pitchFamily="2" charset="2"/>
                        <a:defRPr sz="2000">
                          <a:solidFill>
                            <a:schemeClr val="tx1"/>
                          </a:solidFill>
                          <a:latin typeface="Verdana" pitchFamily="34" charset="0"/>
                        </a:defRPr>
                      </a:lvl3pPr>
                      <a:lvl4pPr marL="1600200" indent="-228600" algn="l">
                        <a:lnSpc>
                          <a:spcPct val="95000"/>
                        </a:lnSpc>
                        <a:spcBef>
                          <a:spcPct val="25000"/>
                        </a:spcBef>
                        <a:buClr>
                          <a:schemeClr val="folHlink"/>
                        </a:buClr>
                        <a:buFont typeface="Wingdings" pitchFamily="2" charset="2"/>
                        <a:defRPr>
                          <a:solidFill>
                            <a:schemeClr val="tx1"/>
                          </a:solidFill>
                          <a:latin typeface="Verdana" pitchFamily="34" charset="0"/>
                        </a:defRPr>
                      </a:lvl4pPr>
                      <a:lvl5pPr marL="2057400" indent="-228600" algn="l">
                        <a:lnSpc>
                          <a:spcPct val="95000"/>
                        </a:lnSpc>
                        <a:spcBef>
                          <a:spcPct val="25000"/>
                        </a:spcBef>
                        <a:buClr>
                          <a:schemeClr val="hlink"/>
                        </a:buClr>
                        <a:buFont typeface="Wingdings" pitchFamily="2" charset="2"/>
                        <a:defRPr>
                          <a:solidFill>
                            <a:schemeClr val="tx1"/>
                          </a:solidFill>
                          <a:latin typeface="Verdana" pitchFamily="34" charset="0"/>
                        </a:defRPr>
                      </a:lvl5pPr>
                      <a:lvl6pPr marL="25146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6pPr>
                      <a:lvl7pPr marL="29718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7pPr>
                      <a:lvl8pPr marL="34290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8pPr>
                      <a:lvl9pPr marL="38862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9pPr>
                    </a:lstStyle>
                    <a:p>
                      <a:pPr marL="0" marR="0" lvl="0" indent="0" algn="l" defTabSz="914400" rtl="0" eaLnBrk="0" fontAlgn="base" latinLnBrk="0" hangingPunct="0">
                        <a:lnSpc>
                          <a:spcPct val="95000"/>
                        </a:lnSpc>
                        <a:spcBef>
                          <a:spcPct val="50000"/>
                        </a:spcBef>
                        <a:spcAft>
                          <a:spcPct val="0"/>
                        </a:spcAft>
                        <a:buClr>
                          <a:srgbClr val="1D5C91"/>
                        </a:buClr>
                        <a:buSzPct val="75000"/>
                        <a:buFont typeface="Wingdings" pitchFamily="2" charset="2"/>
                        <a:buNone/>
                        <a:tabLst/>
                        <a:defRPr/>
                      </a:pPr>
                      <a:r>
                        <a:rPr kumimoji="0" lang="en-US" altLang="en-US" sz="800" b="0" i="0" u="none" strike="noStrike" kern="1200" cap="none" spc="0" normalizeH="0" baseline="0" noProof="0">
                          <a:ln>
                            <a:noFill/>
                          </a:ln>
                          <a:solidFill>
                            <a:prstClr val="white"/>
                          </a:solidFill>
                          <a:effectLst/>
                          <a:uLnTx/>
                          <a:uFillTx/>
                          <a:latin typeface="Calibri" panose="020F0502020204030204" pitchFamily="34" charset="0"/>
                          <a:ea typeface="+mn-ea"/>
                          <a:cs typeface="Arial" panose="020B0604020202020204" pitchFamily="34" charset="0"/>
                          <a:sym typeface="Wingdings" panose="05000000000000000000" pitchFamily="2" charset="2"/>
                        </a:rPr>
                        <a:t>high</a:t>
                      </a:r>
                      <a:r>
                        <a:rPr kumimoji="0" lang="en-US" altLang="en-US" sz="2400" b="0" i="0" u="none" strike="noStrike" kern="1200" cap="none" spc="0" normalizeH="0" baseline="0" noProof="0">
                          <a:ln>
                            <a:noFill/>
                          </a:ln>
                          <a:solidFill>
                            <a:srgbClr val="00009A"/>
                          </a:solidFill>
                          <a:effectLst/>
                          <a:uLnTx/>
                          <a:uFillTx/>
                          <a:latin typeface="Arial"/>
                          <a:ea typeface="+mn-ea"/>
                          <a:cs typeface="+mn-cs"/>
                          <a:sym typeface="Wingdings" panose="05000000000000000000" pitchFamily="2" charset="2"/>
                        </a:rPr>
                        <a:t></a:t>
                      </a:r>
                      <a:endParaRPr kumimoji="0" lang="en-US" altLang="en-US" sz="2400" b="0" i="0" u="none" strike="noStrike" kern="1200" cap="none" spc="0" normalizeH="0" baseline="0" noProof="0">
                        <a:ln>
                          <a:noFill/>
                        </a:ln>
                        <a:solidFill>
                          <a:prstClr val="white"/>
                        </a:solidFill>
                        <a:effectLst/>
                        <a:uLnTx/>
                        <a:uFillTx/>
                        <a:latin typeface="Arial"/>
                        <a:ea typeface="+mn-ea"/>
                        <a:cs typeface="+mn-cs"/>
                        <a:sym typeface="Wingdings" pitchFamily="2" charset="2"/>
                      </a:endParaRPr>
                    </a:p>
                  </a:txBody>
                  <a:tcPr marL="972000" marR="0" marT="0" marB="0" anchor="ctr" horzOverflow="overflow">
                    <a:lnL>
                      <a:noFill/>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490732">
                <a:tc>
                  <a:txBody>
                    <a:bodyPr/>
                    <a:lstStyle>
                      <a:lvl1pPr algn="l">
                        <a:lnSpc>
                          <a:spcPct val="95000"/>
                        </a:lnSpc>
                        <a:spcBef>
                          <a:spcPct val="50000"/>
                        </a:spcBef>
                        <a:buClr>
                          <a:srgbClr val="1D5C91"/>
                        </a:buClr>
                        <a:buSzPct val="75000"/>
                        <a:buFont typeface="Wingdings" pitchFamily="2" charset="2"/>
                        <a:defRPr sz="2000">
                          <a:solidFill>
                            <a:schemeClr val="tx1"/>
                          </a:solidFill>
                          <a:latin typeface="Verdana" pitchFamily="34" charset="0"/>
                        </a:defRPr>
                      </a:lvl1pPr>
                      <a:lvl2pPr marL="742950" indent="-285750" algn="l">
                        <a:lnSpc>
                          <a:spcPct val="95000"/>
                        </a:lnSpc>
                        <a:spcBef>
                          <a:spcPct val="25000"/>
                        </a:spcBef>
                        <a:buClr>
                          <a:schemeClr val="accent2"/>
                        </a:buClr>
                        <a:buSzPct val="60000"/>
                        <a:buFont typeface="Wingdings" pitchFamily="2" charset="2"/>
                        <a:defRPr sz="2000">
                          <a:solidFill>
                            <a:schemeClr val="tx1"/>
                          </a:solidFill>
                          <a:latin typeface="Verdana" pitchFamily="34" charset="0"/>
                        </a:defRPr>
                      </a:lvl2pPr>
                      <a:lvl3pPr marL="1143000" indent="-228600" algn="l">
                        <a:lnSpc>
                          <a:spcPct val="95000"/>
                        </a:lnSpc>
                        <a:spcBef>
                          <a:spcPct val="25000"/>
                        </a:spcBef>
                        <a:buClr>
                          <a:schemeClr val="accent1"/>
                        </a:buClr>
                        <a:buFont typeface="Wingdings" pitchFamily="2" charset="2"/>
                        <a:defRPr sz="2000">
                          <a:solidFill>
                            <a:schemeClr val="tx1"/>
                          </a:solidFill>
                          <a:latin typeface="Verdana" pitchFamily="34" charset="0"/>
                        </a:defRPr>
                      </a:lvl3pPr>
                      <a:lvl4pPr marL="1600200" indent="-228600" algn="l">
                        <a:lnSpc>
                          <a:spcPct val="95000"/>
                        </a:lnSpc>
                        <a:spcBef>
                          <a:spcPct val="25000"/>
                        </a:spcBef>
                        <a:buClr>
                          <a:schemeClr val="folHlink"/>
                        </a:buClr>
                        <a:buFont typeface="Wingdings" pitchFamily="2" charset="2"/>
                        <a:defRPr>
                          <a:solidFill>
                            <a:schemeClr val="tx1"/>
                          </a:solidFill>
                          <a:latin typeface="Verdana" pitchFamily="34" charset="0"/>
                        </a:defRPr>
                      </a:lvl4pPr>
                      <a:lvl5pPr marL="2057400" indent="-228600" algn="l">
                        <a:lnSpc>
                          <a:spcPct val="95000"/>
                        </a:lnSpc>
                        <a:spcBef>
                          <a:spcPct val="25000"/>
                        </a:spcBef>
                        <a:buClr>
                          <a:schemeClr val="hlink"/>
                        </a:buClr>
                        <a:buFont typeface="Wingdings" pitchFamily="2" charset="2"/>
                        <a:defRPr>
                          <a:solidFill>
                            <a:schemeClr val="tx1"/>
                          </a:solidFill>
                          <a:latin typeface="Verdana" pitchFamily="34" charset="0"/>
                        </a:defRPr>
                      </a:lvl5pPr>
                      <a:lvl6pPr marL="25146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6pPr>
                      <a:lvl7pPr marL="29718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7pPr>
                      <a:lvl8pPr marL="34290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8pPr>
                      <a:lvl9pPr marL="38862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9pPr>
                    </a:lstStyle>
                    <a:p>
                      <a:pPr marL="0" marR="0" lvl="0" indent="0" algn="l" defTabSz="914400" rtl="0" eaLnBrk="0" fontAlgn="base" latinLnBrk="0" hangingPunct="0">
                        <a:lnSpc>
                          <a:spcPct val="95000"/>
                        </a:lnSpc>
                        <a:spcBef>
                          <a:spcPct val="50000"/>
                        </a:spcBef>
                        <a:spcAft>
                          <a:spcPct val="0"/>
                        </a:spcAft>
                        <a:buClr>
                          <a:srgbClr val="1D5C91"/>
                        </a:buClr>
                        <a:buSzPct val="75000"/>
                        <a:buFont typeface="Wingdings" pitchFamily="2" charset="2"/>
                        <a:buNone/>
                        <a:tabLst/>
                      </a:pPr>
                      <a:r>
                        <a:rPr kumimoji="0" lang="en-US" altLang="en-US" sz="1800" b="0" i="0" u="none" strike="noStrike" cap="none" normalizeH="0" baseline="0">
                          <a:ln>
                            <a:noFill/>
                          </a:ln>
                          <a:solidFill>
                            <a:schemeClr val="tx1"/>
                          </a:solidFill>
                          <a:effectLst/>
                          <a:latin typeface="+mn-lt"/>
                        </a:rPr>
                        <a:t>Foreign bonds</a:t>
                      </a:r>
                    </a:p>
                  </a:txBody>
                  <a:tcPr marL="137160" marR="0" marT="0" marB="0" anchor="ctr" horzOverflow="overflow">
                    <a:lnL>
                      <a:noFill/>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DEEAFA"/>
                    </a:solidFill>
                  </a:tcPr>
                </a:tc>
                <a:tc>
                  <a:txBody>
                    <a:bodyPr/>
                    <a:lstStyle>
                      <a:lvl1pPr algn="l">
                        <a:lnSpc>
                          <a:spcPct val="95000"/>
                        </a:lnSpc>
                        <a:spcBef>
                          <a:spcPct val="50000"/>
                        </a:spcBef>
                        <a:buClr>
                          <a:srgbClr val="1D5C91"/>
                        </a:buClr>
                        <a:buSzPct val="75000"/>
                        <a:buFont typeface="Wingdings" pitchFamily="2" charset="2"/>
                        <a:defRPr sz="2000">
                          <a:solidFill>
                            <a:schemeClr val="tx1"/>
                          </a:solidFill>
                          <a:latin typeface="Verdana" pitchFamily="34" charset="0"/>
                        </a:defRPr>
                      </a:lvl1pPr>
                      <a:lvl2pPr marL="742950" indent="-285750" algn="l">
                        <a:lnSpc>
                          <a:spcPct val="95000"/>
                        </a:lnSpc>
                        <a:spcBef>
                          <a:spcPct val="25000"/>
                        </a:spcBef>
                        <a:buClr>
                          <a:schemeClr val="accent2"/>
                        </a:buClr>
                        <a:buSzPct val="60000"/>
                        <a:buFont typeface="Wingdings" pitchFamily="2" charset="2"/>
                        <a:defRPr sz="2000">
                          <a:solidFill>
                            <a:schemeClr val="tx1"/>
                          </a:solidFill>
                          <a:latin typeface="Verdana" pitchFamily="34" charset="0"/>
                        </a:defRPr>
                      </a:lvl2pPr>
                      <a:lvl3pPr marL="1143000" indent="-228600" algn="l">
                        <a:lnSpc>
                          <a:spcPct val="95000"/>
                        </a:lnSpc>
                        <a:spcBef>
                          <a:spcPct val="25000"/>
                        </a:spcBef>
                        <a:buClr>
                          <a:schemeClr val="accent1"/>
                        </a:buClr>
                        <a:buFont typeface="Wingdings" pitchFamily="2" charset="2"/>
                        <a:defRPr sz="2000">
                          <a:solidFill>
                            <a:schemeClr val="tx1"/>
                          </a:solidFill>
                          <a:latin typeface="Verdana" pitchFamily="34" charset="0"/>
                        </a:defRPr>
                      </a:lvl3pPr>
                      <a:lvl4pPr marL="1600200" indent="-228600" algn="l">
                        <a:lnSpc>
                          <a:spcPct val="95000"/>
                        </a:lnSpc>
                        <a:spcBef>
                          <a:spcPct val="25000"/>
                        </a:spcBef>
                        <a:buClr>
                          <a:schemeClr val="folHlink"/>
                        </a:buClr>
                        <a:buFont typeface="Wingdings" pitchFamily="2" charset="2"/>
                        <a:defRPr>
                          <a:solidFill>
                            <a:schemeClr val="tx1"/>
                          </a:solidFill>
                          <a:latin typeface="Verdana" pitchFamily="34" charset="0"/>
                        </a:defRPr>
                      </a:lvl4pPr>
                      <a:lvl5pPr marL="2057400" indent="-228600" algn="l">
                        <a:lnSpc>
                          <a:spcPct val="95000"/>
                        </a:lnSpc>
                        <a:spcBef>
                          <a:spcPct val="25000"/>
                        </a:spcBef>
                        <a:buClr>
                          <a:schemeClr val="hlink"/>
                        </a:buClr>
                        <a:buFont typeface="Wingdings" pitchFamily="2" charset="2"/>
                        <a:defRPr>
                          <a:solidFill>
                            <a:schemeClr val="tx1"/>
                          </a:solidFill>
                          <a:latin typeface="Verdana" pitchFamily="34" charset="0"/>
                        </a:defRPr>
                      </a:lvl5pPr>
                      <a:lvl6pPr marL="25146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6pPr>
                      <a:lvl7pPr marL="29718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7pPr>
                      <a:lvl8pPr marL="34290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8pPr>
                      <a:lvl9pPr marL="38862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9pPr>
                    </a:lstStyle>
                    <a:p>
                      <a:pPr marL="0" marR="0" lvl="0" indent="0" algn="l" defTabSz="914400" rtl="0" eaLnBrk="0" fontAlgn="base" latinLnBrk="0" hangingPunct="0">
                        <a:lnSpc>
                          <a:spcPct val="95000"/>
                        </a:lnSpc>
                        <a:spcBef>
                          <a:spcPct val="50000"/>
                        </a:spcBef>
                        <a:spcAft>
                          <a:spcPct val="0"/>
                        </a:spcAft>
                        <a:buClr>
                          <a:srgbClr val="1D5C91"/>
                        </a:buClr>
                        <a:buSzPct val="75000"/>
                        <a:buFont typeface="Wingdings" pitchFamily="2" charset="2"/>
                        <a:buNone/>
                        <a:tabLst/>
                        <a:defRPr/>
                      </a:pPr>
                      <a:r>
                        <a:rPr kumimoji="0" lang="en-US" altLang="en-US" sz="800" b="0" i="0" u="none" strike="noStrike" kern="1200" cap="none" spc="0" normalizeH="0" baseline="0" noProof="0">
                          <a:ln>
                            <a:noFill/>
                          </a:ln>
                          <a:solidFill>
                            <a:schemeClr val="bg1"/>
                          </a:solidFill>
                          <a:effectLst/>
                          <a:uLnTx/>
                          <a:uFillTx/>
                          <a:latin typeface="Calibri" panose="020F0502020204030204" pitchFamily="34" charset="0"/>
                          <a:ea typeface="+mn-ea"/>
                          <a:cs typeface="Arial" panose="020B0604020202020204" pitchFamily="34" charset="0"/>
                          <a:sym typeface="Wingdings" panose="05000000000000000000" pitchFamily="2" charset="2"/>
                        </a:rPr>
                        <a:t>Little</a:t>
                      </a:r>
                      <a:r>
                        <a:rPr kumimoji="0" lang="en-US" altLang="en-US" sz="2400" b="0" i="0" u="none" strike="noStrike" kern="1200" cap="none" spc="0" normalizeH="0" baseline="0" noProof="0">
                          <a:ln>
                            <a:noFill/>
                          </a:ln>
                          <a:solidFill>
                            <a:schemeClr val="bg2"/>
                          </a:solidFill>
                          <a:effectLst/>
                          <a:uLnTx/>
                          <a:uFillTx/>
                          <a:latin typeface="Calibri" panose="020F0502020204030204" pitchFamily="34" charset="0"/>
                          <a:ea typeface="+mn-ea"/>
                          <a:cs typeface="Arial" panose="020B0604020202020204" pitchFamily="34" charset="0"/>
                          <a:sym typeface="Wingdings" panose="05000000000000000000" pitchFamily="2" charset="2"/>
                        </a:rPr>
                        <a:t></a:t>
                      </a:r>
                      <a:endParaRPr kumimoji="0" lang="en-US" altLang="en-US" sz="2400" b="0" i="0" u="none" strike="noStrike" cap="none" normalizeH="0" baseline="0">
                        <a:ln>
                          <a:noFill/>
                        </a:ln>
                        <a:solidFill>
                          <a:schemeClr val="bg2"/>
                        </a:solidFill>
                        <a:effectLst/>
                        <a:latin typeface="+mn-lt"/>
                        <a:sym typeface="Wingdings" pitchFamily="2" charset="2"/>
                      </a:endParaRPr>
                    </a:p>
                  </a:txBody>
                  <a:tcPr marL="1134000" marR="0" marT="0" marB="0" anchor="ctr" horzOverflow="overflow">
                    <a:lnL>
                      <a:noFill/>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gn="l">
                        <a:lnSpc>
                          <a:spcPct val="95000"/>
                        </a:lnSpc>
                        <a:spcBef>
                          <a:spcPct val="50000"/>
                        </a:spcBef>
                        <a:buClr>
                          <a:srgbClr val="1D5C91"/>
                        </a:buClr>
                        <a:buSzPct val="75000"/>
                        <a:buFont typeface="Wingdings" pitchFamily="2" charset="2"/>
                        <a:defRPr sz="2000">
                          <a:solidFill>
                            <a:schemeClr val="tx1"/>
                          </a:solidFill>
                          <a:latin typeface="Verdana" pitchFamily="34" charset="0"/>
                        </a:defRPr>
                      </a:lvl1pPr>
                      <a:lvl2pPr marL="742950" indent="-285750" algn="l">
                        <a:lnSpc>
                          <a:spcPct val="95000"/>
                        </a:lnSpc>
                        <a:spcBef>
                          <a:spcPct val="25000"/>
                        </a:spcBef>
                        <a:buClr>
                          <a:schemeClr val="accent2"/>
                        </a:buClr>
                        <a:buSzPct val="60000"/>
                        <a:buFont typeface="Wingdings" pitchFamily="2" charset="2"/>
                        <a:defRPr sz="2000">
                          <a:solidFill>
                            <a:schemeClr val="tx1"/>
                          </a:solidFill>
                          <a:latin typeface="Verdana" pitchFamily="34" charset="0"/>
                        </a:defRPr>
                      </a:lvl2pPr>
                      <a:lvl3pPr marL="1143000" indent="-228600" algn="l">
                        <a:lnSpc>
                          <a:spcPct val="95000"/>
                        </a:lnSpc>
                        <a:spcBef>
                          <a:spcPct val="25000"/>
                        </a:spcBef>
                        <a:buClr>
                          <a:schemeClr val="accent1"/>
                        </a:buClr>
                        <a:buFont typeface="Wingdings" pitchFamily="2" charset="2"/>
                        <a:defRPr sz="2000">
                          <a:solidFill>
                            <a:schemeClr val="tx1"/>
                          </a:solidFill>
                          <a:latin typeface="Verdana" pitchFamily="34" charset="0"/>
                        </a:defRPr>
                      </a:lvl3pPr>
                      <a:lvl4pPr marL="1600200" indent="-228600" algn="l">
                        <a:lnSpc>
                          <a:spcPct val="95000"/>
                        </a:lnSpc>
                        <a:spcBef>
                          <a:spcPct val="25000"/>
                        </a:spcBef>
                        <a:buClr>
                          <a:schemeClr val="folHlink"/>
                        </a:buClr>
                        <a:buFont typeface="Wingdings" pitchFamily="2" charset="2"/>
                        <a:defRPr>
                          <a:solidFill>
                            <a:schemeClr val="tx1"/>
                          </a:solidFill>
                          <a:latin typeface="Verdana" pitchFamily="34" charset="0"/>
                        </a:defRPr>
                      </a:lvl4pPr>
                      <a:lvl5pPr marL="2057400" indent="-228600" algn="l">
                        <a:lnSpc>
                          <a:spcPct val="95000"/>
                        </a:lnSpc>
                        <a:spcBef>
                          <a:spcPct val="25000"/>
                        </a:spcBef>
                        <a:buClr>
                          <a:schemeClr val="hlink"/>
                        </a:buClr>
                        <a:buFont typeface="Wingdings" pitchFamily="2" charset="2"/>
                        <a:defRPr>
                          <a:solidFill>
                            <a:schemeClr val="tx1"/>
                          </a:solidFill>
                          <a:latin typeface="Verdana" pitchFamily="34" charset="0"/>
                        </a:defRPr>
                      </a:lvl5pPr>
                      <a:lvl6pPr marL="25146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6pPr>
                      <a:lvl7pPr marL="29718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7pPr>
                      <a:lvl8pPr marL="34290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8pPr>
                      <a:lvl9pPr marL="38862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9pPr>
                    </a:lstStyle>
                    <a:p>
                      <a:pPr marL="0" marR="0" lvl="0" indent="0" algn="l" defTabSz="914400" rtl="0" eaLnBrk="0" fontAlgn="base" latinLnBrk="0" hangingPunct="0">
                        <a:lnSpc>
                          <a:spcPct val="95000"/>
                        </a:lnSpc>
                        <a:spcBef>
                          <a:spcPct val="50000"/>
                        </a:spcBef>
                        <a:spcAft>
                          <a:spcPct val="0"/>
                        </a:spcAft>
                        <a:buClr>
                          <a:srgbClr val="1D5C91"/>
                        </a:buClr>
                        <a:buSzPct val="75000"/>
                        <a:buFont typeface="Wingdings" pitchFamily="2" charset="2"/>
                        <a:buNone/>
                        <a:tabLst/>
                        <a:defRPr/>
                      </a:pPr>
                      <a:r>
                        <a:rPr kumimoji="0" lang="en-US" altLang="en-US" sz="800" b="0" i="0" u="none" strike="noStrike" kern="1200" cap="none" spc="0" normalizeH="0" baseline="0" noProof="0">
                          <a:ln>
                            <a:noFill/>
                          </a:ln>
                          <a:solidFill>
                            <a:prstClr val="white"/>
                          </a:solidFill>
                          <a:effectLst/>
                          <a:uLnTx/>
                          <a:uFillTx/>
                          <a:latin typeface="Calibri" panose="020F0502020204030204" pitchFamily="34" charset="0"/>
                          <a:ea typeface="+mn-ea"/>
                          <a:cs typeface="Arial" panose="020B0604020202020204" pitchFamily="34" charset="0"/>
                          <a:sym typeface="Wingdings" panose="05000000000000000000" pitchFamily="2" charset="2"/>
                        </a:rPr>
                        <a:t>Somewhat</a:t>
                      </a:r>
                      <a:r>
                        <a:rPr kumimoji="0" lang="en-US" altLang="en-US" sz="2400" b="0" i="0" u="none" strike="noStrike" kern="1200" cap="none" spc="0" normalizeH="0" baseline="0" noProof="0">
                          <a:ln>
                            <a:noFill/>
                          </a:ln>
                          <a:solidFill>
                            <a:srgbClr val="D03A39"/>
                          </a:solidFill>
                          <a:effectLst/>
                          <a:uLnTx/>
                          <a:uFillTx/>
                          <a:latin typeface="Arial"/>
                          <a:ea typeface="+mn-ea"/>
                          <a:cs typeface="+mn-cs"/>
                          <a:sym typeface="Wingdings" panose="05000000000000000000" pitchFamily="2" charset="2"/>
                        </a:rPr>
                        <a:t></a:t>
                      </a:r>
                    </a:p>
                  </a:txBody>
                  <a:tcPr marL="702000" marR="0" marT="0" marB="0" anchor="ctr" horzOverflow="overflow">
                    <a:lnL>
                      <a:noFill/>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490732">
                <a:tc>
                  <a:txBody>
                    <a:bodyPr/>
                    <a:lstStyle>
                      <a:lvl1pPr algn="l">
                        <a:lnSpc>
                          <a:spcPct val="95000"/>
                        </a:lnSpc>
                        <a:spcBef>
                          <a:spcPct val="50000"/>
                        </a:spcBef>
                        <a:buClr>
                          <a:srgbClr val="1D5C91"/>
                        </a:buClr>
                        <a:buSzPct val="75000"/>
                        <a:buFont typeface="Wingdings" pitchFamily="2" charset="2"/>
                        <a:defRPr sz="2000">
                          <a:solidFill>
                            <a:schemeClr val="tx1"/>
                          </a:solidFill>
                          <a:latin typeface="Verdana" pitchFamily="34" charset="0"/>
                        </a:defRPr>
                      </a:lvl1pPr>
                      <a:lvl2pPr marL="742950" indent="-285750" algn="l">
                        <a:lnSpc>
                          <a:spcPct val="95000"/>
                        </a:lnSpc>
                        <a:spcBef>
                          <a:spcPct val="25000"/>
                        </a:spcBef>
                        <a:buClr>
                          <a:schemeClr val="accent2"/>
                        </a:buClr>
                        <a:buSzPct val="60000"/>
                        <a:buFont typeface="Wingdings" pitchFamily="2" charset="2"/>
                        <a:defRPr sz="2000">
                          <a:solidFill>
                            <a:schemeClr val="tx1"/>
                          </a:solidFill>
                          <a:latin typeface="Verdana" pitchFamily="34" charset="0"/>
                        </a:defRPr>
                      </a:lvl2pPr>
                      <a:lvl3pPr marL="1143000" indent="-228600" algn="l">
                        <a:lnSpc>
                          <a:spcPct val="95000"/>
                        </a:lnSpc>
                        <a:spcBef>
                          <a:spcPct val="25000"/>
                        </a:spcBef>
                        <a:buClr>
                          <a:schemeClr val="accent1"/>
                        </a:buClr>
                        <a:buFont typeface="Wingdings" pitchFamily="2" charset="2"/>
                        <a:defRPr sz="2000">
                          <a:solidFill>
                            <a:schemeClr val="tx1"/>
                          </a:solidFill>
                          <a:latin typeface="Verdana" pitchFamily="34" charset="0"/>
                        </a:defRPr>
                      </a:lvl3pPr>
                      <a:lvl4pPr marL="1600200" indent="-228600" algn="l">
                        <a:lnSpc>
                          <a:spcPct val="95000"/>
                        </a:lnSpc>
                        <a:spcBef>
                          <a:spcPct val="25000"/>
                        </a:spcBef>
                        <a:buClr>
                          <a:schemeClr val="folHlink"/>
                        </a:buClr>
                        <a:buFont typeface="Wingdings" pitchFamily="2" charset="2"/>
                        <a:defRPr>
                          <a:solidFill>
                            <a:schemeClr val="tx1"/>
                          </a:solidFill>
                          <a:latin typeface="Verdana" pitchFamily="34" charset="0"/>
                        </a:defRPr>
                      </a:lvl4pPr>
                      <a:lvl5pPr marL="2057400" indent="-228600" algn="l">
                        <a:lnSpc>
                          <a:spcPct val="95000"/>
                        </a:lnSpc>
                        <a:spcBef>
                          <a:spcPct val="25000"/>
                        </a:spcBef>
                        <a:buClr>
                          <a:schemeClr val="hlink"/>
                        </a:buClr>
                        <a:buFont typeface="Wingdings" pitchFamily="2" charset="2"/>
                        <a:defRPr>
                          <a:solidFill>
                            <a:schemeClr val="tx1"/>
                          </a:solidFill>
                          <a:latin typeface="Verdana" pitchFamily="34" charset="0"/>
                        </a:defRPr>
                      </a:lvl5pPr>
                      <a:lvl6pPr marL="25146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6pPr>
                      <a:lvl7pPr marL="29718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7pPr>
                      <a:lvl8pPr marL="34290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8pPr>
                      <a:lvl9pPr marL="38862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9pPr>
                    </a:lstStyle>
                    <a:p>
                      <a:pPr marL="0" marR="0" lvl="0" indent="0" algn="l" defTabSz="914400" rtl="0" eaLnBrk="0" fontAlgn="base" latinLnBrk="0" hangingPunct="0">
                        <a:lnSpc>
                          <a:spcPct val="95000"/>
                        </a:lnSpc>
                        <a:spcBef>
                          <a:spcPct val="50000"/>
                        </a:spcBef>
                        <a:spcAft>
                          <a:spcPct val="0"/>
                        </a:spcAft>
                        <a:buClr>
                          <a:srgbClr val="1D5C91"/>
                        </a:buClr>
                        <a:buSzPct val="75000"/>
                        <a:buFont typeface="Wingdings" pitchFamily="2" charset="2"/>
                        <a:buNone/>
                        <a:tabLst/>
                      </a:pPr>
                      <a:r>
                        <a:rPr kumimoji="0" lang="en-US" altLang="en-US" sz="1800" b="0" i="0" u="none" strike="noStrike" cap="none" normalizeH="0" baseline="0">
                          <a:ln>
                            <a:noFill/>
                          </a:ln>
                          <a:solidFill>
                            <a:schemeClr val="tx1"/>
                          </a:solidFill>
                          <a:effectLst/>
                          <a:latin typeface="+mn-lt"/>
                        </a:rPr>
                        <a:t>Bank loans</a:t>
                      </a:r>
                    </a:p>
                  </a:txBody>
                  <a:tcPr marL="137160" marR="0" marT="0" marB="0" anchor="ctr" horzOverflow="overflow">
                    <a:lnL>
                      <a:noFill/>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DEEAFA"/>
                    </a:solidFill>
                  </a:tcPr>
                </a:tc>
                <a:tc>
                  <a:txBody>
                    <a:bodyPr/>
                    <a:lstStyle>
                      <a:lvl1pPr algn="l">
                        <a:lnSpc>
                          <a:spcPct val="95000"/>
                        </a:lnSpc>
                        <a:spcBef>
                          <a:spcPct val="50000"/>
                        </a:spcBef>
                        <a:buClr>
                          <a:srgbClr val="1D5C91"/>
                        </a:buClr>
                        <a:buSzPct val="75000"/>
                        <a:buFont typeface="Wingdings" pitchFamily="2" charset="2"/>
                        <a:defRPr sz="2000">
                          <a:solidFill>
                            <a:schemeClr val="tx1"/>
                          </a:solidFill>
                          <a:latin typeface="Verdana" pitchFamily="34" charset="0"/>
                        </a:defRPr>
                      </a:lvl1pPr>
                      <a:lvl2pPr marL="742950" indent="-285750" algn="l">
                        <a:lnSpc>
                          <a:spcPct val="95000"/>
                        </a:lnSpc>
                        <a:spcBef>
                          <a:spcPct val="25000"/>
                        </a:spcBef>
                        <a:buClr>
                          <a:schemeClr val="accent2"/>
                        </a:buClr>
                        <a:buSzPct val="60000"/>
                        <a:buFont typeface="Wingdings" pitchFamily="2" charset="2"/>
                        <a:defRPr sz="2000">
                          <a:solidFill>
                            <a:schemeClr val="tx1"/>
                          </a:solidFill>
                          <a:latin typeface="Verdana" pitchFamily="34" charset="0"/>
                        </a:defRPr>
                      </a:lvl2pPr>
                      <a:lvl3pPr marL="1143000" indent="-228600" algn="l">
                        <a:lnSpc>
                          <a:spcPct val="95000"/>
                        </a:lnSpc>
                        <a:spcBef>
                          <a:spcPct val="25000"/>
                        </a:spcBef>
                        <a:buClr>
                          <a:schemeClr val="accent1"/>
                        </a:buClr>
                        <a:buFont typeface="Wingdings" pitchFamily="2" charset="2"/>
                        <a:defRPr sz="2000">
                          <a:solidFill>
                            <a:schemeClr val="tx1"/>
                          </a:solidFill>
                          <a:latin typeface="Verdana" pitchFamily="34" charset="0"/>
                        </a:defRPr>
                      </a:lvl3pPr>
                      <a:lvl4pPr marL="1600200" indent="-228600" algn="l">
                        <a:lnSpc>
                          <a:spcPct val="95000"/>
                        </a:lnSpc>
                        <a:spcBef>
                          <a:spcPct val="25000"/>
                        </a:spcBef>
                        <a:buClr>
                          <a:schemeClr val="folHlink"/>
                        </a:buClr>
                        <a:buFont typeface="Wingdings" pitchFamily="2" charset="2"/>
                        <a:defRPr>
                          <a:solidFill>
                            <a:schemeClr val="tx1"/>
                          </a:solidFill>
                          <a:latin typeface="Verdana" pitchFamily="34" charset="0"/>
                        </a:defRPr>
                      </a:lvl4pPr>
                      <a:lvl5pPr marL="2057400" indent="-228600" algn="l">
                        <a:lnSpc>
                          <a:spcPct val="95000"/>
                        </a:lnSpc>
                        <a:spcBef>
                          <a:spcPct val="25000"/>
                        </a:spcBef>
                        <a:buClr>
                          <a:schemeClr val="hlink"/>
                        </a:buClr>
                        <a:buFont typeface="Wingdings" pitchFamily="2" charset="2"/>
                        <a:defRPr>
                          <a:solidFill>
                            <a:schemeClr val="tx1"/>
                          </a:solidFill>
                          <a:latin typeface="Verdana" pitchFamily="34" charset="0"/>
                        </a:defRPr>
                      </a:lvl5pPr>
                      <a:lvl6pPr marL="25146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6pPr>
                      <a:lvl7pPr marL="29718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7pPr>
                      <a:lvl8pPr marL="34290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8pPr>
                      <a:lvl9pPr marL="38862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9pPr>
                    </a:lstStyle>
                    <a:p>
                      <a:pPr marL="0" marR="0" lvl="0" indent="0" algn="l" defTabSz="914400" rtl="0" eaLnBrk="0" fontAlgn="base" latinLnBrk="0" hangingPunct="0">
                        <a:lnSpc>
                          <a:spcPct val="95000"/>
                        </a:lnSpc>
                        <a:spcBef>
                          <a:spcPct val="50000"/>
                        </a:spcBef>
                        <a:spcAft>
                          <a:spcPct val="0"/>
                        </a:spcAft>
                        <a:buClr>
                          <a:srgbClr val="1D5C91"/>
                        </a:buClr>
                        <a:buSzPct val="75000"/>
                        <a:buFont typeface="Wingdings" pitchFamily="2" charset="2"/>
                        <a:buNone/>
                        <a:tabLst/>
                        <a:defRPr/>
                      </a:pPr>
                      <a:r>
                        <a:rPr kumimoji="0" lang="en-US" altLang="en-US" sz="800" b="0" i="0" u="none" strike="noStrike" kern="1200" cap="none" spc="0" normalizeH="0" baseline="0" noProof="0">
                          <a:ln>
                            <a:noFill/>
                          </a:ln>
                          <a:solidFill>
                            <a:schemeClr val="bg1"/>
                          </a:solidFill>
                          <a:effectLst/>
                          <a:uLnTx/>
                          <a:uFillTx/>
                          <a:latin typeface="Calibri" panose="020F0502020204030204" pitchFamily="34" charset="0"/>
                          <a:ea typeface="+mn-ea"/>
                          <a:cs typeface="Arial" panose="020B0604020202020204" pitchFamily="34" charset="0"/>
                          <a:sym typeface="Wingdings" panose="05000000000000000000" pitchFamily="2" charset="2"/>
                        </a:rPr>
                        <a:t>Little</a:t>
                      </a:r>
                      <a:r>
                        <a:rPr kumimoji="0" lang="en-US" altLang="en-US" sz="2400" b="0" i="0" u="none" strike="noStrike" kern="1200" cap="none" spc="0" normalizeH="0" baseline="0" noProof="0">
                          <a:ln>
                            <a:noFill/>
                          </a:ln>
                          <a:solidFill>
                            <a:schemeClr val="bg2"/>
                          </a:solidFill>
                          <a:effectLst/>
                          <a:uLnTx/>
                          <a:uFillTx/>
                          <a:latin typeface="Calibri" panose="020F0502020204030204" pitchFamily="34" charset="0"/>
                          <a:ea typeface="+mn-ea"/>
                          <a:cs typeface="Arial" panose="020B0604020202020204" pitchFamily="34" charset="0"/>
                          <a:sym typeface="Wingdings" panose="05000000000000000000" pitchFamily="2" charset="2"/>
                        </a:rPr>
                        <a:t></a:t>
                      </a:r>
                      <a:endParaRPr kumimoji="0" lang="en-US" altLang="en-US" sz="2400" b="0" i="0" u="none" strike="noStrike" cap="none" normalizeH="0" baseline="0">
                        <a:ln>
                          <a:noFill/>
                        </a:ln>
                        <a:solidFill>
                          <a:schemeClr val="bg2"/>
                        </a:solidFill>
                        <a:effectLst/>
                        <a:latin typeface="+mn-lt"/>
                        <a:sym typeface="Wingdings" pitchFamily="2" charset="2"/>
                      </a:endParaRPr>
                    </a:p>
                  </a:txBody>
                  <a:tcPr marL="1134000" marR="0" marT="0" marB="0" anchor="ctr" horzOverflow="overflow">
                    <a:lnL>
                      <a:noFill/>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gn="l">
                        <a:lnSpc>
                          <a:spcPct val="95000"/>
                        </a:lnSpc>
                        <a:spcBef>
                          <a:spcPct val="50000"/>
                        </a:spcBef>
                        <a:buClr>
                          <a:srgbClr val="1D5C91"/>
                        </a:buClr>
                        <a:buSzPct val="75000"/>
                        <a:buFont typeface="Wingdings" pitchFamily="2" charset="2"/>
                        <a:defRPr sz="2000">
                          <a:solidFill>
                            <a:schemeClr val="tx1"/>
                          </a:solidFill>
                          <a:latin typeface="Verdana" pitchFamily="34" charset="0"/>
                        </a:defRPr>
                      </a:lvl1pPr>
                      <a:lvl2pPr marL="742950" indent="-285750" algn="l">
                        <a:lnSpc>
                          <a:spcPct val="95000"/>
                        </a:lnSpc>
                        <a:spcBef>
                          <a:spcPct val="25000"/>
                        </a:spcBef>
                        <a:buClr>
                          <a:schemeClr val="accent2"/>
                        </a:buClr>
                        <a:buSzPct val="60000"/>
                        <a:buFont typeface="Wingdings" pitchFamily="2" charset="2"/>
                        <a:defRPr sz="2000">
                          <a:solidFill>
                            <a:schemeClr val="tx1"/>
                          </a:solidFill>
                          <a:latin typeface="Verdana" pitchFamily="34" charset="0"/>
                        </a:defRPr>
                      </a:lvl2pPr>
                      <a:lvl3pPr marL="1143000" indent="-228600" algn="l">
                        <a:lnSpc>
                          <a:spcPct val="95000"/>
                        </a:lnSpc>
                        <a:spcBef>
                          <a:spcPct val="25000"/>
                        </a:spcBef>
                        <a:buClr>
                          <a:schemeClr val="accent1"/>
                        </a:buClr>
                        <a:buFont typeface="Wingdings" pitchFamily="2" charset="2"/>
                        <a:defRPr sz="2000">
                          <a:solidFill>
                            <a:schemeClr val="tx1"/>
                          </a:solidFill>
                          <a:latin typeface="Verdana" pitchFamily="34" charset="0"/>
                        </a:defRPr>
                      </a:lvl3pPr>
                      <a:lvl4pPr marL="1600200" indent="-228600" algn="l">
                        <a:lnSpc>
                          <a:spcPct val="95000"/>
                        </a:lnSpc>
                        <a:spcBef>
                          <a:spcPct val="25000"/>
                        </a:spcBef>
                        <a:buClr>
                          <a:schemeClr val="folHlink"/>
                        </a:buClr>
                        <a:buFont typeface="Wingdings" pitchFamily="2" charset="2"/>
                        <a:defRPr>
                          <a:solidFill>
                            <a:schemeClr val="tx1"/>
                          </a:solidFill>
                          <a:latin typeface="Verdana" pitchFamily="34" charset="0"/>
                        </a:defRPr>
                      </a:lvl4pPr>
                      <a:lvl5pPr marL="2057400" indent="-228600" algn="l">
                        <a:lnSpc>
                          <a:spcPct val="95000"/>
                        </a:lnSpc>
                        <a:spcBef>
                          <a:spcPct val="25000"/>
                        </a:spcBef>
                        <a:buClr>
                          <a:schemeClr val="hlink"/>
                        </a:buClr>
                        <a:buFont typeface="Wingdings" pitchFamily="2" charset="2"/>
                        <a:defRPr>
                          <a:solidFill>
                            <a:schemeClr val="tx1"/>
                          </a:solidFill>
                          <a:latin typeface="Verdana" pitchFamily="34" charset="0"/>
                        </a:defRPr>
                      </a:lvl5pPr>
                      <a:lvl6pPr marL="25146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6pPr>
                      <a:lvl7pPr marL="29718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7pPr>
                      <a:lvl8pPr marL="34290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8pPr>
                      <a:lvl9pPr marL="3886200" indent="-228600" eaLnBrk="0" fontAlgn="base" hangingPunct="0">
                        <a:lnSpc>
                          <a:spcPct val="95000"/>
                        </a:lnSpc>
                        <a:spcBef>
                          <a:spcPct val="25000"/>
                        </a:spcBef>
                        <a:spcAft>
                          <a:spcPct val="0"/>
                        </a:spcAft>
                        <a:buClr>
                          <a:schemeClr val="hlink"/>
                        </a:buClr>
                        <a:buFont typeface="Wingdings" pitchFamily="2" charset="2"/>
                        <a:defRPr>
                          <a:solidFill>
                            <a:schemeClr val="tx1"/>
                          </a:solidFill>
                          <a:latin typeface="Verdana" pitchFamily="34" charset="0"/>
                        </a:defRPr>
                      </a:lvl9pPr>
                    </a:lstStyle>
                    <a:p>
                      <a:pPr marL="0" marR="0" lvl="0" indent="0" algn="l" defTabSz="914400" rtl="0" eaLnBrk="0" fontAlgn="base" latinLnBrk="0" hangingPunct="0">
                        <a:lnSpc>
                          <a:spcPct val="95000"/>
                        </a:lnSpc>
                        <a:spcBef>
                          <a:spcPct val="50000"/>
                        </a:spcBef>
                        <a:spcAft>
                          <a:spcPct val="0"/>
                        </a:spcAft>
                        <a:buClr>
                          <a:srgbClr val="1D5C91"/>
                        </a:buClr>
                        <a:buSzPct val="75000"/>
                        <a:buFont typeface="Wingdings" pitchFamily="2" charset="2"/>
                        <a:buNone/>
                        <a:tabLst/>
                        <a:defRPr/>
                      </a:pPr>
                      <a:r>
                        <a:rPr kumimoji="0" lang="en-US" altLang="en-US" sz="800" b="0" i="0" u="none" strike="noStrike" kern="1200" cap="none" spc="0" normalizeH="0" baseline="0" noProof="0">
                          <a:ln>
                            <a:noFill/>
                          </a:ln>
                          <a:solidFill>
                            <a:prstClr val="white"/>
                          </a:solidFill>
                          <a:effectLst/>
                          <a:uLnTx/>
                          <a:uFillTx/>
                          <a:latin typeface="Calibri" panose="020F0502020204030204" pitchFamily="34" charset="0"/>
                          <a:ea typeface="+mn-ea"/>
                          <a:cs typeface="Arial" panose="020B0604020202020204" pitchFamily="34" charset="0"/>
                          <a:sym typeface="Wingdings" panose="05000000000000000000" pitchFamily="2" charset="2"/>
                        </a:rPr>
                        <a:t>high</a:t>
                      </a:r>
                      <a:r>
                        <a:rPr kumimoji="0" lang="en-US" altLang="en-US" sz="2400" b="0" i="0" u="none" strike="noStrike" kern="1200" cap="none" spc="0" normalizeH="0" baseline="0" noProof="0">
                          <a:ln>
                            <a:noFill/>
                          </a:ln>
                          <a:solidFill>
                            <a:srgbClr val="00009A"/>
                          </a:solidFill>
                          <a:effectLst/>
                          <a:uLnTx/>
                          <a:uFillTx/>
                          <a:latin typeface="Arial"/>
                          <a:ea typeface="+mn-ea"/>
                          <a:cs typeface="+mn-cs"/>
                          <a:sym typeface="Wingdings" panose="05000000000000000000" pitchFamily="2" charset="2"/>
                        </a:rPr>
                        <a:t></a:t>
                      </a:r>
                      <a:endParaRPr kumimoji="0" lang="en-US" altLang="en-US" sz="2400" b="0" i="0" u="none" strike="noStrike" kern="1200" cap="none" spc="0" normalizeH="0" baseline="0" noProof="0">
                        <a:ln>
                          <a:noFill/>
                        </a:ln>
                        <a:solidFill>
                          <a:prstClr val="white"/>
                        </a:solidFill>
                        <a:effectLst/>
                        <a:uLnTx/>
                        <a:uFillTx/>
                        <a:latin typeface="Arial"/>
                        <a:ea typeface="+mn-ea"/>
                        <a:cs typeface="+mn-cs"/>
                        <a:sym typeface="Wingdings" pitchFamily="2" charset="2"/>
                      </a:endParaRPr>
                    </a:p>
                  </a:txBody>
                  <a:tcPr marL="972000" marR="0" marT="0" marB="0" anchor="ctr" horzOverflow="overflow">
                    <a:lnL>
                      <a:noFill/>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bl>
          </a:graphicData>
        </a:graphic>
      </p:graphicFrame>
      <p:sp>
        <p:nvSpPr>
          <p:cNvPr id="75" name="Text Box 48">
            <a:extLst>
              <a:ext uri="{C183D7F6-B498-43B3-948B-1728B52AA6E4}">
                <adec:decorative xmlns:adec="http://schemas.microsoft.com/office/drawing/2017/decorative" val="1"/>
              </a:ext>
            </a:extLst>
          </p:cNvPr>
          <p:cNvSpPr txBox="1">
            <a:spLocks noChangeArrowheads="1"/>
          </p:cNvSpPr>
          <p:nvPr/>
        </p:nvSpPr>
        <p:spPr bwMode="auto">
          <a:xfrm>
            <a:off x="3868247" y="5255854"/>
            <a:ext cx="768593" cy="402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oAutofit/>
          </a:bodyPr>
          <a:lstStyle>
            <a:defPPr>
              <a:defRPr lang="en-US"/>
            </a:defPPr>
            <a:lvl1pPr>
              <a:defRPr sz="1700">
                <a:solidFill>
                  <a:schemeClr val="bg2"/>
                </a:solidFill>
                <a:latin typeface="+mn-lt"/>
                <a:cs typeface="Arial Unicode MS" panose="020B0604020202020204" pitchFamily="34" charset="-128"/>
              </a:defRPr>
            </a:lvl1pPr>
            <a:lvl2pPr marL="742950" indent="-285750">
              <a:defRPr sz="2400">
                <a:latin typeface="Verdana" pitchFamily="34" charset="0"/>
              </a:defRPr>
            </a:lvl2pPr>
            <a:lvl3pPr marL="1143000" indent="-228600">
              <a:defRPr sz="2400">
                <a:latin typeface="Verdana" pitchFamily="34" charset="0"/>
              </a:defRPr>
            </a:lvl3pPr>
            <a:lvl4pPr marL="1600200" indent="-228600">
              <a:defRPr sz="2400">
                <a:latin typeface="Verdana" pitchFamily="34" charset="0"/>
              </a:defRPr>
            </a:lvl4pPr>
            <a:lvl5pPr marL="2057400" indent="-228600">
              <a:defRPr sz="2400">
                <a:latin typeface="Verdana" pitchFamily="34" charset="0"/>
              </a:defRPr>
            </a:lvl5pPr>
            <a:lvl6pPr marL="2514600" indent="-228600" eaLnBrk="0" fontAlgn="base" hangingPunct="0">
              <a:spcBef>
                <a:spcPct val="0"/>
              </a:spcBef>
              <a:spcAft>
                <a:spcPct val="0"/>
              </a:spcAft>
              <a:defRPr sz="2400">
                <a:latin typeface="Verdana" pitchFamily="34" charset="0"/>
              </a:defRPr>
            </a:lvl6pPr>
            <a:lvl7pPr marL="2971800" indent="-228600" eaLnBrk="0" fontAlgn="base" hangingPunct="0">
              <a:spcBef>
                <a:spcPct val="0"/>
              </a:spcBef>
              <a:spcAft>
                <a:spcPct val="0"/>
              </a:spcAft>
              <a:defRPr sz="2400">
                <a:latin typeface="Verdana" pitchFamily="34" charset="0"/>
              </a:defRPr>
            </a:lvl7pPr>
            <a:lvl8pPr marL="3429000" indent="-228600" eaLnBrk="0" fontAlgn="base" hangingPunct="0">
              <a:spcBef>
                <a:spcPct val="0"/>
              </a:spcBef>
              <a:spcAft>
                <a:spcPct val="0"/>
              </a:spcAft>
              <a:defRPr sz="2400">
                <a:latin typeface="Verdana" pitchFamily="34" charset="0"/>
              </a:defRPr>
            </a:lvl8pPr>
            <a:lvl9pPr marL="3886200" indent="-228600" eaLnBrk="0" fontAlgn="base" hangingPunct="0">
              <a:spcBef>
                <a:spcPct val="0"/>
              </a:spcBef>
              <a:spcAft>
                <a:spcPct val="0"/>
              </a:spcAft>
              <a:defRPr sz="2400">
                <a:latin typeface="Verdana" pitchFamily="34" charset="0"/>
              </a:defRPr>
            </a:lvl9pPr>
          </a:lstStyle>
          <a:p>
            <a:r>
              <a:rPr lang="en-US" altLang="en-US">
                <a:sym typeface="Wingdings" panose="05000000000000000000" pitchFamily="2" charset="2"/>
              </a:rPr>
              <a:t></a:t>
            </a:r>
            <a:r>
              <a:rPr lang="en-US" altLang="en-US">
                <a:solidFill>
                  <a:schemeClr val="tx1"/>
                </a:solidFill>
                <a:sym typeface="Wingdings" panose="05000000000000000000" pitchFamily="2" charset="2"/>
              </a:rPr>
              <a:t> </a:t>
            </a:r>
            <a:r>
              <a:rPr lang="en-US" altLang="en-US">
                <a:solidFill>
                  <a:schemeClr val="tx1"/>
                </a:solidFill>
              </a:rPr>
              <a:t>Little</a:t>
            </a:r>
          </a:p>
        </p:txBody>
      </p:sp>
      <p:sp>
        <p:nvSpPr>
          <p:cNvPr id="76" name="Text Box 49">
            <a:extLst>
              <a:ext uri="{C183D7F6-B498-43B3-948B-1728B52AA6E4}">
                <adec:decorative xmlns:adec="http://schemas.microsoft.com/office/drawing/2017/decorative" val="1"/>
              </a:ext>
            </a:extLst>
          </p:cNvPr>
          <p:cNvSpPr txBox="1">
            <a:spLocks noChangeArrowheads="1"/>
          </p:cNvSpPr>
          <p:nvPr/>
        </p:nvSpPr>
        <p:spPr bwMode="auto">
          <a:xfrm>
            <a:off x="4764369" y="5255854"/>
            <a:ext cx="1432177" cy="402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oAutofit/>
          </a:bodyPr>
          <a:lstStyle>
            <a:defPPr>
              <a:defRPr lang="en-US"/>
            </a:defPPr>
            <a:lvl1pPr>
              <a:defRPr sz="1700">
                <a:solidFill>
                  <a:schemeClr val="bg2"/>
                </a:solidFill>
                <a:latin typeface="+mn-lt"/>
                <a:cs typeface="Arial Unicode MS" panose="020B0604020202020204" pitchFamily="34" charset="-128"/>
              </a:defRPr>
            </a:lvl1pPr>
            <a:lvl2pPr marL="742950" indent="-285750">
              <a:defRPr sz="2400">
                <a:latin typeface="Verdana" pitchFamily="34" charset="0"/>
              </a:defRPr>
            </a:lvl2pPr>
            <a:lvl3pPr marL="1143000" indent="-228600">
              <a:defRPr sz="2400">
                <a:latin typeface="Verdana" pitchFamily="34" charset="0"/>
              </a:defRPr>
            </a:lvl3pPr>
            <a:lvl4pPr marL="1600200" indent="-228600">
              <a:defRPr sz="2400">
                <a:latin typeface="Verdana" pitchFamily="34" charset="0"/>
              </a:defRPr>
            </a:lvl4pPr>
            <a:lvl5pPr marL="2057400" indent="-228600">
              <a:defRPr sz="2400">
                <a:latin typeface="Verdana" pitchFamily="34" charset="0"/>
              </a:defRPr>
            </a:lvl5pPr>
            <a:lvl6pPr marL="2514600" indent="-228600" eaLnBrk="0" fontAlgn="base" hangingPunct="0">
              <a:spcBef>
                <a:spcPct val="0"/>
              </a:spcBef>
              <a:spcAft>
                <a:spcPct val="0"/>
              </a:spcAft>
              <a:defRPr sz="2400">
                <a:latin typeface="Verdana" pitchFamily="34" charset="0"/>
              </a:defRPr>
            </a:lvl6pPr>
            <a:lvl7pPr marL="2971800" indent="-228600" eaLnBrk="0" fontAlgn="base" hangingPunct="0">
              <a:spcBef>
                <a:spcPct val="0"/>
              </a:spcBef>
              <a:spcAft>
                <a:spcPct val="0"/>
              </a:spcAft>
              <a:defRPr sz="2400">
                <a:latin typeface="Verdana" pitchFamily="34" charset="0"/>
              </a:defRPr>
            </a:lvl7pPr>
            <a:lvl8pPr marL="3429000" indent="-228600" eaLnBrk="0" fontAlgn="base" hangingPunct="0">
              <a:spcBef>
                <a:spcPct val="0"/>
              </a:spcBef>
              <a:spcAft>
                <a:spcPct val="0"/>
              </a:spcAft>
              <a:defRPr sz="2400">
                <a:latin typeface="Verdana" pitchFamily="34" charset="0"/>
              </a:defRPr>
            </a:lvl8pPr>
            <a:lvl9pPr marL="3886200" indent="-228600" eaLnBrk="0" fontAlgn="base" hangingPunct="0">
              <a:spcBef>
                <a:spcPct val="0"/>
              </a:spcBef>
              <a:spcAft>
                <a:spcPct val="0"/>
              </a:spcAft>
              <a:defRPr sz="2400">
                <a:latin typeface="Verdana" pitchFamily="34" charset="0"/>
              </a:defRPr>
            </a:lvl9pPr>
          </a:lstStyle>
          <a:p>
            <a:r>
              <a:rPr lang="en-US" altLang="en-US" sz="1800">
                <a:solidFill>
                  <a:srgbClr val="D03A39"/>
                </a:solidFill>
                <a:sym typeface="Wingdings" panose="05000000000000000000" pitchFamily="2" charset="2"/>
              </a:rPr>
              <a:t></a:t>
            </a:r>
            <a:r>
              <a:rPr lang="en-US" altLang="en-US">
                <a:solidFill>
                  <a:schemeClr val="tx1"/>
                </a:solidFill>
                <a:sym typeface="Wingdings" panose="05000000000000000000" pitchFamily="2" charset="2"/>
              </a:rPr>
              <a:t> </a:t>
            </a:r>
            <a:r>
              <a:rPr lang="en-US" altLang="en-US">
                <a:solidFill>
                  <a:schemeClr val="tx1"/>
                </a:solidFill>
              </a:rPr>
              <a:t>Somewhat</a:t>
            </a:r>
          </a:p>
        </p:txBody>
      </p:sp>
      <p:sp>
        <p:nvSpPr>
          <p:cNvPr id="77" name="Text Box 50">
            <a:extLst>
              <a:ext uri="{C183D7F6-B498-43B3-948B-1728B52AA6E4}">
                <adec:decorative xmlns:adec="http://schemas.microsoft.com/office/drawing/2017/decorative" val="1"/>
              </a:ext>
            </a:extLst>
          </p:cNvPr>
          <p:cNvSpPr txBox="1">
            <a:spLocks noChangeArrowheads="1"/>
          </p:cNvSpPr>
          <p:nvPr/>
        </p:nvSpPr>
        <p:spPr bwMode="auto">
          <a:xfrm>
            <a:off x="6324075" y="5255854"/>
            <a:ext cx="1278604" cy="402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oAutofit/>
          </a:bodyPr>
          <a:lstStyle>
            <a:defPPr>
              <a:defRPr lang="en-US"/>
            </a:defPPr>
            <a:lvl1pPr>
              <a:defRPr sz="1700">
                <a:solidFill>
                  <a:schemeClr val="bg2"/>
                </a:solidFill>
                <a:latin typeface="+mn-lt"/>
                <a:cs typeface="Arial Unicode MS" panose="020B0604020202020204" pitchFamily="34" charset="-128"/>
              </a:defRPr>
            </a:lvl1pPr>
            <a:lvl2pPr marL="742950" indent="-285750">
              <a:defRPr sz="2400">
                <a:latin typeface="Verdana" pitchFamily="34" charset="0"/>
              </a:defRPr>
            </a:lvl2pPr>
            <a:lvl3pPr marL="1143000" indent="-228600">
              <a:defRPr sz="2400">
                <a:latin typeface="Verdana" pitchFamily="34" charset="0"/>
              </a:defRPr>
            </a:lvl3pPr>
            <a:lvl4pPr marL="1600200" indent="-228600">
              <a:defRPr sz="2400">
                <a:latin typeface="Verdana" pitchFamily="34" charset="0"/>
              </a:defRPr>
            </a:lvl4pPr>
            <a:lvl5pPr marL="2057400" indent="-228600">
              <a:defRPr sz="2400">
                <a:latin typeface="Verdana" pitchFamily="34" charset="0"/>
              </a:defRPr>
            </a:lvl5pPr>
            <a:lvl6pPr marL="2514600" indent="-228600" eaLnBrk="0" fontAlgn="base" hangingPunct="0">
              <a:spcBef>
                <a:spcPct val="0"/>
              </a:spcBef>
              <a:spcAft>
                <a:spcPct val="0"/>
              </a:spcAft>
              <a:defRPr sz="2400">
                <a:latin typeface="Verdana" pitchFamily="34" charset="0"/>
              </a:defRPr>
            </a:lvl6pPr>
            <a:lvl7pPr marL="2971800" indent="-228600" eaLnBrk="0" fontAlgn="base" hangingPunct="0">
              <a:spcBef>
                <a:spcPct val="0"/>
              </a:spcBef>
              <a:spcAft>
                <a:spcPct val="0"/>
              </a:spcAft>
              <a:defRPr sz="2400">
                <a:latin typeface="Verdana" pitchFamily="34" charset="0"/>
              </a:defRPr>
            </a:lvl7pPr>
            <a:lvl8pPr marL="3429000" indent="-228600" eaLnBrk="0" fontAlgn="base" hangingPunct="0">
              <a:spcBef>
                <a:spcPct val="0"/>
              </a:spcBef>
              <a:spcAft>
                <a:spcPct val="0"/>
              </a:spcAft>
              <a:defRPr sz="2400">
                <a:latin typeface="Verdana" pitchFamily="34" charset="0"/>
              </a:defRPr>
            </a:lvl8pPr>
            <a:lvl9pPr marL="3886200" indent="-228600" eaLnBrk="0" fontAlgn="base" hangingPunct="0">
              <a:spcBef>
                <a:spcPct val="0"/>
              </a:spcBef>
              <a:spcAft>
                <a:spcPct val="0"/>
              </a:spcAft>
              <a:defRPr sz="2400">
                <a:latin typeface="Verdana" pitchFamily="34" charset="0"/>
              </a:defRPr>
            </a:lvl9pPr>
          </a:lstStyle>
          <a:p>
            <a:r>
              <a:rPr lang="en-US" altLang="en-US">
                <a:solidFill>
                  <a:srgbClr val="06874E"/>
                </a:solidFill>
                <a:sym typeface="Wingdings" panose="05000000000000000000" pitchFamily="2" charset="2"/>
              </a:rPr>
              <a:t></a:t>
            </a:r>
            <a:r>
              <a:rPr lang="en-US" altLang="en-US">
                <a:solidFill>
                  <a:schemeClr val="tx1"/>
                </a:solidFill>
                <a:sym typeface="Wingdings" panose="05000000000000000000" pitchFamily="2" charset="2"/>
              </a:rPr>
              <a:t> </a:t>
            </a:r>
            <a:r>
              <a:rPr lang="en-US" altLang="en-US">
                <a:solidFill>
                  <a:schemeClr val="tx1"/>
                </a:solidFill>
              </a:rPr>
              <a:t>Moderate</a:t>
            </a:r>
          </a:p>
        </p:txBody>
      </p:sp>
      <p:sp>
        <p:nvSpPr>
          <p:cNvPr id="78" name="Text Box 51">
            <a:extLst>
              <a:ext uri="{C183D7F6-B498-43B3-948B-1728B52AA6E4}">
                <adec:decorative xmlns:adec="http://schemas.microsoft.com/office/drawing/2017/decorative" val="1"/>
              </a:ext>
            </a:extLst>
          </p:cNvPr>
          <p:cNvSpPr txBox="1">
            <a:spLocks noChangeArrowheads="1"/>
          </p:cNvSpPr>
          <p:nvPr/>
        </p:nvSpPr>
        <p:spPr bwMode="auto">
          <a:xfrm>
            <a:off x="7730208" y="5255854"/>
            <a:ext cx="1038236" cy="402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oAutofit/>
          </a:bodyPr>
          <a:lstStyle>
            <a:defPPr>
              <a:defRPr lang="en-US"/>
            </a:defPPr>
            <a:lvl1pPr>
              <a:defRPr sz="1700">
                <a:solidFill>
                  <a:schemeClr val="bg2"/>
                </a:solidFill>
                <a:latin typeface="+mn-lt"/>
                <a:cs typeface="Arial Unicode MS" panose="020B0604020202020204" pitchFamily="34" charset="-128"/>
              </a:defRPr>
            </a:lvl1pPr>
            <a:lvl2pPr marL="742950" indent="-285750">
              <a:defRPr sz="2400">
                <a:latin typeface="Verdana" pitchFamily="34" charset="0"/>
              </a:defRPr>
            </a:lvl2pPr>
            <a:lvl3pPr marL="1143000" indent="-228600">
              <a:defRPr sz="2400">
                <a:latin typeface="Verdana" pitchFamily="34" charset="0"/>
              </a:defRPr>
            </a:lvl3pPr>
            <a:lvl4pPr marL="1600200" indent="-228600">
              <a:defRPr sz="2400">
                <a:latin typeface="Verdana" pitchFamily="34" charset="0"/>
              </a:defRPr>
            </a:lvl4pPr>
            <a:lvl5pPr marL="2057400" indent="-228600">
              <a:defRPr sz="2400">
                <a:latin typeface="Verdana" pitchFamily="34" charset="0"/>
              </a:defRPr>
            </a:lvl5pPr>
            <a:lvl6pPr marL="2514600" indent="-228600" eaLnBrk="0" fontAlgn="base" hangingPunct="0">
              <a:spcBef>
                <a:spcPct val="0"/>
              </a:spcBef>
              <a:spcAft>
                <a:spcPct val="0"/>
              </a:spcAft>
              <a:defRPr sz="2400">
                <a:latin typeface="Verdana" pitchFamily="34" charset="0"/>
              </a:defRPr>
            </a:lvl6pPr>
            <a:lvl7pPr marL="2971800" indent="-228600" eaLnBrk="0" fontAlgn="base" hangingPunct="0">
              <a:spcBef>
                <a:spcPct val="0"/>
              </a:spcBef>
              <a:spcAft>
                <a:spcPct val="0"/>
              </a:spcAft>
              <a:defRPr sz="2400">
                <a:latin typeface="Verdana" pitchFamily="34" charset="0"/>
              </a:defRPr>
            </a:lvl7pPr>
            <a:lvl8pPr marL="3429000" indent="-228600" eaLnBrk="0" fontAlgn="base" hangingPunct="0">
              <a:spcBef>
                <a:spcPct val="0"/>
              </a:spcBef>
              <a:spcAft>
                <a:spcPct val="0"/>
              </a:spcAft>
              <a:defRPr sz="2400">
                <a:latin typeface="Verdana" pitchFamily="34" charset="0"/>
              </a:defRPr>
            </a:lvl8pPr>
            <a:lvl9pPr marL="3886200" indent="-228600" eaLnBrk="0" fontAlgn="base" hangingPunct="0">
              <a:spcBef>
                <a:spcPct val="0"/>
              </a:spcBef>
              <a:spcAft>
                <a:spcPct val="0"/>
              </a:spcAft>
              <a:defRPr sz="2400">
                <a:latin typeface="Verdana" pitchFamily="34" charset="0"/>
              </a:defRPr>
            </a:lvl9pPr>
          </a:lstStyle>
          <a:p>
            <a:r>
              <a:rPr lang="en-US" altLang="en-US">
                <a:solidFill>
                  <a:srgbClr val="00009A"/>
                </a:solidFill>
                <a:sym typeface="Wingdings" panose="05000000000000000000" pitchFamily="2" charset="2"/>
              </a:rPr>
              <a:t></a:t>
            </a:r>
            <a:r>
              <a:rPr lang="en-US" altLang="en-US">
                <a:solidFill>
                  <a:schemeClr val="tx1"/>
                </a:solidFill>
                <a:sym typeface="Wingdings" panose="05000000000000000000" pitchFamily="2" charset="2"/>
              </a:rPr>
              <a:t> </a:t>
            </a:r>
            <a:r>
              <a:rPr lang="en-US" altLang="en-US">
                <a:solidFill>
                  <a:schemeClr val="tx1"/>
                </a:solidFill>
              </a:rPr>
              <a:t>High</a:t>
            </a:r>
          </a:p>
        </p:txBody>
      </p:sp>
      <p:sp>
        <p:nvSpPr>
          <p:cNvPr id="7" name="Text Placeholder 6"/>
          <p:cNvSpPr>
            <a:spLocks noGrp="1"/>
          </p:cNvSpPr>
          <p:nvPr>
            <p:ph type="body" sz="quarter" idx="15"/>
          </p:nvPr>
        </p:nvSpPr>
        <p:spPr/>
        <p:txBody>
          <a:bodyPr/>
          <a:lstStyle/>
          <a:p>
            <a:r>
              <a:rPr lang="en-US"/>
              <a:t>Interest-rate and credit sensitivity are provided by John Hancock Investment Management estimates and are subject to change. Interest-rate sensitivity is the measure of how sensitive the value of fixed-income investments is to changes in interest rates. Generally, the value of a fixed-income investment will decline as interest rates rise. Credit sensitivity measures the risk that an issuer will be unable or unwilling to make principal or interest payments. See slides 61–63 for index definitions. It is not possible to invest directly in an index. This chart does not illustrate the performance of any John Hancock fund. Asset allocation and diversification do not guarantee a profit or eliminate the risk of a loss.</a:t>
            </a:r>
          </a:p>
        </p:txBody>
      </p:sp>
      <p:sp>
        <p:nvSpPr>
          <p:cNvPr id="3" name="Slide Number Placeholder 2">
            <a:extLst>
              <a:ext uri="{C183D7F6-B498-43B3-948B-1728B52AA6E4}">
                <adec:decorative xmlns:adec="http://schemas.microsoft.com/office/drawing/2017/decorative" val="1"/>
              </a:ext>
            </a:extLst>
          </p:cNvPr>
          <p:cNvSpPr>
            <a:spLocks noGrp="1"/>
          </p:cNvSpPr>
          <p:nvPr>
            <p:ph type="sldNum" sz="quarter" idx="18"/>
          </p:nvPr>
        </p:nvSpPr>
        <p:spPr/>
        <p:txBody>
          <a:bodyPr/>
          <a:lstStyle/>
          <a:p>
            <a:pPr>
              <a:defRPr/>
            </a:pPr>
            <a:fld id="{E54343B0-9A9E-43CD-BA60-45365A2A43B5}" type="slidenum">
              <a:rPr lang="en-US" smtClean="0"/>
              <a:pPr>
                <a:defRPr/>
              </a:pPr>
              <a:t>21</a:t>
            </a:fld>
            <a:endParaRPr lang="en-US"/>
          </a:p>
        </p:txBody>
      </p:sp>
    </p:spTree>
    <p:custDataLst>
      <p:tags r:id="rId1"/>
    </p:custDataLst>
    <p:extLst>
      <p:ext uri="{BB962C8B-B14F-4D97-AF65-F5344CB8AC3E}">
        <p14:creationId xmlns:p14="http://schemas.microsoft.com/office/powerpoint/2010/main" val="2054328449"/>
      </p:ext>
    </p:extLst>
  </p:cSld>
  <p:clrMapOvr>
    <a:masterClrMapping/>
  </p:clrMapOvr>
  <p:transition spd="slow">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98464" y="472438"/>
            <a:ext cx="8356240" cy="792167"/>
          </a:xfrm>
        </p:spPr>
        <p:txBody>
          <a:bodyPr/>
          <a:lstStyle/>
          <a:p>
            <a:r>
              <a:rPr lang="en-US" altLang="en-US"/>
              <a:t>The future for fixed income is unlikely </a:t>
            </a:r>
            <a:br>
              <a:rPr lang="en-US" altLang="en-US"/>
            </a:br>
            <a:r>
              <a:rPr lang="en-US" altLang="en-US"/>
              <a:t>to resemble the past</a:t>
            </a:r>
            <a:endParaRPr lang="en-US"/>
          </a:p>
        </p:txBody>
      </p:sp>
      <p:sp>
        <p:nvSpPr>
          <p:cNvPr id="10" name="Text Placeholder 16">
            <a:extLst>
              <a:ext uri="{FF2B5EF4-FFF2-40B4-BE49-F238E27FC236}">
                <a16:creationId xmlns:a16="http://schemas.microsoft.com/office/drawing/2014/main" id="{A1E420F3-92D8-4E7E-853D-CDBAE9B383DC}"/>
              </a:ext>
            </a:extLst>
          </p:cNvPr>
          <p:cNvSpPr txBox="1">
            <a:spLocks/>
          </p:cNvSpPr>
          <p:nvPr/>
        </p:nvSpPr>
        <p:spPr>
          <a:xfrm>
            <a:off x="407480" y="122083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1600"/>
              <a:t>The volume of U.S. Treasury debt has soared, along with investor demand</a:t>
            </a:r>
          </a:p>
        </p:txBody>
      </p:sp>
      <p:sp>
        <p:nvSpPr>
          <p:cNvPr id="15" name="Text Box 16"/>
          <p:cNvSpPr txBox="1">
            <a:spLocks noChangeArrowheads="1"/>
          </p:cNvSpPr>
          <p:nvPr/>
        </p:nvSpPr>
        <p:spPr bwMode="auto">
          <a:xfrm>
            <a:off x="309468" y="1575454"/>
            <a:ext cx="8072220" cy="29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D014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r>
              <a:rPr lang="en-US" altLang="en-US" sz="1300">
                <a:latin typeface="+mn-lt"/>
              </a:rPr>
              <a:t>10-year U.S. Treasury yields and federal debt, 1983-2023</a:t>
            </a:r>
          </a:p>
        </p:txBody>
      </p:sp>
      <p:grpSp>
        <p:nvGrpSpPr>
          <p:cNvPr id="4" name="Group 3">
            <a:extLst>
              <a:ext uri="{FF2B5EF4-FFF2-40B4-BE49-F238E27FC236}">
                <a16:creationId xmlns:a16="http://schemas.microsoft.com/office/drawing/2014/main" id="{66FE84C3-6700-0F40-70FD-8D42F05724C2}"/>
              </a:ext>
            </a:extLst>
          </p:cNvPr>
          <p:cNvGrpSpPr/>
          <p:nvPr/>
        </p:nvGrpSpPr>
        <p:grpSpPr>
          <a:xfrm>
            <a:off x="309467" y="1986701"/>
            <a:ext cx="8445088" cy="4181422"/>
            <a:chOff x="309467" y="1986701"/>
            <a:chExt cx="8445088" cy="4181422"/>
          </a:xfrm>
        </p:grpSpPr>
        <p:graphicFrame>
          <p:nvGraphicFramePr>
            <p:cNvPr id="11" name="Chart 10">
              <a:extLst>
                <a:ext uri="{FF2B5EF4-FFF2-40B4-BE49-F238E27FC236}">
                  <a16:creationId xmlns:a16="http://schemas.microsoft.com/office/drawing/2014/main" id="{8C99B88E-FF77-4DB1-822E-C5B9E60A5096}"/>
                </a:ext>
              </a:extLst>
            </p:cNvPr>
            <p:cNvGraphicFramePr/>
            <p:nvPr>
              <p:extLst>
                <p:ext uri="{D42A27DB-BD31-4B8C-83A1-F6EECF244321}">
                  <p14:modId xmlns:p14="http://schemas.microsoft.com/office/powerpoint/2010/main" val="1212299924"/>
                </p:ext>
              </p:extLst>
            </p:nvPr>
          </p:nvGraphicFramePr>
          <p:xfrm>
            <a:off x="309467" y="1986701"/>
            <a:ext cx="8445088" cy="4181422"/>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7">
              <a:extLst>
                <a:ext uri="{FF2B5EF4-FFF2-40B4-BE49-F238E27FC236}">
                  <a16:creationId xmlns:a16="http://schemas.microsoft.com/office/drawing/2014/main" id="{A8B83266-7F40-4EAB-AFFB-09C7443CA76E}"/>
                </a:ext>
                <a:ext uri="{C183D7F6-B498-43B3-948B-1728B52AA6E4}">
                  <adec:decorative xmlns:adec="http://schemas.microsoft.com/office/drawing/2017/decorative" val="1"/>
                </a:ext>
              </a:extLst>
            </p:cNvPr>
            <p:cNvSpPr txBox="1"/>
            <p:nvPr/>
          </p:nvSpPr>
          <p:spPr>
            <a:xfrm>
              <a:off x="534608" y="1989206"/>
              <a:ext cx="269626" cy="276999"/>
            </a:xfrm>
            <a:prstGeom prst="rect">
              <a:avLst/>
            </a:prstGeom>
            <a:noFill/>
          </p:spPr>
          <p:txBody>
            <a:bodyPr wrap="none" rtlCol="0">
              <a:spAutoFit/>
            </a:bodyPr>
            <a:lstStyle/>
            <a:p>
              <a:r>
                <a:rPr lang="en-US" sz="1200">
                  <a:latin typeface="+mn-lt"/>
                </a:rPr>
                <a:t>$</a:t>
              </a:r>
            </a:p>
          </p:txBody>
        </p:sp>
        <p:sp>
          <p:nvSpPr>
            <p:cNvPr id="12" name="TextBox 11">
              <a:extLst>
                <a:ext uri="{FF2B5EF4-FFF2-40B4-BE49-F238E27FC236}">
                  <a16:creationId xmlns:a16="http://schemas.microsoft.com/office/drawing/2014/main" id="{57D3BFD8-2239-4788-9AF1-D0EEC6859B56}"/>
                </a:ext>
                <a:ext uri="{C183D7F6-B498-43B3-948B-1728B52AA6E4}">
                  <adec:decorative xmlns:adec="http://schemas.microsoft.com/office/drawing/2017/decorative" val="1"/>
                </a:ext>
              </a:extLst>
            </p:cNvPr>
            <p:cNvSpPr txBox="1"/>
            <p:nvPr/>
          </p:nvSpPr>
          <p:spPr>
            <a:xfrm>
              <a:off x="8369388" y="1989206"/>
              <a:ext cx="320922" cy="276999"/>
            </a:xfrm>
            <a:prstGeom prst="rect">
              <a:avLst/>
            </a:prstGeom>
            <a:noFill/>
          </p:spPr>
          <p:txBody>
            <a:bodyPr wrap="none" rtlCol="0">
              <a:spAutoFit/>
            </a:bodyPr>
            <a:lstStyle/>
            <a:p>
              <a:r>
                <a:rPr lang="en-US" sz="1200">
                  <a:latin typeface="+mn-lt"/>
                </a:rPr>
                <a:t>%</a:t>
              </a:r>
            </a:p>
          </p:txBody>
        </p:sp>
      </p:grpSp>
      <p:sp>
        <p:nvSpPr>
          <p:cNvPr id="9" name="Text Placeholder 8"/>
          <p:cNvSpPr>
            <a:spLocks noGrp="1"/>
          </p:cNvSpPr>
          <p:nvPr>
            <p:ph type="body" sz="quarter" idx="15"/>
          </p:nvPr>
        </p:nvSpPr>
        <p:spPr>
          <a:xfrm>
            <a:off x="3215111" y="6168123"/>
            <a:ext cx="5137867" cy="402451"/>
          </a:xfrm>
        </p:spPr>
        <p:txBody>
          <a:bodyPr/>
          <a:lstStyle/>
          <a:p>
            <a:r>
              <a:rPr lang="en-US" altLang="en-US"/>
              <a:t>Source: Bloomberg, Federal Reserve Bank of St. Louis, as of 12/31/2023. </a:t>
            </a:r>
          </a:p>
        </p:txBody>
      </p:sp>
      <p:sp>
        <p:nvSpPr>
          <p:cNvPr id="2" name="Slide Number Placeholder 1">
            <a:extLst>
              <a:ext uri="{C183D7F6-B498-43B3-948B-1728B52AA6E4}">
                <adec:decorative xmlns:adec="http://schemas.microsoft.com/office/drawing/2017/decorative" val="1"/>
              </a:ext>
            </a:extLst>
          </p:cNvPr>
          <p:cNvSpPr>
            <a:spLocks noGrp="1"/>
          </p:cNvSpPr>
          <p:nvPr>
            <p:ph type="sldNum" sz="quarter" idx="18"/>
          </p:nvPr>
        </p:nvSpPr>
        <p:spPr>
          <a:xfrm>
            <a:off x="8532813" y="6399213"/>
            <a:ext cx="212725" cy="176212"/>
          </a:xfrm>
        </p:spPr>
        <p:txBody>
          <a:bodyPr/>
          <a:lstStyle/>
          <a:p>
            <a:fld id="{E54343B0-9A9E-43CD-BA60-45365A2A43B5}" type="slidenum">
              <a:rPr lang="en-US" smtClean="0"/>
              <a:pPr/>
              <a:t>22</a:t>
            </a:fld>
            <a:endParaRPr lang="en-US"/>
          </a:p>
        </p:txBody>
      </p:sp>
    </p:spTree>
    <p:custDataLst>
      <p:tags r:id="rId1"/>
    </p:custDataLst>
    <p:extLst>
      <p:ext uri="{BB962C8B-B14F-4D97-AF65-F5344CB8AC3E}">
        <p14:creationId xmlns:p14="http://schemas.microsoft.com/office/powerpoint/2010/main" val="1175626376"/>
      </p:ext>
    </p:extLst>
  </p:cSld>
  <p:clrMapOvr>
    <a:masterClrMapping/>
  </p:clrMapOvr>
  <p:transition spd="slow">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a:ea typeface="Arial Unicode MS" panose="020B0604020202020204" pitchFamily="34" charset="-128"/>
              </a:rPr>
              <a:t>Look beyond the mainstream for new opportunities</a:t>
            </a:r>
            <a:endParaRPr lang="en-US"/>
          </a:p>
        </p:txBody>
      </p:sp>
      <p:sp>
        <p:nvSpPr>
          <p:cNvPr id="15" name="Text Placeholder 16">
            <a:extLst>
              <a:ext uri="{FF2B5EF4-FFF2-40B4-BE49-F238E27FC236}">
                <a16:creationId xmlns:a16="http://schemas.microsoft.com/office/drawing/2014/main" id="{8DB8BDEB-E5D8-431D-83BA-7C4AA0BFE8B8}"/>
              </a:ext>
            </a:extLst>
          </p:cNvPr>
          <p:cNvSpPr txBox="1">
            <a:spLocks/>
          </p:cNvSpPr>
          <p:nvPr/>
        </p:nvSpPr>
        <p:spPr>
          <a:xfrm>
            <a:off x="407480" y="87539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Bond market performance, 2003</a:t>
            </a:r>
            <a:r>
              <a:rPr lang="en-US" altLang="en-US" sz="1600">
                <a:latin typeface="+mn-lt"/>
              </a:rPr>
              <a:t>–</a:t>
            </a:r>
            <a:r>
              <a:rPr lang="en-US" sz="1600"/>
              <a:t>2023</a:t>
            </a:r>
          </a:p>
        </p:txBody>
      </p:sp>
      <p:graphicFrame>
        <p:nvGraphicFramePr>
          <p:cNvPr id="18" name="Table 17"/>
          <p:cNvGraphicFramePr>
            <a:graphicFrameLocks noGrp="1"/>
          </p:cNvGraphicFramePr>
          <p:nvPr>
            <p:extLst>
              <p:ext uri="{D42A27DB-BD31-4B8C-83A1-F6EECF244321}">
                <p14:modId xmlns:p14="http://schemas.microsoft.com/office/powerpoint/2010/main" val="10173575"/>
              </p:ext>
            </p:extLst>
          </p:nvPr>
        </p:nvGraphicFramePr>
        <p:xfrm>
          <a:off x="532890" y="1468590"/>
          <a:ext cx="8206380" cy="3915621"/>
        </p:xfrm>
        <a:graphic>
          <a:graphicData uri="http://schemas.openxmlformats.org/drawingml/2006/table">
            <a:tbl>
              <a:tblPr firstRow="1">
                <a:tableStyleId>{5940675A-B579-460E-94D1-54222C63F5DA}</a:tableStyleId>
              </a:tblPr>
              <a:tblGrid>
                <a:gridCol w="390780">
                  <a:extLst>
                    <a:ext uri="{9D8B030D-6E8A-4147-A177-3AD203B41FA5}">
                      <a16:colId xmlns:a16="http://schemas.microsoft.com/office/drawing/2014/main" val="20008"/>
                    </a:ext>
                  </a:extLst>
                </a:gridCol>
                <a:gridCol w="390780">
                  <a:extLst>
                    <a:ext uri="{9D8B030D-6E8A-4147-A177-3AD203B41FA5}">
                      <a16:colId xmlns:a16="http://schemas.microsoft.com/office/drawing/2014/main" val="20009"/>
                    </a:ext>
                  </a:extLst>
                </a:gridCol>
                <a:gridCol w="390780">
                  <a:extLst>
                    <a:ext uri="{9D8B030D-6E8A-4147-A177-3AD203B41FA5}">
                      <a16:colId xmlns:a16="http://schemas.microsoft.com/office/drawing/2014/main" val="20010"/>
                    </a:ext>
                  </a:extLst>
                </a:gridCol>
                <a:gridCol w="390780">
                  <a:extLst>
                    <a:ext uri="{9D8B030D-6E8A-4147-A177-3AD203B41FA5}">
                      <a16:colId xmlns:a16="http://schemas.microsoft.com/office/drawing/2014/main" val="20011"/>
                    </a:ext>
                  </a:extLst>
                </a:gridCol>
                <a:gridCol w="390780">
                  <a:extLst>
                    <a:ext uri="{9D8B030D-6E8A-4147-A177-3AD203B41FA5}">
                      <a16:colId xmlns:a16="http://schemas.microsoft.com/office/drawing/2014/main" val="20012"/>
                    </a:ext>
                  </a:extLst>
                </a:gridCol>
                <a:gridCol w="390780">
                  <a:extLst>
                    <a:ext uri="{9D8B030D-6E8A-4147-A177-3AD203B41FA5}">
                      <a16:colId xmlns:a16="http://schemas.microsoft.com/office/drawing/2014/main" val="20013"/>
                    </a:ext>
                  </a:extLst>
                </a:gridCol>
                <a:gridCol w="390780">
                  <a:extLst>
                    <a:ext uri="{9D8B030D-6E8A-4147-A177-3AD203B41FA5}">
                      <a16:colId xmlns:a16="http://schemas.microsoft.com/office/drawing/2014/main" val="20014"/>
                    </a:ext>
                  </a:extLst>
                </a:gridCol>
                <a:gridCol w="390780">
                  <a:extLst>
                    <a:ext uri="{9D8B030D-6E8A-4147-A177-3AD203B41FA5}">
                      <a16:colId xmlns:a16="http://schemas.microsoft.com/office/drawing/2014/main" val="20015"/>
                    </a:ext>
                  </a:extLst>
                </a:gridCol>
                <a:gridCol w="390780">
                  <a:extLst>
                    <a:ext uri="{9D8B030D-6E8A-4147-A177-3AD203B41FA5}">
                      <a16:colId xmlns:a16="http://schemas.microsoft.com/office/drawing/2014/main" val="20016"/>
                    </a:ext>
                  </a:extLst>
                </a:gridCol>
                <a:gridCol w="390780">
                  <a:extLst>
                    <a:ext uri="{9D8B030D-6E8A-4147-A177-3AD203B41FA5}">
                      <a16:colId xmlns:a16="http://schemas.microsoft.com/office/drawing/2014/main" val="20017"/>
                    </a:ext>
                  </a:extLst>
                </a:gridCol>
                <a:gridCol w="390780">
                  <a:extLst>
                    <a:ext uri="{9D8B030D-6E8A-4147-A177-3AD203B41FA5}">
                      <a16:colId xmlns:a16="http://schemas.microsoft.com/office/drawing/2014/main" val="20018"/>
                    </a:ext>
                  </a:extLst>
                </a:gridCol>
                <a:gridCol w="390780">
                  <a:extLst>
                    <a:ext uri="{9D8B030D-6E8A-4147-A177-3AD203B41FA5}">
                      <a16:colId xmlns:a16="http://schemas.microsoft.com/office/drawing/2014/main" val="20019"/>
                    </a:ext>
                  </a:extLst>
                </a:gridCol>
                <a:gridCol w="390780">
                  <a:extLst>
                    <a:ext uri="{9D8B030D-6E8A-4147-A177-3AD203B41FA5}">
                      <a16:colId xmlns:a16="http://schemas.microsoft.com/office/drawing/2014/main" val="20020"/>
                    </a:ext>
                  </a:extLst>
                </a:gridCol>
                <a:gridCol w="390780">
                  <a:extLst>
                    <a:ext uri="{9D8B030D-6E8A-4147-A177-3AD203B41FA5}">
                      <a16:colId xmlns:a16="http://schemas.microsoft.com/office/drawing/2014/main" val="20021"/>
                    </a:ext>
                  </a:extLst>
                </a:gridCol>
                <a:gridCol w="390780">
                  <a:extLst>
                    <a:ext uri="{9D8B030D-6E8A-4147-A177-3AD203B41FA5}">
                      <a16:colId xmlns:a16="http://schemas.microsoft.com/office/drawing/2014/main" val="20022"/>
                    </a:ext>
                  </a:extLst>
                </a:gridCol>
                <a:gridCol w="390780">
                  <a:extLst>
                    <a:ext uri="{9D8B030D-6E8A-4147-A177-3AD203B41FA5}">
                      <a16:colId xmlns:a16="http://schemas.microsoft.com/office/drawing/2014/main" val="1477363311"/>
                    </a:ext>
                  </a:extLst>
                </a:gridCol>
                <a:gridCol w="390780">
                  <a:extLst>
                    <a:ext uri="{9D8B030D-6E8A-4147-A177-3AD203B41FA5}">
                      <a16:colId xmlns:a16="http://schemas.microsoft.com/office/drawing/2014/main" val="2880451101"/>
                    </a:ext>
                  </a:extLst>
                </a:gridCol>
                <a:gridCol w="390780">
                  <a:extLst>
                    <a:ext uri="{9D8B030D-6E8A-4147-A177-3AD203B41FA5}">
                      <a16:colId xmlns:a16="http://schemas.microsoft.com/office/drawing/2014/main" val="3678689367"/>
                    </a:ext>
                  </a:extLst>
                </a:gridCol>
                <a:gridCol w="390780">
                  <a:extLst>
                    <a:ext uri="{9D8B030D-6E8A-4147-A177-3AD203B41FA5}">
                      <a16:colId xmlns:a16="http://schemas.microsoft.com/office/drawing/2014/main" val="686506436"/>
                    </a:ext>
                  </a:extLst>
                </a:gridCol>
                <a:gridCol w="390780">
                  <a:extLst>
                    <a:ext uri="{9D8B030D-6E8A-4147-A177-3AD203B41FA5}">
                      <a16:colId xmlns:a16="http://schemas.microsoft.com/office/drawing/2014/main" val="4271388096"/>
                    </a:ext>
                  </a:extLst>
                </a:gridCol>
                <a:gridCol w="390780">
                  <a:extLst>
                    <a:ext uri="{9D8B030D-6E8A-4147-A177-3AD203B41FA5}">
                      <a16:colId xmlns:a16="http://schemas.microsoft.com/office/drawing/2014/main" val="4173479359"/>
                    </a:ext>
                  </a:extLst>
                </a:gridCol>
              </a:tblGrid>
              <a:tr h="166581">
                <a:tc>
                  <a:txBody>
                    <a:bodyPr/>
                    <a:lstStyle/>
                    <a:p>
                      <a:pPr algn="ctr">
                        <a:lnSpc>
                          <a:spcPct val="100000"/>
                        </a:lnSpc>
                        <a:spcBef>
                          <a:spcPts val="0"/>
                        </a:spcBef>
                      </a:pPr>
                      <a:r>
                        <a:rPr lang="en-US" sz="800" b="1" spc="-30" baseline="0">
                          <a:solidFill>
                            <a:schemeClr val="bg2">
                              <a:lumMod val="75000"/>
                            </a:schemeClr>
                          </a:solidFill>
                          <a:latin typeface="+mn-lt"/>
                        </a:rPr>
                        <a:t>2003</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DEDED"/>
                    </a:solidFill>
                  </a:tcPr>
                </a:tc>
                <a:tc>
                  <a:txBody>
                    <a:bodyPr/>
                    <a:lstStyle/>
                    <a:p>
                      <a:pPr algn="ctr">
                        <a:lnSpc>
                          <a:spcPct val="100000"/>
                        </a:lnSpc>
                        <a:spcBef>
                          <a:spcPts val="0"/>
                        </a:spcBef>
                      </a:pPr>
                      <a:r>
                        <a:rPr lang="en-US" sz="800" b="1" spc="-30" baseline="0">
                          <a:solidFill>
                            <a:schemeClr val="bg2">
                              <a:lumMod val="75000"/>
                            </a:schemeClr>
                          </a:solidFill>
                          <a:latin typeface="+mn-lt"/>
                        </a:rPr>
                        <a:t>2004</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DEDED"/>
                    </a:solidFill>
                  </a:tcPr>
                </a:tc>
                <a:tc>
                  <a:txBody>
                    <a:bodyPr/>
                    <a:lstStyle/>
                    <a:p>
                      <a:pPr algn="ctr">
                        <a:lnSpc>
                          <a:spcPct val="100000"/>
                        </a:lnSpc>
                        <a:spcBef>
                          <a:spcPts val="0"/>
                        </a:spcBef>
                      </a:pPr>
                      <a:r>
                        <a:rPr lang="en-US" sz="800" b="1" spc="-30" baseline="0">
                          <a:solidFill>
                            <a:schemeClr val="bg2">
                              <a:lumMod val="75000"/>
                            </a:schemeClr>
                          </a:solidFill>
                          <a:latin typeface="+mn-lt"/>
                        </a:rPr>
                        <a:t>2005</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DEDED"/>
                    </a:solidFill>
                  </a:tcPr>
                </a:tc>
                <a:tc>
                  <a:txBody>
                    <a:bodyPr/>
                    <a:lstStyle/>
                    <a:p>
                      <a:pPr algn="ctr">
                        <a:lnSpc>
                          <a:spcPct val="100000"/>
                        </a:lnSpc>
                        <a:spcBef>
                          <a:spcPts val="0"/>
                        </a:spcBef>
                      </a:pPr>
                      <a:r>
                        <a:rPr lang="en-US" sz="800" b="1" spc="-30" baseline="0">
                          <a:solidFill>
                            <a:schemeClr val="bg2">
                              <a:lumMod val="75000"/>
                            </a:schemeClr>
                          </a:solidFill>
                          <a:latin typeface="+mn-lt"/>
                        </a:rPr>
                        <a:t>2006</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DEDED"/>
                    </a:solidFill>
                  </a:tcPr>
                </a:tc>
                <a:tc>
                  <a:txBody>
                    <a:bodyPr/>
                    <a:lstStyle/>
                    <a:p>
                      <a:pPr algn="ctr">
                        <a:lnSpc>
                          <a:spcPct val="100000"/>
                        </a:lnSpc>
                        <a:spcBef>
                          <a:spcPts val="0"/>
                        </a:spcBef>
                      </a:pPr>
                      <a:r>
                        <a:rPr lang="en-US" sz="800" b="1" spc="-30" baseline="0">
                          <a:solidFill>
                            <a:schemeClr val="bg2">
                              <a:lumMod val="75000"/>
                            </a:schemeClr>
                          </a:solidFill>
                          <a:latin typeface="+mn-lt"/>
                        </a:rPr>
                        <a:t>2007</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DEDED"/>
                    </a:solidFill>
                  </a:tcPr>
                </a:tc>
                <a:tc>
                  <a:txBody>
                    <a:bodyPr/>
                    <a:lstStyle/>
                    <a:p>
                      <a:pPr algn="ctr">
                        <a:lnSpc>
                          <a:spcPct val="100000"/>
                        </a:lnSpc>
                        <a:spcBef>
                          <a:spcPts val="0"/>
                        </a:spcBef>
                      </a:pPr>
                      <a:r>
                        <a:rPr lang="en-US" sz="800" b="1" spc="-30" baseline="0">
                          <a:solidFill>
                            <a:schemeClr val="bg2">
                              <a:lumMod val="75000"/>
                            </a:schemeClr>
                          </a:solidFill>
                          <a:latin typeface="+mn-lt"/>
                        </a:rPr>
                        <a:t>2008</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DEDED"/>
                    </a:solidFill>
                  </a:tcPr>
                </a:tc>
                <a:tc>
                  <a:txBody>
                    <a:bodyPr/>
                    <a:lstStyle/>
                    <a:p>
                      <a:pPr algn="ctr">
                        <a:lnSpc>
                          <a:spcPct val="100000"/>
                        </a:lnSpc>
                        <a:spcBef>
                          <a:spcPts val="0"/>
                        </a:spcBef>
                      </a:pPr>
                      <a:r>
                        <a:rPr lang="en-US" sz="800" b="1" spc="-30" baseline="0">
                          <a:solidFill>
                            <a:schemeClr val="bg2">
                              <a:lumMod val="75000"/>
                            </a:schemeClr>
                          </a:solidFill>
                          <a:latin typeface="+mn-lt"/>
                        </a:rPr>
                        <a:t>2009</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DEDED"/>
                    </a:solidFill>
                  </a:tcPr>
                </a:tc>
                <a:tc>
                  <a:txBody>
                    <a:bodyPr/>
                    <a:lstStyle/>
                    <a:p>
                      <a:pPr algn="ctr">
                        <a:lnSpc>
                          <a:spcPct val="100000"/>
                        </a:lnSpc>
                        <a:spcBef>
                          <a:spcPts val="0"/>
                        </a:spcBef>
                      </a:pPr>
                      <a:r>
                        <a:rPr lang="en-US" sz="800" b="1" spc="-30" baseline="0">
                          <a:solidFill>
                            <a:schemeClr val="bg2">
                              <a:lumMod val="75000"/>
                            </a:schemeClr>
                          </a:solidFill>
                          <a:latin typeface="+mn-lt"/>
                        </a:rPr>
                        <a:t>2010</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DEDED"/>
                    </a:solidFill>
                  </a:tcPr>
                </a:tc>
                <a:tc>
                  <a:txBody>
                    <a:bodyPr/>
                    <a:lstStyle/>
                    <a:p>
                      <a:pPr algn="ctr">
                        <a:lnSpc>
                          <a:spcPct val="100000"/>
                        </a:lnSpc>
                        <a:spcBef>
                          <a:spcPts val="0"/>
                        </a:spcBef>
                      </a:pPr>
                      <a:r>
                        <a:rPr lang="en-US" sz="800" b="1" spc="-30" baseline="0">
                          <a:solidFill>
                            <a:schemeClr val="bg2">
                              <a:lumMod val="75000"/>
                            </a:schemeClr>
                          </a:solidFill>
                          <a:latin typeface="+mn-lt"/>
                        </a:rPr>
                        <a:t>2011</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DEDED"/>
                    </a:solidFill>
                  </a:tcPr>
                </a:tc>
                <a:tc>
                  <a:txBody>
                    <a:bodyPr/>
                    <a:lstStyle/>
                    <a:p>
                      <a:pPr algn="ctr">
                        <a:lnSpc>
                          <a:spcPct val="100000"/>
                        </a:lnSpc>
                        <a:spcBef>
                          <a:spcPts val="0"/>
                        </a:spcBef>
                      </a:pPr>
                      <a:r>
                        <a:rPr lang="en-US" sz="800" b="1" spc="-30" baseline="0">
                          <a:solidFill>
                            <a:schemeClr val="bg2">
                              <a:lumMod val="75000"/>
                            </a:schemeClr>
                          </a:solidFill>
                          <a:latin typeface="+mn-lt"/>
                        </a:rPr>
                        <a:t>2012</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DEDED"/>
                    </a:solidFill>
                  </a:tcPr>
                </a:tc>
                <a:tc>
                  <a:txBody>
                    <a:bodyPr/>
                    <a:lstStyle/>
                    <a:p>
                      <a:pPr algn="ctr">
                        <a:lnSpc>
                          <a:spcPct val="100000"/>
                        </a:lnSpc>
                        <a:spcBef>
                          <a:spcPts val="0"/>
                        </a:spcBef>
                      </a:pPr>
                      <a:r>
                        <a:rPr lang="en-US" sz="800" b="1" spc="-30" baseline="0">
                          <a:solidFill>
                            <a:schemeClr val="bg2">
                              <a:lumMod val="75000"/>
                            </a:schemeClr>
                          </a:solidFill>
                          <a:latin typeface="+mn-lt"/>
                        </a:rPr>
                        <a:t>2013</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DEDED"/>
                    </a:solidFill>
                  </a:tcPr>
                </a:tc>
                <a:tc>
                  <a:txBody>
                    <a:bodyPr/>
                    <a:lstStyle/>
                    <a:p>
                      <a:pPr algn="ctr">
                        <a:lnSpc>
                          <a:spcPct val="100000"/>
                        </a:lnSpc>
                        <a:spcBef>
                          <a:spcPts val="0"/>
                        </a:spcBef>
                      </a:pPr>
                      <a:r>
                        <a:rPr lang="en-US" sz="800" b="1" spc="-30" baseline="0">
                          <a:solidFill>
                            <a:schemeClr val="bg2">
                              <a:lumMod val="75000"/>
                            </a:schemeClr>
                          </a:solidFill>
                          <a:latin typeface="+mn-lt"/>
                        </a:rPr>
                        <a:t>2014</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DEDED"/>
                    </a:solidFill>
                  </a:tcPr>
                </a:tc>
                <a:tc>
                  <a:txBody>
                    <a:bodyPr/>
                    <a:lstStyle/>
                    <a:p>
                      <a:pPr algn="ctr">
                        <a:lnSpc>
                          <a:spcPct val="100000"/>
                        </a:lnSpc>
                        <a:spcBef>
                          <a:spcPts val="0"/>
                        </a:spcBef>
                      </a:pPr>
                      <a:r>
                        <a:rPr lang="en-US" sz="800" b="1" spc="-30" baseline="0">
                          <a:solidFill>
                            <a:schemeClr val="bg2">
                              <a:lumMod val="75000"/>
                            </a:schemeClr>
                          </a:solidFill>
                          <a:latin typeface="+mn-lt"/>
                        </a:rPr>
                        <a:t>2015</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DEDED"/>
                    </a:solidFill>
                  </a:tcPr>
                </a:tc>
                <a:tc>
                  <a:txBody>
                    <a:bodyPr/>
                    <a:lstStyle/>
                    <a:p>
                      <a:pPr algn="ctr">
                        <a:lnSpc>
                          <a:spcPct val="100000"/>
                        </a:lnSpc>
                        <a:spcBef>
                          <a:spcPts val="0"/>
                        </a:spcBef>
                      </a:pPr>
                      <a:r>
                        <a:rPr lang="en-US" sz="800" b="1" spc="-30" baseline="0">
                          <a:solidFill>
                            <a:schemeClr val="bg2">
                              <a:lumMod val="75000"/>
                            </a:schemeClr>
                          </a:solidFill>
                          <a:latin typeface="+mn-lt"/>
                        </a:rPr>
                        <a:t>2016</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DEDED"/>
                    </a:solidFill>
                  </a:tcPr>
                </a:tc>
                <a:tc>
                  <a:txBody>
                    <a:bodyPr/>
                    <a:lstStyle/>
                    <a:p>
                      <a:pPr algn="ctr">
                        <a:lnSpc>
                          <a:spcPct val="100000"/>
                        </a:lnSpc>
                        <a:spcBef>
                          <a:spcPts val="0"/>
                        </a:spcBef>
                      </a:pPr>
                      <a:r>
                        <a:rPr lang="en-US" sz="800" b="1" spc="-30" baseline="0">
                          <a:solidFill>
                            <a:schemeClr val="bg2">
                              <a:lumMod val="75000"/>
                            </a:schemeClr>
                          </a:solidFill>
                          <a:latin typeface="+mn-lt"/>
                        </a:rPr>
                        <a:t>2017</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DEDED"/>
                    </a:solidFill>
                  </a:tcPr>
                </a:tc>
                <a:tc>
                  <a:txBody>
                    <a:bodyPr/>
                    <a:lstStyle/>
                    <a:p>
                      <a:pPr algn="ctr">
                        <a:lnSpc>
                          <a:spcPct val="100000"/>
                        </a:lnSpc>
                        <a:spcBef>
                          <a:spcPts val="0"/>
                        </a:spcBef>
                      </a:pPr>
                      <a:r>
                        <a:rPr lang="en-US" sz="800" b="1" spc="-30" baseline="0">
                          <a:solidFill>
                            <a:schemeClr val="bg2">
                              <a:lumMod val="75000"/>
                            </a:schemeClr>
                          </a:solidFill>
                          <a:latin typeface="+mn-lt"/>
                        </a:rPr>
                        <a:t>2018</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DEDED"/>
                    </a:solidFill>
                  </a:tcPr>
                </a:tc>
                <a:tc>
                  <a:txBody>
                    <a:bodyPr/>
                    <a:lstStyle/>
                    <a:p>
                      <a:pPr algn="ctr">
                        <a:lnSpc>
                          <a:spcPct val="100000"/>
                        </a:lnSpc>
                        <a:spcBef>
                          <a:spcPts val="0"/>
                        </a:spcBef>
                      </a:pPr>
                      <a:r>
                        <a:rPr lang="en-US" sz="800" b="1" spc="-30" baseline="0">
                          <a:solidFill>
                            <a:schemeClr val="bg2">
                              <a:lumMod val="75000"/>
                            </a:schemeClr>
                          </a:solidFill>
                          <a:latin typeface="+mn-lt"/>
                        </a:rPr>
                        <a:t>2019</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DEDED"/>
                    </a:solidFill>
                  </a:tcPr>
                </a:tc>
                <a:tc>
                  <a:txBody>
                    <a:bodyPr/>
                    <a:lstStyle/>
                    <a:p>
                      <a:pPr algn="ctr">
                        <a:lnSpc>
                          <a:spcPct val="100000"/>
                        </a:lnSpc>
                        <a:spcBef>
                          <a:spcPts val="0"/>
                        </a:spcBef>
                      </a:pPr>
                      <a:r>
                        <a:rPr lang="en-US" sz="800" b="1" spc="-30" baseline="0">
                          <a:solidFill>
                            <a:schemeClr val="bg2">
                              <a:lumMod val="75000"/>
                            </a:schemeClr>
                          </a:solidFill>
                          <a:latin typeface="+mn-lt"/>
                        </a:rPr>
                        <a:t>2020</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DEDED"/>
                    </a:solidFill>
                  </a:tcPr>
                </a:tc>
                <a:tc>
                  <a:txBody>
                    <a:bodyPr/>
                    <a:lstStyle/>
                    <a:p>
                      <a:pPr algn="ctr">
                        <a:lnSpc>
                          <a:spcPct val="100000"/>
                        </a:lnSpc>
                        <a:spcBef>
                          <a:spcPts val="0"/>
                        </a:spcBef>
                      </a:pPr>
                      <a:r>
                        <a:rPr lang="en-US" sz="800" b="1" spc="-30" baseline="0">
                          <a:solidFill>
                            <a:schemeClr val="bg2">
                              <a:lumMod val="75000"/>
                            </a:schemeClr>
                          </a:solidFill>
                          <a:latin typeface="+mn-lt"/>
                        </a:rPr>
                        <a:t>2021</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DEDED"/>
                    </a:solidFill>
                  </a:tcPr>
                </a:tc>
                <a:tc>
                  <a:txBody>
                    <a:bodyPr/>
                    <a:lstStyle/>
                    <a:p>
                      <a:pPr algn="ctr">
                        <a:lnSpc>
                          <a:spcPct val="100000"/>
                        </a:lnSpc>
                        <a:spcBef>
                          <a:spcPts val="0"/>
                        </a:spcBef>
                      </a:pPr>
                      <a:r>
                        <a:rPr lang="en-US" sz="800" b="1" spc="-30" baseline="0">
                          <a:solidFill>
                            <a:schemeClr val="bg2">
                              <a:lumMod val="75000"/>
                            </a:schemeClr>
                          </a:solidFill>
                          <a:latin typeface="+mn-lt"/>
                        </a:rPr>
                        <a:t>2022</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DEDED"/>
                    </a:solidFill>
                  </a:tcPr>
                </a:tc>
                <a:tc>
                  <a:txBody>
                    <a:bodyPr/>
                    <a:lstStyle/>
                    <a:p>
                      <a:pPr algn="ctr">
                        <a:lnSpc>
                          <a:spcPct val="100000"/>
                        </a:lnSpc>
                        <a:spcBef>
                          <a:spcPts val="0"/>
                        </a:spcBef>
                      </a:pPr>
                      <a:r>
                        <a:rPr lang="en-US" sz="800" b="1" spc="-30" baseline="0">
                          <a:solidFill>
                            <a:schemeClr val="bg2">
                              <a:lumMod val="75000"/>
                            </a:schemeClr>
                          </a:solidFill>
                          <a:latin typeface="+mn-lt"/>
                        </a:rPr>
                        <a:t>2023</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DEDED"/>
                    </a:solidFill>
                  </a:tcPr>
                </a:tc>
                <a:extLst>
                  <a:ext uri="{0D108BD9-81ED-4DB2-BD59-A6C34878D82A}">
                    <a16:rowId xmlns:a16="http://schemas.microsoft.com/office/drawing/2014/main" val="10000"/>
                  </a:ext>
                </a:extLst>
              </a:tr>
              <a:tr h="374904">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High</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yield</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28.15%</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15F67"/>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Foreign</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12.14%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C5401B"/>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Emerging-</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market debt</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10.25%</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7963A"/>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High</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yield</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11.72%</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15F67"/>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Foreign</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11.45%</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C5401B"/>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10-year U.S.</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Treasuries</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20.06%</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B3D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High</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yield</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57.51%</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15F67"/>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High</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yield</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15.91%</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15F67"/>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10-year U.S.</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Treasuries</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17.14%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B3DB"/>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Emerging-</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market debt</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17.44%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7963A"/>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High</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yield</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7.42%</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15F67"/>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10-year U.S.</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Treasuries</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10.72%</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B3DB"/>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Mortgage</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backed</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1.51%</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57722"/>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High</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yield</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17.49%</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15F67"/>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Foreign</a:t>
                      </a:r>
                    </a:p>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bonds</a:t>
                      </a:r>
                    </a:p>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10.33%</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C5401B"/>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Cash</a:t>
                      </a:r>
                    </a:p>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1.86%</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7793BB"/>
                    </a:solidFill>
                  </a:tcPr>
                </a:tc>
                <a:tc>
                  <a:txBody>
                    <a:bodyPr/>
                    <a:lstStyle/>
                    <a:p>
                      <a:pPr marL="0" marR="0" algn="ctr" defTabSz="914400" rtl="0" eaLnBrk="1" latinLnBrk="0" hangingPunct="1">
                        <a:lnSpc>
                          <a:spcPts val="650"/>
                        </a:lnSpc>
                        <a:spcBef>
                          <a:spcPts val="100"/>
                        </a:spcBef>
                        <a:spcAft>
                          <a:spcPts val="0"/>
                        </a:spcAft>
                      </a:pPr>
                      <a:r>
                        <a:rPr lang="en-US" sz="700" b="0" kern="1200" spc="-20" baseline="0">
                          <a:solidFill>
                            <a:schemeClr val="tx1"/>
                          </a:solidFill>
                          <a:latin typeface="Arial Narrow" panose="020B0606020202030204" pitchFamily="34" charset="0"/>
                          <a:ea typeface="+mn-ea"/>
                          <a:cs typeface="+mn-cs"/>
                        </a:rPr>
                        <a:t>Emerging-market debt</a:t>
                      </a:r>
                    </a:p>
                    <a:p>
                      <a:pPr marL="0" marR="0" algn="ctr" defTabSz="914400" rtl="0" eaLnBrk="1" latinLnBrk="0" hangingPunct="1">
                        <a:lnSpc>
                          <a:spcPts val="650"/>
                        </a:lnSpc>
                        <a:spcBef>
                          <a:spcPts val="100"/>
                        </a:spcBef>
                        <a:spcAft>
                          <a:spcPts val="0"/>
                        </a:spcAft>
                      </a:pPr>
                      <a:r>
                        <a:rPr lang="en-US" sz="700" b="0" kern="1200" spc="-20" baseline="0">
                          <a:solidFill>
                            <a:schemeClr val="tx1"/>
                          </a:solidFill>
                          <a:latin typeface="Arial Narrow" panose="020B0606020202030204" pitchFamily="34" charset="0"/>
                          <a:ea typeface="+mn-ea"/>
                          <a:cs typeface="+mn-cs"/>
                        </a:rPr>
                        <a:t>15.04%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7963A"/>
                    </a:solidFill>
                  </a:tcPr>
                </a:tc>
                <a:tc>
                  <a:txBody>
                    <a:bodyPr/>
                    <a:lstStyle/>
                    <a:p>
                      <a:pPr marL="0" marR="0" algn="ctr" defTabSz="914400" rtl="0" eaLnBrk="1" fontAlgn="b" latinLnBrk="0" hangingPunct="1">
                        <a:lnSpc>
                          <a:spcPts val="650"/>
                        </a:lnSpc>
                        <a:spcBef>
                          <a:spcPts val="100"/>
                        </a:spcBef>
                        <a:spcAft>
                          <a:spcPts val="0"/>
                        </a:spcAft>
                      </a:pPr>
                      <a:r>
                        <a:rPr lang="en-US" sz="700" b="0" kern="1200" spc="-20" baseline="0">
                          <a:solidFill>
                            <a:srgbClr val="EAEAEA"/>
                          </a:solidFill>
                          <a:latin typeface="Arial Narrow" panose="020B0606020202030204" pitchFamily="34" charset="0"/>
                          <a:ea typeface="+mn-ea"/>
                          <a:cs typeface="+mn-cs"/>
                        </a:rPr>
                        <a:t>Foreign </a:t>
                      </a:r>
                    </a:p>
                    <a:p>
                      <a:pPr marL="0" marR="0" algn="ctr" defTabSz="914400" rtl="0" eaLnBrk="1" fontAlgn="b" latinLnBrk="0" hangingPunct="1">
                        <a:lnSpc>
                          <a:spcPts val="650"/>
                        </a:lnSpc>
                        <a:spcBef>
                          <a:spcPts val="100"/>
                        </a:spcBef>
                        <a:spcAft>
                          <a:spcPts val="0"/>
                        </a:spcAft>
                      </a:pPr>
                      <a:r>
                        <a:rPr lang="en-US" sz="700" b="0" kern="1200" spc="-20" baseline="0">
                          <a:solidFill>
                            <a:srgbClr val="EAEAEA"/>
                          </a:solidFill>
                          <a:latin typeface="Arial Narrow" panose="020B0606020202030204" pitchFamily="34" charset="0"/>
                          <a:ea typeface="+mn-ea"/>
                          <a:cs typeface="+mn-cs"/>
                        </a:rPr>
                        <a:t>bonds</a:t>
                      </a:r>
                    </a:p>
                    <a:p>
                      <a:pPr marL="0" marR="0" algn="ctr" defTabSz="914400" rtl="0" eaLnBrk="1" fontAlgn="b" latinLnBrk="0" hangingPunct="1">
                        <a:lnSpc>
                          <a:spcPts val="650"/>
                        </a:lnSpc>
                        <a:spcBef>
                          <a:spcPts val="100"/>
                        </a:spcBef>
                        <a:spcAft>
                          <a:spcPts val="0"/>
                        </a:spcAft>
                      </a:pPr>
                      <a:r>
                        <a:rPr lang="en-US" sz="700" b="0" kern="1200" spc="-20" baseline="0">
                          <a:solidFill>
                            <a:srgbClr val="EAEAEA"/>
                          </a:solidFill>
                          <a:latin typeface="Arial Narrow" panose="020B0606020202030204" pitchFamily="34" charset="0"/>
                          <a:ea typeface="+mn-ea"/>
                          <a:cs typeface="+mn-cs"/>
                        </a:rPr>
                        <a:t>10.78%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C5401B"/>
                    </a:solidFill>
                  </a:tcPr>
                </a:tc>
                <a:tc>
                  <a:txBody>
                    <a:bodyPr/>
                    <a:lstStyle/>
                    <a:p>
                      <a:pPr marL="0" marR="0" algn="ctr" defTabSz="914400" rtl="0" eaLnBrk="1" fontAlgn="b" latinLnBrk="0" hangingPunct="1">
                        <a:lnSpc>
                          <a:spcPts val="650"/>
                        </a:lnSpc>
                        <a:spcBef>
                          <a:spcPts val="100"/>
                        </a:spcBef>
                        <a:spcAft>
                          <a:spcPts val="0"/>
                        </a:spcAft>
                      </a:pPr>
                      <a:r>
                        <a:rPr lang="en-US" sz="700" b="0" kern="1200" spc="-20" baseline="0">
                          <a:solidFill>
                            <a:srgbClr val="EAEAEA"/>
                          </a:solidFill>
                          <a:latin typeface="Arial Narrow" panose="020B0606020202030204" pitchFamily="34" charset="0"/>
                          <a:ea typeface="+mn-ea"/>
                          <a:cs typeface="+mn-cs"/>
                        </a:rPr>
                        <a:t>Floating rate</a:t>
                      </a:r>
                    </a:p>
                    <a:p>
                      <a:pPr marL="0" marR="0" algn="ctr" defTabSz="914400" rtl="0" eaLnBrk="1" fontAlgn="b" latinLnBrk="0" hangingPunct="1">
                        <a:lnSpc>
                          <a:spcPts val="650"/>
                        </a:lnSpc>
                        <a:spcBef>
                          <a:spcPts val="100"/>
                        </a:spcBef>
                        <a:spcAft>
                          <a:spcPts val="0"/>
                        </a:spcAft>
                      </a:pPr>
                      <a:r>
                        <a:rPr lang="en-US" sz="700" b="0" kern="1200" spc="-20" baseline="0">
                          <a:solidFill>
                            <a:srgbClr val="EAEAEA"/>
                          </a:solidFill>
                          <a:latin typeface="Arial Narrow" panose="020B0606020202030204" pitchFamily="34" charset="0"/>
                          <a:ea typeface="+mn-ea"/>
                          <a:cs typeface="+mn-cs"/>
                        </a:rPr>
                        <a:t>5.40%</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5F1358"/>
                    </a:solidFill>
                  </a:tcPr>
                </a:tc>
                <a:tc>
                  <a:txBody>
                    <a:bodyPr/>
                    <a:lstStyle/>
                    <a:p>
                      <a:pPr marL="0" marR="0" algn="ctr" defTabSz="914400" rtl="0" eaLnBrk="1" fontAlgn="b" latinLnBrk="0" hangingPunct="1">
                        <a:lnSpc>
                          <a:spcPts val="650"/>
                        </a:lnSpc>
                        <a:spcBef>
                          <a:spcPts val="100"/>
                        </a:spcBef>
                        <a:spcAft>
                          <a:spcPts val="0"/>
                        </a:spcAft>
                      </a:pPr>
                      <a:r>
                        <a:rPr lang="en-US" sz="700" b="0" kern="1200" spc="-20" baseline="0">
                          <a:solidFill>
                            <a:schemeClr val="tx1"/>
                          </a:solidFill>
                          <a:latin typeface="Arial Narrow" panose="020B0606020202030204" pitchFamily="34" charset="0"/>
                          <a:ea typeface="+mn-ea"/>
                          <a:cs typeface="+mn-cs"/>
                        </a:rPr>
                        <a:t>Cash</a:t>
                      </a:r>
                    </a:p>
                    <a:p>
                      <a:pPr marL="0" marR="0" algn="ctr" defTabSz="914400" rtl="0" eaLnBrk="1" fontAlgn="b" latinLnBrk="0" hangingPunct="1">
                        <a:lnSpc>
                          <a:spcPts val="650"/>
                        </a:lnSpc>
                        <a:spcBef>
                          <a:spcPts val="100"/>
                        </a:spcBef>
                        <a:spcAft>
                          <a:spcPts val="0"/>
                        </a:spcAft>
                      </a:pPr>
                      <a:r>
                        <a:rPr lang="en-US" sz="700" b="0" kern="1200" spc="-20" baseline="0">
                          <a:solidFill>
                            <a:schemeClr val="tx1"/>
                          </a:solidFill>
                          <a:latin typeface="Arial Narrow" panose="020B0606020202030204" pitchFamily="34" charset="0"/>
                          <a:ea typeface="+mn-ea"/>
                          <a:cs typeface="+mn-cs"/>
                        </a:rPr>
                        <a:t>1.50%</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7793B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High</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yield</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13.46%</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5E66"/>
                    </a:solidFill>
                  </a:tcPr>
                </a:tc>
                <a:extLst>
                  <a:ext uri="{0D108BD9-81ED-4DB2-BD59-A6C34878D82A}">
                    <a16:rowId xmlns:a16="http://schemas.microsoft.com/office/drawing/2014/main" val="10001"/>
                  </a:ext>
                </a:extLst>
              </a:tr>
              <a:tr h="374904">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Emerging-</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market debt</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22.21%</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7963A"/>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Emerging-</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market debt</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11.62%</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7963A"/>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Floating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rate</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5.69%</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01359"/>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Emerging-</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market debt</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9.86%</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7963A"/>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10-year U.S.</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Treasuries</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9.79%</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B3D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Foreign</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10.11%</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C5401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Floating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rate</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44.87%</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01359"/>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Emerging-</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market debt</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12.24%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7963A"/>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IG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corporates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8.15%</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226C93"/>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High</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yield</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15.59%</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15F67"/>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Floating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rate</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6.15%</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01359"/>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IG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corporates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7.46%</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226C93"/>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Emerging-</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market debt</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1.18%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7963A"/>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Emerging-</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market debt</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10.15%</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7963A"/>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Emerging-</a:t>
                      </a:r>
                    </a:p>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market debt</a:t>
                      </a:r>
                    </a:p>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10.26%</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7963A"/>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Floating </a:t>
                      </a:r>
                    </a:p>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rate</a:t>
                      </a:r>
                    </a:p>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1.14%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5F1358"/>
                    </a:solidFill>
                  </a:tcPr>
                </a:tc>
                <a:tc>
                  <a:txBody>
                    <a:bodyPr/>
                    <a:lstStyle/>
                    <a:p>
                      <a:pPr marL="0" marR="0" algn="ctr" defTabSz="914400" rtl="0" eaLnBrk="1" latinLnBrk="0" hangingPunct="1">
                        <a:lnSpc>
                          <a:spcPts val="650"/>
                        </a:lnSpc>
                        <a:spcBef>
                          <a:spcPts val="100"/>
                        </a:spcBef>
                        <a:spcAft>
                          <a:spcPts val="0"/>
                        </a:spcAft>
                      </a:pPr>
                      <a:r>
                        <a:rPr lang="en-US" sz="700" b="0" kern="1200" spc="-20" baseline="0">
                          <a:solidFill>
                            <a:srgbClr val="EAEAEA"/>
                          </a:solidFill>
                          <a:latin typeface="Arial Narrow" panose="020B0606020202030204" pitchFamily="34" charset="0"/>
                          <a:ea typeface="+mn-ea"/>
                          <a:cs typeface="+mn-cs"/>
                        </a:rPr>
                        <a:t>IG</a:t>
                      </a:r>
                      <a:br>
                        <a:rPr lang="en-US" sz="700" b="0" kern="1200" spc="-20" baseline="0">
                          <a:solidFill>
                            <a:srgbClr val="EAEAEA"/>
                          </a:solidFill>
                          <a:latin typeface="Arial Narrow" panose="020B0606020202030204" pitchFamily="34" charset="0"/>
                          <a:ea typeface="+mn-ea"/>
                          <a:cs typeface="+mn-cs"/>
                        </a:rPr>
                      </a:br>
                      <a:r>
                        <a:rPr lang="en-US" sz="700" b="0" kern="1200" spc="-20" baseline="0">
                          <a:solidFill>
                            <a:srgbClr val="EAEAEA"/>
                          </a:solidFill>
                          <a:latin typeface="Arial Narrow" panose="020B0606020202030204" pitchFamily="34" charset="0"/>
                          <a:ea typeface="+mn-ea"/>
                          <a:cs typeface="+mn-cs"/>
                        </a:rPr>
                        <a:t>corporates</a:t>
                      </a:r>
                    </a:p>
                    <a:p>
                      <a:pPr marL="0" marR="0" algn="ctr" defTabSz="914400" rtl="0" eaLnBrk="1" latinLnBrk="0" hangingPunct="1">
                        <a:lnSpc>
                          <a:spcPts val="650"/>
                        </a:lnSpc>
                        <a:spcBef>
                          <a:spcPts val="100"/>
                        </a:spcBef>
                        <a:spcAft>
                          <a:spcPts val="0"/>
                        </a:spcAft>
                      </a:pPr>
                      <a:r>
                        <a:rPr lang="en-US" sz="700" b="0" kern="1200" spc="-20" baseline="0">
                          <a:solidFill>
                            <a:srgbClr val="EAEAEA"/>
                          </a:solidFill>
                          <a:latin typeface="Arial Narrow" panose="020B0606020202030204" pitchFamily="34" charset="0"/>
                          <a:ea typeface="+mn-ea"/>
                          <a:cs typeface="+mn-cs"/>
                        </a:rPr>
                        <a:t>14.54%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226C93"/>
                    </a:solidFill>
                  </a:tcPr>
                </a:tc>
                <a:tc>
                  <a:txBody>
                    <a:bodyPr/>
                    <a:lstStyle/>
                    <a:p>
                      <a:pPr marL="0" marR="0" lvl="0" indent="0" algn="ctr" defTabSz="914400" rtl="0" eaLnBrk="1" fontAlgn="b" latinLnBrk="0" hangingPunct="1">
                        <a:lnSpc>
                          <a:spcPts val="650"/>
                        </a:lnSpc>
                        <a:spcBef>
                          <a:spcPts val="100"/>
                        </a:spcBef>
                        <a:spcAft>
                          <a:spcPts val="0"/>
                        </a:spcAft>
                        <a:buClrTx/>
                        <a:buSzTx/>
                        <a:buFontTx/>
                        <a:buNone/>
                        <a:tabLst/>
                        <a:defRPr/>
                      </a:pPr>
                      <a:r>
                        <a:rPr lang="en-US" sz="700" b="0" kern="1200" spc="-20" baseline="0">
                          <a:solidFill>
                            <a:schemeClr val="tx1"/>
                          </a:solidFill>
                          <a:latin typeface="Arial Narrow" panose="020B0606020202030204" pitchFamily="34" charset="0"/>
                          <a:ea typeface="+mn-ea"/>
                          <a:cs typeface="+mn-cs"/>
                        </a:rPr>
                        <a:t>10-year US </a:t>
                      </a:r>
                      <a:r>
                        <a:rPr lang="en-US" sz="700" kern="1200" spc="-20" baseline="0">
                          <a:solidFill>
                            <a:schemeClr val="tx1"/>
                          </a:solidFill>
                          <a:latin typeface="Arial Narrow" panose="020B0606020202030204" pitchFamily="34" charset="0"/>
                          <a:ea typeface="+mn-ea"/>
                          <a:cs typeface="+mn-cs"/>
                        </a:rPr>
                        <a:t>Treasuries</a:t>
                      </a:r>
                      <a:endParaRPr lang="en-US" sz="700" b="0" kern="1200" spc="-20" baseline="0">
                        <a:solidFill>
                          <a:schemeClr val="tx1"/>
                        </a:solidFill>
                        <a:latin typeface="Arial Narrow" panose="020B0606020202030204" pitchFamily="34" charset="0"/>
                        <a:ea typeface="+mn-ea"/>
                        <a:cs typeface="+mn-cs"/>
                      </a:endParaRPr>
                    </a:p>
                    <a:p>
                      <a:pPr marL="0" marR="0" algn="ctr" defTabSz="914400" rtl="0" eaLnBrk="1" fontAlgn="b" latinLnBrk="0" hangingPunct="1">
                        <a:lnSpc>
                          <a:spcPts val="650"/>
                        </a:lnSpc>
                        <a:spcBef>
                          <a:spcPts val="100"/>
                        </a:spcBef>
                        <a:spcAft>
                          <a:spcPts val="0"/>
                        </a:spcAft>
                      </a:pPr>
                      <a:r>
                        <a:rPr lang="en-US" sz="700" b="0" kern="1200" spc="-20" baseline="0">
                          <a:solidFill>
                            <a:schemeClr val="tx1"/>
                          </a:solidFill>
                          <a:latin typeface="Arial Narrow" panose="020B0606020202030204" pitchFamily="34" charset="0"/>
                          <a:ea typeface="+mn-ea"/>
                          <a:cs typeface="+mn-cs"/>
                        </a:rPr>
                        <a:t>10.58%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B3DB"/>
                    </a:solidFill>
                  </a:tcPr>
                </a:tc>
                <a:tc>
                  <a:txBody>
                    <a:bodyPr/>
                    <a:lstStyle/>
                    <a:p>
                      <a:pPr marL="0" marR="0" algn="ctr" defTabSz="914400" rtl="0" eaLnBrk="1" fontAlgn="b" latinLnBrk="0" hangingPunct="1">
                        <a:lnSpc>
                          <a:spcPts val="650"/>
                        </a:lnSpc>
                        <a:spcBef>
                          <a:spcPts val="100"/>
                        </a:spcBef>
                        <a:spcAft>
                          <a:spcPts val="0"/>
                        </a:spcAft>
                      </a:pPr>
                      <a:r>
                        <a:rPr lang="en-US" sz="700" b="0" kern="1200" spc="-20" baseline="0">
                          <a:solidFill>
                            <a:srgbClr val="EAEAEA"/>
                          </a:solidFill>
                          <a:latin typeface="Arial Narrow" panose="020B0606020202030204" pitchFamily="34" charset="0"/>
                          <a:ea typeface="+mn-ea"/>
                          <a:cs typeface="+mn-cs"/>
                        </a:rPr>
                        <a:t>High </a:t>
                      </a:r>
                      <a:br>
                        <a:rPr lang="en-US" sz="700" b="0" kern="1200" spc="-20" baseline="0">
                          <a:solidFill>
                            <a:srgbClr val="EAEAEA"/>
                          </a:solidFill>
                          <a:latin typeface="Arial Narrow" panose="020B0606020202030204" pitchFamily="34" charset="0"/>
                          <a:ea typeface="+mn-ea"/>
                          <a:cs typeface="+mn-cs"/>
                        </a:rPr>
                      </a:br>
                      <a:r>
                        <a:rPr lang="en-US" sz="700" b="0" kern="1200" spc="-20" baseline="0">
                          <a:solidFill>
                            <a:srgbClr val="EAEAEA"/>
                          </a:solidFill>
                          <a:latin typeface="Arial Narrow" panose="020B0606020202030204" pitchFamily="34" charset="0"/>
                          <a:ea typeface="+mn-ea"/>
                          <a:cs typeface="+mn-cs"/>
                        </a:rPr>
                        <a:t>yield</a:t>
                      </a:r>
                    </a:p>
                    <a:p>
                      <a:pPr marL="0" marR="0" algn="ctr" defTabSz="914400" rtl="0" eaLnBrk="1" fontAlgn="b" latinLnBrk="0" hangingPunct="1">
                        <a:lnSpc>
                          <a:spcPts val="650"/>
                        </a:lnSpc>
                        <a:spcBef>
                          <a:spcPts val="100"/>
                        </a:spcBef>
                        <a:spcAft>
                          <a:spcPts val="0"/>
                        </a:spcAft>
                      </a:pPr>
                      <a:r>
                        <a:rPr lang="en-US" sz="700" b="0" kern="1200" spc="-20" baseline="0">
                          <a:solidFill>
                            <a:srgbClr val="EAEAEA"/>
                          </a:solidFill>
                          <a:latin typeface="Arial Narrow" panose="020B0606020202030204" pitchFamily="34" charset="0"/>
                          <a:ea typeface="+mn-ea"/>
                          <a:cs typeface="+mn-cs"/>
                        </a:rPr>
                        <a:t>5.36%</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15F67"/>
                    </a:solidFill>
                  </a:tcPr>
                </a:tc>
                <a:tc>
                  <a:txBody>
                    <a:bodyPr/>
                    <a:lstStyle/>
                    <a:p>
                      <a:pPr marL="0" marR="0" algn="ctr" defTabSz="914400" rtl="0" eaLnBrk="1" fontAlgn="b" latinLnBrk="0" hangingPunct="1">
                        <a:lnSpc>
                          <a:spcPts val="650"/>
                        </a:lnSpc>
                        <a:spcBef>
                          <a:spcPts val="100"/>
                        </a:spcBef>
                        <a:spcAft>
                          <a:spcPts val="0"/>
                        </a:spcAft>
                      </a:pPr>
                      <a:r>
                        <a:rPr lang="en-US" sz="700" b="0" kern="1200" spc="-20" baseline="0">
                          <a:solidFill>
                            <a:srgbClr val="EAEAEA"/>
                          </a:solidFill>
                          <a:latin typeface="Arial Narrow" panose="020B0606020202030204" pitchFamily="34" charset="0"/>
                          <a:ea typeface="+mn-ea"/>
                          <a:cs typeface="+mn-cs"/>
                        </a:rPr>
                        <a:t>Floating rate</a:t>
                      </a:r>
                    </a:p>
                    <a:p>
                      <a:pPr marL="0" marR="0" algn="ctr" defTabSz="914400" rtl="0" eaLnBrk="1" fontAlgn="b" latinLnBrk="0" hangingPunct="1">
                        <a:lnSpc>
                          <a:spcPts val="650"/>
                        </a:lnSpc>
                        <a:spcBef>
                          <a:spcPts val="100"/>
                        </a:spcBef>
                        <a:spcAft>
                          <a:spcPts val="0"/>
                        </a:spcAft>
                      </a:pPr>
                      <a:r>
                        <a:rPr lang="en-US" sz="700" b="0" kern="1200" spc="-20" baseline="0">
                          <a:solidFill>
                            <a:srgbClr val="EAEAEA"/>
                          </a:solidFill>
                          <a:latin typeface="Arial Narrow" panose="020B0606020202030204" pitchFamily="34" charset="0"/>
                          <a:ea typeface="+mn-ea"/>
                          <a:cs typeface="+mn-cs"/>
                        </a:rPr>
                        <a:t>-1.06%</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5F1358"/>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Floating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rate</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13.04%</a:t>
                      </a:r>
                      <a:endParaRPr lang="en-US" sz="700" kern="1200" spc="-20" baseline="0">
                        <a:solidFill>
                          <a:schemeClr val="tx1"/>
                        </a:solidFill>
                        <a:latin typeface="Arial Narrow" panose="020B0606020202030204" pitchFamily="34" charset="0"/>
                        <a:ea typeface="+mn-ea"/>
                        <a:cs typeface="+mn-cs"/>
                      </a:endParaRP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5F1358"/>
                    </a:solidFill>
                  </a:tcPr>
                </a:tc>
                <a:extLst>
                  <a:ext uri="{0D108BD9-81ED-4DB2-BD59-A6C34878D82A}">
                    <a16:rowId xmlns:a16="http://schemas.microsoft.com/office/drawing/2014/main" val="10002"/>
                  </a:ext>
                </a:extLst>
              </a:tr>
              <a:tr h="374904">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Foreign</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18.52%</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C5401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High</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yield</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10.87%</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15F67"/>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Cash</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3.00%</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7793B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Floating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rate</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7.33%</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01359"/>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Mortgage</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backed</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6.96%</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57722"/>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Mortgage</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backed</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8.52%</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57722"/>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Emerging-</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market debt</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29.82%</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7963A"/>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Floating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rate</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9.98%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01359"/>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Emerging-</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market debt</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7.35%</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7963A"/>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IG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corporates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9.82%</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226C93"/>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Short-term</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credit</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1.24%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8069"/>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Emerging-</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market debt</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7.43%</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7963A"/>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Short-term</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credit</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1.06%</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8069"/>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Floating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rate</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9.88%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01359"/>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High yield</a:t>
                      </a:r>
                    </a:p>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7.47%</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15F67"/>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Short-term</a:t>
                      </a:r>
                    </a:p>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credit</a:t>
                      </a:r>
                    </a:p>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1.11%</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8069"/>
                    </a:solidFill>
                  </a:tcPr>
                </a:tc>
                <a:tc>
                  <a:txBody>
                    <a:bodyPr/>
                    <a:lstStyle/>
                    <a:p>
                      <a:pPr marL="0" marR="0" algn="ctr" defTabSz="914400" rtl="0" eaLnBrk="1" latinLnBrk="0" hangingPunct="1">
                        <a:lnSpc>
                          <a:spcPts val="650"/>
                        </a:lnSpc>
                        <a:spcBef>
                          <a:spcPts val="100"/>
                        </a:spcBef>
                        <a:spcAft>
                          <a:spcPts val="0"/>
                        </a:spcAft>
                      </a:pPr>
                      <a:r>
                        <a:rPr lang="en-US" sz="700" b="0" kern="1200" spc="-20" baseline="0">
                          <a:solidFill>
                            <a:srgbClr val="EAEAEA"/>
                          </a:solidFill>
                          <a:latin typeface="Arial Narrow" panose="020B0606020202030204" pitchFamily="34" charset="0"/>
                          <a:ea typeface="+mn-ea"/>
                          <a:cs typeface="+mn-cs"/>
                        </a:rPr>
                        <a:t>High</a:t>
                      </a:r>
                      <a:br>
                        <a:rPr lang="en-US" sz="700" b="0" kern="1200" spc="-20" baseline="0">
                          <a:solidFill>
                            <a:srgbClr val="EAEAEA"/>
                          </a:solidFill>
                          <a:latin typeface="Arial Narrow" panose="020B0606020202030204" pitchFamily="34" charset="0"/>
                          <a:ea typeface="+mn-ea"/>
                          <a:cs typeface="+mn-cs"/>
                        </a:rPr>
                      </a:br>
                      <a:r>
                        <a:rPr lang="en-US" sz="700" b="0" kern="1200" spc="-20" baseline="0">
                          <a:solidFill>
                            <a:srgbClr val="EAEAEA"/>
                          </a:solidFill>
                          <a:latin typeface="Arial Narrow" panose="020B0606020202030204" pitchFamily="34" charset="0"/>
                          <a:ea typeface="+mn-ea"/>
                          <a:cs typeface="+mn-cs"/>
                        </a:rPr>
                        <a:t>yield</a:t>
                      </a:r>
                    </a:p>
                    <a:p>
                      <a:pPr marL="0" marR="0" algn="ctr" defTabSz="914400" rtl="0" eaLnBrk="1" latinLnBrk="0" hangingPunct="1">
                        <a:lnSpc>
                          <a:spcPts val="650"/>
                        </a:lnSpc>
                        <a:spcBef>
                          <a:spcPts val="100"/>
                        </a:spcBef>
                        <a:spcAft>
                          <a:spcPts val="0"/>
                        </a:spcAft>
                      </a:pPr>
                      <a:r>
                        <a:rPr lang="en-US" sz="700" b="0" kern="1200" spc="-20" baseline="0">
                          <a:solidFill>
                            <a:srgbClr val="EAEAEA"/>
                          </a:solidFill>
                          <a:latin typeface="Arial Narrow" panose="020B0606020202030204" pitchFamily="34" charset="0"/>
                          <a:ea typeface="+mn-ea"/>
                          <a:cs typeface="+mn-cs"/>
                        </a:rPr>
                        <a:t>14.41%</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15F67"/>
                    </a:solidFill>
                  </a:tcPr>
                </a:tc>
                <a:tc>
                  <a:txBody>
                    <a:bodyPr/>
                    <a:lstStyle/>
                    <a:p>
                      <a:pPr marL="0" marR="0" algn="ctr" defTabSz="914400" rtl="0" eaLnBrk="1" fontAlgn="b" latinLnBrk="0" hangingPunct="1">
                        <a:lnSpc>
                          <a:spcPts val="600"/>
                        </a:lnSpc>
                        <a:spcBef>
                          <a:spcPts val="100"/>
                        </a:spcBef>
                        <a:spcAft>
                          <a:spcPts val="0"/>
                        </a:spcAft>
                      </a:pPr>
                      <a:r>
                        <a:rPr lang="en-US" sz="700" b="0" kern="1200" spc="-20" baseline="0">
                          <a:solidFill>
                            <a:srgbClr val="EAEAEA"/>
                          </a:solidFill>
                          <a:latin typeface="Arial Narrow" panose="020B0606020202030204" pitchFamily="34" charset="0"/>
                          <a:ea typeface="+mn-ea"/>
                          <a:cs typeface="+mn-cs"/>
                        </a:rPr>
                        <a:t>IG </a:t>
                      </a:r>
                    </a:p>
                    <a:p>
                      <a:pPr marL="0" marR="0" algn="ctr" defTabSz="914400" rtl="0" eaLnBrk="1" fontAlgn="b" latinLnBrk="0" hangingPunct="1">
                        <a:lnSpc>
                          <a:spcPts val="600"/>
                        </a:lnSpc>
                        <a:spcBef>
                          <a:spcPts val="100"/>
                        </a:spcBef>
                        <a:spcAft>
                          <a:spcPts val="0"/>
                        </a:spcAft>
                      </a:pPr>
                      <a:r>
                        <a:rPr lang="en-US" sz="700" b="0" kern="1200" spc="-20" baseline="0">
                          <a:solidFill>
                            <a:srgbClr val="EAEAEA"/>
                          </a:solidFill>
                          <a:latin typeface="Arial Narrow" panose="020B0606020202030204" pitchFamily="34" charset="0"/>
                          <a:ea typeface="+mn-ea"/>
                          <a:cs typeface="+mn-cs"/>
                        </a:rPr>
                        <a:t>corporates</a:t>
                      </a:r>
                    </a:p>
                    <a:p>
                      <a:pPr marL="0" marR="0" algn="ctr" defTabSz="914400" rtl="0" eaLnBrk="1" fontAlgn="b" latinLnBrk="0" hangingPunct="1">
                        <a:lnSpc>
                          <a:spcPts val="600"/>
                        </a:lnSpc>
                        <a:spcBef>
                          <a:spcPts val="100"/>
                        </a:spcBef>
                        <a:spcAft>
                          <a:spcPts val="0"/>
                        </a:spcAft>
                      </a:pPr>
                      <a:r>
                        <a:rPr lang="en-US" sz="700" b="0" kern="1200" spc="-20" baseline="0">
                          <a:solidFill>
                            <a:srgbClr val="EAEAEA"/>
                          </a:solidFill>
                          <a:latin typeface="Arial Narrow" panose="020B0606020202030204" pitchFamily="34" charset="0"/>
                          <a:ea typeface="+mn-ea"/>
                          <a:cs typeface="+mn-cs"/>
                        </a:rPr>
                        <a:t>9.89%</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226C93"/>
                    </a:solidFill>
                  </a:tcPr>
                </a:tc>
                <a:tc>
                  <a:txBody>
                    <a:bodyPr/>
                    <a:lstStyle/>
                    <a:p>
                      <a:pPr marL="0" marR="0" algn="ctr" defTabSz="914400" rtl="0" eaLnBrk="1" fontAlgn="b" latinLnBrk="0" hangingPunct="1">
                        <a:lnSpc>
                          <a:spcPts val="600"/>
                        </a:lnSpc>
                        <a:spcBef>
                          <a:spcPts val="100"/>
                        </a:spcBef>
                        <a:spcAft>
                          <a:spcPts val="0"/>
                        </a:spcAft>
                      </a:pPr>
                      <a:r>
                        <a:rPr lang="en-US" sz="700" b="0" kern="1200" spc="-20" baseline="0">
                          <a:solidFill>
                            <a:schemeClr val="tx1"/>
                          </a:solidFill>
                          <a:latin typeface="Arial Narrow" panose="020B0606020202030204" pitchFamily="34" charset="0"/>
                          <a:ea typeface="+mn-ea"/>
                          <a:cs typeface="+mn-cs"/>
                        </a:rPr>
                        <a:t>Cash</a:t>
                      </a:r>
                    </a:p>
                    <a:p>
                      <a:pPr marL="0" marR="0" algn="ctr" defTabSz="914400" rtl="0" eaLnBrk="1" fontAlgn="b" latinLnBrk="0" hangingPunct="1">
                        <a:lnSpc>
                          <a:spcPts val="600"/>
                        </a:lnSpc>
                        <a:spcBef>
                          <a:spcPts val="100"/>
                        </a:spcBef>
                        <a:spcAft>
                          <a:spcPts val="0"/>
                        </a:spcAft>
                      </a:pPr>
                      <a:r>
                        <a:rPr lang="en-US" sz="700" b="0" kern="1200" spc="-20" baseline="0">
                          <a:solidFill>
                            <a:schemeClr val="tx1"/>
                          </a:solidFill>
                          <a:latin typeface="Arial Narrow" panose="020B0606020202030204" pitchFamily="34" charset="0"/>
                          <a:ea typeface="+mn-ea"/>
                          <a:cs typeface="+mn-cs"/>
                        </a:rPr>
                        <a:t>0.05%</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7793BB"/>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Short-term</a:t>
                      </a:r>
                    </a:p>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credit</a:t>
                      </a:r>
                    </a:p>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-5.56%</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8069"/>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Emerging-</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market debt</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11.09%</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7963A"/>
                    </a:solidFill>
                  </a:tcPr>
                </a:tc>
                <a:extLst>
                  <a:ext uri="{0D108BD9-81ED-4DB2-BD59-A6C34878D82A}">
                    <a16:rowId xmlns:a16="http://schemas.microsoft.com/office/drawing/2014/main" val="10003"/>
                  </a:ext>
                </a:extLst>
              </a:tr>
              <a:tr h="374904">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Floating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rate</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11.01%</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01359"/>
                    </a:solidFill>
                  </a:tcPr>
                </a:tc>
                <a:tc>
                  <a:txBody>
                    <a:bodyPr/>
                    <a:lstStyle/>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Diversified</a:t>
                      </a:r>
                      <a:br>
                        <a:rPr lang="en-US" sz="700" b="1" kern="1200" spc="-20" baseline="0">
                          <a:solidFill>
                            <a:srgbClr val="000000"/>
                          </a:solidFill>
                          <a:latin typeface="Arial Narrow" panose="020B0606020202030204" pitchFamily="34" charset="0"/>
                          <a:ea typeface="+mn-ea"/>
                          <a:cs typeface="+mn-cs"/>
                        </a:rPr>
                      </a:br>
                      <a:r>
                        <a:rPr lang="en-US" sz="700" b="1" kern="1200" spc="-20" baseline="0">
                          <a:solidFill>
                            <a:srgbClr val="000000"/>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6.58%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DB71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High</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yield</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2.74%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15F67"/>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Foreign</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6.94%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C5401B"/>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Emerging-</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market debt</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6.16%</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7963A"/>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Cash</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1.80%</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7793B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IG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corporates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18.68%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226C93"/>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IG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corporates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9.00%</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226C93"/>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Mortgage</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backed</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6.32%</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57722"/>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Floating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rate</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9.43%</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01359"/>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Cash</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0.05%</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7793BB"/>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Mortgage</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backed</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6.15%</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57722"/>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10-year U.S.</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Treasuries</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0.91%</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B3D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IG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corporates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6.11%</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226C93"/>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IG </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corporates</a:t>
                      </a:r>
                    </a:p>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6.42%</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226C93"/>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Mortgage backed</a:t>
                      </a:r>
                    </a:p>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0.99%</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47721"/>
                    </a:solidFill>
                  </a:tcPr>
                </a:tc>
                <a:tc>
                  <a:txBody>
                    <a:bodyPr/>
                    <a:lstStyle/>
                    <a:p>
                      <a:pPr marL="0" marR="0" algn="ctr" defTabSz="914400" rtl="0" eaLnBrk="1" latinLnBrk="0" hangingPunct="1">
                        <a:lnSpc>
                          <a:spcPts val="650"/>
                        </a:lnSpc>
                        <a:spcBef>
                          <a:spcPts val="100"/>
                        </a:spcBef>
                        <a:spcAft>
                          <a:spcPts val="0"/>
                        </a:spcAft>
                      </a:pPr>
                      <a:r>
                        <a:rPr lang="en-US" sz="700" b="1" kern="1200" spc="-20" baseline="0">
                          <a:solidFill>
                            <a:srgbClr val="000000"/>
                          </a:solidFill>
                          <a:latin typeface="Arial Narrow" panose="020B0606020202030204" pitchFamily="34" charset="0"/>
                          <a:ea typeface="+mn-ea"/>
                          <a:cs typeface="+mn-cs"/>
                        </a:rPr>
                        <a:t>Diversified bonds</a:t>
                      </a:r>
                    </a:p>
                    <a:p>
                      <a:pPr marL="0" marR="0" algn="ctr" defTabSz="914400" rtl="0" eaLnBrk="1" latinLnBrk="0" hangingPunct="1">
                        <a:lnSpc>
                          <a:spcPts val="650"/>
                        </a:lnSpc>
                        <a:spcBef>
                          <a:spcPts val="100"/>
                        </a:spcBef>
                        <a:spcAft>
                          <a:spcPts val="0"/>
                        </a:spcAft>
                      </a:pPr>
                      <a:r>
                        <a:rPr lang="en-US" sz="700" b="1" kern="1200" spc="-20" baseline="0">
                          <a:solidFill>
                            <a:srgbClr val="000000"/>
                          </a:solidFill>
                          <a:latin typeface="Arial Narrow" panose="020B0606020202030204" pitchFamily="34" charset="0"/>
                          <a:ea typeface="+mn-ea"/>
                          <a:cs typeface="+mn-cs"/>
                        </a:rPr>
                        <a:t>9.02%</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DB71B"/>
                    </a:solidFill>
                  </a:tcPr>
                </a:tc>
                <a:tc>
                  <a:txBody>
                    <a:bodyPr/>
                    <a:lstStyle/>
                    <a:p>
                      <a:pPr marL="0" marR="0" algn="ctr" defTabSz="914400" rtl="0" eaLnBrk="1" fontAlgn="b" latinLnBrk="0" hangingPunct="1">
                        <a:lnSpc>
                          <a:spcPts val="650"/>
                        </a:lnSpc>
                        <a:spcBef>
                          <a:spcPts val="100"/>
                        </a:spcBef>
                        <a:spcAft>
                          <a:spcPts val="0"/>
                        </a:spcAft>
                      </a:pPr>
                      <a:r>
                        <a:rPr lang="en-US" sz="700" b="1" kern="1200" spc="-20" baseline="0">
                          <a:solidFill>
                            <a:schemeClr val="tx1"/>
                          </a:solidFill>
                          <a:latin typeface="Arial Narrow" panose="020B0606020202030204" pitchFamily="34" charset="0"/>
                          <a:ea typeface="+mn-ea"/>
                          <a:cs typeface="+mn-cs"/>
                        </a:rPr>
                        <a:t>Diversified bonds</a:t>
                      </a:r>
                    </a:p>
                    <a:p>
                      <a:pPr marL="0" marR="0" algn="ctr" defTabSz="914400" rtl="0" eaLnBrk="1" fontAlgn="b" latinLnBrk="0" hangingPunct="1">
                        <a:lnSpc>
                          <a:spcPts val="650"/>
                        </a:lnSpc>
                        <a:spcBef>
                          <a:spcPts val="100"/>
                        </a:spcBef>
                        <a:spcAft>
                          <a:spcPts val="0"/>
                        </a:spcAft>
                      </a:pPr>
                      <a:r>
                        <a:rPr lang="en-US" sz="700" b="1" kern="1200" spc="-20" baseline="0">
                          <a:solidFill>
                            <a:schemeClr val="tx1"/>
                          </a:solidFill>
                          <a:latin typeface="Arial Narrow" panose="020B0606020202030204" pitchFamily="34" charset="0"/>
                          <a:ea typeface="+mn-ea"/>
                          <a:cs typeface="+mn-cs"/>
                        </a:rPr>
                        <a:t>6.58%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DB71B"/>
                    </a:solidFill>
                  </a:tcPr>
                </a:tc>
                <a:tc>
                  <a:txBody>
                    <a:bodyPr/>
                    <a:lstStyle/>
                    <a:p>
                      <a:pPr marL="0" marR="0" algn="ctr" defTabSz="914400" rtl="0" eaLnBrk="1" fontAlgn="b" latinLnBrk="0" hangingPunct="1">
                        <a:lnSpc>
                          <a:spcPts val="650"/>
                        </a:lnSpc>
                        <a:spcBef>
                          <a:spcPts val="100"/>
                        </a:spcBef>
                        <a:spcAft>
                          <a:spcPts val="0"/>
                        </a:spcAft>
                      </a:pPr>
                      <a:r>
                        <a:rPr lang="en-US" sz="700" b="0" kern="1200" spc="-20" baseline="0">
                          <a:solidFill>
                            <a:schemeClr val="bg1"/>
                          </a:solidFill>
                          <a:latin typeface="Arial Narrow" panose="020B0606020202030204" pitchFamily="34" charset="0"/>
                          <a:ea typeface="+mn-ea"/>
                          <a:cs typeface="+mn-cs"/>
                        </a:rPr>
                        <a:t>Short-term credit</a:t>
                      </a:r>
                    </a:p>
                    <a:p>
                      <a:pPr marL="0" marR="0" algn="ctr" defTabSz="914400" rtl="0" eaLnBrk="1" fontAlgn="b" latinLnBrk="0" hangingPunct="1">
                        <a:lnSpc>
                          <a:spcPts val="650"/>
                        </a:lnSpc>
                        <a:spcBef>
                          <a:spcPts val="100"/>
                        </a:spcBef>
                        <a:spcAft>
                          <a:spcPts val="0"/>
                        </a:spcAft>
                      </a:pPr>
                      <a:r>
                        <a:rPr lang="en-US" sz="700" b="0" kern="1200" spc="-20" baseline="0">
                          <a:solidFill>
                            <a:schemeClr val="bg1"/>
                          </a:solidFill>
                          <a:latin typeface="Arial Narrow" panose="020B0606020202030204" pitchFamily="34" charset="0"/>
                          <a:ea typeface="+mn-ea"/>
                          <a:cs typeface="+mn-cs"/>
                        </a:rPr>
                        <a:t>-0.55</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8069"/>
                    </a:solidFill>
                  </a:tcPr>
                </a:tc>
                <a:tc>
                  <a:txBody>
                    <a:bodyPr/>
                    <a:lstStyle/>
                    <a:p>
                      <a:pPr marL="0" marR="0" algn="ctr" defTabSz="914400" rtl="0" eaLnBrk="1" fontAlgn="b" latinLnBrk="0" hangingPunct="1">
                        <a:lnSpc>
                          <a:spcPts val="650"/>
                        </a:lnSpc>
                        <a:spcBef>
                          <a:spcPts val="100"/>
                        </a:spcBef>
                        <a:spcAft>
                          <a:spcPts val="0"/>
                        </a:spcAft>
                      </a:pPr>
                      <a:r>
                        <a:rPr lang="en-US" sz="700" b="1" kern="1200" spc="-20" baseline="0">
                          <a:solidFill>
                            <a:schemeClr val="tx1"/>
                          </a:solidFill>
                          <a:latin typeface="Arial Narrow" panose="020B0606020202030204" pitchFamily="34" charset="0"/>
                          <a:ea typeface="+mn-ea"/>
                          <a:cs typeface="+mn-cs"/>
                        </a:rPr>
                        <a:t>Diversified bonds</a:t>
                      </a:r>
                    </a:p>
                    <a:p>
                      <a:pPr marL="0" marR="0" algn="ctr" defTabSz="914400" rtl="0" eaLnBrk="1" fontAlgn="b" latinLnBrk="0" hangingPunct="1">
                        <a:lnSpc>
                          <a:spcPts val="650"/>
                        </a:lnSpc>
                        <a:spcBef>
                          <a:spcPts val="100"/>
                        </a:spcBef>
                        <a:spcAft>
                          <a:spcPts val="0"/>
                        </a:spcAft>
                      </a:pPr>
                      <a:r>
                        <a:rPr lang="en-US" sz="700" b="1" kern="1200" spc="-20" baseline="0">
                          <a:solidFill>
                            <a:schemeClr val="tx1"/>
                          </a:solidFill>
                          <a:latin typeface="Arial Narrow" panose="020B0606020202030204" pitchFamily="34" charset="0"/>
                          <a:ea typeface="+mn-ea"/>
                          <a:cs typeface="+mn-cs"/>
                        </a:rPr>
                        <a:t>-11.21%</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DB71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IG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corporates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8.52%</a:t>
                      </a:r>
                      <a:endParaRPr lang="en-US" sz="700" b="1" kern="1200" spc="-20" baseline="0">
                        <a:solidFill>
                          <a:schemeClr val="tx1"/>
                        </a:solidFill>
                        <a:latin typeface="Arial Narrow" panose="020B0606020202030204" pitchFamily="34" charset="0"/>
                        <a:ea typeface="+mn-ea"/>
                        <a:cs typeface="+mn-cs"/>
                      </a:endParaRP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226D93"/>
                    </a:solidFill>
                  </a:tcPr>
                </a:tc>
                <a:extLst>
                  <a:ext uri="{0D108BD9-81ED-4DB2-BD59-A6C34878D82A}">
                    <a16:rowId xmlns:a16="http://schemas.microsoft.com/office/drawing/2014/main" val="10004"/>
                  </a:ext>
                </a:extLst>
              </a:tr>
              <a:tr h="374904">
                <a:tc>
                  <a:txBody>
                    <a:bodyPr/>
                    <a:lstStyle/>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Diversified</a:t>
                      </a:r>
                      <a:br>
                        <a:rPr lang="en-US" sz="700" b="1" kern="1200" spc="-20" baseline="0">
                          <a:solidFill>
                            <a:srgbClr val="000000"/>
                          </a:solidFill>
                          <a:latin typeface="Arial Narrow" panose="020B0606020202030204" pitchFamily="34" charset="0"/>
                          <a:ea typeface="+mn-ea"/>
                          <a:cs typeface="+mn-cs"/>
                        </a:rPr>
                      </a:br>
                      <a:r>
                        <a:rPr lang="en-US" sz="700" b="1" kern="1200" spc="-20" baseline="0">
                          <a:solidFill>
                            <a:srgbClr val="000000"/>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10.75%</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DB71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Floating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rate</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5.60%</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01359"/>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Mortgage</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backed</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2.61%</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57722"/>
                    </a:solidFill>
                  </a:tcPr>
                </a:tc>
                <a:tc>
                  <a:txBody>
                    <a:bodyPr/>
                    <a:lstStyle/>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Diversified</a:t>
                      </a:r>
                      <a:br>
                        <a:rPr lang="en-US" sz="700" b="1" kern="1200" spc="-20" baseline="0">
                          <a:solidFill>
                            <a:srgbClr val="000000"/>
                          </a:solidFill>
                          <a:latin typeface="Arial Narrow" panose="020B0606020202030204" pitchFamily="34" charset="0"/>
                          <a:ea typeface="+mn-ea"/>
                          <a:cs typeface="+mn-cs"/>
                        </a:rPr>
                      </a:br>
                      <a:r>
                        <a:rPr lang="en-US" sz="700" b="1" kern="1200" spc="-20" baseline="0">
                          <a:solidFill>
                            <a:srgbClr val="000000"/>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6.25%</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DB71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Short-term</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credit</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6.09%</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8069"/>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Short-term</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credit</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–1.13%</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8069"/>
                    </a:solidFill>
                  </a:tcPr>
                </a:tc>
                <a:tc>
                  <a:txBody>
                    <a:bodyPr/>
                    <a:lstStyle/>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Diversified</a:t>
                      </a:r>
                      <a:br>
                        <a:rPr lang="en-US" sz="700" b="1" kern="1200" spc="-20" baseline="0">
                          <a:solidFill>
                            <a:srgbClr val="000000"/>
                          </a:solidFill>
                          <a:latin typeface="Arial Narrow" panose="020B0606020202030204" pitchFamily="34" charset="0"/>
                          <a:ea typeface="+mn-ea"/>
                          <a:cs typeface="+mn-cs"/>
                        </a:rPr>
                      </a:br>
                      <a:r>
                        <a:rPr lang="en-US" sz="700" b="1" kern="1200" spc="-20" baseline="0">
                          <a:solidFill>
                            <a:srgbClr val="000000"/>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17.21%</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DB71B"/>
                    </a:solidFill>
                  </a:tcPr>
                </a:tc>
                <a:tc>
                  <a:txBody>
                    <a:bodyPr/>
                    <a:lstStyle/>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Diversified</a:t>
                      </a:r>
                      <a:br>
                        <a:rPr lang="en-US" sz="700" b="1" kern="1200" spc="-20" baseline="0">
                          <a:solidFill>
                            <a:srgbClr val="000000"/>
                          </a:solidFill>
                          <a:latin typeface="Arial Narrow" panose="020B0606020202030204" pitchFamily="34" charset="0"/>
                          <a:ea typeface="+mn-ea"/>
                          <a:cs typeface="+mn-cs"/>
                        </a:rPr>
                      </a:br>
                      <a:r>
                        <a:rPr lang="en-US" sz="700" b="1" kern="1200" spc="-20" baseline="0">
                          <a:solidFill>
                            <a:srgbClr val="000000"/>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7.91%</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DB71B"/>
                    </a:solidFill>
                  </a:tcPr>
                </a:tc>
                <a:tc>
                  <a:txBody>
                    <a:bodyPr/>
                    <a:lstStyle/>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Diversified</a:t>
                      </a:r>
                      <a:br>
                        <a:rPr lang="en-US" sz="700" b="1" kern="1200" spc="-20" baseline="0">
                          <a:solidFill>
                            <a:srgbClr val="000000"/>
                          </a:solidFill>
                          <a:latin typeface="Arial Narrow" panose="020B0606020202030204" pitchFamily="34" charset="0"/>
                          <a:ea typeface="+mn-ea"/>
                          <a:cs typeface="+mn-cs"/>
                        </a:rPr>
                      </a:br>
                      <a:r>
                        <a:rPr lang="en-US" sz="700" b="1" kern="1200" spc="-20" baseline="0">
                          <a:solidFill>
                            <a:srgbClr val="000000"/>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6.00%</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DB71B"/>
                    </a:solidFill>
                  </a:tcPr>
                </a:tc>
                <a:tc>
                  <a:txBody>
                    <a:bodyPr/>
                    <a:lstStyle/>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Diversified</a:t>
                      </a:r>
                      <a:br>
                        <a:rPr lang="en-US" sz="700" b="1" kern="1200" spc="-20" baseline="0">
                          <a:solidFill>
                            <a:srgbClr val="000000"/>
                          </a:solidFill>
                          <a:latin typeface="Arial Narrow" panose="020B0606020202030204" pitchFamily="34" charset="0"/>
                          <a:ea typeface="+mn-ea"/>
                          <a:cs typeface="+mn-cs"/>
                        </a:rPr>
                      </a:br>
                      <a:r>
                        <a:rPr lang="en-US" sz="700" b="1" kern="1200" spc="-20" baseline="0">
                          <a:solidFill>
                            <a:srgbClr val="000000"/>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7.27%</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DB71B"/>
                    </a:solidFill>
                  </a:tcPr>
                </a:tc>
                <a:tc>
                  <a:txBody>
                    <a:bodyPr/>
                    <a:lstStyle/>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Diversified</a:t>
                      </a:r>
                      <a:br>
                        <a:rPr lang="en-US" sz="700" b="1" kern="1200" spc="-20" baseline="0">
                          <a:solidFill>
                            <a:srgbClr val="000000"/>
                          </a:solidFill>
                          <a:latin typeface="Arial Narrow" panose="020B0606020202030204" pitchFamily="34" charset="0"/>
                          <a:ea typeface="+mn-ea"/>
                          <a:cs typeface="+mn-cs"/>
                        </a:rPr>
                      </a:br>
                      <a:r>
                        <a:rPr lang="en-US" sz="700" b="1" kern="1200" spc="-20" baseline="0">
                          <a:solidFill>
                            <a:srgbClr val="000000"/>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–0.69%</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DB71B"/>
                    </a:solidFill>
                  </a:tcPr>
                </a:tc>
                <a:tc>
                  <a:txBody>
                    <a:bodyPr/>
                    <a:lstStyle/>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Diversified</a:t>
                      </a:r>
                      <a:br>
                        <a:rPr lang="en-US" sz="700" b="1" kern="1200" spc="-20" baseline="0">
                          <a:solidFill>
                            <a:srgbClr val="000000"/>
                          </a:solidFill>
                          <a:latin typeface="Arial Narrow" panose="020B0606020202030204" pitchFamily="34" charset="0"/>
                          <a:ea typeface="+mn-ea"/>
                          <a:cs typeface="+mn-cs"/>
                        </a:rPr>
                      </a:br>
                      <a:r>
                        <a:rPr lang="en-US" sz="700" b="1" kern="1200" spc="-20" baseline="0">
                          <a:solidFill>
                            <a:srgbClr val="000000"/>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3.93%</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DB71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Cash</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0.03%</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7793BB"/>
                    </a:solidFill>
                  </a:tcPr>
                </a:tc>
                <a:tc>
                  <a:txBody>
                    <a:bodyPr/>
                    <a:lstStyle/>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Diversified</a:t>
                      </a:r>
                      <a:br>
                        <a:rPr lang="en-US" sz="700" b="1" kern="1200" spc="-20" baseline="0">
                          <a:solidFill>
                            <a:srgbClr val="000000"/>
                          </a:solidFill>
                          <a:latin typeface="Arial Narrow" panose="020B0606020202030204" pitchFamily="34" charset="0"/>
                          <a:ea typeface="+mn-ea"/>
                          <a:cs typeface="+mn-cs"/>
                        </a:rPr>
                      </a:br>
                      <a:r>
                        <a:rPr lang="en-US" sz="700" b="1" kern="1200" spc="-20" baseline="0">
                          <a:solidFill>
                            <a:srgbClr val="000000"/>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5.53%</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DB71B"/>
                    </a:solidFill>
                  </a:tcPr>
                </a:tc>
                <a:tc>
                  <a:txBody>
                    <a:bodyPr/>
                    <a:lstStyle/>
                    <a:p>
                      <a:pPr marL="0" marR="0" algn="ctr" defTabSz="914400" rtl="0" eaLnBrk="1" fontAlgn="auto" latinLnBrk="0" hangingPunct="1">
                        <a:lnSpc>
                          <a:spcPts val="650"/>
                        </a:lnSpc>
                        <a:spcBef>
                          <a:spcPts val="100"/>
                        </a:spcBef>
                        <a:spcAft>
                          <a:spcPts val="0"/>
                        </a:spcAft>
                      </a:pPr>
                      <a:r>
                        <a:rPr lang="en-US" sz="700" b="1" kern="1200" spc="-20" baseline="0">
                          <a:solidFill>
                            <a:srgbClr val="000000"/>
                          </a:solidFill>
                          <a:latin typeface="Arial Narrow" panose="020B0606020202030204" pitchFamily="34" charset="0"/>
                          <a:ea typeface="+mn-ea"/>
                          <a:cs typeface="+mn-cs"/>
                        </a:rPr>
                        <a:t>Diversified</a:t>
                      </a:r>
                      <a:br>
                        <a:rPr lang="en-US" sz="700" b="1" kern="1200" spc="-20" baseline="0">
                          <a:solidFill>
                            <a:srgbClr val="000000"/>
                          </a:solidFill>
                          <a:latin typeface="Arial Narrow" panose="020B0606020202030204" pitchFamily="34" charset="0"/>
                          <a:ea typeface="+mn-ea"/>
                          <a:cs typeface="+mn-cs"/>
                        </a:rPr>
                      </a:br>
                      <a:r>
                        <a:rPr lang="en-US" sz="700" b="1" kern="1200" spc="-20" baseline="0">
                          <a:solidFill>
                            <a:srgbClr val="000000"/>
                          </a:solidFill>
                          <a:latin typeface="Arial Narrow" panose="020B0606020202030204" pitchFamily="34" charset="0"/>
                          <a:ea typeface="+mn-ea"/>
                          <a:cs typeface="+mn-cs"/>
                        </a:rPr>
                        <a:t>bonds</a:t>
                      </a:r>
                    </a:p>
                    <a:p>
                      <a:pPr marL="0" marR="0" algn="ctr" defTabSz="914400" rtl="0" eaLnBrk="1" fontAlgn="auto" latinLnBrk="0" hangingPunct="1">
                        <a:lnSpc>
                          <a:spcPts val="650"/>
                        </a:lnSpc>
                        <a:spcBef>
                          <a:spcPts val="100"/>
                        </a:spcBef>
                        <a:spcAft>
                          <a:spcPts val="0"/>
                        </a:spcAft>
                      </a:pPr>
                      <a:r>
                        <a:rPr lang="en-US" sz="700" b="1" kern="1200" spc="-20" baseline="0">
                          <a:solidFill>
                            <a:srgbClr val="000000"/>
                          </a:solidFill>
                          <a:latin typeface="Arial Narrow" panose="020B0606020202030204" pitchFamily="34" charset="0"/>
                          <a:ea typeface="+mn-ea"/>
                          <a:cs typeface="+mn-cs"/>
                        </a:rPr>
                        <a:t>5.53%</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DB71B"/>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10-year U.S. Treasuries</a:t>
                      </a:r>
                    </a:p>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-0.03%</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B3DB"/>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10-year U.S. Treasuries</a:t>
                      </a:r>
                    </a:p>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8.91%</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B3DB"/>
                    </a:solidFill>
                  </a:tcPr>
                </a:tc>
                <a:tc>
                  <a:txBody>
                    <a:bodyPr/>
                    <a:lstStyle/>
                    <a:p>
                      <a:pPr marL="0" marR="0" algn="ctr" defTabSz="914400" rtl="0" eaLnBrk="1" fontAlgn="b" latinLnBrk="0" hangingPunct="1">
                        <a:lnSpc>
                          <a:spcPts val="650"/>
                        </a:lnSpc>
                        <a:spcBef>
                          <a:spcPts val="100"/>
                        </a:spcBef>
                        <a:spcAft>
                          <a:spcPts val="0"/>
                        </a:spcAft>
                      </a:pPr>
                      <a:r>
                        <a:rPr lang="en-US" sz="700" b="0" kern="1200" spc="-20" baseline="0">
                          <a:solidFill>
                            <a:srgbClr val="EAEAEA"/>
                          </a:solidFill>
                          <a:latin typeface="Arial Narrow" panose="020B0606020202030204" pitchFamily="34" charset="0"/>
                          <a:ea typeface="+mn-ea"/>
                          <a:cs typeface="+mn-cs"/>
                        </a:rPr>
                        <a:t>High yield</a:t>
                      </a:r>
                    </a:p>
                    <a:p>
                      <a:pPr marL="0" marR="0" algn="ctr" defTabSz="914400" rtl="0" eaLnBrk="1" fontAlgn="b" latinLnBrk="0" hangingPunct="1">
                        <a:lnSpc>
                          <a:spcPts val="650"/>
                        </a:lnSpc>
                        <a:spcBef>
                          <a:spcPts val="100"/>
                        </a:spcBef>
                        <a:spcAft>
                          <a:spcPts val="0"/>
                        </a:spcAft>
                      </a:pPr>
                      <a:r>
                        <a:rPr lang="en-US" sz="700" b="0" kern="1200" spc="-20" baseline="0">
                          <a:solidFill>
                            <a:srgbClr val="EAEAEA"/>
                          </a:solidFill>
                          <a:latin typeface="Arial Narrow" panose="020B0606020202030204" pitchFamily="34" charset="0"/>
                          <a:ea typeface="+mn-ea"/>
                          <a:cs typeface="+mn-cs"/>
                        </a:rPr>
                        <a:t>6.17%</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15F67"/>
                    </a:solidFill>
                  </a:tcPr>
                </a:tc>
                <a:tc>
                  <a:txBody>
                    <a:bodyPr/>
                    <a:lstStyle/>
                    <a:p>
                      <a:pPr marL="0" marR="0" algn="ctr" defTabSz="914400" rtl="0" eaLnBrk="1" fontAlgn="b" latinLnBrk="0" hangingPunct="1">
                        <a:lnSpc>
                          <a:spcPts val="650"/>
                        </a:lnSpc>
                        <a:spcBef>
                          <a:spcPts val="100"/>
                        </a:spcBef>
                        <a:spcAft>
                          <a:spcPts val="0"/>
                        </a:spcAft>
                      </a:pPr>
                      <a:r>
                        <a:rPr lang="en-US" sz="700" b="1" kern="1200" spc="-20" baseline="0">
                          <a:solidFill>
                            <a:schemeClr val="tx1"/>
                          </a:solidFill>
                          <a:latin typeface="Arial Narrow" panose="020B0606020202030204" pitchFamily="34" charset="0"/>
                          <a:ea typeface="+mn-ea"/>
                          <a:cs typeface="+mn-cs"/>
                        </a:rPr>
                        <a:t>Diversified bonds</a:t>
                      </a:r>
                    </a:p>
                    <a:p>
                      <a:pPr marL="0" marR="0" algn="ctr" defTabSz="914400" rtl="0" eaLnBrk="1" fontAlgn="b" latinLnBrk="0" hangingPunct="1">
                        <a:lnSpc>
                          <a:spcPts val="650"/>
                        </a:lnSpc>
                        <a:spcBef>
                          <a:spcPts val="100"/>
                        </a:spcBef>
                        <a:spcAft>
                          <a:spcPts val="0"/>
                        </a:spcAft>
                      </a:pPr>
                      <a:r>
                        <a:rPr lang="en-US" sz="700" b="1" kern="1200" spc="-20" baseline="0">
                          <a:solidFill>
                            <a:schemeClr val="tx1"/>
                          </a:solidFill>
                          <a:latin typeface="Arial Narrow" panose="020B0606020202030204" pitchFamily="34" charset="0"/>
                          <a:ea typeface="+mn-ea"/>
                          <a:cs typeface="+mn-cs"/>
                        </a:rPr>
                        <a:t>-0.80%</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DB71B"/>
                    </a:solidFill>
                  </a:tcPr>
                </a:tc>
                <a:tc>
                  <a:txBody>
                    <a:bodyPr/>
                    <a:lstStyle/>
                    <a:p>
                      <a:pPr marL="0" marR="0" algn="ctr" defTabSz="914400" rtl="0" eaLnBrk="1" fontAlgn="b" latinLnBrk="0" hangingPunct="1">
                        <a:lnSpc>
                          <a:spcPts val="650"/>
                        </a:lnSpc>
                        <a:spcBef>
                          <a:spcPts val="100"/>
                        </a:spcBef>
                        <a:spcAft>
                          <a:spcPts val="0"/>
                        </a:spcAft>
                      </a:pPr>
                      <a:r>
                        <a:rPr lang="en-US" sz="700" b="0" kern="1200" spc="-20" baseline="0">
                          <a:solidFill>
                            <a:srgbClr val="EAEAEA"/>
                          </a:solidFill>
                          <a:latin typeface="Arial Narrow" panose="020B0606020202030204" pitchFamily="34" charset="0"/>
                          <a:ea typeface="+mn-ea"/>
                          <a:cs typeface="+mn-cs"/>
                        </a:rPr>
                        <a:t>High </a:t>
                      </a:r>
                      <a:br>
                        <a:rPr lang="en-US" sz="700" b="0" kern="1200" spc="-20" baseline="0">
                          <a:solidFill>
                            <a:srgbClr val="EAEAEA"/>
                          </a:solidFill>
                          <a:latin typeface="Arial Narrow" panose="020B0606020202030204" pitchFamily="34" charset="0"/>
                          <a:ea typeface="+mn-ea"/>
                          <a:cs typeface="+mn-cs"/>
                        </a:rPr>
                      </a:br>
                      <a:r>
                        <a:rPr lang="en-US" sz="700" b="0" kern="1200" spc="-20" baseline="0">
                          <a:solidFill>
                            <a:srgbClr val="EAEAEA"/>
                          </a:solidFill>
                          <a:latin typeface="Arial Narrow" panose="020B0606020202030204" pitchFamily="34" charset="0"/>
                          <a:ea typeface="+mn-ea"/>
                          <a:cs typeface="+mn-cs"/>
                        </a:rPr>
                        <a:t>yield</a:t>
                      </a:r>
                    </a:p>
                    <a:p>
                      <a:pPr marL="0" marR="0" algn="ctr" defTabSz="914400" rtl="0" eaLnBrk="1" fontAlgn="b" latinLnBrk="0" hangingPunct="1">
                        <a:lnSpc>
                          <a:spcPts val="650"/>
                        </a:lnSpc>
                        <a:spcBef>
                          <a:spcPts val="100"/>
                        </a:spcBef>
                        <a:spcAft>
                          <a:spcPts val="0"/>
                        </a:spcAft>
                      </a:pPr>
                      <a:r>
                        <a:rPr lang="en-US" sz="700" b="0" kern="1200" spc="-20" baseline="0">
                          <a:solidFill>
                            <a:srgbClr val="EAEAEA"/>
                          </a:solidFill>
                          <a:latin typeface="Arial Narrow" panose="020B0606020202030204" pitchFamily="34" charset="0"/>
                          <a:ea typeface="+mn-ea"/>
                          <a:cs typeface="+mn-cs"/>
                        </a:rPr>
                        <a:t>-11.22%</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15F67"/>
                    </a:solidFill>
                  </a:tcPr>
                </a:tc>
                <a:tc>
                  <a:txBody>
                    <a:bodyPr/>
                    <a:lstStyle/>
                    <a:p>
                      <a:pPr marL="0" marR="0" algn="ctr" defTabSz="914400" rtl="0" eaLnBrk="1" latinLnBrk="0" hangingPunct="1">
                        <a:lnSpc>
                          <a:spcPts val="650"/>
                        </a:lnSpc>
                        <a:spcBef>
                          <a:spcPts val="100"/>
                        </a:spcBef>
                        <a:spcAft>
                          <a:spcPts val="0"/>
                        </a:spcAft>
                      </a:pPr>
                      <a:r>
                        <a:rPr lang="en-US" sz="700" b="1" kern="1200" spc="-20" baseline="0">
                          <a:solidFill>
                            <a:srgbClr val="000000"/>
                          </a:solidFill>
                          <a:latin typeface="Arial Narrow" panose="020B0606020202030204" pitchFamily="34" charset="0"/>
                          <a:ea typeface="+mn-ea"/>
                          <a:cs typeface="+mn-cs"/>
                        </a:rPr>
                        <a:t>Diversified bonds</a:t>
                      </a:r>
                    </a:p>
                    <a:p>
                      <a:pPr marL="0" marR="0" algn="ctr" defTabSz="914400" rtl="0" eaLnBrk="1" latinLnBrk="0" hangingPunct="1">
                        <a:lnSpc>
                          <a:spcPts val="650"/>
                        </a:lnSpc>
                        <a:spcBef>
                          <a:spcPts val="100"/>
                        </a:spcBef>
                        <a:spcAft>
                          <a:spcPts val="0"/>
                        </a:spcAft>
                      </a:pPr>
                      <a:r>
                        <a:rPr lang="en-US" sz="700" b="1" kern="1200" spc="-20" baseline="0">
                          <a:solidFill>
                            <a:srgbClr val="000000"/>
                          </a:solidFill>
                          <a:latin typeface="Arial Narrow" panose="020B0606020202030204" pitchFamily="34" charset="0"/>
                          <a:ea typeface="+mn-ea"/>
                          <a:cs typeface="+mn-cs"/>
                        </a:rPr>
                        <a:t>7.93%</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DB71B"/>
                    </a:solidFill>
                  </a:tcPr>
                </a:tc>
                <a:extLst>
                  <a:ext uri="{0D108BD9-81ED-4DB2-BD59-A6C34878D82A}">
                    <a16:rowId xmlns:a16="http://schemas.microsoft.com/office/drawing/2014/main" val="10005"/>
                  </a:ext>
                </a:extLst>
              </a:tr>
              <a:tr h="374904">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IG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corporates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8.24%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226C93"/>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IG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corporates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5.39%</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226C93"/>
                    </a:solidFill>
                  </a:tcPr>
                </a:tc>
                <a:tc>
                  <a:txBody>
                    <a:bodyPr/>
                    <a:lstStyle/>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Diversified</a:t>
                      </a:r>
                      <a:br>
                        <a:rPr lang="en-US" sz="700" b="1" kern="1200" spc="-20" baseline="0">
                          <a:solidFill>
                            <a:srgbClr val="000000"/>
                          </a:solidFill>
                          <a:latin typeface="Arial Narrow" panose="020B0606020202030204" pitchFamily="34" charset="0"/>
                          <a:ea typeface="+mn-ea"/>
                          <a:cs typeface="+mn-cs"/>
                        </a:rPr>
                      </a:br>
                      <a:r>
                        <a:rPr lang="en-US" sz="700" b="1" kern="1200" spc="-20" baseline="0">
                          <a:solidFill>
                            <a:srgbClr val="000000"/>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2.17%</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DB71B"/>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Mortgage</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backed</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5.22%</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57722"/>
                    </a:solidFill>
                  </a:tcPr>
                </a:tc>
                <a:tc>
                  <a:txBody>
                    <a:bodyPr/>
                    <a:lstStyle/>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Diversified</a:t>
                      </a:r>
                      <a:br>
                        <a:rPr lang="en-US" sz="700" b="1" kern="1200" spc="-20" baseline="0">
                          <a:solidFill>
                            <a:srgbClr val="000000"/>
                          </a:solidFill>
                          <a:latin typeface="Arial Narrow" panose="020B0606020202030204" pitchFamily="34" charset="0"/>
                          <a:ea typeface="+mn-ea"/>
                          <a:cs typeface="+mn-cs"/>
                        </a:rPr>
                      </a:br>
                      <a:r>
                        <a:rPr lang="en-US" sz="700" b="1" kern="1200" spc="-20" baseline="0">
                          <a:solidFill>
                            <a:srgbClr val="000000"/>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6.00%</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DB71B"/>
                    </a:solidFill>
                  </a:tcPr>
                </a:tc>
                <a:tc>
                  <a:txBody>
                    <a:bodyPr/>
                    <a:lstStyle/>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Diversified</a:t>
                      </a:r>
                      <a:br>
                        <a:rPr lang="en-US" sz="700" b="1" kern="1200" spc="-20" baseline="0">
                          <a:solidFill>
                            <a:srgbClr val="000000"/>
                          </a:solidFill>
                          <a:latin typeface="Arial Narrow" panose="020B0606020202030204" pitchFamily="34" charset="0"/>
                          <a:ea typeface="+mn-ea"/>
                          <a:cs typeface="+mn-cs"/>
                        </a:rPr>
                      </a:br>
                      <a:r>
                        <a:rPr lang="en-US" sz="700" b="1" kern="1200" spc="-20" baseline="0">
                          <a:solidFill>
                            <a:srgbClr val="000000"/>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–4.04%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DB71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Short-term</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credit</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13.52%</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8069"/>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10-year U.S.</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Treasuries</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7.90%</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B3D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Foreign</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5.17%</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C5401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Short-term</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credit</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5.51%</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8069"/>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Mortgage</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backed</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–1.45%</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57722"/>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High</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yield</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2.50%</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15F67"/>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Floating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rate</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–0.38%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01359"/>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Short-term</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credit</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2.58%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8069"/>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Floating </a:t>
                      </a:r>
                    </a:p>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rate</a:t>
                      </a:r>
                    </a:p>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4.25%</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solidFill>
                  </a:tcPr>
                </a:tc>
                <a:tc>
                  <a:txBody>
                    <a:bodyPr/>
                    <a:lstStyle/>
                    <a:p>
                      <a:pPr marL="0" marR="0" algn="ctr" defTabSz="914400" rtl="0" eaLnBrk="1" latinLnBrk="0" hangingPunct="1">
                        <a:lnSpc>
                          <a:spcPts val="650"/>
                        </a:lnSpc>
                        <a:spcBef>
                          <a:spcPts val="100"/>
                        </a:spcBef>
                        <a:spcAft>
                          <a:spcPts val="0"/>
                        </a:spcAft>
                      </a:pPr>
                      <a:r>
                        <a:rPr lang="en-US" sz="700" b="1" kern="1200" spc="-20" baseline="0">
                          <a:solidFill>
                            <a:srgbClr val="000000"/>
                          </a:solidFill>
                          <a:latin typeface="Arial Narrow" panose="020B0606020202030204" pitchFamily="34" charset="0"/>
                          <a:ea typeface="+mn-ea"/>
                          <a:cs typeface="+mn-cs"/>
                        </a:rPr>
                        <a:t>Diversified bonds</a:t>
                      </a:r>
                    </a:p>
                    <a:p>
                      <a:pPr marL="0" marR="0" algn="ctr" defTabSz="914400" rtl="0" eaLnBrk="1" latinLnBrk="0" hangingPunct="1">
                        <a:lnSpc>
                          <a:spcPts val="650"/>
                        </a:lnSpc>
                        <a:spcBef>
                          <a:spcPts val="100"/>
                        </a:spcBef>
                        <a:spcAft>
                          <a:spcPts val="0"/>
                        </a:spcAft>
                      </a:pPr>
                      <a:r>
                        <a:rPr lang="en-US" sz="700" b="1" kern="1200" spc="-20" baseline="0">
                          <a:solidFill>
                            <a:srgbClr val="000000"/>
                          </a:solidFill>
                          <a:latin typeface="Arial Narrow" panose="020B0606020202030204" pitchFamily="34" charset="0"/>
                          <a:ea typeface="+mn-ea"/>
                          <a:cs typeface="+mn-cs"/>
                        </a:rPr>
                        <a:t>-0.58%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DB71B"/>
                    </a:solidFill>
                  </a:tcPr>
                </a:tc>
                <a:tc>
                  <a:txBody>
                    <a:bodyPr/>
                    <a:lstStyle/>
                    <a:p>
                      <a:pPr marL="0" marR="0" algn="ctr" defTabSz="914400" rtl="0" eaLnBrk="1" latinLnBrk="0" hangingPunct="1">
                        <a:lnSpc>
                          <a:spcPts val="650"/>
                        </a:lnSpc>
                        <a:spcBef>
                          <a:spcPts val="100"/>
                        </a:spcBef>
                        <a:spcAft>
                          <a:spcPts val="0"/>
                        </a:spcAft>
                      </a:pPr>
                      <a:r>
                        <a:rPr lang="en-US" sz="700" b="0" kern="1200" spc="-20" baseline="0">
                          <a:solidFill>
                            <a:schemeClr val="bg1"/>
                          </a:solidFill>
                          <a:latin typeface="Arial Narrow" panose="020B0606020202030204" pitchFamily="34" charset="0"/>
                          <a:ea typeface="+mn-ea"/>
                          <a:cs typeface="+mn-cs"/>
                        </a:rPr>
                        <a:t>Floating </a:t>
                      </a:r>
                    </a:p>
                    <a:p>
                      <a:pPr marL="0" marR="0" algn="ctr" defTabSz="914400" rtl="0" eaLnBrk="1" latinLnBrk="0" hangingPunct="1">
                        <a:lnSpc>
                          <a:spcPts val="650"/>
                        </a:lnSpc>
                        <a:spcBef>
                          <a:spcPts val="100"/>
                        </a:spcBef>
                        <a:spcAft>
                          <a:spcPts val="0"/>
                        </a:spcAft>
                      </a:pPr>
                      <a:r>
                        <a:rPr lang="en-US" sz="700" b="0" kern="1200" spc="-20" baseline="0">
                          <a:solidFill>
                            <a:schemeClr val="bg1"/>
                          </a:solidFill>
                          <a:latin typeface="Arial Narrow" panose="020B0606020202030204" pitchFamily="34" charset="0"/>
                          <a:ea typeface="+mn-ea"/>
                          <a:cs typeface="+mn-cs"/>
                        </a:rPr>
                        <a:t>rate</a:t>
                      </a:r>
                    </a:p>
                    <a:p>
                      <a:pPr marL="0" marR="0" algn="ctr" defTabSz="914400" rtl="0" eaLnBrk="1" latinLnBrk="0" hangingPunct="1">
                        <a:lnSpc>
                          <a:spcPts val="650"/>
                        </a:lnSpc>
                        <a:spcBef>
                          <a:spcPts val="100"/>
                        </a:spcBef>
                        <a:spcAft>
                          <a:spcPts val="0"/>
                        </a:spcAft>
                      </a:pPr>
                      <a:r>
                        <a:rPr lang="en-US" sz="700" b="0" kern="1200" spc="-20" baseline="0">
                          <a:solidFill>
                            <a:schemeClr val="bg1"/>
                          </a:solidFill>
                          <a:latin typeface="Arial Narrow" panose="020B0606020202030204" pitchFamily="34" charset="0"/>
                          <a:ea typeface="+mn-ea"/>
                          <a:cs typeface="+mn-cs"/>
                        </a:rPr>
                        <a:t>8.17%</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5F1358"/>
                    </a:solidFill>
                  </a:tcPr>
                </a:tc>
                <a:tc>
                  <a:txBody>
                    <a:bodyPr/>
                    <a:lstStyle/>
                    <a:p>
                      <a:pPr marL="0" marR="0" algn="ctr" defTabSz="914400" rtl="0" eaLnBrk="1" fontAlgn="b" latinLnBrk="0" hangingPunct="1">
                        <a:lnSpc>
                          <a:spcPts val="650"/>
                        </a:lnSpc>
                        <a:spcBef>
                          <a:spcPts val="100"/>
                        </a:spcBef>
                        <a:spcAft>
                          <a:spcPts val="0"/>
                        </a:spcAft>
                      </a:pPr>
                      <a:r>
                        <a:rPr lang="en-US" sz="700" b="0" kern="1200" spc="-20" baseline="0">
                          <a:solidFill>
                            <a:schemeClr val="tx1"/>
                          </a:solidFill>
                          <a:latin typeface="Arial Narrow" panose="020B0606020202030204" pitchFamily="34" charset="0"/>
                          <a:ea typeface="+mn-ea"/>
                          <a:cs typeface="+mn-cs"/>
                        </a:rPr>
                        <a:t>Emerging-market debt</a:t>
                      </a:r>
                    </a:p>
                    <a:p>
                      <a:pPr marL="0" marR="0" algn="ctr" defTabSz="914400" rtl="0" eaLnBrk="1" fontAlgn="b" latinLnBrk="0" hangingPunct="1">
                        <a:lnSpc>
                          <a:spcPts val="650"/>
                        </a:lnSpc>
                        <a:spcBef>
                          <a:spcPts val="100"/>
                        </a:spcBef>
                        <a:spcAft>
                          <a:spcPts val="0"/>
                        </a:spcAft>
                      </a:pPr>
                      <a:r>
                        <a:rPr lang="en-US" sz="700" b="0" kern="1200" spc="-20" baseline="0">
                          <a:solidFill>
                            <a:schemeClr val="tx1"/>
                          </a:solidFill>
                          <a:latin typeface="Arial Narrow" panose="020B0606020202030204" pitchFamily="34" charset="0"/>
                          <a:ea typeface="+mn-ea"/>
                          <a:cs typeface="+mn-cs"/>
                        </a:rPr>
                        <a:t>5.26%</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7963A"/>
                    </a:solidFill>
                  </a:tcPr>
                </a:tc>
                <a:tc>
                  <a:txBody>
                    <a:bodyPr/>
                    <a:lstStyle/>
                    <a:p>
                      <a:pPr marL="0" marR="0" algn="ctr" defTabSz="914400" rtl="0" eaLnBrk="1" fontAlgn="b" latinLnBrk="0" hangingPunct="1">
                        <a:lnSpc>
                          <a:spcPts val="650"/>
                        </a:lnSpc>
                        <a:spcBef>
                          <a:spcPts val="100"/>
                        </a:spcBef>
                        <a:spcAft>
                          <a:spcPts val="0"/>
                        </a:spcAft>
                      </a:pPr>
                      <a:r>
                        <a:rPr lang="en-US" sz="700" b="0" kern="1200" spc="-20" baseline="0">
                          <a:solidFill>
                            <a:srgbClr val="EAEAEA"/>
                          </a:solidFill>
                          <a:latin typeface="Arial Narrow" panose="020B0606020202030204" pitchFamily="34" charset="0"/>
                          <a:ea typeface="+mn-ea"/>
                          <a:cs typeface="+mn-cs"/>
                        </a:rPr>
                        <a:t>IG </a:t>
                      </a:r>
                      <a:br>
                        <a:rPr lang="en-US" sz="700" b="0" kern="1200" spc="-20" baseline="0">
                          <a:solidFill>
                            <a:srgbClr val="EAEAEA"/>
                          </a:solidFill>
                          <a:latin typeface="Arial Narrow" panose="020B0606020202030204" pitchFamily="34" charset="0"/>
                          <a:ea typeface="+mn-ea"/>
                          <a:cs typeface="+mn-cs"/>
                        </a:rPr>
                      </a:br>
                      <a:r>
                        <a:rPr lang="en-US" sz="700" b="0" kern="1200" spc="-20" baseline="0">
                          <a:solidFill>
                            <a:srgbClr val="EAEAEA"/>
                          </a:solidFill>
                          <a:latin typeface="Arial Narrow" panose="020B0606020202030204" pitchFamily="34" charset="0"/>
                          <a:ea typeface="+mn-ea"/>
                          <a:cs typeface="+mn-cs"/>
                        </a:rPr>
                        <a:t>corporates</a:t>
                      </a:r>
                    </a:p>
                    <a:p>
                      <a:pPr marL="0" marR="0" algn="ctr" defTabSz="914400" rtl="0" eaLnBrk="1" fontAlgn="b" latinLnBrk="0" hangingPunct="1">
                        <a:lnSpc>
                          <a:spcPts val="650"/>
                        </a:lnSpc>
                        <a:spcBef>
                          <a:spcPts val="100"/>
                        </a:spcBef>
                        <a:spcAft>
                          <a:spcPts val="0"/>
                        </a:spcAft>
                      </a:pPr>
                      <a:r>
                        <a:rPr lang="en-US" sz="700" b="0" kern="1200" spc="-20" baseline="0">
                          <a:solidFill>
                            <a:srgbClr val="EAEAEA"/>
                          </a:solidFill>
                          <a:latin typeface="Arial Narrow" panose="020B0606020202030204" pitchFamily="34" charset="0"/>
                          <a:ea typeface="+mn-ea"/>
                          <a:cs typeface="+mn-cs"/>
                        </a:rPr>
                        <a:t>-1.04%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226C93"/>
                    </a:solidFill>
                  </a:tcPr>
                </a:tc>
                <a:tc>
                  <a:txBody>
                    <a:bodyPr/>
                    <a:lstStyle/>
                    <a:p>
                      <a:pPr marL="0" marR="0" algn="ctr" defTabSz="914400" rtl="0" eaLnBrk="1" fontAlgn="b" latinLnBrk="0" hangingPunct="1">
                        <a:lnSpc>
                          <a:spcPts val="650"/>
                        </a:lnSpc>
                        <a:spcBef>
                          <a:spcPts val="100"/>
                        </a:spcBef>
                        <a:spcAft>
                          <a:spcPts val="0"/>
                        </a:spcAft>
                      </a:pPr>
                      <a:r>
                        <a:rPr lang="en-US" sz="700" b="0" kern="1200" spc="-20" baseline="0">
                          <a:solidFill>
                            <a:schemeClr val="tx1"/>
                          </a:solidFill>
                          <a:latin typeface="Arial Narrow" panose="020B0606020202030204" pitchFamily="34" charset="0"/>
                          <a:ea typeface="+mn-ea"/>
                          <a:cs typeface="+mn-cs"/>
                        </a:rPr>
                        <a:t>Mortgage backed</a:t>
                      </a:r>
                    </a:p>
                    <a:p>
                      <a:pPr marL="0" marR="0" algn="ctr" defTabSz="914400" rtl="0" eaLnBrk="1" fontAlgn="b" latinLnBrk="0" hangingPunct="1">
                        <a:lnSpc>
                          <a:spcPts val="650"/>
                        </a:lnSpc>
                        <a:spcBef>
                          <a:spcPts val="100"/>
                        </a:spcBef>
                        <a:spcAft>
                          <a:spcPts val="0"/>
                        </a:spcAft>
                      </a:pPr>
                      <a:r>
                        <a:rPr lang="en-US" sz="700" b="0" kern="1200" spc="-20" baseline="0">
                          <a:solidFill>
                            <a:schemeClr val="tx1"/>
                          </a:solidFill>
                          <a:latin typeface="Arial Narrow" panose="020B0606020202030204" pitchFamily="34" charset="0"/>
                          <a:ea typeface="+mn-ea"/>
                          <a:cs typeface="+mn-cs"/>
                        </a:rPr>
                        <a:t>-11.81%</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47721"/>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Short-term</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credit</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5.94%</a:t>
                      </a:r>
                      <a:endParaRPr lang="en-US" sz="700" b="0" kern="1200" spc="-20" baseline="0">
                        <a:solidFill>
                          <a:schemeClr val="tx1"/>
                        </a:solidFill>
                        <a:latin typeface="Arial Narrow" panose="020B0606020202030204" pitchFamily="34" charset="0"/>
                        <a:ea typeface="+mn-ea"/>
                        <a:cs typeface="+mn-cs"/>
                      </a:endParaRP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18069"/>
                    </a:solidFill>
                  </a:tcPr>
                </a:tc>
                <a:extLst>
                  <a:ext uri="{0D108BD9-81ED-4DB2-BD59-A6C34878D82A}">
                    <a16:rowId xmlns:a16="http://schemas.microsoft.com/office/drawing/2014/main" val="10006"/>
                  </a:ext>
                </a:extLst>
              </a:tr>
              <a:tr h="374904">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Short-term</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credit</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5.40%</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8069"/>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10-year U.S.</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Treasuries</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4.83%</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B3DB"/>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10-year U.S.</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Treasuries</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1.99%</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B3DB"/>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Cash</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4.76%</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7793BB"/>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Cash</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4.74%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7793B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IG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corporates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–4.94%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226C93"/>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Mortgage</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backed</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5.75%</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57722"/>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Mortgage</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backed</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5.50%</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57722"/>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High</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yield</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4.38%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15F67"/>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10-year U.S.</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Treasuries</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4.18%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B3D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IG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corporates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–1.53%</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226C93"/>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Floating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rate</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2.06%</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01359"/>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IG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corporates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–0.68%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226C93"/>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Foreign</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1.81%</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C5401B"/>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Mortgage</a:t>
                      </a:r>
                    </a:p>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backed</a:t>
                      </a:r>
                    </a:p>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2.47%</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47721"/>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Foreign</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bonds</a:t>
                      </a:r>
                    </a:p>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-1.82%</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C5401B"/>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Short-term</a:t>
                      </a:r>
                    </a:p>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credit</a:t>
                      </a:r>
                    </a:p>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6.58%</a:t>
                      </a:r>
                      <a:endParaRPr lang="en-US" sz="700" b="0" kern="1200" spc="-20" baseline="0">
                        <a:solidFill>
                          <a:schemeClr val="bg1"/>
                        </a:solidFill>
                        <a:latin typeface="Arial Narrow" panose="020B0606020202030204" pitchFamily="34" charset="0"/>
                        <a:ea typeface="+mn-ea"/>
                        <a:cs typeface="+mn-cs"/>
                      </a:endParaRP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8069"/>
                    </a:solidFill>
                  </a:tcPr>
                </a:tc>
                <a:tc>
                  <a:txBody>
                    <a:bodyPr/>
                    <a:lstStyle/>
                    <a:p>
                      <a:pPr marL="0" marR="0" algn="ctr" defTabSz="914400" rtl="0" eaLnBrk="1" fontAlgn="b"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Short-term</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credit</a:t>
                      </a:r>
                    </a:p>
                    <a:p>
                      <a:pPr marL="0" marR="0" algn="ctr" defTabSz="914400" rtl="0" eaLnBrk="1" fontAlgn="b" latinLnBrk="0" hangingPunct="1">
                        <a:lnSpc>
                          <a:spcPts val="650"/>
                        </a:lnSpc>
                        <a:spcBef>
                          <a:spcPts val="100"/>
                        </a:spcBef>
                        <a:spcAft>
                          <a:spcPts val="0"/>
                        </a:spcAft>
                      </a:pPr>
                      <a:r>
                        <a:rPr lang="en-US" sz="700" b="0" kern="1200" spc="-20" baseline="0">
                          <a:solidFill>
                            <a:srgbClr val="EAEAEA"/>
                          </a:solidFill>
                          <a:latin typeface="Arial Narrow" panose="020B0606020202030204" pitchFamily="34" charset="0"/>
                          <a:ea typeface="+mn-ea"/>
                          <a:cs typeface="+mn-cs"/>
                        </a:rPr>
                        <a:t>5.19%</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8069"/>
                    </a:solidFill>
                  </a:tcPr>
                </a:tc>
                <a:tc>
                  <a:txBody>
                    <a:bodyPr/>
                    <a:lstStyle/>
                    <a:p>
                      <a:pPr marL="0" marR="0" algn="ctr" defTabSz="914400" rtl="0" eaLnBrk="1" fontAlgn="b" latinLnBrk="0" hangingPunct="1">
                        <a:lnSpc>
                          <a:spcPts val="650"/>
                        </a:lnSpc>
                        <a:spcBef>
                          <a:spcPts val="100"/>
                        </a:spcBef>
                        <a:spcAft>
                          <a:spcPts val="0"/>
                        </a:spcAft>
                      </a:pPr>
                      <a:r>
                        <a:rPr lang="en-US" sz="700" b="0" kern="1200" spc="-20" baseline="0">
                          <a:solidFill>
                            <a:schemeClr val="tx1"/>
                          </a:solidFill>
                          <a:latin typeface="Arial Narrow" panose="020B0606020202030204" pitchFamily="34" charset="0"/>
                          <a:ea typeface="+mn-ea"/>
                          <a:cs typeface="+mn-cs"/>
                        </a:rPr>
                        <a:t>Mortgage backed</a:t>
                      </a:r>
                    </a:p>
                    <a:p>
                      <a:pPr marL="0" marR="0" algn="ctr" defTabSz="914400" rtl="0" eaLnBrk="1" fontAlgn="b" latinLnBrk="0" hangingPunct="1">
                        <a:lnSpc>
                          <a:spcPts val="650"/>
                        </a:lnSpc>
                        <a:spcBef>
                          <a:spcPts val="100"/>
                        </a:spcBef>
                        <a:spcAft>
                          <a:spcPts val="0"/>
                        </a:spcAft>
                      </a:pPr>
                      <a:r>
                        <a:rPr lang="en-US" sz="700" b="0" kern="1200" spc="-20" baseline="0">
                          <a:solidFill>
                            <a:schemeClr val="tx1"/>
                          </a:solidFill>
                          <a:latin typeface="Arial Narrow" panose="020B0606020202030204" pitchFamily="34" charset="0"/>
                          <a:ea typeface="+mn-ea"/>
                          <a:cs typeface="+mn-cs"/>
                        </a:rPr>
                        <a:t>-1.04%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47721"/>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IG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corporates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-15.76%</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226C93"/>
                    </a:solidFill>
                  </a:tcPr>
                </a:tc>
                <a:tc>
                  <a:txBody>
                    <a:bodyPr/>
                    <a:lstStyle/>
                    <a:p>
                      <a:pPr algn="ctr" fontAlgn="b"/>
                      <a:r>
                        <a:rPr lang="en-US" sz="700" b="0" kern="1200" spc="-20" baseline="0">
                          <a:solidFill>
                            <a:srgbClr val="EAEAEA"/>
                          </a:solidFill>
                          <a:latin typeface="Arial Narrow" panose="020B0606020202030204" pitchFamily="34" charset="0"/>
                          <a:ea typeface="+mn-ea"/>
                          <a:cs typeface="+mn-cs"/>
                        </a:rPr>
                        <a:t>Foreign </a:t>
                      </a:r>
                      <a:br>
                        <a:rPr lang="en-US" sz="700" b="0" kern="1200" spc="-20" baseline="0">
                          <a:solidFill>
                            <a:srgbClr val="EAEAEA"/>
                          </a:solidFill>
                          <a:latin typeface="Arial Narrow" panose="020B0606020202030204" pitchFamily="34" charset="0"/>
                          <a:ea typeface="+mn-ea"/>
                          <a:cs typeface="+mn-cs"/>
                        </a:rPr>
                      </a:br>
                      <a:r>
                        <a:rPr lang="en-US" sz="700" b="0" kern="1200" spc="-20" baseline="0">
                          <a:solidFill>
                            <a:srgbClr val="EAEAEA"/>
                          </a:solidFill>
                          <a:latin typeface="Arial Narrow" panose="020B0606020202030204" pitchFamily="34" charset="0"/>
                          <a:ea typeface="+mn-ea"/>
                          <a:cs typeface="+mn-cs"/>
                        </a:rPr>
                        <a:t>bonds</a:t>
                      </a:r>
                    </a:p>
                    <a:p>
                      <a:pPr algn="ctr" fontAlgn="b"/>
                      <a:r>
                        <a:rPr lang="en-US" sz="700" b="0" kern="1200" spc="-20" baseline="0">
                          <a:solidFill>
                            <a:srgbClr val="EAEAEA"/>
                          </a:solidFill>
                          <a:latin typeface="Arial Narrow" panose="020B0606020202030204" pitchFamily="34" charset="0"/>
                          <a:ea typeface="+mn-ea"/>
                          <a:cs typeface="+mn-cs"/>
                        </a:rPr>
                        <a:t>5.83%</a:t>
                      </a:r>
                      <a:endParaRPr lang="en-US" sz="700" kern="1200" spc="-20" baseline="0">
                        <a:solidFill>
                          <a:srgbClr val="EAEAEA"/>
                        </a:solidFill>
                        <a:latin typeface="Arial Narrow" panose="020B0606020202030204" pitchFamily="34" charset="0"/>
                        <a:ea typeface="+mn-ea"/>
                        <a:cs typeface="+mn-cs"/>
                      </a:endParaRP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C6401D"/>
                    </a:solidFill>
                  </a:tcPr>
                </a:tc>
                <a:extLst>
                  <a:ext uri="{0D108BD9-81ED-4DB2-BD59-A6C34878D82A}">
                    <a16:rowId xmlns:a16="http://schemas.microsoft.com/office/drawing/2014/main" val="10007"/>
                  </a:ext>
                </a:extLst>
              </a:tr>
              <a:tr h="374904">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Mortgage</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backed</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3.07%</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57722"/>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Mortgage</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backed</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4.70%</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57722"/>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IG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corporates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1.68%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226C93"/>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Short-term</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credit</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4.69%</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8069"/>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IG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corporates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4.56%</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226C93"/>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Emerging-</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market debt</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–12.03%</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7963A"/>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Foreign</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4.39%</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C5401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Short-term</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credit</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5.44%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8069"/>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Short-term</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credit</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3.04%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8069"/>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Mortgage</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backed</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2.60%</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57722"/>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Foreign</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–4.56%</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C5401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Short-term</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credit</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1.95%</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8069"/>
                    </a:solidFill>
                  </a:tcPr>
                </a:tc>
                <a:tc>
                  <a:txBody>
                    <a:bodyPr/>
                    <a:lstStyle/>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Diversified</a:t>
                      </a:r>
                      <a:br>
                        <a:rPr lang="en-US" sz="700" b="1" kern="1200" spc="-20" baseline="0">
                          <a:solidFill>
                            <a:srgbClr val="000000"/>
                          </a:solidFill>
                          <a:latin typeface="Arial Narrow" panose="020B0606020202030204" pitchFamily="34" charset="0"/>
                          <a:ea typeface="+mn-ea"/>
                          <a:cs typeface="+mn-cs"/>
                        </a:rPr>
                      </a:br>
                      <a:r>
                        <a:rPr lang="en-US" sz="700" b="1" kern="1200" spc="-20" baseline="0">
                          <a:solidFill>
                            <a:srgbClr val="000000"/>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b="1" kern="1200" spc="-20" baseline="0">
                          <a:solidFill>
                            <a:srgbClr val="000000"/>
                          </a:solidFill>
                          <a:latin typeface="Arial Narrow" panose="020B0606020202030204" pitchFamily="34" charset="0"/>
                          <a:ea typeface="+mn-ea"/>
                          <a:cs typeface="+mn-cs"/>
                        </a:rPr>
                        <a:t>–0.70%</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DB71B"/>
                    </a:solidFill>
                  </a:tcPr>
                </a:tc>
                <a:tc>
                  <a:txBody>
                    <a:bodyPr/>
                    <a:lstStyle/>
                    <a:p>
                      <a:pPr marL="0" marR="0" lvl="0" indent="0" algn="ctr" defTabSz="914400" rtl="0" eaLnBrk="1" fontAlgn="auto" latinLnBrk="0" hangingPunct="1">
                        <a:lnSpc>
                          <a:spcPts val="650"/>
                        </a:lnSpc>
                        <a:spcBef>
                          <a:spcPts val="100"/>
                        </a:spcBef>
                        <a:spcAft>
                          <a:spcPts val="0"/>
                        </a:spcAft>
                        <a:buClrTx/>
                        <a:buSzTx/>
                        <a:buFontTx/>
                        <a:buNone/>
                        <a:tabLst/>
                        <a:defRPr/>
                      </a:pPr>
                      <a:r>
                        <a:rPr kumimoji="0" lang="en-US" sz="700" b="0" i="0" u="none" strike="noStrike" kern="1200" cap="none" spc="-20" normalizeH="0" baseline="0" noProof="0">
                          <a:ln>
                            <a:noFill/>
                          </a:ln>
                          <a:solidFill>
                            <a:schemeClr val="tx1"/>
                          </a:solidFill>
                          <a:effectLst/>
                          <a:uLnTx/>
                          <a:uFillTx/>
                          <a:latin typeface="Arial Narrow" panose="020B0606020202030204" pitchFamily="34" charset="0"/>
                          <a:ea typeface="+mn-ea"/>
                          <a:cs typeface="+mn-cs"/>
                        </a:rPr>
                        <a:t>Mortgage</a:t>
                      </a:r>
                      <a:br>
                        <a:rPr kumimoji="0" lang="en-US" sz="700" b="0" i="0" u="none" strike="noStrike" kern="1200" cap="none" spc="-20" normalizeH="0" baseline="0" noProof="0">
                          <a:ln>
                            <a:noFill/>
                          </a:ln>
                          <a:solidFill>
                            <a:schemeClr val="tx1"/>
                          </a:solidFill>
                          <a:effectLst/>
                          <a:uLnTx/>
                          <a:uFillTx/>
                          <a:latin typeface="Arial Narrow" panose="020B0606020202030204" pitchFamily="34" charset="0"/>
                          <a:ea typeface="+mn-ea"/>
                          <a:cs typeface="+mn-cs"/>
                        </a:rPr>
                      </a:br>
                      <a:r>
                        <a:rPr kumimoji="0" lang="en-US" sz="700" b="0" i="0" u="none" strike="noStrike" kern="1200" cap="none" spc="-20" normalizeH="0" baseline="0" noProof="0">
                          <a:ln>
                            <a:noFill/>
                          </a:ln>
                          <a:solidFill>
                            <a:schemeClr val="tx1"/>
                          </a:solidFill>
                          <a:effectLst/>
                          <a:uLnTx/>
                          <a:uFillTx/>
                          <a:latin typeface="Arial Narrow" panose="020B0606020202030204" pitchFamily="34" charset="0"/>
                          <a:ea typeface="+mn-ea"/>
                          <a:cs typeface="+mn-cs"/>
                        </a:rPr>
                        <a:t>backed</a:t>
                      </a:r>
                    </a:p>
                    <a:p>
                      <a:pPr marL="0" marR="0" lvl="0" indent="0" algn="ctr" defTabSz="914400" rtl="0" eaLnBrk="1" fontAlgn="auto" latinLnBrk="0" hangingPunct="1">
                        <a:lnSpc>
                          <a:spcPts val="650"/>
                        </a:lnSpc>
                        <a:spcBef>
                          <a:spcPts val="100"/>
                        </a:spcBef>
                        <a:spcAft>
                          <a:spcPts val="0"/>
                        </a:spcAft>
                        <a:buClrTx/>
                        <a:buSzTx/>
                        <a:buFontTx/>
                        <a:buNone/>
                        <a:tabLst/>
                        <a:defRPr/>
                      </a:pPr>
                      <a:r>
                        <a:rPr kumimoji="0" lang="en-US" sz="700" b="0" i="0" u="none" strike="noStrike" kern="1200" cap="none" spc="-20" normalizeH="0" baseline="0" noProof="0">
                          <a:ln>
                            <a:noFill/>
                          </a:ln>
                          <a:solidFill>
                            <a:schemeClr val="tx1"/>
                          </a:solidFill>
                          <a:effectLst/>
                          <a:uLnTx/>
                          <a:uFillTx/>
                          <a:latin typeface="Arial Narrow" panose="020B0606020202030204" pitchFamily="34" charset="0"/>
                          <a:ea typeface="+mn-ea"/>
                          <a:cs typeface="+mn-cs"/>
                        </a:rPr>
                        <a:t>1.67%</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57722"/>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Short-term</a:t>
                      </a:r>
                    </a:p>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credit</a:t>
                      </a:r>
                    </a:p>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2.32%</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8069"/>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High</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yield</a:t>
                      </a:r>
                    </a:p>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-2.26%</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15F67"/>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Mortgage backed</a:t>
                      </a:r>
                    </a:p>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6.35%</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47721"/>
                    </a:solidFill>
                  </a:tcPr>
                </a:tc>
                <a:tc>
                  <a:txBody>
                    <a:bodyPr/>
                    <a:lstStyle/>
                    <a:p>
                      <a:pPr marL="0" marR="0" algn="ctr" defTabSz="914400" rtl="0" eaLnBrk="1" fontAlgn="b" latinLnBrk="0" hangingPunct="1">
                        <a:lnSpc>
                          <a:spcPts val="650"/>
                        </a:lnSpc>
                        <a:spcBef>
                          <a:spcPts val="100"/>
                        </a:spcBef>
                        <a:spcAft>
                          <a:spcPts val="0"/>
                        </a:spcAft>
                      </a:pPr>
                      <a:r>
                        <a:rPr lang="en-US" sz="700" b="0" kern="1200" spc="-20" baseline="0">
                          <a:solidFill>
                            <a:schemeClr val="tx1"/>
                          </a:solidFill>
                          <a:latin typeface="Arial Narrow" panose="020B0606020202030204" pitchFamily="34" charset="0"/>
                          <a:ea typeface="+mn-ea"/>
                          <a:cs typeface="+mn-cs"/>
                        </a:rPr>
                        <a:t>Mortgage backed</a:t>
                      </a:r>
                    </a:p>
                    <a:p>
                      <a:pPr marL="0" marR="0" algn="ctr" defTabSz="914400" rtl="0" eaLnBrk="1" fontAlgn="b" latinLnBrk="0" hangingPunct="1">
                        <a:lnSpc>
                          <a:spcPts val="650"/>
                        </a:lnSpc>
                        <a:spcBef>
                          <a:spcPts val="100"/>
                        </a:spcBef>
                        <a:spcAft>
                          <a:spcPts val="0"/>
                        </a:spcAft>
                      </a:pPr>
                      <a:r>
                        <a:rPr lang="en-US" sz="700" b="0" kern="1200" spc="-20" baseline="0">
                          <a:solidFill>
                            <a:schemeClr val="tx1"/>
                          </a:solidFill>
                          <a:latin typeface="Arial Narrow" panose="020B0606020202030204" pitchFamily="34" charset="0"/>
                          <a:ea typeface="+mn-ea"/>
                          <a:cs typeface="+mn-cs"/>
                        </a:rPr>
                        <a:t>3.87%</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47721"/>
                    </a:solidFill>
                  </a:tcPr>
                </a:tc>
                <a:tc>
                  <a:txBody>
                    <a:bodyPr/>
                    <a:lstStyle/>
                    <a:p>
                      <a:pPr marL="0" marR="0" algn="ctr" defTabSz="914400" rtl="0" eaLnBrk="1" fontAlgn="b" latinLnBrk="0" hangingPunct="1">
                        <a:lnSpc>
                          <a:spcPts val="650"/>
                        </a:lnSpc>
                        <a:spcBef>
                          <a:spcPts val="100"/>
                        </a:spcBef>
                        <a:spcAft>
                          <a:spcPts val="0"/>
                        </a:spcAft>
                      </a:pPr>
                      <a:r>
                        <a:rPr lang="en-US" sz="700" b="0" kern="1200" spc="-20" baseline="0">
                          <a:solidFill>
                            <a:schemeClr val="tx1"/>
                          </a:solidFill>
                          <a:latin typeface="Arial Narrow" panose="020B0606020202030204" pitchFamily="34" charset="0"/>
                          <a:ea typeface="+mn-ea"/>
                          <a:cs typeface="+mn-cs"/>
                        </a:rPr>
                        <a:t>Emerging-market debt</a:t>
                      </a:r>
                    </a:p>
                    <a:p>
                      <a:pPr marL="0" marR="0" algn="ctr" defTabSz="914400" rtl="0" eaLnBrk="1" fontAlgn="b" latinLnBrk="0" hangingPunct="1">
                        <a:lnSpc>
                          <a:spcPts val="650"/>
                        </a:lnSpc>
                        <a:spcBef>
                          <a:spcPts val="100"/>
                        </a:spcBef>
                        <a:spcAft>
                          <a:spcPts val="0"/>
                        </a:spcAft>
                      </a:pPr>
                      <a:r>
                        <a:rPr lang="en-US" sz="700" b="0" kern="1200" spc="-20" baseline="0">
                          <a:solidFill>
                            <a:schemeClr val="tx1"/>
                          </a:solidFill>
                          <a:latin typeface="Arial Narrow" panose="020B0606020202030204" pitchFamily="34" charset="0"/>
                          <a:ea typeface="+mn-ea"/>
                          <a:cs typeface="+mn-cs"/>
                        </a:rPr>
                        <a:t>-1.80%</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7963A"/>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10-year U.S.</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Treasuries</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-16.28%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B3DB"/>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Cash</a:t>
                      </a:r>
                    </a:p>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5.26%</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7793BB"/>
                    </a:solidFill>
                  </a:tcPr>
                </a:tc>
                <a:extLst>
                  <a:ext uri="{0D108BD9-81ED-4DB2-BD59-A6C34878D82A}">
                    <a16:rowId xmlns:a16="http://schemas.microsoft.com/office/drawing/2014/main" val="10008"/>
                  </a:ext>
                </a:extLst>
              </a:tr>
              <a:tr h="374904">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10-year U.S.</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Treasuries</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1.32%</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B3D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Short-term</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credit</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2.44%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8069"/>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Short-term</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credit</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1.35%</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8069"/>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IG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corporates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4.30%</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226C93"/>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High</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yield</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2.24%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15F67"/>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High</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yield</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–26.39%</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15F67"/>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Cash</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0.16%</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7793B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Foreign</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5.21%</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C5401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Floating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rate</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1.82%</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01359"/>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Foreign</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1.51%</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C5401B"/>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Emerging-</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market debt</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–5.25%</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7963A"/>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Cash</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0.03%</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7793B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High</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yield</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–4.64%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15F67"/>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Cash</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0.27%</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7793BB"/>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10-year U.S. Treasuries</a:t>
                      </a:r>
                    </a:p>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2.07%</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B3DB"/>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IG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corporates</a:t>
                      </a:r>
                    </a:p>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-2.51%</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226C93"/>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Foreign</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bonds</a:t>
                      </a:r>
                    </a:p>
                    <a:p>
                      <a:pPr marL="0" marR="0" algn="ctr" defTabSz="914400" rtl="0" eaLnBrk="1" latinLnBrk="0" hangingPunct="1">
                        <a:lnSpc>
                          <a:spcPts val="650"/>
                        </a:lnSpc>
                        <a:spcBef>
                          <a:spcPts val="100"/>
                        </a:spcBef>
                        <a:spcAft>
                          <a:spcPts val="0"/>
                        </a:spcAft>
                      </a:pPr>
                      <a:r>
                        <a:rPr lang="en-US" sz="700" kern="1200" spc="-20" baseline="0">
                          <a:solidFill>
                            <a:srgbClr val="EAEAEA"/>
                          </a:solidFill>
                          <a:latin typeface="Arial Narrow" panose="020B0606020202030204" pitchFamily="34" charset="0"/>
                          <a:ea typeface="+mn-ea"/>
                          <a:cs typeface="+mn-cs"/>
                        </a:rPr>
                        <a:t>5.32%</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C5401B"/>
                    </a:solidFill>
                  </a:tcPr>
                </a:tc>
                <a:tc>
                  <a:txBody>
                    <a:bodyPr/>
                    <a:lstStyle/>
                    <a:p>
                      <a:pPr algn="ctr" fontAlgn="b"/>
                      <a:r>
                        <a:rPr lang="en-US" sz="700" b="0" kern="1200" spc="-20" baseline="0">
                          <a:solidFill>
                            <a:srgbClr val="EAEAEA"/>
                          </a:solidFill>
                          <a:latin typeface="Arial Narrow" panose="020B0606020202030204" pitchFamily="34" charset="0"/>
                          <a:ea typeface="+mn-ea"/>
                          <a:cs typeface="+mn-cs"/>
                        </a:rPr>
                        <a:t>Floating</a:t>
                      </a:r>
                    </a:p>
                    <a:p>
                      <a:pPr algn="ctr" fontAlgn="b"/>
                      <a:r>
                        <a:rPr lang="en-US" sz="700" b="0" kern="1200" spc="-20" baseline="0">
                          <a:solidFill>
                            <a:srgbClr val="EAEAEA"/>
                          </a:solidFill>
                          <a:latin typeface="Arial Narrow" panose="020B0606020202030204" pitchFamily="34" charset="0"/>
                          <a:ea typeface="+mn-ea"/>
                          <a:cs typeface="+mn-cs"/>
                        </a:rPr>
                        <a:t> rate</a:t>
                      </a:r>
                    </a:p>
                    <a:p>
                      <a:pPr algn="ctr" fontAlgn="b"/>
                      <a:r>
                        <a:rPr lang="en-US" sz="700" b="0" kern="1200" spc="-20" baseline="0">
                          <a:solidFill>
                            <a:srgbClr val="EAEAEA"/>
                          </a:solidFill>
                          <a:latin typeface="Arial Narrow" panose="020B0606020202030204" pitchFamily="34" charset="0"/>
                          <a:ea typeface="+mn-ea"/>
                          <a:cs typeface="+mn-cs"/>
                        </a:rPr>
                        <a:t>2.78%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01359"/>
                    </a:solidFill>
                  </a:tcPr>
                </a:tc>
                <a:tc>
                  <a:txBody>
                    <a:bodyPr/>
                    <a:lstStyle/>
                    <a:p>
                      <a:pPr algn="ctr" fontAlgn="b"/>
                      <a:r>
                        <a:rPr lang="en-US" sz="700" b="0" kern="1200" spc="-20" baseline="0">
                          <a:solidFill>
                            <a:schemeClr val="tx1"/>
                          </a:solidFill>
                          <a:latin typeface="Arial Narrow" panose="020B0606020202030204" pitchFamily="34" charset="0"/>
                          <a:ea typeface="+mn-ea"/>
                          <a:cs typeface="+mn-cs"/>
                        </a:rPr>
                        <a:t>10-year US Treasuries</a:t>
                      </a:r>
                    </a:p>
                    <a:p>
                      <a:pPr algn="ctr" fontAlgn="b"/>
                      <a:r>
                        <a:rPr lang="en-US" sz="700" b="0" kern="1200" spc="-20" baseline="0">
                          <a:solidFill>
                            <a:schemeClr val="tx1"/>
                          </a:solidFill>
                          <a:latin typeface="Arial Narrow" panose="020B0606020202030204" pitchFamily="34" charset="0"/>
                          <a:ea typeface="+mn-ea"/>
                          <a:cs typeface="+mn-cs"/>
                        </a:rPr>
                        <a:t>-3.68%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B3DB"/>
                    </a:solidFill>
                  </a:tcPr>
                </a:tc>
                <a:tc>
                  <a:txBody>
                    <a:bodyPr/>
                    <a:lstStyle/>
                    <a:p>
                      <a:pPr marL="0" marR="0" algn="ctr" defTabSz="914400" rtl="0" eaLnBrk="1" fontAlgn="b" latinLnBrk="0" hangingPunct="1">
                        <a:lnSpc>
                          <a:spcPts val="650"/>
                        </a:lnSpc>
                        <a:spcBef>
                          <a:spcPts val="100"/>
                        </a:spcBef>
                        <a:spcAft>
                          <a:spcPts val="0"/>
                        </a:spcAft>
                      </a:pPr>
                      <a:r>
                        <a:rPr lang="en-US" sz="700" b="0" kern="1200" spc="-20" baseline="0">
                          <a:solidFill>
                            <a:schemeClr val="tx1"/>
                          </a:solidFill>
                          <a:latin typeface="Arial Narrow" panose="020B0606020202030204" pitchFamily="34" charset="0"/>
                          <a:ea typeface="+mn-ea"/>
                          <a:cs typeface="+mn-cs"/>
                        </a:rPr>
                        <a:t>Emerging-market debt</a:t>
                      </a:r>
                    </a:p>
                    <a:p>
                      <a:pPr marL="0" marR="0" algn="ctr" defTabSz="914400" rtl="0" eaLnBrk="1" fontAlgn="b" latinLnBrk="0" hangingPunct="1">
                        <a:lnSpc>
                          <a:spcPts val="650"/>
                        </a:lnSpc>
                        <a:spcBef>
                          <a:spcPts val="100"/>
                        </a:spcBef>
                        <a:spcAft>
                          <a:spcPts val="0"/>
                        </a:spcAft>
                      </a:pPr>
                      <a:r>
                        <a:rPr lang="en-US" sz="700" b="0" kern="1200" spc="-20" baseline="0">
                          <a:solidFill>
                            <a:schemeClr val="tx1"/>
                          </a:solidFill>
                          <a:latin typeface="Arial Narrow" panose="020B0606020202030204" pitchFamily="34" charset="0"/>
                          <a:ea typeface="+mn-ea"/>
                          <a:cs typeface="+mn-cs"/>
                        </a:rPr>
                        <a:t>-17.78%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7963A"/>
                    </a:solidFill>
                  </a:tcPr>
                </a:tc>
                <a:tc>
                  <a:txBody>
                    <a:bodyPr/>
                    <a:lstStyle/>
                    <a:p>
                      <a:pPr marL="0" marR="0" algn="ctr" defTabSz="914400" rtl="0" eaLnBrk="1" fontAlgn="b" latinLnBrk="0" hangingPunct="1">
                        <a:lnSpc>
                          <a:spcPts val="650"/>
                        </a:lnSpc>
                        <a:spcBef>
                          <a:spcPts val="100"/>
                        </a:spcBef>
                        <a:spcAft>
                          <a:spcPts val="0"/>
                        </a:spcAft>
                      </a:pPr>
                      <a:r>
                        <a:rPr lang="en-US" sz="700" b="0" kern="1200" spc="-20" baseline="0">
                          <a:solidFill>
                            <a:schemeClr val="tx1"/>
                          </a:solidFill>
                          <a:latin typeface="Arial Narrow" panose="020B0606020202030204" pitchFamily="34" charset="0"/>
                          <a:ea typeface="+mn-ea"/>
                          <a:cs typeface="+mn-cs"/>
                        </a:rPr>
                        <a:t>Mortgage backed</a:t>
                      </a:r>
                    </a:p>
                    <a:p>
                      <a:pPr marL="0" marR="0" algn="ctr" defTabSz="914400" rtl="0" eaLnBrk="1" fontAlgn="b" latinLnBrk="0" hangingPunct="1">
                        <a:lnSpc>
                          <a:spcPts val="650"/>
                        </a:lnSpc>
                        <a:spcBef>
                          <a:spcPts val="100"/>
                        </a:spcBef>
                        <a:spcAft>
                          <a:spcPts val="0"/>
                        </a:spcAft>
                      </a:pPr>
                      <a:r>
                        <a:rPr lang="en-US" sz="700" b="0" kern="1200" spc="-20" baseline="0">
                          <a:solidFill>
                            <a:schemeClr val="tx1"/>
                          </a:solidFill>
                          <a:latin typeface="Arial Narrow" panose="020B0606020202030204" pitchFamily="34" charset="0"/>
                          <a:ea typeface="+mn-ea"/>
                          <a:cs typeface="+mn-cs"/>
                        </a:rPr>
                        <a:t>5.05%</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47721"/>
                    </a:solidFill>
                  </a:tcPr>
                </a:tc>
                <a:extLst>
                  <a:ext uri="{0D108BD9-81ED-4DB2-BD59-A6C34878D82A}">
                    <a16:rowId xmlns:a16="http://schemas.microsoft.com/office/drawing/2014/main" val="10009"/>
                  </a:ext>
                </a:extLst>
              </a:tr>
              <a:tr h="374904">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Cash</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1.07%</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7793BB"/>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Cash</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1.24%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7793B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Foreign</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–9.20%</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C5401B"/>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10-year U.S.</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Treasuries</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1.34%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B3D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Floating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rate</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1.88%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01359"/>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Floating</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rate</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–28.75%</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01359"/>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10-year U.S.</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Treasuries</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–9.71%</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B3DB"/>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Cash</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0.13%</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7793BB"/>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Cash</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0.08%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7793BB"/>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Cash</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0.07%</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7793BB"/>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10-year U.S.</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Treasuries</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–7.83%</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B3D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Foreign</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–2.68%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C5401B"/>
                    </a:solidFill>
                  </a:tcPr>
                </a:tc>
                <a:tc>
                  <a:txBody>
                    <a:bodyPr/>
                    <a:lstStyle/>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Foreign</a:t>
                      </a:r>
                      <a:br>
                        <a:rPr lang="en-US" sz="700" kern="1200" spc="-20" baseline="0">
                          <a:solidFill>
                            <a:srgbClr val="EAEAEA"/>
                          </a:solidFill>
                          <a:latin typeface="Arial Narrow" panose="020B0606020202030204" pitchFamily="34" charset="0"/>
                          <a:ea typeface="+mn-ea"/>
                          <a:cs typeface="+mn-cs"/>
                        </a:rPr>
                      </a:br>
                      <a:r>
                        <a:rPr lang="en-US" sz="700" kern="1200" spc="-20" baseline="0">
                          <a:solidFill>
                            <a:srgbClr val="EAEAEA"/>
                          </a:solidFill>
                          <a:latin typeface="Arial Narrow" panose="020B0606020202030204" pitchFamily="34" charset="0"/>
                          <a:ea typeface="+mn-ea"/>
                          <a:cs typeface="+mn-cs"/>
                        </a:rPr>
                        <a:t>bonds</a:t>
                      </a:r>
                    </a:p>
                    <a:p>
                      <a:pPr marL="0" algn="ctr" defTabSz="914400" rtl="0" eaLnBrk="1" latinLnBrk="0" hangingPunct="1">
                        <a:lnSpc>
                          <a:spcPts val="650"/>
                        </a:lnSpc>
                        <a:spcBef>
                          <a:spcPts val="100"/>
                        </a:spcBef>
                      </a:pPr>
                      <a:r>
                        <a:rPr lang="en-US" sz="700" kern="1200" spc="-20" baseline="0">
                          <a:solidFill>
                            <a:srgbClr val="EAEAEA"/>
                          </a:solidFill>
                          <a:latin typeface="Arial Narrow" panose="020B0606020202030204" pitchFamily="34" charset="0"/>
                          <a:ea typeface="+mn-ea"/>
                          <a:cs typeface="+mn-cs"/>
                        </a:rPr>
                        <a:t>–5.54%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C5401B"/>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10-year U.S.</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Treasuries</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–0.16%</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B3DB"/>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Cash</a:t>
                      </a:r>
                    </a:p>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0.84%</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7793BB"/>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Emerging-market debt</a:t>
                      </a:r>
                    </a:p>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-4.26%</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67963A"/>
                    </a:solidFill>
                  </a:tcPr>
                </a:tc>
                <a:tc>
                  <a:txBody>
                    <a:bodyPr/>
                    <a:lstStyle/>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Cash</a:t>
                      </a:r>
                    </a:p>
                    <a:p>
                      <a:pPr marL="0" marR="0" algn="ctr" defTabSz="914400" rtl="0" eaLnBrk="1" latinLnBrk="0" hangingPunct="1">
                        <a:lnSpc>
                          <a:spcPts val="650"/>
                        </a:lnSpc>
                        <a:spcBef>
                          <a:spcPts val="100"/>
                        </a:spcBef>
                        <a:spcAft>
                          <a:spcPts val="0"/>
                        </a:spcAft>
                      </a:pPr>
                      <a:r>
                        <a:rPr lang="en-US" sz="700" kern="1200" spc="-20" baseline="0">
                          <a:solidFill>
                            <a:schemeClr val="tx1"/>
                          </a:solidFill>
                          <a:latin typeface="Arial Narrow" panose="020B0606020202030204" pitchFamily="34" charset="0"/>
                          <a:ea typeface="+mn-ea"/>
                          <a:cs typeface="+mn-cs"/>
                        </a:rPr>
                        <a:t>2.25%</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7793BB"/>
                    </a:solidFill>
                  </a:tcPr>
                </a:tc>
                <a:tc>
                  <a:txBody>
                    <a:bodyPr/>
                    <a:lstStyle/>
                    <a:p>
                      <a:pPr algn="ctr" fontAlgn="b"/>
                      <a:r>
                        <a:rPr lang="en-US" sz="700" b="0" kern="1200" spc="-20" baseline="0">
                          <a:solidFill>
                            <a:schemeClr val="tx1"/>
                          </a:solidFill>
                          <a:latin typeface="Arial Narrow" panose="020B0606020202030204" pitchFamily="34" charset="0"/>
                          <a:ea typeface="+mn-ea"/>
                          <a:cs typeface="+mn-cs"/>
                        </a:rPr>
                        <a:t>Cash </a:t>
                      </a:r>
                      <a:br>
                        <a:rPr lang="en-US" sz="700" b="0" kern="1200" spc="-20" baseline="0">
                          <a:solidFill>
                            <a:schemeClr val="tx1"/>
                          </a:solidFill>
                          <a:latin typeface="Arial Narrow" panose="020B0606020202030204" pitchFamily="34" charset="0"/>
                          <a:ea typeface="+mn-ea"/>
                          <a:cs typeface="+mn-cs"/>
                        </a:rPr>
                      </a:br>
                      <a:r>
                        <a:rPr lang="en-US" sz="700" b="0" kern="1200" spc="-20" baseline="0">
                          <a:solidFill>
                            <a:schemeClr val="tx1"/>
                          </a:solidFill>
                          <a:latin typeface="Arial Narrow" panose="020B0606020202030204" pitchFamily="34" charset="0"/>
                          <a:ea typeface="+mn-ea"/>
                          <a:cs typeface="+mn-cs"/>
                        </a:rPr>
                        <a:t>0.58%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7793BB"/>
                    </a:solidFill>
                  </a:tcPr>
                </a:tc>
                <a:tc>
                  <a:txBody>
                    <a:bodyPr/>
                    <a:lstStyle/>
                    <a:p>
                      <a:pPr algn="ctr" fontAlgn="b"/>
                      <a:r>
                        <a:rPr lang="en-US" sz="700" b="0" kern="1200" spc="-20" baseline="0">
                          <a:solidFill>
                            <a:srgbClr val="EAEAEA"/>
                          </a:solidFill>
                          <a:latin typeface="Arial Narrow" panose="020B0606020202030204" pitchFamily="34" charset="0"/>
                          <a:ea typeface="+mn-ea"/>
                          <a:cs typeface="+mn-cs"/>
                        </a:rPr>
                        <a:t>Foreign </a:t>
                      </a:r>
                      <a:br>
                        <a:rPr lang="en-US" sz="700" b="0" kern="1200" spc="-20" baseline="0">
                          <a:solidFill>
                            <a:srgbClr val="EAEAEA"/>
                          </a:solidFill>
                          <a:latin typeface="Arial Narrow" panose="020B0606020202030204" pitchFamily="34" charset="0"/>
                          <a:ea typeface="+mn-ea"/>
                          <a:cs typeface="+mn-cs"/>
                        </a:rPr>
                      </a:br>
                      <a:r>
                        <a:rPr lang="en-US" sz="700" b="0" kern="1200" spc="-20" baseline="0">
                          <a:solidFill>
                            <a:srgbClr val="EAEAEA"/>
                          </a:solidFill>
                          <a:latin typeface="Arial Narrow" panose="020B0606020202030204" pitchFamily="34" charset="0"/>
                          <a:ea typeface="+mn-ea"/>
                          <a:cs typeface="+mn-cs"/>
                        </a:rPr>
                        <a:t>bonds</a:t>
                      </a:r>
                    </a:p>
                    <a:p>
                      <a:pPr algn="ctr" fontAlgn="b"/>
                      <a:r>
                        <a:rPr lang="en-US" sz="700" b="0" kern="1200" spc="-20" baseline="0">
                          <a:solidFill>
                            <a:srgbClr val="EAEAEA"/>
                          </a:solidFill>
                          <a:latin typeface="Arial Narrow" panose="020B0606020202030204" pitchFamily="34" charset="0"/>
                          <a:ea typeface="+mn-ea"/>
                          <a:cs typeface="+mn-cs"/>
                        </a:rPr>
                        <a:t>-9.68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C5401B"/>
                    </a:solidFill>
                  </a:tcPr>
                </a:tc>
                <a:tc>
                  <a:txBody>
                    <a:bodyPr/>
                    <a:lstStyle/>
                    <a:p>
                      <a:pPr algn="ctr" fontAlgn="b"/>
                      <a:r>
                        <a:rPr lang="en-US" sz="700" b="0" kern="1200" spc="-20" baseline="0">
                          <a:solidFill>
                            <a:srgbClr val="EAEAEA"/>
                          </a:solidFill>
                          <a:latin typeface="Arial Narrow" panose="020B0606020202030204" pitchFamily="34" charset="0"/>
                          <a:ea typeface="+mn-ea"/>
                          <a:cs typeface="+mn-cs"/>
                        </a:rPr>
                        <a:t>Foreign </a:t>
                      </a:r>
                      <a:br>
                        <a:rPr lang="en-US" sz="700" b="0" kern="1200" spc="-20" baseline="0">
                          <a:solidFill>
                            <a:srgbClr val="EAEAEA"/>
                          </a:solidFill>
                          <a:latin typeface="Arial Narrow" panose="020B0606020202030204" pitchFamily="34" charset="0"/>
                          <a:ea typeface="+mn-ea"/>
                          <a:cs typeface="+mn-cs"/>
                        </a:rPr>
                      </a:br>
                      <a:r>
                        <a:rPr lang="en-US" sz="700" b="0" kern="1200" spc="-20" baseline="0">
                          <a:solidFill>
                            <a:srgbClr val="EAEAEA"/>
                          </a:solidFill>
                          <a:latin typeface="Arial Narrow" panose="020B0606020202030204" pitchFamily="34" charset="0"/>
                          <a:ea typeface="+mn-ea"/>
                          <a:cs typeface="+mn-cs"/>
                        </a:rPr>
                        <a:t>bonds</a:t>
                      </a:r>
                    </a:p>
                    <a:p>
                      <a:pPr algn="ctr" fontAlgn="b"/>
                      <a:r>
                        <a:rPr lang="en-US" sz="700" b="0" kern="1200" spc="-20" baseline="0">
                          <a:solidFill>
                            <a:srgbClr val="EAEAEA"/>
                          </a:solidFill>
                          <a:latin typeface="Arial Narrow" panose="020B0606020202030204" pitchFamily="34" charset="0"/>
                          <a:ea typeface="+mn-ea"/>
                          <a:cs typeface="+mn-cs"/>
                        </a:rPr>
                        <a:t>-22.07%</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C5401B"/>
                    </a:solidFill>
                  </a:tcPr>
                </a:tc>
                <a:tc>
                  <a:txBody>
                    <a:bodyPr/>
                    <a:lstStyle/>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10-year U.S.</a:t>
                      </a:r>
                      <a:br>
                        <a:rPr lang="en-US" sz="700" kern="1200" spc="-20" baseline="0">
                          <a:solidFill>
                            <a:schemeClr val="tx1"/>
                          </a:solidFill>
                          <a:latin typeface="Arial Narrow" panose="020B0606020202030204" pitchFamily="34" charset="0"/>
                          <a:ea typeface="+mn-ea"/>
                          <a:cs typeface="+mn-cs"/>
                        </a:rPr>
                      </a:br>
                      <a:r>
                        <a:rPr lang="en-US" sz="700" kern="1200" spc="-20" baseline="0">
                          <a:solidFill>
                            <a:schemeClr val="tx1"/>
                          </a:solidFill>
                          <a:latin typeface="Arial Narrow" panose="020B0606020202030204" pitchFamily="34" charset="0"/>
                          <a:ea typeface="+mn-ea"/>
                          <a:cs typeface="+mn-cs"/>
                        </a:rPr>
                        <a:t>Treasuries</a:t>
                      </a:r>
                    </a:p>
                    <a:p>
                      <a:pPr marL="0" algn="ctr" defTabSz="914400" rtl="0" eaLnBrk="1" latinLnBrk="0" hangingPunct="1">
                        <a:lnSpc>
                          <a:spcPts val="650"/>
                        </a:lnSpc>
                        <a:spcBef>
                          <a:spcPts val="100"/>
                        </a:spcBef>
                      </a:pPr>
                      <a:r>
                        <a:rPr lang="en-US" sz="700" kern="1200" spc="-20" baseline="0">
                          <a:solidFill>
                            <a:schemeClr val="tx1"/>
                          </a:solidFill>
                          <a:latin typeface="Arial Narrow" panose="020B0606020202030204" pitchFamily="34" charset="0"/>
                          <a:ea typeface="+mn-ea"/>
                          <a:cs typeface="+mn-cs"/>
                        </a:rPr>
                        <a:t>2.83%</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B3DB"/>
                    </a:solidFill>
                  </a:tcPr>
                </a:tc>
                <a:extLst>
                  <a:ext uri="{0D108BD9-81ED-4DB2-BD59-A6C34878D82A}">
                    <a16:rowId xmlns:a16="http://schemas.microsoft.com/office/drawing/2014/main" val="10010"/>
                  </a:ext>
                </a:extLst>
              </a:tr>
            </a:tbl>
          </a:graphicData>
        </a:graphic>
      </p:graphicFrame>
      <p:grpSp>
        <p:nvGrpSpPr>
          <p:cNvPr id="11" name="Group 10">
            <a:extLst>
              <a:ext uri="{C183D7F6-B498-43B3-948B-1728B52AA6E4}">
                <adec:decorative xmlns:adec="http://schemas.microsoft.com/office/drawing/2017/decorative" val="1"/>
              </a:ext>
            </a:extLst>
          </p:cNvPr>
          <p:cNvGrpSpPr/>
          <p:nvPr/>
        </p:nvGrpSpPr>
        <p:grpSpPr>
          <a:xfrm>
            <a:off x="305825" y="1608961"/>
            <a:ext cx="223035" cy="3710234"/>
            <a:chOff x="234671" y="2478189"/>
            <a:chExt cx="223035" cy="3710234"/>
          </a:xfrm>
        </p:grpSpPr>
        <p:sp>
          <p:nvSpPr>
            <p:cNvPr id="12" name="TextBox 11"/>
            <p:cNvSpPr txBox="1"/>
            <p:nvPr/>
          </p:nvSpPr>
          <p:spPr>
            <a:xfrm rot="16200000">
              <a:off x="-100102" y="5630616"/>
              <a:ext cx="892580" cy="223033"/>
            </a:xfrm>
            <a:prstGeom prst="rect">
              <a:avLst/>
            </a:prstGeom>
            <a:noFill/>
          </p:spPr>
          <p:txBody>
            <a:bodyPr wrap="none" lIns="0" tIns="0" rIns="0" bIns="0" rtlCol="0" anchor="ctr" anchorCtr="0">
              <a:noAutofit/>
            </a:bodyPr>
            <a:lstStyle/>
            <a:p>
              <a:pPr algn="ctr"/>
              <a:r>
                <a:rPr lang="en-US" sz="800">
                  <a:solidFill>
                    <a:srgbClr val="7A7D81"/>
                  </a:solidFill>
                  <a:latin typeface="+mn-lt"/>
                </a:rPr>
                <a:t>WORST PERFORMER</a:t>
              </a:r>
            </a:p>
          </p:txBody>
        </p:sp>
        <p:sp>
          <p:nvSpPr>
            <p:cNvPr id="13" name="TextBox 12"/>
            <p:cNvSpPr txBox="1"/>
            <p:nvPr/>
          </p:nvSpPr>
          <p:spPr>
            <a:xfrm rot="16200000">
              <a:off x="-100100" y="2812962"/>
              <a:ext cx="892580" cy="223033"/>
            </a:xfrm>
            <a:prstGeom prst="rect">
              <a:avLst/>
            </a:prstGeom>
            <a:noFill/>
          </p:spPr>
          <p:txBody>
            <a:bodyPr wrap="none" lIns="0" tIns="0" rIns="0" bIns="0" rtlCol="0" anchor="ctr" anchorCtr="0">
              <a:noAutofit/>
            </a:bodyPr>
            <a:lstStyle/>
            <a:p>
              <a:pPr algn="ctr"/>
              <a:r>
                <a:rPr lang="en-US" sz="800">
                  <a:solidFill>
                    <a:srgbClr val="7A7D81"/>
                  </a:solidFill>
                  <a:latin typeface="+mn-lt"/>
                </a:rPr>
                <a:t>BEST PERFORMER</a:t>
              </a:r>
            </a:p>
          </p:txBody>
        </p:sp>
        <p:cxnSp>
          <p:nvCxnSpPr>
            <p:cNvPr id="14" name="Straight Arrow Connector 13"/>
            <p:cNvCxnSpPr>
              <a:cxnSpLocks/>
            </p:cNvCxnSpPr>
            <p:nvPr/>
          </p:nvCxnSpPr>
          <p:spPr>
            <a:xfrm>
              <a:off x="348148" y="3416363"/>
              <a:ext cx="0" cy="1768763"/>
            </a:xfrm>
            <a:prstGeom prst="straightConnector1">
              <a:avLst/>
            </a:prstGeom>
            <a:ln>
              <a:solidFill>
                <a:srgbClr val="7A7D81"/>
              </a:solidFill>
              <a:headEnd type="arrow"/>
              <a:tailEnd type="arrow"/>
            </a:ln>
          </p:spPr>
          <p:style>
            <a:lnRef idx="1">
              <a:schemeClr val="accent1"/>
            </a:lnRef>
            <a:fillRef idx="0">
              <a:schemeClr val="accent1"/>
            </a:fillRef>
            <a:effectRef idx="0">
              <a:schemeClr val="accent1"/>
            </a:effectRef>
            <a:fontRef idx="minor">
              <a:schemeClr val="tx1"/>
            </a:fontRef>
          </p:style>
        </p:cxnSp>
      </p:grpSp>
      <p:sp>
        <p:nvSpPr>
          <p:cNvPr id="8" name="Freeform 7">
            <a:extLst>
              <a:ext uri="{FF2B5EF4-FFF2-40B4-BE49-F238E27FC236}">
                <a16:creationId xmlns:a16="http://schemas.microsoft.com/office/drawing/2014/main" id="{F9DB0916-0997-46C5-C818-F672E99A7338}"/>
              </a:ext>
              <a:ext uri="{C183D7F6-B498-43B3-948B-1728B52AA6E4}">
                <adec:decorative xmlns:adec="http://schemas.microsoft.com/office/drawing/2017/decorative" val="1"/>
              </a:ext>
            </a:extLst>
          </p:cNvPr>
          <p:cNvSpPr/>
          <p:nvPr/>
        </p:nvSpPr>
        <p:spPr>
          <a:xfrm>
            <a:off x="658770" y="2903342"/>
            <a:ext cx="7923150" cy="1586878"/>
          </a:xfrm>
          <a:custGeom>
            <a:avLst/>
            <a:gdLst>
              <a:gd name="connsiteX0" fmla="*/ 0 w 7831732"/>
              <a:gd name="connsiteY0" fmla="*/ 448713 h 1621584"/>
              <a:gd name="connsiteX1" fmla="*/ 425790 w 7831732"/>
              <a:gd name="connsiteY1" fmla="*/ 888462 h 1621584"/>
              <a:gd name="connsiteX2" fmla="*/ 788758 w 7831732"/>
              <a:gd name="connsiteY2" fmla="*/ 413812 h 1621584"/>
              <a:gd name="connsiteX3" fmla="*/ 1186626 w 7831732"/>
              <a:gd name="connsiteY3" fmla="*/ 43864 h 1621584"/>
              <a:gd name="connsiteX4" fmla="*/ 1514693 w 7831732"/>
              <a:gd name="connsiteY4" fmla="*/ 867522 h 1621584"/>
              <a:gd name="connsiteX5" fmla="*/ 1989344 w 7831732"/>
              <a:gd name="connsiteY5" fmla="*/ 350991 h 1621584"/>
              <a:gd name="connsiteX6" fmla="*/ 2261570 w 7831732"/>
              <a:gd name="connsiteY6" fmla="*/ 909403 h 1621584"/>
              <a:gd name="connsiteX7" fmla="*/ 2694339 w 7831732"/>
              <a:gd name="connsiteY7" fmla="*/ 902423 h 1621584"/>
              <a:gd name="connsiteX8" fmla="*/ 3029387 w 7831732"/>
              <a:gd name="connsiteY8" fmla="*/ 378911 h 1621584"/>
              <a:gd name="connsiteX9" fmla="*/ 4955909 w 7831732"/>
              <a:gd name="connsiteY9" fmla="*/ 392871 h 1621584"/>
              <a:gd name="connsiteX10" fmla="*/ 5242095 w 7831732"/>
              <a:gd name="connsiteY10" fmla="*/ 1621378 h 1621584"/>
              <a:gd name="connsiteX11" fmla="*/ 5584122 w 7831732"/>
              <a:gd name="connsiteY11" fmla="*/ 490594 h 1621584"/>
              <a:gd name="connsiteX12" fmla="*/ 6051793 w 7831732"/>
              <a:gd name="connsiteY12" fmla="*/ 441733 h 1621584"/>
              <a:gd name="connsiteX13" fmla="*/ 6358919 w 7831732"/>
              <a:gd name="connsiteY13" fmla="*/ 895442 h 1621584"/>
              <a:gd name="connsiteX14" fmla="*/ 6749808 w 7831732"/>
              <a:gd name="connsiteY14" fmla="*/ 106685 h 1621584"/>
              <a:gd name="connsiteX15" fmla="*/ 7133716 w 7831732"/>
              <a:gd name="connsiteY15" fmla="*/ 50844 h 1621584"/>
              <a:gd name="connsiteX16" fmla="*/ 7496684 w 7831732"/>
              <a:gd name="connsiteY16" fmla="*/ 511534 h 1621584"/>
              <a:gd name="connsiteX17" fmla="*/ 7831732 w 7831732"/>
              <a:gd name="connsiteY17" fmla="*/ 57824 h 1621584"/>
              <a:gd name="connsiteX18" fmla="*/ 7831732 w 7831732"/>
              <a:gd name="connsiteY18" fmla="*/ 57824 h 1621584"/>
              <a:gd name="connsiteX0" fmla="*/ 0 w 7831732"/>
              <a:gd name="connsiteY0" fmla="*/ 448713 h 1621382"/>
              <a:gd name="connsiteX1" fmla="*/ 425790 w 7831732"/>
              <a:gd name="connsiteY1" fmla="*/ 888462 h 1621382"/>
              <a:gd name="connsiteX2" fmla="*/ 788758 w 7831732"/>
              <a:gd name="connsiteY2" fmla="*/ 413812 h 1621382"/>
              <a:gd name="connsiteX3" fmla="*/ 1186626 w 7831732"/>
              <a:gd name="connsiteY3" fmla="*/ 43864 h 1621382"/>
              <a:gd name="connsiteX4" fmla="*/ 1514693 w 7831732"/>
              <a:gd name="connsiteY4" fmla="*/ 867522 h 1621382"/>
              <a:gd name="connsiteX5" fmla="*/ 1989344 w 7831732"/>
              <a:gd name="connsiteY5" fmla="*/ 350991 h 1621382"/>
              <a:gd name="connsiteX6" fmla="*/ 2261570 w 7831732"/>
              <a:gd name="connsiteY6" fmla="*/ 909403 h 1621382"/>
              <a:gd name="connsiteX7" fmla="*/ 2694339 w 7831732"/>
              <a:gd name="connsiteY7" fmla="*/ 902423 h 1621382"/>
              <a:gd name="connsiteX8" fmla="*/ 3029387 w 7831732"/>
              <a:gd name="connsiteY8" fmla="*/ 378911 h 1621382"/>
              <a:gd name="connsiteX9" fmla="*/ 4955909 w 7831732"/>
              <a:gd name="connsiteY9" fmla="*/ 504553 h 1621382"/>
              <a:gd name="connsiteX10" fmla="*/ 5242095 w 7831732"/>
              <a:gd name="connsiteY10" fmla="*/ 1621378 h 1621382"/>
              <a:gd name="connsiteX11" fmla="*/ 5584122 w 7831732"/>
              <a:gd name="connsiteY11" fmla="*/ 490594 h 1621382"/>
              <a:gd name="connsiteX12" fmla="*/ 6051793 w 7831732"/>
              <a:gd name="connsiteY12" fmla="*/ 441733 h 1621382"/>
              <a:gd name="connsiteX13" fmla="*/ 6358919 w 7831732"/>
              <a:gd name="connsiteY13" fmla="*/ 895442 h 1621382"/>
              <a:gd name="connsiteX14" fmla="*/ 6749808 w 7831732"/>
              <a:gd name="connsiteY14" fmla="*/ 106685 h 1621382"/>
              <a:gd name="connsiteX15" fmla="*/ 7133716 w 7831732"/>
              <a:gd name="connsiteY15" fmla="*/ 50844 h 1621382"/>
              <a:gd name="connsiteX16" fmla="*/ 7496684 w 7831732"/>
              <a:gd name="connsiteY16" fmla="*/ 511534 h 1621382"/>
              <a:gd name="connsiteX17" fmla="*/ 7831732 w 7831732"/>
              <a:gd name="connsiteY17" fmla="*/ 57824 h 1621382"/>
              <a:gd name="connsiteX18" fmla="*/ 7831732 w 7831732"/>
              <a:gd name="connsiteY18" fmla="*/ 57824 h 1621382"/>
              <a:gd name="connsiteX0" fmla="*/ 0 w 7831732"/>
              <a:gd name="connsiteY0" fmla="*/ 448713 h 1621381"/>
              <a:gd name="connsiteX1" fmla="*/ 425790 w 7831732"/>
              <a:gd name="connsiteY1" fmla="*/ 888462 h 1621381"/>
              <a:gd name="connsiteX2" fmla="*/ 788758 w 7831732"/>
              <a:gd name="connsiteY2" fmla="*/ 413812 h 1621381"/>
              <a:gd name="connsiteX3" fmla="*/ 1186626 w 7831732"/>
              <a:gd name="connsiteY3" fmla="*/ 43864 h 1621381"/>
              <a:gd name="connsiteX4" fmla="*/ 1514693 w 7831732"/>
              <a:gd name="connsiteY4" fmla="*/ 867522 h 1621381"/>
              <a:gd name="connsiteX5" fmla="*/ 1989344 w 7831732"/>
              <a:gd name="connsiteY5" fmla="*/ 350991 h 1621381"/>
              <a:gd name="connsiteX6" fmla="*/ 2261570 w 7831732"/>
              <a:gd name="connsiteY6" fmla="*/ 909403 h 1621381"/>
              <a:gd name="connsiteX7" fmla="*/ 2694339 w 7831732"/>
              <a:gd name="connsiteY7" fmla="*/ 902423 h 1621381"/>
              <a:gd name="connsiteX8" fmla="*/ 3029387 w 7831732"/>
              <a:gd name="connsiteY8" fmla="*/ 378911 h 1621381"/>
              <a:gd name="connsiteX9" fmla="*/ 4955909 w 7831732"/>
              <a:gd name="connsiteY9" fmla="*/ 504553 h 1621381"/>
              <a:gd name="connsiteX10" fmla="*/ 5242095 w 7831732"/>
              <a:gd name="connsiteY10" fmla="*/ 1621378 h 1621381"/>
              <a:gd name="connsiteX11" fmla="*/ 5584122 w 7831732"/>
              <a:gd name="connsiteY11" fmla="*/ 490594 h 1621381"/>
              <a:gd name="connsiteX12" fmla="*/ 6051793 w 7831732"/>
              <a:gd name="connsiteY12" fmla="*/ 441733 h 1621381"/>
              <a:gd name="connsiteX13" fmla="*/ 6358919 w 7831732"/>
              <a:gd name="connsiteY13" fmla="*/ 895442 h 1621381"/>
              <a:gd name="connsiteX14" fmla="*/ 6749808 w 7831732"/>
              <a:gd name="connsiteY14" fmla="*/ 106685 h 1621381"/>
              <a:gd name="connsiteX15" fmla="*/ 7133716 w 7831732"/>
              <a:gd name="connsiteY15" fmla="*/ 50844 h 1621381"/>
              <a:gd name="connsiteX16" fmla="*/ 7496684 w 7831732"/>
              <a:gd name="connsiteY16" fmla="*/ 511534 h 1621381"/>
              <a:gd name="connsiteX17" fmla="*/ 7831732 w 7831732"/>
              <a:gd name="connsiteY17" fmla="*/ 57824 h 1621381"/>
              <a:gd name="connsiteX18" fmla="*/ 7831732 w 7831732"/>
              <a:gd name="connsiteY18" fmla="*/ 57824 h 1621381"/>
              <a:gd name="connsiteX0" fmla="*/ 0 w 7831732"/>
              <a:gd name="connsiteY0" fmla="*/ 448713 h 1621382"/>
              <a:gd name="connsiteX1" fmla="*/ 425790 w 7831732"/>
              <a:gd name="connsiteY1" fmla="*/ 888462 h 1621382"/>
              <a:gd name="connsiteX2" fmla="*/ 788758 w 7831732"/>
              <a:gd name="connsiteY2" fmla="*/ 413812 h 1621382"/>
              <a:gd name="connsiteX3" fmla="*/ 1186626 w 7831732"/>
              <a:gd name="connsiteY3" fmla="*/ 43864 h 1621382"/>
              <a:gd name="connsiteX4" fmla="*/ 1514693 w 7831732"/>
              <a:gd name="connsiteY4" fmla="*/ 867522 h 1621382"/>
              <a:gd name="connsiteX5" fmla="*/ 1989344 w 7831732"/>
              <a:gd name="connsiteY5" fmla="*/ 350991 h 1621382"/>
              <a:gd name="connsiteX6" fmla="*/ 2261570 w 7831732"/>
              <a:gd name="connsiteY6" fmla="*/ 909403 h 1621382"/>
              <a:gd name="connsiteX7" fmla="*/ 2694339 w 7831732"/>
              <a:gd name="connsiteY7" fmla="*/ 902423 h 1621382"/>
              <a:gd name="connsiteX8" fmla="*/ 3099189 w 7831732"/>
              <a:gd name="connsiteY8" fmla="*/ 455693 h 1621382"/>
              <a:gd name="connsiteX9" fmla="*/ 4955909 w 7831732"/>
              <a:gd name="connsiteY9" fmla="*/ 504553 h 1621382"/>
              <a:gd name="connsiteX10" fmla="*/ 5242095 w 7831732"/>
              <a:gd name="connsiteY10" fmla="*/ 1621378 h 1621382"/>
              <a:gd name="connsiteX11" fmla="*/ 5584122 w 7831732"/>
              <a:gd name="connsiteY11" fmla="*/ 490594 h 1621382"/>
              <a:gd name="connsiteX12" fmla="*/ 6051793 w 7831732"/>
              <a:gd name="connsiteY12" fmla="*/ 441733 h 1621382"/>
              <a:gd name="connsiteX13" fmla="*/ 6358919 w 7831732"/>
              <a:gd name="connsiteY13" fmla="*/ 895442 h 1621382"/>
              <a:gd name="connsiteX14" fmla="*/ 6749808 w 7831732"/>
              <a:gd name="connsiteY14" fmla="*/ 106685 h 1621382"/>
              <a:gd name="connsiteX15" fmla="*/ 7133716 w 7831732"/>
              <a:gd name="connsiteY15" fmla="*/ 50844 h 1621382"/>
              <a:gd name="connsiteX16" fmla="*/ 7496684 w 7831732"/>
              <a:gd name="connsiteY16" fmla="*/ 511534 h 1621382"/>
              <a:gd name="connsiteX17" fmla="*/ 7831732 w 7831732"/>
              <a:gd name="connsiteY17" fmla="*/ 57824 h 1621382"/>
              <a:gd name="connsiteX18" fmla="*/ 7831732 w 7831732"/>
              <a:gd name="connsiteY18" fmla="*/ 57824 h 1621382"/>
              <a:gd name="connsiteX0" fmla="*/ 0 w 7831732"/>
              <a:gd name="connsiteY0" fmla="*/ 448713 h 1621382"/>
              <a:gd name="connsiteX1" fmla="*/ 425790 w 7831732"/>
              <a:gd name="connsiteY1" fmla="*/ 888462 h 1621382"/>
              <a:gd name="connsiteX2" fmla="*/ 788758 w 7831732"/>
              <a:gd name="connsiteY2" fmla="*/ 413812 h 1621382"/>
              <a:gd name="connsiteX3" fmla="*/ 1186626 w 7831732"/>
              <a:gd name="connsiteY3" fmla="*/ 43864 h 1621382"/>
              <a:gd name="connsiteX4" fmla="*/ 1514693 w 7831732"/>
              <a:gd name="connsiteY4" fmla="*/ 867522 h 1621382"/>
              <a:gd name="connsiteX5" fmla="*/ 1989344 w 7831732"/>
              <a:gd name="connsiteY5" fmla="*/ 350991 h 1621382"/>
              <a:gd name="connsiteX6" fmla="*/ 2261570 w 7831732"/>
              <a:gd name="connsiteY6" fmla="*/ 909403 h 1621382"/>
              <a:gd name="connsiteX7" fmla="*/ 2694339 w 7831732"/>
              <a:gd name="connsiteY7" fmla="*/ 902423 h 1621382"/>
              <a:gd name="connsiteX8" fmla="*/ 3099189 w 7831732"/>
              <a:gd name="connsiteY8" fmla="*/ 455693 h 1621382"/>
              <a:gd name="connsiteX9" fmla="*/ 4955909 w 7831732"/>
              <a:gd name="connsiteY9" fmla="*/ 504553 h 1621382"/>
              <a:gd name="connsiteX10" fmla="*/ 5242095 w 7831732"/>
              <a:gd name="connsiteY10" fmla="*/ 1621378 h 1621382"/>
              <a:gd name="connsiteX11" fmla="*/ 5584122 w 7831732"/>
              <a:gd name="connsiteY11" fmla="*/ 490594 h 1621382"/>
              <a:gd name="connsiteX12" fmla="*/ 6051793 w 7831732"/>
              <a:gd name="connsiteY12" fmla="*/ 441733 h 1621382"/>
              <a:gd name="connsiteX13" fmla="*/ 6358919 w 7831732"/>
              <a:gd name="connsiteY13" fmla="*/ 895442 h 1621382"/>
              <a:gd name="connsiteX14" fmla="*/ 6749808 w 7831732"/>
              <a:gd name="connsiteY14" fmla="*/ 106685 h 1621382"/>
              <a:gd name="connsiteX15" fmla="*/ 7133716 w 7831732"/>
              <a:gd name="connsiteY15" fmla="*/ 50844 h 1621382"/>
              <a:gd name="connsiteX16" fmla="*/ 7496684 w 7831732"/>
              <a:gd name="connsiteY16" fmla="*/ 511534 h 1621382"/>
              <a:gd name="connsiteX17" fmla="*/ 7831732 w 7831732"/>
              <a:gd name="connsiteY17" fmla="*/ 57824 h 1621382"/>
              <a:gd name="connsiteX18" fmla="*/ 7831732 w 7831732"/>
              <a:gd name="connsiteY18" fmla="*/ 57824 h 1621382"/>
              <a:gd name="connsiteX0" fmla="*/ 0 w 7831732"/>
              <a:gd name="connsiteY0" fmla="*/ 448713 h 1621387"/>
              <a:gd name="connsiteX1" fmla="*/ 425790 w 7831732"/>
              <a:gd name="connsiteY1" fmla="*/ 888462 h 1621387"/>
              <a:gd name="connsiteX2" fmla="*/ 788758 w 7831732"/>
              <a:gd name="connsiteY2" fmla="*/ 413812 h 1621387"/>
              <a:gd name="connsiteX3" fmla="*/ 1186626 w 7831732"/>
              <a:gd name="connsiteY3" fmla="*/ 43864 h 1621387"/>
              <a:gd name="connsiteX4" fmla="*/ 1514693 w 7831732"/>
              <a:gd name="connsiteY4" fmla="*/ 867522 h 1621387"/>
              <a:gd name="connsiteX5" fmla="*/ 1989344 w 7831732"/>
              <a:gd name="connsiteY5" fmla="*/ 350991 h 1621387"/>
              <a:gd name="connsiteX6" fmla="*/ 2261570 w 7831732"/>
              <a:gd name="connsiteY6" fmla="*/ 909403 h 1621387"/>
              <a:gd name="connsiteX7" fmla="*/ 2694339 w 7831732"/>
              <a:gd name="connsiteY7" fmla="*/ 902423 h 1621387"/>
              <a:gd name="connsiteX8" fmla="*/ 3099189 w 7831732"/>
              <a:gd name="connsiteY8" fmla="*/ 455693 h 1621387"/>
              <a:gd name="connsiteX9" fmla="*/ 4914028 w 7831732"/>
              <a:gd name="connsiteY9" fmla="*/ 469652 h 1621387"/>
              <a:gd name="connsiteX10" fmla="*/ 5242095 w 7831732"/>
              <a:gd name="connsiteY10" fmla="*/ 1621378 h 1621387"/>
              <a:gd name="connsiteX11" fmla="*/ 5584122 w 7831732"/>
              <a:gd name="connsiteY11" fmla="*/ 490594 h 1621387"/>
              <a:gd name="connsiteX12" fmla="*/ 6051793 w 7831732"/>
              <a:gd name="connsiteY12" fmla="*/ 441733 h 1621387"/>
              <a:gd name="connsiteX13" fmla="*/ 6358919 w 7831732"/>
              <a:gd name="connsiteY13" fmla="*/ 895442 h 1621387"/>
              <a:gd name="connsiteX14" fmla="*/ 6749808 w 7831732"/>
              <a:gd name="connsiteY14" fmla="*/ 106685 h 1621387"/>
              <a:gd name="connsiteX15" fmla="*/ 7133716 w 7831732"/>
              <a:gd name="connsiteY15" fmla="*/ 50844 h 1621387"/>
              <a:gd name="connsiteX16" fmla="*/ 7496684 w 7831732"/>
              <a:gd name="connsiteY16" fmla="*/ 511534 h 1621387"/>
              <a:gd name="connsiteX17" fmla="*/ 7831732 w 7831732"/>
              <a:gd name="connsiteY17" fmla="*/ 57824 h 1621387"/>
              <a:gd name="connsiteX18" fmla="*/ 7831732 w 7831732"/>
              <a:gd name="connsiteY18" fmla="*/ 57824 h 1621387"/>
              <a:gd name="connsiteX0" fmla="*/ 0 w 7831732"/>
              <a:gd name="connsiteY0" fmla="*/ 448713 h 1621387"/>
              <a:gd name="connsiteX1" fmla="*/ 425790 w 7831732"/>
              <a:gd name="connsiteY1" fmla="*/ 888462 h 1621387"/>
              <a:gd name="connsiteX2" fmla="*/ 788758 w 7831732"/>
              <a:gd name="connsiteY2" fmla="*/ 413812 h 1621387"/>
              <a:gd name="connsiteX3" fmla="*/ 1186626 w 7831732"/>
              <a:gd name="connsiteY3" fmla="*/ 43864 h 1621387"/>
              <a:gd name="connsiteX4" fmla="*/ 1514693 w 7831732"/>
              <a:gd name="connsiteY4" fmla="*/ 867522 h 1621387"/>
              <a:gd name="connsiteX5" fmla="*/ 1989344 w 7831732"/>
              <a:gd name="connsiteY5" fmla="*/ 350991 h 1621387"/>
              <a:gd name="connsiteX6" fmla="*/ 2261570 w 7831732"/>
              <a:gd name="connsiteY6" fmla="*/ 909403 h 1621387"/>
              <a:gd name="connsiteX7" fmla="*/ 2694339 w 7831732"/>
              <a:gd name="connsiteY7" fmla="*/ 902423 h 1621387"/>
              <a:gd name="connsiteX8" fmla="*/ 3099189 w 7831732"/>
              <a:gd name="connsiteY8" fmla="*/ 455693 h 1621387"/>
              <a:gd name="connsiteX9" fmla="*/ 4914028 w 7831732"/>
              <a:gd name="connsiteY9" fmla="*/ 469652 h 1621387"/>
              <a:gd name="connsiteX10" fmla="*/ 5242095 w 7831732"/>
              <a:gd name="connsiteY10" fmla="*/ 1621378 h 1621387"/>
              <a:gd name="connsiteX11" fmla="*/ 5584122 w 7831732"/>
              <a:gd name="connsiteY11" fmla="*/ 490594 h 1621387"/>
              <a:gd name="connsiteX12" fmla="*/ 6051793 w 7831732"/>
              <a:gd name="connsiteY12" fmla="*/ 441733 h 1621387"/>
              <a:gd name="connsiteX13" fmla="*/ 6358919 w 7831732"/>
              <a:gd name="connsiteY13" fmla="*/ 895442 h 1621387"/>
              <a:gd name="connsiteX14" fmla="*/ 6749808 w 7831732"/>
              <a:gd name="connsiteY14" fmla="*/ 106685 h 1621387"/>
              <a:gd name="connsiteX15" fmla="*/ 7133716 w 7831732"/>
              <a:gd name="connsiteY15" fmla="*/ 50844 h 1621387"/>
              <a:gd name="connsiteX16" fmla="*/ 7496684 w 7831732"/>
              <a:gd name="connsiteY16" fmla="*/ 511534 h 1621387"/>
              <a:gd name="connsiteX17" fmla="*/ 7831732 w 7831732"/>
              <a:gd name="connsiteY17" fmla="*/ 57824 h 1621387"/>
              <a:gd name="connsiteX18" fmla="*/ 7831732 w 7831732"/>
              <a:gd name="connsiteY18" fmla="*/ 57824 h 1621387"/>
              <a:gd name="connsiteX0" fmla="*/ 0 w 7831732"/>
              <a:gd name="connsiteY0" fmla="*/ 448713 h 1621387"/>
              <a:gd name="connsiteX1" fmla="*/ 425790 w 7831732"/>
              <a:gd name="connsiteY1" fmla="*/ 888462 h 1621387"/>
              <a:gd name="connsiteX2" fmla="*/ 788758 w 7831732"/>
              <a:gd name="connsiteY2" fmla="*/ 413812 h 1621387"/>
              <a:gd name="connsiteX3" fmla="*/ 1186626 w 7831732"/>
              <a:gd name="connsiteY3" fmla="*/ 43864 h 1621387"/>
              <a:gd name="connsiteX4" fmla="*/ 1514693 w 7831732"/>
              <a:gd name="connsiteY4" fmla="*/ 867522 h 1621387"/>
              <a:gd name="connsiteX5" fmla="*/ 1989344 w 7831732"/>
              <a:gd name="connsiteY5" fmla="*/ 350991 h 1621387"/>
              <a:gd name="connsiteX6" fmla="*/ 2261570 w 7831732"/>
              <a:gd name="connsiteY6" fmla="*/ 909403 h 1621387"/>
              <a:gd name="connsiteX7" fmla="*/ 2694339 w 7831732"/>
              <a:gd name="connsiteY7" fmla="*/ 902423 h 1621387"/>
              <a:gd name="connsiteX8" fmla="*/ 3099189 w 7831732"/>
              <a:gd name="connsiteY8" fmla="*/ 455693 h 1621387"/>
              <a:gd name="connsiteX9" fmla="*/ 4914028 w 7831732"/>
              <a:gd name="connsiteY9" fmla="*/ 469652 h 1621387"/>
              <a:gd name="connsiteX10" fmla="*/ 5242095 w 7831732"/>
              <a:gd name="connsiteY10" fmla="*/ 1621378 h 1621387"/>
              <a:gd name="connsiteX11" fmla="*/ 5584122 w 7831732"/>
              <a:gd name="connsiteY11" fmla="*/ 490594 h 1621387"/>
              <a:gd name="connsiteX12" fmla="*/ 6086693 w 7831732"/>
              <a:gd name="connsiteY12" fmla="*/ 413813 h 1621387"/>
              <a:gd name="connsiteX13" fmla="*/ 6358919 w 7831732"/>
              <a:gd name="connsiteY13" fmla="*/ 895442 h 1621387"/>
              <a:gd name="connsiteX14" fmla="*/ 6749808 w 7831732"/>
              <a:gd name="connsiteY14" fmla="*/ 106685 h 1621387"/>
              <a:gd name="connsiteX15" fmla="*/ 7133716 w 7831732"/>
              <a:gd name="connsiteY15" fmla="*/ 50844 h 1621387"/>
              <a:gd name="connsiteX16" fmla="*/ 7496684 w 7831732"/>
              <a:gd name="connsiteY16" fmla="*/ 511534 h 1621387"/>
              <a:gd name="connsiteX17" fmla="*/ 7831732 w 7831732"/>
              <a:gd name="connsiteY17" fmla="*/ 57824 h 1621387"/>
              <a:gd name="connsiteX18" fmla="*/ 7831732 w 7831732"/>
              <a:gd name="connsiteY18" fmla="*/ 57824 h 1621387"/>
              <a:gd name="connsiteX0" fmla="*/ 0 w 7831732"/>
              <a:gd name="connsiteY0" fmla="*/ 448713 h 1621387"/>
              <a:gd name="connsiteX1" fmla="*/ 425790 w 7831732"/>
              <a:gd name="connsiteY1" fmla="*/ 888462 h 1621387"/>
              <a:gd name="connsiteX2" fmla="*/ 788758 w 7831732"/>
              <a:gd name="connsiteY2" fmla="*/ 413812 h 1621387"/>
              <a:gd name="connsiteX3" fmla="*/ 1186626 w 7831732"/>
              <a:gd name="connsiteY3" fmla="*/ 43864 h 1621387"/>
              <a:gd name="connsiteX4" fmla="*/ 1514693 w 7831732"/>
              <a:gd name="connsiteY4" fmla="*/ 867522 h 1621387"/>
              <a:gd name="connsiteX5" fmla="*/ 1989344 w 7831732"/>
              <a:gd name="connsiteY5" fmla="*/ 350991 h 1621387"/>
              <a:gd name="connsiteX6" fmla="*/ 2261570 w 7831732"/>
              <a:gd name="connsiteY6" fmla="*/ 909403 h 1621387"/>
              <a:gd name="connsiteX7" fmla="*/ 2694339 w 7831732"/>
              <a:gd name="connsiteY7" fmla="*/ 902423 h 1621387"/>
              <a:gd name="connsiteX8" fmla="*/ 3099189 w 7831732"/>
              <a:gd name="connsiteY8" fmla="*/ 455693 h 1621387"/>
              <a:gd name="connsiteX9" fmla="*/ 4914028 w 7831732"/>
              <a:gd name="connsiteY9" fmla="*/ 469652 h 1621387"/>
              <a:gd name="connsiteX10" fmla="*/ 5242095 w 7831732"/>
              <a:gd name="connsiteY10" fmla="*/ 1621378 h 1621387"/>
              <a:gd name="connsiteX11" fmla="*/ 5584122 w 7831732"/>
              <a:gd name="connsiteY11" fmla="*/ 490594 h 1621387"/>
              <a:gd name="connsiteX12" fmla="*/ 6086693 w 7831732"/>
              <a:gd name="connsiteY12" fmla="*/ 413813 h 1621387"/>
              <a:gd name="connsiteX13" fmla="*/ 6358919 w 7831732"/>
              <a:gd name="connsiteY13" fmla="*/ 895442 h 1621387"/>
              <a:gd name="connsiteX14" fmla="*/ 6749808 w 7831732"/>
              <a:gd name="connsiteY14" fmla="*/ 106685 h 1621387"/>
              <a:gd name="connsiteX15" fmla="*/ 7133716 w 7831732"/>
              <a:gd name="connsiteY15" fmla="*/ 50844 h 1621387"/>
              <a:gd name="connsiteX16" fmla="*/ 7496684 w 7831732"/>
              <a:gd name="connsiteY16" fmla="*/ 511534 h 1621387"/>
              <a:gd name="connsiteX17" fmla="*/ 7831732 w 7831732"/>
              <a:gd name="connsiteY17" fmla="*/ 57824 h 1621387"/>
              <a:gd name="connsiteX18" fmla="*/ 7831732 w 7831732"/>
              <a:gd name="connsiteY18" fmla="*/ 57824 h 1621387"/>
              <a:gd name="connsiteX0" fmla="*/ 0 w 7831732"/>
              <a:gd name="connsiteY0" fmla="*/ 448713 h 1621490"/>
              <a:gd name="connsiteX1" fmla="*/ 425790 w 7831732"/>
              <a:gd name="connsiteY1" fmla="*/ 888462 h 1621490"/>
              <a:gd name="connsiteX2" fmla="*/ 788758 w 7831732"/>
              <a:gd name="connsiteY2" fmla="*/ 413812 h 1621490"/>
              <a:gd name="connsiteX3" fmla="*/ 1186626 w 7831732"/>
              <a:gd name="connsiteY3" fmla="*/ 43864 h 1621490"/>
              <a:gd name="connsiteX4" fmla="*/ 1514693 w 7831732"/>
              <a:gd name="connsiteY4" fmla="*/ 867522 h 1621490"/>
              <a:gd name="connsiteX5" fmla="*/ 1989344 w 7831732"/>
              <a:gd name="connsiteY5" fmla="*/ 350991 h 1621490"/>
              <a:gd name="connsiteX6" fmla="*/ 2261570 w 7831732"/>
              <a:gd name="connsiteY6" fmla="*/ 909403 h 1621490"/>
              <a:gd name="connsiteX7" fmla="*/ 2694339 w 7831732"/>
              <a:gd name="connsiteY7" fmla="*/ 902423 h 1621490"/>
              <a:gd name="connsiteX8" fmla="*/ 3099189 w 7831732"/>
              <a:gd name="connsiteY8" fmla="*/ 455693 h 1621490"/>
              <a:gd name="connsiteX9" fmla="*/ 4914028 w 7831732"/>
              <a:gd name="connsiteY9" fmla="*/ 469652 h 1621490"/>
              <a:gd name="connsiteX10" fmla="*/ 5242095 w 7831732"/>
              <a:gd name="connsiteY10" fmla="*/ 1621378 h 1621490"/>
              <a:gd name="connsiteX11" fmla="*/ 5514321 w 7831732"/>
              <a:gd name="connsiteY11" fmla="*/ 539455 h 1621490"/>
              <a:gd name="connsiteX12" fmla="*/ 6086693 w 7831732"/>
              <a:gd name="connsiteY12" fmla="*/ 413813 h 1621490"/>
              <a:gd name="connsiteX13" fmla="*/ 6358919 w 7831732"/>
              <a:gd name="connsiteY13" fmla="*/ 895442 h 1621490"/>
              <a:gd name="connsiteX14" fmla="*/ 6749808 w 7831732"/>
              <a:gd name="connsiteY14" fmla="*/ 106685 h 1621490"/>
              <a:gd name="connsiteX15" fmla="*/ 7133716 w 7831732"/>
              <a:gd name="connsiteY15" fmla="*/ 50844 h 1621490"/>
              <a:gd name="connsiteX16" fmla="*/ 7496684 w 7831732"/>
              <a:gd name="connsiteY16" fmla="*/ 511534 h 1621490"/>
              <a:gd name="connsiteX17" fmla="*/ 7831732 w 7831732"/>
              <a:gd name="connsiteY17" fmla="*/ 57824 h 1621490"/>
              <a:gd name="connsiteX18" fmla="*/ 7831732 w 7831732"/>
              <a:gd name="connsiteY18" fmla="*/ 57824 h 1621490"/>
              <a:gd name="connsiteX0" fmla="*/ 0 w 7831732"/>
              <a:gd name="connsiteY0" fmla="*/ 448713 h 1621478"/>
              <a:gd name="connsiteX1" fmla="*/ 425790 w 7831732"/>
              <a:gd name="connsiteY1" fmla="*/ 888462 h 1621478"/>
              <a:gd name="connsiteX2" fmla="*/ 788758 w 7831732"/>
              <a:gd name="connsiteY2" fmla="*/ 413812 h 1621478"/>
              <a:gd name="connsiteX3" fmla="*/ 1186626 w 7831732"/>
              <a:gd name="connsiteY3" fmla="*/ 43864 h 1621478"/>
              <a:gd name="connsiteX4" fmla="*/ 1514693 w 7831732"/>
              <a:gd name="connsiteY4" fmla="*/ 867522 h 1621478"/>
              <a:gd name="connsiteX5" fmla="*/ 1989344 w 7831732"/>
              <a:gd name="connsiteY5" fmla="*/ 350991 h 1621478"/>
              <a:gd name="connsiteX6" fmla="*/ 2261570 w 7831732"/>
              <a:gd name="connsiteY6" fmla="*/ 909403 h 1621478"/>
              <a:gd name="connsiteX7" fmla="*/ 2694339 w 7831732"/>
              <a:gd name="connsiteY7" fmla="*/ 902423 h 1621478"/>
              <a:gd name="connsiteX8" fmla="*/ 3099189 w 7831732"/>
              <a:gd name="connsiteY8" fmla="*/ 455693 h 1621478"/>
              <a:gd name="connsiteX9" fmla="*/ 4914028 w 7831732"/>
              <a:gd name="connsiteY9" fmla="*/ 469652 h 1621478"/>
              <a:gd name="connsiteX10" fmla="*/ 5242095 w 7831732"/>
              <a:gd name="connsiteY10" fmla="*/ 1621378 h 1621478"/>
              <a:gd name="connsiteX11" fmla="*/ 5514321 w 7831732"/>
              <a:gd name="connsiteY11" fmla="*/ 539455 h 1621478"/>
              <a:gd name="connsiteX12" fmla="*/ 6086693 w 7831732"/>
              <a:gd name="connsiteY12" fmla="*/ 413813 h 1621478"/>
              <a:gd name="connsiteX13" fmla="*/ 6358919 w 7831732"/>
              <a:gd name="connsiteY13" fmla="*/ 895442 h 1621478"/>
              <a:gd name="connsiteX14" fmla="*/ 6749808 w 7831732"/>
              <a:gd name="connsiteY14" fmla="*/ 106685 h 1621478"/>
              <a:gd name="connsiteX15" fmla="*/ 7133716 w 7831732"/>
              <a:gd name="connsiteY15" fmla="*/ 50844 h 1621478"/>
              <a:gd name="connsiteX16" fmla="*/ 7496684 w 7831732"/>
              <a:gd name="connsiteY16" fmla="*/ 511534 h 1621478"/>
              <a:gd name="connsiteX17" fmla="*/ 7831732 w 7831732"/>
              <a:gd name="connsiteY17" fmla="*/ 57824 h 1621478"/>
              <a:gd name="connsiteX18" fmla="*/ 7831732 w 7831732"/>
              <a:gd name="connsiteY18" fmla="*/ 57824 h 1621478"/>
              <a:gd name="connsiteX0" fmla="*/ 0 w 7831732"/>
              <a:gd name="connsiteY0" fmla="*/ 448713 h 1621489"/>
              <a:gd name="connsiteX1" fmla="*/ 425790 w 7831732"/>
              <a:gd name="connsiteY1" fmla="*/ 888462 h 1621489"/>
              <a:gd name="connsiteX2" fmla="*/ 788758 w 7831732"/>
              <a:gd name="connsiteY2" fmla="*/ 413812 h 1621489"/>
              <a:gd name="connsiteX3" fmla="*/ 1186626 w 7831732"/>
              <a:gd name="connsiteY3" fmla="*/ 43864 h 1621489"/>
              <a:gd name="connsiteX4" fmla="*/ 1514693 w 7831732"/>
              <a:gd name="connsiteY4" fmla="*/ 867522 h 1621489"/>
              <a:gd name="connsiteX5" fmla="*/ 1989344 w 7831732"/>
              <a:gd name="connsiteY5" fmla="*/ 350991 h 1621489"/>
              <a:gd name="connsiteX6" fmla="*/ 2261570 w 7831732"/>
              <a:gd name="connsiteY6" fmla="*/ 909403 h 1621489"/>
              <a:gd name="connsiteX7" fmla="*/ 2694339 w 7831732"/>
              <a:gd name="connsiteY7" fmla="*/ 902423 h 1621489"/>
              <a:gd name="connsiteX8" fmla="*/ 3099189 w 7831732"/>
              <a:gd name="connsiteY8" fmla="*/ 455693 h 1621489"/>
              <a:gd name="connsiteX9" fmla="*/ 4914028 w 7831732"/>
              <a:gd name="connsiteY9" fmla="*/ 469652 h 1621489"/>
              <a:gd name="connsiteX10" fmla="*/ 5242095 w 7831732"/>
              <a:gd name="connsiteY10" fmla="*/ 1621378 h 1621489"/>
              <a:gd name="connsiteX11" fmla="*/ 5514321 w 7831732"/>
              <a:gd name="connsiteY11" fmla="*/ 539455 h 1621489"/>
              <a:gd name="connsiteX12" fmla="*/ 6107634 w 7831732"/>
              <a:gd name="connsiteY12" fmla="*/ 490595 h 1621489"/>
              <a:gd name="connsiteX13" fmla="*/ 6358919 w 7831732"/>
              <a:gd name="connsiteY13" fmla="*/ 895442 h 1621489"/>
              <a:gd name="connsiteX14" fmla="*/ 6749808 w 7831732"/>
              <a:gd name="connsiteY14" fmla="*/ 106685 h 1621489"/>
              <a:gd name="connsiteX15" fmla="*/ 7133716 w 7831732"/>
              <a:gd name="connsiteY15" fmla="*/ 50844 h 1621489"/>
              <a:gd name="connsiteX16" fmla="*/ 7496684 w 7831732"/>
              <a:gd name="connsiteY16" fmla="*/ 511534 h 1621489"/>
              <a:gd name="connsiteX17" fmla="*/ 7831732 w 7831732"/>
              <a:gd name="connsiteY17" fmla="*/ 57824 h 1621489"/>
              <a:gd name="connsiteX18" fmla="*/ 7831732 w 7831732"/>
              <a:gd name="connsiteY18" fmla="*/ 57824 h 1621489"/>
              <a:gd name="connsiteX0" fmla="*/ 0 w 7831732"/>
              <a:gd name="connsiteY0" fmla="*/ 448713 h 1621378"/>
              <a:gd name="connsiteX1" fmla="*/ 425790 w 7831732"/>
              <a:gd name="connsiteY1" fmla="*/ 888462 h 1621378"/>
              <a:gd name="connsiteX2" fmla="*/ 788758 w 7831732"/>
              <a:gd name="connsiteY2" fmla="*/ 413812 h 1621378"/>
              <a:gd name="connsiteX3" fmla="*/ 1186626 w 7831732"/>
              <a:gd name="connsiteY3" fmla="*/ 43864 h 1621378"/>
              <a:gd name="connsiteX4" fmla="*/ 1514693 w 7831732"/>
              <a:gd name="connsiteY4" fmla="*/ 867522 h 1621378"/>
              <a:gd name="connsiteX5" fmla="*/ 1989344 w 7831732"/>
              <a:gd name="connsiteY5" fmla="*/ 350991 h 1621378"/>
              <a:gd name="connsiteX6" fmla="*/ 2261570 w 7831732"/>
              <a:gd name="connsiteY6" fmla="*/ 909403 h 1621378"/>
              <a:gd name="connsiteX7" fmla="*/ 2694339 w 7831732"/>
              <a:gd name="connsiteY7" fmla="*/ 902423 h 1621378"/>
              <a:gd name="connsiteX8" fmla="*/ 3099189 w 7831732"/>
              <a:gd name="connsiteY8" fmla="*/ 455693 h 1621378"/>
              <a:gd name="connsiteX9" fmla="*/ 4914028 w 7831732"/>
              <a:gd name="connsiteY9" fmla="*/ 469652 h 1621378"/>
              <a:gd name="connsiteX10" fmla="*/ 5242095 w 7831732"/>
              <a:gd name="connsiteY10" fmla="*/ 1621378 h 1621378"/>
              <a:gd name="connsiteX11" fmla="*/ 5563182 w 7831732"/>
              <a:gd name="connsiteY11" fmla="*/ 469654 h 1621378"/>
              <a:gd name="connsiteX12" fmla="*/ 6107634 w 7831732"/>
              <a:gd name="connsiteY12" fmla="*/ 490595 h 1621378"/>
              <a:gd name="connsiteX13" fmla="*/ 6358919 w 7831732"/>
              <a:gd name="connsiteY13" fmla="*/ 895442 h 1621378"/>
              <a:gd name="connsiteX14" fmla="*/ 6749808 w 7831732"/>
              <a:gd name="connsiteY14" fmla="*/ 106685 h 1621378"/>
              <a:gd name="connsiteX15" fmla="*/ 7133716 w 7831732"/>
              <a:gd name="connsiteY15" fmla="*/ 50844 h 1621378"/>
              <a:gd name="connsiteX16" fmla="*/ 7496684 w 7831732"/>
              <a:gd name="connsiteY16" fmla="*/ 511534 h 1621378"/>
              <a:gd name="connsiteX17" fmla="*/ 7831732 w 7831732"/>
              <a:gd name="connsiteY17" fmla="*/ 57824 h 1621378"/>
              <a:gd name="connsiteX18" fmla="*/ 7831732 w 7831732"/>
              <a:gd name="connsiteY18" fmla="*/ 57824 h 1621378"/>
              <a:gd name="connsiteX0" fmla="*/ 0 w 7831732"/>
              <a:gd name="connsiteY0" fmla="*/ 448713 h 1621378"/>
              <a:gd name="connsiteX1" fmla="*/ 425790 w 7831732"/>
              <a:gd name="connsiteY1" fmla="*/ 888462 h 1621378"/>
              <a:gd name="connsiteX2" fmla="*/ 788758 w 7831732"/>
              <a:gd name="connsiteY2" fmla="*/ 413812 h 1621378"/>
              <a:gd name="connsiteX3" fmla="*/ 1186626 w 7831732"/>
              <a:gd name="connsiteY3" fmla="*/ 43864 h 1621378"/>
              <a:gd name="connsiteX4" fmla="*/ 1514693 w 7831732"/>
              <a:gd name="connsiteY4" fmla="*/ 867522 h 1621378"/>
              <a:gd name="connsiteX5" fmla="*/ 1989344 w 7831732"/>
              <a:gd name="connsiteY5" fmla="*/ 350991 h 1621378"/>
              <a:gd name="connsiteX6" fmla="*/ 2261570 w 7831732"/>
              <a:gd name="connsiteY6" fmla="*/ 909403 h 1621378"/>
              <a:gd name="connsiteX7" fmla="*/ 2694339 w 7831732"/>
              <a:gd name="connsiteY7" fmla="*/ 902423 h 1621378"/>
              <a:gd name="connsiteX8" fmla="*/ 3099189 w 7831732"/>
              <a:gd name="connsiteY8" fmla="*/ 455693 h 1621378"/>
              <a:gd name="connsiteX9" fmla="*/ 4914028 w 7831732"/>
              <a:gd name="connsiteY9" fmla="*/ 469652 h 1621378"/>
              <a:gd name="connsiteX10" fmla="*/ 5242095 w 7831732"/>
              <a:gd name="connsiteY10" fmla="*/ 1621378 h 1621378"/>
              <a:gd name="connsiteX11" fmla="*/ 5563182 w 7831732"/>
              <a:gd name="connsiteY11" fmla="*/ 469654 h 1621378"/>
              <a:gd name="connsiteX12" fmla="*/ 6107634 w 7831732"/>
              <a:gd name="connsiteY12" fmla="*/ 490595 h 1621378"/>
              <a:gd name="connsiteX13" fmla="*/ 6358919 w 7831732"/>
              <a:gd name="connsiteY13" fmla="*/ 895442 h 1621378"/>
              <a:gd name="connsiteX14" fmla="*/ 6749808 w 7831732"/>
              <a:gd name="connsiteY14" fmla="*/ 106685 h 1621378"/>
              <a:gd name="connsiteX15" fmla="*/ 7133716 w 7831732"/>
              <a:gd name="connsiteY15" fmla="*/ 50844 h 1621378"/>
              <a:gd name="connsiteX16" fmla="*/ 7496684 w 7831732"/>
              <a:gd name="connsiteY16" fmla="*/ 511534 h 1621378"/>
              <a:gd name="connsiteX17" fmla="*/ 7831732 w 7831732"/>
              <a:gd name="connsiteY17" fmla="*/ 57824 h 1621378"/>
              <a:gd name="connsiteX18" fmla="*/ 7831732 w 7831732"/>
              <a:gd name="connsiteY18" fmla="*/ 57824 h 1621378"/>
              <a:gd name="connsiteX0" fmla="*/ 0 w 7831732"/>
              <a:gd name="connsiteY0" fmla="*/ 424847 h 1597512"/>
              <a:gd name="connsiteX1" fmla="*/ 425790 w 7831732"/>
              <a:gd name="connsiteY1" fmla="*/ 864596 h 1597512"/>
              <a:gd name="connsiteX2" fmla="*/ 788758 w 7831732"/>
              <a:gd name="connsiteY2" fmla="*/ 389946 h 1597512"/>
              <a:gd name="connsiteX3" fmla="*/ 1186626 w 7831732"/>
              <a:gd name="connsiteY3" fmla="*/ 19998 h 1597512"/>
              <a:gd name="connsiteX4" fmla="*/ 1514693 w 7831732"/>
              <a:gd name="connsiteY4" fmla="*/ 843656 h 1597512"/>
              <a:gd name="connsiteX5" fmla="*/ 1989344 w 7831732"/>
              <a:gd name="connsiteY5" fmla="*/ 327125 h 1597512"/>
              <a:gd name="connsiteX6" fmla="*/ 2261570 w 7831732"/>
              <a:gd name="connsiteY6" fmla="*/ 885537 h 1597512"/>
              <a:gd name="connsiteX7" fmla="*/ 2694339 w 7831732"/>
              <a:gd name="connsiteY7" fmla="*/ 878557 h 1597512"/>
              <a:gd name="connsiteX8" fmla="*/ 3099189 w 7831732"/>
              <a:gd name="connsiteY8" fmla="*/ 431827 h 1597512"/>
              <a:gd name="connsiteX9" fmla="*/ 4914028 w 7831732"/>
              <a:gd name="connsiteY9" fmla="*/ 445786 h 1597512"/>
              <a:gd name="connsiteX10" fmla="*/ 5242095 w 7831732"/>
              <a:gd name="connsiteY10" fmla="*/ 1597512 h 1597512"/>
              <a:gd name="connsiteX11" fmla="*/ 5563182 w 7831732"/>
              <a:gd name="connsiteY11" fmla="*/ 445788 h 1597512"/>
              <a:gd name="connsiteX12" fmla="*/ 6107634 w 7831732"/>
              <a:gd name="connsiteY12" fmla="*/ 466729 h 1597512"/>
              <a:gd name="connsiteX13" fmla="*/ 6358919 w 7831732"/>
              <a:gd name="connsiteY13" fmla="*/ 871576 h 1597512"/>
              <a:gd name="connsiteX14" fmla="*/ 6749808 w 7831732"/>
              <a:gd name="connsiteY14" fmla="*/ 82819 h 1597512"/>
              <a:gd name="connsiteX15" fmla="*/ 7133716 w 7831732"/>
              <a:gd name="connsiteY15" fmla="*/ 26978 h 1597512"/>
              <a:gd name="connsiteX16" fmla="*/ 7496684 w 7831732"/>
              <a:gd name="connsiteY16" fmla="*/ 487668 h 1597512"/>
              <a:gd name="connsiteX17" fmla="*/ 7831732 w 7831732"/>
              <a:gd name="connsiteY17" fmla="*/ 33958 h 1597512"/>
              <a:gd name="connsiteX18" fmla="*/ 7831732 w 7831732"/>
              <a:gd name="connsiteY18" fmla="*/ 33958 h 1597512"/>
              <a:gd name="connsiteX0" fmla="*/ 0 w 7831732"/>
              <a:gd name="connsiteY0" fmla="*/ 416724 h 1589389"/>
              <a:gd name="connsiteX1" fmla="*/ 425790 w 7831732"/>
              <a:gd name="connsiteY1" fmla="*/ 856473 h 1589389"/>
              <a:gd name="connsiteX2" fmla="*/ 788758 w 7831732"/>
              <a:gd name="connsiteY2" fmla="*/ 381823 h 1589389"/>
              <a:gd name="connsiteX3" fmla="*/ 1186626 w 7831732"/>
              <a:gd name="connsiteY3" fmla="*/ 11875 h 1589389"/>
              <a:gd name="connsiteX4" fmla="*/ 1514693 w 7831732"/>
              <a:gd name="connsiteY4" fmla="*/ 835533 h 1589389"/>
              <a:gd name="connsiteX5" fmla="*/ 1989344 w 7831732"/>
              <a:gd name="connsiteY5" fmla="*/ 319002 h 1589389"/>
              <a:gd name="connsiteX6" fmla="*/ 2261570 w 7831732"/>
              <a:gd name="connsiteY6" fmla="*/ 877414 h 1589389"/>
              <a:gd name="connsiteX7" fmla="*/ 2694339 w 7831732"/>
              <a:gd name="connsiteY7" fmla="*/ 870434 h 1589389"/>
              <a:gd name="connsiteX8" fmla="*/ 3099189 w 7831732"/>
              <a:gd name="connsiteY8" fmla="*/ 423704 h 1589389"/>
              <a:gd name="connsiteX9" fmla="*/ 4914028 w 7831732"/>
              <a:gd name="connsiteY9" fmla="*/ 437663 h 1589389"/>
              <a:gd name="connsiteX10" fmla="*/ 5242095 w 7831732"/>
              <a:gd name="connsiteY10" fmla="*/ 1589389 h 1589389"/>
              <a:gd name="connsiteX11" fmla="*/ 5563182 w 7831732"/>
              <a:gd name="connsiteY11" fmla="*/ 437665 h 1589389"/>
              <a:gd name="connsiteX12" fmla="*/ 6107634 w 7831732"/>
              <a:gd name="connsiteY12" fmla="*/ 458606 h 1589389"/>
              <a:gd name="connsiteX13" fmla="*/ 6358919 w 7831732"/>
              <a:gd name="connsiteY13" fmla="*/ 863453 h 1589389"/>
              <a:gd name="connsiteX14" fmla="*/ 6749808 w 7831732"/>
              <a:gd name="connsiteY14" fmla="*/ 74696 h 1589389"/>
              <a:gd name="connsiteX15" fmla="*/ 7133716 w 7831732"/>
              <a:gd name="connsiteY15" fmla="*/ 18855 h 1589389"/>
              <a:gd name="connsiteX16" fmla="*/ 7496684 w 7831732"/>
              <a:gd name="connsiteY16" fmla="*/ 479545 h 1589389"/>
              <a:gd name="connsiteX17" fmla="*/ 7831732 w 7831732"/>
              <a:gd name="connsiteY17" fmla="*/ 25835 h 1589389"/>
              <a:gd name="connsiteX18" fmla="*/ 7831732 w 7831732"/>
              <a:gd name="connsiteY18" fmla="*/ 25835 h 1589389"/>
              <a:gd name="connsiteX0" fmla="*/ 0 w 7831732"/>
              <a:gd name="connsiteY0" fmla="*/ 416724 h 1589389"/>
              <a:gd name="connsiteX1" fmla="*/ 425790 w 7831732"/>
              <a:gd name="connsiteY1" fmla="*/ 856473 h 1589389"/>
              <a:gd name="connsiteX2" fmla="*/ 788758 w 7831732"/>
              <a:gd name="connsiteY2" fmla="*/ 381823 h 1589389"/>
              <a:gd name="connsiteX3" fmla="*/ 1186626 w 7831732"/>
              <a:gd name="connsiteY3" fmla="*/ 11875 h 1589389"/>
              <a:gd name="connsiteX4" fmla="*/ 1514693 w 7831732"/>
              <a:gd name="connsiteY4" fmla="*/ 835533 h 1589389"/>
              <a:gd name="connsiteX5" fmla="*/ 1989344 w 7831732"/>
              <a:gd name="connsiteY5" fmla="*/ 319002 h 1589389"/>
              <a:gd name="connsiteX6" fmla="*/ 2261570 w 7831732"/>
              <a:gd name="connsiteY6" fmla="*/ 877414 h 1589389"/>
              <a:gd name="connsiteX7" fmla="*/ 2694339 w 7831732"/>
              <a:gd name="connsiteY7" fmla="*/ 870434 h 1589389"/>
              <a:gd name="connsiteX8" fmla="*/ 3099189 w 7831732"/>
              <a:gd name="connsiteY8" fmla="*/ 423704 h 1589389"/>
              <a:gd name="connsiteX9" fmla="*/ 4914028 w 7831732"/>
              <a:gd name="connsiteY9" fmla="*/ 437663 h 1589389"/>
              <a:gd name="connsiteX10" fmla="*/ 5242095 w 7831732"/>
              <a:gd name="connsiteY10" fmla="*/ 1589389 h 1589389"/>
              <a:gd name="connsiteX11" fmla="*/ 5563182 w 7831732"/>
              <a:gd name="connsiteY11" fmla="*/ 437665 h 1589389"/>
              <a:gd name="connsiteX12" fmla="*/ 6107634 w 7831732"/>
              <a:gd name="connsiteY12" fmla="*/ 458606 h 1589389"/>
              <a:gd name="connsiteX13" fmla="*/ 6358919 w 7831732"/>
              <a:gd name="connsiteY13" fmla="*/ 863453 h 1589389"/>
              <a:gd name="connsiteX14" fmla="*/ 6749808 w 7831732"/>
              <a:gd name="connsiteY14" fmla="*/ 74696 h 1589389"/>
              <a:gd name="connsiteX15" fmla="*/ 7147676 w 7831732"/>
              <a:gd name="connsiteY15" fmla="*/ 46775 h 1589389"/>
              <a:gd name="connsiteX16" fmla="*/ 7496684 w 7831732"/>
              <a:gd name="connsiteY16" fmla="*/ 479545 h 1589389"/>
              <a:gd name="connsiteX17" fmla="*/ 7831732 w 7831732"/>
              <a:gd name="connsiteY17" fmla="*/ 25835 h 1589389"/>
              <a:gd name="connsiteX18" fmla="*/ 7831732 w 7831732"/>
              <a:gd name="connsiteY18" fmla="*/ 25835 h 1589389"/>
              <a:gd name="connsiteX0" fmla="*/ 0 w 7831732"/>
              <a:gd name="connsiteY0" fmla="*/ 416724 h 1589389"/>
              <a:gd name="connsiteX1" fmla="*/ 425790 w 7831732"/>
              <a:gd name="connsiteY1" fmla="*/ 856473 h 1589389"/>
              <a:gd name="connsiteX2" fmla="*/ 788758 w 7831732"/>
              <a:gd name="connsiteY2" fmla="*/ 381823 h 1589389"/>
              <a:gd name="connsiteX3" fmla="*/ 1186626 w 7831732"/>
              <a:gd name="connsiteY3" fmla="*/ 11875 h 1589389"/>
              <a:gd name="connsiteX4" fmla="*/ 1514693 w 7831732"/>
              <a:gd name="connsiteY4" fmla="*/ 835533 h 1589389"/>
              <a:gd name="connsiteX5" fmla="*/ 1989344 w 7831732"/>
              <a:gd name="connsiteY5" fmla="*/ 319002 h 1589389"/>
              <a:gd name="connsiteX6" fmla="*/ 2261570 w 7831732"/>
              <a:gd name="connsiteY6" fmla="*/ 877414 h 1589389"/>
              <a:gd name="connsiteX7" fmla="*/ 2694339 w 7831732"/>
              <a:gd name="connsiteY7" fmla="*/ 870434 h 1589389"/>
              <a:gd name="connsiteX8" fmla="*/ 3099189 w 7831732"/>
              <a:gd name="connsiteY8" fmla="*/ 423704 h 1589389"/>
              <a:gd name="connsiteX9" fmla="*/ 4914028 w 7831732"/>
              <a:gd name="connsiteY9" fmla="*/ 437663 h 1589389"/>
              <a:gd name="connsiteX10" fmla="*/ 5242095 w 7831732"/>
              <a:gd name="connsiteY10" fmla="*/ 1589389 h 1589389"/>
              <a:gd name="connsiteX11" fmla="*/ 5563182 w 7831732"/>
              <a:gd name="connsiteY11" fmla="*/ 437665 h 1589389"/>
              <a:gd name="connsiteX12" fmla="*/ 6107634 w 7831732"/>
              <a:gd name="connsiteY12" fmla="*/ 458606 h 1589389"/>
              <a:gd name="connsiteX13" fmla="*/ 6358919 w 7831732"/>
              <a:gd name="connsiteY13" fmla="*/ 863453 h 1589389"/>
              <a:gd name="connsiteX14" fmla="*/ 6749808 w 7831732"/>
              <a:gd name="connsiteY14" fmla="*/ 74696 h 1589389"/>
              <a:gd name="connsiteX15" fmla="*/ 7147676 w 7831732"/>
              <a:gd name="connsiteY15" fmla="*/ 46775 h 1589389"/>
              <a:gd name="connsiteX16" fmla="*/ 7496684 w 7831732"/>
              <a:gd name="connsiteY16" fmla="*/ 479545 h 1589389"/>
              <a:gd name="connsiteX17" fmla="*/ 7831732 w 7831732"/>
              <a:gd name="connsiteY17" fmla="*/ 25835 h 1589389"/>
              <a:gd name="connsiteX18" fmla="*/ 7831732 w 7831732"/>
              <a:gd name="connsiteY18" fmla="*/ 25835 h 1589389"/>
              <a:gd name="connsiteX0" fmla="*/ 0 w 7831732"/>
              <a:gd name="connsiteY0" fmla="*/ 416724 h 1589389"/>
              <a:gd name="connsiteX1" fmla="*/ 425790 w 7831732"/>
              <a:gd name="connsiteY1" fmla="*/ 856473 h 1589389"/>
              <a:gd name="connsiteX2" fmla="*/ 788758 w 7831732"/>
              <a:gd name="connsiteY2" fmla="*/ 381823 h 1589389"/>
              <a:gd name="connsiteX3" fmla="*/ 1186626 w 7831732"/>
              <a:gd name="connsiteY3" fmla="*/ 11875 h 1589389"/>
              <a:gd name="connsiteX4" fmla="*/ 1514693 w 7831732"/>
              <a:gd name="connsiteY4" fmla="*/ 835533 h 1589389"/>
              <a:gd name="connsiteX5" fmla="*/ 1989344 w 7831732"/>
              <a:gd name="connsiteY5" fmla="*/ 319002 h 1589389"/>
              <a:gd name="connsiteX6" fmla="*/ 2261570 w 7831732"/>
              <a:gd name="connsiteY6" fmla="*/ 877414 h 1589389"/>
              <a:gd name="connsiteX7" fmla="*/ 2694339 w 7831732"/>
              <a:gd name="connsiteY7" fmla="*/ 870434 h 1589389"/>
              <a:gd name="connsiteX8" fmla="*/ 3099189 w 7831732"/>
              <a:gd name="connsiteY8" fmla="*/ 423704 h 1589389"/>
              <a:gd name="connsiteX9" fmla="*/ 4914028 w 7831732"/>
              <a:gd name="connsiteY9" fmla="*/ 437663 h 1589389"/>
              <a:gd name="connsiteX10" fmla="*/ 5242095 w 7831732"/>
              <a:gd name="connsiteY10" fmla="*/ 1589389 h 1589389"/>
              <a:gd name="connsiteX11" fmla="*/ 5563182 w 7831732"/>
              <a:gd name="connsiteY11" fmla="*/ 437665 h 1589389"/>
              <a:gd name="connsiteX12" fmla="*/ 6107634 w 7831732"/>
              <a:gd name="connsiteY12" fmla="*/ 458606 h 1589389"/>
              <a:gd name="connsiteX13" fmla="*/ 6358919 w 7831732"/>
              <a:gd name="connsiteY13" fmla="*/ 863453 h 1589389"/>
              <a:gd name="connsiteX14" fmla="*/ 6721887 w 7831732"/>
              <a:gd name="connsiteY14" fmla="*/ 109597 h 1589389"/>
              <a:gd name="connsiteX15" fmla="*/ 7147676 w 7831732"/>
              <a:gd name="connsiteY15" fmla="*/ 46775 h 1589389"/>
              <a:gd name="connsiteX16" fmla="*/ 7496684 w 7831732"/>
              <a:gd name="connsiteY16" fmla="*/ 479545 h 1589389"/>
              <a:gd name="connsiteX17" fmla="*/ 7831732 w 7831732"/>
              <a:gd name="connsiteY17" fmla="*/ 25835 h 1589389"/>
              <a:gd name="connsiteX18" fmla="*/ 7831732 w 7831732"/>
              <a:gd name="connsiteY18" fmla="*/ 25835 h 1589389"/>
              <a:gd name="connsiteX0" fmla="*/ 0 w 7831732"/>
              <a:gd name="connsiteY0" fmla="*/ 416724 h 1589389"/>
              <a:gd name="connsiteX1" fmla="*/ 425790 w 7831732"/>
              <a:gd name="connsiteY1" fmla="*/ 856473 h 1589389"/>
              <a:gd name="connsiteX2" fmla="*/ 788758 w 7831732"/>
              <a:gd name="connsiteY2" fmla="*/ 381823 h 1589389"/>
              <a:gd name="connsiteX3" fmla="*/ 1186626 w 7831732"/>
              <a:gd name="connsiteY3" fmla="*/ 11875 h 1589389"/>
              <a:gd name="connsiteX4" fmla="*/ 1514693 w 7831732"/>
              <a:gd name="connsiteY4" fmla="*/ 835533 h 1589389"/>
              <a:gd name="connsiteX5" fmla="*/ 1989344 w 7831732"/>
              <a:gd name="connsiteY5" fmla="*/ 319002 h 1589389"/>
              <a:gd name="connsiteX6" fmla="*/ 2261570 w 7831732"/>
              <a:gd name="connsiteY6" fmla="*/ 877414 h 1589389"/>
              <a:gd name="connsiteX7" fmla="*/ 2694339 w 7831732"/>
              <a:gd name="connsiteY7" fmla="*/ 870434 h 1589389"/>
              <a:gd name="connsiteX8" fmla="*/ 3099189 w 7831732"/>
              <a:gd name="connsiteY8" fmla="*/ 423704 h 1589389"/>
              <a:gd name="connsiteX9" fmla="*/ 4914028 w 7831732"/>
              <a:gd name="connsiteY9" fmla="*/ 437663 h 1589389"/>
              <a:gd name="connsiteX10" fmla="*/ 5242095 w 7831732"/>
              <a:gd name="connsiteY10" fmla="*/ 1589389 h 1589389"/>
              <a:gd name="connsiteX11" fmla="*/ 5563182 w 7831732"/>
              <a:gd name="connsiteY11" fmla="*/ 437665 h 1589389"/>
              <a:gd name="connsiteX12" fmla="*/ 6107634 w 7831732"/>
              <a:gd name="connsiteY12" fmla="*/ 458606 h 1589389"/>
              <a:gd name="connsiteX13" fmla="*/ 6358919 w 7831732"/>
              <a:gd name="connsiteY13" fmla="*/ 863453 h 1589389"/>
              <a:gd name="connsiteX14" fmla="*/ 6721887 w 7831732"/>
              <a:gd name="connsiteY14" fmla="*/ 109597 h 1589389"/>
              <a:gd name="connsiteX15" fmla="*/ 7147676 w 7831732"/>
              <a:gd name="connsiteY15" fmla="*/ 46775 h 1589389"/>
              <a:gd name="connsiteX16" fmla="*/ 7496684 w 7831732"/>
              <a:gd name="connsiteY16" fmla="*/ 479545 h 1589389"/>
              <a:gd name="connsiteX17" fmla="*/ 7831732 w 7831732"/>
              <a:gd name="connsiteY17" fmla="*/ 25835 h 1589389"/>
              <a:gd name="connsiteX18" fmla="*/ 7831732 w 7831732"/>
              <a:gd name="connsiteY18" fmla="*/ 25835 h 1589389"/>
              <a:gd name="connsiteX0" fmla="*/ 0 w 7831732"/>
              <a:gd name="connsiteY0" fmla="*/ 416724 h 1589389"/>
              <a:gd name="connsiteX1" fmla="*/ 425790 w 7831732"/>
              <a:gd name="connsiteY1" fmla="*/ 856473 h 1589389"/>
              <a:gd name="connsiteX2" fmla="*/ 788758 w 7831732"/>
              <a:gd name="connsiteY2" fmla="*/ 381823 h 1589389"/>
              <a:gd name="connsiteX3" fmla="*/ 1186626 w 7831732"/>
              <a:gd name="connsiteY3" fmla="*/ 11875 h 1589389"/>
              <a:gd name="connsiteX4" fmla="*/ 1514693 w 7831732"/>
              <a:gd name="connsiteY4" fmla="*/ 835533 h 1589389"/>
              <a:gd name="connsiteX5" fmla="*/ 1989344 w 7831732"/>
              <a:gd name="connsiteY5" fmla="*/ 319002 h 1589389"/>
              <a:gd name="connsiteX6" fmla="*/ 2261570 w 7831732"/>
              <a:gd name="connsiteY6" fmla="*/ 877414 h 1589389"/>
              <a:gd name="connsiteX7" fmla="*/ 2694339 w 7831732"/>
              <a:gd name="connsiteY7" fmla="*/ 870434 h 1589389"/>
              <a:gd name="connsiteX8" fmla="*/ 3099189 w 7831732"/>
              <a:gd name="connsiteY8" fmla="*/ 423704 h 1589389"/>
              <a:gd name="connsiteX9" fmla="*/ 4914028 w 7831732"/>
              <a:gd name="connsiteY9" fmla="*/ 437663 h 1589389"/>
              <a:gd name="connsiteX10" fmla="*/ 5242095 w 7831732"/>
              <a:gd name="connsiteY10" fmla="*/ 1589389 h 1589389"/>
              <a:gd name="connsiteX11" fmla="*/ 5563182 w 7831732"/>
              <a:gd name="connsiteY11" fmla="*/ 437665 h 1589389"/>
              <a:gd name="connsiteX12" fmla="*/ 6107634 w 7831732"/>
              <a:gd name="connsiteY12" fmla="*/ 458606 h 1589389"/>
              <a:gd name="connsiteX13" fmla="*/ 6358919 w 7831732"/>
              <a:gd name="connsiteY13" fmla="*/ 863453 h 1589389"/>
              <a:gd name="connsiteX14" fmla="*/ 6721887 w 7831732"/>
              <a:gd name="connsiteY14" fmla="*/ 109597 h 1589389"/>
              <a:gd name="connsiteX15" fmla="*/ 7147676 w 7831732"/>
              <a:gd name="connsiteY15" fmla="*/ 46775 h 1589389"/>
              <a:gd name="connsiteX16" fmla="*/ 7496684 w 7831732"/>
              <a:gd name="connsiteY16" fmla="*/ 479545 h 1589389"/>
              <a:gd name="connsiteX17" fmla="*/ 7831732 w 7831732"/>
              <a:gd name="connsiteY17" fmla="*/ 25835 h 1589389"/>
              <a:gd name="connsiteX18" fmla="*/ 7831732 w 7831732"/>
              <a:gd name="connsiteY18" fmla="*/ 25835 h 1589389"/>
              <a:gd name="connsiteX0" fmla="*/ 0 w 7831732"/>
              <a:gd name="connsiteY0" fmla="*/ 416724 h 1589389"/>
              <a:gd name="connsiteX1" fmla="*/ 425790 w 7831732"/>
              <a:gd name="connsiteY1" fmla="*/ 856473 h 1589389"/>
              <a:gd name="connsiteX2" fmla="*/ 788758 w 7831732"/>
              <a:gd name="connsiteY2" fmla="*/ 381823 h 1589389"/>
              <a:gd name="connsiteX3" fmla="*/ 1186626 w 7831732"/>
              <a:gd name="connsiteY3" fmla="*/ 11875 h 1589389"/>
              <a:gd name="connsiteX4" fmla="*/ 1514693 w 7831732"/>
              <a:gd name="connsiteY4" fmla="*/ 835533 h 1589389"/>
              <a:gd name="connsiteX5" fmla="*/ 1989344 w 7831732"/>
              <a:gd name="connsiteY5" fmla="*/ 319002 h 1589389"/>
              <a:gd name="connsiteX6" fmla="*/ 2261570 w 7831732"/>
              <a:gd name="connsiteY6" fmla="*/ 877414 h 1589389"/>
              <a:gd name="connsiteX7" fmla="*/ 2694339 w 7831732"/>
              <a:gd name="connsiteY7" fmla="*/ 870434 h 1589389"/>
              <a:gd name="connsiteX8" fmla="*/ 3099189 w 7831732"/>
              <a:gd name="connsiteY8" fmla="*/ 423704 h 1589389"/>
              <a:gd name="connsiteX9" fmla="*/ 4914028 w 7831732"/>
              <a:gd name="connsiteY9" fmla="*/ 437663 h 1589389"/>
              <a:gd name="connsiteX10" fmla="*/ 5242095 w 7831732"/>
              <a:gd name="connsiteY10" fmla="*/ 1589389 h 1589389"/>
              <a:gd name="connsiteX11" fmla="*/ 5563182 w 7831732"/>
              <a:gd name="connsiteY11" fmla="*/ 437665 h 1589389"/>
              <a:gd name="connsiteX12" fmla="*/ 6107634 w 7831732"/>
              <a:gd name="connsiteY12" fmla="*/ 458606 h 1589389"/>
              <a:gd name="connsiteX13" fmla="*/ 6358919 w 7831732"/>
              <a:gd name="connsiteY13" fmla="*/ 863453 h 1589389"/>
              <a:gd name="connsiteX14" fmla="*/ 6721887 w 7831732"/>
              <a:gd name="connsiteY14" fmla="*/ 109597 h 1589389"/>
              <a:gd name="connsiteX15" fmla="*/ 7147676 w 7831732"/>
              <a:gd name="connsiteY15" fmla="*/ 46775 h 1589389"/>
              <a:gd name="connsiteX16" fmla="*/ 7496684 w 7831732"/>
              <a:gd name="connsiteY16" fmla="*/ 479545 h 1589389"/>
              <a:gd name="connsiteX17" fmla="*/ 7831732 w 7831732"/>
              <a:gd name="connsiteY17" fmla="*/ 25835 h 1589389"/>
              <a:gd name="connsiteX18" fmla="*/ 7831732 w 7831732"/>
              <a:gd name="connsiteY18" fmla="*/ 25835 h 1589389"/>
              <a:gd name="connsiteX0" fmla="*/ 0 w 7831732"/>
              <a:gd name="connsiteY0" fmla="*/ 416724 h 1589389"/>
              <a:gd name="connsiteX1" fmla="*/ 425790 w 7831732"/>
              <a:gd name="connsiteY1" fmla="*/ 856473 h 1589389"/>
              <a:gd name="connsiteX2" fmla="*/ 788758 w 7831732"/>
              <a:gd name="connsiteY2" fmla="*/ 381823 h 1589389"/>
              <a:gd name="connsiteX3" fmla="*/ 1186626 w 7831732"/>
              <a:gd name="connsiteY3" fmla="*/ 11875 h 1589389"/>
              <a:gd name="connsiteX4" fmla="*/ 1514693 w 7831732"/>
              <a:gd name="connsiteY4" fmla="*/ 835533 h 1589389"/>
              <a:gd name="connsiteX5" fmla="*/ 1989344 w 7831732"/>
              <a:gd name="connsiteY5" fmla="*/ 319002 h 1589389"/>
              <a:gd name="connsiteX6" fmla="*/ 2261570 w 7831732"/>
              <a:gd name="connsiteY6" fmla="*/ 877414 h 1589389"/>
              <a:gd name="connsiteX7" fmla="*/ 2694339 w 7831732"/>
              <a:gd name="connsiteY7" fmla="*/ 870434 h 1589389"/>
              <a:gd name="connsiteX8" fmla="*/ 3099189 w 7831732"/>
              <a:gd name="connsiteY8" fmla="*/ 423704 h 1589389"/>
              <a:gd name="connsiteX9" fmla="*/ 4914028 w 7831732"/>
              <a:gd name="connsiteY9" fmla="*/ 437663 h 1589389"/>
              <a:gd name="connsiteX10" fmla="*/ 5242095 w 7831732"/>
              <a:gd name="connsiteY10" fmla="*/ 1589389 h 1589389"/>
              <a:gd name="connsiteX11" fmla="*/ 5563182 w 7831732"/>
              <a:gd name="connsiteY11" fmla="*/ 437665 h 1589389"/>
              <a:gd name="connsiteX12" fmla="*/ 6107634 w 7831732"/>
              <a:gd name="connsiteY12" fmla="*/ 458606 h 1589389"/>
              <a:gd name="connsiteX13" fmla="*/ 6358919 w 7831732"/>
              <a:gd name="connsiteY13" fmla="*/ 863453 h 1589389"/>
              <a:gd name="connsiteX14" fmla="*/ 6728867 w 7831732"/>
              <a:gd name="connsiteY14" fmla="*/ 67716 h 1589389"/>
              <a:gd name="connsiteX15" fmla="*/ 7147676 w 7831732"/>
              <a:gd name="connsiteY15" fmla="*/ 46775 h 1589389"/>
              <a:gd name="connsiteX16" fmla="*/ 7496684 w 7831732"/>
              <a:gd name="connsiteY16" fmla="*/ 479545 h 1589389"/>
              <a:gd name="connsiteX17" fmla="*/ 7831732 w 7831732"/>
              <a:gd name="connsiteY17" fmla="*/ 25835 h 1589389"/>
              <a:gd name="connsiteX18" fmla="*/ 7831732 w 7831732"/>
              <a:gd name="connsiteY18" fmla="*/ 25835 h 1589389"/>
              <a:gd name="connsiteX0" fmla="*/ 0 w 7831732"/>
              <a:gd name="connsiteY0" fmla="*/ 420150 h 1592815"/>
              <a:gd name="connsiteX1" fmla="*/ 425790 w 7831732"/>
              <a:gd name="connsiteY1" fmla="*/ 859899 h 1592815"/>
              <a:gd name="connsiteX2" fmla="*/ 788758 w 7831732"/>
              <a:gd name="connsiteY2" fmla="*/ 385249 h 1592815"/>
              <a:gd name="connsiteX3" fmla="*/ 1186626 w 7831732"/>
              <a:gd name="connsiteY3" fmla="*/ 15301 h 1592815"/>
              <a:gd name="connsiteX4" fmla="*/ 1514693 w 7831732"/>
              <a:gd name="connsiteY4" fmla="*/ 838959 h 1592815"/>
              <a:gd name="connsiteX5" fmla="*/ 1989344 w 7831732"/>
              <a:gd name="connsiteY5" fmla="*/ 322428 h 1592815"/>
              <a:gd name="connsiteX6" fmla="*/ 2261570 w 7831732"/>
              <a:gd name="connsiteY6" fmla="*/ 880840 h 1592815"/>
              <a:gd name="connsiteX7" fmla="*/ 2694339 w 7831732"/>
              <a:gd name="connsiteY7" fmla="*/ 873860 h 1592815"/>
              <a:gd name="connsiteX8" fmla="*/ 3099189 w 7831732"/>
              <a:gd name="connsiteY8" fmla="*/ 427130 h 1592815"/>
              <a:gd name="connsiteX9" fmla="*/ 4914028 w 7831732"/>
              <a:gd name="connsiteY9" fmla="*/ 441089 h 1592815"/>
              <a:gd name="connsiteX10" fmla="*/ 5242095 w 7831732"/>
              <a:gd name="connsiteY10" fmla="*/ 1592815 h 1592815"/>
              <a:gd name="connsiteX11" fmla="*/ 5563182 w 7831732"/>
              <a:gd name="connsiteY11" fmla="*/ 441091 h 1592815"/>
              <a:gd name="connsiteX12" fmla="*/ 6107634 w 7831732"/>
              <a:gd name="connsiteY12" fmla="*/ 462032 h 1592815"/>
              <a:gd name="connsiteX13" fmla="*/ 6358919 w 7831732"/>
              <a:gd name="connsiteY13" fmla="*/ 866879 h 1592815"/>
              <a:gd name="connsiteX14" fmla="*/ 6728867 w 7831732"/>
              <a:gd name="connsiteY14" fmla="*/ 71142 h 1592815"/>
              <a:gd name="connsiteX15" fmla="*/ 7189557 w 7831732"/>
              <a:gd name="connsiteY15" fmla="*/ 85101 h 1592815"/>
              <a:gd name="connsiteX16" fmla="*/ 7496684 w 7831732"/>
              <a:gd name="connsiteY16" fmla="*/ 482971 h 1592815"/>
              <a:gd name="connsiteX17" fmla="*/ 7831732 w 7831732"/>
              <a:gd name="connsiteY17" fmla="*/ 29261 h 1592815"/>
              <a:gd name="connsiteX18" fmla="*/ 7831732 w 7831732"/>
              <a:gd name="connsiteY18" fmla="*/ 29261 h 1592815"/>
              <a:gd name="connsiteX0" fmla="*/ 0 w 7831732"/>
              <a:gd name="connsiteY0" fmla="*/ 416724 h 1589389"/>
              <a:gd name="connsiteX1" fmla="*/ 425790 w 7831732"/>
              <a:gd name="connsiteY1" fmla="*/ 856473 h 1589389"/>
              <a:gd name="connsiteX2" fmla="*/ 788758 w 7831732"/>
              <a:gd name="connsiteY2" fmla="*/ 381823 h 1589389"/>
              <a:gd name="connsiteX3" fmla="*/ 1186626 w 7831732"/>
              <a:gd name="connsiteY3" fmla="*/ 11875 h 1589389"/>
              <a:gd name="connsiteX4" fmla="*/ 1514693 w 7831732"/>
              <a:gd name="connsiteY4" fmla="*/ 835533 h 1589389"/>
              <a:gd name="connsiteX5" fmla="*/ 1989344 w 7831732"/>
              <a:gd name="connsiteY5" fmla="*/ 319002 h 1589389"/>
              <a:gd name="connsiteX6" fmla="*/ 2261570 w 7831732"/>
              <a:gd name="connsiteY6" fmla="*/ 877414 h 1589389"/>
              <a:gd name="connsiteX7" fmla="*/ 2694339 w 7831732"/>
              <a:gd name="connsiteY7" fmla="*/ 870434 h 1589389"/>
              <a:gd name="connsiteX8" fmla="*/ 3099189 w 7831732"/>
              <a:gd name="connsiteY8" fmla="*/ 423704 h 1589389"/>
              <a:gd name="connsiteX9" fmla="*/ 4914028 w 7831732"/>
              <a:gd name="connsiteY9" fmla="*/ 437663 h 1589389"/>
              <a:gd name="connsiteX10" fmla="*/ 5242095 w 7831732"/>
              <a:gd name="connsiteY10" fmla="*/ 1589389 h 1589389"/>
              <a:gd name="connsiteX11" fmla="*/ 5563182 w 7831732"/>
              <a:gd name="connsiteY11" fmla="*/ 437665 h 1589389"/>
              <a:gd name="connsiteX12" fmla="*/ 6107634 w 7831732"/>
              <a:gd name="connsiteY12" fmla="*/ 458606 h 1589389"/>
              <a:gd name="connsiteX13" fmla="*/ 6358919 w 7831732"/>
              <a:gd name="connsiteY13" fmla="*/ 863453 h 1589389"/>
              <a:gd name="connsiteX14" fmla="*/ 6728867 w 7831732"/>
              <a:gd name="connsiteY14" fmla="*/ 67716 h 1589389"/>
              <a:gd name="connsiteX15" fmla="*/ 7189557 w 7831732"/>
              <a:gd name="connsiteY15" fmla="*/ 81675 h 1589389"/>
              <a:gd name="connsiteX16" fmla="*/ 7496684 w 7831732"/>
              <a:gd name="connsiteY16" fmla="*/ 479545 h 1589389"/>
              <a:gd name="connsiteX17" fmla="*/ 7831732 w 7831732"/>
              <a:gd name="connsiteY17" fmla="*/ 25835 h 1589389"/>
              <a:gd name="connsiteX18" fmla="*/ 7831732 w 7831732"/>
              <a:gd name="connsiteY18" fmla="*/ 25835 h 1589389"/>
              <a:gd name="connsiteX0" fmla="*/ 0 w 7831732"/>
              <a:gd name="connsiteY0" fmla="*/ 416724 h 1589389"/>
              <a:gd name="connsiteX1" fmla="*/ 425790 w 7831732"/>
              <a:gd name="connsiteY1" fmla="*/ 856473 h 1589389"/>
              <a:gd name="connsiteX2" fmla="*/ 788758 w 7831732"/>
              <a:gd name="connsiteY2" fmla="*/ 381823 h 1589389"/>
              <a:gd name="connsiteX3" fmla="*/ 1186626 w 7831732"/>
              <a:gd name="connsiteY3" fmla="*/ 11875 h 1589389"/>
              <a:gd name="connsiteX4" fmla="*/ 1514693 w 7831732"/>
              <a:gd name="connsiteY4" fmla="*/ 835533 h 1589389"/>
              <a:gd name="connsiteX5" fmla="*/ 1989344 w 7831732"/>
              <a:gd name="connsiteY5" fmla="*/ 319002 h 1589389"/>
              <a:gd name="connsiteX6" fmla="*/ 2261570 w 7831732"/>
              <a:gd name="connsiteY6" fmla="*/ 877414 h 1589389"/>
              <a:gd name="connsiteX7" fmla="*/ 2694339 w 7831732"/>
              <a:gd name="connsiteY7" fmla="*/ 870434 h 1589389"/>
              <a:gd name="connsiteX8" fmla="*/ 3099189 w 7831732"/>
              <a:gd name="connsiteY8" fmla="*/ 423704 h 1589389"/>
              <a:gd name="connsiteX9" fmla="*/ 4914028 w 7831732"/>
              <a:gd name="connsiteY9" fmla="*/ 437663 h 1589389"/>
              <a:gd name="connsiteX10" fmla="*/ 5242095 w 7831732"/>
              <a:gd name="connsiteY10" fmla="*/ 1589389 h 1589389"/>
              <a:gd name="connsiteX11" fmla="*/ 5563182 w 7831732"/>
              <a:gd name="connsiteY11" fmla="*/ 437665 h 1589389"/>
              <a:gd name="connsiteX12" fmla="*/ 6107634 w 7831732"/>
              <a:gd name="connsiteY12" fmla="*/ 458606 h 1589389"/>
              <a:gd name="connsiteX13" fmla="*/ 6358919 w 7831732"/>
              <a:gd name="connsiteY13" fmla="*/ 863453 h 1589389"/>
              <a:gd name="connsiteX14" fmla="*/ 6721887 w 7831732"/>
              <a:gd name="connsiteY14" fmla="*/ 102617 h 1589389"/>
              <a:gd name="connsiteX15" fmla="*/ 7189557 w 7831732"/>
              <a:gd name="connsiteY15" fmla="*/ 81675 h 1589389"/>
              <a:gd name="connsiteX16" fmla="*/ 7496684 w 7831732"/>
              <a:gd name="connsiteY16" fmla="*/ 479545 h 1589389"/>
              <a:gd name="connsiteX17" fmla="*/ 7831732 w 7831732"/>
              <a:gd name="connsiteY17" fmla="*/ 25835 h 1589389"/>
              <a:gd name="connsiteX18" fmla="*/ 7831732 w 7831732"/>
              <a:gd name="connsiteY18" fmla="*/ 25835 h 1589389"/>
              <a:gd name="connsiteX0" fmla="*/ 0 w 7831732"/>
              <a:gd name="connsiteY0" fmla="*/ 416724 h 1589389"/>
              <a:gd name="connsiteX1" fmla="*/ 425790 w 7831732"/>
              <a:gd name="connsiteY1" fmla="*/ 856473 h 1589389"/>
              <a:gd name="connsiteX2" fmla="*/ 788758 w 7831732"/>
              <a:gd name="connsiteY2" fmla="*/ 381823 h 1589389"/>
              <a:gd name="connsiteX3" fmla="*/ 1186626 w 7831732"/>
              <a:gd name="connsiteY3" fmla="*/ 11875 h 1589389"/>
              <a:gd name="connsiteX4" fmla="*/ 1514693 w 7831732"/>
              <a:gd name="connsiteY4" fmla="*/ 835533 h 1589389"/>
              <a:gd name="connsiteX5" fmla="*/ 1989344 w 7831732"/>
              <a:gd name="connsiteY5" fmla="*/ 319002 h 1589389"/>
              <a:gd name="connsiteX6" fmla="*/ 2261570 w 7831732"/>
              <a:gd name="connsiteY6" fmla="*/ 877414 h 1589389"/>
              <a:gd name="connsiteX7" fmla="*/ 2694339 w 7831732"/>
              <a:gd name="connsiteY7" fmla="*/ 870434 h 1589389"/>
              <a:gd name="connsiteX8" fmla="*/ 3099189 w 7831732"/>
              <a:gd name="connsiteY8" fmla="*/ 423704 h 1589389"/>
              <a:gd name="connsiteX9" fmla="*/ 4914028 w 7831732"/>
              <a:gd name="connsiteY9" fmla="*/ 437663 h 1589389"/>
              <a:gd name="connsiteX10" fmla="*/ 5242095 w 7831732"/>
              <a:gd name="connsiteY10" fmla="*/ 1589389 h 1589389"/>
              <a:gd name="connsiteX11" fmla="*/ 5563182 w 7831732"/>
              <a:gd name="connsiteY11" fmla="*/ 437665 h 1589389"/>
              <a:gd name="connsiteX12" fmla="*/ 6107634 w 7831732"/>
              <a:gd name="connsiteY12" fmla="*/ 458606 h 1589389"/>
              <a:gd name="connsiteX13" fmla="*/ 6358919 w 7831732"/>
              <a:gd name="connsiteY13" fmla="*/ 863453 h 1589389"/>
              <a:gd name="connsiteX14" fmla="*/ 6721887 w 7831732"/>
              <a:gd name="connsiteY14" fmla="*/ 102617 h 1589389"/>
              <a:gd name="connsiteX15" fmla="*/ 7189557 w 7831732"/>
              <a:gd name="connsiteY15" fmla="*/ 81675 h 1589389"/>
              <a:gd name="connsiteX16" fmla="*/ 7496684 w 7831732"/>
              <a:gd name="connsiteY16" fmla="*/ 479545 h 1589389"/>
              <a:gd name="connsiteX17" fmla="*/ 7831732 w 7831732"/>
              <a:gd name="connsiteY17" fmla="*/ 25835 h 1589389"/>
              <a:gd name="connsiteX18" fmla="*/ 7831732 w 7831732"/>
              <a:gd name="connsiteY18" fmla="*/ 25835 h 1589389"/>
              <a:gd name="connsiteX0" fmla="*/ 0 w 7831732"/>
              <a:gd name="connsiteY0" fmla="*/ 416724 h 1589389"/>
              <a:gd name="connsiteX1" fmla="*/ 425790 w 7831732"/>
              <a:gd name="connsiteY1" fmla="*/ 856473 h 1589389"/>
              <a:gd name="connsiteX2" fmla="*/ 788758 w 7831732"/>
              <a:gd name="connsiteY2" fmla="*/ 381823 h 1589389"/>
              <a:gd name="connsiteX3" fmla="*/ 1186626 w 7831732"/>
              <a:gd name="connsiteY3" fmla="*/ 11875 h 1589389"/>
              <a:gd name="connsiteX4" fmla="*/ 1514693 w 7831732"/>
              <a:gd name="connsiteY4" fmla="*/ 835533 h 1589389"/>
              <a:gd name="connsiteX5" fmla="*/ 1989344 w 7831732"/>
              <a:gd name="connsiteY5" fmla="*/ 319002 h 1589389"/>
              <a:gd name="connsiteX6" fmla="*/ 2261570 w 7831732"/>
              <a:gd name="connsiteY6" fmla="*/ 877414 h 1589389"/>
              <a:gd name="connsiteX7" fmla="*/ 2694339 w 7831732"/>
              <a:gd name="connsiteY7" fmla="*/ 870434 h 1589389"/>
              <a:gd name="connsiteX8" fmla="*/ 3099189 w 7831732"/>
              <a:gd name="connsiteY8" fmla="*/ 423704 h 1589389"/>
              <a:gd name="connsiteX9" fmla="*/ 4914028 w 7831732"/>
              <a:gd name="connsiteY9" fmla="*/ 437663 h 1589389"/>
              <a:gd name="connsiteX10" fmla="*/ 5242095 w 7831732"/>
              <a:gd name="connsiteY10" fmla="*/ 1589389 h 1589389"/>
              <a:gd name="connsiteX11" fmla="*/ 5563182 w 7831732"/>
              <a:gd name="connsiteY11" fmla="*/ 437665 h 1589389"/>
              <a:gd name="connsiteX12" fmla="*/ 6107634 w 7831732"/>
              <a:gd name="connsiteY12" fmla="*/ 458606 h 1589389"/>
              <a:gd name="connsiteX13" fmla="*/ 6358919 w 7831732"/>
              <a:gd name="connsiteY13" fmla="*/ 863453 h 1589389"/>
              <a:gd name="connsiteX14" fmla="*/ 6721887 w 7831732"/>
              <a:gd name="connsiteY14" fmla="*/ 102617 h 1589389"/>
              <a:gd name="connsiteX15" fmla="*/ 7189557 w 7831732"/>
              <a:gd name="connsiteY15" fmla="*/ 81675 h 1589389"/>
              <a:gd name="connsiteX16" fmla="*/ 7496684 w 7831732"/>
              <a:gd name="connsiteY16" fmla="*/ 479545 h 1589389"/>
              <a:gd name="connsiteX17" fmla="*/ 7831732 w 7831732"/>
              <a:gd name="connsiteY17" fmla="*/ 25835 h 1589389"/>
              <a:gd name="connsiteX18" fmla="*/ 7831732 w 7831732"/>
              <a:gd name="connsiteY18" fmla="*/ 25835 h 1589389"/>
              <a:gd name="connsiteX0" fmla="*/ 0 w 7831732"/>
              <a:gd name="connsiteY0" fmla="*/ 416724 h 1589479"/>
              <a:gd name="connsiteX1" fmla="*/ 425790 w 7831732"/>
              <a:gd name="connsiteY1" fmla="*/ 856473 h 1589479"/>
              <a:gd name="connsiteX2" fmla="*/ 788758 w 7831732"/>
              <a:gd name="connsiteY2" fmla="*/ 381823 h 1589479"/>
              <a:gd name="connsiteX3" fmla="*/ 1186626 w 7831732"/>
              <a:gd name="connsiteY3" fmla="*/ 11875 h 1589479"/>
              <a:gd name="connsiteX4" fmla="*/ 1514693 w 7831732"/>
              <a:gd name="connsiteY4" fmla="*/ 835533 h 1589479"/>
              <a:gd name="connsiteX5" fmla="*/ 1989344 w 7831732"/>
              <a:gd name="connsiteY5" fmla="*/ 319002 h 1589479"/>
              <a:gd name="connsiteX6" fmla="*/ 2261570 w 7831732"/>
              <a:gd name="connsiteY6" fmla="*/ 877414 h 1589479"/>
              <a:gd name="connsiteX7" fmla="*/ 2694339 w 7831732"/>
              <a:gd name="connsiteY7" fmla="*/ 870434 h 1589479"/>
              <a:gd name="connsiteX8" fmla="*/ 3099189 w 7831732"/>
              <a:gd name="connsiteY8" fmla="*/ 423704 h 1589479"/>
              <a:gd name="connsiteX9" fmla="*/ 4941948 w 7831732"/>
              <a:gd name="connsiteY9" fmla="*/ 500485 h 1589479"/>
              <a:gd name="connsiteX10" fmla="*/ 5242095 w 7831732"/>
              <a:gd name="connsiteY10" fmla="*/ 1589389 h 1589479"/>
              <a:gd name="connsiteX11" fmla="*/ 5563182 w 7831732"/>
              <a:gd name="connsiteY11" fmla="*/ 437665 h 1589479"/>
              <a:gd name="connsiteX12" fmla="*/ 6107634 w 7831732"/>
              <a:gd name="connsiteY12" fmla="*/ 458606 h 1589479"/>
              <a:gd name="connsiteX13" fmla="*/ 6358919 w 7831732"/>
              <a:gd name="connsiteY13" fmla="*/ 863453 h 1589479"/>
              <a:gd name="connsiteX14" fmla="*/ 6721887 w 7831732"/>
              <a:gd name="connsiteY14" fmla="*/ 102617 h 1589479"/>
              <a:gd name="connsiteX15" fmla="*/ 7189557 w 7831732"/>
              <a:gd name="connsiteY15" fmla="*/ 81675 h 1589479"/>
              <a:gd name="connsiteX16" fmla="*/ 7496684 w 7831732"/>
              <a:gd name="connsiteY16" fmla="*/ 479545 h 1589479"/>
              <a:gd name="connsiteX17" fmla="*/ 7831732 w 7831732"/>
              <a:gd name="connsiteY17" fmla="*/ 25835 h 1589479"/>
              <a:gd name="connsiteX18" fmla="*/ 7831732 w 7831732"/>
              <a:gd name="connsiteY18" fmla="*/ 25835 h 1589479"/>
              <a:gd name="connsiteX0" fmla="*/ 0 w 7831732"/>
              <a:gd name="connsiteY0" fmla="*/ 416724 h 1589466"/>
              <a:gd name="connsiteX1" fmla="*/ 425790 w 7831732"/>
              <a:gd name="connsiteY1" fmla="*/ 856473 h 1589466"/>
              <a:gd name="connsiteX2" fmla="*/ 788758 w 7831732"/>
              <a:gd name="connsiteY2" fmla="*/ 381823 h 1589466"/>
              <a:gd name="connsiteX3" fmla="*/ 1186626 w 7831732"/>
              <a:gd name="connsiteY3" fmla="*/ 11875 h 1589466"/>
              <a:gd name="connsiteX4" fmla="*/ 1514693 w 7831732"/>
              <a:gd name="connsiteY4" fmla="*/ 835533 h 1589466"/>
              <a:gd name="connsiteX5" fmla="*/ 1989344 w 7831732"/>
              <a:gd name="connsiteY5" fmla="*/ 319002 h 1589466"/>
              <a:gd name="connsiteX6" fmla="*/ 2261570 w 7831732"/>
              <a:gd name="connsiteY6" fmla="*/ 877414 h 1589466"/>
              <a:gd name="connsiteX7" fmla="*/ 2694339 w 7831732"/>
              <a:gd name="connsiteY7" fmla="*/ 870434 h 1589466"/>
              <a:gd name="connsiteX8" fmla="*/ 3099189 w 7831732"/>
              <a:gd name="connsiteY8" fmla="*/ 423704 h 1589466"/>
              <a:gd name="connsiteX9" fmla="*/ 4941948 w 7831732"/>
              <a:gd name="connsiteY9" fmla="*/ 500485 h 1589466"/>
              <a:gd name="connsiteX10" fmla="*/ 5242095 w 7831732"/>
              <a:gd name="connsiteY10" fmla="*/ 1589389 h 1589466"/>
              <a:gd name="connsiteX11" fmla="*/ 5563182 w 7831732"/>
              <a:gd name="connsiteY11" fmla="*/ 437665 h 1589466"/>
              <a:gd name="connsiteX12" fmla="*/ 6107634 w 7831732"/>
              <a:gd name="connsiteY12" fmla="*/ 458606 h 1589466"/>
              <a:gd name="connsiteX13" fmla="*/ 6358919 w 7831732"/>
              <a:gd name="connsiteY13" fmla="*/ 863453 h 1589466"/>
              <a:gd name="connsiteX14" fmla="*/ 6721887 w 7831732"/>
              <a:gd name="connsiteY14" fmla="*/ 102617 h 1589466"/>
              <a:gd name="connsiteX15" fmla="*/ 7189557 w 7831732"/>
              <a:gd name="connsiteY15" fmla="*/ 81675 h 1589466"/>
              <a:gd name="connsiteX16" fmla="*/ 7496684 w 7831732"/>
              <a:gd name="connsiteY16" fmla="*/ 479545 h 1589466"/>
              <a:gd name="connsiteX17" fmla="*/ 7831732 w 7831732"/>
              <a:gd name="connsiteY17" fmla="*/ 25835 h 1589466"/>
              <a:gd name="connsiteX18" fmla="*/ 7831732 w 7831732"/>
              <a:gd name="connsiteY18" fmla="*/ 25835 h 1589466"/>
              <a:gd name="connsiteX0" fmla="*/ 0 w 7831732"/>
              <a:gd name="connsiteY0" fmla="*/ 416724 h 1589466"/>
              <a:gd name="connsiteX1" fmla="*/ 425790 w 7831732"/>
              <a:gd name="connsiteY1" fmla="*/ 856473 h 1589466"/>
              <a:gd name="connsiteX2" fmla="*/ 788758 w 7831732"/>
              <a:gd name="connsiteY2" fmla="*/ 381823 h 1589466"/>
              <a:gd name="connsiteX3" fmla="*/ 1186626 w 7831732"/>
              <a:gd name="connsiteY3" fmla="*/ 11875 h 1589466"/>
              <a:gd name="connsiteX4" fmla="*/ 1514693 w 7831732"/>
              <a:gd name="connsiteY4" fmla="*/ 835533 h 1589466"/>
              <a:gd name="connsiteX5" fmla="*/ 1989344 w 7831732"/>
              <a:gd name="connsiteY5" fmla="*/ 319002 h 1589466"/>
              <a:gd name="connsiteX6" fmla="*/ 2261570 w 7831732"/>
              <a:gd name="connsiteY6" fmla="*/ 877414 h 1589466"/>
              <a:gd name="connsiteX7" fmla="*/ 2652458 w 7831732"/>
              <a:gd name="connsiteY7" fmla="*/ 912315 h 1589466"/>
              <a:gd name="connsiteX8" fmla="*/ 3099189 w 7831732"/>
              <a:gd name="connsiteY8" fmla="*/ 423704 h 1589466"/>
              <a:gd name="connsiteX9" fmla="*/ 4941948 w 7831732"/>
              <a:gd name="connsiteY9" fmla="*/ 500485 h 1589466"/>
              <a:gd name="connsiteX10" fmla="*/ 5242095 w 7831732"/>
              <a:gd name="connsiteY10" fmla="*/ 1589389 h 1589466"/>
              <a:gd name="connsiteX11" fmla="*/ 5563182 w 7831732"/>
              <a:gd name="connsiteY11" fmla="*/ 437665 h 1589466"/>
              <a:gd name="connsiteX12" fmla="*/ 6107634 w 7831732"/>
              <a:gd name="connsiteY12" fmla="*/ 458606 h 1589466"/>
              <a:gd name="connsiteX13" fmla="*/ 6358919 w 7831732"/>
              <a:gd name="connsiteY13" fmla="*/ 863453 h 1589466"/>
              <a:gd name="connsiteX14" fmla="*/ 6721887 w 7831732"/>
              <a:gd name="connsiteY14" fmla="*/ 102617 h 1589466"/>
              <a:gd name="connsiteX15" fmla="*/ 7189557 w 7831732"/>
              <a:gd name="connsiteY15" fmla="*/ 81675 h 1589466"/>
              <a:gd name="connsiteX16" fmla="*/ 7496684 w 7831732"/>
              <a:gd name="connsiteY16" fmla="*/ 479545 h 1589466"/>
              <a:gd name="connsiteX17" fmla="*/ 7831732 w 7831732"/>
              <a:gd name="connsiteY17" fmla="*/ 25835 h 1589466"/>
              <a:gd name="connsiteX18" fmla="*/ 7831732 w 7831732"/>
              <a:gd name="connsiteY18" fmla="*/ 25835 h 1589466"/>
              <a:gd name="connsiteX0" fmla="*/ 0 w 7831732"/>
              <a:gd name="connsiteY0" fmla="*/ 416724 h 1589466"/>
              <a:gd name="connsiteX1" fmla="*/ 425790 w 7831732"/>
              <a:gd name="connsiteY1" fmla="*/ 856473 h 1589466"/>
              <a:gd name="connsiteX2" fmla="*/ 788758 w 7831732"/>
              <a:gd name="connsiteY2" fmla="*/ 381823 h 1589466"/>
              <a:gd name="connsiteX3" fmla="*/ 1186626 w 7831732"/>
              <a:gd name="connsiteY3" fmla="*/ 11875 h 1589466"/>
              <a:gd name="connsiteX4" fmla="*/ 1514693 w 7831732"/>
              <a:gd name="connsiteY4" fmla="*/ 835533 h 1589466"/>
              <a:gd name="connsiteX5" fmla="*/ 1989344 w 7831732"/>
              <a:gd name="connsiteY5" fmla="*/ 319002 h 1589466"/>
              <a:gd name="connsiteX6" fmla="*/ 2261570 w 7831732"/>
              <a:gd name="connsiteY6" fmla="*/ 877414 h 1589466"/>
              <a:gd name="connsiteX7" fmla="*/ 2652458 w 7831732"/>
              <a:gd name="connsiteY7" fmla="*/ 912315 h 1589466"/>
              <a:gd name="connsiteX8" fmla="*/ 3099189 w 7831732"/>
              <a:gd name="connsiteY8" fmla="*/ 423704 h 1589466"/>
              <a:gd name="connsiteX9" fmla="*/ 4941948 w 7831732"/>
              <a:gd name="connsiteY9" fmla="*/ 500485 h 1589466"/>
              <a:gd name="connsiteX10" fmla="*/ 5242095 w 7831732"/>
              <a:gd name="connsiteY10" fmla="*/ 1589389 h 1589466"/>
              <a:gd name="connsiteX11" fmla="*/ 5563182 w 7831732"/>
              <a:gd name="connsiteY11" fmla="*/ 437665 h 1589466"/>
              <a:gd name="connsiteX12" fmla="*/ 6107634 w 7831732"/>
              <a:gd name="connsiteY12" fmla="*/ 458606 h 1589466"/>
              <a:gd name="connsiteX13" fmla="*/ 6358919 w 7831732"/>
              <a:gd name="connsiteY13" fmla="*/ 863453 h 1589466"/>
              <a:gd name="connsiteX14" fmla="*/ 6721887 w 7831732"/>
              <a:gd name="connsiteY14" fmla="*/ 102617 h 1589466"/>
              <a:gd name="connsiteX15" fmla="*/ 7189557 w 7831732"/>
              <a:gd name="connsiteY15" fmla="*/ 81675 h 1589466"/>
              <a:gd name="connsiteX16" fmla="*/ 7496684 w 7831732"/>
              <a:gd name="connsiteY16" fmla="*/ 479545 h 1589466"/>
              <a:gd name="connsiteX17" fmla="*/ 7831732 w 7831732"/>
              <a:gd name="connsiteY17" fmla="*/ 25835 h 1589466"/>
              <a:gd name="connsiteX18" fmla="*/ 7831732 w 7831732"/>
              <a:gd name="connsiteY18" fmla="*/ 25835 h 1589466"/>
              <a:gd name="connsiteX0" fmla="*/ 0 w 7831732"/>
              <a:gd name="connsiteY0" fmla="*/ 416724 h 1589397"/>
              <a:gd name="connsiteX1" fmla="*/ 425790 w 7831732"/>
              <a:gd name="connsiteY1" fmla="*/ 856473 h 1589397"/>
              <a:gd name="connsiteX2" fmla="*/ 788758 w 7831732"/>
              <a:gd name="connsiteY2" fmla="*/ 381823 h 1589397"/>
              <a:gd name="connsiteX3" fmla="*/ 1186626 w 7831732"/>
              <a:gd name="connsiteY3" fmla="*/ 11875 h 1589397"/>
              <a:gd name="connsiteX4" fmla="*/ 1514693 w 7831732"/>
              <a:gd name="connsiteY4" fmla="*/ 835533 h 1589397"/>
              <a:gd name="connsiteX5" fmla="*/ 1989344 w 7831732"/>
              <a:gd name="connsiteY5" fmla="*/ 319002 h 1589397"/>
              <a:gd name="connsiteX6" fmla="*/ 2261570 w 7831732"/>
              <a:gd name="connsiteY6" fmla="*/ 877414 h 1589397"/>
              <a:gd name="connsiteX7" fmla="*/ 2652458 w 7831732"/>
              <a:gd name="connsiteY7" fmla="*/ 912315 h 1589397"/>
              <a:gd name="connsiteX8" fmla="*/ 3099189 w 7831732"/>
              <a:gd name="connsiteY8" fmla="*/ 423704 h 1589397"/>
              <a:gd name="connsiteX9" fmla="*/ 4941948 w 7831732"/>
              <a:gd name="connsiteY9" fmla="*/ 458604 h 1589397"/>
              <a:gd name="connsiteX10" fmla="*/ 5242095 w 7831732"/>
              <a:gd name="connsiteY10" fmla="*/ 1589389 h 1589397"/>
              <a:gd name="connsiteX11" fmla="*/ 5563182 w 7831732"/>
              <a:gd name="connsiteY11" fmla="*/ 437665 h 1589397"/>
              <a:gd name="connsiteX12" fmla="*/ 6107634 w 7831732"/>
              <a:gd name="connsiteY12" fmla="*/ 458606 h 1589397"/>
              <a:gd name="connsiteX13" fmla="*/ 6358919 w 7831732"/>
              <a:gd name="connsiteY13" fmla="*/ 863453 h 1589397"/>
              <a:gd name="connsiteX14" fmla="*/ 6721887 w 7831732"/>
              <a:gd name="connsiteY14" fmla="*/ 102617 h 1589397"/>
              <a:gd name="connsiteX15" fmla="*/ 7189557 w 7831732"/>
              <a:gd name="connsiteY15" fmla="*/ 81675 h 1589397"/>
              <a:gd name="connsiteX16" fmla="*/ 7496684 w 7831732"/>
              <a:gd name="connsiteY16" fmla="*/ 479545 h 1589397"/>
              <a:gd name="connsiteX17" fmla="*/ 7831732 w 7831732"/>
              <a:gd name="connsiteY17" fmla="*/ 25835 h 1589397"/>
              <a:gd name="connsiteX18" fmla="*/ 7831732 w 7831732"/>
              <a:gd name="connsiteY18" fmla="*/ 25835 h 1589397"/>
              <a:gd name="connsiteX0" fmla="*/ 0 w 7831732"/>
              <a:gd name="connsiteY0" fmla="*/ 416724 h 1589397"/>
              <a:gd name="connsiteX1" fmla="*/ 425790 w 7831732"/>
              <a:gd name="connsiteY1" fmla="*/ 856473 h 1589397"/>
              <a:gd name="connsiteX2" fmla="*/ 788758 w 7831732"/>
              <a:gd name="connsiteY2" fmla="*/ 381823 h 1589397"/>
              <a:gd name="connsiteX3" fmla="*/ 1186626 w 7831732"/>
              <a:gd name="connsiteY3" fmla="*/ 11875 h 1589397"/>
              <a:gd name="connsiteX4" fmla="*/ 1514693 w 7831732"/>
              <a:gd name="connsiteY4" fmla="*/ 835533 h 1589397"/>
              <a:gd name="connsiteX5" fmla="*/ 1989344 w 7831732"/>
              <a:gd name="connsiteY5" fmla="*/ 319002 h 1589397"/>
              <a:gd name="connsiteX6" fmla="*/ 2261570 w 7831732"/>
              <a:gd name="connsiteY6" fmla="*/ 877414 h 1589397"/>
              <a:gd name="connsiteX7" fmla="*/ 2652458 w 7831732"/>
              <a:gd name="connsiteY7" fmla="*/ 912315 h 1589397"/>
              <a:gd name="connsiteX8" fmla="*/ 3099189 w 7831732"/>
              <a:gd name="connsiteY8" fmla="*/ 423704 h 1589397"/>
              <a:gd name="connsiteX9" fmla="*/ 4941948 w 7831732"/>
              <a:gd name="connsiteY9" fmla="*/ 458604 h 1589397"/>
              <a:gd name="connsiteX10" fmla="*/ 5242095 w 7831732"/>
              <a:gd name="connsiteY10" fmla="*/ 1589389 h 1589397"/>
              <a:gd name="connsiteX11" fmla="*/ 5563182 w 7831732"/>
              <a:gd name="connsiteY11" fmla="*/ 437665 h 1589397"/>
              <a:gd name="connsiteX12" fmla="*/ 6107634 w 7831732"/>
              <a:gd name="connsiteY12" fmla="*/ 458606 h 1589397"/>
              <a:gd name="connsiteX13" fmla="*/ 6358919 w 7831732"/>
              <a:gd name="connsiteY13" fmla="*/ 863453 h 1589397"/>
              <a:gd name="connsiteX14" fmla="*/ 6721887 w 7831732"/>
              <a:gd name="connsiteY14" fmla="*/ 102617 h 1589397"/>
              <a:gd name="connsiteX15" fmla="*/ 7189557 w 7831732"/>
              <a:gd name="connsiteY15" fmla="*/ 81675 h 1589397"/>
              <a:gd name="connsiteX16" fmla="*/ 7496684 w 7831732"/>
              <a:gd name="connsiteY16" fmla="*/ 479545 h 1589397"/>
              <a:gd name="connsiteX17" fmla="*/ 7831732 w 7831732"/>
              <a:gd name="connsiteY17" fmla="*/ 25835 h 1589397"/>
              <a:gd name="connsiteX18" fmla="*/ 7831732 w 7831732"/>
              <a:gd name="connsiteY18" fmla="*/ 25835 h 1589397"/>
              <a:gd name="connsiteX0" fmla="*/ 0 w 7831732"/>
              <a:gd name="connsiteY0" fmla="*/ 416724 h 1589397"/>
              <a:gd name="connsiteX1" fmla="*/ 425790 w 7831732"/>
              <a:gd name="connsiteY1" fmla="*/ 856473 h 1589397"/>
              <a:gd name="connsiteX2" fmla="*/ 788758 w 7831732"/>
              <a:gd name="connsiteY2" fmla="*/ 381823 h 1589397"/>
              <a:gd name="connsiteX3" fmla="*/ 1186626 w 7831732"/>
              <a:gd name="connsiteY3" fmla="*/ 11875 h 1589397"/>
              <a:gd name="connsiteX4" fmla="*/ 1514693 w 7831732"/>
              <a:gd name="connsiteY4" fmla="*/ 835533 h 1589397"/>
              <a:gd name="connsiteX5" fmla="*/ 1989344 w 7831732"/>
              <a:gd name="connsiteY5" fmla="*/ 319002 h 1589397"/>
              <a:gd name="connsiteX6" fmla="*/ 2261570 w 7831732"/>
              <a:gd name="connsiteY6" fmla="*/ 877414 h 1589397"/>
              <a:gd name="connsiteX7" fmla="*/ 2652458 w 7831732"/>
              <a:gd name="connsiteY7" fmla="*/ 912315 h 1589397"/>
              <a:gd name="connsiteX8" fmla="*/ 3099189 w 7831732"/>
              <a:gd name="connsiteY8" fmla="*/ 423704 h 1589397"/>
              <a:gd name="connsiteX9" fmla="*/ 4941948 w 7831732"/>
              <a:gd name="connsiteY9" fmla="*/ 458604 h 1589397"/>
              <a:gd name="connsiteX10" fmla="*/ 5242095 w 7831732"/>
              <a:gd name="connsiteY10" fmla="*/ 1589389 h 1589397"/>
              <a:gd name="connsiteX11" fmla="*/ 5563182 w 7831732"/>
              <a:gd name="connsiteY11" fmla="*/ 437665 h 1589397"/>
              <a:gd name="connsiteX12" fmla="*/ 6107634 w 7831732"/>
              <a:gd name="connsiteY12" fmla="*/ 458606 h 1589397"/>
              <a:gd name="connsiteX13" fmla="*/ 6358919 w 7831732"/>
              <a:gd name="connsiteY13" fmla="*/ 863453 h 1589397"/>
              <a:gd name="connsiteX14" fmla="*/ 6721887 w 7831732"/>
              <a:gd name="connsiteY14" fmla="*/ 102617 h 1589397"/>
              <a:gd name="connsiteX15" fmla="*/ 7189557 w 7831732"/>
              <a:gd name="connsiteY15" fmla="*/ 81675 h 1589397"/>
              <a:gd name="connsiteX16" fmla="*/ 7496684 w 7831732"/>
              <a:gd name="connsiteY16" fmla="*/ 479545 h 1589397"/>
              <a:gd name="connsiteX17" fmla="*/ 7831732 w 7831732"/>
              <a:gd name="connsiteY17" fmla="*/ 25835 h 1589397"/>
              <a:gd name="connsiteX18" fmla="*/ 7831732 w 7831732"/>
              <a:gd name="connsiteY18" fmla="*/ 25835 h 1589397"/>
              <a:gd name="connsiteX0" fmla="*/ 0 w 7831732"/>
              <a:gd name="connsiteY0" fmla="*/ 416724 h 1589392"/>
              <a:gd name="connsiteX1" fmla="*/ 425790 w 7831732"/>
              <a:gd name="connsiteY1" fmla="*/ 856473 h 1589392"/>
              <a:gd name="connsiteX2" fmla="*/ 788758 w 7831732"/>
              <a:gd name="connsiteY2" fmla="*/ 381823 h 1589392"/>
              <a:gd name="connsiteX3" fmla="*/ 1186626 w 7831732"/>
              <a:gd name="connsiteY3" fmla="*/ 11875 h 1589392"/>
              <a:gd name="connsiteX4" fmla="*/ 1514693 w 7831732"/>
              <a:gd name="connsiteY4" fmla="*/ 835533 h 1589392"/>
              <a:gd name="connsiteX5" fmla="*/ 1989344 w 7831732"/>
              <a:gd name="connsiteY5" fmla="*/ 319002 h 1589392"/>
              <a:gd name="connsiteX6" fmla="*/ 2261570 w 7831732"/>
              <a:gd name="connsiteY6" fmla="*/ 877414 h 1589392"/>
              <a:gd name="connsiteX7" fmla="*/ 2652458 w 7831732"/>
              <a:gd name="connsiteY7" fmla="*/ 912315 h 1589392"/>
              <a:gd name="connsiteX8" fmla="*/ 3099189 w 7831732"/>
              <a:gd name="connsiteY8" fmla="*/ 423704 h 1589392"/>
              <a:gd name="connsiteX9" fmla="*/ 4927988 w 7831732"/>
              <a:gd name="connsiteY9" fmla="*/ 423703 h 1589392"/>
              <a:gd name="connsiteX10" fmla="*/ 5242095 w 7831732"/>
              <a:gd name="connsiteY10" fmla="*/ 1589389 h 1589392"/>
              <a:gd name="connsiteX11" fmla="*/ 5563182 w 7831732"/>
              <a:gd name="connsiteY11" fmla="*/ 437665 h 1589392"/>
              <a:gd name="connsiteX12" fmla="*/ 6107634 w 7831732"/>
              <a:gd name="connsiteY12" fmla="*/ 458606 h 1589392"/>
              <a:gd name="connsiteX13" fmla="*/ 6358919 w 7831732"/>
              <a:gd name="connsiteY13" fmla="*/ 863453 h 1589392"/>
              <a:gd name="connsiteX14" fmla="*/ 6721887 w 7831732"/>
              <a:gd name="connsiteY14" fmla="*/ 102617 h 1589392"/>
              <a:gd name="connsiteX15" fmla="*/ 7189557 w 7831732"/>
              <a:gd name="connsiteY15" fmla="*/ 81675 h 1589392"/>
              <a:gd name="connsiteX16" fmla="*/ 7496684 w 7831732"/>
              <a:gd name="connsiteY16" fmla="*/ 479545 h 1589392"/>
              <a:gd name="connsiteX17" fmla="*/ 7831732 w 7831732"/>
              <a:gd name="connsiteY17" fmla="*/ 25835 h 1589392"/>
              <a:gd name="connsiteX18" fmla="*/ 7831732 w 7831732"/>
              <a:gd name="connsiteY18" fmla="*/ 25835 h 1589392"/>
              <a:gd name="connsiteX0" fmla="*/ 0 w 7831732"/>
              <a:gd name="connsiteY0" fmla="*/ 416724 h 1589392"/>
              <a:gd name="connsiteX1" fmla="*/ 425790 w 7831732"/>
              <a:gd name="connsiteY1" fmla="*/ 856473 h 1589392"/>
              <a:gd name="connsiteX2" fmla="*/ 788758 w 7831732"/>
              <a:gd name="connsiteY2" fmla="*/ 381823 h 1589392"/>
              <a:gd name="connsiteX3" fmla="*/ 1186626 w 7831732"/>
              <a:gd name="connsiteY3" fmla="*/ 11875 h 1589392"/>
              <a:gd name="connsiteX4" fmla="*/ 1514693 w 7831732"/>
              <a:gd name="connsiteY4" fmla="*/ 835533 h 1589392"/>
              <a:gd name="connsiteX5" fmla="*/ 1989344 w 7831732"/>
              <a:gd name="connsiteY5" fmla="*/ 319002 h 1589392"/>
              <a:gd name="connsiteX6" fmla="*/ 2261570 w 7831732"/>
              <a:gd name="connsiteY6" fmla="*/ 877414 h 1589392"/>
              <a:gd name="connsiteX7" fmla="*/ 2652458 w 7831732"/>
              <a:gd name="connsiteY7" fmla="*/ 912315 h 1589392"/>
              <a:gd name="connsiteX8" fmla="*/ 3008447 w 7831732"/>
              <a:gd name="connsiteY8" fmla="*/ 451625 h 1589392"/>
              <a:gd name="connsiteX9" fmla="*/ 4927988 w 7831732"/>
              <a:gd name="connsiteY9" fmla="*/ 423703 h 1589392"/>
              <a:gd name="connsiteX10" fmla="*/ 5242095 w 7831732"/>
              <a:gd name="connsiteY10" fmla="*/ 1589389 h 1589392"/>
              <a:gd name="connsiteX11" fmla="*/ 5563182 w 7831732"/>
              <a:gd name="connsiteY11" fmla="*/ 437665 h 1589392"/>
              <a:gd name="connsiteX12" fmla="*/ 6107634 w 7831732"/>
              <a:gd name="connsiteY12" fmla="*/ 458606 h 1589392"/>
              <a:gd name="connsiteX13" fmla="*/ 6358919 w 7831732"/>
              <a:gd name="connsiteY13" fmla="*/ 863453 h 1589392"/>
              <a:gd name="connsiteX14" fmla="*/ 6721887 w 7831732"/>
              <a:gd name="connsiteY14" fmla="*/ 102617 h 1589392"/>
              <a:gd name="connsiteX15" fmla="*/ 7189557 w 7831732"/>
              <a:gd name="connsiteY15" fmla="*/ 81675 h 1589392"/>
              <a:gd name="connsiteX16" fmla="*/ 7496684 w 7831732"/>
              <a:gd name="connsiteY16" fmla="*/ 479545 h 1589392"/>
              <a:gd name="connsiteX17" fmla="*/ 7831732 w 7831732"/>
              <a:gd name="connsiteY17" fmla="*/ 25835 h 1589392"/>
              <a:gd name="connsiteX18" fmla="*/ 7831732 w 7831732"/>
              <a:gd name="connsiteY18" fmla="*/ 25835 h 1589392"/>
              <a:gd name="connsiteX0" fmla="*/ 0 w 7831732"/>
              <a:gd name="connsiteY0" fmla="*/ 416724 h 1589392"/>
              <a:gd name="connsiteX1" fmla="*/ 425790 w 7831732"/>
              <a:gd name="connsiteY1" fmla="*/ 856473 h 1589392"/>
              <a:gd name="connsiteX2" fmla="*/ 788758 w 7831732"/>
              <a:gd name="connsiteY2" fmla="*/ 381823 h 1589392"/>
              <a:gd name="connsiteX3" fmla="*/ 1186626 w 7831732"/>
              <a:gd name="connsiteY3" fmla="*/ 11875 h 1589392"/>
              <a:gd name="connsiteX4" fmla="*/ 1514693 w 7831732"/>
              <a:gd name="connsiteY4" fmla="*/ 835533 h 1589392"/>
              <a:gd name="connsiteX5" fmla="*/ 1989344 w 7831732"/>
              <a:gd name="connsiteY5" fmla="*/ 319002 h 1589392"/>
              <a:gd name="connsiteX6" fmla="*/ 2261570 w 7831732"/>
              <a:gd name="connsiteY6" fmla="*/ 877414 h 1589392"/>
              <a:gd name="connsiteX7" fmla="*/ 2652458 w 7831732"/>
              <a:gd name="connsiteY7" fmla="*/ 912315 h 1589392"/>
              <a:gd name="connsiteX8" fmla="*/ 3008447 w 7831732"/>
              <a:gd name="connsiteY8" fmla="*/ 451625 h 1589392"/>
              <a:gd name="connsiteX9" fmla="*/ 4927988 w 7831732"/>
              <a:gd name="connsiteY9" fmla="*/ 423703 h 1589392"/>
              <a:gd name="connsiteX10" fmla="*/ 5242095 w 7831732"/>
              <a:gd name="connsiteY10" fmla="*/ 1589389 h 1589392"/>
              <a:gd name="connsiteX11" fmla="*/ 5563182 w 7831732"/>
              <a:gd name="connsiteY11" fmla="*/ 437665 h 1589392"/>
              <a:gd name="connsiteX12" fmla="*/ 6107634 w 7831732"/>
              <a:gd name="connsiteY12" fmla="*/ 458606 h 1589392"/>
              <a:gd name="connsiteX13" fmla="*/ 6358919 w 7831732"/>
              <a:gd name="connsiteY13" fmla="*/ 863453 h 1589392"/>
              <a:gd name="connsiteX14" fmla="*/ 6721887 w 7831732"/>
              <a:gd name="connsiteY14" fmla="*/ 102617 h 1589392"/>
              <a:gd name="connsiteX15" fmla="*/ 7189557 w 7831732"/>
              <a:gd name="connsiteY15" fmla="*/ 81675 h 1589392"/>
              <a:gd name="connsiteX16" fmla="*/ 7496684 w 7831732"/>
              <a:gd name="connsiteY16" fmla="*/ 479545 h 1589392"/>
              <a:gd name="connsiteX17" fmla="*/ 7831732 w 7831732"/>
              <a:gd name="connsiteY17" fmla="*/ 25835 h 1589392"/>
              <a:gd name="connsiteX18" fmla="*/ 7831732 w 7831732"/>
              <a:gd name="connsiteY18" fmla="*/ 25835 h 1589392"/>
              <a:gd name="connsiteX0" fmla="*/ 0 w 7831732"/>
              <a:gd name="connsiteY0" fmla="*/ 416724 h 1589416"/>
              <a:gd name="connsiteX1" fmla="*/ 425790 w 7831732"/>
              <a:gd name="connsiteY1" fmla="*/ 856473 h 1589416"/>
              <a:gd name="connsiteX2" fmla="*/ 788758 w 7831732"/>
              <a:gd name="connsiteY2" fmla="*/ 381823 h 1589416"/>
              <a:gd name="connsiteX3" fmla="*/ 1186626 w 7831732"/>
              <a:gd name="connsiteY3" fmla="*/ 11875 h 1589416"/>
              <a:gd name="connsiteX4" fmla="*/ 1514693 w 7831732"/>
              <a:gd name="connsiteY4" fmla="*/ 835533 h 1589416"/>
              <a:gd name="connsiteX5" fmla="*/ 1989344 w 7831732"/>
              <a:gd name="connsiteY5" fmla="*/ 319002 h 1589416"/>
              <a:gd name="connsiteX6" fmla="*/ 2261570 w 7831732"/>
              <a:gd name="connsiteY6" fmla="*/ 877414 h 1589416"/>
              <a:gd name="connsiteX7" fmla="*/ 2652458 w 7831732"/>
              <a:gd name="connsiteY7" fmla="*/ 912315 h 1589416"/>
              <a:gd name="connsiteX8" fmla="*/ 3008447 w 7831732"/>
              <a:gd name="connsiteY8" fmla="*/ 451625 h 1589416"/>
              <a:gd name="connsiteX9" fmla="*/ 4955909 w 7831732"/>
              <a:gd name="connsiteY9" fmla="*/ 472564 h 1589416"/>
              <a:gd name="connsiteX10" fmla="*/ 5242095 w 7831732"/>
              <a:gd name="connsiteY10" fmla="*/ 1589389 h 1589416"/>
              <a:gd name="connsiteX11" fmla="*/ 5563182 w 7831732"/>
              <a:gd name="connsiteY11" fmla="*/ 437665 h 1589416"/>
              <a:gd name="connsiteX12" fmla="*/ 6107634 w 7831732"/>
              <a:gd name="connsiteY12" fmla="*/ 458606 h 1589416"/>
              <a:gd name="connsiteX13" fmla="*/ 6358919 w 7831732"/>
              <a:gd name="connsiteY13" fmla="*/ 863453 h 1589416"/>
              <a:gd name="connsiteX14" fmla="*/ 6721887 w 7831732"/>
              <a:gd name="connsiteY14" fmla="*/ 102617 h 1589416"/>
              <a:gd name="connsiteX15" fmla="*/ 7189557 w 7831732"/>
              <a:gd name="connsiteY15" fmla="*/ 81675 h 1589416"/>
              <a:gd name="connsiteX16" fmla="*/ 7496684 w 7831732"/>
              <a:gd name="connsiteY16" fmla="*/ 479545 h 1589416"/>
              <a:gd name="connsiteX17" fmla="*/ 7831732 w 7831732"/>
              <a:gd name="connsiteY17" fmla="*/ 25835 h 1589416"/>
              <a:gd name="connsiteX18" fmla="*/ 7831732 w 7831732"/>
              <a:gd name="connsiteY18" fmla="*/ 25835 h 1589416"/>
              <a:gd name="connsiteX0" fmla="*/ 0 w 7831732"/>
              <a:gd name="connsiteY0" fmla="*/ 416724 h 1589414"/>
              <a:gd name="connsiteX1" fmla="*/ 425790 w 7831732"/>
              <a:gd name="connsiteY1" fmla="*/ 856473 h 1589414"/>
              <a:gd name="connsiteX2" fmla="*/ 788758 w 7831732"/>
              <a:gd name="connsiteY2" fmla="*/ 381823 h 1589414"/>
              <a:gd name="connsiteX3" fmla="*/ 1186626 w 7831732"/>
              <a:gd name="connsiteY3" fmla="*/ 11875 h 1589414"/>
              <a:gd name="connsiteX4" fmla="*/ 1514693 w 7831732"/>
              <a:gd name="connsiteY4" fmla="*/ 835533 h 1589414"/>
              <a:gd name="connsiteX5" fmla="*/ 1989344 w 7831732"/>
              <a:gd name="connsiteY5" fmla="*/ 319002 h 1589414"/>
              <a:gd name="connsiteX6" fmla="*/ 2261570 w 7831732"/>
              <a:gd name="connsiteY6" fmla="*/ 877414 h 1589414"/>
              <a:gd name="connsiteX7" fmla="*/ 2652458 w 7831732"/>
              <a:gd name="connsiteY7" fmla="*/ 912315 h 1589414"/>
              <a:gd name="connsiteX8" fmla="*/ 3008447 w 7831732"/>
              <a:gd name="connsiteY8" fmla="*/ 451625 h 1589414"/>
              <a:gd name="connsiteX9" fmla="*/ 4955909 w 7831732"/>
              <a:gd name="connsiteY9" fmla="*/ 472564 h 1589414"/>
              <a:gd name="connsiteX10" fmla="*/ 5242095 w 7831732"/>
              <a:gd name="connsiteY10" fmla="*/ 1589389 h 1589414"/>
              <a:gd name="connsiteX11" fmla="*/ 5563182 w 7831732"/>
              <a:gd name="connsiteY11" fmla="*/ 437665 h 1589414"/>
              <a:gd name="connsiteX12" fmla="*/ 6107634 w 7831732"/>
              <a:gd name="connsiteY12" fmla="*/ 458606 h 1589414"/>
              <a:gd name="connsiteX13" fmla="*/ 6358919 w 7831732"/>
              <a:gd name="connsiteY13" fmla="*/ 863453 h 1589414"/>
              <a:gd name="connsiteX14" fmla="*/ 6721887 w 7831732"/>
              <a:gd name="connsiteY14" fmla="*/ 102617 h 1589414"/>
              <a:gd name="connsiteX15" fmla="*/ 7189557 w 7831732"/>
              <a:gd name="connsiteY15" fmla="*/ 81675 h 1589414"/>
              <a:gd name="connsiteX16" fmla="*/ 7496684 w 7831732"/>
              <a:gd name="connsiteY16" fmla="*/ 479545 h 1589414"/>
              <a:gd name="connsiteX17" fmla="*/ 7831732 w 7831732"/>
              <a:gd name="connsiteY17" fmla="*/ 25835 h 1589414"/>
              <a:gd name="connsiteX18" fmla="*/ 7831732 w 7831732"/>
              <a:gd name="connsiteY18" fmla="*/ 25835 h 1589414"/>
              <a:gd name="connsiteX0" fmla="*/ 0 w 7831732"/>
              <a:gd name="connsiteY0" fmla="*/ 416724 h 1589425"/>
              <a:gd name="connsiteX1" fmla="*/ 425790 w 7831732"/>
              <a:gd name="connsiteY1" fmla="*/ 856473 h 1589425"/>
              <a:gd name="connsiteX2" fmla="*/ 788758 w 7831732"/>
              <a:gd name="connsiteY2" fmla="*/ 381823 h 1589425"/>
              <a:gd name="connsiteX3" fmla="*/ 1186626 w 7831732"/>
              <a:gd name="connsiteY3" fmla="*/ 11875 h 1589425"/>
              <a:gd name="connsiteX4" fmla="*/ 1514693 w 7831732"/>
              <a:gd name="connsiteY4" fmla="*/ 835533 h 1589425"/>
              <a:gd name="connsiteX5" fmla="*/ 1989344 w 7831732"/>
              <a:gd name="connsiteY5" fmla="*/ 319002 h 1589425"/>
              <a:gd name="connsiteX6" fmla="*/ 2261570 w 7831732"/>
              <a:gd name="connsiteY6" fmla="*/ 877414 h 1589425"/>
              <a:gd name="connsiteX7" fmla="*/ 2652458 w 7831732"/>
              <a:gd name="connsiteY7" fmla="*/ 912315 h 1589425"/>
              <a:gd name="connsiteX8" fmla="*/ 3008447 w 7831732"/>
              <a:gd name="connsiteY8" fmla="*/ 451625 h 1589425"/>
              <a:gd name="connsiteX9" fmla="*/ 4886108 w 7831732"/>
              <a:gd name="connsiteY9" fmla="*/ 479544 h 1589425"/>
              <a:gd name="connsiteX10" fmla="*/ 5242095 w 7831732"/>
              <a:gd name="connsiteY10" fmla="*/ 1589389 h 1589425"/>
              <a:gd name="connsiteX11" fmla="*/ 5563182 w 7831732"/>
              <a:gd name="connsiteY11" fmla="*/ 437665 h 1589425"/>
              <a:gd name="connsiteX12" fmla="*/ 6107634 w 7831732"/>
              <a:gd name="connsiteY12" fmla="*/ 458606 h 1589425"/>
              <a:gd name="connsiteX13" fmla="*/ 6358919 w 7831732"/>
              <a:gd name="connsiteY13" fmla="*/ 863453 h 1589425"/>
              <a:gd name="connsiteX14" fmla="*/ 6721887 w 7831732"/>
              <a:gd name="connsiteY14" fmla="*/ 102617 h 1589425"/>
              <a:gd name="connsiteX15" fmla="*/ 7189557 w 7831732"/>
              <a:gd name="connsiteY15" fmla="*/ 81675 h 1589425"/>
              <a:gd name="connsiteX16" fmla="*/ 7496684 w 7831732"/>
              <a:gd name="connsiteY16" fmla="*/ 479545 h 1589425"/>
              <a:gd name="connsiteX17" fmla="*/ 7831732 w 7831732"/>
              <a:gd name="connsiteY17" fmla="*/ 25835 h 1589425"/>
              <a:gd name="connsiteX18" fmla="*/ 7831732 w 7831732"/>
              <a:gd name="connsiteY18" fmla="*/ 25835 h 1589425"/>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61570 w 7831732"/>
              <a:gd name="connsiteY6" fmla="*/ 877414 h 1589423"/>
              <a:gd name="connsiteX7" fmla="*/ 2652458 w 7831732"/>
              <a:gd name="connsiteY7" fmla="*/ 912315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7634 w 7831732"/>
              <a:gd name="connsiteY12" fmla="*/ 458606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61570 w 7831732"/>
              <a:gd name="connsiteY6" fmla="*/ 877414 h 1589423"/>
              <a:gd name="connsiteX7" fmla="*/ 2652458 w 7831732"/>
              <a:gd name="connsiteY7" fmla="*/ 912315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7634 w 7831732"/>
              <a:gd name="connsiteY12" fmla="*/ 458606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61570 w 7831732"/>
              <a:gd name="connsiteY6" fmla="*/ 877414 h 1589423"/>
              <a:gd name="connsiteX7" fmla="*/ 2652458 w 7831732"/>
              <a:gd name="connsiteY7" fmla="*/ 912315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7634 w 7831732"/>
              <a:gd name="connsiteY12" fmla="*/ 458606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61570 w 7831732"/>
              <a:gd name="connsiteY6" fmla="*/ 877414 h 1589423"/>
              <a:gd name="connsiteX7" fmla="*/ 2652458 w 7831732"/>
              <a:gd name="connsiteY7" fmla="*/ 912315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0653 w 7831732"/>
              <a:gd name="connsiteY12" fmla="*/ 423705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61570 w 7831732"/>
              <a:gd name="connsiteY6" fmla="*/ 877414 h 1589423"/>
              <a:gd name="connsiteX7" fmla="*/ 2652458 w 7831732"/>
              <a:gd name="connsiteY7" fmla="*/ 912315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0653 w 7831732"/>
              <a:gd name="connsiteY12" fmla="*/ 423705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61570 w 7831732"/>
              <a:gd name="connsiteY6" fmla="*/ 877414 h 1589423"/>
              <a:gd name="connsiteX7" fmla="*/ 2652458 w 7831732"/>
              <a:gd name="connsiteY7" fmla="*/ 912315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0653 w 7831732"/>
              <a:gd name="connsiteY12" fmla="*/ 423705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61570 w 7831732"/>
              <a:gd name="connsiteY6" fmla="*/ 877414 h 1589423"/>
              <a:gd name="connsiteX7" fmla="*/ 2652458 w 7831732"/>
              <a:gd name="connsiteY7" fmla="*/ 912315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0653 w 7831732"/>
              <a:gd name="connsiteY12" fmla="*/ 423705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61570 w 7831732"/>
              <a:gd name="connsiteY6" fmla="*/ 877414 h 1589423"/>
              <a:gd name="connsiteX7" fmla="*/ 2652458 w 7831732"/>
              <a:gd name="connsiteY7" fmla="*/ 912315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0653 w 7831732"/>
              <a:gd name="connsiteY12" fmla="*/ 423705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61570 w 7831732"/>
              <a:gd name="connsiteY6" fmla="*/ 877414 h 1589423"/>
              <a:gd name="connsiteX7" fmla="*/ 2652458 w 7831732"/>
              <a:gd name="connsiteY7" fmla="*/ 912315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0653 w 7831732"/>
              <a:gd name="connsiteY12" fmla="*/ 423705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61570 w 7831732"/>
              <a:gd name="connsiteY6" fmla="*/ 877414 h 1589423"/>
              <a:gd name="connsiteX7" fmla="*/ 2680379 w 7831732"/>
              <a:gd name="connsiteY7" fmla="*/ 863454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0653 w 7831732"/>
              <a:gd name="connsiteY12" fmla="*/ 423705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61570 w 7831732"/>
              <a:gd name="connsiteY6" fmla="*/ 877414 h 1589423"/>
              <a:gd name="connsiteX7" fmla="*/ 2680379 w 7831732"/>
              <a:gd name="connsiteY7" fmla="*/ 863454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0653 w 7831732"/>
              <a:gd name="connsiteY12" fmla="*/ 423705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61570 w 7831732"/>
              <a:gd name="connsiteY6" fmla="*/ 842513 h 1589423"/>
              <a:gd name="connsiteX7" fmla="*/ 2680379 w 7831732"/>
              <a:gd name="connsiteY7" fmla="*/ 863454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0653 w 7831732"/>
              <a:gd name="connsiteY12" fmla="*/ 423705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61570 w 7831732"/>
              <a:gd name="connsiteY6" fmla="*/ 842513 h 1589423"/>
              <a:gd name="connsiteX7" fmla="*/ 2680379 w 7831732"/>
              <a:gd name="connsiteY7" fmla="*/ 863454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0653 w 7831732"/>
              <a:gd name="connsiteY12" fmla="*/ 423705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61570 w 7831732"/>
              <a:gd name="connsiteY6" fmla="*/ 842513 h 1589423"/>
              <a:gd name="connsiteX7" fmla="*/ 2680379 w 7831732"/>
              <a:gd name="connsiteY7" fmla="*/ 863454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0653 w 7831732"/>
              <a:gd name="connsiteY12" fmla="*/ 423705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61570 w 7831732"/>
              <a:gd name="connsiteY6" fmla="*/ 842513 h 1589423"/>
              <a:gd name="connsiteX7" fmla="*/ 2680379 w 7831732"/>
              <a:gd name="connsiteY7" fmla="*/ 863454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0653 w 7831732"/>
              <a:gd name="connsiteY12" fmla="*/ 423705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54590 w 7831732"/>
              <a:gd name="connsiteY6" fmla="*/ 877414 h 1589423"/>
              <a:gd name="connsiteX7" fmla="*/ 2680379 w 7831732"/>
              <a:gd name="connsiteY7" fmla="*/ 863454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0653 w 7831732"/>
              <a:gd name="connsiteY12" fmla="*/ 423705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54590 w 7831732"/>
              <a:gd name="connsiteY6" fmla="*/ 856473 h 1589423"/>
              <a:gd name="connsiteX7" fmla="*/ 2680379 w 7831732"/>
              <a:gd name="connsiteY7" fmla="*/ 863454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0653 w 7831732"/>
              <a:gd name="connsiteY12" fmla="*/ 423705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54590 w 7831732"/>
              <a:gd name="connsiteY6" fmla="*/ 856473 h 1589423"/>
              <a:gd name="connsiteX7" fmla="*/ 2708300 w 7831732"/>
              <a:gd name="connsiteY7" fmla="*/ 849494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0653 w 7831732"/>
              <a:gd name="connsiteY12" fmla="*/ 423705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54590 w 7831732"/>
              <a:gd name="connsiteY6" fmla="*/ 856473 h 1589423"/>
              <a:gd name="connsiteX7" fmla="*/ 2708300 w 7831732"/>
              <a:gd name="connsiteY7" fmla="*/ 849494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0653 w 7831732"/>
              <a:gd name="connsiteY12" fmla="*/ 423705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19689 w 7831732"/>
              <a:gd name="connsiteY6" fmla="*/ 828553 h 1589423"/>
              <a:gd name="connsiteX7" fmla="*/ 2708300 w 7831732"/>
              <a:gd name="connsiteY7" fmla="*/ 849494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0653 w 7831732"/>
              <a:gd name="connsiteY12" fmla="*/ 423705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19689 w 7831732"/>
              <a:gd name="connsiteY6" fmla="*/ 828553 h 1589423"/>
              <a:gd name="connsiteX7" fmla="*/ 2708300 w 7831732"/>
              <a:gd name="connsiteY7" fmla="*/ 849494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0653 w 7831732"/>
              <a:gd name="connsiteY12" fmla="*/ 423705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19689 w 7831732"/>
              <a:gd name="connsiteY6" fmla="*/ 828553 h 1589423"/>
              <a:gd name="connsiteX7" fmla="*/ 2722260 w 7831732"/>
              <a:gd name="connsiteY7" fmla="*/ 814594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0653 w 7831732"/>
              <a:gd name="connsiteY12" fmla="*/ 423705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19689 w 7831732"/>
              <a:gd name="connsiteY6" fmla="*/ 828553 h 1589423"/>
              <a:gd name="connsiteX7" fmla="*/ 2722260 w 7831732"/>
              <a:gd name="connsiteY7" fmla="*/ 814594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0653 w 7831732"/>
              <a:gd name="connsiteY12" fmla="*/ 423705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19689 w 7831732"/>
              <a:gd name="connsiteY6" fmla="*/ 828553 h 1589423"/>
              <a:gd name="connsiteX7" fmla="*/ 2701319 w 7831732"/>
              <a:gd name="connsiteY7" fmla="*/ 856475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0653 w 7831732"/>
              <a:gd name="connsiteY12" fmla="*/ 423705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16724 h 1589423"/>
              <a:gd name="connsiteX1" fmla="*/ 425790 w 7831732"/>
              <a:gd name="connsiteY1" fmla="*/ 856473 h 1589423"/>
              <a:gd name="connsiteX2" fmla="*/ 788758 w 7831732"/>
              <a:gd name="connsiteY2" fmla="*/ 381823 h 1589423"/>
              <a:gd name="connsiteX3" fmla="*/ 1186626 w 7831732"/>
              <a:gd name="connsiteY3" fmla="*/ 11875 h 1589423"/>
              <a:gd name="connsiteX4" fmla="*/ 1514693 w 7831732"/>
              <a:gd name="connsiteY4" fmla="*/ 835533 h 1589423"/>
              <a:gd name="connsiteX5" fmla="*/ 1989344 w 7831732"/>
              <a:gd name="connsiteY5" fmla="*/ 319002 h 1589423"/>
              <a:gd name="connsiteX6" fmla="*/ 2219689 w 7831732"/>
              <a:gd name="connsiteY6" fmla="*/ 828553 h 1589423"/>
              <a:gd name="connsiteX7" fmla="*/ 2701319 w 7831732"/>
              <a:gd name="connsiteY7" fmla="*/ 856475 h 1589423"/>
              <a:gd name="connsiteX8" fmla="*/ 3008447 w 7831732"/>
              <a:gd name="connsiteY8" fmla="*/ 451625 h 1589423"/>
              <a:gd name="connsiteX9" fmla="*/ 4886108 w 7831732"/>
              <a:gd name="connsiteY9" fmla="*/ 479544 h 1589423"/>
              <a:gd name="connsiteX10" fmla="*/ 5242095 w 7831732"/>
              <a:gd name="connsiteY10" fmla="*/ 1589389 h 1589423"/>
              <a:gd name="connsiteX11" fmla="*/ 5563182 w 7831732"/>
              <a:gd name="connsiteY11" fmla="*/ 437665 h 1589423"/>
              <a:gd name="connsiteX12" fmla="*/ 6100653 w 7831732"/>
              <a:gd name="connsiteY12" fmla="*/ 423705 h 1589423"/>
              <a:gd name="connsiteX13" fmla="*/ 6358919 w 7831732"/>
              <a:gd name="connsiteY13" fmla="*/ 863453 h 1589423"/>
              <a:gd name="connsiteX14" fmla="*/ 6721887 w 7831732"/>
              <a:gd name="connsiteY14" fmla="*/ 102617 h 1589423"/>
              <a:gd name="connsiteX15" fmla="*/ 7189557 w 7831732"/>
              <a:gd name="connsiteY15" fmla="*/ 81675 h 1589423"/>
              <a:gd name="connsiteX16" fmla="*/ 7496684 w 7831732"/>
              <a:gd name="connsiteY16" fmla="*/ 479545 h 1589423"/>
              <a:gd name="connsiteX17" fmla="*/ 7831732 w 7831732"/>
              <a:gd name="connsiteY17" fmla="*/ 25835 h 1589423"/>
              <a:gd name="connsiteX18" fmla="*/ 7831732 w 7831732"/>
              <a:gd name="connsiteY18" fmla="*/ 25835 h 1589423"/>
              <a:gd name="connsiteX0" fmla="*/ 0 w 7831732"/>
              <a:gd name="connsiteY0" fmla="*/ 404861 h 1577560"/>
              <a:gd name="connsiteX1" fmla="*/ 425790 w 7831732"/>
              <a:gd name="connsiteY1" fmla="*/ 844610 h 1577560"/>
              <a:gd name="connsiteX2" fmla="*/ 1186626 w 7831732"/>
              <a:gd name="connsiteY2" fmla="*/ 12 h 1577560"/>
              <a:gd name="connsiteX3" fmla="*/ 1514693 w 7831732"/>
              <a:gd name="connsiteY3" fmla="*/ 823670 h 1577560"/>
              <a:gd name="connsiteX4" fmla="*/ 1989344 w 7831732"/>
              <a:gd name="connsiteY4" fmla="*/ 307139 h 1577560"/>
              <a:gd name="connsiteX5" fmla="*/ 2219689 w 7831732"/>
              <a:gd name="connsiteY5" fmla="*/ 816690 h 1577560"/>
              <a:gd name="connsiteX6" fmla="*/ 2701319 w 7831732"/>
              <a:gd name="connsiteY6" fmla="*/ 844612 h 1577560"/>
              <a:gd name="connsiteX7" fmla="*/ 3008447 w 7831732"/>
              <a:gd name="connsiteY7" fmla="*/ 439762 h 1577560"/>
              <a:gd name="connsiteX8" fmla="*/ 4886108 w 7831732"/>
              <a:gd name="connsiteY8" fmla="*/ 467681 h 1577560"/>
              <a:gd name="connsiteX9" fmla="*/ 5242095 w 7831732"/>
              <a:gd name="connsiteY9" fmla="*/ 1577526 h 1577560"/>
              <a:gd name="connsiteX10" fmla="*/ 5563182 w 7831732"/>
              <a:gd name="connsiteY10" fmla="*/ 425802 h 1577560"/>
              <a:gd name="connsiteX11" fmla="*/ 6100653 w 7831732"/>
              <a:gd name="connsiteY11" fmla="*/ 411842 h 1577560"/>
              <a:gd name="connsiteX12" fmla="*/ 6358919 w 7831732"/>
              <a:gd name="connsiteY12" fmla="*/ 851590 h 1577560"/>
              <a:gd name="connsiteX13" fmla="*/ 6721887 w 7831732"/>
              <a:gd name="connsiteY13" fmla="*/ 90754 h 1577560"/>
              <a:gd name="connsiteX14" fmla="*/ 7189557 w 7831732"/>
              <a:gd name="connsiteY14" fmla="*/ 69812 h 1577560"/>
              <a:gd name="connsiteX15" fmla="*/ 7496684 w 7831732"/>
              <a:gd name="connsiteY15" fmla="*/ 467682 h 1577560"/>
              <a:gd name="connsiteX16" fmla="*/ 7831732 w 7831732"/>
              <a:gd name="connsiteY16" fmla="*/ 13972 h 1577560"/>
              <a:gd name="connsiteX17" fmla="*/ 7831732 w 7831732"/>
              <a:gd name="connsiteY17" fmla="*/ 13972 h 1577560"/>
              <a:gd name="connsiteX0" fmla="*/ 0 w 7831732"/>
              <a:gd name="connsiteY0" fmla="*/ 404970 h 1577669"/>
              <a:gd name="connsiteX1" fmla="*/ 232061 w 7831732"/>
              <a:gd name="connsiteY1" fmla="*/ 759478 h 1577669"/>
              <a:gd name="connsiteX2" fmla="*/ 1186626 w 7831732"/>
              <a:gd name="connsiteY2" fmla="*/ 121 h 1577669"/>
              <a:gd name="connsiteX3" fmla="*/ 1514693 w 7831732"/>
              <a:gd name="connsiteY3" fmla="*/ 823779 h 1577669"/>
              <a:gd name="connsiteX4" fmla="*/ 1989344 w 7831732"/>
              <a:gd name="connsiteY4" fmla="*/ 307248 h 1577669"/>
              <a:gd name="connsiteX5" fmla="*/ 2219689 w 7831732"/>
              <a:gd name="connsiteY5" fmla="*/ 816799 h 1577669"/>
              <a:gd name="connsiteX6" fmla="*/ 2701319 w 7831732"/>
              <a:gd name="connsiteY6" fmla="*/ 844721 h 1577669"/>
              <a:gd name="connsiteX7" fmla="*/ 3008447 w 7831732"/>
              <a:gd name="connsiteY7" fmla="*/ 439871 h 1577669"/>
              <a:gd name="connsiteX8" fmla="*/ 4886108 w 7831732"/>
              <a:gd name="connsiteY8" fmla="*/ 467790 h 1577669"/>
              <a:gd name="connsiteX9" fmla="*/ 5242095 w 7831732"/>
              <a:gd name="connsiteY9" fmla="*/ 1577635 h 1577669"/>
              <a:gd name="connsiteX10" fmla="*/ 5563182 w 7831732"/>
              <a:gd name="connsiteY10" fmla="*/ 425911 h 1577669"/>
              <a:gd name="connsiteX11" fmla="*/ 6100653 w 7831732"/>
              <a:gd name="connsiteY11" fmla="*/ 411951 h 1577669"/>
              <a:gd name="connsiteX12" fmla="*/ 6358919 w 7831732"/>
              <a:gd name="connsiteY12" fmla="*/ 851699 h 1577669"/>
              <a:gd name="connsiteX13" fmla="*/ 6721887 w 7831732"/>
              <a:gd name="connsiteY13" fmla="*/ 90863 h 1577669"/>
              <a:gd name="connsiteX14" fmla="*/ 7189557 w 7831732"/>
              <a:gd name="connsiteY14" fmla="*/ 69921 h 1577669"/>
              <a:gd name="connsiteX15" fmla="*/ 7496684 w 7831732"/>
              <a:gd name="connsiteY15" fmla="*/ 467791 h 1577669"/>
              <a:gd name="connsiteX16" fmla="*/ 7831732 w 7831732"/>
              <a:gd name="connsiteY16" fmla="*/ 14081 h 1577669"/>
              <a:gd name="connsiteX17" fmla="*/ 7831732 w 7831732"/>
              <a:gd name="connsiteY17" fmla="*/ 14081 h 1577669"/>
              <a:gd name="connsiteX0" fmla="*/ 0 w 7831732"/>
              <a:gd name="connsiteY0" fmla="*/ 420467 h 1593166"/>
              <a:gd name="connsiteX1" fmla="*/ 232061 w 7831732"/>
              <a:gd name="connsiteY1" fmla="*/ 774975 h 1593166"/>
              <a:gd name="connsiteX2" fmla="*/ 868910 w 7831732"/>
              <a:gd name="connsiteY2" fmla="*/ 119 h 1593166"/>
              <a:gd name="connsiteX3" fmla="*/ 1514693 w 7831732"/>
              <a:gd name="connsiteY3" fmla="*/ 839276 h 1593166"/>
              <a:gd name="connsiteX4" fmla="*/ 1989344 w 7831732"/>
              <a:gd name="connsiteY4" fmla="*/ 322745 h 1593166"/>
              <a:gd name="connsiteX5" fmla="*/ 2219689 w 7831732"/>
              <a:gd name="connsiteY5" fmla="*/ 832296 h 1593166"/>
              <a:gd name="connsiteX6" fmla="*/ 2701319 w 7831732"/>
              <a:gd name="connsiteY6" fmla="*/ 860218 h 1593166"/>
              <a:gd name="connsiteX7" fmla="*/ 3008447 w 7831732"/>
              <a:gd name="connsiteY7" fmla="*/ 455368 h 1593166"/>
              <a:gd name="connsiteX8" fmla="*/ 4886108 w 7831732"/>
              <a:gd name="connsiteY8" fmla="*/ 483287 h 1593166"/>
              <a:gd name="connsiteX9" fmla="*/ 5242095 w 7831732"/>
              <a:gd name="connsiteY9" fmla="*/ 1593132 h 1593166"/>
              <a:gd name="connsiteX10" fmla="*/ 5563182 w 7831732"/>
              <a:gd name="connsiteY10" fmla="*/ 441408 h 1593166"/>
              <a:gd name="connsiteX11" fmla="*/ 6100653 w 7831732"/>
              <a:gd name="connsiteY11" fmla="*/ 427448 h 1593166"/>
              <a:gd name="connsiteX12" fmla="*/ 6358919 w 7831732"/>
              <a:gd name="connsiteY12" fmla="*/ 867196 h 1593166"/>
              <a:gd name="connsiteX13" fmla="*/ 6721887 w 7831732"/>
              <a:gd name="connsiteY13" fmla="*/ 106360 h 1593166"/>
              <a:gd name="connsiteX14" fmla="*/ 7189557 w 7831732"/>
              <a:gd name="connsiteY14" fmla="*/ 85418 h 1593166"/>
              <a:gd name="connsiteX15" fmla="*/ 7496684 w 7831732"/>
              <a:gd name="connsiteY15" fmla="*/ 483288 h 1593166"/>
              <a:gd name="connsiteX16" fmla="*/ 7831732 w 7831732"/>
              <a:gd name="connsiteY16" fmla="*/ 29578 h 1593166"/>
              <a:gd name="connsiteX17" fmla="*/ 7831732 w 7831732"/>
              <a:gd name="connsiteY17" fmla="*/ 29578 h 1593166"/>
              <a:gd name="connsiteX0" fmla="*/ 0 w 7839481"/>
              <a:gd name="connsiteY0" fmla="*/ 699444 h 1593174"/>
              <a:gd name="connsiteX1" fmla="*/ 239810 w 7839481"/>
              <a:gd name="connsiteY1" fmla="*/ 774983 h 1593174"/>
              <a:gd name="connsiteX2" fmla="*/ 876659 w 7839481"/>
              <a:gd name="connsiteY2" fmla="*/ 127 h 1593174"/>
              <a:gd name="connsiteX3" fmla="*/ 1522442 w 7839481"/>
              <a:gd name="connsiteY3" fmla="*/ 839284 h 1593174"/>
              <a:gd name="connsiteX4" fmla="*/ 1997093 w 7839481"/>
              <a:gd name="connsiteY4" fmla="*/ 322753 h 1593174"/>
              <a:gd name="connsiteX5" fmla="*/ 2227438 w 7839481"/>
              <a:gd name="connsiteY5" fmla="*/ 832304 h 1593174"/>
              <a:gd name="connsiteX6" fmla="*/ 2709068 w 7839481"/>
              <a:gd name="connsiteY6" fmla="*/ 860226 h 1593174"/>
              <a:gd name="connsiteX7" fmla="*/ 3016196 w 7839481"/>
              <a:gd name="connsiteY7" fmla="*/ 455376 h 1593174"/>
              <a:gd name="connsiteX8" fmla="*/ 4893857 w 7839481"/>
              <a:gd name="connsiteY8" fmla="*/ 483295 h 1593174"/>
              <a:gd name="connsiteX9" fmla="*/ 5249844 w 7839481"/>
              <a:gd name="connsiteY9" fmla="*/ 1593140 h 1593174"/>
              <a:gd name="connsiteX10" fmla="*/ 5570931 w 7839481"/>
              <a:gd name="connsiteY10" fmla="*/ 441416 h 1593174"/>
              <a:gd name="connsiteX11" fmla="*/ 6108402 w 7839481"/>
              <a:gd name="connsiteY11" fmla="*/ 427456 h 1593174"/>
              <a:gd name="connsiteX12" fmla="*/ 6366668 w 7839481"/>
              <a:gd name="connsiteY12" fmla="*/ 867204 h 1593174"/>
              <a:gd name="connsiteX13" fmla="*/ 6729636 w 7839481"/>
              <a:gd name="connsiteY13" fmla="*/ 106368 h 1593174"/>
              <a:gd name="connsiteX14" fmla="*/ 7197306 w 7839481"/>
              <a:gd name="connsiteY14" fmla="*/ 85426 h 1593174"/>
              <a:gd name="connsiteX15" fmla="*/ 7504433 w 7839481"/>
              <a:gd name="connsiteY15" fmla="*/ 483296 h 1593174"/>
              <a:gd name="connsiteX16" fmla="*/ 7839481 w 7839481"/>
              <a:gd name="connsiteY16" fmla="*/ 29586 h 1593174"/>
              <a:gd name="connsiteX17" fmla="*/ 7839481 w 7839481"/>
              <a:gd name="connsiteY17" fmla="*/ 29586 h 1593174"/>
              <a:gd name="connsiteX0" fmla="*/ 0 w 7599671"/>
              <a:gd name="connsiteY0" fmla="*/ 774983 h 1593174"/>
              <a:gd name="connsiteX1" fmla="*/ 636849 w 7599671"/>
              <a:gd name="connsiteY1" fmla="*/ 127 h 1593174"/>
              <a:gd name="connsiteX2" fmla="*/ 1282632 w 7599671"/>
              <a:gd name="connsiteY2" fmla="*/ 839284 h 1593174"/>
              <a:gd name="connsiteX3" fmla="*/ 1757283 w 7599671"/>
              <a:gd name="connsiteY3" fmla="*/ 322753 h 1593174"/>
              <a:gd name="connsiteX4" fmla="*/ 1987628 w 7599671"/>
              <a:gd name="connsiteY4" fmla="*/ 832304 h 1593174"/>
              <a:gd name="connsiteX5" fmla="*/ 2469258 w 7599671"/>
              <a:gd name="connsiteY5" fmla="*/ 860226 h 1593174"/>
              <a:gd name="connsiteX6" fmla="*/ 2776386 w 7599671"/>
              <a:gd name="connsiteY6" fmla="*/ 455376 h 1593174"/>
              <a:gd name="connsiteX7" fmla="*/ 4654047 w 7599671"/>
              <a:gd name="connsiteY7" fmla="*/ 483295 h 1593174"/>
              <a:gd name="connsiteX8" fmla="*/ 5010034 w 7599671"/>
              <a:gd name="connsiteY8" fmla="*/ 1593140 h 1593174"/>
              <a:gd name="connsiteX9" fmla="*/ 5331121 w 7599671"/>
              <a:gd name="connsiteY9" fmla="*/ 441416 h 1593174"/>
              <a:gd name="connsiteX10" fmla="*/ 5868592 w 7599671"/>
              <a:gd name="connsiteY10" fmla="*/ 427456 h 1593174"/>
              <a:gd name="connsiteX11" fmla="*/ 6126858 w 7599671"/>
              <a:gd name="connsiteY11" fmla="*/ 867204 h 1593174"/>
              <a:gd name="connsiteX12" fmla="*/ 6489826 w 7599671"/>
              <a:gd name="connsiteY12" fmla="*/ 106368 h 1593174"/>
              <a:gd name="connsiteX13" fmla="*/ 6957496 w 7599671"/>
              <a:gd name="connsiteY13" fmla="*/ 85426 h 1593174"/>
              <a:gd name="connsiteX14" fmla="*/ 7264623 w 7599671"/>
              <a:gd name="connsiteY14" fmla="*/ 483296 h 1593174"/>
              <a:gd name="connsiteX15" fmla="*/ 7599671 w 7599671"/>
              <a:gd name="connsiteY15" fmla="*/ 29586 h 1593174"/>
              <a:gd name="connsiteX16" fmla="*/ 7599671 w 7599671"/>
              <a:gd name="connsiteY16" fmla="*/ 29586 h 1593174"/>
              <a:gd name="connsiteX0" fmla="*/ 0 w 7739155"/>
              <a:gd name="connsiteY0" fmla="*/ 860109 h 1593059"/>
              <a:gd name="connsiteX1" fmla="*/ 776333 w 7739155"/>
              <a:gd name="connsiteY1" fmla="*/ 12 h 1593059"/>
              <a:gd name="connsiteX2" fmla="*/ 1422116 w 7739155"/>
              <a:gd name="connsiteY2" fmla="*/ 839169 h 1593059"/>
              <a:gd name="connsiteX3" fmla="*/ 1896767 w 7739155"/>
              <a:gd name="connsiteY3" fmla="*/ 322638 h 1593059"/>
              <a:gd name="connsiteX4" fmla="*/ 2127112 w 7739155"/>
              <a:gd name="connsiteY4" fmla="*/ 832189 h 1593059"/>
              <a:gd name="connsiteX5" fmla="*/ 2608742 w 7739155"/>
              <a:gd name="connsiteY5" fmla="*/ 860111 h 1593059"/>
              <a:gd name="connsiteX6" fmla="*/ 2915870 w 7739155"/>
              <a:gd name="connsiteY6" fmla="*/ 455261 h 1593059"/>
              <a:gd name="connsiteX7" fmla="*/ 4793531 w 7739155"/>
              <a:gd name="connsiteY7" fmla="*/ 483180 h 1593059"/>
              <a:gd name="connsiteX8" fmla="*/ 5149518 w 7739155"/>
              <a:gd name="connsiteY8" fmla="*/ 1593025 h 1593059"/>
              <a:gd name="connsiteX9" fmla="*/ 5470605 w 7739155"/>
              <a:gd name="connsiteY9" fmla="*/ 441301 h 1593059"/>
              <a:gd name="connsiteX10" fmla="*/ 6008076 w 7739155"/>
              <a:gd name="connsiteY10" fmla="*/ 427341 h 1593059"/>
              <a:gd name="connsiteX11" fmla="*/ 6266342 w 7739155"/>
              <a:gd name="connsiteY11" fmla="*/ 867089 h 1593059"/>
              <a:gd name="connsiteX12" fmla="*/ 6629310 w 7739155"/>
              <a:gd name="connsiteY12" fmla="*/ 106253 h 1593059"/>
              <a:gd name="connsiteX13" fmla="*/ 7096980 w 7739155"/>
              <a:gd name="connsiteY13" fmla="*/ 85311 h 1593059"/>
              <a:gd name="connsiteX14" fmla="*/ 7404107 w 7739155"/>
              <a:gd name="connsiteY14" fmla="*/ 483181 h 1593059"/>
              <a:gd name="connsiteX15" fmla="*/ 7739155 w 7739155"/>
              <a:gd name="connsiteY15" fmla="*/ 29471 h 1593059"/>
              <a:gd name="connsiteX16" fmla="*/ 7739155 w 7739155"/>
              <a:gd name="connsiteY16" fmla="*/ 29471 h 1593059"/>
              <a:gd name="connsiteX0" fmla="*/ 0 w 7739155"/>
              <a:gd name="connsiteY0" fmla="*/ 860109 h 1593059"/>
              <a:gd name="connsiteX1" fmla="*/ 776333 w 7739155"/>
              <a:gd name="connsiteY1" fmla="*/ 12 h 1593059"/>
              <a:gd name="connsiteX2" fmla="*/ 1174143 w 7739155"/>
              <a:gd name="connsiteY2" fmla="*/ 839169 h 1593059"/>
              <a:gd name="connsiteX3" fmla="*/ 1896767 w 7739155"/>
              <a:gd name="connsiteY3" fmla="*/ 322638 h 1593059"/>
              <a:gd name="connsiteX4" fmla="*/ 2127112 w 7739155"/>
              <a:gd name="connsiteY4" fmla="*/ 832189 h 1593059"/>
              <a:gd name="connsiteX5" fmla="*/ 2608742 w 7739155"/>
              <a:gd name="connsiteY5" fmla="*/ 860111 h 1593059"/>
              <a:gd name="connsiteX6" fmla="*/ 2915870 w 7739155"/>
              <a:gd name="connsiteY6" fmla="*/ 455261 h 1593059"/>
              <a:gd name="connsiteX7" fmla="*/ 4793531 w 7739155"/>
              <a:gd name="connsiteY7" fmla="*/ 483180 h 1593059"/>
              <a:gd name="connsiteX8" fmla="*/ 5149518 w 7739155"/>
              <a:gd name="connsiteY8" fmla="*/ 1593025 h 1593059"/>
              <a:gd name="connsiteX9" fmla="*/ 5470605 w 7739155"/>
              <a:gd name="connsiteY9" fmla="*/ 441301 h 1593059"/>
              <a:gd name="connsiteX10" fmla="*/ 6008076 w 7739155"/>
              <a:gd name="connsiteY10" fmla="*/ 427341 h 1593059"/>
              <a:gd name="connsiteX11" fmla="*/ 6266342 w 7739155"/>
              <a:gd name="connsiteY11" fmla="*/ 867089 h 1593059"/>
              <a:gd name="connsiteX12" fmla="*/ 6629310 w 7739155"/>
              <a:gd name="connsiteY12" fmla="*/ 106253 h 1593059"/>
              <a:gd name="connsiteX13" fmla="*/ 7096980 w 7739155"/>
              <a:gd name="connsiteY13" fmla="*/ 85311 h 1593059"/>
              <a:gd name="connsiteX14" fmla="*/ 7404107 w 7739155"/>
              <a:gd name="connsiteY14" fmla="*/ 483181 h 1593059"/>
              <a:gd name="connsiteX15" fmla="*/ 7739155 w 7739155"/>
              <a:gd name="connsiteY15" fmla="*/ 29471 h 1593059"/>
              <a:gd name="connsiteX16" fmla="*/ 7739155 w 7739155"/>
              <a:gd name="connsiteY16" fmla="*/ 29471 h 1593059"/>
              <a:gd name="connsiteX0" fmla="*/ 0 w 7739155"/>
              <a:gd name="connsiteY0" fmla="*/ 860109 h 1593059"/>
              <a:gd name="connsiteX1" fmla="*/ 776333 w 7739155"/>
              <a:gd name="connsiteY1" fmla="*/ 12 h 1593059"/>
              <a:gd name="connsiteX2" fmla="*/ 1174143 w 7739155"/>
              <a:gd name="connsiteY2" fmla="*/ 839169 h 1593059"/>
              <a:gd name="connsiteX3" fmla="*/ 1548055 w 7739155"/>
              <a:gd name="connsiteY3" fmla="*/ 338136 h 1593059"/>
              <a:gd name="connsiteX4" fmla="*/ 2127112 w 7739155"/>
              <a:gd name="connsiteY4" fmla="*/ 832189 h 1593059"/>
              <a:gd name="connsiteX5" fmla="*/ 2608742 w 7739155"/>
              <a:gd name="connsiteY5" fmla="*/ 860111 h 1593059"/>
              <a:gd name="connsiteX6" fmla="*/ 2915870 w 7739155"/>
              <a:gd name="connsiteY6" fmla="*/ 455261 h 1593059"/>
              <a:gd name="connsiteX7" fmla="*/ 4793531 w 7739155"/>
              <a:gd name="connsiteY7" fmla="*/ 483180 h 1593059"/>
              <a:gd name="connsiteX8" fmla="*/ 5149518 w 7739155"/>
              <a:gd name="connsiteY8" fmla="*/ 1593025 h 1593059"/>
              <a:gd name="connsiteX9" fmla="*/ 5470605 w 7739155"/>
              <a:gd name="connsiteY9" fmla="*/ 441301 h 1593059"/>
              <a:gd name="connsiteX10" fmla="*/ 6008076 w 7739155"/>
              <a:gd name="connsiteY10" fmla="*/ 427341 h 1593059"/>
              <a:gd name="connsiteX11" fmla="*/ 6266342 w 7739155"/>
              <a:gd name="connsiteY11" fmla="*/ 867089 h 1593059"/>
              <a:gd name="connsiteX12" fmla="*/ 6629310 w 7739155"/>
              <a:gd name="connsiteY12" fmla="*/ 106253 h 1593059"/>
              <a:gd name="connsiteX13" fmla="*/ 7096980 w 7739155"/>
              <a:gd name="connsiteY13" fmla="*/ 85311 h 1593059"/>
              <a:gd name="connsiteX14" fmla="*/ 7404107 w 7739155"/>
              <a:gd name="connsiteY14" fmla="*/ 483181 h 1593059"/>
              <a:gd name="connsiteX15" fmla="*/ 7739155 w 7739155"/>
              <a:gd name="connsiteY15" fmla="*/ 29471 h 1593059"/>
              <a:gd name="connsiteX16" fmla="*/ 7739155 w 7739155"/>
              <a:gd name="connsiteY16" fmla="*/ 29471 h 1593059"/>
              <a:gd name="connsiteX0" fmla="*/ 0 w 7739155"/>
              <a:gd name="connsiteY0" fmla="*/ 860109 h 1593059"/>
              <a:gd name="connsiteX1" fmla="*/ 776333 w 7739155"/>
              <a:gd name="connsiteY1" fmla="*/ 12 h 1593059"/>
              <a:gd name="connsiteX2" fmla="*/ 1174143 w 7739155"/>
              <a:gd name="connsiteY2" fmla="*/ 839169 h 1593059"/>
              <a:gd name="connsiteX3" fmla="*/ 1548055 w 7739155"/>
              <a:gd name="connsiteY3" fmla="*/ 338136 h 1593059"/>
              <a:gd name="connsiteX4" fmla="*/ 1824895 w 7739155"/>
              <a:gd name="connsiteY4" fmla="*/ 785694 h 1593059"/>
              <a:gd name="connsiteX5" fmla="*/ 2608742 w 7739155"/>
              <a:gd name="connsiteY5" fmla="*/ 860111 h 1593059"/>
              <a:gd name="connsiteX6" fmla="*/ 2915870 w 7739155"/>
              <a:gd name="connsiteY6" fmla="*/ 455261 h 1593059"/>
              <a:gd name="connsiteX7" fmla="*/ 4793531 w 7739155"/>
              <a:gd name="connsiteY7" fmla="*/ 483180 h 1593059"/>
              <a:gd name="connsiteX8" fmla="*/ 5149518 w 7739155"/>
              <a:gd name="connsiteY8" fmla="*/ 1593025 h 1593059"/>
              <a:gd name="connsiteX9" fmla="*/ 5470605 w 7739155"/>
              <a:gd name="connsiteY9" fmla="*/ 441301 h 1593059"/>
              <a:gd name="connsiteX10" fmla="*/ 6008076 w 7739155"/>
              <a:gd name="connsiteY10" fmla="*/ 427341 h 1593059"/>
              <a:gd name="connsiteX11" fmla="*/ 6266342 w 7739155"/>
              <a:gd name="connsiteY11" fmla="*/ 867089 h 1593059"/>
              <a:gd name="connsiteX12" fmla="*/ 6629310 w 7739155"/>
              <a:gd name="connsiteY12" fmla="*/ 106253 h 1593059"/>
              <a:gd name="connsiteX13" fmla="*/ 7096980 w 7739155"/>
              <a:gd name="connsiteY13" fmla="*/ 85311 h 1593059"/>
              <a:gd name="connsiteX14" fmla="*/ 7404107 w 7739155"/>
              <a:gd name="connsiteY14" fmla="*/ 483181 h 1593059"/>
              <a:gd name="connsiteX15" fmla="*/ 7739155 w 7739155"/>
              <a:gd name="connsiteY15" fmla="*/ 29471 h 1593059"/>
              <a:gd name="connsiteX16" fmla="*/ 7739155 w 7739155"/>
              <a:gd name="connsiteY16" fmla="*/ 29471 h 1593059"/>
              <a:gd name="connsiteX0" fmla="*/ 0 w 7739155"/>
              <a:gd name="connsiteY0" fmla="*/ 860109 h 1593059"/>
              <a:gd name="connsiteX1" fmla="*/ 776333 w 7739155"/>
              <a:gd name="connsiteY1" fmla="*/ 12 h 1593059"/>
              <a:gd name="connsiteX2" fmla="*/ 1174143 w 7739155"/>
              <a:gd name="connsiteY2" fmla="*/ 839169 h 1593059"/>
              <a:gd name="connsiteX3" fmla="*/ 1548055 w 7739155"/>
              <a:gd name="connsiteY3" fmla="*/ 338136 h 1593059"/>
              <a:gd name="connsiteX4" fmla="*/ 1824895 w 7739155"/>
              <a:gd name="connsiteY4" fmla="*/ 785694 h 1593059"/>
              <a:gd name="connsiteX5" fmla="*/ 2376268 w 7739155"/>
              <a:gd name="connsiteY5" fmla="*/ 813616 h 1593059"/>
              <a:gd name="connsiteX6" fmla="*/ 2915870 w 7739155"/>
              <a:gd name="connsiteY6" fmla="*/ 455261 h 1593059"/>
              <a:gd name="connsiteX7" fmla="*/ 4793531 w 7739155"/>
              <a:gd name="connsiteY7" fmla="*/ 483180 h 1593059"/>
              <a:gd name="connsiteX8" fmla="*/ 5149518 w 7739155"/>
              <a:gd name="connsiteY8" fmla="*/ 1593025 h 1593059"/>
              <a:gd name="connsiteX9" fmla="*/ 5470605 w 7739155"/>
              <a:gd name="connsiteY9" fmla="*/ 441301 h 1593059"/>
              <a:gd name="connsiteX10" fmla="*/ 6008076 w 7739155"/>
              <a:gd name="connsiteY10" fmla="*/ 427341 h 1593059"/>
              <a:gd name="connsiteX11" fmla="*/ 6266342 w 7739155"/>
              <a:gd name="connsiteY11" fmla="*/ 867089 h 1593059"/>
              <a:gd name="connsiteX12" fmla="*/ 6629310 w 7739155"/>
              <a:gd name="connsiteY12" fmla="*/ 106253 h 1593059"/>
              <a:gd name="connsiteX13" fmla="*/ 7096980 w 7739155"/>
              <a:gd name="connsiteY13" fmla="*/ 85311 h 1593059"/>
              <a:gd name="connsiteX14" fmla="*/ 7404107 w 7739155"/>
              <a:gd name="connsiteY14" fmla="*/ 483181 h 1593059"/>
              <a:gd name="connsiteX15" fmla="*/ 7739155 w 7739155"/>
              <a:gd name="connsiteY15" fmla="*/ 29471 h 1593059"/>
              <a:gd name="connsiteX16" fmla="*/ 7739155 w 7739155"/>
              <a:gd name="connsiteY16" fmla="*/ 29471 h 1593059"/>
              <a:gd name="connsiteX0" fmla="*/ 0 w 7739155"/>
              <a:gd name="connsiteY0" fmla="*/ 860109 h 1593059"/>
              <a:gd name="connsiteX1" fmla="*/ 776333 w 7739155"/>
              <a:gd name="connsiteY1" fmla="*/ 12 h 1593059"/>
              <a:gd name="connsiteX2" fmla="*/ 1174143 w 7739155"/>
              <a:gd name="connsiteY2" fmla="*/ 839169 h 1593059"/>
              <a:gd name="connsiteX3" fmla="*/ 1548055 w 7739155"/>
              <a:gd name="connsiteY3" fmla="*/ 338136 h 1593059"/>
              <a:gd name="connsiteX4" fmla="*/ 1824895 w 7739155"/>
              <a:gd name="connsiteY4" fmla="*/ 785694 h 1593059"/>
              <a:gd name="connsiteX5" fmla="*/ 2376268 w 7739155"/>
              <a:gd name="connsiteY5" fmla="*/ 813616 h 1593059"/>
              <a:gd name="connsiteX6" fmla="*/ 2915870 w 7739155"/>
              <a:gd name="connsiteY6" fmla="*/ 455261 h 1593059"/>
              <a:gd name="connsiteX7" fmla="*/ 4793531 w 7739155"/>
              <a:gd name="connsiteY7" fmla="*/ 483180 h 1593059"/>
              <a:gd name="connsiteX8" fmla="*/ 5149518 w 7739155"/>
              <a:gd name="connsiteY8" fmla="*/ 1593025 h 1593059"/>
              <a:gd name="connsiteX9" fmla="*/ 5470605 w 7739155"/>
              <a:gd name="connsiteY9" fmla="*/ 441301 h 1593059"/>
              <a:gd name="connsiteX10" fmla="*/ 6008076 w 7739155"/>
              <a:gd name="connsiteY10" fmla="*/ 427341 h 1593059"/>
              <a:gd name="connsiteX11" fmla="*/ 6266342 w 7739155"/>
              <a:gd name="connsiteY11" fmla="*/ 867089 h 1593059"/>
              <a:gd name="connsiteX12" fmla="*/ 6629310 w 7739155"/>
              <a:gd name="connsiteY12" fmla="*/ 106253 h 1593059"/>
              <a:gd name="connsiteX13" fmla="*/ 7096980 w 7739155"/>
              <a:gd name="connsiteY13" fmla="*/ 85311 h 1593059"/>
              <a:gd name="connsiteX14" fmla="*/ 7404107 w 7739155"/>
              <a:gd name="connsiteY14" fmla="*/ 483181 h 1593059"/>
              <a:gd name="connsiteX15" fmla="*/ 7739155 w 7739155"/>
              <a:gd name="connsiteY15" fmla="*/ 29471 h 1593059"/>
              <a:gd name="connsiteX16" fmla="*/ 7739155 w 7739155"/>
              <a:gd name="connsiteY16" fmla="*/ 29471 h 1593059"/>
              <a:gd name="connsiteX0" fmla="*/ 0 w 7739155"/>
              <a:gd name="connsiteY0" fmla="*/ 860109 h 1593059"/>
              <a:gd name="connsiteX1" fmla="*/ 776333 w 7739155"/>
              <a:gd name="connsiteY1" fmla="*/ 12 h 1593059"/>
              <a:gd name="connsiteX2" fmla="*/ 1174143 w 7739155"/>
              <a:gd name="connsiteY2" fmla="*/ 839169 h 1593059"/>
              <a:gd name="connsiteX3" fmla="*/ 1548055 w 7739155"/>
              <a:gd name="connsiteY3" fmla="*/ 338136 h 1593059"/>
              <a:gd name="connsiteX4" fmla="*/ 1886889 w 7739155"/>
              <a:gd name="connsiteY4" fmla="*/ 793443 h 1593059"/>
              <a:gd name="connsiteX5" fmla="*/ 2376268 w 7739155"/>
              <a:gd name="connsiteY5" fmla="*/ 813616 h 1593059"/>
              <a:gd name="connsiteX6" fmla="*/ 2915870 w 7739155"/>
              <a:gd name="connsiteY6" fmla="*/ 455261 h 1593059"/>
              <a:gd name="connsiteX7" fmla="*/ 4793531 w 7739155"/>
              <a:gd name="connsiteY7" fmla="*/ 483180 h 1593059"/>
              <a:gd name="connsiteX8" fmla="*/ 5149518 w 7739155"/>
              <a:gd name="connsiteY8" fmla="*/ 1593025 h 1593059"/>
              <a:gd name="connsiteX9" fmla="*/ 5470605 w 7739155"/>
              <a:gd name="connsiteY9" fmla="*/ 441301 h 1593059"/>
              <a:gd name="connsiteX10" fmla="*/ 6008076 w 7739155"/>
              <a:gd name="connsiteY10" fmla="*/ 427341 h 1593059"/>
              <a:gd name="connsiteX11" fmla="*/ 6266342 w 7739155"/>
              <a:gd name="connsiteY11" fmla="*/ 867089 h 1593059"/>
              <a:gd name="connsiteX12" fmla="*/ 6629310 w 7739155"/>
              <a:gd name="connsiteY12" fmla="*/ 106253 h 1593059"/>
              <a:gd name="connsiteX13" fmla="*/ 7096980 w 7739155"/>
              <a:gd name="connsiteY13" fmla="*/ 85311 h 1593059"/>
              <a:gd name="connsiteX14" fmla="*/ 7404107 w 7739155"/>
              <a:gd name="connsiteY14" fmla="*/ 483181 h 1593059"/>
              <a:gd name="connsiteX15" fmla="*/ 7739155 w 7739155"/>
              <a:gd name="connsiteY15" fmla="*/ 29471 h 1593059"/>
              <a:gd name="connsiteX16" fmla="*/ 7739155 w 7739155"/>
              <a:gd name="connsiteY16" fmla="*/ 29471 h 1593059"/>
              <a:gd name="connsiteX0" fmla="*/ 0 w 7739155"/>
              <a:gd name="connsiteY0" fmla="*/ 860109 h 1593064"/>
              <a:gd name="connsiteX1" fmla="*/ 776333 w 7739155"/>
              <a:gd name="connsiteY1" fmla="*/ 12 h 1593064"/>
              <a:gd name="connsiteX2" fmla="*/ 1174143 w 7739155"/>
              <a:gd name="connsiteY2" fmla="*/ 839169 h 1593064"/>
              <a:gd name="connsiteX3" fmla="*/ 1548055 w 7739155"/>
              <a:gd name="connsiteY3" fmla="*/ 338136 h 1593064"/>
              <a:gd name="connsiteX4" fmla="*/ 1886889 w 7739155"/>
              <a:gd name="connsiteY4" fmla="*/ 793443 h 1593064"/>
              <a:gd name="connsiteX5" fmla="*/ 2376268 w 7739155"/>
              <a:gd name="connsiteY5" fmla="*/ 813616 h 1593064"/>
              <a:gd name="connsiteX6" fmla="*/ 2915870 w 7739155"/>
              <a:gd name="connsiteY6" fmla="*/ 455261 h 1593064"/>
              <a:gd name="connsiteX7" fmla="*/ 4793531 w 7739155"/>
              <a:gd name="connsiteY7" fmla="*/ 483180 h 1593064"/>
              <a:gd name="connsiteX8" fmla="*/ 5079179 w 7739155"/>
              <a:gd name="connsiteY8" fmla="*/ 1593025 h 1593064"/>
              <a:gd name="connsiteX9" fmla="*/ 5470605 w 7739155"/>
              <a:gd name="connsiteY9" fmla="*/ 441301 h 1593064"/>
              <a:gd name="connsiteX10" fmla="*/ 6008076 w 7739155"/>
              <a:gd name="connsiteY10" fmla="*/ 427341 h 1593064"/>
              <a:gd name="connsiteX11" fmla="*/ 6266342 w 7739155"/>
              <a:gd name="connsiteY11" fmla="*/ 867089 h 1593064"/>
              <a:gd name="connsiteX12" fmla="*/ 6629310 w 7739155"/>
              <a:gd name="connsiteY12" fmla="*/ 106253 h 1593064"/>
              <a:gd name="connsiteX13" fmla="*/ 7096980 w 7739155"/>
              <a:gd name="connsiteY13" fmla="*/ 85311 h 1593064"/>
              <a:gd name="connsiteX14" fmla="*/ 7404107 w 7739155"/>
              <a:gd name="connsiteY14" fmla="*/ 483181 h 1593064"/>
              <a:gd name="connsiteX15" fmla="*/ 7739155 w 7739155"/>
              <a:gd name="connsiteY15" fmla="*/ 29471 h 1593064"/>
              <a:gd name="connsiteX16" fmla="*/ 7739155 w 7739155"/>
              <a:gd name="connsiteY16" fmla="*/ 29471 h 1593064"/>
              <a:gd name="connsiteX0" fmla="*/ 0 w 7739155"/>
              <a:gd name="connsiteY0" fmla="*/ 860109 h 1593025"/>
              <a:gd name="connsiteX1" fmla="*/ 776333 w 7739155"/>
              <a:gd name="connsiteY1" fmla="*/ 12 h 1593025"/>
              <a:gd name="connsiteX2" fmla="*/ 1174143 w 7739155"/>
              <a:gd name="connsiteY2" fmla="*/ 839169 h 1593025"/>
              <a:gd name="connsiteX3" fmla="*/ 1548055 w 7739155"/>
              <a:gd name="connsiteY3" fmla="*/ 338136 h 1593025"/>
              <a:gd name="connsiteX4" fmla="*/ 1886889 w 7739155"/>
              <a:gd name="connsiteY4" fmla="*/ 793443 h 1593025"/>
              <a:gd name="connsiteX5" fmla="*/ 2376268 w 7739155"/>
              <a:gd name="connsiteY5" fmla="*/ 813616 h 1593025"/>
              <a:gd name="connsiteX6" fmla="*/ 2915870 w 7739155"/>
              <a:gd name="connsiteY6" fmla="*/ 455261 h 1593025"/>
              <a:gd name="connsiteX7" fmla="*/ 4664577 w 7739155"/>
              <a:gd name="connsiteY7" fmla="*/ 448011 h 1593025"/>
              <a:gd name="connsiteX8" fmla="*/ 5079179 w 7739155"/>
              <a:gd name="connsiteY8" fmla="*/ 1593025 h 1593025"/>
              <a:gd name="connsiteX9" fmla="*/ 5470605 w 7739155"/>
              <a:gd name="connsiteY9" fmla="*/ 441301 h 1593025"/>
              <a:gd name="connsiteX10" fmla="*/ 6008076 w 7739155"/>
              <a:gd name="connsiteY10" fmla="*/ 427341 h 1593025"/>
              <a:gd name="connsiteX11" fmla="*/ 6266342 w 7739155"/>
              <a:gd name="connsiteY11" fmla="*/ 867089 h 1593025"/>
              <a:gd name="connsiteX12" fmla="*/ 6629310 w 7739155"/>
              <a:gd name="connsiteY12" fmla="*/ 106253 h 1593025"/>
              <a:gd name="connsiteX13" fmla="*/ 7096980 w 7739155"/>
              <a:gd name="connsiteY13" fmla="*/ 85311 h 1593025"/>
              <a:gd name="connsiteX14" fmla="*/ 7404107 w 7739155"/>
              <a:gd name="connsiteY14" fmla="*/ 483181 h 1593025"/>
              <a:gd name="connsiteX15" fmla="*/ 7739155 w 7739155"/>
              <a:gd name="connsiteY15" fmla="*/ 29471 h 1593025"/>
              <a:gd name="connsiteX16" fmla="*/ 7739155 w 7739155"/>
              <a:gd name="connsiteY16" fmla="*/ 29471 h 1593025"/>
              <a:gd name="connsiteX0" fmla="*/ 0 w 7739155"/>
              <a:gd name="connsiteY0" fmla="*/ 860109 h 1593025"/>
              <a:gd name="connsiteX1" fmla="*/ 776333 w 7739155"/>
              <a:gd name="connsiteY1" fmla="*/ 12 h 1593025"/>
              <a:gd name="connsiteX2" fmla="*/ 1174143 w 7739155"/>
              <a:gd name="connsiteY2" fmla="*/ 839169 h 1593025"/>
              <a:gd name="connsiteX3" fmla="*/ 1548055 w 7739155"/>
              <a:gd name="connsiteY3" fmla="*/ 338136 h 1593025"/>
              <a:gd name="connsiteX4" fmla="*/ 1886889 w 7739155"/>
              <a:gd name="connsiteY4" fmla="*/ 793443 h 1593025"/>
              <a:gd name="connsiteX5" fmla="*/ 2376268 w 7739155"/>
              <a:gd name="connsiteY5" fmla="*/ 813616 h 1593025"/>
              <a:gd name="connsiteX6" fmla="*/ 2915870 w 7739155"/>
              <a:gd name="connsiteY6" fmla="*/ 455261 h 1593025"/>
              <a:gd name="connsiteX7" fmla="*/ 4664577 w 7739155"/>
              <a:gd name="connsiteY7" fmla="*/ 448011 h 1593025"/>
              <a:gd name="connsiteX8" fmla="*/ 5079179 w 7739155"/>
              <a:gd name="connsiteY8" fmla="*/ 1593025 h 1593025"/>
              <a:gd name="connsiteX9" fmla="*/ 5470605 w 7739155"/>
              <a:gd name="connsiteY9" fmla="*/ 441301 h 1593025"/>
              <a:gd name="connsiteX10" fmla="*/ 6008076 w 7739155"/>
              <a:gd name="connsiteY10" fmla="*/ 427341 h 1593025"/>
              <a:gd name="connsiteX11" fmla="*/ 6266342 w 7739155"/>
              <a:gd name="connsiteY11" fmla="*/ 867089 h 1593025"/>
              <a:gd name="connsiteX12" fmla="*/ 6629310 w 7739155"/>
              <a:gd name="connsiteY12" fmla="*/ 106253 h 1593025"/>
              <a:gd name="connsiteX13" fmla="*/ 7096980 w 7739155"/>
              <a:gd name="connsiteY13" fmla="*/ 85311 h 1593025"/>
              <a:gd name="connsiteX14" fmla="*/ 7404107 w 7739155"/>
              <a:gd name="connsiteY14" fmla="*/ 483181 h 1593025"/>
              <a:gd name="connsiteX15" fmla="*/ 7739155 w 7739155"/>
              <a:gd name="connsiteY15" fmla="*/ 29471 h 1593025"/>
              <a:gd name="connsiteX16" fmla="*/ 7739155 w 7739155"/>
              <a:gd name="connsiteY16" fmla="*/ 29471 h 1593025"/>
              <a:gd name="connsiteX0" fmla="*/ 0 w 7739155"/>
              <a:gd name="connsiteY0" fmla="*/ 860109 h 1593031"/>
              <a:gd name="connsiteX1" fmla="*/ 776333 w 7739155"/>
              <a:gd name="connsiteY1" fmla="*/ 12 h 1593031"/>
              <a:gd name="connsiteX2" fmla="*/ 1174143 w 7739155"/>
              <a:gd name="connsiteY2" fmla="*/ 839169 h 1593031"/>
              <a:gd name="connsiteX3" fmla="*/ 1548055 w 7739155"/>
              <a:gd name="connsiteY3" fmla="*/ 338136 h 1593031"/>
              <a:gd name="connsiteX4" fmla="*/ 1886889 w 7739155"/>
              <a:gd name="connsiteY4" fmla="*/ 793443 h 1593031"/>
              <a:gd name="connsiteX5" fmla="*/ 2376268 w 7739155"/>
              <a:gd name="connsiteY5" fmla="*/ 813616 h 1593031"/>
              <a:gd name="connsiteX6" fmla="*/ 2915870 w 7739155"/>
              <a:gd name="connsiteY6" fmla="*/ 455261 h 1593031"/>
              <a:gd name="connsiteX7" fmla="*/ 4664577 w 7739155"/>
              <a:gd name="connsiteY7" fmla="*/ 448011 h 1593031"/>
              <a:gd name="connsiteX8" fmla="*/ 5079179 w 7739155"/>
              <a:gd name="connsiteY8" fmla="*/ 1593025 h 1593031"/>
              <a:gd name="connsiteX9" fmla="*/ 5458882 w 7739155"/>
              <a:gd name="connsiteY9" fmla="*/ 429578 h 1593031"/>
              <a:gd name="connsiteX10" fmla="*/ 6008076 w 7739155"/>
              <a:gd name="connsiteY10" fmla="*/ 427341 h 1593031"/>
              <a:gd name="connsiteX11" fmla="*/ 6266342 w 7739155"/>
              <a:gd name="connsiteY11" fmla="*/ 867089 h 1593031"/>
              <a:gd name="connsiteX12" fmla="*/ 6629310 w 7739155"/>
              <a:gd name="connsiteY12" fmla="*/ 106253 h 1593031"/>
              <a:gd name="connsiteX13" fmla="*/ 7096980 w 7739155"/>
              <a:gd name="connsiteY13" fmla="*/ 85311 h 1593031"/>
              <a:gd name="connsiteX14" fmla="*/ 7404107 w 7739155"/>
              <a:gd name="connsiteY14" fmla="*/ 483181 h 1593031"/>
              <a:gd name="connsiteX15" fmla="*/ 7739155 w 7739155"/>
              <a:gd name="connsiteY15" fmla="*/ 29471 h 1593031"/>
              <a:gd name="connsiteX16" fmla="*/ 7739155 w 7739155"/>
              <a:gd name="connsiteY16" fmla="*/ 29471 h 1593031"/>
              <a:gd name="connsiteX0" fmla="*/ 0 w 7739155"/>
              <a:gd name="connsiteY0" fmla="*/ 860109 h 1593031"/>
              <a:gd name="connsiteX1" fmla="*/ 776333 w 7739155"/>
              <a:gd name="connsiteY1" fmla="*/ 12 h 1593031"/>
              <a:gd name="connsiteX2" fmla="*/ 1174143 w 7739155"/>
              <a:gd name="connsiteY2" fmla="*/ 839169 h 1593031"/>
              <a:gd name="connsiteX3" fmla="*/ 1548055 w 7739155"/>
              <a:gd name="connsiteY3" fmla="*/ 338136 h 1593031"/>
              <a:gd name="connsiteX4" fmla="*/ 1886889 w 7739155"/>
              <a:gd name="connsiteY4" fmla="*/ 793443 h 1593031"/>
              <a:gd name="connsiteX5" fmla="*/ 2376268 w 7739155"/>
              <a:gd name="connsiteY5" fmla="*/ 813616 h 1593031"/>
              <a:gd name="connsiteX6" fmla="*/ 2915870 w 7739155"/>
              <a:gd name="connsiteY6" fmla="*/ 455261 h 1593031"/>
              <a:gd name="connsiteX7" fmla="*/ 4664577 w 7739155"/>
              <a:gd name="connsiteY7" fmla="*/ 448011 h 1593031"/>
              <a:gd name="connsiteX8" fmla="*/ 5079179 w 7739155"/>
              <a:gd name="connsiteY8" fmla="*/ 1593025 h 1593031"/>
              <a:gd name="connsiteX9" fmla="*/ 5458882 w 7739155"/>
              <a:gd name="connsiteY9" fmla="*/ 429578 h 1593031"/>
              <a:gd name="connsiteX10" fmla="*/ 6008076 w 7739155"/>
              <a:gd name="connsiteY10" fmla="*/ 427341 h 1593031"/>
              <a:gd name="connsiteX11" fmla="*/ 6266342 w 7739155"/>
              <a:gd name="connsiteY11" fmla="*/ 867089 h 1593031"/>
              <a:gd name="connsiteX12" fmla="*/ 6629310 w 7739155"/>
              <a:gd name="connsiteY12" fmla="*/ 106253 h 1593031"/>
              <a:gd name="connsiteX13" fmla="*/ 7096980 w 7739155"/>
              <a:gd name="connsiteY13" fmla="*/ 85311 h 1593031"/>
              <a:gd name="connsiteX14" fmla="*/ 7404107 w 7739155"/>
              <a:gd name="connsiteY14" fmla="*/ 483181 h 1593031"/>
              <a:gd name="connsiteX15" fmla="*/ 7739155 w 7739155"/>
              <a:gd name="connsiteY15" fmla="*/ 29471 h 1593031"/>
              <a:gd name="connsiteX16" fmla="*/ 7739155 w 7739155"/>
              <a:gd name="connsiteY16" fmla="*/ 29471 h 1593031"/>
              <a:gd name="connsiteX0" fmla="*/ 0 w 7739155"/>
              <a:gd name="connsiteY0" fmla="*/ 830638 h 1563560"/>
              <a:gd name="connsiteX1" fmla="*/ 469674 w 7739155"/>
              <a:gd name="connsiteY1" fmla="*/ 366409 h 1563560"/>
              <a:gd name="connsiteX2" fmla="*/ 1174143 w 7739155"/>
              <a:gd name="connsiteY2" fmla="*/ 809698 h 1563560"/>
              <a:gd name="connsiteX3" fmla="*/ 1548055 w 7739155"/>
              <a:gd name="connsiteY3" fmla="*/ 308665 h 1563560"/>
              <a:gd name="connsiteX4" fmla="*/ 1886889 w 7739155"/>
              <a:gd name="connsiteY4" fmla="*/ 763972 h 1563560"/>
              <a:gd name="connsiteX5" fmla="*/ 2376268 w 7739155"/>
              <a:gd name="connsiteY5" fmla="*/ 784145 h 1563560"/>
              <a:gd name="connsiteX6" fmla="*/ 2915870 w 7739155"/>
              <a:gd name="connsiteY6" fmla="*/ 425790 h 1563560"/>
              <a:gd name="connsiteX7" fmla="*/ 4664577 w 7739155"/>
              <a:gd name="connsiteY7" fmla="*/ 418540 h 1563560"/>
              <a:gd name="connsiteX8" fmla="*/ 5079179 w 7739155"/>
              <a:gd name="connsiteY8" fmla="*/ 1563554 h 1563560"/>
              <a:gd name="connsiteX9" fmla="*/ 5458882 w 7739155"/>
              <a:gd name="connsiteY9" fmla="*/ 400107 h 1563560"/>
              <a:gd name="connsiteX10" fmla="*/ 6008076 w 7739155"/>
              <a:gd name="connsiteY10" fmla="*/ 397870 h 1563560"/>
              <a:gd name="connsiteX11" fmla="*/ 6266342 w 7739155"/>
              <a:gd name="connsiteY11" fmla="*/ 837618 h 1563560"/>
              <a:gd name="connsiteX12" fmla="*/ 6629310 w 7739155"/>
              <a:gd name="connsiteY12" fmla="*/ 76782 h 1563560"/>
              <a:gd name="connsiteX13" fmla="*/ 7096980 w 7739155"/>
              <a:gd name="connsiteY13" fmla="*/ 55840 h 1563560"/>
              <a:gd name="connsiteX14" fmla="*/ 7404107 w 7739155"/>
              <a:gd name="connsiteY14" fmla="*/ 453710 h 1563560"/>
              <a:gd name="connsiteX15" fmla="*/ 7739155 w 7739155"/>
              <a:gd name="connsiteY15" fmla="*/ 0 h 1563560"/>
              <a:gd name="connsiteX16" fmla="*/ 7739155 w 7739155"/>
              <a:gd name="connsiteY16" fmla="*/ 0 h 1563560"/>
              <a:gd name="connsiteX0" fmla="*/ 0 w 7739155"/>
              <a:gd name="connsiteY0" fmla="*/ 830638 h 1563560"/>
              <a:gd name="connsiteX1" fmla="*/ 469674 w 7739155"/>
              <a:gd name="connsiteY1" fmla="*/ 366409 h 1563560"/>
              <a:gd name="connsiteX2" fmla="*/ 878635 w 7739155"/>
              <a:gd name="connsiteY2" fmla="*/ 1155386 h 1563560"/>
              <a:gd name="connsiteX3" fmla="*/ 1548055 w 7739155"/>
              <a:gd name="connsiteY3" fmla="*/ 308665 h 1563560"/>
              <a:gd name="connsiteX4" fmla="*/ 1886889 w 7739155"/>
              <a:gd name="connsiteY4" fmla="*/ 763972 h 1563560"/>
              <a:gd name="connsiteX5" fmla="*/ 2376268 w 7739155"/>
              <a:gd name="connsiteY5" fmla="*/ 784145 h 1563560"/>
              <a:gd name="connsiteX6" fmla="*/ 2915870 w 7739155"/>
              <a:gd name="connsiteY6" fmla="*/ 425790 h 1563560"/>
              <a:gd name="connsiteX7" fmla="*/ 4664577 w 7739155"/>
              <a:gd name="connsiteY7" fmla="*/ 418540 h 1563560"/>
              <a:gd name="connsiteX8" fmla="*/ 5079179 w 7739155"/>
              <a:gd name="connsiteY8" fmla="*/ 1563554 h 1563560"/>
              <a:gd name="connsiteX9" fmla="*/ 5458882 w 7739155"/>
              <a:gd name="connsiteY9" fmla="*/ 400107 h 1563560"/>
              <a:gd name="connsiteX10" fmla="*/ 6008076 w 7739155"/>
              <a:gd name="connsiteY10" fmla="*/ 397870 h 1563560"/>
              <a:gd name="connsiteX11" fmla="*/ 6266342 w 7739155"/>
              <a:gd name="connsiteY11" fmla="*/ 837618 h 1563560"/>
              <a:gd name="connsiteX12" fmla="*/ 6629310 w 7739155"/>
              <a:gd name="connsiteY12" fmla="*/ 76782 h 1563560"/>
              <a:gd name="connsiteX13" fmla="*/ 7096980 w 7739155"/>
              <a:gd name="connsiteY13" fmla="*/ 55840 h 1563560"/>
              <a:gd name="connsiteX14" fmla="*/ 7404107 w 7739155"/>
              <a:gd name="connsiteY14" fmla="*/ 453710 h 1563560"/>
              <a:gd name="connsiteX15" fmla="*/ 7739155 w 7739155"/>
              <a:gd name="connsiteY15" fmla="*/ 0 h 1563560"/>
              <a:gd name="connsiteX16" fmla="*/ 7739155 w 7739155"/>
              <a:gd name="connsiteY16" fmla="*/ 0 h 1563560"/>
              <a:gd name="connsiteX0" fmla="*/ 0 w 7739155"/>
              <a:gd name="connsiteY0" fmla="*/ 830638 h 1563560"/>
              <a:gd name="connsiteX1" fmla="*/ 469674 w 7739155"/>
              <a:gd name="connsiteY1" fmla="*/ 366409 h 1563560"/>
              <a:gd name="connsiteX2" fmla="*/ 878635 w 7739155"/>
              <a:gd name="connsiteY2" fmla="*/ 1155386 h 1563560"/>
              <a:gd name="connsiteX3" fmla="*/ 1219094 w 7739155"/>
              <a:gd name="connsiteY3" fmla="*/ 726835 h 1563560"/>
              <a:gd name="connsiteX4" fmla="*/ 1886889 w 7739155"/>
              <a:gd name="connsiteY4" fmla="*/ 763972 h 1563560"/>
              <a:gd name="connsiteX5" fmla="*/ 2376268 w 7739155"/>
              <a:gd name="connsiteY5" fmla="*/ 784145 h 1563560"/>
              <a:gd name="connsiteX6" fmla="*/ 2915870 w 7739155"/>
              <a:gd name="connsiteY6" fmla="*/ 425790 h 1563560"/>
              <a:gd name="connsiteX7" fmla="*/ 4664577 w 7739155"/>
              <a:gd name="connsiteY7" fmla="*/ 418540 h 1563560"/>
              <a:gd name="connsiteX8" fmla="*/ 5079179 w 7739155"/>
              <a:gd name="connsiteY8" fmla="*/ 1563554 h 1563560"/>
              <a:gd name="connsiteX9" fmla="*/ 5458882 w 7739155"/>
              <a:gd name="connsiteY9" fmla="*/ 400107 h 1563560"/>
              <a:gd name="connsiteX10" fmla="*/ 6008076 w 7739155"/>
              <a:gd name="connsiteY10" fmla="*/ 397870 h 1563560"/>
              <a:gd name="connsiteX11" fmla="*/ 6266342 w 7739155"/>
              <a:gd name="connsiteY11" fmla="*/ 837618 h 1563560"/>
              <a:gd name="connsiteX12" fmla="*/ 6629310 w 7739155"/>
              <a:gd name="connsiteY12" fmla="*/ 76782 h 1563560"/>
              <a:gd name="connsiteX13" fmla="*/ 7096980 w 7739155"/>
              <a:gd name="connsiteY13" fmla="*/ 55840 h 1563560"/>
              <a:gd name="connsiteX14" fmla="*/ 7404107 w 7739155"/>
              <a:gd name="connsiteY14" fmla="*/ 453710 h 1563560"/>
              <a:gd name="connsiteX15" fmla="*/ 7739155 w 7739155"/>
              <a:gd name="connsiteY15" fmla="*/ 0 h 1563560"/>
              <a:gd name="connsiteX16" fmla="*/ 7739155 w 7739155"/>
              <a:gd name="connsiteY16" fmla="*/ 0 h 1563560"/>
              <a:gd name="connsiteX0" fmla="*/ 0 w 7739155"/>
              <a:gd name="connsiteY0" fmla="*/ 830638 h 1563560"/>
              <a:gd name="connsiteX1" fmla="*/ 469674 w 7739155"/>
              <a:gd name="connsiteY1" fmla="*/ 366409 h 1563560"/>
              <a:gd name="connsiteX2" fmla="*/ 878635 w 7739155"/>
              <a:gd name="connsiteY2" fmla="*/ 1155386 h 1563560"/>
              <a:gd name="connsiteX3" fmla="*/ 1219094 w 7739155"/>
              <a:gd name="connsiteY3" fmla="*/ 726835 h 1563560"/>
              <a:gd name="connsiteX4" fmla="*/ 1635987 w 7739155"/>
              <a:gd name="connsiteY4" fmla="*/ 1159841 h 1563560"/>
              <a:gd name="connsiteX5" fmla="*/ 2376268 w 7739155"/>
              <a:gd name="connsiteY5" fmla="*/ 784145 h 1563560"/>
              <a:gd name="connsiteX6" fmla="*/ 2915870 w 7739155"/>
              <a:gd name="connsiteY6" fmla="*/ 425790 h 1563560"/>
              <a:gd name="connsiteX7" fmla="*/ 4664577 w 7739155"/>
              <a:gd name="connsiteY7" fmla="*/ 418540 h 1563560"/>
              <a:gd name="connsiteX8" fmla="*/ 5079179 w 7739155"/>
              <a:gd name="connsiteY8" fmla="*/ 1563554 h 1563560"/>
              <a:gd name="connsiteX9" fmla="*/ 5458882 w 7739155"/>
              <a:gd name="connsiteY9" fmla="*/ 400107 h 1563560"/>
              <a:gd name="connsiteX10" fmla="*/ 6008076 w 7739155"/>
              <a:gd name="connsiteY10" fmla="*/ 397870 h 1563560"/>
              <a:gd name="connsiteX11" fmla="*/ 6266342 w 7739155"/>
              <a:gd name="connsiteY11" fmla="*/ 837618 h 1563560"/>
              <a:gd name="connsiteX12" fmla="*/ 6629310 w 7739155"/>
              <a:gd name="connsiteY12" fmla="*/ 76782 h 1563560"/>
              <a:gd name="connsiteX13" fmla="*/ 7096980 w 7739155"/>
              <a:gd name="connsiteY13" fmla="*/ 55840 h 1563560"/>
              <a:gd name="connsiteX14" fmla="*/ 7404107 w 7739155"/>
              <a:gd name="connsiteY14" fmla="*/ 453710 h 1563560"/>
              <a:gd name="connsiteX15" fmla="*/ 7739155 w 7739155"/>
              <a:gd name="connsiteY15" fmla="*/ 0 h 1563560"/>
              <a:gd name="connsiteX16" fmla="*/ 7739155 w 7739155"/>
              <a:gd name="connsiteY16" fmla="*/ 0 h 1563560"/>
              <a:gd name="connsiteX0" fmla="*/ 0 w 7739155"/>
              <a:gd name="connsiteY0" fmla="*/ 830638 h 1563560"/>
              <a:gd name="connsiteX1" fmla="*/ 469674 w 7739155"/>
              <a:gd name="connsiteY1" fmla="*/ 366409 h 1563560"/>
              <a:gd name="connsiteX2" fmla="*/ 878635 w 7739155"/>
              <a:gd name="connsiteY2" fmla="*/ 1155386 h 1563560"/>
              <a:gd name="connsiteX3" fmla="*/ 1219094 w 7739155"/>
              <a:gd name="connsiteY3" fmla="*/ 726835 h 1563560"/>
              <a:gd name="connsiteX4" fmla="*/ 1635987 w 7739155"/>
              <a:gd name="connsiteY4" fmla="*/ 1159841 h 1563560"/>
              <a:gd name="connsiteX5" fmla="*/ 2013853 w 7739155"/>
              <a:gd name="connsiteY5" fmla="*/ 1140984 h 1563560"/>
              <a:gd name="connsiteX6" fmla="*/ 2915870 w 7739155"/>
              <a:gd name="connsiteY6" fmla="*/ 425790 h 1563560"/>
              <a:gd name="connsiteX7" fmla="*/ 4664577 w 7739155"/>
              <a:gd name="connsiteY7" fmla="*/ 418540 h 1563560"/>
              <a:gd name="connsiteX8" fmla="*/ 5079179 w 7739155"/>
              <a:gd name="connsiteY8" fmla="*/ 1563554 h 1563560"/>
              <a:gd name="connsiteX9" fmla="*/ 5458882 w 7739155"/>
              <a:gd name="connsiteY9" fmla="*/ 400107 h 1563560"/>
              <a:gd name="connsiteX10" fmla="*/ 6008076 w 7739155"/>
              <a:gd name="connsiteY10" fmla="*/ 397870 h 1563560"/>
              <a:gd name="connsiteX11" fmla="*/ 6266342 w 7739155"/>
              <a:gd name="connsiteY11" fmla="*/ 837618 h 1563560"/>
              <a:gd name="connsiteX12" fmla="*/ 6629310 w 7739155"/>
              <a:gd name="connsiteY12" fmla="*/ 76782 h 1563560"/>
              <a:gd name="connsiteX13" fmla="*/ 7096980 w 7739155"/>
              <a:gd name="connsiteY13" fmla="*/ 55840 h 1563560"/>
              <a:gd name="connsiteX14" fmla="*/ 7404107 w 7739155"/>
              <a:gd name="connsiteY14" fmla="*/ 453710 h 1563560"/>
              <a:gd name="connsiteX15" fmla="*/ 7739155 w 7739155"/>
              <a:gd name="connsiteY15" fmla="*/ 0 h 1563560"/>
              <a:gd name="connsiteX16" fmla="*/ 7739155 w 7739155"/>
              <a:gd name="connsiteY16" fmla="*/ 0 h 1563560"/>
              <a:gd name="connsiteX0" fmla="*/ 0 w 7739155"/>
              <a:gd name="connsiteY0" fmla="*/ 830638 h 1563560"/>
              <a:gd name="connsiteX1" fmla="*/ 469674 w 7739155"/>
              <a:gd name="connsiteY1" fmla="*/ 366409 h 1563560"/>
              <a:gd name="connsiteX2" fmla="*/ 878635 w 7739155"/>
              <a:gd name="connsiteY2" fmla="*/ 1155386 h 1563560"/>
              <a:gd name="connsiteX3" fmla="*/ 1219094 w 7739155"/>
              <a:gd name="connsiteY3" fmla="*/ 726835 h 1563560"/>
              <a:gd name="connsiteX4" fmla="*/ 1635987 w 7739155"/>
              <a:gd name="connsiteY4" fmla="*/ 1159841 h 1563560"/>
              <a:gd name="connsiteX5" fmla="*/ 2013853 w 7739155"/>
              <a:gd name="connsiteY5" fmla="*/ 1140984 h 1563560"/>
              <a:gd name="connsiteX6" fmla="*/ 2915870 w 7739155"/>
              <a:gd name="connsiteY6" fmla="*/ 425790 h 1563560"/>
              <a:gd name="connsiteX7" fmla="*/ 4664577 w 7739155"/>
              <a:gd name="connsiteY7" fmla="*/ 418540 h 1563560"/>
              <a:gd name="connsiteX8" fmla="*/ 5079179 w 7739155"/>
              <a:gd name="connsiteY8" fmla="*/ 1563554 h 1563560"/>
              <a:gd name="connsiteX9" fmla="*/ 5458882 w 7739155"/>
              <a:gd name="connsiteY9" fmla="*/ 400107 h 1563560"/>
              <a:gd name="connsiteX10" fmla="*/ 6008076 w 7739155"/>
              <a:gd name="connsiteY10" fmla="*/ 397870 h 1563560"/>
              <a:gd name="connsiteX11" fmla="*/ 6266342 w 7739155"/>
              <a:gd name="connsiteY11" fmla="*/ 837618 h 1563560"/>
              <a:gd name="connsiteX12" fmla="*/ 6629310 w 7739155"/>
              <a:gd name="connsiteY12" fmla="*/ 76782 h 1563560"/>
              <a:gd name="connsiteX13" fmla="*/ 7096980 w 7739155"/>
              <a:gd name="connsiteY13" fmla="*/ 55840 h 1563560"/>
              <a:gd name="connsiteX14" fmla="*/ 7404107 w 7739155"/>
              <a:gd name="connsiteY14" fmla="*/ 453710 h 1563560"/>
              <a:gd name="connsiteX15" fmla="*/ 7739155 w 7739155"/>
              <a:gd name="connsiteY15" fmla="*/ 0 h 1563560"/>
              <a:gd name="connsiteX16" fmla="*/ 7739155 w 7739155"/>
              <a:gd name="connsiteY16" fmla="*/ 0 h 1563560"/>
              <a:gd name="connsiteX0" fmla="*/ 0 w 7739155"/>
              <a:gd name="connsiteY0" fmla="*/ 830638 h 1563560"/>
              <a:gd name="connsiteX1" fmla="*/ 469674 w 7739155"/>
              <a:gd name="connsiteY1" fmla="*/ 366409 h 1563560"/>
              <a:gd name="connsiteX2" fmla="*/ 878635 w 7739155"/>
              <a:gd name="connsiteY2" fmla="*/ 1155386 h 1563560"/>
              <a:gd name="connsiteX3" fmla="*/ 1219094 w 7739155"/>
              <a:gd name="connsiteY3" fmla="*/ 726835 h 1563560"/>
              <a:gd name="connsiteX4" fmla="*/ 1635987 w 7739155"/>
              <a:gd name="connsiteY4" fmla="*/ 1159841 h 1563560"/>
              <a:gd name="connsiteX5" fmla="*/ 2013853 w 7739155"/>
              <a:gd name="connsiteY5" fmla="*/ 1180013 h 1563560"/>
              <a:gd name="connsiteX6" fmla="*/ 2915870 w 7739155"/>
              <a:gd name="connsiteY6" fmla="*/ 425790 h 1563560"/>
              <a:gd name="connsiteX7" fmla="*/ 4664577 w 7739155"/>
              <a:gd name="connsiteY7" fmla="*/ 418540 h 1563560"/>
              <a:gd name="connsiteX8" fmla="*/ 5079179 w 7739155"/>
              <a:gd name="connsiteY8" fmla="*/ 1563554 h 1563560"/>
              <a:gd name="connsiteX9" fmla="*/ 5458882 w 7739155"/>
              <a:gd name="connsiteY9" fmla="*/ 400107 h 1563560"/>
              <a:gd name="connsiteX10" fmla="*/ 6008076 w 7739155"/>
              <a:gd name="connsiteY10" fmla="*/ 397870 h 1563560"/>
              <a:gd name="connsiteX11" fmla="*/ 6266342 w 7739155"/>
              <a:gd name="connsiteY11" fmla="*/ 837618 h 1563560"/>
              <a:gd name="connsiteX12" fmla="*/ 6629310 w 7739155"/>
              <a:gd name="connsiteY12" fmla="*/ 76782 h 1563560"/>
              <a:gd name="connsiteX13" fmla="*/ 7096980 w 7739155"/>
              <a:gd name="connsiteY13" fmla="*/ 55840 h 1563560"/>
              <a:gd name="connsiteX14" fmla="*/ 7404107 w 7739155"/>
              <a:gd name="connsiteY14" fmla="*/ 453710 h 1563560"/>
              <a:gd name="connsiteX15" fmla="*/ 7739155 w 7739155"/>
              <a:gd name="connsiteY15" fmla="*/ 0 h 1563560"/>
              <a:gd name="connsiteX16" fmla="*/ 7739155 w 7739155"/>
              <a:gd name="connsiteY16" fmla="*/ 0 h 1563560"/>
              <a:gd name="connsiteX0" fmla="*/ 0 w 7739155"/>
              <a:gd name="connsiteY0" fmla="*/ 830638 h 1563560"/>
              <a:gd name="connsiteX1" fmla="*/ 469674 w 7739155"/>
              <a:gd name="connsiteY1" fmla="*/ 366409 h 1563560"/>
              <a:gd name="connsiteX2" fmla="*/ 878635 w 7739155"/>
              <a:gd name="connsiteY2" fmla="*/ 1155386 h 1563560"/>
              <a:gd name="connsiteX3" fmla="*/ 1219094 w 7739155"/>
              <a:gd name="connsiteY3" fmla="*/ 726835 h 1563560"/>
              <a:gd name="connsiteX4" fmla="*/ 1635987 w 7739155"/>
              <a:gd name="connsiteY4" fmla="*/ 1159841 h 1563560"/>
              <a:gd name="connsiteX5" fmla="*/ 2013853 w 7739155"/>
              <a:gd name="connsiteY5" fmla="*/ 1180013 h 1563560"/>
              <a:gd name="connsiteX6" fmla="*/ 2915870 w 7739155"/>
              <a:gd name="connsiteY6" fmla="*/ 425790 h 1563560"/>
              <a:gd name="connsiteX7" fmla="*/ 4664577 w 7739155"/>
              <a:gd name="connsiteY7" fmla="*/ 418540 h 1563560"/>
              <a:gd name="connsiteX8" fmla="*/ 5079179 w 7739155"/>
              <a:gd name="connsiteY8" fmla="*/ 1563554 h 1563560"/>
              <a:gd name="connsiteX9" fmla="*/ 5458882 w 7739155"/>
              <a:gd name="connsiteY9" fmla="*/ 400107 h 1563560"/>
              <a:gd name="connsiteX10" fmla="*/ 6008076 w 7739155"/>
              <a:gd name="connsiteY10" fmla="*/ 397870 h 1563560"/>
              <a:gd name="connsiteX11" fmla="*/ 6266342 w 7739155"/>
              <a:gd name="connsiteY11" fmla="*/ 837618 h 1563560"/>
              <a:gd name="connsiteX12" fmla="*/ 6629310 w 7739155"/>
              <a:gd name="connsiteY12" fmla="*/ 76782 h 1563560"/>
              <a:gd name="connsiteX13" fmla="*/ 7096980 w 7739155"/>
              <a:gd name="connsiteY13" fmla="*/ 55840 h 1563560"/>
              <a:gd name="connsiteX14" fmla="*/ 7404107 w 7739155"/>
              <a:gd name="connsiteY14" fmla="*/ 453710 h 1563560"/>
              <a:gd name="connsiteX15" fmla="*/ 7739155 w 7739155"/>
              <a:gd name="connsiteY15" fmla="*/ 0 h 1563560"/>
              <a:gd name="connsiteX16" fmla="*/ 7739155 w 7739155"/>
              <a:gd name="connsiteY16" fmla="*/ 0 h 1563560"/>
              <a:gd name="connsiteX0" fmla="*/ 0 w 7739155"/>
              <a:gd name="connsiteY0" fmla="*/ 830638 h 1563560"/>
              <a:gd name="connsiteX1" fmla="*/ 469674 w 7739155"/>
              <a:gd name="connsiteY1" fmla="*/ 366409 h 1563560"/>
              <a:gd name="connsiteX2" fmla="*/ 878635 w 7739155"/>
              <a:gd name="connsiteY2" fmla="*/ 1155386 h 1563560"/>
              <a:gd name="connsiteX3" fmla="*/ 1219094 w 7739155"/>
              <a:gd name="connsiteY3" fmla="*/ 726835 h 1563560"/>
              <a:gd name="connsiteX4" fmla="*/ 1635987 w 7739155"/>
              <a:gd name="connsiteY4" fmla="*/ 1159841 h 1563560"/>
              <a:gd name="connsiteX5" fmla="*/ 2013853 w 7739155"/>
              <a:gd name="connsiteY5" fmla="*/ 1180013 h 1563560"/>
              <a:gd name="connsiteX6" fmla="*/ 2430792 w 7739155"/>
              <a:gd name="connsiteY6" fmla="*/ 754751 h 1563560"/>
              <a:gd name="connsiteX7" fmla="*/ 4664577 w 7739155"/>
              <a:gd name="connsiteY7" fmla="*/ 418540 h 1563560"/>
              <a:gd name="connsiteX8" fmla="*/ 5079179 w 7739155"/>
              <a:gd name="connsiteY8" fmla="*/ 1563554 h 1563560"/>
              <a:gd name="connsiteX9" fmla="*/ 5458882 w 7739155"/>
              <a:gd name="connsiteY9" fmla="*/ 400107 h 1563560"/>
              <a:gd name="connsiteX10" fmla="*/ 6008076 w 7739155"/>
              <a:gd name="connsiteY10" fmla="*/ 397870 h 1563560"/>
              <a:gd name="connsiteX11" fmla="*/ 6266342 w 7739155"/>
              <a:gd name="connsiteY11" fmla="*/ 837618 h 1563560"/>
              <a:gd name="connsiteX12" fmla="*/ 6629310 w 7739155"/>
              <a:gd name="connsiteY12" fmla="*/ 76782 h 1563560"/>
              <a:gd name="connsiteX13" fmla="*/ 7096980 w 7739155"/>
              <a:gd name="connsiteY13" fmla="*/ 55840 h 1563560"/>
              <a:gd name="connsiteX14" fmla="*/ 7404107 w 7739155"/>
              <a:gd name="connsiteY14" fmla="*/ 453710 h 1563560"/>
              <a:gd name="connsiteX15" fmla="*/ 7739155 w 7739155"/>
              <a:gd name="connsiteY15" fmla="*/ 0 h 1563560"/>
              <a:gd name="connsiteX16" fmla="*/ 7739155 w 7739155"/>
              <a:gd name="connsiteY16" fmla="*/ 0 h 1563560"/>
              <a:gd name="connsiteX0" fmla="*/ 0 w 7739155"/>
              <a:gd name="connsiteY0" fmla="*/ 830638 h 1563560"/>
              <a:gd name="connsiteX1" fmla="*/ 469674 w 7739155"/>
              <a:gd name="connsiteY1" fmla="*/ 366409 h 1563560"/>
              <a:gd name="connsiteX2" fmla="*/ 878635 w 7739155"/>
              <a:gd name="connsiteY2" fmla="*/ 1155386 h 1563560"/>
              <a:gd name="connsiteX3" fmla="*/ 1219094 w 7739155"/>
              <a:gd name="connsiteY3" fmla="*/ 726835 h 1563560"/>
              <a:gd name="connsiteX4" fmla="*/ 1635987 w 7739155"/>
              <a:gd name="connsiteY4" fmla="*/ 1159841 h 1563560"/>
              <a:gd name="connsiteX5" fmla="*/ 2013853 w 7739155"/>
              <a:gd name="connsiteY5" fmla="*/ 1180013 h 1563560"/>
              <a:gd name="connsiteX6" fmla="*/ 2430792 w 7739155"/>
              <a:gd name="connsiteY6" fmla="*/ 754751 h 1563560"/>
              <a:gd name="connsiteX7" fmla="*/ 4664577 w 7739155"/>
              <a:gd name="connsiteY7" fmla="*/ 418540 h 1563560"/>
              <a:gd name="connsiteX8" fmla="*/ 5079179 w 7739155"/>
              <a:gd name="connsiteY8" fmla="*/ 1563554 h 1563560"/>
              <a:gd name="connsiteX9" fmla="*/ 5458882 w 7739155"/>
              <a:gd name="connsiteY9" fmla="*/ 400107 h 1563560"/>
              <a:gd name="connsiteX10" fmla="*/ 6008076 w 7739155"/>
              <a:gd name="connsiteY10" fmla="*/ 397870 h 1563560"/>
              <a:gd name="connsiteX11" fmla="*/ 6266342 w 7739155"/>
              <a:gd name="connsiteY11" fmla="*/ 837618 h 1563560"/>
              <a:gd name="connsiteX12" fmla="*/ 6629310 w 7739155"/>
              <a:gd name="connsiteY12" fmla="*/ 76782 h 1563560"/>
              <a:gd name="connsiteX13" fmla="*/ 7096980 w 7739155"/>
              <a:gd name="connsiteY13" fmla="*/ 55840 h 1563560"/>
              <a:gd name="connsiteX14" fmla="*/ 7404107 w 7739155"/>
              <a:gd name="connsiteY14" fmla="*/ 453710 h 1563560"/>
              <a:gd name="connsiteX15" fmla="*/ 7739155 w 7739155"/>
              <a:gd name="connsiteY15" fmla="*/ 0 h 1563560"/>
              <a:gd name="connsiteX16" fmla="*/ 7739155 w 7739155"/>
              <a:gd name="connsiteY16" fmla="*/ 0 h 1563560"/>
              <a:gd name="connsiteX0" fmla="*/ 0 w 7739155"/>
              <a:gd name="connsiteY0" fmla="*/ 830638 h 1567415"/>
              <a:gd name="connsiteX1" fmla="*/ 469674 w 7739155"/>
              <a:gd name="connsiteY1" fmla="*/ 366409 h 1567415"/>
              <a:gd name="connsiteX2" fmla="*/ 878635 w 7739155"/>
              <a:gd name="connsiteY2" fmla="*/ 1155386 h 1567415"/>
              <a:gd name="connsiteX3" fmla="*/ 1219094 w 7739155"/>
              <a:gd name="connsiteY3" fmla="*/ 726835 h 1567415"/>
              <a:gd name="connsiteX4" fmla="*/ 1635987 w 7739155"/>
              <a:gd name="connsiteY4" fmla="*/ 1159841 h 1567415"/>
              <a:gd name="connsiteX5" fmla="*/ 2013853 w 7739155"/>
              <a:gd name="connsiteY5" fmla="*/ 1180013 h 1567415"/>
              <a:gd name="connsiteX6" fmla="*/ 2430792 w 7739155"/>
              <a:gd name="connsiteY6" fmla="*/ 754751 h 1567415"/>
              <a:gd name="connsiteX7" fmla="*/ 4396948 w 7739155"/>
              <a:gd name="connsiteY7" fmla="*/ 775379 h 1567415"/>
              <a:gd name="connsiteX8" fmla="*/ 5079179 w 7739155"/>
              <a:gd name="connsiteY8" fmla="*/ 1563554 h 1567415"/>
              <a:gd name="connsiteX9" fmla="*/ 5458882 w 7739155"/>
              <a:gd name="connsiteY9" fmla="*/ 400107 h 1567415"/>
              <a:gd name="connsiteX10" fmla="*/ 6008076 w 7739155"/>
              <a:gd name="connsiteY10" fmla="*/ 397870 h 1567415"/>
              <a:gd name="connsiteX11" fmla="*/ 6266342 w 7739155"/>
              <a:gd name="connsiteY11" fmla="*/ 837618 h 1567415"/>
              <a:gd name="connsiteX12" fmla="*/ 6629310 w 7739155"/>
              <a:gd name="connsiteY12" fmla="*/ 76782 h 1567415"/>
              <a:gd name="connsiteX13" fmla="*/ 7096980 w 7739155"/>
              <a:gd name="connsiteY13" fmla="*/ 55840 h 1567415"/>
              <a:gd name="connsiteX14" fmla="*/ 7404107 w 7739155"/>
              <a:gd name="connsiteY14" fmla="*/ 453710 h 1567415"/>
              <a:gd name="connsiteX15" fmla="*/ 7739155 w 7739155"/>
              <a:gd name="connsiteY15" fmla="*/ 0 h 1567415"/>
              <a:gd name="connsiteX16" fmla="*/ 7739155 w 7739155"/>
              <a:gd name="connsiteY16" fmla="*/ 0 h 1567415"/>
              <a:gd name="connsiteX0" fmla="*/ 0 w 7739155"/>
              <a:gd name="connsiteY0" fmla="*/ 830638 h 1566865"/>
              <a:gd name="connsiteX1" fmla="*/ 469674 w 7739155"/>
              <a:gd name="connsiteY1" fmla="*/ 366409 h 1566865"/>
              <a:gd name="connsiteX2" fmla="*/ 878635 w 7739155"/>
              <a:gd name="connsiteY2" fmla="*/ 1155386 h 1566865"/>
              <a:gd name="connsiteX3" fmla="*/ 1219094 w 7739155"/>
              <a:gd name="connsiteY3" fmla="*/ 726835 h 1566865"/>
              <a:gd name="connsiteX4" fmla="*/ 1635987 w 7739155"/>
              <a:gd name="connsiteY4" fmla="*/ 1159841 h 1566865"/>
              <a:gd name="connsiteX5" fmla="*/ 2013853 w 7739155"/>
              <a:gd name="connsiteY5" fmla="*/ 1180013 h 1566865"/>
              <a:gd name="connsiteX6" fmla="*/ 2430792 w 7739155"/>
              <a:gd name="connsiteY6" fmla="*/ 754751 h 1566865"/>
              <a:gd name="connsiteX7" fmla="*/ 4396948 w 7739155"/>
              <a:gd name="connsiteY7" fmla="*/ 775379 h 1566865"/>
              <a:gd name="connsiteX8" fmla="*/ 5079179 w 7739155"/>
              <a:gd name="connsiteY8" fmla="*/ 1563554 h 1566865"/>
              <a:gd name="connsiteX9" fmla="*/ 5458882 w 7739155"/>
              <a:gd name="connsiteY9" fmla="*/ 400107 h 1566865"/>
              <a:gd name="connsiteX10" fmla="*/ 6008076 w 7739155"/>
              <a:gd name="connsiteY10" fmla="*/ 397870 h 1566865"/>
              <a:gd name="connsiteX11" fmla="*/ 6266342 w 7739155"/>
              <a:gd name="connsiteY11" fmla="*/ 837618 h 1566865"/>
              <a:gd name="connsiteX12" fmla="*/ 6629310 w 7739155"/>
              <a:gd name="connsiteY12" fmla="*/ 76782 h 1566865"/>
              <a:gd name="connsiteX13" fmla="*/ 7096980 w 7739155"/>
              <a:gd name="connsiteY13" fmla="*/ 55840 h 1566865"/>
              <a:gd name="connsiteX14" fmla="*/ 7404107 w 7739155"/>
              <a:gd name="connsiteY14" fmla="*/ 453710 h 1566865"/>
              <a:gd name="connsiteX15" fmla="*/ 7739155 w 7739155"/>
              <a:gd name="connsiteY15" fmla="*/ 0 h 1566865"/>
              <a:gd name="connsiteX16" fmla="*/ 7739155 w 7739155"/>
              <a:gd name="connsiteY16" fmla="*/ 0 h 1566865"/>
              <a:gd name="connsiteX0" fmla="*/ 0 w 7739155"/>
              <a:gd name="connsiteY0" fmla="*/ 830638 h 1566865"/>
              <a:gd name="connsiteX1" fmla="*/ 469674 w 7739155"/>
              <a:gd name="connsiteY1" fmla="*/ 366409 h 1566865"/>
              <a:gd name="connsiteX2" fmla="*/ 878635 w 7739155"/>
              <a:gd name="connsiteY2" fmla="*/ 1155386 h 1566865"/>
              <a:gd name="connsiteX3" fmla="*/ 1219094 w 7739155"/>
              <a:gd name="connsiteY3" fmla="*/ 726835 h 1566865"/>
              <a:gd name="connsiteX4" fmla="*/ 1635987 w 7739155"/>
              <a:gd name="connsiteY4" fmla="*/ 1159841 h 1566865"/>
              <a:gd name="connsiteX5" fmla="*/ 2013853 w 7739155"/>
              <a:gd name="connsiteY5" fmla="*/ 1180013 h 1566865"/>
              <a:gd name="connsiteX6" fmla="*/ 2430792 w 7739155"/>
              <a:gd name="connsiteY6" fmla="*/ 754751 h 1566865"/>
              <a:gd name="connsiteX7" fmla="*/ 4396948 w 7739155"/>
              <a:gd name="connsiteY7" fmla="*/ 775379 h 1566865"/>
              <a:gd name="connsiteX8" fmla="*/ 5079179 w 7739155"/>
              <a:gd name="connsiteY8" fmla="*/ 1563554 h 1566865"/>
              <a:gd name="connsiteX9" fmla="*/ 5458882 w 7739155"/>
              <a:gd name="connsiteY9" fmla="*/ 400107 h 1566865"/>
              <a:gd name="connsiteX10" fmla="*/ 6008076 w 7739155"/>
              <a:gd name="connsiteY10" fmla="*/ 397870 h 1566865"/>
              <a:gd name="connsiteX11" fmla="*/ 6266342 w 7739155"/>
              <a:gd name="connsiteY11" fmla="*/ 837618 h 1566865"/>
              <a:gd name="connsiteX12" fmla="*/ 6629310 w 7739155"/>
              <a:gd name="connsiteY12" fmla="*/ 76782 h 1566865"/>
              <a:gd name="connsiteX13" fmla="*/ 7096980 w 7739155"/>
              <a:gd name="connsiteY13" fmla="*/ 55840 h 1566865"/>
              <a:gd name="connsiteX14" fmla="*/ 7404107 w 7739155"/>
              <a:gd name="connsiteY14" fmla="*/ 453710 h 1566865"/>
              <a:gd name="connsiteX15" fmla="*/ 7739155 w 7739155"/>
              <a:gd name="connsiteY15" fmla="*/ 0 h 1566865"/>
              <a:gd name="connsiteX16" fmla="*/ 7739155 w 7739155"/>
              <a:gd name="connsiteY16" fmla="*/ 0 h 1566865"/>
              <a:gd name="connsiteX0" fmla="*/ 0 w 7739155"/>
              <a:gd name="connsiteY0" fmla="*/ 830638 h 1566865"/>
              <a:gd name="connsiteX1" fmla="*/ 469674 w 7739155"/>
              <a:gd name="connsiteY1" fmla="*/ 366409 h 1566865"/>
              <a:gd name="connsiteX2" fmla="*/ 878635 w 7739155"/>
              <a:gd name="connsiteY2" fmla="*/ 1155386 h 1566865"/>
              <a:gd name="connsiteX3" fmla="*/ 1219094 w 7739155"/>
              <a:gd name="connsiteY3" fmla="*/ 726835 h 1566865"/>
              <a:gd name="connsiteX4" fmla="*/ 1635987 w 7739155"/>
              <a:gd name="connsiteY4" fmla="*/ 1159841 h 1566865"/>
              <a:gd name="connsiteX5" fmla="*/ 2013853 w 7739155"/>
              <a:gd name="connsiteY5" fmla="*/ 1180013 h 1566865"/>
              <a:gd name="connsiteX6" fmla="*/ 2430792 w 7739155"/>
              <a:gd name="connsiteY6" fmla="*/ 754751 h 1566865"/>
              <a:gd name="connsiteX7" fmla="*/ 4396948 w 7739155"/>
              <a:gd name="connsiteY7" fmla="*/ 775379 h 1566865"/>
              <a:gd name="connsiteX8" fmla="*/ 5079179 w 7739155"/>
              <a:gd name="connsiteY8" fmla="*/ 1563554 h 1566865"/>
              <a:gd name="connsiteX9" fmla="*/ 5458882 w 7739155"/>
              <a:gd name="connsiteY9" fmla="*/ 400107 h 1566865"/>
              <a:gd name="connsiteX10" fmla="*/ 6008076 w 7739155"/>
              <a:gd name="connsiteY10" fmla="*/ 397870 h 1566865"/>
              <a:gd name="connsiteX11" fmla="*/ 6266342 w 7739155"/>
              <a:gd name="connsiteY11" fmla="*/ 837618 h 1566865"/>
              <a:gd name="connsiteX12" fmla="*/ 6629310 w 7739155"/>
              <a:gd name="connsiteY12" fmla="*/ 76782 h 1566865"/>
              <a:gd name="connsiteX13" fmla="*/ 7096980 w 7739155"/>
              <a:gd name="connsiteY13" fmla="*/ 55840 h 1566865"/>
              <a:gd name="connsiteX14" fmla="*/ 7404107 w 7739155"/>
              <a:gd name="connsiteY14" fmla="*/ 453710 h 1566865"/>
              <a:gd name="connsiteX15" fmla="*/ 7739155 w 7739155"/>
              <a:gd name="connsiteY15" fmla="*/ 0 h 1566865"/>
              <a:gd name="connsiteX16" fmla="*/ 7739155 w 7739155"/>
              <a:gd name="connsiteY16" fmla="*/ 0 h 1566865"/>
              <a:gd name="connsiteX0" fmla="*/ 0 w 7739155"/>
              <a:gd name="connsiteY0" fmla="*/ 830638 h 1567388"/>
              <a:gd name="connsiteX1" fmla="*/ 469674 w 7739155"/>
              <a:gd name="connsiteY1" fmla="*/ 366409 h 1567388"/>
              <a:gd name="connsiteX2" fmla="*/ 878635 w 7739155"/>
              <a:gd name="connsiteY2" fmla="*/ 1155386 h 1567388"/>
              <a:gd name="connsiteX3" fmla="*/ 1219094 w 7739155"/>
              <a:gd name="connsiteY3" fmla="*/ 726835 h 1567388"/>
              <a:gd name="connsiteX4" fmla="*/ 1635987 w 7739155"/>
              <a:gd name="connsiteY4" fmla="*/ 1159841 h 1567388"/>
              <a:gd name="connsiteX5" fmla="*/ 2013853 w 7739155"/>
              <a:gd name="connsiteY5" fmla="*/ 1180013 h 1567388"/>
              <a:gd name="connsiteX6" fmla="*/ 2414065 w 7739155"/>
              <a:gd name="connsiteY6" fmla="*/ 788205 h 1567388"/>
              <a:gd name="connsiteX7" fmla="*/ 4396948 w 7739155"/>
              <a:gd name="connsiteY7" fmla="*/ 775379 h 1567388"/>
              <a:gd name="connsiteX8" fmla="*/ 5079179 w 7739155"/>
              <a:gd name="connsiteY8" fmla="*/ 1563554 h 1567388"/>
              <a:gd name="connsiteX9" fmla="*/ 5458882 w 7739155"/>
              <a:gd name="connsiteY9" fmla="*/ 400107 h 1567388"/>
              <a:gd name="connsiteX10" fmla="*/ 6008076 w 7739155"/>
              <a:gd name="connsiteY10" fmla="*/ 397870 h 1567388"/>
              <a:gd name="connsiteX11" fmla="*/ 6266342 w 7739155"/>
              <a:gd name="connsiteY11" fmla="*/ 837618 h 1567388"/>
              <a:gd name="connsiteX12" fmla="*/ 6629310 w 7739155"/>
              <a:gd name="connsiteY12" fmla="*/ 76782 h 1567388"/>
              <a:gd name="connsiteX13" fmla="*/ 7096980 w 7739155"/>
              <a:gd name="connsiteY13" fmla="*/ 55840 h 1567388"/>
              <a:gd name="connsiteX14" fmla="*/ 7404107 w 7739155"/>
              <a:gd name="connsiteY14" fmla="*/ 453710 h 1567388"/>
              <a:gd name="connsiteX15" fmla="*/ 7739155 w 7739155"/>
              <a:gd name="connsiteY15" fmla="*/ 0 h 1567388"/>
              <a:gd name="connsiteX16" fmla="*/ 7739155 w 7739155"/>
              <a:gd name="connsiteY16" fmla="*/ 0 h 1567388"/>
              <a:gd name="connsiteX0" fmla="*/ 0 w 7739155"/>
              <a:gd name="connsiteY0" fmla="*/ 830638 h 1567061"/>
              <a:gd name="connsiteX1" fmla="*/ 469674 w 7739155"/>
              <a:gd name="connsiteY1" fmla="*/ 366409 h 1567061"/>
              <a:gd name="connsiteX2" fmla="*/ 878635 w 7739155"/>
              <a:gd name="connsiteY2" fmla="*/ 1155386 h 1567061"/>
              <a:gd name="connsiteX3" fmla="*/ 1219094 w 7739155"/>
              <a:gd name="connsiteY3" fmla="*/ 726835 h 1567061"/>
              <a:gd name="connsiteX4" fmla="*/ 1635987 w 7739155"/>
              <a:gd name="connsiteY4" fmla="*/ 1159841 h 1567061"/>
              <a:gd name="connsiteX5" fmla="*/ 2013853 w 7739155"/>
              <a:gd name="connsiteY5" fmla="*/ 1180013 h 1567061"/>
              <a:gd name="connsiteX6" fmla="*/ 2414065 w 7739155"/>
              <a:gd name="connsiteY6" fmla="*/ 788205 h 1567061"/>
              <a:gd name="connsiteX7" fmla="*/ 4396948 w 7739155"/>
              <a:gd name="connsiteY7" fmla="*/ 775379 h 1567061"/>
              <a:gd name="connsiteX8" fmla="*/ 5079179 w 7739155"/>
              <a:gd name="connsiteY8" fmla="*/ 1563554 h 1567061"/>
              <a:gd name="connsiteX9" fmla="*/ 5458882 w 7739155"/>
              <a:gd name="connsiteY9" fmla="*/ 400107 h 1567061"/>
              <a:gd name="connsiteX10" fmla="*/ 6008076 w 7739155"/>
              <a:gd name="connsiteY10" fmla="*/ 397870 h 1567061"/>
              <a:gd name="connsiteX11" fmla="*/ 6266342 w 7739155"/>
              <a:gd name="connsiteY11" fmla="*/ 837618 h 1567061"/>
              <a:gd name="connsiteX12" fmla="*/ 6629310 w 7739155"/>
              <a:gd name="connsiteY12" fmla="*/ 76782 h 1567061"/>
              <a:gd name="connsiteX13" fmla="*/ 7096980 w 7739155"/>
              <a:gd name="connsiteY13" fmla="*/ 55840 h 1567061"/>
              <a:gd name="connsiteX14" fmla="*/ 7404107 w 7739155"/>
              <a:gd name="connsiteY14" fmla="*/ 453710 h 1567061"/>
              <a:gd name="connsiteX15" fmla="*/ 7739155 w 7739155"/>
              <a:gd name="connsiteY15" fmla="*/ 0 h 1567061"/>
              <a:gd name="connsiteX16" fmla="*/ 7739155 w 7739155"/>
              <a:gd name="connsiteY16" fmla="*/ 0 h 1567061"/>
              <a:gd name="connsiteX0" fmla="*/ 0 w 7739155"/>
              <a:gd name="connsiteY0" fmla="*/ 830638 h 1568565"/>
              <a:gd name="connsiteX1" fmla="*/ 469674 w 7739155"/>
              <a:gd name="connsiteY1" fmla="*/ 366409 h 1568565"/>
              <a:gd name="connsiteX2" fmla="*/ 878635 w 7739155"/>
              <a:gd name="connsiteY2" fmla="*/ 1155386 h 1568565"/>
              <a:gd name="connsiteX3" fmla="*/ 1219094 w 7739155"/>
              <a:gd name="connsiteY3" fmla="*/ 726835 h 1568565"/>
              <a:gd name="connsiteX4" fmla="*/ 1635987 w 7739155"/>
              <a:gd name="connsiteY4" fmla="*/ 1159841 h 1568565"/>
              <a:gd name="connsiteX5" fmla="*/ 2013853 w 7739155"/>
              <a:gd name="connsiteY5" fmla="*/ 1180013 h 1568565"/>
              <a:gd name="connsiteX6" fmla="*/ 2414065 w 7739155"/>
              <a:gd name="connsiteY6" fmla="*/ 788205 h 1568565"/>
              <a:gd name="connsiteX7" fmla="*/ 4396948 w 7739155"/>
              <a:gd name="connsiteY7" fmla="*/ 836710 h 1568565"/>
              <a:gd name="connsiteX8" fmla="*/ 5079179 w 7739155"/>
              <a:gd name="connsiteY8" fmla="*/ 1563554 h 1568565"/>
              <a:gd name="connsiteX9" fmla="*/ 5458882 w 7739155"/>
              <a:gd name="connsiteY9" fmla="*/ 400107 h 1568565"/>
              <a:gd name="connsiteX10" fmla="*/ 6008076 w 7739155"/>
              <a:gd name="connsiteY10" fmla="*/ 397870 h 1568565"/>
              <a:gd name="connsiteX11" fmla="*/ 6266342 w 7739155"/>
              <a:gd name="connsiteY11" fmla="*/ 837618 h 1568565"/>
              <a:gd name="connsiteX12" fmla="*/ 6629310 w 7739155"/>
              <a:gd name="connsiteY12" fmla="*/ 76782 h 1568565"/>
              <a:gd name="connsiteX13" fmla="*/ 7096980 w 7739155"/>
              <a:gd name="connsiteY13" fmla="*/ 55840 h 1568565"/>
              <a:gd name="connsiteX14" fmla="*/ 7404107 w 7739155"/>
              <a:gd name="connsiteY14" fmla="*/ 453710 h 1568565"/>
              <a:gd name="connsiteX15" fmla="*/ 7739155 w 7739155"/>
              <a:gd name="connsiteY15" fmla="*/ 0 h 1568565"/>
              <a:gd name="connsiteX16" fmla="*/ 7739155 w 7739155"/>
              <a:gd name="connsiteY16" fmla="*/ 0 h 1568565"/>
              <a:gd name="connsiteX0" fmla="*/ 0 w 7739155"/>
              <a:gd name="connsiteY0" fmla="*/ 830638 h 1569079"/>
              <a:gd name="connsiteX1" fmla="*/ 469674 w 7739155"/>
              <a:gd name="connsiteY1" fmla="*/ 366409 h 1569079"/>
              <a:gd name="connsiteX2" fmla="*/ 878635 w 7739155"/>
              <a:gd name="connsiteY2" fmla="*/ 1155386 h 1569079"/>
              <a:gd name="connsiteX3" fmla="*/ 1219094 w 7739155"/>
              <a:gd name="connsiteY3" fmla="*/ 726835 h 1569079"/>
              <a:gd name="connsiteX4" fmla="*/ 1635987 w 7739155"/>
              <a:gd name="connsiteY4" fmla="*/ 1159841 h 1569079"/>
              <a:gd name="connsiteX5" fmla="*/ 2013853 w 7739155"/>
              <a:gd name="connsiteY5" fmla="*/ 1180013 h 1569079"/>
              <a:gd name="connsiteX6" fmla="*/ 2436367 w 7739155"/>
              <a:gd name="connsiteY6" fmla="*/ 771479 h 1569079"/>
              <a:gd name="connsiteX7" fmla="*/ 4396948 w 7739155"/>
              <a:gd name="connsiteY7" fmla="*/ 836710 h 1569079"/>
              <a:gd name="connsiteX8" fmla="*/ 5079179 w 7739155"/>
              <a:gd name="connsiteY8" fmla="*/ 1563554 h 1569079"/>
              <a:gd name="connsiteX9" fmla="*/ 5458882 w 7739155"/>
              <a:gd name="connsiteY9" fmla="*/ 400107 h 1569079"/>
              <a:gd name="connsiteX10" fmla="*/ 6008076 w 7739155"/>
              <a:gd name="connsiteY10" fmla="*/ 397870 h 1569079"/>
              <a:gd name="connsiteX11" fmla="*/ 6266342 w 7739155"/>
              <a:gd name="connsiteY11" fmla="*/ 837618 h 1569079"/>
              <a:gd name="connsiteX12" fmla="*/ 6629310 w 7739155"/>
              <a:gd name="connsiteY12" fmla="*/ 76782 h 1569079"/>
              <a:gd name="connsiteX13" fmla="*/ 7096980 w 7739155"/>
              <a:gd name="connsiteY13" fmla="*/ 55840 h 1569079"/>
              <a:gd name="connsiteX14" fmla="*/ 7404107 w 7739155"/>
              <a:gd name="connsiteY14" fmla="*/ 453710 h 1569079"/>
              <a:gd name="connsiteX15" fmla="*/ 7739155 w 7739155"/>
              <a:gd name="connsiteY15" fmla="*/ 0 h 1569079"/>
              <a:gd name="connsiteX16" fmla="*/ 7739155 w 7739155"/>
              <a:gd name="connsiteY16" fmla="*/ 0 h 1569079"/>
              <a:gd name="connsiteX0" fmla="*/ 0 w 7739155"/>
              <a:gd name="connsiteY0" fmla="*/ 830638 h 1569079"/>
              <a:gd name="connsiteX1" fmla="*/ 469674 w 7739155"/>
              <a:gd name="connsiteY1" fmla="*/ 366409 h 1569079"/>
              <a:gd name="connsiteX2" fmla="*/ 878635 w 7739155"/>
              <a:gd name="connsiteY2" fmla="*/ 1155386 h 1569079"/>
              <a:gd name="connsiteX3" fmla="*/ 1219094 w 7739155"/>
              <a:gd name="connsiteY3" fmla="*/ 726835 h 1569079"/>
              <a:gd name="connsiteX4" fmla="*/ 1635987 w 7739155"/>
              <a:gd name="connsiteY4" fmla="*/ 1159841 h 1569079"/>
              <a:gd name="connsiteX5" fmla="*/ 2013853 w 7739155"/>
              <a:gd name="connsiteY5" fmla="*/ 1180013 h 1569079"/>
              <a:gd name="connsiteX6" fmla="*/ 2436367 w 7739155"/>
              <a:gd name="connsiteY6" fmla="*/ 771479 h 1569079"/>
              <a:gd name="connsiteX7" fmla="*/ 4396948 w 7739155"/>
              <a:gd name="connsiteY7" fmla="*/ 836710 h 1569079"/>
              <a:gd name="connsiteX8" fmla="*/ 5079179 w 7739155"/>
              <a:gd name="connsiteY8" fmla="*/ 1563554 h 1569079"/>
              <a:gd name="connsiteX9" fmla="*/ 5458882 w 7739155"/>
              <a:gd name="connsiteY9" fmla="*/ 400107 h 1569079"/>
              <a:gd name="connsiteX10" fmla="*/ 6008076 w 7739155"/>
              <a:gd name="connsiteY10" fmla="*/ 397870 h 1569079"/>
              <a:gd name="connsiteX11" fmla="*/ 6266342 w 7739155"/>
              <a:gd name="connsiteY11" fmla="*/ 837618 h 1569079"/>
              <a:gd name="connsiteX12" fmla="*/ 6629310 w 7739155"/>
              <a:gd name="connsiteY12" fmla="*/ 76782 h 1569079"/>
              <a:gd name="connsiteX13" fmla="*/ 7096980 w 7739155"/>
              <a:gd name="connsiteY13" fmla="*/ 55840 h 1569079"/>
              <a:gd name="connsiteX14" fmla="*/ 7404107 w 7739155"/>
              <a:gd name="connsiteY14" fmla="*/ 453710 h 1569079"/>
              <a:gd name="connsiteX15" fmla="*/ 7739155 w 7739155"/>
              <a:gd name="connsiteY15" fmla="*/ 0 h 1569079"/>
              <a:gd name="connsiteX16" fmla="*/ 7739155 w 7739155"/>
              <a:gd name="connsiteY16" fmla="*/ 0 h 1569079"/>
              <a:gd name="connsiteX0" fmla="*/ 0 w 7739155"/>
              <a:gd name="connsiteY0" fmla="*/ 830638 h 1568286"/>
              <a:gd name="connsiteX1" fmla="*/ 469674 w 7739155"/>
              <a:gd name="connsiteY1" fmla="*/ 366409 h 1568286"/>
              <a:gd name="connsiteX2" fmla="*/ 878635 w 7739155"/>
              <a:gd name="connsiteY2" fmla="*/ 1155386 h 1568286"/>
              <a:gd name="connsiteX3" fmla="*/ 1219094 w 7739155"/>
              <a:gd name="connsiteY3" fmla="*/ 726835 h 1568286"/>
              <a:gd name="connsiteX4" fmla="*/ 1635987 w 7739155"/>
              <a:gd name="connsiteY4" fmla="*/ 1159841 h 1568286"/>
              <a:gd name="connsiteX5" fmla="*/ 2013853 w 7739155"/>
              <a:gd name="connsiteY5" fmla="*/ 1180013 h 1568286"/>
              <a:gd name="connsiteX6" fmla="*/ 2436367 w 7739155"/>
              <a:gd name="connsiteY6" fmla="*/ 771479 h 1568286"/>
              <a:gd name="connsiteX7" fmla="*/ 4396948 w 7739155"/>
              <a:gd name="connsiteY7" fmla="*/ 836710 h 1568286"/>
              <a:gd name="connsiteX8" fmla="*/ 5079179 w 7739155"/>
              <a:gd name="connsiteY8" fmla="*/ 1563554 h 1568286"/>
              <a:gd name="connsiteX9" fmla="*/ 5458882 w 7739155"/>
              <a:gd name="connsiteY9" fmla="*/ 400107 h 1568286"/>
              <a:gd name="connsiteX10" fmla="*/ 6008076 w 7739155"/>
              <a:gd name="connsiteY10" fmla="*/ 397870 h 1568286"/>
              <a:gd name="connsiteX11" fmla="*/ 6266342 w 7739155"/>
              <a:gd name="connsiteY11" fmla="*/ 837618 h 1568286"/>
              <a:gd name="connsiteX12" fmla="*/ 6629310 w 7739155"/>
              <a:gd name="connsiteY12" fmla="*/ 76782 h 1568286"/>
              <a:gd name="connsiteX13" fmla="*/ 7096980 w 7739155"/>
              <a:gd name="connsiteY13" fmla="*/ 55840 h 1568286"/>
              <a:gd name="connsiteX14" fmla="*/ 7404107 w 7739155"/>
              <a:gd name="connsiteY14" fmla="*/ 453710 h 1568286"/>
              <a:gd name="connsiteX15" fmla="*/ 7739155 w 7739155"/>
              <a:gd name="connsiteY15" fmla="*/ 0 h 1568286"/>
              <a:gd name="connsiteX16" fmla="*/ 7739155 w 7739155"/>
              <a:gd name="connsiteY16" fmla="*/ 0 h 1568286"/>
              <a:gd name="connsiteX0" fmla="*/ 0 w 7739155"/>
              <a:gd name="connsiteY0" fmla="*/ 830638 h 1567228"/>
              <a:gd name="connsiteX1" fmla="*/ 469674 w 7739155"/>
              <a:gd name="connsiteY1" fmla="*/ 366409 h 1567228"/>
              <a:gd name="connsiteX2" fmla="*/ 878635 w 7739155"/>
              <a:gd name="connsiteY2" fmla="*/ 1155386 h 1567228"/>
              <a:gd name="connsiteX3" fmla="*/ 1219094 w 7739155"/>
              <a:gd name="connsiteY3" fmla="*/ 726835 h 1567228"/>
              <a:gd name="connsiteX4" fmla="*/ 1635987 w 7739155"/>
              <a:gd name="connsiteY4" fmla="*/ 1159841 h 1567228"/>
              <a:gd name="connsiteX5" fmla="*/ 2013853 w 7739155"/>
              <a:gd name="connsiteY5" fmla="*/ 1180013 h 1567228"/>
              <a:gd name="connsiteX6" fmla="*/ 2436367 w 7739155"/>
              <a:gd name="connsiteY6" fmla="*/ 771479 h 1567228"/>
              <a:gd name="connsiteX7" fmla="*/ 4385796 w 7739155"/>
              <a:gd name="connsiteY7" fmla="*/ 792105 h 1567228"/>
              <a:gd name="connsiteX8" fmla="*/ 5079179 w 7739155"/>
              <a:gd name="connsiteY8" fmla="*/ 1563554 h 1567228"/>
              <a:gd name="connsiteX9" fmla="*/ 5458882 w 7739155"/>
              <a:gd name="connsiteY9" fmla="*/ 400107 h 1567228"/>
              <a:gd name="connsiteX10" fmla="*/ 6008076 w 7739155"/>
              <a:gd name="connsiteY10" fmla="*/ 397870 h 1567228"/>
              <a:gd name="connsiteX11" fmla="*/ 6266342 w 7739155"/>
              <a:gd name="connsiteY11" fmla="*/ 837618 h 1567228"/>
              <a:gd name="connsiteX12" fmla="*/ 6629310 w 7739155"/>
              <a:gd name="connsiteY12" fmla="*/ 76782 h 1567228"/>
              <a:gd name="connsiteX13" fmla="*/ 7096980 w 7739155"/>
              <a:gd name="connsiteY13" fmla="*/ 55840 h 1567228"/>
              <a:gd name="connsiteX14" fmla="*/ 7404107 w 7739155"/>
              <a:gd name="connsiteY14" fmla="*/ 453710 h 1567228"/>
              <a:gd name="connsiteX15" fmla="*/ 7739155 w 7739155"/>
              <a:gd name="connsiteY15" fmla="*/ 0 h 1567228"/>
              <a:gd name="connsiteX16" fmla="*/ 7739155 w 7739155"/>
              <a:gd name="connsiteY16" fmla="*/ 0 h 1567228"/>
              <a:gd name="connsiteX0" fmla="*/ 0 w 7739155"/>
              <a:gd name="connsiteY0" fmla="*/ 830638 h 1934572"/>
              <a:gd name="connsiteX1" fmla="*/ 469674 w 7739155"/>
              <a:gd name="connsiteY1" fmla="*/ 366409 h 1934572"/>
              <a:gd name="connsiteX2" fmla="*/ 878635 w 7739155"/>
              <a:gd name="connsiteY2" fmla="*/ 1155386 h 1934572"/>
              <a:gd name="connsiteX3" fmla="*/ 1219094 w 7739155"/>
              <a:gd name="connsiteY3" fmla="*/ 726835 h 1934572"/>
              <a:gd name="connsiteX4" fmla="*/ 1635987 w 7739155"/>
              <a:gd name="connsiteY4" fmla="*/ 1159841 h 1934572"/>
              <a:gd name="connsiteX5" fmla="*/ 2013853 w 7739155"/>
              <a:gd name="connsiteY5" fmla="*/ 1180013 h 1934572"/>
              <a:gd name="connsiteX6" fmla="*/ 2436367 w 7739155"/>
              <a:gd name="connsiteY6" fmla="*/ 771479 h 1934572"/>
              <a:gd name="connsiteX7" fmla="*/ 4385796 w 7739155"/>
              <a:gd name="connsiteY7" fmla="*/ 792105 h 1934572"/>
              <a:gd name="connsiteX8" fmla="*/ 4794823 w 7739155"/>
              <a:gd name="connsiteY8" fmla="*/ 1931544 h 1934572"/>
              <a:gd name="connsiteX9" fmla="*/ 5458882 w 7739155"/>
              <a:gd name="connsiteY9" fmla="*/ 400107 h 1934572"/>
              <a:gd name="connsiteX10" fmla="*/ 6008076 w 7739155"/>
              <a:gd name="connsiteY10" fmla="*/ 397870 h 1934572"/>
              <a:gd name="connsiteX11" fmla="*/ 6266342 w 7739155"/>
              <a:gd name="connsiteY11" fmla="*/ 837618 h 1934572"/>
              <a:gd name="connsiteX12" fmla="*/ 6629310 w 7739155"/>
              <a:gd name="connsiteY12" fmla="*/ 76782 h 1934572"/>
              <a:gd name="connsiteX13" fmla="*/ 7096980 w 7739155"/>
              <a:gd name="connsiteY13" fmla="*/ 55840 h 1934572"/>
              <a:gd name="connsiteX14" fmla="*/ 7404107 w 7739155"/>
              <a:gd name="connsiteY14" fmla="*/ 453710 h 1934572"/>
              <a:gd name="connsiteX15" fmla="*/ 7739155 w 7739155"/>
              <a:gd name="connsiteY15" fmla="*/ 0 h 1934572"/>
              <a:gd name="connsiteX16" fmla="*/ 7739155 w 7739155"/>
              <a:gd name="connsiteY16" fmla="*/ 0 h 1934572"/>
              <a:gd name="connsiteX0" fmla="*/ 0 w 7739155"/>
              <a:gd name="connsiteY0" fmla="*/ 830638 h 1931563"/>
              <a:gd name="connsiteX1" fmla="*/ 469674 w 7739155"/>
              <a:gd name="connsiteY1" fmla="*/ 366409 h 1931563"/>
              <a:gd name="connsiteX2" fmla="*/ 878635 w 7739155"/>
              <a:gd name="connsiteY2" fmla="*/ 1155386 h 1931563"/>
              <a:gd name="connsiteX3" fmla="*/ 1219094 w 7739155"/>
              <a:gd name="connsiteY3" fmla="*/ 726835 h 1931563"/>
              <a:gd name="connsiteX4" fmla="*/ 1635987 w 7739155"/>
              <a:gd name="connsiteY4" fmla="*/ 1159841 h 1931563"/>
              <a:gd name="connsiteX5" fmla="*/ 2013853 w 7739155"/>
              <a:gd name="connsiteY5" fmla="*/ 1180013 h 1931563"/>
              <a:gd name="connsiteX6" fmla="*/ 2436367 w 7739155"/>
              <a:gd name="connsiteY6" fmla="*/ 771479 h 1931563"/>
              <a:gd name="connsiteX7" fmla="*/ 4385796 w 7739155"/>
              <a:gd name="connsiteY7" fmla="*/ 792105 h 1931563"/>
              <a:gd name="connsiteX8" fmla="*/ 4794823 w 7739155"/>
              <a:gd name="connsiteY8" fmla="*/ 1931544 h 1931563"/>
              <a:gd name="connsiteX9" fmla="*/ 5135496 w 7739155"/>
              <a:gd name="connsiteY9" fmla="*/ 762522 h 1931563"/>
              <a:gd name="connsiteX10" fmla="*/ 6008076 w 7739155"/>
              <a:gd name="connsiteY10" fmla="*/ 397870 h 1931563"/>
              <a:gd name="connsiteX11" fmla="*/ 6266342 w 7739155"/>
              <a:gd name="connsiteY11" fmla="*/ 837618 h 1931563"/>
              <a:gd name="connsiteX12" fmla="*/ 6629310 w 7739155"/>
              <a:gd name="connsiteY12" fmla="*/ 76782 h 1931563"/>
              <a:gd name="connsiteX13" fmla="*/ 7096980 w 7739155"/>
              <a:gd name="connsiteY13" fmla="*/ 55840 h 1931563"/>
              <a:gd name="connsiteX14" fmla="*/ 7404107 w 7739155"/>
              <a:gd name="connsiteY14" fmla="*/ 453710 h 1931563"/>
              <a:gd name="connsiteX15" fmla="*/ 7739155 w 7739155"/>
              <a:gd name="connsiteY15" fmla="*/ 0 h 1931563"/>
              <a:gd name="connsiteX16" fmla="*/ 7739155 w 7739155"/>
              <a:gd name="connsiteY16" fmla="*/ 0 h 1931563"/>
              <a:gd name="connsiteX0" fmla="*/ 0 w 7739155"/>
              <a:gd name="connsiteY0" fmla="*/ 830638 h 1931563"/>
              <a:gd name="connsiteX1" fmla="*/ 469674 w 7739155"/>
              <a:gd name="connsiteY1" fmla="*/ 366409 h 1931563"/>
              <a:gd name="connsiteX2" fmla="*/ 878635 w 7739155"/>
              <a:gd name="connsiteY2" fmla="*/ 1155386 h 1931563"/>
              <a:gd name="connsiteX3" fmla="*/ 1219094 w 7739155"/>
              <a:gd name="connsiteY3" fmla="*/ 726835 h 1931563"/>
              <a:gd name="connsiteX4" fmla="*/ 1635987 w 7739155"/>
              <a:gd name="connsiteY4" fmla="*/ 1159841 h 1931563"/>
              <a:gd name="connsiteX5" fmla="*/ 2013853 w 7739155"/>
              <a:gd name="connsiteY5" fmla="*/ 1180013 h 1931563"/>
              <a:gd name="connsiteX6" fmla="*/ 2436367 w 7739155"/>
              <a:gd name="connsiteY6" fmla="*/ 771479 h 1931563"/>
              <a:gd name="connsiteX7" fmla="*/ 4385796 w 7739155"/>
              <a:gd name="connsiteY7" fmla="*/ 792105 h 1931563"/>
              <a:gd name="connsiteX8" fmla="*/ 4794823 w 7739155"/>
              <a:gd name="connsiteY8" fmla="*/ 1931544 h 1931563"/>
              <a:gd name="connsiteX9" fmla="*/ 5135496 w 7739155"/>
              <a:gd name="connsiteY9" fmla="*/ 762522 h 1931563"/>
              <a:gd name="connsiteX10" fmla="*/ 5545301 w 7739155"/>
              <a:gd name="connsiteY10" fmla="*/ 777012 h 1931563"/>
              <a:gd name="connsiteX11" fmla="*/ 6266342 w 7739155"/>
              <a:gd name="connsiteY11" fmla="*/ 837618 h 1931563"/>
              <a:gd name="connsiteX12" fmla="*/ 6629310 w 7739155"/>
              <a:gd name="connsiteY12" fmla="*/ 76782 h 1931563"/>
              <a:gd name="connsiteX13" fmla="*/ 7096980 w 7739155"/>
              <a:gd name="connsiteY13" fmla="*/ 55840 h 1931563"/>
              <a:gd name="connsiteX14" fmla="*/ 7404107 w 7739155"/>
              <a:gd name="connsiteY14" fmla="*/ 453710 h 1931563"/>
              <a:gd name="connsiteX15" fmla="*/ 7739155 w 7739155"/>
              <a:gd name="connsiteY15" fmla="*/ 0 h 1931563"/>
              <a:gd name="connsiteX16" fmla="*/ 7739155 w 7739155"/>
              <a:gd name="connsiteY16" fmla="*/ 0 h 1931563"/>
              <a:gd name="connsiteX0" fmla="*/ 0 w 7739155"/>
              <a:gd name="connsiteY0" fmla="*/ 830638 h 1931563"/>
              <a:gd name="connsiteX1" fmla="*/ 469674 w 7739155"/>
              <a:gd name="connsiteY1" fmla="*/ 366409 h 1931563"/>
              <a:gd name="connsiteX2" fmla="*/ 878635 w 7739155"/>
              <a:gd name="connsiteY2" fmla="*/ 1155386 h 1931563"/>
              <a:gd name="connsiteX3" fmla="*/ 1219094 w 7739155"/>
              <a:gd name="connsiteY3" fmla="*/ 726835 h 1931563"/>
              <a:gd name="connsiteX4" fmla="*/ 1635987 w 7739155"/>
              <a:gd name="connsiteY4" fmla="*/ 1159841 h 1931563"/>
              <a:gd name="connsiteX5" fmla="*/ 2013853 w 7739155"/>
              <a:gd name="connsiteY5" fmla="*/ 1180013 h 1931563"/>
              <a:gd name="connsiteX6" fmla="*/ 2436367 w 7739155"/>
              <a:gd name="connsiteY6" fmla="*/ 771479 h 1931563"/>
              <a:gd name="connsiteX7" fmla="*/ 4385796 w 7739155"/>
              <a:gd name="connsiteY7" fmla="*/ 792105 h 1931563"/>
              <a:gd name="connsiteX8" fmla="*/ 4794823 w 7739155"/>
              <a:gd name="connsiteY8" fmla="*/ 1931544 h 1931563"/>
              <a:gd name="connsiteX9" fmla="*/ 5135496 w 7739155"/>
              <a:gd name="connsiteY9" fmla="*/ 762522 h 1931563"/>
              <a:gd name="connsiteX10" fmla="*/ 5545301 w 7739155"/>
              <a:gd name="connsiteY10" fmla="*/ 777012 h 1931563"/>
              <a:gd name="connsiteX11" fmla="*/ 6266342 w 7739155"/>
              <a:gd name="connsiteY11" fmla="*/ 837618 h 1931563"/>
              <a:gd name="connsiteX12" fmla="*/ 6629310 w 7739155"/>
              <a:gd name="connsiteY12" fmla="*/ 76782 h 1931563"/>
              <a:gd name="connsiteX13" fmla="*/ 7096980 w 7739155"/>
              <a:gd name="connsiteY13" fmla="*/ 55840 h 1931563"/>
              <a:gd name="connsiteX14" fmla="*/ 7404107 w 7739155"/>
              <a:gd name="connsiteY14" fmla="*/ 453710 h 1931563"/>
              <a:gd name="connsiteX15" fmla="*/ 7739155 w 7739155"/>
              <a:gd name="connsiteY15" fmla="*/ 0 h 1931563"/>
              <a:gd name="connsiteX16" fmla="*/ 7739155 w 7739155"/>
              <a:gd name="connsiteY16" fmla="*/ 0 h 1931563"/>
              <a:gd name="connsiteX0" fmla="*/ 0 w 7739155"/>
              <a:gd name="connsiteY0" fmla="*/ 843291 h 1944216"/>
              <a:gd name="connsiteX1" fmla="*/ 469674 w 7739155"/>
              <a:gd name="connsiteY1" fmla="*/ 379062 h 1944216"/>
              <a:gd name="connsiteX2" fmla="*/ 878635 w 7739155"/>
              <a:gd name="connsiteY2" fmla="*/ 1168039 h 1944216"/>
              <a:gd name="connsiteX3" fmla="*/ 1219094 w 7739155"/>
              <a:gd name="connsiteY3" fmla="*/ 739488 h 1944216"/>
              <a:gd name="connsiteX4" fmla="*/ 1635987 w 7739155"/>
              <a:gd name="connsiteY4" fmla="*/ 1172494 h 1944216"/>
              <a:gd name="connsiteX5" fmla="*/ 2013853 w 7739155"/>
              <a:gd name="connsiteY5" fmla="*/ 1192666 h 1944216"/>
              <a:gd name="connsiteX6" fmla="*/ 2436367 w 7739155"/>
              <a:gd name="connsiteY6" fmla="*/ 784132 h 1944216"/>
              <a:gd name="connsiteX7" fmla="*/ 4385796 w 7739155"/>
              <a:gd name="connsiteY7" fmla="*/ 804758 h 1944216"/>
              <a:gd name="connsiteX8" fmla="*/ 4794823 w 7739155"/>
              <a:gd name="connsiteY8" fmla="*/ 1944197 h 1944216"/>
              <a:gd name="connsiteX9" fmla="*/ 5135496 w 7739155"/>
              <a:gd name="connsiteY9" fmla="*/ 775175 h 1944216"/>
              <a:gd name="connsiteX10" fmla="*/ 5545301 w 7739155"/>
              <a:gd name="connsiteY10" fmla="*/ 789665 h 1944216"/>
              <a:gd name="connsiteX11" fmla="*/ 5993137 w 7739155"/>
              <a:gd name="connsiteY11" fmla="*/ 1173657 h 1944216"/>
              <a:gd name="connsiteX12" fmla="*/ 6629310 w 7739155"/>
              <a:gd name="connsiteY12" fmla="*/ 89435 h 1944216"/>
              <a:gd name="connsiteX13" fmla="*/ 7096980 w 7739155"/>
              <a:gd name="connsiteY13" fmla="*/ 68493 h 1944216"/>
              <a:gd name="connsiteX14" fmla="*/ 7404107 w 7739155"/>
              <a:gd name="connsiteY14" fmla="*/ 466363 h 1944216"/>
              <a:gd name="connsiteX15" fmla="*/ 7739155 w 7739155"/>
              <a:gd name="connsiteY15" fmla="*/ 12653 h 1944216"/>
              <a:gd name="connsiteX16" fmla="*/ 7739155 w 7739155"/>
              <a:gd name="connsiteY16" fmla="*/ 12653 h 1944216"/>
              <a:gd name="connsiteX0" fmla="*/ 0 w 7739155"/>
              <a:gd name="connsiteY0" fmla="*/ 843291 h 1944216"/>
              <a:gd name="connsiteX1" fmla="*/ 469674 w 7739155"/>
              <a:gd name="connsiteY1" fmla="*/ 379062 h 1944216"/>
              <a:gd name="connsiteX2" fmla="*/ 878635 w 7739155"/>
              <a:gd name="connsiteY2" fmla="*/ 1168039 h 1944216"/>
              <a:gd name="connsiteX3" fmla="*/ 1219094 w 7739155"/>
              <a:gd name="connsiteY3" fmla="*/ 739488 h 1944216"/>
              <a:gd name="connsiteX4" fmla="*/ 1635987 w 7739155"/>
              <a:gd name="connsiteY4" fmla="*/ 1172494 h 1944216"/>
              <a:gd name="connsiteX5" fmla="*/ 2013853 w 7739155"/>
              <a:gd name="connsiteY5" fmla="*/ 1192666 h 1944216"/>
              <a:gd name="connsiteX6" fmla="*/ 2436367 w 7739155"/>
              <a:gd name="connsiteY6" fmla="*/ 784132 h 1944216"/>
              <a:gd name="connsiteX7" fmla="*/ 4385796 w 7739155"/>
              <a:gd name="connsiteY7" fmla="*/ 804758 h 1944216"/>
              <a:gd name="connsiteX8" fmla="*/ 4794823 w 7739155"/>
              <a:gd name="connsiteY8" fmla="*/ 1944197 h 1944216"/>
              <a:gd name="connsiteX9" fmla="*/ 5135496 w 7739155"/>
              <a:gd name="connsiteY9" fmla="*/ 775175 h 1944216"/>
              <a:gd name="connsiteX10" fmla="*/ 5545301 w 7739155"/>
              <a:gd name="connsiteY10" fmla="*/ 789665 h 1944216"/>
              <a:gd name="connsiteX11" fmla="*/ 5993137 w 7739155"/>
              <a:gd name="connsiteY11" fmla="*/ 1173657 h 1944216"/>
              <a:gd name="connsiteX12" fmla="*/ 6629310 w 7739155"/>
              <a:gd name="connsiteY12" fmla="*/ 89435 h 1944216"/>
              <a:gd name="connsiteX13" fmla="*/ 7096980 w 7739155"/>
              <a:gd name="connsiteY13" fmla="*/ 68493 h 1944216"/>
              <a:gd name="connsiteX14" fmla="*/ 7404107 w 7739155"/>
              <a:gd name="connsiteY14" fmla="*/ 466363 h 1944216"/>
              <a:gd name="connsiteX15" fmla="*/ 7739155 w 7739155"/>
              <a:gd name="connsiteY15" fmla="*/ 12653 h 1944216"/>
              <a:gd name="connsiteX16" fmla="*/ 7739155 w 7739155"/>
              <a:gd name="connsiteY16" fmla="*/ 12653 h 1944216"/>
              <a:gd name="connsiteX0" fmla="*/ 0 w 7739155"/>
              <a:gd name="connsiteY0" fmla="*/ 830638 h 1931563"/>
              <a:gd name="connsiteX1" fmla="*/ 469674 w 7739155"/>
              <a:gd name="connsiteY1" fmla="*/ 366409 h 1931563"/>
              <a:gd name="connsiteX2" fmla="*/ 878635 w 7739155"/>
              <a:gd name="connsiteY2" fmla="*/ 1155386 h 1931563"/>
              <a:gd name="connsiteX3" fmla="*/ 1219094 w 7739155"/>
              <a:gd name="connsiteY3" fmla="*/ 726835 h 1931563"/>
              <a:gd name="connsiteX4" fmla="*/ 1635987 w 7739155"/>
              <a:gd name="connsiteY4" fmla="*/ 1159841 h 1931563"/>
              <a:gd name="connsiteX5" fmla="*/ 2013853 w 7739155"/>
              <a:gd name="connsiteY5" fmla="*/ 1180013 h 1931563"/>
              <a:gd name="connsiteX6" fmla="*/ 2436367 w 7739155"/>
              <a:gd name="connsiteY6" fmla="*/ 771479 h 1931563"/>
              <a:gd name="connsiteX7" fmla="*/ 4385796 w 7739155"/>
              <a:gd name="connsiteY7" fmla="*/ 792105 h 1931563"/>
              <a:gd name="connsiteX8" fmla="*/ 4794823 w 7739155"/>
              <a:gd name="connsiteY8" fmla="*/ 1931544 h 1931563"/>
              <a:gd name="connsiteX9" fmla="*/ 5135496 w 7739155"/>
              <a:gd name="connsiteY9" fmla="*/ 762522 h 1931563"/>
              <a:gd name="connsiteX10" fmla="*/ 5545301 w 7739155"/>
              <a:gd name="connsiteY10" fmla="*/ 777012 h 1931563"/>
              <a:gd name="connsiteX11" fmla="*/ 5993137 w 7739155"/>
              <a:gd name="connsiteY11" fmla="*/ 1161004 h 1931563"/>
              <a:gd name="connsiteX12" fmla="*/ 6333803 w 7739155"/>
              <a:gd name="connsiteY12" fmla="*/ 400167 h 1931563"/>
              <a:gd name="connsiteX13" fmla="*/ 7096980 w 7739155"/>
              <a:gd name="connsiteY13" fmla="*/ 55840 h 1931563"/>
              <a:gd name="connsiteX14" fmla="*/ 7404107 w 7739155"/>
              <a:gd name="connsiteY14" fmla="*/ 453710 h 1931563"/>
              <a:gd name="connsiteX15" fmla="*/ 7739155 w 7739155"/>
              <a:gd name="connsiteY15" fmla="*/ 0 h 1931563"/>
              <a:gd name="connsiteX16" fmla="*/ 7739155 w 7739155"/>
              <a:gd name="connsiteY16" fmla="*/ 0 h 1931563"/>
              <a:gd name="connsiteX0" fmla="*/ 0 w 7739155"/>
              <a:gd name="connsiteY0" fmla="*/ 830638 h 1931563"/>
              <a:gd name="connsiteX1" fmla="*/ 469674 w 7739155"/>
              <a:gd name="connsiteY1" fmla="*/ 366409 h 1931563"/>
              <a:gd name="connsiteX2" fmla="*/ 878635 w 7739155"/>
              <a:gd name="connsiteY2" fmla="*/ 1155386 h 1931563"/>
              <a:gd name="connsiteX3" fmla="*/ 1219094 w 7739155"/>
              <a:gd name="connsiteY3" fmla="*/ 726835 h 1931563"/>
              <a:gd name="connsiteX4" fmla="*/ 1635987 w 7739155"/>
              <a:gd name="connsiteY4" fmla="*/ 1159841 h 1931563"/>
              <a:gd name="connsiteX5" fmla="*/ 2013853 w 7739155"/>
              <a:gd name="connsiteY5" fmla="*/ 1180013 h 1931563"/>
              <a:gd name="connsiteX6" fmla="*/ 2436367 w 7739155"/>
              <a:gd name="connsiteY6" fmla="*/ 771479 h 1931563"/>
              <a:gd name="connsiteX7" fmla="*/ 4385796 w 7739155"/>
              <a:gd name="connsiteY7" fmla="*/ 792105 h 1931563"/>
              <a:gd name="connsiteX8" fmla="*/ 4794823 w 7739155"/>
              <a:gd name="connsiteY8" fmla="*/ 1931544 h 1931563"/>
              <a:gd name="connsiteX9" fmla="*/ 5135496 w 7739155"/>
              <a:gd name="connsiteY9" fmla="*/ 762522 h 1931563"/>
              <a:gd name="connsiteX10" fmla="*/ 5545301 w 7739155"/>
              <a:gd name="connsiteY10" fmla="*/ 777012 h 1931563"/>
              <a:gd name="connsiteX11" fmla="*/ 5993137 w 7739155"/>
              <a:gd name="connsiteY11" fmla="*/ 1161004 h 1931563"/>
              <a:gd name="connsiteX12" fmla="*/ 6333803 w 7739155"/>
              <a:gd name="connsiteY12" fmla="*/ 400167 h 1931563"/>
              <a:gd name="connsiteX13" fmla="*/ 6728990 w 7739155"/>
              <a:gd name="connsiteY13" fmla="*/ 407103 h 1931563"/>
              <a:gd name="connsiteX14" fmla="*/ 7404107 w 7739155"/>
              <a:gd name="connsiteY14" fmla="*/ 453710 h 1931563"/>
              <a:gd name="connsiteX15" fmla="*/ 7739155 w 7739155"/>
              <a:gd name="connsiteY15" fmla="*/ 0 h 1931563"/>
              <a:gd name="connsiteX16" fmla="*/ 7739155 w 7739155"/>
              <a:gd name="connsiteY16" fmla="*/ 0 h 1931563"/>
              <a:gd name="connsiteX0" fmla="*/ 0 w 7739155"/>
              <a:gd name="connsiteY0" fmla="*/ 830638 h 1931563"/>
              <a:gd name="connsiteX1" fmla="*/ 469674 w 7739155"/>
              <a:gd name="connsiteY1" fmla="*/ 366409 h 1931563"/>
              <a:gd name="connsiteX2" fmla="*/ 878635 w 7739155"/>
              <a:gd name="connsiteY2" fmla="*/ 1155386 h 1931563"/>
              <a:gd name="connsiteX3" fmla="*/ 1219094 w 7739155"/>
              <a:gd name="connsiteY3" fmla="*/ 726835 h 1931563"/>
              <a:gd name="connsiteX4" fmla="*/ 1635987 w 7739155"/>
              <a:gd name="connsiteY4" fmla="*/ 1159841 h 1931563"/>
              <a:gd name="connsiteX5" fmla="*/ 2013853 w 7739155"/>
              <a:gd name="connsiteY5" fmla="*/ 1180013 h 1931563"/>
              <a:gd name="connsiteX6" fmla="*/ 2436367 w 7739155"/>
              <a:gd name="connsiteY6" fmla="*/ 771479 h 1931563"/>
              <a:gd name="connsiteX7" fmla="*/ 4385796 w 7739155"/>
              <a:gd name="connsiteY7" fmla="*/ 792105 h 1931563"/>
              <a:gd name="connsiteX8" fmla="*/ 4794823 w 7739155"/>
              <a:gd name="connsiteY8" fmla="*/ 1931544 h 1931563"/>
              <a:gd name="connsiteX9" fmla="*/ 5135496 w 7739155"/>
              <a:gd name="connsiteY9" fmla="*/ 762522 h 1931563"/>
              <a:gd name="connsiteX10" fmla="*/ 5545301 w 7739155"/>
              <a:gd name="connsiteY10" fmla="*/ 777012 h 1931563"/>
              <a:gd name="connsiteX11" fmla="*/ 5993137 w 7739155"/>
              <a:gd name="connsiteY11" fmla="*/ 1161004 h 1931563"/>
              <a:gd name="connsiteX12" fmla="*/ 6333803 w 7739155"/>
              <a:gd name="connsiteY12" fmla="*/ 400167 h 1931563"/>
              <a:gd name="connsiteX13" fmla="*/ 6728990 w 7739155"/>
              <a:gd name="connsiteY13" fmla="*/ 407103 h 1931563"/>
              <a:gd name="connsiteX14" fmla="*/ 7404107 w 7739155"/>
              <a:gd name="connsiteY14" fmla="*/ 453710 h 1931563"/>
              <a:gd name="connsiteX15" fmla="*/ 7739155 w 7739155"/>
              <a:gd name="connsiteY15" fmla="*/ 0 h 1931563"/>
              <a:gd name="connsiteX16" fmla="*/ 7739155 w 7739155"/>
              <a:gd name="connsiteY16" fmla="*/ 0 h 1931563"/>
              <a:gd name="connsiteX0" fmla="*/ 0 w 7739155"/>
              <a:gd name="connsiteY0" fmla="*/ 830638 h 1931563"/>
              <a:gd name="connsiteX1" fmla="*/ 469674 w 7739155"/>
              <a:gd name="connsiteY1" fmla="*/ 366409 h 1931563"/>
              <a:gd name="connsiteX2" fmla="*/ 878635 w 7739155"/>
              <a:gd name="connsiteY2" fmla="*/ 1155386 h 1931563"/>
              <a:gd name="connsiteX3" fmla="*/ 1219094 w 7739155"/>
              <a:gd name="connsiteY3" fmla="*/ 726835 h 1931563"/>
              <a:gd name="connsiteX4" fmla="*/ 1635987 w 7739155"/>
              <a:gd name="connsiteY4" fmla="*/ 1159841 h 1931563"/>
              <a:gd name="connsiteX5" fmla="*/ 2013853 w 7739155"/>
              <a:gd name="connsiteY5" fmla="*/ 1180013 h 1931563"/>
              <a:gd name="connsiteX6" fmla="*/ 2436367 w 7739155"/>
              <a:gd name="connsiteY6" fmla="*/ 771479 h 1931563"/>
              <a:gd name="connsiteX7" fmla="*/ 4385796 w 7739155"/>
              <a:gd name="connsiteY7" fmla="*/ 792105 h 1931563"/>
              <a:gd name="connsiteX8" fmla="*/ 4794823 w 7739155"/>
              <a:gd name="connsiteY8" fmla="*/ 1931544 h 1931563"/>
              <a:gd name="connsiteX9" fmla="*/ 5135496 w 7739155"/>
              <a:gd name="connsiteY9" fmla="*/ 762522 h 1931563"/>
              <a:gd name="connsiteX10" fmla="*/ 5545301 w 7739155"/>
              <a:gd name="connsiteY10" fmla="*/ 777012 h 1931563"/>
              <a:gd name="connsiteX11" fmla="*/ 5993137 w 7739155"/>
              <a:gd name="connsiteY11" fmla="*/ 1161004 h 1931563"/>
              <a:gd name="connsiteX12" fmla="*/ 6333803 w 7739155"/>
              <a:gd name="connsiteY12" fmla="*/ 400167 h 1931563"/>
              <a:gd name="connsiteX13" fmla="*/ 6728990 w 7739155"/>
              <a:gd name="connsiteY13" fmla="*/ 407103 h 1931563"/>
              <a:gd name="connsiteX14" fmla="*/ 7135933 w 7739155"/>
              <a:gd name="connsiteY14" fmla="*/ 792295 h 1931563"/>
              <a:gd name="connsiteX15" fmla="*/ 7404107 w 7739155"/>
              <a:gd name="connsiteY15" fmla="*/ 453710 h 1931563"/>
              <a:gd name="connsiteX16" fmla="*/ 7739155 w 7739155"/>
              <a:gd name="connsiteY16" fmla="*/ 0 h 1931563"/>
              <a:gd name="connsiteX17" fmla="*/ 7739155 w 7739155"/>
              <a:gd name="connsiteY17" fmla="*/ 0 h 1931563"/>
              <a:gd name="connsiteX0" fmla="*/ 0 w 7739155"/>
              <a:gd name="connsiteY0" fmla="*/ 830638 h 1931563"/>
              <a:gd name="connsiteX1" fmla="*/ 469674 w 7739155"/>
              <a:gd name="connsiteY1" fmla="*/ 366409 h 1931563"/>
              <a:gd name="connsiteX2" fmla="*/ 878635 w 7739155"/>
              <a:gd name="connsiteY2" fmla="*/ 1155386 h 1931563"/>
              <a:gd name="connsiteX3" fmla="*/ 1219094 w 7739155"/>
              <a:gd name="connsiteY3" fmla="*/ 726835 h 1931563"/>
              <a:gd name="connsiteX4" fmla="*/ 1635987 w 7739155"/>
              <a:gd name="connsiteY4" fmla="*/ 1159841 h 1931563"/>
              <a:gd name="connsiteX5" fmla="*/ 2013853 w 7739155"/>
              <a:gd name="connsiteY5" fmla="*/ 1180013 h 1931563"/>
              <a:gd name="connsiteX6" fmla="*/ 2436367 w 7739155"/>
              <a:gd name="connsiteY6" fmla="*/ 771479 h 1931563"/>
              <a:gd name="connsiteX7" fmla="*/ 4385796 w 7739155"/>
              <a:gd name="connsiteY7" fmla="*/ 792105 h 1931563"/>
              <a:gd name="connsiteX8" fmla="*/ 4794823 w 7739155"/>
              <a:gd name="connsiteY8" fmla="*/ 1931544 h 1931563"/>
              <a:gd name="connsiteX9" fmla="*/ 5135496 w 7739155"/>
              <a:gd name="connsiteY9" fmla="*/ 762522 h 1931563"/>
              <a:gd name="connsiteX10" fmla="*/ 5545301 w 7739155"/>
              <a:gd name="connsiteY10" fmla="*/ 777012 h 1931563"/>
              <a:gd name="connsiteX11" fmla="*/ 5993137 w 7739155"/>
              <a:gd name="connsiteY11" fmla="*/ 1161004 h 1931563"/>
              <a:gd name="connsiteX12" fmla="*/ 6333803 w 7739155"/>
              <a:gd name="connsiteY12" fmla="*/ 400167 h 1931563"/>
              <a:gd name="connsiteX13" fmla="*/ 6728990 w 7739155"/>
              <a:gd name="connsiteY13" fmla="*/ 446133 h 1931563"/>
              <a:gd name="connsiteX14" fmla="*/ 7135933 w 7739155"/>
              <a:gd name="connsiteY14" fmla="*/ 792295 h 1931563"/>
              <a:gd name="connsiteX15" fmla="*/ 7404107 w 7739155"/>
              <a:gd name="connsiteY15" fmla="*/ 453710 h 1931563"/>
              <a:gd name="connsiteX16" fmla="*/ 7739155 w 7739155"/>
              <a:gd name="connsiteY16" fmla="*/ 0 h 1931563"/>
              <a:gd name="connsiteX17" fmla="*/ 7739155 w 7739155"/>
              <a:gd name="connsiteY17" fmla="*/ 0 h 1931563"/>
              <a:gd name="connsiteX0" fmla="*/ 0 w 7739155"/>
              <a:gd name="connsiteY0" fmla="*/ 830638 h 1931563"/>
              <a:gd name="connsiteX1" fmla="*/ 469674 w 7739155"/>
              <a:gd name="connsiteY1" fmla="*/ 366409 h 1931563"/>
              <a:gd name="connsiteX2" fmla="*/ 878635 w 7739155"/>
              <a:gd name="connsiteY2" fmla="*/ 1155386 h 1931563"/>
              <a:gd name="connsiteX3" fmla="*/ 1219094 w 7739155"/>
              <a:gd name="connsiteY3" fmla="*/ 726835 h 1931563"/>
              <a:gd name="connsiteX4" fmla="*/ 1635987 w 7739155"/>
              <a:gd name="connsiteY4" fmla="*/ 1159841 h 1931563"/>
              <a:gd name="connsiteX5" fmla="*/ 2013853 w 7739155"/>
              <a:gd name="connsiteY5" fmla="*/ 1180013 h 1931563"/>
              <a:gd name="connsiteX6" fmla="*/ 2436367 w 7739155"/>
              <a:gd name="connsiteY6" fmla="*/ 771479 h 1931563"/>
              <a:gd name="connsiteX7" fmla="*/ 4385796 w 7739155"/>
              <a:gd name="connsiteY7" fmla="*/ 792105 h 1931563"/>
              <a:gd name="connsiteX8" fmla="*/ 4794823 w 7739155"/>
              <a:gd name="connsiteY8" fmla="*/ 1931544 h 1931563"/>
              <a:gd name="connsiteX9" fmla="*/ 5135496 w 7739155"/>
              <a:gd name="connsiteY9" fmla="*/ 762522 h 1931563"/>
              <a:gd name="connsiteX10" fmla="*/ 5545301 w 7739155"/>
              <a:gd name="connsiteY10" fmla="*/ 777012 h 1931563"/>
              <a:gd name="connsiteX11" fmla="*/ 5993137 w 7739155"/>
              <a:gd name="connsiteY11" fmla="*/ 1161004 h 1931563"/>
              <a:gd name="connsiteX12" fmla="*/ 6333803 w 7739155"/>
              <a:gd name="connsiteY12" fmla="*/ 400167 h 1931563"/>
              <a:gd name="connsiteX13" fmla="*/ 6728990 w 7739155"/>
              <a:gd name="connsiteY13" fmla="*/ 446133 h 1931563"/>
              <a:gd name="connsiteX14" fmla="*/ 7135933 w 7739155"/>
              <a:gd name="connsiteY14" fmla="*/ 792295 h 1931563"/>
              <a:gd name="connsiteX15" fmla="*/ 7404107 w 7739155"/>
              <a:gd name="connsiteY15" fmla="*/ 453710 h 1931563"/>
              <a:gd name="connsiteX16" fmla="*/ 7739155 w 7739155"/>
              <a:gd name="connsiteY16" fmla="*/ 0 h 1931563"/>
              <a:gd name="connsiteX17" fmla="*/ 7739155 w 7739155"/>
              <a:gd name="connsiteY17" fmla="*/ 0 h 1931563"/>
              <a:gd name="connsiteX0" fmla="*/ 0 w 7739155"/>
              <a:gd name="connsiteY0" fmla="*/ 830638 h 1931563"/>
              <a:gd name="connsiteX1" fmla="*/ 469674 w 7739155"/>
              <a:gd name="connsiteY1" fmla="*/ 366409 h 1931563"/>
              <a:gd name="connsiteX2" fmla="*/ 878635 w 7739155"/>
              <a:gd name="connsiteY2" fmla="*/ 1155386 h 1931563"/>
              <a:gd name="connsiteX3" fmla="*/ 1219094 w 7739155"/>
              <a:gd name="connsiteY3" fmla="*/ 726835 h 1931563"/>
              <a:gd name="connsiteX4" fmla="*/ 1635987 w 7739155"/>
              <a:gd name="connsiteY4" fmla="*/ 1159841 h 1931563"/>
              <a:gd name="connsiteX5" fmla="*/ 2013853 w 7739155"/>
              <a:gd name="connsiteY5" fmla="*/ 1180013 h 1931563"/>
              <a:gd name="connsiteX6" fmla="*/ 2436367 w 7739155"/>
              <a:gd name="connsiteY6" fmla="*/ 771479 h 1931563"/>
              <a:gd name="connsiteX7" fmla="*/ 4385796 w 7739155"/>
              <a:gd name="connsiteY7" fmla="*/ 792105 h 1931563"/>
              <a:gd name="connsiteX8" fmla="*/ 4794823 w 7739155"/>
              <a:gd name="connsiteY8" fmla="*/ 1931544 h 1931563"/>
              <a:gd name="connsiteX9" fmla="*/ 5135496 w 7739155"/>
              <a:gd name="connsiteY9" fmla="*/ 762522 h 1931563"/>
              <a:gd name="connsiteX10" fmla="*/ 5545301 w 7739155"/>
              <a:gd name="connsiteY10" fmla="*/ 777012 h 1931563"/>
              <a:gd name="connsiteX11" fmla="*/ 5993137 w 7739155"/>
              <a:gd name="connsiteY11" fmla="*/ 1161004 h 1931563"/>
              <a:gd name="connsiteX12" fmla="*/ 6333803 w 7739155"/>
              <a:gd name="connsiteY12" fmla="*/ 400167 h 1931563"/>
              <a:gd name="connsiteX13" fmla="*/ 6740141 w 7739155"/>
              <a:gd name="connsiteY13" fmla="*/ 434981 h 1931563"/>
              <a:gd name="connsiteX14" fmla="*/ 7135933 w 7739155"/>
              <a:gd name="connsiteY14" fmla="*/ 792295 h 1931563"/>
              <a:gd name="connsiteX15" fmla="*/ 7404107 w 7739155"/>
              <a:gd name="connsiteY15" fmla="*/ 453710 h 1931563"/>
              <a:gd name="connsiteX16" fmla="*/ 7739155 w 7739155"/>
              <a:gd name="connsiteY16" fmla="*/ 0 h 1931563"/>
              <a:gd name="connsiteX17" fmla="*/ 7739155 w 7739155"/>
              <a:gd name="connsiteY17" fmla="*/ 0 h 1931563"/>
              <a:gd name="connsiteX0" fmla="*/ 0 w 7739155"/>
              <a:gd name="connsiteY0" fmla="*/ 830638 h 1931563"/>
              <a:gd name="connsiteX1" fmla="*/ 469674 w 7739155"/>
              <a:gd name="connsiteY1" fmla="*/ 366409 h 1931563"/>
              <a:gd name="connsiteX2" fmla="*/ 878635 w 7739155"/>
              <a:gd name="connsiteY2" fmla="*/ 1155386 h 1931563"/>
              <a:gd name="connsiteX3" fmla="*/ 1219094 w 7739155"/>
              <a:gd name="connsiteY3" fmla="*/ 726835 h 1931563"/>
              <a:gd name="connsiteX4" fmla="*/ 1635987 w 7739155"/>
              <a:gd name="connsiteY4" fmla="*/ 1159841 h 1931563"/>
              <a:gd name="connsiteX5" fmla="*/ 2013853 w 7739155"/>
              <a:gd name="connsiteY5" fmla="*/ 1180013 h 1931563"/>
              <a:gd name="connsiteX6" fmla="*/ 2436367 w 7739155"/>
              <a:gd name="connsiteY6" fmla="*/ 771479 h 1931563"/>
              <a:gd name="connsiteX7" fmla="*/ 4385796 w 7739155"/>
              <a:gd name="connsiteY7" fmla="*/ 792105 h 1931563"/>
              <a:gd name="connsiteX8" fmla="*/ 4794823 w 7739155"/>
              <a:gd name="connsiteY8" fmla="*/ 1931544 h 1931563"/>
              <a:gd name="connsiteX9" fmla="*/ 5135496 w 7739155"/>
              <a:gd name="connsiteY9" fmla="*/ 762522 h 1931563"/>
              <a:gd name="connsiteX10" fmla="*/ 5545301 w 7739155"/>
              <a:gd name="connsiteY10" fmla="*/ 777012 h 1931563"/>
              <a:gd name="connsiteX11" fmla="*/ 5993137 w 7739155"/>
              <a:gd name="connsiteY11" fmla="*/ 1161004 h 1931563"/>
              <a:gd name="connsiteX12" fmla="*/ 6333803 w 7739155"/>
              <a:gd name="connsiteY12" fmla="*/ 400167 h 1931563"/>
              <a:gd name="connsiteX13" fmla="*/ 6740141 w 7739155"/>
              <a:gd name="connsiteY13" fmla="*/ 434981 h 1931563"/>
              <a:gd name="connsiteX14" fmla="*/ 7135933 w 7739155"/>
              <a:gd name="connsiteY14" fmla="*/ 792295 h 1931563"/>
              <a:gd name="connsiteX15" fmla="*/ 7404107 w 7739155"/>
              <a:gd name="connsiteY15" fmla="*/ 453710 h 1931563"/>
              <a:gd name="connsiteX16" fmla="*/ 7739155 w 7739155"/>
              <a:gd name="connsiteY16" fmla="*/ 0 h 1931563"/>
              <a:gd name="connsiteX17" fmla="*/ 7739155 w 7739155"/>
              <a:gd name="connsiteY17" fmla="*/ 0 h 1931563"/>
              <a:gd name="connsiteX0" fmla="*/ 0 w 7739155"/>
              <a:gd name="connsiteY0" fmla="*/ 830638 h 1931563"/>
              <a:gd name="connsiteX1" fmla="*/ 469674 w 7739155"/>
              <a:gd name="connsiteY1" fmla="*/ 366409 h 1931563"/>
              <a:gd name="connsiteX2" fmla="*/ 878635 w 7739155"/>
              <a:gd name="connsiteY2" fmla="*/ 1155386 h 1931563"/>
              <a:gd name="connsiteX3" fmla="*/ 1219094 w 7739155"/>
              <a:gd name="connsiteY3" fmla="*/ 726835 h 1931563"/>
              <a:gd name="connsiteX4" fmla="*/ 1635987 w 7739155"/>
              <a:gd name="connsiteY4" fmla="*/ 1159841 h 1931563"/>
              <a:gd name="connsiteX5" fmla="*/ 2013853 w 7739155"/>
              <a:gd name="connsiteY5" fmla="*/ 1180013 h 1931563"/>
              <a:gd name="connsiteX6" fmla="*/ 2436367 w 7739155"/>
              <a:gd name="connsiteY6" fmla="*/ 771479 h 1931563"/>
              <a:gd name="connsiteX7" fmla="*/ 4385796 w 7739155"/>
              <a:gd name="connsiteY7" fmla="*/ 792105 h 1931563"/>
              <a:gd name="connsiteX8" fmla="*/ 4794823 w 7739155"/>
              <a:gd name="connsiteY8" fmla="*/ 1931544 h 1931563"/>
              <a:gd name="connsiteX9" fmla="*/ 5135496 w 7739155"/>
              <a:gd name="connsiteY9" fmla="*/ 762522 h 1931563"/>
              <a:gd name="connsiteX10" fmla="*/ 5545301 w 7739155"/>
              <a:gd name="connsiteY10" fmla="*/ 777012 h 1931563"/>
              <a:gd name="connsiteX11" fmla="*/ 5993137 w 7739155"/>
              <a:gd name="connsiteY11" fmla="*/ 1161004 h 1931563"/>
              <a:gd name="connsiteX12" fmla="*/ 6333803 w 7739155"/>
              <a:gd name="connsiteY12" fmla="*/ 400167 h 1931563"/>
              <a:gd name="connsiteX13" fmla="*/ 6740141 w 7739155"/>
              <a:gd name="connsiteY13" fmla="*/ 434981 h 1931563"/>
              <a:gd name="connsiteX14" fmla="*/ 7135933 w 7739155"/>
              <a:gd name="connsiteY14" fmla="*/ 792295 h 1931563"/>
              <a:gd name="connsiteX15" fmla="*/ 7404107 w 7739155"/>
              <a:gd name="connsiteY15" fmla="*/ 453710 h 1931563"/>
              <a:gd name="connsiteX16" fmla="*/ 7739155 w 7739155"/>
              <a:gd name="connsiteY16" fmla="*/ 0 h 1931563"/>
              <a:gd name="connsiteX17" fmla="*/ 7739155 w 7739155"/>
              <a:gd name="connsiteY17" fmla="*/ 0 h 1931563"/>
              <a:gd name="connsiteX0" fmla="*/ 0 w 7739155"/>
              <a:gd name="connsiteY0" fmla="*/ 830638 h 1931563"/>
              <a:gd name="connsiteX1" fmla="*/ 469674 w 7739155"/>
              <a:gd name="connsiteY1" fmla="*/ 366409 h 1931563"/>
              <a:gd name="connsiteX2" fmla="*/ 878635 w 7739155"/>
              <a:gd name="connsiteY2" fmla="*/ 1155386 h 1931563"/>
              <a:gd name="connsiteX3" fmla="*/ 1219094 w 7739155"/>
              <a:gd name="connsiteY3" fmla="*/ 726835 h 1931563"/>
              <a:gd name="connsiteX4" fmla="*/ 1635987 w 7739155"/>
              <a:gd name="connsiteY4" fmla="*/ 1159841 h 1931563"/>
              <a:gd name="connsiteX5" fmla="*/ 2013853 w 7739155"/>
              <a:gd name="connsiteY5" fmla="*/ 1180013 h 1931563"/>
              <a:gd name="connsiteX6" fmla="*/ 2436367 w 7739155"/>
              <a:gd name="connsiteY6" fmla="*/ 771479 h 1931563"/>
              <a:gd name="connsiteX7" fmla="*/ 4385796 w 7739155"/>
              <a:gd name="connsiteY7" fmla="*/ 792105 h 1931563"/>
              <a:gd name="connsiteX8" fmla="*/ 4794823 w 7739155"/>
              <a:gd name="connsiteY8" fmla="*/ 1931544 h 1931563"/>
              <a:gd name="connsiteX9" fmla="*/ 5135496 w 7739155"/>
              <a:gd name="connsiteY9" fmla="*/ 762522 h 1931563"/>
              <a:gd name="connsiteX10" fmla="*/ 5545301 w 7739155"/>
              <a:gd name="connsiteY10" fmla="*/ 777012 h 1931563"/>
              <a:gd name="connsiteX11" fmla="*/ 5993137 w 7739155"/>
              <a:gd name="connsiteY11" fmla="*/ 1161004 h 1931563"/>
              <a:gd name="connsiteX12" fmla="*/ 6333803 w 7739155"/>
              <a:gd name="connsiteY12" fmla="*/ 400167 h 1931563"/>
              <a:gd name="connsiteX13" fmla="*/ 6740141 w 7739155"/>
              <a:gd name="connsiteY13" fmla="*/ 395952 h 1931563"/>
              <a:gd name="connsiteX14" fmla="*/ 7135933 w 7739155"/>
              <a:gd name="connsiteY14" fmla="*/ 792295 h 1931563"/>
              <a:gd name="connsiteX15" fmla="*/ 7404107 w 7739155"/>
              <a:gd name="connsiteY15" fmla="*/ 453710 h 1931563"/>
              <a:gd name="connsiteX16" fmla="*/ 7739155 w 7739155"/>
              <a:gd name="connsiteY16" fmla="*/ 0 h 1931563"/>
              <a:gd name="connsiteX17" fmla="*/ 7739155 w 7739155"/>
              <a:gd name="connsiteY17" fmla="*/ 0 h 1931563"/>
              <a:gd name="connsiteX0" fmla="*/ 0 w 7739155"/>
              <a:gd name="connsiteY0" fmla="*/ 830638 h 1931563"/>
              <a:gd name="connsiteX1" fmla="*/ 469674 w 7739155"/>
              <a:gd name="connsiteY1" fmla="*/ 366409 h 1931563"/>
              <a:gd name="connsiteX2" fmla="*/ 878635 w 7739155"/>
              <a:gd name="connsiteY2" fmla="*/ 1155386 h 1931563"/>
              <a:gd name="connsiteX3" fmla="*/ 1219094 w 7739155"/>
              <a:gd name="connsiteY3" fmla="*/ 726835 h 1931563"/>
              <a:gd name="connsiteX4" fmla="*/ 1635987 w 7739155"/>
              <a:gd name="connsiteY4" fmla="*/ 1159841 h 1931563"/>
              <a:gd name="connsiteX5" fmla="*/ 2013853 w 7739155"/>
              <a:gd name="connsiteY5" fmla="*/ 1180013 h 1931563"/>
              <a:gd name="connsiteX6" fmla="*/ 2436367 w 7739155"/>
              <a:gd name="connsiteY6" fmla="*/ 771479 h 1931563"/>
              <a:gd name="connsiteX7" fmla="*/ 4385796 w 7739155"/>
              <a:gd name="connsiteY7" fmla="*/ 792105 h 1931563"/>
              <a:gd name="connsiteX8" fmla="*/ 4794823 w 7739155"/>
              <a:gd name="connsiteY8" fmla="*/ 1931544 h 1931563"/>
              <a:gd name="connsiteX9" fmla="*/ 5135496 w 7739155"/>
              <a:gd name="connsiteY9" fmla="*/ 762522 h 1931563"/>
              <a:gd name="connsiteX10" fmla="*/ 5545301 w 7739155"/>
              <a:gd name="connsiteY10" fmla="*/ 777012 h 1931563"/>
              <a:gd name="connsiteX11" fmla="*/ 5993137 w 7739155"/>
              <a:gd name="connsiteY11" fmla="*/ 1161004 h 1931563"/>
              <a:gd name="connsiteX12" fmla="*/ 6333803 w 7739155"/>
              <a:gd name="connsiteY12" fmla="*/ 400167 h 1931563"/>
              <a:gd name="connsiteX13" fmla="*/ 6740141 w 7739155"/>
              <a:gd name="connsiteY13" fmla="*/ 395952 h 1931563"/>
              <a:gd name="connsiteX14" fmla="*/ 7135933 w 7739155"/>
              <a:gd name="connsiteY14" fmla="*/ 792295 h 1931563"/>
              <a:gd name="connsiteX15" fmla="*/ 7404107 w 7739155"/>
              <a:gd name="connsiteY15" fmla="*/ 453710 h 1931563"/>
              <a:gd name="connsiteX16" fmla="*/ 7739155 w 7739155"/>
              <a:gd name="connsiteY16" fmla="*/ 0 h 1931563"/>
              <a:gd name="connsiteX17" fmla="*/ 7739155 w 7739155"/>
              <a:gd name="connsiteY17" fmla="*/ 0 h 1931563"/>
              <a:gd name="connsiteX0" fmla="*/ 0 w 7739155"/>
              <a:gd name="connsiteY0" fmla="*/ 830638 h 1931563"/>
              <a:gd name="connsiteX1" fmla="*/ 469674 w 7739155"/>
              <a:gd name="connsiteY1" fmla="*/ 366409 h 1931563"/>
              <a:gd name="connsiteX2" fmla="*/ 878635 w 7739155"/>
              <a:gd name="connsiteY2" fmla="*/ 1155386 h 1931563"/>
              <a:gd name="connsiteX3" fmla="*/ 1219094 w 7739155"/>
              <a:gd name="connsiteY3" fmla="*/ 726835 h 1931563"/>
              <a:gd name="connsiteX4" fmla="*/ 1635987 w 7739155"/>
              <a:gd name="connsiteY4" fmla="*/ 1159841 h 1931563"/>
              <a:gd name="connsiteX5" fmla="*/ 2013853 w 7739155"/>
              <a:gd name="connsiteY5" fmla="*/ 1180013 h 1931563"/>
              <a:gd name="connsiteX6" fmla="*/ 2436367 w 7739155"/>
              <a:gd name="connsiteY6" fmla="*/ 771479 h 1931563"/>
              <a:gd name="connsiteX7" fmla="*/ 4385796 w 7739155"/>
              <a:gd name="connsiteY7" fmla="*/ 792105 h 1931563"/>
              <a:gd name="connsiteX8" fmla="*/ 4794823 w 7739155"/>
              <a:gd name="connsiteY8" fmla="*/ 1931544 h 1931563"/>
              <a:gd name="connsiteX9" fmla="*/ 5135496 w 7739155"/>
              <a:gd name="connsiteY9" fmla="*/ 762522 h 1931563"/>
              <a:gd name="connsiteX10" fmla="*/ 5545301 w 7739155"/>
              <a:gd name="connsiteY10" fmla="*/ 777012 h 1931563"/>
              <a:gd name="connsiteX11" fmla="*/ 5993137 w 7739155"/>
              <a:gd name="connsiteY11" fmla="*/ 1161004 h 1931563"/>
              <a:gd name="connsiteX12" fmla="*/ 6333803 w 7739155"/>
              <a:gd name="connsiteY12" fmla="*/ 400167 h 1931563"/>
              <a:gd name="connsiteX13" fmla="*/ 6740141 w 7739155"/>
              <a:gd name="connsiteY13" fmla="*/ 395952 h 1931563"/>
              <a:gd name="connsiteX14" fmla="*/ 7135933 w 7739155"/>
              <a:gd name="connsiteY14" fmla="*/ 792295 h 1931563"/>
              <a:gd name="connsiteX15" fmla="*/ 7482166 w 7739155"/>
              <a:gd name="connsiteY15" fmla="*/ 386803 h 1931563"/>
              <a:gd name="connsiteX16" fmla="*/ 7739155 w 7739155"/>
              <a:gd name="connsiteY16" fmla="*/ 0 h 1931563"/>
              <a:gd name="connsiteX17" fmla="*/ 7739155 w 7739155"/>
              <a:gd name="connsiteY17" fmla="*/ 0 h 1931563"/>
              <a:gd name="connsiteX0" fmla="*/ 0 w 7923150"/>
              <a:gd name="connsiteY0" fmla="*/ 830638 h 1931563"/>
              <a:gd name="connsiteX1" fmla="*/ 469674 w 7923150"/>
              <a:gd name="connsiteY1" fmla="*/ 366409 h 1931563"/>
              <a:gd name="connsiteX2" fmla="*/ 878635 w 7923150"/>
              <a:gd name="connsiteY2" fmla="*/ 1155386 h 1931563"/>
              <a:gd name="connsiteX3" fmla="*/ 1219094 w 7923150"/>
              <a:gd name="connsiteY3" fmla="*/ 726835 h 1931563"/>
              <a:gd name="connsiteX4" fmla="*/ 1635987 w 7923150"/>
              <a:gd name="connsiteY4" fmla="*/ 1159841 h 1931563"/>
              <a:gd name="connsiteX5" fmla="*/ 2013853 w 7923150"/>
              <a:gd name="connsiteY5" fmla="*/ 1180013 h 1931563"/>
              <a:gd name="connsiteX6" fmla="*/ 2436367 w 7923150"/>
              <a:gd name="connsiteY6" fmla="*/ 771479 h 1931563"/>
              <a:gd name="connsiteX7" fmla="*/ 4385796 w 7923150"/>
              <a:gd name="connsiteY7" fmla="*/ 792105 h 1931563"/>
              <a:gd name="connsiteX8" fmla="*/ 4794823 w 7923150"/>
              <a:gd name="connsiteY8" fmla="*/ 1931544 h 1931563"/>
              <a:gd name="connsiteX9" fmla="*/ 5135496 w 7923150"/>
              <a:gd name="connsiteY9" fmla="*/ 762522 h 1931563"/>
              <a:gd name="connsiteX10" fmla="*/ 5545301 w 7923150"/>
              <a:gd name="connsiteY10" fmla="*/ 777012 h 1931563"/>
              <a:gd name="connsiteX11" fmla="*/ 5993137 w 7923150"/>
              <a:gd name="connsiteY11" fmla="*/ 1161004 h 1931563"/>
              <a:gd name="connsiteX12" fmla="*/ 6333803 w 7923150"/>
              <a:gd name="connsiteY12" fmla="*/ 400167 h 1931563"/>
              <a:gd name="connsiteX13" fmla="*/ 6740141 w 7923150"/>
              <a:gd name="connsiteY13" fmla="*/ 395952 h 1931563"/>
              <a:gd name="connsiteX14" fmla="*/ 7135933 w 7923150"/>
              <a:gd name="connsiteY14" fmla="*/ 792295 h 1931563"/>
              <a:gd name="connsiteX15" fmla="*/ 7482166 w 7923150"/>
              <a:gd name="connsiteY15" fmla="*/ 386803 h 1931563"/>
              <a:gd name="connsiteX16" fmla="*/ 7739155 w 7923150"/>
              <a:gd name="connsiteY16" fmla="*/ 0 h 1931563"/>
              <a:gd name="connsiteX17" fmla="*/ 7923150 w 7923150"/>
              <a:gd name="connsiteY17" fmla="*/ 797312 h 1931563"/>
              <a:gd name="connsiteX0" fmla="*/ 0 w 7923150"/>
              <a:gd name="connsiteY0" fmla="*/ 469216 h 1570141"/>
              <a:gd name="connsiteX1" fmla="*/ 469674 w 7923150"/>
              <a:gd name="connsiteY1" fmla="*/ 4987 h 1570141"/>
              <a:gd name="connsiteX2" fmla="*/ 878635 w 7923150"/>
              <a:gd name="connsiteY2" fmla="*/ 793964 h 1570141"/>
              <a:gd name="connsiteX3" fmla="*/ 1219094 w 7923150"/>
              <a:gd name="connsiteY3" fmla="*/ 365413 h 1570141"/>
              <a:gd name="connsiteX4" fmla="*/ 1635987 w 7923150"/>
              <a:gd name="connsiteY4" fmla="*/ 798419 h 1570141"/>
              <a:gd name="connsiteX5" fmla="*/ 2013853 w 7923150"/>
              <a:gd name="connsiteY5" fmla="*/ 818591 h 1570141"/>
              <a:gd name="connsiteX6" fmla="*/ 2436367 w 7923150"/>
              <a:gd name="connsiteY6" fmla="*/ 410057 h 1570141"/>
              <a:gd name="connsiteX7" fmla="*/ 4385796 w 7923150"/>
              <a:gd name="connsiteY7" fmla="*/ 430683 h 1570141"/>
              <a:gd name="connsiteX8" fmla="*/ 4794823 w 7923150"/>
              <a:gd name="connsiteY8" fmla="*/ 1570122 h 1570141"/>
              <a:gd name="connsiteX9" fmla="*/ 5135496 w 7923150"/>
              <a:gd name="connsiteY9" fmla="*/ 401100 h 1570141"/>
              <a:gd name="connsiteX10" fmla="*/ 5545301 w 7923150"/>
              <a:gd name="connsiteY10" fmla="*/ 415590 h 1570141"/>
              <a:gd name="connsiteX11" fmla="*/ 5993137 w 7923150"/>
              <a:gd name="connsiteY11" fmla="*/ 799582 h 1570141"/>
              <a:gd name="connsiteX12" fmla="*/ 6333803 w 7923150"/>
              <a:gd name="connsiteY12" fmla="*/ 38745 h 1570141"/>
              <a:gd name="connsiteX13" fmla="*/ 6740141 w 7923150"/>
              <a:gd name="connsiteY13" fmla="*/ 34530 h 1570141"/>
              <a:gd name="connsiteX14" fmla="*/ 7135933 w 7923150"/>
              <a:gd name="connsiteY14" fmla="*/ 430873 h 1570141"/>
              <a:gd name="connsiteX15" fmla="*/ 7482166 w 7923150"/>
              <a:gd name="connsiteY15" fmla="*/ 25381 h 1570141"/>
              <a:gd name="connsiteX16" fmla="*/ 7923150 w 7923150"/>
              <a:gd name="connsiteY16" fmla="*/ 435890 h 1570141"/>
              <a:gd name="connsiteX0" fmla="*/ 0 w 7923150"/>
              <a:gd name="connsiteY0" fmla="*/ 469216 h 1570141"/>
              <a:gd name="connsiteX1" fmla="*/ 469674 w 7923150"/>
              <a:gd name="connsiteY1" fmla="*/ 4987 h 1570141"/>
              <a:gd name="connsiteX2" fmla="*/ 878635 w 7923150"/>
              <a:gd name="connsiteY2" fmla="*/ 793964 h 1570141"/>
              <a:gd name="connsiteX3" fmla="*/ 1219094 w 7923150"/>
              <a:gd name="connsiteY3" fmla="*/ 365413 h 1570141"/>
              <a:gd name="connsiteX4" fmla="*/ 1635987 w 7923150"/>
              <a:gd name="connsiteY4" fmla="*/ 798419 h 1570141"/>
              <a:gd name="connsiteX5" fmla="*/ 2013853 w 7923150"/>
              <a:gd name="connsiteY5" fmla="*/ 818591 h 1570141"/>
              <a:gd name="connsiteX6" fmla="*/ 2436367 w 7923150"/>
              <a:gd name="connsiteY6" fmla="*/ 410057 h 1570141"/>
              <a:gd name="connsiteX7" fmla="*/ 4385796 w 7923150"/>
              <a:gd name="connsiteY7" fmla="*/ 430683 h 1570141"/>
              <a:gd name="connsiteX8" fmla="*/ 4794823 w 7923150"/>
              <a:gd name="connsiteY8" fmla="*/ 1570122 h 1570141"/>
              <a:gd name="connsiteX9" fmla="*/ 5135496 w 7923150"/>
              <a:gd name="connsiteY9" fmla="*/ 401100 h 1570141"/>
              <a:gd name="connsiteX10" fmla="*/ 5545301 w 7923150"/>
              <a:gd name="connsiteY10" fmla="*/ 415590 h 1570141"/>
              <a:gd name="connsiteX11" fmla="*/ 5993137 w 7923150"/>
              <a:gd name="connsiteY11" fmla="*/ 799582 h 1570141"/>
              <a:gd name="connsiteX12" fmla="*/ 6333803 w 7923150"/>
              <a:gd name="connsiteY12" fmla="*/ 38745 h 1570141"/>
              <a:gd name="connsiteX13" fmla="*/ 6740141 w 7923150"/>
              <a:gd name="connsiteY13" fmla="*/ 34530 h 1570141"/>
              <a:gd name="connsiteX14" fmla="*/ 7135933 w 7923150"/>
              <a:gd name="connsiteY14" fmla="*/ 430873 h 1570141"/>
              <a:gd name="connsiteX15" fmla="*/ 7521196 w 7923150"/>
              <a:gd name="connsiteY15" fmla="*/ 25381 h 1570141"/>
              <a:gd name="connsiteX16" fmla="*/ 7923150 w 7923150"/>
              <a:gd name="connsiteY16" fmla="*/ 435890 h 1570141"/>
              <a:gd name="connsiteX0" fmla="*/ 0 w 7923150"/>
              <a:gd name="connsiteY0" fmla="*/ 469216 h 1570141"/>
              <a:gd name="connsiteX1" fmla="*/ 469674 w 7923150"/>
              <a:gd name="connsiteY1" fmla="*/ 4987 h 1570141"/>
              <a:gd name="connsiteX2" fmla="*/ 878635 w 7923150"/>
              <a:gd name="connsiteY2" fmla="*/ 793964 h 1570141"/>
              <a:gd name="connsiteX3" fmla="*/ 1219094 w 7923150"/>
              <a:gd name="connsiteY3" fmla="*/ 365413 h 1570141"/>
              <a:gd name="connsiteX4" fmla="*/ 1635987 w 7923150"/>
              <a:gd name="connsiteY4" fmla="*/ 798419 h 1570141"/>
              <a:gd name="connsiteX5" fmla="*/ 2013853 w 7923150"/>
              <a:gd name="connsiteY5" fmla="*/ 818591 h 1570141"/>
              <a:gd name="connsiteX6" fmla="*/ 2436367 w 7923150"/>
              <a:gd name="connsiteY6" fmla="*/ 410057 h 1570141"/>
              <a:gd name="connsiteX7" fmla="*/ 4385796 w 7923150"/>
              <a:gd name="connsiteY7" fmla="*/ 430683 h 1570141"/>
              <a:gd name="connsiteX8" fmla="*/ 4794823 w 7923150"/>
              <a:gd name="connsiteY8" fmla="*/ 1570122 h 1570141"/>
              <a:gd name="connsiteX9" fmla="*/ 5135496 w 7923150"/>
              <a:gd name="connsiteY9" fmla="*/ 401100 h 1570141"/>
              <a:gd name="connsiteX10" fmla="*/ 5545301 w 7923150"/>
              <a:gd name="connsiteY10" fmla="*/ 415590 h 1570141"/>
              <a:gd name="connsiteX11" fmla="*/ 5993137 w 7923150"/>
              <a:gd name="connsiteY11" fmla="*/ 799582 h 1570141"/>
              <a:gd name="connsiteX12" fmla="*/ 6333803 w 7923150"/>
              <a:gd name="connsiteY12" fmla="*/ 38745 h 1570141"/>
              <a:gd name="connsiteX13" fmla="*/ 6740141 w 7923150"/>
              <a:gd name="connsiteY13" fmla="*/ 34530 h 1570141"/>
              <a:gd name="connsiteX14" fmla="*/ 7135933 w 7923150"/>
              <a:gd name="connsiteY14" fmla="*/ 430873 h 1570141"/>
              <a:gd name="connsiteX15" fmla="*/ 7521196 w 7923150"/>
              <a:gd name="connsiteY15" fmla="*/ 25381 h 1570141"/>
              <a:gd name="connsiteX16" fmla="*/ 7923150 w 7923150"/>
              <a:gd name="connsiteY16" fmla="*/ 435890 h 1570141"/>
              <a:gd name="connsiteX0" fmla="*/ 0 w 7923150"/>
              <a:gd name="connsiteY0" fmla="*/ 469216 h 1570141"/>
              <a:gd name="connsiteX1" fmla="*/ 469674 w 7923150"/>
              <a:gd name="connsiteY1" fmla="*/ 4987 h 1570141"/>
              <a:gd name="connsiteX2" fmla="*/ 878635 w 7923150"/>
              <a:gd name="connsiteY2" fmla="*/ 793964 h 1570141"/>
              <a:gd name="connsiteX3" fmla="*/ 1219094 w 7923150"/>
              <a:gd name="connsiteY3" fmla="*/ 365413 h 1570141"/>
              <a:gd name="connsiteX4" fmla="*/ 1635987 w 7923150"/>
              <a:gd name="connsiteY4" fmla="*/ 798419 h 1570141"/>
              <a:gd name="connsiteX5" fmla="*/ 2013853 w 7923150"/>
              <a:gd name="connsiteY5" fmla="*/ 818591 h 1570141"/>
              <a:gd name="connsiteX6" fmla="*/ 2436367 w 7923150"/>
              <a:gd name="connsiteY6" fmla="*/ 410057 h 1570141"/>
              <a:gd name="connsiteX7" fmla="*/ 4385796 w 7923150"/>
              <a:gd name="connsiteY7" fmla="*/ 430683 h 1570141"/>
              <a:gd name="connsiteX8" fmla="*/ 4794823 w 7923150"/>
              <a:gd name="connsiteY8" fmla="*/ 1570122 h 1570141"/>
              <a:gd name="connsiteX9" fmla="*/ 5135496 w 7923150"/>
              <a:gd name="connsiteY9" fmla="*/ 401100 h 1570141"/>
              <a:gd name="connsiteX10" fmla="*/ 5545301 w 7923150"/>
              <a:gd name="connsiteY10" fmla="*/ 415590 h 1570141"/>
              <a:gd name="connsiteX11" fmla="*/ 5993137 w 7923150"/>
              <a:gd name="connsiteY11" fmla="*/ 799582 h 1570141"/>
              <a:gd name="connsiteX12" fmla="*/ 6333803 w 7923150"/>
              <a:gd name="connsiteY12" fmla="*/ 38745 h 1570141"/>
              <a:gd name="connsiteX13" fmla="*/ 6740141 w 7923150"/>
              <a:gd name="connsiteY13" fmla="*/ 34530 h 1570141"/>
              <a:gd name="connsiteX14" fmla="*/ 7135933 w 7923150"/>
              <a:gd name="connsiteY14" fmla="*/ 430873 h 1570141"/>
              <a:gd name="connsiteX15" fmla="*/ 7521196 w 7923150"/>
              <a:gd name="connsiteY15" fmla="*/ 25381 h 1570141"/>
              <a:gd name="connsiteX16" fmla="*/ 7923150 w 7923150"/>
              <a:gd name="connsiteY16" fmla="*/ 435890 h 1570141"/>
              <a:gd name="connsiteX0" fmla="*/ 0 w 7923150"/>
              <a:gd name="connsiteY0" fmla="*/ 469216 h 1570141"/>
              <a:gd name="connsiteX1" fmla="*/ 469674 w 7923150"/>
              <a:gd name="connsiteY1" fmla="*/ 4987 h 1570141"/>
              <a:gd name="connsiteX2" fmla="*/ 878635 w 7923150"/>
              <a:gd name="connsiteY2" fmla="*/ 793964 h 1570141"/>
              <a:gd name="connsiteX3" fmla="*/ 1219094 w 7923150"/>
              <a:gd name="connsiteY3" fmla="*/ 365413 h 1570141"/>
              <a:gd name="connsiteX4" fmla="*/ 1635987 w 7923150"/>
              <a:gd name="connsiteY4" fmla="*/ 798419 h 1570141"/>
              <a:gd name="connsiteX5" fmla="*/ 2013853 w 7923150"/>
              <a:gd name="connsiteY5" fmla="*/ 818591 h 1570141"/>
              <a:gd name="connsiteX6" fmla="*/ 2436367 w 7923150"/>
              <a:gd name="connsiteY6" fmla="*/ 410057 h 1570141"/>
              <a:gd name="connsiteX7" fmla="*/ 4385796 w 7923150"/>
              <a:gd name="connsiteY7" fmla="*/ 430683 h 1570141"/>
              <a:gd name="connsiteX8" fmla="*/ 4794823 w 7923150"/>
              <a:gd name="connsiteY8" fmla="*/ 1570122 h 1570141"/>
              <a:gd name="connsiteX9" fmla="*/ 5135496 w 7923150"/>
              <a:gd name="connsiteY9" fmla="*/ 401100 h 1570141"/>
              <a:gd name="connsiteX10" fmla="*/ 5545301 w 7923150"/>
              <a:gd name="connsiteY10" fmla="*/ 415590 h 1570141"/>
              <a:gd name="connsiteX11" fmla="*/ 5993137 w 7923150"/>
              <a:gd name="connsiteY11" fmla="*/ 799582 h 1570141"/>
              <a:gd name="connsiteX12" fmla="*/ 6333803 w 7923150"/>
              <a:gd name="connsiteY12" fmla="*/ 38745 h 1570141"/>
              <a:gd name="connsiteX13" fmla="*/ 6740141 w 7923150"/>
              <a:gd name="connsiteY13" fmla="*/ 34530 h 1570141"/>
              <a:gd name="connsiteX14" fmla="*/ 7135933 w 7923150"/>
              <a:gd name="connsiteY14" fmla="*/ 430873 h 1570141"/>
              <a:gd name="connsiteX15" fmla="*/ 7521196 w 7923150"/>
              <a:gd name="connsiteY15" fmla="*/ 25381 h 1570141"/>
              <a:gd name="connsiteX16" fmla="*/ 7923150 w 7923150"/>
              <a:gd name="connsiteY16" fmla="*/ 435890 h 1570141"/>
              <a:gd name="connsiteX0" fmla="*/ 0 w 7923150"/>
              <a:gd name="connsiteY0" fmla="*/ 469216 h 1570141"/>
              <a:gd name="connsiteX1" fmla="*/ 469674 w 7923150"/>
              <a:gd name="connsiteY1" fmla="*/ 4987 h 1570141"/>
              <a:gd name="connsiteX2" fmla="*/ 878635 w 7923150"/>
              <a:gd name="connsiteY2" fmla="*/ 793964 h 1570141"/>
              <a:gd name="connsiteX3" fmla="*/ 1219094 w 7923150"/>
              <a:gd name="connsiteY3" fmla="*/ 365413 h 1570141"/>
              <a:gd name="connsiteX4" fmla="*/ 1635987 w 7923150"/>
              <a:gd name="connsiteY4" fmla="*/ 798419 h 1570141"/>
              <a:gd name="connsiteX5" fmla="*/ 2013853 w 7923150"/>
              <a:gd name="connsiteY5" fmla="*/ 818591 h 1570141"/>
              <a:gd name="connsiteX6" fmla="*/ 2436367 w 7923150"/>
              <a:gd name="connsiteY6" fmla="*/ 410057 h 1570141"/>
              <a:gd name="connsiteX7" fmla="*/ 4385796 w 7923150"/>
              <a:gd name="connsiteY7" fmla="*/ 430683 h 1570141"/>
              <a:gd name="connsiteX8" fmla="*/ 4794823 w 7923150"/>
              <a:gd name="connsiteY8" fmla="*/ 1570122 h 1570141"/>
              <a:gd name="connsiteX9" fmla="*/ 5135496 w 7923150"/>
              <a:gd name="connsiteY9" fmla="*/ 401100 h 1570141"/>
              <a:gd name="connsiteX10" fmla="*/ 5545301 w 7923150"/>
              <a:gd name="connsiteY10" fmla="*/ 415590 h 1570141"/>
              <a:gd name="connsiteX11" fmla="*/ 5993137 w 7923150"/>
              <a:gd name="connsiteY11" fmla="*/ 799582 h 1570141"/>
              <a:gd name="connsiteX12" fmla="*/ 6333803 w 7923150"/>
              <a:gd name="connsiteY12" fmla="*/ 38745 h 1570141"/>
              <a:gd name="connsiteX13" fmla="*/ 6740141 w 7923150"/>
              <a:gd name="connsiteY13" fmla="*/ 34530 h 1570141"/>
              <a:gd name="connsiteX14" fmla="*/ 7135933 w 7923150"/>
              <a:gd name="connsiteY14" fmla="*/ 430873 h 1570141"/>
              <a:gd name="connsiteX15" fmla="*/ 7521196 w 7923150"/>
              <a:gd name="connsiteY15" fmla="*/ 25381 h 1570141"/>
              <a:gd name="connsiteX16" fmla="*/ 7923150 w 7923150"/>
              <a:gd name="connsiteY16" fmla="*/ 435890 h 1570141"/>
              <a:gd name="connsiteX0" fmla="*/ 0 w 7923150"/>
              <a:gd name="connsiteY0" fmla="*/ 469216 h 1570141"/>
              <a:gd name="connsiteX1" fmla="*/ 469674 w 7923150"/>
              <a:gd name="connsiteY1" fmla="*/ 4987 h 1570141"/>
              <a:gd name="connsiteX2" fmla="*/ 878635 w 7923150"/>
              <a:gd name="connsiteY2" fmla="*/ 793964 h 1570141"/>
              <a:gd name="connsiteX3" fmla="*/ 1219094 w 7923150"/>
              <a:gd name="connsiteY3" fmla="*/ 365413 h 1570141"/>
              <a:gd name="connsiteX4" fmla="*/ 1635987 w 7923150"/>
              <a:gd name="connsiteY4" fmla="*/ 798419 h 1570141"/>
              <a:gd name="connsiteX5" fmla="*/ 2013853 w 7923150"/>
              <a:gd name="connsiteY5" fmla="*/ 818591 h 1570141"/>
              <a:gd name="connsiteX6" fmla="*/ 2436367 w 7923150"/>
              <a:gd name="connsiteY6" fmla="*/ 410057 h 1570141"/>
              <a:gd name="connsiteX7" fmla="*/ 4385796 w 7923150"/>
              <a:gd name="connsiteY7" fmla="*/ 430683 h 1570141"/>
              <a:gd name="connsiteX8" fmla="*/ 4794823 w 7923150"/>
              <a:gd name="connsiteY8" fmla="*/ 1570122 h 1570141"/>
              <a:gd name="connsiteX9" fmla="*/ 5135496 w 7923150"/>
              <a:gd name="connsiteY9" fmla="*/ 401100 h 1570141"/>
              <a:gd name="connsiteX10" fmla="*/ 5545301 w 7923150"/>
              <a:gd name="connsiteY10" fmla="*/ 415590 h 1570141"/>
              <a:gd name="connsiteX11" fmla="*/ 5993137 w 7923150"/>
              <a:gd name="connsiteY11" fmla="*/ 799582 h 1570141"/>
              <a:gd name="connsiteX12" fmla="*/ 6333803 w 7923150"/>
              <a:gd name="connsiteY12" fmla="*/ 38745 h 1570141"/>
              <a:gd name="connsiteX13" fmla="*/ 6740141 w 7923150"/>
              <a:gd name="connsiteY13" fmla="*/ 34530 h 1570141"/>
              <a:gd name="connsiteX14" fmla="*/ 7135933 w 7923150"/>
              <a:gd name="connsiteY14" fmla="*/ 430873 h 1570141"/>
              <a:gd name="connsiteX15" fmla="*/ 7521196 w 7923150"/>
              <a:gd name="connsiteY15" fmla="*/ 25381 h 1570141"/>
              <a:gd name="connsiteX16" fmla="*/ 7923150 w 7923150"/>
              <a:gd name="connsiteY16" fmla="*/ 435890 h 1570141"/>
              <a:gd name="connsiteX0" fmla="*/ 0 w 7923150"/>
              <a:gd name="connsiteY0" fmla="*/ 469216 h 1570287"/>
              <a:gd name="connsiteX1" fmla="*/ 469674 w 7923150"/>
              <a:gd name="connsiteY1" fmla="*/ 4987 h 1570287"/>
              <a:gd name="connsiteX2" fmla="*/ 878635 w 7923150"/>
              <a:gd name="connsiteY2" fmla="*/ 793964 h 1570287"/>
              <a:gd name="connsiteX3" fmla="*/ 1219094 w 7923150"/>
              <a:gd name="connsiteY3" fmla="*/ 365413 h 1570287"/>
              <a:gd name="connsiteX4" fmla="*/ 1635987 w 7923150"/>
              <a:gd name="connsiteY4" fmla="*/ 798419 h 1570287"/>
              <a:gd name="connsiteX5" fmla="*/ 2013853 w 7923150"/>
              <a:gd name="connsiteY5" fmla="*/ 818591 h 1570287"/>
              <a:gd name="connsiteX6" fmla="*/ 2436367 w 7923150"/>
              <a:gd name="connsiteY6" fmla="*/ 410057 h 1570287"/>
              <a:gd name="connsiteX7" fmla="*/ 4402523 w 7923150"/>
              <a:gd name="connsiteY7" fmla="*/ 486439 h 1570287"/>
              <a:gd name="connsiteX8" fmla="*/ 4794823 w 7923150"/>
              <a:gd name="connsiteY8" fmla="*/ 1570122 h 1570287"/>
              <a:gd name="connsiteX9" fmla="*/ 5135496 w 7923150"/>
              <a:gd name="connsiteY9" fmla="*/ 401100 h 1570287"/>
              <a:gd name="connsiteX10" fmla="*/ 5545301 w 7923150"/>
              <a:gd name="connsiteY10" fmla="*/ 415590 h 1570287"/>
              <a:gd name="connsiteX11" fmla="*/ 5993137 w 7923150"/>
              <a:gd name="connsiteY11" fmla="*/ 799582 h 1570287"/>
              <a:gd name="connsiteX12" fmla="*/ 6333803 w 7923150"/>
              <a:gd name="connsiteY12" fmla="*/ 38745 h 1570287"/>
              <a:gd name="connsiteX13" fmla="*/ 6740141 w 7923150"/>
              <a:gd name="connsiteY13" fmla="*/ 34530 h 1570287"/>
              <a:gd name="connsiteX14" fmla="*/ 7135933 w 7923150"/>
              <a:gd name="connsiteY14" fmla="*/ 430873 h 1570287"/>
              <a:gd name="connsiteX15" fmla="*/ 7521196 w 7923150"/>
              <a:gd name="connsiteY15" fmla="*/ 25381 h 1570287"/>
              <a:gd name="connsiteX16" fmla="*/ 7923150 w 7923150"/>
              <a:gd name="connsiteY16" fmla="*/ 435890 h 1570287"/>
              <a:gd name="connsiteX0" fmla="*/ 0 w 7923150"/>
              <a:gd name="connsiteY0" fmla="*/ 469216 h 1570287"/>
              <a:gd name="connsiteX1" fmla="*/ 469674 w 7923150"/>
              <a:gd name="connsiteY1" fmla="*/ 4987 h 1570287"/>
              <a:gd name="connsiteX2" fmla="*/ 878635 w 7923150"/>
              <a:gd name="connsiteY2" fmla="*/ 793964 h 1570287"/>
              <a:gd name="connsiteX3" fmla="*/ 1219094 w 7923150"/>
              <a:gd name="connsiteY3" fmla="*/ 365413 h 1570287"/>
              <a:gd name="connsiteX4" fmla="*/ 1635987 w 7923150"/>
              <a:gd name="connsiteY4" fmla="*/ 798419 h 1570287"/>
              <a:gd name="connsiteX5" fmla="*/ 2013853 w 7923150"/>
              <a:gd name="connsiteY5" fmla="*/ 818591 h 1570287"/>
              <a:gd name="connsiteX6" fmla="*/ 2436367 w 7923150"/>
              <a:gd name="connsiteY6" fmla="*/ 410057 h 1570287"/>
              <a:gd name="connsiteX7" fmla="*/ 4402523 w 7923150"/>
              <a:gd name="connsiteY7" fmla="*/ 486439 h 1570287"/>
              <a:gd name="connsiteX8" fmla="*/ 4794823 w 7923150"/>
              <a:gd name="connsiteY8" fmla="*/ 1570122 h 1570287"/>
              <a:gd name="connsiteX9" fmla="*/ 5135496 w 7923150"/>
              <a:gd name="connsiteY9" fmla="*/ 401100 h 1570287"/>
              <a:gd name="connsiteX10" fmla="*/ 5545301 w 7923150"/>
              <a:gd name="connsiteY10" fmla="*/ 415590 h 1570287"/>
              <a:gd name="connsiteX11" fmla="*/ 5993137 w 7923150"/>
              <a:gd name="connsiteY11" fmla="*/ 799582 h 1570287"/>
              <a:gd name="connsiteX12" fmla="*/ 6333803 w 7923150"/>
              <a:gd name="connsiteY12" fmla="*/ 38745 h 1570287"/>
              <a:gd name="connsiteX13" fmla="*/ 6745716 w 7923150"/>
              <a:gd name="connsiteY13" fmla="*/ 17803 h 1570287"/>
              <a:gd name="connsiteX14" fmla="*/ 7135933 w 7923150"/>
              <a:gd name="connsiteY14" fmla="*/ 430873 h 1570287"/>
              <a:gd name="connsiteX15" fmla="*/ 7521196 w 7923150"/>
              <a:gd name="connsiteY15" fmla="*/ 25381 h 1570287"/>
              <a:gd name="connsiteX16" fmla="*/ 7923150 w 7923150"/>
              <a:gd name="connsiteY16" fmla="*/ 435890 h 1570287"/>
              <a:gd name="connsiteX0" fmla="*/ 0 w 7923150"/>
              <a:gd name="connsiteY0" fmla="*/ 469216 h 1570287"/>
              <a:gd name="connsiteX1" fmla="*/ 469674 w 7923150"/>
              <a:gd name="connsiteY1" fmla="*/ 4987 h 1570287"/>
              <a:gd name="connsiteX2" fmla="*/ 878635 w 7923150"/>
              <a:gd name="connsiteY2" fmla="*/ 793964 h 1570287"/>
              <a:gd name="connsiteX3" fmla="*/ 1219094 w 7923150"/>
              <a:gd name="connsiteY3" fmla="*/ 365413 h 1570287"/>
              <a:gd name="connsiteX4" fmla="*/ 1635987 w 7923150"/>
              <a:gd name="connsiteY4" fmla="*/ 798419 h 1570287"/>
              <a:gd name="connsiteX5" fmla="*/ 2013853 w 7923150"/>
              <a:gd name="connsiteY5" fmla="*/ 818591 h 1570287"/>
              <a:gd name="connsiteX6" fmla="*/ 2436367 w 7923150"/>
              <a:gd name="connsiteY6" fmla="*/ 410057 h 1570287"/>
              <a:gd name="connsiteX7" fmla="*/ 4402523 w 7923150"/>
              <a:gd name="connsiteY7" fmla="*/ 486439 h 1570287"/>
              <a:gd name="connsiteX8" fmla="*/ 4794823 w 7923150"/>
              <a:gd name="connsiteY8" fmla="*/ 1570122 h 1570287"/>
              <a:gd name="connsiteX9" fmla="*/ 5135496 w 7923150"/>
              <a:gd name="connsiteY9" fmla="*/ 401100 h 1570287"/>
              <a:gd name="connsiteX10" fmla="*/ 5545301 w 7923150"/>
              <a:gd name="connsiteY10" fmla="*/ 415590 h 1570287"/>
              <a:gd name="connsiteX11" fmla="*/ 5993137 w 7923150"/>
              <a:gd name="connsiteY11" fmla="*/ 799582 h 1570287"/>
              <a:gd name="connsiteX12" fmla="*/ 6333803 w 7923150"/>
              <a:gd name="connsiteY12" fmla="*/ 38745 h 1570287"/>
              <a:gd name="connsiteX13" fmla="*/ 6673233 w 7923150"/>
              <a:gd name="connsiteY13" fmla="*/ 23379 h 1570287"/>
              <a:gd name="connsiteX14" fmla="*/ 7135933 w 7923150"/>
              <a:gd name="connsiteY14" fmla="*/ 430873 h 1570287"/>
              <a:gd name="connsiteX15" fmla="*/ 7521196 w 7923150"/>
              <a:gd name="connsiteY15" fmla="*/ 25381 h 1570287"/>
              <a:gd name="connsiteX16" fmla="*/ 7923150 w 7923150"/>
              <a:gd name="connsiteY16" fmla="*/ 435890 h 1570287"/>
              <a:gd name="connsiteX0" fmla="*/ 0 w 7923150"/>
              <a:gd name="connsiteY0" fmla="*/ 469216 h 1570287"/>
              <a:gd name="connsiteX1" fmla="*/ 469674 w 7923150"/>
              <a:gd name="connsiteY1" fmla="*/ 4987 h 1570287"/>
              <a:gd name="connsiteX2" fmla="*/ 878635 w 7923150"/>
              <a:gd name="connsiteY2" fmla="*/ 793964 h 1570287"/>
              <a:gd name="connsiteX3" fmla="*/ 1219094 w 7923150"/>
              <a:gd name="connsiteY3" fmla="*/ 365413 h 1570287"/>
              <a:gd name="connsiteX4" fmla="*/ 1635987 w 7923150"/>
              <a:gd name="connsiteY4" fmla="*/ 798419 h 1570287"/>
              <a:gd name="connsiteX5" fmla="*/ 2013853 w 7923150"/>
              <a:gd name="connsiteY5" fmla="*/ 818591 h 1570287"/>
              <a:gd name="connsiteX6" fmla="*/ 2436367 w 7923150"/>
              <a:gd name="connsiteY6" fmla="*/ 410057 h 1570287"/>
              <a:gd name="connsiteX7" fmla="*/ 4402523 w 7923150"/>
              <a:gd name="connsiteY7" fmla="*/ 486439 h 1570287"/>
              <a:gd name="connsiteX8" fmla="*/ 4794823 w 7923150"/>
              <a:gd name="connsiteY8" fmla="*/ 1570122 h 1570287"/>
              <a:gd name="connsiteX9" fmla="*/ 5135496 w 7923150"/>
              <a:gd name="connsiteY9" fmla="*/ 401100 h 1570287"/>
              <a:gd name="connsiteX10" fmla="*/ 5545301 w 7923150"/>
              <a:gd name="connsiteY10" fmla="*/ 415590 h 1570287"/>
              <a:gd name="connsiteX11" fmla="*/ 5970834 w 7923150"/>
              <a:gd name="connsiteY11" fmla="*/ 810734 h 1570287"/>
              <a:gd name="connsiteX12" fmla="*/ 6333803 w 7923150"/>
              <a:gd name="connsiteY12" fmla="*/ 38745 h 1570287"/>
              <a:gd name="connsiteX13" fmla="*/ 6673233 w 7923150"/>
              <a:gd name="connsiteY13" fmla="*/ 23379 h 1570287"/>
              <a:gd name="connsiteX14" fmla="*/ 7135933 w 7923150"/>
              <a:gd name="connsiteY14" fmla="*/ 430873 h 1570287"/>
              <a:gd name="connsiteX15" fmla="*/ 7521196 w 7923150"/>
              <a:gd name="connsiteY15" fmla="*/ 25381 h 1570287"/>
              <a:gd name="connsiteX16" fmla="*/ 7923150 w 7923150"/>
              <a:gd name="connsiteY16" fmla="*/ 435890 h 1570287"/>
              <a:gd name="connsiteX0" fmla="*/ 0 w 7923150"/>
              <a:gd name="connsiteY0" fmla="*/ 469216 h 1570287"/>
              <a:gd name="connsiteX1" fmla="*/ 469674 w 7923150"/>
              <a:gd name="connsiteY1" fmla="*/ 4987 h 1570287"/>
              <a:gd name="connsiteX2" fmla="*/ 878635 w 7923150"/>
              <a:gd name="connsiteY2" fmla="*/ 793964 h 1570287"/>
              <a:gd name="connsiteX3" fmla="*/ 1219094 w 7923150"/>
              <a:gd name="connsiteY3" fmla="*/ 365413 h 1570287"/>
              <a:gd name="connsiteX4" fmla="*/ 1635987 w 7923150"/>
              <a:gd name="connsiteY4" fmla="*/ 798419 h 1570287"/>
              <a:gd name="connsiteX5" fmla="*/ 2013853 w 7923150"/>
              <a:gd name="connsiteY5" fmla="*/ 818591 h 1570287"/>
              <a:gd name="connsiteX6" fmla="*/ 2436367 w 7923150"/>
              <a:gd name="connsiteY6" fmla="*/ 410057 h 1570287"/>
              <a:gd name="connsiteX7" fmla="*/ 4402523 w 7923150"/>
              <a:gd name="connsiteY7" fmla="*/ 486439 h 1570287"/>
              <a:gd name="connsiteX8" fmla="*/ 4794823 w 7923150"/>
              <a:gd name="connsiteY8" fmla="*/ 1570122 h 1570287"/>
              <a:gd name="connsiteX9" fmla="*/ 5135496 w 7923150"/>
              <a:gd name="connsiteY9" fmla="*/ 401100 h 1570287"/>
              <a:gd name="connsiteX10" fmla="*/ 5545301 w 7923150"/>
              <a:gd name="connsiteY10" fmla="*/ 415590 h 1570287"/>
              <a:gd name="connsiteX11" fmla="*/ 5970834 w 7923150"/>
              <a:gd name="connsiteY11" fmla="*/ 810734 h 1570287"/>
              <a:gd name="connsiteX12" fmla="*/ 6333803 w 7923150"/>
              <a:gd name="connsiteY12" fmla="*/ 38745 h 1570287"/>
              <a:gd name="connsiteX13" fmla="*/ 6673233 w 7923150"/>
              <a:gd name="connsiteY13" fmla="*/ 23379 h 1570287"/>
              <a:gd name="connsiteX14" fmla="*/ 7135933 w 7923150"/>
              <a:gd name="connsiteY14" fmla="*/ 430873 h 1570287"/>
              <a:gd name="connsiteX15" fmla="*/ 7521196 w 7923150"/>
              <a:gd name="connsiteY15" fmla="*/ 25381 h 1570287"/>
              <a:gd name="connsiteX16" fmla="*/ 7923150 w 7923150"/>
              <a:gd name="connsiteY16" fmla="*/ 435890 h 1570287"/>
              <a:gd name="connsiteX0" fmla="*/ 0 w 7923150"/>
              <a:gd name="connsiteY0" fmla="*/ 469216 h 1570267"/>
              <a:gd name="connsiteX1" fmla="*/ 469674 w 7923150"/>
              <a:gd name="connsiteY1" fmla="*/ 4987 h 1570267"/>
              <a:gd name="connsiteX2" fmla="*/ 878635 w 7923150"/>
              <a:gd name="connsiteY2" fmla="*/ 793964 h 1570267"/>
              <a:gd name="connsiteX3" fmla="*/ 1219094 w 7923150"/>
              <a:gd name="connsiteY3" fmla="*/ 365413 h 1570267"/>
              <a:gd name="connsiteX4" fmla="*/ 1635987 w 7923150"/>
              <a:gd name="connsiteY4" fmla="*/ 798419 h 1570267"/>
              <a:gd name="connsiteX5" fmla="*/ 2013853 w 7923150"/>
              <a:gd name="connsiteY5" fmla="*/ 818591 h 1570267"/>
              <a:gd name="connsiteX6" fmla="*/ 2436367 w 7923150"/>
              <a:gd name="connsiteY6" fmla="*/ 410057 h 1570267"/>
              <a:gd name="connsiteX7" fmla="*/ 4402523 w 7923150"/>
              <a:gd name="connsiteY7" fmla="*/ 486439 h 1570267"/>
              <a:gd name="connsiteX8" fmla="*/ 4794823 w 7923150"/>
              <a:gd name="connsiteY8" fmla="*/ 1570122 h 1570267"/>
              <a:gd name="connsiteX9" fmla="*/ 5168950 w 7923150"/>
              <a:gd name="connsiteY9" fmla="*/ 406676 h 1570267"/>
              <a:gd name="connsiteX10" fmla="*/ 5545301 w 7923150"/>
              <a:gd name="connsiteY10" fmla="*/ 415590 h 1570267"/>
              <a:gd name="connsiteX11" fmla="*/ 5970834 w 7923150"/>
              <a:gd name="connsiteY11" fmla="*/ 810734 h 1570267"/>
              <a:gd name="connsiteX12" fmla="*/ 6333803 w 7923150"/>
              <a:gd name="connsiteY12" fmla="*/ 38745 h 1570267"/>
              <a:gd name="connsiteX13" fmla="*/ 6673233 w 7923150"/>
              <a:gd name="connsiteY13" fmla="*/ 23379 h 1570267"/>
              <a:gd name="connsiteX14" fmla="*/ 7135933 w 7923150"/>
              <a:gd name="connsiteY14" fmla="*/ 430873 h 1570267"/>
              <a:gd name="connsiteX15" fmla="*/ 7521196 w 7923150"/>
              <a:gd name="connsiteY15" fmla="*/ 25381 h 1570267"/>
              <a:gd name="connsiteX16" fmla="*/ 7923150 w 7923150"/>
              <a:gd name="connsiteY16" fmla="*/ 435890 h 1570267"/>
              <a:gd name="connsiteX0" fmla="*/ 0 w 7923150"/>
              <a:gd name="connsiteY0" fmla="*/ 469216 h 1570287"/>
              <a:gd name="connsiteX1" fmla="*/ 469674 w 7923150"/>
              <a:gd name="connsiteY1" fmla="*/ 4987 h 1570287"/>
              <a:gd name="connsiteX2" fmla="*/ 878635 w 7923150"/>
              <a:gd name="connsiteY2" fmla="*/ 793964 h 1570287"/>
              <a:gd name="connsiteX3" fmla="*/ 1219094 w 7923150"/>
              <a:gd name="connsiteY3" fmla="*/ 365413 h 1570287"/>
              <a:gd name="connsiteX4" fmla="*/ 1635987 w 7923150"/>
              <a:gd name="connsiteY4" fmla="*/ 798419 h 1570287"/>
              <a:gd name="connsiteX5" fmla="*/ 2013853 w 7923150"/>
              <a:gd name="connsiteY5" fmla="*/ 818591 h 1570287"/>
              <a:gd name="connsiteX6" fmla="*/ 2436367 w 7923150"/>
              <a:gd name="connsiteY6" fmla="*/ 410057 h 1570287"/>
              <a:gd name="connsiteX7" fmla="*/ 4402523 w 7923150"/>
              <a:gd name="connsiteY7" fmla="*/ 486439 h 1570287"/>
              <a:gd name="connsiteX8" fmla="*/ 4794823 w 7923150"/>
              <a:gd name="connsiteY8" fmla="*/ 1570122 h 1570287"/>
              <a:gd name="connsiteX9" fmla="*/ 5063013 w 7923150"/>
              <a:gd name="connsiteY9" fmla="*/ 401100 h 1570287"/>
              <a:gd name="connsiteX10" fmla="*/ 5545301 w 7923150"/>
              <a:gd name="connsiteY10" fmla="*/ 415590 h 1570287"/>
              <a:gd name="connsiteX11" fmla="*/ 5970834 w 7923150"/>
              <a:gd name="connsiteY11" fmla="*/ 810734 h 1570287"/>
              <a:gd name="connsiteX12" fmla="*/ 6333803 w 7923150"/>
              <a:gd name="connsiteY12" fmla="*/ 38745 h 1570287"/>
              <a:gd name="connsiteX13" fmla="*/ 6673233 w 7923150"/>
              <a:gd name="connsiteY13" fmla="*/ 23379 h 1570287"/>
              <a:gd name="connsiteX14" fmla="*/ 7135933 w 7923150"/>
              <a:gd name="connsiteY14" fmla="*/ 430873 h 1570287"/>
              <a:gd name="connsiteX15" fmla="*/ 7521196 w 7923150"/>
              <a:gd name="connsiteY15" fmla="*/ 25381 h 1570287"/>
              <a:gd name="connsiteX16" fmla="*/ 7923150 w 7923150"/>
              <a:gd name="connsiteY16" fmla="*/ 435890 h 1570287"/>
              <a:gd name="connsiteX0" fmla="*/ 0 w 7923150"/>
              <a:gd name="connsiteY0" fmla="*/ 469216 h 1570309"/>
              <a:gd name="connsiteX1" fmla="*/ 469674 w 7923150"/>
              <a:gd name="connsiteY1" fmla="*/ 4987 h 1570309"/>
              <a:gd name="connsiteX2" fmla="*/ 878635 w 7923150"/>
              <a:gd name="connsiteY2" fmla="*/ 793964 h 1570309"/>
              <a:gd name="connsiteX3" fmla="*/ 1219094 w 7923150"/>
              <a:gd name="connsiteY3" fmla="*/ 365413 h 1570309"/>
              <a:gd name="connsiteX4" fmla="*/ 1635987 w 7923150"/>
              <a:gd name="connsiteY4" fmla="*/ 798419 h 1570309"/>
              <a:gd name="connsiteX5" fmla="*/ 2013853 w 7923150"/>
              <a:gd name="connsiteY5" fmla="*/ 818591 h 1570309"/>
              <a:gd name="connsiteX6" fmla="*/ 2436367 w 7923150"/>
              <a:gd name="connsiteY6" fmla="*/ 410057 h 1570309"/>
              <a:gd name="connsiteX7" fmla="*/ 4402523 w 7923150"/>
              <a:gd name="connsiteY7" fmla="*/ 486439 h 1570309"/>
              <a:gd name="connsiteX8" fmla="*/ 4794823 w 7923150"/>
              <a:gd name="connsiteY8" fmla="*/ 1570122 h 1570309"/>
              <a:gd name="connsiteX9" fmla="*/ 5152223 w 7923150"/>
              <a:gd name="connsiteY9" fmla="*/ 395525 h 1570309"/>
              <a:gd name="connsiteX10" fmla="*/ 5545301 w 7923150"/>
              <a:gd name="connsiteY10" fmla="*/ 415590 h 1570309"/>
              <a:gd name="connsiteX11" fmla="*/ 5970834 w 7923150"/>
              <a:gd name="connsiteY11" fmla="*/ 810734 h 1570309"/>
              <a:gd name="connsiteX12" fmla="*/ 6333803 w 7923150"/>
              <a:gd name="connsiteY12" fmla="*/ 38745 h 1570309"/>
              <a:gd name="connsiteX13" fmla="*/ 6673233 w 7923150"/>
              <a:gd name="connsiteY13" fmla="*/ 23379 h 1570309"/>
              <a:gd name="connsiteX14" fmla="*/ 7135933 w 7923150"/>
              <a:gd name="connsiteY14" fmla="*/ 430873 h 1570309"/>
              <a:gd name="connsiteX15" fmla="*/ 7521196 w 7923150"/>
              <a:gd name="connsiteY15" fmla="*/ 25381 h 1570309"/>
              <a:gd name="connsiteX16" fmla="*/ 7923150 w 7923150"/>
              <a:gd name="connsiteY16" fmla="*/ 435890 h 1570309"/>
              <a:gd name="connsiteX0" fmla="*/ 0 w 7923150"/>
              <a:gd name="connsiteY0" fmla="*/ 469216 h 1570309"/>
              <a:gd name="connsiteX1" fmla="*/ 469674 w 7923150"/>
              <a:gd name="connsiteY1" fmla="*/ 4987 h 1570309"/>
              <a:gd name="connsiteX2" fmla="*/ 878635 w 7923150"/>
              <a:gd name="connsiteY2" fmla="*/ 793964 h 1570309"/>
              <a:gd name="connsiteX3" fmla="*/ 1219094 w 7923150"/>
              <a:gd name="connsiteY3" fmla="*/ 365413 h 1570309"/>
              <a:gd name="connsiteX4" fmla="*/ 1635987 w 7923150"/>
              <a:gd name="connsiteY4" fmla="*/ 798419 h 1570309"/>
              <a:gd name="connsiteX5" fmla="*/ 2013853 w 7923150"/>
              <a:gd name="connsiteY5" fmla="*/ 818591 h 1570309"/>
              <a:gd name="connsiteX6" fmla="*/ 2436367 w 7923150"/>
              <a:gd name="connsiteY6" fmla="*/ 410057 h 1570309"/>
              <a:gd name="connsiteX7" fmla="*/ 4402523 w 7923150"/>
              <a:gd name="connsiteY7" fmla="*/ 486439 h 1570309"/>
              <a:gd name="connsiteX8" fmla="*/ 4794823 w 7923150"/>
              <a:gd name="connsiteY8" fmla="*/ 1570122 h 1570309"/>
              <a:gd name="connsiteX9" fmla="*/ 5152223 w 7923150"/>
              <a:gd name="connsiteY9" fmla="*/ 395525 h 1570309"/>
              <a:gd name="connsiteX10" fmla="*/ 5545301 w 7923150"/>
              <a:gd name="connsiteY10" fmla="*/ 415590 h 1570309"/>
              <a:gd name="connsiteX11" fmla="*/ 5970834 w 7923150"/>
              <a:gd name="connsiteY11" fmla="*/ 810734 h 1570309"/>
              <a:gd name="connsiteX12" fmla="*/ 6333803 w 7923150"/>
              <a:gd name="connsiteY12" fmla="*/ 38745 h 1570309"/>
              <a:gd name="connsiteX13" fmla="*/ 6673233 w 7923150"/>
              <a:gd name="connsiteY13" fmla="*/ 23379 h 1570309"/>
              <a:gd name="connsiteX14" fmla="*/ 7135933 w 7923150"/>
              <a:gd name="connsiteY14" fmla="*/ 430873 h 1570309"/>
              <a:gd name="connsiteX15" fmla="*/ 7521196 w 7923150"/>
              <a:gd name="connsiteY15" fmla="*/ 25381 h 1570309"/>
              <a:gd name="connsiteX16" fmla="*/ 7923150 w 7923150"/>
              <a:gd name="connsiteY16" fmla="*/ 435890 h 1570309"/>
              <a:gd name="connsiteX0" fmla="*/ 0 w 7923150"/>
              <a:gd name="connsiteY0" fmla="*/ 469216 h 1570309"/>
              <a:gd name="connsiteX1" fmla="*/ 469674 w 7923150"/>
              <a:gd name="connsiteY1" fmla="*/ 4987 h 1570309"/>
              <a:gd name="connsiteX2" fmla="*/ 878635 w 7923150"/>
              <a:gd name="connsiteY2" fmla="*/ 793964 h 1570309"/>
              <a:gd name="connsiteX3" fmla="*/ 1219094 w 7923150"/>
              <a:gd name="connsiteY3" fmla="*/ 365413 h 1570309"/>
              <a:gd name="connsiteX4" fmla="*/ 1635987 w 7923150"/>
              <a:gd name="connsiteY4" fmla="*/ 798419 h 1570309"/>
              <a:gd name="connsiteX5" fmla="*/ 2013853 w 7923150"/>
              <a:gd name="connsiteY5" fmla="*/ 818591 h 1570309"/>
              <a:gd name="connsiteX6" fmla="*/ 2436367 w 7923150"/>
              <a:gd name="connsiteY6" fmla="*/ 410057 h 1570309"/>
              <a:gd name="connsiteX7" fmla="*/ 4402523 w 7923150"/>
              <a:gd name="connsiteY7" fmla="*/ 486439 h 1570309"/>
              <a:gd name="connsiteX8" fmla="*/ 4794823 w 7923150"/>
              <a:gd name="connsiteY8" fmla="*/ 1570122 h 1570309"/>
              <a:gd name="connsiteX9" fmla="*/ 5152223 w 7923150"/>
              <a:gd name="connsiteY9" fmla="*/ 395525 h 1570309"/>
              <a:gd name="connsiteX10" fmla="*/ 5545301 w 7923150"/>
              <a:gd name="connsiteY10" fmla="*/ 415590 h 1570309"/>
              <a:gd name="connsiteX11" fmla="*/ 5970834 w 7923150"/>
              <a:gd name="connsiteY11" fmla="*/ 810734 h 1570309"/>
              <a:gd name="connsiteX12" fmla="*/ 6333803 w 7923150"/>
              <a:gd name="connsiteY12" fmla="*/ 38745 h 1570309"/>
              <a:gd name="connsiteX13" fmla="*/ 6673233 w 7923150"/>
              <a:gd name="connsiteY13" fmla="*/ 23379 h 1570309"/>
              <a:gd name="connsiteX14" fmla="*/ 7135933 w 7923150"/>
              <a:gd name="connsiteY14" fmla="*/ 430873 h 1570309"/>
              <a:gd name="connsiteX15" fmla="*/ 7521196 w 7923150"/>
              <a:gd name="connsiteY15" fmla="*/ 25381 h 1570309"/>
              <a:gd name="connsiteX16" fmla="*/ 7923150 w 7923150"/>
              <a:gd name="connsiteY16" fmla="*/ 435890 h 1570309"/>
              <a:gd name="connsiteX0" fmla="*/ 0 w 7923150"/>
              <a:gd name="connsiteY0" fmla="*/ 469216 h 1570286"/>
              <a:gd name="connsiteX1" fmla="*/ 469674 w 7923150"/>
              <a:gd name="connsiteY1" fmla="*/ 4987 h 1570286"/>
              <a:gd name="connsiteX2" fmla="*/ 878635 w 7923150"/>
              <a:gd name="connsiteY2" fmla="*/ 793964 h 1570286"/>
              <a:gd name="connsiteX3" fmla="*/ 1219094 w 7923150"/>
              <a:gd name="connsiteY3" fmla="*/ 365413 h 1570286"/>
              <a:gd name="connsiteX4" fmla="*/ 1635987 w 7923150"/>
              <a:gd name="connsiteY4" fmla="*/ 798419 h 1570286"/>
              <a:gd name="connsiteX5" fmla="*/ 2013853 w 7923150"/>
              <a:gd name="connsiteY5" fmla="*/ 818591 h 1570286"/>
              <a:gd name="connsiteX6" fmla="*/ 2436367 w 7923150"/>
              <a:gd name="connsiteY6" fmla="*/ 410057 h 1570286"/>
              <a:gd name="connsiteX7" fmla="*/ 4402523 w 7923150"/>
              <a:gd name="connsiteY7" fmla="*/ 486439 h 1570286"/>
              <a:gd name="connsiteX8" fmla="*/ 4794823 w 7923150"/>
              <a:gd name="connsiteY8" fmla="*/ 1570122 h 1570286"/>
              <a:gd name="connsiteX9" fmla="*/ 5152223 w 7923150"/>
              <a:gd name="connsiteY9" fmla="*/ 395525 h 1570286"/>
              <a:gd name="connsiteX10" fmla="*/ 5545301 w 7923150"/>
              <a:gd name="connsiteY10" fmla="*/ 415590 h 1570286"/>
              <a:gd name="connsiteX11" fmla="*/ 5970834 w 7923150"/>
              <a:gd name="connsiteY11" fmla="*/ 810734 h 1570286"/>
              <a:gd name="connsiteX12" fmla="*/ 6333803 w 7923150"/>
              <a:gd name="connsiteY12" fmla="*/ 38745 h 1570286"/>
              <a:gd name="connsiteX13" fmla="*/ 6673233 w 7923150"/>
              <a:gd name="connsiteY13" fmla="*/ 23379 h 1570286"/>
              <a:gd name="connsiteX14" fmla="*/ 7135933 w 7923150"/>
              <a:gd name="connsiteY14" fmla="*/ 430873 h 1570286"/>
              <a:gd name="connsiteX15" fmla="*/ 7521196 w 7923150"/>
              <a:gd name="connsiteY15" fmla="*/ 25381 h 1570286"/>
              <a:gd name="connsiteX16" fmla="*/ 7923150 w 7923150"/>
              <a:gd name="connsiteY16" fmla="*/ 435890 h 1570286"/>
              <a:gd name="connsiteX0" fmla="*/ 0 w 7923150"/>
              <a:gd name="connsiteY0" fmla="*/ 469216 h 1570154"/>
              <a:gd name="connsiteX1" fmla="*/ 469674 w 7923150"/>
              <a:gd name="connsiteY1" fmla="*/ 4987 h 1570154"/>
              <a:gd name="connsiteX2" fmla="*/ 878635 w 7923150"/>
              <a:gd name="connsiteY2" fmla="*/ 793964 h 1570154"/>
              <a:gd name="connsiteX3" fmla="*/ 1219094 w 7923150"/>
              <a:gd name="connsiteY3" fmla="*/ 365413 h 1570154"/>
              <a:gd name="connsiteX4" fmla="*/ 1635987 w 7923150"/>
              <a:gd name="connsiteY4" fmla="*/ 798419 h 1570154"/>
              <a:gd name="connsiteX5" fmla="*/ 2013853 w 7923150"/>
              <a:gd name="connsiteY5" fmla="*/ 818591 h 1570154"/>
              <a:gd name="connsiteX6" fmla="*/ 2436367 w 7923150"/>
              <a:gd name="connsiteY6" fmla="*/ 410057 h 1570154"/>
              <a:gd name="connsiteX7" fmla="*/ 4335616 w 7923150"/>
              <a:gd name="connsiteY7" fmla="*/ 436258 h 1570154"/>
              <a:gd name="connsiteX8" fmla="*/ 4794823 w 7923150"/>
              <a:gd name="connsiteY8" fmla="*/ 1570122 h 1570154"/>
              <a:gd name="connsiteX9" fmla="*/ 5152223 w 7923150"/>
              <a:gd name="connsiteY9" fmla="*/ 395525 h 1570154"/>
              <a:gd name="connsiteX10" fmla="*/ 5545301 w 7923150"/>
              <a:gd name="connsiteY10" fmla="*/ 415590 h 1570154"/>
              <a:gd name="connsiteX11" fmla="*/ 5970834 w 7923150"/>
              <a:gd name="connsiteY11" fmla="*/ 810734 h 1570154"/>
              <a:gd name="connsiteX12" fmla="*/ 6333803 w 7923150"/>
              <a:gd name="connsiteY12" fmla="*/ 38745 h 1570154"/>
              <a:gd name="connsiteX13" fmla="*/ 6673233 w 7923150"/>
              <a:gd name="connsiteY13" fmla="*/ 23379 h 1570154"/>
              <a:gd name="connsiteX14" fmla="*/ 7135933 w 7923150"/>
              <a:gd name="connsiteY14" fmla="*/ 430873 h 1570154"/>
              <a:gd name="connsiteX15" fmla="*/ 7521196 w 7923150"/>
              <a:gd name="connsiteY15" fmla="*/ 25381 h 1570154"/>
              <a:gd name="connsiteX16" fmla="*/ 7923150 w 7923150"/>
              <a:gd name="connsiteY16" fmla="*/ 435890 h 1570154"/>
              <a:gd name="connsiteX0" fmla="*/ 0 w 7923150"/>
              <a:gd name="connsiteY0" fmla="*/ 469216 h 1570154"/>
              <a:gd name="connsiteX1" fmla="*/ 469674 w 7923150"/>
              <a:gd name="connsiteY1" fmla="*/ 4987 h 1570154"/>
              <a:gd name="connsiteX2" fmla="*/ 878635 w 7923150"/>
              <a:gd name="connsiteY2" fmla="*/ 793964 h 1570154"/>
              <a:gd name="connsiteX3" fmla="*/ 1219094 w 7923150"/>
              <a:gd name="connsiteY3" fmla="*/ 365413 h 1570154"/>
              <a:gd name="connsiteX4" fmla="*/ 1635987 w 7923150"/>
              <a:gd name="connsiteY4" fmla="*/ 798419 h 1570154"/>
              <a:gd name="connsiteX5" fmla="*/ 2013853 w 7923150"/>
              <a:gd name="connsiteY5" fmla="*/ 818591 h 1570154"/>
              <a:gd name="connsiteX6" fmla="*/ 2436367 w 7923150"/>
              <a:gd name="connsiteY6" fmla="*/ 410057 h 1570154"/>
              <a:gd name="connsiteX7" fmla="*/ 4335616 w 7923150"/>
              <a:gd name="connsiteY7" fmla="*/ 436258 h 1570154"/>
              <a:gd name="connsiteX8" fmla="*/ 4794823 w 7923150"/>
              <a:gd name="connsiteY8" fmla="*/ 1570122 h 1570154"/>
              <a:gd name="connsiteX9" fmla="*/ 5152223 w 7923150"/>
              <a:gd name="connsiteY9" fmla="*/ 395525 h 1570154"/>
              <a:gd name="connsiteX10" fmla="*/ 5545301 w 7923150"/>
              <a:gd name="connsiteY10" fmla="*/ 415590 h 1570154"/>
              <a:gd name="connsiteX11" fmla="*/ 5970834 w 7923150"/>
              <a:gd name="connsiteY11" fmla="*/ 810734 h 1570154"/>
              <a:gd name="connsiteX12" fmla="*/ 6333803 w 7923150"/>
              <a:gd name="connsiteY12" fmla="*/ 38745 h 1570154"/>
              <a:gd name="connsiteX13" fmla="*/ 6673233 w 7923150"/>
              <a:gd name="connsiteY13" fmla="*/ 23379 h 1570154"/>
              <a:gd name="connsiteX14" fmla="*/ 7135933 w 7923150"/>
              <a:gd name="connsiteY14" fmla="*/ 430873 h 1570154"/>
              <a:gd name="connsiteX15" fmla="*/ 7521196 w 7923150"/>
              <a:gd name="connsiteY15" fmla="*/ 25381 h 1570154"/>
              <a:gd name="connsiteX16" fmla="*/ 7923150 w 7923150"/>
              <a:gd name="connsiteY16" fmla="*/ 435890 h 1570154"/>
              <a:gd name="connsiteX0" fmla="*/ 0 w 7923150"/>
              <a:gd name="connsiteY0" fmla="*/ 469216 h 1586883"/>
              <a:gd name="connsiteX1" fmla="*/ 469674 w 7923150"/>
              <a:gd name="connsiteY1" fmla="*/ 4987 h 1586883"/>
              <a:gd name="connsiteX2" fmla="*/ 878635 w 7923150"/>
              <a:gd name="connsiteY2" fmla="*/ 793964 h 1586883"/>
              <a:gd name="connsiteX3" fmla="*/ 1219094 w 7923150"/>
              <a:gd name="connsiteY3" fmla="*/ 365413 h 1586883"/>
              <a:gd name="connsiteX4" fmla="*/ 1635987 w 7923150"/>
              <a:gd name="connsiteY4" fmla="*/ 798419 h 1586883"/>
              <a:gd name="connsiteX5" fmla="*/ 2013853 w 7923150"/>
              <a:gd name="connsiteY5" fmla="*/ 818591 h 1586883"/>
              <a:gd name="connsiteX6" fmla="*/ 2436367 w 7923150"/>
              <a:gd name="connsiteY6" fmla="*/ 410057 h 1586883"/>
              <a:gd name="connsiteX7" fmla="*/ 4335616 w 7923150"/>
              <a:gd name="connsiteY7" fmla="*/ 436258 h 1586883"/>
              <a:gd name="connsiteX8" fmla="*/ 4761369 w 7923150"/>
              <a:gd name="connsiteY8" fmla="*/ 1586848 h 1586883"/>
              <a:gd name="connsiteX9" fmla="*/ 5152223 w 7923150"/>
              <a:gd name="connsiteY9" fmla="*/ 395525 h 1586883"/>
              <a:gd name="connsiteX10" fmla="*/ 5545301 w 7923150"/>
              <a:gd name="connsiteY10" fmla="*/ 415590 h 1586883"/>
              <a:gd name="connsiteX11" fmla="*/ 5970834 w 7923150"/>
              <a:gd name="connsiteY11" fmla="*/ 810734 h 1586883"/>
              <a:gd name="connsiteX12" fmla="*/ 6333803 w 7923150"/>
              <a:gd name="connsiteY12" fmla="*/ 38745 h 1586883"/>
              <a:gd name="connsiteX13" fmla="*/ 6673233 w 7923150"/>
              <a:gd name="connsiteY13" fmla="*/ 23379 h 1586883"/>
              <a:gd name="connsiteX14" fmla="*/ 7135933 w 7923150"/>
              <a:gd name="connsiteY14" fmla="*/ 430873 h 1586883"/>
              <a:gd name="connsiteX15" fmla="*/ 7521196 w 7923150"/>
              <a:gd name="connsiteY15" fmla="*/ 25381 h 1586883"/>
              <a:gd name="connsiteX16" fmla="*/ 7923150 w 7923150"/>
              <a:gd name="connsiteY16" fmla="*/ 435890 h 1586883"/>
              <a:gd name="connsiteX0" fmla="*/ 0 w 7923150"/>
              <a:gd name="connsiteY0" fmla="*/ 469216 h 1586883"/>
              <a:gd name="connsiteX1" fmla="*/ 469674 w 7923150"/>
              <a:gd name="connsiteY1" fmla="*/ 4987 h 1586883"/>
              <a:gd name="connsiteX2" fmla="*/ 878635 w 7923150"/>
              <a:gd name="connsiteY2" fmla="*/ 793964 h 1586883"/>
              <a:gd name="connsiteX3" fmla="*/ 1219094 w 7923150"/>
              <a:gd name="connsiteY3" fmla="*/ 365413 h 1586883"/>
              <a:gd name="connsiteX4" fmla="*/ 1635987 w 7923150"/>
              <a:gd name="connsiteY4" fmla="*/ 798419 h 1586883"/>
              <a:gd name="connsiteX5" fmla="*/ 2013853 w 7923150"/>
              <a:gd name="connsiteY5" fmla="*/ 818591 h 1586883"/>
              <a:gd name="connsiteX6" fmla="*/ 2436367 w 7923150"/>
              <a:gd name="connsiteY6" fmla="*/ 410057 h 1586883"/>
              <a:gd name="connsiteX7" fmla="*/ 4335616 w 7923150"/>
              <a:gd name="connsiteY7" fmla="*/ 436258 h 1586883"/>
              <a:gd name="connsiteX8" fmla="*/ 4761369 w 7923150"/>
              <a:gd name="connsiteY8" fmla="*/ 1586848 h 1586883"/>
              <a:gd name="connsiteX9" fmla="*/ 5152223 w 7923150"/>
              <a:gd name="connsiteY9" fmla="*/ 395525 h 1586883"/>
              <a:gd name="connsiteX10" fmla="*/ 5545301 w 7923150"/>
              <a:gd name="connsiteY10" fmla="*/ 415590 h 1586883"/>
              <a:gd name="connsiteX11" fmla="*/ 5970834 w 7923150"/>
              <a:gd name="connsiteY11" fmla="*/ 810734 h 1586883"/>
              <a:gd name="connsiteX12" fmla="*/ 6333803 w 7923150"/>
              <a:gd name="connsiteY12" fmla="*/ 38745 h 1586883"/>
              <a:gd name="connsiteX13" fmla="*/ 6673233 w 7923150"/>
              <a:gd name="connsiteY13" fmla="*/ 23379 h 1586883"/>
              <a:gd name="connsiteX14" fmla="*/ 7135933 w 7923150"/>
              <a:gd name="connsiteY14" fmla="*/ 430873 h 1586883"/>
              <a:gd name="connsiteX15" fmla="*/ 7521196 w 7923150"/>
              <a:gd name="connsiteY15" fmla="*/ 25381 h 1586883"/>
              <a:gd name="connsiteX16" fmla="*/ 7923150 w 7923150"/>
              <a:gd name="connsiteY16" fmla="*/ 435890 h 1586883"/>
              <a:gd name="connsiteX0" fmla="*/ 0 w 7923150"/>
              <a:gd name="connsiteY0" fmla="*/ 469216 h 1586880"/>
              <a:gd name="connsiteX1" fmla="*/ 469674 w 7923150"/>
              <a:gd name="connsiteY1" fmla="*/ 4987 h 1586880"/>
              <a:gd name="connsiteX2" fmla="*/ 878635 w 7923150"/>
              <a:gd name="connsiteY2" fmla="*/ 793964 h 1586880"/>
              <a:gd name="connsiteX3" fmla="*/ 1219094 w 7923150"/>
              <a:gd name="connsiteY3" fmla="*/ 365413 h 1586880"/>
              <a:gd name="connsiteX4" fmla="*/ 1635987 w 7923150"/>
              <a:gd name="connsiteY4" fmla="*/ 798419 h 1586880"/>
              <a:gd name="connsiteX5" fmla="*/ 2013853 w 7923150"/>
              <a:gd name="connsiteY5" fmla="*/ 818591 h 1586880"/>
              <a:gd name="connsiteX6" fmla="*/ 2436367 w 7923150"/>
              <a:gd name="connsiteY6" fmla="*/ 410057 h 1586880"/>
              <a:gd name="connsiteX7" fmla="*/ 4335616 w 7923150"/>
              <a:gd name="connsiteY7" fmla="*/ 436258 h 1586880"/>
              <a:gd name="connsiteX8" fmla="*/ 4761369 w 7923150"/>
              <a:gd name="connsiteY8" fmla="*/ 1586848 h 1586880"/>
              <a:gd name="connsiteX9" fmla="*/ 5152223 w 7923150"/>
              <a:gd name="connsiteY9" fmla="*/ 395525 h 1586880"/>
              <a:gd name="connsiteX10" fmla="*/ 5545301 w 7923150"/>
              <a:gd name="connsiteY10" fmla="*/ 415590 h 1586880"/>
              <a:gd name="connsiteX11" fmla="*/ 5970834 w 7923150"/>
              <a:gd name="connsiteY11" fmla="*/ 810734 h 1586880"/>
              <a:gd name="connsiteX12" fmla="*/ 6333803 w 7923150"/>
              <a:gd name="connsiteY12" fmla="*/ 38745 h 1586880"/>
              <a:gd name="connsiteX13" fmla="*/ 6673233 w 7923150"/>
              <a:gd name="connsiteY13" fmla="*/ 23379 h 1586880"/>
              <a:gd name="connsiteX14" fmla="*/ 7135933 w 7923150"/>
              <a:gd name="connsiteY14" fmla="*/ 430873 h 1586880"/>
              <a:gd name="connsiteX15" fmla="*/ 7521196 w 7923150"/>
              <a:gd name="connsiteY15" fmla="*/ 25381 h 1586880"/>
              <a:gd name="connsiteX16" fmla="*/ 7923150 w 7923150"/>
              <a:gd name="connsiteY16" fmla="*/ 435890 h 1586880"/>
              <a:gd name="connsiteX0" fmla="*/ 0 w 7923150"/>
              <a:gd name="connsiteY0" fmla="*/ 469216 h 1586878"/>
              <a:gd name="connsiteX1" fmla="*/ 469674 w 7923150"/>
              <a:gd name="connsiteY1" fmla="*/ 4987 h 1586878"/>
              <a:gd name="connsiteX2" fmla="*/ 878635 w 7923150"/>
              <a:gd name="connsiteY2" fmla="*/ 793964 h 1586878"/>
              <a:gd name="connsiteX3" fmla="*/ 1219094 w 7923150"/>
              <a:gd name="connsiteY3" fmla="*/ 365413 h 1586878"/>
              <a:gd name="connsiteX4" fmla="*/ 1635987 w 7923150"/>
              <a:gd name="connsiteY4" fmla="*/ 798419 h 1586878"/>
              <a:gd name="connsiteX5" fmla="*/ 2013853 w 7923150"/>
              <a:gd name="connsiteY5" fmla="*/ 818591 h 1586878"/>
              <a:gd name="connsiteX6" fmla="*/ 2436367 w 7923150"/>
              <a:gd name="connsiteY6" fmla="*/ 410057 h 1586878"/>
              <a:gd name="connsiteX7" fmla="*/ 4335616 w 7923150"/>
              <a:gd name="connsiteY7" fmla="*/ 436258 h 1586878"/>
              <a:gd name="connsiteX8" fmla="*/ 4761369 w 7923150"/>
              <a:gd name="connsiteY8" fmla="*/ 1586848 h 1586878"/>
              <a:gd name="connsiteX9" fmla="*/ 5152223 w 7923150"/>
              <a:gd name="connsiteY9" fmla="*/ 395525 h 1586878"/>
              <a:gd name="connsiteX10" fmla="*/ 5545301 w 7923150"/>
              <a:gd name="connsiteY10" fmla="*/ 415590 h 1586878"/>
              <a:gd name="connsiteX11" fmla="*/ 5970834 w 7923150"/>
              <a:gd name="connsiteY11" fmla="*/ 810734 h 1586878"/>
              <a:gd name="connsiteX12" fmla="*/ 6333803 w 7923150"/>
              <a:gd name="connsiteY12" fmla="*/ 38745 h 1586878"/>
              <a:gd name="connsiteX13" fmla="*/ 6673233 w 7923150"/>
              <a:gd name="connsiteY13" fmla="*/ 23379 h 1586878"/>
              <a:gd name="connsiteX14" fmla="*/ 7135933 w 7923150"/>
              <a:gd name="connsiteY14" fmla="*/ 430873 h 1586878"/>
              <a:gd name="connsiteX15" fmla="*/ 7521196 w 7923150"/>
              <a:gd name="connsiteY15" fmla="*/ 25381 h 1586878"/>
              <a:gd name="connsiteX16" fmla="*/ 7923150 w 7923150"/>
              <a:gd name="connsiteY16" fmla="*/ 435890 h 1586878"/>
              <a:gd name="connsiteX0" fmla="*/ 0 w 7923150"/>
              <a:gd name="connsiteY0" fmla="*/ 469216 h 1586878"/>
              <a:gd name="connsiteX1" fmla="*/ 469674 w 7923150"/>
              <a:gd name="connsiteY1" fmla="*/ 4987 h 1586878"/>
              <a:gd name="connsiteX2" fmla="*/ 878635 w 7923150"/>
              <a:gd name="connsiteY2" fmla="*/ 793964 h 1586878"/>
              <a:gd name="connsiteX3" fmla="*/ 1219094 w 7923150"/>
              <a:gd name="connsiteY3" fmla="*/ 365413 h 1586878"/>
              <a:gd name="connsiteX4" fmla="*/ 1635987 w 7923150"/>
              <a:gd name="connsiteY4" fmla="*/ 798419 h 1586878"/>
              <a:gd name="connsiteX5" fmla="*/ 2013853 w 7923150"/>
              <a:gd name="connsiteY5" fmla="*/ 818591 h 1586878"/>
              <a:gd name="connsiteX6" fmla="*/ 2436367 w 7923150"/>
              <a:gd name="connsiteY6" fmla="*/ 410057 h 1586878"/>
              <a:gd name="connsiteX7" fmla="*/ 4335616 w 7923150"/>
              <a:gd name="connsiteY7" fmla="*/ 436258 h 1586878"/>
              <a:gd name="connsiteX8" fmla="*/ 4761369 w 7923150"/>
              <a:gd name="connsiteY8" fmla="*/ 1586848 h 1586878"/>
              <a:gd name="connsiteX9" fmla="*/ 5152223 w 7923150"/>
              <a:gd name="connsiteY9" fmla="*/ 395525 h 1586878"/>
              <a:gd name="connsiteX10" fmla="*/ 5545301 w 7923150"/>
              <a:gd name="connsiteY10" fmla="*/ 415590 h 1586878"/>
              <a:gd name="connsiteX11" fmla="*/ 5970834 w 7923150"/>
              <a:gd name="connsiteY11" fmla="*/ 810734 h 1586878"/>
              <a:gd name="connsiteX12" fmla="*/ 6333803 w 7923150"/>
              <a:gd name="connsiteY12" fmla="*/ 38745 h 1586878"/>
              <a:gd name="connsiteX13" fmla="*/ 6673233 w 7923150"/>
              <a:gd name="connsiteY13" fmla="*/ 23379 h 1586878"/>
              <a:gd name="connsiteX14" fmla="*/ 7135933 w 7923150"/>
              <a:gd name="connsiteY14" fmla="*/ 430873 h 1586878"/>
              <a:gd name="connsiteX15" fmla="*/ 7521196 w 7923150"/>
              <a:gd name="connsiteY15" fmla="*/ 25381 h 1586878"/>
              <a:gd name="connsiteX16" fmla="*/ 7923150 w 7923150"/>
              <a:gd name="connsiteY16" fmla="*/ 435890 h 1586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23150" h="1586878">
                <a:moveTo>
                  <a:pt x="0" y="469216"/>
                </a:moveTo>
                <a:cubicBezTo>
                  <a:pt x="146110" y="352663"/>
                  <a:pt x="323235" y="-49138"/>
                  <a:pt x="469674" y="4987"/>
                </a:cubicBezTo>
                <a:cubicBezTo>
                  <a:pt x="616113" y="59112"/>
                  <a:pt x="753732" y="733893"/>
                  <a:pt x="878635" y="793964"/>
                </a:cubicBezTo>
                <a:cubicBezTo>
                  <a:pt x="1003538" y="854035"/>
                  <a:pt x="1092869" y="364671"/>
                  <a:pt x="1219094" y="365413"/>
                </a:cubicBezTo>
                <a:cubicBezTo>
                  <a:pt x="1345319" y="366155"/>
                  <a:pt x="1481225" y="761918"/>
                  <a:pt x="1635987" y="798419"/>
                </a:cubicBezTo>
                <a:cubicBezTo>
                  <a:pt x="1790749" y="834920"/>
                  <a:pt x="1824700" y="816411"/>
                  <a:pt x="2013853" y="818591"/>
                </a:cubicBezTo>
                <a:cubicBezTo>
                  <a:pt x="2203006" y="820771"/>
                  <a:pt x="2238978" y="418023"/>
                  <a:pt x="2436367" y="410057"/>
                </a:cubicBezTo>
                <a:cubicBezTo>
                  <a:pt x="2633756" y="402091"/>
                  <a:pt x="3998296" y="412970"/>
                  <a:pt x="4335616" y="436258"/>
                </a:cubicBezTo>
                <a:cubicBezTo>
                  <a:pt x="4672936" y="459546"/>
                  <a:pt x="4625268" y="1593637"/>
                  <a:pt x="4761369" y="1586848"/>
                </a:cubicBezTo>
                <a:cubicBezTo>
                  <a:pt x="4897470" y="1580059"/>
                  <a:pt x="5099627" y="451344"/>
                  <a:pt x="5152223" y="395525"/>
                </a:cubicBezTo>
                <a:cubicBezTo>
                  <a:pt x="5204819" y="339706"/>
                  <a:pt x="5408866" y="346389"/>
                  <a:pt x="5545301" y="415590"/>
                </a:cubicBezTo>
                <a:cubicBezTo>
                  <a:pt x="5681736" y="484792"/>
                  <a:pt x="5833841" y="806634"/>
                  <a:pt x="5970834" y="810734"/>
                </a:cubicBezTo>
                <a:cubicBezTo>
                  <a:pt x="6107827" y="814834"/>
                  <a:pt x="6259482" y="93771"/>
                  <a:pt x="6333803" y="38745"/>
                </a:cubicBezTo>
                <a:cubicBezTo>
                  <a:pt x="6408124" y="-16281"/>
                  <a:pt x="6506091" y="13780"/>
                  <a:pt x="6673233" y="23379"/>
                </a:cubicBezTo>
                <a:cubicBezTo>
                  <a:pt x="6840375" y="32978"/>
                  <a:pt x="7023414" y="423105"/>
                  <a:pt x="7135933" y="430873"/>
                </a:cubicBezTo>
                <a:cubicBezTo>
                  <a:pt x="7248452" y="438641"/>
                  <a:pt x="7389993" y="24545"/>
                  <a:pt x="7521196" y="25381"/>
                </a:cubicBezTo>
                <a:cubicBezTo>
                  <a:pt x="7652399" y="26217"/>
                  <a:pt x="7831278" y="350367"/>
                  <a:pt x="7923150" y="435890"/>
                </a:cubicBezTo>
              </a:path>
            </a:pathLst>
          </a:custGeom>
          <a:noFill/>
          <a:ln w="66675" cap="rnd">
            <a:solidFill>
              <a:srgbClr val="FFFFFF">
                <a:alpha val="7078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4">
            <a:extLst>
              <a:ext uri="{FF2B5EF4-FFF2-40B4-BE49-F238E27FC236}">
                <a16:creationId xmlns:a16="http://schemas.microsoft.com/office/drawing/2014/main" id="{431E8167-6927-4B2D-B0EA-A2189B78B0A2}"/>
              </a:ext>
            </a:extLst>
          </p:cNvPr>
          <p:cNvSpPr txBox="1">
            <a:spLocks/>
          </p:cNvSpPr>
          <p:nvPr/>
        </p:nvSpPr>
        <p:spPr>
          <a:xfrm>
            <a:off x="401879" y="5888121"/>
            <a:ext cx="8362885" cy="406400"/>
          </a:xfrm>
          <a:prstGeom prst="rect">
            <a:avLst/>
          </a:prstGeom>
        </p:spPr>
        <p:txBody>
          <a:bodyPr vert="horz" lIns="0" tIns="45720" rIns="0" bIns="45720" rtlCol="0" anchor="b">
            <a:noAutofit/>
          </a:bodyPr>
          <a:lstStyle>
            <a:lvl1pPr marL="0" indent="0" algn="just" rtl="0" eaLnBrk="0" fontAlgn="base" hangingPunct="0">
              <a:lnSpc>
                <a:spcPct val="100000"/>
              </a:lnSpc>
              <a:spcBef>
                <a:spcPts val="204"/>
              </a:spcBef>
              <a:spcAft>
                <a:spcPct val="0"/>
              </a:spcAft>
              <a:buClr>
                <a:schemeClr val="tx1"/>
              </a:buClr>
              <a:buSzPct val="115000"/>
              <a:buFont typeface="Arial" panose="020B0604020202020204" pitchFamily="34" charset="0"/>
              <a:buChar char="•"/>
              <a:defRPr lang="en-US" sz="850" kern="1200" dirty="0" smtClean="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sz="850"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85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85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85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a:lnSpc>
                <a:spcPct val="90000"/>
              </a:lnSpc>
              <a:spcBef>
                <a:spcPts val="0"/>
              </a:spcBef>
              <a:buNone/>
            </a:pPr>
            <a:r>
              <a:rPr lang="en-US" sz="600">
                <a:latin typeface="Arial Narrow" panose="020B0606020202030204" pitchFamily="34" charset="0"/>
              </a:rPr>
              <a:t>Source: Morningstar Direct, as of 12/31/2023.This chart does not illustrate the performance of any John Hancock fund. Emerging-market debt is measured by the J.P. Morgan Emerging Markets Bond Index (EMBI) Global Diversified Index, which tracks the performance of U.S. dollar-denominated Brady bonds, Eurobonds, and traded loans issued by sovereign and </a:t>
            </a:r>
            <a:r>
              <a:rPr lang="en-US" sz="600" err="1">
                <a:latin typeface="Arial Narrow" panose="020B0606020202030204" pitchFamily="34" charset="0"/>
              </a:rPr>
              <a:t>quasisovereign</a:t>
            </a:r>
            <a:r>
              <a:rPr lang="en-US" sz="600">
                <a:latin typeface="Arial Narrow" panose="020B0606020202030204" pitchFamily="34" charset="0"/>
              </a:rPr>
              <a:t> entities. The index caps its exposure to countries with larger amounts of outstanding debt. High yield is measured by the Intercontinental Exchange (ICE) Bank of America (BofA) U.S. High Yield Master II Index, which tracks the performance of globally issued, U.S. dollar-denominated high-yield bonds. Mortgage backed is measured by the Bloomberg Barclays U.S. Mortgage-Backed Securities Index, an unmanaged index comprising 15- and 30-year fixed-rate securities backed by the mortgage pools of </a:t>
            </a:r>
            <a:r>
              <a:rPr lang="en-US" sz="600" err="1">
                <a:latin typeface="Arial Narrow" panose="020B0606020202030204" pitchFamily="34" charset="0"/>
              </a:rPr>
              <a:t>Ginnie</a:t>
            </a:r>
            <a:r>
              <a:rPr lang="en-US" sz="600">
                <a:latin typeface="Arial Narrow" panose="020B0606020202030204" pitchFamily="34" charset="0"/>
              </a:rPr>
              <a:t> Mae, Freddie Mac, and Fannie Mae. Floating rate is measured by the Credit Suisse (CS) Leveraged Loan Index, which tracks the U.S. dollar-denominated, non-investment-grade leveraged loan market. Short-term credit is measured by the Bloomberg Barclays 1–5 Year U.S. Credit Index which tracks the performance of investment-grade U.S. corporate and government-related bonds with maturities between one and five years. Cash is represented by the three-month U.S. Treasury bill, published by the U.S. Federal Reserve. Foreign bonds are represented by the FTSE World Government Bond ex-U.S. Index, which measures the performance of fixed-rate, local currency, investment-grade sovereign bonds, excluding the United States. Investment-grade corporate bonds (IG corporates) are measured by the Bloomberg Barclays U.S. Corporate Index, which tracks the performance of investment-grade, U.S. dollar-denominated, fixed-rate, taxable corporate bond market. 10-year U.S. Treasuries are measured by the ICE BofA 10-year U.S. Treasury Index, a one-security index, rebalanced monthly, comprising the most recently issued 10-year U.S. Treasury note. Diversified bonds reflect an equal-weighted blend of all nine categories shown in the chart, rebalanced quarterly. Performance figures assume reinvestment of dividends and capital gains. It is not possible to invest directly in an index. Past performance does not guarantee future results.</a:t>
            </a:r>
          </a:p>
        </p:txBody>
      </p:sp>
      <p:sp>
        <p:nvSpPr>
          <p:cNvPr id="3" name="Slide Number Placeholder 2"/>
          <p:cNvSpPr>
            <a:spLocks noGrp="1"/>
          </p:cNvSpPr>
          <p:nvPr>
            <p:ph type="sldNum" sz="quarter" idx="12"/>
          </p:nvPr>
        </p:nvSpPr>
        <p:spPr/>
        <p:txBody>
          <a:bodyPr/>
          <a:lstStyle/>
          <a:p>
            <a:pPr>
              <a:defRPr/>
            </a:pPr>
            <a:fld id="{E54343B0-9A9E-43CD-BA60-45365A2A43B5}" type="slidenum">
              <a:rPr lang="en-US" smtClean="0"/>
              <a:pPr>
                <a:defRPr/>
              </a:pPr>
              <a:t>23</a:t>
            </a:fld>
            <a:endParaRPr lang="en-US"/>
          </a:p>
        </p:txBody>
      </p:sp>
    </p:spTree>
    <p:custDataLst>
      <p:tags r:id="rId1"/>
    </p:custDataLst>
    <p:extLst>
      <p:ext uri="{BB962C8B-B14F-4D97-AF65-F5344CB8AC3E}">
        <p14:creationId xmlns:p14="http://schemas.microsoft.com/office/powerpoint/2010/main" val="4068350009"/>
      </p:ext>
    </p:extLst>
  </p:cSld>
  <p:clrMapOvr>
    <a:masterClrMapping/>
  </p:clrMapOvr>
  <p:transition spd="slow">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9">
            <a:extLst>
              <a:ext uri="{FF2B5EF4-FFF2-40B4-BE49-F238E27FC236}">
                <a16:creationId xmlns:a16="http://schemas.microsoft.com/office/drawing/2014/main" id="{42A9381F-59B6-400F-802C-234C90783F73}"/>
              </a:ext>
            </a:extLst>
          </p:cNvPr>
          <p:cNvSpPr txBox="1">
            <a:spLocks/>
          </p:cNvSpPr>
          <p:nvPr/>
        </p:nvSpPr>
        <p:spPr>
          <a:xfrm>
            <a:off x="394653" y="758508"/>
            <a:ext cx="8231187" cy="482600"/>
          </a:xfrm>
          <a:prstGeom prst="rect">
            <a:avLst/>
          </a:prstGeom>
        </p:spPr>
        <p:txBody>
          <a:bodyPr vert="horz" lIns="0" tIns="0" rIns="0" bIns="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en-US" sz="2400">
                <a:solidFill>
                  <a:schemeClr val="bg1"/>
                </a:solidFill>
              </a:rPr>
              <a:t>Principle 5</a:t>
            </a:r>
          </a:p>
        </p:txBody>
      </p:sp>
      <p:sp>
        <p:nvSpPr>
          <p:cNvPr id="9" name="Title 8"/>
          <p:cNvSpPr>
            <a:spLocks noGrp="1"/>
          </p:cNvSpPr>
          <p:nvPr>
            <p:ph type="title"/>
          </p:nvPr>
        </p:nvSpPr>
        <p:spPr>
          <a:xfrm>
            <a:off x="400571" y="780239"/>
            <a:ext cx="8438630" cy="4771958"/>
          </a:xfrm>
        </p:spPr>
        <p:txBody>
          <a:bodyPr>
            <a:normAutofit/>
          </a:bodyPr>
          <a:lstStyle/>
          <a:p>
            <a:r>
              <a:rPr lang="en-US" altLang="en-US" sz="6000"/>
              <a:t>Alternative investments may</a:t>
            </a:r>
            <a:br>
              <a:rPr lang="en-US" altLang="en-US" sz="6000"/>
            </a:br>
            <a:r>
              <a:rPr lang="en-US" altLang="en-US" sz="6000"/>
              <a:t>help you win by </a:t>
            </a:r>
            <a:br>
              <a:rPr lang="en-US" altLang="en-US" sz="6000"/>
            </a:br>
            <a:r>
              <a:rPr lang="en-US" altLang="en-US" sz="6000"/>
              <a:t>not losing</a:t>
            </a:r>
            <a:endParaRPr lang="en-US" sz="6000"/>
          </a:p>
        </p:txBody>
      </p:sp>
      <p:sp>
        <p:nvSpPr>
          <p:cNvPr id="3" name="Slide Number Placeholder 2">
            <a:extLst>
              <a:ext uri="{FF2B5EF4-FFF2-40B4-BE49-F238E27FC236}">
                <a16:creationId xmlns:a16="http://schemas.microsoft.com/office/drawing/2014/main" id="{0B90AE65-9A23-4AC1-A59D-CE37EC271C6B}"/>
              </a:ext>
              <a:ext uri="{C183D7F6-B498-43B3-948B-1728B52AA6E4}">
                <adec:decorative xmlns:adec="http://schemas.microsoft.com/office/drawing/2017/decorative" val="1"/>
              </a:ext>
            </a:extLst>
          </p:cNvPr>
          <p:cNvSpPr>
            <a:spLocks noGrp="1"/>
          </p:cNvSpPr>
          <p:nvPr>
            <p:ph type="sldNum" sz="quarter" idx="12"/>
          </p:nvPr>
        </p:nvSpPr>
        <p:spPr/>
        <p:txBody>
          <a:bodyPr/>
          <a:lstStyle/>
          <a:p>
            <a:pPr>
              <a:defRPr/>
            </a:pPr>
            <a:fld id="{1EEDA745-9936-4A17-800E-6B5675F0F699}" type="slidenum">
              <a:rPr lang="en-CA" smtClean="0"/>
              <a:pPr>
                <a:defRPr/>
              </a:pPr>
              <a:t>24</a:t>
            </a:fld>
            <a:endParaRPr lang="en-CA"/>
          </a:p>
        </p:txBody>
      </p:sp>
    </p:spTree>
    <p:custDataLst>
      <p:tags r:id="rId1"/>
    </p:custDataLst>
    <p:extLst>
      <p:ext uri="{BB962C8B-B14F-4D97-AF65-F5344CB8AC3E}">
        <p14:creationId xmlns:p14="http://schemas.microsoft.com/office/powerpoint/2010/main" val="892266706"/>
      </p:ext>
    </p:extLst>
  </p:cSld>
  <p:clrMapOvr>
    <a:masterClrMapping/>
  </p:clrMapOvr>
  <p:transition spd="slow">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41"/>
          <p:cNvSpPr>
            <a:spLocks noGrp="1" noChangeArrowheads="1"/>
          </p:cNvSpPr>
          <p:nvPr>
            <p:ph type="title"/>
          </p:nvPr>
        </p:nvSpPr>
        <p:spPr>
          <a:xfrm>
            <a:off x="398464" y="472438"/>
            <a:ext cx="8356240" cy="792167"/>
          </a:xfrm>
        </p:spPr>
        <p:txBody>
          <a:bodyPr/>
          <a:lstStyle/>
          <a:p>
            <a:r>
              <a:rPr lang="en-US"/>
              <a:t>The level of stock market volatility in </a:t>
            </a:r>
            <a:br>
              <a:rPr lang="en-US"/>
            </a:br>
            <a:r>
              <a:rPr lang="en-US"/>
              <a:t>recent years is unprecedented</a:t>
            </a:r>
          </a:p>
        </p:txBody>
      </p:sp>
      <p:sp>
        <p:nvSpPr>
          <p:cNvPr id="51" name="Text Placeholder 16">
            <a:extLst>
              <a:ext uri="{FF2B5EF4-FFF2-40B4-BE49-F238E27FC236}">
                <a16:creationId xmlns:a16="http://schemas.microsoft.com/office/drawing/2014/main" id="{C5E2F0E6-0918-4E07-90B7-6AD19B4F0FD9}"/>
              </a:ext>
            </a:extLst>
          </p:cNvPr>
          <p:cNvSpPr txBox="1">
            <a:spLocks/>
          </p:cNvSpPr>
          <p:nvPr/>
        </p:nvSpPr>
        <p:spPr>
          <a:xfrm>
            <a:off x="407480" y="122083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1600"/>
              <a:t>S&amp;P 500 Index, 1973-2023</a:t>
            </a:r>
          </a:p>
        </p:txBody>
      </p:sp>
      <p:sp>
        <p:nvSpPr>
          <p:cNvPr id="91" name="Text Box 16"/>
          <p:cNvSpPr txBox="1">
            <a:spLocks noChangeArrowheads="1"/>
          </p:cNvSpPr>
          <p:nvPr/>
        </p:nvSpPr>
        <p:spPr bwMode="auto">
          <a:xfrm>
            <a:off x="325797" y="1575454"/>
            <a:ext cx="4683490" cy="29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D014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r>
              <a:rPr lang="en-US" sz="1300">
                <a:latin typeface="+mn-lt"/>
              </a:rPr>
              <a:t>Trading days per year with greater than ±2% returns</a:t>
            </a:r>
          </a:p>
        </p:txBody>
      </p:sp>
      <p:grpSp>
        <p:nvGrpSpPr>
          <p:cNvPr id="4" name="Group 3">
            <a:extLst>
              <a:ext uri="{FF2B5EF4-FFF2-40B4-BE49-F238E27FC236}">
                <a16:creationId xmlns:a16="http://schemas.microsoft.com/office/drawing/2014/main" id="{038B77C0-CA6D-4462-8E9E-6DC442DBF226}"/>
              </a:ext>
            </a:extLst>
          </p:cNvPr>
          <p:cNvGrpSpPr/>
          <p:nvPr/>
        </p:nvGrpSpPr>
        <p:grpSpPr>
          <a:xfrm>
            <a:off x="755026" y="2098791"/>
            <a:ext cx="7482477" cy="3403722"/>
            <a:chOff x="1069816" y="2098791"/>
            <a:chExt cx="7482477" cy="3403722"/>
          </a:xfrm>
        </p:grpSpPr>
        <p:sp>
          <p:nvSpPr>
            <p:cNvPr id="100" name="Rectangle 99"/>
            <p:cNvSpPr/>
            <p:nvPr/>
          </p:nvSpPr>
          <p:spPr>
            <a:xfrm>
              <a:off x="1069816" y="2110106"/>
              <a:ext cx="369809" cy="3391499"/>
            </a:xfrm>
            <a:prstGeom prst="rect">
              <a:avLst/>
            </a:prstGeom>
            <a:solidFill>
              <a:srgbClr val="DEE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682991" y="2110106"/>
              <a:ext cx="126004" cy="3391499"/>
            </a:xfrm>
            <a:prstGeom prst="rect">
              <a:avLst/>
            </a:prstGeom>
            <a:solidFill>
              <a:srgbClr val="DEE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109"/>
            <p:cNvSpPr/>
            <p:nvPr/>
          </p:nvSpPr>
          <p:spPr>
            <a:xfrm>
              <a:off x="6442933" y="2110106"/>
              <a:ext cx="256854" cy="3391499"/>
            </a:xfrm>
            <a:prstGeom prst="rect">
              <a:avLst/>
            </a:prstGeom>
            <a:solidFill>
              <a:srgbClr val="DEE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2053793" y="2098791"/>
              <a:ext cx="96428" cy="3391499"/>
            </a:xfrm>
            <a:prstGeom prst="rect">
              <a:avLst/>
            </a:prstGeom>
            <a:solidFill>
              <a:srgbClr val="DEE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Rectangle 103"/>
            <p:cNvSpPr/>
            <p:nvPr/>
          </p:nvSpPr>
          <p:spPr>
            <a:xfrm>
              <a:off x="2291759" y="2110106"/>
              <a:ext cx="165942" cy="3391499"/>
            </a:xfrm>
            <a:prstGeom prst="rect">
              <a:avLst/>
            </a:prstGeom>
            <a:solidFill>
              <a:srgbClr val="DEE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8426289" y="2484993"/>
              <a:ext cx="126004" cy="3017520"/>
            </a:xfrm>
            <a:prstGeom prst="rect">
              <a:avLst/>
            </a:prstGeom>
            <a:solidFill>
              <a:srgbClr val="DEE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83B271B7-8A2E-4AC5-82D8-B197994E668A}"/>
                </a:ext>
              </a:extLst>
            </p:cNvPr>
            <p:cNvSpPr/>
            <p:nvPr/>
          </p:nvSpPr>
          <p:spPr>
            <a:xfrm>
              <a:off x="5385316" y="2110106"/>
              <a:ext cx="136902" cy="3391499"/>
            </a:xfrm>
            <a:prstGeom prst="rect">
              <a:avLst/>
            </a:prstGeom>
            <a:solidFill>
              <a:srgbClr val="DEE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14" name="Chart 13">
            <a:extLst>
              <a:ext uri="{FF2B5EF4-FFF2-40B4-BE49-F238E27FC236}">
                <a16:creationId xmlns:a16="http://schemas.microsoft.com/office/drawing/2014/main" id="{B6471E73-479D-4E89-8DB2-C515B548A287}"/>
              </a:ext>
            </a:extLst>
          </p:cNvPr>
          <p:cNvGraphicFramePr/>
          <p:nvPr>
            <p:extLst>
              <p:ext uri="{D42A27DB-BD31-4B8C-83A1-F6EECF244321}">
                <p14:modId xmlns:p14="http://schemas.microsoft.com/office/powerpoint/2010/main" val="2129085280"/>
              </p:ext>
            </p:extLst>
          </p:nvPr>
        </p:nvGraphicFramePr>
        <p:xfrm>
          <a:off x="320463" y="1989252"/>
          <a:ext cx="8529624" cy="4130841"/>
        </p:xfrm>
        <a:graphic>
          <a:graphicData uri="http://schemas.openxmlformats.org/drawingml/2006/chart">
            <c:chart xmlns:c="http://schemas.openxmlformats.org/drawingml/2006/chart" xmlns:r="http://schemas.openxmlformats.org/officeDocument/2006/relationships" r:id="rId3"/>
          </a:graphicData>
        </a:graphic>
      </p:graphicFrame>
      <p:grpSp>
        <p:nvGrpSpPr>
          <p:cNvPr id="50" name="Group 49"/>
          <p:cNvGrpSpPr/>
          <p:nvPr/>
        </p:nvGrpSpPr>
        <p:grpSpPr>
          <a:xfrm>
            <a:off x="597421" y="5774605"/>
            <a:ext cx="7942275" cy="228621"/>
            <a:chOff x="1166618" y="5834427"/>
            <a:chExt cx="7965681" cy="228621"/>
          </a:xfrm>
        </p:grpSpPr>
        <p:sp>
          <p:nvSpPr>
            <p:cNvPr id="90" name="Rectangle 89"/>
            <p:cNvSpPr/>
            <p:nvPr/>
          </p:nvSpPr>
          <p:spPr>
            <a:xfrm>
              <a:off x="2035053" y="5834448"/>
              <a:ext cx="647700" cy="2286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 tIns="45720" rIns="18288" bIns="45720" numCol="1" spcCol="0" rtlCol="0" fromWordArt="0" anchor="ctr" anchorCtr="0" forceAA="0" compatLnSpc="1">
              <a:prstTxWarp prst="textNoShape">
                <a:avLst/>
              </a:prstTxWarp>
              <a:noAutofit/>
            </a:bodyPr>
            <a:lstStyle/>
            <a:p>
              <a:pPr algn="ctr"/>
              <a:r>
                <a:rPr lang="en-US" sz="700">
                  <a:solidFill>
                    <a:schemeClr val="bg2"/>
                  </a:solidFill>
                  <a:latin typeface="Arial Narrow" panose="020B0606020202030204" pitchFamily="34" charset="0"/>
                </a:rPr>
                <a:t>RECESSION</a:t>
              </a:r>
            </a:p>
            <a:p>
              <a:pPr algn="ctr"/>
              <a:r>
                <a:rPr lang="en-US" sz="700">
                  <a:solidFill>
                    <a:schemeClr val="bg2"/>
                  </a:solidFill>
                  <a:latin typeface="Arial Narrow" panose="020B0606020202030204" pitchFamily="34" charset="0"/>
                </a:rPr>
                <a:t>1/80–7/80</a:t>
              </a:r>
            </a:p>
          </p:txBody>
        </p:sp>
        <p:sp>
          <p:nvSpPr>
            <p:cNvPr id="114" name="Rectangle 113"/>
            <p:cNvSpPr/>
            <p:nvPr/>
          </p:nvSpPr>
          <p:spPr>
            <a:xfrm>
              <a:off x="2571765" y="5834448"/>
              <a:ext cx="647700" cy="2286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 tIns="45720" rIns="18288" bIns="45720" numCol="1" spcCol="0" rtlCol="0" fromWordArt="0" anchor="ctr" anchorCtr="0" forceAA="0" compatLnSpc="1">
              <a:prstTxWarp prst="textNoShape">
                <a:avLst/>
              </a:prstTxWarp>
              <a:noAutofit/>
            </a:bodyPr>
            <a:lstStyle/>
            <a:p>
              <a:pPr algn="ctr"/>
              <a:r>
                <a:rPr lang="en-US" sz="700">
                  <a:solidFill>
                    <a:schemeClr val="bg2"/>
                  </a:solidFill>
                  <a:latin typeface="Arial Narrow" panose="020B0606020202030204" pitchFamily="34" charset="0"/>
                </a:rPr>
                <a:t>RECESSION</a:t>
              </a:r>
            </a:p>
            <a:p>
              <a:pPr algn="ctr"/>
              <a:r>
                <a:rPr lang="en-US" sz="700">
                  <a:solidFill>
                    <a:schemeClr val="bg2"/>
                  </a:solidFill>
                  <a:latin typeface="Arial Narrow" panose="020B0606020202030204" pitchFamily="34" charset="0"/>
                </a:rPr>
                <a:t>7/81–11/82</a:t>
              </a:r>
            </a:p>
          </p:txBody>
        </p:sp>
        <p:sp>
          <p:nvSpPr>
            <p:cNvPr id="124" name="Rectangle 123"/>
            <p:cNvSpPr/>
            <p:nvPr/>
          </p:nvSpPr>
          <p:spPr>
            <a:xfrm>
              <a:off x="1166618" y="5834448"/>
              <a:ext cx="647700" cy="2286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 tIns="45720" rIns="18288" bIns="45720" numCol="1" spcCol="0" rtlCol="0" fromWordArt="0" anchor="ctr" anchorCtr="0" forceAA="0" compatLnSpc="1">
              <a:prstTxWarp prst="textNoShape">
                <a:avLst/>
              </a:prstTxWarp>
              <a:noAutofit/>
            </a:bodyPr>
            <a:lstStyle/>
            <a:p>
              <a:pPr algn="ctr"/>
              <a:r>
                <a:rPr lang="en-US" sz="700">
                  <a:solidFill>
                    <a:schemeClr val="bg2"/>
                  </a:solidFill>
                  <a:latin typeface="Arial Narrow" panose="020B0606020202030204" pitchFamily="34" charset="0"/>
                </a:rPr>
                <a:t>RECESSION</a:t>
              </a:r>
            </a:p>
            <a:p>
              <a:pPr algn="ctr"/>
              <a:r>
                <a:rPr lang="en-US" sz="700">
                  <a:solidFill>
                    <a:schemeClr val="bg2"/>
                  </a:solidFill>
                  <a:latin typeface="Arial Narrow" panose="020B0606020202030204" pitchFamily="34" charset="0"/>
                </a:rPr>
                <a:t>11/73–3/75</a:t>
              </a:r>
            </a:p>
          </p:txBody>
        </p:sp>
        <p:sp>
          <p:nvSpPr>
            <p:cNvPr id="125" name="Rectangle 124"/>
            <p:cNvSpPr/>
            <p:nvPr/>
          </p:nvSpPr>
          <p:spPr>
            <a:xfrm>
              <a:off x="3769592" y="5834427"/>
              <a:ext cx="647700" cy="2286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 tIns="45720" rIns="18288" bIns="45720" numCol="1" spcCol="0" rtlCol="0" fromWordArt="0" anchor="ctr" anchorCtr="0" forceAA="0" compatLnSpc="1">
              <a:prstTxWarp prst="textNoShape">
                <a:avLst/>
              </a:prstTxWarp>
              <a:noAutofit/>
            </a:bodyPr>
            <a:lstStyle/>
            <a:p>
              <a:pPr algn="ctr"/>
              <a:r>
                <a:rPr lang="en-US" sz="700">
                  <a:solidFill>
                    <a:schemeClr val="bg2"/>
                  </a:solidFill>
                  <a:latin typeface="Arial Narrow" panose="020B0606020202030204" pitchFamily="34" charset="0"/>
                </a:rPr>
                <a:t>RECESSION</a:t>
              </a:r>
            </a:p>
            <a:p>
              <a:pPr algn="ctr"/>
              <a:r>
                <a:rPr lang="en-US" sz="700">
                  <a:solidFill>
                    <a:schemeClr val="bg2"/>
                  </a:solidFill>
                  <a:latin typeface="Arial Narrow" panose="020B0606020202030204" pitchFamily="34" charset="0"/>
                </a:rPr>
                <a:t>7/90–3/91</a:t>
              </a:r>
            </a:p>
          </p:txBody>
        </p:sp>
        <p:sp>
          <p:nvSpPr>
            <p:cNvPr id="126" name="Rectangle 125"/>
            <p:cNvSpPr/>
            <p:nvPr/>
          </p:nvSpPr>
          <p:spPr>
            <a:xfrm>
              <a:off x="5423688" y="5834427"/>
              <a:ext cx="647700" cy="2286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 tIns="45720" rIns="18288" bIns="45720" numCol="1" spcCol="0" rtlCol="0" fromWordArt="0" anchor="ctr" anchorCtr="0" forceAA="0" compatLnSpc="1">
              <a:prstTxWarp prst="textNoShape">
                <a:avLst/>
              </a:prstTxWarp>
              <a:noAutofit/>
            </a:bodyPr>
            <a:lstStyle/>
            <a:p>
              <a:pPr algn="ctr"/>
              <a:r>
                <a:rPr lang="en-US" sz="700">
                  <a:solidFill>
                    <a:schemeClr val="bg2"/>
                  </a:solidFill>
                  <a:latin typeface="Arial Narrow" panose="020B0606020202030204" pitchFamily="34" charset="0"/>
                </a:rPr>
                <a:t>RECESSION</a:t>
              </a:r>
            </a:p>
            <a:p>
              <a:pPr algn="ctr"/>
              <a:r>
                <a:rPr lang="en-US" sz="700">
                  <a:solidFill>
                    <a:schemeClr val="bg2"/>
                  </a:solidFill>
                  <a:latin typeface="Arial Narrow" panose="020B0606020202030204" pitchFamily="34" charset="0"/>
                </a:rPr>
                <a:t>3/01–11/01</a:t>
              </a:r>
            </a:p>
          </p:txBody>
        </p:sp>
        <p:sp>
          <p:nvSpPr>
            <p:cNvPr id="127" name="Rectangle 126"/>
            <p:cNvSpPr/>
            <p:nvPr/>
          </p:nvSpPr>
          <p:spPr>
            <a:xfrm>
              <a:off x="6547964" y="5834427"/>
              <a:ext cx="647700" cy="2286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 tIns="45720" rIns="18288" bIns="45720" numCol="1" spcCol="0" rtlCol="0" fromWordArt="0" anchor="ctr" anchorCtr="0" forceAA="0" compatLnSpc="1">
              <a:prstTxWarp prst="textNoShape">
                <a:avLst/>
              </a:prstTxWarp>
              <a:noAutofit/>
            </a:bodyPr>
            <a:lstStyle/>
            <a:p>
              <a:pPr algn="ctr"/>
              <a:r>
                <a:rPr lang="en-US" sz="700">
                  <a:solidFill>
                    <a:schemeClr val="bg2"/>
                  </a:solidFill>
                  <a:latin typeface="Arial Narrow" panose="020B0606020202030204" pitchFamily="34" charset="0"/>
                </a:rPr>
                <a:t>RECESSION</a:t>
              </a:r>
            </a:p>
            <a:p>
              <a:pPr algn="ctr"/>
              <a:r>
                <a:rPr lang="en-US" sz="700">
                  <a:solidFill>
                    <a:schemeClr val="bg2"/>
                  </a:solidFill>
                  <a:latin typeface="Arial Narrow" panose="020B0606020202030204" pitchFamily="34" charset="0"/>
                </a:rPr>
                <a:t>12/07–6/09</a:t>
              </a:r>
            </a:p>
          </p:txBody>
        </p:sp>
        <p:sp>
          <p:nvSpPr>
            <p:cNvPr id="52" name="Rectangle 51">
              <a:extLst>
                <a:ext uri="{FF2B5EF4-FFF2-40B4-BE49-F238E27FC236}">
                  <a16:creationId xmlns:a16="http://schemas.microsoft.com/office/drawing/2014/main" id="{2EF306CA-2376-4E8A-ADFF-5D77B93DBEF7}"/>
                </a:ext>
              </a:extLst>
            </p:cNvPr>
            <p:cNvSpPr/>
            <p:nvPr/>
          </p:nvSpPr>
          <p:spPr>
            <a:xfrm>
              <a:off x="8484599" y="5834427"/>
              <a:ext cx="647700" cy="2286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 tIns="45720" rIns="18288" bIns="45720" numCol="1" spcCol="0" rtlCol="0" fromWordArt="0" anchor="ctr" anchorCtr="0" forceAA="0" compatLnSpc="1">
              <a:prstTxWarp prst="textNoShape">
                <a:avLst/>
              </a:prstTxWarp>
              <a:noAutofit/>
            </a:bodyPr>
            <a:lstStyle/>
            <a:p>
              <a:pPr algn="ctr"/>
              <a:r>
                <a:rPr lang="en-US" sz="700">
                  <a:solidFill>
                    <a:schemeClr val="bg2"/>
                  </a:solidFill>
                  <a:latin typeface="Arial Narrow" panose="020B0606020202030204" pitchFamily="34" charset="0"/>
                </a:rPr>
                <a:t>RECESSION 02/20-12/20</a:t>
              </a:r>
            </a:p>
          </p:txBody>
        </p:sp>
      </p:grpSp>
      <p:cxnSp>
        <p:nvCxnSpPr>
          <p:cNvPr id="28" name="Straight Connector 27">
            <a:extLst>
              <a:ext uri="{C183D7F6-B498-43B3-948B-1728B52AA6E4}">
                <adec:decorative xmlns:adec="http://schemas.microsoft.com/office/drawing/2017/decorative" val="1"/>
              </a:ext>
            </a:extLst>
          </p:cNvPr>
          <p:cNvCxnSpPr>
            <a:cxnSpLocks/>
          </p:cNvCxnSpPr>
          <p:nvPr/>
        </p:nvCxnSpPr>
        <p:spPr>
          <a:xfrm>
            <a:off x="1024164" y="3605299"/>
            <a:ext cx="0" cy="1266504"/>
          </a:xfrm>
          <a:prstGeom prst="line">
            <a:avLst/>
          </a:prstGeom>
          <a:ln w="952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C183D7F6-B498-43B3-948B-1728B52AA6E4}">
                <adec:decorative xmlns:adec="http://schemas.microsoft.com/office/drawing/2017/decorative" val="1"/>
              </a:ext>
            </a:extLst>
          </p:cNvPr>
          <p:cNvCxnSpPr>
            <a:cxnSpLocks/>
          </p:cNvCxnSpPr>
          <p:nvPr/>
        </p:nvCxnSpPr>
        <p:spPr>
          <a:xfrm>
            <a:off x="1661182" y="4456933"/>
            <a:ext cx="0" cy="864029"/>
          </a:xfrm>
          <a:prstGeom prst="line">
            <a:avLst/>
          </a:prstGeom>
          <a:ln w="952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C183D7F6-B498-43B3-948B-1728B52AA6E4}">
                <adec:decorative xmlns:adec="http://schemas.microsoft.com/office/drawing/2017/decorative" val="1"/>
              </a:ext>
            </a:extLst>
          </p:cNvPr>
          <p:cNvCxnSpPr>
            <a:cxnSpLocks/>
          </p:cNvCxnSpPr>
          <p:nvPr/>
        </p:nvCxnSpPr>
        <p:spPr>
          <a:xfrm>
            <a:off x="2952885" y="2841189"/>
            <a:ext cx="0" cy="741460"/>
          </a:xfrm>
          <a:prstGeom prst="line">
            <a:avLst/>
          </a:prstGeom>
          <a:ln w="952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C183D7F6-B498-43B3-948B-1728B52AA6E4}">
                <adec:decorative xmlns:adec="http://schemas.microsoft.com/office/drawing/2017/decorative" val="1"/>
              </a:ext>
            </a:extLst>
          </p:cNvPr>
          <p:cNvCxnSpPr>
            <a:cxnSpLocks/>
          </p:cNvCxnSpPr>
          <p:nvPr/>
        </p:nvCxnSpPr>
        <p:spPr>
          <a:xfrm>
            <a:off x="4513875" y="4356447"/>
            <a:ext cx="0" cy="410051"/>
          </a:xfrm>
          <a:prstGeom prst="line">
            <a:avLst/>
          </a:prstGeom>
          <a:ln w="952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C183D7F6-B498-43B3-948B-1728B52AA6E4}">
                <adec:decorative xmlns:adec="http://schemas.microsoft.com/office/drawing/2017/decorative" val="1"/>
              </a:ext>
            </a:extLst>
          </p:cNvPr>
          <p:cNvCxnSpPr>
            <a:cxnSpLocks/>
          </p:cNvCxnSpPr>
          <p:nvPr/>
        </p:nvCxnSpPr>
        <p:spPr>
          <a:xfrm>
            <a:off x="4718385" y="3319035"/>
            <a:ext cx="0" cy="1080761"/>
          </a:xfrm>
          <a:prstGeom prst="line">
            <a:avLst/>
          </a:prstGeom>
          <a:ln w="952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C183D7F6-B498-43B3-948B-1728B52AA6E4}">
                <adec:decorative xmlns:adec="http://schemas.microsoft.com/office/drawing/2017/decorative" val="1"/>
              </a:ext>
            </a:extLst>
          </p:cNvPr>
          <p:cNvCxnSpPr>
            <a:cxnSpLocks/>
          </p:cNvCxnSpPr>
          <p:nvPr/>
        </p:nvCxnSpPr>
        <p:spPr>
          <a:xfrm>
            <a:off x="5176032" y="3578270"/>
            <a:ext cx="0" cy="41801"/>
          </a:xfrm>
          <a:prstGeom prst="line">
            <a:avLst/>
          </a:prstGeom>
          <a:ln w="952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C183D7F6-B498-43B3-948B-1728B52AA6E4}">
                <adec:decorative xmlns:adec="http://schemas.microsoft.com/office/drawing/2017/decorative" val="1"/>
              </a:ext>
            </a:extLst>
          </p:cNvPr>
          <p:cNvCxnSpPr>
            <a:cxnSpLocks/>
          </p:cNvCxnSpPr>
          <p:nvPr/>
        </p:nvCxnSpPr>
        <p:spPr>
          <a:xfrm>
            <a:off x="5162257" y="2715598"/>
            <a:ext cx="0" cy="1568377"/>
          </a:xfrm>
          <a:prstGeom prst="line">
            <a:avLst/>
          </a:prstGeom>
          <a:ln w="952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C183D7F6-B498-43B3-948B-1728B52AA6E4}">
                <adec:decorative xmlns:adec="http://schemas.microsoft.com/office/drawing/2017/decorative" val="1"/>
              </a:ext>
            </a:extLst>
          </p:cNvPr>
          <p:cNvCxnSpPr>
            <a:cxnSpLocks/>
          </p:cNvCxnSpPr>
          <p:nvPr/>
        </p:nvCxnSpPr>
        <p:spPr>
          <a:xfrm>
            <a:off x="5303813" y="2570664"/>
            <a:ext cx="0" cy="451977"/>
          </a:xfrm>
          <a:prstGeom prst="line">
            <a:avLst/>
          </a:prstGeom>
          <a:ln w="952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C183D7F6-B498-43B3-948B-1728B52AA6E4}">
                <adec:decorative xmlns:adec="http://schemas.microsoft.com/office/drawing/2017/decorative" val="1"/>
              </a:ext>
            </a:extLst>
          </p:cNvPr>
          <p:cNvCxnSpPr/>
          <p:nvPr/>
        </p:nvCxnSpPr>
        <p:spPr>
          <a:xfrm>
            <a:off x="6746099" y="3615399"/>
            <a:ext cx="0" cy="212941"/>
          </a:xfrm>
          <a:prstGeom prst="line">
            <a:avLst/>
          </a:prstGeom>
          <a:ln w="952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C183D7F6-B498-43B3-948B-1728B52AA6E4}">
                <adec:decorative xmlns:adec="http://schemas.microsoft.com/office/drawing/2017/decorative" val="1"/>
              </a:ext>
            </a:extLst>
          </p:cNvPr>
          <p:cNvCxnSpPr/>
          <p:nvPr/>
        </p:nvCxnSpPr>
        <p:spPr>
          <a:xfrm>
            <a:off x="6285853" y="2449711"/>
            <a:ext cx="0" cy="383076"/>
          </a:xfrm>
          <a:prstGeom prst="line">
            <a:avLst/>
          </a:prstGeom>
          <a:ln w="952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C183D7F6-B498-43B3-948B-1728B52AA6E4}">
                <adec:decorative xmlns:adec="http://schemas.microsoft.com/office/drawing/2017/decorative" val="1"/>
              </a:ext>
            </a:extLst>
          </p:cNvPr>
          <p:cNvCxnSpPr>
            <a:cxnSpLocks/>
          </p:cNvCxnSpPr>
          <p:nvPr/>
        </p:nvCxnSpPr>
        <p:spPr>
          <a:xfrm>
            <a:off x="871435" y="3836826"/>
            <a:ext cx="0" cy="960026"/>
          </a:xfrm>
          <a:prstGeom prst="line">
            <a:avLst/>
          </a:prstGeom>
          <a:ln w="952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C183D7F6-B498-43B3-948B-1728B52AA6E4}">
                <adec:decorative xmlns:adec="http://schemas.microsoft.com/office/drawing/2017/decorative" val="1"/>
              </a:ext>
            </a:extLst>
          </p:cNvPr>
          <p:cNvCxnSpPr>
            <a:cxnSpLocks/>
          </p:cNvCxnSpPr>
          <p:nvPr/>
        </p:nvCxnSpPr>
        <p:spPr>
          <a:xfrm>
            <a:off x="2142911" y="3045258"/>
            <a:ext cx="0" cy="1628316"/>
          </a:xfrm>
          <a:prstGeom prst="line">
            <a:avLst/>
          </a:prstGeom>
          <a:ln w="952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CC0A1F9-B269-C767-3D5C-0986EDC7226C}"/>
              </a:ext>
              <a:ext uri="{C183D7F6-B498-43B3-948B-1728B52AA6E4}">
                <adec:decorative xmlns:adec="http://schemas.microsoft.com/office/drawing/2017/decorative" val="1"/>
              </a:ext>
            </a:extLst>
          </p:cNvPr>
          <p:cNvCxnSpPr>
            <a:cxnSpLocks/>
          </p:cNvCxnSpPr>
          <p:nvPr/>
        </p:nvCxnSpPr>
        <p:spPr>
          <a:xfrm>
            <a:off x="6280029" y="2005469"/>
            <a:ext cx="0" cy="120365"/>
          </a:xfrm>
          <a:prstGeom prst="line">
            <a:avLst/>
          </a:prstGeom>
          <a:ln w="952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FF046B32-D405-413B-8C11-DD414F8C3ADC}"/>
              </a:ext>
              <a:ext uri="{C183D7F6-B498-43B3-948B-1728B52AA6E4}">
                <adec:decorative xmlns:adec="http://schemas.microsoft.com/office/drawing/2017/decorative" val="1"/>
              </a:ext>
            </a:extLst>
          </p:cNvPr>
          <p:cNvCxnSpPr>
            <a:cxnSpLocks/>
          </p:cNvCxnSpPr>
          <p:nvPr/>
        </p:nvCxnSpPr>
        <p:spPr>
          <a:xfrm>
            <a:off x="8168225" y="2195619"/>
            <a:ext cx="0" cy="383076"/>
          </a:xfrm>
          <a:prstGeom prst="line">
            <a:avLst/>
          </a:prstGeom>
          <a:ln w="952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0E5FE21E-B3B2-93A1-110A-E60064DEF10E}"/>
              </a:ext>
            </a:extLst>
          </p:cNvPr>
          <p:cNvGrpSpPr/>
          <p:nvPr/>
        </p:nvGrpSpPr>
        <p:grpSpPr>
          <a:xfrm>
            <a:off x="468003" y="1855237"/>
            <a:ext cx="7799375" cy="2609177"/>
            <a:chOff x="468003" y="1855237"/>
            <a:chExt cx="7799375" cy="2609177"/>
          </a:xfrm>
        </p:grpSpPr>
        <p:sp>
          <p:nvSpPr>
            <p:cNvPr id="83" name="TextBox 82"/>
            <p:cNvSpPr txBox="1"/>
            <p:nvPr/>
          </p:nvSpPr>
          <p:spPr>
            <a:xfrm>
              <a:off x="520797" y="3679393"/>
              <a:ext cx="566154" cy="156966"/>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sz="930">
                  <a:solidFill>
                    <a:schemeClr val="tx1"/>
                  </a:solidFill>
                  <a:latin typeface="Arial Narrow" panose="020B0606020202030204" pitchFamily="34" charset="0"/>
                </a:rPr>
                <a:t>Oil crisis</a:t>
              </a:r>
            </a:p>
          </p:txBody>
        </p:sp>
        <p:sp>
          <p:nvSpPr>
            <p:cNvPr id="84" name="TextBox 83"/>
            <p:cNvSpPr txBox="1"/>
            <p:nvPr/>
          </p:nvSpPr>
          <p:spPr>
            <a:xfrm>
              <a:off x="1273451" y="4302831"/>
              <a:ext cx="792396" cy="161583"/>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non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sz="930" spc="-10">
                  <a:solidFill>
                    <a:schemeClr val="tx1"/>
                  </a:solidFill>
                  <a:latin typeface="Arial Narrow" panose="020B0606020202030204" pitchFamily="34" charset="0"/>
                </a:rPr>
                <a:t>Iran hostage crisis</a:t>
              </a:r>
            </a:p>
          </p:txBody>
        </p:sp>
        <p:sp>
          <p:nvSpPr>
            <p:cNvPr id="85" name="TextBox 84"/>
            <p:cNvSpPr txBox="1"/>
            <p:nvPr/>
          </p:nvSpPr>
          <p:spPr>
            <a:xfrm>
              <a:off x="468003" y="3466843"/>
              <a:ext cx="1205990" cy="156966"/>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sz="930">
                  <a:solidFill>
                    <a:schemeClr val="tx1"/>
                  </a:solidFill>
                  <a:latin typeface="Arial Narrow" panose="020B0606020202030204" pitchFamily="34" charset="0"/>
                </a:rPr>
                <a:t>President Nixon resigns</a:t>
              </a:r>
            </a:p>
          </p:txBody>
        </p:sp>
        <p:sp>
          <p:nvSpPr>
            <p:cNvPr id="86" name="TextBox 85"/>
            <p:cNvSpPr txBox="1"/>
            <p:nvPr/>
          </p:nvSpPr>
          <p:spPr>
            <a:xfrm>
              <a:off x="1323953" y="2906615"/>
              <a:ext cx="1321027" cy="156966"/>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sz="930">
                  <a:solidFill>
                    <a:schemeClr val="tx1"/>
                  </a:solidFill>
                  <a:latin typeface="Arial Narrow" panose="020B0606020202030204" pitchFamily="34" charset="0"/>
                </a:rPr>
                <a:t>Unemployment hits 10%</a:t>
              </a:r>
            </a:p>
          </p:txBody>
        </p:sp>
        <p:sp>
          <p:nvSpPr>
            <p:cNvPr id="88" name="TextBox 87"/>
            <p:cNvSpPr txBox="1"/>
            <p:nvPr/>
          </p:nvSpPr>
          <p:spPr>
            <a:xfrm>
              <a:off x="1728913" y="2675821"/>
              <a:ext cx="1698464" cy="156966"/>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sz="930">
                  <a:solidFill>
                    <a:schemeClr val="tx1"/>
                  </a:solidFill>
                  <a:latin typeface="Arial Narrow" panose="020B0606020202030204" pitchFamily="34" charset="0"/>
                </a:rPr>
                <a:t>Black Monday stock market crash</a:t>
              </a:r>
            </a:p>
          </p:txBody>
        </p:sp>
        <p:sp>
          <p:nvSpPr>
            <p:cNvPr id="89" name="TextBox 88"/>
            <p:cNvSpPr txBox="1"/>
            <p:nvPr/>
          </p:nvSpPr>
          <p:spPr>
            <a:xfrm>
              <a:off x="3208601" y="3020815"/>
              <a:ext cx="1881196" cy="304699"/>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sz="930">
                  <a:solidFill>
                    <a:schemeClr val="tx1"/>
                  </a:solidFill>
                  <a:latin typeface="Arial Narrow" panose="020B0606020202030204" pitchFamily="34" charset="0"/>
                </a:rPr>
                <a:t>Long-Term Capital Management collapse, </a:t>
              </a:r>
            </a:p>
            <a:p>
              <a:r>
                <a:rPr lang="en-US" sz="930">
                  <a:solidFill>
                    <a:schemeClr val="tx1"/>
                  </a:solidFill>
                  <a:latin typeface="Arial Narrow" panose="020B0606020202030204" pitchFamily="34" charset="0"/>
                </a:rPr>
                <a:t>President Clinton impeached</a:t>
              </a:r>
            </a:p>
          </p:txBody>
        </p:sp>
        <p:sp>
          <p:nvSpPr>
            <p:cNvPr id="93" name="TextBox 92"/>
            <p:cNvSpPr txBox="1"/>
            <p:nvPr/>
          </p:nvSpPr>
          <p:spPr>
            <a:xfrm>
              <a:off x="4292814" y="2427548"/>
              <a:ext cx="1698464" cy="143116"/>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pPr>
                <a:lnSpc>
                  <a:spcPct val="90000"/>
                </a:lnSpc>
              </a:pPr>
              <a:r>
                <a:rPr lang="en-US" sz="930">
                  <a:solidFill>
                    <a:schemeClr val="tx1"/>
                  </a:solidFill>
                  <a:latin typeface="Arial Narrow" panose="020B0606020202030204" pitchFamily="34" charset="0"/>
                </a:rPr>
                <a:t>Enron, WorldCom bankruptcies</a:t>
              </a:r>
            </a:p>
          </p:txBody>
        </p:sp>
        <p:sp>
          <p:nvSpPr>
            <p:cNvPr id="116" name="TextBox 115"/>
            <p:cNvSpPr txBox="1"/>
            <p:nvPr/>
          </p:nvSpPr>
          <p:spPr>
            <a:xfrm>
              <a:off x="3699708" y="2634293"/>
              <a:ext cx="1604105" cy="156966"/>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sz="930">
                  <a:solidFill>
                    <a:schemeClr val="tx1"/>
                  </a:solidFill>
                  <a:latin typeface="Arial Narrow" panose="020B0606020202030204" pitchFamily="34" charset="0"/>
                </a:rPr>
                <a:t>September 11 terrorist attacks</a:t>
              </a:r>
            </a:p>
          </p:txBody>
        </p:sp>
        <p:sp>
          <p:nvSpPr>
            <p:cNvPr id="121" name="TextBox 120"/>
            <p:cNvSpPr txBox="1"/>
            <p:nvPr/>
          </p:nvSpPr>
          <p:spPr>
            <a:xfrm>
              <a:off x="5974882" y="2178570"/>
              <a:ext cx="1132310" cy="267766"/>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pPr>
                <a:lnSpc>
                  <a:spcPct val="90000"/>
                </a:lnSpc>
              </a:pPr>
              <a:r>
                <a:rPr lang="en-US" sz="930">
                  <a:solidFill>
                    <a:schemeClr val="tx1"/>
                  </a:solidFill>
                  <a:latin typeface="Arial Narrow" panose="020B0606020202030204" pitchFamily="34" charset="0"/>
                </a:rPr>
                <a:t>European sovereign</a:t>
              </a:r>
            </a:p>
            <a:p>
              <a:pPr>
                <a:lnSpc>
                  <a:spcPct val="90000"/>
                </a:lnSpc>
              </a:pPr>
              <a:r>
                <a:rPr lang="en-US" sz="930">
                  <a:solidFill>
                    <a:schemeClr val="tx1"/>
                  </a:solidFill>
                  <a:latin typeface="Arial Narrow" panose="020B0606020202030204" pitchFamily="34" charset="0"/>
                </a:rPr>
                <a:t>debt crisis begins</a:t>
              </a:r>
            </a:p>
          </p:txBody>
        </p:sp>
        <p:sp>
          <p:nvSpPr>
            <p:cNvPr id="122" name="TextBox 121"/>
            <p:cNvSpPr txBox="1"/>
            <p:nvPr/>
          </p:nvSpPr>
          <p:spPr>
            <a:xfrm>
              <a:off x="6600116" y="3338934"/>
              <a:ext cx="754873" cy="267766"/>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pPr>
                <a:lnSpc>
                  <a:spcPct val="90000"/>
                </a:lnSpc>
              </a:pPr>
              <a:r>
                <a:rPr lang="en-US" sz="930">
                  <a:solidFill>
                    <a:schemeClr val="tx1"/>
                  </a:solidFill>
                  <a:latin typeface="Arial Narrow" panose="020B0606020202030204" pitchFamily="34" charset="0"/>
                </a:rPr>
                <a:t>U.S. debt</a:t>
              </a:r>
            </a:p>
            <a:p>
              <a:pPr>
                <a:lnSpc>
                  <a:spcPct val="90000"/>
                </a:lnSpc>
              </a:pPr>
              <a:r>
                <a:rPr lang="en-US" sz="930">
                  <a:solidFill>
                    <a:schemeClr val="tx1"/>
                  </a:solidFill>
                  <a:latin typeface="Arial Narrow" panose="020B0606020202030204" pitchFamily="34" charset="0"/>
                </a:rPr>
                <a:t>downgraded</a:t>
              </a:r>
            </a:p>
          </p:txBody>
        </p:sp>
        <p:sp>
          <p:nvSpPr>
            <p:cNvPr id="53" name="TextBox 52">
              <a:extLst>
                <a:ext uri="{FF2B5EF4-FFF2-40B4-BE49-F238E27FC236}">
                  <a16:creationId xmlns:a16="http://schemas.microsoft.com/office/drawing/2014/main" id="{51CF08C9-934C-4622-847F-231834E7784C}"/>
                </a:ext>
              </a:extLst>
            </p:cNvPr>
            <p:cNvSpPr txBox="1"/>
            <p:nvPr/>
          </p:nvSpPr>
          <p:spPr>
            <a:xfrm>
              <a:off x="7453730" y="1919518"/>
              <a:ext cx="813648" cy="276101"/>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pPr>
                <a:lnSpc>
                  <a:spcPct val="90000"/>
                </a:lnSpc>
              </a:pPr>
              <a:r>
                <a:rPr lang="en-US" sz="930">
                  <a:solidFill>
                    <a:schemeClr val="tx1"/>
                  </a:solidFill>
                  <a:latin typeface="Arial Narrow" panose="020B0606020202030204" pitchFamily="34" charset="0"/>
                </a:rPr>
                <a:t>COVID-19 pandemic</a:t>
              </a:r>
            </a:p>
          </p:txBody>
        </p:sp>
        <p:sp>
          <p:nvSpPr>
            <p:cNvPr id="120" name="TextBox 119"/>
            <p:cNvSpPr txBox="1"/>
            <p:nvPr/>
          </p:nvSpPr>
          <p:spPr>
            <a:xfrm>
              <a:off x="5828765" y="1855237"/>
              <a:ext cx="1278427" cy="147284"/>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non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pPr>
                <a:lnSpc>
                  <a:spcPct val="90000"/>
                </a:lnSpc>
              </a:pPr>
              <a:r>
                <a:rPr lang="en-US" sz="930">
                  <a:solidFill>
                    <a:schemeClr val="tx1"/>
                  </a:solidFill>
                  <a:latin typeface="Arial Narrow" panose="020B0606020202030204" pitchFamily="34" charset="0"/>
                </a:rPr>
                <a:t>Lehman Brothers bankruptcy</a:t>
              </a:r>
            </a:p>
          </p:txBody>
        </p:sp>
        <p:sp>
          <p:nvSpPr>
            <p:cNvPr id="87" name="TextBox 86"/>
            <p:cNvSpPr txBox="1"/>
            <p:nvPr/>
          </p:nvSpPr>
          <p:spPr>
            <a:xfrm>
              <a:off x="3613205" y="4213922"/>
              <a:ext cx="1132310" cy="156966"/>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sz="930">
                  <a:solidFill>
                    <a:schemeClr val="tx1"/>
                  </a:solidFill>
                  <a:latin typeface="Arial Narrow" panose="020B0606020202030204" pitchFamily="34" charset="0"/>
                </a:rPr>
                <a:t>Asian currency crisis</a:t>
              </a:r>
            </a:p>
          </p:txBody>
        </p:sp>
        <p:sp>
          <p:nvSpPr>
            <p:cNvPr id="92" name="TextBox 91"/>
            <p:cNvSpPr txBox="1"/>
            <p:nvPr/>
          </p:nvSpPr>
          <p:spPr>
            <a:xfrm>
              <a:off x="4169477" y="3421304"/>
              <a:ext cx="1037951" cy="156966"/>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sz="930">
                  <a:solidFill>
                    <a:schemeClr val="tx1"/>
                  </a:solidFill>
                  <a:latin typeface="Arial Narrow" panose="020B0606020202030204" pitchFamily="34" charset="0"/>
                </a:rPr>
                <a:t>Tech bubble bursts</a:t>
              </a:r>
            </a:p>
          </p:txBody>
        </p:sp>
      </p:grpSp>
      <p:grpSp>
        <p:nvGrpSpPr>
          <p:cNvPr id="5" name="Group 4">
            <a:extLst>
              <a:ext uri="{FF2B5EF4-FFF2-40B4-BE49-F238E27FC236}">
                <a16:creationId xmlns:a16="http://schemas.microsoft.com/office/drawing/2014/main" id="{3ECABBF1-32E8-456B-95D0-26736AF6741F}"/>
              </a:ext>
            </a:extLst>
          </p:cNvPr>
          <p:cNvGrpSpPr/>
          <p:nvPr/>
        </p:nvGrpSpPr>
        <p:grpSpPr>
          <a:xfrm>
            <a:off x="4897064" y="1344621"/>
            <a:ext cx="3969715" cy="461665"/>
            <a:chOff x="4957308" y="1088158"/>
            <a:chExt cx="3969715" cy="461665"/>
          </a:xfrm>
        </p:grpSpPr>
        <p:sp>
          <p:nvSpPr>
            <p:cNvPr id="60" name="Rectangle 59">
              <a:extLst>
                <a:ext uri="{FF2B5EF4-FFF2-40B4-BE49-F238E27FC236}">
                  <a16:creationId xmlns:a16="http://schemas.microsoft.com/office/drawing/2014/main" id="{D54AFB33-F850-458C-9EF1-19FA8FFA6DE9}"/>
                </a:ext>
              </a:extLst>
            </p:cNvPr>
            <p:cNvSpPr/>
            <p:nvPr/>
          </p:nvSpPr>
          <p:spPr>
            <a:xfrm>
              <a:off x="4957308" y="1177513"/>
              <a:ext cx="99276" cy="91440"/>
            </a:xfrm>
            <a:prstGeom prst="rect">
              <a:avLst/>
            </a:prstGeom>
            <a:solidFill>
              <a:srgbClr val="0687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A81F1AD2-E445-4225-B8C4-B0F94DCE1833}"/>
                </a:ext>
              </a:extLst>
            </p:cNvPr>
            <p:cNvSpPr/>
            <p:nvPr/>
          </p:nvSpPr>
          <p:spPr>
            <a:xfrm>
              <a:off x="4957308" y="1366937"/>
              <a:ext cx="99276" cy="91440"/>
            </a:xfrm>
            <a:prstGeom prst="rect">
              <a:avLst/>
            </a:prstGeom>
            <a:solidFill>
              <a:srgbClr val="DEE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0214C823-B27F-4C2C-A1F6-9662B0108566}"/>
                </a:ext>
              </a:extLst>
            </p:cNvPr>
            <p:cNvSpPr txBox="1"/>
            <p:nvPr/>
          </p:nvSpPr>
          <p:spPr>
            <a:xfrm>
              <a:off x="5015444" y="1088158"/>
              <a:ext cx="3911579" cy="461665"/>
            </a:xfrm>
            <a:prstGeom prst="rect">
              <a:avLst/>
            </a:prstGeom>
            <a:noFill/>
          </p:spPr>
          <p:txBody>
            <a:bodyPr wrap="square" rtlCol="0">
              <a:spAutoFit/>
            </a:bodyPr>
            <a:lstStyle/>
            <a:p>
              <a:r>
                <a:rPr lang="en-US" sz="1200">
                  <a:latin typeface="+mn-lt"/>
                  <a:ea typeface="Arial Unicode MS" panose="020B0604020202020204" pitchFamily="34" charset="-128"/>
                </a:rPr>
                <a:t>Trading days per year with greater than ±2% returns</a:t>
              </a:r>
            </a:p>
            <a:p>
              <a:r>
                <a:rPr lang="en-US" sz="1200">
                  <a:latin typeface="+mn-lt"/>
                  <a:ea typeface="Arial Unicode MS" panose="020B0604020202020204" pitchFamily="34" charset="-128"/>
                </a:rPr>
                <a:t>Periods of recession</a:t>
              </a:r>
            </a:p>
          </p:txBody>
        </p:sp>
      </p:grpSp>
      <p:sp>
        <p:nvSpPr>
          <p:cNvPr id="8" name="Text Placeholder 7"/>
          <p:cNvSpPr>
            <a:spLocks noGrp="1"/>
          </p:cNvSpPr>
          <p:nvPr>
            <p:ph type="body" sz="quarter" idx="15"/>
          </p:nvPr>
        </p:nvSpPr>
        <p:spPr>
          <a:xfrm>
            <a:off x="3215111" y="6168123"/>
            <a:ext cx="5137867" cy="402451"/>
          </a:xfrm>
        </p:spPr>
        <p:txBody>
          <a:bodyPr/>
          <a:lstStyle/>
          <a:p>
            <a:r>
              <a:rPr lang="en-US"/>
              <a:t>Source: Bloomberg, John Hancock Investment Management, as of 2023. The S&amp;P 500 Index tracks the performance of 500 of the largest publicly traded companies in the United States. It is not possible to invest directly in an index. Past performance does not guarantee future results.</a:t>
            </a:r>
          </a:p>
        </p:txBody>
      </p:sp>
      <p:sp>
        <p:nvSpPr>
          <p:cNvPr id="2" name="Slide Number Placeholder 1">
            <a:extLst>
              <a:ext uri="{C183D7F6-B498-43B3-948B-1728B52AA6E4}">
                <adec:decorative xmlns:adec="http://schemas.microsoft.com/office/drawing/2017/decorative" val="1"/>
              </a:ext>
            </a:extLst>
          </p:cNvPr>
          <p:cNvSpPr>
            <a:spLocks noGrp="1"/>
          </p:cNvSpPr>
          <p:nvPr>
            <p:ph type="sldNum" sz="quarter" idx="18"/>
          </p:nvPr>
        </p:nvSpPr>
        <p:spPr>
          <a:xfrm>
            <a:off x="8532813" y="6399213"/>
            <a:ext cx="212725" cy="176212"/>
          </a:xfrm>
        </p:spPr>
        <p:txBody>
          <a:bodyPr/>
          <a:lstStyle/>
          <a:p>
            <a:fld id="{E54343B0-9A9E-43CD-BA60-45365A2A43B5}" type="slidenum">
              <a:rPr lang="en-US" smtClean="0"/>
              <a:pPr/>
              <a:t>25</a:t>
            </a:fld>
            <a:endParaRPr lang="en-US"/>
          </a:p>
        </p:txBody>
      </p:sp>
    </p:spTree>
    <p:extLst>
      <p:ext uri="{BB962C8B-B14F-4D97-AF65-F5344CB8AC3E}">
        <p14:creationId xmlns:p14="http://schemas.microsoft.com/office/powerpoint/2010/main" val="3631734929"/>
      </p:ext>
    </p:extLst>
  </p:cSld>
  <p:clrMapOvr>
    <a:masterClrMapping/>
  </p:clrMapOvr>
  <p:transition spd="slow">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8463" y="472438"/>
            <a:ext cx="8347076" cy="792167"/>
          </a:xfrm>
        </p:spPr>
        <p:txBody>
          <a:bodyPr/>
          <a:lstStyle/>
          <a:p>
            <a:r>
              <a:rPr lang="en-US" altLang="en-US"/>
              <a:t>Traditional asset classes may not offer much protection in a severe market sell-off</a:t>
            </a:r>
            <a:endParaRPr lang="en-US"/>
          </a:p>
        </p:txBody>
      </p:sp>
      <p:sp>
        <p:nvSpPr>
          <p:cNvPr id="11" name="Text Placeholder 16">
            <a:extLst>
              <a:ext uri="{FF2B5EF4-FFF2-40B4-BE49-F238E27FC236}">
                <a16:creationId xmlns:a16="http://schemas.microsoft.com/office/drawing/2014/main" id="{7060A484-1202-4908-9235-5511A16A8945}"/>
              </a:ext>
            </a:extLst>
          </p:cNvPr>
          <p:cNvSpPr txBox="1">
            <a:spLocks/>
          </p:cNvSpPr>
          <p:nvPr/>
        </p:nvSpPr>
        <p:spPr>
          <a:xfrm>
            <a:off x="407480" y="122083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1600"/>
              <a:t>Nowhere to hide</a:t>
            </a:r>
          </a:p>
        </p:txBody>
      </p:sp>
      <p:sp>
        <p:nvSpPr>
          <p:cNvPr id="10" name="Text Box 16">
            <a:extLst>
              <a:ext uri="{FF2B5EF4-FFF2-40B4-BE49-F238E27FC236}">
                <a16:creationId xmlns:a16="http://schemas.microsoft.com/office/drawing/2014/main" id="{12A4A241-9D84-48C7-8E51-315FCBE5948A}"/>
              </a:ext>
            </a:extLst>
          </p:cNvPr>
          <p:cNvSpPr txBox="1">
            <a:spLocks noChangeArrowheads="1"/>
          </p:cNvSpPr>
          <p:nvPr/>
        </p:nvSpPr>
        <p:spPr bwMode="auto">
          <a:xfrm>
            <a:off x="325797" y="1575454"/>
            <a:ext cx="8072220" cy="29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D014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r>
              <a:rPr lang="en-US" sz="1300">
                <a:latin typeface="+mn-lt"/>
              </a:rPr>
              <a:t>Total returns by asset class, 2008 (%)</a:t>
            </a:r>
          </a:p>
        </p:txBody>
      </p:sp>
      <p:graphicFrame>
        <p:nvGraphicFramePr>
          <p:cNvPr id="5" name="Chart 4"/>
          <p:cNvGraphicFramePr/>
          <p:nvPr>
            <p:extLst>
              <p:ext uri="{D42A27DB-BD31-4B8C-83A1-F6EECF244321}">
                <p14:modId xmlns:p14="http://schemas.microsoft.com/office/powerpoint/2010/main" val="1782115064"/>
              </p:ext>
            </p:extLst>
          </p:nvPr>
        </p:nvGraphicFramePr>
        <p:xfrm>
          <a:off x="298631" y="1819956"/>
          <a:ext cx="8559620" cy="3414839"/>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 Placeholder 4">
            <a:extLst>
              <a:ext uri="{FF2B5EF4-FFF2-40B4-BE49-F238E27FC236}">
                <a16:creationId xmlns:a16="http://schemas.microsoft.com/office/drawing/2014/main" id="{7AADAC4D-CFAF-4053-AAAA-075FE9CA184E}"/>
              </a:ext>
            </a:extLst>
          </p:cNvPr>
          <p:cNvSpPr txBox="1">
            <a:spLocks/>
          </p:cNvSpPr>
          <p:nvPr/>
        </p:nvSpPr>
        <p:spPr>
          <a:xfrm>
            <a:off x="401879" y="5888121"/>
            <a:ext cx="8362885" cy="406400"/>
          </a:xfrm>
          <a:prstGeom prst="rect">
            <a:avLst/>
          </a:prstGeom>
        </p:spPr>
        <p:txBody>
          <a:bodyPr vert="horz" lIns="0" tIns="45720" rIns="0" bIns="45720" rtlCol="0" anchor="b">
            <a:noAutofit/>
          </a:bodyPr>
          <a:lstStyle>
            <a:lvl1pPr marL="0" indent="0" algn="just" rtl="0" eaLnBrk="0" fontAlgn="base" hangingPunct="0">
              <a:lnSpc>
                <a:spcPct val="100000"/>
              </a:lnSpc>
              <a:spcBef>
                <a:spcPts val="204"/>
              </a:spcBef>
              <a:spcAft>
                <a:spcPct val="0"/>
              </a:spcAft>
              <a:buClr>
                <a:schemeClr val="tx1"/>
              </a:buClr>
              <a:buSzPct val="115000"/>
              <a:buFont typeface="Arial" panose="020B0604020202020204" pitchFamily="34" charset="0"/>
              <a:buChar char="•"/>
              <a:defRPr lang="en-US" sz="850" kern="1200" dirty="0" smtClean="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sz="850"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85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85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85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a:lnSpc>
                <a:spcPct val="90000"/>
              </a:lnSpc>
              <a:spcBef>
                <a:spcPts val="0"/>
              </a:spcBef>
              <a:buFont typeface="Arial" panose="020B0604020202020204" pitchFamily="34" charset="0"/>
              <a:buNone/>
            </a:pPr>
            <a:r>
              <a:rPr lang="en-US" sz="600">
                <a:latin typeface="Arial Narrow" panose="020B0606020202030204" pitchFamily="34" charset="0"/>
              </a:rPr>
              <a:t>Source: Bloomberg, as of 2008. Emerging markets are represented by the MSCI Emerging Markets Index, which tracks the performance of publicly traded large- and mid-cap emerging-market stocks. International small cap is represented by the MSCI Europe, Australasia, and Far East (EAFE) Small Cap Index, which tracks the performance of publicly traded small-cap stocks of companies in those regions. Global real estate is represented by the Dow Jones Wilshire Global REIT Index, a measure of the types of global real estate securities that represent the ownership and operation of commercial or residential real estate. Natural resources are represented by the MSCI Natural Resources Index, which features equity securities of companies engaged in the natural resources industry. International stocks are represented by the MSCI EAFE Growth Index, which tracks the performance of publicly traded growth-oriented large- and mid-cap stocks of companies in those regions. U.S. real estate is represented by the FTSE NAREIT Equity REIT Index, an unmanaged index consisting of the most actively traded real estate investment trusts (REITs). U.S. stocks are represented by the S&amp;P 500 Index, which tracks the performance of 500 of the largest publicly traded companies in the United States. Bank loans are represented by the Bloomberg Barclays High Yield Municipal Bond Index, which tracks the performance of municipal bonds rated below investment grade (BBB/Baa) and those that are unrated. High-yield bonds are represented by the Intercontinental Exchange (ICE) Bank of America (BofA) U.S. High Yield Master II Index, which tracks the performance of globally issued, U.S. dollar-denominated high-yield bonds. TIPS (Treasury Inflation-Protected Securities) are represented by the Barclays U.S. Treasury U.S. TIPS Index, an unmanaged index that comprises inflation-protected securities issued by the U.S. Treasury. U.S. bonds are represented by the Bloomberg Barclays U.S. Aggregate Bond Index, which tracks the performance of U.S. investment-grade bonds in government, asset-backed, and corporate debt markets. It is not possible to invest directly in an index. Diversification does not guarantee a profit or eliminate the risk of a loss. Past performance does not guarantee future results. </a:t>
            </a:r>
          </a:p>
        </p:txBody>
      </p:sp>
      <p:sp>
        <p:nvSpPr>
          <p:cNvPr id="3" name="Slide Number Placeholder 2">
            <a:extLst>
              <a:ext uri="{C183D7F6-B498-43B3-948B-1728B52AA6E4}">
                <adec:decorative xmlns:adec="http://schemas.microsoft.com/office/drawing/2017/decorative" val="1"/>
              </a:ext>
            </a:extLst>
          </p:cNvPr>
          <p:cNvSpPr>
            <a:spLocks noGrp="1"/>
          </p:cNvSpPr>
          <p:nvPr>
            <p:ph type="sldNum" sz="quarter" idx="12"/>
          </p:nvPr>
        </p:nvSpPr>
        <p:spPr>
          <a:xfrm>
            <a:off x="8532813" y="6399213"/>
            <a:ext cx="212725" cy="176212"/>
          </a:xfrm>
        </p:spPr>
        <p:txBody>
          <a:bodyPr/>
          <a:lstStyle/>
          <a:p>
            <a:fld id="{E54343B0-9A9E-43CD-BA60-45365A2A43B5}" type="slidenum">
              <a:rPr lang="en-US" smtClean="0"/>
              <a:pPr/>
              <a:t>26</a:t>
            </a:fld>
            <a:endParaRPr lang="en-US"/>
          </a:p>
        </p:txBody>
      </p:sp>
    </p:spTree>
    <p:extLst>
      <p:ext uri="{BB962C8B-B14F-4D97-AF65-F5344CB8AC3E}">
        <p14:creationId xmlns:p14="http://schemas.microsoft.com/office/powerpoint/2010/main" val="104477867"/>
      </p:ext>
    </p:extLst>
  </p:cSld>
  <p:clrMapOvr>
    <a:masterClrMapping/>
  </p:clrMapOvr>
  <p:transition spd="slow">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a:t>Limiting losses is paramount</a:t>
            </a:r>
            <a:endParaRPr lang="en-US"/>
          </a:p>
        </p:txBody>
      </p:sp>
      <p:sp>
        <p:nvSpPr>
          <p:cNvPr id="8" name="Text Placeholder 16">
            <a:extLst>
              <a:ext uri="{FF2B5EF4-FFF2-40B4-BE49-F238E27FC236}">
                <a16:creationId xmlns:a16="http://schemas.microsoft.com/office/drawing/2014/main" id="{564EB20D-58F0-4493-8C4B-471E0F5C5DE1}"/>
              </a:ext>
            </a:extLst>
          </p:cNvPr>
          <p:cNvSpPr txBox="1">
            <a:spLocks/>
          </p:cNvSpPr>
          <p:nvPr/>
        </p:nvSpPr>
        <p:spPr>
          <a:xfrm>
            <a:off x="407480" y="87539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How long does it take to recover from losses?</a:t>
            </a:r>
          </a:p>
        </p:txBody>
      </p:sp>
      <p:graphicFrame>
        <p:nvGraphicFramePr>
          <p:cNvPr id="2" name="Table 1"/>
          <p:cNvGraphicFramePr>
            <a:graphicFrameLocks noGrp="1"/>
          </p:cNvGraphicFramePr>
          <p:nvPr>
            <p:extLst>
              <p:ext uri="{D42A27DB-BD31-4B8C-83A1-F6EECF244321}">
                <p14:modId xmlns:p14="http://schemas.microsoft.com/office/powerpoint/2010/main" val="356394404"/>
              </p:ext>
            </p:extLst>
          </p:nvPr>
        </p:nvGraphicFramePr>
        <p:xfrm>
          <a:off x="570266" y="2009428"/>
          <a:ext cx="8003468" cy="3054525"/>
        </p:xfrm>
        <a:graphic>
          <a:graphicData uri="http://schemas.openxmlformats.org/drawingml/2006/table">
            <a:tbl>
              <a:tblPr firstRow="1">
                <a:tableStyleId>{5C22544A-7EE6-4342-B048-85BDC9FD1C3A}</a:tableStyleId>
              </a:tblPr>
              <a:tblGrid>
                <a:gridCol w="2257156">
                  <a:extLst>
                    <a:ext uri="{9D8B030D-6E8A-4147-A177-3AD203B41FA5}">
                      <a16:colId xmlns:a16="http://schemas.microsoft.com/office/drawing/2014/main" val="20000"/>
                    </a:ext>
                  </a:extLst>
                </a:gridCol>
                <a:gridCol w="1436578">
                  <a:extLst>
                    <a:ext uri="{9D8B030D-6E8A-4147-A177-3AD203B41FA5}">
                      <a16:colId xmlns:a16="http://schemas.microsoft.com/office/drawing/2014/main" val="20001"/>
                    </a:ext>
                  </a:extLst>
                </a:gridCol>
                <a:gridCol w="1436578">
                  <a:extLst>
                    <a:ext uri="{9D8B030D-6E8A-4147-A177-3AD203B41FA5}">
                      <a16:colId xmlns:a16="http://schemas.microsoft.com/office/drawing/2014/main" val="20002"/>
                    </a:ext>
                  </a:extLst>
                </a:gridCol>
                <a:gridCol w="1436578">
                  <a:extLst>
                    <a:ext uri="{9D8B030D-6E8A-4147-A177-3AD203B41FA5}">
                      <a16:colId xmlns:a16="http://schemas.microsoft.com/office/drawing/2014/main" val="20003"/>
                    </a:ext>
                  </a:extLst>
                </a:gridCol>
                <a:gridCol w="1436578">
                  <a:extLst>
                    <a:ext uri="{9D8B030D-6E8A-4147-A177-3AD203B41FA5}">
                      <a16:colId xmlns:a16="http://schemas.microsoft.com/office/drawing/2014/main" val="20004"/>
                    </a:ext>
                  </a:extLst>
                </a:gridCol>
              </a:tblGrid>
              <a:tr h="529385">
                <a:tc>
                  <a:txBody>
                    <a:bodyPr/>
                    <a:lstStyle/>
                    <a:p>
                      <a:r>
                        <a:rPr lang="en-US" sz="2100"/>
                        <a:t>Assuming</a:t>
                      </a:r>
                    </a:p>
                  </a:txBody>
                  <a:tcPr marL="182880" marR="0" marT="60026" marB="60026" anchor="ctr">
                    <a:lnL w="12700" cmpd="sng">
                      <a:noFill/>
                    </a:lnL>
                    <a:lnR w="12700" cmpd="sng">
                      <a:noFill/>
                    </a:lnR>
                    <a:lnT w="12700" cmpd="sng">
                      <a:noFill/>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a:r>
                        <a:rPr lang="en-US" sz="2100"/>
                        <a:t>10% loss</a:t>
                      </a:r>
                    </a:p>
                  </a:txBody>
                  <a:tcPr marL="120052" marR="120052" marT="60026" marB="60026" anchor="ctr">
                    <a:lnL w="12700" cmpd="sng">
                      <a:noFill/>
                    </a:lnL>
                    <a:lnR w="12700" cmpd="sng">
                      <a:noFill/>
                    </a:lnR>
                    <a:lnT w="12700" cmpd="sng">
                      <a:noFill/>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a:r>
                        <a:rPr lang="en-US" sz="2100"/>
                        <a:t>20% loss</a:t>
                      </a:r>
                    </a:p>
                  </a:txBody>
                  <a:tcPr marL="120052" marR="120052" marT="60026" marB="60026" anchor="ctr">
                    <a:lnL w="12700" cmpd="sng">
                      <a:noFill/>
                    </a:lnL>
                    <a:lnR w="12700" cmpd="sng">
                      <a:noFill/>
                    </a:lnR>
                    <a:lnT w="12700" cmpd="sng">
                      <a:noFill/>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a:r>
                        <a:rPr lang="en-US" sz="2100"/>
                        <a:t>30% loss</a:t>
                      </a:r>
                    </a:p>
                  </a:txBody>
                  <a:tcPr marL="120052" marR="120052" marT="60026" marB="60026" anchor="ctr">
                    <a:lnL w="12700" cmpd="sng">
                      <a:noFill/>
                    </a:lnL>
                    <a:lnR w="12700" cmpd="sng">
                      <a:noFill/>
                    </a:lnR>
                    <a:lnT w="12700" cmpd="sng">
                      <a:noFill/>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a:r>
                        <a:rPr lang="en-US" sz="2100"/>
                        <a:t>40% loss</a:t>
                      </a:r>
                    </a:p>
                  </a:txBody>
                  <a:tcPr marL="120052" marR="120052" marT="60026" marB="60026" anchor="ctr">
                    <a:lnL w="12700" cmpd="sng">
                      <a:noFill/>
                    </a:lnL>
                    <a:lnR w="12700" cmpd="sng">
                      <a:noFill/>
                    </a:lnR>
                    <a:lnT w="12700" cmpd="sng">
                      <a:noFill/>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rgbClr val="00009A"/>
                    </a:solidFill>
                  </a:tcPr>
                </a:tc>
                <a:extLst>
                  <a:ext uri="{0D108BD9-81ED-4DB2-BD59-A6C34878D82A}">
                    <a16:rowId xmlns:a16="http://schemas.microsoft.com/office/drawing/2014/main" val="10000"/>
                  </a:ext>
                </a:extLst>
              </a:tr>
              <a:tr h="631285">
                <a:tc>
                  <a:txBody>
                    <a:bodyPr/>
                    <a:lstStyle/>
                    <a:p>
                      <a:r>
                        <a:rPr lang="en-US" sz="2100"/>
                        <a:t>1% yearly</a:t>
                      </a:r>
                      <a:r>
                        <a:rPr lang="en-US" sz="2100" baseline="0"/>
                        <a:t> return</a:t>
                      </a:r>
                      <a:endParaRPr lang="en-US" sz="2100"/>
                    </a:p>
                  </a:txBody>
                  <a:tcPr marL="182880" marR="0" marT="60026" marB="60026" anchor="ctr">
                    <a:lnL w="12700" cmpd="sng">
                      <a:noFill/>
                    </a:lnL>
                    <a:lnR w="12700" cmpd="sng">
                      <a:noFill/>
                    </a:lnR>
                    <a:lnT w="12700" cap="flat" cmpd="sng" algn="ctr">
                      <a:solidFill>
                        <a:schemeClr val="accent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EEAFA"/>
                    </a:solidFill>
                  </a:tcPr>
                </a:tc>
                <a:tc>
                  <a:txBody>
                    <a:bodyPr/>
                    <a:lstStyle/>
                    <a:p>
                      <a:pPr algn="ctr"/>
                      <a:r>
                        <a:rPr lang="en-US" sz="2100"/>
                        <a:t>11 years</a:t>
                      </a:r>
                    </a:p>
                  </a:txBody>
                  <a:tcPr marL="120052" marR="120052" marT="60026" marB="60026" anchor="ctr">
                    <a:lnL w="12700" cmpd="sng">
                      <a:noFill/>
                    </a:lnL>
                    <a:lnR w="12700" cmpd="sng">
                      <a:noFill/>
                    </a:lnR>
                    <a:lnT w="12700" cap="flat" cmpd="sng" algn="ctr">
                      <a:solidFill>
                        <a:schemeClr val="accent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100"/>
                        <a:t>23 years</a:t>
                      </a:r>
                    </a:p>
                  </a:txBody>
                  <a:tcPr marL="120052" marR="120052" marT="60026" marB="60026" anchor="ctr">
                    <a:lnL w="12700" cmpd="sng">
                      <a:noFill/>
                    </a:lnL>
                    <a:lnR w="12700" cmpd="sng">
                      <a:noFill/>
                    </a:lnR>
                    <a:lnT w="12700" cap="flat" cmpd="sng" algn="ctr">
                      <a:solidFill>
                        <a:schemeClr val="accent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100"/>
                        <a:t>36</a:t>
                      </a:r>
                      <a:r>
                        <a:rPr lang="en-US" sz="2100" baseline="0"/>
                        <a:t> years</a:t>
                      </a:r>
                      <a:endParaRPr lang="en-US" sz="2100"/>
                    </a:p>
                  </a:txBody>
                  <a:tcPr marL="120052" marR="120052" marT="60026" marB="60026" anchor="ctr">
                    <a:lnL w="12700" cmpd="sng">
                      <a:noFill/>
                    </a:lnL>
                    <a:lnR w="12700" cmpd="sng">
                      <a:noFill/>
                    </a:lnR>
                    <a:lnT w="12700" cap="flat" cmpd="sng" algn="ctr">
                      <a:solidFill>
                        <a:schemeClr val="accent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100"/>
                        <a:t>51 years</a:t>
                      </a:r>
                    </a:p>
                  </a:txBody>
                  <a:tcPr marL="120052" marR="120052" marT="60026" marB="60026" anchor="ctr">
                    <a:lnL w="12700" cmpd="sng">
                      <a:noFill/>
                    </a:lnL>
                    <a:lnR w="12700" cmpd="sng">
                      <a:noFill/>
                    </a:lnR>
                    <a:lnT w="12700" cap="flat" cmpd="sng" algn="ctr">
                      <a:solidFill>
                        <a:schemeClr val="accent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31285">
                <a:tc>
                  <a:txBody>
                    <a:bodyPr/>
                    <a:lstStyle/>
                    <a:p>
                      <a:r>
                        <a:rPr lang="en-US" sz="2100"/>
                        <a:t>3% yearly return</a:t>
                      </a:r>
                    </a:p>
                  </a:txBody>
                  <a:tcPr marL="182880" marR="0" marT="60026" marB="60026"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EEAFA"/>
                    </a:solidFill>
                  </a:tcPr>
                </a:tc>
                <a:tc>
                  <a:txBody>
                    <a:bodyPr/>
                    <a:lstStyle/>
                    <a:p>
                      <a:pPr algn="ctr"/>
                      <a:r>
                        <a:rPr lang="en-US" sz="2100"/>
                        <a:t>4 years</a:t>
                      </a:r>
                    </a:p>
                  </a:txBody>
                  <a:tcPr marL="120052" marR="120052" marT="60026" marB="60026"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100"/>
                        <a:t>8 years</a:t>
                      </a:r>
                    </a:p>
                  </a:txBody>
                  <a:tcPr marL="120052" marR="120052" marT="60026" marB="60026"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100"/>
                        <a:t>13 years</a:t>
                      </a:r>
                    </a:p>
                  </a:txBody>
                  <a:tcPr marL="120052" marR="120052" marT="60026" marB="60026"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100"/>
                        <a:t>18 years</a:t>
                      </a:r>
                    </a:p>
                  </a:txBody>
                  <a:tcPr marL="120052" marR="120052" marT="60026" marB="60026"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631285">
                <a:tc>
                  <a:txBody>
                    <a:bodyPr/>
                    <a:lstStyle/>
                    <a:p>
                      <a:r>
                        <a:rPr lang="en-US" sz="2100"/>
                        <a:t>5%</a:t>
                      </a:r>
                      <a:r>
                        <a:rPr lang="en-US" sz="2100" baseline="0"/>
                        <a:t> yearly return</a:t>
                      </a:r>
                      <a:endParaRPr lang="en-US" sz="2100"/>
                    </a:p>
                  </a:txBody>
                  <a:tcPr marL="182880" marR="0" marT="60026" marB="60026"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EEAFA"/>
                    </a:solidFill>
                  </a:tcPr>
                </a:tc>
                <a:tc>
                  <a:txBody>
                    <a:bodyPr/>
                    <a:lstStyle/>
                    <a:p>
                      <a:pPr algn="ctr"/>
                      <a:r>
                        <a:rPr lang="en-US" sz="2100"/>
                        <a:t>3 years</a:t>
                      </a:r>
                    </a:p>
                  </a:txBody>
                  <a:tcPr marL="120052" marR="120052" marT="60026" marB="60026"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100"/>
                        <a:t>5 years</a:t>
                      </a:r>
                    </a:p>
                  </a:txBody>
                  <a:tcPr marL="120052" marR="120052" marT="60026" marB="60026"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100"/>
                        <a:t>8 years</a:t>
                      </a:r>
                    </a:p>
                  </a:txBody>
                  <a:tcPr marL="120052" marR="120052" marT="60026" marB="60026"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100"/>
                        <a:t>11 years</a:t>
                      </a:r>
                    </a:p>
                  </a:txBody>
                  <a:tcPr marL="120052" marR="120052" marT="60026" marB="60026"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631285">
                <a:tc>
                  <a:txBody>
                    <a:bodyPr/>
                    <a:lstStyle/>
                    <a:p>
                      <a:r>
                        <a:rPr lang="en-US" sz="2100"/>
                        <a:t>7% yearly</a:t>
                      </a:r>
                      <a:r>
                        <a:rPr lang="en-US" sz="2100" baseline="0"/>
                        <a:t> return</a:t>
                      </a:r>
                      <a:endParaRPr lang="en-US" sz="2100"/>
                    </a:p>
                  </a:txBody>
                  <a:tcPr marL="182880" marR="0" marT="60026" marB="60026"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EEAFA"/>
                    </a:solidFill>
                  </a:tcPr>
                </a:tc>
                <a:tc>
                  <a:txBody>
                    <a:bodyPr/>
                    <a:lstStyle/>
                    <a:p>
                      <a:pPr algn="ctr"/>
                      <a:r>
                        <a:rPr lang="en-US" sz="2100"/>
                        <a:t>2 years</a:t>
                      </a:r>
                    </a:p>
                  </a:txBody>
                  <a:tcPr marL="120052" marR="120052" marT="60026" marB="60026"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100"/>
                        <a:t>4 years</a:t>
                      </a:r>
                    </a:p>
                  </a:txBody>
                  <a:tcPr marL="120052" marR="120052" marT="60026" marB="60026"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100"/>
                        <a:t>6 years</a:t>
                      </a:r>
                    </a:p>
                  </a:txBody>
                  <a:tcPr marL="120052" marR="120052" marT="60026" marB="60026"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100" baseline="0"/>
                        <a:t>8 years</a:t>
                      </a:r>
                      <a:endParaRPr lang="en-US" sz="2100"/>
                    </a:p>
                  </a:txBody>
                  <a:tcPr marL="120052" marR="120052" marT="60026" marB="60026"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
        <p:nvSpPr>
          <p:cNvPr id="7" name="Text Placeholder 6"/>
          <p:cNvSpPr>
            <a:spLocks noGrp="1"/>
          </p:cNvSpPr>
          <p:nvPr>
            <p:ph type="body" sz="quarter" idx="15"/>
          </p:nvPr>
        </p:nvSpPr>
        <p:spPr/>
        <p:txBody>
          <a:bodyPr/>
          <a:lstStyle/>
          <a:p>
            <a:r>
              <a:rPr lang="en-US"/>
              <a:t>Source: John Hancock Investment Management. </a:t>
            </a:r>
          </a:p>
        </p:txBody>
      </p:sp>
      <p:sp>
        <p:nvSpPr>
          <p:cNvPr id="4" name="Slide Number Placeholder 3">
            <a:extLst>
              <a:ext uri="{C183D7F6-B498-43B3-948B-1728B52AA6E4}">
                <adec:decorative xmlns:adec="http://schemas.microsoft.com/office/drawing/2017/decorative" val="1"/>
              </a:ext>
            </a:extLst>
          </p:cNvPr>
          <p:cNvSpPr>
            <a:spLocks noGrp="1"/>
          </p:cNvSpPr>
          <p:nvPr>
            <p:ph type="sldNum" sz="quarter" idx="18"/>
          </p:nvPr>
        </p:nvSpPr>
        <p:spPr/>
        <p:txBody>
          <a:bodyPr/>
          <a:lstStyle/>
          <a:p>
            <a:fld id="{5A296027-BCC7-4F88-9C12-58AA7227D77E}" type="slidenum">
              <a:rPr lang="en-US" smtClean="0"/>
              <a:pPr/>
              <a:t>27</a:t>
            </a:fld>
            <a:endParaRPr lang="en-US"/>
          </a:p>
        </p:txBody>
      </p:sp>
    </p:spTree>
    <p:extLst>
      <p:ext uri="{BB962C8B-B14F-4D97-AF65-F5344CB8AC3E}">
        <p14:creationId xmlns:p14="http://schemas.microsoft.com/office/powerpoint/2010/main" val="1928064832"/>
      </p:ext>
    </p:extLst>
  </p:cSld>
  <p:clrMapOvr>
    <a:masterClrMapping/>
  </p:clrMapOvr>
  <p:transition spd="slow">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benefits of being different</a:t>
            </a:r>
          </a:p>
        </p:txBody>
      </p:sp>
      <p:sp>
        <p:nvSpPr>
          <p:cNvPr id="11" name="Text Placeholder 16">
            <a:extLst>
              <a:ext uri="{FF2B5EF4-FFF2-40B4-BE49-F238E27FC236}">
                <a16:creationId xmlns:a16="http://schemas.microsoft.com/office/drawing/2014/main" id="{A1B38DE9-F4D2-4934-BA0A-53199E07A157}"/>
              </a:ext>
            </a:extLst>
          </p:cNvPr>
          <p:cNvSpPr txBox="1">
            <a:spLocks/>
          </p:cNvSpPr>
          <p:nvPr/>
        </p:nvSpPr>
        <p:spPr>
          <a:xfrm>
            <a:off x="407480" y="87539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Many alternative assets and strategies have shown low correlation to stocks</a:t>
            </a:r>
          </a:p>
        </p:txBody>
      </p:sp>
      <p:graphicFrame>
        <p:nvGraphicFramePr>
          <p:cNvPr id="9" name="Table 8"/>
          <p:cNvGraphicFramePr>
            <a:graphicFrameLocks noGrp="1"/>
          </p:cNvGraphicFramePr>
          <p:nvPr>
            <p:extLst>
              <p:ext uri="{D42A27DB-BD31-4B8C-83A1-F6EECF244321}">
                <p14:modId xmlns:p14="http://schemas.microsoft.com/office/powerpoint/2010/main" val="1230986176"/>
              </p:ext>
            </p:extLst>
          </p:nvPr>
        </p:nvGraphicFramePr>
        <p:xfrm>
          <a:off x="407481" y="1386601"/>
          <a:ext cx="8137852" cy="4497830"/>
        </p:xfrm>
        <a:graphic>
          <a:graphicData uri="http://schemas.openxmlformats.org/drawingml/2006/table">
            <a:tbl>
              <a:tblPr firstRow="1" bandRow="1"/>
              <a:tblGrid>
                <a:gridCol w="2004126">
                  <a:extLst>
                    <a:ext uri="{9D8B030D-6E8A-4147-A177-3AD203B41FA5}">
                      <a16:colId xmlns:a16="http://schemas.microsoft.com/office/drawing/2014/main" val="20000"/>
                    </a:ext>
                  </a:extLst>
                </a:gridCol>
                <a:gridCol w="4998410">
                  <a:extLst>
                    <a:ext uri="{9D8B030D-6E8A-4147-A177-3AD203B41FA5}">
                      <a16:colId xmlns:a16="http://schemas.microsoft.com/office/drawing/2014/main" val="20001"/>
                    </a:ext>
                  </a:extLst>
                </a:gridCol>
                <a:gridCol w="1135316">
                  <a:extLst>
                    <a:ext uri="{9D8B030D-6E8A-4147-A177-3AD203B41FA5}">
                      <a16:colId xmlns:a16="http://schemas.microsoft.com/office/drawing/2014/main" val="20002"/>
                    </a:ext>
                  </a:extLst>
                </a:gridCol>
              </a:tblGrid>
              <a:tr h="449783">
                <a:tc>
                  <a:txBody>
                    <a:bodyPr/>
                    <a:lstStyle/>
                    <a:p>
                      <a:pPr>
                        <a:lnSpc>
                          <a:spcPct val="100000"/>
                        </a:lnSpc>
                      </a:pPr>
                      <a:r>
                        <a:rPr lang="en-US" sz="1600" b="1">
                          <a:solidFill>
                            <a:schemeClr val="tx1"/>
                          </a:solidFill>
                          <a:latin typeface="+mn-lt"/>
                        </a:rPr>
                        <a:t>Asset Name</a:t>
                      </a:r>
                    </a:p>
                  </a:txBody>
                  <a:tcPr marL="182880" marR="0" marT="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nSpc>
                          <a:spcPct val="100000"/>
                        </a:lnSpc>
                      </a:pPr>
                      <a:r>
                        <a:rPr lang="en-US" sz="1600" b="1">
                          <a:solidFill>
                            <a:schemeClr val="tx1"/>
                          </a:solidFill>
                          <a:latin typeface="+mn-lt"/>
                        </a:rPr>
                        <a:t>Asset Description</a:t>
                      </a:r>
                    </a:p>
                  </a:txBody>
                  <a:tcPr marL="18288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a:ea typeface="Arial Unicode MS" panose="020B0604020202020204" pitchFamily="34" charset="-128"/>
                        </a:rPr>
                        <a:t>Correlation</a:t>
                      </a:r>
                      <a:endParaRPr lang="en-US" sz="1400" b="1">
                        <a:ea typeface="Arial Unicode MS" panose="020B0604020202020204" pitchFamily="34" charset="-128"/>
                      </a:endParaRPr>
                    </a:p>
                  </a:txBody>
                  <a:tcPr marL="0" marR="0" marT="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94259004"/>
                  </a:ext>
                </a:extLst>
              </a:tr>
              <a:tr h="44978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nSpc>
                          <a:spcPct val="100000"/>
                        </a:lnSpc>
                      </a:pPr>
                      <a:r>
                        <a:rPr lang="en-US" sz="1200">
                          <a:solidFill>
                            <a:schemeClr val="bg1"/>
                          </a:solidFill>
                          <a:latin typeface="+mn-lt"/>
                        </a:rPr>
                        <a:t>Global REITs</a:t>
                      </a:r>
                    </a:p>
                  </a:txBody>
                  <a:tcPr marL="182880" marR="0" marT="0" marB="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A7590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nSpc>
                          <a:spcPct val="100000"/>
                        </a:lnSpc>
                      </a:pPr>
                      <a:r>
                        <a:rPr lang="en-US" sz="1100">
                          <a:solidFill>
                            <a:schemeClr val="tx1"/>
                          </a:solidFill>
                          <a:latin typeface="+mn-lt"/>
                        </a:rPr>
                        <a:t>Real estate investment trusts that typically own and operate </a:t>
                      </a:r>
                    </a:p>
                    <a:p>
                      <a:pPr>
                        <a:lnSpc>
                          <a:spcPct val="100000"/>
                        </a:lnSpc>
                      </a:pPr>
                      <a:r>
                        <a:rPr lang="en-US" sz="1100">
                          <a:solidFill>
                            <a:schemeClr val="tx1"/>
                          </a:solidFill>
                          <a:latin typeface="+mn-lt"/>
                        </a:rPr>
                        <a:t>income-producing property</a:t>
                      </a:r>
                    </a:p>
                  </a:txBody>
                  <a:tcPr marL="182880" marR="0" marT="0" marB="0" anchor="ctr">
                    <a:lnL w="12700" cmpd="sng">
                      <a:solidFill>
                        <a:srgbClr val="FFFFFF"/>
                      </a:solidFill>
                    </a:lnL>
                    <a:lnR w="12700" cmpd="sng">
                      <a:solidFill>
                        <a:srgbClr val="FFFFFF"/>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0000"/>
                        </a:lnSpc>
                      </a:pPr>
                      <a:r>
                        <a:rPr lang="en-US" sz="1600" b="1">
                          <a:solidFill>
                            <a:schemeClr val="tx1"/>
                          </a:solidFill>
                          <a:latin typeface="+mn-lt"/>
                        </a:rPr>
                        <a:t>0.91</a:t>
                      </a:r>
                    </a:p>
                  </a:txBody>
                  <a:tcPr marL="0" marR="0" marT="0" marB="0" anchor="ctr">
                    <a:lnL w="12700" cmpd="sng">
                      <a:solidFill>
                        <a:srgbClr val="FFFFFF"/>
                      </a:solidFill>
                    </a:lnL>
                    <a:lnR w="12700" cmpd="sng">
                      <a:solidFill>
                        <a:srgbClr val="FFFFFF"/>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10000"/>
                  </a:ext>
                </a:extLst>
              </a:tr>
              <a:tr h="44978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nSpc>
                          <a:spcPct val="100000"/>
                        </a:lnSpc>
                      </a:pPr>
                      <a:r>
                        <a:rPr lang="en-US" sz="1200">
                          <a:solidFill>
                            <a:schemeClr val="bg1"/>
                          </a:solidFill>
                          <a:latin typeface="+mn-lt"/>
                        </a:rPr>
                        <a:t>Emerging-market bonds</a:t>
                      </a:r>
                    </a:p>
                  </a:txBody>
                  <a:tcPr marL="18288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nSpc>
                          <a:spcPct val="100000"/>
                        </a:lnSpc>
                      </a:pPr>
                      <a:r>
                        <a:rPr lang="en-US" sz="1100">
                          <a:solidFill>
                            <a:schemeClr val="tx1"/>
                          </a:solidFill>
                          <a:latin typeface="+mn-lt"/>
                        </a:rPr>
                        <a:t>Debt securities issued by developing countries, frequently with different </a:t>
                      </a:r>
                      <a:br>
                        <a:rPr lang="en-US" sz="1100">
                          <a:solidFill>
                            <a:schemeClr val="tx1"/>
                          </a:solidFill>
                          <a:latin typeface="+mn-lt"/>
                        </a:rPr>
                      </a:br>
                      <a:r>
                        <a:rPr lang="en-US" sz="1100">
                          <a:solidFill>
                            <a:schemeClr val="tx1"/>
                          </a:solidFill>
                          <a:latin typeface="+mn-lt"/>
                        </a:rPr>
                        <a:t>economic drivers and rates of inflation than developed nations</a:t>
                      </a:r>
                    </a:p>
                  </a:txBody>
                  <a:tcPr marL="182880" marR="0" marT="0" marB="0" anchor="ctr">
                    <a:lnL w="12700" cmpd="sng">
                      <a:solidFill>
                        <a:srgbClr val="FFFFFF"/>
                      </a:solidFill>
                    </a:lnL>
                    <a:lnR w="12700" cmpd="sng">
                      <a:solidFill>
                        <a:srgbClr val="FFFFFF"/>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tx1"/>
                          </a:solidFill>
                          <a:latin typeface="+mn-lt"/>
                        </a:rPr>
                        <a:t>0.80</a:t>
                      </a:r>
                    </a:p>
                  </a:txBody>
                  <a:tcPr marL="0" marR="0" marT="0" marB="0" anchor="ctr">
                    <a:lnL w="12700" cmpd="sng">
                      <a:solidFill>
                        <a:srgbClr val="FFFFFF"/>
                      </a:solidFill>
                    </a:lnL>
                    <a:lnR w="12700" cmpd="sng">
                      <a:solidFill>
                        <a:srgbClr val="FFFFFF"/>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10001"/>
                  </a:ext>
                </a:extLst>
              </a:tr>
              <a:tr h="44978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a:solidFill>
                            <a:schemeClr val="bg1"/>
                          </a:solidFill>
                          <a:latin typeface="+mn-lt"/>
                        </a:rPr>
                        <a:t>Relative value</a:t>
                      </a:r>
                    </a:p>
                  </a:txBody>
                  <a:tcPr marL="18288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14A36"/>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a:solidFill>
                            <a:schemeClr val="tx1"/>
                          </a:solidFill>
                          <a:latin typeface="+mn-lt"/>
                        </a:rPr>
                        <a:t>A strategy predicated on realization of a valuation discrepancy in the </a:t>
                      </a:r>
                      <a:br>
                        <a:rPr lang="en-US" sz="1100">
                          <a:solidFill>
                            <a:schemeClr val="tx1"/>
                          </a:solidFill>
                          <a:latin typeface="+mn-lt"/>
                        </a:rPr>
                      </a:br>
                      <a:r>
                        <a:rPr lang="en-US" sz="1100">
                          <a:solidFill>
                            <a:schemeClr val="tx1"/>
                          </a:solidFill>
                          <a:latin typeface="+mn-lt"/>
                        </a:rPr>
                        <a:t>relationship between multiple securities</a:t>
                      </a:r>
                    </a:p>
                  </a:txBody>
                  <a:tcPr marL="182880" marR="0" marT="0" marB="0" anchor="ctr">
                    <a:lnL w="12700" cmpd="sng">
                      <a:solidFill>
                        <a:srgbClr val="FFFFFF"/>
                      </a:solidFill>
                    </a:lnL>
                    <a:lnR w="12700" cmpd="sng">
                      <a:solidFill>
                        <a:srgbClr val="FFFFFF"/>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tx1"/>
                          </a:solidFill>
                          <a:latin typeface="+mn-lt"/>
                        </a:rPr>
                        <a:t>0.58</a:t>
                      </a:r>
                    </a:p>
                  </a:txBody>
                  <a:tcPr marL="0" marR="0" marT="0" marB="0" anchor="ctr">
                    <a:lnL w="12700" cmpd="sng">
                      <a:solidFill>
                        <a:srgbClr val="FFFFFF"/>
                      </a:solidFill>
                    </a:lnL>
                    <a:lnR w="12700" cmpd="sng">
                      <a:solidFill>
                        <a:srgbClr val="FFFFFF"/>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10002"/>
                  </a:ext>
                </a:extLst>
              </a:tr>
              <a:tr h="44978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nSpc>
                          <a:spcPct val="100000"/>
                        </a:lnSpc>
                      </a:pPr>
                      <a:r>
                        <a:rPr lang="en-US" sz="1200">
                          <a:solidFill>
                            <a:schemeClr val="bg1"/>
                          </a:solidFill>
                          <a:latin typeface="+mn-lt"/>
                        </a:rPr>
                        <a:t>Emerging-market stocks</a:t>
                      </a:r>
                    </a:p>
                  </a:txBody>
                  <a:tcPr marL="18288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874E"/>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nSpc>
                          <a:spcPct val="100000"/>
                        </a:lnSpc>
                      </a:pPr>
                      <a:r>
                        <a:rPr lang="en-US" sz="1100">
                          <a:solidFill>
                            <a:schemeClr val="tx1"/>
                          </a:solidFill>
                          <a:latin typeface="+mn-lt"/>
                        </a:rPr>
                        <a:t>Stocks of nations experiencing rapid growth and industrialization, </a:t>
                      </a:r>
                      <a:br>
                        <a:rPr lang="en-US" sz="1100">
                          <a:solidFill>
                            <a:schemeClr val="tx1"/>
                          </a:solidFill>
                          <a:latin typeface="+mn-lt"/>
                        </a:rPr>
                      </a:br>
                      <a:r>
                        <a:rPr lang="en-US" sz="1100">
                          <a:solidFill>
                            <a:schemeClr val="tx1"/>
                          </a:solidFill>
                          <a:latin typeface="+mn-lt"/>
                        </a:rPr>
                        <a:t>often with a nascent but growing middle class</a:t>
                      </a:r>
                    </a:p>
                  </a:txBody>
                  <a:tcPr marL="182880" marR="0" marT="0" marB="0" anchor="ctr">
                    <a:lnL w="12700" cmpd="sng">
                      <a:solidFill>
                        <a:srgbClr val="FFFFFF"/>
                      </a:solidFill>
                    </a:lnL>
                    <a:lnR w="12700" cmpd="sng">
                      <a:solidFill>
                        <a:srgbClr val="FFFFFF"/>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tx1"/>
                          </a:solidFill>
                          <a:latin typeface="+mn-lt"/>
                        </a:rPr>
                        <a:t>0.67</a:t>
                      </a:r>
                    </a:p>
                  </a:txBody>
                  <a:tcPr marL="0" marR="0" marT="0" marB="0" anchor="ctr">
                    <a:lnL w="12700" cmpd="sng">
                      <a:solidFill>
                        <a:srgbClr val="FFFFFF"/>
                      </a:solidFill>
                    </a:lnL>
                    <a:lnR w="12700" cmpd="sng">
                      <a:solidFill>
                        <a:srgbClr val="FFFFFF"/>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10003"/>
                  </a:ext>
                </a:extLst>
              </a:tr>
              <a:tr h="44978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nSpc>
                          <a:spcPct val="100000"/>
                        </a:lnSpc>
                      </a:pPr>
                      <a:r>
                        <a:rPr lang="en-US" sz="1200">
                          <a:solidFill>
                            <a:schemeClr val="bg1"/>
                          </a:solidFill>
                          <a:latin typeface="+mn-lt"/>
                        </a:rPr>
                        <a:t>Gold</a:t>
                      </a:r>
                    </a:p>
                  </a:txBody>
                  <a:tcPr marL="18288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9A"/>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nSpc>
                          <a:spcPct val="100000"/>
                        </a:lnSpc>
                      </a:pPr>
                      <a:r>
                        <a:rPr lang="en-US" sz="1100">
                          <a:solidFill>
                            <a:schemeClr val="tx1"/>
                          </a:solidFill>
                          <a:latin typeface="+mn-lt"/>
                        </a:rPr>
                        <a:t>A commodity traditionally used as a store of value and a hedge against inflation</a:t>
                      </a:r>
                    </a:p>
                  </a:txBody>
                  <a:tcPr marL="182880" marR="0" marT="0" marB="0" anchor="ctr">
                    <a:lnL w="12700" cmpd="sng">
                      <a:solidFill>
                        <a:srgbClr val="FFFFFF"/>
                      </a:solidFill>
                    </a:lnL>
                    <a:lnR w="12700" cmpd="sng">
                      <a:solidFill>
                        <a:srgbClr val="FFFFFF"/>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tx1"/>
                          </a:solidFill>
                          <a:latin typeface="+mn-lt"/>
                        </a:rPr>
                        <a:t>0.43</a:t>
                      </a:r>
                    </a:p>
                  </a:txBody>
                  <a:tcPr marL="0" marR="0" marT="0" marB="0" anchor="ctr">
                    <a:lnL w="12700" cmpd="sng">
                      <a:solidFill>
                        <a:srgbClr val="FFFFFF"/>
                      </a:solidFill>
                    </a:lnL>
                    <a:lnR w="12700" cmpd="sng">
                      <a:solidFill>
                        <a:srgbClr val="FFFFFF"/>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10004"/>
                  </a:ext>
                </a:extLst>
              </a:tr>
              <a:tr h="44978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nSpc>
                          <a:spcPct val="100000"/>
                        </a:lnSpc>
                      </a:pPr>
                      <a:r>
                        <a:rPr lang="en-US" sz="1200">
                          <a:solidFill>
                            <a:schemeClr val="bg1"/>
                          </a:solidFill>
                          <a:latin typeface="+mn-lt"/>
                        </a:rPr>
                        <a:t>Macro strategies</a:t>
                      </a:r>
                    </a:p>
                  </a:txBody>
                  <a:tcPr marL="18288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03A3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nSpc>
                          <a:spcPct val="100000"/>
                        </a:lnSpc>
                      </a:pPr>
                      <a:r>
                        <a:rPr lang="en-US" sz="1100">
                          <a:solidFill>
                            <a:schemeClr val="tx1"/>
                          </a:solidFill>
                          <a:latin typeface="+mn-lt"/>
                        </a:rPr>
                        <a:t>Top-down strategies in which the investment process is predicated on </a:t>
                      </a:r>
                      <a:br>
                        <a:rPr lang="en-US" sz="1100">
                          <a:solidFill>
                            <a:schemeClr val="tx1"/>
                          </a:solidFill>
                          <a:latin typeface="+mn-lt"/>
                        </a:rPr>
                      </a:br>
                      <a:r>
                        <a:rPr lang="en-US" sz="1100">
                          <a:solidFill>
                            <a:schemeClr val="tx1"/>
                          </a:solidFill>
                          <a:latin typeface="+mn-lt"/>
                        </a:rPr>
                        <a:t>movements in underlying economic variables</a:t>
                      </a:r>
                    </a:p>
                  </a:txBody>
                  <a:tcPr marL="182880" marR="0" marT="0" marB="0" anchor="ctr">
                    <a:lnL w="12700" cmpd="sng">
                      <a:solidFill>
                        <a:srgbClr val="FFFFFF"/>
                      </a:solidFill>
                    </a:lnL>
                    <a:lnR w="12700" cmpd="sng">
                      <a:solidFill>
                        <a:srgbClr val="FFFFFF"/>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tx1"/>
                          </a:solidFill>
                          <a:latin typeface="+mn-lt"/>
                        </a:rPr>
                        <a:t>-0.08</a:t>
                      </a:r>
                    </a:p>
                  </a:txBody>
                  <a:tcPr marL="0" marR="0" marT="0" marB="0" anchor="ctr">
                    <a:lnL w="12700" cmpd="sng">
                      <a:solidFill>
                        <a:srgbClr val="FFFFFF"/>
                      </a:solidFill>
                    </a:lnL>
                    <a:lnR w="12700" cmpd="sng">
                      <a:solidFill>
                        <a:srgbClr val="FFFFFF"/>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10005"/>
                  </a:ext>
                </a:extLst>
              </a:tr>
              <a:tr h="44978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nSpc>
                          <a:spcPct val="100000"/>
                        </a:lnSpc>
                      </a:pPr>
                      <a:r>
                        <a:rPr lang="en-US" sz="1200">
                          <a:solidFill>
                            <a:schemeClr val="bg1"/>
                          </a:solidFill>
                          <a:latin typeface="+mn-lt"/>
                        </a:rPr>
                        <a:t>Merger arbitrage</a:t>
                      </a:r>
                    </a:p>
                  </a:txBody>
                  <a:tcPr marL="18288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33573"/>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nSpc>
                          <a:spcPct val="100000"/>
                        </a:lnSpc>
                      </a:pPr>
                      <a:r>
                        <a:rPr lang="en-US" sz="1100">
                          <a:solidFill>
                            <a:schemeClr val="tx1"/>
                          </a:solidFill>
                          <a:latin typeface="+mn-lt"/>
                        </a:rPr>
                        <a:t>A strategy focused on securities of companies that are engaged </a:t>
                      </a:r>
                      <a:br>
                        <a:rPr lang="en-US" sz="1100">
                          <a:solidFill>
                            <a:schemeClr val="tx1"/>
                          </a:solidFill>
                          <a:latin typeface="+mn-lt"/>
                        </a:rPr>
                      </a:br>
                      <a:r>
                        <a:rPr lang="en-US" sz="1100">
                          <a:solidFill>
                            <a:schemeClr val="tx1"/>
                          </a:solidFill>
                          <a:latin typeface="+mn-lt"/>
                        </a:rPr>
                        <a:t>in a corporate transaction</a:t>
                      </a:r>
                    </a:p>
                  </a:txBody>
                  <a:tcPr marL="182880" marR="0" marT="0" marB="0" anchor="ctr">
                    <a:lnL w="12700" cmpd="sng">
                      <a:solidFill>
                        <a:srgbClr val="FFFFFF"/>
                      </a:solidFill>
                    </a:lnL>
                    <a:lnR w="12700" cmpd="sng">
                      <a:solidFill>
                        <a:srgbClr val="FFFFFF"/>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tx1"/>
                          </a:solidFill>
                          <a:latin typeface="+mn-lt"/>
                        </a:rPr>
                        <a:t>0.40</a:t>
                      </a:r>
                    </a:p>
                  </a:txBody>
                  <a:tcPr marL="0" marR="0" marT="0" marB="0" anchor="ctr">
                    <a:lnL w="12700" cmpd="sng">
                      <a:solidFill>
                        <a:srgbClr val="FFFFFF"/>
                      </a:solidFill>
                    </a:lnL>
                    <a:lnR w="12700" cmpd="sng">
                      <a:solidFill>
                        <a:srgbClr val="FFFFFF"/>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10006"/>
                  </a:ext>
                </a:extLst>
              </a:tr>
              <a:tr h="44978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nSpc>
                          <a:spcPct val="100000"/>
                        </a:lnSpc>
                      </a:pPr>
                      <a:r>
                        <a:rPr lang="en-US" sz="1200">
                          <a:solidFill>
                            <a:schemeClr val="bg1"/>
                          </a:solidFill>
                          <a:latin typeface="+mn-lt"/>
                        </a:rPr>
                        <a:t>Commodities</a:t>
                      </a:r>
                    </a:p>
                  </a:txBody>
                  <a:tcPr marL="18288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9847B"/>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a:solidFill>
                            <a:schemeClr val="tx1"/>
                          </a:solidFill>
                          <a:latin typeface="+mn-lt"/>
                        </a:rPr>
                        <a:t>Markets where contracts for raw materials such as wheat are exchanged</a:t>
                      </a:r>
                    </a:p>
                  </a:txBody>
                  <a:tcPr marL="182880" marR="0" marT="0" marB="0" anchor="ctr">
                    <a:lnL w="12700" cmpd="sng">
                      <a:solidFill>
                        <a:srgbClr val="FFFFFF"/>
                      </a:solidFill>
                    </a:lnL>
                    <a:lnR w="12700" cmpd="sng">
                      <a:solidFill>
                        <a:srgbClr val="FFFFFF"/>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tx1"/>
                          </a:solidFill>
                          <a:latin typeface="+mn-lt"/>
                        </a:rPr>
                        <a:t>0.31</a:t>
                      </a:r>
                    </a:p>
                  </a:txBody>
                  <a:tcPr marL="0" marR="0" marT="0" marB="0" anchor="ctr">
                    <a:lnL w="12700" cmpd="sng">
                      <a:solidFill>
                        <a:srgbClr val="FFFFFF"/>
                      </a:solidFill>
                    </a:lnL>
                    <a:lnR w="12700" cmpd="sng">
                      <a:solidFill>
                        <a:srgbClr val="FFFFFF"/>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10007"/>
                  </a:ext>
                </a:extLst>
              </a:tr>
              <a:tr h="44978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nSpc>
                          <a:spcPct val="100000"/>
                        </a:lnSpc>
                      </a:pPr>
                      <a:r>
                        <a:rPr lang="en-US" sz="1200">
                          <a:solidFill>
                            <a:schemeClr val="bg1"/>
                          </a:solidFill>
                          <a:latin typeface="+mn-lt"/>
                        </a:rPr>
                        <a:t>Market neutral</a:t>
                      </a:r>
                    </a:p>
                  </a:txBody>
                  <a:tcPr marL="18288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46138"/>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nSpc>
                          <a:spcPct val="100000"/>
                        </a:lnSpc>
                      </a:pPr>
                      <a:r>
                        <a:rPr lang="en-US" sz="1100">
                          <a:solidFill>
                            <a:schemeClr val="tx1"/>
                          </a:solidFill>
                          <a:latin typeface="+mn-lt"/>
                        </a:rPr>
                        <a:t>An investment strategy that hedges out specific market risks</a:t>
                      </a:r>
                    </a:p>
                  </a:txBody>
                  <a:tcPr marL="182880" marR="0" marT="0" marB="0" anchor="ctr">
                    <a:lnL w="12700" cmpd="sng">
                      <a:solidFill>
                        <a:srgbClr val="FFFFFF"/>
                      </a:solidFill>
                    </a:lnL>
                    <a:lnR w="12700" cmpd="sng">
                      <a:solidFill>
                        <a:srgbClr val="FFFFFF"/>
                      </a:solidFill>
                    </a:lnR>
                    <a:lnT w="6350" cap="flat" cmpd="sng" algn="ctr">
                      <a:solidFill>
                        <a:schemeClr val="tx1"/>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tx1"/>
                          </a:solidFill>
                          <a:latin typeface="+mn-lt"/>
                        </a:rPr>
                        <a:t>0.10</a:t>
                      </a:r>
                    </a:p>
                  </a:txBody>
                  <a:tcPr marL="0" marR="0" marT="0" marB="0" anchor="ctr">
                    <a:lnL w="12700" cmpd="sng">
                      <a:solidFill>
                        <a:srgbClr val="FFFFFF"/>
                      </a:solidFill>
                    </a:lnL>
                    <a:lnR w="12700" cmpd="sng">
                      <a:solidFill>
                        <a:srgbClr val="FFFFFF"/>
                      </a:solidFill>
                    </a:lnR>
                    <a:lnT w="6350" cap="flat" cmpd="sng" algn="ctr">
                      <a:solidFill>
                        <a:schemeClr val="tx1"/>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10008"/>
                  </a:ext>
                </a:extLst>
              </a:tr>
            </a:tbl>
          </a:graphicData>
        </a:graphic>
      </p:graphicFrame>
      <p:sp>
        <p:nvSpPr>
          <p:cNvPr id="7" name="Text Placeholder 6"/>
          <p:cNvSpPr>
            <a:spLocks noGrp="1"/>
          </p:cNvSpPr>
          <p:nvPr>
            <p:ph type="body" sz="quarter" idx="15"/>
          </p:nvPr>
        </p:nvSpPr>
        <p:spPr/>
        <p:txBody>
          <a:bodyPr/>
          <a:lstStyle/>
          <a:p>
            <a:r>
              <a:rPr lang="en-US"/>
              <a:t>Source: Morningstar Direct, as of 12/31/2023. See slides 61–63 for index definitions. The diversified alternatives portfolio is an equal weighting of all of the above indexes. It is not possible to invest directly in an index. Diversification does not guarantee a profit or eliminate the risk of a loss. Past performance does not guarantee future results. </a:t>
            </a:r>
          </a:p>
        </p:txBody>
      </p:sp>
      <p:sp>
        <p:nvSpPr>
          <p:cNvPr id="4" name="Slide Number Placeholder 3">
            <a:extLst>
              <a:ext uri="{C183D7F6-B498-43B3-948B-1728B52AA6E4}">
                <adec:decorative xmlns:adec="http://schemas.microsoft.com/office/drawing/2017/decorative" val="1"/>
              </a:ext>
            </a:extLst>
          </p:cNvPr>
          <p:cNvSpPr>
            <a:spLocks noGrp="1"/>
          </p:cNvSpPr>
          <p:nvPr>
            <p:ph type="sldNum" sz="quarter" idx="18"/>
          </p:nvPr>
        </p:nvSpPr>
        <p:spPr/>
        <p:txBody>
          <a:bodyPr/>
          <a:lstStyle/>
          <a:p>
            <a:fld id="{E54343B0-9A9E-43CD-BA60-45365A2A43B5}" type="slidenum">
              <a:rPr lang="en-US" smtClean="0"/>
              <a:pPr/>
              <a:t>28</a:t>
            </a:fld>
            <a:endParaRPr lang="en-US"/>
          </a:p>
        </p:txBody>
      </p:sp>
    </p:spTree>
    <p:extLst>
      <p:ext uri="{BB962C8B-B14F-4D97-AF65-F5344CB8AC3E}">
        <p14:creationId xmlns:p14="http://schemas.microsoft.com/office/powerpoint/2010/main" val="3018327974"/>
      </p:ext>
    </p:extLst>
  </p:cSld>
  <p:clrMapOvr>
    <a:masterClrMapping/>
  </p:clrMapOvr>
  <p:transition spd="slow">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9">
            <a:extLst>
              <a:ext uri="{FF2B5EF4-FFF2-40B4-BE49-F238E27FC236}">
                <a16:creationId xmlns:a16="http://schemas.microsoft.com/office/drawing/2014/main" id="{2F9229CB-F6AB-4D6D-AE06-32D3D7ABFA55}"/>
              </a:ext>
            </a:extLst>
          </p:cNvPr>
          <p:cNvSpPr txBox="1">
            <a:spLocks/>
          </p:cNvSpPr>
          <p:nvPr/>
        </p:nvSpPr>
        <p:spPr>
          <a:xfrm>
            <a:off x="394653" y="758508"/>
            <a:ext cx="8231187" cy="482600"/>
          </a:xfrm>
          <a:prstGeom prst="rect">
            <a:avLst/>
          </a:prstGeom>
        </p:spPr>
        <p:txBody>
          <a:bodyPr vert="horz" lIns="0" tIns="0" rIns="0" bIns="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en-US" sz="2400">
                <a:solidFill>
                  <a:schemeClr val="bg1"/>
                </a:solidFill>
              </a:rPr>
              <a:t>Principle 6</a:t>
            </a:r>
          </a:p>
        </p:txBody>
      </p:sp>
      <p:sp>
        <p:nvSpPr>
          <p:cNvPr id="8" name="Title 7"/>
          <p:cNvSpPr>
            <a:spLocks noGrp="1"/>
          </p:cNvSpPr>
          <p:nvPr>
            <p:ph type="title"/>
          </p:nvPr>
        </p:nvSpPr>
        <p:spPr/>
        <p:txBody>
          <a:bodyPr>
            <a:normAutofit/>
          </a:bodyPr>
          <a:lstStyle/>
          <a:p>
            <a:r>
              <a:rPr lang="en-US" altLang="en-US" sz="6000"/>
              <a:t>There’s no wrong </a:t>
            </a:r>
            <a:br>
              <a:rPr lang="en-US" altLang="en-US" sz="6000"/>
            </a:br>
            <a:r>
              <a:rPr lang="en-US" altLang="en-US" sz="6000"/>
              <a:t>time to invest</a:t>
            </a:r>
            <a:endParaRPr lang="en-US" sz="6000"/>
          </a:p>
        </p:txBody>
      </p:sp>
      <p:sp>
        <p:nvSpPr>
          <p:cNvPr id="3" name="Slide Number Placeholder 2">
            <a:extLst>
              <a:ext uri="{FF2B5EF4-FFF2-40B4-BE49-F238E27FC236}">
                <a16:creationId xmlns:a16="http://schemas.microsoft.com/office/drawing/2014/main" id="{E58287CE-5801-47C2-BF74-1E797FCA1994}"/>
              </a:ext>
              <a:ext uri="{C183D7F6-B498-43B3-948B-1728B52AA6E4}">
                <adec:decorative xmlns:adec="http://schemas.microsoft.com/office/drawing/2017/decorative" val="1"/>
              </a:ext>
            </a:extLst>
          </p:cNvPr>
          <p:cNvSpPr>
            <a:spLocks noGrp="1"/>
          </p:cNvSpPr>
          <p:nvPr>
            <p:ph type="sldNum" sz="quarter" idx="12"/>
          </p:nvPr>
        </p:nvSpPr>
        <p:spPr/>
        <p:txBody>
          <a:bodyPr/>
          <a:lstStyle/>
          <a:p>
            <a:pPr>
              <a:defRPr/>
            </a:pPr>
            <a:fld id="{1EEDA745-9936-4A17-800E-6B5675F0F699}" type="slidenum">
              <a:rPr lang="en-CA" smtClean="0"/>
              <a:pPr>
                <a:defRPr/>
              </a:pPr>
              <a:t>29</a:t>
            </a:fld>
            <a:endParaRPr lang="en-CA"/>
          </a:p>
        </p:txBody>
      </p:sp>
    </p:spTree>
    <p:extLst>
      <p:ext uri="{BB962C8B-B14F-4D97-AF65-F5344CB8AC3E}">
        <p14:creationId xmlns:p14="http://schemas.microsoft.com/office/powerpoint/2010/main" val="1605908883"/>
      </p:ext>
    </p:extLst>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4294967295"/>
          </p:nvPr>
        </p:nvSpPr>
        <p:spPr>
          <a:xfrm>
            <a:off x="394653" y="758508"/>
            <a:ext cx="8231187" cy="482600"/>
          </a:xfrm>
        </p:spPr>
        <p:txBody>
          <a:bodyPr/>
          <a:lstStyle/>
          <a:p>
            <a:pPr marL="0" indent="0">
              <a:buNone/>
            </a:pPr>
            <a:r>
              <a:rPr lang="en-US" sz="2400">
                <a:solidFill>
                  <a:schemeClr val="bg1"/>
                </a:solidFill>
              </a:rPr>
              <a:t>Principle 1</a:t>
            </a:r>
          </a:p>
        </p:txBody>
      </p:sp>
      <p:sp>
        <p:nvSpPr>
          <p:cNvPr id="9" name="Title 8"/>
          <p:cNvSpPr>
            <a:spLocks noGrp="1"/>
          </p:cNvSpPr>
          <p:nvPr>
            <p:ph type="title"/>
          </p:nvPr>
        </p:nvSpPr>
        <p:spPr>
          <a:xfrm>
            <a:off x="400571" y="780239"/>
            <a:ext cx="8356356" cy="4771958"/>
          </a:xfrm>
        </p:spPr>
        <p:txBody>
          <a:bodyPr>
            <a:normAutofit/>
          </a:bodyPr>
          <a:lstStyle/>
          <a:p>
            <a:r>
              <a:rPr lang="en-US" altLang="en-US" sz="6000"/>
              <a:t>Investing can help your savings catch up to your financial goals</a:t>
            </a:r>
            <a:endParaRPr lang="en-US" sz="6000"/>
          </a:p>
        </p:txBody>
      </p:sp>
      <p:sp>
        <p:nvSpPr>
          <p:cNvPr id="3" name="Slide Number Placeholder 2">
            <a:extLst>
              <a:ext uri="{FF2B5EF4-FFF2-40B4-BE49-F238E27FC236}">
                <a16:creationId xmlns:a16="http://schemas.microsoft.com/office/drawing/2014/main" id="{54C6AA97-7BF4-47C1-8060-72C6E3A31463}"/>
              </a:ext>
              <a:ext uri="{C183D7F6-B498-43B3-948B-1728B52AA6E4}">
                <adec:decorative xmlns:adec="http://schemas.microsoft.com/office/drawing/2017/decorative" val="1"/>
              </a:ext>
            </a:extLst>
          </p:cNvPr>
          <p:cNvSpPr>
            <a:spLocks noGrp="1"/>
          </p:cNvSpPr>
          <p:nvPr>
            <p:ph type="sldNum" sz="quarter" idx="12"/>
          </p:nvPr>
        </p:nvSpPr>
        <p:spPr/>
        <p:txBody>
          <a:bodyPr/>
          <a:lstStyle/>
          <a:p>
            <a:pPr>
              <a:defRPr/>
            </a:pPr>
            <a:fld id="{1EEDA745-9936-4A17-800E-6B5675F0F699}" type="slidenum">
              <a:rPr lang="en-CA" smtClean="0"/>
              <a:pPr>
                <a:defRPr/>
              </a:pPr>
              <a:t>3</a:t>
            </a:fld>
            <a:endParaRPr lang="en-CA"/>
          </a:p>
        </p:txBody>
      </p:sp>
    </p:spTree>
    <p:extLst>
      <p:ext uri="{BB962C8B-B14F-4D97-AF65-F5344CB8AC3E}">
        <p14:creationId xmlns:p14="http://schemas.microsoft.com/office/powerpoint/2010/main" val="1847706177"/>
      </p:ext>
    </p:extLst>
  </p:cSld>
  <p:clrMapOvr>
    <a:masterClrMapping/>
  </p:clrMapOvr>
  <p:transition spd="slow">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a:xfrm>
            <a:off x="398464" y="472438"/>
            <a:ext cx="8356240" cy="792167"/>
          </a:xfrm>
        </p:spPr>
        <p:txBody>
          <a:bodyPr/>
          <a:lstStyle/>
          <a:p>
            <a:r>
              <a:rPr lang="en-US" altLang="en-US"/>
              <a:t>Markets recover from crises</a:t>
            </a:r>
            <a:endParaRPr lang="en-US"/>
          </a:p>
        </p:txBody>
      </p:sp>
      <p:sp>
        <p:nvSpPr>
          <p:cNvPr id="7" name="Text Placeholder 16">
            <a:extLst>
              <a:ext uri="{FF2B5EF4-FFF2-40B4-BE49-F238E27FC236}">
                <a16:creationId xmlns:a16="http://schemas.microsoft.com/office/drawing/2014/main" id="{18E4DC11-E446-4FA8-898F-5EAA099AC878}"/>
              </a:ext>
            </a:extLst>
          </p:cNvPr>
          <p:cNvSpPr txBox="1">
            <a:spLocks/>
          </p:cNvSpPr>
          <p:nvPr/>
        </p:nvSpPr>
        <p:spPr>
          <a:xfrm>
            <a:off x="407480" y="87539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Market events and recovery from the bottom</a:t>
            </a:r>
          </a:p>
        </p:txBody>
      </p:sp>
      <p:graphicFrame>
        <p:nvGraphicFramePr>
          <p:cNvPr id="8" name="Table 7">
            <a:extLst>
              <a:ext uri="{FF2B5EF4-FFF2-40B4-BE49-F238E27FC236}">
                <a16:creationId xmlns:a16="http://schemas.microsoft.com/office/drawing/2014/main" id="{7F898D4B-3D5C-49A5-87D9-ECA2653B24B7}"/>
              </a:ext>
            </a:extLst>
          </p:cNvPr>
          <p:cNvGraphicFramePr>
            <a:graphicFrameLocks noGrp="1"/>
          </p:cNvGraphicFramePr>
          <p:nvPr>
            <p:extLst>
              <p:ext uri="{D42A27DB-BD31-4B8C-83A1-F6EECF244321}">
                <p14:modId xmlns:p14="http://schemas.microsoft.com/office/powerpoint/2010/main" val="1409492026"/>
              </p:ext>
            </p:extLst>
          </p:nvPr>
        </p:nvGraphicFramePr>
        <p:xfrm>
          <a:off x="401755" y="1530781"/>
          <a:ext cx="8358525" cy="4566173"/>
        </p:xfrm>
        <a:graphic>
          <a:graphicData uri="http://schemas.openxmlformats.org/drawingml/2006/table">
            <a:tbl>
              <a:tblPr firstRow="1">
                <a:tableStyleId>{5C22544A-7EE6-4342-B048-85BDC9FD1C3A}</a:tableStyleId>
              </a:tblPr>
              <a:tblGrid>
                <a:gridCol w="1993102">
                  <a:extLst>
                    <a:ext uri="{9D8B030D-6E8A-4147-A177-3AD203B41FA5}">
                      <a16:colId xmlns:a16="http://schemas.microsoft.com/office/drawing/2014/main" val="20000"/>
                    </a:ext>
                  </a:extLst>
                </a:gridCol>
                <a:gridCol w="1567543">
                  <a:extLst>
                    <a:ext uri="{9D8B030D-6E8A-4147-A177-3AD203B41FA5}">
                      <a16:colId xmlns:a16="http://schemas.microsoft.com/office/drawing/2014/main" val="20001"/>
                    </a:ext>
                  </a:extLst>
                </a:gridCol>
                <a:gridCol w="959576">
                  <a:extLst>
                    <a:ext uri="{9D8B030D-6E8A-4147-A177-3AD203B41FA5}">
                      <a16:colId xmlns:a16="http://schemas.microsoft.com/office/drawing/2014/main" val="20002"/>
                    </a:ext>
                  </a:extLst>
                </a:gridCol>
                <a:gridCol w="959576">
                  <a:extLst>
                    <a:ext uri="{9D8B030D-6E8A-4147-A177-3AD203B41FA5}">
                      <a16:colId xmlns:a16="http://schemas.microsoft.com/office/drawing/2014/main" val="20003"/>
                    </a:ext>
                  </a:extLst>
                </a:gridCol>
                <a:gridCol w="959576">
                  <a:extLst>
                    <a:ext uri="{9D8B030D-6E8A-4147-A177-3AD203B41FA5}">
                      <a16:colId xmlns:a16="http://schemas.microsoft.com/office/drawing/2014/main" val="20004"/>
                    </a:ext>
                  </a:extLst>
                </a:gridCol>
                <a:gridCol w="959576">
                  <a:extLst>
                    <a:ext uri="{9D8B030D-6E8A-4147-A177-3AD203B41FA5}">
                      <a16:colId xmlns:a16="http://schemas.microsoft.com/office/drawing/2014/main" val="20005"/>
                    </a:ext>
                  </a:extLst>
                </a:gridCol>
                <a:gridCol w="959576">
                  <a:extLst>
                    <a:ext uri="{9D8B030D-6E8A-4147-A177-3AD203B41FA5}">
                      <a16:colId xmlns:a16="http://schemas.microsoft.com/office/drawing/2014/main" val="20006"/>
                    </a:ext>
                  </a:extLst>
                </a:gridCol>
              </a:tblGrid>
              <a:tr h="685645">
                <a:tc>
                  <a:txBody>
                    <a:bodyPr/>
                    <a:lstStyle/>
                    <a:p>
                      <a:pPr algn="l">
                        <a:lnSpc>
                          <a:spcPts val="1500"/>
                        </a:lnSpc>
                      </a:pPr>
                      <a:r>
                        <a:rPr lang="en-US" sz="1400"/>
                        <a:t>Event</a:t>
                      </a:r>
                    </a:p>
                  </a:txBody>
                  <a:tcPr marL="155448" marR="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l">
                        <a:lnSpc>
                          <a:spcPts val="1500"/>
                        </a:lnSpc>
                      </a:pPr>
                      <a:r>
                        <a:rPr lang="en-US" sz="1400"/>
                        <a:t>Reaction</a:t>
                      </a:r>
                      <a:r>
                        <a:rPr lang="en-US" sz="1400" baseline="0"/>
                        <a:t> dates</a:t>
                      </a:r>
                      <a:endParaRPr lang="en-US" sz="1400"/>
                    </a:p>
                  </a:txBody>
                  <a:tcPr marL="13716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a:lnSpc>
                          <a:spcPts val="1500"/>
                        </a:lnSpc>
                      </a:pPr>
                      <a:r>
                        <a:rPr lang="en-US" sz="1400"/>
                        <a:t>Loss</a:t>
                      </a:r>
                      <a:r>
                        <a:rPr lang="en-US" sz="1400" baseline="0"/>
                        <a:t> during </a:t>
                      </a:r>
                      <a:br>
                        <a:rPr lang="en-US" sz="1400" baseline="0"/>
                      </a:br>
                      <a:r>
                        <a:rPr lang="en-US" sz="1400" baseline="0"/>
                        <a:t>the event</a:t>
                      </a:r>
                      <a:endParaRPr lang="en-US" sz="1400"/>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a:lnSpc>
                          <a:spcPts val="1500"/>
                        </a:lnSpc>
                      </a:pPr>
                      <a:r>
                        <a:rPr lang="en-US" sz="1400"/>
                        <a:t>1 month</a:t>
                      </a:r>
                      <a:br>
                        <a:rPr lang="en-US" sz="1400"/>
                      </a:br>
                      <a:r>
                        <a:rPr lang="en-US" sz="1400"/>
                        <a:t>later</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a:lnSpc>
                          <a:spcPts val="1500"/>
                        </a:lnSpc>
                      </a:pPr>
                      <a:r>
                        <a:rPr lang="en-US" sz="1400"/>
                        <a:t>1 year </a:t>
                      </a:r>
                      <a:br>
                        <a:rPr lang="en-US" sz="1400"/>
                      </a:br>
                      <a:r>
                        <a:rPr lang="en-US" sz="1400"/>
                        <a:t>later</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a:lnSpc>
                          <a:spcPts val="1500"/>
                        </a:lnSpc>
                      </a:pPr>
                      <a:r>
                        <a:rPr lang="en-US" sz="1400"/>
                        <a:t>5 years</a:t>
                      </a:r>
                      <a:br>
                        <a:rPr lang="en-US" sz="1400" baseline="0"/>
                      </a:br>
                      <a:r>
                        <a:rPr lang="en-US" sz="1400" baseline="0"/>
                        <a:t>later</a:t>
                      </a:r>
                      <a:endParaRPr lang="en-US" sz="1400"/>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a:lnSpc>
                          <a:spcPts val="1500"/>
                        </a:lnSpc>
                      </a:pPr>
                      <a:r>
                        <a:rPr lang="en-US" sz="1400"/>
                        <a:t>10 years</a:t>
                      </a:r>
                      <a:br>
                        <a:rPr lang="en-US" sz="1400"/>
                      </a:br>
                      <a:r>
                        <a:rPr lang="en-US" sz="1400"/>
                        <a:t>later</a:t>
                      </a:r>
                    </a:p>
                  </a:txBody>
                  <a:tcPr marL="0" marR="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mpd="sng">
                      <a:noFill/>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extLst>
                  <a:ext uri="{0D108BD9-81ED-4DB2-BD59-A6C34878D82A}">
                    <a16:rowId xmlns:a16="http://schemas.microsoft.com/office/drawing/2014/main" val="10000"/>
                  </a:ext>
                </a:extLst>
              </a:tr>
              <a:tr h="485066">
                <a:tc>
                  <a:txBody>
                    <a:bodyPr/>
                    <a:lstStyle/>
                    <a:p>
                      <a:pPr algn="l"/>
                      <a:r>
                        <a:rPr lang="en-US" sz="1400"/>
                        <a:t>Fall of France</a:t>
                      </a:r>
                    </a:p>
                  </a:txBody>
                  <a:tcPr marL="155448" marR="0" marT="0" marB="0" anchor="ctr">
                    <a:lnL w="12700" cmpd="sng">
                      <a:noFill/>
                    </a:lnL>
                    <a:lnR w="12700" cmpd="sng">
                      <a:noFill/>
                    </a:lnR>
                    <a:lnT w="3175" cap="flat" cmpd="sng" algn="ctr">
                      <a:solidFill>
                        <a:schemeClr val="bg1"/>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EEAFA"/>
                    </a:solidFill>
                  </a:tcPr>
                </a:tc>
                <a:tc>
                  <a:txBody>
                    <a:bodyPr/>
                    <a:lstStyle/>
                    <a:p>
                      <a:pPr algn="ctr"/>
                      <a:r>
                        <a:rPr lang="en-US" sz="1400"/>
                        <a:t>5/9/40</a:t>
                      </a:r>
                      <a:r>
                        <a:rPr lang="en-US" sz="1400">
                          <a:latin typeface="+mn-lt"/>
                        </a:rPr>
                        <a:t>–</a:t>
                      </a:r>
                      <a:r>
                        <a:rPr lang="en-US" sz="1400"/>
                        <a:t>6/22/40</a:t>
                      </a:r>
                    </a:p>
                  </a:txBody>
                  <a:tcPr marR="0" marT="0" marB="0" anchor="ctr">
                    <a:lnL w="12700" cmpd="sng">
                      <a:noFill/>
                    </a:lnL>
                    <a:lnR w="12700" cmpd="sng">
                      <a:noFill/>
                    </a:lnR>
                    <a:lnT w="3175" cap="flat" cmpd="sng" algn="ctr">
                      <a:solidFill>
                        <a:schemeClr val="bg1"/>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latin typeface="+mn-lt"/>
                        </a:rPr>
                        <a:t>-16.90%</a:t>
                      </a:r>
                    </a:p>
                  </a:txBody>
                  <a:tcPr marL="0" marR="182880" marT="0" marB="0" anchor="ctr">
                    <a:lnL w="12700" cmpd="sng">
                      <a:noFill/>
                    </a:lnL>
                    <a:lnR w="12700" cmpd="sng">
                      <a:noFill/>
                    </a:lnR>
                    <a:lnT w="3175" cap="flat" cmpd="sng" algn="ctr">
                      <a:solidFill>
                        <a:schemeClr val="bg1"/>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latin typeface="+mn-lt"/>
                        </a:rPr>
                        <a:t>0.70%</a:t>
                      </a:r>
                    </a:p>
                  </a:txBody>
                  <a:tcPr marL="0" marR="182880" marT="0" marB="0" anchor="ctr">
                    <a:lnL w="12700" cmpd="sng">
                      <a:noFill/>
                    </a:lnL>
                    <a:lnR w="12700" cmpd="sng">
                      <a:noFill/>
                    </a:lnR>
                    <a:lnT w="3175" cap="flat" cmpd="sng" algn="ctr">
                      <a:solidFill>
                        <a:schemeClr val="bg1"/>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t>5.00%</a:t>
                      </a:r>
                    </a:p>
                  </a:txBody>
                  <a:tcPr marL="0" marR="182880" marT="0" marB="0" anchor="ctr">
                    <a:lnL w="12700" cmpd="sng">
                      <a:noFill/>
                    </a:lnL>
                    <a:lnR w="12700" cmpd="sng">
                      <a:noFill/>
                    </a:lnR>
                    <a:lnT w="3175" cap="flat" cmpd="sng" algn="ctr">
                      <a:solidFill>
                        <a:schemeClr val="bg1"/>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t>15.70%</a:t>
                      </a:r>
                    </a:p>
                  </a:txBody>
                  <a:tcPr marL="0" marR="182880" marT="0" marB="0" anchor="ctr">
                    <a:lnL w="12700" cmpd="sng">
                      <a:noFill/>
                    </a:lnL>
                    <a:lnR w="12700" cmpd="sng">
                      <a:noFill/>
                    </a:lnR>
                    <a:lnT w="3175" cap="flat" cmpd="sng" algn="ctr">
                      <a:solidFill>
                        <a:schemeClr val="bg1"/>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t>13.20%</a:t>
                      </a:r>
                    </a:p>
                  </a:txBody>
                  <a:tcPr marL="0" marR="182880" marT="0" marB="0" anchor="ctr">
                    <a:lnL w="12700" cmpd="sng">
                      <a:noFill/>
                    </a:lnL>
                    <a:lnR w="12700" cmpd="sng">
                      <a:noFill/>
                    </a:lnR>
                    <a:lnT w="3175" cap="flat" cmpd="sng" algn="ctr">
                      <a:solidFill>
                        <a:schemeClr val="bg1"/>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85066">
                <a:tc>
                  <a:txBody>
                    <a:bodyPr/>
                    <a:lstStyle/>
                    <a:p>
                      <a:pPr algn="l"/>
                      <a:r>
                        <a:rPr lang="en-US" sz="1400"/>
                        <a:t>Outbreak of </a:t>
                      </a:r>
                      <a:br>
                        <a:rPr lang="en-US" sz="1400"/>
                      </a:br>
                      <a:r>
                        <a:rPr lang="en-US" sz="1400"/>
                        <a:t>Korean War</a:t>
                      </a:r>
                    </a:p>
                  </a:txBody>
                  <a:tcPr marL="155448" marR="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EEAF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a:t>6/23/50</a:t>
                      </a:r>
                      <a:r>
                        <a:rPr lang="en-US" sz="1400">
                          <a:latin typeface="+mn-lt"/>
                        </a:rPr>
                        <a:t>–</a:t>
                      </a:r>
                      <a:r>
                        <a:rPr lang="en-US" sz="1400"/>
                        <a:t>7/13/50</a:t>
                      </a:r>
                    </a:p>
                  </a:txBody>
                  <a:tcPr marR="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latin typeface="+mn-lt"/>
                        </a:rPr>
                        <a:t>-</a:t>
                      </a:r>
                      <a:r>
                        <a:rPr lang="en-US" sz="1400"/>
                        <a:t>12.20%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t>10.20%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t>42.20%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t>27.70%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t>18.50%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85066">
                <a:tc>
                  <a:txBody>
                    <a:bodyPr/>
                    <a:lstStyle/>
                    <a:p>
                      <a:pPr algn="l"/>
                      <a:r>
                        <a:rPr lang="en-US" sz="1400"/>
                        <a:t>Cuban missile crisis</a:t>
                      </a:r>
                    </a:p>
                  </a:txBody>
                  <a:tcPr marL="155448" marR="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EEAF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a:t>8/23/62</a:t>
                      </a:r>
                      <a:r>
                        <a:rPr lang="en-US" sz="1400">
                          <a:latin typeface="+mn-lt"/>
                        </a:rPr>
                        <a:t>–</a:t>
                      </a:r>
                      <a:r>
                        <a:rPr lang="en-US" sz="1400"/>
                        <a:t>10/23/62</a:t>
                      </a:r>
                    </a:p>
                  </a:txBody>
                  <a:tcPr marR="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latin typeface="+mn-lt"/>
                        </a:rPr>
                        <a:t>-</a:t>
                      </a:r>
                      <a:r>
                        <a:rPr lang="en-US" sz="1400"/>
                        <a:t>9.90%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t>15.50%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t>41.10%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t>15.80%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t>11.10%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85066">
                <a:tc>
                  <a:txBody>
                    <a:bodyPr/>
                    <a:lstStyle/>
                    <a:p>
                      <a:pPr algn="l"/>
                      <a:r>
                        <a:rPr lang="en-US" sz="1400"/>
                        <a:t>Nixon resigns</a:t>
                      </a:r>
                    </a:p>
                  </a:txBody>
                  <a:tcPr marL="155448" marR="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EEAF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a:t>8/9/74</a:t>
                      </a:r>
                      <a:r>
                        <a:rPr lang="en-US" sz="1400">
                          <a:latin typeface="+mn-lt"/>
                        </a:rPr>
                        <a:t>–</a:t>
                      </a:r>
                      <a:r>
                        <a:rPr lang="en-US" sz="1400"/>
                        <a:t>8/29/74</a:t>
                      </a:r>
                    </a:p>
                  </a:txBody>
                  <a:tcPr marR="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latin typeface="+mn-lt"/>
                        </a:rPr>
                        <a:t>-</a:t>
                      </a:r>
                      <a:r>
                        <a:rPr lang="en-US" sz="1400"/>
                        <a:t>13.40%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latin typeface="+mn-lt"/>
                        </a:rPr>
                        <a:t>-</a:t>
                      </a:r>
                      <a:r>
                        <a:rPr lang="en-US" sz="1400"/>
                        <a:t>6.80%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t>30.20%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t>14.60%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t>14.60%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85066">
                <a:tc>
                  <a:txBody>
                    <a:bodyPr/>
                    <a:lstStyle/>
                    <a:p>
                      <a:pPr marL="0" algn="l" defTabSz="914400" rtl="0" eaLnBrk="1" fontAlgn="b" latinLnBrk="0" hangingPunct="1"/>
                      <a:r>
                        <a:rPr lang="en-US" sz="1400" kern="1200">
                          <a:solidFill>
                            <a:schemeClr val="dk1"/>
                          </a:solidFill>
                          <a:latin typeface="+mn-lt"/>
                          <a:ea typeface="+mn-ea"/>
                          <a:cs typeface="+mn-cs"/>
                        </a:rPr>
                        <a:t>Dot-com bubble</a:t>
                      </a:r>
                    </a:p>
                  </a:txBody>
                  <a:tcPr marL="155448" marR="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EEAFA"/>
                    </a:solidFill>
                  </a:tcPr>
                </a:tc>
                <a:tc>
                  <a:txBody>
                    <a:bodyPr/>
                    <a:lstStyle/>
                    <a:p>
                      <a:pPr marL="0" algn="ctr" defTabSz="914400" rtl="0" eaLnBrk="1" fontAlgn="b" latinLnBrk="0" hangingPunct="1"/>
                      <a:r>
                        <a:rPr lang="en-US" sz="1400" kern="1200">
                          <a:solidFill>
                            <a:schemeClr val="dk1"/>
                          </a:solidFill>
                          <a:latin typeface="+mn-lt"/>
                          <a:ea typeface="+mn-ea"/>
                          <a:cs typeface="+mn-cs"/>
                        </a:rPr>
                        <a:t>3/10/00-10/4/02</a:t>
                      </a:r>
                    </a:p>
                  </a:txBody>
                  <a:tcPr marR="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r>
                        <a:rPr lang="en-US" sz="1400" kern="1200">
                          <a:solidFill>
                            <a:schemeClr val="dk1"/>
                          </a:solidFill>
                          <a:latin typeface="+mn-lt"/>
                          <a:ea typeface="+mn-ea"/>
                          <a:cs typeface="+mn-cs"/>
                        </a:rPr>
                        <a:t>-40.62%</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r>
                        <a:rPr lang="en-US" sz="1400" kern="1200">
                          <a:solidFill>
                            <a:schemeClr val="dk1"/>
                          </a:solidFill>
                          <a:latin typeface="+mn-lt"/>
                          <a:ea typeface="+mn-ea"/>
                          <a:cs typeface="+mn-cs"/>
                        </a:rPr>
                        <a:t>13.60%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r>
                        <a:rPr lang="en-US" sz="1400" kern="1200">
                          <a:solidFill>
                            <a:schemeClr val="dk1"/>
                          </a:solidFill>
                          <a:latin typeface="+mn-lt"/>
                          <a:ea typeface="+mn-ea"/>
                          <a:cs typeface="+mn-cs"/>
                        </a:rPr>
                        <a:t>31.07%</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r>
                        <a:rPr lang="en-US" sz="1400" kern="1200">
                          <a:solidFill>
                            <a:schemeClr val="dk1"/>
                          </a:solidFill>
                          <a:latin typeface="+mn-lt"/>
                          <a:ea typeface="+mn-ea"/>
                          <a:cs typeface="+mn-cs"/>
                        </a:rPr>
                        <a:t>16.10%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r>
                        <a:rPr lang="en-US" sz="1400" kern="1200">
                          <a:solidFill>
                            <a:schemeClr val="dk1"/>
                          </a:solidFill>
                          <a:latin typeface="+mn-lt"/>
                          <a:ea typeface="+mn-ea"/>
                          <a:cs typeface="+mn-cs"/>
                        </a:rPr>
                        <a:t>8.36%</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49482542"/>
                  </a:ext>
                </a:extLst>
              </a:tr>
              <a:tr h="485066">
                <a:tc>
                  <a:txBody>
                    <a:bodyPr/>
                    <a:lstStyle/>
                    <a:p>
                      <a:pPr marL="0" algn="l" defTabSz="914400" rtl="0" eaLnBrk="1" latinLnBrk="0" hangingPunct="1"/>
                      <a:r>
                        <a:rPr lang="en-US" sz="1400" kern="1200">
                          <a:solidFill>
                            <a:schemeClr val="dk1"/>
                          </a:solidFill>
                          <a:latin typeface="+mn-lt"/>
                          <a:ea typeface="+mn-ea"/>
                          <a:cs typeface="+mn-cs"/>
                        </a:rPr>
                        <a:t>September 11 attacks</a:t>
                      </a:r>
                    </a:p>
                  </a:txBody>
                  <a:tcPr marL="155448" marR="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EEAF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a:t>9/10/01</a:t>
                      </a:r>
                      <a:r>
                        <a:rPr lang="en-US" sz="1400">
                          <a:latin typeface="+mn-lt"/>
                        </a:rPr>
                        <a:t>–</a:t>
                      </a:r>
                      <a:r>
                        <a:rPr lang="en-US" sz="1400"/>
                        <a:t>9/21/01</a:t>
                      </a:r>
                    </a:p>
                  </a:txBody>
                  <a:tcPr marR="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latin typeface="+mn-lt"/>
                        </a:rPr>
                        <a:t>-</a:t>
                      </a:r>
                      <a:r>
                        <a:rPr lang="en-US" sz="1400"/>
                        <a:t>11.60%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t>11.30%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latin typeface="+mn-lt"/>
                        </a:rPr>
                        <a:t>-</a:t>
                      </a:r>
                      <a:r>
                        <a:rPr lang="en-US" sz="1400"/>
                        <a:t>11.10%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t>8.30%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t>3.60%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85066">
                <a:tc>
                  <a:txBody>
                    <a:bodyPr/>
                    <a:lstStyle/>
                    <a:p>
                      <a:pPr algn="l"/>
                      <a:r>
                        <a:rPr lang="en-US" sz="1400"/>
                        <a:t>Collapse of </a:t>
                      </a:r>
                      <a:br>
                        <a:rPr lang="en-US" sz="1400"/>
                      </a:br>
                      <a:r>
                        <a:rPr lang="en-US" sz="1400"/>
                        <a:t>Lehman Brothers</a:t>
                      </a:r>
                    </a:p>
                  </a:txBody>
                  <a:tcPr marL="155448" marR="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EEAF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a:t>9/5/08</a:t>
                      </a:r>
                      <a:r>
                        <a:rPr lang="en-US" sz="1400">
                          <a:latin typeface="+mn-lt"/>
                        </a:rPr>
                        <a:t>–</a:t>
                      </a:r>
                      <a:r>
                        <a:rPr lang="en-US" sz="1400"/>
                        <a:t>11/20/08</a:t>
                      </a:r>
                    </a:p>
                  </a:txBody>
                  <a:tcPr marR="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latin typeface="+mn-lt"/>
                        </a:rPr>
                        <a:t>-</a:t>
                      </a:r>
                      <a:r>
                        <a:rPr lang="en-US" sz="1400"/>
                        <a:t>39.10%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t>18.30%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t>48.80%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latin typeface="+mn-lt"/>
                        </a:rPr>
                        <a:t>21.70%</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latin typeface="+mn-lt"/>
                        </a:rPr>
                        <a:t>15.83%</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485066">
                <a:tc>
                  <a:txBody>
                    <a:bodyPr/>
                    <a:lstStyle/>
                    <a:p>
                      <a:pPr algn="l" fontAlgn="b"/>
                      <a:r>
                        <a:rPr lang="en-US" sz="1400" kern="1200">
                          <a:solidFill>
                            <a:schemeClr val="dk1"/>
                          </a:solidFill>
                          <a:latin typeface="+mn-lt"/>
                          <a:ea typeface="+mn-ea"/>
                          <a:cs typeface="+mn-cs"/>
                        </a:rPr>
                        <a:t>COVID-19 pandemic</a:t>
                      </a:r>
                    </a:p>
                  </a:txBody>
                  <a:tcPr marL="155448" marR="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EEAF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kern="1200">
                          <a:solidFill>
                            <a:schemeClr val="dk1"/>
                          </a:solidFill>
                          <a:latin typeface="+mn-lt"/>
                          <a:ea typeface="+mn-ea"/>
                          <a:cs typeface="+mn-cs"/>
                        </a:rPr>
                        <a:t>02/19/20-03/23/20</a:t>
                      </a:r>
                    </a:p>
                  </a:txBody>
                  <a:tcPr marR="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kern="1200">
                          <a:solidFill>
                            <a:schemeClr val="dk1"/>
                          </a:solidFill>
                          <a:latin typeface="+mn-lt"/>
                          <a:ea typeface="+mn-ea"/>
                          <a:cs typeface="+mn-cs"/>
                        </a:rPr>
                        <a:t>-33.79%</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kern="1200">
                          <a:solidFill>
                            <a:schemeClr val="dk1"/>
                          </a:solidFill>
                          <a:latin typeface="+mn-lt"/>
                          <a:ea typeface="+mn-ea"/>
                          <a:cs typeface="+mn-cs"/>
                        </a:rPr>
                        <a:t>25.23%</a:t>
                      </a: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kern="1200">
                          <a:solidFill>
                            <a:schemeClr val="dk1"/>
                          </a:solidFill>
                          <a:latin typeface="+mn-lt"/>
                          <a:ea typeface="+mn-ea"/>
                          <a:cs typeface="+mn-cs"/>
                        </a:rPr>
                        <a:t>77.78%</a:t>
                      </a:r>
                      <a:endParaRPr lang="en-US" sz="1400" kern="1200" baseline="30000">
                        <a:solidFill>
                          <a:schemeClr val="dk1"/>
                        </a:solidFill>
                        <a:latin typeface="+mn-lt"/>
                        <a:ea typeface="+mn-ea"/>
                        <a:cs typeface="+mn-cs"/>
                      </a:endParaRPr>
                    </a:p>
                  </a:txBody>
                  <a:tcPr marL="0" marR="18288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kern="1200">
                          <a:solidFill>
                            <a:schemeClr val="dk1"/>
                          </a:solidFill>
                          <a:latin typeface="+mn-lt"/>
                          <a:ea typeface="+mn-ea"/>
                          <a:cs typeface="+mn-cs"/>
                        </a:rPr>
                        <a:t>TBD</a:t>
                      </a:r>
                    </a:p>
                  </a:txBody>
                  <a:tcPr marL="0" marR="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kern="1200">
                          <a:solidFill>
                            <a:schemeClr val="dk1"/>
                          </a:solidFill>
                          <a:latin typeface="+mn-lt"/>
                          <a:ea typeface="+mn-ea"/>
                          <a:cs typeface="+mn-cs"/>
                        </a:rPr>
                        <a:t>TBD</a:t>
                      </a:r>
                    </a:p>
                  </a:txBody>
                  <a:tcPr marL="0" marR="0" marT="0" marB="0" anchor="ctr">
                    <a:lnL w="12700" cmpd="sng">
                      <a:noFill/>
                    </a:lnL>
                    <a:lnR w="12700" cmpd="sng">
                      <a:noFill/>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25420537"/>
                  </a:ext>
                </a:extLst>
              </a:tr>
            </a:tbl>
          </a:graphicData>
        </a:graphic>
      </p:graphicFrame>
      <p:sp>
        <p:nvSpPr>
          <p:cNvPr id="5" name="Text Placeholder 4"/>
          <p:cNvSpPr>
            <a:spLocks noGrp="1"/>
          </p:cNvSpPr>
          <p:nvPr>
            <p:ph type="body" sz="quarter" idx="15"/>
          </p:nvPr>
        </p:nvSpPr>
        <p:spPr>
          <a:xfrm>
            <a:off x="3215111" y="6168123"/>
            <a:ext cx="5137867" cy="402451"/>
          </a:xfrm>
        </p:spPr>
        <p:txBody>
          <a:bodyPr/>
          <a:lstStyle/>
          <a:p>
            <a:r>
              <a:rPr lang="en-US"/>
              <a:t>Source: John Hancock Investment Management, 2023. </a:t>
            </a:r>
            <a:r>
              <a:rPr lang="en-US" altLang="en-US"/>
              <a:t>The S&amp;P 500 Index tracks the performance of 500 of the largest publicly traded companies in the United States. It is not possible to invest directly in an index. This is a hypothetical example and does not reflect the performance of any John Hancock fund. Past performance does not guarantee future results</a:t>
            </a:r>
            <a:r>
              <a:rPr lang="en-US"/>
              <a:t>. </a:t>
            </a:r>
          </a:p>
        </p:txBody>
      </p:sp>
      <p:sp>
        <p:nvSpPr>
          <p:cNvPr id="2" name="Slide Number Placeholder 1">
            <a:extLst>
              <a:ext uri="{C183D7F6-B498-43B3-948B-1728B52AA6E4}">
                <adec:decorative xmlns:adec="http://schemas.microsoft.com/office/drawing/2017/decorative" val="1"/>
              </a:ext>
            </a:extLst>
          </p:cNvPr>
          <p:cNvSpPr>
            <a:spLocks noGrp="1"/>
          </p:cNvSpPr>
          <p:nvPr>
            <p:ph type="sldNum" sz="quarter" idx="18"/>
          </p:nvPr>
        </p:nvSpPr>
        <p:spPr>
          <a:xfrm>
            <a:off x="8532813" y="6399213"/>
            <a:ext cx="212725" cy="176212"/>
          </a:xfrm>
        </p:spPr>
        <p:txBody>
          <a:bodyPr/>
          <a:lstStyle/>
          <a:p>
            <a:fld id="{E54343B0-9A9E-43CD-BA60-45365A2A43B5}" type="slidenum">
              <a:rPr lang="en-US" smtClean="0"/>
              <a:pPr/>
              <a:t>30</a:t>
            </a:fld>
            <a:endParaRPr lang="en-US"/>
          </a:p>
        </p:txBody>
      </p:sp>
    </p:spTree>
    <p:extLst>
      <p:ext uri="{BB962C8B-B14F-4D97-AF65-F5344CB8AC3E}">
        <p14:creationId xmlns:p14="http://schemas.microsoft.com/office/powerpoint/2010/main" val="3940094704"/>
      </p:ext>
    </p:extLst>
  </p:cSld>
  <p:clrMapOvr>
    <a:masterClrMapping/>
  </p:clrMapOvr>
  <p:transition spd="slow">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398464" y="472438"/>
            <a:ext cx="8356240" cy="792167"/>
          </a:xfrm>
        </p:spPr>
        <p:txBody>
          <a:bodyPr/>
          <a:lstStyle/>
          <a:p>
            <a:r>
              <a:rPr lang="en-US" altLang="en-US"/>
              <a:t>Ignore short-term events and focus on the long-term</a:t>
            </a:r>
            <a:endParaRPr lang="en-US"/>
          </a:p>
        </p:txBody>
      </p:sp>
      <p:sp>
        <p:nvSpPr>
          <p:cNvPr id="33" name="Text Placeholder 16">
            <a:extLst>
              <a:ext uri="{FF2B5EF4-FFF2-40B4-BE49-F238E27FC236}">
                <a16:creationId xmlns:a16="http://schemas.microsoft.com/office/drawing/2014/main" id="{76EFB06D-8EF3-488A-B950-F7E801683128}"/>
              </a:ext>
            </a:extLst>
          </p:cNvPr>
          <p:cNvSpPr txBox="1">
            <a:spLocks/>
          </p:cNvSpPr>
          <p:nvPr/>
        </p:nvSpPr>
        <p:spPr>
          <a:xfrm>
            <a:off x="407480" y="87539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altLang="en-US" sz="1600" spc="-10"/>
              <a:t>Despite investing before a crisis, history has shown you will make money over the long-term</a:t>
            </a:r>
          </a:p>
        </p:txBody>
      </p:sp>
      <p:sp>
        <p:nvSpPr>
          <p:cNvPr id="29" name="TextBox 28"/>
          <p:cNvSpPr txBox="1"/>
          <p:nvPr/>
        </p:nvSpPr>
        <p:spPr>
          <a:xfrm>
            <a:off x="316494" y="1193433"/>
            <a:ext cx="2623026" cy="292388"/>
          </a:xfrm>
          <a:prstGeom prst="rect">
            <a:avLst/>
          </a:prstGeom>
          <a:noFill/>
        </p:spPr>
        <p:txBody>
          <a:bodyPr wrap="none" rtlCol="0" anchor="ctr">
            <a:spAutoFit/>
          </a:bodyPr>
          <a:lstStyle/>
          <a:p>
            <a:r>
              <a:rPr lang="en-US" sz="1300">
                <a:latin typeface="+mn-lt"/>
              </a:rPr>
              <a:t>S&amp;P 500 Index cumulative return</a:t>
            </a:r>
          </a:p>
        </p:txBody>
      </p:sp>
      <p:grpSp>
        <p:nvGrpSpPr>
          <p:cNvPr id="16" name="Group 15">
            <a:extLst>
              <a:ext uri="{FF2B5EF4-FFF2-40B4-BE49-F238E27FC236}">
                <a16:creationId xmlns:a16="http://schemas.microsoft.com/office/drawing/2014/main" id="{EB624778-184C-004D-D0B4-2233C9765AF3}"/>
              </a:ext>
            </a:extLst>
          </p:cNvPr>
          <p:cNvGrpSpPr/>
          <p:nvPr/>
        </p:nvGrpSpPr>
        <p:grpSpPr>
          <a:xfrm>
            <a:off x="306833" y="1503897"/>
            <a:ext cx="4013938" cy="2150889"/>
            <a:chOff x="306833" y="1503897"/>
            <a:chExt cx="4013938" cy="2150889"/>
          </a:xfrm>
        </p:grpSpPr>
        <p:grpSp>
          <p:nvGrpSpPr>
            <p:cNvPr id="9" name="Group 8">
              <a:extLst>
                <a:ext uri="{FF2B5EF4-FFF2-40B4-BE49-F238E27FC236}">
                  <a16:creationId xmlns:a16="http://schemas.microsoft.com/office/drawing/2014/main" id="{814DE371-F0A6-3612-56F7-94BF886DBF48}"/>
                </a:ext>
              </a:extLst>
            </p:cNvPr>
            <p:cNvGrpSpPr/>
            <p:nvPr/>
          </p:nvGrpSpPr>
          <p:grpSpPr>
            <a:xfrm>
              <a:off x="312903" y="1503897"/>
              <a:ext cx="4007868" cy="2150889"/>
              <a:chOff x="312903" y="1503897"/>
              <a:chExt cx="4007868" cy="2150889"/>
            </a:xfrm>
          </p:grpSpPr>
          <p:grpSp>
            <p:nvGrpSpPr>
              <p:cNvPr id="4" name="Group 3">
                <a:extLst>
                  <a:ext uri="{FF2B5EF4-FFF2-40B4-BE49-F238E27FC236}">
                    <a16:creationId xmlns:a16="http://schemas.microsoft.com/office/drawing/2014/main" id="{47601A81-F248-56A6-C7B7-1E1348654AA1}"/>
                  </a:ext>
                </a:extLst>
              </p:cNvPr>
              <p:cNvGrpSpPr/>
              <p:nvPr/>
            </p:nvGrpSpPr>
            <p:grpSpPr>
              <a:xfrm>
                <a:off x="312903" y="1503897"/>
                <a:ext cx="4007868" cy="2150889"/>
                <a:chOff x="312903" y="1503897"/>
                <a:chExt cx="4007868" cy="2150889"/>
              </a:xfrm>
            </p:grpSpPr>
            <p:sp>
              <p:nvSpPr>
                <p:cNvPr id="19" name="TextBox 18"/>
                <p:cNvSpPr txBox="1"/>
                <p:nvPr/>
              </p:nvSpPr>
              <p:spPr>
                <a:xfrm>
                  <a:off x="312903" y="1503897"/>
                  <a:ext cx="2759089" cy="492443"/>
                </a:xfrm>
                <a:prstGeom prst="rect">
                  <a:avLst/>
                </a:prstGeom>
                <a:noFill/>
              </p:spPr>
              <p:txBody>
                <a:bodyPr wrap="none" rtlCol="0" anchor="ctr">
                  <a:spAutoFit/>
                </a:bodyPr>
                <a:lstStyle/>
                <a:p>
                  <a:r>
                    <a:rPr lang="en-US" sz="1400" b="1">
                      <a:latin typeface="+mn-lt"/>
                    </a:rPr>
                    <a:t>Oil crisis, Jan. 1973–Jun. 1976</a:t>
                  </a:r>
                  <a:br>
                    <a:rPr lang="en-US" sz="1400" b="1">
                      <a:latin typeface="+mn-lt"/>
                    </a:rPr>
                  </a:br>
                  <a:r>
                    <a:rPr lang="en-US" sz="1200">
                      <a:latin typeface="Arial Narrow" panose="020B0606020202030204" pitchFamily="34" charset="0"/>
                    </a:rPr>
                    <a:t>Number of months to recover: 42</a:t>
                  </a:r>
                  <a:endParaRPr lang="en-US" sz="1400">
                    <a:latin typeface="Arial Narrow" panose="020B0606020202030204" pitchFamily="34" charset="0"/>
                  </a:endParaRPr>
                </a:p>
              </p:txBody>
            </p:sp>
            <p:graphicFrame>
              <p:nvGraphicFramePr>
                <p:cNvPr id="30" name="Object 6"/>
                <p:cNvGraphicFramePr>
                  <a:graphicFrameLocks noChangeAspect="1"/>
                </p:cNvGraphicFramePr>
                <p:nvPr>
                  <p:extLst>
                    <p:ext uri="{D42A27DB-BD31-4B8C-83A1-F6EECF244321}">
                      <p14:modId xmlns:p14="http://schemas.microsoft.com/office/powerpoint/2010/main" val="2204537296"/>
                    </p:ext>
                  </p:extLst>
                </p:nvPr>
              </p:nvGraphicFramePr>
              <p:xfrm>
                <a:off x="445736" y="1983216"/>
                <a:ext cx="3875035" cy="1671570"/>
              </p:xfrm>
              <a:graphic>
                <a:graphicData uri="http://schemas.openxmlformats.org/drawingml/2006/chart">
                  <c:chart xmlns:c="http://schemas.openxmlformats.org/drawingml/2006/chart" xmlns:r="http://schemas.openxmlformats.org/officeDocument/2006/relationships" r:id="rId3"/>
                </a:graphicData>
              </a:graphic>
            </p:graphicFrame>
            <p:sp>
              <p:nvSpPr>
                <p:cNvPr id="41" name="TextBox 40"/>
                <p:cNvSpPr txBox="1"/>
                <p:nvPr/>
              </p:nvSpPr>
              <p:spPr>
                <a:xfrm>
                  <a:off x="2860676" y="2938982"/>
                  <a:ext cx="1249049" cy="452780"/>
                </a:xfrm>
                <a:prstGeom prst="rect">
                  <a:avLst/>
                </a:prstGeom>
                <a:solidFill>
                  <a:srgbClr val="06874E"/>
                </a:solidFill>
                <a:effectLst/>
              </p:spPr>
              <p:txBody>
                <a:bodyPr wrap="none" tIns="0" bIns="0" rtlCol="0" anchor="ctr">
                  <a:noAutofit/>
                </a:bodyPr>
                <a:lstStyle/>
                <a:p>
                  <a:pPr algn="ctr">
                    <a:lnSpc>
                      <a:spcPct val="90000"/>
                    </a:lnSpc>
                  </a:pPr>
                  <a:r>
                    <a:rPr lang="en-US" sz="1100">
                      <a:solidFill>
                        <a:schemeClr val="bg1"/>
                      </a:solidFill>
                      <a:latin typeface="+mn-lt"/>
                    </a:rPr>
                    <a:t>TODAY’S VALUE</a:t>
                  </a:r>
                  <a:br>
                    <a:rPr lang="en-US" sz="1400">
                      <a:solidFill>
                        <a:schemeClr val="bg1"/>
                      </a:solidFill>
                      <a:latin typeface="+mn-lt"/>
                    </a:rPr>
                  </a:br>
                  <a:r>
                    <a:rPr lang="en-US" sz="1600" b="1">
                      <a:solidFill>
                        <a:schemeClr val="bg1"/>
                      </a:solidFill>
                      <a:latin typeface="+mn-lt"/>
                    </a:rPr>
                    <a:t>$2,036,349</a:t>
                  </a:r>
                </a:p>
              </p:txBody>
            </p:sp>
          </p:grpSp>
          <p:sp>
            <p:nvSpPr>
              <p:cNvPr id="10" name="Oval 9">
                <a:extLst>
                  <a:ext uri="{C183D7F6-B498-43B3-948B-1728B52AA6E4}">
                    <adec:decorative xmlns:adec="http://schemas.microsoft.com/office/drawing/2017/decorative" val="1"/>
                  </a:ext>
                </a:extLst>
              </p:cNvPr>
              <p:cNvSpPr/>
              <p:nvPr/>
            </p:nvSpPr>
            <p:spPr>
              <a:xfrm>
                <a:off x="840343" y="2300814"/>
                <a:ext cx="64736" cy="64736"/>
              </a:xfrm>
              <a:prstGeom prst="ellipse">
                <a:avLst/>
              </a:prstGeom>
              <a:solidFill>
                <a:srgbClr val="0687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extBox 2">
              <a:extLst>
                <a:ext uri="{C183D7F6-B498-43B3-948B-1728B52AA6E4}">
                  <adec:decorative xmlns:adec="http://schemas.microsoft.com/office/drawing/2017/decorative" val="1"/>
                </a:ext>
              </a:extLst>
            </p:cNvPr>
            <p:cNvSpPr txBox="1"/>
            <p:nvPr/>
          </p:nvSpPr>
          <p:spPr>
            <a:xfrm>
              <a:off x="306833" y="1989320"/>
              <a:ext cx="242374" cy="215444"/>
            </a:xfrm>
            <a:prstGeom prst="rect">
              <a:avLst/>
            </a:prstGeom>
            <a:noFill/>
          </p:spPr>
          <p:txBody>
            <a:bodyPr wrap="none" rtlCol="0">
              <a:spAutoFit/>
            </a:bodyPr>
            <a:lstStyle/>
            <a:p>
              <a:r>
                <a:rPr lang="en-US" sz="800">
                  <a:latin typeface="+mn-lt"/>
                </a:rPr>
                <a:t>$</a:t>
              </a:r>
            </a:p>
          </p:txBody>
        </p:sp>
      </p:grpSp>
      <p:grpSp>
        <p:nvGrpSpPr>
          <p:cNvPr id="15" name="Group 14">
            <a:extLst>
              <a:ext uri="{FF2B5EF4-FFF2-40B4-BE49-F238E27FC236}">
                <a16:creationId xmlns:a16="http://schemas.microsoft.com/office/drawing/2014/main" id="{823F9CB0-B4CB-E34F-9908-4BA16F9E02C8}"/>
              </a:ext>
            </a:extLst>
          </p:cNvPr>
          <p:cNvGrpSpPr/>
          <p:nvPr/>
        </p:nvGrpSpPr>
        <p:grpSpPr>
          <a:xfrm>
            <a:off x="4809174" y="1473120"/>
            <a:ext cx="4014903" cy="2181666"/>
            <a:chOff x="4809174" y="1473120"/>
            <a:chExt cx="4014903" cy="2181666"/>
          </a:xfrm>
        </p:grpSpPr>
        <p:grpSp>
          <p:nvGrpSpPr>
            <p:cNvPr id="11" name="Group 10">
              <a:extLst>
                <a:ext uri="{FF2B5EF4-FFF2-40B4-BE49-F238E27FC236}">
                  <a16:creationId xmlns:a16="http://schemas.microsoft.com/office/drawing/2014/main" id="{DD3EE5E3-BFF3-2930-1737-07F3E804A143}"/>
                </a:ext>
              </a:extLst>
            </p:cNvPr>
            <p:cNvGrpSpPr/>
            <p:nvPr/>
          </p:nvGrpSpPr>
          <p:grpSpPr>
            <a:xfrm>
              <a:off x="4816843" y="1473120"/>
              <a:ext cx="4007234" cy="2181666"/>
              <a:chOff x="4816843" y="1473120"/>
              <a:chExt cx="4007234" cy="2181666"/>
            </a:xfrm>
          </p:grpSpPr>
          <p:grpSp>
            <p:nvGrpSpPr>
              <p:cNvPr id="5" name="Group 4">
                <a:extLst>
                  <a:ext uri="{FF2B5EF4-FFF2-40B4-BE49-F238E27FC236}">
                    <a16:creationId xmlns:a16="http://schemas.microsoft.com/office/drawing/2014/main" id="{D96F3350-02E5-EBFE-DB6C-55D4FF4D7CFC}"/>
                  </a:ext>
                </a:extLst>
              </p:cNvPr>
              <p:cNvGrpSpPr/>
              <p:nvPr/>
            </p:nvGrpSpPr>
            <p:grpSpPr>
              <a:xfrm>
                <a:off x="4816843" y="1473120"/>
                <a:ext cx="4007234" cy="2181666"/>
                <a:chOff x="4816843" y="1473120"/>
                <a:chExt cx="4007234" cy="2181666"/>
              </a:xfrm>
            </p:grpSpPr>
            <p:sp>
              <p:nvSpPr>
                <p:cNvPr id="21" name="TextBox 20"/>
                <p:cNvSpPr txBox="1"/>
                <p:nvPr/>
              </p:nvSpPr>
              <p:spPr>
                <a:xfrm>
                  <a:off x="4816843" y="1473120"/>
                  <a:ext cx="3627660" cy="523220"/>
                </a:xfrm>
                <a:prstGeom prst="rect">
                  <a:avLst/>
                </a:prstGeom>
                <a:noFill/>
              </p:spPr>
              <p:txBody>
                <a:bodyPr wrap="none" rtlCol="0" anchor="ctr">
                  <a:spAutoFit/>
                </a:bodyPr>
                <a:lstStyle/>
                <a:p>
                  <a:r>
                    <a:rPr lang="en-US" sz="1400" b="1">
                      <a:latin typeface="+mn-lt"/>
                    </a:rPr>
                    <a:t>Stock market crash, Oct. 1987–Apr. 1989</a:t>
                  </a:r>
                  <a:br>
                    <a:rPr lang="en-US" sz="1400" b="1">
                      <a:latin typeface="+mn-lt"/>
                    </a:rPr>
                  </a:br>
                  <a:r>
                    <a:rPr lang="en-US" sz="1400">
                      <a:latin typeface="Arial Narrow" panose="020B0606020202030204" pitchFamily="34" charset="0"/>
                    </a:rPr>
                    <a:t>Number of months to recover: 19</a:t>
                  </a:r>
                  <a:endParaRPr lang="en-US" sz="1400" b="1">
                    <a:latin typeface="+mn-lt"/>
                  </a:endParaRPr>
                </a:p>
              </p:txBody>
            </p:sp>
            <p:graphicFrame>
              <p:nvGraphicFramePr>
                <p:cNvPr id="38" name="Object 6"/>
                <p:cNvGraphicFramePr>
                  <a:graphicFrameLocks noChangeAspect="1"/>
                </p:cNvGraphicFramePr>
                <p:nvPr>
                  <p:extLst>
                    <p:ext uri="{D42A27DB-BD31-4B8C-83A1-F6EECF244321}">
                      <p14:modId xmlns:p14="http://schemas.microsoft.com/office/powerpoint/2010/main" val="999139184"/>
                    </p:ext>
                  </p:extLst>
                </p:nvPr>
              </p:nvGraphicFramePr>
              <p:xfrm>
                <a:off x="4949042" y="1983216"/>
                <a:ext cx="3875035" cy="1671570"/>
              </p:xfrm>
              <a:graphic>
                <a:graphicData uri="http://schemas.openxmlformats.org/drawingml/2006/chart">
                  <c:chart xmlns:c="http://schemas.openxmlformats.org/drawingml/2006/chart" xmlns:r="http://schemas.openxmlformats.org/officeDocument/2006/relationships" r:id="rId4"/>
                </a:graphicData>
              </a:graphic>
            </p:graphicFrame>
            <p:sp>
              <p:nvSpPr>
                <p:cNvPr id="44" name="TextBox 43"/>
                <p:cNvSpPr txBox="1"/>
                <p:nvPr/>
              </p:nvSpPr>
              <p:spPr>
                <a:xfrm>
                  <a:off x="7367270" y="2938982"/>
                  <a:ext cx="1249049" cy="452780"/>
                </a:xfrm>
                <a:prstGeom prst="rect">
                  <a:avLst/>
                </a:prstGeom>
                <a:solidFill>
                  <a:srgbClr val="00009A"/>
                </a:solidFill>
                <a:effectLst/>
              </p:spPr>
              <p:txBody>
                <a:bodyPr wrap="none" tIns="0" bIns="0" rtlCol="0" anchor="ctr">
                  <a:noAutofit/>
                </a:bodyPr>
                <a:lstStyle/>
                <a:p>
                  <a:pPr algn="ctr">
                    <a:lnSpc>
                      <a:spcPct val="90000"/>
                    </a:lnSpc>
                  </a:pPr>
                  <a:r>
                    <a:rPr lang="en-US" sz="1100">
                      <a:solidFill>
                        <a:schemeClr val="bg1"/>
                      </a:solidFill>
                      <a:latin typeface="+mn-lt"/>
                    </a:rPr>
                    <a:t>TODAY’S VALUE</a:t>
                  </a:r>
                  <a:br>
                    <a:rPr lang="en-US" sz="1400">
                      <a:solidFill>
                        <a:schemeClr val="bg1"/>
                      </a:solidFill>
                      <a:latin typeface="+mn-lt"/>
                    </a:rPr>
                  </a:br>
                  <a:r>
                    <a:rPr lang="en-US" sz="1600" b="1">
                      <a:solidFill>
                        <a:schemeClr val="bg1"/>
                      </a:solidFill>
                      <a:latin typeface="+mn-lt"/>
                    </a:rPr>
                    <a:t>$322,751</a:t>
                  </a:r>
                </a:p>
              </p:txBody>
            </p:sp>
          </p:grpSp>
          <p:sp>
            <p:nvSpPr>
              <p:cNvPr id="49" name="Oval 48">
                <a:extLst>
                  <a:ext uri="{C183D7F6-B498-43B3-948B-1728B52AA6E4}">
                    <adec:decorative xmlns:adec="http://schemas.microsoft.com/office/drawing/2017/decorative" val="1"/>
                  </a:ext>
                </a:extLst>
              </p:cNvPr>
              <p:cNvSpPr/>
              <p:nvPr/>
            </p:nvSpPr>
            <p:spPr>
              <a:xfrm>
                <a:off x="5341416" y="2297868"/>
                <a:ext cx="64736" cy="64736"/>
              </a:xfrm>
              <a:prstGeom prst="ellipse">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TextBox 27">
              <a:extLst>
                <a:ext uri="{C183D7F6-B498-43B3-948B-1728B52AA6E4}">
                  <adec:decorative xmlns:adec="http://schemas.microsoft.com/office/drawing/2017/decorative" val="1"/>
                </a:ext>
              </a:extLst>
            </p:cNvPr>
            <p:cNvSpPr txBox="1"/>
            <p:nvPr/>
          </p:nvSpPr>
          <p:spPr>
            <a:xfrm>
              <a:off x="4809174" y="1990678"/>
              <a:ext cx="242374" cy="215444"/>
            </a:xfrm>
            <a:prstGeom prst="rect">
              <a:avLst/>
            </a:prstGeom>
            <a:noFill/>
          </p:spPr>
          <p:txBody>
            <a:bodyPr wrap="none" rtlCol="0">
              <a:spAutoFit/>
            </a:bodyPr>
            <a:lstStyle/>
            <a:p>
              <a:r>
                <a:rPr lang="en-US" sz="800">
                  <a:latin typeface="+mn-lt"/>
                </a:rPr>
                <a:t>$</a:t>
              </a:r>
            </a:p>
          </p:txBody>
        </p:sp>
      </p:grpSp>
      <p:grpSp>
        <p:nvGrpSpPr>
          <p:cNvPr id="14" name="Group 13">
            <a:extLst>
              <a:ext uri="{FF2B5EF4-FFF2-40B4-BE49-F238E27FC236}">
                <a16:creationId xmlns:a16="http://schemas.microsoft.com/office/drawing/2014/main" id="{DE26873C-0AF9-0CC7-1CC9-5503C6A362A5}"/>
              </a:ext>
            </a:extLst>
          </p:cNvPr>
          <p:cNvGrpSpPr/>
          <p:nvPr/>
        </p:nvGrpSpPr>
        <p:grpSpPr>
          <a:xfrm>
            <a:off x="311862" y="3867786"/>
            <a:ext cx="4008909" cy="2165466"/>
            <a:chOff x="311862" y="3867786"/>
            <a:chExt cx="4008909" cy="2165466"/>
          </a:xfrm>
        </p:grpSpPr>
        <p:grpSp>
          <p:nvGrpSpPr>
            <p:cNvPr id="8" name="Group 7">
              <a:extLst>
                <a:ext uri="{FF2B5EF4-FFF2-40B4-BE49-F238E27FC236}">
                  <a16:creationId xmlns:a16="http://schemas.microsoft.com/office/drawing/2014/main" id="{E100C48E-4888-4DBB-F85F-771C91176F8F}"/>
                </a:ext>
              </a:extLst>
            </p:cNvPr>
            <p:cNvGrpSpPr/>
            <p:nvPr/>
          </p:nvGrpSpPr>
          <p:grpSpPr>
            <a:xfrm>
              <a:off x="312903" y="3867786"/>
              <a:ext cx="4007868" cy="2165466"/>
              <a:chOff x="312903" y="3867786"/>
              <a:chExt cx="4007868" cy="2165466"/>
            </a:xfrm>
          </p:grpSpPr>
          <p:grpSp>
            <p:nvGrpSpPr>
              <p:cNvPr id="6" name="Group 5">
                <a:extLst>
                  <a:ext uri="{FF2B5EF4-FFF2-40B4-BE49-F238E27FC236}">
                    <a16:creationId xmlns:a16="http://schemas.microsoft.com/office/drawing/2014/main" id="{71EE3A40-541F-5911-66EB-56DE091646DE}"/>
                  </a:ext>
                </a:extLst>
              </p:cNvPr>
              <p:cNvGrpSpPr/>
              <p:nvPr/>
            </p:nvGrpSpPr>
            <p:grpSpPr>
              <a:xfrm>
                <a:off x="312903" y="3867786"/>
                <a:ext cx="4007868" cy="2165466"/>
                <a:chOff x="312903" y="3867786"/>
                <a:chExt cx="4007868" cy="2165466"/>
              </a:xfrm>
            </p:grpSpPr>
            <p:sp>
              <p:nvSpPr>
                <p:cNvPr id="22" name="TextBox 21"/>
                <p:cNvSpPr txBox="1"/>
                <p:nvPr/>
              </p:nvSpPr>
              <p:spPr>
                <a:xfrm>
                  <a:off x="312903" y="3867786"/>
                  <a:ext cx="3227165" cy="523220"/>
                </a:xfrm>
                <a:prstGeom prst="rect">
                  <a:avLst/>
                </a:prstGeom>
                <a:noFill/>
              </p:spPr>
              <p:txBody>
                <a:bodyPr wrap="none" rtlCol="0" anchor="ctr">
                  <a:spAutoFit/>
                </a:bodyPr>
                <a:lstStyle/>
                <a:p>
                  <a:r>
                    <a:rPr lang="en-US" sz="1400" b="1">
                      <a:latin typeface="+mn-lt"/>
                    </a:rPr>
                    <a:t>Dot-com crash, Oct. 2000–Oct. 2006</a:t>
                  </a:r>
                  <a:br>
                    <a:rPr lang="en-US" sz="1400" b="1">
                      <a:latin typeface="+mn-lt"/>
                    </a:rPr>
                  </a:br>
                  <a:r>
                    <a:rPr lang="en-US" sz="1400">
                      <a:latin typeface="Arial Narrow" panose="020B0606020202030204" pitchFamily="34" charset="0"/>
                    </a:rPr>
                    <a:t>Number of months to recover: 73</a:t>
                  </a:r>
                  <a:endParaRPr lang="en-US" sz="1400" b="1">
                    <a:latin typeface="+mn-lt"/>
                  </a:endParaRPr>
                </a:p>
              </p:txBody>
            </p:sp>
            <p:graphicFrame>
              <p:nvGraphicFramePr>
                <p:cNvPr id="39" name="Object 6"/>
                <p:cNvGraphicFramePr>
                  <a:graphicFrameLocks noChangeAspect="1"/>
                </p:cNvGraphicFramePr>
                <p:nvPr>
                  <p:extLst>
                    <p:ext uri="{D42A27DB-BD31-4B8C-83A1-F6EECF244321}">
                      <p14:modId xmlns:p14="http://schemas.microsoft.com/office/powerpoint/2010/main" val="2931284033"/>
                    </p:ext>
                  </p:extLst>
                </p:nvPr>
              </p:nvGraphicFramePr>
              <p:xfrm>
                <a:off x="445736" y="4361682"/>
                <a:ext cx="3875035" cy="1671570"/>
              </p:xfrm>
              <a:graphic>
                <a:graphicData uri="http://schemas.openxmlformats.org/drawingml/2006/chart">
                  <c:chart xmlns:c="http://schemas.openxmlformats.org/drawingml/2006/chart" xmlns:r="http://schemas.openxmlformats.org/officeDocument/2006/relationships" r:id="rId5"/>
                </a:graphicData>
              </a:graphic>
            </p:graphicFrame>
            <p:sp>
              <p:nvSpPr>
                <p:cNvPr id="46" name="TextBox 45"/>
                <p:cNvSpPr txBox="1"/>
                <p:nvPr/>
              </p:nvSpPr>
              <p:spPr>
                <a:xfrm>
                  <a:off x="2869430" y="5296441"/>
                  <a:ext cx="1249049" cy="452780"/>
                </a:xfrm>
                <a:prstGeom prst="rect">
                  <a:avLst/>
                </a:prstGeom>
                <a:solidFill>
                  <a:srgbClr val="D03A39"/>
                </a:solidFill>
                <a:effectLst/>
              </p:spPr>
              <p:txBody>
                <a:bodyPr wrap="none" tIns="0" bIns="0" rtlCol="0" anchor="ctr">
                  <a:noAutofit/>
                </a:bodyPr>
                <a:lstStyle/>
                <a:p>
                  <a:pPr algn="ctr">
                    <a:lnSpc>
                      <a:spcPct val="90000"/>
                    </a:lnSpc>
                  </a:pPr>
                  <a:r>
                    <a:rPr lang="en-US" sz="1100">
                      <a:solidFill>
                        <a:schemeClr val="bg1"/>
                      </a:solidFill>
                      <a:latin typeface="+mn-lt"/>
                    </a:rPr>
                    <a:t>TODAY’S VALUE</a:t>
                  </a:r>
                  <a:br>
                    <a:rPr lang="en-US" sz="1400">
                      <a:solidFill>
                        <a:schemeClr val="bg1"/>
                      </a:solidFill>
                      <a:latin typeface="+mn-lt"/>
                    </a:rPr>
                  </a:br>
                  <a:r>
                    <a:rPr lang="en-US" sz="1600" b="1">
                      <a:solidFill>
                        <a:schemeClr val="bg1"/>
                      </a:solidFill>
                      <a:latin typeface="+mn-lt"/>
                    </a:rPr>
                    <a:t>$51,742</a:t>
                  </a:r>
                </a:p>
              </p:txBody>
            </p:sp>
          </p:grpSp>
          <p:sp>
            <p:nvSpPr>
              <p:cNvPr id="48" name="Oval 47">
                <a:extLst>
                  <a:ext uri="{C183D7F6-B498-43B3-948B-1728B52AA6E4}">
                    <adec:decorative xmlns:adec="http://schemas.microsoft.com/office/drawing/2017/decorative" val="1"/>
                  </a:ext>
                </a:extLst>
              </p:cNvPr>
              <p:cNvSpPr/>
              <p:nvPr/>
            </p:nvSpPr>
            <p:spPr>
              <a:xfrm>
                <a:off x="823836" y="4676753"/>
                <a:ext cx="64736" cy="64736"/>
              </a:xfrm>
              <a:prstGeom prst="ellipse">
                <a:avLst/>
              </a:prstGeom>
              <a:solidFill>
                <a:srgbClr val="D03A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TextBox 30">
              <a:extLst>
                <a:ext uri="{C183D7F6-B498-43B3-948B-1728B52AA6E4}">
                  <adec:decorative xmlns:adec="http://schemas.microsoft.com/office/drawing/2017/decorative" val="1"/>
                </a:ext>
              </a:extLst>
            </p:cNvPr>
            <p:cNvSpPr txBox="1"/>
            <p:nvPr/>
          </p:nvSpPr>
          <p:spPr>
            <a:xfrm>
              <a:off x="311862" y="4370632"/>
              <a:ext cx="242374" cy="215444"/>
            </a:xfrm>
            <a:prstGeom prst="rect">
              <a:avLst/>
            </a:prstGeom>
            <a:noFill/>
          </p:spPr>
          <p:txBody>
            <a:bodyPr wrap="none" rtlCol="0">
              <a:spAutoFit/>
            </a:bodyPr>
            <a:lstStyle/>
            <a:p>
              <a:r>
                <a:rPr lang="en-US" sz="800">
                  <a:latin typeface="+mn-lt"/>
                </a:rPr>
                <a:t>$</a:t>
              </a:r>
            </a:p>
          </p:txBody>
        </p:sp>
      </p:grpSp>
      <p:grpSp>
        <p:nvGrpSpPr>
          <p:cNvPr id="13" name="Group 12">
            <a:extLst>
              <a:ext uri="{FF2B5EF4-FFF2-40B4-BE49-F238E27FC236}">
                <a16:creationId xmlns:a16="http://schemas.microsoft.com/office/drawing/2014/main" id="{FF5F9E02-B84B-18D5-0537-CB1718651EDD}"/>
              </a:ext>
            </a:extLst>
          </p:cNvPr>
          <p:cNvGrpSpPr/>
          <p:nvPr/>
        </p:nvGrpSpPr>
        <p:grpSpPr>
          <a:xfrm>
            <a:off x="4809174" y="3888196"/>
            <a:ext cx="4158164" cy="2145056"/>
            <a:chOff x="4809174" y="3888196"/>
            <a:chExt cx="4158164" cy="2145056"/>
          </a:xfrm>
        </p:grpSpPr>
        <p:grpSp>
          <p:nvGrpSpPr>
            <p:cNvPr id="12" name="Group 11">
              <a:extLst>
                <a:ext uri="{FF2B5EF4-FFF2-40B4-BE49-F238E27FC236}">
                  <a16:creationId xmlns:a16="http://schemas.microsoft.com/office/drawing/2014/main" id="{819550B4-04C1-1C1A-2F34-B0C381A9C869}"/>
                </a:ext>
              </a:extLst>
            </p:cNvPr>
            <p:cNvGrpSpPr/>
            <p:nvPr/>
          </p:nvGrpSpPr>
          <p:grpSpPr>
            <a:xfrm>
              <a:off x="4816843" y="3888196"/>
              <a:ext cx="4150495" cy="2145056"/>
              <a:chOff x="4816843" y="3888196"/>
              <a:chExt cx="4150495" cy="2145056"/>
            </a:xfrm>
          </p:grpSpPr>
          <p:grpSp>
            <p:nvGrpSpPr>
              <p:cNvPr id="7" name="Group 6">
                <a:extLst>
                  <a:ext uri="{FF2B5EF4-FFF2-40B4-BE49-F238E27FC236}">
                    <a16:creationId xmlns:a16="http://schemas.microsoft.com/office/drawing/2014/main" id="{9C9DAF4A-CABF-820D-CC60-B464A5B23F7C}"/>
                  </a:ext>
                </a:extLst>
              </p:cNvPr>
              <p:cNvGrpSpPr/>
              <p:nvPr/>
            </p:nvGrpSpPr>
            <p:grpSpPr>
              <a:xfrm>
                <a:off x="4816843" y="3888196"/>
                <a:ext cx="4150495" cy="2145056"/>
                <a:chOff x="4816843" y="3888196"/>
                <a:chExt cx="4150495" cy="2145056"/>
              </a:xfrm>
            </p:grpSpPr>
            <p:sp>
              <p:nvSpPr>
                <p:cNvPr id="23" name="TextBox 22"/>
                <p:cNvSpPr txBox="1"/>
                <p:nvPr/>
              </p:nvSpPr>
              <p:spPr>
                <a:xfrm>
                  <a:off x="4816843" y="3888196"/>
                  <a:ext cx="4150495" cy="523220"/>
                </a:xfrm>
                <a:prstGeom prst="rect">
                  <a:avLst/>
                </a:prstGeom>
                <a:noFill/>
              </p:spPr>
              <p:txBody>
                <a:bodyPr wrap="none" rtlCol="0" anchor="ctr">
                  <a:spAutoFit/>
                </a:bodyPr>
                <a:lstStyle/>
                <a:p>
                  <a:r>
                    <a:rPr lang="en-US" sz="1400" b="1">
                      <a:latin typeface="+mn-lt"/>
                    </a:rPr>
                    <a:t>Banking and credit crisis, Dec. 2007–Feb. 2012</a:t>
                  </a:r>
                  <a:br>
                    <a:rPr lang="en-US" sz="1400" b="1">
                      <a:latin typeface="+mn-lt"/>
                    </a:rPr>
                  </a:br>
                  <a:r>
                    <a:rPr lang="en-US" sz="1400">
                      <a:latin typeface="Arial Narrow" panose="020B0606020202030204" pitchFamily="34" charset="0"/>
                    </a:rPr>
                    <a:t>Number of months to recover: 51</a:t>
                  </a:r>
                  <a:endParaRPr lang="en-US" sz="1400" b="1">
                    <a:latin typeface="+mn-lt"/>
                  </a:endParaRPr>
                </a:p>
              </p:txBody>
            </p:sp>
            <p:graphicFrame>
              <p:nvGraphicFramePr>
                <p:cNvPr id="40" name="Object 6"/>
                <p:cNvGraphicFramePr>
                  <a:graphicFrameLocks noChangeAspect="1"/>
                </p:cNvGraphicFramePr>
                <p:nvPr>
                  <p:extLst>
                    <p:ext uri="{D42A27DB-BD31-4B8C-83A1-F6EECF244321}">
                      <p14:modId xmlns:p14="http://schemas.microsoft.com/office/powerpoint/2010/main" val="1095985536"/>
                    </p:ext>
                  </p:extLst>
                </p:nvPr>
              </p:nvGraphicFramePr>
              <p:xfrm>
                <a:off x="4949042" y="4361682"/>
                <a:ext cx="3875035" cy="1671570"/>
              </p:xfrm>
              <a:graphic>
                <a:graphicData uri="http://schemas.openxmlformats.org/drawingml/2006/chart">
                  <c:chart xmlns:c="http://schemas.openxmlformats.org/drawingml/2006/chart" xmlns:r="http://schemas.openxmlformats.org/officeDocument/2006/relationships" r:id="rId6"/>
                </a:graphicData>
              </a:graphic>
            </p:graphicFrame>
            <p:sp>
              <p:nvSpPr>
                <p:cNvPr id="47" name="TextBox 46"/>
                <p:cNvSpPr txBox="1"/>
                <p:nvPr/>
              </p:nvSpPr>
              <p:spPr>
                <a:xfrm>
                  <a:off x="7367270" y="5296441"/>
                  <a:ext cx="1249049" cy="452780"/>
                </a:xfrm>
                <a:prstGeom prst="rect">
                  <a:avLst/>
                </a:prstGeom>
                <a:solidFill>
                  <a:schemeClr val="accent4"/>
                </a:solidFill>
                <a:effectLst/>
              </p:spPr>
              <p:txBody>
                <a:bodyPr wrap="none" tIns="0" bIns="0" rtlCol="0" anchor="ctr">
                  <a:noAutofit/>
                </a:bodyPr>
                <a:lstStyle/>
                <a:p>
                  <a:pPr algn="ctr">
                    <a:lnSpc>
                      <a:spcPct val="90000"/>
                    </a:lnSpc>
                  </a:pPr>
                  <a:r>
                    <a:rPr lang="en-US" sz="1100">
                      <a:solidFill>
                        <a:schemeClr val="bg1"/>
                      </a:solidFill>
                      <a:latin typeface="+mn-lt"/>
                    </a:rPr>
                    <a:t>TODAY’S VALUE</a:t>
                  </a:r>
                  <a:br>
                    <a:rPr lang="en-US" sz="1400">
                      <a:solidFill>
                        <a:schemeClr val="bg1"/>
                      </a:solidFill>
                      <a:latin typeface="+mn-lt"/>
                    </a:rPr>
                  </a:br>
                  <a:r>
                    <a:rPr lang="en-US" sz="1600" b="1">
                      <a:solidFill>
                        <a:schemeClr val="bg1"/>
                      </a:solidFill>
                      <a:latin typeface="+mn-lt"/>
                    </a:rPr>
                    <a:t>$44,396</a:t>
                  </a:r>
                </a:p>
              </p:txBody>
            </p:sp>
          </p:grpSp>
          <p:sp>
            <p:nvSpPr>
              <p:cNvPr id="50" name="Oval 49">
                <a:extLst>
                  <a:ext uri="{C183D7F6-B498-43B3-948B-1728B52AA6E4}">
                    <adec:decorative xmlns:adec="http://schemas.microsoft.com/office/drawing/2017/decorative" val="1"/>
                  </a:ext>
                </a:extLst>
              </p:cNvPr>
              <p:cNvSpPr/>
              <p:nvPr/>
            </p:nvSpPr>
            <p:spPr>
              <a:xfrm>
                <a:off x="5341971" y="4686344"/>
                <a:ext cx="64736" cy="6473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TextBox 31">
              <a:extLst>
                <a:ext uri="{C183D7F6-B498-43B3-948B-1728B52AA6E4}">
                  <adec:decorative xmlns:adec="http://schemas.microsoft.com/office/drawing/2017/decorative" val="1"/>
                </a:ext>
              </a:extLst>
            </p:cNvPr>
            <p:cNvSpPr txBox="1"/>
            <p:nvPr/>
          </p:nvSpPr>
          <p:spPr>
            <a:xfrm>
              <a:off x="4809174" y="4370238"/>
              <a:ext cx="242374" cy="215444"/>
            </a:xfrm>
            <a:prstGeom prst="rect">
              <a:avLst/>
            </a:prstGeom>
            <a:noFill/>
          </p:spPr>
          <p:txBody>
            <a:bodyPr wrap="none" rtlCol="0">
              <a:spAutoFit/>
            </a:bodyPr>
            <a:lstStyle/>
            <a:p>
              <a:r>
                <a:rPr lang="en-US" sz="800">
                  <a:latin typeface="+mn-lt"/>
                </a:rPr>
                <a:t>$</a:t>
              </a:r>
            </a:p>
          </p:txBody>
        </p:sp>
      </p:grpSp>
      <p:sp>
        <p:nvSpPr>
          <p:cNvPr id="37" name="Text Placeholder 19"/>
          <p:cNvSpPr>
            <a:spLocks noGrp="1"/>
          </p:cNvSpPr>
          <p:nvPr>
            <p:ph type="body" sz="quarter" idx="15"/>
          </p:nvPr>
        </p:nvSpPr>
        <p:spPr>
          <a:xfrm>
            <a:off x="3215111" y="6168123"/>
            <a:ext cx="5137867" cy="402451"/>
          </a:xfrm>
        </p:spPr>
        <p:txBody>
          <a:bodyPr/>
          <a:lstStyle/>
          <a:p>
            <a:r>
              <a:rPr lang="en-US"/>
              <a:t>Source: John Hancock Investment Management, as of 12/31/2023. </a:t>
            </a:r>
            <a:r>
              <a:rPr lang="en-US" altLang="en-US"/>
              <a:t>The S&amp;P 500 Index tracks the performance of 500 of the largest publicly traded companies in the United States. It is not possible to invest directly in an index. This is a hypothetical example and does not reflect the performance of any John Hancock fund. Past performance does not guarantee future results</a:t>
            </a:r>
            <a:r>
              <a:rPr lang="en-US"/>
              <a:t>. </a:t>
            </a:r>
          </a:p>
        </p:txBody>
      </p:sp>
      <p:sp>
        <p:nvSpPr>
          <p:cNvPr id="2" name="Slide Number Placeholder 1">
            <a:extLst>
              <a:ext uri="{C183D7F6-B498-43B3-948B-1728B52AA6E4}">
                <adec:decorative xmlns:adec="http://schemas.microsoft.com/office/drawing/2017/decorative" val="1"/>
              </a:ext>
            </a:extLst>
          </p:cNvPr>
          <p:cNvSpPr>
            <a:spLocks noGrp="1"/>
          </p:cNvSpPr>
          <p:nvPr>
            <p:ph type="sldNum" sz="quarter" idx="18"/>
          </p:nvPr>
        </p:nvSpPr>
        <p:spPr>
          <a:xfrm>
            <a:off x="8532813" y="6399213"/>
            <a:ext cx="212725" cy="176212"/>
          </a:xfrm>
        </p:spPr>
        <p:txBody>
          <a:bodyPr/>
          <a:lstStyle/>
          <a:p>
            <a:fld id="{E54343B0-9A9E-43CD-BA60-45365A2A43B5}" type="slidenum">
              <a:rPr lang="en-US" smtClean="0"/>
              <a:pPr/>
              <a:t>31</a:t>
            </a:fld>
            <a:endParaRPr lang="en-US"/>
          </a:p>
        </p:txBody>
      </p:sp>
    </p:spTree>
    <p:extLst>
      <p:ext uri="{BB962C8B-B14F-4D97-AF65-F5344CB8AC3E}">
        <p14:creationId xmlns:p14="http://schemas.microsoft.com/office/powerpoint/2010/main" val="3964824633"/>
      </p:ext>
    </p:extLst>
  </p:cSld>
  <p:clrMapOvr>
    <a:masterClrMapping/>
  </p:clrMapOvr>
  <p:transition spd="slow">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n individual reviewing financial graphs on a tablet.">
            <a:extLst>
              <a:ext uri="{FF2B5EF4-FFF2-40B4-BE49-F238E27FC236}">
                <a16:creationId xmlns:a16="http://schemas.microsoft.com/office/drawing/2014/main" id="{B50FBA47-988F-417F-AAA9-A02BF7B1B88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28342" y="0"/>
            <a:ext cx="3715657" cy="6858000"/>
          </a:xfrm>
          <a:prstGeom prst="rect">
            <a:avLst/>
          </a:prstGeom>
        </p:spPr>
      </p:pic>
      <p:sp>
        <p:nvSpPr>
          <p:cNvPr id="105478" name="Rectangle 8"/>
          <p:cNvSpPr>
            <a:spLocks noGrp="1" noChangeArrowheads="1"/>
          </p:cNvSpPr>
          <p:nvPr>
            <p:ph type="title"/>
          </p:nvPr>
        </p:nvSpPr>
        <p:spPr>
          <a:xfrm>
            <a:off x="398464" y="472438"/>
            <a:ext cx="5306461" cy="792167"/>
          </a:xfrm>
        </p:spPr>
        <p:txBody>
          <a:bodyPr/>
          <a:lstStyle/>
          <a:p>
            <a:r>
              <a:rPr lang="en-US" altLang="en-US"/>
              <a:t>The key is not missing the </a:t>
            </a:r>
            <a:br>
              <a:rPr lang="en-US" altLang="en-US"/>
            </a:br>
            <a:r>
              <a:rPr lang="en-US" altLang="en-US"/>
              <a:t>market’s best days</a:t>
            </a:r>
          </a:p>
        </p:txBody>
      </p:sp>
      <p:sp>
        <p:nvSpPr>
          <p:cNvPr id="7" name="Text Placeholder 16">
            <a:extLst>
              <a:ext uri="{FF2B5EF4-FFF2-40B4-BE49-F238E27FC236}">
                <a16:creationId xmlns:a16="http://schemas.microsoft.com/office/drawing/2014/main" id="{90297861-9B3A-4F1D-B752-42F9ACBC9E08}"/>
              </a:ext>
            </a:extLst>
          </p:cNvPr>
          <p:cNvSpPr txBox="1">
            <a:spLocks/>
          </p:cNvSpPr>
          <p:nvPr/>
        </p:nvSpPr>
        <p:spPr>
          <a:xfrm>
            <a:off x="407480" y="1221627"/>
            <a:ext cx="529744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20-year growth of $10,000, 2003–2023</a:t>
            </a:r>
          </a:p>
        </p:txBody>
      </p:sp>
      <p:graphicFrame>
        <p:nvGraphicFramePr>
          <p:cNvPr id="18" name="Object 11"/>
          <p:cNvGraphicFramePr>
            <a:graphicFrameLocks noChangeAspect="1"/>
          </p:cNvGraphicFramePr>
          <p:nvPr>
            <p:extLst>
              <p:ext uri="{D42A27DB-BD31-4B8C-83A1-F6EECF244321}">
                <p14:modId xmlns:p14="http://schemas.microsoft.com/office/powerpoint/2010/main" val="1044592769"/>
              </p:ext>
            </p:extLst>
          </p:nvPr>
        </p:nvGraphicFramePr>
        <p:xfrm>
          <a:off x="329396" y="1793289"/>
          <a:ext cx="5037083" cy="3843084"/>
        </p:xfrm>
        <a:graphic>
          <a:graphicData uri="http://schemas.openxmlformats.org/drawingml/2006/chart">
            <c:chart xmlns:c="http://schemas.openxmlformats.org/drawingml/2006/chart" xmlns:r="http://schemas.openxmlformats.org/officeDocument/2006/relationships" r:id="rId4"/>
          </a:graphicData>
        </a:graphic>
      </p:graphicFrame>
      <p:sp>
        <p:nvSpPr>
          <p:cNvPr id="105477" name="Text Placeholder 4"/>
          <p:cNvSpPr>
            <a:spLocks noGrp="1"/>
          </p:cNvSpPr>
          <p:nvPr>
            <p:ph type="body" sz="quarter" idx="15"/>
          </p:nvPr>
        </p:nvSpPr>
        <p:spPr>
          <a:xfrm>
            <a:off x="407479" y="5295901"/>
            <a:ext cx="4697921" cy="914724"/>
          </a:xfrm>
        </p:spPr>
        <p:txBody>
          <a:bodyPr/>
          <a:lstStyle/>
          <a:p>
            <a:r>
              <a:rPr lang="en-US" altLang="en-US"/>
              <a:t>Source: Bloomberg, as of 12/31/2023. This table is for illustrative purposes only. The S&amp;P 500 Index tracks the performance of 500 of the largest publicly traded companies in the United States. It is not possible to invest directly in an index. This is a hypothetical example and does not reflect the performance of any John Hancock fund. Past performance does not guarantee future results.</a:t>
            </a:r>
          </a:p>
        </p:txBody>
      </p:sp>
      <p:sp>
        <p:nvSpPr>
          <p:cNvPr id="2" name="Slide Number Placeholder 1">
            <a:extLst>
              <a:ext uri="{C183D7F6-B498-43B3-948B-1728B52AA6E4}">
                <adec:decorative xmlns:adec="http://schemas.microsoft.com/office/drawing/2017/decorative" val="1"/>
              </a:ext>
            </a:extLst>
          </p:cNvPr>
          <p:cNvSpPr>
            <a:spLocks noGrp="1"/>
          </p:cNvSpPr>
          <p:nvPr>
            <p:ph type="sldNum" sz="quarter" idx="18"/>
          </p:nvPr>
        </p:nvSpPr>
        <p:spPr/>
        <p:txBody>
          <a:bodyPr/>
          <a:lstStyle/>
          <a:p>
            <a:fld id="{E54343B0-9A9E-43CD-BA60-45365A2A43B5}" type="slidenum">
              <a:rPr lang="en-US" smtClean="0">
                <a:solidFill>
                  <a:schemeClr val="bg1"/>
                </a:solidFill>
              </a:rPr>
              <a:pPr/>
              <a:t>32</a:t>
            </a:fld>
            <a:endParaRPr lang="en-US">
              <a:solidFill>
                <a:schemeClr val="bg1"/>
              </a:solidFill>
            </a:endParaRPr>
          </a:p>
        </p:txBody>
      </p:sp>
    </p:spTree>
    <p:extLst>
      <p:ext uri="{BB962C8B-B14F-4D97-AF65-F5344CB8AC3E}">
        <p14:creationId xmlns:p14="http://schemas.microsoft.com/office/powerpoint/2010/main" val="784563145"/>
      </p:ext>
    </p:extLst>
  </p:cSld>
  <p:clrMapOvr>
    <a:masterClrMapping/>
  </p:clrMapOvr>
  <p:transition spd="slow">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3" name="Rectangle 25"/>
          <p:cNvSpPr>
            <a:spLocks noGrp="1" noChangeArrowheads="1"/>
          </p:cNvSpPr>
          <p:nvPr>
            <p:ph type="title"/>
          </p:nvPr>
        </p:nvSpPr>
        <p:spPr/>
        <p:txBody>
          <a:bodyPr/>
          <a:lstStyle/>
          <a:p>
            <a:r>
              <a:rPr lang="en-US" altLang="en-US"/>
              <a:t>Elections? On average, presidential election cycles have been positive for stocks </a:t>
            </a:r>
          </a:p>
        </p:txBody>
      </p:sp>
      <p:sp>
        <p:nvSpPr>
          <p:cNvPr id="8" name="Text Placeholder 16">
            <a:extLst>
              <a:ext uri="{FF2B5EF4-FFF2-40B4-BE49-F238E27FC236}">
                <a16:creationId xmlns:a16="http://schemas.microsoft.com/office/drawing/2014/main" id="{F46AC769-BACD-433B-9699-343286537DC2}"/>
              </a:ext>
            </a:extLst>
          </p:cNvPr>
          <p:cNvSpPr txBox="1">
            <a:spLocks/>
          </p:cNvSpPr>
          <p:nvPr/>
        </p:nvSpPr>
        <p:spPr>
          <a:xfrm>
            <a:off x="407480" y="122083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1600"/>
              <a:t>Average returns for the S&amp;P 500 Index, 1928–2023 (%)</a:t>
            </a:r>
          </a:p>
        </p:txBody>
      </p:sp>
      <p:graphicFrame>
        <p:nvGraphicFramePr>
          <p:cNvPr id="30" name="Chart 29"/>
          <p:cNvGraphicFramePr/>
          <p:nvPr>
            <p:extLst>
              <p:ext uri="{D42A27DB-BD31-4B8C-83A1-F6EECF244321}">
                <p14:modId xmlns:p14="http://schemas.microsoft.com/office/powerpoint/2010/main" val="3955704979"/>
              </p:ext>
            </p:extLst>
          </p:nvPr>
        </p:nvGraphicFramePr>
        <p:xfrm>
          <a:off x="349322" y="1701954"/>
          <a:ext cx="7985051" cy="434029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 Placeholder 6"/>
          <p:cNvSpPr>
            <a:spLocks noGrp="1"/>
          </p:cNvSpPr>
          <p:nvPr>
            <p:ph type="body" sz="quarter" idx="15"/>
          </p:nvPr>
        </p:nvSpPr>
        <p:spPr/>
        <p:txBody>
          <a:bodyPr/>
          <a:lstStyle/>
          <a:p>
            <a:pPr algn="just"/>
            <a:r>
              <a:rPr lang="en-US"/>
              <a:t>Source: Bloomberg, as of 12/31/2023. </a:t>
            </a:r>
            <a:r>
              <a:rPr lang="en-US" altLang="en-US"/>
              <a:t>The S&amp;P 500 Index tracks the performance of 500 of the largest publicly traded companies in the United States. It is not possible to invest directly in an index. Past performance does not guarantee future results</a:t>
            </a:r>
            <a:r>
              <a:rPr lang="en-US"/>
              <a:t>. </a:t>
            </a:r>
          </a:p>
        </p:txBody>
      </p:sp>
      <p:sp>
        <p:nvSpPr>
          <p:cNvPr id="2" name="Slide Number Placeholder 1">
            <a:extLst>
              <a:ext uri="{C183D7F6-B498-43B3-948B-1728B52AA6E4}">
                <adec:decorative xmlns:adec="http://schemas.microsoft.com/office/drawing/2017/decorative" val="1"/>
              </a:ext>
            </a:extLst>
          </p:cNvPr>
          <p:cNvSpPr>
            <a:spLocks noGrp="1"/>
          </p:cNvSpPr>
          <p:nvPr>
            <p:ph type="sldNum" sz="quarter" idx="18"/>
          </p:nvPr>
        </p:nvSpPr>
        <p:spPr/>
        <p:txBody>
          <a:bodyPr/>
          <a:lstStyle/>
          <a:p>
            <a:pPr>
              <a:defRPr/>
            </a:pPr>
            <a:fld id="{E54343B0-9A9E-43CD-BA60-45365A2A43B5}" type="slidenum">
              <a:rPr lang="en-US" smtClean="0"/>
              <a:pPr>
                <a:defRPr/>
              </a:pPr>
              <a:t>33</a:t>
            </a:fld>
            <a:endParaRPr lang="en-US"/>
          </a:p>
        </p:txBody>
      </p:sp>
    </p:spTree>
    <p:extLst>
      <p:ext uri="{BB962C8B-B14F-4D97-AF65-F5344CB8AC3E}">
        <p14:creationId xmlns:p14="http://schemas.microsoft.com/office/powerpoint/2010/main" val="54016660"/>
      </p:ext>
    </p:extLst>
  </p:cSld>
  <p:clrMapOvr>
    <a:masterClrMapping/>
  </p:clrMapOvr>
  <p:transition spd="slow">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6" name="Rectangle 14"/>
          <p:cNvSpPr>
            <a:spLocks noGrp="1" noChangeArrowheads="1"/>
          </p:cNvSpPr>
          <p:nvPr>
            <p:ph type="title"/>
          </p:nvPr>
        </p:nvSpPr>
        <p:spPr>
          <a:xfrm>
            <a:off x="398463" y="472438"/>
            <a:ext cx="8431211" cy="792167"/>
          </a:xfrm>
        </p:spPr>
        <p:txBody>
          <a:bodyPr/>
          <a:lstStyle/>
          <a:p>
            <a:r>
              <a:rPr lang="en-US" altLang="en-US"/>
              <a:t>Which party is better for stocks once in the White House?</a:t>
            </a:r>
          </a:p>
        </p:txBody>
      </p:sp>
      <p:graphicFrame>
        <p:nvGraphicFramePr>
          <p:cNvPr id="24" name="Table 23"/>
          <p:cNvGraphicFramePr>
            <a:graphicFrameLocks noGrp="1"/>
          </p:cNvGraphicFramePr>
          <p:nvPr>
            <p:extLst>
              <p:ext uri="{D42A27DB-BD31-4B8C-83A1-F6EECF244321}">
                <p14:modId xmlns:p14="http://schemas.microsoft.com/office/powerpoint/2010/main" val="211940328"/>
              </p:ext>
            </p:extLst>
          </p:nvPr>
        </p:nvGraphicFramePr>
        <p:xfrm>
          <a:off x="539107" y="920156"/>
          <a:ext cx="8118664" cy="5355336"/>
        </p:xfrm>
        <a:graphic>
          <a:graphicData uri="http://schemas.openxmlformats.org/drawingml/2006/table">
            <a:tbl>
              <a:tblPr firstRow="1">
                <a:tableStyleId>{21E4AEA4-8DFA-4A89-87EB-49C32662AFE0}</a:tableStyleId>
              </a:tblPr>
              <a:tblGrid>
                <a:gridCol w="1708202">
                  <a:extLst>
                    <a:ext uri="{9D8B030D-6E8A-4147-A177-3AD203B41FA5}">
                      <a16:colId xmlns:a16="http://schemas.microsoft.com/office/drawing/2014/main" val="20000"/>
                    </a:ext>
                  </a:extLst>
                </a:gridCol>
                <a:gridCol w="1272840">
                  <a:extLst>
                    <a:ext uri="{9D8B030D-6E8A-4147-A177-3AD203B41FA5}">
                      <a16:colId xmlns:a16="http://schemas.microsoft.com/office/drawing/2014/main" val="20001"/>
                    </a:ext>
                  </a:extLst>
                </a:gridCol>
                <a:gridCol w="1272840">
                  <a:extLst>
                    <a:ext uri="{9D8B030D-6E8A-4147-A177-3AD203B41FA5}">
                      <a16:colId xmlns:a16="http://schemas.microsoft.com/office/drawing/2014/main" val="20002"/>
                    </a:ext>
                  </a:extLst>
                </a:gridCol>
                <a:gridCol w="1932391">
                  <a:extLst>
                    <a:ext uri="{9D8B030D-6E8A-4147-A177-3AD203B41FA5}">
                      <a16:colId xmlns:a16="http://schemas.microsoft.com/office/drawing/2014/main" val="20003"/>
                    </a:ext>
                  </a:extLst>
                </a:gridCol>
                <a:gridCol w="1932391">
                  <a:extLst>
                    <a:ext uri="{9D8B030D-6E8A-4147-A177-3AD203B41FA5}">
                      <a16:colId xmlns:a16="http://schemas.microsoft.com/office/drawing/2014/main" val="20004"/>
                    </a:ext>
                  </a:extLst>
                </a:gridCol>
              </a:tblGrid>
              <a:tr h="237744">
                <a:tc>
                  <a:txBody>
                    <a:bodyPr/>
                    <a:lstStyle/>
                    <a:p>
                      <a:pPr marL="115888" indent="0" algn="l"/>
                      <a:r>
                        <a:rPr lang="en-US" sz="1200">
                          <a:solidFill>
                            <a:schemeClr val="tx1"/>
                          </a:solidFill>
                        </a:rPr>
                        <a:t> President</a:t>
                      </a:r>
                    </a:p>
                  </a:txBody>
                  <a:tcPr marL="0" marR="0" marT="0" marB="0" anchor="ctr">
                    <a:lnL w="12700" cmpd="sng">
                      <a:noFill/>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algn="ctr"/>
                      <a:r>
                        <a:rPr lang="en-US" sz="1200">
                          <a:solidFill>
                            <a:schemeClr val="tx1"/>
                          </a:solidFill>
                        </a:rPr>
                        <a:t>Start</a:t>
                      </a:r>
                    </a:p>
                  </a:txBody>
                  <a:tcPr marL="0" marR="0" marT="0" marB="0" anchor="ctr">
                    <a:lnL w="12700" cmpd="sng">
                      <a:noFill/>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algn="ctr"/>
                      <a:r>
                        <a:rPr lang="en-US" sz="1200">
                          <a:solidFill>
                            <a:schemeClr val="tx1"/>
                          </a:solidFill>
                        </a:rPr>
                        <a:t>End</a:t>
                      </a:r>
                    </a:p>
                  </a:txBody>
                  <a:tcPr marL="0" marR="0" marT="0" marB="0" anchor="ctr">
                    <a:lnL w="12700" cmpd="sng">
                      <a:noFill/>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algn="ctr"/>
                      <a:r>
                        <a:rPr lang="en-US" sz="1200">
                          <a:solidFill>
                            <a:schemeClr val="tx1"/>
                          </a:solidFill>
                        </a:rPr>
                        <a:t>Cumulative</a:t>
                      </a:r>
                      <a:r>
                        <a:rPr lang="en-US" sz="1200" baseline="0">
                          <a:solidFill>
                            <a:schemeClr val="tx1"/>
                          </a:solidFill>
                        </a:rPr>
                        <a:t> return (%)</a:t>
                      </a:r>
                      <a:endParaRPr lang="en-US" sz="1200">
                        <a:solidFill>
                          <a:schemeClr val="tx1"/>
                        </a:solidFill>
                      </a:endParaRPr>
                    </a:p>
                  </a:txBody>
                  <a:tcPr marL="0" marR="0" marT="0" marB="0" anchor="ctr">
                    <a:lnL w="12700" cmpd="sng">
                      <a:noFill/>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algn="ctr"/>
                      <a:r>
                        <a:rPr lang="en-US" sz="1200">
                          <a:solidFill>
                            <a:schemeClr val="tx1"/>
                          </a:solidFill>
                        </a:rPr>
                        <a:t>Annualized</a:t>
                      </a:r>
                      <a:r>
                        <a:rPr lang="en-US" sz="1200" baseline="0">
                          <a:solidFill>
                            <a:schemeClr val="tx1"/>
                          </a:solidFill>
                        </a:rPr>
                        <a:t> return (%)</a:t>
                      </a:r>
                      <a:endParaRPr lang="en-US" sz="1200">
                        <a:solidFill>
                          <a:schemeClr val="tx1"/>
                        </a:solidFill>
                      </a:endParaRPr>
                    </a:p>
                  </a:txBody>
                  <a:tcPr marL="0" marR="0" marT="0" marB="0" anchor="ctr">
                    <a:lnL w="12700" cmpd="sng">
                      <a:noFill/>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10000"/>
                  </a:ext>
                </a:extLst>
              </a:tr>
              <a:tr h="219456">
                <a:tc>
                  <a:txBody>
                    <a:bodyPr/>
                    <a:lstStyle/>
                    <a:p>
                      <a:pPr algn="l"/>
                      <a:r>
                        <a:rPr lang="en-US" sz="1100" b="1">
                          <a:solidFill>
                            <a:srgbClr val="06874E"/>
                          </a:solidFill>
                          <a:sym typeface="Wingdings" panose="05000000000000000000" pitchFamily="2" charset="2"/>
                        </a:rPr>
                        <a:t></a:t>
                      </a:r>
                      <a:r>
                        <a:rPr lang="en-US" sz="1100" b="1">
                          <a:solidFill>
                            <a:schemeClr val="tx1"/>
                          </a:solidFill>
                          <a:sym typeface="Wingdings" panose="05000000000000000000" pitchFamily="2" charset="2"/>
                        </a:rPr>
                        <a:t> </a:t>
                      </a:r>
                      <a:r>
                        <a:rPr lang="en-US" sz="1100" b="1">
                          <a:solidFill>
                            <a:schemeClr val="tx1"/>
                          </a:solidFill>
                        </a:rPr>
                        <a:t>Roosevelt, T. (R)</a:t>
                      </a:r>
                    </a:p>
                  </a:txBody>
                  <a:tcPr marL="0" marR="0" marT="0" marB="0" anchor="ct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9/14/1901</a:t>
                      </a:r>
                    </a:p>
                  </a:txBody>
                  <a:tcPr marL="0" marR="324000" marT="27432" marB="27432" anchor="ct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3/4/1909</a:t>
                      </a:r>
                    </a:p>
                  </a:txBody>
                  <a:tcPr marL="0" marR="324000" marT="27432" marB="27432" anchor="ct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21.6</a:t>
                      </a:r>
                    </a:p>
                  </a:txBody>
                  <a:tcPr marL="0" marR="864000" marT="27432" marB="27432" anchor="ct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2.7</a:t>
                      </a:r>
                    </a:p>
                  </a:txBody>
                  <a:tcPr marL="0" marR="864000" marT="27432" marB="27432" anchor="ct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19456">
                <a:tc>
                  <a:txBody>
                    <a:bodyPr/>
                    <a:lstStyle/>
                    <a:p>
                      <a:pPr algn="l"/>
                      <a:r>
                        <a:rPr lang="en-US" sz="1100" b="1">
                          <a:solidFill>
                            <a:srgbClr val="06874E"/>
                          </a:solidFill>
                          <a:sym typeface="Wingdings" panose="05000000000000000000" pitchFamily="2" charset="2"/>
                        </a:rPr>
                        <a:t></a:t>
                      </a:r>
                      <a:r>
                        <a:rPr lang="en-US" sz="1100" b="1">
                          <a:solidFill>
                            <a:schemeClr val="tx1"/>
                          </a:solidFill>
                          <a:sym typeface="Wingdings" panose="05000000000000000000" pitchFamily="2" charset="2"/>
                        </a:rPr>
                        <a:t> </a:t>
                      </a:r>
                      <a:r>
                        <a:rPr lang="en-US" sz="1100" b="1">
                          <a:solidFill>
                            <a:schemeClr val="tx1"/>
                          </a:solidFill>
                        </a:rPr>
                        <a:t>Taft, W. (R)</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3/4/1909</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3/4/1913</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latin typeface="Calibri" panose="020F0502020204030204" pitchFamily="34" charset="0"/>
                        </a:rPr>
                        <a:t>-</a:t>
                      </a:r>
                      <a:r>
                        <a:rPr lang="en-US" sz="1100">
                          <a:solidFill>
                            <a:schemeClr val="tx1"/>
                          </a:solidFill>
                        </a:rPr>
                        <a:t>1.3</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latin typeface="Calibri" panose="020F0502020204030204" pitchFamily="34" charset="0"/>
                        </a:rPr>
                        <a:t>-</a:t>
                      </a:r>
                      <a:r>
                        <a:rPr lang="en-US" sz="1100">
                          <a:solidFill>
                            <a:schemeClr val="tx1"/>
                          </a:solidFill>
                        </a:rPr>
                        <a:t>0.3</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19456">
                <a:tc>
                  <a:txBody>
                    <a:bodyPr/>
                    <a:lstStyle/>
                    <a:p>
                      <a:pPr algn="l"/>
                      <a:r>
                        <a:rPr lang="en-US" sz="1100" b="1">
                          <a:solidFill>
                            <a:srgbClr val="00009A"/>
                          </a:solidFill>
                          <a:sym typeface="Wingdings" panose="05000000000000000000" pitchFamily="2" charset="2"/>
                        </a:rPr>
                        <a:t></a:t>
                      </a:r>
                      <a:r>
                        <a:rPr lang="en-US" sz="1100" b="1">
                          <a:solidFill>
                            <a:schemeClr val="accent1"/>
                          </a:solidFill>
                          <a:sym typeface="Wingdings" panose="05000000000000000000" pitchFamily="2" charset="2"/>
                        </a:rPr>
                        <a:t> </a:t>
                      </a:r>
                      <a:r>
                        <a:rPr lang="en-US" sz="1100" b="1">
                          <a:solidFill>
                            <a:schemeClr val="tx1"/>
                          </a:solidFill>
                        </a:rPr>
                        <a:t>Wilson, W. (D)</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3/4/1913</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3/4/1921</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latin typeface="Calibri" panose="020F0502020204030204" pitchFamily="34" charset="0"/>
                        </a:rPr>
                        <a:t>-</a:t>
                      </a:r>
                      <a:r>
                        <a:rPr lang="en-US" sz="1100">
                          <a:solidFill>
                            <a:schemeClr val="tx1"/>
                          </a:solidFill>
                        </a:rPr>
                        <a:t>6.9</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latin typeface="Calibri" panose="020F0502020204030204" pitchFamily="34" charset="0"/>
                        </a:rPr>
                        <a:t>-</a:t>
                      </a:r>
                      <a:r>
                        <a:rPr lang="en-US" sz="1100">
                          <a:solidFill>
                            <a:schemeClr val="tx1"/>
                          </a:solidFill>
                        </a:rPr>
                        <a:t>0.9</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19456">
                <a:tc>
                  <a:txBody>
                    <a:bodyPr/>
                    <a:lstStyle/>
                    <a:p>
                      <a:pPr algn="l"/>
                      <a:r>
                        <a:rPr lang="en-US" sz="1100" b="1">
                          <a:solidFill>
                            <a:srgbClr val="06874E"/>
                          </a:solidFill>
                          <a:sym typeface="Wingdings" panose="05000000000000000000" pitchFamily="2" charset="2"/>
                        </a:rPr>
                        <a:t></a:t>
                      </a:r>
                      <a:r>
                        <a:rPr lang="en-US" sz="1100" b="1">
                          <a:solidFill>
                            <a:schemeClr val="accent1"/>
                          </a:solidFill>
                          <a:sym typeface="Wingdings" panose="05000000000000000000" pitchFamily="2" charset="2"/>
                        </a:rPr>
                        <a:t> </a:t>
                      </a:r>
                      <a:r>
                        <a:rPr lang="en-US" sz="1100" b="1">
                          <a:solidFill>
                            <a:schemeClr val="tx1"/>
                          </a:solidFill>
                        </a:rPr>
                        <a:t>Harding, W. (R)</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3/4/1921</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8/2/1923</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17.4</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6.9</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219456">
                <a:tc>
                  <a:txBody>
                    <a:bodyPr/>
                    <a:lstStyle/>
                    <a:p>
                      <a:pPr algn="l"/>
                      <a:r>
                        <a:rPr lang="en-US" sz="1100" b="1">
                          <a:solidFill>
                            <a:srgbClr val="06874E"/>
                          </a:solidFill>
                          <a:sym typeface="Wingdings" panose="05000000000000000000" pitchFamily="2" charset="2"/>
                        </a:rPr>
                        <a:t></a:t>
                      </a:r>
                      <a:r>
                        <a:rPr lang="en-US" sz="1100" b="1">
                          <a:solidFill>
                            <a:schemeClr val="accent1"/>
                          </a:solidFill>
                          <a:sym typeface="Wingdings" panose="05000000000000000000" pitchFamily="2" charset="2"/>
                        </a:rPr>
                        <a:t> </a:t>
                      </a:r>
                      <a:r>
                        <a:rPr lang="en-US" sz="1100" b="1">
                          <a:solidFill>
                            <a:schemeClr val="tx1"/>
                          </a:solidFill>
                        </a:rPr>
                        <a:t>Coolidge, C. (R)</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8/2/1923</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3/4/1929</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255.9</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25.5</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19456">
                <a:tc>
                  <a:txBody>
                    <a:bodyPr/>
                    <a:lstStyle/>
                    <a:p>
                      <a:pPr algn="l"/>
                      <a:r>
                        <a:rPr lang="en-US" sz="1100" b="1">
                          <a:solidFill>
                            <a:srgbClr val="06874E"/>
                          </a:solidFill>
                          <a:sym typeface="Wingdings" panose="05000000000000000000" pitchFamily="2" charset="2"/>
                        </a:rPr>
                        <a:t></a:t>
                      </a:r>
                      <a:r>
                        <a:rPr lang="en-US" sz="1100" b="1">
                          <a:solidFill>
                            <a:schemeClr val="accent1"/>
                          </a:solidFill>
                          <a:sym typeface="Wingdings" panose="05000000000000000000" pitchFamily="2" charset="2"/>
                        </a:rPr>
                        <a:t> </a:t>
                      </a:r>
                      <a:r>
                        <a:rPr lang="en-US" sz="1100" b="1">
                          <a:solidFill>
                            <a:schemeClr val="tx1"/>
                          </a:solidFill>
                        </a:rPr>
                        <a:t>Hoover, H. (R)</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3/4/1929</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3/4/1933</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latin typeface="Calibri" panose="020F0502020204030204" pitchFamily="34" charset="0"/>
                        </a:rPr>
                        <a:t>-</a:t>
                      </a:r>
                      <a:r>
                        <a:rPr lang="en-US" sz="1100">
                          <a:solidFill>
                            <a:schemeClr val="tx1"/>
                          </a:solidFill>
                        </a:rPr>
                        <a:t>82.8</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latin typeface="Calibri" panose="020F0502020204030204" pitchFamily="34" charset="0"/>
                        </a:rPr>
                        <a:t>-</a:t>
                      </a:r>
                      <a:r>
                        <a:rPr lang="en-US" sz="1100">
                          <a:solidFill>
                            <a:schemeClr val="tx1"/>
                          </a:solidFill>
                        </a:rPr>
                        <a:t>35.6</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219456">
                <a:tc>
                  <a:txBody>
                    <a:bodyPr/>
                    <a:lstStyle/>
                    <a:p>
                      <a:pPr algn="l"/>
                      <a:r>
                        <a:rPr lang="en-US" sz="1100" b="1">
                          <a:solidFill>
                            <a:srgbClr val="00009A"/>
                          </a:solidFill>
                          <a:sym typeface="Wingdings" panose="05000000000000000000" pitchFamily="2" charset="2"/>
                        </a:rPr>
                        <a:t></a:t>
                      </a:r>
                      <a:r>
                        <a:rPr lang="en-US" sz="1100" b="1">
                          <a:solidFill>
                            <a:schemeClr val="accent1"/>
                          </a:solidFill>
                          <a:sym typeface="Wingdings" panose="05000000000000000000" pitchFamily="2" charset="2"/>
                        </a:rPr>
                        <a:t> </a:t>
                      </a:r>
                      <a:r>
                        <a:rPr lang="en-US" sz="1100" b="1">
                          <a:solidFill>
                            <a:schemeClr val="tx1"/>
                          </a:solidFill>
                        </a:rPr>
                        <a:t>Roosevelt,</a:t>
                      </a:r>
                      <a:r>
                        <a:rPr lang="en-US" sz="1100" b="1" baseline="0">
                          <a:solidFill>
                            <a:schemeClr val="tx1"/>
                          </a:solidFill>
                        </a:rPr>
                        <a:t> F. </a:t>
                      </a:r>
                      <a:r>
                        <a:rPr lang="en-US" sz="1100" b="1">
                          <a:solidFill>
                            <a:schemeClr val="tx1"/>
                          </a:solidFill>
                        </a:rPr>
                        <a:t>(D)</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3/4/1933</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4/12/1945</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194.4</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9.3</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219456">
                <a:tc>
                  <a:txBody>
                    <a:bodyPr/>
                    <a:lstStyle/>
                    <a:p>
                      <a:pPr algn="l"/>
                      <a:r>
                        <a:rPr lang="en-US" sz="1100" b="1">
                          <a:solidFill>
                            <a:srgbClr val="00009A"/>
                          </a:solidFill>
                          <a:sym typeface="Wingdings" panose="05000000000000000000" pitchFamily="2" charset="2"/>
                        </a:rPr>
                        <a:t></a:t>
                      </a:r>
                      <a:r>
                        <a:rPr lang="en-US" sz="1100" b="1" kern="1200">
                          <a:solidFill>
                            <a:schemeClr val="accent2"/>
                          </a:solidFill>
                          <a:latin typeface="+mn-lt"/>
                          <a:ea typeface="+mn-ea"/>
                          <a:cs typeface="+mn-cs"/>
                          <a:sym typeface="Wingdings" panose="05000000000000000000" pitchFamily="2" charset="2"/>
                        </a:rPr>
                        <a:t> </a:t>
                      </a:r>
                      <a:r>
                        <a:rPr lang="en-US" sz="1100" b="1">
                          <a:solidFill>
                            <a:schemeClr val="tx1"/>
                          </a:solidFill>
                        </a:rPr>
                        <a:t>Truman, H. (D)</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4/12/1945</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1/20/1953</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81.7</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8.0</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219456">
                <a:tc>
                  <a:txBody>
                    <a:bodyPr/>
                    <a:lstStyle/>
                    <a:p>
                      <a:pPr algn="l"/>
                      <a:r>
                        <a:rPr lang="en-US" sz="1100" b="1">
                          <a:solidFill>
                            <a:srgbClr val="06874E"/>
                          </a:solidFill>
                          <a:sym typeface="Wingdings" panose="05000000000000000000" pitchFamily="2" charset="2"/>
                        </a:rPr>
                        <a:t></a:t>
                      </a:r>
                      <a:r>
                        <a:rPr lang="en-US" sz="1100" b="1">
                          <a:solidFill>
                            <a:schemeClr val="accent1"/>
                          </a:solidFill>
                          <a:sym typeface="Wingdings" panose="05000000000000000000" pitchFamily="2" charset="2"/>
                        </a:rPr>
                        <a:t> </a:t>
                      </a:r>
                      <a:r>
                        <a:rPr lang="en-US" sz="1100" b="1">
                          <a:solidFill>
                            <a:schemeClr val="tx1"/>
                          </a:solidFill>
                        </a:rPr>
                        <a:t>Eisenhower, D. (R)</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1/20/1953</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1/20/1961</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120.3</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10.4</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219456">
                <a:tc>
                  <a:txBody>
                    <a:bodyPr/>
                    <a:lstStyle/>
                    <a:p>
                      <a:pPr algn="l"/>
                      <a:r>
                        <a:rPr lang="en-US" sz="1100" b="1">
                          <a:solidFill>
                            <a:srgbClr val="00009A"/>
                          </a:solidFill>
                          <a:sym typeface="Wingdings" panose="05000000000000000000" pitchFamily="2" charset="2"/>
                        </a:rPr>
                        <a:t></a:t>
                      </a:r>
                      <a:r>
                        <a:rPr lang="en-US" sz="1100" b="1">
                          <a:solidFill>
                            <a:schemeClr val="accent1"/>
                          </a:solidFill>
                          <a:sym typeface="Wingdings" panose="05000000000000000000" pitchFamily="2" charset="2"/>
                        </a:rPr>
                        <a:t> </a:t>
                      </a:r>
                      <a:r>
                        <a:rPr lang="en-US" sz="1100" b="1">
                          <a:solidFill>
                            <a:schemeClr val="tx1"/>
                          </a:solidFill>
                        </a:rPr>
                        <a:t>Kennedy,</a:t>
                      </a:r>
                      <a:r>
                        <a:rPr lang="en-US" sz="1100" b="1" baseline="0">
                          <a:solidFill>
                            <a:schemeClr val="tx1"/>
                          </a:solidFill>
                        </a:rPr>
                        <a:t> J. </a:t>
                      </a:r>
                      <a:r>
                        <a:rPr lang="en-US" sz="1100" b="1">
                          <a:solidFill>
                            <a:schemeClr val="tx1"/>
                          </a:solidFill>
                        </a:rPr>
                        <a:t>(D)</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1/20/1961</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11/22/1963</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12.2</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4.1</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r h="219456">
                <a:tc>
                  <a:txBody>
                    <a:bodyPr/>
                    <a:lstStyle/>
                    <a:p>
                      <a:pPr algn="l"/>
                      <a:r>
                        <a:rPr lang="en-US" sz="1100" b="1">
                          <a:solidFill>
                            <a:srgbClr val="00009A"/>
                          </a:solidFill>
                          <a:sym typeface="Wingdings" panose="05000000000000000000" pitchFamily="2" charset="2"/>
                        </a:rPr>
                        <a:t></a:t>
                      </a:r>
                      <a:r>
                        <a:rPr lang="en-US" sz="1100" b="1" kern="1200">
                          <a:solidFill>
                            <a:schemeClr val="accent2"/>
                          </a:solidFill>
                          <a:latin typeface="+mn-lt"/>
                          <a:ea typeface="+mn-ea"/>
                          <a:cs typeface="+mn-cs"/>
                          <a:sym typeface="Wingdings" panose="05000000000000000000" pitchFamily="2" charset="2"/>
                        </a:rPr>
                        <a:t> </a:t>
                      </a:r>
                      <a:r>
                        <a:rPr lang="en-US" sz="1100" b="1">
                          <a:solidFill>
                            <a:schemeClr val="tx1"/>
                          </a:solidFill>
                        </a:rPr>
                        <a:t>Johnson, L. (D)</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11/22/1963</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1/20/1969</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30.9</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5.3</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r h="219456">
                <a:tc>
                  <a:txBody>
                    <a:bodyPr/>
                    <a:lstStyle/>
                    <a:p>
                      <a:pPr algn="l"/>
                      <a:r>
                        <a:rPr lang="en-US" sz="1100" b="1">
                          <a:solidFill>
                            <a:srgbClr val="06874E"/>
                          </a:solidFill>
                          <a:sym typeface="Wingdings" panose="05000000000000000000" pitchFamily="2" charset="2"/>
                        </a:rPr>
                        <a:t></a:t>
                      </a:r>
                      <a:r>
                        <a:rPr lang="en-US" sz="1100" b="1">
                          <a:solidFill>
                            <a:schemeClr val="accent1"/>
                          </a:solidFill>
                          <a:sym typeface="Wingdings" panose="05000000000000000000" pitchFamily="2" charset="2"/>
                        </a:rPr>
                        <a:t> </a:t>
                      </a:r>
                      <a:r>
                        <a:rPr lang="en-US" sz="1100" b="1">
                          <a:solidFill>
                            <a:schemeClr val="tx1"/>
                          </a:solidFill>
                        </a:rPr>
                        <a:t>Nixon, R. (R)</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1/20/1969</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8/9/1974</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latin typeface="Calibri" panose="020F0502020204030204" pitchFamily="34" charset="0"/>
                        </a:rPr>
                        <a:t>-</a:t>
                      </a:r>
                      <a:r>
                        <a:rPr lang="en-US" sz="1100">
                          <a:solidFill>
                            <a:schemeClr val="tx1"/>
                          </a:solidFill>
                        </a:rPr>
                        <a:t>16.5</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latin typeface="Calibri" panose="020F0502020204030204" pitchFamily="34" charset="0"/>
                        </a:rPr>
                        <a:t>-</a:t>
                      </a:r>
                      <a:r>
                        <a:rPr lang="en-US" sz="1100">
                          <a:solidFill>
                            <a:schemeClr val="tx1"/>
                          </a:solidFill>
                        </a:rPr>
                        <a:t>3.2</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2"/>
                  </a:ext>
                </a:extLst>
              </a:tr>
              <a:tr h="219456">
                <a:tc>
                  <a:txBody>
                    <a:bodyPr/>
                    <a:lstStyle/>
                    <a:p>
                      <a:pPr algn="l"/>
                      <a:r>
                        <a:rPr lang="en-US" sz="1100" b="1">
                          <a:solidFill>
                            <a:srgbClr val="06874E"/>
                          </a:solidFill>
                          <a:sym typeface="Wingdings" panose="05000000000000000000" pitchFamily="2" charset="2"/>
                        </a:rPr>
                        <a:t></a:t>
                      </a:r>
                      <a:r>
                        <a:rPr lang="en-US" sz="1100" b="1">
                          <a:solidFill>
                            <a:schemeClr val="accent1"/>
                          </a:solidFill>
                          <a:sym typeface="Wingdings" panose="05000000000000000000" pitchFamily="2" charset="2"/>
                        </a:rPr>
                        <a:t> </a:t>
                      </a:r>
                      <a:r>
                        <a:rPr lang="en-US" sz="1100" b="1">
                          <a:solidFill>
                            <a:schemeClr val="tx1"/>
                          </a:solidFill>
                        </a:rPr>
                        <a:t>Ford, G. (R)</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8/9/1974</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1/20/1977</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23.4</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8.9</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3"/>
                  </a:ext>
                </a:extLst>
              </a:tr>
              <a:tr h="219456">
                <a:tc>
                  <a:txBody>
                    <a:bodyPr/>
                    <a:lstStyle/>
                    <a:p>
                      <a:pPr algn="l"/>
                      <a:r>
                        <a:rPr lang="en-US" sz="1100" b="1">
                          <a:solidFill>
                            <a:srgbClr val="00009A"/>
                          </a:solidFill>
                          <a:sym typeface="Wingdings" panose="05000000000000000000" pitchFamily="2" charset="2"/>
                        </a:rPr>
                        <a:t></a:t>
                      </a:r>
                      <a:r>
                        <a:rPr lang="en-US" sz="1100" b="1">
                          <a:solidFill>
                            <a:schemeClr val="accent1"/>
                          </a:solidFill>
                          <a:sym typeface="Wingdings" panose="05000000000000000000" pitchFamily="2" charset="2"/>
                        </a:rPr>
                        <a:t> </a:t>
                      </a:r>
                      <a:r>
                        <a:rPr lang="en-US" sz="1100" b="1">
                          <a:solidFill>
                            <a:schemeClr val="tx1"/>
                          </a:solidFill>
                        </a:rPr>
                        <a:t>Carter, J. (D)</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1/20/1977</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1/20/1981</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latin typeface="Calibri" panose="020F0502020204030204" pitchFamily="34" charset="0"/>
                        </a:rPr>
                        <a:t>-</a:t>
                      </a:r>
                      <a:r>
                        <a:rPr lang="en-US" sz="1100">
                          <a:solidFill>
                            <a:schemeClr val="tx1"/>
                          </a:solidFill>
                        </a:rPr>
                        <a:t>0.9</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latin typeface="Calibri" panose="020F0502020204030204" pitchFamily="34" charset="0"/>
                        </a:rPr>
                        <a:t>-</a:t>
                      </a:r>
                      <a:r>
                        <a:rPr lang="en-US" sz="1100">
                          <a:solidFill>
                            <a:schemeClr val="tx1"/>
                          </a:solidFill>
                        </a:rPr>
                        <a:t>0.2</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4"/>
                  </a:ext>
                </a:extLst>
              </a:tr>
              <a:tr h="219456">
                <a:tc>
                  <a:txBody>
                    <a:bodyPr/>
                    <a:lstStyle/>
                    <a:p>
                      <a:pPr algn="l"/>
                      <a:r>
                        <a:rPr lang="en-US" sz="1100" b="1">
                          <a:solidFill>
                            <a:srgbClr val="06874E"/>
                          </a:solidFill>
                          <a:sym typeface="Wingdings" panose="05000000000000000000" pitchFamily="2" charset="2"/>
                        </a:rPr>
                        <a:t></a:t>
                      </a:r>
                      <a:r>
                        <a:rPr lang="en-US" sz="1100" b="1">
                          <a:solidFill>
                            <a:schemeClr val="accent1"/>
                          </a:solidFill>
                          <a:sym typeface="Wingdings" panose="05000000000000000000" pitchFamily="2" charset="2"/>
                        </a:rPr>
                        <a:t> </a:t>
                      </a:r>
                      <a:r>
                        <a:rPr lang="en-US" sz="1100" b="1">
                          <a:solidFill>
                            <a:schemeClr val="tx1"/>
                          </a:solidFill>
                        </a:rPr>
                        <a:t>Reagan, R. (R)</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1/20/1981</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1/20/1989</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135.1</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11.3</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5"/>
                  </a:ext>
                </a:extLst>
              </a:tr>
              <a:tr h="219456">
                <a:tc>
                  <a:txBody>
                    <a:bodyPr/>
                    <a:lstStyle/>
                    <a:p>
                      <a:pPr algn="l"/>
                      <a:r>
                        <a:rPr lang="en-US" sz="1100" b="1">
                          <a:solidFill>
                            <a:srgbClr val="06874E"/>
                          </a:solidFill>
                          <a:sym typeface="Wingdings" panose="05000000000000000000" pitchFamily="2" charset="2"/>
                        </a:rPr>
                        <a:t></a:t>
                      </a:r>
                      <a:r>
                        <a:rPr lang="en-US" sz="1100" b="1">
                          <a:solidFill>
                            <a:schemeClr val="accent1"/>
                          </a:solidFill>
                          <a:sym typeface="Wingdings" panose="05000000000000000000" pitchFamily="2" charset="2"/>
                        </a:rPr>
                        <a:t> </a:t>
                      </a:r>
                      <a:r>
                        <a:rPr lang="en-US" sz="1100" b="1">
                          <a:solidFill>
                            <a:schemeClr val="tx1"/>
                          </a:solidFill>
                        </a:rPr>
                        <a:t>Bush,</a:t>
                      </a:r>
                      <a:r>
                        <a:rPr lang="en-US" sz="1100" b="1" baseline="0">
                          <a:solidFill>
                            <a:schemeClr val="tx1"/>
                          </a:solidFill>
                        </a:rPr>
                        <a:t> G. </a:t>
                      </a:r>
                      <a:r>
                        <a:rPr lang="en-US" sz="1100" b="1">
                          <a:solidFill>
                            <a:schemeClr val="tx1"/>
                          </a:solidFill>
                        </a:rPr>
                        <a:t>(R)</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1/20/1989</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1/20/1993</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45.0</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9.7</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6"/>
                  </a:ext>
                </a:extLst>
              </a:tr>
              <a:tr h="219456">
                <a:tc>
                  <a:txBody>
                    <a:bodyPr/>
                    <a:lstStyle/>
                    <a:p>
                      <a:pPr algn="l"/>
                      <a:r>
                        <a:rPr lang="en-US" sz="1100" b="1">
                          <a:solidFill>
                            <a:srgbClr val="00009A"/>
                          </a:solidFill>
                          <a:sym typeface="Wingdings" panose="05000000000000000000" pitchFamily="2" charset="2"/>
                        </a:rPr>
                        <a:t></a:t>
                      </a:r>
                      <a:r>
                        <a:rPr lang="en-US" sz="1100" b="1">
                          <a:solidFill>
                            <a:schemeClr val="accent1"/>
                          </a:solidFill>
                          <a:sym typeface="Wingdings" panose="05000000000000000000" pitchFamily="2" charset="2"/>
                        </a:rPr>
                        <a:t> </a:t>
                      </a:r>
                      <a:r>
                        <a:rPr lang="en-US" sz="1100" b="1">
                          <a:solidFill>
                            <a:schemeClr val="tx1"/>
                          </a:solidFill>
                        </a:rPr>
                        <a:t>Clinton, W. (D)</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1/20/1993</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1/20/2001</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226.6</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15.9</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7"/>
                  </a:ext>
                </a:extLst>
              </a:tr>
              <a:tr h="219456">
                <a:tc>
                  <a:txBody>
                    <a:bodyPr/>
                    <a:lstStyle/>
                    <a:p>
                      <a:pPr algn="l"/>
                      <a:r>
                        <a:rPr lang="en-US" sz="1100" b="1">
                          <a:solidFill>
                            <a:srgbClr val="06874E"/>
                          </a:solidFill>
                          <a:sym typeface="Wingdings" panose="05000000000000000000" pitchFamily="2" charset="2"/>
                        </a:rPr>
                        <a:t></a:t>
                      </a:r>
                      <a:r>
                        <a:rPr lang="en-US" sz="1100" b="1">
                          <a:solidFill>
                            <a:schemeClr val="accent1"/>
                          </a:solidFill>
                          <a:sym typeface="Wingdings" panose="05000000000000000000" pitchFamily="2" charset="2"/>
                        </a:rPr>
                        <a:t> </a:t>
                      </a:r>
                      <a:r>
                        <a:rPr lang="en-US" sz="1100" b="1">
                          <a:solidFill>
                            <a:schemeClr val="tx1"/>
                          </a:solidFill>
                        </a:rPr>
                        <a:t>Bush,</a:t>
                      </a:r>
                      <a:r>
                        <a:rPr lang="en-US" sz="1100" b="1" baseline="0">
                          <a:solidFill>
                            <a:schemeClr val="tx1"/>
                          </a:solidFill>
                        </a:rPr>
                        <a:t> G.W. </a:t>
                      </a:r>
                      <a:r>
                        <a:rPr lang="en-US" sz="1100" b="1">
                          <a:solidFill>
                            <a:schemeClr val="tx1"/>
                          </a:solidFill>
                        </a:rPr>
                        <a:t>(R)</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1/20/2001</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1/20/2009</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latin typeface="Calibri" panose="020F0502020204030204" pitchFamily="34" charset="0"/>
                        </a:rPr>
                        <a:t>-</a:t>
                      </a:r>
                      <a:r>
                        <a:rPr lang="en-US" sz="1100">
                          <a:solidFill>
                            <a:schemeClr val="tx1"/>
                          </a:solidFill>
                        </a:rPr>
                        <a:t>24.9</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latin typeface="Calibri" panose="020F0502020204030204" pitchFamily="34" charset="0"/>
                        </a:rPr>
                        <a:t>-</a:t>
                      </a:r>
                      <a:r>
                        <a:rPr lang="en-US" sz="1100">
                          <a:solidFill>
                            <a:schemeClr val="tx1"/>
                          </a:solidFill>
                        </a:rPr>
                        <a:t>3.5</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8"/>
                  </a:ext>
                </a:extLst>
              </a:tr>
              <a:tr h="219456">
                <a:tc>
                  <a:txBody>
                    <a:bodyPr/>
                    <a:lstStyle/>
                    <a:p>
                      <a:pPr algn="l"/>
                      <a:r>
                        <a:rPr lang="en-US" sz="1100" b="1">
                          <a:solidFill>
                            <a:srgbClr val="00009A"/>
                          </a:solidFill>
                          <a:sym typeface="Wingdings" panose="05000000000000000000" pitchFamily="2" charset="2"/>
                        </a:rPr>
                        <a:t></a:t>
                      </a:r>
                      <a:r>
                        <a:rPr lang="en-US" sz="1100" b="1">
                          <a:solidFill>
                            <a:schemeClr val="accent1"/>
                          </a:solidFill>
                          <a:sym typeface="Wingdings" panose="05000000000000000000" pitchFamily="2" charset="2"/>
                        </a:rPr>
                        <a:t> </a:t>
                      </a:r>
                      <a:r>
                        <a:rPr lang="en-US" sz="1100" b="1">
                          <a:solidFill>
                            <a:schemeClr val="tx1"/>
                          </a:solidFill>
                        </a:rPr>
                        <a:t>Obama, B. (D)</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1/20/2009</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1/20/2017</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149.4</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12.1</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9"/>
                  </a:ext>
                </a:extLst>
              </a:tr>
              <a:tr h="219456">
                <a:tc>
                  <a:txBody>
                    <a:bodyPr/>
                    <a:lstStyle/>
                    <a:p>
                      <a:pPr algn="l"/>
                      <a:r>
                        <a:rPr lang="en-US" sz="1100" b="1">
                          <a:solidFill>
                            <a:srgbClr val="06874E"/>
                          </a:solidFill>
                          <a:sym typeface="Wingdings" panose="05000000000000000000" pitchFamily="2" charset="2"/>
                        </a:rPr>
                        <a:t></a:t>
                      </a:r>
                      <a:r>
                        <a:rPr lang="en-US" sz="1100" b="1">
                          <a:solidFill>
                            <a:schemeClr val="accent1"/>
                          </a:solidFill>
                          <a:sym typeface="Wingdings" panose="05000000000000000000" pitchFamily="2" charset="2"/>
                        </a:rPr>
                        <a:t> </a:t>
                      </a:r>
                      <a:r>
                        <a:rPr lang="en-US" sz="1100" b="1">
                          <a:solidFill>
                            <a:schemeClr val="tx1"/>
                          </a:solidFill>
                        </a:rPr>
                        <a:t>Trump, D. (R)</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1/20/2017</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1/20/2021</a:t>
                      </a:r>
                    </a:p>
                  </a:txBody>
                  <a:tcPr marL="0" marR="32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57.3</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r>
                        <a:rPr lang="en-US" sz="1100">
                          <a:solidFill>
                            <a:schemeClr val="tx1"/>
                          </a:solidFill>
                        </a:rPr>
                        <a:t>12.0</a:t>
                      </a:r>
                    </a:p>
                  </a:txBody>
                  <a:tcPr marL="0" marR="864000" marT="27432" marB="27432"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49904298"/>
                  </a:ext>
                </a:extLst>
              </a:tr>
              <a:tr h="219456">
                <a:tc>
                  <a:txBody>
                    <a:bodyPr/>
                    <a:lstStyle/>
                    <a:p>
                      <a:pPr algn="l"/>
                      <a:r>
                        <a:rPr lang="en-US" sz="1100" b="1">
                          <a:solidFill>
                            <a:srgbClr val="00009A"/>
                          </a:solidFill>
                          <a:sym typeface="Wingdings" panose="05000000000000000000" pitchFamily="2" charset="2"/>
                        </a:rPr>
                        <a:t></a:t>
                      </a:r>
                      <a:r>
                        <a:rPr lang="en-US" sz="1100" b="1">
                          <a:solidFill>
                            <a:schemeClr val="accent1"/>
                          </a:solidFill>
                          <a:sym typeface="Wingdings" panose="05000000000000000000" pitchFamily="2" charset="2"/>
                        </a:rPr>
                        <a:t> </a:t>
                      </a:r>
                      <a:r>
                        <a:rPr lang="en-US" sz="1100" b="1">
                          <a:solidFill>
                            <a:schemeClr val="tx1"/>
                          </a:solidFill>
                        </a:rPr>
                        <a:t>Biden, J. (D)</a:t>
                      </a:r>
                    </a:p>
                  </a:txBody>
                  <a:tcPr marL="0" marR="0" marT="0" marB="0" anchor="ctr">
                    <a:lnT w="6350" cap="flat" cmpd="sng" algn="ctr">
                      <a:solidFill>
                        <a:schemeClr val="tx1"/>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r"/>
                      <a:r>
                        <a:rPr lang="en-US" sz="1100">
                          <a:solidFill>
                            <a:schemeClr val="tx1"/>
                          </a:solidFill>
                        </a:rPr>
                        <a:t>1/20/2021</a:t>
                      </a:r>
                    </a:p>
                  </a:txBody>
                  <a:tcPr marL="0" marR="324000" marT="27432" marB="27432" anchor="ctr">
                    <a:lnT w="6350" cap="flat" cmpd="sng" algn="ctr">
                      <a:solidFill>
                        <a:schemeClr val="tx1"/>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sz="1100">
                          <a:solidFill>
                            <a:schemeClr val="tx1"/>
                          </a:solidFill>
                        </a:rPr>
                        <a:t>            -</a:t>
                      </a:r>
                    </a:p>
                  </a:txBody>
                  <a:tcPr marL="0" marR="396000" marT="27432" marB="27432" anchor="ctr">
                    <a:lnT w="6350" cap="flat" cmpd="sng" algn="ctr">
                      <a:solidFill>
                        <a:schemeClr val="tx1"/>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r"/>
                      <a:r>
                        <a:rPr lang="en-US" sz="1100">
                          <a:solidFill>
                            <a:schemeClr val="tx1"/>
                          </a:solidFill>
                        </a:rPr>
                        <a:t>21.4</a:t>
                      </a:r>
                      <a:r>
                        <a:rPr lang="en-US" sz="1100" baseline="30000">
                          <a:solidFill>
                            <a:schemeClr val="tx1"/>
                          </a:solidFill>
                        </a:rPr>
                        <a:t>1</a:t>
                      </a:r>
                    </a:p>
                  </a:txBody>
                  <a:tcPr marL="0" marR="810000" marT="27432" marB="27432" anchor="ctr">
                    <a:lnT w="6350" cap="flat" cmpd="sng" algn="ctr">
                      <a:solidFill>
                        <a:schemeClr val="tx1"/>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r"/>
                      <a:r>
                        <a:rPr lang="en-US" sz="1100">
                          <a:solidFill>
                            <a:schemeClr val="tx1"/>
                          </a:solidFill>
                        </a:rPr>
                        <a:t>6.7</a:t>
                      </a:r>
                    </a:p>
                  </a:txBody>
                  <a:tcPr marL="0" marR="864000" marT="27432" marB="27432" anchor="ctr">
                    <a:lnT w="6350" cap="flat" cmpd="sng" algn="ctr">
                      <a:solidFill>
                        <a:schemeClr val="tx1"/>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3393861212"/>
                  </a:ext>
                </a:extLst>
              </a:tr>
              <a:tr h="219456">
                <a:tc>
                  <a:txBody>
                    <a:bodyPr/>
                    <a:lstStyle/>
                    <a:p>
                      <a:pPr algn="r"/>
                      <a:endParaRPr lang="en-US" sz="1100" b="1">
                        <a:solidFill>
                          <a:schemeClr val="bg1"/>
                        </a:solidFill>
                      </a:endParaRPr>
                    </a:p>
                  </a:txBody>
                  <a:tcPr marL="0" marR="0" marT="0" marB="0" anchor="ctr">
                    <a:lnT w="38100" cap="flat" cmpd="sng" algn="ctr">
                      <a:solidFill>
                        <a:srgbClr val="FFFFFF"/>
                      </a:solidFill>
                      <a:prstDash val="solid"/>
                      <a:round/>
                      <a:headEnd type="none" w="med" len="med"/>
                      <a:tailEnd type="none" w="med" len="med"/>
                    </a:lnT>
                    <a:solidFill>
                      <a:srgbClr val="06874E"/>
                    </a:solidFill>
                  </a:tcPr>
                </a:tc>
                <a:tc gridSpan="2">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100" b="1">
                          <a:solidFill>
                            <a:schemeClr val="bg1"/>
                          </a:solidFill>
                        </a:rPr>
                        <a:t>Weighted Average Republican</a:t>
                      </a:r>
                    </a:p>
                  </a:txBody>
                  <a:tcPr marL="0" marR="182880" marT="27432" marB="27432" anchor="ctr">
                    <a:lnT w="38100" cap="flat" cmpd="sng" algn="ctr">
                      <a:solidFill>
                        <a:srgbClr val="FFFFFF"/>
                      </a:solidFill>
                      <a:prstDash val="solid"/>
                      <a:round/>
                      <a:headEnd type="none" w="med" len="med"/>
                      <a:tailEnd type="none" w="med" len="med"/>
                    </a:lnT>
                    <a:solidFill>
                      <a:srgbClr val="06874E"/>
                    </a:solidFill>
                  </a:tcPr>
                </a:tc>
                <a:tc hMerge="1">
                  <a:txBody>
                    <a:bodyPr/>
                    <a:lstStyle/>
                    <a:p>
                      <a:pPr algn="ctr"/>
                      <a:endParaRPr lang="en-US" sz="1200" b="1">
                        <a:solidFill>
                          <a:schemeClr val="tx1"/>
                        </a:solidFill>
                      </a:endParaRPr>
                    </a:p>
                  </a:txBody>
                  <a:tcPr marL="0" marR="228600" marT="0" marB="0" anchor="ctr">
                    <a:lnT w="38100" cap="flat" cmpd="sng" algn="ctr">
                      <a:solidFill>
                        <a:srgbClr val="FFFFFF"/>
                      </a:solidFill>
                      <a:prstDash val="solid"/>
                      <a:round/>
                      <a:headEnd type="none" w="med" len="med"/>
                      <a:tailEnd type="none" w="med" len="med"/>
                    </a:lnT>
                    <a:solidFill>
                      <a:schemeClr val="accent5">
                        <a:lumMod val="75000"/>
                      </a:schemeClr>
                    </a:solidFill>
                  </a:tcPr>
                </a:tc>
                <a:tc>
                  <a:txBody>
                    <a:bodyPr/>
                    <a:lstStyle/>
                    <a:p>
                      <a:pPr algn="r"/>
                      <a:r>
                        <a:rPr lang="en-US" sz="1100" b="1">
                          <a:solidFill>
                            <a:schemeClr val="bg1"/>
                          </a:solidFill>
                        </a:rPr>
                        <a:t>57.6</a:t>
                      </a:r>
                    </a:p>
                  </a:txBody>
                  <a:tcPr marL="0" marR="864000" marT="27432" marB="27432" anchor="ctr">
                    <a:lnT w="38100" cap="flat" cmpd="sng" algn="ctr">
                      <a:solidFill>
                        <a:srgbClr val="FFFFFF"/>
                      </a:solidFill>
                      <a:prstDash val="solid"/>
                      <a:round/>
                      <a:headEnd type="none" w="med" len="med"/>
                      <a:tailEnd type="none" w="med" len="med"/>
                    </a:lnT>
                    <a:solidFill>
                      <a:srgbClr val="06874E"/>
                    </a:solidFill>
                  </a:tcPr>
                </a:tc>
                <a:tc>
                  <a:txBody>
                    <a:bodyPr/>
                    <a:lstStyle/>
                    <a:p>
                      <a:pPr algn="r"/>
                      <a:r>
                        <a:rPr lang="en-US" sz="1100" b="1">
                          <a:solidFill>
                            <a:schemeClr val="bg1"/>
                          </a:solidFill>
                        </a:rPr>
                        <a:t>6.3</a:t>
                      </a:r>
                    </a:p>
                  </a:txBody>
                  <a:tcPr marL="0" marR="864000" marT="27432" marB="27432" anchor="ctr">
                    <a:lnT w="38100" cap="flat" cmpd="sng" algn="ctr">
                      <a:solidFill>
                        <a:srgbClr val="FFFFFF"/>
                      </a:solidFill>
                      <a:prstDash val="solid"/>
                      <a:round/>
                      <a:headEnd type="none" w="med" len="med"/>
                      <a:tailEnd type="none" w="med" len="med"/>
                    </a:lnT>
                    <a:solidFill>
                      <a:srgbClr val="06874E"/>
                    </a:solidFill>
                  </a:tcPr>
                </a:tc>
                <a:extLst>
                  <a:ext uri="{0D108BD9-81ED-4DB2-BD59-A6C34878D82A}">
                    <a16:rowId xmlns:a16="http://schemas.microsoft.com/office/drawing/2014/main" val="10020"/>
                  </a:ext>
                </a:extLst>
              </a:tr>
              <a:tr h="219456">
                <a:tc>
                  <a:txBody>
                    <a:bodyPr/>
                    <a:lstStyle/>
                    <a:p>
                      <a:pPr algn="r"/>
                      <a:endParaRPr lang="en-US" sz="1100" b="1">
                        <a:solidFill>
                          <a:schemeClr val="bg1"/>
                        </a:solidFill>
                      </a:endParaRPr>
                    </a:p>
                  </a:txBody>
                  <a:tcPr marL="0" marR="0" marT="0" marB="0" anchor="ctr">
                    <a:solidFill>
                      <a:srgbClr val="00009A"/>
                    </a:solidFill>
                  </a:tcPr>
                </a:tc>
                <a:tc gridSpan="2">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100" b="1">
                          <a:solidFill>
                            <a:schemeClr val="bg1"/>
                          </a:solidFill>
                        </a:rPr>
                        <a:t>Weighted Average Democrat</a:t>
                      </a:r>
                    </a:p>
                  </a:txBody>
                  <a:tcPr marL="0" marR="182880" marT="27432" marB="27432" anchor="ctr">
                    <a:solidFill>
                      <a:srgbClr val="00009A"/>
                    </a:solidFill>
                  </a:tcPr>
                </a:tc>
                <a:tc hMerge="1">
                  <a:txBody>
                    <a:bodyPr/>
                    <a:lstStyle/>
                    <a:p>
                      <a:pPr algn="ctr"/>
                      <a:endParaRPr lang="en-US" sz="1200" b="1">
                        <a:solidFill>
                          <a:schemeClr val="tx1"/>
                        </a:solidFill>
                      </a:endParaRPr>
                    </a:p>
                  </a:txBody>
                  <a:tcPr marL="0" marR="228600" marT="0" marB="0" anchor="ctr">
                    <a:solidFill>
                      <a:schemeClr val="accent4">
                        <a:lumMod val="50000"/>
                      </a:schemeClr>
                    </a:solidFill>
                  </a:tcPr>
                </a:tc>
                <a:tc>
                  <a:txBody>
                    <a:bodyPr/>
                    <a:lstStyle/>
                    <a:p>
                      <a:pPr algn="r"/>
                      <a:r>
                        <a:rPr lang="en-US" sz="1100" b="1">
                          <a:solidFill>
                            <a:schemeClr val="bg1"/>
                          </a:solidFill>
                        </a:rPr>
                        <a:t>108.2</a:t>
                      </a:r>
                    </a:p>
                  </a:txBody>
                  <a:tcPr marL="0" marR="864000" marT="27432" marB="27432" anchor="ctr">
                    <a:solidFill>
                      <a:srgbClr val="00009A"/>
                    </a:solidFill>
                  </a:tcPr>
                </a:tc>
                <a:tc>
                  <a:txBody>
                    <a:bodyPr/>
                    <a:lstStyle/>
                    <a:p>
                      <a:pPr algn="r"/>
                      <a:r>
                        <a:rPr lang="en-US" sz="1100" b="1">
                          <a:solidFill>
                            <a:schemeClr val="bg1"/>
                          </a:solidFill>
                        </a:rPr>
                        <a:t>7.7</a:t>
                      </a:r>
                    </a:p>
                  </a:txBody>
                  <a:tcPr marL="0" marR="864000" marT="27432" marB="27432" anchor="ctr">
                    <a:solidFill>
                      <a:srgbClr val="00009A"/>
                    </a:solidFill>
                  </a:tcPr>
                </a:tc>
                <a:extLst>
                  <a:ext uri="{0D108BD9-81ED-4DB2-BD59-A6C34878D82A}">
                    <a16:rowId xmlns:a16="http://schemas.microsoft.com/office/drawing/2014/main" val="10021"/>
                  </a:ext>
                </a:extLst>
              </a:tr>
            </a:tbl>
          </a:graphicData>
        </a:graphic>
      </p:graphicFrame>
      <p:sp>
        <p:nvSpPr>
          <p:cNvPr id="4" name="Text Placeholder 3"/>
          <p:cNvSpPr>
            <a:spLocks noGrp="1"/>
          </p:cNvSpPr>
          <p:nvPr>
            <p:ph type="body" sz="quarter" idx="15"/>
          </p:nvPr>
        </p:nvSpPr>
        <p:spPr/>
        <p:txBody>
          <a:bodyPr/>
          <a:lstStyle/>
          <a:p>
            <a:r>
              <a:rPr lang="en-US"/>
              <a:t>Source: Bloomberg, Bespoke Investment, John Hancock Investment Management, 2023.</a:t>
            </a:r>
          </a:p>
          <a:p>
            <a:r>
              <a:rPr lang="en-CA" baseline="30000"/>
              <a:t>1</a:t>
            </a:r>
            <a:r>
              <a:rPr lang="en-CA"/>
              <a:t>As of January 20, 2024.</a:t>
            </a:r>
            <a:r>
              <a:rPr lang="en-US"/>
              <a:t> </a:t>
            </a:r>
          </a:p>
        </p:txBody>
      </p:sp>
      <p:sp>
        <p:nvSpPr>
          <p:cNvPr id="2" name="Slide Number Placeholder 1">
            <a:extLst>
              <a:ext uri="{C183D7F6-B498-43B3-948B-1728B52AA6E4}">
                <adec:decorative xmlns:adec="http://schemas.microsoft.com/office/drawing/2017/decorative" val="1"/>
              </a:ext>
            </a:extLst>
          </p:cNvPr>
          <p:cNvSpPr>
            <a:spLocks noGrp="1"/>
          </p:cNvSpPr>
          <p:nvPr>
            <p:ph type="sldNum" sz="quarter" idx="18"/>
          </p:nvPr>
        </p:nvSpPr>
        <p:spPr/>
        <p:txBody>
          <a:bodyPr/>
          <a:lstStyle/>
          <a:p>
            <a:pPr>
              <a:defRPr/>
            </a:pPr>
            <a:fld id="{E54343B0-9A9E-43CD-BA60-45365A2A43B5}" type="slidenum">
              <a:rPr lang="en-US" smtClean="0"/>
              <a:pPr>
                <a:defRPr/>
              </a:pPr>
              <a:t>34</a:t>
            </a:fld>
            <a:endParaRPr lang="en-US"/>
          </a:p>
        </p:txBody>
      </p:sp>
    </p:spTree>
    <p:extLst>
      <p:ext uri="{BB962C8B-B14F-4D97-AF65-F5344CB8AC3E}">
        <p14:creationId xmlns:p14="http://schemas.microsoft.com/office/powerpoint/2010/main" val="341121199"/>
      </p:ext>
    </p:extLst>
  </p:cSld>
  <p:clrMapOvr>
    <a:masterClrMapping/>
  </p:clrMapOvr>
  <p:transition spd="slow">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9">
            <a:extLst>
              <a:ext uri="{FF2B5EF4-FFF2-40B4-BE49-F238E27FC236}">
                <a16:creationId xmlns:a16="http://schemas.microsoft.com/office/drawing/2014/main" id="{FF4B04C5-1979-4391-98A6-6FBA0E6C2B42}"/>
              </a:ext>
            </a:extLst>
          </p:cNvPr>
          <p:cNvSpPr txBox="1">
            <a:spLocks/>
          </p:cNvSpPr>
          <p:nvPr/>
        </p:nvSpPr>
        <p:spPr>
          <a:xfrm>
            <a:off x="394653" y="758508"/>
            <a:ext cx="8231187" cy="482600"/>
          </a:xfrm>
          <a:prstGeom prst="rect">
            <a:avLst/>
          </a:prstGeom>
        </p:spPr>
        <p:txBody>
          <a:bodyPr vert="horz" lIns="0" tIns="0" rIns="0" bIns="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en-US" sz="2400">
                <a:solidFill>
                  <a:schemeClr val="bg1"/>
                </a:solidFill>
              </a:rPr>
              <a:t>Principle 7</a:t>
            </a:r>
          </a:p>
        </p:txBody>
      </p:sp>
      <p:sp>
        <p:nvSpPr>
          <p:cNvPr id="8" name="Title 7"/>
          <p:cNvSpPr>
            <a:spLocks noGrp="1"/>
          </p:cNvSpPr>
          <p:nvPr>
            <p:ph type="title"/>
          </p:nvPr>
        </p:nvSpPr>
        <p:spPr>
          <a:xfrm>
            <a:off x="400571" y="780239"/>
            <a:ext cx="8356356" cy="4771958"/>
          </a:xfrm>
        </p:spPr>
        <p:txBody>
          <a:bodyPr/>
          <a:lstStyle/>
          <a:p>
            <a:r>
              <a:rPr lang="en-US" altLang="en-US"/>
              <a:t>Diversification is </a:t>
            </a:r>
            <a:br>
              <a:rPr lang="en-US" altLang="en-US"/>
            </a:br>
            <a:r>
              <a:rPr lang="en-US" altLang="en-US"/>
              <a:t>a time-tested way </a:t>
            </a:r>
            <a:br>
              <a:rPr lang="en-US" altLang="en-US"/>
            </a:br>
            <a:r>
              <a:rPr lang="en-US" altLang="en-US"/>
              <a:t>to mitigate risk</a:t>
            </a:r>
            <a:endParaRPr lang="en-US"/>
          </a:p>
        </p:txBody>
      </p:sp>
      <p:sp>
        <p:nvSpPr>
          <p:cNvPr id="7" name="Text Placeholder 3">
            <a:extLst>
              <a:ext uri="{FF2B5EF4-FFF2-40B4-BE49-F238E27FC236}">
                <a16:creationId xmlns:a16="http://schemas.microsoft.com/office/drawing/2014/main" id="{EC4CCDD6-ECE1-4F32-AB7A-3DC9D7E6AB04}"/>
              </a:ext>
            </a:extLst>
          </p:cNvPr>
          <p:cNvSpPr txBox="1">
            <a:spLocks/>
          </p:cNvSpPr>
          <p:nvPr/>
        </p:nvSpPr>
        <p:spPr>
          <a:xfrm>
            <a:off x="3129385" y="6217107"/>
            <a:ext cx="5137867" cy="402451"/>
          </a:xfrm>
          <a:prstGeom prst="rect">
            <a:avLst/>
          </a:prstGeom>
        </p:spPr>
        <p:txBody>
          <a:bodyPr anchor="b"/>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None/>
            </a:pPr>
            <a:r>
              <a:rPr lang="en-US" sz="800">
                <a:solidFill>
                  <a:schemeClr val="bg1"/>
                </a:solidFill>
                <a:latin typeface="Arial Narrow" panose="020B0606020202030204" pitchFamily="34" charset="0"/>
              </a:rPr>
              <a:t>Diversification does not guarantee a profit or eliminate the risk of a loss.</a:t>
            </a:r>
          </a:p>
        </p:txBody>
      </p:sp>
      <p:sp>
        <p:nvSpPr>
          <p:cNvPr id="3" name="Slide Number Placeholder 2">
            <a:extLst>
              <a:ext uri="{FF2B5EF4-FFF2-40B4-BE49-F238E27FC236}">
                <a16:creationId xmlns:a16="http://schemas.microsoft.com/office/drawing/2014/main" id="{912EA6F6-3A04-4903-80BE-017206CB7B11}"/>
              </a:ext>
              <a:ext uri="{C183D7F6-B498-43B3-948B-1728B52AA6E4}">
                <adec:decorative xmlns:adec="http://schemas.microsoft.com/office/drawing/2017/decorative" val="1"/>
              </a:ext>
            </a:extLst>
          </p:cNvPr>
          <p:cNvSpPr>
            <a:spLocks noGrp="1"/>
          </p:cNvSpPr>
          <p:nvPr>
            <p:ph type="sldNum" sz="quarter" idx="12"/>
          </p:nvPr>
        </p:nvSpPr>
        <p:spPr/>
        <p:txBody>
          <a:bodyPr/>
          <a:lstStyle/>
          <a:p>
            <a:pPr>
              <a:defRPr/>
            </a:pPr>
            <a:fld id="{1EEDA745-9936-4A17-800E-6B5675F0F699}" type="slidenum">
              <a:rPr lang="en-CA" smtClean="0"/>
              <a:pPr>
                <a:defRPr/>
              </a:pPr>
              <a:t>35</a:t>
            </a:fld>
            <a:endParaRPr lang="en-CA"/>
          </a:p>
        </p:txBody>
      </p:sp>
    </p:spTree>
    <p:extLst>
      <p:ext uri="{BB962C8B-B14F-4D97-AF65-F5344CB8AC3E}">
        <p14:creationId xmlns:p14="http://schemas.microsoft.com/office/powerpoint/2010/main" val="906717569"/>
      </p:ext>
    </p:extLst>
  </p:cSld>
  <p:clrMapOvr>
    <a:masterClrMapping/>
  </p:clrMapOvr>
  <p:transition spd="slow">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altLang="en-US"/>
              <a:t>The markets are unpredictable</a:t>
            </a:r>
            <a:endParaRPr lang="en-US"/>
          </a:p>
        </p:txBody>
      </p:sp>
      <p:sp>
        <p:nvSpPr>
          <p:cNvPr id="29" name="Text Placeholder 16">
            <a:extLst>
              <a:ext uri="{FF2B5EF4-FFF2-40B4-BE49-F238E27FC236}">
                <a16:creationId xmlns:a16="http://schemas.microsoft.com/office/drawing/2014/main" id="{C0B22729-5D2E-4033-B196-7EEA399F0166}"/>
              </a:ext>
            </a:extLst>
          </p:cNvPr>
          <p:cNvSpPr txBox="1">
            <a:spLocks/>
          </p:cNvSpPr>
          <p:nvPr/>
        </p:nvSpPr>
        <p:spPr>
          <a:xfrm>
            <a:off x="407480" y="87539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Diversification helps ensure that you don’t own too many of the worst-performing </a:t>
            </a:r>
            <a:br>
              <a:rPr lang="en-US" sz="1600"/>
            </a:br>
            <a:r>
              <a:rPr lang="en-US" sz="1600"/>
              <a:t>asset classes</a:t>
            </a:r>
          </a:p>
        </p:txBody>
      </p:sp>
      <p:sp>
        <p:nvSpPr>
          <p:cNvPr id="37" name="Text Box 16"/>
          <p:cNvSpPr txBox="1">
            <a:spLocks noChangeArrowheads="1"/>
          </p:cNvSpPr>
          <p:nvPr/>
        </p:nvSpPr>
        <p:spPr bwMode="auto">
          <a:xfrm>
            <a:off x="322880" y="1400156"/>
            <a:ext cx="8072220" cy="29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D014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r>
              <a:rPr lang="en-US" altLang="en-US" sz="1300">
                <a:latin typeface="+mn-lt"/>
              </a:rPr>
              <a:t>Annual returns of asset class categories</a:t>
            </a:r>
          </a:p>
        </p:txBody>
      </p:sp>
      <p:graphicFrame>
        <p:nvGraphicFramePr>
          <p:cNvPr id="9" name="Table 8"/>
          <p:cNvGraphicFramePr>
            <a:graphicFrameLocks noGrp="1"/>
          </p:cNvGraphicFramePr>
          <p:nvPr>
            <p:extLst>
              <p:ext uri="{D42A27DB-BD31-4B8C-83A1-F6EECF244321}">
                <p14:modId xmlns:p14="http://schemas.microsoft.com/office/powerpoint/2010/main" val="2914511888"/>
              </p:ext>
            </p:extLst>
          </p:nvPr>
        </p:nvGraphicFramePr>
        <p:xfrm>
          <a:off x="587174" y="1697256"/>
          <a:ext cx="7292802" cy="3744468"/>
        </p:xfrm>
        <a:graphic>
          <a:graphicData uri="http://schemas.openxmlformats.org/drawingml/2006/table">
            <a:tbl>
              <a:tblPr firstRow="1">
                <a:tableStyleId>{5940675A-B579-460E-94D1-54222C63F5DA}</a:tableStyleId>
              </a:tblPr>
              <a:tblGrid>
                <a:gridCol w="662982">
                  <a:extLst>
                    <a:ext uri="{9D8B030D-6E8A-4147-A177-3AD203B41FA5}">
                      <a16:colId xmlns:a16="http://schemas.microsoft.com/office/drawing/2014/main" val="20005"/>
                    </a:ext>
                  </a:extLst>
                </a:gridCol>
                <a:gridCol w="662982">
                  <a:extLst>
                    <a:ext uri="{9D8B030D-6E8A-4147-A177-3AD203B41FA5}">
                      <a16:colId xmlns:a16="http://schemas.microsoft.com/office/drawing/2014/main" val="20006"/>
                    </a:ext>
                  </a:extLst>
                </a:gridCol>
                <a:gridCol w="662982">
                  <a:extLst>
                    <a:ext uri="{9D8B030D-6E8A-4147-A177-3AD203B41FA5}">
                      <a16:colId xmlns:a16="http://schemas.microsoft.com/office/drawing/2014/main" val="20007"/>
                    </a:ext>
                  </a:extLst>
                </a:gridCol>
                <a:gridCol w="662982">
                  <a:extLst>
                    <a:ext uri="{9D8B030D-6E8A-4147-A177-3AD203B41FA5}">
                      <a16:colId xmlns:a16="http://schemas.microsoft.com/office/drawing/2014/main" val="20008"/>
                    </a:ext>
                  </a:extLst>
                </a:gridCol>
                <a:gridCol w="662982">
                  <a:extLst>
                    <a:ext uri="{9D8B030D-6E8A-4147-A177-3AD203B41FA5}">
                      <a16:colId xmlns:a16="http://schemas.microsoft.com/office/drawing/2014/main" val="20009"/>
                    </a:ext>
                  </a:extLst>
                </a:gridCol>
                <a:gridCol w="662982">
                  <a:extLst>
                    <a:ext uri="{9D8B030D-6E8A-4147-A177-3AD203B41FA5}">
                      <a16:colId xmlns:a16="http://schemas.microsoft.com/office/drawing/2014/main" val="20010"/>
                    </a:ext>
                  </a:extLst>
                </a:gridCol>
                <a:gridCol w="662982">
                  <a:extLst>
                    <a:ext uri="{9D8B030D-6E8A-4147-A177-3AD203B41FA5}">
                      <a16:colId xmlns:a16="http://schemas.microsoft.com/office/drawing/2014/main" val="2077635339"/>
                    </a:ext>
                  </a:extLst>
                </a:gridCol>
                <a:gridCol w="662982">
                  <a:extLst>
                    <a:ext uri="{9D8B030D-6E8A-4147-A177-3AD203B41FA5}">
                      <a16:colId xmlns:a16="http://schemas.microsoft.com/office/drawing/2014/main" val="3971245523"/>
                    </a:ext>
                  </a:extLst>
                </a:gridCol>
                <a:gridCol w="662982">
                  <a:extLst>
                    <a:ext uri="{9D8B030D-6E8A-4147-A177-3AD203B41FA5}">
                      <a16:colId xmlns:a16="http://schemas.microsoft.com/office/drawing/2014/main" val="2107323615"/>
                    </a:ext>
                  </a:extLst>
                </a:gridCol>
                <a:gridCol w="662982">
                  <a:extLst>
                    <a:ext uri="{9D8B030D-6E8A-4147-A177-3AD203B41FA5}">
                      <a16:colId xmlns:a16="http://schemas.microsoft.com/office/drawing/2014/main" val="3161169123"/>
                    </a:ext>
                  </a:extLst>
                </a:gridCol>
                <a:gridCol w="662982">
                  <a:extLst>
                    <a:ext uri="{9D8B030D-6E8A-4147-A177-3AD203B41FA5}">
                      <a16:colId xmlns:a16="http://schemas.microsoft.com/office/drawing/2014/main" val="3041751224"/>
                    </a:ext>
                  </a:extLst>
                </a:gridCol>
              </a:tblGrid>
              <a:tr h="65619">
                <a:tc>
                  <a:txBody>
                    <a:bodyPr/>
                    <a:lstStyle/>
                    <a:p>
                      <a:pPr algn="ctr">
                        <a:lnSpc>
                          <a:spcPct val="100000"/>
                        </a:lnSpc>
                        <a:spcBef>
                          <a:spcPts val="0"/>
                        </a:spcBef>
                      </a:pPr>
                      <a:r>
                        <a:rPr lang="en-US" sz="1050" b="1" spc="0" baseline="0">
                          <a:solidFill>
                            <a:schemeClr val="bg2">
                              <a:lumMod val="75000"/>
                            </a:schemeClr>
                          </a:solidFill>
                        </a:rPr>
                        <a:t>2013</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ctr">
                        <a:lnSpc>
                          <a:spcPct val="100000"/>
                        </a:lnSpc>
                        <a:spcBef>
                          <a:spcPts val="0"/>
                        </a:spcBef>
                      </a:pPr>
                      <a:r>
                        <a:rPr lang="en-US" sz="1050" b="1" spc="0" baseline="0">
                          <a:solidFill>
                            <a:schemeClr val="bg2">
                              <a:lumMod val="75000"/>
                            </a:schemeClr>
                          </a:solidFill>
                        </a:rPr>
                        <a:t>2014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ctr">
                        <a:lnSpc>
                          <a:spcPct val="100000"/>
                        </a:lnSpc>
                        <a:spcBef>
                          <a:spcPts val="0"/>
                        </a:spcBef>
                      </a:pPr>
                      <a:r>
                        <a:rPr lang="en-US" sz="1050" b="1" spc="0" baseline="0">
                          <a:solidFill>
                            <a:schemeClr val="bg2">
                              <a:lumMod val="75000"/>
                            </a:schemeClr>
                          </a:solidFill>
                        </a:rPr>
                        <a:t>2015</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ctr">
                        <a:lnSpc>
                          <a:spcPct val="100000"/>
                        </a:lnSpc>
                        <a:spcBef>
                          <a:spcPts val="0"/>
                        </a:spcBef>
                      </a:pPr>
                      <a:r>
                        <a:rPr lang="en-US" sz="1050" b="1" spc="0" baseline="0">
                          <a:solidFill>
                            <a:schemeClr val="bg2">
                              <a:lumMod val="75000"/>
                            </a:schemeClr>
                          </a:solidFill>
                        </a:rPr>
                        <a:t>2016</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ctr">
                        <a:lnSpc>
                          <a:spcPct val="100000"/>
                        </a:lnSpc>
                        <a:spcBef>
                          <a:spcPts val="0"/>
                        </a:spcBef>
                      </a:pPr>
                      <a:r>
                        <a:rPr lang="en-US" sz="1050" b="1" spc="0" baseline="0">
                          <a:solidFill>
                            <a:schemeClr val="bg2">
                              <a:lumMod val="75000"/>
                            </a:schemeClr>
                          </a:solidFill>
                        </a:rPr>
                        <a:t>2017</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ctr">
                        <a:lnSpc>
                          <a:spcPct val="100000"/>
                        </a:lnSpc>
                        <a:spcBef>
                          <a:spcPts val="0"/>
                        </a:spcBef>
                      </a:pPr>
                      <a:r>
                        <a:rPr lang="en-US" sz="1050" b="1" spc="0" baseline="0">
                          <a:solidFill>
                            <a:schemeClr val="bg2">
                              <a:lumMod val="75000"/>
                            </a:schemeClr>
                          </a:solidFill>
                        </a:rPr>
                        <a:t>2018</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ctr">
                        <a:lnSpc>
                          <a:spcPct val="100000"/>
                        </a:lnSpc>
                        <a:spcBef>
                          <a:spcPts val="0"/>
                        </a:spcBef>
                      </a:pPr>
                      <a:r>
                        <a:rPr lang="en-US" sz="1050" b="1" spc="0" baseline="0">
                          <a:solidFill>
                            <a:schemeClr val="bg2">
                              <a:lumMod val="75000"/>
                            </a:schemeClr>
                          </a:solidFill>
                        </a:rPr>
                        <a:t>2019</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ctr" fontAlgn="ctr"/>
                      <a:r>
                        <a:rPr lang="en-US" sz="1050" b="1" kern="1200" spc="0" baseline="0">
                          <a:solidFill>
                            <a:schemeClr val="bg2">
                              <a:lumMod val="75000"/>
                            </a:schemeClr>
                          </a:solidFill>
                          <a:latin typeface="+mn-lt"/>
                          <a:ea typeface="+mn-ea"/>
                          <a:cs typeface="+mn-cs"/>
                        </a:rPr>
                        <a:t>2020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ctr" fontAlgn="ctr"/>
                      <a:r>
                        <a:rPr lang="en-US" sz="1050" b="1" kern="1200" spc="0" baseline="0">
                          <a:solidFill>
                            <a:schemeClr val="bg2">
                              <a:lumMod val="75000"/>
                            </a:schemeClr>
                          </a:solidFill>
                          <a:latin typeface="+mn-lt"/>
                          <a:ea typeface="+mn-ea"/>
                          <a:cs typeface="+mn-cs"/>
                        </a:rPr>
                        <a:t>2021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ctr" fontAlgn="ctr"/>
                      <a:r>
                        <a:rPr lang="en-US" sz="1050" b="1" kern="1200" spc="0" baseline="0">
                          <a:solidFill>
                            <a:schemeClr val="bg2">
                              <a:lumMod val="75000"/>
                            </a:schemeClr>
                          </a:solidFill>
                          <a:latin typeface="+mn-lt"/>
                          <a:ea typeface="+mn-ea"/>
                          <a:cs typeface="+mn-cs"/>
                        </a:rPr>
                        <a:t>2022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ctr" fontAlgn="ctr"/>
                      <a:r>
                        <a:rPr lang="en-US" sz="1050" b="1" kern="1200" spc="0" baseline="0">
                          <a:solidFill>
                            <a:schemeClr val="bg2">
                              <a:lumMod val="75000"/>
                            </a:schemeClr>
                          </a:solidFill>
                          <a:latin typeface="+mn-lt"/>
                          <a:ea typeface="+mn-ea"/>
                          <a:cs typeface="+mn-cs"/>
                        </a:rPr>
                        <a:t>2023</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0"/>
                  </a:ext>
                </a:extLst>
              </a:tr>
              <a:tr h="448056">
                <a:tc>
                  <a:txBody>
                    <a:bodyPr/>
                    <a:lstStyle/>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U.S. small-cap</a:t>
                      </a:r>
                      <a:br>
                        <a:rPr lang="en-US" sz="900" b="0" i="0" kern="1200" spc="0" baseline="0">
                          <a:solidFill>
                            <a:srgbClr val="EAEAEA"/>
                          </a:solidFill>
                          <a:latin typeface="Arial Narrow" panose="020B0604020202020204" pitchFamily="34" charset="0"/>
                          <a:ea typeface="+mn-ea"/>
                          <a:cs typeface="Arial Narrow" panose="020B0604020202020204" pitchFamily="34" charset="0"/>
                        </a:rPr>
                      </a:br>
                      <a:r>
                        <a:rPr lang="en-US" sz="900" b="0" i="0" kern="1200" spc="0" baseline="0">
                          <a:solidFill>
                            <a:srgbClr val="EAEAEA"/>
                          </a:solidFill>
                          <a:latin typeface="Arial Narrow" panose="020B0604020202020204" pitchFamily="34" charset="0"/>
                          <a:ea typeface="+mn-ea"/>
                          <a:cs typeface="Arial Narrow" panose="020B0604020202020204" pitchFamily="34" charset="0"/>
                        </a:rPr>
                        <a:t>equity</a:t>
                      </a:r>
                    </a:p>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38.82%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87D81"/>
                    </a:solidFill>
                  </a:tcPr>
                </a:tc>
                <a:tc>
                  <a:txBody>
                    <a:bodyPr/>
                    <a:lstStyle/>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U.S. large-cap</a:t>
                      </a:r>
                      <a:br>
                        <a:rPr lang="en-US" sz="900" b="0" i="0" kern="1200" spc="0" baseline="0">
                          <a:solidFill>
                            <a:srgbClr val="EAEAEA"/>
                          </a:solidFill>
                          <a:latin typeface="Arial Narrow" panose="020B0604020202020204" pitchFamily="34" charset="0"/>
                          <a:ea typeface="+mn-ea"/>
                          <a:cs typeface="Arial Narrow" panose="020B0604020202020204" pitchFamily="34" charset="0"/>
                        </a:rPr>
                      </a:br>
                      <a:r>
                        <a:rPr lang="en-US" sz="900" b="0" i="0" kern="1200" spc="0" baseline="0">
                          <a:solidFill>
                            <a:srgbClr val="EAEAEA"/>
                          </a:solidFill>
                          <a:latin typeface="Arial Narrow" panose="020B0604020202020204" pitchFamily="34" charset="0"/>
                          <a:ea typeface="+mn-ea"/>
                          <a:cs typeface="Arial Narrow" panose="020B0604020202020204" pitchFamily="34" charset="0"/>
                        </a:rPr>
                        <a:t>equity</a:t>
                      </a:r>
                    </a:p>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13.24%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5E66"/>
                    </a:solidFill>
                  </a:tcPr>
                </a:tc>
                <a:tc>
                  <a:txBody>
                    <a:bodyPr/>
                    <a:lstStyle/>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U.S. large-cap</a:t>
                      </a:r>
                      <a:br>
                        <a:rPr lang="en-US" sz="900" b="0" i="0" kern="1200" spc="0" baseline="0">
                          <a:solidFill>
                            <a:srgbClr val="EAEAEA"/>
                          </a:solidFill>
                          <a:latin typeface="Arial Narrow" panose="020B0604020202020204" pitchFamily="34" charset="0"/>
                          <a:ea typeface="+mn-ea"/>
                          <a:cs typeface="Arial Narrow" panose="020B0604020202020204" pitchFamily="34" charset="0"/>
                        </a:rPr>
                      </a:br>
                      <a:r>
                        <a:rPr lang="en-US" sz="900" b="0" i="0" kern="1200" spc="0" baseline="0">
                          <a:solidFill>
                            <a:srgbClr val="EAEAEA"/>
                          </a:solidFill>
                          <a:latin typeface="Arial Narrow" panose="020B0604020202020204" pitchFamily="34" charset="0"/>
                          <a:ea typeface="+mn-ea"/>
                          <a:cs typeface="Arial Narrow" panose="020B0604020202020204" pitchFamily="34" charset="0"/>
                        </a:rPr>
                        <a:t>equity</a:t>
                      </a:r>
                    </a:p>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0.92%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5E66"/>
                    </a:solidFill>
                  </a:tcPr>
                </a:tc>
                <a:tc>
                  <a:txBody>
                    <a:bodyPr/>
                    <a:lstStyle/>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U.S. small-cap</a:t>
                      </a:r>
                      <a:br>
                        <a:rPr lang="en-US" sz="900" b="0" i="0" kern="1200" spc="0" baseline="0">
                          <a:solidFill>
                            <a:srgbClr val="EAEAEA"/>
                          </a:solidFill>
                          <a:latin typeface="Arial Narrow" panose="020B0604020202020204" pitchFamily="34" charset="0"/>
                          <a:ea typeface="+mn-ea"/>
                          <a:cs typeface="Arial Narrow" panose="020B0604020202020204" pitchFamily="34" charset="0"/>
                        </a:rPr>
                      </a:br>
                      <a:r>
                        <a:rPr lang="en-US" sz="900" b="0" i="0" kern="1200" spc="0" baseline="0">
                          <a:solidFill>
                            <a:srgbClr val="EAEAEA"/>
                          </a:solidFill>
                          <a:latin typeface="Arial Narrow" panose="020B0604020202020204" pitchFamily="34" charset="0"/>
                          <a:ea typeface="+mn-ea"/>
                          <a:cs typeface="Arial Narrow" panose="020B0604020202020204" pitchFamily="34" charset="0"/>
                        </a:rPr>
                        <a:t>equity</a:t>
                      </a:r>
                    </a:p>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21.31%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87D81"/>
                    </a:solidFill>
                  </a:tcPr>
                </a:tc>
                <a:tc>
                  <a:txBody>
                    <a:bodyPr/>
                    <a:lstStyle/>
                    <a:p>
                      <a:pPr marL="0" marR="0" algn="ctr" defTabSz="914400" rtl="0" eaLnBrk="1" fontAlgn="ctr" latinLnBrk="0" hangingPunct="1">
                        <a:lnSpc>
                          <a:spcPts val="800"/>
                        </a:lnSpc>
                        <a:spcBef>
                          <a:spcPts val="200"/>
                        </a:spcBef>
                        <a:spcAft>
                          <a:spcPts val="0"/>
                        </a:spcAft>
                      </a:pPr>
                      <a:r>
                        <a:rPr lang="en-US" sz="900" b="0" i="0" kern="1200" spc="0" baseline="0">
                          <a:solidFill>
                            <a:srgbClr val="EAEAEA"/>
                          </a:solidFill>
                          <a:latin typeface="Arial Narrow" panose="020B0604020202020204" pitchFamily="34" charset="0"/>
                          <a:ea typeface="+mn-ea"/>
                          <a:cs typeface="Arial Narrow" panose="020B0604020202020204" pitchFamily="34" charset="0"/>
                        </a:rPr>
                        <a:t>International equity</a:t>
                      </a:r>
                    </a:p>
                    <a:p>
                      <a:pPr marL="0" marR="0" algn="ctr" defTabSz="914400" rtl="0" eaLnBrk="1" fontAlgn="ctr" latinLnBrk="0" hangingPunct="1">
                        <a:lnSpc>
                          <a:spcPts val="800"/>
                        </a:lnSpc>
                        <a:spcBef>
                          <a:spcPts val="200"/>
                        </a:spcBef>
                        <a:spcAft>
                          <a:spcPts val="0"/>
                        </a:spcAft>
                      </a:pPr>
                      <a:r>
                        <a:rPr lang="en-US" sz="900" b="0" i="0" kern="1200" spc="0" baseline="0">
                          <a:solidFill>
                            <a:srgbClr val="EAEAEA"/>
                          </a:solidFill>
                          <a:latin typeface="Arial Narrow" panose="020B0604020202020204" pitchFamily="34" charset="0"/>
                          <a:ea typeface="+mn-ea"/>
                          <a:cs typeface="Arial Narrow" panose="020B0604020202020204" pitchFamily="34" charset="0"/>
                        </a:rPr>
                        <a:t>27.77%</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6401D"/>
                    </a:solidFill>
                  </a:tcPr>
                </a:tc>
                <a:tc>
                  <a:txBody>
                    <a:bodyPr/>
                    <a:lstStyle/>
                    <a:p>
                      <a:pPr algn="ctr" fontAlgn="ctr"/>
                      <a:r>
                        <a:rPr lang="en-US" sz="900" b="0" i="0" u="none" strike="noStrike">
                          <a:solidFill>
                            <a:schemeClr val="bg1"/>
                          </a:solidFill>
                          <a:effectLst/>
                          <a:latin typeface="Arial Narrow" panose="020B0604020202020204" pitchFamily="34" charset="0"/>
                          <a:cs typeface="Arial Narrow" panose="020B0604020202020204" pitchFamily="34" charset="0"/>
                        </a:rPr>
                        <a:t>Cash</a:t>
                      </a:r>
                      <a:br>
                        <a:rPr lang="en-US" sz="900" b="0" i="0" u="none" strike="noStrike">
                          <a:solidFill>
                            <a:schemeClr val="bg1"/>
                          </a:solidFill>
                          <a:effectLst/>
                          <a:latin typeface="Arial Narrow" panose="020B0604020202020204" pitchFamily="34" charset="0"/>
                          <a:cs typeface="Arial Narrow" panose="020B0604020202020204" pitchFamily="34" charset="0"/>
                        </a:rPr>
                      </a:br>
                      <a:r>
                        <a:rPr lang="en-US" sz="900" b="0" i="0" u="none" strike="noStrike">
                          <a:solidFill>
                            <a:schemeClr val="bg1"/>
                          </a:solidFill>
                          <a:effectLst/>
                          <a:latin typeface="Arial Narrow" panose="020B0604020202020204" pitchFamily="34" charset="0"/>
                          <a:cs typeface="Arial Narrow" panose="020B0604020202020204" pitchFamily="34" charset="0"/>
                        </a:rPr>
                        <a:t>1.86%</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7963A"/>
                    </a:solidFill>
                  </a:tcPr>
                </a:tc>
                <a:tc>
                  <a:txBody>
                    <a:bodyPr/>
                    <a:lstStyle/>
                    <a:p>
                      <a:pPr algn="ctr" fontAlgn="ctr">
                        <a:lnSpc>
                          <a:spcPct val="85000"/>
                        </a:lnSpc>
                      </a:pPr>
                      <a:r>
                        <a:rPr lang="en-US" sz="900" b="0" i="0" u="none" strike="noStrike">
                          <a:solidFill>
                            <a:schemeClr val="bg1"/>
                          </a:solidFill>
                          <a:effectLst/>
                          <a:latin typeface="Arial Narrow" panose="020B0604020202020204" pitchFamily="34" charset="0"/>
                          <a:cs typeface="Arial Narrow" panose="020B0604020202020204" pitchFamily="34" charset="0"/>
                        </a:rPr>
                        <a:t>U.S. large-cap</a:t>
                      </a:r>
                      <a:br>
                        <a:rPr lang="en-US" sz="900" b="0" i="0" u="none" strike="noStrike">
                          <a:solidFill>
                            <a:schemeClr val="bg1"/>
                          </a:solidFill>
                          <a:effectLst/>
                          <a:latin typeface="Arial Narrow" panose="020B0604020202020204" pitchFamily="34" charset="0"/>
                          <a:cs typeface="Arial Narrow" panose="020B0604020202020204" pitchFamily="34" charset="0"/>
                        </a:rPr>
                      </a:br>
                      <a:r>
                        <a:rPr lang="en-US" sz="900" b="0" i="0" u="none" strike="noStrike">
                          <a:solidFill>
                            <a:schemeClr val="bg1"/>
                          </a:solidFill>
                          <a:effectLst/>
                          <a:latin typeface="Arial Narrow" panose="020B0604020202020204" pitchFamily="34" charset="0"/>
                          <a:cs typeface="Arial Narrow" panose="020B0604020202020204" pitchFamily="34" charset="0"/>
                        </a:rPr>
                        <a:t>equity</a:t>
                      </a:r>
                      <a:br>
                        <a:rPr lang="en-US" sz="900" b="0" i="0" u="none" strike="noStrike">
                          <a:solidFill>
                            <a:schemeClr val="bg1"/>
                          </a:solidFill>
                          <a:effectLst/>
                          <a:latin typeface="Arial Narrow" panose="020B0604020202020204" pitchFamily="34" charset="0"/>
                          <a:cs typeface="Arial Narrow" panose="020B0604020202020204" pitchFamily="34" charset="0"/>
                        </a:rPr>
                      </a:br>
                      <a:r>
                        <a:rPr lang="en-US" sz="900" b="0" i="0" u="none" strike="noStrike">
                          <a:solidFill>
                            <a:schemeClr val="bg1"/>
                          </a:solidFill>
                          <a:effectLst/>
                          <a:latin typeface="Arial Narrow" panose="020B0604020202020204" pitchFamily="34" charset="0"/>
                          <a:cs typeface="Arial Narrow" panose="020B0604020202020204" pitchFamily="34" charset="0"/>
                        </a:rPr>
                        <a:t>31.43%</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5E66"/>
                    </a:solidFill>
                  </a:tcPr>
                </a:tc>
                <a:tc>
                  <a:txBody>
                    <a:bodyPr/>
                    <a:lstStyle/>
                    <a:p>
                      <a:pPr algn="ctr" fontAlgn="ctr"/>
                      <a:r>
                        <a:rPr lang="en-US" sz="900" b="0" i="0" u="none" strike="noStrike">
                          <a:solidFill>
                            <a:srgbClr val="FFFFFF"/>
                          </a:solidFill>
                          <a:effectLst/>
                          <a:latin typeface="Arial Narrow" panose="020B0604020202020204" pitchFamily="34" charset="0"/>
                          <a:cs typeface="Arial Narrow" panose="020B0604020202020204" pitchFamily="34" charset="0"/>
                        </a:rPr>
                        <a:t>U.S. large-cap</a:t>
                      </a:r>
                      <a:br>
                        <a:rPr lang="en-US" sz="900" b="0" i="0" u="none" strike="noStrike">
                          <a:solidFill>
                            <a:srgbClr val="FFFFFF"/>
                          </a:solidFill>
                          <a:effectLst/>
                          <a:latin typeface="Arial Narrow" panose="020B0604020202020204" pitchFamily="34" charset="0"/>
                          <a:cs typeface="Arial Narrow" panose="020B0604020202020204" pitchFamily="34" charset="0"/>
                        </a:rPr>
                      </a:br>
                      <a:r>
                        <a:rPr lang="en-US" sz="900" b="0" i="0" u="none" strike="noStrike">
                          <a:solidFill>
                            <a:srgbClr val="FFFFFF"/>
                          </a:solidFill>
                          <a:effectLst/>
                          <a:latin typeface="Arial Narrow" panose="020B0604020202020204" pitchFamily="34" charset="0"/>
                          <a:cs typeface="Arial Narrow" panose="020B0604020202020204" pitchFamily="34" charset="0"/>
                        </a:rPr>
                        <a:t>equity</a:t>
                      </a:r>
                      <a:br>
                        <a:rPr lang="en-US" sz="900" b="0" i="0" u="none" strike="noStrike">
                          <a:solidFill>
                            <a:srgbClr val="FFFFFF"/>
                          </a:solidFill>
                          <a:effectLst/>
                          <a:latin typeface="Arial Narrow" panose="020B0604020202020204" pitchFamily="34" charset="0"/>
                          <a:cs typeface="Arial Narrow" panose="020B0604020202020204" pitchFamily="34" charset="0"/>
                        </a:rPr>
                      </a:br>
                      <a:r>
                        <a:rPr lang="en-US" sz="900" b="0" i="0" u="none" strike="noStrike">
                          <a:solidFill>
                            <a:srgbClr val="FFFFFF"/>
                          </a:solidFill>
                          <a:effectLst/>
                          <a:latin typeface="Arial Narrow" panose="020B0604020202020204" pitchFamily="34" charset="0"/>
                          <a:cs typeface="Arial Narrow" panose="020B0604020202020204" pitchFamily="34" charset="0"/>
                        </a:rPr>
                        <a:t>20.96%</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15F67"/>
                    </a:solidFill>
                  </a:tcPr>
                </a:tc>
                <a:tc>
                  <a:txBody>
                    <a:bodyPr/>
                    <a:lstStyle/>
                    <a:p>
                      <a:pPr algn="ctr" fontAlgn="ctr"/>
                      <a:r>
                        <a:rPr lang="en-CA" sz="900" b="0" i="0" u="none" strike="noStrike">
                          <a:solidFill>
                            <a:srgbClr val="FFFFFF"/>
                          </a:solidFill>
                          <a:effectLst/>
                          <a:latin typeface="Arial Narrow" panose="020B0604020202020204" pitchFamily="34" charset="0"/>
                          <a:cs typeface="Arial Narrow" panose="020B0604020202020204" pitchFamily="34" charset="0"/>
                        </a:rPr>
                        <a:t>U.S. large-cap</a:t>
                      </a:r>
                      <a:br>
                        <a:rPr lang="en-CA" sz="900" b="0" i="0" u="none" strike="noStrike">
                          <a:solidFill>
                            <a:srgbClr val="FFFFFF"/>
                          </a:solidFill>
                          <a:effectLst/>
                          <a:latin typeface="Arial Narrow" panose="020B0604020202020204" pitchFamily="34" charset="0"/>
                          <a:cs typeface="Arial Narrow" panose="020B0604020202020204" pitchFamily="34" charset="0"/>
                        </a:rPr>
                      </a:br>
                      <a:r>
                        <a:rPr lang="en-CA" sz="900" b="0" i="0" u="none" strike="noStrike">
                          <a:solidFill>
                            <a:srgbClr val="FFFFFF"/>
                          </a:solidFill>
                          <a:effectLst/>
                          <a:latin typeface="Arial Narrow" panose="020B0604020202020204" pitchFamily="34" charset="0"/>
                          <a:cs typeface="Arial Narrow" panose="020B0604020202020204" pitchFamily="34" charset="0"/>
                        </a:rPr>
                        <a:t>equity</a:t>
                      </a:r>
                      <a:br>
                        <a:rPr lang="en-CA" sz="900" b="0" i="0" u="none" strike="noStrike">
                          <a:solidFill>
                            <a:srgbClr val="FFFFFF"/>
                          </a:solidFill>
                          <a:effectLst/>
                          <a:latin typeface="Arial Narrow" panose="020B0604020202020204" pitchFamily="34" charset="0"/>
                          <a:cs typeface="Arial Narrow" panose="020B0604020202020204" pitchFamily="34" charset="0"/>
                        </a:rPr>
                      </a:br>
                      <a:r>
                        <a:rPr lang="en-CA" sz="900" b="0" i="0" u="none" strike="noStrike">
                          <a:solidFill>
                            <a:srgbClr val="FFFFFF"/>
                          </a:solidFill>
                          <a:effectLst/>
                          <a:latin typeface="Arial Narrow" panose="020B0604020202020204" pitchFamily="34" charset="0"/>
                          <a:cs typeface="Arial Narrow" panose="020B0604020202020204" pitchFamily="34" charset="0"/>
                        </a:rPr>
                        <a:t>26.45%</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15F67"/>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CA" sz="900" b="0" i="0" u="none" strike="noStrike">
                          <a:solidFill>
                            <a:srgbClr val="FFFFFF"/>
                          </a:solidFill>
                          <a:effectLst/>
                          <a:latin typeface="Arial Narrow" panose="020B0604020202020204" pitchFamily="34" charset="0"/>
                          <a:cs typeface="Arial Narrow" panose="020B0604020202020204" pitchFamily="34" charset="0"/>
                        </a:rPr>
                        <a:t>Cash</a:t>
                      </a:r>
                      <a:br>
                        <a:rPr lang="en-CA" sz="900" b="0" i="0" u="none" strike="noStrike">
                          <a:solidFill>
                            <a:srgbClr val="FFFFFF"/>
                          </a:solidFill>
                          <a:effectLst/>
                          <a:latin typeface="Arial Narrow" panose="020B0604020202020204" pitchFamily="34" charset="0"/>
                          <a:cs typeface="Arial Narrow" panose="020B0604020202020204" pitchFamily="34" charset="0"/>
                        </a:rPr>
                      </a:br>
                      <a:r>
                        <a:rPr lang="en-CA" sz="900" b="0" i="0" u="none" strike="noStrike">
                          <a:solidFill>
                            <a:srgbClr val="FFFFFF"/>
                          </a:solidFill>
                          <a:effectLst/>
                          <a:latin typeface="Arial Narrow" panose="020B0604020202020204" pitchFamily="34" charset="0"/>
                          <a:cs typeface="Arial Narrow" panose="020B0604020202020204" pitchFamily="34" charset="0"/>
                        </a:rPr>
                        <a:t>1.50%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7963A"/>
                    </a:solidFill>
                  </a:tcPr>
                </a:tc>
                <a:tc>
                  <a:txBody>
                    <a:bodyPr/>
                    <a:lstStyle/>
                    <a:p>
                      <a:pPr algn="ctr" fontAlgn="ctr"/>
                      <a:r>
                        <a:rPr lang="en-CA" sz="900" b="0" i="0" u="none" strike="noStrike">
                          <a:solidFill>
                            <a:srgbClr val="FFFFFF"/>
                          </a:solidFill>
                          <a:effectLst/>
                          <a:latin typeface="Arial Narrow" panose="020B0604020202020204" pitchFamily="34" charset="0"/>
                          <a:cs typeface="Arial Narrow" panose="020B0604020202020204" pitchFamily="34" charset="0"/>
                        </a:rPr>
                        <a:t>U.S. large-cap</a:t>
                      </a:r>
                      <a:br>
                        <a:rPr lang="en-CA" sz="900" b="0" i="0" u="none" strike="noStrike">
                          <a:solidFill>
                            <a:srgbClr val="FFFFFF"/>
                          </a:solidFill>
                          <a:effectLst/>
                          <a:latin typeface="Arial Narrow" panose="020B0604020202020204" pitchFamily="34" charset="0"/>
                          <a:cs typeface="Arial Narrow" panose="020B0604020202020204" pitchFamily="34" charset="0"/>
                        </a:rPr>
                      </a:br>
                      <a:r>
                        <a:rPr lang="en-CA" sz="900" b="0" i="0" u="none" strike="noStrike">
                          <a:solidFill>
                            <a:srgbClr val="FFFFFF"/>
                          </a:solidFill>
                          <a:effectLst/>
                          <a:latin typeface="Arial Narrow" panose="020B0604020202020204" pitchFamily="34" charset="0"/>
                          <a:cs typeface="Arial Narrow" panose="020B0604020202020204" pitchFamily="34" charset="0"/>
                        </a:rPr>
                        <a:t>equity</a:t>
                      </a:r>
                      <a:br>
                        <a:rPr lang="en-CA" sz="900" b="0" i="0" u="none" strike="noStrike">
                          <a:solidFill>
                            <a:srgbClr val="FFFFFF"/>
                          </a:solidFill>
                          <a:effectLst/>
                          <a:latin typeface="Arial Narrow" panose="020B0604020202020204" pitchFamily="34" charset="0"/>
                          <a:cs typeface="Arial Narrow" panose="020B0604020202020204" pitchFamily="34" charset="0"/>
                        </a:rPr>
                      </a:br>
                      <a:r>
                        <a:rPr lang="en-CA" sz="900" b="0" i="0" u="none" strike="noStrike">
                          <a:solidFill>
                            <a:srgbClr val="FFFFFF"/>
                          </a:solidFill>
                          <a:effectLst/>
                          <a:latin typeface="Arial Narrow" panose="020B0604020202020204" pitchFamily="34" charset="0"/>
                          <a:cs typeface="Arial Narrow" panose="020B0604020202020204" pitchFamily="34" charset="0"/>
                        </a:rPr>
                        <a:t>26.53%</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5E66"/>
                    </a:solidFill>
                  </a:tcPr>
                </a:tc>
                <a:extLst>
                  <a:ext uri="{0D108BD9-81ED-4DB2-BD59-A6C34878D82A}">
                    <a16:rowId xmlns:a16="http://schemas.microsoft.com/office/drawing/2014/main" val="10001"/>
                  </a:ext>
                </a:extLst>
              </a:tr>
              <a:tr h="448056">
                <a:tc>
                  <a:txBody>
                    <a:bodyPr/>
                    <a:lstStyle/>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U.S. large-cap</a:t>
                      </a:r>
                      <a:br>
                        <a:rPr lang="en-US" sz="900" b="0" i="0" kern="1200" spc="0" baseline="0">
                          <a:solidFill>
                            <a:srgbClr val="EAEAEA"/>
                          </a:solidFill>
                          <a:latin typeface="Arial Narrow" panose="020B0604020202020204" pitchFamily="34" charset="0"/>
                          <a:ea typeface="+mn-ea"/>
                          <a:cs typeface="Arial Narrow" panose="020B0604020202020204" pitchFamily="34" charset="0"/>
                        </a:rPr>
                      </a:br>
                      <a:r>
                        <a:rPr lang="en-US" sz="900" b="0" i="0" kern="1200" spc="0" baseline="0">
                          <a:solidFill>
                            <a:srgbClr val="EAEAEA"/>
                          </a:solidFill>
                          <a:latin typeface="Arial Narrow" panose="020B0604020202020204" pitchFamily="34" charset="0"/>
                          <a:ea typeface="+mn-ea"/>
                          <a:cs typeface="Arial Narrow" panose="020B0604020202020204" pitchFamily="34" charset="0"/>
                        </a:rPr>
                        <a:t>equity</a:t>
                      </a:r>
                    </a:p>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33.11%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5E66"/>
                    </a:solidFill>
                  </a:tcPr>
                </a:tc>
                <a:tc>
                  <a:txBody>
                    <a:bodyPr/>
                    <a:lstStyle/>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Investment-</a:t>
                      </a:r>
                      <a:br>
                        <a:rPr lang="en-US" sz="900" b="0" i="0" kern="1200" spc="0" baseline="0">
                          <a:solidFill>
                            <a:srgbClr val="EAEAEA"/>
                          </a:solidFill>
                          <a:latin typeface="Arial Narrow" panose="020B0604020202020204" pitchFamily="34" charset="0"/>
                          <a:ea typeface="+mn-ea"/>
                          <a:cs typeface="Arial Narrow" panose="020B0604020202020204" pitchFamily="34" charset="0"/>
                        </a:rPr>
                      </a:br>
                      <a:r>
                        <a:rPr lang="en-US" sz="900" b="0" i="0" kern="1200" spc="0" baseline="0">
                          <a:solidFill>
                            <a:srgbClr val="EAEAEA"/>
                          </a:solidFill>
                          <a:latin typeface="Arial Narrow" panose="020B0604020202020204" pitchFamily="34" charset="0"/>
                          <a:ea typeface="+mn-ea"/>
                          <a:cs typeface="Arial Narrow" panose="020B0604020202020204" pitchFamily="34" charset="0"/>
                        </a:rPr>
                        <a:t>grade bonds</a:t>
                      </a:r>
                    </a:p>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5.97%</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548C"/>
                    </a:solidFill>
                  </a:tcPr>
                </a:tc>
                <a:tc>
                  <a:txBody>
                    <a:bodyPr/>
                    <a:lstStyle/>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Investment-</a:t>
                      </a:r>
                      <a:br>
                        <a:rPr lang="en-US" sz="900" b="0" i="0" kern="1200" spc="0" baseline="0">
                          <a:solidFill>
                            <a:srgbClr val="EAEAEA"/>
                          </a:solidFill>
                          <a:latin typeface="Arial Narrow" panose="020B0604020202020204" pitchFamily="34" charset="0"/>
                          <a:ea typeface="+mn-ea"/>
                          <a:cs typeface="Arial Narrow" panose="020B0604020202020204" pitchFamily="34" charset="0"/>
                        </a:rPr>
                      </a:br>
                      <a:r>
                        <a:rPr lang="en-US" sz="900" b="0" i="0" kern="1200" spc="0" baseline="0">
                          <a:solidFill>
                            <a:srgbClr val="EAEAEA"/>
                          </a:solidFill>
                          <a:latin typeface="Arial Narrow" panose="020B0604020202020204" pitchFamily="34" charset="0"/>
                          <a:ea typeface="+mn-ea"/>
                          <a:cs typeface="Arial Narrow" panose="020B0604020202020204" pitchFamily="34" charset="0"/>
                        </a:rPr>
                        <a:t>grade bonds</a:t>
                      </a:r>
                    </a:p>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0.55%</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558C"/>
                    </a:solidFill>
                  </a:tcPr>
                </a:tc>
                <a:tc>
                  <a:txBody>
                    <a:bodyPr/>
                    <a:lstStyle/>
                    <a:p>
                      <a:pPr marL="0" algn="ctr" defTabSz="914400" rtl="0" eaLnBrk="1" latinLnBrk="0" hangingPunct="1">
                        <a:lnSpc>
                          <a:spcPts val="800"/>
                        </a:lnSpc>
                        <a:spcBef>
                          <a:spcPts val="200"/>
                        </a:spcBef>
                      </a:pPr>
                      <a:r>
                        <a:rPr lang="en-US" sz="900" b="0" i="0" kern="1200" spc="0" baseline="0">
                          <a:solidFill>
                            <a:schemeClr val="tx1"/>
                          </a:solidFill>
                          <a:latin typeface="Arial Narrow" panose="020B0604020202020204" pitchFamily="34" charset="0"/>
                          <a:ea typeface="+mn-ea"/>
                          <a:cs typeface="Arial Narrow" panose="020B0604020202020204" pitchFamily="34" charset="0"/>
                        </a:rPr>
                        <a:t>High-yield</a:t>
                      </a:r>
                      <a:br>
                        <a:rPr lang="en-US" sz="900" b="0" i="0" kern="1200" spc="0" baseline="0">
                          <a:solidFill>
                            <a:schemeClr val="tx1"/>
                          </a:solidFill>
                          <a:latin typeface="Arial Narrow" panose="020B0604020202020204" pitchFamily="34" charset="0"/>
                          <a:ea typeface="+mn-ea"/>
                          <a:cs typeface="Arial Narrow" panose="020B0604020202020204" pitchFamily="34" charset="0"/>
                        </a:rPr>
                      </a:br>
                      <a:r>
                        <a:rPr lang="en-US" sz="900" b="0" i="0" kern="1200" spc="0" baseline="0">
                          <a:solidFill>
                            <a:schemeClr val="tx1"/>
                          </a:solidFill>
                          <a:latin typeface="Arial Narrow" panose="020B0604020202020204" pitchFamily="34" charset="0"/>
                          <a:ea typeface="+mn-ea"/>
                          <a:cs typeface="Arial Narrow" panose="020B0604020202020204" pitchFamily="34" charset="0"/>
                        </a:rPr>
                        <a:t>bonds</a:t>
                      </a:r>
                    </a:p>
                    <a:p>
                      <a:pPr marL="0" algn="ctr" defTabSz="914400" rtl="0" eaLnBrk="1" latinLnBrk="0" hangingPunct="1">
                        <a:lnSpc>
                          <a:spcPts val="800"/>
                        </a:lnSpc>
                        <a:spcBef>
                          <a:spcPts val="200"/>
                        </a:spcBef>
                      </a:pPr>
                      <a:r>
                        <a:rPr lang="en-US" sz="900" b="0" i="0" kern="1200" spc="0" baseline="0">
                          <a:solidFill>
                            <a:schemeClr val="tx1"/>
                          </a:solidFill>
                          <a:latin typeface="Arial Narrow" panose="020B0604020202020204" pitchFamily="34" charset="0"/>
                          <a:ea typeface="+mn-ea"/>
                          <a:cs typeface="Arial Narrow" panose="020B0604020202020204" pitchFamily="34" charset="0"/>
                        </a:rPr>
                        <a:t>17.49%</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1B9DF"/>
                    </a:solidFill>
                  </a:tcPr>
                </a:tc>
                <a:tc>
                  <a:txBody>
                    <a:bodyPr/>
                    <a:lstStyle/>
                    <a:p>
                      <a:pPr marL="0" marR="0" algn="ctr" defTabSz="914400" rtl="0" eaLnBrk="1" fontAlgn="ctr" latinLnBrk="0" hangingPunct="1">
                        <a:lnSpc>
                          <a:spcPts val="800"/>
                        </a:lnSpc>
                        <a:spcBef>
                          <a:spcPts val="200"/>
                        </a:spcBef>
                        <a:spcAft>
                          <a:spcPts val="0"/>
                        </a:spcAft>
                      </a:pPr>
                      <a:r>
                        <a:rPr lang="en-US" sz="900" b="0" i="0" kern="1200" spc="0" baseline="0">
                          <a:solidFill>
                            <a:schemeClr val="bg1"/>
                          </a:solidFill>
                          <a:latin typeface="Arial Narrow" panose="020B0604020202020204" pitchFamily="34" charset="0"/>
                          <a:ea typeface="+mn-ea"/>
                          <a:cs typeface="Arial Narrow" panose="020B0604020202020204" pitchFamily="34" charset="0"/>
                        </a:rPr>
                        <a:t>U.S. large-cap </a:t>
                      </a:r>
                      <a:br>
                        <a:rPr lang="en-US" sz="900" b="0" i="0" kern="1200" spc="0" baseline="0">
                          <a:solidFill>
                            <a:schemeClr val="bg1"/>
                          </a:solidFill>
                          <a:latin typeface="Arial Narrow" panose="020B0604020202020204" pitchFamily="34" charset="0"/>
                          <a:ea typeface="+mn-ea"/>
                          <a:cs typeface="Arial Narrow" panose="020B0604020202020204" pitchFamily="34" charset="0"/>
                        </a:rPr>
                      </a:br>
                      <a:r>
                        <a:rPr lang="en-US" sz="900" b="0" i="0" kern="1200" spc="0" baseline="0">
                          <a:solidFill>
                            <a:schemeClr val="bg1"/>
                          </a:solidFill>
                          <a:latin typeface="Arial Narrow" panose="020B0604020202020204" pitchFamily="34" charset="0"/>
                          <a:ea typeface="+mn-ea"/>
                          <a:cs typeface="Arial Narrow" panose="020B0604020202020204" pitchFamily="34" charset="0"/>
                        </a:rPr>
                        <a:t>equity</a:t>
                      </a:r>
                    </a:p>
                    <a:p>
                      <a:pPr marL="0" marR="0" algn="ctr" defTabSz="914400" rtl="0" eaLnBrk="1" fontAlgn="ctr" latinLnBrk="0" hangingPunct="1">
                        <a:lnSpc>
                          <a:spcPts val="800"/>
                        </a:lnSpc>
                        <a:spcBef>
                          <a:spcPts val="200"/>
                        </a:spcBef>
                        <a:spcAft>
                          <a:spcPts val="0"/>
                        </a:spcAft>
                      </a:pPr>
                      <a:r>
                        <a:rPr lang="en-US" sz="900" b="0" i="0" kern="1200" spc="0" baseline="0">
                          <a:solidFill>
                            <a:schemeClr val="bg1"/>
                          </a:solidFill>
                          <a:latin typeface="Arial Narrow" panose="020B0604020202020204" pitchFamily="34" charset="0"/>
                          <a:ea typeface="+mn-ea"/>
                          <a:cs typeface="Arial Narrow" panose="020B0604020202020204" pitchFamily="34" charset="0"/>
                        </a:rPr>
                        <a:t>21.69%</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5E66"/>
                    </a:solidFill>
                  </a:tcPr>
                </a:tc>
                <a:tc>
                  <a:txBody>
                    <a:bodyPr/>
                    <a:lstStyle/>
                    <a:p>
                      <a:pPr algn="ctr" fontAlgn="ctr"/>
                      <a:r>
                        <a:rPr lang="en-US" sz="900" b="0" i="0" u="none" strike="noStrike">
                          <a:solidFill>
                            <a:schemeClr val="bg1"/>
                          </a:solidFill>
                          <a:effectLst/>
                          <a:latin typeface="Arial Narrow" panose="020B0604020202020204" pitchFamily="34" charset="0"/>
                          <a:cs typeface="Arial Narrow" panose="020B0604020202020204" pitchFamily="34" charset="0"/>
                        </a:rPr>
                        <a:t>Investment-</a:t>
                      </a:r>
                      <a:br>
                        <a:rPr lang="en-US" sz="900" b="0" i="0" u="none" strike="noStrike">
                          <a:solidFill>
                            <a:schemeClr val="bg1"/>
                          </a:solidFill>
                          <a:effectLst/>
                          <a:latin typeface="Arial Narrow" panose="020B0604020202020204" pitchFamily="34" charset="0"/>
                          <a:cs typeface="Arial Narrow" panose="020B0604020202020204" pitchFamily="34" charset="0"/>
                        </a:rPr>
                      </a:br>
                      <a:r>
                        <a:rPr lang="en-US" sz="900" b="0" i="0" u="none" strike="noStrike">
                          <a:solidFill>
                            <a:schemeClr val="bg1"/>
                          </a:solidFill>
                          <a:effectLst/>
                          <a:latin typeface="Arial Narrow" panose="020B0604020202020204" pitchFamily="34" charset="0"/>
                          <a:cs typeface="Arial Narrow" panose="020B0604020202020204" pitchFamily="34" charset="0"/>
                        </a:rPr>
                        <a:t>grade bonds</a:t>
                      </a:r>
                      <a:br>
                        <a:rPr lang="en-US" sz="900" b="0" i="0" u="none" strike="noStrike">
                          <a:solidFill>
                            <a:schemeClr val="bg1"/>
                          </a:solidFill>
                          <a:effectLst/>
                          <a:latin typeface="Arial Narrow" panose="020B0604020202020204" pitchFamily="34" charset="0"/>
                          <a:cs typeface="Arial Narrow" panose="020B0604020202020204" pitchFamily="34" charset="0"/>
                        </a:rPr>
                      </a:br>
                      <a:r>
                        <a:rPr lang="en-US" sz="900" b="0" i="0" u="none" strike="noStrike">
                          <a:solidFill>
                            <a:schemeClr val="bg1"/>
                          </a:solidFill>
                          <a:effectLst/>
                          <a:latin typeface="Arial Narrow" panose="020B0604020202020204" pitchFamily="34" charset="0"/>
                          <a:cs typeface="Arial Narrow" panose="020B0604020202020204" pitchFamily="34" charset="0"/>
                        </a:rPr>
                        <a:t>0.01%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548C"/>
                    </a:solidFill>
                  </a:tcPr>
                </a:tc>
                <a:tc>
                  <a:txBody>
                    <a:bodyPr/>
                    <a:lstStyle/>
                    <a:p>
                      <a:pPr algn="ctr" fontAlgn="ctr">
                        <a:lnSpc>
                          <a:spcPct val="85000"/>
                        </a:lnSpc>
                      </a:pPr>
                      <a:r>
                        <a:rPr lang="en-US" sz="900" b="0" i="0" u="none" strike="noStrike">
                          <a:solidFill>
                            <a:schemeClr val="bg1"/>
                          </a:solidFill>
                          <a:effectLst/>
                          <a:latin typeface="Arial Narrow" panose="020B0604020202020204" pitchFamily="34" charset="0"/>
                          <a:cs typeface="Arial Narrow" panose="020B0604020202020204" pitchFamily="34" charset="0"/>
                        </a:rPr>
                        <a:t>U.S. small-cap</a:t>
                      </a:r>
                      <a:br>
                        <a:rPr lang="en-US" sz="900" b="0" i="0" u="none" strike="noStrike">
                          <a:solidFill>
                            <a:schemeClr val="bg1"/>
                          </a:solidFill>
                          <a:effectLst/>
                          <a:latin typeface="Arial Narrow" panose="020B0604020202020204" pitchFamily="34" charset="0"/>
                          <a:cs typeface="Arial Narrow" panose="020B0604020202020204" pitchFamily="34" charset="0"/>
                        </a:rPr>
                      </a:br>
                      <a:r>
                        <a:rPr lang="en-US" sz="900" b="0" i="0" u="none" strike="noStrike">
                          <a:solidFill>
                            <a:schemeClr val="bg1"/>
                          </a:solidFill>
                          <a:effectLst/>
                          <a:latin typeface="Arial Narrow" panose="020B0604020202020204" pitchFamily="34" charset="0"/>
                          <a:cs typeface="Arial Narrow" panose="020B0604020202020204" pitchFamily="34" charset="0"/>
                        </a:rPr>
                        <a:t>equity</a:t>
                      </a:r>
                      <a:br>
                        <a:rPr lang="en-US" sz="900" b="0" i="0" u="none" strike="noStrike">
                          <a:solidFill>
                            <a:schemeClr val="bg1"/>
                          </a:solidFill>
                          <a:effectLst/>
                          <a:latin typeface="Arial Narrow" panose="020B0604020202020204" pitchFamily="34" charset="0"/>
                          <a:cs typeface="Arial Narrow" panose="020B0604020202020204" pitchFamily="34" charset="0"/>
                        </a:rPr>
                      </a:br>
                      <a:r>
                        <a:rPr lang="en-US" sz="900" b="0" i="0" u="none" strike="noStrike">
                          <a:solidFill>
                            <a:schemeClr val="bg1"/>
                          </a:solidFill>
                          <a:effectLst/>
                          <a:latin typeface="Arial Narrow" panose="020B0604020202020204" pitchFamily="34" charset="0"/>
                          <a:cs typeface="Arial Narrow" panose="020B0604020202020204" pitchFamily="34" charset="0"/>
                        </a:rPr>
                        <a:t>25.52%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87D81"/>
                    </a:solidFill>
                  </a:tcPr>
                </a:tc>
                <a:tc>
                  <a:txBody>
                    <a:bodyPr/>
                    <a:lstStyle/>
                    <a:p>
                      <a:pPr algn="ctr" fontAlgn="ctr"/>
                      <a:r>
                        <a:rPr lang="en-US" sz="900" b="0" i="0" u="none" strike="noStrike">
                          <a:solidFill>
                            <a:srgbClr val="FFFFFF"/>
                          </a:solidFill>
                          <a:effectLst/>
                          <a:latin typeface="Arial Narrow" panose="020B0604020202020204" pitchFamily="34" charset="0"/>
                          <a:cs typeface="Arial Narrow" panose="020B0604020202020204" pitchFamily="34" charset="0"/>
                        </a:rPr>
                        <a:t>U.S. small-cap</a:t>
                      </a:r>
                      <a:br>
                        <a:rPr lang="en-US" sz="900" b="0" i="0" u="none" strike="noStrike">
                          <a:solidFill>
                            <a:srgbClr val="FFFFFF"/>
                          </a:solidFill>
                          <a:effectLst/>
                          <a:latin typeface="Arial Narrow" panose="020B0604020202020204" pitchFamily="34" charset="0"/>
                          <a:cs typeface="Arial Narrow" panose="020B0604020202020204" pitchFamily="34" charset="0"/>
                        </a:rPr>
                      </a:br>
                      <a:r>
                        <a:rPr lang="en-US" sz="900" b="0" i="0" u="none" strike="noStrike">
                          <a:solidFill>
                            <a:srgbClr val="FFFFFF"/>
                          </a:solidFill>
                          <a:effectLst/>
                          <a:latin typeface="Arial Narrow" panose="020B0604020202020204" pitchFamily="34" charset="0"/>
                          <a:cs typeface="Arial Narrow" panose="020B0604020202020204" pitchFamily="34" charset="0"/>
                        </a:rPr>
                        <a:t>equity</a:t>
                      </a:r>
                      <a:br>
                        <a:rPr lang="en-US" sz="900" b="0" i="0" u="none" strike="noStrike">
                          <a:solidFill>
                            <a:srgbClr val="FFFFFF"/>
                          </a:solidFill>
                          <a:effectLst/>
                          <a:latin typeface="Arial Narrow" panose="020B0604020202020204" pitchFamily="34" charset="0"/>
                          <a:cs typeface="Arial Narrow" panose="020B0604020202020204" pitchFamily="34" charset="0"/>
                        </a:rPr>
                      </a:br>
                      <a:r>
                        <a:rPr lang="en-US" sz="900" b="0" i="0" u="none" strike="noStrike">
                          <a:solidFill>
                            <a:srgbClr val="FFFFFF"/>
                          </a:solidFill>
                          <a:effectLst/>
                          <a:latin typeface="Arial Narrow" panose="020B0604020202020204" pitchFamily="34" charset="0"/>
                          <a:cs typeface="Arial Narrow" panose="020B0604020202020204" pitchFamily="34" charset="0"/>
                        </a:rPr>
                        <a:t>19.96%</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97D82"/>
                    </a:solidFill>
                  </a:tcPr>
                </a:tc>
                <a:tc>
                  <a:txBody>
                    <a:bodyPr/>
                    <a:lstStyle/>
                    <a:p>
                      <a:pPr algn="ctr" fontAlgn="ctr"/>
                      <a:r>
                        <a:rPr lang="en-CA" sz="900" b="0" i="0" u="none" strike="noStrike">
                          <a:solidFill>
                            <a:srgbClr val="FFFFFF"/>
                          </a:solidFill>
                          <a:effectLst/>
                          <a:latin typeface="Arial Narrow" panose="020B0604020202020204" pitchFamily="34" charset="0"/>
                          <a:cs typeface="Arial Narrow" panose="020B0604020202020204" pitchFamily="34" charset="0"/>
                        </a:rPr>
                        <a:t>Alternatives</a:t>
                      </a:r>
                      <a:br>
                        <a:rPr lang="en-CA" sz="900" b="0" i="0" u="none" strike="noStrike">
                          <a:solidFill>
                            <a:srgbClr val="FFFFFF"/>
                          </a:solidFill>
                          <a:effectLst/>
                          <a:latin typeface="Arial Narrow" panose="020B0604020202020204" pitchFamily="34" charset="0"/>
                          <a:cs typeface="Arial Narrow" panose="020B0604020202020204" pitchFamily="34" charset="0"/>
                        </a:rPr>
                      </a:br>
                      <a:r>
                        <a:rPr lang="en-CA" sz="900" b="0" i="0" u="none" strike="noStrike">
                          <a:solidFill>
                            <a:srgbClr val="FFFFFF"/>
                          </a:solidFill>
                          <a:effectLst/>
                          <a:latin typeface="Arial Narrow" panose="020B0604020202020204" pitchFamily="34" charset="0"/>
                          <a:cs typeface="Arial Narrow" panose="020B0604020202020204" pitchFamily="34" charset="0"/>
                        </a:rPr>
                        <a:t>16.10%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B848A"/>
                    </a:solidFill>
                  </a:tcPr>
                </a:tc>
                <a:tc>
                  <a:txBody>
                    <a:bodyPr/>
                    <a:lstStyle/>
                    <a:p>
                      <a:pPr algn="ctr" fontAlgn="ctr"/>
                      <a:r>
                        <a:rPr lang="en-CA" sz="900" b="0" i="0" u="none" strike="noStrike">
                          <a:solidFill>
                            <a:schemeClr val="tx1"/>
                          </a:solidFill>
                          <a:effectLst/>
                          <a:latin typeface="Arial Narrow" panose="020B0604020202020204" pitchFamily="34" charset="0"/>
                          <a:cs typeface="Arial Narrow" panose="020B0604020202020204" pitchFamily="34" charset="0"/>
                        </a:rPr>
                        <a:t>High-yield bonds</a:t>
                      </a:r>
                    </a:p>
                    <a:p>
                      <a:pPr algn="ctr" fontAlgn="ctr"/>
                      <a:r>
                        <a:rPr lang="en-CA" sz="900" b="0" i="0" u="none" strike="noStrike">
                          <a:solidFill>
                            <a:schemeClr val="tx1"/>
                          </a:solidFill>
                          <a:effectLst/>
                          <a:latin typeface="Arial Narrow" panose="020B0604020202020204" pitchFamily="34" charset="0"/>
                          <a:cs typeface="Arial Narrow" panose="020B0604020202020204" pitchFamily="34" charset="0"/>
                        </a:rPr>
                        <a:t>–1.22%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1B9DF"/>
                    </a:solidFill>
                  </a:tcPr>
                </a:tc>
                <a:tc>
                  <a:txBody>
                    <a:bodyPr/>
                    <a:lstStyle/>
                    <a:p>
                      <a:pPr algn="ctr" fontAlgn="ctr"/>
                      <a:r>
                        <a:rPr lang="en-CA" sz="900" b="0" i="0" u="none" strike="noStrike">
                          <a:solidFill>
                            <a:schemeClr val="bg1"/>
                          </a:solidFill>
                          <a:effectLst/>
                          <a:latin typeface="Arial Narrow" panose="020B0604020202020204" pitchFamily="34" charset="0"/>
                          <a:cs typeface="Arial Narrow" panose="020B0604020202020204" pitchFamily="34" charset="0"/>
                        </a:rPr>
                        <a:t>U.S. small-cap</a:t>
                      </a:r>
                      <a:br>
                        <a:rPr lang="en-CA" sz="900" b="0" i="0" u="none" strike="noStrike">
                          <a:solidFill>
                            <a:schemeClr val="bg1"/>
                          </a:solidFill>
                          <a:effectLst/>
                          <a:latin typeface="Arial Narrow" panose="020B0604020202020204" pitchFamily="34" charset="0"/>
                          <a:cs typeface="Arial Narrow" panose="020B0604020202020204" pitchFamily="34" charset="0"/>
                        </a:rPr>
                      </a:br>
                      <a:r>
                        <a:rPr lang="en-CA" sz="900" b="0" i="0" u="none" strike="noStrike">
                          <a:solidFill>
                            <a:schemeClr val="bg1"/>
                          </a:solidFill>
                          <a:effectLst/>
                          <a:latin typeface="Arial Narrow" panose="020B0604020202020204" pitchFamily="34" charset="0"/>
                          <a:cs typeface="Arial Narrow" panose="020B0604020202020204" pitchFamily="34" charset="0"/>
                        </a:rPr>
                        <a:t>equity</a:t>
                      </a:r>
                      <a:br>
                        <a:rPr lang="en-CA" sz="900" b="0" i="0" u="none" strike="noStrike">
                          <a:solidFill>
                            <a:schemeClr val="bg1"/>
                          </a:solidFill>
                          <a:effectLst/>
                          <a:latin typeface="Arial Narrow" panose="020B0604020202020204" pitchFamily="34" charset="0"/>
                          <a:cs typeface="Arial Narrow" panose="020B0604020202020204" pitchFamily="34" charset="0"/>
                        </a:rPr>
                      </a:br>
                      <a:r>
                        <a:rPr lang="en-CA" sz="900" b="0" i="0" u="none" strike="noStrike">
                          <a:solidFill>
                            <a:schemeClr val="bg1"/>
                          </a:solidFill>
                          <a:effectLst/>
                          <a:latin typeface="Arial Narrow" panose="020B0604020202020204" pitchFamily="34" charset="0"/>
                          <a:cs typeface="Arial Narrow" panose="020B0604020202020204" pitchFamily="34" charset="0"/>
                        </a:rPr>
                        <a:t>16.93%</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87D81"/>
                    </a:solidFill>
                  </a:tcPr>
                </a:tc>
                <a:extLst>
                  <a:ext uri="{0D108BD9-81ED-4DB2-BD59-A6C34878D82A}">
                    <a16:rowId xmlns:a16="http://schemas.microsoft.com/office/drawing/2014/main" val="10002"/>
                  </a:ext>
                </a:extLst>
              </a:tr>
              <a:tr h="448056">
                <a:tc>
                  <a:txBody>
                    <a:bodyPr/>
                    <a:lstStyle/>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International</a:t>
                      </a:r>
                      <a:br>
                        <a:rPr lang="en-US" sz="900" b="0" i="0" kern="1200" spc="0" baseline="0">
                          <a:solidFill>
                            <a:srgbClr val="EAEAEA"/>
                          </a:solidFill>
                          <a:latin typeface="Arial Narrow" panose="020B0604020202020204" pitchFamily="34" charset="0"/>
                          <a:ea typeface="+mn-ea"/>
                          <a:cs typeface="Arial Narrow" panose="020B0604020202020204" pitchFamily="34" charset="0"/>
                        </a:rPr>
                      </a:br>
                      <a:r>
                        <a:rPr lang="en-US" sz="900" b="0" i="0" kern="1200" spc="0" baseline="0">
                          <a:solidFill>
                            <a:srgbClr val="EAEAEA"/>
                          </a:solidFill>
                          <a:latin typeface="Arial Narrow" panose="020B0604020202020204" pitchFamily="34" charset="0"/>
                          <a:ea typeface="+mn-ea"/>
                          <a:cs typeface="Arial Narrow" panose="020B0604020202020204" pitchFamily="34" charset="0"/>
                        </a:rPr>
                        <a:t>equity</a:t>
                      </a:r>
                    </a:p>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15.78%</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6401D"/>
                    </a:solidFill>
                  </a:tcPr>
                </a:tc>
                <a:tc>
                  <a:txBody>
                    <a:bodyPr/>
                    <a:lstStyle/>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U.S. small-cap</a:t>
                      </a:r>
                      <a:br>
                        <a:rPr lang="en-US" sz="900" b="0" i="0" kern="1200" spc="0" baseline="0">
                          <a:solidFill>
                            <a:srgbClr val="EAEAEA"/>
                          </a:solidFill>
                          <a:latin typeface="Arial Narrow" panose="020B0604020202020204" pitchFamily="34" charset="0"/>
                          <a:ea typeface="+mn-ea"/>
                          <a:cs typeface="Arial Narrow" panose="020B0604020202020204" pitchFamily="34" charset="0"/>
                        </a:rPr>
                      </a:br>
                      <a:r>
                        <a:rPr lang="en-US" sz="900" b="0" i="0" kern="1200" spc="0" baseline="0">
                          <a:solidFill>
                            <a:srgbClr val="EAEAEA"/>
                          </a:solidFill>
                          <a:latin typeface="Arial Narrow" panose="020B0604020202020204" pitchFamily="34" charset="0"/>
                          <a:ea typeface="+mn-ea"/>
                          <a:cs typeface="Arial Narrow" panose="020B0604020202020204" pitchFamily="34" charset="0"/>
                        </a:rPr>
                        <a:t>equity</a:t>
                      </a:r>
                    </a:p>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4.89%</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87D81"/>
                    </a:solidFill>
                  </a:tcPr>
                </a:tc>
                <a:tc>
                  <a:txBody>
                    <a:bodyPr/>
                    <a:lstStyle/>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Cash</a:t>
                      </a:r>
                    </a:p>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0.03%</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7963A"/>
                    </a:solidFill>
                  </a:tcPr>
                </a:tc>
                <a:tc>
                  <a:txBody>
                    <a:bodyPr/>
                    <a:lstStyle/>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U.S. large-cap</a:t>
                      </a:r>
                      <a:br>
                        <a:rPr lang="en-US" sz="900" b="0" i="0" kern="1200" spc="0" baseline="0">
                          <a:solidFill>
                            <a:srgbClr val="EAEAEA"/>
                          </a:solidFill>
                          <a:latin typeface="Arial Narrow" panose="020B0604020202020204" pitchFamily="34" charset="0"/>
                          <a:ea typeface="+mn-ea"/>
                          <a:cs typeface="Arial Narrow" panose="020B0604020202020204" pitchFamily="34" charset="0"/>
                        </a:rPr>
                      </a:br>
                      <a:r>
                        <a:rPr lang="en-US" sz="900" b="0" i="0" kern="1200" spc="0" baseline="0">
                          <a:solidFill>
                            <a:srgbClr val="EAEAEA"/>
                          </a:solidFill>
                          <a:latin typeface="Arial Narrow" panose="020B0604020202020204" pitchFamily="34" charset="0"/>
                          <a:ea typeface="+mn-ea"/>
                          <a:cs typeface="Arial Narrow" panose="020B0604020202020204" pitchFamily="34" charset="0"/>
                        </a:rPr>
                        <a:t>equity</a:t>
                      </a:r>
                    </a:p>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12.05%</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5E66"/>
                    </a:solidFill>
                  </a:tcPr>
                </a:tc>
                <a:tc>
                  <a:txBody>
                    <a:bodyPr/>
                    <a:lstStyle/>
                    <a:p>
                      <a:pPr marL="0" marR="0" algn="ctr" defTabSz="914400" rtl="0" eaLnBrk="1" fontAlgn="ctr" latinLnBrk="0" hangingPunct="1">
                        <a:lnSpc>
                          <a:spcPts val="800"/>
                        </a:lnSpc>
                        <a:spcBef>
                          <a:spcPts val="200"/>
                        </a:spcBef>
                        <a:spcAft>
                          <a:spcPts val="0"/>
                        </a:spcAft>
                      </a:pPr>
                      <a:r>
                        <a:rPr lang="en-US" sz="900" b="0" i="0" kern="1200" spc="0" baseline="0">
                          <a:solidFill>
                            <a:srgbClr val="EAEAEA"/>
                          </a:solidFill>
                          <a:latin typeface="Arial Narrow" panose="020B0604020202020204" pitchFamily="34" charset="0"/>
                          <a:ea typeface="+mn-ea"/>
                          <a:cs typeface="Arial Narrow" panose="020B0604020202020204" pitchFamily="34" charset="0"/>
                        </a:rPr>
                        <a:t>U.S. small-cap</a:t>
                      </a:r>
                      <a:br>
                        <a:rPr lang="en-US" sz="900" b="0" i="0" kern="1200" spc="0" baseline="0">
                          <a:solidFill>
                            <a:srgbClr val="EAEAEA"/>
                          </a:solidFill>
                          <a:latin typeface="Arial Narrow" panose="020B0604020202020204" pitchFamily="34" charset="0"/>
                          <a:ea typeface="+mn-ea"/>
                          <a:cs typeface="Arial Narrow" panose="020B0604020202020204" pitchFamily="34" charset="0"/>
                        </a:rPr>
                      </a:br>
                      <a:r>
                        <a:rPr lang="en-US" sz="900" b="0" i="0" kern="1200" spc="0" baseline="0">
                          <a:solidFill>
                            <a:srgbClr val="EAEAEA"/>
                          </a:solidFill>
                          <a:latin typeface="Arial Narrow" panose="020B0604020202020204" pitchFamily="34" charset="0"/>
                          <a:ea typeface="+mn-ea"/>
                          <a:cs typeface="Arial Narrow" panose="020B0604020202020204" pitchFamily="34" charset="0"/>
                        </a:rPr>
                        <a:t>equity</a:t>
                      </a:r>
                    </a:p>
                    <a:p>
                      <a:pPr marL="0" marR="0" algn="ctr" defTabSz="914400" rtl="0" eaLnBrk="1" fontAlgn="ctr" latinLnBrk="0" hangingPunct="1">
                        <a:lnSpc>
                          <a:spcPts val="800"/>
                        </a:lnSpc>
                        <a:spcBef>
                          <a:spcPts val="200"/>
                        </a:spcBef>
                        <a:spcAft>
                          <a:spcPts val="0"/>
                        </a:spcAft>
                      </a:pPr>
                      <a:r>
                        <a:rPr lang="en-US" sz="900" b="0" i="0" kern="1200" spc="0" baseline="0">
                          <a:solidFill>
                            <a:srgbClr val="EAEAEA"/>
                          </a:solidFill>
                          <a:latin typeface="Arial Narrow" panose="020B0604020202020204" pitchFamily="34" charset="0"/>
                          <a:ea typeface="+mn-ea"/>
                          <a:cs typeface="Arial Narrow" panose="020B0604020202020204" pitchFamily="34" charset="0"/>
                        </a:rPr>
                        <a:t>14.65%</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87D81"/>
                    </a:solidFill>
                  </a:tcPr>
                </a:tc>
                <a:tc>
                  <a:txBody>
                    <a:bodyPr/>
                    <a:lstStyle/>
                    <a:p>
                      <a:pPr algn="ctr" fontAlgn="ctr"/>
                      <a:r>
                        <a:rPr lang="en-US" sz="900" b="0" i="0" u="none" strike="noStrike">
                          <a:solidFill>
                            <a:schemeClr val="tx1"/>
                          </a:solidFill>
                          <a:effectLst/>
                          <a:latin typeface="Arial Narrow" panose="020B0604020202020204" pitchFamily="34" charset="0"/>
                          <a:cs typeface="Arial Narrow" panose="020B0604020202020204" pitchFamily="34" charset="0"/>
                        </a:rPr>
                        <a:t>High-yield bonds</a:t>
                      </a:r>
                      <a:br>
                        <a:rPr lang="en-US" sz="900" b="0" i="0" u="none" strike="noStrike">
                          <a:solidFill>
                            <a:schemeClr val="tx1"/>
                          </a:solidFill>
                          <a:effectLst/>
                          <a:latin typeface="Arial Narrow" panose="020B0604020202020204" pitchFamily="34" charset="0"/>
                          <a:cs typeface="Arial Narrow" panose="020B0604020202020204" pitchFamily="34" charset="0"/>
                        </a:rPr>
                      </a:br>
                      <a:r>
                        <a:rPr lang="en-US" sz="900" b="0" i="0" u="none" strike="noStrike">
                          <a:solidFill>
                            <a:schemeClr val="tx1"/>
                          </a:solidFill>
                          <a:effectLst/>
                          <a:latin typeface="Arial Narrow" panose="020B0604020202020204" pitchFamily="34" charset="0"/>
                          <a:cs typeface="Arial Narrow" panose="020B0604020202020204" pitchFamily="34" charset="0"/>
                        </a:rPr>
                        <a:t>-2.26%</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1B9DF"/>
                    </a:solidFill>
                  </a:tcPr>
                </a:tc>
                <a:tc>
                  <a:txBody>
                    <a:bodyPr/>
                    <a:lstStyle/>
                    <a:p>
                      <a:pPr algn="ctr" fontAlgn="ctr">
                        <a:lnSpc>
                          <a:spcPct val="85000"/>
                        </a:lnSpc>
                      </a:pPr>
                      <a:r>
                        <a:rPr lang="en-US" sz="900" b="0" i="0" u="none" strike="noStrike">
                          <a:solidFill>
                            <a:schemeClr val="bg1"/>
                          </a:solidFill>
                          <a:effectLst/>
                          <a:latin typeface="Arial Narrow" panose="020B0604020202020204" pitchFamily="34" charset="0"/>
                          <a:cs typeface="Arial Narrow" panose="020B0604020202020204" pitchFamily="34" charset="0"/>
                        </a:rPr>
                        <a:t>International</a:t>
                      </a:r>
                      <a:br>
                        <a:rPr lang="en-US" sz="900" b="0" i="0" u="none" strike="noStrike">
                          <a:solidFill>
                            <a:schemeClr val="bg1"/>
                          </a:solidFill>
                          <a:effectLst/>
                          <a:latin typeface="Arial Narrow" panose="020B0604020202020204" pitchFamily="34" charset="0"/>
                          <a:cs typeface="Arial Narrow" panose="020B0604020202020204" pitchFamily="34" charset="0"/>
                        </a:rPr>
                      </a:br>
                      <a:r>
                        <a:rPr lang="en-US" sz="900" b="0" i="0" u="none" strike="noStrike">
                          <a:solidFill>
                            <a:schemeClr val="bg1"/>
                          </a:solidFill>
                          <a:effectLst/>
                          <a:latin typeface="Arial Narrow" panose="020B0604020202020204" pitchFamily="34" charset="0"/>
                          <a:cs typeface="Arial Narrow" panose="020B0604020202020204" pitchFamily="34" charset="0"/>
                        </a:rPr>
                        <a:t>equity</a:t>
                      </a:r>
                      <a:br>
                        <a:rPr lang="en-US" sz="900" b="0" i="0" u="none" strike="noStrike">
                          <a:solidFill>
                            <a:schemeClr val="bg1"/>
                          </a:solidFill>
                          <a:effectLst/>
                          <a:latin typeface="Arial Narrow" panose="020B0604020202020204" pitchFamily="34" charset="0"/>
                          <a:cs typeface="Arial Narrow" panose="020B0604020202020204" pitchFamily="34" charset="0"/>
                        </a:rPr>
                      </a:br>
                      <a:r>
                        <a:rPr lang="en-US" sz="900" b="0" i="0" u="none" strike="noStrike">
                          <a:solidFill>
                            <a:schemeClr val="bg1"/>
                          </a:solidFill>
                          <a:effectLst/>
                          <a:latin typeface="Arial Narrow" panose="020B0604020202020204" pitchFamily="34" charset="0"/>
                          <a:cs typeface="Arial Narrow" panose="020B0604020202020204" pitchFamily="34" charset="0"/>
                        </a:rPr>
                        <a:t>22.13%</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6401D"/>
                    </a:solidFill>
                  </a:tcPr>
                </a:tc>
                <a:tc>
                  <a:txBody>
                    <a:bodyPr/>
                    <a:lstStyle/>
                    <a:p>
                      <a:pPr algn="ctr" fontAlgn="ctr"/>
                      <a:r>
                        <a:rPr lang="en-US" sz="900" b="0" i="0" u="none" strike="noStrike" kern="1200">
                          <a:solidFill>
                            <a:srgbClr val="000000"/>
                          </a:solidFill>
                          <a:effectLst/>
                          <a:latin typeface="Arial Narrow" panose="020B0604020202020204" pitchFamily="34" charset="0"/>
                          <a:ea typeface="+mn-ea"/>
                          <a:cs typeface="Arial Narrow" panose="020B0604020202020204" pitchFamily="34" charset="0"/>
                        </a:rPr>
                        <a:t>Diversified</a:t>
                      </a:r>
                      <a:br>
                        <a:rPr lang="en-US" sz="900" b="0" i="0" u="none" strike="noStrike" kern="1200">
                          <a:solidFill>
                            <a:srgbClr val="000000"/>
                          </a:solidFill>
                          <a:effectLst/>
                          <a:latin typeface="Arial Narrow" panose="020B0604020202020204" pitchFamily="34" charset="0"/>
                          <a:ea typeface="+mn-ea"/>
                          <a:cs typeface="Arial Narrow" panose="020B0604020202020204" pitchFamily="34" charset="0"/>
                        </a:rPr>
                      </a:br>
                      <a:r>
                        <a:rPr lang="en-US" sz="900" b="0" i="0" u="none" strike="noStrike" kern="1200">
                          <a:solidFill>
                            <a:srgbClr val="000000"/>
                          </a:solidFill>
                          <a:effectLst/>
                          <a:latin typeface="Arial Narrow" panose="020B0604020202020204" pitchFamily="34" charset="0"/>
                          <a:ea typeface="+mn-ea"/>
                          <a:cs typeface="Arial Narrow" panose="020B0604020202020204" pitchFamily="34" charset="0"/>
                        </a:rPr>
                        <a:t>portfolio</a:t>
                      </a:r>
                      <a:br>
                        <a:rPr lang="en-US" sz="900" b="0" i="0" u="none" strike="noStrike" kern="1200">
                          <a:solidFill>
                            <a:srgbClr val="000000"/>
                          </a:solidFill>
                          <a:effectLst/>
                          <a:latin typeface="Arial Narrow" panose="020B0604020202020204" pitchFamily="34" charset="0"/>
                          <a:ea typeface="+mn-ea"/>
                          <a:cs typeface="Arial Narrow" panose="020B0604020202020204" pitchFamily="34" charset="0"/>
                        </a:rPr>
                      </a:br>
                      <a:r>
                        <a:rPr lang="en-US" sz="900" b="0" i="0" u="none" strike="noStrike" kern="1200">
                          <a:solidFill>
                            <a:srgbClr val="000000"/>
                          </a:solidFill>
                          <a:effectLst/>
                          <a:latin typeface="Arial Narrow" panose="020B0604020202020204" pitchFamily="34" charset="0"/>
                          <a:ea typeface="+mn-ea"/>
                          <a:cs typeface="Arial Narrow" panose="020B0604020202020204" pitchFamily="34" charset="0"/>
                        </a:rPr>
                        <a:t>11.71%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B71B"/>
                    </a:solidFill>
                  </a:tcPr>
                </a:tc>
                <a:tc>
                  <a:txBody>
                    <a:bodyPr/>
                    <a:lstStyle/>
                    <a:p>
                      <a:pPr algn="ctr" fontAlgn="ctr"/>
                      <a:r>
                        <a:rPr lang="en-CA" sz="900" b="0" i="0" u="none" strike="noStrike">
                          <a:solidFill>
                            <a:srgbClr val="FFFFFF"/>
                          </a:solidFill>
                          <a:effectLst/>
                          <a:latin typeface="Arial Narrow" panose="020B0604020202020204" pitchFamily="34" charset="0"/>
                          <a:cs typeface="Arial Narrow" panose="020B0604020202020204" pitchFamily="34" charset="0"/>
                        </a:rPr>
                        <a:t>U.S. small-cap</a:t>
                      </a:r>
                      <a:br>
                        <a:rPr lang="en-CA" sz="900" b="0" i="0" u="none" strike="noStrike">
                          <a:solidFill>
                            <a:srgbClr val="FFFFFF"/>
                          </a:solidFill>
                          <a:effectLst/>
                          <a:latin typeface="Arial Narrow" panose="020B0604020202020204" pitchFamily="34" charset="0"/>
                          <a:cs typeface="Arial Narrow" panose="020B0604020202020204" pitchFamily="34" charset="0"/>
                        </a:rPr>
                      </a:br>
                      <a:r>
                        <a:rPr lang="en-CA" sz="900" b="0" i="0" u="none" strike="noStrike">
                          <a:solidFill>
                            <a:srgbClr val="FFFFFF"/>
                          </a:solidFill>
                          <a:effectLst/>
                          <a:latin typeface="Arial Narrow" panose="020B0604020202020204" pitchFamily="34" charset="0"/>
                          <a:cs typeface="Arial Narrow" panose="020B0604020202020204" pitchFamily="34" charset="0"/>
                        </a:rPr>
                        <a:t>equity</a:t>
                      </a:r>
                      <a:br>
                        <a:rPr lang="en-CA" sz="900" b="0" i="0" u="none" strike="noStrike">
                          <a:solidFill>
                            <a:srgbClr val="FFFFFF"/>
                          </a:solidFill>
                          <a:effectLst/>
                          <a:latin typeface="Arial Narrow" panose="020B0604020202020204" pitchFamily="34" charset="0"/>
                          <a:cs typeface="Arial Narrow" panose="020B0604020202020204" pitchFamily="34" charset="0"/>
                        </a:rPr>
                      </a:br>
                      <a:r>
                        <a:rPr lang="en-CA" sz="900" b="0" i="0" u="none" strike="noStrike">
                          <a:solidFill>
                            <a:srgbClr val="FFFFFF"/>
                          </a:solidFill>
                          <a:effectLst/>
                          <a:latin typeface="Arial Narrow" panose="020B0604020202020204" pitchFamily="34" charset="0"/>
                          <a:cs typeface="Arial Narrow" panose="020B0604020202020204" pitchFamily="34" charset="0"/>
                        </a:rPr>
                        <a:t>14.82%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87D81"/>
                    </a:solidFill>
                  </a:tcPr>
                </a:tc>
                <a:tc>
                  <a:txBody>
                    <a:bodyPr/>
                    <a:lstStyle/>
                    <a:p>
                      <a:pPr marL="0" algn="ctr" defTabSz="914400" rtl="0" eaLnBrk="1" latinLnBrk="0" hangingPunct="1">
                        <a:lnSpc>
                          <a:spcPts val="800"/>
                        </a:lnSpc>
                        <a:spcBef>
                          <a:spcPts val="200"/>
                        </a:spcBef>
                      </a:pPr>
                      <a:r>
                        <a:rPr lang="en-US" sz="900" b="0" i="0" u="none" strike="noStrike" kern="1200">
                          <a:solidFill>
                            <a:srgbClr val="FFFFFF"/>
                          </a:solidFill>
                          <a:effectLst/>
                          <a:latin typeface="Arial Narrow" panose="020B0604020202020204" pitchFamily="34" charset="0"/>
                          <a:ea typeface="+mn-ea"/>
                          <a:cs typeface="Arial Narrow" panose="020B0604020202020204" pitchFamily="34" charset="0"/>
                        </a:rPr>
                        <a:t>Alternatives</a:t>
                      </a:r>
                    </a:p>
                    <a:p>
                      <a:pPr marL="0" algn="ctr" defTabSz="914400" rtl="0" eaLnBrk="1" latinLnBrk="0" hangingPunct="1">
                        <a:lnSpc>
                          <a:spcPts val="800"/>
                        </a:lnSpc>
                        <a:spcBef>
                          <a:spcPts val="200"/>
                        </a:spcBef>
                      </a:pPr>
                      <a:r>
                        <a:rPr lang="en-US" sz="900" b="0" i="0" u="none" strike="noStrike" kern="1200">
                          <a:solidFill>
                            <a:srgbClr val="FFFFFF"/>
                          </a:solidFill>
                          <a:effectLst/>
                          <a:latin typeface="Arial Narrow" panose="020B0604020202020204" pitchFamily="34" charset="0"/>
                          <a:ea typeface="+mn-ea"/>
                          <a:cs typeface="Arial Narrow" panose="020B0604020202020204" pitchFamily="34" charset="0"/>
                        </a:rPr>
                        <a:t>–2.35%</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B848A"/>
                    </a:solidFill>
                  </a:tcPr>
                </a:tc>
                <a:tc>
                  <a:txBody>
                    <a:bodyPr/>
                    <a:lstStyle/>
                    <a:p>
                      <a:pPr algn="ctr" fontAlgn="ctr"/>
                      <a:r>
                        <a:rPr lang="en-CA" sz="900" b="0" i="0" u="none" strike="noStrike">
                          <a:solidFill>
                            <a:srgbClr val="FFFFFF"/>
                          </a:solidFill>
                          <a:effectLst/>
                          <a:latin typeface="Arial Narrow" panose="020B0604020202020204" pitchFamily="34" charset="0"/>
                          <a:cs typeface="Arial Narrow" panose="020B0604020202020204" pitchFamily="34" charset="0"/>
                        </a:rPr>
                        <a:t>International</a:t>
                      </a:r>
                      <a:br>
                        <a:rPr lang="en-CA" sz="900" b="0" i="0" u="none" strike="noStrike">
                          <a:solidFill>
                            <a:srgbClr val="FFFFFF"/>
                          </a:solidFill>
                          <a:effectLst/>
                          <a:latin typeface="Arial Narrow" panose="020B0604020202020204" pitchFamily="34" charset="0"/>
                          <a:cs typeface="Arial Narrow" panose="020B0604020202020204" pitchFamily="34" charset="0"/>
                        </a:rPr>
                      </a:br>
                      <a:r>
                        <a:rPr lang="en-CA" sz="900" b="0" i="0" u="none" strike="noStrike">
                          <a:solidFill>
                            <a:srgbClr val="FFFFFF"/>
                          </a:solidFill>
                          <a:effectLst/>
                          <a:latin typeface="Arial Narrow" panose="020B0604020202020204" pitchFamily="34" charset="0"/>
                          <a:cs typeface="Arial Narrow" panose="020B0604020202020204" pitchFamily="34" charset="0"/>
                        </a:rPr>
                        <a:t>equity</a:t>
                      </a:r>
                      <a:br>
                        <a:rPr lang="en-CA" sz="900" b="0" i="0" u="none" strike="noStrike">
                          <a:solidFill>
                            <a:srgbClr val="FFFFFF"/>
                          </a:solidFill>
                          <a:effectLst/>
                          <a:latin typeface="Arial Narrow" panose="020B0604020202020204" pitchFamily="34" charset="0"/>
                          <a:cs typeface="Arial Narrow" panose="020B0604020202020204" pitchFamily="34" charset="0"/>
                        </a:rPr>
                      </a:br>
                      <a:r>
                        <a:rPr lang="en-CA" sz="900" b="0" i="0" u="none" strike="noStrike">
                          <a:solidFill>
                            <a:srgbClr val="FFFFFF"/>
                          </a:solidFill>
                          <a:effectLst/>
                          <a:latin typeface="Arial Narrow" panose="020B0604020202020204" pitchFamily="34" charset="0"/>
                          <a:cs typeface="Arial Narrow" panose="020B0604020202020204" pitchFamily="34" charset="0"/>
                        </a:rPr>
                        <a:t>16.21%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6401D"/>
                    </a:solidFill>
                  </a:tcPr>
                </a:tc>
                <a:extLst>
                  <a:ext uri="{0D108BD9-81ED-4DB2-BD59-A6C34878D82A}">
                    <a16:rowId xmlns:a16="http://schemas.microsoft.com/office/drawing/2014/main" val="10003"/>
                  </a:ext>
                </a:extLst>
              </a:tr>
              <a:tr h="448056">
                <a:tc>
                  <a:txBody>
                    <a:bodyPr/>
                    <a:lstStyle/>
                    <a:p>
                      <a:pPr marL="0" algn="ctr" defTabSz="914400" rtl="0" eaLnBrk="1" latinLnBrk="0" hangingPunct="1">
                        <a:lnSpc>
                          <a:spcPts val="850"/>
                        </a:lnSpc>
                        <a:spcBef>
                          <a:spcPts val="200"/>
                        </a:spcBef>
                      </a:pPr>
                      <a:r>
                        <a:rPr lang="en-US" sz="900" b="0" i="0" kern="1200" spc="0" baseline="0">
                          <a:solidFill>
                            <a:schemeClr val="tx1"/>
                          </a:solidFill>
                          <a:latin typeface="Arial Narrow" panose="020B0604020202020204" pitchFamily="34" charset="0"/>
                          <a:ea typeface="+mn-ea"/>
                          <a:cs typeface="Arial Narrow" panose="020B0604020202020204" pitchFamily="34" charset="0"/>
                        </a:rPr>
                        <a:t>Diversified</a:t>
                      </a:r>
                      <a:br>
                        <a:rPr lang="en-US" sz="900" b="0" i="0" kern="1200" spc="0" baseline="0">
                          <a:solidFill>
                            <a:schemeClr val="tx1"/>
                          </a:solidFill>
                          <a:latin typeface="Arial Narrow" panose="020B0604020202020204" pitchFamily="34" charset="0"/>
                          <a:ea typeface="+mn-ea"/>
                          <a:cs typeface="Arial Narrow" panose="020B0604020202020204" pitchFamily="34" charset="0"/>
                        </a:rPr>
                      </a:br>
                      <a:r>
                        <a:rPr lang="en-US" sz="900" b="0" i="0" kern="1200" spc="0" baseline="0">
                          <a:solidFill>
                            <a:schemeClr val="tx1"/>
                          </a:solidFill>
                          <a:latin typeface="Arial Narrow" panose="020B0604020202020204" pitchFamily="34" charset="0"/>
                          <a:ea typeface="+mn-ea"/>
                          <a:cs typeface="Arial Narrow" panose="020B0604020202020204" pitchFamily="34" charset="0"/>
                        </a:rPr>
                        <a:t>portfolio</a:t>
                      </a:r>
                    </a:p>
                    <a:p>
                      <a:pPr marL="0" algn="ctr" defTabSz="914400" rtl="0" eaLnBrk="1" latinLnBrk="0" hangingPunct="1">
                        <a:lnSpc>
                          <a:spcPts val="850"/>
                        </a:lnSpc>
                        <a:spcBef>
                          <a:spcPts val="200"/>
                        </a:spcBef>
                      </a:pPr>
                      <a:r>
                        <a:rPr lang="en-US" sz="900" b="0" i="0" kern="1200" spc="0" baseline="0">
                          <a:solidFill>
                            <a:schemeClr val="tx1"/>
                          </a:solidFill>
                          <a:latin typeface="Arial Narrow" panose="020B0604020202020204" pitchFamily="34" charset="0"/>
                          <a:ea typeface="+mn-ea"/>
                          <a:cs typeface="Arial Narrow" panose="020B0604020202020204" pitchFamily="34" charset="0"/>
                        </a:rPr>
                        <a:t>15.55%</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B71B"/>
                    </a:solidFill>
                  </a:tcPr>
                </a:tc>
                <a:tc>
                  <a:txBody>
                    <a:bodyPr/>
                    <a:lstStyle/>
                    <a:p>
                      <a:pPr marL="0" algn="ctr" defTabSz="914400" rtl="0" eaLnBrk="1" latinLnBrk="0" hangingPunct="1">
                        <a:lnSpc>
                          <a:spcPts val="850"/>
                        </a:lnSpc>
                        <a:spcBef>
                          <a:spcPts val="200"/>
                        </a:spcBef>
                      </a:pPr>
                      <a:r>
                        <a:rPr lang="en-US" sz="900" b="0" i="0" kern="1200" spc="0" baseline="0">
                          <a:solidFill>
                            <a:srgbClr val="000000"/>
                          </a:solidFill>
                          <a:latin typeface="Arial Narrow" panose="020B0604020202020204" pitchFamily="34" charset="0"/>
                          <a:ea typeface="+mn-ea"/>
                          <a:cs typeface="Arial Narrow" panose="020B0604020202020204" pitchFamily="34" charset="0"/>
                        </a:rPr>
                        <a:t>Diversified</a:t>
                      </a:r>
                      <a:br>
                        <a:rPr lang="en-US" sz="900" b="0" i="0" kern="1200" spc="0" baseline="0">
                          <a:solidFill>
                            <a:srgbClr val="000000"/>
                          </a:solidFill>
                          <a:latin typeface="Arial Narrow" panose="020B0604020202020204" pitchFamily="34" charset="0"/>
                          <a:ea typeface="+mn-ea"/>
                          <a:cs typeface="Arial Narrow" panose="020B0604020202020204" pitchFamily="34" charset="0"/>
                        </a:rPr>
                      </a:br>
                      <a:r>
                        <a:rPr lang="en-US" sz="900" b="0" i="0" kern="1200" spc="0" baseline="0">
                          <a:solidFill>
                            <a:srgbClr val="000000"/>
                          </a:solidFill>
                          <a:latin typeface="Arial Narrow" panose="020B0604020202020204" pitchFamily="34" charset="0"/>
                          <a:ea typeface="+mn-ea"/>
                          <a:cs typeface="Arial Narrow" panose="020B0604020202020204" pitchFamily="34" charset="0"/>
                        </a:rPr>
                        <a:t>portfolio</a:t>
                      </a:r>
                    </a:p>
                    <a:p>
                      <a:pPr marL="0" algn="ctr" defTabSz="914400" rtl="0" eaLnBrk="1" latinLnBrk="0" hangingPunct="1">
                        <a:lnSpc>
                          <a:spcPts val="850"/>
                        </a:lnSpc>
                        <a:spcBef>
                          <a:spcPts val="200"/>
                        </a:spcBef>
                      </a:pPr>
                      <a:r>
                        <a:rPr lang="en-US" sz="900" b="0" i="0" kern="1200" spc="0" baseline="0">
                          <a:solidFill>
                            <a:srgbClr val="000000"/>
                          </a:solidFill>
                          <a:latin typeface="Arial Narrow" panose="020B0604020202020204" pitchFamily="34" charset="0"/>
                          <a:ea typeface="+mn-ea"/>
                          <a:cs typeface="Arial Narrow" panose="020B0604020202020204" pitchFamily="34" charset="0"/>
                        </a:rPr>
                        <a:t>4.23%</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B71B"/>
                    </a:solidFill>
                  </a:tcPr>
                </a:tc>
                <a:tc>
                  <a:txBody>
                    <a:bodyPr/>
                    <a:lstStyle/>
                    <a:p>
                      <a:pPr marL="0" algn="ctr" defTabSz="914400" rtl="0" eaLnBrk="1" latinLnBrk="0" hangingPunct="1">
                        <a:lnSpc>
                          <a:spcPts val="850"/>
                        </a:lnSpc>
                        <a:spcBef>
                          <a:spcPts val="200"/>
                        </a:spcBef>
                      </a:pPr>
                      <a:r>
                        <a:rPr lang="en-US" sz="900" b="0" i="0" kern="1200" spc="0" baseline="0">
                          <a:solidFill>
                            <a:srgbClr val="000000"/>
                          </a:solidFill>
                          <a:latin typeface="Arial Narrow" panose="020B0604020202020204" pitchFamily="34" charset="0"/>
                          <a:ea typeface="+mn-ea"/>
                          <a:cs typeface="Arial Narrow" panose="020B0604020202020204" pitchFamily="34" charset="0"/>
                        </a:rPr>
                        <a:t>Diversified</a:t>
                      </a:r>
                      <a:br>
                        <a:rPr lang="en-US" sz="900" b="0" i="0" kern="1200" spc="0" baseline="0">
                          <a:solidFill>
                            <a:srgbClr val="000000"/>
                          </a:solidFill>
                          <a:latin typeface="Arial Narrow" panose="020B0604020202020204" pitchFamily="34" charset="0"/>
                          <a:ea typeface="+mn-ea"/>
                          <a:cs typeface="Arial Narrow" panose="020B0604020202020204" pitchFamily="34" charset="0"/>
                        </a:rPr>
                      </a:br>
                      <a:r>
                        <a:rPr lang="en-US" sz="900" b="0" i="0" kern="1200" spc="0" baseline="0">
                          <a:solidFill>
                            <a:srgbClr val="000000"/>
                          </a:solidFill>
                          <a:latin typeface="Arial Narrow" panose="020B0604020202020204" pitchFamily="34" charset="0"/>
                          <a:ea typeface="+mn-ea"/>
                          <a:cs typeface="Arial Narrow" panose="020B0604020202020204" pitchFamily="34" charset="0"/>
                        </a:rPr>
                        <a:t>portfolio</a:t>
                      </a:r>
                    </a:p>
                    <a:p>
                      <a:pPr marL="0" algn="ctr" defTabSz="914400" rtl="0" eaLnBrk="1" latinLnBrk="0" hangingPunct="1">
                        <a:lnSpc>
                          <a:spcPts val="850"/>
                        </a:lnSpc>
                        <a:spcBef>
                          <a:spcPts val="200"/>
                        </a:spcBef>
                      </a:pPr>
                      <a:r>
                        <a:rPr lang="en-US" sz="900" b="0" i="0" kern="1200" spc="0" baseline="0">
                          <a:solidFill>
                            <a:srgbClr val="000000"/>
                          </a:solidFill>
                          <a:latin typeface="Arial Narrow" panose="020B0604020202020204" pitchFamily="34" charset="0"/>
                          <a:ea typeface="+mn-ea"/>
                          <a:cs typeface="Arial Narrow" panose="020B0604020202020204" pitchFamily="34" charset="0"/>
                        </a:rPr>
                        <a:t>–2.79%</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B71B"/>
                    </a:solidFill>
                  </a:tcPr>
                </a:tc>
                <a:tc>
                  <a:txBody>
                    <a:bodyPr/>
                    <a:lstStyle/>
                    <a:p>
                      <a:pPr marL="0" algn="ctr" defTabSz="914400" rtl="0" eaLnBrk="1" latinLnBrk="0" hangingPunct="1">
                        <a:lnSpc>
                          <a:spcPts val="850"/>
                        </a:lnSpc>
                        <a:spcBef>
                          <a:spcPts val="200"/>
                        </a:spcBef>
                      </a:pPr>
                      <a:r>
                        <a:rPr lang="en-US" sz="900" b="0" i="0" kern="1200" spc="0" baseline="0">
                          <a:solidFill>
                            <a:srgbClr val="000000"/>
                          </a:solidFill>
                          <a:latin typeface="Arial Narrow" panose="020B0604020202020204" pitchFamily="34" charset="0"/>
                          <a:ea typeface="+mn-ea"/>
                          <a:cs typeface="Arial Narrow" panose="020B0604020202020204" pitchFamily="34" charset="0"/>
                        </a:rPr>
                        <a:t>Diversified</a:t>
                      </a:r>
                      <a:br>
                        <a:rPr lang="en-US" sz="900" b="0" i="0" kern="1200" spc="0" baseline="0">
                          <a:solidFill>
                            <a:srgbClr val="000000"/>
                          </a:solidFill>
                          <a:latin typeface="Arial Narrow" panose="020B0604020202020204" pitchFamily="34" charset="0"/>
                          <a:ea typeface="+mn-ea"/>
                          <a:cs typeface="Arial Narrow" panose="020B0604020202020204" pitchFamily="34" charset="0"/>
                        </a:rPr>
                      </a:br>
                      <a:r>
                        <a:rPr lang="en-US" sz="900" b="0" i="0" kern="1200" spc="0" baseline="0">
                          <a:solidFill>
                            <a:srgbClr val="000000"/>
                          </a:solidFill>
                          <a:latin typeface="Arial Narrow" panose="020B0604020202020204" pitchFamily="34" charset="0"/>
                          <a:ea typeface="+mn-ea"/>
                          <a:cs typeface="Arial Narrow" panose="020B0604020202020204" pitchFamily="34" charset="0"/>
                        </a:rPr>
                        <a:t>portfolio</a:t>
                      </a:r>
                    </a:p>
                    <a:p>
                      <a:pPr marL="0" algn="ctr" defTabSz="914400" rtl="0" eaLnBrk="1" latinLnBrk="0" hangingPunct="1">
                        <a:lnSpc>
                          <a:spcPts val="850"/>
                        </a:lnSpc>
                        <a:spcBef>
                          <a:spcPts val="200"/>
                        </a:spcBef>
                      </a:pPr>
                      <a:r>
                        <a:rPr lang="en-US" sz="900" b="0" i="0" kern="1200" spc="0" baseline="0">
                          <a:solidFill>
                            <a:srgbClr val="000000"/>
                          </a:solidFill>
                          <a:latin typeface="Arial Narrow" panose="020B0604020202020204" pitchFamily="34" charset="0"/>
                          <a:ea typeface="+mn-ea"/>
                          <a:cs typeface="Arial Narrow" panose="020B0604020202020204" pitchFamily="34" charset="0"/>
                        </a:rPr>
                        <a:t>10.78%</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B71B"/>
                    </a:solidFill>
                  </a:tcPr>
                </a:tc>
                <a:tc>
                  <a:txBody>
                    <a:bodyPr/>
                    <a:lstStyle/>
                    <a:p>
                      <a:pPr marL="0" algn="ctr" defTabSz="914400" rtl="0" eaLnBrk="1" latinLnBrk="0" hangingPunct="1">
                        <a:lnSpc>
                          <a:spcPts val="850"/>
                        </a:lnSpc>
                        <a:spcBef>
                          <a:spcPts val="200"/>
                        </a:spcBef>
                      </a:pPr>
                      <a:r>
                        <a:rPr lang="en-US" sz="900" b="0" i="0" kern="1200" spc="0" baseline="0">
                          <a:solidFill>
                            <a:srgbClr val="000000"/>
                          </a:solidFill>
                          <a:latin typeface="Arial Narrow" panose="020B0604020202020204" pitchFamily="34" charset="0"/>
                          <a:ea typeface="+mn-ea"/>
                          <a:cs typeface="Arial Narrow" panose="020B0604020202020204" pitchFamily="34" charset="0"/>
                        </a:rPr>
                        <a:t>Diversified</a:t>
                      </a:r>
                      <a:br>
                        <a:rPr lang="en-US" sz="900" b="0" i="0" kern="1200" spc="0" baseline="0">
                          <a:solidFill>
                            <a:srgbClr val="000000"/>
                          </a:solidFill>
                          <a:latin typeface="Arial Narrow" panose="020B0604020202020204" pitchFamily="34" charset="0"/>
                          <a:ea typeface="+mn-ea"/>
                          <a:cs typeface="Arial Narrow" panose="020B0604020202020204" pitchFamily="34" charset="0"/>
                        </a:rPr>
                      </a:br>
                      <a:r>
                        <a:rPr lang="en-US" sz="900" b="0" i="0" kern="1200" spc="0" baseline="0">
                          <a:solidFill>
                            <a:srgbClr val="000000"/>
                          </a:solidFill>
                          <a:latin typeface="Arial Narrow" panose="020B0604020202020204" pitchFamily="34" charset="0"/>
                          <a:ea typeface="+mn-ea"/>
                          <a:cs typeface="Arial Narrow" panose="020B0604020202020204" pitchFamily="34" charset="0"/>
                        </a:rPr>
                        <a:t>portfolio</a:t>
                      </a:r>
                    </a:p>
                    <a:p>
                      <a:pPr marL="0" algn="ctr" defTabSz="914400" rtl="0" eaLnBrk="1" latinLnBrk="0" hangingPunct="1">
                        <a:lnSpc>
                          <a:spcPts val="850"/>
                        </a:lnSpc>
                        <a:spcBef>
                          <a:spcPts val="200"/>
                        </a:spcBef>
                      </a:pPr>
                      <a:r>
                        <a:rPr lang="en-US" sz="900" b="0" i="0" kern="1200" spc="0" baseline="0">
                          <a:solidFill>
                            <a:srgbClr val="000000"/>
                          </a:solidFill>
                          <a:latin typeface="Arial Narrow" panose="020B0604020202020204" pitchFamily="34" charset="0"/>
                          <a:ea typeface="+mn-ea"/>
                          <a:cs typeface="Arial Narrow" panose="020B0604020202020204" pitchFamily="34" charset="0"/>
                        </a:rPr>
                        <a:t>13.360%</a:t>
                      </a:r>
                      <a:r>
                        <a:rPr lang="en-US" sz="900" b="0" i="0" kern="1200" spc="0" baseline="0">
                          <a:solidFill>
                            <a:srgbClr val="EAEAEA"/>
                          </a:solidFill>
                          <a:latin typeface="Arial Narrow" panose="020B0604020202020204" pitchFamily="34" charset="0"/>
                          <a:ea typeface="+mn-ea"/>
                          <a:cs typeface="Arial Narrow" panose="020B0604020202020204" pitchFamily="34" charset="0"/>
                        </a:rPr>
                        <a:t> </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B71B"/>
                    </a:solidFill>
                  </a:tcPr>
                </a:tc>
                <a:tc>
                  <a:txBody>
                    <a:bodyPr/>
                    <a:lstStyle/>
                    <a:p>
                      <a:pPr algn="ctr" fontAlgn="ctr"/>
                      <a:r>
                        <a:rPr lang="en-US" sz="900" b="0" i="0" u="none" strike="noStrike">
                          <a:solidFill>
                            <a:schemeClr val="bg1"/>
                          </a:solidFill>
                          <a:effectLst/>
                          <a:latin typeface="Arial Narrow" panose="020B0604020202020204" pitchFamily="34" charset="0"/>
                          <a:cs typeface="Arial Narrow" panose="020B0604020202020204" pitchFamily="34" charset="0"/>
                        </a:rPr>
                        <a:t>Alternatives</a:t>
                      </a:r>
                      <a:br>
                        <a:rPr lang="en-US" sz="900" b="0" i="0" u="none" strike="noStrike">
                          <a:solidFill>
                            <a:schemeClr val="bg1"/>
                          </a:solidFill>
                          <a:effectLst/>
                          <a:latin typeface="Arial Narrow" panose="020B0604020202020204" pitchFamily="34" charset="0"/>
                          <a:cs typeface="Arial Narrow" panose="020B0604020202020204" pitchFamily="34" charset="0"/>
                        </a:rPr>
                      </a:br>
                      <a:r>
                        <a:rPr lang="en-US" sz="900" b="0" i="0" u="none" strike="noStrike">
                          <a:solidFill>
                            <a:schemeClr val="bg1"/>
                          </a:solidFill>
                          <a:effectLst/>
                          <a:latin typeface="Arial Narrow" panose="020B0604020202020204" pitchFamily="34" charset="0"/>
                          <a:cs typeface="Arial Narrow" panose="020B0604020202020204" pitchFamily="34" charset="0"/>
                        </a:rPr>
                        <a:t>-3.84%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B848A"/>
                    </a:solidFill>
                  </a:tcPr>
                </a:tc>
                <a:tc>
                  <a:txBody>
                    <a:bodyPr/>
                    <a:lstStyle/>
                    <a:p>
                      <a:pPr algn="ctr" fontAlgn="ctr">
                        <a:lnSpc>
                          <a:spcPct val="85000"/>
                        </a:lnSpc>
                      </a:pPr>
                      <a:r>
                        <a:rPr lang="en-US" sz="900" b="0" i="0" u="none" strike="noStrike">
                          <a:solidFill>
                            <a:srgbClr val="000000"/>
                          </a:solidFill>
                          <a:effectLst/>
                          <a:latin typeface="Arial Narrow" panose="020B0604020202020204" pitchFamily="34" charset="0"/>
                          <a:cs typeface="Arial Narrow" panose="020B0604020202020204" pitchFamily="34" charset="0"/>
                        </a:rPr>
                        <a:t>Diversified</a:t>
                      </a:r>
                      <a:br>
                        <a:rPr lang="en-US" sz="900" b="0" i="0" u="none" strike="noStrike">
                          <a:solidFill>
                            <a:srgbClr val="000000"/>
                          </a:solidFill>
                          <a:effectLst/>
                          <a:latin typeface="Arial Narrow" panose="020B0604020202020204" pitchFamily="34" charset="0"/>
                          <a:cs typeface="Arial Narrow" panose="020B0604020202020204" pitchFamily="34" charset="0"/>
                        </a:rPr>
                      </a:br>
                      <a:r>
                        <a:rPr lang="en-US" sz="900" b="0" i="0" u="none" strike="noStrike">
                          <a:solidFill>
                            <a:srgbClr val="000000"/>
                          </a:solidFill>
                          <a:effectLst/>
                          <a:latin typeface="Arial Narrow" panose="020B0604020202020204" pitchFamily="34" charset="0"/>
                          <a:cs typeface="Arial Narrow" panose="020B0604020202020204" pitchFamily="34" charset="0"/>
                        </a:rPr>
                        <a:t>portfolio</a:t>
                      </a:r>
                      <a:br>
                        <a:rPr lang="en-US" sz="900" b="0" i="0" u="none" strike="noStrike">
                          <a:solidFill>
                            <a:srgbClr val="000000"/>
                          </a:solidFill>
                          <a:effectLst/>
                          <a:latin typeface="Arial Narrow" panose="020B0604020202020204" pitchFamily="34" charset="0"/>
                          <a:cs typeface="Arial Narrow" panose="020B0604020202020204" pitchFamily="34" charset="0"/>
                        </a:rPr>
                      </a:br>
                      <a:r>
                        <a:rPr lang="en-US" sz="900" b="0" i="0" u="none" strike="noStrike">
                          <a:solidFill>
                            <a:srgbClr val="000000"/>
                          </a:solidFill>
                          <a:effectLst/>
                          <a:latin typeface="Arial Narrow" panose="020B0604020202020204" pitchFamily="34" charset="0"/>
                          <a:cs typeface="Arial Narrow" panose="020B0604020202020204" pitchFamily="34" charset="0"/>
                        </a:rPr>
                        <a:t>18.97%</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B71B"/>
                    </a:solidFill>
                  </a:tcPr>
                </a:tc>
                <a:tc>
                  <a:txBody>
                    <a:bodyPr/>
                    <a:lstStyle/>
                    <a:p>
                      <a:pPr algn="ctr" fontAlgn="ctr"/>
                      <a:r>
                        <a:rPr lang="en-US" sz="900" b="0" i="0" u="none" strike="noStrike">
                          <a:solidFill>
                            <a:srgbClr val="FFFFFF"/>
                          </a:solidFill>
                          <a:effectLst/>
                          <a:latin typeface="Arial Narrow" panose="020B0604020202020204" pitchFamily="34" charset="0"/>
                          <a:cs typeface="Arial Narrow" panose="020B0604020202020204" pitchFamily="34" charset="0"/>
                        </a:rPr>
                        <a:t>International</a:t>
                      </a:r>
                      <a:br>
                        <a:rPr lang="en-US" sz="900" b="0" i="0" u="none" strike="noStrike">
                          <a:solidFill>
                            <a:srgbClr val="FFFFFF"/>
                          </a:solidFill>
                          <a:effectLst/>
                          <a:latin typeface="Arial Narrow" panose="020B0604020202020204" pitchFamily="34" charset="0"/>
                          <a:cs typeface="Arial Narrow" panose="020B0604020202020204" pitchFamily="34" charset="0"/>
                        </a:rPr>
                      </a:br>
                      <a:r>
                        <a:rPr lang="en-US" sz="900" b="0" i="0" u="none" strike="noStrike">
                          <a:solidFill>
                            <a:srgbClr val="FFFFFF"/>
                          </a:solidFill>
                          <a:effectLst/>
                          <a:latin typeface="Arial Narrow" panose="020B0604020202020204" pitchFamily="34" charset="0"/>
                          <a:cs typeface="Arial Narrow" panose="020B0604020202020204" pitchFamily="34" charset="0"/>
                        </a:rPr>
                        <a:t>equity</a:t>
                      </a:r>
                      <a:br>
                        <a:rPr lang="en-US" sz="900" b="0" i="0" u="none" strike="noStrike">
                          <a:solidFill>
                            <a:srgbClr val="FFFFFF"/>
                          </a:solidFill>
                          <a:effectLst/>
                          <a:latin typeface="Arial Narrow" panose="020B0604020202020204" pitchFamily="34" charset="0"/>
                          <a:cs typeface="Arial Narrow" panose="020B0604020202020204" pitchFamily="34" charset="0"/>
                        </a:rPr>
                      </a:br>
                      <a:r>
                        <a:rPr lang="en-US" sz="900" b="0" i="0" u="none" strike="noStrike">
                          <a:solidFill>
                            <a:srgbClr val="FFFFFF"/>
                          </a:solidFill>
                          <a:effectLst/>
                          <a:latin typeface="Arial Narrow" panose="020B0604020202020204" pitchFamily="34" charset="0"/>
                          <a:cs typeface="Arial Narrow" panose="020B0604020202020204" pitchFamily="34" charset="0"/>
                        </a:rPr>
                        <a:t>11.13%</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6401D"/>
                    </a:solidFill>
                  </a:tcPr>
                </a:tc>
                <a:tc>
                  <a:txBody>
                    <a:bodyPr/>
                    <a:lstStyle/>
                    <a:p>
                      <a:pPr algn="ctr" fontAlgn="ctr"/>
                      <a:r>
                        <a:rPr lang="en-CA" sz="900" b="0" i="0" u="none" strike="noStrike">
                          <a:solidFill>
                            <a:srgbClr val="000000"/>
                          </a:solidFill>
                          <a:effectLst/>
                          <a:latin typeface="Arial Narrow" panose="020B0604020202020204" pitchFamily="34" charset="0"/>
                          <a:cs typeface="Arial Narrow" panose="020B0604020202020204" pitchFamily="34" charset="0"/>
                        </a:rPr>
                        <a:t>Diversified</a:t>
                      </a:r>
                      <a:br>
                        <a:rPr lang="en-CA" sz="900" b="0" i="0" u="none" strike="noStrike">
                          <a:solidFill>
                            <a:srgbClr val="000000"/>
                          </a:solidFill>
                          <a:effectLst/>
                          <a:latin typeface="Arial Narrow" panose="020B0604020202020204" pitchFamily="34" charset="0"/>
                          <a:cs typeface="Arial Narrow" panose="020B0604020202020204" pitchFamily="34" charset="0"/>
                        </a:rPr>
                      </a:br>
                      <a:r>
                        <a:rPr lang="en-CA" sz="900" b="0" i="0" u="none" strike="noStrike">
                          <a:solidFill>
                            <a:srgbClr val="000000"/>
                          </a:solidFill>
                          <a:effectLst/>
                          <a:latin typeface="Arial Narrow" panose="020B0604020202020204" pitchFamily="34" charset="0"/>
                          <a:cs typeface="Arial Narrow" panose="020B0604020202020204" pitchFamily="34" charset="0"/>
                        </a:rPr>
                        <a:t>portfolio</a:t>
                      </a:r>
                      <a:br>
                        <a:rPr lang="en-CA" sz="900" b="0" i="0" u="none" strike="noStrike">
                          <a:solidFill>
                            <a:srgbClr val="000000"/>
                          </a:solidFill>
                          <a:effectLst/>
                          <a:latin typeface="Arial Narrow" panose="020B0604020202020204" pitchFamily="34" charset="0"/>
                          <a:cs typeface="Arial Narrow" panose="020B0604020202020204" pitchFamily="34" charset="0"/>
                        </a:rPr>
                      </a:br>
                      <a:r>
                        <a:rPr lang="en-CA" sz="900" b="0" i="0" u="none" strike="noStrike">
                          <a:solidFill>
                            <a:srgbClr val="000000"/>
                          </a:solidFill>
                          <a:effectLst/>
                          <a:latin typeface="Arial Narrow" panose="020B0604020202020204" pitchFamily="34" charset="0"/>
                          <a:cs typeface="Arial Narrow" panose="020B0604020202020204" pitchFamily="34" charset="0"/>
                        </a:rPr>
                        <a:t>11.42%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B71B"/>
                    </a:solidFill>
                  </a:tcPr>
                </a:tc>
                <a:tc>
                  <a:txBody>
                    <a:bodyPr/>
                    <a:lstStyle/>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Investment-</a:t>
                      </a:r>
                      <a:br>
                        <a:rPr lang="en-US" sz="900" b="0" i="0" kern="1200" spc="0" baseline="0">
                          <a:solidFill>
                            <a:srgbClr val="EAEAEA"/>
                          </a:solidFill>
                          <a:latin typeface="Arial Narrow" panose="020B0604020202020204" pitchFamily="34" charset="0"/>
                          <a:ea typeface="+mn-ea"/>
                          <a:cs typeface="Arial Narrow" panose="020B0604020202020204" pitchFamily="34" charset="0"/>
                        </a:rPr>
                      </a:br>
                      <a:r>
                        <a:rPr lang="en-US" sz="900" b="0" i="0" kern="1200" spc="0" baseline="0">
                          <a:solidFill>
                            <a:srgbClr val="EAEAEA"/>
                          </a:solidFill>
                          <a:latin typeface="Arial Narrow" panose="020B0604020202020204" pitchFamily="34" charset="0"/>
                          <a:ea typeface="+mn-ea"/>
                          <a:cs typeface="Arial Narrow" panose="020B0604020202020204" pitchFamily="34" charset="0"/>
                        </a:rPr>
                        <a:t>grade bonds</a:t>
                      </a:r>
                    </a:p>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–13.01%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548C"/>
                    </a:solidFill>
                  </a:tcPr>
                </a:tc>
                <a:tc>
                  <a:txBody>
                    <a:bodyPr/>
                    <a:lstStyle/>
                    <a:p>
                      <a:pPr algn="ctr" fontAlgn="ctr"/>
                      <a:r>
                        <a:rPr lang="en-CA" sz="900" b="0" i="0" u="none" strike="noStrike">
                          <a:solidFill>
                            <a:srgbClr val="000000"/>
                          </a:solidFill>
                          <a:effectLst/>
                          <a:latin typeface="Arial Narrow" panose="020B0604020202020204" pitchFamily="34" charset="0"/>
                          <a:cs typeface="Arial Narrow" panose="020B0604020202020204" pitchFamily="34" charset="0"/>
                        </a:rPr>
                        <a:t>Diversified</a:t>
                      </a:r>
                      <a:br>
                        <a:rPr lang="en-CA" sz="900" b="0" i="0" u="none" strike="noStrike">
                          <a:solidFill>
                            <a:srgbClr val="000000"/>
                          </a:solidFill>
                          <a:effectLst/>
                          <a:latin typeface="Arial Narrow" panose="020B0604020202020204" pitchFamily="34" charset="0"/>
                          <a:cs typeface="Arial Narrow" panose="020B0604020202020204" pitchFamily="34" charset="0"/>
                        </a:rPr>
                      </a:br>
                      <a:r>
                        <a:rPr lang="en-CA" sz="900" b="0" i="0" u="none" strike="noStrike">
                          <a:solidFill>
                            <a:srgbClr val="000000"/>
                          </a:solidFill>
                          <a:effectLst/>
                          <a:latin typeface="Arial Narrow" panose="020B0604020202020204" pitchFamily="34" charset="0"/>
                          <a:cs typeface="Arial Narrow" panose="020B0604020202020204" pitchFamily="34" charset="0"/>
                        </a:rPr>
                        <a:t>portfolio</a:t>
                      </a:r>
                      <a:br>
                        <a:rPr lang="en-CA" sz="900" b="0" i="0" u="none" strike="noStrike">
                          <a:solidFill>
                            <a:srgbClr val="000000"/>
                          </a:solidFill>
                          <a:effectLst/>
                          <a:latin typeface="Arial Narrow" panose="020B0604020202020204" pitchFamily="34" charset="0"/>
                          <a:cs typeface="Arial Narrow" panose="020B0604020202020204" pitchFamily="34" charset="0"/>
                        </a:rPr>
                      </a:br>
                      <a:r>
                        <a:rPr lang="en-CA" sz="900" b="0" i="0" u="none" strike="noStrike">
                          <a:solidFill>
                            <a:srgbClr val="000000"/>
                          </a:solidFill>
                          <a:effectLst/>
                          <a:latin typeface="Arial Narrow" panose="020B0604020202020204" pitchFamily="34" charset="0"/>
                          <a:cs typeface="Arial Narrow" panose="020B0604020202020204" pitchFamily="34" charset="0"/>
                        </a:rPr>
                        <a:t>13.98%</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B71B"/>
                    </a:solidFill>
                  </a:tcPr>
                </a:tc>
                <a:extLst>
                  <a:ext uri="{0D108BD9-81ED-4DB2-BD59-A6C34878D82A}">
                    <a16:rowId xmlns:a16="http://schemas.microsoft.com/office/drawing/2014/main" val="10004"/>
                  </a:ext>
                </a:extLst>
              </a:tr>
              <a:tr h="448056">
                <a:tc>
                  <a:txBody>
                    <a:bodyPr/>
                    <a:lstStyle/>
                    <a:p>
                      <a:pPr marL="0" algn="ctr" defTabSz="914400" rtl="0" eaLnBrk="1" latinLnBrk="0" hangingPunct="1">
                        <a:lnSpc>
                          <a:spcPts val="800"/>
                        </a:lnSpc>
                        <a:spcBef>
                          <a:spcPts val="200"/>
                        </a:spcBef>
                      </a:pPr>
                      <a:r>
                        <a:rPr lang="en-US" sz="900" b="0" i="0" kern="1200" spc="0" baseline="0">
                          <a:solidFill>
                            <a:schemeClr val="tx1"/>
                          </a:solidFill>
                          <a:latin typeface="Arial Narrow" panose="020B0604020202020204" pitchFamily="34" charset="0"/>
                          <a:ea typeface="+mn-ea"/>
                          <a:cs typeface="Arial Narrow" panose="020B0604020202020204" pitchFamily="34" charset="0"/>
                        </a:rPr>
                        <a:t>High-yield</a:t>
                      </a:r>
                      <a:br>
                        <a:rPr lang="en-US" sz="900" b="0" i="0" kern="1200" spc="0" baseline="0">
                          <a:solidFill>
                            <a:schemeClr val="tx1"/>
                          </a:solidFill>
                          <a:latin typeface="Arial Narrow" panose="020B0604020202020204" pitchFamily="34" charset="0"/>
                          <a:ea typeface="+mn-ea"/>
                          <a:cs typeface="Arial Narrow" panose="020B0604020202020204" pitchFamily="34" charset="0"/>
                        </a:rPr>
                      </a:br>
                      <a:r>
                        <a:rPr lang="en-US" sz="900" b="0" i="0" kern="1200" spc="0" baseline="0">
                          <a:solidFill>
                            <a:schemeClr val="tx1"/>
                          </a:solidFill>
                          <a:latin typeface="Arial Narrow" panose="020B0604020202020204" pitchFamily="34" charset="0"/>
                          <a:ea typeface="+mn-ea"/>
                          <a:cs typeface="Arial Narrow" panose="020B0604020202020204" pitchFamily="34" charset="0"/>
                        </a:rPr>
                        <a:t>bonds</a:t>
                      </a:r>
                    </a:p>
                    <a:p>
                      <a:pPr marL="0" algn="ctr" defTabSz="914400" rtl="0" eaLnBrk="1" latinLnBrk="0" hangingPunct="1">
                        <a:lnSpc>
                          <a:spcPts val="800"/>
                        </a:lnSpc>
                        <a:spcBef>
                          <a:spcPts val="200"/>
                        </a:spcBef>
                      </a:pPr>
                      <a:r>
                        <a:rPr lang="en-US" sz="900" b="0" i="0" kern="1200" spc="0" baseline="0">
                          <a:solidFill>
                            <a:schemeClr val="tx1"/>
                          </a:solidFill>
                          <a:latin typeface="Arial Narrow" panose="020B0604020202020204" pitchFamily="34" charset="0"/>
                          <a:ea typeface="+mn-ea"/>
                          <a:cs typeface="Arial Narrow" panose="020B0604020202020204" pitchFamily="34" charset="0"/>
                        </a:rPr>
                        <a:t>7.42%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1B9DF"/>
                    </a:solidFill>
                  </a:tcPr>
                </a:tc>
                <a:tc>
                  <a:txBody>
                    <a:bodyPr/>
                    <a:lstStyle/>
                    <a:p>
                      <a:pPr marL="0" algn="ctr" defTabSz="914400" rtl="0" eaLnBrk="1" latinLnBrk="0" hangingPunct="1">
                        <a:lnSpc>
                          <a:spcPts val="800"/>
                        </a:lnSpc>
                        <a:spcBef>
                          <a:spcPts val="200"/>
                        </a:spcBef>
                      </a:pPr>
                      <a:r>
                        <a:rPr lang="en-US" sz="900" b="0" i="0" kern="1200" spc="0" baseline="0">
                          <a:solidFill>
                            <a:schemeClr val="tx1"/>
                          </a:solidFill>
                          <a:latin typeface="Arial Narrow" panose="020B0604020202020204" pitchFamily="34" charset="0"/>
                          <a:ea typeface="+mn-ea"/>
                          <a:cs typeface="Arial Narrow" panose="020B0604020202020204" pitchFamily="34" charset="0"/>
                        </a:rPr>
                        <a:t>High-yield</a:t>
                      </a:r>
                      <a:br>
                        <a:rPr lang="en-US" sz="900" b="0" i="0" kern="1200" spc="0" baseline="0">
                          <a:solidFill>
                            <a:schemeClr val="tx1"/>
                          </a:solidFill>
                          <a:latin typeface="Arial Narrow" panose="020B0604020202020204" pitchFamily="34" charset="0"/>
                          <a:ea typeface="+mn-ea"/>
                          <a:cs typeface="Arial Narrow" panose="020B0604020202020204" pitchFamily="34" charset="0"/>
                        </a:rPr>
                      </a:br>
                      <a:r>
                        <a:rPr lang="en-US" sz="900" b="0" i="0" kern="1200" spc="0" baseline="0">
                          <a:solidFill>
                            <a:schemeClr val="tx1"/>
                          </a:solidFill>
                          <a:latin typeface="Arial Narrow" panose="020B0604020202020204" pitchFamily="34" charset="0"/>
                          <a:ea typeface="+mn-ea"/>
                          <a:cs typeface="Arial Narrow" panose="020B0604020202020204" pitchFamily="34" charset="0"/>
                        </a:rPr>
                        <a:t>bonds</a:t>
                      </a:r>
                    </a:p>
                    <a:p>
                      <a:pPr marL="0" algn="ctr" defTabSz="914400" rtl="0" eaLnBrk="1" latinLnBrk="0" hangingPunct="1">
                        <a:lnSpc>
                          <a:spcPts val="800"/>
                        </a:lnSpc>
                        <a:spcBef>
                          <a:spcPts val="200"/>
                        </a:spcBef>
                      </a:pPr>
                      <a:r>
                        <a:rPr lang="en-US" sz="900" b="0" i="0" kern="1200" spc="0" baseline="0">
                          <a:solidFill>
                            <a:schemeClr val="tx1"/>
                          </a:solidFill>
                          <a:latin typeface="Arial Narrow" panose="020B0604020202020204" pitchFamily="34" charset="0"/>
                          <a:ea typeface="+mn-ea"/>
                          <a:cs typeface="Arial Narrow" panose="020B0604020202020204" pitchFamily="34" charset="0"/>
                        </a:rPr>
                        <a:t>2.50%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1B9DF"/>
                    </a:solidFill>
                  </a:tcPr>
                </a:tc>
                <a:tc>
                  <a:txBody>
                    <a:bodyPr/>
                    <a:lstStyle/>
                    <a:p>
                      <a:pPr marL="0" algn="ctr" defTabSz="914400" rtl="0" eaLnBrk="1" latinLnBrk="0" hangingPunct="1">
                        <a:lnSpc>
                          <a:spcPts val="800"/>
                        </a:lnSpc>
                        <a:spcBef>
                          <a:spcPts val="200"/>
                        </a:spcBef>
                      </a:pPr>
                      <a:r>
                        <a:rPr lang="en-US" sz="900" b="0" i="0" kern="1200" spc="0" baseline="0">
                          <a:solidFill>
                            <a:schemeClr val="bg1"/>
                          </a:solidFill>
                          <a:latin typeface="Arial Narrow" panose="020B0604020202020204" pitchFamily="34" charset="0"/>
                          <a:ea typeface="+mn-ea"/>
                          <a:cs typeface="Arial Narrow" panose="020B0604020202020204" pitchFamily="34" charset="0"/>
                        </a:rPr>
                        <a:t>Alternatives</a:t>
                      </a:r>
                    </a:p>
                    <a:p>
                      <a:pPr marL="0" algn="ctr" defTabSz="914400" rtl="0" eaLnBrk="1" latinLnBrk="0" hangingPunct="1">
                        <a:lnSpc>
                          <a:spcPts val="800"/>
                        </a:lnSpc>
                        <a:spcBef>
                          <a:spcPts val="200"/>
                        </a:spcBef>
                      </a:pPr>
                      <a:r>
                        <a:rPr lang="en-US" sz="900" b="0" i="0" kern="1200" spc="0" baseline="0">
                          <a:solidFill>
                            <a:schemeClr val="bg1"/>
                          </a:solidFill>
                          <a:latin typeface="Arial Narrow" panose="020B0604020202020204" pitchFamily="34" charset="0"/>
                          <a:ea typeface="+mn-ea"/>
                          <a:cs typeface="Arial Narrow" panose="020B0604020202020204" pitchFamily="34" charset="0"/>
                        </a:rPr>
                        <a:t>–3.92%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B848A"/>
                    </a:solidFill>
                  </a:tcPr>
                </a:tc>
                <a:tc>
                  <a:txBody>
                    <a:bodyPr/>
                    <a:lstStyle/>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Alternatives</a:t>
                      </a:r>
                    </a:p>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6.21%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B848A"/>
                    </a:solidFill>
                  </a:tcPr>
                </a:tc>
                <a:tc>
                  <a:txBody>
                    <a:bodyPr/>
                    <a:lstStyle/>
                    <a:p>
                      <a:pPr marL="0" marR="0" algn="ctr" defTabSz="914400" rtl="0" eaLnBrk="1" fontAlgn="ctr" latinLnBrk="0" hangingPunct="1">
                        <a:lnSpc>
                          <a:spcPts val="800"/>
                        </a:lnSpc>
                        <a:spcBef>
                          <a:spcPts val="200"/>
                        </a:spcBef>
                        <a:spcAft>
                          <a:spcPts val="0"/>
                        </a:spcAft>
                      </a:pPr>
                      <a:r>
                        <a:rPr lang="en-US" sz="900" b="0" i="0" kern="1200" spc="0" baseline="0">
                          <a:solidFill>
                            <a:schemeClr val="tx1"/>
                          </a:solidFill>
                          <a:latin typeface="Arial Narrow" panose="020B0604020202020204" pitchFamily="34" charset="0"/>
                          <a:ea typeface="+mn-ea"/>
                          <a:cs typeface="Arial Narrow" panose="020B0604020202020204" pitchFamily="34" charset="0"/>
                        </a:rPr>
                        <a:t>High-yield bonds</a:t>
                      </a:r>
                    </a:p>
                    <a:p>
                      <a:pPr marL="0" marR="0" algn="ctr" defTabSz="914400" rtl="0" eaLnBrk="1" fontAlgn="ctr" latinLnBrk="0" hangingPunct="1">
                        <a:lnSpc>
                          <a:spcPts val="800"/>
                        </a:lnSpc>
                        <a:spcBef>
                          <a:spcPts val="200"/>
                        </a:spcBef>
                        <a:spcAft>
                          <a:spcPts val="0"/>
                        </a:spcAft>
                      </a:pPr>
                      <a:r>
                        <a:rPr lang="en-US" sz="900" b="0" i="0" kern="1200" spc="0" baseline="0">
                          <a:solidFill>
                            <a:schemeClr val="tx1"/>
                          </a:solidFill>
                          <a:latin typeface="Arial Narrow" panose="020B0604020202020204" pitchFamily="34" charset="0"/>
                          <a:ea typeface="+mn-ea"/>
                          <a:cs typeface="Arial Narrow" panose="020B0604020202020204" pitchFamily="34" charset="0"/>
                        </a:rPr>
                        <a:t>7.48%</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1B9DF"/>
                    </a:solidFill>
                  </a:tcPr>
                </a:tc>
                <a:tc>
                  <a:txBody>
                    <a:bodyPr/>
                    <a:lstStyle/>
                    <a:p>
                      <a:pPr algn="ctr" fontAlgn="ctr"/>
                      <a:r>
                        <a:rPr lang="en-US" sz="900" b="0" i="0" u="none" strike="noStrike">
                          <a:solidFill>
                            <a:schemeClr val="bg1"/>
                          </a:solidFill>
                          <a:effectLst/>
                          <a:latin typeface="Arial Narrow" panose="020B0604020202020204" pitchFamily="34" charset="0"/>
                          <a:cs typeface="Arial Narrow" panose="020B0604020202020204" pitchFamily="34" charset="0"/>
                        </a:rPr>
                        <a:t>U.S. large-cap</a:t>
                      </a:r>
                      <a:br>
                        <a:rPr lang="en-US" sz="900" b="0" i="0" u="none" strike="noStrike">
                          <a:solidFill>
                            <a:schemeClr val="bg1"/>
                          </a:solidFill>
                          <a:effectLst/>
                          <a:latin typeface="Arial Narrow" panose="020B0604020202020204" pitchFamily="34" charset="0"/>
                          <a:cs typeface="Arial Narrow" panose="020B0604020202020204" pitchFamily="34" charset="0"/>
                        </a:rPr>
                      </a:br>
                      <a:r>
                        <a:rPr lang="en-US" sz="900" b="0" i="0" u="none" strike="noStrike">
                          <a:solidFill>
                            <a:schemeClr val="bg1"/>
                          </a:solidFill>
                          <a:effectLst/>
                          <a:latin typeface="Arial Narrow" panose="020B0604020202020204" pitchFamily="34" charset="0"/>
                          <a:cs typeface="Arial Narrow" panose="020B0604020202020204" pitchFamily="34" charset="0"/>
                        </a:rPr>
                        <a:t>equity</a:t>
                      </a:r>
                      <a:br>
                        <a:rPr lang="en-US" sz="900" b="0" i="0" u="none" strike="noStrike">
                          <a:solidFill>
                            <a:schemeClr val="bg1"/>
                          </a:solidFill>
                          <a:effectLst/>
                          <a:latin typeface="Arial Narrow" panose="020B0604020202020204" pitchFamily="34" charset="0"/>
                          <a:cs typeface="Arial Narrow" panose="020B0604020202020204" pitchFamily="34" charset="0"/>
                        </a:rPr>
                      </a:br>
                      <a:r>
                        <a:rPr lang="en-US" sz="900" b="0" i="0" u="none" strike="noStrike">
                          <a:solidFill>
                            <a:schemeClr val="bg1"/>
                          </a:solidFill>
                          <a:effectLst/>
                          <a:latin typeface="Arial Narrow" panose="020B0604020202020204" pitchFamily="34" charset="0"/>
                          <a:cs typeface="Arial Narrow" panose="020B0604020202020204" pitchFamily="34" charset="0"/>
                        </a:rPr>
                        <a:t>-4.78%</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5E66"/>
                    </a:solidFill>
                  </a:tcPr>
                </a:tc>
                <a:tc>
                  <a:txBody>
                    <a:bodyPr/>
                    <a:lstStyle/>
                    <a:p>
                      <a:pPr algn="ctr" fontAlgn="ctr">
                        <a:lnSpc>
                          <a:spcPct val="85000"/>
                        </a:lnSpc>
                      </a:pPr>
                      <a:r>
                        <a:rPr lang="en-US" sz="900" b="0" i="0" u="none" strike="noStrike">
                          <a:solidFill>
                            <a:schemeClr val="tx1"/>
                          </a:solidFill>
                          <a:effectLst/>
                          <a:latin typeface="Arial Narrow" panose="020B0604020202020204" pitchFamily="34" charset="0"/>
                          <a:cs typeface="Arial Narrow" panose="020B0604020202020204" pitchFamily="34" charset="0"/>
                        </a:rPr>
                        <a:t>High-yield bonds</a:t>
                      </a:r>
                      <a:br>
                        <a:rPr lang="en-US" sz="900" b="0" i="0" u="none" strike="noStrike">
                          <a:solidFill>
                            <a:schemeClr val="tx1"/>
                          </a:solidFill>
                          <a:effectLst/>
                          <a:latin typeface="Arial Narrow" panose="020B0604020202020204" pitchFamily="34" charset="0"/>
                          <a:cs typeface="Arial Narrow" panose="020B0604020202020204" pitchFamily="34" charset="0"/>
                        </a:rPr>
                      </a:br>
                      <a:r>
                        <a:rPr lang="en-US" sz="900" b="0" i="0" u="none" strike="noStrike">
                          <a:solidFill>
                            <a:schemeClr val="tx1"/>
                          </a:solidFill>
                          <a:effectLst/>
                          <a:latin typeface="Arial Narrow" panose="020B0604020202020204" pitchFamily="34" charset="0"/>
                          <a:cs typeface="Arial Narrow" panose="020B0604020202020204" pitchFamily="34" charset="0"/>
                        </a:rPr>
                        <a:t>14.41%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1B9DF"/>
                    </a:solidFill>
                  </a:tcPr>
                </a:tc>
                <a:tc>
                  <a:txBody>
                    <a:bodyPr/>
                    <a:lstStyle/>
                    <a:p>
                      <a:pPr algn="ctr" fontAlgn="ctr"/>
                      <a:r>
                        <a:rPr lang="en-US" sz="900" b="0" i="0" u="none" strike="noStrike">
                          <a:solidFill>
                            <a:srgbClr val="FFFFFF"/>
                          </a:solidFill>
                          <a:effectLst/>
                          <a:latin typeface="Arial Narrow" panose="020B0604020202020204" pitchFamily="34" charset="0"/>
                          <a:cs typeface="Arial Narrow" panose="020B0604020202020204" pitchFamily="34" charset="0"/>
                        </a:rPr>
                        <a:t>Investment-</a:t>
                      </a:r>
                      <a:br>
                        <a:rPr lang="en-US" sz="900" b="0" i="0" u="none" strike="noStrike">
                          <a:solidFill>
                            <a:srgbClr val="FFFFFF"/>
                          </a:solidFill>
                          <a:effectLst/>
                          <a:latin typeface="Arial Narrow" panose="020B0604020202020204" pitchFamily="34" charset="0"/>
                          <a:cs typeface="Arial Narrow" panose="020B0604020202020204" pitchFamily="34" charset="0"/>
                        </a:rPr>
                      </a:br>
                      <a:r>
                        <a:rPr lang="en-US" sz="900" b="0" i="0" u="none" strike="noStrike">
                          <a:solidFill>
                            <a:srgbClr val="FFFFFF"/>
                          </a:solidFill>
                          <a:effectLst/>
                          <a:latin typeface="Arial Narrow" panose="020B0604020202020204" pitchFamily="34" charset="0"/>
                          <a:cs typeface="Arial Narrow" panose="020B0604020202020204" pitchFamily="34" charset="0"/>
                        </a:rPr>
                        <a:t>grade bonds</a:t>
                      </a:r>
                      <a:br>
                        <a:rPr lang="en-US" sz="900" b="0" i="0" u="none" strike="noStrike">
                          <a:solidFill>
                            <a:srgbClr val="FFFFFF"/>
                          </a:solidFill>
                          <a:effectLst/>
                          <a:latin typeface="Arial Narrow" panose="020B0604020202020204" pitchFamily="34" charset="0"/>
                          <a:cs typeface="Arial Narrow" panose="020B0604020202020204" pitchFamily="34" charset="0"/>
                        </a:rPr>
                      </a:br>
                      <a:r>
                        <a:rPr lang="en-US" sz="900" b="0" i="0" u="none" strike="noStrike">
                          <a:solidFill>
                            <a:srgbClr val="FFFFFF"/>
                          </a:solidFill>
                          <a:effectLst/>
                          <a:latin typeface="Arial Narrow" panose="020B0604020202020204" pitchFamily="34" charset="0"/>
                          <a:cs typeface="Arial Narrow" panose="020B0604020202020204" pitchFamily="34" charset="0"/>
                        </a:rPr>
                        <a:t>7.51%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548C"/>
                    </a:solidFill>
                  </a:tcPr>
                </a:tc>
                <a:tc>
                  <a:txBody>
                    <a:bodyPr/>
                    <a:lstStyle/>
                    <a:p>
                      <a:pPr algn="ctr" fontAlgn="ctr"/>
                      <a:r>
                        <a:rPr lang="en-CA" sz="900" b="0" i="0" u="none" strike="noStrike">
                          <a:solidFill>
                            <a:srgbClr val="FFFFFF"/>
                          </a:solidFill>
                          <a:effectLst/>
                          <a:latin typeface="Arial Narrow" panose="020B0604020202020204" pitchFamily="34" charset="0"/>
                          <a:cs typeface="Arial Narrow" panose="020B0604020202020204" pitchFamily="34" charset="0"/>
                        </a:rPr>
                        <a:t>International</a:t>
                      </a:r>
                      <a:br>
                        <a:rPr lang="en-CA" sz="900" b="0" i="0" u="none" strike="noStrike">
                          <a:solidFill>
                            <a:srgbClr val="FFFFFF"/>
                          </a:solidFill>
                          <a:effectLst/>
                          <a:latin typeface="Arial Narrow" panose="020B0604020202020204" pitchFamily="34" charset="0"/>
                          <a:cs typeface="Arial Narrow" panose="020B0604020202020204" pitchFamily="34" charset="0"/>
                        </a:rPr>
                      </a:br>
                      <a:r>
                        <a:rPr lang="en-CA" sz="900" b="0" i="0" u="none" strike="noStrike">
                          <a:solidFill>
                            <a:srgbClr val="FFFFFF"/>
                          </a:solidFill>
                          <a:effectLst/>
                          <a:latin typeface="Arial Narrow" panose="020B0604020202020204" pitchFamily="34" charset="0"/>
                          <a:cs typeface="Arial Narrow" panose="020B0604020202020204" pitchFamily="34" charset="0"/>
                        </a:rPr>
                        <a:t>equity</a:t>
                      </a:r>
                      <a:br>
                        <a:rPr lang="en-CA" sz="900" b="0" i="0" u="none" strike="noStrike">
                          <a:solidFill>
                            <a:srgbClr val="FFFFFF"/>
                          </a:solidFill>
                          <a:effectLst/>
                          <a:latin typeface="Arial Narrow" panose="020B0604020202020204" pitchFamily="34" charset="0"/>
                          <a:cs typeface="Arial Narrow" panose="020B0604020202020204" pitchFamily="34" charset="0"/>
                        </a:rPr>
                      </a:br>
                      <a:r>
                        <a:rPr lang="en-CA" sz="900" b="0" i="0" u="none" strike="noStrike">
                          <a:solidFill>
                            <a:srgbClr val="FFFFFF"/>
                          </a:solidFill>
                          <a:effectLst/>
                          <a:latin typeface="Arial Narrow" panose="020B0604020202020204" pitchFamily="34" charset="0"/>
                          <a:cs typeface="Arial Narrow" panose="020B0604020202020204" pitchFamily="34" charset="0"/>
                        </a:rPr>
                        <a:t>8.29%</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6401D"/>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CA" sz="900" b="0" i="0" u="none" strike="noStrike" kern="1200" cap="none" spc="0" normalizeH="0" baseline="0" noProof="0">
                          <a:ln>
                            <a:noFill/>
                          </a:ln>
                          <a:solidFill>
                            <a:srgbClr val="000000"/>
                          </a:solidFill>
                          <a:effectLst/>
                          <a:uLnTx/>
                          <a:uFillTx/>
                          <a:latin typeface="Arial Narrow" panose="020B0604020202020204" pitchFamily="34" charset="0"/>
                          <a:ea typeface="+mn-ea"/>
                          <a:cs typeface="Arial Narrow" panose="020B0604020202020204" pitchFamily="34" charset="0"/>
                        </a:rPr>
                        <a:t>Diversified</a:t>
                      </a:r>
                      <a:br>
                        <a:rPr kumimoji="0" lang="en-CA" sz="900" b="0" i="0" u="none" strike="noStrike" kern="1200" cap="none" spc="0" normalizeH="0" baseline="0" noProof="0">
                          <a:ln>
                            <a:noFill/>
                          </a:ln>
                          <a:solidFill>
                            <a:srgbClr val="000000"/>
                          </a:solidFill>
                          <a:effectLst/>
                          <a:uLnTx/>
                          <a:uFillTx/>
                          <a:latin typeface="Arial Narrow" panose="020B0604020202020204" pitchFamily="34" charset="0"/>
                          <a:ea typeface="+mn-ea"/>
                          <a:cs typeface="Arial Narrow" panose="020B0604020202020204" pitchFamily="34" charset="0"/>
                        </a:rPr>
                      </a:br>
                      <a:r>
                        <a:rPr kumimoji="0" lang="en-CA" sz="900" b="0" i="0" u="none" strike="noStrike" kern="1200" cap="none" spc="0" normalizeH="0" baseline="0" noProof="0">
                          <a:ln>
                            <a:noFill/>
                          </a:ln>
                          <a:solidFill>
                            <a:srgbClr val="000000"/>
                          </a:solidFill>
                          <a:effectLst/>
                          <a:uLnTx/>
                          <a:uFillTx/>
                          <a:latin typeface="Arial Narrow" panose="020B0604020202020204" pitchFamily="34" charset="0"/>
                          <a:ea typeface="+mn-ea"/>
                          <a:cs typeface="Arial Narrow" panose="020B0604020202020204" pitchFamily="34" charset="0"/>
                        </a:rPr>
                        <a:t>portfolio</a:t>
                      </a:r>
                      <a:br>
                        <a:rPr kumimoji="0" lang="en-CA" sz="900" b="0" i="0" u="none" strike="noStrike" kern="1200" cap="none" spc="0" normalizeH="0" baseline="0" noProof="0">
                          <a:ln>
                            <a:noFill/>
                          </a:ln>
                          <a:solidFill>
                            <a:srgbClr val="000000"/>
                          </a:solidFill>
                          <a:effectLst/>
                          <a:uLnTx/>
                          <a:uFillTx/>
                          <a:latin typeface="Arial Narrow" panose="020B0604020202020204" pitchFamily="34" charset="0"/>
                          <a:ea typeface="+mn-ea"/>
                          <a:cs typeface="Arial Narrow" panose="020B0604020202020204" pitchFamily="34" charset="0"/>
                        </a:rPr>
                      </a:br>
                      <a:r>
                        <a:rPr kumimoji="0" lang="en-CA" sz="900" b="0" i="0" u="none" strike="noStrike" kern="1200" cap="none" spc="0" normalizeH="0" baseline="0" noProof="0">
                          <a:ln>
                            <a:noFill/>
                          </a:ln>
                          <a:solidFill>
                            <a:srgbClr val="000000"/>
                          </a:solidFill>
                          <a:effectLst/>
                          <a:uLnTx/>
                          <a:uFillTx/>
                          <a:latin typeface="Arial Narrow" panose="020B0604020202020204" pitchFamily="34" charset="0"/>
                          <a:ea typeface="+mn-ea"/>
                          <a:cs typeface="Arial Narrow" panose="020B0604020202020204" pitchFamily="34" charset="0"/>
                        </a:rPr>
                        <a:t>–13.44%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B71B"/>
                    </a:solidFill>
                  </a:tcPr>
                </a:tc>
                <a:tc>
                  <a:txBody>
                    <a:bodyPr/>
                    <a:lstStyle/>
                    <a:p>
                      <a:pPr algn="ctr" fontAlgn="ctr"/>
                      <a:r>
                        <a:rPr lang="en-CA" sz="900" b="0" i="0" u="none" strike="noStrike">
                          <a:solidFill>
                            <a:schemeClr val="tx1"/>
                          </a:solidFill>
                          <a:effectLst/>
                          <a:latin typeface="Arial Narrow" panose="020B0604020202020204" pitchFamily="34" charset="0"/>
                          <a:cs typeface="Arial Narrow" panose="020B0604020202020204" pitchFamily="34" charset="0"/>
                        </a:rPr>
                        <a:t>High-yield bonds</a:t>
                      </a:r>
                      <a:br>
                        <a:rPr lang="en-CA" sz="900" b="0" i="0" u="none" strike="noStrike">
                          <a:solidFill>
                            <a:schemeClr val="tx1"/>
                          </a:solidFill>
                          <a:effectLst/>
                          <a:latin typeface="Arial Narrow" panose="020B0604020202020204" pitchFamily="34" charset="0"/>
                          <a:cs typeface="Arial Narrow" panose="020B0604020202020204" pitchFamily="34" charset="0"/>
                        </a:rPr>
                      </a:br>
                      <a:r>
                        <a:rPr lang="en-CA" sz="900" b="0" i="0" u="none" strike="noStrike">
                          <a:solidFill>
                            <a:schemeClr val="tx1"/>
                          </a:solidFill>
                          <a:effectLst/>
                          <a:latin typeface="Arial Narrow" panose="020B0604020202020204" pitchFamily="34" charset="0"/>
                          <a:cs typeface="Arial Narrow" panose="020B0604020202020204" pitchFamily="34" charset="0"/>
                        </a:rPr>
                        <a:t>13.46%</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1B9DF"/>
                    </a:solidFill>
                  </a:tcPr>
                </a:tc>
                <a:extLst>
                  <a:ext uri="{0D108BD9-81ED-4DB2-BD59-A6C34878D82A}">
                    <a16:rowId xmlns:a16="http://schemas.microsoft.com/office/drawing/2014/main" val="10005"/>
                  </a:ext>
                </a:extLst>
              </a:tr>
              <a:tr h="448056">
                <a:tc>
                  <a:txBody>
                    <a:bodyPr/>
                    <a:lstStyle/>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Alternatives</a:t>
                      </a:r>
                    </a:p>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0.21%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B848A"/>
                    </a:solidFill>
                  </a:tcPr>
                </a:tc>
                <a:tc>
                  <a:txBody>
                    <a:bodyPr/>
                    <a:lstStyle/>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Alternatives</a:t>
                      </a:r>
                    </a:p>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2.19%</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B848A"/>
                    </a:solidFill>
                  </a:tcPr>
                </a:tc>
                <a:tc>
                  <a:txBody>
                    <a:bodyPr/>
                    <a:lstStyle/>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U.S. small-cap</a:t>
                      </a:r>
                      <a:br>
                        <a:rPr lang="en-US" sz="900" b="0" i="0" kern="1200" spc="0" baseline="0">
                          <a:solidFill>
                            <a:srgbClr val="EAEAEA"/>
                          </a:solidFill>
                          <a:latin typeface="Arial Narrow" panose="020B0604020202020204" pitchFamily="34" charset="0"/>
                          <a:ea typeface="+mn-ea"/>
                          <a:cs typeface="Arial Narrow" panose="020B0604020202020204" pitchFamily="34" charset="0"/>
                        </a:rPr>
                      </a:br>
                      <a:r>
                        <a:rPr lang="en-US" sz="900" b="0" i="0" kern="1200" spc="0" baseline="0">
                          <a:solidFill>
                            <a:srgbClr val="EAEAEA"/>
                          </a:solidFill>
                          <a:latin typeface="Arial Narrow" panose="020B0604020202020204" pitchFamily="34" charset="0"/>
                          <a:ea typeface="+mn-ea"/>
                          <a:cs typeface="Arial Narrow" panose="020B0604020202020204" pitchFamily="34" charset="0"/>
                        </a:rPr>
                        <a:t>equity</a:t>
                      </a:r>
                    </a:p>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–4.41%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87D81"/>
                    </a:solidFill>
                  </a:tcPr>
                </a:tc>
                <a:tc>
                  <a:txBody>
                    <a:bodyPr/>
                    <a:lstStyle/>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International</a:t>
                      </a:r>
                      <a:br>
                        <a:rPr lang="en-US" sz="900" b="0" i="0" kern="1200" spc="0" baseline="0">
                          <a:solidFill>
                            <a:srgbClr val="EAEAEA"/>
                          </a:solidFill>
                          <a:latin typeface="Arial Narrow" panose="020B0604020202020204" pitchFamily="34" charset="0"/>
                          <a:ea typeface="+mn-ea"/>
                          <a:cs typeface="Arial Narrow" panose="020B0604020202020204" pitchFamily="34" charset="0"/>
                        </a:rPr>
                      </a:br>
                      <a:r>
                        <a:rPr lang="en-US" sz="900" b="0" i="0" kern="1200" spc="0" baseline="0">
                          <a:solidFill>
                            <a:srgbClr val="EAEAEA"/>
                          </a:solidFill>
                          <a:latin typeface="Arial Narrow" panose="020B0604020202020204" pitchFamily="34" charset="0"/>
                          <a:ea typeface="+mn-ea"/>
                          <a:cs typeface="Arial Narrow" panose="020B0604020202020204" pitchFamily="34" charset="0"/>
                        </a:rPr>
                        <a:t>equity</a:t>
                      </a:r>
                    </a:p>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5.01%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6401D"/>
                    </a:solidFill>
                  </a:tcPr>
                </a:tc>
                <a:tc>
                  <a:txBody>
                    <a:bodyPr/>
                    <a:lstStyle/>
                    <a:p>
                      <a:pPr marL="0" marR="0" algn="ctr" defTabSz="914400" rtl="0" eaLnBrk="1" fontAlgn="ctr" latinLnBrk="0" hangingPunct="1">
                        <a:lnSpc>
                          <a:spcPts val="800"/>
                        </a:lnSpc>
                        <a:spcBef>
                          <a:spcPts val="200"/>
                        </a:spcBef>
                        <a:spcAft>
                          <a:spcPts val="0"/>
                        </a:spcAft>
                      </a:pPr>
                      <a:r>
                        <a:rPr lang="en-US" sz="900" b="0" i="0" kern="1200" spc="0" baseline="0">
                          <a:solidFill>
                            <a:srgbClr val="EAEAEA"/>
                          </a:solidFill>
                          <a:latin typeface="Arial Narrow" panose="020B0604020202020204" pitchFamily="34" charset="0"/>
                          <a:ea typeface="+mn-ea"/>
                          <a:cs typeface="Arial Narrow" panose="020B0604020202020204" pitchFamily="34" charset="0"/>
                        </a:rPr>
                        <a:t>Alternatives</a:t>
                      </a:r>
                    </a:p>
                    <a:p>
                      <a:pPr marL="0" marR="0" algn="ctr" defTabSz="914400" rtl="0" eaLnBrk="1" fontAlgn="ctr" latinLnBrk="0" hangingPunct="1">
                        <a:lnSpc>
                          <a:spcPts val="800"/>
                        </a:lnSpc>
                        <a:spcBef>
                          <a:spcPts val="200"/>
                        </a:spcBef>
                        <a:spcAft>
                          <a:spcPts val="0"/>
                        </a:spcAft>
                      </a:pPr>
                      <a:r>
                        <a:rPr lang="en-US" sz="900" b="0" i="0" kern="1200" spc="0" baseline="0">
                          <a:solidFill>
                            <a:srgbClr val="EAEAEA"/>
                          </a:solidFill>
                          <a:latin typeface="Arial Narrow" panose="020B0604020202020204" pitchFamily="34" charset="0"/>
                          <a:ea typeface="+mn-ea"/>
                          <a:cs typeface="Arial Narrow" panose="020B0604020202020204" pitchFamily="34" charset="0"/>
                        </a:rPr>
                        <a:t>5.05%</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B848A"/>
                    </a:solidFill>
                  </a:tcPr>
                </a:tc>
                <a:tc>
                  <a:txBody>
                    <a:bodyPr/>
                    <a:lstStyle/>
                    <a:p>
                      <a:pPr algn="ctr" fontAlgn="ctr"/>
                      <a:r>
                        <a:rPr lang="en-US" sz="900" b="0" i="0" u="none" strike="noStrike">
                          <a:solidFill>
                            <a:srgbClr val="000000"/>
                          </a:solidFill>
                          <a:effectLst/>
                          <a:latin typeface="Arial Narrow" panose="020B0604020202020204" pitchFamily="34" charset="0"/>
                          <a:cs typeface="Arial Narrow" panose="020B0604020202020204" pitchFamily="34" charset="0"/>
                        </a:rPr>
                        <a:t>Diversified</a:t>
                      </a:r>
                      <a:br>
                        <a:rPr lang="en-US" sz="900" b="0" i="0" u="none" strike="noStrike">
                          <a:solidFill>
                            <a:srgbClr val="000000"/>
                          </a:solidFill>
                          <a:effectLst/>
                          <a:latin typeface="Arial Narrow" panose="020B0604020202020204" pitchFamily="34" charset="0"/>
                          <a:cs typeface="Arial Narrow" panose="020B0604020202020204" pitchFamily="34" charset="0"/>
                        </a:rPr>
                      </a:br>
                      <a:r>
                        <a:rPr lang="en-US" sz="900" b="0" i="0" u="none" strike="noStrike">
                          <a:solidFill>
                            <a:srgbClr val="000000"/>
                          </a:solidFill>
                          <a:effectLst/>
                          <a:latin typeface="Arial Narrow" panose="020B0604020202020204" pitchFamily="34" charset="0"/>
                          <a:cs typeface="Arial Narrow" panose="020B0604020202020204" pitchFamily="34" charset="0"/>
                        </a:rPr>
                        <a:t>portfolio</a:t>
                      </a:r>
                      <a:br>
                        <a:rPr lang="en-US" sz="900" b="0" i="0" u="none" strike="noStrike">
                          <a:solidFill>
                            <a:srgbClr val="000000"/>
                          </a:solidFill>
                          <a:effectLst/>
                          <a:latin typeface="Arial Narrow" panose="020B0604020202020204" pitchFamily="34" charset="0"/>
                          <a:cs typeface="Arial Narrow" panose="020B0604020202020204" pitchFamily="34" charset="0"/>
                        </a:rPr>
                      </a:br>
                      <a:r>
                        <a:rPr lang="en-US" sz="900" b="0" i="0" u="none" strike="noStrike">
                          <a:solidFill>
                            <a:srgbClr val="000000"/>
                          </a:solidFill>
                          <a:effectLst/>
                          <a:latin typeface="Arial Narrow" panose="020B0604020202020204" pitchFamily="34" charset="0"/>
                          <a:cs typeface="Arial Narrow" panose="020B0604020202020204" pitchFamily="34" charset="0"/>
                        </a:rPr>
                        <a:t>-5.77%</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DB71B"/>
                    </a:solidFill>
                  </a:tcPr>
                </a:tc>
                <a:tc>
                  <a:txBody>
                    <a:bodyPr/>
                    <a:lstStyle/>
                    <a:p>
                      <a:pPr algn="ctr" fontAlgn="ctr">
                        <a:lnSpc>
                          <a:spcPct val="85000"/>
                        </a:lnSpc>
                      </a:pPr>
                      <a:r>
                        <a:rPr lang="en-US" sz="900" b="0" i="0" u="none" strike="noStrike">
                          <a:solidFill>
                            <a:schemeClr val="bg1"/>
                          </a:solidFill>
                          <a:effectLst/>
                          <a:latin typeface="Arial Narrow" panose="020B0604020202020204" pitchFamily="34" charset="0"/>
                          <a:cs typeface="Arial Narrow" panose="020B0604020202020204" pitchFamily="34" charset="0"/>
                        </a:rPr>
                        <a:t>Alternatives</a:t>
                      </a:r>
                      <a:br>
                        <a:rPr lang="en-US" sz="900" b="0" i="0" u="none" strike="noStrike">
                          <a:solidFill>
                            <a:schemeClr val="bg1"/>
                          </a:solidFill>
                          <a:effectLst/>
                          <a:latin typeface="Arial Narrow" panose="020B0604020202020204" pitchFamily="34" charset="0"/>
                          <a:cs typeface="Arial Narrow" panose="020B0604020202020204" pitchFamily="34" charset="0"/>
                        </a:rPr>
                      </a:br>
                      <a:r>
                        <a:rPr lang="en-US" sz="900" b="0" i="0" u="none" strike="noStrike">
                          <a:solidFill>
                            <a:schemeClr val="bg1"/>
                          </a:solidFill>
                          <a:effectLst/>
                          <a:latin typeface="Arial Narrow" panose="020B0604020202020204" pitchFamily="34" charset="0"/>
                          <a:cs typeface="Arial Narrow" panose="020B0604020202020204" pitchFamily="34" charset="0"/>
                        </a:rPr>
                        <a:t>11.53%</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B848A"/>
                    </a:solidFill>
                  </a:tcPr>
                </a:tc>
                <a:tc>
                  <a:txBody>
                    <a:bodyPr/>
                    <a:lstStyle/>
                    <a:p>
                      <a:pPr algn="ctr" fontAlgn="ctr"/>
                      <a:r>
                        <a:rPr lang="en-US" sz="900" b="0" i="0" u="none" strike="noStrike">
                          <a:solidFill>
                            <a:schemeClr val="tx1"/>
                          </a:solidFill>
                          <a:effectLst/>
                          <a:latin typeface="Arial Narrow" panose="020B0604020202020204" pitchFamily="34" charset="0"/>
                          <a:cs typeface="Arial Narrow" panose="020B0604020202020204" pitchFamily="34" charset="0"/>
                        </a:rPr>
                        <a:t>High-yield bonds</a:t>
                      </a:r>
                      <a:br>
                        <a:rPr lang="en-US" sz="900" b="0" i="0" u="none" strike="noStrike">
                          <a:solidFill>
                            <a:schemeClr val="tx1"/>
                          </a:solidFill>
                          <a:effectLst/>
                          <a:latin typeface="Arial Narrow" panose="020B0604020202020204" pitchFamily="34" charset="0"/>
                          <a:cs typeface="Arial Narrow" panose="020B0604020202020204" pitchFamily="34" charset="0"/>
                        </a:rPr>
                      </a:br>
                      <a:r>
                        <a:rPr lang="en-US" sz="900" b="0" i="0" u="none" strike="noStrike">
                          <a:solidFill>
                            <a:schemeClr val="tx1"/>
                          </a:solidFill>
                          <a:effectLst/>
                          <a:latin typeface="Arial Narrow" panose="020B0604020202020204" pitchFamily="34" charset="0"/>
                          <a:cs typeface="Arial Narrow" panose="020B0604020202020204" pitchFamily="34" charset="0"/>
                        </a:rPr>
                        <a:t>6.17%</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1B9DF"/>
                    </a:solidFill>
                  </a:tcPr>
                </a:tc>
                <a:tc>
                  <a:txBody>
                    <a:bodyPr/>
                    <a:lstStyle/>
                    <a:p>
                      <a:pPr algn="ctr" fontAlgn="ctr"/>
                      <a:r>
                        <a:rPr lang="en-CA" sz="900" b="0" i="0" u="none" strike="noStrike">
                          <a:solidFill>
                            <a:schemeClr val="tx1"/>
                          </a:solidFill>
                          <a:effectLst/>
                          <a:latin typeface="Arial Narrow" panose="020B0604020202020204" pitchFamily="34" charset="0"/>
                          <a:cs typeface="Arial Narrow" panose="020B0604020202020204" pitchFamily="34" charset="0"/>
                        </a:rPr>
                        <a:t>High-yield bonds</a:t>
                      </a:r>
                    </a:p>
                    <a:p>
                      <a:pPr algn="ctr" fontAlgn="ctr"/>
                      <a:r>
                        <a:rPr lang="en-CA" sz="900" b="0" i="0" u="none" strike="noStrike">
                          <a:solidFill>
                            <a:schemeClr val="tx1"/>
                          </a:solidFill>
                          <a:effectLst/>
                          <a:latin typeface="Arial Narrow" panose="020B0604020202020204" pitchFamily="34" charset="0"/>
                          <a:cs typeface="Arial Narrow" panose="020B0604020202020204" pitchFamily="34" charset="0"/>
                        </a:rPr>
                        <a:t>5.36%</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3DB"/>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CA" sz="900" b="0" i="0" u="none" strike="noStrike">
                          <a:solidFill>
                            <a:schemeClr val="bg1"/>
                          </a:solidFill>
                          <a:effectLst/>
                          <a:latin typeface="Arial Narrow" panose="020B0604020202020204" pitchFamily="34" charset="0"/>
                          <a:cs typeface="Arial Narrow" panose="020B0604020202020204" pitchFamily="34" charset="0"/>
                        </a:rPr>
                        <a:t>International</a:t>
                      </a:r>
                      <a:br>
                        <a:rPr lang="en-CA" sz="900" b="0" i="0" u="none" strike="noStrike">
                          <a:solidFill>
                            <a:schemeClr val="bg1"/>
                          </a:solidFill>
                          <a:effectLst/>
                          <a:latin typeface="Arial Narrow" panose="020B0604020202020204" pitchFamily="34" charset="0"/>
                          <a:cs typeface="Arial Narrow" panose="020B0604020202020204" pitchFamily="34" charset="0"/>
                        </a:rPr>
                      </a:br>
                      <a:r>
                        <a:rPr lang="en-CA" sz="900" b="0" i="0" u="none" strike="noStrike">
                          <a:solidFill>
                            <a:schemeClr val="bg1"/>
                          </a:solidFill>
                          <a:effectLst/>
                          <a:latin typeface="Arial Narrow" panose="020B0604020202020204" pitchFamily="34" charset="0"/>
                          <a:cs typeface="Arial Narrow" panose="020B0604020202020204" pitchFamily="34" charset="0"/>
                        </a:rPr>
                        <a:t>equity</a:t>
                      </a:r>
                    </a:p>
                    <a:p>
                      <a:pPr marL="0" marR="0" indent="0" algn="ctr" defTabSz="914400" rtl="0" eaLnBrk="1" fontAlgn="ctr" latinLnBrk="0" hangingPunct="1">
                        <a:lnSpc>
                          <a:spcPct val="100000"/>
                        </a:lnSpc>
                        <a:spcBef>
                          <a:spcPts val="0"/>
                        </a:spcBef>
                        <a:spcAft>
                          <a:spcPts val="0"/>
                        </a:spcAft>
                        <a:buClrTx/>
                        <a:buSzTx/>
                        <a:buFontTx/>
                        <a:buNone/>
                        <a:tabLst/>
                        <a:defRPr/>
                      </a:pPr>
                      <a:r>
                        <a:rPr lang="en-CA" sz="900" b="0" i="0" u="none" strike="noStrike">
                          <a:solidFill>
                            <a:schemeClr val="bg1"/>
                          </a:solidFill>
                          <a:effectLst/>
                          <a:latin typeface="Arial Narrow" panose="020B0604020202020204" pitchFamily="34" charset="0"/>
                          <a:cs typeface="Arial Narrow" panose="020B0604020202020204" pitchFamily="34" charset="0"/>
                        </a:rPr>
                        <a:t>–15.57%</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6401D"/>
                    </a:solidFill>
                  </a:tcPr>
                </a:tc>
                <a:tc>
                  <a:txBody>
                    <a:bodyPr/>
                    <a:lstStyle/>
                    <a:p>
                      <a:pPr algn="ctr" fontAlgn="ctr"/>
                      <a:r>
                        <a:rPr lang="en-CA" sz="900" b="0" i="0" u="none" strike="noStrike">
                          <a:solidFill>
                            <a:srgbClr val="FFFFFF"/>
                          </a:solidFill>
                          <a:effectLst/>
                          <a:latin typeface="Arial Narrow" panose="020B0604020202020204" pitchFamily="34" charset="0"/>
                          <a:cs typeface="Arial Narrow" panose="020B0604020202020204" pitchFamily="34" charset="0"/>
                        </a:rPr>
                        <a:t>Investment-</a:t>
                      </a:r>
                      <a:br>
                        <a:rPr lang="en-CA" sz="900" b="0" i="0" u="none" strike="noStrike">
                          <a:solidFill>
                            <a:srgbClr val="FFFFFF"/>
                          </a:solidFill>
                          <a:effectLst/>
                          <a:latin typeface="Arial Narrow" panose="020B0604020202020204" pitchFamily="34" charset="0"/>
                          <a:cs typeface="Arial Narrow" panose="020B0604020202020204" pitchFamily="34" charset="0"/>
                        </a:rPr>
                      </a:br>
                      <a:r>
                        <a:rPr lang="en-CA" sz="900" b="0" i="0" u="none" strike="noStrike">
                          <a:solidFill>
                            <a:srgbClr val="FFFFFF"/>
                          </a:solidFill>
                          <a:effectLst/>
                          <a:latin typeface="Arial Narrow" panose="020B0604020202020204" pitchFamily="34" charset="0"/>
                          <a:cs typeface="Arial Narrow" panose="020B0604020202020204" pitchFamily="34" charset="0"/>
                        </a:rPr>
                        <a:t>grade bonds</a:t>
                      </a:r>
                      <a:br>
                        <a:rPr lang="en-CA" sz="900" b="0" i="0" u="none" strike="noStrike">
                          <a:solidFill>
                            <a:srgbClr val="FFFFFF"/>
                          </a:solidFill>
                          <a:effectLst/>
                          <a:latin typeface="Arial Narrow" panose="020B0604020202020204" pitchFamily="34" charset="0"/>
                          <a:cs typeface="Arial Narrow" panose="020B0604020202020204" pitchFamily="34" charset="0"/>
                        </a:rPr>
                      </a:br>
                      <a:r>
                        <a:rPr lang="en-CA" sz="900" b="0" i="0" u="none" strike="noStrike">
                          <a:solidFill>
                            <a:srgbClr val="FFFFFF"/>
                          </a:solidFill>
                          <a:effectLst/>
                          <a:latin typeface="Arial Narrow" panose="020B0604020202020204" pitchFamily="34" charset="0"/>
                          <a:cs typeface="Arial Narrow" panose="020B0604020202020204" pitchFamily="34" charset="0"/>
                        </a:rPr>
                        <a:t>5.53%</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548C"/>
                    </a:solidFill>
                  </a:tcPr>
                </a:tc>
                <a:extLst>
                  <a:ext uri="{0D108BD9-81ED-4DB2-BD59-A6C34878D82A}">
                    <a16:rowId xmlns:a16="http://schemas.microsoft.com/office/drawing/2014/main" val="10006"/>
                  </a:ext>
                </a:extLst>
              </a:tr>
              <a:tr h="448056">
                <a:tc>
                  <a:txBody>
                    <a:bodyPr/>
                    <a:lstStyle/>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Cash</a:t>
                      </a:r>
                    </a:p>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0.05%</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7963A"/>
                    </a:solidFill>
                  </a:tcPr>
                </a:tc>
                <a:tc>
                  <a:txBody>
                    <a:bodyPr/>
                    <a:lstStyle/>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Cash</a:t>
                      </a:r>
                    </a:p>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0.03%</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7963A"/>
                    </a:solidFill>
                  </a:tcPr>
                </a:tc>
                <a:tc>
                  <a:txBody>
                    <a:bodyPr/>
                    <a:lstStyle/>
                    <a:p>
                      <a:pPr marL="0" algn="ctr" defTabSz="914400" rtl="0" eaLnBrk="1" latinLnBrk="0" hangingPunct="1">
                        <a:lnSpc>
                          <a:spcPts val="800"/>
                        </a:lnSpc>
                        <a:spcBef>
                          <a:spcPts val="200"/>
                        </a:spcBef>
                      </a:pPr>
                      <a:r>
                        <a:rPr lang="en-US" sz="900" b="0" i="0" kern="1200" spc="0" baseline="0">
                          <a:solidFill>
                            <a:schemeClr val="tx1"/>
                          </a:solidFill>
                          <a:latin typeface="Arial Narrow" panose="020B0604020202020204" pitchFamily="34" charset="0"/>
                          <a:ea typeface="+mn-ea"/>
                          <a:cs typeface="Arial Narrow" panose="020B0604020202020204" pitchFamily="34" charset="0"/>
                        </a:rPr>
                        <a:t>High-yield</a:t>
                      </a:r>
                      <a:br>
                        <a:rPr lang="en-US" sz="900" b="0" i="0" kern="1200" spc="0" baseline="0">
                          <a:solidFill>
                            <a:schemeClr val="tx1"/>
                          </a:solidFill>
                          <a:latin typeface="Arial Narrow" panose="020B0604020202020204" pitchFamily="34" charset="0"/>
                          <a:ea typeface="+mn-ea"/>
                          <a:cs typeface="Arial Narrow" panose="020B0604020202020204" pitchFamily="34" charset="0"/>
                        </a:rPr>
                      </a:br>
                      <a:r>
                        <a:rPr lang="en-US" sz="900" b="0" i="0" kern="1200" spc="0" baseline="0">
                          <a:solidFill>
                            <a:schemeClr val="tx1"/>
                          </a:solidFill>
                          <a:latin typeface="Arial Narrow" panose="020B0604020202020204" pitchFamily="34" charset="0"/>
                          <a:ea typeface="+mn-ea"/>
                          <a:cs typeface="Arial Narrow" panose="020B0604020202020204" pitchFamily="34" charset="0"/>
                        </a:rPr>
                        <a:t>bonds</a:t>
                      </a:r>
                    </a:p>
                    <a:p>
                      <a:pPr marL="0" algn="ctr" defTabSz="914400" rtl="0" eaLnBrk="1" latinLnBrk="0" hangingPunct="1">
                        <a:lnSpc>
                          <a:spcPts val="800"/>
                        </a:lnSpc>
                        <a:spcBef>
                          <a:spcPts val="200"/>
                        </a:spcBef>
                      </a:pPr>
                      <a:r>
                        <a:rPr lang="en-US" sz="900" b="0" i="0" kern="1200" spc="0" baseline="0">
                          <a:solidFill>
                            <a:schemeClr val="tx1"/>
                          </a:solidFill>
                          <a:latin typeface="Arial Narrow" panose="020B0604020202020204" pitchFamily="34" charset="0"/>
                          <a:ea typeface="+mn-ea"/>
                          <a:cs typeface="Arial Narrow" panose="020B0604020202020204" pitchFamily="34" charset="0"/>
                        </a:rPr>
                        <a:t>–4.64%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1B9DF"/>
                    </a:solidFill>
                  </a:tcPr>
                </a:tc>
                <a:tc>
                  <a:txBody>
                    <a:bodyPr/>
                    <a:lstStyle/>
                    <a:p>
                      <a:pPr marL="0" algn="ctr" defTabSz="914400" rtl="0" eaLnBrk="1" latinLnBrk="0" hangingPunct="1">
                        <a:lnSpc>
                          <a:spcPts val="800"/>
                        </a:lnSpc>
                        <a:spcBef>
                          <a:spcPts val="200"/>
                        </a:spcBef>
                      </a:pPr>
                      <a:r>
                        <a:rPr lang="en-US" sz="900" b="0" i="0" kern="1200" spc="0" baseline="0">
                          <a:solidFill>
                            <a:schemeClr val="bg1"/>
                          </a:solidFill>
                          <a:latin typeface="Arial Narrow" panose="020B0604020202020204" pitchFamily="34" charset="0"/>
                          <a:ea typeface="+mn-ea"/>
                          <a:cs typeface="Arial Narrow" panose="020B0604020202020204" pitchFamily="34" charset="0"/>
                        </a:rPr>
                        <a:t>Investment-</a:t>
                      </a:r>
                      <a:br>
                        <a:rPr lang="en-US" sz="900" b="0" i="0" kern="1200" spc="0" baseline="0">
                          <a:solidFill>
                            <a:schemeClr val="bg1"/>
                          </a:solidFill>
                          <a:latin typeface="Arial Narrow" panose="020B0604020202020204" pitchFamily="34" charset="0"/>
                          <a:ea typeface="+mn-ea"/>
                          <a:cs typeface="Arial Narrow" panose="020B0604020202020204" pitchFamily="34" charset="0"/>
                        </a:rPr>
                      </a:br>
                      <a:r>
                        <a:rPr lang="en-US" sz="900" b="0" i="0" kern="1200" spc="0" baseline="0">
                          <a:solidFill>
                            <a:schemeClr val="bg1"/>
                          </a:solidFill>
                          <a:latin typeface="Arial Narrow" panose="020B0604020202020204" pitchFamily="34" charset="0"/>
                          <a:ea typeface="+mn-ea"/>
                          <a:cs typeface="Arial Narrow" panose="020B0604020202020204" pitchFamily="34" charset="0"/>
                        </a:rPr>
                        <a:t>grade bonds</a:t>
                      </a:r>
                    </a:p>
                    <a:p>
                      <a:pPr marL="0" algn="ctr" defTabSz="914400" rtl="0" eaLnBrk="1" latinLnBrk="0" hangingPunct="1">
                        <a:lnSpc>
                          <a:spcPts val="800"/>
                        </a:lnSpc>
                        <a:spcBef>
                          <a:spcPts val="200"/>
                        </a:spcBef>
                      </a:pPr>
                      <a:r>
                        <a:rPr lang="en-US" sz="900" b="0" i="0" kern="1200" spc="0" baseline="0">
                          <a:solidFill>
                            <a:schemeClr val="bg1"/>
                          </a:solidFill>
                          <a:latin typeface="Arial Narrow" panose="020B0604020202020204" pitchFamily="34" charset="0"/>
                          <a:ea typeface="+mn-ea"/>
                          <a:cs typeface="Arial Narrow" panose="020B0604020202020204" pitchFamily="34" charset="0"/>
                        </a:rPr>
                        <a:t>2.65%</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548C"/>
                    </a:solidFill>
                  </a:tcPr>
                </a:tc>
                <a:tc>
                  <a:txBody>
                    <a:bodyPr/>
                    <a:lstStyle/>
                    <a:p>
                      <a:pPr marL="0" marR="0" algn="ctr" defTabSz="914400" rtl="0" eaLnBrk="1" fontAlgn="ctr" latinLnBrk="0" hangingPunct="1">
                        <a:lnSpc>
                          <a:spcPts val="800"/>
                        </a:lnSpc>
                        <a:spcBef>
                          <a:spcPts val="200"/>
                        </a:spcBef>
                        <a:spcAft>
                          <a:spcPts val="0"/>
                        </a:spcAft>
                      </a:pPr>
                      <a:r>
                        <a:rPr lang="en-US" sz="900" b="0" i="0" kern="1200" spc="0" baseline="0">
                          <a:solidFill>
                            <a:schemeClr val="bg1"/>
                          </a:solidFill>
                          <a:latin typeface="Arial Narrow" panose="020B0604020202020204" pitchFamily="34" charset="0"/>
                          <a:ea typeface="+mn-ea"/>
                          <a:cs typeface="Arial Narrow" panose="020B0604020202020204" pitchFamily="34" charset="0"/>
                        </a:rPr>
                        <a:t>Investment-</a:t>
                      </a:r>
                    </a:p>
                    <a:p>
                      <a:pPr marL="0" marR="0" algn="ctr" defTabSz="914400" rtl="0" eaLnBrk="1" fontAlgn="ctr" latinLnBrk="0" hangingPunct="1">
                        <a:lnSpc>
                          <a:spcPts val="800"/>
                        </a:lnSpc>
                        <a:spcBef>
                          <a:spcPts val="200"/>
                        </a:spcBef>
                        <a:spcAft>
                          <a:spcPts val="0"/>
                        </a:spcAft>
                      </a:pPr>
                      <a:r>
                        <a:rPr lang="en-US" sz="900" b="0" i="0" kern="1200" spc="0" baseline="0">
                          <a:solidFill>
                            <a:schemeClr val="bg1"/>
                          </a:solidFill>
                          <a:latin typeface="Arial Narrow" panose="020B0604020202020204" pitchFamily="34" charset="0"/>
                          <a:ea typeface="+mn-ea"/>
                          <a:cs typeface="Arial Narrow" panose="020B0604020202020204" pitchFamily="34" charset="0"/>
                        </a:rPr>
                        <a:t>grade bonds</a:t>
                      </a:r>
                    </a:p>
                    <a:p>
                      <a:pPr marL="0" marR="0" algn="ctr" defTabSz="914400" rtl="0" eaLnBrk="1" fontAlgn="ctr" latinLnBrk="0" hangingPunct="1">
                        <a:lnSpc>
                          <a:spcPts val="800"/>
                        </a:lnSpc>
                        <a:spcBef>
                          <a:spcPts val="200"/>
                        </a:spcBef>
                        <a:spcAft>
                          <a:spcPts val="0"/>
                        </a:spcAft>
                      </a:pPr>
                      <a:r>
                        <a:rPr lang="en-US" sz="900" b="0" i="0" kern="1200" spc="0" baseline="0">
                          <a:solidFill>
                            <a:schemeClr val="bg1"/>
                          </a:solidFill>
                          <a:latin typeface="Arial Narrow" panose="020B0604020202020204" pitchFamily="34" charset="0"/>
                          <a:ea typeface="+mn-ea"/>
                          <a:cs typeface="Arial Narrow" panose="020B0604020202020204" pitchFamily="34" charset="0"/>
                        </a:rPr>
                        <a:t>3.54%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558C"/>
                    </a:solidFill>
                  </a:tcPr>
                </a:tc>
                <a:tc>
                  <a:txBody>
                    <a:bodyPr/>
                    <a:lstStyle/>
                    <a:p>
                      <a:pPr algn="ctr" fontAlgn="ctr"/>
                      <a:r>
                        <a:rPr lang="en-US" sz="900" b="0" i="0" u="none" strike="noStrike">
                          <a:solidFill>
                            <a:schemeClr val="bg1"/>
                          </a:solidFill>
                          <a:effectLst/>
                          <a:latin typeface="Arial Narrow" panose="020B0604020202020204" pitchFamily="34" charset="0"/>
                          <a:cs typeface="Arial Narrow" panose="020B0604020202020204" pitchFamily="34" charset="0"/>
                        </a:rPr>
                        <a:t>U.S. small-cap</a:t>
                      </a:r>
                      <a:br>
                        <a:rPr lang="en-US" sz="900" b="0" i="0" u="none" strike="noStrike">
                          <a:solidFill>
                            <a:schemeClr val="bg1"/>
                          </a:solidFill>
                          <a:effectLst/>
                          <a:latin typeface="Arial Narrow" panose="020B0604020202020204" pitchFamily="34" charset="0"/>
                          <a:cs typeface="Arial Narrow" panose="020B0604020202020204" pitchFamily="34" charset="0"/>
                        </a:rPr>
                      </a:br>
                      <a:r>
                        <a:rPr lang="en-US" sz="900" b="0" i="0" u="none" strike="noStrike">
                          <a:solidFill>
                            <a:schemeClr val="bg1"/>
                          </a:solidFill>
                          <a:effectLst/>
                          <a:latin typeface="Arial Narrow" panose="020B0604020202020204" pitchFamily="34" charset="0"/>
                          <a:cs typeface="Arial Narrow" panose="020B0604020202020204" pitchFamily="34" charset="0"/>
                        </a:rPr>
                        <a:t>equity</a:t>
                      </a:r>
                      <a:br>
                        <a:rPr lang="en-US" sz="900" b="0" i="0" u="none" strike="noStrike">
                          <a:solidFill>
                            <a:schemeClr val="bg1"/>
                          </a:solidFill>
                          <a:effectLst/>
                          <a:latin typeface="Arial Narrow" panose="020B0604020202020204" pitchFamily="34" charset="0"/>
                          <a:cs typeface="Arial Narrow" panose="020B0604020202020204" pitchFamily="34" charset="0"/>
                        </a:rPr>
                      </a:br>
                      <a:r>
                        <a:rPr lang="en-US" sz="900" b="0" i="0" u="none" strike="noStrike">
                          <a:solidFill>
                            <a:schemeClr val="bg1"/>
                          </a:solidFill>
                          <a:effectLst/>
                          <a:latin typeface="Arial Narrow" panose="020B0604020202020204" pitchFamily="34" charset="0"/>
                          <a:cs typeface="Arial Narrow" panose="020B0604020202020204" pitchFamily="34" charset="0"/>
                        </a:rPr>
                        <a:t>-11.01%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87D81"/>
                    </a:solidFill>
                  </a:tcPr>
                </a:tc>
                <a:tc>
                  <a:txBody>
                    <a:bodyPr/>
                    <a:lstStyle/>
                    <a:p>
                      <a:pPr algn="ctr" fontAlgn="ctr">
                        <a:lnSpc>
                          <a:spcPct val="85000"/>
                        </a:lnSpc>
                      </a:pPr>
                      <a:r>
                        <a:rPr lang="en-US" sz="900" b="0" i="0" u="none" strike="noStrike">
                          <a:solidFill>
                            <a:schemeClr val="bg1"/>
                          </a:solidFill>
                          <a:effectLst/>
                          <a:latin typeface="Arial Narrow" panose="020B0604020202020204" pitchFamily="34" charset="0"/>
                          <a:cs typeface="Arial Narrow" panose="020B0604020202020204" pitchFamily="34" charset="0"/>
                        </a:rPr>
                        <a:t>Investment-</a:t>
                      </a:r>
                      <a:br>
                        <a:rPr lang="en-US" sz="900" b="0" i="0" u="none" strike="noStrike">
                          <a:solidFill>
                            <a:schemeClr val="bg1"/>
                          </a:solidFill>
                          <a:effectLst/>
                          <a:latin typeface="Arial Narrow" panose="020B0604020202020204" pitchFamily="34" charset="0"/>
                          <a:cs typeface="Arial Narrow" panose="020B0604020202020204" pitchFamily="34" charset="0"/>
                        </a:rPr>
                      </a:br>
                      <a:r>
                        <a:rPr lang="en-US" sz="900" b="0" i="0" u="none" strike="noStrike">
                          <a:solidFill>
                            <a:schemeClr val="bg1"/>
                          </a:solidFill>
                          <a:effectLst/>
                          <a:latin typeface="Arial Narrow" panose="020B0604020202020204" pitchFamily="34" charset="0"/>
                          <a:cs typeface="Arial Narrow" panose="020B0604020202020204" pitchFamily="34" charset="0"/>
                        </a:rPr>
                        <a:t>grade bonds</a:t>
                      </a:r>
                      <a:br>
                        <a:rPr lang="en-US" sz="900" b="0" i="0" u="none" strike="noStrike">
                          <a:solidFill>
                            <a:schemeClr val="bg1"/>
                          </a:solidFill>
                          <a:effectLst/>
                          <a:latin typeface="Arial Narrow" panose="020B0604020202020204" pitchFamily="34" charset="0"/>
                          <a:cs typeface="Arial Narrow" panose="020B0604020202020204" pitchFamily="34" charset="0"/>
                        </a:rPr>
                      </a:br>
                      <a:r>
                        <a:rPr lang="en-US" sz="900" b="0" i="0" u="none" strike="noStrike">
                          <a:solidFill>
                            <a:schemeClr val="bg1"/>
                          </a:solidFill>
                          <a:effectLst/>
                          <a:latin typeface="Arial Narrow" panose="020B0604020202020204" pitchFamily="34" charset="0"/>
                          <a:cs typeface="Arial Narrow" panose="020B0604020202020204" pitchFamily="34" charset="0"/>
                        </a:rPr>
                        <a:t>8.72%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548C"/>
                    </a:solidFill>
                  </a:tcPr>
                </a:tc>
                <a:tc>
                  <a:txBody>
                    <a:bodyPr/>
                    <a:lstStyle/>
                    <a:p>
                      <a:pPr algn="ctr" fontAlgn="ctr"/>
                      <a:r>
                        <a:rPr lang="en-US" sz="900" b="0" i="0" u="none" strike="noStrike">
                          <a:solidFill>
                            <a:srgbClr val="FFFFFF"/>
                          </a:solidFill>
                          <a:effectLst/>
                          <a:latin typeface="Arial Narrow" panose="020B0604020202020204" pitchFamily="34" charset="0"/>
                          <a:cs typeface="Arial Narrow" panose="020B0604020202020204" pitchFamily="34" charset="0"/>
                        </a:rPr>
                        <a:t>Alternatives</a:t>
                      </a:r>
                      <a:br>
                        <a:rPr lang="en-US" sz="900" b="0" i="0" u="none" strike="noStrike">
                          <a:solidFill>
                            <a:srgbClr val="FFFFFF"/>
                          </a:solidFill>
                          <a:effectLst/>
                          <a:latin typeface="Arial Narrow" panose="020B0604020202020204" pitchFamily="34" charset="0"/>
                          <a:cs typeface="Arial Narrow" panose="020B0604020202020204" pitchFamily="34" charset="0"/>
                        </a:rPr>
                      </a:br>
                      <a:r>
                        <a:rPr lang="en-US" sz="900" b="0" i="0" u="none" strike="noStrike">
                          <a:solidFill>
                            <a:srgbClr val="FFFFFF"/>
                          </a:solidFill>
                          <a:effectLst/>
                          <a:latin typeface="Arial Narrow" panose="020B0604020202020204" pitchFamily="34" charset="0"/>
                          <a:cs typeface="Arial Narrow" panose="020B0604020202020204" pitchFamily="34" charset="0"/>
                        </a:rPr>
                        <a:t>1.06%</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B848A"/>
                    </a:solidFill>
                  </a:tcPr>
                </a:tc>
                <a:tc>
                  <a:txBody>
                    <a:bodyPr/>
                    <a:lstStyle/>
                    <a:p>
                      <a:pPr algn="ctr" fontAlgn="ctr"/>
                      <a:r>
                        <a:rPr lang="en-CA" sz="900" b="0" i="0" u="none" strike="noStrike">
                          <a:solidFill>
                            <a:srgbClr val="FFFFFF"/>
                          </a:solidFill>
                          <a:effectLst/>
                          <a:latin typeface="Arial Narrow" panose="020B0604020202020204" pitchFamily="34" charset="0"/>
                          <a:cs typeface="Arial Narrow" panose="020B0604020202020204" pitchFamily="34" charset="0"/>
                        </a:rPr>
                        <a:t>Cash</a:t>
                      </a:r>
                      <a:br>
                        <a:rPr lang="en-CA" sz="900" b="0" i="0" u="none" strike="noStrike">
                          <a:solidFill>
                            <a:srgbClr val="FFFFFF"/>
                          </a:solidFill>
                          <a:effectLst/>
                          <a:latin typeface="Arial Narrow" panose="020B0604020202020204" pitchFamily="34" charset="0"/>
                          <a:cs typeface="Arial Narrow" panose="020B0604020202020204" pitchFamily="34" charset="0"/>
                        </a:rPr>
                      </a:br>
                      <a:r>
                        <a:rPr lang="en-CA" sz="900" b="0" i="0" u="none" strike="noStrike">
                          <a:solidFill>
                            <a:srgbClr val="FFFFFF"/>
                          </a:solidFill>
                          <a:effectLst/>
                          <a:latin typeface="Arial Narrow" panose="020B0604020202020204" pitchFamily="34" charset="0"/>
                          <a:cs typeface="Arial Narrow" panose="020B0604020202020204" pitchFamily="34" charset="0"/>
                        </a:rPr>
                        <a:t>0.05%</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7963A"/>
                    </a:solidFill>
                  </a:tcPr>
                </a:tc>
                <a:tc>
                  <a:txBody>
                    <a:bodyPr/>
                    <a:lstStyle/>
                    <a:p>
                      <a:pPr algn="ctr" fontAlgn="ctr"/>
                      <a:r>
                        <a:rPr lang="en-CA" sz="900" b="0" i="0" u="none" strike="noStrike">
                          <a:solidFill>
                            <a:srgbClr val="FFFFFF"/>
                          </a:solidFill>
                          <a:effectLst/>
                          <a:latin typeface="Arial Narrow" panose="020B0604020202020204" pitchFamily="34" charset="0"/>
                          <a:cs typeface="Arial Narrow" panose="020B0604020202020204" pitchFamily="34" charset="0"/>
                        </a:rPr>
                        <a:t>U.S. large-cap</a:t>
                      </a:r>
                      <a:br>
                        <a:rPr lang="en-CA" sz="900" b="0" i="0" u="none" strike="noStrike">
                          <a:solidFill>
                            <a:srgbClr val="FFFFFF"/>
                          </a:solidFill>
                          <a:effectLst/>
                          <a:latin typeface="Arial Narrow" panose="020B0604020202020204" pitchFamily="34" charset="0"/>
                          <a:cs typeface="Arial Narrow" panose="020B0604020202020204" pitchFamily="34" charset="0"/>
                        </a:rPr>
                      </a:br>
                      <a:r>
                        <a:rPr lang="en-CA" sz="900" b="0" i="0" u="none" strike="noStrike">
                          <a:solidFill>
                            <a:srgbClr val="FFFFFF"/>
                          </a:solidFill>
                          <a:effectLst/>
                          <a:latin typeface="Arial Narrow" panose="020B0604020202020204" pitchFamily="34" charset="0"/>
                          <a:cs typeface="Arial Narrow" panose="020B0604020202020204" pitchFamily="34" charset="0"/>
                        </a:rPr>
                        <a:t>equity</a:t>
                      </a:r>
                    </a:p>
                    <a:p>
                      <a:pPr algn="ctr" fontAlgn="ctr"/>
                      <a:r>
                        <a:rPr lang="en-CA" sz="900" b="0" i="0" u="none" strike="noStrike">
                          <a:solidFill>
                            <a:srgbClr val="FFFFFF"/>
                          </a:solidFill>
                          <a:effectLst/>
                          <a:latin typeface="Arial Narrow" panose="020B0604020202020204" pitchFamily="34" charset="0"/>
                          <a:cs typeface="Arial Narrow" panose="020B0604020202020204" pitchFamily="34" charset="0"/>
                        </a:rPr>
                        <a:t>–19.13%</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5E66"/>
                    </a:solidFill>
                  </a:tcPr>
                </a:tc>
                <a:tc>
                  <a:txBody>
                    <a:bodyPr/>
                    <a:lstStyle/>
                    <a:p>
                      <a:pPr algn="ctr" fontAlgn="ctr"/>
                      <a:r>
                        <a:rPr lang="en-CA" sz="900" b="0" i="0" u="none" strike="noStrike">
                          <a:solidFill>
                            <a:srgbClr val="FFFFFF"/>
                          </a:solidFill>
                          <a:effectLst/>
                          <a:latin typeface="Arial Narrow" panose="020B0604020202020204" pitchFamily="34" charset="0"/>
                          <a:cs typeface="Arial Narrow" panose="020B0604020202020204" pitchFamily="34" charset="0"/>
                        </a:rPr>
                        <a:t>Cash</a:t>
                      </a:r>
                      <a:br>
                        <a:rPr lang="en-CA" sz="900" b="0" i="0" u="none" strike="noStrike">
                          <a:solidFill>
                            <a:srgbClr val="FFFFFF"/>
                          </a:solidFill>
                          <a:effectLst/>
                          <a:latin typeface="Arial Narrow" panose="020B0604020202020204" pitchFamily="34" charset="0"/>
                          <a:cs typeface="Arial Narrow" panose="020B0604020202020204" pitchFamily="34" charset="0"/>
                        </a:rPr>
                      </a:br>
                      <a:r>
                        <a:rPr lang="en-CA" sz="900" b="0" i="0" u="none" strike="noStrike">
                          <a:solidFill>
                            <a:srgbClr val="FFFFFF"/>
                          </a:solidFill>
                          <a:effectLst/>
                          <a:latin typeface="Arial Narrow" panose="020B0604020202020204" pitchFamily="34" charset="0"/>
                          <a:cs typeface="Arial Narrow" panose="020B0604020202020204" pitchFamily="34" charset="0"/>
                        </a:rPr>
                        <a:t>5.26%</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7963A"/>
                    </a:solidFill>
                  </a:tcPr>
                </a:tc>
                <a:extLst>
                  <a:ext uri="{0D108BD9-81ED-4DB2-BD59-A6C34878D82A}">
                    <a16:rowId xmlns:a16="http://schemas.microsoft.com/office/drawing/2014/main" val="10007"/>
                  </a:ext>
                </a:extLst>
              </a:tr>
              <a:tr h="448056">
                <a:tc>
                  <a:txBody>
                    <a:bodyPr/>
                    <a:lstStyle/>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Investment-</a:t>
                      </a:r>
                      <a:br>
                        <a:rPr lang="en-US" sz="900" b="0" i="0" kern="1200" spc="0" baseline="0">
                          <a:solidFill>
                            <a:srgbClr val="EAEAEA"/>
                          </a:solidFill>
                          <a:latin typeface="Arial Narrow" panose="020B0604020202020204" pitchFamily="34" charset="0"/>
                          <a:ea typeface="+mn-ea"/>
                          <a:cs typeface="Arial Narrow" panose="020B0604020202020204" pitchFamily="34" charset="0"/>
                        </a:rPr>
                      </a:br>
                      <a:r>
                        <a:rPr lang="en-US" sz="900" b="0" i="0" kern="1200" spc="0" baseline="0">
                          <a:solidFill>
                            <a:srgbClr val="EAEAEA"/>
                          </a:solidFill>
                          <a:latin typeface="Arial Narrow" panose="020B0604020202020204" pitchFamily="34" charset="0"/>
                          <a:ea typeface="+mn-ea"/>
                          <a:cs typeface="Arial Narrow" panose="020B0604020202020204" pitchFamily="34" charset="0"/>
                        </a:rPr>
                        <a:t>grade bonds</a:t>
                      </a:r>
                    </a:p>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–2.02%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548C"/>
                    </a:solidFill>
                  </a:tcPr>
                </a:tc>
                <a:tc>
                  <a:txBody>
                    <a:bodyPr/>
                    <a:lstStyle/>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International</a:t>
                      </a:r>
                      <a:br>
                        <a:rPr lang="en-US" sz="900" b="0" i="0" kern="1200" spc="0" baseline="0">
                          <a:solidFill>
                            <a:srgbClr val="EAEAEA"/>
                          </a:solidFill>
                          <a:latin typeface="Arial Narrow" panose="020B0604020202020204" pitchFamily="34" charset="0"/>
                          <a:ea typeface="+mn-ea"/>
                          <a:cs typeface="Arial Narrow" panose="020B0604020202020204" pitchFamily="34" charset="0"/>
                        </a:rPr>
                      </a:br>
                      <a:r>
                        <a:rPr lang="en-US" sz="900" b="0" i="0" kern="1200" spc="0" baseline="0">
                          <a:solidFill>
                            <a:srgbClr val="EAEAEA"/>
                          </a:solidFill>
                          <a:latin typeface="Arial Narrow" panose="020B0604020202020204" pitchFamily="34" charset="0"/>
                          <a:ea typeface="+mn-ea"/>
                          <a:cs typeface="Arial Narrow" panose="020B0604020202020204" pitchFamily="34" charset="0"/>
                        </a:rPr>
                        <a:t>equity</a:t>
                      </a:r>
                    </a:p>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–3.44%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6401D"/>
                    </a:solidFill>
                  </a:tcPr>
                </a:tc>
                <a:tc>
                  <a:txBody>
                    <a:bodyPr/>
                    <a:lstStyle/>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International</a:t>
                      </a:r>
                      <a:br>
                        <a:rPr lang="en-US" sz="900" b="0" i="0" kern="1200" spc="0" baseline="0">
                          <a:solidFill>
                            <a:srgbClr val="EAEAEA"/>
                          </a:solidFill>
                          <a:latin typeface="Arial Narrow" panose="020B0604020202020204" pitchFamily="34" charset="0"/>
                          <a:ea typeface="+mn-ea"/>
                          <a:cs typeface="Arial Narrow" panose="020B0604020202020204" pitchFamily="34" charset="0"/>
                        </a:rPr>
                      </a:br>
                      <a:r>
                        <a:rPr lang="en-US" sz="900" b="0" i="0" kern="1200" spc="0" baseline="0">
                          <a:solidFill>
                            <a:srgbClr val="EAEAEA"/>
                          </a:solidFill>
                          <a:latin typeface="Arial Narrow" panose="020B0604020202020204" pitchFamily="34" charset="0"/>
                          <a:ea typeface="+mn-ea"/>
                          <a:cs typeface="Arial Narrow" panose="020B0604020202020204" pitchFamily="34" charset="0"/>
                        </a:rPr>
                        <a:t>equity</a:t>
                      </a:r>
                    </a:p>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–5.25%</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6401D"/>
                    </a:solidFill>
                  </a:tcPr>
                </a:tc>
                <a:tc>
                  <a:txBody>
                    <a:bodyPr/>
                    <a:lstStyle/>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Cash</a:t>
                      </a:r>
                    </a:p>
                    <a:p>
                      <a:pPr marL="0" algn="ctr" defTabSz="914400" rtl="0" eaLnBrk="1" latinLnBrk="0" hangingPunct="1">
                        <a:lnSpc>
                          <a:spcPts val="800"/>
                        </a:lnSpc>
                        <a:spcBef>
                          <a:spcPts val="200"/>
                        </a:spcBef>
                      </a:pPr>
                      <a:r>
                        <a:rPr lang="en-US" sz="900" b="0" i="0" kern="1200" spc="0" baseline="0">
                          <a:solidFill>
                            <a:srgbClr val="EAEAEA"/>
                          </a:solidFill>
                          <a:latin typeface="Arial Narrow" panose="020B0604020202020204" pitchFamily="34" charset="0"/>
                          <a:ea typeface="+mn-ea"/>
                          <a:cs typeface="Arial Narrow" panose="020B0604020202020204" pitchFamily="34" charset="0"/>
                        </a:rPr>
                        <a:t>0.27%</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7963A"/>
                    </a:solidFill>
                  </a:tcPr>
                </a:tc>
                <a:tc>
                  <a:txBody>
                    <a:bodyPr/>
                    <a:lstStyle/>
                    <a:p>
                      <a:pPr marL="0" marR="0" algn="ctr" defTabSz="914400" rtl="0" eaLnBrk="1" fontAlgn="ctr" latinLnBrk="0" hangingPunct="1">
                        <a:lnSpc>
                          <a:spcPts val="800"/>
                        </a:lnSpc>
                        <a:spcBef>
                          <a:spcPts val="200"/>
                        </a:spcBef>
                        <a:spcAft>
                          <a:spcPts val="0"/>
                        </a:spcAft>
                      </a:pPr>
                      <a:r>
                        <a:rPr lang="en-US" sz="900" b="0" i="0" kern="1200" spc="0" baseline="0">
                          <a:solidFill>
                            <a:srgbClr val="EAEAEA"/>
                          </a:solidFill>
                          <a:latin typeface="Arial Narrow" panose="020B0604020202020204" pitchFamily="34" charset="0"/>
                          <a:ea typeface="+mn-ea"/>
                          <a:cs typeface="Arial Narrow" panose="020B0604020202020204" pitchFamily="34" charset="0"/>
                        </a:rPr>
                        <a:t>Cash</a:t>
                      </a:r>
                    </a:p>
                    <a:p>
                      <a:pPr marL="0" marR="0" algn="ctr" defTabSz="914400" rtl="0" eaLnBrk="1" fontAlgn="ctr" latinLnBrk="0" hangingPunct="1">
                        <a:lnSpc>
                          <a:spcPts val="800"/>
                        </a:lnSpc>
                        <a:spcBef>
                          <a:spcPts val="200"/>
                        </a:spcBef>
                        <a:spcAft>
                          <a:spcPts val="0"/>
                        </a:spcAft>
                      </a:pPr>
                      <a:r>
                        <a:rPr lang="en-US" sz="900" b="0" i="0" kern="1200" spc="0" baseline="0">
                          <a:solidFill>
                            <a:srgbClr val="EAEAEA"/>
                          </a:solidFill>
                          <a:latin typeface="Arial Narrow" panose="020B0604020202020204" pitchFamily="34" charset="0"/>
                          <a:ea typeface="+mn-ea"/>
                          <a:cs typeface="Arial Narrow" panose="020B0604020202020204" pitchFamily="34" charset="0"/>
                        </a:rPr>
                        <a:t>0.84%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7963A"/>
                    </a:solidFill>
                  </a:tcPr>
                </a:tc>
                <a:tc>
                  <a:txBody>
                    <a:bodyPr/>
                    <a:lstStyle/>
                    <a:p>
                      <a:pPr algn="ctr" fontAlgn="ctr"/>
                      <a:r>
                        <a:rPr lang="en-US" sz="900" b="0" i="0" u="none" strike="noStrike">
                          <a:solidFill>
                            <a:schemeClr val="bg1"/>
                          </a:solidFill>
                          <a:effectLst/>
                          <a:latin typeface="Arial Narrow" panose="020B0604020202020204" pitchFamily="34" charset="0"/>
                          <a:cs typeface="Arial Narrow" panose="020B0604020202020204" pitchFamily="34" charset="0"/>
                        </a:rPr>
                        <a:t>International</a:t>
                      </a:r>
                      <a:br>
                        <a:rPr lang="en-US" sz="900" b="0" i="0" u="none" strike="noStrike">
                          <a:solidFill>
                            <a:schemeClr val="bg1"/>
                          </a:solidFill>
                          <a:effectLst/>
                          <a:latin typeface="Arial Narrow" panose="020B0604020202020204" pitchFamily="34" charset="0"/>
                          <a:cs typeface="Arial Narrow" panose="020B0604020202020204" pitchFamily="34" charset="0"/>
                        </a:rPr>
                      </a:br>
                      <a:r>
                        <a:rPr lang="en-US" sz="900" b="0" i="0" u="none" strike="noStrike">
                          <a:solidFill>
                            <a:schemeClr val="bg1"/>
                          </a:solidFill>
                          <a:effectLst/>
                          <a:latin typeface="Arial Narrow" panose="020B0604020202020204" pitchFamily="34" charset="0"/>
                          <a:cs typeface="Arial Narrow" panose="020B0604020202020204" pitchFamily="34" charset="0"/>
                        </a:rPr>
                        <a:t>equity</a:t>
                      </a:r>
                      <a:br>
                        <a:rPr lang="en-US" sz="900" b="0" i="0" u="none" strike="noStrike">
                          <a:solidFill>
                            <a:schemeClr val="bg1"/>
                          </a:solidFill>
                          <a:effectLst/>
                          <a:latin typeface="Arial Narrow" panose="020B0604020202020204" pitchFamily="34" charset="0"/>
                          <a:cs typeface="Arial Narrow" panose="020B0604020202020204" pitchFamily="34" charset="0"/>
                        </a:rPr>
                      </a:br>
                      <a:r>
                        <a:rPr lang="en-US" sz="900" b="0" i="0" u="none" strike="noStrike">
                          <a:solidFill>
                            <a:schemeClr val="bg1"/>
                          </a:solidFill>
                          <a:effectLst/>
                          <a:latin typeface="Arial Narrow" panose="020B0604020202020204" pitchFamily="34" charset="0"/>
                          <a:cs typeface="Arial Narrow" panose="020B0604020202020204" pitchFamily="34" charset="0"/>
                        </a:rPr>
                        <a:t>-13.78%</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6401D"/>
                    </a:solidFill>
                  </a:tcPr>
                </a:tc>
                <a:tc>
                  <a:txBody>
                    <a:bodyPr/>
                    <a:lstStyle/>
                    <a:p>
                      <a:pPr algn="ctr" fontAlgn="ctr">
                        <a:lnSpc>
                          <a:spcPct val="85000"/>
                        </a:lnSpc>
                      </a:pPr>
                      <a:r>
                        <a:rPr lang="en-US" sz="900" b="0" i="0" u="none" strike="noStrike">
                          <a:solidFill>
                            <a:schemeClr val="bg1"/>
                          </a:solidFill>
                          <a:effectLst/>
                          <a:latin typeface="Arial Narrow" panose="020B0604020202020204" pitchFamily="34" charset="0"/>
                          <a:cs typeface="Arial Narrow" panose="020B0604020202020204" pitchFamily="34" charset="0"/>
                        </a:rPr>
                        <a:t>Cash</a:t>
                      </a:r>
                      <a:br>
                        <a:rPr lang="en-US" sz="900" b="0" i="0" u="none" strike="noStrike">
                          <a:solidFill>
                            <a:schemeClr val="bg1"/>
                          </a:solidFill>
                          <a:effectLst/>
                          <a:latin typeface="Arial Narrow" panose="020B0604020202020204" pitchFamily="34" charset="0"/>
                          <a:cs typeface="Arial Narrow" panose="020B0604020202020204" pitchFamily="34" charset="0"/>
                        </a:rPr>
                      </a:br>
                      <a:r>
                        <a:rPr lang="en-US" sz="900" b="0" i="0" u="none" strike="noStrike">
                          <a:solidFill>
                            <a:schemeClr val="bg1"/>
                          </a:solidFill>
                          <a:effectLst/>
                          <a:latin typeface="Arial Narrow" panose="020B0604020202020204" pitchFamily="34" charset="0"/>
                          <a:cs typeface="Arial Narrow" panose="020B0604020202020204" pitchFamily="34" charset="0"/>
                        </a:rPr>
                        <a:t>2.25%</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7963A"/>
                    </a:solidFill>
                  </a:tcPr>
                </a:tc>
                <a:tc>
                  <a:txBody>
                    <a:bodyPr/>
                    <a:lstStyle/>
                    <a:p>
                      <a:pPr algn="ctr" fontAlgn="ctr"/>
                      <a:r>
                        <a:rPr lang="en-US" sz="900" b="0" i="0" u="none" strike="noStrike">
                          <a:solidFill>
                            <a:srgbClr val="FFFFFF"/>
                          </a:solidFill>
                          <a:effectLst/>
                          <a:latin typeface="Arial Narrow" panose="020B0604020202020204" pitchFamily="34" charset="0"/>
                          <a:cs typeface="Arial Narrow" panose="020B0604020202020204" pitchFamily="34" charset="0"/>
                        </a:rPr>
                        <a:t>Cash</a:t>
                      </a:r>
                      <a:br>
                        <a:rPr lang="en-US" sz="900" b="0" i="0" u="none" strike="noStrike">
                          <a:solidFill>
                            <a:srgbClr val="FFFFFF"/>
                          </a:solidFill>
                          <a:effectLst/>
                          <a:latin typeface="Arial Narrow" panose="020B0604020202020204" pitchFamily="34" charset="0"/>
                          <a:cs typeface="Arial Narrow" panose="020B0604020202020204" pitchFamily="34" charset="0"/>
                        </a:rPr>
                      </a:br>
                      <a:r>
                        <a:rPr lang="en-US" sz="900" b="0" i="0" u="none" strike="noStrike">
                          <a:solidFill>
                            <a:srgbClr val="FFFFFF"/>
                          </a:solidFill>
                          <a:effectLst/>
                          <a:latin typeface="Arial Narrow" panose="020B0604020202020204" pitchFamily="34" charset="0"/>
                          <a:cs typeface="Arial Narrow" panose="020B0604020202020204" pitchFamily="34" charset="0"/>
                        </a:rPr>
                        <a:t>0.58%</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7963A"/>
                    </a:solidFill>
                  </a:tcPr>
                </a:tc>
                <a:tc>
                  <a:txBody>
                    <a:bodyPr/>
                    <a:lstStyle/>
                    <a:p>
                      <a:pPr algn="ctr" fontAlgn="ctr"/>
                      <a:r>
                        <a:rPr lang="en-CA" sz="900" b="0" i="0" u="none" strike="noStrike">
                          <a:solidFill>
                            <a:srgbClr val="FFFFFF"/>
                          </a:solidFill>
                          <a:effectLst/>
                          <a:latin typeface="Arial Narrow" panose="020B0604020202020204" pitchFamily="34" charset="0"/>
                          <a:cs typeface="Arial Narrow" panose="020B0604020202020204" pitchFamily="34" charset="0"/>
                        </a:rPr>
                        <a:t>Investment-</a:t>
                      </a:r>
                      <a:br>
                        <a:rPr lang="en-CA" sz="900" b="0" i="0" u="none" strike="noStrike">
                          <a:solidFill>
                            <a:srgbClr val="FFFFFF"/>
                          </a:solidFill>
                          <a:effectLst/>
                          <a:latin typeface="Arial Narrow" panose="020B0604020202020204" pitchFamily="34" charset="0"/>
                          <a:cs typeface="Arial Narrow" panose="020B0604020202020204" pitchFamily="34" charset="0"/>
                        </a:rPr>
                      </a:br>
                      <a:r>
                        <a:rPr lang="en-CA" sz="900" b="0" i="0" u="none" strike="noStrike">
                          <a:solidFill>
                            <a:srgbClr val="FFFFFF"/>
                          </a:solidFill>
                          <a:effectLst/>
                          <a:latin typeface="Arial Narrow" panose="020B0604020202020204" pitchFamily="34" charset="0"/>
                          <a:cs typeface="Arial Narrow" panose="020B0604020202020204" pitchFamily="34" charset="0"/>
                        </a:rPr>
                        <a:t>grade bonds</a:t>
                      </a:r>
                      <a:br>
                        <a:rPr lang="en-CA" sz="900" b="0" i="0" u="none" strike="noStrike">
                          <a:solidFill>
                            <a:srgbClr val="FFFFFF"/>
                          </a:solidFill>
                          <a:effectLst/>
                          <a:latin typeface="Arial Narrow" panose="020B0604020202020204" pitchFamily="34" charset="0"/>
                          <a:cs typeface="Arial Narrow" panose="020B0604020202020204" pitchFamily="34" charset="0"/>
                        </a:rPr>
                      </a:br>
                      <a:r>
                        <a:rPr lang="en-CA" sz="900" b="0" i="0" u="none" strike="noStrike">
                          <a:solidFill>
                            <a:srgbClr val="FFFFFF"/>
                          </a:solidFill>
                          <a:effectLst/>
                          <a:latin typeface="Arial Narrow" panose="020B0604020202020204" pitchFamily="34" charset="0"/>
                          <a:cs typeface="Arial Narrow" panose="020B0604020202020204" pitchFamily="34" charset="0"/>
                        </a:rPr>
                        <a:t>–1.54%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548C"/>
                    </a:solidFill>
                  </a:tcPr>
                </a:tc>
                <a:tc>
                  <a:txBody>
                    <a:bodyPr/>
                    <a:lstStyle/>
                    <a:p>
                      <a:pPr algn="ctr" fontAlgn="ctr"/>
                      <a:r>
                        <a:rPr lang="en-CA" sz="900" b="0" i="0" u="none" strike="noStrike">
                          <a:solidFill>
                            <a:srgbClr val="FFFFFF"/>
                          </a:solidFill>
                          <a:effectLst/>
                          <a:latin typeface="Arial Narrow" panose="020B0604020202020204" pitchFamily="34" charset="0"/>
                          <a:cs typeface="Arial Narrow" panose="020B0604020202020204" pitchFamily="34" charset="0"/>
                        </a:rPr>
                        <a:t>U.S. small-cap</a:t>
                      </a:r>
                      <a:br>
                        <a:rPr lang="en-CA" sz="900" b="0" i="0" u="none" strike="noStrike">
                          <a:solidFill>
                            <a:srgbClr val="FFFFFF"/>
                          </a:solidFill>
                          <a:effectLst/>
                          <a:latin typeface="Arial Narrow" panose="020B0604020202020204" pitchFamily="34" charset="0"/>
                          <a:cs typeface="Arial Narrow" panose="020B0604020202020204" pitchFamily="34" charset="0"/>
                        </a:rPr>
                      </a:br>
                      <a:r>
                        <a:rPr lang="en-CA" sz="900" b="0" i="0" u="none" strike="noStrike">
                          <a:solidFill>
                            <a:srgbClr val="FFFFFF"/>
                          </a:solidFill>
                          <a:effectLst/>
                          <a:latin typeface="Arial Narrow" panose="020B0604020202020204" pitchFamily="34" charset="0"/>
                          <a:cs typeface="Arial Narrow" panose="020B0604020202020204" pitchFamily="34" charset="0"/>
                        </a:rPr>
                        <a:t>equity</a:t>
                      </a:r>
                    </a:p>
                    <a:p>
                      <a:pPr algn="ctr" fontAlgn="ctr"/>
                      <a:r>
                        <a:rPr lang="en-CA" sz="900" b="0" i="0" u="none" strike="noStrike">
                          <a:solidFill>
                            <a:srgbClr val="FFFFFF"/>
                          </a:solidFill>
                          <a:effectLst/>
                          <a:latin typeface="Arial Narrow" panose="020B0604020202020204" pitchFamily="34" charset="0"/>
                          <a:cs typeface="Arial Narrow" panose="020B0604020202020204" pitchFamily="34" charset="0"/>
                        </a:rPr>
                        <a:t>–20.44%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87D81"/>
                    </a:solidFill>
                  </a:tcPr>
                </a:tc>
                <a:tc>
                  <a:txBody>
                    <a:bodyPr/>
                    <a:lstStyle/>
                    <a:p>
                      <a:pPr algn="ctr" fontAlgn="ctr"/>
                      <a:r>
                        <a:rPr lang="en-CA" sz="900" b="0" i="0" u="none" strike="noStrike">
                          <a:solidFill>
                            <a:srgbClr val="FFFFFF"/>
                          </a:solidFill>
                          <a:effectLst/>
                          <a:latin typeface="Arial Narrow" panose="020B0604020202020204" pitchFamily="34" charset="0"/>
                          <a:cs typeface="Arial Narrow" panose="020B0604020202020204" pitchFamily="34" charset="0"/>
                        </a:rPr>
                        <a:t>Alternatives</a:t>
                      </a:r>
                      <a:br>
                        <a:rPr lang="en-CA" sz="900" b="0" i="0" u="none" strike="noStrike">
                          <a:solidFill>
                            <a:srgbClr val="FFFFFF"/>
                          </a:solidFill>
                          <a:effectLst/>
                          <a:latin typeface="Arial Narrow" panose="020B0604020202020204" pitchFamily="34" charset="0"/>
                          <a:cs typeface="Arial Narrow" panose="020B0604020202020204" pitchFamily="34" charset="0"/>
                        </a:rPr>
                      </a:br>
                      <a:r>
                        <a:rPr lang="en-CA" sz="900" b="0" i="0" u="none" strike="noStrike">
                          <a:solidFill>
                            <a:srgbClr val="FFFFFF"/>
                          </a:solidFill>
                          <a:effectLst/>
                          <a:latin typeface="Arial Narrow" panose="020B0604020202020204" pitchFamily="34" charset="0"/>
                          <a:cs typeface="Arial Narrow" panose="020B0604020202020204" pitchFamily="34" charset="0"/>
                        </a:rPr>
                        <a:t>4.74%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B848A"/>
                    </a:solidFill>
                  </a:tcPr>
                </a:tc>
                <a:extLst>
                  <a:ext uri="{0D108BD9-81ED-4DB2-BD59-A6C34878D82A}">
                    <a16:rowId xmlns:a16="http://schemas.microsoft.com/office/drawing/2014/main" val="10008"/>
                  </a:ext>
                </a:extLst>
              </a:tr>
            </a:tbl>
          </a:graphicData>
        </a:graphic>
      </p:graphicFrame>
      <p:sp>
        <p:nvSpPr>
          <p:cNvPr id="14" name="Freeform 13">
            <a:extLst>
              <a:ext uri="{FF2B5EF4-FFF2-40B4-BE49-F238E27FC236}">
                <a16:creationId xmlns:a16="http://schemas.microsoft.com/office/drawing/2014/main" id="{0C349129-9AA4-7519-1C71-80C4011F98EE}"/>
              </a:ext>
              <a:ext uri="{C183D7F6-B498-43B3-948B-1728B52AA6E4}">
                <adec:decorative xmlns:adec="http://schemas.microsoft.com/office/drawing/2017/decorative" val="1"/>
              </a:ext>
            </a:extLst>
          </p:cNvPr>
          <p:cNvSpPr/>
          <p:nvPr/>
        </p:nvSpPr>
        <p:spPr>
          <a:xfrm>
            <a:off x="879527" y="2969620"/>
            <a:ext cx="6698251" cy="1360308"/>
          </a:xfrm>
          <a:custGeom>
            <a:avLst/>
            <a:gdLst>
              <a:gd name="connsiteX0" fmla="*/ 0 w 6683152"/>
              <a:gd name="connsiteY0" fmla="*/ 1052483 h 1052483"/>
              <a:gd name="connsiteX1" fmla="*/ 995082 w 6683152"/>
              <a:gd name="connsiteY1" fmla="*/ 389094 h 1052483"/>
              <a:gd name="connsiteX2" fmla="*/ 3657600 w 6683152"/>
              <a:gd name="connsiteY2" fmla="*/ 308412 h 1052483"/>
              <a:gd name="connsiteX3" fmla="*/ 4240306 w 6683152"/>
              <a:gd name="connsiteY3" fmla="*/ 1016624 h 1052483"/>
              <a:gd name="connsiteX4" fmla="*/ 4643717 w 6683152"/>
              <a:gd name="connsiteY4" fmla="*/ 702859 h 1052483"/>
              <a:gd name="connsiteX5" fmla="*/ 5540188 w 6683152"/>
              <a:gd name="connsiteY5" fmla="*/ 3612 h 1052483"/>
              <a:gd name="connsiteX6" fmla="*/ 6194612 w 6683152"/>
              <a:gd name="connsiteY6" fmla="*/ 415989 h 1052483"/>
              <a:gd name="connsiteX7" fmla="*/ 6642847 w 6683152"/>
              <a:gd name="connsiteY7" fmla="*/ 111189 h 1052483"/>
              <a:gd name="connsiteX8" fmla="*/ 6633882 w 6683152"/>
              <a:gd name="connsiteY8" fmla="*/ 111189 h 1052483"/>
              <a:gd name="connsiteX0" fmla="*/ 0 w 6683152"/>
              <a:gd name="connsiteY0" fmla="*/ 1052483 h 1052483"/>
              <a:gd name="connsiteX1" fmla="*/ 995082 w 6683152"/>
              <a:gd name="connsiteY1" fmla="*/ 389094 h 1052483"/>
              <a:gd name="connsiteX2" fmla="*/ 3657600 w 6683152"/>
              <a:gd name="connsiteY2" fmla="*/ 308412 h 1052483"/>
              <a:gd name="connsiteX3" fmla="*/ 4240306 w 6683152"/>
              <a:gd name="connsiteY3" fmla="*/ 1016624 h 1052483"/>
              <a:gd name="connsiteX4" fmla="*/ 4643717 w 6683152"/>
              <a:gd name="connsiteY4" fmla="*/ 702859 h 1052483"/>
              <a:gd name="connsiteX5" fmla="*/ 5540188 w 6683152"/>
              <a:gd name="connsiteY5" fmla="*/ 3612 h 1052483"/>
              <a:gd name="connsiteX6" fmla="*/ 6194612 w 6683152"/>
              <a:gd name="connsiteY6" fmla="*/ 415989 h 1052483"/>
              <a:gd name="connsiteX7" fmla="*/ 6642847 w 6683152"/>
              <a:gd name="connsiteY7" fmla="*/ 111189 h 1052483"/>
              <a:gd name="connsiteX8" fmla="*/ 6633882 w 6683152"/>
              <a:gd name="connsiteY8" fmla="*/ 111189 h 1052483"/>
              <a:gd name="connsiteX0" fmla="*/ 0 w 6683152"/>
              <a:gd name="connsiteY0" fmla="*/ 1050993 h 1050993"/>
              <a:gd name="connsiteX1" fmla="*/ 995082 w 6683152"/>
              <a:gd name="connsiteY1" fmla="*/ 387604 h 1050993"/>
              <a:gd name="connsiteX2" fmla="*/ 3657600 w 6683152"/>
              <a:gd name="connsiteY2" fmla="*/ 306922 h 1050993"/>
              <a:gd name="connsiteX3" fmla="*/ 4240306 w 6683152"/>
              <a:gd name="connsiteY3" fmla="*/ 1015134 h 1050993"/>
              <a:gd name="connsiteX4" fmla="*/ 4751293 w 6683152"/>
              <a:gd name="connsiteY4" fmla="*/ 629652 h 1050993"/>
              <a:gd name="connsiteX5" fmla="*/ 5540188 w 6683152"/>
              <a:gd name="connsiteY5" fmla="*/ 2122 h 1050993"/>
              <a:gd name="connsiteX6" fmla="*/ 6194612 w 6683152"/>
              <a:gd name="connsiteY6" fmla="*/ 414499 h 1050993"/>
              <a:gd name="connsiteX7" fmla="*/ 6642847 w 6683152"/>
              <a:gd name="connsiteY7" fmla="*/ 109699 h 1050993"/>
              <a:gd name="connsiteX8" fmla="*/ 6633882 w 6683152"/>
              <a:gd name="connsiteY8" fmla="*/ 109699 h 1050993"/>
              <a:gd name="connsiteX0" fmla="*/ 0 w 6683152"/>
              <a:gd name="connsiteY0" fmla="*/ 970624 h 970624"/>
              <a:gd name="connsiteX1" fmla="*/ 995082 w 6683152"/>
              <a:gd name="connsiteY1" fmla="*/ 307235 h 970624"/>
              <a:gd name="connsiteX2" fmla="*/ 3657600 w 6683152"/>
              <a:gd name="connsiteY2" fmla="*/ 226553 h 970624"/>
              <a:gd name="connsiteX3" fmla="*/ 4240306 w 6683152"/>
              <a:gd name="connsiteY3" fmla="*/ 934765 h 970624"/>
              <a:gd name="connsiteX4" fmla="*/ 4751293 w 6683152"/>
              <a:gd name="connsiteY4" fmla="*/ 549283 h 970624"/>
              <a:gd name="connsiteX5" fmla="*/ 5450541 w 6683152"/>
              <a:gd name="connsiteY5" fmla="*/ 118976 h 970624"/>
              <a:gd name="connsiteX6" fmla="*/ 6194612 w 6683152"/>
              <a:gd name="connsiteY6" fmla="*/ 334130 h 970624"/>
              <a:gd name="connsiteX7" fmla="*/ 6642847 w 6683152"/>
              <a:gd name="connsiteY7" fmla="*/ 29330 h 970624"/>
              <a:gd name="connsiteX8" fmla="*/ 6633882 w 6683152"/>
              <a:gd name="connsiteY8" fmla="*/ 29330 h 970624"/>
              <a:gd name="connsiteX0" fmla="*/ 0 w 6683152"/>
              <a:gd name="connsiteY0" fmla="*/ 970624 h 970624"/>
              <a:gd name="connsiteX1" fmla="*/ 995082 w 6683152"/>
              <a:gd name="connsiteY1" fmla="*/ 307235 h 970624"/>
              <a:gd name="connsiteX2" fmla="*/ 3657600 w 6683152"/>
              <a:gd name="connsiteY2" fmla="*/ 226553 h 970624"/>
              <a:gd name="connsiteX3" fmla="*/ 4240306 w 6683152"/>
              <a:gd name="connsiteY3" fmla="*/ 934765 h 970624"/>
              <a:gd name="connsiteX4" fmla="*/ 4751293 w 6683152"/>
              <a:gd name="connsiteY4" fmla="*/ 549283 h 970624"/>
              <a:gd name="connsiteX5" fmla="*/ 5450541 w 6683152"/>
              <a:gd name="connsiteY5" fmla="*/ 118976 h 970624"/>
              <a:gd name="connsiteX6" fmla="*/ 6087036 w 6683152"/>
              <a:gd name="connsiteY6" fmla="*/ 450672 h 970624"/>
              <a:gd name="connsiteX7" fmla="*/ 6642847 w 6683152"/>
              <a:gd name="connsiteY7" fmla="*/ 29330 h 970624"/>
              <a:gd name="connsiteX8" fmla="*/ 6633882 w 6683152"/>
              <a:gd name="connsiteY8" fmla="*/ 29330 h 970624"/>
              <a:gd name="connsiteX0" fmla="*/ 0 w 6660499"/>
              <a:gd name="connsiteY0" fmla="*/ 950010 h 950010"/>
              <a:gd name="connsiteX1" fmla="*/ 995082 w 6660499"/>
              <a:gd name="connsiteY1" fmla="*/ 286621 h 950010"/>
              <a:gd name="connsiteX2" fmla="*/ 3657600 w 6660499"/>
              <a:gd name="connsiteY2" fmla="*/ 205939 h 950010"/>
              <a:gd name="connsiteX3" fmla="*/ 4240306 w 6660499"/>
              <a:gd name="connsiteY3" fmla="*/ 914151 h 950010"/>
              <a:gd name="connsiteX4" fmla="*/ 4751293 w 6660499"/>
              <a:gd name="connsiteY4" fmla="*/ 528669 h 950010"/>
              <a:gd name="connsiteX5" fmla="*/ 5450541 w 6660499"/>
              <a:gd name="connsiteY5" fmla="*/ 98362 h 950010"/>
              <a:gd name="connsiteX6" fmla="*/ 6087036 w 6660499"/>
              <a:gd name="connsiteY6" fmla="*/ 430058 h 950010"/>
              <a:gd name="connsiteX7" fmla="*/ 6642847 w 6660499"/>
              <a:gd name="connsiteY7" fmla="*/ 8716 h 950010"/>
              <a:gd name="connsiteX8" fmla="*/ 6499412 w 6660499"/>
              <a:gd name="connsiteY8" fmla="*/ 170081 h 950010"/>
              <a:gd name="connsiteX0" fmla="*/ 0 w 6694685"/>
              <a:gd name="connsiteY0" fmla="*/ 948553 h 948553"/>
              <a:gd name="connsiteX1" fmla="*/ 995082 w 6694685"/>
              <a:gd name="connsiteY1" fmla="*/ 285164 h 948553"/>
              <a:gd name="connsiteX2" fmla="*/ 3657600 w 6694685"/>
              <a:gd name="connsiteY2" fmla="*/ 204482 h 948553"/>
              <a:gd name="connsiteX3" fmla="*/ 4240306 w 6694685"/>
              <a:gd name="connsiteY3" fmla="*/ 912694 h 948553"/>
              <a:gd name="connsiteX4" fmla="*/ 4751293 w 6694685"/>
              <a:gd name="connsiteY4" fmla="*/ 527212 h 948553"/>
              <a:gd name="connsiteX5" fmla="*/ 5450541 w 6694685"/>
              <a:gd name="connsiteY5" fmla="*/ 96905 h 948553"/>
              <a:gd name="connsiteX6" fmla="*/ 6087036 w 6694685"/>
              <a:gd name="connsiteY6" fmla="*/ 428601 h 948553"/>
              <a:gd name="connsiteX7" fmla="*/ 6642847 w 6694685"/>
              <a:gd name="connsiteY7" fmla="*/ 7259 h 948553"/>
              <a:gd name="connsiteX8" fmla="*/ 6660777 w 6694685"/>
              <a:gd name="connsiteY8" fmla="*/ 213447 h 948553"/>
              <a:gd name="connsiteX0" fmla="*/ 0 w 6829254"/>
              <a:gd name="connsiteY0" fmla="*/ 1132223 h 1132223"/>
              <a:gd name="connsiteX1" fmla="*/ 995082 w 6829254"/>
              <a:gd name="connsiteY1" fmla="*/ 468834 h 1132223"/>
              <a:gd name="connsiteX2" fmla="*/ 3657600 w 6829254"/>
              <a:gd name="connsiteY2" fmla="*/ 388152 h 1132223"/>
              <a:gd name="connsiteX3" fmla="*/ 4240306 w 6829254"/>
              <a:gd name="connsiteY3" fmla="*/ 1096364 h 1132223"/>
              <a:gd name="connsiteX4" fmla="*/ 4751293 w 6829254"/>
              <a:gd name="connsiteY4" fmla="*/ 710882 h 1132223"/>
              <a:gd name="connsiteX5" fmla="*/ 5450541 w 6829254"/>
              <a:gd name="connsiteY5" fmla="*/ 280575 h 1132223"/>
              <a:gd name="connsiteX6" fmla="*/ 6087036 w 6829254"/>
              <a:gd name="connsiteY6" fmla="*/ 612271 h 1132223"/>
              <a:gd name="connsiteX7" fmla="*/ 6642847 w 6829254"/>
              <a:gd name="connsiteY7" fmla="*/ 190929 h 1132223"/>
              <a:gd name="connsiteX8" fmla="*/ 6822142 w 6829254"/>
              <a:gd name="connsiteY8" fmla="*/ 2670 h 1132223"/>
              <a:gd name="connsiteX0" fmla="*/ 0 w 6642847"/>
              <a:gd name="connsiteY0" fmla="*/ 941294 h 941294"/>
              <a:gd name="connsiteX1" fmla="*/ 995082 w 6642847"/>
              <a:gd name="connsiteY1" fmla="*/ 277905 h 941294"/>
              <a:gd name="connsiteX2" fmla="*/ 3657600 w 6642847"/>
              <a:gd name="connsiteY2" fmla="*/ 197223 h 941294"/>
              <a:gd name="connsiteX3" fmla="*/ 4240306 w 6642847"/>
              <a:gd name="connsiteY3" fmla="*/ 905435 h 941294"/>
              <a:gd name="connsiteX4" fmla="*/ 4751293 w 6642847"/>
              <a:gd name="connsiteY4" fmla="*/ 519953 h 941294"/>
              <a:gd name="connsiteX5" fmla="*/ 5450541 w 6642847"/>
              <a:gd name="connsiteY5" fmla="*/ 89646 h 941294"/>
              <a:gd name="connsiteX6" fmla="*/ 6087036 w 6642847"/>
              <a:gd name="connsiteY6" fmla="*/ 421342 h 941294"/>
              <a:gd name="connsiteX7" fmla="*/ 6642847 w 6642847"/>
              <a:gd name="connsiteY7" fmla="*/ 0 h 941294"/>
              <a:gd name="connsiteX0" fmla="*/ 0 w 6481482"/>
              <a:gd name="connsiteY0" fmla="*/ 852237 h 852237"/>
              <a:gd name="connsiteX1" fmla="*/ 995082 w 6481482"/>
              <a:gd name="connsiteY1" fmla="*/ 188848 h 852237"/>
              <a:gd name="connsiteX2" fmla="*/ 3657600 w 6481482"/>
              <a:gd name="connsiteY2" fmla="*/ 108166 h 852237"/>
              <a:gd name="connsiteX3" fmla="*/ 4240306 w 6481482"/>
              <a:gd name="connsiteY3" fmla="*/ 816378 h 852237"/>
              <a:gd name="connsiteX4" fmla="*/ 4751293 w 6481482"/>
              <a:gd name="connsiteY4" fmla="*/ 430896 h 852237"/>
              <a:gd name="connsiteX5" fmla="*/ 5450541 w 6481482"/>
              <a:gd name="connsiteY5" fmla="*/ 589 h 852237"/>
              <a:gd name="connsiteX6" fmla="*/ 6087036 w 6481482"/>
              <a:gd name="connsiteY6" fmla="*/ 332285 h 852237"/>
              <a:gd name="connsiteX7" fmla="*/ 6481482 w 6481482"/>
              <a:gd name="connsiteY7" fmla="*/ 90238 h 852237"/>
              <a:gd name="connsiteX0" fmla="*/ 0 w 6481482"/>
              <a:gd name="connsiteY0" fmla="*/ 977605 h 977605"/>
              <a:gd name="connsiteX1" fmla="*/ 995082 w 6481482"/>
              <a:gd name="connsiteY1" fmla="*/ 314216 h 977605"/>
              <a:gd name="connsiteX2" fmla="*/ 3657600 w 6481482"/>
              <a:gd name="connsiteY2" fmla="*/ 233534 h 977605"/>
              <a:gd name="connsiteX3" fmla="*/ 4240306 w 6481482"/>
              <a:gd name="connsiteY3" fmla="*/ 941746 h 977605"/>
              <a:gd name="connsiteX4" fmla="*/ 4751293 w 6481482"/>
              <a:gd name="connsiteY4" fmla="*/ 556264 h 977605"/>
              <a:gd name="connsiteX5" fmla="*/ 5522258 w 6481482"/>
              <a:gd name="connsiteY5" fmla="*/ 451 h 977605"/>
              <a:gd name="connsiteX6" fmla="*/ 6087036 w 6481482"/>
              <a:gd name="connsiteY6" fmla="*/ 457653 h 977605"/>
              <a:gd name="connsiteX7" fmla="*/ 6481482 w 6481482"/>
              <a:gd name="connsiteY7" fmla="*/ 215606 h 977605"/>
              <a:gd name="connsiteX0" fmla="*/ 0 w 6481482"/>
              <a:gd name="connsiteY0" fmla="*/ 977605 h 977605"/>
              <a:gd name="connsiteX1" fmla="*/ 995082 w 6481482"/>
              <a:gd name="connsiteY1" fmla="*/ 314216 h 977605"/>
              <a:gd name="connsiteX2" fmla="*/ 3594847 w 6481482"/>
              <a:gd name="connsiteY2" fmla="*/ 350075 h 977605"/>
              <a:gd name="connsiteX3" fmla="*/ 4240306 w 6481482"/>
              <a:gd name="connsiteY3" fmla="*/ 941746 h 977605"/>
              <a:gd name="connsiteX4" fmla="*/ 4751293 w 6481482"/>
              <a:gd name="connsiteY4" fmla="*/ 556264 h 977605"/>
              <a:gd name="connsiteX5" fmla="*/ 5522258 w 6481482"/>
              <a:gd name="connsiteY5" fmla="*/ 451 h 977605"/>
              <a:gd name="connsiteX6" fmla="*/ 6087036 w 6481482"/>
              <a:gd name="connsiteY6" fmla="*/ 457653 h 977605"/>
              <a:gd name="connsiteX7" fmla="*/ 6481482 w 6481482"/>
              <a:gd name="connsiteY7" fmla="*/ 215606 h 977605"/>
              <a:gd name="connsiteX0" fmla="*/ 0 w 6481482"/>
              <a:gd name="connsiteY0" fmla="*/ 977605 h 977605"/>
              <a:gd name="connsiteX1" fmla="*/ 995082 w 6481482"/>
              <a:gd name="connsiteY1" fmla="*/ 314216 h 977605"/>
              <a:gd name="connsiteX2" fmla="*/ 3594847 w 6481482"/>
              <a:gd name="connsiteY2" fmla="*/ 350075 h 977605"/>
              <a:gd name="connsiteX3" fmla="*/ 4240306 w 6481482"/>
              <a:gd name="connsiteY3" fmla="*/ 941746 h 977605"/>
              <a:gd name="connsiteX4" fmla="*/ 4751293 w 6481482"/>
              <a:gd name="connsiteY4" fmla="*/ 556264 h 977605"/>
              <a:gd name="connsiteX5" fmla="*/ 5522258 w 6481482"/>
              <a:gd name="connsiteY5" fmla="*/ 451 h 977605"/>
              <a:gd name="connsiteX6" fmla="*/ 6087036 w 6481482"/>
              <a:gd name="connsiteY6" fmla="*/ 457653 h 977605"/>
              <a:gd name="connsiteX7" fmla="*/ 6481482 w 6481482"/>
              <a:gd name="connsiteY7" fmla="*/ 215606 h 977605"/>
              <a:gd name="connsiteX0" fmla="*/ 0 w 6481482"/>
              <a:gd name="connsiteY0" fmla="*/ 977605 h 977605"/>
              <a:gd name="connsiteX1" fmla="*/ 887505 w 6481482"/>
              <a:gd name="connsiteY1" fmla="*/ 350075 h 977605"/>
              <a:gd name="connsiteX2" fmla="*/ 3594847 w 6481482"/>
              <a:gd name="connsiteY2" fmla="*/ 350075 h 977605"/>
              <a:gd name="connsiteX3" fmla="*/ 4240306 w 6481482"/>
              <a:gd name="connsiteY3" fmla="*/ 941746 h 977605"/>
              <a:gd name="connsiteX4" fmla="*/ 4751293 w 6481482"/>
              <a:gd name="connsiteY4" fmla="*/ 556264 h 977605"/>
              <a:gd name="connsiteX5" fmla="*/ 5522258 w 6481482"/>
              <a:gd name="connsiteY5" fmla="*/ 451 h 977605"/>
              <a:gd name="connsiteX6" fmla="*/ 6087036 w 6481482"/>
              <a:gd name="connsiteY6" fmla="*/ 457653 h 977605"/>
              <a:gd name="connsiteX7" fmla="*/ 6481482 w 6481482"/>
              <a:gd name="connsiteY7" fmla="*/ 215606 h 977605"/>
              <a:gd name="connsiteX0" fmla="*/ 0 w 6481482"/>
              <a:gd name="connsiteY0" fmla="*/ 977605 h 977605"/>
              <a:gd name="connsiteX1" fmla="*/ 887505 w 6481482"/>
              <a:gd name="connsiteY1" fmla="*/ 350075 h 977605"/>
              <a:gd name="connsiteX2" fmla="*/ 3594847 w 6481482"/>
              <a:gd name="connsiteY2" fmla="*/ 350075 h 977605"/>
              <a:gd name="connsiteX3" fmla="*/ 4240306 w 6481482"/>
              <a:gd name="connsiteY3" fmla="*/ 941746 h 977605"/>
              <a:gd name="connsiteX4" fmla="*/ 4751293 w 6481482"/>
              <a:gd name="connsiteY4" fmla="*/ 556264 h 977605"/>
              <a:gd name="connsiteX5" fmla="*/ 5522258 w 6481482"/>
              <a:gd name="connsiteY5" fmla="*/ 451 h 977605"/>
              <a:gd name="connsiteX6" fmla="*/ 6087036 w 6481482"/>
              <a:gd name="connsiteY6" fmla="*/ 457653 h 977605"/>
              <a:gd name="connsiteX7" fmla="*/ 6481482 w 6481482"/>
              <a:gd name="connsiteY7" fmla="*/ 215606 h 977605"/>
              <a:gd name="connsiteX0" fmla="*/ 0 w 6553199"/>
              <a:gd name="connsiteY0" fmla="*/ 977714 h 977714"/>
              <a:gd name="connsiteX1" fmla="*/ 887505 w 6553199"/>
              <a:gd name="connsiteY1" fmla="*/ 350184 h 977714"/>
              <a:gd name="connsiteX2" fmla="*/ 3594847 w 6553199"/>
              <a:gd name="connsiteY2" fmla="*/ 350184 h 977714"/>
              <a:gd name="connsiteX3" fmla="*/ 4240306 w 6553199"/>
              <a:gd name="connsiteY3" fmla="*/ 941855 h 977714"/>
              <a:gd name="connsiteX4" fmla="*/ 4751293 w 6553199"/>
              <a:gd name="connsiteY4" fmla="*/ 556373 h 977714"/>
              <a:gd name="connsiteX5" fmla="*/ 5522258 w 6553199"/>
              <a:gd name="connsiteY5" fmla="*/ 560 h 977714"/>
              <a:gd name="connsiteX6" fmla="*/ 6087036 w 6553199"/>
              <a:gd name="connsiteY6" fmla="*/ 457762 h 977714"/>
              <a:gd name="connsiteX7" fmla="*/ 6553199 w 6553199"/>
              <a:gd name="connsiteY7" fmla="*/ 744633 h 977714"/>
              <a:gd name="connsiteX0" fmla="*/ 0 w 6660776"/>
              <a:gd name="connsiteY0" fmla="*/ 977738 h 977738"/>
              <a:gd name="connsiteX1" fmla="*/ 887505 w 6660776"/>
              <a:gd name="connsiteY1" fmla="*/ 350208 h 977738"/>
              <a:gd name="connsiteX2" fmla="*/ 3594847 w 6660776"/>
              <a:gd name="connsiteY2" fmla="*/ 350208 h 977738"/>
              <a:gd name="connsiteX3" fmla="*/ 4240306 w 6660776"/>
              <a:gd name="connsiteY3" fmla="*/ 941879 h 977738"/>
              <a:gd name="connsiteX4" fmla="*/ 4751293 w 6660776"/>
              <a:gd name="connsiteY4" fmla="*/ 556397 h 977738"/>
              <a:gd name="connsiteX5" fmla="*/ 5522258 w 6660776"/>
              <a:gd name="connsiteY5" fmla="*/ 584 h 977738"/>
              <a:gd name="connsiteX6" fmla="*/ 6087036 w 6660776"/>
              <a:gd name="connsiteY6" fmla="*/ 457786 h 977738"/>
              <a:gd name="connsiteX7" fmla="*/ 6660776 w 6660776"/>
              <a:gd name="connsiteY7" fmla="*/ 834304 h 977738"/>
              <a:gd name="connsiteX0" fmla="*/ 0 w 6585825"/>
              <a:gd name="connsiteY0" fmla="*/ 430597 h 944940"/>
              <a:gd name="connsiteX1" fmla="*/ 812554 w 6585825"/>
              <a:gd name="connsiteY1" fmla="*/ 350208 h 944940"/>
              <a:gd name="connsiteX2" fmla="*/ 3519896 w 6585825"/>
              <a:gd name="connsiteY2" fmla="*/ 350208 h 944940"/>
              <a:gd name="connsiteX3" fmla="*/ 4165355 w 6585825"/>
              <a:gd name="connsiteY3" fmla="*/ 941879 h 944940"/>
              <a:gd name="connsiteX4" fmla="*/ 4676342 w 6585825"/>
              <a:gd name="connsiteY4" fmla="*/ 556397 h 944940"/>
              <a:gd name="connsiteX5" fmla="*/ 5447307 w 6585825"/>
              <a:gd name="connsiteY5" fmla="*/ 584 h 944940"/>
              <a:gd name="connsiteX6" fmla="*/ 6012085 w 6585825"/>
              <a:gd name="connsiteY6" fmla="*/ 457786 h 944940"/>
              <a:gd name="connsiteX7" fmla="*/ 6585825 w 6585825"/>
              <a:gd name="connsiteY7" fmla="*/ 834304 h 944940"/>
              <a:gd name="connsiteX0" fmla="*/ 0 w 6585825"/>
              <a:gd name="connsiteY0" fmla="*/ 430597 h 944940"/>
              <a:gd name="connsiteX1" fmla="*/ 812554 w 6585825"/>
              <a:gd name="connsiteY1" fmla="*/ 350208 h 944940"/>
              <a:gd name="connsiteX2" fmla="*/ 3519896 w 6585825"/>
              <a:gd name="connsiteY2" fmla="*/ 350208 h 944940"/>
              <a:gd name="connsiteX3" fmla="*/ 4165355 w 6585825"/>
              <a:gd name="connsiteY3" fmla="*/ 941879 h 944940"/>
              <a:gd name="connsiteX4" fmla="*/ 4676342 w 6585825"/>
              <a:gd name="connsiteY4" fmla="*/ 556397 h 944940"/>
              <a:gd name="connsiteX5" fmla="*/ 5447307 w 6585825"/>
              <a:gd name="connsiteY5" fmla="*/ 584 h 944940"/>
              <a:gd name="connsiteX6" fmla="*/ 6012085 w 6585825"/>
              <a:gd name="connsiteY6" fmla="*/ 457786 h 944940"/>
              <a:gd name="connsiteX7" fmla="*/ 6585825 w 6585825"/>
              <a:gd name="connsiteY7" fmla="*/ 834304 h 944940"/>
              <a:gd name="connsiteX0" fmla="*/ 0 w 6585825"/>
              <a:gd name="connsiteY0" fmla="*/ 363141 h 944940"/>
              <a:gd name="connsiteX1" fmla="*/ 812554 w 6585825"/>
              <a:gd name="connsiteY1" fmla="*/ 350208 h 944940"/>
              <a:gd name="connsiteX2" fmla="*/ 3519896 w 6585825"/>
              <a:gd name="connsiteY2" fmla="*/ 350208 h 944940"/>
              <a:gd name="connsiteX3" fmla="*/ 4165355 w 6585825"/>
              <a:gd name="connsiteY3" fmla="*/ 941879 h 944940"/>
              <a:gd name="connsiteX4" fmla="*/ 4676342 w 6585825"/>
              <a:gd name="connsiteY4" fmla="*/ 556397 h 944940"/>
              <a:gd name="connsiteX5" fmla="*/ 5447307 w 6585825"/>
              <a:gd name="connsiteY5" fmla="*/ 584 h 944940"/>
              <a:gd name="connsiteX6" fmla="*/ 6012085 w 6585825"/>
              <a:gd name="connsiteY6" fmla="*/ 457786 h 944940"/>
              <a:gd name="connsiteX7" fmla="*/ 6585825 w 6585825"/>
              <a:gd name="connsiteY7" fmla="*/ 834304 h 944940"/>
              <a:gd name="connsiteX0" fmla="*/ 0 w 6585825"/>
              <a:gd name="connsiteY0" fmla="*/ 363141 h 944940"/>
              <a:gd name="connsiteX1" fmla="*/ 812554 w 6585825"/>
              <a:gd name="connsiteY1" fmla="*/ 350208 h 944940"/>
              <a:gd name="connsiteX2" fmla="*/ 3519896 w 6585825"/>
              <a:gd name="connsiteY2" fmla="*/ 350208 h 944940"/>
              <a:gd name="connsiteX3" fmla="*/ 4165355 w 6585825"/>
              <a:gd name="connsiteY3" fmla="*/ 941879 h 944940"/>
              <a:gd name="connsiteX4" fmla="*/ 4676342 w 6585825"/>
              <a:gd name="connsiteY4" fmla="*/ 556397 h 944940"/>
              <a:gd name="connsiteX5" fmla="*/ 5447307 w 6585825"/>
              <a:gd name="connsiteY5" fmla="*/ 584 h 944940"/>
              <a:gd name="connsiteX6" fmla="*/ 6012085 w 6585825"/>
              <a:gd name="connsiteY6" fmla="*/ 457786 h 944940"/>
              <a:gd name="connsiteX7" fmla="*/ 6585825 w 6585825"/>
              <a:gd name="connsiteY7" fmla="*/ 834304 h 944940"/>
              <a:gd name="connsiteX0" fmla="*/ 0 w 6585825"/>
              <a:gd name="connsiteY0" fmla="*/ 363141 h 1305588"/>
              <a:gd name="connsiteX1" fmla="*/ 812554 w 6585825"/>
              <a:gd name="connsiteY1" fmla="*/ 350208 h 1305588"/>
              <a:gd name="connsiteX2" fmla="*/ 3310034 w 6585825"/>
              <a:gd name="connsiteY2" fmla="*/ 1287093 h 1305588"/>
              <a:gd name="connsiteX3" fmla="*/ 4165355 w 6585825"/>
              <a:gd name="connsiteY3" fmla="*/ 941879 h 1305588"/>
              <a:gd name="connsiteX4" fmla="*/ 4676342 w 6585825"/>
              <a:gd name="connsiteY4" fmla="*/ 556397 h 1305588"/>
              <a:gd name="connsiteX5" fmla="*/ 5447307 w 6585825"/>
              <a:gd name="connsiteY5" fmla="*/ 584 h 1305588"/>
              <a:gd name="connsiteX6" fmla="*/ 6012085 w 6585825"/>
              <a:gd name="connsiteY6" fmla="*/ 457786 h 1305588"/>
              <a:gd name="connsiteX7" fmla="*/ 6585825 w 6585825"/>
              <a:gd name="connsiteY7" fmla="*/ 834304 h 1305588"/>
              <a:gd name="connsiteX0" fmla="*/ 0 w 6585825"/>
              <a:gd name="connsiteY0" fmla="*/ 363141 h 1300981"/>
              <a:gd name="connsiteX1" fmla="*/ 2573898 w 6585825"/>
              <a:gd name="connsiteY1" fmla="*/ 447644 h 1300981"/>
              <a:gd name="connsiteX2" fmla="*/ 3310034 w 6585825"/>
              <a:gd name="connsiteY2" fmla="*/ 1287093 h 1300981"/>
              <a:gd name="connsiteX3" fmla="*/ 4165355 w 6585825"/>
              <a:gd name="connsiteY3" fmla="*/ 941879 h 1300981"/>
              <a:gd name="connsiteX4" fmla="*/ 4676342 w 6585825"/>
              <a:gd name="connsiteY4" fmla="*/ 556397 h 1300981"/>
              <a:gd name="connsiteX5" fmla="*/ 5447307 w 6585825"/>
              <a:gd name="connsiteY5" fmla="*/ 584 h 1300981"/>
              <a:gd name="connsiteX6" fmla="*/ 6012085 w 6585825"/>
              <a:gd name="connsiteY6" fmla="*/ 457786 h 1300981"/>
              <a:gd name="connsiteX7" fmla="*/ 6585825 w 6585825"/>
              <a:gd name="connsiteY7" fmla="*/ 834304 h 1300981"/>
              <a:gd name="connsiteX0" fmla="*/ 0 w 6585825"/>
              <a:gd name="connsiteY0" fmla="*/ 363141 h 1287940"/>
              <a:gd name="connsiteX1" fmla="*/ 2573898 w 6585825"/>
              <a:gd name="connsiteY1" fmla="*/ 447644 h 1287940"/>
              <a:gd name="connsiteX2" fmla="*/ 3310034 w 6585825"/>
              <a:gd name="connsiteY2" fmla="*/ 1287093 h 1287940"/>
              <a:gd name="connsiteX3" fmla="*/ 4112890 w 6585825"/>
              <a:gd name="connsiteY3" fmla="*/ 274816 h 1287940"/>
              <a:gd name="connsiteX4" fmla="*/ 4676342 w 6585825"/>
              <a:gd name="connsiteY4" fmla="*/ 556397 h 1287940"/>
              <a:gd name="connsiteX5" fmla="*/ 5447307 w 6585825"/>
              <a:gd name="connsiteY5" fmla="*/ 584 h 1287940"/>
              <a:gd name="connsiteX6" fmla="*/ 6012085 w 6585825"/>
              <a:gd name="connsiteY6" fmla="*/ 457786 h 1287940"/>
              <a:gd name="connsiteX7" fmla="*/ 6585825 w 6585825"/>
              <a:gd name="connsiteY7" fmla="*/ 834304 h 1287940"/>
              <a:gd name="connsiteX0" fmla="*/ 0 w 6585825"/>
              <a:gd name="connsiteY0" fmla="*/ 457298 h 1382097"/>
              <a:gd name="connsiteX1" fmla="*/ 2573898 w 6585825"/>
              <a:gd name="connsiteY1" fmla="*/ 541801 h 1382097"/>
              <a:gd name="connsiteX2" fmla="*/ 3310034 w 6585825"/>
              <a:gd name="connsiteY2" fmla="*/ 1381250 h 1382097"/>
              <a:gd name="connsiteX3" fmla="*/ 4112890 w 6585825"/>
              <a:gd name="connsiteY3" fmla="*/ 368973 h 1382097"/>
              <a:gd name="connsiteX4" fmla="*/ 4676342 w 6585825"/>
              <a:gd name="connsiteY4" fmla="*/ 20967 h 1382097"/>
              <a:gd name="connsiteX5" fmla="*/ 5447307 w 6585825"/>
              <a:gd name="connsiteY5" fmla="*/ 94741 h 1382097"/>
              <a:gd name="connsiteX6" fmla="*/ 6012085 w 6585825"/>
              <a:gd name="connsiteY6" fmla="*/ 551943 h 1382097"/>
              <a:gd name="connsiteX7" fmla="*/ 6585825 w 6585825"/>
              <a:gd name="connsiteY7" fmla="*/ 928461 h 1382097"/>
              <a:gd name="connsiteX0" fmla="*/ 0 w 6585825"/>
              <a:gd name="connsiteY0" fmla="*/ 438294 h 1363093"/>
              <a:gd name="connsiteX1" fmla="*/ 2573898 w 6585825"/>
              <a:gd name="connsiteY1" fmla="*/ 522797 h 1363093"/>
              <a:gd name="connsiteX2" fmla="*/ 3310034 w 6585825"/>
              <a:gd name="connsiteY2" fmla="*/ 1362246 h 1363093"/>
              <a:gd name="connsiteX3" fmla="*/ 4112890 w 6585825"/>
              <a:gd name="connsiteY3" fmla="*/ 349969 h 1363093"/>
              <a:gd name="connsiteX4" fmla="*/ 4676342 w 6585825"/>
              <a:gd name="connsiteY4" fmla="*/ 1963 h 1363093"/>
              <a:gd name="connsiteX5" fmla="*/ 5379852 w 6585825"/>
              <a:gd name="connsiteY5" fmla="*/ 472977 h 1363093"/>
              <a:gd name="connsiteX6" fmla="*/ 6012085 w 6585825"/>
              <a:gd name="connsiteY6" fmla="*/ 532939 h 1363093"/>
              <a:gd name="connsiteX7" fmla="*/ 6585825 w 6585825"/>
              <a:gd name="connsiteY7" fmla="*/ 909457 h 1363093"/>
              <a:gd name="connsiteX0" fmla="*/ 0 w 6585825"/>
              <a:gd name="connsiteY0" fmla="*/ 438294 h 1363093"/>
              <a:gd name="connsiteX1" fmla="*/ 2573898 w 6585825"/>
              <a:gd name="connsiteY1" fmla="*/ 522797 h 1363093"/>
              <a:gd name="connsiteX2" fmla="*/ 3310034 w 6585825"/>
              <a:gd name="connsiteY2" fmla="*/ 1362246 h 1363093"/>
              <a:gd name="connsiteX3" fmla="*/ 4112890 w 6585825"/>
              <a:gd name="connsiteY3" fmla="*/ 349969 h 1363093"/>
              <a:gd name="connsiteX4" fmla="*/ 4676342 w 6585825"/>
              <a:gd name="connsiteY4" fmla="*/ 1963 h 1363093"/>
              <a:gd name="connsiteX5" fmla="*/ 5379852 w 6585825"/>
              <a:gd name="connsiteY5" fmla="*/ 472977 h 1363093"/>
              <a:gd name="connsiteX6" fmla="*/ 6019580 w 6585825"/>
              <a:gd name="connsiteY6" fmla="*/ 900198 h 1363093"/>
              <a:gd name="connsiteX7" fmla="*/ 6585825 w 6585825"/>
              <a:gd name="connsiteY7" fmla="*/ 909457 h 1363093"/>
              <a:gd name="connsiteX0" fmla="*/ 0 w 6585825"/>
              <a:gd name="connsiteY0" fmla="*/ 438294 h 1363093"/>
              <a:gd name="connsiteX1" fmla="*/ 2573898 w 6585825"/>
              <a:gd name="connsiteY1" fmla="*/ 522797 h 1363093"/>
              <a:gd name="connsiteX2" fmla="*/ 3310034 w 6585825"/>
              <a:gd name="connsiteY2" fmla="*/ 1362246 h 1363093"/>
              <a:gd name="connsiteX3" fmla="*/ 4112890 w 6585825"/>
              <a:gd name="connsiteY3" fmla="*/ 349969 h 1363093"/>
              <a:gd name="connsiteX4" fmla="*/ 4676342 w 6585825"/>
              <a:gd name="connsiteY4" fmla="*/ 1963 h 1363093"/>
              <a:gd name="connsiteX5" fmla="*/ 5379852 w 6585825"/>
              <a:gd name="connsiteY5" fmla="*/ 472977 h 1363093"/>
              <a:gd name="connsiteX6" fmla="*/ 6012085 w 6585825"/>
              <a:gd name="connsiteY6" fmla="*/ 937674 h 1363093"/>
              <a:gd name="connsiteX7" fmla="*/ 6585825 w 6585825"/>
              <a:gd name="connsiteY7" fmla="*/ 909457 h 1363093"/>
              <a:gd name="connsiteX0" fmla="*/ 0 w 6698251"/>
              <a:gd name="connsiteY0" fmla="*/ 438294 h 1363093"/>
              <a:gd name="connsiteX1" fmla="*/ 2573898 w 6698251"/>
              <a:gd name="connsiteY1" fmla="*/ 522797 h 1363093"/>
              <a:gd name="connsiteX2" fmla="*/ 3310034 w 6698251"/>
              <a:gd name="connsiteY2" fmla="*/ 1362246 h 1363093"/>
              <a:gd name="connsiteX3" fmla="*/ 4112890 w 6698251"/>
              <a:gd name="connsiteY3" fmla="*/ 349969 h 1363093"/>
              <a:gd name="connsiteX4" fmla="*/ 4676342 w 6698251"/>
              <a:gd name="connsiteY4" fmla="*/ 1963 h 1363093"/>
              <a:gd name="connsiteX5" fmla="*/ 5379852 w 6698251"/>
              <a:gd name="connsiteY5" fmla="*/ 472977 h 1363093"/>
              <a:gd name="connsiteX6" fmla="*/ 6012085 w 6698251"/>
              <a:gd name="connsiteY6" fmla="*/ 937674 h 1363093"/>
              <a:gd name="connsiteX7" fmla="*/ 6698251 w 6698251"/>
              <a:gd name="connsiteY7" fmla="*/ 444762 h 1363093"/>
              <a:gd name="connsiteX0" fmla="*/ 0 w 6698251"/>
              <a:gd name="connsiteY0" fmla="*/ 438294 h 1363093"/>
              <a:gd name="connsiteX1" fmla="*/ 2573898 w 6698251"/>
              <a:gd name="connsiteY1" fmla="*/ 522797 h 1363093"/>
              <a:gd name="connsiteX2" fmla="*/ 3310034 w 6698251"/>
              <a:gd name="connsiteY2" fmla="*/ 1362246 h 1363093"/>
              <a:gd name="connsiteX3" fmla="*/ 4112890 w 6698251"/>
              <a:gd name="connsiteY3" fmla="*/ 349969 h 1363093"/>
              <a:gd name="connsiteX4" fmla="*/ 4676342 w 6698251"/>
              <a:gd name="connsiteY4" fmla="*/ 1963 h 1363093"/>
              <a:gd name="connsiteX5" fmla="*/ 5379852 w 6698251"/>
              <a:gd name="connsiteY5" fmla="*/ 472977 h 1363093"/>
              <a:gd name="connsiteX6" fmla="*/ 6012085 w 6698251"/>
              <a:gd name="connsiteY6" fmla="*/ 937674 h 1363093"/>
              <a:gd name="connsiteX7" fmla="*/ 6698251 w 6698251"/>
              <a:gd name="connsiteY7" fmla="*/ 444762 h 1363093"/>
              <a:gd name="connsiteX0" fmla="*/ 0 w 6698251"/>
              <a:gd name="connsiteY0" fmla="*/ 438294 h 1362754"/>
              <a:gd name="connsiteX1" fmla="*/ 2573898 w 6698251"/>
              <a:gd name="connsiteY1" fmla="*/ 522797 h 1362754"/>
              <a:gd name="connsiteX2" fmla="*/ 3310034 w 6698251"/>
              <a:gd name="connsiteY2" fmla="*/ 1362246 h 1362754"/>
              <a:gd name="connsiteX3" fmla="*/ 4112890 w 6698251"/>
              <a:gd name="connsiteY3" fmla="*/ 349969 h 1362754"/>
              <a:gd name="connsiteX4" fmla="*/ 4676342 w 6698251"/>
              <a:gd name="connsiteY4" fmla="*/ 1963 h 1362754"/>
              <a:gd name="connsiteX5" fmla="*/ 5379852 w 6698251"/>
              <a:gd name="connsiteY5" fmla="*/ 472977 h 1362754"/>
              <a:gd name="connsiteX6" fmla="*/ 6012085 w 6698251"/>
              <a:gd name="connsiteY6" fmla="*/ 937674 h 1362754"/>
              <a:gd name="connsiteX7" fmla="*/ 6698251 w 6698251"/>
              <a:gd name="connsiteY7" fmla="*/ 444762 h 1362754"/>
              <a:gd name="connsiteX0" fmla="*/ 0 w 6698251"/>
              <a:gd name="connsiteY0" fmla="*/ 438294 h 1362747"/>
              <a:gd name="connsiteX1" fmla="*/ 2693819 w 6698251"/>
              <a:gd name="connsiteY1" fmla="*/ 485322 h 1362747"/>
              <a:gd name="connsiteX2" fmla="*/ 3310034 w 6698251"/>
              <a:gd name="connsiteY2" fmla="*/ 1362246 h 1362747"/>
              <a:gd name="connsiteX3" fmla="*/ 4112890 w 6698251"/>
              <a:gd name="connsiteY3" fmla="*/ 349969 h 1362747"/>
              <a:gd name="connsiteX4" fmla="*/ 4676342 w 6698251"/>
              <a:gd name="connsiteY4" fmla="*/ 1963 h 1362747"/>
              <a:gd name="connsiteX5" fmla="*/ 5379852 w 6698251"/>
              <a:gd name="connsiteY5" fmla="*/ 472977 h 1362747"/>
              <a:gd name="connsiteX6" fmla="*/ 6012085 w 6698251"/>
              <a:gd name="connsiteY6" fmla="*/ 937674 h 1362747"/>
              <a:gd name="connsiteX7" fmla="*/ 6698251 w 6698251"/>
              <a:gd name="connsiteY7" fmla="*/ 444762 h 1362747"/>
              <a:gd name="connsiteX0" fmla="*/ 0 w 6698251"/>
              <a:gd name="connsiteY0" fmla="*/ 438294 h 1362686"/>
              <a:gd name="connsiteX1" fmla="*/ 2693819 w 6698251"/>
              <a:gd name="connsiteY1" fmla="*/ 485322 h 1362686"/>
              <a:gd name="connsiteX2" fmla="*/ 3310034 w 6698251"/>
              <a:gd name="connsiteY2" fmla="*/ 1362246 h 1362686"/>
              <a:gd name="connsiteX3" fmla="*/ 4112890 w 6698251"/>
              <a:gd name="connsiteY3" fmla="*/ 349969 h 1362686"/>
              <a:gd name="connsiteX4" fmla="*/ 4676342 w 6698251"/>
              <a:gd name="connsiteY4" fmla="*/ 1963 h 1362686"/>
              <a:gd name="connsiteX5" fmla="*/ 5379852 w 6698251"/>
              <a:gd name="connsiteY5" fmla="*/ 472977 h 1362686"/>
              <a:gd name="connsiteX6" fmla="*/ 6012085 w 6698251"/>
              <a:gd name="connsiteY6" fmla="*/ 937674 h 1362686"/>
              <a:gd name="connsiteX7" fmla="*/ 6698251 w 6698251"/>
              <a:gd name="connsiteY7" fmla="*/ 444762 h 1362686"/>
              <a:gd name="connsiteX0" fmla="*/ 0 w 6698251"/>
              <a:gd name="connsiteY0" fmla="*/ 438294 h 1362747"/>
              <a:gd name="connsiteX1" fmla="*/ 2693819 w 6698251"/>
              <a:gd name="connsiteY1" fmla="*/ 485322 h 1362747"/>
              <a:gd name="connsiteX2" fmla="*/ 3369994 w 6698251"/>
              <a:gd name="connsiteY2" fmla="*/ 1362246 h 1362747"/>
              <a:gd name="connsiteX3" fmla="*/ 4112890 w 6698251"/>
              <a:gd name="connsiteY3" fmla="*/ 349969 h 1362747"/>
              <a:gd name="connsiteX4" fmla="*/ 4676342 w 6698251"/>
              <a:gd name="connsiteY4" fmla="*/ 1963 h 1362747"/>
              <a:gd name="connsiteX5" fmla="*/ 5379852 w 6698251"/>
              <a:gd name="connsiteY5" fmla="*/ 472977 h 1362747"/>
              <a:gd name="connsiteX6" fmla="*/ 6012085 w 6698251"/>
              <a:gd name="connsiteY6" fmla="*/ 937674 h 1362747"/>
              <a:gd name="connsiteX7" fmla="*/ 6698251 w 6698251"/>
              <a:gd name="connsiteY7" fmla="*/ 444762 h 1362747"/>
              <a:gd name="connsiteX0" fmla="*/ 0 w 6698251"/>
              <a:gd name="connsiteY0" fmla="*/ 436332 h 1360290"/>
              <a:gd name="connsiteX1" fmla="*/ 2693819 w 6698251"/>
              <a:gd name="connsiteY1" fmla="*/ 483360 h 1360290"/>
              <a:gd name="connsiteX2" fmla="*/ 3369994 w 6698251"/>
              <a:gd name="connsiteY2" fmla="*/ 1360284 h 1360290"/>
              <a:gd name="connsiteX3" fmla="*/ 3940503 w 6698251"/>
              <a:gd name="connsiteY3" fmla="*/ 467929 h 1360290"/>
              <a:gd name="connsiteX4" fmla="*/ 4676342 w 6698251"/>
              <a:gd name="connsiteY4" fmla="*/ 1 h 1360290"/>
              <a:gd name="connsiteX5" fmla="*/ 5379852 w 6698251"/>
              <a:gd name="connsiteY5" fmla="*/ 471015 h 1360290"/>
              <a:gd name="connsiteX6" fmla="*/ 6012085 w 6698251"/>
              <a:gd name="connsiteY6" fmla="*/ 935712 h 1360290"/>
              <a:gd name="connsiteX7" fmla="*/ 6698251 w 6698251"/>
              <a:gd name="connsiteY7" fmla="*/ 442800 h 1360290"/>
              <a:gd name="connsiteX0" fmla="*/ 0 w 6698251"/>
              <a:gd name="connsiteY0" fmla="*/ 436332 h 1360310"/>
              <a:gd name="connsiteX1" fmla="*/ 2678829 w 6698251"/>
              <a:gd name="connsiteY1" fmla="*/ 498350 h 1360310"/>
              <a:gd name="connsiteX2" fmla="*/ 3369994 w 6698251"/>
              <a:gd name="connsiteY2" fmla="*/ 1360284 h 1360310"/>
              <a:gd name="connsiteX3" fmla="*/ 3940503 w 6698251"/>
              <a:gd name="connsiteY3" fmla="*/ 467929 h 1360310"/>
              <a:gd name="connsiteX4" fmla="*/ 4676342 w 6698251"/>
              <a:gd name="connsiteY4" fmla="*/ 1 h 1360310"/>
              <a:gd name="connsiteX5" fmla="*/ 5379852 w 6698251"/>
              <a:gd name="connsiteY5" fmla="*/ 471015 h 1360310"/>
              <a:gd name="connsiteX6" fmla="*/ 6012085 w 6698251"/>
              <a:gd name="connsiteY6" fmla="*/ 935712 h 1360310"/>
              <a:gd name="connsiteX7" fmla="*/ 6698251 w 6698251"/>
              <a:gd name="connsiteY7" fmla="*/ 442800 h 1360310"/>
              <a:gd name="connsiteX0" fmla="*/ 0 w 6698251"/>
              <a:gd name="connsiteY0" fmla="*/ 436332 h 1360306"/>
              <a:gd name="connsiteX1" fmla="*/ 2678829 w 6698251"/>
              <a:gd name="connsiteY1" fmla="*/ 498350 h 1360306"/>
              <a:gd name="connsiteX2" fmla="*/ 3369994 w 6698251"/>
              <a:gd name="connsiteY2" fmla="*/ 1360284 h 1360306"/>
              <a:gd name="connsiteX3" fmla="*/ 3940503 w 6698251"/>
              <a:gd name="connsiteY3" fmla="*/ 467929 h 1360306"/>
              <a:gd name="connsiteX4" fmla="*/ 4676342 w 6698251"/>
              <a:gd name="connsiteY4" fmla="*/ 1 h 1360306"/>
              <a:gd name="connsiteX5" fmla="*/ 5379852 w 6698251"/>
              <a:gd name="connsiteY5" fmla="*/ 471015 h 1360306"/>
              <a:gd name="connsiteX6" fmla="*/ 6012085 w 6698251"/>
              <a:gd name="connsiteY6" fmla="*/ 935712 h 1360306"/>
              <a:gd name="connsiteX7" fmla="*/ 6698251 w 6698251"/>
              <a:gd name="connsiteY7" fmla="*/ 442800 h 1360306"/>
              <a:gd name="connsiteX0" fmla="*/ 0 w 6698251"/>
              <a:gd name="connsiteY0" fmla="*/ 436332 h 1360290"/>
              <a:gd name="connsiteX1" fmla="*/ 2656344 w 6698251"/>
              <a:gd name="connsiteY1" fmla="*/ 453379 h 1360290"/>
              <a:gd name="connsiteX2" fmla="*/ 3369994 w 6698251"/>
              <a:gd name="connsiteY2" fmla="*/ 1360284 h 1360290"/>
              <a:gd name="connsiteX3" fmla="*/ 3940503 w 6698251"/>
              <a:gd name="connsiteY3" fmla="*/ 467929 h 1360290"/>
              <a:gd name="connsiteX4" fmla="*/ 4676342 w 6698251"/>
              <a:gd name="connsiteY4" fmla="*/ 1 h 1360290"/>
              <a:gd name="connsiteX5" fmla="*/ 5379852 w 6698251"/>
              <a:gd name="connsiteY5" fmla="*/ 471015 h 1360290"/>
              <a:gd name="connsiteX6" fmla="*/ 6012085 w 6698251"/>
              <a:gd name="connsiteY6" fmla="*/ 935712 h 1360290"/>
              <a:gd name="connsiteX7" fmla="*/ 6698251 w 6698251"/>
              <a:gd name="connsiteY7" fmla="*/ 442800 h 1360290"/>
              <a:gd name="connsiteX0" fmla="*/ 0 w 6698251"/>
              <a:gd name="connsiteY0" fmla="*/ 436332 h 1360290"/>
              <a:gd name="connsiteX1" fmla="*/ 2371530 w 6698251"/>
              <a:gd name="connsiteY1" fmla="*/ 453379 h 1360290"/>
              <a:gd name="connsiteX2" fmla="*/ 3369994 w 6698251"/>
              <a:gd name="connsiteY2" fmla="*/ 1360284 h 1360290"/>
              <a:gd name="connsiteX3" fmla="*/ 3940503 w 6698251"/>
              <a:gd name="connsiteY3" fmla="*/ 467929 h 1360290"/>
              <a:gd name="connsiteX4" fmla="*/ 4676342 w 6698251"/>
              <a:gd name="connsiteY4" fmla="*/ 1 h 1360290"/>
              <a:gd name="connsiteX5" fmla="*/ 5379852 w 6698251"/>
              <a:gd name="connsiteY5" fmla="*/ 471015 h 1360290"/>
              <a:gd name="connsiteX6" fmla="*/ 6012085 w 6698251"/>
              <a:gd name="connsiteY6" fmla="*/ 935712 h 1360290"/>
              <a:gd name="connsiteX7" fmla="*/ 6698251 w 6698251"/>
              <a:gd name="connsiteY7" fmla="*/ 442800 h 1360290"/>
              <a:gd name="connsiteX0" fmla="*/ 0 w 6698251"/>
              <a:gd name="connsiteY0" fmla="*/ 436332 h 1360299"/>
              <a:gd name="connsiteX1" fmla="*/ 2438986 w 6698251"/>
              <a:gd name="connsiteY1" fmla="*/ 445884 h 1360299"/>
              <a:gd name="connsiteX2" fmla="*/ 3369994 w 6698251"/>
              <a:gd name="connsiteY2" fmla="*/ 1360284 h 1360299"/>
              <a:gd name="connsiteX3" fmla="*/ 3940503 w 6698251"/>
              <a:gd name="connsiteY3" fmla="*/ 467929 h 1360299"/>
              <a:gd name="connsiteX4" fmla="*/ 4676342 w 6698251"/>
              <a:gd name="connsiteY4" fmla="*/ 1 h 1360299"/>
              <a:gd name="connsiteX5" fmla="*/ 5379852 w 6698251"/>
              <a:gd name="connsiteY5" fmla="*/ 471015 h 1360299"/>
              <a:gd name="connsiteX6" fmla="*/ 6012085 w 6698251"/>
              <a:gd name="connsiteY6" fmla="*/ 935712 h 1360299"/>
              <a:gd name="connsiteX7" fmla="*/ 6698251 w 6698251"/>
              <a:gd name="connsiteY7" fmla="*/ 442800 h 1360299"/>
              <a:gd name="connsiteX0" fmla="*/ 0 w 6698251"/>
              <a:gd name="connsiteY0" fmla="*/ 436332 h 1360299"/>
              <a:gd name="connsiteX1" fmla="*/ 2438986 w 6698251"/>
              <a:gd name="connsiteY1" fmla="*/ 445884 h 1360299"/>
              <a:gd name="connsiteX2" fmla="*/ 3369994 w 6698251"/>
              <a:gd name="connsiteY2" fmla="*/ 1360284 h 1360299"/>
              <a:gd name="connsiteX3" fmla="*/ 4045434 w 6698251"/>
              <a:gd name="connsiteY3" fmla="*/ 467929 h 1360299"/>
              <a:gd name="connsiteX4" fmla="*/ 4676342 w 6698251"/>
              <a:gd name="connsiteY4" fmla="*/ 1 h 1360299"/>
              <a:gd name="connsiteX5" fmla="*/ 5379852 w 6698251"/>
              <a:gd name="connsiteY5" fmla="*/ 471015 h 1360299"/>
              <a:gd name="connsiteX6" fmla="*/ 6012085 w 6698251"/>
              <a:gd name="connsiteY6" fmla="*/ 935712 h 1360299"/>
              <a:gd name="connsiteX7" fmla="*/ 6698251 w 6698251"/>
              <a:gd name="connsiteY7" fmla="*/ 442800 h 1360299"/>
              <a:gd name="connsiteX0" fmla="*/ 0 w 6698251"/>
              <a:gd name="connsiteY0" fmla="*/ 436332 h 1360299"/>
              <a:gd name="connsiteX1" fmla="*/ 2438986 w 6698251"/>
              <a:gd name="connsiteY1" fmla="*/ 445884 h 1360299"/>
              <a:gd name="connsiteX2" fmla="*/ 3369994 w 6698251"/>
              <a:gd name="connsiteY2" fmla="*/ 1360284 h 1360299"/>
              <a:gd name="connsiteX3" fmla="*/ 4045434 w 6698251"/>
              <a:gd name="connsiteY3" fmla="*/ 467929 h 1360299"/>
              <a:gd name="connsiteX4" fmla="*/ 4676342 w 6698251"/>
              <a:gd name="connsiteY4" fmla="*/ 1 h 1360299"/>
              <a:gd name="connsiteX5" fmla="*/ 5379852 w 6698251"/>
              <a:gd name="connsiteY5" fmla="*/ 471015 h 1360299"/>
              <a:gd name="connsiteX6" fmla="*/ 6012085 w 6698251"/>
              <a:gd name="connsiteY6" fmla="*/ 935712 h 1360299"/>
              <a:gd name="connsiteX7" fmla="*/ 6698251 w 6698251"/>
              <a:gd name="connsiteY7" fmla="*/ 442800 h 1360299"/>
              <a:gd name="connsiteX0" fmla="*/ 0 w 6698251"/>
              <a:gd name="connsiteY0" fmla="*/ 436442 h 1360409"/>
              <a:gd name="connsiteX1" fmla="*/ 2438986 w 6698251"/>
              <a:gd name="connsiteY1" fmla="*/ 445994 h 1360409"/>
              <a:gd name="connsiteX2" fmla="*/ 3369994 w 6698251"/>
              <a:gd name="connsiteY2" fmla="*/ 1360394 h 1360409"/>
              <a:gd name="connsiteX3" fmla="*/ 4045434 w 6698251"/>
              <a:gd name="connsiteY3" fmla="*/ 468039 h 1360409"/>
              <a:gd name="connsiteX4" fmla="*/ 4676342 w 6698251"/>
              <a:gd name="connsiteY4" fmla="*/ 111 h 1360409"/>
              <a:gd name="connsiteX5" fmla="*/ 5379852 w 6698251"/>
              <a:gd name="connsiteY5" fmla="*/ 471125 h 1360409"/>
              <a:gd name="connsiteX6" fmla="*/ 6012085 w 6698251"/>
              <a:gd name="connsiteY6" fmla="*/ 935822 h 1360409"/>
              <a:gd name="connsiteX7" fmla="*/ 6698251 w 6698251"/>
              <a:gd name="connsiteY7" fmla="*/ 442910 h 1360409"/>
              <a:gd name="connsiteX0" fmla="*/ 0 w 6698251"/>
              <a:gd name="connsiteY0" fmla="*/ 436341 h 1360308"/>
              <a:gd name="connsiteX1" fmla="*/ 2438986 w 6698251"/>
              <a:gd name="connsiteY1" fmla="*/ 445893 h 1360308"/>
              <a:gd name="connsiteX2" fmla="*/ 3369994 w 6698251"/>
              <a:gd name="connsiteY2" fmla="*/ 1360293 h 1360308"/>
              <a:gd name="connsiteX3" fmla="*/ 4045434 w 6698251"/>
              <a:gd name="connsiteY3" fmla="*/ 467938 h 1360308"/>
              <a:gd name="connsiteX4" fmla="*/ 4676342 w 6698251"/>
              <a:gd name="connsiteY4" fmla="*/ 10 h 1360308"/>
              <a:gd name="connsiteX5" fmla="*/ 5379852 w 6698251"/>
              <a:gd name="connsiteY5" fmla="*/ 456033 h 1360308"/>
              <a:gd name="connsiteX6" fmla="*/ 6012085 w 6698251"/>
              <a:gd name="connsiteY6" fmla="*/ 935721 h 1360308"/>
              <a:gd name="connsiteX7" fmla="*/ 6698251 w 6698251"/>
              <a:gd name="connsiteY7" fmla="*/ 442809 h 1360308"/>
              <a:gd name="connsiteX0" fmla="*/ 0 w 6698251"/>
              <a:gd name="connsiteY0" fmla="*/ 436341 h 1360308"/>
              <a:gd name="connsiteX1" fmla="*/ 2438986 w 6698251"/>
              <a:gd name="connsiteY1" fmla="*/ 445893 h 1360308"/>
              <a:gd name="connsiteX2" fmla="*/ 3369994 w 6698251"/>
              <a:gd name="connsiteY2" fmla="*/ 1360293 h 1360308"/>
              <a:gd name="connsiteX3" fmla="*/ 4045434 w 6698251"/>
              <a:gd name="connsiteY3" fmla="*/ 467938 h 1360308"/>
              <a:gd name="connsiteX4" fmla="*/ 4676342 w 6698251"/>
              <a:gd name="connsiteY4" fmla="*/ 10 h 1360308"/>
              <a:gd name="connsiteX5" fmla="*/ 5379852 w 6698251"/>
              <a:gd name="connsiteY5" fmla="*/ 456033 h 1360308"/>
              <a:gd name="connsiteX6" fmla="*/ 6012085 w 6698251"/>
              <a:gd name="connsiteY6" fmla="*/ 935721 h 1360308"/>
              <a:gd name="connsiteX7" fmla="*/ 6698251 w 6698251"/>
              <a:gd name="connsiteY7" fmla="*/ 442809 h 1360308"/>
              <a:gd name="connsiteX0" fmla="*/ 0 w 6698251"/>
              <a:gd name="connsiteY0" fmla="*/ 436341 h 1360308"/>
              <a:gd name="connsiteX1" fmla="*/ 2438986 w 6698251"/>
              <a:gd name="connsiteY1" fmla="*/ 445893 h 1360308"/>
              <a:gd name="connsiteX2" fmla="*/ 3369994 w 6698251"/>
              <a:gd name="connsiteY2" fmla="*/ 1360293 h 1360308"/>
              <a:gd name="connsiteX3" fmla="*/ 4045434 w 6698251"/>
              <a:gd name="connsiteY3" fmla="*/ 467938 h 1360308"/>
              <a:gd name="connsiteX4" fmla="*/ 4676342 w 6698251"/>
              <a:gd name="connsiteY4" fmla="*/ 10 h 1360308"/>
              <a:gd name="connsiteX5" fmla="*/ 5379852 w 6698251"/>
              <a:gd name="connsiteY5" fmla="*/ 456033 h 1360308"/>
              <a:gd name="connsiteX6" fmla="*/ 6012085 w 6698251"/>
              <a:gd name="connsiteY6" fmla="*/ 935721 h 1360308"/>
              <a:gd name="connsiteX7" fmla="*/ 6698251 w 6698251"/>
              <a:gd name="connsiteY7" fmla="*/ 442809 h 1360308"/>
              <a:gd name="connsiteX0" fmla="*/ 0 w 6698251"/>
              <a:gd name="connsiteY0" fmla="*/ 436341 h 1360308"/>
              <a:gd name="connsiteX1" fmla="*/ 2438986 w 6698251"/>
              <a:gd name="connsiteY1" fmla="*/ 445893 h 1360308"/>
              <a:gd name="connsiteX2" fmla="*/ 3369994 w 6698251"/>
              <a:gd name="connsiteY2" fmla="*/ 1360293 h 1360308"/>
              <a:gd name="connsiteX3" fmla="*/ 4045434 w 6698251"/>
              <a:gd name="connsiteY3" fmla="*/ 467938 h 1360308"/>
              <a:gd name="connsiteX4" fmla="*/ 4676342 w 6698251"/>
              <a:gd name="connsiteY4" fmla="*/ 10 h 1360308"/>
              <a:gd name="connsiteX5" fmla="*/ 5379852 w 6698251"/>
              <a:gd name="connsiteY5" fmla="*/ 456033 h 1360308"/>
              <a:gd name="connsiteX6" fmla="*/ 6012085 w 6698251"/>
              <a:gd name="connsiteY6" fmla="*/ 935721 h 1360308"/>
              <a:gd name="connsiteX7" fmla="*/ 6698251 w 6698251"/>
              <a:gd name="connsiteY7" fmla="*/ 442809 h 1360308"/>
              <a:gd name="connsiteX0" fmla="*/ 0 w 6698251"/>
              <a:gd name="connsiteY0" fmla="*/ 436341 h 1360308"/>
              <a:gd name="connsiteX1" fmla="*/ 2438986 w 6698251"/>
              <a:gd name="connsiteY1" fmla="*/ 445893 h 1360308"/>
              <a:gd name="connsiteX2" fmla="*/ 3369994 w 6698251"/>
              <a:gd name="connsiteY2" fmla="*/ 1360293 h 1360308"/>
              <a:gd name="connsiteX3" fmla="*/ 4045434 w 6698251"/>
              <a:gd name="connsiteY3" fmla="*/ 467938 h 1360308"/>
              <a:gd name="connsiteX4" fmla="*/ 4676342 w 6698251"/>
              <a:gd name="connsiteY4" fmla="*/ 10 h 1360308"/>
              <a:gd name="connsiteX5" fmla="*/ 5379852 w 6698251"/>
              <a:gd name="connsiteY5" fmla="*/ 456033 h 1360308"/>
              <a:gd name="connsiteX6" fmla="*/ 6012085 w 6698251"/>
              <a:gd name="connsiteY6" fmla="*/ 935721 h 1360308"/>
              <a:gd name="connsiteX7" fmla="*/ 6698251 w 6698251"/>
              <a:gd name="connsiteY7" fmla="*/ 442809 h 1360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98251" h="1360308">
                <a:moveTo>
                  <a:pt x="0" y="436341"/>
                </a:moveTo>
                <a:lnTo>
                  <a:pt x="2438986" y="445893"/>
                </a:lnTo>
                <a:cubicBezTo>
                  <a:pt x="3240495" y="464973"/>
                  <a:pt x="3102253" y="1356619"/>
                  <a:pt x="3369994" y="1360293"/>
                </a:cubicBezTo>
                <a:cubicBezTo>
                  <a:pt x="3637735" y="1363967"/>
                  <a:pt x="3857690" y="717137"/>
                  <a:pt x="4045434" y="467938"/>
                </a:cubicBezTo>
                <a:cubicBezTo>
                  <a:pt x="4233178" y="218739"/>
                  <a:pt x="4453939" y="1994"/>
                  <a:pt x="4676342" y="10"/>
                </a:cubicBezTo>
                <a:cubicBezTo>
                  <a:pt x="4898745" y="-1974"/>
                  <a:pt x="5172218" y="270101"/>
                  <a:pt x="5379852" y="456033"/>
                </a:cubicBezTo>
                <a:cubicBezTo>
                  <a:pt x="5587486" y="641965"/>
                  <a:pt x="5829827" y="939175"/>
                  <a:pt x="6012085" y="935721"/>
                </a:cubicBezTo>
                <a:cubicBezTo>
                  <a:pt x="6224324" y="939763"/>
                  <a:pt x="6698251" y="442809"/>
                  <a:pt x="6698251" y="442809"/>
                </a:cubicBezTo>
              </a:path>
            </a:pathLst>
          </a:custGeom>
          <a:noFill/>
          <a:ln w="95250" cap="rnd">
            <a:solidFill>
              <a:srgbClr val="FF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Group 41">
            <a:extLst>
              <a:ext uri="{FF2B5EF4-FFF2-40B4-BE49-F238E27FC236}">
                <a16:creationId xmlns:a16="http://schemas.microsoft.com/office/drawing/2014/main" id="{D8B6C34C-584C-4931-8346-8AE9DDA78C71}"/>
              </a:ext>
              <a:ext uri="{C183D7F6-B498-43B3-948B-1728B52AA6E4}">
                <adec:decorative xmlns:adec="http://schemas.microsoft.com/office/drawing/2017/decorative" val="1"/>
              </a:ext>
            </a:extLst>
          </p:cNvPr>
          <p:cNvGrpSpPr/>
          <p:nvPr/>
        </p:nvGrpSpPr>
        <p:grpSpPr>
          <a:xfrm>
            <a:off x="401969" y="1821302"/>
            <a:ext cx="123112" cy="3630919"/>
            <a:chOff x="370164" y="2409894"/>
            <a:chExt cx="123112" cy="3630919"/>
          </a:xfrm>
        </p:grpSpPr>
        <p:sp>
          <p:nvSpPr>
            <p:cNvPr id="43" name="TextBox 42">
              <a:extLst>
                <a:ext uri="{FF2B5EF4-FFF2-40B4-BE49-F238E27FC236}">
                  <a16:creationId xmlns:a16="http://schemas.microsoft.com/office/drawing/2014/main" id="{5887EC43-BF04-4908-80B5-53ECC36FBDFC}"/>
                </a:ext>
              </a:extLst>
            </p:cNvPr>
            <p:cNvSpPr txBox="1"/>
            <p:nvPr/>
          </p:nvSpPr>
          <p:spPr>
            <a:xfrm rot="16200000">
              <a:off x="3718" y="5551255"/>
              <a:ext cx="856004" cy="123111"/>
            </a:xfrm>
            <a:prstGeom prst="rect">
              <a:avLst/>
            </a:prstGeom>
            <a:noFill/>
          </p:spPr>
          <p:txBody>
            <a:bodyPr wrap="none" lIns="0" tIns="0" rIns="0" bIns="0" rtlCol="0" anchor="ctr" anchorCtr="0">
              <a:noAutofit/>
            </a:bodyPr>
            <a:lstStyle/>
            <a:p>
              <a:pPr algn="ctr"/>
              <a:r>
                <a:rPr lang="en-US" sz="700">
                  <a:solidFill>
                    <a:srgbClr val="7A7D81"/>
                  </a:solidFill>
                  <a:latin typeface="+mn-lt"/>
                </a:rPr>
                <a:t>WORST PERFORMER</a:t>
              </a:r>
            </a:p>
          </p:txBody>
        </p:sp>
        <p:sp>
          <p:nvSpPr>
            <p:cNvPr id="44" name="TextBox 43">
              <a:extLst>
                <a:ext uri="{FF2B5EF4-FFF2-40B4-BE49-F238E27FC236}">
                  <a16:creationId xmlns:a16="http://schemas.microsoft.com/office/drawing/2014/main" id="{CC74F05F-2885-4D24-9B8D-652B8F9E7339}"/>
                </a:ext>
              </a:extLst>
            </p:cNvPr>
            <p:cNvSpPr txBox="1"/>
            <p:nvPr/>
          </p:nvSpPr>
          <p:spPr>
            <a:xfrm rot="16200000">
              <a:off x="3719" y="2776340"/>
              <a:ext cx="856004" cy="123111"/>
            </a:xfrm>
            <a:prstGeom prst="rect">
              <a:avLst/>
            </a:prstGeom>
            <a:noFill/>
          </p:spPr>
          <p:txBody>
            <a:bodyPr wrap="none" lIns="0" tIns="0" rIns="0" bIns="0" rtlCol="0" anchor="ctr" anchorCtr="0">
              <a:noAutofit/>
            </a:bodyPr>
            <a:lstStyle/>
            <a:p>
              <a:pPr algn="ctr"/>
              <a:r>
                <a:rPr lang="en-US" sz="700">
                  <a:solidFill>
                    <a:srgbClr val="7A7D81"/>
                  </a:solidFill>
                  <a:latin typeface="+mn-lt"/>
                </a:rPr>
                <a:t>BEST PERFORMER</a:t>
              </a:r>
            </a:p>
          </p:txBody>
        </p:sp>
        <p:cxnSp>
          <p:nvCxnSpPr>
            <p:cNvPr id="45" name="Straight Arrow Connector 44">
              <a:extLst>
                <a:ext uri="{FF2B5EF4-FFF2-40B4-BE49-F238E27FC236}">
                  <a16:creationId xmlns:a16="http://schemas.microsoft.com/office/drawing/2014/main" id="{9124CA08-915A-4677-97E6-74833F28F41E}"/>
                </a:ext>
              </a:extLst>
            </p:cNvPr>
            <p:cNvCxnSpPr>
              <a:cxnSpLocks/>
            </p:cNvCxnSpPr>
            <p:nvPr/>
          </p:nvCxnSpPr>
          <p:spPr>
            <a:xfrm flipH="1">
              <a:off x="429712" y="3266728"/>
              <a:ext cx="1" cy="1867436"/>
            </a:xfrm>
            <a:prstGeom prst="straightConnector1">
              <a:avLst/>
            </a:prstGeom>
            <a:ln>
              <a:solidFill>
                <a:srgbClr val="7A7D81"/>
              </a:solidFill>
              <a:headEnd type="arrow"/>
              <a:tailEnd type="arrow"/>
            </a:ln>
          </p:spPr>
          <p:style>
            <a:lnRef idx="1">
              <a:schemeClr val="accent1"/>
            </a:lnRef>
            <a:fillRef idx="0">
              <a:schemeClr val="accent1"/>
            </a:fillRef>
            <a:effectRef idx="0">
              <a:schemeClr val="accent1"/>
            </a:effectRef>
            <a:fontRef idx="minor">
              <a:schemeClr val="tx1"/>
            </a:fontRef>
          </p:style>
        </p:cxnSp>
      </p:grpSp>
      <p:grpSp>
        <p:nvGrpSpPr>
          <p:cNvPr id="22" name="Group 21">
            <a:extLst>
              <a:ext uri="{FF2B5EF4-FFF2-40B4-BE49-F238E27FC236}">
                <a16:creationId xmlns:a16="http://schemas.microsoft.com/office/drawing/2014/main" id="{FE438D56-808B-1238-5F75-4F45F0059F85}"/>
              </a:ext>
            </a:extLst>
          </p:cNvPr>
          <p:cNvGrpSpPr/>
          <p:nvPr/>
        </p:nvGrpSpPr>
        <p:grpSpPr>
          <a:xfrm>
            <a:off x="2889744" y="1692543"/>
            <a:ext cx="3364513" cy="3749181"/>
            <a:chOff x="2952572" y="1692543"/>
            <a:chExt cx="3364513" cy="3749181"/>
          </a:xfrm>
        </p:grpSpPr>
        <p:sp>
          <p:nvSpPr>
            <p:cNvPr id="3" name="Rectangle 2">
              <a:extLst>
                <a:ext uri="{FF2B5EF4-FFF2-40B4-BE49-F238E27FC236}">
                  <a16:creationId xmlns:a16="http://schemas.microsoft.com/office/drawing/2014/main" id="{B9664FF4-12FB-17A1-83B2-8D641FC0C6FF}"/>
                </a:ext>
              </a:extLst>
            </p:cNvPr>
            <p:cNvSpPr/>
            <p:nvPr/>
          </p:nvSpPr>
          <p:spPr bwMode="auto">
            <a:xfrm>
              <a:off x="2952572" y="1692543"/>
              <a:ext cx="3238857" cy="3749181"/>
            </a:xfrm>
            <a:prstGeom prst="rect">
              <a:avLst/>
            </a:prstGeom>
            <a:solidFill>
              <a:srgbClr val="FFF1DA"/>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endParaRPr>
            </a:p>
          </p:txBody>
        </p:sp>
        <p:sp>
          <p:nvSpPr>
            <p:cNvPr id="6" name="Text Box 45">
              <a:extLst>
                <a:ext uri="{FF2B5EF4-FFF2-40B4-BE49-F238E27FC236}">
                  <a16:creationId xmlns:a16="http://schemas.microsoft.com/office/drawing/2014/main" id="{E69D7EFD-9C4E-B191-A52E-EC75A1399A81}"/>
                </a:ext>
              </a:extLst>
            </p:cNvPr>
            <p:cNvSpPr txBox="1">
              <a:spLocks noChangeArrowheads="1"/>
            </p:cNvSpPr>
            <p:nvPr>
              <p:custDataLst>
                <p:tags r:id="rId1"/>
              </p:custDataLst>
            </p:nvPr>
          </p:nvSpPr>
          <p:spPr bwMode="auto">
            <a:xfrm>
              <a:off x="3085374" y="1722812"/>
              <a:ext cx="2935209" cy="326243"/>
            </a:xfrm>
            <a:prstGeom prst="rect">
              <a:avLst/>
            </a:prstGeom>
            <a:noFill/>
            <a:ln w="9525">
              <a:noFill/>
              <a:miter lim="800000"/>
              <a:headEnd/>
              <a:tailEnd/>
            </a:ln>
          </p:spPr>
          <p:txBody>
            <a:bodyPr wrap="square">
              <a:spAutoFit/>
            </a:bodyPr>
            <a:lstStyle/>
            <a:p>
              <a:pPr algn="l">
                <a:lnSpc>
                  <a:spcPct val="95000"/>
                </a:lnSpc>
              </a:pPr>
              <a:r>
                <a:rPr lang="en-US" sz="1600" b="1">
                  <a:latin typeface="+mn-lt"/>
                </a:rPr>
                <a:t>Stay diversified</a:t>
              </a:r>
            </a:p>
          </p:txBody>
        </p:sp>
        <p:sp>
          <p:nvSpPr>
            <p:cNvPr id="4" name="Text Box 45">
              <a:extLst>
                <a:ext uri="{FF2B5EF4-FFF2-40B4-BE49-F238E27FC236}">
                  <a16:creationId xmlns:a16="http://schemas.microsoft.com/office/drawing/2014/main" id="{28F35595-1C3A-A0F6-FAB0-CD1A0341D9C5}"/>
                </a:ext>
              </a:extLst>
            </p:cNvPr>
            <p:cNvSpPr txBox="1">
              <a:spLocks noChangeArrowheads="1"/>
            </p:cNvSpPr>
            <p:nvPr>
              <p:custDataLst>
                <p:tags r:id="rId2"/>
              </p:custDataLst>
            </p:nvPr>
          </p:nvSpPr>
          <p:spPr bwMode="auto">
            <a:xfrm>
              <a:off x="3085374" y="2045001"/>
              <a:ext cx="3005743" cy="618631"/>
            </a:xfrm>
            <a:prstGeom prst="rect">
              <a:avLst/>
            </a:prstGeom>
            <a:noFill/>
            <a:ln w="9525">
              <a:noFill/>
              <a:miter lim="800000"/>
              <a:headEnd/>
              <a:tailEnd/>
            </a:ln>
          </p:spPr>
          <p:txBody>
            <a:bodyPr wrap="square">
              <a:spAutoFit/>
            </a:bodyPr>
            <a:lstStyle/>
            <a:p>
              <a:pPr algn="l">
                <a:lnSpc>
                  <a:spcPct val="95000"/>
                </a:lnSpc>
              </a:pPr>
              <a:r>
                <a:rPr lang="en-US" sz="1200" b="0" spc="-10">
                  <a:latin typeface="+mn-lt"/>
                </a:rPr>
                <a:t>Those who stayed invested in a diversified portfolio throughout the last decade fared well, despite volatility along the way.</a:t>
              </a:r>
            </a:p>
          </p:txBody>
        </p:sp>
        <p:sp>
          <p:nvSpPr>
            <p:cNvPr id="7" name="Text Box 45">
              <a:extLst>
                <a:ext uri="{FF2B5EF4-FFF2-40B4-BE49-F238E27FC236}">
                  <a16:creationId xmlns:a16="http://schemas.microsoft.com/office/drawing/2014/main" id="{CF3D0E7E-EC25-D853-9675-2CF28932C0E3}"/>
                </a:ext>
              </a:extLst>
            </p:cNvPr>
            <p:cNvSpPr txBox="1">
              <a:spLocks noChangeArrowheads="1"/>
            </p:cNvSpPr>
            <p:nvPr>
              <p:custDataLst>
                <p:tags r:id="rId3"/>
              </p:custDataLst>
            </p:nvPr>
          </p:nvSpPr>
          <p:spPr bwMode="auto">
            <a:xfrm>
              <a:off x="3062875" y="2724775"/>
              <a:ext cx="2978696" cy="253146"/>
            </a:xfrm>
            <a:prstGeom prst="rect">
              <a:avLst/>
            </a:prstGeom>
            <a:noFill/>
            <a:ln w="9525">
              <a:noFill/>
              <a:miter lim="800000"/>
              <a:headEnd/>
              <a:tailEnd/>
            </a:ln>
          </p:spPr>
          <p:txBody>
            <a:bodyPr wrap="square">
              <a:spAutoFit/>
            </a:bodyPr>
            <a:lstStyle/>
            <a:p>
              <a:pPr algn="ctr">
                <a:lnSpc>
                  <a:spcPct val="95000"/>
                </a:lnSpc>
              </a:pPr>
              <a:r>
                <a:rPr lang="en-US" sz="1100" b="1" spc="-10">
                  <a:latin typeface="+mn-lt"/>
                </a:rPr>
                <a:t>Growth of $10,000 for diversified portfolios</a:t>
              </a:r>
            </a:p>
          </p:txBody>
        </p:sp>
        <p:cxnSp>
          <p:nvCxnSpPr>
            <p:cNvPr id="10" name="Straight Connector 9">
              <a:extLst>
                <a:ext uri="{FF2B5EF4-FFF2-40B4-BE49-F238E27FC236}">
                  <a16:creationId xmlns:a16="http://schemas.microsoft.com/office/drawing/2014/main" id="{DB958172-95C6-ED78-C4C9-E2918DE3A7B4}"/>
                </a:ext>
                <a:ext uri="{C183D7F6-B498-43B3-948B-1728B52AA6E4}">
                  <adec:decorative xmlns:adec="http://schemas.microsoft.com/office/drawing/2017/decorative" val="1"/>
                </a:ext>
              </a:extLst>
            </p:cNvPr>
            <p:cNvCxnSpPr/>
            <p:nvPr/>
          </p:nvCxnSpPr>
          <p:spPr>
            <a:xfrm>
              <a:off x="3165765" y="2997744"/>
              <a:ext cx="2805712" cy="0"/>
            </a:xfrm>
            <a:prstGeom prst="line">
              <a:avLst/>
            </a:prstGeom>
            <a:solidFill>
              <a:schemeClr val="accent1"/>
            </a:solidFill>
            <a:ln w="6350" cap="flat" cmpd="sng" algn="ctr">
              <a:solidFill>
                <a:srgbClr val="A5A39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11" name="Chart 10">
              <a:extLst>
                <a:ext uri="{FF2B5EF4-FFF2-40B4-BE49-F238E27FC236}">
                  <a16:creationId xmlns:a16="http://schemas.microsoft.com/office/drawing/2014/main" id="{8DFA892E-5468-C86F-FA37-3E6851E8FA61}"/>
                </a:ext>
              </a:extLst>
            </p:cNvPr>
            <p:cNvGraphicFramePr/>
            <p:nvPr>
              <p:extLst>
                <p:ext uri="{D42A27DB-BD31-4B8C-83A1-F6EECF244321}">
                  <p14:modId xmlns:p14="http://schemas.microsoft.com/office/powerpoint/2010/main" val="1431476986"/>
                </p:ext>
              </p:extLst>
            </p:nvPr>
          </p:nvGraphicFramePr>
          <p:xfrm>
            <a:off x="3207682" y="3226077"/>
            <a:ext cx="3109403" cy="1782904"/>
          </p:xfrm>
          <a:graphic>
            <a:graphicData uri="http://schemas.openxmlformats.org/drawingml/2006/chart">
              <c:chart xmlns:c="http://schemas.openxmlformats.org/drawingml/2006/chart" xmlns:r="http://schemas.openxmlformats.org/officeDocument/2006/relationships" r:id="rId7"/>
            </a:graphicData>
          </a:graphic>
        </p:graphicFrame>
        <p:grpSp>
          <p:nvGrpSpPr>
            <p:cNvPr id="16" name="Group 15">
              <a:extLst>
                <a:ext uri="{FF2B5EF4-FFF2-40B4-BE49-F238E27FC236}">
                  <a16:creationId xmlns:a16="http://schemas.microsoft.com/office/drawing/2014/main" id="{F35C8408-221F-7A28-343F-CA9C0E8F149E}"/>
                </a:ext>
              </a:extLst>
            </p:cNvPr>
            <p:cNvGrpSpPr/>
            <p:nvPr/>
          </p:nvGrpSpPr>
          <p:grpSpPr>
            <a:xfrm>
              <a:off x="3154055" y="3761236"/>
              <a:ext cx="522252" cy="493798"/>
              <a:chOff x="3154055" y="3761236"/>
              <a:chExt cx="522252" cy="493798"/>
            </a:xfrm>
          </p:grpSpPr>
          <p:sp>
            <p:nvSpPr>
              <p:cNvPr id="17" name="Rectangular Callout 26">
                <a:extLst>
                  <a:ext uri="{FF2B5EF4-FFF2-40B4-BE49-F238E27FC236}">
                    <a16:creationId xmlns:a16="http://schemas.microsoft.com/office/drawing/2014/main" id="{7DE7C13A-C858-639A-249B-D137EB8985BF}"/>
                  </a:ext>
                </a:extLst>
              </p:cNvPr>
              <p:cNvSpPr/>
              <p:nvPr/>
            </p:nvSpPr>
            <p:spPr bwMode="auto">
              <a:xfrm>
                <a:off x="3154055" y="3761236"/>
                <a:ext cx="522252" cy="257329"/>
              </a:xfrm>
              <a:prstGeom prst="wedgeRectCallout">
                <a:avLst>
                  <a:gd name="adj1" fmla="val 20910"/>
                  <a:gd name="adj2" fmla="val 92539"/>
                </a:avLst>
              </a:prstGeom>
              <a:solidFill>
                <a:schemeClr val="bg1"/>
              </a:solidFill>
              <a:ln w="12700" cap="flat" cmpd="sng" algn="ctr">
                <a:solidFill>
                  <a:schemeClr val="accent5"/>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eaLnBrk="0" latinLnBrk="0" hangingPunct="0">
                  <a:lnSpc>
                    <a:spcPct val="100000"/>
                  </a:lnSpc>
                  <a:buClrTx/>
                  <a:buSzTx/>
                  <a:buFontTx/>
                  <a:buNone/>
                  <a:tabLst/>
                </a:pPr>
                <a:r>
                  <a:rPr lang="en-US" sz="1100" b="0">
                    <a:latin typeface="+mn-lt"/>
                  </a:rPr>
                  <a:t>$10K</a:t>
                </a:r>
              </a:p>
            </p:txBody>
          </p:sp>
          <p:sp>
            <p:nvSpPr>
              <p:cNvPr id="18" name="Freeform 15">
                <a:extLst>
                  <a:ext uri="{FF2B5EF4-FFF2-40B4-BE49-F238E27FC236}">
                    <a16:creationId xmlns:a16="http://schemas.microsoft.com/office/drawing/2014/main" id="{3F36D384-340A-9339-E439-82E0E76FE88E}"/>
                  </a:ext>
                </a:extLst>
              </p:cNvPr>
              <p:cNvSpPr>
                <a:spLocks/>
              </p:cNvSpPr>
              <p:nvPr/>
            </p:nvSpPr>
            <p:spPr bwMode="auto">
              <a:xfrm>
                <a:off x="3459998" y="4149954"/>
                <a:ext cx="109728" cy="105080"/>
              </a:xfrm>
              <a:custGeom>
                <a:avLst/>
                <a:gdLst>
                  <a:gd name="T0" fmla="*/ 30 w 60"/>
                  <a:gd name="T1" fmla="*/ 61 h 61"/>
                  <a:gd name="T2" fmla="*/ 30 w 60"/>
                  <a:gd name="T3" fmla="*/ 61 h 61"/>
                  <a:gd name="T4" fmla="*/ 60 w 60"/>
                  <a:gd name="T5" fmla="*/ 30 h 61"/>
                  <a:gd name="T6" fmla="*/ 30 w 60"/>
                  <a:gd name="T7" fmla="*/ 0 h 61"/>
                  <a:gd name="T8" fmla="*/ 0 w 60"/>
                  <a:gd name="T9" fmla="*/ 30 h 61"/>
                  <a:gd name="T10" fmla="*/ 30 w 60"/>
                  <a:gd name="T11" fmla="*/ 61 h 61"/>
                </a:gdLst>
                <a:ahLst/>
                <a:cxnLst>
                  <a:cxn ang="0">
                    <a:pos x="T0" y="T1"/>
                  </a:cxn>
                  <a:cxn ang="0">
                    <a:pos x="T2" y="T3"/>
                  </a:cxn>
                  <a:cxn ang="0">
                    <a:pos x="T4" y="T5"/>
                  </a:cxn>
                  <a:cxn ang="0">
                    <a:pos x="T6" y="T7"/>
                  </a:cxn>
                  <a:cxn ang="0">
                    <a:pos x="T8" y="T9"/>
                  </a:cxn>
                  <a:cxn ang="0">
                    <a:pos x="T10" y="T11"/>
                  </a:cxn>
                </a:cxnLst>
                <a:rect l="0" t="0" r="r" b="b"/>
                <a:pathLst>
                  <a:path w="60" h="61">
                    <a:moveTo>
                      <a:pt x="30" y="61"/>
                    </a:moveTo>
                    <a:lnTo>
                      <a:pt x="30" y="61"/>
                    </a:lnTo>
                    <a:cubicBezTo>
                      <a:pt x="47" y="61"/>
                      <a:pt x="60" y="47"/>
                      <a:pt x="60" y="30"/>
                    </a:cubicBezTo>
                    <a:cubicBezTo>
                      <a:pt x="60" y="14"/>
                      <a:pt x="47" y="0"/>
                      <a:pt x="30" y="0"/>
                    </a:cubicBezTo>
                    <a:cubicBezTo>
                      <a:pt x="14" y="0"/>
                      <a:pt x="0" y="14"/>
                      <a:pt x="0" y="30"/>
                    </a:cubicBezTo>
                    <a:cubicBezTo>
                      <a:pt x="0" y="47"/>
                      <a:pt x="14" y="61"/>
                      <a:pt x="30" y="61"/>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3200"/>
              </a:p>
            </p:txBody>
          </p:sp>
        </p:grpSp>
        <p:grpSp>
          <p:nvGrpSpPr>
            <p:cNvPr id="19" name="Group 18">
              <a:extLst>
                <a:ext uri="{FF2B5EF4-FFF2-40B4-BE49-F238E27FC236}">
                  <a16:creationId xmlns:a16="http://schemas.microsoft.com/office/drawing/2014/main" id="{753A46B8-FB95-342C-7AAF-223D1ADD4060}"/>
                </a:ext>
              </a:extLst>
            </p:cNvPr>
            <p:cNvGrpSpPr/>
            <p:nvPr/>
          </p:nvGrpSpPr>
          <p:grpSpPr>
            <a:xfrm>
              <a:off x="5341569" y="3654586"/>
              <a:ext cx="579418" cy="496872"/>
              <a:chOff x="5285955" y="3005786"/>
              <a:chExt cx="579418" cy="496872"/>
            </a:xfrm>
          </p:grpSpPr>
          <p:sp>
            <p:nvSpPr>
              <p:cNvPr id="20" name="Rectangular Callout 28">
                <a:extLst>
                  <a:ext uri="{FF2B5EF4-FFF2-40B4-BE49-F238E27FC236}">
                    <a16:creationId xmlns:a16="http://schemas.microsoft.com/office/drawing/2014/main" id="{6C7BCC9C-CF2E-CBC3-E6FD-3E3B18C48F57}"/>
                  </a:ext>
                </a:extLst>
              </p:cNvPr>
              <p:cNvSpPr/>
              <p:nvPr/>
            </p:nvSpPr>
            <p:spPr bwMode="auto">
              <a:xfrm>
                <a:off x="5285955" y="3005786"/>
                <a:ext cx="579418" cy="257329"/>
              </a:xfrm>
              <a:prstGeom prst="wedgeRectCallout">
                <a:avLst>
                  <a:gd name="adj1" fmla="val 21132"/>
                  <a:gd name="adj2" fmla="val 89038"/>
                </a:avLst>
              </a:prstGeom>
              <a:solidFill>
                <a:schemeClr val="bg1"/>
              </a:solidFill>
              <a:ln w="12700" cap="flat" cmpd="sng" algn="ctr">
                <a:solidFill>
                  <a:schemeClr val="accent5"/>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eaLnBrk="0" latinLnBrk="0" hangingPunct="0">
                  <a:lnSpc>
                    <a:spcPct val="100000"/>
                  </a:lnSpc>
                  <a:buClrTx/>
                  <a:buSzTx/>
                  <a:buFontTx/>
                  <a:buNone/>
                  <a:tabLst/>
                </a:pPr>
                <a:r>
                  <a:rPr lang="en-US" sz="1100" b="0">
                    <a:latin typeface="+mn-lt"/>
                  </a:rPr>
                  <a:t>$17.5K</a:t>
                </a:r>
              </a:p>
            </p:txBody>
          </p:sp>
          <p:sp>
            <p:nvSpPr>
              <p:cNvPr id="21" name="Freeform 15">
                <a:extLst>
                  <a:ext uri="{FF2B5EF4-FFF2-40B4-BE49-F238E27FC236}">
                    <a16:creationId xmlns:a16="http://schemas.microsoft.com/office/drawing/2014/main" id="{A0452955-2294-4920-EA16-F4D90B21EE58}"/>
                  </a:ext>
                </a:extLst>
              </p:cNvPr>
              <p:cNvSpPr>
                <a:spLocks/>
              </p:cNvSpPr>
              <p:nvPr/>
            </p:nvSpPr>
            <p:spPr bwMode="auto">
              <a:xfrm>
                <a:off x="5640149" y="3397578"/>
                <a:ext cx="109728" cy="105080"/>
              </a:xfrm>
              <a:custGeom>
                <a:avLst/>
                <a:gdLst>
                  <a:gd name="T0" fmla="*/ 30 w 60"/>
                  <a:gd name="T1" fmla="*/ 61 h 61"/>
                  <a:gd name="T2" fmla="*/ 30 w 60"/>
                  <a:gd name="T3" fmla="*/ 61 h 61"/>
                  <a:gd name="T4" fmla="*/ 60 w 60"/>
                  <a:gd name="T5" fmla="*/ 30 h 61"/>
                  <a:gd name="T6" fmla="*/ 30 w 60"/>
                  <a:gd name="T7" fmla="*/ 0 h 61"/>
                  <a:gd name="T8" fmla="*/ 0 w 60"/>
                  <a:gd name="T9" fmla="*/ 30 h 61"/>
                  <a:gd name="T10" fmla="*/ 30 w 60"/>
                  <a:gd name="T11" fmla="*/ 61 h 61"/>
                </a:gdLst>
                <a:ahLst/>
                <a:cxnLst>
                  <a:cxn ang="0">
                    <a:pos x="T0" y="T1"/>
                  </a:cxn>
                  <a:cxn ang="0">
                    <a:pos x="T2" y="T3"/>
                  </a:cxn>
                  <a:cxn ang="0">
                    <a:pos x="T4" y="T5"/>
                  </a:cxn>
                  <a:cxn ang="0">
                    <a:pos x="T6" y="T7"/>
                  </a:cxn>
                  <a:cxn ang="0">
                    <a:pos x="T8" y="T9"/>
                  </a:cxn>
                  <a:cxn ang="0">
                    <a:pos x="T10" y="T11"/>
                  </a:cxn>
                </a:cxnLst>
                <a:rect l="0" t="0" r="r" b="b"/>
                <a:pathLst>
                  <a:path w="60" h="61">
                    <a:moveTo>
                      <a:pt x="30" y="61"/>
                    </a:moveTo>
                    <a:lnTo>
                      <a:pt x="30" y="61"/>
                    </a:lnTo>
                    <a:cubicBezTo>
                      <a:pt x="47" y="61"/>
                      <a:pt x="60" y="47"/>
                      <a:pt x="60" y="30"/>
                    </a:cubicBezTo>
                    <a:cubicBezTo>
                      <a:pt x="60" y="14"/>
                      <a:pt x="47" y="0"/>
                      <a:pt x="30" y="0"/>
                    </a:cubicBezTo>
                    <a:cubicBezTo>
                      <a:pt x="14" y="0"/>
                      <a:pt x="0" y="14"/>
                      <a:pt x="0" y="30"/>
                    </a:cubicBezTo>
                    <a:cubicBezTo>
                      <a:pt x="0" y="47"/>
                      <a:pt x="14" y="61"/>
                      <a:pt x="30" y="61"/>
                    </a:cubicBezTo>
                    <a:close/>
                  </a:path>
                </a:pathLst>
              </a:custGeom>
              <a:solidFill>
                <a:schemeClr val="tx2"/>
              </a:solidFill>
              <a:ln w="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sz="3200"/>
              </a:p>
            </p:txBody>
          </p:sp>
        </p:grpSp>
        <p:sp>
          <p:nvSpPr>
            <p:cNvPr id="5" name="Text Box 12">
              <a:extLst>
                <a:ext uri="{FF2B5EF4-FFF2-40B4-BE49-F238E27FC236}">
                  <a16:creationId xmlns:a16="http://schemas.microsoft.com/office/drawing/2014/main" id="{F5AD9DCA-7BB3-CF5B-720F-1CCD9AC63D0D}"/>
                </a:ext>
              </a:extLst>
            </p:cNvPr>
            <p:cNvSpPr txBox="1">
              <a:spLocks noChangeArrowheads="1"/>
            </p:cNvSpPr>
            <p:nvPr>
              <p:custDataLst>
                <p:tags r:id="rId4"/>
              </p:custDataLst>
            </p:nvPr>
          </p:nvSpPr>
          <p:spPr bwMode="auto">
            <a:xfrm>
              <a:off x="2991106" y="5129591"/>
              <a:ext cx="3238857" cy="215444"/>
            </a:xfrm>
            <a:prstGeom prst="rect">
              <a:avLst/>
            </a:prstGeom>
            <a:noFill/>
            <a:ln w="9525">
              <a:noFill/>
              <a:miter lim="800000"/>
              <a:headEnd/>
              <a:tailEnd/>
            </a:ln>
          </p:spPr>
          <p:txBody>
            <a:bodyPr wrap="square" anchor="b">
              <a:spAutoFit/>
            </a:bodyPr>
            <a:lstStyle/>
            <a:p>
              <a:pPr algn="l"/>
              <a:r>
                <a:rPr lang="en-US" sz="800" b="0">
                  <a:latin typeface="+mn-lt"/>
                </a:rPr>
                <a:t>Source: John Hancock Investment Management, as of 12/31/2023. </a:t>
              </a:r>
            </a:p>
          </p:txBody>
        </p:sp>
      </p:grpSp>
      <p:sp>
        <p:nvSpPr>
          <p:cNvPr id="30" name="Text Placeholder 4">
            <a:extLst>
              <a:ext uri="{FF2B5EF4-FFF2-40B4-BE49-F238E27FC236}">
                <a16:creationId xmlns:a16="http://schemas.microsoft.com/office/drawing/2014/main" id="{1F4EAD3B-7841-44F9-839C-F9D872FF0493}"/>
              </a:ext>
            </a:extLst>
          </p:cNvPr>
          <p:cNvSpPr txBox="1">
            <a:spLocks/>
          </p:cNvSpPr>
          <p:nvPr/>
        </p:nvSpPr>
        <p:spPr>
          <a:xfrm>
            <a:off x="401879" y="5888121"/>
            <a:ext cx="8362885" cy="406400"/>
          </a:xfrm>
          <a:prstGeom prst="rect">
            <a:avLst/>
          </a:prstGeom>
        </p:spPr>
        <p:txBody>
          <a:bodyPr vert="horz" lIns="0" tIns="45720" rIns="0" bIns="45720" rtlCol="0" anchor="b">
            <a:noAutofit/>
          </a:bodyPr>
          <a:lstStyle>
            <a:lvl1pPr marL="0" indent="0" algn="just" rtl="0" eaLnBrk="0" fontAlgn="base" hangingPunct="0">
              <a:lnSpc>
                <a:spcPct val="100000"/>
              </a:lnSpc>
              <a:spcBef>
                <a:spcPts val="204"/>
              </a:spcBef>
              <a:spcAft>
                <a:spcPct val="0"/>
              </a:spcAft>
              <a:buClr>
                <a:schemeClr val="tx1"/>
              </a:buClr>
              <a:buSzPct val="115000"/>
              <a:buFont typeface="Arial" panose="020B0604020202020204" pitchFamily="34" charset="0"/>
              <a:buChar char="•"/>
              <a:defRPr lang="en-US" sz="850" kern="1200" dirty="0" smtClean="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sz="850"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85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85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85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a:lnSpc>
                <a:spcPct val="90000"/>
              </a:lnSpc>
              <a:spcBef>
                <a:spcPts val="0"/>
              </a:spcBef>
              <a:buFont typeface="Arial" panose="020B0604020202020204" pitchFamily="34" charset="0"/>
              <a:buNone/>
            </a:pPr>
            <a:r>
              <a:rPr lang="en-US" sz="600">
                <a:latin typeface="Arial Narrow" panose="020B0606020202030204" pitchFamily="34" charset="0"/>
              </a:rPr>
              <a:t>Source: Morningstar, as of 12/31/2023. Investment-grade bonds are represented by the Bloomberg Barclays U.S. Aggregate Bond Index, which tracks the performance of U.S. investment-grade bonds in government, asset-backed, and corporate debt markets. High-yield bonds are represented by the Intercontinental Exchange (ICE) Bank of America (BofA) U.S. High Yield Master II Index, which tracks the performance of globally issued, U.S. dollar-denominated high-yield bonds. Cash is represented by the FTSE 3-Month U.S. Treasury Bill Index, which tracks the performance of the most recent three-month U.S. Treasury bill issues. International equity is represented by the MSCI All Country World Index (ACWI) ex-U.S. Index, which tracks the performance of publicly traded large- and mid-cap stocks of companies in 22 developed markets and 23 emerging markets. U.S. small-cap equity is represented by the Russell 2000 Index, which tracks the performance of 2,000 publicly traded small-cap companies in the United States. U.S. large-cap equity is represented by the Russell 1000 Index, which tracks the performance of 1,000 publicly traded large-cap companies in the United States. Alternatives are represented by an equally weighted combination of the HFRI Macro Index, the HFRI Equity Market Neutral Index, the HFRI Merger Arbitrage Index, the Morningstar real estate fund category average, the Morningstar emerging markets bond fund category average, and the Morningstar Long-Only Commodity Index. Diversified portfolio is represented by the average return of the six asset classes in the chart above, rebalanced monthly, excluding cash. It does not represent any specific index. Annual returns are based on calendar years. Indexes are unmanaged and do not take transaction costs or fees into consideration. It is not possible to invest directly in an index. Performance figures assume reinvestment of dividends and capital gains. This chart is for illustrative purposes only and does not represent the performance of any John Hancock fund. Diversification does not guarantee a profit or eliminate the risk of a loss. Past performance does not guarantee future results.</a:t>
            </a:r>
          </a:p>
        </p:txBody>
      </p:sp>
      <p:sp>
        <p:nvSpPr>
          <p:cNvPr id="2" name="Slide Number Placeholder 1">
            <a:extLst>
              <a:ext uri="{C183D7F6-B498-43B3-948B-1728B52AA6E4}">
                <adec:decorative xmlns:adec="http://schemas.microsoft.com/office/drawing/2017/decorative" val="1"/>
              </a:ext>
            </a:extLst>
          </p:cNvPr>
          <p:cNvSpPr>
            <a:spLocks noGrp="1"/>
          </p:cNvSpPr>
          <p:nvPr>
            <p:ph type="sldNum" sz="quarter" idx="12"/>
          </p:nvPr>
        </p:nvSpPr>
        <p:spPr/>
        <p:txBody>
          <a:bodyPr/>
          <a:lstStyle/>
          <a:p>
            <a:fld id="{E54343B0-9A9E-43CD-BA60-45365A2A43B5}" type="slidenum">
              <a:rPr lang="en-US" smtClean="0"/>
              <a:pPr/>
              <a:t>36</a:t>
            </a:fld>
            <a:endParaRPr lang="en-US"/>
          </a:p>
        </p:txBody>
      </p:sp>
    </p:spTree>
    <p:extLst>
      <p:ext uri="{BB962C8B-B14F-4D97-AF65-F5344CB8AC3E}">
        <p14:creationId xmlns:p14="http://schemas.microsoft.com/office/powerpoint/2010/main" val="892670257"/>
      </p:ext>
    </p:extLst>
  </p:cSld>
  <p:clrMapOvr>
    <a:masterClrMapping/>
  </p:clrMapOvr>
  <p:transition spd="slow">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283">
            <a:extLst>
              <a:ext uri="{FF2B5EF4-FFF2-40B4-BE49-F238E27FC236}">
                <a16:creationId xmlns:a16="http://schemas.microsoft.com/office/drawing/2014/main" id="{F6185946-4C36-4DE3-9F4A-86CF30F9C1CA}"/>
              </a:ext>
            </a:extLst>
          </p:cNvPr>
          <p:cNvSpPr>
            <a:spLocks noGrp="1" noChangeArrowheads="1"/>
          </p:cNvSpPr>
          <p:nvPr>
            <p:ph type="title"/>
          </p:nvPr>
        </p:nvSpPr>
        <p:spPr>
          <a:xfrm>
            <a:off x="398464" y="472438"/>
            <a:ext cx="8356240" cy="792167"/>
          </a:xfrm>
        </p:spPr>
        <p:txBody>
          <a:bodyPr/>
          <a:lstStyle/>
          <a:p>
            <a:r>
              <a:rPr lang="en-US"/>
              <a:t>In some years, traditional diversification </a:t>
            </a:r>
            <a:br>
              <a:rPr lang="en-US"/>
            </a:br>
            <a:r>
              <a:rPr lang="en-US"/>
              <a:t>didn’t always work well</a:t>
            </a:r>
          </a:p>
        </p:txBody>
      </p:sp>
      <p:sp>
        <p:nvSpPr>
          <p:cNvPr id="61" name="Text Placeholder 16">
            <a:extLst>
              <a:ext uri="{FF2B5EF4-FFF2-40B4-BE49-F238E27FC236}">
                <a16:creationId xmlns:a16="http://schemas.microsoft.com/office/drawing/2014/main" id="{9EC76B9D-1382-454E-8DEC-DA8976272974}"/>
              </a:ext>
            </a:extLst>
          </p:cNvPr>
          <p:cNvSpPr txBox="1">
            <a:spLocks/>
          </p:cNvSpPr>
          <p:nvPr/>
        </p:nvSpPr>
        <p:spPr>
          <a:xfrm>
            <a:off x="407480" y="122083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Percentage point difference between annual returns </a:t>
            </a:r>
            <a:br>
              <a:rPr lang="en-US" sz="1600"/>
            </a:br>
            <a:r>
              <a:rPr lang="en-US" sz="1600"/>
              <a:t>of the best and worst asset class categories</a:t>
            </a:r>
          </a:p>
        </p:txBody>
      </p:sp>
      <p:grpSp>
        <p:nvGrpSpPr>
          <p:cNvPr id="2" name="Group 1">
            <a:extLst>
              <a:ext uri="{FF2B5EF4-FFF2-40B4-BE49-F238E27FC236}">
                <a16:creationId xmlns:a16="http://schemas.microsoft.com/office/drawing/2014/main" id="{9C04ECCF-495E-D3D6-6103-F3606464F1BF}"/>
              </a:ext>
            </a:extLst>
          </p:cNvPr>
          <p:cNvGrpSpPr/>
          <p:nvPr/>
        </p:nvGrpSpPr>
        <p:grpSpPr>
          <a:xfrm>
            <a:off x="367216" y="1949467"/>
            <a:ext cx="8403948" cy="4064966"/>
            <a:chOff x="367216" y="1949467"/>
            <a:chExt cx="8403948" cy="4064966"/>
          </a:xfrm>
        </p:grpSpPr>
        <p:graphicFrame>
          <p:nvGraphicFramePr>
            <p:cNvPr id="39" name="Chart 38">
              <a:extLst>
                <a:ext uri="{FF2B5EF4-FFF2-40B4-BE49-F238E27FC236}">
                  <a16:creationId xmlns:a16="http://schemas.microsoft.com/office/drawing/2014/main" id="{FF80BDC5-8842-406A-9D84-552234F5D02E}"/>
                </a:ext>
              </a:extLst>
            </p:cNvPr>
            <p:cNvGraphicFramePr/>
            <p:nvPr>
              <p:extLst>
                <p:ext uri="{D42A27DB-BD31-4B8C-83A1-F6EECF244321}">
                  <p14:modId xmlns:p14="http://schemas.microsoft.com/office/powerpoint/2010/main" val="1464955123"/>
                </p:ext>
              </p:extLst>
            </p:nvPr>
          </p:nvGraphicFramePr>
          <p:xfrm>
            <a:off x="367216" y="1949467"/>
            <a:ext cx="8403948" cy="4064966"/>
          </p:xfrm>
          <a:graphic>
            <a:graphicData uri="http://schemas.openxmlformats.org/drawingml/2006/chart">
              <c:chart xmlns:c="http://schemas.openxmlformats.org/drawingml/2006/chart" xmlns:r="http://schemas.openxmlformats.org/officeDocument/2006/relationships" r:id="rId3"/>
            </a:graphicData>
          </a:graphic>
        </p:graphicFrame>
        <p:sp>
          <p:nvSpPr>
            <p:cNvPr id="40" name="TextBox 39">
              <a:extLst>
                <a:ext uri="{FF2B5EF4-FFF2-40B4-BE49-F238E27FC236}">
                  <a16:creationId xmlns:a16="http://schemas.microsoft.com/office/drawing/2014/main" id="{03E6F1AF-65F9-4338-8EBC-6D8139A36454}"/>
                </a:ext>
              </a:extLst>
            </p:cNvPr>
            <p:cNvSpPr txBox="1"/>
            <p:nvPr/>
          </p:nvSpPr>
          <p:spPr>
            <a:xfrm>
              <a:off x="1352023" y="5474540"/>
              <a:ext cx="625171" cy="184666"/>
            </a:xfrm>
            <a:prstGeom prst="rect">
              <a:avLst/>
            </a:prstGeom>
            <a:solidFill>
              <a:schemeClr val="bg1"/>
            </a:solidFill>
          </p:spPr>
          <p:txBody>
            <a:bodyPr wrap="none" lIns="0" tIns="0" rIns="0" bIns="0" rtlCol="0">
              <a:spAutoFit/>
            </a:bodyPr>
            <a:lstStyle/>
            <a:p>
              <a:r>
                <a:rPr lang="en-US" sz="1200">
                  <a:latin typeface="Arial Narrow" panose="020B0604020202020204" pitchFamily="34" charset="0"/>
                  <a:cs typeface="Arial Narrow" panose="020B0604020202020204" pitchFamily="34" charset="0"/>
                </a:rPr>
                <a:t>Mid-growth</a:t>
              </a:r>
            </a:p>
          </p:txBody>
        </p:sp>
        <p:sp>
          <p:nvSpPr>
            <p:cNvPr id="7" name="Text Box 151">
              <a:extLst>
                <a:ext uri="{FF2B5EF4-FFF2-40B4-BE49-F238E27FC236}">
                  <a16:creationId xmlns:a16="http://schemas.microsoft.com/office/drawing/2014/main" id="{2CBF17D5-3B07-03C2-9C0D-E7423046CD92}"/>
                </a:ext>
              </a:extLst>
            </p:cNvPr>
            <p:cNvSpPr txBox="1">
              <a:spLocks noChangeArrowheads="1"/>
            </p:cNvSpPr>
            <p:nvPr/>
          </p:nvSpPr>
          <p:spPr bwMode="auto">
            <a:xfrm>
              <a:off x="1371600" y="5029200"/>
              <a:ext cx="590818" cy="287960"/>
            </a:xfrm>
            <a:prstGeom prst="rect">
              <a:avLst/>
            </a:prstGeom>
            <a:noFill/>
            <a:ln>
              <a:noFill/>
            </a:ln>
            <a:effectLst/>
          </p:spPr>
          <p:txBody>
            <a:bodyPr wrap="none" lIns="0" tIns="0" rIns="0" bIns="0" anchor="ctr">
              <a:noAutofit/>
            </a:bodyPr>
            <a:lstStyle>
              <a:lvl1pPr>
                <a:defRPr sz="2400">
                  <a:solidFill>
                    <a:schemeClr val="tx1"/>
                  </a:solidFill>
                  <a:latin typeface="Verdana" charset="0"/>
                  <a:ea typeface="ＭＳ Ｐゴシック" charset="0"/>
                </a:defRPr>
              </a:lvl1pPr>
              <a:lvl2pPr marL="742950" indent="-285750">
                <a:defRPr sz="2400">
                  <a:solidFill>
                    <a:schemeClr val="tx1"/>
                  </a:solidFill>
                  <a:latin typeface="Verdana" charset="0"/>
                  <a:ea typeface="ＭＳ Ｐゴシック" charset="0"/>
                </a:defRPr>
              </a:lvl2pPr>
              <a:lvl3pPr marL="1143000" indent="-228600">
                <a:defRPr sz="2400">
                  <a:solidFill>
                    <a:schemeClr val="tx1"/>
                  </a:solidFill>
                  <a:latin typeface="Verdana" charset="0"/>
                  <a:ea typeface="ＭＳ Ｐゴシック" charset="0"/>
                </a:defRPr>
              </a:lvl3pPr>
              <a:lvl4pPr marL="1600200" indent="-228600">
                <a:defRPr sz="2400">
                  <a:solidFill>
                    <a:schemeClr val="tx1"/>
                  </a:solidFill>
                  <a:latin typeface="Verdana" charset="0"/>
                  <a:ea typeface="ＭＳ Ｐゴシック" charset="0"/>
                </a:defRPr>
              </a:lvl4pPr>
              <a:lvl5pPr marL="2057400" indent="-228600">
                <a:defRPr sz="2400">
                  <a:solidFill>
                    <a:schemeClr val="tx1"/>
                  </a:solidFill>
                  <a:latin typeface="Verdana" charset="0"/>
                  <a:ea typeface="ＭＳ Ｐゴシック" charset="0"/>
                </a:defRPr>
              </a:lvl5pPr>
              <a:lvl6pPr marL="2514600" indent="-228600" algn="ctr" eaLnBrk="0" fontAlgn="base" hangingPunct="0">
                <a:spcBef>
                  <a:spcPct val="0"/>
                </a:spcBef>
                <a:spcAft>
                  <a:spcPct val="0"/>
                </a:spcAft>
                <a:defRPr sz="2400">
                  <a:solidFill>
                    <a:schemeClr val="tx1"/>
                  </a:solidFill>
                  <a:latin typeface="Verdana" charset="0"/>
                  <a:ea typeface="ＭＳ Ｐゴシック" charset="0"/>
                </a:defRPr>
              </a:lvl6pPr>
              <a:lvl7pPr marL="2971800" indent="-228600" algn="ctr" eaLnBrk="0" fontAlgn="base" hangingPunct="0">
                <a:spcBef>
                  <a:spcPct val="0"/>
                </a:spcBef>
                <a:spcAft>
                  <a:spcPct val="0"/>
                </a:spcAft>
                <a:defRPr sz="2400">
                  <a:solidFill>
                    <a:schemeClr val="tx1"/>
                  </a:solidFill>
                  <a:latin typeface="Verdana" charset="0"/>
                  <a:ea typeface="ＭＳ Ｐゴシック" charset="0"/>
                </a:defRPr>
              </a:lvl7pPr>
              <a:lvl8pPr marL="3429000" indent="-228600" algn="ctr" eaLnBrk="0" fontAlgn="base" hangingPunct="0">
                <a:spcBef>
                  <a:spcPct val="0"/>
                </a:spcBef>
                <a:spcAft>
                  <a:spcPct val="0"/>
                </a:spcAft>
                <a:defRPr sz="2400">
                  <a:solidFill>
                    <a:schemeClr val="tx1"/>
                  </a:solidFill>
                  <a:latin typeface="Verdana" charset="0"/>
                  <a:ea typeface="ＭＳ Ｐゴシック" charset="0"/>
                </a:defRPr>
              </a:lvl8pPr>
              <a:lvl9pPr marL="3886200" indent="-228600" algn="ctr" eaLnBrk="0" fontAlgn="base" hangingPunct="0">
                <a:spcBef>
                  <a:spcPct val="0"/>
                </a:spcBef>
                <a:spcAft>
                  <a:spcPct val="0"/>
                </a:spcAft>
                <a:defRPr sz="2400">
                  <a:solidFill>
                    <a:schemeClr val="tx1"/>
                  </a:solidFill>
                  <a:latin typeface="Verdana"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solidFill>
                  <a:effectLst/>
                  <a:uLnTx/>
                  <a:uFillTx/>
                  <a:latin typeface="+mn-lt"/>
                  <a:ea typeface="Arial Unicode MS" panose="020B0604020202020204" pitchFamily="34" charset="-128"/>
                </a:rPr>
                <a:t>15.40</a:t>
              </a:r>
            </a:p>
          </p:txBody>
        </p:sp>
        <p:sp>
          <p:nvSpPr>
            <p:cNvPr id="41" name="TextBox 40">
              <a:extLst>
                <a:ext uri="{FF2B5EF4-FFF2-40B4-BE49-F238E27FC236}">
                  <a16:creationId xmlns:a16="http://schemas.microsoft.com/office/drawing/2014/main" id="{97377CB1-F85B-4C08-8DCE-6FA9B7B58FAB}"/>
                </a:ext>
              </a:extLst>
            </p:cNvPr>
            <p:cNvSpPr txBox="1"/>
            <p:nvPr/>
          </p:nvSpPr>
          <p:spPr>
            <a:xfrm>
              <a:off x="1335191" y="4681740"/>
              <a:ext cx="658835" cy="184666"/>
            </a:xfrm>
            <a:prstGeom prst="rect">
              <a:avLst/>
            </a:prstGeom>
            <a:solidFill>
              <a:schemeClr val="bg1"/>
            </a:solidFill>
          </p:spPr>
          <p:txBody>
            <a:bodyPr wrap="none" lIns="0" tIns="0" rIns="0" bIns="0" rtlCol="0">
              <a:spAutoFit/>
            </a:bodyPr>
            <a:lstStyle/>
            <a:p>
              <a:r>
                <a:rPr lang="en-US" sz="1200">
                  <a:latin typeface="Arial Narrow" panose="020B0604020202020204" pitchFamily="34" charset="0"/>
                  <a:cs typeface="Arial Narrow" panose="020B0604020202020204" pitchFamily="34" charset="0"/>
                </a:rPr>
                <a:t>Small-value</a:t>
              </a:r>
            </a:p>
          </p:txBody>
        </p:sp>
        <p:sp>
          <p:nvSpPr>
            <p:cNvPr id="42" name="TextBox 41">
              <a:extLst>
                <a:ext uri="{FF2B5EF4-FFF2-40B4-BE49-F238E27FC236}">
                  <a16:creationId xmlns:a16="http://schemas.microsoft.com/office/drawing/2014/main" id="{E00D439B-9764-4183-9D4F-11A24A36F0BC}"/>
                </a:ext>
              </a:extLst>
            </p:cNvPr>
            <p:cNvSpPr txBox="1"/>
            <p:nvPr/>
          </p:nvSpPr>
          <p:spPr>
            <a:xfrm>
              <a:off x="2554820" y="3562381"/>
              <a:ext cx="745397" cy="184666"/>
            </a:xfrm>
            <a:prstGeom prst="rect">
              <a:avLst/>
            </a:prstGeom>
            <a:solidFill>
              <a:schemeClr val="bg1"/>
            </a:solidFill>
          </p:spPr>
          <p:txBody>
            <a:bodyPr wrap="none" lIns="0" tIns="0" rIns="0" bIns="0" rtlCol="0">
              <a:spAutoFit/>
            </a:bodyPr>
            <a:lstStyle/>
            <a:p>
              <a:pPr algn="r"/>
              <a:r>
                <a:rPr lang="en-US" sz="1200">
                  <a:latin typeface="Arial Narrow" panose="020B0604020202020204" pitchFamily="34" charset="0"/>
                  <a:cs typeface="Arial Narrow" panose="020B0604020202020204" pitchFamily="34" charset="0"/>
                </a:rPr>
                <a:t>Large-growth</a:t>
              </a:r>
            </a:p>
          </p:txBody>
        </p:sp>
        <p:sp>
          <p:nvSpPr>
            <p:cNvPr id="6" name="Text Box 151">
              <a:extLst>
                <a:ext uri="{FF2B5EF4-FFF2-40B4-BE49-F238E27FC236}">
                  <a16:creationId xmlns:a16="http://schemas.microsoft.com/office/drawing/2014/main" id="{8F46231C-3976-0FD3-570C-4F5D21CE7E42}"/>
                </a:ext>
              </a:extLst>
            </p:cNvPr>
            <p:cNvSpPr txBox="1">
              <a:spLocks noChangeArrowheads="1"/>
            </p:cNvSpPr>
            <p:nvPr/>
          </p:nvSpPr>
          <p:spPr bwMode="auto">
            <a:xfrm>
              <a:off x="2635250" y="3779421"/>
              <a:ext cx="590818" cy="287960"/>
            </a:xfrm>
            <a:prstGeom prst="rect">
              <a:avLst/>
            </a:prstGeom>
            <a:noFill/>
            <a:ln>
              <a:noFill/>
            </a:ln>
            <a:effectLst/>
          </p:spPr>
          <p:txBody>
            <a:bodyPr wrap="none" lIns="0" tIns="0" rIns="0" bIns="0" anchor="ctr">
              <a:noAutofit/>
            </a:bodyPr>
            <a:lstStyle>
              <a:lvl1pPr>
                <a:defRPr sz="2400">
                  <a:solidFill>
                    <a:schemeClr val="tx1"/>
                  </a:solidFill>
                  <a:latin typeface="Verdana" charset="0"/>
                  <a:ea typeface="ＭＳ Ｐゴシック" charset="0"/>
                </a:defRPr>
              </a:lvl1pPr>
              <a:lvl2pPr marL="742950" indent="-285750">
                <a:defRPr sz="2400">
                  <a:solidFill>
                    <a:schemeClr val="tx1"/>
                  </a:solidFill>
                  <a:latin typeface="Verdana" charset="0"/>
                  <a:ea typeface="ＭＳ Ｐゴシック" charset="0"/>
                </a:defRPr>
              </a:lvl2pPr>
              <a:lvl3pPr marL="1143000" indent="-228600">
                <a:defRPr sz="2400">
                  <a:solidFill>
                    <a:schemeClr val="tx1"/>
                  </a:solidFill>
                  <a:latin typeface="Verdana" charset="0"/>
                  <a:ea typeface="ＭＳ Ｐゴシック" charset="0"/>
                </a:defRPr>
              </a:lvl3pPr>
              <a:lvl4pPr marL="1600200" indent="-228600">
                <a:defRPr sz="2400">
                  <a:solidFill>
                    <a:schemeClr val="tx1"/>
                  </a:solidFill>
                  <a:latin typeface="Verdana" charset="0"/>
                  <a:ea typeface="ＭＳ Ｐゴシック" charset="0"/>
                </a:defRPr>
              </a:lvl4pPr>
              <a:lvl5pPr marL="2057400" indent="-228600">
                <a:defRPr sz="2400">
                  <a:solidFill>
                    <a:schemeClr val="tx1"/>
                  </a:solidFill>
                  <a:latin typeface="Verdana" charset="0"/>
                  <a:ea typeface="ＭＳ Ｐゴシック" charset="0"/>
                </a:defRPr>
              </a:lvl5pPr>
              <a:lvl6pPr marL="2514600" indent="-228600" algn="ctr" eaLnBrk="0" fontAlgn="base" hangingPunct="0">
                <a:spcBef>
                  <a:spcPct val="0"/>
                </a:spcBef>
                <a:spcAft>
                  <a:spcPct val="0"/>
                </a:spcAft>
                <a:defRPr sz="2400">
                  <a:solidFill>
                    <a:schemeClr val="tx1"/>
                  </a:solidFill>
                  <a:latin typeface="Verdana" charset="0"/>
                  <a:ea typeface="ＭＳ Ｐゴシック" charset="0"/>
                </a:defRPr>
              </a:lvl6pPr>
              <a:lvl7pPr marL="2971800" indent="-228600" algn="ctr" eaLnBrk="0" fontAlgn="base" hangingPunct="0">
                <a:spcBef>
                  <a:spcPct val="0"/>
                </a:spcBef>
                <a:spcAft>
                  <a:spcPct val="0"/>
                </a:spcAft>
                <a:defRPr sz="2400">
                  <a:solidFill>
                    <a:schemeClr val="tx1"/>
                  </a:solidFill>
                  <a:latin typeface="Verdana" charset="0"/>
                  <a:ea typeface="ＭＳ Ｐゴシック" charset="0"/>
                </a:defRPr>
              </a:lvl7pPr>
              <a:lvl8pPr marL="3429000" indent="-228600" algn="ctr" eaLnBrk="0" fontAlgn="base" hangingPunct="0">
                <a:spcBef>
                  <a:spcPct val="0"/>
                </a:spcBef>
                <a:spcAft>
                  <a:spcPct val="0"/>
                </a:spcAft>
                <a:defRPr sz="2400">
                  <a:solidFill>
                    <a:schemeClr val="tx1"/>
                  </a:solidFill>
                  <a:latin typeface="Verdana" charset="0"/>
                  <a:ea typeface="ＭＳ Ｐゴシック" charset="0"/>
                </a:defRPr>
              </a:lvl8pPr>
              <a:lvl9pPr marL="3886200" indent="-228600" algn="ctr" eaLnBrk="0" fontAlgn="base" hangingPunct="0">
                <a:spcBef>
                  <a:spcPct val="0"/>
                </a:spcBef>
                <a:spcAft>
                  <a:spcPct val="0"/>
                </a:spcAft>
                <a:defRPr sz="2400">
                  <a:solidFill>
                    <a:schemeClr val="tx1"/>
                  </a:solidFill>
                  <a:latin typeface="Verdana"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solidFill>
                  <a:effectLst/>
                  <a:uLnTx/>
                  <a:uFillTx/>
                  <a:latin typeface="+mn-lt"/>
                  <a:ea typeface="Arial Unicode MS" panose="020B0604020202020204" pitchFamily="34" charset="-128"/>
                </a:rPr>
                <a:t>8.10</a:t>
              </a:r>
            </a:p>
          </p:txBody>
        </p:sp>
        <p:sp>
          <p:nvSpPr>
            <p:cNvPr id="43" name="TextBox 42">
              <a:extLst>
                <a:ext uri="{FF2B5EF4-FFF2-40B4-BE49-F238E27FC236}">
                  <a16:creationId xmlns:a16="http://schemas.microsoft.com/office/drawing/2014/main" id="{4FF9E417-2F54-4D12-BF6F-23B22062D869}"/>
                </a:ext>
              </a:extLst>
            </p:cNvPr>
            <p:cNvSpPr txBox="1"/>
            <p:nvPr/>
          </p:nvSpPr>
          <p:spPr>
            <a:xfrm>
              <a:off x="2594894" y="4093284"/>
              <a:ext cx="658835" cy="184666"/>
            </a:xfrm>
            <a:prstGeom prst="rect">
              <a:avLst/>
            </a:prstGeom>
            <a:solidFill>
              <a:schemeClr val="bg1"/>
            </a:solidFill>
          </p:spPr>
          <p:txBody>
            <a:bodyPr wrap="none" lIns="0" tIns="0" rIns="0" bIns="0" rtlCol="0">
              <a:spAutoFit/>
            </a:bodyPr>
            <a:lstStyle/>
            <a:p>
              <a:pPr algn="r"/>
              <a:r>
                <a:rPr lang="en-US" sz="1200">
                  <a:latin typeface="Arial Narrow" panose="020B0604020202020204" pitchFamily="34" charset="0"/>
                  <a:cs typeface="Arial Narrow" panose="020B0604020202020204" pitchFamily="34" charset="0"/>
                </a:rPr>
                <a:t>Small-value</a:t>
              </a:r>
            </a:p>
          </p:txBody>
        </p:sp>
        <p:sp>
          <p:nvSpPr>
            <p:cNvPr id="45" name="TextBox 44">
              <a:extLst>
                <a:ext uri="{FF2B5EF4-FFF2-40B4-BE49-F238E27FC236}">
                  <a16:creationId xmlns:a16="http://schemas.microsoft.com/office/drawing/2014/main" id="{7F555642-026F-494E-86F8-9FC1FBD022FB}"/>
                </a:ext>
              </a:extLst>
            </p:cNvPr>
            <p:cNvSpPr txBox="1"/>
            <p:nvPr/>
          </p:nvSpPr>
          <p:spPr>
            <a:xfrm>
              <a:off x="3912633" y="2998507"/>
              <a:ext cx="546625" cy="184666"/>
            </a:xfrm>
            <a:prstGeom prst="rect">
              <a:avLst/>
            </a:prstGeom>
            <a:solidFill>
              <a:schemeClr val="bg1"/>
            </a:solidFill>
          </p:spPr>
          <p:txBody>
            <a:bodyPr wrap="none" lIns="0" tIns="0" rIns="0" bIns="0" rtlCol="0">
              <a:spAutoFit/>
            </a:bodyPr>
            <a:lstStyle/>
            <a:p>
              <a:pPr algn="ctr"/>
              <a:r>
                <a:rPr lang="en-US" sz="1200">
                  <a:latin typeface="Arial Narrow" panose="020B0604020202020204" pitchFamily="34" charset="0"/>
                  <a:cs typeface="Arial Narrow" panose="020B0604020202020204" pitchFamily="34" charset="0"/>
                </a:rPr>
                <a:t>Mid-value</a:t>
              </a:r>
            </a:p>
          </p:txBody>
        </p:sp>
        <p:sp>
          <p:nvSpPr>
            <p:cNvPr id="5" name="Text Box 151">
              <a:extLst>
                <a:ext uri="{FF2B5EF4-FFF2-40B4-BE49-F238E27FC236}">
                  <a16:creationId xmlns:a16="http://schemas.microsoft.com/office/drawing/2014/main" id="{A37DA0C2-9D8E-A5CA-294A-52532FDE7719}"/>
                </a:ext>
              </a:extLst>
            </p:cNvPr>
            <p:cNvSpPr txBox="1">
              <a:spLocks noChangeArrowheads="1"/>
            </p:cNvSpPr>
            <p:nvPr/>
          </p:nvSpPr>
          <p:spPr bwMode="auto">
            <a:xfrm>
              <a:off x="3898900" y="3138071"/>
              <a:ext cx="590818" cy="287960"/>
            </a:xfrm>
            <a:prstGeom prst="rect">
              <a:avLst/>
            </a:prstGeom>
            <a:noFill/>
            <a:ln>
              <a:noFill/>
            </a:ln>
            <a:effectLst/>
          </p:spPr>
          <p:txBody>
            <a:bodyPr wrap="none" lIns="0" tIns="0" rIns="0" bIns="0" anchor="ctr">
              <a:noAutofit/>
            </a:bodyPr>
            <a:lstStyle>
              <a:lvl1pPr>
                <a:defRPr sz="2400">
                  <a:solidFill>
                    <a:schemeClr val="tx1"/>
                  </a:solidFill>
                  <a:latin typeface="Verdana" charset="0"/>
                  <a:ea typeface="ＭＳ Ｐゴシック" charset="0"/>
                </a:defRPr>
              </a:lvl1pPr>
              <a:lvl2pPr marL="742950" indent="-285750">
                <a:defRPr sz="2400">
                  <a:solidFill>
                    <a:schemeClr val="tx1"/>
                  </a:solidFill>
                  <a:latin typeface="Verdana" charset="0"/>
                  <a:ea typeface="ＭＳ Ｐゴシック" charset="0"/>
                </a:defRPr>
              </a:lvl2pPr>
              <a:lvl3pPr marL="1143000" indent="-228600">
                <a:defRPr sz="2400">
                  <a:solidFill>
                    <a:schemeClr val="tx1"/>
                  </a:solidFill>
                  <a:latin typeface="Verdana" charset="0"/>
                  <a:ea typeface="ＭＳ Ｐゴシック" charset="0"/>
                </a:defRPr>
              </a:lvl3pPr>
              <a:lvl4pPr marL="1600200" indent="-228600">
                <a:defRPr sz="2400">
                  <a:solidFill>
                    <a:schemeClr val="tx1"/>
                  </a:solidFill>
                  <a:latin typeface="Verdana" charset="0"/>
                  <a:ea typeface="ＭＳ Ｐゴシック" charset="0"/>
                </a:defRPr>
              </a:lvl4pPr>
              <a:lvl5pPr marL="2057400" indent="-228600">
                <a:defRPr sz="2400">
                  <a:solidFill>
                    <a:schemeClr val="tx1"/>
                  </a:solidFill>
                  <a:latin typeface="Verdana" charset="0"/>
                  <a:ea typeface="ＭＳ Ｐゴシック" charset="0"/>
                </a:defRPr>
              </a:lvl5pPr>
              <a:lvl6pPr marL="2514600" indent="-228600" algn="ctr" eaLnBrk="0" fontAlgn="base" hangingPunct="0">
                <a:spcBef>
                  <a:spcPct val="0"/>
                </a:spcBef>
                <a:spcAft>
                  <a:spcPct val="0"/>
                </a:spcAft>
                <a:defRPr sz="2400">
                  <a:solidFill>
                    <a:schemeClr val="tx1"/>
                  </a:solidFill>
                  <a:latin typeface="Verdana" charset="0"/>
                  <a:ea typeface="ＭＳ Ｐゴシック" charset="0"/>
                </a:defRPr>
              </a:lvl6pPr>
              <a:lvl7pPr marL="2971800" indent="-228600" algn="ctr" eaLnBrk="0" fontAlgn="base" hangingPunct="0">
                <a:spcBef>
                  <a:spcPct val="0"/>
                </a:spcBef>
                <a:spcAft>
                  <a:spcPct val="0"/>
                </a:spcAft>
                <a:defRPr sz="2400">
                  <a:solidFill>
                    <a:schemeClr val="tx1"/>
                  </a:solidFill>
                  <a:latin typeface="Verdana" charset="0"/>
                  <a:ea typeface="ＭＳ Ｐゴシック" charset="0"/>
                </a:defRPr>
              </a:lvl7pPr>
              <a:lvl8pPr marL="3429000" indent="-228600" algn="ctr" eaLnBrk="0" fontAlgn="base" hangingPunct="0">
                <a:spcBef>
                  <a:spcPct val="0"/>
                </a:spcBef>
                <a:spcAft>
                  <a:spcPct val="0"/>
                </a:spcAft>
                <a:defRPr sz="2400">
                  <a:solidFill>
                    <a:schemeClr val="tx1"/>
                  </a:solidFill>
                  <a:latin typeface="Verdana" charset="0"/>
                  <a:ea typeface="ＭＳ Ｐゴシック" charset="0"/>
                </a:defRPr>
              </a:lvl8pPr>
              <a:lvl9pPr marL="3886200" indent="-228600" algn="ctr" eaLnBrk="0" fontAlgn="base" hangingPunct="0">
                <a:spcBef>
                  <a:spcPct val="0"/>
                </a:spcBef>
                <a:spcAft>
                  <a:spcPct val="0"/>
                </a:spcAft>
                <a:defRPr sz="2400">
                  <a:solidFill>
                    <a:schemeClr val="tx1"/>
                  </a:solidFill>
                  <a:latin typeface="Verdana"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solidFill>
                  <a:effectLst/>
                  <a:uLnTx/>
                  <a:uFillTx/>
                  <a:latin typeface="+mn-lt"/>
                  <a:ea typeface="Arial Unicode MS" panose="020B0604020202020204" pitchFamily="34" charset="-128"/>
                </a:rPr>
                <a:t>3.90</a:t>
              </a:r>
            </a:p>
          </p:txBody>
        </p:sp>
        <p:sp>
          <p:nvSpPr>
            <p:cNvPr id="44" name="TextBox 43">
              <a:extLst>
                <a:ext uri="{FF2B5EF4-FFF2-40B4-BE49-F238E27FC236}">
                  <a16:creationId xmlns:a16="http://schemas.microsoft.com/office/drawing/2014/main" id="{8FB833EC-B49A-4354-B043-5C67BA596806}"/>
                </a:ext>
              </a:extLst>
            </p:cNvPr>
            <p:cNvSpPr txBox="1"/>
            <p:nvPr/>
          </p:nvSpPr>
          <p:spPr>
            <a:xfrm>
              <a:off x="3817255" y="3393128"/>
              <a:ext cx="737381" cy="184666"/>
            </a:xfrm>
            <a:prstGeom prst="rect">
              <a:avLst/>
            </a:prstGeom>
            <a:solidFill>
              <a:schemeClr val="bg1"/>
            </a:solidFill>
          </p:spPr>
          <p:txBody>
            <a:bodyPr wrap="none" lIns="0" tIns="0" rIns="0" bIns="0" rtlCol="0">
              <a:spAutoFit/>
            </a:bodyPr>
            <a:lstStyle/>
            <a:p>
              <a:pPr algn="ctr"/>
              <a:r>
                <a:rPr lang="en-US" sz="1200">
                  <a:latin typeface="Arial Narrow" panose="020B0604020202020204" pitchFamily="34" charset="0"/>
                  <a:cs typeface="Arial Narrow" panose="020B0604020202020204" pitchFamily="34" charset="0"/>
                </a:rPr>
                <a:t>Small-growth</a:t>
              </a:r>
            </a:p>
          </p:txBody>
        </p:sp>
        <p:sp>
          <p:nvSpPr>
            <p:cNvPr id="49" name="TextBox 2">
              <a:extLst>
                <a:ext uri="{FF2B5EF4-FFF2-40B4-BE49-F238E27FC236}">
                  <a16:creationId xmlns:a16="http://schemas.microsoft.com/office/drawing/2014/main" id="{9F730C0D-65E5-4C6D-8A67-DCDE7F26C458}"/>
                </a:ext>
              </a:extLst>
            </p:cNvPr>
            <p:cNvSpPr txBox="1"/>
            <p:nvPr/>
          </p:nvSpPr>
          <p:spPr>
            <a:xfrm>
              <a:off x="5183718" y="3132833"/>
              <a:ext cx="546625" cy="184666"/>
            </a:xfrm>
            <a:prstGeom prst="rect">
              <a:avLst/>
            </a:prstGeom>
            <a:solidFill>
              <a:schemeClr val="bg1"/>
            </a:solidFill>
          </p:spPr>
          <p:txBody>
            <a:bodyPr wrap="non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latin typeface="Arial Narrow" panose="020B0604020202020204" pitchFamily="34" charset="0"/>
                  <a:cs typeface="Arial Narrow" panose="020B0604020202020204" pitchFamily="34" charset="0"/>
                </a:rPr>
                <a:t>Mid-value</a:t>
              </a:r>
            </a:p>
          </p:txBody>
        </p:sp>
        <p:sp>
          <p:nvSpPr>
            <p:cNvPr id="3" name="Text Box 151">
              <a:extLst>
                <a:ext uri="{FF2B5EF4-FFF2-40B4-BE49-F238E27FC236}">
                  <a16:creationId xmlns:a16="http://schemas.microsoft.com/office/drawing/2014/main" id="{7B444ACF-C2C4-B4AD-CC27-0D18EF15E7E3}"/>
                </a:ext>
              </a:extLst>
            </p:cNvPr>
            <p:cNvSpPr txBox="1">
              <a:spLocks noChangeArrowheads="1"/>
            </p:cNvSpPr>
            <p:nvPr/>
          </p:nvSpPr>
          <p:spPr bwMode="auto">
            <a:xfrm>
              <a:off x="5162550" y="3398421"/>
              <a:ext cx="590818" cy="287960"/>
            </a:xfrm>
            <a:prstGeom prst="rect">
              <a:avLst/>
            </a:prstGeom>
            <a:noFill/>
            <a:ln>
              <a:noFill/>
            </a:ln>
            <a:effectLst/>
          </p:spPr>
          <p:txBody>
            <a:bodyPr wrap="none" lIns="0" tIns="0" rIns="0" bIns="0" anchor="ctr">
              <a:noAutofit/>
            </a:bodyPr>
            <a:lstStyle>
              <a:lvl1pPr>
                <a:defRPr sz="2400">
                  <a:solidFill>
                    <a:schemeClr val="tx1"/>
                  </a:solidFill>
                  <a:latin typeface="Verdana" charset="0"/>
                  <a:ea typeface="ＭＳ Ｐゴシック" charset="0"/>
                </a:defRPr>
              </a:lvl1pPr>
              <a:lvl2pPr marL="742950" indent="-285750">
                <a:defRPr sz="2400">
                  <a:solidFill>
                    <a:schemeClr val="tx1"/>
                  </a:solidFill>
                  <a:latin typeface="Verdana" charset="0"/>
                  <a:ea typeface="ＭＳ Ｐゴシック" charset="0"/>
                </a:defRPr>
              </a:lvl2pPr>
              <a:lvl3pPr marL="1143000" indent="-228600">
                <a:defRPr sz="2400">
                  <a:solidFill>
                    <a:schemeClr val="tx1"/>
                  </a:solidFill>
                  <a:latin typeface="Verdana" charset="0"/>
                  <a:ea typeface="ＭＳ Ｐゴシック" charset="0"/>
                </a:defRPr>
              </a:lvl3pPr>
              <a:lvl4pPr marL="1600200" indent="-228600">
                <a:defRPr sz="2400">
                  <a:solidFill>
                    <a:schemeClr val="tx1"/>
                  </a:solidFill>
                  <a:latin typeface="Verdana" charset="0"/>
                  <a:ea typeface="ＭＳ Ｐゴシック" charset="0"/>
                </a:defRPr>
              </a:lvl4pPr>
              <a:lvl5pPr marL="2057400" indent="-228600">
                <a:defRPr sz="2400">
                  <a:solidFill>
                    <a:schemeClr val="tx1"/>
                  </a:solidFill>
                  <a:latin typeface="Verdana" charset="0"/>
                  <a:ea typeface="ＭＳ Ｐゴシック" charset="0"/>
                </a:defRPr>
              </a:lvl5pPr>
              <a:lvl6pPr marL="2514600" indent="-228600" algn="ctr" eaLnBrk="0" fontAlgn="base" hangingPunct="0">
                <a:spcBef>
                  <a:spcPct val="0"/>
                </a:spcBef>
                <a:spcAft>
                  <a:spcPct val="0"/>
                </a:spcAft>
                <a:defRPr sz="2400">
                  <a:solidFill>
                    <a:schemeClr val="tx1"/>
                  </a:solidFill>
                  <a:latin typeface="Verdana" charset="0"/>
                  <a:ea typeface="ＭＳ Ｐゴシック" charset="0"/>
                </a:defRPr>
              </a:lvl6pPr>
              <a:lvl7pPr marL="2971800" indent="-228600" algn="ctr" eaLnBrk="0" fontAlgn="base" hangingPunct="0">
                <a:spcBef>
                  <a:spcPct val="0"/>
                </a:spcBef>
                <a:spcAft>
                  <a:spcPct val="0"/>
                </a:spcAft>
                <a:defRPr sz="2400">
                  <a:solidFill>
                    <a:schemeClr val="tx1"/>
                  </a:solidFill>
                  <a:latin typeface="Verdana" charset="0"/>
                  <a:ea typeface="ＭＳ Ｐゴシック" charset="0"/>
                </a:defRPr>
              </a:lvl7pPr>
              <a:lvl8pPr marL="3429000" indent="-228600" algn="ctr" eaLnBrk="0" fontAlgn="base" hangingPunct="0">
                <a:spcBef>
                  <a:spcPct val="0"/>
                </a:spcBef>
                <a:spcAft>
                  <a:spcPct val="0"/>
                </a:spcAft>
                <a:defRPr sz="2400">
                  <a:solidFill>
                    <a:schemeClr val="tx1"/>
                  </a:solidFill>
                  <a:latin typeface="Verdana" charset="0"/>
                  <a:ea typeface="ＭＳ Ｐゴシック" charset="0"/>
                </a:defRPr>
              </a:lvl8pPr>
              <a:lvl9pPr marL="3886200" indent="-228600" algn="ctr" eaLnBrk="0" fontAlgn="base" hangingPunct="0">
                <a:spcBef>
                  <a:spcPct val="0"/>
                </a:spcBef>
                <a:spcAft>
                  <a:spcPct val="0"/>
                </a:spcAft>
                <a:defRPr sz="2400">
                  <a:solidFill>
                    <a:schemeClr val="tx1"/>
                  </a:solidFill>
                  <a:latin typeface="Verdana"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solidFill>
                  <a:effectLst/>
                  <a:uLnTx/>
                  <a:uFillTx/>
                  <a:latin typeface="+mn-lt"/>
                  <a:ea typeface="Arial Unicode MS" panose="020B0604020202020204" pitchFamily="34" charset="-128"/>
                </a:rPr>
                <a:t>10.50</a:t>
              </a:r>
            </a:p>
          </p:txBody>
        </p:sp>
        <p:sp>
          <p:nvSpPr>
            <p:cNvPr id="48" name="TextBox 2">
              <a:extLst>
                <a:ext uri="{FF2B5EF4-FFF2-40B4-BE49-F238E27FC236}">
                  <a16:creationId xmlns:a16="http://schemas.microsoft.com/office/drawing/2014/main" id="{28CD8D94-542B-4AE8-8214-E876EA25ACF4}"/>
                </a:ext>
              </a:extLst>
            </p:cNvPr>
            <p:cNvSpPr txBox="1"/>
            <p:nvPr/>
          </p:nvSpPr>
          <p:spPr>
            <a:xfrm>
              <a:off x="5127613" y="3757828"/>
              <a:ext cx="658835" cy="184666"/>
            </a:xfrm>
            <a:prstGeom prst="rect">
              <a:avLst/>
            </a:prstGeom>
            <a:solidFill>
              <a:schemeClr val="bg1"/>
            </a:solidFill>
          </p:spPr>
          <p:txBody>
            <a:bodyPr wrap="non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latin typeface="Arial Narrow" panose="020B0604020202020204" pitchFamily="34" charset="0"/>
                  <a:cs typeface="Arial Narrow" panose="020B0604020202020204" pitchFamily="34" charset="0"/>
                </a:rPr>
                <a:t>Small-value</a:t>
              </a:r>
            </a:p>
          </p:txBody>
        </p:sp>
        <p:sp>
          <p:nvSpPr>
            <p:cNvPr id="56" name="TextBox 2">
              <a:extLst>
                <a:ext uri="{FF2B5EF4-FFF2-40B4-BE49-F238E27FC236}">
                  <a16:creationId xmlns:a16="http://schemas.microsoft.com/office/drawing/2014/main" id="{09C755B2-2796-43CA-85F3-168E7AD348E6}"/>
                </a:ext>
              </a:extLst>
            </p:cNvPr>
            <p:cNvSpPr txBox="1"/>
            <p:nvPr/>
          </p:nvSpPr>
          <p:spPr>
            <a:xfrm>
              <a:off x="6353183" y="3703584"/>
              <a:ext cx="745396" cy="184666"/>
            </a:xfrm>
            <a:prstGeom prst="rect">
              <a:avLst/>
            </a:prstGeom>
            <a:solidFill>
              <a:schemeClr val="bg1"/>
            </a:solidFill>
          </p:spPr>
          <p:txBody>
            <a:bodyPr wrap="non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latin typeface="Arial Narrow" panose="020B0604020202020204" pitchFamily="34" charset="0"/>
                  <a:cs typeface="Arial Narrow" panose="020B0604020202020204" pitchFamily="34" charset="0"/>
                </a:rPr>
                <a:t>Large-growth</a:t>
              </a:r>
            </a:p>
          </p:txBody>
        </p:sp>
        <p:sp>
          <p:nvSpPr>
            <p:cNvPr id="57" name="Text Box 151">
              <a:extLst>
                <a:ext uri="{FF2B5EF4-FFF2-40B4-BE49-F238E27FC236}">
                  <a16:creationId xmlns:a16="http://schemas.microsoft.com/office/drawing/2014/main" id="{9E032B39-ED71-4010-AFCF-3DA6FB0FA202}"/>
                </a:ext>
              </a:extLst>
            </p:cNvPr>
            <p:cNvSpPr txBox="1">
              <a:spLocks noChangeArrowheads="1"/>
            </p:cNvSpPr>
            <p:nvPr/>
          </p:nvSpPr>
          <p:spPr bwMode="auto">
            <a:xfrm>
              <a:off x="6430472" y="3982621"/>
              <a:ext cx="590818" cy="287960"/>
            </a:xfrm>
            <a:prstGeom prst="rect">
              <a:avLst/>
            </a:prstGeom>
            <a:noFill/>
            <a:ln>
              <a:noFill/>
            </a:ln>
            <a:effectLst/>
          </p:spPr>
          <p:txBody>
            <a:bodyPr wrap="none" lIns="0" tIns="0" rIns="0" bIns="0" anchor="ctr">
              <a:noAutofit/>
            </a:bodyPr>
            <a:lstStyle>
              <a:lvl1pPr>
                <a:defRPr sz="2400">
                  <a:solidFill>
                    <a:schemeClr val="tx1"/>
                  </a:solidFill>
                  <a:latin typeface="Verdana" charset="0"/>
                  <a:ea typeface="ＭＳ Ｐゴシック" charset="0"/>
                </a:defRPr>
              </a:lvl1pPr>
              <a:lvl2pPr marL="742950" indent="-285750">
                <a:defRPr sz="2400">
                  <a:solidFill>
                    <a:schemeClr val="tx1"/>
                  </a:solidFill>
                  <a:latin typeface="Verdana" charset="0"/>
                  <a:ea typeface="ＭＳ Ｐゴシック" charset="0"/>
                </a:defRPr>
              </a:lvl2pPr>
              <a:lvl3pPr marL="1143000" indent="-228600">
                <a:defRPr sz="2400">
                  <a:solidFill>
                    <a:schemeClr val="tx1"/>
                  </a:solidFill>
                  <a:latin typeface="Verdana" charset="0"/>
                  <a:ea typeface="ＭＳ Ｐゴシック" charset="0"/>
                </a:defRPr>
              </a:lvl3pPr>
              <a:lvl4pPr marL="1600200" indent="-228600">
                <a:defRPr sz="2400">
                  <a:solidFill>
                    <a:schemeClr val="tx1"/>
                  </a:solidFill>
                  <a:latin typeface="Verdana" charset="0"/>
                  <a:ea typeface="ＭＳ Ｐゴシック" charset="0"/>
                </a:defRPr>
              </a:lvl4pPr>
              <a:lvl5pPr marL="2057400" indent="-228600">
                <a:defRPr sz="2400">
                  <a:solidFill>
                    <a:schemeClr val="tx1"/>
                  </a:solidFill>
                  <a:latin typeface="Verdana" charset="0"/>
                  <a:ea typeface="ＭＳ Ｐゴシック" charset="0"/>
                </a:defRPr>
              </a:lvl5pPr>
              <a:lvl6pPr marL="2514600" indent="-228600" algn="ctr" eaLnBrk="0" fontAlgn="base" hangingPunct="0">
                <a:spcBef>
                  <a:spcPct val="0"/>
                </a:spcBef>
                <a:spcAft>
                  <a:spcPct val="0"/>
                </a:spcAft>
                <a:defRPr sz="2400">
                  <a:solidFill>
                    <a:schemeClr val="tx1"/>
                  </a:solidFill>
                  <a:latin typeface="Verdana" charset="0"/>
                  <a:ea typeface="ＭＳ Ｐゴシック" charset="0"/>
                </a:defRPr>
              </a:lvl6pPr>
              <a:lvl7pPr marL="2971800" indent="-228600" algn="ctr" eaLnBrk="0" fontAlgn="base" hangingPunct="0">
                <a:spcBef>
                  <a:spcPct val="0"/>
                </a:spcBef>
                <a:spcAft>
                  <a:spcPct val="0"/>
                </a:spcAft>
                <a:defRPr sz="2400">
                  <a:solidFill>
                    <a:schemeClr val="tx1"/>
                  </a:solidFill>
                  <a:latin typeface="Verdana" charset="0"/>
                  <a:ea typeface="ＭＳ Ｐゴシック" charset="0"/>
                </a:defRPr>
              </a:lvl7pPr>
              <a:lvl8pPr marL="3429000" indent="-228600" algn="ctr" eaLnBrk="0" fontAlgn="base" hangingPunct="0">
                <a:spcBef>
                  <a:spcPct val="0"/>
                </a:spcBef>
                <a:spcAft>
                  <a:spcPct val="0"/>
                </a:spcAft>
                <a:defRPr sz="2400">
                  <a:solidFill>
                    <a:schemeClr val="tx1"/>
                  </a:solidFill>
                  <a:latin typeface="Verdana" charset="0"/>
                  <a:ea typeface="ＭＳ Ｐゴシック" charset="0"/>
                </a:defRPr>
              </a:lvl8pPr>
              <a:lvl9pPr marL="3886200" indent="-228600" algn="ctr" eaLnBrk="0" fontAlgn="base" hangingPunct="0">
                <a:spcBef>
                  <a:spcPct val="0"/>
                </a:spcBef>
                <a:spcAft>
                  <a:spcPct val="0"/>
                </a:spcAft>
                <a:defRPr sz="2400">
                  <a:solidFill>
                    <a:schemeClr val="tx1"/>
                  </a:solidFill>
                  <a:latin typeface="Verdana"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solidFill>
                  <a:effectLst/>
                  <a:uLnTx/>
                  <a:uFillTx/>
                  <a:latin typeface="+mn-lt"/>
                  <a:ea typeface="Arial Unicode MS" panose="020B0604020202020204" pitchFamily="34" charset="-128"/>
                </a:rPr>
                <a:t>11.35</a:t>
              </a:r>
            </a:p>
          </p:txBody>
        </p:sp>
        <p:sp>
          <p:nvSpPr>
            <p:cNvPr id="55" name="TextBox 2">
              <a:extLst>
                <a:ext uri="{FF2B5EF4-FFF2-40B4-BE49-F238E27FC236}">
                  <a16:creationId xmlns:a16="http://schemas.microsoft.com/office/drawing/2014/main" id="{EBDEBE34-F301-417C-B685-5CE86BE73434}"/>
                </a:ext>
              </a:extLst>
            </p:cNvPr>
            <p:cNvSpPr txBox="1"/>
            <p:nvPr/>
          </p:nvSpPr>
          <p:spPr>
            <a:xfrm>
              <a:off x="6396464" y="4364952"/>
              <a:ext cx="658835" cy="184666"/>
            </a:xfrm>
            <a:prstGeom prst="rect">
              <a:avLst/>
            </a:prstGeom>
            <a:solidFill>
              <a:schemeClr val="bg1"/>
            </a:solidFill>
          </p:spPr>
          <p:txBody>
            <a:bodyPr wrap="non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latin typeface="Arial Narrow" panose="020B0604020202020204" pitchFamily="34" charset="0"/>
                  <a:cs typeface="Arial Narrow" panose="020B0604020202020204" pitchFamily="34" charset="0"/>
                </a:rPr>
                <a:t>Small-value</a:t>
              </a:r>
            </a:p>
          </p:txBody>
        </p:sp>
        <p:sp>
          <p:nvSpPr>
            <p:cNvPr id="59" name="TextBox 2">
              <a:extLst>
                <a:ext uri="{FF2B5EF4-FFF2-40B4-BE49-F238E27FC236}">
                  <a16:creationId xmlns:a16="http://schemas.microsoft.com/office/drawing/2014/main" id="{70642869-CAEF-49CF-BFA7-E7D51D1E5395}"/>
                </a:ext>
              </a:extLst>
            </p:cNvPr>
            <p:cNvSpPr txBox="1"/>
            <p:nvPr/>
          </p:nvSpPr>
          <p:spPr>
            <a:xfrm>
              <a:off x="7616547" y="2368283"/>
              <a:ext cx="745396" cy="184666"/>
            </a:xfrm>
            <a:prstGeom prst="rect">
              <a:avLst/>
            </a:prstGeom>
            <a:solidFill>
              <a:schemeClr val="bg1"/>
            </a:solidFill>
          </p:spPr>
          <p:txBody>
            <a:bodyPr wrap="non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latin typeface="Arial Narrow" panose="020B0604020202020204" pitchFamily="34" charset="0"/>
                  <a:cs typeface="Arial Narrow" panose="020B0604020202020204" pitchFamily="34" charset="0"/>
                </a:rPr>
                <a:t>Large-growth</a:t>
              </a:r>
            </a:p>
          </p:txBody>
        </p:sp>
        <p:sp>
          <p:nvSpPr>
            <p:cNvPr id="60" name="Text Box 151">
              <a:extLst>
                <a:ext uri="{FF2B5EF4-FFF2-40B4-BE49-F238E27FC236}">
                  <a16:creationId xmlns:a16="http://schemas.microsoft.com/office/drawing/2014/main" id="{24712BBF-3A98-4D7A-85C1-DAEA572ABDDA}"/>
                </a:ext>
              </a:extLst>
            </p:cNvPr>
            <p:cNvSpPr txBox="1">
              <a:spLocks noChangeArrowheads="1"/>
            </p:cNvSpPr>
            <p:nvPr/>
          </p:nvSpPr>
          <p:spPr bwMode="auto">
            <a:xfrm>
              <a:off x="7693836" y="2687364"/>
              <a:ext cx="590818" cy="287960"/>
            </a:xfrm>
            <a:prstGeom prst="rect">
              <a:avLst/>
            </a:prstGeom>
            <a:noFill/>
            <a:ln>
              <a:noFill/>
            </a:ln>
            <a:effectLst/>
          </p:spPr>
          <p:txBody>
            <a:bodyPr wrap="none" lIns="0" tIns="0" rIns="0" bIns="0" anchor="ctr">
              <a:noAutofit/>
            </a:bodyPr>
            <a:lstStyle>
              <a:lvl1pPr>
                <a:defRPr sz="2400">
                  <a:solidFill>
                    <a:schemeClr val="tx1"/>
                  </a:solidFill>
                  <a:latin typeface="Verdana" charset="0"/>
                  <a:ea typeface="ＭＳ Ｐゴシック" charset="0"/>
                </a:defRPr>
              </a:lvl1pPr>
              <a:lvl2pPr marL="742950" indent="-285750">
                <a:defRPr sz="2400">
                  <a:solidFill>
                    <a:schemeClr val="tx1"/>
                  </a:solidFill>
                  <a:latin typeface="Verdana" charset="0"/>
                  <a:ea typeface="ＭＳ Ｐゴシック" charset="0"/>
                </a:defRPr>
              </a:lvl2pPr>
              <a:lvl3pPr marL="1143000" indent="-228600">
                <a:defRPr sz="2400">
                  <a:solidFill>
                    <a:schemeClr val="tx1"/>
                  </a:solidFill>
                  <a:latin typeface="Verdana" charset="0"/>
                  <a:ea typeface="ＭＳ Ｐゴシック" charset="0"/>
                </a:defRPr>
              </a:lvl3pPr>
              <a:lvl4pPr marL="1600200" indent="-228600">
                <a:defRPr sz="2400">
                  <a:solidFill>
                    <a:schemeClr val="tx1"/>
                  </a:solidFill>
                  <a:latin typeface="Verdana" charset="0"/>
                  <a:ea typeface="ＭＳ Ｐゴシック" charset="0"/>
                </a:defRPr>
              </a:lvl4pPr>
              <a:lvl5pPr marL="2057400" indent="-228600">
                <a:defRPr sz="2400">
                  <a:solidFill>
                    <a:schemeClr val="tx1"/>
                  </a:solidFill>
                  <a:latin typeface="Verdana" charset="0"/>
                  <a:ea typeface="ＭＳ Ｐゴシック" charset="0"/>
                </a:defRPr>
              </a:lvl5pPr>
              <a:lvl6pPr marL="2514600" indent="-228600" algn="ctr" eaLnBrk="0" fontAlgn="base" hangingPunct="0">
                <a:spcBef>
                  <a:spcPct val="0"/>
                </a:spcBef>
                <a:spcAft>
                  <a:spcPct val="0"/>
                </a:spcAft>
                <a:defRPr sz="2400">
                  <a:solidFill>
                    <a:schemeClr val="tx1"/>
                  </a:solidFill>
                  <a:latin typeface="Verdana" charset="0"/>
                  <a:ea typeface="ＭＳ Ｐゴシック" charset="0"/>
                </a:defRPr>
              </a:lvl6pPr>
              <a:lvl7pPr marL="2971800" indent="-228600" algn="ctr" eaLnBrk="0" fontAlgn="base" hangingPunct="0">
                <a:spcBef>
                  <a:spcPct val="0"/>
                </a:spcBef>
                <a:spcAft>
                  <a:spcPct val="0"/>
                </a:spcAft>
                <a:defRPr sz="2400">
                  <a:solidFill>
                    <a:schemeClr val="tx1"/>
                  </a:solidFill>
                  <a:latin typeface="Verdana" charset="0"/>
                  <a:ea typeface="ＭＳ Ｐゴシック" charset="0"/>
                </a:defRPr>
              </a:lvl7pPr>
              <a:lvl8pPr marL="3429000" indent="-228600" algn="ctr" eaLnBrk="0" fontAlgn="base" hangingPunct="0">
                <a:spcBef>
                  <a:spcPct val="0"/>
                </a:spcBef>
                <a:spcAft>
                  <a:spcPct val="0"/>
                </a:spcAft>
                <a:defRPr sz="2400">
                  <a:solidFill>
                    <a:schemeClr val="tx1"/>
                  </a:solidFill>
                  <a:latin typeface="Verdana" charset="0"/>
                  <a:ea typeface="ＭＳ Ｐゴシック" charset="0"/>
                </a:defRPr>
              </a:lvl8pPr>
              <a:lvl9pPr marL="3886200" indent="-228600" algn="ctr" eaLnBrk="0" fontAlgn="base" hangingPunct="0">
                <a:spcBef>
                  <a:spcPct val="0"/>
                </a:spcBef>
                <a:spcAft>
                  <a:spcPct val="0"/>
                </a:spcAft>
                <a:defRPr sz="2400">
                  <a:solidFill>
                    <a:schemeClr val="tx1"/>
                  </a:solidFill>
                  <a:latin typeface="Verdana"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solidFill>
                  <a:effectLst/>
                  <a:uLnTx/>
                  <a:uFillTx/>
                  <a:latin typeface="+mn-lt"/>
                  <a:ea typeface="Arial Unicode MS" panose="020B0604020202020204" pitchFamily="34" charset="-128"/>
                </a:rPr>
                <a:t>14.00</a:t>
              </a:r>
            </a:p>
          </p:txBody>
        </p:sp>
        <p:sp>
          <p:nvSpPr>
            <p:cNvPr id="58" name="TextBox 2">
              <a:extLst>
                <a:ext uri="{FF2B5EF4-FFF2-40B4-BE49-F238E27FC236}">
                  <a16:creationId xmlns:a16="http://schemas.microsoft.com/office/drawing/2014/main" id="{5DDDDAC1-1A19-4F3E-91D3-6F049E9B5DB1}"/>
                </a:ext>
              </a:extLst>
            </p:cNvPr>
            <p:cNvSpPr txBox="1"/>
            <p:nvPr/>
          </p:nvSpPr>
          <p:spPr>
            <a:xfrm>
              <a:off x="7659828" y="3109738"/>
              <a:ext cx="658835" cy="184666"/>
            </a:xfrm>
            <a:prstGeom prst="rect">
              <a:avLst/>
            </a:prstGeom>
            <a:solidFill>
              <a:schemeClr val="bg1"/>
            </a:solidFill>
          </p:spPr>
          <p:txBody>
            <a:bodyPr wrap="non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latin typeface="Arial Narrow" panose="020B0604020202020204" pitchFamily="34" charset="0"/>
                  <a:cs typeface="Arial Narrow" panose="020B0604020202020204" pitchFamily="34" charset="0"/>
                </a:rPr>
                <a:t>Small-value</a:t>
              </a:r>
            </a:p>
          </p:txBody>
        </p:sp>
        <p:sp>
          <p:nvSpPr>
            <p:cNvPr id="62" name="TextBox 61">
              <a:extLst>
                <a:ext uri="{FF2B5EF4-FFF2-40B4-BE49-F238E27FC236}">
                  <a16:creationId xmlns:a16="http://schemas.microsoft.com/office/drawing/2014/main" id="{B7138F6C-6074-4584-B0A5-DC51352879FC}"/>
                </a:ext>
                <a:ext uri="{C183D7F6-B498-43B3-948B-1728B52AA6E4}">
                  <adec:decorative xmlns:adec="http://schemas.microsoft.com/office/drawing/2017/decorative" val="0"/>
                </a:ext>
              </a:extLst>
            </p:cNvPr>
            <p:cNvSpPr txBox="1"/>
            <p:nvPr/>
          </p:nvSpPr>
          <p:spPr>
            <a:xfrm>
              <a:off x="774211" y="1957696"/>
              <a:ext cx="320922" cy="276999"/>
            </a:xfrm>
            <a:prstGeom prst="rect">
              <a:avLst/>
            </a:prstGeom>
            <a:noFill/>
          </p:spPr>
          <p:txBody>
            <a:bodyPr wrap="none" rtlCol="0">
              <a:spAutoFit/>
            </a:bodyPr>
            <a:lstStyle/>
            <a:p>
              <a:r>
                <a:rPr lang="en-US" sz="1200">
                  <a:latin typeface="+mn-lt"/>
                </a:rPr>
                <a:t>%</a:t>
              </a:r>
            </a:p>
          </p:txBody>
        </p:sp>
      </p:grpSp>
      <p:sp>
        <p:nvSpPr>
          <p:cNvPr id="14" name="Text Placeholder 13"/>
          <p:cNvSpPr>
            <a:spLocks noGrp="1"/>
          </p:cNvSpPr>
          <p:nvPr>
            <p:ph type="body" sz="quarter" idx="15"/>
          </p:nvPr>
        </p:nvSpPr>
        <p:spPr/>
        <p:txBody>
          <a:bodyPr/>
          <a:lstStyle/>
          <a:p>
            <a:r>
              <a:rPr lang="en-US"/>
              <a:t>Source: Bloomberg, as of </a:t>
            </a:r>
            <a:r>
              <a:rPr lang="en-CA"/>
              <a:t>12/31/2023.</a:t>
            </a:r>
            <a:r>
              <a:rPr lang="en-US"/>
              <a:t> Large growth is represented by the Russell 1000 Growth Index, mid value is represented by the Russell Mid Cap Value Index, mid growth is represented by the Russell Mid Cap Growth Index, small value is represented by the Russell 2000 Value Index, and small growth is represented by the Russell 2000 Growth Index. See slides 61–63 for index definitions. It is not possible to invest directly in an index. Past performance does not guarantee future results. </a:t>
            </a:r>
          </a:p>
        </p:txBody>
      </p:sp>
      <p:sp>
        <p:nvSpPr>
          <p:cNvPr id="4" name="Slide Number Placeholder 3">
            <a:extLst>
              <a:ext uri="{C183D7F6-B498-43B3-948B-1728B52AA6E4}">
                <adec:decorative xmlns:adec="http://schemas.microsoft.com/office/drawing/2017/decorative" val="1"/>
              </a:ext>
            </a:extLst>
          </p:cNvPr>
          <p:cNvSpPr>
            <a:spLocks noGrp="1"/>
          </p:cNvSpPr>
          <p:nvPr>
            <p:ph type="sldNum" sz="quarter" idx="18"/>
          </p:nvPr>
        </p:nvSpPr>
        <p:spPr/>
        <p:txBody>
          <a:bodyPr/>
          <a:lstStyle/>
          <a:p>
            <a:fld id="{E54343B0-9A9E-43CD-BA60-45365A2A43B5}" type="slidenum">
              <a:rPr lang="en-US" smtClean="0"/>
              <a:pPr/>
              <a:t>37</a:t>
            </a:fld>
            <a:endParaRPr lang="en-US"/>
          </a:p>
        </p:txBody>
      </p:sp>
    </p:spTree>
    <p:extLst>
      <p:ext uri="{BB962C8B-B14F-4D97-AF65-F5344CB8AC3E}">
        <p14:creationId xmlns:p14="http://schemas.microsoft.com/office/powerpoint/2010/main" val="4019538506"/>
      </p:ext>
    </p:extLst>
  </p:cSld>
  <p:clrMapOvr>
    <a:masterClrMapping/>
  </p:clrMapOvr>
  <p:transition spd="slow">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283">
            <a:extLst>
              <a:ext uri="{FF2B5EF4-FFF2-40B4-BE49-F238E27FC236}">
                <a16:creationId xmlns:a16="http://schemas.microsoft.com/office/drawing/2014/main" id="{5F20553E-16C8-47B9-8E15-495DE968465D}"/>
              </a:ext>
            </a:extLst>
          </p:cNvPr>
          <p:cNvSpPr>
            <a:spLocks noGrp="1" noChangeArrowheads="1"/>
          </p:cNvSpPr>
          <p:nvPr>
            <p:ph type="title"/>
          </p:nvPr>
        </p:nvSpPr>
        <p:spPr>
          <a:xfrm>
            <a:off x="398464" y="472438"/>
            <a:ext cx="8356240" cy="792167"/>
          </a:xfrm>
        </p:spPr>
        <p:txBody>
          <a:bodyPr/>
          <a:lstStyle/>
          <a:p>
            <a:r>
              <a:rPr lang="en-US"/>
              <a:t>In other years, it did</a:t>
            </a:r>
          </a:p>
        </p:txBody>
      </p:sp>
      <p:sp>
        <p:nvSpPr>
          <p:cNvPr id="61" name="Text Placeholder 16">
            <a:extLst>
              <a:ext uri="{FF2B5EF4-FFF2-40B4-BE49-F238E27FC236}">
                <a16:creationId xmlns:a16="http://schemas.microsoft.com/office/drawing/2014/main" id="{233E14FB-B7D2-4540-89CA-58207B8B6290}"/>
              </a:ext>
            </a:extLst>
          </p:cNvPr>
          <p:cNvSpPr txBox="1">
            <a:spLocks/>
          </p:cNvSpPr>
          <p:nvPr/>
        </p:nvSpPr>
        <p:spPr>
          <a:xfrm>
            <a:off x="407480" y="87539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Percentage point difference between annual returns </a:t>
            </a:r>
            <a:br>
              <a:rPr lang="en-US" sz="1600"/>
            </a:br>
            <a:r>
              <a:rPr lang="en-US" sz="1600"/>
              <a:t>of the best and worst asset class categories</a:t>
            </a:r>
          </a:p>
        </p:txBody>
      </p:sp>
      <p:grpSp>
        <p:nvGrpSpPr>
          <p:cNvPr id="7" name="Group 6">
            <a:extLst>
              <a:ext uri="{FF2B5EF4-FFF2-40B4-BE49-F238E27FC236}">
                <a16:creationId xmlns:a16="http://schemas.microsoft.com/office/drawing/2014/main" id="{7AC966B1-8ADB-939D-F97D-75A2A2B58EC6}"/>
              </a:ext>
            </a:extLst>
          </p:cNvPr>
          <p:cNvGrpSpPr/>
          <p:nvPr/>
        </p:nvGrpSpPr>
        <p:grpSpPr>
          <a:xfrm>
            <a:off x="317500" y="1935211"/>
            <a:ext cx="8378825" cy="4047390"/>
            <a:chOff x="317500" y="1935211"/>
            <a:chExt cx="8378825" cy="4047390"/>
          </a:xfrm>
        </p:grpSpPr>
        <p:graphicFrame>
          <p:nvGraphicFramePr>
            <p:cNvPr id="39" name="Chart 38">
              <a:extLst>
                <a:ext uri="{FF2B5EF4-FFF2-40B4-BE49-F238E27FC236}">
                  <a16:creationId xmlns:a16="http://schemas.microsoft.com/office/drawing/2014/main" id="{25F24EAC-E9E0-4AD5-8B0C-14681EC650BF}"/>
                </a:ext>
              </a:extLst>
            </p:cNvPr>
            <p:cNvGraphicFramePr/>
            <p:nvPr>
              <p:extLst>
                <p:ext uri="{D42A27DB-BD31-4B8C-83A1-F6EECF244321}">
                  <p14:modId xmlns:p14="http://schemas.microsoft.com/office/powerpoint/2010/main" val="3906348885"/>
                </p:ext>
              </p:extLst>
            </p:nvPr>
          </p:nvGraphicFramePr>
          <p:xfrm>
            <a:off x="317500" y="1957696"/>
            <a:ext cx="8378825" cy="4024905"/>
          </p:xfrm>
          <a:graphic>
            <a:graphicData uri="http://schemas.openxmlformats.org/drawingml/2006/chart">
              <c:chart xmlns:c="http://schemas.openxmlformats.org/drawingml/2006/chart" xmlns:r="http://schemas.openxmlformats.org/officeDocument/2006/relationships" r:id="rId3"/>
            </a:graphicData>
          </a:graphic>
        </p:graphicFrame>
        <p:sp>
          <p:nvSpPr>
            <p:cNvPr id="41" name="TextBox 40">
              <a:extLst>
                <a:ext uri="{FF2B5EF4-FFF2-40B4-BE49-F238E27FC236}">
                  <a16:creationId xmlns:a16="http://schemas.microsoft.com/office/drawing/2014/main" id="{3A83D6F6-44C0-4758-8DA8-DAD73EF21D51}"/>
                </a:ext>
              </a:extLst>
            </p:cNvPr>
            <p:cNvSpPr txBox="1"/>
            <p:nvPr/>
          </p:nvSpPr>
          <p:spPr>
            <a:xfrm>
              <a:off x="1070808" y="2287393"/>
              <a:ext cx="737381" cy="184666"/>
            </a:xfrm>
            <a:prstGeom prst="rect">
              <a:avLst/>
            </a:prstGeom>
            <a:solidFill>
              <a:schemeClr val="bg1"/>
            </a:solidFill>
          </p:spPr>
          <p:txBody>
            <a:bodyPr wrap="none" lIns="0" tIns="0" rIns="0" bIns="0" rtlCol="0">
              <a:spAutoFit/>
            </a:bodyPr>
            <a:lstStyle/>
            <a:p>
              <a:pPr algn="ctr"/>
              <a:r>
                <a:rPr lang="en-US" sz="1200">
                  <a:latin typeface="Arial Narrow" panose="020B0604020202020204" pitchFamily="34" charset="0"/>
                  <a:cs typeface="Arial Narrow" panose="020B0604020202020204" pitchFamily="34" charset="0"/>
                </a:rPr>
                <a:t>Small-growth</a:t>
              </a:r>
            </a:p>
          </p:txBody>
        </p:sp>
        <p:sp>
          <p:nvSpPr>
            <p:cNvPr id="46" name="Text Box 151">
              <a:extLst>
                <a:ext uri="{FF2B5EF4-FFF2-40B4-BE49-F238E27FC236}">
                  <a16:creationId xmlns:a16="http://schemas.microsoft.com/office/drawing/2014/main" id="{5DC28B6A-F24E-41FF-90E3-C00251171B7C}"/>
                </a:ext>
              </a:extLst>
            </p:cNvPr>
            <p:cNvSpPr txBox="1">
              <a:spLocks noChangeArrowheads="1"/>
            </p:cNvSpPr>
            <p:nvPr/>
          </p:nvSpPr>
          <p:spPr bwMode="auto">
            <a:xfrm>
              <a:off x="1156022" y="2677489"/>
              <a:ext cx="566952" cy="287979"/>
            </a:xfrm>
            <a:prstGeom prst="rect">
              <a:avLst/>
            </a:prstGeom>
            <a:noFill/>
            <a:ln>
              <a:noFill/>
            </a:ln>
            <a:effectLst/>
          </p:spPr>
          <p:txBody>
            <a:bodyPr wrap="none" lIns="0" tIns="0" rIns="0" bIns="0" anchor="ctr">
              <a:noAutofit/>
            </a:bodyPr>
            <a:lstStyle>
              <a:lvl1pPr>
                <a:defRPr sz="2400">
                  <a:solidFill>
                    <a:schemeClr val="tx1"/>
                  </a:solidFill>
                  <a:latin typeface="Verdana" charset="0"/>
                  <a:ea typeface="ＭＳ Ｐゴシック" charset="0"/>
                </a:defRPr>
              </a:lvl1pPr>
              <a:lvl2pPr marL="742950" indent="-285750">
                <a:defRPr sz="2400">
                  <a:solidFill>
                    <a:schemeClr val="tx1"/>
                  </a:solidFill>
                  <a:latin typeface="Verdana" charset="0"/>
                  <a:ea typeface="ＭＳ Ｐゴシック" charset="0"/>
                </a:defRPr>
              </a:lvl2pPr>
              <a:lvl3pPr marL="1143000" indent="-228600">
                <a:defRPr sz="2400">
                  <a:solidFill>
                    <a:schemeClr val="tx1"/>
                  </a:solidFill>
                  <a:latin typeface="Verdana" charset="0"/>
                  <a:ea typeface="ＭＳ Ｐゴシック" charset="0"/>
                </a:defRPr>
              </a:lvl3pPr>
              <a:lvl4pPr marL="1600200" indent="-228600">
                <a:defRPr sz="2400">
                  <a:solidFill>
                    <a:schemeClr val="tx1"/>
                  </a:solidFill>
                  <a:latin typeface="Verdana" charset="0"/>
                  <a:ea typeface="ＭＳ Ｐゴシック" charset="0"/>
                </a:defRPr>
              </a:lvl4pPr>
              <a:lvl5pPr marL="2057400" indent="-228600">
                <a:defRPr sz="2400">
                  <a:solidFill>
                    <a:schemeClr val="tx1"/>
                  </a:solidFill>
                  <a:latin typeface="Verdana" charset="0"/>
                  <a:ea typeface="ＭＳ Ｐゴシック" charset="0"/>
                </a:defRPr>
              </a:lvl5pPr>
              <a:lvl6pPr marL="2514600" indent="-228600" algn="ctr" eaLnBrk="0" fontAlgn="base" hangingPunct="0">
                <a:spcBef>
                  <a:spcPct val="0"/>
                </a:spcBef>
                <a:spcAft>
                  <a:spcPct val="0"/>
                </a:spcAft>
                <a:defRPr sz="2400">
                  <a:solidFill>
                    <a:schemeClr val="tx1"/>
                  </a:solidFill>
                  <a:latin typeface="Verdana" charset="0"/>
                  <a:ea typeface="ＭＳ Ｐゴシック" charset="0"/>
                </a:defRPr>
              </a:lvl6pPr>
              <a:lvl7pPr marL="2971800" indent="-228600" algn="ctr" eaLnBrk="0" fontAlgn="base" hangingPunct="0">
                <a:spcBef>
                  <a:spcPct val="0"/>
                </a:spcBef>
                <a:spcAft>
                  <a:spcPct val="0"/>
                </a:spcAft>
                <a:defRPr sz="2400">
                  <a:solidFill>
                    <a:schemeClr val="tx1"/>
                  </a:solidFill>
                  <a:latin typeface="Verdana" charset="0"/>
                  <a:ea typeface="ＭＳ Ｐゴシック" charset="0"/>
                </a:defRPr>
              </a:lvl7pPr>
              <a:lvl8pPr marL="3429000" indent="-228600" algn="ctr" eaLnBrk="0" fontAlgn="base" hangingPunct="0">
                <a:spcBef>
                  <a:spcPct val="0"/>
                </a:spcBef>
                <a:spcAft>
                  <a:spcPct val="0"/>
                </a:spcAft>
                <a:defRPr sz="2400">
                  <a:solidFill>
                    <a:schemeClr val="tx1"/>
                  </a:solidFill>
                  <a:latin typeface="Verdana" charset="0"/>
                  <a:ea typeface="ＭＳ Ｐゴシック" charset="0"/>
                </a:defRPr>
              </a:lvl8pPr>
              <a:lvl9pPr marL="3886200" indent="-228600" algn="ctr" eaLnBrk="0" fontAlgn="base" hangingPunct="0">
                <a:spcBef>
                  <a:spcPct val="0"/>
                </a:spcBef>
                <a:spcAft>
                  <a:spcPct val="0"/>
                </a:spcAft>
                <a:defRPr sz="2400">
                  <a:solidFill>
                    <a:schemeClr val="tx1"/>
                  </a:solidFill>
                  <a:latin typeface="Verdana"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solidFill>
                  <a:effectLst/>
                  <a:uLnTx/>
                  <a:uFillTx/>
                  <a:latin typeface="+mn-lt"/>
                  <a:ea typeface="Arial Unicode MS" panose="020B0604020202020204" pitchFamily="34" charset="-128"/>
                </a:rPr>
                <a:t>18.80</a:t>
              </a:r>
            </a:p>
          </p:txBody>
        </p:sp>
        <p:sp>
          <p:nvSpPr>
            <p:cNvPr id="40" name="TextBox 39">
              <a:extLst>
                <a:ext uri="{FF2B5EF4-FFF2-40B4-BE49-F238E27FC236}">
                  <a16:creationId xmlns:a16="http://schemas.microsoft.com/office/drawing/2014/main" id="{D6DB42C2-8E92-4514-8795-C848EF581720}"/>
                </a:ext>
              </a:extLst>
            </p:cNvPr>
            <p:cNvSpPr txBox="1"/>
            <p:nvPr/>
          </p:nvSpPr>
          <p:spPr>
            <a:xfrm>
              <a:off x="1066800" y="3176418"/>
              <a:ext cx="745396" cy="184666"/>
            </a:xfrm>
            <a:prstGeom prst="rect">
              <a:avLst/>
            </a:prstGeom>
            <a:noFill/>
          </p:spPr>
          <p:txBody>
            <a:bodyPr wrap="none" lIns="0" tIns="0" rIns="0" bIns="0" rtlCol="0">
              <a:spAutoFit/>
            </a:bodyPr>
            <a:lstStyle/>
            <a:p>
              <a:pPr algn="ctr"/>
              <a:r>
                <a:rPr lang="en-US" sz="1200">
                  <a:latin typeface="Arial Narrow" panose="020B0604020202020204" pitchFamily="34" charset="0"/>
                  <a:cs typeface="Arial Narrow" panose="020B0604020202020204" pitchFamily="34" charset="0"/>
                </a:rPr>
                <a:t>Large-growth</a:t>
              </a:r>
            </a:p>
          </p:txBody>
        </p:sp>
        <p:sp>
          <p:nvSpPr>
            <p:cNvPr id="42" name="TextBox 41">
              <a:extLst>
                <a:ext uri="{FF2B5EF4-FFF2-40B4-BE49-F238E27FC236}">
                  <a16:creationId xmlns:a16="http://schemas.microsoft.com/office/drawing/2014/main" id="{98F019A8-641F-4927-A614-4DFE007C2C69}"/>
                </a:ext>
              </a:extLst>
            </p:cNvPr>
            <p:cNvSpPr txBox="1"/>
            <p:nvPr/>
          </p:nvSpPr>
          <p:spPr>
            <a:xfrm>
              <a:off x="1897496" y="3581986"/>
              <a:ext cx="745396" cy="184666"/>
            </a:xfrm>
            <a:prstGeom prst="rect">
              <a:avLst/>
            </a:prstGeom>
            <a:noFill/>
          </p:spPr>
          <p:txBody>
            <a:bodyPr wrap="none" lIns="0" tIns="0" rIns="0" bIns="0" rtlCol="0">
              <a:spAutoFit/>
            </a:bodyPr>
            <a:lstStyle/>
            <a:p>
              <a:pPr algn="ctr"/>
              <a:r>
                <a:rPr lang="en-US" sz="1200">
                  <a:latin typeface="Arial Narrow" panose="020B0604020202020204" pitchFamily="34" charset="0"/>
                  <a:cs typeface="Arial Narrow" panose="020B0604020202020204" pitchFamily="34" charset="0"/>
                </a:rPr>
                <a:t>Large-growth</a:t>
              </a:r>
            </a:p>
          </p:txBody>
        </p:sp>
        <p:sp>
          <p:nvSpPr>
            <p:cNvPr id="47" name="Text Box 151">
              <a:extLst>
                <a:ext uri="{FF2B5EF4-FFF2-40B4-BE49-F238E27FC236}">
                  <a16:creationId xmlns:a16="http://schemas.microsoft.com/office/drawing/2014/main" id="{44ED4F54-784D-4EF2-AE53-A73C1B5A0175}"/>
                </a:ext>
              </a:extLst>
            </p:cNvPr>
            <p:cNvSpPr txBox="1">
              <a:spLocks noChangeArrowheads="1"/>
            </p:cNvSpPr>
            <p:nvPr/>
          </p:nvSpPr>
          <p:spPr bwMode="auto">
            <a:xfrm>
              <a:off x="1989939" y="4033927"/>
              <a:ext cx="560511" cy="287979"/>
            </a:xfrm>
            <a:prstGeom prst="rect">
              <a:avLst/>
            </a:prstGeom>
            <a:noFill/>
            <a:ln>
              <a:noFill/>
            </a:ln>
            <a:effectLst/>
          </p:spPr>
          <p:txBody>
            <a:bodyPr wrap="none" lIns="0" tIns="0" rIns="0" bIns="0" anchor="ctr">
              <a:noAutofit/>
            </a:bodyPr>
            <a:lstStyle>
              <a:lvl1pPr>
                <a:defRPr sz="2400">
                  <a:solidFill>
                    <a:schemeClr val="tx1"/>
                  </a:solidFill>
                  <a:latin typeface="Verdana" charset="0"/>
                  <a:ea typeface="ＭＳ Ｐゴシック" charset="0"/>
                </a:defRPr>
              </a:lvl1pPr>
              <a:lvl2pPr marL="742950" indent="-285750">
                <a:defRPr sz="2400">
                  <a:solidFill>
                    <a:schemeClr val="tx1"/>
                  </a:solidFill>
                  <a:latin typeface="Verdana" charset="0"/>
                  <a:ea typeface="ＭＳ Ｐゴシック" charset="0"/>
                </a:defRPr>
              </a:lvl2pPr>
              <a:lvl3pPr marL="1143000" indent="-228600">
                <a:defRPr sz="2400">
                  <a:solidFill>
                    <a:schemeClr val="tx1"/>
                  </a:solidFill>
                  <a:latin typeface="Verdana" charset="0"/>
                  <a:ea typeface="ＭＳ Ｐゴシック" charset="0"/>
                </a:defRPr>
              </a:lvl3pPr>
              <a:lvl4pPr marL="1600200" indent="-228600">
                <a:defRPr sz="2400">
                  <a:solidFill>
                    <a:schemeClr val="tx1"/>
                  </a:solidFill>
                  <a:latin typeface="Verdana" charset="0"/>
                  <a:ea typeface="ＭＳ Ｐゴシック" charset="0"/>
                </a:defRPr>
              </a:lvl4pPr>
              <a:lvl5pPr marL="2057400" indent="-228600">
                <a:defRPr sz="2400">
                  <a:solidFill>
                    <a:schemeClr val="tx1"/>
                  </a:solidFill>
                  <a:latin typeface="Verdana" charset="0"/>
                  <a:ea typeface="ＭＳ Ｐゴシック" charset="0"/>
                </a:defRPr>
              </a:lvl5pPr>
              <a:lvl6pPr marL="2514600" indent="-228600" algn="ctr" eaLnBrk="0" fontAlgn="base" hangingPunct="0">
                <a:spcBef>
                  <a:spcPct val="0"/>
                </a:spcBef>
                <a:spcAft>
                  <a:spcPct val="0"/>
                </a:spcAft>
                <a:defRPr sz="2400">
                  <a:solidFill>
                    <a:schemeClr val="tx1"/>
                  </a:solidFill>
                  <a:latin typeface="Verdana" charset="0"/>
                  <a:ea typeface="ＭＳ Ｐゴシック" charset="0"/>
                </a:defRPr>
              </a:lvl6pPr>
              <a:lvl7pPr marL="2971800" indent="-228600" algn="ctr" eaLnBrk="0" fontAlgn="base" hangingPunct="0">
                <a:spcBef>
                  <a:spcPct val="0"/>
                </a:spcBef>
                <a:spcAft>
                  <a:spcPct val="0"/>
                </a:spcAft>
                <a:defRPr sz="2400">
                  <a:solidFill>
                    <a:schemeClr val="tx1"/>
                  </a:solidFill>
                  <a:latin typeface="Verdana" charset="0"/>
                  <a:ea typeface="ＭＳ Ｐゴシック" charset="0"/>
                </a:defRPr>
              </a:lvl7pPr>
              <a:lvl8pPr marL="3429000" indent="-228600" algn="ctr" eaLnBrk="0" fontAlgn="base" hangingPunct="0">
                <a:spcBef>
                  <a:spcPct val="0"/>
                </a:spcBef>
                <a:spcAft>
                  <a:spcPct val="0"/>
                </a:spcAft>
                <a:defRPr sz="2400">
                  <a:solidFill>
                    <a:schemeClr val="tx1"/>
                  </a:solidFill>
                  <a:latin typeface="Verdana" charset="0"/>
                  <a:ea typeface="ＭＳ Ｐゴシック" charset="0"/>
                </a:defRPr>
              </a:lvl8pPr>
              <a:lvl9pPr marL="3886200" indent="-228600" algn="ctr" eaLnBrk="0" fontAlgn="base" hangingPunct="0">
                <a:spcBef>
                  <a:spcPct val="0"/>
                </a:spcBef>
                <a:spcAft>
                  <a:spcPct val="0"/>
                </a:spcAft>
                <a:defRPr sz="2400">
                  <a:solidFill>
                    <a:schemeClr val="tx1"/>
                  </a:solidFill>
                  <a:latin typeface="Verdana"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solidFill>
                  <a:effectLst/>
                  <a:uLnTx/>
                  <a:uFillTx/>
                  <a:latin typeface="+mn-lt"/>
                  <a:ea typeface="Arial Unicode MS" panose="020B0604020202020204" pitchFamily="34" charset="-128"/>
                </a:rPr>
                <a:t>21.60</a:t>
              </a:r>
            </a:p>
          </p:txBody>
        </p:sp>
        <p:sp>
          <p:nvSpPr>
            <p:cNvPr id="43" name="TextBox 42">
              <a:extLst>
                <a:ext uri="{FF2B5EF4-FFF2-40B4-BE49-F238E27FC236}">
                  <a16:creationId xmlns:a16="http://schemas.microsoft.com/office/drawing/2014/main" id="{CB2158E5-3995-4DE6-9D42-27884310DE68}"/>
                </a:ext>
              </a:extLst>
            </p:cNvPr>
            <p:cNvSpPr txBox="1"/>
            <p:nvPr/>
          </p:nvSpPr>
          <p:spPr>
            <a:xfrm>
              <a:off x="1940777" y="4589181"/>
              <a:ext cx="658835" cy="184666"/>
            </a:xfrm>
            <a:prstGeom prst="rect">
              <a:avLst/>
            </a:prstGeom>
            <a:noFill/>
          </p:spPr>
          <p:txBody>
            <a:bodyPr wrap="none" lIns="0" tIns="0" rIns="0" bIns="0" rtlCol="0">
              <a:spAutoFit/>
            </a:bodyPr>
            <a:lstStyle/>
            <a:p>
              <a:pPr algn="ctr"/>
              <a:r>
                <a:rPr lang="en-US" sz="1200">
                  <a:latin typeface="Arial Narrow" panose="020B0604020202020204" pitchFamily="34" charset="0"/>
                  <a:cs typeface="Arial Narrow" panose="020B0604020202020204" pitchFamily="34" charset="0"/>
                </a:rPr>
                <a:t>Small-value</a:t>
              </a:r>
            </a:p>
          </p:txBody>
        </p:sp>
        <p:sp>
          <p:nvSpPr>
            <p:cNvPr id="45" name="TextBox 44">
              <a:extLst>
                <a:ext uri="{FF2B5EF4-FFF2-40B4-BE49-F238E27FC236}">
                  <a16:creationId xmlns:a16="http://schemas.microsoft.com/office/drawing/2014/main" id="{4850B44C-4969-47F9-AAF9-F6802EEDFF3A}"/>
                </a:ext>
              </a:extLst>
            </p:cNvPr>
            <p:cNvSpPr txBox="1"/>
            <p:nvPr/>
          </p:nvSpPr>
          <p:spPr>
            <a:xfrm>
              <a:off x="2800039" y="2369332"/>
              <a:ext cx="625171" cy="184666"/>
            </a:xfrm>
            <a:prstGeom prst="rect">
              <a:avLst/>
            </a:prstGeom>
            <a:solidFill>
              <a:schemeClr val="bg1"/>
            </a:solidFill>
          </p:spPr>
          <p:txBody>
            <a:bodyPr wrap="none" lIns="0" tIns="0" rIns="0" bIns="0" rtlCol="0">
              <a:spAutoFit/>
            </a:bodyPr>
            <a:lstStyle/>
            <a:p>
              <a:pPr algn="ctr"/>
              <a:r>
                <a:rPr lang="en-US" sz="1200">
                  <a:latin typeface="Arial Narrow" panose="020B0604020202020204" pitchFamily="34" charset="0"/>
                  <a:cs typeface="Arial Narrow" panose="020B0604020202020204" pitchFamily="34" charset="0"/>
                </a:rPr>
                <a:t>Mid-growth</a:t>
              </a:r>
            </a:p>
          </p:txBody>
        </p:sp>
        <p:sp>
          <p:nvSpPr>
            <p:cNvPr id="50" name="Text Box 151">
              <a:extLst>
                <a:ext uri="{FF2B5EF4-FFF2-40B4-BE49-F238E27FC236}">
                  <a16:creationId xmlns:a16="http://schemas.microsoft.com/office/drawing/2014/main" id="{5AC1915B-953F-4E94-8F58-BE04F7A84568}"/>
                </a:ext>
              </a:extLst>
            </p:cNvPr>
            <p:cNvSpPr txBox="1">
              <a:spLocks noChangeArrowheads="1"/>
            </p:cNvSpPr>
            <p:nvPr/>
          </p:nvSpPr>
          <p:spPr bwMode="auto">
            <a:xfrm>
              <a:off x="2829148" y="2867131"/>
              <a:ext cx="566952" cy="287979"/>
            </a:xfrm>
            <a:prstGeom prst="rect">
              <a:avLst/>
            </a:prstGeom>
            <a:noFill/>
            <a:ln>
              <a:noFill/>
            </a:ln>
            <a:effectLst/>
          </p:spPr>
          <p:txBody>
            <a:bodyPr wrap="none" lIns="0" tIns="0" rIns="0" bIns="0" anchor="ctr">
              <a:noAutofit/>
            </a:bodyPr>
            <a:lstStyle>
              <a:lvl1pPr>
                <a:defRPr sz="2400">
                  <a:solidFill>
                    <a:schemeClr val="tx1"/>
                  </a:solidFill>
                  <a:latin typeface="Verdana" charset="0"/>
                  <a:ea typeface="ＭＳ Ｐゴシック" charset="0"/>
                </a:defRPr>
              </a:lvl1pPr>
              <a:lvl2pPr marL="742950" indent="-285750">
                <a:defRPr sz="2400">
                  <a:solidFill>
                    <a:schemeClr val="tx1"/>
                  </a:solidFill>
                  <a:latin typeface="Verdana" charset="0"/>
                  <a:ea typeface="ＭＳ Ｐゴシック" charset="0"/>
                </a:defRPr>
              </a:lvl2pPr>
              <a:lvl3pPr marL="1143000" indent="-228600">
                <a:defRPr sz="2400">
                  <a:solidFill>
                    <a:schemeClr val="tx1"/>
                  </a:solidFill>
                  <a:latin typeface="Verdana" charset="0"/>
                  <a:ea typeface="ＭＳ Ｐゴシック" charset="0"/>
                </a:defRPr>
              </a:lvl3pPr>
              <a:lvl4pPr marL="1600200" indent="-228600">
                <a:defRPr sz="2400">
                  <a:solidFill>
                    <a:schemeClr val="tx1"/>
                  </a:solidFill>
                  <a:latin typeface="Verdana" charset="0"/>
                  <a:ea typeface="ＭＳ Ｐゴシック" charset="0"/>
                </a:defRPr>
              </a:lvl4pPr>
              <a:lvl5pPr marL="2057400" indent="-228600">
                <a:defRPr sz="2400">
                  <a:solidFill>
                    <a:schemeClr val="tx1"/>
                  </a:solidFill>
                  <a:latin typeface="Verdana" charset="0"/>
                  <a:ea typeface="ＭＳ Ｐゴシック" charset="0"/>
                </a:defRPr>
              </a:lvl5pPr>
              <a:lvl6pPr marL="2514600" indent="-228600" algn="ctr" eaLnBrk="0" fontAlgn="base" hangingPunct="0">
                <a:spcBef>
                  <a:spcPct val="0"/>
                </a:spcBef>
                <a:spcAft>
                  <a:spcPct val="0"/>
                </a:spcAft>
                <a:defRPr sz="2400">
                  <a:solidFill>
                    <a:schemeClr val="tx1"/>
                  </a:solidFill>
                  <a:latin typeface="Verdana" charset="0"/>
                  <a:ea typeface="ＭＳ Ｐゴシック" charset="0"/>
                </a:defRPr>
              </a:lvl6pPr>
              <a:lvl7pPr marL="2971800" indent="-228600" algn="ctr" eaLnBrk="0" fontAlgn="base" hangingPunct="0">
                <a:spcBef>
                  <a:spcPct val="0"/>
                </a:spcBef>
                <a:spcAft>
                  <a:spcPct val="0"/>
                </a:spcAft>
                <a:defRPr sz="2400">
                  <a:solidFill>
                    <a:schemeClr val="tx1"/>
                  </a:solidFill>
                  <a:latin typeface="Verdana" charset="0"/>
                  <a:ea typeface="ＭＳ Ｐゴシック" charset="0"/>
                </a:defRPr>
              </a:lvl7pPr>
              <a:lvl8pPr marL="3429000" indent="-228600" algn="ctr" eaLnBrk="0" fontAlgn="base" hangingPunct="0">
                <a:spcBef>
                  <a:spcPct val="0"/>
                </a:spcBef>
                <a:spcAft>
                  <a:spcPct val="0"/>
                </a:spcAft>
                <a:defRPr sz="2400">
                  <a:solidFill>
                    <a:schemeClr val="tx1"/>
                  </a:solidFill>
                  <a:latin typeface="Verdana" charset="0"/>
                  <a:ea typeface="ＭＳ Ｐゴシック" charset="0"/>
                </a:defRPr>
              </a:lvl8pPr>
              <a:lvl9pPr marL="3886200" indent="-228600" algn="ctr" eaLnBrk="0" fontAlgn="base" hangingPunct="0">
                <a:spcBef>
                  <a:spcPct val="0"/>
                </a:spcBef>
                <a:spcAft>
                  <a:spcPct val="0"/>
                </a:spcAft>
                <a:defRPr sz="2400">
                  <a:solidFill>
                    <a:schemeClr val="tx1"/>
                  </a:solidFill>
                  <a:latin typeface="Verdana"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solidFill>
                  <a:effectLst/>
                  <a:uLnTx/>
                  <a:uFillTx/>
                  <a:latin typeface="+mn-lt"/>
                  <a:ea typeface="Arial Unicode MS" panose="020B0604020202020204" pitchFamily="34" charset="-128"/>
                </a:rPr>
                <a:t>26.60</a:t>
              </a:r>
            </a:p>
          </p:txBody>
        </p:sp>
        <p:sp>
          <p:nvSpPr>
            <p:cNvPr id="44" name="TextBox 43">
              <a:extLst>
                <a:ext uri="{FF2B5EF4-FFF2-40B4-BE49-F238E27FC236}">
                  <a16:creationId xmlns:a16="http://schemas.microsoft.com/office/drawing/2014/main" id="{FC6B571F-C94A-4B61-B79E-59EB7E4A39B5}"/>
                </a:ext>
              </a:extLst>
            </p:cNvPr>
            <p:cNvSpPr txBox="1"/>
            <p:nvPr/>
          </p:nvSpPr>
          <p:spPr>
            <a:xfrm>
              <a:off x="2779200" y="3531170"/>
              <a:ext cx="666849" cy="184666"/>
            </a:xfrm>
            <a:prstGeom prst="rect">
              <a:avLst/>
            </a:prstGeom>
            <a:solidFill>
              <a:schemeClr val="bg1"/>
            </a:solidFill>
          </p:spPr>
          <p:txBody>
            <a:bodyPr wrap="none" lIns="0" tIns="0" rIns="0" bIns="0" rtlCol="0">
              <a:spAutoFit/>
            </a:bodyPr>
            <a:lstStyle/>
            <a:p>
              <a:pPr algn="ctr"/>
              <a:r>
                <a:rPr lang="en-US" sz="1200">
                  <a:latin typeface="Arial Narrow" panose="020B0604020202020204" pitchFamily="34" charset="0"/>
                  <a:cs typeface="Arial Narrow" panose="020B0604020202020204" pitchFamily="34" charset="0"/>
                </a:rPr>
                <a:t>Large-value</a:t>
              </a:r>
            </a:p>
          </p:txBody>
        </p:sp>
        <p:sp>
          <p:nvSpPr>
            <p:cNvPr id="53" name="TextBox 2">
              <a:extLst>
                <a:ext uri="{FF2B5EF4-FFF2-40B4-BE49-F238E27FC236}">
                  <a16:creationId xmlns:a16="http://schemas.microsoft.com/office/drawing/2014/main" id="{D2274CCC-7643-4EB9-9A96-5793E054D97F}"/>
                </a:ext>
              </a:extLst>
            </p:cNvPr>
            <p:cNvSpPr txBox="1"/>
            <p:nvPr/>
          </p:nvSpPr>
          <p:spPr>
            <a:xfrm>
              <a:off x="3608521" y="2888122"/>
              <a:ext cx="658835" cy="184666"/>
            </a:xfrm>
            <a:prstGeom prst="rect">
              <a:avLst/>
            </a:prstGeom>
            <a:noFill/>
          </p:spPr>
          <p:txBody>
            <a:bodyPr wrap="non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latin typeface="Arial Narrow" panose="020B0604020202020204" pitchFamily="34" charset="0"/>
                  <a:cs typeface="Arial Narrow" panose="020B0604020202020204" pitchFamily="34" charset="0"/>
                </a:rPr>
                <a:t>Small-value</a:t>
              </a:r>
            </a:p>
          </p:txBody>
        </p:sp>
        <p:sp>
          <p:nvSpPr>
            <p:cNvPr id="54" name="Text Box 151">
              <a:extLst>
                <a:ext uri="{FF2B5EF4-FFF2-40B4-BE49-F238E27FC236}">
                  <a16:creationId xmlns:a16="http://schemas.microsoft.com/office/drawing/2014/main" id="{CD29DB40-BF07-48B4-9D03-EBFBB1B836AC}"/>
                </a:ext>
              </a:extLst>
            </p:cNvPr>
            <p:cNvSpPr txBox="1">
              <a:spLocks noChangeArrowheads="1"/>
            </p:cNvSpPr>
            <p:nvPr/>
          </p:nvSpPr>
          <p:spPr bwMode="auto">
            <a:xfrm>
              <a:off x="3651336" y="3367228"/>
              <a:ext cx="573206" cy="287979"/>
            </a:xfrm>
            <a:prstGeom prst="rect">
              <a:avLst/>
            </a:prstGeom>
            <a:noFill/>
            <a:ln>
              <a:noFill/>
            </a:ln>
            <a:effectLst/>
          </p:spPr>
          <p:txBody>
            <a:bodyPr wrap="none" lIns="0" tIns="0" rIns="0" bIns="0" anchor="ctr">
              <a:noAutofit/>
            </a:bodyPr>
            <a:lstStyle>
              <a:lvl1pPr>
                <a:defRPr sz="2400">
                  <a:solidFill>
                    <a:schemeClr val="tx1"/>
                  </a:solidFill>
                  <a:latin typeface="Verdana" charset="0"/>
                  <a:ea typeface="ＭＳ Ｐゴシック" charset="0"/>
                </a:defRPr>
              </a:lvl1pPr>
              <a:lvl2pPr marL="742950" indent="-285750">
                <a:defRPr sz="2400">
                  <a:solidFill>
                    <a:schemeClr val="tx1"/>
                  </a:solidFill>
                  <a:latin typeface="Verdana" charset="0"/>
                  <a:ea typeface="ＭＳ Ｐゴシック" charset="0"/>
                </a:defRPr>
              </a:lvl2pPr>
              <a:lvl3pPr marL="1143000" indent="-228600">
                <a:defRPr sz="2400">
                  <a:solidFill>
                    <a:schemeClr val="tx1"/>
                  </a:solidFill>
                  <a:latin typeface="Verdana" charset="0"/>
                  <a:ea typeface="ＭＳ Ｐゴシック" charset="0"/>
                </a:defRPr>
              </a:lvl3pPr>
              <a:lvl4pPr marL="1600200" indent="-228600">
                <a:defRPr sz="2400">
                  <a:solidFill>
                    <a:schemeClr val="tx1"/>
                  </a:solidFill>
                  <a:latin typeface="Verdana" charset="0"/>
                  <a:ea typeface="ＭＳ Ｐゴシック" charset="0"/>
                </a:defRPr>
              </a:lvl4pPr>
              <a:lvl5pPr marL="2057400" indent="-228600">
                <a:defRPr sz="2400">
                  <a:solidFill>
                    <a:schemeClr val="tx1"/>
                  </a:solidFill>
                  <a:latin typeface="Verdana" charset="0"/>
                  <a:ea typeface="ＭＳ Ｐゴシック" charset="0"/>
                </a:defRPr>
              </a:lvl5pPr>
              <a:lvl6pPr marL="2514600" indent="-228600" algn="ctr" eaLnBrk="0" fontAlgn="base" hangingPunct="0">
                <a:spcBef>
                  <a:spcPct val="0"/>
                </a:spcBef>
                <a:spcAft>
                  <a:spcPct val="0"/>
                </a:spcAft>
                <a:defRPr sz="2400">
                  <a:solidFill>
                    <a:schemeClr val="tx1"/>
                  </a:solidFill>
                  <a:latin typeface="Verdana" charset="0"/>
                  <a:ea typeface="ＭＳ Ｐゴシック" charset="0"/>
                </a:defRPr>
              </a:lvl6pPr>
              <a:lvl7pPr marL="2971800" indent="-228600" algn="ctr" eaLnBrk="0" fontAlgn="base" hangingPunct="0">
                <a:spcBef>
                  <a:spcPct val="0"/>
                </a:spcBef>
                <a:spcAft>
                  <a:spcPct val="0"/>
                </a:spcAft>
                <a:defRPr sz="2400">
                  <a:solidFill>
                    <a:schemeClr val="tx1"/>
                  </a:solidFill>
                  <a:latin typeface="Verdana" charset="0"/>
                  <a:ea typeface="ＭＳ Ｐゴシック" charset="0"/>
                </a:defRPr>
              </a:lvl7pPr>
              <a:lvl8pPr marL="3429000" indent="-228600" algn="ctr" eaLnBrk="0" fontAlgn="base" hangingPunct="0">
                <a:spcBef>
                  <a:spcPct val="0"/>
                </a:spcBef>
                <a:spcAft>
                  <a:spcPct val="0"/>
                </a:spcAft>
                <a:defRPr sz="2400">
                  <a:solidFill>
                    <a:schemeClr val="tx1"/>
                  </a:solidFill>
                  <a:latin typeface="Verdana" charset="0"/>
                  <a:ea typeface="ＭＳ Ｐゴシック" charset="0"/>
                </a:defRPr>
              </a:lvl8pPr>
              <a:lvl9pPr marL="3886200" indent="-228600" algn="ctr" eaLnBrk="0" fontAlgn="base" hangingPunct="0">
                <a:spcBef>
                  <a:spcPct val="0"/>
                </a:spcBef>
                <a:spcAft>
                  <a:spcPct val="0"/>
                </a:spcAft>
                <a:defRPr sz="2400">
                  <a:solidFill>
                    <a:schemeClr val="tx1"/>
                  </a:solidFill>
                  <a:latin typeface="Verdana"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solidFill>
                  <a:effectLst/>
                  <a:uLnTx/>
                  <a:uFillTx/>
                  <a:latin typeface="+mn-lt"/>
                  <a:ea typeface="Arial Unicode MS" panose="020B0604020202020204" pitchFamily="34" charset="-128"/>
                </a:rPr>
                <a:t>24.30</a:t>
              </a:r>
            </a:p>
          </p:txBody>
        </p:sp>
        <p:sp>
          <p:nvSpPr>
            <p:cNvPr id="52" name="TextBox 2">
              <a:extLst>
                <a:ext uri="{FF2B5EF4-FFF2-40B4-BE49-F238E27FC236}">
                  <a16:creationId xmlns:a16="http://schemas.microsoft.com/office/drawing/2014/main" id="{2E124A1C-6186-4530-9BAD-2DD0A383C41F}"/>
                </a:ext>
              </a:extLst>
            </p:cNvPr>
            <p:cNvSpPr txBox="1"/>
            <p:nvPr/>
          </p:nvSpPr>
          <p:spPr>
            <a:xfrm>
              <a:off x="3619286" y="3971955"/>
              <a:ext cx="625171" cy="184666"/>
            </a:xfrm>
            <a:prstGeom prst="rect">
              <a:avLst/>
            </a:prstGeom>
            <a:noFill/>
          </p:spPr>
          <p:txBody>
            <a:bodyPr wrap="non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latin typeface="Arial Narrow" panose="020B0604020202020204" pitchFamily="34" charset="0"/>
                  <a:cs typeface="Arial Narrow" panose="020B0604020202020204" pitchFamily="34" charset="0"/>
                </a:rPr>
                <a:t>Mid-growth</a:t>
              </a:r>
            </a:p>
          </p:txBody>
        </p:sp>
        <p:sp>
          <p:nvSpPr>
            <p:cNvPr id="49" name="TextBox 2">
              <a:extLst>
                <a:ext uri="{FF2B5EF4-FFF2-40B4-BE49-F238E27FC236}">
                  <a16:creationId xmlns:a16="http://schemas.microsoft.com/office/drawing/2014/main" id="{490DE7FB-CC74-4616-8276-390BC51C727C}"/>
                </a:ext>
              </a:extLst>
            </p:cNvPr>
            <p:cNvSpPr txBox="1"/>
            <p:nvPr/>
          </p:nvSpPr>
          <p:spPr>
            <a:xfrm>
              <a:off x="4407939" y="2921899"/>
              <a:ext cx="745396" cy="184666"/>
            </a:xfrm>
            <a:prstGeom prst="rect">
              <a:avLst/>
            </a:prstGeom>
            <a:noFill/>
          </p:spPr>
          <p:txBody>
            <a:bodyPr wrap="non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latin typeface="Arial Narrow" panose="020B0604020202020204" pitchFamily="34" charset="0"/>
                  <a:cs typeface="Arial Narrow" panose="020B0604020202020204" pitchFamily="34" charset="0"/>
                </a:rPr>
                <a:t>Large-growth</a:t>
              </a:r>
            </a:p>
          </p:txBody>
        </p:sp>
        <p:sp>
          <p:nvSpPr>
            <p:cNvPr id="51" name="Text Box 151">
              <a:extLst>
                <a:ext uri="{FF2B5EF4-FFF2-40B4-BE49-F238E27FC236}">
                  <a16:creationId xmlns:a16="http://schemas.microsoft.com/office/drawing/2014/main" id="{54529B7A-95F7-4C9F-9775-994A6A15B0C8}"/>
                </a:ext>
              </a:extLst>
            </p:cNvPr>
            <p:cNvSpPr txBox="1">
              <a:spLocks noChangeArrowheads="1"/>
            </p:cNvSpPr>
            <p:nvPr/>
          </p:nvSpPr>
          <p:spPr bwMode="auto">
            <a:xfrm>
              <a:off x="4497023" y="3414548"/>
              <a:ext cx="567229" cy="287979"/>
            </a:xfrm>
            <a:prstGeom prst="rect">
              <a:avLst/>
            </a:prstGeom>
            <a:noFill/>
            <a:ln>
              <a:noFill/>
            </a:ln>
            <a:effectLst/>
          </p:spPr>
          <p:txBody>
            <a:bodyPr wrap="none" lIns="0" tIns="0" rIns="0" bIns="0" anchor="ctr">
              <a:noAutofit/>
            </a:bodyPr>
            <a:lstStyle>
              <a:lvl1pPr>
                <a:defRPr sz="2400">
                  <a:solidFill>
                    <a:schemeClr val="tx1"/>
                  </a:solidFill>
                  <a:latin typeface="Verdana" charset="0"/>
                  <a:ea typeface="ＭＳ Ｐゴシック" charset="0"/>
                </a:defRPr>
              </a:lvl1pPr>
              <a:lvl2pPr marL="742950" indent="-285750">
                <a:defRPr sz="2400">
                  <a:solidFill>
                    <a:schemeClr val="tx1"/>
                  </a:solidFill>
                  <a:latin typeface="Verdana" charset="0"/>
                  <a:ea typeface="ＭＳ Ｐゴシック" charset="0"/>
                </a:defRPr>
              </a:lvl2pPr>
              <a:lvl3pPr marL="1143000" indent="-228600">
                <a:defRPr sz="2400">
                  <a:solidFill>
                    <a:schemeClr val="tx1"/>
                  </a:solidFill>
                  <a:latin typeface="Verdana" charset="0"/>
                  <a:ea typeface="ＭＳ Ｐゴシック" charset="0"/>
                </a:defRPr>
              </a:lvl3pPr>
              <a:lvl4pPr marL="1600200" indent="-228600">
                <a:defRPr sz="2400">
                  <a:solidFill>
                    <a:schemeClr val="tx1"/>
                  </a:solidFill>
                  <a:latin typeface="Verdana" charset="0"/>
                  <a:ea typeface="ＭＳ Ｐゴシック" charset="0"/>
                </a:defRPr>
              </a:lvl4pPr>
              <a:lvl5pPr marL="2057400" indent="-228600">
                <a:defRPr sz="2400">
                  <a:solidFill>
                    <a:schemeClr val="tx1"/>
                  </a:solidFill>
                  <a:latin typeface="Verdana" charset="0"/>
                  <a:ea typeface="ＭＳ Ｐゴシック" charset="0"/>
                </a:defRPr>
              </a:lvl5pPr>
              <a:lvl6pPr marL="2514600" indent="-228600" algn="ctr" eaLnBrk="0" fontAlgn="base" hangingPunct="0">
                <a:spcBef>
                  <a:spcPct val="0"/>
                </a:spcBef>
                <a:spcAft>
                  <a:spcPct val="0"/>
                </a:spcAft>
                <a:defRPr sz="2400">
                  <a:solidFill>
                    <a:schemeClr val="tx1"/>
                  </a:solidFill>
                  <a:latin typeface="Verdana" charset="0"/>
                  <a:ea typeface="ＭＳ Ｐゴシック" charset="0"/>
                </a:defRPr>
              </a:lvl6pPr>
              <a:lvl7pPr marL="2971800" indent="-228600" algn="ctr" eaLnBrk="0" fontAlgn="base" hangingPunct="0">
                <a:spcBef>
                  <a:spcPct val="0"/>
                </a:spcBef>
                <a:spcAft>
                  <a:spcPct val="0"/>
                </a:spcAft>
                <a:defRPr sz="2400">
                  <a:solidFill>
                    <a:schemeClr val="tx1"/>
                  </a:solidFill>
                  <a:latin typeface="Verdana" charset="0"/>
                  <a:ea typeface="ＭＳ Ｐゴシック" charset="0"/>
                </a:defRPr>
              </a:lvl7pPr>
              <a:lvl8pPr marL="3429000" indent="-228600" algn="ctr" eaLnBrk="0" fontAlgn="base" hangingPunct="0">
                <a:spcBef>
                  <a:spcPct val="0"/>
                </a:spcBef>
                <a:spcAft>
                  <a:spcPct val="0"/>
                </a:spcAft>
                <a:defRPr sz="2400">
                  <a:solidFill>
                    <a:schemeClr val="tx1"/>
                  </a:solidFill>
                  <a:latin typeface="Verdana" charset="0"/>
                  <a:ea typeface="ＭＳ Ｐゴシック" charset="0"/>
                </a:defRPr>
              </a:lvl8pPr>
              <a:lvl9pPr marL="3886200" indent="-228600" algn="ctr" eaLnBrk="0" fontAlgn="base" hangingPunct="0">
                <a:spcBef>
                  <a:spcPct val="0"/>
                </a:spcBef>
                <a:spcAft>
                  <a:spcPct val="0"/>
                </a:spcAft>
                <a:defRPr sz="2400">
                  <a:solidFill>
                    <a:schemeClr val="tx1"/>
                  </a:solidFill>
                  <a:latin typeface="Verdana"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solidFill>
                  <a:effectLst/>
                  <a:uLnTx/>
                  <a:uFillTx/>
                  <a:latin typeface="+mn-lt"/>
                  <a:ea typeface="Arial Unicode MS" panose="020B0604020202020204" pitchFamily="34" charset="-128"/>
                </a:rPr>
                <a:t>22.37</a:t>
              </a:r>
            </a:p>
          </p:txBody>
        </p:sp>
        <p:sp>
          <p:nvSpPr>
            <p:cNvPr id="48" name="TextBox 2">
              <a:extLst>
                <a:ext uri="{FF2B5EF4-FFF2-40B4-BE49-F238E27FC236}">
                  <a16:creationId xmlns:a16="http://schemas.microsoft.com/office/drawing/2014/main" id="{6CF6EA35-A22B-4697-9B96-EA1E3ECA2E37}"/>
                </a:ext>
              </a:extLst>
            </p:cNvPr>
            <p:cNvSpPr txBox="1"/>
            <p:nvPr/>
          </p:nvSpPr>
          <p:spPr>
            <a:xfrm>
              <a:off x="4451219" y="3954798"/>
              <a:ext cx="658835" cy="184666"/>
            </a:xfrm>
            <a:prstGeom prst="rect">
              <a:avLst/>
            </a:prstGeom>
            <a:noFill/>
          </p:spPr>
          <p:txBody>
            <a:bodyPr wrap="non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latin typeface="Arial Narrow" panose="020B0604020202020204" pitchFamily="34" charset="0"/>
                  <a:cs typeface="Arial Narrow" panose="020B0604020202020204" pitchFamily="34" charset="0"/>
                </a:rPr>
                <a:t>Small-value</a:t>
              </a:r>
            </a:p>
          </p:txBody>
        </p:sp>
        <p:sp>
          <p:nvSpPr>
            <p:cNvPr id="63" name="TextBox 2">
              <a:extLst>
                <a:ext uri="{FF2B5EF4-FFF2-40B4-BE49-F238E27FC236}">
                  <a16:creationId xmlns:a16="http://schemas.microsoft.com/office/drawing/2014/main" id="{C106920C-A2DB-470F-9EA5-53BF8395B73B}"/>
                </a:ext>
              </a:extLst>
            </p:cNvPr>
            <p:cNvSpPr txBox="1"/>
            <p:nvPr/>
          </p:nvSpPr>
          <p:spPr>
            <a:xfrm>
              <a:off x="5247476" y="2642302"/>
              <a:ext cx="745396" cy="184666"/>
            </a:xfrm>
            <a:prstGeom prst="rect">
              <a:avLst/>
            </a:prstGeom>
            <a:solidFill>
              <a:schemeClr val="bg1"/>
            </a:solidFill>
          </p:spPr>
          <p:txBody>
            <a:bodyPr wrap="non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latin typeface="Arial Narrow" panose="020B0604020202020204" pitchFamily="34" charset="0"/>
                  <a:cs typeface="Arial Narrow" panose="020B0604020202020204" pitchFamily="34" charset="0"/>
                </a:rPr>
                <a:t>Large-growth</a:t>
              </a:r>
            </a:p>
          </p:txBody>
        </p:sp>
        <p:sp>
          <p:nvSpPr>
            <p:cNvPr id="64" name="Text Box 151">
              <a:extLst>
                <a:ext uri="{FF2B5EF4-FFF2-40B4-BE49-F238E27FC236}">
                  <a16:creationId xmlns:a16="http://schemas.microsoft.com/office/drawing/2014/main" id="{B3D80E72-65D8-4686-B468-F1D505AAF7C8}"/>
                </a:ext>
              </a:extLst>
            </p:cNvPr>
            <p:cNvSpPr txBox="1">
              <a:spLocks noChangeArrowheads="1"/>
            </p:cNvSpPr>
            <p:nvPr/>
          </p:nvSpPr>
          <p:spPr bwMode="auto">
            <a:xfrm>
              <a:off x="5335307" y="3297206"/>
              <a:ext cx="569735" cy="287979"/>
            </a:xfrm>
            <a:prstGeom prst="rect">
              <a:avLst/>
            </a:prstGeom>
            <a:noFill/>
            <a:ln>
              <a:noFill/>
            </a:ln>
            <a:effectLst/>
          </p:spPr>
          <p:txBody>
            <a:bodyPr wrap="none" lIns="0" tIns="0" rIns="0" bIns="0" anchor="ctr">
              <a:noAutofit/>
            </a:bodyPr>
            <a:lstStyle>
              <a:lvl1pPr>
                <a:defRPr sz="2400">
                  <a:solidFill>
                    <a:schemeClr val="tx1"/>
                  </a:solidFill>
                  <a:latin typeface="Verdana" charset="0"/>
                  <a:ea typeface="ＭＳ Ｐゴシック" charset="0"/>
                </a:defRPr>
              </a:lvl1pPr>
              <a:lvl2pPr marL="742950" indent="-285750">
                <a:defRPr sz="2400">
                  <a:solidFill>
                    <a:schemeClr val="tx1"/>
                  </a:solidFill>
                  <a:latin typeface="Verdana" charset="0"/>
                  <a:ea typeface="ＭＳ Ｐゴシック" charset="0"/>
                </a:defRPr>
              </a:lvl2pPr>
              <a:lvl3pPr marL="1143000" indent="-228600">
                <a:defRPr sz="2400">
                  <a:solidFill>
                    <a:schemeClr val="tx1"/>
                  </a:solidFill>
                  <a:latin typeface="Verdana" charset="0"/>
                  <a:ea typeface="ＭＳ Ｐゴシック" charset="0"/>
                </a:defRPr>
              </a:lvl3pPr>
              <a:lvl4pPr marL="1600200" indent="-228600">
                <a:defRPr sz="2400">
                  <a:solidFill>
                    <a:schemeClr val="tx1"/>
                  </a:solidFill>
                  <a:latin typeface="Verdana" charset="0"/>
                  <a:ea typeface="ＭＳ Ｐゴシック" charset="0"/>
                </a:defRPr>
              </a:lvl4pPr>
              <a:lvl5pPr marL="2057400" indent="-228600">
                <a:defRPr sz="2400">
                  <a:solidFill>
                    <a:schemeClr val="tx1"/>
                  </a:solidFill>
                  <a:latin typeface="Verdana" charset="0"/>
                  <a:ea typeface="ＭＳ Ｐゴシック" charset="0"/>
                </a:defRPr>
              </a:lvl5pPr>
              <a:lvl6pPr marL="2514600" indent="-228600" algn="ctr" eaLnBrk="0" fontAlgn="base" hangingPunct="0">
                <a:spcBef>
                  <a:spcPct val="0"/>
                </a:spcBef>
                <a:spcAft>
                  <a:spcPct val="0"/>
                </a:spcAft>
                <a:defRPr sz="2400">
                  <a:solidFill>
                    <a:schemeClr val="tx1"/>
                  </a:solidFill>
                  <a:latin typeface="Verdana" charset="0"/>
                  <a:ea typeface="ＭＳ Ｐゴシック" charset="0"/>
                </a:defRPr>
              </a:lvl6pPr>
              <a:lvl7pPr marL="2971800" indent="-228600" algn="ctr" eaLnBrk="0" fontAlgn="base" hangingPunct="0">
                <a:spcBef>
                  <a:spcPct val="0"/>
                </a:spcBef>
                <a:spcAft>
                  <a:spcPct val="0"/>
                </a:spcAft>
                <a:defRPr sz="2400">
                  <a:solidFill>
                    <a:schemeClr val="tx1"/>
                  </a:solidFill>
                  <a:latin typeface="Verdana" charset="0"/>
                  <a:ea typeface="ＭＳ Ｐゴシック" charset="0"/>
                </a:defRPr>
              </a:lvl7pPr>
              <a:lvl8pPr marL="3429000" indent="-228600" algn="ctr" eaLnBrk="0" fontAlgn="base" hangingPunct="0">
                <a:spcBef>
                  <a:spcPct val="0"/>
                </a:spcBef>
                <a:spcAft>
                  <a:spcPct val="0"/>
                </a:spcAft>
                <a:defRPr sz="2400">
                  <a:solidFill>
                    <a:schemeClr val="tx1"/>
                  </a:solidFill>
                  <a:latin typeface="Verdana" charset="0"/>
                  <a:ea typeface="ＭＳ Ｐゴシック" charset="0"/>
                </a:defRPr>
              </a:lvl8pPr>
              <a:lvl9pPr marL="3886200" indent="-228600" algn="ctr" eaLnBrk="0" fontAlgn="base" hangingPunct="0">
                <a:spcBef>
                  <a:spcPct val="0"/>
                </a:spcBef>
                <a:spcAft>
                  <a:spcPct val="0"/>
                </a:spcAft>
                <a:defRPr sz="2400">
                  <a:solidFill>
                    <a:schemeClr val="tx1"/>
                  </a:solidFill>
                  <a:latin typeface="Verdana"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solidFill>
                  <a:effectLst/>
                  <a:uLnTx/>
                  <a:uFillTx/>
                  <a:latin typeface="+mn-lt"/>
                  <a:ea typeface="Arial Unicode MS" panose="020B0604020202020204" pitchFamily="34" charset="-128"/>
                </a:rPr>
                <a:t>35.69</a:t>
              </a:r>
            </a:p>
          </p:txBody>
        </p:sp>
        <p:sp>
          <p:nvSpPr>
            <p:cNvPr id="62" name="TextBox 2">
              <a:extLst>
                <a:ext uri="{FF2B5EF4-FFF2-40B4-BE49-F238E27FC236}">
                  <a16:creationId xmlns:a16="http://schemas.microsoft.com/office/drawing/2014/main" id="{575DC20A-919A-46A6-B465-CC707F19155C}"/>
                </a:ext>
              </a:extLst>
            </p:cNvPr>
            <p:cNvSpPr txBox="1"/>
            <p:nvPr/>
          </p:nvSpPr>
          <p:spPr>
            <a:xfrm>
              <a:off x="5286749" y="4139464"/>
              <a:ext cx="666849" cy="184666"/>
            </a:xfrm>
            <a:prstGeom prst="rect">
              <a:avLst/>
            </a:prstGeom>
            <a:solidFill>
              <a:schemeClr val="bg1"/>
            </a:solidFill>
          </p:spPr>
          <p:txBody>
            <a:bodyPr wrap="non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latin typeface="Arial Narrow" panose="020B0604020202020204" pitchFamily="34" charset="0"/>
                  <a:cs typeface="Arial Narrow" panose="020B0604020202020204" pitchFamily="34" charset="0"/>
                </a:rPr>
                <a:t>Large-value</a:t>
              </a:r>
            </a:p>
          </p:txBody>
        </p:sp>
        <p:sp>
          <p:nvSpPr>
            <p:cNvPr id="35" name="TextBox 2">
              <a:extLst>
                <a:ext uri="{FF2B5EF4-FFF2-40B4-BE49-F238E27FC236}">
                  <a16:creationId xmlns:a16="http://schemas.microsoft.com/office/drawing/2014/main" id="{1489DB23-B054-834E-B239-608107A774A7}"/>
                </a:ext>
              </a:extLst>
            </p:cNvPr>
            <p:cNvSpPr txBox="1"/>
            <p:nvPr/>
          </p:nvSpPr>
          <p:spPr>
            <a:xfrm>
              <a:off x="6182047" y="3011002"/>
              <a:ext cx="546625" cy="184666"/>
            </a:xfrm>
            <a:prstGeom prst="rect">
              <a:avLst/>
            </a:prstGeom>
            <a:solidFill>
              <a:schemeClr val="bg1"/>
            </a:solidFill>
          </p:spPr>
          <p:txBody>
            <a:bodyPr wrap="non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latin typeface="Arial Narrow" panose="020B0604020202020204" pitchFamily="34" charset="0"/>
                  <a:cs typeface="Arial Narrow" panose="020B0604020202020204" pitchFamily="34" charset="0"/>
                </a:rPr>
                <a:t>Mid-value</a:t>
              </a:r>
            </a:p>
          </p:txBody>
        </p:sp>
        <p:sp>
          <p:nvSpPr>
            <p:cNvPr id="33" name="Text Box 151">
              <a:extLst>
                <a:ext uri="{FF2B5EF4-FFF2-40B4-BE49-F238E27FC236}">
                  <a16:creationId xmlns:a16="http://schemas.microsoft.com/office/drawing/2014/main" id="{767D29CD-AB3A-7A42-B969-9CD1D2F5E05E}"/>
                </a:ext>
              </a:extLst>
            </p:cNvPr>
            <p:cNvSpPr txBox="1">
              <a:spLocks noChangeArrowheads="1"/>
            </p:cNvSpPr>
            <p:nvPr/>
          </p:nvSpPr>
          <p:spPr bwMode="auto">
            <a:xfrm>
              <a:off x="6173821" y="3487153"/>
              <a:ext cx="563079" cy="287979"/>
            </a:xfrm>
            <a:prstGeom prst="rect">
              <a:avLst/>
            </a:prstGeom>
            <a:noFill/>
            <a:ln>
              <a:noFill/>
            </a:ln>
            <a:effectLst/>
          </p:spPr>
          <p:txBody>
            <a:bodyPr wrap="none" lIns="0" tIns="0" rIns="0" bIns="0" anchor="ctr">
              <a:noAutofit/>
            </a:bodyPr>
            <a:lstStyle>
              <a:lvl1pPr>
                <a:defRPr sz="2400">
                  <a:solidFill>
                    <a:schemeClr val="tx1"/>
                  </a:solidFill>
                  <a:latin typeface="Verdana" charset="0"/>
                  <a:ea typeface="ＭＳ Ｐゴシック" charset="0"/>
                </a:defRPr>
              </a:lvl1pPr>
              <a:lvl2pPr marL="742950" indent="-285750">
                <a:defRPr sz="2400">
                  <a:solidFill>
                    <a:schemeClr val="tx1"/>
                  </a:solidFill>
                  <a:latin typeface="Verdana" charset="0"/>
                  <a:ea typeface="ＭＳ Ｐゴシック" charset="0"/>
                </a:defRPr>
              </a:lvl2pPr>
              <a:lvl3pPr marL="1143000" indent="-228600">
                <a:defRPr sz="2400">
                  <a:solidFill>
                    <a:schemeClr val="tx1"/>
                  </a:solidFill>
                  <a:latin typeface="Verdana" charset="0"/>
                  <a:ea typeface="ＭＳ Ｐゴシック" charset="0"/>
                </a:defRPr>
              </a:lvl3pPr>
              <a:lvl4pPr marL="1600200" indent="-228600">
                <a:defRPr sz="2400">
                  <a:solidFill>
                    <a:schemeClr val="tx1"/>
                  </a:solidFill>
                  <a:latin typeface="Verdana" charset="0"/>
                  <a:ea typeface="ＭＳ Ｐゴシック" charset="0"/>
                </a:defRPr>
              </a:lvl4pPr>
              <a:lvl5pPr marL="2057400" indent="-228600">
                <a:defRPr sz="2400">
                  <a:solidFill>
                    <a:schemeClr val="tx1"/>
                  </a:solidFill>
                  <a:latin typeface="Verdana" charset="0"/>
                  <a:ea typeface="ＭＳ Ｐゴシック" charset="0"/>
                </a:defRPr>
              </a:lvl5pPr>
              <a:lvl6pPr marL="2514600" indent="-228600" algn="ctr" eaLnBrk="0" fontAlgn="base" hangingPunct="0">
                <a:spcBef>
                  <a:spcPct val="0"/>
                </a:spcBef>
                <a:spcAft>
                  <a:spcPct val="0"/>
                </a:spcAft>
                <a:defRPr sz="2400">
                  <a:solidFill>
                    <a:schemeClr val="tx1"/>
                  </a:solidFill>
                  <a:latin typeface="Verdana" charset="0"/>
                  <a:ea typeface="ＭＳ Ｐゴシック" charset="0"/>
                </a:defRPr>
              </a:lvl6pPr>
              <a:lvl7pPr marL="2971800" indent="-228600" algn="ctr" eaLnBrk="0" fontAlgn="base" hangingPunct="0">
                <a:spcBef>
                  <a:spcPct val="0"/>
                </a:spcBef>
                <a:spcAft>
                  <a:spcPct val="0"/>
                </a:spcAft>
                <a:defRPr sz="2400">
                  <a:solidFill>
                    <a:schemeClr val="tx1"/>
                  </a:solidFill>
                  <a:latin typeface="Verdana" charset="0"/>
                  <a:ea typeface="ＭＳ Ｐゴシック" charset="0"/>
                </a:defRPr>
              </a:lvl7pPr>
              <a:lvl8pPr marL="3429000" indent="-228600" algn="ctr" eaLnBrk="0" fontAlgn="base" hangingPunct="0">
                <a:spcBef>
                  <a:spcPct val="0"/>
                </a:spcBef>
                <a:spcAft>
                  <a:spcPct val="0"/>
                </a:spcAft>
                <a:defRPr sz="2400">
                  <a:solidFill>
                    <a:schemeClr val="tx1"/>
                  </a:solidFill>
                  <a:latin typeface="Verdana" charset="0"/>
                  <a:ea typeface="ＭＳ Ｐゴシック" charset="0"/>
                </a:defRPr>
              </a:lvl8pPr>
              <a:lvl9pPr marL="3886200" indent="-228600" algn="ctr" eaLnBrk="0" fontAlgn="base" hangingPunct="0">
                <a:spcBef>
                  <a:spcPct val="0"/>
                </a:spcBef>
                <a:spcAft>
                  <a:spcPct val="0"/>
                </a:spcAft>
                <a:defRPr sz="2400">
                  <a:solidFill>
                    <a:schemeClr val="tx1"/>
                  </a:solidFill>
                  <a:latin typeface="Verdana"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400" b="1" kern="0">
                  <a:solidFill>
                    <a:schemeClr val="bg1"/>
                  </a:solidFill>
                  <a:latin typeface="+mn-lt"/>
                  <a:ea typeface="Arial Unicode MS" panose="020B0604020202020204" pitchFamily="34" charset="-128"/>
                </a:rPr>
                <a:t>25.39</a:t>
              </a:r>
            </a:p>
          </p:txBody>
        </p:sp>
        <p:sp>
          <p:nvSpPr>
            <p:cNvPr id="34" name="TextBox 2">
              <a:extLst>
                <a:ext uri="{FF2B5EF4-FFF2-40B4-BE49-F238E27FC236}">
                  <a16:creationId xmlns:a16="http://schemas.microsoft.com/office/drawing/2014/main" id="{CE3B8B1D-7E42-2049-B0BD-43B5F6CE3B38}"/>
                </a:ext>
              </a:extLst>
            </p:cNvPr>
            <p:cNvSpPr txBox="1"/>
            <p:nvPr/>
          </p:nvSpPr>
          <p:spPr>
            <a:xfrm>
              <a:off x="6142773" y="4139464"/>
              <a:ext cx="625171" cy="184666"/>
            </a:xfrm>
            <a:prstGeom prst="rect">
              <a:avLst/>
            </a:prstGeom>
            <a:solidFill>
              <a:schemeClr val="bg1"/>
            </a:solidFill>
          </p:spPr>
          <p:txBody>
            <a:bodyPr wrap="non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latin typeface="Arial Narrow" panose="020B0604020202020204" pitchFamily="34" charset="0"/>
                  <a:cs typeface="Arial Narrow" panose="020B0604020202020204" pitchFamily="34" charset="0"/>
                </a:rPr>
                <a:t>Mid-growth</a:t>
              </a:r>
            </a:p>
          </p:txBody>
        </p:sp>
        <p:sp>
          <p:nvSpPr>
            <p:cNvPr id="2" name="TextBox 2">
              <a:extLst>
                <a:ext uri="{FF2B5EF4-FFF2-40B4-BE49-F238E27FC236}">
                  <a16:creationId xmlns:a16="http://schemas.microsoft.com/office/drawing/2014/main" id="{CF629665-A213-63F7-C18B-50EDD277BCEC}"/>
                </a:ext>
              </a:extLst>
            </p:cNvPr>
            <p:cNvSpPr txBox="1"/>
            <p:nvPr/>
          </p:nvSpPr>
          <p:spPr>
            <a:xfrm>
              <a:off x="7015581" y="4431036"/>
              <a:ext cx="546625" cy="184666"/>
            </a:xfrm>
            <a:prstGeom prst="rect">
              <a:avLst/>
            </a:prstGeom>
            <a:solidFill>
              <a:schemeClr val="bg1"/>
            </a:solidFill>
          </p:spPr>
          <p:txBody>
            <a:bodyPr wrap="non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latin typeface="Arial Narrow" panose="020B0604020202020204" pitchFamily="34" charset="0"/>
                  <a:cs typeface="Arial Narrow" panose="020B0604020202020204" pitchFamily="34" charset="0"/>
                </a:rPr>
                <a:t>Mid-value</a:t>
              </a:r>
            </a:p>
          </p:txBody>
        </p:sp>
        <p:sp>
          <p:nvSpPr>
            <p:cNvPr id="3" name="Text Box 151">
              <a:extLst>
                <a:ext uri="{FF2B5EF4-FFF2-40B4-BE49-F238E27FC236}">
                  <a16:creationId xmlns:a16="http://schemas.microsoft.com/office/drawing/2014/main" id="{A057EA35-E70D-47DA-1DCC-3BA1D2123B2E}"/>
                </a:ext>
              </a:extLst>
            </p:cNvPr>
            <p:cNvSpPr txBox="1">
              <a:spLocks noChangeArrowheads="1"/>
            </p:cNvSpPr>
            <p:nvPr/>
          </p:nvSpPr>
          <p:spPr bwMode="auto">
            <a:xfrm>
              <a:off x="7007354" y="4805814"/>
              <a:ext cx="563079" cy="287979"/>
            </a:xfrm>
            <a:prstGeom prst="rect">
              <a:avLst/>
            </a:prstGeom>
            <a:noFill/>
            <a:ln>
              <a:noFill/>
            </a:ln>
            <a:effectLst/>
          </p:spPr>
          <p:txBody>
            <a:bodyPr wrap="none" lIns="0" tIns="0" rIns="0" bIns="0" anchor="ctr">
              <a:noAutofit/>
            </a:bodyPr>
            <a:lstStyle>
              <a:lvl1pPr>
                <a:defRPr sz="2400">
                  <a:solidFill>
                    <a:schemeClr val="tx1"/>
                  </a:solidFill>
                  <a:latin typeface="Verdana" charset="0"/>
                  <a:ea typeface="ＭＳ Ｐゴシック" charset="0"/>
                </a:defRPr>
              </a:lvl1pPr>
              <a:lvl2pPr marL="742950" indent="-285750">
                <a:defRPr sz="2400">
                  <a:solidFill>
                    <a:schemeClr val="tx1"/>
                  </a:solidFill>
                  <a:latin typeface="Verdana" charset="0"/>
                  <a:ea typeface="ＭＳ Ｐゴシック" charset="0"/>
                </a:defRPr>
              </a:lvl2pPr>
              <a:lvl3pPr marL="1143000" indent="-228600">
                <a:defRPr sz="2400">
                  <a:solidFill>
                    <a:schemeClr val="tx1"/>
                  </a:solidFill>
                  <a:latin typeface="Verdana" charset="0"/>
                  <a:ea typeface="ＭＳ Ｐゴシック" charset="0"/>
                </a:defRPr>
              </a:lvl3pPr>
              <a:lvl4pPr marL="1600200" indent="-228600">
                <a:defRPr sz="2400">
                  <a:solidFill>
                    <a:schemeClr val="tx1"/>
                  </a:solidFill>
                  <a:latin typeface="Verdana" charset="0"/>
                  <a:ea typeface="ＭＳ Ｐゴシック" charset="0"/>
                </a:defRPr>
              </a:lvl4pPr>
              <a:lvl5pPr marL="2057400" indent="-228600">
                <a:defRPr sz="2400">
                  <a:solidFill>
                    <a:schemeClr val="tx1"/>
                  </a:solidFill>
                  <a:latin typeface="Verdana" charset="0"/>
                  <a:ea typeface="ＭＳ Ｐゴシック" charset="0"/>
                </a:defRPr>
              </a:lvl5pPr>
              <a:lvl6pPr marL="2514600" indent="-228600" algn="ctr" eaLnBrk="0" fontAlgn="base" hangingPunct="0">
                <a:spcBef>
                  <a:spcPct val="0"/>
                </a:spcBef>
                <a:spcAft>
                  <a:spcPct val="0"/>
                </a:spcAft>
                <a:defRPr sz="2400">
                  <a:solidFill>
                    <a:schemeClr val="tx1"/>
                  </a:solidFill>
                  <a:latin typeface="Verdana" charset="0"/>
                  <a:ea typeface="ＭＳ Ｐゴシック" charset="0"/>
                </a:defRPr>
              </a:lvl6pPr>
              <a:lvl7pPr marL="2971800" indent="-228600" algn="ctr" eaLnBrk="0" fontAlgn="base" hangingPunct="0">
                <a:spcBef>
                  <a:spcPct val="0"/>
                </a:spcBef>
                <a:spcAft>
                  <a:spcPct val="0"/>
                </a:spcAft>
                <a:defRPr sz="2400">
                  <a:solidFill>
                    <a:schemeClr val="tx1"/>
                  </a:solidFill>
                  <a:latin typeface="Verdana" charset="0"/>
                  <a:ea typeface="ＭＳ Ｐゴシック" charset="0"/>
                </a:defRPr>
              </a:lvl7pPr>
              <a:lvl8pPr marL="3429000" indent="-228600" algn="ctr" eaLnBrk="0" fontAlgn="base" hangingPunct="0">
                <a:spcBef>
                  <a:spcPct val="0"/>
                </a:spcBef>
                <a:spcAft>
                  <a:spcPct val="0"/>
                </a:spcAft>
                <a:defRPr sz="2400">
                  <a:solidFill>
                    <a:schemeClr val="tx1"/>
                  </a:solidFill>
                  <a:latin typeface="Verdana" charset="0"/>
                  <a:ea typeface="ＭＳ Ｐゴシック" charset="0"/>
                </a:defRPr>
              </a:lvl8pPr>
              <a:lvl9pPr marL="3886200" indent="-228600" algn="ctr" eaLnBrk="0" fontAlgn="base" hangingPunct="0">
                <a:spcBef>
                  <a:spcPct val="0"/>
                </a:spcBef>
                <a:spcAft>
                  <a:spcPct val="0"/>
                </a:spcAft>
                <a:defRPr sz="2400">
                  <a:solidFill>
                    <a:schemeClr val="tx1"/>
                  </a:solidFill>
                  <a:latin typeface="Verdana"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400" b="1" kern="0">
                  <a:solidFill>
                    <a:schemeClr val="bg1"/>
                  </a:solidFill>
                  <a:latin typeface="+mn-lt"/>
                  <a:ea typeface="Arial Unicode MS" panose="020B0604020202020204" pitchFamily="34" charset="-128"/>
                </a:rPr>
                <a:t>17.12</a:t>
              </a:r>
            </a:p>
          </p:txBody>
        </p:sp>
        <p:sp>
          <p:nvSpPr>
            <p:cNvPr id="5" name="TextBox 2">
              <a:extLst>
                <a:ext uri="{FF2B5EF4-FFF2-40B4-BE49-F238E27FC236}">
                  <a16:creationId xmlns:a16="http://schemas.microsoft.com/office/drawing/2014/main" id="{E5C3C2E1-9EFE-5CC8-A1C5-3BD92581528C}"/>
                </a:ext>
              </a:extLst>
            </p:cNvPr>
            <p:cNvSpPr txBox="1"/>
            <p:nvPr/>
          </p:nvSpPr>
          <p:spPr>
            <a:xfrm>
              <a:off x="6916195" y="5279315"/>
              <a:ext cx="745397" cy="184666"/>
            </a:xfrm>
            <a:prstGeom prst="rect">
              <a:avLst/>
            </a:prstGeom>
            <a:solidFill>
              <a:schemeClr val="bg1"/>
            </a:solidFill>
          </p:spPr>
          <p:txBody>
            <a:bodyPr wrap="non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latin typeface="Arial Narrow" panose="020B0604020202020204" pitchFamily="34" charset="0"/>
                  <a:cs typeface="Arial Narrow" panose="020B0604020202020204" pitchFamily="34" charset="0"/>
                </a:rPr>
                <a:t>Large-growth</a:t>
              </a:r>
            </a:p>
          </p:txBody>
        </p:sp>
        <p:sp>
          <p:nvSpPr>
            <p:cNvPr id="10" name="TextBox 2">
              <a:extLst>
                <a:ext uri="{FF2B5EF4-FFF2-40B4-BE49-F238E27FC236}">
                  <a16:creationId xmlns:a16="http://schemas.microsoft.com/office/drawing/2014/main" id="{A91E1C1B-6BCD-F98B-36D9-E33C0394DEAA}"/>
                </a:ext>
              </a:extLst>
            </p:cNvPr>
            <p:cNvSpPr txBox="1"/>
            <p:nvPr/>
          </p:nvSpPr>
          <p:spPr>
            <a:xfrm>
              <a:off x="7758508" y="2508835"/>
              <a:ext cx="745397" cy="184666"/>
            </a:xfrm>
            <a:prstGeom prst="rect">
              <a:avLst/>
            </a:prstGeom>
            <a:solidFill>
              <a:schemeClr val="bg1"/>
            </a:solidFill>
          </p:spPr>
          <p:txBody>
            <a:bodyPr wrap="non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latin typeface="Arial Narrow" panose="020B0604020202020204" pitchFamily="34" charset="0"/>
                  <a:cs typeface="Arial Narrow" panose="020B0604020202020204" pitchFamily="34" charset="0"/>
                </a:rPr>
                <a:t>Large-growth</a:t>
              </a:r>
            </a:p>
          </p:txBody>
        </p:sp>
        <p:sp>
          <p:nvSpPr>
            <p:cNvPr id="8" name="Text Box 151">
              <a:extLst>
                <a:ext uri="{FF2B5EF4-FFF2-40B4-BE49-F238E27FC236}">
                  <a16:creationId xmlns:a16="http://schemas.microsoft.com/office/drawing/2014/main" id="{BFDAC12E-7429-A532-22C7-44BDE332AF7C}"/>
                </a:ext>
              </a:extLst>
            </p:cNvPr>
            <p:cNvSpPr txBox="1">
              <a:spLocks noChangeArrowheads="1"/>
            </p:cNvSpPr>
            <p:nvPr/>
          </p:nvSpPr>
          <p:spPr bwMode="auto">
            <a:xfrm>
              <a:off x="7849668" y="3142383"/>
              <a:ext cx="563079" cy="287979"/>
            </a:xfrm>
            <a:prstGeom prst="rect">
              <a:avLst/>
            </a:prstGeom>
            <a:noFill/>
            <a:ln>
              <a:noFill/>
            </a:ln>
            <a:effectLst/>
          </p:spPr>
          <p:txBody>
            <a:bodyPr wrap="none" lIns="0" tIns="0" rIns="0" bIns="0" anchor="ctr">
              <a:noAutofit/>
            </a:bodyPr>
            <a:lstStyle>
              <a:lvl1pPr>
                <a:defRPr sz="2400">
                  <a:solidFill>
                    <a:schemeClr val="tx1"/>
                  </a:solidFill>
                  <a:latin typeface="Verdana" charset="0"/>
                  <a:ea typeface="ＭＳ Ｐゴシック" charset="0"/>
                </a:defRPr>
              </a:lvl1pPr>
              <a:lvl2pPr marL="742950" indent="-285750">
                <a:defRPr sz="2400">
                  <a:solidFill>
                    <a:schemeClr val="tx1"/>
                  </a:solidFill>
                  <a:latin typeface="Verdana" charset="0"/>
                  <a:ea typeface="ＭＳ Ｐゴシック" charset="0"/>
                </a:defRPr>
              </a:lvl2pPr>
              <a:lvl3pPr marL="1143000" indent="-228600">
                <a:defRPr sz="2400">
                  <a:solidFill>
                    <a:schemeClr val="tx1"/>
                  </a:solidFill>
                  <a:latin typeface="Verdana" charset="0"/>
                  <a:ea typeface="ＭＳ Ｐゴシック" charset="0"/>
                </a:defRPr>
              </a:lvl3pPr>
              <a:lvl4pPr marL="1600200" indent="-228600">
                <a:defRPr sz="2400">
                  <a:solidFill>
                    <a:schemeClr val="tx1"/>
                  </a:solidFill>
                  <a:latin typeface="Verdana" charset="0"/>
                  <a:ea typeface="ＭＳ Ｐゴシック" charset="0"/>
                </a:defRPr>
              </a:lvl4pPr>
              <a:lvl5pPr marL="2057400" indent="-228600">
                <a:defRPr sz="2400">
                  <a:solidFill>
                    <a:schemeClr val="tx1"/>
                  </a:solidFill>
                  <a:latin typeface="Verdana" charset="0"/>
                  <a:ea typeface="ＭＳ Ｐゴシック" charset="0"/>
                </a:defRPr>
              </a:lvl5pPr>
              <a:lvl6pPr marL="2514600" indent="-228600" algn="ctr" eaLnBrk="0" fontAlgn="base" hangingPunct="0">
                <a:spcBef>
                  <a:spcPct val="0"/>
                </a:spcBef>
                <a:spcAft>
                  <a:spcPct val="0"/>
                </a:spcAft>
                <a:defRPr sz="2400">
                  <a:solidFill>
                    <a:schemeClr val="tx1"/>
                  </a:solidFill>
                  <a:latin typeface="Verdana" charset="0"/>
                  <a:ea typeface="ＭＳ Ｐゴシック" charset="0"/>
                </a:defRPr>
              </a:lvl6pPr>
              <a:lvl7pPr marL="2971800" indent="-228600" algn="ctr" eaLnBrk="0" fontAlgn="base" hangingPunct="0">
                <a:spcBef>
                  <a:spcPct val="0"/>
                </a:spcBef>
                <a:spcAft>
                  <a:spcPct val="0"/>
                </a:spcAft>
                <a:defRPr sz="2400">
                  <a:solidFill>
                    <a:schemeClr val="tx1"/>
                  </a:solidFill>
                  <a:latin typeface="Verdana" charset="0"/>
                  <a:ea typeface="ＭＳ Ｐゴシック" charset="0"/>
                </a:defRPr>
              </a:lvl7pPr>
              <a:lvl8pPr marL="3429000" indent="-228600" algn="ctr" eaLnBrk="0" fontAlgn="base" hangingPunct="0">
                <a:spcBef>
                  <a:spcPct val="0"/>
                </a:spcBef>
                <a:spcAft>
                  <a:spcPct val="0"/>
                </a:spcAft>
                <a:defRPr sz="2400">
                  <a:solidFill>
                    <a:schemeClr val="tx1"/>
                  </a:solidFill>
                  <a:latin typeface="Verdana" charset="0"/>
                  <a:ea typeface="ＭＳ Ｐゴシック" charset="0"/>
                </a:defRPr>
              </a:lvl8pPr>
              <a:lvl9pPr marL="3886200" indent="-228600" algn="ctr" eaLnBrk="0" fontAlgn="base" hangingPunct="0">
                <a:spcBef>
                  <a:spcPct val="0"/>
                </a:spcBef>
                <a:spcAft>
                  <a:spcPct val="0"/>
                </a:spcAft>
                <a:defRPr sz="2400">
                  <a:solidFill>
                    <a:schemeClr val="tx1"/>
                  </a:solidFill>
                  <a:latin typeface="Verdana"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400" b="1" kern="0">
                  <a:solidFill>
                    <a:schemeClr val="bg1"/>
                  </a:solidFill>
                  <a:latin typeface="+mn-lt"/>
                  <a:ea typeface="Arial Unicode MS" panose="020B0604020202020204" pitchFamily="34" charset="-128"/>
                </a:rPr>
                <a:t>30.11</a:t>
              </a:r>
            </a:p>
          </p:txBody>
        </p:sp>
        <p:sp>
          <p:nvSpPr>
            <p:cNvPr id="9" name="TextBox 2">
              <a:extLst>
                <a:ext uri="{FF2B5EF4-FFF2-40B4-BE49-F238E27FC236}">
                  <a16:creationId xmlns:a16="http://schemas.microsoft.com/office/drawing/2014/main" id="{99EA2C8E-3C3A-379B-CF27-134F5DC70019}"/>
                </a:ext>
              </a:extLst>
            </p:cNvPr>
            <p:cNvSpPr txBox="1"/>
            <p:nvPr/>
          </p:nvSpPr>
          <p:spPr>
            <a:xfrm>
              <a:off x="7857893" y="3787199"/>
              <a:ext cx="546625" cy="184666"/>
            </a:xfrm>
            <a:prstGeom prst="rect">
              <a:avLst/>
            </a:prstGeom>
            <a:solidFill>
              <a:schemeClr val="bg1"/>
            </a:solidFill>
          </p:spPr>
          <p:txBody>
            <a:bodyPr wrap="non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latin typeface="Arial Narrow" panose="020B0604020202020204" pitchFamily="34" charset="0"/>
                  <a:cs typeface="Arial Narrow" panose="020B0604020202020204" pitchFamily="34" charset="0"/>
                </a:rPr>
                <a:t>Mid-value</a:t>
              </a:r>
            </a:p>
          </p:txBody>
        </p:sp>
        <p:sp>
          <p:nvSpPr>
            <p:cNvPr id="65" name="TextBox 64">
              <a:extLst>
                <a:ext uri="{FF2B5EF4-FFF2-40B4-BE49-F238E27FC236}">
                  <a16:creationId xmlns:a16="http://schemas.microsoft.com/office/drawing/2014/main" id="{A0D408E6-51D9-420E-88AF-9E8A3CADD531}"/>
                </a:ext>
              </a:extLst>
            </p:cNvPr>
            <p:cNvSpPr txBox="1"/>
            <p:nvPr/>
          </p:nvSpPr>
          <p:spPr>
            <a:xfrm>
              <a:off x="766716" y="1935211"/>
              <a:ext cx="320922" cy="276999"/>
            </a:xfrm>
            <a:prstGeom prst="rect">
              <a:avLst/>
            </a:prstGeom>
            <a:noFill/>
          </p:spPr>
          <p:txBody>
            <a:bodyPr wrap="none" rtlCol="0">
              <a:spAutoFit/>
            </a:bodyPr>
            <a:lstStyle/>
            <a:p>
              <a:r>
                <a:rPr lang="en-US" sz="1200">
                  <a:latin typeface="+mn-lt"/>
                </a:rPr>
                <a:t>%</a:t>
              </a:r>
            </a:p>
          </p:txBody>
        </p:sp>
      </p:grpSp>
      <p:sp>
        <p:nvSpPr>
          <p:cNvPr id="14" name="Text Placeholder 13"/>
          <p:cNvSpPr>
            <a:spLocks noGrp="1"/>
          </p:cNvSpPr>
          <p:nvPr>
            <p:ph type="body" sz="quarter" idx="15"/>
          </p:nvPr>
        </p:nvSpPr>
        <p:spPr/>
        <p:txBody>
          <a:bodyPr/>
          <a:lstStyle/>
          <a:p>
            <a:r>
              <a:rPr lang="en-US"/>
              <a:t>Source: Bloomberg, as of 12/31/2023. Large value is represented by the Russell 1000 Value Index, large growth by the Russell 1000 Growth Index, mid growth is represented by the Russell Mid Cap Growth Index, small value is represented by the Russell 2000 Value Index, and small growth is represented by the Russell 2000 Growth Index. See slides 61–63 for index definitions. It is not possible to invest directly in an index. Past performance does not guarantee future results. </a:t>
            </a:r>
          </a:p>
        </p:txBody>
      </p:sp>
      <p:sp>
        <p:nvSpPr>
          <p:cNvPr id="4" name="Slide Number Placeholder 3">
            <a:extLst>
              <a:ext uri="{C183D7F6-B498-43B3-948B-1728B52AA6E4}">
                <adec:decorative xmlns:adec="http://schemas.microsoft.com/office/drawing/2017/decorative" val="1"/>
              </a:ext>
            </a:extLst>
          </p:cNvPr>
          <p:cNvSpPr>
            <a:spLocks noGrp="1"/>
          </p:cNvSpPr>
          <p:nvPr>
            <p:ph type="sldNum" sz="quarter" idx="18"/>
          </p:nvPr>
        </p:nvSpPr>
        <p:spPr/>
        <p:txBody>
          <a:bodyPr/>
          <a:lstStyle/>
          <a:p>
            <a:fld id="{E54343B0-9A9E-43CD-BA60-45365A2A43B5}" type="slidenum">
              <a:rPr lang="en-US" smtClean="0"/>
              <a:pPr/>
              <a:t>38</a:t>
            </a:fld>
            <a:endParaRPr lang="en-US"/>
          </a:p>
        </p:txBody>
      </p:sp>
    </p:spTree>
    <p:extLst>
      <p:ext uri="{BB962C8B-B14F-4D97-AF65-F5344CB8AC3E}">
        <p14:creationId xmlns:p14="http://schemas.microsoft.com/office/powerpoint/2010/main" val="1824028608"/>
      </p:ext>
    </p:extLst>
  </p:cSld>
  <p:clrMapOvr>
    <a:masterClrMapping/>
  </p:clrMapOvr>
  <p:transition spd="slow">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98464" y="472438"/>
            <a:ext cx="8356240" cy="792167"/>
          </a:xfrm>
        </p:spPr>
        <p:txBody>
          <a:bodyPr/>
          <a:lstStyle/>
          <a:p>
            <a:r>
              <a:rPr lang="en-US"/>
              <a:t>Nontraditional asset classes can play a role during difficult periods for equities </a:t>
            </a:r>
          </a:p>
        </p:txBody>
      </p:sp>
      <p:sp>
        <p:nvSpPr>
          <p:cNvPr id="8" name="Text Placeholder 16">
            <a:extLst>
              <a:ext uri="{FF2B5EF4-FFF2-40B4-BE49-F238E27FC236}">
                <a16:creationId xmlns:a16="http://schemas.microsoft.com/office/drawing/2014/main" id="{11548A08-2BDD-4D52-A705-6492B2E8A2C4}"/>
              </a:ext>
            </a:extLst>
          </p:cNvPr>
          <p:cNvSpPr txBox="1">
            <a:spLocks/>
          </p:cNvSpPr>
          <p:nvPr/>
        </p:nvSpPr>
        <p:spPr>
          <a:xfrm>
            <a:off x="407480" y="122083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Average annual returns during the lost decade, 2000–2009</a:t>
            </a:r>
          </a:p>
        </p:txBody>
      </p:sp>
      <p:graphicFrame>
        <p:nvGraphicFramePr>
          <p:cNvPr id="15" name="Chart Placeholder 23"/>
          <p:cNvGraphicFramePr>
            <a:graphicFrameLocks/>
          </p:cNvGraphicFramePr>
          <p:nvPr>
            <p:extLst>
              <p:ext uri="{D42A27DB-BD31-4B8C-83A1-F6EECF244321}">
                <p14:modId xmlns:p14="http://schemas.microsoft.com/office/powerpoint/2010/main" val="2766395104"/>
              </p:ext>
            </p:extLst>
          </p:nvPr>
        </p:nvGraphicFramePr>
        <p:xfrm>
          <a:off x="478766" y="1785122"/>
          <a:ext cx="8210550" cy="4426721"/>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Placeholder 5"/>
          <p:cNvSpPr>
            <a:spLocks noGrp="1"/>
          </p:cNvSpPr>
          <p:nvPr>
            <p:ph type="body" sz="quarter" idx="15"/>
          </p:nvPr>
        </p:nvSpPr>
        <p:spPr>
          <a:xfrm>
            <a:off x="3215111" y="6168123"/>
            <a:ext cx="5137867" cy="402451"/>
          </a:xfrm>
        </p:spPr>
        <p:txBody>
          <a:bodyPr/>
          <a:lstStyle/>
          <a:p>
            <a:r>
              <a:rPr lang="en-US" altLang="en-US"/>
              <a:t>Source:</a:t>
            </a:r>
            <a:r>
              <a:rPr lang="en-US"/>
              <a:t> Morningstar Direct, as of </a:t>
            </a:r>
            <a:r>
              <a:rPr lang="en-CA"/>
              <a:t>12/31/2023</a:t>
            </a:r>
            <a:r>
              <a:rPr lang="en-US"/>
              <a:t>. Performance numbers reflect a total return average of funds in each Morningstar category, as applicable; assume reinvestment of all distributions; and do not reflect payment of any sales charges. See slides 61–63 for index definitions. It is not possible to invest directly in an index. Past performance does not guarantee future results.</a:t>
            </a:r>
          </a:p>
        </p:txBody>
      </p:sp>
      <p:sp>
        <p:nvSpPr>
          <p:cNvPr id="2" name="Slide Number Placeholder 1">
            <a:extLst>
              <a:ext uri="{C183D7F6-B498-43B3-948B-1728B52AA6E4}">
                <adec:decorative xmlns:adec="http://schemas.microsoft.com/office/drawing/2017/decorative" val="1"/>
              </a:ext>
            </a:extLst>
          </p:cNvPr>
          <p:cNvSpPr>
            <a:spLocks noGrp="1"/>
          </p:cNvSpPr>
          <p:nvPr>
            <p:ph type="sldNum" sz="quarter" idx="18"/>
          </p:nvPr>
        </p:nvSpPr>
        <p:spPr>
          <a:xfrm>
            <a:off x="8532813" y="6399213"/>
            <a:ext cx="212725" cy="176212"/>
          </a:xfrm>
        </p:spPr>
        <p:txBody>
          <a:bodyPr/>
          <a:lstStyle/>
          <a:p>
            <a:fld id="{E54343B0-9A9E-43CD-BA60-45365A2A43B5}" type="slidenum">
              <a:rPr lang="en-US" smtClean="0"/>
              <a:pPr/>
              <a:t>39</a:t>
            </a:fld>
            <a:endParaRPr lang="en-US"/>
          </a:p>
        </p:txBody>
      </p:sp>
    </p:spTree>
    <p:extLst>
      <p:ext uri="{BB962C8B-B14F-4D97-AF65-F5344CB8AC3E}">
        <p14:creationId xmlns:p14="http://schemas.microsoft.com/office/powerpoint/2010/main" val="3723432780"/>
      </p:ext>
    </p:extLst>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E6986A8-83AE-4A6C-BE5F-0332189E1904}"/>
              </a:ext>
            </a:extLst>
          </p:cNvPr>
          <p:cNvSpPr>
            <a:spLocks noGrp="1"/>
          </p:cNvSpPr>
          <p:nvPr>
            <p:ph type="title"/>
          </p:nvPr>
        </p:nvSpPr>
        <p:spPr/>
        <p:txBody>
          <a:bodyPr/>
          <a:lstStyle/>
          <a:p>
            <a:r>
              <a:rPr lang="en-US" altLang="en-US"/>
              <a:t>Life’s financial goals are often too big for savings alone</a:t>
            </a:r>
            <a:br>
              <a:rPr lang="en-US" altLang="en-US"/>
            </a:br>
            <a:endParaRPr lang="en-US"/>
          </a:p>
        </p:txBody>
      </p:sp>
      <p:sp>
        <p:nvSpPr>
          <p:cNvPr id="31" name="Text Box 16">
            <a:extLst>
              <a:ext uri="{FF2B5EF4-FFF2-40B4-BE49-F238E27FC236}">
                <a16:creationId xmlns:a16="http://schemas.microsoft.com/office/drawing/2014/main" id="{F82D1ED3-7614-4678-877B-94E7A6437F91}"/>
              </a:ext>
            </a:extLst>
          </p:cNvPr>
          <p:cNvSpPr txBox="1">
            <a:spLocks noChangeArrowheads="1"/>
          </p:cNvSpPr>
          <p:nvPr/>
        </p:nvSpPr>
        <p:spPr bwMode="auto">
          <a:xfrm>
            <a:off x="431888" y="1252521"/>
            <a:ext cx="2917254"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D014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eaLnBrk="1" fontAlgn="auto" hangingPunct="1">
              <a:spcBef>
                <a:spcPts val="0"/>
              </a:spcBef>
              <a:spcAft>
                <a:spcPts val="0"/>
              </a:spcAft>
            </a:pPr>
            <a:r>
              <a:rPr lang="en-US" altLang="en-US" sz="1300">
                <a:latin typeface="+mn-lt"/>
                <a:cs typeface="+mn-cs"/>
              </a:rPr>
              <a:t>Average annual cost of a 4-year college program </a:t>
            </a:r>
            <a:r>
              <a:rPr lang="en-US" altLang="en-US" sz="1400" b="1">
                <a:latin typeface="+mn-lt"/>
                <a:cs typeface="+mn-cs"/>
              </a:rPr>
              <a:t>$46,730-$60,420</a:t>
            </a:r>
            <a:r>
              <a:rPr lang="en-US" altLang="en-US" sz="1400" b="1" baseline="30000">
                <a:latin typeface="+mn-lt"/>
                <a:cs typeface="+mn-cs"/>
              </a:rPr>
              <a:t>1</a:t>
            </a:r>
          </a:p>
        </p:txBody>
      </p:sp>
      <p:sp>
        <p:nvSpPr>
          <p:cNvPr id="45" name="TextBox 44">
            <a:extLst>
              <a:ext uri="{FF2B5EF4-FFF2-40B4-BE49-F238E27FC236}">
                <a16:creationId xmlns:a16="http://schemas.microsoft.com/office/drawing/2014/main" id="{6A2A63F3-7421-42C0-A7AC-C46C7CE10F72}"/>
              </a:ext>
              <a:ext uri="{C183D7F6-B498-43B3-948B-1728B52AA6E4}">
                <adec:decorative xmlns:adec="http://schemas.microsoft.com/office/drawing/2017/decorative" val="1"/>
              </a:ext>
            </a:extLst>
          </p:cNvPr>
          <p:cNvSpPr txBox="1"/>
          <p:nvPr/>
        </p:nvSpPr>
        <p:spPr>
          <a:xfrm>
            <a:off x="437692" y="1754846"/>
            <a:ext cx="255198" cy="246221"/>
          </a:xfrm>
          <a:prstGeom prst="rect">
            <a:avLst/>
          </a:prstGeom>
          <a:noFill/>
        </p:spPr>
        <p:txBody>
          <a:bodyPr wrap="none" rtlCol="0">
            <a:spAutoFit/>
          </a:bodyPr>
          <a:lstStyle/>
          <a:p>
            <a:pPr eaLnBrk="1" fontAlgn="auto" hangingPunct="1">
              <a:spcBef>
                <a:spcPts val="0"/>
              </a:spcBef>
              <a:spcAft>
                <a:spcPts val="0"/>
              </a:spcAft>
            </a:pPr>
            <a:r>
              <a:rPr lang="en-US" sz="1000">
                <a:cs typeface="+mn-cs"/>
              </a:rPr>
              <a:t>$</a:t>
            </a:r>
          </a:p>
        </p:txBody>
      </p:sp>
      <p:graphicFrame>
        <p:nvGraphicFramePr>
          <p:cNvPr id="30" name="Chart 29">
            <a:extLst>
              <a:ext uri="{FF2B5EF4-FFF2-40B4-BE49-F238E27FC236}">
                <a16:creationId xmlns:a16="http://schemas.microsoft.com/office/drawing/2014/main" id="{45015137-DADB-454A-9B69-1E5370AA24D5}"/>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897521444"/>
              </p:ext>
            </p:extLst>
          </p:nvPr>
        </p:nvGraphicFramePr>
        <p:xfrm>
          <a:off x="589845" y="1486515"/>
          <a:ext cx="2541212" cy="4074079"/>
        </p:xfrm>
        <a:graphic>
          <a:graphicData uri="http://schemas.openxmlformats.org/drawingml/2006/chart">
            <c:chart xmlns:c="http://schemas.openxmlformats.org/drawingml/2006/chart" xmlns:r="http://schemas.openxmlformats.org/officeDocument/2006/relationships" r:id="rId4"/>
          </a:graphicData>
        </a:graphic>
      </p:graphicFrame>
      <p:sp>
        <p:nvSpPr>
          <p:cNvPr id="32" name="Text Box 16">
            <a:extLst>
              <a:ext uri="{FF2B5EF4-FFF2-40B4-BE49-F238E27FC236}">
                <a16:creationId xmlns:a16="http://schemas.microsoft.com/office/drawing/2014/main" id="{2A35F4AA-F92A-4B2E-9E47-F1072E948D33}"/>
              </a:ext>
            </a:extLst>
          </p:cNvPr>
          <p:cNvSpPr txBox="1">
            <a:spLocks noChangeArrowheads="1"/>
          </p:cNvSpPr>
          <p:nvPr/>
        </p:nvSpPr>
        <p:spPr bwMode="auto">
          <a:xfrm>
            <a:off x="3351555" y="1252521"/>
            <a:ext cx="2638380"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D014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eaLnBrk="1" fontAlgn="auto" hangingPunct="1">
              <a:spcBef>
                <a:spcPts val="0"/>
              </a:spcBef>
              <a:spcAft>
                <a:spcPts val="0"/>
              </a:spcAft>
            </a:pPr>
            <a:r>
              <a:rPr lang="en-US" altLang="en-US" sz="1300">
                <a:latin typeface="+mn-lt"/>
                <a:cs typeface="+mn-cs"/>
              </a:rPr>
              <a:t>Raising a child until age 18</a:t>
            </a:r>
          </a:p>
          <a:p>
            <a:pPr eaLnBrk="1" fontAlgn="auto" hangingPunct="1">
              <a:spcBef>
                <a:spcPts val="0"/>
              </a:spcBef>
              <a:spcAft>
                <a:spcPts val="0"/>
              </a:spcAft>
            </a:pPr>
            <a:r>
              <a:rPr lang="en-US" altLang="en-US" sz="1400" b="1">
                <a:latin typeface="+mn-lt"/>
                <a:cs typeface="+mn-cs"/>
              </a:rPr>
              <a:t>$303,309</a:t>
            </a:r>
            <a:r>
              <a:rPr lang="en-US" altLang="en-US" sz="1400" b="1" baseline="30000">
                <a:latin typeface="+mn-lt"/>
                <a:cs typeface="+mn-cs"/>
              </a:rPr>
              <a:t>2</a:t>
            </a:r>
            <a:endParaRPr lang="en-US" altLang="en-US" sz="1400">
              <a:latin typeface="+mn-lt"/>
              <a:cs typeface="+mn-cs"/>
            </a:endParaRPr>
          </a:p>
        </p:txBody>
      </p:sp>
      <p:sp>
        <p:nvSpPr>
          <p:cNvPr id="43" name="TextBox 42">
            <a:extLst>
              <a:ext uri="{FF2B5EF4-FFF2-40B4-BE49-F238E27FC236}">
                <a16:creationId xmlns:a16="http://schemas.microsoft.com/office/drawing/2014/main" id="{24A94BEF-6F67-4E94-8779-7567CAB038DC}"/>
              </a:ext>
              <a:ext uri="{C183D7F6-B498-43B3-948B-1728B52AA6E4}">
                <adec:decorative xmlns:adec="http://schemas.microsoft.com/office/drawing/2017/decorative" val="1"/>
              </a:ext>
            </a:extLst>
          </p:cNvPr>
          <p:cNvSpPr txBox="1"/>
          <p:nvPr/>
        </p:nvSpPr>
        <p:spPr>
          <a:xfrm>
            <a:off x="3349142" y="1754846"/>
            <a:ext cx="255198" cy="246221"/>
          </a:xfrm>
          <a:prstGeom prst="rect">
            <a:avLst/>
          </a:prstGeom>
          <a:noFill/>
        </p:spPr>
        <p:txBody>
          <a:bodyPr wrap="none" rtlCol="0">
            <a:spAutoFit/>
          </a:bodyPr>
          <a:lstStyle/>
          <a:p>
            <a:pPr eaLnBrk="1" fontAlgn="auto" hangingPunct="1">
              <a:spcBef>
                <a:spcPts val="0"/>
              </a:spcBef>
              <a:spcAft>
                <a:spcPts val="0"/>
              </a:spcAft>
            </a:pPr>
            <a:r>
              <a:rPr lang="en-US" sz="1000">
                <a:cs typeface="+mn-cs"/>
              </a:rPr>
              <a:t>$</a:t>
            </a:r>
          </a:p>
        </p:txBody>
      </p:sp>
      <p:graphicFrame>
        <p:nvGraphicFramePr>
          <p:cNvPr id="8" name="Chart 7">
            <a:extLst>
              <a:ext uri="{FF2B5EF4-FFF2-40B4-BE49-F238E27FC236}">
                <a16:creationId xmlns:a16="http://schemas.microsoft.com/office/drawing/2014/main" id="{A7976F2C-3165-9377-1FC4-66AE7AFEB08B}"/>
              </a:ext>
            </a:extLst>
          </p:cNvPr>
          <p:cNvGraphicFramePr>
            <a:graphicFrameLocks/>
          </p:cNvGraphicFramePr>
          <p:nvPr>
            <p:extLst>
              <p:ext uri="{D42A27DB-BD31-4B8C-83A1-F6EECF244321}">
                <p14:modId xmlns:p14="http://schemas.microsoft.com/office/powerpoint/2010/main" val="1593315373"/>
              </p:ext>
            </p:extLst>
          </p:nvPr>
        </p:nvGraphicFramePr>
        <p:xfrm>
          <a:off x="3248376" y="1732843"/>
          <a:ext cx="2762958" cy="4092224"/>
        </p:xfrm>
        <a:graphic>
          <a:graphicData uri="http://schemas.openxmlformats.org/drawingml/2006/chart">
            <c:chart xmlns:c="http://schemas.openxmlformats.org/drawingml/2006/chart" xmlns:r="http://schemas.openxmlformats.org/officeDocument/2006/relationships" r:id="rId5"/>
          </a:graphicData>
        </a:graphic>
      </p:graphicFrame>
      <p:sp>
        <p:nvSpPr>
          <p:cNvPr id="33" name="Text Box 16">
            <a:extLst>
              <a:ext uri="{FF2B5EF4-FFF2-40B4-BE49-F238E27FC236}">
                <a16:creationId xmlns:a16="http://schemas.microsoft.com/office/drawing/2014/main" id="{F9274F74-C1AC-44B7-8357-910BBA2EC18C}"/>
              </a:ext>
            </a:extLst>
          </p:cNvPr>
          <p:cNvSpPr txBox="1">
            <a:spLocks noChangeArrowheads="1"/>
          </p:cNvSpPr>
          <p:nvPr/>
        </p:nvSpPr>
        <p:spPr bwMode="auto">
          <a:xfrm>
            <a:off x="6164451" y="1252521"/>
            <a:ext cx="2430909"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D014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eaLnBrk="1" fontAlgn="auto" hangingPunct="1">
              <a:spcBef>
                <a:spcPts val="0"/>
              </a:spcBef>
              <a:spcAft>
                <a:spcPts val="0"/>
              </a:spcAft>
            </a:pPr>
            <a:r>
              <a:rPr lang="en-US" altLang="en-US" sz="1300">
                <a:latin typeface="+mn-lt"/>
                <a:cs typeface="+mn-cs"/>
              </a:rPr>
              <a:t>Single year in retirement </a:t>
            </a:r>
            <a:r>
              <a:rPr lang="en-US" altLang="en-US" sz="1400" b="1">
                <a:latin typeface="+mn-lt"/>
                <a:cs typeface="+mn-cs"/>
              </a:rPr>
              <a:t>$72,967</a:t>
            </a:r>
            <a:r>
              <a:rPr lang="en-US" altLang="en-US" sz="1400" b="1" baseline="30000">
                <a:latin typeface="+mn-lt"/>
                <a:cs typeface="+mn-cs"/>
              </a:rPr>
              <a:t>3</a:t>
            </a:r>
            <a:endParaRPr lang="en-US" altLang="en-US" sz="1400">
              <a:latin typeface="+mn-lt"/>
              <a:cs typeface="+mn-cs"/>
            </a:endParaRPr>
          </a:p>
        </p:txBody>
      </p:sp>
      <p:sp>
        <p:nvSpPr>
          <p:cNvPr id="44" name="TextBox 43">
            <a:extLst>
              <a:ext uri="{FF2B5EF4-FFF2-40B4-BE49-F238E27FC236}">
                <a16:creationId xmlns:a16="http://schemas.microsoft.com/office/drawing/2014/main" id="{C57141F7-5FD5-4986-A39E-857DF2D27819}"/>
              </a:ext>
              <a:ext uri="{C183D7F6-B498-43B3-948B-1728B52AA6E4}">
                <adec:decorative xmlns:adec="http://schemas.microsoft.com/office/drawing/2017/decorative" val="1"/>
              </a:ext>
            </a:extLst>
          </p:cNvPr>
          <p:cNvSpPr txBox="1"/>
          <p:nvPr/>
        </p:nvSpPr>
        <p:spPr>
          <a:xfrm>
            <a:off x="6164451" y="1754846"/>
            <a:ext cx="255198" cy="246221"/>
          </a:xfrm>
          <a:prstGeom prst="rect">
            <a:avLst/>
          </a:prstGeom>
          <a:noFill/>
        </p:spPr>
        <p:txBody>
          <a:bodyPr wrap="none" rtlCol="0">
            <a:spAutoFit/>
          </a:bodyPr>
          <a:lstStyle/>
          <a:p>
            <a:pPr eaLnBrk="1" fontAlgn="auto" hangingPunct="1">
              <a:spcBef>
                <a:spcPts val="0"/>
              </a:spcBef>
              <a:spcAft>
                <a:spcPts val="0"/>
              </a:spcAft>
            </a:pPr>
            <a:r>
              <a:rPr lang="en-US" sz="1000">
                <a:cs typeface="+mn-cs"/>
              </a:rPr>
              <a:t>$</a:t>
            </a:r>
          </a:p>
        </p:txBody>
      </p:sp>
      <p:graphicFrame>
        <p:nvGraphicFramePr>
          <p:cNvPr id="18" name="Chart 17">
            <a:extLst>
              <a:ext uri="{FF2B5EF4-FFF2-40B4-BE49-F238E27FC236}">
                <a16:creationId xmlns:a16="http://schemas.microsoft.com/office/drawing/2014/main" id="{B8562C9A-9769-E10F-B096-CA18D1BE6638}"/>
              </a:ext>
            </a:extLst>
          </p:cNvPr>
          <p:cNvGraphicFramePr>
            <a:graphicFrameLocks/>
          </p:cNvGraphicFramePr>
          <p:nvPr>
            <p:extLst>
              <p:ext uri="{D42A27DB-BD31-4B8C-83A1-F6EECF244321}">
                <p14:modId xmlns:p14="http://schemas.microsoft.com/office/powerpoint/2010/main" val="333775752"/>
              </p:ext>
            </p:extLst>
          </p:nvPr>
        </p:nvGraphicFramePr>
        <p:xfrm>
          <a:off x="6262158" y="1752598"/>
          <a:ext cx="2413353" cy="4061180"/>
        </p:xfrm>
        <a:graphic>
          <a:graphicData uri="http://schemas.openxmlformats.org/drawingml/2006/chart">
            <c:chart xmlns:c="http://schemas.openxmlformats.org/drawingml/2006/chart" xmlns:r="http://schemas.openxmlformats.org/officeDocument/2006/relationships" r:id="rId6"/>
          </a:graphicData>
        </a:graphic>
      </p:graphicFrame>
      <p:sp>
        <p:nvSpPr>
          <p:cNvPr id="7" name="Text Placeholder 6">
            <a:extLst>
              <a:ext uri="{FF2B5EF4-FFF2-40B4-BE49-F238E27FC236}">
                <a16:creationId xmlns:a16="http://schemas.microsoft.com/office/drawing/2014/main" id="{AF88DA69-6C86-48E7-92F9-3E37F71A5DA8}"/>
              </a:ext>
            </a:extLst>
          </p:cNvPr>
          <p:cNvSpPr>
            <a:spLocks noGrp="1"/>
          </p:cNvSpPr>
          <p:nvPr>
            <p:ph type="body" sz="quarter" idx="15"/>
          </p:nvPr>
        </p:nvSpPr>
        <p:spPr/>
        <p:txBody>
          <a:bodyPr/>
          <a:lstStyle/>
          <a:p>
            <a:r>
              <a:rPr lang="en-US" b="1">
                <a:cs typeface="Angsana New" panose="02020603050405020304" pitchFamily="18" charset="-34"/>
              </a:rPr>
              <a:t>1 </a:t>
            </a:r>
            <a:r>
              <a:rPr lang="en-US" i="1">
                <a:cs typeface="Angsana New" panose="02020603050405020304" pitchFamily="18" charset="-34"/>
              </a:rPr>
              <a:t>Annual Survey of Colleges</a:t>
            </a:r>
            <a:r>
              <a:rPr lang="en-US">
                <a:cs typeface="Angsana New" panose="02020603050405020304" pitchFamily="18" charset="-34"/>
              </a:rPr>
              <a:t>, College Board NCES, IPEDS fall 2023 enrollment data. Costs, based on four years, include tuition, room and board, books, transportation and other college</a:t>
            </a:r>
            <a:r>
              <a:rPr lang="en-US">
                <a:latin typeface="Franklin Gothic Demi" panose="020B0703020102020204" pitchFamily="34" charset="0"/>
                <a:cs typeface="Angsana New" panose="02020603050405020304" pitchFamily="18" charset="-34"/>
              </a:rPr>
              <a:t>-</a:t>
            </a:r>
            <a:r>
              <a:rPr lang="en-US">
                <a:cs typeface="Angsana New" panose="02020603050405020304" pitchFamily="18" charset="-34"/>
              </a:rPr>
              <a:t>related expenses. </a:t>
            </a:r>
          </a:p>
          <a:p>
            <a:r>
              <a:rPr lang="en-US" b="1">
                <a:cs typeface="Angsana New" panose="02020603050405020304" pitchFamily="18" charset="-34"/>
              </a:rPr>
              <a:t>2</a:t>
            </a:r>
            <a:r>
              <a:rPr lang="en-US">
                <a:cs typeface="Angsana New" panose="02020603050405020304" pitchFamily="18" charset="-34"/>
              </a:rPr>
              <a:t> </a:t>
            </a:r>
            <a:r>
              <a:rPr lang="en-US" i="1">
                <a:cs typeface="Angsana New" panose="02020603050405020304" pitchFamily="18" charset="-34"/>
              </a:rPr>
              <a:t>Expenditures on Children by Families</a:t>
            </a:r>
            <a:r>
              <a:rPr lang="en-US">
                <a:cs typeface="Angsana New" panose="02020603050405020304" pitchFamily="18" charset="-34"/>
              </a:rPr>
              <a:t>, U.S. Department of Agriculture, January 2017, adjusted to 2023 using the average annual inflation rate published by U.S. Bureau of Labor Statistics between 2016 to 2023.</a:t>
            </a:r>
          </a:p>
          <a:p>
            <a:r>
              <a:rPr lang="en-CA" b="1">
                <a:latin typeface="Arial Narrow" panose="020B0604020202020204" pitchFamily="34" charset="0"/>
                <a:cs typeface="Arial Narrow" panose="020B0604020202020204" pitchFamily="34" charset="0"/>
              </a:rPr>
              <a:t>3 </a:t>
            </a:r>
            <a:r>
              <a:rPr lang="en-CA"/>
              <a:t>"Consumer Expenditures – 2022," </a:t>
            </a:r>
            <a:r>
              <a:rPr lang="en-US">
                <a:cs typeface="Angsana New" panose="02020603050405020304" pitchFamily="18" charset="-34"/>
              </a:rPr>
              <a:t>U.S. Bureau of Labor Statistics, September 2023.</a:t>
            </a:r>
          </a:p>
        </p:txBody>
      </p:sp>
      <p:sp>
        <p:nvSpPr>
          <p:cNvPr id="3" name="Slide Number Placeholder 2">
            <a:extLst>
              <a:ext uri="{C183D7F6-B498-43B3-948B-1728B52AA6E4}">
                <adec:decorative xmlns:adec="http://schemas.microsoft.com/office/drawing/2017/decorative" val="1"/>
              </a:ext>
            </a:extLst>
          </p:cNvPr>
          <p:cNvSpPr>
            <a:spLocks noGrp="1"/>
          </p:cNvSpPr>
          <p:nvPr>
            <p:ph type="sldNum" sz="quarter" idx="12"/>
          </p:nvPr>
        </p:nvSpPr>
        <p:spPr>
          <a:xfrm>
            <a:off x="8533067" y="6399283"/>
            <a:ext cx="212470" cy="175694"/>
          </a:xfrm>
          <a:prstGeom prst="rect">
            <a:avLst/>
          </a:prstGeom>
        </p:spPr>
        <p:txBody>
          <a:bodyPr vert="horz" lIns="0" tIns="0" rIns="0" bIns="0" rtlCol="0" anchor="b">
            <a:noAutofit/>
          </a:bodyPr>
          <a:lstStyle>
            <a:defPPr>
              <a:defRPr lang="en-US"/>
            </a:defPPr>
            <a:lvl1pPr marL="0" algn="r"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B333B34-C87C-402E-ABB0-13B7C9DEBBC4}" type="slidenum">
              <a:rPr lang="en-US" smtClean="0"/>
              <a:pPr/>
              <a:t>4</a:t>
            </a:fld>
            <a:endParaRPr lang="en-US"/>
          </a:p>
        </p:txBody>
      </p:sp>
    </p:spTree>
    <p:custDataLst>
      <p:tags r:id="rId1"/>
    </p:custDataLst>
    <p:extLst>
      <p:ext uri="{BB962C8B-B14F-4D97-AF65-F5344CB8AC3E}">
        <p14:creationId xmlns:p14="http://schemas.microsoft.com/office/powerpoint/2010/main" val="1627161196"/>
      </p:ext>
    </p:extLst>
  </p:cSld>
  <p:clrMapOvr>
    <a:masterClrMapping/>
  </p:clrMapOvr>
  <p:transition spd="slow">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itle 1">
            <a:extLst>
              <a:ext uri="{FF2B5EF4-FFF2-40B4-BE49-F238E27FC236}">
                <a16:creationId xmlns:a16="http://schemas.microsoft.com/office/drawing/2014/main" id="{DECABBAE-5889-44FE-9AEB-045DA85FE824}"/>
              </a:ext>
            </a:extLst>
          </p:cNvPr>
          <p:cNvSpPr>
            <a:spLocks noGrp="1"/>
          </p:cNvSpPr>
          <p:nvPr>
            <p:ph type="title"/>
          </p:nvPr>
        </p:nvSpPr>
        <p:spPr>
          <a:xfrm>
            <a:off x="398464" y="472438"/>
            <a:ext cx="8356240" cy="792167"/>
          </a:xfrm>
        </p:spPr>
        <p:txBody>
          <a:bodyPr/>
          <a:lstStyle/>
          <a:p>
            <a:r>
              <a:rPr lang="en-US" altLang="en-US"/>
              <a:t>Your asset mix should change as your goals change</a:t>
            </a:r>
          </a:p>
        </p:txBody>
      </p:sp>
      <p:grpSp>
        <p:nvGrpSpPr>
          <p:cNvPr id="64" name="Group 63">
            <a:extLst>
              <a:ext uri="{FF2B5EF4-FFF2-40B4-BE49-F238E27FC236}">
                <a16:creationId xmlns:a16="http://schemas.microsoft.com/office/drawing/2014/main" id="{4F1D1614-6574-439C-840A-5F6FF997CFA7}"/>
              </a:ext>
            </a:extLst>
          </p:cNvPr>
          <p:cNvGrpSpPr/>
          <p:nvPr/>
        </p:nvGrpSpPr>
        <p:grpSpPr>
          <a:xfrm>
            <a:off x="535012" y="1363047"/>
            <a:ext cx="276999" cy="4045012"/>
            <a:chOff x="533766" y="1892595"/>
            <a:chExt cx="263135" cy="4060838"/>
          </a:xfrm>
        </p:grpSpPr>
        <p:sp>
          <p:nvSpPr>
            <p:cNvPr id="65" name="Text Box 16">
              <a:extLst>
                <a:ext uri="{FF2B5EF4-FFF2-40B4-BE49-F238E27FC236}">
                  <a16:creationId xmlns:a16="http://schemas.microsoft.com/office/drawing/2014/main" id="{BD7631A7-73B5-43B2-B05E-87B8A0F05E12}"/>
                </a:ext>
              </a:extLst>
            </p:cNvPr>
            <p:cNvSpPr txBox="1">
              <a:spLocks noChangeArrowheads="1"/>
            </p:cNvSpPr>
            <p:nvPr/>
          </p:nvSpPr>
          <p:spPr bwMode="auto">
            <a:xfrm rot="16200000">
              <a:off x="-125992" y="3860956"/>
              <a:ext cx="1582652" cy="263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D014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algn="ctr"/>
              <a:r>
                <a:rPr lang="en-US" altLang="en-US" sz="1200" i="1">
                  <a:latin typeface="+mn-lt"/>
                </a:rPr>
                <a:t>Expected return</a:t>
              </a:r>
            </a:p>
          </p:txBody>
        </p:sp>
        <p:sp>
          <p:nvSpPr>
            <p:cNvPr id="66" name="Text Box 16">
              <a:extLst>
                <a:ext uri="{FF2B5EF4-FFF2-40B4-BE49-F238E27FC236}">
                  <a16:creationId xmlns:a16="http://schemas.microsoft.com/office/drawing/2014/main" id="{F02E55C6-DD94-4C88-A0F7-C1B2E2A50056}"/>
                </a:ext>
              </a:extLst>
            </p:cNvPr>
            <p:cNvSpPr txBox="1">
              <a:spLocks noChangeArrowheads="1"/>
            </p:cNvSpPr>
            <p:nvPr/>
          </p:nvSpPr>
          <p:spPr bwMode="auto">
            <a:xfrm rot="16200000">
              <a:off x="229803" y="2203871"/>
              <a:ext cx="871068" cy="248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D014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algn="ctr"/>
              <a:r>
                <a:rPr lang="en-US" altLang="en-US" sz="1100">
                  <a:latin typeface="+mn-lt"/>
                </a:rPr>
                <a:t>Higher</a:t>
              </a:r>
            </a:p>
          </p:txBody>
        </p:sp>
        <p:sp>
          <p:nvSpPr>
            <p:cNvPr id="67" name="Text Box 16">
              <a:extLst>
                <a:ext uri="{FF2B5EF4-FFF2-40B4-BE49-F238E27FC236}">
                  <a16:creationId xmlns:a16="http://schemas.microsoft.com/office/drawing/2014/main" id="{EF2EEC2A-00B5-40E2-BD07-1F8E7112DF67}"/>
                </a:ext>
              </a:extLst>
            </p:cNvPr>
            <p:cNvSpPr txBox="1">
              <a:spLocks noChangeArrowheads="1"/>
            </p:cNvSpPr>
            <p:nvPr/>
          </p:nvSpPr>
          <p:spPr bwMode="auto">
            <a:xfrm rot="16200000">
              <a:off x="229803" y="5393641"/>
              <a:ext cx="871068" cy="248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D014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algn="ctr"/>
              <a:r>
                <a:rPr lang="en-US" altLang="en-US" sz="1100">
                  <a:latin typeface="+mn-lt"/>
                </a:rPr>
                <a:t>Lower</a:t>
              </a:r>
            </a:p>
          </p:txBody>
        </p:sp>
      </p:grpSp>
      <p:grpSp>
        <p:nvGrpSpPr>
          <p:cNvPr id="69" name="Group 68">
            <a:extLst>
              <a:ext uri="{FF2B5EF4-FFF2-40B4-BE49-F238E27FC236}">
                <a16:creationId xmlns:a16="http://schemas.microsoft.com/office/drawing/2014/main" id="{9977EFE9-7823-45B9-B391-4896CD8A90EA}"/>
              </a:ext>
            </a:extLst>
          </p:cNvPr>
          <p:cNvGrpSpPr/>
          <p:nvPr/>
        </p:nvGrpSpPr>
        <p:grpSpPr>
          <a:xfrm>
            <a:off x="1121643" y="5492915"/>
            <a:ext cx="7095366" cy="276999"/>
            <a:chOff x="1091036" y="6038617"/>
            <a:chExt cx="6740242" cy="278082"/>
          </a:xfrm>
        </p:grpSpPr>
        <p:sp>
          <p:nvSpPr>
            <p:cNvPr id="70" name="Text Box 16">
              <a:extLst>
                <a:ext uri="{FF2B5EF4-FFF2-40B4-BE49-F238E27FC236}">
                  <a16:creationId xmlns:a16="http://schemas.microsoft.com/office/drawing/2014/main" id="{68C0F8E2-9208-4B15-948D-F00C8DF9D288}"/>
                </a:ext>
              </a:extLst>
            </p:cNvPr>
            <p:cNvSpPr txBox="1">
              <a:spLocks noChangeArrowheads="1"/>
            </p:cNvSpPr>
            <p:nvPr/>
          </p:nvSpPr>
          <p:spPr bwMode="auto">
            <a:xfrm>
              <a:off x="3606033" y="6038617"/>
              <a:ext cx="1582652" cy="278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D014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algn="ctr"/>
              <a:r>
                <a:rPr lang="en-US" altLang="en-US" sz="1200" i="1">
                  <a:latin typeface="+mn-lt"/>
                </a:rPr>
                <a:t>Expected risk</a:t>
              </a:r>
            </a:p>
          </p:txBody>
        </p:sp>
        <p:sp>
          <p:nvSpPr>
            <p:cNvPr id="71" name="Text Box 16">
              <a:extLst>
                <a:ext uri="{FF2B5EF4-FFF2-40B4-BE49-F238E27FC236}">
                  <a16:creationId xmlns:a16="http://schemas.microsoft.com/office/drawing/2014/main" id="{E8E3778D-3BD5-4244-A4E9-323EE320375E}"/>
                </a:ext>
              </a:extLst>
            </p:cNvPr>
            <p:cNvSpPr txBox="1">
              <a:spLocks noChangeArrowheads="1"/>
            </p:cNvSpPr>
            <p:nvPr/>
          </p:nvSpPr>
          <p:spPr bwMode="auto">
            <a:xfrm>
              <a:off x="6960210" y="6045926"/>
              <a:ext cx="871068" cy="262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D014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algn="ctr"/>
              <a:r>
                <a:rPr lang="en-US" altLang="en-US" sz="1100">
                  <a:latin typeface="+mn-lt"/>
                </a:rPr>
                <a:t>Higher</a:t>
              </a:r>
            </a:p>
          </p:txBody>
        </p:sp>
        <p:sp>
          <p:nvSpPr>
            <p:cNvPr id="73" name="Text Box 16">
              <a:extLst>
                <a:ext uri="{FF2B5EF4-FFF2-40B4-BE49-F238E27FC236}">
                  <a16:creationId xmlns:a16="http://schemas.microsoft.com/office/drawing/2014/main" id="{878341AC-CA11-45A5-98A9-EF8F1F50F68E}"/>
                </a:ext>
              </a:extLst>
            </p:cNvPr>
            <p:cNvSpPr txBox="1">
              <a:spLocks noChangeArrowheads="1"/>
            </p:cNvSpPr>
            <p:nvPr/>
          </p:nvSpPr>
          <p:spPr bwMode="auto">
            <a:xfrm>
              <a:off x="1091036" y="6045926"/>
              <a:ext cx="871068" cy="262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D014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algn="ctr"/>
              <a:r>
                <a:rPr lang="en-US" altLang="en-US" sz="1100">
                  <a:latin typeface="+mn-lt"/>
                </a:rPr>
                <a:t>Lower</a:t>
              </a:r>
            </a:p>
          </p:txBody>
        </p:sp>
      </p:grpSp>
      <p:grpSp>
        <p:nvGrpSpPr>
          <p:cNvPr id="3" name="Group 2">
            <a:extLst>
              <a:ext uri="{FF2B5EF4-FFF2-40B4-BE49-F238E27FC236}">
                <a16:creationId xmlns:a16="http://schemas.microsoft.com/office/drawing/2014/main" id="{69F7BB04-3C95-EAD7-B916-803CB44EA8D9}"/>
              </a:ext>
              <a:ext uri="{C183D7F6-B498-43B3-948B-1728B52AA6E4}">
                <adec:decorative xmlns:adec="http://schemas.microsoft.com/office/drawing/2017/decorative" val="1"/>
              </a:ext>
            </a:extLst>
          </p:cNvPr>
          <p:cNvGrpSpPr/>
          <p:nvPr/>
        </p:nvGrpSpPr>
        <p:grpSpPr>
          <a:xfrm>
            <a:off x="845667" y="1318958"/>
            <a:ext cx="7410992" cy="4159217"/>
            <a:chOff x="845667" y="1318958"/>
            <a:chExt cx="7410992" cy="4159217"/>
          </a:xfrm>
        </p:grpSpPr>
        <p:sp>
          <p:nvSpPr>
            <p:cNvPr id="61" name="Freeform 53">
              <a:extLst>
                <a:ext uri="{FF2B5EF4-FFF2-40B4-BE49-F238E27FC236}">
                  <a16:creationId xmlns:a16="http://schemas.microsoft.com/office/drawing/2014/main" id="{7553D075-6A17-41BD-B0ED-0F70C56DD365}"/>
                </a:ext>
                <a:ext uri="{C183D7F6-B498-43B3-948B-1728B52AA6E4}">
                  <adec:decorative xmlns:adec="http://schemas.microsoft.com/office/drawing/2017/decorative" val="1"/>
                </a:ext>
              </a:extLst>
            </p:cNvPr>
            <p:cNvSpPr/>
            <p:nvPr/>
          </p:nvSpPr>
          <p:spPr>
            <a:xfrm>
              <a:off x="853187" y="1650384"/>
              <a:ext cx="6380268" cy="3820675"/>
            </a:xfrm>
            <a:custGeom>
              <a:avLst/>
              <a:gdLst>
                <a:gd name="connsiteX0" fmla="*/ 0 w 6060934"/>
                <a:gd name="connsiteY0" fmla="*/ 3835624 h 3835624"/>
                <a:gd name="connsiteX1" fmla="*/ 3010237 w 6060934"/>
                <a:gd name="connsiteY1" fmla="*/ 995320 h 3835624"/>
                <a:gd name="connsiteX2" fmla="*/ 6060934 w 6060934"/>
                <a:gd name="connsiteY2" fmla="*/ 0 h 3835624"/>
                <a:gd name="connsiteX3" fmla="*/ 6060934 w 6060934"/>
                <a:gd name="connsiteY3" fmla="*/ 0 h 3835624"/>
                <a:gd name="connsiteX4" fmla="*/ 6060934 w 6060934"/>
                <a:gd name="connsiteY4" fmla="*/ 0 h 3835624"/>
                <a:gd name="connsiteX0" fmla="*/ 0 w 6060934"/>
                <a:gd name="connsiteY0" fmla="*/ 3835624 h 3835624"/>
                <a:gd name="connsiteX1" fmla="*/ 3010237 w 6060934"/>
                <a:gd name="connsiteY1" fmla="*/ 995320 h 3835624"/>
                <a:gd name="connsiteX2" fmla="*/ 6060934 w 6060934"/>
                <a:gd name="connsiteY2" fmla="*/ 0 h 3835624"/>
                <a:gd name="connsiteX3" fmla="*/ 6060934 w 6060934"/>
                <a:gd name="connsiteY3" fmla="*/ 0 h 3835624"/>
                <a:gd name="connsiteX4" fmla="*/ 6060934 w 6060934"/>
                <a:gd name="connsiteY4" fmla="*/ 0 h 3835624"/>
                <a:gd name="connsiteX0" fmla="*/ 0 w 6060934"/>
                <a:gd name="connsiteY0" fmla="*/ 3835624 h 3835624"/>
                <a:gd name="connsiteX1" fmla="*/ 3010237 w 6060934"/>
                <a:gd name="connsiteY1" fmla="*/ 995320 h 3835624"/>
                <a:gd name="connsiteX2" fmla="*/ 6060934 w 6060934"/>
                <a:gd name="connsiteY2" fmla="*/ 0 h 3835624"/>
                <a:gd name="connsiteX3" fmla="*/ 6060934 w 6060934"/>
                <a:gd name="connsiteY3" fmla="*/ 0 h 3835624"/>
                <a:gd name="connsiteX4" fmla="*/ 6060934 w 6060934"/>
                <a:gd name="connsiteY4" fmla="*/ 0 h 3835624"/>
                <a:gd name="connsiteX0" fmla="*/ 0 w 6060934"/>
                <a:gd name="connsiteY0" fmla="*/ 3835624 h 3835624"/>
                <a:gd name="connsiteX1" fmla="*/ 3010237 w 6060934"/>
                <a:gd name="connsiteY1" fmla="*/ 995320 h 3835624"/>
                <a:gd name="connsiteX2" fmla="*/ 6060934 w 6060934"/>
                <a:gd name="connsiteY2" fmla="*/ 0 h 3835624"/>
                <a:gd name="connsiteX3" fmla="*/ 6060934 w 6060934"/>
                <a:gd name="connsiteY3" fmla="*/ 0 h 3835624"/>
                <a:gd name="connsiteX4" fmla="*/ 6060934 w 6060934"/>
                <a:gd name="connsiteY4" fmla="*/ 0 h 3835624"/>
                <a:gd name="connsiteX0" fmla="*/ 0 w 6060934"/>
                <a:gd name="connsiteY0" fmla="*/ 3835624 h 3835624"/>
                <a:gd name="connsiteX1" fmla="*/ 3010237 w 6060934"/>
                <a:gd name="connsiteY1" fmla="*/ 995320 h 3835624"/>
                <a:gd name="connsiteX2" fmla="*/ 6060934 w 6060934"/>
                <a:gd name="connsiteY2" fmla="*/ 0 h 3835624"/>
                <a:gd name="connsiteX3" fmla="*/ 6060934 w 6060934"/>
                <a:gd name="connsiteY3" fmla="*/ 0 h 3835624"/>
                <a:gd name="connsiteX4" fmla="*/ 6060934 w 6060934"/>
                <a:gd name="connsiteY4" fmla="*/ 0 h 3835624"/>
                <a:gd name="connsiteX0" fmla="*/ 0 w 6060934"/>
                <a:gd name="connsiteY0" fmla="*/ 3835624 h 3835624"/>
                <a:gd name="connsiteX1" fmla="*/ 3010237 w 6060934"/>
                <a:gd name="connsiteY1" fmla="*/ 995320 h 3835624"/>
                <a:gd name="connsiteX2" fmla="*/ 6060934 w 6060934"/>
                <a:gd name="connsiteY2" fmla="*/ 0 h 3835624"/>
                <a:gd name="connsiteX3" fmla="*/ 6060934 w 6060934"/>
                <a:gd name="connsiteY3" fmla="*/ 0 h 3835624"/>
                <a:gd name="connsiteX4" fmla="*/ 6060934 w 6060934"/>
                <a:gd name="connsiteY4" fmla="*/ 0 h 38356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60934" h="3835624">
                  <a:moveTo>
                    <a:pt x="0" y="3835624"/>
                  </a:moveTo>
                  <a:cubicBezTo>
                    <a:pt x="825387" y="2678463"/>
                    <a:pt x="1959621" y="1666959"/>
                    <a:pt x="3010237" y="995320"/>
                  </a:cubicBezTo>
                  <a:cubicBezTo>
                    <a:pt x="4060853" y="323681"/>
                    <a:pt x="5382552" y="76875"/>
                    <a:pt x="6060934" y="0"/>
                  </a:cubicBezTo>
                  <a:lnTo>
                    <a:pt x="6060934" y="0"/>
                  </a:lnTo>
                  <a:lnTo>
                    <a:pt x="6060934" y="0"/>
                  </a:lnTo>
                </a:path>
              </a:pathLst>
            </a:custGeom>
            <a:noFill/>
            <a:ln w="19050">
              <a:solidFill>
                <a:schemeClr val="bg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5" name="Straight Arrow Connector 74">
              <a:extLst>
                <a:ext uri="{FF2B5EF4-FFF2-40B4-BE49-F238E27FC236}">
                  <a16:creationId xmlns:a16="http://schemas.microsoft.com/office/drawing/2014/main" id="{F1D0391F-4565-4126-9F40-7729489056D1}"/>
                </a:ext>
                <a:ext uri="{C183D7F6-B498-43B3-948B-1728B52AA6E4}">
                  <adec:decorative xmlns:adec="http://schemas.microsoft.com/office/drawing/2017/decorative" val="1"/>
                </a:ext>
              </a:extLst>
            </p:cNvPr>
            <p:cNvCxnSpPr/>
            <p:nvPr/>
          </p:nvCxnSpPr>
          <p:spPr>
            <a:xfrm flipV="1">
              <a:off x="853188" y="1318958"/>
              <a:ext cx="8518" cy="4159217"/>
            </a:xfrm>
            <a:prstGeom prst="straightConnector1">
              <a:avLst/>
            </a:prstGeom>
            <a:noFill/>
            <a:ln w="19050">
              <a:solidFill>
                <a:schemeClr val="bg2"/>
              </a:solidFill>
              <a:tailEnd type="arrow"/>
            </a:ln>
          </p:spPr>
          <p:style>
            <a:lnRef idx="2">
              <a:schemeClr val="accent1">
                <a:shade val="50000"/>
              </a:schemeClr>
            </a:lnRef>
            <a:fillRef idx="1">
              <a:schemeClr val="accent1"/>
            </a:fillRef>
            <a:effectRef idx="0">
              <a:schemeClr val="accent1"/>
            </a:effectRef>
            <a:fontRef idx="minor">
              <a:schemeClr val="lt1"/>
            </a:fontRef>
          </p:style>
        </p:cxnSp>
        <p:cxnSp>
          <p:nvCxnSpPr>
            <p:cNvPr id="79" name="Straight Arrow Connector 78">
              <a:extLst>
                <a:ext uri="{FF2B5EF4-FFF2-40B4-BE49-F238E27FC236}">
                  <a16:creationId xmlns:a16="http://schemas.microsoft.com/office/drawing/2014/main" id="{97D3B512-2AF0-4571-A904-3D9825890FD9}"/>
                </a:ext>
                <a:ext uri="{C183D7F6-B498-43B3-948B-1728B52AA6E4}">
                  <adec:decorative xmlns:adec="http://schemas.microsoft.com/office/drawing/2017/decorative" val="1"/>
                </a:ext>
              </a:extLst>
            </p:cNvPr>
            <p:cNvCxnSpPr/>
            <p:nvPr/>
          </p:nvCxnSpPr>
          <p:spPr>
            <a:xfrm>
              <a:off x="845667" y="5471059"/>
              <a:ext cx="7410992" cy="0"/>
            </a:xfrm>
            <a:prstGeom prst="straightConnector1">
              <a:avLst/>
            </a:prstGeom>
            <a:noFill/>
            <a:ln w="19050">
              <a:solidFill>
                <a:schemeClr val="bg2"/>
              </a:solidFill>
              <a:tailEnd type="arrow"/>
            </a:ln>
          </p:spPr>
          <p:style>
            <a:lnRef idx="2">
              <a:schemeClr val="accent1">
                <a:shade val="50000"/>
              </a:schemeClr>
            </a:lnRef>
            <a:fillRef idx="1">
              <a:schemeClr val="accent1"/>
            </a:fillRef>
            <a:effectRef idx="0">
              <a:schemeClr val="accent1"/>
            </a:effectRef>
            <a:fontRef idx="minor">
              <a:schemeClr val="lt1"/>
            </a:fontRef>
          </p:style>
        </p:cxnSp>
      </p:grpSp>
      <p:graphicFrame>
        <p:nvGraphicFramePr>
          <p:cNvPr id="6" name="Chart 5">
            <a:extLst>
              <a:ext uri="{FF2B5EF4-FFF2-40B4-BE49-F238E27FC236}">
                <a16:creationId xmlns:a16="http://schemas.microsoft.com/office/drawing/2014/main" id="{33DCF182-F836-0FE6-018F-D63FED6083D5}"/>
              </a:ext>
            </a:extLst>
          </p:cNvPr>
          <p:cNvGraphicFramePr/>
          <p:nvPr>
            <p:extLst>
              <p:ext uri="{D42A27DB-BD31-4B8C-83A1-F6EECF244321}">
                <p14:modId xmlns:p14="http://schemas.microsoft.com/office/powerpoint/2010/main" val="1096796629"/>
              </p:ext>
            </p:extLst>
          </p:nvPr>
        </p:nvGraphicFramePr>
        <p:xfrm>
          <a:off x="831448" y="3887735"/>
          <a:ext cx="1550683" cy="15544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7" name="Chart 116">
            <a:extLst>
              <a:ext uri="{FF2B5EF4-FFF2-40B4-BE49-F238E27FC236}">
                <a16:creationId xmlns:a16="http://schemas.microsoft.com/office/drawing/2014/main" id="{D9FE9C7D-FC9D-4BBB-9F51-D67BC92AEFC3}"/>
              </a:ext>
            </a:extLst>
          </p:cNvPr>
          <p:cNvGraphicFramePr/>
          <p:nvPr>
            <p:extLst>
              <p:ext uri="{D42A27DB-BD31-4B8C-83A1-F6EECF244321}">
                <p14:modId xmlns:p14="http://schemas.microsoft.com/office/powerpoint/2010/main" val="3622545081"/>
              </p:ext>
            </p:extLst>
          </p:nvPr>
        </p:nvGraphicFramePr>
        <p:xfrm>
          <a:off x="2000526" y="2769710"/>
          <a:ext cx="1550683" cy="155448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7" name="Chart 126">
            <a:extLst>
              <a:ext uri="{FF2B5EF4-FFF2-40B4-BE49-F238E27FC236}">
                <a16:creationId xmlns:a16="http://schemas.microsoft.com/office/drawing/2014/main" id="{44EEBC67-C71C-4EBD-A660-C0AFFBDB762D}"/>
              </a:ext>
            </a:extLst>
          </p:cNvPr>
          <p:cNvGraphicFramePr/>
          <p:nvPr>
            <p:extLst>
              <p:ext uri="{D42A27DB-BD31-4B8C-83A1-F6EECF244321}">
                <p14:modId xmlns:p14="http://schemas.microsoft.com/office/powerpoint/2010/main" val="1613054150"/>
              </p:ext>
            </p:extLst>
          </p:nvPr>
        </p:nvGraphicFramePr>
        <p:xfrm>
          <a:off x="3377514" y="1828411"/>
          <a:ext cx="1550683" cy="155448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28" name="Chart 127">
            <a:extLst>
              <a:ext uri="{FF2B5EF4-FFF2-40B4-BE49-F238E27FC236}">
                <a16:creationId xmlns:a16="http://schemas.microsoft.com/office/drawing/2014/main" id="{613BC7CE-ACEF-4918-B95A-7671934E4317}"/>
              </a:ext>
            </a:extLst>
          </p:cNvPr>
          <p:cNvGraphicFramePr/>
          <p:nvPr>
            <p:extLst>
              <p:ext uri="{D42A27DB-BD31-4B8C-83A1-F6EECF244321}">
                <p14:modId xmlns:p14="http://schemas.microsoft.com/office/powerpoint/2010/main" val="1093397476"/>
              </p:ext>
            </p:extLst>
          </p:nvPr>
        </p:nvGraphicFramePr>
        <p:xfrm>
          <a:off x="5037164" y="1159215"/>
          <a:ext cx="1550683" cy="155448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29" name="Chart 128">
            <a:extLst>
              <a:ext uri="{FF2B5EF4-FFF2-40B4-BE49-F238E27FC236}">
                <a16:creationId xmlns:a16="http://schemas.microsoft.com/office/drawing/2014/main" id="{852D1AAF-EC72-4135-BAB3-A701F8F317F4}"/>
              </a:ext>
            </a:extLst>
          </p:cNvPr>
          <p:cNvGraphicFramePr/>
          <p:nvPr>
            <p:extLst>
              <p:ext uri="{D42A27DB-BD31-4B8C-83A1-F6EECF244321}">
                <p14:modId xmlns:p14="http://schemas.microsoft.com/office/powerpoint/2010/main" val="2109236297"/>
              </p:ext>
            </p:extLst>
          </p:nvPr>
        </p:nvGraphicFramePr>
        <p:xfrm>
          <a:off x="6484585" y="874290"/>
          <a:ext cx="1550683" cy="1554480"/>
        </p:xfrm>
        <a:graphic>
          <a:graphicData uri="http://schemas.openxmlformats.org/drawingml/2006/chart">
            <c:chart xmlns:c="http://schemas.openxmlformats.org/drawingml/2006/chart" xmlns:r="http://schemas.openxmlformats.org/officeDocument/2006/relationships" r:id="rId7"/>
          </a:graphicData>
        </a:graphic>
      </p:graphicFrame>
      <p:grpSp>
        <p:nvGrpSpPr>
          <p:cNvPr id="4" name="Group 3">
            <a:extLst>
              <a:ext uri="{FF2B5EF4-FFF2-40B4-BE49-F238E27FC236}">
                <a16:creationId xmlns:a16="http://schemas.microsoft.com/office/drawing/2014/main" id="{A597FC3A-4A5E-5039-6D85-8CFDC1695996}"/>
              </a:ext>
            </a:extLst>
          </p:cNvPr>
          <p:cNvGrpSpPr/>
          <p:nvPr/>
        </p:nvGrpSpPr>
        <p:grpSpPr>
          <a:xfrm>
            <a:off x="3819577" y="3360280"/>
            <a:ext cx="4931316" cy="2054699"/>
            <a:chOff x="3819577" y="3360280"/>
            <a:chExt cx="4931316" cy="2054699"/>
          </a:xfrm>
        </p:grpSpPr>
        <p:sp>
          <p:nvSpPr>
            <p:cNvPr id="86" name="TextBox 85">
              <a:extLst>
                <a:ext uri="{FF2B5EF4-FFF2-40B4-BE49-F238E27FC236}">
                  <a16:creationId xmlns:a16="http://schemas.microsoft.com/office/drawing/2014/main" id="{6B6F0306-8458-404C-8F88-8630ABAE7106}"/>
                </a:ext>
              </a:extLst>
            </p:cNvPr>
            <p:cNvSpPr txBox="1"/>
            <p:nvPr/>
          </p:nvSpPr>
          <p:spPr>
            <a:xfrm>
              <a:off x="5677991" y="3706412"/>
              <a:ext cx="1814052" cy="1708567"/>
            </a:xfrm>
            <a:prstGeom prst="rect">
              <a:avLst/>
            </a:prstGeom>
            <a:noFill/>
          </p:spPr>
          <p:txBody>
            <a:bodyPr wrap="square" rtlCol="0">
              <a:spAutoFit/>
            </a:bodyPr>
            <a:lstStyle/>
            <a:p>
              <a:pPr>
                <a:spcBef>
                  <a:spcPts val="300"/>
                </a:spcBef>
              </a:pPr>
              <a:r>
                <a:rPr lang="en-US" sz="1050">
                  <a:latin typeface="+mn-lt"/>
                </a:rPr>
                <a:t>Multi-sector bond</a:t>
              </a:r>
            </a:p>
            <a:p>
              <a:pPr>
                <a:spcBef>
                  <a:spcPts val="300"/>
                </a:spcBef>
              </a:pPr>
              <a:r>
                <a:rPr lang="en-US" sz="1050">
                  <a:latin typeface="+mn-lt"/>
                </a:rPr>
                <a:t>Intermediate-term bond</a:t>
              </a:r>
            </a:p>
            <a:p>
              <a:pPr>
                <a:spcBef>
                  <a:spcPts val="300"/>
                </a:spcBef>
              </a:pPr>
              <a:r>
                <a:rPr lang="en-US" sz="1050">
                  <a:latin typeface="+mn-lt"/>
                </a:rPr>
                <a:t>Bank loan</a:t>
              </a:r>
            </a:p>
            <a:p>
              <a:pPr>
                <a:spcBef>
                  <a:spcPts val="300"/>
                </a:spcBef>
              </a:pPr>
              <a:r>
                <a:rPr lang="en-US" sz="1050">
                  <a:latin typeface="+mn-lt"/>
                </a:rPr>
                <a:t>High-yield bond</a:t>
              </a:r>
            </a:p>
            <a:p>
              <a:pPr>
                <a:spcBef>
                  <a:spcPts val="300"/>
                </a:spcBef>
              </a:pPr>
              <a:r>
                <a:rPr lang="en-US" sz="1050">
                  <a:latin typeface="+mn-lt"/>
                </a:rPr>
                <a:t>Global bond</a:t>
              </a:r>
            </a:p>
            <a:p>
              <a:pPr>
                <a:spcBef>
                  <a:spcPts val="300"/>
                </a:spcBef>
              </a:pPr>
              <a:r>
                <a:rPr lang="en-US" sz="1050">
                  <a:latin typeface="+mn-lt"/>
                </a:rPr>
                <a:t>Emerging-market debt</a:t>
              </a:r>
            </a:p>
            <a:p>
              <a:pPr>
                <a:spcBef>
                  <a:spcPts val="300"/>
                </a:spcBef>
              </a:pPr>
              <a:r>
                <a:rPr lang="en-US" sz="1050">
                  <a:latin typeface="+mn-lt"/>
                </a:rPr>
                <a:t>Inflation-protected bond</a:t>
              </a:r>
            </a:p>
            <a:p>
              <a:pPr>
                <a:spcBef>
                  <a:spcPts val="300"/>
                </a:spcBef>
              </a:pPr>
              <a:r>
                <a:rPr lang="en-US" sz="1050">
                  <a:latin typeface="+mn-lt"/>
                </a:rPr>
                <a:t>Short-term bond</a:t>
              </a:r>
            </a:p>
          </p:txBody>
        </p:sp>
        <p:grpSp>
          <p:nvGrpSpPr>
            <p:cNvPr id="87" name="Group 86">
              <a:extLst>
                <a:ext uri="{FF2B5EF4-FFF2-40B4-BE49-F238E27FC236}">
                  <a16:creationId xmlns:a16="http://schemas.microsoft.com/office/drawing/2014/main" id="{148153E9-D744-470E-B8EC-4317310E0F36}"/>
                </a:ext>
              </a:extLst>
            </p:cNvPr>
            <p:cNvGrpSpPr/>
            <p:nvPr/>
          </p:nvGrpSpPr>
          <p:grpSpPr>
            <a:xfrm>
              <a:off x="5620368" y="3796043"/>
              <a:ext cx="85891" cy="1469922"/>
              <a:chOff x="3950494" y="4184010"/>
              <a:chExt cx="89336" cy="1615719"/>
            </a:xfrm>
          </p:grpSpPr>
          <p:sp>
            <p:nvSpPr>
              <p:cNvPr id="88" name="Rectangle 87">
                <a:extLst>
                  <a:ext uri="{FF2B5EF4-FFF2-40B4-BE49-F238E27FC236}">
                    <a16:creationId xmlns:a16="http://schemas.microsoft.com/office/drawing/2014/main" id="{99701404-831C-40D3-882F-528104CDF6BC}"/>
                  </a:ext>
                </a:extLst>
              </p:cNvPr>
              <p:cNvSpPr/>
              <p:nvPr/>
            </p:nvSpPr>
            <p:spPr>
              <a:xfrm>
                <a:off x="3950494" y="4184010"/>
                <a:ext cx="89336" cy="893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a:extLst>
                  <a:ext uri="{FF2B5EF4-FFF2-40B4-BE49-F238E27FC236}">
                    <a16:creationId xmlns:a16="http://schemas.microsoft.com/office/drawing/2014/main" id="{5C7B7298-6A63-4CA8-BDC4-7F589D938E9F}"/>
                  </a:ext>
                </a:extLst>
              </p:cNvPr>
              <p:cNvSpPr/>
              <p:nvPr/>
            </p:nvSpPr>
            <p:spPr>
              <a:xfrm>
                <a:off x="3950494" y="4402065"/>
                <a:ext cx="89336" cy="89336"/>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a:extLst>
                  <a:ext uri="{FF2B5EF4-FFF2-40B4-BE49-F238E27FC236}">
                    <a16:creationId xmlns:a16="http://schemas.microsoft.com/office/drawing/2014/main" id="{53864495-F758-4781-BCC0-15328DB57CC2}"/>
                  </a:ext>
                </a:extLst>
              </p:cNvPr>
              <p:cNvSpPr/>
              <p:nvPr/>
            </p:nvSpPr>
            <p:spPr>
              <a:xfrm>
                <a:off x="3950494" y="4620120"/>
                <a:ext cx="89336" cy="8933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a:extLst>
                  <a:ext uri="{FF2B5EF4-FFF2-40B4-BE49-F238E27FC236}">
                    <a16:creationId xmlns:a16="http://schemas.microsoft.com/office/drawing/2014/main" id="{50C1CF54-284F-4C88-AA76-8FA1F9ABF336}"/>
                  </a:ext>
                </a:extLst>
              </p:cNvPr>
              <p:cNvSpPr/>
              <p:nvPr/>
            </p:nvSpPr>
            <p:spPr>
              <a:xfrm>
                <a:off x="3950494" y="4838175"/>
                <a:ext cx="89336" cy="8933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a:extLst>
                  <a:ext uri="{FF2B5EF4-FFF2-40B4-BE49-F238E27FC236}">
                    <a16:creationId xmlns:a16="http://schemas.microsoft.com/office/drawing/2014/main" id="{FC32930C-DFB8-4C21-B8BB-A5B60B5656E2}"/>
                  </a:ext>
                </a:extLst>
              </p:cNvPr>
              <p:cNvSpPr/>
              <p:nvPr/>
            </p:nvSpPr>
            <p:spPr>
              <a:xfrm>
                <a:off x="3950494" y="5056230"/>
                <a:ext cx="89336" cy="89336"/>
              </a:xfrm>
              <a:prstGeom prst="rect">
                <a:avLst/>
              </a:prstGeom>
              <a:solidFill>
                <a:srgbClr val="7793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a:extLst>
                  <a:ext uri="{FF2B5EF4-FFF2-40B4-BE49-F238E27FC236}">
                    <a16:creationId xmlns:a16="http://schemas.microsoft.com/office/drawing/2014/main" id="{8627370D-6188-42F9-9DB9-0D148A685522}"/>
                  </a:ext>
                </a:extLst>
              </p:cNvPr>
              <p:cNvSpPr/>
              <p:nvPr/>
            </p:nvSpPr>
            <p:spPr>
              <a:xfrm>
                <a:off x="3950494" y="5274285"/>
                <a:ext cx="89336" cy="89336"/>
              </a:xfrm>
              <a:prstGeom prst="rect">
                <a:avLst/>
              </a:prstGeom>
              <a:solidFill>
                <a:srgbClr val="00B4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a:extLst>
                  <a:ext uri="{FF2B5EF4-FFF2-40B4-BE49-F238E27FC236}">
                    <a16:creationId xmlns:a16="http://schemas.microsoft.com/office/drawing/2014/main" id="{76B21009-E568-4AC7-A103-FD7C69AEE33E}"/>
                  </a:ext>
                </a:extLst>
              </p:cNvPr>
              <p:cNvSpPr/>
              <p:nvPr/>
            </p:nvSpPr>
            <p:spPr>
              <a:xfrm>
                <a:off x="3950494" y="5492340"/>
                <a:ext cx="89336" cy="89336"/>
              </a:xfrm>
              <a:prstGeom prst="rect">
                <a:avLst/>
              </a:prstGeom>
              <a:solidFill>
                <a:srgbClr val="6BCB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a:extLst>
                  <a:ext uri="{FF2B5EF4-FFF2-40B4-BE49-F238E27FC236}">
                    <a16:creationId xmlns:a16="http://schemas.microsoft.com/office/drawing/2014/main" id="{356243B6-88F6-4840-A178-86F1A724A3EC}"/>
                  </a:ext>
                </a:extLst>
              </p:cNvPr>
              <p:cNvSpPr/>
              <p:nvPr/>
            </p:nvSpPr>
            <p:spPr>
              <a:xfrm>
                <a:off x="3950494" y="5710393"/>
                <a:ext cx="89336" cy="89336"/>
              </a:xfrm>
              <a:prstGeom prst="rect">
                <a:avLst/>
              </a:prstGeom>
              <a:solidFill>
                <a:srgbClr val="B5E3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6" name="TextBox 95">
              <a:extLst>
                <a:ext uri="{FF2B5EF4-FFF2-40B4-BE49-F238E27FC236}">
                  <a16:creationId xmlns:a16="http://schemas.microsoft.com/office/drawing/2014/main" id="{19D8CAC7-B7FD-4521-83FF-EBB7C93D9C05}"/>
                </a:ext>
              </a:extLst>
            </p:cNvPr>
            <p:cNvSpPr txBox="1"/>
            <p:nvPr/>
          </p:nvSpPr>
          <p:spPr>
            <a:xfrm>
              <a:off x="5605384" y="3562821"/>
              <a:ext cx="1381649" cy="116493"/>
            </a:xfrm>
            <a:prstGeom prst="rect">
              <a:avLst/>
            </a:prstGeom>
            <a:noFill/>
          </p:spPr>
          <p:txBody>
            <a:bodyPr wrap="square" lIns="0" tIns="0" rIns="0" bIns="0" rtlCol="0" anchor="ctr" anchorCtr="0">
              <a:noAutofit/>
            </a:bodyPr>
            <a:lstStyle/>
            <a:p>
              <a:r>
                <a:rPr lang="en-US" sz="1200" b="1">
                  <a:solidFill>
                    <a:schemeClr val="accent2"/>
                  </a:solidFill>
                  <a:latin typeface="+mn-lt"/>
                </a:rPr>
                <a:t>FIXED INCOME</a:t>
              </a:r>
            </a:p>
          </p:txBody>
        </p:sp>
        <p:cxnSp>
          <p:nvCxnSpPr>
            <p:cNvPr id="97" name="Straight Connector 96">
              <a:extLst>
                <a:ext uri="{FF2B5EF4-FFF2-40B4-BE49-F238E27FC236}">
                  <a16:creationId xmlns:a16="http://schemas.microsoft.com/office/drawing/2014/main" id="{AC3E41FF-0379-4785-927F-7222653D3E5C}"/>
                </a:ext>
              </a:extLst>
            </p:cNvPr>
            <p:cNvCxnSpPr/>
            <p:nvPr/>
          </p:nvCxnSpPr>
          <p:spPr>
            <a:xfrm>
              <a:off x="5610408" y="3704547"/>
              <a:ext cx="1696246" cy="0"/>
            </a:xfrm>
            <a:prstGeom prst="line">
              <a:avLst/>
            </a:prstGeom>
            <a:ln>
              <a:solidFill>
                <a:srgbClr val="03528A"/>
              </a:solidFill>
            </a:ln>
          </p:spPr>
          <p:style>
            <a:lnRef idx="1">
              <a:schemeClr val="accent1"/>
            </a:lnRef>
            <a:fillRef idx="0">
              <a:schemeClr val="accent1"/>
            </a:fillRef>
            <a:effectRef idx="0">
              <a:schemeClr val="accent1"/>
            </a:effectRef>
            <a:fontRef idx="minor">
              <a:schemeClr val="tx1"/>
            </a:fontRef>
          </p:style>
        </p:cxnSp>
        <p:sp>
          <p:nvSpPr>
            <p:cNvPr id="98" name="TextBox 97">
              <a:extLst>
                <a:ext uri="{FF2B5EF4-FFF2-40B4-BE49-F238E27FC236}">
                  <a16:creationId xmlns:a16="http://schemas.microsoft.com/office/drawing/2014/main" id="{1541E6F9-219F-4D17-869C-D530E75F7997}"/>
                </a:ext>
              </a:extLst>
            </p:cNvPr>
            <p:cNvSpPr txBox="1"/>
            <p:nvPr/>
          </p:nvSpPr>
          <p:spPr>
            <a:xfrm>
              <a:off x="7538564" y="3706413"/>
              <a:ext cx="1212329" cy="1469633"/>
            </a:xfrm>
            <a:prstGeom prst="rect">
              <a:avLst/>
            </a:prstGeom>
            <a:noFill/>
          </p:spPr>
          <p:txBody>
            <a:bodyPr wrap="square" rtlCol="0">
              <a:spAutoFit/>
            </a:bodyPr>
            <a:lstStyle/>
            <a:p>
              <a:pPr>
                <a:spcBef>
                  <a:spcPts val="300"/>
                </a:spcBef>
              </a:pPr>
              <a:r>
                <a:rPr lang="en-US" sz="1050">
                  <a:latin typeface="+mn-lt"/>
                </a:rPr>
                <a:t>Sector equity</a:t>
              </a:r>
            </a:p>
            <a:p>
              <a:pPr>
                <a:spcBef>
                  <a:spcPts val="300"/>
                </a:spcBef>
              </a:pPr>
              <a:r>
                <a:rPr lang="en-US" sz="1050">
                  <a:latin typeface="+mn-lt"/>
                </a:rPr>
                <a:t>Absolute return</a:t>
              </a:r>
            </a:p>
            <a:p>
              <a:pPr>
                <a:spcBef>
                  <a:spcPts val="300"/>
                </a:spcBef>
              </a:pPr>
              <a:r>
                <a:rPr lang="en-US" sz="1050">
                  <a:latin typeface="+mn-lt"/>
                </a:rPr>
                <a:t>Alternative</a:t>
              </a:r>
            </a:p>
            <a:p>
              <a:pPr>
                <a:spcBef>
                  <a:spcPts val="300"/>
                </a:spcBef>
              </a:pPr>
              <a:r>
                <a:rPr lang="en-US" sz="1050">
                  <a:latin typeface="+mn-lt"/>
                </a:rPr>
                <a:t>Thematic equity</a:t>
              </a:r>
            </a:p>
            <a:p>
              <a:pPr>
                <a:spcBef>
                  <a:spcPts val="300"/>
                </a:spcBef>
              </a:pPr>
              <a:r>
                <a:rPr lang="en-US" sz="1050">
                  <a:latin typeface="+mn-lt"/>
                </a:rPr>
                <a:t>Long/short equity</a:t>
              </a:r>
            </a:p>
            <a:p>
              <a:pPr>
                <a:spcBef>
                  <a:spcPts val="300"/>
                </a:spcBef>
              </a:pPr>
              <a:r>
                <a:rPr lang="en-US" sz="1050">
                  <a:latin typeface="+mn-lt"/>
                </a:rPr>
                <a:t>Cash and other</a:t>
              </a:r>
            </a:p>
          </p:txBody>
        </p:sp>
        <p:sp>
          <p:nvSpPr>
            <p:cNvPr id="99" name="TextBox 98">
              <a:extLst>
                <a:ext uri="{FF2B5EF4-FFF2-40B4-BE49-F238E27FC236}">
                  <a16:creationId xmlns:a16="http://schemas.microsoft.com/office/drawing/2014/main" id="{44C31A02-20DB-4141-A20D-90C7C7D517C3}"/>
                </a:ext>
              </a:extLst>
            </p:cNvPr>
            <p:cNvSpPr txBox="1"/>
            <p:nvPr/>
          </p:nvSpPr>
          <p:spPr>
            <a:xfrm>
              <a:off x="7465553" y="3360280"/>
              <a:ext cx="1151923" cy="339312"/>
            </a:xfrm>
            <a:prstGeom prst="rect">
              <a:avLst/>
            </a:prstGeom>
            <a:noFill/>
          </p:spPr>
          <p:txBody>
            <a:bodyPr wrap="square" lIns="0" tIns="0" rIns="0" bIns="0" rtlCol="0" anchor="b" anchorCtr="0">
              <a:noAutofit/>
            </a:bodyPr>
            <a:lstStyle/>
            <a:p>
              <a:pPr>
                <a:lnSpc>
                  <a:spcPct val="80000"/>
                </a:lnSpc>
              </a:pPr>
              <a:r>
                <a:rPr lang="en-US" sz="1200" b="1">
                  <a:solidFill>
                    <a:schemeClr val="accent3"/>
                  </a:solidFill>
                  <a:latin typeface="+mn-lt"/>
                </a:rPr>
                <a:t>ALTERNATIVE </a:t>
              </a:r>
            </a:p>
          </p:txBody>
        </p:sp>
        <p:cxnSp>
          <p:nvCxnSpPr>
            <p:cNvPr id="100" name="Straight Connector 99">
              <a:extLst>
                <a:ext uri="{FF2B5EF4-FFF2-40B4-BE49-F238E27FC236}">
                  <a16:creationId xmlns:a16="http://schemas.microsoft.com/office/drawing/2014/main" id="{1362BC29-5A1C-4C62-9A9E-86404FB74AC8}"/>
                </a:ext>
              </a:extLst>
            </p:cNvPr>
            <p:cNvCxnSpPr/>
            <p:nvPr/>
          </p:nvCxnSpPr>
          <p:spPr>
            <a:xfrm>
              <a:off x="7470577" y="3704547"/>
              <a:ext cx="1223099" cy="0"/>
            </a:xfrm>
            <a:prstGeom prst="line">
              <a:avLst/>
            </a:prstGeom>
            <a:ln>
              <a:solidFill>
                <a:srgbClr val="CD6329"/>
              </a:solidFill>
            </a:ln>
          </p:spPr>
          <p:style>
            <a:lnRef idx="1">
              <a:schemeClr val="accent1"/>
            </a:lnRef>
            <a:fillRef idx="0">
              <a:schemeClr val="accent1"/>
            </a:fillRef>
            <a:effectRef idx="0">
              <a:schemeClr val="accent1"/>
            </a:effectRef>
            <a:fontRef idx="minor">
              <a:schemeClr val="tx1"/>
            </a:fontRef>
          </p:style>
        </p:cxnSp>
        <p:sp>
          <p:nvSpPr>
            <p:cNvPr id="101" name="TextBox 100">
              <a:extLst>
                <a:ext uri="{FF2B5EF4-FFF2-40B4-BE49-F238E27FC236}">
                  <a16:creationId xmlns:a16="http://schemas.microsoft.com/office/drawing/2014/main" id="{7274A59C-78CC-4C93-A039-86C1205189FB}"/>
                </a:ext>
              </a:extLst>
            </p:cNvPr>
            <p:cNvSpPr txBox="1"/>
            <p:nvPr/>
          </p:nvSpPr>
          <p:spPr>
            <a:xfrm>
              <a:off x="3883375" y="3706623"/>
              <a:ext cx="1682008" cy="1082416"/>
            </a:xfrm>
            <a:prstGeom prst="rect">
              <a:avLst/>
            </a:prstGeom>
            <a:noFill/>
          </p:spPr>
          <p:txBody>
            <a:bodyPr wrap="square" rtlCol="0">
              <a:spAutoFit/>
            </a:bodyPr>
            <a:lstStyle/>
            <a:p>
              <a:pPr>
                <a:spcBef>
                  <a:spcPts val="300"/>
                </a:spcBef>
              </a:pPr>
              <a:r>
                <a:rPr lang="en-US" sz="1050">
                  <a:latin typeface="+mn-lt"/>
                </a:rPr>
                <a:t>U.S. large-cap equity</a:t>
              </a:r>
            </a:p>
            <a:p>
              <a:pPr>
                <a:spcBef>
                  <a:spcPts val="300"/>
                </a:spcBef>
              </a:pPr>
              <a:r>
                <a:rPr lang="en-US" sz="1050">
                  <a:latin typeface="+mn-lt"/>
                </a:rPr>
                <a:t>International equity</a:t>
              </a:r>
            </a:p>
            <a:p>
              <a:pPr>
                <a:spcBef>
                  <a:spcPts val="300"/>
                </a:spcBef>
              </a:pPr>
              <a:r>
                <a:rPr lang="en-US" sz="1050">
                  <a:latin typeface="+mn-lt"/>
                </a:rPr>
                <a:t>U.S. mid-cap equity</a:t>
              </a:r>
            </a:p>
            <a:p>
              <a:pPr>
                <a:spcBef>
                  <a:spcPts val="300"/>
                </a:spcBef>
              </a:pPr>
              <a:r>
                <a:rPr lang="en-US" sz="1050">
                  <a:latin typeface="+mn-lt"/>
                </a:rPr>
                <a:t>Emerging-market equity</a:t>
              </a:r>
            </a:p>
            <a:p>
              <a:pPr>
                <a:spcBef>
                  <a:spcPts val="300"/>
                </a:spcBef>
              </a:pPr>
              <a:r>
                <a:rPr lang="en-US" sz="1050">
                  <a:latin typeface="+mn-lt"/>
                </a:rPr>
                <a:t>U.S. small-cap equity</a:t>
              </a:r>
            </a:p>
          </p:txBody>
        </p:sp>
        <p:grpSp>
          <p:nvGrpSpPr>
            <p:cNvPr id="102" name="Group 101">
              <a:extLst>
                <a:ext uri="{FF2B5EF4-FFF2-40B4-BE49-F238E27FC236}">
                  <a16:creationId xmlns:a16="http://schemas.microsoft.com/office/drawing/2014/main" id="{CB5FDF20-DE61-4037-BE81-190F56B4CAC5}"/>
                </a:ext>
              </a:extLst>
            </p:cNvPr>
            <p:cNvGrpSpPr/>
            <p:nvPr/>
          </p:nvGrpSpPr>
          <p:grpSpPr>
            <a:xfrm>
              <a:off x="3832183" y="3792728"/>
              <a:ext cx="85891" cy="874789"/>
              <a:chOff x="1213725" y="1828598"/>
              <a:chExt cx="89336" cy="961556"/>
            </a:xfrm>
          </p:grpSpPr>
          <p:sp>
            <p:nvSpPr>
              <p:cNvPr id="103" name="Rectangle 102">
                <a:extLst>
                  <a:ext uri="{FF2B5EF4-FFF2-40B4-BE49-F238E27FC236}">
                    <a16:creationId xmlns:a16="http://schemas.microsoft.com/office/drawing/2014/main" id="{A54EDCBC-2223-4617-B30D-868A34151A57}"/>
                  </a:ext>
                </a:extLst>
              </p:cNvPr>
              <p:cNvSpPr/>
              <p:nvPr/>
            </p:nvSpPr>
            <p:spPr>
              <a:xfrm>
                <a:off x="1213725" y="1828598"/>
                <a:ext cx="89336" cy="893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Rectangle 103">
                <a:extLst>
                  <a:ext uri="{FF2B5EF4-FFF2-40B4-BE49-F238E27FC236}">
                    <a16:creationId xmlns:a16="http://schemas.microsoft.com/office/drawing/2014/main" id="{80D49531-5866-43A0-BDE8-E8C0A365DBD4}"/>
                  </a:ext>
                </a:extLst>
              </p:cNvPr>
              <p:cNvSpPr/>
              <p:nvPr/>
            </p:nvSpPr>
            <p:spPr>
              <a:xfrm>
                <a:off x="1213725" y="2046653"/>
                <a:ext cx="89336" cy="8933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a:extLst>
                  <a:ext uri="{FF2B5EF4-FFF2-40B4-BE49-F238E27FC236}">
                    <a16:creationId xmlns:a16="http://schemas.microsoft.com/office/drawing/2014/main" id="{0ECFC134-7807-4FDF-B49B-A33E3D743BA3}"/>
                  </a:ext>
                </a:extLst>
              </p:cNvPr>
              <p:cNvSpPr/>
              <p:nvPr/>
            </p:nvSpPr>
            <p:spPr>
              <a:xfrm>
                <a:off x="1213725" y="2264708"/>
                <a:ext cx="89336" cy="89336"/>
              </a:xfrm>
              <a:prstGeom prst="rect">
                <a:avLst/>
              </a:prstGeom>
              <a:solidFill>
                <a:srgbClr val="669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a:extLst>
                  <a:ext uri="{FF2B5EF4-FFF2-40B4-BE49-F238E27FC236}">
                    <a16:creationId xmlns:a16="http://schemas.microsoft.com/office/drawing/2014/main" id="{17F06246-06F2-4D3F-970B-F1FCFB556B7B}"/>
                  </a:ext>
                </a:extLst>
              </p:cNvPr>
              <p:cNvSpPr/>
              <p:nvPr/>
            </p:nvSpPr>
            <p:spPr>
              <a:xfrm>
                <a:off x="1213725" y="2482763"/>
                <a:ext cx="89336" cy="89336"/>
              </a:xfrm>
              <a:prstGeom prst="rect">
                <a:avLst/>
              </a:prstGeom>
              <a:solidFill>
                <a:srgbClr val="9DB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Rectangle 106">
                <a:extLst>
                  <a:ext uri="{FF2B5EF4-FFF2-40B4-BE49-F238E27FC236}">
                    <a16:creationId xmlns:a16="http://schemas.microsoft.com/office/drawing/2014/main" id="{D1473887-8299-42E2-9331-47A64878CDD2}"/>
                  </a:ext>
                </a:extLst>
              </p:cNvPr>
              <p:cNvSpPr/>
              <p:nvPr/>
            </p:nvSpPr>
            <p:spPr>
              <a:xfrm>
                <a:off x="1213725" y="2700818"/>
                <a:ext cx="89336" cy="89336"/>
              </a:xfrm>
              <a:prstGeom prst="rect">
                <a:avLst/>
              </a:prstGeom>
              <a:solidFill>
                <a:srgbClr val="BCD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8" name="TextBox 107">
              <a:extLst>
                <a:ext uri="{FF2B5EF4-FFF2-40B4-BE49-F238E27FC236}">
                  <a16:creationId xmlns:a16="http://schemas.microsoft.com/office/drawing/2014/main" id="{BC9CAA89-5B9B-4E2D-BEB9-6D112F4A629D}"/>
                </a:ext>
              </a:extLst>
            </p:cNvPr>
            <p:cNvSpPr txBox="1"/>
            <p:nvPr/>
          </p:nvSpPr>
          <p:spPr>
            <a:xfrm>
              <a:off x="3819577" y="3562821"/>
              <a:ext cx="2064936" cy="116493"/>
            </a:xfrm>
            <a:prstGeom prst="rect">
              <a:avLst/>
            </a:prstGeom>
            <a:noFill/>
          </p:spPr>
          <p:txBody>
            <a:bodyPr wrap="square" lIns="0" tIns="0" rIns="0" bIns="0" rtlCol="0" anchor="ctr" anchorCtr="0">
              <a:noAutofit/>
            </a:bodyPr>
            <a:lstStyle/>
            <a:p>
              <a:r>
                <a:rPr lang="en-US" sz="1200" b="1">
                  <a:solidFill>
                    <a:schemeClr val="accent1"/>
                  </a:solidFill>
                  <a:latin typeface="+mn-lt"/>
                </a:rPr>
                <a:t>EQUITY</a:t>
              </a:r>
            </a:p>
          </p:txBody>
        </p:sp>
        <p:cxnSp>
          <p:nvCxnSpPr>
            <p:cNvPr id="109" name="Straight Connector 108">
              <a:extLst>
                <a:ext uri="{FF2B5EF4-FFF2-40B4-BE49-F238E27FC236}">
                  <a16:creationId xmlns:a16="http://schemas.microsoft.com/office/drawing/2014/main" id="{46CE4BE1-9461-4CFE-B737-7B86B38109D5}"/>
                </a:ext>
              </a:extLst>
            </p:cNvPr>
            <p:cNvCxnSpPr/>
            <p:nvPr/>
          </p:nvCxnSpPr>
          <p:spPr>
            <a:xfrm>
              <a:off x="3824601" y="3704547"/>
              <a:ext cx="1622898" cy="0"/>
            </a:xfrm>
            <a:prstGeom prst="line">
              <a:avLst/>
            </a:prstGeom>
            <a:ln>
              <a:solidFill>
                <a:srgbClr val="00816A"/>
              </a:solidFill>
            </a:ln>
          </p:spPr>
          <p:style>
            <a:lnRef idx="1">
              <a:schemeClr val="accent1"/>
            </a:lnRef>
            <a:fillRef idx="0">
              <a:schemeClr val="accent1"/>
            </a:fillRef>
            <a:effectRef idx="0">
              <a:schemeClr val="accent1"/>
            </a:effectRef>
            <a:fontRef idx="minor">
              <a:schemeClr val="tx1"/>
            </a:fontRef>
          </p:style>
        </p:cxnSp>
        <p:grpSp>
          <p:nvGrpSpPr>
            <p:cNvPr id="110" name="Group 109">
              <a:extLst>
                <a:ext uri="{FF2B5EF4-FFF2-40B4-BE49-F238E27FC236}">
                  <a16:creationId xmlns:a16="http://schemas.microsoft.com/office/drawing/2014/main" id="{18C0091D-876F-4CB3-85AA-04E51445A7D1}"/>
                </a:ext>
              </a:extLst>
            </p:cNvPr>
            <p:cNvGrpSpPr/>
            <p:nvPr/>
          </p:nvGrpSpPr>
          <p:grpSpPr>
            <a:xfrm>
              <a:off x="7477945" y="3796043"/>
              <a:ext cx="85891" cy="1071966"/>
              <a:chOff x="7474501" y="3730729"/>
              <a:chExt cx="89336" cy="1114956"/>
            </a:xfrm>
          </p:grpSpPr>
          <p:sp>
            <p:nvSpPr>
              <p:cNvPr id="111" name="Rectangle 110">
                <a:extLst>
                  <a:ext uri="{FF2B5EF4-FFF2-40B4-BE49-F238E27FC236}">
                    <a16:creationId xmlns:a16="http://schemas.microsoft.com/office/drawing/2014/main" id="{23B4C7F4-CB17-411B-A3CF-9200DA7DFE7C}"/>
                  </a:ext>
                </a:extLst>
              </p:cNvPr>
              <p:cNvSpPr/>
              <p:nvPr/>
            </p:nvSpPr>
            <p:spPr>
              <a:xfrm>
                <a:off x="7474501" y="3730729"/>
                <a:ext cx="89336" cy="8453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a:extLst>
                  <a:ext uri="{FF2B5EF4-FFF2-40B4-BE49-F238E27FC236}">
                    <a16:creationId xmlns:a16="http://schemas.microsoft.com/office/drawing/2014/main" id="{F30A2CCA-EACE-4997-9233-B96CAB958226}"/>
                  </a:ext>
                </a:extLst>
              </p:cNvPr>
              <p:cNvSpPr/>
              <p:nvPr/>
            </p:nvSpPr>
            <p:spPr>
              <a:xfrm>
                <a:off x="7474501" y="3937063"/>
                <a:ext cx="89336" cy="8453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ectangle 112">
                <a:extLst>
                  <a:ext uri="{FF2B5EF4-FFF2-40B4-BE49-F238E27FC236}">
                    <a16:creationId xmlns:a16="http://schemas.microsoft.com/office/drawing/2014/main" id="{E5503F95-4440-48FC-96C9-1861E0B47A4B}"/>
                  </a:ext>
                </a:extLst>
              </p:cNvPr>
              <p:cNvSpPr/>
              <p:nvPr/>
            </p:nvSpPr>
            <p:spPr>
              <a:xfrm>
                <a:off x="7474501" y="4351934"/>
                <a:ext cx="89336" cy="84534"/>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a:extLst>
                  <a:ext uri="{FF2B5EF4-FFF2-40B4-BE49-F238E27FC236}">
                    <a16:creationId xmlns:a16="http://schemas.microsoft.com/office/drawing/2014/main" id="{76B2C2A8-AB08-43B7-8793-296577153A3A}"/>
                  </a:ext>
                </a:extLst>
              </p:cNvPr>
              <p:cNvSpPr/>
              <p:nvPr/>
            </p:nvSpPr>
            <p:spPr>
              <a:xfrm>
                <a:off x="7474501" y="4558268"/>
                <a:ext cx="89336" cy="84534"/>
              </a:xfrm>
              <a:prstGeom prst="rect">
                <a:avLst/>
              </a:prstGeom>
              <a:solidFill>
                <a:srgbClr val="FFCA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114">
                <a:extLst>
                  <a:ext uri="{FF2B5EF4-FFF2-40B4-BE49-F238E27FC236}">
                    <a16:creationId xmlns:a16="http://schemas.microsoft.com/office/drawing/2014/main" id="{934C8C60-A636-4352-9017-C83C96ED5D21}"/>
                  </a:ext>
                </a:extLst>
              </p:cNvPr>
              <p:cNvSpPr/>
              <p:nvPr/>
            </p:nvSpPr>
            <p:spPr>
              <a:xfrm>
                <a:off x="7474501" y="4761151"/>
                <a:ext cx="89336" cy="84534"/>
              </a:xfrm>
              <a:prstGeom prst="rect">
                <a:avLst/>
              </a:prstGeom>
              <a:solidFill>
                <a:srgbClr val="FFB5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115">
                <a:extLst>
                  <a:ext uri="{FF2B5EF4-FFF2-40B4-BE49-F238E27FC236}">
                    <a16:creationId xmlns:a16="http://schemas.microsoft.com/office/drawing/2014/main" id="{208F9DAF-AD76-46CF-8AE3-D700868B2BA2}"/>
                  </a:ext>
                </a:extLst>
              </p:cNvPr>
              <p:cNvSpPr/>
              <p:nvPr/>
            </p:nvSpPr>
            <p:spPr>
              <a:xfrm>
                <a:off x="7474501" y="4139663"/>
                <a:ext cx="89336" cy="84534"/>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3" name="Text Placeholder 12"/>
          <p:cNvSpPr>
            <a:spLocks noGrp="1"/>
          </p:cNvSpPr>
          <p:nvPr>
            <p:ph type="body" sz="quarter" idx="15"/>
          </p:nvPr>
        </p:nvSpPr>
        <p:spPr>
          <a:xfrm>
            <a:off x="3215111" y="6168123"/>
            <a:ext cx="5137867" cy="402451"/>
          </a:xfrm>
        </p:spPr>
        <p:txBody>
          <a:bodyPr/>
          <a:lstStyle/>
          <a:p>
            <a:r>
              <a:rPr lang="en-US"/>
              <a:t>Source: John Hancock Investment Management, as of </a:t>
            </a:r>
            <a:r>
              <a:rPr lang="en-CA"/>
              <a:t>12/31/2023.</a:t>
            </a:r>
            <a:r>
              <a:rPr lang="en-US"/>
              <a:t> Standard deviation is a statistical measure of the historic volatility of a portfolio. It measures the fluctuation of a fund’s periodic returns from the mean or average. The larger the deviation, the larger the standard deviation and the higher the risk. Beta measures the sensitivity of the fund to its benchmark. The beta of the market (as represented by the stated benchmark) is 1.00. Accordingly, a fund with a 1.10 beta is expected to have 10% more volatility than the market. The S&amp;P 500 Index tracks the performance of 500 of the largest publicly traded companies in the United States. It is not possible to invest directly in an index. Allocation figures are rounded to the nearest whole number. Allocations less than 5% are not labeled within the charts.</a:t>
            </a:r>
            <a:endParaRPr lang="en-US" altLang="en-US"/>
          </a:p>
        </p:txBody>
      </p:sp>
      <p:sp>
        <p:nvSpPr>
          <p:cNvPr id="2" name="Slide Number Placeholder 1">
            <a:extLst>
              <a:ext uri="{C183D7F6-B498-43B3-948B-1728B52AA6E4}">
                <adec:decorative xmlns:adec="http://schemas.microsoft.com/office/drawing/2017/decorative" val="1"/>
              </a:ext>
            </a:extLst>
          </p:cNvPr>
          <p:cNvSpPr>
            <a:spLocks noGrp="1"/>
          </p:cNvSpPr>
          <p:nvPr>
            <p:ph type="sldNum" sz="quarter" idx="18"/>
          </p:nvPr>
        </p:nvSpPr>
        <p:spPr>
          <a:xfrm>
            <a:off x="8532813" y="6399213"/>
            <a:ext cx="212725" cy="176212"/>
          </a:xfrm>
        </p:spPr>
        <p:txBody>
          <a:bodyPr/>
          <a:lstStyle/>
          <a:p>
            <a:fld id="{E54343B0-9A9E-43CD-BA60-45365A2A43B5}" type="slidenum">
              <a:rPr lang="en-US" smtClean="0"/>
              <a:pPr/>
              <a:t>40</a:t>
            </a:fld>
            <a:endParaRPr lang="en-US"/>
          </a:p>
        </p:txBody>
      </p:sp>
    </p:spTree>
    <p:extLst>
      <p:ext uri="{BB962C8B-B14F-4D97-AF65-F5344CB8AC3E}">
        <p14:creationId xmlns:p14="http://schemas.microsoft.com/office/powerpoint/2010/main" val="926650193"/>
      </p:ext>
    </p:extLst>
  </p:cSld>
  <p:clrMapOvr>
    <a:masterClrMapping/>
  </p:clrMapOvr>
  <p:transition spd="slow">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FD6F46-5D34-4345-8AAC-A92756EB0C8B}"/>
              </a:ext>
            </a:extLst>
          </p:cNvPr>
          <p:cNvSpPr>
            <a:spLocks noGrp="1"/>
          </p:cNvSpPr>
          <p:nvPr>
            <p:ph type="title"/>
          </p:nvPr>
        </p:nvSpPr>
        <p:spPr>
          <a:xfrm>
            <a:off x="398464" y="472438"/>
            <a:ext cx="8356240" cy="792167"/>
          </a:xfrm>
        </p:spPr>
        <p:txBody>
          <a:bodyPr/>
          <a:lstStyle/>
          <a:p>
            <a:r>
              <a:rPr lang="en-US"/>
              <a:t>Timing makes a difference</a:t>
            </a:r>
          </a:p>
        </p:txBody>
      </p:sp>
      <p:sp>
        <p:nvSpPr>
          <p:cNvPr id="13" name="Text Placeholder 16">
            <a:extLst>
              <a:ext uri="{FF2B5EF4-FFF2-40B4-BE49-F238E27FC236}">
                <a16:creationId xmlns:a16="http://schemas.microsoft.com/office/drawing/2014/main" id="{9495EB16-B242-469C-B092-6CB03DC1989E}"/>
              </a:ext>
            </a:extLst>
          </p:cNvPr>
          <p:cNvSpPr txBox="1">
            <a:spLocks/>
          </p:cNvSpPr>
          <p:nvPr/>
        </p:nvSpPr>
        <p:spPr>
          <a:xfrm>
            <a:off x="407480" y="889048"/>
            <a:ext cx="8347075" cy="792166"/>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If you are heavily investing in equities and retire in a down year, your portfolio may never fully recover. Sequence of returns matter</a:t>
            </a:r>
          </a:p>
        </p:txBody>
      </p:sp>
      <p:sp>
        <p:nvSpPr>
          <p:cNvPr id="10" name="Text Box 5">
            <a:extLst>
              <a:ext uri="{FF2B5EF4-FFF2-40B4-BE49-F238E27FC236}">
                <a16:creationId xmlns:a16="http://schemas.microsoft.com/office/drawing/2014/main" id="{DB79996F-DE43-4CE0-A8CD-A17D23632DBE}"/>
              </a:ext>
            </a:extLst>
          </p:cNvPr>
          <p:cNvSpPr txBox="1">
            <a:spLocks noChangeArrowheads="1"/>
          </p:cNvSpPr>
          <p:nvPr>
            <p:custDataLst>
              <p:tags r:id="rId1"/>
            </p:custDataLst>
          </p:nvPr>
        </p:nvSpPr>
        <p:spPr bwMode="blackWhite">
          <a:xfrm>
            <a:off x="407331" y="1508386"/>
            <a:ext cx="8367543" cy="487770"/>
          </a:xfrm>
          <a:prstGeom prst="rect">
            <a:avLst/>
          </a:prstGeom>
          <a:solidFill>
            <a:srgbClr val="DEEAFA"/>
          </a:solidFill>
          <a:ln>
            <a:noFill/>
          </a:ln>
          <a:effectLst/>
        </p:spPr>
        <p:txBody>
          <a:bodyPr lIns="91440" tIns="91440" rIns="91440" bIns="91440" anchor="ctr">
            <a:noAutofit/>
          </a:bodyPr>
          <a:lstStyle>
            <a:lvl1pPr>
              <a:defRPr sz="2400">
                <a:solidFill>
                  <a:schemeClr val="tx1"/>
                </a:solidFill>
                <a:latin typeface="Calibri" pitchFamily="34" charset="0"/>
                <a:ea typeface="MS PGothic" pitchFamily="34" charset="-128"/>
              </a:defRPr>
            </a:lvl1pPr>
            <a:lvl2pPr marL="742950" indent="-285750">
              <a:defRPr sz="2400">
                <a:solidFill>
                  <a:schemeClr val="tx1"/>
                </a:solidFill>
                <a:latin typeface="Calibri" pitchFamily="34" charset="0"/>
                <a:ea typeface="MS PGothic" pitchFamily="34" charset="-128"/>
              </a:defRPr>
            </a:lvl2pPr>
            <a:lvl3pPr marL="1143000" indent="-228600">
              <a:defRPr sz="2400">
                <a:solidFill>
                  <a:schemeClr val="tx1"/>
                </a:solidFill>
                <a:latin typeface="Calibri" pitchFamily="34" charset="0"/>
                <a:ea typeface="MS PGothic" pitchFamily="34" charset="-128"/>
              </a:defRPr>
            </a:lvl3pPr>
            <a:lvl4pPr marL="1600200" indent="-228600">
              <a:defRPr sz="2400">
                <a:solidFill>
                  <a:schemeClr val="tx1"/>
                </a:solidFill>
                <a:latin typeface="Calibri" pitchFamily="34" charset="0"/>
                <a:ea typeface="MS PGothic" pitchFamily="34" charset="-128"/>
              </a:defRPr>
            </a:lvl4pPr>
            <a:lvl5pPr marL="2057400" indent="-22860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1400">
                <a:latin typeface="+mn-lt"/>
                <a:ea typeface="Arial Unicode MS" panose="020B0604020202020204" pitchFamily="34" charset="-128"/>
                <a:cs typeface="+mn-cs"/>
              </a:rPr>
              <a:t>Each investor earns an </a:t>
            </a:r>
            <a:r>
              <a:rPr lang="en-US" altLang="en-US" sz="1400" b="1">
                <a:latin typeface="+mn-lt"/>
                <a:ea typeface="Arial Unicode MS" panose="020B0604020202020204" pitchFamily="34" charset="-128"/>
                <a:cs typeface="+mn-cs"/>
              </a:rPr>
              <a:t>average return of 5% per year</a:t>
            </a:r>
            <a:r>
              <a:rPr lang="en-US" altLang="en-US" sz="1400">
                <a:latin typeface="+mn-lt"/>
                <a:ea typeface="Arial Unicode MS" panose="020B0604020202020204" pitchFamily="34" charset="-128"/>
                <a:cs typeface="+mn-cs"/>
              </a:rPr>
              <a:t>, and takes a 4% withdrawal </a:t>
            </a:r>
            <a:br>
              <a:rPr lang="en-US" altLang="en-US" sz="1400">
                <a:latin typeface="+mn-lt"/>
                <a:ea typeface="Arial Unicode MS" panose="020B0604020202020204" pitchFamily="34" charset="-128"/>
                <a:cs typeface="+mn-cs"/>
              </a:rPr>
            </a:br>
            <a:r>
              <a:rPr lang="en-US" altLang="en-US" sz="1400">
                <a:latin typeface="+mn-lt"/>
                <a:ea typeface="Arial Unicode MS" panose="020B0604020202020204" pitchFamily="34" charset="-128"/>
                <a:cs typeface="+mn-cs"/>
              </a:rPr>
              <a:t>per year based on the initial investment of $1 million</a:t>
            </a:r>
          </a:p>
        </p:txBody>
      </p:sp>
      <p:grpSp>
        <p:nvGrpSpPr>
          <p:cNvPr id="3" name="Group 2">
            <a:extLst>
              <a:ext uri="{FF2B5EF4-FFF2-40B4-BE49-F238E27FC236}">
                <a16:creationId xmlns:a16="http://schemas.microsoft.com/office/drawing/2014/main" id="{8069FB20-0824-4660-9563-03E27C5D44D8}"/>
              </a:ext>
            </a:extLst>
          </p:cNvPr>
          <p:cNvGrpSpPr/>
          <p:nvPr/>
        </p:nvGrpSpPr>
        <p:grpSpPr>
          <a:xfrm>
            <a:off x="6594693" y="2076606"/>
            <a:ext cx="955458" cy="276999"/>
            <a:chOff x="6633681" y="1572688"/>
            <a:chExt cx="955458" cy="276999"/>
          </a:xfrm>
        </p:grpSpPr>
        <p:sp>
          <p:nvSpPr>
            <p:cNvPr id="17" name="Oval 16">
              <a:extLst>
                <a:ext uri="{FF2B5EF4-FFF2-40B4-BE49-F238E27FC236}">
                  <a16:creationId xmlns:a16="http://schemas.microsoft.com/office/drawing/2014/main" id="{F590BC4F-303B-43AD-B3FD-CDB11C8DA70A}"/>
                </a:ext>
              </a:extLst>
            </p:cNvPr>
            <p:cNvSpPr/>
            <p:nvPr/>
          </p:nvSpPr>
          <p:spPr>
            <a:xfrm>
              <a:off x="6633681" y="1662043"/>
              <a:ext cx="91440" cy="91440"/>
            </a:xfrm>
            <a:prstGeom prst="ellipse">
              <a:avLst/>
            </a:prstGeom>
            <a:solidFill>
              <a:srgbClr val="0687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6A0651A4-851F-42C0-BC03-D3434874FCC8}"/>
                </a:ext>
              </a:extLst>
            </p:cNvPr>
            <p:cNvSpPr txBox="1"/>
            <p:nvPr/>
          </p:nvSpPr>
          <p:spPr>
            <a:xfrm>
              <a:off x="6691819" y="1572688"/>
              <a:ext cx="897320" cy="276999"/>
            </a:xfrm>
            <a:prstGeom prst="rect">
              <a:avLst/>
            </a:prstGeom>
            <a:noFill/>
          </p:spPr>
          <p:txBody>
            <a:bodyPr wrap="square" rtlCol="0">
              <a:spAutoFit/>
            </a:bodyPr>
            <a:lstStyle/>
            <a:p>
              <a:r>
                <a:rPr lang="en-US" sz="1200">
                  <a:latin typeface="+mn-lt"/>
                  <a:ea typeface="Arial Unicode MS" panose="020B0604020202020204" pitchFamily="34" charset="-128"/>
                </a:rPr>
                <a:t>Investor A</a:t>
              </a:r>
            </a:p>
          </p:txBody>
        </p:sp>
      </p:grpSp>
      <p:grpSp>
        <p:nvGrpSpPr>
          <p:cNvPr id="21" name="Group 20">
            <a:extLst>
              <a:ext uri="{FF2B5EF4-FFF2-40B4-BE49-F238E27FC236}">
                <a16:creationId xmlns:a16="http://schemas.microsoft.com/office/drawing/2014/main" id="{0AE2BFEE-2BBD-4D6B-9CB8-FDF232991615}"/>
              </a:ext>
            </a:extLst>
          </p:cNvPr>
          <p:cNvGrpSpPr/>
          <p:nvPr/>
        </p:nvGrpSpPr>
        <p:grpSpPr>
          <a:xfrm>
            <a:off x="7616671" y="2076606"/>
            <a:ext cx="962180" cy="276999"/>
            <a:chOff x="6633681" y="1572688"/>
            <a:chExt cx="962180" cy="276999"/>
          </a:xfrm>
        </p:grpSpPr>
        <p:sp>
          <p:nvSpPr>
            <p:cNvPr id="22" name="Oval 21">
              <a:extLst>
                <a:ext uri="{FF2B5EF4-FFF2-40B4-BE49-F238E27FC236}">
                  <a16:creationId xmlns:a16="http://schemas.microsoft.com/office/drawing/2014/main" id="{A9BF3E5C-256E-4DA9-B738-10F40D863F10}"/>
                </a:ext>
              </a:extLst>
            </p:cNvPr>
            <p:cNvSpPr/>
            <p:nvPr/>
          </p:nvSpPr>
          <p:spPr>
            <a:xfrm>
              <a:off x="6633681" y="1662043"/>
              <a:ext cx="91440" cy="91440"/>
            </a:xfrm>
            <a:prstGeom prst="ellipse">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25D75EE9-4696-4B92-8770-492A4866AA6E}"/>
                </a:ext>
              </a:extLst>
            </p:cNvPr>
            <p:cNvSpPr txBox="1"/>
            <p:nvPr/>
          </p:nvSpPr>
          <p:spPr>
            <a:xfrm>
              <a:off x="6691819" y="1572688"/>
              <a:ext cx="904042" cy="276999"/>
            </a:xfrm>
            <a:prstGeom prst="rect">
              <a:avLst/>
            </a:prstGeom>
            <a:noFill/>
          </p:spPr>
          <p:txBody>
            <a:bodyPr wrap="square" rtlCol="0">
              <a:spAutoFit/>
            </a:bodyPr>
            <a:lstStyle/>
            <a:p>
              <a:r>
                <a:rPr lang="en-US" sz="1200">
                  <a:latin typeface="+mn-lt"/>
                  <a:ea typeface="Arial Unicode MS" panose="020B0604020202020204" pitchFamily="34" charset="-128"/>
                </a:rPr>
                <a:t>Investor B</a:t>
              </a:r>
            </a:p>
          </p:txBody>
        </p:sp>
      </p:grpSp>
      <p:graphicFrame>
        <p:nvGraphicFramePr>
          <p:cNvPr id="12" name="Chart 11">
            <a:extLst>
              <a:ext uri="{FF2B5EF4-FFF2-40B4-BE49-F238E27FC236}">
                <a16:creationId xmlns:a16="http://schemas.microsoft.com/office/drawing/2014/main" id="{650BADE9-2D7E-444B-9828-B8CD3F3825B5}"/>
              </a:ext>
            </a:extLst>
          </p:cNvPr>
          <p:cNvGraphicFramePr>
            <a:graphicFrameLocks/>
          </p:cNvGraphicFramePr>
          <p:nvPr>
            <p:extLst>
              <p:ext uri="{D42A27DB-BD31-4B8C-83A1-F6EECF244321}">
                <p14:modId xmlns:p14="http://schemas.microsoft.com/office/powerpoint/2010/main" val="816257675"/>
              </p:ext>
            </p:extLst>
          </p:nvPr>
        </p:nvGraphicFramePr>
        <p:xfrm>
          <a:off x="398465" y="2329884"/>
          <a:ext cx="8376410" cy="179530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Chart 7">
            <a:extLst>
              <a:ext uri="{FF2B5EF4-FFF2-40B4-BE49-F238E27FC236}">
                <a16:creationId xmlns:a16="http://schemas.microsoft.com/office/drawing/2014/main" id="{866008C5-B398-43B6-BF74-41C80A63863D}"/>
              </a:ext>
            </a:extLst>
          </p:cNvPr>
          <p:cNvGraphicFramePr/>
          <p:nvPr>
            <p:extLst>
              <p:ext uri="{D42A27DB-BD31-4B8C-83A1-F6EECF244321}">
                <p14:modId xmlns:p14="http://schemas.microsoft.com/office/powerpoint/2010/main" val="4145486475"/>
              </p:ext>
            </p:extLst>
          </p:nvPr>
        </p:nvGraphicFramePr>
        <p:xfrm>
          <a:off x="369126" y="4305133"/>
          <a:ext cx="8356240" cy="1900417"/>
        </p:xfrm>
        <a:graphic>
          <a:graphicData uri="http://schemas.openxmlformats.org/drawingml/2006/chart">
            <c:chart xmlns:c="http://schemas.openxmlformats.org/drawingml/2006/chart" xmlns:r="http://schemas.openxmlformats.org/officeDocument/2006/relationships" r:id="rId5"/>
          </a:graphicData>
        </a:graphic>
      </p:graphicFrame>
      <p:sp>
        <p:nvSpPr>
          <p:cNvPr id="20" name="TextBox 19">
            <a:extLst>
              <a:ext uri="{FF2B5EF4-FFF2-40B4-BE49-F238E27FC236}">
                <a16:creationId xmlns:a16="http://schemas.microsoft.com/office/drawing/2014/main" id="{D03D8DC3-217F-411F-ABB5-51BD4D508F25}"/>
              </a:ext>
              <a:ext uri="{C183D7F6-B498-43B3-948B-1728B52AA6E4}">
                <adec:decorative xmlns:adec="http://schemas.microsoft.com/office/drawing/2017/decorative" val="1"/>
              </a:ext>
            </a:extLst>
          </p:cNvPr>
          <p:cNvSpPr txBox="1"/>
          <p:nvPr/>
        </p:nvSpPr>
        <p:spPr>
          <a:xfrm flipH="1">
            <a:off x="877946" y="4271142"/>
            <a:ext cx="150180" cy="276999"/>
          </a:xfrm>
          <a:prstGeom prst="rect">
            <a:avLst/>
          </a:prstGeom>
          <a:noFill/>
        </p:spPr>
        <p:txBody>
          <a:bodyPr wrap="square" rtlCol="0">
            <a:spAutoFit/>
          </a:bodyPr>
          <a:lstStyle/>
          <a:p>
            <a:r>
              <a:rPr lang="en-US" sz="1200">
                <a:latin typeface="+mn-lt"/>
              </a:rPr>
              <a:t>%</a:t>
            </a:r>
          </a:p>
        </p:txBody>
      </p:sp>
      <p:sp>
        <p:nvSpPr>
          <p:cNvPr id="14" name="TextBox 13">
            <a:extLst>
              <a:ext uri="{FF2B5EF4-FFF2-40B4-BE49-F238E27FC236}">
                <a16:creationId xmlns:a16="http://schemas.microsoft.com/office/drawing/2014/main" id="{B3E3198A-A88D-44BD-86D9-9FFD84944F25}"/>
              </a:ext>
              <a:ext uri="{C183D7F6-B498-43B3-948B-1728B52AA6E4}">
                <adec:decorative xmlns:adec="http://schemas.microsoft.com/office/drawing/2017/decorative" val="1"/>
              </a:ext>
            </a:extLst>
          </p:cNvPr>
          <p:cNvSpPr txBox="1"/>
          <p:nvPr/>
        </p:nvSpPr>
        <p:spPr>
          <a:xfrm flipH="1">
            <a:off x="578137" y="2319765"/>
            <a:ext cx="150180" cy="276999"/>
          </a:xfrm>
          <a:prstGeom prst="rect">
            <a:avLst/>
          </a:prstGeom>
          <a:noFill/>
        </p:spPr>
        <p:txBody>
          <a:bodyPr wrap="square" rtlCol="0">
            <a:spAutoFit/>
          </a:bodyPr>
          <a:lstStyle/>
          <a:p>
            <a:r>
              <a:rPr lang="en-US" sz="1200">
                <a:latin typeface="+mn-lt"/>
              </a:rPr>
              <a:t>$</a:t>
            </a:r>
          </a:p>
        </p:txBody>
      </p:sp>
      <p:sp>
        <p:nvSpPr>
          <p:cNvPr id="11" name="Text Placeholder 10">
            <a:extLst>
              <a:ext uri="{FF2B5EF4-FFF2-40B4-BE49-F238E27FC236}">
                <a16:creationId xmlns:a16="http://schemas.microsoft.com/office/drawing/2014/main" id="{57C6D401-DBF7-4E8D-8069-BF41F6B3D9C8}"/>
              </a:ext>
            </a:extLst>
          </p:cNvPr>
          <p:cNvSpPr>
            <a:spLocks noGrp="1"/>
          </p:cNvSpPr>
          <p:nvPr>
            <p:ph type="body" sz="quarter" idx="15"/>
          </p:nvPr>
        </p:nvSpPr>
        <p:spPr>
          <a:xfrm>
            <a:off x="3215111" y="6168123"/>
            <a:ext cx="5137867" cy="402451"/>
          </a:xfrm>
        </p:spPr>
        <p:txBody>
          <a:bodyPr/>
          <a:lstStyle/>
          <a:p>
            <a:r>
              <a:rPr lang="en-US"/>
              <a:t>Source: This is a hypothetical example with hypothetical returns. This chart is for illustrative purposes only and does not represent the performance of any John Hancock fund. Diversification does not guarantee a profit or eliminate the risk of a loss. Past performance does not guarantee future results.</a:t>
            </a:r>
          </a:p>
        </p:txBody>
      </p:sp>
      <p:sp>
        <p:nvSpPr>
          <p:cNvPr id="5" name="Slide Number Placeholder 4">
            <a:extLst>
              <a:ext uri="{FF2B5EF4-FFF2-40B4-BE49-F238E27FC236}">
                <a16:creationId xmlns:a16="http://schemas.microsoft.com/office/drawing/2014/main" id="{72CD3B46-9E9C-4022-8A18-E108498B249C}"/>
              </a:ext>
              <a:ext uri="{C183D7F6-B498-43B3-948B-1728B52AA6E4}">
                <adec:decorative xmlns:adec="http://schemas.microsoft.com/office/drawing/2017/decorative" val="1"/>
              </a:ext>
            </a:extLst>
          </p:cNvPr>
          <p:cNvSpPr>
            <a:spLocks noGrp="1"/>
          </p:cNvSpPr>
          <p:nvPr>
            <p:ph type="sldNum" sz="quarter" idx="18"/>
          </p:nvPr>
        </p:nvSpPr>
        <p:spPr>
          <a:xfrm>
            <a:off x="8532813" y="6399213"/>
            <a:ext cx="212725" cy="176212"/>
          </a:xfrm>
        </p:spPr>
        <p:txBody>
          <a:bodyPr/>
          <a:lstStyle/>
          <a:p>
            <a:fld id="{1EEDA745-9936-4A17-800E-6B5675F0F699}" type="slidenum">
              <a:rPr lang="en-CA" smtClean="0"/>
              <a:pPr/>
              <a:t>41</a:t>
            </a:fld>
            <a:endParaRPr lang="en-CA"/>
          </a:p>
        </p:txBody>
      </p:sp>
    </p:spTree>
    <p:extLst>
      <p:ext uri="{BB962C8B-B14F-4D97-AF65-F5344CB8AC3E}">
        <p14:creationId xmlns:p14="http://schemas.microsoft.com/office/powerpoint/2010/main" val="491352879"/>
      </p:ext>
    </p:extLst>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9">
            <a:extLst>
              <a:ext uri="{FF2B5EF4-FFF2-40B4-BE49-F238E27FC236}">
                <a16:creationId xmlns:a16="http://schemas.microsoft.com/office/drawing/2014/main" id="{1F32605B-A524-4D76-8A27-7AEF76DFE0C2}"/>
              </a:ext>
            </a:extLst>
          </p:cNvPr>
          <p:cNvSpPr txBox="1">
            <a:spLocks/>
          </p:cNvSpPr>
          <p:nvPr/>
        </p:nvSpPr>
        <p:spPr>
          <a:xfrm>
            <a:off x="394653" y="758508"/>
            <a:ext cx="8231187" cy="482600"/>
          </a:xfrm>
          <a:prstGeom prst="rect">
            <a:avLst/>
          </a:prstGeom>
        </p:spPr>
        <p:txBody>
          <a:bodyPr vert="horz" lIns="0" tIns="0" rIns="0" bIns="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en-US" sz="2400">
                <a:solidFill>
                  <a:schemeClr val="bg1"/>
                </a:solidFill>
              </a:rPr>
              <a:t>Principle 8</a:t>
            </a:r>
          </a:p>
        </p:txBody>
      </p:sp>
      <p:sp>
        <p:nvSpPr>
          <p:cNvPr id="8" name="Title 7"/>
          <p:cNvSpPr>
            <a:spLocks noGrp="1"/>
          </p:cNvSpPr>
          <p:nvPr>
            <p:ph type="title"/>
          </p:nvPr>
        </p:nvSpPr>
        <p:spPr>
          <a:xfrm>
            <a:off x="400571" y="780239"/>
            <a:ext cx="8356356" cy="4771958"/>
          </a:xfrm>
        </p:spPr>
        <p:txBody>
          <a:bodyPr>
            <a:normAutofit/>
          </a:bodyPr>
          <a:lstStyle/>
          <a:p>
            <a:r>
              <a:rPr lang="en-US" altLang="en-US" sz="6000"/>
              <a:t>Active and passive strategies can play </a:t>
            </a:r>
            <a:br>
              <a:rPr lang="en-US" altLang="en-US" sz="6000"/>
            </a:br>
            <a:r>
              <a:rPr lang="en-US" altLang="en-US" sz="6000"/>
              <a:t>a role</a:t>
            </a:r>
            <a:endParaRPr lang="en-US" sz="6000"/>
          </a:p>
        </p:txBody>
      </p:sp>
      <p:sp>
        <p:nvSpPr>
          <p:cNvPr id="3" name="Slide Number Placeholder 2">
            <a:extLst>
              <a:ext uri="{FF2B5EF4-FFF2-40B4-BE49-F238E27FC236}">
                <a16:creationId xmlns:a16="http://schemas.microsoft.com/office/drawing/2014/main" id="{B1279A09-819D-42A9-A59B-B9086385BA7D}"/>
              </a:ext>
              <a:ext uri="{C183D7F6-B498-43B3-948B-1728B52AA6E4}">
                <adec:decorative xmlns:adec="http://schemas.microsoft.com/office/drawing/2017/decorative" val="1"/>
              </a:ext>
            </a:extLst>
          </p:cNvPr>
          <p:cNvSpPr>
            <a:spLocks noGrp="1"/>
          </p:cNvSpPr>
          <p:nvPr>
            <p:ph type="sldNum" sz="quarter" idx="12"/>
          </p:nvPr>
        </p:nvSpPr>
        <p:spPr/>
        <p:txBody>
          <a:bodyPr/>
          <a:lstStyle/>
          <a:p>
            <a:pPr>
              <a:defRPr/>
            </a:pPr>
            <a:fld id="{1EEDA745-9936-4A17-800E-6B5675F0F699}" type="slidenum">
              <a:rPr lang="en-CA" smtClean="0"/>
              <a:pPr>
                <a:defRPr/>
              </a:pPr>
              <a:t>42</a:t>
            </a:fld>
            <a:endParaRPr lang="en-CA"/>
          </a:p>
        </p:txBody>
      </p:sp>
    </p:spTree>
    <p:extLst>
      <p:ext uri="{BB962C8B-B14F-4D97-AF65-F5344CB8AC3E}">
        <p14:creationId xmlns:p14="http://schemas.microsoft.com/office/powerpoint/2010/main" val="365562069"/>
      </p:ext>
    </p:extLst>
  </p:cSld>
  <p:clrMapOvr>
    <a:masterClrMapping/>
  </p:clrMapOvr>
  <p:transition spd="slow">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6008F22-0A18-42FD-BB8B-6098F2DBDD6C}"/>
              </a:ext>
            </a:extLst>
          </p:cNvPr>
          <p:cNvSpPr>
            <a:spLocks noGrp="1"/>
          </p:cNvSpPr>
          <p:nvPr>
            <p:ph type="title"/>
          </p:nvPr>
        </p:nvSpPr>
        <p:spPr>
          <a:xfrm>
            <a:off x="398463" y="472438"/>
            <a:ext cx="8347076" cy="792167"/>
          </a:xfrm>
        </p:spPr>
        <p:txBody>
          <a:bodyPr/>
          <a:lstStyle/>
          <a:p>
            <a:r>
              <a:rPr lang="en-US"/>
              <a:t>Key terms – Active and passive management</a:t>
            </a:r>
          </a:p>
        </p:txBody>
      </p:sp>
      <p:sp>
        <p:nvSpPr>
          <p:cNvPr id="25" name="Text Placeholder 16">
            <a:extLst>
              <a:ext uri="{FF2B5EF4-FFF2-40B4-BE49-F238E27FC236}">
                <a16:creationId xmlns:a16="http://schemas.microsoft.com/office/drawing/2014/main" id="{F1CCCA9C-F4D5-4EAA-BFD2-FA7931E33E28}"/>
              </a:ext>
            </a:extLst>
          </p:cNvPr>
          <p:cNvSpPr txBox="1">
            <a:spLocks/>
          </p:cNvSpPr>
          <p:nvPr/>
        </p:nvSpPr>
        <p:spPr>
          <a:xfrm>
            <a:off x="407480" y="889048"/>
            <a:ext cx="8347075" cy="792166"/>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Potential benefits and applications  </a:t>
            </a:r>
          </a:p>
        </p:txBody>
      </p:sp>
      <p:sp>
        <p:nvSpPr>
          <p:cNvPr id="19" name="TextBox 14">
            <a:extLst>
              <a:ext uri="{FF2B5EF4-FFF2-40B4-BE49-F238E27FC236}">
                <a16:creationId xmlns:a16="http://schemas.microsoft.com/office/drawing/2014/main" id="{2EDB7B4F-902E-4F91-AD84-488E2F6C6028}"/>
              </a:ext>
            </a:extLst>
          </p:cNvPr>
          <p:cNvSpPr txBox="1">
            <a:spLocks noChangeArrowheads="1"/>
          </p:cNvSpPr>
          <p:nvPr/>
        </p:nvSpPr>
        <p:spPr bwMode="auto">
          <a:xfrm>
            <a:off x="407480" y="1544687"/>
            <a:ext cx="4114800" cy="760657"/>
          </a:xfrm>
          <a:prstGeom prst="rect">
            <a:avLst/>
          </a:prstGeom>
          <a:solidFill>
            <a:srgbClr val="00009A"/>
          </a:solidFill>
          <a:ln>
            <a:noFill/>
          </a:ln>
        </p:spPr>
        <p:txBody>
          <a:bodyPr lIns="91440" anchor="ctr">
            <a:no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1800" b="1">
                <a:solidFill>
                  <a:schemeClr val="bg1"/>
                </a:solidFill>
                <a:latin typeface="+mn-lt"/>
                <a:ea typeface="Arial Unicode MS" panose="020B0604020202020204" pitchFamily="34" charset="-128"/>
                <a:cs typeface="Arial Unicode MS" panose="020B0604020202020204" pitchFamily="34" charset="-128"/>
              </a:rPr>
              <a:t>Active </a:t>
            </a:r>
            <a:endParaRPr lang="en-US" sz="1800">
              <a:solidFill>
                <a:schemeClr val="bg1"/>
              </a:solidFill>
              <a:latin typeface="+mn-lt"/>
              <a:ea typeface="Arial Unicode MS" panose="020B0604020202020204" pitchFamily="34" charset="-128"/>
              <a:cs typeface="Arial Unicode MS" panose="020B0604020202020204" pitchFamily="34" charset="-128"/>
            </a:endParaRPr>
          </a:p>
        </p:txBody>
      </p:sp>
      <p:sp>
        <p:nvSpPr>
          <p:cNvPr id="15" name="Rectangle 15">
            <a:extLst>
              <a:ext uri="{FF2B5EF4-FFF2-40B4-BE49-F238E27FC236}">
                <a16:creationId xmlns:a16="http://schemas.microsoft.com/office/drawing/2014/main" id="{13E31261-C889-45E7-8130-FAAD2CEF0734}"/>
              </a:ext>
            </a:extLst>
          </p:cNvPr>
          <p:cNvSpPr>
            <a:spLocks noChangeArrowheads="1"/>
          </p:cNvSpPr>
          <p:nvPr/>
        </p:nvSpPr>
        <p:spPr bwMode="auto">
          <a:xfrm>
            <a:off x="407480" y="2430780"/>
            <a:ext cx="4114800" cy="882266"/>
          </a:xfrm>
          <a:prstGeom prst="rect">
            <a:avLst/>
          </a:prstGeom>
          <a:noFill/>
          <a:ln>
            <a:solidFill>
              <a:srgbClr val="00009A"/>
            </a:solidFill>
          </a:ln>
        </p:spPr>
        <p:txBody>
          <a:bodyPr wrap="none" anchor="ctr"/>
          <a:lstStyle/>
          <a:p>
            <a:pPr algn="ctr"/>
            <a:r>
              <a:rPr lang="en-US" sz="1400">
                <a:latin typeface="+mn-lt"/>
                <a:ea typeface="Arial Unicode MS" panose="020B0604020202020204" pitchFamily="34" charset="-128"/>
                <a:cs typeface="Arial Unicode MS" panose="020B0604020202020204" pitchFamily="34" charset="-128"/>
              </a:rPr>
              <a:t>Professionally managed by </a:t>
            </a:r>
            <a:br>
              <a:rPr lang="en-US" sz="1400">
                <a:latin typeface="+mn-lt"/>
                <a:ea typeface="Arial Unicode MS" panose="020B0604020202020204" pitchFamily="34" charset="-128"/>
                <a:cs typeface="Arial Unicode MS" panose="020B0604020202020204" pitchFamily="34" charset="-128"/>
              </a:rPr>
            </a:br>
            <a:r>
              <a:rPr lang="en-US" sz="1400">
                <a:latin typeface="+mn-lt"/>
                <a:ea typeface="Arial Unicode MS" panose="020B0604020202020204" pitchFamily="34" charset="-128"/>
                <a:cs typeface="Arial Unicode MS" panose="020B0604020202020204" pitchFamily="34" charset="-128"/>
              </a:rPr>
              <a:t>a portfolio manager</a:t>
            </a:r>
          </a:p>
        </p:txBody>
      </p:sp>
      <p:sp>
        <p:nvSpPr>
          <p:cNvPr id="18" name="Rectangle 15">
            <a:extLst>
              <a:ext uri="{FF2B5EF4-FFF2-40B4-BE49-F238E27FC236}">
                <a16:creationId xmlns:a16="http://schemas.microsoft.com/office/drawing/2014/main" id="{92E5964E-39B7-4FA0-B026-AC8E6D8F3138}"/>
              </a:ext>
            </a:extLst>
          </p:cNvPr>
          <p:cNvSpPr>
            <a:spLocks noChangeArrowheads="1"/>
          </p:cNvSpPr>
          <p:nvPr/>
        </p:nvSpPr>
        <p:spPr bwMode="auto">
          <a:xfrm>
            <a:off x="407480" y="3446521"/>
            <a:ext cx="4114800" cy="882266"/>
          </a:xfrm>
          <a:prstGeom prst="rect">
            <a:avLst/>
          </a:prstGeom>
          <a:noFill/>
          <a:ln>
            <a:solidFill>
              <a:srgbClr val="00009A"/>
            </a:solidFill>
          </a:ln>
        </p:spPr>
        <p:txBody>
          <a:bodyPr wrap="none" anchor="ctr"/>
          <a:lstStyle/>
          <a:p>
            <a:pPr algn="ctr"/>
            <a:r>
              <a:rPr lang="en-US" sz="1400">
                <a:latin typeface="+mn-lt"/>
                <a:ea typeface="Arial Unicode MS" panose="020B0604020202020204" pitchFamily="34" charset="-128"/>
                <a:cs typeface="Arial Unicode MS" panose="020B0604020202020204" pitchFamily="34" charset="-128"/>
              </a:rPr>
              <a:t>Goal is to outperform a benchmark</a:t>
            </a:r>
          </a:p>
        </p:txBody>
      </p:sp>
      <p:sp>
        <p:nvSpPr>
          <p:cNvPr id="17" name="Rectangle 15">
            <a:extLst>
              <a:ext uri="{FF2B5EF4-FFF2-40B4-BE49-F238E27FC236}">
                <a16:creationId xmlns:a16="http://schemas.microsoft.com/office/drawing/2014/main" id="{1C70D8FE-E966-41AF-B524-BC07221788AE}"/>
              </a:ext>
            </a:extLst>
          </p:cNvPr>
          <p:cNvSpPr>
            <a:spLocks noChangeArrowheads="1"/>
          </p:cNvSpPr>
          <p:nvPr/>
        </p:nvSpPr>
        <p:spPr bwMode="auto">
          <a:xfrm>
            <a:off x="407480" y="4483934"/>
            <a:ext cx="4114800" cy="882266"/>
          </a:xfrm>
          <a:prstGeom prst="rect">
            <a:avLst/>
          </a:prstGeom>
          <a:noFill/>
          <a:ln>
            <a:solidFill>
              <a:srgbClr val="00009A"/>
            </a:solidFill>
          </a:ln>
        </p:spPr>
        <p:txBody>
          <a:bodyPr wrap="none" anchor="ctr"/>
          <a:lstStyle/>
          <a:p>
            <a:pPr algn="ctr"/>
            <a:r>
              <a:rPr lang="en-US" sz="1400">
                <a:latin typeface="+mn-lt"/>
                <a:ea typeface="Arial Unicode MS" panose="020B0604020202020204" pitchFamily="34" charset="-128"/>
                <a:cs typeface="Arial Unicode MS" panose="020B0604020202020204" pitchFamily="34" charset="-128"/>
              </a:rPr>
              <a:t>Vehicles include: mutual funds, SMAs, active ETFs</a:t>
            </a:r>
          </a:p>
        </p:txBody>
      </p:sp>
      <p:sp>
        <p:nvSpPr>
          <p:cNvPr id="24" name="TextBox 17">
            <a:extLst>
              <a:ext uri="{FF2B5EF4-FFF2-40B4-BE49-F238E27FC236}">
                <a16:creationId xmlns:a16="http://schemas.microsoft.com/office/drawing/2014/main" id="{C9DF742A-0F61-45AC-84B1-26766EDA1F25}"/>
              </a:ext>
            </a:extLst>
          </p:cNvPr>
          <p:cNvSpPr txBox="1">
            <a:spLocks noChangeArrowheads="1"/>
          </p:cNvSpPr>
          <p:nvPr/>
        </p:nvSpPr>
        <p:spPr bwMode="auto">
          <a:xfrm>
            <a:off x="4715775" y="1544687"/>
            <a:ext cx="4114800" cy="760657"/>
          </a:xfrm>
          <a:prstGeom prst="rect">
            <a:avLst/>
          </a:prstGeom>
          <a:solidFill>
            <a:srgbClr val="06874E"/>
          </a:solidFill>
          <a:ln>
            <a:noFill/>
          </a:ln>
        </p:spPr>
        <p:txBody>
          <a:bodyPr rIns="137160" anchor="ctr">
            <a:no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1800" b="1">
                <a:solidFill>
                  <a:schemeClr val="bg1"/>
                </a:solidFill>
                <a:latin typeface="+mn-lt"/>
                <a:ea typeface="Arial Unicode MS" panose="020B0604020202020204" pitchFamily="34" charset="-128"/>
                <a:cs typeface="Arial Unicode MS" panose="020B0604020202020204" pitchFamily="34" charset="-128"/>
              </a:rPr>
              <a:t>Passive</a:t>
            </a:r>
            <a:endParaRPr lang="en-US" sz="1400">
              <a:solidFill>
                <a:schemeClr val="bg1"/>
              </a:solidFill>
              <a:latin typeface="+mn-lt"/>
              <a:ea typeface="Arial Unicode MS" panose="020B0604020202020204" pitchFamily="34" charset="-128"/>
            </a:endParaRPr>
          </a:p>
        </p:txBody>
      </p:sp>
      <p:sp>
        <p:nvSpPr>
          <p:cNvPr id="20" name="Rectangle 15">
            <a:extLst>
              <a:ext uri="{FF2B5EF4-FFF2-40B4-BE49-F238E27FC236}">
                <a16:creationId xmlns:a16="http://schemas.microsoft.com/office/drawing/2014/main" id="{E1E82677-4848-4D75-8826-E14A50396911}"/>
              </a:ext>
            </a:extLst>
          </p:cNvPr>
          <p:cNvSpPr>
            <a:spLocks noChangeArrowheads="1"/>
          </p:cNvSpPr>
          <p:nvPr/>
        </p:nvSpPr>
        <p:spPr bwMode="auto">
          <a:xfrm flipH="1">
            <a:off x="4715775" y="2430780"/>
            <a:ext cx="4114800" cy="882266"/>
          </a:xfrm>
          <a:prstGeom prst="rect">
            <a:avLst/>
          </a:prstGeom>
          <a:noFill/>
          <a:ln>
            <a:solidFill>
              <a:srgbClr val="06874E"/>
            </a:solidFill>
          </a:ln>
        </p:spPr>
        <p:txBody>
          <a:bodyPr wrap="none" anchor="ctr"/>
          <a:lstStyle/>
          <a:p>
            <a:pPr algn="ctr"/>
            <a:r>
              <a:rPr lang="en-US" sz="1400">
                <a:latin typeface="+mn-lt"/>
                <a:ea typeface="Arial Unicode MS" panose="020B0604020202020204" pitchFamily="34" charset="-128"/>
                <a:cs typeface="Arial Unicode MS" panose="020B0604020202020204" pitchFamily="34" charset="-128"/>
              </a:rPr>
              <a:t>Tracks an index (typically the S&amp;P 500 or </a:t>
            </a:r>
            <a:br>
              <a:rPr lang="en-US" sz="1400">
                <a:latin typeface="+mn-lt"/>
                <a:ea typeface="Arial Unicode MS" panose="020B0604020202020204" pitchFamily="34" charset="-128"/>
                <a:cs typeface="Arial Unicode MS" panose="020B0604020202020204" pitchFamily="34" charset="-128"/>
              </a:rPr>
            </a:br>
            <a:r>
              <a:rPr lang="en-US" sz="1400">
                <a:latin typeface="+mn-lt"/>
                <a:ea typeface="Arial Unicode MS" panose="020B0604020202020204" pitchFamily="34" charset="-128"/>
                <a:cs typeface="Arial Unicode MS" panose="020B0604020202020204" pitchFamily="34" charset="-128"/>
              </a:rPr>
              <a:t>Dow Jones Industrial Average)</a:t>
            </a:r>
          </a:p>
        </p:txBody>
      </p:sp>
      <p:sp>
        <p:nvSpPr>
          <p:cNvPr id="23" name="Rectangle 15">
            <a:extLst>
              <a:ext uri="{FF2B5EF4-FFF2-40B4-BE49-F238E27FC236}">
                <a16:creationId xmlns:a16="http://schemas.microsoft.com/office/drawing/2014/main" id="{08B80CE5-43A7-447A-8528-D5EACAAA4A9F}"/>
              </a:ext>
            </a:extLst>
          </p:cNvPr>
          <p:cNvSpPr>
            <a:spLocks noChangeArrowheads="1"/>
          </p:cNvSpPr>
          <p:nvPr/>
        </p:nvSpPr>
        <p:spPr bwMode="auto">
          <a:xfrm flipH="1">
            <a:off x="4715775" y="3446521"/>
            <a:ext cx="4114800" cy="882266"/>
          </a:xfrm>
          <a:prstGeom prst="rect">
            <a:avLst/>
          </a:prstGeom>
          <a:noFill/>
          <a:ln>
            <a:solidFill>
              <a:srgbClr val="06874E"/>
            </a:solidFill>
          </a:ln>
        </p:spPr>
        <p:txBody>
          <a:bodyPr wrap="none" anchor="ctr"/>
          <a:lstStyle/>
          <a:p>
            <a:pPr algn="ctr"/>
            <a:r>
              <a:rPr lang="en-US" sz="1400">
                <a:latin typeface="+mn-lt"/>
                <a:ea typeface="Arial Unicode MS" panose="020B0604020202020204" pitchFamily="34" charset="-128"/>
                <a:cs typeface="Arial Unicode MS" panose="020B0604020202020204" pitchFamily="34" charset="-128"/>
              </a:rPr>
              <a:t>Goal is to perform in line with the index</a:t>
            </a:r>
          </a:p>
        </p:txBody>
      </p:sp>
      <p:sp>
        <p:nvSpPr>
          <p:cNvPr id="22" name="Rectangle 15">
            <a:extLst>
              <a:ext uri="{FF2B5EF4-FFF2-40B4-BE49-F238E27FC236}">
                <a16:creationId xmlns:a16="http://schemas.microsoft.com/office/drawing/2014/main" id="{25A58F0D-E773-4DD3-A000-684179C1E8A5}"/>
              </a:ext>
            </a:extLst>
          </p:cNvPr>
          <p:cNvSpPr>
            <a:spLocks noChangeArrowheads="1"/>
          </p:cNvSpPr>
          <p:nvPr/>
        </p:nvSpPr>
        <p:spPr bwMode="auto">
          <a:xfrm flipH="1">
            <a:off x="4715775" y="4483934"/>
            <a:ext cx="4114800" cy="882266"/>
          </a:xfrm>
          <a:prstGeom prst="rect">
            <a:avLst/>
          </a:prstGeom>
          <a:noFill/>
          <a:ln>
            <a:solidFill>
              <a:srgbClr val="06874E"/>
            </a:solidFill>
          </a:ln>
        </p:spPr>
        <p:txBody>
          <a:bodyPr wrap="none" anchor="ctr"/>
          <a:lstStyle/>
          <a:p>
            <a:pPr algn="ctr"/>
            <a:r>
              <a:rPr lang="en-US" sz="1400">
                <a:latin typeface="+mn-lt"/>
                <a:ea typeface="Arial Unicode MS" panose="020B0604020202020204" pitchFamily="34" charset="-128"/>
                <a:cs typeface="Arial Unicode MS" panose="020B0604020202020204" pitchFamily="34" charset="-128"/>
              </a:rPr>
              <a:t>Vehicles include: ETFs and index funds</a:t>
            </a:r>
          </a:p>
        </p:txBody>
      </p:sp>
      <p:sp>
        <p:nvSpPr>
          <p:cNvPr id="4" name="Slide Number Placeholder 3">
            <a:extLst>
              <a:ext uri="{FF2B5EF4-FFF2-40B4-BE49-F238E27FC236}">
                <a16:creationId xmlns:a16="http://schemas.microsoft.com/office/drawing/2014/main" id="{22CF06FD-7534-4A93-BAC6-F35E2D213997}"/>
              </a:ext>
              <a:ext uri="{C183D7F6-B498-43B3-948B-1728B52AA6E4}">
                <adec:decorative xmlns:adec="http://schemas.microsoft.com/office/drawing/2017/decorative" val="1"/>
              </a:ext>
            </a:extLst>
          </p:cNvPr>
          <p:cNvSpPr>
            <a:spLocks noGrp="1"/>
          </p:cNvSpPr>
          <p:nvPr>
            <p:ph type="sldNum" sz="quarter" idx="12"/>
          </p:nvPr>
        </p:nvSpPr>
        <p:spPr/>
        <p:txBody>
          <a:bodyPr/>
          <a:lstStyle/>
          <a:p>
            <a:pPr>
              <a:defRPr/>
            </a:pPr>
            <a:fld id="{1EEDA745-9936-4A17-800E-6B5675F0F699}" type="slidenum">
              <a:rPr lang="en-CA" smtClean="0"/>
              <a:pPr>
                <a:defRPr/>
              </a:pPr>
              <a:t>43</a:t>
            </a:fld>
            <a:endParaRPr lang="en-CA"/>
          </a:p>
        </p:txBody>
      </p:sp>
    </p:spTree>
    <p:extLst>
      <p:ext uri="{BB962C8B-B14F-4D97-AF65-F5344CB8AC3E}">
        <p14:creationId xmlns:p14="http://schemas.microsoft.com/office/powerpoint/2010/main" val="1188146837"/>
      </p:ext>
    </p:extLst>
  </p:cSld>
  <p:clrMapOvr>
    <a:masterClrMapping/>
  </p:clrMapOvr>
  <p:transition spd="med">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Title 1"/>
          <p:cNvSpPr>
            <a:spLocks noGrp="1"/>
          </p:cNvSpPr>
          <p:nvPr>
            <p:ph type="title"/>
          </p:nvPr>
        </p:nvSpPr>
        <p:spPr/>
        <p:txBody>
          <a:bodyPr/>
          <a:lstStyle/>
          <a:p>
            <a:r>
              <a:rPr lang="en-US"/>
              <a:t>Investors can benefit from exposure to active and passive strategies</a:t>
            </a:r>
          </a:p>
        </p:txBody>
      </p:sp>
      <p:sp>
        <p:nvSpPr>
          <p:cNvPr id="24" name="Text Placeholder 16">
            <a:extLst>
              <a:ext uri="{FF2B5EF4-FFF2-40B4-BE49-F238E27FC236}">
                <a16:creationId xmlns:a16="http://schemas.microsoft.com/office/drawing/2014/main" id="{BFE05FDB-9A82-446C-846C-EF61C34AF801}"/>
              </a:ext>
            </a:extLst>
          </p:cNvPr>
          <p:cNvSpPr txBox="1">
            <a:spLocks/>
          </p:cNvSpPr>
          <p:nvPr/>
        </p:nvSpPr>
        <p:spPr>
          <a:xfrm>
            <a:off x="407480" y="122083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Potential benefits and applications of passive and active funds</a:t>
            </a:r>
          </a:p>
        </p:txBody>
      </p:sp>
      <p:sp>
        <p:nvSpPr>
          <p:cNvPr id="29710" name="TextBox 17"/>
          <p:cNvSpPr txBox="1">
            <a:spLocks noChangeArrowheads="1"/>
          </p:cNvSpPr>
          <p:nvPr/>
        </p:nvSpPr>
        <p:spPr bwMode="auto">
          <a:xfrm>
            <a:off x="398463" y="2275477"/>
            <a:ext cx="4114800" cy="461963"/>
          </a:xfrm>
          <a:prstGeom prst="rect">
            <a:avLst/>
          </a:prstGeom>
          <a:solidFill>
            <a:srgbClr val="00009A"/>
          </a:solidFill>
          <a:ln w="9525">
            <a:noFill/>
            <a:miter lim="800000"/>
            <a:headEnd/>
            <a:tailEnd/>
          </a:ln>
        </p:spPr>
        <p:txBody>
          <a:bodyPr rIns="137160">
            <a:no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2000" b="1">
                <a:solidFill>
                  <a:schemeClr val="bg1"/>
                </a:solidFill>
                <a:latin typeface="+mn-lt"/>
                <a:ea typeface="Arial Unicode MS" panose="020B0604020202020204" pitchFamily="34" charset="-128"/>
                <a:cs typeface="Arial Unicode MS" panose="020B0604020202020204" pitchFamily="34" charset="-128"/>
              </a:rPr>
              <a:t>Active funds</a:t>
            </a:r>
          </a:p>
        </p:txBody>
      </p:sp>
      <p:sp>
        <p:nvSpPr>
          <p:cNvPr id="29699" name="Rectangle 15"/>
          <p:cNvSpPr>
            <a:spLocks noChangeArrowheads="1"/>
          </p:cNvSpPr>
          <p:nvPr/>
        </p:nvSpPr>
        <p:spPr bwMode="auto">
          <a:xfrm flipH="1">
            <a:off x="398463" y="2881492"/>
            <a:ext cx="4114800" cy="548640"/>
          </a:xfrm>
          <a:prstGeom prst="rect">
            <a:avLst/>
          </a:prstGeom>
          <a:noFill/>
          <a:ln>
            <a:solidFill>
              <a:srgbClr val="00009A"/>
            </a:solidFill>
          </a:ln>
        </p:spPr>
        <p:txBody>
          <a:bodyPr wrap="none" anchor="ctr"/>
          <a:lstStyle/>
          <a:p>
            <a:pPr algn="ctr"/>
            <a:r>
              <a:rPr lang="en-US" sz="1600">
                <a:latin typeface="+mn-lt"/>
                <a:ea typeface="Arial Unicode MS" panose="020B0604020202020204" pitchFamily="34" charset="-128"/>
                <a:cs typeface="Arial Unicode MS" panose="020B0604020202020204" pitchFamily="34" charset="-128"/>
              </a:rPr>
              <a:t>Active risk management</a:t>
            </a:r>
          </a:p>
        </p:txBody>
      </p:sp>
      <p:sp>
        <p:nvSpPr>
          <p:cNvPr id="29697" name="Rectangle 15"/>
          <p:cNvSpPr>
            <a:spLocks noChangeArrowheads="1"/>
          </p:cNvSpPr>
          <p:nvPr/>
        </p:nvSpPr>
        <p:spPr bwMode="auto">
          <a:xfrm flipH="1">
            <a:off x="398463" y="3574184"/>
            <a:ext cx="4114800" cy="548640"/>
          </a:xfrm>
          <a:prstGeom prst="rect">
            <a:avLst/>
          </a:prstGeom>
          <a:noFill/>
          <a:ln>
            <a:solidFill>
              <a:srgbClr val="00009A"/>
            </a:solidFill>
          </a:ln>
        </p:spPr>
        <p:txBody>
          <a:bodyPr wrap="none" anchor="ctr"/>
          <a:lstStyle/>
          <a:p>
            <a:pPr algn="ctr"/>
            <a:r>
              <a:rPr lang="en-US" sz="1600">
                <a:latin typeface="+mn-lt"/>
                <a:ea typeface="Arial Unicode MS" panose="020B0604020202020204" pitchFamily="34" charset="-128"/>
                <a:cs typeface="Arial Unicode MS" panose="020B0604020202020204" pitchFamily="34" charset="-128"/>
              </a:rPr>
              <a:t>Potential for outperformance</a:t>
            </a:r>
          </a:p>
        </p:txBody>
      </p:sp>
      <p:sp>
        <p:nvSpPr>
          <p:cNvPr id="29700" name="Rectangle 15"/>
          <p:cNvSpPr>
            <a:spLocks noChangeArrowheads="1"/>
          </p:cNvSpPr>
          <p:nvPr/>
        </p:nvSpPr>
        <p:spPr bwMode="auto">
          <a:xfrm flipH="1">
            <a:off x="407480" y="4266876"/>
            <a:ext cx="4114800" cy="548640"/>
          </a:xfrm>
          <a:prstGeom prst="rect">
            <a:avLst/>
          </a:prstGeom>
          <a:noFill/>
          <a:ln>
            <a:solidFill>
              <a:srgbClr val="00009A"/>
            </a:solidFill>
          </a:ln>
        </p:spPr>
        <p:txBody>
          <a:bodyPr wrap="none" anchor="ctr"/>
          <a:lstStyle/>
          <a:p>
            <a:pPr algn="ctr"/>
            <a:r>
              <a:rPr lang="en-US" sz="1600">
                <a:latin typeface="+mn-lt"/>
                <a:ea typeface="Arial Unicode MS" panose="020B0604020202020204" pitchFamily="34" charset="-128"/>
                <a:cs typeface="Arial Unicode MS" panose="020B0604020202020204" pitchFamily="34" charset="-128"/>
              </a:rPr>
              <a:t>Access to niche markets/strategies</a:t>
            </a:r>
          </a:p>
        </p:txBody>
      </p:sp>
      <p:sp>
        <p:nvSpPr>
          <p:cNvPr id="29701" name="Rectangle 15"/>
          <p:cNvSpPr>
            <a:spLocks noChangeArrowheads="1"/>
          </p:cNvSpPr>
          <p:nvPr/>
        </p:nvSpPr>
        <p:spPr bwMode="auto">
          <a:xfrm flipH="1">
            <a:off x="398463" y="4959569"/>
            <a:ext cx="4114800" cy="548640"/>
          </a:xfrm>
          <a:prstGeom prst="rect">
            <a:avLst/>
          </a:prstGeom>
          <a:noFill/>
          <a:ln>
            <a:solidFill>
              <a:srgbClr val="00009A"/>
            </a:solidFill>
          </a:ln>
        </p:spPr>
        <p:txBody>
          <a:bodyPr wrap="none" anchor="ctr"/>
          <a:lstStyle/>
          <a:p>
            <a:pPr algn="ctr"/>
            <a:r>
              <a:rPr lang="en-US" sz="1600">
                <a:latin typeface="+mn-lt"/>
                <a:ea typeface="Arial Unicode MS" panose="020B0604020202020204" pitchFamily="34" charset="-128"/>
                <a:cs typeface="Arial Unicode MS" panose="020B0604020202020204" pitchFamily="34" charset="-128"/>
              </a:rPr>
              <a:t>Noncorrelated sources of return</a:t>
            </a:r>
          </a:p>
        </p:txBody>
      </p:sp>
      <p:sp>
        <p:nvSpPr>
          <p:cNvPr id="29709" name="TextBox 14"/>
          <p:cNvSpPr txBox="1">
            <a:spLocks noChangeArrowheads="1"/>
          </p:cNvSpPr>
          <p:nvPr/>
        </p:nvSpPr>
        <p:spPr bwMode="auto">
          <a:xfrm>
            <a:off x="4769872" y="2268478"/>
            <a:ext cx="4114800" cy="461963"/>
          </a:xfrm>
          <a:prstGeom prst="rect">
            <a:avLst/>
          </a:prstGeom>
          <a:solidFill>
            <a:srgbClr val="06874E"/>
          </a:solidFill>
          <a:ln w="9525">
            <a:noFill/>
            <a:miter lim="800000"/>
            <a:headEnd/>
            <a:tailEnd/>
          </a:ln>
        </p:spPr>
        <p:txBody>
          <a:bodyPr lIns="91440">
            <a:no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2000" b="1">
                <a:solidFill>
                  <a:schemeClr val="bg1"/>
                </a:solidFill>
                <a:latin typeface="+mn-lt"/>
                <a:ea typeface="Arial Unicode MS" panose="020B0604020202020204" pitchFamily="34" charset="-128"/>
                <a:cs typeface="Arial Unicode MS" panose="020B0604020202020204" pitchFamily="34" charset="-128"/>
              </a:rPr>
              <a:t> Passive funds</a:t>
            </a:r>
          </a:p>
        </p:txBody>
      </p:sp>
      <p:sp>
        <p:nvSpPr>
          <p:cNvPr id="29704" name="Rectangle 15"/>
          <p:cNvSpPr>
            <a:spLocks noChangeArrowheads="1"/>
          </p:cNvSpPr>
          <p:nvPr/>
        </p:nvSpPr>
        <p:spPr bwMode="auto">
          <a:xfrm>
            <a:off x="4769872" y="2874493"/>
            <a:ext cx="4114800" cy="548640"/>
          </a:xfrm>
          <a:prstGeom prst="rect">
            <a:avLst/>
          </a:prstGeom>
          <a:noFill/>
          <a:ln>
            <a:solidFill>
              <a:srgbClr val="06874E"/>
            </a:solidFill>
          </a:ln>
        </p:spPr>
        <p:txBody>
          <a:bodyPr wrap="none" anchor="ctr"/>
          <a:lstStyle/>
          <a:p>
            <a:pPr algn="ctr"/>
            <a:r>
              <a:rPr lang="en-US" sz="1600">
                <a:latin typeface="+mn-lt"/>
                <a:ea typeface="Arial Unicode MS" panose="020B0604020202020204" pitchFamily="34" charset="-128"/>
                <a:cs typeface="Arial Unicode MS" panose="020B0604020202020204" pitchFamily="34" charset="-128"/>
              </a:rPr>
              <a:t>Low cost</a:t>
            </a:r>
          </a:p>
        </p:txBody>
      </p:sp>
      <p:sp>
        <p:nvSpPr>
          <p:cNvPr id="29698" name="Rectangle 15"/>
          <p:cNvSpPr>
            <a:spLocks noChangeArrowheads="1"/>
          </p:cNvSpPr>
          <p:nvPr/>
        </p:nvSpPr>
        <p:spPr bwMode="auto">
          <a:xfrm>
            <a:off x="4769872" y="3567185"/>
            <a:ext cx="4114800" cy="548640"/>
          </a:xfrm>
          <a:prstGeom prst="rect">
            <a:avLst/>
          </a:prstGeom>
          <a:noFill/>
          <a:ln>
            <a:solidFill>
              <a:srgbClr val="06874E"/>
            </a:solidFill>
          </a:ln>
        </p:spPr>
        <p:txBody>
          <a:bodyPr wrap="none" anchor="ctr"/>
          <a:lstStyle/>
          <a:p>
            <a:pPr algn="ctr"/>
            <a:r>
              <a:rPr lang="en-US" sz="1600">
                <a:latin typeface="+mn-lt"/>
                <a:ea typeface="Arial Unicode MS" panose="020B0604020202020204" pitchFamily="34" charset="-128"/>
                <a:cs typeface="Arial Unicode MS" panose="020B0604020202020204" pitchFamily="34" charset="-128"/>
              </a:rPr>
              <a:t>Transparent</a:t>
            </a:r>
          </a:p>
        </p:txBody>
      </p:sp>
      <p:sp>
        <p:nvSpPr>
          <p:cNvPr id="29705" name="Rectangle 15"/>
          <p:cNvSpPr>
            <a:spLocks noChangeArrowheads="1"/>
          </p:cNvSpPr>
          <p:nvPr/>
        </p:nvSpPr>
        <p:spPr bwMode="auto">
          <a:xfrm>
            <a:off x="4769872" y="4259877"/>
            <a:ext cx="4114800" cy="548640"/>
          </a:xfrm>
          <a:prstGeom prst="rect">
            <a:avLst/>
          </a:prstGeom>
          <a:noFill/>
          <a:ln>
            <a:solidFill>
              <a:srgbClr val="06874E"/>
            </a:solidFill>
          </a:ln>
        </p:spPr>
        <p:txBody>
          <a:bodyPr wrap="none" anchor="ctr"/>
          <a:lstStyle/>
          <a:p>
            <a:pPr algn="ctr"/>
            <a:r>
              <a:rPr lang="en-US" sz="1600">
                <a:latin typeface="+mn-lt"/>
                <a:ea typeface="Arial Unicode MS" panose="020B0604020202020204" pitchFamily="34" charset="-128"/>
                <a:cs typeface="Arial Unicode MS" panose="020B0604020202020204" pitchFamily="34" charset="-128"/>
              </a:rPr>
              <a:t>No single person is the key to strategy</a:t>
            </a:r>
          </a:p>
        </p:txBody>
      </p:sp>
      <p:sp>
        <p:nvSpPr>
          <p:cNvPr id="29706" name="Rectangle 15"/>
          <p:cNvSpPr>
            <a:spLocks noChangeArrowheads="1"/>
          </p:cNvSpPr>
          <p:nvPr/>
        </p:nvSpPr>
        <p:spPr bwMode="auto">
          <a:xfrm>
            <a:off x="4769872" y="4952570"/>
            <a:ext cx="4114800" cy="548640"/>
          </a:xfrm>
          <a:prstGeom prst="rect">
            <a:avLst/>
          </a:prstGeom>
          <a:noFill/>
          <a:ln>
            <a:solidFill>
              <a:srgbClr val="06874E"/>
            </a:solidFill>
          </a:ln>
        </p:spPr>
        <p:txBody>
          <a:bodyPr wrap="none" anchor="ctr"/>
          <a:lstStyle/>
          <a:p>
            <a:pPr algn="ctr"/>
            <a:r>
              <a:rPr lang="en-US" sz="1600">
                <a:latin typeface="+mn-lt"/>
                <a:ea typeface="Arial Unicode MS" panose="020B0604020202020204" pitchFamily="34" charset="-128"/>
                <a:cs typeface="Arial Unicode MS" panose="020B0604020202020204" pitchFamily="34" charset="-128"/>
              </a:rPr>
              <a:t>Simple way to achieve market exposure</a:t>
            </a:r>
          </a:p>
        </p:txBody>
      </p:sp>
      <p:sp>
        <p:nvSpPr>
          <p:cNvPr id="3" name="Slide Number Placeholder 2">
            <a:extLst>
              <a:ext uri="{C183D7F6-B498-43B3-948B-1728B52AA6E4}">
                <adec:decorative xmlns:adec="http://schemas.microsoft.com/office/drawing/2017/decorative" val="1"/>
              </a:ext>
            </a:extLst>
          </p:cNvPr>
          <p:cNvSpPr>
            <a:spLocks noGrp="1"/>
          </p:cNvSpPr>
          <p:nvPr>
            <p:ph type="sldNum" sz="quarter" idx="12"/>
          </p:nvPr>
        </p:nvSpPr>
        <p:spPr>
          <a:noFill/>
          <a:ln>
            <a:noFill/>
          </a:ln>
        </p:spPr>
        <p:txBody>
          <a:bodyPr/>
          <a:lstStyle/>
          <a:p>
            <a:pPr>
              <a:defRPr/>
            </a:pPr>
            <a:fld id="{E54343B0-9A9E-43CD-BA60-45365A2A43B5}" type="slidenum">
              <a:rPr lang="en-US" smtClean="0"/>
              <a:pPr>
                <a:defRPr/>
              </a:pPr>
              <a:t>44</a:t>
            </a:fld>
            <a:endParaRPr lang="en-US"/>
          </a:p>
        </p:txBody>
      </p:sp>
    </p:spTree>
    <p:extLst>
      <p:ext uri="{BB962C8B-B14F-4D97-AF65-F5344CB8AC3E}">
        <p14:creationId xmlns:p14="http://schemas.microsoft.com/office/powerpoint/2010/main" val="1267766598"/>
      </p:ext>
    </p:extLst>
  </p:cSld>
  <p:clrMapOvr>
    <a:masterClrMapping/>
  </p:clrMapOvr>
  <p:transition spd="slow">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Title 1"/>
          <p:cNvSpPr>
            <a:spLocks noGrp="1"/>
          </p:cNvSpPr>
          <p:nvPr>
            <p:ph type="title"/>
          </p:nvPr>
        </p:nvSpPr>
        <p:spPr>
          <a:xfrm>
            <a:off x="398464" y="472438"/>
            <a:ext cx="8356240" cy="792167"/>
          </a:xfrm>
        </p:spPr>
        <p:txBody>
          <a:bodyPr/>
          <a:lstStyle/>
          <a:p>
            <a:r>
              <a:rPr lang="en-US"/>
              <a:t>Growth of passive investing (vs. active) </a:t>
            </a:r>
          </a:p>
        </p:txBody>
      </p:sp>
      <p:sp>
        <p:nvSpPr>
          <p:cNvPr id="24" name="Text Placeholder 16">
            <a:extLst>
              <a:ext uri="{FF2B5EF4-FFF2-40B4-BE49-F238E27FC236}">
                <a16:creationId xmlns:a16="http://schemas.microsoft.com/office/drawing/2014/main" id="{BFE05FDB-9A82-446C-846C-EF61C34AF801}"/>
              </a:ext>
            </a:extLst>
          </p:cNvPr>
          <p:cNvSpPr txBox="1">
            <a:spLocks/>
          </p:cNvSpPr>
          <p:nvPr/>
        </p:nvSpPr>
        <p:spPr>
          <a:xfrm>
            <a:off x="407480" y="889046"/>
            <a:ext cx="8347075" cy="792167"/>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Passive investing in investment funds has obtained a much greater market </a:t>
            </a:r>
            <a:br>
              <a:rPr lang="en-US" sz="1600"/>
            </a:br>
            <a:r>
              <a:rPr lang="en-US" sz="1600"/>
              <a:t>share over the past 12 years</a:t>
            </a:r>
          </a:p>
        </p:txBody>
      </p:sp>
      <p:graphicFrame>
        <p:nvGraphicFramePr>
          <p:cNvPr id="11" name="Chart 10">
            <a:extLst>
              <a:ext uri="{FF2B5EF4-FFF2-40B4-BE49-F238E27FC236}">
                <a16:creationId xmlns:a16="http://schemas.microsoft.com/office/drawing/2014/main" id="{49778C5A-64E3-4D2B-B412-886B6DC3DB14}"/>
              </a:ext>
            </a:extLst>
          </p:cNvPr>
          <p:cNvGraphicFramePr/>
          <p:nvPr>
            <p:extLst>
              <p:ext uri="{D42A27DB-BD31-4B8C-83A1-F6EECF244321}">
                <p14:modId xmlns:p14="http://schemas.microsoft.com/office/powerpoint/2010/main" val="3926422635"/>
              </p:ext>
            </p:extLst>
          </p:nvPr>
        </p:nvGraphicFramePr>
        <p:xfrm>
          <a:off x="342650" y="1725160"/>
          <a:ext cx="8411906" cy="416237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AEDC8148-BAF6-4C2A-8366-7B9CF74B4B3C}"/>
              </a:ext>
              <a:ext uri="{C183D7F6-B498-43B3-948B-1728B52AA6E4}">
                <adec:decorative xmlns:adec="http://schemas.microsoft.com/office/drawing/2017/decorative" val="1"/>
              </a:ext>
            </a:extLst>
          </p:cNvPr>
          <p:cNvSpPr txBox="1"/>
          <p:nvPr/>
        </p:nvSpPr>
        <p:spPr>
          <a:xfrm>
            <a:off x="527763" y="1805087"/>
            <a:ext cx="320922" cy="276999"/>
          </a:xfrm>
          <a:prstGeom prst="rect">
            <a:avLst/>
          </a:prstGeom>
          <a:noFill/>
        </p:spPr>
        <p:txBody>
          <a:bodyPr wrap="none" rtlCol="0">
            <a:spAutoFit/>
          </a:bodyPr>
          <a:lstStyle/>
          <a:p>
            <a:r>
              <a:rPr lang="en-US" sz="1200">
                <a:latin typeface="+mn-lt"/>
              </a:rPr>
              <a:t>%</a:t>
            </a:r>
          </a:p>
        </p:txBody>
      </p:sp>
      <p:sp>
        <p:nvSpPr>
          <p:cNvPr id="6" name="Text Placeholder 5">
            <a:extLst>
              <a:ext uri="{FF2B5EF4-FFF2-40B4-BE49-F238E27FC236}">
                <a16:creationId xmlns:a16="http://schemas.microsoft.com/office/drawing/2014/main" id="{0DBB8A9A-385C-41F2-A507-278F72DC4A83}"/>
              </a:ext>
            </a:extLst>
          </p:cNvPr>
          <p:cNvSpPr>
            <a:spLocks noGrp="1"/>
          </p:cNvSpPr>
          <p:nvPr>
            <p:ph type="body" sz="quarter" idx="15"/>
          </p:nvPr>
        </p:nvSpPr>
        <p:spPr>
          <a:xfrm>
            <a:off x="3215111" y="6168123"/>
            <a:ext cx="5137867" cy="402451"/>
          </a:xfrm>
        </p:spPr>
        <p:txBody>
          <a:bodyPr/>
          <a:lstStyle/>
          <a:p>
            <a:r>
              <a:rPr lang="en-US"/>
              <a:t>Source:  </a:t>
            </a:r>
            <a:r>
              <a:rPr lang="en-US" i="1"/>
              <a:t>ICI Research Perspective</a:t>
            </a:r>
            <a:r>
              <a:rPr lang="en-US"/>
              <a:t>, Investment Company Institute, March 2023</a:t>
            </a:r>
          </a:p>
        </p:txBody>
      </p:sp>
      <p:sp>
        <p:nvSpPr>
          <p:cNvPr id="3" name="Slide Number Placeholder 2">
            <a:extLst>
              <a:ext uri="{C183D7F6-B498-43B3-948B-1728B52AA6E4}">
                <adec:decorative xmlns:adec="http://schemas.microsoft.com/office/drawing/2017/decorative" val="1"/>
              </a:ext>
            </a:extLst>
          </p:cNvPr>
          <p:cNvSpPr>
            <a:spLocks noGrp="1"/>
          </p:cNvSpPr>
          <p:nvPr>
            <p:ph type="sldNum" sz="quarter" idx="18"/>
          </p:nvPr>
        </p:nvSpPr>
        <p:spPr>
          <a:xfrm>
            <a:off x="8532813" y="6399213"/>
            <a:ext cx="212725" cy="176212"/>
          </a:xfrm>
          <a:noFill/>
          <a:ln>
            <a:noFill/>
          </a:ln>
        </p:spPr>
        <p:txBody>
          <a:bodyPr/>
          <a:lstStyle/>
          <a:p>
            <a:fld id="{E54343B0-9A9E-43CD-BA60-45365A2A43B5}" type="slidenum">
              <a:rPr lang="en-US" smtClean="0"/>
              <a:pPr/>
              <a:t>45</a:t>
            </a:fld>
            <a:endParaRPr lang="en-US"/>
          </a:p>
        </p:txBody>
      </p:sp>
    </p:spTree>
    <p:extLst>
      <p:ext uri="{BB962C8B-B14F-4D97-AF65-F5344CB8AC3E}">
        <p14:creationId xmlns:p14="http://schemas.microsoft.com/office/powerpoint/2010/main" val="1569888283"/>
      </p:ext>
    </p:extLst>
  </p:cSld>
  <p:clrMapOvr>
    <a:masterClrMapping/>
  </p:clrMapOvr>
  <p:transition spd="slow">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Two businesspeople reviewing files on a computer.">
            <a:extLst>
              <a:ext uri="{FF2B5EF4-FFF2-40B4-BE49-F238E27FC236}">
                <a16:creationId xmlns:a16="http://schemas.microsoft.com/office/drawing/2014/main" id="{B819C2E1-034F-44DC-ABD5-32D500F6593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1493" b="1446"/>
          <a:stretch/>
        </p:blipFill>
        <p:spPr>
          <a:xfrm>
            <a:off x="5554132" y="0"/>
            <a:ext cx="3589867" cy="6858000"/>
          </a:xfrm>
          <a:prstGeom prst="rect">
            <a:avLst/>
          </a:prstGeom>
        </p:spPr>
      </p:pic>
      <p:sp>
        <p:nvSpPr>
          <p:cNvPr id="15" name="Title 14"/>
          <p:cNvSpPr>
            <a:spLocks noGrp="1"/>
          </p:cNvSpPr>
          <p:nvPr>
            <p:ph type="title"/>
          </p:nvPr>
        </p:nvSpPr>
        <p:spPr>
          <a:xfrm>
            <a:off x="398464" y="472438"/>
            <a:ext cx="5194330" cy="792167"/>
          </a:xfrm>
        </p:spPr>
        <p:txBody>
          <a:bodyPr/>
          <a:lstStyle/>
          <a:p>
            <a:r>
              <a:rPr lang="en-US" altLang="en-US"/>
              <a:t>Many financial professionals recommend a blend of both</a:t>
            </a:r>
            <a:endParaRPr lang="en-US"/>
          </a:p>
        </p:txBody>
      </p:sp>
      <p:sp>
        <p:nvSpPr>
          <p:cNvPr id="9" name="Text Placeholder 16">
            <a:extLst>
              <a:ext uri="{FF2B5EF4-FFF2-40B4-BE49-F238E27FC236}">
                <a16:creationId xmlns:a16="http://schemas.microsoft.com/office/drawing/2014/main" id="{85466BF8-D455-4ECD-BE7F-76B636693928}"/>
              </a:ext>
            </a:extLst>
          </p:cNvPr>
          <p:cNvSpPr txBox="1">
            <a:spLocks/>
          </p:cNvSpPr>
          <p:nvPr/>
        </p:nvSpPr>
        <p:spPr>
          <a:xfrm>
            <a:off x="407481" y="1255597"/>
            <a:ext cx="4586030" cy="635999"/>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“What type of management do you think provides the best overall investment performance, taking into account costs associated with each style?”</a:t>
            </a:r>
          </a:p>
        </p:txBody>
      </p:sp>
      <p:graphicFrame>
        <p:nvGraphicFramePr>
          <p:cNvPr id="2" name="Chart 4"/>
          <p:cNvGraphicFramePr>
            <a:graphicFrameLocks/>
          </p:cNvGraphicFramePr>
          <p:nvPr>
            <p:extLst>
              <p:ext uri="{D42A27DB-BD31-4B8C-83A1-F6EECF244321}">
                <p14:modId xmlns:p14="http://schemas.microsoft.com/office/powerpoint/2010/main" val="3743350662"/>
              </p:ext>
            </p:extLst>
          </p:nvPr>
        </p:nvGraphicFramePr>
        <p:xfrm>
          <a:off x="366965" y="2139193"/>
          <a:ext cx="4484158" cy="1993736"/>
        </p:xfrm>
        <a:graphic>
          <a:graphicData uri="http://schemas.openxmlformats.org/drawingml/2006/chart">
            <c:chart xmlns:c="http://schemas.openxmlformats.org/drawingml/2006/chart" xmlns:r="http://schemas.openxmlformats.org/officeDocument/2006/relationships" r:id="rId4"/>
          </a:graphicData>
        </a:graphic>
      </p:graphicFrame>
      <p:sp>
        <p:nvSpPr>
          <p:cNvPr id="4" name="Text Placeholder 16">
            <a:extLst>
              <a:ext uri="{FF2B5EF4-FFF2-40B4-BE49-F238E27FC236}">
                <a16:creationId xmlns:a16="http://schemas.microsoft.com/office/drawing/2014/main" id="{9178CCEB-CE3C-11D7-7F33-01BBEDC6EC35}"/>
              </a:ext>
            </a:extLst>
          </p:cNvPr>
          <p:cNvSpPr txBox="1">
            <a:spLocks/>
          </p:cNvSpPr>
          <p:nvPr/>
        </p:nvSpPr>
        <p:spPr>
          <a:xfrm>
            <a:off x="526786" y="4072467"/>
            <a:ext cx="1903148" cy="139984"/>
          </a:xfrm>
          <a:prstGeom prst="rect">
            <a:avLst/>
          </a:prstGeom>
        </p:spPr>
        <p:txBody>
          <a:bodyPr vert="horz" lIns="0" tIns="0" rIns="0" bIns="0" rtlCol="0" anchor="b">
            <a:noAutofit/>
          </a:bodyPr>
          <a:lstStyle>
            <a:lvl1pPr marL="0" indent="0" algn="l" rtl="0" eaLnBrk="0" fontAlgn="base" hangingPunct="0">
              <a:lnSpc>
                <a:spcPct val="90000"/>
              </a:lnSpc>
              <a:spcBef>
                <a:spcPts val="0"/>
              </a:spcBef>
              <a:spcAft>
                <a:spcPct val="0"/>
              </a:spcAft>
              <a:buClr>
                <a:schemeClr val="tx1"/>
              </a:buClr>
              <a:buSzPct val="115000"/>
              <a:buFont typeface="Arial" panose="020B0604020202020204" pitchFamily="34" charset="0"/>
              <a:buNone/>
              <a:defRPr sz="700" kern="1200">
                <a:solidFill>
                  <a:schemeClr val="tx1"/>
                </a:solidFill>
                <a:latin typeface="Arial Narrow" panose="020B0606020202030204" pitchFamily="34" charset="0"/>
                <a:ea typeface="+mn-ea"/>
                <a:cs typeface="+mn-cs"/>
              </a:defRPr>
            </a:lvl1pPr>
            <a:lvl2pPr marL="0" indent="0" algn="l" rtl="0" eaLnBrk="0" fontAlgn="base" hangingPunct="0">
              <a:lnSpc>
                <a:spcPct val="95000"/>
              </a:lnSpc>
              <a:spcBef>
                <a:spcPts val="0"/>
              </a:spcBef>
              <a:spcAft>
                <a:spcPct val="0"/>
              </a:spcAft>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2pPr>
            <a:lvl3pPr marL="0" indent="0" algn="l" rtl="0" eaLnBrk="0" fontAlgn="base" hangingPunct="0">
              <a:lnSpc>
                <a:spcPct val="95000"/>
              </a:lnSpc>
              <a:spcBef>
                <a:spcPts val="0"/>
              </a:spcBef>
              <a:spcAft>
                <a:spcPct val="0"/>
              </a:spcAft>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3pPr>
            <a:lvl4pPr marL="0" indent="0" algn="l" rtl="0" eaLnBrk="0" fontAlgn="base" hangingPunct="0">
              <a:lnSpc>
                <a:spcPct val="95000"/>
              </a:lnSpc>
              <a:spcBef>
                <a:spcPts val="0"/>
              </a:spcBef>
              <a:spcAft>
                <a:spcPct val="0"/>
              </a:spcAft>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4pPr>
            <a:lvl5pPr marL="0" indent="0" algn="l" rtl="0" eaLnBrk="0" fontAlgn="base" hangingPunct="0">
              <a:lnSpc>
                <a:spcPct val="95000"/>
              </a:lnSpc>
              <a:spcBef>
                <a:spcPts val="0"/>
              </a:spcBef>
              <a:spcAft>
                <a:spcPct val="0"/>
              </a:spcAft>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5pPr>
            <a:lvl6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6pPr>
            <a:lvl7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7pPr>
            <a:lvl8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8pPr>
            <a:lvl9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9pPr>
          </a:lstStyle>
          <a:p>
            <a:r>
              <a:rPr lang="en-CA">
                <a:solidFill>
                  <a:srgbClr val="000000"/>
                </a:solidFill>
                <a:effectLst/>
                <a:latin typeface="Helvetica" pitchFamily="2" charset="0"/>
              </a:rPr>
              <a:t>Figures may not equal 100% due to rounding.</a:t>
            </a:r>
          </a:p>
        </p:txBody>
      </p:sp>
      <p:sp>
        <p:nvSpPr>
          <p:cNvPr id="22" name="Text Placeholder 15"/>
          <p:cNvSpPr txBox="1">
            <a:spLocks/>
          </p:cNvSpPr>
          <p:nvPr/>
        </p:nvSpPr>
        <p:spPr>
          <a:xfrm>
            <a:off x="526785" y="4366477"/>
            <a:ext cx="4164519" cy="1453243"/>
          </a:xfrm>
          <a:prstGeom prst="rect">
            <a:avLst/>
          </a:prstGeom>
          <a:solidFill>
            <a:srgbClr val="DEEAFA"/>
          </a:solidFill>
          <a:effectLst/>
        </p:spPr>
        <p:txBody>
          <a:bodyPr lIns="91440" tIns="91440" rIns="91440" bIns="137160" anchor="ctr"/>
          <a:lstStyle>
            <a:lvl1pPr marL="0" indent="0" algn="l" rtl="0" eaLnBrk="0" fontAlgn="base" hangingPunct="0">
              <a:lnSpc>
                <a:spcPts val="2600"/>
              </a:lnSpc>
              <a:spcBef>
                <a:spcPts val="600"/>
              </a:spcBef>
              <a:spcAft>
                <a:spcPct val="0"/>
              </a:spcAft>
              <a:buClr>
                <a:schemeClr val="tx2"/>
              </a:buClr>
              <a:buSzPct val="80000"/>
              <a:defRPr sz="2400" b="1" kern="1200">
                <a:solidFill>
                  <a:schemeClr val="accent1"/>
                </a:solidFill>
                <a:latin typeface="+mn-lt"/>
                <a:ea typeface="+mn-ea"/>
                <a:cs typeface="+mn-cs"/>
              </a:defRPr>
            </a:lvl1pPr>
            <a:lvl2pPr marL="457200" indent="-223838" algn="l" rtl="0" eaLnBrk="0" fontAlgn="base" hangingPunct="0">
              <a:spcBef>
                <a:spcPts val="600"/>
              </a:spcBef>
              <a:spcAft>
                <a:spcPct val="0"/>
              </a:spcAft>
              <a:buClr>
                <a:schemeClr val="accent2"/>
              </a:buClr>
              <a:buSzPct val="80000"/>
              <a:buFont typeface="Wingdings" panose="05000000000000000000" pitchFamily="2" charset="2"/>
              <a:buChar char="§"/>
              <a:defRPr sz="2800" kern="1200">
                <a:solidFill>
                  <a:schemeClr val="accent2"/>
                </a:solidFill>
                <a:latin typeface="+mn-lt"/>
                <a:ea typeface="+mn-ea"/>
                <a:cs typeface="+mn-cs"/>
              </a:defRPr>
            </a:lvl2pPr>
            <a:lvl3pPr marL="862013" indent="-234950" algn="l" rtl="0" eaLnBrk="0" fontAlgn="base" hangingPunct="0">
              <a:spcBef>
                <a:spcPts val="600"/>
              </a:spcBef>
              <a:spcAft>
                <a:spcPct val="0"/>
              </a:spcAft>
              <a:buClr>
                <a:schemeClr val="accent2"/>
              </a:buClr>
              <a:buSzPct val="80000"/>
              <a:buFont typeface="Calibri" panose="020F0502020204030204" pitchFamily="34" charset="0"/>
              <a:buChar char="•"/>
              <a:defRPr sz="2800" kern="1200">
                <a:solidFill>
                  <a:schemeClr val="accent2"/>
                </a:solidFill>
                <a:latin typeface="+mn-lt"/>
                <a:ea typeface="+mn-ea"/>
                <a:cs typeface="+mn-cs"/>
              </a:defRPr>
            </a:lvl3pPr>
            <a:lvl4pPr marL="1201738" indent="-234950" algn="l" rtl="0" eaLnBrk="0" fontAlgn="base" hangingPunct="0">
              <a:spcBef>
                <a:spcPts val="600"/>
              </a:spcBef>
              <a:spcAft>
                <a:spcPct val="0"/>
              </a:spcAft>
              <a:buClr>
                <a:schemeClr val="accent2"/>
              </a:buClr>
              <a:buSzPct val="100000"/>
              <a:buFont typeface="Calibri" panose="020F0502020204030204" pitchFamily="34" charset="0"/>
              <a:buChar char="‒"/>
              <a:defRPr sz="2800" kern="1200">
                <a:solidFill>
                  <a:schemeClr val="accent2"/>
                </a:solidFill>
                <a:latin typeface="+mn-lt"/>
                <a:ea typeface="+mn-ea"/>
                <a:cs typeface="+mn-cs"/>
              </a:defRPr>
            </a:lvl4pPr>
            <a:lvl5pPr marL="1541463" indent="-222250" algn="l" rtl="0" eaLnBrk="0" fontAlgn="base" hangingPunct="0">
              <a:spcBef>
                <a:spcPts val="600"/>
              </a:spcBef>
              <a:spcAft>
                <a:spcPct val="0"/>
              </a:spcAft>
              <a:buClr>
                <a:schemeClr val="accent2"/>
              </a:buClr>
              <a:buSzPct val="80000"/>
              <a:buFont typeface="Wingdings" panose="05000000000000000000" pitchFamily="2" charset="2"/>
              <a:buChar char="§"/>
              <a:defRPr sz="2800" kern="1200">
                <a:solidFill>
                  <a:schemeClr val="accent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20650" indent="-120650">
              <a:lnSpc>
                <a:spcPct val="100000"/>
              </a:lnSpc>
            </a:pPr>
            <a:r>
              <a:rPr lang="en-US" altLang="en-US" b="0" baseline="24000">
                <a:solidFill>
                  <a:schemeClr val="tx1"/>
                </a:solidFill>
                <a:ea typeface="Arial Unicode MS" panose="020B0604020202020204" pitchFamily="34" charset="-128"/>
              </a:rPr>
              <a:t>“</a:t>
            </a:r>
            <a:r>
              <a:rPr lang="en-US" altLang="en-US">
                <a:solidFill>
                  <a:schemeClr val="tx1"/>
                </a:solidFill>
                <a:ea typeface="Arial Unicode MS" panose="020B0604020202020204" pitchFamily="34" charset="-128"/>
              </a:rPr>
              <a:t>64</a:t>
            </a:r>
            <a:r>
              <a:rPr lang="en-US" altLang="en-US" baseline="30000">
                <a:solidFill>
                  <a:schemeClr val="tx1"/>
                </a:solidFill>
                <a:ea typeface="Arial Unicode MS" panose="020B0604020202020204" pitchFamily="34" charset="-128"/>
              </a:rPr>
              <a:t>%</a:t>
            </a:r>
            <a:r>
              <a:rPr lang="en-US" altLang="en-US" sz="1050" baseline="30000">
                <a:solidFill>
                  <a:schemeClr val="tx1"/>
                </a:solidFill>
                <a:ea typeface="Arial Unicode MS" panose="020B0604020202020204" pitchFamily="34" charset="-128"/>
              </a:rPr>
              <a:t> </a:t>
            </a:r>
            <a:r>
              <a:rPr lang="en-US" altLang="en-US" sz="1600" b="0">
                <a:solidFill>
                  <a:schemeClr val="tx1"/>
                </a:solidFill>
                <a:ea typeface="Arial Unicode MS" panose="020B0604020202020204" pitchFamily="34" charset="-128"/>
              </a:rPr>
              <a:t>of financial professionals recommend a blend of active and passive approaches </a:t>
            </a:r>
            <a:br>
              <a:rPr lang="en-US" altLang="en-US" sz="1600" b="0">
                <a:solidFill>
                  <a:schemeClr val="tx1"/>
                </a:solidFill>
                <a:ea typeface="Arial Unicode MS" panose="020B0604020202020204" pitchFamily="34" charset="-128"/>
              </a:rPr>
            </a:br>
            <a:r>
              <a:rPr lang="en-US" altLang="en-US" sz="1600" b="0">
                <a:solidFill>
                  <a:schemeClr val="tx1"/>
                </a:solidFill>
                <a:ea typeface="Arial Unicode MS" panose="020B0604020202020204" pitchFamily="34" charset="-128"/>
              </a:rPr>
              <a:t>for their clients.”</a:t>
            </a:r>
          </a:p>
          <a:p>
            <a:pPr marL="120650" indent="-120650" algn="r">
              <a:lnSpc>
                <a:spcPct val="100000"/>
              </a:lnSpc>
            </a:pPr>
            <a:r>
              <a:rPr lang="en-US" altLang="en-US" sz="1200" b="0">
                <a:solidFill>
                  <a:schemeClr val="tx1"/>
                </a:solidFill>
                <a:latin typeface="Manulife JH Serif Optimized" panose="00000500000000000000" pitchFamily="2" charset="0"/>
                <a:ea typeface="Arial Unicode MS" panose="020B0604020202020204" pitchFamily="34" charset="-128"/>
              </a:rPr>
              <a:t>~ Trends in Investing Survey, 2023 </a:t>
            </a:r>
            <a:br>
              <a:rPr lang="en-US" altLang="en-US" sz="1200" b="0">
                <a:solidFill>
                  <a:schemeClr val="tx1"/>
                </a:solidFill>
                <a:latin typeface="Manulife JH Serif Optimized" panose="00000500000000000000" pitchFamily="2" charset="0"/>
                <a:ea typeface="Arial Unicode MS" panose="020B0604020202020204" pitchFamily="34" charset="-128"/>
              </a:rPr>
            </a:br>
            <a:r>
              <a:rPr lang="en-US" altLang="en-US" sz="1200" b="0">
                <a:solidFill>
                  <a:schemeClr val="tx1"/>
                </a:solidFill>
                <a:latin typeface="Manulife JH Sans Optimized Ligh" panose="00000400000000000000" pitchFamily="2" charset="0"/>
                <a:ea typeface="Arial Unicode MS" panose="020B0604020202020204" pitchFamily="34" charset="-128"/>
              </a:rPr>
              <a:t>Journal of Financial Planning</a:t>
            </a:r>
          </a:p>
        </p:txBody>
      </p:sp>
      <p:sp>
        <p:nvSpPr>
          <p:cNvPr id="17" name="Text Placeholder 16"/>
          <p:cNvSpPr>
            <a:spLocks noGrp="1"/>
          </p:cNvSpPr>
          <p:nvPr>
            <p:ph type="body" sz="quarter" idx="15"/>
          </p:nvPr>
        </p:nvSpPr>
        <p:spPr>
          <a:xfrm>
            <a:off x="526785" y="5848527"/>
            <a:ext cx="5137867" cy="402451"/>
          </a:xfrm>
        </p:spPr>
        <p:txBody>
          <a:bodyPr/>
          <a:lstStyle/>
          <a:p>
            <a:r>
              <a:rPr lang="en-US"/>
              <a:t>Source: </a:t>
            </a:r>
            <a:r>
              <a:rPr lang="en-US" i="1"/>
              <a:t>Trends in Investing Survey, 2023 </a:t>
            </a:r>
            <a:r>
              <a:rPr lang="en-US"/>
              <a:t>Journal of Financial Planning, FPA, ONRAMP.</a:t>
            </a:r>
          </a:p>
        </p:txBody>
      </p:sp>
      <p:sp>
        <p:nvSpPr>
          <p:cNvPr id="3" name="Slide Number Placeholder 2">
            <a:extLst>
              <a:ext uri="{C183D7F6-B498-43B3-948B-1728B52AA6E4}">
                <adec:decorative xmlns:adec="http://schemas.microsoft.com/office/drawing/2017/decorative" val="1"/>
              </a:ext>
            </a:extLst>
          </p:cNvPr>
          <p:cNvSpPr>
            <a:spLocks noGrp="1"/>
          </p:cNvSpPr>
          <p:nvPr>
            <p:ph type="sldNum" sz="quarter" idx="18"/>
          </p:nvPr>
        </p:nvSpPr>
        <p:spPr/>
        <p:txBody>
          <a:bodyPr/>
          <a:lstStyle/>
          <a:p>
            <a:pPr>
              <a:defRPr/>
            </a:pPr>
            <a:fld id="{E54343B0-9A9E-43CD-BA60-45365A2A43B5}" type="slidenum">
              <a:rPr lang="en-US" smtClean="0">
                <a:solidFill>
                  <a:schemeClr val="bg1"/>
                </a:solidFill>
              </a:rPr>
              <a:pPr>
                <a:defRPr/>
              </a:pPr>
              <a:t>46</a:t>
            </a:fld>
            <a:endParaRPr lang="en-US">
              <a:solidFill>
                <a:schemeClr val="bg1"/>
              </a:solidFill>
            </a:endParaRPr>
          </a:p>
        </p:txBody>
      </p:sp>
    </p:spTree>
    <p:extLst>
      <p:ext uri="{BB962C8B-B14F-4D97-AF65-F5344CB8AC3E}">
        <p14:creationId xmlns:p14="http://schemas.microsoft.com/office/powerpoint/2010/main" val="96196427"/>
      </p:ext>
    </p:extLst>
  </p:cSld>
  <p:clrMapOvr>
    <a:masterClrMapping/>
  </p:clrMapOvr>
  <p:transition spd="slow">
    <p:wipe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Title 1"/>
          <p:cNvSpPr>
            <a:spLocks noGrp="1"/>
          </p:cNvSpPr>
          <p:nvPr>
            <p:ph type="title"/>
          </p:nvPr>
        </p:nvSpPr>
        <p:spPr>
          <a:xfrm>
            <a:off x="398464" y="472438"/>
            <a:ext cx="8356240" cy="792167"/>
          </a:xfrm>
        </p:spPr>
        <p:txBody>
          <a:bodyPr/>
          <a:lstStyle/>
          <a:p>
            <a:r>
              <a:rPr lang="en-US"/>
              <a:t>Basics of fund expenses  </a:t>
            </a:r>
          </a:p>
        </p:txBody>
      </p:sp>
      <p:sp>
        <p:nvSpPr>
          <p:cNvPr id="24" name="Text Placeholder 16">
            <a:extLst>
              <a:ext uri="{FF2B5EF4-FFF2-40B4-BE49-F238E27FC236}">
                <a16:creationId xmlns:a16="http://schemas.microsoft.com/office/drawing/2014/main" id="{BFE05FDB-9A82-446C-846C-EF61C34AF801}"/>
              </a:ext>
            </a:extLst>
          </p:cNvPr>
          <p:cNvSpPr txBox="1">
            <a:spLocks/>
          </p:cNvSpPr>
          <p:nvPr/>
        </p:nvSpPr>
        <p:spPr>
          <a:xfrm>
            <a:off x="407480" y="889046"/>
            <a:ext cx="8347075" cy="792167"/>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Average expense ratios for mutual funds</a:t>
            </a:r>
          </a:p>
        </p:txBody>
      </p:sp>
      <p:graphicFrame>
        <p:nvGraphicFramePr>
          <p:cNvPr id="11" name="Chart 10">
            <a:extLst>
              <a:ext uri="{FF2B5EF4-FFF2-40B4-BE49-F238E27FC236}">
                <a16:creationId xmlns:a16="http://schemas.microsoft.com/office/drawing/2014/main" id="{BAE91AED-D0CC-4822-9130-2532B9B20FFC}"/>
              </a:ext>
            </a:extLst>
          </p:cNvPr>
          <p:cNvGraphicFramePr/>
          <p:nvPr>
            <p:extLst>
              <p:ext uri="{D42A27DB-BD31-4B8C-83A1-F6EECF244321}">
                <p14:modId xmlns:p14="http://schemas.microsoft.com/office/powerpoint/2010/main" val="948181095"/>
              </p:ext>
            </p:extLst>
          </p:nvPr>
        </p:nvGraphicFramePr>
        <p:xfrm>
          <a:off x="420182" y="1516284"/>
          <a:ext cx="4954457" cy="4545969"/>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63109562-7B0C-4532-AE61-4A6A4BF5FF76}"/>
              </a:ext>
            </a:extLst>
          </p:cNvPr>
          <p:cNvSpPr txBox="1"/>
          <p:nvPr/>
        </p:nvSpPr>
        <p:spPr>
          <a:xfrm>
            <a:off x="5610860" y="1779221"/>
            <a:ext cx="3133089" cy="4028475"/>
          </a:xfrm>
          <a:prstGeom prst="rect">
            <a:avLst/>
          </a:prstGeom>
          <a:noFill/>
        </p:spPr>
        <p:txBody>
          <a:bodyPr wrap="square">
            <a:spAutoFit/>
          </a:bodyPr>
          <a:lstStyle/>
          <a:p>
            <a:pPr>
              <a:lnSpc>
                <a:spcPts val="1680"/>
              </a:lnSpc>
              <a:spcBef>
                <a:spcPts val="1800"/>
              </a:spcBef>
              <a:spcAft>
                <a:spcPts val="600"/>
              </a:spcAft>
            </a:pPr>
            <a:r>
              <a:rPr lang="en-US" sz="1400" b="1">
                <a:solidFill>
                  <a:srgbClr val="000000"/>
                </a:solidFill>
                <a:latin typeface="+mn-lt"/>
              </a:rPr>
              <a:t>An average expense ratio is:</a:t>
            </a:r>
          </a:p>
          <a:p>
            <a:pPr marL="173038" indent="-173038">
              <a:spcAft>
                <a:spcPts val="600"/>
              </a:spcAft>
              <a:buFont typeface="Arial" panose="020B0604020202020204" pitchFamily="34" charset="0"/>
              <a:buChar char="•"/>
            </a:pPr>
            <a:r>
              <a:rPr lang="en-US" sz="1400">
                <a:solidFill>
                  <a:srgbClr val="000000"/>
                </a:solidFill>
                <a:latin typeface="+mn-lt"/>
              </a:rPr>
              <a:t>The percentage of the fund's total assets paid each year to cover the expenses of the fund</a:t>
            </a:r>
          </a:p>
          <a:p>
            <a:pPr marL="173038" indent="-173038">
              <a:spcAft>
                <a:spcPts val="600"/>
              </a:spcAft>
              <a:buFont typeface="Arial" panose="020B0604020202020204" pitchFamily="34" charset="0"/>
              <a:buChar char="•"/>
            </a:pPr>
            <a:r>
              <a:rPr lang="en-US" sz="1400">
                <a:solidFill>
                  <a:srgbClr val="000000"/>
                </a:solidFill>
                <a:latin typeface="+mn-lt"/>
              </a:rPr>
              <a:t>This is the cost to investors to own units of the fund</a:t>
            </a:r>
          </a:p>
          <a:p>
            <a:pPr>
              <a:lnSpc>
                <a:spcPts val="1680"/>
              </a:lnSpc>
              <a:spcBef>
                <a:spcPts val="1800"/>
              </a:spcBef>
              <a:spcAft>
                <a:spcPts val="600"/>
              </a:spcAft>
            </a:pPr>
            <a:r>
              <a:rPr lang="en-US" sz="1400" b="1">
                <a:solidFill>
                  <a:srgbClr val="000000"/>
                </a:solidFill>
                <a:latin typeface="+mn-lt"/>
              </a:rPr>
              <a:t>Composition of fees:</a:t>
            </a:r>
          </a:p>
          <a:p>
            <a:pPr marL="171450" indent="-171450">
              <a:lnSpc>
                <a:spcPts val="1680"/>
              </a:lnSpc>
              <a:spcAft>
                <a:spcPts val="600"/>
              </a:spcAft>
              <a:buFont typeface="Arial" panose="020B0604020202020204" pitchFamily="34" charset="0"/>
              <a:buChar char="•"/>
            </a:pPr>
            <a:r>
              <a:rPr lang="en-US" sz="1400" b="1">
                <a:solidFill>
                  <a:srgbClr val="000000"/>
                </a:solidFill>
                <a:latin typeface="+mn-lt"/>
              </a:rPr>
              <a:t>12b-1 fees</a:t>
            </a:r>
            <a:r>
              <a:rPr lang="en-US" sz="1400" b="0">
                <a:solidFill>
                  <a:srgbClr val="000000"/>
                </a:solidFill>
                <a:latin typeface="+mn-lt"/>
              </a:rPr>
              <a:t> are those associated with selling and marketing the fund</a:t>
            </a:r>
          </a:p>
          <a:p>
            <a:pPr marL="171450" indent="-171450">
              <a:lnSpc>
                <a:spcPts val="1680"/>
              </a:lnSpc>
              <a:spcAft>
                <a:spcPts val="600"/>
              </a:spcAft>
              <a:buFont typeface="Arial" panose="020B0604020202020204" pitchFamily="34" charset="0"/>
              <a:buChar char="•"/>
            </a:pPr>
            <a:r>
              <a:rPr lang="en-US" sz="1400" b="1">
                <a:solidFill>
                  <a:srgbClr val="000000"/>
                </a:solidFill>
                <a:latin typeface="+mn-lt"/>
              </a:rPr>
              <a:t>Management fees </a:t>
            </a:r>
            <a:r>
              <a:rPr lang="en-US" sz="1400">
                <a:solidFill>
                  <a:srgbClr val="000000"/>
                </a:solidFill>
                <a:latin typeface="+mn-lt"/>
              </a:rPr>
              <a:t>are</a:t>
            </a:r>
            <a:r>
              <a:rPr lang="en-US" sz="1400" b="0">
                <a:solidFill>
                  <a:srgbClr val="000000"/>
                </a:solidFill>
                <a:latin typeface="+mn-lt"/>
              </a:rPr>
              <a:t> paid </a:t>
            </a:r>
            <a:r>
              <a:rPr lang="en-US" sz="1400">
                <a:solidFill>
                  <a:srgbClr val="000000"/>
                </a:solidFill>
                <a:latin typeface="+mn-lt"/>
              </a:rPr>
              <a:t>for</a:t>
            </a:r>
            <a:r>
              <a:rPr lang="en-US" sz="1400" b="0">
                <a:solidFill>
                  <a:srgbClr val="000000"/>
                </a:solidFill>
                <a:latin typeface="+mn-lt"/>
              </a:rPr>
              <a:t> the portfolio management</a:t>
            </a:r>
          </a:p>
          <a:p>
            <a:pPr marL="171450" indent="-171450">
              <a:lnSpc>
                <a:spcPts val="1680"/>
              </a:lnSpc>
              <a:spcAft>
                <a:spcPts val="600"/>
              </a:spcAft>
              <a:buFont typeface="Arial" panose="020B0604020202020204" pitchFamily="34" charset="0"/>
              <a:buChar char="•"/>
            </a:pPr>
            <a:r>
              <a:rPr lang="en-US" sz="1400" b="1">
                <a:solidFill>
                  <a:srgbClr val="000000"/>
                </a:solidFill>
                <a:latin typeface="+mn-lt"/>
              </a:rPr>
              <a:t>Other fees</a:t>
            </a:r>
            <a:r>
              <a:rPr lang="en-US" sz="1400" b="0">
                <a:solidFill>
                  <a:srgbClr val="000000"/>
                </a:solidFill>
                <a:latin typeface="+mn-lt"/>
              </a:rPr>
              <a:t> include accounting fees, transfer agent fees, administrative costs, legal fees </a:t>
            </a:r>
            <a:br>
              <a:rPr lang="en-US" sz="1400" b="0">
                <a:solidFill>
                  <a:srgbClr val="000000"/>
                </a:solidFill>
                <a:latin typeface="+mn-lt"/>
              </a:rPr>
            </a:br>
            <a:r>
              <a:rPr lang="en-US" sz="1400" b="0">
                <a:solidFill>
                  <a:srgbClr val="000000"/>
                </a:solidFill>
                <a:latin typeface="+mn-lt"/>
              </a:rPr>
              <a:t>and auditing fees</a:t>
            </a:r>
          </a:p>
        </p:txBody>
      </p:sp>
      <p:sp>
        <p:nvSpPr>
          <p:cNvPr id="6" name="Text Placeholder 5">
            <a:extLst>
              <a:ext uri="{FF2B5EF4-FFF2-40B4-BE49-F238E27FC236}">
                <a16:creationId xmlns:a16="http://schemas.microsoft.com/office/drawing/2014/main" id="{0DBB8A9A-385C-41F2-A507-278F72DC4A83}"/>
              </a:ext>
            </a:extLst>
          </p:cNvPr>
          <p:cNvSpPr>
            <a:spLocks noGrp="1"/>
          </p:cNvSpPr>
          <p:nvPr>
            <p:ph type="body" sz="quarter" idx="15"/>
          </p:nvPr>
        </p:nvSpPr>
        <p:spPr>
          <a:xfrm>
            <a:off x="3215111" y="6168123"/>
            <a:ext cx="5137867" cy="402451"/>
          </a:xfrm>
        </p:spPr>
        <p:txBody>
          <a:bodyPr/>
          <a:lstStyle/>
          <a:p>
            <a:r>
              <a:rPr lang="en-US"/>
              <a:t>Source: </a:t>
            </a:r>
            <a:r>
              <a:rPr lang="en-US" i="1"/>
              <a:t>Trends in the Expenses and Fees of Funds, 2022</a:t>
            </a:r>
            <a:r>
              <a:rPr lang="en-US"/>
              <a:t>, ICI Research Perspective, Investment Company Institute, March 2023</a:t>
            </a:r>
          </a:p>
        </p:txBody>
      </p:sp>
      <p:sp>
        <p:nvSpPr>
          <p:cNvPr id="3" name="Slide Number Placeholder 2">
            <a:extLst>
              <a:ext uri="{C183D7F6-B498-43B3-948B-1728B52AA6E4}">
                <adec:decorative xmlns:adec="http://schemas.microsoft.com/office/drawing/2017/decorative" val="1"/>
              </a:ext>
            </a:extLst>
          </p:cNvPr>
          <p:cNvSpPr>
            <a:spLocks noGrp="1"/>
          </p:cNvSpPr>
          <p:nvPr>
            <p:ph type="sldNum" sz="quarter" idx="18"/>
          </p:nvPr>
        </p:nvSpPr>
        <p:spPr>
          <a:xfrm>
            <a:off x="8532813" y="6399213"/>
            <a:ext cx="212725" cy="176212"/>
          </a:xfrm>
          <a:noFill/>
          <a:ln>
            <a:noFill/>
          </a:ln>
        </p:spPr>
        <p:txBody>
          <a:bodyPr/>
          <a:lstStyle/>
          <a:p>
            <a:fld id="{E54343B0-9A9E-43CD-BA60-45365A2A43B5}" type="slidenum">
              <a:rPr lang="en-US" smtClean="0"/>
              <a:pPr/>
              <a:t>47</a:t>
            </a:fld>
            <a:endParaRPr lang="en-US"/>
          </a:p>
        </p:txBody>
      </p:sp>
    </p:spTree>
    <p:extLst>
      <p:ext uri="{BB962C8B-B14F-4D97-AF65-F5344CB8AC3E}">
        <p14:creationId xmlns:p14="http://schemas.microsoft.com/office/powerpoint/2010/main" val="2558167509"/>
      </p:ext>
    </p:extLst>
  </p:cSld>
  <p:clrMapOvr>
    <a:masterClrMapping/>
  </p:clrMapOvr>
  <p:transition spd="slow">
    <p:wipe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398464" y="472438"/>
            <a:ext cx="8356240" cy="792167"/>
          </a:xfrm>
        </p:spPr>
        <p:txBody>
          <a:bodyPr/>
          <a:lstStyle/>
          <a:p>
            <a:r>
              <a:rPr lang="en-US"/>
              <a:t>Passive index investing has helped push down expenses across the board</a:t>
            </a:r>
          </a:p>
        </p:txBody>
      </p:sp>
      <p:sp>
        <p:nvSpPr>
          <p:cNvPr id="8" name="Text Placeholder 16">
            <a:extLst>
              <a:ext uri="{FF2B5EF4-FFF2-40B4-BE49-F238E27FC236}">
                <a16:creationId xmlns:a16="http://schemas.microsoft.com/office/drawing/2014/main" id="{847A0178-9300-45F6-A5EC-6FEFB09669AB}"/>
              </a:ext>
            </a:extLst>
          </p:cNvPr>
          <p:cNvSpPr txBox="1">
            <a:spLocks/>
          </p:cNvSpPr>
          <p:nvPr/>
        </p:nvSpPr>
        <p:spPr>
          <a:xfrm>
            <a:off x="407480" y="122083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Asset-weighted expense ratios of actively managed funds and index funds, 1996–2022</a:t>
            </a:r>
          </a:p>
        </p:txBody>
      </p:sp>
      <p:graphicFrame>
        <p:nvGraphicFramePr>
          <p:cNvPr id="10" name="Chart 9">
            <a:extLst>
              <a:ext uri="{FF2B5EF4-FFF2-40B4-BE49-F238E27FC236}">
                <a16:creationId xmlns:a16="http://schemas.microsoft.com/office/drawing/2014/main" id="{659921E3-184D-4355-BE0E-0AD83018FA4C}"/>
              </a:ext>
            </a:extLst>
          </p:cNvPr>
          <p:cNvGraphicFramePr/>
          <p:nvPr>
            <p:extLst>
              <p:ext uri="{D42A27DB-BD31-4B8C-83A1-F6EECF244321}">
                <p14:modId xmlns:p14="http://schemas.microsoft.com/office/powerpoint/2010/main" val="2239039807"/>
              </p:ext>
            </p:extLst>
          </p:nvPr>
        </p:nvGraphicFramePr>
        <p:xfrm>
          <a:off x="285585" y="1903046"/>
          <a:ext cx="8556336" cy="4050705"/>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 Placeholder 11"/>
          <p:cNvSpPr>
            <a:spLocks noGrp="1"/>
          </p:cNvSpPr>
          <p:nvPr>
            <p:ph type="body" sz="quarter" idx="15"/>
          </p:nvPr>
        </p:nvSpPr>
        <p:spPr>
          <a:xfrm>
            <a:off x="3215111" y="6168123"/>
            <a:ext cx="5137867" cy="402451"/>
          </a:xfrm>
        </p:spPr>
        <p:txBody>
          <a:bodyPr/>
          <a:lstStyle/>
          <a:p>
            <a:r>
              <a:rPr lang="en-US"/>
              <a:t>Source: </a:t>
            </a:r>
            <a:r>
              <a:rPr lang="en-US" i="1">
                <a:latin typeface="Arial Narrow" panose="020B0604020202020204" pitchFamily="34" charset="0"/>
                <a:cs typeface="Arial Narrow" panose="020B0604020202020204" pitchFamily="34" charset="0"/>
              </a:rPr>
              <a:t>Trends in the Expenses and Fees of Funds</a:t>
            </a:r>
            <a:r>
              <a:rPr lang="en-US"/>
              <a:t>, 2022, ICI Research Perspective, Investment Company Institute, March 2023</a:t>
            </a:r>
          </a:p>
        </p:txBody>
      </p:sp>
      <p:sp>
        <p:nvSpPr>
          <p:cNvPr id="3" name="Slide Number Placeholder 2">
            <a:extLst>
              <a:ext uri="{C183D7F6-B498-43B3-948B-1728B52AA6E4}">
                <adec:decorative xmlns:adec="http://schemas.microsoft.com/office/drawing/2017/decorative" val="1"/>
              </a:ext>
            </a:extLst>
          </p:cNvPr>
          <p:cNvSpPr>
            <a:spLocks noGrp="1"/>
          </p:cNvSpPr>
          <p:nvPr>
            <p:ph type="sldNum" sz="quarter" idx="18"/>
          </p:nvPr>
        </p:nvSpPr>
        <p:spPr>
          <a:xfrm>
            <a:off x="8532813" y="6399213"/>
            <a:ext cx="212725" cy="176212"/>
          </a:xfrm>
        </p:spPr>
        <p:txBody>
          <a:bodyPr/>
          <a:lstStyle/>
          <a:p>
            <a:fld id="{E54343B0-9A9E-43CD-BA60-45365A2A43B5}" type="slidenum">
              <a:rPr lang="en-US" smtClean="0"/>
              <a:pPr/>
              <a:t>48</a:t>
            </a:fld>
            <a:endParaRPr lang="en-US"/>
          </a:p>
        </p:txBody>
      </p:sp>
    </p:spTree>
    <p:extLst>
      <p:ext uri="{BB962C8B-B14F-4D97-AF65-F5344CB8AC3E}">
        <p14:creationId xmlns:p14="http://schemas.microsoft.com/office/powerpoint/2010/main" val="1753323625"/>
      </p:ext>
    </p:extLst>
  </p:cSld>
  <p:clrMapOvr>
    <a:masterClrMapping/>
  </p:clrMapOvr>
  <p:transition spd="slow">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Title 1"/>
          <p:cNvSpPr>
            <a:spLocks noGrp="1"/>
          </p:cNvSpPr>
          <p:nvPr>
            <p:ph type="title"/>
          </p:nvPr>
        </p:nvSpPr>
        <p:spPr/>
        <p:txBody>
          <a:bodyPr/>
          <a:lstStyle/>
          <a:p>
            <a:r>
              <a:rPr lang="en-US"/>
              <a:t>Investors can benefit from exposure to active and passive strategies</a:t>
            </a:r>
          </a:p>
        </p:txBody>
      </p:sp>
      <p:sp>
        <p:nvSpPr>
          <p:cNvPr id="24" name="Text Placeholder 16">
            <a:extLst>
              <a:ext uri="{FF2B5EF4-FFF2-40B4-BE49-F238E27FC236}">
                <a16:creationId xmlns:a16="http://schemas.microsoft.com/office/drawing/2014/main" id="{BFE05FDB-9A82-446C-846C-EF61C34AF801}"/>
              </a:ext>
            </a:extLst>
          </p:cNvPr>
          <p:cNvSpPr txBox="1">
            <a:spLocks/>
          </p:cNvSpPr>
          <p:nvPr/>
        </p:nvSpPr>
        <p:spPr>
          <a:xfrm>
            <a:off x="407480" y="122083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Potential benefits and applications of passive and active funds</a:t>
            </a:r>
          </a:p>
        </p:txBody>
      </p:sp>
      <p:sp>
        <p:nvSpPr>
          <p:cNvPr id="29710" name="TextBox 17"/>
          <p:cNvSpPr txBox="1">
            <a:spLocks noChangeArrowheads="1"/>
          </p:cNvSpPr>
          <p:nvPr/>
        </p:nvSpPr>
        <p:spPr bwMode="auto">
          <a:xfrm>
            <a:off x="407480" y="2051055"/>
            <a:ext cx="4114800" cy="461963"/>
          </a:xfrm>
          <a:prstGeom prst="rect">
            <a:avLst/>
          </a:prstGeom>
          <a:solidFill>
            <a:srgbClr val="00009A"/>
          </a:solidFill>
          <a:ln>
            <a:solidFill>
              <a:schemeClr val="accent2"/>
            </a:solidFill>
          </a:ln>
        </p:spPr>
        <p:txBody>
          <a:bodyPr rIns="137160">
            <a:no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2000" b="1">
                <a:solidFill>
                  <a:schemeClr val="bg1"/>
                </a:solidFill>
                <a:latin typeface="+mn-lt"/>
                <a:ea typeface="Arial Unicode MS" panose="020B0604020202020204" pitchFamily="34" charset="-128"/>
                <a:cs typeface="Arial Unicode MS" panose="020B0604020202020204" pitchFamily="34" charset="-128"/>
              </a:rPr>
              <a:t>Active funds</a:t>
            </a:r>
          </a:p>
        </p:txBody>
      </p:sp>
      <p:sp>
        <p:nvSpPr>
          <p:cNvPr id="29699" name="Rectangle 15"/>
          <p:cNvSpPr>
            <a:spLocks noChangeArrowheads="1"/>
          </p:cNvSpPr>
          <p:nvPr/>
        </p:nvSpPr>
        <p:spPr bwMode="auto">
          <a:xfrm flipH="1">
            <a:off x="407480" y="2657070"/>
            <a:ext cx="4114800" cy="548640"/>
          </a:xfrm>
          <a:prstGeom prst="rect">
            <a:avLst/>
          </a:prstGeom>
          <a:noFill/>
          <a:ln>
            <a:solidFill>
              <a:srgbClr val="00009A"/>
            </a:solidFill>
          </a:ln>
        </p:spPr>
        <p:txBody>
          <a:bodyPr wrap="none" anchor="ctr"/>
          <a:lstStyle/>
          <a:p>
            <a:pPr algn="ctr"/>
            <a:r>
              <a:rPr lang="en-US" sz="1600">
                <a:latin typeface="+mn-lt"/>
                <a:ea typeface="Arial Unicode MS" panose="020B0604020202020204" pitchFamily="34" charset="-128"/>
                <a:cs typeface="Arial Unicode MS" panose="020B0604020202020204" pitchFamily="34" charset="-128"/>
              </a:rPr>
              <a:t>Active risk management</a:t>
            </a:r>
          </a:p>
        </p:txBody>
      </p:sp>
      <p:sp>
        <p:nvSpPr>
          <p:cNvPr id="29697" name="Rectangle 15"/>
          <p:cNvSpPr>
            <a:spLocks noChangeArrowheads="1"/>
          </p:cNvSpPr>
          <p:nvPr/>
        </p:nvSpPr>
        <p:spPr bwMode="auto">
          <a:xfrm flipH="1">
            <a:off x="407480" y="3349762"/>
            <a:ext cx="4114800" cy="548640"/>
          </a:xfrm>
          <a:prstGeom prst="rect">
            <a:avLst/>
          </a:prstGeom>
          <a:noFill/>
          <a:ln>
            <a:solidFill>
              <a:srgbClr val="00009A"/>
            </a:solidFill>
          </a:ln>
        </p:spPr>
        <p:txBody>
          <a:bodyPr wrap="none" anchor="ctr"/>
          <a:lstStyle/>
          <a:p>
            <a:pPr algn="ctr"/>
            <a:r>
              <a:rPr lang="en-US" sz="1600">
                <a:latin typeface="+mn-lt"/>
                <a:ea typeface="Arial Unicode MS" panose="020B0604020202020204" pitchFamily="34" charset="-128"/>
                <a:cs typeface="Arial Unicode MS" panose="020B0604020202020204" pitchFamily="34" charset="-128"/>
              </a:rPr>
              <a:t>Potential for outperformance</a:t>
            </a:r>
          </a:p>
        </p:txBody>
      </p:sp>
      <p:sp>
        <p:nvSpPr>
          <p:cNvPr id="29700" name="Rectangle 15"/>
          <p:cNvSpPr>
            <a:spLocks noChangeArrowheads="1"/>
          </p:cNvSpPr>
          <p:nvPr/>
        </p:nvSpPr>
        <p:spPr bwMode="auto">
          <a:xfrm flipH="1">
            <a:off x="407480" y="4042454"/>
            <a:ext cx="4114800" cy="548640"/>
          </a:xfrm>
          <a:prstGeom prst="rect">
            <a:avLst/>
          </a:prstGeom>
          <a:noFill/>
          <a:ln>
            <a:solidFill>
              <a:srgbClr val="00009A"/>
            </a:solidFill>
          </a:ln>
        </p:spPr>
        <p:txBody>
          <a:bodyPr wrap="none" anchor="ctr"/>
          <a:lstStyle/>
          <a:p>
            <a:pPr algn="ctr"/>
            <a:r>
              <a:rPr lang="en-US" sz="1600">
                <a:latin typeface="+mn-lt"/>
                <a:ea typeface="Arial Unicode MS" panose="020B0604020202020204" pitchFamily="34" charset="-128"/>
                <a:cs typeface="Arial Unicode MS" panose="020B0604020202020204" pitchFamily="34" charset="-128"/>
              </a:rPr>
              <a:t>Access to niche markets/strategies</a:t>
            </a:r>
          </a:p>
        </p:txBody>
      </p:sp>
      <p:sp>
        <p:nvSpPr>
          <p:cNvPr id="29701" name="Rectangle 15"/>
          <p:cNvSpPr>
            <a:spLocks noChangeArrowheads="1"/>
          </p:cNvSpPr>
          <p:nvPr/>
        </p:nvSpPr>
        <p:spPr bwMode="auto">
          <a:xfrm flipH="1">
            <a:off x="407480" y="4735147"/>
            <a:ext cx="4114800" cy="548640"/>
          </a:xfrm>
          <a:prstGeom prst="rect">
            <a:avLst/>
          </a:prstGeom>
          <a:noFill/>
          <a:ln>
            <a:solidFill>
              <a:srgbClr val="00009A"/>
            </a:solidFill>
          </a:ln>
        </p:spPr>
        <p:txBody>
          <a:bodyPr wrap="none" anchor="ctr"/>
          <a:lstStyle/>
          <a:p>
            <a:pPr algn="ctr"/>
            <a:r>
              <a:rPr lang="en-US" sz="1600">
                <a:latin typeface="+mn-lt"/>
                <a:ea typeface="Arial Unicode MS" panose="020B0604020202020204" pitchFamily="34" charset="-128"/>
                <a:cs typeface="Arial Unicode MS" panose="020B0604020202020204" pitchFamily="34" charset="-128"/>
              </a:rPr>
              <a:t>Noncorrelated sources of return</a:t>
            </a:r>
          </a:p>
        </p:txBody>
      </p:sp>
      <p:sp>
        <p:nvSpPr>
          <p:cNvPr id="29709" name="TextBox 14"/>
          <p:cNvSpPr txBox="1">
            <a:spLocks noChangeArrowheads="1"/>
          </p:cNvSpPr>
          <p:nvPr/>
        </p:nvSpPr>
        <p:spPr bwMode="auto">
          <a:xfrm>
            <a:off x="4790637" y="2052374"/>
            <a:ext cx="4114800" cy="461963"/>
          </a:xfrm>
          <a:prstGeom prst="rect">
            <a:avLst/>
          </a:prstGeom>
          <a:solidFill>
            <a:srgbClr val="06874E"/>
          </a:solidFill>
          <a:ln>
            <a:solidFill>
              <a:srgbClr val="06874E"/>
            </a:solidFill>
          </a:ln>
        </p:spPr>
        <p:txBody>
          <a:bodyPr lIns="91440">
            <a:no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2000" b="1">
                <a:solidFill>
                  <a:schemeClr val="bg1"/>
                </a:solidFill>
                <a:latin typeface="+mn-lt"/>
                <a:ea typeface="Arial Unicode MS" panose="020B0604020202020204" pitchFamily="34" charset="-128"/>
                <a:cs typeface="Arial Unicode MS" panose="020B0604020202020204" pitchFamily="34" charset="-128"/>
              </a:rPr>
              <a:t> Passive funds</a:t>
            </a:r>
          </a:p>
        </p:txBody>
      </p:sp>
      <p:sp>
        <p:nvSpPr>
          <p:cNvPr id="29704" name="Rectangle 15"/>
          <p:cNvSpPr>
            <a:spLocks noChangeArrowheads="1"/>
          </p:cNvSpPr>
          <p:nvPr/>
        </p:nvSpPr>
        <p:spPr bwMode="auto">
          <a:xfrm>
            <a:off x="4790637" y="2658389"/>
            <a:ext cx="4114800" cy="548640"/>
          </a:xfrm>
          <a:prstGeom prst="rect">
            <a:avLst/>
          </a:prstGeom>
          <a:noFill/>
          <a:ln>
            <a:solidFill>
              <a:srgbClr val="06874E"/>
            </a:solidFill>
          </a:ln>
        </p:spPr>
        <p:txBody>
          <a:bodyPr wrap="none" anchor="ctr"/>
          <a:lstStyle/>
          <a:p>
            <a:pPr algn="ctr"/>
            <a:r>
              <a:rPr lang="en-US" sz="1600">
                <a:latin typeface="+mn-lt"/>
                <a:ea typeface="Arial Unicode MS" panose="020B0604020202020204" pitchFamily="34" charset="-128"/>
                <a:cs typeface="Arial Unicode MS" panose="020B0604020202020204" pitchFamily="34" charset="-128"/>
              </a:rPr>
              <a:t>Low cost</a:t>
            </a:r>
          </a:p>
        </p:txBody>
      </p:sp>
      <p:sp>
        <p:nvSpPr>
          <p:cNvPr id="29698" name="Rectangle 15"/>
          <p:cNvSpPr>
            <a:spLocks noChangeArrowheads="1"/>
          </p:cNvSpPr>
          <p:nvPr/>
        </p:nvSpPr>
        <p:spPr bwMode="auto">
          <a:xfrm>
            <a:off x="4790637" y="3351081"/>
            <a:ext cx="4114800" cy="548640"/>
          </a:xfrm>
          <a:prstGeom prst="rect">
            <a:avLst/>
          </a:prstGeom>
          <a:noFill/>
          <a:ln>
            <a:solidFill>
              <a:srgbClr val="06874E"/>
            </a:solidFill>
          </a:ln>
        </p:spPr>
        <p:txBody>
          <a:bodyPr wrap="none" anchor="ctr"/>
          <a:lstStyle/>
          <a:p>
            <a:pPr algn="ctr"/>
            <a:r>
              <a:rPr lang="en-US" sz="1600">
                <a:latin typeface="+mn-lt"/>
                <a:ea typeface="Arial Unicode MS" panose="020B0604020202020204" pitchFamily="34" charset="-128"/>
                <a:cs typeface="Arial Unicode MS" panose="020B0604020202020204" pitchFamily="34" charset="-128"/>
              </a:rPr>
              <a:t>Transparent</a:t>
            </a:r>
          </a:p>
        </p:txBody>
      </p:sp>
      <p:sp>
        <p:nvSpPr>
          <p:cNvPr id="29705" name="Rectangle 15"/>
          <p:cNvSpPr>
            <a:spLocks noChangeArrowheads="1"/>
          </p:cNvSpPr>
          <p:nvPr/>
        </p:nvSpPr>
        <p:spPr bwMode="auto">
          <a:xfrm>
            <a:off x="4790637" y="4043773"/>
            <a:ext cx="4114800" cy="548640"/>
          </a:xfrm>
          <a:prstGeom prst="rect">
            <a:avLst/>
          </a:prstGeom>
          <a:noFill/>
          <a:ln>
            <a:solidFill>
              <a:srgbClr val="06874E"/>
            </a:solidFill>
          </a:ln>
        </p:spPr>
        <p:txBody>
          <a:bodyPr wrap="none" anchor="ctr"/>
          <a:lstStyle/>
          <a:p>
            <a:pPr algn="ctr"/>
            <a:r>
              <a:rPr lang="en-US" sz="1600">
                <a:latin typeface="+mn-lt"/>
                <a:ea typeface="Arial Unicode MS" panose="020B0604020202020204" pitchFamily="34" charset="-128"/>
                <a:cs typeface="Arial Unicode MS" panose="020B0604020202020204" pitchFamily="34" charset="-128"/>
              </a:rPr>
              <a:t>No single person is the key to strategy</a:t>
            </a:r>
          </a:p>
        </p:txBody>
      </p:sp>
      <p:sp>
        <p:nvSpPr>
          <p:cNvPr id="29706" name="Rectangle 15"/>
          <p:cNvSpPr>
            <a:spLocks noChangeArrowheads="1"/>
          </p:cNvSpPr>
          <p:nvPr/>
        </p:nvSpPr>
        <p:spPr bwMode="auto">
          <a:xfrm>
            <a:off x="4790637" y="4736466"/>
            <a:ext cx="4114800" cy="548640"/>
          </a:xfrm>
          <a:prstGeom prst="rect">
            <a:avLst/>
          </a:prstGeom>
          <a:noFill/>
          <a:ln>
            <a:solidFill>
              <a:srgbClr val="06874E"/>
            </a:solidFill>
          </a:ln>
        </p:spPr>
        <p:txBody>
          <a:bodyPr wrap="none" anchor="ctr"/>
          <a:lstStyle/>
          <a:p>
            <a:pPr algn="ctr"/>
            <a:r>
              <a:rPr lang="en-US" sz="1600">
                <a:latin typeface="+mn-lt"/>
                <a:ea typeface="Arial Unicode MS" panose="020B0604020202020204" pitchFamily="34" charset="-128"/>
                <a:cs typeface="Arial Unicode MS" panose="020B0604020202020204" pitchFamily="34" charset="-128"/>
              </a:rPr>
              <a:t>Simple way to achieve market exposure</a:t>
            </a:r>
          </a:p>
        </p:txBody>
      </p:sp>
      <p:sp>
        <p:nvSpPr>
          <p:cNvPr id="3" name="Slide Number Placeholder 2">
            <a:extLst>
              <a:ext uri="{C183D7F6-B498-43B3-948B-1728B52AA6E4}">
                <adec:decorative xmlns:adec="http://schemas.microsoft.com/office/drawing/2017/decorative" val="1"/>
              </a:ext>
            </a:extLst>
          </p:cNvPr>
          <p:cNvSpPr>
            <a:spLocks noGrp="1"/>
          </p:cNvSpPr>
          <p:nvPr>
            <p:ph type="sldNum" sz="quarter" idx="12"/>
          </p:nvPr>
        </p:nvSpPr>
        <p:spPr>
          <a:noFill/>
          <a:ln>
            <a:noFill/>
          </a:ln>
        </p:spPr>
        <p:txBody>
          <a:bodyPr/>
          <a:lstStyle/>
          <a:p>
            <a:pPr>
              <a:defRPr/>
            </a:pPr>
            <a:fld id="{E54343B0-9A9E-43CD-BA60-45365A2A43B5}" type="slidenum">
              <a:rPr lang="en-US" smtClean="0"/>
              <a:pPr>
                <a:defRPr/>
              </a:pPr>
              <a:t>49</a:t>
            </a:fld>
            <a:endParaRPr lang="en-US"/>
          </a:p>
        </p:txBody>
      </p:sp>
    </p:spTree>
    <p:extLst>
      <p:ext uri="{BB962C8B-B14F-4D97-AF65-F5344CB8AC3E}">
        <p14:creationId xmlns:p14="http://schemas.microsoft.com/office/powerpoint/2010/main" val="3129723703"/>
      </p:ext>
    </p:extLst>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r>
              <a:rPr lang="en-US" altLang="en-US"/>
              <a:t>The key to bridging the gap is your rate of return</a:t>
            </a:r>
          </a:p>
        </p:txBody>
      </p:sp>
      <p:sp>
        <p:nvSpPr>
          <p:cNvPr id="36" name="Text Placeholder 16">
            <a:extLst>
              <a:ext uri="{FF2B5EF4-FFF2-40B4-BE49-F238E27FC236}">
                <a16:creationId xmlns:a16="http://schemas.microsoft.com/office/drawing/2014/main" id="{BB570170-8EAD-45F7-B0AD-99F2E5CC9C72}"/>
              </a:ext>
            </a:extLst>
          </p:cNvPr>
          <p:cNvSpPr txBox="1">
            <a:spLocks/>
          </p:cNvSpPr>
          <p:nvPr/>
        </p:nvSpPr>
        <p:spPr>
          <a:xfrm>
            <a:off x="407480" y="87539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1600"/>
              <a:t>Remember the Rule of 72!</a:t>
            </a:r>
          </a:p>
        </p:txBody>
      </p:sp>
      <p:sp>
        <p:nvSpPr>
          <p:cNvPr id="40" name="TextBox 4"/>
          <p:cNvSpPr txBox="1">
            <a:spLocks noChangeArrowheads="1"/>
          </p:cNvSpPr>
          <p:nvPr/>
        </p:nvSpPr>
        <p:spPr bwMode="auto">
          <a:xfrm>
            <a:off x="1325461" y="1703112"/>
            <a:ext cx="3013571"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lr>
                <a:schemeClr val="tx2"/>
              </a:buClr>
              <a:buSzPct val="80000"/>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chemeClr val="tx2"/>
              </a:buClr>
              <a:buSzPct val="80000"/>
              <a:buFont typeface="Wingdings" panose="05000000000000000000" pitchFamily="2" charset="2"/>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Clr>
                <a:schemeClr val="tx2"/>
              </a:buClr>
              <a:buSzPct val="80000"/>
              <a:buFont typeface="Wingdings" panose="05000000000000000000" pitchFamily="2" charset="2"/>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9pPr>
          </a:lstStyle>
          <a:p>
            <a:pPr>
              <a:lnSpc>
                <a:spcPct val="95000"/>
              </a:lnSpc>
              <a:spcBef>
                <a:spcPct val="0"/>
              </a:spcBef>
              <a:buClrTx/>
              <a:buSzTx/>
            </a:pPr>
            <a:r>
              <a:rPr lang="en-US" altLang="en-US" sz="2000">
                <a:latin typeface="+mn-lt"/>
                <a:ea typeface="Arial Unicode MS" panose="020B0604020202020204" pitchFamily="34" charset="-128"/>
              </a:rPr>
              <a:t>How many years </a:t>
            </a:r>
            <a:br>
              <a:rPr lang="en-US" altLang="en-US" sz="2000">
                <a:latin typeface="+mn-lt"/>
                <a:ea typeface="Arial Unicode MS" panose="020B0604020202020204" pitchFamily="34" charset="-128"/>
              </a:rPr>
            </a:br>
            <a:r>
              <a:rPr lang="en-US" altLang="en-US" sz="2000">
                <a:latin typeface="+mn-lt"/>
                <a:ea typeface="Arial Unicode MS" panose="020B0604020202020204" pitchFamily="34" charset="-128"/>
              </a:rPr>
              <a:t>will it take to </a:t>
            </a:r>
            <a:br>
              <a:rPr lang="en-US" altLang="en-US" sz="2000">
                <a:latin typeface="+mn-lt"/>
                <a:ea typeface="Arial Unicode MS" panose="020B0604020202020204" pitchFamily="34" charset="-128"/>
              </a:rPr>
            </a:br>
            <a:r>
              <a:rPr lang="en-US" altLang="en-US" sz="2000" b="1">
                <a:latin typeface="+mn-lt"/>
                <a:ea typeface="Arial Unicode MS" panose="020B0604020202020204" pitchFamily="34" charset="-128"/>
              </a:rPr>
              <a:t>double your money?</a:t>
            </a:r>
          </a:p>
        </p:txBody>
      </p:sp>
      <p:sp>
        <p:nvSpPr>
          <p:cNvPr id="46" name="Isosceles Triangle 45">
            <a:extLst>
              <a:ext uri="{C183D7F6-B498-43B3-948B-1728B52AA6E4}">
                <adec:decorative xmlns:adec="http://schemas.microsoft.com/office/drawing/2017/decorative" val="1"/>
              </a:ext>
            </a:extLst>
          </p:cNvPr>
          <p:cNvSpPr>
            <a:spLocks noChangeArrowheads="1"/>
          </p:cNvSpPr>
          <p:nvPr/>
        </p:nvSpPr>
        <p:spPr bwMode="auto">
          <a:xfrm rot="5400000">
            <a:off x="4251535" y="2066354"/>
            <a:ext cx="556326" cy="243014"/>
          </a:xfrm>
          <a:prstGeom prst="triangle">
            <a:avLst/>
          </a:prstGeom>
          <a:solidFill>
            <a:srgbClr val="06874E"/>
          </a:solidFill>
          <a:ln>
            <a:noFill/>
          </a:ln>
          <a:effectLst/>
        </p:spPr>
        <p:txBody>
          <a:bodyPr wrap="none" anchor="ctr"/>
          <a:lstStyle/>
          <a:p>
            <a:pPr algn="ctr"/>
            <a:endParaRPr lang="en-US" sz="2000"/>
          </a:p>
        </p:txBody>
      </p:sp>
      <p:grpSp>
        <p:nvGrpSpPr>
          <p:cNvPr id="11" name="Group 10" descr="72 divided by the rate of return equals years to double your money. "/>
          <p:cNvGrpSpPr/>
          <p:nvPr/>
        </p:nvGrpSpPr>
        <p:grpSpPr>
          <a:xfrm>
            <a:off x="5007620" y="1479116"/>
            <a:ext cx="3275463" cy="1528549"/>
            <a:chOff x="4735773" y="1910687"/>
            <a:chExt cx="3275463" cy="1528549"/>
          </a:xfrm>
        </p:grpSpPr>
        <p:sp>
          <p:nvSpPr>
            <p:cNvPr id="10" name="Rectangle 9"/>
            <p:cNvSpPr/>
            <p:nvPr/>
          </p:nvSpPr>
          <p:spPr>
            <a:xfrm>
              <a:off x="4735773" y="1910687"/>
              <a:ext cx="3275463" cy="1528549"/>
            </a:xfrm>
            <a:prstGeom prst="rect">
              <a:avLst/>
            </a:prstGeom>
            <a:solidFill>
              <a:srgbClr val="DEE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1" name="TextBox 6"/>
            <p:cNvSpPr txBox="1">
              <a:spLocks noChangeArrowheads="1"/>
            </p:cNvSpPr>
            <p:nvPr/>
          </p:nvSpPr>
          <p:spPr bwMode="auto">
            <a:xfrm>
              <a:off x="5108234" y="1960727"/>
              <a:ext cx="838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80000"/>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chemeClr val="tx2"/>
                </a:buClr>
                <a:buSzPct val="80000"/>
                <a:buFont typeface="Wingdings" panose="05000000000000000000" pitchFamily="2" charset="2"/>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Clr>
                  <a:schemeClr val="tx2"/>
                </a:buClr>
                <a:buSzPct val="80000"/>
                <a:buFont typeface="Wingdings" panose="05000000000000000000" pitchFamily="2" charset="2"/>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9pPr>
            </a:lstStyle>
            <a:p>
              <a:pPr algn="ctr">
                <a:spcBef>
                  <a:spcPct val="0"/>
                </a:spcBef>
                <a:buClrTx/>
                <a:buSzTx/>
              </a:pPr>
              <a:r>
                <a:rPr lang="en-US" altLang="en-US">
                  <a:latin typeface="+mn-lt"/>
                  <a:ea typeface="Arial Unicode MS" panose="020B0604020202020204" pitchFamily="34" charset="-128"/>
                </a:rPr>
                <a:t>72</a:t>
              </a:r>
            </a:p>
          </p:txBody>
        </p:sp>
        <p:cxnSp>
          <p:nvCxnSpPr>
            <p:cNvPr id="42" name="Straight Connector 41"/>
            <p:cNvCxnSpPr>
              <a:cxnSpLocks noChangeShapeType="1"/>
            </p:cNvCxnSpPr>
            <p:nvPr/>
          </p:nvCxnSpPr>
          <p:spPr bwMode="auto">
            <a:xfrm>
              <a:off x="4993934" y="2570327"/>
              <a:ext cx="1066800" cy="0"/>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Lst>
          </p:spPr>
        </p:cxnSp>
        <p:sp>
          <p:nvSpPr>
            <p:cNvPr id="43" name="TextBox 9"/>
            <p:cNvSpPr txBox="1">
              <a:spLocks noChangeArrowheads="1"/>
            </p:cNvSpPr>
            <p:nvPr/>
          </p:nvSpPr>
          <p:spPr bwMode="auto">
            <a:xfrm>
              <a:off x="4993934" y="2673823"/>
              <a:ext cx="10668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80000"/>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chemeClr val="tx2"/>
                </a:buClr>
                <a:buSzPct val="80000"/>
                <a:buFont typeface="Wingdings" panose="05000000000000000000" pitchFamily="2" charset="2"/>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Clr>
                  <a:schemeClr val="tx2"/>
                </a:buClr>
                <a:buSzPct val="80000"/>
                <a:buFont typeface="Wingdings" panose="05000000000000000000" pitchFamily="2" charset="2"/>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9pPr>
            </a:lstStyle>
            <a:p>
              <a:pPr algn="ctr">
                <a:lnSpc>
                  <a:spcPts val="2400"/>
                </a:lnSpc>
                <a:spcBef>
                  <a:spcPct val="0"/>
                </a:spcBef>
                <a:buClrTx/>
                <a:buSzTx/>
              </a:pPr>
              <a:r>
                <a:rPr lang="en-US" altLang="en-US" sz="2000">
                  <a:latin typeface="+mn-lt"/>
                  <a:ea typeface="Arial Unicode MS" panose="020B0604020202020204" pitchFamily="34" charset="-128"/>
                </a:rPr>
                <a:t>Rate of return</a:t>
              </a:r>
            </a:p>
          </p:txBody>
        </p:sp>
        <p:sp>
          <p:nvSpPr>
            <p:cNvPr id="44" name="TextBox 10"/>
            <p:cNvSpPr txBox="1">
              <a:spLocks noChangeArrowheads="1"/>
            </p:cNvSpPr>
            <p:nvPr/>
          </p:nvSpPr>
          <p:spPr bwMode="auto">
            <a:xfrm>
              <a:off x="6177878" y="2259839"/>
              <a:ext cx="457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80000"/>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chemeClr val="tx2"/>
                </a:buClr>
                <a:buSzPct val="80000"/>
                <a:buFont typeface="Wingdings" panose="05000000000000000000" pitchFamily="2" charset="2"/>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Clr>
                  <a:schemeClr val="tx2"/>
                </a:buClr>
                <a:buSzPct val="80000"/>
                <a:buFont typeface="Wingdings" panose="05000000000000000000" pitchFamily="2" charset="2"/>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9pPr>
            </a:lstStyle>
            <a:p>
              <a:pPr algn="ctr">
                <a:spcBef>
                  <a:spcPct val="0"/>
                </a:spcBef>
                <a:buClrTx/>
                <a:buSzTx/>
              </a:pPr>
              <a:r>
                <a:rPr lang="en-US" altLang="en-US">
                  <a:latin typeface="+mn-lt"/>
                  <a:ea typeface="Arial Unicode MS" panose="020B0604020202020204" pitchFamily="34" charset="-128"/>
                </a:rPr>
                <a:t>=</a:t>
              </a:r>
            </a:p>
          </p:txBody>
        </p:sp>
        <p:sp>
          <p:nvSpPr>
            <p:cNvPr id="45" name="TextBox 11"/>
            <p:cNvSpPr txBox="1">
              <a:spLocks noChangeArrowheads="1"/>
            </p:cNvSpPr>
            <p:nvPr/>
          </p:nvSpPr>
          <p:spPr bwMode="auto">
            <a:xfrm>
              <a:off x="6599822" y="2009631"/>
              <a:ext cx="12954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tx2"/>
                </a:buClr>
                <a:buSzPct val="80000"/>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chemeClr val="tx2"/>
                </a:buClr>
                <a:buSzPct val="80000"/>
                <a:buFont typeface="Wingdings" panose="05000000000000000000" pitchFamily="2" charset="2"/>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Clr>
                  <a:schemeClr val="tx2"/>
                </a:buClr>
                <a:buSzPct val="80000"/>
                <a:buFont typeface="Wingdings" panose="05000000000000000000" pitchFamily="2" charset="2"/>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9pPr>
            </a:lstStyle>
            <a:p>
              <a:pPr algn="ctr">
                <a:lnSpc>
                  <a:spcPts val="2400"/>
                </a:lnSpc>
                <a:spcBef>
                  <a:spcPct val="0"/>
                </a:spcBef>
                <a:buClrTx/>
                <a:buSzTx/>
              </a:pPr>
              <a:r>
                <a:rPr lang="en-US" altLang="en-US" sz="2000" b="1">
                  <a:latin typeface="+mn-lt"/>
                  <a:ea typeface="Arial Unicode MS" panose="020B0604020202020204" pitchFamily="34" charset="-128"/>
                </a:rPr>
                <a:t>Years to double your money</a:t>
              </a:r>
            </a:p>
          </p:txBody>
        </p:sp>
      </p:grpSp>
      <p:grpSp>
        <p:nvGrpSpPr>
          <p:cNvPr id="2" name="Group 1" descr="Saver: 72 divided by 2.60% equals 27.7 years">
            <a:extLst>
              <a:ext uri="{FF2B5EF4-FFF2-40B4-BE49-F238E27FC236}">
                <a16:creationId xmlns:a16="http://schemas.microsoft.com/office/drawing/2014/main" id="{280DB898-515A-0016-BDB6-0D27721276FF}"/>
              </a:ext>
            </a:extLst>
          </p:cNvPr>
          <p:cNvGrpSpPr/>
          <p:nvPr/>
        </p:nvGrpSpPr>
        <p:grpSpPr>
          <a:xfrm>
            <a:off x="853658" y="3348441"/>
            <a:ext cx="3275464" cy="1660479"/>
            <a:chOff x="853658" y="3348441"/>
            <a:chExt cx="3275464" cy="1660479"/>
          </a:xfrm>
        </p:grpSpPr>
        <p:sp>
          <p:nvSpPr>
            <p:cNvPr id="51" name="TextBox 1"/>
            <p:cNvSpPr txBox="1">
              <a:spLocks noChangeArrowheads="1"/>
            </p:cNvSpPr>
            <p:nvPr/>
          </p:nvSpPr>
          <p:spPr bwMode="auto">
            <a:xfrm>
              <a:off x="853658" y="3348441"/>
              <a:ext cx="3275464" cy="363617"/>
            </a:xfrm>
            <a:prstGeom prst="rect">
              <a:avLst/>
            </a:prstGeom>
            <a:solidFill>
              <a:srgbClr val="00009A"/>
            </a:solidFill>
            <a:ln>
              <a:noFill/>
            </a:ln>
          </p:spPr>
          <p:txBody>
            <a:bodyPr wrap="none" lIns="0" tIns="0" rIns="0" bIns="0" anchor="ctr" anchorCtr="0">
              <a:noAutofit/>
            </a:bodyPr>
            <a:lstStyle>
              <a:lvl1pPr>
                <a:spcBef>
                  <a:spcPct val="20000"/>
                </a:spcBef>
                <a:buClr>
                  <a:schemeClr val="tx2"/>
                </a:buClr>
                <a:buSzPct val="80000"/>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chemeClr val="tx2"/>
                </a:buClr>
                <a:buSzPct val="80000"/>
                <a:buFont typeface="Wingdings" panose="05000000000000000000" pitchFamily="2" charset="2"/>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Clr>
                  <a:schemeClr val="tx2"/>
                </a:buClr>
                <a:buSzPct val="80000"/>
                <a:buFont typeface="Wingdings" panose="05000000000000000000" pitchFamily="2" charset="2"/>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9pPr>
            </a:lstStyle>
            <a:p>
              <a:pPr algn="ctr">
                <a:spcBef>
                  <a:spcPct val="0"/>
                </a:spcBef>
                <a:buClrTx/>
                <a:buSzTx/>
              </a:pPr>
              <a:r>
                <a:rPr lang="en-US" altLang="en-US" sz="2000">
                  <a:solidFill>
                    <a:srgbClr val="FFFFFF"/>
                  </a:solidFill>
                  <a:latin typeface="+mn-lt"/>
                  <a:ea typeface="Arial Unicode MS" panose="020B0604020202020204" pitchFamily="34" charset="-128"/>
                </a:rPr>
                <a:t>Saver</a:t>
              </a:r>
            </a:p>
          </p:txBody>
        </p:sp>
        <p:grpSp>
          <p:nvGrpSpPr>
            <p:cNvPr id="55" name="Group 54"/>
            <p:cNvGrpSpPr/>
            <p:nvPr/>
          </p:nvGrpSpPr>
          <p:grpSpPr>
            <a:xfrm>
              <a:off x="853659" y="3712384"/>
              <a:ext cx="3275463" cy="1296536"/>
              <a:chOff x="4735773" y="1910688"/>
              <a:chExt cx="3275463" cy="1296536"/>
            </a:xfrm>
          </p:grpSpPr>
          <p:sp>
            <p:nvSpPr>
              <p:cNvPr id="56" name="Rectangle 55"/>
              <p:cNvSpPr/>
              <p:nvPr/>
            </p:nvSpPr>
            <p:spPr>
              <a:xfrm>
                <a:off x="4735773" y="1910688"/>
                <a:ext cx="3275463" cy="1296536"/>
              </a:xfrm>
              <a:prstGeom prst="rect">
                <a:avLst/>
              </a:prstGeom>
              <a:solidFill>
                <a:srgbClr val="DEE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7" name="TextBox 6"/>
              <p:cNvSpPr txBox="1">
                <a:spLocks noChangeArrowheads="1"/>
              </p:cNvSpPr>
              <p:nvPr/>
            </p:nvSpPr>
            <p:spPr bwMode="auto">
              <a:xfrm>
                <a:off x="5108234" y="1960727"/>
                <a:ext cx="838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80000"/>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chemeClr val="tx2"/>
                  </a:buClr>
                  <a:buSzPct val="80000"/>
                  <a:buFont typeface="Wingdings" panose="05000000000000000000" pitchFamily="2" charset="2"/>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Clr>
                    <a:schemeClr val="tx2"/>
                  </a:buClr>
                  <a:buSzPct val="80000"/>
                  <a:buFont typeface="Wingdings" panose="05000000000000000000" pitchFamily="2" charset="2"/>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9pPr>
              </a:lstStyle>
              <a:p>
                <a:pPr algn="ctr">
                  <a:spcBef>
                    <a:spcPct val="0"/>
                  </a:spcBef>
                  <a:buClrTx/>
                  <a:buSzTx/>
                </a:pPr>
                <a:r>
                  <a:rPr lang="en-US" altLang="en-US">
                    <a:latin typeface="+mn-lt"/>
                    <a:ea typeface="Arial Unicode MS" panose="020B0604020202020204" pitchFamily="34" charset="-128"/>
                  </a:rPr>
                  <a:t>72</a:t>
                </a:r>
              </a:p>
            </p:txBody>
          </p:sp>
          <p:cxnSp>
            <p:nvCxnSpPr>
              <p:cNvPr id="58" name="Straight Connector 57"/>
              <p:cNvCxnSpPr>
                <a:cxnSpLocks noChangeShapeType="1"/>
              </p:cNvCxnSpPr>
              <p:nvPr/>
            </p:nvCxnSpPr>
            <p:spPr bwMode="auto">
              <a:xfrm>
                <a:off x="4993934" y="2570327"/>
                <a:ext cx="1066800" cy="0"/>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Lst>
            </p:spPr>
          </p:cxnSp>
          <p:sp>
            <p:nvSpPr>
              <p:cNvPr id="59" name="TextBox 9"/>
              <p:cNvSpPr txBox="1">
                <a:spLocks noChangeArrowheads="1"/>
              </p:cNvSpPr>
              <p:nvPr/>
            </p:nvSpPr>
            <p:spPr bwMode="auto">
              <a:xfrm>
                <a:off x="4885880" y="2673823"/>
                <a:ext cx="1282908" cy="4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80000"/>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chemeClr val="tx2"/>
                  </a:buClr>
                  <a:buSzPct val="80000"/>
                  <a:buFont typeface="Wingdings" panose="05000000000000000000" pitchFamily="2" charset="2"/>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Clr>
                    <a:schemeClr val="tx2"/>
                  </a:buClr>
                  <a:buSzPct val="80000"/>
                  <a:buFont typeface="Wingdings" panose="05000000000000000000" pitchFamily="2" charset="2"/>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9pPr>
              </a:lstStyle>
              <a:p>
                <a:pPr algn="ctr">
                  <a:lnSpc>
                    <a:spcPts val="2400"/>
                  </a:lnSpc>
                  <a:spcBef>
                    <a:spcPct val="0"/>
                  </a:spcBef>
                  <a:buClrTx/>
                  <a:buSzTx/>
                </a:pPr>
                <a:r>
                  <a:rPr lang="en-US" altLang="en-US" sz="2400">
                    <a:latin typeface="+mn-lt"/>
                    <a:ea typeface="Arial Unicode MS" panose="020B0604020202020204" pitchFamily="34" charset="-128"/>
                  </a:rPr>
                  <a:t>2.60%</a:t>
                </a:r>
              </a:p>
            </p:txBody>
          </p:sp>
          <p:sp>
            <p:nvSpPr>
              <p:cNvPr id="60" name="TextBox 10"/>
              <p:cNvSpPr txBox="1">
                <a:spLocks noChangeArrowheads="1"/>
              </p:cNvSpPr>
              <p:nvPr/>
            </p:nvSpPr>
            <p:spPr bwMode="auto">
              <a:xfrm>
                <a:off x="6177878" y="2259839"/>
                <a:ext cx="457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80000"/>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chemeClr val="tx2"/>
                  </a:buClr>
                  <a:buSzPct val="80000"/>
                  <a:buFont typeface="Wingdings" panose="05000000000000000000" pitchFamily="2" charset="2"/>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Clr>
                    <a:schemeClr val="tx2"/>
                  </a:buClr>
                  <a:buSzPct val="80000"/>
                  <a:buFont typeface="Wingdings" panose="05000000000000000000" pitchFamily="2" charset="2"/>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9pPr>
              </a:lstStyle>
              <a:p>
                <a:pPr algn="ctr">
                  <a:spcBef>
                    <a:spcPct val="0"/>
                  </a:spcBef>
                  <a:buClrTx/>
                  <a:buSzTx/>
                </a:pPr>
                <a:r>
                  <a:rPr lang="en-US" altLang="en-US">
                    <a:latin typeface="+mn-lt"/>
                    <a:ea typeface="Arial Unicode MS" panose="020B0604020202020204" pitchFamily="34" charset="-128"/>
                  </a:rPr>
                  <a:t>=</a:t>
                </a:r>
              </a:p>
            </p:txBody>
          </p:sp>
          <p:sp>
            <p:nvSpPr>
              <p:cNvPr id="61" name="TextBox 11"/>
              <p:cNvSpPr txBox="1">
                <a:spLocks noChangeArrowheads="1"/>
              </p:cNvSpPr>
              <p:nvPr/>
            </p:nvSpPr>
            <p:spPr bwMode="auto">
              <a:xfrm>
                <a:off x="6599822" y="2098793"/>
                <a:ext cx="1295400" cy="926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tx2"/>
                  </a:buClr>
                  <a:buSzPct val="80000"/>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chemeClr val="tx2"/>
                  </a:buClr>
                  <a:buSzPct val="80000"/>
                  <a:buFont typeface="Wingdings" panose="05000000000000000000" pitchFamily="2" charset="2"/>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Clr>
                    <a:schemeClr val="tx2"/>
                  </a:buClr>
                  <a:buSzPct val="80000"/>
                  <a:buFont typeface="Wingdings" panose="05000000000000000000" pitchFamily="2" charset="2"/>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9pPr>
              </a:lstStyle>
              <a:p>
                <a:pPr algn="ctr">
                  <a:lnSpc>
                    <a:spcPts val="3200"/>
                  </a:lnSpc>
                  <a:spcBef>
                    <a:spcPct val="0"/>
                  </a:spcBef>
                  <a:buClrTx/>
                  <a:buSzTx/>
                </a:pPr>
                <a:r>
                  <a:rPr lang="en-US" altLang="en-US" b="1">
                    <a:latin typeface="+mn-lt"/>
                    <a:ea typeface="Arial Unicode MS" panose="020B0604020202020204" pitchFamily="34" charset="-128"/>
                  </a:rPr>
                  <a:t>27.7</a:t>
                </a:r>
                <a:br>
                  <a:rPr lang="en-US" altLang="en-US" b="1">
                    <a:latin typeface="+mn-lt"/>
                    <a:ea typeface="Arial Unicode MS" panose="020B0604020202020204" pitchFamily="34" charset="-128"/>
                  </a:rPr>
                </a:br>
                <a:r>
                  <a:rPr lang="en-US" altLang="en-US" b="1">
                    <a:latin typeface="+mn-lt"/>
                    <a:ea typeface="Arial Unicode MS" panose="020B0604020202020204" pitchFamily="34" charset="-128"/>
                  </a:rPr>
                  <a:t>years</a:t>
                </a:r>
              </a:p>
            </p:txBody>
          </p:sp>
        </p:grpSp>
      </p:grpSp>
      <p:sp>
        <p:nvSpPr>
          <p:cNvPr id="69" name="TextBox 17"/>
          <p:cNvSpPr txBox="1">
            <a:spLocks noChangeArrowheads="1"/>
          </p:cNvSpPr>
          <p:nvPr/>
        </p:nvSpPr>
        <p:spPr bwMode="auto">
          <a:xfrm>
            <a:off x="1460408" y="5088058"/>
            <a:ext cx="1905000" cy="823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tx2"/>
              </a:buClr>
              <a:buSzPct val="80000"/>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chemeClr val="tx2"/>
              </a:buClr>
              <a:buSzPct val="80000"/>
              <a:buFont typeface="Wingdings" panose="05000000000000000000" pitchFamily="2" charset="2"/>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Clr>
                <a:schemeClr val="tx2"/>
              </a:buClr>
              <a:buSzPct val="80000"/>
              <a:buFont typeface="Wingdings" panose="05000000000000000000" pitchFamily="2" charset="2"/>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9pPr>
          </a:lstStyle>
          <a:p>
            <a:pPr algn="ctr">
              <a:lnSpc>
                <a:spcPts val="1900"/>
              </a:lnSpc>
              <a:spcBef>
                <a:spcPct val="0"/>
              </a:spcBef>
              <a:buClrTx/>
              <a:buSzTx/>
            </a:pPr>
            <a:r>
              <a:rPr lang="en-US" altLang="en-US" sz="1600">
                <a:latin typeface="+mn-lt"/>
                <a:ea typeface="Arial Unicode MS" panose="020B0604020202020204" pitchFamily="34" charset="-128"/>
              </a:rPr>
              <a:t>Average return of </a:t>
            </a:r>
            <a:br>
              <a:rPr lang="en-US" altLang="en-US" sz="1600">
                <a:latin typeface="+mn-lt"/>
                <a:ea typeface="Arial Unicode MS" panose="020B0604020202020204" pitchFamily="34" charset="-128"/>
              </a:rPr>
            </a:br>
            <a:r>
              <a:rPr lang="en-US" altLang="en-US" sz="1600" b="1">
                <a:latin typeface="+mn-lt"/>
                <a:ea typeface="Arial Unicode MS" panose="020B0604020202020204" pitchFamily="34" charset="-128"/>
              </a:rPr>
              <a:t>cash </a:t>
            </a:r>
            <a:br>
              <a:rPr lang="en-US" altLang="en-US" sz="1600" b="1">
                <a:latin typeface="+mn-lt"/>
                <a:ea typeface="Arial Unicode MS" panose="020B0604020202020204" pitchFamily="34" charset="-128"/>
              </a:rPr>
            </a:br>
            <a:r>
              <a:rPr lang="en-US" altLang="en-US" sz="1600">
                <a:latin typeface="+mn-lt"/>
                <a:ea typeface="Arial Unicode MS" panose="020B0604020202020204" pitchFamily="34" charset="-128"/>
              </a:rPr>
              <a:t>since 1928</a:t>
            </a:r>
          </a:p>
        </p:txBody>
      </p:sp>
      <p:grpSp>
        <p:nvGrpSpPr>
          <p:cNvPr id="4" name="Group 3" descr="Investor: 72 divided by 9.60% equals 7.5 years.">
            <a:extLst>
              <a:ext uri="{FF2B5EF4-FFF2-40B4-BE49-F238E27FC236}">
                <a16:creationId xmlns:a16="http://schemas.microsoft.com/office/drawing/2014/main" id="{82449881-5C3F-C3F1-FDCA-9E07A1DDC15C}"/>
              </a:ext>
            </a:extLst>
          </p:cNvPr>
          <p:cNvGrpSpPr/>
          <p:nvPr/>
        </p:nvGrpSpPr>
        <p:grpSpPr>
          <a:xfrm>
            <a:off x="5001719" y="3348441"/>
            <a:ext cx="3275464" cy="1660479"/>
            <a:chOff x="5001719" y="3348441"/>
            <a:chExt cx="3275464" cy="1660479"/>
          </a:xfrm>
        </p:grpSpPr>
        <p:sp>
          <p:nvSpPr>
            <p:cNvPr id="52" name="TextBox 24"/>
            <p:cNvSpPr txBox="1">
              <a:spLocks noChangeArrowheads="1"/>
            </p:cNvSpPr>
            <p:nvPr/>
          </p:nvSpPr>
          <p:spPr bwMode="auto">
            <a:xfrm>
              <a:off x="5001719" y="3348441"/>
              <a:ext cx="3275464" cy="363617"/>
            </a:xfrm>
            <a:prstGeom prst="rect">
              <a:avLst/>
            </a:prstGeom>
            <a:solidFill>
              <a:srgbClr val="00009A"/>
            </a:solidFill>
            <a:ln>
              <a:noFill/>
            </a:ln>
          </p:spPr>
          <p:txBody>
            <a:bodyPr wrap="none" lIns="0" tIns="0" rIns="0" bIns="0" anchor="ctr" anchorCtr="0">
              <a:noAutofit/>
            </a:bodyPr>
            <a:lstStyle>
              <a:lvl1pPr>
                <a:spcBef>
                  <a:spcPct val="20000"/>
                </a:spcBef>
                <a:buClr>
                  <a:schemeClr val="tx2"/>
                </a:buClr>
                <a:buSzPct val="80000"/>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chemeClr val="tx2"/>
                </a:buClr>
                <a:buSzPct val="80000"/>
                <a:buFont typeface="Wingdings" panose="05000000000000000000" pitchFamily="2" charset="2"/>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Clr>
                  <a:schemeClr val="tx2"/>
                </a:buClr>
                <a:buSzPct val="80000"/>
                <a:buFont typeface="Wingdings" panose="05000000000000000000" pitchFamily="2" charset="2"/>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9pPr>
            </a:lstStyle>
            <a:p>
              <a:pPr algn="ctr">
                <a:spcBef>
                  <a:spcPct val="0"/>
                </a:spcBef>
                <a:buClrTx/>
                <a:buSzTx/>
              </a:pPr>
              <a:r>
                <a:rPr lang="en-US" altLang="en-US" sz="2000">
                  <a:solidFill>
                    <a:srgbClr val="FFFFFF"/>
                  </a:solidFill>
                  <a:latin typeface="+mn-lt"/>
                  <a:ea typeface="Arial Unicode MS" panose="020B0604020202020204" pitchFamily="34" charset="-128"/>
                </a:rPr>
                <a:t>Investor</a:t>
              </a:r>
            </a:p>
          </p:txBody>
        </p:sp>
        <p:grpSp>
          <p:nvGrpSpPr>
            <p:cNvPr id="62" name="Group 61"/>
            <p:cNvGrpSpPr/>
            <p:nvPr/>
          </p:nvGrpSpPr>
          <p:grpSpPr>
            <a:xfrm>
              <a:off x="5001720" y="3712384"/>
              <a:ext cx="3275463" cy="1296536"/>
              <a:chOff x="4735773" y="1910688"/>
              <a:chExt cx="3275463" cy="1296536"/>
            </a:xfrm>
          </p:grpSpPr>
          <p:sp>
            <p:nvSpPr>
              <p:cNvPr id="63" name="Rectangle 62"/>
              <p:cNvSpPr/>
              <p:nvPr/>
            </p:nvSpPr>
            <p:spPr>
              <a:xfrm>
                <a:off x="4735773" y="1910688"/>
                <a:ext cx="3275463" cy="1296536"/>
              </a:xfrm>
              <a:prstGeom prst="rect">
                <a:avLst/>
              </a:prstGeom>
              <a:solidFill>
                <a:srgbClr val="DEE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4" name="TextBox 6"/>
              <p:cNvSpPr txBox="1">
                <a:spLocks noChangeArrowheads="1"/>
              </p:cNvSpPr>
              <p:nvPr/>
            </p:nvSpPr>
            <p:spPr bwMode="auto">
              <a:xfrm>
                <a:off x="5108234" y="1960727"/>
                <a:ext cx="838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80000"/>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chemeClr val="tx2"/>
                  </a:buClr>
                  <a:buSzPct val="80000"/>
                  <a:buFont typeface="Wingdings" panose="05000000000000000000" pitchFamily="2" charset="2"/>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Clr>
                    <a:schemeClr val="tx2"/>
                  </a:buClr>
                  <a:buSzPct val="80000"/>
                  <a:buFont typeface="Wingdings" panose="05000000000000000000" pitchFamily="2" charset="2"/>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9pPr>
              </a:lstStyle>
              <a:p>
                <a:pPr algn="ctr">
                  <a:spcBef>
                    <a:spcPct val="0"/>
                  </a:spcBef>
                  <a:buClrTx/>
                  <a:buSzTx/>
                </a:pPr>
                <a:r>
                  <a:rPr lang="en-US" altLang="en-US">
                    <a:latin typeface="+mn-lt"/>
                    <a:ea typeface="Arial Unicode MS" panose="020B0604020202020204" pitchFamily="34" charset="-128"/>
                  </a:rPr>
                  <a:t>72</a:t>
                </a:r>
              </a:p>
            </p:txBody>
          </p:sp>
          <p:cxnSp>
            <p:nvCxnSpPr>
              <p:cNvPr id="65" name="Straight Connector 64"/>
              <p:cNvCxnSpPr>
                <a:cxnSpLocks noChangeShapeType="1"/>
              </p:cNvCxnSpPr>
              <p:nvPr/>
            </p:nvCxnSpPr>
            <p:spPr bwMode="auto">
              <a:xfrm>
                <a:off x="4993934" y="2570327"/>
                <a:ext cx="1066800" cy="0"/>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Lst>
            </p:spPr>
          </p:cxnSp>
          <p:sp>
            <p:nvSpPr>
              <p:cNvPr id="66" name="TextBox 9"/>
              <p:cNvSpPr txBox="1">
                <a:spLocks noChangeArrowheads="1"/>
              </p:cNvSpPr>
              <p:nvPr/>
            </p:nvSpPr>
            <p:spPr bwMode="auto">
              <a:xfrm>
                <a:off x="4885880" y="2673823"/>
                <a:ext cx="1282908" cy="4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80000"/>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chemeClr val="tx2"/>
                  </a:buClr>
                  <a:buSzPct val="80000"/>
                  <a:buFont typeface="Wingdings" panose="05000000000000000000" pitchFamily="2" charset="2"/>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Clr>
                    <a:schemeClr val="tx2"/>
                  </a:buClr>
                  <a:buSzPct val="80000"/>
                  <a:buFont typeface="Wingdings" panose="05000000000000000000" pitchFamily="2" charset="2"/>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9pPr>
              </a:lstStyle>
              <a:p>
                <a:pPr algn="ctr">
                  <a:lnSpc>
                    <a:spcPts val="2400"/>
                  </a:lnSpc>
                  <a:spcBef>
                    <a:spcPct val="0"/>
                  </a:spcBef>
                  <a:buClrTx/>
                  <a:buSzTx/>
                </a:pPr>
                <a:r>
                  <a:rPr lang="en-US" altLang="en-US" sz="2400">
                    <a:latin typeface="+mn-lt"/>
                    <a:ea typeface="Arial Unicode MS" panose="020B0604020202020204" pitchFamily="34" charset="-128"/>
                  </a:rPr>
                  <a:t>9.60%</a:t>
                </a:r>
              </a:p>
            </p:txBody>
          </p:sp>
          <p:sp>
            <p:nvSpPr>
              <p:cNvPr id="67" name="TextBox 10"/>
              <p:cNvSpPr txBox="1">
                <a:spLocks noChangeArrowheads="1"/>
              </p:cNvSpPr>
              <p:nvPr/>
            </p:nvSpPr>
            <p:spPr bwMode="auto">
              <a:xfrm>
                <a:off x="6177878" y="2259839"/>
                <a:ext cx="457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80000"/>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chemeClr val="tx2"/>
                  </a:buClr>
                  <a:buSzPct val="80000"/>
                  <a:buFont typeface="Wingdings" panose="05000000000000000000" pitchFamily="2" charset="2"/>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Clr>
                    <a:schemeClr val="tx2"/>
                  </a:buClr>
                  <a:buSzPct val="80000"/>
                  <a:buFont typeface="Wingdings" panose="05000000000000000000" pitchFamily="2" charset="2"/>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9pPr>
              </a:lstStyle>
              <a:p>
                <a:pPr algn="ctr">
                  <a:spcBef>
                    <a:spcPct val="0"/>
                  </a:spcBef>
                  <a:buClrTx/>
                  <a:buSzTx/>
                </a:pPr>
                <a:r>
                  <a:rPr lang="en-US" altLang="en-US">
                    <a:latin typeface="+mn-lt"/>
                    <a:ea typeface="Arial Unicode MS" panose="020B0604020202020204" pitchFamily="34" charset="-128"/>
                  </a:rPr>
                  <a:t>=</a:t>
                </a:r>
              </a:p>
            </p:txBody>
          </p:sp>
          <p:sp>
            <p:nvSpPr>
              <p:cNvPr id="68" name="TextBox 11"/>
              <p:cNvSpPr txBox="1">
                <a:spLocks noChangeArrowheads="1"/>
              </p:cNvSpPr>
              <p:nvPr/>
            </p:nvSpPr>
            <p:spPr bwMode="auto">
              <a:xfrm>
                <a:off x="6599822" y="2098793"/>
                <a:ext cx="1295400" cy="926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tx2"/>
                  </a:buClr>
                  <a:buSzPct val="80000"/>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chemeClr val="tx2"/>
                  </a:buClr>
                  <a:buSzPct val="80000"/>
                  <a:buFont typeface="Wingdings" panose="05000000000000000000" pitchFamily="2" charset="2"/>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Clr>
                    <a:schemeClr val="tx2"/>
                  </a:buClr>
                  <a:buSzPct val="80000"/>
                  <a:buFont typeface="Wingdings" panose="05000000000000000000" pitchFamily="2" charset="2"/>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9pPr>
              </a:lstStyle>
              <a:p>
                <a:pPr algn="ctr">
                  <a:lnSpc>
                    <a:spcPts val="3200"/>
                  </a:lnSpc>
                  <a:spcBef>
                    <a:spcPct val="0"/>
                  </a:spcBef>
                  <a:buClrTx/>
                  <a:buSzTx/>
                </a:pPr>
                <a:r>
                  <a:rPr lang="en-US" altLang="en-US" b="1">
                    <a:latin typeface="+mn-lt"/>
                    <a:ea typeface="Arial Unicode MS" panose="020B0604020202020204" pitchFamily="34" charset="-128"/>
                  </a:rPr>
                  <a:t>7.5</a:t>
                </a:r>
                <a:br>
                  <a:rPr lang="en-US" altLang="en-US" b="1">
                    <a:latin typeface="+mn-lt"/>
                    <a:ea typeface="Arial Unicode MS" panose="020B0604020202020204" pitchFamily="34" charset="-128"/>
                  </a:rPr>
                </a:br>
                <a:r>
                  <a:rPr lang="en-US" altLang="en-US" b="1">
                    <a:latin typeface="+mn-lt"/>
                    <a:ea typeface="Arial Unicode MS" panose="020B0604020202020204" pitchFamily="34" charset="-128"/>
                  </a:rPr>
                  <a:t>years</a:t>
                </a:r>
              </a:p>
            </p:txBody>
          </p:sp>
        </p:grpSp>
      </p:grpSp>
      <p:sp>
        <p:nvSpPr>
          <p:cNvPr id="70" name="TextBox 23"/>
          <p:cNvSpPr txBox="1">
            <a:spLocks noChangeArrowheads="1"/>
          </p:cNvSpPr>
          <p:nvPr/>
        </p:nvSpPr>
        <p:spPr bwMode="auto">
          <a:xfrm>
            <a:off x="5426151" y="5082954"/>
            <a:ext cx="2438400" cy="823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tx2"/>
              </a:buClr>
              <a:buSzPct val="80000"/>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chemeClr val="tx2"/>
              </a:buClr>
              <a:buSzPct val="80000"/>
              <a:buFont typeface="Wingdings" panose="05000000000000000000" pitchFamily="2" charset="2"/>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Clr>
                <a:schemeClr val="tx2"/>
              </a:buClr>
              <a:buSzPct val="80000"/>
              <a:buFont typeface="Wingdings" panose="05000000000000000000" pitchFamily="2" charset="2"/>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a:solidFill>
                  <a:schemeClr val="tx1"/>
                </a:solidFill>
                <a:latin typeface="Calibri" panose="020F0502020204030204" pitchFamily="34" charset="0"/>
                <a:ea typeface="MS PGothic" panose="020B0600070205080204" pitchFamily="34" charset="-128"/>
              </a:defRPr>
            </a:lvl9pPr>
          </a:lstStyle>
          <a:p>
            <a:pPr algn="ctr">
              <a:lnSpc>
                <a:spcPts val="1900"/>
              </a:lnSpc>
              <a:spcBef>
                <a:spcPct val="0"/>
              </a:spcBef>
              <a:buClrTx/>
              <a:buSzTx/>
            </a:pPr>
            <a:r>
              <a:rPr lang="en-US" altLang="en-US" sz="1600">
                <a:latin typeface="+mn-lt"/>
                <a:ea typeface="Arial Unicode MS" panose="020B0604020202020204" pitchFamily="34" charset="-128"/>
              </a:rPr>
              <a:t>Average return of </a:t>
            </a:r>
            <a:br>
              <a:rPr lang="en-US" altLang="en-US" sz="1600">
                <a:latin typeface="+mn-lt"/>
                <a:ea typeface="Arial Unicode MS" panose="020B0604020202020204" pitchFamily="34" charset="-128"/>
              </a:rPr>
            </a:br>
            <a:r>
              <a:rPr lang="en-US" altLang="en-US" sz="1600" b="1">
                <a:latin typeface="+mn-lt"/>
                <a:ea typeface="Arial Unicode MS" panose="020B0604020202020204" pitchFamily="34" charset="-128"/>
              </a:rPr>
              <a:t>large-cap U.S. stocks </a:t>
            </a:r>
            <a:br>
              <a:rPr lang="en-US" altLang="en-US" sz="1600" b="1">
                <a:latin typeface="+mn-lt"/>
                <a:ea typeface="Arial Unicode MS" panose="020B0604020202020204" pitchFamily="34" charset="-128"/>
              </a:rPr>
            </a:br>
            <a:r>
              <a:rPr lang="en-US" altLang="en-US" sz="1600">
                <a:latin typeface="+mn-lt"/>
                <a:ea typeface="Arial Unicode MS" panose="020B0604020202020204" pitchFamily="34" charset="-128"/>
              </a:rPr>
              <a:t>since 1928</a:t>
            </a:r>
          </a:p>
        </p:txBody>
      </p:sp>
      <p:sp>
        <p:nvSpPr>
          <p:cNvPr id="7" name="Text Placeholder 6"/>
          <p:cNvSpPr>
            <a:spLocks noGrp="1"/>
          </p:cNvSpPr>
          <p:nvPr>
            <p:ph type="body" sz="quarter" idx="15"/>
          </p:nvPr>
        </p:nvSpPr>
        <p:spPr/>
        <p:txBody>
          <a:bodyPr/>
          <a:lstStyle/>
          <a:p>
            <a:r>
              <a:rPr lang="en-US"/>
              <a:t>Source: Bloomberg, 2023. Stocks are represented by the S&amp;P 500 Index. See slides 61–63 for index definitions. It is not possible to invest directly in an index. Cash is represented by the Bloomberg Barclays U.S. Treasury Bill Index. </a:t>
            </a:r>
          </a:p>
        </p:txBody>
      </p:sp>
      <p:sp>
        <p:nvSpPr>
          <p:cNvPr id="3" name="Slide Number Placeholder 2">
            <a:extLst>
              <a:ext uri="{C183D7F6-B498-43B3-948B-1728B52AA6E4}">
                <adec:decorative xmlns:adec="http://schemas.microsoft.com/office/drawing/2017/decorative" val="1"/>
              </a:ext>
            </a:extLst>
          </p:cNvPr>
          <p:cNvSpPr>
            <a:spLocks noGrp="1"/>
          </p:cNvSpPr>
          <p:nvPr>
            <p:ph type="sldNum" sz="quarter" idx="12"/>
          </p:nvPr>
        </p:nvSpPr>
        <p:spPr>
          <a:xfrm>
            <a:off x="8533067" y="6399283"/>
            <a:ext cx="212470" cy="175694"/>
          </a:xfrm>
          <a:prstGeom prst="rect">
            <a:avLst/>
          </a:prstGeom>
        </p:spPr>
        <p:txBody>
          <a:bodyPr vert="horz" lIns="0" tIns="0" rIns="0" bIns="0" rtlCol="0" anchor="b">
            <a:noAutofit/>
          </a:bodyPr>
          <a:lstStyle>
            <a:defPPr>
              <a:defRPr lang="en-US"/>
            </a:defPPr>
            <a:lvl1pPr marL="0" algn="r"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BB333B34-C87C-402E-ABB0-13B7C9DEBBC4}" type="slidenum">
              <a:rPr lang="en-US" smtClean="0"/>
              <a:pPr>
                <a:defRPr/>
              </a:pPr>
              <a:t>5</a:t>
            </a:fld>
            <a:endParaRPr lang="en-US"/>
          </a:p>
        </p:txBody>
      </p:sp>
    </p:spTree>
    <p:custDataLst>
      <p:tags r:id="rId1"/>
    </p:custDataLst>
    <p:extLst>
      <p:ext uri="{BB962C8B-B14F-4D97-AF65-F5344CB8AC3E}">
        <p14:creationId xmlns:p14="http://schemas.microsoft.com/office/powerpoint/2010/main" val="17094845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Title 1"/>
          <p:cNvSpPr>
            <a:spLocks noGrp="1"/>
          </p:cNvSpPr>
          <p:nvPr>
            <p:ph type="title"/>
          </p:nvPr>
        </p:nvSpPr>
        <p:spPr>
          <a:xfrm>
            <a:off x="398464" y="472438"/>
            <a:ext cx="8356240" cy="792167"/>
          </a:xfrm>
        </p:spPr>
        <p:txBody>
          <a:bodyPr/>
          <a:lstStyle/>
          <a:p>
            <a:r>
              <a:rPr lang="en-US"/>
              <a:t>Traditional indexes reward bigger over better</a:t>
            </a:r>
            <a:endParaRPr lang="en-US" altLang="en-US"/>
          </a:p>
        </p:txBody>
      </p:sp>
      <p:sp>
        <p:nvSpPr>
          <p:cNvPr id="20" name="Text Placeholder 16">
            <a:extLst>
              <a:ext uri="{FF2B5EF4-FFF2-40B4-BE49-F238E27FC236}">
                <a16:creationId xmlns:a16="http://schemas.microsoft.com/office/drawing/2014/main" id="{F4A6738F-DAF8-4C11-B5AB-D6B0DE12BEA8}"/>
              </a:ext>
            </a:extLst>
          </p:cNvPr>
          <p:cNvSpPr txBox="1">
            <a:spLocks/>
          </p:cNvSpPr>
          <p:nvPr/>
        </p:nvSpPr>
        <p:spPr>
          <a:xfrm>
            <a:off x="407480" y="873856"/>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Market-cap-weighted indexes naturally overweight </a:t>
            </a:r>
            <a:br>
              <a:rPr lang="en-US" sz="1600"/>
            </a:br>
            <a:r>
              <a:rPr lang="en-US" sz="1600"/>
              <a:t>the largest stocks—often at the worst times</a:t>
            </a:r>
          </a:p>
        </p:txBody>
      </p:sp>
      <p:sp>
        <p:nvSpPr>
          <p:cNvPr id="48" name="Text Box 16"/>
          <p:cNvSpPr txBox="1">
            <a:spLocks noChangeArrowheads="1"/>
          </p:cNvSpPr>
          <p:nvPr/>
        </p:nvSpPr>
        <p:spPr bwMode="auto">
          <a:xfrm>
            <a:off x="250061" y="1509392"/>
            <a:ext cx="5737679" cy="295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D014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a:lnSpc>
                <a:spcPct val="110000"/>
              </a:lnSpc>
            </a:pPr>
            <a:r>
              <a:rPr lang="en-US" altLang="en-US" sz="1300">
                <a:latin typeface="+mn-lt"/>
              </a:rPr>
              <a:t>S&amp;P 500 Index and sector weights before key bear markets</a:t>
            </a:r>
          </a:p>
        </p:txBody>
      </p:sp>
      <p:graphicFrame>
        <p:nvGraphicFramePr>
          <p:cNvPr id="2" name="Chart 1">
            <a:extLst>
              <a:ext uri="{FF2B5EF4-FFF2-40B4-BE49-F238E27FC236}">
                <a16:creationId xmlns:a16="http://schemas.microsoft.com/office/drawing/2014/main" id="{EC99AC5B-64BF-7E7E-9B63-A103587845E0}"/>
              </a:ext>
            </a:extLst>
          </p:cNvPr>
          <p:cNvGraphicFramePr>
            <a:graphicFrameLocks/>
          </p:cNvGraphicFramePr>
          <p:nvPr>
            <p:extLst>
              <p:ext uri="{D42A27DB-BD31-4B8C-83A1-F6EECF244321}">
                <p14:modId xmlns:p14="http://schemas.microsoft.com/office/powerpoint/2010/main" val="3993761154"/>
              </p:ext>
            </p:extLst>
          </p:nvPr>
        </p:nvGraphicFramePr>
        <p:xfrm>
          <a:off x="391265" y="1952553"/>
          <a:ext cx="8188349" cy="4228241"/>
        </p:xfrm>
        <a:graphic>
          <a:graphicData uri="http://schemas.openxmlformats.org/drawingml/2006/chart">
            <c:chart xmlns:c="http://schemas.openxmlformats.org/drawingml/2006/chart" xmlns:r="http://schemas.openxmlformats.org/officeDocument/2006/relationships" r:id="rId3"/>
          </a:graphicData>
        </a:graphic>
      </p:graphicFrame>
      <p:sp>
        <p:nvSpPr>
          <p:cNvPr id="23" name="TextBox 22">
            <a:extLst>
              <a:ext uri="{C183D7F6-B498-43B3-948B-1728B52AA6E4}">
                <adec:decorative xmlns:adec="http://schemas.microsoft.com/office/drawing/2017/decorative" val="1"/>
              </a:ext>
            </a:extLst>
          </p:cNvPr>
          <p:cNvSpPr txBox="1"/>
          <p:nvPr/>
        </p:nvSpPr>
        <p:spPr>
          <a:xfrm>
            <a:off x="393845" y="3842368"/>
            <a:ext cx="409086" cy="200055"/>
          </a:xfrm>
          <a:prstGeom prst="rect">
            <a:avLst/>
          </a:prstGeom>
          <a:noFill/>
        </p:spPr>
        <p:txBody>
          <a:bodyPr wrap="none" rtlCol="0">
            <a:spAutoFit/>
          </a:bodyPr>
          <a:lstStyle/>
          <a:p>
            <a:pPr algn="r"/>
            <a:r>
              <a:rPr lang="en-US" sz="700">
                <a:latin typeface="+mn-lt"/>
              </a:rPr>
              <a:t>1,000</a:t>
            </a:r>
          </a:p>
        </p:txBody>
      </p:sp>
      <p:grpSp>
        <p:nvGrpSpPr>
          <p:cNvPr id="5" name="Group 4">
            <a:extLst>
              <a:ext uri="{FF2B5EF4-FFF2-40B4-BE49-F238E27FC236}">
                <a16:creationId xmlns:a16="http://schemas.microsoft.com/office/drawing/2014/main" id="{4B110C8F-1995-BA6D-2A55-669B6196DC0F}"/>
              </a:ext>
              <a:ext uri="{C183D7F6-B498-43B3-948B-1728B52AA6E4}">
                <adec:decorative xmlns:adec="http://schemas.microsoft.com/office/drawing/2017/decorative" val="1"/>
              </a:ext>
            </a:extLst>
          </p:cNvPr>
          <p:cNvGrpSpPr/>
          <p:nvPr/>
        </p:nvGrpSpPr>
        <p:grpSpPr>
          <a:xfrm>
            <a:off x="4267409" y="3595173"/>
            <a:ext cx="107884" cy="633937"/>
            <a:chOff x="4267409" y="3595173"/>
            <a:chExt cx="107884" cy="633937"/>
          </a:xfrm>
        </p:grpSpPr>
        <p:cxnSp>
          <p:nvCxnSpPr>
            <p:cNvPr id="40" name="Straight Connector 39">
              <a:extLst>
                <a:ext uri="{C183D7F6-B498-43B3-948B-1728B52AA6E4}">
                  <adec:decorative xmlns:adec="http://schemas.microsoft.com/office/drawing/2017/decorative" val="1"/>
                </a:ext>
              </a:extLst>
            </p:cNvPr>
            <p:cNvCxnSpPr>
              <a:cxnSpLocks/>
            </p:cNvCxnSpPr>
            <p:nvPr/>
          </p:nvCxnSpPr>
          <p:spPr bwMode="auto">
            <a:xfrm flipV="1">
              <a:off x="4323112" y="3680470"/>
              <a:ext cx="0" cy="548640"/>
            </a:xfrm>
            <a:prstGeom prst="line">
              <a:avLst/>
            </a:prstGeom>
            <a:ln w="12700" cap="rnd">
              <a:solidFill>
                <a:schemeClr val="tx1"/>
              </a:solidFill>
              <a:prstDash val="dot"/>
            </a:ln>
          </p:spPr>
        </p:cxnSp>
        <p:sp>
          <p:nvSpPr>
            <p:cNvPr id="41" name="Oval 40">
              <a:extLst>
                <a:ext uri="{C183D7F6-B498-43B3-948B-1728B52AA6E4}">
                  <adec:decorative xmlns:adec="http://schemas.microsoft.com/office/drawing/2017/decorative" val="1"/>
                </a:ext>
              </a:extLst>
            </p:cNvPr>
            <p:cNvSpPr>
              <a:spLocks noChangeAspect="1"/>
            </p:cNvSpPr>
            <p:nvPr/>
          </p:nvSpPr>
          <p:spPr bwMode="auto">
            <a:xfrm>
              <a:off x="4267409" y="3595173"/>
              <a:ext cx="107884" cy="107884"/>
            </a:xfrm>
            <a:prstGeom prst="ellipse">
              <a:avLst/>
            </a:prstGeom>
            <a:solidFill>
              <a:srgbClr val="06874E"/>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en-US">
                <a:solidFill>
                  <a:schemeClr val="lt1"/>
                </a:solidFill>
                <a:latin typeface="+mn-lt"/>
                <a:ea typeface="+mn-ea"/>
              </a:endParaRPr>
            </a:p>
          </p:txBody>
        </p:sp>
      </p:grpSp>
      <p:grpSp>
        <p:nvGrpSpPr>
          <p:cNvPr id="6" name="Group 5">
            <a:extLst>
              <a:ext uri="{FF2B5EF4-FFF2-40B4-BE49-F238E27FC236}">
                <a16:creationId xmlns:a16="http://schemas.microsoft.com/office/drawing/2014/main" id="{7A73377E-7377-9EA6-70D9-1F6B298257CE}"/>
              </a:ext>
              <a:ext uri="{C183D7F6-B498-43B3-948B-1728B52AA6E4}">
                <adec:decorative xmlns:adec="http://schemas.microsoft.com/office/drawing/2017/decorative" val="1"/>
              </a:ext>
            </a:extLst>
          </p:cNvPr>
          <p:cNvGrpSpPr/>
          <p:nvPr/>
        </p:nvGrpSpPr>
        <p:grpSpPr>
          <a:xfrm>
            <a:off x="2772344" y="3743109"/>
            <a:ext cx="107883" cy="651008"/>
            <a:chOff x="2772344" y="3743109"/>
            <a:chExt cx="107883" cy="651008"/>
          </a:xfrm>
        </p:grpSpPr>
        <p:cxnSp>
          <p:nvCxnSpPr>
            <p:cNvPr id="35" name="Straight Connector 34">
              <a:extLst>
                <a:ext uri="{FF2B5EF4-FFF2-40B4-BE49-F238E27FC236}">
                  <a16:creationId xmlns:a16="http://schemas.microsoft.com/office/drawing/2014/main" id="{95CB07EA-6AC8-4190-9CC2-B2EB2829EA8D}"/>
                </a:ext>
                <a:ext uri="{C183D7F6-B498-43B3-948B-1728B52AA6E4}">
                  <adec:decorative xmlns:adec="http://schemas.microsoft.com/office/drawing/2017/decorative" val="1"/>
                </a:ext>
              </a:extLst>
            </p:cNvPr>
            <p:cNvCxnSpPr/>
            <p:nvPr/>
          </p:nvCxnSpPr>
          <p:spPr bwMode="auto">
            <a:xfrm flipV="1">
              <a:off x="2826287" y="3845477"/>
              <a:ext cx="0" cy="548640"/>
            </a:xfrm>
            <a:prstGeom prst="line">
              <a:avLst/>
            </a:prstGeom>
            <a:ln w="12700" cap="rnd">
              <a:solidFill>
                <a:schemeClr val="tx1"/>
              </a:solidFill>
              <a:prstDash val="dot"/>
            </a:ln>
          </p:spPr>
        </p:cxnSp>
        <p:sp>
          <p:nvSpPr>
            <p:cNvPr id="36" name="Oval 35">
              <a:extLst>
                <a:ext uri="{FF2B5EF4-FFF2-40B4-BE49-F238E27FC236}">
                  <a16:creationId xmlns:a16="http://schemas.microsoft.com/office/drawing/2014/main" id="{1BAF57F9-CA55-47D7-BD89-AC77E389F56B}"/>
                </a:ext>
                <a:ext uri="{C183D7F6-B498-43B3-948B-1728B52AA6E4}">
                  <adec:decorative xmlns:adec="http://schemas.microsoft.com/office/drawing/2017/decorative" val="1"/>
                </a:ext>
              </a:extLst>
            </p:cNvPr>
            <p:cNvSpPr>
              <a:spLocks noChangeAspect="1"/>
            </p:cNvSpPr>
            <p:nvPr/>
          </p:nvSpPr>
          <p:spPr bwMode="auto">
            <a:xfrm>
              <a:off x="2772344" y="3743109"/>
              <a:ext cx="107883" cy="107884"/>
            </a:xfrm>
            <a:prstGeom prst="ellipse">
              <a:avLst/>
            </a:prstGeom>
            <a:solidFill>
              <a:srgbClr val="00009A"/>
            </a:solidFill>
            <a:ln>
              <a:noFill/>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grpSp>
      <p:sp>
        <p:nvSpPr>
          <p:cNvPr id="25" name="TextBox 24">
            <a:extLst>
              <a:ext uri="{FF2B5EF4-FFF2-40B4-BE49-F238E27FC236}">
                <a16:creationId xmlns:a16="http://schemas.microsoft.com/office/drawing/2014/main" id="{4C208162-C7B5-469F-A262-F6EB549C901B}"/>
              </a:ext>
            </a:extLst>
          </p:cNvPr>
          <p:cNvSpPr txBox="1"/>
          <p:nvPr/>
        </p:nvSpPr>
        <p:spPr>
          <a:xfrm>
            <a:off x="1911851" y="4423596"/>
            <a:ext cx="1832887" cy="529376"/>
          </a:xfrm>
          <a:prstGeom prst="rect">
            <a:avLst/>
          </a:prstGeom>
          <a:noFill/>
        </p:spPr>
        <p:txBody>
          <a:bodyPr wrap="square" lIns="45720" tIns="18288" rIns="45720" bIns="18288" rtlCol="0">
            <a:spAutoFit/>
          </a:bodyPr>
          <a:lstStyle/>
          <a:p>
            <a:pPr algn="ctr"/>
            <a:r>
              <a:rPr lang="en-US" sz="800" b="1">
                <a:solidFill>
                  <a:schemeClr val="tx2"/>
                </a:solidFill>
                <a:latin typeface="+mj-lt"/>
              </a:rPr>
              <a:t>Technology sector </a:t>
            </a:r>
            <a:br>
              <a:rPr lang="en-US" sz="800" b="1">
                <a:solidFill>
                  <a:schemeClr val="tx2"/>
                </a:solidFill>
                <a:latin typeface="+mj-lt"/>
              </a:rPr>
            </a:br>
            <a:r>
              <a:rPr lang="en-US" sz="800" b="1">
                <a:solidFill>
                  <a:schemeClr val="tx2"/>
                </a:solidFill>
                <a:latin typeface="+mj-lt"/>
              </a:rPr>
              <a:t>weighting in S&amp;P 500 Index</a:t>
            </a:r>
          </a:p>
          <a:p>
            <a:pPr algn="ctr"/>
            <a:r>
              <a:rPr lang="en-US" sz="800">
                <a:solidFill>
                  <a:schemeClr val="tx2"/>
                </a:solidFill>
                <a:latin typeface="+mj-lt"/>
              </a:rPr>
              <a:t>Peak: Aug 31, 2000</a:t>
            </a:r>
          </a:p>
          <a:p>
            <a:pPr algn="ctr"/>
            <a:r>
              <a:rPr lang="en-US" sz="800">
                <a:solidFill>
                  <a:schemeClr val="tx2"/>
                </a:solidFill>
                <a:latin typeface="+mj-lt"/>
              </a:rPr>
              <a:t>Average since 1991: </a:t>
            </a:r>
            <a:r>
              <a:rPr lang="en-US" sz="800" b="1">
                <a:solidFill>
                  <a:schemeClr val="tx2"/>
                </a:solidFill>
                <a:latin typeface="+mj-lt"/>
              </a:rPr>
              <a:t>15.07%</a:t>
            </a:r>
          </a:p>
        </p:txBody>
      </p:sp>
      <p:graphicFrame>
        <p:nvGraphicFramePr>
          <p:cNvPr id="33" name="Chart 32">
            <a:extLst>
              <a:ext uri="{FF2B5EF4-FFF2-40B4-BE49-F238E27FC236}">
                <a16:creationId xmlns:a16="http://schemas.microsoft.com/office/drawing/2014/main" id="{1AE7BAA1-B560-46F6-B6ED-4E5AC165ADC9}"/>
              </a:ext>
            </a:extLst>
          </p:cNvPr>
          <p:cNvGraphicFramePr/>
          <p:nvPr>
            <p:extLst>
              <p:ext uri="{D42A27DB-BD31-4B8C-83A1-F6EECF244321}">
                <p14:modId xmlns:p14="http://schemas.microsoft.com/office/powerpoint/2010/main" val="2756417715"/>
              </p:ext>
            </p:extLst>
          </p:nvPr>
        </p:nvGraphicFramePr>
        <p:xfrm>
          <a:off x="1886673" y="4947159"/>
          <a:ext cx="1873221" cy="914275"/>
        </p:xfrm>
        <a:graphic>
          <a:graphicData uri="http://schemas.openxmlformats.org/drawingml/2006/chart">
            <c:chart xmlns:c="http://schemas.openxmlformats.org/drawingml/2006/chart" xmlns:r="http://schemas.openxmlformats.org/officeDocument/2006/relationships" r:id="rId4"/>
          </a:graphicData>
        </a:graphic>
      </p:graphicFrame>
      <p:sp>
        <p:nvSpPr>
          <p:cNvPr id="27" name="TextBox 26">
            <a:extLst>
              <a:ext uri="{FF2B5EF4-FFF2-40B4-BE49-F238E27FC236}">
                <a16:creationId xmlns:a16="http://schemas.microsoft.com/office/drawing/2014/main" id="{E5441714-C0B9-475C-8A49-80993B346D2B}"/>
              </a:ext>
            </a:extLst>
          </p:cNvPr>
          <p:cNvSpPr txBox="1"/>
          <p:nvPr/>
        </p:nvSpPr>
        <p:spPr>
          <a:xfrm>
            <a:off x="3400597" y="4423596"/>
            <a:ext cx="1832887" cy="529376"/>
          </a:xfrm>
          <a:prstGeom prst="rect">
            <a:avLst/>
          </a:prstGeom>
          <a:noFill/>
        </p:spPr>
        <p:txBody>
          <a:bodyPr wrap="square" lIns="45720" tIns="18288" rIns="45720" bIns="18288" rtlCol="0">
            <a:spAutoFit/>
          </a:bodyPr>
          <a:lstStyle/>
          <a:p>
            <a:pPr algn="ctr"/>
            <a:r>
              <a:rPr lang="en-US" sz="800" b="1">
                <a:solidFill>
                  <a:schemeClr val="tx2"/>
                </a:solidFill>
                <a:latin typeface="+mj-lt"/>
              </a:rPr>
              <a:t>Financials sector </a:t>
            </a:r>
            <a:br>
              <a:rPr lang="en-US" sz="800" b="1">
                <a:solidFill>
                  <a:schemeClr val="tx2"/>
                </a:solidFill>
                <a:latin typeface="+mj-lt"/>
              </a:rPr>
            </a:br>
            <a:r>
              <a:rPr lang="en-US" sz="800" b="1">
                <a:solidFill>
                  <a:schemeClr val="tx2"/>
                </a:solidFill>
                <a:latin typeface="+mj-lt"/>
              </a:rPr>
              <a:t>weighting in S&amp;P 500 Index</a:t>
            </a:r>
          </a:p>
          <a:p>
            <a:pPr algn="ctr"/>
            <a:r>
              <a:rPr lang="en-US" sz="800">
                <a:solidFill>
                  <a:schemeClr val="tx2"/>
                </a:solidFill>
                <a:latin typeface="+mj-lt"/>
              </a:rPr>
              <a:t>Peak: Dec 31, 2006</a:t>
            </a:r>
          </a:p>
          <a:p>
            <a:pPr algn="ctr"/>
            <a:r>
              <a:rPr lang="en-US" sz="800">
                <a:solidFill>
                  <a:schemeClr val="tx2"/>
                </a:solidFill>
                <a:latin typeface="+mj-lt"/>
              </a:rPr>
              <a:t>Average since 1991: </a:t>
            </a:r>
            <a:r>
              <a:rPr lang="en-US" sz="800" b="1">
                <a:solidFill>
                  <a:schemeClr val="tx2"/>
                </a:solidFill>
                <a:latin typeface="+mj-lt"/>
              </a:rPr>
              <a:t>16.65%</a:t>
            </a:r>
          </a:p>
        </p:txBody>
      </p:sp>
      <p:graphicFrame>
        <p:nvGraphicFramePr>
          <p:cNvPr id="7" name="Chart 6">
            <a:extLst>
              <a:ext uri="{FF2B5EF4-FFF2-40B4-BE49-F238E27FC236}">
                <a16:creationId xmlns:a16="http://schemas.microsoft.com/office/drawing/2014/main" id="{9047287C-0882-4150-AF8C-D2D840CDFE2B}"/>
              </a:ext>
            </a:extLst>
          </p:cNvPr>
          <p:cNvGraphicFramePr/>
          <p:nvPr>
            <p:extLst>
              <p:ext uri="{D42A27DB-BD31-4B8C-83A1-F6EECF244321}">
                <p14:modId xmlns:p14="http://schemas.microsoft.com/office/powerpoint/2010/main" val="653712737"/>
              </p:ext>
            </p:extLst>
          </p:nvPr>
        </p:nvGraphicFramePr>
        <p:xfrm>
          <a:off x="3443468" y="4942852"/>
          <a:ext cx="1799864" cy="914275"/>
        </p:xfrm>
        <a:graphic>
          <a:graphicData uri="http://schemas.openxmlformats.org/drawingml/2006/chart">
            <c:chart xmlns:c="http://schemas.openxmlformats.org/drawingml/2006/chart" xmlns:r="http://schemas.openxmlformats.org/officeDocument/2006/relationships" r:id="rId5"/>
          </a:graphicData>
        </a:graphic>
      </p:graphicFrame>
      <p:grpSp>
        <p:nvGrpSpPr>
          <p:cNvPr id="12" name="Group 11">
            <a:extLst>
              <a:ext uri="{FF2B5EF4-FFF2-40B4-BE49-F238E27FC236}">
                <a16:creationId xmlns:a16="http://schemas.microsoft.com/office/drawing/2014/main" id="{20398017-91F3-7D45-67CC-343C300489D4}"/>
              </a:ext>
            </a:extLst>
          </p:cNvPr>
          <p:cNvGrpSpPr/>
          <p:nvPr/>
        </p:nvGrpSpPr>
        <p:grpSpPr>
          <a:xfrm>
            <a:off x="1535502" y="2357253"/>
            <a:ext cx="2689928" cy="845964"/>
            <a:chOff x="1535502" y="2357253"/>
            <a:chExt cx="2689928" cy="845964"/>
          </a:xfrm>
        </p:grpSpPr>
        <p:sp>
          <p:nvSpPr>
            <p:cNvPr id="13" name="TextBox 12">
              <a:extLst>
                <a:ext uri="{FF2B5EF4-FFF2-40B4-BE49-F238E27FC236}">
                  <a16:creationId xmlns:a16="http://schemas.microsoft.com/office/drawing/2014/main" id="{EE02C614-795F-53E1-94CF-FBF4A09506B1}"/>
                </a:ext>
              </a:extLst>
            </p:cNvPr>
            <p:cNvSpPr txBox="1"/>
            <p:nvPr/>
          </p:nvSpPr>
          <p:spPr>
            <a:xfrm>
              <a:off x="1536230" y="2357253"/>
              <a:ext cx="2689200" cy="845964"/>
            </a:xfrm>
            <a:prstGeom prst="rect">
              <a:avLst/>
            </a:prstGeom>
            <a:solidFill>
              <a:srgbClr val="00009A"/>
            </a:solidFill>
          </p:spPr>
          <p:txBody>
            <a:bodyPr wrap="square" lIns="36000" tIns="54000" rIns="0" bIns="0" rtlCol="0">
              <a:noAutofit/>
            </a:bodyPr>
            <a:lstStyle/>
            <a:p>
              <a:pPr marL="0" algn="l" rtl="0" eaLnBrk="1" fontAlgn="t" latinLnBrk="0" hangingPunct="1">
                <a:spcBef>
                  <a:spcPts val="0"/>
                </a:spcBef>
                <a:spcAft>
                  <a:spcPts val="0"/>
                </a:spcAft>
              </a:pPr>
              <a:r>
                <a:rPr lang="en-US" sz="1200" b="1" i="0" u="none" strike="noStrike" kern="1200">
                  <a:solidFill>
                    <a:schemeClr val="bg1"/>
                  </a:solidFill>
                  <a:effectLst/>
                  <a:latin typeface="Arial" panose="020B0604020202020204" pitchFamily="34" charset="0"/>
                </a:rPr>
                <a:t>Technology bear market</a:t>
              </a:r>
              <a:endParaRPr lang="en-CA" sz="1200" b="0" i="0" u="none" strike="noStrike">
                <a:solidFill>
                  <a:schemeClr val="bg1"/>
                </a:solidFill>
                <a:effectLst/>
                <a:latin typeface="Arial" panose="020B0604020202020204" pitchFamily="34" charset="0"/>
              </a:endParaRPr>
            </a:p>
            <a:p>
              <a:pPr marL="0" algn="l" rtl="0" eaLnBrk="1" fontAlgn="t" latinLnBrk="0" hangingPunct="1">
                <a:spcBef>
                  <a:spcPts val="0"/>
                </a:spcBef>
                <a:spcAft>
                  <a:spcPts val="600"/>
                </a:spcAft>
              </a:pPr>
              <a:r>
                <a:rPr lang="en-US" sz="900" b="0" i="0" u="none" strike="noStrike" kern="1200">
                  <a:solidFill>
                    <a:schemeClr val="bg1"/>
                  </a:solidFill>
                  <a:effectLst/>
                  <a:latin typeface="Arial" panose="020B0604020202020204" pitchFamily="34" charset="0"/>
                </a:rPr>
                <a:t>MAR 24, 2000‒SEP 21, 2001</a:t>
              </a:r>
              <a:endParaRPr lang="en-CA" sz="900" b="0" i="0" u="none" strike="noStrike">
                <a:solidFill>
                  <a:schemeClr val="bg1"/>
                </a:solidFill>
                <a:effectLst/>
                <a:latin typeface="Arial" panose="020B0604020202020204" pitchFamily="34" charset="0"/>
              </a:endParaRPr>
            </a:p>
            <a:p>
              <a:pPr marL="0" algn="l" rtl="0" eaLnBrk="1" fontAlgn="b" latinLnBrk="0" hangingPunct="1">
                <a:spcBef>
                  <a:spcPts val="0"/>
                </a:spcBef>
                <a:spcAft>
                  <a:spcPts val="800"/>
                </a:spcAft>
              </a:pPr>
              <a:r>
                <a:rPr lang="en-US" sz="900" b="0" i="0" u="none" strike="noStrike" kern="1200">
                  <a:solidFill>
                    <a:schemeClr val="bg1"/>
                  </a:solidFill>
                  <a:effectLst/>
                  <a:latin typeface="Arial" panose="020B0604020202020204" pitchFamily="34" charset="0"/>
                </a:rPr>
                <a:t>S&amp;P 500 Index return	          -36.77%</a:t>
              </a:r>
              <a:endParaRPr lang="en-CA" sz="900" b="0" i="0" u="none" strike="noStrike">
                <a:solidFill>
                  <a:schemeClr val="bg1"/>
                </a:solidFill>
                <a:effectLst/>
                <a:latin typeface="Arial" panose="020B0604020202020204" pitchFamily="34" charset="0"/>
              </a:endParaRPr>
            </a:p>
            <a:p>
              <a:pPr marL="0" algn="l" rtl="0" eaLnBrk="1" fontAlgn="t" latinLnBrk="0" hangingPunct="1">
                <a:spcBef>
                  <a:spcPts val="0"/>
                </a:spcBef>
                <a:spcAft>
                  <a:spcPts val="0"/>
                </a:spcAft>
              </a:pPr>
              <a:r>
                <a:rPr lang="en-US" sz="900" b="0" i="0" u="none" strike="noStrike" kern="1200">
                  <a:solidFill>
                    <a:schemeClr val="bg1"/>
                  </a:solidFill>
                  <a:effectLst/>
                  <a:latin typeface="Arial" panose="020B0604020202020204" pitchFamily="34" charset="0"/>
                </a:rPr>
                <a:t>S&amp;P 500 Index technology sector return    -61.43%</a:t>
              </a:r>
              <a:endParaRPr lang="en-CA" sz="900" b="0" i="0" u="none" strike="noStrike">
                <a:solidFill>
                  <a:schemeClr val="bg1"/>
                </a:solidFill>
                <a:effectLst/>
                <a:latin typeface="Arial" panose="020B0604020202020204" pitchFamily="34" charset="0"/>
              </a:endParaRPr>
            </a:p>
          </p:txBody>
        </p:sp>
        <p:cxnSp>
          <p:nvCxnSpPr>
            <p:cNvPr id="14" name="Straight Connector 13">
              <a:extLst>
                <a:ext uri="{FF2B5EF4-FFF2-40B4-BE49-F238E27FC236}">
                  <a16:creationId xmlns:a16="http://schemas.microsoft.com/office/drawing/2014/main" id="{406787B0-BD4E-C3BD-0E18-EBCDD7E7E754}"/>
                </a:ext>
                <a:ext uri="{C183D7F6-B498-43B3-948B-1728B52AA6E4}">
                  <adec:decorative xmlns:adec="http://schemas.microsoft.com/office/drawing/2017/decorative" val="1"/>
                </a:ext>
              </a:extLst>
            </p:cNvPr>
            <p:cNvCxnSpPr>
              <a:cxnSpLocks/>
            </p:cNvCxnSpPr>
            <p:nvPr/>
          </p:nvCxnSpPr>
          <p:spPr>
            <a:xfrm>
              <a:off x="1535502" y="2760453"/>
              <a:ext cx="2689200" cy="0"/>
            </a:xfrm>
            <a:prstGeom prst="line">
              <a:avLst/>
            </a:prstGeom>
            <a:ln w="6350">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EFB0CC8-F008-25E4-28A9-B85535F37C22}"/>
                </a:ext>
                <a:ext uri="{C183D7F6-B498-43B3-948B-1728B52AA6E4}">
                  <adec:decorative xmlns:adec="http://schemas.microsoft.com/office/drawing/2017/decorative" val="1"/>
                </a:ext>
              </a:extLst>
            </p:cNvPr>
            <p:cNvCxnSpPr>
              <a:cxnSpLocks/>
            </p:cNvCxnSpPr>
            <p:nvPr/>
          </p:nvCxnSpPr>
          <p:spPr>
            <a:xfrm>
              <a:off x="1535502" y="2989052"/>
              <a:ext cx="2689200" cy="0"/>
            </a:xfrm>
            <a:prstGeom prst="line">
              <a:avLst/>
            </a:prstGeom>
            <a:ln w="12700"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C66C2AB6-7358-C46F-C78B-0A8EA82A76B3}"/>
              </a:ext>
            </a:extLst>
          </p:cNvPr>
          <p:cNvGrpSpPr/>
          <p:nvPr/>
        </p:nvGrpSpPr>
        <p:grpSpPr>
          <a:xfrm>
            <a:off x="4341963" y="2357253"/>
            <a:ext cx="2689928" cy="845964"/>
            <a:chOff x="1535502" y="2357253"/>
            <a:chExt cx="2689928" cy="845964"/>
          </a:xfrm>
        </p:grpSpPr>
        <p:sp>
          <p:nvSpPr>
            <p:cNvPr id="22" name="TextBox 21">
              <a:extLst>
                <a:ext uri="{FF2B5EF4-FFF2-40B4-BE49-F238E27FC236}">
                  <a16:creationId xmlns:a16="http://schemas.microsoft.com/office/drawing/2014/main" id="{F1573533-12CF-9935-FE25-BC88A328F196}"/>
                </a:ext>
              </a:extLst>
            </p:cNvPr>
            <p:cNvSpPr txBox="1"/>
            <p:nvPr/>
          </p:nvSpPr>
          <p:spPr>
            <a:xfrm>
              <a:off x="1536230" y="2357253"/>
              <a:ext cx="2689200" cy="845964"/>
            </a:xfrm>
            <a:prstGeom prst="rect">
              <a:avLst/>
            </a:prstGeom>
            <a:solidFill>
              <a:srgbClr val="06874E"/>
            </a:solidFill>
          </p:spPr>
          <p:txBody>
            <a:bodyPr wrap="square" lIns="36000" tIns="5400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Arial"/>
                  <a:ea typeface="+mn-ea"/>
                  <a:cs typeface="+mn-cs"/>
                </a:rPr>
                <a:t>Financials bear market</a:t>
              </a:r>
            </a:p>
            <a:p>
              <a:pPr eaLnBrk="1" fontAlgn="t" hangingPunct="1">
                <a:spcBef>
                  <a:spcPts val="0"/>
                </a:spcBef>
                <a:spcAft>
                  <a:spcPts val="600"/>
                </a:spcAft>
              </a:pPr>
              <a:r>
                <a:rPr lang="en-US" sz="900" b="0" i="0" u="none" strike="noStrike" kern="1200">
                  <a:solidFill>
                    <a:schemeClr val="bg1"/>
                  </a:solidFill>
                  <a:effectLst/>
                  <a:latin typeface="Arial" panose="020B0604020202020204" pitchFamily="34" charset="0"/>
                </a:rPr>
                <a:t>OCT 9, 2007‒NOV 20, 2008</a:t>
              </a:r>
              <a:endParaRPr lang="en-CA" sz="900" b="0" i="0" u="none" strike="noStrike">
                <a:solidFill>
                  <a:schemeClr val="bg1"/>
                </a:solidFill>
                <a:effectLst/>
                <a:latin typeface="Arial" panose="020B0604020202020204" pitchFamily="34" charset="0"/>
              </a:endParaRPr>
            </a:p>
            <a:p>
              <a:pPr marL="0" algn="l" rtl="0" eaLnBrk="1" fontAlgn="b" latinLnBrk="0" hangingPunct="1">
                <a:spcBef>
                  <a:spcPts val="0"/>
                </a:spcBef>
                <a:spcAft>
                  <a:spcPts val="800"/>
                </a:spcAft>
              </a:pPr>
              <a:r>
                <a:rPr lang="en-US" sz="900" b="0" i="0" u="none" strike="noStrike" kern="1200">
                  <a:solidFill>
                    <a:schemeClr val="bg1"/>
                  </a:solidFill>
                  <a:effectLst/>
                  <a:latin typeface="Arial" panose="020B0604020202020204" pitchFamily="34" charset="0"/>
                </a:rPr>
                <a:t>S&amp;P 500 Index return	          -51.93%</a:t>
              </a:r>
              <a:endParaRPr lang="en-CA" sz="900" b="0" i="0" u="none" strike="noStrike">
                <a:solidFill>
                  <a:schemeClr val="bg1"/>
                </a:solidFill>
                <a:effectLst/>
                <a:latin typeface="Arial" panose="020B0604020202020204" pitchFamily="34" charset="0"/>
              </a:endParaRPr>
            </a:p>
            <a:p>
              <a:pPr marL="0" algn="l" rtl="0" eaLnBrk="1" fontAlgn="t" latinLnBrk="0" hangingPunct="1">
                <a:spcBef>
                  <a:spcPts val="0"/>
                </a:spcBef>
                <a:spcAft>
                  <a:spcPts val="0"/>
                </a:spcAft>
              </a:pPr>
              <a:r>
                <a:rPr lang="en-US" sz="900" b="0" i="0" u="none" strike="noStrike" kern="1200">
                  <a:solidFill>
                    <a:schemeClr val="bg1"/>
                  </a:solidFill>
                  <a:effectLst/>
                  <a:latin typeface="Arial" panose="020B0604020202020204" pitchFamily="34" charset="0"/>
                </a:rPr>
                <a:t>S&amp;P 500 Index technology sector return    -72.98%</a:t>
              </a:r>
              <a:endParaRPr lang="en-CA" sz="900" b="0" i="0" u="none" strike="noStrike">
                <a:solidFill>
                  <a:schemeClr val="bg1"/>
                </a:solidFill>
                <a:effectLst/>
                <a:latin typeface="Arial" panose="020B0604020202020204" pitchFamily="34" charset="0"/>
              </a:endParaRPr>
            </a:p>
          </p:txBody>
        </p:sp>
        <p:cxnSp>
          <p:nvCxnSpPr>
            <p:cNvPr id="26" name="Straight Connector 25">
              <a:extLst>
                <a:ext uri="{FF2B5EF4-FFF2-40B4-BE49-F238E27FC236}">
                  <a16:creationId xmlns:a16="http://schemas.microsoft.com/office/drawing/2014/main" id="{3878495F-7CBC-EB1D-F346-28DE11691D1D}"/>
                </a:ext>
                <a:ext uri="{C183D7F6-B498-43B3-948B-1728B52AA6E4}">
                  <adec:decorative xmlns:adec="http://schemas.microsoft.com/office/drawing/2017/decorative" val="1"/>
                </a:ext>
              </a:extLst>
            </p:cNvPr>
            <p:cNvCxnSpPr>
              <a:cxnSpLocks/>
            </p:cNvCxnSpPr>
            <p:nvPr/>
          </p:nvCxnSpPr>
          <p:spPr>
            <a:xfrm>
              <a:off x="1535502" y="2760453"/>
              <a:ext cx="2689200" cy="0"/>
            </a:xfrm>
            <a:prstGeom prst="line">
              <a:avLst/>
            </a:prstGeom>
            <a:ln w="6350">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62E782D-346F-CAD7-796D-BC550A1FABE7}"/>
                </a:ext>
                <a:ext uri="{C183D7F6-B498-43B3-948B-1728B52AA6E4}">
                  <adec:decorative xmlns:adec="http://schemas.microsoft.com/office/drawing/2017/decorative" val="1"/>
                </a:ext>
              </a:extLst>
            </p:cNvPr>
            <p:cNvCxnSpPr>
              <a:cxnSpLocks/>
            </p:cNvCxnSpPr>
            <p:nvPr/>
          </p:nvCxnSpPr>
          <p:spPr>
            <a:xfrm>
              <a:off x="1535502" y="2989052"/>
              <a:ext cx="2689200" cy="0"/>
            </a:xfrm>
            <a:prstGeom prst="line">
              <a:avLst/>
            </a:prstGeom>
            <a:ln w="12700"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grpSp>
      <p:sp>
        <p:nvSpPr>
          <p:cNvPr id="43" name="TextBox 7"/>
          <p:cNvSpPr txBox="1">
            <a:spLocks noChangeArrowheads="1"/>
          </p:cNvSpPr>
          <p:nvPr/>
        </p:nvSpPr>
        <p:spPr bwMode="auto">
          <a:xfrm>
            <a:off x="6237457" y="4114813"/>
            <a:ext cx="2203655" cy="1277273"/>
          </a:xfrm>
          <a:prstGeom prst="rect">
            <a:avLst/>
          </a:prstGeom>
          <a:solidFill>
            <a:srgbClr val="DEEAFA"/>
          </a:solidFill>
          <a:ln>
            <a:noFill/>
          </a:ln>
          <a:effectLst/>
        </p:spPr>
        <p:txBody>
          <a:bodyPr wrap="square" lIns="91440" tIns="45720" rIns="91440" bIns="45720" anchor="ctr">
            <a:spAutoFit/>
          </a:bodyPr>
          <a:lstStyle>
            <a:lvl1pPr eaLnBrk="0" hangingPunct="0">
              <a:defRPr sz="2400">
                <a:solidFill>
                  <a:schemeClr val="tx1"/>
                </a:solidFill>
                <a:latin typeface="Calibri" pitchFamily="34" charset="0"/>
                <a:ea typeface="ＭＳ Ｐゴシック" pitchFamily="34" charset="-128"/>
              </a:defRPr>
            </a:lvl1pPr>
            <a:lvl2pPr marL="742950" indent="-285750" eaLnBrk="0" hangingPunct="0">
              <a:defRPr sz="2400">
                <a:solidFill>
                  <a:schemeClr val="tx1"/>
                </a:solidFill>
                <a:latin typeface="Calibri" pitchFamily="34" charset="0"/>
                <a:ea typeface="ＭＳ Ｐゴシック" pitchFamily="34" charset="-128"/>
              </a:defRPr>
            </a:lvl2pPr>
            <a:lvl3pPr marL="1143000" indent="-228600" eaLnBrk="0" hangingPunct="0">
              <a:defRPr sz="2400">
                <a:solidFill>
                  <a:schemeClr val="tx1"/>
                </a:solidFill>
                <a:latin typeface="Calibri" pitchFamily="34" charset="0"/>
                <a:ea typeface="ＭＳ Ｐゴシック" pitchFamily="34" charset="-128"/>
              </a:defRPr>
            </a:lvl3pPr>
            <a:lvl4pPr marL="1600200" indent="-228600" eaLnBrk="0" hangingPunct="0">
              <a:defRPr sz="2400">
                <a:solidFill>
                  <a:schemeClr val="tx1"/>
                </a:solidFill>
                <a:latin typeface="Calibri" pitchFamily="34" charset="0"/>
                <a:ea typeface="ＭＳ Ｐゴシック" pitchFamily="34" charset="-128"/>
              </a:defRPr>
            </a:lvl4pPr>
            <a:lvl5pPr marL="2057400" indent="-228600" eaLnBrk="0" hangingPunct="0">
              <a:defRPr sz="2400">
                <a:solidFill>
                  <a:schemeClr val="tx1"/>
                </a:solidFill>
                <a:latin typeface="Calibri"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ＭＳ Ｐゴシック" pitchFamily="34" charset="-128"/>
              </a:defRPr>
            </a:lvl9pPr>
          </a:lstStyle>
          <a:p>
            <a:r>
              <a:rPr lang="en-US" altLang="en-US" sz="1100" b="1">
                <a:latin typeface="+mn-lt"/>
                <a:ea typeface="Arial Unicode MS" panose="020B0604020202020204" pitchFamily="34" charset="-128"/>
              </a:rPr>
              <a:t>Too much of a good thing?</a:t>
            </a:r>
          </a:p>
          <a:p>
            <a:r>
              <a:rPr lang="en-US" altLang="en-US" sz="1100">
                <a:latin typeface="+mn-lt"/>
                <a:ea typeface="Arial Unicode MS" panose="020B0604020202020204" pitchFamily="34" charset="-128"/>
              </a:rPr>
              <a:t>Because the S&amp;P 500 Index is weighted by market capitalization, it became overly concentrated in the high-priced sectors that led the two most recent bear markets.</a:t>
            </a:r>
          </a:p>
        </p:txBody>
      </p:sp>
      <p:sp>
        <p:nvSpPr>
          <p:cNvPr id="3" name="Text Placeholder 2"/>
          <p:cNvSpPr>
            <a:spLocks noGrp="1"/>
          </p:cNvSpPr>
          <p:nvPr>
            <p:ph type="body" sz="quarter" idx="15"/>
          </p:nvPr>
        </p:nvSpPr>
        <p:spPr>
          <a:xfrm>
            <a:off x="3215111" y="6168123"/>
            <a:ext cx="5137867" cy="402451"/>
          </a:xfrm>
        </p:spPr>
        <p:txBody>
          <a:bodyPr/>
          <a:lstStyle/>
          <a:p>
            <a:r>
              <a:rPr lang="en-US" altLang="en-US"/>
              <a:t>Source: Bloomberg, 2023. Data is based on the index composition of the S&amp;P 500 Index, which tracks the performance of 500 of the largest publicly traded companies in the United States. It is not possible to invest directly in an index. Past performance does not guarantee future results.</a:t>
            </a:r>
          </a:p>
        </p:txBody>
      </p:sp>
      <p:sp>
        <p:nvSpPr>
          <p:cNvPr id="4" name="Slide Number Placeholder 3">
            <a:extLst>
              <a:ext uri="{C183D7F6-B498-43B3-948B-1728B52AA6E4}">
                <adec:decorative xmlns:adec="http://schemas.microsoft.com/office/drawing/2017/decorative" val="1"/>
              </a:ext>
            </a:extLst>
          </p:cNvPr>
          <p:cNvSpPr>
            <a:spLocks noGrp="1"/>
          </p:cNvSpPr>
          <p:nvPr>
            <p:ph type="sldNum" sz="quarter" idx="18"/>
          </p:nvPr>
        </p:nvSpPr>
        <p:spPr>
          <a:xfrm>
            <a:off x="8532813" y="6399213"/>
            <a:ext cx="212725" cy="176212"/>
          </a:xfrm>
        </p:spPr>
        <p:txBody>
          <a:bodyPr/>
          <a:lstStyle/>
          <a:p>
            <a:fld id="{E54343B0-9A9E-43CD-BA60-45365A2A43B5}" type="slidenum">
              <a:rPr lang="en-US" smtClean="0"/>
              <a:pPr/>
              <a:t>50</a:t>
            </a:fld>
            <a:endParaRPr lang="en-US"/>
          </a:p>
        </p:txBody>
      </p:sp>
    </p:spTree>
    <p:extLst>
      <p:ext uri="{BB962C8B-B14F-4D97-AF65-F5344CB8AC3E}">
        <p14:creationId xmlns:p14="http://schemas.microsoft.com/office/powerpoint/2010/main" val="2173592013"/>
      </p:ext>
    </p:extLst>
  </p:cSld>
  <p:clrMapOvr>
    <a:masterClrMapping/>
  </p:clrMapOvr>
  <p:transition spd="slow">
    <p:wipe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9">
            <a:extLst>
              <a:ext uri="{FF2B5EF4-FFF2-40B4-BE49-F238E27FC236}">
                <a16:creationId xmlns:a16="http://schemas.microsoft.com/office/drawing/2014/main" id="{3A012C7D-ED3A-44D8-8E9D-337884820F53}"/>
              </a:ext>
            </a:extLst>
          </p:cNvPr>
          <p:cNvSpPr txBox="1">
            <a:spLocks/>
          </p:cNvSpPr>
          <p:nvPr/>
        </p:nvSpPr>
        <p:spPr>
          <a:xfrm>
            <a:off x="394653" y="758508"/>
            <a:ext cx="8231187" cy="482600"/>
          </a:xfrm>
          <a:prstGeom prst="rect">
            <a:avLst/>
          </a:prstGeom>
        </p:spPr>
        <p:txBody>
          <a:bodyPr vert="horz" lIns="0" tIns="0" rIns="0" bIns="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en-US" sz="2400">
                <a:solidFill>
                  <a:schemeClr val="bg1"/>
                </a:solidFill>
              </a:rPr>
              <a:t>Principle 9</a:t>
            </a:r>
          </a:p>
        </p:txBody>
      </p:sp>
      <p:sp>
        <p:nvSpPr>
          <p:cNvPr id="8" name="Title 7"/>
          <p:cNvSpPr>
            <a:spLocks noGrp="1"/>
          </p:cNvSpPr>
          <p:nvPr>
            <p:ph type="title"/>
          </p:nvPr>
        </p:nvSpPr>
        <p:spPr/>
        <p:txBody>
          <a:bodyPr>
            <a:normAutofit/>
          </a:bodyPr>
          <a:lstStyle/>
          <a:p>
            <a:r>
              <a:rPr lang="en-US" altLang="en-US" sz="6000"/>
              <a:t>Emotions can be your worst enemy</a:t>
            </a:r>
            <a:endParaRPr lang="en-US" sz="6000"/>
          </a:p>
        </p:txBody>
      </p:sp>
      <p:sp>
        <p:nvSpPr>
          <p:cNvPr id="3" name="Slide Number Placeholder 2">
            <a:extLst>
              <a:ext uri="{FF2B5EF4-FFF2-40B4-BE49-F238E27FC236}">
                <a16:creationId xmlns:a16="http://schemas.microsoft.com/office/drawing/2014/main" id="{1C69E8F6-F613-46D3-94D3-036AEF9A108C}"/>
              </a:ext>
              <a:ext uri="{C183D7F6-B498-43B3-948B-1728B52AA6E4}">
                <adec:decorative xmlns:adec="http://schemas.microsoft.com/office/drawing/2017/decorative" val="1"/>
              </a:ext>
            </a:extLst>
          </p:cNvPr>
          <p:cNvSpPr>
            <a:spLocks noGrp="1"/>
          </p:cNvSpPr>
          <p:nvPr>
            <p:ph type="sldNum" sz="quarter" idx="12"/>
          </p:nvPr>
        </p:nvSpPr>
        <p:spPr/>
        <p:txBody>
          <a:bodyPr/>
          <a:lstStyle/>
          <a:p>
            <a:pPr>
              <a:defRPr/>
            </a:pPr>
            <a:fld id="{1EEDA745-9936-4A17-800E-6B5675F0F699}" type="slidenum">
              <a:rPr lang="en-CA" smtClean="0"/>
              <a:pPr>
                <a:defRPr/>
              </a:pPr>
              <a:t>51</a:t>
            </a:fld>
            <a:endParaRPr lang="en-CA"/>
          </a:p>
        </p:txBody>
      </p:sp>
    </p:spTree>
    <p:extLst>
      <p:ext uri="{BB962C8B-B14F-4D97-AF65-F5344CB8AC3E}">
        <p14:creationId xmlns:p14="http://schemas.microsoft.com/office/powerpoint/2010/main" val="2180314349"/>
      </p:ext>
    </p:extLst>
  </p:cSld>
  <p:clrMapOvr>
    <a:masterClrMapping/>
  </p:clrMapOvr>
  <p:transition spd="slow">
    <p:wipe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Rectangle 55"/>
          <p:cNvSpPr>
            <a:spLocks noGrp="1" noChangeArrowheads="1"/>
          </p:cNvSpPr>
          <p:nvPr>
            <p:ph type="title"/>
          </p:nvPr>
        </p:nvSpPr>
        <p:spPr>
          <a:xfrm>
            <a:off x="398464" y="472438"/>
            <a:ext cx="8356240" cy="792167"/>
          </a:xfrm>
        </p:spPr>
        <p:txBody>
          <a:bodyPr/>
          <a:lstStyle/>
          <a:p>
            <a:r>
              <a:rPr lang="en-US" altLang="en-US"/>
              <a:t>It’s natural to feel emotional about your investments</a:t>
            </a:r>
          </a:p>
        </p:txBody>
      </p:sp>
      <p:sp>
        <p:nvSpPr>
          <p:cNvPr id="64" name="Text Box 40"/>
          <p:cNvSpPr txBox="1">
            <a:spLocks noChangeArrowheads="1"/>
          </p:cNvSpPr>
          <p:nvPr/>
        </p:nvSpPr>
        <p:spPr bwMode="auto">
          <a:xfrm>
            <a:off x="708783" y="2603689"/>
            <a:ext cx="126188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algn="ctr" eaLnBrk="0" fontAlgn="base" hangingPunct="0">
              <a:spcBef>
                <a:spcPct val="0"/>
              </a:spcBef>
              <a:spcAft>
                <a:spcPct val="0"/>
              </a:spcAft>
              <a:defRPr sz="2400">
                <a:solidFill>
                  <a:schemeClr val="tx1"/>
                </a:solidFill>
                <a:latin typeface="Verdana" pitchFamily="34" charset="0"/>
              </a:defRPr>
            </a:lvl6pPr>
            <a:lvl7pPr marL="2971800" indent="-228600" algn="ctr" eaLnBrk="0" fontAlgn="base" hangingPunct="0">
              <a:spcBef>
                <a:spcPct val="0"/>
              </a:spcBef>
              <a:spcAft>
                <a:spcPct val="0"/>
              </a:spcAft>
              <a:defRPr sz="2400">
                <a:solidFill>
                  <a:schemeClr val="tx1"/>
                </a:solidFill>
                <a:latin typeface="Verdana" pitchFamily="34" charset="0"/>
              </a:defRPr>
            </a:lvl7pPr>
            <a:lvl8pPr marL="3429000" indent="-228600" algn="ctr" eaLnBrk="0" fontAlgn="base" hangingPunct="0">
              <a:spcBef>
                <a:spcPct val="0"/>
              </a:spcBef>
              <a:spcAft>
                <a:spcPct val="0"/>
              </a:spcAft>
              <a:defRPr sz="2400">
                <a:solidFill>
                  <a:schemeClr val="tx1"/>
                </a:solidFill>
                <a:latin typeface="Verdana" pitchFamily="34" charset="0"/>
              </a:defRPr>
            </a:lvl8pPr>
            <a:lvl9pPr marL="3886200" indent="-228600" algn="ctr" eaLnBrk="0" fontAlgn="base" hangingPunct="0">
              <a:spcBef>
                <a:spcPct val="0"/>
              </a:spcBef>
              <a:spcAft>
                <a:spcPct val="0"/>
              </a:spcAft>
              <a:defRPr sz="2400">
                <a:solidFill>
                  <a:schemeClr val="tx1"/>
                </a:solidFill>
                <a:latin typeface="Verdana" pitchFamily="34" charset="0"/>
              </a:defRPr>
            </a:lvl9pPr>
          </a:lstStyle>
          <a:p>
            <a:pPr algn="ctr"/>
            <a:r>
              <a:rPr lang="en-US" altLang="en-US" sz="1800" b="1">
                <a:solidFill>
                  <a:srgbClr val="00009A"/>
                </a:solidFill>
                <a:latin typeface="+mn-lt"/>
              </a:rPr>
              <a:t>Confident</a:t>
            </a:r>
          </a:p>
        </p:txBody>
      </p:sp>
      <p:sp>
        <p:nvSpPr>
          <p:cNvPr id="65" name="Text Box 41"/>
          <p:cNvSpPr txBox="1">
            <a:spLocks noChangeArrowheads="1"/>
          </p:cNvSpPr>
          <p:nvPr/>
        </p:nvSpPr>
        <p:spPr bwMode="auto">
          <a:xfrm>
            <a:off x="857124" y="2885758"/>
            <a:ext cx="965200" cy="577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algn="ctr" eaLnBrk="0" fontAlgn="base" hangingPunct="0">
              <a:spcBef>
                <a:spcPct val="0"/>
              </a:spcBef>
              <a:spcAft>
                <a:spcPct val="0"/>
              </a:spcAft>
              <a:defRPr sz="2400">
                <a:solidFill>
                  <a:schemeClr val="tx1"/>
                </a:solidFill>
                <a:latin typeface="Verdana" pitchFamily="34" charset="0"/>
              </a:defRPr>
            </a:lvl6pPr>
            <a:lvl7pPr marL="2971800" indent="-228600" algn="ctr" eaLnBrk="0" fontAlgn="base" hangingPunct="0">
              <a:spcBef>
                <a:spcPct val="0"/>
              </a:spcBef>
              <a:spcAft>
                <a:spcPct val="0"/>
              </a:spcAft>
              <a:defRPr sz="2400">
                <a:solidFill>
                  <a:schemeClr val="tx1"/>
                </a:solidFill>
                <a:latin typeface="Verdana" pitchFamily="34" charset="0"/>
              </a:defRPr>
            </a:lvl7pPr>
            <a:lvl8pPr marL="3429000" indent="-228600" algn="ctr" eaLnBrk="0" fontAlgn="base" hangingPunct="0">
              <a:spcBef>
                <a:spcPct val="0"/>
              </a:spcBef>
              <a:spcAft>
                <a:spcPct val="0"/>
              </a:spcAft>
              <a:defRPr sz="2400">
                <a:solidFill>
                  <a:schemeClr val="tx1"/>
                </a:solidFill>
                <a:latin typeface="Verdana" pitchFamily="34" charset="0"/>
              </a:defRPr>
            </a:lvl8pPr>
            <a:lvl9pPr marL="3886200" indent="-228600" algn="ctr" eaLnBrk="0" fontAlgn="base" hangingPunct="0">
              <a:spcBef>
                <a:spcPct val="0"/>
              </a:spcBef>
              <a:spcAft>
                <a:spcPct val="0"/>
              </a:spcAft>
              <a:defRPr sz="2400">
                <a:solidFill>
                  <a:schemeClr val="tx1"/>
                </a:solidFill>
                <a:latin typeface="Verdana" pitchFamily="34" charset="0"/>
              </a:defRPr>
            </a:lvl9pPr>
          </a:lstStyle>
          <a:p>
            <a:pPr algn="ctr"/>
            <a:r>
              <a:rPr lang="en-US" altLang="en-US" sz="1050">
                <a:latin typeface="+mn-lt"/>
              </a:rPr>
              <a:t>“I’ve already </a:t>
            </a:r>
            <a:br>
              <a:rPr lang="en-US" altLang="en-US" sz="1050">
                <a:latin typeface="+mn-lt"/>
              </a:rPr>
            </a:br>
            <a:r>
              <a:rPr lang="en-US" altLang="en-US" sz="1050">
                <a:latin typeface="+mn-lt"/>
              </a:rPr>
              <a:t>made money. </a:t>
            </a:r>
            <a:br>
              <a:rPr lang="en-US" altLang="en-US" sz="1050">
                <a:latin typeface="+mn-lt"/>
              </a:rPr>
            </a:br>
            <a:r>
              <a:rPr lang="en-US" altLang="en-US" sz="1050">
                <a:latin typeface="+mn-lt"/>
              </a:rPr>
              <a:t>This is great.”</a:t>
            </a:r>
          </a:p>
        </p:txBody>
      </p:sp>
      <p:sp>
        <p:nvSpPr>
          <p:cNvPr id="61" name="Text Box 37"/>
          <p:cNvSpPr txBox="1">
            <a:spLocks noChangeArrowheads="1"/>
          </p:cNvSpPr>
          <p:nvPr/>
        </p:nvSpPr>
        <p:spPr bwMode="auto">
          <a:xfrm>
            <a:off x="2500761" y="1392284"/>
            <a:ext cx="140294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algn="ctr" eaLnBrk="0" fontAlgn="base" hangingPunct="0">
              <a:spcBef>
                <a:spcPct val="0"/>
              </a:spcBef>
              <a:spcAft>
                <a:spcPct val="0"/>
              </a:spcAft>
              <a:defRPr sz="2400">
                <a:solidFill>
                  <a:schemeClr val="tx1"/>
                </a:solidFill>
                <a:latin typeface="Verdana" pitchFamily="34" charset="0"/>
              </a:defRPr>
            </a:lvl6pPr>
            <a:lvl7pPr marL="2971800" indent="-228600" algn="ctr" eaLnBrk="0" fontAlgn="base" hangingPunct="0">
              <a:spcBef>
                <a:spcPct val="0"/>
              </a:spcBef>
              <a:spcAft>
                <a:spcPct val="0"/>
              </a:spcAft>
              <a:defRPr sz="2400">
                <a:solidFill>
                  <a:schemeClr val="tx1"/>
                </a:solidFill>
                <a:latin typeface="Verdana" pitchFamily="34" charset="0"/>
              </a:defRPr>
            </a:lvl7pPr>
            <a:lvl8pPr marL="3429000" indent="-228600" algn="ctr" eaLnBrk="0" fontAlgn="base" hangingPunct="0">
              <a:spcBef>
                <a:spcPct val="0"/>
              </a:spcBef>
              <a:spcAft>
                <a:spcPct val="0"/>
              </a:spcAft>
              <a:defRPr sz="2400">
                <a:solidFill>
                  <a:schemeClr val="tx1"/>
                </a:solidFill>
                <a:latin typeface="Verdana" pitchFamily="34" charset="0"/>
              </a:defRPr>
            </a:lvl8pPr>
            <a:lvl9pPr marL="3886200" indent="-228600" algn="ctr" eaLnBrk="0" fontAlgn="base" hangingPunct="0">
              <a:spcBef>
                <a:spcPct val="0"/>
              </a:spcBef>
              <a:spcAft>
                <a:spcPct val="0"/>
              </a:spcAft>
              <a:defRPr sz="2400">
                <a:solidFill>
                  <a:schemeClr val="tx1"/>
                </a:solidFill>
                <a:latin typeface="Verdana" pitchFamily="34" charset="0"/>
              </a:defRPr>
            </a:lvl9pPr>
          </a:lstStyle>
          <a:p>
            <a:pPr algn="ctr"/>
            <a:r>
              <a:rPr lang="en-US" altLang="en-US" sz="1800" b="1">
                <a:solidFill>
                  <a:srgbClr val="00009A"/>
                </a:solidFill>
                <a:latin typeface="+mn-lt"/>
              </a:rPr>
              <a:t>EUPHORIC</a:t>
            </a:r>
            <a:endParaRPr lang="en-US" altLang="en-US" sz="1600" b="1">
              <a:solidFill>
                <a:srgbClr val="00009A"/>
              </a:solidFill>
              <a:latin typeface="+mn-lt"/>
            </a:endParaRPr>
          </a:p>
        </p:txBody>
      </p:sp>
      <p:sp>
        <p:nvSpPr>
          <p:cNvPr id="62" name="Text Box 38"/>
          <p:cNvSpPr txBox="1">
            <a:spLocks noChangeArrowheads="1"/>
          </p:cNvSpPr>
          <p:nvPr/>
        </p:nvSpPr>
        <p:spPr bwMode="auto">
          <a:xfrm>
            <a:off x="1932235" y="1705023"/>
            <a:ext cx="2525713" cy="415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algn="ctr" eaLnBrk="0" fontAlgn="base" hangingPunct="0">
              <a:spcBef>
                <a:spcPct val="0"/>
              </a:spcBef>
              <a:spcAft>
                <a:spcPct val="0"/>
              </a:spcAft>
              <a:defRPr sz="2400">
                <a:solidFill>
                  <a:schemeClr val="tx1"/>
                </a:solidFill>
                <a:latin typeface="Verdana" pitchFamily="34" charset="0"/>
              </a:defRPr>
            </a:lvl6pPr>
            <a:lvl7pPr marL="2971800" indent="-228600" algn="ctr" eaLnBrk="0" fontAlgn="base" hangingPunct="0">
              <a:spcBef>
                <a:spcPct val="0"/>
              </a:spcBef>
              <a:spcAft>
                <a:spcPct val="0"/>
              </a:spcAft>
              <a:defRPr sz="2400">
                <a:solidFill>
                  <a:schemeClr val="tx1"/>
                </a:solidFill>
                <a:latin typeface="Verdana" pitchFamily="34" charset="0"/>
              </a:defRPr>
            </a:lvl7pPr>
            <a:lvl8pPr marL="3429000" indent="-228600" algn="ctr" eaLnBrk="0" fontAlgn="base" hangingPunct="0">
              <a:spcBef>
                <a:spcPct val="0"/>
              </a:spcBef>
              <a:spcAft>
                <a:spcPct val="0"/>
              </a:spcAft>
              <a:defRPr sz="2400">
                <a:solidFill>
                  <a:schemeClr val="tx1"/>
                </a:solidFill>
                <a:latin typeface="Verdana" pitchFamily="34" charset="0"/>
              </a:defRPr>
            </a:lvl8pPr>
            <a:lvl9pPr marL="3886200" indent="-228600" algn="ctr" eaLnBrk="0" fontAlgn="base" hangingPunct="0">
              <a:spcBef>
                <a:spcPct val="0"/>
              </a:spcBef>
              <a:spcAft>
                <a:spcPct val="0"/>
              </a:spcAft>
              <a:defRPr sz="2400">
                <a:solidFill>
                  <a:schemeClr val="tx1"/>
                </a:solidFill>
                <a:latin typeface="Verdana" pitchFamily="34" charset="0"/>
              </a:defRPr>
            </a:lvl9pPr>
          </a:lstStyle>
          <a:p>
            <a:pPr algn="ctr"/>
            <a:r>
              <a:rPr lang="en-US" altLang="en-US" sz="1050">
                <a:latin typeface="+mn-lt"/>
              </a:rPr>
              <a:t>“I should quit my job and do this full time! </a:t>
            </a:r>
            <a:br>
              <a:rPr lang="en-US" altLang="en-US" sz="1050">
                <a:latin typeface="+mn-lt"/>
              </a:rPr>
            </a:br>
            <a:r>
              <a:rPr lang="en-US" altLang="en-US" sz="1050">
                <a:latin typeface="+mn-lt"/>
              </a:rPr>
              <a:t>Look at the money I’m making!”</a:t>
            </a:r>
          </a:p>
        </p:txBody>
      </p:sp>
      <p:sp>
        <p:nvSpPr>
          <p:cNvPr id="97" name="Text Box 30"/>
          <p:cNvSpPr txBox="1">
            <a:spLocks noChangeArrowheads="1"/>
          </p:cNvSpPr>
          <p:nvPr/>
        </p:nvSpPr>
        <p:spPr bwMode="auto">
          <a:xfrm>
            <a:off x="2635162" y="4068963"/>
            <a:ext cx="106952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a:solidFill>
                  <a:schemeClr val="tx1"/>
                </a:solidFill>
                <a:latin typeface="Verdana" charset="0"/>
                <a:ea typeface="ＭＳ Ｐゴシック" charset="0"/>
              </a:defRPr>
            </a:lvl1pPr>
            <a:lvl2pPr marL="742950" indent="-285750">
              <a:defRPr sz="2400">
                <a:solidFill>
                  <a:schemeClr val="tx1"/>
                </a:solidFill>
                <a:latin typeface="Verdana" charset="0"/>
                <a:ea typeface="ＭＳ Ｐゴシック" charset="0"/>
              </a:defRPr>
            </a:lvl2pPr>
            <a:lvl3pPr marL="1143000" indent="-228600">
              <a:defRPr sz="2400">
                <a:solidFill>
                  <a:schemeClr val="tx1"/>
                </a:solidFill>
                <a:latin typeface="Verdana" charset="0"/>
                <a:ea typeface="ＭＳ Ｐゴシック" charset="0"/>
              </a:defRPr>
            </a:lvl3pPr>
            <a:lvl4pPr marL="1600200" indent="-228600">
              <a:defRPr sz="2400">
                <a:solidFill>
                  <a:schemeClr val="tx1"/>
                </a:solidFill>
                <a:latin typeface="Verdana" charset="0"/>
                <a:ea typeface="ＭＳ Ｐゴシック" charset="0"/>
              </a:defRPr>
            </a:lvl4pPr>
            <a:lvl5pPr marL="2057400" indent="-228600">
              <a:defRPr sz="2400">
                <a:solidFill>
                  <a:schemeClr val="tx1"/>
                </a:solidFill>
                <a:latin typeface="Verdana" charset="0"/>
                <a:ea typeface="ＭＳ Ｐゴシック" charset="0"/>
              </a:defRPr>
            </a:lvl5pPr>
            <a:lvl6pPr marL="2514600" indent="-228600" algn="ctr" eaLnBrk="0" fontAlgn="base" hangingPunct="0">
              <a:spcBef>
                <a:spcPct val="0"/>
              </a:spcBef>
              <a:spcAft>
                <a:spcPct val="0"/>
              </a:spcAft>
              <a:defRPr sz="2400">
                <a:solidFill>
                  <a:schemeClr val="tx1"/>
                </a:solidFill>
                <a:latin typeface="Verdana" charset="0"/>
                <a:ea typeface="ＭＳ Ｐゴシック" charset="0"/>
              </a:defRPr>
            </a:lvl6pPr>
            <a:lvl7pPr marL="2971800" indent="-228600" algn="ctr" eaLnBrk="0" fontAlgn="base" hangingPunct="0">
              <a:spcBef>
                <a:spcPct val="0"/>
              </a:spcBef>
              <a:spcAft>
                <a:spcPct val="0"/>
              </a:spcAft>
              <a:defRPr sz="2400">
                <a:solidFill>
                  <a:schemeClr val="tx1"/>
                </a:solidFill>
                <a:latin typeface="Verdana" charset="0"/>
                <a:ea typeface="ＭＳ Ｐゴシック" charset="0"/>
              </a:defRPr>
            </a:lvl7pPr>
            <a:lvl8pPr marL="3429000" indent="-228600" algn="ctr" eaLnBrk="0" fontAlgn="base" hangingPunct="0">
              <a:spcBef>
                <a:spcPct val="0"/>
              </a:spcBef>
              <a:spcAft>
                <a:spcPct val="0"/>
              </a:spcAft>
              <a:defRPr sz="2400">
                <a:solidFill>
                  <a:schemeClr val="tx1"/>
                </a:solidFill>
                <a:latin typeface="Verdana" charset="0"/>
                <a:ea typeface="ＭＳ Ｐゴシック" charset="0"/>
              </a:defRPr>
            </a:lvl8pPr>
            <a:lvl9pPr marL="3886200" indent="-228600" algn="ctr" eaLnBrk="0" fontAlgn="base" hangingPunct="0">
              <a:spcBef>
                <a:spcPct val="0"/>
              </a:spcBef>
              <a:spcAft>
                <a:spcPct val="0"/>
              </a:spcAft>
              <a:defRPr sz="2400">
                <a:solidFill>
                  <a:schemeClr val="tx1"/>
                </a:solidFill>
                <a:latin typeface="Verdana" charset="0"/>
                <a:ea typeface="ＭＳ Ｐゴシック" charset="0"/>
              </a:defRPr>
            </a:lvl9pPr>
          </a:lstStyle>
          <a:p>
            <a:pPr algn="ctr"/>
            <a:r>
              <a:rPr lang="en-US" sz="1800" b="1">
                <a:solidFill>
                  <a:srgbClr val="06874E"/>
                </a:solidFill>
                <a:latin typeface="+mn-lt"/>
                <a:ea typeface="Arial Unicode MS" panose="020B0604020202020204" pitchFamily="34" charset="-128"/>
              </a:rPr>
              <a:t>Riskiest</a:t>
            </a:r>
            <a:br>
              <a:rPr lang="en-US" sz="1800" b="1">
                <a:solidFill>
                  <a:srgbClr val="06874E"/>
                </a:solidFill>
                <a:latin typeface="+mn-lt"/>
                <a:ea typeface="Arial Unicode MS" panose="020B0604020202020204" pitchFamily="34" charset="-128"/>
              </a:rPr>
            </a:br>
            <a:r>
              <a:rPr lang="en-US" sz="1800" b="1">
                <a:solidFill>
                  <a:srgbClr val="06874E"/>
                </a:solidFill>
                <a:latin typeface="+mn-lt"/>
                <a:ea typeface="Arial Unicode MS" panose="020B0604020202020204" pitchFamily="34" charset="-128"/>
              </a:rPr>
              <a:t>time</a:t>
            </a:r>
          </a:p>
        </p:txBody>
      </p:sp>
      <p:sp>
        <p:nvSpPr>
          <p:cNvPr id="67" name="Text Box 43"/>
          <p:cNvSpPr txBox="1">
            <a:spLocks noChangeArrowheads="1"/>
          </p:cNvSpPr>
          <p:nvPr/>
        </p:nvSpPr>
        <p:spPr bwMode="auto">
          <a:xfrm>
            <a:off x="4396592" y="2376673"/>
            <a:ext cx="110799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algn="ctr" eaLnBrk="0" fontAlgn="base" hangingPunct="0">
              <a:spcBef>
                <a:spcPct val="0"/>
              </a:spcBef>
              <a:spcAft>
                <a:spcPct val="0"/>
              </a:spcAft>
              <a:defRPr sz="2400">
                <a:solidFill>
                  <a:schemeClr val="tx1"/>
                </a:solidFill>
                <a:latin typeface="Verdana" pitchFamily="34" charset="0"/>
              </a:defRPr>
            </a:lvl6pPr>
            <a:lvl7pPr marL="2971800" indent="-228600" algn="ctr" eaLnBrk="0" fontAlgn="base" hangingPunct="0">
              <a:spcBef>
                <a:spcPct val="0"/>
              </a:spcBef>
              <a:spcAft>
                <a:spcPct val="0"/>
              </a:spcAft>
              <a:defRPr sz="2400">
                <a:solidFill>
                  <a:schemeClr val="tx1"/>
                </a:solidFill>
                <a:latin typeface="Verdana" pitchFamily="34" charset="0"/>
              </a:defRPr>
            </a:lvl7pPr>
            <a:lvl8pPr marL="3429000" indent="-228600" algn="ctr" eaLnBrk="0" fontAlgn="base" hangingPunct="0">
              <a:spcBef>
                <a:spcPct val="0"/>
              </a:spcBef>
              <a:spcAft>
                <a:spcPct val="0"/>
              </a:spcAft>
              <a:defRPr sz="2400">
                <a:solidFill>
                  <a:schemeClr val="tx1"/>
                </a:solidFill>
                <a:latin typeface="Verdana" pitchFamily="34" charset="0"/>
              </a:defRPr>
            </a:lvl8pPr>
            <a:lvl9pPr marL="3886200" indent="-228600" algn="ctr" eaLnBrk="0" fontAlgn="base" hangingPunct="0">
              <a:spcBef>
                <a:spcPct val="0"/>
              </a:spcBef>
              <a:spcAft>
                <a:spcPct val="0"/>
              </a:spcAft>
              <a:defRPr sz="2400">
                <a:solidFill>
                  <a:schemeClr val="tx1"/>
                </a:solidFill>
                <a:latin typeface="Verdana" pitchFamily="34" charset="0"/>
              </a:defRPr>
            </a:lvl9pPr>
          </a:lstStyle>
          <a:p>
            <a:pPr algn="ctr"/>
            <a:r>
              <a:rPr lang="en-US" altLang="en-US" sz="1800" b="1">
                <a:solidFill>
                  <a:srgbClr val="00009A"/>
                </a:solidFill>
                <a:latin typeface="+mn-lt"/>
              </a:rPr>
              <a:t>Nervous</a:t>
            </a:r>
          </a:p>
        </p:txBody>
      </p:sp>
      <p:sp>
        <p:nvSpPr>
          <p:cNvPr id="68" name="Text Box 44"/>
          <p:cNvSpPr txBox="1">
            <a:spLocks noChangeArrowheads="1"/>
          </p:cNvSpPr>
          <p:nvPr/>
        </p:nvSpPr>
        <p:spPr bwMode="auto">
          <a:xfrm>
            <a:off x="4314002" y="2660020"/>
            <a:ext cx="1274763" cy="41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55563" indent="-55563">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algn="ctr" eaLnBrk="0" fontAlgn="base" hangingPunct="0">
              <a:spcBef>
                <a:spcPct val="0"/>
              </a:spcBef>
              <a:spcAft>
                <a:spcPct val="0"/>
              </a:spcAft>
              <a:defRPr sz="2400">
                <a:solidFill>
                  <a:schemeClr val="tx1"/>
                </a:solidFill>
                <a:latin typeface="Verdana" pitchFamily="34" charset="0"/>
              </a:defRPr>
            </a:lvl6pPr>
            <a:lvl7pPr marL="2971800" indent="-228600" algn="ctr" eaLnBrk="0" fontAlgn="base" hangingPunct="0">
              <a:spcBef>
                <a:spcPct val="0"/>
              </a:spcBef>
              <a:spcAft>
                <a:spcPct val="0"/>
              </a:spcAft>
              <a:defRPr sz="2400">
                <a:solidFill>
                  <a:schemeClr val="tx1"/>
                </a:solidFill>
                <a:latin typeface="Verdana" pitchFamily="34" charset="0"/>
              </a:defRPr>
            </a:lvl7pPr>
            <a:lvl8pPr marL="3429000" indent="-228600" algn="ctr" eaLnBrk="0" fontAlgn="base" hangingPunct="0">
              <a:spcBef>
                <a:spcPct val="0"/>
              </a:spcBef>
              <a:spcAft>
                <a:spcPct val="0"/>
              </a:spcAft>
              <a:defRPr sz="2400">
                <a:solidFill>
                  <a:schemeClr val="tx1"/>
                </a:solidFill>
                <a:latin typeface="Verdana" pitchFamily="34" charset="0"/>
              </a:defRPr>
            </a:lvl8pPr>
            <a:lvl9pPr marL="3886200" indent="-228600" algn="ctr" eaLnBrk="0" fontAlgn="base" hangingPunct="0">
              <a:spcBef>
                <a:spcPct val="0"/>
              </a:spcBef>
              <a:spcAft>
                <a:spcPct val="0"/>
              </a:spcAft>
              <a:defRPr sz="2400">
                <a:solidFill>
                  <a:schemeClr val="tx1"/>
                </a:solidFill>
                <a:latin typeface="Verdana" pitchFamily="34" charset="0"/>
              </a:defRPr>
            </a:lvl9pPr>
          </a:lstStyle>
          <a:p>
            <a:pPr algn="ctr"/>
            <a:r>
              <a:rPr lang="en-US" altLang="en-US" sz="1050">
                <a:latin typeface="+mn-lt"/>
              </a:rPr>
              <a:t>“What happened? </a:t>
            </a:r>
            <a:br>
              <a:rPr lang="en-US" altLang="en-US" sz="1050">
                <a:latin typeface="+mn-lt"/>
              </a:rPr>
            </a:br>
            <a:r>
              <a:rPr lang="en-US" altLang="en-US" sz="1050">
                <a:latin typeface="+mn-lt"/>
              </a:rPr>
              <a:t>What is going on?”</a:t>
            </a:r>
          </a:p>
        </p:txBody>
      </p:sp>
      <p:sp>
        <p:nvSpPr>
          <p:cNvPr id="70" name="Text Box 46"/>
          <p:cNvSpPr txBox="1">
            <a:spLocks noChangeArrowheads="1"/>
          </p:cNvSpPr>
          <p:nvPr/>
        </p:nvSpPr>
        <p:spPr bwMode="auto">
          <a:xfrm>
            <a:off x="3787684" y="4000635"/>
            <a:ext cx="130035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algn="ctr" eaLnBrk="0" fontAlgn="base" hangingPunct="0">
              <a:spcBef>
                <a:spcPct val="0"/>
              </a:spcBef>
              <a:spcAft>
                <a:spcPct val="0"/>
              </a:spcAft>
              <a:defRPr sz="2400">
                <a:solidFill>
                  <a:schemeClr val="tx1"/>
                </a:solidFill>
                <a:latin typeface="Verdana" pitchFamily="34" charset="0"/>
              </a:defRPr>
            </a:lvl6pPr>
            <a:lvl7pPr marL="2971800" indent="-228600" algn="ctr" eaLnBrk="0" fontAlgn="base" hangingPunct="0">
              <a:spcBef>
                <a:spcPct val="0"/>
              </a:spcBef>
              <a:spcAft>
                <a:spcPct val="0"/>
              </a:spcAft>
              <a:defRPr sz="2400">
                <a:solidFill>
                  <a:schemeClr val="tx1"/>
                </a:solidFill>
                <a:latin typeface="Verdana" pitchFamily="34" charset="0"/>
              </a:defRPr>
            </a:lvl7pPr>
            <a:lvl8pPr marL="3429000" indent="-228600" algn="ctr" eaLnBrk="0" fontAlgn="base" hangingPunct="0">
              <a:spcBef>
                <a:spcPct val="0"/>
              </a:spcBef>
              <a:spcAft>
                <a:spcPct val="0"/>
              </a:spcAft>
              <a:defRPr sz="2400">
                <a:solidFill>
                  <a:schemeClr val="tx1"/>
                </a:solidFill>
                <a:latin typeface="Verdana" pitchFamily="34" charset="0"/>
              </a:defRPr>
            </a:lvl8pPr>
            <a:lvl9pPr marL="3886200" indent="-228600" algn="ctr" eaLnBrk="0" fontAlgn="base" hangingPunct="0">
              <a:spcBef>
                <a:spcPct val="0"/>
              </a:spcBef>
              <a:spcAft>
                <a:spcPct val="0"/>
              </a:spcAft>
              <a:defRPr sz="2400">
                <a:solidFill>
                  <a:schemeClr val="tx1"/>
                </a:solidFill>
                <a:latin typeface="Verdana" pitchFamily="34" charset="0"/>
              </a:defRPr>
            </a:lvl9pPr>
          </a:lstStyle>
          <a:p>
            <a:pPr algn="ctr"/>
            <a:r>
              <a:rPr lang="en-US" altLang="en-US" sz="1800" b="1">
                <a:solidFill>
                  <a:srgbClr val="00009A"/>
                </a:solidFill>
                <a:latin typeface="+mn-lt"/>
              </a:rPr>
              <a:t>Desperate</a:t>
            </a:r>
          </a:p>
        </p:txBody>
      </p:sp>
      <p:sp>
        <p:nvSpPr>
          <p:cNvPr id="71" name="Text Box 47"/>
          <p:cNvSpPr txBox="1">
            <a:spLocks noChangeArrowheads="1"/>
          </p:cNvSpPr>
          <p:nvPr/>
        </p:nvSpPr>
        <p:spPr bwMode="auto">
          <a:xfrm>
            <a:off x="3842549" y="4280962"/>
            <a:ext cx="1190625" cy="577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algn="ctr" eaLnBrk="0" fontAlgn="base" hangingPunct="0">
              <a:spcBef>
                <a:spcPct val="0"/>
              </a:spcBef>
              <a:spcAft>
                <a:spcPct val="0"/>
              </a:spcAft>
              <a:defRPr sz="2400">
                <a:solidFill>
                  <a:schemeClr val="tx1"/>
                </a:solidFill>
                <a:latin typeface="Verdana" pitchFamily="34" charset="0"/>
              </a:defRPr>
            </a:lvl6pPr>
            <a:lvl7pPr marL="2971800" indent="-228600" algn="ctr" eaLnBrk="0" fontAlgn="base" hangingPunct="0">
              <a:spcBef>
                <a:spcPct val="0"/>
              </a:spcBef>
              <a:spcAft>
                <a:spcPct val="0"/>
              </a:spcAft>
              <a:defRPr sz="2400">
                <a:solidFill>
                  <a:schemeClr val="tx1"/>
                </a:solidFill>
                <a:latin typeface="Verdana" pitchFamily="34" charset="0"/>
              </a:defRPr>
            </a:lvl7pPr>
            <a:lvl8pPr marL="3429000" indent="-228600" algn="ctr" eaLnBrk="0" fontAlgn="base" hangingPunct="0">
              <a:spcBef>
                <a:spcPct val="0"/>
              </a:spcBef>
              <a:spcAft>
                <a:spcPct val="0"/>
              </a:spcAft>
              <a:defRPr sz="2400">
                <a:solidFill>
                  <a:schemeClr val="tx1"/>
                </a:solidFill>
                <a:latin typeface="Verdana" pitchFamily="34" charset="0"/>
              </a:defRPr>
            </a:lvl8pPr>
            <a:lvl9pPr marL="3886200" indent="-228600" algn="ctr" eaLnBrk="0" fontAlgn="base" hangingPunct="0">
              <a:spcBef>
                <a:spcPct val="0"/>
              </a:spcBef>
              <a:spcAft>
                <a:spcPct val="0"/>
              </a:spcAft>
              <a:defRPr sz="2400">
                <a:solidFill>
                  <a:schemeClr val="tx1"/>
                </a:solidFill>
                <a:latin typeface="Verdana" pitchFamily="34" charset="0"/>
              </a:defRPr>
            </a:lvl9pPr>
          </a:lstStyle>
          <a:p>
            <a:pPr algn="ctr"/>
            <a:r>
              <a:rPr lang="en-US" altLang="en-US" sz="1050">
                <a:latin typeface="+mn-lt"/>
              </a:rPr>
              <a:t>“There’s no point in selling now, I’ve lost too much.”</a:t>
            </a:r>
          </a:p>
        </p:txBody>
      </p:sp>
      <p:sp>
        <p:nvSpPr>
          <p:cNvPr id="73" name="Text Box 49"/>
          <p:cNvSpPr txBox="1">
            <a:spLocks noChangeArrowheads="1"/>
          </p:cNvSpPr>
          <p:nvPr/>
        </p:nvSpPr>
        <p:spPr bwMode="auto">
          <a:xfrm>
            <a:off x="5858774" y="5274265"/>
            <a:ext cx="141147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algn="ctr" eaLnBrk="0" fontAlgn="base" hangingPunct="0">
              <a:spcBef>
                <a:spcPct val="0"/>
              </a:spcBef>
              <a:spcAft>
                <a:spcPct val="0"/>
              </a:spcAft>
              <a:defRPr sz="2400">
                <a:solidFill>
                  <a:schemeClr val="tx1"/>
                </a:solidFill>
                <a:latin typeface="Verdana" pitchFamily="34" charset="0"/>
              </a:defRPr>
            </a:lvl6pPr>
            <a:lvl7pPr marL="2971800" indent="-228600" algn="ctr" eaLnBrk="0" fontAlgn="base" hangingPunct="0">
              <a:spcBef>
                <a:spcPct val="0"/>
              </a:spcBef>
              <a:spcAft>
                <a:spcPct val="0"/>
              </a:spcAft>
              <a:defRPr sz="2400">
                <a:solidFill>
                  <a:schemeClr val="tx1"/>
                </a:solidFill>
                <a:latin typeface="Verdana" pitchFamily="34" charset="0"/>
              </a:defRPr>
            </a:lvl7pPr>
            <a:lvl8pPr marL="3429000" indent="-228600" algn="ctr" eaLnBrk="0" fontAlgn="base" hangingPunct="0">
              <a:spcBef>
                <a:spcPct val="0"/>
              </a:spcBef>
              <a:spcAft>
                <a:spcPct val="0"/>
              </a:spcAft>
              <a:defRPr sz="2400">
                <a:solidFill>
                  <a:schemeClr val="tx1"/>
                </a:solidFill>
                <a:latin typeface="Verdana" pitchFamily="34" charset="0"/>
              </a:defRPr>
            </a:lvl8pPr>
            <a:lvl9pPr marL="3886200" indent="-228600" algn="ctr" eaLnBrk="0" fontAlgn="base" hangingPunct="0">
              <a:spcBef>
                <a:spcPct val="0"/>
              </a:spcBef>
              <a:spcAft>
                <a:spcPct val="0"/>
              </a:spcAft>
              <a:defRPr sz="2400">
                <a:solidFill>
                  <a:schemeClr val="tx1"/>
                </a:solidFill>
                <a:latin typeface="Verdana" pitchFamily="34" charset="0"/>
              </a:defRPr>
            </a:lvl9pPr>
          </a:lstStyle>
          <a:p>
            <a:pPr algn="ctr"/>
            <a:r>
              <a:rPr lang="en-US" altLang="en-US" sz="1800" b="1">
                <a:solidFill>
                  <a:srgbClr val="00009A"/>
                </a:solidFill>
                <a:latin typeface="+mn-lt"/>
              </a:rPr>
              <a:t>DEFEATED</a:t>
            </a:r>
          </a:p>
        </p:txBody>
      </p:sp>
      <p:sp>
        <p:nvSpPr>
          <p:cNvPr id="74" name="Text Box 50"/>
          <p:cNvSpPr txBox="1">
            <a:spLocks noChangeArrowheads="1"/>
          </p:cNvSpPr>
          <p:nvPr/>
        </p:nvSpPr>
        <p:spPr bwMode="auto">
          <a:xfrm>
            <a:off x="5812830" y="5580808"/>
            <a:ext cx="1503363" cy="415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algn="ctr" eaLnBrk="0" fontAlgn="base" hangingPunct="0">
              <a:spcBef>
                <a:spcPct val="0"/>
              </a:spcBef>
              <a:spcAft>
                <a:spcPct val="0"/>
              </a:spcAft>
              <a:defRPr sz="2400">
                <a:solidFill>
                  <a:schemeClr val="tx1"/>
                </a:solidFill>
                <a:latin typeface="Verdana" pitchFamily="34" charset="0"/>
              </a:defRPr>
            </a:lvl6pPr>
            <a:lvl7pPr marL="2971800" indent="-228600" algn="ctr" eaLnBrk="0" fontAlgn="base" hangingPunct="0">
              <a:spcBef>
                <a:spcPct val="0"/>
              </a:spcBef>
              <a:spcAft>
                <a:spcPct val="0"/>
              </a:spcAft>
              <a:defRPr sz="2400">
                <a:solidFill>
                  <a:schemeClr val="tx1"/>
                </a:solidFill>
                <a:latin typeface="Verdana" pitchFamily="34" charset="0"/>
              </a:defRPr>
            </a:lvl7pPr>
            <a:lvl8pPr marL="3429000" indent="-228600" algn="ctr" eaLnBrk="0" fontAlgn="base" hangingPunct="0">
              <a:spcBef>
                <a:spcPct val="0"/>
              </a:spcBef>
              <a:spcAft>
                <a:spcPct val="0"/>
              </a:spcAft>
              <a:defRPr sz="2400">
                <a:solidFill>
                  <a:schemeClr val="tx1"/>
                </a:solidFill>
                <a:latin typeface="Verdana" pitchFamily="34" charset="0"/>
              </a:defRPr>
            </a:lvl8pPr>
            <a:lvl9pPr marL="3886200" indent="-228600" algn="ctr" eaLnBrk="0" fontAlgn="base" hangingPunct="0">
              <a:spcBef>
                <a:spcPct val="0"/>
              </a:spcBef>
              <a:spcAft>
                <a:spcPct val="0"/>
              </a:spcAft>
              <a:defRPr sz="2400">
                <a:solidFill>
                  <a:schemeClr val="tx1"/>
                </a:solidFill>
                <a:latin typeface="Verdana" pitchFamily="34" charset="0"/>
              </a:defRPr>
            </a:lvl9pPr>
          </a:lstStyle>
          <a:p>
            <a:pPr algn="ctr"/>
            <a:r>
              <a:rPr lang="en-US" altLang="en-US" sz="1050">
                <a:latin typeface="+mn-lt"/>
              </a:rPr>
              <a:t>“There go my dreams of</a:t>
            </a:r>
            <a:br>
              <a:rPr lang="en-US" altLang="en-US" sz="1050">
                <a:latin typeface="+mn-lt"/>
              </a:rPr>
            </a:br>
            <a:r>
              <a:rPr lang="en-US" altLang="en-US" sz="1050">
                <a:latin typeface="+mn-lt"/>
              </a:rPr>
              <a:t>an early retirement.”</a:t>
            </a:r>
          </a:p>
        </p:txBody>
      </p:sp>
      <p:sp>
        <p:nvSpPr>
          <p:cNvPr id="100" name="Text Box 33"/>
          <p:cNvSpPr txBox="1">
            <a:spLocks noChangeArrowheads="1"/>
          </p:cNvSpPr>
          <p:nvPr/>
        </p:nvSpPr>
        <p:spPr bwMode="auto">
          <a:xfrm>
            <a:off x="5523682" y="1855490"/>
            <a:ext cx="203132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a:solidFill>
                  <a:schemeClr val="tx1"/>
                </a:solidFill>
                <a:latin typeface="Verdana" charset="0"/>
                <a:ea typeface="ＭＳ Ｐゴシック" charset="0"/>
              </a:defRPr>
            </a:lvl1pPr>
            <a:lvl2pPr marL="742950" indent="-285750">
              <a:defRPr sz="2400">
                <a:solidFill>
                  <a:schemeClr val="tx1"/>
                </a:solidFill>
                <a:latin typeface="Verdana" charset="0"/>
                <a:ea typeface="ＭＳ Ｐゴシック" charset="0"/>
              </a:defRPr>
            </a:lvl2pPr>
            <a:lvl3pPr marL="1143000" indent="-228600">
              <a:defRPr sz="2400">
                <a:solidFill>
                  <a:schemeClr val="tx1"/>
                </a:solidFill>
                <a:latin typeface="Verdana" charset="0"/>
                <a:ea typeface="ＭＳ Ｐゴシック" charset="0"/>
              </a:defRPr>
            </a:lvl3pPr>
            <a:lvl4pPr marL="1600200" indent="-228600">
              <a:defRPr sz="2400">
                <a:solidFill>
                  <a:schemeClr val="tx1"/>
                </a:solidFill>
                <a:latin typeface="Verdana" charset="0"/>
                <a:ea typeface="ＭＳ Ｐゴシック" charset="0"/>
              </a:defRPr>
            </a:lvl4pPr>
            <a:lvl5pPr marL="2057400" indent="-228600">
              <a:defRPr sz="2400">
                <a:solidFill>
                  <a:schemeClr val="tx1"/>
                </a:solidFill>
                <a:latin typeface="Verdana" charset="0"/>
                <a:ea typeface="ＭＳ Ｐゴシック" charset="0"/>
              </a:defRPr>
            </a:lvl5pPr>
            <a:lvl6pPr marL="2514600" indent="-228600" algn="ctr" eaLnBrk="0" fontAlgn="base" hangingPunct="0">
              <a:spcBef>
                <a:spcPct val="0"/>
              </a:spcBef>
              <a:spcAft>
                <a:spcPct val="0"/>
              </a:spcAft>
              <a:defRPr sz="2400">
                <a:solidFill>
                  <a:schemeClr val="tx1"/>
                </a:solidFill>
                <a:latin typeface="Verdana" charset="0"/>
                <a:ea typeface="ＭＳ Ｐゴシック" charset="0"/>
              </a:defRPr>
            </a:lvl6pPr>
            <a:lvl7pPr marL="2971800" indent="-228600" algn="ctr" eaLnBrk="0" fontAlgn="base" hangingPunct="0">
              <a:spcBef>
                <a:spcPct val="0"/>
              </a:spcBef>
              <a:spcAft>
                <a:spcPct val="0"/>
              </a:spcAft>
              <a:defRPr sz="2400">
                <a:solidFill>
                  <a:schemeClr val="tx1"/>
                </a:solidFill>
                <a:latin typeface="Verdana" charset="0"/>
                <a:ea typeface="ＭＳ Ｐゴシック" charset="0"/>
              </a:defRPr>
            </a:lvl7pPr>
            <a:lvl8pPr marL="3429000" indent="-228600" algn="ctr" eaLnBrk="0" fontAlgn="base" hangingPunct="0">
              <a:spcBef>
                <a:spcPct val="0"/>
              </a:spcBef>
              <a:spcAft>
                <a:spcPct val="0"/>
              </a:spcAft>
              <a:defRPr sz="2400">
                <a:solidFill>
                  <a:schemeClr val="tx1"/>
                </a:solidFill>
                <a:latin typeface="Verdana" charset="0"/>
                <a:ea typeface="ＭＳ Ｐゴシック" charset="0"/>
              </a:defRPr>
            </a:lvl8pPr>
            <a:lvl9pPr marL="3886200" indent="-228600" algn="ctr" eaLnBrk="0" fontAlgn="base" hangingPunct="0">
              <a:spcBef>
                <a:spcPct val="0"/>
              </a:spcBef>
              <a:spcAft>
                <a:spcPct val="0"/>
              </a:spcAft>
              <a:defRPr sz="2400">
                <a:solidFill>
                  <a:schemeClr val="tx1"/>
                </a:solidFill>
                <a:latin typeface="Verdana" charset="0"/>
                <a:ea typeface="ＭＳ Ｐゴシック" charset="0"/>
              </a:defRPr>
            </a:lvl9pPr>
          </a:lstStyle>
          <a:p>
            <a:pPr algn="ctr"/>
            <a:r>
              <a:rPr lang="en-US" sz="1800" b="1">
                <a:solidFill>
                  <a:srgbClr val="06874E"/>
                </a:solidFill>
                <a:latin typeface="+mn-lt"/>
                <a:ea typeface="Arial Unicode MS" panose="020B0604020202020204" pitchFamily="34" charset="-128"/>
              </a:rPr>
              <a:t>Best opportunity</a:t>
            </a:r>
            <a:br>
              <a:rPr lang="en-US" sz="1800" b="1">
                <a:solidFill>
                  <a:srgbClr val="06874E"/>
                </a:solidFill>
                <a:latin typeface="+mn-lt"/>
                <a:ea typeface="Arial Unicode MS" panose="020B0604020202020204" pitchFamily="34" charset="-128"/>
              </a:rPr>
            </a:br>
            <a:r>
              <a:rPr lang="en-US" sz="1800" b="1">
                <a:solidFill>
                  <a:srgbClr val="06874E"/>
                </a:solidFill>
                <a:latin typeface="+mn-lt"/>
                <a:ea typeface="Arial Unicode MS" panose="020B0604020202020204" pitchFamily="34" charset="-128"/>
              </a:rPr>
              <a:t>to make money</a:t>
            </a:r>
          </a:p>
        </p:txBody>
      </p:sp>
      <p:sp>
        <p:nvSpPr>
          <p:cNvPr id="76" name="Text Box 52"/>
          <p:cNvSpPr txBox="1">
            <a:spLocks noChangeArrowheads="1"/>
          </p:cNvSpPr>
          <p:nvPr/>
        </p:nvSpPr>
        <p:spPr bwMode="auto">
          <a:xfrm>
            <a:off x="7125936" y="3683017"/>
            <a:ext cx="104387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algn="ctr" eaLnBrk="0" fontAlgn="base" hangingPunct="0">
              <a:spcBef>
                <a:spcPct val="0"/>
              </a:spcBef>
              <a:spcAft>
                <a:spcPct val="0"/>
              </a:spcAft>
              <a:defRPr sz="2400">
                <a:solidFill>
                  <a:schemeClr val="tx1"/>
                </a:solidFill>
                <a:latin typeface="Verdana" pitchFamily="34" charset="0"/>
              </a:defRPr>
            </a:lvl6pPr>
            <a:lvl7pPr marL="2971800" indent="-228600" algn="ctr" eaLnBrk="0" fontAlgn="base" hangingPunct="0">
              <a:spcBef>
                <a:spcPct val="0"/>
              </a:spcBef>
              <a:spcAft>
                <a:spcPct val="0"/>
              </a:spcAft>
              <a:defRPr sz="2400">
                <a:solidFill>
                  <a:schemeClr val="tx1"/>
                </a:solidFill>
                <a:latin typeface="Verdana" pitchFamily="34" charset="0"/>
              </a:defRPr>
            </a:lvl7pPr>
            <a:lvl8pPr marL="3429000" indent="-228600" algn="ctr" eaLnBrk="0" fontAlgn="base" hangingPunct="0">
              <a:spcBef>
                <a:spcPct val="0"/>
              </a:spcBef>
              <a:spcAft>
                <a:spcPct val="0"/>
              </a:spcAft>
              <a:defRPr sz="2400">
                <a:solidFill>
                  <a:schemeClr val="tx1"/>
                </a:solidFill>
                <a:latin typeface="Verdana" pitchFamily="34" charset="0"/>
              </a:defRPr>
            </a:lvl8pPr>
            <a:lvl9pPr marL="3886200" indent="-228600" algn="ctr" eaLnBrk="0" fontAlgn="base" hangingPunct="0">
              <a:spcBef>
                <a:spcPct val="0"/>
              </a:spcBef>
              <a:spcAft>
                <a:spcPct val="0"/>
              </a:spcAft>
              <a:defRPr sz="2400">
                <a:solidFill>
                  <a:schemeClr val="tx1"/>
                </a:solidFill>
                <a:latin typeface="Verdana" pitchFamily="34" charset="0"/>
              </a:defRPr>
            </a:lvl9pPr>
          </a:lstStyle>
          <a:p>
            <a:pPr algn="ctr"/>
            <a:r>
              <a:rPr lang="en-US" altLang="en-US" sz="1800" b="1">
                <a:solidFill>
                  <a:srgbClr val="00009A"/>
                </a:solidFill>
                <a:latin typeface="+mn-lt"/>
              </a:rPr>
              <a:t>Hopeful</a:t>
            </a:r>
          </a:p>
        </p:txBody>
      </p:sp>
      <p:sp>
        <p:nvSpPr>
          <p:cNvPr id="77" name="Text Box 53"/>
          <p:cNvSpPr txBox="1">
            <a:spLocks noChangeArrowheads="1"/>
          </p:cNvSpPr>
          <p:nvPr/>
        </p:nvSpPr>
        <p:spPr bwMode="auto">
          <a:xfrm>
            <a:off x="6836999" y="3966674"/>
            <a:ext cx="1623338" cy="41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algn="ctr" eaLnBrk="0" fontAlgn="base" hangingPunct="0">
              <a:spcBef>
                <a:spcPct val="0"/>
              </a:spcBef>
              <a:spcAft>
                <a:spcPct val="0"/>
              </a:spcAft>
              <a:defRPr sz="2400">
                <a:solidFill>
                  <a:schemeClr val="tx1"/>
                </a:solidFill>
                <a:latin typeface="Verdana" pitchFamily="34" charset="0"/>
              </a:defRPr>
            </a:lvl6pPr>
            <a:lvl7pPr marL="2971800" indent="-228600" algn="ctr" eaLnBrk="0" fontAlgn="base" hangingPunct="0">
              <a:spcBef>
                <a:spcPct val="0"/>
              </a:spcBef>
              <a:spcAft>
                <a:spcPct val="0"/>
              </a:spcAft>
              <a:defRPr sz="2400">
                <a:solidFill>
                  <a:schemeClr val="tx1"/>
                </a:solidFill>
                <a:latin typeface="Verdana" pitchFamily="34" charset="0"/>
              </a:defRPr>
            </a:lvl7pPr>
            <a:lvl8pPr marL="3429000" indent="-228600" algn="ctr" eaLnBrk="0" fontAlgn="base" hangingPunct="0">
              <a:spcBef>
                <a:spcPct val="0"/>
              </a:spcBef>
              <a:spcAft>
                <a:spcPct val="0"/>
              </a:spcAft>
              <a:defRPr sz="2400">
                <a:solidFill>
                  <a:schemeClr val="tx1"/>
                </a:solidFill>
                <a:latin typeface="Verdana" pitchFamily="34" charset="0"/>
              </a:defRPr>
            </a:lvl8pPr>
            <a:lvl9pPr marL="3886200" indent="-228600" algn="ctr" eaLnBrk="0" fontAlgn="base" hangingPunct="0">
              <a:spcBef>
                <a:spcPct val="0"/>
              </a:spcBef>
              <a:spcAft>
                <a:spcPct val="0"/>
              </a:spcAft>
              <a:defRPr sz="2400">
                <a:solidFill>
                  <a:schemeClr val="tx1"/>
                </a:solidFill>
                <a:latin typeface="Verdana" pitchFamily="34" charset="0"/>
              </a:defRPr>
            </a:lvl9pPr>
          </a:lstStyle>
          <a:p>
            <a:pPr algn="ctr"/>
            <a:r>
              <a:rPr lang="en-US" altLang="en-US" sz="1050">
                <a:latin typeface="+mn-lt"/>
              </a:rPr>
              <a:t>“Things seem like they’re turning around.”</a:t>
            </a:r>
          </a:p>
        </p:txBody>
      </p:sp>
      <p:grpSp>
        <p:nvGrpSpPr>
          <p:cNvPr id="3" name="Group 2">
            <a:extLst>
              <a:ext uri="{FF2B5EF4-FFF2-40B4-BE49-F238E27FC236}">
                <a16:creationId xmlns:a16="http://schemas.microsoft.com/office/drawing/2014/main" id="{1C4E9CB6-8B5E-8696-E5AB-B023453C563D}"/>
              </a:ext>
              <a:ext uri="{C183D7F6-B498-43B3-948B-1728B52AA6E4}">
                <adec:decorative xmlns:adec="http://schemas.microsoft.com/office/drawing/2017/decorative" val="1"/>
              </a:ext>
            </a:extLst>
          </p:cNvPr>
          <p:cNvGrpSpPr/>
          <p:nvPr/>
        </p:nvGrpSpPr>
        <p:grpSpPr>
          <a:xfrm>
            <a:off x="737394" y="2265124"/>
            <a:ext cx="7669213" cy="2845901"/>
            <a:chOff x="737394" y="2265124"/>
            <a:chExt cx="7669213" cy="2845901"/>
          </a:xfrm>
        </p:grpSpPr>
        <p:sp>
          <p:nvSpPr>
            <p:cNvPr id="59" name="Line 19"/>
            <p:cNvSpPr>
              <a:spLocks noChangeShapeType="1"/>
            </p:cNvSpPr>
            <p:nvPr/>
          </p:nvSpPr>
          <p:spPr bwMode="auto">
            <a:xfrm>
              <a:off x="737394" y="3706984"/>
              <a:ext cx="7669213"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000">
                <a:latin typeface="+mn-lt"/>
              </a:endParaRPr>
            </a:p>
          </p:txBody>
        </p:sp>
        <p:sp>
          <p:nvSpPr>
            <p:cNvPr id="20" name="Freeform 19"/>
            <p:cNvSpPr/>
            <p:nvPr/>
          </p:nvSpPr>
          <p:spPr>
            <a:xfrm>
              <a:off x="1422400" y="2347868"/>
              <a:ext cx="6221506" cy="2677684"/>
            </a:xfrm>
            <a:custGeom>
              <a:avLst/>
              <a:gdLst>
                <a:gd name="connsiteX0" fmla="*/ 0 w 6257365"/>
                <a:gd name="connsiteY0" fmla="*/ 2169458 h 2707341"/>
                <a:gd name="connsiteX1" fmla="*/ 1739153 w 6257365"/>
                <a:gd name="connsiteY1" fmla="*/ 0 h 2707341"/>
                <a:gd name="connsiteX2" fmla="*/ 3412565 w 6257365"/>
                <a:gd name="connsiteY2" fmla="*/ 1410447 h 2707341"/>
                <a:gd name="connsiteX3" fmla="*/ 5080000 w 6257365"/>
                <a:gd name="connsiteY3" fmla="*/ 2707341 h 2707341"/>
                <a:gd name="connsiteX4" fmla="*/ 6257365 w 6257365"/>
                <a:gd name="connsiteY4" fmla="*/ 2121647 h 2707341"/>
                <a:gd name="connsiteX0" fmla="*/ 0 w 6257365"/>
                <a:gd name="connsiteY0" fmla="*/ 2179638 h 2717521"/>
                <a:gd name="connsiteX1" fmla="*/ 1739153 w 6257365"/>
                <a:gd name="connsiteY1" fmla="*/ 10180 h 2717521"/>
                <a:gd name="connsiteX2" fmla="*/ 3412565 w 6257365"/>
                <a:gd name="connsiteY2" fmla="*/ 1420627 h 2717521"/>
                <a:gd name="connsiteX3" fmla="*/ 5080000 w 6257365"/>
                <a:gd name="connsiteY3" fmla="*/ 2717521 h 2717521"/>
                <a:gd name="connsiteX4" fmla="*/ 6257365 w 6257365"/>
                <a:gd name="connsiteY4" fmla="*/ 2131827 h 2717521"/>
                <a:gd name="connsiteX0" fmla="*/ 0 w 6257365"/>
                <a:gd name="connsiteY0" fmla="*/ 2169496 h 2707379"/>
                <a:gd name="connsiteX1" fmla="*/ 1739153 w 6257365"/>
                <a:gd name="connsiteY1" fmla="*/ 38 h 2707379"/>
                <a:gd name="connsiteX2" fmla="*/ 3412565 w 6257365"/>
                <a:gd name="connsiteY2" fmla="*/ 1410485 h 2707379"/>
                <a:gd name="connsiteX3" fmla="*/ 5080000 w 6257365"/>
                <a:gd name="connsiteY3" fmla="*/ 2707379 h 2707379"/>
                <a:gd name="connsiteX4" fmla="*/ 6257365 w 6257365"/>
                <a:gd name="connsiteY4" fmla="*/ 2121685 h 2707379"/>
                <a:gd name="connsiteX0" fmla="*/ 0 w 6257365"/>
                <a:gd name="connsiteY0" fmla="*/ 2169496 h 2831238"/>
                <a:gd name="connsiteX1" fmla="*/ 1739153 w 6257365"/>
                <a:gd name="connsiteY1" fmla="*/ 38 h 2831238"/>
                <a:gd name="connsiteX2" fmla="*/ 3412565 w 6257365"/>
                <a:gd name="connsiteY2" fmla="*/ 1410485 h 2831238"/>
                <a:gd name="connsiteX3" fmla="*/ 5080000 w 6257365"/>
                <a:gd name="connsiteY3" fmla="*/ 2707379 h 2831238"/>
                <a:gd name="connsiteX4" fmla="*/ 6257365 w 6257365"/>
                <a:gd name="connsiteY4" fmla="*/ 2121685 h 2831238"/>
                <a:gd name="connsiteX0" fmla="*/ 0 w 6257365"/>
                <a:gd name="connsiteY0" fmla="*/ 2169496 h 2707392"/>
                <a:gd name="connsiteX1" fmla="*/ 1739153 w 6257365"/>
                <a:gd name="connsiteY1" fmla="*/ 38 h 2707392"/>
                <a:gd name="connsiteX2" fmla="*/ 3412565 w 6257365"/>
                <a:gd name="connsiteY2" fmla="*/ 1410485 h 2707392"/>
                <a:gd name="connsiteX3" fmla="*/ 5080000 w 6257365"/>
                <a:gd name="connsiteY3" fmla="*/ 2707379 h 2707392"/>
                <a:gd name="connsiteX4" fmla="*/ 6257365 w 6257365"/>
                <a:gd name="connsiteY4" fmla="*/ 2121685 h 2707392"/>
                <a:gd name="connsiteX0" fmla="*/ 0 w 6257365"/>
                <a:gd name="connsiteY0" fmla="*/ 2169496 h 2707392"/>
                <a:gd name="connsiteX1" fmla="*/ 1739153 w 6257365"/>
                <a:gd name="connsiteY1" fmla="*/ 38 h 2707392"/>
                <a:gd name="connsiteX2" fmla="*/ 3412565 w 6257365"/>
                <a:gd name="connsiteY2" fmla="*/ 1410485 h 2707392"/>
                <a:gd name="connsiteX3" fmla="*/ 5080000 w 6257365"/>
                <a:gd name="connsiteY3" fmla="*/ 2707379 h 2707392"/>
                <a:gd name="connsiteX4" fmla="*/ 6257365 w 6257365"/>
                <a:gd name="connsiteY4" fmla="*/ 2121685 h 2707392"/>
                <a:gd name="connsiteX0" fmla="*/ 0 w 6257365"/>
                <a:gd name="connsiteY0" fmla="*/ 2169496 h 2671534"/>
                <a:gd name="connsiteX1" fmla="*/ 1739153 w 6257365"/>
                <a:gd name="connsiteY1" fmla="*/ 38 h 2671534"/>
                <a:gd name="connsiteX2" fmla="*/ 3412565 w 6257365"/>
                <a:gd name="connsiteY2" fmla="*/ 1410485 h 2671534"/>
                <a:gd name="connsiteX3" fmla="*/ 5157695 w 6257365"/>
                <a:gd name="connsiteY3" fmla="*/ 2671520 h 2671534"/>
                <a:gd name="connsiteX4" fmla="*/ 6257365 w 6257365"/>
                <a:gd name="connsiteY4" fmla="*/ 2121685 h 2671534"/>
                <a:gd name="connsiteX0" fmla="*/ 0 w 6257365"/>
                <a:gd name="connsiteY0" fmla="*/ 2169496 h 2677510"/>
                <a:gd name="connsiteX1" fmla="*/ 1739153 w 6257365"/>
                <a:gd name="connsiteY1" fmla="*/ 38 h 2677510"/>
                <a:gd name="connsiteX2" fmla="*/ 3412565 w 6257365"/>
                <a:gd name="connsiteY2" fmla="*/ 1410485 h 2677510"/>
                <a:gd name="connsiteX3" fmla="*/ 5157695 w 6257365"/>
                <a:gd name="connsiteY3" fmla="*/ 2677496 h 2677510"/>
                <a:gd name="connsiteX4" fmla="*/ 6257365 w 6257365"/>
                <a:gd name="connsiteY4" fmla="*/ 2121685 h 2677510"/>
                <a:gd name="connsiteX0" fmla="*/ 0 w 6257365"/>
                <a:gd name="connsiteY0" fmla="*/ 2169496 h 2677510"/>
                <a:gd name="connsiteX1" fmla="*/ 1739153 w 6257365"/>
                <a:gd name="connsiteY1" fmla="*/ 38 h 2677510"/>
                <a:gd name="connsiteX2" fmla="*/ 3412565 w 6257365"/>
                <a:gd name="connsiteY2" fmla="*/ 1410485 h 2677510"/>
                <a:gd name="connsiteX3" fmla="*/ 5157695 w 6257365"/>
                <a:gd name="connsiteY3" fmla="*/ 2677496 h 2677510"/>
                <a:gd name="connsiteX4" fmla="*/ 6257365 w 6257365"/>
                <a:gd name="connsiteY4" fmla="*/ 2121685 h 2677510"/>
                <a:gd name="connsiteX0" fmla="*/ 0 w 6257365"/>
                <a:gd name="connsiteY0" fmla="*/ 2169496 h 2677510"/>
                <a:gd name="connsiteX1" fmla="*/ 1739153 w 6257365"/>
                <a:gd name="connsiteY1" fmla="*/ 38 h 2677510"/>
                <a:gd name="connsiteX2" fmla="*/ 3412565 w 6257365"/>
                <a:gd name="connsiteY2" fmla="*/ 1410485 h 2677510"/>
                <a:gd name="connsiteX3" fmla="*/ 5157695 w 6257365"/>
                <a:gd name="connsiteY3" fmla="*/ 2677496 h 2677510"/>
                <a:gd name="connsiteX4" fmla="*/ 6257365 w 6257365"/>
                <a:gd name="connsiteY4" fmla="*/ 2121685 h 2677510"/>
                <a:gd name="connsiteX0" fmla="*/ 0 w 6257365"/>
                <a:gd name="connsiteY0" fmla="*/ 2169496 h 2677510"/>
                <a:gd name="connsiteX1" fmla="*/ 1739153 w 6257365"/>
                <a:gd name="connsiteY1" fmla="*/ 38 h 2677510"/>
                <a:gd name="connsiteX2" fmla="*/ 3412565 w 6257365"/>
                <a:gd name="connsiteY2" fmla="*/ 1410485 h 2677510"/>
                <a:gd name="connsiteX3" fmla="*/ 5157695 w 6257365"/>
                <a:gd name="connsiteY3" fmla="*/ 2677496 h 2677510"/>
                <a:gd name="connsiteX4" fmla="*/ 6257365 w 6257365"/>
                <a:gd name="connsiteY4" fmla="*/ 2121685 h 2677510"/>
                <a:gd name="connsiteX0" fmla="*/ 0 w 6257365"/>
                <a:gd name="connsiteY0" fmla="*/ 2169496 h 2677513"/>
                <a:gd name="connsiteX1" fmla="*/ 1739153 w 6257365"/>
                <a:gd name="connsiteY1" fmla="*/ 38 h 2677513"/>
                <a:gd name="connsiteX2" fmla="*/ 3412565 w 6257365"/>
                <a:gd name="connsiteY2" fmla="*/ 1410485 h 2677513"/>
                <a:gd name="connsiteX3" fmla="*/ 5157695 w 6257365"/>
                <a:gd name="connsiteY3" fmla="*/ 2677496 h 2677513"/>
                <a:gd name="connsiteX4" fmla="*/ 6257365 w 6257365"/>
                <a:gd name="connsiteY4" fmla="*/ 2121685 h 2677513"/>
                <a:gd name="connsiteX0" fmla="*/ 0 w 6257365"/>
                <a:gd name="connsiteY0" fmla="*/ 2169502 h 2677519"/>
                <a:gd name="connsiteX1" fmla="*/ 1739153 w 6257365"/>
                <a:gd name="connsiteY1" fmla="*/ 44 h 2677519"/>
                <a:gd name="connsiteX2" fmla="*/ 3412565 w 6257365"/>
                <a:gd name="connsiteY2" fmla="*/ 1410491 h 2677519"/>
                <a:gd name="connsiteX3" fmla="*/ 5157695 w 6257365"/>
                <a:gd name="connsiteY3" fmla="*/ 2677502 h 2677519"/>
                <a:gd name="connsiteX4" fmla="*/ 6257365 w 6257365"/>
                <a:gd name="connsiteY4" fmla="*/ 2121691 h 2677519"/>
                <a:gd name="connsiteX0" fmla="*/ 0 w 6257365"/>
                <a:gd name="connsiteY0" fmla="*/ 2169547 h 2677593"/>
                <a:gd name="connsiteX1" fmla="*/ 1739153 w 6257365"/>
                <a:gd name="connsiteY1" fmla="*/ 89 h 2677593"/>
                <a:gd name="connsiteX2" fmla="*/ 3412565 w 6257365"/>
                <a:gd name="connsiteY2" fmla="*/ 1410536 h 2677593"/>
                <a:gd name="connsiteX3" fmla="*/ 5157695 w 6257365"/>
                <a:gd name="connsiteY3" fmla="*/ 2677547 h 2677593"/>
                <a:gd name="connsiteX4" fmla="*/ 6257365 w 6257365"/>
                <a:gd name="connsiteY4" fmla="*/ 2121736 h 2677593"/>
                <a:gd name="connsiteX0" fmla="*/ 0 w 6221506"/>
                <a:gd name="connsiteY0" fmla="*/ 2169547 h 2700687"/>
                <a:gd name="connsiteX1" fmla="*/ 1739153 w 6221506"/>
                <a:gd name="connsiteY1" fmla="*/ 89 h 2700687"/>
                <a:gd name="connsiteX2" fmla="*/ 3412565 w 6221506"/>
                <a:gd name="connsiteY2" fmla="*/ 1410536 h 2700687"/>
                <a:gd name="connsiteX3" fmla="*/ 5157695 w 6221506"/>
                <a:gd name="connsiteY3" fmla="*/ 2677547 h 2700687"/>
                <a:gd name="connsiteX4" fmla="*/ 6221506 w 6221506"/>
                <a:gd name="connsiteY4" fmla="*/ 2157594 h 2700687"/>
                <a:gd name="connsiteX0" fmla="*/ 0 w 6221506"/>
                <a:gd name="connsiteY0" fmla="*/ 2169547 h 2700434"/>
                <a:gd name="connsiteX1" fmla="*/ 1739153 w 6221506"/>
                <a:gd name="connsiteY1" fmla="*/ 89 h 2700434"/>
                <a:gd name="connsiteX2" fmla="*/ 3412565 w 6221506"/>
                <a:gd name="connsiteY2" fmla="*/ 1410536 h 2700434"/>
                <a:gd name="connsiteX3" fmla="*/ 5157695 w 6221506"/>
                <a:gd name="connsiteY3" fmla="*/ 2677547 h 2700434"/>
                <a:gd name="connsiteX4" fmla="*/ 6221506 w 6221506"/>
                <a:gd name="connsiteY4" fmla="*/ 2157594 h 2700434"/>
                <a:gd name="connsiteX0" fmla="*/ 0 w 6221506"/>
                <a:gd name="connsiteY0" fmla="*/ 2169547 h 2677838"/>
                <a:gd name="connsiteX1" fmla="*/ 1739153 w 6221506"/>
                <a:gd name="connsiteY1" fmla="*/ 89 h 2677838"/>
                <a:gd name="connsiteX2" fmla="*/ 3412565 w 6221506"/>
                <a:gd name="connsiteY2" fmla="*/ 1410536 h 2677838"/>
                <a:gd name="connsiteX3" fmla="*/ 5157695 w 6221506"/>
                <a:gd name="connsiteY3" fmla="*/ 2677547 h 2677838"/>
                <a:gd name="connsiteX4" fmla="*/ 6221506 w 6221506"/>
                <a:gd name="connsiteY4" fmla="*/ 2157594 h 2677838"/>
                <a:gd name="connsiteX0" fmla="*/ 0 w 6221506"/>
                <a:gd name="connsiteY0" fmla="*/ 2169547 h 2677998"/>
                <a:gd name="connsiteX1" fmla="*/ 1739153 w 6221506"/>
                <a:gd name="connsiteY1" fmla="*/ 89 h 2677998"/>
                <a:gd name="connsiteX2" fmla="*/ 3412565 w 6221506"/>
                <a:gd name="connsiteY2" fmla="*/ 1410536 h 2677998"/>
                <a:gd name="connsiteX3" fmla="*/ 5157695 w 6221506"/>
                <a:gd name="connsiteY3" fmla="*/ 2677547 h 2677998"/>
                <a:gd name="connsiteX4" fmla="*/ 6221506 w 6221506"/>
                <a:gd name="connsiteY4" fmla="*/ 2157594 h 2677998"/>
                <a:gd name="connsiteX0" fmla="*/ 0 w 6221506"/>
                <a:gd name="connsiteY0" fmla="*/ 2169547 h 2677684"/>
                <a:gd name="connsiteX1" fmla="*/ 1739153 w 6221506"/>
                <a:gd name="connsiteY1" fmla="*/ 89 h 2677684"/>
                <a:gd name="connsiteX2" fmla="*/ 3412565 w 6221506"/>
                <a:gd name="connsiteY2" fmla="*/ 1410536 h 2677684"/>
                <a:gd name="connsiteX3" fmla="*/ 5157695 w 6221506"/>
                <a:gd name="connsiteY3" fmla="*/ 2677547 h 2677684"/>
                <a:gd name="connsiteX4" fmla="*/ 6221506 w 6221506"/>
                <a:gd name="connsiteY4" fmla="*/ 2157594 h 2677684"/>
                <a:gd name="connsiteX0" fmla="*/ 0 w 6221506"/>
                <a:gd name="connsiteY0" fmla="*/ 2169547 h 2677684"/>
                <a:gd name="connsiteX1" fmla="*/ 1739153 w 6221506"/>
                <a:gd name="connsiteY1" fmla="*/ 89 h 2677684"/>
                <a:gd name="connsiteX2" fmla="*/ 3412565 w 6221506"/>
                <a:gd name="connsiteY2" fmla="*/ 1410536 h 2677684"/>
                <a:gd name="connsiteX3" fmla="*/ 5157695 w 6221506"/>
                <a:gd name="connsiteY3" fmla="*/ 2677547 h 2677684"/>
                <a:gd name="connsiteX4" fmla="*/ 6221506 w 6221506"/>
                <a:gd name="connsiteY4" fmla="*/ 2157594 h 2677684"/>
                <a:gd name="connsiteX0" fmla="*/ 0 w 6221506"/>
                <a:gd name="connsiteY0" fmla="*/ 2169547 h 2677684"/>
                <a:gd name="connsiteX1" fmla="*/ 1739153 w 6221506"/>
                <a:gd name="connsiteY1" fmla="*/ 89 h 2677684"/>
                <a:gd name="connsiteX2" fmla="*/ 3412565 w 6221506"/>
                <a:gd name="connsiteY2" fmla="*/ 1410536 h 2677684"/>
                <a:gd name="connsiteX3" fmla="*/ 5157695 w 6221506"/>
                <a:gd name="connsiteY3" fmla="*/ 2677547 h 2677684"/>
                <a:gd name="connsiteX4" fmla="*/ 6221506 w 6221506"/>
                <a:gd name="connsiteY4" fmla="*/ 2157594 h 2677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1506" h="2677684">
                  <a:moveTo>
                    <a:pt x="0" y="2169547"/>
                  </a:moveTo>
                  <a:cubicBezTo>
                    <a:pt x="603624" y="627617"/>
                    <a:pt x="1200275" y="7061"/>
                    <a:pt x="1739153" y="89"/>
                  </a:cubicBezTo>
                  <a:cubicBezTo>
                    <a:pt x="2278031" y="-6883"/>
                    <a:pt x="2563907" y="392544"/>
                    <a:pt x="3412565" y="1410536"/>
                  </a:cubicBezTo>
                  <a:cubicBezTo>
                    <a:pt x="4261223" y="2428528"/>
                    <a:pt x="4767233" y="2684518"/>
                    <a:pt x="5157695" y="2677547"/>
                  </a:cubicBezTo>
                  <a:cubicBezTo>
                    <a:pt x="5548157" y="2670576"/>
                    <a:pt x="5954557" y="2388684"/>
                    <a:pt x="6221506" y="2157594"/>
                  </a:cubicBezTo>
                </a:path>
              </a:pathLst>
            </a:custGeom>
            <a:noFill/>
            <a:ln w="57150">
              <a:solidFill>
                <a:schemeClr val="bg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5"/>
            <p:cNvSpPr>
              <a:spLocks noChangeArrowheads="1"/>
            </p:cNvSpPr>
            <p:nvPr/>
          </p:nvSpPr>
          <p:spPr bwMode="auto">
            <a:xfrm>
              <a:off x="7550686" y="4424592"/>
              <a:ext cx="179184" cy="179184"/>
            </a:xfrm>
            <a:prstGeom prst="ellipse">
              <a:avLst/>
            </a:prstGeom>
            <a:solidFill>
              <a:srgbClr val="00009A"/>
            </a:solidFill>
            <a:ln w="12700" algn="ctr">
              <a:solidFill>
                <a:srgbClr val="FFFFFF"/>
              </a:solidFill>
              <a:round/>
              <a:headEnd/>
              <a:tailEnd/>
            </a:ln>
            <a:effectLst/>
          </p:spPr>
          <p:txBody>
            <a:bodyPr wrap="none" anchor="ct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algn="ctr" eaLnBrk="0" fontAlgn="base" hangingPunct="0">
                <a:spcBef>
                  <a:spcPct val="0"/>
                </a:spcBef>
                <a:spcAft>
                  <a:spcPct val="0"/>
                </a:spcAft>
                <a:defRPr sz="2400">
                  <a:solidFill>
                    <a:schemeClr val="tx1"/>
                  </a:solidFill>
                  <a:latin typeface="Verdana" pitchFamily="34" charset="0"/>
                </a:defRPr>
              </a:lvl6pPr>
              <a:lvl7pPr marL="2971800" indent="-228600" algn="ctr" eaLnBrk="0" fontAlgn="base" hangingPunct="0">
                <a:spcBef>
                  <a:spcPct val="0"/>
                </a:spcBef>
                <a:spcAft>
                  <a:spcPct val="0"/>
                </a:spcAft>
                <a:defRPr sz="2400">
                  <a:solidFill>
                    <a:schemeClr val="tx1"/>
                  </a:solidFill>
                  <a:latin typeface="Verdana" pitchFamily="34" charset="0"/>
                </a:defRPr>
              </a:lvl7pPr>
              <a:lvl8pPr marL="3429000" indent="-228600" algn="ctr" eaLnBrk="0" fontAlgn="base" hangingPunct="0">
                <a:spcBef>
                  <a:spcPct val="0"/>
                </a:spcBef>
                <a:spcAft>
                  <a:spcPct val="0"/>
                </a:spcAft>
                <a:defRPr sz="2400">
                  <a:solidFill>
                    <a:schemeClr val="tx1"/>
                  </a:solidFill>
                  <a:latin typeface="Verdana" pitchFamily="34" charset="0"/>
                </a:defRPr>
              </a:lvl8pPr>
              <a:lvl9pPr marL="3886200" indent="-228600" algn="ctr" eaLnBrk="0" fontAlgn="base" hangingPunct="0">
                <a:spcBef>
                  <a:spcPct val="0"/>
                </a:spcBef>
                <a:spcAft>
                  <a:spcPct val="0"/>
                </a:spcAft>
                <a:defRPr sz="2400">
                  <a:solidFill>
                    <a:schemeClr val="tx1"/>
                  </a:solidFill>
                  <a:latin typeface="Verdana" pitchFamily="34" charset="0"/>
                </a:defRPr>
              </a:lvl9pPr>
            </a:lstStyle>
            <a:p>
              <a:endParaRPr lang="en-US" altLang="en-US" sz="2800">
                <a:latin typeface="+mn-lt"/>
              </a:endParaRPr>
            </a:p>
          </p:txBody>
        </p:sp>
        <p:sp>
          <p:nvSpPr>
            <p:cNvPr id="83" name="Oval 8"/>
            <p:cNvSpPr>
              <a:spLocks noChangeArrowheads="1"/>
            </p:cNvSpPr>
            <p:nvPr/>
          </p:nvSpPr>
          <p:spPr bwMode="auto">
            <a:xfrm>
              <a:off x="6460164" y="4931841"/>
              <a:ext cx="179184" cy="179184"/>
            </a:xfrm>
            <a:prstGeom prst="ellipse">
              <a:avLst/>
            </a:prstGeom>
            <a:solidFill>
              <a:srgbClr val="00009A"/>
            </a:solidFill>
            <a:ln w="12700" algn="ctr">
              <a:solidFill>
                <a:srgbClr val="FFFFFF"/>
              </a:solidFill>
              <a:round/>
              <a:headEnd/>
              <a:tailEnd/>
            </a:ln>
            <a:effectLst/>
          </p:spPr>
          <p:txBody>
            <a:bodyPr wrap="none" anchor="ct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algn="ctr" eaLnBrk="0" fontAlgn="base" hangingPunct="0">
                <a:spcBef>
                  <a:spcPct val="0"/>
                </a:spcBef>
                <a:spcAft>
                  <a:spcPct val="0"/>
                </a:spcAft>
                <a:defRPr sz="2400">
                  <a:solidFill>
                    <a:schemeClr val="tx1"/>
                  </a:solidFill>
                  <a:latin typeface="Verdana" pitchFamily="34" charset="0"/>
                </a:defRPr>
              </a:lvl6pPr>
              <a:lvl7pPr marL="2971800" indent="-228600" algn="ctr" eaLnBrk="0" fontAlgn="base" hangingPunct="0">
                <a:spcBef>
                  <a:spcPct val="0"/>
                </a:spcBef>
                <a:spcAft>
                  <a:spcPct val="0"/>
                </a:spcAft>
                <a:defRPr sz="2400">
                  <a:solidFill>
                    <a:schemeClr val="tx1"/>
                  </a:solidFill>
                  <a:latin typeface="Verdana" pitchFamily="34" charset="0"/>
                </a:defRPr>
              </a:lvl7pPr>
              <a:lvl8pPr marL="3429000" indent="-228600" algn="ctr" eaLnBrk="0" fontAlgn="base" hangingPunct="0">
                <a:spcBef>
                  <a:spcPct val="0"/>
                </a:spcBef>
                <a:spcAft>
                  <a:spcPct val="0"/>
                </a:spcAft>
                <a:defRPr sz="2400">
                  <a:solidFill>
                    <a:schemeClr val="tx1"/>
                  </a:solidFill>
                  <a:latin typeface="Verdana" pitchFamily="34" charset="0"/>
                </a:defRPr>
              </a:lvl8pPr>
              <a:lvl9pPr marL="3886200" indent="-228600" algn="ctr" eaLnBrk="0" fontAlgn="base" hangingPunct="0">
                <a:spcBef>
                  <a:spcPct val="0"/>
                </a:spcBef>
                <a:spcAft>
                  <a:spcPct val="0"/>
                </a:spcAft>
                <a:defRPr sz="2400">
                  <a:solidFill>
                    <a:schemeClr val="tx1"/>
                  </a:solidFill>
                  <a:latin typeface="Verdana" pitchFamily="34" charset="0"/>
                </a:defRPr>
              </a:lvl9pPr>
            </a:lstStyle>
            <a:p>
              <a:endParaRPr lang="en-US" altLang="en-US" sz="2800">
                <a:latin typeface="+mn-lt"/>
              </a:endParaRPr>
            </a:p>
          </p:txBody>
        </p:sp>
        <p:sp>
          <p:nvSpPr>
            <p:cNvPr id="86" name="Oval 11"/>
            <p:cNvSpPr>
              <a:spLocks noChangeArrowheads="1"/>
            </p:cNvSpPr>
            <p:nvPr/>
          </p:nvSpPr>
          <p:spPr bwMode="auto">
            <a:xfrm>
              <a:off x="4934492" y="3888854"/>
              <a:ext cx="179184" cy="179184"/>
            </a:xfrm>
            <a:prstGeom prst="ellipse">
              <a:avLst/>
            </a:prstGeom>
            <a:solidFill>
              <a:srgbClr val="00009A"/>
            </a:solidFill>
            <a:ln w="12700" algn="ctr">
              <a:solidFill>
                <a:srgbClr val="FFFFFF"/>
              </a:solidFill>
              <a:round/>
              <a:headEnd/>
              <a:tailEnd/>
            </a:ln>
            <a:effectLst/>
          </p:spPr>
          <p:txBody>
            <a:bodyPr wrap="none" anchor="ct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algn="ctr" eaLnBrk="0" fontAlgn="base" hangingPunct="0">
                <a:spcBef>
                  <a:spcPct val="0"/>
                </a:spcBef>
                <a:spcAft>
                  <a:spcPct val="0"/>
                </a:spcAft>
                <a:defRPr sz="2400">
                  <a:solidFill>
                    <a:schemeClr val="tx1"/>
                  </a:solidFill>
                  <a:latin typeface="Verdana" pitchFamily="34" charset="0"/>
                </a:defRPr>
              </a:lvl6pPr>
              <a:lvl7pPr marL="2971800" indent="-228600" algn="ctr" eaLnBrk="0" fontAlgn="base" hangingPunct="0">
                <a:spcBef>
                  <a:spcPct val="0"/>
                </a:spcBef>
                <a:spcAft>
                  <a:spcPct val="0"/>
                </a:spcAft>
                <a:defRPr sz="2400">
                  <a:solidFill>
                    <a:schemeClr val="tx1"/>
                  </a:solidFill>
                  <a:latin typeface="Verdana" pitchFamily="34" charset="0"/>
                </a:defRPr>
              </a:lvl7pPr>
              <a:lvl8pPr marL="3429000" indent="-228600" algn="ctr" eaLnBrk="0" fontAlgn="base" hangingPunct="0">
                <a:spcBef>
                  <a:spcPct val="0"/>
                </a:spcBef>
                <a:spcAft>
                  <a:spcPct val="0"/>
                </a:spcAft>
                <a:defRPr sz="2400">
                  <a:solidFill>
                    <a:schemeClr val="tx1"/>
                  </a:solidFill>
                  <a:latin typeface="Verdana" pitchFamily="34" charset="0"/>
                </a:defRPr>
              </a:lvl8pPr>
              <a:lvl9pPr marL="3886200" indent="-228600" algn="ctr" eaLnBrk="0" fontAlgn="base" hangingPunct="0">
                <a:spcBef>
                  <a:spcPct val="0"/>
                </a:spcBef>
                <a:spcAft>
                  <a:spcPct val="0"/>
                </a:spcAft>
                <a:defRPr sz="2400">
                  <a:solidFill>
                    <a:schemeClr val="tx1"/>
                  </a:solidFill>
                  <a:latin typeface="Verdana" pitchFamily="34" charset="0"/>
                </a:defRPr>
              </a:lvl9pPr>
            </a:lstStyle>
            <a:p>
              <a:endParaRPr lang="en-US" altLang="en-US" sz="2800">
                <a:latin typeface="+mn-lt"/>
              </a:endParaRPr>
            </a:p>
          </p:txBody>
        </p:sp>
        <p:sp>
          <p:nvSpPr>
            <p:cNvPr id="89" name="Oval 14"/>
            <p:cNvSpPr>
              <a:spLocks noChangeArrowheads="1"/>
            </p:cNvSpPr>
            <p:nvPr/>
          </p:nvSpPr>
          <p:spPr bwMode="auto">
            <a:xfrm>
              <a:off x="3950983" y="2747068"/>
              <a:ext cx="179184" cy="179184"/>
            </a:xfrm>
            <a:prstGeom prst="ellipse">
              <a:avLst/>
            </a:prstGeom>
            <a:solidFill>
              <a:srgbClr val="00009A"/>
            </a:solidFill>
            <a:ln w="12700" algn="ctr">
              <a:solidFill>
                <a:srgbClr val="FFFFFF"/>
              </a:solidFill>
              <a:round/>
              <a:headEnd/>
              <a:tailEnd/>
            </a:ln>
            <a:effectLst/>
          </p:spPr>
          <p:txBody>
            <a:bodyPr wrap="none" anchor="ct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algn="ctr" eaLnBrk="0" fontAlgn="base" hangingPunct="0">
                <a:spcBef>
                  <a:spcPct val="0"/>
                </a:spcBef>
                <a:spcAft>
                  <a:spcPct val="0"/>
                </a:spcAft>
                <a:defRPr sz="2400">
                  <a:solidFill>
                    <a:schemeClr val="tx1"/>
                  </a:solidFill>
                  <a:latin typeface="Verdana" pitchFamily="34" charset="0"/>
                </a:defRPr>
              </a:lvl6pPr>
              <a:lvl7pPr marL="2971800" indent="-228600" algn="ctr" eaLnBrk="0" fontAlgn="base" hangingPunct="0">
                <a:spcBef>
                  <a:spcPct val="0"/>
                </a:spcBef>
                <a:spcAft>
                  <a:spcPct val="0"/>
                </a:spcAft>
                <a:defRPr sz="2400">
                  <a:solidFill>
                    <a:schemeClr val="tx1"/>
                  </a:solidFill>
                  <a:latin typeface="Verdana" pitchFamily="34" charset="0"/>
                </a:defRPr>
              </a:lvl7pPr>
              <a:lvl8pPr marL="3429000" indent="-228600" algn="ctr" eaLnBrk="0" fontAlgn="base" hangingPunct="0">
                <a:spcBef>
                  <a:spcPct val="0"/>
                </a:spcBef>
                <a:spcAft>
                  <a:spcPct val="0"/>
                </a:spcAft>
                <a:defRPr sz="2400">
                  <a:solidFill>
                    <a:schemeClr val="tx1"/>
                  </a:solidFill>
                  <a:latin typeface="Verdana" pitchFamily="34" charset="0"/>
                </a:defRPr>
              </a:lvl8pPr>
              <a:lvl9pPr marL="3886200" indent="-228600" algn="ctr" eaLnBrk="0" fontAlgn="base" hangingPunct="0">
                <a:spcBef>
                  <a:spcPct val="0"/>
                </a:spcBef>
                <a:spcAft>
                  <a:spcPct val="0"/>
                </a:spcAft>
                <a:defRPr sz="2400">
                  <a:solidFill>
                    <a:schemeClr val="tx1"/>
                  </a:solidFill>
                  <a:latin typeface="Verdana" pitchFamily="34" charset="0"/>
                </a:defRPr>
              </a:lvl9pPr>
            </a:lstStyle>
            <a:p>
              <a:endParaRPr lang="en-US" altLang="en-US" sz="2800">
                <a:latin typeface="+mn-lt"/>
              </a:endParaRPr>
            </a:p>
          </p:txBody>
        </p:sp>
        <p:sp>
          <p:nvSpPr>
            <p:cNvPr id="92" name="Oval 17"/>
            <p:cNvSpPr>
              <a:spLocks noChangeArrowheads="1"/>
            </p:cNvSpPr>
            <p:nvPr/>
          </p:nvSpPr>
          <p:spPr bwMode="auto">
            <a:xfrm>
              <a:off x="3077113" y="2265124"/>
              <a:ext cx="179184" cy="179184"/>
            </a:xfrm>
            <a:prstGeom prst="ellipse">
              <a:avLst/>
            </a:prstGeom>
            <a:solidFill>
              <a:srgbClr val="00009A"/>
            </a:solidFill>
            <a:ln w="12700" algn="ctr">
              <a:solidFill>
                <a:srgbClr val="FFFFFF"/>
              </a:solidFill>
              <a:round/>
              <a:headEnd/>
              <a:tailEnd/>
            </a:ln>
            <a:effectLst/>
          </p:spPr>
          <p:txBody>
            <a:bodyPr wrap="none" anchor="ct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algn="ctr" eaLnBrk="0" fontAlgn="base" hangingPunct="0">
                <a:spcBef>
                  <a:spcPct val="0"/>
                </a:spcBef>
                <a:spcAft>
                  <a:spcPct val="0"/>
                </a:spcAft>
                <a:defRPr sz="2400">
                  <a:solidFill>
                    <a:schemeClr val="tx1"/>
                  </a:solidFill>
                  <a:latin typeface="Verdana" pitchFamily="34" charset="0"/>
                </a:defRPr>
              </a:lvl6pPr>
              <a:lvl7pPr marL="2971800" indent="-228600" algn="ctr" eaLnBrk="0" fontAlgn="base" hangingPunct="0">
                <a:spcBef>
                  <a:spcPct val="0"/>
                </a:spcBef>
                <a:spcAft>
                  <a:spcPct val="0"/>
                </a:spcAft>
                <a:defRPr sz="2400">
                  <a:solidFill>
                    <a:schemeClr val="tx1"/>
                  </a:solidFill>
                  <a:latin typeface="Verdana" pitchFamily="34" charset="0"/>
                </a:defRPr>
              </a:lvl7pPr>
              <a:lvl8pPr marL="3429000" indent="-228600" algn="ctr" eaLnBrk="0" fontAlgn="base" hangingPunct="0">
                <a:spcBef>
                  <a:spcPct val="0"/>
                </a:spcBef>
                <a:spcAft>
                  <a:spcPct val="0"/>
                </a:spcAft>
                <a:defRPr sz="2400">
                  <a:solidFill>
                    <a:schemeClr val="tx1"/>
                  </a:solidFill>
                  <a:latin typeface="Verdana" pitchFamily="34" charset="0"/>
                </a:defRPr>
              </a:lvl8pPr>
              <a:lvl9pPr marL="3886200" indent="-228600" algn="ctr" eaLnBrk="0" fontAlgn="base" hangingPunct="0">
                <a:spcBef>
                  <a:spcPct val="0"/>
                </a:spcBef>
                <a:spcAft>
                  <a:spcPct val="0"/>
                </a:spcAft>
                <a:defRPr sz="2400">
                  <a:solidFill>
                    <a:schemeClr val="tx1"/>
                  </a:solidFill>
                  <a:latin typeface="Verdana" pitchFamily="34" charset="0"/>
                </a:defRPr>
              </a:lvl9pPr>
            </a:lstStyle>
            <a:p>
              <a:endParaRPr lang="en-US" altLang="en-US" sz="2800">
                <a:latin typeface="+mn-lt"/>
              </a:endParaRPr>
            </a:p>
          </p:txBody>
        </p:sp>
        <p:sp>
          <p:nvSpPr>
            <p:cNvPr id="95" name="Oval 29"/>
            <p:cNvSpPr>
              <a:spLocks noChangeArrowheads="1"/>
            </p:cNvSpPr>
            <p:nvPr/>
          </p:nvSpPr>
          <p:spPr bwMode="auto">
            <a:xfrm>
              <a:off x="2017048" y="3052423"/>
              <a:ext cx="175738" cy="175738"/>
            </a:xfrm>
            <a:prstGeom prst="ellipse">
              <a:avLst/>
            </a:prstGeom>
            <a:solidFill>
              <a:srgbClr val="00009A"/>
            </a:solidFill>
            <a:ln w="12700" algn="ctr">
              <a:solidFill>
                <a:srgbClr val="FFFFFF"/>
              </a:solidFill>
              <a:round/>
              <a:headEnd/>
              <a:tailEnd/>
            </a:ln>
            <a:effectLst/>
          </p:spPr>
          <p:txBody>
            <a:bodyPr wrap="none" anchor="ct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algn="ctr" eaLnBrk="0" fontAlgn="base" hangingPunct="0">
                <a:spcBef>
                  <a:spcPct val="0"/>
                </a:spcBef>
                <a:spcAft>
                  <a:spcPct val="0"/>
                </a:spcAft>
                <a:defRPr sz="2400">
                  <a:solidFill>
                    <a:schemeClr val="tx1"/>
                  </a:solidFill>
                  <a:latin typeface="Verdana" pitchFamily="34" charset="0"/>
                </a:defRPr>
              </a:lvl6pPr>
              <a:lvl7pPr marL="2971800" indent="-228600" algn="ctr" eaLnBrk="0" fontAlgn="base" hangingPunct="0">
                <a:spcBef>
                  <a:spcPct val="0"/>
                </a:spcBef>
                <a:spcAft>
                  <a:spcPct val="0"/>
                </a:spcAft>
                <a:defRPr sz="2400">
                  <a:solidFill>
                    <a:schemeClr val="tx1"/>
                  </a:solidFill>
                  <a:latin typeface="Verdana" pitchFamily="34" charset="0"/>
                </a:defRPr>
              </a:lvl7pPr>
              <a:lvl8pPr marL="3429000" indent="-228600" algn="ctr" eaLnBrk="0" fontAlgn="base" hangingPunct="0">
                <a:spcBef>
                  <a:spcPct val="0"/>
                </a:spcBef>
                <a:spcAft>
                  <a:spcPct val="0"/>
                </a:spcAft>
                <a:defRPr sz="2400">
                  <a:solidFill>
                    <a:schemeClr val="tx1"/>
                  </a:solidFill>
                  <a:latin typeface="Verdana" pitchFamily="34" charset="0"/>
                </a:defRPr>
              </a:lvl8pPr>
              <a:lvl9pPr marL="3886200" indent="-228600" algn="ctr" eaLnBrk="0" fontAlgn="base" hangingPunct="0">
                <a:spcBef>
                  <a:spcPct val="0"/>
                </a:spcBef>
                <a:spcAft>
                  <a:spcPct val="0"/>
                </a:spcAft>
                <a:defRPr sz="2400">
                  <a:solidFill>
                    <a:schemeClr val="tx1"/>
                  </a:solidFill>
                  <a:latin typeface="Verdana" pitchFamily="34" charset="0"/>
                </a:defRPr>
              </a:lvl9pPr>
            </a:lstStyle>
            <a:p>
              <a:endParaRPr lang="en-US" altLang="en-US" sz="2800">
                <a:solidFill>
                  <a:schemeClr val="accent3"/>
                </a:solidFill>
                <a:latin typeface="+mn-lt"/>
              </a:endParaRPr>
            </a:p>
          </p:txBody>
        </p:sp>
        <p:sp>
          <p:nvSpPr>
            <p:cNvPr id="98" name="Line 31"/>
            <p:cNvSpPr>
              <a:spLocks noChangeShapeType="1"/>
            </p:cNvSpPr>
            <p:nvPr/>
          </p:nvSpPr>
          <p:spPr bwMode="auto">
            <a:xfrm flipV="1">
              <a:off x="3173893" y="2594175"/>
              <a:ext cx="0" cy="1412875"/>
            </a:xfrm>
            <a:prstGeom prst="line">
              <a:avLst/>
            </a:prstGeom>
            <a:noFill/>
            <a:ln w="28575">
              <a:solidFill>
                <a:srgbClr val="06874E"/>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solidFill>
                  <a:schemeClr val="accent1"/>
                </a:solidFill>
                <a:latin typeface="+mn-lt"/>
              </a:endParaRPr>
            </a:p>
          </p:txBody>
        </p:sp>
        <p:sp>
          <p:nvSpPr>
            <p:cNvPr id="101" name="Line 34"/>
            <p:cNvSpPr>
              <a:spLocks noChangeShapeType="1"/>
            </p:cNvSpPr>
            <p:nvPr/>
          </p:nvSpPr>
          <p:spPr bwMode="auto">
            <a:xfrm>
              <a:off x="6536170" y="2538116"/>
              <a:ext cx="0" cy="2230440"/>
            </a:xfrm>
            <a:prstGeom prst="line">
              <a:avLst/>
            </a:prstGeom>
            <a:noFill/>
            <a:ln w="28575">
              <a:solidFill>
                <a:srgbClr val="06874E"/>
              </a:solidFill>
              <a:round/>
              <a:headEnd w="med" len="lg"/>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solidFill>
                  <a:schemeClr val="accent1"/>
                </a:solidFill>
                <a:latin typeface="+mn-lt"/>
              </a:endParaRPr>
            </a:p>
          </p:txBody>
        </p:sp>
      </p:grpSp>
      <p:sp>
        <p:nvSpPr>
          <p:cNvPr id="11" name="Text Placeholder 10"/>
          <p:cNvSpPr>
            <a:spLocks noGrp="1"/>
          </p:cNvSpPr>
          <p:nvPr>
            <p:ph type="body" sz="quarter" idx="15"/>
          </p:nvPr>
        </p:nvSpPr>
        <p:spPr>
          <a:xfrm>
            <a:off x="3215111" y="6168123"/>
            <a:ext cx="5137867" cy="402451"/>
          </a:xfrm>
        </p:spPr>
        <p:txBody>
          <a:bodyPr/>
          <a:lstStyle/>
          <a:p>
            <a:r>
              <a:rPr lang="en-US" altLang="en-US"/>
              <a:t>This hypothetical scenario is for illustrative purposes only and is not a prediction of future market conditions.</a:t>
            </a:r>
          </a:p>
        </p:txBody>
      </p:sp>
      <p:sp>
        <p:nvSpPr>
          <p:cNvPr id="4" name="Slide Number Placeholder 3">
            <a:extLst>
              <a:ext uri="{C183D7F6-B498-43B3-948B-1728B52AA6E4}">
                <adec:decorative xmlns:adec="http://schemas.microsoft.com/office/drawing/2017/decorative" val="1"/>
              </a:ext>
            </a:extLst>
          </p:cNvPr>
          <p:cNvSpPr>
            <a:spLocks noGrp="1"/>
          </p:cNvSpPr>
          <p:nvPr>
            <p:ph type="sldNum" sz="quarter" idx="18"/>
          </p:nvPr>
        </p:nvSpPr>
        <p:spPr>
          <a:xfrm>
            <a:off x="8532813" y="6399213"/>
            <a:ext cx="212725" cy="176212"/>
          </a:xfrm>
        </p:spPr>
        <p:txBody>
          <a:bodyPr/>
          <a:lstStyle/>
          <a:p>
            <a:fld id="{E54343B0-9A9E-43CD-BA60-45365A2A43B5}" type="slidenum">
              <a:rPr lang="en-US" smtClean="0"/>
              <a:pPr/>
              <a:t>52</a:t>
            </a:fld>
            <a:endParaRPr lang="en-US"/>
          </a:p>
        </p:txBody>
      </p:sp>
    </p:spTree>
    <p:extLst>
      <p:ext uri="{BB962C8B-B14F-4D97-AF65-F5344CB8AC3E}">
        <p14:creationId xmlns:p14="http://schemas.microsoft.com/office/powerpoint/2010/main" val="3985868288"/>
      </p:ext>
    </p:extLst>
  </p:cSld>
  <p:clrMapOvr>
    <a:masterClrMapping/>
  </p:clrMapOvr>
  <p:transition spd="slow">
    <p:wipe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p:nvPr>
        </p:nvSpPr>
        <p:spPr/>
        <p:txBody>
          <a:bodyPr/>
          <a:lstStyle/>
          <a:p>
            <a:r>
              <a:rPr lang="en-US" altLang="en-US"/>
              <a:t>Emotions tend to make investors abandon and reenter stocks at the worst times</a:t>
            </a:r>
          </a:p>
        </p:txBody>
      </p:sp>
      <p:sp>
        <p:nvSpPr>
          <p:cNvPr id="22" name="Text Placeholder 16">
            <a:extLst>
              <a:ext uri="{FF2B5EF4-FFF2-40B4-BE49-F238E27FC236}">
                <a16:creationId xmlns:a16="http://schemas.microsoft.com/office/drawing/2014/main" id="{CA02248A-BFD8-433D-8D04-B980B8A93F56}"/>
              </a:ext>
            </a:extLst>
          </p:cNvPr>
          <p:cNvSpPr txBox="1">
            <a:spLocks/>
          </p:cNvSpPr>
          <p:nvPr/>
        </p:nvSpPr>
        <p:spPr>
          <a:xfrm>
            <a:off x="407481" y="1220839"/>
            <a:ext cx="3918030" cy="334464"/>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Net fund flows ($M), 2003-2023</a:t>
            </a:r>
          </a:p>
        </p:txBody>
      </p:sp>
      <p:graphicFrame>
        <p:nvGraphicFramePr>
          <p:cNvPr id="8" name="Chart 7">
            <a:extLst>
              <a:ext uri="{FF2B5EF4-FFF2-40B4-BE49-F238E27FC236}">
                <a16:creationId xmlns:a16="http://schemas.microsoft.com/office/drawing/2014/main" id="{7D2460E3-A37A-451B-B105-59E492E917AE}"/>
              </a:ext>
            </a:extLst>
          </p:cNvPr>
          <p:cNvGraphicFramePr>
            <a:graphicFrameLocks/>
          </p:cNvGraphicFramePr>
          <p:nvPr>
            <p:extLst>
              <p:ext uri="{D42A27DB-BD31-4B8C-83A1-F6EECF244321}">
                <p14:modId xmlns:p14="http://schemas.microsoft.com/office/powerpoint/2010/main" val="3052897244"/>
              </p:ext>
            </p:extLst>
          </p:nvPr>
        </p:nvGraphicFramePr>
        <p:xfrm>
          <a:off x="284814" y="1530350"/>
          <a:ext cx="8499422" cy="4623113"/>
        </p:xfrm>
        <a:graphic>
          <a:graphicData uri="http://schemas.openxmlformats.org/drawingml/2006/chart">
            <c:chart xmlns:c="http://schemas.openxmlformats.org/drawingml/2006/chart" xmlns:r="http://schemas.openxmlformats.org/officeDocument/2006/relationships" r:id="rId3"/>
          </a:graphicData>
        </a:graphic>
      </p:graphicFrame>
      <p:sp>
        <p:nvSpPr>
          <p:cNvPr id="25" name="Rectangle 24">
            <a:extLst>
              <a:ext uri="{FF2B5EF4-FFF2-40B4-BE49-F238E27FC236}">
                <a16:creationId xmlns:a16="http://schemas.microsoft.com/office/drawing/2014/main" id="{24629264-F425-44C0-8A8F-666C8F2A5E99}"/>
              </a:ext>
            </a:extLst>
          </p:cNvPr>
          <p:cNvSpPr/>
          <p:nvPr/>
        </p:nvSpPr>
        <p:spPr>
          <a:xfrm>
            <a:off x="1348778" y="1814685"/>
            <a:ext cx="2884099" cy="543540"/>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ctr"/>
            <a:r>
              <a:rPr lang="en-US" sz="1600"/>
              <a:t>Investors move back in</a:t>
            </a:r>
          </a:p>
          <a:p>
            <a:pPr algn="ctr"/>
            <a:r>
              <a:rPr lang="en-US" sz="1600"/>
              <a:t>as index peaks</a:t>
            </a:r>
          </a:p>
        </p:txBody>
      </p:sp>
      <p:sp>
        <p:nvSpPr>
          <p:cNvPr id="24" name="Rectangle 23">
            <a:extLst>
              <a:ext uri="{FF2B5EF4-FFF2-40B4-BE49-F238E27FC236}">
                <a16:creationId xmlns:a16="http://schemas.microsoft.com/office/drawing/2014/main" id="{F4D4B546-071E-46D2-8EEC-3B3817327374}"/>
              </a:ext>
            </a:extLst>
          </p:cNvPr>
          <p:cNvSpPr/>
          <p:nvPr/>
        </p:nvSpPr>
        <p:spPr>
          <a:xfrm>
            <a:off x="1063432" y="4182432"/>
            <a:ext cx="1432430" cy="554460"/>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ctr"/>
            <a:r>
              <a:rPr lang="en-US" sz="1600" b="0" i="0" u="none" strike="noStrike" baseline="0">
                <a:latin typeface="Arial" panose="020B0604020202020204" pitchFamily="34" charset="0"/>
              </a:rPr>
              <a:t>Investors flee stocks</a:t>
            </a:r>
            <a:endParaRPr lang="en-US" sz="1600"/>
          </a:p>
        </p:txBody>
      </p:sp>
      <p:sp>
        <p:nvSpPr>
          <p:cNvPr id="26" name="TextBox 25">
            <a:extLst>
              <a:ext uri="{FF2B5EF4-FFF2-40B4-BE49-F238E27FC236}">
                <a16:creationId xmlns:a16="http://schemas.microsoft.com/office/drawing/2014/main" id="{6ED73582-C38F-4057-9D9C-8854823767A9}"/>
              </a:ext>
              <a:ext uri="{C183D7F6-B498-43B3-948B-1728B52AA6E4}">
                <adec:decorative xmlns:adec="http://schemas.microsoft.com/office/drawing/2017/decorative" val="1"/>
              </a:ext>
            </a:extLst>
          </p:cNvPr>
          <p:cNvSpPr txBox="1"/>
          <p:nvPr/>
        </p:nvSpPr>
        <p:spPr>
          <a:xfrm>
            <a:off x="6377929" y="5098453"/>
            <a:ext cx="45719" cy="155177"/>
          </a:xfrm>
          <a:prstGeom prst="rect">
            <a:avLst/>
          </a:prstGeom>
          <a:noFill/>
        </p:spPr>
        <p:txBody>
          <a:bodyPr wrap="square" lIns="0" tIns="0" rIns="0" bIns="0" rtlCol="0">
            <a:noAutofit/>
          </a:bodyPr>
          <a:lstStyle/>
          <a:p>
            <a:pPr algn="l">
              <a:spcBef>
                <a:spcPts val="600"/>
              </a:spcBef>
            </a:pPr>
            <a:r>
              <a:rPr lang="en-US" sz="700">
                <a:latin typeface="+mn-lt"/>
              </a:rPr>
              <a:t>1</a:t>
            </a:r>
          </a:p>
        </p:txBody>
      </p:sp>
      <p:sp>
        <p:nvSpPr>
          <p:cNvPr id="31" name="TextBox 3">
            <a:extLst>
              <a:ext uri="{FF2B5EF4-FFF2-40B4-BE49-F238E27FC236}">
                <a16:creationId xmlns:a16="http://schemas.microsoft.com/office/drawing/2014/main" id="{5B3312F5-64BA-4AC4-AE56-904673B2EC9D}"/>
              </a:ext>
              <a:ext uri="{C183D7F6-B498-43B3-948B-1728B52AA6E4}">
                <adec:decorative xmlns:adec="http://schemas.microsoft.com/office/drawing/2017/decorative" val="1"/>
              </a:ext>
            </a:extLst>
          </p:cNvPr>
          <p:cNvSpPr txBox="1"/>
          <p:nvPr/>
        </p:nvSpPr>
        <p:spPr>
          <a:xfrm>
            <a:off x="410206" y="1865019"/>
            <a:ext cx="78705" cy="190712"/>
          </a:xfrm>
          <a:prstGeom prst="rect">
            <a:avLst/>
          </a:prstGeom>
          <a:noFill/>
        </p:spPr>
        <p:txBody>
          <a:bodyPr wrap="none" lIns="0" tIns="0" rIns="0" bIns="0" rtlCol="0" anchor="ctr" anchorCtr="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000" b="0">
                <a:latin typeface="+mn-lt"/>
              </a:rPr>
              <a:t>$</a:t>
            </a:r>
          </a:p>
        </p:txBody>
      </p:sp>
      <p:sp>
        <p:nvSpPr>
          <p:cNvPr id="23" name="Oval 22">
            <a:extLst>
              <a:ext uri="{FF2B5EF4-FFF2-40B4-BE49-F238E27FC236}">
                <a16:creationId xmlns:a16="http://schemas.microsoft.com/office/drawing/2014/main" id="{3A734959-4AFF-4A5C-B061-9E1A6C7A3573}"/>
              </a:ext>
              <a:ext uri="{C183D7F6-B498-43B3-948B-1728B52AA6E4}">
                <adec:decorative xmlns:adec="http://schemas.microsoft.com/office/drawing/2017/decorative" val="1"/>
              </a:ext>
            </a:extLst>
          </p:cNvPr>
          <p:cNvSpPr/>
          <p:nvPr/>
        </p:nvSpPr>
        <p:spPr>
          <a:xfrm>
            <a:off x="4124140" y="2205920"/>
            <a:ext cx="1494274" cy="1526631"/>
          </a:xfrm>
          <a:prstGeom prst="ellipse">
            <a:avLst/>
          </a:prstGeom>
          <a:noFill/>
          <a:ln w="34925">
            <a:solidFill>
              <a:srgbClr val="D03A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err="1"/>
          </a:p>
        </p:txBody>
      </p:sp>
      <p:sp>
        <p:nvSpPr>
          <p:cNvPr id="32" name="Oval 31">
            <a:extLst>
              <a:ext uri="{FF2B5EF4-FFF2-40B4-BE49-F238E27FC236}">
                <a16:creationId xmlns:a16="http://schemas.microsoft.com/office/drawing/2014/main" id="{20E30B40-5757-46F4-9CD4-27F4FF04B797}"/>
              </a:ext>
              <a:ext uri="{C183D7F6-B498-43B3-948B-1728B52AA6E4}">
                <adec:decorative xmlns:adec="http://schemas.microsoft.com/office/drawing/2017/decorative" val="1"/>
              </a:ext>
            </a:extLst>
          </p:cNvPr>
          <p:cNvSpPr/>
          <p:nvPr/>
        </p:nvSpPr>
        <p:spPr>
          <a:xfrm>
            <a:off x="6511167" y="4392707"/>
            <a:ext cx="1284588" cy="1312404"/>
          </a:xfrm>
          <a:prstGeom prst="ellipse">
            <a:avLst/>
          </a:prstGeom>
          <a:noFill/>
          <a:ln w="34925">
            <a:solidFill>
              <a:srgbClr val="D03A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err="1"/>
          </a:p>
        </p:txBody>
      </p:sp>
      <p:sp>
        <p:nvSpPr>
          <p:cNvPr id="19" name="Oval 18">
            <a:extLst>
              <a:ext uri="{FF2B5EF4-FFF2-40B4-BE49-F238E27FC236}">
                <a16:creationId xmlns:a16="http://schemas.microsoft.com/office/drawing/2014/main" id="{855B80DD-D06D-6B44-88D7-41497E3C67E2}"/>
              </a:ext>
              <a:ext uri="{C183D7F6-B498-43B3-948B-1728B52AA6E4}">
                <adec:decorative xmlns:adec="http://schemas.microsoft.com/office/drawing/2017/decorative" val="1"/>
              </a:ext>
            </a:extLst>
          </p:cNvPr>
          <p:cNvSpPr/>
          <p:nvPr/>
        </p:nvSpPr>
        <p:spPr>
          <a:xfrm>
            <a:off x="7003596" y="1880025"/>
            <a:ext cx="910045" cy="929751"/>
          </a:xfrm>
          <a:prstGeom prst="ellipse">
            <a:avLst/>
          </a:prstGeom>
          <a:noFill/>
          <a:ln w="34925">
            <a:solidFill>
              <a:srgbClr val="D03A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err="1"/>
          </a:p>
        </p:txBody>
      </p:sp>
      <p:sp>
        <p:nvSpPr>
          <p:cNvPr id="21" name="Oval 20">
            <a:extLst>
              <a:ext uri="{FF2B5EF4-FFF2-40B4-BE49-F238E27FC236}">
                <a16:creationId xmlns:a16="http://schemas.microsoft.com/office/drawing/2014/main" id="{35C40B6D-6E9A-4A7A-BFC5-43F4D65CBDC0}"/>
              </a:ext>
              <a:ext uri="{C183D7F6-B498-43B3-948B-1728B52AA6E4}">
                <adec:decorative xmlns:adec="http://schemas.microsoft.com/office/drawing/2017/decorative" val="1"/>
              </a:ext>
            </a:extLst>
          </p:cNvPr>
          <p:cNvSpPr/>
          <p:nvPr/>
        </p:nvSpPr>
        <p:spPr>
          <a:xfrm>
            <a:off x="2574904" y="3770027"/>
            <a:ext cx="986356" cy="1007714"/>
          </a:xfrm>
          <a:prstGeom prst="ellipse">
            <a:avLst/>
          </a:prstGeom>
          <a:noFill/>
          <a:ln w="34925">
            <a:solidFill>
              <a:srgbClr val="D03A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err="1"/>
          </a:p>
        </p:txBody>
      </p:sp>
      <p:sp>
        <p:nvSpPr>
          <p:cNvPr id="18" name="Text Placeholder 17"/>
          <p:cNvSpPr>
            <a:spLocks noGrp="1"/>
          </p:cNvSpPr>
          <p:nvPr>
            <p:ph type="body" sz="quarter" idx="15"/>
          </p:nvPr>
        </p:nvSpPr>
        <p:spPr/>
        <p:txBody>
          <a:bodyPr>
            <a:normAutofit lnSpcReduction="10000"/>
          </a:bodyPr>
          <a:lstStyle/>
          <a:p>
            <a:pPr>
              <a:lnSpc>
                <a:spcPct val="100000"/>
              </a:lnSpc>
            </a:pPr>
            <a:r>
              <a:rPr lang="en-US"/>
              <a:t>Source: Bloomberg as of 12/31/2023. The S&amp;P 500 Index tracks the performance of 500 of the largest publicly traded companies in the United States. It is not possible to invest directly in an index. Past performance does not guarantee future results. </a:t>
            </a:r>
          </a:p>
          <a:p>
            <a:pPr>
              <a:lnSpc>
                <a:spcPct val="100000"/>
              </a:lnSpc>
            </a:pPr>
            <a:r>
              <a:rPr lang="en-US" b="1"/>
              <a:t>1</a:t>
            </a:r>
            <a:r>
              <a:rPr lang="en-US"/>
              <a:t> Comprises U.S. equity, sector equity, international equity, and hybrid mutual funds and ETFs. ISS Market Intelligence, showing only the allocation, sector equity, U.S. equity, and international equity Morningstar groups, excluding fund of funds.</a:t>
            </a:r>
          </a:p>
        </p:txBody>
      </p:sp>
      <p:sp>
        <p:nvSpPr>
          <p:cNvPr id="2" name="Slide Number Placeholder 1">
            <a:extLst>
              <a:ext uri="{C183D7F6-B498-43B3-948B-1728B52AA6E4}">
                <adec:decorative xmlns:adec="http://schemas.microsoft.com/office/drawing/2017/decorative" val="1"/>
              </a:ext>
            </a:extLst>
          </p:cNvPr>
          <p:cNvSpPr>
            <a:spLocks noGrp="1"/>
          </p:cNvSpPr>
          <p:nvPr>
            <p:ph type="sldNum" sz="quarter" idx="18"/>
          </p:nvPr>
        </p:nvSpPr>
        <p:spPr/>
        <p:txBody>
          <a:bodyPr/>
          <a:lstStyle/>
          <a:p>
            <a:pPr>
              <a:defRPr/>
            </a:pPr>
            <a:fld id="{E54343B0-9A9E-43CD-BA60-45365A2A43B5}" type="slidenum">
              <a:rPr lang="en-US"/>
              <a:pPr>
                <a:defRPr/>
              </a:pPr>
              <a:t>53</a:t>
            </a:fld>
            <a:endParaRPr lang="en-US"/>
          </a:p>
        </p:txBody>
      </p:sp>
    </p:spTree>
    <p:extLst>
      <p:ext uri="{BB962C8B-B14F-4D97-AF65-F5344CB8AC3E}">
        <p14:creationId xmlns:p14="http://schemas.microsoft.com/office/powerpoint/2010/main" val="3226146567"/>
      </p:ext>
    </p:extLst>
  </p:cSld>
  <p:clrMapOvr>
    <a:masterClrMapping/>
  </p:clrMapOvr>
  <p:transition spd="slow">
    <p:wipe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old bull and bear standing on top of a financial outlook paper. ">
            <a:extLst>
              <a:ext uri="{FF2B5EF4-FFF2-40B4-BE49-F238E27FC236}">
                <a16:creationId xmlns:a16="http://schemas.microsoft.com/office/drawing/2014/main" id="{705B83E4-5A21-4D32-977D-1AE6A06A247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926668" y="0"/>
            <a:ext cx="3217332" cy="6858000"/>
          </a:xfrm>
          <a:prstGeom prst="rect">
            <a:avLst/>
          </a:prstGeom>
        </p:spPr>
      </p:pic>
      <p:sp>
        <p:nvSpPr>
          <p:cNvPr id="119812" name="Rectangle 8"/>
          <p:cNvSpPr>
            <a:spLocks noGrp="1" noChangeArrowheads="1"/>
          </p:cNvSpPr>
          <p:nvPr>
            <p:ph type="title"/>
          </p:nvPr>
        </p:nvSpPr>
        <p:spPr>
          <a:xfrm>
            <a:off x="398464" y="472438"/>
            <a:ext cx="8356240" cy="792167"/>
          </a:xfrm>
        </p:spPr>
        <p:txBody>
          <a:bodyPr/>
          <a:lstStyle/>
          <a:p>
            <a:r>
              <a:rPr lang="en-US" altLang="en-US"/>
              <a:t>Chasing performance can lead </a:t>
            </a:r>
            <a:br>
              <a:rPr lang="en-US" altLang="en-US"/>
            </a:br>
            <a:r>
              <a:rPr lang="en-US" altLang="en-US"/>
              <a:t>to underperformance</a:t>
            </a:r>
          </a:p>
        </p:txBody>
      </p:sp>
      <p:sp>
        <p:nvSpPr>
          <p:cNvPr id="8" name="Text Placeholder 16">
            <a:extLst>
              <a:ext uri="{FF2B5EF4-FFF2-40B4-BE49-F238E27FC236}">
                <a16:creationId xmlns:a16="http://schemas.microsoft.com/office/drawing/2014/main" id="{2073C0F8-ED99-43B9-9F01-B1BA18D90684}"/>
              </a:ext>
            </a:extLst>
          </p:cNvPr>
          <p:cNvSpPr txBox="1">
            <a:spLocks/>
          </p:cNvSpPr>
          <p:nvPr/>
        </p:nvSpPr>
        <p:spPr>
          <a:xfrm>
            <a:off x="407480" y="124638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Average annual returns, 2002–2022</a:t>
            </a:r>
          </a:p>
        </p:txBody>
      </p:sp>
      <p:sp>
        <p:nvSpPr>
          <p:cNvPr id="10" name="Text Box 5"/>
          <p:cNvSpPr txBox="1">
            <a:spLocks noChangeArrowheads="1"/>
          </p:cNvSpPr>
          <p:nvPr>
            <p:custDataLst>
              <p:tags r:id="rId2"/>
            </p:custDataLst>
          </p:nvPr>
        </p:nvSpPr>
        <p:spPr bwMode="blackWhite">
          <a:xfrm>
            <a:off x="1201966" y="1852708"/>
            <a:ext cx="3217332" cy="1016166"/>
          </a:xfrm>
          <a:prstGeom prst="rect">
            <a:avLst/>
          </a:prstGeom>
          <a:solidFill>
            <a:srgbClr val="DEEAFA"/>
          </a:solidFill>
          <a:ln>
            <a:noFill/>
          </a:ln>
          <a:effectLst/>
        </p:spPr>
        <p:txBody>
          <a:bodyPr lIns="91440" tIns="91440" rIns="91440" bIns="91440" anchor="ctr">
            <a:noAutofit/>
          </a:bodyPr>
          <a:lstStyle>
            <a:lvl1pPr>
              <a:defRPr sz="2400">
                <a:solidFill>
                  <a:schemeClr val="tx1"/>
                </a:solidFill>
                <a:latin typeface="Calibri" pitchFamily="34" charset="0"/>
                <a:ea typeface="MS PGothic" pitchFamily="34" charset="-128"/>
              </a:defRPr>
            </a:lvl1pPr>
            <a:lvl2pPr marL="742950" indent="-285750">
              <a:defRPr sz="2400">
                <a:solidFill>
                  <a:schemeClr val="tx1"/>
                </a:solidFill>
                <a:latin typeface="Calibri" pitchFamily="34" charset="0"/>
                <a:ea typeface="MS PGothic" pitchFamily="34" charset="-128"/>
              </a:defRPr>
            </a:lvl2pPr>
            <a:lvl3pPr marL="1143000" indent="-228600">
              <a:defRPr sz="2400">
                <a:solidFill>
                  <a:schemeClr val="tx1"/>
                </a:solidFill>
                <a:latin typeface="Calibri" pitchFamily="34" charset="0"/>
                <a:ea typeface="MS PGothic" pitchFamily="34" charset="-128"/>
              </a:defRPr>
            </a:lvl3pPr>
            <a:lvl4pPr marL="1600200" indent="-228600">
              <a:defRPr sz="2400">
                <a:solidFill>
                  <a:schemeClr val="tx1"/>
                </a:solidFill>
                <a:latin typeface="Calibri" pitchFamily="34" charset="0"/>
                <a:ea typeface="MS PGothic" pitchFamily="34" charset="-128"/>
              </a:defRPr>
            </a:lvl4pPr>
            <a:lvl5pPr marL="2057400" indent="-22860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1600">
                <a:latin typeface="+mn-lt"/>
                <a:ea typeface="Arial Unicode MS" panose="020B0604020202020204" pitchFamily="34" charset="-128"/>
                <a:cs typeface="+mn-cs"/>
              </a:rPr>
              <a:t>Equity investors held their funds </a:t>
            </a:r>
            <a:br>
              <a:rPr lang="en-US" altLang="en-US" sz="1600">
                <a:latin typeface="+mn-lt"/>
                <a:ea typeface="Arial Unicode MS" panose="020B0604020202020204" pitchFamily="34" charset="-128"/>
                <a:cs typeface="+mn-cs"/>
              </a:rPr>
            </a:br>
            <a:r>
              <a:rPr lang="en-US" altLang="en-US" sz="1600">
                <a:latin typeface="+mn-lt"/>
                <a:ea typeface="Arial Unicode MS" panose="020B0604020202020204" pitchFamily="34" charset="-128"/>
                <a:cs typeface="+mn-cs"/>
              </a:rPr>
              <a:t>for </a:t>
            </a:r>
            <a:r>
              <a:rPr lang="en-US" altLang="en-US" sz="1800" b="1">
                <a:latin typeface="+mn-lt"/>
                <a:ea typeface="Arial Unicode MS" panose="020B0604020202020204" pitchFamily="34" charset="-128"/>
                <a:cs typeface="+mn-cs"/>
              </a:rPr>
              <a:t>only 4 years </a:t>
            </a:r>
            <a:r>
              <a:rPr lang="en-US" altLang="en-US" sz="1600">
                <a:latin typeface="+mn-lt"/>
                <a:ea typeface="Arial Unicode MS" panose="020B0604020202020204" pitchFamily="34" charset="-128"/>
                <a:cs typeface="+mn-cs"/>
              </a:rPr>
              <a:t>on </a:t>
            </a:r>
            <a:br>
              <a:rPr lang="en-US" altLang="en-US" sz="1600">
                <a:latin typeface="+mn-lt"/>
                <a:ea typeface="Arial Unicode MS" panose="020B0604020202020204" pitchFamily="34" charset="-128"/>
                <a:cs typeface="+mn-cs"/>
              </a:rPr>
            </a:br>
            <a:r>
              <a:rPr lang="en-US" altLang="en-US" sz="1600">
                <a:latin typeface="+mn-lt"/>
                <a:ea typeface="Arial Unicode MS" panose="020B0604020202020204" pitchFamily="34" charset="-128"/>
                <a:cs typeface="+mn-cs"/>
              </a:rPr>
              <a:t>before switching</a:t>
            </a:r>
          </a:p>
        </p:txBody>
      </p:sp>
      <p:graphicFrame>
        <p:nvGraphicFramePr>
          <p:cNvPr id="5" name="Chart 4">
            <a:extLst>
              <a:ext uri="{FF2B5EF4-FFF2-40B4-BE49-F238E27FC236}">
                <a16:creationId xmlns:a16="http://schemas.microsoft.com/office/drawing/2014/main" id="{16C123EC-BF3B-CF44-BA0A-EA23A82DD4EA}"/>
              </a:ext>
            </a:extLst>
          </p:cNvPr>
          <p:cNvGraphicFramePr/>
          <p:nvPr>
            <p:extLst>
              <p:ext uri="{D42A27DB-BD31-4B8C-83A1-F6EECF244321}">
                <p14:modId xmlns:p14="http://schemas.microsoft.com/office/powerpoint/2010/main" val="189045901"/>
              </p:ext>
            </p:extLst>
          </p:nvPr>
        </p:nvGraphicFramePr>
        <p:xfrm>
          <a:off x="378393" y="3014819"/>
          <a:ext cx="4831280" cy="2391793"/>
        </p:xfrm>
        <a:graphic>
          <a:graphicData uri="http://schemas.openxmlformats.org/drawingml/2006/chart">
            <c:chart xmlns:c="http://schemas.openxmlformats.org/drawingml/2006/chart" xmlns:r="http://schemas.openxmlformats.org/officeDocument/2006/relationships" r:id="rId6"/>
          </a:graphicData>
        </a:graphic>
      </p:graphicFrame>
      <p:sp>
        <p:nvSpPr>
          <p:cNvPr id="15" name="Text Placeholder 14"/>
          <p:cNvSpPr>
            <a:spLocks noGrp="1"/>
          </p:cNvSpPr>
          <p:nvPr>
            <p:ph type="body" sz="quarter" idx="15"/>
          </p:nvPr>
        </p:nvSpPr>
        <p:spPr>
          <a:xfrm>
            <a:off x="488272" y="5611613"/>
            <a:ext cx="5235196" cy="585001"/>
          </a:xfrm>
        </p:spPr>
        <p:txBody>
          <a:bodyPr/>
          <a:lstStyle/>
          <a:p>
            <a:r>
              <a:rPr lang="en-US" altLang="en-US"/>
              <a:t>Source: </a:t>
            </a:r>
            <a:r>
              <a:rPr lang="en-US" altLang="en-US" i="1"/>
              <a:t>DALBAR’s 2023 QAIB Report, Quantitative Analysis of Investor Behavior</a:t>
            </a:r>
            <a:r>
              <a:rPr lang="en-US" altLang="en-US"/>
              <a:t>, DALBAR, Inc., 2023. Investor returns are calculated using data supplied by the Investment Company Institute that represents the change in total mutual fund assets after excluding sales, redemptions, and exchanges. This method of calculation captures realized and unrealized capital gains, dividends, interest, trading costs, sales charges, fees, expenses, and any other costs. The S&amp;P 500 Index tracks the performance of 500 of the largest publicly traded companies in the United States. It is not possible to invest directly in an index. Past performance does not guarantee future results.</a:t>
            </a:r>
          </a:p>
        </p:txBody>
      </p:sp>
      <p:sp>
        <p:nvSpPr>
          <p:cNvPr id="2" name="Slide Number Placeholder 1">
            <a:extLst>
              <a:ext uri="{C183D7F6-B498-43B3-948B-1728B52AA6E4}">
                <adec:decorative xmlns:adec="http://schemas.microsoft.com/office/drawing/2017/decorative" val="1"/>
              </a:ext>
            </a:extLst>
          </p:cNvPr>
          <p:cNvSpPr>
            <a:spLocks noGrp="1"/>
          </p:cNvSpPr>
          <p:nvPr>
            <p:ph type="sldNum" sz="quarter" idx="18"/>
          </p:nvPr>
        </p:nvSpPr>
        <p:spPr>
          <a:xfrm>
            <a:off x="8532813" y="6399213"/>
            <a:ext cx="212725" cy="176212"/>
          </a:xfrm>
        </p:spPr>
        <p:txBody>
          <a:bodyPr/>
          <a:lstStyle/>
          <a:p>
            <a:fld id="{E54343B0-9A9E-43CD-BA60-45365A2A43B5}" type="slidenum">
              <a:rPr lang="en-US"/>
              <a:pPr/>
              <a:t>54</a:t>
            </a:fld>
            <a:endParaRPr lang="en-US"/>
          </a:p>
        </p:txBody>
      </p:sp>
    </p:spTree>
    <p:custDataLst>
      <p:tags r:id="rId1"/>
    </p:custDataLst>
    <p:extLst>
      <p:ext uri="{BB962C8B-B14F-4D97-AF65-F5344CB8AC3E}">
        <p14:creationId xmlns:p14="http://schemas.microsoft.com/office/powerpoint/2010/main" val="2328897962"/>
      </p:ext>
    </p:extLst>
  </p:cSld>
  <p:clrMapOvr>
    <a:masterClrMapping/>
  </p:clrMapOvr>
  <p:transition spd="slow">
    <p:wipe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Desk with business files on paper and a tablet. ">
            <a:extLst>
              <a:ext uri="{FF2B5EF4-FFF2-40B4-BE49-F238E27FC236}">
                <a16:creationId xmlns:a16="http://schemas.microsoft.com/office/drawing/2014/main" id="{93BD588D-B9E3-4EDA-9429-6954C3165C1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26667" y="0"/>
            <a:ext cx="3217332" cy="6858000"/>
          </a:xfrm>
          <a:prstGeom prst="rect">
            <a:avLst/>
          </a:prstGeom>
        </p:spPr>
      </p:pic>
      <p:sp>
        <p:nvSpPr>
          <p:cNvPr id="120840" name="Rectangle 9"/>
          <p:cNvSpPr>
            <a:spLocks noGrp="1" noChangeArrowheads="1"/>
          </p:cNvSpPr>
          <p:nvPr>
            <p:ph type="title"/>
          </p:nvPr>
        </p:nvSpPr>
        <p:spPr/>
        <p:txBody>
          <a:bodyPr/>
          <a:lstStyle/>
          <a:p>
            <a:r>
              <a:rPr lang="en-US" altLang="en-US"/>
              <a:t>What’s your investment horizon?</a:t>
            </a:r>
          </a:p>
        </p:txBody>
      </p:sp>
      <p:sp>
        <p:nvSpPr>
          <p:cNvPr id="8" name="Text Placeholder 16">
            <a:extLst>
              <a:ext uri="{FF2B5EF4-FFF2-40B4-BE49-F238E27FC236}">
                <a16:creationId xmlns:a16="http://schemas.microsoft.com/office/drawing/2014/main" id="{581AF9CD-BBDD-455F-B713-55F254CFFCF5}"/>
              </a:ext>
            </a:extLst>
          </p:cNvPr>
          <p:cNvSpPr txBox="1">
            <a:spLocks/>
          </p:cNvSpPr>
          <p:nvPr/>
        </p:nvSpPr>
        <p:spPr>
          <a:xfrm>
            <a:off x="407480" y="873856"/>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Annualized total returns over various time periods</a:t>
            </a:r>
          </a:p>
        </p:txBody>
      </p:sp>
      <p:graphicFrame>
        <p:nvGraphicFramePr>
          <p:cNvPr id="7" name="Object 6"/>
          <p:cNvGraphicFramePr>
            <a:graphicFrameLocks noChangeAspect="1"/>
          </p:cNvGraphicFramePr>
          <p:nvPr>
            <p:extLst>
              <p:ext uri="{D42A27DB-BD31-4B8C-83A1-F6EECF244321}">
                <p14:modId xmlns:p14="http://schemas.microsoft.com/office/powerpoint/2010/main" val="2210697476"/>
              </p:ext>
            </p:extLst>
          </p:nvPr>
        </p:nvGraphicFramePr>
        <p:xfrm>
          <a:off x="389446" y="1264606"/>
          <a:ext cx="5032788" cy="4478265"/>
        </p:xfrm>
        <a:graphic>
          <a:graphicData uri="http://schemas.openxmlformats.org/drawingml/2006/chart">
            <c:chart xmlns:c="http://schemas.openxmlformats.org/drawingml/2006/chart" xmlns:r="http://schemas.openxmlformats.org/officeDocument/2006/relationships" r:id="rId4"/>
          </a:graphicData>
        </a:graphic>
      </p:graphicFrame>
      <p:sp>
        <p:nvSpPr>
          <p:cNvPr id="120839" name="Text Placeholder 24"/>
          <p:cNvSpPr>
            <a:spLocks noGrp="1"/>
          </p:cNvSpPr>
          <p:nvPr>
            <p:ph type="body" sz="quarter" idx="15"/>
          </p:nvPr>
        </p:nvSpPr>
        <p:spPr>
          <a:xfrm>
            <a:off x="495418" y="5742871"/>
            <a:ext cx="5193349" cy="460375"/>
          </a:xfrm>
        </p:spPr>
        <p:txBody>
          <a:bodyPr/>
          <a:lstStyle/>
          <a:p>
            <a:r>
              <a:rPr lang="en-US" altLang="en-US"/>
              <a:t>Source: Bloomberg, 2023. Stocks are represented by the S&amp;P 500 Index, which tracks the performance of 500 of the largest publicly traded companies in the United States. Illustration does not include fees and if they were included, the total returns would be lower. Past performance does not guarantee future results.</a:t>
            </a:r>
          </a:p>
        </p:txBody>
      </p:sp>
      <p:sp>
        <p:nvSpPr>
          <p:cNvPr id="3" name="Slide Number Placeholder 2">
            <a:extLst>
              <a:ext uri="{C183D7F6-B498-43B3-948B-1728B52AA6E4}">
                <adec:decorative xmlns:adec="http://schemas.microsoft.com/office/drawing/2017/decorative" val="1"/>
              </a:ext>
            </a:extLst>
          </p:cNvPr>
          <p:cNvSpPr>
            <a:spLocks noGrp="1"/>
          </p:cNvSpPr>
          <p:nvPr>
            <p:ph type="sldNum" sz="quarter" idx="18"/>
          </p:nvPr>
        </p:nvSpPr>
        <p:spPr/>
        <p:txBody>
          <a:bodyPr/>
          <a:lstStyle/>
          <a:p>
            <a:fld id="{E54343B0-9A9E-43CD-BA60-45365A2A43B5}" type="slidenum">
              <a:rPr lang="en-US" smtClean="0">
                <a:solidFill>
                  <a:schemeClr val="bg1"/>
                </a:solidFill>
              </a:rPr>
              <a:pPr/>
              <a:t>55</a:t>
            </a:fld>
            <a:endParaRPr lang="en-US">
              <a:solidFill>
                <a:schemeClr val="bg1"/>
              </a:solidFill>
            </a:endParaRPr>
          </a:p>
        </p:txBody>
      </p:sp>
    </p:spTree>
    <p:extLst>
      <p:ext uri="{BB962C8B-B14F-4D97-AF65-F5344CB8AC3E}">
        <p14:creationId xmlns:p14="http://schemas.microsoft.com/office/powerpoint/2010/main" val="1069283789"/>
      </p:ext>
    </p:extLst>
  </p:cSld>
  <p:clrMapOvr>
    <a:masterClrMapping/>
  </p:clrMapOvr>
  <p:transition spd="slow">
    <p:wipe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2" name="Rectangle 6"/>
          <p:cNvSpPr>
            <a:spLocks noGrp="1"/>
          </p:cNvSpPr>
          <p:nvPr>
            <p:ph type="title"/>
          </p:nvPr>
        </p:nvSpPr>
        <p:spPr>
          <a:xfrm>
            <a:off x="398464" y="472438"/>
            <a:ext cx="8356240" cy="792167"/>
          </a:xfrm>
        </p:spPr>
        <p:txBody>
          <a:bodyPr/>
          <a:lstStyle/>
          <a:p>
            <a:r>
              <a:rPr lang="en-US" altLang="en-US">
                <a:sym typeface="Verdana" panose="020B0604030504040204" pitchFamily="34" charset="0"/>
              </a:rPr>
              <a:t>Great years are not that uncommon</a:t>
            </a:r>
            <a:endParaRPr lang="en-US" altLang="en-US"/>
          </a:p>
        </p:txBody>
      </p:sp>
      <p:sp>
        <p:nvSpPr>
          <p:cNvPr id="15" name="Text Placeholder 16">
            <a:extLst>
              <a:ext uri="{FF2B5EF4-FFF2-40B4-BE49-F238E27FC236}">
                <a16:creationId xmlns:a16="http://schemas.microsoft.com/office/drawing/2014/main" id="{7364D153-74F2-4F6E-88F3-65C307457EDD}"/>
              </a:ext>
            </a:extLst>
          </p:cNvPr>
          <p:cNvSpPr txBox="1">
            <a:spLocks/>
          </p:cNvSpPr>
          <p:nvPr/>
        </p:nvSpPr>
        <p:spPr>
          <a:xfrm>
            <a:off x="407480" y="873856"/>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Performance of stocks since 1928</a:t>
            </a:r>
          </a:p>
        </p:txBody>
      </p:sp>
      <p:graphicFrame>
        <p:nvGraphicFramePr>
          <p:cNvPr id="12" name="Chart 11"/>
          <p:cNvGraphicFramePr/>
          <p:nvPr>
            <p:extLst>
              <p:ext uri="{D42A27DB-BD31-4B8C-83A1-F6EECF244321}">
                <p14:modId xmlns:p14="http://schemas.microsoft.com/office/powerpoint/2010/main" val="226555129"/>
              </p:ext>
            </p:extLst>
          </p:nvPr>
        </p:nvGraphicFramePr>
        <p:xfrm>
          <a:off x="464582" y="1479551"/>
          <a:ext cx="8144538" cy="4587336"/>
        </p:xfrm>
        <a:graphic>
          <a:graphicData uri="http://schemas.openxmlformats.org/drawingml/2006/chart">
            <c:chart xmlns:c="http://schemas.openxmlformats.org/drawingml/2006/chart" xmlns:r="http://schemas.openxmlformats.org/officeDocument/2006/relationships" r:id="rId4"/>
          </a:graphicData>
        </a:graphic>
      </p:graphicFrame>
      <p:grpSp>
        <p:nvGrpSpPr>
          <p:cNvPr id="4" name="Group 3">
            <a:extLst>
              <a:ext uri="{FF2B5EF4-FFF2-40B4-BE49-F238E27FC236}">
                <a16:creationId xmlns:a16="http://schemas.microsoft.com/office/drawing/2014/main" id="{CC01EB19-96CC-8016-4F38-275EA8D6B4B2}"/>
              </a:ext>
              <a:ext uri="{C183D7F6-B498-43B3-948B-1728B52AA6E4}">
                <adec:decorative xmlns:adec="http://schemas.microsoft.com/office/drawing/2017/decorative" val="1"/>
              </a:ext>
            </a:extLst>
          </p:cNvPr>
          <p:cNvGrpSpPr/>
          <p:nvPr/>
        </p:nvGrpSpPr>
        <p:grpSpPr>
          <a:xfrm>
            <a:off x="6397052" y="1844628"/>
            <a:ext cx="1940429" cy="4075089"/>
            <a:chOff x="6397052" y="1889598"/>
            <a:chExt cx="1940429" cy="4075089"/>
          </a:xfrm>
        </p:grpSpPr>
        <p:cxnSp>
          <p:nvCxnSpPr>
            <p:cNvPr id="5" name="Straight Connector 4">
              <a:extLst>
                <a:ext uri="{FF2B5EF4-FFF2-40B4-BE49-F238E27FC236}">
                  <a16:creationId xmlns:a16="http://schemas.microsoft.com/office/drawing/2014/main" id="{52E109D7-47B3-46FB-A55C-FDEDF93DDF7E}"/>
                </a:ext>
              </a:extLst>
            </p:cNvPr>
            <p:cNvCxnSpPr/>
            <p:nvPr/>
          </p:nvCxnSpPr>
          <p:spPr>
            <a:xfrm>
              <a:off x="6397052" y="2286000"/>
              <a:ext cx="753762" cy="0"/>
            </a:xfrm>
            <a:prstGeom prst="line">
              <a:avLst/>
            </a:prstGeom>
            <a:noFill/>
            <a:ln w="25400">
              <a:solidFill>
                <a:srgbClr val="D03A39"/>
              </a:solidFill>
            </a:ln>
          </p:spPr>
          <p:style>
            <a:lnRef idx="2">
              <a:schemeClr val="accent1">
                <a:shade val="50000"/>
              </a:schemeClr>
            </a:lnRef>
            <a:fillRef idx="1">
              <a:schemeClr val="accent1"/>
            </a:fillRef>
            <a:effectRef idx="0">
              <a:schemeClr val="accent1"/>
            </a:effectRef>
            <a:fontRef idx="minor">
              <a:schemeClr val="lt1"/>
            </a:fontRef>
          </p:style>
        </p:cxnSp>
        <p:sp>
          <p:nvSpPr>
            <p:cNvPr id="3" name="Rectangle 2">
              <a:extLst>
                <a:ext uri="{FF2B5EF4-FFF2-40B4-BE49-F238E27FC236}">
                  <a16:creationId xmlns:a16="http://schemas.microsoft.com/office/drawing/2014/main" id="{6E6047F2-01E0-4565-8CD8-4AED143B80B3}"/>
                </a:ext>
              </a:extLst>
            </p:cNvPr>
            <p:cNvSpPr/>
            <p:nvPr/>
          </p:nvSpPr>
          <p:spPr>
            <a:xfrm>
              <a:off x="7135317" y="1889598"/>
              <a:ext cx="1202164" cy="4075089"/>
            </a:xfrm>
            <a:prstGeom prst="rect">
              <a:avLst/>
            </a:prstGeom>
            <a:noFill/>
            <a:ln w="25400">
              <a:solidFill>
                <a:srgbClr val="D03A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err="1"/>
            </a:p>
          </p:txBody>
        </p:sp>
      </p:grpSp>
      <p:sp>
        <p:nvSpPr>
          <p:cNvPr id="14" name="Text Box 5"/>
          <p:cNvSpPr txBox="1">
            <a:spLocks noChangeArrowheads="1"/>
          </p:cNvSpPr>
          <p:nvPr>
            <p:custDataLst>
              <p:tags r:id="rId1"/>
            </p:custDataLst>
          </p:nvPr>
        </p:nvSpPr>
        <p:spPr bwMode="blackWhite">
          <a:xfrm>
            <a:off x="3416679" y="1842393"/>
            <a:ext cx="3405170" cy="1028809"/>
          </a:xfrm>
          <a:prstGeom prst="rect">
            <a:avLst/>
          </a:prstGeom>
          <a:solidFill>
            <a:srgbClr val="DEEAFA"/>
          </a:solidFill>
          <a:ln>
            <a:noFill/>
          </a:ln>
          <a:effectLst/>
        </p:spPr>
        <p:txBody>
          <a:bodyPr lIns="91440" tIns="91440" rIns="91440" bIns="91440" anchor="ctr">
            <a:noAutofit/>
          </a:bodyPr>
          <a:lstStyle>
            <a:lvl1pPr>
              <a:defRPr sz="2400">
                <a:solidFill>
                  <a:schemeClr val="tx1"/>
                </a:solidFill>
                <a:latin typeface="Calibri" pitchFamily="34" charset="0"/>
                <a:ea typeface="MS PGothic" pitchFamily="34" charset="-128"/>
              </a:defRPr>
            </a:lvl1pPr>
            <a:lvl2pPr marL="742950" indent="-285750">
              <a:defRPr sz="2400">
                <a:solidFill>
                  <a:schemeClr val="tx1"/>
                </a:solidFill>
                <a:latin typeface="Calibri" pitchFamily="34" charset="0"/>
                <a:ea typeface="MS PGothic" pitchFamily="34" charset="-128"/>
              </a:defRPr>
            </a:lvl2pPr>
            <a:lvl3pPr marL="1143000" indent="-228600">
              <a:defRPr sz="2400">
                <a:solidFill>
                  <a:schemeClr val="tx1"/>
                </a:solidFill>
                <a:latin typeface="Calibri" pitchFamily="34" charset="0"/>
                <a:ea typeface="MS PGothic" pitchFamily="34" charset="-128"/>
              </a:defRPr>
            </a:lvl3pPr>
            <a:lvl4pPr marL="1600200" indent="-228600">
              <a:defRPr sz="2400">
                <a:solidFill>
                  <a:schemeClr val="tx1"/>
                </a:solidFill>
                <a:latin typeface="Calibri" pitchFamily="34" charset="0"/>
                <a:ea typeface="MS PGothic" pitchFamily="34" charset="-128"/>
              </a:defRPr>
            </a:lvl4pPr>
            <a:lvl5pPr marL="2057400" indent="-22860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a:defRPr/>
            </a:pPr>
            <a:r>
              <a:rPr lang="en-US" altLang="en-US" sz="1600">
                <a:latin typeface="+mn-lt"/>
                <a:ea typeface="Arial Unicode MS" panose="020B0604020202020204" pitchFamily="34" charset="-128"/>
              </a:rPr>
              <a:t>Total number of years since 1928 when the stock market has had an annual return of over 20%</a:t>
            </a:r>
          </a:p>
        </p:txBody>
      </p:sp>
      <p:sp>
        <p:nvSpPr>
          <p:cNvPr id="6" name="TextBox 5">
            <a:extLst>
              <a:ext uri="{FF2B5EF4-FFF2-40B4-BE49-F238E27FC236}">
                <a16:creationId xmlns:a16="http://schemas.microsoft.com/office/drawing/2014/main" id="{2104324D-E1D2-AB4F-8E18-7D1C140436A3}"/>
              </a:ext>
            </a:extLst>
          </p:cNvPr>
          <p:cNvSpPr txBox="1"/>
          <p:nvPr/>
        </p:nvSpPr>
        <p:spPr>
          <a:xfrm>
            <a:off x="1056357" y="2960733"/>
            <a:ext cx="4879427" cy="923761"/>
          </a:xfrm>
          <a:prstGeom prst="rect">
            <a:avLst/>
          </a:prstGeom>
          <a:solidFill>
            <a:srgbClr val="06874E"/>
          </a:solidFill>
        </p:spPr>
        <p:txBody>
          <a:bodyPr wrap="square" lIns="72000" tIns="72000" rIns="72000" bIns="72000" rtlCol="0" anchor="ctr">
            <a:spAutoFit/>
          </a:bodyPr>
          <a:lstStyle/>
          <a:p>
            <a:pPr algn="ctr">
              <a:lnSpc>
                <a:spcPts val="3020"/>
              </a:lnSpc>
              <a:spcBef>
                <a:spcPts val="0"/>
              </a:spcBef>
            </a:pPr>
            <a:r>
              <a:rPr lang="en-US" sz="1600">
                <a:solidFill>
                  <a:schemeClr val="bg1"/>
                </a:solidFill>
                <a:latin typeface="+mn-lt"/>
              </a:rPr>
              <a:t>Calendar year returns of 8% to 12% have occurred</a:t>
            </a:r>
          </a:p>
          <a:p>
            <a:pPr algn="ctr">
              <a:lnSpc>
                <a:spcPts val="3020"/>
              </a:lnSpc>
              <a:spcBef>
                <a:spcPts val="0"/>
              </a:spcBef>
            </a:pPr>
            <a:r>
              <a:rPr lang="en-US" sz="2000">
                <a:solidFill>
                  <a:schemeClr val="bg1"/>
                </a:solidFill>
                <a:latin typeface="+mn-lt"/>
              </a:rPr>
              <a:t>ONLY </a:t>
            </a:r>
            <a:r>
              <a:rPr lang="en-US" sz="3200">
                <a:solidFill>
                  <a:schemeClr val="bg1"/>
                </a:solidFill>
                <a:latin typeface="+mn-lt"/>
              </a:rPr>
              <a:t>4</a:t>
            </a:r>
            <a:r>
              <a:rPr lang="en-US" sz="2000">
                <a:solidFill>
                  <a:schemeClr val="bg1"/>
                </a:solidFill>
                <a:latin typeface="+mn-lt"/>
              </a:rPr>
              <a:t> TIMES IN 96 YEARS.</a:t>
            </a:r>
          </a:p>
        </p:txBody>
      </p:sp>
      <p:sp>
        <p:nvSpPr>
          <p:cNvPr id="121861" name="Text Placeholder 20"/>
          <p:cNvSpPr>
            <a:spLocks noGrp="1"/>
          </p:cNvSpPr>
          <p:nvPr>
            <p:ph type="body" sz="quarter" idx="15"/>
          </p:nvPr>
        </p:nvSpPr>
        <p:spPr>
          <a:xfrm>
            <a:off x="3215111" y="6168123"/>
            <a:ext cx="5137867" cy="402451"/>
          </a:xfrm>
        </p:spPr>
        <p:txBody>
          <a:bodyPr/>
          <a:lstStyle/>
          <a:p>
            <a:r>
              <a:rPr lang="en-US" altLang="en-US">
                <a:sym typeface="Verdana" panose="020B0604030504040204" pitchFamily="34" charset="0"/>
              </a:rPr>
              <a:t>Source: Bloomberg, as of 12/31/2023. Data is based on S&amp;P 500 Index price annual returns including dividends. The S&amp;P 500 Index tracks the performance of 500 of the largest publicly traded companies in the United States. It is not possible to invest directly in an index. Past performance does not guarantee future results. </a:t>
            </a:r>
          </a:p>
        </p:txBody>
      </p:sp>
      <p:sp>
        <p:nvSpPr>
          <p:cNvPr id="2" name="Slide Number Placeholder 1">
            <a:extLst>
              <a:ext uri="{C183D7F6-B498-43B3-948B-1728B52AA6E4}">
                <adec:decorative xmlns:adec="http://schemas.microsoft.com/office/drawing/2017/decorative" val="1"/>
              </a:ext>
            </a:extLst>
          </p:cNvPr>
          <p:cNvSpPr>
            <a:spLocks noGrp="1"/>
          </p:cNvSpPr>
          <p:nvPr>
            <p:ph type="sldNum" sz="quarter" idx="18"/>
          </p:nvPr>
        </p:nvSpPr>
        <p:spPr>
          <a:xfrm>
            <a:off x="8532813" y="6399213"/>
            <a:ext cx="212725" cy="176212"/>
          </a:xfrm>
        </p:spPr>
        <p:txBody>
          <a:bodyPr/>
          <a:lstStyle/>
          <a:p>
            <a:fld id="{E54343B0-9A9E-43CD-BA60-45365A2A43B5}" type="slidenum">
              <a:rPr lang="en-US" smtClean="0"/>
              <a:pPr/>
              <a:t>56</a:t>
            </a:fld>
            <a:endParaRPr lang="en-US"/>
          </a:p>
        </p:txBody>
      </p:sp>
    </p:spTree>
    <p:extLst>
      <p:ext uri="{BB962C8B-B14F-4D97-AF65-F5344CB8AC3E}">
        <p14:creationId xmlns:p14="http://schemas.microsoft.com/office/powerpoint/2010/main" val="958979683"/>
      </p:ext>
    </p:extLst>
  </p:cSld>
  <p:clrMapOvr>
    <a:masterClrMapping/>
  </p:clrMapOvr>
  <p:transition spd="slow">
    <p:wipe dir="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9">
            <a:extLst>
              <a:ext uri="{FF2B5EF4-FFF2-40B4-BE49-F238E27FC236}">
                <a16:creationId xmlns:a16="http://schemas.microsoft.com/office/drawing/2014/main" id="{40E8A208-E79C-4955-B8CB-DF6817777E7D}"/>
              </a:ext>
            </a:extLst>
          </p:cNvPr>
          <p:cNvSpPr txBox="1">
            <a:spLocks/>
          </p:cNvSpPr>
          <p:nvPr/>
        </p:nvSpPr>
        <p:spPr>
          <a:xfrm>
            <a:off x="394653" y="758508"/>
            <a:ext cx="8231187" cy="482600"/>
          </a:xfrm>
          <a:prstGeom prst="rect">
            <a:avLst/>
          </a:prstGeom>
        </p:spPr>
        <p:txBody>
          <a:bodyPr vert="horz" lIns="0" tIns="0" rIns="0" bIns="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en-US" sz="2400">
                <a:solidFill>
                  <a:schemeClr val="bg1"/>
                </a:solidFill>
              </a:rPr>
              <a:t>Principle 10</a:t>
            </a:r>
          </a:p>
        </p:txBody>
      </p:sp>
      <p:sp>
        <p:nvSpPr>
          <p:cNvPr id="8" name="Title 7"/>
          <p:cNvSpPr>
            <a:spLocks noGrp="1"/>
          </p:cNvSpPr>
          <p:nvPr>
            <p:ph type="title"/>
          </p:nvPr>
        </p:nvSpPr>
        <p:spPr/>
        <p:txBody>
          <a:bodyPr>
            <a:normAutofit/>
          </a:bodyPr>
          <a:lstStyle/>
          <a:p>
            <a:r>
              <a:rPr lang="en-US" altLang="en-US" sz="6000"/>
              <a:t>Your financial professional is your greatest resource</a:t>
            </a:r>
            <a:endParaRPr lang="en-US" sz="6000"/>
          </a:p>
        </p:txBody>
      </p:sp>
      <p:sp>
        <p:nvSpPr>
          <p:cNvPr id="3" name="Slide Number Placeholder 2">
            <a:extLst>
              <a:ext uri="{FF2B5EF4-FFF2-40B4-BE49-F238E27FC236}">
                <a16:creationId xmlns:a16="http://schemas.microsoft.com/office/drawing/2014/main" id="{213E8989-C449-41B1-A713-5728C4E1451D}"/>
              </a:ext>
              <a:ext uri="{C183D7F6-B498-43B3-948B-1728B52AA6E4}">
                <adec:decorative xmlns:adec="http://schemas.microsoft.com/office/drawing/2017/decorative" val="1"/>
              </a:ext>
            </a:extLst>
          </p:cNvPr>
          <p:cNvSpPr>
            <a:spLocks noGrp="1"/>
          </p:cNvSpPr>
          <p:nvPr>
            <p:ph type="sldNum" sz="quarter" idx="12"/>
          </p:nvPr>
        </p:nvSpPr>
        <p:spPr/>
        <p:txBody>
          <a:bodyPr/>
          <a:lstStyle/>
          <a:p>
            <a:pPr>
              <a:defRPr/>
            </a:pPr>
            <a:fld id="{1EEDA745-9936-4A17-800E-6B5675F0F699}" type="slidenum">
              <a:rPr lang="en-CA" smtClean="0"/>
              <a:pPr>
                <a:defRPr/>
              </a:pPr>
              <a:t>57</a:t>
            </a:fld>
            <a:endParaRPr lang="en-CA"/>
          </a:p>
        </p:txBody>
      </p:sp>
    </p:spTree>
    <p:extLst>
      <p:ext uri="{BB962C8B-B14F-4D97-AF65-F5344CB8AC3E}">
        <p14:creationId xmlns:p14="http://schemas.microsoft.com/office/powerpoint/2010/main" val="3848025582"/>
      </p:ext>
    </p:extLst>
  </p:cSld>
  <p:clrMapOvr>
    <a:masterClrMapping/>
  </p:clrMapOvr>
  <p:transition spd="slow">
    <p:wipe dir="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p:txBody>
          <a:bodyPr/>
          <a:lstStyle/>
          <a:p>
            <a:r>
              <a:rPr lang="en-US" altLang="en-US"/>
              <a:t>Your financial professional</a:t>
            </a:r>
          </a:p>
        </p:txBody>
      </p:sp>
      <p:sp>
        <p:nvSpPr>
          <p:cNvPr id="23" name="Content Placeholder 10"/>
          <p:cNvSpPr txBox="1">
            <a:spLocks/>
          </p:cNvSpPr>
          <p:nvPr/>
        </p:nvSpPr>
        <p:spPr>
          <a:xfrm>
            <a:off x="370539" y="1767019"/>
            <a:ext cx="1958546" cy="3200400"/>
          </a:xfrm>
          <a:prstGeom prst="rect">
            <a:avLst/>
          </a:prstGeom>
          <a:solidFill>
            <a:srgbClr val="00009A"/>
          </a:solidFill>
          <a:effectLst/>
        </p:spPr>
        <p:txBody>
          <a:bodyPr lIns="182880" tIns="1188720" rIns="182880" bIns="73152" anchor="t"/>
          <a:lstStyle>
            <a:lvl1pPr marL="0" indent="0" algn="l" rtl="0" eaLnBrk="0" fontAlgn="base" hangingPunct="0">
              <a:spcBef>
                <a:spcPct val="20000"/>
              </a:spcBef>
              <a:spcAft>
                <a:spcPct val="0"/>
              </a:spcAft>
              <a:buClr>
                <a:schemeClr val="tx2"/>
              </a:buClr>
              <a:buSzPct val="80000"/>
              <a:defRPr sz="2600" kern="1200">
                <a:solidFill>
                  <a:schemeClr val="tx1"/>
                </a:solidFill>
                <a:latin typeface="+mn-lt"/>
                <a:ea typeface="+mn-ea"/>
                <a:cs typeface="+mn-cs"/>
              </a:defRPr>
            </a:lvl1pPr>
            <a:lvl2pPr marL="231775" indent="-231775" algn="l" rtl="0" eaLnBrk="0" fontAlgn="base" hangingPunct="0">
              <a:spcBef>
                <a:spcPts val="600"/>
              </a:spcBef>
              <a:spcAft>
                <a:spcPct val="0"/>
              </a:spcAft>
              <a:buClr>
                <a:schemeClr val="tx2"/>
              </a:buClr>
              <a:buSzPct val="80000"/>
              <a:buFont typeface="Wingdings" panose="05000000000000000000" pitchFamily="2" charset="2"/>
              <a:buChar char="§"/>
              <a:defRPr sz="2400" kern="1200">
                <a:solidFill>
                  <a:schemeClr val="tx1"/>
                </a:solidFill>
                <a:latin typeface="+mn-lt"/>
                <a:ea typeface="+mn-ea"/>
                <a:cs typeface="+mn-cs"/>
              </a:defRPr>
            </a:lvl2pPr>
            <a:lvl3pPr marL="461963" indent="-230188" algn="l" rtl="0" eaLnBrk="0" fontAlgn="base" hangingPunct="0">
              <a:spcBef>
                <a:spcPts val="600"/>
              </a:spcBef>
              <a:spcAft>
                <a:spcPct val="0"/>
              </a:spcAft>
              <a:buClr>
                <a:schemeClr val="tx2"/>
              </a:buClr>
              <a:buSzPct val="80000"/>
              <a:buFont typeface="Calibri" panose="020F0502020204030204" pitchFamily="34" charset="0"/>
              <a:buChar char="•"/>
              <a:defRPr sz="2000" kern="1200">
                <a:solidFill>
                  <a:schemeClr val="tx1"/>
                </a:solidFill>
                <a:latin typeface="+mn-lt"/>
                <a:ea typeface="+mn-ea"/>
                <a:cs typeface="+mn-cs"/>
              </a:defRPr>
            </a:lvl3pPr>
            <a:lvl4pPr marL="682625" indent="-220663" algn="l" rtl="0" eaLnBrk="0" fontAlgn="base" hangingPunct="0">
              <a:spcBef>
                <a:spcPts val="600"/>
              </a:spcBef>
              <a:spcAft>
                <a:spcPct val="0"/>
              </a:spcAft>
              <a:buClr>
                <a:schemeClr val="tx2"/>
              </a:buClr>
              <a:buSzPct val="100000"/>
              <a:buFont typeface="Calibri" panose="020F0502020204030204" pitchFamily="34" charset="0"/>
              <a:buChar char="‒"/>
              <a:defRPr kern="1200">
                <a:solidFill>
                  <a:schemeClr val="tx1"/>
                </a:solidFill>
                <a:latin typeface="+mn-lt"/>
                <a:ea typeface="+mn-ea"/>
                <a:cs typeface="+mn-cs"/>
              </a:defRPr>
            </a:lvl4pPr>
            <a:lvl5pPr marL="914400" indent="-231775" algn="l" rtl="0" eaLnBrk="0" fontAlgn="base" hangingPunct="0">
              <a:spcBef>
                <a:spcPts val="600"/>
              </a:spcBef>
              <a:spcAft>
                <a:spcPct val="0"/>
              </a:spcAft>
              <a:buClr>
                <a:schemeClr val="tx2"/>
              </a:buClr>
              <a:buSzPct val="80000"/>
              <a:buFont typeface="Wingdings" panose="05000000000000000000" pitchFamily="2" charset="2"/>
              <a:buChar char="§"/>
              <a:defRPr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buNone/>
            </a:pPr>
            <a:r>
              <a:rPr lang="en-US" altLang="en-US">
                <a:solidFill>
                  <a:schemeClr val="bg1"/>
                </a:solidFill>
              </a:rPr>
              <a:t>Has been through </a:t>
            </a:r>
            <a:r>
              <a:rPr lang="en-US" altLang="en-US" b="1">
                <a:solidFill>
                  <a:schemeClr val="bg1"/>
                </a:solidFill>
              </a:rPr>
              <a:t>trying markets before</a:t>
            </a:r>
          </a:p>
        </p:txBody>
      </p:sp>
      <p:grpSp>
        <p:nvGrpSpPr>
          <p:cNvPr id="4" name="Group 3">
            <a:extLst>
              <a:ext uri="{FF2B5EF4-FFF2-40B4-BE49-F238E27FC236}">
                <a16:creationId xmlns:a16="http://schemas.microsoft.com/office/drawing/2014/main" id="{A90DB682-BC12-493B-B0E8-A6FE60C9C04F}"/>
              </a:ext>
              <a:ext uri="{C183D7F6-B498-43B3-948B-1728B52AA6E4}">
                <adec:decorative xmlns:adec="http://schemas.microsoft.com/office/drawing/2017/decorative" val="1"/>
              </a:ext>
            </a:extLst>
          </p:cNvPr>
          <p:cNvGrpSpPr/>
          <p:nvPr/>
        </p:nvGrpSpPr>
        <p:grpSpPr>
          <a:xfrm>
            <a:off x="1007274" y="2058282"/>
            <a:ext cx="685075" cy="673646"/>
            <a:chOff x="8524846" y="469354"/>
            <a:chExt cx="40879" cy="40197"/>
          </a:xfrm>
          <a:solidFill>
            <a:schemeClr val="bg1"/>
          </a:solidFill>
        </p:grpSpPr>
        <p:sp>
          <p:nvSpPr>
            <p:cNvPr id="13" name="Freeform: Shape 12">
              <a:extLst>
                <a:ext uri="{FF2B5EF4-FFF2-40B4-BE49-F238E27FC236}">
                  <a16:creationId xmlns:a16="http://schemas.microsoft.com/office/drawing/2014/main" id="{0D17DF31-A9F2-45DC-9059-E8258614D9DF}"/>
                </a:ext>
              </a:extLst>
            </p:cNvPr>
            <p:cNvSpPr/>
            <p:nvPr/>
          </p:nvSpPr>
          <p:spPr>
            <a:xfrm>
              <a:off x="8524846" y="469354"/>
              <a:ext cx="40879" cy="40197"/>
            </a:xfrm>
            <a:custGeom>
              <a:avLst/>
              <a:gdLst>
                <a:gd name="connsiteX0" fmla="*/ -5 w 32289"/>
                <a:gd name="connsiteY0" fmla="*/ 6 h 31750"/>
                <a:gd name="connsiteX1" fmla="*/ -5 w 32289"/>
                <a:gd name="connsiteY1" fmla="*/ 31756 h 31750"/>
                <a:gd name="connsiteX2" fmla="*/ 32284 w 32289"/>
                <a:gd name="connsiteY2" fmla="*/ 31756 h 31750"/>
                <a:gd name="connsiteX3" fmla="*/ 32284 w 32289"/>
                <a:gd name="connsiteY3" fmla="*/ 6 h 31750"/>
                <a:gd name="connsiteX4" fmla="*/ 29229 w 32289"/>
                <a:gd name="connsiteY4" fmla="*/ 3001 h 31750"/>
                <a:gd name="connsiteX5" fmla="*/ 29229 w 32289"/>
                <a:gd name="connsiteY5" fmla="*/ 5925 h 31750"/>
                <a:gd name="connsiteX6" fmla="*/ 2990 w 32289"/>
                <a:gd name="connsiteY6" fmla="*/ 5925 h 31750"/>
                <a:gd name="connsiteX7" fmla="*/ 2990 w 32289"/>
                <a:gd name="connsiteY7" fmla="*/ 3001 h 31750"/>
                <a:gd name="connsiteX8" fmla="*/ 2990 w 32289"/>
                <a:gd name="connsiteY8" fmla="*/ 28761 h 31750"/>
                <a:gd name="connsiteX9" fmla="*/ 2990 w 32289"/>
                <a:gd name="connsiteY9" fmla="*/ 8920 h 31750"/>
                <a:gd name="connsiteX10" fmla="*/ 29229 w 32289"/>
                <a:gd name="connsiteY10" fmla="*/ 8920 h 31750"/>
                <a:gd name="connsiteX11" fmla="*/ 29229 w 32289"/>
                <a:gd name="connsiteY11" fmla="*/ 28761 h 31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289" h="31750">
                  <a:moveTo>
                    <a:pt x="-5" y="6"/>
                  </a:moveTo>
                  <a:lnTo>
                    <a:pt x="-5" y="31756"/>
                  </a:lnTo>
                  <a:lnTo>
                    <a:pt x="32284" y="31756"/>
                  </a:lnTo>
                  <a:lnTo>
                    <a:pt x="32284" y="6"/>
                  </a:lnTo>
                  <a:close/>
                  <a:moveTo>
                    <a:pt x="29229" y="3001"/>
                  </a:moveTo>
                  <a:lnTo>
                    <a:pt x="29229" y="5925"/>
                  </a:lnTo>
                  <a:lnTo>
                    <a:pt x="2990" y="5925"/>
                  </a:lnTo>
                  <a:lnTo>
                    <a:pt x="2990" y="3001"/>
                  </a:lnTo>
                  <a:close/>
                  <a:moveTo>
                    <a:pt x="2990" y="28761"/>
                  </a:moveTo>
                  <a:lnTo>
                    <a:pt x="2990" y="8920"/>
                  </a:lnTo>
                  <a:lnTo>
                    <a:pt x="29229" y="8920"/>
                  </a:lnTo>
                  <a:lnTo>
                    <a:pt x="29229" y="28761"/>
                  </a:lnTo>
                  <a:close/>
                </a:path>
              </a:pathLst>
            </a:custGeom>
            <a:grpFill/>
            <a:ln w="1198"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71AF8CDE-8929-4F38-8C50-704531B61996}"/>
                </a:ext>
              </a:extLst>
            </p:cNvPr>
            <p:cNvSpPr/>
            <p:nvPr/>
          </p:nvSpPr>
          <p:spPr>
            <a:xfrm>
              <a:off x="8532156" y="483143"/>
              <a:ext cx="7584" cy="20128"/>
            </a:xfrm>
            <a:custGeom>
              <a:avLst/>
              <a:gdLst>
                <a:gd name="connsiteX0" fmla="*/ 4493 w 5990"/>
                <a:gd name="connsiteY0" fmla="*/ 0 h 15898"/>
                <a:gd name="connsiteX1" fmla="*/ 1498 w 5990"/>
                <a:gd name="connsiteY1" fmla="*/ 0 h 15898"/>
                <a:gd name="connsiteX2" fmla="*/ 1498 w 5990"/>
                <a:gd name="connsiteY2" fmla="*/ 6446 h 15898"/>
                <a:gd name="connsiteX3" fmla="*/ 0 w 5990"/>
                <a:gd name="connsiteY3" fmla="*/ 6446 h 15898"/>
                <a:gd name="connsiteX4" fmla="*/ 0 w 5990"/>
                <a:gd name="connsiteY4" fmla="*/ 9441 h 15898"/>
                <a:gd name="connsiteX5" fmla="*/ 1498 w 5990"/>
                <a:gd name="connsiteY5" fmla="*/ 9441 h 15898"/>
                <a:gd name="connsiteX6" fmla="*/ 1498 w 5990"/>
                <a:gd name="connsiteY6" fmla="*/ 15899 h 15898"/>
                <a:gd name="connsiteX7" fmla="*/ 4493 w 5990"/>
                <a:gd name="connsiteY7" fmla="*/ 15899 h 15898"/>
                <a:gd name="connsiteX8" fmla="*/ 4493 w 5990"/>
                <a:gd name="connsiteY8" fmla="*/ 9441 h 15898"/>
                <a:gd name="connsiteX9" fmla="*/ 5991 w 5990"/>
                <a:gd name="connsiteY9" fmla="*/ 9441 h 15898"/>
                <a:gd name="connsiteX10" fmla="*/ 5991 w 5990"/>
                <a:gd name="connsiteY10" fmla="*/ 6446 h 15898"/>
                <a:gd name="connsiteX11" fmla="*/ 4493 w 5990"/>
                <a:gd name="connsiteY11" fmla="*/ 6446 h 15898"/>
                <a:gd name="connsiteX12" fmla="*/ 4493 w 5990"/>
                <a:gd name="connsiteY12" fmla="*/ 0 h 15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90" h="15898">
                  <a:moveTo>
                    <a:pt x="4493" y="0"/>
                  </a:moveTo>
                  <a:lnTo>
                    <a:pt x="1498" y="0"/>
                  </a:lnTo>
                  <a:lnTo>
                    <a:pt x="1498" y="6446"/>
                  </a:lnTo>
                  <a:lnTo>
                    <a:pt x="0" y="6446"/>
                  </a:lnTo>
                  <a:lnTo>
                    <a:pt x="0" y="9441"/>
                  </a:lnTo>
                  <a:lnTo>
                    <a:pt x="1498" y="9441"/>
                  </a:lnTo>
                  <a:lnTo>
                    <a:pt x="1498" y="15899"/>
                  </a:lnTo>
                  <a:lnTo>
                    <a:pt x="4493" y="15899"/>
                  </a:lnTo>
                  <a:lnTo>
                    <a:pt x="4493" y="9441"/>
                  </a:lnTo>
                  <a:lnTo>
                    <a:pt x="5991" y="9441"/>
                  </a:lnTo>
                  <a:lnTo>
                    <a:pt x="5991" y="6446"/>
                  </a:lnTo>
                  <a:lnTo>
                    <a:pt x="4493" y="6446"/>
                  </a:lnTo>
                  <a:lnTo>
                    <a:pt x="4493" y="0"/>
                  </a:lnTo>
                  <a:close/>
                </a:path>
              </a:pathLst>
            </a:custGeom>
            <a:grpFill/>
            <a:ln w="1198"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38039706-5FC2-4521-B482-9160EED89500}"/>
                </a:ext>
              </a:extLst>
            </p:cNvPr>
            <p:cNvSpPr/>
            <p:nvPr/>
          </p:nvSpPr>
          <p:spPr>
            <a:xfrm>
              <a:off x="8541530" y="483143"/>
              <a:ext cx="7584" cy="20128"/>
            </a:xfrm>
            <a:custGeom>
              <a:avLst/>
              <a:gdLst>
                <a:gd name="connsiteX0" fmla="*/ 4493 w 5990"/>
                <a:gd name="connsiteY0" fmla="*/ 0 h 15898"/>
                <a:gd name="connsiteX1" fmla="*/ 1498 w 5990"/>
                <a:gd name="connsiteY1" fmla="*/ 0 h 15898"/>
                <a:gd name="connsiteX2" fmla="*/ 1498 w 5990"/>
                <a:gd name="connsiteY2" fmla="*/ 2181 h 15898"/>
                <a:gd name="connsiteX3" fmla="*/ 0 w 5990"/>
                <a:gd name="connsiteY3" fmla="*/ 2181 h 15898"/>
                <a:gd name="connsiteX4" fmla="*/ 0 w 5990"/>
                <a:gd name="connsiteY4" fmla="*/ 5176 h 15898"/>
                <a:gd name="connsiteX5" fmla="*/ 1498 w 5990"/>
                <a:gd name="connsiteY5" fmla="*/ 5176 h 15898"/>
                <a:gd name="connsiteX6" fmla="*/ 1498 w 5990"/>
                <a:gd name="connsiteY6" fmla="*/ 15899 h 15898"/>
                <a:gd name="connsiteX7" fmla="*/ 4493 w 5990"/>
                <a:gd name="connsiteY7" fmla="*/ 15899 h 15898"/>
                <a:gd name="connsiteX8" fmla="*/ 4493 w 5990"/>
                <a:gd name="connsiteY8" fmla="*/ 5176 h 15898"/>
                <a:gd name="connsiteX9" fmla="*/ 5991 w 5990"/>
                <a:gd name="connsiteY9" fmla="*/ 5176 h 15898"/>
                <a:gd name="connsiteX10" fmla="*/ 5991 w 5990"/>
                <a:gd name="connsiteY10" fmla="*/ 2181 h 15898"/>
                <a:gd name="connsiteX11" fmla="*/ 4493 w 5990"/>
                <a:gd name="connsiteY11" fmla="*/ 2181 h 15898"/>
                <a:gd name="connsiteX12" fmla="*/ 4493 w 5990"/>
                <a:gd name="connsiteY12" fmla="*/ 0 h 15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90" h="15898">
                  <a:moveTo>
                    <a:pt x="4493" y="0"/>
                  </a:moveTo>
                  <a:lnTo>
                    <a:pt x="1498" y="0"/>
                  </a:lnTo>
                  <a:lnTo>
                    <a:pt x="1498" y="2181"/>
                  </a:lnTo>
                  <a:lnTo>
                    <a:pt x="0" y="2181"/>
                  </a:lnTo>
                  <a:lnTo>
                    <a:pt x="0" y="5176"/>
                  </a:lnTo>
                  <a:lnTo>
                    <a:pt x="1498" y="5176"/>
                  </a:lnTo>
                  <a:lnTo>
                    <a:pt x="1498" y="15899"/>
                  </a:lnTo>
                  <a:lnTo>
                    <a:pt x="4493" y="15899"/>
                  </a:lnTo>
                  <a:lnTo>
                    <a:pt x="4493" y="5176"/>
                  </a:lnTo>
                  <a:lnTo>
                    <a:pt x="5991" y="5176"/>
                  </a:lnTo>
                  <a:lnTo>
                    <a:pt x="5991" y="2181"/>
                  </a:lnTo>
                  <a:lnTo>
                    <a:pt x="4493" y="2181"/>
                  </a:lnTo>
                  <a:lnTo>
                    <a:pt x="4493" y="0"/>
                  </a:lnTo>
                  <a:close/>
                </a:path>
              </a:pathLst>
            </a:custGeom>
            <a:grpFill/>
            <a:ln w="1198"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3DF191FA-E447-477D-9D1C-6A5618D65350}"/>
                </a:ext>
              </a:extLst>
            </p:cNvPr>
            <p:cNvSpPr/>
            <p:nvPr/>
          </p:nvSpPr>
          <p:spPr>
            <a:xfrm>
              <a:off x="8550889" y="483143"/>
              <a:ext cx="7584" cy="20128"/>
            </a:xfrm>
            <a:custGeom>
              <a:avLst/>
              <a:gdLst>
                <a:gd name="connsiteX0" fmla="*/ 4493 w 5990"/>
                <a:gd name="connsiteY0" fmla="*/ 0 h 15898"/>
                <a:gd name="connsiteX1" fmla="*/ 1498 w 5990"/>
                <a:gd name="connsiteY1" fmla="*/ 0 h 15898"/>
                <a:gd name="connsiteX2" fmla="*/ 1498 w 5990"/>
                <a:gd name="connsiteY2" fmla="*/ 10771 h 15898"/>
                <a:gd name="connsiteX3" fmla="*/ 0 w 5990"/>
                <a:gd name="connsiteY3" fmla="*/ 10771 h 15898"/>
                <a:gd name="connsiteX4" fmla="*/ 0 w 5990"/>
                <a:gd name="connsiteY4" fmla="*/ 13766 h 15898"/>
                <a:gd name="connsiteX5" fmla="*/ 1498 w 5990"/>
                <a:gd name="connsiteY5" fmla="*/ 13766 h 15898"/>
                <a:gd name="connsiteX6" fmla="*/ 1498 w 5990"/>
                <a:gd name="connsiteY6" fmla="*/ 15899 h 15898"/>
                <a:gd name="connsiteX7" fmla="*/ 4493 w 5990"/>
                <a:gd name="connsiteY7" fmla="*/ 15899 h 15898"/>
                <a:gd name="connsiteX8" fmla="*/ 4493 w 5990"/>
                <a:gd name="connsiteY8" fmla="*/ 13766 h 15898"/>
                <a:gd name="connsiteX9" fmla="*/ 5991 w 5990"/>
                <a:gd name="connsiteY9" fmla="*/ 13766 h 15898"/>
                <a:gd name="connsiteX10" fmla="*/ 5991 w 5990"/>
                <a:gd name="connsiteY10" fmla="*/ 10771 h 15898"/>
                <a:gd name="connsiteX11" fmla="*/ 4493 w 5990"/>
                <a:gd name="connsiteY11" fmla="*/ 10771 h 15898"/>
                <a:gd name="connsiteX12" fmla="*/ 4493 w 5990"/>
                <a:gd name="connsiteY12" fmla="*/ 0 h 15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90" h="15898">
                  <a:moveTo>
                    <a:pt x="4493" y="0"/>
                  </a:moveTo>
                  <a:lnTo>
                    <a:pt x="1498" y="0"/>
                  </a:lnTo>
                  <a:lnTo>
                    <a:pt x="1498" y="10771"/>
                  </a:lnTo>
                  <a:lnTo>
                    <a:pt x="0" y="10771"/>
                  </a:lnTo>
                  <a:lnTo>
                    <a:pt x="0" y="13766"/>
                  </a:lnTo>
                  <a:lnTo>
                    <a:pt x="1498" y="13766"/>
                  </a:lnTo>
                  <a:lnTo>
                    <a:pt x="1498" y="15899"/>
                  </a:lnTo>
                  <a:lnTo>
                    <a:pt x="4493" y="15899"/>
                  </a:lnTo>
                  <a:lnTo>
                    <a:pt x="4493" y="13766"/>
                  </a:lnTo>
                  <a:lnTo>
                    <a:pt x="5991" y="13766"/>
                  </a:lnTo>
                  <a:lnTo>
                    <a:pt x="5991" y="10771"/>
                  </a:lnTo>
                  <a:lnTo>
                    <a:pt x="4493" y="10771"/>
                  </a:lnTo>
                  <a:lnTo>
                    <a:pt x="4493" y="0"/>
                  </a:lnTo>
                  <a:close/>
                </a:path>
              </a:pathLst>
            </a:custGeom>
            <a:grpFill/>
            <a:ln w="1198" cap="flat">
              <a:noFill/>
              <a:prstDash val="solid"/>
              <a:miter/>
            </a:ln>
          </p:spPr>
          <p:txBody>
            <a:bodyPr rtlCol="0" anchor="ctr"/>
            <a:lstStyle/>
            <a:p>
              <a:endParaRPr lang="en-US"/>
            </a:p>
          </p:txBody>
        </p:sp>
      </p:grpSp>
      <p:sp>
        <p:nvSpPr>
          <p:cNvPr id="25" name="Content Placeholder 10"/>
          <p:cNvSpPr txBox="1">
            <a:spLocks/>
          </p:cNvSpPr>
          <p:nvPr/>
        </p:nvSpPr>
        <p:spPr>
          <a:xfrm>
            <a:off x="2522728" y="1767018"/>
            <a:ext cx="1958546" cy="3200400"/>
          </a:xfrm>
          <a:prstGeom prst="rect">
            <a:avLst/>
          </a:prstGeom>
          <a:solidFill>
            <a:srgbClr val="06874E"/>
          </a:solidFill>
          <a:effectLst/>
        </p:spPr>
        <p:txBody>
          <a:bodyPr lIns="182880" tIns="1188720" rIns="182880" bIns="73152" anchor="t"/>
          <a:lstStyle>
            <a:lvl1pPr marL="0" indent="0" algn="l" rtl="0" eaLnBrk="0" fontAlgn="base" hangingPunct="0">
              <a:spcBef>
                <a:spcPct val="20000"/>
              </a:spcBef>
              <a:spcAft>
                <a:spcPct val="0"/>
              </a:spcAft>
              <a:buClr>
                <a:schemeClr val="tx2"/>
              </a:buClr>
              <a:buSzPct val="80000"/>
              <a:defRPr sz="2600" kern="1200">
                <a:solidFill>
                  <a:schemeClr val="tx1"/>
                </a:solidFill>
                <a:latin typeface="+mn-lt"/>
                <a:ea typeface="+mn-ea"/>
                <a:cs typeface="+mn-cs"/>
              </a:defRPr>
            </a:lvl1pPr>
            <a:lvl2pPr marL="231775" indent="-231775" algn="l" rtl="0" eaLnBrk="0" fontAlgn="base" hangingPunct="0">
              <a:spcBef>
                <a:spcPts val="600"/>
              </a:spcBef>
              <a:spcAft>
                <a:spcPct val="0"/>
              </a:spcAft>
              <a:buClr>
                <a:schemeClr val="tx2"/>
              </a:buClr>
              <a:buSzPct val="80000"/>
              <a:buFont typeface="Wingdings" panose="05000000000000000000" pitchFamily="2" charset="2"/>
              <a:buChar char="§"/>
              <a:defRPr sz="2400" kern="1200">
                <a:solidFill>
                  <a:schemeClr val="tx1"/>
                </a:solidFill>
                <a:latin typeface="+mn-lt"/>
                <a:ea typeface="+mn-ea"/>
                <a:cs typeface="+mn-cs"/>
              </a:defRPr>
            </a:lvl2pPr>
            <a:lvl3pPr marL="461963" indent="-230188" algn="l" rtl="0" eaLnBrk="0" fontAlgn="base" hangingPunct="0">
              <a:spcBef>
                <a:spcPts val="600"/>
              </a:spcBef>
              <a:spcAft>
                <a:spcPct val="0"/>
              </a:spcAft>
              <a:buClr>
                <a:schemeClr val="tx2"/>
              </a:buClr>
              <a:buSzPct val="80000"/>
              <a:buFont typeface="Calibri" panose="020F0502020204030204" pitchFamily="34" charset="0"/>
              <a:buChar char="•"/>
              <a:defRPr sz="2000" kern="1200">
                <a:solidFill>
                  <a:schemeClr val="tx1"/>
                </a:solidFill>
                <a:latin typeface="+mn-lt"/>
                <a:ea typeface="+mn-ea"/>
                <a:cs typeface="+mn-cs"/>
              </a:defRPr>
            </a:lvl3pPr>
            <a:lvl4pPr marL="682625" indent="-220663" algn="l" rtl="0" eaLnBrk="0" fontAlgn="base" hangingPunct="0">
              <a:spcBef>
                <a:spcPts val="600"/>
              </a:spcBef>
              <a:spcAft>
                <a:spcPct val="0"/>
              </a:spcAft>
              <a:buClr>
                <a:schemeClr val="tx2"/>
              </a:buClr>
              <a:buSzPct val="100000"/>
              <a:buFont typeface="Calibri" panose="020F0502020204030204" pitchFamily="34" charset="0"/>
              <a:buChar char="‒"/>
              <a:defRPr kern="1200">
                <a:solidFill>
                  <a:schemeClr val="tx1"/>
                </a:solidFill>
                <a:latin typeface="+mn-lt"/>
                <a:ea typeface="+mn-ea"/>
                <a:cs typeface="+mn-cs"/>
              </a:defRPr>
            </a:lvl4pPr>
            <a:lvl5pPr marL="914400" indent="-231775" algn="l" rtl="0" eaLnBrk="0" fontAlgn="base" hangingPunct="0">
              <a:spcBef>
                <a:spcPts val="600"/>
              </a:spcBef>
              <a:spcAft>
                <a:spcPct val="0"/>
              </a:spcAft>
              <a:buClr>
                <a:schemeClr val="tx2"/>
              </a:buClr>
              <a:buSzPct val="80000"/>
              <a:buFont typeface="Wingdings" panose="05000000000000000000" pitchFamily="2" charset="2"/>
              <a:buChar char="§"/>
              <a:defRPr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buNone/>
            </a:pPr>
            <a:r>
              <a:rPr lang="en-US" altLang="en-US">
                <a:solidFill>
                  <a:schemeClr val="bg1"/>
                </a:solidFill>
              </a:rPr>
              <a:t>Can help you make a </a:t>
            </a:r>
            <a:r>
              <a:rPr lang="en-US" altLang="en-US" b="1">
                <a:solidFill>
                  <a:schemeClr val="bg1"/>
                </a:solidFill>
              </a:rPr>
              <a:t>plan and stick to it</a:t>
            </a:r>
          </a:p>
        </p:txBody>
      </p:sp>
      <p:grpSp>
        <p:nvGrpSpPr>
          <p:cNvPr id="3" name="Group 2">
            <a:extLst>
              <a:ext uri="{FF2B5EF4-FFF2-40B4-BE49-F238E27FC236}">
                <a16:creationId xmlns:a16="http://schemas.microsoft.com/office/drawing/2014/main" id="{90EF3648-829A-4D29-9750-C35614209715}"/>
              </a:ext>
              <a:ext uri="{C183D7F6-B498-43B3-948B-1728B52AA6E4}">
                <adec:decorative xmlns:adec="http://schemas.microsoft.com/office/drawing/2017/decorative" val="1"/>
              </a:ext>
            </a:extLst>
          </p:cNvPr>
          <p:cNvGrpSpPr/>
          <p:nvPr/>
        </p:nvGrpSpPr>
        <p:grpSpPr>
          <a:xfrm>
            <a:off x="3244455" y="2069156"/>
            <a:ext cx="551580" cy="768835"/>
            <a:chOff x="5425914" y="3989186"/>
            <a:chExt cx="29339" cy="40895"/>
          </a:xfrm>
          <a:solidFill>
            <a:schemeClr val="bg1"/>
          </a:solidFill>
        </p:grpSpPr>
        <p:sp>
          <p:nvSpPr>
            <p:cNvPr id="9" name="Freeform: Shape 8">
              <a:extLst>
                <a:ext uri="{FF2B5EF4-FFF2-40B4-BE49-F238E27FC236}">
                  <a16:creationId xmlns:a16="http://schemas.microsoft.com/office/drawing/2014/main" id="{C55BDFF0-994D-410A-9244-D6750B308101}"/>
                </a:ext>
              </a:extLst>
            </p:cNvPr>
            <p:cNvSpPr/>
            <p:nvPr/>
          </p:nvSpPr>
          <p:spPr>
            <a:xfrm>
              <a:off x="5425914" y="3989186"/>
              <a:ext cx="29339" cy="34675"/>
            </a:xfrm>
            <a:custGeom>
              <a:avLst/>
              <a:gdLst>
                <a:gd name="connsiteX0" fmla="*/ 21214 w 23174"/>
                <a:gd name="connsiteY0" fmla="*/ 5158 h 27388"/>
                <a:gd name="connsiteX1" fmla="*/ 11629 w 23174"/>
                <a:gd name="connsiteY1" fmla="*/ 6 h 27388"/>
                <a:gd name="connsiteX2" fmla="*/ 11557 w 23174"/>
                <a:gd name="connsiteY2" fmla="*/ 6 h 27388"/>
                <a:gd name="connsiteX3" fmla="*/ -5 w 23174"/>
                <a:gd name="connsiteY3" fmla="*/ 11712 h 27388"/>
                <a:gd name="connsiteX4" fmla="*/ 5159 w 23174"/>
                <a:gd name="connsiteY4" fmla="*/ 21309 h 27388"/>
                <a:gd name="connsiteX5" fmla="*/ 5303 w 23174"/>
                <a:gd name="connsiteY5" fmla="*/ 21405 h 27388"/>
                <a:gd name="connsiteX6" fmla="*/ 5303 w 23174"/>
                <a:gd name="connsiteY6" fmla="*/ 27395 h 27388"/>
                <a:gd name="connsiteX7" fmla="*/ 8298 w 23174"/>
                <a:gd name="connsiteY7" fmla="*/ 27395 h 27388"/>
                <a:gd name="connsiteX8" fmla="*/ 8298 w 23174"/>
                <a:gd name="connsiteY8" fmla="*/ 19811 h 27388"/>
                <a:gd name="connsiteX9" fmla="*/ 6824 w 23174"/>
                <a:gd name="connsiteY9" fmla="*/ 18829 h 27388"/>
                <a:gd name="connsiteX10" fmla="*/ 4440 w 23174"/>
                <a:gd name="connsiteY10" fmla="*/ 6919 h 27388"/>
                <a:gd name="connsiteX11" fmla="*/ 16349 w 23174"/>
                <a:gd name="connsiteY11" fmla="*/ 4535 h 27388"/>
                <a:gd name="connsiteX12" fmla="*/ 18733 w 23174"/>
                <a:gd name="connsiteY12" fmla="*/ 16444 h 27388"/>
                <a:gd name="connsiteX13" fmla="*/ 16349 w 23174"/>
                <a:gd name="connsiteY13" fmla="*/ 18829 h 27388"/>
                <a:gd name="connsiteX14" fmla="*/ 14876 w 23174"/>
                <a:gd name="connsiteY14" fmla="*/ 19811 h 27388"/>
                <a:gd name="connsiteX15" fmla="*/ 14876 w 23174"/>
                <a:gd name="connsiteY15" fmla="*/ 27395 h 27388"/>
                <a:gd name="connsiteX16" fmla="*/ 17871 w 23174"/>
                <a:gd name="connsiteY16" fmla="*/ 27395 h 27388"/>
                <a:gd name="connsiteX17" fmla="*/ 17871 w 23174"/>
                <a:gd name="connsiteY17" fmla="*/ 21405 h 27388"/>
                <a:gd name="connsiteX18" fmla="*/ 18027 w 23174"/>
                <a:gd name="connsiteY18" fmla="*/ 21309 h 27388"/>
                <a:gd name="connsiteX19" fmla="*/ 21190 w 23174"/>
                <a:gd name="connsiteY19" fmla="*/ 5158 h 27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74" h="27388">
                  <a:moveTo>
                    <a:pt x="21214" y="5158"/>
                  </a:moveTo>
                  <a:cubicBezTo>
                    <a:pt x="19069" y="1959"/>
                    <a:pt x="15475" y="30"/>
                    <a:pt x="11629" y="6"/>
                  </a:cubicBezTo>
                  <a:lnTo>
                    <a:pt x="11557" y="6"/>
                  </a:lnTo>
                  <a:cubicBezTo>
                    <a:pt x="5135" y="42"/>
                    <a:pt x="-41" y="5290"/>
                    <a:pt x="-5" y="11712"/>
                  </a:cubicBezTo>
                  <a:cubicBezTo>
                    <a:pt x="19" y="15570"/>
                    <a:pt x="1948" y="19164"/>
                    <a:pt x="5159" y="21309"/>
                  </a:cubicBezTo>
                  <a:lnTo>
                    <a:pt x="5303" y="21405"/>
                  </a:lnTo>
                  <a:lnTo>
                    <a:pt x="5303" y="27395"/>
                  </a:lnTo>
                  <a:lnTo>
                    <a:pt x="8298" y="27395"/>
                  </a:lnTo>
                  <a:lnTo>
                    <a:pt x="8298" y="19811"/>
                  </a:lnTo>
                  <a:lnTo>
                    <a:pt x="6824" y="18829"/>
                  </a:lnTo>
                  <a:cubicBezTo>
                    <a:pt x="2870" y="16193"/>
                    <a:pt x="1804" y="10861"/>
                    <a:pt x="4440" y="6919"/>
                  </a:cubicBezTo>
                  <a:cubicBezTo>
                    <a:pt x="7064" y="2966"/>
                    <a:pt x="12395" y="1899"/>
                    <a:pt x="16349" y="4535"/>
                  </a:cubicBezTo>
                  <a:cubicBezTo>
                    <a:pt x="20303" y="7159"/>
                    <a:pt x="21369" y="12491"/>
                    <a:pt x="18733" y="16444"/>
                  </a:cubicBezTo>
                  <a:cubicBezTo>
                    <a:pt x="18110" y="17391"/>
                    <a:pt x="17296" y="18194"/>
                    <a:pt x="16349" y="18829"/>
                  </a:cubicBezTo>
                  <a:lnTo>
                    <a:pt x="14876" y="19811"/>
                  </a:lnTo>
                  <a:lnTo>
                    <a:pt x="14876" y="27395"/>
                  </a:lnTo>
                  <a:lnTo>
                    <a:pt x="17871" y="27395"/>
                  </a:lnTo>
                  <a:lnTo>
                    <a:pt x="17871" y="21405"/>
                  </a:lnTo>
                  <a:lnTo>
                    <a:pt x="18027" y="21309"/>
                  </a:lnTo>
                  <a:cubicBezTo>
                    <a:pt x="23358" y="17714"/>
                    <a:pt x="24772" y="10490"/>
                    <a:pt x="21190" y="5158"/>
                  </a:cubicBezTo>
                  <a:close/>
                </a:path>
              </a:pathLst>
            </a:custGeom>
            <a:grpFill/>
            <a:ln w="1198" cap="flat">
              <a:noFill/>
              <a:prstDash val="solid"/>
              <a:miter/>
            </a:ln>
          </p:spPr>
          <p:txBody>
            <a:bodyPr rtlCol="0" anchor="ctr"/>
            <a:lstStyle/>
            <a:p>
              <a:endParaRPr lang="en-US">
                <a:solidFill>
                  <a:schemeClr val="bg1"/>
                </a:solidFill>
              </a:endParaRPr>
            </a:p>
          </p:txBody>
        </p:sp>
        <p:sp>
          <p:nvSpPr>
            <p:cNvPr id="10" name="Freeform: Shape 9">
              <a:extLst>
                <a:ext uri="{FF2B5EF4-FFF2-40B4-BE49-F238E27FC236}">
                  <a16:creationId xmlns:a16="http://schemas.microsoft.com/office/drawing/2014/main" id="{E1E580E3-3C5C-4384-AA3E-FF16D869B788}"/>
                </a:ext>
              </a:extLst>
            </p:cNvPr>
            <p:cNvSpPr/>
            <p:nvPr/>
          </p:nvSpPr>
          <p:spPr>
            <a:xfrm>
              <a:off x="5432362" y="4026289"/>
              <a:ext cx="16640" cy="3792"/>
            </a:xfrm>
            <a:custGeom>
              <a:avLst/>
              <a:gdLst>
                <a:gd name="connsiteX0" fmla="*/ 0 w 13143"/>
                <a:gd name="connsiteY0" fmla="*/ 0 h 2995"/>
                <a:gd name="connsiteX1" fmla="*/ 13143 w 13143"/>
                <a:gd name="connsiteY1" fmla="*/ 0 h 2995"/>
                <a:gd name="connsiteX2" fmla="*/ 13143 w 13143"/>
                <a:gd name="connsiteY2" fmla="*/ 2995 h 2995"/>
                <a:gd name="connsiteX3" fmla="*/ 0 w 13143"/>
                <a:gd name="connsiteY3" fmla="*/ 2995 h 2995"/>
              </a:gdLst>
              <a:ahLst/>
              <a:cxnLst>
                <a:cxn ang="0">
                  <a:pos x="connsiteX0" y="connsiteY0"/>
                </a:cxn>
                <a:cxn ang="0">
                  <a:pos x="connsiteX1" y="connsiteY1"/>
                </a:cxn>
                <a:cxn ang="0">
                  <a:pos x="connsiteX2" y="connsiteY2"/>
                </a:cxn>
                <a:cxn ang="0">
                  <a:pos x="connsiteX3" y="connsiteY3"/>
                </a:cxn>
              </a:cxnLst>
              <a:rect l="l" t="t" r="r" b="b"/>
              <a:pathLst>
                <a:path w="13143" h="2995">
                  <a:moveTo>
                    <a:pt x="0" y="0"/>
                  </a:moveTo>
                  <a:lnTo>
                    <a:pt x="13143" y="0"/>
                  </a:lnTo>
                  <a:lnTo>
                    <a:pt x="13143" y="2995"/>
                  </a:lnTo>
                  <a:lnTo>
                    <a:pt x="0" y="2995"/>
                  </a:lnTo>
                  <a:close/>
                </a:path>
              </a:pathLst>
            </a:custGeom>
            <a:grpFill/>
            <a:ln w="1198" cap="flat">
              <a:noFill/>
              <a:prstDash val="solid"/>
              <a:miter/>
            </a:ln>
          </p:spPr>
          <p:txBody>
            <a:bodyPr rtlCol="0" anchor="ctr"/>
            <a:lstStyle/>
            <a:p>
              <a:endParaRPr lang="en-US">
                <a:solidFill>
                  <a:schemeClr val="bg1"/>
                </a:solidFill>
              </a:endParaRPr>
            </a:p>
          </p:txBody>
        </p:sp>
      </p:grpSp>
      <p:sp>
        <p:nvSpPr>
          <p:cNvPr id="26" name="Content Placeholder 10"/>
          <p:cNvSpPr txBox="1">
            <a:spLocks/>
          </p:cNvSpPr>
          <p:nvPr/>
        </p:nvSpPr>
        <p:spPr>
          <a:xfrm>
            <a:off x="4674917" y="1767018"/>
            <a:ext cx="1958546" cy="3200400"/>
          </a:xfrm>
          <a:prstGeom prst="rect">
            <a:avLst/>
          </a:prstGeom>
          <a:solidFill>
            <a:srgbClr val="D03A39"/>
          </a:solidFill>
          <a:effectLst/>
        </p:spPr>
        <p:txBody>
          <a:bodyPr lIns="182880" tIns="1188720" rIns="182880" bIns="73152" anchor="t"/>
          <a:lstStyle>
            <a:lvl1pPr marL="0" indent="0" algn="l" rtl="0" eaLnBrk="0" fontAlgn="base" hangingPunct="0">
              <a:spcBef>
                <a:spcPct val="20000"/>
              </a:spcBef>
              <a:spcAft>
                <a:spcPct val="0"/>
              </a:spcAft>
              <a:buClr>
                <a:schemeClr val="tx2"/>
              </a:buClr>
              <a:buSzPct val="80000"/>
              <a:defRPr sz="2600" kern="1200">
                <a:solidFill>
                  <a:schemeClr val="tx1"/>
                </a:solidFill>
                <a:latin typeface="+mn-lt"/>
                <a:ea typeface="+mn-ea"/>
                <a:cs typeface="+mn-cs"/>
              </a:defRPr>
            </a:lvl1pPr>
            <a:lvl2pPr marL="231775" indent="-231775" algn="l" rtl="0" eaLnBrk="0" fontAlgn="base" hangingPunct="0">
              <a:spcBef>
                <a:spcPts val="600"/>
              </a:spcBef>
              <a:spcAft>
                <a:spcPct val="0"/>
              </a:spcAft>
              <a:buClr>
                <a:schemeClr val="tx2"/>
              </a:buClr>
              <a:buSzPct val="80000"/>
              <a:buFont typeface="Wingdings" panose="05000000000000000000" pitchFamily="2" charset="2"/>
              <a:buChar char="§"/>
              <a:defRPr sz="2400" kern="1200">
                <a:solidFill>
                  <a:schemeClr val="tx1"/>
                </a:solidFill>
                <a:latin typeface="+mn-lt"/>
                <a:ea typeface="+mn-ea"/>
                <a:cs typeface="+mn-cs"/>
              </a:defRPr>
            </a:lvl2pPr>
            <a:lvl3pPr marL="461963" indent="-230188" algn="l" rtl="0" eaLnBrk="0" fontAlgn="base" hangingPunct="0">
              <a:spcBef>
                <a:spcPts val="600"/>
              </a:spcBef>
              <a:spcAft>
                <a:spcPct val="0"/>
              </a:spcAft>
              <a:buClr>
                <a:schemeClr val="tx2"/>
              </a:buClr>
              <a:buSzPct val="80000"/>
              <a:buFont typeface="Calibri" panose="020F0502020204030204" pitchFamily="34" charset="0"/>
              <a:buChar char="•"/>
              <a:defRPr sz="2000" kern="1200">
                <a:solidFill>
                  <a:schemeClr val="tx1"/>
                </a:solidFill>
                <a:latin typeface="+mn-lt"/>
                <a:ea typeface="+mn-ea"/>
                <a:cs typeface="+mn-cs"/>
              </a:defRPr>
            </a:lvl3pPr>
            <a:lvl4pPr marL="682625" indent="-220663" algn="l" rtl="0" eaLnBrk="0" fontAlgn="base" hangingPunct="0">
              <a:spcBef>
                <a:spcPts val="600"/>
              </a:spcBef>
              <a:spcAft>
                <a:spcPct val="0"/>
              </a:spcAft>
              <a:buClr>
                <a:schemeClr val="tx2"/>
              </a:buClr>
              <a:buSzPct val="100000"/>
              <a:buFont typeface="Calibri" panose="020F0502020204030204" pitchFamily="34" charset="0"/>
              <a:buChar char="‒"/>
              <a:defRPr kern="1200">
                <a:solidFill>
                  <a:schemeClr val="tx1"/>
                </a:solidFill>
                <a:latin typeface="+mn-lt"/>
                <a:ea typeface="+mn-ea"/>
                <a:cs typeface="+mn-cs"/>
              </a:defRPr>
            </a:lvl4pPr>
            <a:lvl5pPr marL="914400" indent="-231775" algn="l" rtl="0" eaLnBrk="0" fontAlgn="base" hangingPunct="0">
              <a:spcBef>
                <a:spcPts val="600"/>
              </a:spcBef>
              <a:spcAft>
                <a:spcPct val="0"/>
              </a:spcAft>
              <a:buClr>
                <a:schemeClr val="tx2"/>
              </a:buClr>
              <a:buSzPct val="80000"/>
              <a:buFont typeface="Wingdings" panose="05000000000000000000" pitchFamily="2" charset="2"/>
              <a:buChar char="§"/>
              <a:defRPr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buNone/>
            </a:pPr>
            <a:r>
              <a:rPr lang="en-US" altLang="en-US">
                <a:solidFill>
                  <a:schemeClr val="bg1"/>
                </a:solidFill>
              </a:rPr>
              <a:t>Knows when your plan </a:t>
            </a:r>
            <a:r>
              <a:rPr lang="en-US" altLang="en-US" b="1">
                <a:solidFill>
                  <a:schemeClr val="bg1"/>
                </a:solidFill>
              </a:rPr>
              <a:t>needs to evolve</a:t>
            </a:r>
          </a:p>
        </p:txBody>
      </p:sp>
      <p:sp>
        <p:nvSpPr>
          <p:cNvPr id="12" name="Freeform: Shape 11">
            <a:extLst>
              <a:ext uri="{FF2B5EF4-FFF2-40B4-BE49-F238E27FC236}">
                <a16:creationId xmlns:a16="http://schemas.microsoft.com/office/drawing/2014/main" id="{C5E2A60C-7DC8-4881-B5B0-C631DAE850D1}"/>
              </a:ext>
              <a:ext uri="{C183D7F6-B498-43B3-948B-1728B52AA6E4}">
                <adec:decorative xmlns:adec="http://schemas.microsoft.com/office/drawing/2017/decorative" val="1"/>
              </a:ext>
            </a:extLst>
          </p:cNvPr>
          <p:cNvSpPr/>
          <p:nvPr/>
        </p:nvSpPr>
        <p:spPr>
          <a:xfrm>
            <a:off x="5384800" y="2069157"/>
            <a:ext cx="587302" cy="768834"/>
          </a:xfrm>
          <a:custGeom>
            <a:avLst/>
            <a:gdLst>
              <a:gd name="connsiteX0" fmla="*/ 21184 w 24711"/>
              <a:gd name="connsiteY0" fmla="*/ 24232 h 32349"/>
              <a:gd name="connsiteX1" fmla="*/ 21975 w 24711"/>
              <a:gd name="connsiteY1" fmla="*/ 21572 h 32349"/>
              <a:gd name="connsiteX2" fmla="*/ 23604 w 24711"/>
              <a:gd name="connsiteY2" fmla="*/ 14827 h 32349"/>
              <a:gd name="connsiteX3" fmla="*/ 8771 w 24711"/>
              <a:gd name="connsiteY3" fmla="*/ 6 h 32349"/>
              <a:gd name="connsiteX4" fmla="*/ 7274 w 24711"/>
              <a:gd name="connsiteY4" fmla="*/ 6 h 32349"/>
              <a:gd name="connsiteX5" fmla="*/ 7274 w 24711"/>
              <a:gd name="connsiteY5" fmla="*/ 4511 h 32349"/>
              <a:gd name="connsiteX6" fmla="*/ 1056 w 24711"/>
              <a:gd name="connsiteY6" fmla="*/ 10741 h 32349"/>
              <a:gd name="connsiteX7" fmla="*/ 13 w 24711"/>
              <a:gd name="connsiteY7" fmla="*/ 13916 h 32349"/>
              <a:gd name="connsiteX8" fmla="*/ 1331 w 24711"/>
              <a:gd name="connsiteY8" fmla="*/ 17127 h 32349"/>
              <a:gd name="connsiteX9" fmla="*/ 2733 w 24711"/>
              <a:gd name="connsiteY9" fmla="*/ 18529 h 32349"/>
              <a:gd name="connsiteX10" fmla="*/ 7046 w 24711"/>
              <a:gd name="connsiteY10" fmla="*/ 16013 h 32349"/>
              <a:gd name="connsiteX11" fmla="*/ 3763 w 24711"/>
              <a:gd name="connsiteY11" fmla="*/ 24232 h 32349"/>
              <a:gd name="connsiteX12" fmla="*/ 1 w 24711"/>
              <a:gd name="connsiteY12" fmla="*/ 24232 h 32349"/>
              <a:gd name="connsiteX13" fmla="*/ 1 w 24711"/>
              <a:gd name="connsiteY13" fmla="*/ 32355 h 32349"/>
              <a:gd name="connsiteX14" fmla="*/ 24706 w 24711"/>
              <a:gd name="connsiteY14" fmla="*/ 32355 h 32349"/>
              <a:gd name="connsiteX15" fmla="*/ 24706 w 24711"/>
              <a:gd name="connsiteY15" fmla="*/ 24232 h 32349"/>
              <a:gd name="connsiteX16" fmla="*/ 10832 w 24711"/>
              <a:gd name="connsiteY16" fmla="*/ 15630 h 32349"/>
              <a:gd name="connsiteX17" fmla="*/ 12737 w 24711"/>
              <a:gd name="connsiteY17" fmla="*/ 14791 h 32349"/>
              <a:gd name="connsiteX18" fmla="*/ 10868 w 24711"/>
              <a:gd name="connsiteY18" fmla="*/ 12395 h 32349"/>
              <a:gd name="connsiteX19" fmla="*/ 9107 w 24711"/>
              <a:gd name="connsiteY19" fmla="*/ 12395 h 32349"/>
              <a:gd name="connsiteX20" fmla="*/ 8304 w 24711"/>
              <a:gd name="connsiteY20" fmla="*/ 11748 h 32349"/>
              <a:gd name="connsiteX21" fmla="*/ 3260 w 24711"/>
              <a:gd name="connsiteY21" fmla="*/ 14683 h 32349"/>
              <a:gd name="connsiteX22" fmla="*/ 3164 w 24711"/>
              <a:gd name="connsiteY22" fmla="*/ 12802 h 32349"/>
              <a:gd name="connsiteX23" fmla="*/ 9023 w 24711"/>
              <a:gd name="connsiteY23" fmla="*/ 6943 h 32349"/>
              <a:gd name="connsiteX24" fmla="*/ 16631 w 24711"/>
              <a:gd name="connsiteY24" fmla="*/ 15114 h 32349"/>
              <a:gd name="connsiteX25" fmla="*/ 19626 w 24711"/>
              <a:gd name="connsiteY25" fmla="*/ 15114 h 32349"/>
              <a:gd name="connsiteX26" fmla="*/ 10269 w 24711"/>
              <a:gd name="connsiteY26" fmla="*/ 4152 h 32349"/>
              <a:gd name="connsiteX27" fmla="*/ 10269 w 24711"/>
              <a:gd name="connsiteY27" fmla="*/ 3109 h 32349"/>
              <a:gd name="connsiteX28" fmla="*/ 20513 w 24711"/>
              <a:gd name="connsiteY28" fmla="*/ 16327 h 32349"/>
              <a:gd name="connsiteX29" fmla="*/ 19315 w 24711"/>
              <a:gd name="connsiteY29" fmla="*/ 20218 h 32349"/>
              <a:gd name="connsiteX30" fmla="*/ 18189 w 24711"/>
              <a:gd name="connsiteY30" fmla="*/ 24244 h 32349"/>
              <a:gd name="connsiteX31" fmla="*/ 6795 w 24711"/>
              <a:gd name="connsiteY31" fmla="*/ 24244 h 32349"/>
              <a:gd name="connsiteX32" fmla="*/ 10832 w 24711"/>
              <a:gd name="connsiteY32" fmla="*/ 15630 h 32349"/>
              <a:gd name="connsiteX33" fmla="*/ 21711 w 24711"/>
              <a:gd name="connsiteY33" fmla="*/ 29360 h 32349"/>
              <a:gd name="connsiteX34" fmla="*/ 2996 w 24711"/>
              <a:gd name="connsiteY34" fmla="*/ 29360 h 32349"/>
              <a:gd name="connsiteX35" fmla="*/ 2996 w 24711"/>
              <a:gd name="connsiteY35" fmla="*/ 27227 h 32349"/>
              <a:gd name="connsiteX36" fmla="*/ 21711 w 24711"/>
              <a:gd name="connsiteY36" fmla="*/ 27227 h 3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4711" h="32349">
                <a:moveTo>
                  <a:pt x="21184" y="24232"/>
                </a:moveTo>
                <a:cubicBezTo>
                  <a:pt x="21244" y="23296"/>
                  <a:pt x="21507" y="22387"/>
                  <a:pt x="21975" y="21572"/>
                </a:cubicBezTo>
                <a:cubicBezTo>
                  <a:pt x="23053" y="19487"/>
                  <a:pt x="23604" y="17174"/>
                  <a:pt x="23604" y="14827"/>
                </a:cubicBezTo>
                <a:cubicBezTo>
                  <a:pt x="23592" y="6642"/>
                  <a:pt x="16955" y="13"/>
                  <a:pt x="8771" y="6"/>
                </a:cubicBezTo>
                <a:lnTo>
                  <a:pt x="7274" y="6"/>
                </a:lnTo>
                <a:lnTo>
                  <a:pt x="7274" y="4511"/>
                </a:lnTo>
                <a:lnTo>
                  <a:pt x="1056" y="10741"/>
                </a:lnTo>
                <a:cubicBezTo>
                  <a:pt x="277" y="11608"/>
                  <a:pt x="-95" y="12759"/>
                  <a:pt x="13" y="13916"/>
                </a:cubicBezTo>
                <a:cubicBezTo>
                  <a:pt x="49" y="15112"/>
                  <a:pt x="517" y="16254"/>
                  <a:pt x="1331" y="17127"/>
                </a:cubicBezTo>
                <a:lnTo>
                  <a:pt x="2733" y="18529"/>
                </a:lnTo>
                <a:lnTo>
                  <a:pt x="7046" y="16013"/>
                </a:lnTo>
                <a:cubicBezTo>
                  <a:pt x="5453" y="18528"/>
                  <a:pt x="4350" y="21315"/>
                  <a:pt x="3763" y="24232"/>
                </a:cubicBezTo>
                <a:lnTo>
                  <a:pt x="1" y="24232"/>
                </a:lnTo>
                <a:lnTo>
                  <a:pt x="1" y="32355"/>
                </a:lnTo>
                <a:lnTo>
                  <a:pt x="24706" y="32355"/>
                </a:lnTo>
                <a:lnTo>
                  <a:pt x="24706" y="24232"/>
                </a:lnTo>
                <a:close/>
                <a:moveTo>
                  <a:pt x="10832" y="15630"/>
                </a:moveTo>
                <a:cubicBezTo>
                  <a:pt x="11527" y="15517"/>
                  <a:pt x="12186" y="15228"/>
                  <a:pt x="12737" y="14791"/>
                </a:cubicBezTo>
                <a:lnTo>
                  <a:pt x="10868" y="12395"/>
                </a:lnTo>
                <a:cubicBezTo>
                  <a:pt x="10341" y="12755"/>
                  <a:pt x="9634" y="12755"/>
                  <a:pt x="9107" y="12395"/>
                </a:cubicBezTo>
                <a:lnTo>
                  <a:pt x="8304" y="11748"/>
                </a:lnTo>
                <a:lnTo>
                  <a:pt x="3260" y="14683"/>
                </a:lnTo>
                <a:cubicBezTo>
                  <a:pt x="2948" y="14101"/>
                  <a:pt x="2913" y="13412"/>
                  <a:pt x="3164" y="12802"/>
                </a:cubicBezTo>
                <a:lnTo>
                  <a:pt x="9023" y="6943"/>
                </a:lnTo>
                <a:cubicBezTo>
                  <a:pt x="13312" y="7257"/>
                  <a:pt x="16619" y="10819"/>
                  <a:pt x="16631" y="15114"/>
                </a:cubicBezTo>
                <a:lnTo>
                  <a:pt x="19626" y="15114"/>
                </a:lnTo>
                <a:cubicBezTo>
                  <a:pt x="19578" y="9674"/>
                  <a:pt x="15637" y="5053"/>
                  <a:pt x="10269" y="4152"/>
                </a:cubicBezTo>
                <a:lnTo>
                  <a:pt x="10269" y="3109"/>
                </a:lnTo>
                <a:cubicBezTo>
                  <a:pt x="16751" y="3930"/>
                  <a:pt x="21340" y="9847"/>
                  <a:pt x="20513" y="16327"/>
                </a:cubicBezTo>
                <a:cubicBezTo>
                  <a:pt x="20345" y="17684"/>
                  <a:pt x="19938" y="19000"/>
                  <a:pt x="19315" y="20218"/>
                </a:cubicBezTo>
                <a:cubicBezTo>
                  <a:pt x="18632" y="21452"/>
                  <a:pt x="18236" y="22831"/>
                  <a:pt x="18189" y="24244"/>
                </a:cubicBezTo>
                <a:lnTo>
                  <a:pt x="6795" y="24244"/>
                </a:lnTo>
                <a:cubicBezTo>
                  <a:pt x="7609" y="21154"/>
                  <a:pt x="8987" y="18237"/>
                  <a:pt x="10832" y="15630"/>
                </a:cubicBezTo>
                <a:close/>
                <a:moveTo>
                  <a:pt x="21711" y="29360"/>
                </a:moveTo>
                <a:lnTo>
                  <a:pt x="2996" y="29360"/>
                </a:lnTo>
                <a:lnTo>
                  <a:pt x="2996" y="27227"/>
                </a:lnTo>
                <a:lnTo>
                  <a:pt x="21711" y="27227"/>
                </a:lnTo>
                <a:close/>
              </a:path>
            </a:pathLst>
          </a:custGeom>
          <a:solidFill>
            <a:schemeClr val="bg1"/>
          </a:solidFill>
          <a:ln w="1198" cap="flat">
            <a:noFill/>
            <a:prstDash val="solid"/>
            <a:miter/>
          </a:ln>
        </p:spPr>
        <p:txBody>
          <a:bodyPr rtlCol="0" anchor="ctr"/>
          <a:lstStyle/>
          <a:p>
            <a:endParaRPr lang="en-US"/>
          </a:p>
        </p:txBody>
      </p:sp>
      <p:sp>
        <p:nvSpPr>
          <p:cNvPr id="27" name="Content Placeholder 10"/>
          <p:cNvSpPr txBox="1">
            <a:spLocks/>
          </p:cNvSpPr>
          <p:nvPr/>
        </p:nvSpPr>
        <p:spPr>
          <a:xfrm>
            <a:off x="6827105" y="1779373"/>
            <a:ext cx="1958546" cy="3200400"/>
          </a:xfrm>
          <a:prstGeom prst="rect">
            <a:avLst/>
          </a:prstGeom>
          <a:solidFill>
            <a:srgbClr val="A75900"/>
          </a:solidFill>
          <a:effectLst/>
        </p:spPr>
        <p:txBody>
          <a:bodyPr lIns="182880" tIns="1188720" rIns="182880" bIns="73152" anchor="t"/>
          <a:lstStyle>
            <a:lvl1pPr marL="0" indent="0" algn="l" rtl="0" eaLnBrk="0" fontAlgn="base" hangingPunct="0">
              <a:spcBef>
                <a:spcPct val="20000"/>
              </a:spcBef>
              <a:spcAft>
                <a:spcPct val="0"/>
              </a:spcAft>
              <a:buClr>
                <a:schemeClr val="tx2"/>
              </a:buClr>
              <a:buSzPct val="80000"/>
              <a:defRPr sz="2600" kern="1200">
                <a:solidFill>
                  <a:schemeClr val="tx1"/>
                </a:solidFill>
                <a:latin typeface="+mn-lt"/>
                <a:ea typeface="+mn-ea"/>
                <a:cs typeface="+mn-cs"/>
              </a:defRPr>
            </a:lvl1pPr>
            <a:lvl2pPr marL="231775" indent="-231775" algn="l" rtl="0" eaLnBrk="0" fontAlgn="base" hangingPunct="0">
              <a:spcBef>
                <a:spcPts val="600"/>
              </a:spcBef>
              <a:spcAft>
                <a:spcPct val="0"/>
              </a:spcAft>
              <a:buClr>
                <a:schemeClr val="tx2"/>
              </a:buClr>
              <a:buSzPct val="80000"/>
              <a:buFont typeface="Wingdings" panose="05000000000000000000" pitchFamily="2" charset="2"/>
              <a:buChar char="§"/>
              <a:defRPr sz="2400" kern="1200">
                <a:solidFill>
                  <a:schemeClr val="tx1"/>
                </a:solidFill>
                <a:latin typeface="+mn-lt"/>
                <a:ea typeface="+mn-ea"/>
                <a:cs typeface="+mn-cs"/>
              </a:defRPr>
            </a:lvl2pPr>
            <a:lvl3pPr marL="461963" indent="-230188" algn="l" rtl="0" eaLnBrk="0" fontAlgn="base" hangingPunct="0">
              <a:spcBef>
                <a:spcPts val="600"/>
              </a:spcBef>
              <a:spcAft>
                <a:spcPct val="0"/>
              </a:spcAft>
              <a:buClr>
                <a:schemeClr val="tx2"/>
              </a:buClr>
              <a:buSzPct val="80000"/>
              <a:buFont typeface="Calibri" panose="020F0502020204030204" pitchFamily="34" charset="0"/>
              <a:buChar char="•"/>
              <a:defRPr sz="2000" kern="1200">
                <a:solidFill>
                  <a:schemeClr val="tx1"/>
                </a:solidFill>
                <a:latin typeface="+mn-lt"/>
                <a:ea typeface="+mn-ea"/>
                <a:cs typeface="+mn-cs"/>
              </a:defRPr>
            </a:lvl3pPr>
            <a:lvl4pPr marL="682625" indent="-220663" algn="l" rtl="0" eaLnBrk="0" fontAlgn="base" hangingPunct="0">
              <a:spcBef>
                <a:spcPts val="600"/>
              </a:spcBef>
              <a:spcAft>
                <a:spcPct val="0"/>
              </a:spcAft>
              <a:buClr>
                <a:schemeClr val="tx2"/>
              </a:buClr>
              <a:buSzPct val="100000"/>
              <a:buFont typeface="Calibri" panose="020F0502020204030204" pitchFamily="34" charset="0"/>
              <a:buChar char="‒"/>
              <a:defRPr kern="1200">
                <a:solidFill>
                  <a:schemeClr val="tx1"/>
                </a:solidFill>
                <a:latin typeface="+mn-lt"/>
                <a:ea typeface="+mn-ea"/>
                <a:cs typeface="+mn-cs"/>
              </a:defRPr>
            </a:lvl4pPr>
            <a:lvl5pPr marL="914400" indent="-231775" algn="l" rtl="0" eaLnBrk="0" fontAlgn="base" hangingPunct="0">
              <a:spcBef>
                <a:spcPts val="600"/>
              </a:spcBef>
              <a:spcAft>
                <a:spcPct val="0"/>
              </a:spcAft>
              <a:buClr>
                <a:schemeClr val="tx2"/>
              </a:buClr>
              <a:buSzPct val="80000"/>
              <a:buFont typeface="Wingdings" panose="05000000000000000000" pitchFamily="2" charset="2"/>
              <a:buChar char="§"/>
              <a:defRPr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buNone/>
            </a:pPr>
            <a:r>
              <a:rPr lang="en-US" altLang="en-US">
                <a:solidFill>
                  <a:schemeClr val="bg1"/>
                </a:solidFill>
              </a:rPr>
              <a:t>Can help protect </a:t>
            </a:r>
            <a:br>
              <a:rPr lang="en-US" altLang="en-US">
                <a:solidFill>
                  <a:schemeClr val="bg1"/>
                </a:solidFill>
              </a:rPr>
            </a:br>
            <a:r>
              <a:rPr lang="en-US" altLang="en-US" b="1">
                <a:solidFill>
                  <a:schemeClr val="bg1"/>
                </a:solidFill>
              </a:rPr>
              <a:t>you from yourself</a:t>
            </a:r>
          </a:p>
        </p:txBody>
      </p:sp>
      <p:sp>
        <p:nvSpPr>
          <p:cNvPr id="8" name="Freeform: Shape 7">
            <a:extLst>
              <a:ext uri="{FF2B5EF4-FFF2-40B4-BE49-F238E27FC236}">
                <a16:creationId xmlns:a16="http://schemas.microsoft.com/office/drawing/2014/main" id="{92902AD0-E5E3-4BA2-9F72-1F8E5DBF9481}"/>
              </a:ext>
              <a:ext uri="{C183D7F6-B498-43B3-948B-1728B52AA6E4}">
                <adec:decorative xmlns:adec="http://schemas.microsoft.com/office/drawing/2017/decorative" val="1"/>
              </a:ext>
            </a:extLst>
          </p:cNvPr>
          <p:cNvSpPr/>
          <p:nvPr/>
        </p:nvSpPr>
        <p:spPr>
          <a:xfrm>
            <a:off x="7401006" y="2016826"/>
            <a:ext cx="810743" cy="809536"/>
          </a:xfrm>
          <a:custGeom>
            <a:avLst/>
            <a:gdLst>
              <a:gd name="connsiteX0" fmla="*/ 32380 w 32385"/>
              <a:gd name="connsiteY0" fmla="*/ 19236 h 32337"/>
              <a:gd name="connsiteX1" fmla="*/ 32380 w 32385"/>
              <a:gd name="connsiteY1" fmla="*/ 17738 h 32337"/>
              <a:gd name="connsiteX2" fmla="*/ 18003 w 32385"/>
              <a:gd name="connsiteY2" fmla="*/ 1660 h 32337"/>
              <a:gd name="connsiteX3" fmla="*/ 17703 w 32385"/>
              <a:gd name="connsiteY3" fmla="*/ 1660 h 32337"/>
              <a:gd name="connsiteX4" fmla="*/ 17703 w 32385"/>
              <a:gd name="connsiteY4" fmla="*/ 6 h 32337"/>
              <a:gd name="connsiteX5" fmla="*/ 14708 w 32385"/>
              <a:gd name="connsiteY5" fmla="*/ 6 h 32337"/>
              <a:gd name="connsiteX6" fmla="*/ 14708 w 32385"/>
              <a:gd name="connsiteY6" fmla="*/ 1624 h 32337"/>
              <a:gd name="connsiteX7" fmla="*/ 14456 w 32385"/>
              <a:gd name="connsiteY7" fmla="*/ 1624 h 32337"/>
              <a:gd name="connsiteX8" fmla="*/ -5 w 32385"/>
              <a:gd name="connsiteY8" fmla="*/ 17738 h 32337"/>
              <a:gd name="connsiteX9" fmla="*/ -5 w 32385"/>
              <a:gd name="connsiteY9" fmla="*/ 19236 h 32337"/>
              <a:gd name="connsiteX10" fmla="*/ 14684 w 32385"/>
              <a:gd name="connsiteY10" fmla="*/ 19236 h 32337"/>
              <a:gd name="connsiteX11" fmla="*/ 14684 w 32385"/>
              <a:gd name="connsiteY11" fmla="*/ 26892 h 32337"/>
              <a:gd name="connsiteX12" fmla="*/ 11964 w 32385"/>
              <a:gd name="connsiteY12" fmla="*/ 29390 h 32337"/>
              <a:gd name="connsiteX13" fmla="*/ 9460 w 32385"/>
              <a:gd name="connsiteY13" fmla="*/ 26668 h 32337"/>
              <a:gd name="connsiteX14" fmla="*/ 9472 w 32385"/>
              <a:gd name="connsiteY14" fmla="*/ 26556 h 32337"/>
              <a:gd name="connsiteX15" fmla="*/ 9472 w 32385"/>
              <a:gd name="connsiteY15" fmla="*/ 26484 h 32337"/>
              <a:gd name="connsiteX16" fmla="*/ 6537 w 32385"/>
              <a:gd name="connsiteY16" fmla="*/ 26484 h 32337"/>
              <a:gd name="connsiteX17" fmla="*/ 6537 w 32385"/>
              <a:gd name="connsiteY17" fmla="*/ 26556 h 32337"/>
              <a:gd name="connsiteX18" fmla="*/ 11880 w 32385"/>
              <a:gd name="connsiteY18" fmla="*/ 32343 h 32337"/>
              <a:gd name="connsiteX19" fmla="*/ 12132 w 32385"/>
              <a:gd name="connsiteY19" fmla="*/ 32343 h 32337"/>
              <a:gd name="connsiteX20" fmla="*/ 17739 w 32385"/>
              <a:gd name="connsiteY20" fmla="*/ 26988 h 32337"/>
              <a:gd name="connsiteX21" fmla="*/ 17739 w 32385"/>
              <a:gd name="connsiteY21" fmla="*/ 19224 h 32337"/>
              <a:gd name="connsiteX22" fmla="*/ 14768 w 32385"/>
              <a:gd name="connsiteY22" fmla="*/ 4631 h 32337"/>
              <a:gd name="connsiteX23" fmla="*/ 14768 w 32385"/>
              <a:gd name="connsiteY23" fmla="*/ 4631 h 32337"/>
              <a:gd name="connsiteX24" fmla="*/ 17643 w 32385"/>
              <a:gd name="connsiteY24" fmla="*/ 4631 h 32337"/>
              <a:gd name="connsiteX25" fmla="*/ 29289 w 32385"/>
              <a:gd name="connsiteY25" fmla="*/ 16241 h 32337"/>
              <a:gd name="connsiteX26" fmla="*/ 3062 w 32385"/>
              <a:gd name="connsiteY26" fmla="*/ 16241 h 32337"/>
              <a:gd name="connsiteX27" fmla="*/ 14768 w 32385"/>
              <a:gd name="connsiteY27" fmla="*/ 4631 h 32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2385" h="32337">
                <a:moveTo>
                  <a:pt x="32380" y="19236"/>
                </a:moveTo>
                <a:lnTo>
                  <a:pt x="32380" y="17738"/>
                </a:lnTo>
                <a:cubicBezTo>
                  <a:pt x="32380" y="9499"/>
                  <a:pt x="26186" y="2575"/>
                  <a:pt x="18003" y="1660"/>
                </a:cubicBezTo>
                <a:lnTo>
                  <a:pt x="17703" y="1660"/>
                </a:lnTo>
                <a:lnTo>
                  <a:pt x="17703" y="6"/>
                </a:lnTo>
                <a:lnTo>
                  <a:pt x="14708" y="6"/>
                </a:lnTo>
                <a:lnTo>
                  <a:pt x="14708" y="1624"/>
                </a:lnTo>
                <a:lnTo>
                  <a:pt x="14456" y="1624"/>
                </a:lnTo>
                <a:cubicBezTo>
                  <a:pt x="6213" y="2496"/>
                  <a:pt x="-29" y="9454"/>
                  <a:pt x="-5" y="17738"/>
                </a:cubicBezTo>
                <a:lnTo>
                  <a:pt x="-5" y="19236"/>
                </a:lnTo>
                <a:lnTo>
                  <a:pt x="14684" y="19236"/>
                </a:lnTo>
                <a:lnTo>
                  <a:pt x="14684" y="26892"/>
                </a:lnTo>
                <a:cubicBezTo>
                  <a:pt x="14624" y="28333"/>
                  <a:pt x="13402" y="29451"/>
                  <a:pt x="11964" y="29390"/>
                </a:cubicBezTo>
                <a:cubicBezTo>
                  <a:pt x="10526" y="29327"/>
                  <a:pt x="9400" y="28109"/>
                  <a:pt x="9460" y="26668"/>
                </a:cubicBezTo>
                <a:cubicBezTo>
                  <a:pt x="9472" y="26631"/>
                  <a:pt x="9472" y="26593"/>
                  <a:pt x="9472" y="26556"/>
                </a:cubicBezTo>
                <a:lnTo>
                  <a:pt x="9472" y="26484"/>
                </a:lnTo>
                <a:lnTo>
                  <a:pt x="6537" y="26484"/>
                </a:lnTo>
                <a:lnTo>
                  <a:pt x="6537" y="26556"/>
                </a:lnTo>
                <a:cubicBezTo>
                  <a:pt x="6441" y="29620"/>
                  <a:pt x="8813" y="32195"/>
                  <a:pt x="11880" y="32343"/>
                </a:cubicBezTo>
                <a:lnTo>
                  <a:pt x="12132" y="32343"/>
                </a:lnTo>
                <a:cubicBezTo>
                  <a:pt x="15127" y="32334"/>
                  <a:pt x="17595" y="29981"/>
                  <a:pt x="17739" y="26988"/>
                </a:cubicBezTo>
                <a:lnTo>
                  <a:pt x="17739" y="19224"/>
                </a:lnTo>
                <a:close/>
                <a:moveTo>
                  <a:pt x="14768" y="4631"/>
                </a:moveTo>
                <a:lnTo>
                  <a:pt x="14768" y="4631"/>
                </a:lnTo>
                <a:cubicBezTo>
                  <a:pt x="15726" y="4543"/>
                  <a:pt x="16685" y="4543"/>
                  <a:pt x="17643" y="4631"/>
                </a:cubicBezTo>
                <a:cubicBezTo>
                  <a:pt x="23765" y="5308"/>
                  <a:pt x="28594" y="10127"/>
                  <a:pt x="29289" y="16241"/>
                </a:cubicBezTo>
                <a:lnTo>
                  <a:pt x="3062" y="16241"/>
                </a:lnTo>
                <a:cubicBezTo>
                  <a:pt x="3769" y="10106"/>
                  <a:pt x="8633" y="5281"/>
                  <a:pt x="14768" y="4631"/>
                </a:cubicBezTo>
                <a:close/>
              </a:path>
            </a:pathLst>
          </a:custGeom>
          <a:solidFill>
            <a:schemeClr val="bg1"/>
          </a:solidFill>
          <a:ln w="1198" cap="flat">
            <a:noFill/>
            <a:prstDash val="solid"/>
            <a:miter/>
          </a:ln>
        </p:spPr>
        <p:txBody>
          <a:bodyPr rtlCol="0" anchor="ctr"/>
          <a:lstStyle/>
          <a:p>
            <a:endParaRPr lang="en-US"/>
          </a:p>
        </p:txBody>
      </p:sp>
      <p:sp>
        <p:nvSpPr>
          <p:cNvPr id="2" name="Slide Number Placeholder 1">
            <a:extLst>
              <a:ext uri="{C183D7F6-B498-43B3-948B-1728B52AA6E4}">
                <adec:decorative xmlns:adec="http://schemas.microsoft.com/office/drawing/2017/decorative" val="1"/>
              </a:ext>
            </a:extLst>
          </p:cNvPr>
          <p:cNvSpPr>
            <a:spLocks noGrp="1"/>
          </p:cNvSpPr>
          <p:nvPr>
            <p:ph type="sldNum" sz="quarter" idx="12"/>
          </p:nvPr>
        </p:nvSpPr>
        <p:spPr/>
        <p:txBody>
          <a:bodyPr/>
          <a:lstStyle/>
          <a:p>
            <a:pPr>
              <a:defRPr/>
            </a:pPr>
            <a:fld id="{E54343B0-9A9E-43CD-BA60-45365A2A43B5}" type="slidenum">
              <a:rPr lang="en-US" smtClean="0"/>
              <a:pPr>
                <a:defRPr/>
              </a:pPr>
              <a:t>58</a:t>
            </a:fld>
            <a:endParaRPr lang="en-US"/>
          </a:p>
        </p:txBody>
      </p:sp>
    </p:spTree>
    <p:extLst>
      <p:ext uri="{BB962C8B-B14F-4D97-AF65-F5344CB8AC3E}">
        <p14:creationId xmlns:p14="http://schemas.microsoft.com/office/powerpoint/2010/main" val="210793289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25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75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arn(outVertical)">
                                      <p:cBhvr>
                                        <p:cTn id="12" dur="75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arn(outVertical)">
                                      <p:cBhvr>
                                        <p:cTn id="17" dur="75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arn(outVertical)">
                                      <p:cBhvr>
                                        <p:cTn id="22"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26" grpId="0" animBg="1"/>
      <p:bldP spid="27"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Warren Buffett.">
            <a:extLst>
              <a:ext uri="{FF2B5EF4-FFF2-40B4-BE49-F238E27FC236}">
                <a16:creationId xmlns:a16="http://schemas.microsoft.com/office/drawing/2014/main" id="{50EFF110-1C78-466A-97C0-64C376733B2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8506" y="1486529"/>
            <a:ext cx="3037415" cy="3396637"/>
          </a:xfrm>
          <a:prstGeom prst="rect">
            <a:avLst/>
          </a:prstGeom>
        </p:spPr>
      </p:pic>
      <p:sp>
        <p:nvSpPr>
          <p:cNvPr id="14" name="“A new idea is first condemned as ridiculous and then dismissed as trivial, until finally,  it becomes what everybody knows.”…">
            <a:extLst>
              <a:ext uri="{FF2B5EF4-FFF2-40B4-BE49-F238E27FC236}">
                <a16:creationId xmlns:a16="http://schemas.microsoft.com/office/drawing/2014/main" id="{66559236-D0D5-4CCB-97B9-790D080F642A}"/>
              </a:ext>
            </a:extLst>
          </p:cNvPr>
          <p:cNvSpPr txBox="1"/>
          <p:nvPr/>
        </p:nvSpPr>
        <p:spPr>
          <a:xfrm>
            <a:off x="4185136" y="1293612"/>
            <a:ext cx="4192029" cy="2135388"/>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77723" tIns="77723" rIns="77723" bIns="77723" numCol="1" anchor="ctr">
            <a:noAutofit/>
          </a:bodyPr>
          <a:lstStyle/>
          <a:p>
            <a:pPr marL="86360" indent="10795" defTabSz="457200" eaLnBrk="1" fontAlgn="auto" hangingPunct="1">
              <a:lnSpc>
                <a:spcPts val="3200"/>
              </a:lnSpc>
              <a:spcBef>
                <a:spcPts val="255"/>
              </a:spcBef>
              <a:spcAft>
                <a:spcPts val="0"/>
              </a:spcAft>
              <a:tabLst>
                <a:tab pos="1025525" algn="l"/>
              </a:tabLst>
              <a:defRPr sz="2600" b="0"/>
            </a:pPr>
            <a:r>
              <a:rPr lang="en-US" sz="2800">
                <a:solidFill>
                  <a:prstClr val="black"/>
                </a:solidFill>
                <a:latin typeface="Manulife JH Sans Optimized Ligh"/>
                <a:cs typeface="+mn-cs"/>
              </a:rPr>
              <a:t>We don’t have to be smarter than the rest. We have to be more disciplined than the rest.</a:t>
            </a:r>
            <a:endParaRPr sz="2800">
              <a:solidFill>
                <a:prstClr val="black"/>
              </a:solidFill>
              <a:latin typeface="Manulife JH Sans Optimized Ligh"/>
              <a:cs typeface="+mn-cs"/>
            </a:endParaRPr>
          </a:p>
        </p:txBody>
      </p:sp>
      <p:sp>
        <p:nvSpPr>
          <p:cNvPr id="11" name="TextBox 10">
            <a:extLst>
              <a:ext uri="{FF2B5EF4-FFF2-40B4-BE49-F238E27FC236}">
                <a16:creationId xmlns:a16="http://schemas.microsoft.com/office/drawing/2014/main" id="{89A03CFE-D62F-46EF-9013-CAC07C6FD616}"/>
              </a:ext>
            </a:extLst>
          </p:cNvPr>
          <p:cNvSpPr txBox="1"/>
          <p:nvPr/>
        </p:nvSpPr>
        <p:spPr>
          <a:xfrm>
            <a:off x="5123565" y="3429000"/>
            <a:ext cx="3236493" cy="1066959"/>
          </a:xfrm>
          <a:prstGeom prst="rect">
            <a:avLst/>
          </a:prstGeom>
          <a:noFill/>
        </p:spPr>
        <p:txBody>
          <a:bodyPr wrap="square">
            <a:spAutoFit/>
          </a:bodyPr>
          <a:lstStyle/>
          <a:p>
            <a:pPr algn="r">
              <a:lnSpc>
                <a:spcPts val="1900"/>
              </a:lnSpc>
            </a:pPr>
            <a:r>
              <a:rPr lang="en-US" sz="2000">
                <a:latin typeface="Manulife JH Serif Optimized" panose="00000500000000000000" pitchFamily="2" charset="0"/>
              </a:rPr>
              <a:t>-Warren Buffett</a:t>
            </a:r>
            <a:br>
              <a:rPr lang="en-US">
                <a:latin typeface="Manulife JH Sans Optimized Ligh" panose="00000400000000000000" pitchFamily="2" charset="0"/>
              </a:rPr>
            </a:br>
            <a:r>
              <a:rPr lang="en-US" sz="1400">
                <a:latin typeface="Manulife JH Sans Optimized Ligh" panose="00000400000000000000" pitchFamily="2" charset="0"/>
              </a:rPr>
              <a:t>CEO of Berkshire Hathaway</a:t>
            </a:r>
          </a:p>
          <a:p>
            <a:pPr algn="r">
              <a:lnSpc>
                <a:spcPts val="1900"/>
              </a:lnSpc>
            </a:pPr>
            <a:r>
              <a:rPr lang="en-US" sz="1400">
                <a:latin typeface="Manulife JH Sans Optimized Ligh" panose="00000400000000000000" pitchFamily="2" charset="0"/>
              </a:rPr>
              <a:t>Investor and Philanthropist</a:t>
            </a:r>
          </a:p>
          <a:p>
            <a:pPr algn="r">
              <a:lnSpc>
                <a:spcPts val="1900"/>
              </a:lnSpc>
            </a:pPr>
            <a:endParaRPr lang="en-US">
              <a:latin typeface="Manulife JH Sans Optimized Ligh" panose="00000400000000000000" pitchFamily="2" charset="0"/>
            </a:endParaRPr>
          </a:p>
        </p:txBody>
      </p:sp>
      <p:sp>
        <p:nvSpPr>
          <p:cNvPr id="15" name="TextBox 14">
            <a:extLst>
              <a:ext uri="{FF2B5EF4-FFF2-40B4-BE49-F238E27FC236}">
                <a16:creationId xmlns:a16="http://schemas.microsoft.com/office/drawing/2014/main" id="{F3A36B19-6A9B-43AE-9984-3E0DB8348B5A}"/>
              </a:ext>
              <a:ext uri="{C183D7F6-B498-43B3-948B-1728B52AA6E4}">
                <adec:decorative xmlns:adec="http://schemas.microsoft.com/office/drawing/2017/decorative" val="1"/>
              </a:ext>
            </a:extLst>
          </p:cNvPr>
          <p:cNvSpPr txBox="1"/>
          <p:nvPr/>
        </p:nvSpPr>
        <p:spPr>
          <a:xfrm>
            <a:off x="3840516" y="1412404"/>
            <a:ext cx="588369" cy="1107996"/>
          </a:xfrm>
          <a:prstGeom prst="rect">
            <a:avLst/>
          </a:prstGeom>
          <a:noFill/>
        </p:spPr>
        <p:txBody>
          <a:bodyPr wrap="square" lIns="0" tIns="0" rIns="0" bIns="0" rtlCol="0">
            <a:spAutoFit/>
          </a:bodyPr>
          <a:lstStyle/>
          <a:p>
            <a:pPr defTabSz="457200" eaLnBrk="1" fontAlgn="auto" hangingPunct="1">
              <a:spcBef>
                <a:spcPts val="600"/>
              </a:spcBef>
              <a:spcAft>
                <a:spcPts val="0"/>
              </a:spcAft>
            </a:pPr>
            <a:r>
              <a:rPr lang="en-US" sz="7200">
                <a:solidFill>
                  <a:prstClr val="black"/>
                </a:solidFill>
                <a:latin typeface="Manulife JH Serif Optimized" panose="00000500000000000000" pitchFamily="2" charset="0"/>
                <a:cs typeface="+mn-cs"/>
              </a:rPr>
              <a:t>“</a:t>
            </a:r>
          </a:p>
        </p:txBody>
      </p:sp>
      <p:sp>
        <p:nvSpPr>
          <p:cNvPr id="12" name="TextBox 11">
            <a:extLst>
              <a:ext uri="{FF2B5EF4-FFF2-40B4-BE49-F238E27FC236}">
                <a16:creationId xmlns:a16="http://schemas.microsoft.com/office/drawing/2014/main" id="{5374F20B-D91E-411F-9BD5-123B2C896A9E}"/>
              </a:ext>
              <a:ext uri="{C183D7F6-B498-43B3-948B-1728B52AA6E4}">
                <adec:decorative xmlns:adec="http://schemas.microsoft.com/office/drawing/2017/decorative" val="1"/>
              </a:ext>
            </a:extLst>
          </p:cNvPr>
          <p:cNvSpPr txBox="1"/>
          <p:nvPr/>
        </p:nvSpPr>
        <p:spPr>
          <a:xfrm>
            <a:off x="7923495" y="2675832"/>
            <a:ext cx="111654" cy="492443"/>
          </a:xfrm>
          <a:prstGeom prst="rect">
            <a:avLst/>
          </a:prstGeom>
          <a:noFill/>
        </p:spPr>
        <p:txBody>
          <a:bodyPr wrap="square" lIns="0" tIns="0" rIns="0" bIns="0" rtlCol="0">
            <a:spAutoFit/>
          </a:bodyPr>
          <a:lstStyle/>
          <a:p>
            <a:pPr defTabSz="457200" eaLnBrk="1" fontAlgn="auto" hangingPunct="1">
              <a:spcBef>
                <a:spcPts val="600"/>
              </a:spcBef>
              <a:spcAft>
                <a:spcPts val="0"/>
              </a:spcAft>
            </a:pPr>
            <a:r>
              <a:rPr lang="en-US" sz="3200">
                <a:solidFill>
                  <a:prstClr val="black"/>
                </a:solidFill>
                <a:latin typeface="Manulife JH Serif Optimized" panose="00000500000000000000" pitchFamily="2" charset="0"/>
                <a:cs typeface="+mn-cs"/>
              </a:rPr>
              <a:t>”</a:t>
            </a:r>
          </a:p>
        </p:txBody>
      </p:sp>
      <p:sp>
        <p:nvSpPr>
          <p:cNvPr id="3" name="Text Placeholder 2">
            <a:extLst>
              <a:ext uri="{FF2B5EF4-FFF2-40B4-BE49-F238E27FC236}">
                <a16:creationId xmlns:a16="http://schemas.microsoft.com/office/drawing/2014/main" id="{BB4A6FA9-5BFD-4688-A0FE-ABB85E5C423F}"/>
              </a:ext>
            </a:extLst>
          </p:cNvPr>
          <p:cNvSpPr>
            <a:spLocks noGrp="1"/>
          </p:cNvSpPr>
          <p:nvPr>
            <p:ph type="body" sz="quarter" idx="15"/>
          </p:nvPr>
        </p:nvSpPr>
        <p:spPr>
          <a:xfrm>
            <a:off x="3215111" y="6168123"/>
            <a:ext cx="5137867" cy="402451"/>
          </a:xfrm>
        </p:spPr>
        <p:txBody>
          <a:bodyPr/>
          <a:lstStyle/>
          <a:p>
            <a:r>
              <a:rPr lang="en-US"/>
              <a:t>Source: </a:t>
            </a:r>
            <a:r>
              <a:rPr lang="en-US" i="1"/>
              <a:t>The Warren Buffett Way, 2005</a:t>
            </a:r>
          </a:p>
        </p:txBody>
      </p:sp>
      <p:sp>
        <p:nvSpPr>
          <p:cNvPr id="6" name="Slide Number Placeholder 5">
            <a:extLst>
              <a:ext uri="{FF2B5EF4-FFF2-40B4-BE49-F238E27FC236}">
                <a16:creationId xmlns:a16="http://schemas.microsoft.com/office/drawing/2014/main" id="{6EB5C11F-EE06-41EB-9E13-41561CFC64EF}"/>
              </a:ext>
              <a:ext uri="{C183D7F6-B498-43B3-948B-1728B52AA6E4}">
                <adec:decorative xmlns:adec="http://schemas.microsoft.com/office/drawing/2017/decorative" val="1"/>
              </a:ext>
            </a:extLst>
          </p:cNvPr>
          <p:cNvSpPr>
            <a:spLocks noGrp="1"/>
          </p:cNvSpPr>
          <p:nvPr>
            <p:ph type="sldNum" sz="quarter" idx="18"/>
          </p:nvPr>
        </p:nvSpPr>
        <p:spPr>
          <a:xfrm>
            <a:off x="8532813" y="6399213"/>
            <a:ext cx="212725" cy="176212"/>
          </a:xfrm>
        </p:spPr>
        <p:txBody>
          <a:bodyPr/>
          <a:lstStyle/>
          <a:p>
            <a:fld id="{1EEDA745-9936-4A17-800E-6B5675F0F699}" type="slidenum">
              <a:rPr lang="en-CA" smtClean="0"/>
              <a:pPr/>
              <a:t>59</a:t>
            </a:fld>
            <a:endParaRPr lang="en-CA"/>
          </a:p>
        </p:txBody>
      </p:sp>
    </p:spTree>
    <p:extLst>
      <p:ext uri="{BB962C8B-B14F-4D97-AF65-F5344CB8AC3E}">
        <p14:creationId xmlns:p14="http://schemas.microsoft.com/office/powerpoint/2010/main" val="2740033731"/>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a:xfrm>
            <a:off x="398464" y="472438"/>
            <a:ext cx="8472032" cy="792167"/>
          </a:xfrm>
        </p:spPr>
        <p:txBody>
          <a:bodyPr/>
          <a:lstStyle/>
          <a:p>
            <a:r>
              <a:rPr lang="en-US" altLang="en-US"/>
              <a:t>Reinvested compound interest is a powerful ally over time</a:t>
            </a:r>
          </a:p>
        </p:txBody>
      </p:sp>
      <p:sp>
        <p:nvSpPr>
          <p:cNvPr id="10" name="Text Placeholder 16">
            <a:extLst>
              <a:ext uri="{FF2B5EF4-FFF2-40B4-BE49-F238E27FC236}">
                <a16:creationId xmlns:a16="http://schemas.microsoft.com/office/drawing/2014/main" id="{656FA421-DDBB-4956-9A41-CE8211D147F0}"/>
              </a:ext>
            </a:extLst>
          </p:cNvPr>
          <p:cNvSpPr txBox="1">
            <a:spLocks/>
          </p:cNvSpPr>
          <p:nvPr/>
        </p:nvSpPr>
        <p:spPr>
          <a:xfrm>
            <a:off x="407480" y="87539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Compounding is the process whereby the earnings on your investment begin to generate their own earnings over time</a:t>
            </a:r>
          </a:p>
        </p:txBody>
      </p:sp>
      <p:sp>
        <p:nvSpPr>
          <p:cNvPr id="15" name="Text Box 16"/>
          <p:cNvSpPr txBox="1">
            <a:spLocks noChangeArrowheads="1"/>
          </p:cNvSpPr>
          <p:nvPr/>
        </p:nvSpPr>
        <p:spPr bwMode="auto">
          <a:xfrm>
            <a:off x="309469" y="1575544"/>
            <a:ext cx="8072220" cy="29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D014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r>
              <a:rPr lang="en-US" altLang="en-US" sz="1300">
                <a:latin typeface="+mn-lt"/>
              </a:rPr>
              <a:t>Hypothetical $250 invested monthly earning 4% annually</a:t>
            </a:r>
          </a:p>
        </p:txBody>
      </p:sp>
      <p:graphicFrame>
        <p:nvGraphicFramePr>
          <p:cNvPr id="13" name="Chart 12"/>
          <p:cNvGraphicFramePr/>
          <p:nvPr>
            <p:extLst>
              <p:ext uri="{D42A27DB-BD31-4B8C-83A1-F6EECF244321}">
                <p14:modId xmlns:p14="http://schemas.microsoft.com/office/powerpoint/2010/main" val="3031878076"/>
              </p:ext>
            </p:extLst>
          </p:nvPr>
        </p:nvGraphicFramePr>
        <p:xfrm>
          <a:off x="374614" y="1956024"/>
          <a:ext cx="4660417" cy="4203929"/>
        </p:xfrm>
        <a:graphic>
          <a:graphicData uri="http://schemas.openxmlformats.org/drawingml/2006/chart">
            <c:chart xmlns:c="http://schemas.openxmlformats.org/drawingml/2006/chart" xmlns:r="http://schemas.openxmlformats.org/officeDocument/2006/relationships" r:id="rId5"/>
          </a:graphicData>
        </a:graphic>
      </p:graphicFrame>
      <p:pic>
        <p:nvPicPr>
          <p:cNvPr id="7" name="Picture 6" descr="Albert Einstein.">
            <a:extLst>
              <a:ext uri="{FF2B5EF4-FFF2-40B4-BE49-F238E27FC236}">
                <a16:creationId xmlns:a16="http://schemas.microsoft.com/office/drawing/2014/main" id="{7697546C-3874-40D3-9A73-1926E516849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82063" y="1714513"/>
            <a:ext cx="2150750" cy="2753691"/>
          </a:xfrm>
          <a:prstGeom prst="rect">
            <a:avLst/>
          </a:prstGeom>
        </p:spPr>
      </p:pic>
      <p:sp>
        <p:nvSpPr>
          <p:cNvPr id="20" name="Text Box 5"/>
          <p:cNvSpPr txBox="1">
            <a:spLocks noChangeArrowheads="1"/>
          </p:cNvSpPr>
          <p:nvPr>
            <p:custDataLst>
              <p:tags r:id="rId2"/>
            </p:custDataLst>
          </p:nvPr>
        </p:nvSpPr>
        <p:spPr bwMode="blackWhite">
          <a:xfrm>
            <a:off x="6115414" y="4671594"/>
            <a:ext cx="2530565" cy="1356457"/>
          </a:xfrm>
          <a:prstGeom prst="rect">
            <a:avLst/>
          </a:prstGeom>
          <a:noFill/>
          <a:ln>
            <a:noFill/>
          </a:ln>
          <a:effectLst/>
        </p:spPr>
        <p:txBody>
          <a:bodyPr lIns="91440" tIns="91440" rIns="91440" bIns="91440" anchor="ctr">
            <a:noAutofit/>
          </a:bodyPr>
          <a:lstStyle>
            <a:lvl1pPr>
              <a:defRPr sz="2400">
                <a:solidFill>
                  <a:schemeClr val="tx1"/>
                </a:solidFill>
                <a:latin typeface="Calibri" pitchFamily="34" charset="0"/>
                <a:ea typeface="MS PGothic" pitchFamily="34" charset="-128"/>
              </a:defRPr>
            </a:lvl1pPr>
            <a:lvl2pPr marL="742950" indent="-285750">
              <a:defRPr sz="2400">
                <a:solidFill>
                  <a:schemeClr val="tx1"/>
                </a:solidFill>
                <a:latin typeface="Calibri" pitchFamily="34" charset="0"/>
                <a:ea typeface="MS PGothic" pitchFamily="34" charset="-128"/>
              </a:defRPr>
            </a:lvl2pPr>
            <a:lvl3pPr marL="1143000" indent="-228600">
              <a:defRPr sz="2400">
                <a:solidFill>
                  <a:schemeClr val="tx1"/>
                </a:solidFill>
                <a:latin typeface="Calibri" pitchFamily="34" charset="0"/>
                <a:ea typeface="MS PGothic" pitchFamily="34" charset="-128"/>
              </a:defRPr>
            </a:lvl3pPr>
            <a:lvl4pPr marL="1600200" indent="-228600">
              <a:defRPr sz="2400">
                <a:solidFill>
                  <a:schemeClr val="tx1"/>
                </a:solidFill>
                <a:latin typeface="Calibri" pitchFamily="34" charset="0"/>
                <a:ea typeface="MS PGothic" pitchFamily="34" charset="-128"/>
              </a:defRPr>
            </a:lvl4pPr>
            <a:lvl5pPr marL="2057400" indent="-22860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r">
              <a:spcBef>
                <a:spcPts val="800"/>
              </a:spcBef>
              <a:defRPr/>
            </a:pPr>
            <a:r>
              <a:rPr lang="en-US" altLang="en-US" sz="1400">
                <a:latin typeface="Manulife JH Sans Optimized Ligh" panose="00000400000000000000" pitchFamily="2" charset="0"/>
                <a:ea typeface="Arial Unicode MS" panose="020B0604020202020204" pitchFamily="34" charset="-128"/>
              </a:rPr>
              <a:t>“Compound interest is the </a:t>
            </a:r>
            <a:br>
              <a:rPr lang="en-US" altLang="en-US" sz="1400">
                <a:latin typeface="Manulife JH Sans Optimized Ligh" panose="00000400000000000000" pitchFamily="2" charset="0"/>
                <a:ea typeface="Arial Unicode MS" panose="020B0604020202020204" pitchFamily="34" charset="-128"/>
              </a:rPr>
            </a:br>
            <a:r>
              <a:rPr lang="en-US" altLang="en-US" sz="1400">
                <a:latin typeface="Manulife JH Sans Optimized Ligh" panose="00000400000000000000" pitchFamily="2" charset="0"/>
                <a:ea typeface="Arial Unicode MS" panose="020B0604020202020204" pitchFamily="34" charset="-128"/>
              </a:rPr>
              <a:t>eighth wonder of the world. </a:t>
            </a:r>
          </a:p>
          <a:p>
            <a:pPr algn="r">
              <a:spcBef>
                <a:spcPts val="800"/>
              </a:spcBef>
              <a:defRPr/>
            </a:pPr>
            <a:r>
              <a:rPr lang="en-US" altLang="en-US" sz="1400">
                <a:latin typeface="Manulife JH Sans Optimized Ligh" panose="00000400000000000000" pitchFamily="2" charset="0"/>
                <a:ea typeface="Arial Unicode MS" panose="020B0604020202020204" pitchFamily="34" charset="-128"/>
              </a:rPr>
              <a:t>“He who understands it, earns</a:t>
            </a:r>
            <a:br>
              <a:rPr lang="en-US" altLang="en-US" sz="1400">
                <a:latin typeface="Manulife JH Sans Optimized Ligh" panose="00000400000000000000" pitchFamily="2" charset="0"/>
                <a:ea typeface="Arial Unicode MS" panose="020B0604020202020204" pitchFamily="34" charset="-128"/>
              </a:rPr>
            </a:br>
            <a:r>
              <a:rPr lang="en-US" altLang="en-US" sz="1400">
                <a:latin typeface="Manulife JH Sans Optimized Ligh" panose="00000400000000000000" pitchFamily="2" charset="0"/>
                <a:ea typeface="Arial Unicode MS" panose="020B0604020202020204" pitchFamily="34" charset="-128"/>
              </a:rPr>
              <a:t>it … he who doesn’t … pays it.” </a:t>
            </a:r>
          </a:p>
          <a:p>
            <a:pPr algn="r">
              <a:spcBef>
                <a:spcPts val="800"/>
              </a:spcBef>
              <a:defRPr/>
            </a:pPr>
            <a:r>
              <a:rPr lang="en-US" altLang="en-US" sz="1600" i="1">
                <a:latin typeface="Manulife JH Serif Optimized" panose="00000500000000000000" pitchFamily="2" charset="0"/>
                <a:ea typeface="Arial Unicode MS" panose="020B0604020202020204" pitchFamily="34" charset="-128"/>
              </a:rPr>
              <a:t>~ Albert Einstein</a:t>
            </a:r>
          </a:p>
        </p:txBody>
      </p:sp>
      <p:sp>
        <p:nvSpPr>
          <p:cNvPr id="2" name="Slide Number Placeholder 1">
            <a:extLst>
              <a:ext uri="{C183D7F6-B498-43B3-948B-1728B52AA6E4}">
                <adec:decorative xmlns:adec="http://schemas.microsoft.com/office/drawing/2017/decorative" val="1"/>
              </a:ext>
            </a:extLst>
          </p:cNvPr>
          <p:cNvSpPr>
            <a:spLocks noGrp="1"/>
          </p:cNvSpPr>
          <p:nvPr>
            <p:ph type="sldNum" sz="quarter" idx="18"/>
          </p:nvPr>
        </p:nvSpPr>
        <p:spPr/>
        <p:txBody>
          <a:bodyPr/>
          <a:lstStyle/>
          <a:p>
            <a:pPr>
              <a:defRPr/>
            </a:pPr>
            <a:fld id="{E54343B0-9A9E-43CD-BA60-45365A2A43B5}" type="slidenum">
              <a:rPr lang="en-US" smtClean="0"/>
              <a:pPr>
                <a:defRPr/>
              </a:pPr>
              <a:t>6</a:t>
            </a:fld>
            <a:endParaRPr lang="en-US"/>
          </a:p>
        </p:txBody>
      </p:sp>
    </p:spTree>
    <p:custDataLst>
      <p:tags r:id="rId1"/>
    </p:custDataLst>
    <p:extLst>
      <p:ext uri="{BB962C8B-B14F-4D97-AF65-F5344CB8AC3E}">
        <p14:creationId xmlns:p14="http://schemas.microsoft.com/office/powerpoint/2010/main" val="1015500681"/>
      </p:ext>
    </p:extLst>
  </p:cSld>
  <p:clrMapOvr>
    <a:masterClrMapping/>
  </p:clrMapOvr>
  <p:transition spd="slow">
    <p:wipe dir="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FAB2C13-BF7E-4625-8161-A9860A84CAF3}"/>
              </a:ext>
            </a:extLst>
          </p:cNvPr>
          <p:cNvSpPr>
            <a:spLocks noGrp="1"/>
          </p:cNvSpPr>
          <p:nvPr>
            <p:ph type="title"/>
          </p:nvPr>
        </p:nvSpPr>
        <p:spPr/>
        <p:txBody>
          <a:bodyPr/>
          <a:lstStyle/>
          <a:p>
            <a:pPr algn="ctr"/>
            <a:r>
              <a:rPr lang="en-US"/>
              <a:t>Q&amp;A</a:t>
            </a:r>
          </a:p>
        </p:txBody>
      </p:sp>
      <p:sp>
        <p:nvSpPr>
          <p:cNvPr id="7" name="Slide Number Placeholder 6">
            <a:extLst>
              <a:ext uri="{FF2B5EF4-FFF2-40B4-BE49-F238E27FC236}">
                <a16:creationId xmlns:a16="http://schemas.microsoft.com/office/drawing/2014/main" id="{EE1C3AE8-1DFB-4CB0-A7A3-52F5BD1679D5}"/>
              </a:ext>
              <a:ext uri="{C183D7F6-B498-43B3-948B-1728B52AA6E4}">
                <adec:decorative xmlns:adec="http://schemas.microsoft.com/office/drawing/2017/decorative" val="1"/>
              </a:ext>
            </a:extLst>
          </p:cNvPr>
          <p:cNvSpPr>
            <a:spLocks noGrp="1"/>
          </p:cNvSpPr>
          <p:nvPr>
            <p:ph type="sldNum" sz="quarter" idx="12"/>
          </p:nvPr>
        </p:nvSpPr>
        <p:spPr/>
        <p:txBody>
          <a:bodyPr/>
          <a:lstStyle/>
          <a:p>
            <a:pPr>
              <a:defRPr/>
            </a:pPr>
            <a:fld id="{1EEDA745-9936-4A17-800E-6B5675F0F699}" type="slidenum">
              <a:rPr lang="en-CA" smtClean="0"/>
              <a:pPr>
                <a:defRPr/>
              </a:pPr>
              <a:t>60</a:t>
            </a:fld>
            <a:endParaRPr lang="en-CA"/>
          </a:p>
        </p:txBody>
      </p:sp>
    </p:spTree>
    <p:extLst>
      <p:ext uri="{BB962C8B-B14F-4D97-AF65-F5344CB8AC3E}">
        <p14:creationId xmlns:p14="http://schemas.microsoft.com/office/powerpoint/2010/main" val="903018651"/>
      </p:ext>
    </p:extLst>
  </p:cSld>
  <p:clrMapOvr>
    <a:masterClrMapping/>
  </p:clrMapOvr>
  <p:transition spd="med">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Additional disclosure</a:t>
            </a:r>
          </a:p>
        </p:txBody>
      </p:sp>
      <p:sp>
        <p:nvSpPr>
          <p:cNvPr id="9" name="Content Placeholder 2"/>
          <p:cNvSpPr txBox="1">
            <a:spLocks/>
          </p:cNvSpPr>
          <p:nvPr/>
        </p:nvSpPr>
        <p:spPr>
          <a:xfrm>
            <a:off x="393700" y="1405875"/>
            <a:ext cx="8365289" cy="5108575"/>
          </a:xfrm>
          <a:prstGeom prst="rect">
            <a:avLst/>
          </a:prstGeom>
        </p:spPr>
        <p:txBody>
          <a:bodyPr lIns="0" rIns="0"/>
          <a:lstStyle>
            <a:lvl1pPr marL="0" indent="0" algn="l" rtl="0" eaLnBrk="0" fontAlgn="base" hangingPunct="0">
              <a:spcBef>
                <a:spcPct val="20000"/>
              </a:spcBef>
              <a:spcAft>
                <a:spcPct val="0"/>
              </a:spcAft>
              <a:buClr>
                <a:schemeClr val="tx2"/>
              </a:buClr>
              <a:buSzPct val="80000"/>
              <a:defRPr sz="2400" kern="1200">
                <a:solidFill>
                  <a:schemeClr val="tx1"/>
                </a:solidFill>
                <a:latin typeface="+mn-lt"/>
                <a:ea typeface="+mn-ea"/>
                <a:cs typeface="+mn-cs"/>
              </a:defRPr>
            </a:lvl1pPr>
            <a:lvl2pPr marL="457200" indent="-223838" algn="l" rtl="0" eaLnBrk="0" fontAlgn="base" hangingPunct="0">
              <a:spcBef>
                <a:spcPts val="600"/>
              </a:spcBef>
              <a:spcAft>
                <a:spcPct val="0"/>
              </a:spcAft>
              <a:buClr>
                <a:schemeClr val="accent2"/>
              </a:buClr>
              <a:buSzPct val="80000"/>
              <a:buFont typeface="Wingdings" panose="05000000000000000000" pitchFamily="2" charset="2"/>
              <a:buChar char="§"/>
              <a:defRPr sz="2400" kern="1200">
                <a:solidFill>
                  <a:schemeClr val="tx1"/>
                </a:solidFill>
                <a:latin typeface="+mn-lt"/>
                <a:ea typeface="+mn-ea"/>
                <a:cs typeface="+mn-cs"/>
              </a:defRPr>
            </a:lvl2pPr>
            <a:lvl3pPr marL="914400" indent="-223838" algn="l" rtl="0" eaLnBrk="0" fontAlgn="base" hangingPunct="0">
              <a:spcBef>
                <a:spcPts val="600"/>
              </a:spcBef>
              <a:spcAft>
                <a:spcPct val="0"/>
              </a:spcAft>
              <a:buClr>
                <a:schemeClr val="accent2"/>
              </a:buClr>
              <a:buSzPct val="80000"/>
              <a:buFont typeface="Calibri" panose="020F0502020204030204" pitchFamily="34" charset="0"/>
              <a:buChar char="•"/>
              <a:defRPr sz="2000" kern="1200">
                <a:solidFill>
                  <a:schemeClr val="tx1"/>
                </a:solidFill>
                <a:latin typeface="+mn-lt"/>
                <a:ea typeface="+mn-ea"/>
                <a:cs typeface="+mn-cs"/>
              </a:defRPr>
            </a:lvl3pPr>
            <a:lvl4pPr marL="1371600" indent="-223838" algn="l" rtl="0" eaLnBrk="0" fontAlgn="base" hangingPunct="0">
              <a:spcBef>
                <a:spcPts val="600"/>
              </a:spcBef>
              <a:spcAft>
                <a:spcPct val="0"/>
              </a:spcAft>
              <a:buClr>
                <a:schemeClr val="accent2"/>
              </a:buClr>
              <a:buSzPct val="100000"/>
              <a:buFont typeface="Calibri" panose="020F0502020204030204" pitchFamily="34" charset="0"/>
              <a:buChar char="‒"/>
              <a:defRPr kern="1200">
                <a:solidFill>
                  <a:schemeClr val="tx1"/>
                </a:solidFill>
                <a:latin typeface="+mn-lt"/>
                <a:ea typeface="+mn-ea"/>
                <a:cs typeface="+mn-cs"/>
              </a:defRPr>
            </a:lvl4pPr>
            <a:lvl5pPr marL="1828800" indent="-223838" algn="l" rtl="0" eaLnBrk="0" fontAlgn="base" hangingPunct="0">
              <a:spcBef>
                <a:spcPts val="600"/>
              </a:spcBef>
              <a:spcAft>
                <a:spcPct val="0"/>
              </a:spcAft>
              <a:buClr>
                <a:schemeClr val="accent2"/>
              </a:buClr>
              <a:buSzPct val="80000"/>
              <a:buFont typeface="Wingdings" panose="05000000000000000000" pitchFamily="2" charset="2"/>
              <a:buChar char="§"/>
              <a:defRPr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spcBef>
                <a:spcPts val="1200"/>
              </a:spcBef>
            </a:pPr>
            <a:r>
              <a:rPr lang="en-US" sz="1000" spc="-10"/>
              <a:t>Government bonds are represented by the Bloomberg Barclays U.S. Government Bond Index, which tracks the performance of U.S. Treasury and government agency bonds. Municipal bonds are represented by the Bloomberg Barclays Municipal Bond Index, which tracks the performance of the U.S. investment-grade tax-exempt bond market. Corporate bonds are represented by the Intercontinental Exchange (ICE) Bank of America (BofA) U.S. Corporate Master Index, which tracks the performance of publicly issued, fixed-rate, nonconvertible, investment-grade, U.S. dollar-denominated corporate debt having at least one year to maturity and an outstanding par value of at least US$250 million. High-yield corporate bonds are represented by the ICE BofA U.S. High Yield Master II Index, which tracks the performance of globally issued, U.S. dollar-denominated high-yield bonds. Foreign bonds are represented by FTSE World Government Bond ex-U.S. Index, which measures the performance of fixed-rate, local currency, investment-grade sovereign bonds, excluding the United States. Bank loans are represented by the Credit Suisse (CS) Leveraged Loan Index, which tracks returns in the U.S. dollar-denominated, non-investment-grade leveraged loan market. It is not possible to invest directly in an index. </a:t>
            </a:r>
          </a:p>
          <a:p>
            <a:pPr algn="just">
              <a:spcBef>
                <a:spcPts val="1200"/>
              </a:spcBef>
            </a:pPr>
            <a:r>
              <a:rPr lang="en-US" sz="1000"/>
              <a:t>Emerging-market debt is measured by the J.P. Morgan Emerging Markets Bond Index (EMBI) Global Diversified Index, which tracks the performance of U.S. dollar-denominated Brady bonds, Eurobonds, and traded loans issued by sovereign and </a:t>
            </a:r>
            <a:r>
              <a:rPr lang="en-US" sz="1000" err="1"/>
              <a:t>quasisovereign</a:t>
            </a:r>
            <a:r>
              <a:rPr lang="en-US" sz="1000"/>
              <a:t> entities. The index caps its exposure to countries with larger amounts of outstanding debt. High yield is measured by the ICE BofA U.S. High Yield Master II Index, which tracks the performance of globally issued, U.S. dollar-denominated high-yield bonds. Mortgage backed is measured by the Bloomberg Barclays U.S. Mortgage-Backed Securities Index, an unmanaged index comprising 15- and 30-year fixed-rate securities backed by the mortgage pools of </a:t>
            </a:r>
            <a:r>
              <a:rPr lang="en-US" sz="1000" err="1"/>
              <a:t>Ginnie</a:t>
            </a:r>
            <a:r>
              <a:rPr lang="en-US" sz="1000"/>
              <a:t> Mae, Freddie Mac, and Fannie Mae. Floating rate is measured by the Credit Suisse (CS) Leveraged Loan Index, which tracks the U.S. dollar-denominated, non-investment-grade leveraged loan market. Short-term credit is measured by the Bloomberg Barclays 1–5 Year U.S. Credit Index, which tracks the performance of investment-grade U.S. corporate and government-related bonds with maturities between one and five years. Cash is represented by the three-month U.S. Treasury bill, published by the U.S. Federal Reserve. Foreign bonds are represented by the FTSE World Government Bond ex-U.S. Index, which measures the performance of fixed-rate, local currency, investment-grade sovereign bonds. Investment-grade corporate bonds (IG corporates) are measured by the Bloomberg Barclays U.S. Corporate Bond Index, which tracks the investment-grade, fixed-rate, taxable corporate bond market. 10-year U.S. Treasuries are measured by the ICE BofA 10-year U.S. Treasury Index, a one-security index, rebalanced monthly, comprising the most recently issued 10-year U.S. Treasury note. International small-cap stocks and international large-cap stocks are represented by the MSCI EAFE SMID Cap, which tracks the performance of publicly traded small- and mid-cap (SMID) stocks of companies in those regions, and the MSCI Europe, Australasia, and Far East (EAFE) Index, which tracks the performance of publicly traded large- and mid-cap stocks of companies in those regions. It is not possible to invest directly in an index. Past performance does not guarantee future results. </a:t>
            </a:r>
          </a:p>
        </p:txBody>
      </p:sp>
      <p:sp>
        <p:nvSpPr>
          <p:cNvPr id="4" name="Slide Number Placeholder 3">
            <a:extLst>
              <a:ext uri="{C183D7F6-B498-43B3-948B-1728B52AA6E4}">
                <adec:decorative xmlns:adec="http://schemas.microsoft.com/office/drawing/2017/decorative" val="1"/>
              </a:ext>
            </a:extLst>
          </p:cNvPr>
          <p:cNvSpPr>
            <a:spLocks noGrp="1"/>
          </p:cNvSpPr>
          <p:nvPr>
            <p:ph type="sldNum" sz="quarter" idx="12"/>
          </p:nvPr>
        </p:nvSpPr>
        <p:spPr/>
        <p:txBody>
          <a:bodyPr/>
          <a:lstStyle/>
          <a:p>
            <a:fld id="{0862DBF2-AF50-44D5-9537-3855EEFD9EEF}" type="slidenum">
              <a:rPr lang="en-US" altLang="en-US" smtClean="0"/>
              <a:pPr/>
              <a:t>61</a:t>
            </a:fld>
            <a:endParaRPr lang="en-US" altLang="en-US"/>
          </a:p>
        </p:txBody>
      </p:sp>
    </p:spTree>
    <p:extLst>
      <p:ext uri="{BB962C8B-B14F-4D97-AF65-F5344CB8AC3E}">
        <p14:creationId xmlns:p14="http://schemas.microsoft.com/office/powerpoint/2010/main" val="3660419019"/>
      </p:ext>
    </p:extLst>
  </p:cSld>
  <p:clrMapOvr>
    <a:masterClrMapping/>
  </p:clrMapOvr>
  <p:transition spd="slow">
    <p:wipe dir="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Additional disclosure</a:t>
            </a:r>
          </a:p>
        </p:txBody>
      </p:sp>
      <p:sp>
        <p:nvSpPr>
          <p:cNvPr id="8" name="Content Placeholder 2"/>
          <p:cNvSpPr txBox="1">
            <a:spLocks/>
          </p:cNvSpPr>
          <p:nvPr/>
        </p:nvSpPr>
        <p:spPr>
          <a:xfrm>
            <a:off x="397782" y="1408488"/>
            <a:ext cx="8364165" cy="5108575"/>
          </a:xfrm>
          <a:prstGeom prst="rect">
            <a:avLst/>
          </a:prstGeom>
        </p:spPr>
        <p:txBody>
          <a:bodyPr lIns="0" rIns="0"/>
          <a:lstStyle>
            <a:lvl1pPr marL="0" indent="0" algn="l" rtl="0" eaLnBrk="0" fontAlgn="base" hangingPunct="0">
              <a:spcBef>
                <a:spcPct val="20000"/>
              </a:spcBef>
              <a:spcAft>
                <a:spcPct val="0"/>
              </a:spcAft>
              <a:buClr>
                <a:schemeClr val="tx2"/>
              </a:buClr>
              <a:buSzPct val="80000"/>
              <a:defRPr sz="2400" kern="1200">
                <a:solidFill>
                  <a:schemeClr val="tx1"/>
                </a:solidFill>
                <a:latin typeface="+mn-lt"/>
                <a:ea typeface="+mn-ea"/>
                <a:cs typeface="+mn-cs"/>
              </a:defRPr>
            </a:lvl1pPr>
            <a:lvl2pPr marL="457200" indent="-223838" algn="l" rtl="0" eaLnBrk="0" fontAlgn="base" hangingPunct="0">
              <a:spcBef>
                <a:spcPts val="600"/>
              </a:spcBef>
              <a:spcAft>
                <a:spcPct val="0"/>
              </a:spcAft>
              <a:buClr>
                <a:schemeClr val="accent2"/>
              </a:buClr>
              <a:buSzPct val="80000"/>
              <a:buFont typeface="Wingdings" panose="05000000000000000000" pitchFamily="2" charset="2"/>
              <a:buChar char="§"/>
              <a:defRPr sz="2400" kern="1200">
                <a:solidFill>
                  <a:schemeClr val="tx1"/>
                </a:solidFill>
                <a:latin typeface="+mn-lt"/>
                <a:ea typeface="+mn-ea"/>
                <a:cs typeface="+mn-cs"/>
              </a:defRPr>
            </a:lvl2pPr>
            <a:lvl3pPr marL="914400" indent="-223838" algn="l" rtl="0" eaLnBrk="0" fontAlgn="base" hangingPunct="0">
              <a:spcBef>
                <a:spcPts val="600"/>
              </a:spcBef>
              <a:spcAft>
                <a:spcPct val="0"/>
              </a:spcAft>
              <a:buClr>
                <a:schemeClr val="accent2"/>
              </a:buClr>
              <a:buSzPct val="80000"/>
              <a:buFont typeface="Calibri" panose="020F0502020204030204" pitchFamily="34" charset="0"/>
              <a:buChar char="•"/>
              <a:defRPr sz="2000" kern="1200">
                <a:solidFill>
                  <a:schemeClr val="tx1"/>
                </a:solidFill>
                <a:latin typeface="+mn-lt"/>
                <a:ea typeface="+mn-ea"/>
                <a:cs typeface="+mn-cs"/>
              </a:defRPr>
            </a:lvl3pPr>
            <a:lvl4pPr marL="1371600" indent="-223838" algn="l" rtl="0" eaLnBrk="0" fontAlgn="base" hangingPunct="0">
              <a:spcBef>
                <a:spcPts val="600"/>
              </a:spcBef>
              <a:spcAft>
                <a:spcPct val="0"/>
              </a:spcAft>
              <a:buClr>
                <a:schemeClr val="accent2"/>
              </a:buClr>
              <a:buSzPct val="100000"/>
              <a:buFont typeface="Calibri" panose="020F0502020204030204" pitchFamily="34" charset="0"/>
              <a:buChar char="‒"/>
              <a:defRPr kern="1200">
                <a:solidFill>
                  <a:schemeClr val="tx1"/>
                </a:solidFill>
                <a:latin typeface="+mn-lt"/>
                <a:ea typeface="+mn-ea"/>
                <a:cs typeface="+mn-cs"/>
              </a:defRPr>
            </a:lvl4pPr>
            <a:lvl5pPr marL="1828800" indent="-223838" algn="l" rtl="0" eaLnBrk="0" fontAlgn="base" hangingPunct="0">
              <a:spcBef>
                <a:spcPts val="600"/>
              </a:spcBef>
              <a:spcAft>
                <a:spcPct val="0"/>
              </a:spcAft>
              <a:buClr>
                <a:schemeClr val="accent2"/>
              </a:buClr>
              <a:buSzPct val="80000"/>
              <a:buFont typeface="Wingdings" panose="05000000000000000000" pitchFamily="2" charset="2"/>
              <a:buChar char="§"/>
              <a:defRPr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spcBef>
                <a:spcPts val="1200"/>
              </a:spcBef>
            </a:pPr>
            <a:r>
              <a:rPr lang="en-US" sz="1000"/>
              <a:t>Global REITs are represented by the FTSE NAREIT All REITs Index, a market-capitalization-weighted index that includes all tax-qualified real estate investment trusts (REITs). Emerging-market bonds are represented by the J.P. Morgan Emerging Markets Bond Index (EMBI) Global Index, a market-capitalization-weighted index that tracks the performance of U.S. dollar-denominated Brady bonds, Eurobonds, and traded loans issued by sovereign and </a:t>
            </a:r>
            <a:r>
              <a:rPr lang="en-US" sz="1000" err="1"/>
              <a:t>quasisovereign</a:t>
            </a:r>
            <a:r>
              <a:rPr lang="en-US" sz="1000"/>
              <a:t> entities. Relative value is represented by the HFRI Relative Value Index, which maintains positions in which the investment thesis is predicated on realization of a valuation discrepancy in the relationship between multiple securities. Emerging-market stocks are represented by the MSCI Emerging Markets Investable Market Index, which tracks equity market performance in the global emerging markets. Gold is represented by the Morningstar Gold Commodity Index, a subset of the Morningstar Commodities Index. Macro strategies are represented by the HFRI Macro Index, which involves investing by making leveraged bets on anticipated price movements of stock markets, interest rates, foreign exchange, and physical commodities. Merger arbitrage is represented by the HFRI Merger Arbitrage Index, sometimes called risk arbitrage, which involves investment in event-driven situations such as leveraged buyouts, mergers, and hostile takeovers. Commodities are represented by the Morningstar Commodities Index, a broadly representative benchmark of commodities traded through futures contracts on U.S. exchanges. Market neutral is represented by the HFRI Equity Market Neutral Index, which seeks to profit by exploiting pricing inefficiencies between related equity securities, neutralizing exposure to market risk by combining long and short positions. Diversified alternatives portfolio is an equal weighting of all of the above indexes. Diversification does not guarantee a profit or eliminate the risk of a loss. It is not possible to invest directly in an index. Past performance does not guarantee future results.</a:t>
            </a:r>
            <a:r>
              <a:rPr lang="en-US" sz="1000">
                <a:solidFill>
                  <a:schemeClr val="bg2">
                    <a:lumMod val="75000"/>
                  </a:schemeClr>
                </a:solidFill>
                <a:ea typeface="Arial Unicode MS" panose="020B0604020202020204" pitchFamily="34" charset="-128"/>
              </a:rPr>
              <a:t> </a:t>
            </a:r>
          </a:p>
          <a:p>
            <a:pPr algn="just">
              <a:spcBef>
                <a:spcPts val="1200"/>
              </a:spcBef>
            </a:pPr>
            <a:r>
              <a:rPr lang="en-US" sz="1000"/>
              <a:t>Correlation is a statistical measure that describes how investments move in relation to each other, which ranges from –1.0 to 1.0. The closer the number is to 1.0 or –1.0, the more closely the two investments are related.</a:t>
            </a:r>
          </a:p>
          <a:p>
            <a:pPr algn="just">
              <a:spcBef>
                <a:spcPts val="1200"/>
              </a:spcBef>
            </a:pPr>
            <a:r>
              <a:rPr lang="en-US" sz="1000"/>
              <a:t>Investment-grade bonds are represented by the Bloomberg Barclays U.S. Aggregate Bond Index, which tracks the performance of U.S. investment-grade bonds in government, asset-backed, and corporate debt markets. High-yield bonds are represented by the Intercontinental Exchange (ICE) Bank of America (BofA) U.S. High Yield Master II Index, which tracks the performance of globally issued, U.S. dollar-denominated high-yield bonds. Cash is represented by the FTSE 3-Month U.S. Treasury Bill Index, which tracks the performance of the most recent three-month U.S. Treasury debt. International equity is represented by the MSCI All Country World Index (ACWI) ex-U.S. Index, which tracks the performance of publicly traded large- and mid-cap stocks of companies in 22 developed markets and 23 emerging markets. U.S. small-cap equity is represented by the Russell 2000 Index, which tracks the performance of 2,000 publicly traded small-cap companies in the United States. U.S. large-cap equity is represented by the Russell 1000 Index, which tracks the performance of 1,000 publicly traded large-cap companies in the United States. Alternatives are represented by an equally weighted combination of the HFRI Macro Index, the HFRI Equity Market Neutral Index, the HFRI Merger Arbitrage Index, the Morningstar real estate fund category average, the Morningstar emerging markets bond fund category average, and the Morningstar Long-Only Commodity Index. It is not possible to invest directly in an index. Past performance does not guarantee future results. </a:t>
            </a:r>
          </a:p>
        </p:txBody>
      </p:sp>
      <p:sp>
        <p:nvSpPr>
          <p:cNvPr id="4" name="Slide Number Placeholder 3">
            <a:extLst>
              <a:ext uri="{C183D7F6-B498-43B3-948B-1728B52AA6E4}">
                <adec:decorative xmlns:adec="http://schemas.microsoft.com/office/drawing/2017/decorative" val="1"/>
              </a:ext>
            </a:extLst>
          </p:cNvPr>
          <p:cNvSpPr>
            <a:spLocks noGrp="1"/>
          </p:cNvSpPr>
          <p:nvPr>
            <p:ph type="sldNum" sz="quarter" idx="12"/>
          </p:nvPr>
        </p:nvSpPr>
        <p:spPr/>
        <p:txBody>
          <a:bodyPr/>
          <a:lstStyle/>
          <a:p>
            <a:fld id="{0862DBF2-AF50-44D5-9537-3855EEFD9EEF}" type="slidenum">
              <a:rPr lang="en-US" altLang="en-US" smtClean="0"/>
              <a:pPr/>
              <a:t>62</a:t>
            </a:fld>
            <a:endParaRPr lang="en-US" altLang="en-US"/>
          </a:p>
        </p:txBody>
      </p:sp>
    </p:spTree>
    <p:extLst>
      <p:ext uri="{BB962C8B-B14F-4D97-AF65-F5344CB8AC3E}">
        <p14:creationId xmlns:p14="http://schemas.microsoft.com/office/powerpoint/2010/main" val="2642164013"/>
      </p:ext>
    </p:extLst>
  </p:cSld>
  <p:clrMapOvr>
    <a:masterClrMapping/>
  </p:clrMapOvr>
  <p:transition spd="slow">
    <p:wipe dir="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Additional disclosure</a:t>
            </a:r>
          </a:p>
        </p:txBody>
      </p:sp>
      <p:sp>
        <p:nvSpPr>
          <p:cNvPr id="8" name="Content Placeholder 2"/>
          <p:cNvSpPr txBox="1">
            <a:spLocks/>
          </p:cNvSpPr>
          <p:nvPr/>
        </p:nvSpPr>
        <p:spPr>
          <a:xfrm>
            <a:off x="397782" y="1405875"/>
            <a:ext cx="8365218" cy="5108575"/>
          </a:xfrm>
          <a:prstGeom prst="rect">
            <a:avLst/>
          </a:prstGeom>
        </p:spPr>
        <p:txBody>
          <a:bodyPr lIns="0" rIns="0"/>
          <a:lstStyle>
            <a:lvl1pPr marL="0" indent="0" algn="l" rtl="0" eaLnBrk="0" fontAlgn="base" hangingPunct="0">
              <a:spcBef>
                <a:spcPct val="20000"/>
              </a:spcBef>
              <a:spcAft>
                <a:spcPct val="0"/>
              </a:spcAft>
              <a:buClr>
                <a:schemeClr val="tx2"/>
              </a:buClr>
              <a:buSzPct val="80000"/>
              <a:defRPr sz="2400" kern="1200">
                <a:solidFill>
                  <a:schemeClr val="tx1"/>
                </a:solidFill>
                <a:latin typeface="+mn-lt"/>
                <a:ea typeface="+mn-ea"/>
                <a:cs typeface="+mn-cs"/>
              </a:defRPr>
            </a:lvl1pPr>
            <a:lvl2pPr marL="457200" indent="-223838" algn="l" rtl="0" eaLnBrk="0" fontAlgn="base" hangingPunct="0">
              <a:spcBef>
                <a:spcPts val="600"/>
              </a:spcBef>
              <a:spcAft>
                <a:spcPct val="0"/>
              </a:spcAft>
              <a:buClr>
                <a:schemeClr val="accent2"/>
              </a:buClr>
              <a:buSzPct val="80000"/>
              <a:buFont typeface="Wingdings" panose="05000000000000000000" pitchFamily="2" charset="2"/>
              <a:buChar char="§"/>
              <a:defRPr sz="2400" kern="1200">
                <a:solidFill>
                  <a:schemeClr val="tx1"/>
                </a:solidFill>
                <a:latin typeface="+mn-lt"/>
                <a:ea typeface="+mn-ea"/>
                <a:cs typeface="+mn-cs"/>
              </a:defRPr>
            </a:lvl2pPr>
            <a:lvl3pPr marL="914400" indent="-223838" algn="l" rtl="0" eaLnBrk="0" fontAlgn="base" hangingPunct="0">
              <a:spcBef>
                <a:spcPts val="600"/>
              </a:spcBef>
              <a:spcAft>
                <a:spcPct val="0"/>
              </a:spcAft>
              <a:buClr>
                <a:schemeClr val="accent2"/>
              </a:buClr>
              <a:buSzPct val="80000"/>
              <a:buFont typeface="Calibri" panose="020F0502020204030204" pitchFamily="34" charset="0"/>
              <a:buChar char="•"/>
              <a:defRPr sz="2000" kern="1200">
                <a:solidFill>
                  <a:schemeClr val="tx1"/>
                </a:solidFill>
                <a:latin typeface="+mn-lt"/>
                <a:ea typeface="+mn-ea"/>
                <a:cs typeface="+mn-cs"/>
              </a:defRPr>
            </a:lvl3pPr>
            <a:lvl4pPr marL="1371600" indent="-223838" algn="l" rtl="0" eaLnBrk="0" fontAlgn="base" hangingPunct="0">
              <a:spcBef>
                <a:spcPts val="600"/>
              </a:spcBef>
              <a:spcAft>
                <a:spcPct val="0"/>
              </a:spcAft>
              <a:buClr>
                <a:schemeClr val="accent2"/>
              </a:buClr>
              <a:buSzPct val="100000"/>
              <a:buFont typeface="Calibri" panose="020F0502020204030204" pitchFamily="34" charset="0"/>
              <a:buChar char="‒"/>
              <a:defRPr kern="1200">
                <a:solidFill>
                  <a:schemeClr val="tx1"/>
                </a:solidFill>
                <a:latin typeface="+mn-lt"/>
                <a:ea typeface="+mn-ea"/>
                <a:cs typeface="+mn-cs"/>
              </a:defRPr>
            </a:lvl4pPr>
            <a:lvl5pPr marL="1828800" indent="-223838" algn="l" rtl="0" eaLnBrk="0" fontAlgn="base" hangingPunct="0">
              <a:spcBef>
                <a:spcPts val="600"/>
              </a:spcBef>
              <a:spcAft>
                <a:spcPct val="0"/>
              </a:spcAft>
              <a:buClr>
                <a:schemeClr val="accent2"/>
              </a:buClr>
              <a:buSzPct val="80000"/>
              <a:buFont typeface="Wingdings" panose="05000000000000000000" pitchFamily="2" charset="2"/>
              <a:buChar char="§"/>
              <a:defRPr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spcBef>
                <a:spcPts val="1200"/>
              </a:spcBef>
            </a:pPr>
            <a:r>
              <a:rPr lang="en-US" sz="1000"/>
              <a:t>Large cap is represented by the S&amp;P 500 Index, which tracks the performance of 500 of the largest publicly traded companies in the United States. International is represented by the MSCI Europe, Australasia, and Far East (EAFE) Index, which tracks the performance of publicly traded large- and mid-cap stocks of companies in those regions. Long-term government is represented by the Bloomberg Barclays U.S. Government Bond Index, which tracks the performance of U.S. Treasury and government agency bonds. Global bonds are represented by the FTSE World Government Bond ex-U.S. Index, which measures the performance of fixed-rate, local currency, investment-grade sovereign bonds, excluding the United States. Treasury Inflation-Protected Securities (TIPS) are represented by the Morningstar inflation-protected bond fund category average. High yield is represented by the Morn­ingstar high-yield bond fund category average. Loans are represented by the Morningstar bank loan fund category average. U.S. real estate is represented by the Wilshire U.S. Real Estate Securities Index, which tracks U.S. publicly traded real estate securities. Natural resources are represented by the Morningstar natural resources fund category average. Global real estate is represented by the Morningstar global real estate fund category average. International small cap is represented by the Morningstar foreign small/mid growth fund category average. Emerging markets are represented by the MSCI Emerging Markets Index, which tracks the performance of publicly traded large- and mid-cap emerging-market stocks. Currency is represented by the Morningstar multicurrency fund category average. It is not possible to invest directly in an index. Past performance does not guarantee future results.</a:t>
            </a:r>
          </a:p>
        </p:txBody>
      </p:sp>
      <p:sp>
        <p:nvSpPr>
          <p:cNvPr id="4" name="Slide Number Placeholder 3">
            <a:extLst>
              <a:ext uri="{C183D7F6-B498-43B3-948B-1728B52AA6E4}">
                <adec:decorative xmlns:adec="http://schemas.microsoft.com/office/drawing/2017/decorative" val="1"/>
              </a:ext>
            </a:extLst>
          </p:cNvPr>
          <p:cNvSpPr>
            <a:spLocks noGrp="1"/>
          </p:cNvSpPr>
          <p:nvPr>
            <p:ph type="sldNum" sz="quarter" idx="12"/>
          </p:nvPr>
        </p:nvSpPr>
        <p:spPr/>
        <p:txBody>
          <a:bodyPr/>
          <a:lstStyle/>
          <a:p>
            <a:fld id="{0862DBF2-AF50-44D5-9537-3855EEFD9EEF}" type="slidenum">
              <a:rPr lang="en-US" altLang="en-US" smtClean="0"/>
              <a:pPr/>
              <a:t>63</a:t>
            </a:fld>
            <a:endParaRPr lang="en-US" altLang="en-US"/>
          </a:p>
        </p:txBody>
      </p:sp>
    </p:spTree>
    <p:extLst>
      <p:ext uri="{BB962C8B-B14F-4D97-AF65-F5344CB8AC3E}">
        <p14:creationId xmlns:p14="http://schemas.microsoft.com/office/powerpoint/2010/main" val="1594377078"/>
      </p:ext>
    </p:extLst>
  </p:cSld>
  <p:clrMapOvr>
    <a:masterClrMapping/>
  </p:clrMapOvr>
  <p:transition spd="slow">
    <p:wipe dir="r"/>
  </p:transition>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Graphic 8" descr="John Hancock Investment Management&#10;">
            <a:extLst>
              <a:ext uri="{FF2B5EF4-FFF2-40B4-BE49-F238E27FC236}">
                <a16:creationId xmlns:a16="http://schemas.microsoft.com/office/drawing/2014/main" id="{C3270458-4C24-455D-9B20-816C2A4CE0F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black">
          <a:xfrm>
            <a:off x="162347" y="2868029"/>
            <a:ext cx="5591175"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A company of Manulife Investment Management">
            <a:extLst>
              <a:ext uri="{FF2B5EF4-FFF2-40B4-BE49-F238E27FC236}">
                <a16:creationId xmlns:a16="http://schemas.microsoft.com/office/drawing/2014/main" id="{467815FB-2805-49AB-AB7C-462FC1A2D0B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7350" y="6165455"/>
            <a:ext cx="3092700" cy="170286"/>
          </a:xfrm>
          <a:prstGeom prst="rect">
            <a:avLst/>
          </a:prstGeom>
        </p:spPr>
      </p:pic>
      <p:sp>
        <p:nvSpPr>
          <p:cNvPr id="9" name="Rectangle 11">
            <a:extLst>
              <a:ext uri="{FF2B5EF4-FFF2-40B4-BE49-F238E27FC236}">
                <a16:creationId xmlns:a16="http://schemas.microsoft.com/office/drawing/2014/main" id="{369EB7E7-2370-1E4C-948B-A17ACDC7943E}"/>
              </a:ext>
            </a:extLst>
          </p:cNvPr>
          <p:cNvSpPr>
            <a:spLocks noChangeArrowheads="1"/>
          </p:cNvSpPr>
          <p:nvPr/>
        </p:nvSpPr>
        <p:spPr bwMode="blackWhite">
          <a:xfrm>
            <a:off x="398462" y="3760204"/>
            <a:ext cx="8369300" cy="29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74320" anchor="t"/>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just">
              <a:spcBef>
                <a:spcPts val="600"/>
              </a:spcBef>
            </a:pPr>
            <a:r>
              <a:rPr lang="en-US" sz="1000">
                <a:latin typeface="+mn-lt"/>
              </a:rPr>
              <a:t>This material was prepared to support the promotion and marketing of John Hancock products. John Hancock, its distributors, and their respective representatives do not provide tax, accounting, investment, or legal advice. Any tax statements contained herein were not intended or written to be used, and cannot be used, for the purpose of avoiding U.S. federal, state, or local tax penalties. Please consult your own independent financial professional as to any tax, accounting, investment, or legal statements made herein.</a:t>
            </a:r>
          </a:p>
          <a:p>
            <a:pPr algn="just">
              <a:spcBef>
                <a:spcPts val="600"/>
              </a:spcBef>
            </a:pPr>
            <a:r>
              <a:rPr lang="en-US" sz="1000" spc="0">
                <a:latin typeface="+mn-lt"/>
              </a:rPr>
              <a:t>This material is not intended to be, nor shall it be interpreted or construed as, a recommendation or providing advice, impartial or otherwise. John Hancock Investment Management and its representatives and affiliates may receive compensation derived from the sale of and/or from any investment made in its products and services. </a:t>
            </a:r>
            <a:endParaRPr lang="en-US" sz="1000" b="1" kern="1000" spc="0" baseline="0">
              <a:latin typeface="+mn-lt"/>
              <a:ea typeface="Arial Unicode MS" panose="020B0604020202020204" pitchFamily="34" charset="-128"/>
            </a:endParaRPr>
          </a:p>
          <a:p>
            <a:pPr marL="0" marR="0" indent="0" algn="just" defTabSz="914400" rtl="0" eaLnBrk="0" fontAlgn="base" latinLnBrk="0" hangingPunct="0">
              <a:spcBef>
                <a:spcPts val="600"/>
              </a:spcBef>
              <a:spcAft>
                <a:spcPct val="0"/>
              </a:spcAft>
              <a:buClr>
                <a:schemeClr val="bg1"/>
              </a:buClr>
              <a:buSzPct val="65000"/>
              <a:buFont typeface="Calibri" pitchFamily="34" charset="0"/>
              <a:buNone/>
              <a:tabLst/>
              <a:defRPr/>
            </a:pPr>
            <a:r>
              <a:rPr lang="en-US" sz="1000" b="1" kern="1000" spc="-20" baseline="0">
                <a:latin typeface="+mn-lt"/>
                <a:ea typeface="Arial Unicode MS" panose="020B0604020202020204" pitchFamily="34" charset="-128"/>
              </a:rPr>
              <a:t>Request a prospectus or summary prospectus from your financial professional, by visiting jhinvestments.com, or by calling us at 800-225-5291. The prospectus includes investment objectives, risks, fees, expenses, and other information that you should consider carefully before investing.</a:t>
            </a:r>
          </a:p>
          <a:p>
            <a:pPr marL="0" indent="0" fontAlgn="auto">
              <a:lnSpc>
                <a:spcPts val="1300"/>
              </a:lnSpc>
              <a:spcBef>
                <a:spcPts val="1200"/>
              </a:spcBef>
              <a:spcAft>
                <a:spcPts val="0"/>
              </a:spcAft>
              <a:buFontTx/>
              <a:buNone/>
            </a:pPr>
            <a:r>
              <a:rPr lang="en-US" sz="800">
                <a:solidFill>
                  <a:srgbClr val="000000"/>
                </a:solidFill>
                <a:latin typeface="+mn-lt"/>
              </a:rPr>
              <a:t>John Hancock Investment Management Distributors LLC </a:t>
            </a:r>
            <a:r>
              <a:rPr lang="en-US" sz="800" spc="200" baseline="-14000">
                <a:solidFill>
                  <a:schemeClr val="bg1">
                    <a:lumMod val="65000"/>
                  </a:schemeClr>
                </a:solidFill>
                <a:latin typeface="+mn-lt"/>
                <a:ea typeface="Arial Unicode MS" pitchFamily="34" charset="-128"/>
                <a:cs typeface="Arial Unicode MS" pitchFamily="34" charset="-128"/>
              </a:rPr>
              <a:t>▪</a:t>
            </a:r>
            <a:r>
              <a:rPr lang="en-US" sz="800">
                <a:solidFill>
                  <a:srgbClr val="000000"/>
                </a:solidFill>
                <a:latin typeface="+mn-lt"/>
              </a:rPr>
              <a:t>Member FINRA, SIPC </a:t>
            </a:r>
            <a:r>
              <a:rPr lang="en-US" sz="800" spc="200" baseline="-14000">
                <a:solidFill>
                  <a:schemeClr val="bg1">
                    <a:lumMod val="65000"/>
                  </a:schemeClr>
                </a:solidFill>
                <a:latin typeface="+mn-lt"/>
                <a:ea typeface="Arial Unicode MS" pitchFamily="34" charset="-128"/>
                <a:cs typeface="Arial Unicode MS" pitchFamily="34" charset="-128"/>
              </a:rPr>
              <a:t>▪</a:t>
            </a:r>
            <a:r>
              <a:rPr lang="en-US" sz="800">
                <a:solidFill>
                  <a:srgbClr val="000000"/>
                </a:solidFill>
                <a:latin typeface="+mn-lt"/>
              </a:rPr>
              <a:t>200 Berkeley Street </a:t>
            </a:r>
            <a:r>
              <a:rPr lang="en-US" sz="800" spc="200" baseline="-14000">
                <a:solidFill>
                  <a:schemeClr val="bg1">
                    <a:lumMod val="65000"/>
                  </a:schemeClr>
                </a:solidFill>
                <a:latin typeface="+mn-lt"/>
                <a:ea typeface="Arial Unicode MS" pitchFamily="34" charset="-128"/>
                <a:cs typeface="Arial Unicode MS" pitchFamily="34" charset="-128"/>
              </a:rPr>
              <a:t>▪</a:t>
            </a:r>
            <a:r>
              <a:rPr lang="en-US" sz="800">
                <a:solidFill>
                  <a:srgbClr val="000000"/>
                </a:solidFill>
                <a:latin typeface="+mn-lt"/>
              </a:rPr>
              <a:t>Boston, MA 02116 </a:t>
            </a:r>
            <a:r>
              <a:rPr lang="en-US" sz="800" spc="200" baseline="-14000">
                <a:solidFill>
                  <a:schemeClr val="bg1">
                    <a:lumMod val="65000"/>
                  </a:schemeClr>
                </a:solidFill>
                <a:latin typeface="+mn-lt"/>
                <a:ea typeface="Arial Unicode MS" pitchFamily="34" charset="-128"/>
                <a:cs typeface="Arial Unicode MS" pitchFamily="34" charset="-128"/>
              </a:rPr>
              <a:t>▪</a:t>
            </a:r>
            <a:r>
              <a:rPr lang="en-US" sz="800">
                <a:solidFill>
                  <a:srgbClr val="000000"/>
                </a:solidFill>
                <a:latin typeface="+mn-lt"/>
              </a:rPr>
              <a:t>800-225-5291 </a:t>
            </a:r>
            <a:r>
              <a:rPr lang="en-US" sz="800" spc="200" baseline="-14000">
                <a:solidFill>
                  <a:schemeClr val="bg1">
                    <a:lumMod val="65000"/>
                  </a:schemeClr>
                </a:solidFill>
                <a:latin typeface="+mn-lt"/>
                <a:ea typeface="Arial Unicode MS" pitchFamily="34" charset="-128"/>
                <a:cs typeface="Arial Unicode MS" pitchFamily="34" charset="-128"/>
              </a:rPr>
              <a:t>▪</a:t>
            </a:r>
            <a:r>
              <a:rPr lang="en-US" sz="800">
                <a:solidFill>
                  <a:srgbClr val="000000"/>
                </a:solidFill>
                <a:latin typeface="+mn-lt"/>
              </a:rPr>
              <a:t>jhinvestments.com                                            </a:t>
            </a:r>
            <a:r>
              <a:rPr lang="en-US" sz="800">
                <a:solidFill>
                  <a:srgbClr val="000000"/>
                </a:solidFill>
                <a:latin typeface="+mn-lt"/>
                <a:cs typeface="Calibri" panose="020F0502020204030204" pitchFamily="34" charset="0"/>
              </a:rPr>
              <a:t>NOT FDIC INSURED. MAY LOSE VALUE. NO BANK GUARANTEE. NOT INSURED BY ANY GOVERNMENT AGENCY</a:t>
            </a:r>
          </a:p>
          <a:p>
            <a:pPr marL="0" indent="0" fontAlgn="auto">
              <a:lnSpc>
                <a:spcPts val="1300"/>
              </a:lnSpc>
              <a:spcBef>
                <a:spcPts val="0"/>
              </a:spcBef>
              <a:spcAft>
                <a:spcPts val="3300"/>
              </a:spcAft>
              <a:buFontTx/>
              <a:buNone/>
            </a:pPr>
            <a:r>
              <a:rPr lang="en-US" sz="800">
                <a:solidFill>
                  <a:prstClr val="black"/>
                </a:solidFill>
                <a:latin typeface="+mn-lt"/>
                <a:ea typeface="Arial Unicode MS" pitchFamily="34" charset="-128"/>
              </a:rPr>
              <a:t>Manulife Investment Management, the Stylized M Design, and Manulife Investment Management &amp; Stylized M Design are trademarks of The Manufacturers Life Insurance Company and are used by its affiliates under license. </a:t>
            </a:r>
            <a:endParaRPr lang="en-US" sz="800">
              <a:solidFill>
                <a:srgbClr val="000000"/>
              </a:solidFill>
              <a:latin typeface="+mn-lt"/>
              <a:cs typeface="Calibri" panose="020F0502020204030204" pitchFamily="34" charset="0"/>
            </a:endParaRPr>
          </a:p>
          <a:p>
            <a:pPr lvl="0" eaLnBrk="1" fontAlgn="auto" hangingPunct="1">
              <a:lnSpc>
                <a:spcPts val="1300"/>
              </a:lnSpc>
              <a:spcBef>
                <a:spcPts val="0"/>
              </a:spcBef>
              <a:spcAft>
                <a:spcPts val="0"/>
              </a:spcAft>
              <a:defRPr/>
            </a:pPr>
            <a:r>
              <a:rPr lang="en-US" sz="800">
                <a:latin typeface="+mn-lt"/>
              </a:rPr>
              <a:t>MF3438417</a:t>
            </a:r>
            <a:r>
              <a:rPr lang="en-US" sz="800">
                <a:latin typeface="+mn-lt"/>
                <a:cs typeface="Calibri" panose="020F0502020204030204" pitchFamily="34" charset="0"/>
              </a:rPr>
              <a:t>					                                                                                          10THNGSPPT 03/24</a:t>
            </a:r>
          </a:p>
        </p:txBody>
      </p:sp>
      <p:sp>
        <p:nvSpPr>
          <p:cNvPr id="8" name="Slide Number Placeholder 7">
            <a:extLst>
              <a:ext uri="{FF2B5EF4-FFF2-40B4-BE49-F238E27FC236}">
                <a16:creationId xmlns:a16="http://schemas.microsoft.com/office/drawing/2014/main" id="{1B83CF87-C389-446D-A406-9C343E0C6DF7}"/>
              </a:ext>
              <a:ext uri="{C183D7F6-B498-43B3-948B-1728B52AA6E4}">
                <adec:decorative xmlns:adec="http://schemas.microsoft.com/office/drawing/2017/decorative" val="1"/>
              </a:ext>
            </a:extLst>
          </p:cNvPr>
          <p:cNvSpPr>
            <a:spLocks noGrp="1"/>
          </p:cNvSpPr>
          <p:nvPr>
            <p:ph type="sldNum" sz="quarter" idx="12"/>
          </p:nvPr>
        </p:nvSpPr>
        <p:spPr/>
        <p:txBody>
          <a:bodyPr/>
          <a:lstStyle/>
          <a:p>
            <a:pPr>
              <a:defRPr/>
            </a:pPr>
            <a:fld id="{1EEDA745-9936-4A17-800E-6B5675F0F699}" type="slidenum">
              <a:rPr lang="en-CA" smtClean="0"/>
              <a:pPr>
                <a:defRPr/>
              </a:pPr>
              <a:t>64</a:t>
            </a:fld>
            <a:endParaRPr lang="en-CA"/>
          </a:p>
        </p:txBody>
      </p:sp>
    </p:spTree>
    <p:extLst>
      <p:ext uri="{BB962C8B-B14F-4D97-AF65-F5344CB8AC3E}">
        <p14:creationId xmlns:p14="http://schemas.microsoft.com/office/powerpoint/2010/main" val="555827735"/>
      </p:ext>
    </p:extLst>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9">
            <a:extLst>
              <a:ext uri="{FF2B5EF4-FFF2-40B4-BE49-F238E27FC236}">
                <a16:creationId xmlns:a16="http://schemas.microsoft.com/office/drawing/2014/main" id="{4EDF1F54-458C-4AF2-A59C-97F753011E2A}"/>
              </a:ext>
            </a:extLst>
          </p:cNvPr>
          <p:cNvSpPr txBox="1">
            <a:spLocks/>
          </p:cNvSpPr>
          <p:nvPr/>
        </p:nvSpPr>
        <p:spPr>
          <a:xfrm>
            <a:off x="394653" y="758508"/>
            <a:ext cx="8231187" cy="482600"/>
          </a:xfrm>
          <a:prstGeom prst="rect">
            <a:avLst/>
          </a:prstGeom>
        </p:spPr>
        <p:txBody>
          <a:bodyPr vert="horz" lIns="0" tIns="0" rIns="0" bIns="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en-US" sz="2400">
                <a:solidFill>
                  <a:schemeClr val="bg1"/>
                </a:solidFill>
              </a:rPr>
              <a:t>Principle 2</a:t>
            </a:r>
          </a:p>
        </p:txBody>
      </p:sp>
      <p:sp>
        <p:nvSpPr>
          <p:cNvPr id="9" name="Title 8"/>
          <p:cNvSpPr>
            <a:spLocks noGrp="1"/>
          </p:cNvSpPr>
          <p:nvPr>
            <p:ph type="title"/>
          </p:nvPr>
        </p:nvSpPr>
        <p:spPr>
          <a:xfrm>
            <a:off x="400571" y="780239"/>
            <a:ext cx="8509750" cy="4771958"/>
          </a:xfrm>
        </p:spPr>
        <p:txBody>
          <a:bodyPr>
            <a:normAutofit/>
          </a:bodyPr>
          <a:lstStyle/>
          <a:p>
            <a:r>
              <a:rPr lang="en-US" altLang="en-US" sz="6000"/>
              <a:t>Investing in U.S. stocks is one of the best ways to build wealth</a:t>
            </a:r>
            <a:endParaRPr lang="en-US" sz="6000"/>
          </a:p>
        </p:txBody>
      </p:sp>
      <p:sp>
        <p:nvSpPr>
          <p:cNvPr id="3" name="Slide Number Placeholder 2">
            <a:extLst>
              <a:ext uri="{FF2B5EF4-FFF2-40B4-BE49-F238E27FC236}">
                <a16:creationId xmlns:a16="http://schemas.microsoft.com/office/drawing/2014/main" id="{5C9CDA90-387B-44C3-96BA-774F2B08693D}"/>
              </a:ext>
              <a:ext uri="{C183D7F6-B498-43B3-948B-1728B52AA6E4}">
                <adec:decorative xmlns:adec="http://schemas.microsoft.com/office/drawing/2017/decorative" val="1"/>
              </a:ext>
            </a:extLst>
          </p:cNvPr>
          <p:cNvSpPr>
            <a:spLocks noGrp="1"/>
          </p:cNvSpPr>
          <p:nvPr>
            <p:ph type="sldNum" sz="quarter" idx="12"/>
          </p:nvPr>
        </p:nvSpPr>
        <p:spPr/>
        <p:txBody>
          <a:bodyPr/>
          <a:lstStyle/>
          <a:p>
            <a:pPr>
              <a:defRPr/>
            </a:pPr>
            <a:fld id="{1EEDA745-9936-4A17-800E-6B5675F0F699}" type="slidenum">
              <a:rPr lang="en-CA" smtClean="0"/>
              <a:pPr>
                <a:defRPr/>
              </a:pPr>
              <a:t>7</a:t>
            </a:fld>
            <a:endParaRPr lang="en-CA"/>
          </a:p>
        </p:txBody>
      </p:sp>
    </p:spTree>
    <p:custDataLst>
      <p:tags r:id="rId1"/>
    </p:custDataLst>
    <p:extLst>
      <p:ext uri="{BB962C8B-B14F-4D97-AF65-F5344CB8AC3E}">
        <p14:creationId xmlns:p14="http://schemas.microsoft.com/office/powerpoint/2010/main" val="3600292225"/>
      </p:ext>
    </p:extLst>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8464" y="472438"/>
            <a:ext cx="8356240" cy="792167"/>
          </a:xfrm>
        </p:spPr>
        <p:txBody>
          <a:bodyPr/>
          <a:lstStyle/>
          <a:p>
            <a:r>
              <a:rPr lang="en-US" altLang="en-US"/>
              <a:t>Stocks have outpaced bonds and inflation over time, despite a litany of volatility-inducing events</a:t>
            </a:r>
            <a:endParaRPr lang="en-US"/>
          </a:p>
        </p:txBody>
      </p:sp>
      <p:sp>
        <p:nvSpPr>
          <p:cNvPr id="77" name="Text Placeholder 16">
            <a:extLst>
              <a:ext uri="{FF2B5EF4-FFF2-40B4-BE49-F238E27FC236}">
                <a16:creationId xmlns:a16="http://schemas.microsoft.com/office/drawing/2014/main" id="{FA147D88-B09E-4C45-9D20-03C074A1F5A8}"/>
              </a:ext>
            </a:extLst>
          </p:cNvPr>
          <p:cNvSpPr txBox="1">
            <a:spLocks/>
          </p:cNvSpPr>
          <p:nvPr/>
        </p:nvSpPr>
        <p:spPr>
          <a:xfrm>
            <a:off x="407480" y="1220839"/>
            <a:ext cx="8347075" cy="237022"/>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None/>
            </a:pPr>
            <a:r>
              <a:rPr lang="en-US" sz="1600"/>
              <a:t>Growth of $100,000, 1983-2023</a:t>
            </a:r>
          </a:p>
        </p:txBody>
      </p:sp>
      <p:grpSp>
        <p:nvGrpSpPr>
          <p:cNvPr id="3" name="Group 2">
            <a:extLst>
              <a:ext uri="{FF2B5EF4-FFF2-40B4-BE49-F238E27FC236}">
                <a16:creationId xmlns:a16="http://schemas.microsoft.com/office/drawing/2014/main" id="{1BE90342-66A3-CDA4-41DB-B35AA6405BA7}"/>
              </a:ext>
            </a:extLst>
          </p:cNvPr>
          <p:cNvGrpSpPr/>
          <p:nvPr/>
        </p:nvGrpSpPr>
        <p:grpSpPr>
          <a:xfrm>
            <a:off x="369794" y="1635313"/>
            <a:ext cx="8652672" cy="4145987"/>
            <a:chOff x="369794" y="1635313"/>
            <a:chExt cx="8652672" cy="4145987"/>
          </a:xfrm>
        </p:grpSpPr>
        <p:grpSp>
          <p:nvGrpSpPr>
            <p:cNvPr id="67" name="Group 66"/>
            <p:cNvGrpSpPr/>
            <p:nvPr/>
          </p:nvGrpSpPr>
          <p:grpSpPr>
            <a:xfrm>
              <a:off x="2654675" y="2311566"/>
              <a:ext cx="5346098" cy="3195693"/>
              <a:chOff x="3670530" y="5474208"/>
              <a:chExt cx="5435464" cy="1068223"/>
            </a:xfrm>
            <a:solidFill>
              <a:srgbClr val="DEEAFA"/>
            </a:solidFill>
          </p:grpSpPr>
          <p:sp>
            <p:nvSpPr>
              <p:cNvPr id="102" name="Rectangle 101"/>
              <p:cNvSpPr/>
              <p:nvPr/>
            </p:nvSpPr>
            <p:spPr>
              <a:xfrm>
                <a:off x="6566989" y="5474209"/>
                <a:ext cx="241440" cy="1068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US">
                  <a:solidFill>
                    <a:prstClr val="white"/>
                  </a:solidFill>
                </a:endParaRPr>
              </a:p>
            </p:txBody>
          </p:sp>
          <p:sp>
            <p:nvSpPr>
              <p:cNvPr id="103" name="Rectangle 102"/>
              <p:cNvSpPr/>
              <p:nvPr/>
            </p:nvSpPr>
            <p:spPr>
              <a:xfrm>
                <a:off x="3670530" y="5474209"/>
                <a:ext cx="115891" cy="10669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US">
                  <a:solidFill>
                    <a:prstClr val="white"/>
                  </a:solidFill>
                </a:endParaRPr>
              </a:p>
            </p:txBody>
          </p:sp>
          <p:sp>
            <p:nvSpPr>
              <p:cNvPr id="104" name="Rectangle 103"/>
              <p:cNvSpPr/>
              <p:nvPr/>
            </p:nvSpPr>
            <p:spPr>
              <a:xfrm>
                <a:off x="5456381" y="5474208"/>
                <a:ext cx="86918" cy="1068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US">
                  <a:solidFill>
                    <a:prstClr val="white"/>
                  </a:solidFill>
                </a:endParaRPr>
              </a:p>
            </p:txBody>
          </p:sp>
          <p:sp>
            <p:nvSpPr>
              <p:cNvPr id="57" name="Rectangle 56">
                <a:extLst>
                  <a:ext uri="{FF2B5EF4-FFF2-40B4-BE49-F238E27FC236}">
                    <a16:creationId xmlns:a16="http://schemas.microsoft.com/office/drawing/2014/main" id="{AC0AC639-E039-4094-BCB7-E8F888596F0F}"/>
                  </a:ext>
                </a:extLst>
              </p:cNvPr>
              <p:cNvSpPr/>
              <p:nvPr/>
            </p:nvSpPr>
            <p:spPr>
              <a:xfrm>
                <a:off x="8934372" y="5474208"/>
                <a:ext cx="171622" cy="1068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US">
                  <a:solidFill>
                    <a:prstClr val="white"/>
                  </a:solidFill>
                </a:endParaRPr>
              </a:p>
            </p:txBody>
          </p:sp>
        </p:grpSp>
        <p:graphicFrame>
          <p:nvGraphicFramePr>
            <p:cNvPr id="16" name="Chart 15">
              <a:extLst>
                <a:ext uri="{FF2B5EF4-FFF2-40B4-BE49-F238E27FC236}">
                  <a16:creationId xmlns:a16="http://schemas.microsoft.com/office/drawing/2014/main" id="{787FE80D-DC87-5A2E-541F-83FCC342528D}"/>
                </a:ext>
              </a:extLst>
            </p:cNvPr>
            <p:cNvGraphicFramePr>
              <a:graphicFrameLocks/>
            </p:cNvGraphicFramePr>
            <p:nvPr>
              <p:extLst>
                <p:ext uri="{D42A27DB-BD31-4B8C-83A1-F6EECF244321}">
                  <p14:modId xmlns:p14="http://schemas.microsoft.com/office/powerpoint/2010/main" val="3846533755"/>
                </p:ext>
              </p:extLst>
            </p:nvPr>
          </p:nvGraphicFramePr>
          <p:xfrm>
            <a:off x="369794" y="2164976"/>
            <a:ext cx="8652672" cy="3616324"/>
          </p:xfrm>
          <a:graphic>
            <a:graphicData uri="http://schemas.openxmlformats.org/drawingml/2006/chart">
              <c:chart xmlns:c="http://schemas.openxmlformats.org/drawingml/2006/chart" xmlns:r="http://schemas.openxmlformats.org/officeDocument/2006/relationships" r:id="rId4"/>
            </a:graphicData>
          </a:graphic>
        </p:graphicFrame>
        <p:grpSp>
          <p:nvGrpSpPr>
            <p:cNvPr id="11" name="Group 10">
              <a:extLst>
                <a:ext uri="{FF2B5EF4-FFF2-40B4-BE49-F238E27FC236}">
                  <a16:creationId xmlns:a16="http://schemas.microsoft.com/office/drawing/2014/main" id="{6243133F-0787-F24B-9D2A-8ADD615B745F}"/>
                </a:ext>
              </a:extLst>
            </p:cNvPr>
            <p:cNvGrpSpPr/>
            <p:nvPr/>
          </p:nvGrpSpPr>
          <p:grpSpPr>
            <a:xfrm>
              <a:off x="1842663" y="2088107"/>
              <a:ext cx="5915523" cy="3363426"/>
              <a:chOff x="2030938" y="2081377"/>
              <a:chExt cx="5915523" cy="3363426"/>
            </a:xfrm>
          </p:grpSpPr>
          <p:cxnSp>
            <p:nvCxnSpPr>
              <p:cNvPr id="60" name="Straight Connector 59">
                <a:extLst>
                  <a:ext uri="{FF2B5EF4-FFF2-40B4-BE49-F238E27FC236}">
                    <a16:creationId xmlns:a16="http://schemas.microsoft.com/office/drawing/2014/main" id="{B3928222-3724-D649-9A63-FA854B07E32F}"/>
                  </a:ext>
                </a:extLst>
              </p:cNvPr>
              <p:cNvCxnSpPr>
                <a:cxnSpLocks/>
              </p:cNvCxnSpPr>
              <p:nvPr/>
            </p:nvCxnSpPr>
            <p:spPr>
              <a:xfrm>
                <a:off x="7946461" y="2081377"/>
                <a:ext cx="0" cy="2028968"/>
              </a:xfrm>
              <a:prstGeom prst="line">
                <a:avLst/>
              </a:prstGeom>
              <a:ln w="3175">
                <a:solidFill>
                  <a:schemeClr val="tx2"/>
                </a:solidFill>
                <a:prstDash val="dash"/>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BEB65A28-5177-4E25-B20E-C46B62B31AE2}"/>
                  </a:ext>
                </a:extLst>
              </p:cNvPr>
              <p:cNvGrpSpPr/>
              <p:nvPr/>
            </p:nvGrpSpPr>
            <p:grpSpPr>
              <a:xfrm>
                <a:off x="2030938" y="2653384"/>
                <a:ext cx="4296493" cy="2791419"/>
                <a:chOff x="2057262" y="2471626"/>
                <a:chExt cx="4296493" cy="2791419"/>
              </a:xfrm>
            </p:grpSpPr>
            <p:cxnSp>
              <p:nvCxnSpPr>
                <p:cNvPr id="121" name="Straight Connector 120"/>
                <p:cNvCxnSpPr>
                  <a:cxnSpLocks/>
                </p:cNvCxnSpPr>
                <p:nvPr/>
              </p:nvCxnSpPr>
              <p:spPr>
                <a:xfrm>
                  <a:off x="2851749" y="4263623"/>
                  <a:ext cx="0" cy="951040"/>
                </a:xfrm>
                <a:prstGeom prst="line">
                  <a:avLst/>
                </a:prstGeom>
                <a:ln w="3175">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a:cxnSpLocks/>
                </p:cNvCxnSpPr>
                <p:nvPr/>
              </p:nvCxnSpPr>
              <p:spPr>
                <a:xfrm flipV="1">
                  <a:off x="5703052" y="3109743"/>
                  <a:ext cx="0" cy="1710497"/>
                </a:xfrm>
                <a:prstGeom prst="line">
                  <a:avLst/>
                </a:prstGeom>
                <a:ln w="3175">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a:cxnSpLocks/>
                </p:cNvCxnSpPr>
                <p:nvPr/>
              </p:nvCxnSpPr>
              <p:spPr>
                <a:xfrm>
                  <a:off x="2057262" y="4714405"/>
                  <a:ext cx="0" cy="548640"/>
                </a:xfrm>
                <a:prstGeom prst="line">
                  <a:avLst/>
                </a:prstGeom>
                <a:ln w="3175">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a:cxnSpLocks/>
                </p:cNvCxnSpPr>
                <p:nvPr/>
              </p:nvCxnSpPr>
              <p:spPr>
                <a:xfrm>
                  <a:off x="3014469" y="3982641"/>
                  <a:ext cx="0" cy="1206089"/>
                </a:xfrm>
                <a:prstGeom prst="line">
                  <a:avLst/>
                </a:prstGeom>
                <a:ln w="3175">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a:cxnSpLocks/>
                </p:cNvCxnSpPr>
                <p:nvPr/>
              </p:nvCxnSpPr>
              <p:spPr>
                <a:xfrm>
                  <a:off x="3483053" y="3445178"/>
                  <a:ext cx="0" cy="1726183"/>
                </a:xfrm>
                <a:prstGeom prst="line">
                  <a:avLst/>
                </a:prstGeom>
                <a:ln w="3175">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a:cxnSpLocks/>
                </p:cNvCxnSpPr>
                <p:nvPr/>
              </p:nvCxnSpPr>
              <p:spPr>
                <a:xfrm>
                  <a:off x="4112075" y="2819081"/>
                  <a:ext cx="0" cy="2146735"/>
                </a:xfrm>
                <a:prstGeom prst="line">
                  <a:avLst/>
                </a:prstGeom>
                <a:ln w="3175">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a:cxnSpLocks/>
                </p:cNvCxnSpPr>
                <p:nvPr/>
              </p:nvCxnSpPr>
              <p:spPr>
                <a:xfrm>
                  <a:off x="4437679" y="4268138"/>
                  <a:ext cx="0" cy="579398"/>
                </a:xfrm>
                <a:prstGeom prst="line">
                  <a:avLst/>
                </a:prstGeom>
                <a:ln w="3175">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a:cxnSpLocks/>
                </p:cNvCxnSpPr>
                <p:nvPr/>
              </p:nvCxnSpPr>
              <p:spPr>
                <a:xfrm>
                  <a:off x="4751488" y="3639935"/>
                  <a:ext cx="0" cy="1316783"/>
                </a:xfrm>
                <a:prstGeom prst="line">
                  <a:avLst/>
                </a:prstGeom>
                <a:ln w="3175">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a:cxnSpLocks/>
                </p:cNvCxnSpPr>
                <p:nvPr/>
              </p:nvCxnSpPr>
              <p:spPr>
                <a:xfrm>
                  <a:off x="4594527" y="3976936"/>
                  <a:ext cx="0" cy="906994"/>
                </a:xfrm>
                <a:prstGeom prst="line">
                  <a:avLst/>
                </a:prstGeom>
                <a:ln w="3175">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a:cxnSpLocks/>
                </p:cNvCxnSpPr>
                <p:nvPr/>
              </p:nvCxnSpPr>
              <p:spPr>
                <a:xfrm>
                  <a:off x="6353755" y="2471626"/>
                  <a:ext cx="0" cy="2403205"/>
                </a:xfrm>
                <a:prstGeom prst="line">
                  <a:avLst/>
                </a:prstGeom>
                <a:ln w="3175">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a:cxnSpLocks/>
                </p:cNvCxnSpPr>
                <p:nvPr/>
              </p:nvCxnSpPr>
              <p:spPr>
                <a:xfrm flipV="1">
                  <a:off x="5860755" y="2759428"/>
                  <a:ext cx="0" cy="2042615"/>
                </a:xfrm>
                <a:prstGeom prst="line">
                  <a:avLst/>
                </a:prstGeom>
                <a:ln w="3175">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a:cxnSpLocks/>
                </p:cNvCxnSpPr>
                <p:nvPr/>
              </p:nvCxnSpPr>
              <p:spPr>
                <a:xfrm>
                  <a:off x="4913948" y="3346824"/>
                  <a:ext cx="0" cy="1696330"/>
                </a:xfrm>
                <a:prstGeom prst="line">
                  <a:avLst/>
                </a:prstGeom>
                <a:ln w="3175">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a:cxnSpLocks/>
                </p:cNvCxnSpPr>
                <p:nvPr/>
              </p:nvCxnSpPr>
              <p:spPr>
                <a:xfrm>
                  <a:off x="3957924" y="3167830"/>
                  <a:ext cx="0" cy="1866993"/>
                </a:xfrm>
                <a:prstGeom prst="line">
                  <a:avLst/>
                </a:prstGeom>
                <a:ln w="3175">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sp>
          <p:nvSpPr>
            <p:cNvPr id="133" name="TextBox 132"/>
            <p:cNvSpPr txBox="1"/>
            <p:nvPr/>
          </p:nvSpPr>
          <p:spPr>
            <a:xfrm>
              <a:off x="5977911" y="2479461"/>
              <a:ext cx="1400362" cy="160044"/>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sz="930" b="1">
                  <a:solidFill>
                    <a:schemeClr val="tx1"/>
                  </a:solidFill>
                  <a:latin typeface="Arial Narrow" panose="020B0606020202030204" pitchFamily="34" charset="0"/>
                  <a:cs typeface="Angsana New" panose="02020603050405020304" pitchFamily="18" charset="-34"/>
                </a:rPr>
                <a:t>2011 </a:t>
              </a:r>
              <a:r>
                <a:rPr lang="en-US" sz="930">
                  <a:solidFill>
                    <a:schemeClr val="tx1"/>
                  </a:solidFill>
                  <a:latin typeface="Arial Narrow" panose="020B0606020202030204" pitchFamily="34" charset="0"/>
                  <a:cs typeface="Angsana New" panose="02020603050405020304" pitchFamily="18" charset="-34"/>
                </a:rPr>
                <a:t>U.S. debt downgraded </a:t>
              </a:r>
            </a:p>
          </p:txBody>
        </p:sp>
        <p:sp>
          <p:nvSpPr>
            <p:cNvPr id="136" name="TextBox 135"/>
            <p:cNvSpPr txBox="1"/>
            <p:nvPr/>
          </p:nvSpPr>
          <p:spPr>
            <a:xfrm>
              <a:off x="1402658" y="4732093"/>
              <a:ext cx="1641080" cy="160044"/>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sz="930" b="1">
                  <a:solidFill>
                    <a:schemeClr val="tx1"/>
                  </a:solidFill>
                  <a:latin typeface="Arial Narrow" panose="020B0606020202030204" pitchFamily="34" charset="0"/>
                  <a:cs typeface="Angsana New" panose="02020603050405020304" pitchFamily="18" charset="-34"/>
                </a:rPr>
                <a:t>1985 </a:t>
              </a:r>
              <a:r>
                <a:rPr lang="en-US" sz="930">
                  <a:solidFill>
                    <a:schemeClr val="tx1"/>
                  </a:solidFill>
                  <a:latin typeface="Arial Narrow" panose="020B0606020202030204" pitchFamily="34" charset="0"/>
                  <a:cs typeface="Angsana New" panose="02020603050405020304" pitchFamily="18" charset="-34"/>
                </a:rPr>
                <a:t>Savings and loan crisis begins</a:t>
              </a:r>
            </a:p>
          </p:txBody>
        </p:sp>
        <p:sp>
          <p:nvSpPr>
            <p:cNvPr id="137" name="TextBox 136"/>
            <p:cNvSpPr txBox="1"/>
            <p:nvPr/>
          </p:nvSpPr>
          <p:spPr>
            <a:xfrm>
              <a:off x="1536036" y="4305605"/>
              <a:ext cx="1225317" cy="160044"/>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sz="930" b="1">
                  <a:solidFill>
                    <a:schemeClr val="tx1"/>
                  </a:solidFill>
                  <a:latin typeface="Arial Narrow" panose="020B0606020202030204" pitchFamily="34" charset="0"/>
                  <a:cs typeface="Angsana New" panose="02020603050405020304" pitchFamily="18" charset="-34"/>
                </a:rPr>
                <a:t>1990 </a:t>
              </a:r>
              <a:r>
                <a:rPr lang="en-US" sz="930">
                  <a:solidFill>
                    <a:schemeClr val="tx1"/>
                  </a:solidFill>
                  <a:latin typeface="Arial Narrow" panose="020B0606020202030204" pitchFamily="34" charset="0"/>
                  <a:cs typeface="Angsana New" panose="02020603050405020304" pitchFamily="18" charset="-34"/>
                </a:rPr>
                <a:t>Iraq invades Kuwait</a:t>
              </a:r>
            </a:p>
          </p:txBody>
        </p:sp>
        <p:sp>
          <p:nvSpPr>
            <p:cNvPr id="138" name="TextBox 137"/>
            <p:cNvSpPr txBox="1"/>
            <p:nvPr/>
          </p:nvSpPr>
          <p:spPr>
            <a:xfrm>
              <a:off x="2397631" y="2812026"/>
              <a:ext cx="1662929" cy="160044"/>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sz="930" b="1">
                  <a:solidFill>
                    <a:schemeClr val="tx1"/>
                  </a:solidFill>
                  <a:latin typeface="Arial Narrow" panose="020B0606020202030204" pitchFamily="34" charset="0"/>
                  <a:cs typeface="Angsana New" panose="02020603050405020304" pitchFamily="18" charset="-34"/>
                </a:rPr>
                <a:t>1998 </a:t>
              </a:r>
              <a:r>
                <a:rPr lang="en-US" sz="930">
                  <a:solidFill>
                    <a:schemeClr val="tx1"/>
                  </a:solidFill>
                  <a:latin typeface="Arial Narrow" panose="020B0606020202030204" pitchFamily="34" charset="0"/>
                  <a:cs typeface="Angsana New" panose="02020603050405020304" pitchFamily="18" charset="-34"/>
                </a:rPr>
                <a:t>President Clinton impeached</a:t>
              </a:r>
            </a:p>
          </p:txBody>
        </p:sp>
        <p:sp>
          <p:nvSpPr>
            <p:cNvPr id="139" name="TextBox 138"/>
            <p:cNvSpPr txBox="1"/>
            <p:nvPr/>
          </p:nvSpPr>
          <p:spPr>
            <a:xfrm>
              <a:off x="1828734" y="4015952"/>
              <a:ext cx="1137794" cy="160044"/>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sz="930" b="1">
                  <a:solidFill>
                    <a:schemeClr val="tx1"/>
                  </a:solidFill>
                  <a:latin typeface="Arial Narrow" panose="020B0606020202030204" pitchFamily="34" charset="0"/>
                  <a:cs typeface="Angsana New" panose="02020603050405020304" pitchFamily="18" charset="-34"/>
                </a:rPr>
                <a:t>1991 </a:t>
              </a:r>
              <a:r>
                <a:rPr lang="en-US" sz="930">
                  <a:solidFill>
                    <a:schemeClr val="tx1"/>
                  </a:solidFill>
                  <a:latin typeface="Arial Narrow" panose="020B0606020202030204" pitchFamily="34" charset="0"/>
                  <a:cs typeface="Angsana New" panose="02020603050405020304" pitchFamily="18" charset="-34"/>
                </a:rPr>
                <a:t>Persian Gulf War</a:t>
              </a:r>
            </a:p>
          </p:txBody>
        </p:sp>
        <p:sp>
          <p:nvSpPr>
            <p:cNvPr id="140" name="TextBox 139"/>
            <p:cNvSpPr txBox="1"/>
            <p:nvPr/>
          </p:nvSpPr>
          <p:spPr>
            <a:xfrm>
              <a:off x="2638231" y="3204997"/>
              <a:ext cx="1225317" cy="160044"/>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sz="930" b="1">
                  <a:solidFill>
                    <a:schemeClr val="tx1"/>
                  </a:solidFill>
                  <a:latin typeface="Arial Narrow" panose="020B0606020202030204" pitchFamily="34" charset="0"/>
                  <a:cs typeface="Angsana New" panose="02020603050405020304" pitchFamily="18" charset="-34"/>
                </a:rPr>
                <a:t>1997 </a:t>
              </a:r>
              <a:r>
                <a:rPr lang="en-US" sz="930">
                  <a:solidFill>
                    <a:schemeClr val="tx1"/>
                  </a:solidFill>
                  <a:latin typeface="Arial Narrow" panose="020B0606020202030204" pitchFamily="34" charset="0"/>
                  <a:cs typeface="Angsana New" panose="02020603050405020304" pitchFamily="18" charset="-34"/>
                </a:rPr>
                <a:t>Asian currency crisis </a:t>
              </a:r>
            </a:p>
          </p:txBody>
        </p:sp>
        <p:sp>
          <p:nvSpPr>
            <p:cNvPr id="141" name="TextBox 140"/>
            <p:cNvSpPr txBox="1"/>
            <p:nvPr/>
          </p:nvSpPr>
          <p:spPr>
            <a:xfrm>
              <a:off x="3949621" y="4308022"/>
              <a:ext cx="1269357" cy="160044"/>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sz="930" b="1">
                  <a:solidFill>
                    <a:schemeClr val="tx1"/>
                  </a:solidFill>
                  <a:latin typeface="Arial Narrow" panose="020B0606020202030204" pitchFamily="34" charset="0"/>
                  <a:cs typeface="Angsana New" panose="02020603050405020304" pitchFamily="18" charset="-34"/>
                </a:rPr>
                <a:t>2000 </a:t>
              </a:r>
              <a:r>
                <a:rPr lang="en-US" sz="930">
                  <a:solidFill>
                    <a:schemeClr val="tx1"/>
                  </a:solidFill>
                  <a:latin typeface="Arial Narrow" panose="020B0606020202030204" pitchFamily="34" charset="0"/>
                  <a:cs typeface="Angsana New" panose="02020603050405020304" pitchFamily="18" charset="-34"/>
                </a:rPr>
                <a:t>Tech bubble bursts </a:t>
              </a:r>
            </a:p>
          </p:txBody>
        </p:sp>
        <p:sp>
          <p:nvSpPr>
            <p:cNvPr id="142" name="TextBox 141"/>
            <p:cNvSpPr txBox="1"/>
            <p:nvPr/>
          </p:nvSpPr>
          <p:spPr>
            <a:xfrm>
              <a:off x="5293155" y="3137614"/>
              <a:ext cx="1631417" cy="160044"/>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sz="930" b="1">
                  <a:solidFill>
                    <a:schemeClr val="tx1"/>
                  </a:solidFill>
                  <a:latin typeface="Arial Narrow" panose="020B0606020202030204" pitchFamily="34" charset="0"/>
                  <a:cs typeface="Angsana New" panose="02020603050405020304" pitchFamily="18" charset="-34"/>
                </a:rPr>
                <a:t>2008 </a:t>
              </a:r>
              <a:r>
                <a:rPr lang="en-US" sz="930">
                  <a:solidFill>
                    <a:schemeClr val="tx1"/>
                  </a:solidFill>
                  <a:latin typeface="Arial Narrow" panose="020B0606020202030204" pitchFamily="34" charset="0"/>
                  <a:cs typeface="Angsana New" panose="02020603050405020304" pitchFamily="18" charset="-34"/>
                </a:rPr>
                <a:t>Lehman Brothers bankruptcy</a:t>
              </a:r>
            </a:p>
          </p:txBody>
        </p:sp>
        <p:sp>
          <p:nvSpPr>
            <p:cNvPr id="143" name="TextBox 142"/>
            <p:cNvSpPr txBox="1"/>
            <p:nvPr/>
          </p:nvSpPr>
          <p:spPr>
            <a:xfrm>
              <a:off x="5087596" y="2785892"/>
              <a:ext cx="2103120" cy="160044"/>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sz="930" b="1">
                  <a:solidFill>
                    <a:schemeClr val="tx1"/>
                  </a:solidFill>
                  <a:latin typeface="Arial Narrow" panose="020B0606020202030204" pitchFamily="34" charset="0"/>
                  <a:cs typeface="Angsana New" panose="02020603050405020304" pitchFamily="18" charset="-34"/>
                </a:rPr>
                <a:t>2009 </a:t>
              </a:r>
              <a:r>
                <a:rPr lang="en-US" sz="930">
                  <a:solidFill>
                    <a:schemeClr val="tx1"/>
                  </a:solidFill>
                  <a:latin typeface="Arial Narrow" panose="020B0606020202030204" pitchFamily="34" charset="0"/>
                  <a:cs typeface="Angsana New" panose="02020603050405020304" pitchFamily="18" charset="-34"/>
                </a:rPr>
                <a:t>European sovereign debt crisis begins</a:t>
              </a:r>
            </a:p>
          </p:txBody>
        </p:sp>
        <p:sp>
          <p:nvSpPr>
            <p:cNvPr id="145" name="TextBox 144"/>
            <p:cNvSpPr txBox="1"/>
            <p:nvPr/>
          </p:nvSpPr>
          <p:spPr>
            <a:xfrm>
              <a:off x="4124887" y="4009168"/>
              <a:ext cx="1737361" cy="160044"/>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sz="930" b="1">
                  <a:solidFill>
                    <a:schemeClr val="tx1"/>
                  </a:solidFill>
                  <a:latin typeface="Arial Narrow" panose="020B0606020202030204" pitchFamily="34" charset="0"/>
                  <a:cs typeface="Angsana New" panose="02020603050405020304" pitchFamily="18" charset="-34"/>
                </a:rPr>
                <a:t>2001 </a:t>
              </a:r>
              <a:r>
                <a:rPr lang="en-US" sz="930">
                  <a:solidFill>
                    <a:schemeClr val="tx1"/>
                  </a:solidFill>
                  <a:latin typeface="Arial Narrow" panose="020B0606020202030204" pitchFamily="34" charset="0"/>
                  <a:cs typeface="Angsana New" panose="02020603050405020304" pitchFamily="18" charset="-34"/>
                </a:rPr>
                <a:t>September 11 terrorist attacks</a:t>
              </a:r>
            </a:p>
          </p:txBody>
        </p:sp>
        <p:sp>
          <p:nvSpPr>
            <p:cNvPr id="146" name="TextBox 145"/>
            <p:cNvSpPr txBox="1"/>
            <p:nvPr/>
          </p:nvSpPr>
          <p:spPr>
            <a:xfrm>
              <a:off x="4178205" y="3677102"/>
              <a:ext cx="1750454" cy="160044"/>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sz="930" b="1">
                  <a:solidFill>
                    <a:schemeClr val="tx1"/>
                  </a:solidFill>
                  <a:latin typeface="Arial Narrow" panose="020B0606020202030204" pitchFamily="34" charset="0"/>
                  <a:cs typeface="Angsana New" panose="02020603050405020304" pitchFamily="18" charset="-34"/>
                </a:rPr>
                <a:t>2002 </a:t>
              </a:r>
              <a:r>
                <a:rPr lang="en-US" sz="930">
                  <a:solidFill>
                    <a:schemeClr val="tx1"/>
                  </a:solidFill>
                  <a:latin typeface="Arial Narrow" panose="020B0606020202030204" pitchFamily="34" charset="0"/>
                  <a:cs typeface="Angsana New" panose="02020603050405020304" pitchFamily="18" charset="-34"/>
                </a:rPr>
                <a:t>Enron, WorldCom bankruptcies </a:t>
              </a:r>
            </a:p>
          </p:txBody>
        </p:sp>
        <p:sp>
          <p:nvSpPr>
            <p:cNvPr id="147" name="TextBox 146"/>
            <p:cNvSpPr txBox="1"/>
            <p:nvPr/>
          </p:nvSpPr>
          <p:spPr>
            <a:xfrm>
              <a:off x="4438413" y="3357217"/>
              <a:ext cx="875226" cy="160044"/>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sz="930" b="1">
                  <a:solidFill>
                    <a:schemeClr val="tx1"/>
                  </a:solidFill>
                  <a:latin typeface="Arial Narrow" panose="020B0606020202030204" pitchFamily="34" charset="0"/>
                  <a:cs typeface="Angsana New" panose="02020603050405020304" pitchFamily="18" charset="-34"/>
                </a:rPr>
                <a:t>2003 </a:t>
              </a:r>
              <a:r>
                <a:rPr lang="en-US" sz="930">
                  <a:solidFill>
                    <a:schemeClr val="tx1"/>
                  </a:solidFill>
                  <a:latin typeface="Arial Narrow" panose="020B0606020202030204" pitchFamily="34" charset="0"/>
                  <a:cs typeface="Angsana New" panose="02020603050405020304" pitchFamily="18" charset="-34"/>
                </a:rPr>
                <a:t>Iraq invasion</a:t>
              </a:r>
            </a:p>
          </p:txBody>
        </p:sp>
        <p:sp>
          <p:nvSpPr>
            <p:cNvPr id="148" name="TextBox 147"/>
            <p:cNvSpPr txBox="1"/>
            <p:nvPr/>
          </p:nvSpPr>
          <p:spPr>
            <a:xfrm>
              <a:off x="2152531" y="3457587"/>
              <a:ext cx="1225317" cy="160044"/>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sz="930" b="1">
                  <a:solidFill>
                    <a:schemeClr val="tx1"/>
                  </a:solidFill>
                  <a:latin typeface="Arial Narrow" panose="020B0606020202030204" pitchFamily="34" charset="0"/>
                  <a:cs typeface="Angsana New" panose="02020603050405020304" pitchFamily="18" charset="-34"/>
                </a:rPr>
                <a:t>1994 </a:t>
              </a:r>
              <a:r>
                <a:rPr lang="en-US" sz="930">
                  <a:solidFill>
                    <a:schemeClr val="tx1"/>
                  </a:solidFill>
                  <a:latin typeface="Arial Narrow" panose="020B0606020202030204" pitchFamily="34" charset="0"/>
                  <a:cs typeface="Angsana New" panose="02020603050405020304" pitchFamily="18" charset="-34"/>
                </a:rPr>
                <a:t>Mexican peso crisis</a:t>
              </a:r>
            </a:p>
          </p:txBody>
        </p:sp>
        <p:sp>
          <p:nvSpPr>
            <p:cNvPr id="73" name="Rectangle 72"/>
            <p:cNvSpPr/>
            <p:nvPr/>
          </p:nvSpPr>
          <p:spPr>
            <a:xfrm>
              <a:off x="446679" y="1939714"/>
              <a:ext cx="91440" cy="91440"/>
            </a:xfrm>
            <a:prstGeom prst="rect">
              <a:avLst/>
            </a:prstGeom>
            <a:solidFill>
              <a:srgbClr val="D03A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US" sz="1050">
                <a:solidFill>
                  <a:schemeClr val="tx1"/>
                </a:solidFill>
              </a:endParaRPr>
            </a:p>
          </p:txBody>
        </p:sp>
        <p:sp>
          <p:nvSpPr>
            <p:cNvPr id="75" name="Rectangle 74"/>
            <p:cNvSpPr/>
            <p:nvPr/>
          </p:nvSpPr>
          <p:spPr>
            <a:xfrm>
              <a:off x="2604260" y="1938665"/>
              <a:ext cx="100584" cy="100584"/>
            </a:xfrm>
            <a:prstGeom prst="rect">
              <a:avLst/>
            </a:prstGeom>
            <a:solidFill>
              <a:srgbClr val="DEE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US" sz="1050">
                <a:solidFill>
                  <a:schemeClr val="tx1"/>
                </a:solidFill>
              </a:endParaRPr>
            </a:p>
          </p:txBody>
        </p:sp>
        <p:sp>
          <p:nvSpPr>
            <p:cNvPr id="66" name="TextBox 65">
              <a:extLst>
                <a:ext uri="{FF2B5EF4-FFF2-40B4-BE49-F238E27FC236}">
                  <a16:creationId xmlns:a16="http://schemas.microsoft.com/office/drawing/2014/main" id="{C4B7336C-7F0C-4460-B397-4042FBDA5881}"/>
                </a:ext>
              </a:extLst>
            </p:cNvPr>
            <p:cNvSpPr txBox="1"/>
            <p:nvPr/>
          </p:nvSpPr>
          <p:spPr>
            <a:xfrm>
              <a:off x="7553128" y="1925666"/>
              <a:ext cx="1280160" cy="160044"/>
            </a:xfrm>
            <a:prstGeom prst="rect">
              <a:avLst/>
            </a:prstGeom>
            <a:solidFill>
              <a:schemeClr val="bg1">
                <a:lumMod val="95000"/>
              </a:schemeClr>
            </a:solidFill>
            <a:ln w="3175">
              <a:noFill/>
            </a:ln>
            <a:effectLst>
              <a:outerShdw blurRad="25400" algn="ctr"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lIns="9144" tIns="9144" rIns="9144" bIns="9144" rtlCol="0">
              <a:spAutoFit/>
            </a:bodyPr>
            <a:lstStyle>
              <a:defPPr>
                <a:defRPr lang="en-US"/>
              </a:defPPr>
              <a:lvl1pPr algn="ctr">
                <a:defRPr sz="900">
                  <a:solidFill>
                    <a:schemeClr val="tx2"/>
                  </a:solidFill>
                  <a:latin typeface="+mn-lt"/>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sz="930" b="1">
                  <a:solidFill>
                    <a:schemeClr val="tx1"/>
                  </a:solidFill>
                  <a:latin typeface="Arial Narrow" panose="020B0606020202030204" pitchFamily="34" charset="0"/>
                  <a:cs typeface="Angsana New" panose="02020603050405020304" pitchFamily="18" charset="-34"/>
                </a:rPr>
                <a:t>2020 </a:t>
              </a:r>
              <a:r>
                <a:rPr lang="en-US" sz="930">
                  <a:solidFill>
                    <a:schemeClr val="tx1"/>
                  </a:solidFill>
                  <a:latin typeface="Arial Narrow" panose="020B0606020202030204" pitchFamily="34" charset="0"/>
                  <a:cs typeface="Angsana New" panose="02020603050405020304" pitchFamily="18" charset="-34"/>
                </a:rPr>
                <a:t>COVID-19 pandemic</a:t>
              </a:r>
            </a:p>
          </p:txBody>
        </p:sp>
        <p:sp>
          <p:nvSpPr>
            <p:cNvPr id="68" name="TextBox 28"/>
            <p:cNvSpPr txBox="1"/>
            <p:nvPr/>
          </p:nvSpPr>
          <p:spPr>
            <a:xfrm>
              <a:off x="491268" y="1635313"/>
              <a:ext cx="1586332" cy="253916"/>
            </a:xfrm>
            <a:prstGeom prst="rect">
              <a:avLst/>
            </a:prstGeom>
            <a:noFill/>
          </p:spPr>
          <p:txBody>
            <a:bodyPr wrap="none" rtlCol="0" anchor="ctr">
              <a:spAutoFit/>
            </a:bodyPr>
            <a:lstStyle>
              <a:defPPr>
                <a:defRPr lang="en-US"/>
              </a:defPPr>
              <a:lvl1pPr algn="l" rtl="0" fontAlgn="base">
                <a:spcBef>
                  <a:spcPct val="0"/>
                </a:spcBef>
                <a:spcAft>
                  <a:spcPct val="0"/>
                </a:spcAft>
                <a:defRPr kern="1200">
                  <a:solidFill>
                    <a:schemeClr val="tx1"/>
                  </a:solidFill>
                  <a:latin typeface="Calibri" pitchFamily="34" charset="0"/>
                  <a:ea typeface="MS PGothic" pitchFamily="34" charset="-128"/>
                  <a:cs typeface="+mn-cs"/>
                </a:defRPr>
              </a:lvl1pPr>
              <a:lvl2pPr marL="457200" algn="l" rtl="0" fontAlgn="base">
                <a:spcBef>
                  <a:spcPct val="0"/>
                </a:spcBef>
                <a:spcAft>
                  <a:spcPct val="0"/>
                </a:spcAft>
                <a:defRPr kern="1200">
                  <a:solidFill>
                    <a:schemeClr val="tx1"/>
                  </a:solidFill>
                  <a:latin typeface="Calibri" pitchFamily="34" charset="0"/>
                  <a:ea typeface="MS PGothic" pitchFamily="34" charset="-128"/>
                  <a:cs typeface="+mn-cs"/>
                </a:defRPr>
              </a:lvl2pPr>
              <a:lvl3pPr marL="914400" algn="l" rtl="0" fontAlgn="base">
                <a:spcBef>
                  <a:spcPct val="0"/>
                </a:spcBef>
                <a:spcAft>
                  <a:spcPct val="0"/>
                </a:spcAft>
                <a:defRPr kern="1200">
                  <a:solidFill>
                    <a:schemeClr val="tx1"/>
                  </a:solidFill>
                  <a:latin typeface="Calibri" pitchFamily="34" charset="0"/>
                  <a:ea typeface="MS PGothic" pitchFamily="34" charset="-128"/>
                  <a:cs typeface="+mn-cs"/>
                </a:defRPr>
              </a:lvl3pPr>
              <a:lvl4pPr marL="1371600" algn="l" rtl="0" fontAlgn="base">
                <a:spcBef>
                  <a:spcPct val="0"/>
                </a:spcBef>
                <a:spcAft>
                  <a:spcPct val="0"/>
                </a:spcAft>
                <a:defRPr kern="1200">
                  <a:solidFill>
                    <a:schemeClr val="tx1"/>
                  </a:solidFill>
                  <a:latin typeface="Calibri" pitchFamily="34" charset="0"/>
                  <a:ea typeface="MS PGothic" pitchFamily="34" charset="-128"/>
                  <a:cs typeface="+mn-cs"/>
                </a:defRPr>
              </a:lvl4pPr>
              <a:lvl5pPr marL="1828800" algn="l" rtl="0" fontAlgn="base">
                <a:spcBef>
                  <a:spcPct val="0"/>
                </a:spcBef>
                <a:spcAft>
                  <a:spcPct val="0"/>
                </a:spcAft>
                <a:defRPr kern="1200">
                  <a:solidFill>
                    <a:schemeClr val="tx1"/>
                  </a:solidFill>
                  <a:latin typeface="Calibri" pitchFamily="34" charset="0"/>
                  <a:ea typeface="MS PGothic" pitchFamily="34" charset="-128"/>
                  <a:cs typeface="+mn-cs"/>
                </a:defRPr>
              </a:lvl5pPr>
              <a:lvl6pPr marL="2286000" algn="l" defTabSz="914400" rtl="0" eaLnBrk="1" latinLnBrk="0" hangingPunct="1">
                <a:defRPr kern="1200">
                  <a:solidFill>
                    <a:schemeClr val="tx1"/>
                  </a:solidFill>
                  <a:latin typeface="Calibri" pitchFamily="34" charset="0"/>
                  <a:ea typeface="MS PGothic" pitchFamily="34" charset="-128"/>
                  <a:cs typeface="+mn-cs"/>
                </a:defRPr>
              </a:lvl6pPr>
              <a:lvl7pPr marL="2743200" algn="l" defTabSz="914400" rtl="0" eaLnBrk="1" latinLnBrk="0" hangingPunct="1">
                <a:defRPr kern="1200">
                  <a:solidFill>
                    <a:schemeClr val="tx1"/>
                  </a:solidFill>
                  <a:latin typeface="Calibri" pitchFamily="34" charset="0"/>
                  <a:ea typeface="MS PGothic" pitchFamily="34" charset="-128"/>
                  <a:cs typeface="+mn-cs"/>
                </a:defRPr>
              </a:lvl7pPr>
              <a:lvl8pPr marL="3200400" algn="l" defTabSz="914400" rtl="0" eaLnBrk="1" latinLnBrk="0" hangingPunct="1">
                <a:defRPr kern="1200">
                  <a:solidFill>
                    <a:schemeClr val="tx1"/>
                  </a:solidFill>
                  <a:latin typeface="Calibri" pitchFamily="34" charset="0"/>
                  <a:ea typeface="MS PGothic" pitchFamily="34" charset="-128"/>
                  <a:cs typeface="+mn-cs"/>
                </a:defRPr>
              </a:lvl8pPr>
              <a:lvl9pPr marL="3657600" algn="l" defTabSz="914400" rtl="0" eaLnBrk="1" latinLnBrk="0" hangingPunct="1">
                <a:defRPr kern="1200">
                  <a:solidFill>
                    <a:schemeClr val="tx1"/>
                  </a:solidFill>
                  <a:latin typeface="Calibri" pitchFamily="34" charset="0"/>
                  <a:ea typeface="MS PGothic" pitchFamily="34" charset="-128"/>
                  <a:cs typeface="+mn-cs"/>
                </a:defRPr>
              </a:lvl9pPr>
            </a:lstStyle>
            <a:p>
              <a:r>
                <a:rPr lang="en-US" sz="1050" spc="-10">
                  <a:latin typeface="+mn-lt"/>
                  <a:ea typeface="Arial Unicode MS" panose="020B0604020202020204" pitchFamily="34" charset="-128"/>
                </a:rPr>
                <a:t>Stocks (S&amp;P 500 Index)</a:t>
              </a:r>
            </a:p>
          </p:txBody>
        </p:sp>
        <p:sp>
          <p:nvSpPr>
            <p:cNvPr id="69" name="TextBox 55"/>
            <p:cNvSpPr txBox="1"/>
            <p:nvPr/>
          </p:nvSpPr>
          <p:spPr>
            <a:xfrm>
              <a:off x="2657993" y="1635313"/>
              <a:ext cx="3941122" cy="253916"/>
            </a:xfrm>
            <a:prstGeom prst="rect">
              <a:avLst/>
            </a:prstGeom>
            <a:noFill/>
          </p:spPr>
          <p:txBody>
            <a:bodyPr wrap="square" rtlCol="0" anchor="ctr">
              <a:spAutoFit/>
            </a:bodyPr>
            <a:lstStyle>
              <a:defPPr>
                <a:defRPr lang="en-US"/>
              </a:defPPr>
              <a:lvl1pPr algn="l" rtl="0" fontAlgn="base">
                <a:spcBef>
                  <a:spcPct val="0"/>
                </a:spcBef>
                <a:spcAft>
                  <a:spcPct val="0"/>
                </a:spcAft>
                <a:defRPr kern="1200">
                  <a:solidFill>
                    <a:schemeClr val="tx1"/>
                  </a:solidFill>
                  <a:latin typeface="Calibri" pitchFamily="34" charset="0"/>
                  <a:ea typeface="MS PGothic" pitchFamily="34" charset="-128"/>
                  <a:cs typeface="+mn-cs"/>
                </a:defRPr>
              </a:lvl1pPr>
              <a:lvl2pPr marL="457200" algn="l" rtl="0" fontAlgn="base">
                <a:spcBef>
                  <a:spcPct val="0"/>
                </a:spcBef>
                <a:spcAft>
                  <a:spcPct val="0"/>
                </a:spcAft>
                <a:defRPr kern="1200">
                  <a:solidFill>
                    <a:schemeClr val="tx1"/>
                  </a:solidFill>
                  <a:latin typeface="Calibri" pitchFamily="34" charset="0"/>
                  <a:ea typeface="MS PGothic" pitchFamily="34" charset="-128"/>
                  <a:cs typeface="+mn-cs"/>
                </a:defRPr>
              </a:lvl2pPr>
              <a:lvl3pPr marL="914400" algn="l" rtl="0" fontAlgn="base">
                <a:spcBef>
                  <a:spcPct val="0"/>
                </a:spcBef>
                <a:spcAft>
                  <a:spcPct val="0"/>
                </a:spcAft>
                <a:defRPr kern="1200">
                  <a:solidFill>
                    <a:schemeClr val="tx1"/>
                  </a:solidFill>
                  <a:latin typeface="Calibri" pitchFamily="34" charset="0"/>
                  <a:ea typeface="MS PGothic" pitchFamily="34" charset="-128"/>
                  <a:cs typeface="+mn-cs"/>
                </a:defRPr>
              </a:lvl3pPr>
              <a:lvl4pPr marL="1371600" algn="l" rtl="0" fontAlgn="base">
                <a:spcBef>
                  <a:spcPct val="0"/>
                </a:spcBef>
                <a:spcAft>
                  <a:spcPct val="0"/>
                </a:spcAft>
                <a:defRPr kern="1200">
                  <a:solidFill>
                    <a:schemeClr val="tx1"/>
                  </a:solidFill>
                  <a:latin typeface="Calibri" pitchFamily="34" charset="0"/>
                  <a:ea typeface="MS PGothic" pitchFamily="34" charset="-128"/>
                  <a:cs typeface="+mn-cs"/>
                </a:defRPr>
              </a:lvl4pPr>
              <a:lvl5pPr marL="1828800" algn="l" rtl="0" fontAlgn="base">
                <a:spcBef>
                  <a:spcPct val="0"/>
                </a:spcBef>
                <a:spcAft>
                  <a:spcPct val="0"/>
                </a:spcAft>
                <a:defRPr kern="1200">
                  <a:solidFill>
                    <a:schemeClr val="tx1"/>
                  </a:solidFill>
                  <a:latin typeface="Calibri" pitchFamily="34" charset="0"/>
                  <a:ea typeface="MS PGothic" pitchFamily="34" charset="-128"/>
                  <a:cs typeface="+mn-cs"/>
                </a:defRPr>
              </a:lvl5pPr>
              <a:lvl6pPr marL="2286000" algn="l" defTabSz="914400" rtl="0" eaLnBrk="1" latinLnBrk="0" hangingPunct="1">
                <a:defRPr kern="1200">
                  <a:solidFill>
                    <a:schemeClr val="tx1"/>
                  </a:solidFill>
                  <a:latin typeface="Calibri" pitchFamily="34" charset="0"/>
                  <a:ea typeface="MS PGothic" pitchFamily="34" charset="-128"/>
                  <a:cs typeface="+mn-cs"/>
                </a:defRPr>
              </a:lvl6pPr>
              <a:lvl7pPr marL="2743200" algn="l" defTabSz="914400" rtl="0" eaLnBrk="1" latinLnBrk="0" hangingPunct="1">
                <a:defRPr kern="1200">
                  <a:solidFill>
                    <a:schemeClr val="tx1"/>
                  </a:solidFill>
                  <a:latin typeface="Calibri" pitchFamily="34" charset="0"/>
                  <a:ea typeface="MS PGothic" pitchFamily="34" charset="-128"/>
                  <a:cs typeface="+mn-cs"/>
                </a:defRPr>
              </a:lvl7pPr>
              <a:lvl8pPr marL="3200400" algn="l" defTabSz="914400" rtl="0" eaLnBrk="1" latinLnBrk="0" hangingPunct="1">
                <a:defRPr kern="1200">
                  <a:solidFill>
                    <a:schemeClr val="tx1"/>
                  </a:solidFill>
                  <a:latin typeface="Calibri" pitchFamily="34" charset="0"/>
                  <a:ea typeface="MS PGothic" pitchFamily="34" charset="-128"/>
                  <a:cs typeface="+mn-cs"/>
                </a:defRPr>
              </a:lvl8pPr>
              <a:lvl9pPr marL="3657600" algn="l" defTabSz="914400" rtl="0" eaLnBrk="1" latinLnBrk="0" hangingPunct="1">
                <a:defRPr kern="1200">
                  <a:solidFill>
                    <a:schemeClr val="tx1"/>
                  </a:solidFill>
                  <a:latin typeface="Calibri" pitchFamily="34" charset="0"/>
                  <a:ea typeface="MS PGothic" pitchFamily="34" charset="-128"/>
                  <a:cs typeface="+mn-cs"/>
                </a:defRPr>
              </a:lvl9pPr>
            </a:lstStyle>
            <a:p>
              <a:r>
                <a:rPr lang="en-US" sz="1050" spc="-10">
                  <a:latin typeface="+mn-lt"/>
                  <a:ea typeface="Arial Unicode MS" panose="020B0604020202020204" pitchFamily="34" charset="-128"/>
                </a:rPr>
                <a:t>Bonds (Bloomberg Barclays U.S. Aggregate Bond Index)</a:t>
              </a:r>
            </a:p>
          </p:txBody>
        </p:sp>
        <p:sp>
          <p:nvSpPr>
            <p:cNvPr id="70" name="TextBox 56"/>
            <p:cNvSpPr txBox="1"/>
            <p:nvPr/>
          </p:nvSpPr>
          <p:spPr>
            <a:xfrm>
              <a:off x="491268" y="1854069"/>
              <a:ext cx="2078454" cy="253916"/>
            </a:xfrm>
            <a:prstGeom prst="rect">
              <a:avLst/>
            </a:prstGeom>
            <a:noFill/>
          </p:spPr>
          <p:txBody>
            <a:bodyPr wrap="none" rtlCol="0" anchor="ctr">
              <a:spAutoFit/>
            </a:bodyPr>
            <a:lstStyle>
              <a:defPPr>
                <a:defRPr lang="en-US"/>
              </a:defPPr>
              <a:lvl1pPr algn="l" rtl="0" fontAlgn="base">
                <a:spcBef>
                  <a:spcPct val="0"/>
                </a:spcBef>
                <a:spcAft>
                  <a:spcPct val="0"/>
                </a:spcAft>
                <a:defRPr kern="1200">
                  <a:solidFill>
                    <a:schemeClr val="tx1"/>
                  </a:solidFill>
                  <a:latin typeface="Calibri" pitchFamily="34" charset="0"/>
                  <a:ea typeface="MS PGothic" pitchFamily="34" charset="-128"/>
                  <a:cs typeface="+mn-cs"/>
                </a:defRPr>
              </a:lvl1pPr>
              <a:lvl2pPr marL="457200" algn="l" rtl="0" fontAlgn="base">
                <a:spcBef>
                  <a:spcPct val="0"/>
                </a:spcBef>
                <a:spcAft>
                  <a:spcPct val="0"/>
                </a:spcAft>
                <a:defRPr kern="1200">
                  <a:solidFill>
                    <a:schemeClr val="tx1"/>
                  </a:solidFill>
                  <a:latin typeface="Calibri" pitchFamily="34" charset="0"/>
                  <a:ea typeface="MS PGothic" pitchFamily="34" charset="-128"/>
                  <a:cs typeface="+mn-cs"/>
                </a:defRPr>
              </a:lvl2pPr>
              <a:lvl3pPr marL="914400" algn="l" rtl="0" fontAlgn="base">
                <a:spcBef>
                  <a:spcPct val="0"/>
                </a:spcBef>
                <a:spcAft>
                  <a:spcPct val="0"/>
                </a:spcAft>
                <a:defRPr kern="1200">
                  <a:solidFill>
                    <a:schemeClr val="tx1"/>
                  </a:solidFill>
                  <a:latin typeface="Calibri" pitchFamily="34" charset="0"/>
                  <a:ea typeface="MS PGothic" pitchFamily="34" charset="-128"/>
                  <a:cs typeface="+mn-cs"/>
                </a:defRPr>
              </a:lvl3pPr>
              <a:lvl4pPr marL="1371600" algn="l" rtl="0" fontAlgn="base">
                <a:spcBef>
                  <a:spcPct val="0"/>
                </a:spcBef>
                <a:spcAft>
                  <a:spcPct val="0"/>
                </a:spcAft>
                <a:defRPr kern="1200">
                  <a:solidFill>
                    <a:schemeClr val="tx1"/>
                  </a:solidFill>
                  <a:latin typeface="Calibri" pitchFamily="34" charset="0"/>
                  <a:ea typeface="MS PGothic" pitchFamily="34" charset="-128"/>
                  <a:cs typeface="+mn-cs"/>
                </a:defRPr>
              </a:lvl4pPr>
              <a:lvl5pPr marL="1828800" algn="l" rtl="0" fontAlgn="base">
                <a:spcBef>
                  <a:spcPct val="0"/>
                </a:spcBef>
                <a:spcAft>
                  <a:spcPct val="0"/>
                </a:spcAft>
                <a:defRPr kern="1200">
                  <a:solidFill>
                    <a:schemeClr val="tx1"/>
                  </a:solidFill>
                  <a:latin typeface="Calibri" pitchFamily="34" charset="0"/>
                  <a:ea typeface="MS PGothic" pitchFamily="34" charset="-128"/>
                  <a:cs typeface="+mn-cs"/>
                </a:defRPr>
              </a:lvl5pPr>
              <a:lvl6pPr marL="2286000" algn="l" defTabSz="914400" rtl="0" eaLnBrk="1" latinLnBrk="0" hangingPunct="1">
                <a:defRPr kern="1200">
                  <a:solidFill>
                    <a:schemeClr val="tx1"/>
                  </a:solidFill>
                  <a:latin typeface="Calibri" pitchFamily="34" charset="0"/>
                  <a:ea typeface="MS PGothic" pitchFamily="34" charset="-128"/>
                  <a:cs typeface="+mn-cs"/>
                </a:defRPr>
              </a:lvl6pPr>
              <a:lvl7pPr marL="2743200" algn="l" defTabSz="914400" rtl="0" eaLnBrk="1" latinLnBrk="0" hangingPunct="1">
                <a:defRPr kern="1200">
                  <a:solidFill>
                    <a:schemeClr val="tx1"/>
                  </a:solidFill>
                  <a:latin typeface="Calibri" pitchFamily="34" charset="0"/>
                  <a:ea typeface="MS PGothic" pitchFamily="34" charset="-128"/>
                  <a:cs typeface="+mn-cs"/>
                </a:defRPr>
              </a:lvl7pPr>
              <a:lvl8pPr marL="3200400" algn="l" defTabSz="914400" rtl="0" eaLnBrk="1" latinLnBrk="0" hangingPunct="1">
                <a:defRPr kern="1200">
                  <a:solidFill>
                    <a:schemeClr val="tx1"/>
                  </a:solidFill>
                  <a:latin typeface="Calibri" pitchFamily="34" charset="0"/>
                  <a:ea typeface="MS PGothic" pitchFamily="34" charset="-128"/>
                  <a:cs typeface="+mn-cs"/>
                </a:defRPr>
              </a:lvl8pPr>
              <a:lvl9pPr marL="3657600" algn="l" defTabSz="914400" rtl="0" eaLnBrk="1" latinLnBrk="0" hangingPunct="1">
                <a:defRPr kern="1200">
                  <a:solidFill>
                    <a:schemeClr val="tx1"/>
                  </a:solidFill>
                  <a:latin typeface="Calibri" pitchFamily="34" charset="0"/>
                  <a:ea typeface="MS PGothic" pitchFamily="34" charset="-128"/>
                  <a:cs typeface="+mn-cs"/>
                </a:defRPr>
              </a:lvl9pPr>
            </a:lstStyle>
            <a:p>
              <a:r>
                <a:rPr lang="en-US" sz="1050" spc="-10">
                  <a:latin typeface="+mn-lt"/>
                  <a:ea typeface="Arial Unicode MS" panose="020B0604020202020204" pitchFamily="34" charset="-128"/>
                </a:rPr>
                <a:t>Inflation (Consumer Price Index)</a:t>
              </a:r>
            </a:p>
          </p:txBody>
        </p:sp>
        <p:sp>
          <p:nvSpPr>
            <p:cNvPr id="71" name="Rectangle 70"/>
            <p:cNvSpPr/>
            <p:nvPr/>
          </p:nvSpPr>
          <p:spPr>
            <a:xfrm>
              <a:off x="446679" y="1720958"/>
              <a:ext cx="91440" cy="91440"/>
            </a:xfrm>
            <a:prstGeom prst="rect">
              <a:avLst/>
            </a:prstGeom>
            <a:solidFill>
              <a:srgbClr val="0687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US" sz="1050">
                <a:solidFill>
                  <a:schemeClr val="tx1"/>
                </a:solidFill>
              </a:endParaRPr>
            </a:p>
          </p:txBody>
        </p:sp>
        <p:sp>
          <p:nvSpPr>
            <p:cNvPr id="72" name="Rectangle 71"/>
            <p:cNvSpPr/>
            <p:nvPr/>
          </p:nvSpPr>
          <p:spPr>
            <a:xfrm>
              <a:off x="2613404" y="1717078"/>
              <a:ext cx="91440" cy="91440"/>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US" sz="1050">
                <a:solidFill>
                  <a:schemeClr val="tx1"/>
                </a:solidFill>
              </a:endParaRPr>
            </a:p>
          </p:txBody>
        </p:sp>
        <p:sp>
          <p:nvSpPr>
            <p:cNvPr id="74" name="TextBox 64"/>
            <p:cNvSpPr txBox="1"/>
            <p:nvPr/>
          </p:nvSpPr>
          <p:spPr>
            <a:xfrm>
              <a:off x="2657993" y="1849173"/>
              <a:ext cx="902811" cy="261610"/>
            </a:xfrm>
            <a:prstGeom prst="rect">
              <a:avLst/>
            </a:prstGeom>
            <a:noFill/>
          </p:spPr>
          <p:txBody>
            <a:bodyPr wrap="none" rtlCol="0" anchor="ctr">
              <a:spAutoFit/>
            </a:bodyPr>
            <a:lstStyle>
              <a:defPPr>
                <a:defRPr lang="en-US"/>
              </a:defPPr>
              <a:lvl1pPr algn="l" rtl="0" fontAlgn="base">
                <a:spcBef>
                  <a:spcPct val="0"/>
                </a:spcBef>
                <a:spcAft>
                  <a:spcPct val="0"/>
                </a:spcAft>
                <a:defRPr kern="1200">
                  <a:solidFill>
                    <a:schemeClr val="tx1"/>
                  </a:solidFill>
                  <a:latin typeface="Calibri" pitchFamily="34" charset="0"/>
                  <a:ea typeface="MS PGothic" pitchFamily="34" charset="-128"/>
                  <a:cs typeface="+mn-cs"/>
                </a:defRPr>
              </a:lvl1pPr>
              <a:lvl2pPr marL="457200" algn="l" rtl="0" fontAlgn="base">
                <a:spcBef>
                  <a:spcPct val="0"/>
                </a:spcBef>
                <a:spcAft>
                  <a:spcPct val="0"/>
                </a:spcAft>
                <a:defRPr kern="1200">
                  <a:solidFill>
                    <a:schemeClr val="tx1"/>
                  </a:solidFill>
                  <a:latin typeface="Calibri" pitchFamily="34" charset="0"/>
                  <a:ea typeface="MS PGothic" pitchFamily="34" charset="-128"/>
                  <a:cs typeface="+mn-cs"/>
                </a:defRPr>
              </a:lvl2pPr>
              <a:lvl3pPr marL="914400" algn="l" rtl="0" fontAlgn="base">
                <a:spcBef>
                  <a:spcPct val="0"/>
                </a:spcBef>
                <a:spcAft>
                  <a:spcPct val="0"/>
                </a:spcAft>
                <a:defRPr kern="1200">
                  <a:solidFill>
                    <a:schemeClr val="tx1"/>
                  </a:solidFill>
                  <a:latin typeface="Calibri" pitchFamily="34" charset="0"/>
                  <a:ea typeface="MS PGothic" pitchFamily="34" charset="-128"/>
                  <a:cs typeface="+mn-cs"/>
                </a:defRPr>
              </a:lvl3pPr>
              <a:lvl4pPr marL="1371600" algn="l" rtl="0" fontAlgn="base">
                <a:spcBef>
                  <a:spcPct val="0"/>
                </a:spcBef>
                <a:spcAft>
                  <a:spcPct val="0"/>
                </a:spcAft>
                <a:defRPr kern="1200">
                  <a:solidFill>
                    <a:schemeClr val="tx1"/>
                  </a:solidFill>
                  <a:latin typeface="Calibri" pitchFamily="34" charset="0"/>
                  <a:ea typeface="MS PGothic" pitchFamily="34" charset="-128"/>
                  <a:cs typeface="+mn-cs"/>
                </a:defRPr>
              </a:lvl4pPr>
              <a:lvl5pPr marL="1828800" algn="l" rtl="0" fontAlgn="base">
                <a:spcBef>
                  <a:spcPct val="0"/>
                </a:spcBef>
                <a:spcAft>
                  <a:spcPct val="0"/>
                </a:spcAft>
                <a:defRPr kern="1200">
                  <a:solidFill>
                    <a:schemeClr val="tx1"/>
                  </a:solidFill>
                  <a:latin typeface="Calibri" pitchFamily="34" charset="0"/>
                  <a:ea typeface="MS PGothic" pitchFamily="34" charset="-128"/>
                  <a:cs typeface="+mn-cs"/>
                </a:defRPr>
              </a:lvl5pPr>
              <a:lvl6pPr marL="2286000" algn="l" defTabSz="914400" rtl="0" eaLnBrk="1" latinLnBrk="0" hangingPunct="1">
                <a:defRPr kern="1200">
                  <a:solidFill>
                    <a:schemeClr val="tx1"/>
                  </a:solidFill>
                  <a:latin typeface="Calibri" pitchFamily="34" charset="0"/>
                  <a:ea typeface="MS PGothic" pitchFamily="34" charset="-128"/>
                  <a:cs typeface="+mn-cs"/>
                </a:defRPr>
              </a:lvl6pPr>
              <a:lvl7pPr marL="2743200" algn="l" defTabSz="914400" rtl="0" eaLnBrk="1" latinLnBrk="0" hangingPunct="1">
                <a:defRPr kern="1200">
                  <a:solidFill>
                    <a:schemeClr val="tx1"/>
                  </a:solidFill>
                  <a:latin typeface="Calibri" pitchFamily="34" charset="0"/>
                  <a:ea typeface="MS PGothic" pitchFamily="34" charset="-128"/>
                  <a:cs typeface="+mn-cs"/>
                </a:defRPr>
              </a:lvl7pPr>
              <a:lvl8pPr marL="3200400" algn="l" defTabSz="914400" rtl="0" eaLnBrk="1" latinLnBrk="0" hangingPunct="1">
                <a:defRPr kern="1200">
                  <a:solidFill>
                    <a:schemeClr val="tx1"/>
                  </a:solidFill>
                  <a:latin typeface="Calibri" pitchFamily="34" charset="0"/>
                  <a:ea typeface="MS PGothic" pitchFamily="34" charset="-128"/>
                  <a:cs typeface="+mn-cs"/>
                </a:defRPr>
              </a:lvl8pPr>
              <a:lvl9pPr marL="3657600" algn="l" defTabSz="914400" rtl="0" eaLnBrk="1" latinLnBrk="0" hangingPunct="1">
                <a:defRPr kern="1200">
                  <a:solidFill>
                    <a:schemeClr val="tx1"/>
                  </a:solidFill>
                  <a:latin typeface="Calibri" pitchFamily="34" charset="0"/>
                  <a:ea typeface="MS PGothic" pitchFamily="34" charset="-128"/>
                  <a:cs typeface="+mn-cs"/>
                </a:defRPr>
              </a:lvl9pPr>
            </a:lstStyle>
            <a:p>
              <a:r>
                <a:rPr lang="en-US" sz="1050" spc="-10">
                  <a:latin typeface="+mn-lt"/>
                  <a:ea typeface="Arial Unicode MS" panose="020B0604020202020204" pitchFamily="34" charset="-128"/>
                </a:rPr>
                <a:t>Recessions</a:t>
              </a:r>
            </a:p>
          </p:txBody>
        </p:sp>
        <p:sp>
          <p:nvSpPr>
            <p:cNvPr id="113" name="Rectangle 112"/>
            <p:cNvSpPr/>
            <p:nvPr/>
          </p:nvSpPr>
          <p:spPr>
            <a:xfrm>
              <a:off x="7869256" y="2930848"/>
              <a:ext cx="804097" cy="256106"/>
            </a:xfrm>
            <a:prstGeom prst="rect">
              <a:avLst/>
            </a:prstGeom>
          </p:spPr>
          <p:txBody>
            <a:bodyPr wrap="none" lIns="0">
              <a:noAutofit/>
            </a:bodyPr>
            <a:lstStyle/>
            <a:p>
              <a:r>
                <a:rPr lang="en-US" sz="1200" b="1">
                  <a:solidFill>
                    <a:srgbClr val="06874E"/>
                  </a:solidFill>
                  <a:latin typeface="+mn-lt"/>
                </a:rPr>
                <a:t>$6,845,679</a:t>
              </a:r>
            </a:p>
            <a:p>
              <a:endParaRPr lang="en-US" sz="1200" b="1">
                <a:solidFill>
                  <a:srgbClr val="06874E"/>
                </a:solidFill>
                <a:latin typeface="+mn-lt"/>
              </a:endParaRPr>
            </a:p>
          </p:txBody>
        </p:sp>
        <p:sp>
          <p:nvSpPr>
            <p:cNvPr id="114" name="Rectangle 113"/>
            <p:cNvSpPr/>
            <p:nvPr/>
          </p:nvSpPr>
          <p:spPr>
            <a:xfrm>
              <a:off x="8015221" y="5139602"/>
              <a:ext cx="658132" cy="277000"/>
            </a:xfrm>
            <a:prstGeom prst="rect">
              <a:avLst/>
            </a:prstGeom>
          </p:spPr>
          <p:txBody>
            <a:bodyPr wrap="none" lIns="0">
              <a:noAutofit/>
            </a:bodyPr>
            <a:lstStyle/>
            <a:p>
              <a:r>
                <a:rPr lang="en-US" sz="1200" b="1">
                  <a:solidFill>
                    <a:srgbClr val="D03A39"/>
                  </a:solidFill>
                  <a:latin typeface="+mn-lt"/>
                </a:rPr>
                <a:t>$298,766</a:t>
              </a:r>
            </a:p>
            <a:p>
              <a:endParaRPr lang="en-US" sz="1200" b="1">
                <a:solidFill>
                  <a:srgbClr val="FF0000"/>
                </a:solidFill>
                <a:latin typeface="+mn-lt"/>
              </a:endParaRPr>
            </a:p>
          </p:txBody>
        </p:sp>
        <p:sp>
          <p:nvSpPr>
            <p:cNvPr id="112" name="Rectangle 111"/>
            <p:cNvSpPr/>
            <p:nvPr/>
          </p:nvSpPr>
          <p:spPr>
            <a:xfrm>
              <a:off x="7880257" y="4815745"/>
              <a:ext cx="793096" cy="277000"/>
            </a:xfrm>
            <a:prstGeom prst="rect">
              <a:avLst/>
            </a:prstGeom>
          </p:spPr>
          <p:txBody>
            <a:bodyPr wrap="none" lIns="0">
              <a:noAutofit/>
            </a:bodyPr>
            <a:lstStyle/>
            <a:p>
              <a:r>
                <a:rPr lang="en-US" sz="1200" b="1">
                  <a:solidFill>
                    <a:srgbClr val="00009A"/>
                  </a:solidFill>
                  <a:latin typeface="+mn-lt"/>
                </a:rPr>
                <a:t>$1,261,441</a:t>
              </a:r>
            </a:p>
            <a:p>
              <a:endParaRPr lang="en-US" sz="1200" b="1">
                <a:solidFill>
                  <a:srgbClr val="00009A"/>
                </a:solidFill>
                <a:latin typeface="+mn-lt"/>
              </a:endParaRPr>
            </a:p>
          </p:txBody>
        </p:sp>
      </p:grpSp>
      <p:sp>
        <p:nvSpPr>
          <p:cNvPr id="8" name="Text Placeholder 7"/>
          <p:cNvSpPr>
            <a:spLocks noGrp="1"/>
          </p:cNvSpPr>
          <p:nvPr>
            <p:ph type="body" sz="quarter" idx="15"/>
          </p:nvPr>
        </p:nvSpPr>
        <p:spPr>
          <a:xfrm>
            <a:off x="3215111" y="6072955"/>
            <a:ext cx="5137867" cy="497619"/>
          </a:xfrm>
        </p:spPr>
        <p:txBody>
          <a:bodyPr/>
          <a:lstStyle/>
          <a:p>
            <a:r>
              <a:rPr lang="en-US"/>
              <a:t>Source: Bloomberg, John Hancock Investment Management, 2023. Stocks are represented by the S&amp;P 500 Index, which tracks the performance of 500 of the largest publicly traded companies in the United States. Bonds are represented by the Bloomberg Barclays U.S. Aggregate Bond Index, which tracks the performance of U.S. investment-grade bonds in government, asset-backed, and corporate debt markets. Inflation is represented by the Consumer Price Index, which is a comprehensive measure used for estimation of price changes in a basket of goods and services representative of consumption expenditure in an economy. It is not possible to invest directly in an index. Past performance does not guarantee future results. </a:t>
            </a:r>
          </a:p>
        </p:txBody>
      </p:sp>
      <p:sp>
        <p:nvSpPr>
          <p:cNvPr id="7" name="Slide Number Placeholder 6">
            <a:extLst>
              <a:ext uri="{FF2B5EF4-FFF2-40B4-BE49-F238E27FC236}">
                <a16:creationId xmlns:a16="http://schemas.microsoft.com/office/drawing/2014/main" id="{2C15D7F1-5A40-450B-9418-DB226900DB43}"/>
              </a:ext>
              <a:ext uri="{C183D7F6-B498-43B3-948B-1728B52AA6E4}">
                <adec:decorative xmlns:adec="http://schemas.microsoft.com/office/drawing/2017/decorative" val="1"/>
              </a:ext>
            </a:extLst>
          </p:cNvPr>
          <p:cNvSpPr>
            <a:spLocks noGrp="1"/>
          </p:cNvSpPr>
          <p:nvPr>
            <p:ph type="sldNum" sz="quarter" idx="18"/>
          </p:nvPr>
        </p:nvSpPr>
        <p:spPr/>
        <p:txBody>
          <a:bodyPr/>
          <a:lstStyle/>
          <a:p>
            <a:pPr>
              <a:defRPr/>
            </a:pPr>
            <a:fld id="{1EEDA745-9936-4A17-800E-6B5675F0F699}" type="slidenum">
              <a:rPr lang="en-CA" smtClean="0"/>
              <a:pPr>
                <a:defRPr/>
              </a:pPr>
              <a:t>8</a:t>
            </a:fld>
            <a:endParaRPr lang="en-CA"/>
          </a:p>
        </p:txBody>
      </p:sp>
    </p:spTree>
    <p:custDataLst>
      <p:tags r:id="rId1"/>
    </p:custDataLst>
    <p:extLst>
      <p:ext uri="{BB962C8B-B14F-4D97-AF65-F5344CB8AC3E}">
        <p14:creationId xmlns:p14="http://schemas.microsoft.com/office/powerpoint/2010/main" val="914412365"/>
      </p:ext>
    </p:extLst>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r>
              <a:rPr lang="en-US" altLang="en-US"/>
              <a:t>In any given year, returns may be negative</a:t>
            </a:r>
          </a:p>
        </p:txBody>
      </p:sp>
      <p:sp>
        <p:nvSpPr>
          <p:cNvPr id="129" name="Text Placeholder 16">
            <a:extLst>
              <a:ext uri="{FF2B5EF4-FFF2-40B4-BE49-F238E27FC236}">
                <a16:creationId xmlns:a16="http://schemas.microsoft.com/office/drawing/2014/main" id="{07D544A7-4E66-4924-AF5F-5250CCB5A207}"/>
              </a:ext>
            </a:extLst>
          </p:cNvPr>
          <p:cNvSpPr txBox="1">
            <a:spLocks/>
          </p:cNvSpPr>
          <p:nvPr/>
        </p:nvSpPr>
        <p:spPr>
          <a:xfrm>
            <a:off x="407480" y="875398"/>
            <a:ext cx="8347075" cy="460375"/>
          </a:xfrm>
          <a:prstGeom prst="rect">
            <a:avLst/>
          </a:prstGeom>
        </p:spPr>
        <p:txBody>
          <a:bodyPr vert="horz" lIns="0" tIns="0" rIns="0" bIns="0" rtlCol="0">
            <a:noAutofit/>
          </a:bodyPr>
          <a:lstStyle>
            <a:lvl1pPr marL="236538" indent="-236538" algn="l" rtl="0" eaLnBrk="0" fontAlgn="base" hangingPunct="0">
              <a:lnSpc>
                <a:spcPct val="95000"/>
              </a:lnSpc>
              <a:spcBef>
                <a:spcPts val="1200"/>
              </a:spcBef>
              <a:spcAft>
                <a:spcPct val="0"/>
              </a:spcAft>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4675" indent="-236538" algn="l" rtl="0" eaLnBrk="0" fontAlgn="base" hangingPunct="0">
              <a:lnSpc>
                <a:spcPct val="95000"/>
              </a:lnSpc>
              <a:spcBef>
                <a:spcPts val="900"/>
              </a:spcBef>
              <a:spcAft>
                <a:spcPct val="0"/>
              </a:spcAft>
              <a:buClr>
                <a:schemeClr val="tx1"/>
              </a:buClr>
              <a:buSzPct val="115000"/>
              <a:buFont typeface="Arial" panose="020B0604020202020204" pitchFamily="34" charset="0"/>
              <a:buChar char="•"/>
              <a:defRPr kern="1200">
                <a:solidFill>
                  <a:schemeClr val="tx1"/>
                </a:solidFill>
                <a:latin typeface="+mn-lt"/>
                <a:ea typeface="+mn-ea"/>
                <a:cs typeface="+mn-cs"/>
              </a:defRPr>
            </a:lvl2pPr>
            <a:lvl3pPr marL="914400" indent="-228600" algn="l" rtl="0" eaLnBrk="0" fontAlgn="base" hangingPunct="0">
              <a:lnSpc>
                <a:spcPct val="95000"/>
              </a:lnSpc>
              <a:spcBef>
                <a:spcPts val="800"/>
              </a:spcBef>
              <a:spcAft>
                <a:spcPct val="0"/>
              </a:spcAft>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538" indent="-236538"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8138" indent="-228600" algn="l" rtl="0" eaLnBrk="0" fontAlgn="base" hangingPunct="0">
              <a:lnSpc>
                <a:spcPct val="95000"/>
              </a:lnSpc>
              <a:spcBef>
                <a:spcPts val="600"/>
              </a:spcBef>
              <a:spcAft>
                <a:spcPct val="0"/>
              </a:spcAft>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1600"/>
              <a:t>Distribution of annual returns, S&amp;P 500 Index, 1928–2023</a:t>
            </a:r>
          </a:p>
        </p:txBody>
      </p:sp>
      <p:sp>
        <p:nvSpPr>
          <p:cNvPr id="12" name="Text Box 16">
            <a:extLst>
              <a:ext uri="{FF2B5EF4-FFF2-40B4-BE49-F238E27FC236}">
                <a16:creationId xmlns:a16="http://schemas.microsoft.com/office/drawing/2014/main" id="{E3B59192-ACB5-45E6-9A42-D3E43C596567}"/>
              </a:ext>
            </a:extLst>
          </p:cNvPr>
          <p:cNvSpPr txBox="1">
            <a:spLocks noChangeArrowheads="1"/>
          </p:cNvSpPr>
          <p:nvPr/>
        </p:nvSpPr>
        <p:spPr bwMode="auto">
          <a:xfrm>
            <a:off x="317108" y="1743778"/>
            <a:ext cx="2310345" cy="29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D014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r>
              <a:rPr lang="en-US" altLang="en-US" sz="1300">
                <a:latin typeface="+mn-lt"/>
              </a:rPr>
              <a:t>Number of occurrences</a:t>
            </a:r>
          </a:p>
        </p:txBody>
      </p:sp>
      <p:sp>
        <p:nvSpPr>
          <p:cNvPr id="7" name="TextBox 6">
            <a:extLst>
              <a:ext uri="{FF2B5EF4-FFF2-40B4-BE49-F238E27FC236}">
                <a16:creationId xmlns:a16="http://schemas.microsoft.com/office/drawing/2014/main" id="{E0DF1400-37F0-FEF8-3AD2-7681C2DF8233}"/>
              </a:ext>
            </a:extLst>
          </p:cNvPr>
          <p:cNvSpPr txBox="1"/>
          <p:nvPr/>
        </p:nvSpPr>
        <p:spPr>
          <a:xfrm>
            <a:off x="399326" y="2095017"/>
            <a:ext cx="3304572" cy="215444"/>
          </a:xfrm>
          <a:prstGeom prst="rect">
            <a:avLst/>
          </a:prstGeom>
          <a:noFill/>
        </p:spPr>
        <p:txBody>
          <a:bodyPr wrap="square" lIns="0" tIns="0" rIns="0" bIns="0" rtlCol="0">
            <a:spAutoFit/>
          </a:bodyPr>
          <a:lstStyle/>
          <a:p>
            <a:pPr marL="0" algn="l" rtl="0" eaLnBrk="1" fontAlgn="b" latinLnBrk="0" hangingPunct="1">
              <a:spcBef>
                <a:spcPts val="0"/>
              </a:spcBef>
              <a:spcAft>
                <a:spcPts val="0"/>
              </a:spcAft>
            </a:pPr>
            <a:r>
              <a:rPr lang="en-US" sz="1400" b="1" i="0" u="none" strike="noStrike" kern="1200">
                <a:solidFill>
                  <a:srgbClr val="06874E"/>
                </a:solidFill>
                <a:effectLst/>
                <a:latin typeface="Arial" panose="020B0604020202020204" pitchFamily="34" charset="0"/>
                <a:sym typeface="Wingdings" pitchFamily="2" charset="2"/>
              </a:rPr>
              <a:t></a:t>
            </a:r>
            <a:r>
              <a:rPr lang="en-US" sz="1400" b="1" i="0" u="none" strike="noStrike" kern="1200">
                <a:solidFill>
                  <a:srgbClr val="00A758"/>
                </a:solidFill>
                <a:effectLst/>
                <a:latin typeface="Arial" panose="020B0604020202020204" pitchFamily="34" charset="0"/>
              </a:rPr>
              <a:t> </a:t>
            </a:r>
            <a:r>
              <a:rPr lang="en-US" sz="1400" b="1" i="0" u="none" strike="noStrike" kern="1200">
                <a:solidFill>
                  <a:srgbClr val="000000"/>
                </a:solidFill>
                <a:effectLst/>
                <a:latin typeface="Arial" panose="020B0604020202020204" pitchFamily="34" charset="0"/>
              </a:rPr>
              <a:t>Positive years       </a:t>
            </a:r>
            <a:r>
              <a:rPr lang="en-US" sz="1400" b="0" i="0" u="none" strike="noStrike" kern="1200">
                <a:solidFill>
                  <a:srgbClr val="000000"/>
                </a:solidFill>
                <a:effectLst/>
                <a:latin typeface="Arial" panose="020B0604020202020204" pitchFamily="34" charset="0"/>
              </a:rPr>
              <a:t>70 (73%)</a:t>
            </a:r>
            <a:endParaRPr lang="en-CA" sz="1400" b="0" i="0" u="none" strike="noStrike">
              <a:effectLst/>
              <a:latin typeface="Arial" panose="020B0604020202020204" pitchFamily="34" charset="0"/>
            </a:endParaRPr>
          </a:p>
        </p:txBody>
      </p:sp>
      <p:sp>
        <p:nvSpPr>
          <p:cNvPr id="8" name="TextBox 7">
            <a:extLst>
              <a:ext uri="{FF2B5EF4-FFF2-40B4-BE49-F238E27FC236}">
                <a16:creationId xmlns:a16="http://schemas.microsoft.com/office/drawing/2014/main" id="{E690689D-ED11-4897-94AB-CACACE8D251A}"/>
              </a:ext>
            </a:extLst>
          </p:cNvPr>
          <p:cNvSpPr txBox="1"/>
          <p:nvPr/>
        </p:nvSpPr>
        <p:spPr>
          <a:xfrm>
            <a:off x="399326" y="2340979"/>
            <a:ext cx="3304572" cy="215444"/>
          </a:xfrm>
          <a:prstGeom prst="rect">
            <a:avLst/>
          </a:prstGeom>
          <a:noFill/>
        </p:spPr>
        <p:txBody>
          <a:bodyPr wrap="square" lIns="0" tIns="0" rIns="0" bIns="0" rtlCol="0">
            <a:spAutoFit/>
          </a:bodyPr>
          <a:lstStyle/>
          <a:p>
            <a:pPr marL="0" algn="l" rtl="0" eaLnBrk="1" fontAlgn="ctr" latinLnBrk="0" hangingPunct="1">
              <a:spcBef>
                <a:spcPts val="0"/>
              </a:spcBef>
              <a:spcAft>
                <a:spcPts val="0"/>
              </a:spcAft>
            </a:pPr>
            <a:r>
              <a:rPr lang="en-US" sz="1400" b="1" i="0" u="none" strike="noStrike" kern="1200">
                <a:solidFill>
                  <a:srgbClr val="00009A"/>
                </a:solidFill>
                <a:effectLst/>
                <a:latin typeface="Arial" panose="020B0604020202020204" pitchFamily="34" charset="0"/>
                <a:sym typeface="Wingdings" pitchFamily="2" charset="2"/>
              </a:rPr>
              <a:t></a:t>
            </a:r>
            <a:r>
              <a:rPr lang="en-US" sz="1400" b="1" i="0" u="none" strike="noStrike" kern="1200">
                <a:solidFill>
                  <a:srgbClr val="00A758"/>
                </a:solidFill>
                <a:effectLst/>
                <a:latin typeface="Arial" panose="020B0604020202020204" pitchFamily="34" charset="0"/>
              </a:rPr>
              <a:t> </a:t>
            </a:r>
            <a:r>
              <a:rPr lang="en-US" sz="1400" b="1" i="0" u="none" strike="noStrike" kern="1200">
                <a:solidFill>
                  <a:srgbClr val="000000"/>
                </a:solidFill>
                <a:effectLst/>
                <a:latin typeface="Arial" panose="020B0604020202020204" pitchFamily="34" charset="0"/>
              </a:rPr>
              <a:t>Negative years      </a:t>
            </a:r>
            <a:r>
              <a:rPr lang="en-US" sz="1400" b="0" i="0" u="none" strike="noStrike" kern="1200">
                <a:solidFill>
                  <a:srgbClr val="000000"/>
                </a:solidFill>
                <a:effectLst/>
                <a:latin typeface="Arial" panose="020B0604020202020204" pitchFamily="34" charset="0"/>
              </a:rPr>
              <a:t>26 (27%)</a:t>
            </a:r>
            <a:endParaRPr lang="en-CA" sz="1400" b="0" i="0" u="none" strike="noStrike">
              <a:effectLst/>
              <a:latin typeface="Arial" panose="020B0604020202020204" pitchFamily="34" charset="0"/>
            </a:endParaRPr>
          </a:p>
        </p:txBody>
      </p:sp>
      <p:graphicFrame>
        <p:nvGraphicFramePr>
          <p:cNvPr id="6" name="Table 5">
            <a:extLst>
              <a:ext uri="{FF2B5EF4-FFF2-40B4-BE49-F238E27FC236}">
                <a16:creationId xmlns:a16="http://schemas.microsoft.com/office/drawing/2014/main" id="{664541F2-4682-5B95-88E9-79DF4E05BE40}"/>
              </a:ext>
            </a:extLst>
          </p:cNvPr>
          <p:cNvGraphicFramePr>
            <a:graphicFrameLocks noGrp="1"/>
          </p:cNvGraphicFramePr>
          <p:nvPr>
            <p:extLst>
              <p:ext uri="{D42A27DB-BD31-4B8C-83A1-F6EECF244321}">
                <p14:modId xmlns:p14="http://schemas.microsoft.com/office/powerpoint/2010/main" val="3199883959"/>
              </p:ext>
            </p:extLst>
          </p:nvPr>
        </p:nvGraphicFramePr>
        <p:xfrm>
          <a:off x="458233" y="1310654"/>
          <a:ext cx="8064283" cy="4815840"/>
        </p:xfrm>
        <a:graphic>
          <a:graphicData uri="http://schemas.openxmlformats.org/drawingml/2006/table">
            <a:tbl>
              <a:tblPr>
                <a:tableStyleId>{5C22544A-7EE6-4342-B048-85BDC9FD1C3A}</a:tableStyleId>
              </a:tblPr>
              <a:tblGrid>
                <a:gridCol w="627063">
                  <a:extLst>
                    <a:ext uri="{9D8B030D-6E8A-4147-A177-3AD203B41FA5}">
                      <a16:colId xmlns:a16="http://schemas.microsoft.com/office/drawing/2014/main" val="3069240824"/>
                    </a:ext>
                  </a:extLst>
                </a:gridCol>
                <a:gridCol w="743722">
                  <a:extLst>
                    <a:ext uri="{9D8B030D-6E8A-4147-A177-3AD203B41FA5}">
                      <a16:colId xmlns:a16="http://schemas.microsoft.com/office/drawing/2014/main" val="1836439720"/>
                    </a:ext>
                  </a:extLst>
                </a:gridCol>
                <a:gridCol w="743722">
                  <a:extLst>
                    <a:ext uri="{9D8B030D-6E8A-4147-A177-3AD203B41FA5}">
                      <a16:colId xmlns:a16="http://schemas.microsoft.com/office/drawing/2014/main" val="1028191032"/>
                    </a:ext>
                  </a:extLst>
                </a:gridCol>
                <a:gridCol w="743722">
                  <a:extLst>
                    <a:ext uri="{9D8B030D-6E8A-4147-A177-3AD203B41FA5}">
                      <a16:colId xmlns:a16="http://schemas.microsoft.com/office/drawing/2014/main" val="3384959307"/>
                    </a:ext>
                  </a:extLst>
                </a:gridCol>
                <a:gridCol w="743722">
                  <a:extLst>
                    <a:ext uri="{9D8B030D-6E8A-4147-A177-3AD203B41FA5}">
                      <a16:colId xmlns:a16="http://schemas.microsoft.com/office/drawing/2014/main" val="3869250759"/>
                    </a:ext>
                  </a:extLst>
                </a:gridCol>
                <a:gridCol w="743722">
                  <a:extLst>
                    <a:ext uri="{9D8B030D-6E8A-4147-A177-3AD203B41FA5}">
                      <a16:colId xmlns:a16="http://schemas.microsoft.com/office/drawing/2014/main" val="2222724098"/>
                    </a:ext>
                  </a:extLst>
                </a:gridCol>
                <a:gridCol w="743722">
                  <a:extLst>
                    <a:ext uri="{9D8B030D-6E8A-4147-A177-3AD203B41FA5}">
                      <a16:colId xmlns:a16="http://schemas.microsoft.com/office/drawing/2014/main" val="2748038456"/>
                    </a:ext>
                  </a:extLst>
                </a:gridCol>
                <a:gridCol w="743722">
                  <a:extLst>
                    <a:ext uri="{9D8B030D-6E8A-4147-A177-3AD203B41FA5}">
                      <a16:colId xmlns:a16="http://schemas.microsoft.com/office/drawing/2014/main" val="458647620"/>
                    </a:ext>
                  </a:extLst>
                </a:gridCol>
                <a:gridCol w="743722">
                  <a:extLst>
                    <a:ext uri="{9D8B030D-6E8A-4147-A177-3AD203B41FA5}">
                      <a16:colId xmlns:a16="http://schemas.microsoft.com/office/drawing/2014/main" val="2639438004"/>
                    </a:ext>
                  </a:extLst>
                </a:gridCol>
                <a:gridCol w="743722">
                  <a:extLst>
                    <a:ext uri="{9D8B030D-6E8A-4147-A177-3AD203B41FA5}">
                      <a16:colId xmlns:a16="http://schemas.microsoft.com/office/drawing/2014/main" val="555721194"/>
                    </a:ext>
                  </a:extLst>
                </a:gridCol>
                <a:gridCol w="743722">
                  <a:extLst>
                    <a:ext uri="{9D8B030D-6E8A-4147-A177-3AD203B41FA5}">
                      <a16:colId xmlns:a16="http://schemas.microsoft.com/office/drawing/2014/main" val="1064569040"/>
                    </a:ext>
                  </a:extLst>
                </a:gridCol>
              </a:tblGrid>
              <a:tr h="201700">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1" i="0" u="none" strike="noStrike" kern="1200">
                          <a:solidFill>
                            <a:schemeClr val="tx1"/>
                          </a:solidFill>
                          <a:effectLst/>
                          <a:latin typeface="+mn-lt"/>
                          <a:ea typeface="+mn-ea"/>
                          <a:cs typeface="+mn-cs"/>
                        </a:rPr>
                        <a:t>21</a:t>
                      </a:r>
                      <a:endParaRPr lang="en-US" sz="14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34872057"/>
                  </a:ext>
                </a:extLst>
              </a:tr>
              <a:tr h="172886">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2020</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66986992"/>
                  </a:ext>
                </a:extLst>
              </a:tr>
              <a:tr h="172886">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2016</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05467604"/>
                  </a:ext>
                </a:extLst>
              </a:tr>
              <a:tr h="172886">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2014</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8710540"/>
                  </a:ext>
                </a:extLst>
              </a:tr>
              <a:tr h="201700">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n-US" sz="14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2012</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1" i="0" u="none" strike="noStrike" kern="1200">
                          <a:solidFill>
                            <a:schemeClr val="tx1"/>
                          </a:solidFill>
                          <a:effectLst/>
                          <a:latin typeface="+mn-lt"/>
                          <a:ea typeface="+mn-ea"/>
                          <a:cs typeface="+mn-cs"/>
                        </a:rPr>
                        <a:t>17</a:t>
                      </a:r>
                      <a:endParaRPr lang="en-US" sz="14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82019149"/>
                  </a:ext>
                </a:extLst>
              </a:tr>
              <a:tr h="201700">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n-US" sz="1400" b="0" i="0" u="none" strike="noStrike">
                        <a:solidFill>
                          <a:schemeClr val="bg1"/>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u="none" strike="noStrike">
                          <a:solidFill>
                            <a:schemeClr val="bg1"/>
                          </a:solidFill>
                          <a:effectLst/>
                        </a:rPr>
                        <a:t>2010</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200" b="0" i="0" u="none" strike="noStrike">
                          <a:solidFill>
                            <a:schemeClr val="bg1"/>
                          </a:solidFill>
                          <a:effectLst/>
                          <a:latin typeface="+mn-lt"/>
                        </a:rPr>
                        <a:t>2023</a:t>
                      </a: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n-US" sz="14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376405"/>
                  </a:ext>
                </a:extLst>
              </a:tr>
              <a:tr h="172886">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2006</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2021</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2129933"/>
                  </a:ext>
                </a:extLst>
              </a:tr>
              <a:tr h="201700">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1" i="0" u="none" strike="noStrike" kern="1200">
                          <a:solidFill>
                            <a:schemeClr val="tx1"/>
                          </a:solidFill>
                          <a:effectLst/>
                          <a:latin typeface="+mn-lt"/>
                          <a:ea typeface="+mn-ea"/>
                          <a:cs typeface="+mn-cs"/>
                        </a:rPr>
                        <a:t>14</a:t>
                      </a:r>
                      <a:endParaRPr lang="en-US" sz="1400" b="0" i="0" u="none" strike="noStrike">
                        <a:solidFill>
                          <a:schemeClr val="bg1"/>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1" i="0" u="none" strike="noStrike" kern="1200">
                          <a:solidFill>
                            <a:schemeClr val="tx1"/>
                          </a:solidFill>
                          <a:effectLst/>
                          <a:latin typeface="+mn-lt"/>
                          <a:ea typeface="+mn-ea"/>
                          <a:cs typeface="+mn-cs"/>
                        </a:rPr>
                        <a:t>14</a:t>
                      </a:r>
                      <a:endParaRPr lang="en-US" sz="14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2004</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200" u="none" strike="noStrike">
                          <a:solidFill>
                            <a:schemeClr val="bg1"/>
                          </a:solidFill>
                          <a:effectLst/>
                        </a:rPr>
                        <a:t>2017</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bg1"/>
                    </a:solid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05820673"/>
                  </a:ext>
                </a:extLst>
              </a:tr>
              <a:tr h="201700">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2018</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2015</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1993</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2009</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1" i="0" u="none" strike="noStrike" kern="1200">
                          <a:solidFill>
                            <a:schemeClr val="tx1"/>
                          </a:solidFill>
                          <a:effectLst/>
                          <a:latin typeface="+mn-lt"/>
                          <a:ea typeface="+mn-ea"/>
                          <a:cs typeface="+mn-cs"/>
                        </a:rPr>
                        <a:t>13</a:t>
                      </a:r>
                      <a:endParaRPr lang="en-US" sz="14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76375102"/>
                  </a:ext>
                </a:extLst>
              </a:tr>
              <a:tr h="172886">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2000</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2011</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1988</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2003</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2019</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60121440"/>
                  </a:ext>
                </a:extLst>
              </a:tr>
              <a:tr h="172886">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1990</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2007</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1986</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1999</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2013</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55350020"/>
                  </a:ext>
                </a:extLst>
              </a:tr>
              <a:tr h="172886">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1981</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2005</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1979</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1998</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1997</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30080917"/>
                  </a:ext>
                </a:extLst>
              </a:tr>
              <a:tr h="172886">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1977</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1994</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1972</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1996</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1995</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71715619"/>
                  </a:ext>
                </a:extLst>
              </a:tr>
              <a:tr h="172886">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1969</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1992</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1971</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1983</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1991</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15730496"/>
                  </a:ext>
                </a:extLst>
              </a:tr>
              <a:tr h="201700">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n-US" sz="14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1966</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1987</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1968</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1982</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1989</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n-US" sz="14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85374456"/>
                  </a:ext>
                </a:extLst>
              </a:tr>
              <a:tr h="201700">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1" i="0" u="none" strike="noStrike" kern="1200">
                          <a:solidFill>
                            <a:schemeClr val="tx1"/>
                          </a:solidFill>
                          <a:effectLst/>
                          <a:latin typeface="+mn-lt"/>
                          <a:ea typeface="+mn-ea"/>
                          <a:cs typeface="+mn-cs"/>
                        </a:rPr>
                        <a:t>6</a:t>
                      </a:r>
                      <a:endParaRPr lang="en-US" sz="14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1962</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1984</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1965</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1976</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1985</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14561610"/>
                  </a:ext>
                </a:extLst>
              </a:tr>
              <a:tr h="172886">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2022</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1953</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1978</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1964</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1967</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1980</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42418060"/>
                  </a:ext>
                </a:extLst>
              </a:tr>
              <a:tr h="201700">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2001</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1946</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1970</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1959</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1963</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1975</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1" i="0" u="none" strike="noStrike" kern="1200">
                          <a:solidFill>
                            <a:schemeClr val="tx1"/>
                          </a:solidFill>
                          <a:effectLst/>
                          <a:latin typeface="+mn-lt"/>
                          <a:ea typeface="+mn-ea"/>
                          <a:cs typeface="+mn-cs"/>
                        </a:rPr>
                        <a:t>4</a:t>
                      </a:r>
                      <a:endParaRPr lang="en-US" sz="14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40726352"/>
                  </a:ext>
                </a:extLst>
              </a:tr>
              <a:tr h="201700">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1" i="0" u="none" strike="noStrike" kern="1200">
                          <a:solidFill>
                            <a:schemeClr val="tx1"/>
                          </a:solidFill>
                          <a:effectLst/>
                          <a:latin typeface="+mn-lt"/>
                          <a:ea typeface="+mn-ea"/>
                          <a:cs typeface="+mn-cs"/>
                        </a:rPr>
                        <a:t>3</a:t>
                      </a:r>
                      <a:endParaRPr lang="en-US" sz="14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1973</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1939</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1960</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1952</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1961</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1955</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1958</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endParaRPr lang="en-US" sz="14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04324811"/>
                  </a:ext>
                </a:extLst>
              </a:tr>
              <a:tr h="201700">
                <a:tc>
                  <a:txBody>
                    <a:bodyPr/>
                    <a:lstStyle/>
                    <a:p>
                      <a:pPr algn="ctr" fontAlgn="b"/>
                      <a:endParaRPr lang="en-US" sz="14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400" b="1" i="0" u="none" strike="noStrike" kern="1200">
                          <a:solidFill>
                            <a:schemeClr val="tx1"/>
                          </a:solidFill>
                          <a:effectLst/>
                          <a:latin typeface="+mn-lt"/>
                          <a:ea typeface="+mn-ea"/>
                          <a:cs typeface="+mn-cs"/>
                        </a:rPr>
                        <a:t>2</a:t>
                      </a:r>
                      <a:endParaRPr lang="en-US" sz="14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2002</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1957</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1934</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1956</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1949</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1951</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1950</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1935</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endParaRPr lang="en-US" sz="14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9587559"/>
                  </a:ext>
                </a:extLst>
              </a:tr>
              <a:tr h="20170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1" i="0" u="none" strike="noStrike" kern="1200">
                          <a:solidFill>
                            <a:schemeClr val="tx1"/>
                          </a:solidFill>
                          <a:effectLst/>
                          <a:latin typeface="+mn-lt"/>
                          <a:ea typeface="+mn-ea"/>
                          <a:cs typeface="+mn-cs"/>
                        </a:rPr>
                        <a:t>1</a:t>
                      </a:r>
                      <a:endParaRPr lang="en-US" sz="14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u="none" strike="noStrike">
                          <a:solidFill>
                            <a:schemeClr val="bg1"/>
                          </a:solidFill>
                          <a:effectLst/>
                        </a:rPr>
                        <a:t>2008</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1974</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1941</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1932</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1948</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1944</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1943</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1945</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1933</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1" i="0" u="none" strike="noStrike" kern="1200">
                          <a:solidFill>
                            <a:schemeClr val="tx1"/>
                          </a:solidFill>
                          <a:effectLst/>
                          <a:latin typeface="+mn-lt"/>
                          <a:ea typeface="+mn-ea"/>
                          <a:cs typeface="+mn-cs"/>
                        </a:rPr>
                        <a:t>1</a:t>
                      </a:r>
                      <a:endParaRPr lang="en-US" sz="14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94138854"/>
                  </a:ext>
                </a:extLst>
              </a:tr>
              <a:tr h="172886">
                <a:tc>
                  <a:txBody>
                    <a:bodyPr/>
                    <a:lstStyle/>
                    <a:p>
                      <a:pPr algn="ctr" fontAlgn="b"/>
                      <a:r>
                        <a:rPr lang="en-US" sz="1200" u="none" strike="noStrike">
                          <a:solidFill>
                            <a:schemeClr val="bg1"/>
                          </a:solidFill>
                          <a:effectLst/>
                        </a:rPr>
                        <a:t>1931</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1937</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1930</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1940</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1929</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200" u="none" strike="noStrike">
                          <a:solidFill>
                            <a:schemeClr val="bg1"/>
                          </a:solidFill>
                          <a:effectLst/>
                        </a:rPr>
                        <a:t>1947</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1942</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1938</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1936</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1928</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tc>
                  <a:txBody>
                    <a:bodyPr/>
                    <a:lstStyle/>
                    <a:p>
                      <a:pPr algn="ctr" fontAlgn="b"/>
                      <a:r>
                        <a:rPr lang="en-US" sz="1200" u="none" strike="noStrike">
                          <a:solidFill>
                            <a:schemeClr val="bg1"/>
                          </a:solidFill>
                          <a:effectLst/>
                        </a:rPr>
                        <a:t>1954</a:t>
                      </a:r>
                      <a:endParaRPr lang="en-US" sz="1200" b="0" i="0" u="none" strike="noStrike">
                        <a:solidFill>
                          <a:schemeClr val="bg1"/>
                        </a:solidFill>
                        <a:effectLst/>
                        <a:latin typeface="Calibri" panose="020F0502020204030204" pitchFamily="34" charset="0"/>
                      </a:endParaRPr>
                    </a:p>
                  </a:txBody>
                  <a:tcPr marL="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6874E"/>
                    </a:solidFill>
                  </a:tcPr>
                </a:tc>
                <a:extLst>
                  <a:ext uri="{0D108BD9-81ED-4DB2-BD59-A6C34878D82A}">
                    <a16:rowId xmlns:a16="http://schemas.microsoft.com/office/drawing/2014/main" val="1945800953"/>
                  </a:ext>
                </a:extLst>
              </a:tr>
              <a:tr h="432214">
                <a:tc>
                  <a:txBody>
                    <a:bodyPr/>
                    <a:lstStyle/>
                    <a:p>
                      <a:pPr algn="ctr" fontAlgn="b"/>
                      <a:r>
                        <a:rPr lang="en-US" sz="1200" b="1" u="none" strike="noStrike">
                          <a:effectLst/>
                        </a:rPr>
                        <a:t>-50% to </a:t>
                      </a:r>
                      <a:br>
                        <a:rPr lang="en-US" sz="1200" b="1" u="none" strike="noStrike">
                          <a:effectLst/>
                        </a:rPr>
                      </a:br>
                      <a:r>
                        <a:rPr lang="en-US" sz="1200" b="1" u="none" strike="noStrike">
                          <a:effectLst/>
                        </a:rPr>
                        <a:t>-40%</a:t>
                      </a:r>
                      <a:endParaRPr lang="en-US" sz="1200" b="1" i="0" u="none" strike="noStrike">
                        <a:solidFill>
                          <a:srgbClr val="000000"/>
                        </a:solidFill>
                        <a:effectLst/>
                        <a:latin typeface="Calibri" panose="020F0502020204030204" pitchFamily="34" charset="0"/>
                      </a:endParaRPr>
                    </a:p>
                  </a:txBody>
                  <a:tcPr marL="0" marR="0" marT="9144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1" u="none" strike="noStrike">
                          <a:effectLst/>
                        </a:rPr>
                        <a:t>-40% to </a:t>
                      </a:r>
                      <a:br>
                        <a:rPr lang="en-US" sz="1200" b="1" u="none" strike="noStrike">
                          <a:effectLst/>
                        </a:rPr>
                      </a:br>
                      <a:r>
                        <a:rPr lang="en-US" sz="1200" b="1" u="none" strike="noStrike">
                          <a:effectLst/>
                        </a:rPr>
                        <a:t>-30%</a:t>
                      </a:r>
                      <a:endParaRPr lang="en-US" sz="1200" b="1" i="0" u="none" strike="noStrike">
                        <a:solidFill>
                          <a:srgbClr val="000000"/>
                        </a:solidFill>
                        <a:effectLst/>
                        <a:latin typeface="Calibri" panose="020F0502020204030204" pitchFamily="34" charset="0"/>
                      </a:endParaRPr>
                    </a:p>
                  </a:txBody>
                  <a:tcPr marL="0" marR="0" marT="9144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1" u="none" strike="noStrike">
                          <a:effectLst/>
                        </a:rPr>
                        <a:t>-30% to </a:t>
                      </a:r>
                      <a:br>
                        <a:rPr lang="en-US" sz="1200" b="1" u="none" strike="noStrike">
                          <a:effectLst/>
                        </a:rPr>
                      </a:br>
                      <a:r>
                        <a:rPr lang="en-US" sz="1200" b="1" u="none" strike="noStrike">
                          <a:effectLst/>
                        </a:rPr>
                        <a:t>-20%</a:t>
                      </a:r>
                      <a:endParaRPr lang="en-US" sz="1200" b="1" i="0" u="none" strike="noStrike">
                        <a:solidFill>
                          <a:srgbClr val="000000"/>
                        </a:solidFill>
                        <a:effectLst/>
                        <a:latin typeface="Calibri" panose="020F0502020204030204" pitchFamily="34" charset="0"/>
                      </a:endParaRPr>
                    </a:p>
                  </a:txBody>
                  <a:tcPr marL="0" marR="0" marT="9144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1" u="none" strike="noStrike">
                          <a:effectLst/>
                        </a:rPr>
                        <a:t>-20% to </a:t>
                      </a:r>
                      <a:br>
                        <a:rPr lang="en-US" sz="1200" b="1" u="none" strike="noStrike">
                          <a:effectLst/>
                        </a:rPr>
                      </a:br>
                      <a:r>
                        <a:rPr lang="en-US" sz="1200" b="1" u="none" strike="noStrike">
                          <a:effectLst/>
                        </a:rPr>
                        <a:t>-10%</a:t>
                      </a:r>
                      <a:endParaRPr lang="en-US" sz="1200" b="1" i="0" u="none" strike="noStrike">
                        <a:solidFill>
                          <a:srgbClr val="000000"/>
                        </a:solidFill>
                        <a:effectLst/>
                        <a:latin typeface="Calibri" panose="020F0502020204030204" pitchFamily="34" charset="0"/>
                      </a:endParaRPr>
                    </a:p>
                  </a:txBody>
                  <a:tcPr marL="0" marR="0" marT="9144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1" u="none" strike="noStrike">
                          <a:effectLst/>
                        </a:rPr>
                        <a:t>-10% to 0%</a:t>
                      </a:r>
                      <a:endParaRPr lang="en-US" sz="1200" b="1" i="0" u="none" strike="noStrike">
                        <a:solidFill>
                          <a:srgbClr val="000000"/>
                        </a:solidFill>
                        <a:effectLst/>
                        <a:latin typeface="Calibri" panose="020F0502020204030204" pitchFamily="34" charset="0"/>
                      </a:endParaRPr>
                    </a:p>
                  </a:txBody>
                  <a:tcPr marL="0" marR="0" marT="9144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1" u="none" strike="noStrike">
                          <a:effectLst/>
                        </a:rPr>
                        <a:t>0% to 10%</a:t>
                      </a:r>
                      <a:endParaRPr lang="en-US" sz="1200" b="1" i="0" u="none" strike="noStrike">
                        <a:solidFill>
                          <a:srgbClr val="000000"/>
                        </a:solidFill>
                        <a:effectLst/>
                        <a:latin typeface="Calibri" panose="020F0502020204030204" pitchFamily="34" charset="0"/>
                      </a:endParaRPr>
                    </a:p>
                  </a:txBody>
                  <a:tcPr marL="0" marR="0" marT="9144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1" u="none" strike="noStrike">
                          <a:effectLst/>
                        </a:rPr>
                        <a:t>10% to 20%</a:t>
                      </a:r>
                      <a:endParaRPr lang="en-US" sz="1200" b="1" i="0" u="none" strike="noStrike">
                        <a:solidFill>
                          <a:srgbClr val="000000"/>
                        </a:solidFill>
                        <a:effectLst/>
                        <a:latin typeface="Calibri" panose="020F0502020204030204" pitchFamily="34" charset="0"/>
                      </a:endParaRPr>
                    </a:p>
                  </a:txBody>
                  <a:tcPr marL="0" marR="0" marT="9144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1" u="none" strike="noStrike">
                          <a:effectLst/>
                        </a:rPr>
                        <a:t>20% to 30%</a:t>
                      </a:r>
                      <a:endParaRPr lang="en-US" sz="1200" b="1" i="0" u="none" strike="noStrike">
                        <a:solidFill>
                          <a:srgbClr val="000000"/>
                        </a:solidFill>
                        <a:effectLst/>
                        <a:latin typeface="Calibri" panose="020F0502020204030204" pitchFamily="34" charset="0"/>
                      </a:endParaRPr>
                    </a:p>
                  </a:txBody>
                  <a:tcPr marL="0" marR="0" marT="9144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1" u="none" strike="noStrike">
                          <a:effectLst/>
                        </a:rPr>
                        <a:t>30% to 40%</a:t>
                      </a:r>
                      <a:endParaRPr lang="en-US" sz="1200" b="1" i="0" u="none" strike="noStrike">
                        <a:solidFill>
                          <a:srgbClr val="000000"/>
                        </a:solidFill>
                        <a:effectLst/>
                        <a:latin typeface="Calibri" panose="020F0502020204030204" pitchFamily="34" charset="0"/>
                      </a:endParaRPr>
                    </a:p>
                  </a:txBody>
                  <a:tcPr marL="0" marR="0" marT="9144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1" u="none" strike="noStrike">
                          <a:effectLst/>
                        </a:rPr>
                        <a:t>40% to 50%</a:t>
                      </a:r>
                      <a:endParaRPr lang="en-US" sz="1200" b="1" i="0" u="none" strike="noStrike">
                        <a:solidFill>
                          <a:srgbClr val="000000"/>
                        </a:solidFill>
                        <a:effectLst/>
                        <a:latin typeface="Calibri" panose="020F0502020204030204" pitchFamily="34" charset="0"/>
                      </a:endParaRPr>
                    </a:p>
                  </a:txBody>
                  <a:tcPr marL="0" marR="0" marT="9144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1" u="none" strike="noStrike">
                          <a:effectLst/>
                        </a:rPr>
                        <a:t>50% to 60%</a:t>
                      </a:r>
                      <a:endParaRPr lang="en-US" sz="1200" b="1" i="0" u="none" strike="noStrike">
                        <a:solidFill>
                          <a:srgbClr val="000000"/>
                        </a:solidFill>
                        <a:effectLst/>
                        <a:latin typeface="Calibri" panose="020F0502020204030204" pitchFamily="34" charset="0"/>
                      </a:endParaRPr>
                    </a:p>
                  </a:txBody>
                  <a:tcPr marL="0" marR="0" marT="9144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5942798"/>
                  </a:ext>
                </a:extLst>
              </a:tr>
            </a:tbl>
          </a:graphicData>
        </a:graphic>
      </p:graphicFrame>
      <p:sp>
        <p:nvSpPr>
          <p:cNvPr id="11" name="Text Placeholder 10"/>
          <p:cNvSpPr>
            <a:spLocks noGrp="1"/>
          </p:cNvSpPr>
          <p:nvPr>
            <p:ph type="body" sz="quarter" idx="15"/>
          </p:nvPr>
        </p:nvSpPr>
        <p:spPr/>
        <p:txBody>
          <a:bodyPr/>
          <a:lstStyle/>
          <a:p>
            <a:r>
              <a:rPr lang="en-US" altLang="en-US"/>
              <a:t>Source: Bloomberg, 2023. T</a:t>
            </a:r>
            <a:r>
              <a:rPr lang="en-US"/>
              <a:t>he S&amp;P 500 Index tracks the performance of 500 of the largest publicly traded companies in the United States. It is not possible to invest directly in an index</a:t>
            </a:r>
            <a:r>
              <a:rPr lang="en-US" altLang="en-US"/>
              <a:t>. Past performance does not guarantee future results. </a:t>
            </a:r>
          </a:p>
        </p:txBody>
      </p:sp>
      <p:sp>
        <p:nvSpPr>
          <p:cNvPr id="3" name="Slide Number Placeholder 2">
            <a:extLst>
              <a:ext uri="{C183D7F6-B498-43B3-948B-1728B52AA6E4}">
                <adec:decorative xmlns:adec="http://schemas.microsoft.com/office/drawing/2017/decorative" val="1"/>
              </a:ext>
            </a:extLst>
          </p:cNvPr>
          <p:cNvSpPr>
            <a:spLocks noGrp="1"/>
          </p:cNvSpPr>
          <p:nvPr>
            <p:ph type="sldNum" sz="quarter" idx="18"/>
          </p:nvPr>
        </p:nvSpPr>
        <p:spPr/>
        <p:txBody>
          <a:bodyPr/>
          <a:lstStyle/>
          <a:p>
            <a:fld id="{E54343B0-9A9E-43CD-BA60-45365A2A43B5}" type="slidenum">
              <a:rPr lang="en-US" smtClean="0"/>
              <a:pPr/>
              <a:t>9</a:t>
            </a:fld>
            <a:endParaRPr lang="en-US"/>
          </a:p>
        </p:txBody>
      </p:sp>
    </p:spTree>
    <p:custDataLst>
      <p:tags r:id="rId1"/>
    </p:custDataLst>
    <p:extLst>
      <p:ext uri="{BB962C8B-B14F-4D97-AF65-F5344CB8AC3E}">
        <p14:creationId xmlns:p14="http://schemas.microsoft.com/office/powerpoint/2010/main" val="2938768818"/>
      </p:ext>
    </p:extLst>
  </p:cSld>
  <p:clrMapOvr>
    <a:masterClrMapping/>
  </p:clrMapOvr>
  <p:transition spd="slow">
    <p:wipe dir="r"/>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4"/>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RNRSTYLE" val="_TEMP"/>
</p:tagLst>
</file>

<file path=ppt/tags/tag26.xml><?xml version="1.0" encoding="utf-8"?>
<p:tagLst xmlns:a="http://schemas.openxmlformats.org/drawingml/2006/main" xmlns:r="http://schemas.openxmlformats.org/officeDocument/2006/relationships" xmlns:p="http://schemas.openxmlformats.org/presentationml/2006/main">
  <p:tag name="RNRSTYLE" val="_TEMP"/>
</p:tagLst>
</file>

<file path=ppt/tags/tag27.xml><?xml version="1.0" encoding="utf-8"?>
<p:tagLst xmlns:a="http://schemas.openxmlformats.org/drawingml/2006/main" xmlns:r="http://schemas.openxmlformats.org/officeDocument/2006/relationships" xmlns:p="http://schemas.openxmlformats.org/presentationml/2006/main">
  <p:tag name="RNRSTYLE" val="_TEMP"/>
</p:tagLst>
</file>

<file path=ppt/tags/tag28.xml><?xml version="1.0" encoding="utf-8"?>
<p:tagLst xmlns:a="http://schemas.openxmlformats.org/drawingml/2006/main" xmlns:r="http://schemas.openxmlformats.org/officeDocument/2006/relationships" xmlns:p="http://schemas.openxmlformats.org/presentationml/2006/main">
  <p:tag name="RNRSTYLE" val="_TEMP1"/>
</p:tagLst>
</file>

<file path=ppt/tags/tag29.xml><?xml version="1.0" encoding="utf-8"?>
<p:tagLst xmlns:a="http://schemas.openxmlformats.org/drawingml/2006/main" xmlns:r="http://schemas.openxmlformats.org/officeDocument/2006/relationships" xmlns:p="http://schemas.openxmlformats.org/presentationml/2006/main">
  <p:tag name="RNRSTYLE" val="TEMP"/>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RNRSTYLE" val="TEMP"/>
</p:tagLst>
</file>

<file path=ppt/tags/tag32.xml><?xml version="1.0" encoding="utf-8"?>
<p:tagLst xmlns:a="http://schemas.openxmlformats.org/drawingml/2006/main" xmlns:r="http://schemas.openxmlformats.org/officeDocument/2006/relationships" xmlns:p="http://schemas.openxmlformats.org/presentationml/2006/main">
  <p:tag name="RNRSTYLE" val="TEMP"/>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RNRSTYLE" val="TEMP"/>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John Hancock layouts">
  <a:themeElements>
    <a:clrScheme name="John Hancock">
      <a:dk1>
        <a:sysClr val="windowText" lastClr="000000"/>
      </a:dk1>
      <a:lt1>
        <a:sysClr val="window" lastClr="FFFFFF"/>
      </a:lt1>
      <a:dk2>
        <a:srgbClr val="282B3E"/>
      </a:dk2>
      <a:lt2>
        <a:srgbClr val="8E90A2"/>
      </a:lt2>
      <a:accent1>
        <a:srgbClr val="00A758"/>
      </a:accent1>
      <a:accent2>
        <a:srgbClr val="0000C1"/>
      </a:accent2>
      <a:accent3>
        <a:srgbClr val="FF7769"/>
      </a:accent3>
      <a:accent4>
        <a:srgbClr val="361558"/>
      </a:accent4>
      <a:accent5>
        <a:srgbClr val="F49600"/>
      </a:accent5>
      <a:accent6>
        <a:srgbClr val="05B2A7"/>
      </a:accent6>
      <a:hlink>
        <a:srgbClr val="0000C1"/>
      </a:hlink>
      <a:folHlink>
        <a:srgbClr val="0000C1"/>
      </a:folHlink>
    </a:clrScheme>
    <a:fontScheme name="John Hancock II">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defPPr algn="l">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spcBef>
            <a:spcPts val="600"/>
          </a:spcBef>
          <a:defRPr dirty="0" smtClean="0">
            <a:latin typeface="+mn-lt"/>
          </a:defRPr>
        </a:defPPr>
      </a:lstStyle>
    </a:txDef>
  </a:objectDefaults>
  <a:extraClrSchemeLst/>
  <a:extLst>
    <a:ext uri="{05A4C25C-085E-4340-85A3-A5531E510DB2}">
      <thm15:themeFamily xmlns:thm15="http://schemas.microsoft.com/office/thememl/2012/main" name="1026722 - Corporate PPT Template_16x9_MP 1026722 E_0818_v14" id="{3527DC7A-8C8D-4E9E-9B6E-A1046016BC1D}" vid="{5393119F-6D4A-4296-9D2C-28F94A85A1E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77b4f4c4-2685-4772-9cb7-c9ef513f8aaf">
      <UserInfo>
        <DisplayName>Kathleen Pritchard</DisplayName>
        <AccountId>19</AccountId>
        <AccountType/>
      </UserInfo>
    </SharedWithUsers>
    <TaxCatchAll xmlns="c12886e0-e552-4999-964a-a6c2f4ccb2b1" xsi:nil="true"/>
    <lcf76f155ced4ddcb4097134ff3c332f xmlns="6add9a28-6956-412b-b277-d11e8307a710">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3182CE6A9D8804D97E5BC1E6876666E" ma:contentTypeVersion="17" ma:contentTypeDescription="Create a new document." ma:contentTypeScope="" ma:versionID="467c91b87ab0c265081f3b2fa2628261">
  <xsd:schema xmlns:xsd="http://www.w3.org/2001/XMLSchema" xmlns:xs="http://www.w3.org/2001/XMLSchema" xmlns:p="http://schemas.microsoft.com/office/2006/metadata/properties" xmlns:ns2="6add9a28-6956-412b-b277-d11e8307a710" xmlns:ns3="77b4f4c4-2685-4772-9cb7-c9ef513f8aaf" xmlns:ns4="c12886e0-e552-4999-964a-a6c2f4ccb2b1" targetNamespace="http://schemas.microsoft.com/office/2006/metadata/properties" ma:root="true" ma:fieldsID="7f0b32af77c0af7c4a550839f8235a2d" ns2:_="" ns3:_="" ns4:_="">
    <xsd:import namespace="6add9a28-6956-412b-b277-d11e8307a710"/>
    <xsd:import namespace="77b4f4c4-2685-4772-9cb7-c9ef513f8aaf"/>
    <xsd:import namespace="c12886e0-e552-4999-964a-a6c2f4ccb2b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add9a28-6956-412b-b277-d11e8307a7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c039845-d277-466e-a9af-ee1ca770c93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7b4f4c4-2685-4772-9cb7-c9ef513f8aa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12886e0-e552-4999-964a-a6c2f4ccb2b1"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01d3eeaf-0a47-4af8-97fa-91e8991e3737}" ma:internalName="TaxCatchAll" ma:showField="CatchAllData" ma:web="77b4f4c4-2685-4772-9cb7-c9ef513f8aa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309DD1D-B352-4C2C-8302-3A240AAE99AB}">
  <ds:schemaRefs>
    <ds:schemaRef ds:uri="http://schemas.microsoft.com/sharepoint/v3/contenttype/forms"/>
  </ds:schemaRefs>
</ds:datastoreItem>
</file>

<file path=customXml/itemProps2.xml><?xml version="1.0" encoding="utf-8"?>
<ds:datastoreItem xmlns:ds="http://schemas.openxmlformats.org/officeDocument/2006/customXml" ds:itemID="{5AE98B91-71D5-4071-BE77-627F6075F84C}">
  <ds:schemaRefs>
    <ds:schemaRef ds:uri="6add9a28-6956-412b-b277-d11e8307a710"/>
    <ds:schemaRef ds:uri="77b4f4c4-2685-4772-9cb7-c9ef513f8aaf"/>
    <ds:schemaRef ds:uri="c12886e0-e552-4999-964a-a6c2f4ccb2b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838A0B6B-57B0-420F-8BCA-1B9D45EEA0A0}">
  <ds:schemaRefs>
    <ds:schemaRef ds:uri="6add9a28-6956-412b-b277-d11e8307a710"/>
    <ds:schemaRef ds:uri="77b4f4c4-2685-4772-9cb7-c9ef513f8aaf"/>
    <ds:schemaRef ds:uri="c12886e0-e552-4999-964a-a6c2f4ccb2b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17493</Words>
  <Application>Microsoft Office PowerPoint</Application>
  <PresentationFormat>On-screen Show (4:3)</PresentationFormat>
  <Paragraphs>2331</Paragraphs>
  <Slides>64</Slides>
  <Notes>64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64</vt:i4>
      </vt:variant>
    </vt:vector>
  </HeadingPairs>
  <TitlesOfParts>
    <vt:vector size="75" baseType="lpstr">
      <vt:lpstr>Arial</vt:lpstr>
      <vt:lpstr>Arial Narrow</vt:lpstr>
      <vt:lpstr>Arial Unicode MS</vt:lpstr>
      <vt:lpstr>Calibri</vt:lpstr>
      <vt:lpstr>Franklin Gothic Demi</vt:lpstr>
      <vt:lpstr>Helvetica</vt:lpstr>
      <vt:lpstr>Manulife JH Sans Optimized Ligh</vt:lpstr>
      <vt:lpstr>Manulife JH Serif Optimized</vt:lpstr>
      <vt:lpstr>Verdana</vt:lpstr>
      <vt:lpstr>Wingdings</vt:lpstr>
      <vt:lpstr>John Hancock layouts</vt:lpstr>
      <vt:lpstr>10 things every investor should know about investing</vt:lpstr>
      <vt:lpstr>10 things every investor should know about investing</vt:lpstr>
      <vt:lpstr>Investing can help your savings catch up to your financial goals</vt:lpstr>
      <vt:lpstr>Life’s financial goals are often too big for savings alone </vt:lpstr>
      <vt:lpstr>The key to bridging the gap is your rate of return</vt:lpstr>
      <vt:lpstr>Reinvested compound interest is a powerful ally over time</vt:lpstr>
      <vt:lpstr>Investing in U.S. stocks is one of the best ways to build wealth</vt:lpstr>
      <vt:lpstr>Stocks have outpaced bonds and inflation over time, despite a litany of volatility-inducing events</vt:lpstr>
      <vt:lpstr>In any given year, returns may be negative</vt:lpstr>
      <vt:lpstr>The longer you hold stocks, the better the chance  returns will be positive</vt:lpstr>
      <vt:lpstr>Intra-year corrections are normal</vt:lpstr>
      <vt:lpstr>Dividends are a built-in source of returns</vt:lpstr>
      <vt:lpstr>International stocks can help you cast  a wider net</vt:lpstr>
      <vt:lpstr>International companies provide products you use every day</vt:lpstr>
      <vt:lpstr>International markets have periods of outperformance</vt:lpstr>
      <vt:lpstr>Nearly half the world’s investment  opportunities are overseas</vt:lpstr>
      <vt:lpstr>The future looks bright for overseas growth</vt:lpstr>
      <vt:lpstr>Opportunity for active managers: market cap flexibility</vt:lpstr>
      <vt:lpstr>Bonds can offer a more stable foundation</vt:lpstr>
      <vt:lpstr>Bonds offer the promise of regular cash flow, plus the return of principal</vt:lpstr>
      <vt:lpstr>Bonds compensate investors for different types of risks</vt:lpstr>
      <vt:lpstr>The future for fixed income is unlikely  to resemble the past</vt:lpstr>
      <vt:lpstr>Look beyond the mainstream for new opportunities</vt:lpstr>
      <vt:lpstr>Alternative investments may help you win by  not losing</vt:lpstr>
      <vt:lpstr>The level of stock market volatility in  recent years is unprecedented</vt:lpstr>
      <vt:lpstr>Traditional asset classes may not offer much protection in a severe market sell-off</vt:lpstr>
      <vt:lpstr>Limiting losses is paramount</vt:lpstr>
      <vt:lpstr>The benefits of being different</vt:lpstr>
      <vt:lpstr>There’s no wrong  time to invest</vt:lpstr>
      <vt:lpstr>Markets recover from crises</vt:lpstr>
      <vt:lpstr>Ignore short-term events and focus on the long-term</vt:lpstr>
      <vt:lpstr>The key is not missing the  market’s best days</vt:lpstr>
      <vt:lpstr>Elections? On average, presidential election cycles have been positive for stocks </vt:lpstr>
      <vt:lpstr>Which party is better for stocks once in the White House?</vt:lpstr>
      <vt:lpstr>Diversification is  a time-tested way  to mitigate risk</vt:lpstr>
      <vt:lpstr>The markets are unpredictable</vt:lpstr>
      <vt:lpstr>In some years, traditional diversification  didn’t always work well</vt:lpstr>
      <vt:lpstr>In other years, it did</vt:lpstr>
      <vt:lpstr>Nontraditional asset classes can play a role during difficult periods for equities </vt:lpstr>
      <vt:lpstr>Your asset mix should change as your goals change</vt:lpstr>
      <vt:lpstr>Timing makes a difference</vt:lpstr>
      <vt:lpstr>Active and passive strategies can play  a role</vt:lpstr>
      <vt:lpstr>Key terms – Active and passive management</vt:lpstr>
      <vt:lpstr>Investors can benefit from exposure to active and passive strategies</vt:lpstr>
      <vt:lpstr>Growth of passive investing (vs. active) </vt:lpstr>
      <vt:lpstr>Many financial professionals recommend a blend of both</vt:lpstr>
      <vt:lpstr>Basics of fund expenses  </vt:lpstr>
      <vt:lpstr>Passive index investing has helped push down expenses across the board</vt:lpstr>
      <vt:lpstr>Investors can benefit from exposure to active and passive strategies</vt:lpstr>
      <vt:lpstr>Traditional indexes reward bigger over better</vt:lpstr>
      <vt:lpstr>Emotions can be your worst enemy</vt:lpstr>
      <vt:lpstr>It’s natural to feel emotional about your investments</vt:lpstr>
      <vt:lpstr>Emotions tend to make investors abandon and reenter stocks at the worst times</vt:lpstr>
      <vt:lpstr>Chasing performance can lead  to underperformance</vt:lpstr>
      <vt:lpstr>What’s your investment horizon?</vt:lpstr>
      <vt:lpstr>Great years are not that uncommon</vt:lpstr>
      <vt:lpstr>Your financial professional is your greatest resource</vt:lpstr>
      <vt:lpstr>Your financial professional</vt:lpstr>
      <vt:lpstr>PowerPoint Presentation</vt:lpstr>
      <vt:lpstr>Q&amp;A</vt:lpstr>
      <vt:lpstr>Additional disclosure</vt:lpstr>
      <vt:lpstr>Additional disclosure</vt:lpstr>
      <vt:lpstr>Additional disclosure</vt:lpstr>
      <vt:lpstr>PowerPoint Presentation</vt:lpstr>
    </vt:vector>
  </TitlesOfParts>
  <Company>John Hancock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ETF Gatekeeper</dc:title>
  <dc:creator>Lisa Vogel</dc:creator>
  <cp:lastModifiedBy>Allegra Pericles</cp:lastModifiedBy>
  <cp:revision>1</cp:revision>
  <cp:lastPrinted>2024-03-06T21:29:23Z</cp:lastPrinted>
  <dcterms:created xsi:type="dcterms:W3CDTF">2013-10-01T19:06:52Z</dcterms:created>
  <dcterms:modified xsi:type="dcterms:W3CDTF">2024-04-09T20:23:56Z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0x01010093182CE6A9D8804D97E5BC1E6876666E</vt:lpwstr>
  </property>
  <property fmtid="{D5CDD505-2E9C-101B-9397-08002B2CF9AE}" pid="3" name="MediaServiceImageTags">
    <vt:lpwstr/>
  </property>
  <property fmtid="{D5CDD505-2E9C-101B-9397-08002B2CF9AE}" pid="4" name="ArticulateGUID">
    <vt:lpwstr>CF5B39C8-E915-4E13-9024-4CDC98E0F521</vt:lpwstr>
  </property>
  <property fmtid="{D5CDD505-2E9C-101B-9397-08002B2CF9AE}" pid="5" name="ArticulatePath">
    <vt:lpwstr>https://mfc.sharepoint.com/sites/PracticeManagement/Practice Management Document Library/Enhancing the client experience/10 things/2024 final 10 things/10-things-presentation-INVESTOR-JHIM-0324-FINAL</vt:lpwstr>
  </property>
</Properties>
</file>