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4.xml" ContentType="application/vnd.openxmlformats-officedocument.presentationml.tags+xml"/>
  <Override PartName="/ppt/notesSlides/notesSlide1.xml" ContentType="application/vnd.openxmlformats-officedocument.presentationml.notesSlide+xml"/>
  <Override PartName="/ppt/tags/tag45.xml" ContentType="application/vnd.openxmlformats-officedocument.presentationml.tags+xml"/>
  <Override PartName="/ppt/notesSlides/notesSlide2.xml" ContentType="application/vnd.openxmlformats-officedocument.presentationml.notesSlide+xml"/>
  <Override PartName="/ppt/tags/tag46.xml" ContentType="application/vnd.openxmlformats-officedocument.presentationml.tags+xml"/>
  <Override PartName="/ppt/notesSlides/notesSlide3.xml" ContentType="application/vnd.openxmlformats-officedocument.presentationml.notesSlide+xml"/>
  <Override PartName="/ppt/tags/tag47.xml" ContentType="application/vnd.openxmlformats-officedocument.presentationml.tags+xml"/>
  <Override PartName="/ppt/notesSlides/notesSlide4.xml" ContentType="application/vnd.openxmlformats-officedocument.presentationml.notesSlide+xml"/>
  <Override PartName="/ppt/tags/tag48.xml" ContentType="application/vnd.openxmlformats-officedocument.presentationml.tags+xml"/>
  <Override PartName="/ppt/notesSlides/notesSlide5.xml" ContentType="application/vnd.openxmlformats-officedocument.presentationml.notesSlide+xml"/>
  <Override PartName="/ppt/tags/tag49.xml" ContentType="application/vnd.openxmlformats-officedocument.presentationml.tags+xml"/>
  <Override PartName="/ppt/notesSlides/notesSlide6.xml" ContentType="application/vnd.openxmlformats-officedocument.presentationml.notesSlide+xml"/>
  <Override PartName="/ppt/tags/tag50.xml" ContentType="application/vnd.openxmlformats-officedocument.presentationml.tags+xml"/>
  <Override PartName="/ppt/notesSlides/notesSlide7.xml" ContentType="application/vnd.openxmlformats-officedocument.presentationml.notesSlide+xml"/>
  <Override PartName="/ppt/tags/tag51.xml" ContentType="application/vnd.openxmlformats-officedocument.presentationml.tags+xml"/>
  <Override PartName="/ppt/notesSlides/notesSlide8.xml" ContentType="application/vnd.openxmlformats-officedocument.presentationml.notesSlide+xml"/>
  <Override PartName="/ppt/tags/tag52.xml" ContentType="application/vnd.openxmlformats-officedocument.presentationml.tags+xml"/>
  <Override PartName="/ppt/notesSlides/notesSlide9.xml" ContentType="application/vnd.openxmlformats-officedocument.presentationml.notesSlide+xml"/>
  <Override PartName="/ppt/tags/tag53.xml" ContentType="application/vnd.openxmlformats-officedocument.presentationml.tags+xml"/>
  <Override PartName="/ppt/notesSlides/notesSlide10.xml" ContentType="application/vnd.openxmlformats-officedocument.presentationml.notesSlide+xml"/>
  <Override PartName="/ppt/tags/tag54.xml" ContentType="application/vnd.openxmlformats-officedocument.presentationml.tags+xml"/>
  <Override PartName="/ppt/notesSlides/notesSlide11.xml" ContentType="application/vnd.openxmlformats-officedocument.presentationml.notesSlide+xml"/>
  <Override PartName="/ppt/tags/tag5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56.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ags/tag57.xml" ContentType="application/vnd.openxmlformats-officedocument.presentationml.tags+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ags/tag58.xml" ContentType="application/vnd.openxmlformats-officedocument.presentationml.tags+xml"/>
  <Override PartName="/ppt/notesSlides/notesSlide1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3" r:id="rId5"/>
  </p:sldMasterIdLst>
  <p:notesMasterIdLst>
    <p:notesMasterId r:id="rId118"/>
  </p:notesMasterIdLst>
  <p:handoutMasterIdLst>
    <p:handoutMasterId r:id="rId119"/>
  </p:handoutMasterIdLst>
  <p:sldIdLst>
    <p:sldId id="2175" r:id="rId6"/>
    <p:sldId id="2137" r:id="rId7"/>
    <p:sldId id="2172" r:id="rId8"/>
    <p:sldId id="363" r:id="rId9"/>
    <p:sldId id="4011" r:id="rId10"/>
    <p:sldId id="3997" r:id="rId11"/>
    <p:sldId id="3998" r:id="rId12"/>
    <p:sldId id="3999" r:id="rId13"/>
    <p:sldId id="2151" r:id="rId14"/>
    <p:sldId id="2198" r:id="rId15"/>
    <p:sldId id="4000" r:id="rId16"/>
    <p:sldId id="4001" r:id="rId17"/>
    <p:sldId id="4002" r:id="rId18"/>
    <p:sldId id="2171" r:id="rId19"/>
    <p:sldId id="4003" r:id="rId20"/>
    <p:sldId id="2170" r:id="rId21"/>
    <p:sldId id="2203" r:id="rId22"/>
    <p:sldId id="2173" r:id="rId23"/>
    <p:sldId id="2205" r:id="rId24"/>
    <p:sldId id="2213" r:id="rId25"/>
    <p:sldId id="4004" r:id="rId26"/>
    <p:sldId id="4005" r:id="rId27"/>
    <p:sldId id="2218" r:id="rId28"/>
    <p:sldId id="2222" r:id="rId29"/>
    <p:sldId id="2223" r:id="rId30"/>
    <p:sldId id="2224" r:id="rId31"/>
    <p:sldId id="2206" r:id="rId32"/>
    <p:sldId id="2225" r:id="rId33"/>
    <p:sldId id="2616" r:id="rId34"/>
    <p:sldId id="2227" r:id="rId35"/>
    <p:sldId id="2228" r:id="rId36"/>
    <p:sldId id="2219" r:id="rId37"/>
    <p:sldId id="2229" r:id="rId38"/>
    <p:sldId id="2230" r:id="rId39"/>
    <p:sldId id="2596" r:id="rId40"/>
    <p:sldId id="2617" r:id="rId41"/>
    <p:sldId id="2598" r:id="rId42"/>
    <p:sldId id="2599" r:id="rId43"/>
    <p:sldId id="2600" r:id="rId44"/>
    <p:sldId id="2601" r:id="rId45"/>
    <p:sldId id="2602" r:id="rId46"/>
    <p:sldId id="2603" r:id="rId47"/>
    <p:sldId id="2604" r:id="rId48"/>
    <p:sldId id="2605" r:id="rId49"/>
    <p:sldId id="2606" r:id="rId50"/>
    <p:sldId id="2207" r:id="rId51"/>
    <p:sldId id="2231" r:id="rId52"/>
    <p:sldId id="2232" r:id="rId53"/>
    <p:sldId id="2233" r:id="rId54"/>
    <p:sldId id="2234" r:id="rId55"/>
    <p:sldId id="2235" r:id="rId56"/>
    <p:sldId id="2236" r:id="rId57"/>
    <p:sldId id="2237" r:id="rId58"/>
    <p:sldId id="2217" r:id="rId59"/>
    <p:sldId id="2214" r:id="rId60"/>
    <p:sldId id="2238" r:id="rId61"/>
    <p:sldId id="2208" r:id="rId62"/>
    <p:sldId id="2239" r:id="rId63"/>
    <p:sldId id="2240" r:id="rId64"/>
    <p:sldId id="2241" r:id="rId65"/>
    <p:sldId id="2242" r:id="rId66"/>
    <p:sldId id="2243" r:id="rId67"/>
    <p:sldId id="2244" r:id="rId68"/>
    <p:sldId id="2245" r:id="rId69"/>
    <p:sldId id="2246" r:id="rId70"/>
    <p:sldId id="4006" r:id="rId71"/>
    <p:sldId id="4007" r:id="rId72"/>
    <p:sldId id="2249" r:id="rId73"/>
    <p:sldId id="2250" r:id="rId74"/>
    <p:sldId id="2251" r:id="rId75"/>
    <p:sldId id="2252" r:id="rId76"/>
    <p:sldId id="2253" r:id="rId77"/>
    <p:sldId id="2254" r:id="rId78"/>
    <p:sldId id="2209" r:id="rId79"/>
    <p:sldId id="2255" r:id="rId80"/>
    <p:sldId id="2256" r:id="rId81"/>
    <p:sldId id="4008" r:id="rId82"/>
    <p:sldId id="2215" r:id="rId83"/>
    <p:sldId id="2258" r:id="rId84"/>
    <p:sldId id="2259" r:id="rId85"/>
    <p:sldId id="2260" r:id="rId86"/>
    <p:sldId id="2261" r:id="rId87"/>
    <p:sldId id="2212" r:id="rId88"/>
    <p:sldId id="2279" r:id="rId89"/>
    <p:sldId id="2280" r:id="rId90"/>
    <p:sldId id="2281" r:id="rId91"/>
    <p:sldId id="2282" r:id="rId92"/>
    <p:sldId id="2283" r:id="rId93"/>
    <p:sldId id="2284" r:id="rId94"/>
    <p:sldId id="2285" r:id="rId95"/>
    <p:sldId id="2286" r:id="rId96"/>
    <p:sldId id="2287" r:id="rId97"/>
    <p:sldId id="2216" r:id="rId98"/>
    <p:sldId id="2607" r:id="rId99"/>
    <p:sldId id="2608" r:id="rId100"/>
    <p:sldId id="2609" r:id="rId101"/>
    <p:sldId id="2610" r:id="rId102"/>
    <p:sldId id="2611" r:id="rId103"/>
    <p:sldId id="2612" r:id="rId104"/>
    <p:sldId id="2613" r:id="rId105"/>
    <p:sldId id="2614" r:id="rId106"/>
    <p:sldId id="2155" r:id="rId107"/>
    <p:sldId id="3994" r:id="rId108"/>
    <p:sldId id="3995" r:id="rId109"/>
    <p:sldId id="4009" r:id="rId110"/>
    <p:sldId id="4010" r:id="rId111"/>
    <p:sldId id="2620" r:id="rId112"/>
    <p:sldId id="2595" r:id="rId113"/>
    <p:sldId id="2289" r:id="rId114"/>
    <p:sldId id="2615" r:id="rId115"/>
    <p:sldId id="648" r:id="rId116"/>
    <p:sldId id="2133" r:id="rId117"/>
  </p:sldIdLst>
  <p:sldSz cx="12188825" cy="6858000"/>
  <p:notesSz cx="7315200" cy="9601200"/>
  <p:custDataLst>
    <p:tags r:id="rId1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orient="horz" pos="1584" userDrawn="1">
          <p15:clr>
            <a:srgbClr val="A4A3A4"/>
          </p15:clr>
        </p15:guide>
        <p15:guide id="7" orient="horz" pos="1344" userDrawn="1">
          <p15:clr>
            <a:srgbClr val="A4A3A4"/>
          </p15:clr>
        </p15:guide>
        <p15:guide id="8" pos="2553" userDrawn="1">
          <p15:clr>
            <a:srgbClr val="A4A3A4"/>
          </p15:clr>
        </p15:guide>
        <p15:guide id="9" orient="horz" pos="1139" userDrawn="1">
          <p15:clr>
            <a:srgbClr val="A4A3A4"/>
          </p15:clr>
        </p15:guide>
        <p15:guide id="10" orient="horz" pos="326" userDrawn="1">
          <p15:clr>
            <a:srgbClr val="A4A3A4"/>
          </p15:clr>
        </p15:guide>
        <p15:guide id="13" orient="horz" pos="3581" userDrawn="1">
          <p15:clr>
            <a:srgbClr val="A4A3A4"/>
          </p15:clr>
        </p15:guide>
        <p15:guide id="14" pos="2739" userDrawn="1">
          <p15:clr>
            <a:srgbClr val="A4A3A4"/>
          </p15:clr>
        </p15:guide>
        <p15:guide id="15" pos="3558" userDrawn="1">
          <p15:clr>
            <a:srgbClr val="A4A3A4"/>
          </p15:clr>
        </p15:guide>
        <p15:guide id="16" pos="4134" userDrawn="1">
          <p15:clr>
            <a:srgbClr val="A4A3A4"/>
          </p15:clr>
        </p15:guide>
        <p15:guide id="17" pos="5037" userDrawn="1">
          <p15:clr>
            <a:srgbClr val="A4A3A4"/>
          </p15:clr>
        </p15:guide>
        <p15:guide id="18" pos="1037" userDrawn="1">
          <p15:clr>
            <a:srgbClr val="A4A3A4"/>
          </p15:clr>
        </p15:guide>
        <p15:guide id="19" pos="6647" userDrawn="1">
          <p15:clr>
            <a:srgbClr val="A4A3A4"/>
          </p15:clr>
        </p15:guide>
        <p15:guide id="20" pos="3840" userDrawn="1">
          <p15:clr>
            <a:srgbClr val="A4A3A4"/>
          </p15:clr>
        </p15:guide>
      </p15:sldGuideLst>
    </p:ext>
    <p:ext uri="{2D200454-40CA-4A62-9FC3-DE9A4176ACB9}">
      <p15:notesGuideLst xmlns:p15="http://schemas.microsoft.com/office/powerpoint/2012/main">
        <p15:guide id="1" orient="horz" pos="2406" userDrawn="1">
          <p15:clr>
            <a:srgbClr val="A4A3A4"/>
          </p15:clr>
        </p15:guide>
        <p15:guide id="2" pos="368" userDrawn="1">
          <p15:clr>
            <a:srgbClr val="A4A3A4"/>
          </p15:clr>
        </p15:guide>
        <p15:guide id="3" pos="4237"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459DAB-79AA-E08E-1767-BDCA279CBB49}" name="Allegra Pericles" initials="AP" userId="S::perical@MFCGD.COM::6fb6fad6-731c-444c-82cd-a15dca0c4dc2" providerId="AD"/>
  <p188:author id="{530EF1C4-B3F0-3144-E64A-E92F18036B9C}" name="Laura Davies" initials="LD" userId="S::laura.davies@lowecom.com::60ad19b2-f6f7-40d7-bc24-f0a4ba95dff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3A39"/>
    <a:srgbClr val="00009A"/>
    <a:srgbClr val="06874E"/>
    <a:srgbClr val="EC6453"/>
    <a:srgbClr val="0000C1"/>
    <a:srgbClr val="D77D28"/>
    <a:srgbClr val="00A758"/>
    <a:srgbClr val="C1D8F7"/>
    <a:srgbClr val="CAEED9"/>
    <a:srgbClr val="E7F1EA"/>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03" autoAdjust="0"/>
    <p:restoredTop sz="86416" autoAdjust="0"/>
  </p:normalViewPr>
  <p:slideViewPr>
    <p:cSldViewPr snapToGrid="0">
      <p:cViewPr varScale="1">
        <p:scale>
          <a:sx n="51" d="100"/>
          <a:sy n="51" d="100"/>
        </p:scale>
        <p:origin x="1296" y="48"/>
      </p:cViewPr>
      <p:guideLst>
        <p:guide orient="horz" pos="1584"/>
        <p:guide orient="horz" pos="1344"/>
        <p:guide pos="2553"/>
        <p:guide orient="horz" pos="1139"/>
        <p:guide orient="horz" pos="326"/>
        <p:guide orient="horz" pos="3581"/>
        <p:guide pos="2739"/>
        <p:guide pos="3558"/>
        <p:guide pos="4134"/>
        <p:guide pos="5037"/>
        <p:guide pos="1037"/>
        <p:guide pos="6647"/>
        <p:guide pos="3840"/>
      </p:guideLst>
    </p:cSldViewPr>
  </p:slideViewPr>
  <p:outlineViewPr>
    <p:cViewPr>
      <p:scale>
        <a:sx n="33" d="100"/>
        <a:sy n="33" d="100"/>
      </p:scale>
      <p:origin x="0" y="-12984"/>
    </p:cViewPr>
  </p:outlineViewPr>
  <p:notesTextViewPr>
    <p:cViewPr>
      <p:scale>
        <a:sx n="1" d="1"/>
        <a:sy n="1" d="1"/>
      </p:scale>
      <p:origin x="0" y="0"/>
    </p:cViewPr>
  </p:notesTextViewPr>
  <p:notesViewPr>
    <p:cSldViewPr snapToGrid="0">
      <p:cViewPr>
        <p:scale>
          <a:sx n="150" d="100"/>
          <a:sy n="150" d="100"/>
        </p:scale>
        <p:origin x="1206" y="-2628"/>
      </p:cViewPr>
      <p:guideLst>
        <p:guide orient="horz" pos="2406"/>
        <p:guide pos="368"/>
        <p:guide pos="4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tags" Target="tags/tag1.xml"/><Relationship Id="rId125" Type="http://schemas.microsoft.com/office/2018/10/relationships/authors" Targe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CA" b="1" dirty="0"/>
              <a:t>Paying Off Credit Card Debt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4047657473236555E-2"/>
          <c:y val="0.10207083025631958"/>
          <c:w val="0.92013069563715544"/>
          <c:h val="0.75765157976486408"/>
        </c:manualLayout>
      </c:layout>
      <c:areaChart>
        <c:grouping val="stacked"/>
        <c:varyColors val="0"/>
        <c:ser>
          <c:idx val="0"/>
          <c:order val="0"/>
          <c:tx>
            <c:strRef>
              <c:f>'CC Update'!$N$7</c:f>
              <c:strCache>
                <c:ptCount val="1"/>
                <c:pt idx="0">
                  <c:v>Principal</c:v>
                </c:pt>
              </c:strCache>
            </c:strRef>
          </c:tx>
          <c:spPr>
            <a:solidFill>
              <a:srgbClr val="06874E"/>
            </a:solidFill>
            <a:ln>
              <a:noFill/>
            </a:ln>
            <a:effectLst/>
          </c:spPr>
          <c:cat>
            <c:numRef>
              <c:f>'CC Update'!$M$8:$M$272</c:f>
              <c:numCache>
                <c:formatCode>General</c:formatCode>
                <c:ptCount val="2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numCache>
            </c:numRef>
          </c:cat>
          <c:val>
            <c:numRef>
              <c:f>'CC Update'!$N$8:$N$272</c:f>
              <c:numCache>
                <c:formatCode>"$"#,##0</c:formatCode>
                <c:ptCount val="265"/>
                <c:pt idx="0">
                  <c:v>0</c:v>
                </c:pt>
                <c:pt idx="1">
                  <c:v>100</c:v>
                </c:pt>
                <c:pt idx="2">
                  <c:v>199</c:v>
                </c:pt>
                <c:pt idx="3">
                  <c:v>297.01</c:v>
                </c:pt>
                <c:pt idx="4">
                  <c:v>394.03989999999999</c:v>
                </c:pt>
                <c:pt idx="5">
                  <c:v>490.09950099999998</c:v>
                </c:pt>
                <c:pt idx="6">
                  <c:v>585.19850599000006</c:v>
                </c:pt>
                <c:pt idx="7">
                  <c:v>679.34652093010004</c:v>
                </c:pt>
                <c:pt idx="8">
                  <c:v>772.55305572079908</c:v>
                </c:pt>
                <c:pt idx="9">
                  <c:v>864.82752516359108</c:v>
                </c:pt>
                <c:pt idx="10">
                  <c:v>956.17924991195514</c:v>
                </c:pt>
                <c:pt idx="11">
                  <c:v>1046.6174574128356</c:v>
                </c:pt>
                <c:pt idx="12">
                  <c:v>1136.1512828387072</c:v>
                </c:pt>
                <c:pt idx="13">
                  <c:v>1224.7897700103201</c:v>
                </c:pt>
                <c:pt idx="14">
                  <c:v>1312.5418723102171</c:v>
                </c:pt>
                <c:pt idx="15">
                  <c:v>1399.4164535871148</c:v>
                </c:pt>
                <c:pt idx="16">
                  <c:v>1485.4222890512438</c:v>
                </c:pt>
                <c:pt idx="17">
                  <c:v>1570.5680661607314</c:v>
                </c:pt>
                <c:pt idx="18">
                  <c:v>1654.862385499124</c:v>
                </c:pt>
                <c:pt idx="19">
                  <c:v>1738.3137616441327</c:v>
                </c:pt>
                <c:pt idx="20">
                  <c:v>1820.9306240276915</c:v>
                </c:pt>
                <c:pt idx="21">
                  <c:v>1902.7213177874146</c:v>
                </c:pt>
                <c:pt idx="22">
                  <c:v>1983.6941046095405</c:v>
                </c:pt>
                <c:pt idx="23">
                  <c:v>2063.8571635634453</c:v>
                </c:pt>
                <c:pt idx="24">
                  <c:v>2143.2185919278108</c:v>
                </c:pt>
                <c:pt idx="25">
                  <c:v>2221.7864060085326</c:v>
                </c:pt>
                <c:pt idx="26">
                  <c:v>2299.5685419484471</c:v>
                </c:pt>
                <c:pt idx="27">
                  <c:v>2376.5728565289628</c:v>
                </c:pt>
                <c:pt idx="28">
                  <c:v>2452.8071279636733</c:v>
                </c:pt>
                <c:pt idx="29">
                  <c:v>2528.2790566840367</c:v>
                </c:pt>
                <c:pt idx="30">
                  <c:v>2602.9962661171962</c:v>
                </c:pt>
                <c:pt idx="31">
                  <c:v>2676.9663034560244</c:v>
                </c:pt>
                <c:pt idx="32">
                  <c:v>2750.1966404214641</c:v>
                </c:pt>
                <c:pt idx="33">
                  <c:v>2822.6946740172493</c:v>
                </c:pt>
                <c:pt idx="34">
                  <c:v>2894.4677272770768</c:v>
                </c:pt>
                <c:pt idx="35">
                  <c:v>2965.5230500043062</c:v>
                </c:pt>
                <c:pt idx="36">
                  <c:v>3035.867819504263</c:v>
                </c:pt>
                <c:pt idx="37">
                  <c:v>3105.5091413092205</c:v>
                </c:pt>
                <c:pt idx="38">
                  <c:v>3174.4540498961283</c:v>
                </c:pt>
                <c:pt idx="39">
                  <c:v>3242.709509397167</c:v>
                </c:pt>
                <c:pt idx="40">
                  <c:v>3310.2824143031953</c:v>
                </c:pt>
                <c:pt idx="41">
                  <c:v>3377.1795901601636</c:v>
                </c:pt>
                <c:pt idx="42">
                  <c:v>3443.4077942585618</c:v>
                </c:pt>
                <c:pt idx="43">
                  <c:v>3508.9737163159762</c:v>
                </c:pt>
                <c:pt idx="44">
                  <c:v>3573.8839791528162</c:v>
                </c:pt>
                <c:pt idx="45">
                  <c:v>3638.1451393612879</c:v>
                </c:pt>
                <c:pt idx="46">
                  <c:v>3701.7636879676752</c:v>
                </c:pt>
                <c:pt idx="47">
                  <c:v>3764.7460510879982</c:v>
                </c:pt>
                <c:pt idx="48">
                  <c:v>3827.0985905771181</c:v>
                </c:pt>
                <c:pt idx="49">
                  <c:v>3888.8276046713468</c:v>
                </c:pt>
                <c:pt idx="50">
                  <c:v>3949.9393286246332</c:v>
                </c:pt>
                <c:pt idx="51">
                  <c:v>4010.4399353383869</c:v>
                </c:pt>
                <c:pt idx="52">
                  <c:v>4070.3355359850029</c:v>
                </c:pt>
                <c:pt idx="53">
                  <c:v>4129.6321806251526</c:v>
                </c:pt>
                <c:pt idx="54">
                  <c:v>4188.3358588189012</c:v>
                </c:pt>
                <c:pt idx="55">
                  <c:v>4246.4525002307118</c:v>
                </c:pt>
                <c:pt idx="56">
                  <c:v>4303.987975228405</c:v>
                </c:pt>
                <c:pt idx="57">
                  <c:v>4360.9480954761211</c:v>
                </c:pt>
                <c:pt idx="58">
                  <c:v>4417.3386145213599</c:v>
                </c:pt>
                <c:pt idx="59">
                  <c:v>4473.1652283761459</c:v>
                </c:pt>
                <c:pt idx="60">
                  <c:v>4528.4335760923841</c:v>
                </c:pt>
                <c:pt idx="61">
                  <c:v>4583.1492403314605</c:v>
                </c:pt>
                <c:pt idx="62">
                  <c:v>4637.3177479281458</c:v>
                </c:pt>
                <c:pt idx="63">
                  <c:v>4690.9445704488644</c:v>
                </c:pt>
                <c:pt idx="64">
                  <c:v>4744.0351247443759</c:v>
                </c:pt>
                <c:pt idx="65">
                  <c:v>4796.5947734969322</c:v>
                </c:pt>
                <c:pt idx="66">
                  <c:v>4848.6288257619626</c:v>
                </c:pt>
                <c:pt idx="67">
                  <c:v>4900.1425375043427</c:v>
                </c:pt>
                <c:pt idx="68">
                  <c:v>4951.1411121292995</c:v>
                </c:pt>
                <c:pt idx="69">
                  <c:v>5001.6297010080061</c:v>
                </c:pt>
                <c:pt idx="70">
                  <c:v>5051.6134039979261</c:v>
                </c:pt>
                <c:pt idx="71">
                  <c:v>5101.097269957947</c:v>
                </c:pt>
                <c:pt idx="72">
                  <c:v>5150.0862972583673</c:v>
                </c:pt>
                <c:pt idx="73">
                  <c:v>5198.5854342857838</c:v>
                </c:pt>
                <c:pt idx="74">
                  <c:v>5246.5995799429256</c:v>
                </c:pt>
                <c:pt idx="75">
                  <c:v>5294.1335841434966</c:v>
                </c:pt>
                <c:pt idx="76">
                  <c:v>5341.1922483020617</c:v>
                </c:pt>
                <c:pt idx="77">
                  <c:v>5387.7803258190406</c:v>
                </c:pt>
                <c:pt idx="78">
                  <c:v>5433.9025225608502</c:v>
                </c:pt>
                <c:pt idx="79">
                  <c:v>5479.5634973352417</c:v>
                </c:pt>
                <c:pt idx="80">
                  <c:v>5524.7678623618895</c:v>
                </c:pt>
                <c:pt idx="81">
                  <c:v>5569.5201837382701</c:v>
                </c:pt>
                <c:pt idx="82">
                  <c:v>5613.824981900887</c:v>
                </c:pt>
                <c:pt idx="83">
                  <c:v>5657.6867320818783</c:v>
                </c:pt>
                <c:pt idx="84">
                  <c:v>5701.1098647610597</c:v>
                </c:pt>
                <c:pt idx="85">
                  <c:v>5744.0987661134495</c:v>
                </c:pt>
                <c:pt idx="86">
                  <c:v>5786.6577784523151</c:v>
                </c:pt>
                <c:pt idx="87">
                  <c:v>5828.7912006677916</c:v>
                </c:pt>
                <c:pt idx="88">
                  <c:v>5870.5032886611134</c:v>
                </c:pt>
                <c:pt idx="89">
                  <c:v>5911.7982557745026</c:v>
                </c:pt>
                <c:pt idx="90">
                  <c:v>5952.680273216758</c:v>
                </c:pt>
                <c:pt idx="91">
                  <c:v>5993.1534704845908</c:v>
                </c:pt>
                <c:pt idx="92">
                  <c:v>6033.2219357797449</c:v>
                </c:pt>
                <c:pt idx="93">
                  <c:v>6072.889716421947</c:v>
                </c:pt>
                <c:pt idx="94">
                  <c:v>6112.1608192577278</c:v>
                </c:pt>
                <c:pt idx="95">
                  <c:v>6151.0392110651501</c:v>
                </c:pt>
                <c:pt idx="96">
                  <c:v>6189.528818954499</c:v>
                </c:pt>
                <c:pt idx="97">
                  <c:v>6227.6335307649542</c:v>
                </c:pt>
                <c:pt idx="98">
                  <c:v>6265.3571954573044</c:v>
                </c:pt>
                <c:pt idx="99">
                  <c:v>6302.7036235027317</c:v>
                </c:pt>
                <c:pt idx="100">
                  <c:v>6339.6765872677042</c:v>
                </c:pt>
                <c:pt idx="101">
                  <c:v>6376.2798213950273</c:v>
                </c:pt>
                <c:pt idx="102">
                  <c:v>6412.5170231810771</c:v>
                </c:pt>
                <c:pt idx="103">
                  <c:v>6448.3918529492666</c:v>
                </c:pt>
                <c:pt idx="104">
                  <c:v>6483.9079344197744</c:v>
                </c:pt>
                <c:pt idx="105">
                  <c:v>6519.0688550755767</c:v>
                </c:pt>
                <c:pt idx="106">
                  <c:v>6553.8781665248207</c:v>
                </c:pt>
                <c:pt idx="107">
                  <c:v>6588.3393848595724</c:v>
                </c:pt>
                <c:pt idx="108">
                  <c:v>6622.4559910109765</c:v>
                </c:pt>
                <c:pt idx="109">
                  <c:v>6656.2314311008668</c:v>
                </c:pt>
                <c:pt idx="110">
                  <c:v>6689.669116789858</c:v>
                </c:pt>
                <c:pt idx="111">
                  <c:v>6722.772425621959</c:v>
                </c:pt>
                <c:pt idx="112">
                  <c:v>6755.5447013657395</c:v>
                </c:pt>
                <c:pt idx="113">
                  <c:v>6787.9892543520818</c:v>
                </c:pt>
                <c:pt idx="114">
                  <c:v>6820.1093618085606</c:v>
                </c:pt>
                <c:pt idx="115">
                  <c:v>6851.9082681904747</c:v>
                </c:pt>
                <c:pt idx="116">
                  <c:v>6883.3891855085703</c:v>
                </c:pt>
                <c:pt idx="117">
                  <c:v>6914.555293653485</c:v>
                </c:pt>
                <c:pt idx="118">
                  <c:v>6945.4097407169502</c:v>
                </c:pt>
                <c:pt idx="119">
                  <c:v>6975.9556433097805</c:v>
                </c:pt>
                <c:pt idx="120">
                  <c:v>7006.1960868766828</c:v>
                </c:pt>
                <c:pt idx="121">
                  <c:v>7036.1341260079162</c:v>
                </c:pt>
                <c:pt idx="122">
                  <c:v>7065.7727847478372</c:v>
                </c:pt>
                <c:pt idx="123">
                  <c:v>7095.1150569003585</c:v>
                </c:pt>
                <c:pt idx="124">
                  <c:v>7124.1639063313551</c:v>
                </c:pt>
                <c:pt idx="125">
                  <c:v>7152.9222672680417</c:v>
                </c:pt>
                <c:pt idx="126">
                  <c:v>7181.3930445953611</c:v>
                </c:pt>
                <c:pt idx="127">
                  <c:v>7209.5791141494074</c:v>
                </c:pt>
                <c:pt idx="128">
                  <c:v>7237.483323007913</c:v>
                </c:pt>
                <c:pt idx="129">
                  <c:v>7265.1084897778337</c:v>
                </c:pt>
                <c:pt idx="130">
                  <c:v>7292.457404880055</c:v>
                </c:pt>
                <c:pt idx="131">
                  <c:v>7319.5328308312546</c:v>
                </c:pt>
                <c:pt idx="132">
                  <c:v>7346.3375025229425</c:v>
                </c:pt>
                <c:pt idx="133">
                  <c:v>7372.8741274977128</c:v>
                </c:pt>
                <c:pt idx="134">
                  <c:v>7399.1453862227354</c:v>
                </c:pt>
                <c:pt idx="135">
                  <c:v>7425.1539323605084</c:v>
                </c:pt>
                <c:pt idx="136">
                  <c:v>7450.902393036903</c:v>
                </c:pt>
                <c:pt idx="137">
                  <c:v>7476.393369106534</c:v>
                </c:pt>
                <c:pt idx="138">
                  <c:v>7501.6294354154688</c:v>
                </c:pt>
                <c:pt idx="139">
                  <c:v>7526.6131410613143</c:v>
                </c:pt>
                <c:pt idx="140">
                  <c:v>7551.3470096507008</c:v>
                </c:pt>
                <c:pt idx="141">
                  <c:v>7575.8335395541935</c:v>
                </c:pt>
                <c:pt idx="142">
                  <c:v>7600.075204158652</c:v>
                </c:pt>
                <c:pt idx="143">
                  <c:v>7624.0744521170654</c:v>
                </c:pt>
                <c:pt idx="144">
                  <c:v>7647.8337075958943</c:v>
                </c:pt>
                <c:pt idx="145">
                  <c:v>7671.3553705199356</c:v>
                </c:pt>
                <c:pt idx="146">
                  <c:v>7694.6418168147366</c:v>
                </c:pt>
                <c:pt idx="147">
                  <c:v>7717.6953986465887</c:v>
                </c:pt>
                <c:pt idx="148">
                  <c:v>7740.5184446601224</c:v>
                </c:pt>
                <c:pt idx="149">
                  <c:v>7763.1132602135212</c:v>
                </c:pt>
                <c:pt idx="150">
                  <c:v>7785.4821276113862</c:v>
                </c:pt>
                <c:pt idx="151">
                  <c:v>7807.6273063352719</c:v>
                </c:pt>
                <c:pt idx="152">
                  <c:v>7829.5510332719196</c:v>
                </c:pt>
                <c:pt idx="153">
                  <c:v>7851.2555229392001</c:v>
                </c:pt>
                <c:pt idx="154">
                  <c:v>7872.742967709808</c:v>
                </c:pt>
                <c:pt idx="155">
                  <c:v>7894.0155380327096</c:v>
                </c:pt>
                <c:pt idx="156">
                  <c:v>7915.0753826523824</c:v>
                </c:pt>
                <c:pt idx="157">
                  <c:v>7935.9246288258582</c:v>
                </c:pt>
                <c:pt idx="158">
                  <c:v>7956.5653825375994</c:v>
                </c:pt>
                <c:pt idx="159">
                  <c:v>7976.9997287122233</c:v>
                </c:pt>
                <c:pt idx="160">
                  <c:v>7997.2297314251009</c:v>
                </c:pt>
                <c:pt idx="161">
                  <c:v>8017.2574341108502</c:v>
                </c:pt>
                <c:pt idx="162">
                  <c:v>8037.0848597697413</c:v>
                </c:pt>
                <c:pt idx="163">
                  <c:v>8056.7140111720437</c:v>
                </c:pt>
                <c:pt idx="164">
                  <c:v>8076.1468710603231</c:v>
                </c:pt>
                <c:pt idx="165">
                  <c:v>8095.3854023497197</c:v>
                </c:pt>
                <c:pt idx="166">
                  <c:v>8114.4315483262226</c:v>
                </c:pt>
                <c:pt idx="167">
                  <c:v>8133.2872328429603</c:v>
                </c:pt>
                <c:pt idx="168">
                  <c:v>8151.9543605145309</c:v>
                </c:pt>
                <c:pt idx="169">
                  <c:v>8170.4348169093855</c:v>
                </c:pt>
                <c:pt idx="170">
                  <c:v>8188.7304687402921</c:v>
                </c:pt>
                <c:pt idx="171">
                  <c:v>8206.8431640528888</c:v>
                </c:pt>
                <c:pt idx="172">
                  <c:v>8224.7747324123593</c:v>
                </c:pt>
                <c:pt idx="173">
                  <c:v>8242.526985088236</c:v>
                </c:pt>
                <c:pt idx="174">
                  <c:v>8260.1017152373533</c:v>
                </c:pt>
                <c:pt idx="175">
                  <c:v>8277.5006980849794</c:v>
                </c:pt>
                <c:pt idx="176">
                  <c:v>8294.7256911041295</c:v>
                </c:pt>
                <c:pt idx="177">
                  <c:v>8311.7784341930874</c:v>
                </c:pt>
                <c:pt idx="178">
                  <c:v>8328.6606498511574</c:v>
                </c:pt>
                <c:pt idx="179">
                  <c:v>8345.3740433526455</c:v>
                </c:pt>
                <c:pt idx="180">
                  <c:v>8361.9203029191194</c:v>
                </c:pt>
                <c:pt idx="181">
                  <c:v>8378.3010998899281</c:v>
                </c:pt>
                <c:pt idx="182">
                  <c:v>8394.518088891029</c:v>
                </c:pt>
                <c:pt idx="183">
                  <c:v>8410.5729080021192</c:v>
                </c:pt>
                <c:pt idx="184">
                  <c:v>8426.4671789220974</c:v>
                </c:pt>
                <c:pt idx="185">
                  <c:v>8442.2025071328771</c:v>
                </c:pt>
                <c:pt idx="186">
                  <c:v>8457.7804820615474</c:v>
                </c:pt>
                <c:pt idx="187">
                  <c:v>8473.2026772409317</c:v>
                </c:pt>
                <c:pt idx="188">
                  <c:v>8488.4706504685219</c:v>
                </c:pt>
                <c:pt idx="189">
                  <c:v>8503.5859439638371</c:v>
                </c:pt>
                <c:pt idx="190">
                  <c:v>8518.5500845241986</c:v>
                </c:pt>
                <c:pt idx="191">
                  <c:v>8533.3645836789565</c:v>
                </c:pt>
                <c:pt idx="192">
                  <c:v>8548.0309378421662</c:v>
                </c:pt>
                <c:pt idx="193">
                  <c:v>8562.5506284637449</c:v>
                </c:pt>
                <c:pt idx="194">
                  <c:v>8576.9251221791073</c:v>
                </c:pt>
                <c:pt idx="195">
                  <c:v>8591.1558709573164</c:v>
                </c:pt>
                <c:pt idx="196">
                  <c:v>8605.2443122477434</c:v>
                </c:pt>
                <c:pt idx="197">
                  <c:v>8619.1918691252667</c:v>
                </c:pt>
                <c:pt idx="198">
                  <c:v>8632.999950434014</c:v>
                </c:pt>
                <c:pt idx="199">
                  <c:v>8646.6699509296741</c:v>
                </c:pt>
                <c:pt idx="200">
                  <c:v>8660.2032514203765</c:v>
                </c:pt>
                <c:pt idx="201">
                  <c:v>8673.601218906173</c:v>
                </c:pt>
                <c:pt idx="202">
                  <c:v>8686.8652067171115</c:v>
                </c:pt>
                <c:pt idx="203">
                  <c:v>8699.9965546499407</c:v>
                </c:pt>
                <c:pt idx="204">
                  <c:v>8712.9965891034408</c:v>
                </c:pt>
                <c:pt idx="205">
                  <c:v>8725.8666232124069</c:v>
                </c:pt>
                <c:pt idx="206">
                  <c:v>8738.643613565604</c:v>
                </c:pt>
                <c:pt idx="207">
                  <c:v>8751.6434559255449</c:v>
                </c:pt>
                <c:pt idx="208">
                  <c:v>8764.8700372026469</c:v>
                </c:pt>
                <c:pt idx="209">
                  <c:v>8778.3273121015227</c:v>
                </c:pt>
                <c:pt idx="210">
                  <c:v>8792.0193043034269</c:v>
                </c:pt>
                <c:pt idx="211">
                  <c:v>8805.9501076693196</c:v>
                </c:pt>
                <c:pt idx="212">
                  <c:v>8820.1238874639184</c:v>
                </c:pt>
                <c:pt idx="213">
                  <c:v>8834.5448816011012</c:v>
                </c:pt>
                <c:pt idx="214">
                  <c:v>8849.217401911028</c:v>
                </c:pt>
                <c:pt idx="215">
                  <c:v>8864.1458354293591</c:v>
                </c:pt>
                <c:pt idx="216">
                  <c:v>8879.3346457089719</c:v>
                </c:pt>
                <c:pt idx="217">
                  <c:v>8894.7883741545465</c:v>
                </c:pt>
                <c:pt idx="218">
                  <c:v>8910.5116413804262</c:v>
                </c:pt>
                <c:pt idx="219">
                  <c:v>8926.5091485921694</c:v>
                </c:pt>
                <c:pt idx="220">
                  <c:v>8942.7856789921971</c:v>
                </c:pt>
                <c:pt idx="221">
                  <c:v>8959.3460992099535</c:v>
                </c:pt>
                <c:pt idx="222">
                  <c:v>8976.1953607570067</c:v>
                </c:pt>
                <c:pt idx="223">
                  <c:v>8993.3385015075437</c:v>
                </c:pt>
                <c:pt idx="224">
                  <c:v>9010.7806472046705</c:v>
                </c:pt>
                <c:pt idx="225">
                  <c:v>9028.5270129929995</c:v>
                </c:pt>
                <c:pt idx="226">
                  <c:v>9046.5829049779531</c:v>
                </c:pt>
                <c:pt idx="227">
                  <c:v>9064.9537218122769</c:v>
                </c:pt>
                <c:pt idx="228">
                  <c:v>9083.6449563102196</c:v>
                </c:pt>
                <c:pt idx="229">
                  <c:v>9102.6621970898632</c:v>
                </c:pt>
                <c:pt idx="230">
                  <c:v>9122.0111302441055</c:v>
                </c:pt>
                <c:pt idx="231">
                  <c:v>9141.6975410407795</c:v>
                </c:pt>
                <c:pt idx="232">
                  <c:v>9161.7273156524316</c:v>
                </c:pt>
                <c:pt idx="233">
                  <c:v>9182.1064429162689</c:v>
                </c:pt>
                <c:pt idx="234">
                  <c:v>9202.8410161247994</c:v>
                </c:pt>
                <c:pt idx="235">
                  <c:v>9223.93723484771</c:v>
                </c:pt>
                <c:pt idx="236">
                  <c:v>9245.4014067855114</c:v>
                </c:pt>
                <c:pt idx="237">
                  <c:v>9267.2399496555281</c:v>
                </c:pt>
                <c:pt idx="238">
                  <c:v>9289.4593931107702</c:v>
                </c:pt>
                <c:pt idx="239">
                  <c:v>9312.0663806922767</c:v>
                </c:pt>
                <c:pt idx="240">
                  <c:v>9335.0676718155173</c:v>
                </c:pt>
                <c:pt idx="241">
                  <c:v>9358.4701437914337</c:v>
                </c:pt>
                <c:pt idx="242">
                  <c:v>9382.28079388273</c:v>
                </c:pt>
                <c:pt idx="243">
                  <c:v>9406.5067413960351</c:v>
                </c:pt>
                <c:pt idx="244">
                  <c:v>9431.1552298105507</c:v>
                </c:pt>
                <c:pt idx="245">
                  <c:v>9456.2336289438299</c:v>
                </c:pt>
                <c:pt idx="246">
                  <c:v>9481.7494371553257</c:v>
                </c:pt>
                <c:pt idx="247">
                  <c:v>9507.7102835883761</c:v>
                </c:pt>
                <c:pt idx="248">
                  <c:v>9534.1239304512965</c:v>
                </c:pt>
                <c:pt idx="249">
                  <c:v>9560.9982753382519</c:v>
                </c:pt>
                <c:pt idx="250">
                  <c:v>9588.3413535906093</c:v>
                </c:pt>
                <c:pt idx="251">
                  <c:v>9616.1613406994857</c:v>
                </c:pt>
                <c:pt idx="252">
                  <c:v>9644.4665547501863</c:v>
                </c:pt>
                <c:pt idx="253">
                  <c:v>9673.2654589092872</c:v>
                </c:pt>
                <c:pt idx="254">
                  <c:v>9702.5666639550964</c:v>
                </c:pt>
                <c:pt idx="255">
                  <c:v>9732.3789308522464</c:v>
                </c:pt>
                <c:pt idx="256">
                  <c:v>9762.7111733711936</c:v>
                </c:pt>
                <c:pt idx="257">
                  <c:v>9793.5724607534103</c:v>
                </c:pt>
                <c:pt idx="258">
                  <c:v>9824.9720204230507</c:v>
                </c:pt>
                <c:pt idx="259">
                  <c:v>9856.9192407459286</c:v>
                </c:pt>
                <c:pt idx="260">
                  <c:v>9889.4236738366053</c:v>
                </c:pt>
                <c:pt idx="261">
                  <c:v>9922.4950384144395</c:v>
                </c:pt>
                <c:pt idx="262">
                  <c:v>9956.1432227094519</c:v>
                </c:pt>
                <c:pt idx="263">
                  <c:v>9990.3782874188764</c:v>
                </c:pt>
                <c:pt idx="264">
                  <c:v>10025.210468715273</c:v>
                </c:pt>
              </c:numCache>
            </c:numRef>
          </c:val>
          <c:extLst>
            <c:ext xmlns:c16="http://schemas.microsoft.com/office/drawing/2014/chart" uri="{C3380CC4-5D6E-409C-BE32-E72D297353CC}">
              <c16:uniqueId val="{00000000-0654-D04A-9904-55343E7D50E5}"/>
            </c:ext>
          </c:extLst>
        </c:ser>
        <c:ser>
          <c:idx val="1"/>
          <c:order val="1"/>
          <c:tx>
            <c:strRef>
              <c:f>'CC Update'!$O$7</c:f>
              <c:strCache>
                <c:ptCount val="1"/>
                <c:pt idx="0">
                  <c:v>Interest</c:v>
                </c:pt>
              </c:strCache>
            </c:strRef>
          </c:tx>
          <c:spPr>
            <a:solidFill>
              <a:srgbClr val="00009A"/>
            </a:solidFill>
            <a:ln>
              <a:noFill/>
            </a:ln>
            <a:effectLst/>
          </c:spPr>
          <c:cat>
            <c:numRef>
              <c:f>'CC Update'!$M$8:$M$272</c:f>
              <c:numCache>
                <c:formatCode>General</c:formatCode>
                <c:ptCount val="2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numCache>
            </c:numRef>
          </c:cat>
          <c:val>
            <c:numRef>
              <c:f>'CC Update'!$O$8:$O$272</c:f>
              <c:numCache>
                <c:formatCode>"$"#,##0</c:formatCode>
                <c:ptCount val="265"/>
                <c:pt idx="0">
                  <c:v>0</c:v>
                </c:pt>
                <c:pt idx="1">
                  <c:v>174.41666666666669</c:v>
                </c:pt>
                <c:pt idx="2">
                  <c:v>347.0891666666667</c:v>
                </c:pt>
                <c:pt idx="3">
                  <c:v>518.03494166666667</c:v>
                </c:pt>
                <c:pt idx="4">
                  <c:v>687.27125891666674</c:v>
                </c:pt>
                <c:pt idx="5">
                  <c:v>854.81521299416681</c:v>
                </c:pt>
                <c:pt idx="6">
                  <c:v>1020.6837275308918</c:v>
                </c:pt>
                <c:pt idx="7">
                  <c:v>1184.8935569222497</c:v>
                </c:pt>
                <c:pt idx="8">
                  <c:v>1347.4612880196939</c:v>
                </c:pt>
                <c:pt idx="9">
                  <c:v>1508.4033418061638</c:v>
                </c:pt>
                <c:pt idx="10">
                  <c:v>1667.7359750547689</c:v>
                </c:pt>
                <c:pt idx="11">
                  <c:v>1825.4752819708879</c:v>
                </c:pt>
                <c:pt idx="12">
                  <c:v>1981.6371958178456</c:v>
                </c:pt>
                <c:pt idx="13">
                  <c:v>2136.2374905263341</c:v>
                </c:pt>
                <c:pt idx="14">
                  <c:v>2289.2917822877375</c:v>
                </c:pt>
                <c:pt idx="15">
                  <c:v>2440.8155311315268</c:v>
                </c:pt>
                <c:pt idx="16">
                  <c:v>2590.8240424868782</c:v>
                </c:pt>
                <c:pt idx="17">
                  <c:v>2739.3324687286758</c:v>
                </c:pt>
                <c:pt idx="18">
                  <c:v>2886.3558107080557</c:v>
                </c:pt>
                <c:pt idx="19">
                  <c:v>3031.908919267642</c:v>
                </c:pt>
                <c:pt idx="20">
                  <c:v>3176.0064967416324</c:v>
                </c:pt>
                <c:pt idx="21">
                  <c:v>3318.663098440883</c:v>
                </c:pt>
                <c:pt idx="22">
                  <c:v>3459.893134123141</c:v>
                </c:pt>
                <c:pt idx="23">
                  <c:v>3599.7108694485764</c:v>
                </c:pt>
                <c:pt idx="24">
                  <c:v>3738.1304274207573</c:v>
                </c:pt>
                <c:pt idx="25">
                  <c:v>3875.1657898132166</c:v>
                </c:pt>
                <c:pt idx="26">
                  <c:v>4010.830798581751</c:v>
                </c:pt>
                <c:pt idx="27">
                  <c:v>4145.1391572625998</c:v>
                </c:pt>
                <c:pt idx="28">
                  <c:v>4278.1044323566402</c:v>
                </c:pt>
                <c:pt idx="29">
                  <c:v>4409.7400546997405</c:v>
                </c:pt>
                <c:pt idx="30">
                  <c:v>4540.0593208194095</c:v>
                </c:pt>
                <c:pt idx="31">
                  <c:v>4669.075394277882</c:v>
                </c:pt>
                <c:pt idx="32">
                  <c:v>4796.8013070017696</c:v>
                </c:pt>
                <c:pt idx="33">
                  <c:v>4923.2499605984185</c:v>
                </c:pt>
                <c:pt idx="34">
                  <c:v>5048.4341276591013</c:v>
                </c:pt>
                <c:pt idx="35">
                  <c:v>5172.3664530491769</c:v>
                </c:pt>
                <c:pt idx="36">
                  <c:v>5295.0594551853519</c:v>
                </c:pt>
                <c:pt idx="37">
                  <c:v>5416.5255273001649</c:v>
                </c:pt>
                <c:pt idx="38">
                  <c:v>5536.7769386938298</c:v>
                </c:pt>
                <c:pt idx="39">
                  <c:v>5655.8258359735582</c:v>
                </c:pt>
                <c:pt idx="40">
                  <c:v>5773.6842442804891</c:v>
                </c:pt>
                <c:pt idx="41">
                  <c:v>5890.3640685043511</c:v>
                </c:pt>
                <c:pt idx="42">
                  <c:v>6005.8770944859743</c:v>
                </c:pt>
                <c:pt idx="43">
                  <c:v>6120.2349902077813</c:v>
                </c:pt>
                <c:pt idx="44">
                  <c:v>6233.4493069723703</c:v>
                </c:pt>
                <c:pt idx="45">
                  <c:v>6345.5314805693133</c:v>
                </c:pt>
                <c:pt idx="46">
                  <c:v>6456.4928324302873</c:v>
                </c:pt>
                <c:pt idx="47">
                  <c:v>6566.3445707726514</c:v>
                </c:pt>
                <c:pt idx="48">
                  <c:v>6675.0977917315913</c:v>
                </c:pt>
                <c:pt idx="49">
                  <c:v>6782.7634804809422</c:v>
                </c:pt>
                <c:pt idx="50">
                  <c:v>6889.3525123427999</c:v>
                </c:pt>
                <c:pt idx="51">
                  <c:v>6994.8756538860389</c:v>
                </c:pt>
                <c:pt idx="52">
                  <c:v>7099.343564013845</c:v>
                </c:pt>
                <c:pt idx="53">
                  <c:v>7202.7667950403729</c:v>
                </c:pt>
                <c:pt idx="54">
                  <c:v>7305.1557937566358</c:v>
                </c:pt>
                <c:pt idx="55">
                  <c:v>7406.5209024857359</c:v>
                </c:pt>
                <c:pt idx="56">
                  <c:v>7506.8723601275451</c:v>
                </c:pt>
                <c:pt idx="57">
                  <c:v>7606.2203031929366</c:v>
                </c:pt>
                <c:pt idx="58">
                  <c:v>7704.5747668276736</c:v>
                </c:pt>
                <c:pt idx="59">
                  <c:v>7801.9456858260637</c:v>
                </c:pt>
                <c:pt idx="60">
                  <c:v>7898.3428956344696</c:v>
                </c:pt>
                <c:pt idx="61">
                  <c:v>7993.7761333447916</c:v>
                </c:pt>
                <c:pt idx="62">
                  <c:v>8088.2550386780104</c:v>
                </c:pt>
                <c:pt idx="63">
                  <c:v>8181.7891549578972</c:v>
                </c:pt>
                <c:pt idx="64">
                  <c:v>8274.387930074985</c:v>
                </c:pt>
                <c:pt idx="65">
                  <c:v>8366.0607174409015</c:v>
                </c:pt>
                <c:pt idx="66">
                  <c:v>8456.8167769331594</c:v>
                </c:pt>
                <c:pt idx="67">
                  <c:v>8546.6652758304954</c:v>
                </c:pt>
                <c:pt idx="68">
                  <c:v>8635.6152897388565</c:v>
                </c:pt>
                <c:pt idx="69">
                  <c:v>8723.6758035081348</c:v>
                </c:pt>
                <c:pt idx="70">
                  <c:v>8810.8557121397207</c:v>
                </c:pt>
                <c:pt idx="71">
                  <c:v>8897.1638216849897</c:v>
                </c:pt>
                <c:pt idx="72">
                  <c:v>8982.6088501348058</c:v>
                </c:pt>
                <c:pt idx="73">
                  <c:v>9067.1994283001241</c:v>
                </c:pt>
                <c:pt idx="74">
                  <c:v>9150.9441006837897</c:v>
                </c:pt>
                <c:pt idx="75">
                  <c:v>9233.851326343618</c:v>
                </c:pt>
                <c:pt idx="76">
                  <c:v>9315.9294797468483</c:v>
                </c:pt>
                <c:pt idx="77">
                  <c:v>9397.1868516160466</c:v>
                </c:pt>
                <c:pt idx="78">
                  <c:v>9477.6316497665521</c:v>
                </c:pt>
                <c:pt idx="79">
                  <c:v>9557.271999935554</c:v>
                </c:pt>
                <c:pt idx="80">
                  <c:v>9636.1159466028657</c:v>
                </c:pt>
                <c:pt idx="81">
                  <c:v>9714.171453803503</c:v>
                </c:pt>
                <c:pt idx="82">
                  <c:v>9791.4464059321344</c:v>
                </c:pt>
                <c:pt idx="83">
                  <c:v>9867.9486085394801</c:v>
                </c:pt>
                <c:pt idx="84">
                  <c:v>9943.6857891207528</c:v>
                </c:pt>
                <c:pt idx="85">
                  <c:v>10018.665597896212</c:v>
                </c:pt>
                <c:pt idx="86">
                  <c:v>10092.895608583916</c:v>
                </c:pt>
                <c:pt idx="87">
                  <c:v>10166.383319164745</c:v>
                </c:pt>
                <c:pt idx="88">
                  <c:v>10239.136152639763</c:v>
                </c:pt>
                <c:pt idx="89">
                  <c:v>10311.161457780032</c:v>
                </c:pt>
                <c:pt idx="90">
                  <c:v>10382.466509868898</c:v>
                </c:pt>
                <c:pt idx="91">
                  <c:v>10453.058511436877</c:v>
                </c:pt>
                <c:pt idx="92">
                  <c:v>10522.944592989175</c:v>
                </c:pt>
                <c:pt idx="93">
                  <c:v>10592.13181372595</c:v>
                </c:pt>
                <c:pt idx="94">
                  <c:v>10660.627162255356</c:v>
                </c:pt>
                <c:pt idx="95">
                  <c:v>10728.437557299469</c:v>
                </c:pt>
                <c:pt idx="96">
                  <c:v>10795.569848393141</c:v>
                </c:pt>
                <c:pt idx="97">
                  <c:v>10862.030816575876</c:v>
                </c:pt>
                <c:pt idx="98">
                  <c:v>10927.827175076784</c:v>
                </c:pt>
                <c:pt idx="99">
                  <c:v>10992.965569992683</c:v>
                </c:pt>
                <c:pt idx="100">
                  <c:v>11057.452580959422</c:v>
                </c:pt>
                <c:pt idx="101">
                  <c:v>11121.294721816494</c:v>
                </c:pt>
                <c:pt idx="102">
                  <c:v>11184.498441264996</c:v>
                </c:pt>
                <c:pt idx="103">
                  <c:v>11247.070123519012</c:v>
                </c:pt>
                <c:pt idx="104">
                  <c:v>11309.016088950488</c:v>
                </c:pt>
                <c:pt idx="105">
                  <c:v>11370.34259472765</c:v>
                </c:pt>
                <c:pt idx="106">
                  <c:v>11431.055835447039</c:v>
                </c:pt>
                <c:pt idx="107">
                  <c:v>11491.161943759236</c:v>
                </c:pt>
                <c:pt idx="108">
                  <c:v>11550.666990988311</c:v>
                </c:pt>
                <c:pt idx="109">
                  <c:v>11609.576987745095</c:v>
                </c:pt>
                <c:pt idx="110">
                  <c:v>11667.89788453431</c:v>
                </c:pt>
                <c:pt idx="111">
                  <c:v>11725.635572355633</c:v>
                </c:pt>
                <c:pt idx="112">
                  <c:v>11782.795883298744</c:v>
                </c:pt>
                <c:pt idx="113">
                  <c:v>11839.384591132424</c:v>
                </c:pt>
                <c:pt idx="114">
                  <c:v>11895.407411887767</c:v>
                </c:pt>
                <c:pt idx="115">
                  <c:v>11950.870004435556</c:v>
                </c:pt>
                <c:pt idx="116">
                  <c:v>12005.777971057867</c:v>
                </c:pt>
                <c:pt idx="117">
                  <c:v>12060.136858013955</c:v>
                </c:pt>
                <c:pt idx="118">
                  <c:v>12113.952156100482</c:v>
                </c:pt>
                <c:pt idx="119">
                  <c:v>12167.229301206144</c:v>
                </c:pt>
                <c:pt idx="120">
                  <c:v>12219.973674860748</c:v>
                </c:pt>
                <c:pt idx="121">
                  <c:v>12272.190604778807</c:v>
                </c:pt>
                <c:pt idx="122">
                  <c:v>12323.885365397686</c:v>
                </c:pt>
                <c:pt idx="123">
                  <c:v>12375.063178410375</c:v>
                </c:pt>
                <c:pt idx="124">
                  <c:v>12425.729213292938</c:v>
                </c:pt>
                <c:pt idx="125">
                  <c:v>12475.888587826676</c:v>
                </c:pt>
                <c:pt idx="126">
                  <c:v>12525.546368615076</c:v>
                </c:pt>
                <c:pt idx="127">
                  <c:v>12574.707571595593</c:v>
                </c:pt>
                <c:pt idx="128">
                  <c:v>12623.377162546303</c:v>
                </c:pt>
                <c:pt idx="129">
                  <c:v>12671.560057587507</c:v>
                </c:pt>
                <c:pt idx="130">
                  <c:v>12719.261123678298</c:v>
                </c:pt>
                <c:pt idx="131">
                  <c:v>12766.485179108182</c:v>
                </c:pt>
                <c:pt idx="132">
                  <c:v>12813.236993983766</c:v>
                </c:pt>
                <c:pt idx="133">
                  <c:v>12859.521290710596</c:v>
                </c:pt>
                <c:pt idx="134">
                  <c:v>12905.342744470157</c:v>
                </c:pt>
                <c:pt idx="135">
                  <c:v>12950.705983692122</c:v>
                </c:pt>
                <c:pt idx="136">
                  <c:v>12995.615590521867</c:v>
                </c:pt>
                <c:pt idx="137">
                  <c:v>13040.076101283315</c:v>
                </c:pt>
                <c:pt idx="138">
                  <c:v>13084.09200693715</c:v>
                </c:pt>
                <c:pt idx="139">
                  <c:v>13127.667753534444</c:v>
                </c:pt>
                <c:pt idx="140">
                  <c:v>13170.807742665767</c:v>
                </c:pt>
                <c:pt idx="141">
                  <c:v>13213.516331905776</c:v>
                </c:pt>
                <c:pt idx="142">
                  <c:v>13255.797835253385</c:v>
                </c:pt>
                <c:pt idx="143">
                  <c:v>13297.656523567517</c:v>
                </c:pt>
                <c:pt idx="144">
                  <c:v>13339.096624998509</c:v>
                </c:pt>
                <c:pt idx="145">
                  <c:v>13380.12232541519</c:v>
                </c:pt>
                <c:pt idx="146">
                  <c:v>13420.737768827705</c:v>
                </c:pt>
                <c:pt idx="147">
                  <c:v>13460.947057806094</c:v>
                </c:pt>
                <c:pt idx="148">
                  <c:v>13500.7542538947</c:v>
                </c:pt>
                <c:pt idx="149">
                  <c:v>13540.16337802242</c:v>
                </c:pt>
                <c:pt idx="150">
                  <c:v>13579.178410908862</c:v>
                </c:pt>
                <c:pt idx="151">
                  <c:v>13617.803293466441</c:v>
                </c:pt>
                <c:pt idx="152">
                  <c:v>13656.041927198443</c:v>
                </c:pt>
                <c:pt idx="153">
                  <c:v>13693.898174593125</c:v>
                </c:pt>
                <c:pt idx="154">
                  <c:v>13731.375859513861</c:v>
                </c:pt>
                <c:pt idx="155">
                  <c:v>13768.47876758539</c:v>
                </c:pt>
                <c:pt idx="156">
                  <c:v>13805.210646576203</c:v>
                </c:pt>
                <c:pt idx="157">
                  <c:v>13841.575206777108</c:v>
                </c:pt>
                <c:pt idx="158">
                  <c:v>13877.576121376003</c:v>
                </c:pt>
                <c:pt idx="159">
                  <c:v>13913.21702682891</c:v>
                </c:pt>
                <c:pt idx="160">
                  <c:v>13948.501523227287</c:v>
                </c:pt>
                <c:pt idx="161">
                  <c:v>13983.433174661681</c:v>
                </c:pt>
                <c:pt idx="162">
                  <c:v>14018.01550958173</c:v>
                </c:pt>
                <c:pt idx="163">
                  <c:v>14052.252021152579</c:v>
                </c:pt>
                <c:pt idx="164">
                  <c:v>14086.14616760772</c:v>
                </c:pt>
                <c:pt idx="165">
                  <c:v>14119.701372598309</c:v>
                </c:pt>
                <c:pt idx="166">
                  <c:v>14152.921025538992</c:v>
                </c:pt>
                <c:pt idx="167">
                  <c:v>14185.808481950269</c:v>
                </c:pt>
                <c:pt idx="168">
                  <c:v>14218.367063797434</c:v>
                </c:pt>
                <c:pt idx="169">
                  <c:v>14250.600059826125</c:v>
                </c:pt>
                <c:pt idx="170">
                  <c:v>14282.51072589453</c:v>
                </c:pt>
                <c:pt idx="171">
                  <c:v>14314.102285302251</c:v>
                </c:pt>
                <c:pt idx="172">
                  <c:v>14345.377929115895</c:v>
                </c:pt>
                <c:pt idx="173">
                  <c:v>14376.340816491404</c:v>
                </c:pt>
                <c:pt idx="174">
                  <c:v>14406.994074993156</c:v>
                </c:pt>
                <c:pt idx="175">
                  <c:v>14437.340800909891</c:v>
                </c:pt>
                <c:pt idx="176">
                  <c:v>14467.384059567459</c:v>
                </c:pt>
                <c:pt idx="177">
                  <c:v>14497.12688563845</c:v>
                </c:pt>
                <c:pt idx="178">
                  <c:v>14526.572283448733</c:v>
                </c:pt>
                <c:pt idx="179">
                  <c:v>14555.723227280912</c:v>
                </c:pt>
                <c:pt idx="180">
                  <c:v>14584.582661674769</c:v>
                </c:pt>
                <c:pt idx="181">
                  <c:v>14613.153501724688</c:v>
                </c:pt>
                <c:pt idx="182">
                  <c:v>14641.438633374108</c:v>
                </c:pt>
                <c:pt idx="183">
                  <c:v>14669.440913707032</c:v>
                </c:pt>
                <c:pt idx="184">
                  <c:v>14697.163171236629</c:v>
                </c:pt>
                <c:pt idx="185">
                  <c:v>14724.608206190929</c:v>
                </c:pt>
                <c:pt idx="186">
                  <c:v>14751.778790795686</c:v>
                </c:pt>
                <c:pt idx="187">
                  <c:v>14778.677669554396</c:v>
                </c:pt>
                <c:pt idx="188">
                  <c:v>14805.307559525518</c:v>
                </c:pt>
                <c:pt idx="189">
                  <c:v>14831.671150596929</c:v>
                </c:pt>
                <c:pt idx="190">
                  <c:v>14857.771105757625</c:v>
                </c:pt>
                <c:pt idx="191">
                  <c:v>14883.610061366715</c:v>
                </c:pt>
                <c:pt idx="192">
                  <c:v>14909.190627419714</c:v>
                </c:pt>
                <c:pt idx="193">
                  <c:v>14934.515387812184</c:v>
                </c:pt>
                <c:pt idx="194">
                  <c:v>14959.586900600729</c:v>
                </c:pt>
                <c:pt idx="195">
                  <c:v>14984.407698261388</c:v>
                </c:pt>
                <c:pt idx="196">
                  <c:v>15008.98028794544</c:v>
                </c:pt>
                <c:pt idx="197">
                  <c:v>15033.307151732652</c:v>
                </c:pt>
                <c:pt idx="198">
                  <c:v>15057.390746881993</c:v>
                </c:pt>
                <c:pt idx="199">
                  <c:v>15081.23350607984</c:v>
                </c:pt>
                <c:pt idx="200">
                  <c:v>15104.837837685707</c:v>
                </c:pt>
                <c:pt idx="201">
                  <c:v>15128.206125975517</c:v>
                </c:pt>
                <c:pt idx="202">
                  <c:v>15151.340731382428</c:v>
                </c:pt>
                <c:pt idx="203">
                  <c:v>15174.243990735271</c:v>
                </c:pt>
                <c:pt idx="204">
                  <c:v>15196.918217494585</c:v>
                </c:pt>
                <c:pt idx="205">
                  <c:v>15219.365701986306</c:v>
                </c:pt>
                <c:pt idx="206">
                  <c:v>15241.588711633109</c:v>
                </c:pt>
                <c:pt idx="207">
                  <c:v>15263.588869273168</c:v>
                </c:pt>
                <c:pt idx="208">
                  <c:v>15285.362287996066</c:v>
                </c:pt>
                <c:pt idx="209">
                  <c:v>15306.90501309719</c:v>
                </c:pt>
                <c:pt idx="210">
                  <c:v>15328.213020895286</c:v>
                </c:pt>
                <c:pt idx="211">
                  <c:v>15349.282217529393</c:v>
                </c:pt>
                <c:pt idx="212">
                  <c:v>15370.108437734794</c:v>
                </c:pt>
                <c:pt idx="213">
                  <c:v>15390.687443597611</c:v>
                </c:pt>
                <c:pt idx="214">
                  <c:v>15411.014923287685</c:v>
                </c:pt>
                <c:pt idx="215">
                  <c:v>15431.086489769354</c:v>
                </c:pt>
                <c:pt idx="216">
                  <c:v>15450.897679489741</c:v>
                </c:pt>
                <c:pt idx="217">
                  <c:v>15470.443951044166</c:v>
                </c:pt>
                <c:pt idx="218">
                  <c:v>15489.720683818286</c:v>
                </c:pt>
                <c:pt idx="219">
                  <c:v>15508.723176606543</c:v>
                </c:pt>
                <c:pt idx="220">
                  <c:v>15527.446646206516</c:v>
                </c:pt>
                <c:pt idx="221">
                  <c:v>15545.886225988759</c:v>
                </c:pt>
                <c:pt idx="222">
                  <c:v>15564.036964441706</c:v>
                </c:pt>
                <c:pt idx="223">
                  <c:v>15581.893823691169</c:v>
                </c:pt>
                <c:pt idx="224">
                  <c:v>15599.451677994042</c:v>
                </c:pt>
                <c:pt idx="225">
                  <c:v>15616.705312205713</c:v>
                </c:pt>
                <c:pt idx="226">
                  <c:v>15633.64942022076</c:v>
                </c:pt>
                <c:pt idx="227">
                  <c:v>15650.278603386436</c:v>
                </c:pt>
                <c:pt idx="228">
                  <c:v>15666.587368888493</c:v>
                </c:pt>
                <c:pt idx="229">
                  <c:v>15682.57012810885</c:v>
                </c:pt>
                <c:pt idx="230">
                  <c:v>15698.221194954607</c:v>
                </c:pt>
                <c:pt idx="231">
                  <c:v>15713.534784157933</c:v>
                </c:pt>
                <c:pt idx="232">
                  <c:v>15728.505009546281</c:v>
                </c:pt>
                <c:pt idx="233">
                  <c:v>15743.125882282444</c:v>
                </c:pt>
                <c:pt idx="234">
                  <c:v>15757.391309073913</c:v>
                </c:pt>
                <c:pt idx="235">
                  <c:v>15771.295090351003</c:v>
                </c:pt>
                <c:pt idx="236">
                  <c:v>15784.830918413201</c:v>
                </c:pt>
                <c:pt idx="237">
                  <c:v>15797.992375543185</c:v>
                </c:pt>
                <c:pt idx="238">
                  <c:v>15810.772932087943</c:v>
                </c:pt>
                <c:pt idx="239">
                  <c:v>15823.165944506436</c:v>
                </c:pt>
                <c:pt idx="240">
                  <c:v>15835.164653383195</c:v>
                </c:pt>
                <c:pt idx="241">
                  <c:v>15846.762181407279</c:v>
                </c:pt>
                <c:pt idx="242">
                  <c:v>15857.951531315983</c:v>
                </c:pt>
                <c:pt idx="243">
                  <c:v>15868.725583802678</c:v>
                </c:pt>
                <c:pt idx="244">
                  <c:v>15879.077095388162</c:v>
                </c:pt>
                <c:pt idx="245">
                  <c:v>15888.998696254883</c:v>
                </c:pt>
                <c:pt idx="246">
                  <c:v>15898.482888043387</c:v>
                </c:pt>
                <c:pt idx="247">
                  <c:v>15907.522041610337</c:v>
                </c:pt>
                <c:pt idx="248">
                  <c:v>15916.108394747416</c:v>
                </c:pt>
                <c:pt idx="249">
                  <c:v>15924.234049860461</c:v>
                </c:pt>
                <c:pt idx="250">
                  <c:v>15931.890971608103</c:v>
                </c:pt>
                <c:pt idx="251">
                  <c:v>15939.070984499227</c:v>
                </c:pt>
                <c:pt idx="252">
                  <c:v>15945.765770448526</c:v>
                </c:pt>
                <c:pt idx="253">
                  <c:v>15951.966866289426</c:v>
                </c:pt>
                <c:pt idx="254">
                  <c:v>15957.665661243616</c:v>
                </c:pt>
                <c:pt idx="255">
                  <c:v>15962.853394346466</c:v>
                </c:pt>
                <c:pt idx="256">
                  <c:v>15967.521151827519</c:v>
                </c:pt>
                <c:pt idx="257">
                  <c:v>15971.659864445302</c:v>
                </c:pt>
                <c:pt idx="258">
                  <c:v>15975.260304775662</c:v>
                </c:pt>
                <c:pt idx="259">
                  <c:v>15978.313084452784</c:v>
                </c:pt>
                <c:pt idx="260">
                  <c:v>15980.808651362107</c:v>
                </c:pt>
                <c:pt idx="261">
                  <c:v>15982.737286784273</c:v>
                </c:pt>
                <c:pt idx="262">
                  <c:v>15984.089102489261</c:v>
                </c:pt>
                <c:pt idx="263">
                  <c:v>15984.854037779836</c:v>
                </c:pt>
                <c:pt idx="264">
                  <c:v>15985.021856483439</c:v>
                </c:pt>
              </c:numCache>
            </c:numRef>
          </c:val>
          <c:extLst>
            <c:ext xmlns:c16="http://schemas.microsoft.com/office/drawing/2014/chart" uri="{C3380CC4-5D6E-409C-BE32-E72D297353CC}">
              <c16:uniqueId val="{00000001-0654-D04A-9904-55343E7D50E5}"/>
            </c:ext>
          </c:extLst>
        </c:ser>
        <c:dLbls>
          <c:showLegendKey val="0"/>
          <c:showVal val="0"/>
          <c:showCatName val="0"/>
          <c:showSerName val="0"/>
          <c:showPercent val="0"/>
          <c:showBubbleSize val="0"/>
        </c:dLbls>
        <c:axId val="798090048"/>
        <c:axId val="798091360"/>
      </c:areaChart>
      <c:catAx>
        <c:axId val="7980900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CA" dirty="0"/>
                  <a:t>Number of Months</a:t>
                </a:r>
              </a:p>
            </c:rich>
          </c:tx>
          <c:layout>
            <c:manualLayout>
              <c:xMode val="edge"/>
              <c:yMode val="edge"/>
              <c:x val="0.45981952903136297"/>
              <c:y val="0.9364839353879117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98091360"/>
        <c:crosses val="autoZero"/>
        <c:auto val="1"/>
        <c:lblAlgn val="ctr"/>
        <c:lblOffset val="100"/>
        <c:noMultiLvlLbl val="0"/>
      </c:catAx>
      <c:valAx>
        <c:axId val="798091360"/>
        <c:scaling>
          <c:orientation val="minMax"/>
        </c:scaling>
        <c:delete val="0"/>
        <c:axPos val="l"/>
        <c:majorGridlines>
          <c:spPr>
            <a:ln w="9525" cap="flat" cmpd="sng" algn="ctr">
              <a:no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98090048"/>
        <c:crosses val="autoZero"/>
        <c:crossBetween val="midCat"/>
      </c:valAx>
      <c:spPr>
        <a:noFill/>
        <a:ln>
          <a:noFill/>
        </a:ln>
        <a:effectLst/>
      </c:spPr>
    </c:plotArea>
    <c:legend>
      <c:legendPos val="b"/>
      <c:layout>
        <c:manualLayout>
          <c:xMode val="edge"/>
          <c:yMode val="edge"/>
          <c:x val="0.13185921339120632"/>
          <c:y val="0.27657369751307948"/>
          <c:w val="0.14081231755415685"/>
          <c:h val="4.643993842505435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CA" b="1" dirty="0"/>
              <a:t>Total Value in 35 Years by Maxing Out 401(k) Contributions</a:t>
            </a:r>
          </a:p>
        </c:rich>
      </c:tx>
      <c:layout>
        <c:manualLayout>
          <c:xMode val="edge"/>
          <c:yMode val="edge"/>
          <c:x val="0.20031341749062209"/>
          <c:y val="2.0696280454698911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3983800124324819"/>
          <c:y val="0.13374468775097975"/>
          <c:w val="0.8332364134486332"/>
          <c:h val="0.75292660887099072"/>
        </c:manualLayout>
      </c:layout>
      <c:lineChart>
        <c:grouping val="standard"/>
        <c:varyColors val="0"/>
        <c:ser>
          <c:idx val="0"/>
          <c:order val="0"/>
          <c:tx>
            <c:strRef>
              <c:f>'401k Update'!$L$3</c:f>
              <c:strCache>
                <c:ptCount val="1"/>
                <c:pt idx="0">
                  <c:v>Total Employee Contributions</c:v>
                </c:pt>
              </c:strCache>
            </c:strRef>
          </c:tx>
          <c:spPr>
            <a:ln w="28575" cap="rnd">
              <a:solidFill>
                <a:srgbClr val="06874E"/>
              </a:solidFill>
              <a:round/>
            </a:ln>
            <a:effectLst/>
          </c:spPr>
          <c:marker>
            <c:symbol val="none"/>
          </c:marker>
          <c:cat>
            <c:numRef>
              <c:f>'401k Update'!$K$4:$K$39</c:f>
              <c:numCache>
                <c:formatCode>General</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cat>
          <c:val>
            <c:numRef>
              <c:f>'401k Update'!$L$4:$L$39</c:f>
              <c:numCache>
                <c:formatCode>"$"#,##0</c:formatCode>
                <c:ptCount val="36"/>
                <c:pt idx="0">
                  <c:v>0</c:v>
                </c:pt>
                <c:pt idx="1">
                  <c:v>7627</c:v>
                </c:pt>
                <c:pt idx="2">
                  <c:v>15606</c:v>
                </c:pt>
                <c:pt idx="3">
                  <c:v>24081</c:v>
                </c:pt>
                <c:pt idx="4">
                  <c:v>32809</c:v>
                </c:pt>
                <c:pt idx="5">
                  <c:v>41803</c:v>
                </c:pt>
                <c:pt idx="6">
                  <c:v>51043</c:v>
                </c:pt>
                <c:pt idx="7">
                  <c:v>60283</c:v>
                </c:pt>
                <c:pt idx="8">
                  <c:v>69783</c:v>
                </c:pt>
                <c:pt idx="9">
                  <c:v>79283</c:v>
                </c:pt>
                <c:pt idx="10">
                  <c:v>89283</c:v>
                </c:pt>
                <c:pt idx="11">
                  <c:v>99283</c:v>
                </c:pt>
                <c:pt idx="12">
                  <c:v>109783</c:v>
                </c:pt>
                <c:pt idx="13">
                  <c:v>120283</c:v>
                </c:pt>
                <c:pt idx="14">
                  <c:v>131283</c:v>
                </c:pt>
                <c:pt idx="15">
                  <c:v>143283</c:v>
                </c:pt>
                <c:pt idx="16">
                  <c:v>156283</c:v>
                </c:pt>
                <c:pt idx="17">
                  <c:v>170283</c:v>
                </c:pt>
                <c:pt idx="18">
                  <c:v>185283</c:v>
                </c:pt>
                <c:pt idx="19">
                  <c:v>200783</c:v>
                </c:pt>
                <c:pt idx="20">
                  <c:v>216283</c:v>
                </c:pt>
                <c:pt idx="21">
                  <c:v>232783</c:v>
                </c:pt>
                <c:pt idx="22">
                  <c:v>249283</c:v>
                </c:pt>
                <c:pt idx="23">
                  <c:v>265783</c:v>
                </c:pt>
                <c:pt idx="24">
                  <c:v>282783</c:v>
                </c:pt>
                <c:pt idx="25">
                  <c:v>300283</c:v>
                </c:pt>
                <c:pt idx="26">
                  <c:v>317783</c:v>
                </c:pt>
                <c:pt idx="27">
                  <c:v>335783</c:v>
                </c:pt>
                <c:pt idx="28">
                  <c:v>353783</c:v>
                </c:pt>
                <c:pt idx="29">
                  <c:v>371783</c:v>
                </c:pt>
                <c:pt idx="30">
                  <c:v>390283</c:v>
                </c:pt>
                <c:pt idx="31">
                  <c:v>409283</c:v>
                </c:pt>
                <c:pt idx="32">
                  <c:v>428783</c:v>
                </c:pt>
                <c:pt idx="33">
                  <c:v>448283</c:v>
                </c:pt>
                <c:pt idx="34">
                  <c:v>468783</c:v>
                </c:pt>
                <c:pt idx="35">
                  <c:v>491283</c:v>
                </c:pt>
              </c:numCache>
            </c:numRef>
          </c:val>
          <c:smooth val="0"/>
          <c:extLst>
            <c:ext xmlns:c16="http://schemas.microsoft.com/office/drawing/2014/chart" uri="{C3380CC4-5D6E-409C-BE32-E72D297353CC}">
              <c16:uniqueId val="{00000000-B61A-D841-A4C9-FA7A5EA6AA0A}"/>
            </c:ext>
          </c:extLst>
        </c:ser>
        <c:ser>
          <c:idx val="1"/>
          <c:order val="1"/>
          <c:tx>
            <c:strRef>
              <c:f>'401k Update'!$M$3</c:f>
              <c:strCache>
                <c:ptCount val="1"/>
                <c:pt idx="0">
                  <c:v>Total 401(k) Value</c:v>
                </c:pt>
              </c:strCache>
            </c:strRef>
          </c:tx>
          <c:spPr>
            <a:ln w="28575" cap="rnd">
              <a:solidFill>
                <a:srgbClr val="00009A"/>
              </a:solidFill>
              <a:round/>
            </a:ln>
            <a:effectLst/>
          </c:spPr>
          <c:marker>
            <c:symbol val="circle"/>
            <c:size val="4"/>
            <c:spPr>
              <a:solidFill>
                <a:srgbClr val="00009A"/>
              </a:solidFill>
              <a:ln w="9525">
                <a:solidFill>
                  <a:srgbClr val="00009A"/>
                </a:solidFill>
              </a:ln>
              <a:effectLst/>
            </c:spPr>
          </c:marker>
          <c:cat>
            <c:numRef>
              <c:f>'401k Update'!$K$4:$K$39</c:f>
              <c:numCache>
                <c:formatCode>General</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cat>
          <c:val>
            <c:numRef>
              <c:f>'401k Update'!$M$4:$M$39</c:f>
              <c:numCache>
                <c:formatCode>"$"#,##0</c:formatCode>
                <c:ptCount val="36"/>
                <c:pt idx="0">
                  <c:v>0</c:v>
                </c:pt>
                <c:pt idx="1">
                  <c:v>8446.9025000000001</c:v>
                </c:pt>
                <c:pt idx="2">
                  <c:v>18191.687018749999</c:v>
                </c:pt>
                <c:pt idx="3">
                  <c:v>29533.355873265624</c:v>
                </c:pt>
                <c:pt idx="4">
                  <c:v>42374.451629641677</c:v>
                </c:pt>
                <c:pt idx="5">
                  <c:v>56890.560179828157</c:v>
                </c:pt>
                <c:pt idx="6">
                  <c:v>73239.595399159676</c:v>
                </c:pt>
                <c:pt idx="7">
                  <c:v>91346.151904569342</c:v>
                </c:pt>
                <c:pt idx="8">
                  <c:v>111687.11323431054</c:v>
                </c:pt>
                <c:pt idx="9">
                  <c:v>134214.72790699892</c:v>
                </c:pt>
                <c:pt idx="10">
                  <c:v>159717.8111570013</c:v>
                </c:pt>
                <c:pt idx="11">
                  <c:v>187962.47585637894</c:v>
                </c:pt>
                <c:pt idx="12">
                  <c:v>219797.19201093967</c:v>
                </c:pt>
                <c:pt idx="13">
                  <c:v>255054.14015211569</c:v>
                </c:pt>
                <c:pt idx="14">
                  <c:v>294654.96021846816</c:v>
                </c:pt>
                <c:pt idx="15">
                  <c:v>339620.3684419535</c:v>
                </c:pt>
                <c:pt idx="16">
                  <c:v>390527.05804946349</c:v>
                </c:pt>
                <c:pt idx="17">
                  <c:v>448013.71678978082</c:v>
                </c:pt>
                <c:pt idx="18">
                  <c:v>512787.69134468224</c:v>
                </c:pt>
                <c:pt idx="19">
                  <c:v>585078.61816423561</c:v>
                </c:pt>
                <c:pt idx="20">
                  <c:v>665140.81961689098</c:v>
                </c:pt>
                <c:pt idx="21">
                  <c:v>754917.20772570674</c:v>
                </c:pt>
                <c:pt idx="22">
                  <c:v>854344.55755622021</c:v>
                </c:pt>
                <c:pt idx="23">
                  <c:v>964460.34749351384</c:v>
                </c:pt>
                <c:pt idx="24">
                  <c:v>1086967.3348490666</c:v>
                </c:pt>
                <c:pt idx="25">
                  <c:v>1223197.5733453413</c:v>
                </c:pt>
                <c:pt idx="26">
                  <c:v>1374072.5624799654</c:v>
                </c:pt>
                <c:pt idx="27">
                  <c:v>1541720.3629465615</c:v>
                </c:pt>
                <c:pt idx="28">
                  <c:v>1727390.301963317</c:v>
                </c:pt>
                <c:pt idx="29">
                  <c:v>1933019.7594243735</c:v>
                </c:pt>
                <c:pt idx="30">
                  <c:v>2161308.1335624936</c:v>
                </c:pt>
                <c:pt idx="31">
                  <c:v>2414691.2579204617</c:v>
                </c:pt>
                <c:pt idx="32">
                  <c:v>2695866.8181469114</c:v>
                </c:pt>
                <c:pt idx="33">
                  <c:v>3007268.7510977043</c:v>
                </c:pt>
                <c:pt idx="34">
                  <c:v>3353253.8918407075</c:v>
                </c:pt>
                <c:pt idx="35">
                  <c:v>3738647.4352135835</c:v>
                </c:pt>
              </c:numCache>
            </c:numRef>
          </c:val>
          <c:smooth val="0"/>
          <c:extLst>
            <c:ext xmlns:c16="http://schemas.microsoft.com/office/drawing/2014/chart" uri="{C3380CC4-5D6E-409C-BE32-E72D297353CC}">
              <c16:uniqueId val="{00000001-B61A-D841-A4C9-FA7A5EA6AA0A}"/>
            </c:ext>
          </c:extLst>
        </c:ser>
        <c:dLbls>
          <c:showLegendKey val="0"/>
          <c:showVal val="0"/>
          <c:showCatName val="0"/>
          <c:showSerName val="0"/>
          <c:showPercent val="0"/>
          <c:showBubbleSize val="0"/>
        </c:dLbls>
        <c:smooth val="0"/>
        <c:axId val="846733584"/>
        <c:axId val="846733912"/>
      </c:lineChart>
      <c:catAx>
        <c:axId val="846733584"/>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CA" b="1" dirty="0"/>
                  <a:t>Years</a:t>
                </a:r>
              </a:p>
            </c:rich>
          </c:tx>
          <c:layout>
            <c:manualLayout>
              <c:xMode val="edge"/>
              <c:yMode val="edge"/>
              <c:x val="0.50739626264374804"/>
              <c:y val="0.94894347117907141"/>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46733912"/>
        <c:crosses val="autoZero"/>
        <c:auto val="1"/>
        <c:lblAlgn val="ctr"/>
        <c:lblOffset val="100"/>
        <c:noMultiLvlLbl val="0"/>
      </c:catAx>
      <c:valAx>
        <c:axId val="846733912"/>
        <c:scaling>
          <c:orientation val="minMax"/>
        </c:scaling>
        <c:delete val="0"/>
        <c:axPos val="l"/>
        <c:majorGridlines>
          <c:spPr>
            <a:ln w="6350" cap="flat" cmpd="sng" algn="ctr">
              <a:solidFill>
                <a:schemeClr val="bg1">
                  <a:lumMod val="85000"/>
                </a:schemeClr>
              </a:solidFill>
              <a:prstDash val="solid"/>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CA" b="1" dirty="0"/>
                  <a:t>Total Value of 401(k)</a:t>
                </a:r>
              </a:p>
            </c:rich>
          </c:tx>
          <c:layout>
            <c:manualLayout>
              <c:xMode val="edge"/>
              <c:yMode val="edge"/>
              <c:x val="1.2521148791870787E-3"/>
              <c:y val="0.2488021552378565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846733584"/>
        <c:crosses val="autoZero"/>
        <c:crossBetween val="between"/>
      </c:valAx>
      <c:spPr>
        <a:noFill/>
        <a:ln>
          <a:noFill/>
        </a:ln>
        <a:effectLst/>
      </c:spPr>
    </c:plotArea>
    <c:legend>
      <c:legendPos val="b"/>
      <c:layout>
        <c:manualLayout>
          <c:xMode val="edge"/>
          <c:yMode val="edge"/>
          <c:x val="0.16439808659276747"/>
          <c:y val="0.25217276994183041"/>
          <c:w val="0.48437918514537953"/>
          <c:h val="4.712073310937606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4143588" y="9119475"/>
            <a:ext cx="3169920" cy="480060"/>
          </a:xfrm>
          <a:prstGeom prst="rect">
            <a:avLst/>
          </a:prstGeom>
        </p:spPr>
        <p:txBody>
          <a:bodyPr vert="horz" lIns="95746" tIns="47873" rIns="95746" bIns="47873" rtlCol="0" anchor="b"/>
          <a:lstStyle>
            <a:lvl1pPr algn="r">
              <a:defRPr sz="1200"/>
            </a:lvl1pPr>
          </a:lstStyle>
          <a:p>
            <a:fld id="{4D345FD6-6E8E-4481-9C29-1B483B424A57}" type="slidenum">
              <a:rPr sz="1400"/>
              <a:t>‹#›</a:t>
            </a:fld>
            <a:endParaRPr sz="1400" dirty="0"/>
          </a:p>
        </p:txBody>
      </p:sp>
    </p:spTree>
    <p:extLst>
      <p:ext uri="{BB962C8B-B14F-4D97-AF65-F5344CB8AC3E}">
        <p14:creationId xmlns:p14="http://schemas.microsoft.com/office/powerpoint/2010/main" val="37229534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1038" y="328613"/>
            <a:ext cx="5951537" cy="3348037"/>
          </a:xfrm>
          <a:prstGeom prst="rect">
            <a:avLst/>
          </a:prstGeom>
          <a:noFill/>
          <a:ln w="12700">
            <a:solidFill>
              <a:prstClr val="black"/>
            </a:solidFill>
          </a:ln>
        </p:spPr>
        <p:txBody>
          <a:bodyPr vert="horz" lIns="95746" tIns="47873" rIns="95746" bIns="47873" rtlCol="0" anchor="ctr"/>
          <a:lstStyle/>
          <a:p>
            <a:endParaRPr dirty="0"/>
          </a:p>
        </p:txBody>
      </p:sp>
      <p:sp>
        <p:nvSpPr>
          <p:cNvPr id="5" name="Notes Placeholder 4"/>
          <p:cNvSpPr>
            <a:spLocks noGrp="1"/>
          </p:cNvSpPr>
          <p:nvPr>
            <p:ph type="body" sz="quarter" idx="3"/>
          </p:nvPr>
        </p:nvSpPr>
        <p:spPr>
          <a:xfrm>
            <a:off x="580816" y="3840482"/>
            <a:ext cx="6148494" cy="5120641"/>
          </a:xfrm>
          <a:prstGeom prst="rect">
            <a:avLst/>
          </a:prstGeom>
        </p:spPr>
        <p:txBody>
          <a:bodyPr vert="horz" lIns="95746" tIns="47873" rIns="95746" bIns="47873" rtlCol="0"/>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7" name="Slide Number Placeholder 6"/>
          <p:cNvSpPr>
            <a:spLocks noGrp="1"/>
          </p:cNvSpPr>
          <p:nvPr>
            <p:ph type="sldNum" sz="quarter" idx="5"/>
          </p:nvPr>
        </p:nvSpPr>
        <p:spPr>
          <a:xfrm>
            <a:off x="4143588" y="9119475"/>
            <a:ext cx="3169920" cy="480060"/>
          </a:xfrm>
          <a:prstGeom prst="rect">
            <a:avLst/>
          </a:prstGeom>
        </p:spPr>
        <p:txBody>
          <a:bodyPr vert="horz" lIns="95746" tIns="47873" rIns="95746" bIns="47873" rtlCol="0" anchor="b"/>
          <a:lstStyle>
            <a:lvl1pPr algn="r">
              <a:defRPr sz="1400">
                <a:latin typeface="+mn-lt"/>
              </a:defRPr>
            </a:lvl1pPr>
          </a:lstStyle>
          <a:p>
            <a:fld id="{4FF0573C-F130-4D1E-A886-85FBB65D3A1B}" type="slidenum">
              <a:rPr lang="en-CA" smtClean="0"/>
              <a:pPr/>
              <a:t>‹#›</a:t>
            </a:fld>
            <a:endParaRPr lang="en-CA" dirty="0"/>
          </a:p>
        </p:txBody>
      </p:sp>
    </p:spTree>
    <p:extLst>
      <p:ext uri="{BB962C8B-B14F-4D97-AF65-F5344CB8AC3E}">
        <p14:creationId xmlns:p14="http://schemas.microsoft.com/office/powerpoint/2010/main" val="3206337814"/>
      </p:ext>
    </p:extLst>
  </p:cSld>
  <p:clrMap bg1="lt1" tx1="dk1" bg2="lt2" tx2="dk2" accent1="accent1" accent2="accent2" accent3="accent3" accent4="accent4" accent5="accent5" accent6="accent6" hlink="hlink" folHlink="folHlink"/>
  <p:hf hdr="0" ftr="0" dt="0"/>
  <p:notesStyle>
    <a:lvl1pPr marL="171450" indent="-171450"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defRPr>
    </a:lvl1pPr>
    <a:lvl2pPr marL="457200" indent="-171450"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defRPr>
    </a:lvl2pPr>
    <a:lvl3pPr marL="749808" indent="-171450"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defRPr>
    </a:lvl3pPr>
    <a:lvl4pPr marL="1033272" indent="-171450"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1316736" indent="-171450"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a:spLocks noGrp="1"/>
          </p:cNvSpPr>
          <p:nvPr>
            <p:ph type="body" sz="quarter" idx="1"/>
          </p:nvPr>
        </p:nvSpPr>
        <p:spPr/>
        <p:txBody>
          <a:bodyPr/>
          <a:lstStyle/>
          <a:p>
            <a:pPr marL="0" indent="0" defTabSz="957461">
              <a:lnSpc>
                <a:spcPts val="1466"/>
              </a:lnSpc>
              <a:spcBef>
                <a:spcPts val="0"/>
              </a:spcBef>
              <a:buNone/>
              <a:defRPr/>
            </a:pPr>
            <a:r>
              <a:rPr lang="en-CA" sz="1000" dirty="0">
                <a:solidFill>
                  <a:srgbClr val="000000"/>
                </a:solidFill>
              </a:rPr>
              <a:t>Good morning/afternoon/evening. My name is ___________________ and I am a ________________________ for </a:t>
            </a:r>
            <a:r>
              <a:rPr lang="en-CA" sz="1800" dirty="0">
                <a:solidFill>
                  <a:srgbClr val="000000"/>
                </a:solidFill>
                <a:effectLst/>
                <a:latin typeface="Arial" panose="020B0604020202020204" pitchFamily="34" charset="0"/>
                <a:ea typeface="Calibri" panose="020F0502020204030204" pitchFamily="34" charset="0"/>
              </a:rPr>
              <a:t>Manulife John Hancock Investments</a:t>
            </a:r>
            <a:r>
              <a:rPr lang="en-CA" sz="1000" dirty="0">
                <a:solidFill>
                  <a:srgbClr val="000000"/>
                </a:solidFill>
              </a:rPr>
              <a:t>. I am excited to be here today to discuss </a:t>
            </a:r>
            <a:r>
              <a:rPr lang="en-CA" sz="1000" i="1" dirty="0">
                <a:solidFill>
                  <a:srgbClr val="000000"/>
                </a:solidFill>
              </a:rPr>
              <a:t>Women, wealth, and wisdom</a:t>
            </a:r>
            <a:r>
              <a:rPr lang="en-CA" sz="1000" dirty="0">
                <a:solidFill>
                  <a:srgbClr val="000000"/>
                </a:solidFill>
              </a:rPr>
              <a:t> (some of my favorite topics). We are going to dig deep and get very "real" by leveraging case studies, worksheets, and checklists that can help empower your financial journey.</a:t>
            </a:r>
          </a:p>
          <a:p>
            <a:pPr marL="0" indent="0">
              <a:buNone/>
            </a:pPr>
            <a:endParaRPr lang="en-US" altLang="en-US" dirty="0"/>
          </a:p>
        </p:txBody>
      </p:sp>
      <p:sp>
        <p:nvSpPr>
          <p:cNvPr id="2" name="Slide Number Placeholder 1">
            <a:extLst>
              <a:ext uri="{FF2B5EF4-FFF2-40B4-BE49-F238E27FC236}">
                <a16:creationId xmlns:a16="http://schemas.microsoft.com/office/drawing/2014/main" id="{55806328-5B63-40B9-BB67-AFC1FA008187}"/>
              </a:ext>
            </a:extLst>
          </p:cNvPr>
          <p:cNvSpPr>
            <a:spLocks noGrp="1"/>
          </p:cNvSpPr>
          <p:nvPr>
            <p:ph type="sldNum" sz="quarter" idx="5"/>
          </p:nvPr>
        </p:nvSpPr>
        <p:spPr/>
        <p:txBody>
          <a:bodyPr/>
          <a:lstStyle/>
          <a:p>
            <a:fld id="{4FF0573C-F130-4D1E-A886-85FBB65D3A1B}" type="slidenum">
              <a:rPr lang="en-CA" smtClean="0"/>
              <a:pPr/>
              <a:t>1</a:t>
            </a:fld>
            <a:endParaRPr lang="en-CA" dirty="0"/>
          </a:p>
        </p:txBody>
      </p:sp>
      <p:sp>
        <p:nvSpPr>
          <p:cNvPr id="6" name="Slide Image Placeholder 5">
            <a:extLst>
              <a:ext uri="{FF2B5EF4-FFF2-40B4-BE49-F238E27FC236}">
                <a16:creationId xmlns:a16="http://schemas.microsoft.com/office/drawing/2014/main" id="{FA088E5F-9D3F-4A64-9C29-6C513F3CFC84}"/>
              </a:ext>
            </a:extLst>
          </p:cNvPr>
          <p:cNvSpPr>
            <a:spLocks noGrp="1" noRot="1" noChangeAspect="1"/>
          </p:cNvSpPr>
          <p:nvPr>
            <p:ph type="sldImg"/>
          </p:nvPr>
        </p:nvSpPr>
        <p:spPr>
          <a:xfrm>
            <a:off x="682625" y="328613"/>
            <a:ext cx="5949950" cy="3348037"/>
          </a:xfrm>
        </p:spPr>
      </p:sp>
    </p:spTree>
    <p:extLst>
      <p:ext uri="{BB962C8B-B14F-4D97-AF65-F5344CB8AC3E}">
        <p14:creationId xmlns:p14="http://schemas.microsoft.com/office/powerpoint/2010/main" val="2759305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Notes Placeholder 2"/>
          <p:cNvSpPr>
            <a:spLocks noGrp="1"/>
          </p:cNvSpPr>
          <p:nvPr>
            <p:ph type="body" idx="1"/>
          </p:nvPr>
        </p:nvSpPr>
        <p:spPr/>
        <p:txBody>
          <a:bodyPr/>
          <a:lstStyle/>
          <a:p>
            <a:pPr>
              <a:lnSpc>
                <a:spcPts val="1466"/>
              </a:lnSpc>
              <a:spcBef>
                <a:spcPts val="0"/>
              </a:spcBef>
            </a:pPr>
            <a:r>
              <a:rPr lang="en-US" altLang="en-US" sz="1000" dirty="0"/>
              <a:t>But for many of [you/us] there is still one thing holding many of [you/us] back:</a:t>
            </a:r>
          </a:p>
          <a:p>
            <a:pPr>
              <a:lnSpc>
                <a:spcPts val="1466"/>
              </a:lnSpc>
              <a:spcBef>
                <a:spcPts val="0"/>
              </a:spcBef>
            </a:pPr>
            <a:endParaRPr lang="en-US" altLang="en-US" sz="1000" dirty="0"/>
          </a:p>
          <a:p>
            <a:pPr>
              <a:lnSpc>
                <a:spcPts val="1466"/>
              </a:lnSpc>
              <a:spcBef>
                <a:spcPts val="0"/>
              </a:spcBef>
            </a:pPr>
            <a:r>
              <a:rPr lang="en-US" altLang="en-US" sz="1000" dirty="0"/>
              <a:t>[Yourselves/Ourselves]</a:t>
            </a:r>
          </a:p>
          <a:p>
            <a:pPr>
              <a:lnSpc>
                <a:spcPts val="1466"/>
              </a:lnSpc>
              <a:spcBef>
                <a:spcPts val="0"/>
              </a:spcBef>
            </a:pPr>
            <a:endParaRPr lang="en-US" altLang="en-US" sz="1000" dirty="0"/>
          </a:p>
          <a:p>
            <a:pPr>
              <a:lnSpc>
                <a:spcPts val="1466"/>
              </a:lnSpc>
              <a:spcBef>
                <a:spcPts val="0"/>
              </a:spcBef>
            </a:pPr>
            <a:r>
              <a:rPr lang="en-US" altLang="en-US" sz="1000" dirty="0"/>
              <a:t>We don’t want you to get in your own way. And the solutions start by gaining confidence in yourself.</a:t>
            </a:r>
          </a:p>
          <a:p>
            <a:pPr>
              <a:lnSpc>
                <a:spcPts val="1466"/>
              </a:lnSpc>
              <a:spcBef>
                <a:spcPts val="0"/>
              </a:spcBef>
            </a:pPr>
            <a:endParaRPr lang="en-US" altLang="en-US" sz="1000" dirty="0"/>
          </a:p>
          <a:p>
            <a:pPr>
              <a:lnSpc>
                <a:spcPts val="1466"/>
              </a:lnSpc>
              <a:spcBef>
                <a:spcPts val="0"/>
              </a:spcBef>
            </a:pPr>
            <a:r>
              <a:rPr lang="en-US" altLang="en-US" sz="1000" dirty="0"/>
              <a:t>If there is one thing you remember today, it’s this </a:t>
            </a:r>
            <a:r>
              <a:rPr lang="en-US" altLang="en-US" sz="1000" b="1" dirty="0"/>
              <a:t>– never underestimate yourself or your abilities to take control of your finances. </a:t>
            </a:r>
          </a:p>
          <a:p>
            <a:pPr>
              <a:lnSpc>
                <a:spcPts val="1466"/>
              </a:lnSpc>
              <a:spcBef>
                <a:spcPts val="0"/>
              </a:spcBef>
            </a:pPr>
            <a:endParaRPr lang="en-US" altLang="en-US" sz="1000" dirty="0"/>
          </a:p>
        </p:txBody>
      </p:sp>
      <p:sp>
        <p:nvSpPr>
          <p:cNvPr id="2" name="Slide Number Placeholder 1">
            <a:extLst>
              <a:ext uri="{FF2B5EF4-FFF2-40B4-BE49-F238E27FC236}">
                <a16:creationId xmlns:a16="http://schemas.microsoft.com/office/drawing/2014/main" id="{CFA50F29-7197-47E6-9288-36BE8945F7E9}"/>
              </a:ext>
            </a:extLst>
          </p:cNvPr>
          <p:cNvSpPr>
            <a:spLocks noGrp="1"/>
          </p:cNvSpPr>
          <p:nvPr>
            <p:ph type="sldNum" sz="quarter" idx="5"/>
          </p:nvPr>
        </p:nvSpPr>
        <p:spPr/>
        <p:txBody>
          <a:bodyPr/>
          <a:lstStyle/>
          <a:p>
            <a:fld id="{4FF0573C-F130-4D1E-A886-85FBB65D3A1B}" type="slidenum">
              <a:rPr lang="en-CA" smtClean="0"/>
              <a:pPr/>
              <a:t>10</a:t>
            </a:fld>
            <a:endParaRPr lang="en-CA" dirty="0"/>
          </a:p>
        </p:txBody>
      </p:sp>
      <p:sp>
        <p:nvSpPr>
          <p:cNvPr id="5" name="Slide Image Placeholder 4">
            <a:extLst>
              <a:ext uri="{FF2B5EF4-FFF2-40B4-BE49-F238E27FC236}">
                <a16:creationId xmlns:a16="http://schemas.microsoft.com/office/drawing/2014/main" id="{021AEF82-5C18-4538-848E-62B53313429D}"/>
              </a:ext>
            </a:extLst>
          </p:cNvPr>
          <p:cNvSpPr>
            <a:spLocks noGrp="1" noRot="1" noChangeAspect="1"/>
          </p:cNvSpPr>
          <p:nvPr>
            <p:ph type="sldImg"/>
          </p:nvPr>
        </p:nvSpPr>
        <p:spPr/>
      </p:sp>
    </p:spTree>
    <p:extLst>
      <p:ext uri="{BB962C8B-B14F-4D97-AF65-F5344CB8AC3E}">
        <p14:creationId xmlns:p14="http://schemas.microsoft.com/office/powerpoint/2010/main" val="41632482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We encourage you to talk to your financial professional about charitable planning strategies. They can help you direct your philanthropy with qualified, objective advice and a holistic approach focused on all aspects of your finances. </a:t>
            </a:r>
          </a:p>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In summary:</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As with your other financial goals, have a vision for supporting the cause(s) you care about.</a:t>
            </a:r>
          </a:p>
          <a:p>
            <a:pPr marL="299206"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 </a:t>
            </a: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Grow your knowledge and confidence and put your money to work in ways that feel meaningful.</a:t>
            </a:r>
          </a:p>
          <a:p>
            <a:pPr marL="103725"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 </a:t>
            </a: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Understand your options for giving and their tax benefits to maximize the amount you can give.</a:t>
            </a:r>
          </a:p>
          <a:p>
            <a:pPr marL="103725"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 </a:t>
            </a: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Review your giving plan at least annually to evaluate its impact and adjust it if your interests and priorities change.</a:t>
            </a:r>
          </a:p>
          <a:p>
            <a:endParaRPr lang="en-US" dirty="0"/>
          </a:p>
        </p:txBody>
      </p:sp>
      <p:sp>
        <p:nvSpPr>
          <p:cNvPr id="4" name="Slide Number Placeholder 3"/>
          <p:cNvSpPr>
            <a:spLocks noGrp="1"/>
          </p:cNvSpPr>
          <p:nvPr>
            <p:ph type="sldNum" sz="quarter" idx="5"/>
          </p:nvPr>
        </p:nvSpPr>
        <p:spPr/>
        <p:txBody>
          <a:bodyPr/>
          <a:lstStyle/>
          <a:p>
            <a:pPr defTabSz="957461">
              <a:defRPr/>
            </a:pPr>
            <a:fld id="{4FF0573C-F130-4D1E-A886-85FBB65D3A1B}" type="slidenum">
              <a:rPr lang="en-CA">
                <a:solidFill>
                  <a:prstClr val="black"/>
                </a:solidFill>
                <a:latin typeface="Arial"/>
              </a:rPr>
              <a:pPr defTabSz="957461">
                <a:defRPr/>
              </a:pPr>
              <a:t>100</a:t>
            </a:fld>
            <a:endParaRPr lang="en-CA" dirty="0">
              <a:solidFill>
                <a:prstClr val="black"/>
              </a:solidFill>
              <a:latin typeface="Arial"/>
            </a:endParaRPr>
          </a:p>
        </p:txBody>
      </p:sp>
    </p:spTree>
    <p:extLst>
      <p:ext uri="{BB962C8B-B14F-4D97-AF65-F5344CB8AC3E}">
        <p14:creationId xmlns:p14="http://schemas.microsoft.com/office/powerpoint/2010/main" val="200649755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57461">
              <a:lnSpc>
                <a:spcPts val="1466"/>
              </a:lnSpc>
              <a:spcBef>
                <a:spcPts val="0"/>
              </a:spcBef>
              <a:buNone/>
              <a:defRPr/>
            </a:pPr>
            <a:r>
              <a:rPr lang="en-CA" sz="1000" dirty="0">
                <a:solidFill>
                  <a:srgbClr val="000000"/>
                </a:solidFill>
                <a:cs typeface="Arial" panose="020B0604020202020204" pitchFamily="34" charset="0"/>
              </a:rPr>
              <a:t>Ready to take the next step? Complete the</a:t>
            </a:r>
            <a:r>
              <a:rPr lang="en-CA" sz="1000" i="1" dirty="0">
                <a:solidFill>
                  <a:srgbClr val="000000"/>
                </a:solidFill>
                <a:cs typeface="Arial" panose="020B0604020202020204" pitchFamily="34" charset="0"/>
              </a:rPr>
              <a:t> Achieving your philanthropic goals</a:t>
            </a:r>
            <a:r>
              <a:rPr lang="en-CA" sz="1000" dirty="0">
                <a:solidFill>
                  <a:srgbClr val="000000"/>
                </a:solidFill>
                <a:cs typeface="Arial" panose="020B0604020202020204" pitchFamily="34" charset="0"/>
              </a:rPr>
              <a:t> worksheet and checklist either on your own before meeting with your financial professional or by working on it together with them. Embedded within that checklist is a </a:t>
            </a:r>
            <a:r>
              <a:rPr lang="en-CA" sz="1000" i="1" dirty="0">
                <a:solidFill>
                  <a:srgbClr val="000000"/>
                </a:solidFill>
                <a:cs typeface="Arial" panose="020B0604020202020204" pitchFamily="34" charset="0"/>
              </a:rPr>
              <a:t>Checklist for choosing a charity </a:t>
            </a:r>
            <a:r>
              <a:rPr lang="en-CA" sz="1000" dirty="0">
                <a:solidFill>
                  <a:srgbClr val="000000"/>
                </a:solidFill>
                <a:cs typeface="Arial" panose="020B0604020202020204" pitchFamily="34" charset="0"/>
              </a:rPr>
              <a:t>which you can use </a:t>
            </a:r>
            <a:r>
              <a:rPr lang="en-CA" sz="1000" i="1" dirty="0">
                <a:solidFill>
                  <a:srgbClr val="000000"/>
                </a:solidFill>
                <a:cs typeface="Arial" panose="020B0604020202020204" pitchFamily="34" charset="0"/>
              </a:rPr>
              <a:t>as </a:t>
            </a:r>
            <a:r>
              <a:rPr lang="en-CA" sz="1000" dirty="0">
                <a:solidFill>
                  <a:srgbClr val="000000"/>
                </a:solidFill>
                <a:cs typeface="Arial" panose="020B0604020202020204" pitchFamily="34" charset="0"/>
              </a:rPr>
              <a:t>a tool for screening and assessing charities you may be interested in supporting.</a:t>
            </a:r>
          </a:p>
          <a:p>
            <a:pPr marL="0" indent="0" defTabSz="957461">
              <a:lnSpc>
                <a:spcPts val="1466"/>
              </a:lnSpc>
              <a:spcBef>
                <a:spcPts val="0"/>
              </a:spcBef>
              <a:buNone/>
              <a:defRPr/>
            </a:pPr>
            <a:endParaRPr lang="en-CA" sz="1000" dirty="0">
              <a:solidFill>
                <a:srgbClr val="000000"/>
              </a:solidFill>
              <a:cs typeface="Arial" panose="020B0604020202020204" pitchFamily="34" charset="0"/>
            </a:endParaRPr>
          </a:p>
          <a:p>
            <a:pPr marL="0" indent="0" defTabSz="957461">
              <a:lnSpc>
                <a:spcPts val="1466"/>
              </a:lnSpc>
              <a:spcBef>
                <a:spcPts val="0"/>
              </a:spcBef>
              <a:buNone/>
              <a:defRPr/>
            </a:pPr>
            <a:r>
              <a:rPr lang="en-CA" sz="1000" dirty="0">
                <a:solidFill>
                  <a:srgbClr val="000000"/>
                </a:solidFill>
                <a:cs typeface="Arial" panose="020B0604020202020204" pitchFamily="34" charset="0"/>
              </a:rPr>
              <a:t>We also have a great Estate planning essentials checklist that can help you consider your philanthropic goals within your larger estate plan.</a:t>
            </a:r>
          </a:p>
          <a:p>
            <a:pPr marL="0" indent="0" defTabSz="957461">
              <a:lnSpc>
                <a:spcPts val="1466"/>
              </a:lnSpc>
              <a:spcBef>
                <a:spcPts val="0"/>
              </a:spcBef>
              <a:buNone/>
              <a:defRPr/>
            </a:pPr>
            <a:endParaRPr lang="en-CA" sz="1000" dirty="0">
              <a:solidFill>
                <a:srgbClr val="000000"/>
              </a:solidFill>
              <a:cs typeface="Arial" panose="020B0604020202020204" pitchFamily="34" charset="0"/>
            </a:endParaRPr>
          </a:p>
          <a:p>
            <a:pPr marL="0" indent="0" defTabSz="957461">
              <a:lnSpc>
                <a:spcPts val="1466"/>
              </a:lnSpc>
              <a:spcBef>
                <a:spcPts val="0"/>
              </a:spcBef>
              <a:buNone/>
              <a:defRPr/>
            </a:pPr>
            <a:r>
              <a:rPr lang="en-CA" sz="1000" dirty="0">
                <a:cs typeface="Arial" panose="020B0604020202020204" pitchFamily="34" charset="0"/>
              </a:rPr>
              <a:t>(NOTE TO SPEAKER: make sure you are familiar with the checklist(s) so that you can speak knowledgably about them)</a:t>
            </a:r>
          </a:p>
          <a:p>
            <a:pPr marL="0" indent="0" defTabSz="957461">
              <a:lnSpc>
                <a:spcPts val="1466"/>
              </a:lnSpc>
              <a:spcBef>
                <a:spcPts val="0"/>
              </a:spcBef>
              <a:buNone/>
              <a:defRPr/>
            </a:pPr>
            <a:endParaRPr lang="en-CA" sz="1000" dirty="0">
              <a:solidFill>
                <a:srgbClr val="000000"/>
              </a:solidFill>
              <a:latin typeface="Arial" panose="020B0604020202020204" pitchFamily="34" charset="0"/>
              <a:cs typeface="Arial" panose="020B0604020202020204" pitchFamily="34" charset="0"/>
            </a:endParaRPr>
          </a:p>
          <a:p>
            <a:pPr marL="0" indent="0" defTabSz="957461">
              <a:lnSpc>
                <a:spcPts val="1466"/>
              </a:lnSpc>
              <a:spcBef>
                <a:spcPts val="0"/>
              </a:spcBef>
              <a:buNone/>
              <a:defRPr/>
            </a:pPr>
            <a:endParaRPr lang="en-CA" sz="1000" dirty="0">
              <a:solidFill>
                <a:srgbClr val="000000"/>
              </a:solidFill>
              <a:latin typeface="Arial" panose="020B0604020202020204" pitchFamily="34" charset="0"/>
              <a:cs typeface="Arial" panose="020B0604020202020204" pitchFamily="34" charset="0"/>
            </a:endParaRPr>
          </a:p>
          <a:p>
            <a:pPr marL="0" indent="0">
              <a:buNone/>
            </a:pP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57461">
              <a:defRPr/>
            </a:pPr>
            <a:fld id="{4FF0573C-F130-4D1E-A886-85FBB65D3A1B}" type="slidenum">
              <a:rPr lang="en-CA">
                <a:solidFill>
                  <a:prstClr val="black"/>
                </a:solidFill>
                <a:latin typeface="Arial"/>
              </a:rPr>
              <a:pPr defTabSz="957461">
                <a:defRPr/>
              </a:pPr>
              <a:t>101</a:t>
            </a:fld>
            <a:endParaRPr lang="en-CA" dirty="0">
              <a:solidFill>
                <a:prstClr val="black"/>
              </a:solidFill>
              <a:latin typeface="Arial"/>
            </a:endParaRPr>
          </a:p>
        </p:txBody>
      </p:sp>
    </p:spTree>
    <p:extLst>
      <p:ext uri="{BB962C8B-B14F-4D97-AF65-F5344CB8AC3E}">
        <p14:creationId xmlns:p14="http://schemas.microsoft.com/office/powerpoint/2010/main" val="387891498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0814" y="3891636"/>
            <a:ext cx="6148494" cy="5120641"/>
          </a:xfrm>
        </p:spPr>
        <p:txBody>
          <a:bodyPr/>
          <a:lstStyle/>
          <a:p>
            <a:pPr>
              <a:lnSpc>
                <a:spcPts val="1466"/>
              </a:lnSpc>
              <a:spcBef>
                <a:spcPts val="0"/>
              </a:spcBef>
            </a:pPr>
            <a:r>
              <a:rPr lang="en-US" sz="1000" dirty="0"/>
              <a:t>As we close out our session together, I want to leave you with a few key takeaways.</a:t>
            </a:r>
            <a:endParaRPr lang="en-CA" sz="1000"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102</a:t>
            </a:fld>
            <a:endParaRPr lang="en-CA" dirty="0"/>
          </a:p>
        </p:txBody>
      </p:sp>
    </p:spTree>
    <p:extLst>
      <p:ext uri="{BB962C8B-B14F-4D97-AF65-F5344CB8AC3E}">
        <p14:creationId xmlns:p14="http://schemas.microsoft.com/office/powerpoint/2010/main" val="162912953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Grp="1" noChangeArrowheads="1"/>
          </p:cNvSpPr>
          <p:nvPr>
            <p:ph type="body" idx="1"/>
          </p:nvPr>
        </p:nvSpPr>
        <p:spPr/>
        <p:txBody>
          <a:bodyPr/>
          <a:lstStyle/>
          <a:p>
            <a:pPr>
              <a:lnSpc>
                <a:spcPts val="1466"/>
              </a:lnSpc>
              <a:spcBef>
                <a:spcPts val="0"/>
              </a:spcBef>
            </a:pPr>
            <a:r>
              <a:rPr lang="en-US" sz="1000" dirty="0"/>
              <a:t>Whatever your situation, it pays to have a plan. As you have seen throughout this presentation, these are some of the typical elements of a financial planning strategy. </a:t>
            </a:r>
          </a:p>
          <a:p>
            <a:pPr marL="0" indent="0">
              <a:lnSpc>
                <a:spcPts val="1466"/>
              </a:lnSpc>
              <a:spcBef>
                <a:spcPts val="0"/>
              </a:spcBef>
              <a:buNone/>
            </a:pPr>
            <a:endParaRPr lang="en-US" sz="1000" dirty="0"/>
          </a:p>
          <a:p>
            <a:pPr>
              <a:lnSpc>
                <a:spcPts val="1466"/>
              </a:lnSpc>
              <a:spcBef>
                <a:spcPts val="0"/>
              </a:spcBef>
            </a:pPr>
            <a:r>
              <a:rPr lang="en-US" sz="1000" dirty="0"/>
              <a:t>The lists goes on, but by working with a trusted financial professional you don’t have to do this on your own. It’s important to ask questions and share what’s important to you. Your financial professional can build a plan to suit your needs.</a:t>
            </a:r>
          </a:p>
        </p:txBody>
      </p:sp>
      <p:sp>
        <p:nvSpPr>
          <p:cNvPr id="2" name="Slide Number Placeholder 1">
            <a:extLst>
              <a:ext uri="{FF2B5EF4-FFF2-40B4-BE49-F238E27FC236}">
                <a16:creationId xmlns:a16="http://schemas.microsoft.com/office/drawing/2014/main" id="{39E13DB5-0054-4D18-BF92-393B1BE32BF5}"/>
              </a:ext>
            </a:extLst>
          </p:cNvPr>
          <p:cNvSpPr>
            <a:spLocks noGrp="1"/>
          </p:cNvSpPr>
          <p:nvPr>
            <p:ph type="sldNum" sz="quarter" idx="5"/>
          </p:nvPr>
        </p:nvSpPr>
        <p:spPr/>
        <p:txBody>
          <a:bodyPr/>
          <a:lstStyle/>
          <a:p>
            <a:fld id="{4FF0573C-F130-4D1E-A886-85FBB65D3A1B}" type="slidenum">
              <a:rPr lang="en-CA" smtClean="0"/>
              <a:pPr/>
              <a:t>103</a:t>
            </a:fld>
            <a:endParaRPr lang="en-CA" dirty="0"/>
          </a:p>
        </p:txBody>
      </p:sp>
      <p:sp>
        <p:nvSpPr>
          <p:cNvPr id="7" name="Slide Image Placeholder 6">
            <a:extLst>
              <a:ext uri="{FF2B5EF4-FFF2-40B4-BE49-F238E27FC236}">
                <a16:creationId xmlns:a16="http://schemas.microsoft.com/office/drawing/2014/main" id="{4FD647C3-9A3F-454D-A187-38A9AECE82EC}"/>
              </a:ext>
            </a:extLst>
          </p:cNvPr>
          <p:cNvSpPr>
            <a:spLocks noGrp="1" noRot="1" noChangeAspect="1"/>
          </p:cNvSpPr>
          <p:nvPr>
            <p:ph type="sldImg"/>
          </p:nvPr>
        </p:nvSpPr>
        <p:spPr/>
      </p:sp>
    </p:spTree>
    <p:extLst>
      <p:ext uri="{BB962C8B-B14F-4D97-AF65-F5344CB8AC3E}">
        <p14:creationId xmlns:p14="http://schemas.microsoft.com/office/powerpoint/2010/main" val="410693277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Notes Placeholder 2"/>
          <p:cNvSpPr>
            <a:spLocks noGrp="1"/>
          </p:cNvSpPr>
          <p:nvPr>
            <p:ph type="body" idx="1"/>
          </p:nvPr>
        </p:nvSpPr>
        <p:spPr/>
        <p:txBody>
          <a:bodyPr/>
          <a:lstStyle/>
          <a:p>
            <a:pPr>
              <a:lnSpc>
                <a:spcPts val="1466"/>
              </a:lnSpc>
              <a:spcBef>
                <a:spcPts val="0"/>
              </a:spcBef>
            </a:pPr>
            <a:r>
              <a:rPr lang="en-US" altLang="en-US" sz="1000" dirty="0"/>
              <a:t>We’ve taken in a lot of information today, and I know that sometimes just getting started seems overwhelming. A great way to begin your investment journey is to work with professionals such as financial professionals, accountants and attorneys. </a:t>
            </a:r>
          </a:p>
          <a:p>
            <a:pPr>
              <a:lnSpc>
                <a:spcPts val="1466"/>
              </a:lnSpc>
              <a:spcBef>
                <a:spcPts val="0"/>
              </a:spcBef>
            </a:pPr>
            <a:r>
              <a:rPr lang="en-US" altLang="en-US" sz="1000" dirty="0"/>
              <a:t>Your financial professional can help you take stock of your current situation, identify what’s important to you today and in the future, develop a customized financial plan, and help you go the distance with ongoing evaluations and adjustments to your plan as your needs evolve.   </a:t>
            </a:r>
          </a:p>
        </p:txBody>
      </p:sp>
      <p:sp>
        <p:nvSpPr>
          <p:cNvPr id="2" name="Slide Number Placeholder 1">
            <a:extLst>
              <a:ext uri="{FF2B5EF4-FFF2-40B4-BE49-F238E27FC236}">
                <a16:creationId xmlns:a16="http://schemas.microsoft.com/office/drawing/2014/main" id="{930B55AB-8F5A-433F-B101-9B4E0D331AE5}"/>
              </a:ext>
            </a:extLst>
          </p:cNvPr>
          <p:cNvSpPr>
            <a:spLocks noGrp="1"/>
          </p:cNvSpPr>
          <p:nvPr>
            <p:ph type="sldNum" sz="quarter" idx="5"/>
          </p:nvPr>
        </p:nvSpPr>
        <p:spPr/>
        <p:txBody>
          <a:bodyPr/>
          <a:lstStyle/>
          <a:p>
            <a:fld id="{4FF0573C-F130-4D1E-A886-85FBB65D3A1B}" type="slidenum">
              <a:rPr lang="en-CA" smtClean="0"/>
              <a:pPr/>
              <a:t>104</a:t>
            </a:fld>
            <a:endParaRPr lang="en-CA" dirty="0"/>
          </a:p>
        </p:txBody>
      </p:sp>
      <p:sp>
        <p:nvSpPr>
          <p:cNvPr id="5" name="Slide Image Placeholder 4">
            <a:extLst>
              <a:ext uri="{FF2B5EF4-FFF2-40B4-BE49-F238E27FC236}">
                <a16:creationId xmlns:a16="http://schemas.microsoft.com/office/drawing/2014/main" id="{FAA5FA28-F953-4181-A55A-19D754205DBA}"/>
              </a:ext>
            </a:extLst>
          </p:cNvPr>
          <p:cNvSpPr>
            <a:spLocks noGrp="1" noRot="1" noChangeAspect="1"/>
          </p:cNvSpPr>
          <p:nvPr>
            <p:ph type="sldImg"/>
          </p:nvPr>
        </p:nvSpPr>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800"/>
              </a:spcAft>
              <a:buNone/>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Today we discussed ___ case studies (NOTE TO SPEAKER: List the case studies you covered).</a:t>
            </a:r>
          </a:p>
          <a:p>
            <a:pPr marL="0" indent="0">
              <a:lnSpc>
                <a:spcPct val="107000"/>
              </a:lnSpc>
              <a:spcAft>
                <a:spcPts val="800"/>
              </a:spcAft>
              <a:buNone/>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However, we have additional case studies available to you on the following topics ______ (NOTE TO SPEAKER: List the additional case studies).</a:t>
            </a:r>
          </a:p>
          <a:p>
            <a:pPr marL="0" indent="0">
              <a:lnSpc>
                <a:spcPct val="107000"/>
              </a:lnSpc>
              <a:spcAft>
                <a:spcPts val="800"/>
              </a:spcAft>
              <a:buNone/>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(NOTE TO SPEAKER: Discuss in advance with financial professional how they want to share the additional case studies and then share that with the audience).</a:t>
            </a:r>
          </a:p>
        </p:txBody>
      </p:sp>
      <p:sp>
        <p:nvSpPr>
          <p:cNvPr id="4" name="Slide Number Placeholder 3"/>
          <p:cNvSpPr>
            <a:spLocks noGrp="1"/>
          </p:cNvSpPr>
          <p:nvPr>
            <p:ph type="sldNum" sz="quarter" idx="5"/>
          </p:nvPr>
        </p:nvSpPr>
        <p:spPr/>
        <p:txBody>
          <a:bodyPr/>
          <a:lstStyle/>
          <a:p>
            <a:pPr defTabSz="957468">
              <a:defRPr/>
            </a:pPr>
            <a:fld id="{4FF0573C-F130-4D1E-A886-85FBB65D3A1B}" type="slidenum">
              <a:rPr lang="en-CA">
                <a:solidFill>
                  <a:prstClr val="black"/>
                </a:solidFill>
                <a:latin typeface="Arial"/>
              </a:rPr>
              <a:pPr defTabSz="957468">
                <a:defRPr/>
              </a:pPr>
              <a:t>105</a:t>
            </a:fld>
            <a:endParaRPr lang="en-CA">
              <a:solidFill>
                <a:prstClr val="black"/>
              </a:solidFill>
              <a:latin typeface="Arial"/>
            </a:endParaRPr>
          </a:p>
        </p:txBody>
      </p:sp>
    </p:spTree>
    <p:extLst>
      <p:ext uri="{BB962C8B-B14F-4D97-AF65-F5344CB8AC3E}">
        <p14:creationId xmlns:p14="http://schemas.microsoft.com/office/powerpoint/2010/main" val="4489325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also shared worksheets and checklists specific to the case studies we discussed today. The beauty of these is that you can use them on your own, or you can work through them with your financial professional. They can help you understand and analyze your situation and the financial issues that are currently front and center in your life, as well as organize the information you need for a financial plan.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(NOTE TO SPEAKER: Discuss in advance with financial professional how they want to share the additional worksheets and checklists and then share that with the audience)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57468">
              <a:defRPr/>
            </a:pPr>
            <a:fld id="{4FF0573C-F130-4D1E-A886-85FBB65D3A1B}" type="slidenum">
              <a:rPr lang="en-CA">
                <a:solidFill>
                  <a:prstClr val="black"/>
                </a:solidFill>
                <a:latin typeface="Arial"/>
              </a:rPr>
              <a:pPr defTabSz="957468">
                <a:defRPr/>
              </a:pPr>
              <a:t>106</a:t>
            </a:fld>
            <a:endParaRPr lang="en-CA">
              <a:solidFill>
                <a:prstClr val="black"/>
              </a:solidFill>
              <a:latin typeface="Arial"/>
            </a:endParaRPr>
          </a:p>
        </p:txBody>
      </p:sp>
    </p:spTree>
    <p:extLst>
      <p:ext uri="{BB962C8B-B14F-4D97-AF65-F5344CB8AC3E}">
        <p14:creationId xmlns:p14="http://schemas.microsoft.com/office/powerpoint/2010/main" val="13026275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107</a:t>
            </a:fld>
            <a:endParaRPr lang="en-CA" dirty="0"/>
          </a:p>
        </p:txBody>
      </p:sp>
    </p:spTree>
    <p:extLst>
      <p:ext uri="{BB962C8B-B14F-4D97-AF65-F5344CB8AC3E}">
        <p14:creationId xmlns:p14="http://schemas.microsoft.com/office/powerpoint/2010/main" val="16955698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1e808b7fd3_0_0:notes"/>
          <p:cNvSpPr txBox="1">
            <a:spLocks noGrp="1"/>
          </p:cNvSpPr>
          <p:nvPr>
            <p:ph type="body" idx="1"/>
          </p:nvPr>
        </p:nvSpPr>
        <p:spPr>
          <a:xfrm>
            <a:off x="580814" y="3840480"/>
            <a:ext cx="6148480" cy="5120660"/>
          </a:xfrm>
          <a:prstGeom prst="rect">
            <a:avLst/>
          </a:prstGeom>
          <a:noFill/>
          <a:ln>
            <a:noFill/>
          </a:ln>
        </p:spPr>
        <p:txBody>
          <a:bodyPr spcFirstLastPara="1" wrap="square" lIns="95731" tIns="47852" rIns="95731" bIns="47852" anchor="t" anchorCtr="0">
            <a:noAutofit/>
          </a:bodyPr>
          <a:lstStyle/>
          <a:p>
            <a:pPr marL="0" indent="0">
              <a:spcBef>
                <a:spcPts val="629"/>
              </a:spcBef>
              <a:buSzPts val="1200"/>
              <a:buNone/>
            </a:pPr>
            <a:r>
              <a:rPr lang="en-US" dirty="0"/>
              <a:t>Before we move into the Q&amp;A, I want to leave you with this quote from Beyoncé (who needs no introduction but who is an amazing business woman as well as a performer, wife, and mother!)…</a:t>
            </a:r>
          </a:p>
          <a:p>
            <a:pPr marL="0" indent="0">
              <a:spcBef>
                <a:spcPts val="629"/>
              </a:spcBef>
              <a:buSzPts val="1200"/>
              <a:buNone/>
            </a:pPr>
            <a:r>
              <a:rPr lang="en-US" dirty="0"/>
              <a:t>“We need to reshape our own perception of how we view ourselves. We have to step up as women and take the lead.”</a:t>
            </a:r>
          </a:p>
          <a:p>
            <a:pPr marL="0" indent="0">
              <a:spcBef>
                <a:spcPts val="629"/>
              </a:spcBef>
              <a:buSzPts val="1200"/>
              <a:buNone/>
            </a:pPr>
            <a:r>
              <a:rPr lang="en-US" dirty="0"/>
              <a:t>We agree, and we hope we have set you on the path or helped you continue on the path to financial empowerment and leading your own financial journey!</a:t>
            </a:r>
            <a:endParaRPr dirty="0"/>
          </a:p>
        </p:txBody>
      </p:sp>
      <p:sp>
        <p:nvSpPr>
          <p:cNvPr id="454" name="Google Shape;454;g11e808b7fd3_0_0:notes"/>
          <p:cNvSpPr>
            <a:spLocks noGrp="1" noRot="1" noChangeAspect="1"/>
          </p:cNvSpPr>
          <p:nvPr>
            <p:ph type="sldImg" idx="2"/>
          </p:nvPr>
        </p:nvSpPr>
        <p:spPr>
          <a:xfrm>
            <a:off x="681038" y="328613"/>
            <a:ext cx="5951537" cy="33480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open it up for Q&amp;A……</a:t>
            </a:r>
          </a:p>
        </p:txBody>
      </p:sp>
      <p:sp>
        <p:nvSpPr>
          <p:cNvPr id="4" name="Slide Number Placeholder 3"/>
          <p:cNvSpPr>
            <a:spLocks noGrp="1"/>
          </p:cNvSpPr>
          <p:nvPr>
            <p:ph type="sldNum" sz="quarter" idx="5"/>
          </p:nvPr>
        </p:nvSpPr>
        <p:spPr/>
        <p:txBody>
          <a:bodyPr/>
          <a:lstStyle/>
          <a:p>
            <a:fld id="{4FF0573C-F130-4D1E-A886-85FBB65D3A1B}" type="slidenum">
              <a:rPr lang="en-CA" smtClean="0"/>
              <a:pPr/>
              <a:t>109</a:t>
            </a:fld>
            <a:endParaRPr lang="en-CA" dirty="0"/>
          </a:p>
        </p:txBody>
      </p:sp>
    </p:spTree>
    <p:extLst>
      <p:ext uri="{BB962C8B-B14F-4D97-AF65-F5344CB8AC3E}">
        <p14:creationId xmlns:p14="http://schemas.microsoft.com/office/powerpoint/2010/main" val="3854453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Notes Placeholder 2"/>
          <p:cNvSpPr>
            <a:spLocks noGrp="1"/>
          </p:cNvSpPr>
          <p:nvPr>
            <p:ph type="body" idx="1"/>
          </p:nvPr>
        </p:nvSpPr>
        <p:spPr/>
        <p:txBody>
          <a:bodyPr/>
          <a:lstStyle/>
          <a:p>
            <a:pPr>
              <a:lnSpc>
                <a:spcPts val="1518"/>
              </a:lnSpc>
              <a:spcBef>
                <a:spcPts val="0"/>
              </a:spcBef>
            </a:pPr>
            <a:r>
              <a:rPr lang="en-US" sz="1000" dirty="0"/>
              <a:t>Let’s start with the fact that women know more about finance than they tend to think… </a:t>
            </a:r>
          </a:p>
          <a:p>
            <a:pPr>
              <a:lnSpc>
                <a:spcPts val="1518"/>
              </a:lnSpc>
              <a:spcBef>
                <a:spcPts val="0"/>
              </a:spcBef>
            </a:pPr>
            <a:endParaRPr lang="en-US" sz="1000" dirty="0"/>
          </a:p>
          <a:p>
            <a:pPr>
              <a:lnSpc>
                <a:spcPts val="1518"/>
              </a:lnSpc>
              <a:spcBef>
                <a:spcPts val="0"/>
              </a:spcBef>
            </a:pPr>
            <a:r>
              <a:rPr lang="en-US" sz="1000" dirty="0"/>
              <a:t>According to BNY Mellon Investment Management, the gender gap in financial literacy can really be tied to confidence. 41% don’t feel confident investing.</a:t>
            </a:r>
            <a:endParaRPr lang="en-US" sz="1000" b="1" i="1" dirty="0">
              <a:cs typeface="Arial" panose="020B0604020202020204" pitchFamily="34" charset="0"/>
            </a:endParaRPr>
          </a:p>
          <a:p>
            <a:pPr>
              <a:lnSpc>
                <a:spcPts val="1518"/>
              </a:lnSpc>
              <a:spcBef>
                <a:spcPts val="0"/>
              </a:spcBef>
            </a:pPr>
            <a:endParaRPr lang="en-US" sz="1000" dirty="0"/>
          </a:p>
          <a:p>
            <a:pPr>
              <a:lnSpc>
                <a:spcPts val="1518"/>
              </a:lnSpc>
              <a:spcBef>
                <a:spcPts val="0"/>
              </a:spcBef>
            </a:pPr>
            <a:r>
              <a:rPr lang="en-US" sz="1000" dirty="0"/>
              <a:t>Interestingly, </a:t>
            </a:r>
            <a:r>
              <a:rPr lang="en-US" sz="1000" dirty="0">
                <a:solidFill>
                  <a:srgbClr val="000000"/>
                </a:solidFill>
              </a:rPr>
              <a:t>women were inclined to answer "I don't know" on financial literacy tests, demonstrating a lack of confidence, rather than a lack of knowledge.</a:t>
            </a:r>
            <a:endParaRPr lang="en-US" sz="1000" dirty="0"/>
          </a:p>
          <a:p>
            <a:pPr>
              <a:lnSpc>
                <a:spcPts val="1518"/>
              </a:lnSpc>
              <a:spcBef>
                <a:spcPts val="0"/>
              </a:spcBef>
            </a:pPr>
            <a:endParaRPr lang="en-US" sz="1000" dirty="0"/>
          </a:p>
          <a:p>
            <a:pPr>
              <a:lnSpc>
                <a:spcPts val="1518"/>
              </a:lnSpc>
              <a:spcBef>
                <a:spcPts val="0"/>
              </a:spcBef>
            </a:pPr>
            <a:r>
              <a:rPr lang="en-US" altLang="en-US" sz="1000" dirty="0"/>
              <a:t>Because of that lack of confidence, the study found that some married women sometimes leave investing decisions to their husbands. </a:t>
            </a:r>
          </a:p>
        </p:txBody>
      </p:sp>
      <p:sp>
        <p:nvSpPr>
          <p:cNvPr id="2" name="Slide Number Placeholder 1">
            <a:extLst>
              <a:ext uri="{FF2B5EF4-FFF2-40B4-BE49-F238E27FC236}">
                <a16:creationId xmlns:a16="http://schemas.microsoft.com/office/drawing/2014/main" id="{CFA50F29-7197-47E6-9288-36BE8945F7E9}"/>
              </a:ext>
            </a:extLst>
          </p:cNvPr>
          <p:cNvSpPr>
            <a:spLocks noGrp="1"/>
          </p:cNvSpPr>
          <p:nvPr>
            <p:ph type="sldNum" sz="quarter" idx="5"/>
          </p:nvPr>
        </p:nvSpPr>
        <p:spPr/>
        <p:txBody>
          <a:bodyPr/>
          <a:lstStyle/>
          <a:p>
            <a:pPr defTabSz="947044">
              <a:defRPr/>
            </a:pPr>
            <a:fld id="{4FF0573C-F130-4D1E-A886-85FBB65D3A1B}" type="slidenum">
              <a:rPr lang="en-CA" sz="1600">
                <a:solidFill>
                  <a:prstClr val="black"/>
                </a:solidFill>
                <a:latin typeface="Arial"/>
              </a:rPr>
              <a:pPr defTabSz="947044">
                <a:defRPr/>
              </a:pPr>
              <a:t>11</a:t>
            </a:fld>
            <a:endParaRPr lang="en-CA" sz="1600" dirty="0">
              <a:solidFill>
                <a:prstClr val="black"/>
              </a:solidFill>
              <a:latin typeface="Arial"/>
            </a:endParaRPr>
          </a:p>
        </p:txBody>
      </p:sp>
      <p:sp>
        <p:nvSpPr>
          <p:cNvPr id="5" name="Slide Image Placeholder 4">
            <a:extLst>
              <a:ext uri="{FF2B5EF4-FFF2-40B4-BE49-F238E27FC236}">
                <a16:creationId xmlns:a16="http://schemas.microsoft.com/office/drawing/2014/main" id="{021AEF82-5C18-4538-848E-62B53313429D}"/>
              </a:ext>
            </a:extLst>
          </p:cNvPr>
          <p:cNvSpPr>
            <a:spLocks noGrp="1" noRot="1" noChangeAspect="1"/>
          </p:cNvSpPr>
          <p:nvPr>
            <p:ph type="sldImg"/>
          </p:nvPr>
        </p:nvSpPr>
        <p:spPr/>
      </p:sp>
    </p:spTree>
    <p:extLst>
      <p:ext uri="{BB962C8B-B14F-4D97-AF65-F5344CB8AC3E}">
        <p14:creationId xmlns:p14="http://schemas.microsoft.com/office/powerpoint/2010/main" val="310727114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open it up for Q&amp;A……</a:t>
            </a:r>
          </a:p>
        </p:txBody>
      </p:sp>
      <p:sp>
        <p:nvSpPr>
          <p:cNvPr id="4" name="Slide Number Placeholder 3"/>
          <p:cNvSpPr>
            <a:spLocks noGrp="1"/>
          </p:cNvSpPr>
          <p:nvPr>
            <p:ph type="sldNum" sz="quarter" idx="5"/>
          </p:nvPr>
        </p:nvSpPr>
        <p:spPr/>
        <p:txBody>
          <a:bodyPr/>
          <a:lstStyle/>
          <a:p>
            <a:pPr defTabSz="957461">
              <a:defRPr/>
            </a:pPr>
            <a:fld id="{4FF0573C-F130-4D1E-A886-85FBB65D3A1B}" type="slidenum">
              <a:rPr lang="en-CA">
                <a:solidFill>
                  <a:prstClr val="black"/>
                </a:solidFill>
                <a:latin typeface="Arial"/>
              </a:rPr>
              <a:pPr defTabSz="957461">
                <a:defRPr/>
              </a:pPr>
              <a:t>110</a:t>
            </a:fld>
            <a:endParaRPr lang="en-CA" dirty="0">
              <a:solidFill>
                <a:prstClr val="black"/>
              </a:solidFill>
              <a:latin typeface="Arial"/>
            </a:endParaRPr>
          </a:p>
        </p:txBody>
      </p:sp>
    </p:spTree>
    <p:extLst>
      <p:ext uri="{BB962C8B-B14F-4D97-AF65-F5344CB8AC3E}">
        <p14:creationId xmlns:p14="http://schemas.microsoft.com/office/powerpoint/2010/main" val="97311621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E348723D-DFA6-4C7C-8B77-7DC7CC791580}"/>
              </a:ext>
            </a:extLst>
          </p:cNvPr>
          <p:cNvSpPr>
            <a:spLocks noGrp="1" noRot="1" noChangeAspect="1"/>
          </p:cNvSpPr>
          <p:nvPr>
            <p:ph type="sldImg"/>
          </p:nvPr>
        </p:nvSpPr>
        <p:spPr>
          <a:xfrm>
            <a:off x="679450" y="330200"/>
            <a:ext cx="5956300" cy="3351213"/>
          </a:xfrm>
        </p:spPr>
      </p:sp>
      <p:sp>
        <p:nvSpPr>
          <p:cNvPr id="5" name="Notes Placeholder 4">
            <a:extLst>
              <a:ext uri="{FF2B5EF4-FFF2-40B4-BE49-F238E27FC236}">
                <a16:creationId xmlns:a16="http://schemas.microsoft.com/office/drawing/2014/main" id="{9210AE88-F685-4929-914C-6C630643C500}"/>
              </a:ext>
            </a:extLst>
          </p:cNvPr>
          <p:cNvSpPr>
            <a:spLocks noGrp="1"/>
          </p:cNvSpPr>
          <p:nvPr>
            <p:ph type="body" idx="1"/>
          </p:nvPr>
        </p:nvSpPr>
        <p:spPr/>
        <p:txBody>
          <a:bodyPr/>
          <a:lstStyle/>
          <a:p>
            <a:endParaRPr lang="en-US" dirty="0"/>
          </a:p>
        </p:txBody>
      </p:sp>
      <p:sp>
        <p:nvSpPr>
          <p:cNvPr id="6" name="Slide Number Placeholder 5">
            <a:extLst>
              <a:ext uri="{FF2B5EF4-FFF2-40B4-BE49-F238E27FC236}">
                <a16:creationId xmlns:a16="http://schemas.microsoft.com/office/drawing/2014/main" id="{4178ACE1-E252-45BD-80FF-8AF3A95EDB3B}"/>
              </a:ext>
            </a:extLst>
          </p:cNvPr>
          <p:cNvSpPr>
            <a:spLocks noGrp="1"/>
          </p:cNvSpPr>
          <p:nvPr>
            <p:ph type="sldNum" sz="quarter" idx="5"/>
          </p:nvPr>
        </p:nvSpPr>
        <p:spPr/>
        <p:txBody>
          <a:bodyPr/>
          <a:lstStyle/>
          <a:p>
            <a:fld id="{DD0810BC-ECBD-4795-B3D6-BDA13E4DA29D}" type="slidenum">
              <a:rPr lang="en-US" smtClean="0"/>
              <a:pPr/>
              <a:t>111</a:t>
            </a:fld>
            <a:endParaRPr lang="en-US" dirty="0"/>
          </a:p>
        </p:txBody>
      </p:sp>
    </p:spTree>
    <p:extLst>
      <p:ext uri="{BB962C8B-B14F-4D97-AF65-F5344CB8AC3E}">
        <p14:creationId xmlns:p14="http://schemas.microsoft.com/office/powerpoint/2010/main" val="11572302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a16="http://schemas.microsoft.com/office/drawing/2014/main" id="{070A62B3-FE1F-4020-BB18-A66741A3277A}"/>
              </a:ext>
            </a:extLst>
          </p:cNvPr>
          <p:cNvSpPr>
            <a:spLocks noGrp="1" noRot="1" noChangeAspect="1"/>
          </p:cNvSpPr>
          <p:nvPr>
            <p:ph type="sldImg"/>
          </p:nvPr>
        </p:nvSpPr>
        <p:spPr/>
      </p:sp>
      <p:sp>
        <p:nvSpPr>
          <p:cNvPr id="6" name="Notes Placeholder 5">
            <a:extLst>
              <a:ext uri="{FF2B5EF4-FFF2-40B4-BE49-F238E27FC236}">
                <a16:creationId xmlns:a16="http://schemas.microsoft.com/office/drawing/2014/main" id="{28375986-047B-483F-8B44-0F385CD83B3E}"/>
              </a:ext>
            </a:extLst>
          </p:cNvPr>
          <p:cNvSpPr>
            <a:spLocks noGrp="1"/>
          </p:cNvSpPr>
          <p:nvPr>
            <p:ph type="body" idx="1"/>
          </p:nvPr>
        </p:nvSpPr>
        <p:spPr/>
        <p:txBody>
          <a:bodyPr/>
          <a:lstStyle/>
          <a:p>
            <a:endParaRPr lang="en-US" dirty="0"/>
          </a:p>
        </p:txBody>
      </p:sp>
      <p:sp>
        <p:nvSpPr>
          <p:cNvPr id="2" name="Slide Number Placeholder 1">
            <a:extLst>
              <a:ext uri="{FF2B5EF4-FFF2-40B4-BE49-F238E27FC236}">
                <a16:creationId xmlns:a16="http://schemas.microsoft.com/office/drawing/2014/main" id="{DD884A29-4622-4BD1-A889-52ECB8B991CD}"/>
              </a:ext>
            </a:extLst>
          </p:cNvPr>
          <p:cNvSpPr>
            <a:spLocks noGrp="1"/>
          </p:cNvSpPr>
          <p:nvPr>
            <p:ph type="sldNum" sz="quarter" idx="5"/>
          </p:nvPr>
        </p:nvSpPr>
        <p:spPr/>
        <p:txBody>
          <a:bodyPr/>
          <a:lstStyle/>
          <a:p>
            <a:fld id="{4FF0573C-F130-4D1E-A886-85FBB65D3A1B}" type="slidenum">
              <a:rPr lang="en-CA" smtClean="0"/>
              <a:pPr/>
              <a:t>112</a:t>
            </a:fld>
            <a:endParaRPr lang="en-CA" dirty="0"/>
          </a:p>
        </p:txBody>
      </p:sp>
    </p:spTree>
    <p:extLst>
      <p:ext uri="{BB962C8B-B14F-4D97-AF65-F5344CB8AC3E}">
        <p14:creationId xmlns:p14="http://schemas.microsoft.com/office/powerpoint/2010/main" val="3680734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Notes Placeholder 2"/>
          <p:cNvSpPr>
            <a:spLocks noGrp="1"/>
          </p:cNvSpPr>
          <p:nvPr>
            <p:ph type="body" idx="1"/>
          </p:nvPr>
        </p:nvSpPr>
        <p:spPr/>
        <p:txBody>
          <a:bodyPr/>
          <a:lstStyle/>
          <a:p>
            <a:pPr>
              <a:lnSpc>
                <a:spcPts val="1518"/>
              </a:lnSpc>
              <a:spcBef>
                <a:spcPts val="0"/>
              </a:spcBef>
            </a:pPr>
            <a:r>
              <a:rPr lang="en-US" altLang="en-US" sz="1000" dirty="0"/>
              <a:t>There are many reasons why women should be part of any investment decision in their household, but here is one I hope you take to heart: they are often quite good at it. </a:t>
            </a:r>
          </a:p>
          <a:p>
            <a:pPr>
              <a:lnSpc>
                <a:spcPts val="1518"/>
              </a:lnSpc>
              <a:spcBef>
                <a:spcPts val="0"/>
              </a:spcBef>
            </a:pPr>
            <a:endParaRPr lang="en-US" altLang="en-US" sz="1000" dirty="0"/>
          </a:p>
          <a:p>
            <a:pPr>
              <a:lnSpc>
                <a:spcPts val="1518"/>
              </a:lnSpc>
              <a:spcBef>
                <a:spcPts val="0"/>
              </a:spcBef>
            </a:pPr>
            <a:r>
              <a:rPr lang="en-US" altLang="en-US" sz="1000" dirty="0"/>
              <a:t>That’s right. Women often outperform men when they invest in the market. </a:t>
            </a:r>
          </a:p>
          <a:p>
            <a:pPr>
              <a:lnSpc>
                <a:spcPts val="1518"/>
              </a:lnSpc>
              <a:spcBef>
                <a:spcPts val="0"/>
              </a:spcBef>
            </a:pPr>
            <a:endParaRPr lang="en-US" altLang="en-US" sz="1000" dirty="0"/>
          </a:p>
          <a:p>
            <a:pPr>
              <a:lnSpc>
                <a:spcPts val="1518"/>
              </a:lnSpc>
              <a:spcBef>
                <a:spcPts val="0"/>
              </a:spcBef>
            </a:pPr>
            <a:r>
              <a:rPr lang="en-US" altLang="en-US" sz="1000" dirty="0"/>
              <a:t>There are two clear reasons for this:</a:t>
            </a:r>
          </a:p>
          <a:p>
            <a:pPr>
              <a:lnSpc>
                <a:spcPts val="1518"/>
              </a:lnSpc>
              <a:spcBef>
                <a:spcPts val="0"/>
              </a:spcBef>
            </a:pPr>
            <a:endParaRPr lang="en-US" altLang="en-US" sz="1000" dirty="0"/>
          </a:p>
          <a:p>
            <a:pPr lvl="1">
              <a:lnSpc>
                <a:spcPts val="1518"/>
              </a:lnSpc>
              <a:spcBef>
                <a:spcPts val="0"/>
              </a:spcBef>
            </a:pPr>
            <a:r>
              <a:rPr lang="en-US" sz="1000" dirty="0">
                <a:solidFill>
                  <a:srgbClr val="000000"/>
                </a:solidFill>
              </a:rPr>
              <a:t>Women often trade less than men, which can help reduce costs and trying to time the market.</a:t>
            </a:r>
          </a:p>
          <a:p>
            <a:pPr lvl="1">
              <a:lnSpc>
                <a:spcPts val="1518"/>
              </a:lnSpc>
              <a:spcBef>
                <a:spcPts val="0"/>
              </a:spcBef>
            </a:pPr>
            <a:endParaRPr lang="en-US" altLang="en-US" sz="1000" dirty="0"/>
          </a:p>
          <a:p>
            <a:pPr marL="495825" lvl="1" indent="-185934" defTabSz="991650">
              <a:lnSpc>
                <a:spcPts val="1518"/>
              </a:lnSpc>
              <a:spcBef>
                <a:spcPts val="0"/>
              </a:spcBef>
            </a:pPr>
            <a:r>
              <a:rPr lang="en-US" sz="1000" dirty="0">
                <a:solidFill>
                  <a:srgbClr val="000000"/>
                </a:solidFill>
              </a:rPr>
              <a:t>Women tend to be more risk-averse.</a:t>
            </a:r>
          </a:p>
          <a:p>
            <a:pPr marL="0" indent="0">
              <a:lnSpc>
                <a:spcPts val="1518"/>
              </a:lnSpc>
              <a:spcBef>
                <a:spcPts val="0"/>
              </a:spcBef>
              <a:buNone/>
            </a:pPr>
            <a:endParaRPr lang="en-US" altLang="en-US" sz="1000" dirty="0"/>
          </a:p>
          <a:p>
            <a:pPr>
              <a:lnSpc>
                <a:spcPts val="1518"/>
              </a:lnSpc>
              <a:spcBef>
                <a:spcPts val="0"/>
              </a:spcBef>
            </a:pPr>
            <a:endParaRPr lang="en-US" altLang="en-US" sz="1000" dirty="0"/>
          </a:p>
          <a:p>
            <a:pPr>
              <a:lnSpc>
                <a:spcPts val="1518"/>
              </a:lnSpc>
              <a:spcBef>
                <a:spcPts val="0"/>
              </a:spcBef>
            </a:pPr>
            <a:endParaRPr lang="en-US" altLang="en-US" sz="1000" dirty="0"/>
          </a:p>
        </p:txBody>
      </p:sp>
      <p:sp>
        <p:nvSpPr>
          <p:cNvPr id="2" name="Slide Number Placeholder 1">
            <a:extLst>
              <a:ext uri="{FF2B5EF4-FFF2-40B4-BE49-F238E27FC236}">
                <a16:creationId xmlns:a16="http://schemas.microsoft.com/office/drawing/2014/main" id="{CFA50F29-7197-47E6-9288-36BE8945F7E9}"/>
              </a:ext>
            </a:extLst>
          </p:cNvPr>
          <p:cNvSpPr>
            <a:spLocks noGrp="1"/>
          </p:cNvSpPr>
          <p:nvPr>
            <p:ph type="sldNum" sz="quarter" idx="5"/>
          </p:nvPr>
        </p:nvSpPr>
        <p:spPr/>
        <p:txBody>
          <a:bodyPr/>
          <a:lstStyle/>
          <a:p>
            <a:pPr defTabSz="947044">
              <a:defRPr/>
            </a:pPr>
            <a:fld id="{4FF0573C-F130-4D1E-A886-85FBB65D3A1B}" type="slidenum">
              <a:rPr lang="en-CA" sz="1600">
                <a:solidFill>
                  <a:prstClr val="black"/>
                </a:solidFill>
                <a:latin typeface="Arial"/>
              </a:rPr>
              <a:pPr defTabSz="947044">
                <a:defRPr/>
              </a:pPr>
              <a:t>12</a:t>
            </a:fld>
            <a:endParaRPr lang="en-CA" sz="1600" dirty="0">
              <a:solidFill>
                <a:prstClr val="black"/>
              </a:solidFill>
              <a:latin typeface="Arial"/>
            </a:endParaRPr>
          </a:p>
        </p:txBody>
      </p:sp>
      <p:sp>
        <p:nvSpPr>
          <p:cNvPr id="5" name="Slide Image Placeholder 4">
            <a:extLst>
              <a:ext uri="{FF2B5EF4-FFF2-40B4-BE49-F238E27FC236}">
                <a16:creationId xmlns:a16="http://schemas.microsoft.com/office/drawing/2014/main" id="{021AEF82-5C18-4538-848E-62B53313429D}"/>
              </a:ext>
            </a:extLst>
          </p:cNvPr>
          <p:cNvSpPr>
            <a:spLocks noGrp="1" noRot="1" noChangeAspect="1"/>
          </p:cNvSpPr>
          <p:nvPr>
            <p:ph type="sldImg"/>
          </p:nvPr>
        </p:nvSpPr>
        <p:spPr/>
      </p:sp>
    </p:spTree>
    <p:extLst>
      <p:ext uri="{BB962C8B-B14F-4D97-AF65-F5344CB8AC3E}">
        <p14:creationId xmlns:p14="http://schemas.microsoft.com/office/powerpoint/2010/main" val="2753806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idx="1"/>
          </p:nvPr>
        </p:nvSpPr>
        <p:spPr/>
        <p:txBody>
          <a:bodyPr/>
          <a:lstStyle/>
          <a:p>
            <a:pPr algn="l"/>
            <a:r>
              <a:rPr lang="en-CA" sz="1000" dirty="0"/>
              <a:t>Earlier we talked about the gender wage gap and the fact that 45% of working women </a:t>
            </a:r>
            <a:r>
              <a:rPr lang="en-US" sz="1000" dirty="0"/>
              <a:t>make as much as their spouse or are the primary breadwinners in their home</a:t>
            </a:r>
            <a:r>
              <a:rPr lang="en-CA" sz="1000" dirty="0"/>
              <a:t>. Which means, that many women have not only closed the gender gap but in many instances, they are pulling ahead! However, even with that progress, only 36% of women feel financially independent and able to support themselves!</a:t>
            </a:r>
          </a:p>
          <a:p>
            <a:pPr>
              <a:lnSpc>
                <a:spcPts val="1518"/>
              </a:lnSpc>
              <a:spcBef>
                <a:spcPts val="0"/>
              </a:spcBef>
            </a:pPr>
            <a:endParaRPr lang="en-US" sz="1000" dirty="0"/>
          </a:p>
          <a:p>
            <a:pPr marL="185934" indent="-185934" defTabSz="991650">
              <a:lnSpc>
                <a:spcPts val="1518"/>
              </a:lnSpc>
              <a:spcBef>
                <a:spcPts val="0"/>
              </a:spcBef>
              <a:defRPr/>
            </a:pPr>
            <a:r>
              <a:rPr lang="en-US" sz="1000" dirty="0"/>
              <a:t>We still see that women can be reluctant to take the lead in managing the household money. </a:t>
            </a:r>
          </a:p>
          <a:p>
            <a:pPr marL="185934" indent="-185934" defTabSz="991650">
              <a:lnSpc>
                <a:spcPts val="1518"/>
              </a:lnSpc>
              <a:spcBef>
                <a:spcPts val="0"/>
              </a:spcBef>
              <a:defRPr/>
            </a:pPr>
            <a:endParaRPr lang="en-US" sz="1000" dirty="0"/>
          </a:p>
          <a:p>
            <a:pPr>
              <a:lnSpc>
                <a:spcPts val="1518"/>
              </a:lnSpc>
              <a:spcBef>
                <a:spcPts val="0"/>
              </a:spcBef>
            </a:pPr>
            <a:r>
              <a:rPr lang="en-US" sz="1000" dirty="0"/>
              <a:t>If any of this has described your experience, today I will show you how we can help you do something about that….</a:t>
            </a:r>
          </a:p>
        </p:txBody>
      </p:sp>
      <p:sp>
        <p:nvSpPr>
          <p:cNvPr id="2" name="Slide Number Placeholder 1">
            <a:extLst>
              <a:ext uri="{FF2B5EF4-FFF2-40B4-BE49-F238E27FC236}">
                <a16:creationId xmlns:a16="http://schemas.microsoft.com/office/drawing/2014/main" id="{DC1FA185-2321-4DA6-8AC8-2F92FA04526E}"/>
              </a:ext>
            </a:extLst>
          </p:cNvPr>
          <p:cNvSpPr>
            <a:spLocks noGrp="1"/>
          </p:cNvSpPr>
          <p:nvPr>
            <p:ph type="sldNum" sz="quarter" idx="5"/>
          </p:nvPr>
        </p:nvSpPr>
        <p:spPr/>
        <p:txBody>
          <a:bodyPr/>
          <a:lstStyle/>
          <a:p>
            <a:pPr defTabSz="947044">
              <a:defRPr/>
            </a:pPr>
            <a:fld id="{4FF0573C-F130-4D1E-A886-85FBB65D3A1B}" type="slidenum">
              <a:rPr lang="en-CA" sz="1600">
                <a:solidFill>
                  <a:prstClr val="black"/>
                </a:solidFill>
                <a:latin typeface="Arial"/>
              </a:rPr>
              <a:pPr defTabSz="947044">
                <a:defRPr/>
              </a:pPr>
              <a:t>13</a:t>
            </a:fld>
            <a:endParaRPr lang="en-CA" sz="1600" dirty="0">
              <a:solidFill>
                <a:prstClr val="black"/>
              </a:solidFill>
              <a:latin typeface="Arial"/>
            </a:endParaRPr>
          </a:p>
        </p:txBody>
      </p:sp>
      <p:sp>
        <p:nvSpPr>
          <p:cNvPr id="7" name="Slide Image Placeholder 6">
            <a:extLst>
              <a:ext uri="{FF2B5EF4-FFF2-40B4-BE49-F238E27FC236}">
                <a16:creationId xmlns:a16="http://schemas.microsoft.com/office/drawing/2014/main" id="{ED382F87-470C-4D0A-86ED-1DF9C3681BA0}"/>
              </a:ext>
            </a:extLst>
          </p:cNvPr>
          <p:cNvSpPr>
            <a:spLocks noGrp="1" noRot="1" noChangeAspect="1"/>
          </p:cNvSpPr>
          <p:nvPr>
            <p:ph type="sldImg"/>
          </p:nvPr>
        </p:nvSpPr>
        <p:spPr/>
      </p:sp>
    </p:spTree>
    <p:extLst>
      <p:ext uri="{BB962C8B-B14F-4D97-AF65-F5344CB8AC3E}">
        <p14:creationId xmlns:p14="http://schemas.microsoft.com/office/powerpoint/2010/main" val="901822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466"/>
              </a:lnSpc>
              <a:spcBef>
                <a:spcPts val="0"/>
              </a:spcBef>
              <a:buNone/>
            </a:pPr>
            <a:r>
              <a:rPr lang="en-CA" sz="1000" dirty="0"/>
              <a:t>Ok- We’ve discussed what women together have been able to accomplish. Now let’s talk about what you can do to take greater control of your life, starting with your finances and investments. </a:t>
            </a:r>
          </a:p>
        </p:txBody>
      </p:sp>
      <p:sp>
        <p:nvSpPr>
          <p:cNvPr id="4" name="Slide Number Placeholder 3"/>
          <p:cNvSpPr>
            <a:spLocks noGrp="1"/>
          </p:cNvSpPr>
          <p:nvPr>
            <p:ph type="sldNum" sz="quarter" idx="5"/>
          </p:nvPr>
        </p:nvSpPr>
        <p:spPr/>
        <p:txBody>
          <a:bodyPr/>
          <a:lstStyle/>
          <a:p>
            <a:fld id="{4FF0573C-F130-4D1E-A886-85FBB65D3A1B}" type="slidenum">
              <a:rPr lang="en-CA" smtClean="0"/>
              <a:pPr/>
              <a:t>14</a:t>
            </a:fld>
            <a:endParaRPr lang="en-CA" dirty="0"/>
          </a:p>
        </p:txBody>
      </p:sp>
    </p:spTree>
    <p:extLst>
      <p:ext uri="{BB962C8B-B14F-4D97-AF65-F5344CB8AC3E}">
        <p14:creationId xmlns:p14="http://schemas.microsoft.com/office/powerpoint/2010/main" val="3423184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idx="1"/>
          </p:nvPr>
        </p:nvSpPr>
        <p:spPr/>
        <p:txBody>
          <a:bodyPr/>
          <a:lstStyle/>
          <a:p>
            <a:pPr>
              <a:lnSpc>
                <a:spcPts val="1518"/>
              </a:lnSpc>
              <a:spcBef>
                <a:spcPts val="0"/>
              </a:spcBef>
              <a:defRPr/>
            </a:pPr>
            <a:r>
              <a:rPr lang="en-US" sz="1000" dirty="0"/>
              <a:t>You may be thinking, why do you need to take on this responsibility on top of everything else you’re already doing? First, we would say that it is because it can be empowering on many levels! However, it may also be because they may not have a choice…..</a:t>
            </a:r>
          </a:p>
          <a:p>
            <a:pPr>
              <a:lnSpc>
                <a:spcPts val="1518"/>
              </a:lnSpc>
              <a:spcBef>
                <a:spcPts val="0"/>
              </a:spcBef>
              <a:defRPr/>
            </a:pPr>
            <a:endParaRPr lang="en-US" sz="1000" dirty="0"/>
          </a:p>
          <a:p>
            <a:pPr>
              <a:lnSpc>
                <a:spcPts val="1518"/>
              </a:lnSpc>
              <a:spcBef>
                <a:spcPts val="0"/>
              </a:spcBef>
              <a:defRPr/>
            </a:pPr>
            <a:r>
              <a:rPr lang="en-US" sz="1000" dirty="0"/>
              <a:t>At some point in their lives, they are likely to have to take on that role – whether they want to or not.</a:t>
            </a:r>
          </a:p>
          <a:p>
            <a:pPr>
              <a:lnSpc>
                <a:spcPts val="1518"/>
              </a:lnSpc>
              <a:spcBef>
                <a:spcPts val="0"/>
              </a:spcBef>
            </a:pPr>
            <a:endParaRPr lang="en-US" sz="1000" dirty="0"/>
          </a:p>
          <a:p>
            <a:pPr>
              <a:lnSpc>
                <a:spcPts val="1518"/>
              </a:lnSpc>
              <a:spcBef>
                <a:spcPts val="0"/>
              </a:spcBef>
            </a:pPr>
            <a:r>
              <a:rPr lang="en-US" sz="1000" dirty="0"/>
              <a:t>Factors like women choosing to remain single, longer life expectancies and divorce later in life mean that more than 9 out of 10 of you will have sole responsibility for your finances at some point. </a:t>
            </a:r>
          </a:p>
          <a:p>
            <a:pPr>
              <a:lnSpc>
                <a:spcPts val="1518"/>
              </a:lnSpc>
              <a:spcBef>
                <a:spcPts val="0"/>
              </a:spcBef>
            </a:pPr>
            <a:endParaRPr lang="en-US" sz="1000" dirty="0"/>
          </a:p>
          <a:p>
            <a:pPr>
              <a:lnSpc>
                <a:spcPts val="1518"/>
              </a:lnSpc>
              <a:spcBef>
                <a:spcPts val="0"/>
              </a:spcBef>
            </a:pPr>
            <a:r>
              <a:rPr lang="en-CA" sz="1000" dirty="0">
                <a:solidFill>
                  <a:srgbClr val="000000"/>
                </a:solidFill>
              </a:rPr>
              <a:t>The question I have for you is simple: would it be easier for you to take on a greater role in your overall financial plan today if we can help provide you with the education and resources to improve your understanding and confidence?</a:t>
            </a:r>
          </a:p>
          <a:p>
            <a:pPr>
              <a:lnSpc>
                <a:spcPts val="1518"/>
              </a:lnSpc>
              <a:spcBef>
                <a:spcPts val="0"/>
              </a:spcBef>
            </a:pPr>
            <a:endParaRPr lang="en-US" sz="1000" dirty="0"/>
          </a:p>
          <a:p>
            <a:pPr>
              <a:lnSpc>
                <a:spcPts val="1518"/>
              </a:lnSpc>
              <a:spcBef>
                <a:spcPts val="0"/>
              </a:spcBef>
            </a:pPr>
            <a:r>
              <a:rPr lang="en-US" sz="1000" dirty="0"/>
              <a:t>Or are you willing to risk being thrust into this role, possibly at a stressful and emotional time, having to make critical decisions that could affect your financial security? </a:t>
            </a:r>
          </a:p>
          <a:p>
            <a:pPr marL="0" indent="0">
              <a:lnSpc>
                <a:spcPts val="1518"/>
              </a:lnSpc>
              <a:spcBef>
                <a:spcPts val="0"/>
              </a:spcBef>
              <a:buNone/>
            </a:pPr>
            <a:endParaRPr lang="en-US" sz="1000" dirty="0"/>
          </a:p>
          <a:p>
            <a:pPr>
              <a:lnSpc>
                <a:spcPts val="1518"/>
              </a:lnSpc>
              <a:spcBef>
                <a:spcPts val="0"/>
              </a:spcBef>
            </a:pPr>
            <a:endParaRPr lang="en-US" sz="1000" dirty="0"/>
          </a:p>
        </p:txBody>
      </p:sp>
      <p:sp>
        <p:nvSpPr>
          <p:cNvPr id="2" name="Slide Number Placeholder 1">
            <a:extLst>
              <a:ext uri="{FF2B5EF4-FFF2-40B4-BE49-F238E27FC236}">
                <a16:creationId xmlns:a16="http://schemas.microsoft.com/office/drawing/2014/main" id="{DC1FA185-2321-4DA6-8AC8-2F92FA04526E}"/>
              </a:ext>
            </a:extLst>
          </p:cNvPr>
          <p:cNvSpPr>
            <a:spLocks noGrp="1"/>
          </p:cNvSpPr>
          <p:nvPr>
            <p:ph type="sldNum" sz="quarter" idx="5"/>
          </p:nvPr>
        </p:nvSpPr>
        <p:spPr/>
        <p:txBody>
          <a:bodyPr/>
          <a:lstStyle/>
          <a:p>
            <a:pPr defTabSz="947044">
              <a:defRPr/>
            </a:pPr>
            <a:fld id="{4FF0573C-F130-4D1E-A886-85FBB65D3A1B}" type="slidenum">
              <a:rPr lang="en-CA" sz="1600">
                <a:solidFill>
                  <a:prstClr val="black"/>
                </a:solidFill>
                <a:latin typeface="Arial"/>
              </a:rPr>
              <a:pPr defTabSz="947044">
                <a:defRPr/>
              </a:pPr>
              <a:t>15</a:t>
            </a:fld>
            <a:endParaRPr lang="en-CA" sz="1600" dirty="0">
              <a:solidFill>
                <a:prstClr val="black"/>
              </a:solidFill>
              <a:latin typeface="Arial"/>
            </a:endParaRPr>
          </a:p>
        </p:txBody>
      </p:sp>
      <p:sp>
        <p:nvSpPr>
          <p:cNvPr id="7" name="Slide Image Placeholder 6">
            <a:extLst>
              <a:ext uri="{FF2B5EF4-FFF2-40B4-BE49-F238E27FC236}">
                <a16:creationId xmlns:a16="http://schemas.microsoft.com/office/drawing/2014/main" id="{ED382F87-470C-4D0A-86ED-1DF9C3681BA0}"/>
              </a:ext>
            </a:extLst>
          </p:cNvPr>
          <p:cNvSpPr>
            <a:spLocks noGrp="1" noRot="1" noChangeAspect="1"/>
          </p:cNvSpPr>
          <p:nvPr>
            <p:ph type="sldImg"/>
          </p:nvPr>
        </p:nvSpPr>
        <p:spPr/>
      </p:sp>
    </p:spTree>
    <p:extLst>
      <p:ext uri="{BB962C8B-B14F-4D97-AF65-F5344CB8AC3E}">
        <p14:creationId xmlns:p14="http://schemas.microsoft.com/office/powerpoint/2010/main" val="3134137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Notes Placeholder 4"/>
          <p:cNvSpPr>
            <a:spLocks noGrp="1"/>
          </p:cNvSpPr>
          <p:nvPr>
            <p:ph type="body" idx="1"/>
          </p:nvPr>
        </p:nvSpPr>
        <p:spPr/>
        <p:txBody>
          <a:bodyPr/>
          <a:lstStyle/>
          <a:p>
            <a:pPr marL="179524" indent="-179524">
              <a:lnSpc>
                <a:spcPts val="1466"/>
              </a:lnSpc>
              <a:spcBef>
                <a:spcPts val="0"/>
              </a:spcBef>
            </a:pPr>
            <a:r>
              <a:rPr lang="en-US" altLang="en-US" sz="1000" dirty="0"/>
              <a:t>If you decide to take on a greater role with your finances – and I hope you will – there are a number of life events that many of you experience throughout their life such as:</a:t>
            </a:r>
          </a:p>
          <a:p>
            <a:pPr marL="179524" indent="-179524">
              <a:lnSpc>
                <a:spcPts val="1466"/>
              </a:lnSpc>
              <a:spcBef>
                <a:spcPts val="0"/>
              </a:spcBef>
            </a:pPr>
            <a:endParaRPr lang="en-US" altLang="en-US" sz="1000" dirty="0"/>
          </a:p>
          <a:p>
            <a:pPr marL="478731" lvl="1" indent="-179524">
              <a:lnSpc>
                <a:spcPts val="1466"/>
              </a:lnSpc>
              <a:spcBef>
                <a:spcPts val="0"/>
              </a:spcBef>
            </a:pPr>
            <a:r>
              <a:rPr lang="en-US" altLang="en-US" sz="1000" dirty="0"/>
              <a:t>Buying a home</a:t>
            </a:r>
          </a:p>
          <a:p>
            <a:pPr marL="478731" lvl="1" indent="-179524">
              <a:lnSpc>
                <a:spcPts val="1466"/>
              </a:lnSpc>
              <a:spcBef>
                <a:spcPts val="0"/>
              </a:spcBef>
            </a:pPr>
            <a:endParaRPr lang="en-US" altLang="en-US" sz="1000" dirty="0"/>
          </a:p>
          <a:p>
            <a:pPr marL="478731" lvl="1" indent="-179524">
              <a:lnSpc>
                <a:spcPts val="1466"/>
              </a:lnSpc>
              <a:spcBef>
                <a:spcPts val="0"/>
              </a:spcBef>
            </a:pPr>
            <a:r>
              <a:rPr lang="en-US" altLang="en-US" sz="1000" dirty="0"/>
              <a:t>Starting a family, which means saving for college</a:t>
            </a:r>
          </a:p>
          <a:p>
            <a:pPr marL="478731" lvl="1" indent="-179524">
              <a:lnSpc>
                <a:spcPts val="1466"/>
              </a:lnSpc>
              <a:spcBef>
                <a:spcPts val="0"/>
              </a:spcBef>
            </a:pPr>
            <a:endParaRPr lang="en-US" altLang="en-US" sz="1000" dirty="0"/>
          </a:p>
          <a:p>
            <a:pPr marL="478731" lvl="1" indent="-179524">
              <a:lnSpc>
                <a:spcPts val="1466"/>
              </a:lnSpc>
              <a:spcBef>
                <a:spcPts val="0"/>
              </a:spcBef>
            </a:pPr>
            <a:r>
              <a:rPr lang="en-US" altLang="en-US" sz="1000" dirty="0"/>
              <a:t>Financial planning as a business owner</a:t>
            </a:r>
          </a:p>
          <a:p>
            <a:pPr marL="478731" lvl="1" indent="-179524">
              <a:lnSpc>
                <a:spcPts val="1466"/>
              </a:lnSpc>
              <a:spcBef>
                <a:spcPts val="0"/>
              </a:spcBef>
            </a:pPr>
            <a:endParaRPr lang="en-US" altLang="en-US" sz="1000" dirty="0"/>
          </a:p>
          <a:p>
            <a:pPr marL="478731" lvl="1" indent="-179524">
              <a:lnSpc>
                <a:spcPts val="1466"/>
              </a:lnSpc>
              <a:spcBef>
                <a:spcPts val="0"/>
              </a:spcBef>
            </a:pPr>
            <a:r>
              <a:rPr lang="en-US" altLang="en-US" sz="1000" dirty="0"/>
              <a:t>The death of your spouse or divorce</a:t>
            </a:r>
          </a:p>
          <a:p>
            <a:pPr marL="478731" lvl="1" indent="-179524">
              <a:lnSpc>
                <a:spcPts val="1466"/>
              </a:lnSpc>
              <a:spcBef>
                <a:spcPts val="0"/>
              </a:spcBef>
            </a:pPr>
            <a:endParaRPr lang="en-US" altLang="en-US" sz="1000" dirty="0"/>
          </a:p>
          <a:p>
            <a:pPr marL="478731" lvl="1" indent="-179524">
              <a:lnSpc>
                <a:spcPts val="1466"/>
              </a:lnSpc>
              <a:spcBef>
                <a:spcPts val="0"/>
              </a:spcBef>
            </a:pPr>
            <a:r>
              <a:rPr lang="en-US" altLang="en-US" sz="1000" dirty="0"/>
              <a:t>Caring for aging parents</a:t>
            </a:r>
          </a:p>
          <a:p>
            <a:pPr marL="478731" lvl="1" indent="-179524">
              <a:lnSpc>
                <a:spcPts val="1466"/>
              </a:lnSpc>
              <a:spcBef>
                <a:spcPts val="0"/>
              </a:spcBef>
            </a:pPr>
            <a:endParaRPr lang="en-US" altLang="en-US" sz="1000" dirty="0"/>
          </a:p>
          <a:p>
            <a:pPr marL="478731" lvl="1" indent="-179524">
              <a:lnSpc>
                <a:spcPts val="1466"/>
              </a:lnSpc>
              <a:spcBef>
                <a:spcPts val="0"/>
              </a:spcBef>
            </a:pPr>
            <a:r>
              <a:rPr lang="en-US" altLang="en-US" sz="1000" dirty="0"/>
              <a:t>Estate planning and strategic philanthropy</a:t>
            </a:r>
          </a:p>
          <a:p>
            <a:pPr marL="478731" lvl="1" indent="-179524">
              <a:lnSpc>
                <a:spcPts val="1466"/>
              </a:lnSpc>
              <a:spcBef>
                <a:spcPts val="0"/>
              </a:spcBef>
            </a:pPr>
            <a:endParaRPr lang="en-US" altLang="en-US" sz="1000" dirty="0"/>
          </a:p>
          <a:p>
            <a:pPr marL="478731" lvl="1" indent="-179524">
              <a:lnSpc>
                <a:spcPts val="1466"/>
              </a:lnSpc>
              <a:spcBef>
                <a:spcPts val="0"/>
              </a:spcBef>
            </a:pPr>
            <a:r>
              <a:rPr lang="en-US" altLang="en-US" sz="1000" dirty="0"/>
              <a:t>Planning and saving for retirement </a:t>
            </a:r>
          </a:p>
          <a:p>
            <a:pPr marL="0" indent="0">
              <a:lnSpc>
                <a:spcPts val="1466"/>
              </a:lnSpc>
              <a:spcBef>
                <a:spcPts val="0"/>
              </a:spcBef>
              <a:buNone/>
            </a:pPr>
            <a:endParaRPr lang="en-US" altLang="en-US" sz="1000" dirty="0"/>
          </a:p>
          <a:p>
            <a:pPr marL="179524" indent="-179524">
              <a:lnSpc>
                <a:spcPts val="1466"/>
              </a:lnSpc>
              <a:spcBef>
                <a:spcPts val="0"/>
              </a:spcBef>
            </a:pPr>
            <a:r>
              <a:rPr lang="en-US" altLang="en-US" sz="1000" dirty="0"/>
              <a:t>Each of you will look at this list differently. Some of you will experience all these events, others will experience only some of them. But the point here is to factor these life changing moments into your plan and</a:t>
            </a:r>
            <a:r>
              <a:rPr lang="en-US" altLang="ja-JP" sz="1000" dirty="0"/>
              <a:t> there will be important choices to make. With the right planning and the right support network, you can potentially prepare for these situations without adding stress or losing sleep. </a:t>
            </a:r>
          </a:p>
          <a:p>
            <a:pPr marL="0" indent="0">
              <a:lnSpc>
                <a:spcPts val="1466"/>
              </a:lnSpc>
              <a:spcBef>
                <a:spcPts val="0"/>
              </a:spcBef>
              <a:buNone/>
            </a:pPr>
            <a:endParaRPr lang="en-US" altLang="ja-JP" sz="1000" dirty="0"/>
          </a:p>
          <a:p>
            <a:pPr marL="179524" indent="-179524">
              <a:lnSpc>
                <a:spcPts val="1466"/>
              </a:lnSpc>
              <a:spcBef>
                <a:spcPts val="0"/>
              </a:spcBef>
            </a:pPr>
            <a:r>
              <a:rPr lang="en-US" altLang="ja-JP" sz="1000" dirty="0"/>
              <a:t>Planning can make all the difference.</a:t>
            </a:r>
            <a:br>
              <a:rPr lang="en-US" altLang="ja-JP" sz="1000" dirty="0"/>
            </a:br>
            <a:endParaRPr lang="en-US" altLang="ja-JP" sz="1000" dirty="0"/>
          </a:p>
        </p:txBody>
      </p:sp>
      <p:sp>
        <p:nvSpPr>
          <p:cNvPr id="2" name="Slide Number Placeholder 1">
            <a:extLst>
              <a:ext uri="{FF2B5EF4-FFF2-40B4-BE49-F238E27FC236}">
                <a16:creationId xmlns:a16="http://schemas.microsoft.com/office/drawing/2014/main" id="{B4CD121F-1558-4BE8-911D-5C967BF5BE9E}"/>
              </a:ext>
            </a:extLst>
          </p:cNvPr>
          <p:cNvSpPr>
            <a:spLocks noGrp="1"/>
          </p:cNvSpPr>
          <p:nvPr>
            <p:ph type="sldNum" sz="quarter" idx="5"/>
          </p:nvPr>
        </p:nvSpPr>
        <p:spPr/>
        <p:txBody>
          <a:bodyPr/>
          <a:lstStyle/>
          <a:p>
            <a:fld id="{4FF0573C-F130-4D1E-A886-85FBB65D3A1B}" type="slidenum">
              <a:rPr lang="en-CA" smtClean="0"/>
              <a:pPr/>
              <a:t>16</a:t>
            </a:fld>
            <a:endParaRPr lang="en-CA" dirty="0"/>
          </a:p>
        </p:txBody>
      </p:sp>
      <p:sp>
        <p:nvSpPr>
          <p:cNvPr id="5" name="Slide Image Placeholder 4">
            <a:extLst>
              <a:ext uri="{FF2B5EF4-FFF2-40B4-BE49-F238E27FC236}">
                <a16:creationId xmlns:a16="http://schemas.microsoft.com/office/drawing/2014/main" id="{B68C3F2F-5590-4C8F-B07E-3A9ED5587057}"/>
              </a:ext>
            </a:extLst>
          </p:cNvPr>
          <p:cNvSpPr>
            <a:spLocks noGrp="1" noRot="1" noChangeAspect="1"/>
          </p:cNvSpPr>
          <p:nvPr>
            <p:ph type="sldImg"/>
          </p:nvPr>
        </p:nvSpPr>
        <p:spPr/>
      </p:sp>
    </p:spTree>
    <p:extLst>
      <p:ext uri="{BB962C8B-B14F-4D97-AF65-F5344CB8AC3E}">
        <p14:creationId xmlns:p14="http://schemas.microsoft.com/office/powerpoint/2010/main" val="3238310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466"/>
              </a:lnSpc>
              <a:spcBef>
                <a:spcPts val="0"/>
              </a:spcBef>
            </a:pPr>
            <a:r>
              <a:rPr lang="en-US" sz="1000" dirty="0"/>
              <a:t>And we know women are interested in financial planning. </a:t>
            </a:r>
          </a:p>
          <a:p>
            <a:pPr>
              <a:lnSpc>
                <a:spcPts val="1466"/>
              </a:lnSpc>
              <a:spcBef>
                <a:spcPts val="0"/>
              </a:spcBef>
            </a:pPr>
            <a:endParaRPr lang="en-US" sz="1000" dirty="0"/>
          </a:p>
          <a:p>
            <a:pPr>
              <a:lnSpc>
                <a:spcPts val="1466"/>
              </a:lnSpc>
              <a:spcBef>
                <a:spcPts val="0"/>
              </a:spcBef>
            </a:pPr>
            <a:r>
              <a:rPr lang="en-US" sz="1000" dirty="0"/>
              <a:t>In fact, women tend to value advice more than men. As you can see from the graphs – 9% more women than men value the importance of advice . And,15% more women than men believe they need expert advice going forward. In fact, women would rather have an account managed by a financial professional than a self-directed or digital-only service.</a:t>
            </a:r>
          </a:p>
          <a:p>
            <a:pPr>
              <a:lnSpc>
                <a:spcPts val="1466"/>
              </a:lnSpc>
              <a:spcBef>
                <a:spcPts val="0"/>
              </a:spcBef>
            </a:pPr>
            <a:endParaRPr lang="en-US" sz="1000" dirty="0"/>
          </a:p>
          <a:p>
            <a:pPr>
              <a:lnSpc>
                <a:spcPts val="1466"/>
              </a:lnSpc>
              <a:spcBef>
                <a:spcPts val="0"/>
              </a:spcBef>
            </a:pPr>
            <a:r>
              <a:rPr lang="en-US" sz="1000" dirty="0"/>
              <a:t>Women also tend to seek out advice about broader financial planning issues over investment and trading-specific questions. They tend to be more concerned with advancing toward their goals than beating a benchmark.</a:t>
            </a:r>
          </a:p>
          <a:p>
            <a:pPr marL="0" indent="0">
              <a:lnSpc>
                <a:spcPts val="1466"/>
              </a:lnSpc>
              <a:spcBef>
                <a:spcPts val="0"/>
              </a:spcBef>
              <a:buNone/>
            </a:pPr>
            <a:endParaRPr lang="en-US" sz="1000" dirty="0"/>
          </a:p>
          <a:p>
            <a:pPr>
              <a:lnSpc>
                <a:spcPts val="1466"/>
              </a:lnSpc>
              <a:spcBef>
                <a:spcPts val="0"/>
              </a:spcBef>
            </a:pPr>
            <a:r>
              <a:rPr lang="en-US" sz="1000" dirty="0"/>
              <a:t>Getting and staying involved in day-to day personal finance activities as well as longer-term planning can cultivate financial empowerment and reduce your future exposure to financial risk.</a:t>
            </a:r>
          </a:p>
          <a:p>
            <a:pPr>
              <a:lnSpc>
                <a:spcPts val="1466"/>
              </a:lnSpc>
              <a:spcBef>
                <a:spcPts val="0"/>
              </a:spcBef>
            </a:pPr>
            <a:endParaRPr lang="en-US" sz="1000" dirty="0"/>
          </a:p>
          <a:p>
            <a:pPr>
              <a:lnSpc>
                <a:spcPts val="1466"/>
              </a:lnSpc>
              <a:spcBef>
                <a:spcPts val="0"/>
              </a:spcBef>
            </a:pPr>
            <a:r>
              <a:rPr lang="en-US" sz="1000" dirty="0"/>
              <a:t>Bottom line, regardless of gender, having a defined plan and a set of goals can help anyone make financial decisions with confidence.</a:t>
            </a:r>
          </a:p>
          <a:p>
            <a:pPr>
              <a:lnSpc>
                <a:spcPts val="1466"/>
              </a:lnSpc>
              <a:spcBef>
                <a:spcPts val="0"/>
              </a:spcBef>
            </a:pPr>
            <a:endParaRPr lang="en-US" sz="1000"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17</a:t>
            </a:fld>
            <a:endParaRPr lang="en-CA" dirty="0"/>
          </a:p>
        </p:txBody>
      </p:sp>
    </p:spTree>
    <p:extLst>
      <p:ext uri="{BB962C8B-B14F-4D97-AF65-F5344CB8AC3E}">
        <p14:creationId xmlns:p14="http://schemas.microsoft.com/office/powerpoint/2010/main" val="3078468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466"/>
              </a:lnSpc>
              <a:spcBef>
                <a:spcPts val="0"/>
              </a:spcBef>
            </a:pPr>
            <a:r>
              <a:rPr lang="en-US" sz="1000" dirty="0"/>
              <a:t>Now let’s dig into the “meat” of today’s session by looking at some hypothetical case studies of women in various stages of life that may be applicable to your situation or a loved one’s situation. These case studies will demonstrate the value of financial planning and its impact on real-world scenarios. We will also be sharing robust worksheets and checklists to help empower your journey. </a:t>
            </a:r>
            <a:endParaRPr lang="en-CA" sz="1000"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18</a:t>
            </a:fld>
            <a:endParaRPr lang="en-CA" dirty="0"/>
          </a:p>
        </p:txBody>
      </p:sp>
    </p:spTree>
    <p:extLst>
      <p:ext uri="{BB962C8B-B14F-4D97-AF65-F5344CB8AC3E}">
        <p14:creationId xmlns:p14="http://schemas.microsoft.com/office/powerpoint/2010/main" val="2315161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19</a:t>
            </a:fld>
            <a:endParaRPr lang="en-CA" dirty="0"/>
          </a:p>
        </p:txBody>
      </p:sp>
    </p:spTree>
    <p:extLst>
      <p:ext uri="{BB962C8B-B14F-4D97-AF65-F5344CB8AC3E}">
        <p14:creationId xmlns:p14="http://schemas.microsoft.com/office/powerpoint/2010/main" val="2712751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466"/>
              </a:lnSpc>
              <a:spcBef>
                <a:spcPts val="0"/>
              </a:spcBef>
            </a:pPr>
            <a:r>
              <a:rPr lang="en-US" altLang="en-US" sz="1000" dirty="0"/>
              <a:t>There are a few themes I want to cover today:</a:t>
            </a:r>
          </a:p>
          <a:p>
            <a:pPr>
              <a:lnSpc>
                <a:spcPts val="1466"/>
              </a:lnSpc>
              <a:spcBef>
                <a:spcPts val="0"/>
              </a:spcBef>
            </a:pPr>
            <a:endParaRPr lang="en-US" altLang="en-US" sz="1000" dirty="0"/>
          </a:p>
          <a:p>
            <a:pPr marL="538572" lvl="1" indent="-239366">
              <a:lnSpc>
                <a:spcPts val="1466"/>
              </a:lnSpc>
              <a:spcBef>
                <a:spcPts val="0"/>
              </a:spcBef>
              <a:buFont typeface="+mj-lt"/>
              <a:buAutoNum type="arabicPeriod"/>
            </a:pPr>
            <a:r>
              <a:rPr lang="en-US" altLang="en-US" sz="1000" dirty="0"/>
              <a:t>First, I want to celebrate some of the accomplishments of women today and explore some of the challenges women face and need to plan for.</a:t>
            </a:r>
          </a:p>
          <a:p>
            <a:pPr marL="538572" lvl="1" indent="-239366">
              <a:lnSpc>
                <a:spcPts val="1466"/>
              </a:lnSpc>
              <a:spcBef>
                <a:spcPts val="0"/>
              </a:spcBef>
              <a:buFont typeface="+mj-lt"/>
              <a:buAutoNum type="arabicPeriod"/>
            </a:pPr>
            <a:endParaRPr lang="en-US" altLang="en-US" sz="1000" dirty="0"/>
          </a:p>
          <a:p>
            <a:pPr marL="538572" lvl="1" indent="-239366">
              <a:lnSpc>
                <a:spcPts val="1466"/>
              </a:lnSpc>
              <a:spcBef>
                <a:spcPts val="0"/>
              </a:spcBef>
              <a:buFont typeface="+mj-lt"/>
              <a:buAutoNum type="arabicPeriod"/>
            </a:pPr>
            <a:r>
              <a:rPr lang="en-US" altLang="en-US" sz="1000" dirty="0"/>
              <a:t>Next, we’ll discuss how you can take greater ownership over your financial journey.</a:t>
            </a:r>
          </a:p>
          <a:p>
            <a:pPr marL="538572" lvl="1" indent="-239366">
              <a:lnSpc>
                <a:spcPts val="1466"/>
              </a:lnSpc>
              <a:spcBef>
                <a:spcPts val="0"/>
              </a:spcBef>
              <a:buFont typeface="+mj-lt"/>
              <a:buAutoNum type="arabicPeriod"/>
            </a:pPr>
            <a:endParaRPr lang="en-US" altLang="en-US" sz="1000" dirty="0"/>
          </a:p>
          <a:p>
            <a:pPr marL="538572" lvl="1" indent="-239366">
              <a:lnSpc>
                <a:spcPts val="1466"/>
              </a:lnSpc>
              <a:spcBef>
                <a:spcPts val="0"/>
              </a:spcBef>
              <a:buFont typeface="+mj-lt"/>
              <a:buAutoNum type="arabicPeriod"/>
            </a:pPr>
            <a:r>
              <a:rPr lang="en-US" altLang="en-US" sz="1000" dirty="0"/>
              <a:t>To help illustrate some of those points, I’ll take you through some detailed scenarios to give you a better idea about how you can tackle any challenge in your own life and the types of questions you should ask to make the best decisions for you and your family.</a:t>
            </a:r>
          </a:p>
          <a:p>
            <a:pPr marL="538572" lvl="1" indent="-239366">
              <a:lnSpc>
                <a:spcPts val="1466"/>
              </a:lnSpc>
              <a:spcBef>
                <a:spcPts val="0"/>
              </a:spcBef>
              <a:buFont typeface="+mj-lt"/>
              <a:buAutoNum type="arabicPeriod"/>
            </a:pPr>
            <a:endParaRPr lang="en-US" altLang="en-US" sz="1000" dirty="0"/>
          </a:p>
          <a:p>
            <a:pPr marL="538572" lvl="1" indent="-239366">
              <a:lnSpc>
                <a:spcPts val="1466"/>
              </a:lnSpc>
              <a:spcBef>
                <a:spcPts val="0"/>
              </a:spcBef>
              <a:buFont typeface="+mj-lt"/>
              <a:buAutoNum type="arabicPeriod"/>
            </a:pPr>
            <a:r>
              <a:rPr lang="en-US" altLang="en-US" sz="1000" dirty="0"/>
              <a:t>And finally, to support you on this journey, I’ll share some resources you can use to create your own action plan.</a:t>
            </a:r>
            <a:br>
              <a:rPr lang="en-US" altLang="en-US" sz="1000" dirty="0"/>
            </a:br>
            <a:endParaRPr lang="en-US" altLang="en-US" sz="1000" dirty="0"/>
          </a:p>
          <a:p>
            <a:pPr>
              <a:lnSpc>
                <a:spcPts val="1466"/>
              </a:lnSpc>
              <a:spcBef>
                <a:spcPts val="0"/>
              </a:spcBef>
            </a:pPr>
            <a:r>
              <a:rPr lang="en-US" altLang="en-US" sz="1000" dirty="0"/>
              <a:t>I encourage you to participate and share your story along the way. Please feel free to ask questions at any point during the presentation, as I want this to be an open forum. Let’s get started.</a:t>
            </a:r>
            <a:endParaRPr lang="en-CA" sz="1000" dirty="0"/>
          </a:p>
          <a:p>
            <a:pPr>
              <a:lnSpc>
                <a:spcPts val="1466"/>
              </a:lnSpc>
              <a:spcBef>
                <a:spcPts val="0"/>
              </a:spcBef>
            </a:pPr>
            <a:endParaRPr lang="en-CA" sz="1000"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2</a:t>
            </a:fld>
            <a:endParaRPr lang="en-CA" dirty="0"/>
          </a:p>
        </p:txBody>
      </p:sp>
    </p:spTree>
    <p:extLst>
      <p:ext uri="{BB962C8B-B14F-4D97-AF65-F5344CB8AC3E}">
        <p14:creationId xmlns:p14="http://schemas.microsoft.com/office/powerpoint/2010/main" val="262738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466"/>
              </a:lnSpc>
              <a:spcBef>
                <a:spcPts val="0"/>
              </a:spcBef>
              <a:buNone/>
            </a:pPr>
            <a:r>
              <a:rPr lang="en-CA" sz="1000" dirty="0"/>
              <a:t>Now for our case study on being a first-time home buyer. Like Allison Keyes, the subject of the case study, you may be thinking about buying your first home or perhaps buying a home on your own for the first time; but aren't quite sure where to start. </a:t>
            </a:r>
          </a:p>
          <a:p>
            <a:pPr marL="0" indent="0">
              <a:lnSpc>
                <a:spcPts val="1466"/>
              </a:lnSpc>
              <a:spcBef>
                <a:spcPts val="0"/>
              </a:spcBef>
              <a:buNone/>
            </a:pPr>
            <a:endParaRPr lang="en-CA" sz="1000" dirty="0"/>
          </a:p>
          <a:p>
            <a:pPr marL="0" indent="0">
              <a:lnSpc>
                <a:spcPts val="1466"/>
              </a:lnSpc>
              <a:spcBef>
                <a:spcPts val="0"/>
              </a:spcBef>
              <a:buNone/>
            </a:pPr>
            <a:r>
              <a:rPr lang="en-CA" sz="1000" dirty="0"/>
              <a:t>In this case, Allison has worked full-time ever since graduating from college. She has little debt and has been building a nest egg. She contributes to an employer-sponsored retirement plan and her total compensation includes life and disability insurance benefits. </a:t>
            </a:r>
          </a:p>
          <a:p>
            <a:pPr marL="0" indent="0">
              <a:lnSpc>
                <a:spcPts val="1466"/>
              </a:lnSpc>
              <a:spcBef>
                <a:spcPts val="0"/>
              </a:spcBef>
              <a:buNone/>
            </a:pPr>
            <a:br>
              <a:rPr lang="en-CA" sz="1000" dirty="0"/>
            </a:br>
            <a:r>
              <a:rPr lang="en-CA" sz="1000" dirty="0"/>
              <a:t>What really got her considering buying property was the $250,000 she recently inherited from her grandmother. Allison feels ready to make a move, especially because real estate in her area seems to be only going up. She's afraid of missing the boat and wants to gain a foothold in the local housing market. </a:t>
            </a:r>
          </a:p>
          <a:p>
            <a:pPr marL="0" indent="0">
              <a:lnSpc>
                <a:spcPts val="1466"/>
              </a:lnSpc>
              <a:spcBef>
                <a:spcPts val="0"/>
              </a:spcBef>
              <a:buNone/>
            </a:pPr>
            <a:endParaRPr lang="en-CA" sz="1000" dirty="0"/>
          </a:p>
          <a:p>
            <a:pPr marL="0" indent="0">
              <a:lnSpc>
                <a:spcPts val="1466"/>
              </a:lnSpc>
              <a:spcBef>
                <a:spcPts val="0"/>
              </a:spcBef>
              <a:buNone/>
            </a:pPr>
            <a:r>
              <a:rPr lang="en-CA" sz="1000" dirty="0"/>
              <a:t>Does Allison's situation sound familiar? Let's walk through what you need to keep top of mind as a first-time home buyer.</a:t>
            </a:r>
          </a:p>
          <a:p>
            <a:pPr marL="0" indent="0">
              <a:lnSpc>
                <a:spcPts val="1466"/>
              </a:lnSpc>
              <a:spcBef>
                <a:spcPts val="0"/>
              </a:spcBef>
              <a:buNone/>
            </a:pPr>
            <a:endParaRPr lang="en-US" altLang="en-US" sz="1000" dirty="0"/>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20</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1106442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91650">
              <a:lnSpc>
                <a:spcPts val="1518"/>
              </a:lnSpc>
              <a:spcBef>
                <a:spcPts val="0"/>
              </a:spcBef>
              <a:buNone/>
              <a:defRPr/>
            </a:pPr>
            <a:r>
              <a:rPr lang="en-CA" sz="1000" dirty="0">
                <a:solidFill>
                  <a:srgbClr val="000000"/>
                </a:solidFill>
              </a:rPr>
              <a:t>Although Allison has little debt, anyone considering a home purchase should try to first pay down as much of their debt as possible. </a:t>
            </a:r>
            <a:r>
              <a:rPr lang="en-US" sz="1000" dirty="0">
                <a:ea typeface="Calibri" panose="020F0502020204030204" pitchFamily="34" charset="0"/>
                <a:cs typeface="Times New Roman" panose="02020603050405020304" pitchFamily="18" charset="0"/>
              </a:rPr>
              <a:t>Paying down debt can help improve your credit score and increase your ability to qualify for a higher mortgage at a lower interest rate. And, or course, paying off high-interest debt, such as credit card balances </a:t>
            </a:r>
            <a:r>
              <a:rPr lang="en-CA" sz="1000" dirty="0">
                <a:solidFill>
                  <a:srgbClr val="000000"/>
                </a:solidFill>
              </a:rPr>
              <a:t>and student loans</a:t>
            </a:r>
            <a:r>
              <a:rPr lang="en-US" sz="1000" dirty="0">
                <a:ea typeface="Calibri" panose="020F0502020204030204" pitchFamily="34" charset="0"/>
                <a:cs typeface="Times New Roman" panose="02020603050405020304" pitchFamily="18" charset="0"/>
              </a:rPr>
              <a:t>, will also save you a lot in interest costs – money that could be used for their home purchase.</a:t>
            </a:r>
          </a:p>
          <a:p>
            <a:pPr marL="0" indent="0">
              <a:lnSpc>
                <a:spcPts val="1518"/>
              </a:lnSpc>
              <a:spcBef>
                <a:spcPts val="0"/>
              </a:spcBef>
              <a:buNone/>
            </a:pPr>
            <a:endParaRPr lang="en-CA" sz="1000" dirty="0">
              <a:ea typeface="Calibri" panose="020F0502020204030204" pitchFamily="34" charset="0"/>
              <a:cs typeface="Times New Roman" panose="02020603050405020304" pitchFamily="18" charset="0"/>
            </a:endParaRPr>
          </a:p>
          <a:p>
            <a:pPr marL="0" indent="0">
              <a:lnSpc>
                <a:spcPts val="1518"/>
              </a:lnSpc>
              <a:spcBef>
                <a:spcPts val="0"/>
              </a:spcBef>
              <a:buNone/>
            </a:pPr>
            <a:r>
              <a:rPr lang="en-US" sz="1000" dirty="0">
                <a:ea typeface="Calibri" panose="020F0502020204030204" pitchFamily="34" charset="0"/>
                <a:cs typeface="Times New Roman" panose="02020603050405020304" pitchFamily="18" charset="0"/>
              </a:rPr>
              <a:t>Another approach is to pay off a loan that may have lower interest but would improve your cash flow if you could eliminate it. Car loans often fall into this category. </a:t>
            </a:r>
          </a:p>
          <a:p>
            <a:pPr marL="0" indent="0">
              <a:lnSpc>
                <a:spcPts val="1518"/>
              </a:lnSpc>
              <a:spcBef>
                <a:spcPts val="0"/>
              </a:spcBef>
              <a:buNone/>
            </a:pPr>
            <a:endParaRPr lang="en-US" sz="1000" dirty="0">
              <a:ea typeface="Calibri" panose="020F0502020204030204" pitchFamily="34" charset="0"/>
              <a:cs typeface="Times New Roman" panose="02020603050405020304" pitchFamily="18" charset="0"/>
            </a:endParaRPr>
          </a:p>
          <a:p>
            <a:pPr marL="0" indent="0" defTabSz="991650">
              <a:lnSpc>
                <a:spcPts val="1518"/>
              </a:lnSpc>
              <a:spcBef>
                <a:spcPts val="0"/>
              </a:spcBef>
              <a:buNone/>
              <a:defRPr/>
            </a:pPr>
            <a:r>
              <a:rPr lang="en-CA" sz="1000" dirty="0"/>
              <a:t>Looking at this graph you can see the level of interest charged on credit card debt when you make only minimum monthly payments. Over 22 years, one would pay almost $16,000 more than their original $10,000 debt. As you know, the interest adds up!</a:t>
            </a:r>
          </a:p>
          <a:p>
            <a:pPr marL="0" indent="0">
              <a:lnSpc>
                <a:spcPts val="1518"/>
              </a:lnSpc>
              <a:spcBef>
                <a:spcPts val="0"/>
              </a:spcBef>
              <a:buNone/>
            </a:pPr>
            <a:endParaRPr lang="en-CA" sz="1000" dirty="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47044">
              <a:defRPr/>
            </a:pPr>
            <a:fld id="{4FF0573C-F130-4D1E-A886-85FBB65D3A1B}" type="slidenum">
              <a:rPr lang="en-CA" sz="1600">
                <a:solidFill>
                  <a:prstClr val="black"/>
                </a:solidFill>
                <a:latin typeface="Arial"/>
              </a:rPr>
              <a:pPr defTabSz="947044">
                <a:defRPr/>
              </a:pPr>
              <a:t>21</a:t>
            </a:fld>
            <a:endParaRPr lang="en-CA" sz="1600" dirty="0">
              <a:solidFill>
                <a:prstClr val="black"/>
              </a:solidFill>
              <a:latin typeface="Arial"/>
            </a:endParaRPr>
          </a:p>
        </p:txBody>
      </p:sp>
    </p:spTree>
    <p:extLst>
      <p:ext uri="{BB962C8B-B14F-4D97-AF65-F5344CB8AC3E}">
        <p14:creationId xmlns:p14="http://schemas.microsoft.com/office/powerpoint/2010/main" val="2975149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518"/>
              </a:lnSpc>
              <a:spcBef>
                <a:spcPts val="0"/>
              </a:spcBef>
              <a:buNone/>
            </a:pPr>
            <a:r>
              <a:rPr lang="en-US" sz="1000" dirty="0">
                <a:latin typeface="Arial" panose="020B0604020202020204" pitchFamily="34" charset="0"/>
                <a:ea typeface="Calibri" panose="020F0502020204030204" pitchFamily="34" charset="0"/>
                <a:cs typeface="Arial" panose="020B0604020202020204" pitchFamily="34" charset="0"/>
              </a:rPr>
              <a:t>Another thing for you to consider is paying yourself first by taking advantage of your retirement plan options. Retirement plans are a powerful tool that will let you put your retirement savings on auto. Plus, if your employer offers a matching contribution, that’s free money to you.</a:t>
            </a:r>
          </a:p>
          <a:p>
            <a:pPr marL="0" indent="0">
              <a:lnSpc>
                <a:spcPts val="1518"/>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518"/>
              </a:lnSpc>
              <a:spcBef>
                <a:spcPts val="0"/>
              </a:spcBef>
              <a:buNone/>
            </a:pPr>
            <a:r>
              <a:rPr lang="en-CA" sz="1000" dirty="0">
                <a:solidFill>
                  <a:srgbClr val="000000"/>
                </a:solidFill>
              </a:rPr>
              <a:t>In this case study example, we know that Allison is contributing enough to qualify for her full employer match; however, one thing everyone may want to consider is to have a plan for increasing your contributions annually until you are maxing out your contributions. And, when you reach age 50 you can take advantage of doing additional “catch up” contributions!</a:t>
            </a:r>
          </a:p>
          <a:p>
            <a:pPr marL="0" indent="0">
              <a:lnSpc>
                <a:spcPts val="1518"/>
              </a:lnSpc>
              <a:spcBef>
                <a:spcPts val="0"/>
              </a:spcBef>
              <a:buNone/>
            </a:pPr>
            <a:endParaRPr lang="en-US"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518"/>
              </a:lnSpc>
              <a:spcBef>
                <a:spcPts val="0"/>
              </a:spcBef>
              <a:buNone/>
            </a:pPr>
            <a:r>
              <a:rPr lang="en-US" sz="1000" dirty="0">
                <a:latin typeface="Arial" panose="020B0604020202020204" pitchFamily="34" charset="0"/>
                <a:ea typeface="Calibri" panose="020F0502020204030204" pitchFamily="34" charset="0"/>
                <a:cs typeface="Arial" panose="020B0604020202020204" pitchFamily="34" charset="0"/>
              </a:rPr>
              <a:t>The earlier you start, the more you can benefit from compounding as contributions to many retirement plans may be pre-tax and not taxable until withdrawn. </a:t>
            </a:r>
            <a:endParaRPr lang="en-CA" sz="1000" dirty="0">
              <a:latin typeface="Arial" panose="020B0604020202020204" pitchFamily="34"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pPr defTabSz="947044">
              <a:defRPr/>
            </a:pPr>
            <a:fld id="{4FF0573C-F130-4D1E-A886-85FBB65D3A1B}" type="slidenum">
              <a:rPr lang="en-CA" sz="1600">
                <a:solidFill>
                  <a:prstClr val="black"/>
                </a:solidFill>
                <a:latin typeface="Arial"/>
              </a:rPr>
              <a:pPr defTabSz="947044">
                <a:defRPr/>
              </a:pPr>
              <a:t>22</a:t>
            </a:fld>
            <a:endParaRPr lang="en-CA" sz="1600" dirty="0">
              <a:solidFill>
                <a:prstClr val="black"/>
              </a:solidFill>
              <a:latin typeface="Arial"/>
            </a:endParaRPr>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2284726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466"/>
              </a:lnSpc>
              <a:spcBef>
                <a:spcPts val="0"/>
              </a:spcBef>
              <a:buNone/>
            </a:pPr>
            <a:r>
              <a:rPr lang="en-US" sz="1000" dirty="0">
                <a:ea typeface="Calibri" panose="020F0502020204030204" pitchFamily="34" charset="0"/>
                <a:cs typeface="Times New Roman" panose="02020603050405020304" pitchFamily="18" charset="0"/>
              </a:rPr>
              <a:t>It’s particularly important when considering buying a home to help ensure you have an emergency reserve of cash to cover any unexpected expenses. Consider setting aside 6 months’ salary in an interest-bearing account that can be easily accessed if you need it.</a:t>
            </a:r>
            <a:endParaRPr lang="en-CA" sz="1000" dirty="0">
              <a:ea typeface="Calibri" panose="020F0502020204030204" pitchFamily="34" charset="0"/>
              <a:cs typeface="Times New Roman" panose="02020603050405020304" pitchFamily="18" charset="0"/>
            </a:endParaRPr>
          </a:p>
          <a:p>
            <a:pPr>
              <a:lnSpc>
                <a:spcPts val="1466"/>
              </a:lnSpc>
            </a:pPr>
            <a:endParaRPr lang="en-US" sz="1000"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23</a:t>
            </a:fld>
            <a:endParaRPr lang="en-CA" dirty="0"/>
          </a:p>
        </p:txBody>
      </p:sp>
    </p:spTree>
    <p:extLst>
      <p:ext uri="{BB962C8B-B14F-4D97-AF65-F5344CB8AC3E}">
        <p14:creationId xmlns:p14="http://schemas.microsoft.com/office/powerpoint/2010/main" val="2904675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466"/>
              </a:lnSpc>
              <a:spcBef>
                <a:spcPts val="0"/>
              </a:spcBef>
              <a:buNone/>
            </a:pPr>
            <a:r>
              <a:rPr lang="en-US" sz="1000" dirty="0">
                <a:ea typeface="Calibri" panose="020F0502020204030204" pitchFamily="34" charset="0"/>
                <a:cs typeface="Times New Roman" panose="02020603050405020304" pitchFamily="18" charset="0"/>
              </a:rPr>
              <a:t>You may want to budget for a down payment and mortgage costs. You typically need to save a down payment of at least 20% of the cost of a home to avoid having to pay for private mortgage insurance.</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0" indent="0">
              <a:lnSpc>
                <a:spcPts val="1466"/>
              </a:lnSpc>
              <a:spcBef>
                <a:spcPts val="0"/>
              </a:spcBef>
              <a:buNone/>
            </a:pPr>
            <a:r>
              <a:rPr lang="en-US" sz="1000" dirty="0">
                <a:ea typeface="Calibri" panose="020F0502020204030204" pitchFamily="34" charset="0"/>
                <a:cs typeface="Times New Roman" panose="02020603050405020304" pitchFamily="18" charset="0"/>
              </a:rPr>
              <a:t>Consider taking advantage of any state and federal first-time home buyer programs that offer grants and low-interest loans. To check out if you qualify, visit your local state government website along with the Federal Housing Authority and Federal National Mortgage Association websites.</a:t>
            </a:r>
          </a:p>
          <a:p>
            <a:pPr marL="0" indent="0">
              <a:lnSpc>
                <a:spcPts val="1466"/>
              </a:lnSpc>
              <a:spcBef>
                <a:spcPts val="0"/>
              </a:spcBef>
              <a:buNone/>
            </a:pPr>
            <a:endParaRPr lang="en-US" sz="1000" dirty="0">
              <a:ea typeface="Calibri" panose="020F0502020204030204" pitchFamily="34" charset="0"/>
              <a:cs typeface="Times New Roman" panose="02020603050405020304" pitchFamily="18" charset="0"/>
            </a:endParaRPr>
          </a:p>
          <a:p>
            <a:pPr marL="0" indent="0" defTabSz="957461">
              <a:lnSpc>
                <a:spcPts val="1466"/>
              </a:lnSpc>
              <a:spcBef>
                <a:spcPts val="0"/>
              </a:spcBef>
              <a:buNone/>
              <a:defRPr/>
            </a:pPr>
            <a:r>
              <a:rPr lang="en-CA" sz="1000" dirty="0">
                <a:solidFill>
                  <a:srgbClr val="000000"/>
                </a:solidFill>
              </a:rPr>
              <a:t>There are many advantages to getting pre-approved for a mortgage before you start house shopping. You will be better able to determine the price range of homes you can afford. Being pre-qualified can also give you an edge when you go to make an offer, with sellers more likely to see you as a solid buyer who is serious and able to meet all aspects of the purchase contract. And, many relators will not work with you until you are pre-qualified. </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24</a:t>
            </a:fld>
            <a:endParaRPr lang="en-CA" dirty="0"/>
          </a:p>
        </p:txBody>
      </p:sp>
    </p:spTree>
    <p:extLst>
      <p:ext uri="{BB962C8B-B14F-4D97-AF65-F5344CB8AC3E}">
        <p14:creationId xmlns:p14="http://schemas.microsoft.com/office/powerpoint/2010/main" val="4009360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466"/>
              </a:lnSpc>
              <a:spcBef>
                <a:spcPts val="0"/>
              </a:spcBef>
              <a:buNone/>
            </a:pPr>
            <a:r>
              <a:rPr lang="en-US" sz="1000" dirty="0">
                <a:ea typeface="Calibri" panose="020F0502020204030204" pitchFamily="34" charset="0"/>
                <a:cs typeface="Times New Roman" panose="02020603050405020304" pitchFamily="18" charset="0"/>
              </a:rPr>
              <a:t>Buying a home is a big decision. We want you to be informed about what’s involved and hopefully, be able to set yourself up for success!</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0" indent="0">
              <a:lnSpc>
                <a:spcPts val="1466"/>
              </a:lnSpc>
              <a:spcBef>
                <a:spcPts val="0"/>
              </a:spcBef>
              <a:buNone/>
            </a:pPr>
            <a:r>
              <a:rPr lang="en-US" sz="1000" dirty="0">
                <a:ea typeface="Calibri" panose="020F0502020204030204" pitchFamily="34" charset="0"/>
                <a:cs typeface="Times New Roman" panose="02020603050405020304" pitchFamily="18" charset="0"/>
              </a:rPr>
              <a:t>As a reminder – here are the steps we discussed:</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US" sz="1000" dirty="0">
                <a:ea typeface="Calibri" panose="020F0502020204030204" pitchFamily="34" charset="0"/>
                <a:cs typeface="Times New Roman" panose="02020603050405020304" pitchFamily="18" charset="0"/>
              </a:rPr>
              <a:t>Pay off high-interest debt.</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US" sz="1000" dirty="0">
                <a:ea typeface="Calibri" panose="020F0502020204030204" pitchFamily="34" charset="0"/>
                <a:cs typeface="Times New Roman" panose="02020603050405020304" pitchFamily="18" charset="0"/>
              </a:rPr>
              <a:t>Increase retirement savings</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US" sz="1000" dirty="0">
                <a:ea typeface="Calibri" panose="020F0502020204030204" pitchFamily="34" charset="0"/>
                <a:cs typeface="Times New Roman" panose="02020603050405020304" pitchFamily="18" charset="0"/>
              </a:rPr>
              <a:t>Create an emergency fund.</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US" sz="1000" dirty="0">
                <a:ea typeface="Calibri" panose="020F0502020204030204" pitchFamily="34" charset="0"/>
                <a:cs typeface="Times New Roman" panose="02020603050405020304" pitchFamily="18" charset="0"/>
              </a:rPr>
              <a:t>Consider down payment and mortgage costs.</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a:lnSpc>
                <a:spcPts val="1466"/>
              </a:lnSpc>
              <a:spcBef>
                <a:spcPts val="0"/>
              </a:spcBef>
            </a:pPr>
            <a:r>
              <a:rPr lang="en-CA" sz="1000" dirty="0">
                <a:solidFill>
                  <a:srgbClr val="000000"/>
                </a:solidFill>
              </a:rPr>
              <a:t>Pre-qualify for a mortgage before you begin searching for a home.</a:t>
            </a: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25</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3367336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57461">
              <a:lnSpc>
                <a:spcPts val="1466"/>
              </a:lnSpc>
              <a:spcBef>
                <a:spcPts val="0"/>
              </a:spcBef>
              <a:buNone/>
              <a:defRPr/>
            </a:pPr>
            <a:r>
              <a:rPr lang="en-CA" sz="1000" dirty="0"/>
              <a:t>Our first-time homebuyer checklist can provide a roadmap for the areas you need to focus on and potential next steps </a:t>
            </a:r>
            <a:r>
              <a:rPr lang="en-CA" sz="1000" dirty="0">
                <a:solidFill>
                  <a:srgbClr val="000000"/>
                </a:solidFill>
              </a:rPr>
              <a:t>on your journey to buying your first home.</a:t>
            </a:r>
          </a:p>
          <a:p>
            <a:pPr marL="0" indent="0" defTabSz="957461">
              <a:lnSpc>
                <a:spcPts val="1466"/>
              </a:lnSpc>
              <a:spcBef>
                <a:spcPts val="0"/>
              </a:spcBef>
              <a:buNone/>
              <a:defRPr/>
            </a:pPr>
            <a:endParaRPr lang="en-CA" sz="1000" dirty="0">
              <a:solidFill>
                <a:srgbClr val="000000"/>
              </a:solidFill>
            </a:endParaRPr>
          </a:p>
          <a:p>
            <a:pPr marL="0" indent="0" defTabSz="957461">
              <a:lnSpc>
                <a:spcPts val="1466"/>
              </a:lnSpc>
              <a:spcBef>
                <a:spcPts val="0"/>
              </a:spcBef>
              <a:buNone/>
              <a:defRPr/>
            </a:pPr>
            <a:r>
              <a:rPr lang="en-CA" sz="1000" dirty="0">
                <a:solidFill>
                  <a:srgbClr val="000000"/>
                </a:solidFill>
              </a:rPr>
              <a:t>We have also created a financial literacy checklist that may be helpful at this, or really any, stage of life. Consider discussing these checklists with a Financial Professional who can help you fill in the gaps by providing access to education on these topics! </a:t>
            </a:r>
          </a:p>
          <a:p>
            <a:pPr marL="0" indent="0" defTabSz="957461">
              <a:lnSpc>
                <a:spcPts val="1466"/>
              </a:lnSpc>
              <a:spcBef>
                <a:spcPts val="0"/>
              </a:spcBef>
              <a:buNone/>
              <a:defRPr/>
            </a:pPr>
            <a:endParaRPr lang="en-CA" sz="1000" dirty="0">
              <a:solidFill>
                <a:srgbClr val="000000"/>
              </a:solidFill>
            </a:endParaRPr>
          </a:p>
          <a:p>
            <a:pPr marL="0" indent="0" defTabSz="957461">
              <a:lnSpc>
                <a:spcPts val="1466"/>
              </a:lnSpc>
              <a:spcBef>
                <a:spcPts val="0"/>
              </a:spcBef>
              <a:buNone/>
              <a:defRPr/>
            </a:pPr>
            <a:r>
              <a:rPr lang="en-US" dirty="0"/>
              <a:t>(NOTE TO SPEAKER: make sure you are familiar with the checklists so that you can speak knowledgably about them)</a:t>
            </a:r>
          </a:p>
          <a:p>
            <a:pPr marL="0" indent="0" defTabSz="957461">
              <a:lnSpc>
                <a:spcPts val="1466"/>
              </a:lnSpc>
              <a:spcBef>
                <a:spcPts val="0"/>
              </a:spcBef>
              <a:buNone/>
              <a:defRPr/>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26</a:t>
            </a:fld>
            <a:endParaRPr lang="en-CA" dirty="0"/>
          </a:p>
        </p:txBody>
      </p:sp>
    </p:spTree>
    <p:extLst>
      <p:ext uri="{BB962C8B-B14F-4D97-AF65-F5344CB8AC3E}">
        <p14:creationId xmlns:p14="http://schemas.microsoft.com/office/powerpoint/2010/main" val="576610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27</a:t>
            </a:fld>
            <a:endParaRPr lang="en-CA" dirty="0"/>
          </a:p>
        </p:txBody>
      </p:sp>
    </p:spTree>
    <p:extLst>
      <p:ext uri="{BB962C8B-B14F-4D97-AF65-F5344CB8AC3E}">
        <p14:creationId xmlns:p14="http://schemas.microsoft.com/office/powerpoint/2010/main" val="1837605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466"/>
              </a:lnSpc>
              <a:spcBef>
                <a:spcPts val="0"/>
              </a:spcBef>
              <a:buNone/>
            </a:pPr>
            <a:r>
              <a:rPr lang="en-CA" sz="1000" dirty="0">
                <a:latin typeface="Arial" panose="020B0604020202020204" pitchFamily="34" charset="0"/>
                <a:cs typeface="Arial" panose="020B0604020202020204" pitchFamily="34" charset="0"/>
              </a:rPr>
              <a:t>If you are a business owner, this case study shows how proper planning can help you manage and harmonize your personal and business finances so that you don't have to sacrifice one side for the other. </a:t>
            </a:r>
          </a:p>
          <a:p>
            <a:pPr marL="0" indent="0">
              <a:lnSpc>
                <a:spcPts val="1466"/>
              </a:lnSpc>
              <a:spcBef>
                <a:spcPts val="0"/>
              </a:spcBef>
              <a:buNone/>
            </a:pPr>
            <a:endParaRPr lang="en-CA" sz="1000" dirty="0">
              <a:latin typeface="Arial" panose="020B0604020202020204" pitchFamily="34" charset="0"/>
              <a:cs typeface="Arial" panose="020B0604020202020204" pitchFamily="34" charset="0"/>
            </a:endParaRPr>
          </a:p>
          <a:p>
            <a:pPr marL="0" indent="0">
              <a:lnSpc>
                <a:spcPts val="1466"/>
              </a:lnSpc>
              <a:spcBef>
                <a:spcPts val="0"/>
              </a:spcBef>
              <a:buNone/>
            </a:pPr>
            <a:r>
              <a:rPr lang="en-CA" sz="1000" dirty="0">
                <a:latin typeface="Arial" panose="020B0604020202020204" pitchFamily="34" charset="0"/>
                <a:cs typeface="Arial" panose="020B0604020202020204" pitchFamily="34" charset="0"/>
              </a:rPr>
              <a:t>In this case, Kerry has a newer digital consulting business that has actually grown faster than she expected. She employs 2 full-time employees, and they are so busy that Kerry is hiring for a 3rd position.</a:t>
            </a:r>
          </a:p>
          <a:p>
            <a:pPr marL="0" indent="0">
              <a:lnSpc>
                <a:spcPts val="1466"/>
              </a:lnSpc>
              <a:spcBef>
                <a:spcPts val="0"/>
              </a:spcBef>
              <a:buNone/>
            </a:pPr>
            <a:endParaRPr lang="en-CA" sz="1000" dirty="0">
              <a:latin typeface="Arial" panose="020B0604020202020204" pitchFamily="34" charset="0"/>
              <a:cs typeface="Arial" panose="020B0604020202020204" pitchFamily="34" charset="0"/>
            </a:endParaRPr>
          </a:p>
          <a:p>
            <a:pPr marL="0" indent="0">
              <a:lnSpc>
                <a:spcPts val="1466"/>
              </a:lnSpc>
              <a:spcBef>
                <a:spcPts val="0"/>
              </a:spcBef>
              <a:buNone/>
            </a:pPr>
            <a:r>
              <a:rPr lang="en-CA" sz="1000" dirty="0">
                <a:latin typeface="Arial" panose="020B0604020202020204" pitchFamily="34" charset="0"/>
                <a:cs typeface="Arial" panose="020B0604020202020204" pitchFamily="34" charset="0"/>
              </a:rPr>
              <a:t>The business is maturing and generates enough income that Kerry would like to offer a benefits package to attract and retain talent. </a:t>
            </a:r>
          </a:p>
          <a:p>
            <a:pPr marL="0" indent="0" defTabSz="957461">
              <a:lnSpc>
                <a:spcPts val="1466"/>
              </a:lnSpc>
              <a:spcBef>
                <a:spcPts val="0"/>
              </a:spcBef>
              <a:buNone/>
              <a:defRPr/>
            </a:pPr>
            <a:br>
              <a:rPr lang="en-CA" sz="1000" dirty="0">
                <a:latin typeface="Arial" panose="020B0604020202020204" pitchFamily="34" charset="0"/>
                <a:cs typeface="Arial" panose="020B0604020202020204" pitchFamily="34" charset="0"/>
              </a:rPr>
            </a:br>
            <a:r>
              <a:rPr lang="en-CA" sz="1000" dirty="0">
                <a:latin typeface="Arial" panose="020B0604020202020204" pitchFamily="34" charset="0"/>
                <a:cs typeface="Arial" panose="020B0604020202020204" pitchFamily="34" charset="0"/>
              </a:rPr>
              <a:t>Kerry puts a lot into the business to the point that she tends to neglect her personal finances. She is looking for financial planning for her unique situation. Let's explore some of the issues that a financial professional might address with small business owners like you and Kerry. </a:t>
            </a:r>
          </a:p>
          <a:p>
            <a:endParaRPr lang="en-US" altLang="en-US" sz="1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28</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1106442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For a business owner, typically your business is central to your whole life. </a:t>
            </a:r>
          </a:p>
          <a:p>
            <a:pPr marL="0" indent="0" defTabSz="957461">
              <a:lnSpc>
                <a:spcPts val="1466"/>
              </a:lnSpc>
              <a:spcBef>
                <a:spcPts val="0"/>
              </a:spcBef>
              <a:buClr>
                <a:prstClr val="black"/>
              </a:buClr>
              <a:buNone/>
              <a:defRPr/>
            </a:pPr>
            <a:r>
              <a:rPr lang="en-CA" sz="1000" dirty="0">
                <a:latin typeface="Arial" panose="020B0604020202020204" pitchFamily="34" charset="0"/>
                <a:ea typeface="Calibri" panose="020F0502020204030204" pitchFamily="34" charset="0"/>
                <a:cs typeface="Arial" panose="020B0604020202020204" pitchFamily="34" charset="0"/>
              </a:rPr>
              <a:t>However, as Kerry is contemplating, it is important for long term financial stability that you consider the other areas of planning that may be important to your future.</a:t>
            </a:r>
            <a:r>
              <a:rPr lang="en-CA" sz="1000" dirty="0">
                <a:solidFill>
                  <a:prstClr val="black"/>
                </a:solidFill>
                <a:latin typeface="Arial" panose="020B0604020202020204" pitchFamily="34" charset="0"/>
                <a:cs typeface="Arial" panose="020B0604020202020204" pitchFamily="34" charset="0"/>
              </a:rPr>
              <a:t> A financial professional can help you create a detailed plan that considers your current and future goals.</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Areas of planning include (but are not limited to):</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Personal financial planning (including budgeting, debt management, insurance needs, college funding, family needs planning, retirement planning, and philanthropic planning)</a:t>
            </a:r>
          </a:p>
          <a:p>
            <a:pPr>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Tax planning</a:t>
            </a:r>
          </a:p>
          <a:p>
            <a:pPr>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Investment strategy</a:t>
            </a:r>
          </a:p>
          <a:p>
            <a:pPr>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Estate Planning</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And for your business:</a:t>
            </a:r>
            <a:r>
              <a:rPr lang="en-CA" sz="1000" dirty="0">
                <a:solidFill>
                  <a:prstClr val="black"/>
                </a:solidFill>
                <a:latin typeface="Arial" panose="020B0604020202020204" pitchFamily="34" charset="0"/>
                <a:ea typeface="Calibri" panose="020F0502020204030204" pitchFamily="34" charset="0"/>
                <a:cs typeface="Arial" panose="020B0604020202020204" pitchFamily="34" charset="0"/>
              </a:rPr>
              <a:t> </a:t>
            </a:r>
          </a:p>
          <a:p>
            <a:pPr>
              <a:lnSpc>
                <a:spcPts val="1466"/>
              </a:lnSpc>
              <a:spcBef>
                <a:spcPts val="0"/>
              </a:spcBef>
            </a:pPr>
            <a:r>
              <a:rPr lang="en-CA" sz="1000" dirty="0">
                <a:solidFill>
                  <a:prstClr val="black"/>
                </a:solidFill>
                <a:latin typeface="Arial" panose="020B0604020202020204" pitchFamily="34" charset="0"/>
                <a:ea typeface="Calibri" panose="020F0502020204030204" pitchFamily="34" charset="0"/>
                <a:cs typeface="Arial" panose="020B0604020202020204" pitchFamily="34" charset="0"/>
              </a:rPr>
              <a:t>Cash flow planning</a:t>
            </a:r>
            <a:r>
              <a:rPr lang="en-CA" sz="10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CA" sz="1000" dirty="0">
                <a:solidFill>
                  <a:prstClr val="black"/>
                </a:solidFill>
                <a:latin typeface="Arial" panose="020B0604020202020204" pitchFamily="34" charset="0"/>
                <a:ea typeface="Calibri" panose="020F0502020204030204" pitchFamily="34" charset="0"/>
                <a:cs typeface="Arial" panose="020B0604020202020204" pitchFamily="34" charset="0"/>
              </a:rPr>
              <a:t>(including determining if you are missing out on opportunities by allowing capital to build up in checking and low-interest savings accounts)</a:t>
            </a:r>
            <a:endParaRPr lang="en-CA" sz="1000" dirty="0">
              <a:latin typeface="Arial" panose="020B0604020202020204" pitchFamily="34" charset="0"/>
              <a:ea typeface="Calibri" panose="020F0502020204030204" pitchFamily="34" charset="0"/>
              <a:cs typeface="Arial" panose="020B0604020202020204" pitchFamily="34" charset="0"/>
            </a:endParaRPr>
          </a:p>
          <a:p>
            <a:pPr>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Banking needs (such as a line of credit which can improve liquidity and business adaptability while allowing you to pay for just what you use)</a:t>
            </a:r>
          </a:p>
          <a:p>
            <a:pPr>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Business valuation</a:t>
            </a:r>
          </a:p>
          <a:p>
            <a:pPr>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Buy Sell agreement and funding</a:t>
            </a:r>
          </a:p>
          <a:p>
            <a:pPr>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And, your exit planning strategy</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29</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3590078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4" indent="-179524" defTabSz="957461">
              <a:lnSpc>
                <a:spcPts val="1466"/>
              </a:lnSpc>
              <a:spcBef>
                <a:spcPts val="0"/>
              </a:spcBef>
              <a:defRPr/>
            </a:pPr>
            <a:r>
              <a:rPr lang="en-US" sz="1000" dirty="0"/>
              <a:t>I want to start with a look at women in America today. [Your/our] accomplishments. [Your/our] challenges. And what [you/we]</a:t>
            </a:r>
            <a:r>
              <a:rPr lang="en-CA" sz="1000" dirty="0"/>
              <a:t> can do to build on our successes and continue to put [yourselves/ourselves] and our families in a better position today and in the future. </a:t>
            </a:r>
          </a:p>
        </p:txBody>
      </p:sp>
      <p:sp>
        <p:nvSpPr>
          <p:cNvPr id="4" name="Slide Number Placeholder 3"/>
          <p:cNvSpPr>
            <a:spLocks noGrp="1"/>
          </p:cNvSpPr>
          <p:nvPr>
            <p:ph type="sldNum" sz="quarter" idx="5"/>
          </p:nvPr>
        </p:nvSpPr>
        <p:spPr/>
        <p:txBody>
          <a:bodyPr/>
          <a:lstStyle/>
          <a:p>
            <a:fld id="{4FF0573C-F130-4D1E-A886-85FBB65D3A1B}" type="slidenum">
              <a:rPr lang="en-CA" smtClean="0"/>
              <a:pPr/>
              <a:t>3</a:t>
            </a:fld>
            <a:endParaRPr lang="en-CA" dirty="0"/>
          </a:p>
        </p:txBody>
      </p:sp>
    </p:spTree>
    <p:extLst>
      <p:ext uri="{BB962C8B-B14F-4D97-AF65-F5344CB8AC3E}">
        <p14:creationId xmlns:p14="http://schemas.microsoft.com/office/powerpoint/2010/main" val="3239476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466"/>
              </a:lnSpc>
              <a:spcBef>
                <a:spcPts val="0"/>
              </a:spcBef>
              <a:buNone/>
            </a:pPr>
            <a:r>
              <a:rPr lang="en-US" sz="1000" dirty="0">
                <a:ea typeface="Calibri" panose="020F0502020204030204" pitchFamily="34" charset="0"/>
                <a:cs typeface="Times New Roman" panose="02020603050405020304" pitchFamily="18" charset="0"/>
              </a:rPr>
              <a:t>As Kerry is considering in our case study, offering an attractive employee benefits package can be key in attracting and retaining top talent. There are also tax benefits in contributing to an employee retirement savings plan. Plus, it’s important to help ensure you have sufficient health insurance coverage and make regular contributions to your own retirement savings plan. </a:t>
            </a:r>
          </a:p>
          <a:p>
            <a:pPr marL="0" indent="0">
              <a:lnSpc>
                <a:spcPts val="1466"/>
              </a:lnSpc>
              <a:spcBef>
                <a:spcPts val="0"/>
              </a:spcBef>
              <a:buNone/>
            </a:pP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r>
              <a:rPr lang="en-US" sz="1000" u="sng" dirty="0">
                <a:ea typeface="Calibri" panose="020F0502020204030204" pitchFamily="34" charset="0"/>
                <a:cs typeface="Times New Roman" panose="02020603050405020304" pitchFamily="18" charset="0"/>
              </a:rPr>
              <a:t>Insurance:</a:t>
            </a:r>
            <a:r>
              <a:rPr lang="en-US" sz="1000" b="1" dirty="0">
                <a:ea typeface="Calibri" panose="020F0502020204030204" pitchFamily="34" charset="0"/>
                <a:cs typeface="Times New Roman" panose="02020603050405020304" pitchFamily="18" charset="0"/>
              </a:rPr>
              <a:t> </a:t>
            </a:r>
            <a:r>
              <a:rPr lang="en-US" sz="1000" dirty="0">
                <a:ea typeface="Calibri" panose="020F0502020204030204" pitchFamily="34" charset="0"/>
                <a:cs typeface="Times New Roman" panose="02020603050405020304" pitchFamily="18" charset="0"/>
              </a:rPr>
              <a:t>Health insurance is an extremely valued employee benefit. Life and disability insurance are also often included in a comprehensive benefits package. Keep in mind, not all health insurance plans are created equally – take the time to learn about a particular policy and discuss it with a financial professional to help ensure you understand the different levels of coverage available to you and your staff. </a:t>
            </a: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r>
              <a:rPr lang="en-US" sz="1000" u="sng" dirty="0">
                <a:ea typeface="Calibri" panose="020F0502020204030204" pitchFamily="34" charset="0"/>
                <a:cs typeface="Times New Roman" panose="02020603050405020304" pitchFamily="18" charset="0"/>
              </a:rPr>
              <a:t>Paid leave:</a:t>
            </a:r>
            <a:r>
              <a:rPr lang="en-US" sz="1000" dirty="0">
                <a:ea typeface="Calibri" panose="020F0502020204030204" pitchFamily="34" charset="0"/>
                <a:cs typeface="Times New Roman" panose="02020603050405020304" pitchFamily="18" charset="0"/>
              </a:rPr>
              <a:t> Offering benefits like paid vacations and family leave can also help set you apart from other employers. While many tend to make paid time off available, fewer may provide for family leave. Private industry workers may have access to consolidated plans that have a single amount of paid leave for multiple purposes.</a:t>
            </a: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r>
              <a:rPr lang="en-US" sz="1000" u="sng" dirty="0">
                <a:ea typeface="Calibri" panose="020F0502020204030204" pitchFamily="34" charset="0"/>
                <a:cs typeface="Times New Roman" panose="02020603050405020304" pitchFamily="18" charset="0"/>
              </a:rPr>
              <a:t>Retirement savings:</a:t>
            </a:r>
            <a:r>
              <a:rPr lang="en-US" sz="1000" b="1" dirty="0">
                <a:ea typeface="Calibri" panose="020F0502020204030204" pitchFamily="34" charset="0"/>
                <a:cs typeface="Times New Roman" panose="02020603050405020304" pitchFamily="18" charset="0"/>
              </a:rPr>
              <a:t> </a:t>
            </a:r>
            <a:r>
              <a:rPr lang="en-US" sz="1000" dirty="0">
                <a:ea typeface="Calibri" panose="020F0502020204030204" pitchFamily="34" charset="0"/>
                <a:cs typeface="Times New Roman" panose="02020603050405020304" pitchFamily="18" charset="0"/>
              </a:rPr>
              <a:t>Your financial professional can help you select the best retirement savings plan for your situation. Options include but are not limited to a 401(k), Roth IRA, and SIMPLE IRA. </a:t>
            </a: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r>
              <a:rPr lang="en-US" sz="1000" u="sng" dirty="0">
                <a:ea typeface="Calibri" panose="020F0502020204030204" pitchFamily="34" charset="0"/>
                <a:cs typeface="Times New Roman" panose="02020603050405020304" pitchFamily="18" charset="0"/>
              </a:rPr>
              <a:t>Equity incentive plans:</a:t>
            </a:r>
            <a:r>
              <a:rPr lang="en-US" sz="1000" b="1" dirty="0">
                <a:ea typeface="Calibri" panose="020F0502020204030204" pitchFamily="34" charset="0"/>
                <a:cs typeface="Times New Roman" panose="02020603050405020304" pitchFamily="18" charset="0"/>
              </a:rPr>
              <a:t> </a:t>
            </a:r>
            <a:r>
              <a:rPr lang="en-CA" sz="1000" dirty="0">
                <a:ea typeface="Calibri" panose="020F0502020204030204" pitchFamily="34" charset="0"/>
                <a:cs typeface="Times New Roman" panose="02020603050405020304" pitchFamily="18" charset="0"/>
              </a:rPr>
              <a:t>These non-cash reward systems may include options, restricted stock, and performance shares that represent ownership in your business for your employees.</a:t>
            </a: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r>
              <a:rPr lang="en-US" sz="1000" u="sng" dirty="0">
                <a:ea typeface="Calibri" panose="020F0502020204030204" pitchFamily="34" charset="0"/>
                <a:cs typeface="Times New Roman" panose="02020603050405020304" pitchFamily="18" charset="0"/>
              </a:rPr>
              <a:t>Creative benefits with low to no cost:</a:t>
            </a:r>
            <a:r>
              <a:rPr lang="en-US" sz="1000" b="1" dirty="0">
                <a:ea typeface="Calibri" panose="020F0502020204030204" pitchFamily="34" charset="0"/>
                <a:cs typeface="Times New Roman" panose="02020603050405020304" pitchFamily="18" charset="0"/>
              </a:rPr>
              <a:t> </a:t>
            </a:r>
            <a:r>
              <a:rPr lang="en-CA" sz="1000" dirty="0">
                <a:ea typeface="Calibri" panose="020F0502020204030204" pitchFamily="34" charset="0"/>
                <a:cs typeface="Times New Roman" panose="02020603050405020304" pitchFamily="18" charset="0"/>
              </a:rPr>
              <a:t>Flexible schedules, telecommuting, event tickets, free food, and a casual dress code are also perks that may help inspire loyalty and help retain talent.</a:t>
            </a:r>
            <a:r>
              <a:rPr lang="en-CA" sz="1000" dirty="0"/>
              <a:t> </a:t>
            </a:r>
            <a:endParaRPr lang="en-CA" sz="1000" dirty="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30</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2284726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As a small business owner, it is very important be protected against potential loss of income and business liability. We recommend you review your insurance coverage with an insurance professional to help ensure you have sufficient protection. Let’s talk about various types of insurance and why they are important. Starting with…. </a:t>
            </a:r>
          </a:p>
          <a:p>
            <a:pPr marL="0" indent="0">
              <a:lnSpc>
                <a:spcPts val="1466"/>
              </a:lnSpc>
              <a:spcBef>
                <a:spcPts val="0"/>
              </a:spcBef>
              <a:buNone/>
            </a:pPr>
            <a:endParaRPr lang="en-CA" sz="1000" u="sng"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u="sng" dirty="0">
                <a:ea typeface="Calibri" panose="020F0502020204030204" pitchFamily="34" charset="0"/>
                <a:cs typeface="Times New Roman" panose="02020603050405020304" pitchFamily="18" charset="0"/>
              </a:rPr>
              <a:t>Property insurance</a:t>
            </a:r>
            <a:r>
              <a:rPr lang="en-CA" sz="1000" dirty="0">
                <a:ea typeface="Calibri" panose="020F0502020204030204" pitchFamily="34" charset="0"/>
                <a:cs typeface="Times New Roman" panose="02020603050405020304" pitchFamily="18" charset="0"/>
              </a:rPr>
              <a:t> is important to protect your business and equipment from things like fire or water damage. If you work from home, your house insurance may not provide enough coverage. If you work out of another location, consider commercial property insurance. </a:t>
            </a: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endParaRPr lang="en-CA" sz="1000" u="sng" dirty="0">
              <a:ea typeface="Calibri" panose="020F0502020204030204" pitchFamily="34" charset="0"/>
              <a:cs typeface="Arial" panose="020B0604020202020204" pitchFamily="34" charset="0"/>
            </a:endParaRPr>
          </a:p>
          <a:p>
            <a:pPr marL="179524" indent="-179524" defTabSz="957461">
              <a:lnSpc>
                <a:spcPts val="1466"/>
              </a:lnSpc>
              <a:spcBef>
                <a:spcPts val="0"/>
              </a:spcBef>
              <a:defRPr/>
            </a:pPr>
            <a:r>
              <a:rPr lang="en-CA" sz="1000" u="sng" dirty="0">
                <a:ea typeface="Calibri" panose="020F0502020204030204" pitchFamily="34" charset="0"/>
                <a:cs typeface="Arial" panose="020B0604020202020204" pitchFamily="34" charset="0"/>
              </a:rPr>
              <a:t>Commercial general liability insurance</a:t>
            </a:r>
            <a:r>
              <a:rPr lang="en-CA" sz="1000" dirty="0">
                <a:ea typeface="Calibri" panose="020F0502020204030204" pitchFamily="34" charset="0"/>
                <a:cs typeface="Arial" panose="020B0604020202020204" pitchFamily="34" charset="0"/>
              </a:rPr>
              <a:t> can help protect you from financial repercussions if your business is found legally responsible for injuries </a:t>
            </a:r>
            <a:r>
              <a:rPr lang="en-CA" sz="1000" dirty="0">
                <a:cs typeface="Arial" panose="020B0604020202020204" pitchFamily="34" charset="0"/>
              </a:rPr>
              <a:t>caused </a:t>
            </a:r>
            <a:r>
              <a:rPr lang="en-CA" sz="1000" dirty="0">
                <a:ea typeface="Calibri" panose="020F0502020204030204" pitchFamily="34" charset="0"/>
                <a:cs typeface="Arial" panose="020B0604020202020204" pitchFamily="34" charset="0"/>
              </a:rPr>
              <a:t>to another person or damage to their property.</a:t>
            </a:r>
            <a:endParaRPr lang="en-CA" sz="1000" dirty="0">
              <a:ea typeface="Tahoma" panose="020B0604030504040204" pitchFamily="34" charset="0"/>
              <a:cs typeface="Arial" panose="020B0604020202020204" pitchFamily="34" charset="0"/>
            </a:endParaRPr>
          </a:p>
          <a:p>
            <a:pPr marL="179524" indent="-179524">
              <a:lnSpc>
                <a:spcPts val="1466"/>
              </a:lnSpc>
              <a:spcBef>
                <a:spcPts val="0"/>
              </a:spcBef>
            </a:pPr>
            <a:endParaRPr lang="en-CA" sz="1000" u="sng"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u="sng" dirty="0">
                <a:ea typeface="Calibri" panose="020F0502020204030204" pitchFamily="34" charset="0"/>
                <a:cs typeface="Times New Roman" panose="02020603050405020304" pitchFamily="18" charset="0"/>
              </a:rPr>
              <a:t>Professional liability insurance</a:t>
            </a:r>
            <a:r>
              <a:rPr lang="en-CA" sz="1000" dirty="0">
                <a:ea typeface="Calibri" panose="020F0502020204030204" pitchFamily="34" charset="0"/>
                <a:cs typeface="Times New Roman" panose="02020603050405020304" pitchFamily="18" charset="0"/>
              </a:rPr>
              <a:t> can help protect your finances against a possible client claim should your company make a mistake in the services you provide.</a:t>
            </a: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endParaRPr lang="en-CA" sz="1000" u="sng"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u="sng" dirty="0">
                <a:ea typeface="Calibri" panose="020F0502020204030204" pitchFamily="34" charset="0"/>
                <a:cs typeface="Times New Roman" panose="02020603050405020304" pitchFamily="18" charset="0"/>
              </a:rPr>
              <a:t>Creditor insurance</a:t>
            </a:r>
            <a:r>
              <a:rPr lang="en-CA" sz="1000" dirty="0">
                <a:ea typeface="Calibri" panose="020F0502020204030204" pitchFamily="34" charset="0"/>
                <a:cs typeface="Times New Roman" panose="02020603050405020304" pitchFamily="18" charset="0"/>
              </a:rPr>
              <a:t> can help ensure your debt obligations are paid off in the event of job loss, disability, or death. </a:t>
            </a:r>
          </a:p>
          <a:p>
            <a:pPr marL="179524" indent="-179524">
              <a:lnSpc>
                <a:spcPts val="1466"/>
              </a:lnSpc>
              <a:spcBef>
                <a:spcPts val="0"/>
              </a:spcBef>
            </a:pP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r>
              <a:rPr lang="en-CA" sz="1000" dirty="0">
                <a:ea typeface="Tahoma" panose="020B0604030504040204" pitchFamily="34" charset="0"/>
                <a:cs typeface="Times New Roman" panose="02020603050405020304" pitchFamily="18" charset="0"/>
              </a:rPr>
              <a:t>Having an in-depth understanding of your insurance needs and coverage can help protect your business in times of crisis… </a:t>
            </a:r>
          </a:p>
          <a:p>
            <a:pPr marL="0" indent="0">
              <a:lnSpc>
                <a:spcPts val="1466"/>
              </a:lnSpc>
              <a:spcBef>
                <a:spcPts val="0"/>
              </a:spcBef>
              <a:buNone/>
            </a:pPr>
            <a:endParaRPr lang="en-CA" sz="1000" dirty="0">
              <a:ea typeface="Tahoma" panose="020B060403050404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31</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3367336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188" y="3840483"/>
            <a:ext cx="7193279" cy="5120641"/>
          </a:xfrm>
        </p:spPr>
        <p:txBody>
          <a:bodyPr/>
          <a:lstStyle/>
          <a:p>
            <a:pPr marL="0" indent="0">
              <a:lnSpc>
                <a:spcPts val="1466"/>
              </a:lnSpc>
              <a:spcBef>
                <a:spcPts val="0"/>
              </a:spcBef>
              <a:buNone/>
            </a:pPr>
            <a:r>
              <a:rPr lang="en-US" sz="1000" dirty="0">
                <a:ea typeface="Calibri" panose="020F0502020204030204" pitchFamily="34" charset="0"/>
                <a:cs typeface="Times New Roman" panose="02020603050405020304" pitchFamily="18" charset="0"/>
              </a:rPr>
              <a:t>Now let’s move on to the concept of planning your succession….Are you confident that you'll be financially prepared to exit your business when you want to? No matter what your time horizon is, having a succession plan can provide you with peace of mind in case the unexpected should occur. It can also help ensure you’ll be able to maintain your desired lifestyle in retirement.</a:t>
            </a:r>
          </a:p>
          <a:p>
            <a:pPr marL="0" indent="0">
              <a:lnSpc>
                <a:spcPts val="1466"/>
              </a:lnSpc>
              <a:spcBef>
                <a:spcPts val="0"/>
              </a:spcBef>
              <a:buNone/>
            </a:pP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r>
              <a:rPr lang="en-US" sz="1000" u="sng" dirty="0">
                <a:ea typeface="Calibri" panose="020F0502020204030204" pitchFamily="34" charset="0"/>
                <a:cs typeface="Times New Roman" panose="02020603050405020304" pitchFamily="18" charset="0"/>
              </a:rPr>
              <a:t>Conduct a business valuation:</a:t>
            </a:r>
            <a:r>
              <a:rPr lang="en-US" sz="1000" b="1" dirty="0">
                <a:ea typeface="Calibri" panose="020F0502020204030204" pitchFamily="34" charset="0"/>
                <a:cs typeface="Times New Roman" panose="02020603050405020304" pitchFamily="18" charset="0"/>
              </a:rPr>
              <a:t> </a:t>
            </a:r>
            <a:r>
              <a:rPr lang="en-US" sz="1000" dirty="0">
                <a:ea typeface="Calibri" panose="020F0502020204030204" pitchFamily="34" charset="0"/>
                <a:cs typeface="Times New Roman" panose="02020603050405020304" pitchFamily="18" charset="0"/>
              </a:rPr>
              <a:t>Even if it may be years until you want to exit, having a valuation sets the stage for effective retirement planning. To know your business’s value is to know whether you have sufficient assets to exit.. Consider working with a Certified Exit Planning Advisor (CEPA</a:t>
            </a:r>
            <a:r>
              <a:rPr lang="en-US" sz="1000" baseline="30000" dirty="0">
                <a:ea typeface="Calibri" panose="020F0502020204030204" pitchFamily="34" charset="0"/>
                <a:cs typeface="Times New Roman" panose="02020603050405020304" pitchFamily="18" charset="0"/>
              </a:rPr>
              <a:t>®</a:t>
            </a:r>
            <a:r>
              <a:rPr lang="en-US" sz="1000" dirty="0">
                <a:ea typeface="Calibri" panose="020F0502020204030204" pitchFamily="34" charset="0"/>
                <a:cs typeface="Times New Roman" panose="02020603050405020304" pitchFamily="18" charset="0"/>
              </a:rPr>
              <a:t>). If needed, they can connect you with a value/growth advisor who can conduct a business valuation.. They can then help you understand the valuation and how you could potentially grow the business so that you get a best-in-class multiple when you sell. A CEPA</a:t>
            </a:r>
            <a:r>
              <a:rPr lang="en-US" sz="1000" baseline="30000" dirty="0">
                <a:ea typeface="Calibri" panose="020F0502020204030204" pitchFamily="34" charset="0"/>
                <a:cs typeface="Times New Roman" panose="02020603050405020304" pitchFamily="18" charset="0"/>
              </a:rPr>
              <a:t>®</a:t>
            </a:r>
            <a:r>
              <a:rPr lang="en-US" sz="1000" dirty="0">
                <a:ea typeface="Calibri" panose="020F0502020204030204" pitchFamily="34" charset="0"/>
                <a:cs typeface="Times New Roman" panose="02020603050405020304" pitchFamily="18" charset="0"/>
              </a:rPr>
              <a:t> can also walk you through the pros and cons of various exit strategies.</a:t>
            </a: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r>
              <a:rPr lang="en-US" sz="1000" u="sng" dirty="0">
                <a:ea typeface="Calibri" panose="020F0502020204030204" pitchFamily="34" charset="0"/>
                <a:cs typeface="Times New Roman" panose="02020603050405020304" pitchFamily="18" charset="0"/>
              </a:rPr>
              <a:t>Have an updated and funded buy-sell agreement at all times:</a:t>
            </a:r>
            <a:r>
              <a:rPr lang="en-US" sz="1000" dirty="0">
                <a:ea typeface="Calibri" panose="020F0502020204030204" pitchFamily="34" charset="0"/>
                <a:cs typeface="Times New Roman" panose="02020603050405020304" pitchFamily="18" charset="0"/>
              </a:rPr>
              <a:t> Best practice is to revisit your business valuation and buy-sell agreement annually. Keep in mind that an unfunded buy-sell agreement is essentially worthless. Life insurance is commonly used as a funding mechanism for these agreements. Make sure that you check with your tax professional and legal counsel on the appropriate ownership and beneficiary designations.</a:t>
            </a: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r>
              <a:rPr lang="en-US" sz="1000" u="sng" dirty="0">
                <a:ea typeface="Calibri" panose="020F0502020204030204" pitchFamily="34" charset="0"/>
                <a:cs typeface="Times New Roman" panose="02020603050405020304" pitchFamily="18" charset="0"/>
              </a:rPr>
              <a:t>Consider taxes and estate plans:</a:t>
            </a:r>
            <a:r>
              <a:rPr lang="en-US" sz="1000" dirty="0">
                <a:ea typeface="Calibri" panose="020F0502020204030204" pitchFamily="34" charset="0"/>
                <a:cs typeface="Times New Roman" panose="02020603050405020304" pitchFamily="18" charset="0"/>
              </a:rPr>
              <a:t> Your financial professional can partner with your tax professional and estate attorney to walk you through the various options and related tax and legal implications, including transfer via a bequest, a trust, buy-sell agreement, sale to management and/or employees, or sale to a third party. In terms of estate planning, it is never too early to get started as family businesses can greatly complicate the process. This may involve a different attorney than your business attorney. </a:t>
            </a: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r>
              <a:rPr lang="en-US" sz="1000" u="sng" dirty="0">
                <a:ea typeface="Calibri" panose="020F0502020204030204" pitchFamily="34" charset="0"/>
                <a:cs typeface="Times New Roman" panose="02020603050405020304" pitchFamily="18" charset="0"/>
              </a:rPr>
              <a:t>Create a plan for your life after your business:</a:t>
            </a:r>
            <a:r>
              <a:rPr lang="en-US" sz="1000" dirty="0">
                <a:ea typeface="Calibri" panose="020F0502020204030204" pitchFamily="34" charset="0"/>
                <a:cs typeface="Times New Roman" panose="02020603050405020304" pitchFamily="18" charset="0"/>
              </a:rPr>
              <a:t> Most business owners spend an enormous amount of time and energy on their business. If you do not take the time to carefully think through what your life will be after you exit your business; odds are you will not be happy. How do you envision spending your time? Is it charitable endeavors? Spending time with family and friends? Travel? Starting another business? Golf? Living your bucket list? Start with broad ideas and then get specific. Then align your financial plan to those goals. Revisit your plan each year to see if you need to make adjustments or changes.</a:t>
            </a:r>
            <a:endParaRPr lang="en-CA" sz="1000" dirty="0">
              <a:ea typeface="Tahoma" panose="020B0604030504040204" pitchFamily="34" charset="0"/>
              <a:cs typeface="Times New Roman" panose="02020603050405020304" pitchFamily="18" charset="0"/>
            </a:endParaRPr>
          </a:p>
          <a:p>
            <a:pPr marL="0" indent="0">
              <a:lnSpc>
                <a:spcPts val="1466"/>
              </a:lnSpc>
              <a:buNone/>
            </a:pPr>
            <a:endParaRPr lang="en-US" sz="1000"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32</a:t>
            </a:fld>
            <a:endParaRPr lang="en-CA" dirty="0"/>
          </a:p>
        </p:txBody>
      </p:sp>
    </p:spTree>
    <p:extLst>
      <p:ext uri="{BB962C8B-B14F-4D97-AF65-F5344CB8AC3E}">
        <p14:creationId xmlns:p14="http://schemas.microsoft.com/office/powerpoint/2010/main" val="3869392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In summary, as a business owner, you’re expected to perform many roles. Working with a financial professional can save you time and money by enabling you to run your business and take control of its future path. </a:t>
            </a:r>
          </a:p>
          <a:p>
            <a:pPr marL="0" indent="0">
              <a:lnSpc>
                <a:spcPts val="1466"/>
              </a:lnSpc>
              <a:spcBef>
                <a:spcPts val="0"/>
              </a:spcBef>
              <a:buNone/>
            </a:pP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Create a detailed financial plan and manage your business’s financial assets</a:t>
            </a:r>
          </a:p>
          <a:p>
            <a:pPr marL="179524" indent="-179524">
              <a:lnSpc>
                <a:spcPts val="1466"/>
              </a:lnSpc>
              <a:spcBef>
                <a:spcPts val="0"/>
              </a:spcBef>
            </a:pP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Think about employee benefits and how to attract and retain talent</a:t>
            </a:r>
          </a:p>
          <a:p>
            <a:pPr marL="179524" indent="-179524">
              <a:lnSpc>
                <a:spcPts val="1466"/>
              </a:lnSpc>
              <a:spcBef>
                <a:spcPts val="0"/>
              </a:spcBef>
            </a:pP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Insurance planning</a:t>
            </a:r>
          </a:p>
          <a:p>
            <a:pPr marL="179524" indent="-179524">
              <a:lnSpc>
                <a:spcPts val="1466"/>
              </a:lnSpc>
              <a:spcBef>
                <a:spcPts val="0"/>
              </a:spcBef>
            </a:pP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Plan your exit</a:t>
            </a:r>
          </a:p>
          <a:p>
            <a:pPr marL="0" indent="0">
              <a:lnSpc>
                <a:spcPts val="1466"/>
              </a:lnSpc>
              <a:spcBef>
                <a:spcPts val="0"/>
              </a:spcBef>
              <a:buNone/>
            </a:pPr>
            <a:endParaRPr lang="en-CA" sz="1000" dirty="0">
              <a:ea typeface="Tahoma" panose="020B0604030504040204" pitchFamily="34" charset="0"/>
              <a:cs typeface="Times New Roman" panose="02020603050405020304" pitchFamily="18" charset="0"/>
            </a:endParaRPr>
          </a:p>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Bottom line: you have unique challenges and opportunities that a financial professional may be qualified to provide support on.</a:t>
            </a:r>
            <a:endParaRPr lang="en-CA" sz="1000" dirty="0">
              <a:ea typeface="Tahoma" panose="020B0604030504040204" pitchFamily="34" charset="0"/>
              <a:cs typeface="Times New Roman" panose="02020603050405020304" pitchFamily="18" charset="0"/>
            </a:endParaRPr>
          </a:p>
          <a:p>
            <a:pPr marL="0" indent="0">
              <a:lnSpc>
                <a:spcPts val="1466"/>
              </a:lnSpc>
              <a:buNone/>
            </a:pPr>
            <a:endParaRPr lang="en-US" sz="1000"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33</a:t>
            </a:fld>
            <a:endParaRPr lang="en-CA" dirty="0"/>
          </a:p>
        </p:txBody>
      </p:sp>
    </p:spTree>
    <p:extLst>
      <p:ext uri="{BB962C8B-B14F-4D97-AF65-F5344CB8AC3E}">
        <p14:creationId xmlns:p14="http://schemas.microsoft.com/office/powerpoint/2010/main" val="1189434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57461">
              <a:lnSpc>
                <a:spcPts val="1466"/>
              </a:lnSpc>
              <a:spcBef>
                <a:spcPts val="0"/>
              </a:spcBef>
              <a:buNone/>
              <a:defRPr/>
            </a:pPr>
            <a:r>
              <a:rPr lang="en-CA" sz="1000" dirty="0">
                <a:latin typeface="Arial" panose="020B0604020202020204" pitchFamily="34" charset="0"/>
                <a:cs typeface="Arial" panose="020B0604020202020204" pitchFamily="34" charset="0"/>
              </a:rPr>
              <a:t>We also have a great tool to help you with financial planning for your business and your life. Use this Financial planning checklist for business owners to identify potentially neglected areas in your finances. It can help you and your financial professional develop a holistic strategy that works toward short and long-term goals for you and your business. Get financial planning on your agenda today!</a:t>
            </a:r>
            <a:r>
              <a:rPr kumimoji="0" lang="en-CA"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indent="0" defTabSz="957461">
              <a:lnSpc>
                <a:spcPts val="1466"/>
              </a:lnSpc>
              <a:spcBef>
                <a:spcPts val="0"/>
              </a:spcBef>
              <a:buNone/>
              <a:defRPr/>
            </a:pPr>
            <a:endParaRPr lang="en-CA" sz="1000" dirty="0">
              <a:solidFill>
                <a:prstClr val="black"/>
              </a:solidFill>
              <a:latin typeface="Arial" panose="020B0604020202020204" pitchFamily="34" charset="0"/>
              <a:cs typeface="Arial" panose="020B0604020202020204" pitchFamily="34" charset="0"/>
            </a:endParaRPr>
          </a:p>
          <a:p>
            <a:pPr marL="0" indent="0" defTabSz="957461">
              <a:lnSpc>
                <a:spcPts val="1466"/>
              </a:lnSpc>
              <a:spcBef>
                <a:spcPts val="0"/>
              </a:spcBef>
              <a:buNone/>
              <a:defRPr/>
            </a:pPr>
            <a:r>
              <a:rPr kumimoji="0" lang="en-CA"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also have a great </a:t>
            </a:r>
            <a:r>
              <a:rPr kumimoji="0" lang="en-CA"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Estate planning essentials checklist</a:t>
            </a:r>
            <a:r>
              <a:rPr kumimoji="0" lang="en-CA"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that could be valuable part of the conversation.</a:t>
            </a:r>
            <a:endParaRPr lang="en-CA" sz="1000" dirty="0">
              <a:latin typeface="Arial" panose="020B0604020202020204" pitchFamily="34" charset="0"/>
              <a:cs typeface="Arial" panose="020B0604020202020204" pitchFamily="34" charset="0"/>
            </a:endParaRPr>
          </a:p>
          <a:p>
            <a:pPr marL="0" indent="0" defTabSz="957461">
              <a:lnSpc>
                <a:spcPts val="1466"/>
              </a:lnSpc>
              <a:spcBef>
                <a:spcPts val="0"/>
              </a:spcBef>
              <a:buNone/>
              <a:defRPr/>
            </a:pPr>
            <a:endParaRPr lang="en-CA" sz="1000" dirty="0">
              <a:latin typeface="Arial" panose="020B0604020202020204" pitchFamily="34" charset="0"/>
              <a:cs typeface="Arial" panose="020B0604020202020204" pitchFamily="34" charset="0"/>
            </a:endParaRPr>
          </a:p>
          <a:p>
            <a:pPr marL="0" indent="0" defTabSz="957461">
              <a:lnSpc>
                <a:spcPts val="1466"/>
              </a:lnSpc>
              <a:spcBef>
                <a:spcPts val="0"/>
              </a:spcBef>
              <a:buNone/>
              <a:defRPr/>
            </a:pPr>
            <a:endParaRPr lang="en-CA" sz="1000" dirty="0">
              <a:latin typeface="Arial" panose="020B0604020202020204" pitchFamily="34" charset="0"/>
              <a:cs typeface="Arial" panose="020B0604020202020204" pitchFamily="34" charset="0"/>
            </a:endParaRPr>
          </a:p>
          <a:p>
            <a:pPr marL="0" indent="0" defTabSz="957461">
              <a:lnSpc>
                <a:spcPts val="1466"/>
              </a:lnSpc>
              <a:spcBef>
                <a:spcPts val="0"/>
              </a:spcBef>
              <a:buNone/>
              <a:defRPr/>
            </a:pPr>
            <a:r>
              <a:rPr lang="en-CA" sz="1000" dirty="0">
                <a:latin typeface="Arial" panose="020B0604020202020204" pitchFamily="34" charset="0"/>
                <a:cs typeface="Arial" panose="020B0604020202020204" pitchFamily="34" charset="0"/>
              </a:rPr>
              <a:t>(NOTE TO SPEAKER: make sure you are familiar with the checklist(s) so that you can speak knowledgably about them)</a:t>
            </a:r>
          </a:p>
          <a:p>
            <a:pPr marL="0" indent="0">
              <a:lnSpc>
                <a:spcPts val="1466"/>
              </a:lnSpc>
              <a:spcBef>
                <a:spcPts val="0"/>
              </a:spcBef>
              <a:buNone/>
            </a:pPr>
            <a:endParaRPr lang="en-US" b="0" i="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34</a:t>
            </a:fld>
            <a:endParaRPr lang="en-CA" dirty="0"/>
          </a:p>
        </p:txBody>
      </p:sp>
    </p:spTree>
    <p:extLst>
      <p:ext uri="{BB962C8B-B14F-4D97-AF65-F5344CB8AC3E}">
        <p14:creationId xmlns:p14="http://schemas.microsoft.com/office/powerpoint/2010/main" val="9139105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defTabSz="957461">
              <a:defRPr/>
            </a:pPr>
            <a:fld id="{4FF0573C-F130-4D1E-A886-85FBB65D3A1B}" type="slidenum">
              <a:rPr lang="en-CA">
                <a:solidFill>
                  <a:prstClr val="black"/>
                </a:solidFill>
                <a:latin typeface="Arial"/>
              </a:rPr>
              <a:pPr defTabSz="957461">
                <a:defRPr/>
              </a:pPr>
              <a:t>35</a:t>
            </a:fld>
            <a:endParaRPr lang="en-CA" dirty="0">
              <a:solidFill>
                <a:prstClr val="black"/>
              </a:solidFill>
              <a:latin typeface="Arial"/>
            </a:endParaRPr>
          </a:p>
        </p:txBody>
      </p:sp>
    </p:spTree>
    <p:extLst>
      <p:ext uri="{BB962C8B-B14F-4D97-AF65-F5344CB8AC3E}">
        <p14:creationId xmlns:p14="http://schemas.microsoft.com/office/powerpoint/2010/main" val="27685537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defTabSz="957461">
              <a:lnSpc>
                <a:spcPts val="1466"/>
              </a:lnSpc>
              <a:spcBef>
                <a:spcPts val="0"/>
              </a:spcBef>
              <a:buNone/>
              <a:defRPr/>
            </a:pPr>
            <a:r>
              <a:rPr lang="en-CA" sz="1000" dirty="0"/>
              <a:t>This case study focuses on the financial realities of widowhood, something more common among older women than older men. In fact, the average age of widowhood in the U.S. is just 59.</a:t>
            </a:r>
            <a:r>
              <a:rPr lang="en-CA" sz="1000" baseline="30000" dirty="0"/>
              <a:t>1</a:t>
            </a:r>
            <a:r>
              <a:rPr lang="en-CA" sz="1000" dirty="0"/>
              <a:t> </a:t>
            </a:r>
          </a:p>
          <a:p>
            <a:pPr marL="0" indent="0">
              <a:lnSpc>
                <a:spcPts val="1466"/>
              </a:lnSpc>
              <a:spcBef>
                <a:spcPts val="0"/>
              </a:spcBef>
              <a:buNone/>
            </a:pPr>
            <a:br>
              <a:rPr lang="en-CA" sz="1000" dirty="0"/>
            </a:br>
            <a:r>
              <a:rPr lang="en-CA" sz="1000" dirty="0"/>
              <a:t>Sandra Johnson, age 59, found herself in this situation after her husband died of a massive heart attack at work. They had been married for over 30 years and their kids were now having kids of their own. With 2 grandchildren and another on the way, the family was excited about this next phase in their lives together. </a:t>
            </a:r>
          </a:p>
          <a:p>
            <a:pPr marL="0" indent="0">
              <a:lnSpc>
                <a:spcPts val="1466"/>
              </a:lnSpc>
              <a:spcBef>
                <a:spcPts val="0"/>
              </a:spcBef>
              <a:buNone/>
            </a:pPr>
            <a:br>
              <a:rPr lang="en-CA" sz="1000" dirty="0"/>
            </a:br>
            <a:r>
              <a:rPr lang="en-CA" sz="1000" dirty="0"/>
              <a:t>The death came as a shock. Sandra is still recovering and trying to find her footing emotionally and financially. She feels overwhelmed with all the paperwork and financial decisions she now faces on her own. </a:t>
            </a:r>
          </a:p>
          <a:p>
            <a:pPr marL="0" indent="0" defTabSz="957461">
              <a:lnSpc>
                <a:spcPts val="1466"/>
              </a:lnSpc>
              <a:spcBef>
                <a:spcPts val="0"/>
              </a:spcBef>
              <a:buNone/>
              <a:defRPr/>
            </a:pPr>
            <a:br>
              <a:rPr lang="en-CA" sz="1000" dirty="0"/>
            </a:br>
            <a:r>
              <a:rPr lang="en-CA" sz="1000" dirty="0"/>
              <a:t>She looked after the day-to-day bills and expenses while her husband managed the longer-term family finances, like saving and investing. They owned several investment properties together, which has added to the complexity Sandra has to deal with all of this during a time when she is still grieving and unsure about how to move forward. </a:t>
            </a:r>
          </a:p>
          <a:p>
            <a:pPr marL="0" indent="0">
              <a:lnSpc>
                <a:spcPts val="1466"/>
              </a:lnSpc>
              <a:spcBef>
                <a:spcPts val="0"/>
              </a:spcBef>
              <a:buNone/>
            </a:pPr>
            <a:br>
              <a:rPr lang="en-CA" sz="1000" dirty="0"/>
            </a:br>
            <a:r>
              <a:rPr lang="en-CA" sz="1000" dirty="0"/>
              <a:t>How does she get through it? How would you get through it? Let's walk through some key considerations you should keep in mind if you experience the death of your spouse.</a:t>
            </a:r>
          </a:p>
          <a:p>
            <a:pPr marL="0" indent="0" defTabSz="957461">
              <a:lnSpc>
                <a:spcPts val="1466"/>
              </a:lnSpc>
              <a:spcBef>
                <a:spcPts val="0"/>
              </a:spcBef>
              <a:buNone/>
              <a:defRPr/>
            </a:pPr>
            <a:endParaRPr lang="en-CA" sz="1000" dirty="0"/>
          </a:p>
          <a:p>
            <a:pPr marL="0" indent="0">
              <a:buNone/>
            </a:pPr>
            <a:r>
              <a:rPr lang="en-CA" sz="800" baseline="30000" dirty="0">
                <a:solidFill>
                  <a:srgbClr val="000000"/>
                </a:solidFill>
              </a:rPr>
              <a:t>1</a:t>
            </a:r>
            <a:r>
              <a:rPr lang="en-CA" sz="800" dirty="0">
                <a:solidFill>
                  <a:srgbClr val="000000"/>
                </a:solidFill>
              </a:rPr>
              <a:t>Rethinking65, Widows are younger than you think, September 7, 2022.</a:t>
            </a:r>
          </a:p>
          <a:p>
            <a:pPr marL="0" indent="0">
              <a:lnSpc>
                <a:spcPts val="1466"/>
              </a:lnSpc>
              <a:spcBef>
                <a:spcPts val="0"/>
              </a:spcBef>
              <a:buNone/>
            </a:pPr>
            <a:endParaRPr lang="en-CA" sz="1000" dirty="0"/>
          </a:p>
          <a:p>
            <a:pPr marL="0" indent="0">
              <a:lnSpc>
                <a:spcPts val="1466"/>
              </a:lnSpc>
              <a:spcBef>
                <a:spcPts val="0"/>
              </a:spcBef>
              <a:buNone/>
            </a:pPr>
            <a:endParaRPr lang="en-US" altLang="en-US" sz="1000" dirty="0"/>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pPr defTabSz="957461">
              <a:defRPr/>
            </a:pPr>
            <a:fld id="{4FF0573C-F130-4D1E-A886-85FBB65D3A1B}" type="slidenum">
              <a:rPr lang="en-CA">
                <a:solidFill>
                  <a:prstClr val="black"/>
                </a:solidFill>
                <a:latin typeface="Arial"/>
              </a:rPr>
              <a:pPr defTabSz="957461">
                <a:defRPr/>
              </a:pPr>
              <a:t>36</a:t>
            </a:fld>
            <a:endParaRPr lang="en-CA" dirty="0">
              <a:solidFill>
                <a:prstClr val="black"/>
              </a:solidFill>
              <a:latin typeface="Arial"/>
            </a:endParaRPr>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12589108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a:xfrm>
            <a:off x="54187" y="3840483"/>
            <a:ext cx="7261012" cy="5120641"/>
          </a:xfrm>
        </p:spPr>
        <p:txBody>
          <a:bodyPr/>
          <a:lstStyle/>
          <a:p>
            <a:pPr marL="0" indent="0" defTabSz="957461">
              <a:lnSpc>
                <a:spcPts val="1466"/>
              </a:lnSpc>
              <a:spcBef>
                <a:spcPts val="0"/>
              </a:spcBef>
              <a:buNone/>
              <a:defRPr/>
            </a:pPr>
            <a:r>
              <a:rPr lang="en-CA" sz="1000" dirty="0">
                <a:ea typeface="Calibri" panose="020F0502020204030204" pitchFamily="34" charset="0"/>
                <a:cs typeface="Times New Roman" panose="02020603050405020304" pitchFamily="18" charset="0"/>
              </a:rPr>
              <a:t>Finding your financial footing after losing a spouse is a process. </a:t>
            </a:r>
            <a:r>
              <a:rPr lang="en-CA" sz="1000" dirty="0"/>
              <a:t>There is the initial pain and difficulty of grieving, with the funeral only the first step of many. </a:t>
            </a:r>
            <a:r>
              <a:rPr lang="en-CA" sz="1000" dirty="0">
                <a:ea typeface="Calibri" panose="020F0502020204030204" pitchFamily="34" charset="0"/>
                <a:cs typeface="Times New Roman" panose="02020603050405020304" pitchFamily="18" charset="0"/>
              </a:rPr>
              <a:t>Attack your to-do list in stages. Consider postponing major financial decisions for six months to a year (e.g., selling your home or moving, lending money to family, buying or selling investments you don’t understand). I</a:t>
            </a:r>
            <a:r>
              <a:rPr lang="en-CA" sz="1000" dirty="0"/>
              <a:t>t can be helpful to think about the financial journey of widowhood as 3 stages, starting with fulfilling the most pressing issues and moving toward a future that meets your needs as an individual and is focused on reaching your goals.</a:t>
            </a:r>
          </a:p>
          <a:p>
            <a:pPr marL="0" indent="0">
              <a:lnSpc>
                <a:spcPts val="1466"/>
              </a:lnSpc>
              <a:spcBef>
                <a:spcPts val="0"/>
              </a:spcBef>
              <a:buNone/>
            </a:pPr>
            <a:endParaRPr lang="en-CA" sz="1000" dirty="0">
              <a:ea typeface="Tahoma" panose="020B0604030504040204" pitchFamily="34" charset="0"/>
              <a:cs typeface="Times New Roman" panose="02020603050405020304" pitchFamily="18" charset="0"/>
            </a:endParaRPr>
          </a:p>
          <a:p>
            <a:pPr marL="0" indent="0" defTabSz="957461">
              <a:lnSpc>
                <a:spcPts val="1466"/>
              </a:lnSpc>
              <a:spcBef>
                <a:spcPts val="0"/>
              </a:spcBef>
              <a:buNone/>
              <a:defRPr/>
            </a:pPr>
            <a:r>
              <a:rPr lang="en-CA" sz="1000" u="sng" dirty="0">
                <a:cs typeface="Arial" panose="020B0604020202020204" pitchFamily="34" charset="0"/>
              </a:rPr>
              <a:t>Stage 1 is about taking care of immediate needs</a:t>
            </a:r>
            <a:endParaRPr lang="en-CA" sz="1000" dirty="0">
              <a:ea typeface="Tahoma" panose="020B0604030504040204" pitchFamily="34" charset="0"/>
              <a:cs typeface="Times New Roman" panose="02020603050405020304" pitchFamily="18" charset="0"/>
            </a:endParaRPr>
          </a:p>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Spouses are often the executor of their spouse’s will, which can be a daunting task. You also have to keep on top of paying important bills and understand the impact of your spouses’ death on your Social Security benefits, any unpaid salary or accrued vacation, and income taxes. You will want to inform Social Security, Medicare, and any pension administrators as soon as possible about the death. If your spouse was still working, you will need to reach out to their employer to understand any benefits available to you. This stage is when the bulk of the work in terms of settling the estate will take place. This includes the probate process (if necessary), paying debts, valuing assets and distributing them per the will, paying any final taxes, filing the estate tax returns, and filing any insurance claims. We come back to this again in a minute…</a:t>
            </a:r>
            <a:endParaRPr lang="en-CA" sz="1000" dirty="0">
              <a:ea typeface="Tahoma" panose="020B0604030504040204" pitchFamily="34" charset="0"/>
              <a:cs typeface="Times New Roman" panose="02020603050405020304" pitchFamily="18" charset="0"/>
            </a:endParaRPr>
          </a:p>
          <a:p>
            <a:pPr marL="0" indent="0">
              <a:buNone/>
            </a:pPr>
            <a:r>
              <a:rPr lang="en-CA" sz="1000" u="sng" dirty="0">
                <a:cs typeface="Arial" panose="020B0604020202020204" pitchFamily="34" charset="0"/>
              </a:rPr>
              <a:t>Stage 2 focuses on looking ahead</a:t>
            </a:r>
            <a:endParaRPr lang="en-CA" sz="1000" dirty="0">
              <a:ea typeface="Tahoma" panose="020B0604030504040204" pitchFamily="34" charset="0"/>
              <a:cs typeface="Times New Roman" panose="02020603050405020304" pitchFamily="18" charset="0"/>
            </a:endParaRPr>
          </a:p>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Important medium- Medium term activities to tackle can help you get yourself set up for your financial future by updating account titles, beneficiaries and essential estate documents like your will, agents for financial and health care power of attorneys, and any trusts. This can also be a time to evaluate your investments for their appropriateness and other financial planning, including updating insurance coverage and making housing decisions – like whether you will stay in the family home or relocate.</a:t>
            </a:r>
            <a:endParaRPr lang="en-CA" sz="1000" dirty="0">
              <a:ea typeface="Tahoma" panose="020B0604030504040204" pitchFamily="34" charset="0"/>
              <a:cs typeface="Times New Roman" panose="02020603050405020304" pitchFamily="18" charset="0"/>
            </a:endParaRPr>
          </a:p>
          <a:p>
            <a:pPr marL="0" indent="0">
              <a:buNone/>
            </a:pPr>
            <a:r>
              <a:rPr lang="en-CA" sz="1000" u="sng" dirty="0"/>
              <a:t>Stage 3, transformation and advanced planning, goes even further.</a:t>
            </a:r>
            <a:endParaRPr lang="en-CA" sz="1000" dirty="0">
              <a:ea typeface="Tahoma" panose="020B0604030504040204" pitchFamily="34" charset="0"/>
              <a:cs typeface="Times New Roman" panose="02020603050405020304" pitchFamily="18" charset="0"/>
            </a:endParaRPr>
          </a:p>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After establishing a solid foundation, you are ready to look beyond the immediate needs to long-term planning. You may want to consider investments, tax and retirement planning, gifting strategies and family bequests, philanthropy, and even the impact of a future remarriage (potentially having a prenuptial agreement to protect your wealth and ensure your assets will transfer to heirs based on your wishes.</a:t>
            </a:r>
            <a:endParaRPr lang="en-CA" sz="1000" dirty="0">
              <a:ea typeface="Tahoma" panose="020B0604030504040204" pitchFamily="34" charset="0"/>
              <a:cs typeface="Times New Roman" panose="02020603050405020304" pitchFamily="18" charset="0"/>
            </a:endParaRPr>
          </a:p>
          <a:p>
            <a:pPr marL="0" indent="0">
              <a:lnSpc>
                <a:spcPts val="1466"/>
              </a:lnSpc>
              <a:spcBef>
                <a:spcPts val="0"/>
              </a:spcBef>
              <a:buNone/>
            </a:pPr>
            <a:endParaRPr lang="en-CA" sz="1000" dirty="0">
              <a:ea typeface="Calibri" panose="020F0502020204030204" pitchFamily="34" charset="0"/>
              <a:cs typeface="Arial" panose="020B0604020202020204" pitchFamily="34" charset="0"/>
            </a:endParaRPr>
          </a:p>
          <a:p>
            <a:pPr marL="179524" indent="-179524">
              <a:lnSpc>
                <a:spcPts val="1466"/>
              </a:lnSpc>
              <a:spcBef>
                <a:spcPts val="0"/>
              </a:spcBef>
            </a:pPr>
            <a:endParaRPr lang="en-CA" sz="1000" dirty="0">
              <a:ea typeface="Calibri" panose="020F0502020204030204" pitchFamily="34" charset="0"/>
              <a:cs typeface="Arial" panose="020B0604020202020204" pitchFamily="34" charset="0"/>
            </a:endParaRPr>
          </a:p>
          <a:p>
            <a:pPr>
              <a:lnSpc>
                <a:spcPts val="1466"/>
              </a:lnSpc>
              <a:spcBef>
                <a:spcPts val="0"/>
              </a:spcBef>
            </a:pPr>
            <a:endParaRPr lang="en-US" altLang="en-US" sz="1000" dirty="0">
              <a:cs typeface="Arial" panose="020B0604020202020204" pitchFamily="34" charset="0"/>
            </a:endParaRP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pPr defTabSz="957461">
              <a:defRPr/>
            </a:pPr>
            <a:fld id="{4FF0573C-F130-4D1E-A886-85FBB65D3A1B}" type="slidenum">
              <a:rPr lang="en-CA">
                <a:solidFill>
                  <a:prstClr val="black"/>
                </a:solidFill>
                <a:latin typeface="Arial"/>
              </a:rPr>
              <a:pPr defTabSz="957461">
                <a:defRPr/>
              </a:pPr>
              <a:t>37</a:t>
            </a:fld>
            <a:endParaRPr lang="en-CA" dirty="0">
              <a:solidFill>
                <a:prstClr val="black"/>
              </a:solidFill>
              <a:latin typeface="Arial"/>
            </a:endParaRPr>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1483244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a:xfrm>
            <a:off x="580817" y="3840482"/>
            <a:ext cx="6148494" cy="5431168"/>
          </a:xfrm>
        </p:spPr>
        <p:txBody>
          <a:bodyPr/>
          <a:lstStyle/>
          <a:p>
            <a:pPr marL="0" indent="0" defTabSz="957461">
              <a:lnSpc>
                <a:spcPts val="1466"/>
              </a:lnSpc>
              <a:spcBef>
                <a:spcPts val="0"/>
              </a:spcBef>
              <a:buNone/>
              <a:defRPr/>
            </a:pPr>
            <a:r>
              <a:rPr lang="en-CA" sz="1000" dirty="0">
                <a:latin typeface="Arial" panose="020B0604020202020204" pitchFamily="34" charset="0"/>
                <a:cs typeface="Arial" panose="020B0604020202020204" pitchFamily="34" charset="0"/>
              </a:rPr>
              <a:t>One of the most immediate responsibilities after the death of a spouse is administering their estate if you are the executor. </a:t>
            </a:r>
            <a:r>
              <a:rPr lang="en-CA" sz="1000" dirty="0">
                <a:latin typeface="Arial" panose="020B0604020202020204" pitchFamily="34" charset="0"/>
                <a:ea typeface="Calibri" panose="020F0502020204030204" pitchFamily="34" charset="0"/>
                <a:cs typeface="Arial" panose="020B0604020202020204" pitchFamily="34" charset="0"/>
              </a:rPr>
              <a:t>Settling an estate takes time and often requires professional help. Executor duties span over the days, weeks, and months following your spouse’s death. The process isn’t always smooth and some aspects can be complicated. You may need to hire </a:t>
            </a:r>
            <a:r>
              <a:rPr lang="en-CA" sz="1000" dirty="0">
                <a:solidFill>
                  <a:srgbClr val="000000"/>
                </a:solidFill>
                <a:latin typeface="Arial" panose="020B0604020202020204" pitchFamily="34" charset="0"/>
                <a:cs typeface="Arial" panose="020B0604020202020204" pitchFamily="34" charset="0"/>
              </a:rPr>
              <a:t>or leverage existing </a:t>
            </a:r>
            <a:r>
              <a:rPr lang="en-CA" sz="1000" dirty="0">
                <a:latin typeface="Arial" panose="020B0604020202020204" pitchFamily="34" charset="0"/>
                <a:ea typeface="Calibri" panose="020F0502020204030204" pitchFamily="34" charset="0"/>
                <a:cs typeface="Arial" panose="020B0604020202020204" pitchFamily="34" charset="0"/>
              </a:rPr>
              <a:t>professional advisors such as an attorney, accountant, or financial professional to assist with tasks that require certain expertise of estate administration. Those you know and have a good working relationship with are the logical choice. Otherwise, ask trusted family and friends for their recommendations. </a:t>
            </a:r>
          </a:p>
          <a:p>
            <a:pPr marL="0" indent="0">
              <a:lnSpc>
                <a:spcPts val="1466"/>
              </a:lnSpc>
              <a:spcBef>
                <a:spcPts val="0"/>
              </a:spcBef>
              <a:buNone/>
            </a:pPr>
            <a:endParaRPr lang="en-CA" sz="1000" dirty="0">
              <a:latin typeface="Arial" panose="020B0604020202020204" pitchFamily="34" charset="0"/>
              <a:ea typeface="Tahoma" panose="020B0604030504040204" pitchFamily="34" charset="0"/>
              <a:cs typeface="Arial" panose="020B0604020202020204" pitchFamily="34" charset="0"/>
            </a:endParaRPr>
          </a:p>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We discussed this a minute ago, but it bears repeating. An Executor’s main responsibilities are:</a:t>
            </a:r>
          </a:p>
          <a:p>
            <a:pPr marL="0" indent="0">
              <a:lnSpc>
                <a:spcPts val="1466"/>
              </a:lnSpc>
              <a:spcBef>
                <a:spcPts val="0"/>
              </a:spcBef>
              <a:buNone/>
            </a:pPr>
            <a:endParaRPr lang="en-CA" sz="1000" dirty="0">
              <a:latin typeface="Arial" panose="020B0604020202020204" pitchFamily="34" charset="0"/>
              <a:ea typeface="Tahoma" panose="020B060403050404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Making funeral and burial arrangements.</a:t>
            </a:r>
          </a:p>
          <a:p>
            <a:pPr marL="179524" indent="-179524">
              <a:lnSpc>
                <a:spcPts val="1466"/>
              </a:lnSpc>
              <a:spcBef>
                <a:spcPts val="0"/>
              </a:spcBef>
            </a:pPr>
            <a:endParaRPr lang="en-CA" sz="1000" dirty="0">
              <a:latin typeface="Arial" panose="020B0604020202020204" pitchFamily="34" charset="0"/>
              <a:ea typeface="Tahoma" panose="020B060403050404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Understanding the probate process.</a:t>
            </a:r>
          </a:p>
          <a:p>
            <a:pPr marL="179524" indent="-179524">
              <a:lnSpc>
                <a:spcPts val="1466"/>
              </a:lnSpc>
              <a:spcBef>
                <a:spcPts val="0"/>
              </a:spcBef>
            </a:pPr>
            <a:endParaRPr lang="en-CA" sz="1000" dirty="0">
              <a:latin typeface="Arial" panose="020B0604020202020204" pitchFamily="34" charset="0"/>
              <a:ea typeface="Tahoma" panose="020B060403050404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Determining debts and liabilities, including creditor claims.</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File insurance claims.</a:t>
            </a:r>
          </a:p>
          <a:p>
            <a:pPr marL="179524" indent="-179524">
              <a:lnSpc>
                <a:spcPts val="1466"/>
              </a:lnSpc>
              <a:spcBef>
                <a:spcPts val="0"/>
              </a:spcBef>
            </a:pPr>
            <a:endParaRPr lang="en-CA" sz="1000" dirty="0">
              <a:latin typeface="Arial" panose="020B0604020202020204" pitchFamily="34" charset="0"/>
              <a:ea typeface="Tahoma" panose="020B060403050404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Valuating and liquidating assets – and locating physical and digital assets.</a:t>
            </a:r>
          </a:p>
          <a:p>
            <a:pPr marL="179524" indent="-179524">
              <a:lnSpc>
                <a:spcPts val="1466"/>
              </a:lnSpc>
              <a:spcBef>
                <a:spcPts val="0"/>
              </a:spcBef>
            </a:pPr>
            <a:endParaRPr lang="en-CA" sz="1000" dirty="0">
              <a:latin typeface="Arial" panose="020B0604020202020204" pitchFamily="34" charset="0"/>
              <a:ea typeface="Tahoma" panose="020B060403050404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Interpreting the will and distributing assets to beneficiaries.</a:t>
            </a:r>
          </a:p>
          <a:p>
            <a:pPr marL="179524" indent="-179524">
              <a:lnSpc>
                <a:spcPts val="1466"/>
              </a:lnSpc>
              <a:spcBef>
                <a:spcPts val="0"/>
              </a:spcBef>
            </a:pPr>
            <a:endParaRPr lang="en-CA" sz="1000" dirty="0">
              <a:latin typeface="Arial" panose="020B0604020202020204" pitchFamily="34" charset="0"/>
              <a:ea typeface="Tahoma" panose="020B060403050404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Preparing and filing tax returns.</a:t>
            </a:r>
          </a:p>
          <a:p>
            <a:pPr marL="179524" indent="-179524">
              <a:lnSpc>
                <a:spcPts val="1466"/>
              </a:lnSpc>
              <a:spcBef>
                <a:spcPts val="0"/>
              </a:spcBef>
            </a:pPr>
            <a:endParaRPr lang="en-CA" sz="1000" dirty="0">
              <a:latin typeface="Arial" panose="020B0604020202020204" pitchFamily="34" charset="0"/>
              <a:ea typeface="Tahoma" panose="020B060403050404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Keeping proper accounts and records.</a:t>
            </a:r>
            <a:endParaRPr lang="en-CA" sz="1000" dirty="0">
              <a:latin typeface="Arial" panose="020B0604020202020204" pitchFamily="34" charset="0"/>
              <a:ea typeface="Tahoma" panose="020B0604030504040204" pitchFamily="34" charset="0"/>
              <a:cs typeface="Arial" panose="020B0604020202020204" pitchFamily="34" charset="0"/>
            </a:endParaRPr>
          </a:p>
          <a:p>
            <a:pPr>
              <a:lnSpc>
                <a:spcPts val="1466"/>
              </a:lnSpc>
              <a:spcBef>
                <a:spcPts val="0"/>
              </a:spcBef>
            </a:pPr>
            <a:endParaRPr lang="en-CA" sz="1000" dirty="0">
              <a:latin typeface="Arial" panose="020B0604020202020204" pitchFamily="34" charset="0"/>
              <a:ea typeface="Tahoma" panose="020B0604030504040204" pitchFamily="34" charset="0"/>
              <a:cs typeface="Arial" panose="020B0604020202020204" pitchFamily="34" charset="0"/>
            </a:endParaRPr>
          </a:p>
          <a:p>
            <a:pPr marL="0" indent="0" defTabSz="957461">
              <a:lnSpc>
                <a:spcPts val="1466"/>
              </a:lnSpc>
              <a:spcBef>
                <a:spcPts val="0"/>
              </a:spcBef>
              <a:buNone/>
              <a:defRPr/>
            </a:pPr>
            <a:r>
              <a:rPr lang="en-CA" sz="1000" dirty="0">
                <a:latin typeface="Arial" panose="020B0604020202020204" pitchFamily="34" charset="0"/>
                <a:cs typeface="Arial" panose="020B0604020202020204" pitchFamily="34" charset="0"/>
              </a:rPr>
              <a:t>At the end of this case study, I'll be referring you to an Executor Checklist that provides you with</a:t>
            </a:r>
            <a:r>
              <a:rPr lang="en-CA" sz="1000" dirty="0">
                <a:latin typeface="Arial" panose="020B0604020202020204" pitchFamily="34" charset="0"/>
                <a:ea typeface="Calibri" panose="020F0502020204030204" pitchFamily="34" charset="0"/>
                <a:cs typeface="Arial" panose="020B0604020202020204" pitchFamily="34" charset="0"/>
              </a:rPr>
              <a:t> a more detailed look at what’s involved. </a:t>
            </a: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pPr defTabSz="957461">
              <a:defRPr/>
            </a:pPr>
            <a:fld id="{4FF0573C-F130-4D1E-A886-85FBB65D3A1B}" type="slidenum">
              <a:rPr lang="en-CA">
                <a:solidFill>
                  <a:prstClr val="black"/>
                </a:solidFill>
                <a:latin typeface="Arial"/>
              </a:rPr>
              <a:pPr defTabSz="957461">
                <a:defRPr/>
              </a:pPr>
              <a:t>38</a:t>
            </a:fld>
            <a:endParaRPr lang="en-CA" dirty="0">
              <a:solidFill>
                <a:prstClr val="black"/>
              </a:solidFill>
              <a:latin typeface="Arial"/>
            </a:endParaRPr>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11115646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defTabSz="957461">
              <a:lnSpc>
                <a:spcPts val="1466"/>
              </a:lnSpc>
              <a:spcBef>
                <a:spcPts val="0"/>
              </a:spcBef>
              <a:buNone/>
              <a:defRPr/>
            </a:pPr>
            <a:r>
              <a:rPr lang="en-CA" sz="1000" dirty="0">
                <a:latin typeface="Arial" panose="020B0604020202020204" pitchFamily="34" charset="0"/>
                <a:cs typeface="Arial" panose="020B0604020202020204" pitchFamily="34" charset="0"/>
              </a:rPr>
              <a:t>Putting aside issues related to being an executor, when</a:t>
            </a:r>
            <a:r>
              <a:rPr lang="en-US" sz="1000" dirty="0">
                <a:latin typeface="Arial" panose="020B0604020202020204" pitchFamily="34" charset="0"/>
                <a:ea typeface="Calibri" panose="020F0502020204030204" pitchFamily="34" charset="0"/>
                <a:cs typeface="Arial" panose="020B0604020202020204" pitchFamily="34" charset="0"/>
              </a:rPr>
              <a:t> you lose your spouse before </a:t>
            </a:r>
            <a:r>
              <a:rPr lang="en-CA" sz="1000" dirty="0">
                <a:latin typeface="Arial" panose="020B0604020202020204" pitchFamily="34" charset="0"/>
                <a:cs typeface="Arial" panose="020B0604020202020204" pitchFamily="34" charset="0"/>
              </a:rPr>
              <a:t>retirement</a:t>
            </a:r>
            <a:r>
              <a:rPr lang="en-US" sz="1000" dirty="0">
                <a:latin typeface="Arial" panose="020B0604020202020204" pitchFamily="34" charset="0"/>
                <a:ea typeface="Calibri" panose="020F0502020204030204" pitchFamily="34" charset="0"/>
                <a:cs typeface="Arial" panose="020B0604020202020204" pitchFamily="34" charset="0"/>
              </a:rPr>
              <a:t>, you must rely on your savings, job earnings, and any life insurance to meet your commitments. You need to adapt to a single income household and the challenges that can bring. </a:t>
            </a:r>
            <a:r>
              <a:rPr lang="en-CA" sz="1000" dirty="0">
                <a:latin typeface="Arial" panose="020B0604020202020204" pitchFamily="34" charset="0"/>
                <a:ea typeface="Calibri" panose="020F0502020204030204" pitchFamily="34" charset="0"/>
                <a:cs typeface="Arial" panose="020B0604020202020204" pitchFamily="34" charset="0"/>
              </a:rPr>
              <a:t>Think about accounting</a:t>
            </a:r>
            <a:r>
              <a:rPr lang="en-CA" sz="1000" dirty="0">
                <a:latin typeface="Arial" panose="020B0604020202020204" pitchFamily="34" charset="0"/>
                <a:cs typeface="Arial" panose="020B0604020202020204" pitchFamily="34" charset="0"/>
              </a:rPr>
              <a:t> for the following:</a:t>
            </a:r>
            <a:endParaRPr lang="en-US"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endParaRPr lang="en-CA" sz="1000" dirty="0">
              <a:latin typeface="Arial" panose="020B0604020202020204" pitchFamily="34" charset="0"/>
              <a:ea typeface="Tahoma" panose="020B0604030504040204" pitchFamily="34" charset="0"/>
              <a:cs typeface="Arial" panose="020B0604020202020204" pitchFamily="34" charset="0"/>
            </a:endParaRPr>
          </a:p>
          <a:p>
            <a:pPr marL="0" indent="0" defTabSz="957461">
              <a:lnSpc>
                <a:spcPts val="1466"/>
              </a:lnSpc>
              <a:spcBef>
                <a:spcPts val="0"/>
              </a:spcBef>
              <a:buNone/>
              <a:defRPr/>
            </a:pPr>
            <a:r>
              <a:rPr lang="en-CA" sz="1000" u="sng" dirty="0">
                <a:latin typeface="Arial" panose="020B0604020202020204" pitchFamily="34" charset="0"/>
                <a:ea typeface="Calibri" panose="020F0502020204030204" pitchFamily="34" charset="0"/>
                <a:cs typeface="Arial" panose="020B0604020202020204" pitchFamily="34" charset="0"/>
              </a:rPr>
              <a:t>“Widow tax”:</a:t>
            </a:r>
            <a:r>
              <a:rPr lang="en-CA" sz="1000" dirty="0">
                <a:latin typeface="Arial" panose="020B0604020202020204" pitchFamily="34" charset="0"/>
                <a:ea typeface="Calibri" panose="020F0502020204030204" pitchFamily="34" charset="0"/>
                <a:cs typeface="Arial" panose="020B0604020202020204" pitchFamily="34" charset="0"/>
              </a:rPr>
              <a:t> As the surviving spouse, you may lose certain tax deductions. </a:t>
            </a:r>
            <a:r>
              <a:rPr lang="en-CA" sz="1000" dirty="0">
                <a:latin typeface="Arial" panose="020B0604020202020204" pitchFamily="34" charset="0"/>
                <a:cs typeface="Arial" panose="020B0604020202020204" pitchFamily="34" charset="0"/>
              </a:rPr>
              <a:t>If you lose your spouse before they retired, you may face a drop in income and changes in your tax situation. If your spouse dies when you are already retired, you will lose one of your Social Security benefits, and potentially pension benefits depending on the payout option that your spouse chose at retirement.</a:t>
            </a: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endParaRPr lang="en-CA" sz="1000" dirty="0">
              <a:latin typeface="Arial" panose="020B0604020202020204" pitchFamily="34" charset="0"/>
              <a:ea typeface="Tahoma" panose="020B0604030504040204" pitchFamily="34" charset="0"/>
              <a:cs typeface="Arial" panose="020B0604020202020204" pitchFamily="34" charset="0"/>
            </a:endParaRPr>
          </a:p>
          <a:p>
            <a:pPr marL="0" indent="0">
              <a:lnSpc>
                <a:spcPts val="1466"/>
              </a:lnSpc>
              <a:spcBef>
                <a:spcPts val="0"/>
              </a:spcBef>
              <a:buNone/>
            </a:pPr>
            <a:r>
              <a:rPr lang="en-CA" sz="1000" u="sng" dirty="0">
                <a:latin typeface="Arial" panose="020B0604020202020204" pitchFamily="34" charset="0"/>
                <a:ea typeface="Calibri" panose="020F0502020204030204" pitchFamily="34" charset="0"/>
                <a:cs typeface="Arial" panose="020B0604020202020204" pitchFamily="34" charset="0"/>
              </a:rPr>
              <a:t>Insufficient life insurance coverage:</a:t>
            </a:r>
            <a:r>
              <a:rPr lang="en-CA" sz="1000" dirty="0">
                <a:latin typeface="Arial" panose="020B0604020202020204" pitchFamily="34" charset="0"/>
                <a:ea typeface="Calibri" panose="020F0502020204030204" pitchFamily="34" charset="0"/>
                <a:cs typeface="Arial" panose="020B0604020202020204" pitchFamily="34" charset="0"/>
              </a:rPr>
              <a:t> Widows may have inadequate survivor’s benefits or savings, forcing them to work more after their spouse dies. </a:t>
            </a:r>
          </a:p>
          <a:p>
            <a:pPr marL="0" indent="0">
              <a:lnSpc>
                <a:spcPts val="1466"/>
              </a:lnSpc>
              <a:spcBef>
                <a:spcPts val="0"/>
              </a:spcBef>
              <a:buNone/>
            </a:pPr>
            <a:endParaRPr lang="en-CA" sz="1000" dirty="0">
              <a:latin typeface="Arial" panose="020B0604020202020204" pitchFamily="34" charset="0"/>
              <a:ea typeface="Tahoma" panose="020B0604030504040204" pitchFamily="34" charset="0"/>
              <a:cs typeface="Arial" panose="020B0604020202020204" pitchFamily="34" charset="0"/>
            </a:endParaRPr>
          </a:p>
          <a:p>
            <a:pPr marL="0" indent="0">
              <a:lnSpc>
                <a:spcPts val="1466"/>
              </a:lnSpc>
              <a:spcBef>
                <a:spcPts val="0"/>
              </a:spcBef>
              <a:buNone/>
            </a:pPr>
            <a:r>
              <a:rPr lang="en-CA" sz="1000" u="sng" dirty="0">
                <a:latin typeface="Arial" panose="020B0604020202020204" pitchFamily="34" charset="0"/>
                <a:ea typeface="Calibri" panose="020F0502020204030204" pitchFamily="34" charset="0"/>
                <a:cs typeface="Arial" panose="020B0604020202020204" pitchFamily="34" charset="0"/>
              </a:rPr>
              <a:t>Significant life insurance proceeds:</a:t>
            </a:r>
            <a:r>
              <a:rPr lang="en-CA" sz="1000" dirty="0">
                <a:latin typeface="Arial" panose="020B0604020202020204" pitchFamily="34" charset="0"/>
                <a:ea typeface="Calibri" panose="020F0502020204030204" pitchFamily="34" charset="0"/>
                <a:cs typeface="Arial" panose="020B0604020202020204" pitchFamily="34" charset="0"/>
              </a:rPr>
              <a:t> Alternatively, when a surviving spouse inherits significant life insurance proceeds, the good news is that they may not need to worry about their financial future. However, they will now need to deal with investing and managing the proceeds.</a:t>
            </a:r>
          </a:p>
          <a:p>
            <a:pPr marL="0" indent="0">
              <a:lnSpc>
                <a:spcPts val="1466"/>
              </a:lnSpc>
              <a:spcBef>
                <a:spcPts val="0"/>
              </a:spcBef>
              <a:buNone/>
            </a:pPr>
            <a:endParaRPr lang="en-CA" sz="1000" dirty="0">
              <a:latin typeface="Arial" panose="020B0604020202020204" pitchFamily="34" charset="0"/>
              <a:ea typeface="Tahoma" panose="020B0604030504040204" pitchFamily="34" charset="0"/>
              <a:cs typeface="Arial" panose="020B0604020202020204" pitchFamily="34" charset="0"/>
            </a:endParaRPr>
          </a:p>
          <a:p>
            <a:pPr marL="0" indent="0">
              <a:lnSpc>
                <a:spcPts val="1466"/>
              </a:lnSpc>
              <a:spcBef>
                <a:spcPts val="0"/>
              </a:spcBef>
              <a:buNone/>
            </a:pPr>
            <a:r>
              <a:rPr lang="en-CA" sz="1000" u="sng" dirty="0">
                <a:latin typeface="Arial" panose="020B0604020202020204" pitchFamily="34" charset="0"/>
                <a:ea typeface="Calibri" panose="020F0502020204030204" pitchFamily="34" charset="0"/>
                <a:cs typeface="Arial" panose="020B0604020202020204" pitchFamily="34" charset="0"/>
              </a:rPr>
              <a:t>Immovable expenses:</a:t>
            </a:r>
            <a:r>
              <a:rPr lang="en-CA" sz="1000" dirty="0">
                <a:latin typeface="Arial" panose="020B0604020202020204" pitchFamily="34" charset="0"/>
                <a:ea typeface="Calibri" panose="020F0502020204030204" pitchFamily="34" charset="0"/>
                <a:cs typeface="Arial" panose="020B0604020202020204" pitchFamily="34" charset="0"/>
              </a:rPr>
              <a:t>  Although your household has less income without your spouse, it carries the same financial obligations. Major expenses like your mortgage/rent, taxes, utilities, and homeowners’ insurance don’t change much regardless of how many people live in your house. </a:t>
            </a:r>
          </a:p>
          <a:p>
            <a:pPr marL="0" indent="0">
              <a:lnSpc>
                <a:spcPts val="1466"/>
              </a:lnSpc>
              <a:spcBef>
                <a:spcPts val="0"/>
              </a:spcBef>
              <a:buNone/>
            </a:pPr>
            <a:endParaRPr lang="en-CA" sz="1000" dirty="0">
              <a:latin typeface="Arial" panose="020B0604020202020204" pitchFamily="34" charset="0"/>
              <a:ea typeface="Tahoma" panose="020B0604030504040204" pitchFamily="34" charset="0"/>
              <a:cs typeface="Arial" panose="020B0604020202020204" pitchFamily="34" charset="0"/>
            </a:endParaRPr>
          </a:p>
          <a:p>
            <a:pPr marL="0" indent="0">
              <a:lnSpc>
                <a:spcPts val="1466"/>
              </a:lnSpc>
              <a:spcBef>
                <a:spcPts val="0"/>
              </a:spcBef>
              <a:buNone/>
            </a:pPr>
            <a:r>
              <a:rPr lang="en-CA" sz="1000" dirty="0">
                <a:latin typeface="Arial" panose="020B0604020202020204" pitchFamily="34" charset="0"/>
                <a:ea typeface="Tahoma" panose="020B0604030504040204" pitchFamily="34" charset="0"/>
                <a:cs typeface="Arial" panose="020B0604020202020204" pitchFamily="34" charset="0"/>
              </a:rPr>
              <a:t>A financial professional can help you assess your current situation and help you determine what changes you may need to make in order to live within your new financial means.</a:t>
            </a: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pPr defTabSz="957461">
              <a:defRPr/>
            </a:pPr>
            <a:fld id="{4FF0573C-F130-4D1E-A886-85FBB65D3A1B}" type="slidenum">
              <a:rPr lang="en-CA">
                <a:solidFill>
                  <a:prstClr val="black"/>
                </a:solidFill>
                <a:latin typeface="Arial"/>
              </a:rPr>
              <a:pPr defTabSz="957461">
                <a:defRPr/>
              </a:pPr>
              <a:t>39</a:t>
            </a:fld>
            <a:endParaRPr lang="en-CA" dirty="0">
              <a:solidFill>
                <a:prstClr val="black"/>
              </a:solidFill>
              <a:latin typeface="Arial"/>
            </a:endParaRPr>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2323018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p:txBody>
          <a:bodyPr/>
          <a:lstStyle/>
          <a:p>
            <a:pPr>
              <a:lnSpc>
                <a:spcPts val="1466"/>
              </a:lnSpc>
              <a:spcBef>
                <a:spcPts val="0"/>
              </a:spcBef>
            </a:pPr>
            <a:r>
              <a:rPr lang="en-US" altLang="en-US" sz="1000" dirty="0"/>
              <a:t>It starts with investing in yourself. When you invest in yourself and look for ways to grow your knowledge and skills, you can gain confidence, develop your purpose, and make your current and future life better. </a:t>
            </a:r>
          </a:p>
          <a:p>
            <a:pPr marL="0" indent="0">
              <a:lnSpc>
                <a:spcPts val="1466"/>
              </a:lnSpc>
              <a:spcBef>
                <a:spcPts val="0"/>
              </a:spcBef>
              <a:buNone/>
            </a:pPr>
            <a:endParaRPr lang="en-US" altLang="en-US" sz="1000" dirty="0"/>
          </a:p>
          <a:p>
            <a:pPr>
              <a:lnSpc>
                <a:spcPts val="1466"/>
              </a:lnSpc>
              <a:spcBef>
                <a:spcPts val="0"/>
              </a:spcBef>
            </a:pPr>
            <a:r>
              <a:rPr lang="en-US" altLang="en-US" sz="1000" dirty="0"/>
              <a:t>And, today, women today are a major economic force – and your strength is growing. The steps you take today with have a key impact on your financial future. </a:t>
            </a:r>
          </a:p>
          <a:p>
            <a:pPr marL="0" indent="0">
              <a:lnSpc>
                <a:spcPts val="1466"/>
              </a:lnSpc>
              <a:spcBef>
                <a:spcPts val="0"/>
              </a:spcBef>
              <a:buNone/>
            </a:pPr>
            <a:endParaRPr lang="en-US" altLang="en-US" sz="1000" dirty="0"/>
          </a:p>
          <a:p>
            <a:pPr marL="179524" indent="-179524" defTabSz="957461">
              <a:lnSpc>
                <a:spcPts val="1466"/>
              </a:lnSpc>
              <a:spcBef>
                <a:spcPts val="0"/>
              </a:spcBef>
              <a:defRPr/>
            </a:pPr>
            <a:r>
              <a:rPr lang="en-US" altLang="en-US" sz="1000" dirty="0"/>
              <a:t>I’m certain I don’t need to convince anyone in this room that female empowerment is not a slogan. </a:t>
            </a:r>
            <a:r>
              <a:rPr lang="en-CA" sz="1000" dirty="0">
                <a:solidFill>
                  <a:srgbClr val="000000"/>
                </a:solidFill>
              </a:rPr>
              <a:t>And you're all part of it!</a:t>
            </a:r>
          </a:p>
        </p:txBody>
      </p:sp>
      <p:sp>
        <p:nvSpPr>
          <p:cNvPr id="2" name="Slide Number Placeholder 1">
            <a:extLst>
              <a:ext uri="{FF2B5EF4-FFF2-40B4-BE49-F238E27FC236}">
                <a16:creationId xmlns:a16="http://schemas.microsoft.com/office/drawing/2014/main" id="{FD51FE85-1735-409B-B49B-659E373A0078}"/>
              </a:ext>
            </a:extLst>
          </p:cNvPr>
          <p:cNvSpPr>
            <a:spLocks noGrp="1"/>
          </p:cNvSpPr>
          <p:nvPr>
            <p:ph type="sldNum" sz="quarter" idx="5"/>
          </p:nvPr>
        </p:nvSpPr>
        <p:spPr/>
        <p:txBody>
          <a:bodyPr/>
          <a:lstStyle/>
          <a:p>
            <a:fld id="{4FF0573C-F130-4D1E-A886-85FBB65D3A1B}" type="slidenum">
              <a:rPr lang="en-CA" smtClean="0"/>
              <a:pPr/>
              <a:t>4</a:t>
            </a:fld>
            <a:endParaRPr lang="en-CA" dirty="0"/>
          </a:p>
        </p:txBody>
      </p:sp>
      <p:sp>
        <p:nvSpPr>
          <p:cNvPr id="5" name="Slide Image Placeholder 4">
            <a:extLst>
              <a:ext uri="{FF2B5EF4-FFF2-40B4-BE49-F238E27FC236}">
                <a16:creationId xmlns:a16="http://schemas.microsoft.com/office/drawing/2014/main" id="{7F2FAA9E-7D71-4F5C-9E4B-A0779D1B4DCA}"/>
              </a:ext>
            </a:extLst>
          </p:cNvPr>
          <p:cNvSpPr>
            <a:spLocks noGrp="1" noRot="1" noChangeAspect="1"/>
          </p:cNvSpPr>
          <p:nvPr>
            <p:ph type="sldImg"/>
          </p:nvPr>
        </p:nvSpPr>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57461">
              <a:lnSpc>
                <a:spcPts val="1466"/>
              </a:lnSpc>
              <a:spcBef>
                <a:spcPts val="0"/>
              </a:spcBef>
              <a:buNone/>
              <a:defRPr/>
            </a:pPr>
            <a:r>
              <a:rPr lang="en-CA" sz="1000" dirty="0"/>
              <a:t>What does financial recovery after the death of your spouse look like? </a:t>
            </a:r>
            <a:r>
              <a:rPr lang="en-US" sz="1000" dirty="0">
                <a:ea typeface="Calibri" panose="020F0502020204030204" pitchFamily="34" charset="0"/>
                <a:cs typeface="Arial" panose="020B0604020202020204" pitchFamily="34" charset="0"/>
              </a:rPr>
              <a:t>Getting involved in day-to-day personal finance activities as well as longer-term planning can cultivate financial empowerment and help reduce your future exposure to financial risk. Partnering with a financial professional you trust can help you achieve the confidence to deal with:</a:t>
            </a:r>
          </a:p>
          <a:p>
            <a:pPr marL="0" indent="0">
              <a:lnSpc>
                <a:spcPts val="1466"/>
              </a:lnSpc>
              <a:spcBef>
                <a:spcPts val="0"/>
              </a:spcBef>
              <a:buNone/>
            </a:pPr>
            <a:endParaRPr lang="en-CA" sz="1000" dirty="0">
              <a:ea typeface="Tahoma" panose="020B0604030504040204" pitchFamily="34" charset="0"/>
              <a:cs typeface="Arial" panose="020B0604020202020204" pitchFamily="34" charset="0"/>
            </a:endParaRPr>
          </a:p>
          <a:p>
            <a:pPr marL="179524" indent="-179524">
              <a:lnSpc>
                <a:spcPts val="1466"/>
              </a:lnSpc>
              <a:spcBef>
                <a:spcPts val="0"/>
              </a:spcBef>
            </a:pPr>
            <a:r>
              <a:rPr lang="en-CA" sz="1000" dirty="0">
                <a:ea typeface="Tahoma" panose="020B0604030504040204" pitchFamily="34" charset="0"/>
                <a:cs typeface="Arial" panose="020B0604020202020204" pitchFamily="34" charset="0"/>
              </a:rPr>
              <a:t>Identifying unsustainable spending and how to budget for your new circumstances.</a:t>
            </a:r>
          </a:p>
          <a:p>
            <a:pPr marL="179524" indent="-179524">
              <a:lnSpc>
                <a:spcPts val="1466"/>
              </a:lnSpc>
              <a:spcBef>
                <a:spcPts val="0"/>
              </a:spcBef>
            </a:pPr>
            <a:endParaRPr lang="en-CA" sz="1000" dirty="0">
              <a:ea typeface="Tahoma" panose="020B0604030504040204" pitchFamily="34" charset="0"/>
              <a:cs typeface="Arial" panose="020B0604020202020204" pitchFamily="34" charset="0"/>
            </a:endParaRPr>
          </a:p>
          <a:p>
            <a:pPr marL="179524" indent="-179524">
              <a:lnSpc>
                <a:spcPts val="1466"/>
              </a:lnSpc>
              <a:spcBef>
                <a:spcPts val="0"/>
              </a:spcBef>
            </a:pPr>
            <a:r>
              <a:rPr lang="en-CA" sz="1000" dirty="0">
                <a:ea typeface="Tahoma" panose="020B0604030504040204" pitchFamily="34" charset="0"/>
                <a:cs typeface="Arial" panose="020B0604020202020204" pitchFamily="34" charset="0"/>
              </a:rPr>
              <a:t>Understanding investment risks – you could be taking too little or too much risk to reach your goals.</a:t>
            </a:r>
          </a:p>
          <a:p>
            <a:pPr marL="179524" indent="-179524">
              <a:lnSpc>
                <a:spcPts val="1466"/>
              </a:lnSpc>
              <a:spcBef>
                <a:spcPts val="0"/>
              </a:spcBef>
            </a:pPr>
            <a:endParaRPr lang="en-CA" sz="1000" dirty="0">
              <a:ea typeface="Tahoma" panose="020B0604030504040204" pitchFamily="34" charset="0"/>
              <a:cs typeface="Arial" panose="020B0604020202020204" pitchFamily="34" charset="0"/>
            </a:endParaRPr>
          </a:p>
          <a:p>
            <a:pPr marL="179524" indent="-179524">
              <a:lnSpc>
                <a:spcPts val="1466"/>
              </a:lnSpc>
              <a:spcBef>
                <a:spcPts val="0"/>
              </a:spcBef>
            </a:pPr>
            <a:r>
              <a:rPr lang="en-CA" sz="1000" dirty="0">
                <a:ea typeface="Tahoma" panose="020B0604030504040204" pitchFamily="34" charset="0"/>
                <a:cs typeface="Arial" panose="020B0604020202020204" pitchFamily="34" charset="0"/>
              </a:rPr>
              <a:t>Managing life insurance proceeds wisely – saving, spending, and/or investing those dollars.</a:t>
            </a:r>
          </a:p>
          <a:p>
            <a:pPr marL="179524" indent="-179524">
              <a:lnSpc>
                <a:spcPts val="1466"/>
              </a:lnSpc>
              <a:spcBef>
                <a:spcPts val="0"/>
              </a:spcBef>
            </a:pPr>
            <a:endParaRPr lang="en-CA" sz="1000" dirty="0">
              <a:ea typeface="Tahoma" panose="020B0604030504040204" pitchFamily="34" charset="0"/>
              <a:cs typeface="Arial" panose="020B0604020202020204" pitchFamily="34" charset="0"/>
            </a:endParaRPr>
          </a:p>
          <a:p>
            <a:pPr marL="179524" indent="-179524">
              <a:lnSpc>
                <a:spcPts val="1466"/>
              </a:lnSpc>
              <a:spcBef>
                <a:spcPts val="0"/>
              </a:spcBef>
            </a:pPr>
            <a:r>
              <a:rPr lang="en-CA" sz="1000" dirty="0">
                <a:ea typeface="Tahoma" panose="020B0604030504040204" pitchFamily="34" charset="0"/>
                <a:cs typeface="Arial" panose="020B0604020202020204" pitchFamily="34" charset="0"/>
              </a:rPr>
              <a:t>Buying enough life insurance to achieve inheritance and charitable contribution goals.</a:t>
            </a:r>
          </a:p>
          <a:p>
            <a:pPr marL="179524" indent="-179524">
              <a:lnSpc>
                <a:spcPts val="1466"/>
              </a:lnSpc>
              <a:spcBef>
                <a:spcPts val="0"/>
              </a:spcBef>
            </a:pPr>
            <a:endParaRPr lang="en-CA" sz="1000" dirty="0">
              <a:ea typeface="Tahoma" panose="020B0604030504040204" pitchFamily="34" charset="0"/>
              <a:cs typeface="Arial" panose="020B0604020202020204" pitchFamily="34" charset="0"/>
            </a:endParaRPr>
          </a:p>
          <a:p>
            <a:pPr marL="179524" indent="-179524">
              <a:lnSpc>
                <a:spcPts val="1466"/>
              </a:lnSpc>
              <a:spcBef>
                <a:spcPts val="0"/>
              </a:spcBef>
            </a:pPr>
            <a:r>
              <a:rPr lang="en-CA" sz="1000" dirty="0">
                <a:ea typeface="Tahoma" panose="020B0604030504040204" pitchFamily="34" charset="0"/>
                <a:cs typeface="Arial" panose="020B0604020202020204" pitchFamily="34" charset="0"/>
              </a:rPr>
              <a:t>Making retirement planning a priority – understanding your options for managing your and your deceased spouse’s retirement funds.</a:t>
            </a:r>
          </a:p>
          <a:p>
            <a:pPr marL="0" indent="0">
              <a:lnSpc>
                <a:spcPts val="1466"/>
              </a:lnSpc>
              <a:spcBef>
                <a:spcPts val="0"/>
              </a:spcBef>
              <a:buNone/>
            </a:pPr>
            <a:endParaRPr lang="en-CA" sz="1000" dirty="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57461">
              <a:defRPr/>
            </a:pPr>
            <a:fld id="{4FF0573C-F130-4D1E-A886-85FBB65D3A1B}" type="slidenum">
              <a:rPr lang="en-CA">
                <a:solidFill>
                  <a:prstClr val="black"/>
                </a:solidFill>
                <a:latin typeface="Arial"/>
              </a:rPr>
              <a:pPr defTabSz="957461">
                <a:defRPr/>
              </a:pPr>
              <a:t>40</a:t>
            </a:fld>
            <a:endParaRPr lang="en-CA" dirty="0">
              <a:solidFill>
                <a:prstClr val="black"/>
              </a:solidFill>
              <a:latin typeface="Arial"/>
            </a:endParaRPr>
          </a:p>
        </p:txBody>
      </p:sp>
    </p:spTree>
    <p:extLst>
      <p:ext uri="{BB962C8B-B14F-4D97-AF65-F5344CB8AC3E}">
        <p14:creationId xmlns:p14="http://schemas.microsoft.com/office/powerpoint/2010/main" val="33102469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57461">
              <a:lnSpc>
                <a:spcPts val="1466"/>
              </a:lnSpc>
              <a:spcBef>
                <a:spcPts val="0"/>
              </a:spcBef>
              <a:buNone/>
              <a:defRPr/>
            </a:pPr>
            <a:r>
              <a:rPr lang="en-CA" sz="1000" dirty="0"/>
              <a:t>As a surviving spouse, you may be entitled to Social Security survivor benefits. How can you determine what to expect from Social Security when your loved one dies? </a:t>
            </a:r>
            <a:r>
              <a:rPr lang="en-US" sz="1000" dirty="0">
                <a:ea typeface="Calibri" panose="020F0502020204030204" pitchFamily="34" charset="0"/>
                <a:cs typeface="Times New Roman" panose="02020603050405020304" pitchFamily="18" charset="0"/>
              </a:rPr>
              <a:t>Base your claiming strategy on your age and income to maximize benefits. When choosing between your personal benefit or survivor benefit, consider at what age you’ll claim the benefit and which benefit will yield higher payments. Your financial professional can help you navigate these decisions.</a:t>
            </a:r>
            <a:endParaRPr lang="en-CA" sz="1000" dirty="0">
              <a:ea typeface="Tahoma" panose="020B0604030504040204" pitchFamily="34" charset="0"/>
              <a:cs typeface="Times New Roman" panose="02020603050405020304" pitchFamily="18" charset="0"/>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pPr defTabSz="957461">
              <a:defRPr/>
            </a:pPr>
            <a:fld id="{4FF0573C-F130-4D1E-A886-85FBB65D3A1B}" type="slidenum">
              <a:rPr lang="en-CA">
                <a:solidFill>
                  <a:prstClr val="black"/>
                </a:solidFill>
                <a:latin typeface="Arial"/>
              </a:rPr>
              <a:pPr defTabSz="957461">
                <a:defRPr/>
              </a:pPr>
              <a:t>41</a:t>
            </a:fld>
            <a:endParaRPr lang="en-CA" dirty="0">
              <a:solidFill>
                <a:prstClr val="black"/>
              </a:solidFill>
              <a:latin typeface="Arial"/>
            </a:endParaRPr>
          </a:p>
        </p:txBody>
      </p:sp>
    </p:spTree>
    <p:extLst>
      <p:ext uri="{BB962C8B-B14F-4D97-AF65-F5344CB8AC3E}">
        <p14:creationId xmlns:p14="http://schemas.microsoft.com/office/powerpoint/2010/main" val="40030084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828" y="3840483"/>
            <a:ext cx="7132318" cy="5120641"/>
          </a:xfrm>
        </p:spPr>
        <p:txBody>
          <a:bodyPr/>
          <a:lstStyle/>
          <a:p>
            <a:pPr marL="0" indent="0">
              <a:lnSpc>
                <a:spcPts val="1466"/>
              </a:lnSpc>
              <a:spcBef>
                <a:spcPts val="0"/>
              </a:spcBef>
              <a:buNone/>
            </a:pPr>
            <a:r>
              <a:rPr lang="en-US" sz="1000" dirty="0">
                <a:latin typeface="Arial" panose="020B0604020202020204" pitchFamily="34" charset="0"/>
                <a:ea typeface="Tahoma" panose="020B0604030504040204" pitchFamily="34" charset="0"/>
                <a:cs typeface="Arial" panose="020B0604020202020204" pitchFamily="34" charset="0"/>
              </a:rPr>
              <a:t>Eventually it will be time to think of your own legacy without your spouse. Creating a lasting legacy starts with having a properly drafted and executed estate plan. As soon as you are able to handle it, set up a meeting with your attorney to review your plan. Now that your spouse has passed, you have the opportunity to look at your estate plan through a new lens while still honoring the plans you made with your spouse. Does the plan still reflect your wishes?</a:t>
            </a:r>
          </a:p>
          <a:p>
            <a:pPr marL="0" indent="0">
              <a:lnSpc>
                <a:spcPts val="1466"/>
              </a:lnSpc>
              <a:spcBef>
                <a:spcPts val="0"/>
              </a:spcBef>
              <a:buNone/>
            </a:pPr>
            <a:endParaRPr lang="en-CA" sz="1000" dirty="0">
              <a:latin typeface="Arial" panose="020B0604020202020204" pitchFamily="34" charset="0"/>
              <a:ea typeface="Tahoma" panose="020B0604030504040204" pitchFamily="34" charset="0"/>
              <a:cs typeface="Arial" panose="020B0604020202020204" pitchFamily="34" charset="0"/>
            </a:endParaRPr>
          </a:p>
          <a:p>
            <a:pPr marL="0" indent="0">
              <a:lnSpc>
                <a:spcPts val="1466"/>
              </a:lnSpc>
              <a:spcBef>
                <a:spcPts val="0"/>
              </a:spcBef>
              <a:buNone/>
            </a:pPr>
            <a:r>
              <a:rPr lang="en-US" sz="1000" dirty="0">
                <a:latin typeface="Arial" panose="020B0604020202020204" pitchFamily="34" charset="0"/>
                <a:ea typeface="Tahoma" panose="020B0604030504040204" pitchFamily="34" charset="0"/>
                <a:cs typeface="Arial" panose="020B0604020202020204" pitchFamily="34" charset="0"/>
              </a:rPr>
              <a:t>Other important considerations:</a:t>
            </a:r>
          </a:p>
          <a:p>
            <a:pPr marL="0" indent="0">
              <a:lnSpc>
                <a:spcPts val="1466"/>
              </a:lnSpc>
              <a:spcBef>
                <a:spcPts val="0"/>
              </a:spcBef>
              <a:buNone/>
            </a:pPr>
            <a:endParaRPr lang="en-CA" sz="1000" dirty="0">
              <a:latin typeface="Arial" panose="020B0604020202020204" pitchFamily="34" charset="0"/>
              <a:ea typeface="Tahoma" panose="020B0604030504040204" pitchFamily="34" charset="0"/>
              <a:cs typeface="Arial" panose="020B0604020202020204" pitchFamily="34" charset="0"/>
            </a:endParaRPr>
          </a:p>
          <a:p>
            <a:pPr marL="179524" indent="-179524" defTabSz="957461">
              <a:lnSpc>
                <a:spcPts val="1466"/>
              </a:lnSpc>
              <a:spcBef>
                <a:spcPts val="0"/>
              </a:spcBef>
              <a:defRPr/>
            </a:pPr>
            <a:r>
              <a:rPr lang="en-US" sz="1000" dirty="0">
                <a:latin typeface="Arial" panose="020B0604020202020204" pitchFamily="34" charset="0"/>
                <a:ea typeface="Tahoma" panose="020B0604030504040204" pitchFamily="34" charset="0"/>
                <a:cs typeface="Arial" panose="020B0604020202020204" pitchFamily="34" charset="0"/>
              </a:rPr>
              <a:t>Having just gone through settling your spouse’s estate, are you still comfortable with who you have named for estate roles (executor, trustee, </a:t>
            </a:r>
            <a:r>
              <a:rPr lang="en-CA" sz="1000" dirty="0">
                <a:solidFill>
                  <a:srgbClr val="000000"/>
                </a:solidFill>
                <a:latin typeface="Arial" panose="020B0604020202020204" pitchFamily="34" charset="0"/>
                <a:cs typeface="Arial" panose="020B0604020202020204" pitchFamily="34" charset="0"/>
              </a:rPr>
              <a:t>power of attorney</a:t>
            </a:r>
            <a:r>
              <a:rPr lang="en-US" sz="1000" dirty="0">
                <a:latin typeface="Arial" panose="020B0604020202020204" pitchFamily="34" charset="0"/>
                <a:ea typeface="Tahoma" panose="020B0604030504040204" pitchFamily="34" charset="0"/>
                <a:cs typeface="Arial" panose="020B0604020202020204" pitchFamily="34" charset="0"/>
              </a:rPr>
              <a:t>, advanced directives, etc.) and their successors? </a:t>
            </a:r>
          </a:p>
          <a:p>
            <a:pPr marL="179524" indent="-179524">
              <a:lnSpc>
                <a:spcPts val="1466"/>
              </a:lnSpc>
              <a:spcBef>
                <a:spcPts val="0"/>
              </a:spcBef>
            </a:pPr>
            <a:endParaRPr lang="en-CA" sz="1000" dirty="0">
              <a:latin typeface="Arial" panose="020B0604020202020204" pitchFamily="34" charset="0"/>
              <a:ea typeface="Tahoma" panose="020B0604030504040204" pitchFamily="34" charset="0"/>
              <a:cs typeface="Arial" panose="020B0604020202020204" pitchFamily="34" charset="0"/>
            </a:endParaRPr>
          </a:p>
          <a:p>
            <a:pPr marL="179524" indent="-179524">
              <a:lnSpc>
                <a:spcPts val="1466"/>
              </a:lnSpc>
              <a:spcBef>
                <a:spcPts val="0"/>
              </a:spcBef>
            </a:pPr>
            <a:r>
              <a:rPr lang="en-US" sz="1000" dirty="0">
                <a:latin typeface="Arial" panose="020B0604020202020204" pitchFamily="34" charset="0"/>
                <a:ea typeface="Tahoma" panose="020B0604030504040204" pitchFamily="34" charset="0"/>
                <a:cs typeface="Arial" panose="020B0604020202020204" pitchFamily="34" charset="0"/>
              </a:rPr>
              <a:t>Is your estate plan set up to minimize taxes for your heirs and maximize the amount they inherit?</a:t>
            </a:r>
          </a:p>
          <a:p>
            <a:pPr marL="179524" indent="-179524">
              <a:lnSpc>
                <a:spcPts val="1466"/>
              </a:lnSpc>
              <a:spcBef>
                <a:spcPts val="0"/>
              </a:spcBef>
            </a:pPr>
            <a:endParaRPr lang="en-CA" sz="1000" dirty="0">
              <a:latin typeface="Arial" panose="020B0604020202020204" pitchFamily="34" charset="0"/>
              <a:ea typeface="Tahoma" panose="020B0604030504040204" pitchFamily="34" charset="0"/>
              <a:cs typeface="Arial" panose="020B0604020202020204" pitchFamily="34" charset="0"/>
            </a:endParaRPr>
          </a:p>
          <a:p>
            <a:pPr marL="179524" indent="-179524">
              <a:lnSpc>
                <a:spcPts val="1466"/>
              </a:lnSpc>
              <a:spcBef>
                <a:spcPts val="0"/>
              </a:spcBef>
            </a:pPr>
            <a:r>
              <a:rPr lang="en-US" sz="1000" dirty="0">
                <a:latin typeface="Arial" panose="020B0604020202020204" pitchFamily="34" charset="0"/>
                <a:ea typeface="Tahoma" panose="020B0604030504040204" pitchFamily="34" charset="0"/>
                <a:cs typeface="Arial" panose="020B0604020202020204" pitchFamily="34" charset="0"/>
              </a:rPr>
              <a:t>Do you want to engage in “giving while living”? Work with your financial professional to understand whether you are in a position to start giving to family or charitable organizations while taking into account any future longevity expenses and without jeopardizing your standard of living. Your financial professional or an attorney can help you understand how to leverage annual gift exclusions and various giving vehicles such as donor advised funds, private foundations, and various trusts.</a:t>
            </a:r>
            <a:endParaRPr lang="en-CA" sz="1000" dirty="0">
              <a:latin typeface="Arial" panose="020B0604020202020204" pitchFamily="34" charset="0"/>
              <a:ea typeface="Tahoma" panose="020B0604030504040204" pitchFamily="34" charset="0"/>
              <a:cs typeface="Arial" panose="020B0604020202020204" pitchFamily="34" charset="0"/>
            </a:endParaRPr>
          </a:p>
          <a:p>
            <a:pPr marL="179524" indent="-179524">
              <a:lnSpc>
                <a:spcPts val="1466"/>
              </a:lnSpc>
              <a:spcBef>
                <a:spcPts val="0"/>
              </a:spcBef>
            </a:pPr>
            <a:endParaRPr lang="en-US" sz="1000" dirty="0">
              <a:latin typeface="Arial" panose="020B0604020202020204" pitchFamily="34" charset="0"/>
              <a:ea typeface="Tahoma" panose="020B0604030504040204" pitchFamily="34" charset="0"/>
              <a:cs typeface="Arial" panose="020B0604020202020204" pitchFamily="34" charset="0"/>
            </a:endParaRPr>
          </a:p>
          <a:p>
            <a:pPr marL="179524" indent="-179524">
              <a:lnSpc>
                <a:spcPts val="1466"/>
              </a:lnSpc>
              <a:spcBef>
                <a:spcPts val="0"/>
              </a:spcBef>
            </a:pPr>
            <a:r>
              <a:rPr lang="en-US" sz="1000" dirty="0">
                <a:latin typeface="Arial" panose="020B0604020202020204" pitchFamily="34" charset="0"/>
                <a:ea typeface="Tahoma" panose="020B0604030504040204" pitchFamily="34" charset="0"/>
                <a:cs typeface="Arial" panose="020B0604020202020204" pitchFamily="34" charset="0"/>
              </a:rPr>
              <a:t>Consider establishing a formal program to educate your heirs so that when your wealth ultimately transfers to them, they are prepared to receive it and manage it.</a:t>
            </a:r>
            <a:endParaRPr lang="en-CA" sz="1000" dirty="0">
              <a:latin typeface="Arial" panose="020B0604020202020204" pitchFamily="34" charset="0"/>
              <a:ea typeface="Tahoma" panose="020B060403050404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57461">
              <a:defRPr/>
            </a:pPr>
            <a:fld id="{4FF0573C-F130-4D1E-A886-85FBB65D3A1B}" type="slidenum">
              <a:rPr lang="en-CA">
                <a:solidFill>
                  <a:prstClr val="black"/>
                </a:solidFill>
                <a:latin typeface="Arial"/>
              </a:rPr>
              <a:pPr defTabSz="957461">
                <a:defRPr/>
              </a:pPr>
              <a:t>42</a:t>
            </a:fld>
            <a:endParaRPr lang="en-CA" dirty="0">
              <a:solidFill>
                <a:prstClr val="black"/>
              </a:solidFill>
              <a:latin typeface="Arial"/>
            </a:endParaRPr>
          </a:p>
        </p:txBody>
      </p:sp>
    </p:spTree>
    <p:extLst>
      <p:ext uri="{BB962C8B-B14F-4D97-AF65-F5344CB8AC3E}">
        <p14:creationId xmlns:p14="http://schemas.microsoft.com/office/powerpoint/2010/main" val="14185435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466"/>
              </a:lnSpc>
              <a:spcBef>
                <a:spcPts val="0"/>
              </a:spcBef>
              <a:buNone/>
            </a:pPr>
            <a:r>
              <a:rPr lang="en-US" sz="1000" dirty="0">
                <a:latin typeface="Arial" panose="020B0604020202020204" pitchFamily="34" charset="0"/>
                <a:ea typeface="Tahoma" panose="020B0604030504040204" pitchFamily="34" charset="0"/>
                <a:cs typeface="Arial" panose="020B0604020202020204" pitchFamily="34" charset="0"/>
              </a:rPr>
              <a:t>You don’t have to go it alone. It can be worth the time and money to look for credible professionals who truly listen and understand your story. </a:t>
            </a:r>
          </a:p>
          <a:p>
            <a:pPr marL="0" indent="0">
              <a:lnSpc>
                <a:spcPts val="1466"/>
              </a:lnSpc>
              <a:spcBef>
                <a:spcPts val="0"/>
              </a:spcBef>
              <a:buNone/>
            </a:pPr>
            <a:r>
              <a:rPr lang="en-US" sz="1000" dirty="0">
                <a:latin typeface="Arial" panose="020B0604020202020204" pitchFamily="34" charset="0"/>
                <a:ea typeface="Tahoma" panose="020B0604030504040204" pitchFamily="34" charset="0"/>
                <a:cs typeface="Arial" panose="020B0604020202020204" pitchFamily="34" charset="0"/>
              </a:rPr>
              <a:t>I have mentioned a financial professional several times in this case study because a relationship with a trusted financial professional can help you navigate many of the challenges you will face. In addition, a trusted tax advisor and attorney can be critical to effectively settling your spouse’s estate and helping you properly plan for your future.</a:t>
            </a:r>
          </a:p>
          <a:p>
            <a:pPr marL="0" indent="0">
              <a:lnSpc>
                <a:spcPts val="1466"/>
              </a:lnSpc>
              <a:spcBef>
                <a:spcPts val="0"/>
              </a:spcBef>
              <a:buNone/>
            </a:pPr>
            <a:endParaRPr lang="en-CA" sz="1000" dirty="0">
              <a:latin typeface="Arial" panose="020B0604020202020204" pitchFamily="34" charset="0"/>
              <a:ea typeface="Tahoma" panose="020B0604030504040204" pitchFamily="34" charset="0"/>
              <a:cs typeface="Arial" panose="020B0604020202020204" pitchFamily="34" charset="0"/>
            </a:endParaRPr>
          </a:p>
          <a:p>
            <a:pPr marL="0" indent="0">
              <a:lnSpc>
                <a:spcPts val="1466"/>
              </a:lnSpc>
              <a:spcBef>
                <a:spcPts val="0"/>
              </a:spcBef>
              <a:buNone/>
            </a:pPr>
            <a:r>
              <a:rPr lang="en-US" sz="1000" dirty="0">
                <a:latin typeface="Arial" panose="020B0604020202020204" pitchFamily="34" charset="0"/>
                <a:ea typeface="Tahoma" panose="020B0604030504040204" pitchFamily="34" charset="0"/>
                <a:cs typeface="Arial" panose="020B0604020202020204" pitchFamily="34" charset="0"/>
              </a:rPr>
              <a:t>Benefits of a financial professional after the death of a spouse include:</a:t>
            </a:r>
          </a:p>
          <a:p>
            <a:pPr marL="0" indent="0">
              <a:lnSpc>
                <a:spcPts val="1466"/>
              </a:lnSpc>
              <a:spcBef>
                <a:spcPts val="0"/>
              </a:spcBef>
              <a:buNone/>
            </a:pPr>
            <a:endParaRPr lang="en-CA" sz="1000" dirty="0">
              <a:latin typeface="Arial" panose="020B0604020202020204" pitchFamily="34" charset="0"/>
              <a:ea typeface="Tahoma" panose="020B0604030504040204" pitchFamily="34" charset="0"/>
              <a:cs typeface="Arial" panose="020B0604020202020204" pitchFamily="34" charset="0"/>
            </a:endParaRPr>
          </a:p>
          <a:p>
            <a:pPr marL="179524" indent="-179524">
              <a:lnSpc>
                <a:spcPts val="1466"/>
              </a:lnSpc>
              <a:spcBef>
                <a:spcPts val="0"/>
              </a:spcBef>
            </a:pPr>
            <a:r>
              <a:rPr lang="en-US" sz="1000" dirty="0">
                <a:latin typeface="Arial" panose="020B0604020202020204" pitchFamily="34" charset="0"/>
                <a:ea typeface="Tahoma" panose="020B0604030504040204" pitchFamily="34" charset="0"/>
                <a:cs typeface="Arial" panose="020B0604020202020204" pitchFamily="34" charset="0"/>
              </a:rPr>
              <a:t>An objective review of your finances and unbiased guidance from someone who can evaluate your financial position.</a:t>
            </a:r>
          </a:p>
          <a:p>
            <a:pPr marL="179524" indent="-179524">
              <a:lnSpc>
                <a:spcPts val="1466"/>
              </a:lnSpc>
              <a:spcBef>
                <a:spcPts val="0"/>
              </a:spcBef>
            </a:pPr>
            <a:endParaRPr lang="en-CA" sz="1000" dirty="0">
              <a:latin typeface="Arial" panose="020B0604020202020204" pitchFamily="34" charset="0"/>
              <a:ea typeface="Tahoma" panose="020B0604030504040204" pitchFamily="34" charset="0"/>
              <a:cs typeface="Arial" panose="020B0604020202020204" pitchFamily="34" charset="0"/>
            </a:endParaRPr>
          </a:p>
          <a:p>
            <a:pPr marL="179524" indent="-179524">
              <a:lnSpc>
                <a:spcPts val="1466"/>
              </a:lnSpc>
              <a:spcBef>
                <a:spcPts val="0"/>
              </a:spcBef>
            </a:pPr>
            <a:r>
              <a:rPr lang="en-US" sz="1000" dirty="0">
                <a:latin typeface="Arial" panose="020B0604020202020204" pitchFamily="34" charset="0"/>
                <a:ea typeface="Tahoma" panose="020B0604030504040204" pitchFamily="34" charset="0"/>
                <a:cs typeface="Arial" panose="020B0604020202020204" pitchFamily="34" charset="0"/>
              </a:rPr>
              <a:t>Advice on maximizing your cash flow as a single person.</a:t>
            </a:r>
          </a:p>
          <a:p>
            <a:pPr marL="179524" indent="-179524">
              <a:lnSpc>
                <a:spcPts val="1466"/>
              </a:lnSpc>
              <a:spcBef>
                <a:spcPts val="0"/>
              </a:spcBef>
            </a:pPr>
            <a:endParaRPr lang="en-CA" sz="1000" dirty="0">
              <a:latin typeface="Arial" panose="020B0604020202020204" pitchFamily="34" charset="0"/>
              <a:ea typeface="Tahoma" panose="020B0604030504040204" pitchFamily="34" charset="0"/>
              <a:cs typeface="Arial" panose="020B0604020202020204" pitchFamily="34" charset="0"/>
            </a:endParaRPr>
          </a:p>
          <a:p>
            <a:pPr marL="179524" indent="-179524">
              <a:lnSpc>
                <a:spcPts val="1466"/>
              </a:lnSpc>
              <a:spcBef>
                <a:spcPts val="0"/>
              </a:spcBef>
            </a:pPr>
            <a:r>
              <a:rPr lang="en-US" sz="1000" dirty="0">
                <a:latin typeface="Arial" panose="020B0604020202020204" pitchFamily="34" charset="0"/>
                <a:ea typeface="Tahoma" panose="020B0604030504040204" pitchFamily="34" charset="0"/>
                <a:cs typeface="Arial" panose="020B0604020202020204" pitchFamily="34" charset="0"/>
              </a:rPr>
              <a:t>Advice on Social Security survivor benefits.</a:t>
            </a:r>
          </a:p>
          <a:p>
            <a:pPr marL="179524" indent="-179524">
              <a:lnSpc>
                <a:spcPts val="1466"/>
              </a:lnSpc>
              <a:spcBef>
                <a:spcPts val="0"/>
              </a:spcBef>
            </a:pPr>
            <a:endParaRPr lang="en-CA" sz="1000" dirty="0">
              <a:latin typeface="Arial" panose="020B0604020202020204" pitchFamily="34" charset="0"/>
              <a:ea typeface="Tahoma" panose="020B0604030504040204" pitchFamily="34" charset="0"/>
              <a:cs typeface="Arial" panose="020B0604020202020204" pitchFamily="34" charset="0"/>
            </a:endParaRPr>
          </a:p>
          <a:p>
            <a:pPr marL="179524" indent="-179524">
              <a:lnSpc>
                <a:spcPts val="1466"/>
              </a:lnSpc>
              <a:spcBef>
                <a:spcPts val="0"/>
              </a:spcBef>
            </a:pPr>
            <a:r>
              <a:rPr lang="en-US" sz="1000" dirty="0">
                <a:latin typeface="Arial" panose="020B0604020202020204" pitchFamily="34" charset="0"/>
                <a:ea typeface="Tahoma" panose="020B0604030504040204" pitchFamily="34" charset="0"/>
                <a:cs typeface="Arial" panose="020B0604020202020204" pitchFamily="34" charset="0"/>
              </a:rPr>
              <a:t>Repositioning your investments to provide additional income should you need it.</a:t>
            </a:r>
          </a:p>
          <a:p>
            <a:pPr marL="179524" indent="-179524">
              <a:lnSpc>
                <a:spcPts val="1466"/>
              </a:lnSpc>
              <a:spcBef>
                <a:spcPts val="0"/>
              </a:spcBef>
            </a:pPr>
            <a:endParaRPr lang="en-CA" sz="1000" dirty="0">
              <a:latin typeface="Arial" panose="020B0604020202020204" pitchFamily="34" charset="0"/>
              <a:ea typeface="Tahoma" panose="020B0604030504040204" pitchFamily="34" charset="0"/>
              <a:cs typeface="Arial" panose="020B0604020202020204" pitchFamily="34" charset="0"/>
            </a:endParaRPr>
          </a:p>
          <a:p>
            <a:pPr marL="179524" indent="-179524">
              <a:lnSpc>
                <a:spcPts val="1466"/>
              </a:lnSpc>
              <a:spcBef>
                <a:spcPts val="0"/>
              </a:spcBef>
            </a:pPr>
            <a:r>
              <a:rPr lang="en-US" sz="1000" dirty="0">
                <a:latin typeface="Arial" panose="020B0604020202020204" pitchFamily="34" charset="0"/>
                <a:ea typeface="Tahoma" panose="020B0604030504040204" pitchFamily="34" charset="0"/>
                <a:cs typeface="Arial" panose="020B0604020202020204" pitchFamily="34" charset="0"/>
              </a:rPr>
              <a:t>Advice on how to invest proceeds from a life insurance policy.</a:t>
            </a:r>
          </a:p>
          <a:p>
            <a:pPr marL="179524" indent="-179524">
              <a:lnSpc>
                <a:spcPts val="1466"/>
              </a:lnSpc>
              <a:spcBef>
                <a:spcPts val="0"/>
              </a:spcBef>
            </a:pPr>
            <a:endParaRPr lang="en-CA" sz="1000" dirty="0">
              <a:latin typeface="Arial" panose="020B0604020202020204" pitchFamily="34" charset="0"/>
              <a:ea typeface="Tahoma" panose="020B0604030504040204" pitchFamily="34" charset="0"/>
              <a:cs typeface="Arial" panose="020B0604020202020204" pitchFamily="34" charset="0"/>
            </a:endParaRPr>
          </a:p>
          <a:p>
            <a:pPr marL="179524" indent="-179524">
              <a:lnSpc>
                <a:spcPts val="1466"/>
              </a:lnSpc>
              <a:spcBef>
                <a:spcPts val="0"/>
              </a:spcBef>
            </a:pPr>
            <a:r>
              <a:rPr lang="en-US" sz="1000" dirty="0">
                <a:latin typeface="Arial" panose="020B0604020202020204" pitchFamily="34" charset="0"/>
                <a:ea typeface="Tahoma" panose="020B0604030504040204" pitchFamily="34" charset="0"/>
                <a:cs typeface="Arial" panose="020B0604020202020204" pitchFamily="34" charset="0"/>
              </a:rPr>
              <a:t>A long-term investment plan that prioritizes your goals.</a:t>
            </a:r>
          </a:p>
          <a:p>
            <a:pPr marL="179524" indent="-179524">
              <a:lnSpc>
                <a:spcPts val="1466"/>
              </a:lnSpc>
              <a:spcBef>
                <a:spcPts val="0"/>
              </a:spcBef>
            </a:pPr>
            <a:endParaRPr lang="en-CA" sz="1000" dirty="0">
              <a:latin typeface="Arial" panose="020B0604020202020204" pitchFamily="34" charset="0"/>
              <a:ea typeface="Tahoma" panose="020B0604030504040204" pitchFamily="34" charset="0"/>
              <a:cs typeface="Arial" panose="020B0604020202020204" pitchFamily="34" charset="0"/>
            </a:endParaRPr>
          </a:p>
          <a:p>
            <a:pPr marL="179524" indent="-179524">
              <a:lnSpc>
                <a:spcPts val="1466"/>
              </a:lnSpc>
              <a:spcBef>
                <a:spcPts val="0"/>
              </a:spcBef>
            </a:pPr>
            <a:r>
              <a:rPr lang="en-US" sz="1000" dirty="0">
                <a:latin typeface="Arial" panose="020B0604020202020204" pitchFamily="34" charset="0"/>
                <a:ea typeface="Tahoma" panose="020B0604030504040204" pitchFamily="34" charset="0"/>
                <a:cs typeface="Arial" panose="020B0604020202020204" pitchFamily="34" charset="0"/>
              </a:rPr>
              <a:t>Financial education and a network of trusted professionals they can refer you to if needed – like lawyers, accountants, and tax advisors.</a:t>
            </a:r>
            <a:endParaRPr lang="en-CA" sz="1000" dirty="0">
              <a:latin typeface="Arial" panose="020B0604020202020204" pitchFamily="34" charset="0"/>
              <a:ea typeface="Tahoma" panose="020B0604030504040204" pitchFamily="34" charset="0"/>
              <a:cs typeface="Arial" panose="020B0604020202020204" pitchFamily="34" charset="0"/>
            </a:endParaRPr>
          </a:p>
          <a:p>
            <a:pPr>
              <a:lnSpc>
                <a:spcPts val="1466"/>
              </a:lnSpc>
            </a:pP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57461">
              <a:defRPr/>
            </a:pPr>
            <a:fld id="{4FF0573C-F130-4D1E-A886-85FBB65D3A1B}" type="slidenum">
              <a:rPr lang="en-CA">
                <a:solidFill>
                  <a:prstClr val="black"/>
                </a:solidFill>
                <a:latin typeface="Arial"/>
              </a:rPr>
              <a:pPr defTabSz="957461">
                <a:defRPr/>
              </a:pPr>
              <a:t>43</a:t>
            </a:fld>
            <a:endParaRPr lang="en-CA" dirty="0">
              <a:solidFill>
                <a:prstClr val="black"/>
              </a:solidFill>
              <a:latin typeface="Arial"/>
            </a:endParaRPr>
          </a:p>
        </p:txBody>
      </p:sp>
    </p:spTree>
    <p:extLst>
      <p:ext uri="{BB962C8B-B14F-4D97-AF65-F5344CB8AC3E}">
        <p14:creationId xmlns:p14="http://schemas.microsoft.com/office/powerpoint/2010/main" val="42134832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466"/>
              </a:lnSpc>
              <a:spcBef>
                <a:spcPts val="0"/>
              </a:spcBef>
              <a:buNone/>
            </a:pPr>
            <a:r>
              <a:rPr lang="en-US" sz="1000" dirty="0">
                <a:ea typeface="Tahoma" panose="020B0604030504040204" pitchFamily="34" charset="0"/>
                <a:cs typeface="Times New Roman" panose="02020603050405020304" pitchFamily="18" charset="0"/>
              </a:rPr>
              <a:t>Unfortunately, after the death of a spouse, there will be a lot that requires your attention at a time when you are grieving. Processing your grief and dealing with the legal and financial ramifications is the only way you can truly move forward. A support system that includes family, friends, and potentially a therapist or grief support group can help you move through the stages of grief</a:t>
            </a:r>
          </a:p>
          <a:p>
            <a:pPr marL="0" indent="0">
              <a:lnSpc>
                <a:spcPts val="1466"/>
              </a:lnSpc>
              <a:spcBef>
                <a:spcPts val="0"/>
              </a:spcBef>
              <a:buNone/>
            </a:pPr>
            <a:r>
              <a:rPr lang="en-US" sz="1000" dirty="0">
                <a:ea typeface="Tahoma" panose="020B0604030504040204" pitchFamily="34" charset="0"/>
                <a:cs typeface="Times New Roman" panose="02020603050405020304" pitchFamily="18" charset="0"/>
              </a:rPr>
              <a:t> </a:t>
            </a:r>
            <a:endParaRPr lang="en-CA" sz="1000" dirty="0">
              <a:ea typeface="Tahoma" panose="020B0604030504040204" pitchFamily="34" charset="0"/>
              <a:cs typeface="Times New Roman" panose="02020603050405020304" pitchFamily="18" charset="0"/>
            </a:endParaRPr>
          </a:p>
          <a:p>
            <a:pPr marL="0" indent="0">
              <a:lnSpc>
                <a:spcPts val="1466"/>
              </a:lnSpc>
              <a:spcBef>
                <a:spcPts val="0"/>
              </a:spcBef>
              <a:buNone/>
            </a:pPr>
            <a:r>
              <a:rPr lang="en-US" sz="1000" dirty="0">
                <a:ea typeface="Tahoma" panose="020B0604030504040204" pitchFamily="34" charset="0"/>
                <a:cs typeface="Times New Roman" panose="02020603050405020304" pitchFamily="18" charset="0"/>
              </a:rPr>
              <a:t>Let’s summarize key takeaways from this case study:</a:t>
            </a:r>
          </a:p>
          <a:p>
            <a:pPr marL="0" indent="0">
              <a:lnSpc>
                <a:spcPts val="1466"/>
              </a:lnSpc>
              <a:spcBef>
                <a:spcPts val="0"/>
              </a:spcBef>
              <a:buNone/>
            </a:pP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r>
              <a:rPr lang="en-US" sz="1000" dirty="0">
                <a:ea typeface="Tahoma" panose="020B0604030504040204" pitchFamily="34" charset="0"/>
                <a:cs typeface="Times New Roman" panose="02020603050405020304" pitchFamily="18" charset="0"/>
              </a:rPr>
              <a:t>Work in stages starting with the most pressing legal and financial issues so you don’t feel overwhelmed. </a:t>
            </a:r>
          </a:p>
          <a:p>
            <a:pPr marL="179524" indent="-179524">
              <a:lnSpc>
                <a:spcPts val="1466"/>
              </a:lnSpc>
              <a:spcBef>
                <a:spcPts val="0"/>
              </a:spcBef>
            </a:pP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r>
              <a:rPr lang="en-US" sz="1000" dirty="0">
                <a:ea typeface="Tahoma" panose="020B0604030504040204" pitchFamily="34" charset="0"/>
                <a:cs typeface="Times New Roman" panose="02020603050405020304" pitchFamily="18" charset="0"/>
              </a:rPr>
              <a:t>Recognize your financial challenges and have a plan for tackling them. </a:t>
            </a:r>
          </a:p>
          <a:p>
            <a:pPr marL="179524" indent="-179524">
              <a:lnSpc>
                <a:spcPts val="1466"/>
              </a:lnSpc>
              <a:spcBef>
                <a:spcPts val="0"/>
              </a:spcBef>
            </a:pP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r>
              <a:rPr lang="en-US" sz="1000" dirty="0">
                <a:ea typeface="Tahoma" panose="020B0604030504040204" pitchFamily="34" charset="0"/>
                <a:cs typeface="Times New Roman" panose="02020603050405020304" pitchFamily="18" charset="0"/>
              </a:rPr>
              <a:t>Ask for the emotional support that you need from family, friends, and professionals.</a:t>
            </a:r>
          </a:p>
          <a:p>
            <a:pPr marL="179524" indent="-179524">
              <a:lnSpc>
                <a:spcPts val="1466"/>
              </a:lnSpc>
              <a:spcBef>
                <a:spcPts val="0"/>
              </a:spcBef>
            </a:pPr>
            <a:endParaRPr lang="en-CA" sz="1000" dirty="0">
              <a:ea typeface="Tahoma" panose="020B0604030504040204" pitchFamily="34" charset="0"/>
              <a:cs typeface="Times New Roman" panose="02020603050405020304" pitchFamily="18" charset="0"/>
            </a:endParaRPr>
          </a:p>
          <a:p>
            <a:pPr marL="179524" indent="-179524">
              <a:lnSpc>
                <a:spcPts val="1466"/>
              </a:lnSpc>
              <a:spcBef>
                <a:spcPts val="0"/>
              </a:spcBef>
            </a:pPr>
            <a:r>
              <a:rPr lang="en-US" sz="1000" dirty="0">
                <a:ea typeface="Tahoma" panose="020B0604030504040204" pitchFamily="34" charset="0"/>
                <a:cs typeface="Times New Roman" panose="02020603050405020304" pitchFamily="18" charset="0"/>
              </a:rPr>
              <a:t>Seek support from financial, legal, and tax professionals to empower you on this journey.</a:t>
            </a:r>
          </a:p>
          <a:p>
            <a:pPr marL="179524" indent="-179524">
              <a:lnSpc>
                <a:spcPts val="1466"/>
              </a:lnSpc>
              <a:spcBef>
                <a:spcPts val="0"/>
              </a:spcBef>
            </a:pPr>
            <a:endParaRPr lang="en-CA" sz="1000" dirty="0">
              <a:ea typeface="Tahoma" panose="020B0604030504040204" pitchFamily="34" charset="0"/>
              <a:cs typeface="Times New Roman" panose="02020603050405020304" pitchFamily="18" charset="0"/>
            </a:endParaRPr>
          </a:p>
          <a:p>
            <a:pPr marL="0" indent="0">
              <a:lnSpc>
                <a:spcPts val="1466"/>
              </a:lnSpc>
              <a:spcBef>
                <a:spcPts val="0"/>
              </a:spcBef>
              <a:buNone/>
            </a:pPr>
            <a:r>
              <a:rPr lang="en-US" sz="1000" dirty="0">
                <a:ea typeface="Calibri" panose="020F0502020204030204" pitchFamily="34" charset="0"/>
                <a:cs typeface="Times New Roman" panose="02020603050405020304" pitchFamily="18" charset="0"/>
              </a:rPr>
              <a:t>The goal is to navigate this next chapter of your life – so you don’t just survive but thrive.</a:t>
            </a:r>
            <a:endParaRPr lang="en-CA" sz="1000" dirty="0">
              <a:ea typeface="Tahoma" panose="020B060403050404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57461">
              <a:defRPr/>
            </a:pPr>
            <a:fld id="{4FF0573C-F130-4D1E-A886-85FBB65D3A1B}" type="slidenum">
              <a:rPr lang="en-CA">
                <a:solidFill>
                  <a:prstClr val="black"/>
                </a:solidFill>
                <a:latin typeface="Arial"/>
              </a:rPr>
              <a:pPr defTabSz="957461">
                <a:defRPr/>
              </a:pPr>
              <a:t>44</a:t>
            </a:fld>
            <a:endParaRPr lang="en-CA" dirty="0">
              <a:solidFill>
                <a:prstClr val="black"/>
              </a:solidFill>
              <a:latin typeface="Arial"/>
            </a:endParaRPr>
          </a:p>
        </p:txBody>
      </p:sp>
    </p:spTree>
    <p:extLst>
      <p:ext uri="{BB962C8B-B14F-4D97-AF65-F5344CB8AC3E}">
        <p14:creationId xmlns:p14="http://schemas.microsoft.com/office/powerpoint/2010/main" val="30646763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57461">
              <a:lnSpc>
                <a:spcPts val="1466"/>
              </a:lnSpc>
              <a:spcBef>
                <a:spcPts val="0"/>
              </a:spcBef>
              <a:buNone/>
              <a:defRPr/>
            </a:pPr>
            <a:r>
              <a:rPr lang="en-CA" sz="1000" dirty="0">
                <a:latin typeface="Arial" panose="020B0604020202020204" pitchFamily="34" charset="0"/>
                <a:cs typeface="Arial" panose="020B0604020202020204" pitchFamily="34" charset="0"/>
              </a:rPr>
              <a:t>To help you navigate this phase of life we are providing you with an executor checklist. This checklist outlines the responsibilities and duties that someone acting as an executor would have to take on. It is broken down into tasks that need to be done immediately versus those that need to be done within weeks or months following the loss of your loved one. It is also good to use as a guide to help you understand if being an executor – even for your spouse – is something you want to do.</a:t>
            </a:r>
          </a:p>
          <a:p>
            <a:pPr marL="0" indent="0" defTabSz="957461">
              <a:lnSpc>
                <a:spcPts val="1466"/>
              </a:lnSpc>
              <a:spcBef>
                <a:spcPts val="0"/>
              </a:spcBef>
              <a:buNone/>
              <a:defRPr/>
            </a:pPr>
            <a:endParaRPr lang="en-CA" sz="1000" dirty="0">
              <a:latin typeface="Arial" panose="020B0604020202020204" pitchFamily="34" charset="0"/>
              <a:cs typeface="Arial" panose="020B0604020202020204" pitchFamily="34" charset="0"/>
            </a:endParaRPr>
          </a:p>
          <a:p>
            <a:pPr marL="0" indent="0" defTabSz="957461">
              <a:lnSpc>
                <a:spcPts val="1466"/>
              </a:lnSpc>
              <a:spcBef>
                <a:spcPts val="0"/>
              </a:spcBef>
              <a:buNone/>
              <a:defRPr/>
            </a:pPr>
            <a:r>
              <a:rPr lang="en-CA" sz="1000" dirty="0">
                <a:latin typeface="Arial" panose="020B0604020202020204" pitchFamily="34" charset="0"/>
                <a:cs typeface="Arial" panose="020B0604020202020204" pitchFamily="34" charset="0"/>
              </a:rPr>
              <a:t>We also have checklists for financial literacy, buying a home, nearing retirement,  planning, and strategic philanthropy that can aid in your planning!</a:t>
            </a:r>
          </a:p>
          <a:p>
            <a:pPr marL="0" indent="0" defTabSz="957461">
              <a:spcBef>
                <a:spcPts val="629"/>
              </a:spcBef>
              <a:buNone/>
              <a:defRPr/>
            </a:pPr>
            <a:endParaRPr lang="en-CA" sz="1000" dirty="0">
              <a:latin typeface="Arial" panose="020B0604020202020204" pitchFamily="34" charset="0"/>
              <a:cs typeface="Arial" panose="020B0604020202020204" pitchFamily="34" charset="0"/>
            </a:endParaRPr>
          </a:p>
          <a:p>
            <a:pPr marL="0" indent="0" defTabSz="957461">
              <a:spcBef>
                <a:spcPts val="629"/>
              </a:spcBef>
              <a:buNone/>
              <a:defRPr/>
            </a:pPr>
            <a:r>
              <a:rPr lang="en-CA" sz="1000" dirty="0">
                <a:latin typeface="Arial" panose="020B0604020202020204" pitchFamily="34" charset="0"/>
                <a:cs typeface="Arial" panose="020B0604020202020204" pitchFamily="34" charset="0"/>
              </a:rPr>
              <a:t>(NOTE TO SPEAKER: make sure you are familiar with the checklist(s) so that you can speak knowledgably about them)</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57461">
              <a:defRPr/>
            </a:pPr>
            <a:fld id="{4FF0573C-F130-4D1E-A886-85FBB65D3A1B}" type="slidenum">
              <a:rPr lang="en-CA">
                <a:solidFill>
                  <a:prstClr val="black"/>
                </a:solidFill>
                <a:latin typeface="Arial"/>
              </a:rPr>
              <a:pPr defTabSz="957461">
                <a:defRPr/>
              </a:pPr>
              <a:t>45</a:t>
            </a:fld>
            <a:endParaRPr lang="en-CA" dirty="0">
              <a:solidFill>
                <a:prstClr val="black"/>
              </a:solidFill>
              <a:latin typeface="Arial"/>
            </a:endParaRPr>
          </a:p>
        </p:txBody>
      </p:sp>
    </p:spTree>
    <p:extLst>
      <p:ext uri="{BB962C8B-B14F-4D97-AF65-F5344CB8AC3E}">
        <p14:creationId xmlns:p14="http://schemas.microsoft.com/office/powerpoint/2010/main" val="2936738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46</a:t>
            </a:fld>
            <a:endParaRPr lang="en-CA" dirty="0"/>
          </a:p>
        </p:txBody>
      </p:sp>
    </p:spTree>
    <p:extLst>
      <p:ext uri="{BB962C8B-B14F-4D97-AF65-F5344CB8AC3E}">
        <p14:creationId xmlns:p14="http://schemas.microsoft.com/office/powerpoint/2010/main" val="34694456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This case study focuses on financial planning for the newly divorced. Financial issues loom large in divorce – for good reason. In many cases, a divorce can affect your current and future financial well-being more than any other event in your life. You want to avoid making mistakes following the divorce process that could leave you financially vulnerable. </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Consider the story of Andrea and Anthony Caponi. They ran a successful medical practice in Seattle, but after 20 years together they divorced. They successfully negotiated the division of their practice and personal assets, as well as determining ongoing support for their children. One started college last fall and the other attends a private high school. The terms of the divorce settlement included an equal division of their investments and other assets, joint custody of their youngest child, and no alimony or child support. They retained their own retirement accounts and have agreed to split education costs as well as any other expenses for both children per the divorce agreement. They realized a significant profit selling the family home, the proceeds of which they are using to each buy a house of their own. </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Let’s look at some key financial considerations they must keep in mind as individuals now that they are no longer a couple. </a:t>
            </a:r>
          </a:p>
          <a:p>
            <a:pPr marL="0" indent="0">
              <a:lnSpc>
                <a:spcPts val="1466"/>
              </a:lnSpc>
              <a:spcBef>
                <a:spcPts val="0"/>
              </a:spcBef>
              <a:buNone/>
            </a:pPr>
            <a:endParaRPr lang="en-US" altLang="en-US" sz="1000" dirty="0"/>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47</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11064429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Once your divorce settlement is final and complete, you will have a fuller picture of your finances to create a new roadmap and a plan for managing your money in the future. </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Know exactly where you stand by taking stock of all your assets, liabilities, income sources, and expenses.</a:t>
            </a:r>
          </a:p>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 </a:t>
            </a:r>
          </a:p>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You will want to establish a new storage space for key documents including: </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Recent brokerage and bank statements</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Life and health insurance policies</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Recent tax returns</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Loan documents</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Social Security statements</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Legal documents</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Create an inventory of your accounts and financial interests. And review a recent credit report and know your credit score. </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Also , you may want to create a budget and track your spending.</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0" indent="0" defTabSz="957461">
              <a:lnSpc>
                <a:spcPts val="1466"/>
              </a:lnSpc>
              <a:spcBef>
                <a:spcPts val="0"/>
              </a:spcBef>
              <a:buNone/>
              <a:defRPr/>
            </a:pPr>
            <a:r>
              <a:rPr lang="en-CA" sz="1000" dirty="0">
                <a:ea typeface="Calibri" panose="020F0502020204030204" pitchFamily="34" charset="0"/>
                <a:cs typeface="Times New Roman" panose="02020603050405020304" pitchFamily="18" charset="0"/>
              </a:rPr>
              <a:t>Gaining an overall understanding of your current financial standing can help you and your financial professional make informed decisions about how to manage your finances going forward. They can help you avoid mistakes and be more confident in </a:t>
            </a:r>
            <a:r>
              <a:rPr lang="en-CA" sz="1000" dirty="0">
                <a:solidFill>
                  <a:srgbClr val="000000"/>
                </a:solidFill>
              </a:rPr>
              <a:t>the</a:t>
            </a:r>
            <a:r>
              <a:rPr lang="en-CA" dirty="0">
                <a:solidFill>
                  <a:srgbClr val="000000"/>
                </a:solidFill>
              </a:rPr>
              <a:t> </a:t>
            </a:r>
            <a:r>
              <a:rPr lang="en-CA" sz="1000" dirty="0">
                <a:solidFill>
                  <a:srgbClr val="000000"/>
                </a:solidFill>
              </a:rPr>
              <a:t>choices you make </a:t>
            </a:r>
            <a:r>
              <a:rPr lang="en-CA" sz="1000" dirty="0">
                <a:ea typeface="Calibri" panose="020F0502020204030204" pitchFamily="34" charset="0"/>
                <a:cs typeface="Times New Roman" panose="02020603050405020304" pitchFamily="18" charset="0"/>
              </a:rPr>
              <a:t>for you and your family.</a:t>
            </a: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48</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16092966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defTabSz="957461">
              <a:lnSpc>
                <a:spcPts val="1466"/>
              </a:lnSpc>
              <a:spcBef>
                <a:spcPts val="0"/>
              </a:spcBef>
              <a:buNone/>
              <a:defRPr/>
            </a:pPr>
            <a:r>
              <a:rPr lang="en-CA" sz="1000" dirty="0">
                <a:ea typeface="Calibri" panose="020F0502020204030204" pitchFamily="34" charset="0"/>
                <a:cs typeface="Times New Roman" panose="02020603050405020304" pitchFamily="18" charset="0"/>
              </a:rPr>
              <a:t>Divorce has the potential to threaten your assets, </a:t>
            </a:r>
            <a:r>
              <a:rPr lang="en-CA" sz="1000" dirty="0">
                <a:solidFill>
                  <a:srgbClr val="000000"/>
                </a:solidFill>
              </a:rPr>
              <a:t>the legacy you leave</a:t>
            </a:r>
            <a:r>
              <a:rPr lang="en-CA" sz="1000" dirty="0">
                <a:ea typeface="Calibri" panose="020F0502020204030204" pitchFamily="34" charset="0"/>
                <a:cs typeface="Times New Roman" panose="02020603050405020304" pitchFamily="18" charset="0"/>
              </a:rPr>
              <a:t> – and can even </a:t>
            </a:r>
            <a:r>
              <a:rPr lang="en-CA" sz="1000" dirty="0">
                <a:solidFill>
                  <a:srgbClr val="000000"/>
                </a:solidFill>
              </a:rPr>
              <a:t>have an </a:t>
            </a:r>
            <a:r>
              <a:rPr lang="en-CA" sz="1000" dirty="0">
                <a:ea typeface="Calibri" panose="020F0502020204030204" pitchFamily="34" charset="0"/>
                <a:cs typeface="Times New Roman" panose="02020603050405020304" pitchFamily="18" charset="0"/>
              </a:rPr>
              <a:t>impact on your future health care decisions based on your level of insurance and how your medical power of attorney (POA) is </a:t>
            </a:r>
            <a:r>
              <a:rPr lang="en-CA" sz="1000" dirty="0">
                <a:solidFill>
                  <a:srgbClr val="000000"/>
                </a:solidFill>
              </a:rPr>
              <a:t>structured</a:t>
            </a:r>
            <a:r>
              <a:rPr lang="en-CA" sz="1000" dirty="0">
                <a:ea typeface="Calibri" panose="020F0502020204030204" pitchFamily="34" charset="0"/>
                <a:cs typeface="Times New Roman" panose="02020603050405020304" pitchFamily="18" charset="0"/>
              </a:rPr>
              <a:t>. But you can take action to protect yourself. For example:</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Retitle assets in your name (e.g., if you owned a house with your spouse) and update authorizations on bank and credit card accounts in accordance with your settlement agreement.</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Update beneficiary designations on any accounts and policies outside of the purview of your will in accordance with your settlement agreement.</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Boost your emergency savings to cover at least 6 months’ worth of income – having a safety net is more important than ever now that you are single.</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Understand how your Qualified Domestic Relations Order (QDRO) works, if you have one. A QDRO protects your right to receive all or a portion of your ex-spouse’s retirement plan benefits. It can help you build a financial strategy for retirement and can also be used to secure child or spousal support, including arrears.</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Remember to update your personal insurance and estate planning documents, including your medical POA and living will. Having sufficient individual insurance and making or updating your estate plan following your divorce are also key to safeguarding your finances and ensuring your future well-being. Let’s take a closer look at both.</a:t>
            </a: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49</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810434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Notes Placeholder 2"/>
          <p:cNvSpPr>
            <a:spLocks noGrp="1"/>
          </p:cNvSpPr>
          <p:nvPr>
            <p:ph type="body" idx="1"/>
          </p:nvPr>
        </p:nvSpPr>
        <p:spPr/>
        <p:txBody>
          <a:bodyPr/>
          <a:lstStyle/>
          <a:p>
            <a:pPr marL="495825" lvl="1" indent="-185934">
              <a:lnSpc>
                <a:spcPts val="1518"/>
              </a:lnSpc>
              <a:spcBef>
                <a:spcPts val="0"/>
              </a:spcBef>
            </a:pPr>
            <a:r>
              <a:rPr lang="en-US" altLang="en-US" sz="1000" dirty="0"/>
              <a:t>There is growing recognition of women’s untapped potential and talents, and their leadership. </a:t>
            </a:r>
          </a:p>
          <a:p>
            <a:pPr marL="309891" lvl="1" indent="0">
              <a:lnSpc>
                <a:spcPts val="1518"/>
              </a:lnSpc>
              <a:spcBef>
                <a:spcPts val="0"/>
              </a:spcBef>
              <a:buNone/>
            </a:pPr>
            <a:endParaRPr lang="en-US" altLang="en-US" sz="1000" dirty="0"/>
          </a:p>
          <a:p>
            <a:pPr marL="495825" lvl="1" indent="-185934">
              <a:lnSpc>
                <a:spcPts val="1518"/>
              </a:lnSpc>
              <a:spcBef>
                <a:spcPts val="0"/>
              </a:spcBef>
            </a:pPr>
            <a:r>
              <a:rPr lang="en-US" altLang="en-US" sz="1000" dirty="0"/>
              <a:t>Consider politics – women now have the highest representation since this country was founded.</a:t>
            </a:r>
          </a:p>
          <a:p>
            <a:pPr marL="309891" lvl="1" indent="0">
              <a:lnSpc>
                <a:spcPts val="1518"/>
              </a:lnSpc>
              <a:spcBef>
                <a:spcPts val="0"/>
              </a:spcBef>
              <a:buNone/>
            </a:pPr>
            <a:endParaRPr lang="en-US" altLang="en-US" sz="1000" dirty="0"/>
          </a:p>
          <a:p>
            <a:pPr marL="495825" lvl="1" indent="-185934">
              <a:lnSpc>
                <a:spcPts val="1518"/>
              </a:lnSpc>
              <a:spcBef>
                <a:spcPts val="0"/>
              </a:spcBef>
            </a:pPr>
            <a:r>
              <a:rPr lang="en-US" altLang="en-US" sz="1000" dirty="0"/>
              <a:t>For example:</a:t>
            </a:r>
          </a:p>
          <a:p>
            <a:pPr marL="627219" lvl="2" indent="0">
              <a:lnSpc>
                <a:spcPts val="1518"/>
              </a:lnSpc>
              <a:spcBef>
                <a:spcPts val="0"/>
              </a:spcBef>
              <a:buNone/>
            </a:pPr>
            <a:endParaRPr lang="en-US" altLang="en-US" sz="1000" dirty="0"/>
          </a:p>
          <a:p>
            <a:pPr lvl="2">
              <a:lnSpc>
                <a:spcPts val="1466"/>
              </a:lnSpc>
              <a:spcBef>
                <a:spcPts val="0"/>
              </a:spcBef>
            </a:pPr>
            <a:r>
              <a:rPr lang="en-US" altLang="en-US" sz="1000" dirty="0"/>
              <a:t>Women serve as mayors in 33 of 100 largest U.S. cities.</a:t>
            </a:r>
          </a:p>
          <a:p>
            <a:pPr lvl="2">
              <a:lnSpc>
                <a:spcPts val="1518"/>
              </a:lnSpc>
              <a:spcBef>
                <a:spcPts val="0"/>
              </a:spcBef>
            </a:pPr>
            <a:endParaRPr lang="en-US" altLang="en-US" sz="1000" dirty="0"/>
          </a:p>
          <a:p>
            <a:pPr lvl="2">
              <a:lnSpc>
                <a:spcPts val="1466"/>
              </a:lnSpc>
              <a:spcBef>
                <a:spcPts val="0"/>
              </a:spcBef>
            </a:pPr>
            <a:r>
              <a:rPr lang="en-US" altLang="en-US" sz="1000" dirty="0"/>
              <a:t>Women comprise 33.4% of state legislatures.</a:t>
            </a:r>
          </a:p>
          <a:p>
            <a:pPr lvl="2">
              <a:lnSpc>
                <a:spcPts val="1518"/>
              </a:lnSpc>
              <a:spcBef>
                <a:spcPts val="0"/>
              </a:spcBef>
            </a:pPr>
            <a:endParaRPr lang="en-US" altLang="en-US" sz="1000" dirty="0"/>
          </a:p>
          <a:p>
            <a:pPr lvl="2">
              <a:lnSpc>
                <a:spcPts val="1466"/>
              </a:lnSpc>
              <a:spcBef>
                <a:spcPts val="0"/>
              </a:spcBef>
            </a:pPr>
            <a:r>
              <a:rPr lang="en-US" altLang="en-US" sz="1000" dirty="0"/>
              <a:t>More than a quarter of all seats in Congress (125 or 28.7%) are now held by women. There’s no question that more work needs to be done, but that represents a 59% improvement in just the past decade. </a:t>
            </a:r>
          </a:p>
          <a:p>
            <a:pPr lvl="2">
              <a:lnSpc>
                <a:spcPts val="1518"/>
              </a:lnSpc>
              <a:spcBef>
                <a:spcPts val="0"/>
              </a:spcBef>
            </a:pPr>
            <a:endParaRPr lang="en-US" altLang="en-US" sz="1000" dirty="0"/>
          </a:p>
          <a:p>
            <a:pPr lvl="2">
              <a:lnSpc>
                <a:spcPts val="1466"/>
              </a:lnSpc>
              <a:spcBef>
                <a:spcPts val="0"/>
              </a:spcBef>
            </a:pPr>
            <a:r>
              <a:rPr lang="en-US" altLang="en-US" sz="1000" dirty="0"/>
              <a:t>26 women are serving in the US Senate.</a:t>
            </a:r>
          </a:p>
          <a:p>
            <a:pPr marL="578358" lvl="2" indent="0">
              <a:lnSpc>
                <a:spcPts val="1466"/>
              </a:lnSpc>
              <a:spcBef>
                <a:spcPts val="0"/>
              </a:spcBef>
              <a:buNone/>
            </a:pPr>
            <a:endParaRPr lang="en-US" altLang="en-US" sz="1000" dirty="0"/>
          </a:p>
          <a:p>
            <a:pPr lvl="2">
              <a:lnSpc>
                <a:spcPts val="1466"/>
              </a:lnSpc>
              <a:spcBef>
                <a:spcPts val="0"/>
              </a:spcBef>
            </a:pPr>
            <a:r>
              <a:rPr lang="en-US" altLang="en-US" sz="1000" dirty="0"/>
              <a:t>The U.S. has 13 (26%) female Governors and 23 female Lieutenant Governors which is 46%</a:t>
            </a:r>
          </a:p>
          <a:p>
            <a:pPr marL="578358" lvl="2" indent="0">
              <a:lnSpc>
                <a:spcPts val="1518"/>
              </a:lnSpc>
              <a:spcBef>
                <a:spcPts val="0"/>
              </a:spcBef>
              <a:buNone/>
            </a:pPr>
            <a:endParaRPr lang="en-US" altLang="en-US" sz="1000" dirty="0"/>
          </a:p>
          <a:p>
            <a:pPr marL="785124" lvl="2" indent="-179525" defTabSz="957468">
              <a:lnSpc>
                <a:spcPts val="1466"/>
              </a:lnSpc>
              <a:spcBef>
                <a:spcPts val="0"/>
              </a:spcBef>
              <a:defRPr/>
            </a:pPr>
            <a:r>
              <a:rPr lang="en-US" sz="1000" dirty="0"/>
              <a:t>Through 2024, 66 women have served in a total of 74 cabinet positions. </a:t>
            </a:r>
            <a:r>
              <a:rPr lang="en-CA" sz="1000" dirty="0"/>
              <a:t>(Note to speaker: this update was done before President Trump’s cabinet picks were confirmed. If confirmations are complete, do a quick google search to find out how many in his new cabinet are women)</a:t>
            </a:r>
          </a:p>
          <a:p>
            <a:pPr marL="605599" lvl="2" indent="0" defTabSz="957468">
              <a:lnSpc>
                <a:spcPts val="1466"/>
              </a:lnSpc>
              <a:spcBef>
                <a:spcPts val="0"/>
              </a:spcBef>
              <a:buNone/>
              <a:defRPr/>
            </a:pPr>
            <a:endParaRPr lang="en-CA" sz="1000" dirty="0"/>
          </a:p>
          <a:p>
            <a:pPr marL="785124" lvl="2" indent="-179525" defTabSz="957468">
              <a:lnSpc>
                <a:spcPts val="1466"/>
              </a:lnSpc>
              <a:spcBef>
                <a:spcPts val="0"/>
              </a:spcBef>
              <a:defRPr/>
            </a:pPr>
            <a:r>
              <a:rPr lang="en-CA" sz="1000" dirty="0"/>
              <a:t>And, we have had 1 female Vice President (who was also a woman of color) and 2 female major party candidates for President. That is still a glass ceiling that we have not broken but I hope to see it in my lifetime!</a:t>
            </a:r>
          </a:p>
        </p:txBody>
      </p:sp>
      <p:sp>
        <p:nvSpPr>
          <p:cNvPr id="2" name="Slide Number Placeholder 1">
            <a:extLst>
              <a:ext uri="{FF2B5EF4-FFF2-40B4-BE49-F238E27FC236}">
                <a16:creationId xmlns:a16="http://schemas.microsoft.com/office/drawing/2014/main" id="{F19E8CCB-AFFC-4C43-B1C3-04FFF95473FD}"/>
              </a:ext>
            </a:extLst>
          </p:cNvPr>
          <p:cNvSpPr>
            <a:spLocks noGrp="1"/>
          </p:cNvSpPr>
          <p:nvPr>
            <p:ph type="sldNum" sz="quarter" idx="5"/>
          </p:nvPr>
        </p:nvSpPr>
        <p:spPr/>
        <p:txBody>
          <a:bodyPr/>
          <a:lstStyle/>
          <a:p>
            <a:pPr defTabSz="947044">
              <a:defRPr/>
            </a:pPr>
            <a:fld id="{4FF0573C-F130-4D1E-A886-85FBB65D3A1B}" type="slidenum">
              <a:rPr lang="en-CA" sz="1600">
                <a:solidFill>
                  <a:prstClr val="black"/>
                </a:solidFill>
                <a:latin typeface="Arial"/>
              </a:rPr>
              <a:pPr defTabSz="947044">
                <a:defRPr/>
              </a:pPr>
              <a:t>5</a:t>
            </a:fld>
            <a:endParaRPr lang="en-CA" sz="1600" dirty="0">
              <a:solidFill>
                <a:prstClr val="black"/>
              </a:solidFill>
              <a:latin typeface="Arial"/>
            </a:endParaRPr>
          </a:p>
        </p:txBody>
      </p:sp>
      <p:sp>
        <p:nvSpPr>
          <p:cNvPr id="5" name="Slide Image Placeholder 4">
            <a:extLst>
              <a:ext uri="{FF2B5EF4-FFF2-40B4-BE49-F238E27FC236}">
                <a16:creationId xmlns:a16="http://schemas.microsoft.com/office/drawing/2014/main" id="{2519CC2D-C7E6-44E3-9199-A2F865BCDA17}"/>
              </a:ext>
            </a:extLst>
          </p:cNvPr>
          <p:cNvSpPr>
            <a:spLocks noGrp="1" noRot="1" noChangeAspect="1"/>
          </p:cNvSpPr>
          <p:nvPr>
            <p:ph type="sldImg"/>
          </p:nvPr>
        </p:nvSpPr>
        <p:spPr>
          <a:xfrm>
            <a:off x="681038" y="250825"/>
            <a:ext cx="5951537" cy="3348038"/>
          </a:xfrm>
        </p:spPr>
      </p:sp>
    </p:spTree>
    <p:extLst>
      <p:ext uri="{BB962C8B-B14F-4D97-AF65-F5344CB8AC3E}">
        <p14:creationId xmlns:p14="http://schemas.microsoft.com/office/powerpoint/2010/main" val="31619785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466"/>
              </a:lnSpc>
              <a:spcBef>
                <a:spcPts val="0"/>
              </a:spcBef>
              <a:buNone/>
            </a:pPr>
            <a:r>
              <a:rPr lang="en-US" sz="1000" dirty="0">
                <a:ea typeface="Calibri" panose="020F0502020204030204" pitchFamily="34" charset="0"/>
                <a:cs typeface="Times New Roman" panose="02020603050405020304" pitchFamily="18" charset="0"/>
              </a:rPr>
              <a:t>Let’s spend a bit more time taking about updating your insurance. It’s important to review your insurance policies to help ensure you maintain sufficient coverage – and not pay to protect valuables (e.g., jewelry, art, collectibles) that you no longer own. </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0" indent="0">
              <a:lnSpc>
                <a:spcPts val="1466"/>
              </a:lnSpc>
              <a:spcBef>
                <a:spcPts val="0"/>
              </a:spcBef>
              <a:buNone/>
            </a:pPr>
            <a:r>
              <a:rPr lang="en-US" sz="1000" u="sng" dirty="0">
                <a:ea typeface="Calibri" panose="020F0502020204030204" pitchFamily="34" charset="0"/>
                <a:cs typeface="Times New Roman" panose="02020603050405020304" pitchFamily="18" charset="0"/>
              </a:rPr>
              <a:t>Life insurance:</a:t>
            </a:r>
            <a:r>
              <a:rPr lang="en-US" sz="1000" dirty="0">
                <a:ea typeface="Calibri" panose="020F0502020204030204" pitchFamily="34" charset="0"/>
                <a:cs typeface="Times New Roman" panose="02020603050405020304" pitchFamily="18" charset="0"/>
              </a:rPr>
              <a:t> Getting divorced does not automatically update your life insurance policies. Don’t delay contacting your insurance company and making the necessary changes in accordance with your settlement agreement. Also, look into whether you have any corporate life insurance benefits you could take advantage of.</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0" indent="0">
              <a:lnSpc>
                <a:spcPts val="1466"/>
              </a:lnSpc>
              <a:spcBef>
                <a:spcPts val="0"/>
              </a:spcBef>
              <a:buNone/>
            </a:pPr>
            <a:r>
              <a:rPr lang="en-US" sz="1000" u="sng" dirty="0">
                <a:ea typeface="Calibri" panose="020F0502020204030204" pitchFamily="34" charset="0"/>
                <a:cs typeface="Times New Roman" panose="02020603050405020304" pitchFamily="18" charset="0"/>
              </a:rPr>
              <a:t>Health insurance:</a:t>
            </a:r>
            <a:r>
              <a:rPr lang="en-US" sz="1000" dirty="0">
                <a:ea typeface="Calibri" panose="020F0502020204030204" pitchFamily="34" charset="0"/>
                <a:cs typeface="Times New Roman" panose="02020603050405020304" pitchFamily="18" charset="0"/>
              </a:rPr>
              <a:t> If you are no longer getting health insurance coverage under your spouse’s plan, now is the time to seek alternatives. Likewise, know how your children are covered and if you need to buy or supplement their health insurance. See if any corporate benefits are available to you.</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0" indent="0">
              <a:lnSpc>
                <a:spcPts val="1466"/>
              </a:lnSpc>
              <a:spcBef>
                <a:spcPts val="0"/>
              </a:spcBef>
              <a:buNone/>
            </a:pPr>
            <a:r>
              <a:rPr lang="en-US" sz="1000" u="sng" dirty="0">
                <a:ea typeface="Calibri" panose="020F0502020204030204" pitchFamily="34" charset="0"/>
                <a:cs typeface="Times New Roman" panose="02020603050405020304" pitchFamily="18" charset="0"/>
              </a:rPr>
              <a:t>Disability insurance:</a:t>
            </a:r>
            <a:r>
              <a:rPr lang="en-US" sz="1000" b="1" dirty="0">
                <a:ea typeface="Calibri" panose="020F0502020204030204" pitchFamily="34" charset="0"/>
                <a:cs typeface="Times New Roman" panose="02020603050405020304" pitchFamily="18" charset="0"/>
              </a:rPr>
              <a:t> </a:t>
            </a:r>
            <a:r>
              <a:rPr lang="en-US" sz="1000" dirty="0">
                <a:ea typeface="Calibri" panose="020F0502020204030204" pitchFamily="34" charset="0"/>
                <a:cs typeface="Times New Roman" panose="02020603050405020304" pitchFamily="18" charset="0"/>
              </a:rPr>
              <a:t>As a single person, long-term or permanent loss of income due to disability may be one of the biggest threats to your financial security. Do not delay in protecting yourself. </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0" indent="0" defTabSz="957461">
              <a:lnSpc>
                <a:spcPts val="1466"/>
              </a:lnSpc>
              <a:spcBef>
                <a:spcPts val="0"/>
              </a:spcBef>
              <a:buNone/>
              <a:defRPr/>
            </a:pPr>
            <a:r>
              <a:rPr lang="en-US" sz="1000" u="sng" dirty="0">
                <a:ea typeface="Calibri" panose="020F0502020204030204" pitchFamily="34" charset="0"/>
                <a:cs typeface="Times New Roman" panose="02020603050405020304" pitchFamily="18" charset="0"/>
              </a:rPr>
              <a:t>Business insurance:</a:t>
            </a:r>
            <a:r>
              <a:rPr lang="en-US" sz="1000" dirty="0">
                <a:ea typeface="Calibri" panose="020F0502020204030204" pitchFamily="34" charset="0"/>
                <a:cs typeface="Times New Roman" panose="02020603050405020304" pitchFamily="18" charset="0"/>
              </a:rPr>
              <a:t> </a:t>
            </a:r>
            <a:r>
              <a:rPr lang="en-CA" sz="1000" dirty="0">
                <a:solidFill>
                  <a:srgbClr val="000000"/>
                </a:solidFill>
              </a:rPr>
              <a:t>If you are a business owner, make any necessary adjustments to your professional liability insurance as well as any other business insurance policies you have.</a:t>
            </a:r>
          </a:p>
          <a:p>
            <a:pPr marL="0" indent="0">
              <a:lnSpc>
                <a:spcPts val="1466"/>
              </a:lnSpc>
              <a:spcBef>
                <a:spcPts val="0"/>
              </a:spcBef>
              <a:buNone/>
            </a:pPr>
            <a:r>
              <a:rPr lang="en-US" sz="1000" dirty="0">
                <a:ea typeface="Calibri" panose="020F0502020204030204" pitchFamily="34" charset="0"/>
                <a:cs typeface="Times New Roman" panose="02020603050405020304" pitchFamily="18" charset="0"/>
              </a:rPr>
              <a:t> </a:t>
            </a:r>
          </a:p>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As with other major life changes, divorce is an opportunity to re-evaluate your options for insurance and see what’s available.</a:t>
            </a:r>
          </a:p>
          <a:p>
            <a:pPr marL="0" indent="0">
              <a:lnSpc>
                <a:spcPts val="1466"/>
              </a:lnSpc>
              <a:spcBef>
                <a:spcPts val="0"/>
              </a:spcBef>
              <a:buNone/>
            </a:pPr>
            <a:endParaRPr lang="en-CA" sz="1000" dirty="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50</a:t>
            </a:fld>
            <a:endParaRPr lang="en-CA" dirty="0"/>
          </a:p>
        </p:txBody>
      </p:sp>
    </p:spTree>
    <p:extLst>
      <p:ext uri="{BB962C8B-B14F-4D97-AF65-F5344CB8AC3E}">
        <p14:creationId xmlns:p14="http://schemas.microsoft.com/office/powerpoint/2010/main" val="21875032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defTabSz="957461">
              <a:lnSpc>
                <a:spcPts val="1466"/>
              </a:lnSpc>
              <a:spcBef>
                <a:spcPts val="0"/>
              </a:spcBef>
              <a:buNone/>
              <a:defRPr/>
            </a:pPr>
            <a:r>
              <a:rPr lang="en-CA" sz="1000" dirty="0">
                <a:solidFill>
                  <a:srgbClr val="000000"/>
                </a:solidFill>
              </a:rPr>
              <a:t>As I mentioned earlier, you will want to re-examine</a:t>
            </a:r>
            <a:r>
              <a:rPr lang="en-CA" sz="1000" dirty="0">
                <a:ea typeface="Calibri" panose="020F0502020204030204" pitchFamily="34" charset="0"/>
                <a:cs typeface="Times New Roman" panose="02020603050405020304" pitchFamily="18" charset="0"/>
              </a:rPr>
              <a:t> your estate plan post-divorce and how you want your assets transferred after you die. Most married people bequeath everything to their surviving spouse. If this is how your will currently reads, you will likely want to change it post-divorce to update your beneficiaries and give clear direction to your loved ones about your wishes. If you do not have an estate plan, now is the time to create one.</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As you review your estate plan, consider the following:</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Your will: Is it in line with your wishes and based on your net worth as an individual?</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Trust agreements: Does it reflect your new situation and who you want as trustee? </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Executor: Who will you designate to handle estate administration if it was previously your former spouse?</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Power of attorney(s) – For property and health care and who you name to act on your behalf. </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Beneficiary designations to replace your former spouse.</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Any other legal documents in light of your post-divorce status.</a:t>
            </a: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51</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22847262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defTabSz="957461">
              <a:lnSpc>
                <a:spcPts val="1466"/>
              </a:lnSpc>
              <a:spcBef>
                <a:spcPts val="0"/>
              </a:spcBef>
              <a:buNone/>
              <a:defRPr/>
            </a:pPr>
            <a:r>
              <a:rPr lang="en-CA" sz="1000" dirty="0">
                <a:ea typeface="Calibri" panose="020F0502020204030204" pitchFamily="34" charset="0"/>
                <a:cs typeface="Times New Roman" panose="02020603050405020304" pitchFamily="18" charset="0"/>
              </a:rPr>
              <a:t>In terms of retirement, divorce does not have to be the end of your retirement dreams, but it does mean you should re-evaluate your short- and long-term goals. If you are behind on your retirement savings, you should retire later or increase your retirement contributions. And your ideal retirement might look different than </a:t>
            </a:r>
            <a:r>
              <a:rPr lang="en-CA" sz="1000" dirty="0">
                <a:solidFill>
                  <a:srgbClr val="000000"/>
                </a:solidFill>
              </a:rPr>
              <a:t>the shared vision you had with your former spouse.</a:t>
            </a:r>
            <a:endParaRPr lang="en-CA" sz="1000" dirty="0">
              <a:ea typeface="Calibri" panose="020F0502020204030204" pitchFamily="34" charset="0"/>
              <a:cs typeface="Times New Roman" panose="02020603050405020304" pitchFamily="18" charset="0"/>
            </a:endParaRP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Here is how you can align your retirement plan with your current goals:</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Know your vision for your retirement.</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Calculate your target retirement number.</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Evaluate your retirement savings options and sources of retirement income.</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Account for health care costs – consider long-term care insurance.</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Understand your options for Social Security.</a:t>
            </a: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52</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33673368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Now for the fun stuff – let’s talk taxes…</a:t>
            </a:r>
          </a:p>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Transferring property to a former spouse as part of a divorce settlement will not cause a capital gain or loss and is not subject to a gift tax. But it’s important to determine: </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Responsibility for paying any outstanding taxes from when you were a couple</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Allocation of estimated tax payments</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Which spouse gets the exemption for dependent children</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How alimony payments may affect your taxes</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0" indent="0" defTabSz="957461">
              <a:lnSpc>
                <a:spcPts val="1466"/>
              </a:lnSpc>
              <a:spcBef>
                <a:spcPts val="0"/>
              </a:spcBef>
              <a:buNone/>
              <a:defRPr/>
            </a:pPr>
            <a:r>
              <a:rPr lang="en-CA" sz="1000" dirty="0">
                <a:ea typeface="Calibri" panose="020F0502020204030204" pitchFamily="34" charset="0"/>
                <a:cs typeface="Times New Roman" panose="02020603050405020304" pitchFamily="18" charset="0"/>
              </a:rPr>
              <a:t>Taxes may not be top of mind during your divorce and in the weeks and months after it is finalized, but the decisions you make during this time can have long-lasting tax implications for you and your ex-spouse. Having a qualified tax </a:t>
            </a:r>
            <a:r>
              <a:rPr lang="en-CA" sz="1000" dirty="0">
                <a:solidFill>
                  <a:srgbClr val="000000"/>
                </a:solidFill>
              </a:rPr>
              <a:t>professional</a:t>
            </a:r>
            <a:r>
              <a:rPr lang="en-CA" sz="1000" dirty="0">
                <a:ea typeface="Calibri" panose="020F0502020204030204" pitchFamily="34" charset="0"/>
                <a:cs typeface="Times New Roman" panose="02020603050405020304" pitchFamily="18" charset="0"/>
              </a:rPr>
              <a:t> as part of your team from day one can help ensure there are no surprises and that your tax planning reflects your new status as an individual. </a:t>
            </a:r>
          </a:p>
        </p:txBody>
      </p:sp>
      <p:sp>
        <p:nvSpPr>
          <p:cNvPr id="4" name="Slide Number Placeholder 3"/>
          <p:cNvSpPr>
            <a:spLocks noGrp="1"/>
          </p:cNvSpPr>
          <p:nvPr>
            <p:ph type="sldNum" sz="quarter" idx="5"/>
          </p:nvPr>
        </p:nvSpPr>
        <p:spPr/>
        <p:txBody>
          <a:bodyPr/>
          <a:lstStyle/>
          <a:p>
            <a:fld id="{4FF0573C-F130-4D1E-A886-85FBB65D3A1B}" type="slidenum">
              <a:rPr lang="en-CA" smtClean="0"/>
              <a:pPr/>
              <a:t>53</a:t>
            </a:fld>
            <a:endParaRPr lang="en-CA" dirty="0"/>
          </a:p>
        </p:txBody>
      </p:sp>
    </p:spTree>
    <p:extLst>
      <p:ext uri="{BB962C8B-B14F-4D97-AF65-F5344CB8AC3E}">
        <p14:creationId xmlns:p14="http://schemas.microsoft.com/office/powerpoint/2010/main" val="22558174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57461">
              <a:lnSpc>
                <a:spcPts val="1466"/>
              </a:lnSpc>
              <a:spcBef>
                <a:spcPts val="0"/>
              </a:spcBef>
              <a:buNone/>
              <a:defRPr/>
            </a:pPr>
            <a:r>
              <a:rPr lang="en-US" sz="1000" dirty="0">
                <a:ea typeface="Calibri" panose="020F0502020204030204" pitchFamily="34" charset="0"/>
                <a:cs typeface="Times New Roman" panose="02020603050405020304" pitchFamily="18" charset="0"/>
              </a:rPr>
              <a:t>Other financial planning considerations post-divorce include deciding which of your current advisors (financial professional, estate attorney, accountant, insurance </a:t>
            </a:r>
            <a:r>
              <a:rPr lang="en-CA" sz="1000" dirty="0">
                <a:solidFill>
                  <a:srgbClr val="000000"/>
                </a:solidFill>
              </a:rPr>
              <a:t>professional</a:t>
            </a:r>
            <a:r>
              <a:rPr lang="en-US" sz="1000" dirty="0">
                <a:ea typeface="Calibri" panose="020F0502020204030204" pitchFamily="34" charset="0"/>
                <a:cs typeface="Times New Roman" panose="02020603050405020304" pitchFamily="18" charset="0"/>
              </a:rPr>
              <a:t>, etc.) you want to retain if you previously shared them with your spouse. If you are looking for new advisors, consider getting referrals from friends and colleagues. Put your team in place!</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0" indent="0">
              <a:lnSpc>
                <a:spcPts val="1466"/>
              </a:lnSpc>
              <a:spcBef>
                <a:spcPts val="0"/>
              </a:spcBef>
              <a:buNone/>
            </a:pPr>
            <a:r>
              <a:rPr lang="en-US" sz="1000" dirty="0">
                <a:ea typeface="Calibri" panose="020F0502020204030204" pitchFamily="34" charset="0"/>
                <a:cs typeface="Times New Roman" panose="02020603050405020304" pitchFamily="18" charset="0"/>
              </a:rPr>
              <a:t>Work with your financial professional to create your own financial plan that reflects your divorce settlement and your life goals. Review your investment strategy to help ensure it aligns with your new financial plan.</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0" indent="0">
              <a:lnSpc>
                <a:spcPts val="1466"/>
              </a:lnSpc>
              <a:spcBef>
                <a:spcPts val="0"/>
              </a:spcBef>
              <a:buNone/>
            </a:pPr>
            <a:r>
              <a:rPr lang="en-US" sz="1000" dirty="0">
                <a:ea typeface="Calibri" panose="020F0502020204030204" pitchFamily="34" charset="0"/>
                <a:cs typeface="Times New Roman" panose="02020603050405020304" pitchFamily="18" charset="0"/>
              </a:rPr>
              <a:t>If you have been putting off housing decisions, create a game plan for where you want to live now that your divorce is complete. For example, is your plan to stay in the family home? Downsize? If you share custody of your children, how important is location in your decision? Do you and your former spouse want to live close by?</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0" indent="0">
              <a:lnSpc>
                <a:spcPts val="1466"/>
              </a:lnSpc>
              <a:spcBef>
                <a:spcPts val="0"/>
              </a:spcBef>
              <a:buNone/>
            </a:pPr>
            <a:r>
              <a:rPr lang="en-US" sz="1000" dirty="0">
                <a:ea typeface="Calibri" panose="020F0502020204030204" pitchFamily="34" charset="0"/>
                <a:cs typeface="Times New Roman" panose="02020603050405020304" pitchFamily="18" charset="0"/>
              </a:rPr>
              <a:t>College funding can be another issue. Your financial professional can help you determine whether you need to supplement college savings for your children and the best ways to save.  </a:t>
            </a:r>
            <a:endParaRPr lang="en-CA" sz="1000" dirty="0">
              <a:ea typeface="Calibri" panose="020F0502020204030204" pitchFamily="34" charset="0"/>
              <a:cs typeface="Times New Roman" panose="02020603050405020304" pitchFamily="18" charset="0"/>
            </a:endParaRPr>
          </a:p>
          <a:p>
            <a:pPr marL="0" indent="0">
              <a:lnSpc>
                <a:spcPts val="1466"/>
              </a:lnSpc>
              <a:spcBef>
                <a:spcPts val="0"/>
              </a:spcBef>
              <a:buNone/>
            </a:pPr>
            <a:endParaRPr lang="en-US" sz="1000" dirty="0">
              <a:ea typeface="Calibri" panose="020F0502020204030204" pitchFamily="34" charset="0"/>
              <a:cs typeface="Times New Roman" panose="02020603050405020304" pitchFamily="18" charset="0"/>
            </a:endParaRPr>
          </a:p>
          <a:p>
            <a:pPr marL="0" indent="0">
              <a:lnSpc>
                <a:spcPts val="1466"/>
              </a:lnSpc>
              <a:spcBef>
                <a:spcPts val="0"/>
              </a:spcBef>
              <a:buNone/>
            </a:pPr>
            <a:r>
              <a:rPr lang="en-US" sz="1000" dirty="0">
                <a:ea typeface="Calibri" panose="020F0502020204030204" pitchFamily="34" charset="0"/>
                <a:cs typeface="Times New Roman" panose="02020603050405020304" pitchFamily="18" charset="0"/>
              </a:rPr>
              <a:t>If you currently receive alimony, consider how you will rebuild that income stream after your spousal support ends. Will you work more? Go for that promotion? Find a new career? Or adjust your lifestyle?</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0" indent="0">
              <a:lnSpc>
                <a:spcPts val="1466"/>
              </a:lnSpc>
              <a:spcBef>
                <a:spcPts val="0"/>
              </a:spcBef>
              <a:buNone/>
            </a:pPr>
            <a:r>
              <a:rPr lang="en-US" sz="1000" dirty="0">
                <a:ea typeface="Calibri" panose="020F0502020204030204" pitchFamily="34" charset="0"/>
                <a:cs typeface="Times New Roman" panose="02020603050405020304" pitchFamily="18" charset="0"/>
              </a:rPr>
              <a:t>Review your investment strategy to ensure it aligns with your new financial plan, risk tolerance, and time horizon. </a:t>
            </a:r>
            <a:endParaRPr lang="en-CA" sz="1000" dirty="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54</a:t>
            </a:fld>
            <a:endParaRPr lang="en-CA" dirty="0"/>
          </a:p>
        </p:txBody>
      </p:sp>
    </p:spTree>
    <p:extLst>
      <p:ext uri="{BB962C8B-B14F-4D97-AF65-F5344CB8AC3E}">
        <p14:creationId xmlns:p14="http://schemas.microsoft.com/office/powerpoint/2010/main" val="36655807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After your divorce, working with a financial professional can help you rebuild your finances, find independence, and take control of your future….</a:t>
            </a:r>
          </a:p>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 </a:t>
            </a:r>
          </a:p>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You may also find this list of books helpful in your divorce journey. The choices you make following a divorce are critical to your financial future and the path you forge as an individual. Do not take them lightly: take steps to ensure you have the support you need to make the right choices for you. With the right support, you can turn a difficult situation into a moment of empowerment!</a:t>
            </a:r>
          </a:p>
        </p:txBody>
      </p:sp>
      <p:sp>
        <p:nvSpPr>
          <p:cNvPr id="4" name="Slide Number Placeholder 3"/>
          <p:cNvSpPr>
            <a:spLocks noGrp="1"/>
          </p:cNvSpPr>
          <p:nvPr>
            <p:ph type="sldNum" sz="quarter" idx="5"/>
          </p:nvPr>
        </p:nvSpPr>
        <p:spPr/>
        <p:txBody>
          <a:bodyPr/>
          <a:lstStyle/>
          <a:p>
            <a:fld id="{4FF0573C-F130-4D1E-A886-85FBB65D3A1B}" type="slidenum">
              <a:rPr lang="en-CA" smtClean="0"/>
              <a:pPr/>
              <a:t>55</a:t>
            </a:fld>
            <a:endParaRPr lang="en-CA" dirty="0"/>
          </a:p>
        </p:txBody>
      </p:sp>
    </p:spTree>
    <p:extLst>
      <p:ext uri="{BB962C8B-B14F-4D97-AF65-F5344CB8AC3E}">
        <p14:creationId xmlns:p14="http://schemas.microsoft.com/office/powerpoint/2010/main" val="25935446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We actually have 2 checklists to help you with divorce. If you are newly divorced as in our case study today, use the Financial Checklist for the Newly Divorced, which is designed to provide valuable perspective on where you are on your journey and how to plan according to your individual needs. </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0" indent="0">
              <a:lnSpc>
                <a:spcPts val="1466"/>
              </a:lnSpc>
              <a:spcBef>
                <a:spcPts val="0"/>
              </a:spcBef>
              <a:buNone/>
            </a:pPr>
            <a:r>
              <a:rPr lang="en-US" sz="1000" dirty="0">
                <a:ea typeface="Calibri" panose="020F0502020204030204" pitchFamily="34" charset="0"/>
                <a:cs typeface="Times New Roman" panose="02020603050405020304" pitchFamily="18" charset="0"/>
              </a:rPr>
              <a:t>However, if you, or someone you know, is at a stage where you are considering divorce, we wanted to make sure we had some resources for you as well. We developed the Divorce Preparation Checklist which can help you better understand how to work through this difficult life event. </a:t>
            </a:r>
          </a:p>
          <a:p>
            <a:pPr marL="0" indent="0">
              <a:lnSpc>
                <a:spcPts val="1466"/>
              </a:lnSpc>
              <a:spcBef>
                <a:spcPts val="0"/>
              </a:spcBef>
              <a:buNone/>
            </a:pPr>
            <a:endParaRPr lang="en-US" sz="1000" dirty="0">
              <a:ea typeface="Calibri" panose="020F0502020204030204" pitchFamily="34" charset="0"/>
              <a:cs typeface="Times New Roman" panose="02020603050405020304" pitchFamily="18" charset="0"/>
            </a:endParaRPr>
          </a:p>
          <a:p>
            <a:pPr marL="0" indent="0">
              <a:lnSpc>
                <a:spcPts val="1466"/>
              </a:lnSpc>
              <a:spcBef>
                <a:spcPts val="0"/>
              </a:spcBef>
              <a:buNone/>
            </a:pPr>
            <a:r>
              <a:rPr lang="en-US" sz="1000" dirty="0">
                <a:ea typeface="Calibri" panose="020F0502020204030204" pitchFamily="34" charset="0"/>
                <a:cs typeface="Times New Roman" panose="02020603050405020304" pitchFamily="18" charset="0"/>
              </a:rPr>
              <a:t>We also have checklists for financial literacy, buying a home, nearing retirement, and estate planning that may help with your long-term financial plan.</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Consider reviewing the checklists with your financial professional, who can help you with strategies and advice for divorce-proofing your finances. </a:t>
            </a:r>
          </a:p>
          <a:p>
            <a:pPr marL="0" indent="0" defTabSz="957461">
              <a:spcBef>
                <a:spcPts val="629"/>
              </a:spcBef>
              <a:buNone/>
              <a:defRPr/>
            </a:pPr>
            <a:endParaRPr lang="en-CA" sz="1000" dirty="0">
              <a:cs typeface="Arial" panose="020B0604020202020204" pitchFamily="34" charset="0"/>
            </a:endParaRPr>
          </a:p>
          <a:p>
            <a:pPr marL="0" indent="0" defTabSz="957461">
              <a:spcBef>
                <a:spcPts val="629"/>
              </a:spcBef>
              <a:buNone/>
              <a:defRPr/>
            </a:pPr>
            <a:r>
              <a:rPr lang="en-CA" sz="1000" dirty="0">
                <a:cs typeface="Arial" panose="020B0604020202020204" pitchFamily="34" charset="0"/>
              </a:rPr>
              <a:t>(NOTE TO SPEAKER: make sure you are familiar with the checklists so that you can speak knowledgably about them)</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56</a:t>
            </a:fld>
            <a:endParaRPr lang="en-CA" dirty="0"/>
          </a:p>
        </p:txBody>
      </p:sp>
    </p:spTree>
    <p:extLst>
      <p:ext uri="{BB962C8B-B14F-4D97-AF65-F5344CB8AC3E}">
        <p14:creationId xmlns:p14="http://schemas.microsoft.com/office/powerpoint/2010/main" val="19300490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57</a:t>
            </a:fld>
            <a:endParaRPr lang="en-CA" dirty="0"/>
          </a:p>
        </p:txBody>
      </p:sp>
    </p:spTree>
    <p:extLst>
      <p:ext uri="{BB962C8B-B14F-4D97-AF65-F5344CB8AC3E}">
        <p14:creationId xmlns:p14="http://schemas.microsoft.com/office/powerpoint/2010/main" val="42448332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466"/>
              </a:lnSpc>
              <a:spcBef>
                <a:spcPts val="0"/>
              </a:spcBef>
              <a:buNone/>
            </a:pPr>
            <a:r>
              <a:rPr lang="en-CA" sz="1000" dirty="0">
                <a:ea typeface="Calibri" panose="020F0502020204030204" pitchFamily="34" charset="0"/>
                <a:cs typeface="Arial" panose="020B0604020202020204" pitchFamily="34" charset="0"/>
              </a:rPr>
              <a:t>This case study focuses on caring for aging parents. This may be familiar to many of you. As you listen to this, it may resonate because you are in a similar situation, or you have been through this with loved ones already. I also want you to listen to this and think about your own longevity plans.</a:t>
            </a:r>
          </a:p>
          <a:p>
            <a:pPr marL="0" indent="0">
              <a:lnSpc>
                <a:spcPts val="1466"/>
              </a:lnSpc>
              <a:spcBef>
                <a:spcPts val="0"/>
              </a:spcBef>
              <a:buNone/>
            </a:pPr>
            <a:endParaRPr lang="en-CA" sz="1000" dirty="0">
              <a:ea typeface="Calibri" panose="020F0502020204030204" pitchFamily="34" charset="0"/>
              <a:cs typeface="Arial" panose="020B0604020202020204" pitchFamily="34" charset="0"/>
            </a:endParaRPr>
          </a:p>
          <a:p>
            <a:pPr marL="0" indent="0">
              <a:lnSpc>
                <a:spcPts val="1466"/>
              </a:lnSpc>
              <a:spcBef>
                <a:spcPts val="0"/>
              </a:spcBef>
              <a:buNone/>
            </a:pPr>
            <a:r>
              <a:rPr lang="en-CA" sz="1000" dirty="0">
                <a:ea typeface="Calibri" panose="020F0502020204030204" pitchFamily="34" charset="0"/>
                <a:cs typeface="Arial" panose="020B0604020202020204" pitchFamily="34" charset="0"/>
              </a:rPr>
              <a:t>In this case, Janice Davis is 48 years old. Her mother is alone now that her father has passed away. She had watched her struggle to care for her Dad, and although she and her husband helped as much as her mother would let them, It took a toll on her. Her mother lost weight, became isolated from her friends, and was exhausted all the time. Janice and her husband are both working and raising 3 teenage children so there was also a limit on how much they could help.</a:t>
            </a:r>
          </a:p>
          <a:p>
            <a:pPr marL="0" indent="0">
              <a:lnSpc>
                <a:spcPts val="1466"/>
              </a:lnSpc>
              <a:spcBef>
                <a:spcPts val="0"/>
              </a:spcBef>
              <a:buNone/>
            </a:pPr>
            <a:endParaRPr lang="en-US" sz="1000" dirty="0">
              <a:ea typeface="Calibri" panose="020F0502020204030204" pitchFamily="34" charset="0"/>
              <a:cs typeface="Arial" panose="020B0604020202020204" pitchFamily="34" charset="0"/>
            </a:endParaRPr>
          </a:p>
          <a:p>
            <a:pPr marL="0" indent="0" defTabSz="957461">
              <a:lnSpc>
                <a:spcPts val="1466"/>
              </a:lnSpc>
              <a:spcBef>
                <a:spcPts val="0"/>
              </a:spcBef>
              <a:buNone/>
              <a:defRPr/>
            </a:pPr>
            <a:r>
              <a:rPr lang="en-CA" sz="1000" dirty="0">
                <a:ea typeface="Calibri" panose="020F0502020204030204" pitchFamily="34" charset="0"/>
                <a:cs typeface="Arial" panose="020B0604020202020204" pitchFamily="34" charset="0"/>
              </a:rPr>
              <a:t>Her Mom is now active again, has rebuilt a vibrant social life, and is in fairly good health; however, Janice is concerned about what the future holds for her Mom. She has witnessed several of her friends dealing with very challenging situations with their parents that have included everything from having to leave their careers to take care of a parent, dealing with a lack of funds to provide caregiving, and destroyed family relationships. She is the only adult child living in the area – her brother and sister both live out-of-state so she is concerned about being able to manage all of this. In addition, although her parents have always seemed to be financially stable, the reality is that she does not know anything about their finances. How can she get in front of all of this, </a:t>
            </a:r>
            <a:r>
              <a:rPr lang="en-CA" sz="1000" dirty="0">
                <a:solidFill>
                  <a:srgbClr val="000000"/>
                </a:solidFill>
                <a:cs typeface="Arial" panose="020B0604020202020204" pitchFamily="34" charset="0"/>
              </a:rPr>
              <a:t>preserve family relationships, maintain quality of life for herself and her family, help her mother age with dignity, and ensure needed funds are available?</a:t>
            </a:r>
          </a:p>
          <a:p>
            <a:pPr marL="0" indent="0">
              <a:lnSpc>
                <a:spcPts val="1466"/>
              </a:lnSpc>
              <a:spcBef>
                <a:spcPts val="0"/>
              </a:spcBef>
              <a:buNone/>
            </a:pPr>
            <a:endParaRPr lang="en-CA" sz="1000" dirty="0">
              <a:ea typeface="Calibri" panose="020F0502020204030204" pitchFamily="34" charset="0"/>
              <a:cs typeface="Arial" panose="020B0604020202020204" pitchFamily="34" charset="0"/>
            </a:endParaRPr>
          </a:p>
          <a:p>
            <a:pPr marL="0" indent="0">
              <a:lnSpc>
                <a:spcPts val="1466"/>
              </a:lnSpc>
              <a:spcBef>
                <a:spcPts val="0"/>
              </a:spcBef>
              <a:buNone/>
            </a:pPr>
            <a:r>
              <a:rPr lang="en-CA" sz="1000" dirty="0">
                <a:ea typeface="Calibri" panose="020F0502020204030204" pitchFamily="34" charset="0"/>
                <a:cs typeface="Arial" panose="020B0604020202020204" pitchFamily="34" charset="0"/>
              </a:rPr>
              <a:t>That may seem like a “tall order” but I am going to break it all down for you and provide a valuable Longevity Planning worksheet/checklist that you can leverage to get through this.</a:t>
            </a:r>
            <a:endParaRPr lang="en-US" sz="1000" dirty="0">
              <a:ea typeface="Calibri" panose="020F0502020204030204" pitchFamily="34" charset="0"/>
              <a:cs typeface="Arial" panose="020B0604020202020204" pitchFamily="34" charset="0"/>
            </a:endParaRPr>
          </a:p>
          <a:p>
            <a:pPr marL="0" indent="0">
              <a:lnSpc>
                <a:spcPts val="1466"/>
              </a:lnSpc>
              <a:buNone/>
            </a:pPr>
            <a:endParaRPr lang="en-US" sz="1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58</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11064429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First, you will want to take the time to understand your parent(s) wishes and the plans they have in place for when they may no longer be able to care for themselves. Having these conversations before something happens can help you avoid scrambling to create a roadmap in the middle of a crisis. </a:t>
            </a:r>
            <a:r>
              <a:rPr lang="en-US" sz="1000" dirty="0">
                <a:latin typeface="Arial" panose="020B0604020202020204" pitchFamily="34" charset="0"/>
                <a:ea typeface="Calibri" panose="020F0502020204030204" pitchFamily="34" charset="0"/>
                <a:cs typeface="Arial" panose="020B0604020202020204" pitchFamily="34" charset="0"/>
              </a:rPr>
              <a:t>It is best to plan these conversations for a time that is not stressful or focused on other things such as a holiday celebration. Ideally you would want to include other family members (e.g., siblings). Plan carefully in advance for these conversations and consider that it will most likely take multiple conversations to figure everything out. You may want to start by asking your parent to envision how they would ideally like to age.</a:t>
            </a:r>
          </a:p>
          <a:p>
            <a:pPr marL="0" indent="0">
              <a:lnSpc>
                <a:spcPts val="1466"/>
              </a:lnSpc>
              <a:spcBef>
                <a:spcPts val="0"/>
              </a:spcBef>
              <a:buNone/>
            </a:pPr>
            <a:r>
              <a:rPr lang="en-US" sz="1000" dirty="0">
                <a:latin typeface="Arial" panose="020B0604020202020204" pitchFamily="34" charset="0"/>
                <a:ea typeface="Calibri" panose="020F0502020204030204" pitchFamily="34" charset="0"/>
                <a:cs typeface="Arial" panose="020B0604020202020204" pitchFamily="34" charset="0"/>
              </a:rPr>
              <a:t> </a:t>
            </a:r>
          </a:p>
          <a:p>
            <a:pPr marL="179524" indent="-179524">
              <a:lnSpc>
                <a:spcPts val="1466"/>
              </a:lnSpc>
              <a:spcBef>
                <a:spcPts val="0"/>
              </a:spcBef>
            </a:pPr>
            <a:r>
              <a:rPr lang="en-US" sz="1000" dirty="0">
                <a:latin typeface="Arial" panose="020B0604020202020204" pitchFamily="34" charset="0"/>
                <a:ea typeface="Calibri" panose="020F0502020204030204" pitchFamily="34" charset="0"/>
                <a:cs typeface="Arial" panose="020B0604020202020204" pitchFamily="34" charset="0"/>
              </a:rPr>
              <a:t>What does that look like?</a:t>
            </a:r>
          </a:p>
          <a:p>
            <a:pPr marL="179524" indent="-179524">
              <a:lnSpc>
                <a:spcPts val="1466"/>
              </a:lnSpc>
              <a:spcBef>
                <a:spcPts val="0"/>
              </a:spcBef>
            </a:pPr>
            <a:endParaRPr lang="en-US"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US" sz="1000" dirty="0">
                <a:latin typeface="Arial" panose="020B0604020202020204" pitchFamily="34" charset="0"/>
                <a:ea typeface="Calibri" panose="020F0502020204030204" pitchFamily="34" charset="0"/>
                <a:cs typeface="Arial" panose="020B0604020202020204" pitchFamily="34" charset="0"/>
              </a:rPr>
              <a:t>Where will they live?</a:t>
            </a:r>
          </a:p>
          <a:p>
            <a:pPr marL="179524" indent="-179524">
              <a:lnSpc>
                <a:spcPts val="1466"/>
              </a:lnSpc>
              <a:spcBef>
                <a:spcPts val="0"/>
              </a:spcBef>
            </a:pPr>
            <a:endParaRPr lang="en-US"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US" sz="1000" dirty="0">
                <a:latin typeface="Arial" panose="020B0604020202020204" pitchFamily="34" charset="0"/>
                <a:ea typeface="Calibri" panose="020F0502020204030204" pitchFamily="34" charset="0"/>
                <a:cs typeface="Arial" panose="020B0604020202020204" pitchFamily="34" charset="0"/>
              </a:rPr>
              <a:t>How will they spend their time? </a:t>
            </a:r>
          </a:p>
          <a:p>
            <a:pPr marL="179524" indent="-179524">
              <a:lnSpc>
                <a:spcPts val="1466"/>
              </a:lnSpc>
              <a:spcBef>
                <a:spcPts val="0"/>
              </a:spcBef>
            </a:pPr>
            <a:endParaRPr lang="en-US"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US" sz="1000" dirty="0">
                <a:latin typeface="Arial" panose="020B0604020202020204" pitchFamily="34" charset="0"/>
                <a:ea typeface="Calibri" panose="020F0502020204030204" pitchFamily="34" charset="0"/>
                <a:cs typeface="Arial" panose="020B0604020202020204" pitchFamily="34" charset="0"/>
              </a:rPr>
              <a:t>What will their social life look like? </a:t>
            </a:r>
          </a:p>
          <a:p>
            <a:pPr marL="179524" indent="-179524">
              <a:lnSpc>
                <a:spcPts val="1466"/>
              </a:lnSpc>
              <a:spcBef>
                <a:spcPts val="0"/>
              </a:spcBef>
            </a:pPr>
            <a:endParaRPr lang="en-US"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US" sz="1000" dirty="0">
                <a:latin typeface="Arial" panose="020B0604020202020204" pitchFamily="34" charset="0"/>
                <a:ea typeface="Calibri" panose="020F0502020204030204" pitchFamily="34" charset="0"/>
                <a:cs typeface="Arial" panose="020B0604020202020204" pitchFamily="34" charset="0"/>
              </a:rPr>
              <a:t>How will they access services? </a:t>
            </a:r>
          </a:p>
          <a:p>
            <a:pPr marL="179524" indent="-179524">
              <a:lnSpc>
                <a:spcPts val="1466"/>
              </a:lnSpc>
              <a:spcBef>
                <a:spcPts val="0"/>
              </a:spcBef>
            </a:pPr>
            <a:endParaRPr lang="en-US"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US" sz="1000" dirty="0">
                <a:latin typeface="Arial" panose="020B0604020202020204" pitchFamily="34" charset="0"/>
                <a:ea typeface="Calibri" panose="020F0502020204030204" pitchFamily="34" charset="0"/>
                <a:cs typeface="Arial" panose="020B0604020202020204" pitchFamily="34" charset="0"/>
              </a:rPr>
              <a:t>Will this vision change as they get older?</a:t>
            </a:r>
          </a:p>
          <a:p>
            <a:pPr marL="179524" indent="-179524">
              <a:lnSpc>
                <a:spcPts val="1466"/>
              </a:lnSpc>
              <a:spcBef>
                <a:spcPts val="0"/>
              </a:spcBef>
            </a:pPr>
            <a:endParaRPr lang="en-US"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US" sz="1000" dirty="0">
                <a:latin typeface="Arial" panose="020B0604020202020204" pitchFamily="34" charset="0"/>
                <a:ea typeface="Calibri" panose="020F0502020204030204" pitchFamily="34" charset="0"/>
                <a:cs typeface="Arial" panose="020B0604020202020204" pitchFamily="34" charset="0"/>
              </a:rPr>
              <a:t>If they get sick or lose mobility, how do they want to be cared for?</a:t>
            </a:r>
          </a:p>
          <a:p>
            <a:pPr marL="0" indent="0">
              <a:lnSpc>
                <a:spcPts val="1466"/>
              </a:lnSpc>
              <a:spcBef>
                <a:spcPts val="0"/>
              </a:spcBef>
              <a:buNone/>
            </a:pPr>
            <a:endParaRPr lang="en-US"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Once you have a good picture of their ideal vision, you can start researching services, housing/care options, and their associated costs and use that as a segue into the financial conversations that you will need to have. </a:t>
            </a:r>
            <a:endParaRPr lang="en-US" sz="1000" dirty="0">
              <a:latin typeface="Arial" panose="020B0604020202020204" pitchFamily="34" charset="0"/>
              <a:ea typeface="Calibri" panose="020F0502020204030204" pitchFamily="34" charset="0"/>
              <a:cs typeface="Arial" panose="020B0604020202020204" pitchFamily="34" charset="0"/>
            </a:endParaRPr>
          </a:p>
          <a:p>
            <a:pPr>
              <a:lnSpc>
                <a:spcPts val="1466"/>
              </a:lnSpc>
            </a:pPr>
            <a:endParaRPr lang="en-US" sz="1000" dirty="0"/>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59</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1609296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Notes Placeholder 2"/>
          <p:cNvSpPr>
            <a:spLocks noGrp="1"/>
          </p:cNvSpPr>
          <p:nvPr>
            <p:ph type="body" idx="1"/>
          </p:nvPr>
        </p:nvSpPr>
        <p:spPr/>
        <p:txBody>
          <a:bodyPr/>
          <a:lstStyle/>
          <a:p>
            <a:pPr>
              <a:lnSpc>
                <a:spcPts val="1518"/>
              </a:lnSpc>
              <a:spcBef>
                <a:spcPts val="0"/>
              </a:spcBef>
            </a:pPr>
            <a:r>
              <a:rPr lang="en-US" sz="1000" dirty="0"/>
              <a:t>Women </a:t>
            </a:r>
            <a:r>
              <a:rPr lang="en-US" altLang="en-US" sz="1000" dirty="0"/>
              <a:t>are also more empowered in business than ever before. For example, they are launching companies at twice the rate of men. </a:t>
            </a:r>
          </a:p>
          <a:p>
            <a:pPr marL="185934" indent="-185934" defTabSz="991650">
              <a:lnSpc>
                <a:spcPts val="1518"/>
              </a:lnSpc>
              <a:spcBef>
                <a:spcPts val="0"/>
              </a:spcBef>
              <a:defRPr/>
            </a:pPr>
            <a:endParaRPr lang="en-US" altLang="en-US" sz="1000" dirty="0"/>
          </a:p>
          <a:p>
            <a:pPr marL="185934" indent="-185934" defTabSz="991650">
              <a:lnSpc>
                <a:spcPts val="1518"/>
              </a:lnSpc>
              <a:spcBef>
                <a:spcPts val="0"/>
              </a:spcBef>
              <a:defRPr/>
            </a:pPr>
            <a:r>
              <a:rPr lang="en-US" altLang="en-US" sz="1000" dirty="0"/>
              <a:t>Not only that, but they own 4 in 10 of all businesses in the U.S., generating close to $2 trillion annually. </a:t>
            </a:r>
          </a:p>
          <a:p>
            <a:pPr marL="0" indent="0" defTabSz="991650">
              <a:lnSpc>
                <a:spcPts val="1518"/>
              </a:lnSpc>
              <a:spcBef>
                <a:spcPts val="0"/>
              </a:spcBef>
              <a:buNone/>
              <a:defRPr/>
            </a:pPr>
            <a:endParaRPr lang="en-US" altLang="en-US" sz="1000" dirty="0"/>
          </a:p>
          <a:p>
            <a:pPr marL="185934" indent="-185934" defTabSz="991650">
              <a:lnSpc>
                <a:spcPts val="1518"/>
              </a:lnSpc>
              <a:spcBef>
                <a:spcPts val="0"/>
              </a:spcBef>
              <a:defRPr/>
            </a:pPr>
            <a:r>
              <a:rPr lang="en-US" altLang="en-US" sz="1000" dirty="0"/>
              <a:t>When it comes to corporate America, women now hold over 30% of board seats in the U.S.</a:t>
            </a:r>
          </a:p>
          <a:p>
            <a:pPr marL="0" indent="0" defTabSz="991650">
              <a:lnSpc>
                <a:spcPts val="1518"/>
              </a:lnSpc>
              <a:spcBef>
                <a:spcPts val="0"/>
              </a:spcBef>
              <a:buNone/>
              <a:defRPr/>
            </a:pPr>
            <a:endParaRPr lang="en-US" altLang="en-US" sz="1000" dirty="0"/>
          </a:p>
          <a:p>
            <a:pPr marL="185934" indent="-185934" defTabSz="991650">
              <a:lnSpc>
                <a:spcPts val="1518"/>
              </a:lnSpc>
              <a:spcBef>
                <a:spcPts val="0"/>
              </a:spcBef>
              <a:defRPr/>
            </a:pPr>
            <a:r>
              <a:rPr lang="en-US" altLang="en-US" sz="1000" dirty="0"/>
              <a:t>And, since 1980, the number of women in the top 1,000 positions at Fortune 100 companies has increased 27%.</a:t>
            </a:r>
            <a:endParaRPr lang="en-US" altLang="en-US" sz="1000" dirty="0">
              <a:solidFill>
                <a:srgbClr val="FF0000"/>
              </a:solidFill>
            </a:endParaRPr>
          </a:p>
          <a:p>
            <a:pPr>
              <a:lnSpc>
                <a:spcPts val="1518"/>
              </a:lnSpc>
              <a:spcBef>
                <a:spcPts val="0"/>
              </a:spcBef>
            </a:pPr>
            <a:endParaRPr lang="en-US" sz="1000" dirty="0"/>
          </a:p>
          <a:p>
            <a:pPr lvl="1">
              <a:lnSpc>
                <a:spcPts val="1518"/>
              </a:lnSpc>
              <a:spcBef>
                <a:spcPts val="0"/>
              </a:spcBef>
            </a:pPr>
            <a:endParaRPr lang="en-US" altLang="en-US" sz="1000" dirty="0"/>
          </a:p>
        </p:txBody>
      </p:sp>
      <p:sp>
        <p:nvSpPr>
          <p:cNvPr id="2" name="Slide Number Placeholder 1">
            <a:extLst>
              <a:ext uri="{FF2B5EF4-FFF2-40B4-BE49-F238E27FC236}">
                <a16:creationId xmlns:a16="http://schemas.microsoft.com/office/drawing/2014/main" id="{F19E8CCB-AFFC-4C43-B1C3-04FFF95473FD}"/>
              </a:ext>
            </a:extLst>
          </p:cNvPr>
          <p:cNvSpPr>
            <a:spLocks noGrp="1"/>
          </p:cNvSpPr>
          <p:nvPr>
            <p:ph type="sldNum" sz="quarter" idx="5"/>
          </p:nvPr>
        </p:nvSpPr>
        <p:spPr/>
        <p:txBody>
          <a:bodyPr/>
          <a:lstStyle/>
          <a:p>
            <a:pPr defTabSz="947044">
              <a:defRPr/>
            </a:pPr>
            <a:fld id="{4FF0573C-F130-4D1E-A886-85FBB65D3A1B}" type="slidenum">
              <a:rPr lang="en-CA" sz="1600">
                <a:solidFill>
                  <a:prstClr val="black"/>
                </a:solidFill>
                <a:latin typeface="Arial"/>
              </a:rPr>
              <a:pPr defTabSz="947044">
                <a:defRPr/>
              </a:pPr>
              <a:t>6</a:t>
            </a:fld>
            <a:endParaRPr lang="en-CA" sz="1600" dirty="0">
              <a:solidFill>
                <a:prstClr val="black"/>
              </a:solidFill>
              <a:latin typeface="Arial"/>
            </a:endParaRPr>
          </a:p>
        </p:txBody>
      </p:sp>
      <p:sp>
        <p:nvSpPr>
          <p:cNvPr id="5" name="Slide Image Placeholder 4">
            <a:extLst>
              <a:ext uri="{FF2B5EF4-FFF2-40B4-BE49-F238E27FC236}">
                <a16:creationId xmlns:a16="http://schemas.microsoft.com/office/drawing/2014/main" id="{2519CC2D-C7E6-44E3-9199-A2F865BCDA17}"/>
              </a:ext>
            </a:extLst>
          </p:cNvPr>
          <p:cNvSpPr>
            <a:spLocks noGrp="1" noRot="1" noChangeAspect="1"/>
          </p:cNvSpPr>
          <p:nvPr>
            <p:ph type="sldImg"/>
          </p:nvPr>
        </p:nvSpPr>
        <p:spPr/>
      </p:sp>
    </p:spTree>
    <p:extLst>
      <p:ext uri="{BB962C8B-B14F-4D97-AF65-F5344CB8AC3E}">
        <p14:creationId xmlns:p14="http://schemas.microsoft.com/office/powerpoint/2010/main" val="33493395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466"/>
              </a:lnSpc>
              <a:spcBef>
                <a:spcPts val="0"/>
              </a:spcBef>
              <a:buNone/>
            </a:pPr>
            <a:r>
              <a:rPr lang="en-US" sz="1000" dirty="0">
                <a:latin typeface="Arial" panose="020B0604020202020204" pitchFamily="34" charset="0"/>
                <a:cs typeface="Arial" panose="020B0604020202020204" pitchFamily="34" charset="0"/>
              </a:rPr>
              <a:t>This conversation starter may help you think about how to broach the subject with your own parents or loved ones…</a:t>
            </a:r>
          </a:p>
          <a:p>
            <a:pPr marL="0" indent="0">
              <a:lnSpc>
                <a:spcPts val="1466"/>
              </a:lnSpc>
              <a:spcBef>
                <a:spcPts val="0"/>
              </a:spcBef>
              <a:buNone/>
            </a:pPr>
            <a:r>
              <a:rPr lang="en-CA" sz="1000" i="1" dirty="0">
                <a:latin typeface="Arial" panose="020B0604020202020204" pitchFamily="34" charset="0"/>
                <a:ea typeface="Calibri" panose="020F0502020204030204" pitchFamily="34" charset="0"/>
                <a:cs typeface="Arial" panose="020B0604020202020204" pitchFamily="34" charset="0"/>
              </a:rPr>
              <a:t>“Mom, I (we) want to talk to you about your future and what your wishes are. I (we) saw how challenged you were at times when you were caring for Dad and yet you did it with so much love. I (we) want to make sure that we understand your plans so that I (we) can be the same loving support for you that you were for him. It is important that we make plans so that you can live your life the way you want to. And, we want the peace of mind of knowing that we have a plan and know how to help carry out your wishes.”</a:t>
            </a:r>
            <a:endParaRPr lang="en-US" sz="1000" i="1" dirty="0">
              <a:latin typeface="Arial" panose="020B0604020202020204" pitchFamily="34"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60</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10978761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a:xfrm>
            <a:off x="155787" y="3840482"/>
            <a:ext cx="7057812" cy="5583647"/>
          </a:xfrm>
        </p:spPr>
        <p:txBody>
          <a:bodyPr/>
          <a:lstStyle/>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Once you have a good understanding of your parent(s) ideal vision for aging, now it’s time for a reality check. Let’s begin with the physical realities of where they will live and how they will be cared for should they need it. You may want to begin this phase by doing research so that you are well armed with the reality of the options and the numbers. Ideally, you would involve your parent in this research and make it a project you work on together. </a:t>
            </a:r>
          </a:p>
          <a:p>
            <a:pPr marL="0" indent="0">
              <a:lnSpc>
                <a:spcPts val="1466"/>
              </a:lnSpc>
              <a:spcBef>
                <a:spcPts val="0"/>
              </a:spcBef>
              <a:buNone/>
            </a:pPr>
            <a:r>
              <a:rPr lang="en-US" sz="1000" b="1" dirty="0">
                <a:latin typeface="Arial" panose="020B0604020202020204" pitchFamily="34" charset="0"/>
                <a:ea typeface="Calibri" panose="020F0502020204030204" pitchFamily="34" charset="0"/>
                <a:cs typeface="Arial" panose="020B0604020202020204" pitchFamily="34" charset="0"/>
              </a:rPr>
              <a:t>Aging in place</a:t>
            </a:r>
          </a:p>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One of the most popular options is what is called aging in place. Many people want to stay in their homes as they age, but you may have concerns about your parents’ safety, mobility/accessibility and whether they can manage other daily activities themselves. Aging in place takes careful planning and may not be realistic for someone in declining health. Both you and your parents’ plans and finances need to be flexible to accommodate a potentially changing living situation. Common home modifications for aging in place include widening doorways, kitchen modifications, floor modifications, ramp installation, and bathroom modifications. There are various checklists that can be found online to help you think through the modifications that may be needed. Research the costs of these modifications in your area and consider getting estimates from contractors. </a:t>
            </a:r>
          </a:p>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In addition to modifications for the home, it is important to discuss how your parent will access transportation, stay engaged socially, and maintain a healthy lifestyle. You may also want to research monitoring systems to ensure their safety as they get older. One of the most important things to consider is how they will</a:t>
            </a:r>
            <a:r>
              <a:rPr lang="en-CA" sz="1000" dirty="0">
                <a:solidFill>
                  <a:prstClr val="black"/>
                </a:solidFill>
                <a:latin typeface="Arial" panose="020B0604020202020204" pitchFamily="34" charset="0"/>
                <a:ea typeface="Calibri" panose="020F0502020204030204" pitchFamily="34" charset="0"/>
                <a:cs typeface="Arial" panose="020B0604020202020204" pitchFamily="34" charset="0"/>
              </a:rPr>
              <a:t> get access to in-home care if they need it and how it will be paid for. Most people do not realize that the cost of in-home care can be more than many other senior living options. </a:t>
            </a:r>
            <a:r>
              <a:rPr lang="en-CA" sz="1000" dirty="0">
                <a:latin typeface="Arial" panose="020B0604020202020204" pitchFamily="34" charset="0"/>
                <a:ea typeface="Calibri" panose="020F0502020204030204" pitchFamily="34" charset="0"/>
                <a:cs typeface="Arial" panose="020B0604020202020204" pitchFamily="34" charset="0"/>
              </a:rPr>
              <a:t>And, consider the fact that if their health declines, they may still need skilled nursing care.</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r>
              <a:rPr lang="en-US" sz="1000" b="1" dirty="0">
                <a:latin typeface="Arial" panose="020B0604020202020204" pitchFamily="34" charset="0"/>
                <a:cs typeface="Arial" panose="020B0604020202020204" pitchFamily="34" charset="0"/>
              </a:rPr>
              <a:t>Moving in with a family member</a:t>
            </a:r>
          </a:p>
          <a:p>
            <a:pPr marL="0" indent="0" defTabSz="957461">
              <a:lnSpc>
                <a:spcPts val="1466"/>
              </a:lnSpc>
              <a:spcBef>
                <a:spcPts val="0"/>
              </a:spcBef>
              <a:buNone/>
              <a:defRPr/>
            </a:pPr>
            <a:r>
              <a:rPr lang="en-US" sz="1000" dirty="0">
                <a:latin typeface="Arial" panose="020B0604020202020204" pitchFamily="34" charset="0"/>
                <a:cs typeface="Arial" panose="020B0604020202020204" pitchFamily="34" charset="0"/>
              </a:rPr>
              <a:t>Many people consider moving an aging parent or relative into their home as a viable option. While it can be, and there is an opportunity to make wonderful memories together, it is not without pitfalls. For example, what type of space is available (</a:t>
            </a:r>
            <a:r>
              <a:rPr lang="en-CA" sz="1000" dirty="0">
                <a:solidFill>
                  <a:srgbClr val="000000"/>
                </a:solidFill>
                <a:latin typeface="Arial" panose="020B0604020202020204" pitchFamily="34" charset="0"/>
                <a:cs typeface="Arial" panose="020B0604020202020204" pitchFamily="34" charset="0"/>
              </a:rPr>
              <a:t>Accessory Dwelling Unit (ADU)</a:t>
            </a:r>
            <a:r>
              <a:rPr lang="en-US" sz="1000" dirty="0">
                <a:latin typeface="Arial" panose="020B0604020202020204" pitchFamily="34" charset="0"/>
                <a:cs typeface="Arial" panose="020B0604020202020204" pitchFamily="34" charset="0"/>
              </a:rPr>
              <a:t>, in-law apartment, bedroom suite) and who will pay for that if it needs to be built? How will that be accounted for within the estate plan and with other heirs? You want to make sure that, if possible, both your family and your aging parent have their own personal space. You also will want to carefully think through and set expectations for expenses, meals, time spent together, personal space, babysitting, and most importantly, caregiving. Consider having a family meeting with all of the adult siblings or other interested parties to discuss all of this so that there are no misunderstandings or resentments.</a:t>
            </a:r>
          </a:p>
          <a:p>
            <a:pPr marL="0" indent="0">
              <a:lnSpc>
                <a:spcPts val="1466"/>
              </a:lnSpc>
              <a:spcBef>
                <a:spcPts val="0"/>
              </a:spcBef>
              <a:buNone/>
            </a:pPr>
            <a:endParaRPr lang="en-US"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endParaRPr lang="en-US" sz="1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61</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2284726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3677509"/>
            <a:ext cx="7313507" cy="5922025"/>
          </a:xfrm>
        </p:spPr>
        <p:txBody>
          <a:bodyPr/>
          <a:lstStyle/>
          <a:p>
            <a:pPr marL="0" indent="0">
              <a:lnSpc>
                <a:spcPts val="1466"/>
              </a:lnSpc>
              <a:spcBef>
                <a:spcPts val="0"/>
              </a:spcBef>
              <a:buNone/>
            </a:pPr>
            <a:r>
              <a:rPr lang="en-CA" sz="1000" b="1" dirty="0">
                <a:latin typeface="Arial" panose="020B0604020202020204" pitchFamily="34" charset="0"/>
                <a:ea typeface="Calibri" panose="020F0502020204030204" pitchFamily="34" charset="0"/>
                <a:cs typeface="Arial" panose="020B0604020202020204" pitchFamily="34" charset="0"/>
              </a:rPr>
              <a:t>55+ communities</a:t>
            </a:r>
          </a:p>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Most of us are familiar with 55+ communities. They can be found all over the country and there are many options. Often, this is referred to as downsizing and the homes are designed to be one level and accessible. Most communities offer a wide range of amenities and social events and clubs. Typically, people will buy their home in these communities but there are some rental communities available. So, while this option takes care of accessibility and safety of the home and socialization, you still need to plan for the cost of bringing in care if needed or possibly moving to either an assisted living community and/or ultimately a skilled nursing home.</a:t>
            </a:r>
            <a:r>
              <a:rPr lang="en-US" sz="1000" dirty="0">
                <a:latin typeface="Arial" panose="020B0604020202020204" pitchFamily="34" charset="0"/>
                <a:cs typeface="Arial" panose="020B0604020202020204" pitchFamily="34" charset="0"/>
              </a:rPr>
              <a:t> </a:t>
            </a:r>
          </a:p>
          <a:p>
            <a:pPr marL="0" indent="0">
              <a:lnSpc>
                <a:spcPts val="1466"/>
              </a:lnSpc>
              <a:spcBef>
                <a:spcPts val="0"/>
              </a:spcBef>
              <a:buNone/>
            </a:pPr>
            <a:r>
              <a:rPr lang="en-US" sz="1000" b="1" dirty="0">
                <a:latin typeface="Arial" panose="020B0604020202020204" pitchFamily="34" charset="0"/>
                <a:cs typeface="Arial" panose="020B0604020202020204" pitchFamily="34" charset="0"/>
              </a:rPr>
              <a:t>Assisted living/Board and care homes</a:t>
            </a:r>
          </a:p>
          <a:p>
            <a:pPr marL="0" indent="0">
              <a:lnSpc>
                <a:spcPts val="1466"/>
              </a:lnSpc>
              <a:spcBef>
                <a:spcPts val="0"/>
              </a:spcBef>
              <a:buNone/>
            </a:pPr>
            <a:r>
              <a:rPr lang="en-US" sz="1000" dirty="0">
                <a:latin typeface="Arial" panose="020B0604020202020204" pitchFamily="34" charset="0"/>
                <a:cs typeface="Arial" panose="020B0604020202020204" pitchFamily="34" charset="0"/>
              </a:rPr>
              <a:t>Assisted living and board and care homes are the next level of care. Assisted living communities tend to be larger, provide residents with their own apartments, offer meals, socialization, and transportation. They have health aides on staff to assist with the activities of daily living (ADLs) which include personal hygiene/bathing, dressing, toileting, eating, and transferring or ambulating. Board and care homes tend to be a residential setting where a personal residence has been converted. Typically, residents have their own bedroom but do not always have their own bathroom. Like assisted living, they have health aides on staff to help with ADLs. They do offer socialization but on a more limited scale than an assisted living community. Some assisted living and board and care homes offer memory care services as well. </a:t>
            </a:r>
          </a:p>
          <a:p>
            <a:pPr marL="0" indent="0" defTabSz="957461">
              <a:lnSpc>
                <a:spcPts val="1466"/>
              </a:lnSpc>
              <a:spcBef>
                <a:spcPts val="0"/>
              </a:spcBef>
              <a:buClrTx/>
              <a:buNone/>
              <a:defRPr/>
            </a:pPr>
            <a:r>
              <a:rPr lang="en-US" sz="1000" dirty="0">
                <a:latin typeface="Arial" panose="020B0604020202020204" pitchFamily="34" charset="0"/>
                <a:cs typeface="Arial" panose="020B0604020202020204" pitchFamily="34" charset="0"/>
              </a:rPr>
              <a:t>While these options take care of accessible living, socialization, nutrition support, and provide support for the activities of daily living, there may be a time when your loved one needs to move to a skilled nursing home if their health declines. </a:t>
            </a:r>
          </a:p>
          <a:p>
            <a:pPr marL="0" indent="0" defTabSz="957461">
              <a:lnSpc>
                <a:spcPts val="1466"/>
              </a:lnSpc>
              <a:spcBef>
                <a:spcPts val="0"/>
              </a:spcBef>
              <a:buClrTx/>
              <a:buNone/>
              <a:defRPr/>
            </a:pPr>
            <a:r>
              <a:rPr lang="en-US" sz="1000" b="1" dirty="0">
                <a:latin typeface="Arial" panose="020B0604020202020204" pitchFamily="34" charset="0"/>
                <a:cs typeface="Arial" panose="020B0604020202020204" pitchFamily="34" charset="0"/>
              </a:rPr>
              <a:t>Continuing Care Retirement Communities (CCRCs)</a:t>
            </a:r>
          </a:p>
          <a:p>
            <a:pPr marL="0" indent="0" defTabSz="957461">
              <a:lnSpc>
                <a:spcPts val="1466"/>
              </a:lnSpc>
              <a:spcBef>
                <a:spcPts val="0"/>
              </a:spcBef>
              <a:buClrTx/>
              <a:buNone/>
              <a:defRPr/>
            </a:pPr>
            <a:r>
              <a:rPr lang="en-US" sz="1000" dirty="0">
                <a:latin typeface="Arial" panose="020B0604020202020204" pitchFamily="34" charset="0"/>
                <a:cs typeface="Arial" panose="020B0604020202020204" pitchFamily="34" charset="0"/>
              </a:rPr>
              <a:t>Continuing Care Retirement Communities (CCRCs) are the platinum option in senior living because they provide the entire continuum of care, from independent living to assisted living to skilled nursing care and some will provide memory care. Typically, you buy in with a substantial up-front payment and then pay substantial monthly fees, but you can move seamlessly from phase to phase as your health indicates. You do need to qualify from a health perspective (you must be able to start in the independent living – otherwise their financial models don’t work) and from a financial perspective (they want to be sure that you can afford it!). These communities tend to be upscale options and quite expensive. They tend to have upscale amenities and many socialization options. Keep in mind that the contracts are quite complex so you may want to have a skilled attorney review them in detail.  </a:t>
            </a:r>
          </a:p>
          <a:p>
            <a:pPr marL="0" indent="0" defTabSz="957461">
              <a:lnSpc>
                <a:spcPts val="1466"/>
              </a:lnSpc>
              <a:spcBef>
                <a:spcPts val="0"/>
              </a:spcBef>
              <a:buClrTx/>
              <a:buNone/>
              <a:defRPr/>
            </a:pPr>
            <a:r>
              <a:rPr lang="en-US" sz="1000" b="1" dirty="0">
                <a:latin typeface="Arial" panose="020B0604020202020204" pitchFamily="34" charset="0"/>
                <a:cs typeface="Arial" panose="020B0604020202020204" pitchFamily="34" charset="0"/>
              </a:rPr>
              <a:t>Skilled nursing home</a:t>
            </a:r>
          </a:p>
          <a:p>
            <a:pPr marL="0" indent="0" defTabSz="957461">
              <a:lnSpc>
                <a:spcPts val="1466"/>
              </a:lnSpc>
              <a:spcBef>
                <a:spcPts val="0"/>
              </a:spcBef>
              <a:buClrTx/>
              <a:buNone/>
              <a:defRPr/>
            </a:pPr>
            <a:r>
              <a:rPr lang="en-US" sz="1000" dirty="0">
                <a:latin typeface="Arial" panose="020B0604020202020204" pitchFamily="34" charset="0"/>
                <a:cs typeface="Arial" panose="020B0604020202020204" pitchFamily="34" charset="0"/>
              </a:rPr>
              <a:t>All of us know what this is about and none of us want to end up in a skilled nursing home. However, it may be an inescapable reality. You want to make sure that the funds are available and that you have researched and toured different facilities so that you can make the best possible choice out of the available options.</a:t>
            </a:r>
          </a:p>
        </p:txBody>
      </p:sp>
      <p:sp>
        <p:nvSpPr>
          <p:cNvPr id="4" name="Slide Number Placeholder 3"/>
          <p:cNvSpPr>
            <a:spLocks noGrp="1"/>
          </p:cNvSpPr>
          <p:nvPr>
            <p:ph type="sldNum" sz="quarter" idx="5"/>
          </p:nvPr>
        </p:nvSpPr>
        <p:spPr/>
        <p:txBody>
          <a:bodyPr/>
          <a:lstStyle/>
          <a:p>
            <a:fld id="{4FF0573C-F130-4D1E-A886-85FBB65D3A1B}" type="slidenum">
              <a:rPr lang="en-CA" smtClean="0"/>
              <a:pPr/>
              <a:t>62</a:t>
            </a:fld>
            <a:endParaRPr lang="en-CA" dirty="0"/>
          </a:p>
        </p:txBody>
      </p:sp>
    </p:spTree>
    <p:extLst>
      <p:ext uri="{BB962C8B-B14F-4D97-AF65-F5344CB8AC3E}">
        <p14:creationId xmlns:p14="http://schemas.microsoft.com/office/powerpoint/2010/main" val="2160169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466"/>
              </a:lnSpc>
              <a:spcBef>
                <a:spcPts val="0"/>
              </a:spcBef>
              <a:buNone/>
            </a:pPr>
            <a:r>
              <a:rPr lang="en-US" sz="1000" dirty="0">
                <a:cs typeface="Arial" panose="020B0604020202020204" pitchFamily="34" charset="0"/>
              </a:rPr>
              <a:t>Now that we have discussed the different options available, it is time to dig in and do your research. There is a lot of information available online but there are some ways to narrow it down and make it more manageable.</a:t>
            </a:r>
          </a:p>
          <a:p>
            <a:pPr marL="0" indent="0">
              <a:lnSpc>
                <a:spcPts val="1466"/>
              </a:lnSpc>
              <a:spcBef>
                <a:spcPts val="0"/>
              </a:spcBef>
              <a:buNone/>
            </a:pPr>
            <a:endParaRPr lang="en-US" sz="1000" dirty="0">
              <a:cs typeface="Arial" panose="020B0604020202020204" pitchFamily="34" charset="0"/>
            </a:endParaRPr>
          </a:p>
          <a:p>
            <a:pPr marL="0" indent="0" defTabSz="957461">
              <a:lnSpc>
                <a:spcPts val="1466"/>
              </a:lnSpc>
              <a:spcBef>
                <a:spcPts val="0"/>
              </a:spcBef>
              <a:buNone/>
              <a:defRPr/>
            </a:pPr>
            <a:r>
              <a:rPr lang="en-US" sz="1000" dirty="0">
                <a:cs typeface="Arial" panose="020B0604020202020204" pitchFamily="34" charset="0"/>
              </a:rPr>
              <a:t>The first is the Genworth Cost of Care Survey. This survey is focused on the costs for in-home care, adult day care, assisted living, and skilled nursing care. It is available online and is a tremendous resource. Genworth does the research every year and creates the survey which is very easy to navigate. You can start by looking at nationwide averages but then you can narrow it down further by zip code and geographic area to get a more targeted view of costs. </a:t>
            </a:r>
            <a:r>
              <a:rPr lang="en-CA" sz="1000" dirty="0">
                <a:solidFill>
                  <a:srgbClr val="000000"/>
                </a:solidFill>
                <a:cs typeface="Arial" panose="020B0604020202020204" pitchFamily="34" charset="0"/>
              </a:rPr>
              <a:t>Please note the Genworth survey does not provide</a:t>
            </a:r>
            <a:r>
              <a:rPr lang="en-CA" dirty="0">
                <a:solidFill>
                  <a:srgbClr val="000000"/>
                </a:solidFill>
              </a:rPr>
              <a:t> </a:t>
            </a:r>
            <a:r>
              <a:rPr lang="en-US" sz="1000" dirty="0">
                <a:cs typeface="Arial" panose="020B0604020202020204" pitchFamily="34" charset="0"/>
              </a:rPr>
              <a:t>costs for CCRC(s). CCRCs, due to their complexity, have many different pricing options</a:t>
            </a:r>
            <a:r>
              <a:rPr lang="en-CA" sz="1000" dirty="0">
                <a:solidFill>
                  <a:srgbClr val="000000"/>
                </a:solidFill>
                <a:cs typeface="Arial" panose="020B0604020202020204" pitchFamily="34" charset="0"/>
              </a:rPr>
              <a:t>;</a:t>
            </a:r>
            <a:r>
              <a:rPr lang="en-US" sz="1000" dirty="0">
                <a:cs typeface="Arial" panose="020B0604020202020204" pitchFamily="34" charset="0"/>
              </a:rPr>
              <a:t> the best way to find out what the costs are for CCRCs is to tour nearby communities, meet with them to understand the pricing, and then create your own comparison. The same is true for board and care homes (which are more common on the west coast).</a:t>
            </a:r>
          </a:p>
          <a:p>
            <a:pPr marL="0" indent="0">
              <a:lnSpc>
                <a:spcPts val="1466"/>
              </a:lnSpc>
              <a:spcBef>
                <a:spcPts val="0"/>
              </a:spcBef>
              <a:buNone/>
            </a:pPr>
            <a:endParaRPr lang="en-US" sz="1000" dirty="0">
              <a:cs typeface="Arial" panose="020B0604020202020204" pitchFamily="34" charset="0"/>
            </a:endParaRPr>
          </a:p>
          <a:p>
            <a:pPr marL="0" indent="0" defTabSz="957461">
              <a:lnSpc>
                <a:spcPts val="1466"/>
              </a:lnSpc>
              <a:spcBef>
                <a:spcPts val="0"/>
              </a:spcBef>
              <a:buNone/>
              <a:defRPr/>
            </a:pPr>
            <a:r>
              <a:rPr lang="en-US" sz="1000" dirty="0">
                <a:cs typeface="Arial" panose="020B0604020202020204" pitchFamily="34" charset="0"/>
              </a:rPr>
              <a:t>Which brings me to a Place for Mom, a free service to you and your families. You can find them online and we would recommend that you call them to get personalized guidance from an advisor. They can help you find home care in your area as well as senior housing options. We would recommend that you tour multiple options/communities to </a:t>
            </a:r>
            <a:r>
              <a:rPr lang="en-CA" sz="1000" dirty="0">
                <a:solidFill>
                  <a:srgbClr val="000000"/>
                </a:solidFill>
                <a:cs typeface="Arial" panose="020B0604020202020204" pitchFamily="34" charset="0"/>
              </a:rPr>
              <a:t>achieve</a:t>
            </a:r>
            <a:r>
              <a:rPr lang="en-CA" dirty="0">
                <a:solidFill>
                  <a:srgbClr val="000000"/>
                </a:solidFill>
              </a:rPr>
              <a:t> </a:t>
            </a:r>
            <a:r>
              <a:rPr lang="en-US" sz="1000" dirty="0">
                <a:cs typeface="Arial" panose="020B0604020202020204" pitchFamily="34" charset="0"/>
              </a:rPr>
              <a:t>a deeper understanding of what the environment will provide for your loved one. You can tour these on your own but ultimately, if they are able and willing, it may be best to tour them with your </a:t>
            </a:r>
            <a:r>
              <a:rPr lang="en-CA" sz="1000" dirty="0">
                <a:solidFill>
                  <a:srgbClr val="000000"/>
                </a:solidFill>
                <a:cs typeface="Arial" panose="020B0604020202020204" pitchFamily="34" charset="0"/>
              </a:rPr>
              <a:t>parent(s)</a:t>
            </a:r>
            <a:r>
              <a:rPr lang="en-US" sz="1000" dirty="0">
                <a:cs typeface="Arial" panose="020B0604020202020204" pitchFamily="34" charset="0"/>
              </a:rPr>
              <a:t>.</a:t>
            </a:r>
          </a:p>
          <a:p>
            <a:pPr marL="0" indent="0">
              <a:lnSpc>
                <a:spcPts val="1466"/>
              </a:lnSpc>
              <a:spcBef>
                <a:spcPts val="0"/>
              </a:spcBef>
              <a:buNone/>
            </a:pPr>
            <a:endParaRPr lang="en-CA" sz="1000" dirty="0">
              <a:ea typeface="Tahoma" panose="020B060403050404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63</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33673368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466"/>
              </a:lnSpc>
              <a:spcBef>
                <a:spcPts val="0"/>
              </a:spcBef>
              <a:buNone/>
            </a:pPr>
            <a:r>
              <a:rPr lang="en-US" sz="1000" dirty="0">
                <a:latin typeface="Arial" panose="020B0604020202020204" pitchFamily="34" charset="0"/>
                <a:cs typeface="Arial" panose="020B0604020202020204" pitchFamily="34" charset="0"/>
              </a:rPr>
              <a:t>This conversation starter may help you think about how to broach the subject of the physical and financial realties with your parents or loved ones…</a:t>
            </a:r>
          </a:p>
          <a:p>
            <a:pPr marL="0" indent="0">
              <a:lnSpc>
                <a:spcPts val="1466"/>
              </a:lnSpc>
              <a:spcBef>
                <a:spcPts val="0"/>
              </a:spcBef>
              <a:buNone/>
            </a:pPr>
            <a:endParaRPr lang="en-US" sz="1000" dirty="0">
              <a:latin typeface="Arial" panose="020B0604020202020204" pitchFamily="34" charset="0"/>
              <a:cs typeface="Arial" panose="020B0604020202020204" pitchFamily="34" charset="0"/>
            </a:endParaRPr>
          </a:p>
          <a:p>
            <a:pPr marL="0" indent="0">
              <a:lnSpc>
                <a:spcPts val="1466"/>
              </a:lnSpc>
              <a:spcBef>
                <a:spcPts val="0"/>
              </a:spcBef>
              <a:buNone/>
            </a:pPr>
            <a:r>
              <a:rPr lang="en-US" sz="1000" i="1" dirty="0">
                <a:latin typeface="Arial" panose="020B0604020202020204" pitchFamily="34" charset="0"/>
                <a:ea typeface="Calibri" panose="020F0502020204030204" pitchFamily="34" charset="0"/>
                <a:cs typeface="Arial" panose="020B0604020202020204" pitchFamily="34" charset="0"/>
              </a:rPr>
              <a:t>“Mom, i</a:t>
            </a:r>
            <a:r>
              <a:rPr lang="en-CA" sz="1000" i="1" dirty="0">
                <a:latin typeface="Arial" panose="020B0604020202020204" pitchFamily="34" charset="0"/>
                <a:ea typeface="Calibri" panose="020F0502020204030204" pitchFamily="34" charset="0"/>
                <a:cs typeface="Arial" panose="020B0604020202020204" pitchFamily="34" charset="0"/>
              </a:rPr>
              <a:t>n our last conversation we talked about your hopes and wishes for how you would like to live as you age. The next step is to do our research so that we are prepared. I(we) would love for us to make that a project that we can do together. Alternatively, I(we) can do the research and present you with available services and options in the area for you to consider. This is all about us being able to support you and to do that in way that would make you feel comfortable. Would you like to work on this together or would you prefer that I(we) do the research and present it to you?”</a:t>
            </a:r>
            <a:endParaRPr lang="en-US" sz="1000" i="1" dirty="0">
              <a:latin typeface="Arial" panose="020B0604020202020204" pitchFamily="34" charset="0"/>
              <a:ea typeface="Calibri" panose="020F0502020204030204" pitchFamily="34" charset="0"/>
              <a:cs typeface="Arial" panose="020B0604020202020204" pitchFamily="34" charset="0"/>
            </a:endParaRPr>
          </a:p>
          <a:p>
            <a:pPr marL="0">
              <a:spcBef>
                <a:spcPts val="0"/>
              </a:spcBef>
              <a:spcAft>
                <a:spcPts val="838"/>
              </a:spcAft>
            </a:pPr>
            <a:endParaRPr lang="en-US" sz="1000" dirty="0"/>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64</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35900775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466"/>
              </a:lnSpc>
              <a:spcBef>
                <a:spcPts val="0"/>
              </a:spcBef>
              <a:buNone/>
            </a:pPr>
            <a:r>
              <a:rPr lang="en-US" sz="1000" dirty="0">
                <a:latin typeface="Arial" panose="020B0604020202020204" pitchFamily="34" charset="0"/>
                <a:cs typeface="Arial" panose="020B0604020202020204" pitchFamily="34" charset="0"/>
              </a:rPr>
              <a:t>Alternatively, here is another way to do it…</a:t>
            </a:r>
          </a:p>
          <a:p>
            <a:pPr marL="0" indent="0" defTabSz="957461">
              <a:lnSpc>
                <a:spcPts val="1466"/>
              </a:lnSpc>
              <a:spcBef>
                <a:spcPts val="0"/>
              </a:spcBef>
              <a:buClrTx/>
              <a:buNone/>
              <a:defRPr/>
            </a:pPr>
            <a:r>
              <a:rPr lang="en-CA" sz="1000" i="1" dirty="0">
                <a:latin typeface="Arial" panose="020B0604020202020204" pitchFamily="34" charset="0"/>
                <a:ea typeface="Calibri" panose="020F0502020204030204" pitchFamily="34" charset="0"/>
                <a:cs typeface="Arial" panose="020B0604020202020204" pitchFamily="34" charset="0"/>
              </a:rPr>
              <a:t>“Mom, after our last conversation, I (we) did some research on available options and their costs. I (we) would like to share these with you so that you can start to think through what might work best for you. Even if we never need to take advantage of any of these services or communities, it will give me (us) peace of mind to know that I (we) are prepared and that I (we) know what your wishes are.”</a:t>
            </a:r>
            <a:endParaRPr lang="en-US" sz="1000" i="1"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Once you have done the research and talked it through, this should lead naturally to a discussion of their finances and what is reasonable from an affordability perspective. You will want to understand their cash flow, their liquid assets and their ownership structure, and their illiquid assets and ownership structure. In order to preserve family harmony, it is best to include siblings in the research phase and the financial conversations. If your parent(s) has a financial professional and if they are open to it, consider a family meeting that the financial professional can facilitate to discuss your parents overall financial picture with the family. </a:t>
            </a:r>
            <a:endParaRPr lang="en-US" sz="1000" dirty="0">
              <a:latin typeface="Arial" panose="020B0604020202020204" pitchFamily="34" charset="0"/>
              <a:ea typeface="Calibri" panose="020F0502020204030204" pitchFamily="34" charset="0"/>
              <a:cs typeface="Arial" panose="020B0604020202020204" pitchFamily="34" charset="0"/>
            </a:endParaRPr>
          </a:p>
          <a:p>
            <a:pPr marL="0">
              <a:lnSpc>
                <a:spcPts val="1466"/>
              </a:lnSpc>
              <a:spcBef>
                <a:spcPts val="0"/>
              </a:spcBef>
            </a:pPr>
            <a:endParaRPr lang="en-CA" sz="1000" i="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spcAft>
                <a:spcPts val="838"/>
              </a:spcAft>
            </a:pPr>
            <a:endParaRPr lang="en-US" sz="1000" dirty="0">
              <a:latin typeface="Calibri" panose="020F0502020204030204" pitchFamily="34" charset="0"/>
              <a:ea typeface="Calibri" panose="020F0502020204030204" pitchFamily="34" charset="0"/>
              <a:cs typeface="Times New Roman" panose="02020603050405020304" pitchFamily="18" charset="0"/>
            </a:endParaRPr>
          </a:p>
          <a:p>
            <a:endParaRPr lang="en-US" sz="1000" dirty="0"/>
          </a:p>
          <a:p>
            <a:pPr marL="0">
              <a:spcBef>
                <a:spcPts val="0"/>
              </a:spcBef>
              <a:spcAft>
                <a:spcPts val="838"/>
              </a:spcAft>
            </a:pPr>
            <a:endParaRPr lang="en-US" sz="1000" dirty="0"/>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65</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34777598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7119" y="3960988"/>
            <a:ext cx="7174245" cy="5684445"/>
          </a:xfrm>
        </p:spPr>
        <p:txBody>
          <a:bodyPr/>
          <a:lstStyle/>
          <a:p>
            <a:pPr marL="0" indent="0" defTabSz="947044">
              <a:lnSpc>
                <a:spcPts val="1518"/>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Let’s talk for a minute about family caregiving…</a:t>
            </a:r>
          </a:p>
          <a:p>
            <a:pPr marL="0" indent="0" defTabSz="947044">
              <a:lnSpc>
                <a:spcPts val="1518"/>
              </a:lnSpc>
              <a:spcBef>
                <a:spcPts val="0"/>
              </a:spcBef>
              <a:buNone/>
              <a:defRPr/>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defTabSz="947044">
              <a:lnSpc>
                <a:spcPts val="1518"/>
              </a:lnSpc>
              <a:spcBef>
                <a:spcPts val="0"/>
              </a:spcBef>
              <a:buNone/>
              <a:defRPr/>
            </a:pPr>
            <a:r>
              <a:rPr lang="en-CA" sz="1000" dirty="0">
                <a:latin typeface="Arial" panose="020B0604020202020204" pitchFamily="34" charset="0"/>
                <a:ea typeface="Calibri" panose="020F0502020204030204" pitchFamily="34" charset="0"/>
                <a:cs typeface="Arial" panose="020B0604020202020204" pitchFamily="34" charset="0"/>
              </a:rPr>
              <a:t>Oftentimes, family caregiving is a choice but sometimes it happens when there is no other choice. It can be an incredible, selfless gift you give a loved one, but it can also be isolating, exhausting, stressful, and depressing. And, it can jeopardize your own career and finances, and cause strain and rifts within their family.</a:t>
            </a:r>
          </a:p>
          <a:p>
            <a:pPr marL="0" indent="0" defTabSz="947044">
              <a:lnSpc>
                <a:spcPts val="1518"/>
              </a:lnSpc>
              <a:spcBef>
                <a:spcPts val="0"/>
              </a:spcBef>
              <a:buNone/>
              <a:defRPr/>
            </a:pPr>
            <a:endParaRPr lang="en-US" sz="1000" dirty="0">
              <a:latin typeface="Arial" panose="020B0604020202020204" pitchFamily="34" charset="0"/>
              <a:ea typeface="Calibri" panose="020F0502020204030204" pitchFamily="34" charset="0"/>
              <a:cs typeface="Arial" panose="020B0604020202020204" pitchFamily="34" charset="0"/>
            </a:endParaRPr>
          </a:p>
          <a:p>
            <a:pPr marL="0" indent="0" defTabSz="947044">
              <a:lnSpc>
                <a:spcPts val="1518"/>
              </a:lnSpc>
              <a:spcBef>
                <a:spcPts val="0"/>
              </a:spcBef>
              <a:buNone/>
            </a:pPr>
            <a:r>
              <a:rPr lang="en-CA" sz="1000" b="1" dirty="0">
                <a:latin typeface="Arial" panose="020B0604020202020204" pitchFamily="34" charset="0"/>
                <a:ea typeface="Calibri" panose="020F0502020204030204" pitchFamily="34" charset="0"/>
                <a:cs typeface="Arial" panose="020B0604020202020204" pitchFamily="34" charset="0"/>
              </a:rPr>
              <a:t>Start by getting the support you need.</a:t>
            </a:r>
            <a:r>
              <a:rPr lang="en-US" sz="1000" b="1" dirty="0">
                <a:latin typeface="Arial" panose="020B0604020202020204" pitchFamily="34" charset="0"/>
                <a:ea typeface="Calibri" panose="020F0502020204030204" pitchFamily="34" charset="0"/>
                <a:cs typeface="Arial" panose="020B0604020202020204" pitchFamily="34" charset="0"/>
              </a:rPr>
              <a:t> </a:t>
            </a:r>
            <a:r>
              <a:rPr lang="en-CA" sz="1000" dirty="0">
                <a:latin typeface="Arial" panose="020B0604020202020204" pitchFamily="34" charset="0"/>
                <a:ea typeface="Calibri" panose="020F0502020204030204" pitchFamily="34" charset="0"/>
                <a:cs typeface="Arial" panose="020B0604020202020204" pitchFamily="34" charset="0"/>
              </a:rPr>
              <a:t>Taking care of aging parents can be overwhelming, especially if they are also caring for their own children. Playing a dual caregiving role can add to your emotional and financial stress.  </a:t>
            </a:r>
            <a:endParaRPr lang="en-US" sz="1000" dirty="0">
              <a:latin typeface="Arial" panose="020B0604020202020204" pitchFamily="34" charset="0"/>
              <a:ea typeface="Calibri" panose="020F0502020204030204" pitchFamily="34" charset="0"/>
              <a:cs typeface="Arial" panose="020B0604020202020204" pitchFamily="34" charset="0"/>
            </a:endParaRPr>
          </a:p>
          <a:p>
            <a:pPr marL="0" indent="0" defTabSz="947044">
              <a:lnSpc>
                <a:spcPts val="1518"/>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defTabSz="947044">
              <a:lnSpc>
                <a:spcPts val="1518"/>
              </a:lnSpc>
              <a:spcBef>
                <a:spcPts val="0"/>
              </a:spcBef>
              <a:buNone/>
            </a:pPr>
            <a:r>
              <a:rPr lang="en-CA" sz="1000" b="1" dirty="0">
                <a:latin typeface="Arial" panose="020B0604020202020204" pitchFamily="34" charset="0"/>
                <a:ea typeface="Calibri" panose="020F0502020204030204" pitchFamily="34" charset="0"/>
                <a:cs typeface="Arial" panose="020B0604020202020204" pitchFamily="34" charset="0"/>
              </a:rPr>
              <a:t>You will want to talk it through with your parent(s). </a:t>
            </a:r>
            <a:r>
              <a:rPr lang="en-CA" sz="1000" dirty="0">
                <a:latin typeface="Arial" panose="020B0604020202020204" pitchFamily="34" charset="0"/>
                <a:ea typeface="Calibri" panose="020F0502020204030204" pitchFamily="34" charset="0"/>
                <a:cs typeface="Arial" panose="020B0604020202020204" pitchFamily="34" charset="0"/>
              </a:rPr>
              <a:t>Having conversations with your parent(s) on caregiving and financial issues might feel awkward at first, but it’s important to be proactive. The earlier you can do this, the easier it will be. Waiting until there is a crisis will limit your options and be extremely stressful for you for your parents. Advance planning can go a long way toward easing future conflicts. </a:t>
            </a:r>
          </a:p>
          <a:p>
            <a:pPr marL="0" indent="0" defTabSz="947044">
              <a:lnSpc>
                <a:spcPts val="1518"/>
              </a:lnSpc>
              <a:spcBef>
                <a:spcPts val="0"/>
              </a:spcBef>
              <a:buNone/>
            </a:pPr>
            <a:endParaRPr lang="en-US" sz="1000" dirty="0">
              <a:latin typeface="Arial" panose="020B0604020202020204" pitchFamily="34" charset="0"/>
              <a:ea typeface="Calibri" panose="020F0502020204030204" pitchFamily="34" charset="0"/>
              <a:cs typeface="Arial" panose="020B0604020202020204" pitchFamily="34" charset="0"/>
            </a:endParaRPr>
          </a:p>
          <a:p>
            <a:pPr marL="0" indent="0" defTabSz="947044">
              <a:lnSpc>
                <a:spcPts val="1518"/>
              </a:lnSpc>
              <a:spcBef>
                <a:spcPts val="0"/>
              </a:spcBef>
              <a:buNone/>
            </a:pPr>
            <a:r>
              <a:rPr lang="en-CA" sz="1000" b="1" dirty="0">
                <a:latin typeface="Arial" panose="020B0604020202020204" pitchFamily="34" charset="0"/>
                <a:ea typeface="Calibri" panose="020F0502020204030204" pitchFamily="34" charset="0"/>
                <a:cs typeface="Arial" panose="020B0604020202020204" pitchFamily="34" charset="0"/>
              </a:rPr>
              <a:t>Try to share the caregiving responsibility. </a:t>
            </a:r>
            <a:r>
              <a:rPr lang="en-CA" sz="1000" dirty="0">
                <a:latin typeface="Arial" panose="020B0604020202020204" pitchFamily="34" charset="0"/>
                <a:ea typeface="Calibri" panose="020F0502020204030204" pitchFamily="34" charset="0"/>
                <a:cs typeface="Arial" panose="020B0604020202020204" pitchFamily="34" charset="0"/>
              </a:rPr>
              <a:t>Instead of taking it on alone, you may want to establish a support system of family and friends to help you cope. Resources like adult day programs, volunteer senior companions, meal delivery services – even a neighbor – can also provide socialization and care for your aging parent while giving them a much-needed break.  </a:t>
            </a:r>
          </a:p>
          <a:p>
            <a:pPr marL="0" indent="0" defTabSz="947044">
              <a:lnSpc>
                <a:spcPts val="1518"/>
              </a:lnSpc>
              <a:spcBef>
                <a:spcPts val="0"/>
              </a:spcBef>
              <a:buNone/>
            </a:pPr>
            <a:endParaRPr lang="en-US" sz="1000" dirty="0">
              <a:latin typeface="Arial" panose="020B0604020202020204" pitchFamily="34" charset="0"/>
              <a:ea typeface="Calibri" panose="020F0502020204030204" pitchFamily="34" charset="0"/>
              <a:cs typeface="Arial" panose="020B0604020202020204" pitchFamily="34" charset="0"/>
            </a:endParaRPr>
          </a:p>
          <a:p>
            <a:pPr marL="0" indent="0" defTabSz="947044">
              <a:lnSpc>
                <a:spcPts val="1518"/>
              </a:lnSpc>
              <a:spcBef>
                <a:spcPts val="0"/>
              </a:spcBef>
              <a:buNone/>
            </a:pPr>
            <a:r>
              <a:rPr lang="en-CA" sz="1000" b="1" dirty="0">
                <a:latin typeface="Arial" panose="020B0604020202020204" pitchFamily="34" charset="0"/>
                <a:ea typeface="Calibri" panose="020F0502020204030204" pitchFamily="34" charset="0"/>
                <a:cs typeface="Arial" panose="020B0604020202020204" pitchFamily="34" charset="0"/>
              </a:rPr>
              <a:t>Get help from professionals. </a:t>
            </a:r>
            <a:r>
              <a:rPr lang="en-CA" sz="1000" dirty="0">
                <a:latin typeface="Arial" panose="020B0604020202020204" pitchFamily="34" charset="0"/>
                <a:ea typeface="Calibri" panose="020F0502020204030204" pitchFamily="34" charset="0"/>
                <a:cs typeface="Arial" panose="020B0604020202020204" pitchFamily="34" charset="0"/>
              </a:rPr>
              <a:t>Seek out those who can provide trusted information and reassurance. This includes your loved one’s medical team as well their financial professional, who can recommend strategies for dealing with some of the most likely scenarios involving your parent(s).  </a:t>
            </a:r>
          </a:p>
          <a:p>
            <a:pPr marL="0" indent="0" defTabSz="947044">
              <a:lnSpc>
                <a:spcPts val="1518"/>
              </a:lnSpc>
              <a:spcBef>
                <a:spcPts val="0"/>
              </a:spcBef>
              <a:buNone/>
            </a:pPr>
            <a:endParaRPr lang="en-US" sz="1000" dirty="0">
              <a:latin typeface="Arial" panose="020B0604020202020204" pitchFamily="34" charset="0"/>
              <a:ea typeface="Calibri" panose="020F0502020204030204" pitchFamily="34" charset="0"/>
              <a:cs typeface="Arial" panose="020B0604020202020204" pitchFamily="34" charset="0"/>
            </a:endParaRPr>
          </a:p>
          <a:p>
            <a:pPr marL="0" indent="0" defTabSz="947044">
              <a:lnSpc>
                <a:spcPts val="1518"/>
              </a:lnSpc>
              <a:spcBef>
                <a:spcPts val="0"/>
              </a:spcBef>
              <a:buNone/>
              <a:defRPr/>
            </a:pPr>
            <a:r>
              <a:rPr lang="en-CA" sz="1000" b="1" dirty="0">
                <a:latin typeface="Arial" panose="020B0604020202020204" pitchFamily="34" charset="0"/>
                <a:ea typeface="Calibri" panose="020F0502020204030204" pitchFamily="34" charset="0"/>
                <a:cs typeface="Arial" panose="020B0604020202020204" pitchFamily="34" charset="0"/>
              </a:rPr>
              <a:t>Promote self-care. </a:t>
            </a:r>
            <a:r>
              <a:rPr lang="en-CA" sz="1000" dirty="0">
                <a:latin typeface="Arial" panose="020B0604020202020204" pitchFamily="34" charset="0"/>
                <a:ea typeface="Calibri" panose="020F0502020204030204" pitchFamily="34" charset="0"/>
                <a:cs typeface="Arial" panose="020B0604020202020204" pitchFamily="34" charset="0"/>
              </a:rPr>
              <a:t>Caregivers tend to put themselves last, but ignoring your physical and mental well-being can put your own health at risk. Be realistic about the level of care you can provide without feeling overburdened.</a:t>
            </a:r>
          </a:p>
          <a:p>
            <a:pPr marL="0" indent="0" defTabSz="947044">
              <a:lnSpc>
                <a:spcPts val="1518"/>
              </a:lnSpc>
              <a:spcBef>
                <a:spcPts val="0"/>
              </a:spcBef>
              <a:buNone/>
              <a:defRPr/>
            </a:pPr>
            <a:endParaRPr lang="en-US" sz="1000"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defTabSz="947044">
              <a:defRPr/>
            </a:pPr>
            <a:fld id="{4FF0573C-F130-4D1E-A886-85FBB65D3A1B}" type="slidenum">
              <a:rPr lang="en-CA" sz="1600">
                <a:solidFill>
                  <a:prstClr val="black"/>
                </a:solidFill>
                <a:latin typeface="Arial"/>
              </a:rPr>
              <a:pPr defTabSz="947044">
                <a:defRPr/>
              </a:pPr>
              <a:t>66</a:t>
            </a:fld>
            <a:endParaRPr lang="en-CA" sz="1600" dirty="0">
              <a:solidFill>
                <a:prstClr val="black"/>
              </a:solidFill>
              <a:latin typeface="Arial"/>
            </a:endParaRPr>
          </a:p>
        </p:txBody>
      </p:sp>
    </p:spTree>
    <p:extLst>
      <p:ext uri="{BB962C8B-B14F-4D97-AF65-F5344CB8AC3E}">
        <p14:creationId xmlns:p14="http://schemas.microsoft.com/office/powerpoint/2010/main" val="21275259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47044">
              <a:lnSpc>
                <a:spcPts val="1518"/>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Now let’s talk about the financial impacts of family caregiving.</a:t>
            </a:r>
          </a:p>
          <a:p>
            <a:pPr marL="0" indent="0" defTabSz="947044">
              <a:lnSpc>
                <a:spcPts val="1518"/>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defTabSz="947044">
              <a:lnSpc>
                <a:spcPts val="1518"/>
              </a:lnSpc>
              <a:spcBef>
                <a:spcPts val="0"/>
              </a:spcBef>
              <a:buNone/>
              <a:defRPr/>
            </a:pPr>
            <a:r>
              <a:rPr lang="en-CA" sz="1000" dirty="0">
                <a:latin typeface="Arial" panose="020B0604020202020204" pitchFamily="34" charset="0"/>
                <a:ea typeface="Calibri" panose="020F0502020204030204" pitchFamily="34" charset="0"/>
                <a:cs typeface="Arial" panose="020B0604020202020204" pitchFamily="34" charset="0"/>
              </a:rPr>
              <a:t>It is not unusual for family caregivers to face regular out-of-pocket costs. </a:t>
            </a:r>
            <a:r>
              <a:rPr lang="en-US" sz="1000" dirty="0">
                <a:latin typeface="Arial" panose="020B0604020202020204" pitchFamily="34" charset="0"/>
                <a:ea typeface="Calibri" panose="020F0502020204030204" pitchFamily="34" charset="0"/>
                <a:cs typeface="Arial" panose="020B0604020202020204" pitchFamily="34" charset="0"/>
              </a:rPr>
              <a:t>A Place for Mom shows the average caregiver spends 26% of their income to look after a senior loved one.1</a:t>
            </a: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defTabSz="947044">
              <a:lnSpc>
                <a:spcPts val="1518"/>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defTabSz="947044">
              <a:lnSpc>
                <a:spcPts val="1518"/>
              </a:lnSpc>
              <a:spcBef>
                <a:spcPts val="0"/>
              </a:spcBef>
              <a:buNone/>
            </a:pPr>
            <a:r>
              <a:rPr lang="en-CA" sz="1000" b="1" dirty="0">
                <a:latin typeface="Arial" panose="020B0604020202020204" pitchFamily="34" charset="0"/>
                <a:ea typeface="Calibri" panose="020F0502020204030204" pitchFamily="34" charset="0"/>
                <a:cs typeface="Arial" panose="020B0604020202020204" pitchFamily="34" charset="0"/>
              </a:rPr>
              <a:t>Help them take control: review their own financial situation</a:t>
            </a:r>
            <a:endParaRPr lang="en-US" sz="1000" b="1" dirty="0">
              <a:latin typeface="Arial" panose="020B0604020202020204" pitchFamily="34" charset="0"/>
              <a:ea typeface="Calibri" panose="020F0502020204030204" pitchFamily="34" charset="0"/>
              <a:cs typeface="Arial" panose="020B0604020202020204" pitchFamily="34" charset="0"/>
            </a:endParaRPr>
          </a:p>
          <a:p>
            <a:pPr marL="0" indent="0" defTabSz="947044">
              <a:lnSpc>
                <a:spcPts val="1518"/>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The economic effects of family caregiving can result in significant short- and long-term financial consequences across generations. Help your clients figure out how they’ll manage the many expenses related to caregiving and live on potentially less income as they dedicate more time to your parent(s).</a:t>
            </a:r>
          </a:p>
          <a:p>
            <a:pPr marL="0" indent="0" defTabSz="947044">
              <a:lnSpc>
                <a:spcPts val="1518"/>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defTabSz="947044">
              <a:lnSpc>
                <a:spcPts val="1518"/>
              </a:lnSpc>
              <a:spcBef>
                <a:spcPts val="0"/>
              </a:spcBef>
              <a:buNone/>
            </a:pPr>
            <a:r>
              <a:rPr lang="en-CA" sz="1000" b="1" dirty="0">
                <a:latin typeface="Arial" panose="020B0604020202020204" pitchFamily="34" charset="0"/>
                <a:ea typeface="Calibri" panose="020F0502020204030204" pitchFamily="34" charset="0"/>
                <a:cs typeface="Arial" panose="020B0604020202020204" pitchFamily="34" charset="0"/>
              </a:rPr>
              <a:t>Have a plan</a:t>
            </a:r>
          </a:p>
          <a:p>
            <a:pPr marL="0" indent="0" defTabSz="947044">
              <a:lnSpc>
                <a:spcPts val="1518"/>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You, as a financial professional can help your clients put together a plan for continuing to meet their own goals (e.g., for retirement, college savings, etc.) as they take on more responsibility for caregiving.</a:t>
            </a:r>
          </a:p>
          <a:p>
            <a:pPr marL="0" indent="0" defTabSz="947044">
              <a:lnSpc>
                <a:spcPts val="1518"/>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defTabSz="947044">
              <a:lnSpc>
                <a:spcPts val="1518"/>
              </a:lnSpc>
              <a:spcBef>
                <a:spcPts val="0"/>
              </a:spcBef>
              <a:buNone/>
              <a:defRPr/>
            </a:pPr>
            <a:r>
              <a:rPr lang="en-CA" sz="1000" baseline="30000" dirty="0">
                <a:latin typeface="Arial" panose="020B0604020202020204" pitchFamily="34" charset="0"/>
                <a:ea typeface="Calibri" panose="020F0502020204030204" pitchFamily="34" charset="0"/>
                <a:cs typeface="Arial" panose="020B0604020202020204" pitchFamily="34" charset="0"/>
              </a:rPr>
              <a:t>1</a:t>
            </a:r>
            <a:r>
              <a:rPr lang="en-US" sz="1000" dirty="0">
                <a:latin typeface="Arial" panose="020B0604020202020204" pitchFamily="34" charset="0"/>
                <a:ea typeface="Calibri" panose="020F0502020204030204" pitchFamily="34" charset="0"/>
                <a:cs typeface="Arial" panose="020B0604020202020204" pitchFamily="34" charset="0"/>
              </a:rPr>
              <a:t>Caregiver Statistics: A Data Portrait of Family Caregiving in 2023, A Place for Mom, June 2023.</a:t>
            </a:r>
          </a:p>
          <a:p>
            <a:pPr marL="0" indent="0">
              <a:lnSpc>
                <a:spcPts val="1518"/>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buNone/>
            </a:pPr>
            <a:r>
              <a:rPr lang="en-CA" sz="800" dirty="0">
                <a:latin typeface="Arial" panose="020B0604020202020204" pitchFamily="34" charset="0"/>
                <a:ea typeface="Calibri" panose="020F0502020204030204" pitchFamily="34" charset="0"/>
                <a:cs typeface="Arial" panose="020B0604020202020204" pitchFamily="34" charset="0"/>
              </a:rPr>
              <a:t> </a:t>
            </a:r>
            <a:endParaRPr lang="en-US" sz="800" dirty="0">
              <a:latin typeface="Arial" panose="020B0604020202020204" pitchFamily="34" charset="0"/>
              <a:ea typeface="Calibri" panose="020F0502020204030204" pitchFamily="34" charset="0"/>
              <a:cs typeface="Arial" panose="020B0604020202020204" pitchFamily="34" charset="0"/>
            </a:endParaRP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pPr defTabSz="947044">
              <a:defRPr/>
            </a:pPr>
            <a:fld id="{4FF0573C-F130-4D1E-A886-85FBB65D3A1B}" type="slidenum">
              <a:rPr lang="en-CA" sz="1600">
                <a:solidFill>
                  <a:prstClr val="black"/>
                </a:solidFill>
                <a:latin typeface="Arial"/>
              </a:rPr>
              <a:pPr defTabSz="947044">
                <a:defRPr/>
              </a:pPr>
              <a:t>67</a:t>
            </a:fld>
            <a:endParaRPr lang="en-CA" sz="1600" dirty="0">
              <a:solidFill>
                <a:prstClr val="black"/>
              </a:solidFill>
              <a:latin typeface="Arial"/>
            </a:endParaRPr>
          </a:p>
        </p:txBody>
      </p:sp>
    </p:spTree>
    <p:extLst>
      <p:ext uri="{BB962C8B-B14F-4D97-AF65-F5344CB8AC3E}">
        <p14:creationId xmlns:p14="http://schemas.microsoft.com/office/powerpoint/2010/main" val="22640433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466"/>
              </a:lnSpc>
              <a:spcBef>
                <a:spcPts val="0"/>
              </a:spcBef>
              <a:buNone/>
            </a:pPr>
            <a:r>
              <a:rPr lang="en-CA" sz="1000" b="1" dirty="0">
                <a:latin typeface="Arial" panose="020B0604020202020204" pitchFamily="34" charset="0"/>
                <a:ea typeface="Calibri" panose="020F0502020204030204" pitchFamily="34" charset="0"/>
                <a:cs typeface="Arial" panose="020B0604020202020204" pitchFamily="34" charset="0"/>
              </a:rPr>
              <a:t>Funding long-term care</a:t>
            </a:r>
          </a:p>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As you put plans in place for your parent(s), find out if they have any type of long-term care insurance coverage. Get the details – read the policy and, if necessary, get on the phone with your parents and the insurance company to make sure you understand exactly how the policy works and what it covers. </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At the same time, consider what would happen if you needed the same level of care you are providing for them. Long-term care costs are on the rise. Following a health crisis, you might need help with the basics of daily living, like bathing and dressing, meal preparation, medication reminders, etc. Without long-term care insurance, the costs associated with this care must be paid for out of pocket or by using Medicaid (if you qualify).</a:t>
            </a:r>
          </a:p>
          <a:p>
            <a:pPr marL="0" indent="0">
              <a:lnSpc>
                <a:spcPts val="1466"/>
              </a:lnSpc>
              <a:spcBef>
                <a:spcPts val="0"/>
              </a:spcBef>
              <a:buNone/>
            </a:pPr>
            <a:endParaRPr lang="en-US"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r>
              <a:rPr lang="en-CA" sz="1000" b="1" dirty="0">
                <a:latin typeface="Arial" panose="020B0604020202020204" pitchFamily="34" charset="0"/>
                <a:ea typeface="Calibri" panose="020F0502020204030204" pitchFamily="34" charset="0"/>
                <a:cs typeface="Arial" panose="020B0604020202020204" pitchFamily="34" charset="0"/>
              </a:rPr>
              <a:t>Invest in long-term care insurance before it’s needed. </a:t>
            </a:r>
            <a:r>
              <a:rPr lang="en-CA" sz="1000" dirty="0">
                <a:latin typeface="Arial" panose="020B0604020202020204" pitchFamily="34" charset="0"/>
                <a:ea typeface="Calibri" panose="020F0502020204030204" pitchFamily="34" charset="0"/>
                <a:cs typeface="Arial" panose="020B0604020202020204" pitchFamily="34" charset="0"/>
              </a:rPr>
              <a:t>When you are in good health and between 50 and 65 years old is the ideal time for you or your parent(s) to buy long-term care insurance. You want to get insured before it’s too late. Once an individual is diagnosed with a serious illness like dementia, they will not be able to apply for coverage.  </a:t>
            </a:r>
          </a:p>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 </a:t>
            </a:r>
            <a:endParaRPr lang="en-US"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r>
              <a:rPr lang="en-CA" sz="1000" b="1" dirty="0">
                <a:latin typeface="Arial" panose="020B0604020202020204" pitchFamily="34" charset="0"/>
                <a:ea typeface="Calibri" panose="020F0502020204030204" pitchFamily="34" charset="0"/>
                <a:cs typeface="Arial" panose="020B0604020202020204" pitchFamily="34" charset="0"/>
              </a:rPr>
              <a:t>Not to be confused with health insurance. </a:t>
            </a:r>
            <a:r>
              <a:rPr lang="en-CA" sz="1000" dirty="0">
                <a:latin typeface="Arial" panose="020B0604020202020204" pitchFamily="34" charset="0"/>
                <a:ea typeface="Calibri" panose="020F0502020204030204" pitchFamily="34" charset="0"/>
                <a:cs typeface="Arial" panose="020B0604020202020204" pitchFamily="34" charset="0"/>
              </a:rPr>
              <a:t>Health insurance typically does not cover expenses related to basic care that may be needed due to prolonged illness or injury. These potential expenses can quickly deplete savings.  </a:t>
            </a:r>
          </a:p>
          <a:p>
            <a:pPr marL="0" indent="0">
              <a:lnSpc>
                <a:spcPts val="1466"/>
              </a:lnSpc>
              <a:spcBef>
                <a:spcPts val="0"/>
              </a:spcBef>
              <a:buNone/>
            </a:pPr>
            <a:endParaRPr lang="en-US"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r>
              <a:rPr lang="en-CA" sz="1000" b="1" dirty="0">
                <a:latin typeface="Arial" panose="020B0604020202020204" pitchFamily="34" charset="0"/>
                <a:ea typeface="Calibri" panose="020F0502020204030204" pitchFamily="34" charset="0"/>
                <a:cs typeface="Arial" panose="020B0604020202020204" pitchFamily="34" charset="0"/>
              </a:rPr>
              <a:t>Have a savings cushion. </a:t>
            </a:r>
            <a:r>
              <a:rPr lang="en-CA" sz="1000" dirty="0">
                <a:latin typeface="Arial" panose="020B0604020202020204" pitchFamily="34" charset="0"/>
                <a:ea typeface="Calibri" panose="020F0502020204030204" pitchFamily="34" charset="0"/>
                <a:cs typeface="Arial" panose="020B0604020202020204" pitchFamily="34" charset="0"/>
              </a:rPr>
              <a:t>There can be a lot involved in caring for aging parents financially, so make room in your budget for increasing your emergency savings in anticipation of potentially working less and spending more on your parents’ care as they get older. </a:t>
            </a:r>
            <a:endParaRPr lang="en-US" sz="10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838"/>
              </a:spcAft>
              <a:buNone/>
            </a:pPr>
            <a:r>
              <a:rPr lang="en-CA" sz="1000" dirty="0">
                <a:latin typeface="Arial" panose="020B0604020202020204" pitchFamily="34" charset="0"/>
                <a:ea typeface="Calibri" panose="020F0502020204030204" pitchFamily="34" charset="0"/>
                <a:cs typeface="Arial" panose="020B0604020202020204" pitchFamily="34" charset="0"/>
              </a:rPr>
              <a:t> </a:t>
            </a:r>
            <a:endParaRPr lang="en-US" sz="10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68</a:t>
            </a:fld>
            <a:endParaRPr lang="en-CA" dirty="0"/>
          </a:p>
        </p:txBody>
      </p:sp>
    </p:spTree>
    <p:extLst>
      <p:ext uri="{BB962C8B-B14F-4D97-AF65-F5344CB8AC3E}">
        <p14:creationId xmlns:p14="http://schemas.microsoft.com/office/powerpoint/2010/main" val="21597685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In order to support your parents’ wishes and needs, whether for medical care or to take care of their finances, you will often need legal documents. These are standard estate planning documents, and you will want to make sure that they have them, and that they are up to date, and reflect their current wishes. With these documents in place, you’ll know in advance which family members are responsible for which decisions and you can be confident that you are carrying out their wishes.</a:t>
            </a:r>
          </a:p>
          <a:p>
            <a:pPr marL="0" indent="0">
              <a:lnSpc>
                <a:spcPts val="1466"/>
              </a:lnSpc>
              <a:spcBef>
                <a:spcPts val="0"/>
              </a:spcBef>
              <a:buNone/>
            </a:pPr>
            <a:endParaRPr lang="en-US"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r>
              <a:rPr lang="en-CA" sz="1000" b="1" dirty="0">
                <a:latin typeface="Arial" panose="020B0604020202020204" pitchFamily="34" charset="0"/>
                <a:ea typeface="Calibri" panose="020F0502020204030204" pitchFamily="34" charset="0"/>
                <a:cs typeface="Arial" panose="020B0604020202020204" pitchFamily="34" charset="0"/>
              </a:rPr>
              <a:t>Wills/Trusts: </a:t>
            </a:r>
            <a:r>
              <a:rPr lang="en-CA" sz="1000" dirty="0">
                <a:latin typeface="Arial" panose="020B0604020202020204" pitchFamily="34" charset="0"/>
                <a:ea typeface="Calibri" panose="020F0502020204030204" pitchFamily="34" charset="0"/>
                <a:cs typeface="Arial" panose="020B0604020202020204" pitchFamily="34" charset="0"/>
              </a:rPr>
              <a:t>Are they current and are your parent(s) confident that they reflect how they want their assets to be distributed? Do the beneficiaries understand the provisions of the wills and/or structure and provision of any trusts?</a:t>
            </a:r>
          </a:p>
          <a:p>
            <a:pPr marL="0" indent="0">
              <a:lnSpc>
                <a:spcPts val="1466"/>
              </a:lnSpc>
              <a:spcBef>
                <a:spcPts val="0"/>
              </a:spcBef>
              <a:buNone/>
            </a:pPr>
            <a:endParaRPr lang="en-US"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r>
              <a:rPr lang="en-CA" sz="1000" b="1" dirty="0">
                <a:latin typeface="Arial" panose="020B0604020202020204" pitchFamily="34" charset="0"/>
                <a:ea typeface="Calibri" panose="020F0502020204030204" pitchFamily="34" charset="0"/>
                <a:cs typeface="Arial" panose="020B0604020202020204" pitchFamily="34" charset="0"/>
              </a:rPr>
              <a:t>Executor: </a:t>
            </a:r>
            <a:r>
              <a:rPr lang="en-CA" sz="1000" dirty="0">
                <a:latin typeface="Arial" panose="020B0604020202020204" pitchFamily="34" charset="0"/>
                <a:ea typeface="Calibri" panose="020F0502020204030204" pitchFamily="34" charset="0"/>
                <a:cs typeface="Arial" panose="020B0604020202020204" pitchFamily="34" charset="0"/>
              </a:rPr>
              <a:t>An executor is legally responsible for sorting out the affairs of the person who has passed away. Generally speaking (although there are many additional duties and tasks), they make sure debts and taxes are paid and remaining assets are distributed as per the will. Who have your parent(s) named as executor of their will? Is that person aware and are they prepared for the responsibility? Has a successor executor been named should the original executor be unavailable?</a:t>
            </a:r>
          </a:p>
          <a:p>
            <a:pPr marL="0" indent="0">
              <a:lnSpc>
                <a:spcPts val="1466"/>
              </a:lnSpc>
              <a:spcBef>
                <a:spcPts val="0"/>
              </a:spcBef>
              <a:buNone/>
            </a:pPr>
            <a:endParaRPr lang="en-US"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r>
              <a:rPr lang="en-CA" sz="1000" b="1" dirty="0">
                <a:latin typeface="Arial" panose="020B0604020202020204" pitchFamily="34" charset="0"/>
                <a:ea typeface="Calibri" panose="020F0502020204030204" pitchFamily="34" charset="0"/>
                <a:cs typeface="Arial" panose="020B0604020202020204" pitchFamily="34" charset="0"/>
              </a:rPr>
              <a:t>Trustee</a:t>
            </a:r>
            <a:r>
              <a:rPr lang="en-CA" sz="1000" dirty="0">
                <a:latin typeface="Arial" panose="020B0604020202020204" pitchFamily="34" charset="0"/>
                <a:ea typeface="Calibri" panose="020F0502020204030204" pitchFamily="34" charset="0"/>
                <a:cs typeface="Arial" panose="020B0604020202020204" pitchFamily="34" charset="0"/>
              </a:rPr>
              <a:t>: A trustee’s role is to administer a trust for the benefit of the trust’s beneficiaries. There are many different types of trusts so if your parent(s) have used trusts in their estate plan, consider a family meeting with the estate planning attorney to explain the overall estate plan and the specifics of the trust structures and the duties of the trustee. Who have your parent(s) named as trustee(s)? Are they aware of their role and are they prepared for the responsibility? Has a successor trustee(s) been named as well?</a:t>
            </a:r>
            <a:endParaRPr lang="en-US"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endParaRPr lang="en-US" sz="1000" dirty="0">
              <a:latin typeface="Arial" panose="020B0604020202020204" pitchFamily="34" charset="0"/>
              <a:cs typeface="Arial" panose="020B0604020202020204" pitchFamily="34" charset="0"/>
            </a:endParaRPr>
          </a:p>
          <a:p>
            <a:pPr marL="0" indent="0">
              <a:lnSpc>
                <a:spcPts val="1466"/>
              </a:lnSpc>
              <a:spcBef>
                <a:spcPts val="0"/>
              </a:spcBef>
              <a:buNone/>
            </a:pP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69</a:t>
            </a:fld>
            <a:endParaRPr lang="en-CA" dirty="0"/>
          </a:p>
        </p:txBody>
      </p:sp>
    </p:spTree>
    <p:extLst>
      <p:ext uri="{BB962C8B-B14F-4D97-AF65-F5344CB8AC3E}">
        <p14:creationId xmlns:p14="http://schemas.microsoft.com/office/powerpoint/2010/main" val="4034774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Notes Placeholder 2"/>
          <p:cNvSpPr>
            <a:spLocks noGrp="1"/>
          </p:cNvSpPr>
          <p:nvPr>
            <p:ph type="body" idx="1"/>
          </p:nvPr>
        </p:nvSpPr>
        <p:spPr/>
        <p:txBody>
          <a:bodyPr/>
          <a:lstStyle/>
          <a:p>
            <a:pPr marL="185934" indent="-185934" defTabSz="991650">
              <a:lnSpc>
                <a:spcPts val="1518"/>
              </a:lnSpc>
              <a:spcBef>
                <a:spcPts val="0"/>
              </a:spcBef>
              <a:defRPr/>
            </a:pPr>
            <a:r>
              <a:rPr lang="en-US" altLang="en-US" sz="1000" dirty="0">
                <a:cs typeface="Arial" panose="020B0604020202020204" pitchFamily="34" charset="0"/>
              </a:rPr>
              <a:t>In education, </a:t>
            </a:r>
            <a:r>
              <a:rPr lang="en-US" sz="1000" dirty="0">
                <a:cs typeface="Arial" panose="020B0604020202020204" pitchFamily="34" charset="0"/>
              </a:rPr>
              <a:t>more women today are graduating from college than men </a:t>
            </a:r>
            <a:r>
              <a:rPr lang="en-CA" sz="1000" dirty="0">
                <a:solidFill>
                  <a:srgbClr val="000000"/>
                </a:solidFill>
              </a:rPr>
              <a:t>and completing the large majority of bachelor degree programs</a:t>
            </a:r>
            <a:r>
              <a:rPr lang="en-US" sz="1000" dirty="0">
                <a:cs typeface="Arial" panose="020B0604020202020204" pitchFamily="34" charset="0"/>
              </a:rPr>
              <a:t>.</a:t>
            </a:r>
          </a:p>
          <a:p>
            <a:pPr marL="185934" indent="-185934" defTabSz="991650">
              <a:lnSpc>
                <a:spcPts val="1518"/>
              </a:lnSpc>
              <a:spcBef>
                <a:spcPts val="0"/>
              </a:spcBef>
              <a:defRPr/>
            </a:pPr>
            <a:endParaRPr lang="en-US" sz="1000" dirty="0">
              <a:cs typeface="Arial" panose="020B0604020202020204" pitchFamily="34" charset="0"/>
            </a:endParaRPr>
          </a:p>
          <a:p>
            <a:pPr marL="185934" indent="-185934" defTabSz="991650">
              <a:lnSpc>
                <a:spcPts val="1518"/>
              </a:lnSpc>
              <a:spcBef>
                <a:spcPts val="0"/>
              </a:spcBef>
              <a:defRPr/>
            </a:pPr>
            <a:r>
              <a:rPr lang="en-US" sz="1000" dirty="0">
                <a:cs typeface="Arial" panose="020B0604020202020204" pitchFamily="34" charset="0"/>
              </a:rPr>
              <a:t>In fact, women today earn 58% of Bachelor degrees! In fact, in areas of health and related fields, women are earning 84% of all Bachelor’s degrees. </a:t>
            </a:r>
          </a:p>
          <a:p>
            <a:pPr marL="0" indent="0">
              <a:lnSpc>
                <a:spcPts val="1518"/>
              </a:lnSpc>
              <a:spcBef>
                <a:spcPts val="0"/>
              </a:spcBef>
              <a:buNone/>
            </a:pPr>
            <a:endParaRPr lang="en-US" sz="1000" dirty="0">
              <a:cs typeface="Arial" panose="020B0604020202020204" pitchFamily="34" charset="0"/>
            </a:endParaRPr>
          </a:p>
          <a:p>
            <a:pPr marL="185934" indent="-185934" defTabSz="991650">
              <a:lnSpc>
                <a:spcPts val="1518"/>
              </a:lnSpc>
              <a:spcBef>
                <a:spcPts val="0"/>
              </a:spcBef>
              <a:defRPr/>
            </a:pPr>
            <a:r>
              <a:rPr lang="en-US" sz="1000" dirty="0">
                <a:cs typeface="Arial" panose="020B0604020202020204" pitchFamily="34" charset="0"/>
              </a:rPr>
              <a:t>Walk around any of the college campuses and you’ll likely see the change – particularly in the graduate programs. Over 60% of master’s degrees are now earned by women. </a:t>
            </a:r>
            <a:r>
              <a:rPr lang="en-CA" sz="1000" dirty="0">
                <a:solidFill>
                  <a:srgbClr val="000000"/>
                </a:solidFill>
                <a:cs typeface="Arial" panose="020B0604020202020204" pitchFamily="34" charset="0"/>
              </a:rPr>
              <a:t>The majority of</a:t>
            </a:r>
            <a:r>
              <a:rPr lang="en-US" sz="1000" dirty="0">
                <a:cs typeface="Arial" panose="020B0604020202020204" pitchFamily="34" charset="0"/>
              </a:rPr>
              <a:t> doctorate degrees are going to women too.</a:t>
            </a:r>
          </a:p>
          <a:p>
            <a:pPr marL="0" indent="0">
              <a:lnSpc>
                <a:spcPts val="1518"/>
              </a:lnSpc>
              <a:spcBef>
                <a:spcPts val="0"/>
              </a:spcBef>
              <a:buNone/>
            </a:pPr>
            <a:endParaRPr lang="en-US" sz="1000" dirty="0">
              <a:cs typeface="Arial" panose="020B0604020202020204" pitchFamily="34" charset="0"/>
            </a:endParaRPr>
          </a:p>
          <a:p>
            <a:pPr>
              <a:lnSpc>
                <a:spcPts val="1518"/>
              </a:lnSpc>
              <a:spcBef>
                <a:spcPts val="0"/>
              </a:spcBef>
            </a:pPr>
            <a:r>
              <a:rPr lang="en-US" altLang="en-US" sz="1000" dirty="0">
                <a:cs typeface="Arial" panose="020B0604020202020204" pitchFamily="34" charset="0"/>
              </a:rPr>
              <a:t>This is an important change, and you can see the impact it’s having across America.</a:t>
            </a:r>
          </a:p>
          <a:p>
            <a:pPr>
              <a:lnSpc>
                <a:spcPts val="1518"/>
              </a:lnSpc>
              <a:spcBef>
                <a:spcPts val="0"/>
              </a:spcBef>
            </a:pPr>
            <a:endParaRPr lang="en-US" altLang="en-US" sz="1000" dirty="0">
              <a:cs typeface="Arial" panose="020B0604020202020204" pitchFamily="34" charset="0"/>
            </a:endParaRPr>
          </a:p>
          <a:p>
            <a:pPr>
              <a:lnSpc>
                <a:spcPts val="1518"/>
              </a:lnSpc>
              <a:spcBef>
                <a:spcPts val="0"/>
              </a:spcBef>
            </a:pPr>
            <a:r>
              <a:rPr lang="en-US" altLang="en-US" sz="1000" dirty="0">
                <a:cs typeface="Arial" panose="020B0604020202020204" pitchFamily="34" charset="0"/>
              </a:rPr>
              <a:t>These numbers tell a story. It’s something [you/we] can be proud of…</a:t>
            </a:r>
          </a:p>
        </p:txBody>
      </p:sp>
      <p:sp>
        <p:nvSpPr>
          <p:cNvPr id="2" name="Slide Number Placeholder 1">
            <a:extLst>
              <a:ext uri="{FF2B5EF4-FFF2-40B4-BE49-F238E27FC236}">
                <a16:creationId xmlns:a16="http://schemas.microsoft.com/office/drawing/2014/main" id="{F19E8CCB-AFFC-4C43-B1C3-04FFF95473FD}"/>
              </a:ext>
            </a:extLst>
          </p:cNvPr>
          <p:cNvSpPr>
            <a:spLocks noGrp="1"/>
          </p:cNvSpPr>
          <p:nvPr>
            <p:ph type="sldNum" sz="quarter" idx="5"/>
          </p:nvPr>
        </p:nvSpPr>
        <p:spPr/>
        <p:txBody>
          <a:bodyPr/>
          <a:lstStyle/>
          <a:p>
            <a:pPr defTabSz="991650">
              <a:defRPr/>
            </a:pPr>
            <a:fld id="{4FF0573C-F130-4D1E-A886-85FBB65D3A1B}" type="slidenum">
              <a:rPr lang="en-CA" sz="1600">
                <a:solidFill>
                  <a:prstClr val="black"/>
                </a:solidFill>
                <a:latin typeface="Arial"/>
              </a:rPr>
              <a:pPr defTabSz="991650">
                <a:defRPr/>
              </a:pPr>
              <a:t>7</a:t>
            </a:fld>
            <a:endParaRPr lang="en-CA" sz="1600" dirty="0">
              <a:solidFill>
                <a:prstClr val="black"/>
              </a:solidFill>
              <a:latin typeface="Arial"/>
            </a:endParaRPr>
          </a:p>
        </p:txBody>
      </p:sp>
      <p:sp>
        <p:nvSpPr>
          <p:cNvPr id="5" name="Slide Image Placeholder 4">
            <a:extLst>
              <a:ext uri="{FF2B5EF4-FFF2-40B4-BE49-F238E27FC236}">
                <a16:creationId xmlns:a16="http://schemas.microsoft.com/office/drawing/2014/main" id="{2519CC2D-C7E6-44E3-9199-A2F865BCDA17}"/>
              </a:ext>
            </a:extLst>
          </p:cNvPr>
          <p:cNvSpPr>
            <a:spLocks noGrp="1" noRot="1" noChangeAspect="1"/>
          </p:cNvSpPr>
          <p:nvPr>
            <p:ph type="sldImg"/>
          </p:nvPr>
        </p:nvSpPr>
        <p:spPr/>
      </p:sp>
    </p:spTree>
    <p:extLst>
      <p:ext uri="{BB962C8B-B14F-4D97-AF65-F5344CB8AC3E}">
        <p14:creationId xmlns:p14="http://schemas.microsoft.com/office/powerpoint/2010/main" val="30028819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57461">
              <a:lnSpc>
                <a:spcPts val="1466"/>
              </a:lnSpc>
              <a:spcBef>
                <a:spcPts val="0"/>
              </a:spcBef>
              <a:buNone/>
              <a:defRPr/>
            </a:pPr>
            <a:r>
              <a:rPr lang="en-CA" sz="1000" b="1" dirty="0">
                <a:latin typeface="Arial" panose="020B0604020202020204" pitchFamily="34" charset="0"/>
                <a:ea typeface="Calibri" panose="020F0502020204030204" pitchFamily="34" charset="0"/>
                <a:cs typeface="Arial" panose="020B0604020202020204" pitchFamily="34" charset="0"/>
              </a:rPr>
              <a:t>Power of attorney (POA): </a:t>
            </a:r>
            <a:r>
              <a:rPr lang="en-CA" sz="1000" dirty="0">
                <a:latin typeface="Arial" panose="020B0604020202020204" pitchFamily="34" charset="0"/>
                <a:ea typeface="Calibri" panose="020F0502020204030204" pitchFamily="34" charset="0"/>
                <a:cs typeface="Arial" panose="020B0604020202020204" pitchFamily="34" charset="0"/>
              </a:rPr>
              <a:t>A power of attorney is a legal document that gives someone else the power to make decisions for you as your agent. There are several different types of power of attorney and your parent(s) may have different agents identified for different powers. An estate attorney can help educate the family on the decisions your parent(s) have made and the responsibilities their agents will have if the power of attorney </a:t>
            </a:r>
            <a:r>
              <a:rPr lang="en-CA" sz="1000" dirty="0">
                <a:solidFill>
                  <a:srgbClr val="000000"/>
                </a:solidFill>
                <a:latin typeface="Arial" panose="020B0604020202020204" pitchFamily="34" charset="0"/>
                <a:cs typeface="Arial" panose="020B0604020202020204" pitchFamily="34" charset="0"/>
              </a:rPr>
              <a:t>is implemented</a:t>
            </a:r>
            <a:r>
              <a:rPr lang="en-CA" sz="1000" dirty="0">
                <a:latin typeface="Arial" panose="020B0604020202020204" pitchFamily="34" charset="0"/>
                <a:ea typeface="Calibri" panose="020F0502020204030204" pitchFamily="34" charset="0"/>
                <a:cs typeface="Arial" panose="020B0604020202020204" pitchFamily="34" charset="0"/>
              </a:rPr>
              <a:t>.</a:t>
            </a:r>
          </a:p>
          <a:p>
            <a:pPr marL="0" indent="0">
              <a:lnSpc>
                <a:spcPts val="1466"/>
              </a:lnSpc>
              <a:spcBef>
                <a:spcPts val="0"/>
              </a:spcBef>
              <a:buNone/>
            </a:pPr>
            <a:endParaRPr lang="en-US"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r>
              <a:rPr lang="en-CA" sz="1000" b="1" dirty="0">
                <a:latin typeface="Arial" panose="020B0604020202020204" pitchFamily="34" charset="0"/>
                <a:ea typeface="Calibri" panose="020F0502020204030204" pitchFamily="34" charset="0"/>
                <a:cs typeface="Arial" panose="020B0604020202020204" pitchFamily="34" charset="0"/>
              </a:rPr>
              <a:t>Medical power of attorney: </a:t>
            </a:r>
            <a:r>
              <a:rPr lang="en-CA" sz="1000" dirty="0">
                <a:latin typeface="Arial" panose="020B0604020202020204" pitchFamily="34" charset="0"/>
                <a:ea typeface="Calibri" panose="020F0502020204030204" pitchFamily="34" charset="0"/>
                <a:cs typeface="Arial" panose="020B0604020202020204" pitchFamily="34" charset="0"/>
              </a:rPr>
              <a:t>Have your parent(s) designated someone to act as their medical power of attorney? Is that person aware of the responsibility and what it entails? Do they understand your parent(s) wishes? </a:t>
            </a:r>
          </a:p>
          <a:p>
            <a:pPr marL="0" indent="0">
              <a:lnSpc>
                <a:spcPts val="1466"/>
              </a:lnSpc>
              <a:spcBef>
                <a:spcPts val="0"/>
              </a:spcBef>
              <a:buNone/>
            </a:pPr>
            <a:endParaRPr lang="en-US" sz="1000"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ts val="1466"/>
              </a:lnSpc>
              <a:spcBef>
                <a:spcPts val="0"/>
              </a:spcBef>
              <a:spcAft>
                <a:spcPts val="0"/>
              </a:spcAft>
              <a:buClr>
                <a:prstClr val="black"/>
              </a:buClr>
              <a:buSzTx/>
              <a:buFont typeface="Arial" panose="020B0604020202020204" pitchFamily="34" charset="0"/>
              <a:buNone/>
              <a:tabLst/>
              <a:defRPr/>
            </a:pPr>
            <a:r>
              <a:rPr lang="en-CA" sz="1000" b="1" dirty="0">
                <a:latin typeface="Arial" panose="020B0604020202020204" pitchFamily="34" charset="0"/>
                <a:ea typeface="Calibri" panose="020F0502020204030204" pitchFamily="34" charset="0"/>
                <a:cs typeface="Arial" panose="020B0604020202020204" pitchFamily="34" charset="0"/>
              </a:rPr>
              <a:t>Living will: </a:t>
            </a:r>
            <a:r>
              <a:rPr lang="en-CA" sz="1000" dirty="0">
                <a:latin typeface="Arial" panose="020B0604020202020204" pitchFamily="34" charset="0"/>
                <a:ea typeface="Calibri" panose="020F0502020204030204" pitchFamily="34" charset="0"/>
                <a:cs typeface="Arial" panose="020B0604020202020204" pitchFamily="34" charset="0"/>
              </a:rPr>
              <a:t>Do your parents have a living will that clearly states their wishes regarding medical treatments and decisions? </a:t>
            </a:r>
            <a:r>
              <a:rPr kumimoji="0" lang="en-CA" sz="1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Are all interested parties (siblings, other heirs) aware of who has been designated and what your parent(s) wishes are?</a:t>
            </a:r>
          </a:p>
          <a:p>
            <a:pPr marL="0" indent="0">
              <a:lnSpc>
                <a:spcPts val="1466"/>
              </a:lnSpc>
              <a:spcBef>
                <a:spcPts val="0"/>
              </a:spcBef>
              <a:buNone/>
            </a:pPr>
            <a:endParaRPr lang="en-US" sz="1000" dirty="0">
              <a:latin typeface="Arial" panose="020B0604020202020204" pitchFamily="34" charset="0"/>
              <a:cs typeface="Arial" panose="020B0604020202020204" pitchFamily="34" charset="0"/>
            </a:endParaRPr>
          </a:p>
          <a:p>
            <a:pPr marL="0" indent="0">
              <a:lnSpc>
                <a:spcPts val="1466"/>
              </a:lnSpc>
              <a:spcBef>
                <a:spcPts val="0"/>
              </a:spcBef>
              <a:buNone/>
            </a:pP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70</a:t>
            </a:fld>
            <a:endParaRPr lang="en-CA" dirty="0"/>
          </a:p>
        </p:txBody>
      </p:sp>
    </p:spTree>
    <p:extLst>
      <p:ext uri="{BB962C8B-B14F-4D97-AF65-F5344CB8AC3E}">
        <p14:creationId xmlns:p14="http://schemas.microsoft.com/office/powerpoint/2010/main" val="2248586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466"/>
              </a:lnSpc>
              <a:spcBef>
                <a:spcPts val="0"/>
              </a:spcBef>
              <a:buNone/>
            </a:pPr>
            <a:r>
              <a:rPr lang="en-US" sz="1000" dirty="0">
                <a:cs typeface="Arial" panose="020B0604020202020204" pitchFamily="34" charset="0"/>
              </a:rPr>
              <a:t>But the question is, how do you broach the topic with your loved one? Here is a conversation starter that may work:</a:t>
            </a:r>
          </a:p>
          <a:p>
            <a:pPr marL="0" indent="0">
              <a:lnSpc>
                <a:spcPts val="1466"/>
              </a:lnSpc>
              <a:spcBef>
                <a:spcPts val="0"/>
              </a:spcBef>
              <a:buNone/>
            </a:pPr>
            <a:endParaRPr lang="en-CA" sz="1000" dirty="0">
              <a:ea typeface="Calibri" panose="020F0502020204030204" pitchFamily="34" charset="0"/>
              <a:cs typeface="Arial" panose="020B0604020202020204" pitchFamily="34" charset="0"/>
            </a:endParaRPr>
          </a:p>
          <a:p>
            <a:pPr marL="0" indent="0">
              <a:lnSpc>
                <a:spcPts val="1466"/>
              </a:lnSpc>
              <a:spcBef>
                <a:spcPts val="0"/>
              </a:spcBef>
              <a:buNone/>
            </a:pPr>
            <a:r>
              <a:rPr lang="en-CA" sz="1000" i="1" dirty="0">
                <a:ea typeface="Calibri" panose="020F0502020204030204" pitchFamily="34" charset="0"/>
                <a:cs typeface="Arial" panose="020B0604020202020204" pitchFamily="34" charset="0"/>
              </a:rPr>
              <a:t>“Mom,</a:t>
            </a:r>
            <a:r>
              <a:rPr lang="en-US" sz="1000" i="1" dirty="0">
                <a:ea typeface="Calibri" panose="020F0502020204030204" pitchFamily="34" charset="0"/>
                <a:cs typeface="Arial" panose="020B0604020202020204" pitchFamily="34" charset="0"/>
              </a:rPr>
              <a:t> </a:t>
            </a:r>
            <a:r>
              <a:rPr lang="en-CA" sz="1000" i="1" dirty="0">
                <a:ea typeface="Calibri" panose="020F0502020204030204" pitchFamily="34" charset="0"/>
                <a:cs typeface="Arial" panose="020B0604020202020204" pitchFamily="34" charset="0"/>
              </a:rPr>
              <a:t>Jack and I recently updated our estate plan, and it made me realize that we need to talk about your estate plan. In order for us to help make your ideal vision for aging come true, we want to make sure that you have all your legal documents in order.</a:t>
            </a:r>
            <a:r>
              <a:rPr lang="en-US" sz="1000" i="1" dirty="0">
                <a:ea typeface="Calibri" panose="020F0502020204030204" pitchFamily="34" charset="0"/>
                <a:cs typeface="Arial" panose="020B0604020202020204" pitchFamily="34" charset="0"/>
              </a:rPr>
              <a:t> </a:t>
            </a:r>
            <a:r>
              <a:rPr lang="en-CA" sz="1000" i="1" dirty="0">
                <a:ea typeface="Calibri" panose="020F0502020204030204" pitchFamily="34" charset="0"/>
                <a:cs typeface="Arial" panose="020B0604020202020204" pitchFamily="34" charset="0"/>
              </a:rPr>
              <a:t>Can we go through your plan so that we understand how you have things set up?”</a:t>
            </a:r>
            <a:endParaRPr lang="en-US" sz="1000" dirty="0">
              <a:ea typeface="Calibri" panose="020F0502020204030204" pitchFamily="34" charset="0"/>
              <a:cs typeface="Times New Roman" panose="02020603050405020304" pitchFamily="18" charset="0"/>
            </a:endParaRPr>
          </a:p>
          <a:p>
            <a:pPr>
              <a:lnSpc>
                <a:spcPts val="1466"/>
              </a:lnSpc>
              <a:spcBef>
                <a:spcPts val="0"/>
              </a:spcBef>
            </a:pPr>
            <a:endParaRPr lang="en-US" sz="1000" dirty="0"/>
          </a:p>
          <a:p>
            <a:pPr marL="0">
              <a:lnSpc>
                <a:spcPts val="1466"/>
              </a:lnSpc>
              <a:spcBef>
                <a:spcPts val="0"/>
              </a:spcBef>
            </a:pPr>
            <a:endParaRPr lang="en-US" sz="1000" dirty="0"/>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71</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37255697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In summary, with the right support, planning, and patience; caring for your parent(s) in their golden years can be more rewarding and less stressful.</a:t>
            </a:r>
            <a:endParaRPr lang="en-US"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 </a:t>
            </a:r>
            <a:endParaRPr lang="en-US" sz="1000" dirty="0">
              <a:latin typeface="Arial" panose="020B0604020202020204" pitchFamily="34" charset="0"/>
              <a:ea typeface="Calibri" panose="020F0502020204030204" pitchFamily="34" charset="0"/>
              <a:cs typeface="Arial" panose="020B0604020202020204" pitchFamily="34" charset="0"/>
            </a:endParaRPr>
          </a:p>
          <a:p>
            <a:pPr marL="359048" indent="-359048">
              <a:lnSpc>
                <a:spcPts val="1466"/>
              </a:lnSpc>
              <a:spcBef>
                <a:spcPts val="0"/>
              </a:spcBef>
              <a:buFont typeface="Wingdings" panose="05000000000000000000" pitchFamily="2" charset="2"/>
              <a:buChar char=""/>
            </a:pPr>
            <a:r>
              <a:rPr lang="en-CA" sz="1000" dirty="0">
                <a:latin typeface="Arial" panose="020B0604020202020204" pitchFamily="34" charset="0"/>
                <a:ea typeface="Calibri" panose="020F0502020204030204" pitchFamily="34" charset="0"/>
                <a:cs typeface="Arial" panose="020B0604020202020204" pitchFamily="34" charset="0"/>
              </a:rPr>
              <a:t>Know their plans and have one of your own to help ensure your financial security</a:t>
            </a:r>
          </a:p>
          <a:p>
            <a:pPr marL="359048" indent="-359048">
              <a:lnSpc>
                <a:spcPts val="1466"/>
              </a:lnSpc>
              <a:spcBef>
                <a:spcPts val="0"/>
              </a:spcBef>
              <a:buFont typeface="Wingdings" panose="05000000000000000000" pitchFamily="2" charset="2"/>
              <a:buChar char=""/>
            </a:pPr>
            <a:endParaRPr lang="en-US" sz="1000" dirty="0">
              <a:latin typeface="Arial" panose="020B0604020202020204" pitchFamily="34" charset="0"/>
              <a:ea typeface="Calibri" panose="020F0502020204030204" pitchFamily="34" charset="0"/>
              <a:cs typeface="Arial" panose="020B0604020202020204" pitchFamily="34" charset="0"/>
            </a:endParaRPr>
          </a:p>
          <a:p>
            <a:pPr marL="359048" indent="-359048">
              <a:lnSpc>
                <a:spcPts val="1466"/>
              </a:lnSpc>
              <a:spcBef>
                <a:spcPts val="0"/>
              </a:spcBef>
              <a:buFont typeface="Wingdings" panose="05000000000000000000" pitchFamily="2" charset="2"/>
              <a:buChar char=""/>
            </a:pPr>
            <a:r>
              <a:rPr lang="en-CA" sz="1000" dirty="0">
                <a:latin typeface="Arial" panose="020B0604020202020204" pitchFamily="34" charset="0"/>
                <a:ea typeface="Calibri" panose="020F0502020204030204" pitchFamily="34" charset="0"/>
                <a:cs typeface="Arial" panose="020B0604020202020204" pitchFamily="34" charset="0"/>
              </a:rPr>
              <a:t>Focus on the future: determine housing and long-term care options</a:t>
            </a:r>
          </a:p>
          <a:p>
            <a:pPr marL="359048" indent="-359048">
              <a:lnSpc>
                <a:spcPts val="1466"/>
              </a:lnSpc>
              <a:spcBef>
                <a:spcPts val="0"/>
              </a:spcBef>
              <a:buFont typeface="Wingdings" panose="05000000000000000000" pitchFamily="2" charset="2"/>
              <a:buChar char=""/>
            </a:pPr>
            <a:endParaRPr lang="en-US" sz="1000" dirty="0">
              <a:latin typeface="Arial" panose="020B0604020202020204" pitchFamily="34" charset="0"/>
              <a:ea typeface="Calibri" panose="020F0502020204030204" pitchFamily="34" charset="0"/>
              <a:cs typeface="Arial" panose="020B0604020202020204" pitchFamily="34" charset="0"/>
            </a:endParaRPr>
          </a:p>
          <a:p>
            <a:pPr marL="359048" indent="-359048">
              <a:lnSpc>
                <a:spcPts val="1466"/>
              </a:lnSpc>
              <a:spcBef>
                <a:spcPts val="0"/>
              </a:spcBef>
              <a:buFont typeface="Wingdings" panose="05000000000000000000" pitchFamily="2" charset="2"/>
              <a:buChar char=""/>
            </a:pPr>
            <a:r>
              <a:rPr lang="en-CA" sz="1000" dirty="0">
                <a:latin typeface="Arial" panose="020B0604020202020204" pitchFamily="34" charset="0"/>
                <a:ea typeface="Calibri" panose="020F0502020204030204" pitchFamily="34" charset="0"/>
                <a:cs typeface="Arial" panose="020B0604020202020204" pitchFamily="34" charset="0"/>
              </a:rPr>
              <a:t>Get support</a:t>
            </a:r>
          </a:p>
          <a:p>
            <a:pPr marL="359048" indent="-359048">
              <a:lnSpc>
                <a:spcPts val="1466"/>
              </a:lnSpc>
              <a:spcBef>
                <a:spcPts val="0"/>
              </a:spcBef>
              <a:buFont typeface="Wingdings" panose="05000000000000000000" pitchFamily="2" charset="2"/>
              <a:buChar char=""/>
            </a:pPr>
            <a:endParaRPr lang="en-CA" sz="1000" dirty="0">
              <a:latin typeface="Arial" panose="020B0604020202020204" pitchFamily="34" charset="0"/>
              <a:ea typeface="Calibri" panose="020F0502020204030204" pitchFamily="34" charset="0"/>
              <a:cs typeface="Arial" panose="020B0604020202020204" pitchFamily="34" charset="0"/>
            </a:endParaRPr>
          </a:p>
          <a:p>
            <a:pPr marL="359048" indent="-359048">
              <a:lnSpc>
                <a:spcPts val="1466"/>
              </a:lnSpc>
              <a:spcBef>
                <a:spcPts val="0"/>
              </a:spcBef>
              <a:buFont typeface="Wingdings" panose="05000000000000000000" pitchFamily="2" charset="2"/>
              <a:buChar char=""/>
            </a:pPr>
            <a:r>
              <a:rPr lang="en-CA" sz="1000" dirty="0">
                <a:latin typeface="Arial" panose="020B0604020202020204" pitchFamily="34" charset="0"/>
                <a:ea typeface="Calibri" panose="020F0502020204030204" pitchFamily="34" charset="0"/>
                <a:cs typeface="Arial" panose="020B0604020202020204" pitchFamily="34" charset="0"/>
              </a:rPr>
              <a:t>Have the legal documents in order</a:t>
            </a:r>
          </a:p>
          <a:p>
            <a:pPr marL="359048" indent="-359048">
              <a:lnSpc>
                <a:spcPts val="1466"/>
              </a:lnSpc>
              <a:spcBef>
                <a:spcPts val="0"/>
              </a:spcBef>
              <a:buFont typeface="Wingdings" panose="05000000000000000000" pitchFamily="2" charset="2"/>
              <a:buChar char=""/>
            </a:pPr>
            <a:endParaRPr lang="en-CA" sz="1000" dirty="0">
              <a:latin typeface="Arial" panose="020B0604020202020204" pitchFamily="34" charset="0"/>
              <a:ea typeface="Calibri" panose="020F0502020204030204" pitchFamily="34" charset="0"/>
              <a:cs typeface="Arial" panose="020B0604020202020204" pitchFamily="34" charset="0"/>
            </a:endParaRPr>
          </a:p>
          <a:p>
            <a:pPr marL="359048" indent="-359048">
              <a:lnSpc>
                <a:spcPts val="1466"/>
              </a:lnSpc>
              <a:spcBef>
                <a:spcPts val="0"/>
              </a:spcBef>
              <a:buFont typeface="Wingdings" panose="05000000000000000000" pitchFamily="2" charset="2"/>
              <a:buChar char=""/>
            </a:pPr>
            <a:r>
              <a:rPr lang="en-CA" sz="1000" dirty="0">
                <a:latin typeface="Arial" panose="020B0604020202020204" pitchFamily="34" charset="0"/>
                <a:ea typeface="Calibri" panose="020F0502020204030204" pitchFamily="34" charset="0"/>
                <a:cs typeface="Arial" panose="020B0604020202020204" pitchFamily="34" charset="0"/>
              </a:rPr>
              <a:t>Establish transparent family communication</a:t>
            </a:r>
          </a:p>
          <a:p>
            <a:pPr marL="0" indent="0">
              <a:lnSpc>
                <a:spcPct val="107000"/>
              </a:lnSpc>
              <a:spcBef>
                <a:spcPts val="0"/>
              </a:spcBef>
              <a:buNone/>
            </a:pPr>
            <a:endParaRPr lang="en-CA"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72</a:t>
            </a:fld>
            <a:endParaRPr lang="en-CA" dirty="0"/>
          </a:p>
        </p:txBody>
      </p:sp>
    </p:spTree>
    <p:extLst>
      <p:ext uri="{BB962C8B-B14F-4D97-AF65-F5344CB8AC3E}">
        <p14:creationId xmlns:p14="http://schemas.microsoft.com/office/powerpoint/2010/main" val="15572093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57461">
              <a:lnSpc>
                <a:spcPts val="1466"/>
              </a:lnSpc>
              <a:spcBef>
                <a:spcPts val="0"/>
              </a:spcBef>
              <a:buClrTx/>
              <a:buNone/>
              <a:defRPr/>
            </a:pPr>
            <a:r>
              <a:rPr lang="en-CA" sz="1000" dirty="0">
                <a:ea typeface="Calibri" panose="020F0502020204030204" pitchFamily="34" charset="0"/>
                <a:cs typeface="Arial" panose="020B0604020202020204" pitchFamily="34" charset="0"/>
              </a:rPr>
              <a:t>Leverage our Longevity Planning Worksheet/checklist to help you plan! </a:t>
            </a:r>
            <a:r>
              <a:rPr lang="en-US" sz="1000" dirty="0">
                <a:ea typeface="Calibri" panose="020F0502020204030204" pitchFamily="34" charset="0"/>
                <a:cs typeface="Arial" panose="020B0604020202020204" pitchFamily="34" charset="0"/>
              </a:rPr>
              <a:t>It is also important to share any plans with relevant family members or loved ones so that they can make sure that your wishes are carried out the way that you want. </a:t>
            </a:r>
            <a:r>
              <a:rPr lang="en-CA" sz="1000" dirty="0">
                <a:ea typeface="Calibri" panose="020F0502020204030204" pitchFamily="34" charset="0"/>
                <a:cs typeface="Arial" panose="020B0604020202020204" pitchFamily="34" charset="0"/>
              </a:rPr>
              <a:t>Consider working closely with your financial professional, estate attorney, and tax professional as you finalize your longevity plans – they can offer you the important guidance you need to make informed choices about your future as well as facilitate family communication. </a:t>
            </a:r>
          </a:p>
          <a:p>
            <a:pPr marL="0" indent="0" defTabSz="957461">
              <a:lnSpc>
                <a:spcPts val="1466"/>
              </a:lnSpc>
              <a:spcBef>
                <a:spcPts val="0"/>
              </a:spcBef>
              <a:buClrTx/>
              <a:buNone/>
              <a:defRPr/>
            </a:pPr>
            <a:endParaRPr lang="en-CA" sz="1000" dirty="0">
              <a:ea typeface="Calibri" panose="020F0502020204030204" pitchFamily="34" charset="0"/>
              <a:cs typeface="Arial" panose="020B0604020202020204" pitchFamily="34" charset="0"/>
            </a:endParaRPr>
          </a:p>
          <a:p>
            <a:pPr marL="0" indent="0" defTabSz="957461">
              <a:lnSpc>
                <a:spcPts val="1466"/>
              </a:lnSpc>
              <a:spcBef>
                <a:spcPts val="0"/>
              </a:spcBef>
              <a:buClrTx/>
              <a:buNone/>
              <a:defRPr/>
            </a:pPr>
            <a:r>
              <a:rPr lang="en-CA" sz="1000" dirty="0">
                <a:ea typeface="Calibri" panose="020F0502020204030204" pitchFamily="34" charset="0"/>
                <a:cs typeface="Arial" panose="020B0604020202020204" pitchFamily="34" charset="0"/>
              </a:rPr>
              <a:t>We also have an Estate planning essentials checklist that may be of help as you are navigating longevity planning.</a:t>
            </a:r>
          </a:p>
          <a:p>
            <a:pPr marL="0" indent="0" defTabSz="957461">
              <a:lnSpc>
                <a:spcPts val="1466"/>
              </a:lnSpc>
              <a:spcBef>
                <a:spcPts val="0"/>
              </a:spcBef>
              <a:buClrTx/>
              <a:buNone/>
              <a:defRPr/>
            </a:pPr>
            <a:endParaRPr lang="en-CA" sz="1000" dirty="0">
              <a:ea typeface="Calibri" panose="020F0502020204030204" pitchFamily="34" charset="0"/>
              <a:cs typeface="Arial" panose="020B0604020202020204" pitchFamily="34" charset="0"/>
            </a:endParaRPr>
          </a:p>
          <a:p>
            <a:pPr marL="0" indent="0" defTabSz="957461">
              <a:lnSpc>
                <a:spcPts val="1466"/>
              </a:lnSpc>
              <a:spcBef>
                <a:spcPts val="0"/>
              </a:spcBef>
              <a:buClrTx/>
              <a:buNone/>
              <a:defRPr/>
            </a:pPr>
            <a:r>
              <a:rPr lang="en-US" sz="1000" dirty="0">
                <a:ea typeface="Calibri" panose="020F0502020204030204" pitchFamily="34" charset="0"/>
                <a:cs typeface="Arial" panose="020B0604020202020204" pitchFamily="34" charset="0"/>
              </a:rPr>
              <a:t>(NOTE TO SPEAKER: make sure you are familiar with the checklist(s) so that you can speak knowledgably about them)</a:t>
            </a:r>
          </a:p>
          <a:p>
            <a:pPr marL="0" indent="0" defTabSz="957461">
              <a:lnSpc>
                <a:spcPts val="1466"/>
              </a:lnSpc>
              <a:spcBef>
                <a:spcPts val="0"/>
              </a:spcBef>
              <a:buClrTx/>
              <a:buNone/>
              <a:defRPr/>
            </a:pPr>
            <a:endParaRPr lang="en-CA" sz="1000" dirty="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73</a:t>
            </a:fld>
            <a:endParaRPr lang="en-CA" dirty="0"/>
          </a:p>
        </p:txBody>
      </p:sp>
    </p:spTree>
    <p:extLst>
      <p:ext uri="{BB962C8B-B14F-4D97-AF65-F5344CB8AC3E}">
        <p14:creationId xmlns:p14="http://schemas.microsoft.com/office/powerpoint/2010/main" val="9139105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74</a:t>
            </a:fld>
            <a:endParaRPr lang="en-CA" dirty="0"/>
          </a:p>
        </p:txBody>
      </p:sp>
    </p:spTree>
    <p:extLst>
      <p:ext uri="{BB962C8B-B14F-4D97-AF65-F5344CB8AC3E}">
        <p14:creationId xmlns:p14="http://schemas.microsoft.com/office/powerpoint/2010/main" val="30978934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This case study focuses on nearing retirement. How do you know when you’re ready to retire? How do you know when you can afford it? These are common questions that come into sharp focus as we approach later middle age. As you listen to this story, think about your own retirement plans. </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After working for many years as a senior marketing executive, Ellen is two years away from retirement and anticipating the next stage of her life. Her plan is to do some freelance consulting, so she has more time to travel and enjoy leisure activities while still bringing in income. With three grown children living on their own and four grandchildren, Ellen and her spouse (who is already retired) have also started to look at rural properties. Their goal is to sell their home in the city over the next couple of years and move to the country. </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You may share elements of Ellen’s story and her vision for her future may sound familiar. There’s a lot to think about and plan for that I am going to take you through today, all of which is also captured in a valuable checklist that you can review with your financial professional to get the big-picture view of where you are in your retirement planning.  </a:t>
            </a:r>
          </a:p>
          <a:p>
            <a:pPr marL="0" indent="0">
              <a:lnSpc>
                <a:spcPts val="1466"/>
              </a:lnSpc>
              <a:spcBef>
                <a:spcPts val="0"/>
              </a:spcBef>
              <a:buNone/>
            </a:pPr>
            <a:endParaRPr lang="en-US" altLang="en-US" sz="1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75</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11064429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Financial planning for retirement starts with determining your retirement goals and desired lifestyle. You need to consider:</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u="sng" dirty="0">
                <a:latin typeface="Arial" panose="020B0604020202020204" pitchFamily="34" charset="0"/>
                <a:ea typeface="Calibri" panose="020F0502020204030204" pitchFamily="34" charset="0"/>
                <a:cs typeface="Arial" panose="020B0604020202020204" pitchFamily="34" charset="0"/>
              </a:rPr>
              <a:t>Where you will live:</a:t>
            </a:r>
            <a:r>
              <a:rPr lang="en-CA" sz="1000" dirty="0">
                <a:latin typeface="Arial" panose="020B0604020202020204" pitchFamily="34" charset="0"/>
                <a:ea typeface="Calibri" panose="020F0502020204030204" pitchFamily="34" charset="0"/>
                <a:cs typeface="Arial" panose="020B0604020202020204" pitchFamily="34" charset="0"/>
              </a:rPr>
              <a:t> If you are building a new home or renovating your existing home, consider incorporating universal design so that you can age comfortably there. If you’re moving to the country, ask yourself the following questions: Will you still have easy access to essential services like medical care, including home health aides and support? What about transportation services? How will you grocery shop? Meet people? Many rural areas do not have some of the services you may be accustomed to if you are an urban dweller and you need to account for this in your plans.</a:t>
            </a:r>
          </a:p>
          <a:p>
            <a:pPr marL="283249"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u="sng" dirty="0">
                <a:latin typeface="Arial" panose="020B0604020202020204" pitchFamily="34" charset="0"/>
                <a:ea typeface="Calibri" panose="020F0502020204030204" pitchFamily="34" charset="0"/>
                <a:cs typeface="Arial" panose="020B0604020202020204" pitchFamily="34" charset="0"/>
              </a:rPr>
              <a:t>Potential retirement income from consulting work:</a:t>
            </a:r>
            <a:r>
              <a:rPr lang="en-CA" sz="1000" dirty="0">
                <a:latin typeface="Arial" panose="020B0604020202020204" pitchFamily="34" charset="0"/>
                <a:ea typeface="Calibri" panose="020F0502020204030204" pitchFamily="34" charset="0"/>
                <a:cs typeface="Arial" panose="020B0604020202020204" pitchFamily="34" charset="0"/>
              </a:rPr>
              <a:t> If consulting work is an important element in your retirement plan, start by creating and vetting a business plan well in advance of retiring. Your plan should address the type of work you want to do, potential clientele, how you are going to market your services, and your infrastructure needs (e.g., establishing an LLC, creating your brand, building a website and social media presence, etc.). You may also want to consult your accountant on how part-time consulting work will impact your tax situation and other retirement income plans.</a:t>
            </a:r>
          </a:p>
          <a:p>
            <a:pPr marL="478731"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u="sng" dirty="0">
                <a:latin typeface="Arial" panose="020B0604020202020204" pitchFamily="34" charset="0"/>
                <a:ea typeface="Calibri" panose="020F0502020204030204" pitchFamily="34" charset="0"/>
                <a:cs typeface="Arial" panose="020B0604020202020204" pitchFamily="34" charset="0"/>
              </a:rPr>
              <a:t>Lifestyle and budget:</a:t>
            </a:r>
            <a:r>
              <a:rPr lang="en-CA" sz="1000" dirty="0">
                <a:latin typeface="Arial" panose="020B0604020202020204" pitchFamily="34" charset="0"/>
                <a:ea typeface="Calibri" panose="020F0502020204030204" pitchFamily="34" charset="0"/>
                <a:cs typeface="Arial" panose="020B0604020202020204" pitchFamily="34" charset="0"/>
              </a:rPr>
              <a:t> If traveling more in retirement is a goal, consider creating a bucket list of where you want to go and how you will get there. Will you buy an RV? Fly? Are your pets coming with you? Research destinations and travel, accommodation, and excursion costs and incorporate them into your retirement income plan. Next, think about how you will spend your days. Retirement can be a challenging transition as people move from time filled by employment to having more leisure time, especially if they have few hobbies or interests outside of work and family. Do you want to volunteer? Play golf? Take a course? Thinking through these questions in advance will make the transition easier and help you create the lifestyle you have been dreaming of!</a:t>
            </a: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76</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16092966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518"/>
              </a:lnSpc>
              <a:spcBef>
                <a:spcPts val="0"/>
              </a:spcBef>
              <a:buNone/>
            </a:pPr>
            <a:r>
              <a:rPr lang="en-US" sz="1000" dirty="0">
                <a:latin typeface="Arial" panose="020B0604020202020204" pitchFamily="34" charset="0"/>
                <a:ea typeface="Calibri" panose="020F0502020204030204" pitchFamily="34" charset="0"/>
                <a:cs typeface="Arial" panose="020B0604020202020204" pitchFamily="34" charset="0"/>
              </a:rPr>
              <a:t>Once you understand what you want your retirement to look like, you will want to determine an annual income to support your goals and life expectancy</a:t>
            </a:r>
            <a:r>
              <a:rPr lang="en-CA" sz="1000" dirty="0">
                <a:solidFill>
                  <a:srgbClr val="000000"/>
                </a:solidFill>
                <a:latin typeface="Arial" panose="020B0604020202020204" pitchFamily="34" charset="0"/>
                <a:cs typeface="Arial" panose="020B0604020202020204" pitchFamily="34" charset="0"/>
              </a:rPr>
              <a:t>. Because women tend to live longer, you need to plan for your retirement income to last longer. </a:t>
            </a:r>
          </a:p>
          <a:p>
            <a:pPr marL="0" indent="0">
              <a:lnSpc>
                <a:spcPts val="1518"/>
              </a:lnSpc>
              <a:spcBef>
                <a:spcPts val="0"/>
              </a:spcBef>
              <a:buNone/>
            </a:pPr>
            <a:endParaRPr lang="en-CA" sz="1000" dirty="0">
              <a:solidFill>
                <a:srgbClr val="000000"/>
              </a:solidFill>
              <a:latin typeface="Arial" panose="020B0604020202020204" pitchFamily="34" charset="0"/>
              <a:cs typeface="Arial" panose="020B0604020202020204" pitchFamily="34" charset="0"/>
            </a:endParaRPr>
          </a:p>
          <a:p>
            <a:pPr marL="0" indent="0">
              <a:lnSpc>
                <a:spcPts val="1518"/>
              </a:lnSpc>
              <a:spcBef>
                <a:spcPts val="0"/>
              </a:spcBef>
              <a:buNone/>
            </a:pPr>
            <a:r>
              <a:rPr lang="en-CA" sz="1000" dirty="0">
                <a:solidFill>
                  <a:srgbClr val="000000"/>
                </a:solidFill>
                <a:latin typeface="Arial" panose="020B0604020202020204" pitchFamily="34" charset="0"/>
                <a:cs typeface="Arial" panose="020B0604020202020204" pitchFamily="34" charset="0"/>
              </a:rPr>
              <a:t>Questions you want to ask your financial professional include:</a:t>
            </a:r>
          </a:p>
          <a:p>
            <a:pPr marL="0" indent="0">
              <a:lnSpc>
                <a:spcPts val="1518"/>
              </a:lnSpc>
              <a:spcBef>
                <a:spcPts val="0"/>
              </a:spcBef>
              <a:buNone/>
            </a:pPr>
            <a:endParaRPr lang="en-CA" sz="1000" dirty="0">
              <a:solidFill>
                <a:srgbClr val="000000"/>
              </a:solidFill>
              <a:latin typeface="Arial" panose="020B0604020202020204" pitchFamily="34" charset="0"/>
              <a:cs typeface="Arial" panose="020B0604020202020204" pitchFamily="34" charset="0"/>
            </a:endParaRPr>
          </a:p>
          <a:p>
            <a:pPr>
              <a:lnSpc>
                <a:spcPts val="1518"/>
              </a:lnSpc>
              <a:spcBef>
                <a:spcPts val="0"/>
              </a:spcBef>
            </a:pPr>
            <a:r>
              <a:rPr lang="en-CA" sz="1000" dirty="0">
                <a:solidFill>
                  <a:srgbClr val="000000"/>
                </a:solidFill>
                <a:latin typeface="Arial" panose="020B0604020202020204" pitchFamily="34" charset="0"/>
                <a:cs typeface="Arial" panose="020B0604020202020204" pitchFamily="34" charset="0"/>
              </a:rPr>
              <a:t>Have all my retirement income sources been accounted for?</a:t>
            </a:r>
          </a:p>
          <a:p>
            <a:pPr>
              <a:lnSpc>
                <a:spcPts val="1518"/>
              </a:lnSpc>
              <a:spcBef>
                <a:spcPts val="0"/>
              </a:spcBef>
            </a:pPr>
            <a:endParaRPr lang="en-CA" sz="1000" dirty="0">
              <a:solidFill>
                <a:srgbClr val="000000"/>
              </a:solidFill>
              <a:latin typeface="Arial" panose="020B0604020202020204" pitchFamily="34" charset="0"/>
              <a:cs typeface="Arial" panose="020B0604020202020204" pitchFamily="34" charset="0"/>
            </a:endParaRPr>
          </a:p>
          <a:p>
            <a:pPr>
              <a:lnSpc>
                <a:spcPts val="1518"/>
              </a:lnSpc>
              <a:spcBef>
                <a:spcPts val="0"/>
              </a:spcBef>
            </a:pPr>
            <a:r>
              <a:rPr lang="en-CA" sz="1000" dirty="0">
                <a:solidFill>
                  <a:srgbClr val="000000"/>
                </a:solidFill>
                <a:latin typeface="Arial" panose="020B0604020202020204" pitchFamily="34" charset="0"/>
                <a:cs typeface="Arial" panose="020B0604020202020204" pitchFamily="34" charset="0"/>
              </a:rPr>
              <a:t>How should I manage the order of the spend down of my assets?</a:t>
            </a:r>
          </a:p>
          <a:p>
            <a:pPr>
              <a:lnSpc>
                <a:spcPts val="1518"/>
              </a:lnSpc>
              <a:spcBef>
                <a:spcPts val="0"/>
              </a:spcBef>
            </a:pPr>
            <a:endParaRPr lang="en-CA" sz="1000" dirty="0">
              <a:solidFill>
                <a:srgbClr val="000000"/>
              </a:solidFill>
              <a:latin typeface="Arial" panose="020B0604020202020204" pitchFamily="34" charset="0"/>
              <a:cs typeface="Arial" panose="020B0604020202020204" pitchFamily="34" charset="0"/>
            </a:endParaRPr>
          </a:p>
          <a:p>
            <a:pPr>
              <a:lnSpc>
                <a:spcPts val="1518"/>
              </a:lnSpc>
              <a:spcBef>
                <a:spcPts val="0"/>
              </a:spcBef>
            </a:pPr>
            <a:r>
              <a:rPr lang="en-CA" sz="1000" dirty="0">
                <a:solidFill>
                  <a:srgbClr val="000000"/>
                </a:solidFill>
                <a:latin typeface="Arial" panose="020B0604020202020204" pitchFamily="34" charset="0"/>
                <a:cs typeface="Arial" panose="020B0604020202020204" pitchFamily="34" charset="0"/>
              </a:rPr>
              <a:t>How should I draw income from my investments? How do I manage sequence of returns risk?</a:t>
            </a:r>
          </a:p>
          <a:p>
            <a:pPr>
              <a:lnSpc>
                <a:spcPts val="1518"/>
              </a:lnSpc>
              <a:spcBef>
                <a:spcPts val="0"/>
              </a:spcBef>
            </a:pPr>
            <a:endParaRPr lang="en-CA" sz="1000" dirty="0">
              <a:solidFill>
                <a:srgbClr val="000000"/>
              </a:solidFill>
              <a:latin typeface="Arial" panose="020B0604020202020204" pitchFamily="34" charset="0"/>
              <a:cs typeface="Arial" panose="020B0604020202020204" pitchFamily="34" charset="0"/>
            </a:endParaRPr>
          </a:p>
          <a:p>
            <a:pPr>
              <a:lnSpc>
                <a:spcPts val="1518"/>
              </a:lnSpc>
              <a:spcBef>
                <a:spcPts val="0"/>
              </a:spcBef>
            </a:pPr>
            <a:r>
              <a:rPr lang="en-CA" sz="1000" dirty="0">
                <a:solidFill>
                  <a:srgbClr val="000000"/>
                </a:solidFill>
                <a:latin typeface="Arial" panose="020B0604020202020204" pitchFamily="34" charset="0"/>
                <a:cs typeface="Arial" panose="020B0604020202020204" pitchFamily="34" charset="0"/>
              </a:rPr>
              <a:t>When should I claim Social Security benefits?</a:t>
            </a:r>
          </a:p>
          <a:p>
            <a:pPr>
              <a:lnSpc>
                <a:spcPts val="1518"/>
              </a:lnSpc>
              <a:spcBef>
                <a:spcPts val="0"/>
              </a:spcBef>
            </a:pPr>
            <a:endParaRPr lang="en-CA" sz="1000" dirty="0">
              <a:solidFill>
                <a:srgbClr val="000000"/>
              </a:solidFill>
              <a:latin typeface="Arial" panose="020B0604020202020204" pitchFamily="34" charset="0"/>
              <a:cs typeface="Arial" panose="020B0604020202020204" pitchFamily="34" charset="0"/>
            </a:endParaRPr>
          </a:p>
          <a:p>
            <a:pPr>
              <a:lnSpc>
                <a:spcPts val="1518"/>
              </a:lnSpc>
              <a:spcBef>
                <a:spcPts val="0"/>
              </a:spcBef>
            </a:pPr>
            <a:r>
              <a:rPr lang="en-CA" sz="1000" dirty="0">
                <a:solidFill>
                  <a:srgbClr val="000000"/>
                </a:solidFill>
                <a:latin typeface="Arial" panose="020B0604020202020204" pitchFamily="34" charset="0"/>
                <a:cs typeface="Arial" panose="020B0604020202020204" pitchFamily="34" charset="0"/>
              </a:rPr>
              <a:t>How do I account for Medicare costs in my retirement budget?</a:t>
            </a:r>
          </a:p>
          <a:p>
            <a:pPr>
              <a:lnSpc>
                <a:spcPts val="1518"/>
              </a:lnSpc>
              <a:spcBef>
                <a:spcPts val="0"/>
              </a:spcBef>
            </a:pPr>
            <a:endParaRPr lang="en-CA" sz="1000" dirty="0">
              <a:solidFill>
                <a:srgbClr val="000000"/>
              </a:solidFill>
              <a:latin typeface="Arial" panose="020B0604020202020204" pitchFamily="34" charset="0"/>
              <a:cs typeface="Arial" panose="020B0604020202020204" pitchFamily="34" charset="0"/>
            </a:endParaRPr>
          </a:p>
          <a:p>
            <a:pPr>
              <a:lnSpc>
                <a:spcPts val="1518"/>
              </a:lnSpc>
              <a:spcBef>
                <a:spcPts val="0"/>
              </a:spcBef>
            </a:pPr>
            <a:r>
              <a:rPr lang="en-CA" sz="1000" dirty="0">
                <a:solidFill>
                  <a:srgbClr val="000000"/>
                </a:solidFill>
                <a:latin typeface="Arial" panose="020B0604020202020204" pitchFamily="34" charset="0"/>
                <a:cs typeface="Arial" panose="020B0604020202020204" pitchFamily="34" charset="0"/>
              </a:rPr>
              <a:t>What and when are the minimum distribution amounts I am required to take?</a:t>
            </a:r>
          </a:p>
          <a:p>
            <a:pPr>
              <a:lnSpc>
                <a:spcPts val="1518"/>
              </a:lnSpc>
              <a:spcBef>
                <a:spcPts val="0"/>
              </a:spcBef>
            </a:pPr>
            <a:endParaRPr lang="en-CA" sz="1000" dirty="0">
              <a:solidFill>
                <a:srgbClr val="000000"/>
              </a:solidFill>
              <a:latin typeface="Arial" panose="020B0604020202020204" pitchFamily="34" charset="0"/>
              <a:cs typeface="Arial" panose="020B0604020202020204" pitchFamily="34" charset="0"/>
            </a:endParaRPr>
          </a:p>
          <a:p>
            <a:pPr>
              <a:lnSpc>
                <a:spcPts val="1518"/>
              </a:lnSpc>
              <a:spcBef>
                <a:spcPts val="0"/>
              </a:spcBef>
            </a:pPr>
            <a:r>
              <a:rPr lang="en-CA" sz="1000" dirty="0">
                <a:solidFill>
                  <a:srgbClr val="000000"/>
                </a:solidFill>
                <a:latin typeface="Arial" panose="020B0604020202020204" pitchFamily="34" charset="0"/>
                <a:cs typeface="Arial" panose="020B0604020202020204" pitchFamily="34" charset="0"/>
              </a:rPr>
              <a:t>How do I handle my taxes?</a:t>
            </a:r>
          </a:p>
          <a:p>
            <a:pPr marL="0" indent="0">
              <a:lnSpc>
                <a:spcPts val="1518"/>
              </a:lnSpc>
              <a:buNone/>
            </a:pPr>
            <a:endParaRPr lang="en-CA" sz="1000" dirty="0">
              <a:solidFill>
                <a:srgbClr val="000000"/>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pPr defTabSz="947044">
              <a:defRPr/>
            </a:pPr>
            <a:fld id="{4FF0573C-F130-4D1E-A886-85FBB65D3A1B}" type="slidenum">
              <a:rPr lang="en-CA" sz="1600">
                <a:solidFill>
                  <a:prstClr val="black"/>
                </a:solidFill>
                <a:latin typeface="Arial"/>
              </a:rPr>
              <a:pPr defTabSz="947044">
                <a:defRPr/>
              </a:pPr>
              <a:t>77</a:t>
            </a:fld>
            <a:endParaRPr lang="en-CA" sz="1600" dirty="0">
              <a:solidFill>
                <a:prstClr val="black"/>
              </a:solidFill>
              <a:latin typeface="Arial"/>
            </a:endParaRPr>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33673368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466"/>
              </a:lnSpc>
              <a:spcBef>
                <a:spcPts val="0"/>
              </a:spcBef>
              <a:buNone/>
            </a:pPr>
            <a:r>
              <a:rPr lang="en-CA" sz="1000" dirty="0">
                <a:solidFill>
                  <a:srgbClr val="000000"/>
                </a:solidFill>
                <a:cs typeface="Arial" panose="020B0604020202020204" pitchFamily="34" charset="0"/>
              </a:rPr>
              <a:t>Inasmuch as you can plan and shape how you want your retirement to look, life can throw you a curve ball. </a:t>
            </a:r>
          </a:p>
          <a:p>
            <a:pPr marL="0" indent="0">
              <a:lnSpc>
                <a:spcPts val="1466"/>
              </a:lnSpc>
              <a:spcBef>
                <a:spcPts val="0"/>
              </a:spcBef>
              <a:buNone/>
            </a:pPr>
            <a:br>
              <a:rPr lang="en-CA" sz="1000" dirty="0">
                <a:solidFill>
                  <a:srgbClr val="000000"/>
                </a:solidFill>
                <a:cs typeface="Arial" panose="020B0604020202020204" pitchFamily="34" charset="0"/>
              </a:rPr>
            </a:br>
            <a:r>
              <a:rPr lang="en-CA" sz="1000" dirty="0">
                <a:solidFill>
                  <a:srgbClr val="000000"/>
                </a:solidFill>
                <a:cs typeface="Arial" panose="020B0604020202020204" pitchFamily="34" charset="0"/>
              </a:rPr>
              <a:t>In the years leading up to your retirement, it is more important than ever to put safeguards in place to help protect against unforeseen circumstances. Whether it is losing a loved one or a job, suffering health issues, or dealing with a large unplanned expense, preparation is key to successfully getting through it.  </a:t>
            </a:r>
          </a:p>
          <a:p>
            <a:pPr marL="0" indent="0">
              <a:lnSpc>
                <a:spcPts val="1466"/>
              </a:lnSpc>
              <a:spcBef>
                <a:spcPts val="0"/>
              </a:spcBef>
              <a:buNone/>
            </a:pPr>
            <a:br>
              <a:rPr lang="en-CA" sz="1000" dirty="0">
                <a:solidFill>
                  <a:srgbClr val="000000"/>
                </a:solidFill>
                <a:cs typeface="Arial" panose="020B0604020202020204" pitchFamily="34" charset="0"/>
              </a:rPr>
            </a:br>
            <a:r>
              <a:rPr lang="en-CA" sz="1000" dirty="0">
                <a:solidFill>
                  <a:srgbClr val="000000"/>
                </a:solidFill>
                <a:cs typeface="Arial" panose="020B0604020202020204" pitchFamily="34" charset="0"/>
              </a:rPr>
              <a:t>You may want to have a cushion of savings to cover at least 6 months' worth of expenses.</a:t>
            </a:r>
          </a:p>
          <a:p>
            <a:pPr marL="0" indent="0" defTabSz="957461">
              <a:lnSpc>
                <a:spcPts val="1466"/>
              </a:lnSpc>
              <a:spcBef>
                <a:spcPts val="0"/>
              </a:spcBef>
              <a:buNone/>
              <a:defRPr/>
            </a:pPr>
            <a:endParaRPr lang="en-CA" dirty="0">
              <a:solidFill>
                <a:srgbClr val="000000"/>
              </a:solidFill>
            </a:endParaRPr>
          </a:p>
          <a:p>
            <a:pPr marL="0" indent="0" defTabSz="957461">
              <a:lnSpc>
                <a:spcPts val="1466"/>
              </a:lnSpc>
              <a:spcBef>
                <a:spcPts val="0"/>
              </a:spcBef>
              <a:buNone/>
              <a:defRPr/>
            </a:pPr>
            <a:r>
              <a:rPr lang="en-CA" sz="1000" dirty="0">
                <a:solidFill>
                  <a:srgbClr val="000000"/>
                </a:solidFill>
                <a:cs typeface="Arial" panose="020B0604020202020204" pitchFamily="34" charset="0"/>
              </a:rPr>
              <a:t>Going into retirement debt-free may be important as you will likely be living on less income. With less debt, it will be easier to weather any storms that may come your way. Try to retire all your debts, especially high-interest debt like credit card balances and car loans.</a:t>
            </a:r>
          </a:p>
          <a:p>
            <a:pPr marL="0" indent="0">
              <a:lnSpc>
                <a:spcPts val="1466"/>
              </a:lnSpc>
              <a:spcBef>
                <a:spcPts val="0"/>
              </a:spcBef>
              <a:buNone/>
            </a:pPr>
            <a:br>
              <a:rPr lang="en-CA" sz="1000" dirty="0">
                <a:solidFill>
                  <a:srgbClr val="000000"/>
                </a:solidFill>
                <a:cs typeface="Arial" panose="020B0604020202020204" pitchFamily="34" charset="0"/>
              </a:rPr>
            </a:br>
            <a:r>
              <a:rPr lang="en-CA" sz="1000" dirty="0">
                <a:solidFill>
                  <a:srgbClr val="000000"/>
                </a:solidFill>
                <a:cs typeface="Arial" panose="020B0604020202020204" pitchFamily="34" charset="0"/>
              </a:rPr>
              <a:t>For income protection, life and health insurance coverage can be important. You want you and your family to be taken care of should you no longer be able. If you do not have it, consider whether long-term care insurance is an appropriate solution for you so that you have something in place should your health decline. </a:t>
            </a:r>
          </a:p>
          <a:p>
            <a:pPr marL="0" indent="0">
              <a:lnSpc>
                <a:spcPts val="1466"/>
              </a:lnSpc>
              <a:spcBef>
                <a:spcPts val="0"/>
              </a:spcBef>
              <a:buNone/>
            </a:pPr>
            <a:br>
              <a:rPr lang="en-CA" sz="1000" dirty="0">
                <a:solidFill>
                  <a:srgbClr val="000000"/>
                </a:solidFill>
                <a:cs typeface="Arial" panose="020B0604020202020204" pitchFamily="34" charset="0"/>
              </a:rPr>
            </a:br>
            <a:r>
              <a:rPr lang="en-CA" sz="1000" dirty="0">
                <a:solidFill>
                  <a:srgbClr val="000000"/>
                </a:solidFill>
                <a:cs typeface="Arial" panose="020B0604020202020204" pitchFamily="34" charset="0"/>
              </a:rPr>
              <a:t>Have your insurance professional conduct a review of all your insurance coverage to make sure that it is still appropriate for your situation. Check your beneficiary designations and update as needed. </a:t>
            </a:r>
          </a:p>
          <a:p>
            <a:pPr marL="0" indent="0">
              <a:lnSpc>
                <a:spcPts val="1466"/>
              </a:lnSpc>
              <a:spcBef>
                <a:spcPts val="0"/>
              </a:spcBef>
              <a:buNone/>
            </a:pPr>
            <a:br>
              <a:rPr lang="en-CA" sz="1000" dirty="0">
                <a:solidFill>
                  <a:srgbClr val="000000"/>
                </a:solidFill>
                <a:cs typeface="Arial" panose="020B0604020202020204" pitchFamily="34" charset="0"/>
              </a:rPr>
            </a:br>
            <a:r>
              <a:rPr lang="en-CA" sz="1000" dirty="0">
                <a:solidFill>
                  <a:srgbClr val="000000"/>
                </a:solidFill>
                <a:cs typeface="Arial" panose="020B0604020202020204" pitchFamily="34" charset="0"/>
              </a:rPr>
              <a:t>And, as your Medicare enrollment dates approach, learn the ins and outs of your coverage options and costs and consider contacting a Medicare Broker for additional advice.</a:t>
            </a:r>
          </a:p>
          <a:p>
            <a:pPr marL="0" indent="0">
              <a:buNone/>
            </a:pP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78</a:t>
            </a:fld>
            <a:endParaRPr lang="en-CA" dirty="0"/>
          </a:p>
        </p:txBody>
      </p:sp>
    </p:spTree>
    <p:extLst>
      <p:ext uri="{BB962C8B-B14F-4D97-AF65-F5344CB8AC3E}">
        <p14:creationId xmlns:p14="http://schemas.microsoft.com/office/powerpoint/2010/main" val="34768119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As you approach retirement, it is also important to review your investments. Your financial professional can help you review your:</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u="sng" dirty="0">
                <a:latin typeface="Arial" panose="020B0604020202020204" pitchFamily="34" charset="0"/>
                <a:ea typeface="Calibri" panose="020F0502020204030204" pitchFamily="34" charset="0"/>
                <a:cs typeface="Arial" panose="020B0604020202020204" pitchFamily="34" charset="0"/>
              </a:rPr>
              <a:t>Financial plan:</a:t>
            </a:r>
            <a:r>
              <a:rPr lang="en-CA" sz="1000" dirty="0">
                <a:latin typeface="Arial" panose="020B0604020202020204" pitchFamily="34" charset="0"/>
                <a:ea typeface="Calibri" panose="020F0502020204030204" pitchFamily="34" charset="0"/>
                <a:cs typeface="Arial" panose="020B0604020202020204" pitchFamily="34" charset="0"/>
              </a:rPr>
              <a:t> To help ensure your plan can support your retirement goals and start to factor in any new goals you may have, such as supporting your family and leaving a legacy.</a:t>
            </a:r>
            <a:br>
              <a:rPr lang="en-CA" sz="1000" dirty="0">
                <a:latin typeface="Arial" panose="020B0604020202020204" pitchFamily="34" charset="0"/>
                <a:ea typeface="Calibri" panose="020F0502020204030204" pitchFamily="34" charset="0"/>
                <a:cs typeface="Arial" panose="020B0604020202020204" pitchFamily="34" charset="0"/>
              </a:rPr>
            </a:b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u="sng" dirty="0">
                <a:latin typeface="Arial" panose="020B0604020202020204" pitchFamily="34" charset="0"/>
                <a:ea typeface="Calibri" panose="020F0502020204030204" pitchFamily="34" charset="0"/>
                <a:cs typeface="Arial" panose="020B0604020202020204" pitchFamily="34" charset="0"/>
              </a:rPr>
              <a:t>Asset allocation:</a:t>
            </a:r>
            <a:r>
              <a:rPr lang="en-CA" sz="1000" dirty="0">
                <a:latin typeface="Arial" panose="020B0604020202020204" pitchFamily="34" charset="0"/>
                <a:ea typeface="Calibri" panose="020F0502020204030204" pitchFamily="34" charset="0"/>
                <a:cs typeface="Arial" panose="020B0604020202020204" pitchFamily="34" charset="0"/>
              </a:rPr>
              <a:t> To help you rebalance your asset combination to suit your risk profile and ensure you have the right investment mix to generate the income you need in retirement.</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u="sng" dirty="0">
                <a:latin typeface="Arial" panose="020B0604020202020204" pitchFamily="34" charset="0"/>
                <a:ea typeface="Calibri" panose="020F0502020204030204" pitchFamily="34" charset="0"/>
                <a:cs typeface="Arial" panose="020B0604020202020204" pitchFamily="34" charset="0"/>
              </a:rPr>
              <a:t>Beneficiaries:</a:t>
            </a:r>
            <a:r>
              <a:rPr lang="en-CA" sz="1000" dirty="0">
                <a:latin typeface="Arial" panose="020B0604020202020204" pitchFamily="34" charset="0"/>
                <a:ea typeface="Calibri" panose="020F0502020204030204" pitchFamily="34" charset="0"/>
                <a:cs typeface="Arial" panose="020B0604020202020204" pitchFamily="34" charset="0"/>
              </a:rPr>
              <a:t> To help ensure that your beneficiary designations are up to date and that you understand which accounts pass via beneficiary and which pass via your will.</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defTabSz="957461">
              <a:lnSpc>
                <a:spcPts val="1466"/>
              </a:lnSpc>
              <a:spcBef>
                <a:spcPts val="0"/>
              </a:spcBef>
              <a:defRPr/>
            </a:pPr>
            <a:r>
              <a:rPr lang="en-CA" sz="1000" u="sng" dirty="0">
                <a:solidFill>
                  <a:srgbClr val="000000"/>
                </a:solidFill>
                <a:latin typeface="Arial" panose="020B0604020202020204" pitchFamily="34" charset="0"/>
                <a:cs typeface="Arial" panose="020B0604020202020204" pitchFamily="34" charset="0"/>
              </a:rPr>
              <a:t>Qualified plans:</a:t>
            </a:r>
            <a:r>
              <a:rPr lang="en-CA" sz="1000" dirty="0">
                <a:solidFill>
                  <a:srgbClr val="000000"/>
                </a:solidFill>
                <a:latin typeface="Arial" panose="020B0604020202020204" pitchFamily="34" charset="0"/>
                <a:cs typeface="Arial" panose="020B0604020202020204" pitchFamily="34" charset="0"/>
              </a:rPr>
              <a:t> To help you understand your distribution options and to help ensure your investments are in line with your overall asset allocation.</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buNone/>
            </a:pP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79</a:t>
            </a:fld>
            <a:endParaRPr lang="en-CA" dirty="0"/>
          </a:p>
        </p:txBody>
      </p:sp>
    </p:spTree>
    <p:extLst>
      <p:ext uri="{BB962C8B-B14F-4D97-AF65-F5344CB8AC3E}">
        <p14:creationId xmlns:p14="http://schemas.microsoft.com/office/powerpoint/2010/main" val="2980394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body" idx="1"/>
          </p:nvPr>
        </p:nvSpPr>
        <p:spPr/>
        <p:txBody>
          <a:bodyPr/>
          <a:lstStyle/>
          <a:p>
            <a:pPr>
              <a:lnSpc>
                <a:spcPts val="1518"/>
              </a:lnSpc>
              <a:spcBef>
                <a:spcPts val="0"/>
              </a:spcBef>
            </a:pPr>
            <a:r>
              <a:rPr lang="en-CA" sz="1000" dirty="0">
                <a:solidFill>
                  <a:srgbClr val="000000"/>
                </a:solidFill>
              </a:rPr>
              <a:t>Let’s turn now to earning power….</a:t>
            </a:r>
          </a:p>
          <a:p>
            <a:pPr marL="0" indent="0">
              <a:lnSpc>
                <a:spcPts val="1518"/>
              </a:lnSpc>
              <a:spcBef>
                <a:spcPts val="0"/>
              </a:spcBef>
              <a:buNone/>
            </a:pPr>
            <a:endParaRPr lang="en-CA" sz="1000" dirty="0">
              <a:solidFill>
                <a:srgbClr val="000000"/>
              </a:solidFill>
            </a:endParaRPr>
          </a:p>
          <a:p>
            <a:pPr algn="l"/>
            <a:r>
              <a:rPr lang="en-CA" sz="1000" dirty="0">
                <a:solidFill>
                  <a:srgbClr val="000000"/>
                </a:solidFill>
              </a:rPr>
              <a:t>45% of working women and millennial women are almost twice as likely as women in the Baby Boomer generation to earn as much as their partners. </a:t>
            </a:r>
          </a:p>
          <a:p>
            <a:pPr>
              <a:lnSpc>
                <a:spcPts val="1518"/>
              </a:lnSpc>
              <a:spcBef>
                <a:spcPts val="0"/>
              </a:spcBef>
            </a:pPr>
            <a:endParaRPr lang="en-CA" sz="1000" dirty="0">
              <a:solidFill>
                <a:srgbClr val="000000"/>
              </a:solidFill>
            </a:endParaRPr>
          </a:p>
          <a:p>
            <a:pPr>
              <a:lnSpc>
                <a:spcPts val="1518"/>
              </a:lnSpc>
              <a:spcBef>
                <a:spcPts val="0"/>
              </a:spcBef>
            </a:pPr>
            <a:r>
              <a:rPr lang="en-CA" sz="1000" dirty="0">
                <a:solidFill>
                  <a:srgbClr val="000000"/>
                </a:solidFill>
              </a:rPr>
              <a:t>But there is still more work to do. Consider the gender pay gap. On average, a woman working full-time earns about $0.82 for every dollar a man earns. When you add this up over the course of her career, it can come up significantly short when compared to her male counterparts. </a:t>
            </a:r>
          </a:p>
          <a:p>
            <a:pPr>
              <a:lnSpc>
                <a:spcPts val="1518"/>
              </a:lnSpc>
              <a:spcBef>
                <a:spcPts val="0"/>
              </a:spcBef>
            </a:pPr>
            <a:endParaRPr lang="en-CA" sz="1000" dirty="0">
              <a:solidFill>
                <a:srgbClr val="000000"/>
              </a:solidFill>
            </a:endParaRPr>
          </a:p>
          <a:p>
            <a:pPr>
              <a:lnSpc>
                <a:spcPts val="1518"/>
              </a:lnSpc>
              <a:spcBef>
                <a:spcPts val="0"/>
              </a:spcBef>
            </a:pPr>
            <a:r>
              <a:rPr lang="en-CA" sz="1000" dirty="0">
                <a:solidFill>
                  <a:srgbClr val="000000"/>
                </a:solidFill>
              </a:rPr>
              <a:t>This difference partly reflects a woman's greater likelihood of cycling in and out of the workforce or working part-time for some portion of their careers. It's something that happens for many reasons, such as taking time off to raise children or leaving the workforce to care for other members of her family.</a:t>
            </a:r>
          </a:p>
          <a:p>
            <a:pPr>
              <a:lnSpc>
                <a:spcPts val="1518"/>
              </a:lnSpc>
              <a:spcBef>
                <a:spcPts val="0"/>
              </a:spcBef>
            </a:pPr>
            <a:endParaRPr lang="en-CA" sz="1000" dirty="0">
              <a:solidFill>
                <a:srgbClr val="000000"/>
              </a:solidFill>
            </a:endParaRPr>
          </a:p>
          <a:p>
            <a:pPr>
              <a:lnSpc>
                <a:spcPts val="1518"/>
              </a:lnSpc>
              <a:spcBef>
                <a:spcPts val="0"/>
              </a:spcBef>
            </a:pPr>
            <a:r>
              <a:rPr lang="en-CA" sz="1000" dirty="0">
                <a:solidFill>
                  <a:srgbClr val="000000"/>
                </a:solidFill>
              </a:rPr>
              <a:t>While the fact that there is still a gender pay gap is discouraging, the good news is that the gap continues to close. While women today earn on average about 18% less than men, 30 years ago, the pay gap was more than 35%.</a:t>
            </a:r>
          </a:p>
          <a:p>
            <a:pPr>
              <a:lnSpc>
                <a:spcPts val="1518"/>
              </a:lnSpc>
              <a:spcBef>
                <a:spcPts val="0"/>
              </a:spcBef>
            </a:pPr>
            <a:endParaRPr lang="en-US" sz="1000" dirty="0"/>
          </a:p>
          <a:p>
            <a:pPr>
              <a:lnSpc>
                <a:spcPts val="1518"/>
              </a:lnSpc>
              <a:spcBef>
                <a:spcPts val="0"/>
              </a:spcBef>
            </a:pPr>
            <a:r>
              <a:rPr lang="en-US" sz="1000" dirty="0"/>
              <a:t>We’re seeing the positive impact of all of this on your wealth. Between rising earnings, greater representation in boardrooms and the c-suite, more female business leaders and entrepreneurs, we can expect this will continue to grow. </a:t>
            </a:r>
          </a:p>
        </p:txBody>
      </p:sp>
      <p:sp>
        <p:nvSpPr>
          <p:cNvPr id="2" name="Slide Number Placeholder 1">
            <a:extLst>
              <a:ext uri="{FF2B5EF4-FFF2-40B4-BE49-F238E27FC236}">
                <a16:creationId xmlns:a16="http://schemas.microsoft.com/office/drawing/2014/main" id="{439F178A-0A85-4F75-A55D-8D74B6D1611E}"/>
              </a:ext>
            </a:extLst>
          </p:cNvPr>
          <p:cNvSpPr>
            <a:spLocks noGrp="1"/>
          </p:cNvSpPr>
          <p:nvPr>
            <p:ph type="sldNum" sz="quarter" idx="5"/>
          </p:nvPr>
        </p:nvSpPr>
        <p:spPr/>
        <p:txBody>
          <a:bodyPr/>
          <a:lstStyle/>
          <a:p>
            <a:pPr defTabSz="947044">
              <a:defRPr/>
            </a:pPr>
            <a:fld id="{4FF0573C-F130-4D1E-A886-85FBB65D3A1B}" type="slidenum">
              <a:rPr lang="en-CA" sz="1600">
                <a:solidFill>
                  <a:prstClr val="black"/>
                </a:solidFill>
                <a:latin typeface="Arial"/>
              </a:rPr>
              <a:pPr defTabSz="947044">
                <a:defRPr/>
              </a:pPr>
              <a:t>8</a:t>
            </a:fld>
            <a:endParaRPr lang="en-CA" sz="1600" dirty="0">
              <a:solidFill>
                <a:prstClr val="black"/>
              </a:solidFill>
              <a:latin typeface="Arial"/>
            </a:endParaRPr>
          </a:p>
        </p:txBody>
      </p:sp>
      <p:sp>
        <p:nvSpPr>
          <p:cNvPr id="7" name="Slide Image Placeholder 6">
            <a:extLst>
              <a:ext uri="{FF2B5EF4-FFF2-40B4-BE49-F238E27FC236}">
                <a16:creationId xmlns:a16="http://schemas.microsoft.com/office/drawing/2014/main" id="{3F02C311-9987-474E-8ED6-D1B34C4A37E6}"/>
              </a:ext>
            </a:extLst>
          </p:cNvPr>
          <p:cNvSpPr>
            <a:spLocks noGrp="1" noRot="1" noChangeAspect="1"/>
          </p:cNvSpPr>
          <p:nvPr>
            <p:ph type="sldImg"/>
          </p:nvPr>
        </p:nvSpPr>
        <p:spPr/>
      </p:sp>
    </p:spTree>
    <p:extLst>
      <p:ext uri="{BB962C8B-B14F-4D97-AF65-F5344CB8AC3E}">
        <p14:creationId xmlns:p14="http://schemas.microsoft.com/office/powerpoint/2010/main" val="1708136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Is your estate plan up to date? It’s particularly important as you head into retirement to have an up-to-date will and estate plan. The fundamentals of a well-designed estate plan include: </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a valid will</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power of attorney</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defTabSz="957461">
              <a:lnSpc>
                <a:spcPts val="1466"/>
              </a:lnSpc>
              <a:spcBef>
                <a:spcPts val="0"/>
              </a:spcBef>
              <a:defRPr/>
            </a:pPr>
            <a:r>
              <a:rPr lang="en-CA" sz="1000" dirty="0">
                <a:solidFill>
                  <a:srgbClr val="000000"/>
                </a:solidFill>
                <a:latin typeface="Arial" panose="020B0604020202020204" pitchFamily="34" charset="0"/>
                <a:cs typeface="Arial" panose="020B0604020202020204" pitchFamily="34" charset="0"/>
              </a:rPr>
              <a:t>medical POA/living will </a:t>
            </a:r>
            <a:r>
              <a:rPr lang="en-CA" sz="1000" dirty="0">
                <a:latin typeface="Arial" panose="020B0604020202020204" pitchFamily="34" charset="0"/>
                <a:ea typeface="Calibri" panose="020F0502020204030204" pitchFamily="34" charset="0"/>
                <a:cs typeface="Arial" panose="020B0604020202020204" pitchFamily="34" charset="0"/>
              </a:rPr>
              <a:t>that summarize the medical treatments and future health care decisions you would want communicated in the event you became incapacitated</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note that you should also name successors for these roles</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defTabSz="957461">
              <a:lnSpc>
                <a:spcPts val="1466"/>
              </a:lnSpc>
              <a:spcBef>
                <a:spcPts val="0"/>
              </a:spcBef>
              <a:defRPr/>
            </a:pPr>
            <a:r>
              <a:rPr lang="en-CA" sz="1000" dirty="0">
                <a:latin typeface="Arial" panose="020B0604020202020204" pitchFamily="34" charset="0"/>
                <a:ea typeface="Calibri" panose="020F0502020204030204" pitchFamily="34" charset="0"/>
                <a:cs typeface="Arial" panose="020B0604020202020204" pitchFamily="34" charset="0"/>
              </a:rPr>
              <a:t>potentially establishing a legacy for </a:t>
            </a:r>
            <a:r>
              <a:rPr lang="en-CA" sz="1000" dirty="0">
                <a:solidFill>
                  <a:srgbClr val="000000"/>
                </a:solidFill>
                <a:latin typeface="Arial" panose="020B0604020202020204" pitchFamily="34" charset="0"/>
                <a:cs typeface="Arial" panose="020B0604020202020204" pitchFamily="34" charset="0"/>
              </a:rPr>
              <a:t>the people you love and the causes you care about</a:t>
            </a: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Last but not least: transparent communication to avoid conflict. Holding family meetings to discuss estate roles and responsibilities, who you have selected for those roles, and why and the overall structure of your estate plan can help mitigate or even eliminate clashes.</a:t>
            </a:r>
            <a:r>
              <a:rPr lang="en-CA" sz="1000" dirty="0">
                <a:latin typeface="Arial" panose="020B0604020202020204" pitchFamily="34" charset="0"/>
                <a:cs typeface="Arial" panose="020B0604020202020204" pitchFamily="34" charset="0"/>
              </a:rPr>
              <a:t> </a:t>
            </a:r>
          </a:p>
          <a:p>
            <a:pPr marL="179524" indent="-179524">
              <a:lnSpc>
                <a:spcPts val="1466"/>
              </a:lnSpc>
              <a:spcBef>
                <a:spcPts val="0"/>
              </a:spcBef>
            </a:pPr>
            <a:endParaRPr lang="en-CA" sz="1000" dirty="0">
              <a:latin typeface="Arial" panose="020B0604020202020204" pitchFamily="34" charset="0"/>
              <a:cs typeface="Arial" panose="020B0604020202020204" pitchFamily="34" charset="0"/>
            </a:endParaRPr>
          </a:p>
          <a:p>
            <a:pPr marL="179524" indent="-179524" defTabSz="957461">
              <a:lnSpc>
                <a:spcPts val="1466"/>
              </a:lnSpc>
              <a:spcBef>
                <a:spcPts val="0"/>
              </a:spcBef>
              <a:defRPr/>
            </a:pPr>
            <a:r>
              <a:rPr lang="en-CA" sz="1000" dirty="0">
                <a:solidFill>
                  <a:srgbClr val="000000"/>
                </a:solidFill>
                <a:latin typeface="Arial" panose="020B0604020202020204" pitchFamily="34" charset="0"/>
                <a:cs typeface="Arial" panose="020B0604020202020204" pitchFamily="34" charset="0"/>
              </a:rPr>
              <a:t>If you are interested in learning more about effective estate planning and how to make it work for your situation, I will share how to access checklists about estate planning and strategic philanthropy at the end of the presentation.</a:t>
            </a: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80</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22847262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In summary, your financial professional can help you develop a plan to help ensure you meet your ongoing retirement income goals and live the future you want. As a reminder, we discussed the following keys to a successful retirement:</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Having a vision for how you want to spend your retirement – and what it will cost</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Knowing your retirement income sources</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Calibrating your investments with your goals</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Protecting what you have with proper insurance coverage</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Ensuring your estate plan is up to date</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Planning today can help you achieve the retirement you want tomorrow.</a:t>
            </a:r>
          </a:p>
        </p:txBody>
      </p:sp>
      <p:sp>
        <p:nvSpPr>
          <p:cNvPr id="4" name="Slide Number Placeholder 3"/>
          <p:cNvSpPr>
            <a:spLocks noGrp="1"/>
          </p:cNvSpPr>
          <p:nvPr>
            <p:ph type="sldNum" sz="quarter" idx="5"/>
          </p:nvPr>
        </p:nvSpPr>
        <p:spPr/>
        <p:txBody>
          <a:bodyPr/>
          <a:lstStyle/>
          <a:p>
            <a:fld id="{4FF0573C-F130-4D1E-A886-85FBB65D3A1B}" type="slidenum">
              <a:rPr lang="en-CA" smtClean="0"/>
              <a:pPr/>
              <a:t>81</a:t>
            </a:fld>
            <a:endParaRPr lang="en-CA" dirty="0"/>
          </a:p>
        </p:txBody>
      </p:sp>
    </p:spTree>
    <p:extLst>
      <p:ext uri="{BB962C8B-B14F-4D97-AF65-F5344CB8AC3E}">
        <p14:creationId xmlns:p14="http://schemas.microsoft.com/office/powerpoint/2010/main" val="21875032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57461">
              <a:lnSpc>
                <a:spcPts val="1466"/>
              </a:lnSpc>
              <a:spcBef>
                <a:spcPts val="0"/>
              </a:spcBef>
              <a:buNone/>
              <a:defRPr/>
            </a:pPr>
            <a:r>
              <a:rPr lang="en-CA" sz="1000" dirty="0">
                <a:latin typeface="Arial" panose="020B0604020202020204" pitchFamily="34" charset="0"/>
                <a:ea typeface="Calibri" panose="020F0502020204030204" pitchFamily="34" charset="0"/>
                <a:cs typeface="Arial" panose="020B0604020202020204" pitchFamily="34" charset="0"/>
              </a:rPr>
              <a:t>To help you prepare for retirement we are providing you this Retirement readiness checklist. Use this checklist to assess your retirement readiness from a financial perspective so you can better understand your next steps and what you need to think about as you prepare for this next stage in your life. </a:t>
            </a:r>
          </a:p>
          <a:p>
            <a:pPr marL="0" indent="0" defTabSz="957461">
              <a:lnSpc>
                <a:spcPts val="1466"/>
              </a:lnSpc>
              <a:spcBef>
                <a:spcPts val="0"/>
              </a:spcBef>
              <a:buNone/>
              <a:defRPr/>
            </a:pPr>
            <a:endParaRPr lang="en-CA" sz="1000" dirty="0">
              <a:solidFill>
                <a:srgbClr val="000000"/>
              </a:solidFill>
              <a:latin typeface="Arial" panose="020B0604020202020204" pitchFamily="34" charset="0"/>
              <a:cs typeface="Arial" panose="020B0604020202020204" pitchFamily="34" charset="0"/>
            </a:endParaRPr>
          </a:p>
          <a:p>
            <a:pPr marL="0" indent="0" defTabSz="957461">
              <a:lnSpc>
                <a:spcPts val="1466"/>
              </a:lnSpc>
              <a:spcBef>
                <a:spcPts val="0"/>
              </a:spcBef>
              <a:buNone/>
              <a:defRPr/>
            </a:pPr>
            <a:r>
              <a:rPr lang="en-CA" sz="1000" dirty="0">
                <a:solidFill>
                  <a:srgbClr val="000000"/>
                </a:solidFill>
                <a:latin typeface="Arial" panose="020B0604020202020204" pitchFamily="34" charset="0"/>
                <a:cs typeface="Arial" panose="020B0604020202020204" pitchFamily="34" charset="0"/>
              </a:rPr>
              <a:t>Consider working through it with your financial professional. From a financial checkup, bolstering your savings, and estimating your retirement income needs to reviewing your health insurance coverage and estate plan, the checklist covers key areas you should focus on as part of your planning. And, as I mentioned previously, we also have an Estate planning checklist and a Strategic Philanthropy worksheet and checklist that may offer additional insight.</a:t>
            </a:r>
          </a:p>
          <a:p>
            <a:pPr marL="0" indent="0" defTabSz="957461">
              <a:lnSpc>
                <a:spcPts val="1466"/>
              </a:lnSpc>
              <a:spcBef>
                <a:spcPts val="0"/>
              </a:spcBef>
              <a:buNone/>
              <a:defRPr/>
            </a:pPr>
            <a:endParaRPr lang="en-CA" sz="1000" dirty="0">
              <a:solidFill>
                <a:srgbClr val="000000"/>
              </a:solidFill>
              <a:latin typeface="Arial" panose="020B0604020202020204" pitchFamily="34" charset="0"/>
              <a:cs typeface="Arial" panose="020B0604020202020204" pitchFamily="34" charset="0"/>
            </a:endParaRPr>
          </a:p>
          <a:p>
            <a:pPr marL="0" indent="0">
              <a:lnSpc>
                <a:spcPts val="1466"/>
              </a:lnSpc>
              <a:spcBef>
                <a:spcPts val="0"/>
              </a:spcBef>
              <a:buNone/>
              <a:defRPr/>
            </a:pPr>
            <a:r>
              <a:rPr lang="en-CA" sz="1000" dirty="0">
                <a:latin typeface="Arial" panose="020B0604020202020204" pitchFamily="34" charset="0"/>
                <a:cs typeface="Arial" panose="020B0604020202020204" pitchFamily="34" charset="0"/>
              </a:rPr>
              <a:t>(NOTE TO SPEAKER: make sure you are familiar with the checklist(s) so that you can speak knowledgably about them)</a:t>
            </a:r>
          </a:p>
          <a:p>
            <a:pPr marL="0" indent="0" defTabSz="957461">
              <a:lnSpc>
                <a:spcPts val="1466"/>
              </a:lnSpc>
              <a:spcBef>
                <a:spcPts val="0"/>
              </a:spcBef>
              <a:buNone/>
              <a:defRPr/>
            </a:pPr>
            <a:endParaRPr lang="en-CA" sz="1000" dirty="0">
              <a:solidFill>
                <a:srgbClr val="000000"/>
              </a:solidFill>
              <a:latin typeface="Arial" panose="020B0604020202020204" pitchFamily="34" charset="0"/>
              <a:cs typeface="Arial" panose="020B0604020202020204" pitchFamily="34" charset="0"/>
            </a:endParaRP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buNone/>
            </a:pP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82</a:t>
            </a:fld>
            <a:endParaRPr lang="en-CA" dirty="0"/>
          </a:p>
        </p:txBody>
      </p:sp>
    </p:spTree>
    <p:extLst>
      <p:ext uri="{BB962C8B-B14F-4D97-AF65-F5344CB8AC3E}">
        <p14:creationId xmlns:p14="http://schemas.microsoft.com/office/powerpoint/2010/main" val="24590789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83</a:t>
            </a:fld>
            <a:endParaRPr lang="en-CA" dirty="0"/>
          </a:p>
        </p:txBody>
      </p:sp>
    </p:spTree>
    <p:extLst>
      <p:ext uri="{BB962C8B-B14F-4D97-AF65-F5344CB8AC3E}">
        <p14:creationId xmlns:p14="http://schemas.microsoft.com/office/powerpoint/2010/main" val="21160904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466"/>
              </a:lnSpc>
              <a:spcBef>
                <a:spcPts val="0"/>
              </a:spcBef>
              <a:buNone/>
            </a:pPr>
            <a:r>
              <a:rPr lang="en-CA" sz="1000" dirty="0">
                <a:solidFill>
                  <a:srgbClr val="000000"/>
                </a:solidFill>
                <a:latin typeface="Arial" panose="020B0604020202020204" pitchFamily="34" charset="0"/>
                <a:cs typeface="Arial" panose="020B0604020202020204" pitchFamily="34" charset="0"/>
              </a:rPr>
              <a:t>This case study focuses on estate planning. For many people, estate planning only becomes a priority when they hit retirement or reach a certain income level. However, there are benefits to having an estate plan even early in life, especially if you have dependents. </a:t>
            </a:r>
          </a:p>
          <a:p>
            <a:pPr marL="0" indent="0">
              <a:lnSpc>
                <a:spcPts val="1466"/>
              </a:lnSpc>
              <a:spcBef>
                <a:spcPts val="0"/>
              </a:spcBef>
              <a:buNone/>
            </a:pPr>
            <a:endParaRPr lang="en-CA" sz="1000" dirty="0">
              <a:solidFill>
                <a:srgbClr val="000000"/>
              </a:solidFill>
              <a:latin typeface="Arial" panose="020B0604020202020204" pitchFamily="34" charset="0"/>
              <a:cs typeface="Arial" panose="020B0604020202020204" pitchFamily="34" charset="0"/>
            </a:endParaRPr>
          </a:p>
          <a:p>
            <a:pPr marL="0" indent="0" defTabSz="957461">
              <a:lnSpc>
                <a:spcPts val="1466"/>
              </a:lnSpc>
              <a:spcBef>
                <a:spcPts val="0"/>
              </a:spcBef>
              <a:buNone/>
              <a:defRPr/>
            </a:pPr>
            <a:r>
              <a:rPr lang="en-CA" sz="1000" dirty="0">
                <a:solidFill>
                  <a:srgbClr val="000000"/>
                </a:solidFill>
                <a:latin typeface="Arial" panose="020B0604020202020204" pitchFamily="34" charset="0"/>
                <a:cs typeface="Arial" panose="020B0604020202020204" pitchFamily="34" charset="0"/>
              </a:rPr>
              <a:t>Consider Mazie and her spouse Peter, who are in their mid-50s and have recently relocated to a new state where they hope to retire in the next 10 years. The move has triggered the need to review and revise their existing estate plan. They have 3 adult children and 2 grandchildren, although they anticipate that there will be several more. In addition, they want to avoid the fractured family relationships that they have seen in some of their friends’ families when the planning was not done properly. Having recently moved to the area they do not yet have a local attorney.</a:t>
            </a:r>
          </a:p>
          <a:p>
            <a:pPr marL="0" indent="0">
              <a:lnSpc>
                <a:spcPts val="1466"/>
              </a:lnSpc>
              <a:spcBef>
                <a:spcPts val="0"/>
              </a:spcBef>
              <a:buNone/>
            </a:pPr>
            <a:br>
              <a:rPr lang="en-CA" sz="1000" dirty="0">
                <a:solidFill>
                  <a:srgbClr val="000000"/>
                </a:solidFill>
                <a:latin typeface="Arial" panose="020B0604020202020204" pitchFamily="34" charset="0"/>
                <a:cs typeface="Arial" panose="020B0604020202020204" pitchFamily="34" charset="0"/>
              </a:rPr>
            </a:br>
            <a:r>
              <a:rPr lang="en-CA" sz="1000" dirty="0">
                <a:solidFill>
                  <a:srgbClr val="000000"/>
                </a:solidFill>
                <a:latin typeface="Arial" panose="020B0604020202020204" pitchFamily="34" charset="0"/>
                <a:cs typeface="Arial" panose="020B0604020202020204" pitchFamily="34" charset="0"/>
              </a:rPr>
              <a:t>Like Mazie and Peter, what do you need to keep in mind as you plan your estate? Let's walk through it. </a:t>
            </a:r>
          </a:p>
          <a:p>
            <a:endParaRPr lang="en-US" altLang="en-US" b="0" i="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84</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110644293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defTabSz="957461">
              <a:lnSpc>
                <a:spcPts val="1466"/>
              </a:lnSpc>
              <a:spcBef>
                <a:spcPts val="0"/>
              </a:spcBef>
              <a:buNone/>
              <a:defRPr/>
            </a:pPr>
            <a:r>
              <a:rPr lang="en-CA" sz="1000" dirty="0">
                <a:latin typeface="Arial" panose="020B0604020202020204" pitchFamily="34" charset="0"/>
                <a:ea typeface="Calibri" panose="020F0502020204030204" pitchFamily="34" charset="0"/>
                <a:cs typeface="Arial" panose="020B0604020202020204" pitchFamily="34" charset="0"/>
              </a:rPr>
              <a:t>Well, it all starts with the fact that no matter your age, whether or not you have dependents, or your marital status; estate planning is your opportunity to prioritize your wishes and what matters most to you.</a:t>
            </a:r>
          </a:p>
          <a:p>
            <a:pPr marL="0" indent="0" defTabSz="957461">
              <a:lnSpc>
                <a:spcPts val="1466"/>
              </a:lnSpc>
              <a:spcBef>
                <a:spcPts val="0"/>
              </a:spcBef>
              <a:buNone/>
              <a:defRPr/>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defTabSz="957461">
              <a:lnSpc>
                <a:spcPts val="1466"/>
              </a:lnSpc>
              <a:spcBef>
                <a:spcPts val="0"/>
              </a:spcBef>
              <a:buNone/>
              <a:defRPr/>
            </a:pPr>
            <a:r>
              <a:rPr lang="en-CA" sz="1000" dirty="0">
                <a:latin typeface="Arial" panose="020B0604020202020204" pitchFamily="34" charset="0"/>
                <a:ea typeface="Calibri" panose="020F0502020204030204" pitchFamily="34" charset="0"/>
                <a:cs typeface="Arial" panose="020B0604020202020204" pitchFamily="34" charset="0"/>
              </a:rPr>
              <a:t>A well-designed estate plan takes the following essential elements into consideration:</a:t>
            </a:r>
          </a:p>
          <a:p>
            <a:pPr marL="0" indent="0" defTabSz="957461">
              <a:lnSpc>
                <a:spcPts val="1466"/>
              </a:lnSpc>
              <a:spcBef>
                <a:spcPts val="0"/>
              </a:spcBef>
              <a:buNone/>
              <a:defRPr/>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defTabSz="957461">
              <a:lnSpc>
                <a:spcPts val="1466"/>
              </a:lnSpc>
              <a:spcBef>
                <a:spcPts val="0"/>
              </a:spcBef>
              <a:defRPr/>
            </a:pPr>
            <a:r>
              <a:rPr lang="en-CA" sz="1000" dirty="0">
                <a:latin typeface="Arial" panose="020B0604020202020204" pitchFamily="34" charset="0"/>
                <a:ea typeface="Calibri" panose="020F0502020204030204" pitchFamily="34" charset="0"/>
                <a:cs typeface="Arial" panose="020B0604020202020204" pitchFamily="34" charset="0"/>
              </a:rPr>
              <a:t>Finding trusted partners (e.g., financial professional, attorney, accountant)</a:t>
            </a:r>
          </a:p>
          <a:p>
            <a:pPr marL="283249">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Valid will/trust(s)</a:t>
            </a:r>
          </a:p>
          <a:p>
            <a:pPr marL="307281"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Power of attorney (POA)</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Advanced medical directive</a:t>
            </a:r>
          </a:p>
          <a:p>
            <a:pPr marL="179524" indent="-179524">
              <a:lnSpc>
                <a:spcPts val="1466"/>
              </a:lnSpc>
              <a:spcBef>
                <a:spcPts val="0"/>
              </a:spcBef>
            </a:pPr>
            <a:endParaRPr lang="en-CA" sz="1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Guardianship for any minor children</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Identifying estate roles (executor, trustee(s), guardians, POAs, and successors, etc.)</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Life insurance (to help compensate surviving family for lost income and debts, fund trusts, pay last expenses, and taxes)</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Gifting plan</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Good family communication</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a:lnSpc>
                <a:spcPts val="1466"/>
              </a:lnSpc>
            </a:pPr>
            <a:endParaRPr lang="en-US" altLang="en-US" sz="1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85</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16092966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a:xfrm>
            <a:off x="270934" y="3840483"/>
            <a:ext cx="6895252" cy="5664197"/>
          </a:xfrm>
        </p:spPr>
        <p:txBody>
          <a:bodyPr/>
          <a:lstStyle/>
          <a:p>
            <a:pPr marL="0" indent="0">
              <a:lnSpc>
                <a:spcPts val="1466"/>
              </a:lnSpc>
              <a:spcBef>
                <a:spcPts val="0"/>
              </a:spcBef>
              <a:buNone/>
            </a:pPr>
            <a:r>
              <a:rPr lang="en-CA" sz="1000" dirty="0">
                <a:solidFill>
                  <a:srgbClr val="000000"/>
                </a:solidFill>
                <a:ea typeface="Calibri" panose="020F0502020204030204" pitchFamily="34" charset="0"/>
                <a:cs typeface="Times New Roman" panose="02020603050405020304" pitchFamily="18" charset="0"/>
              </a:rPr>
              <a:t>In order to build and maintain an effective estate plan, the expertise of several different professionals is recommended. Your financial professional can help coordinate these efforts and refer you to attorneys, tax advisors, and life insurance agents to meet your needs. From understanding which estate planning strategies complement your individual situation to helping you keep your beneficiaries up to date, a financial professional is in a trusted position to support you in creating and maintaining your estate plan. Even if you think your estate is not overly complicated, working with estate planning partners can help ensure you are starting on the right path. </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0" indent="0">
              <a:lnSpc>
                <a:spcPts val="1466"/>
              </a:lnSpc>
              <a:spcBef>
                <a:spcPts val="0"/>
              </a:spcBef>
              <a:buNone/>
            </a:pPr>
            <a:r>
              <a:rPr lang="en-CA" sz="1000" dirty="0">
                <a:solidFill>
                  <a:srgbClr val="000000"/>
                </a:solidFill>
                <a:ea typeface="Calibri" panose="020F0502020204030204" pitchFamily="34" charset="0"/>
                <a:cs typeface="Times New Roman" panose="02020603050405020304" pitchFamily="18" charset="0"/>
              </a:rPr>
              <a:t>Never forget that it is a relationship. You should feel comfortable with your estate attorney, so keep searching until you find someone you can talk frankly with about your hopes and concerns. Always partner with people you can easily communicate with. </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Recognize what type of person you are most comfortable working with. Age may play a factor in your decision. For example, you may be seeking continued support across generations and, therefore, someone younger who will be there not just through your life but for your children or grandchildren. </a:t>
            </a:r>
          </a:p>
          <a:p>
            <a:pPr marL="0" indent="0">
              <a:lnSpc>
                <a:spcPts val="1466"/>
              </a:lnSpc>
              <a:spcBef>
                <a:spcPts val="0"/>
              </a:spcBef>
              <a:buNone/>
            </a:pPr>
            <a:endParaRPr lang="en-CA" sz="1000" dirty="0">
              <a:ea typeface="Calibri" panose="020F0502020204030204" pitchFamily="34" charset="0"/>
              <a:cs typeface="Times New Roman" panose="02020603050405020304" pitchFamily="18" charset="0"/>
            </a:endParaRPr>
          </a:p>
          <a:p>
            <a:pPr marL="0" indent="0">
              <a:lnSpc>
                <a:spcPts val="1466"/>
              </a:lnSpc>
              <a:spcBef>
                <a:spcPts val="0"/>
              </a:spcBef>
              <a:buNone/>
            </a:pPr>
            <a:r>
              <a:rPr lang="en-CA" sz="1000" dirty="0">
                <a:solidFill>
                  <a:srgbClr val="000000"/>
                </a:solidFill>
                <a:ea typeface="Calibri" panose="020F0502020204030204" pitchFamily="34" charset="0"/>
                <a:cs typeface="Times New Roman" panose="02020603050405020304" pitchFamily="18" charset="0"/>
              </a:rPr>
              <a:t>How to find a qualified estate attorney?</a:t>
            </a:r>
          </a:p>
          <a:p>
            <a:pPr marL="0">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Get referrals from trusted friends, family members, and neighbors.</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Leverage your financial professional for referrals.</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179524" indent="-179524">
              <a:lnSpc>
                <a:spcPts val="1466"/>
              </a:lnSpc>
              <a:spcBef>
                <a:spcPts val="0"/>
              </a:spcBef>
            </a:pPr>
            <a:r>
              <a:rPr lang="en-CA" sz="1000" dirty="0">
                <a:ea typeface="Calibri" panose="020F0502020204030204" pitchFamily="34" charset="0"/>
                <a:cs typeface="Times New Roman" panose="02020603050405020304" pitchFamily="18" charset="0"/>
              </a:rPr>
              <a:t>Conduct your own research starting with lawyers.com. Develop a list of lawyers you want to research further, then visit their websites, and LinkedIn profiles to learn more. Sample estate attorney interview questions include the following: Where did they go to school? What areas of the Bar do they participate in? What percentage of their time is spent on estate planning? Have they authored any recent articles or books or delivered any presentations on estate planning? What is the structure of their team/firm? And how do they charge for your services?</a:t>
            </a:r>
          </a:p>
          <a:p>
            <a:pPr marL="179524" indent="-179524">
              <a:lnSpc>
                <a:spcPts val="1466"/>
              </a:lnSpc>
              <a:spcBef>
                <a:spcPts val="0"/>
              </a:spcBef>
            </a:pPr>
            <a:endParaRPr lang="en-CA" sz="1000" dirty="0">
              <a:ea typeface="Calibri" panose="020F0502020204030204" pitchFamily="34" charset="0"/>
              <a:cs typeface="Times New Roman" panose="02020603050405020304" pitchFamily="18" charset="0"/>
            </a:endParaRPr>
          </a:p>
          <a:p>
            <a:pPr marL="0" indent="0">
              <a:lnSpc>
                <a:spcPts val="1466"/>
              </a:lnSpc>
              <a:spcBef>
                <a:spcPts val="0"/>
              </a:spcBef>
              <a:buNone/>
            </a:pPr>
            <a:r>
              <a:rPr lang="en-CA" sz="1000" dirty="0">
                <a:ea typeface="Calibri" panose="020F0502020204030204" pitchFamily="34" charset="0"/>
                <a:cs typeface="Times New Roman" panose="02020603050405020304" pitchFamily="18" charset="0"/>
              </a:rPr>
              <a:t>Also consider particular issues pertaining to your estate. For example, complex family dynamics, trust funds, separation agreements, foreign assets, etc.</a:t>
            </a: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86</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22847262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The more prepared you are, the smoother your first meeting with your estate attorney will be. Ahead of meeting with them, work with your financial professional to:</a:t>
            </a:r>
          </a:p>
          <a:p>
            <a:pPr marL="0">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Create a complete inventory of all your assets, their current values, and ownership structures, and your liabilities and debt balances.</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Think through the estate roles (e.g., executor, trustee(s), POA, advanced directives, guardians) and understand the expectations and duties of each role.</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Identify who you believe is best suited to serve in these roles to carry out your wishes and protect your beneficiaries. Also identify successors for each role.</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Collect all the names, addresses, and Social Security Numbers of your beneficiaries.</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Understand basic trust structures and the benefits of each of them. Establishing a trust allows for flexibility and control over how proceeds are spent if you die. The benefits of trusts include planning for the unexpected, ensuring your family is taken care of, managing taxes, and protecting assets. The terms can be revisited over time and as circumstances change. You can fund a trust with life insurance by naming the trust and trustee as beneficiaries. Leverage your financial professional’s knowledge to learn more about these benefits.</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defTabSz="957461">
              <a:lnSpc>
                <a:spcPts val="1466"/>
              </a:lnSpc>
              <a:spcBef>
                <a:spcPts val="0"/>
              </a:spcBef>
              <a:defRPr/>
            </a:pPr>
            <a:r>
              <a:rPr lang="en-CA" sz="1000" dirty="0">
                <a:latin typeface="Arial" panose="020B0604020202020204" pitchFamily="34" charset="0"/>
                <a:ea typeface="Calibri" panose="020F0502020204030204" pitchFamily="34" charset="0"/>
                <a:cs typeface="Arial" panose="020B0604020202020204" pitchFamily="34" charset="0"/>
              </a:rPr>
              <a:t>You can also work with your financial professional to identify what your heirs should know or be educated on regarding your estate plan. This is about finding a balance with information sharing. Based on your situation, you may need </a:t>
            </a:r>
            <a:r>
              <a:rPr lang="en-CA" sz="1000" dirty="0">
                <a:latin typeface="Arial" panose="020B0604020202020204" pitchFamily="34" charset="0"/>
                <a:cs typeface="Arial" panose="020B0604020202020204" pitchFamily="34" charset="0"/>
              </a:rPr>
              <a:t>help deciding </a:t>
            </a:r>
            <a:r>
              <a:rPr lang="en-CA" sz="1000" dirty="0">
                <a:latin typeface="Arial" panose="020B0604020202020204" pitchFamily="34" charset="0"/>
                <a:ea typeface="Calibri" panose="020F0502020204030204" pitchFamily="34" charset="0"/>
                <a:cs typeface="Arial" panose="020B0604020202020204" pitchFamily="34" charset="0"/>
              </a:rPr>
              <a:t>the planning elements that are critical for family and other involved individuals to be aware of and the amount of information to make them privy to.</a:t>
            </a: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fld id="{4FF0573C-F130-4D1E-A886-85FBB65D3A1B}" type="slidenum">
              <a:rPr lang="en-CA" smtClean="0"/>
              <a:pPr/>
              <a:t>87</a:t>
            </a:fld>
            <a:endParaRPr lang="en-CA" dirty="0"/>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33673368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57461">
              <a:lnSpc>
                <a:spcPts val="1466"/>
              </a:lnSpc>
              <a:spcBef>
                <a:spcPts val="0"/>
              </a:spcBef>
              <a:buNone/>
              <a:defRPr/>
            </a:pPr>
            <a:r>
              <a:rPr lang="en-CA" sz="1000" dirty="0">
                <a:latin typeface="Arial" panose="020B0604020202020204" pitchFamily="34" charset="0"/>
                <a:ea typeface="Calibri" panose="020F0502020204030204" pitchFamily="34" charset="0"/>
                <a:cs typeface="Arial" panose="020B0604020202020204" pitchFamily="34" charset="0"/>
              </a:rPr>
              <a:t>A </a:t>
            </a:r>
            <a:r>
              <a:rPr lang="en-CA" sz="1000" dirty="0">
                <a:solidFill>
                  <a:srgbClr val="000000"/>
                </a:solidFill>
                <a:latin typeface="Arial" panose="020B0604020202020204" pitchFamily="34" charset="0"/>
                <a:cs typeface="Arial" panose="020B0604020202020204" pitchFamily="34" charset="0"/>
              </a:rPr>
              <a:t>primary estate document is a </a:t>
            </a:r>
            <a:r>
              <a:rPr lang="en-CA" sz="1000" dirty="0">
                <a:latin typeface="Arial" panose="020B0604020202020204" pitchFamily="34" charset="0"/>
                <a:ea typeface="Calibri" panose="020F0502020204030204" pitchFamily="34" charset="0"/>
                <a:cs typeface="Arial" panose="020B0604020202020204" pitchFamily="34" charset="0"/>
              </a:rPr>
              <a:t>valid will which helps ensure your assets go to the beneficiaries of your choice and allows you to name a guardian for your minor children. Ensure your will is up to date and aligned to your wishes, properly signed and witnessed, and stored somewhere that your executor can access. It can outline your funeral arrangements, or you can leave behind written instructions with someone who manages your affairs.</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Note that most wills do not detail what are called “personal tangible assets” (because of the added legal expense) and these can be substantial for some families. Household furnishings, jewelry, furs, artwork, cars, boats, and other recreational vehicles are all personal tangible assets and can lead to family disputes if not properly addressed. Consult with your estate attorney on how to handle the disposition of these items. Consider having conversations with your heirs about what is important to them so you can take that into account. Also, consider gifting some of these items while you are still alive.</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88</a:t>
            </a:fld>
            <a:endParaRPr lang="en-CA" dirty="0"/>
          </a:p>
        </p:txBody>
      </p:sp>
    </p:spTree>
    <p:extLst>
      <p:ext uri="{BB962C8B-B14F-4D97-AF65-F5344CB8AC3E}">
        <p14:creationId xmlns:p14="http://schemas.microsoft.com/office/powerpoint/2010/main" val="21875032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466"/>
              </a:lnSpc>
              <a:spcBef>
                <a:spcPts val="0"/>
              </a:spcBef>
              <a:buNone/>
            </a:pPr>
            <a:r>
              <a:rPr lang="en-CA" sz="1000" dirty="0">
                <a:latin typeface="Arial" panose="020B0604020202020204" pitchFamily="34" charset="0"/>
                <a:cs typeface="Arial" panose="020B0604020202020204" pitchFamily="34" charset="0"/>
              </a:rPr>
              <a:t>Your financial professional can be the quarterback for your estate plan and help you stay on top of the process. Sometimes attorneys can drag this out. Ask them to provide you with a timeline and stay on top of it. Every day you go without executed documents is a risk if something happens to you in the meantime.</a:t>
            </a:r>
          </a:p>
          <a:p>
            <a:pPr marL="0" indent="0">
              <a:lnSpc>
                <a:spcPts val="1466"/>
              </a:lnSpc>
              <a:spcBef>
                <a:spcPts val="0"/>
              </a:spcBef>
              <a:buNone/>
            </a:pPr>
            <a:endParaRPr lang="en-CA" sz="1000" dirty="0">
              <a:latin typeface="Arial" panose="020B0604020202020204" pitchFamily="34" charset="0"/>
              <a:cs typeface="Arial" panose="020B0604020202020204" pitchFamily="34" charset="0"/>
            </a:endParaRPr>
          </a:p>
          <a:p>
            <a:pPr marL="0" indent="0">
              <a:lnSpc>
                <a:spcPts val="1466"/>
              </a:lnSpc>
              <a:spcBef>
                <a:spcPts val="0"/>
              </a:spcBef>
              <a:buNone/>
            </a:pPr>
            <a:r>
              <a:rPr lang="en-CA" sz="1000" dirty="0">
                <a:latin typeface="Arial" panose="020B0604020202020204" pitchFamily="34" charset="0"/>
                <a:cs typeface="Arial" panose="020B0604020202020204" pitchFamily="34" charset="0"/>
              </a:rPr>
              <a:t>Once all documents are executed, work with your financial professional to retitle any assets to trusts as indicated by the plan.</a:t>
            </a:r>
          </a:p>
          <a:p>
            <a:pPr marL="0" indent="0">
              <a:lnSpc>
                <a:spcPts val="1466"/>
              </a:lnSpc>
              <a:spcBef>
                <a:spcPts val="0"/>
              </a:spcBef>
              <a:buNone/>
            </a:pPr>
            <a:endParaRPr lang="en-CA" sz="1000" dirty="0">
              <a:latin typeface="Arial" panose="020B0604020202020204" pitchFamily="34" charset="0"/>
              <a:cs typeface="Arial" panose="020B0604020202020204" pitchFamily="34" charset="0"/>
            </a:endParaRPr>
          </a:p>
          <a:p>
            <a:pPr marL="0" indent="0">
              <a:lnSpc>
                <a:spcPts val="1466"/>
              </a:lnSpc>
              <a:spcBef>
                <a:spcPts val="0"/>
              </a:spcBef>
              <a:buNone/>
            </a:pPr>
            <a:r>
              <a:rPr lang="en-CA" sz="1000" dirty="0">
                <a:latin typeface="Arial" panose="020B0604020202020204" pitchFamily="34" charset="0"/>
                <a:cs typeface="Arial" panose="020B0604020202020204" pitchFamily="34" charset="0"/>
              </a:rPr>
              <a:t>If you have not done so already, engage in a complete insurance audit to help make sure that all identified needs are met, and any trusts are funded. </a:t>
            </a:r>
          </a:p>
          <a:p>
            <a:pPr marL="0" indent="0">
              <a:lnSpc>
                <a:spcPts val="1466"/>
              </a:lnSpc>
              <a:spcBef>
                <a:spcPts val="0"/>
              </a:spcBef>
              <a:buNone/>
            </a:pPr>
            <a:endParaRPr lang="en-CA" sz="1000" dirty="0">
              <a:latin typeface="Arial" panose="020B0604020202020204" pitchFamily="34" charset="0"/>
              <a:cs typeface="Arial" panose="020B0604020202020204" pitchFamily="34" charset="0"/>
            </a:endParaRPr>
          </a:p>
          <a:p>
            <a:pPr marL="0" indent="0">
              <a:lnSpc>
                <a:spcPts val="1466"/>
              </a:lnSpc>
              <a:spcBef>
                <a:spcPts val="0"/>
              </a:spcBef>
              <a:buNone/>
            </a:pPr>
            <a:r>
              <a:rPr lang="en-CA" sz="1000" dirty="0">
                <a:latin typeface="Arial" panose="020B0604020202020204" pitchFamily="34" charset="0"/>
                <a:cs typeface="Arial" panose="020B0604020202020204" pitchFamily="34" charset="0"/>
              </a:rPr>
              <a:t>Do a beneficiary audit of all accounts that pass via contract (designated beneficiary(s)), which include life insurance and all qualified accounts to help make sure that the beneficiary designations are appropriate and in line with your new estate plan.</a:t>
            </a:r>
          </a:p>
        </p:txBody>
      </p:sp>
      <p:sp>
        <p:nvSpPr>
          <p:cNvPr id="4" name="Slide Number Placeholder 3"/>
          <p:cNvSpPr>
            <a:spLocks noGrp="1"/>
          </p:cNvSpPr>
          <p:nvPr>
            <p:ph type="sldNum" sz="quarter" idx="5"/>
          </p:nvPr>
        </p:nvSpPr>
        <p:spPr/>
        <p:txBody>
          <a:bodyPr/>
          <a:lstStyle/>
          <a:p>
            <a:fld id="{4FF0573C-F130-4D1E-A886-85FBB65D3A1B}" type="slidenum">
              <a:rPr lang="en-CA" smtClean="0"/>
              <a:pPr/>
              <a:t>89</a:t>
            </a:fld>
            <a:endParaRPr lang="en-CA" dirty="0"/>
          </a:p>
        </p:txBody>
      </p:sp>
    </p:spTree>
    <p:extLst>
      <p:ext uri="{BB962C8B-B14F-4D97-AF65-F5344CB8AC3E}">
        <p14:creationId xmlns:p14="http://schemas.microsoft.com/office/powerpoint/2010/main" val="3768485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4" indent="-179524" defTabSz="957461">
              <a:lnSpc>
                <a:spcPts val="1466"/>
              </a:lnSpc>
              <a:spcBef>
                <a:spcPts val="0"/>
              </a:spcBef>
              <a:defRPr/>
            </a:pPr>
            <a:r>
              <a:rPr lang="en-CA" sz="1000" dirty="0"/>
              <a:t>So what does this impact on our/your wealth look like?</a:t>
            </a:r>
          </a:p>
          <a:p>
            <a:pPr marL="0" indent="0" defTabSz="957461">
              <a:lnSpc>
                <a:spcPts val="1466"/>
              </a:lnSpc>
              <a:spcBef>
                <a:spcPts val="0"/>
              </a:spcBef>
              <a:buNone/>
              <a:defRPr/>
            </a:pPr>
            <a:endParaRPr lang="en-CA" sz="1000" dirty="0"/>
          </a:p>
          <a:p>
            <a:pPr marL="179524" indent="-179524" defTabSz="957461">
              <a:lnSpc>
                <a:spcPts val="1466"/>
              </a:lnSpc>
              <a:spcBef>
                <a:spcPts val="0"/>
              </a:spcBef>
              <a:defRPr/>
            </a:pPr>
            <a:r>
              <a:rPr lang="en-CA" sz="1000" dirty="0"/>
              <a:t>Well, there’s lots of good news here! Women are accumulating more wealth than ever before – to the tune of $10 trillion or more than 1/3 of all U.S. household financial assets. </a:t>
            </a:r>
          </a:p>
          <a:p>
            <a:pPr marL="179524" indent="-179524" defTabSz="957461">
              <a:lnSpc>
                <a:spcPts val="1466"/>
              </a:lnSpc>
              <a:spcBef>
                <a:spcPts val="0"/>
              </a:spcBef>
              <a:defRPr/>
            </a:pPr>
            <a:endParaRPr lang="en-CA" sz="1000" dirty="0"/>
          </a:p>
          <a:p>
            <a:pPr marL="179524" indent="-179524" defTabSz="957461">
              <a:lnSpc>
                <a:spcPts val="1466"/>
              </a:lnSpc>
              <a:spcBef>
                <a:spcPts val="0"/>
              </a:spcBef>
              <a:defRPr/>
            </a:pPr>
            <a:r>
              <a:rPr lang="en-CA" sz="1000" dirty="0"/>
              <a:t>Baby Boomers alone are projected to be worth $30 trillion in wealth by the end of the decade, with women controlling the majority of those dollars. </a:t>
            </a:r>
          </a:p>
          <a:p>
            <a:pPr marL="0" indent="0" defTabSz="957461">
              <a:lnSpc>
                <a:spcPts val="1466"/>
              </a:lnSpc>
              <a:spcBef>
                <a:spcPts val="0"/>
              </a:spcBef>
              <a:buNone/>
              <a:defRPr/>
            </a:pPr>
            <a:endParaRPr lang="en-CA" sz="1000" dirty="0"/>
          </a:p>
          <a:p>
            <a:pPr>
              <a:lnSpc>
                <a:spcPts val="1466"/>
              </a:lnSpc>
              <a:spcBef>
                <a:spcPts val="0"/>
              </a:spcBef>
            </a:pPr>
            <a:r>
              <a:rPr lang="en-CA" sz="1000" dirty="0">
                <a:solidFill>
                  <a:srgbClr val="000000"/>
                </a:solidFill>
              </a:rPr>
              <a:t>What factors are behind this growing control of wealth? Well, certainly there is some wealth that is being acquired via inheritance. However, it is also because women are earning it!</a:t>
            </a:r>
          </a:p>
          <a:p>
            <a:pPr>
              <a:lnSpc>
                <a:spcPts val="1466"/>
              </a:lnSpc>
              <a:spcBef>
                <a:spcPts val="0"/>
              </a:spcBef>
            </a:pPr>
            <a:endParaRPr lang="en-CA" sz="1000" dirty="0"/>
          </a:p>
          <a:p>
            <a:pPr marL="179524" indent="-179524" defTabSz="957461">
              <a:lnSpc>
                <a:spcPts val="1466"/>
              </a:lnSpc>
              <a:spcBef>
                <a:spcPts val="0"/>
              </a:spcBef>
              <a:defRPr/>
            </a:pPr>
            <a:r>
              <a:rPr lang="en-CA" sz="1000" dirty="0"/>
              <a:t>This rising wealth is encouraging. As is women’s growing participation in financial and investment decisions within their households Today, 30% more married women are making financial and investment decisions than 5 years ago…</a:t>
            </a:r>
          </a:p>
          <a:p>
            <a:pPr marL="179524" indent="-179524" defTabSz="957461">
              <a:lnSpc>
                <a:spcPts val="1466"/>
              </a:lnSpc>
              <a:spcBef>
                <a:spcPts val="0"/>
              </a:spcBef>
              <a:defRPr/>
            </a:pPr>
            <a:endParaRPr lang="en-CA" sz="1000" dirty="0"/>
          </a:p>
          <a:p>
            <a:pPr marL="179524" indent="-179524" defTabSz="957461">
              <a:lnSpc>
                <a:spcPts val="1466"/>
              </a:lnSpc>
              <a:spcBef>
                <a:spcPts val="0"/>
              </a:spcBef>
              <a:defRPr/>
            </a:pPr>
            <a:r>
              <a:rPr lang="en-CA" sz="1000" dirty="0"/>
              <a:t>Having a financial plan that helps you save for your goals will contribute to your economic power. It will not only help you address some of those challenges we mentioned a moment ago, but it will help you live your best life and do more with your money. </a:t>
            </a:r>
          </a:p>
          <a:p>
            <a:pPr>
              <a:lnSpc>
                <a:spcPts val="1466"/>
              </a:lnSpc>
              <a:spcBef>
                <a:spcPts val="0"/>
              </a:spcBef>
            </a:pPr>
            <a:endParaRPr lang="en-US" sz="1000"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9</a:t>
            </a:fld>
            <a:endParaRPr lang="en-CA" dirty="0"/>
          </a:p>
        </p:txBody>
      </p:sp>
    </p:spTree>
    <p:extLst>
      <p:ext uri="{BB962C8B-B14F-4D97-AF65-F5344CB8AC3E}">
        <p14:creationId xmlns:p14="http://schemas.microsoft.com/office/powerpoint/2010/main" val="37575442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1602" y="3840483"/>
            <a:ext cx="7211906" cy="5120641"/>
          </a:xfrm>
        </p:spPr>
        <p:txBody>
          <a:bodyPr/>
          <a:lstStyle/>
          <a:p>
            <a:pPr marL="0" indent="0">
              <a:lnSpc>
                <a:spcPts val="1466"/>
              </a:lnSpc>
              <a:spcBef>
                <a:spcPts val="0"/>
              </a:spcBef>
              <a:buNone/>
            </a:pPr>
            <a:r>
              <a:rPr lang="en-CA" sz="1000" dirty="0">
                <a:solidFill>
                  <a:srgbClr val="000000"/>
                </a:solidFill>
                <a:ea typeface="Calibri" panose="020F0502020204030204" pitchFamily="34" charset="0"/>
                <a:cs typeface="Arial" panose="020B0604020202020204" pitchFamily="34" charset="0"/>
              </a:rPr>
              <a:t>Communicating about your estate plan is critical to maintaining good familial relationships. Keep in mind that you can discuss estate roles and the structure of the estate plan and its provisions without discussing asset values and the amount heirs will receive, if it makes you more comfortable.</a:t>
            </a:r>
          </a:p>
          <a:p>
            <a:pPr marL="0">
              <a:lnSpc>
                <a:spcPts val="1466"/>
              </a:lnSpc>
              <a:spcBef>
                <a:spcPts val="0"/>
              </a:spcBef>
            </a:pPr>
            <a:endParaRPr lang="en-CA" sz="1000" dirty="0">
              <a:ea typeface="Calibri" panose="020F0502020204030204" pitchFamily="34" charset="0"/>
              <a:cs typeface="Arial" panose="020B0604020202020204" pitchFamily="34" charset="0"/>
            </a:endParaRPr>
          </a:p>
          <a:p>
            <a:pPr marL="0" indent="0">
              <a:lnSpc>
                <a:spcPts val="1466"/>
              </a:lnSpc>
              <a:spcBef>
                <a:spcPts val="0"/>
              </a:spcBef>
              <a:buNone/>
            </a:pPr>
            <a:r>
              <a:rPr lang="en-CA" sz="1000" u="sng" dirty="0">
                <a:solidFill>
                  <a:srgbClr val="000000"/>
                </a:solidFill>
                <a:ea typeface="Calibri" panose="020F0502020204030204" pitchFamily="34" charset="0"/>
                <a:cs typeface="Arial" panose="020B0604020202020204" pitchFamily="34" charset="0"/>
              </a:rPr>
              <a:t>Steps to take</a:t>
            </a:r>
          </a:p>
          <a:p>
            <a:pPr marL="0" indent="0">
              <a:lnSpc>
                <a:spcPts val="1466"/>
              </a:lnSpc>
              <a:spcBef>
                <a:spcPts val="0"/>
              </a:spcBef>
              <a:buNone/>
            </a:pPr>
            <a:endParaRPr lang="en-CA" sz="1000" dirty="0">
              <a:ea typeface="Calibri" panose="020F0502020204030204" pitchFamily="34" charset="0"/>
              <a:cs typeface="Arial" panose="020B0604020202020204" pitchFamily="34" charset="0"/>
            </a:endParaRPr>
          </a:p>
          <a:p>
            <a:pPr marL="239366" indent="-239366">
              <a:lnSpc>
                <a:spcPts val="1466"/>
              </a:lnSpc>
              <a:spcBef>
                <a:spcPts val="0"/>
              </a:spcBef>
              <a:buFont typeface="+mj-lt"/>
              <a:buAutoNum type="arabicPeriod"/>
            </a:pPr>
            <a:r>
              <a:rPr lang="en-CA" sz="1000" dirty="0">
                <a:ea typeface="Calibri" panose="020F0502020204030204" pitchFamily="34" charset="0"/>
                <a:cs typeface="Arial" panose="020B0604020202020204" pitchFamily="34" charset="0"/>
              </a:rPr>
              <a:t>Fill out a </a:t>
            </a:r>
            <a:r>
              <a:rPr lang="en-CA" sz="1000" i="1" dirty="0">
                <a:ea typeface="Calibri" panose="020F0502020204030204" pitchFamily="34" charset="0"/>
                <a:cs typeface="Helvetica" panose="020B0604020202020204" pitchFamily="34" charset="0"/>
              </a:rPr>
              <a:t>Family Life Organizer </a:t>
            </a:r>
            <a:r>
              <a:rPr lang="en-CA" sz="1000" dirty="0">
                <a:ea typeface="Calibri" panose="020F0502020204030204" pitchFamily="34" charset="0"/>
                <a:cs typeface="Arial" panose="020B0604020202020204" pitchFamily="34" charset="0"/>
              </a:rPr>
              <a:t>with all pertinent information including personal data, medical information, all investment accounts, insurance policy(s), bank accounts, credit cards and loans, property information (including location, mortgages, taxes, insurance), digital assets, information on family held businesses, pets, and burial/cremation wishes. The information should include account numbers, user ids, passwords, location of accounts, the names of financial professionals and how to contact them (not dollar amounts). This information should be updated annually.</a:t>
            </a:r>
          </a:p>
          <a:p>
            <a:pPr marL="239366" indent="-239366">
              <a:lnSpc>
                <a:spcPts val="1466"/>
              </a:lnSpc>
              <a:spcBef>
                <a:spcPts val="0"/>
              </a:spcBef>
              <a:buFont typeface="+mj-lt"/>
              <a:buAutoNum type="arabicPeriod"/>
            </a:pPr>
            <a:r>
              <a:rPr lang="en-CA" sz="1000" dirty="0">
                <a:ea typeface="Calibri" panose="020F0502020204030204" pitchFamily="34" charset="0"/>
                <a:cs typeface="Arial" panose="020B0604020202020204" pitchFamily="34" charset="0"/>
              </a:rPr>
              <a:t>Work with your financial professional to host a family meeting or series of meetings (if complexity warrants it). You will want to first educate your loved ones on the estate roles and duties, who you have chosen to act in those roles and why, and who the successors for those roles are. If education is required to develop the skills they will need, lay out the plan for providing that education. Identify what your heirs should know or be educated on regarding your estate plan. This is about finding a balance with information sharing. Based on your situation, you may need help deciding the planning elements that are critical for family and other involved individuals to be aware of and the amount of information to make them privy to.</a:t>
            </a:r>
          </a:p>
          <a:p>
            <a:pPr marL="239366" indent="-239366">
              <a:lnSpc>
                <a:spcPts val="1466"/>
              </a:lnSpc>
              <a:spcBef>
                <a:spcPts val="0"/>
              </a:spcBef>
              <a:buFont typeface="+mj-lt"/>
              <a:buAutoNum type="arabicPeriod"/>
            </a:pPr>
            <a:r>
              <a:rPr lang="en-CA" sz="1000" dirty="0">
                <a:ea typeface="Calibri" panose="020F0502020204030204" pitchFamily="34" charset="0"/>
                <a:cs typeface="Arial" panose="020B0604020202020204" pitchFamily="34" charset="0"/>
              </a:rPr>
              <a:t>Share with them a blank copy of your </a:t>
            </a:r>
            <a:r>
              <a:rPr lang="en-CA" sz="1000" i="1" dirty="0">
                <a:ea typeface="Calibri" panose="020F0502020204030204" pitchFamily="34" charset="0"/>
                <a:cs typeface="Arial" panose="020B0604020202020204" pitchFamily="34" charset="0"/>
              </a:rPr>
              <a:t>Family Life Organizer </a:t>
            </a:r>
            <a:r>
              <a:rPr lang="en-CA" sz="1000" dirty="0">
                <a:ea typeface="Calibri" panose="020F0502020204030204" pitchFamily="34" charset="0"/>
                <a:cs typeface="Arial" panose="020B0604020202020204" pitchFamily="34" charset="0"/>
              </a:rPr>
              <a:t>(keep the completed one private as it provides access to all your accounts) and where they will find the organizer and your estate documents when they are needed. Also share with your heirs how you want tangible personal assets distributed. Educate them on which items have significant value that they need to be aware of.</a:t>
            </a:r>
          </a:p>
          <a:p>
            <a:pPr marL="239366" indent="-239366">
              <a:lnSpc>
                <a:spcPts val="1466"/>
              </a:lnSpc>
              <a:spcBef>
                <a:spcPts val="0"/>
              </a:spcBef>
              <a:buFont typeface="+mj-lt"/>
              <a:buAutoNum type="arabicPeriod"/>
            </a:pPr>
            <a:r>
              <a:rPr lang="en-CA" sz="1000" dirty="0">
                <a:ea typeface="Calibri" panose="020F0502020204030204" pitchFamily="34" charset="0"/>
                <a:cs typeface="Arial" panose="020B0604020202020204" pitchFamily="34" charset="0"/>
              </a:rPr>
              <a:t>Consider inviting your estate attorney to the meeting (you may have to pay their hourly rate) to explain the structure of the estate plan and field any technical questions from your beneficiaries. </a:t>
            </a:r>
          </a:p>
          <a:p>
            <a:pPr marL="239366" indent="-239366">
              <a:lnSpc>
                <a:spcPts val="1466"/>
              </a:lnSpc>
              <a:spcBef>
                <a:spcPts val="0"/>
              </a:spcBef>
              <a:buFont typeface="+mj-lt"/>
              <a:buAutoNum type="arabicPeriod"/>
            </a:pPr>
            <a:r>
              <a:rPr lang="en-CA" sz="1000" dirty="0">
                <a:ea typeface="Calibri" panose="020F0502020204030204" pitchFamily="34" charset="0"/>
                <a:cs typeface="Arial" panose="020B0604020202020204" pitchFamily="34" charset="0"/>
              </a:rPr>
              <a:t>Take any feedback from the meeting seriously. Make sure that you let them know that you will be thinking it over and discussing it with your financial professional and that you will get back to them. And then, get back to them!</a:t>
            </a:r>
          </a:p>
          <a:p>
            <a:pPr>
              <a:lnSpc>
                <a:spcPts val="1466"/>
              </a:lnSpc>
            </a:pP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90</a:t>
            </a:fld>
            <a:endParaRPr lang="en-CA" dirty="0"/>
          </a:p>
        </p:txBody>
      </p:sp>
    </p:spTree>
    <p:extLst>
      <p:ext uri="{BB962C8B-B14F-4D97-AF65-F5344CB8AC3E}">
        <p14:creationId xmlns:p14="http://schemas.microsoft.com/office/powerpoint/2010/main" val="25935446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57461">
              <a:lnSpc>
                <a:spcPts val="1466"/>
              </a:lnSpc>
              <a:spcBef>
                <a:spcPts val="0"/>
              </a:spcBef>
              <a:buNone/>
              <a:defRPr/>
            </a:pPr>
            <a:r>
              <a:rPr lang="en-CA" sz="1000" dirty="0">
                <a:latin typeface="Arial" panose="020B0604020202020204" pitchFamily="34" charset="0"/>
                <a:cs typeface="Arial" panose="020B0604020202020204" pitchFamily="34" charset="0"/>
              </a:rPr>
              <a:t>I wanted to highlight residency changes because it relates to this case study and because having </a:t>
            </a:r>
            <a:r>
              <a:rPr lang="en-CA" sz="1000" dirty="0">
                <a:latin typeface="Arial" panose="020B0604020202020204" pitchFamily="34" charset="0"/>
                <a:ea typeface="Calibri" panose="020F0502020204030204" pitchFamily="34" charset="0"/>
                <a:cs typeface="Arial" panose="020B0604020202020204" pitchFamily="34" charset="0"/>
              </a:rPr>
              <a:t>an up-to-date estate plan is always best practice, but even more so after an interstate move. </a:t>
            </a:r>
            <a:r>
              <a:rPr lang="en-CA" sz="1000" dirty="0">
                <a:latin typeface="Arial" panose="020B0604020202020204" pitchFamily="34" charset="0"/>
                <a:cs typeface="Arial" panose="020B0604020202020204" pitchFamily="34" charset="0"/>
              </a:rPr>
              <a:t>If you are thinking of relocating, be</a:t>
            </a:r>
            <a:r>
              <a:rPr lang="en-CA" sz="1000" dirty="0">
                <a:latin typeface="Arial" panose="020B0604020202020204" pitchFamily="34" charset="0"/>
                <a:ea typeface="Calibri" panose="020F0502020204030204" pitchFamily="34" charset="0"/>
                <a:cs typeface="Arial" panose="020B0604020202020204" pitchFamily="34" charset="0"/>
              </a:rPr>
              <a:t> aware of state-by-state differences in tax treatment, inheritance and marital property laws, and estate administration. State laws vary regarding wills, advance directives, trusts, powers of attorney, and taxes. For example: </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buSzPts val="1100"/>
            </a:pPr>
            <a:r>
              <a:rPr lang="en-CA" sz="1000" dirty="0">
                <a:latin typeface="Arial" panose="020B0604020202020204" pitchFamily="34" charset="0"/>
                <a:ea typeface="Times New Roman" panose="02020603050405020304" pitchFamily="18" charset="0"/>
                <a:cs typeface="Arial" panose="020B0604020202020204" pitchFamily="34" charset="0"/>
              </a:rPr>
              <a:t>Many states do not allow non-resident executors.</a:t>
            </a:r>
          </a:p>
          <a:p>
            <a:pPr marL="179524" indent="-179524">
              <a:lnSpc>
                <a:spcPts val="1466"/>
              </a:lnSpc>
              <a:spcBef>
                <a:spcPts val="0"/>
              </a:spcBef>
              <a:buSzPts val="1100"/>
            </a:pPr>
            <a:endParaRPr lang="en-CA" sz="1000" dirty="0">
              <a:latin typeface="Arial" panose="020B0604020202020204" pitchFamily="34" charset="0"/>
              <a:ea typeface="Times New Roman" panose="02020603050405020304" pitchFamily="18" charset="0"/>
              <a:cs typeface="Arial" panose="020B0604020202020204" pitchFamily="34" charset="0"/>
            </a:endParaRPr>
          </a:p>
          <a:p>
            <a:pPr marL="179524" indent="-179524">
              <a:lnSpc>
                <a:spcPts val="1466"/>
              </a:lnSpc>
              <a:spcBef>
                <a:spcPts val="0"/>
              </a:spcBef>
              <a:buSzPts val="1100"/>
            </a:pPr>
            <a:r>
              <a:rPr lang="en-CA" sz="1000" dirty="0">
                <a:latin typeface="Arial" panose="020B0604020202020204" pitchFamily="34" charset="0"/>
                <a:ea typeface="Times New Roman" panose="02020603050405020304" pitchFamily="18" charset="0"/>
                <a:cs typeface="Arial" panose="020B0604020202020204" pitchFamily="34" charset="0"/>
              </a:rPr>
              <a:t>Florida law does not recognize handwritten or “holographic” wills.</a:t>
            </a:r>
          </a:p>
          <a:p>
            <a:pPr marL="179524" indent="-179524">
              <a:lnSpc>
                <a:spcPts val="1466"/>
              </a:lnSpc>
              <a:spcBef>
                <a:spcPts val="0"/>
              </a:spcBef>
              <a:buSzPts val="1100"/>
            </a:pPr>
            <a:endParaRPr lang="en-CA" sz="1000" dirty="0">
              <a:latin typeface="Arial" panose="020B0604020202020204" pitchFamily="34" charset="0"/>
              <a:ea typeface="Times New Roman" panose="02020603050405020304" pitchFamily="18" charset="0"/>
              <a:cs typeface="Arial" panose="020B0604020202020204" pitchFamily="34" charset="0"/>
            </a:endParaRPr>
          </a:p>
          <a:p>
            <a:pPr marL="179524" indent="-179524">
              <a:lnSpc>
                <a:spcPts val="1466"/>
              </a:lnSpc>
              <a:spcBef>
                <a:spcPts val="0"/>
              </a:spcBef>
              <a:buSzPts val="1100"/>
            </a:pPr>
            <a:r>
              <a:rPr lang="en-CA" sz="1000" dirty="0">
                <a:latin typeface="Arial" panose="020B0604020202020204" pitchFamily="34" charset="0"/>
                <a:ea typeface="Times New Roman" panose="02020603050405020304" pitchFamily="18" charset="0"/>
                <a:cs typeface="Arial" panose="020B0604020202020204" pitchFamily="34" charset="0"/>
              </a:rPr>
              <a:t>13 states have an estate or inheritance tax (e.g., Connecticut, District of Columbia, Hawaii, Illinois, New York, Maine) meaning that you may owe both federal and state estate taxes depending on the size of your estate.</a:t>
            </a:r>
          </a:p>
          <a:p>
            <a:pPr marL="179524" indent="-179524">
              <a:lnSpc>
                <a:spcPts val="1466"/>
              </a:lnSpc>
              <a:spcBef>
                <a:spcPts val="0"/>
              </a:spcBef>
              <a:buSzPts val="1100"/>
            </a:pPr>
            <a:endParaRPr lang="en-CA" sz="1000" dirty="0">
              <a:latin typeface="Arial" panose="020B0604020202020204" pitchFamily="34" charset="0"/>
              <a:ea typeface="Times New Roman" panose="02020603050405020304" pitchFamily="18" charset="0"/>
              <a:cs typeface="Arial" panose="020B0604020202020204" pitchFamily="34" charset="0"/>
            </a:endParaRPr>
          </a:p>
          <a:p>
            <a:pPr marL="0" indent="0">
              <a:lnSpc>
                <a:spcPts val="1466"/>
              </a:lnSpc>
              <a:spcBef>
                <a:spcPts val="0"/>
              </a:spcBef>
              <a:buNone/>
            </a:pPr>
            <a:r>
              <a:rPr lang="en-CA" sz="1000" u="sng" dirty="0">
                <a:latin typeface="Arial" panose="020B0604020202020204" pitchFamily="34" charset="0"/>
                <a:ea typeface="Calibri" panose="020F0502020204030204" pitchFamily="34" charset="0"/>
                <a:cs typeface="Arial" panose="020B0604020202020204" pitchFamily="34" charset="0"/>
              </a:rPr>
              <a:t>Don’t file it and forget it:</a:t>
            </a:r>
            <a:r>
              <a:rPr lang="en-CA" sz="1000" dirty="0">
                <a:latin typeface="Arial" panose="020B0604020202020204" pitchFamily="34" charset="0"/>
                <a:ea typeface="Calibri" panose="020F0502020204030204" pitchFamily="34" charset="0"/>
                <a:cs typeface="Arial" panose="020B0604020202020204" pitchFamily="34" charset="0"/>
              </a:rPr>
              <a:t> A regular, thorough review of your estate-planning documents is imperative. </a:t>
            </a:r>
          </a:p>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Even if you don’t move, review your estate plan every three to five years as well as:</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buSzPts val="1100"/>
            </a:pPr>
            <a:r>
              <a:rPr lang="en-CA" sz="1000" dirty="0">
                <a:latin typeface="Arial" panose="020B0604020202020204" pitchFamily="34" charset="0"/>
                <a:ea typeface="Times New Roman" panose="02020603050405020304" pitchFamily="18" charset="0"/>
                <a:cs typeface="Arial" panose="020B0604020202020204" pitchFamily="34" charset="0"/>
              </a:rPr>
              <a:t>On any major life change for you, your beneficiaries, or your fiduciaries (e.g., birth, death, (re)marriage, divorce)</a:t>
            </a:r>
          </a:p>
          <a:p>
            <a:pPr marL="179524" indent="-179524">
              <a:lnSpc>
                <a:spcPts val="1466"/>
              </a:lnSpc>
              <a:spcBef>
                <a:spcPts val="0"/>
              </a:spcBef>
              <a:buSzPts val="1100"/>
            </a:pPr>
            <a:endParaRPr lang="en-CA" sz="1000" dirty="0">
              <a:latin typeface="Arial" panose="020B0604020202020204" pitchFamily="34" charset="0"/>
              <a:ea typeface="Times New Roman" panose="02020603050405020304" pitchFamily="18" charset="0"/>
              <a:cs typeface="Arial" panose="020B0604020202020204" pitchFamily="34" charset="0"/>
            </a:endParaRPr>
          </a:p>
          <a:p>
            <a:pPr marL="179524" indent="-179524">
              <a:lnSpc>
                <a:spcPts val="1466"/>
              </a:lnSpc>
              <a:spcBef>
                <a:spcPts val="0"/>
              </a:spcBef>
              <a:buSzPts val="1100"/>
            </a:pPr>
            <a:r>
              <a:rPr lang="en-CA" sz="1000" dirty="0">
                <a:latin typeface="Arial" panose="020B0604020202020204" pitchFamily="34" charset="0"/>
                <a:ea typeface="Times New Roman" panose="02020603050405020304" pitchFamily="18" charset="0"/>
                <a:cs typeface="Arial" panose="020B0604020202020204" pitchFamily="34" charset="0"/>
              </a:rPr>
              <a:t>When tax laws change</a:t>
            </a:r>
          </a:p>
          <a:p>
            <a:pPr>
              <a:lnSpc>
                <a:spcPts val="1466"/>
              </a:lnSpc>
            </a:pP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91</a:t>
            </a:fld>
            <a:endParaRPr lang="en-CA" dirty="0"/>
          </a:p>
        </p:txBody>
      </p:sp>
    </p:spTree>
    <p:extLst>
      <p:ext uri="{BB962C8B-B14F-4D97-AF65-F5344CB8AC3E}">
        <p14:creationId xmlns:p14="http://schemas.microsoft.com/office/powerpoint/2010/main" val="22558174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466"/>
              </a:lnSpc>
              <a:spcBef>
                <a:spcPts val="0"/>
              </a:spcBef>
              <a:buNone/>
            </a:pPr>
            <a:r>
              <a:rPr lang="en-CA" sz="1000" dirty="0">
                <a:solidFill>
                  <a:srgbClr val="000000"/>
                </a:solidFill>
                <a:latin typeface="Arial" panose="020B0604020202020204" pitchFamily="34" charset="0"/>
                <a:ea typeface="Calibri" panose="020F0502020204030204" pitchFamily="34" charset="0"/>
                <a:cs typeface="Arial" panose="020B0604020202020204" pitchFamily="34" charset="0"/>
              </a:rPr>
              <a:t>Keep in mind that anyone with assets and someone to leave them to can benefit from having an estate plan, regardless of their age or financial status. A thorough, thought-out estate plan is another tool for empowering you to take the steps you need, make decisions, and meet the future with confidence while protecting you, your assets, and your loved ones. </a:t>
            </a: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endParaRPr lang="en-CA" sz="1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r>
              <a:rPr lang="en-CA" sz="1000" dirty="0">
                <a:solidFill>
                  <a:srgbClr val="000000"/>
                </a:solidFill>
                <a:latin typeface="Arial" panose="020B0604020202020204" pitchFamily="34" charset="0"/>
                <a:ea typeface="Calibri" panose="020F0502020204030204" pitchFamily="34" charset="0"/>
                <a:cs typeface="Arial" panose="020B0604020202020204" pitchFamily="34" charset="0"/>
              </a:rPr>
              <a:t>I have mentioned multiple ways your Financial Professional can help with the estate planning process throughout this case study. In summary, your financial professional is in an ideal position to be the quarterback of your estate plan, coordinating the “players” on your team, streamlining the process, and creating a long-term game plan to reach all your goals. Ways your financial professional can help include:</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solidFill>
                  <a:srgbClr val="000000"/>
                </a:solidFill>
                <a:latin typeface="Arial" panose="020B0604020202020204" pitchFamily="34" charset="0"/>
                <a:ea typeface="Calibri" panose="020F0502020204030204" pitchFamily="34" charset="0"/>
                <a:cs typeface="Arial" panose="020B0604020202020204" pitchFamily="34" charset="0"/>
              </a:rPr>
              <a:t>Collecting and organizing all needed information.</a:t>
            </a:r>
          </a:p>
          <a:p>
            <a:pPr marL="179524" indent="-179524">
              <a:lnSpc>
                <a:spcPts val="1466"/>
              </a:lnSpc>
              <a:spcBef>
                <a:spcPts val="0"/>
              </a:spcBef>
            </a:pPr>
            <a:endParaRPr lang="en-CA" sz="1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solidFill>
                  <a:srgbClr val="000000"/>
                </a:solidFill>
                <a:latin typeface="Arial" panose="020B0604020202020204" pitchFamily="34" charset="0"/>
                <a:ea typeface="Calibri" panose="020F0502020204030204" pitchFamily="34" charset="0"/>
                <a:cs typeface="Arial" panose="020B0604020202020204" pitchFamily="34" charset="0"/>
              </a:rPr>
              <a:t>Referring you to estate attorneys, tax advisors, and insurance agents.</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a:t>
            </a:r>
            <a:endParaRPr lang="en-CA" sz="1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endParaRPr lang="en-CA" sz="1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Helping you plan for funding estate taxes</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solidFill>
                  <a:srgbClr val="000000"/>
                </a:solidFill>
                <a:latin typeface="Arial" panose="020B0604020202020204" pitchFamily="34" charset="0"/>
                <a:ea typeface="Calibri" panose="020F0502020204030204" pitchFamily="34" charset="0"/>
                <a:cs typeface="Arial" panose="020B0604020202020204" pitchFamily="34" charset="0"/>
              </a:rPr>
              <a:t>Helping to retitle your assets, if necessary.</a:t>
            </a:r>
          </a:p>
          <a:p>
            <a:pPr marL="179524" indent="-179524">
              <a:lnSpc>
                <a:spcPts val="1466"/>
              </a:lnSpc>
              <a:spcBef>
                <a:spcPts val="0"/>
              </a:spcBef>
            </a:pPr>
            <a:endParaRPr lang="en-CA" sz="1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solidFill>
                  <a:srgbClr val="000000"/>
                </a:solidFill>
                <a:latin typeface="Arial" panose="020B0604020202020204" pitchFamily="34" charset="0"/>
                <a:ea typeface="Calibri" panose="020F0502020204030204" pitchFamily="34" charset="0"/>
                <a:cs typeface="Arial" panose="020B0604020202020204" pitchFamily="34" charset="0"/>
              </a:rPr>
              <a:t>Working with you on a Family Life Organizer</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solidFill>
                  <a:srgbClr val="000000"/>
                </a:solidFill>
                <a:latin typeface="Arial" panose="020B0604020202020204" pitchFamily="34" charset="0"/>
                <a:ea typeface="Calibri" panose="020F0502020204030204" pitchFamily="34" charset="0"/>
                <a:cs typeface="Arial" panose="020B0604020202020204" pitchFamily="34" charset="0"/>
              </a:rPr>
              <a:t>Hosting family meetings.</a:t>
            </a:r>
          </a:p>
        </p:txBody>
      </p:sp>
      <p:sp>
        <p:nvSpPr>
          <p:cNvPr id="4" name="Slide Number Placeholder 3"/>
          <p:cNvSpPr>
            <a:spLocks noGrp="1"/>
          </p:cNvSpPr>
          <p:nvPr>
            <p:ph type="sldNum" sz="quarter" idx="5"/>
          </p:nvPr>
        </p:nvSpPr>
        <p:spPr/>
        <p:txBody>
          <a:bodyPr/>
          <a:lstStyle/>
          <a:p>
            <a:fld id="{4FF0573C-F130-4D1E-A886-85FBB65D3A1B}" type="slidenum">
              <a:rPr lang="en-CA" smtClean="0"/>
              <a:pPr/>
              <a:t>92</a:t>
            </a:fld>
            <a:endParaRPr lang="en-CA" dirty="0"/>
          </a:p>
        </p:txBody>
      </p:sp>
    </p:spTree>
    <p:extLst>
      <p:ext uri="{BB962C8B-B14F-4D97-AF65-F5344CB8AC3E}">
        <p14:creationId xmlns:p14="http://schemas.microsoft.com/office/powerpoint/2010/main" val="31102159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57461">
              <a:lnSpc>
                <a:spcPts val="1466"/>
              </a:lnSpc>
              <a:spcBef>
                <a:spcPts val="629"/>
              </a:spcBef>
              <a:buNone/>
              <a:defRPr/>
            </a:pPr>
            <a:r>
              <a:rPr lang="en-CA" sz="1000" dirty="0"/>
              <a:t>Take action now and don't leave your future to chance. This extensive </a:t>
            </a:r>
            <a:r>
              <a:rPr lang="en-CA" sz="1000" i="1" dirty="0"/>
              <a:t>Estate planning essentials </a:t>
            </a:r>
            <a:r>
              <a:rPr lang="en-CA" sz="1000" dirty="0"/>
              <a:t>checklist </a:t>
            </a:r>
            <a:r>
              <a:rPr lang="en-CA" sz="1000" dirty="0">
                <a:cs typeface="Arial" panose="020B0604020202020204" pitchFamily="34" charset="0"/>
              </a:rPr>
              <a:t>outlines</a:t>
            </a:r>
            <a:r>
              <a:rPr lang="en-CA" sz="1000" dirty="0"/>
              <a:t> the various elements of an estate plan in detail, with action steps for you to complete and review with your financial professional today.</a:t>
            </a:r>
          </a:p>
          <a:p>
            <a:pPr marL="0" indent="0" defTabSz="957461">
              <a:lnSpc>
                <a:spcPts val="1466"/>
              </a:lnSpc>
              <a:spcBef>
                <a:spcPts val="629"/>
              </a:spcBef>
              <a:buNone/>
              <a:defRPr/>
            </a:pPr>
            <a:r>
              <a:rPr lang="en-CA" sz="1000" dirty="0"/>
              <a:t>In addition, we have a Strategic philanthropy worksheet and checklist you can leverage if giving is part of your plan.</a:t>
            </a:r>
          </a:p>
          <a:p>
            <a:pPr marL="0" indent="0" defTabSz="957461">
              <a:lnSpc>
                <a:spcPts val="1466"/>
              </a:lnSpc>
              <a:spcBef>
                <a:spcPts val="629"/>
              </a:spcBef>
              <a:buNone/>
              <a:defRPr/>
            </a:pPr>
            <a:endParaRPr lang="en-CA" sz="1000" dirty="0">
              <a:cs typeface="Arial" panose="020B0604020202020204" pitchFamily="34" charset="0"/>
            </a:endParaRPr>
          </a:p>
          <a:p>
            <a:pPr marL="0" indent="0" defTabSz="957461">
              <a:lnSpc>
                <a:spcPts val="1466"/>
              </a:lnSpc>
              <a:spcBef>
                <a:spcPts val="629"/>
              </a:spcBef>
              <a:buNone/>
              <a:defRPr/>
            </a:pPr>
            <a:r>
              <a:rPr lang="en-CA" sz="1000" dirty="0">
                <a:cs typeface="Arial" panose="020B0604020202020204" pitchFamily="34" charset="0"/>
              </a:rPr>
              <a:t>(NOTE TO SPEAKER: make sure you are familiar with the checklist(s) so that you can speak knowledgably about them)</a:t>
            </a:r>
          </a:p>
          <a:p>
            <a:pPr marL="0" indent="0" defTabSz="957461">
              <a:lnSpc>
                <a:spcPts val="1466"/>
              </a:lnSpc>
              <a:spcBef>
                <a:spcPts val="629"/>
              </a:spcBef>
              <a:buNone/>
              <a:defRPr/>
            </a:pPr>
            <a:endParaRPr lang="en-CA" sz="1000" dirty="0">
              <a:solidFill>
                <a:srgbClr val="000000"/>
              </a:solidFill>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93</a:t>
            </a:fld>
            <a:endParaRPr lang="en-CA" dirty="0"/>
          </a:p>
        </p:txBody>
      </p:sp>
    </p:spTree>
    <p:extLst>
      <p:ext uri="{BB962C8B-B14F-4D97-AF65-F5344CB8AC3E}">
        <p14:creationId xmlns:p14="http://schemas.microsoft.com/office/powerpoint/2010/main" val="20197725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57461">
              <a:defRPr/>
            </a:pPr>
            <a:fld id="{4FF0573C-F130-4D1E-A886-85FBB65D3A1B}" type="slidenum">
              <a:rPr lang="en-CA">
                <a:solidFill>
                  <a:prstClr val="black"/>
                </a:solidFill>
                <a:latin typeface="Arial"/>
              </a:rPr>
              <a:pPr defTabSz="957461">
                <a:defRPr/>
              </a:pPr>
              <a:t>94</a:t>
            </a:fld>
            <a:endParaRPr lang="en-CA" dirty="0">
              <a:solidFill>
                <a:prstClr val="black"/>
              </a:solidFill>
              <a:latin typeface="Arial"/>
            </a:endParaRPr>
          </a:p>
        </p:txBody>
      </p:sp>
    </p:spTree>
    <p:extLst>
      <p:ext uri="{BB962C8B-B14F-4D97-AF65-F5344CB8AC3E}">
        <p14:creationId xmlns:p14="http://schemas.microsoft.com/office/powerpoint/2010/main" val="35197400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466"/>
              </a:lnSpc>
              <a:spcBef>
                <a:spcPts val="0"/>
              </a:spcBef>
              <a:buNone/>
            </a:pPr>
            <a:r>
              <a:rPr lang="en-CA" sz="1000" dirty="0">
                <a:latin typeface="Arial" panose="020B0604020202020204" pitchFamily="34" charset="0"/>
                <a:cs typeface="Arial" panose="020B0604020202020204" pitchFamily="34" charset="0"/>
              </a:rPr>
              <a:t>This case study focuses on strategic philanthropy. Why strategic? Philanthropy alone can address a range of community needs - and there are more than enough issues. However, strategic philanthropy's goal is specific. You can concentrate on needs or issues that are aligned with your values while tracking progress against your giving goals. </a:t>
            </a:r>
          </a:p>
          <a:p>
            <a:pPr marL="0" indent="0">
              <a:lnSpc>
                <a:spcPts val="1466"/>
              </a:lnSpc>
              <a:spcBef>
                <a:spcPts val="0"/>
              </a:spcBef>
              <a:buNone/>
            </a:pPr>
            <a:endParaRPr lang="en-CA" sz="1000" dirty="0">
              <a:latin typeface="Arial" panose="020B0604020202020204" pitchFamily="34" charset="0"/>
              <a:cs typeface="Arial" panose="020B0604020202020204" pitchFamily="34" charset="0"/>
            </a:endParaRPr>
          </a:p>
          <a:p>
            <a:pPr marL="0" indent="0">
              <a:lnSpc>
                <a:spcPts val="1466"/>
              </a:lnSpc>
              <a:spcBef>
                <a:spcPts val="0"/>
              </a:spcBef>
              <a:buNone/>
            </a:pPr>
            <a:r>
              <a:rPr lang="en-CA" sz="1000" dirty="0">
                <a:latin typeface="Arial" panose="020B0604020202020204" pitchFamily="34" charset="0"/>
                <a:cs typeface="Arial" panose="020B0604020202020204" pitchFamily="34" charset="0"/>
              </a:rPr>
              <a:t>Our case study subject, Shirley Friedman, is interested in doing just that. She recently retired after a long, successful high-earning career. She has more than enough money to cover her current and future lifestyle needs and with the income she generates from her pension and investments, she has excess funds that she would like to put to good use.</a:t>
            </a:r>
          </a:p>
          <a:p>
            <a:pPr marL="0" indent="0">
              <a:lnSpc>
                <a:spcPts val="1466"/>
              </a:lnSpc>
              <a:spcBef>
                <a:spcPts val="0"/>
              </a:spcBef>
              <a:buNone/>
            </a:pPr>
            <a:endParaRPr lang="en-CA" sz="1000" dirty="0">
              <a:latin typeface="Arial" panose="020B0604020202020204" pitchFamily="34" charset="0"/>
              <a:cs typeface="Arial" panose="020B0604020202020204" pitchFamily="34" charset="0"/>
            </a:endParaRPr>
          </a:p>
          <a:p>
            <a:pPr marL="0" indent="0">
              <a:lnSpc>
                <a:spcPts val="1466"/>
              </a:lnSpc>
              <a:spcBef>
                <a:spcPts val="0"/>
              </a:spcBef>
              <a:buNone/>
            </a:pPr>
            <a:r>
              <a:rPr lang="en-CA" sz="1000" dirty="0">
                <a:latin typeface="Arial" panose="020B0604020202020204" pitchFamily="34" charset="0"/>
                <a:cs typeface="Arial" panose="020B0604020202020204" pitchFamily="34" charset="0"/>
              </a:rPr>
              <a:t>She is in good health and has no children or other dependents. Even after leaving her grown nieces and nephews an inheritance Shirley is in a financial position to leave a legacy of charitable giving. She wants to be intentional about her charitable activities and how she contributes her voice, time, and money to issues she cares about. She also want to be able to measure the impact of her gifts. </a:t>
            </a:r>
          </a:p>
          <a:p>
            <a:pPr marL="0" indent="0">
              <a:lnSpc>
                <a:spcPts val="1466"/>
              </a:lnSpc>
              <a:spcBef>
                <a:spcPts val="0"/>
              </a:spcBef>
              <a:buNone/>
            </a:pPr>
            <a:endParaRPr lang="en-CA" sz="1000" dirty="0">
              <a:latin typeface="Arial" panose="020B0604020202020204" pitchFamily="34" charset="0"/>
              <a:cs typeface="Arial" panose="020B0604020202020204" pitchFamily="34" charset="0"/>
            </a:endParaRPr>
          </a:p>
          <a:p>
            <a:pPr marL="0" indent="0">
              <a:lnSpc>
                <a:spcPts val="1466"/>
              </a:lnSpc>
              <a:spcBef>
                <a:spcPts val="0"/>
              </a:spcBef>
              <a:buNone/>
            </a:pPr>
            <a:r>
              <a:rPr lang="en-CA" sz="1000" dirty="0">
                <a:latin typeface="Arial" panose="020B0604020202020204" pitchFamily="34" charset="0"/>
                <a:cs typeface="Arial" panose="020B0604020202020204" pitchFamily="34" charset="0"/>
              </a:rPr>
              <a:t>Let's look at how people in her situation can think about being philanthropic in the most effective ways possible.</a:t>
            </a:r>
          </a:p>
          <a:p>
            <a:pPr marL="0" indent="0">
              <a:lnSpc>
                <a:spcPts val="1466"/>
              </a:lnSpc>
              <a:spcBef>
                <a:spcPts val="0"/>
              </a:spcBef>
              <a:buNone/>
            </a:pPr>
            <a:endParaRPr lang="en-US" altLang="en-US" sz="1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pPr defTabSz="957461">
              <a:defRPr/>
            </a:pPr>
            <a:fld id="{4FF0573C-F130-4D1E-A886-85FBB65D3A1B}" type="slidenum">
              <a:rPr lang="en-CA">
                <a:solidFill>
                  <a:prstClr val="black"/>
                </a:solidFill>
                <a:latin typeface="Arial"/>
              </a:rPr>
              <a:pPr defTabSz="957461">
                <a:defRPr/>
              </a:pPr>
              <a:t>95</a:t>
            </a:fld>
            <a:endParaRPr lang="en-CA" dirty="0">
              <a:solidFill>
                <a:prstClr val="black"/>
              </a:solidFill>
              <a:latin typeface="Arial"/>
            </a:endParaRPr>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42692896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As with any other investment, charitable gifts need thought and care to be effective. Having a giving strategy in place helps to ensure your donations have maximum impact. </a:t>
            </a:r>
          </a:p>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Ask yourself:</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u="sng" dirty="0">
                <a:latin typeface="Arial" panose="020B0604020202020204" pitchFamily="34" charset="0"/>
                <a:ea typeface="Calibri" panose="020F0502020204030204" pitchFamily="34" charset="0"/>
                <a:cs typeface="Arial" panose="020B0604020202020204" pitchFamily="34" charset="0"/>
              </a:rPr>
              <a:t>What inspires you to give?</a:t>
            </a:r>
            <a:r>
              <a:rPr lang="en-CA" sz="1000" dirty="0">
                <a:latin typeface="Arial" panose="020B0604020202020204" pitchFamily="34" charset="0"/>
                <a:ea typeface="Calibri" panose="020F0502020204030204" pitchFamily="34" charset="0"/>
                <a:cs typeface="Arial" panose="020B0604020202020204" pitchFamily="34" charset="0"/>
              </a:rPr>
              <a:t> Decide what matters to you and choose issues or organizations that align with your beliefs.</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u="sng" dirty="0">
                <a:latin typeface="Arial" panose="020B0604020202020204" pitchFamily="34" charset="0"/>
                <a:ea typeface="Calibri" panose="020F0502020204030204" pitchFamily="34" charset="0"/>
                <a:cs typeface="Arial" panose="020B0604020202020204" pitchFamily="34" charset="0"/>
              </a:rPr>
              <a:t>How much do you want to set aside for philanthropy?</a:t>
            </a:r>
            <a:r>
              <a:rPr lang="en-CA" sz="1000" dirty="0">
                <a:latin typeface="Arial" panose="020B0604020202020204" pitchFamily="34" charset="0"/>
                <a:ea typeface="Calibri" panose="020F0502020204030204" pitchFamily="34" charset="0"/>
                <a:cs typeface="Arial" panose="020B0604020202020204" pitchFamily="34" charset="0"/>
              </a:rPr>
              <a:t> First, understanding what you and your family need will help you land on an amount to earmark for charity. </a:t>
            </a:r>
          </a:p>
          <a:p>
            <a:pPr marL="179524" indent="-179524">
              <a:lnSpc>
                <a:spcPts val="1466"/>
              </a:lnSpc>
              <a:spcBef>
                <a:spcPts val="0"/>
              </a:spcBef>
            </a:pPr>
            <a:endParaRPr lang="en-CA" sz="1000" u="sng"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u="sng" dirty="0">
                <a:latin typeface="Arial" panose="020B0604020202020204" pitchFamily="34" charset="0"/>
                <a:ea typeface="Calibri" panose="020F0502020204030204" pitchFamily="34" charset="0"/>
                <a:cs typeface="Arial" panose="020B0604020202020204" pitchFamily="34" charset="0"/>
              </a:rPr>
              <a:t>What’s your giving style?</a:t>
            </a:r>
            <a:r>
              <a:rPr lang="en-CA" sz="1000" dirty="0">
                <a:latin typeface="Arial" panose="020B0604020202020204" pitchFamily="34" charset="0"/>
                <a:ea typeface="Calibri" panose="020F0502020204030204" pitchFamily="34" charset="0"/>
                <a:cs typeface="Arial" panose="020B0604020202020204" pitchFamily="34" charset="0"/>
              </a:rPr>
              <a:t> You may decide to focus on a tightly defined area or support a broad range of organizations. </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u="sng" dirty="0">
                <a:latin typeface="Arial" panose="020B0604020202020204" pitchFamily="34" charset="0"/>
                <a:ea typeface="Calibri" panose="020F0502020204030204" pitchFamily="34" charset="0"/>
                <a:cs typeface="Arial" panose="020B0604020202020204" pitchFamily="34" charset="0"/>
              </a:rPr>
              <a:t>What level of profile do you want to have?</a:t>
            </a:r>
            <a:r>
              <a:rPr lang="en-CA" sz="1000" dirty="0">
                <a:latin typeface="Arial" panose="020B0604020202020204" pitchFamily="34" charset="0"/>
                <a:ea typeface="Calibri" panose="020F0502020204030204" pitchFamily="34" charset="0"/>
                <a:cs typeface="Arial" panose="020B0604020202020204" pitchFamily="34" charset="0"/>
              </a:rPr>
              <a:t> As a donor, your exposure can span from being anonymous to having your name on a building. Your preferred approach and level of recognition will help guide your giving strategy.</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u="sng" dirty="0">
                <a:latin typeface="Arial" panose="020B0604020202020204" pitchFamily="34" charset="0"/>
                <a:ea typeface="Calibri" panose="020F0502020204030204" pitchFamily="34" charset="0"/>
                <a:cs typeface="Arial" panose="020B0604020202020204" pitchFamily="34" charset="0"/>
              </a:rPr>
              <a:t>How will you assess the impact of your philanthropic endeavors?</a:t>
            </a:r>
            <a:r>
              <a:rPr lang="en-CA" sz="1000" dirty="0">
                <a:latin typeface="Arial" panose="020B0604020202020204" pitchFamily="34" charset="0"/>
                <a:ea typeface="Calibri" panose="020F0502020204030204" pitchFamily="34" charset="0"/>
                <a:cs typeface="Arial" panose="020B0604020202020204" pitchFamily="34" charset="0"/>
              </a:rPr>
              <a:t> Know the measures you’ll use and how you’ll leverage your learnings to modify future giving. Start by taking an inventory of your assets to assess the kinds of investments you already own and whether they reflect your values.</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a:buNone/>
            </a:pPr>
            <a:r>
              <a:rPr lang="en-CA" sz="1000" dirty="0">
                <a:latin typeface="Arial" panose="020B0604020202020204" pitchFamily="34" charset="0"/>
                <a:cs typeface="Arial" panose="020B0604020202020204" pitchFamily="34" charset="0"/>
              </a:rPr>
              <a:t>Once you understand your motivations for giving and have identified the causes that are important to you, you can develop a plan that includes defined action items.</a:t>
            </a:r>
          </a:p>
          <a:p>
            <a:pPr marL="179524" indent="-179524">
              <a:lnSpc>
                <a:spcPts val="1676"/>
              </a:lnSpc>
              <a:spcBef>
                <a:spcPts val="0"/>
              </a:spcBef>
              <a:spcAft>
                <a:spcPts val="629"/>
              </a:spcAft>
            </a:pPr>
            <a:endParaRPr lang="en-CA" sz="1000" dirty="0">
              <a:latin typeface="Arial" panose="020B0604020202020204" pitchFamily="34" charset="0"/>
              <a:ea typeface="Calibri" panose="020F0502020204030204" pitchFamily="34" charset="0"/>
              <a:cs typeface="Arial" panose="020B0604020202020204" pitchFamily="34" charset="0"/>
            </a:endParaRPr>
          </a:p>
          <a:p>
            <a:pPr>
              <a:lnSpc>
                <a:spcPts val="1676"/>
              </a:lnSpc>
              <a:spcAft>
                <a:spcPts val="629"/>
              </a:spcAft>
            </a:pPr>
            <a:endParaRPr lang="en-US" altLang="en-US" sz="1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pPr defTabSz="957461">
              <a:defRPr/>
            </a:pPr>
            <a:fld id="{4FF0573C-F130-4D1E-A886-85FBB65D3A1B}" type="slidenum">
              <a:rPr lang="en-CA">
                <a:solidFill>
                  <a:prstClr val="black"/>
                </a:solidFill>
                <a:latin typeface="Arial"/>
              </a:rPr>
              <a:pPr defTabSz="957461">
                <a:defRPr/>
              </a:pPr>
              <a:t>96</a:t>
            </a:fld>
            <a:endParaRPr lang="en-CA" dirty="0">
              <a:solidFill>
                <a:prstClr val="black"/>
              </a:solidFill>
              <a:latin typeface="Arial"/>
            </a:endParaRPr>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90820897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a:xfrm>
            <a:off x="580816" y="3840483"/>
            <a:ext cx="6148494" cy="5120641"/>
          </a:xfrm>
        </p:spPr>
        <p:txBody>
          <a:bodyPr/>
          <a:lstStyle/>
          <a:p>
            <a:pPr marL="0" indent="0" defTabSz="957461">
              <a:lnSpc>
                <a:spcPts val="1466"/>
              </a:lnSpc>
              <a:spcBef>
                <a:spcPts val="0"/>
              </a:spcBef>
              <a:buNone/>
              <a:defRPr/>
            </a:pPr>
            <a:r>
              <a:rPr lang="en-CA" sz="1000" dirty="0">
                <a:latin typeface="Arial" panose="020B0604020202020204" pitchFamily="34" charset="0"/>
                <a:cs typeface="Arial" panose="020B0604020202020204" pitchFamily="34" charset="0"/>
              </a:rPr>
              <a:t>Like any skill, developing your personal approach to philanthropy is a process that can take time and effort to learn. </a:t>
            </a:r>
            <a:r>
              <a:rPr lang="en-CA" sz="1000" dirty="0">
                <a:latin typeface="Arial" panose="020B0604020202020204" pitchFamily="34" charset="0"/>
                <a:ea typeface="Calibri" panose="020F0502020204030204" pitchFamily="34" charset="0"/>
                <a:cs typeface="Arial" panose="020B0604020202020204" pitchFamily="34" charset="0"/>
              </a:rPr>
              <a:t>The more you learn about charitable giving strategies, the greater impact you can have. </a:t>
            </a:r>
            <a:r>
              <a:rPr lang="en-CA" sz="1000" dirty="0">
                <a:latin typeface="Arial" panose="020B0604020202020204" pitchFamily="34" charset="0"/>
                <a:cs typeface="Arial" panose="020B0604020202020204" pitchFamily="34" charset="0"/>
              </a:rPr>
              <a:t>There are ways to educate yourself and better focus your efforts to improve your philanthropic effectiveness and achieve your desired results. For example:</a:t>
            </a: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Ideally, you may want to start giving early in your life and career to “exercise those muscles” regularly.</a:t>
            </a:r>
          </a:p>
          <a:p>
            <a:pPr marL="283249">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Consider aligning your giving with your personal priorities and interests, as well as areas where you feel you can make the most impact.</a:t>
            </a:r>
          </a:p>
          <a:p>
            <a:pPr marL="478731">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We recommend you do your due diligence so you can be at ease with your giving decisions, knowing your money is supporting the causes you want in the way you want – websites like GuideStar (guidestar.org) and Charity Navigator (charitynavigator.org) are a good starting point for understanding how well a charity is being run.</a:t>
            </a:r>
          </a:p>
          <a:p>
            <a:pPr marL="179524" indent="-179524">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Consider participating in any corporate matching programs your employer may have for employee giving to maximize your impact.</a:t>
            </a:r>
          </a:p>
          <a:p>
            <a:pPr marL="359048" indent="-359048">
              <a:lnSpc>
                <a:spcPts val="1466"/>
              </a:lnSpc>
              <a:spcBef>
                <a:spcPts val="0"/>
              </a:spcBef>
              <a:buFont typeface="Calibri" panose="020F0502020204030204" pitchFamily="34" charset="0"/>
              <a:buChar char="-"/>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dirty="0">
                <a:latin typeface="Arial" panose="020B0604020202020204" pitchFamily="34" charset="0"/>
                <a:ea typeface="Calibri" panose="020F0502020204030204" pitchFamily="34" charset="0"/>
                <a:cs typeface="Arial" panose="020B0604020202020204" pitchFamily="34" charset="0"/>
              </a:rPr>
              <a:t>You may want to join investment education circles or get involved with change initiatives to gain skills and find encouragement. A few examples are:</a:t>
            </a:r>
          </a:p>
          <a:p>
            <a:pPr marL="478731">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777937" lvl="1" indent="-299206">
              <a:lnSpc>
                <a:spcPts val="1466"/>
              </a:lnSpc>
              <a:spcBef>
                <a:spcPts val="0"/>
              </a:spcBef>
              <a:buFont typeface="Courier New" panose="02070309020205020404" pitchFamily="49" charset="0"/>
              <a:buChar char="o"/>
            </a:pPr>
            <a:r>
              <a:rPr lang="en-CA" sz="1000" dirty="0">
                <a:latin typeface="Arial" panose="020B0604020202020204" pitchFamily="34" charset="0"/>
                <a:ea typeface="Calibri" panose="020F0502020204030204" pitchFamily="34" charset="0"/>
                <a:cs typeface="Arial" panose="020B0604020202020204" pitchFamily="34" charset="0"/>
              </a:rPr>
              <a:t>The Women &amp; Money Initiative: a platform for action to mobilize people to invest in and fund gender lens and social justice initiatives.</a:t>
            </a:r>
          </a:p>
          <a:p>
            <a:pPr marL="660249">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777937" lvl="1" indent="-299206">
              <a:lnSpc>
                <a:spcPts val="1466"/>
              </a:lnSpc>
              <a:spcBef>
                <a:spcPts val="0"/>
              </a:spcBef>
              <a:buFont typeface="Courier New" panose="02070309020205020404" pitchFamily="49" charset="0"/>
              <a:buChar char="o"/>
            </a:pPr>
            <a:r>
              <a:rPr lang="en-CA" sz="1000" dirty="0">
                <a:latin typeface="Arial" panose="020B0604020202020204" pitchFamily="34" charset="0"/>
                <a:ea typeface="Calibri" panose="020F0502020204030204" pitchFamily="34" charset="0"/>
                <a:cs typeface="Arial" panose="020B0604020202020204" pitchFamily="34" charset="0"/>
              </a:rPr>
              <a:t>GenderSmart: a global field-building initiative dedicated to unlocking the deployment of strategic, impactful gender-smart capital.</a:t>
            </a:r>
          </a:p>
          <a:p>
            <a:pPr marL="777937" lvl="1" indent="-299206">
              <a:lnSpc>
                <a:spcPts val="1466"/>
              </a:lnSpc>
              <a:spcBef>
                <a:spcPts val="0"/>
              </a:spcBef>
              <a:buFont typeface="Courier New" panose="02070309020205020404" pitchFamily="49" charset="0"/>
              <a:buChar char="o"/>
            </a:pPr>
            <a:endParaRPr lang="en-CA" sz="1000" dirty="0">
              <a:latin typeface="Arial" panose="020B0604020202020204" pitchFamily="34" charset="0"/>
              <a:ea typeface="Calibri" panose="020F0502020204030204" pitchFamily="34" charset="0"/>
              <a:cs typeface="Arial" panose="020B0604020202020204" pitchFamily="34" charset="0"/>
            </a:endParaRPr>
          </a:p>
          <a:p>
            <a:pPr marL="181918" lvl="1" indent="-179524" defTabSz="957461">
              <a:lnSpc>
                <a:spcPts val="1466"/>
              </a:lnSpc>
              <a:spcBef>
                <a:spcPts val="0"/>
              </a:spcBef>
              <a:defRPr/>
            </a:pPr>
            <a:r>
              <a:rPr lang="en-CA" sz="1000" dirty="0">
                <a:latin typeface="Arial" panose="020B0604020202020204" pitchFamily="34" charset="0"/>
                <a:ea typeface="Calibri" panose="020F0502020204030204" pitchFamily="34" charset="0"/>
                <a:cs typeface="Arial" panose="020B0604020202020204" pitchFamily="34" charset="0"/>
              </a:rPr>
              <a:t>Work with your financial professional to choose investments that don’t undermine your charitable endeavors (i.e., ESG investing).</a:t>
            </a: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pPr defTabSz="957461">
              <a:defRPr/>
            </a:pPr>
            <a:fld id="{4FF0573C-F130-4D1E-A886-85FBB65D3A1B}" type="slidenum">
              <a:rPr lang="en-CA">
                <a:solidFill>
                  <a:prstClr val="black"/>
                </a:solidFill>
                <a:latin typeface="Arial"/>
              </a:rPr>
              <a:pPr defTabSz="957461">
                <a:defRPr/>
              </a:pPr>
              <a:t>97</a:t>
            </a:fld>
            <a:endParaRPr lang="en-CA" dirty="0">
              <a:solidFill>
                <a:prstClr val="black"/>
              </a:solidFill>
              <a:latin typeface="Arial"/>
            </a:endParaRPr>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a:xfrm>
            <a:off x="682625" y="328613"/>
            <a:ext cx="5949950" cy="3348037"/>
          </a:xfrm>
        </p:spPr>
      </p:sp>
    </p:spTree>
    <p:extLst>
      <p:ext uri="{BB962C8B-B14F-4D97-AF65-F5344CB8AC3E}">
        <p14:creationId xmlns:p14="http://schemas.microsoft.com/office/powerpoint/2010/main" val="29148829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4"/>
          <p:cNvSpPr>
            <a:spLocks noGrp="1"/>
          </p:cNvSpPr>
          <p:nvPr>
            <p:ph type="body" idx="1"/>
          </p:nvPr>
        </p:nvSpPr>
        <p:spPr/>
        <p:txBody>
          <a:bodyPr/>
          <a:lstStyle/>
          <a:p>
            <a:pPr marL="0" indent="0">
              <a:lnSpc>
                <a:spcPts val="1466"/>
              </a:lnSpc>
              <a:spcBef>
                <a:spcPts val="0"/>
              </a:spcBef>
              <a:buNone/>
            </a:pPr>
            <a:r>
              <a:rPr lang="en-CA" sz="1000" dirty="0">
                <a:latin typeface="Arial" panose="020B0604020202020204" pitchFamily="34" charset="0"/>
                <a:cs typeface="Arial" panose="020B0604020202020204" pitchFamily="34" charset="0"/>
              </a:rPr>
              <a:t>Your philanthropy strategy can go well beyond money. You can do a lot to help your community and really make a difference in ways other than with cash gifts. </a:t>
            </a:r>
          </a:p>
          <a:p>
            <a:pPr>
              <a:lnSpc>
                <a:spcPts val="1466"/>
              </a:lnSpc>
              <a:spcBef>
                <a:spcPts val="0"/>
              </a:spcBef>
            </a:pPr>
            <a:endParaRPr lang="en-CA" sz="1000" dirty="0">
              <a:latin typeface="Arial" panose="020B0604020202020204" pitchFamily="34" charset="0"/>
              <a:cs typeface="Arial" panose="020B0604020202020204" pitchFamily="34" charset="0"/>
            </a:endParaRPr>
          </a:p>
          <a:p>
            <a:pPr marL="0" indent="0">
              <a:lnSpc>
                <a:spcPts val="1466"/>
              </a:lnSpc>
              <a:spcBef>
                <a:spcPts val="0"/>
              </a:spcBef>
              <a:buNone/>
            </a:pPr>
            <a:r>
              <a:rPr lang="en-CA" sz="1000" dirty="0">
                <a:latin typeface="Arial" panose="020B0604020202020204" pitchFamily="34" charset="0"/>
                <a:cs typeface="Arial" panose="020B0604020202020204" pitchFamily="34" charset="0"/>
              </a:rPr>
              <a:t>Examples include:</a:t>
            </a:r>
          </a:p>
          <a:p>
            <a:pPr marL="0" indent="0">
              <a:lnSpc>
                <a:spcPts val="1466"/>
              </a:lnSpc>
              <a:spcBef>
                <a:spcPts val="0"/>
              </a:spcBef>
              <a:buNone/>
            </a:pPr>
            <a:endParaRPr lang="en-CA" sz="1000" dirty="0">
              <a:latin typeface="Arial" panose="020B0604020202020204" pitchFamily="34" charset="0"/>
              <a:cs typeface="Arial" panose="020B0604020202020204" pitchFamily="34" charset="0"/>
            </a:endParaRPr>
          </a:p>
          <a:p>
            <a:pPr>
              <a:lnSpc>
                <a:spcPts val="1466"/>
              </a:lnSpc>
              <a:spcBef>
                <a:spcPts val="0"/>
              </a:spcBef>
            </a:pPr>
            <a:r>
              <a:rPr lang="en-CA" sz="1000" u="sng" dirty="0">
                <a:latin typeface="Arial" panose="020B0604020202020204" pitchFamily="34" charset="0"/>
                <a:cs typeface="Arial" panose="020B0604020202020204" pitchFamily="34" charset="0"/>
              </a:rPr>
              <a:t>In-kind or non-cash gifts</a:t>
            </a:r>
            <a:r>
              <a:rPr lang="en-CA" sz="1000" dirty="0">
                <a:latin typeface="Arial" panose="020B0604020202020204" pitchFamily="34" charset="0"/>
                <a:cs typeface="Arial" panose="020B0604020202020204" pitchFamily="34" charset="0"/>
              </a:rPr>
              <a:t>, like personal property, tickets, use of facilities, and cause-related marketing.</a:t>
            </a:r>
          </a:p>
          <a:p>
            <a:pPr>
              <a:lnSpc>
                <a:spcPts val="1466"/>
              </a:lnSpc>
              <a:spcBef>
                <a:spcPts val="0"/>
              </a:spcBef>
            </a:pPr>
            <a:endParaRPr lang="en-CA" sz="1000" u="sng" dirty="0">
              <a:latin typeface="Arial" panose="020B0604020202020204" pitchFamily="34" charset="0"/>
              <a:cs typeface="Arial" panose="020B0604020202020204" pitchFamily="34" charset="0"/>
            </a:endParaRPr>
          </a:p>
          <a:p>
            <a:pPr>
              <a:lnSpc>
                <a:spcPts val="1466"/>
              </a:lnSpc>
              <a:spcBef>
                <a:spcPts val="0"/>
              </a:spcBef>
            </a:pPr>
            <a:r>
              <a:rPr lang="en-CA" sz="1000" u="sng" dirty="0">
                <a:latin typeface="Arial" panose="020B0604020202020204" pitchFamily="34" charset="0"/>
                <a:cs typeface="Arial" panose="020B0604020202020204" pitchFamily="34" charset="0"/>
              </a:rPr>
              <a:t>Volunteering, </a:t>
            </a:r>
            <a:r>
              <a:rPr lang="en-CA" sz="1000" dirty="0">
                <a:latin typeface="Arial" panose="020B0604020202020204" pitchFamily="34" charset="0"/>
                <a:cs typeface="Arial" panose="020B0604020202020204" pitchFamily="34" charset="0"/>
              </a:rPr>
              <a:t>which can help you get to know the people who work there and how the charity operates.</a:t>
            </a:r>
          </a:p>
          <a:p>
            <a:pPr>
              <a:lnSpc>
                <a:spcPts val="1466"/>
              </a:lnSpc>
              <a:spcBef>
                <a:spcPts val="0"/>
              </a:spcBef>
            </a:pPr>
            <a:endParaRPr lang="en-CA" sz="1000" dirty="0">
              <a:latin typeface="Arial" panose="020B0604020202020204" pitchFamily="34" charset="0"/>
              <a:cs typeface="Arial" panose="020B0604020202020204" pitchFamily="34" charset="0"/>
            </a:endParaRPr>
          </a:p>
          <a:p>
            <a:pPr>
              <a:lnSpc>
                <a:spcPts val="1466"/>
              </a:lnSpc>
              <a:spcBef>
                <a:spcPts val="0"/>
              </a:spcBef>
            </a:pPr>
            <a:r>
              <a:rPr lang="en-CA" sz="1000" u="sng" dirty="0">
                <a:latin typeface="Arial" panose="020B0604020202020204" pitchFamily="34" charset="0"/>
                <a:cs typeface="Arial" panose="020B0604020202020204" pitchFamily="34" charset="0"/>
              </a:rPr>
              <a:t>Supporting a socially responsible business</a:t>
            </a:r>
            <a:r>
              <a:rPr lang="en-CA" sz="1000" dirty="0">
                <a:latin typeface="Arial" panose="020B0604020202020204" pitchFamily="34" charset="0"/>
                <a:cs typeface="Arial" panose="020B0604020202020204" pitchFamily="34" charset="0"/>
              </a:rPr>
              <a:t> by buying their products or through share purchases.</a:t>
            </a:r>
          </a:p>
          <a:p>
            <a:pPr>
              <a:lnSpc>
                <a:spcPts val="1466"/>
              </a:lnSpc>
              <a:spcBef>
                <a:spcPts val="0"/>
              </a:spcBef>
            </a:pPr>
            <a:endParaRPr lang="en-CA" sz="1000" dirty="0">
              <a:latin typeface="Arial" panose="020B0604020202020204" pitchFamily="34" charset="0"/>
              <a:cs typeface="Arial" panose="020B0604020202020204" pitchFamily="34" charset="0"/>
            </a:endParaRPr>
          </a:p>
          <a:p>
            <a:pPr>
              <a:lnSpc>
                <a:spcPts val="1466"/>
              </a:lnSpc>
              <a:spcBef>
                <a:spcPts val="0"/>
              </a:spcBef>
            </a:pPr>
            <a:r>
              <a:rPr lang="en-CA" sz="1000" u="sng" dirty="0">
                <a:latin typeface="Arial" panose="020B0604020202020204" pitchFamily="34" charset="0"/>
                <a:cs typeface="Arial" panose="020B0604020202020204" pitchFamily="34" charset="0"/>
              </a:rPr>
              <a:t>Donating through</a:t>
            </a:r>
            <a:r>
              <a:rPr lang="en-CA" sz="1000" dirty="0">
                <a:latin typeface="Arial" panose="020B0604020202020204" pitchFamily="34" charset="0"/>
                <a:cs typeface="Arial" panose="020B0604020202020204" pitchFamily="34" charset="0"/>
              </a:rPr>
              <a:t> crowdfunding, social media, and online fundraising platforms.</a:t>
            </a:r>
          </a:p>
          <a:p>
            <a:pPr>
              <a:lnSpc>
                <a:spcPts val="1466"/>
              </a:lnSpc>
              <a:spcBef>
                <a:spcPts val="0"/>
              </a:spcBef>
            </a:pPr>
            <a:endParaRPr lang="en-CA" sz="1000" u="sng" dirty="0">
              <a:latin typeface="Arial" panose="020B0604020202020204" pitchFamily="34" charset="0"/>
              <a:cs typeface="Arial" panose="020B0604020202020204" pitchFamily="34" charset="0"/>
            </a:endParaRPr>
          </a:p>
          <a:p>
            <a:pPr>
              <a:lnSpc>
                <a:spcPts val="1466"/>
              </a:lnSpc>
              <a:spcBef>
                <a:spcPts val="0"/>
              </a:spcBef>
            </a:pPr>
            <a:r>
              <a:rPr lang="en-CA" sz="1000" u="sng" dirty="0">
                <a:latin typeface="Arial" panose="020B0604020202020204" pitchFamily="34" charset="0"/>
                <a:cs typeface="Arial" panose="020B0604020202020204" pitchFamily="34" charset="0"/>
              </a:rPr>
              <a:t>Driving change through your investments</a:t>
            </a:r>
            <a:r>
              <a:rPr lang="en-CA" sz="1000" dirty="0">
                <a:latin typeface="Arial" panose="020B0604020202020204" pitchFamily="34" charset="0"/>
                <a:cs typeface="Arial" panose="020B0604020202020204" pitchFamily="34" charset="0"/>
              </a:rPr>
              <a:t> – your portfolio can help make a difference and get you closer to your goals while also reflecting your values. As you can see from the poll results, this is an area of particular interest to women.</a:t>
            </a:r>
          </a:p>
        </p:txBody>
      </p:sp>
      <p:sp>
        <p:nvSpPr>
          <p:cNvPr id="2" name="Slide Number Placeholder 1">
            <a:extLst>
              <a:ext uri="{FF2B5EF4-FFF2-40B4-BE49-F238E27FC236}">
                <a16:creationId xmlns:a16="http://schemas.microsoft.com/office/drawing/2014/main" id="{A3309A9F-002D-43D2-BFFC-9A3923E17D26}"/>
              </a:ext>
            </a:extLst>
          </p:cNvPr>
          <p:cNvSpPr>
            <a:spLocks noGrp="1"/>
          </p:cNvSpPr>
          <p:nvPr>
            <p:ph type="sldNum" sz="quarter" idx="5"/>
          </p:nvPr>
        </p:nvSpPr>
        <p:spPr/>
        <p:txBody>
          <a:bodyPr/>
          <a:lstStyle/>
          <a:p>
            <a:pPr defTabSz="957461">
              <a:defRPr/>
            </a:pPr>
            <a:fld id="{4FF0573C-F130-4D1E-A886-85FBB65D3A1B}" type="slidenum">
              <a:rPr lang="en-CA">
                <a:solidFill>
                  <a:prstClr val="black"/>
                </a:solidFill>
                <a:latin typeface="Arial"/>
              </a:rPr>
              <a:pPr defTabSz="957461">
                <a:defRPr/>
              </a:pPr>
              <a:t>98</a:t>
            </a:fld>
            <a:endParaRPr lang="en-CA" dirty="0">
              <a:solidFill>
                <a:prstClr val="black"/>
              </a:solidFill>
              <a:latin typeface="Arial"/>
            </a:endParaRPr>
          </a:p>
        </p:txBody>
      </p:sp>
      <p:sp>
        <p:nvSpPr>
          <p:cNvPr id="5" name="Slide Image Placeholder 4">
            <a:extLst>
              <a:ext uri="{FF2B5EF4-FFF2-40B4-BE49-F238E27FC236}">
                <a16:creationId xmlns:a16="http://schemas.microsoft.com/office/drawing/2014/main" id="{11775334-FC1B-4B5A-8270-00766EAD21F6}"/>
              </a:ext>
            </a:extLst>
          </p:cNvPr>
          <p:cNvSpPr>
            <a:spLocks noGrp="1" noRot="1" noChangeAspect="1"/>
          </p:cNvSpPr>
          <p:nvPr>
            <p:ph type="sldImg"/>
          </p:nvPr>
        </p:nvSpPr>
        <p:spPr/>
      </p:sp>
    </p:spTree>
    <p:extLst>
      <p:ext uri="{BB962C8B-B14F-4D97-AF65-F5344CB8AC3E}">
        <p14:creationId xmlns:p14="http://schemas.microsoft.com/office/powerpoint/2010/main" val="398099168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8347" y="3840483"/>
            <a:ext cx="6739466" cy="5120641"/>
          </a:xfrm>
        </p:spPr>
        <p:txBody>
          <a:bodyPr/>
          <a:lstStyle/>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After determining your philanthropic vision – what and where you want to give – set up your gift(s) in a convenient way that makes the most sense for your financial situation. For high-net-worth individuals, charitable giving can provide a way to offset estate taxes by reducing the size of their estates prior to death. Moreover, selecting the right vehicle for giving will increase the likelihood that you’ll continue. Aside from cash gifts, you may decide to donate property or stock directly or through a structure like a donor-advised fund or foundation.</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0" indent="0">
              <a:lnSpc>
                <a:spcPts val="1466"/>
              </a:lnSpc>
              <a:spcBef>
                <a:spcPts val="0"/>
              </a:spcBef>
              <a:buNone/>
            </a:pPr>
            <a:r>
              <a:rPr lang="en-CA" sz="1000" dirty="0">
                <a:latin typeface="Arial" panose="020B0604020202020204" pitchFamily="34" charset="0"/>
                <a:ea typeface="Calibri" panose="020F0502020204030204" pitchFamily="34" charset="0"/>
                <a:cs typeface="Arial" panose="020B0604020202020204" pitchFamily="34" charset="0"/>
              </a:rPr>
              <a:t>Let’s go over some of the options:</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u="sng" dirty="0">
                <a:latin typeface="Arial" panose="020B0604020202020204" pitchFamily="34" charset="0"/>
                <a:ea typeface="Calibri" panose="020F0502020204030204" pitchFamily="34" charset="0"/>
                <a:cs typeface="Arial" panose="020B0604020202020204" pitchFamily="34" charset="0"/>
              </a:rPr>
              <a:t>Donor-advised fund</a:t>
            </a:r>
            <a:r>
              <a:rPr lang="en-US" sz="1000" u="sng" dirty="0">
                <a:latin typeface="Arial" panose="020B0604020202020204" pitchFamily="34" charset="0"/>
                <a:ea typeface="Calibri" panose="020F0502020204030204" pitchFamily="34" charset="0"/>
                <a:cs typeface="Arial" panose="020B0604020202020204" pitchFamily="34" charset="0"/>
              </a:rPr>
              <a:t>:</a:t>
            </a:r>
            <a:r>
              <a:rPr lang="en-US" sz="1000" dirty="0">
                <a:latin typeface="Arial" panose="020B0604020202020204" pitchFamily="34" charset="0"/>
                <a:ea typeface="Calibri" panose="020F0502020204030204" pitchFamily="34" charset="0"/>
                <a:cs typeface="Arial" panose="020B0604020202020204" pitchFamily="34" charset="0"/>
              </a:rPr>
              <a:t> </a:t>
            </a:r>
            <a:r>
              <a:rPr lang="en-CA" sz="1000" dirty="0">
                <a:latin typeface="Arial" panose="020B0604020202020204" pitchFamily="34" charset="0"/>
                <a:ea typeface="Calibri" panose="020F0502020204030204" pitchFamily="34" charset="0"/>
                <a:cs typeface="Arial" panose="020B0604020202020204" pitchFamily="34" charset="0"/>
              </a:rPr>
              <a:t>An investment account administered by a financial institution. You can contribute cash, assets, or investments that the fund will distribute to charities on your behalf. These funds charge fees and typically require investments of a few thousand dollars to start.</a:t>
            </a:r>
          </a:p>
          <a:p>
            <a:pPr marL="283249">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u="sng" dirty="0">
                <a:latin typeface="Arial" panose="020B0604020202020204" pitchFamily="34" charset="0"/>
                <a:ea typeface="Calibri" panose="020F0502020204030204" pitchFamily="34" charset="0"/>
                <a:cs typeface="Arial" panose="020B0604020202020204" pitchFamily="34" charset="0"/>
              </a:rPr>
              <a:t>Life insurance:</a:t>
            </a:r>
            <a:r>
              <a:rPr lang="en-CA" sz="1000" dirty="0">
                <a:latin typeface="Arial" panose="020B0604020202020204" pitchFamily="34" charset="0"/>
                <a:ea typeface="Calibri" panose="020F0502020204030204" pitchFamily="34" charset="0"/>
                <a:cs typeface="Arial" panose="020B0604020202020204" pitchFamily="34" charset="0"/>
              </a:rPr>
              <a:t> Gift a policy outright or name a charity as a beneficiary. Gifting a policy can greatly reduce the estate taxes you’ll owe by reducing the value of your estate. </a:t>
            </a:r>
          </a:p>
          <a:p>
            <a:pPr marL="478731">
              <a:lnSpc>
                <a:spcPts val="1466"/>
              </a:lnSpc>
              <a:spcBef>
                <a:spcPts val="0"/>
              </a:spcBef>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u="sng" dirty="0">
                <a:latin typeface="Arial" panose="020B0604020202020204" pitchFamily="34" charset="0"/>
                <a:ea typeface="Calibri" panose="020F0502020204030204" pitchFamily="34" charset="0"/>
                <a:cs typeface="Arial" panose="020B0604020202020204" pitchFamily="34" charset="0"/>
              </a:rPr>
              <a:t>Private foundation:</a:t>
            </a:r>
            <a:r>
              <a:rPr lang="en-CA" sz="1000" dirty="0">
                <a:latin typeface="Arial" panose="020B0604020202020204" pitchFamily="34" charset="0"/>
                <a:ea typeface="Calibri" panose="020F0502020204030204" pitchFamily="34" charset="0"/>
                <a:cs typeface="Arial" panose="020B0604020202020204" pitchFamily="34" charset="0"/>
              </a:rPr>
              <a:t> Must payout at least 5% of its assets each year in the form of grants and operating charitable activities. Independent and family foundations are two types that are typically funded by endowments from a single source, such as an individual or a family</a:t>
            </a:r>
          </a:p>
          <a:p>
            <a:pPr marL="0" indent="0">
              <a:lnSpc>
                <a:spcPts val="1466"/>
              </a:lnSpc>
              <a:spcBef>
                <a:spcPts val="0"/>
              </a:spcBef>
              <a:buNone/>
            </a:pPr>
            <a:endParaRPr lang="en-CA" sz="1000" dirty="0">
              <a:latin typeface="Arial" panose="020B0604020202020204" pitchFamily="34" charset="0"/>
              <a:ea typeface="Calibri" panose="020F0502020204030204" pitchFamily="34" charset="0"/>
              <a:cs typeface="Arial" panose="020B0604020202020204" pitchFamily="34" charset="0"/>
            </a:endParaRPr>
          </a:p>
          <a:p>
            <a:pPr marL="179524" indent="-179524">
              <a:lnSpc>
                <a:spcPts val="1466"/>
              </a:lnSpc>
              <a:spcBef>
                <a:spcPts val="0"/>
              </a:spcBef>
            </a:pPr>
            <a:r>
              <a:rPr lang="en-CA" sz="1000" u="sng" dirty="0">
                <a:latin typeface="Arial" panose="020B0604020202020204" pitchFamily="34" charset="0"/>
                <a:ea typeface="Calibri" panose="020F0502020204030204" pitchFamily="34" charset="0"/>
                <a:cs typeface="Arial" panose="020B0604020202020204" pitchFamily="34" charset="0"/>
              </a:rPr>
              <a:t>Bequest:</a:t>
            </a:r>
            <a:r>
              <a:rPr lang="en-CA" sz="1000" dirty="0">
                <a:latin typeface="Arial" panose="020B0604020202020204" pitchFamily="34" charset="0"/>
                <a:ea typeface="Calibri" panose="020F0502020204030204" pitchFamily="34" charset="0"/>
                <a:cs typeface="Arial" panose="020B0604020202020204" pitchFamily="34" charset="0"/>
              </a:rPr>
              <a:t> A gift made as part of a will or trust that can include money and property and is deducted from the value of your estate, reducing estate taxes.</a:t>
            </a:r>
          </a:p>
          <a:p>
            <a:pPr>
              <a:lnSpc>
                <a:spcPts val="1466"/>
              </a:lnSpc>
            </a:pPr>
            <a:r>
              <a:rPr lang="en-CA" sz="1000" u="sng" dirty="0">
                <a:solidFill>
                  <a:srgbClr val="000000"/>
                </a:solidFill>
                <a:latin typeface="Arial" panose="020B0604020202020204" pitchFamily="34" charset="0"/>
                <a:cs typeface="Arial" panose="020B0604020202020204" pitchFamily="34" charset="0"/>
              </a:rPr>
              <a:t>Charitable gift annuity:</a:t>
            </a:r>
            <a:r>
              <a:rPr lang="en-CA" sz="1000" dirty="0">
                <a:solidFill>
                  <a:srgbClr val="000000"/>
                </a:solidFill>
                <a:latin typeface="Arial" panose="020B0604020202020204" pitchFamily="34" charset="0"/>
                <a:cs typeface="Arial" panose="020B0604020202020204" pitchFamily="34" charset="0"/>
              </a:rPr>
              <a:t> A contract between a donor and a charity where the donor receives a fixed stream of income for their lifetime (and a partial tax deduction) in exchange for their gift.</a:t>
            </a:r>
          </a:p>
          <a:p>
            <a:pPr>
              <a:lnSpc>
                <a:spcPts val="1466"/>
              </a:lnSpc>
            </a:pPr>
            <a:r>
              <a:rPr lang="en-CA" sz="1000" u="sng" dirty="0">
                <a:solidFill>
                  <a:srgbClr val="000000"/>
                </a:solidFill>
                <a:latin typeface="Arial" panose="020B0604020202020204" pitchFamily="34" charset="0"/>
                <a:cs typeface="Arial" panose="020B0604020202020204" pitchFamily="34" charset="0"/>
              </a:rPr>
              <a:t>Charitable remainder trust:</a:t>
            </a:r>
            <a:r>
              <a:rPr lang="en-CA" sz="1000" dirty="0">
                <a:solidFill>
                  <a:srgbClr val="000000"/>
                </a:solidFill>
                <a:latin typeface="Arial" panose="020B0604020202020204" pitchFamily="34" charset="0"/>
                <a:cs typeface="Arial" panose="020B0604020202020204" pitchFamily="34" charset="0"/>
              </a:rPr>
              <a:t> A tax-exempt irrevocable trust that disperses income to the trust’s beneficiaries for a specified period before the remainder is donated to the designated charity.</a:t>
            </a:r>
          </a:p>
          <a:p>
            <a:pPr>
              <a:lnSpc>
                <a:spcPts val="1466"/>
              </a:lnSpc>
            </a:pPr>
            <a:endParaRPr lang="en-CA" sz="1000" dirty="0">
              <a:solidFill>
                <a:srgbClr val="000000"/>
              </a:solidFill>
              <a:latin typeface="Arial" panose="020B0604020202020204" pitchFamily="34" charset="0"/>
              <a:cs typeface="Arial" panose="020B0604020202020204" pitchFamily="34" charset="0"/>
            </a:endParaRPr>
          </a:p>
          <a:p>
            <a:pPr>
              <a:lnSpc>
                <a:spcPts val="1466"/>
              </a:lnSpc>
            </a:pPr>
            <a:r>
              <a:rPr lang="en-CA" sz="1000" dirty="0">
                <a:solidFill>
                  <a:srgbClr val="000000"/>
                </a:solidFill>
                <a:latin typeface="Arial" panose="020B0604020202020204" pitchFamily="34" charset="0"/>
                <a:cs typeface="Arial" panose="020B0604020202020204" pitchFamily="34" charset="0"/>
              </a:rPr>
              <a:t>Aside from cash, you can also donate stock and property. Donor-advised funds and foundations are two vehicles for doing so.</a:t>
            </a:r>
          </a:p>
        </p:txBody>
      </p:sp>
      <p:sp>
        <p:nvSpPr>
          <p:cNvPr id="4" name="Slide Number Placeholder 3"/>
          <p:cNvSpPr>
            <a:spLocks noGrp="1"/>
          </p:cNvSpPr>
          <p:nvPr>
            <p:ph type="sldNum" sz="quarter" idx="5"/>
          </p:nvPr>
        </p:nvSpPr>
        <p:spPr/>
        <p:txBody>
          <a:bodyPr/>
          <a:lstStyle/>
          <a:p>
            <a:pPr defTabSz="957461">
              <a:defRPr/>
            </a:pPr>
            <a:fld id="{4FF0573C-F130-4D1E-A886-85FBB65D3A1B}" type="slidenum">
              <a:rPr lang="en-CA">
                <a:solidFill>
                  <a:prstClr val="black"/>
                </a:solidFill>
                <a:latin typeface="Arial"/>
              </a:rPr>
              <a:pPr defTabSz="957461">
                <a:defRPr/>
              </a:pPr>
              <a:t>99</a:t>
            </a:fld>
            <a:endParaRPr lang="en-CA" dirty="0">
              <a:solidFill>
                <a:prstClr val="black"/>
              </a:solidFill>
              <a:latin typeface="Arial"/>
            </a:endParaRPr>
          </a:p>
        </p:txBody>
      </p:sp>
    </p:spTree>
    <p:extLst>
      <p:ext uri="{BB962C8B-B14F-4D97-AF65-F5344CB8AC3E}">
        <p14:creationId xmlns:p14="http://schemas.microsoft.com/office/powerpoint/2010/main" val="12556875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7.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E30535-8629-4398-9877-EE3F944CBEF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rot="10800000">
            <a:off x="7161376" y="-6"/>
            <a:ext cx="5027448" cy="6858003"/>
          </a:xfrm>
          <a:prstGeom prst="rect">
            <a:avLst/>
          </a:prstGeom>
        </p:spPr>
      </p:pic>
      <p:sp>
        <p:nvSpPr>
          <p:cNvPr id="2" name="Title 1">
            <a:extLst>
              <a:ext uri="{FF2B5EF4-FFF2-40B4-BE49-F238E27FC236}">
                <a16:creationId xmlns:a16="http://schemas.microsoft.com/office/drawing/2014/main" id="{14A79FD9-D925-45D9-A7DA-662A6E696EAA}"/>
              </a:ext>
            </a:extLst>
          </p:cNvPr>
          <p:cNvSpPr>
            <a:spLocks noGrp="1"/>
          </p:cNvSpPr>
          <p:nvPr>
            <p:ph type="ctrTitle" hasCustomPrompt="1"/>
          </p:nvPr>
        </p:nvSpPr>
        <p:spPr>
          <a:xfrm>
            <a:off x="455613" y="737668"/>
            <a:ext cx="7321061" cy="3438682"/>
          </a:xfrm>
        </p:spPr>
        <p:txBody>
          <a:bodyPr anchor="ctr">
            <a:normAutofit/>
          </a:bodyPr>
          <a:lstStyle>
            <a:lvl1pPr algn="l">
              <a:lnSpc>
                <a:spcPct val="95000"/>
              </a:lnSpc>
              <a:defRPr sz="7200"/>
            </a:lvl1pPr>
          </a:lstStyle>
          <a:p>
            <a:r>
              <a:rPr lang="en-CA" noProof="0"/>
              <a:t>Title of </a:t>
            </a:r>
            <a:br>
              <a:rPr lang="en-CA" noProof="0"/>
            </a:br>
            <a:r>
              <a:rPr lang="en-CA" noProof="0"/>
              <a:t>presentation</a:t>
            </a:r>
          </a:p>
        </p:txBody>
      </p:sp>
      <p:sp>
        <p:nvSpPr>
          <p:cNvPr id="3" name="Subtitle 2">
            <a:extLst>
              <a:ext uri="{FF2B5EF4-FFF2-40B4-BE49-F238E27FC236}">
                <a16:creationId xmlns:a16="http://schemas.microsoft.com/office/drawing/2014/main" id="{C76218ED-EAF3-4B2E-B594-07CC7613C3D4}"/>
              </a:ext>
            </a:extLst>
          </p:cNvPr>
          <p:cNvSpPr>
            <a:spLocks noGrp="1"/>
          </p:cNvSpPr>
          <p:nvPr>
            <p:ph type="subTitle" idx="1" hasCustomPrompt="1"/>
          </p:nvPr>
        </p:nvSpPr>
        <p:spPr>
          <a:xfrm>
            <a:off x="455612" y="4789255"/>
            <a:ext cx="7321061" cy="407584"/>
          </a:xfrm>
        </p:spPr>
        <p:txBody>
          <a:bodyPr anchor="b"/>
          <a:lstStyle>
            <a:lvl1pPr marL="0" indent="0" algn="l">
              <a:buNone/>
              <a:defRPr sz="1400">
                <a:solidFill>
                  <a:schemeClr val="tx1"/>
                </a:solidFill>
                <a:latin typeface="+mn-lt"/>
              </a:defRPr>
            </a:lvl1pPr>
            <a:lvl2pPr marL="457063" indent="0" algn="r">
              <a:buNone/>
              <a:defRPr sz="1200">
                <a:solidFill>
                  <a:schemeClr val="tx1"/>
                </a:solidFill>
              </a:defRPr>
            </a:lvl2pPr>
            <a:lvl3pPr marL="914126" indent="0" algn="r">
              <a:buNone/>
              <a:defRPr sz="1200">
                <a:solidFill>
                  <a:schemeClr val="tx1"/>
                </a:solidFill>
              </a:defRPr>
            </a:lvl3pPr>
            <a:lvl4pPr marL="1371189" indent="0" algn="r">
              <a:buNone/>
              <a:defRPr sz="1200">
                <a:solidFill>
                  <a:schemeClr val="tx1"/>
                </a:solidFill>
              </a:defRPr>
            </a:lvl4pPr>
            <a:lvl5pPr marL="1828251" indent="0" algn="r">
              <a:buNone/>
              <a:defRPr sz="1200">
                <a:solidFill>
                  <a:schemeClr val="tx1"/>
                </a:solidFill>
              </a:defRPr>
            </a:lvl5pPr>
            <a:lvl6pPr marL="2285314" indent="0" algn="r">
              <a:buNone/>
              <a:defRPr sz="1200">
                <a:solidFill>
                  <a:schemeClr val="tx1"/>
                </a:solidFill>
              </a:defRPr>
            </a:lvl6pPr>
            <a:lvl7pPr marL="2742377" indent="0" algn="r">
              <a:buNone/>
              <a:defRPr sz="1200">
                <a:solidFill>
                  <a:schemeClr val="tx1"/>
                </a:solidFill>
              </a:defRPr>
            </a:lvl7pPr>
            <a:lvl8pPr marL="3199440" indent="0" algn="r">
              <a:buNone/>
              <a:defRPr sz="1200">
                <a:solidFill>
                  <a:schemeClr val="tx1"/>
                </a:solidFill>
              </a:defRPr>
            </a:lvl8pPr>
            <a:lvl9pPr marL="3656503" indent="0" algn="r">
              <a:buNone/>
              <a:defRPr sz="1200">
                <a:solidFill>
                  <a:schemeClr val="tx1"/>
                </a:solidFill>
              </a:defRPr>
            </a:lvl9pPr>
          </a:lstStyle>
          <a:p>
            <a:r>
              <a:rPr lang="en-CA" noProof="0"/>
              <a:t>Presenter Full Name</a:t>
            </a:r>
          </a:p>
        </p:txBody>
      </p:sp>
      <p:sp>
        <p:nvSpPr>
          <p:cNvPr id="4" name="Date Placeholder 3">
            <a:extLst>
              <a:ext uri="{FF2B5EF4-FFF2-40B4-BE49-F238E27FC236}">
                <a16:creationId xmlns:a16="http://schemas.microsoft.com/office/drawing/2014/main" id="{7179E835-F42F-4EB7-9CF0-61AE2C509E9A}"/>
              </a:ext>
            </a:extLst>
          </p:cNvPr>
          <p:cNvSpPr>
            <a:spLocks noGrp="1"/>
          </p:cNvSpPr>
          <p:nvPr>
            <p:ph type="dt" sz="half" idx="10"/>
          </p:nvPr>
        </p:nvSpPr>
        <p:spPr bwMode="black">
          <a:xfrm>
            <a:off x="455613" y="5459994"/>
            <a:ext cx="7321060" cy="267194"/>
          </a:xfrm>
          <a:prstGeom prst="rect">
            <a:avLst/>
          </a:prstGeom>
        </p:spPr>
        <p:txBody>
          <a:bodyPr anchor="t"/>
          <a:lstStyle>
            <a:lvl1pPr algn="l">
              <a:defRPr sz="1400">
                <a:solidFill>
                  <a:schemeClr val="tx1"/>
                </a:solidFill>
                <a:latin typeface="+mn-lt"/>
              </a:defRPr>
            </a:lvl1pPr>
          </a:lstStyle>
          <a:p>
            <a:endParaRPr lang="en-CA" noProof="0" dirty="0"/>
          </a:p>
        </p:txBody>
      </p:sp>
    </p:spTree>
    <p:custDataLst>
      <p:tags r:id="rId1"/>
    </p:custDataLst>
    <p:extLst>
      <p:ext uri="{BB962C8B-B14F-4D97-AF65-F5344CB8AC3E}">
        <p14:creationId xmlns:p14="http://schemas.microsoft.com/office/powerpoint/2010/main" val="32654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3">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38912" y="780239"/>
            <a:ext cx="11280656" cy="4771958"/>
          </a:xfrm>
        </p:spPr>
        <p:txBody>
          <a:bodyPr anchor="ctr">
            <a:normAutofit/>
          </a:bodyPr>
          <a:lstStyle>
            <a:lvl1pPr>
              <a:defRPr sz="7200">
                <a:solidFill>
                  <a:schemeClr val="tx1"/>
                </a:solidFill>
              </a:defRPr>
            </a:lvl1pPr>
          </a:lstStyle>
          <a:p>
            <a:r>
              <a:rPr lang="en-CA" noProof="0"/>
              <a:t>Chapter slide</a:t>
            </a:r>
          </a:p>
        </p:txBody>
      </p:sp>
      <p:sp>
        <p:nvSpPr>
          <p:cNvPr id="3" name="Slide Number Placeholder 5">
            <a:extLst>
              <a:ext uri="{FF2B5EF4-FFF2-40B4-BE49-F238E27FC236}">
                <a16:creationId xmlns:a16="http://schemas.microsoft.com/office/drawing/2014/main" id="{405B02C1-4A7A-7D84-4410-C8AE27FBDFA3}"/>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spTree>
    <p:custDataLst>
      <p:tags r:id="rId1"/>
    </p:custDataLst>
    <p:extLst>
      <p:ext uri="{BB962C8B-B14F-4D97-AF65-F5344CB8AC3E}">
        <p14:creationId xmlns:p14="http://schemas.microsoft.com/office/powerpoint/2010/main" val="188752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p>
            <a:r>
              <a:rPr lang="en-CA" noProof="0"/>
              <a:t>Slide title</a:t>
            </a:r>
          </a:p>
        </p:txBody>
      </p:sp>
      <p:sp>
        <p:nvSpPr>
          <p:cNvPr id="5" name="Slide Number Placeholder 4"/>
          <p:cNvSpPr>
            <a:spLocks noGrp="1"/>
          </p:cNvSpPr>
          <p:nvPr>
            <p:ph type="sldNum" sz="quarter" idx="12"/>
          </p:nvPr>
        </p:nvSpPr>
        <p:spPr/>
        <p:txBody>
          <a:bodyPr/>
          <a:lstStyle/>
          <a:p>
            <a:fld id="{BB333B34-C87C-402E-ABB0-13B7C9DEBBC4}" type="slidenum">
              <a:rPr/>
              <a:t>‹#›</a:t>
            </a:fld>
            <a:endParaRPr dirty="0"/>
          </a:p>
        </p:txBody>
      </p:sp>
    </p:spTree>
    <p:custDataLst>
      <p:tags r:id="rId1"/>
    </p:custDataLst>
    <p:extLst>
      <p:ext uri="{BB962C8B-B14F-4D97-AF65-F5344CB8AC3E}">
        <p14:creationId xmlns:p14="http://schemas.microsoft.com/office/powerpoint/2010/main" val="78344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p>
            <a:r>
              <a:rPr lang="en-CA" noProof="0"/>
              <a:t>Slide title</a:t>
            </a:r>
          </a:p>
        </p:txBody>
      </p:sp>
      <p:sp>
        <p:nvSpPr>
          <p:cNvPr id="3" name="Text Placeholder 8">
            <a:extLst>
              <a:ext uri="{FF2B5EF4-FFF2-40B4-BE49-F238E27FC236}">
                <a16:creationId xmlns:a16="http://schemas.microsoft.com/office/drawing/2014/main" id="{0B9BF0BC-CD5D-0032-6B50-BEC2F8405602}"/>
              </a:ext>
            </a:extLst>
          </p:cNvPr>
          <p:cNvSpPr>
            <a:spLocks noGrp="1"/>
          </p:cNvSpPr>
          <p:nvPr>
            <p:ph type="body" sz="quarter" idx="13" hasCustomPrompt="1"/>
          </p:nvPr>
        </p:nvSpPr>
        <p:spPr>
          <a:xfrm>
            <a:off x="4050668" y="6110882"/>
            <a:ext cx="7083735"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endParaRPr lang="en-CA" noProof="0"/>
          </a:p>
        </p:txBody>
      </p:sp>
      <p:sp>
        <p:nvSpPr>
          <p:cNvPr id="4" name="Slide Number Placeholder 5">
            <a:extLst>
              <a:ext uri="{FF2B5EF4-FFF2-40B4-BE49-F238E27FC236}">
                <a16:creationId xmlns:a16="http://schemas.microsoft.com/office/drawing/2014/main" id="{C768A182-9607-729C-A697-BDD9AFA2A526}"/>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spTree>
    <p:custDataLst>
      <p:tags r:id="rId1"/>
    </p:custDataLst>
    <p:extLst>
      <p:ext uri="{BB962C8B-B14F-4D97-AF65-F5344CB8AC3E}">
        <p14:creationId xmlns:p14="http://schemas.microsoft.com/office/powerpoint/2010/main" val="429415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36"/>
            <a:ext cx="4055348" cy="6857964"/>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2" name="Title 1"/>
          <p:cNvSpPr>
            <a:spLocks noGrp="1"/>
          </p:cNvSpPr>
          <p:nvPr>
            <p:ph type="title" hasCustomPrompt="1"/>
          </p:nvPr>
        </p:nvSpPr>
        <p:spPr>
          <a:xfrm>
            <a:off x="531146" y="463845"/>
            <a:ext cx="3292192"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11" name="Text Placeholder 8">
            <a:extLst>
              <a:ext uri="{FF2B5EF4-FFF2-40B4-BE49-F238E27FC236}">
                <a16:creationId xmlns:a16="http://schemas.microsoft.com/office/drawing/2014/main" id="{1A6354A8-D900-D656-C621-BB47314BCE66}"/>
              </a:ext>
            </a:extLst>
          </p:cNvPr>
          <p:cNvSpPr>
            <a:spLocks noGrp="1"/>
          </p:cNvSpPr>
          <p:nvPr>
            <p:ph type="body" sz="quarter" idx="14" hasCustomPrompt="1"/>
          </p:nvPr>
        </p:nvSpPr>
        <p:spPr>
          <a:xfrm>
            <a:off x="4356847" y="6110882"/>
            <a:ext cx="6777556"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endParaRPr lang="en-CA" noProof="0"/>
          </a:p>
        </p:txBody>
      </p:sp>
      <p:sp>
        <p:nvSpPr>
          <p:cNvPr id="12" name="Slide Number Placeholder 5">
            <a:extLst>
              <a:ext uri="{FF2B5EF4-FFF2-40B4-BE49-F238E27FC236}">
                <a16:creationId xmlns:a16="http://schemas.microsoft.com/office/drawing/2014/main" id="{5CB872AD-01BA-BFB6-947E-D9CCA522CFAF}"/>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pic>
        <p:nvPicPr>
          <p:cNvPr id="13" name="Graphic 12">
            <a:extLst>
              <a:ext uri="{FF2B5EF4-FFF2-40B4-BE49-F238E27FC236}">
                <a16:creationId xmlns:a16="http://schemas.microsoft.com/office/drawing/2014/main" id="{41FD64B6-BB41-B251-5B8B-487AF56F1BF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655" t="-2628" r="-677" b="-5029"/>
          <a:stretch/>
        </p:blipFill>
        <p:spPr bwMode="black">
          <a:xfrm>
            <a:off x="455150" y="6240355"/>
            <a:ext cx="1673333" cy="271003"/>
          </a:xfrm>
          <a:prstGeom prst="rect">
            <a:avLst/>
          </a:prstGeom>
        </p:spPr>
      </p:pic>
    </p:spTree>
    <p:custDataLst>
      <p:tags r:id="rId1"/>
    </p:custDataLst>
    <p:extLst>
      <p:ext uri="{BB962C8B-B14F-4D97-AF65-F5344CB8AC3E}">
        <p14:creationId xmlns:p14="http://schemas.microsoft.com/office/powerpoint/2010/main" val="278714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36"/>
            <a:ext cx="4055348" cy="6857964"/>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2" name="Title 1"/>
          <p:cNvSpPr>
            <a:spLocks noGrp="1"/>
          </p:cNvSpPr>
          <p:nvPr>
            <p:ph type="title" hasCustomPrompt="1"/>
          </p:nvPr>
        </p:nvSpPr>
        <p:spPr>
          <a:xfrm>
            <a:off x="533957" y="463845"/>
            <a:ext cx="3289383"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3" name="Text Placeholder 8">
            <a:extLst>
              <a:ext uri="{FF2B5EF4-FFF2-40B4-BE49-F238E27FC236}">
                <a16:creationId xmlns:a16="http://schemas.microsoft.com/office/drawing/2014/main" id="{0D023440-A87C-015B-2DF1-4B7B15B1BEC4}"/>
              </a:ext>
            </a:extLst>
          </p:cNvPr>
          <p:cNvSpPr>
            <a:spLocks noGrp="1"/>
          </p:cNvSpPr>
          <p:nvPr>
            <p:ph type="body" sz="quarter" idx="14" hasCustomPrompt="1"/>
          </p:nvPr>
        </p:nvSpPr>
        <p:spPr>
          <a:xfrm>
            <a:off x="4356847" y="6110882"/>
            <a:ext cx="6777556"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endParaRPr lang="en-CA" noProof="0"/>
          </a:p>
        </p:txBody>
      </p:sp>
      <p:sp>
        <p:nvSpPr>
          <p:cNvPr id="4" name="Slide Number Placeholder 5">
            <a:extLst>
              <a:ext uri="{FF2B5EF4-FFF2-40B4-BE49-F238E27FC236}">
                <a16:creationId xmlns:a16="http://schemas.microsoft.com/office/drawing/2014/main" id="{9DAA565B-3F27-4C98-8118-EF90F441CD37}"/>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pic>
        <p:nvPicPr>
          <p:cNvPr id="5" name="Graphic 12">
            <a:extLst>
              <a:ext uri="{FF2B5EF4-FFF2-40B4-BE49-F238E27FC236}">
                <a16:creationId xmlns:a16="http://schemas.microsoft.com/office/drawing/2014/main" id="{B89A0F8F-FEE6-9312-87AA-17D872E386C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655" t="-2628" r="-677" b="-5029"/>
          <a:stretch/>
        </p:blipFill>
        <p:spPr bwMode="black">
          <a:xfrm>
            <a:off x="455150" y="6240355"/>
            <a:ext cx="1673333" cy="271003"/>
          </a:xfrm>
          <a:prstGeom prst="rect">
            <a:avLst/>
          </a:prstGeom>
        </p:spPr>
      </p:pic>
    </p:spTree>
    <p:custDataLst>
      <p:tags r:id="rId1"/>
    </p:custDataLst>
    <p:extLst>
      <p:ext uri="{BB962C8B-B14F-4D97-AF65-F5344CB8AC3E}">
        <p14:creationId xmlns:p14="http://schemas.microsoft.com/office/powerpoint/2010/main" val="63466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36"/>
            <a:ext cx="4055348" cy="6857964"/>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4360066" y="475488"/>
            <a:ext cx="7297018"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Title here</a:t>
            </a:r>
          </a:p>
        </p:txBody>
      </p:sp>
      <p:sp>
        <p:nvSpPr>
          <p:cNvPr id="2" name="Title 1"/>
          <p:cNvSpPr>
            <a:spLocks noGrp="1"/>
          </p:cNvSpPr>
          <p:nvPr>
            <p:ph type="title" hasCustomPrompt="1"/>
          </p:nvPr>
        </p:nvSpPr>
        <p:spPr>
          <a:xfrm>
            <a:off x="533957" y="463845"/>
            <a:ext cx="3289383"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15" name="Content Placeholder 2">
            <a:extLst>
              <a:ext uri="{FF2B5EF4-FFF2-40B4-BE49-F238E27FC236}">
                <a16:creationId xmlns:a16="http://schemas.microsoft.com/office/drawing/2014/main" id="{038F0D64-3A18-458E-9DB0-82116D7EB002}"/>
              </a:ext>
            </a:extLst>
          </p:cNvPr>
          <p:cNvSpPr>
            <a:spLocks noGrp="1"/>
          </p:cNvSpPr>
          <p:nvPr>
            <p:ph idx="1" hasCustomPrompt="1"/>
          </p:nvPr>
        </p:nvSpPr>
        <p:spPr>
          <a:xfrm>
            <a:off x="4360065" y="1434190"/>
            <a:ext cx="7294802" cy="4584842"/>
          </a:xfrm>
        </p:spPr>
        <p:txBody>
          <a:bodyPr/>
          <a:lstStyle>
            <a:lvl1pPr>
              <a:defRPr/>
            </a:lvl1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ext Placeholder 8">
            <a:extLst>
              <a:ext uri="{FF2B5EF4-FFF2-40B4-BE49-F238E27FC236}">
                <a16:creationId xmlns:a16="http://schemas.microsoft.com/office/drawing/2014/main" id="{B15C629E-6429-7929-02FC-F832A0C27DC0}"/>
              </a:ext>
            </a:extLst>
          </p:cNvPr>
          <p:cNvSpPr>
            <a:spLocks noGrp="1"/>
          </p:cNvSpPr>
          <p:nvPr>
            <p:ph type="body" sz="quarter" idx="14" hasCustomPrompt="1"/>
          </p:nvPr>
        </p:nvSpPr>
        <p:spPr>
          <a:xfrm>
            <a:off x="4356847" y="6110882"/>
            <a:ext cx="6777556"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endParaRPr lang="en-CA" noProof="0"/>
          </a:p>
        </p:txBody>
      </p:sp>
      <p:sp>
        <p:nvSpPr>
          <p:cNvPr id="4" name="Slide Number Placeholder 5">
            <a:extLst>
              <a:ext uri="{FF2B5EF4-FFF2-40B4-BE49-F238E27FC236}">
                <a16:creationId xmlns:a16="http://schemas.microsoft.com/office/drawing/2014/main" id="{2F045C80-87F1-365B-228F-12978D520699}"/>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pic>
        <p:nvPicPr>
          <p:cNvPr id="5" name="Graphic 12">
            <a:extLst>
              <a:ext uri="{FF2B5EF4-FFF2-40B4-BE49-F238E27FC236}">
                <a16:creationId xmlns:a16="http://schemas.microsoft.com/office/drawing/2014/main" id="{0615336E-18B5-D197-AEF8-887903ABCF0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655" t="-2628" r="-677" b="-5029"/>
          <a:stretch/>
        </p:blipFill>
        <p:spPr bwMode="black">
          <a:xfrm>
            <a:off x="455150" y="6240355"/>
            <a:ext cx="1673333" cy="271003"/>
          </a:xfrm>
          <a:prstGeom prst="rect">
            <a:avLst/>
          </a:prstGeom>
        </p:spPr>
      </p:pic>
    </p:spTree>
    <p:custDataLst>
      <p:tags r:id="rId1"/>
    </p:custDataLst>
    <p:extLst>
      <p:ext uri="{BB962C8B-B14F-4D97-AF65-F5344CB8AC3E}">
        <p14:creationId xmlns:p14="http://schemas.microsoft.com/office/powerpoint/2010/main" val="391131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ree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36"/>
            <a:ext cx="4055348" cy="6857964"/>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4360065" y="475488"/>
            <a:ext cx="2539283"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Title here</a:t>
            </a:r>
          </a:p>
        </p:txBody>
      </p:sp>
      <p:sp>
        <p:nvSpPr>
          <p:cNvPr id="2" name="Title 1"/>
          <p:cNvSpPr>
            <a:spLocks noGrp="1"/>
          </p:cNvSpPr>
          <p:nvPr>
            <p:ph type="title" hasCustomPrompt="1"/>
          </p:nvPr>
        </p:nvSpPr>
        <p:spPr>
          <a:xfrm>
            <a:off x="533957" y="463845"/>
            <a:ext cx="3289383"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14" name="Text Placeholder 19">
            <a:extLst>
              <a:ext uri="{FF2B5EF4-FFF2-40B4-BE49-F238E27FC236}">
                <a16:creationId xmlns:a16="http://schemas.microsoft.com/office/drawing/2014/main" id="{A51932F0-EBB7-48D2-9591-40F3F9E75737}"/>
              </a:ext>
            </a:extLst>
          </p:cNvPr>
          <p:cNvSpPr>
            <a:spLocks noGrp="1"/>
          </p:cNvSpPr>
          <p:nvPr>
            <p:ph type="body" sz="quarter" idx="20" hasCustomPrompt="1"/>
          </p:nvPr>
        </p:nvSpPr>
        <p:spPr>
          <a:xfrm>
            <a:off x="7433296" y="475488"/>
            <a:ext cx="4221148" cy="792162"/>
          </a:xfrm>
        </p:spPr>
        <p:txBody>
          <a:bodyPr anchor="t"/>
          <a:lstStyle>
            <a:lvl1pPr marL="0" indent="0">
              <a:lnSpc>
                <a:spcPct val="95000"/>
              </a:lnSpc>
              <a:spcBef>
                <a:spcPts val="0"/>
              </a:spcBef>
              <a:buNone/>
              <a:defRPr sz="2400" b="0">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Optional title</a:t>
            </a:r>
          </a:p>
        </p:txBody>
      </p:sp>
      <p:sp>
        <p:nvSpPr>
          <p:cNvPr id="10" name="Text Placeholder 9">
            <a:extLst>
              <a:ext uri="{FF2B5EF4-FFF2-40B4-BE49-F238E27FC236}">
                <a16:creationId xmlns:a16="http://schemas.microsoft.com/office/drawing/2014/main" id="{86456917-5A0D-4B01-9F9A-CC2545886632}"/>
              </a:ext>
            </a:extLst>
          </p:cNvPr>
          <p:cNvSpPr>
            <a:spLocks noGrp="1"/>
          </p:cNvSpPr>
          <p:nvPr>
            <p:ph type="body" sz="quarter" idx="21" hasCustomPrompt="1"/>
          </p:nvPr>
        </p:nvSpPr>
        <p:spPr>
          <a:xfrm>
            <a:off x="4360065" y="1435608"/>
            <a:ext cx="2539283" cy="4597721"/>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US" noProof="0"/>
              <a:t>Click to add body copy</a:t>
            </a:r>
          </a:p>
          <a:p>
            <a:pPr lvl="1"/>
            <a:r>
              <a:rPr lang="en-US" noProof="0"/>
              <a:t>Second level</a:t>
            </a:r>
          </a:p>
          <a:p>
            <a:pPr lvl="2"/>
            <a:r>
              <a:rPr lang="en-US" noProof="0"/>
              <a:t>Third level</a:t>
            </a:r>
          </a:p>
          <a:p>
            <a:pPr lvl="3"/>
            <a:r>
              <a:rPr lang="en-US" noProof="0"/>
              <a:t>Fourth level</a:t>
            </a:r>
          </a:p>
        </p:txBody>
      </p:sp>
      <p:sp>
        <p:nvSpPr>
          <p:cNvPr id="15" name="Content Placeholder 14">
            <a:extLst>
              <a:ext uri="{FF2B5EF4-FFF2-40B4-BE49-F238E27FC236}">
                <a16:creationId xmlns:a16="http://schemas.microsoft.com/office/drawing/2014/main" id="{50063603-5807-4630-8EB7-C1EBC7302DA8}"/>
              </a:ext>
            </a:extLst>
          </p:cNvPr>
          <p:cNvSpPr>
            <a:spLocks noGrp="1"/>
          </p:cNvSpPr>
          <p:nvPr>
            <p:ph sz="quarter" idx="22" hasCustomPrompt="1"/>
          </p:nvPr>
        </p:nvSpPr>
        <p:spPr>
          <a:xfrm>
            <a:off x="7433306" y="1435608"/>
            <a:ext cx="4221562" cy="4597721"/>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US" noProof="0"/>
              <a:t>Add body copy or click icon for other content options</a:t>
            </a:r>
          </a:p>
          <a:p>
            <a:pPr lvl="1"/>
            <a:r>
              <a:rPr lang="en-US" noProof="0"/>
              <a:t>Second level</a:t>
            </a:r>
          </a:p>
          <a:p>
            <a:pPr lvl="2"/>
            <a:r>
              <a:rPr lang="en-US" noProof="0"/>
              <a:t>Third level</a:t>
            </a:r>
          </a:p>
          <a:p>
            <a:pPr lvl="3"/>
            <a:r>
              <a:rPr lang="en-US" noProof="0"/>
              <a:t>Fourth level</a:t>
            </a:r>
          </a:p>
        </p:txBody>
      </p:sp>
      <p:sp>
        <p:nvSpPr>
          <p:cNvPr id="3" name="Text Placeholder 8">
            <a:extLst>
              <a:ext uri="{FF2B5EF4-FFF2-40B4-BE49-F238E27FC236}">
                <a16:creationId xmlns:a16="http://schemas.microsoft.com/office/drawing/2014/main" id="{27B92207-FDAE-4126-D681-C7EC815D5EFE}"/>
              </a:ext>
            </a:extLst>
          </p:cNvPr>
          <p:cNvSpPr>
            <a:spLocks noGrp="1"/>
          </p:cNvSpPr>
          <p:nvPr>
            <p:ph type="body" sz="quarter" idx="14" hasCustomPrompt="1"/>
          </p:nvPr>
        </p:nvSpPr>
        <p:spPr>
          <a:xfrm>
            <a:off x="4356847" y="6110882"/>
            <a:ext cx="6777556"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endParaRPr lang="en-CA" noProof="0"/>
          </a:p>
        </p:txBody>
      </p:sp>
      <p:sp>
        <p:nvSpPr>
          <p:cNvPr id="4" name="Slide Number Placeholder 5">
            <a:extLst>
              <a:ext uri="{FF2B5EF4-FFF2-40B4-BE49-F238E27FC236}">
                <a16:creationId xmlns:a16="http://schemas.microsoft.com/office/drawing/2014/main" id="{2B354593-B626-F063-2A80-C0550A2A1031}"/>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pic>
        <p:nvPicPr>
          <p:cNvPr id="5" name="Graphic 12">
            <a:extLst>
              <a:ext uri="{FF2B5EF4-FFF2-40B4-BE49-F238E27FC236}">
                <a16:creationId xmlns:a16="http://schemas.microsoft.com/office/drawing/2014/main" id="{E3CE24E3-D32E-D4D0-4A74-1D2D0B4D022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655" t="-2628" r="-677" b="-5029"/>
          <a:stretch/>
        </p:blipFill>
        <p:spPr bwMode="black">
          <a:xfrm>
            <a:off x="455150" y="6240355"/>
            <a:ext cx="1673333" cy="271003"/>
          </a:xfrm>
          <a:prstGeom prst="rect">
            <a:avLst/>
          </a:prstGeom>
        </p:spPr>
      </p:pic>
    </p:spTree>
    <p:custDataLst>
      <p:tags r:id="rId1"/>
    </p:custDataLst>
    <p:extLst>
      <p:ext uri="{BB962C8B-B14F-4D97-AF65-F5344CB8AC3E}">
        <p14:creationId xmlns:p14="http://schemas.microsoft.com/office/powerpoint/2010/main" val="260458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6342" y="472437"/>
            <a:ext cx="11274553" cy="792167"/>
          </a:xfrm>
        </p:spPr>
        <p:txBody>
          <a:bodyPr/>
          <a:lstStyle/>
          <a:p>
            <a:r>
              <a:rPr lang="en-CA" noProof="0"/>
              <a:t>Slide title</a:t>
            </a:r>
          </a:p>
        </p:txBody>
      </p:sp>
      <p:sp>
        <p:nvSpPr>
          <p:cNvPr id="3" name="Content Placeholder 2"/>
          <p:cNvSpPr>
            <a:spLocks noGrp="1"/>
          </p:cNvSpPr>
          <p:nvPr>
            <p:ph sz="half" idx="1" hasCustomPrompt="1"/>
          </p:nvPr>
        </p:nvSpPr>
        <p:spPr>
          <a:xfrm>
            <a:off x="455613" y="1434588"/>
            <a:ext cx="5551994" cy="4588045"/>
          </a:xfrm>
        </p:spPr>
        <p:txBody>
          <a:bodyPr>
            <a:noAutofit/>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4" name="Content Placeholder 3"/>
          <p:cNvSpPr>
            <a:spLocks noGrp="1"/>
          </p:cNvSpPr>
          <p:nvPr>
            <p:ph sz="half" idx="2" hasCustomPrompt="1"/>
          </p:nvPr>
        </p:nvSpPr>
        <p:spPr>
          <a:xfrm>
            <a:off x="6188902" y="1434191"/>
            <a:ext cx="5551994" cy="4592404"/>
          </a:xfrm>
        </p:spPr>
        <p:txBody>
          <a:bodyPr>
            <a:noAutofit/>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5" name="Slide Number Placeholder 5">
            <a:extLst>
              <a:ext uri="{FF2B5EF4-FFF2-40B4-BE49-F238E27FC236}">
                <a16:creationId xmlns:a16="http://schemas.microsoft.com/office/drawing/2014/main" id="{A37B41B5-5604-F1F1-B31B-950DD8850707}"/>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spTree>
    <p:custDataLst>
      <p:tags r:id="rId1"/>
    </p:custDataLst>
    <p:extLst>
      <p:ext uri="{BB962C8B-B14F-4D97-AF65-F5344CB8AC3E}">
        <p14:creationId xmlns:p14="http://schemas.microsoft.com/office/powerpoint/2010/main" val="218193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lvl1pPr>
              <a:defRPr/>
            </a:lvl1pPr>
          </a:lstStyle>
          <a:p>
            <a:r>
              <a:rPr lang="en-CA" noProof="0"/>
              <a:t>Slide title</a:t>
            </a:r>
          </a:p>
        </p:txBody>
      </p:sp>
      <p:sp>
        <p:nvSpPr>
          <p:cNvPr id="3" name="Text Placeholder 2"/>
          <p:cNvSpPr>
            <a:spLocks noGrp="1"/>
          </p:cNvSpPr>
          <p:nvPr>
            <p:ph type="body" idx="1" hasCustomPrompt="1"/>
          </p:nvPr>
        </p:nvSpPr>
        <p:spPr>
          <a:xfrm>
            <a:off x="466342" y="1435608"/>
            <a:ext cx="5550410" cy="639762"/>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noProof="0"/>
              <a:t>Click to add heading</a:t>
            </a:r>
          </a:p>
        </p:txBody>
      </p:sp>
      <p:sp>
        <p:nvSpPr>
          <p:cNvPr id="4" name="Content Placeholder 3"/>
          <p:cNvSpPr>
            <a:spLocks noGrp="1"/>
          </p:cNvSpPr>
          <p:nvPr>
            <p:ph sz="half" idx="2" hasCustomPrompt="1"/>
          </p:nvPr>
        </p:nvSpPr>
        <p:spPr>
          <a:xfrm>
            <a:off x="466342" y="2126105"/>
            <a:ext cx="5550410" cy="3907225"/>
          </a:xfrm>
        </p:spPr>
        <p:txBody>
          <a:bodyPr>
            <a:no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5" name="Text Placeholder 4"/>
          <p:cNvSpPr>
            <a:spLocks noGrp="1"/>
          </p:cNvSpPr>
          <p:nvPr>
            <p:ph type="body" sz="quarter" idx="3" hasCustomPrompt="1"/>
          </p:nvPr>
        </p:nvSpPr>
        <p:spPr>
          <a:xfrm>
            <a:off x="6181342" y="1435608"/>
            <a:ext cx="5550410" cy="639762"/>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noProof="0"/>
              <a:t>Click to add heading</a:t>
            </a:r>
          </a:p>
        </p:txBody>
      </p:sp>
      <p:sp>
        <p:nvSpPr>
          <p:cNvPr id="6" name="Content Placeholder 5"/>
          <p:cNvSpPr>
            <a:spLocks noGrp="1"/>
          </p:cNvSpPr>
          <p:nvPr>
            <p:ph sz="quarter" idx="4" hasCustomPrompt="1"/>
          </p:nvPr>
        </p:nvSpPr>
        <p:spPr>
          <a:xfrm>
            <a:off x="6181342" y="2126105"/>
            <a:ext cx="5550410" cy="3907225"/>
          </a:xfrm>
        </p:spPr>
        <p:txBody>
          <a:bodyPr>
            <a:no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8" name="Slide Number Placeholder 5">
            <a:extLst>
              <a:ext uri="{FF2B5EF4-FFF2-40B4-BE49-F238E27FC236}">
                <a16:creationId xmlns:a16="http://schemas.microsoft.com/office/drawing/2014/main" id="{7E389DC2-196D-280A-2A45-9042B58A3E0F}"/>
              </a:ext>
            </a:extLst>
          </p:cNvPr>
          <p:cNvSpPr>
            <a:spLocks noGrp="1"/>
          </p:cNvSpPr>
          <p:nvPr>
            <p:ph type="sldNum" sz="quarter" idx="15"/>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spTree>
    <p:custDataLst>
      <p:tags r:id="rId1"/>
    </p:custDataLst>
    <p:extLst>
      <p:ext uri="{BB962C8B-B14F-4D97-AF65-F5344CB8AC3E}">
        <p14:creationId xmlns:p14="http://schemas.microsoft.com/office/powerpoint/2010/main" val="334494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7A096B6-E05C-EE34-4E87-82708FCB086A}"/>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spTree>
    <p:custDataLst>
      <p:tags r:id="rId1"/>
    </p:custDataLst>
    <p:extLst>
      <p:ext uri="{BB962C8B-B14F-4D97-AF65-F5344CB8AC3E}">
        <p14:creationId xmlns:p14="http://schemas.microsoft.com/office/powerpoint/2010/main" val="278762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343" y="1434190"/>
            <a:ext cx="11274552" cy="4584842"/>
          </a:xfrm>
        </p:spPr>
        <p:txBody>
          <a:bodyPr/>
          <a:lstStyle>
            <a:lvl1pPr>
              <a:defRPr/>
            </a:lvl1pPr>
            <a:lvl5pPr>
              <a:defRPr/>
            </a:lvl5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5" name="Slide Number Placeholder 5">
            <a:extLst>
              <a:ext uri="{FF2B5EF4-FFF2-40B4-BE49-F238E27FC236}">
                <a16:creationId xmlns:a16="http://schemas.microsoft.com/office/drawing/2014/main" id="{244BD1E7-7AAA-06CE-3FED-5BD96C4251BA}"/>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spTree>
    <p:custDataLst>
      <p:tags r:id="rId1"/>
    </p:custDataLst>
    <p:extLst>
      <p:ext uri="{BB962C8B-B14F-4D97-AF65-F5344CB8AC3E}">
        <p14:creationId xmlns:p14="http://schemas.microsoft.com/office/powerpoint/2010/main" val="273934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1398E17-8C4E-2C0F-8A02-7FE6502B3DD4}"/>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pic>
        <p:nvPicPr>
          <p:cNvPr id="6" name="Graphic 5">
            <a:extLst>
              <a:ext uri="{FF2B5EF4-FFF2-40B4-BE49-F238E27FC236}">
                <a16:creationId xmlns:a16="http://schemas.microsoft.com/office/drawing/2014/main" id="{24A46DB4-A814-4C16-8C3E-CE8AFD628D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81181" y="3081075"/>
            <a:ext cx="4626462" cy="695850"/>
          </a:xfrm>
          <a:prstGeom prst="rect">
            <a:avLst/>
          </a:prstGeom>
        </p:spPr>
      </p:pic>
    </p:spTree>
    <p:custDataLst>
      <p:tags r:id="rId1"/>
    </p:custDataLst>
    <p:extLst>
      <p:ext uri="{BB962C8B-B14F-4D97-AF65-F5344CB8AC3E}">
        <p14:creationId xmlns:p14="http://schemas.microsoft.com/office/powerpoint/2010/main" val="394887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E30535-8629-4398-9877-EE3F944CBEF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rot="10800000">
            <a:off x="7161376" y="-6"/>
            <a:ext cx="5027448" cy="6858003"/>
          </a:xfrm>
          <a:prstGeom prst="rect">
            <a:avLst/>
          </a:prstGeom>
        </p:spPr>
      </p:pic>
      <p:sp>
        <p:nvSpPr>
          <p:cNvPr id="2" name="Title 1">
            <a:extLst>
              <a:ext uri="{FF2B5EF4-FFF2-40B4-BE49-F238E27FC236}">
                <a16:creationId xmlns:a16="http://schemas.microsoft.com/office/drawing/2014/main" id="{14A79FD9-D925-45D9-A7DA-662A6E696EAA}"/>
              </a:ext>
            </a:extLst>
          </p:cNvPr>
          <p:cNvSpPr>
            <a:spLocks noGrp="1"/>
          </p:cNvSpPr>
          <p:nvPr>
            <p:ph type="ctrTitle" hasCustomPrompt="1"/>
          </p:nvPr>
        </p:nvSpPr>
        <p:spPr>
          <a:xfrm>
            <a:off x="455612" y="737668"/>
            <a:ext cx="7321061" cy="3438682"/>
          </a:xfrm>
        </p:spPr>
        <p:txBody>
          <a:bodyPr anchor="ctr">
            <a:normAutofit/>
          </a:bodyPr>
          <a:lstStyle>
            <a:lvl1pPr algn="l">
              <a:lnSpc>
                <a:spcPct val="95000"/>
              </a:lnSpc>
              <a:defRPr sz="7200"/>
            </a:lvl1pPr>
          </a:lstStyle>
          <a:p>
            <a:r>
              <a:rPr lang="en-CA" noProof="0"/>
              <a:t>Title of </a:t>
            </a:r>
            <a:br>
              <a:rPr lang="en-CA" noProof="0"/>
            </a:br>
            <a:r>
              <a:rPr lang="en-CA" noProof="0"/>
              <a:t>presentation</a:t>
            </a:r>
          </a:p>
        </p:txBody>
      </p:sp>
      <p:sp>
        <p:nvSpPr>
          <p:cNvPr id="3" name="Subtitle 2">
            <a:extLst>
              <a:ext uri="{FF2B5EF4-FFF2-40B4-BE49-F238E27FC236}">
                <a16:creationId xmlns:a16="http://schemas.microsoft.com/office/drawing/2014/main" id="{C76218ED-EAF3-4B2E-B594-07CC7613C3D4}"/>
              </a:ext>
            </a:extLst>
          </p:cNvPr>
          <p:cNvSpPr>
            <a:spLocks noGrp="1"/>
          </p:cNvSpPr>
          <p:nvPr>
            <p:ph type="subTitle" idx="1" hasCustomPrompt="1"/>
          </p:nvPr>
        </p:nvSpPr>
        <p:spPr>
          <a:xfrm>
            <a:off x="455612" y="4789255"/>
            <a:ext cx="7321061" cy="407584"/>
          </a:xfrm>
        </p:spPr>
        <p:txBody>
          <a:bodyPr anchor="b"/>
          <a:lstStyle>
            <a:lvl1pPr marL="0" indent="0" algn="l">
              <a:buNone/>
              <a:defRPr sz="1400">
                <a:solidFill>
                  <a:schemeClr val="tx1"/>
                </a:solidFill>
                <a:latin typeface="+mn-lt"/>
              </a:defRPr>
            </a:lvl1pPr>
            <a:lvl2pPr marL="457063" indent="0" algn="r">
              <a:buNone/>
              <a:defRPr sz="1200">
                <a:solidFill>
                  <a:schemeClr val="tx1"/>
                </a:solidFill>
              </a:defRPr>
            </a:lvl2pPr>
            <a:lvl3pPr marL="914126" indent="0" algn="r">
              <a:buNone/>
              <a:defRPr sz="1200">
                <a:solidFill>
                  <a:schemeClr val="tx1"/>
                </a:solidFill>
              </a:defRPr>
            </a:lvl3pPr>
            <a:lvl4pPr marL="1371189" indent="0" algn="r">
              <a:buNone/>
              <a:defRPr sz="1200">
                <a:solidFill>
                  <a:schemeClr val="tx1"/>
                </a:solidFill>
              </a:defRPr>
            </a:lvl4pPr>
            <a:lvl5pPr marL="1828251" indent="0" algn="r">
              <a:buNone/>
              <a:defRPr sz="1200">
                <a:solidFill>
                  <a:schemeClr val="tx1"/>
                </a:solidFill>
              </a:defRPr>
            </a:lvl5pPr>
            <a:lvl6pPr marL="2285314" indent="0" algn="r">
              <a:buNone/>
              <a:defRPr sz="1200">
                <a:solidFill>
                  <a:schemeClr val="tx1"/>
                </a:solidFill>
              </a:defRPr>
            </a:lvl6pPr>
            <a:lvl7pPr marL="2742377" indent="0" algn="r">
              <a:buNone/>
              <a:defRPr sz="1200">
                <a:solidFill>
                  <a:schemeClr val="tx1"/>
                </a:solidFill>
              </a:defRPr>
            </a:lvl7pPr>
            <a:lvl8pPr marL="3199440" indent="0" algn="r">
              <a:buNone/>
              <a:defRPr sz="1200">
                <a:solidFill>
                  <a:schemeClr val="tx1"/>
                </a:solidFill>
              </a:defRPr>
            </a:lvl8pPr>
            <a:lvl9pPr marL="3656503" indent="0" algn="r">
              <a:buNone/>
              <a:defRPr sz="1200">
                <a:solidFill>
                  <a:schemeClr val="tx1"/>
                </a:solidFill>
              </a:defRPr>
            </a:lvl9pPr>
          </a:lstStyle>
          <a:p>
            <a:r>
              <a:rPr lang="en-CA" noProof="0"/>
              <a:t>Presenter Full Name</a:t>
            </a:r>
          </a:p>
        </p:txBody>
      </p:sp>
      <p:sp>
        <p:nvSpPr>
          <p:cNvPr id="4" name="Date Placeholder 3">
            <a:extLst>
              <a:ext uri="{FF2B5EF4-FFF2-40B4-BE49-F238E27FC236}">
                <a16:creationId xmlns:a16="http://schemas.microsoft.com/office/drawing/2014/main" id="{7179E835-F42F-4EB7-9CF0-61AE2C509E9A}"/>
              </a:ext>
            </a:extLst>
          </p:cNvPr>
          <p:cNvSpPr>
            <a:spLocks noGrp="1"/>
          </p:cNvSpPr>
          <p:nvPr>
            <p:ph type="dt" sz="half" idx="10"/>
          </p:nvPr>
        </p:nvSpPr>
        <p:spPr bwMode="black">
          <a:xfrm>
            <a:off x="455612" y="5459994"/>
            <a:ext cx="7321060" cy="267194"/>
          </a:xfrm>
          <a:prstGeom prst="rect">
            <a:avLst/>
          </a:prstGeom>
        </p:spPr>
        <p:txBody>
          <a:bodyPr lIns="0" anchor="t"/>
          <a:lstStyle>
            <a:lvl1pPr algn="l">
              <a:defRPr sz="1400">
                <a:solidFill>
                  <a:schemeClr val="tx1"/>
                </a:solidFill>
                <a:latin typeface="+mn-lt"/>
              </a:defRPr>
            </a:lvl1pPr>
          </a:lstStyle>
          <a:p>
            <a:endParaRPr lang="en-CA" noProof="0" dirty="0"/>
          </a:p>
        </p:txBody>
      </p:sp>
    </p:spTree>
    <p:custDataLst>
      <p:tags r:id="rId1"/>
    </p:custDataLst>
    <p:extLst>
      <p:ext uri="{BB962C8B-B14F-4D97-AF65-F5344CB8AC3E}">
        <p14:creationId xmlns:p14="http://schemas.microsoft.com/office/powerpoint/2010/main" val="33624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343" y="1434190"/>
            <a:ext cx="11274552" cy="4584842"/>
          </a:xfrm>
        </p:spPr>
        <p:txBody>
          <a:bodyPr/>
          <a:lstStyle>
            <a:lvl1pPr>
              <a:defRPr/>
            </a:lvl1pPr>
            <a:lvl5pPr>
              <a:defRPr/>
            </a:lvl5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4" name="Slide Number Placeholder 5">
            <a:extLst>
              <a:ext uri="{FF2B5EF4-FFF2-40B4-BE49-F238E27FC236}">
                <a16:creationId xmlns:a16="http://schemas.microsoft.com/office/drawing/2014/main" id="{06E3267B-34D1-F81D-2A34-523497A8CCDF}"/>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spTree>
    <p:custDataLst>
      <p:tags r:id="rId1"/>
    </p:custDataLst>
    <p:extLst>
      <p:ext uri="{BB962C8B-B14F-4D97-AF65-F5344CB8AC3E}">
        <p14:creationId xmlns:p14="http://schemas.microsoft.com/office/powerpoint/2010/main" val="177694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46B9A2-5B3A-4C43-B5A0-D51935827EB0}"/>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rot="10800000">
            <a:off x="7178466" y="-6"/>
            <a:ext cx="5010357" cy="6858003"/>
          </a:xfrm>
          <a:prstGeom prst="rect">
            <a:avLst/>
          </a:prstGeom>
        </p:spPr>
      </p:pic>
      <p:sp>
        <p:nvSpPr>
          <p:cNvPr id="2" name="Title 1"/>
          <p:cNvSpPr>
            <a:spLocks noGrp="1"/>
          </p:cNvSpPr>
          <p:nvPr>
            <p:ph type="ctrTitle" hasCustomPrompt="1"/>
          </p:nvPr>
        </p:nvSpPr>
        <p:spPr>
          <a:xfrm>
            <a:off x="455614" y="554780"/>
            <a:ext cx="7321060" cy="3036177"/>
          </a:xfrm>
        </p:spPr>
        <p:txBody>
          <a:bodyPr anchor="b">
            <a:normAutofit/>
          </a:bodyPr>
          <a:lstStyle>
            <a:lvl1pPr>
              <a:lnSpc>
                <a:spcPct val="95000"/>
              </a:lnSpc>
              <a:defRPr sz="7200" b="1" baseline="0">
                <a:solidFill>
                  <a:schemeClr val="tx1"/>
                </a:solidFill>
              </a:defRPr>
            </a:lvl1pPr>
          </a:lstStyle>
          <a:p>
            <a:r>
              <a:rPr lang="en-CA" noProof="0"/>
              <a:t>Title of </a:t>
            </a:r>
            <a:br>
              <a:rPr lang="en-CA" noProof="0"/>
            </a:br>
            <a:r>
              <a:rPr lang="en-CA" noProof="0"/>
              <a:t>presentation</a:t>
            </a:r>
          </a:p>
        </p:txBody>
      </p:sp>
      <p:sp>
        <p:nvSpPr>
          <p:cNvPr id="3" name="Subtitle 2"/>
          <p:cNvSpPr>
            <a:spLocks noGrp="1"/>
          </p:cNvSpPr>
          <p:nvPr>
            <p:ph type="subTitle" idx="1" hasCustomPrompt="1"/>
          </p:nvPr>
        </p:nvSpPr>
        <p:spPr>
          <a:xfrm>
            <a:off x="455613" y="4789255"/>
            <a:ext cx="7321061" cy="407584"/>
          </a:xfrm>
        </p:spPr>
        <p:txBody>
          <a:bodyPr anchor="b">
            <a:noAutofit/>
          </a:bodyPr>
          <a:lstStyle>
            <a:lvl1pPr marL="0" indent="0" algn="l">
              <a:lnSpc>
                <a:spcPct val="95000"/>
              </a:lnSpc>
              <a:spcBef>
                <a:spcPts val="0"/>
              </a:spcBef>
              <a:buNone/>
              <a:defRPr sz="1400" b="0" baseline="0">
                <a:solidFill>
                  <a:schemeClr val="tx1"/>
                </a:solidFill>
              </a:defRPr>
            </a:lvl1pPr>
            <a:lvl2pPr marL="0" indent="0" algn="r">
              <a:spcBef>
                <a:spcPts val="300"/>
              </a:spcBef>
              <a:buNone/>
              <a:defRPr sz="1200">
                <a:solidFill>
                  <a:schemeClr val="tx1"/>
                </a:solidFill>
              </a:defRPr>
            </a:lvl2pPr>
            <a:lvl3pPr marL="914400" indent="0" algn="r">
              <a:buNone/>
              <a:defRPr sz="1200">
                <a:solidFill>
                  <a:schemeClr val="tx1"/>
                </a:solidFill>
              </a:defRPr>
            </a:lvl3pPr>
            <a:lvl4pPr marL="1371600" indent="0" algn="r">
              <a:buNone/>
              <a:defRPr sz="1200">
                <a:solidFill>
                  <a:schemeClr val="tx1"/>
                </a:solidFill>
              </a:defRPr>
            </a:lvl4pPr>
            <a:lvl5pPr marL="1828800" indent="0" algn="r">
              <a:buNone/>
              <a:defRPr sz="1200">
                <a:solidFill>
                  <a:schemeClr val="tx1"/>
                </a:solidFill>
              </a:defRPr>
            </a:lvl5pPr>
            <a:lvl6pPr marL="2286000" indent="0" algn="r">
              <a:buNone/>
              <a:defRPr sz="1200">
                <a:solidFill>
                  <a:schemeClr val="tx1"/>
                </a:solidFill>
              </a:defRPr>
            </a:lvl6pPr>
            <a:lvl7pPr marL="2743200" indent="0" algn="r">
              <a:buNone/>
              <a:defRPr sz="1200">
                <a:solidFill>
                  <a:schemeClr val="tx1"/>
                </a:solidFill>
              </a:defRPr>
            </a:lvl7pPr>
            <a:lvl8pPr marL="3200400" indent="0" algn="r">
              <a:buNone/>
              <a:defRPr sz="1200">
                <a:solidFill>
                  <a:schemeClr val="tx1"/>
                </a:solidFill>
              </a:defRPr>
            </a:lvl8pPr>
            <a:lvl9pPr marL="3657600" indent="0" algn="r">
              <a:buNone/>
              <a:defRPr sz="1200">
                <a:solidFill>
                  <a:schemeClr val="tx1"/>
                </a:solidFill>
              </a:defRPr>
            </a:lvl9pPr>
          </a:lstStyle>
          <a:p>
            <a:r>
              <a:rPr lang="en-CA" noProof="0"/>
              <a:t>Presenter Full Name</a:t>
            </a:r>
          </a:p>
        </p:txBody>
      </p:sp>
      <p:sp>
        <p:nvSpPr>
          <p:cNvPr id="13" name="Date Placeholder 12"/>
          <p:cNvSpPr>
            <a:spLocks noGrp="1"/>
          </p:cNvSpPr>
          <p:nvPr>
            <p:ph type="dt" sz="half" idx="10"/>
          </p:nvPr>
        </p:nvSpPr>
        <p:spPr bwMode="black">
          <a:xfrm>
            <a:off x="455613" y="5459994"/>
            <a:ext cx="7321060" cy="267194"/>
          </a:xfrm>
          <a:prstGeom prst="rect">
            <a:avLst/>
          </a:prstGeom>
        </p:spPr>
        <p:txBody>
          <a:bodyPr lIns="0" anchor="t"/>
          <a:lstStyle>
            <a:lvl1pPr algn="l">
              <a:defRPr sz="1400">
                <a:solidFill>
                  <a:schemeClr val="tx1"/>
                </a:solidFill>
              </a:defRPr>
            </a:lvl1pPr>
          </a:lstStyle>
          <a:p>
            <a:endParaRPr lang="en-CA" noProof="0" dirty="0"/>
          </a:p>
        </p:txBody>
      </p:sp>
      <p:sp>
        <p:nvSpPr>
          <p:cNvPr id="7" name="Text Placeholder 6">
            <a:extLst>
              <a:ext uri="{FF2B5EF4-FFF2-40B4-BE49-F238E27FC236}">
                <a16:creationId xmlns:a16="http://schemas.microsoft.com/office/drawing/2014/main" id="{B23051F6-97A8-498B-82C1-AD3B80219492}"/>
              </a:ext>
            </a:extLst>
          </p:cNvPr>
          <p:cNvSpPr>
            <a:spLocks noGrp="1"/>
          </p:cNvSpPr>
          <p:nvPr>
            <p:ph type="body" sz="quarter" idx="13" hasCustomPrompt="1"/>
          </p:nvPr>
        </p:nvSpPr>
        <p:spPr>
          <a:xfrm>
            <a:off x="455613" y="3773690"/>
            <a:ext cx="7321061" cy="749823"/>
          </a:xfrm>
        </p:spPr>
        <p:txBody>
          <a:bodyPr/>
          <a:lstStyle>
            <a:lvl1pPr marL="0" indent="0">
              <a:lnSpc>
                <a:spcPct val="95000"/>
              </a:lnSpc>
              <a:buNone/>
              <a:defRPr sz="1800">
                <a:solidFill>
                  <a:schemeClr val="tx1"/>
                </a:solidFill>
                <a:latin typeface="+mj-lt"/>
              </a:defRPr>
            </a:lvl1pPr>
            <a:lvl2pPr marL="338328" indent="0">
              <a:buNone/>
              <a:defRPr>
                <a:solidFill>
                  <a:schemeClr val="bg1"/>
                </a:solidFill>
              </a:defRPr>
            </a:lvl2pPr>
            <a:lvl3pPr marL="685800" indent="0">
              <a:buNone/>
              <a:defRPr>
                <a:solidFill>
                  <a:schemeClr val="bg1"/>
                </a:solidFill>
              </a:defRPr>
            </a:lvl3pPr>
            <a:lvl4pPr marL="1014984" indent="0">
              <a:buNone/>
              <a:defRPr>
                <a:solidFill>
                  <a:schemeClr val="bg1"/>
                </a:solidFill>
              </a:defRPr>
            </a:lvl4pPr>
            <a:lvl5pPr marL="1380744" indent="0">
              <a:buNone/>
              <a:defRPr>
                <a:solidFill>
                  <a:schemeClr val="bg1"/>
                </a:solidFill>
              </a:defRPr>
            </a:lvl5pPr>
          </a:lstStyle>
          <a:p>
            <a:pPr lvl="0"/>
            <a:r>
              <a:rPr lang="en-CA" noProof="0"/>
              <a:t>Subtitle of presentation goes here</a:t>
            </a:r>
          </a:p>
        </p:txBody>
      </p:sp>
    </p:spTree>
    <p:custDataLst>
      <p:tags r:id="rId1"/>
    </p:custDataLst>
    <p:extLst>
      <p:ext uri="{BB962C8B-B14F-4D97-AF65-F5344CB8AC3E}">
        <p14:creationId xmlns:p14="http://schemas.microsoft.com/office/powerpoint/2010/main" val="244967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343" y="1434190"/>
            <a:ext cx="11274552" cy="4584842"/>
          </a:xfrm>
        </p:spPr>
        <p:txBody>
          <a:bodyPr/>
          <a:lstStyle>
            <a:lvl1pPr>
              <a:defRPr/>
            </a:lvl1pPr>
            <a:lvl5pPr>
              <a:defRPr/>
            </a:lvl5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4" name="Text Placeholder 8">
            <a:extLst>
              <a:ext uri="{FF2B5EF4-FFF2-40B4-BE49-F238E27FC236}">
                <a16:creationId xmlns:a16="http://schemas.microsoft.com/office/drawing/2014/main" id="{91E99521-5258-41DF-7BCC-51958CF5E4F9}"/>
              </a:ext>
            </a:extLst>
          </p:cNvPr>
          <p:cNvSpPr>
            <a:spLocks noGrp="1"/>
          </p:cNvSpPr>
          <p:nvPr>
            <p:ph type="body" sz="quarter" idx="13" hasCustomPrompt="1"/>
          </p:nvPr>
        </p:nvSpPr>
        <p:spPr>
          <a:xfrm>
            <a:off x="4050668" y="6110882"/>
            <a:ext cx="7083735"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endParaRPr lang="en-CA" noProof="0"/>
          </a:p>
        </p:txBody>
      </p:sp>
      <p:sp>
        <p:nvSpPr>
          <p:cNvPr id="5" name="Slide Number Placeholder 5">
            <a:extLst>
              <a:ext uri="{FF2B5EF4-FFF2-40B4-BE49-F238E27FC236}">
                <a16:creationId xmlns:a16="http://schemas.microsoft.com/office/drawing/2014/main" id="{6990844A-3786-05F6-C672-DDEB3362190A}"/>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spTree>
    <p:custDataLst>
      <p:tags r:id="rId1"/>
    </p:custDataLst>
    <p:extLst>
      <p:ext uri="{BB962C8B-B14F-4D97-AF65-F5344CB8AC3E}">
        <p14:creationId xmlns:p14="http://schemas.microsoft.com/office/powerpoint/2010/main" val="312098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7C25E0-5C72-4BF6-BE5E-DE72BD8BC6A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rot="10800000">
            <a:off x="9485832" y="0"/>
            <a:ext cx="2702992" cy="6858000"/>
          </a:xfrm>
          <a:prstGeom prst="rect">
            <a:avLst/>
          </a:prstGeom>
        </p:spPr>
      </p:pic>
      <p:sp>
        <p:nvSpPr>
          <p:cNvPr id="2" name="Title 1">
            <a:extLst>
              <a:ext uri="{FF2B5EF4-FFF2-40B4-BE49-F238E27FC236}">
                <a16:creationId xmlns:a16="http://schemas.microsoft.com/office/drawing/2014/main" id="{404932F7-6B32-4C34-AD3E-BF597CA11209}"/>
              </a:ext>
            </a:extLst>
          </p:cNvPr>
          <p:cNvSpPr>
            <a:spLocks noGrp="1"/>
          </p:cNvSpPr>
          <p:nvPr>
            <p:ph type="title" hasCustomPrompt="1"/>
          </p:nvPr>
        </p:nvSpPr>
        <p:spPr>
          <a:xfrm>
            <a:off x="466343" y="472437"/>
            <a:ext cx="8935565" cy="792167"/>
          </a:xfrm>
        </p:spPr>
        <p:txBody>
          <a:bodyPr/>
          <a:lstStyle>
            <a:lvl1pPr>
              <a:defRPr/>
            </a:lvl1pPr>
          </a:lstStyle>
          <a:p>
            <a:r>
              <a:rPr lang="en-CA" noProof="0"/>
              <a:t>Agenda slide title</a:t>
            </a:r>
          </a:p>
        </p:txBody>
      </p:sp>
      <p:sp>
        <p:nvSpPr>
          <p:cNvPr id="9" name="Text Placeholder 8">
            <a:extLst>
              <a:ext uri="{FF2B5EF4-FFF2-40B4-BE49-F238E27FC236}">
                <a16:creationId xmlns:a16="http://schemas.microsoft.com/office/drawing/2014/main" id="{695B93E3-EEA6-456D-B67D-D16BEF52559A}"/>
              </a:ext>
            </a:extLst>
          </p:cNvPr>
          <p:cNvSpPr>
            <a:spLocks noGrp="1"/>
          </p:cNvSpPr>
          <p:nvPr>
            <p:ph type="body" sz="quarter" idx="13" hasCustomPrompt="1"/>
          </p:nvPr>
        </p:nvSpPr>
        <p:spPr>
          <a:xfrm>
            <a:off x="466343" y="1434190"/>
            <a:ext cx="4236689" cy="4584842"/>
          </a:xfrm>
        </p:spPr>
        <p:txBody>
          <a:bodyPr/>
          <a:lstStyle>
            <a:lvl1pPr>
              <a:buSzPct val="115000"/>
              <a:defRPr/>
            </a:lvl1pPr>
            <a:lvl2pPr>
              <a:buSzPct val="115000"/>
              <a:defRPr/>
            </a:lvl2pPr>
            <a:lvl3pPr>
              <a:buSzPct val="115000"/>
              <a:defRPr/>
            </a:lvl3pPr>
            <a:lvl4pPr>
              <a:buSzPct val="115000"/>
              <a:defRPr/>
            </a:lvl4pPr>
            <a:lvl5pPr marL="1609344" indent="-228600">
              <a:buSzPct val="1150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buSzPct val="115000"/>
              <a:defRPr lang="en-US" sz="1400" kern="1200" dirty="0">
                <a:solidFill>
                  <a:schemeClr val="tx1"/>
                </a:solidFill>
                <a:latin typeface="+mn-lt"/>
                <a:ea typeface="+mn-ea"/>
                <a:cs typeface="+mn-cs"/>
              </a:defRPr>
            </a:lvl7pPr>
            <a:lvl8pPr>
              <a:buSzPct val="115000"/>
              <a:defRPr/>
            </a:lvl8pPr>
            <a:lvl9pPr>
              <a:buSzPct val="115000"/>
              <a:defRPr/>
            </a:lvl9pPr>
          </a:lstStyle>
          <a:p>
            <a:pPr lvl="0"/>
            <a:r>
              <a:rPr lang="en-CA" noProof="0"/>
              <a:t>Section headline or item 1</a:t>
            </a:r>
          </a:p>
          <a:p>
            <a:pPr lvl="1"/>
            <a:r>
              <a:rPr lang="en-CA" noProof="0"/>
              <a:t>Item 2</a:t>
            </a:r>
          </a:p>
          <a:p>
            <a:pPr lvl="2"/>
            <a:r>
              <a:rPr lang="en-CA" noProof="0"/>
              <a:t>Item 3</a:t>
            </a:r>
          </a:p>
          <a:p>
            <a:pPr lvl="3"/>
            <a:r>
              <a:rPr lang="en-CA" noProof="0"/>
              <a:t>Item 4</a:t>
            </a:r>
          </a:p>
          <a:p>
            <a:pPr lvl="4"/>
            <a:r>
              <a:rPr lang="en-CA" noProof="0"/>
              <a:t>Item 5</a:t>
            </a:r>
          </a:p>
          <a:p>
            <a:pPr marL="1609344" lvl="6" indent="-228600" algn="l" defTabSz="914400" rtl="0" eaLnBrk="1" latinLnBrk="0" hangingPunct="1">
              <a:lnSpc>
                <a:spcPct val="95000"/>
              </a:lnSpc>
              <a:spcBef>
                <a:spcPts val="600"/>
              </a:spcBef>
              <a:buClr>
                <a:schemeClr val="tx1"/>
              </a:buClr>
              <a:buSzPct val="115000"/>
              <a:buFont typeface="Arial" panose="020B0604020202020204" pitchFamily="34" charset="0"/>
              <a:buChar char="•"/>
            </a:pPr>
            <a:r>
              <a:rPr lang="en-CA" noProof="0"/>
              <a:t>Item 6</a:t>
            </a:r>
          </a:p>
          <a:p>
            <a:pPr lvl="6"/>
            <a:r>
              <a:rPr lang="en-CA" noProof="0"/>
              <a:t>Item 7</a:t>
            </a:r>
          </a:p>
          <a:p>
            <a:pPr lvl="7"/>
            <a:r>
              <a:rPr lang="en-CA" noProof="0"/>
              <a:t>Item 8</a:t>
            </a:r>
          </a:p>
          <a:p>
            <a:pPr lvl="8"/>
            <a:r>
              <a:rPr lang="en-CA" noProof="0"/>
              <a:t>Item 9</a:t>
            </a:r>
          </a:p>
        </p:txBody>
      </p:sp>
      <p:sp>
        <p:nvSpPr>
          <p:cNvPr id="12" name="Text Placeholder 8">
            <a:extLst>
              <a:ext uri="{FF2B5EF4-FFF2-40B4-BE49-F238E27FC236}">
                <a16:creationId xmlns:a16="http://schemas.microsoft.com/office/drawing/2014/main" id="{2507130D-B493-4337-BB0F-5DB874909A70}"/>
              </a:ext>
            </a:extLst>
          </p:cNvPr>
          <p:cNvSpPr>
            <a:spLocks noGrp="1"/>
          </p:cNvSpPr>
          <p:nvPr>
            <p:ph type="body" sz="quarter" idx="14" hasCustomPrompt="1"/>
          </p:nvPr>
        </p:nvSpPr>
        <p:spPr>
          <a:xfrm>
            <a:off x="5165218" y="1434189"/>
            <a:ext cx="4236689" cy="4594268"/>
          </a:xfrm>
        </p:spPr>
        <p:txBody>
          <a:bodyPr/>
          <a:lstStyle>
            <a:lvl1pPr>
              <a:defRPr/>
            </a:lvl1pPr>
            <a:lvl2pPr>
              <a:defRPr/>
            </a:lvl2pPr>
            <a:lvl3pPr>
              <a:defRPr/>
            </a:lvl3pPr>
            <a:lvl4pPr>
              <a:defRPr/>
            </a:lvl4pPr>
            <a:lvl5pPr marL="1609344" indent="-2286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defRPr lang="en-US" sz="1400" kern="1200" dirty="0">
                <a:solidFill>
                  <a:schemeClr val="tx1"/>
                </a:solidFill>
                <a:latin typeface="+mn-lt"/>
                <a:ea typeface="+mn-ea"/>
                <a:cs typeface="+mn-cs"/>
              </a:defRPr>
            </a:lvl7pPr>
          </a:lstStyle>
          <a:p>
            <a:pPr lvl="0"/>
            <a:r>
              <a:rPr lang="en-CA" noProof="0"/>
              <a:t>Section headline or item 1</a:t>
            </a:r>
          </a:p>
          <a:p>
            <a:pPr lvl="1"/>
            <a:r>
              <a:rPr lang="en-CA" noProof="0"/>
              <a:t>Item 2</a:t>
            </a:r>
          </a:p>
          <a:p>
            <a:pPr lvl="2"/>
            <a:r>
              <a:rPr lang="en-CA" noProof="0"/>
              <a:t>Item 3</a:t>
            </a:r>
          </a:p>
          <a:p>
            <a:pPr lvl="3"/>
            <a:r>
              <a:rPr lang="en-CA" noProof="0"/>
              <a:t>Item 4</a:t>
            </a:r>
          </a:p>
          <a:p>
            <a:pPr lvl="4"/>
            <a:r>
              <a:rPr lang="en-CA" noProof="0"/>
              <a:t>Item 5</a:t>
            </a:r>
          </a:p>
          <a:p>
            <a:pPr marL="1609344" lvl="6" indent="-228600" algn="l" defTabSz="914400" rtl="0" eaLnBrk="1" latinLnBrk="0" hangingPunct="1">
              <a:lnSpc>
                <a:spcPct val="95000"/>
              </a:lnSpc>
              <a:spcBef>
                <a:spcPts val="600"/>
              </a:spcBef>
              <a:buClr>
                <a:schemeClr val="tx1"/>
              </a:buClr>
              <a:buSzPct val="115000"/>
              <a:buFont typeface="Arial" panose="020B0604020202020204" pitchFamily="34" charset="0"/>
              <a:buChar char="•"/>
            </a:pPr>
            <a:r>
              <a:rPr lang="en-CA" noProof="0"/>
              <a:t>Item 6</a:t>
            </a:r>
          </a:p>
          <a:p>
            <a:pPr lvl="6"/>
            <a:r>
              <a:rPr lang="en-CA" noProof="0"/>
              <a:t>Item 7</a:t>
            </a:r>
          </a:p>
          <a:p>
            <a:pPr lvl="7"/>
            <a:r>
              <a:rPr lang="en-CA" noProof="0"/>
              <a:t>Item 8</a:t>
            </a:r>
          </a:p>
          <a:p>
            <a:pPr lvl="8"/>
            <a:r>
              <a:rPr lang="en-CA" noProof="0"/>
              <a:t>Item 9</a:t>
            </a:r>
          </a:p>
        </p:txBody>
      </p:sp>
      <p:sp>
        <p:nvSpPr>
          <p:cNvPr id="4" name="Slide Number Placeholder 5">
            <a:extLst>
              <a:ext uri="{FF2B5EF4-FFF2-40B4-BE49-F238E27FC236}">
                <a16:creationId xmlns:a16="http://schemas.microsoft.com/office/drawing/2014/main" id="{4FD1349A-C0D4-E9DB-948B-EA0749E7511B}"/>
              </a:ext>
            </a:extLst>
          </p:cNvPr>
          <p:cNvSpPr txBox="1">
            <a:spLocks/>
          </p:cNvSpPr>
          <p:nvPr userDrawn="1"/>
        </p:nvSpPr>
        <p:spPr>
          <a:xfrm>
            <a:off x="11449993" y="6337639"/>
            <a:ext cx="283219" cy="175694"/>
          </a:xfrm>
          <a:prstGeom prst="rect">
            <a:avLst/>
          </a:prstGeom>
        </p:spPr>
        <p:txBody>
          <a:bodyPr vert="horz" lIns="0" tIns="0" rIns="0" bIns="0" rtlCol="0" anchor="b">
            <a:no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333B34-C87C-402E-ABB0-13B7C9DEBBC4}" type="slidenum">
              <a:rPr lang="en-CA" smtClean="0"/>
              <a:pPr/>
              <a:t>‹#›</a:t>
            </a:fld>
            <a:endParaRPr lang="en-CA" dirty="0"/>
          </a:p>
        </p:txBody>
      </p:sp>
    </p:spTree>
    <p:custDataLst>
      <p:tags r:id="rId1"/>
    </p:custDataLst>
    <p:extLst>
      <p:ext uri="{BB962C8B-B14F-4D97-AF65-F5344CB8AC3E}">
        <p14:creationId xmlns:p14="http://schemas.microsoft.com/office/powerpoint/2010/main" val="243540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343" y="1454965"/>
            <a:ext cx="11274552" cy="4555357"/>
          </a:xfrm>
        </p:spPr>
        <p:txBody>
          <a:bodyPr/>
          <a:lstStyle>
            <a:lvl1pPr>
              <a:defRPr sz="1400"/>
            </a:lvl1pPr>
          </a:lstStyle>
          <a:p>
            <a:pPr lvl="0"/>
            <a:r>
              <a:rPr lang="en-CA" noProof="0"/>
              <a:t>Click icon to add table or chart</a:t>
            </a:r>
          </a:p>
        </p:txBody>
      </p:sp>
      <p:sp>
        <p:nvSpPr>
          <p:cNvPr id="4" name="Text Placeholder 8">
            <a:extLst>
              <a:ext uri="{FF2B5EF4-FFF2-40B4-BE49-F238E27FC236}">
                <a16:creationId xmlns:a16="http://schemas.microsoft.com/office/drawing/2014/main" id="{CEA68B56-9DD9-40B6-B4F7-3954CD851FB2}"/>
              </a:ext>
            </a:extLst>
          </p:cNvPr>
          <p:cNvSpPr>
            <a:spLocks noGrp="1"/>
          </p:cNvSpPr>
          <p:nvPr>
            <p:ph type="body" sz="quarter" idx="13" hasCustomPrompt="1"/>
          </p:nvPr>
        </p:nvSpPr>
        <p:spPr>
          <a:xfrm>
            <a:off x="4050668" y="6110882"/>
            <a:ext cx="7083735"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endParaRPr lang="en-CA" noProof="0"/>
          </a:p>
        </p:txBody>
      </p:sp>
      <p:sp>
        <p:nvSpPr>
          <p:cNvPr id="5" name="Slide Number Placeholder 5">
            <a:extLst>
              <a:ext uri="{FF2B5EF4-FFF2-40B4-BE49-F238E27FC236}">
                <a16:creationId xmlns:a16="http://schemas.microsoft.com/office/drawing/2014/main" id="{AD8F7384-9F15-C68B-757D-35D65FF739C5}"/>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spTree>
    <p:custDataLst>
      <p:tags r:id="rId1"/>
    </p:custDataLst>
    <p:extLst>
      <p:ext uri="{BB962C8B-B14F-4D97-AF65-F5344CB8AC3E}">
        <p14:creationId xmlns:p14="http://schemas.microsoft.com/office/powerpoint/2010/main" val="184263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Char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343" y="1829560"/>
            <a:ext cx="11274552" cy="4189472"/>
          </a:xfrm>
        </p:spPr>
        <p:txBody>
          <a:bodyPr/>
          <a:lstStyle>
            <a:lvl1pPr>
              <a:defRPr sz="1400"/>
            </a:lvl1pPr>
          </a:lstStyle>
          <a:p>
            <a:pPr lvl="0"/>
            <a:r>
              <a:rPr lang="en-CA" noProof="0"/>
              <a:t>Click icon to add table or chart</a:t>
            </a:r>
          </a:p>
        </p:txBody>
      </p:sp>
      <p:sp>
        <p:nvSpPr>
          <p:cNvPr id="8" name="Text Placeholder 7">
            <a:extLst>
              <a:ext uri="{FF2B5EF4-FFF2-40B4-BE49-F238E27FC236}">
                <a16:creationId xmlns:a16="http://schemas.microsoft.com/office/drawing/2014/main" id="{830F0699-528E-4D23-AAD0-9014222C8ABE}"/>
              </a:ext>
            </a:extLst>
          </p:cNvPr>
          <p:cNvSpPr>
            <a:spLocks noGrp="1"/>
          </p:cNvSpPr>
          <p:nvPr>
            <p:ph type="body" sz="quarter" idx="14" hasCustomPrompt="1"/>
          </p:nvPr>
        </p:nvSpPr>
        <p:spPr>
          <a:xfrm>
            <a:off x="466342" y="1418190"/>
            <a:ext cx="11274552" cy="231242"/>
          </a:xfrm>
        </p:spPr>
        <p:txBody>
          <a:bodyPr anchor="b">
            <a:noAutofit/>
          </a:bodyPr>
          <a:lstStyle>
            <a:lvl1pPr marL="0" indent="0">
              <a:spcBef>
                <a:spcPts val="0"/>
              </a:spcBef>
              <a:buNone/>
              <a:defRPr sz="1400" b="0" baseline="0">
                <a:latin typeface="+mj-lt"/>
              </a:defRPr>
            </a:lvl1pPr>
            <a:lvl2pPr marL="0" indent="0">
              <a:spcBef>
                <a:spcPts val="0"/>
              </a:spcBef>
              <a:buNone/>
              <a:defRPr sz="1600" b="1"/>
            </a:lvl2pPr>
            <a:lvl3pPr marL="0" indent="0">
              <a:spcBef>
                <a:spcPts val="0"/>
              </a:spcBef>
              <a:buNone/>
              <a:defRPr sz="1600" b="1"/>
            </a:lvl3pPr>
            <a:lvl4pPr marL="0" indent="0">
              <a:spcBef>
                <a:spcPts val="0"/>
              </a:spcBef>
              <a:buNone/>
              <a:defRPr sz="1600" b="1"/>
            </a:lvl4pPr>
            <a:lvl5pPr marL="0" indent="0">
              <a:spcBef>
                <a:spcPts val="0"/>
              </a:spcBef>
              <a:buNone/>
              <a:defRPr sz="1600" b="1"/>
            </a:lvl5pPr>
            <a:lvl6pPr marL="0" indent="0">
              <a:spcBef>
                <a:spcPts val="0"/>
              </a:spcBef>
              <a:buNone/>
              <a:defRPr sz="1600" b="1"/>
            </a:lvl6pPr>
            <a:lvl7pPr marL="0" indent="0">
              <a:spcBef>
                <a:spcPts val="0"/>
              </a:spcBef>
              <a:buNone/>
              <a:defRPr sz="1600" b="1"/>
            </a:lvl7pPr>
            <a:lvl8pPr marL="0" indent="0">
              <a:spcBef>
                <a:spcPts val="0"/>
              </a:spcBef>
              <a:buNone/>
              <a:defRPr sz="1600" b="1"/>
            </a:lvl8pPr>
            <a:lvl9pPr marL="0" indent="0">
              <a:spcBef>
                <a:spcPts val="0"/>
              </a:spcBef>
              <a:buNone/>
              <a:defRPr sz="1600" b="1"/>
            </a:lvl9pPr>
          </a:lstStyle>
          <a:p>
            <a:pPr lvl="0"/>
            <a:r>
              <a:rPr lang="en-CA" noProof="0"/>
              <a:t>Subtitle</a:t>
            </a:r>
          </a:p>
        </p:txBody>
      </p:sp>
      <p:sp>
        <p:nvSpPr>
          <p:cNvPr id="5" name="Text Placeholder 8">
            <a:extLst>
              <a:ext uri="{FF2B5EF4-FFF2-40B4-BE49-F238E27FC236}">
                <a16:creationId xmlns:a16="http://schemas.microsoft.com/office/drawing/2014/main" id="{A9BBFC38-EDE5-92B0-19B6-AAD733D5DC81}"/>
              </a:ext>
            </a:extLst>
          </p:cNvPr>
          <p:cNvSpPr>
            <a:spLocks noGrp="1"/>
          </p:cNvSpPr>
          <p:nvPr>
            <p:ph type="body" sz="quarter" idx="13" hasCustomPrompt="1"/>
          </p:nvPr>
        </p:nvSpPr>
        <p:spPr>
          <a:xfrm>
            <a:off x="4050668" y="6110882"/>
            <a:ext cx="7083735"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endParaRPr lang="en-CA" noProof="0"/>
          </a:p>
        </p:txBody>
      </p:sp>
      <p:sp>
        <p:nvSpPr>
          <p:cNvPr id="7" name="Slide Number Placeholder 5">
            <a:extLst>
              <a:ext uri="{FF2B5EF4-FFF2-40B4-BE49-F238E27FC236}">
                <a16:creationId xmlns:a16="http://schemas.microsoft.com/office/drawing/2014/main" id="{E799E6BC-226E-35C9-8462-8364A605E034}"/>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spTree>
    <p:custDataLst>
      <p:tags r:id="rId1"/>
    </p:custDataLst>
    <p:extLst>
      <p:ext uri="{BB962C8B-B14F-4D97-AF65-F5344CB8AC3E}">
        <p14:creationId xmlns:p14="http://schemas.microsoft.com/office/powerpoint/2010/main" val="295654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solidFill>
          <a:srgbClr val="06874E"/>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38912" y="780239"/>
            <a:ext cx="11280656" cy="4771958"/>
          </a:xfrm>
        </p:spPr>
        <p:txBody>
          <a:bodyPr anchor="ctr">
            <a:normAutofit/>
          </a:bodyPr>
          <a:lstStyle>
            <a:lvl1pPr>
              <a:defRPr sz="7200">
                <a:solidFill>
                  <a:schemeClr val="bg1"/>
                </a:solidFill>
              </a:defRPr>
            </a:lvl1pPr>
          </a:lstStyle>
          <a:p>
            <a:r>
              <a:rPr lang="en-CA" noProof="0"/>
              <a:t>Chapter slide</a:t>
            </a:r>
          </a:p>
        </p:txBody>
      </p:sp>
      <p:sp>
        <p:nvSpPr>
          <p:cNvPr id="4" name="Slide Number Placeholder 3"/>
          <p:cNvSpPr>
            <a:spLocks noGrp="1"/>
          </p:cNvSpPr>
          <p:nvPr>
            <p:ph type="sldNum" sz="quarter" idx="12"/>
          </p:nvPr>
        </p:nvSpPr>
        <p:spPr>
          <a:xfrm>
            <a:off x="11449993" y="6337639"/>
            <a:ext cx="283219" cy="175694"/>
          </a:xfrm>
          <a:prstGeom prst="rect">
            <a:avLst/>
          </a:prstGeom>
        </p:spPr>
        <p:txBody>
          <a:bodyPr/>
          <a:lstStyle>
            <a:lvl1pPr>
              <a:defRPr>
                <a:solidFill>
                  <a:schemeClr val="bg1"/>
                </a:solidFill>
              </a:defRPr>
            </a:lvl1pPr>
          </a:lstStyle>
          <a:p>
            <a:fld id="{BB333B34-C87C-402E-ABB0-13B7C9DEBBC4}" type="slidenum">
              <a:rPr lang="en-CA" smtClean="0"/>
              <a:pPr/>
              <a:t>‹#›</a:t>
            </a:fld>
            <a:endParaRPr lang="en-CA" dirty="0"/>
          </a:p>
        </p:txBody>
      </p:sp>
      <p:pic>
        <p:nvPicPr>
          <p:cNvPr id="5" name="Graphic 12">
            <a:extLst>
              <a:ext uri="{FF2B5EF4-FFF2-40B4-BE49-F238E27FC236}">
                <a16:creationId xmlns:a16="http://schemas.microsoft.com/office/drawing/2014/main" id="{D6E2D4FF-9F1F-7C96-E2AA-EB6811819E6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655" t="-2628" r="-677" b="-5029"/>
          <a:stretch/>
        </p:blipFill>
        <p:spPr bwMode="black">
          <a:xfrm>
            <a:off x="455150" y="6240355"/>
            <a:ext cx="1673333" cy="271003"/>
          </a:xfrm>
          <a:prstGeom prst="rect">
            <a:avLst/>
          </a:prstGeom>
        </p:spPr>
      </p:pic>
    </p:spTree>
    <p:custDataLst>
      <p:tags r:id="rId1"/>
    </p:custDataLst>
    <p:extLst>
      <p:ext uri="{BB962C8B-B14F-4D97-AF65-F5344CB8AC3E}">
        <p14:creationId xmlns:p14="http://schemas.microsoft.com/office/powerpoint/2010/main" val="75636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Chapter 2">
    <p:bg>
      <p:bgPr>
        <a:solidFill>
          <a:srgbClr val="00009A"/>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38912" y="780239"/>
            <a:ext cx="11280656" cy="4771958"/>
          </a:xfrm>
        </p:spPr>
        <p:txBody>
          <a:bodyPr anchor="ctr">
            <a:normAutofit/>
          </a:bodyPr>
          <a:lstStyle>
            <a:lvl1pPr>
              <a:defRPr sz="7200">
                <a:solidFill>
                  <a:schemeClr val="bg1"/>
                </a:solidFill>
              </a:defRPr>
            </a:lvl1pPr>
          </a:lstStyle>
          <a:p>
            <a:r>
              <a:rPr lang="en-CA" noProof="0"/>
              <a:t>Chapter slide</a:t>
            </a:r>
          </a:p>
        </p:txBody>
      </p:sp>
      <p:sp>
        <p:nvSpPr>
          <p:cNvPr id="2" name="Slide Number Placeholder 3">
            <a:extLst>
              <a:ext uri="{FF2B5EF4-FFF2-40B4-BE49-F238E27FC236}">
                <a16:creationId xmlns:a16="http://schemas.microsoft.com/office/drawing/2014/main" id="{5AAA38CF-A7F8-A13E-FEBA-D826B33BB4D5}"/>
              </a:ext>
            </a:extLst>
          </p:cNvPr>
          <p:cNvSpPr>
            <a:spLocks noGrp="1"/>
          </p:cNvSpPr>
          <p:nvPr>
            <p:ph type="sldNum" sz="quarter" idx="12"/>
          </p:nvPr>
        </p:nvSpPr>
        <p:spPr>
          <a:xfrm>
            <a:off x="11449993" y="6337639"/>
            <a:ext cx="283219" cy="175694"/>
          </a:xfrm>
          <a:prstGeom prst="rect">
            <a:avLst/>
          </a:prstGeom>
        </p:spPr>
        <p:txBody>
          <a:bodyPr/>
          <a:lstStyle>
            <a:lvl1pPr>
              <a:defRPr>
                <a:solidFill>
                  <a:schemeClr val="bg1"/>
                </a:solidFill>
              </a:defRPr>
            </a:lvl1pPr>
          </a:lstStyle>
          <a:p>
            <a:fld id="{BB333B34-C87C-402E-ABB0-13B7C9DEBBC4}" type="slidenum">
              <a:rPr lang="en-CA" smtClean="0"/>
              <a:pPr/>
              <a:t>‹#›</a:t>
            </a:fld>
            <a:endParaRPr lang="en-CA" dirty="0"/>
          </a:p>
        </p:txBody>
      </p:sp>
      <p:pic>
        <p:nvPicPr>
          <p:cNvPr id="3" name="Graphic 12">
            <a:extLst>
              <a:ext uri="{FF2B5EF4-FFF2-40B4-BE49-F238E27FC236}">
                <a16:creationId xmlns:a16="http://schemas.microsoft.com/office/drawing/2014/main" id="{DF730A3F-EF6D-3500-8DD7-3C050998A00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655" t="-2628" r="-677" b="-5029"/>
          <a:stretch/>
        </p:blipFill>
        <p:spPr bwMode="black">
          <a:xfrm>
            <a:off x="455150" y="6240355"/>
            <a:ext cx="1673333" cy="271003"/>
          </a:xfrm>
          <a:prstGeom prst="rect">
            <a:avLst/>
          </a:prstGeom>
        </p:spPr>
      </p:pic>
    </p:spTree>
    <p:custDataLst>
      <p:tags r:id="rId1"/>
    </p:custDataLst>
    <p:extLst>
      <p:ext uri="{BB962C8B-B14F-4D97-AF65-F5344CB8AC3E}">
        <p14:creationId xmlns:p14="http://schemas.microsoft.com/office/powerpoint/2010/main" val="369204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46B9A2-5B3A-4C43-B5A0-D51935827EB0}"/>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rot="10800000">
            <a:off x="7178466" y="-6"/>
            <a:ext cx="5010357" cy="6858003"/>
          </a:xfrm>
          <a:prstGeom prst="rect">
            <a:avLst/>
          </a:prstGeom>
        </p:spPr>
      </p:pic>
      <p:sp>
        <p:nvSpPr>
          <p:cNvPr id="2" name="Title 1"/>
          <p:cNvSpPr>
            <a:spLocks noGrp="1"/>
          </p:cNvSpPr>
          <p:nvPr>
            <p:ph type="ctrTitle" hasCustomPrompt="1"/>
          </p:nvPr>
        </p:nvSpPr>
        <p:spPr>
          <a:xfrm>
            <a:off x="455614" y="554780"/>
            <a:ext cx="7321060" cy="3036177"/>
          </a:xfrm>
        </p:spPr>
        <p:txBody>
          <a:bodyPr anchor="b">
            <a:normAutofit/>
          </a:bodyPr>
          <a:lstStyle>
            <a:lvl1pPr>
              <a:lnSpc>
                <a:spcPct val="95000"/>
              </a:lnSpc>
              <a:defRPr sz="7200" b="1" baseline="0">
                <a:solidFill>
                  <a:schemeClr val="tx1"/>
                </a:solidFill>
              </a:defRPr>
            </a:lvl1pPr>
          </a:lstStyle>
          <a:p>
            <a:r>
              <a:rPr lang="en-CA" noProof="0"/>
              <a:t>Title of </a:t>
            </a:r>
            <a:br>
              <a:rPr lang="en-CA" noProof="0"/>
            </a:br>
            <a:r>
              <a:rPr lang="en-CA" noProof="0"/>
              <a:t>presentation</a:t>
            </a:r>
          </a:p>
        </p:txBody>
      </p:sp>
      <p:sp>
        <p:nvSpPr>
          <p:cNvPr id="3" name="Subtitle 2"/>
          <p:cNvSpPr>
            <a:spLocks noGrp="1"/>
          </p:cNvSpPr>
          <p:nvPr>
            <p:ph type="subTitle" idx="1" hasCustomPrompt="1"/>
          </p:nvPr>
        </p:nvSpPr>
        <p:spPr>
          <a:xfrm>
            <a:off x="455613" y="4789255"/>
            <a:ext cx="7321061" cy="407584"/>
          </a:xfrm>
        </p:spPr>
        <p:txBody>
          <a:bodyPr anchor="b">
            <a:noAutofit/>
          </a:bodyPr>
          <a:lstStyle>
            <a:lvl1pPr marL="0" indent="0" algn="l">
              <a:lnSpc>
                <a:spcPct val="95000"/>
              </a:lnSpc>
              <a:spcBef>
                <a:spcPts val="0"/>
              </a:spcBef>
              <a:buNone/>
              <a:defRPr sz="1400" b="0" baseline="0">
                <a:solidFill>
                  <a:schemeClr val="tx1"/>
                </a:solidFill>
              </a:defRPr>
            </a:lvl1pPr>
            <a:lvl2pPr marL="0" indent="0" algn="r">
              <a:spcBef>
                <a:spcPts val="300"/>
              </a:spcBef>
              <a:buNone/>
              <a:defRPr sz="1200">
                <a:solidFill>
                  <a:schemeClr val="tx1"/>
                </a:solidFill>
              </a:defRPr>
            </a:lvl2pPr>
            <a:lvl3pPr marL="914400" indent="0" algn="r">
              <a:buNone/>
              <a:defRPr sz="1200">
                <a:solidFill>
                  <a:schemeClr val="tx1"/>
                </a:solidFill>
              </a:defRPr>
            </a:lvl3pPr>
            <a:lvl4pPr marL="1371600" indent="0" algn="r">
              <a:buNone/>
              <a:defRPr sz="1200">
                <a:solidFill>
                  <a:schemeClr val="tx1"/>
                </a:solidFill>
              </a:defRPr>
            </a:lvl4pPr>
            <a:lvl5pPr marL="1828800" indent="0" algn="r">
              <a:buNone/>
              <a:defRPr sz="1200">
                <a:solidFill>
                  <a:schemeClr val="tx1"/>
                </a:solidFill>
              </a:defRPr>
            </a:lvl5pPr>
            <a:lvl6pPr marL="2286000" indent="0" algn="r">
              <a:buNone/>
              <a:defRPr sz="1200">
                <a:solidFill>
                  <a:schemeClr val="tx1"/>
                </a:solidFill>
              </a:defRPr>
            </a:lvl6pPr>
            <a:lvl7pPr marL="2743200" indent="0" algn="r">
              <a:buNone/>
              <a:defRPr sz="1200">
                <a:solidFill>
                  <a:schemeClr val="tx1"/>
                </a:solidFill>
              </a:defRPr>
            </a:lvl7pPr>
            <a:lvl8pPr marL="3200400" indent="0" algn="r">
              <a:buNone/>
              <a:defRPr sz="1200">
                <a:solidFill>
                  <a:schemeClr val="tx1"/>
                </a:solidFill>
              </a:defRPr>
            </a:lvl8pPr>
            <a:lvl9pPr marL="3657600" indent="0" algn="r">
              <a:buNone/>
              <a:defRPr sz="1200">
                <a:solidFill>
                  <a:schemeClr val="tx1"/>
                </a:solidFill>
              </a:defRPr>
            </a:lvl9pPr>
          </a:lstStyle>
          <a:p>
            <a:r>
              <a:rPr lang="en-CA" noProof="0"/>
              <a:t>Presenter Full Name</a:t>
            </a:r>
          </a:p>
        </p:txBody>
      </p:sp>
      <p:sp>
        <p:nvSpPr>
          <p:cNvPr id="13" name="Date Placeholder 12"/>
          <p:cNvSpPr>
            <a:spLocks noGrp="1"/>
          </p:cNvSpPr>
          <p:nvPr>
            <p:ph type="dt" sz="half" idx="10"/>
          </p:nvPr>
        </p:nvSpPr>
        <p:spPr bwMode="black">
          <a:xfrm>
            <a:off x="455613" y="5459994"/>
            <a:ext cx="7321060" cy="267194"/>
          </a:xfrm>
          <a:prstGeom prst="rect">
            <a:avLst/>
          </a:prstGeom>
        </p:spPr>
        <p:txBody>
          <a:bodyPr anchor="t"/>
          <a:lstStyle>
            <a:lvl1pPr algn="l">
              <a:defRPr sz="1400">
                <a:solidFill>
                  <a:schemeClr val="tx1"/>
                </a:solidFill>
              </a:defRPr>
            </a:lvl1pPr>
          </a:lstStyle>
          <a:p>
            <a:endParaRPr lang="en-CA" noProof="0" dirty="0"/>
          </a:p>
        </p:txBody>
      </p:sp>
      <p:sp>
        <p:nvSpPr>
          <p:cNvPr id="7" name="Text Placeholder 6">
            <a:extLst>
              <a:ext uri="{FF2B5EF4-FFF2-40B4-BE49-F238E27FC236}">
                <a16:creationId xmlns:a16="http://schemas.microsoft.com/office/drawing/2014/main" id="{B23051F6-97A8-498B-82C1-AD3B80219492}"/>
              </a:ext>
            </a:extLst>
          </p:cNvPr>
          <p:cNvSpPr>
            <a:spLocks noGrp="1"/>
          </p:cNvSpPr>
          <p:nvPr>
            <p:ph type="body" sz="quarter" idx="13" hasCustomPrompt="1"/>
          </p:nvPr>
        </p:nvSpPr>
        <p:spPr>
          <a:xfrm>
            <a:off x="455613" y="3773690"/>
            <a:ext cx="7321061" cy="749823"/>
          </a:xfrm>
        </p:spPr>
        <p:txBody>
          <a:bodyPr/>
          <a:lstStyle>
            <a:lvl1pPr marL="0" indent="0">
              <a:lnSpc>
                <a:spcPct val="95000"/>
              </a:lnSpc>
              <a:buNone/>
              <a:defRPr sz="1800">
                <a:solidFill>
                  <a:schemeClr val="tx1"/>
                </a:solidFill>
                <a:latin typeface="+mj-lt"/>
              </a:defRPr>
            </a:lvl1pPr>
            <a:lvl2pPr marL="338328" indent="0">
              <a:buNone/>
              <a:defRPr>
                <a:solidFill>
                  <a:schemeClr val="bg1"/>
                </a:solidFill>
              </a:defRPr>
            </a:lvl2pPr>
            <a:lvl3pPr marL="685800" indent="0">
              <a:buNone/>
              <a:defRPr>
                <a:solidFill>
                  <a:schemeClr val="bg1"/>
                </a:solidFill>
              </a:defRPr>
            </a:lvl3pPr>
            <a:lvl4pPr marL="1014984" indent="0">
              <a:buNone/>
              <a:defRPr>
                <a:solidFill>
                  <a:schemeClr val="bg1"/>
                </a:solidFill>
              </a:defRPr>
            </a:lvl4pPr>
            <a:lvl5pPr marL="1380744" indent="0">
              <a:buNone/>
              <a:defRPr>
                <a:solidFill>
                  <a:schemeClr val="bg1"/>
                </a:solidFill>
              </a:defRPr>
            </a:lvl5pPr>
          </a:lstStyle>
          <a:p>
            <a:pPr lvl="0"/>
            <a:r>
              <a:rPr lang="en-CA" noProof="0"/>
              <a:t>Subtitle of presentation goes here</a:t>
            </a:r>
          </a:p>
        </p:txBody>
      </p:sp>
    </p:spTree>
    <p:custDataLst>
      <p:tags r:id="rId1"/>
    </p:custDataLst>
    <p:extLst>
      <p:ext uri="{BB962C8B-B14F-4D97-AF65-F5344CB8AC3E}">
        <p14:creationId xmlns:p14="http://schemas.microsoft.com/office/powerpoint/2010/main" val="195419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3">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38912" y="780239"/>
            <a:ext cx="11280656" cy="4771958"/>
          </a:xfrm>
        </p:spPr>
        <p:txBody>
          <a:bodyPr anchor="ctr">
            <a:normAutofit/>
          </a:bodyPr>
          <a:lstStyle>
            <a:lvl1pPr>
              <a:defRPr sz="7200">
                <a:solidFill>
                  <a:schemeClr val="tx1"/>
                </a:solidFill>
              </a:defRPr>
            </a:lvl1pPr>
          </a:lstStyle>
          <a:p>
            <a:r>
              <a:rPr lang="en-CA" noProof="0"/>
              <a:t>Chapter slide</a:t>
            </a:r>
          </a:p>
        </p:txBody>
      </p:sp>
      <p:sp>
        <p:nvSpPr>
          <p:cNvPr id="3" name="Slide Number Placeholder 5">
            <a:extLst>
              <a:ext uri="{FF2B5EF4-FFF2-40B4-BE49-F238E27FC236}">
                <a16:creationId xmlns:a16="http://schemas.microsoft.com/office/drawing/2014/main" id="{62110A2A-E585-7182-E30E-F5E5F0DACB77}"/>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spTree>
    <p:custDataLst>
      <p:tags r:id="rId1"/>
    </p:custDataLst>
    <p:extLst>
      <p:ext uri="{BB962C8B-B14F-4D97-AF65-F5344CB8AC3E}">
        <p14:creationId xmlns:p14="http://schemas.microsoft.com/office/powerpoint/2010/main" val="99518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p>
            <a:r>
              <a:rPr lang="en-CA" noProof="0"/>
              <a:t>Slide title</a:t>
            </a:r>
          </a:p>
        </p:txBody>
      </p:sp>
      <p:sp>
        <p:nvSpPr>
          <p:cNvPr id="4" name="Slide Number Placeholder 5">
            <a:extLst>
              <a:ext uri="{FF2B5EF4-FFF2-40B4-BE49-F238E27FC236}">
                <a16:creationId xmlns:a16="http://schemas.microsoft.com/office/drawing/2014/main" id="{B907DFB8-FE13-39B8-1EAE-4B4FFE4CD378}"/>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spTree>
    <p:custDataLst>
      <p:tags r:id="rId1"/>
    </p:custDataLst>
    <p:extLst>
      <p:ext uri="{BB962C8B-B14F-4D97-AF65-F5344CB8AC3E}">
        <p14:creationId xmlns:p14="http://schemas.microsoft.com/office/powerpoint/2010/main" val="256201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p>
            <a:r>
              <a:rPr lang="en-CA" noProof="0"/>
              <a:t>Slide title</a:t>
            </a:r>
          </a:p>
        </p:txBody>
      </p:sp>
      <p:sp>
        <p:nvSpPr>
          <p:cNvPr id="4" name="Text Placeholder 8">
            <a:extLst>
              <a:ext uri="{FF2B5EF4-FFF2-40B4-BE49-F238E27FC236}">
                <a16:creationId xmlns:a16="http://schemas.microsoft.com/office/drawing/2014/main" id="{24149721-AD74-2CDB-34D8-5D9D79CAD3EE}"/>
              </a:ext>
            </a:extLst>
          </p:cNvPr>
          <p:cNvSpPr>
            <a:spLocks noGrp="1"/>
          </p:cNvSpPr>
          <p:nvPr>
            <p:ph type="body" sz="quarter" idx="13" hasCustomPrompt="1"/>
          </p:nvPr>
        </p:nvSpPr>
        <p:spPr>
          <a:xfrm>
            <a:off x="4050668" y="6110882"/>
            <a:ext cx="7083735"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endParaRPr lang="en-CA" noProof="0"/>
          </a:p>
        </p:txBody>
      </p:sp>
      <p:sp>
        <p:nvSpPr>
          <p:cNvPr id="6" name="Slide Number Placeholder 5">
            <a:extLst>
              <a:ext uri="{FF2B5EF4-FFF2-40B4-BE49-F238E27FC236}">
                <a16:creationId xmlns:a16="http://schemas.microsoft.com/office/drawing/2014/main" id="{E3438D1C-E00F-7407-5B19-D1B05961DCD4}"/>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spTree>
    <p:custDataLst>
      <p:tags r:id="rId1"/>
    </p:custDataLst>
    <p:extLst>
      <p:ext uri="{BB962C8B-B14F-4D97-AF65-F5344CB8AC3E}">
        <p14:creationId xmlns:p14="http://schemas.microsoft.com/office/powerpoint/2010/main" val="289823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36"/>
            <a:ext cx="4055348" cy="6857964"/>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2" name="Title 1"/>
          <p:cNvSpPr>
            <a:spLocks noGrp="1"/>
          </p:cNvSpPr>
          <p:nvPr>
            <p:ph type="title" hasCustomPrompt="1"/>
          </p:nvPr>
        </p:nvSpPr>
        <p:spPr>
          <a:xfrm>
            <a:off x="531146" y="463845"/>
            <a:ext cx="3292192"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3" name="Text Placeholder 8">
            <a:extLst>
              <a:ext uri="{FF2B5EF4-FFF2-40B4-BE49-F238E27FC236}">
                <a16:creationId xmlns:a16="http://schemas.microsoft.com/office/drawing/2014/main" id="{DFCF9591-24C0-D821-AE5C-BAEC77574453}"/>
              </a:ext>
            </a:extLst>
          </p:cNvPr>
          <p:cNvSpPr>
            <a:spLocks noGrp="1"/>
          </p:cNvSpPr>
          <p:nvPr>
            <p:ph type="body" sz="quarter" idx="14" hasCustomPrompt="1"/>
          </p:nvPr>
        </p:nvSpPr>
        <p:spPr>
          <a:xfrm>
            <a:off x="4356847" y="6110882"/>
            <a:ext cx="6777556"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endParaRPr lang="en-CA" noProof="0"/>
          </a:p>
        </p:txBody>
      </p:sp>
      <p:sp>
        <p:nvSpPr>
          <p:cNvPr id="4" name="Slide Number Placeholder 5">
            <a:extLst>
              <a:ext uri="{FF2B5EF4-FFF2-40B4-BE49-F238E27FC236}">
                <a16:creationId xmlns:a16="http://schemas.microsoft.com/office/drawing/2014/main" id="{03279714-1AB9-60A3-3F03-881934212BB7}"/>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pic>
        <p:nvPicPr>
          <p:cNvPr id="7" name="Graphic 12">
            <a:extLst>
              <a:ext uri="{FF2B5EF4-FFF2-40B4-BE49-F238E27FC236}">
                <a16:creationId xmlns:a16="http://schemas.microsoft.com/office/drawing/2014/main" id="{ADBF3BF5-EBAF-5381-F9C1-5AC09A82F00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655" t="-2628" r="-677" b="-5029"/>
          <a:stretch/>
        </p:blipFill>
        <p:spPr bwMode="black">
          <a:xfrm>
            <a:off x="455150" y="6240355"/>
            <a:ext cx="1673333" cy="271003"/>
          </a:xfrm>
          <a:prstGeom prst="rect">
            <a:avLst/>
          </a:prstGeom>
        </p:spPr>
      </p:pic>
    </p:spTree>
    <p:custDataLst>
      <p:tags r:id="rId1"/>
    </p:custDataLst>
    <p:extLst>
      <p:ext uri="{BB962C8B-B14F-4D97-AF65-F5344CB8AC3E}">
        <p14:creationId xmlns:p14="http://schemas.microsoft.com/office/powerpoint/2010/main" val="161901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36"/>
            <a:ext cx="4055348" cy="6857964"/>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2" name="Title 1"/>
          <p:cNvSpPr>
            <a:spLocks noGrp="1"/>
          </p:cNvSpPr>
          <p:nvPr>
            <p:ph type="title" hasCustomPrompt="1"/>
          </p:nvPr>
        </p:nvSpPr>
        <p:spPr>
          <a:xfrm>
            <a:off x="533957" y="463845"/>
            <a:ext cx="3289383"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3" name="Text Placeholder 8">
            <a:extLst>
              <a:ext uri="{FF2B5EF4-FFF2-40B4-BE49-F238E27FC236}">
                <a16:creationId xmlns:a16="http://schemas.microsoft.com/office/drawing/2014/main" id="{D2FF6DDC-6C81-B068-2340-CEE804BFFFBE}"/>
              </a:ext>
            </a:extLst>
          </p:cNvPr>
          <p:cNvSpPr>
            <a:spLocks noGrp="1"/>
          </p:cNvSpPr>
          <p:nvPr>
            <p:ph type="body" sz="quarter" idx="14" hasCustomPrompt="1"/>
          </p:nvPr>
        </p:nvSpPr>
        <p:spPr>
          <a:xfrm>
            <a:off x="4356847" y="6110882"/>
            <a:ext cx="6777556"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endParaRPr lang="en-CA" noProof="0"/>
          </a:p>
        </p:txBody>
      </p:sp>
      <p:sp>
        <p:nvSpPr>
          <p:cNvPr id="4" name="Slide Number Placeholder 5">
            <a:extLst>
              <a:ext uri="{FF2B5EF4-FFF2-40B4-BE49-F238E27FC236}">
                <a16:creationId xmlns:a16="http://schemas.microsoft.com/office/drawing/2014/main" id="{B720A381-D46F-A037-BE02-B75245581573}"/>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pic>
        <p:nvPicPr>
          <p:cNvPr id="7" name="Graphic 12">
            <a:extLst>
              <a:ext uri="{FF2B5EF4-FFF2-40B4-BE49-F238E27FC236}">
                <a16:creationId xmlns:a16="http://schemas.microsoft.com/office/drawing/2014/main" id="{B088F4AF-1920-489B-3B53-CDB520A67D8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655" t="-2628" r="-677" b="-5029"/>
          <a:stretch/>
        </p:blipFill>
        <p:spPr bwMode="black">
          <a:xfrm>
            <a:off x="455150" y="6240355"/>
            <a:ext cx="1673333" cy="271003"/>
          </a:xfrm>
          <a:prstGeom prst="rect">
            <a:avLst/>
          </a:prstGeom>
        </p:spPr>
      </p:pic>
    </p:spTree>
    <p:custDataLst>
      <p:tags r:id="rId1"/>
    </p:custDataLst>
    <p:extLst>
      <p:ext uri="{BB962C8B-B14F-4D97-AF65-F5344CB8AC3E}">
        <p14:creationId xmlns:p14="http://schemas.microsoft.com/office/powerpoint/2010/main" val="308544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wo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36"/>
            <a:ext cx="4055348" cy="6857964"/>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4360066" y="475488"/>
            <a:ext cx="7297018"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Title here</a:t>
            </a:r>
          </a:p>
        </p:txBody>
      </p:sp>
      <p:sp>
        <p:nvSpPr>
          <p:cNvPr id="2" name="Title 1"/>
          <p:cNvSpPr>
            <a:spLocks noGrp="1"/>
          </p:cNvSpPr>
          <p:nvPr>
            <p:ph type="title" hasCustomPrompt="1"/>
          </p:nvPr>
        </p:nvSpPr>
        <p:spPr>
          <a:xfrm>
            <a:off x="533957" y="463845"/>
            <a:ext cx="3289383"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15" name="Content Placeholder 2">
            <a:extLst>
              <a:ext uri="{FF2B5EF4-FFF2-40B4-BE49-F238E27FC236}">
                <a16:creationId xmlns:a16="http://schemas.microsoft.com/office/drawing/2014/main" id="{038F0D64-3A18-458E-9DB0-82116D7EB002}"/>
              </a:ext>
            </a:extLst>
          </p:cNvPr>
          <p:cNvSpPr>
            <a:spLocks noGrp="1"/>
          </p:cNvSpPr>
          <p:nvPr>
            <p:ph idx="1" hasCustomPrompt="1"/>
          </p:nvPr>
        </p:nvSpPr>
        <p:spPr>
          <a:xfrm>
            <a:off x="4360065" y="1434190"/>
            <a:ext cx="7294802" cy="4584842"/>
          </a:xfrm>
        </p:spPr>
        <p:txBody>
          <a:bodyPr/>
          <a:lstStyle>
            <a:lvl1pPr>
              <a:defRPr/>
            </a:lvl1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8">
            <a:extLst>
              <a:ext uri="{FF2B5EF4-FFF2-40B4-BE49-F238E27FC236}">
                <a16:creationId xmlns:a16="http://schemas.microsoft.com/office/drawing/2014/main" id="{DA933122-F091-145D-EBC5-2C25A7EF46B7}"/>
              </a:ext>
            </a:extLst>
          </p:cNvPr>
          <p:cNvSpPr>
            <a:spLocks noGrp="1"/>
          </p:cNvSpPr>
          <p:nvPr>
            <p:ph type="body" sz="quarter" idx="14" hasCustomPrompt="1"/>
          </p:nvPr>
        </p:nvSpPr>
        <p:spPr>
          <a:xfrm>
            <a:off x="4356847" y="6110882"/>
            <a:ext cx="6777556"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endParaRPr lang="en-CA" noProof="0"/>
          </a:p>
        </p:txBody>
      </p:sp>
      <p:sp>
        <p:nvSpPr>
          <p:cNvPr id="5" name="Slide Number Placeholder 5">
            <a:extLst>
              <a:ext uri="{FF2B5EF4-FFF2-40B4-BE49-F238E27FC236}">
                <a16:creationId xmlns:a16="http://schemas.microsoft.com/office/drawing/2014/main" id="{1AFE298E-DFE7-6163-84AA-299B1C7A9A4F}"/>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pic>
        <p:nvPicPr>
          <p:cNvPr id="8" name="Graphic 12">
            <a:extLst>
              <a:ext uri="{FF2B5EF4-FFF2-40B4-BE49-F238E27FC236}">
                <a16:creationId xmlns:a16="http://schemas.microsoft.com/office/drawing/2014/main" id="{3EA69619-F46F-05A1-1360-22F8DFA374E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655" t="-2628" r="-677" b="-5029"/>
          <a:stretch/>
        </p:blipFill>
        <p:spPr bwMode="black">
          <a:xfrm>
            <a:off x="455150" y="6240355"/>
            <a:ext cx="1673333" cy="271003"/>
          </a:xfrm>
          <a:prstGeom prst="rect">
            <a:avLst/>
          </a:prstGeom>
        </p:spPr>
      </p:pic>
    </p:spTree>
    <p:custDataLst>
      <p:tags r:id="rId1"/>
    </p:custDataLst>
    <p:extLst>
      <p:ext uri="{BB962C8B-B14F-4D97-AF65-F5344CB8AC3E}">
        <p14:creationId xmlns:p14="http://schemas.microsoft.com/office/powerpoint/2010/main" val="5974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hree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0"/>
            <a:ext cx="4055348" cy="6858000"/>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4360065" y="475488"/>
            <a:ext cx="2539283"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Title here</a:t>
            </a:r>
          </a:p>
        </p:txBody>
      </p:sp>
      <p:sp>
        <p:nvSpPr>
          <p:cNvPr id="2" name="Title 1"/>
          <p:cNvSpPr>
            <a:spLocks noGrp="1"/>
          </p:cNvSpPr>
          <p:nvPr>
            <p:ph type="title" hasCustomPrompt="1"/>
          </p:nvPr>
        </p:nvSpPr>
        <p:spPr>
          <a:xfrm>
            <a:off x="533957" y="463845"/>
            <a:ext cx="3289383"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14" name="Text Placeholder 19">
            <a:extLst>
              <a:ext uri="{FF2B5EF4-FFF2-40B4-BE49-F238E27FC236}">
                <a16:creationId xmlns:a16="http://schemas.microsoft.com/office/drawing/2014/main" id="{A51932F0-EBB7-48D2-9591-40F3F9E75737}"/>
              </a:ext>
            </a:extLst>
          </p:cNvPr>
          <p:cNvSpPr>
            <a:spLocks noGrp="1"/>
          </p:cNvSpPr>
          <p:nvPr>
            <p:ph type="body" sz="quarter" idx="20" hasCustomPrompt="1"/>
          </p:nvPr>
        </p:nvSpPr>
        <p:spPr>
          <a:xfrm>
            <a:off x="7433296" y="475488"/>
            <a:ext cx="4221148" cy="792162"/>
          </a:xfrm>
        </p:spPr>
        <p:txBody>
          <a:bodyPr anchor="t"/>
          <a:lstStyle>
            <a:lvl1pPr marL="0" indent="0">
              <a:lnSpc>
                <a:spcPct val="95000"/>
              </a:lnSpc>
              <a:spcBef>
                <a:spcPts val="0"/>
              </a:spcBef>
              <a:buNone/>
              <a:defRPr sz="2400" b="0">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Optional title</a:t>
            </a:r>
          </a:p>
        </p:txBody>
      </p:sp>
      <p:sp>
        <p:nvSpPr>
          <p:cNvPr id="10" name="Text Placeholder 9">
            <a:extLst>
              <a:ext uri="{FF2B5EF4-FFF2-40B4-BE49-F238E27FC236}">
                <a16:creationId xmlns:a16="http://schemas.microsoft.com/office/drawing/2014/main" id="{86456917-5A0D-4B01-9F9A-CC2545886632}"/>
              </a:ext>
            </a:extLst>
          </p:cNvPr>
          <p:cNvSpPr>
            <a:spLocks noGrp="1"/>
          </p:cNvSpPr>
          <p:nvPr>
            <p:ph type="body" sz="quarter" idx="21" hasCustomPrompt="1"/>
          </p:nvPr>
        </p:nvSpPr>
        <p:spPr>
          <a:xfrm>
            <a:off x="4360065" y="1435608"/>
            <a:ext cx="2539283" cy="4597721"/>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US" noProof="0"/>
              <a:t>Click to add body copy</a:t>
            </a:r>
          </a:p>
          <a:p>
            <a:pPr lvl="1"/>
            <a:r>
              <a:rPr lang="en-US" noProof="0"/>
              <a:t>Second level</a:t>
            </a:r>
          </a:p>
          <a:p>
            <a:pPr lvl="2"/>
            <a:r>
              <a:rPr lang="en-US" noProof="0"/>
              <a:t>Third level</a:t>
            </a:r>
          </a:p>
          <a:p>
            <a:pPr lvl="3"/>
            <a:r>
              <a:rPr lang="en-US" noProof="0"/>
              <a:t>Fourth level</a:t>
            </a:r>
          </a:p>
        </p:txBody>
      </p:sp>
      <p:sp>
        <p:nvSpPr>
          <p:cNvPr id="15" name="Content Placeholder 14">
            <a:extLst>
              <a:ext uri="{FF2B5EF4-FFF2-40B4-BE49-F238E27FC236}">
                <a16:creationId xmlns:a16="http://schemas.microsoft.com/office/drawing/2014/main" id="{50063603-5807-4630-8EB7-C1EBC7302DA8}"/>
              </a:ext>
            </a:extLst>
          </p:cNvPr>
          <p:cNvSpPr>
            <a:spLocks noGrp="1"/>
          </p:cNvSpPr>
          <p:nvPr>
            <p:ph sz="quarter" idx="22" hasCustomPrompt="1"/>
          </p:nvPr>
        </p:nvSpPr>
        <p:spPr>
          <a:xfrm>
            <a:off x="7433306" y="1435608"/>
            <a:ext cx="4221562" cy="4597721"/>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US" noProof="0"/>
              <a:t>Add body copy or click icon for other content options</a:t>
            </a:r>
          </a:p>
          <a:p>
            <a:pPr lvl="1"/>
            <a:r>
              <a:rPr lang="en-US" noProof="0"/>
              <a:t>Second level</a:t>
            </a:r>
          </a:p>
          <a:p>
            <a:pPr lvl="2"/>
            <a:r>
              <a:rPr lang="en-US" noProof="0"/>
              <a:t>Third level</a:t>
            </a:r>
          </a:p>
          <a:p>
            <a:pPr lvl="3"/>
            <a:r>
              <a:rPr lang="en-US" noProof="0"/>
              <a:t>Fourth level</a:t>
            </a:r>
          </a:p>
        </p:txBody>
      </p:sp>
      <p:sp>
        <p:nvSpPr>
          <p:cNvPr id="4" name="Text Placeholder 8">
            <a:extLst>
              <a:ext uri="{FF2B5EF4-FFF2-40B4-BE49-F238E27FC236}">
                <a16:creationId xmlns:a16="http://schemas.microsoft.com/office/drawing/2014/main" id="{C329F3E8-0FCB-AB0A-B83C-0444AE5DDC58}"/>
              </a:ext>
            </a:extLst>
          </p:cNvPr>
          <p:cNvSpPr>
            <a:spLocks noGrp="1"/>
          </p:cNvSpPr>
          <p:nvPr>
            <p:ph type="body" sz="quarter" idx="14" hasCustomPrompt="1"/>
          </p:nvPr>
        </p:nvSpPr>
        <p:spPr>
          <a:xfrm>
            <a:off x="4356847" y="6110882"/>
            <a:ext cx="6777556"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endParaRPr lang="en-CA" noProof="0"/>
          </a:p>
        </p:txBody>
      </p:sp>
      <p:sp>
        <p:nvSpPr>
          <p:cNvPr id="5" name="Slide Number Placeholder 5">
            <a:extLst>
              <a:ext uri="{FF2B5EF4-FFF2-40B4-BE49-F238E27FC236}">
                <a16:creationId xmlns:a16="http://schemas.microsoft.com/office/drawing/2014/main" id="{75412691-2200-EB3E-DF99-D65A58E3AB69}"/>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pic>
        <p:nvPicPr>
          <p:cNvPr id="8" name="Graphic 12">
            <a:extLst>
              <a:ext uri="{FF2B5EF4-FFF2-40B4-BE49-F238E27FC236}">
                <a16:creationId xmlns:a16="http://schemas.microsoft.com/office/drawing/2014/main" id="{23F3EECA-5F54-67E0-745F-EBD94A80A0E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655" t="-2628" r="-677" b="-5029"/>
          <a:stretch/>
        </p:blipFill>
        <p:spPr bwMode="black">
          <a:xfrm>
            <a:off x="455150" y="6240355"/>
            <a:ext cx="1673333" cy="271003"/>
          </a:xfrm>
          <a:prstGeom prst="rect">
            <a:avLst/>
          </a:prstGeom>
        </p:spPr>
      </p:pic>
    </p:spTree>
    <p:custDataLst>
      <p:tags r:id="rId1"/>
    </p:custDataLst>
    <p:extLst>
      <p:ext uri="{BB962C8B-B14F-4D97-AF65-F5344CB8AC3E}">
        <p14:creationId xmlns:p14="http://schemas.microsoft.com/office/powerpoint/2010/main" val="339393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6342" y="472437"/>
            <a:ext cx="11274553" cy="792167"/>
          </a:xfrm>
        </p:spPr>
        <p:txBody>
          <a:bodyPr/>
          <a:lstStyle/>
          <a:p>
            <a:r>
              <a:rPr lang="en-CA" noProof="0"/>
              <a:t>Slide title</a:t>
            </a:r>
          </a:p>
        </p:txBody>
      </p:sp>
      <p:sp>
        <p:nvSpPr>
          <p:cNvPr id="3" name="Content Placeholder 2"/>
          <p:cNvSpPr>
            <a:spLocks noGrp="1"/>
          </p:cNvSpPr>
          <p:nvPr>
            <p:ph sz="half" idx="1" hasCustomPrompt="1"/>
          </p:nvPr>
        </p:nvSpPr>
        <p:spPr>
          <a:xfrm>
            <a:off x="455613" y="1434588"/>
            <a:ext cx="5551994" cy="4588045"/>
          </a:xfrm>
        </p:spPr>
        <p:txBody>
          <a:bodyPr>
            <a:noAutofit/>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4" name="Content Placeholder 3"/>
          <p:cNvSpPr>
            <a:spLocks noGrp="1"/>
          </p:cNvSpPr>
          <p:nvPr>
            <p:ph sz="half" idx="2" hasCustomPrompt="1"/>
          </p:nvPr>
        </p:nvSpPr>
        <p:spPr>
          <a:xfrm>
            <a:off x="6188902" y="1434191"/>
            <a:ext cx="5551994" cy="4592404"/>
          </a:xfrm>
        </p:spPr>
        <p:txBody>
          <a:bodyPr>
            <a:noAutofit/>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2" name="Text Placeholder 8">
            <a:extLst>
              <a:ext uri="{FF2B5EF4-FFF2-40B4-BE49-F238E27FC236}">
                <a16:creationId xmlns:a16="http://schemas.microsoft.com/office/drawing/2014/main" id="{D2EEC305-C62E-07A8-F691-1A0D3230647E}"/>
              </a:ext>
            </a:extLst>
          </p:cNvPr>
          <p:cNvSpPr>
            <a:spLocks noGrp="1"/>
          </p:cNvSpPr>
          <p:nvPr>
            <p:ph type="body" sz="quarter" idx="13" hasCustomPrompt="1"/>
          </p:nvPr>
        </p:nvSpPr>
        <p:spPr>
          <a:xfrm>
            <a:off x="4050668" y="6110882"/>
            <a:ext cx="7083735"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endParaRPr lang="en-CA" noProof="0"/>
          </a:p>
        </p:txBody>
      </p:sp>
      <p:sp>
        <p:nvSpPr>
          <p:cNvPr id="6" name="Slide Number Placeholder 5">
            <a:extLst>
              <a:ext uri="{FF2B5EF4-FFF2-40B4-BE49-F238E27FC236}">
                <a16:creationId xmlns:a16="http://schemas.microsoft.com/office/drawing/2014/main" id="{71B7CB5A-3ED3-9893-13A7-492E9313A949}"/>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spTree>
    <p:custDataLst>
      <p:tags r:id="rId1"/>
    </p:custDataLst>
    <p:extLst>
      <p:ext uri="{BB962C8B-B14F-4D97-AF65-F5344CB8AC3E}">
        <p14:creationId xmlns:p14="http://schemas.microsoft.com/office/powerpoint/2010/main" val="378737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lvl1pPr>
              <a:defRPr/>
            </a:lvl1pPr>
          </a:lstStyle>
          <a:p>
            <a:r>
              <a:rPr lang="en-CA" noProof="0"/>
              <a:t>Slide title</a:t>
            </a:r>
          </a:p>
        </p:txBody>
      </p:sp>
      <p:sp>
        <p:nvSpPr>
          <p:cNvPr id="3" name="Text Placeholder 2"/>
          <p:cNvSpPr>
            <a:spLocks noGrp="1"/>
          </p:cNvSpPr>
          <p:nvPr>
            <p:ph type="body" idx="1" hasCustomPrompt="1"/>
          </p:nvPr>
        </p:nvSpPr>
        <p:spPr>
          <a:xfrm>
            <a:off x="466342" y="1435608"/>
            <a:ext cx="5550410" cy="639762"/>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noProof="0"/>
              <a:t>Click to add heading</a:t>
            </a:r>
          </a:p>
        </p:txBody>
      </p:sp>
      <p:sp>
        <p:nvSpPr>
          <p:cNvPr id="4" name="Content Placeholder 3"/>
          <p:cNvSpPr>
            <a:spLocks noGrp="1"/>
          </p:cNvSpPr>
          <p:nvPr>
            <p:ph sz="half" idx="2" hasCustomPrompt="1"/>
          </p:nvPr>
        </p:nvSpPr>
        <p:spPr>
          <a:xfrm>
            <a:off x="466342" y="2126105"/>
            <a:ext cx="5550410" cy="3907225"/>
          </a:xfrm>
        </p:spPr>
        <p:txBody>
          <a:bodyPr>
            <a:no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5" name="Text Placeholder 4"/>
          <p:cNvSpPr>
            <a:spLocks noGrp="1"/>
          </p:cNvSpPr>
          <p:nvPr>
            <p:ph type="body" sz="quarter" idx="3" hasCustomPrompt="1"/>
          </p:nvPr>
        </p:nvSpPr>
        <p:spPr>
          <a:xfrm>
            <a:off x="6181342" y="1435608"/>
            <a:ext cx="5550410" cy="639762"/>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noProof="0"/>
              <a:t>Click to add heading</a:t>
            </a:r>
          </a:p>
        </p:txBody>
      </p:sp>
      <p:sp>
        <p:nvSpPr>
          <p:cNvPr id="6" name="Content Placeholder 5"/>
          <p:cNvSpPr>
            <a:spLocks noGrp="1"/>
          </p:cNvSpPr>
          <p:nvPr>
            <p:ph sz="quarter" idx="4" hasCustomPrompt="1"/>
          </p:nvPr>
        </p:nvSpPr>
        <p:spPr>
          <a:xfrm>
            <a:off x="6181342" y="2126105"/>
            <a:ext cx="5550410" cy="3907225"/>
          </a:xfrm>
        </p:spPr>
        <p:txBody>
          <a:bodyPr>
            <a:no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7" name="Text Placeholder 8">
            <a:extLst>
              <a:ext uri="{FF2B5EF4-FFF2-40B4-BE49-F238E27FC236}">
                <a16:creationId xmlns:a16="http://schemas.microsoft.com/office/drawing/2014/main" id="{EEA580B7-BAAC-CA55-A774-8BBA0022BE55}"/>
              </a:ext>
            </a:extLst>
          </p:cNvPr>
          <p:cNvSpPr>
            <a:spLocks noGrp="1"/>
          </p:cNvSpPr>
          <p:nvPr>
            <p:ph type="body" sz="quarter" idx="13" hasCustomPrompt="1"/>
          </p:nvPr>
        </p:nvSpPr>
        <p:spPr>
          <a:xfrm>
            <a:off x="4050668" y="6110882"/>
            <a:ext cx="7083735"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endParaRPr lang="en-CA" noProof="0"/>
          </a:p>
        </p:txBody>
      </p:sp>
      <p:sp>
        <p:nvSpPr>
          <p:cNvPr id="8" name="Slide Number Placeholder 5">
            <a:extLst>
              <a:ext uri="{FF2B5EF4-FFF2-40B4-BE49-F238E27FC236}">
                <a16:creationId xmlns:a16="http://schemas.microsoft.com/office/drawing/2014/main" id="{A3B893E2-5EF0-3E5E-2CB5-CA0E0CB03505}"/>
              </a:ext>
            </a:extLst>
          </p:cNvPr>
          <p:cNvSpPr>
            <a:spLocks noGrp="1"/>
          </p:cNvSpPr>
          <p:nvPr>
            <p:ph type="sldNum" sz="quarter" idx="1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spTree>
    <p:custDataLst>
      <p:tags r:id="rId1"/>
    </p:custDataLst>
    <p:extLst>
      <p:ext uri="{BB962C8B-B14F-4D97-AF65-F5344CB8AC3E}">
        <p14:creationId xmlns:p14="http://schemas.microsoft.com/office/powerpoint/2010/main" val="26644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026B5DA9-7113-89FA-C04D-1D822AE16286}"/>
              </a:ext>
            </a:extLst>
          </p:cNvPr>
          <p:cNvSpPr>
            <a:spLocks noGrp="1"/>
          </p:cNvSpPr>
          <p:nvPr>
            <p:ph type="body" sz="quarter" idx="13" hasCustomPrompt="1"/>
          </p:nvPr>
        </p:nvSpPr>
        <p:spPr>
          <a:xfrm>
            <a:off x="4050668" y="6110882"/>
            <a:ext cx="7083735"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endParaRPr lang="en-CA" noProof="0"/>
          </a:p>
        </p:txBody>
      </p:sp>
      <p:sp>
        <p:nvSpPr>
          <p:cNvPr id="3" name="Slide Number Placeholder 5">
            <a:extLst>
              <a:ext uri="{FF2B5EF4-FFF2-40B4-BE49-F238E27FC236}">
                <a16:creationId xmlns:a16="http://schemas.microsoft.com/office/drawing/2014/main" id="{E92B5E55-F743-E98B-14ED-54022752415D}"/>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spTree>
    <p:custDataLst>
      <p:tags r:id="rId1"/>
    </p:custDataLst>
    <p:extLst>
      <p:ext uri="{BB962C8B-B14F-4D97-AF65-F5344CB8AC3E}">
        <p14:creationId xmlns:p14="http://schemas.microsoft.com/office/powerpoint/2010/main" val="78364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343" y="1434190"/>
            <a:ext cx="11274552" cy="4584842"/>
          </a:xfrm>
        </p:spPr>
        <p:txBody>
          <a:bodyPr/>
          <a:lstStyle>
            <a:lvl1pPr>
              <a:defRPr/>
            </a:lvl1pPr>
            <a:lvl5pPr>
              <a:defRPr/>
            </a:lvl5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9" name="Text Placeholder 8">
            <a:extLst>
              <a:ext uri="{FF2B5EF4-FFF2-40B4-BE49-F238E27FC236}">
                <a16:creationId xmlns:a16="http://schemas.microsoft.com/office/drawing/2014/main" id="{9DE9F8E0-BCC7-4049-9B66-CBD41765F7B5}"/>
              </a:ext>
            </a:extLst>
          </p:cNvPr>
          <p:cNvSpPr>
            <a:spLocks noGrp="1"/>
          </p:cNvSpPr>
          <p:nvPr>
            <p:ph type="body" sz="quarter" idx="13" hasCustomPrompt="1"/>
          </p:nvPr>
        </p:nvSpPr>
        <p:spPr>
          <a:xfrm>
            <a:off x="4050668" y="6110882"/>
            <a:ext cx="7083735"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endParaRPr lang="en-CA" noProof="0"/>
          </a:p>
        </p:txBody>
      </p:sp>
      <p:sp>
        <p:nvSpPr>
          <p:cNvPr id="4" name="Slide Number Placeholder 5">
            <a:extLst>
              <a:ext uri="{FF2B5EF4-FFF2-40B4-BE49-F238E27FC236}">
                <a16:creationId xmlns:a16="http://schemas.microsoft.com/office/drawing/2014/main" id="{A2C38D8F-BA6E-ABEB-60F9-12944833AE94}"/>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spTree>
    <p:custDataLst>
      <p:tags r:id="rId1"/>
    </p:custDataLst>
    <p:extLst>
      <p:ext uri="{BB962C8B-B14F-4D97-AF65-F5344CB8AC3E}">
        <p14:creationId xmlns:p14="http://schemas.microsoft.com/office/powerpoint/2010/main" val="79338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7D2329E-5154-8B58-DBB6-A1DE12ED6538}"/>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pic>
        <p:nvPicPr>
          <p:cNvPr id="6" name="Graphic 5">
            <a:extLst>
              <a:ext uri="{FF2B5EF4-FFF2-40B4-BE49-F238E27FC236}">
                <a16:creationId xmlns:a16="http://schemas.microsoft.com/office/drawing/2014/main" id="{F049A00E-7FAA-2275-6D09-D273669BDDD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81181" y="3081075"/>
            <a:ext cx="4626462" cy="695850"/>
          </a:xfrm>
          <a:prstGeom prst="rect">
            <a:avLst/>
          </a:prstGeom>
        </p:spPr>
      </p:pic>
    </p:spTree>
    <p:custDataLst>
      <p:tags r:id="rId1"/>
    </p:custDataLst>
    <p:extLst>
      <p:ext uri="{BB962C8B-B14F-4D97-AF65-F5344CB8AC3E}">
        <p14:creationId xmlns:p14="http://schemas.microsoft.com/office/powerpoint/2010/main" val="385008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7C25E0-5C72-4BF6-BE5E-DE72BD8BC6A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rot="10800000">
            <a:off x="9485832" y="0"/>
            <a:ext cx="2702992" cy="6858000"/>
          </a:xfrm>
          <a:prstGeom prst="rect">
            <a:avLst/>
          </a:prstGeom>
        </p:spPr>
      </p:pic>
      <p:sp>
        <p:nvSpPr>
          <p:cNvPr id="2" name="Title 1">
            <a:extLst>
              <a:ext uri="{FF2B5EF4-FFF2-40B4-BE49-F238E27FC236}">
                <a16:creationId xmlns:a16="http://schemas.microsoft.com/office/drawing/2014/main" id="{404932F7-6B32-4C34-AD3E-BF597CA11209}"/>
              </a:ext>
            </a:extLst>
          </p:cNvPr>
          <p:cNvSpPr>
            <a:spLocks noGrp="1"/>
          </p:cNvSpPr>
          <p:nvPr>
            <p:ph type="title" hasCustomPrompt="1"/>
          </p:nvPr>
        </p:nvSpPr>
        <p:spPr>
          <a:xfrm>
            <a:off x="466343" y="472437"/>
            <a:ext cx="8935565" cy="792167"/>
          </a:xfrm>
        </p:spPr>
        <p:txBody>
          <a:bodyPr/>
          <a:lstStyle>
            <a:lvl1pPr>
              <a:defRPr/>
            </a:lvl1pPr>
          </a:lstStyle>
          <a:p>
            <a:r>
              <a:rPr lang="en-CA" noProof="0"/>
              <a:t>Agenda slide title</a:t>
            </a:r>
          </a:p>
        </p:txBody>
      </p:sp>
      <p:sp>
        <p:nvSpPr>
          <p:cNvPr id="9" name="Text Placeholder 8">
            <a:extLst>
              <a:ext uri="{FF2B5EF4-FFF2-40B4-BE49-F238E27FC236}">
                <a16:creationId xmlns:a16="http://schemas.microsoft.com/office/drawing/2014/main" id="{695B93E3-EEA6-456D-B67D-D16BEF52559A}"/>
              </a:ext>
            </a:extLst>
          </p:cNvPr>
          <p:cNvSpPr>
            <a:spLocks noGrp="1"/>
          </p:cNvSpPr>
          <p:nvPr>
            <p:ph type="body" sz="quarter" idx="13" hasCustomPrompt="1"/>
          </p:nvPr>
        </p:nvSpPr>
        <p:spPr>
          <a:xfrm>
            <a:off x="466343" y="1434190"/>
            <a:ext cx="4236689" cy="4584842"/>
          </a:xfrm>
        </p:spPr>
        <p:txBody>
          <a:bodyPr/>
          <a:lstStyle>
            <a:lvl1pPr>
              <a:buSzPct val="115000"/>
              <a:defRPr/>
            </a:lvl1pPr>
            <a:lvl2pPr>
              <a:buSzPct val="115000"/>
              <a:defRPr/>
            </a:lvl2pPr>
            <a:lvl3pPr>
              <a:buSzPct val="115000"/>
              <a:defRPr/>
            </a:lvl3pPr>
            <a:lvl4pPr>
              <a:buSzPct val="115000"/>
              <a:defRPr/>
            </a:lvl4pPr>
            <a:lvl5pPr marL="1609344" indent="-228600">
              <a:buSzPct val="1150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buSzPct val="115000"/>
              <a:defRPr lang="en-US" sz="1400" kern="1200" dirty="0">
                <a:solidFill>
                  <a:schemeClr val="tx1"/>
                </a:solidFill>
                <a:latin typeface="+mn-lt"/>
                <a:ea typeface="+mn-ea"/>
                <a:cs typeface="+mn-cs"/>
              </a:defRPr>
            </a:lvl7pPr>
            <a:lvl8pPr>
              <a:buSzPct val="115000"/>
              <a:defRPr/>
            </a:lvl8pPr>
            <a:lvl9pPr>
              <a:buSzPct val="115000"/>
              <a:defRPr/>
            </a:lvl9pPr>
          </a:lstStyle>
          <a:p>
            <a:pPr lvl="0"/>
            <a:r>
              <a:rPr lang="en-CA" noProof="0"/>
              <a:t>Section headline or item 1</a:t>
            </a:r>
          </a:p>
          <a:p>
            <a:pPr lvl="1"/>
            <a:r>
              <a:rPr lang="en-CA" noProof="0"/>
              <a:t>Item 2</a:t>
            </a:r>
          </a:p>
          <a:p>
            <a:pPr lvl="2"/>
            <a:r>
              <a:rPr lang="en-CA" noProof="0"/>
              <a:t>Item 3</a:t>
            </a:r>
          </a:p>
          <a:p>
            <a:pPr lvl="3"/>
            <a:r>
              <a:rPr lang="en-CA" noProof="0"/>
              <a:t>Item 4</a:t>
            </a:r>
          </a:p>
          <a:p>
            <a:pPr lvl="4"/>
            <a:r>
              <a:rPr lang="en-CA" noProof="0"/>
              <a:t>Item 5</a:t>
            </a:r>
          </a:p>
          <a:p>
            <a:pPr marL="1609344" lvl="6" indent="-228600" algn="l" defTabSz="914400" rtl="0" eaLnBrk="1" latinLnBrk="0" hangingPunct="1">
              <a:lnSpc>
                <a:spcPct val="95000"/>
              </a:lnSpc>
              <a:spcBef>
                <a:spcPts val="600"/>
              </a:spcBef>
              <a:buClr>
                <a:schemeClr val="tx1"/>
              </a:buClr>
              <a:buSzPct val="115000"/>
              <a:buFont typeface="Arial" panose="020B0604020202020204" pitchFamily="34" charset="0"/>
              <a:buChar char="•"/>
            </a:pPr>
            <a:r>
              <a:rPr lang="en-CA" noProof="0"/>
              <a:t>Item 6</a:t>
            </a:r>
          </a:p>
          <a:p>
            <a:pPr lvl="6"/>
            <a:r>
              <a:rPr lang="en-CA" noProof="0"/>
              <a:t>Item 7</a:t>
            </a:r>
          </a:p>
          <a:p>
            <a:pPr lvl="7"/>
            <a:r>
              <a:rPr lang="en-CA" noProof="0"/>
              <a:t>Item 8</a:t>
            </a:r>
          </a:p>
          <a:p>
            <a:pPr lvl="8"/>
            <a:r>
              <a:rPr lang="en-CA" noProof="0"/>
              <a:t>Item 9</a:t>
            </a:r>
          </a:p>
        </p:txBody>
      </p:sp>
      <p:sp>
        <p:nvSpPr>
          <p:cNvPr id="12" name="Text Placeholder 8">
            <a:extLst>
              <a:ext uri="{FF2B5EF4-FFF2-40B4-BE49-F238E27FC236}">
                <a16:creationId xmlns:a16="http://schemas.microsoft.com/office/drawing/2014/main" id="{2507130D-B493-4337-BB0F-5DB874909A70}"/>
              </a:ext>
            </a:extLst>
          </p:cNvPr>
          <p:cNvSpPr>
            <a:spLocks noGrp="1"/>
          </p:cNvSpPr>
          <p:nvPr>
            <p:ph type="body" sz="quarter" idx="14" hasCustomPrompt="1"/>
          </p:nvPr>
        </p:nvSpPr>
        <p:spPr>
          <a:xfrm>
            <a:off x="5165218" y="1434189"/>
            <a:ext cx="4236689" cy="4594268"/>
          </a:xfrm>
        </p:spPr>
        <p:txBody>
          <a:bodyPr/>
          <a:lstStyle>
            <a:lvl1pPr>
              <a:defRPr/>
            </a:lvl1pPr>
            <a:lvl2pPr>
              <a:defRPr/>
            </a:lvl2pPr>
            <a:lvl3pPr>
              <a:defRPr/>
            </a:lvl3pPr>
            <a:lvl4pPr>
              <a:defRPr/>
            </a:lvl4pPr>
            <a:lvl5pPr marL="1609344" indent="-2286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defRPr lang="en-US" sz="1400" kern="1200" dirty="0">
                <a:solidFill>
                  <a:schemeClr val="tx1"/>
                </a:solidFill>
                <a:latin typeface="+mn-lt"/>
                <a:ea typeface="+mn-ea"/>
                <a:cs typeface="+mn-cs"/>
              </a:defRPr>
            </a:lvl7pPr>
          </a:lstStyle>
          <a:p>
            <a:pPr lvl="0"/>
            <a:r>
              <a:rPr lang="en-CA" noProof="0"/>
              <a:t>Section headline or item 1</a:t>
            </a:r>
          </a:p>
          <a:p>
            <a:pPr lvl="1"/>
            <a:r>
              <a:rPr lang="en-CA" noProof="0"/>
              <a:t>Item 2</a:t>
            </a:r>
          </a:p>
          <a:p>
            <a:pPr lvl="2"/>
            <a:r>
              <a:rPr lang="en-CA" noProof="0"/>
              <a:t>Item 3</a:t>
            </a:r>
          </a:p>
          <a:p>
            <a:pPr lvl="3"/>
            <a:r>
              <a:rPr lang="en-CA" noProof="0"/>
              <a:t>Item 4</a:t>
            </a:r>
          </a:p>
          <a:p>
            <a:pPr lvl="4"/>
            <a:r>
              <a:rPr lang="en-CA" noProof="0"/>
              <a:t>Item 5</a:t>
            </a:r>
          </a:p>
          <a:p>
            <a:pPr marL="1609344" lvl="6" indent="-228600" algn="l" defTabSz="914400" rtl="0" eaLnBrk="1" latinLnBrk="0" hangingPunct="1">
              <a:lnSpc>
                <a:spcPct val="95000"/>
              </a:lnSpc>
              <a:spcBef>
                <a:spcPts val="600"/>
              </a:spcBef>
              <a:buClr>
                <a:schemeClr val="tx1"/>
              </a:buClr>
              <a:buSzPct val="115000"/>
              <a:buFont typeface="Arial" panose="020B0604020202020204" pitchFamily="34" charset="0"/>
              <a:buChar char="•"/>
            </a:pPr>
            <a:r>
              <a:rPr lang="en-CA" noProof="0"/>
              <a:t>Item 6</a:t>
            </a:r>
          </a:p>
          <a:p>
            <a:pPr lvl="6"/>
            <a:r>
              <a:rPr lang="en-CA" noProof="0"/>
              <a:t>Item 7</a:t>
            </a:r>
          </a:p>
          <a:p>
            <a:pPr lvl="7"/>
            <a:r>
              <a:rPr lang="en-CA" noProof="0"/>
              <a:t>Item 8</a:t>
            </a:r>
          </a:p>
          <a:p>
            <a:pPr lvl="8"/>
            <a:r>
              <a:rPr lang="en-CA" noProof="0"/>
              <a:t>Item 9</a:t>
            </a:r>
          </a:p>
        </p:txBody>
      </p:sp>
      <p:sp>
        <p:nvSpPr>
          <p:cNvPr id="4" name="Slide Number Placeholder 5">
            <a:extLst>
              <a:ext uri="{FF2B5EF4-FFF2-40B4-BE49-F238E27FC236}">
                <a16:creationId xmlns:a16="http://schemas.microsoft.com/office/drawing/2014/main" id="{12627AD6-D521-F26B-92E5-3F3A9C92D738}"/>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spTree>
    <p:custDataLst>
      <p:tags r:id="rId1"/>
    </p:custDataLst>
    <p:extLst>
      <p:ext uri="{BB962C8B-B14F-4D97-AF65-F5344CB8AC3E}">
        <p14:creationId xmlns:p14="http://schemas.microsoft.com/office/powerpoint/2010/main" val="96526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343" y="1454965"/>
            <a:ext cx="11274552" cy="4555357"/>
          </a:xfrm>
        </p:spPr>
        <p:txBody>
          <a:bodyPr/>
          <a:lstStyle>
            <a:lvl1pPr>
              <a:defRPr sz="1400"/>
            </a:lvl1pPr>
          </a:lstStyle>
          <a:p>
            <a:pPr lvl="0"/>
            <a:r>
              <a:rPr lang="en-CA" noProof="0"/>
              <a:t>Click icon to add table or chart</a:t>
            </a:r>
          </a:p>
        </p:txBody>
      </p:sp>
      <p:sp>
        <p:nvSpPr>
          <p:cNvPr id="4" name="Text Placeholder 8">
            <a:extLst>
              <a:ext uri="{FF2B5EF4-FFF2-40B4-BE49-F238E27FC236}">
                <a16:creationId xmlns:a16="http://schemas.microsoft.com/office/drawing/2014/main" id="{EBD11DD3-D875-3ACA-6CB5-FFBFF1789360}"/>
              </a:ext>
            </a:extLst>
          </p:cNvPr>
          <p:cNvSpPr>
            <a:spLocks noGrp="1"/>
          </p:cNvSpPr>
          <p:nvPr>
            <p:ph type="body" sz="quarter" idx="13" hasCustomPrompt="1"/>
          </p:nvPr>
        </p:nvSpPr>
        <p:spPr>
          <a:xfrm>
            <a:off x="4050668" y="6110882"/>
            <a:ext cx="7083735"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endParaRPr lang="en-CA" noProof="0"/>
          </a:p>
        </p:txBody>
      </p:sp>
      <p:sp>
        <p:nvSpPr>
          <p:cNvPr id="5" name="Slide Number Placeholder 5">
            <a:extLst>
              <a:ext uri="{FF2B5EF4-FFF2-40B4-BE49-F238E27FC236}">
                <a16:creationId xmlns:a16="http://schemas.microsoft.com/office/drawing/2014/main" id="{FE3286B8-248E-E9B9-2AA9-8723ADDC8B26}"/>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spTree>
    <p:custDataLst>
      <p:tags r:id="rId1"/>
    </p:custDataLst>
    <p:extLst>
      <p:ext uri="{BB962C8B-B14F-4D97-AF65-F5344CB8AC3E}">
        <p14:creationId xmlns:p14="http://schemas.microsoft.com/office/powerpoint/2010/main" val="281731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Char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343" y="1829560"/>
            <a:ext cx="11274552" cy="4189472"/>
          </a:xfrm>
        </p:spPr>
        <p:txBody>
          <a:bodyPr/>
          <a:lstStyle>
            <a:lvl1pPr>
              <a:defRPr sz="1400"/>
            </a:lvl1pPr>
          </a:lstStyle>
          <a:p>
            <a:pPr lvl="0"/>
            <a:r>
              <a:rPr lang="en-CA" noProof="0"/>
              <a:t>Click icon to add table or chart</a:t>
            </a:r>
          </a:p>
        </p:txBody>
      </p:sp>
      <p:sp>
        <p:nvSpPr>
          <p:cNvPr id="8" name="Text Placeholder 7">
            <a:extLst>
              <a:ext uri="{FF2B5EF4-FFF2-40B4-BE49-F238E27FC236}">
                <a16:creationId xmlns:a16="http://schemas.microsoft.com/office/drawing/2014/main" id="{830F0699-528E-4D23-AAD0-9014222C8ABE}"/>
              </a:ext>
            </a:extLst>
          </p:cNvPr>
          <p:cNvSpPr>
            <a:spLocks noGrp="1"/>
          </p:cNvSpPr>
          <p:nvPr>
            <p:ph type="body" sz="quarter" idx="14" hasCustomPrompt="1"/>
          </p:nvPr>
        </p:nvSpPr>
        <p:spPr>
          <a:xfrm>
            <a:off x="466342" y="1418190"/>
            <a:ext cx="11274552" cy="231242"/>
          </a:xfrm>
        </p:spPr>
        <p:txBody>
          <a:bodyPr anchor="b">
            <a:noAutofit/>
          </a:bodyPr>
          <a:lstStyle>
            <a:lvl1pPr marL="0" indent="0">
              <a:spcBef>
                <a:spcPts val="0"/>
              </a:spcBef>
              <a:buNone/>
              <a:defRPr sz="1400" b="0" baseline="0">
                <a:latin typeface="+mj-lt"/>
              </a:defRPr>
            </a:lvl1pPr>
            <a:lvl2pPr marL="0" indent="0">
              <a:spcBef>
                <a:spcPts val="0"/>
              </a:spcBef>
              <a:buNone/>
              <a:defRPr sz="1600" b="1"/>
            </a:lvl2pPr>
            <a:lvl3pPr marL="0" indent="0">
              <a:spcBef>
                <a:spcPts val="0"/>
              </a:spcBef>
              <a:buNone/>
              <a:defRPr sz="1600" b="1"/>
            </a:lvl3pPr>
            <a:lvl4pPr marL="0" indent="0">
              <a:spcBef>
                <a:spcPts val="0"/>
              </a:spcBef>
              <a:buNone/>
              <a:defRPr sz="1600" b="1"/>
            </a:lvl4pPr>
            <a:lvl5pPr marL="0" indent="0">
              <a:spcBef>
                <a:spcPts val="0"/>
              </a:spcBef>
              <a:buNone/>
              <a:defRPr sz="1600" b="1"/>
            </a:lvl5pPr>
            <a:lvl6pPr marL="0" indent="0">
              <a:spcBef>
                <a:spcPts val="0"/>
              </a:spcBef>
              <a:buNone/>
              <a:defRPr sz="1600" b="1"/>
            </a:lvl6pPr>
            <a:lvl7pPr marL="0" indent="0">
              <a:spcBef>
                <a:spcPts val="0"/>
              </a:spcBef>
              <a:buNone/>
              <a:defRPr sz="1600" b="1"/>
            </a:lvl7pPr>
            <a:lvl8pPr marL="0" indent="0">
              <a:spcBef>
                <a:spcPts val="0"/>
              </a:spcBef>
              <a:buNone/>
              <a:defRPr sz="1600" b="1"/>
            </a:lvl8pPr>
            <a:lvl9pPr marL="0" indent="0">
              <a:spcBef>
                <a:spcPts val="0"/>
              </a:spcBef>
              <a:buNone/>
              <a:defRPr sz="1600" b="1"/>
            </a:lvl9pPr>
          </a:lstStyle>
          <a:p>
            <a:pPr lvl="0"/>
            <a:r>
              <a:rPr lang="en-CA" noProof="0"/>
              <a:t>Subtitle</a:t>
            </a:r>
          </a:p>
        </p:txBody>
      </p:sp>
      <p:sp>
        <p:nvSpPr>
          <p:cNvPr id="4" name="Text Placeholder 8">
            <a:extLst>
              <a:ext uri="{FF2B5EF4-FFF2-40B4-BE49-F238E27FC236}">
                <a16:creationId xmlns:a16="http://schemas.microsoft.com/office/drawing/2014/main" id="{C048A42B-3E2B-D4E0-5FFA-A6AE6F58AC1C}"/>
              </a:ext>
            </a:extLst>
          </p:cNvPr>
          <p:cNvSpPr>
            <a:spLocks noGrp="1"/>
          </p:cNvSpPr>
          <p:nvPr>
            <p:ph type="body" sz="quarter" idx="13" hasCustomPrompt="1"/>
          </p:nvPr>
        </p:nvSpPr>
        <p:spPr>
          <a:xfrm>
            <a:off x="4050668" y="6110882"/>
            <a:ext cx="7083735"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endParaRPr lang="en-CA" noProof="0"/>
          </a:p>
        </p:txBody>
      </p:sp>
      <p:sp>
        <p:nvSpPr>
          <p:cNvPr id="5" name="Slide Number Placeholder 5">
            <a:extLst>
              <a:ext uri="{FF2B5EF4-FFF2-40B4-BE49-F238E27FC236}">
                <a16:creationId xmlns:a16="http://schemas.microsoft.com/office/drawing/2014/main" id="{1A6BADE9-E8C0-54B0-5BAB-D11531E1734E}"/>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spTree>
    <p:custDataLst>
      <p:tags r:id="rId1"/>
    </p:custDataLst>
    <p:extLst>
      <p:ext uri="{BB962C8B-B14F-4D97-AF65-F5344CB8AC3E}">
        <p14:creationId xmlns:p14="http://schemas.microsoft.com/office/powerpoint/2010/main" val="337387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hapter">
    <p:bg>
      <p:bgPr>
        <a:solidFill>
          <a:srgbClr val="06874E"/>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38912" y="780239"/>
            <a:ext cx="11280656" cy="4771958"/>
          </a:xfrm>
        </p:spPr>
        <p:txBody>
          <a:bodyPr anchor="ctr">
            <a:normAutofit/>
          </a:bodyPr>
          <a:lstStyle>
            <a:lvl1pPr>
              <a:defRPr sz="7200">
                <a:solidFill>
                  <a:schemeClr val="bg1"/>
                </a:solidFill>
              </a:defRPr>
            </a:lvl1pPr>
          </a:lstStyle>
          <a:p>
            <a:r>
              <a:rPr lang="en-CA" noProof="0"/>
              <a:t>Chapter slide</a:t>
            </a:r>
          </a:p>
        </p:txBody>
      </p:sp>
      <p:sp>
        <p:nvSpPr>
          <p:cNvPr id="3" name="Slide Number Placeholder 3">
            <a:extLst>
              <a:ext uri="{FF2B5EF4-FFF2-40B4-BE49-F238E27FC236}">
                <a16:creationId xmlns:a16="http://schemas.microsoft.com/office/drawing/2014/main" id="{C409E060-47CB-C248-9871-C59E21BF4335}"/>
              </a:ext>
            </a:extLst>
          </p:cNvPr>
          <p:cNvSpPr>
            <a:spLocks noGrp="1"/>
          </p:cNvSpPr>
          <p:nvPr>
            <p:ph type="sldNum" sz="quarter" idx="12"/>
          </p:nvPr>
        </p:nvSpPr>
        <p:spPr>
          <a:xfrm>
            <a:off x="11449993" y="6337639"/>
            <a:ext cx="283219" cy="175694"/>
          </a:xfrm>
          <a:prstGeom prst="rect">
            <a:avLst/>
          </a:prstGeom>
        </p:spPr>
        <p:txBody>
          <a:bodyPr/>
          <a:lstStyle>
            <a:lvl1pPr>
              <a:defRPr>
                <a:solidFill>
                  <a:schemeClr val="bg1"/>
                </a:solidFill>
              </a:defRPr>
            </a:lvl1pPr>
          </a:lstStyle>
          <a:p>
            <a:fld id="{BB333B34-C87C-402E-ABB0-13B7C9DEBBC4}" type="slidenum">
              <a:rPr lang="en-CA" smtClean="0"/>
              <a:pPr/>
              <a:t>‹#›</a:t>
            </a:fld>
            <a:endParaRPr lang="en-CA" dirty="0"/>
          </a:p>
        </p:txBody>
      </p:sp>
      <p:pic>
        <p:nvPicPr>
          <p:cNvPr id="5" name="Graphic 12">
            <a:extLst>
              <a:ext uri="{FF2B5EF4-FFF2-40B4-BE49-F238E27FC236}">
                <a16:creationId xmlns:a16="http://schemas.microsoft.com/office/drawing/2014/main" id="{71D9CCCD-C113-03C8-1F81-F001B506A97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655" t="-2628" r="-677" b="-5029"/>
          <a:stretch/>
        </p:blipFill>
        <p:spPr bwMode="black">
          <a:xfrm>
            <a:off x="455150" y="6240355"/>
            <a:ext cx="1673333" cy="271003"/>
          </a:xfrm>
          <a:prstGeom prst="rect">
            <a:avLst/>
          </a:prstGeom>
        </p:spPr>
      </p:pic>
    </p:spTree>
    <p:custDataLst>
      <p:tags r:id="rId1"/>
    </p:custDataLst>
    <p:extLst>
      <p:ext uri="{BB962C8B-B14F-4D97-AF65-F5344CB8AC3E}">
        <p14:creationId xmlns:p14="http://schemas.microsoft.com/office/powerpoint/2010/main" val="118748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hapter 2">
    <p:bg>
      <p:bgPr>
        <a:solidFill>
          <a:srgbClr val="00009A"/>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38912" y="780239"/>
            <a:ext cx="11280656" cy="4771958"/>
          </a:xfrm>
        </p:spPr>
        <p:txBody>
          <a:bodyPr anchor="ctr">
            <a:normAutofit/>
          </a:bodyPr>
          <a:lstStyle>
            <a:lvl1pPr>
              <a:defRPr sz="7200">
                <a:solidFill>
                  <a:schemeClr val="bg1"/>
                </a:solidFill>
              </a:defRPr>
            </a:lvl1pPr>
          </a:lstStyle>
          <a:p>
            <a:r>
              <a:rPr lang="en-CA" noProof="0"/>
              <a:t>Chapter slide</a:t>
            </a:r>
          </a:p>
        </p:txBody>
      </p:sp>
      <p:sp>
        <p:nvSpPr>
          <p:cNvPr id="3" name="Slide Number Placeholder 3">
            <a:extLst>
              <a:ext uri="{FF2B5EF4-FFF2-40B4-BE49-F238E27FC236}">
                <a16:creationId xmlns:a16="http://schemas.microsoft.com/office/drawing/2014/main" id="{45ABFF47-9EEF-0833-A387-9534EBDD9958}"/>
              </a:ext>
            </a:extLst>
          </p:cNvPr>
          <p:cNvSpPr>
            <a:spLocks noGrp="1"/>
          </p:cNvSpPr>
          <p:nvPr>
            <p:ph type="sldNum" sz="quarter" idx="12"/>
          </p:nvPr>
        </p:nvSpPr>
        <p:spPr>
          <a:xfrm>
            <a:off x="11449993" y="6337639"/>
            <a:ext cx="283219" cy="175694"/>
          </a:xfrm>
          <a:prstGeom prst="rect">
            <a:avLst/>
          </a:prstGeom>
        </p:spPr>
        <p:txBody>
          <a:bodyPr/>
          <a:lstStyle>
            <a:lvl1pPr>
              <a:defRPr>
                <a:solidFill>
                  <a:schemeClr val="bg1"/>
                </a:solidFill>
              </a:defRPr>
            </a:lvl1pPr>
          </a:lstStyle>
          <a:p>
            <a:fld id="{BB333B34-C87C-402E-ABB0-13B7C9DEBBC4}" type="slidenum">
              <a:rPr lang="en-CA" smtClean="0"/>
              <a:pPr/>
              <a:t>‹#›</a:t>
            </a:fld>
            <a:endParaRPr lang="en-CA" dirty="0"/>
          </a:p>
        </p:txBody>
      </p:sp>
      <p:pic>
        <p:nvPicPr>
          <p:cNvPr id="5" name="Graphic 12">
            <a:extLst>
              <a:ext uri="{FF2B5EF4-FFF2-40B4-BE49-F238E27FC236}">
                <a16:creationId xmlns:a16="http://schemas.microsoft.com/office/drawing/2014/main" id="{5ABA9E22-4B08-D9A0-3AAB-5A8CF4ED3B4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655" t="-2628" r="-677" b="-5029"/>
          <a:stretch/>
        </p:blipFill>
        <p:spPr bwMode="black">
          <a:xfrm>
            <a:off x="455150" y="6240355"/>
            <a:ext cx="1673333" cy="271003"/>
          </a:xfrm>
          <a:prstGeom prst="rect">
            <a:avLst/>
          </a:prstGeom>
        </p:spPr>
      </p:pic>
    </p:spTree>
    <p:custDataLst>
      <p:tags r:id="rId1"/>
    </p:custDataLst>
    <p:extLst>
      <p:ext uri="{BB962C8B-B14F-4D97-AF65-F5344CB8AC3E}">
        <p14:creationId xmlns:p14="http://schemas.microsoft.com/office/powerpoint/2010/main" val="370424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pn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ags" Target="../tags/tag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66342" y="472437"/>
            <a:ext cx="11274553" cy="792167"/>
          </a:xfrm>
          <a:prstGeom prst="rect">
            <a:avLst/>
          </a:prstGeom>
        </p:spPr>
        <p:txBody>
          <a:bodyPr vert="horz" lIns="0" tIns="0" rIns="0" bIns="0" rtlCol="0" anchor="t">
            <a:noAutofit/>
          </a:bodyPr>
          <a:lstStyle/>
          <a:p>
            <a:r>
              <a:rPr lang="en-CA" noProof="0"/>
              <a:t>Slide title</a:t>
            </a:r>
          </a:p>
        </p:txBody>
      </p:sp>
      <p:sp>
        <p:nvSpPr>
          <p:cNvPr id="3" name="Text Placeholder 2"/>
          <p:cNvSpPr>
            <a:spLocks noGrp="1"/>
          </p:cNvSpPr>
          <p:nvPr userDrawn="1">
            <p:ph type="body" idx="1"/>
          </p:nvPr>
        </p:nvSpPr>
        <p:spPr>
          <a:xfrm>
            <a:off x="466343" y="1434190"/>
            <a:ext cx="11274552" cy="4584842"/>
          </a:xfrm>
          <a:prstGeom prst="rect">
            <a:avLst/>
          </a:prstGeom>
        </p:spPr>
        <p:txBody>
          <a:bodyPr vert="horz" lIns="0" tIns="0" rIns="0" bIns="0" rtlCol="0">
            <a:noAutofit/>
          </a:body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a:p>
            <a:pPr lvl="5"/>
            <a:r>
              <a:rPr lang="en-CA" noProof="0"/>
              <a:t>Sixth level</a:t>
            </a:r>
          </a:p>
          <a:p>
            <a:pPr lvl="6"/>
            <a:r>
              <a:rPr lang="en-CA" noProof="0"/>
              <a:t>Seventh level</a:t>
            </a:r>
          </a:p>
          <a:p>
            <a:pPr lvl="7"/>
            <a:r>
              <a:rPr lang="en-CA" noProof="0"/>
              <a:t>Eighth level</a:t>
            </a:r>
          </a:p>
          <a:p>
            <a:pPr lvl="8"/>
            <a:r>
              <a:rPr lang="en-CA" noProof="0"/>
              <a:t>Ninth level</a:t>
            </a:r>
          </a:p>
        </p:txBody>
      </p:sp>
      <p:sp>
        <p:nvSpPr>
          <p:cNvPr id="6" name="Slide Number Placeholder 5"/>
          <p:cNvSpPr>
            <a:spLocks noGrp="1"/>
          </p:cNvSpPr>
          <p:nvPr userDrawn="1">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sp>
        <p:nvSpPr>
          <p:cNvPr id="4" name="Rectangle 3">
            <a:extLst>
              <a:ext uri="{FF2B5EF4-FFF2-40B4-BE49-F238E27FC236}">
                <a16:creationId xmlns:a16="http://schemas.microsoft.com/office/drawing/2014/main" id="{EDB1E14B-B98A-68D3-64AF-666C2510BD41}"/>
              </a:ext>
            </a:extLst>
          </p:cNvPr>
          <p:cNvSpPr/>
          <p:nvPr userDrawn="1"/>
        </p:nvSpPr>
        <p:spPr>
          <a:xfrm>
            <a:off x="452063" y="6498405"/>
            <a:ext cx="359595" cy="359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err="1"/>
          </a:p>
        </p:txBody>
      </p:sp>
      <p:sp>
        <p:nvSpPr>
          <p:cNvPr id="5" name="Rectangle 4">
            <a:extLst>
              <a:ext uri="{FF2B5EF4-FFF2-40B4-BE49-F238E27FC236}">
                <a16:creationId xmlns:a16="http://schemas.microsoft.com/office/drawing/2014/main" id="{D6FF9302-7317-2652-68EF-6AB6EE59A59B}"/>
              </a:ext>
            </a:extLst>
          </p:cNvPr>
          <p:cNvSpPr/>
          <p:nvPr userDrawn="1"/>
        </p:nvSpPr>
        <p:spPr>
          <a:xfrm>
            <a:off x="0" y="6163638"/>
            <a:ext cx="359595" cy="359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err="1"/>
          </a:p>
        </p:txBody>
      </p:sp>
      <p:sp>
        <p:nvSpPr>
          <p:cNvPr id="7" name="Rectangle 6">
            <a:extLst>
              <a:ext uri="{FF2B5EF4-FFF2-40B4-BE49-F238E27FC236}">
                <a16:creationId xmlns:a16="http://schemas.microsoft.com/office/drawing/2014/main" id="{1B9A54B7-7590-A5B4-6329-1C3D3A887B41}"/>
              </a:ext>
            </a:extLst>
          </p:cNvPr>
          <p:cNvSpPr/>
          <p:nvPr userDrawn="1"/>
        </p:nvSpPr>
        <p:spPr>
          <a:xfrm>
            <a:off x="446887" y="5894900"/>
            <a:ext cx="359595" cy="359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err="1"/>
          </a:p>
        </p:txBody>
      </p:sp>
      <p:pic>
        <p:nvPicPr>
          <p:cNvPr id="9" name="Graphic 12">
            <a:extLst>
              <a:ext uri="{FF2B5EF4-FFF2-40B4-BE49-F238E27FC236}">
                <a16:creationId xmlns:a16="http://schemas.microsoft.com/office/drawing/2014/main" id="{1369D9F3-8138-C012-A945-7EDCF6914856}"/>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a:stretch/>
        </p:blipFill>
        <p:spPr bwMode="black">
          <a:xfrm>
            <a:off x="466343" y="6246987"/>
            <a:ext cx="1662140" cy="253375"/>
          </a:xfrm>
          <a:prstGeom prst="rect">
            <a:avLst/>
          </a:prstGeom>
        </p:spPr>
      </p:pic>
    </p:spTree>
    <p:custDataLst>
      <p:tags r:id="rId22"/>
    </p:custDataLst>
    <p:extLst>
      <p:ext uri="{BB962C8B-B14F-4D97-AF65-F5344CB8AC3E}">
        <p14:creationId xmlns:p14="http://schemas.microsoft.com/office/powerpoint/2010/main" val="3828481397"/>
      </p:ext>
    </p:extLst>
  </p:cSld>
  <p:clrMap bg1="lt1" tx1="dk1" bg2="lt2" tx2="dk2" accent1="accent1" accent2="accent2" accent3="accent3" accent4="accent4" accent5="accent5" accent6="accent6" hlink="hlink" folHlink="folHlink"/>
  <p:sldLayoutIdLst>
    <p:sldLayoutId id="2147483684" r:id="rId1"/>
    <p:sldLayoutId id="2147483650" r:id="rId2"/>
    <p:sldLayoutId id="2147483683" r:id="rId3"/>
    <p:sldLayoutId id="2147483690" r:id="rId4"/>
    <p:sldLayoutId id="2147483701" r:id="rId5"/>
    <p:sldLayoutId id="2147483691" r:id="rId6"/>
    <p:sldLayoutId id="2147483695" r:id="rId7"/>
    <p:sldLayoutId id="2147483696" r:id="rId8"/>
    <p:sldLayoutId id="2147483697" r:id="rId9"/>
    <p:sldLayoutId id="2147483700" r:id="rId10"/>
    <p:sldLayoutId id="2147483654" r:id="rId11"/>
    <p:sldLayoutId id="2147483698" r:id="rId12"/>
    <p:sldLayoutId id="2147483729" r:id="rId13"/>
    <p:sldLayoutId id="2147483730" r:id="rId14"/>
    <p:sldLayoutId id="2147483731" r:id="rId15"/>
    <p:sldLayoutId id="2147483732" r:id="rId16"/>
    <p:sldLayoutId id="2147483652" r:id="rId17"/>
    <p:sldLayoutId id="2147483653" r:id="rId18"/>
    <p:sldLayoutId id="2147483655" r:id="rId19"/>
    <p:sldLayoutId id="2147483668"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p:titleStyle>
    <p:body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7" userDrawn="1">
          <p15:clr>
            <a:srgbClr val="F26B43"/>
          </p15:clr>
        </p15:guide>
        <p15:guide id="4" pos="7391" userDrawn="1">
          <p15:clr>
            <a:srgbClr val="F26B43"/>
          </p15:clr>
        </p15:guide>
        <p15:guide id="5" orient="horz" pos="412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66342" y="472437"/>
            <a:ext cx="11274553" cy="792167"/>
          </a:xfrm>
          <a:prstGeom prst="rect">
            <a:avLst/>
          </a:prstGeom>
        </p:spPr>
        <p:txBody>
          <a:bodyPr vert="horz" lIns="0" tIns="0" rIns="0" bIns="0" rtlCol="0" anchor="t">
            <a:noAutofit/>
          </a:bodyPr>
          <a:lstStyle/>
          <a:p>
            <a:r>
              <a:rPr lang="en-CA" noProof="0"/>
              <a:t>Slide title</a:t>
            </a:r>
          </a:p>
        </p:txBody>
      </p:sp>
      <p:sp>
        <p:nvSpPr>
          <p:cNvPr id="3" name="Text Placeholder 2"/>
          <p:cNvSpPr>
            <a:spLocks noGrp="1"/>
          </p:cNvSpPr>
          <p:nvPr userDrawn="1">
            <p:ph type="body" idx="1"/>
          </p:nvPr>
        </p:nvSpPr>
        <p:spPr>
          <a:xfrm>
            <a:off x="466343" y="1434190"/>
            <a:ext cx="11274552" cy="4584842"/>
          </a:xfrm>
          <a:prstGeom prst="rect">
            <a:avLst/>
          </a:prstGeom>
        </p:spPr>
        <p:txBody>
          <a:bodyPr vert="horz" lIns="0" tIns="0" rIns="0" bIns="0" rtlCol="0">
            <a:noAutofit/>
          </a:body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a:p>
            <a:pPr lvl="5"/>
            <a:r>
              <a:rPr lang="en-CA" noProof="0"/>
              <a:t>Sixth level</a:t>
            </a:r>
          </a:p>
          <a:p>
            <a:pPr lvl="6"/>
            <a:r>
              <a:rPr lang="en-CA" noProof="0"/>
              <a:t>Seventh level</a:t>
            </a:r>
          </a:p>
          <a:p>
            <a:pPr lvl="7"/>
            <a:r>
              <a:rPr lang="en-CA" noProof="0"/>
              <a:t>Eighth level</a:t>
            </a:r>
          </a:p>
          <a:p>
            <a:pPr lvl="8"/>
            <a:r>
              <a:rPr lang="en-CA" noProof="0"/>
              <a:t>Ninth level</a:t>
            </a:r>
          </a:p>
        </p:txBody>
      </p:sp>
      <p:sp>
        <p:nvSpPr>
          <p:cNvPr id="4" name="Slide Number Placeholder 5">
            <a:extLst>
              <a:ext uri="{FF2B5EF4-FFF2-40B4-BE49-F238E27FC236}">
                <a16:creationId xmlns:a16="http://schemas.microsoft.com/office/drawing/2014/main" id="{2BBA8B7F-292C-68B1-97B8-C1494D13154F}"/>
              </a:ext>
            </a:extLst>
          </p:cNvPr>
          <p:cNvSpPr>
            <a:spLocks noGrp="1"/>
          </p:cNvSpPr>
          <p:nvPr>
            <p:ph type="sldNum" sz="quarter" idx="4"/>
          </p:nvPr>
        </p:nvSpPr>
        <p:spPr>
          <a:xfrm>
            <a:off x="11449993" y="6337639"/>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sp>
        <p:nvSpPr>
          <p:cNvPr id="5" name="Rectangle 4">
            <a:extLst>
              <a:ext uri="{FF2B5EF4-FFF2-40B4-BE49-F238E27FC236}">
                <a16:creationId xmlns:a16="http://schemas.microsoft.com/office/drawing/2014/main" id="{7B8DA9D8-A35C-DCAD-D222-C5554AA1E808}"/>
              </a:ext>
            </a:extLst>
          </p:cNvPr>
          <p:cNvSpPr/>
          <p:nvPr userDrawn="1"/>
        </p:nvSpPr>
        <p:spPr>
          <a:xfrm>
            <a:off x="452063" y="6498405"/>
            <a:ext cx="359595" cy="359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err="1"/>
          </a:p>
        </p:txBody>
      </p:sp>
      <p:sp>
        <p:nvSpPr>
          <p:cNvPr id="7" name="Rectangle 6">
            <a:extLst>
              <a:ext uri="{FF2B5EF4-FFF2-40B4-BE49-F238E27FC236}">
                <a16:creationId xmlns:a16="http://schemas.microsoft.com/office/drawing/2014/main" id="{8B705AA9-9150-4107-B450-FAE778D153C1}"/>
              </a:ext>
            </a:extLst>
          </p:cNvPr>
          <p:cNvSpPr/>
          <p:nvPr userDrawn="1"/>
        </p:nvSpPr>
        <p:spPr>
          <a:xfrm>
            <a:off x="0" y="6163638"/>
            <a:ext cx="359595" cy="359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err="1"/>
          </a:p>
        </p:txBody>
      </p:sp>
      <p:sp>
        <p:nvSpPr>
          <p:cNvPr id="8" name="Rectangle 7">
            <a:extLst>
              <a:ext uri="{FF2B5EF4-FFF2-40B4-BE49-F238E27FC236}">
                <a16:creationId xmlns:a16="http://schemas.microsoft.com/office/drawing/2014/main" id="{537BE8B1-454E-0016-4AEB-01FC802A5425}"/>
              </a:ext>
            </a:extLst>
          </p:cNvPr>
          <p:cNvSpPr/>
          <p:nvPr userDrawn="1"/>
        </p:nvSpPr>
        <p:spPr>
          <a:xfrm>
            <a:off x="446887" y="5894900"/>
            <a:ext cx="359595" cy="359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err="1"/>
          </a:p>
        </p:txBody>
      </p:sp>
      <p:pic>
        <p:nvPicPr>
          <p:cNvPr id="10" name="Graphic 12">
            <a:extLst>
              <a:ext uri="{FF2B5EF4-FFF2-40B4-BE49-F238E27FC236}">
                <a16:creationId xmlns:a16="http://schemas.microsoft.com/office/drawing/2014/main" id="{48D963B7-6A8B-64D3-0D79-CE390FF878B7}"/>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a:stretch/>
        </p:blipFill>
        <p:spPr bwMode="black">
          <a:xfrm>
            <a:off x="466343" y="6246987"/>
            <a:ext cx="1662140" cy="253375"/>
          </a:xfrm>
          <a:prstGeom prst="rect">
            <a:avLst/>
          </a:prstGeom>
        </p:spPr>
      </p:pic>
    </p:spTree>
    <p:custDataLst>
      <p:tags r:id="rId22"/>
    </p:custDataLst>
    <p:extLst>
      <p:ext uri="{BB962C8B-B14F-4D97-AF65-F5344CB8AC3E}">
        <p14:creationId xmlns:p14="http://schemas.microsoft.com/office/powerpoint/2010/main" val="315042321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p:titleStyle>
    <p:body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7">
          <p15:clr>
            <a:srgbClr val="F26B43"/>
          </p15:clr>
        </p15:guide>
        <p15:guide id="4" pos="7391">
          <p15:clr>
            <a:srgbClr val="F26B43"/>
          </p15:clr>
        </p15:guide>
        <p15:guide id="5" orient="horz" pos="412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4.xml"/><Relationship Id="rId5" Type="http://schemas.openxmlformats.org/officeDocument/2006/relationships/image" Target="../media/image1.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3.xml"/><Relationship Id="rId5" Type="http://schemas.openxmlformats.org/officeDocument/2006/relationships/image" Target="../media/image16.png"/><Relationship Id="rId4" Type="http://schemas.openxmlformats.org/officeDocument/2006/relationships/image" Target="../media/image18.jpeg"/></Relationships>
</file>

<file path=ppt/slides/_rels/slide100.xml.rels><?xml version="1.0" encoding="UTF-8" standalone="yes"?>
<Relationships xmlns="http://schemas.openxmlformats.org/package/2006/relationships"><Relationship Id="rId8" Type="http://schemas.openxmlformats.org/officeDocument/2006/relationships/image" Target="../media/image231.svg"/><Relationship Id="rId3" Type="http://schemas.openxmlformats.org/officeDocument/2006/relationships/image" Target="../media/image246.png"/><Relationship Id="rId7" Type="http://schemas.openxmlformats.org/officeDocument/2006/relationships/image" Target="../media/image70.png"/><Relationship Id="rId2" Type="http://schemas.openxmlformats.org/officeDocument/2006/relationships/notesSlide" Target="../notesSlides/notesSlide100.xml"/><Relationship Id="rId1" Type="http://schemas.openxmlformats.org/officeDocument/2006/relationships/slideLayout" Target="../slideLayouts/slideLayout6.xml"/><Relationship Id="rId6" Type="http://schemas.openxmlformats.org/officeDocument/2006/relationships/image" Target="../media/image249.svg"/><Relationship Id="rId5" Type="http://schemas.openxmlformats.org/officeDocument/2006/relationships/image" Target="../media/image248.png"/><Relationship Id="rId10" Type="http://schemas.openxmlformats.org/officeDocument/2006/relationships/image" Target="../media/image251.svg"/><Relationship Id="rId4" Type="http://schemas.openxmlformats.org/officeDocument/2006/relationships/image" Target="../media/image247.svg"/><Relationship Id="rId9" Type="http://schemas.openxmlformats.org/officeDocument/2006/relationships/image" Target="../media/image250.png"/></Relationships>
</file>

<file path=ppt/slides/_rels/slide101.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01.xml"/><Relationship Id="rId1" Type="http://schemas.openxmlformats.org/officeDocument/2006/relationships/slideLayout" Target="../slideLayouts/slideLayout12.xml"/><Relationship Id="rId6" Type="http://schemas.openxmlformats.org/officeDocument/2006/relationships/image" Target="../media/image255.jpeg"/><Relationship Id="rId5" Type="http://schemas.openxmlformats.org/officeDocument/2006/relationships/image" Target="../media/image254.jpeg"/><Relationship Id="rId4" Type="http://schemas.openxmlformats.org/officeDocument/2006/relationships/image" Target="../media/image253.png"/></Relationships>
</file>

<file path=ppt/slides/_rels/slide102.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02.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8" Type="http://schemas.openxmlformats.org/officeDocument/2006/relationships/image" Target="../media/image260.svg"/><Relationship Id="rId13" Type="http://schemas.openxmlformats.org/officeDocument/2006/relationships/image" Target="../media/image26.png"/><Relationship Id="rId18" Type="http://schemas.openxmlformats.org/officeDocument/2006/relationships/image" Target="../media/image263.svg"/><Relationship Id="rId3" Type="http://schemas.openxmlformats.org/officeDocument/2006/relationships/image" Target="../media/image257.png"/><Relationship Id="rId7" Type="http://schemas.openxmlformats.org/officeDocument/2006/relationships/image" Target="../media/image259.png"/><Relationship Id="rId12" Type="http://schemas.openxmlformats.org/officeDocument/2006/relationships/image" Target="../media/image77.svg"/><Relationship Id="rId17" Type="http://schemas.openxmlformats.org/officeDocument/2006/relationships/image" Target="../media/image195.png"/><Relationship Id="rId2" Type="http://schemas.openxmlformats.org/officeDocument/2006/relationships/notesSlide" Target="../notesSlides/notesSlide103.xml"/><Relationship Id="rId16" Type="http://schemas.openxmlformats.org/officeDocument/2006/relationships/image" Target="../media/image262.svg"/><Relationship Id="rId1" Type="http://schemas.openxmlformats.org/officeDocument/2006/relationships/slideLayout" Target="../slideLayouts/slideLayout11.xml"/><Relationship Id="rId6" Type="http://schemas.openxmlformats.org/officeDocument/2006/relationships/image" Target="../media/image13.svg"/><Relationship Id="rId11" Type="http://schemas.openxmlformats.org/officeDocument/2006/relationships/image" Target="../media/image76.png"/><Relationship Id="rId5" Type="http://schemas.openxmlformats.org/officeDocument/2006/relationships/image" Target="../media/image12.png"/><Relationship Id="rId15" Type="http://schemas.openxmlformats.org/officeDocument/2006/relationships/image" Target="../media/image218.png"/><Relationship Id="rId10" Type="http://schemas.openxmlformats.org/officeDocument/2006/relationships/image" Target="../media/image217.svg"/><Relationship Id="rId4" Type="http://schemas.openxmlformats.org/officeDocument/2006/relationships/image" Target="../media/image258.svg"/><Relationship Id="rId9" Type="http://schemas.openxmlformats.org/officeDocument/2006/relationships/image" Target="../media/image216.png"/><Relationship Id="rId14" Type="http://schemas.openxmlformats.org/officeDocument/2006/relationships/image" Target="../media/image261.svg"/></Relationships>
</file>

<file path=ppt/slides/_rels/slide10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04.xml"/><Relationship Id="rId1" Type="http://schemas.openxmlformats.org/officeDocument/2006/relationships/slideLayout" Target="../slideLayouts/slideLayout11.xml"/><Relationship Id="rId4" Type="http://schemas.openxmlformats.org/officeDocument/2006/relationships/image" Target="../media/image258.svg"/></Relationships>
</file>

<file path=ppt/slides/_rels/slide105.xml.rels><?xml version="1.0" encoding="UTF-8" standalone="yes"?>
<Relationships xmlns="http://schemas.openxmlformats.org/package/2006/relationships"><Relationship Id="rId8" Type="http://schemas.openxmlformats.org/officeDocument/2006/relationships/image" Target="../media/image269.png"/><Relationship Id="rId3" Type="http://schemas.openxmlformats.org/officeDocument/2006/relationships/image" Target="../media/image264.png"/><Relationship Id="rId7" Type="http://schemas.openxmlformats.org/officeDocument/2006/relationships/image" Target="../media/image268.png"/><Relationship Id="rId2" Type="http://schemas.openxmlformats.org/officeDocument/2006/relationships/notesSlide" Target="../notesSlides/notesSlide105.xml"/><Relationship Id="rId1" Type="http://schemas.openxmlformats.org/officeDocument/2006/relationships/slideLayout" Target="../slideLayouts/slideLayout12.xml"/><Relationship Id="rId6" Type="http://schemas.openxmlformats.org/officeDocument/2006/relationships/image" Target="../media/image267.png"/><Relationship Id="rId5" Type="http://schemas.openxmlformats.org/officeDocument/2006/relationships/image" Target="../media/image266.png"/><Relationship Id="rId10" Type="http://schemas.openxmlformats.org/officeDocument/2006/relationships/image" Target="../media/image271.png"/><Relationship Id="rId4" Type="http://schemas.openxmlformats.org/officeDocument/2006/relationships/image" Target="../media/image265.png"/><Relationship Id="rId9" Type="http://schemas.openxmlformats.org/officeDocument/2006/relationships/image" Target="../media/image270.png"/></Relationships>
</file>

<file path=ppt/slides/_rels/slide106.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image" Target="../media/image272.png"/><Relationship Id="rId7" Type="http://schemas.openxmlformats.org/officeDocument/2006/relationships/image" Target="../media/image222.png"/><Relationship Id="rId12" Type="http://schemas.openxmlformats.org/officeDocument/2006/relationships/image" Target="../media/image280.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275.png"/><Relationship Id="rId11" Type="http://schemas.openxmlformats.org/officeDocument/2006/relationships/image" Target="../media/image279.png"/><Relationship Id="rId5" Type="http://schemas.openxmlformats.org/officeDocument/2006/relationships/image" Target="../media/image274.png"/><Relationship Id="rId10" Type="http://schemas.openxmlformats.org/officeDocument/2006/relationships/image" Target="../media/image278.png"/><Relationship Id="rId4" Type="http://schemas.openxmlformats.org/officeDocument/2006/relationships/image" Target="../media/image273.png"/><Relationship Id="rId9" Type="http://schemas.openxmlformats.org/officeDocument/2006/relationships/image" Target="../media/image277.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4.xml"/><Relationship Id="rId1" Type="http://schemas.openxmlformats.org/officeDocument/2006/relationships/tags" Target="../tags/tag57.xml"/><Relationship Id="rId4" Type="http://schemas.openxmlformats.org/officeDocument/2006/relationships/image" Target="../media/image281.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2.xml"/><Relationship Id="rId1" Type="http://schemas.openxmlformats.org/officeDocument/2006/relationships/tags" Target="../tags/tag54.xml"/><Relationship Id="rId5" Type="http://schemas.openxmlformats.org/officeDocument/2006/relationships/image" Target="../media/image16.png"/><Relationship Id="rId4" Type="http://schemas.openxmlformats.org/officeDocument/2006/relationships/image" Target="../media/image19.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1.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0.xml"/><Relationship Id="rId1" Type="http://schemas.openxmlformats.org/officeDocument/2006/relationships/tags" Target="../tags/tag5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2.xml"/><Relationship Id="rId1" Type="http://schemas.openxmlformats.org/officeDocument/2006/relationships/tags" Target="../tags/tag55.xml"/><Relationship Id="rId5" Type="http://schemas.openxmlformats.org/officeDocument/2006/relationships/image" Target="../media/image16.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16.xml"/><Relationship Id="rId16" Type="http://schemas.openxmlformats.org/officeDocument/2006/relationships/image" Target="../media/image37.svg"/><Relationship Id="rId1" Type="http://schemas.openxmlformats.org/officeDocument/2006/relationships/slideLayout" Target="../slideLayouts/slideLayout11.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ags" Target="../tags/tag45.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5.xml"/><Relationship Id="rId5" Type="http://schemas.openxmlformats.org/officeDocument/2006/relationships/chart" Target="../charts/chart2.xml"/><Relationship Id="rId4" Type="http://schemas.openxmlformats.org/officeDocument/2006/relationships/image" Target="../media/image44.sv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47.svg"/><Relationship Id="rId5" Type="http://schemas.openxmlformats.org/officeDocument/2006/relationships/image" Target="../media/image26.png"/><Relationship Id="rId4" Type="http://schemas.openxmlformats.org/officeDocument/2006/relationships/image" Target="../media/image46.svg"/></Relationships>
</file>

<file path=ppt/slides/_rels/slide2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 Id="rId9"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2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34.png"/><Relationship Id="rId7"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27.svg"/><Relationship Id="rId4" Type="http://schemas.openxmlformats.org/officeDocument/2006/relationships/image" Target="../media/image35.svg"/><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ags" Target="../tags/tag46.xml"/><Relationship Id="rId5" Type="http://schemas.openxmlformats.org/officeDocument/2006/relationships/image" Target="../media/image5.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slides/_rels/slide31.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7.svg"/><Relationship Id="rId11" Type="http://schemas.openxmlformats.org/officeDocument/2006/relationships/image" Target="../media/image92.jpe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4.svg"/></Relationships>
</file>

<file path=ppt/slides/_rels/slide3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98.jpe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jpeg"/></Relationships>
</file>

<file path=ppt/slides/_rels/slide3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112.svg"/></Relationships>
</file>

<file path=ppt/slides/_rels/slide39.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6.svg"/><Relationship Id="rId11" Type="http://schemas.openxmlformats.org/officeDocument/2006/relationships/image" Target="../media/image121.jpeg"/><Relationship Id="rId5" Type="http://schemas.openxmlformats.org/officeDocument/2006/relationships/image" Target="../media/image115.png"/><Relationship Id="rId10" Type="http://schemas.openxmlformats.org/officeDocument/2006/relationships/image" Target="../media/image120.svg"/><Relationship Id="rId4" Type="http://schemas.openxmlformats.org/officeDocument/2006/relationships/image" Target="../media/image114.svg"/><Relationship Id="rId9" Type="http://schemas.openxmlformats.org/officeDocument/2006/relationships/image" Target="../media/image11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47.xml"/></Relationships>
</file>

<file path=ppt/slides/_rels/slide4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123.svg"/></Relationships>
</file>

<file path=ppt/slides/_rels/slide41.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125.sv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130.svg"/></Relationships>
</file>

<file path=ppt/slides/_rels/slide4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132.svg"/></Relationships>
</file>

<file path=ppt/slides/_rels/slide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134.svg"/></Relationships>
</file>

<file path=ppt/slides/_rels/slide4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137.png"/><Relationship Id="rId4" Type="http://schemas.openxmlformats.org/officeDocument/2006/relationships/image" Target="../media/image136.jpeg"/></Relationships>
</file>

<file path=ppt/slides/_rels/slide4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15.xml"/><Relationship Id="rId4" Type="http://schemas.openxmlformats.org/officeDocument/2006/relationships/image" Target="../media/image33.sv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5.xml"/><Relationship Id="rId1" Type="http://schemas.openxmlformats.org/officeDocument/2006/relationships/tags" Target="../tags/tag48.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8" Type="http://schemas.openxmlformats.org/officeDocument/2006/relationships/image" Target="../media/image143.svg"/><Relationship Id="rId3" Type="http://schemas.openxmlformats.org/officeDocument/2006/relationships/image" Target="../media/image140.png"/><Relationship Id="rId7" Type="http://schemas.openxmlformats.org/officeDocument/2006/relationships/image" Target="../media/image142.png"/><Relationship Id="rId12" Type="http://schemas.openxmlformats.org/officeDocument/2006/relationships/image" Target="../media/image147.svg"/><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image" Target="../media/image134.svg"/><Relationship Id="rId11" Type="http://schemas.openxmlformats.org/officeDocument/2006/relationships/image" Target="../media/image146.png"/><Relationship Id="rId5" Type="http://schemas.openxmlformats.org/officeDocument/2006/relationships/image" Target="../media/image133.png"/><Relationship Id="rId10" Type="http://schemas.openxmlformats.org/officeDocument/2006/relationships/image" Target="../media/image145.svg"/><Relationship Id="rId4" Type="http://schemas.openxmlformats.org/officeDocument/2006/relationships/image" Target="../media/image141.svg"/><Relationship Id="rId9" Type="http://schemas.openxmlformats.org/officeDocument/2006/relationships/image" Target="../media/image144.png"/></Relationships>
</file>

<file path=ppt/slides/_rels/slide5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1.xml"/><Relationship Id="rId1" Type="http://schemas.openxmlformats.org/officeDocument/2006/relationships/slideLayout" Target="../slideLayouts/slideLayout15.xml"/><Relationship Id="rId4" Type="http://schemas.openxmlformats.org/officeDocument/2006/relationships/image" Target="../media/image149.sv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58.svg"/></Relationships>
</file>

<file path=ppt/slides/_rels/slide5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3.xml"/><Relationship Id="rId1" Type="http://schemas.openxmlformats.org/officeDocument/2006/relationships/slideLayout" Target="../slideLayouts/slideLayout16.xml"/><Relationship Id="rId4" Type="http://schemas.openxmlformats.org/officeDocument/2006/relationships/image" Target="../media/image151.svg"/></Relationships>
</file>

<file path=ppt/slides/_rels/slide54.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52.png"/><Relationship Id="rId7" Type="http://schemas.openxmlformats.org/officeDocument/2006/relationships/image" Target="../media/image12.png"/><Relationship Id="rId12" Type="http://schemas.openxmlformats.org/officeDocument/2006/relationships/image" Target="../media/image157.sv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55.svg"/><Relationship Id="rId11" Type="http://schemas.openxmlformats.org/officeDocument/2006/relationships/image" Target="../media/image131.png"/><Relationship Id="rId5" Type="http://schemas.openxmlformats.org/officeDocument/2006/relationships/image" Target="../media/image154.png"/><Relationship Id="rId10" Type="http://schemas.openxmlformats.org/officeDocument/2006/relationships/image" Target="../media/image127.svg"/><Relationship Id="rId4" Type="http://schemas.openxmlformats.org/officeDocument/2006/relationships/image" Target="../media/image153.svg"/><Relationship Id="rId9" Type="http://schemas.openxmlformats.org/officeDocument/2006/relationships/image" Target="../media/image126.png"/></Relationships>
</file>

<file path=ppt/slides/_rels/slide55.xml.rels><?xml version="1.0" encoding="UTF-8" standalone="yes"?>
<Relationships xmlns="http://schemas.openxmlformats.org/package/2006/relationships"><Relationship Id="rId8" Type="http://schemas.openxmlformats.org/officeDocument/2006/relationships/image" Target="../media/image163.sv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61.svg"/><Relationship Id="rId5" Type="http://schemas.openxmlformats.org/officeDocument/2006/relationships/image" Target="../media/image160.png"/><Relationship Id="rId4" Type="http://schemas.openxmlformats.org/officeDocument/2006/relationships/image" Target="../media/image159.svg"/></Relationships>
</file>

<file path=ppt/slides/_rels/slide56.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jpeg"/><Relationship Id="rId7" Type="http://schemas.openxmlformats.org/officeDocument/2006/relationships/image" Target="../media/image168.jpe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167.jpeg"/><Relationship Id="rId5" Type="http://schemas.openxmlformats.org/officeDocument/2006/relationships/image" Target="../media/image166.png"/><Relationship Id="rId4" Type="http://schemas.openxmlformats.org/officeDocument/2006/relationships/image" Target="../media/image165.jpeg"/></Relationships>
</file>

<file path=ppt/slides/_rels/slide5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57.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15.xml"/><Relationship Id="rId4" Type="http://schemas.openxmlformats.org/officeDocument/2006/relationships/image" Target="../media/image37.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6.xml"/><Relationship Id="rId1" Type="http://schemas.openxmlformats.org/officeDocument/2006/relationships/tags" Target="../tags/tag49.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75.svg"/><Relationship Id="rId3" Type="http://schemas.openxmlformats.org/officeDocument/2006/relationships/image" Target="../media/image93.png"/><Relationship Id="rId7" Type="http://schemas.openxmlformats.org/officeDocument/2006/relationships/image" Target="../media/image174.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55.svg"/><Relationship Id="rId5" Type="http://schemas.openxmlformats.org/officeDocument/2006/relationships/image" Target="../media/image154.png"/><Relationship Id="rId4" Type="http://schemas.openxmlformats.org/officeDocument/2006/relationships/image" Target="../media/image173.svg"/></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55.svg"/><Relationship Id="rId5" Type="http://schemas.openxmlformats.org/officeDocument/2006/relationships/image" Target="../media/image154.png"/><Relationship Id="rId4" Type="http://schemas.openxmlformats.org/officeDocument/2006/relationships/image" Target="../media/image58.svg"/></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77.svg"/><Relationship Id="rId5" Type="http://schemas.openxmlformats.org/officeDocument/2006/relationships/image" Target="../media/image176.png"/><Relationship Id="rId4" Type="http://schemas.openxmlformats.org/officeDocument/2006/relationships/image" Target="../media/image25.svg"/></Relationships>
</file>

<file path=ppt/slides/_rels/slide6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7.xml"/><Relationship Id="rId1" Type="http://schemas.openxmlformats.org/officeDocument/2006/relationships/tags" Target="../tags/tag56.xml"/><Relationship Id="rId5" Type="http://schemas.openxmlformats.org/officeDocument/2006/relationships/image" Target="../media/image58.svg"/><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7.xml"/><Relationship Id="rId1" Type="http://schemas.openxmlformats.org/officeDocument/2006/relationships/slideLayout" Target="../slideLayouts/slideLayout36.xml"/><Relationship Id="rId6" Type="http://schemas.openxmlformats.org/officeDocument/2006/relationships/image" Target="../media/image183.svg"/><Relationship Id="rId5" Type="http://schemas.openxmlformats.org/officeDocument/2006/relationships/image" Target="../media/image182.png"/><Relationship Id="rId4" Type="http://schemas.openxmlformats.org/officeDocument/2006/relationships/image" Target="../media/image181.svg"/></Relationships>
</file>

<file path=ppt/slides/_rels/slide6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8.xml"/><Relationship Id="rId1" Type="http://schemas.openxmlformats.org/officeDocument/2006/relationships/slideLayout" Target="../slideLayouts/slideLayout15.xml"/><Relationship Id="rId5" Type="http://schemas.openxmlformats.org/officeDocument/2006/relationships/image" Target="../media/image186.png"/><Relationship Id="rId4" Type="http://schemas.openxmlformats.org/officeDocument/2006/relationships/image" Target="../media/image185.svg"/></Relationships>
</file>

<file path=ppt/slides/_rels/slide69.xml.rels><?xml version="1.0" encoding="UTF-8" standalone="yes"?>
<Relationships xmlns="http://schemas.openxmlformats.org/package/2006/relationships"><Relationship Id="rId8" Type="http://schemas.openxmlformats.org/officeDocument/2006/relationships/image" Target="../media/image191.svg"/><Relationship Id="rId3" Type="http://schemas.openxmlformats.org/officeDocument/2006/relationships/image" Target="../media/image187.png"/><Relationship Id="rId7" Type="http://schemas.openxmlformats.org/officeDocument/2006/relationships/image" Target="../media/image190.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89.svg"/><Relationship Id="rId5" Type="http://schemas.openxmlformats.org/officeDocument/2006/relationships/image" Target="../media/image105.png"/><Relationship Id="rId10" Type="http://schemas.openxmlformats.org/officeDocument/2006/relationships/image" Target="../media/image193.svg"/><Relationship Id="rId4" Type="http://schemas.openxmlformats.org/officeDocument/2006/relationships/image" Target="../media/image188.svg"/><Relationship Id="rId9" Type="http://schemas.openxmlformats.org/officeDocument/2006/relationships/image" Target="../media/image19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tags" Target="../tags/tag50.xml"/><Relationship Id="rId6" Type="http://schemas.openxmlformats.org/officeDocument/2006/relationships/image" Target="../media/image14.jpeg"/><Relationship Id="rId5" Type="http://schemas.openxmlformats.org/officeDocument/2006/relationships/image" Target="../media/image13.sv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87.png"/><Relationship Id="rId7" Type="http://schemas.openxmlformats.org/officeDocument/2006/relationships/image" Target="../media/image36.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94.svg"/><Relationship Id="rId5" Type="http://schemas.openxmlformats.org/officeDocument/2006/relationships/image" Target="../media/image148.png"/><Relationship Id="rId10" Type="http://schemas.openxmlformats.org/officeDocument/2006/relationships/image" Target="../media/image196.svg"/><Relationship Id="rId4" Type="http://schemas.openxmlformats.org/officeDocument/2006/relationships/image" Target="../media/image188.svg"/><Relationship Id="rId9" Type="http://schemas.openxmlformats.org/officeDocument/2006/relationships/image" Target="../media/image195.png"/></Relationships>
</file>

<file path=ppt/slides/_rels/slide7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73.xml.rels><?xml version="1.0" encoding="UTF-8" standalone="yes"?>
<Relationships xmlns="http://schemas.openxmlformats.org/package/2006/relationships"><Relationship Id="rId8" Type="http://schemas.openxmlformats.org/officeDocument/2006/relationships/image" Target="../media/image203.jpeg"/><Relationship Id="rId3" Type="http://schemas.openxmlformats.org/officeDocument/2006/relationships/image" Target="../media/image198.jpeg"/><Relationship Id="rId7" Type="http://schemas.openxmlformats.org/officeDocument/2006/relationships/image" Target="../media/image202.png"/><Relationship Id="rId2" Type="http://schemas.openxmlformats.org/officeDocument/2006/relationships/notesSlide" Target="../notesSlides/notesSlide73.xml"/><Relationship Id="rId1" Type="http://schemas.openxmlformats.org/officeDocument/2006/relationships/slideLayout" Target="../slideLayouts/slideLayout12.xml"/><Relationship Id="rId6" Type="http://schemas.openxmlformats.org/officeDocument/2006/relationships/image" Target="../media/image201.jpeg"/><Relationship Id="rId11" Type="http://schemas.openxmlformats.org/officeDocument/2006/relationships/image" Target="../media/image206.jpeg"/><Relationship Id="rId5" Type="http://schemas.openxmlformats.org/officeDocument/2006/relationships/image" Target="../media/image200.jpeg"/><Relationship Id="rId10" Type="http://schemas.openxmlformats.org/officeDocument/2006/relationships/image" Target="../media/image205.jpeg"/><Relationship Id="rId4" Type="http://schemas.openxmlformats.org/officeDocument/2006/relationships/image" Target="../media/image199.jpeg"/><Relationship Id="rId9" Type="http://schemas.openxmlformats.org/officeDocument/2006/relationships/image" Target="../media/image204.jpeg"/></Relationships>
</file>

<file path=ppt/slides/_rels/slide7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74.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77.xml"/><Relationship Id="rId1" Type="http://schemas.openxmlformats.org/officeDocument/2006/relationships/slideLayout" Target="../slideLayouts/slideLayout36.xml"/><Relationship Id="rId4" Type="http://schemas.openxmlformats.org/officeDocument/2006/relationships/image" Target="../media/image210.svg"/></Relationships>
</file>

<file path=ppt/slides/_rels/slide7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78.xml"/><Relationship Id="rId1" Type="http://schemas.openxmlformats.org/officeDocument/2006/relationships/slideLayout" Target="../slideLayouts/slideLayout15.xml"/><Relationship Id="rId4" Type="http://schemas.openxmlformats.org/officeDocument/2006/relationships/image" Target="../media/image212.svg"/></Relationships>
</file>

<file path=ppt/slides/_rels/slide79.xml.rels><?xml version="1.0" encoding="UTF-8" standalone="yes"?>
<Relationships xmlns="http://schemas.openxmlformats.org/package/2006/relationships"><Relationship Id="rId8" Type="http://schemas.openxmlformats.org/officeDocument/2006/relationships/image" Target="../media/image217.svg"/><Relationship Id="rId3" Type="http://schemas.openxmlformats.org/officeDocument/2006/relationships/image" Target="../media/image213.png"/><Relationship Id="rId7" Type="http://schemas.openxmlformats.org/officeDocument/2006/relationships/image" Target="../media/image216.png"/><Relationship Id="rId12" Type="http://schemas.openxmlformats.org/officeDocument/2006/relationships/image" Target="../media/image219.svg"/><Relationship Id="rId2" Type="http://schemas.openxmlformats.org/officeDocument/2006/relationships/notesSlide" Target="../notesSlides/notesSlide79.xml"/><Relationship Id="rId1" Type="http://schemas.openxmlformats.org/officeDocument/2006/relationships/slideLayout" Target="../slideLayouts/slideLayout9.xml"/><Relationship Id="rId6" Type="http://schemas.openxmlformats.org/officeDocument/2006/relationships/image" Target="../media/image215.svg"/><Relationship Id="rId11" Type="http://schemas.openxmlformats.org/officeDocument/2006/relationships/image" Target="../media/image218.png"/><Relationship Id="rId5" Type="http://schemas.openxmlformats.org/officeDocument/2006/relationships/image" Target="../media/image76.png"/><Relationship Id="rId10" Type="http://schemas.openxmlformats.org/officeDocument/2006/relationships/image" Target="../media/image27.svg"/><Relationship Id="rId4" Type="http://schemas.openxmlformats.org/officeDocument/2006/relationships/image" Target="../media/image214.sv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2.xml"/><Relationship Id="rId1" Type="http://schemas.openxmlformats.org/officeDocument/2006/relationships/tags" Target="../tags/tag51.xml"/><Relationship Id="rId5" Type="http://schemas.openxmlformats.org/officeDocument/2006/relationships/image" Target="../media/image16.png"/><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80.xml"/><Relationship Id="rId1" Type="http://schemas.openxmlformats.org/officeDocument/2006/relationships/slideLayout" Target="../slideLayouts/slideLayout15.xml"/><Relationship Id="rId4" Type="http://schemas.openxmlformats.org/officeDocument/2006/relationships/image" Target="../media/image196.svg"/></Relationships>
</file>

<file path=ppt/slides/_rels/slide81.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81.xml"/><Relationship Id="rId1" Type="http://schemas.openxmlformats.org/officeDocument/2006/relationships/slideLayout" Target="../slideLayouts/slideLayout14.xml"/><Relationship Id="rId4" Type="http://schemas.openxmlformats.org/officeDocument/2006/relationships/image" Target="../media/image221.svg"/></Relationships>
</file>

<file path=ppt/slides/_rels/slide8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82.xml"/><Relationship Id="rId1" Type="http://schemas.openxmlformats.org/officeDocument/2006/relationships/slideLayout" Target="../slideLayouts/slideLayout12.xml"/><Relationship Id="rId5" Type="http://schemas.openxmlformats.org/officeDocument/2006/relationships/image" Target="../media/image224.jpeg"/><Relationship Id="rId4" Type="http://schemas.openxmlformats.org/officeDocument/2006/relationships/image" Target="../media/image223.jpeg"/></Relationships>
</file>

<file path=ppt/slides/_rels/slide8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83.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5.xml"/><Relationship Id="rId1" Type="http://schemas.openxmlformats.org/officeDocument/2006/relationships/slideLayout" Target="../slideLayouts/slideLayout16.xml"/><Relationship Id="rId4" Type="http://schemas.openxmlformats.org/officeDocument/2006/relationships/image" Target="../media/image35.svg"/></Relationships>
</file>

<file path=ppt/slides/_rels/slide8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6.xml"/><Relationship Id="rId1" Type="http://schemas.openxmlformats.org/officeDocument/2006/relationships/slideLayout" Target="../slideLayouts/slideLayout15.xml"/><Relationship Id="rId4" Type="http://schemas.openxmlformats.org/officeDocument/2006/relationships/image" Target="../media/image191.svg"/></Relationships>
</file>

<file path=ppt/slides/_rels/slide8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87.xml"/><Relationship Id="rId1" Type="http://schemas.openxmlformats.org/officeDocument/2006/relationships/slideLayout" Target="../slideLayouts/slideLayout16.xml"/><Relationship Id="rId4" Type="http://schemas.openxmlformats.org/officeDocument/2006/relationships/image" Target="../media/image228.svg"/></Relationships>
</file>

<file path=ppt/slides/_rels/slide8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8.xml"/><Relationship Id="rId1" Type="http://schemas.openxmlformats.org/officeDocument/2006/relationships/slideLayout" Target="../slideLayouts/slideLayout14.xml"/><Relationship Id="rId4" Type="http://schemas.openxmlformats.org/officeDocument/2006/relationships/image" Target="../media/image37.svg"/></Relationships>
</file>

<file path=ppt/slides/_rels/slide8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89.xml"/><Relationship Id="rId1" Type="http://schemas.openxmlformats.org/officeDocument/2006/relationships/slideLayout" Target="../slideLayouts/slideLayout15.xml"/><Relationship Id="rId4" Type="http://schemas.openxmlformats.org/officeDocument/2006/relationships/image" Target="../media/image230.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52.xml"/><Relationship Id="rId5" Type="http://schemas.openxmlformats.org/officeDocument/2006/relationships/image" Target="../media/image16.png"/><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1.xml"/><Relationship Id="rId1" Type="http://schemas.openxmlformats.org/officeDocument/2006/relationships/slideLayout" Target="../slideLayouts/slideLayout16.xml"/><Relationship Id="rId4" Type="http://schemas.openxmlformats.org/officeDocument/2006/relationships/image" Target="../media/image155.svg"/></Relationships>
</file>

<file path=ppt/slides/_rels/slide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2.xml"/><Relationship Id="rId1" Type="http://schemas.openxmlformats.org/officeDocument/2006/relationships/slideLayout" Target="../slideLayouts/slideLayout15.xml"/><Relationship Id="rId4" Type="http://schemas.openxmlformats.org/officeDocument/2006/relationships/image" Target="../media/image231.svg"/></Relationships>
</file>

<file path=ppt/slides/_rels/slide93.xml.rels><?xml version="1.0" encoding="UTF-8" standalone="yes"?>
<Relationships xmlns="http://schemas.openxmlformats.org/package/2006/relationships"><Relationship Id="rId8" Type="http://schemas.openxmlformats.org/officeDocument/2006/relationships/image" Target="../media/image237.jpeg"/><Relationship Id="rId3" Type="http://schemas.openxmlformats.org/officeDocument/2006/relationships/image" Target="../media/image232.png"/><Relationship Id="rId7" Type="http://schemas.openxmlformats.org/officeDocument/2006/relationships/image" Target="../media/image236.jpeg"/><Relationship Id="rId2" Type="http://schemas.openxmlformats.org/officeDocument/2006/relationships/notesSlide" Target="../notesSlides/notesSlide93.xml"/><Relationship Id="rId1" Type="http://schemas.openxmlformats.org/officeDocument/2006/relationships/slideLayout" Target="../slideLayouts/slideLayout12.xml"/><Relationship Id="rId6" Type="http://schemas.openxmlformats.org/officeDocument/2006/relationships/image" Target="../media/image235.jpeg"/><Relationship Id="rId5" Type="http://schemas.openxmlformats.org/officeDocument/2006/relationships/image" Target="../media/image234.jpeg"/><Relationship Id="rId4" Type="http://schemas.openxmlformats.org/officeDocument/2006/relationships/image" Target="../media/image233.jpeg"/><Relationship Id="rId9" Type="http://schemas.openxmlformats.org/officeDocument/2006/relationships/image" Target="../media/image238.jpeg"/></Relationships>
</file>

<file path=ppt/slides/_rels/slide94.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94.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95.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215.svg"/></Relationships>
</file>

<file path=ppt/slides/_rels/slide9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7.xml"/><Relationship Id="rId1" Type="http://schemas.openxmlformats.org/officeDocument/2006/relationships/slideLayout" Target="../slideLayouts/slideLayout16.xml"/><Relationship Id="rId4" Type="http://schemas.openxmlformats.org/officeDocument/2006/relationships/image" Target="../media/image241.svg"/></Relationships>
</file>

<file path=ppt/slides/_rels/slide9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98.xml"/><Relationship Id="rId1" Type="http://schemas.openxmlformats.org/officeDocument/2006/relationships/slideLayout" Target="../slideLayouts/slideLayout15.xml"/><Relationship Id="rId6" Type="http://schemas.openxmlformats.org/officeDocument/2006/relationships/image" Target="../media/image243.svg"/><Relationship Id="rId5" Type="http://schemas.openxmlformats.org/officeDocument/2006/relationships/image" Target="../media/image242.png"/><Relationship Id="rId4" Type="http://schemas.openxmlformats.org/officeDocument/2006/relationships/image" Target="../media/image193.svg"/></Relationships>
</file>

<file path=ppt/slides/_rels/slide9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99.xml"/><Relationship Id="rId1" Type="http://schemas.openxmlformats.org/officeDocument/2006/relationships/slideLayout" Target="../slideLayouts/slideLayout14.xml"/><Relationship Id="rId4" Type="http://schemas.openxmlformats.org/officeDocument/2006/relationships/image" Target="../media/image2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CF9A91-4442-45D9-804E-0176F65A147B}"/>
              </a:ext>
            </a:extLst>
          </p:cNvPr>
          <p:cNvSpPr>
            <a:spLocks noGrp="1"/>
          </p:cNvSpPr>
          <p:nvPr>
            <p:ph type="ctrTitle"/>
          </p:nvPr>
        </p:nvSpPr>
        <p:spPr/>
        <p:txBody>
          <a:bodyPr>
            <a:noAutofit/>
          </a:bodyPr>
          <a:lstStyle/>
          <a:p>
            <a:pPr>
              <a:lnSpc>
                <a:spcPts val="4000"/>
              </a:lnSpc>
            </a:pPr>
            <a:r>
              <a:rPr lang="en-US" sz="4000" dirty="0"/>
              <a:t>Women, wealth, </a:t>
            </a:r>
            <a:br>
              <a:rPr lang="en-US" sz="4000" dirty="0"/>
            </a:br>
            <a:r>
              <a:rPr lang="en-US" sz="4000" dirty="0"/>
              <a:t>and wisdom: </a:t>
            </a:r>
            <a:br>
              <a:rPr lang="en-US" sz="4000" dirty="0"/>
            </a:br>
            <a:r>
              <a:rPr lang="en-US" sz="3200" b="0" dirty="0"/>
              <a:t>Case studies, worksheets, and checklists to empower your journey</a:t>
            </a:r>
            <a:endParaRPr lang="en-US" sz="2800" b="0" dirty="0"/>
          </a:p>
        </p:txBody>
      </p:sp>
      <p:pic>
        <p:nvPicPr>
          <p:cNvPr id="20" name="Picture 19" descr="An individual sitting by a window drinking a cup of coffee. ">
            <a:extLst>
              <a:ext uri="{FF2B5EF4-FFF2-40B4-BE49-F238E27FC236}">
                <a16:creationId xmlns:a16="http://schemas.microsoft.com/office/drawing/2014/main" id="{B80969F1-4337-420E-9BB3-1593426BC9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978133" y="0"/>
            <a:ext cx="5210691" cy="6858000"/>
          </a:xfrm>
          <a:prstGeom prst="rect">
            <a:avLst/>
          </a:prstGeom>
        </p:spPr>
      </p:pic>
      <p:sp>
        <p:nvSpPr>
          <p:cNvPr id="6" name="Subtitle 5">
            <a:extLst>
              <a:ext uri="{FF2B5EF4-FFF2-40B4-BE49-F238E27FC236}">
                <a16:creationId xmlns:a16="http://schemas.microsoft.com/office/drawing/2014/main" id="{5CC6D241-1E56-41B4-A1DB-0256159CBF9E}"/>
              </a:ext>
            </a:extLst>
          </p:cNvPr>
          <p:cNvSpPr>
            <a:spLocks noGrp="1"/>
          </p:cNvSpPr>
          <p:nvPr>
            <p:ph type="subTitle" idx="1"/>
          </p:nvPr>
        </p:nvSpPr>
        <p:spPr>
          <a:xfrm>
            <a:off x="455613" y="4399698"/>
            <a:ext cx="5860128" cy="797141"/>
          </a:xfrm>
        </p:spPr>
        <p:txBody>
          <a:bodyPr wrap="square">
            <a:spAutoFit/>
          </a:bodyPr>
          <a:lstStyle/>
          <a:p>
            <a:pPr lvl="0"/>
            <a:r>
              <a:rPr lang="en-US" altLang="en-US" sz="1600" dirty="0"/>
              <a:t>Presenter’s name</a:t>
            </a:r>
            <a:br>
              <a:rPr lang="en-US" altLang="en-US" sz="1600" dirty="0"/>
            </a:br>
            <a:r>
              <a:rPr lang="en-US" altLang="en-US" dirty="0"/>
              <a:t>Presenter’s title</a:t>
            </a:r>
            <a:endParaRPr lang="en-US" altLang="en-US" sz="1600" dirty="0"/>
          </a:p>
          <a:p>
            <a:pPr lvl="0"/>
            <a:r>
              <a:rPr lang="en-US" altLang="en-US" dirty="0"/>
              <a:t>&lt;Date&gt;</a:t>
            </a:r>
            <a:endParaRPr lang="en-US" altLang="en-US" sz="1600" dirty="0"/>
          </a:p>
        </p:txBody>
      </p:sp>
      <p:pic>
        <p:nvPicPr>
          <p:cNvPr id="8" name="Logo" descr="Manulife John Hancock Investments logo">
            <a:extLst>
              <a:ext uri="{FF2B5EF4-FFF2-40B4-BE49-F238E27FC236}">
                <a16:creationId xmlns:a16="http://schemas.microsoft.com/office/drawing/2014/main" id="{A996329E-598A-2F17-DF3B-9781E233D7E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bwMode="black">
          <a:xfrm>
            <a:off x="466343" y="6246987"/>
            <a:ext cx="1662140" cy="253375"/>
          </a:xfrm>
          <a:prstGeom prst="rect">
            <a:avLst/>
          </a:prstGeom>
        </p:spPr>
      </p:pic>
    </p:spTree>
    <p:custDataLst>
      <p:tags r:id="rId1"/>
    </p:custDataLst>
    <p:extLst>
      <p:ext uri="{BB962C8B-B14F-4D97-AF65-F5344CB8AC3E}">
        <p14:creationId xmlns:p14="http://schemas.microsoft.com/office/powerpoint/2010/main" val="303704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n active senior riding a bike. ">
            <a:extLst>
              <a:ext uri="{FF2B5EF4-FFF2-40B4-BE49-F238E27FC236}">
                <a16:creationId xmlns:a16="http://schemas.microsoft.com/office/drawing/2014/main" id="{D98D304F-2BB3-4552-8372-70BD2C378F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
          <a:stretch/>
        </p:blipFill>
        <p:spPr>
          <a:xfrm flipH="1">
            <a:off x="-14514" y="0"/>
            <a:ext cx="12206514" cy="6871751"/>
          </a:xfrm>
          <a:prstGeom prst="rect">
            <a:avLst/>
          </a:prstGeom>
        </p:spPr>
      </p:pic>
      <p:sp>
        <p:nvSpPr>
          <p:cNvPr id="12" name="Title 12">
            <a:extLst>
              <a:ext uri="{FF2B5EF4-FFF2-40B4-BE49-F238E27FC236}">
                <a16:creationId xmlns:a16="http://schemas.microsoft.com/office/drawing/2014/main" id="{87A24F3B-3CF6-A31B-FE20-352796D5C71E}"/>
              </a:ext>
            </a:extLst>
          </p:cNvPr>
          <p:cNvSpPr txBox="1">
            <a:spLocks noGrp="1"/>
          </p:cNvSpPr>
          <p:nvPr>
            <p:ph type="title" idx="4294967295"/>
          </p:nvPr>
        </p:nvSpPr>
        <p:spPr>
          <a:xfrm>
            <a:off x="7387771" y="1418813"/>
            <a:ext cx="4801054" cy="2385091"/>
          </a:xfrm>
          <a:prstGeom prst="rect">
            <a:avLst/>
          </a:prstGeom>
          <a:solidFill>
            <a:srgbClr val="06874E"/>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365760" rIns="183600" bIns="182880" numCol="1" spcCol="0" rtlCol="0" fromWordArt="0" anchor="ctr" anchorCtr="0" forceAA="0" compatLnSpc="1">
            <a:prstTxWarp prst="textNoShape">
              <a:avLst/>
            </a:prstTxWarp>
            <a:noAutofit/>
          </a:bodyPr>
          <a:lstStyle>
            <a:lvl1pPr algn="l" defTabSz="914400" rtl="0" eaLnBrk="1" latinLnBrk="0" hangingPunct="1">
              <a:lnSpc>
                <a:spcPct val="95000"/>
              </a:lnSpc>
              <a:spcBef>
                <a:spcPct val="0"/>
              </a:spcBef>
              <a:buNone/>
              <a:defRPr sz="2400" b="1" kern="120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ts val="43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Don’t</a:t>
            </a:r>
            <a:r>
              <a:rPr kumimoji="0" lang="en-US" sz="4000" b="0" i="0" u="none" strike="noStrike" kern="1200" cap="none" spc="0" normalizeH="0" baseline="0" noProof="0" dirty="0">
                <a:ln>
                  <a:noFill/>
                </a:ln>
                <a:solidFill>
                  <a:srgbClr val="FFFFFF"/>
                </a:solidFill>
                <a:effectLst/>
                <a:uLnTx/>
                <a:uFillTx/>
                <a:latin typeface="+mn-lt"/>
                <a:ea typeface="+mn-ea"/>
                <a:cs typeface="+mn-cs"/>
              </a:rPr>
              <a:t> underestimate</a:t>
            </a:r>
            <a:br>
              <a:rPr kumimoji="0" lang="en-US" sz="4000" b="0" i="0" u="none" strike="noStrike" kern="1200" cap="none" spc="0" normalizeH="0" baseline="0" noProof="0" dirty="0">
                <a:ln>
                  <a:noFill/>
                </a:ln>
                <a:solidFill>
                  <a:srgbClr val="FFFFFF"/>
                </a:solidFill>
                <a:effectLst/>
                <a:uLnTx/>
                <a:uFillTx/>
                <a:latin typeface="+mn-lt"/>
                <a:ea typeface="+mn-ea"/>
                <a:cs typeface="+mn-cs"/>
              </a:rPr>
            </a:br>
            <a:r>
              <a:rPr kumimoji="0" lang="en-US" sz="4000" b="0" i="0" u="none" strike="noStrike" kern="1200" cap="none" spc="0" normalizeH="0" baseline="0" noProof="0" dirty="0">
                <a:ln>
                  <a:noFill/>
                </a:ln>
                <a:solidFill>
                  <a:srgbClr val="FFFFFF"/>
                </a:solidFill>
                <a:effectLst/>
                <a:uLnTx/>
                <a:uFillTx/>
                <a:latin typeface="+mn-lt"/>
                <a:ea typeface="+mn-ea"/>
                <a:cs typeface="+mn-cs"/>
              </a:rPr>
              <a:t>your abilities</a:t>
            </a:r>
          </a:p>
        </p:txBody>
      </p:sp>
      <p:sp>
        <p:nvSpPr>
          <p:cNvPr id="8" name="Rectangle 7">
            <a:extLst>
              <a:ext uri="{FF2B5EF4-FFF2-40B4-BE49-F238E27FC236}">
                <a16:creationId xmlns:a16="http://schemas.microsoft.com/office/drawing/2014/main" id="{9F9CE8F0-CD11-8383-991A-CD710868C4A3}"/>
              </a:ext>
              <a:ext uri="{C183D7F6-B498-43B3-948B-1728B52AA6E4}">
                <adec:decorative xmlns:adec="http://schemas.microsoft.com/office/drawing/2017/decorative" val="1"/>
              </a:ext>
            </a:extLst>
          </p:cNvPr>
          <p:cNvSpPr/>
          <p:nvPr/>
        </p:nvSpPr>
        <p:spPr>
          <a:xfrm>
            <a:off x="-1" y="5834157"/>
            <a:ext cx="12188825" cy="1037594"/>
          </a:xfrm>
          <a:prstGeom prst="rect">
            <a:avLst/>
          </a:prstGeom>
          <a:gradFill flip="none" rotWithShape="1">
            <a:gsLst>
              <a:gs pos="0">
                <a:schemeClr val="tx1">
                  <a:alpha val="0"/>
                  <a:lumMod val="96000"/>
                  <a:lumOff val="4000"/>
                </a:schemeClr>
              </a:gs>
              <a:gs pos="100000">
                <a:schemeClr val="tx1">
                  <a:alpha val="42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5" name="Graphic 12">
            <a:extLst>
              <a:ext uri="{FF2B5EF4-FFF2-40B4-BE49-F238E27FC236}">
                <a16:creationId xmlns:a16="http://schemas.microsoft.com/office/drawing/2014/main" id="{EB0BFE9B-EAA9-B05E-4E3E-31C7D36A36F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l="-655" t="-2628" r="-677" b="-5029"/>
          <a:stretch/>
        </p:blipFill>
        <p:spPr bwMode="black">
          <a:xfrm>
            <a:off x="479579" y="6253309"/>
            <a:ext cx="1946121" cy="315182"/>
          </a:xfrm>
          <a:prstGeom prst="rect">
            <a:avLst/>
          </a:prstGeom>
        </p:spPr>
      </p:pic>
      <p:sp>
        <p:nvSpPr>
          <p:cNvPr id="2" name="Slide Number Placeholder 1">
            <a:extLst>
              <a:ext uri="{FF2B5EF4-FFF2-40B4-BE49-F238E27FC236}">
                <a16:creationId xmlns:a16="http://schemas.microsoft.com/office/drawing/2014/main" id="{A5461D36-DA8D-A6C4-C3FB-454F4D45FF9E}"/>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solidFill>
                  <a:schemeClr val="bg1"/>
                </a:solidFill>
              </a:rPr>
              <a:pPr/>
              <a:t>10</a:t>
            </a:fld>
            <a:endParaRPr lang="en-US" dirty="0">
              <a:solidFill>
                <a:schemeClr val="bg1"/>
              </a:solidFill>
            </a:endParaRPr>
          </a:p>
        </p:txBody>
      </p:sp>
    </p:spTree>
    <p:custDataLst>
      <p:tags r:id="rId1"/>
    </p:custDataLst>
    <p:extLst>
      <p:ext uri="{BB962C8B-B14F-4D97-AF65-F5344CB8AC3E}">
        <p14:creationId xmlns:p14="http://schemas.microsoft.com/office/powerpoint/2010/main" val="10370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34100-6B13-A607-88B2-02488FA73A54}"/>
              </a:ext>
            </a:extLst>
          </p:cNvPr>
          <p:cNvSpPr>
            <a:spLocks noGrp="1"/>
          </p:cNvSpPr>
          <p:nvPr>
            <p:ph type="title"/>
          </p:nvPr>
        </p:nvSpPr>
        <p:spPr>
          <a:xfrm>
            <a:off x="466342" y="472437"/>
            <a:ext cx="11274553" cy="792167"/>
          </a:xfrm>
        </p:spPr>
        <p:txBody>
          <a:bodyPr/>
          <a:lstStyle/>
          <a:p>
            <a:r>
              <a:rPr lang="en-US"/>
              <a:t>Using your wealth for good</a:t>
            </a:r>
            <a:br>
              <a:rPr lang="en-US"/>
            </a:br>
            <a:endParaRPr lang="en-US" dirty="0"/>
          </a:p>
        </p:txBody>
      </p:sp>
      <p:sp>
        <p:nvSpPr>
          <p:cNvPr id="24" name="Content Placeholder 2">
            <a:extLst>
              <a:ext uri="{FF2B5EF4-FFF2-40B4-BE49-F238E27FC236}">
                <a16:creationId xmlns:a16="http://schemas.microsoft.com/office/drawing/2014/main" id="{8A1620E6-EA4B-9806-C9DC-779A27E8244C}"/>
              </a:ext>
            </a:extLst>
          </p:cNvPr>
          <p:cNvSpPr>
            <a:spLocks noGrp="1"/>
          </p:cNvSpPr>
          <p:nvPr>
            <p:ph idx="1"/>
          </p:nvPr>
        </p:nvSpPr>
        <p:spPr>
          <a:xfrm>
            <a:off x="997613" y="1454967"/>
            <a:ext cx="10193599" cy="575372"/>
          </a:xfrm>
        </p:spPr>
        <p:txBody>
          <a:bodyPr/>
          <a:lstStyle/>
          <a:p>
            <a:pPr marL="0" indent="0">
              <a:buNone/>
            </a:pPr>
            <a:r>
              <a:rPr lang="en-US" sz="2000" dirty="0"/>
              <a:t>Talk to your financial professional for qualified, objective and holistic advice focused on all aspects of your finances. </a:t>
            </a:r>
          </a:p>
          <a:p>
            <a:endParaRPr lang="en-US" dirty="0"/>
          </a:p>
        </p:txBody>
      </p:sp>
      <p:sp>
        <p:nvSpPr>
          <p:cNvPr id="7" name="Content Placeholder 2">
            <a:extLst>
              <a:ext uri="{FF2B5EF4-FFF2-40B4-BE49-F238E27FC236}">
                <a16:creationId xmlns:a16="http://schemas.microsoft.com/office/drawing/2014/main" id="{10BC9EE4-CD0C-EA4B-B902-2120307EC5FD}"/>
              </a:ext>
            </a:extLst>
          </p:cNvPr>
          <p:cNvSpPr txBox="1">
            <a:spLocks/>
          </p:cNvSpPr>
          <p:nvPr/>
        </p:nvSpPr>
        <p:spPr>
          <a:xfrm>
            <a:off x="1920876" y="2338085"/>
            <a:ext cx="8347075" cy="263069"/>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14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lgn="ctr">
              <a:lnSpc>
                <a:spcPct val="115000"/>
              </a:lnSpc>
              <a:spcBef>
                <a:spcPts val="0"/>
              </a:spcBef>
              <a:spcAft>
                <a:spcPts val="800"/>
              </a:spcAft>
              <a:buClr>
                <a:prstClr val="black"/>
              </a:buClr>
              <a:buNone/>
              <a:defRPr/>
            </a:pPr>
            <a:r>
              <a:rPr lang="en-CA" sz="2000" b="1" dirty="0">
                <a:solidFill>
                  <a:prstClr val="black"/>
                </a:solidFill>
                <a:latin typeface="Arial" panose="020B0604020202020204" pitchFamily="34" charset="0"/>
                <a:ea typeface="Calibri" panose="020F0502020204030204" pitchFamily="34" charset="0"/>
                <a:cs typeface="Arial" panose="020B0604020202020204" pitchFamily="34" charset="0"/>
              </a:rPr>
              <a:t>Successfully managing your charitable assets</a:t>
            </a:r>
          </a:p>
          <a:p>
            <a:pPr>
              <a:buClr>
                <a:prstClr val="black"/>
              </a:buClr>
              <a:defRPr/>
            </a:pPr>
            <a:endParaRPr lang="en-US" dirty="0">
              <a:solidFill>
                <a:prstClr val="black"/>
              </a:solidFill>
              <a:latin typeface="Arial" panose="020B0604020202020204"/>
            </a:endParaRPr>
          </a:p>
        </p:txBody>
      </p:sp>
      <p:sp>
        <p:nvSpPr>
          <p:cNvPr id="8" name="Rectangle 7">
            <a:extLst>
              <a:ext uri="{FF2B5EF4-FFF2-40B4-BE49-F238E27FC236}">
                <a16:creationId xmlns:a16="http://schemas.microsoft.com/office/drawing/2014/main" id="{D2937026-0D63-2C18-523F-99555BD613C8}"/>
              </a:ext>
            </a:extLst>
          </p:cNvPr>
          <p:cNvSpPr/>
          <p:nvPr/>
        </p:nvSpPr>
        <p:spPr>
          <a:xfrm>
            <a:off x="997613" y="2875280"/>
            <a:ext cx="2303878" cy="2502498"/>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82880" rIns="91440" bIns="0" numCol="1" spcCol="0" rtlCol="0" fromWordArt="0" anchor="t" anchorCtr="0" forceAA="0" compatLnSpc="1">
            <a:prstTxWarp prst="textNoShape">
              <a:avLst/>
            </a:prstTxWarp>
            <a:noAutofit/>
          </a:bodyPr>
          <a:lstStyle/>
          <a:p>
            <a:pPr algn="ctr">
              <a:defRPr/>
            </a:pPr>
            <a:r>
              <a:rPr lang="en-US" sz="2000" dirty="0">
                <a:solidFill>
                  <a:prstClr val="white"/>
                </a:solidFill>
                <a:latin typeface="Arial" panose="020B0604020202020204"/>
              </a:rPr>
              <a:t>Have a</a:t>
            </a:r>
          </a:p>
          <a:p>
            <a:pPr algn="ctr">
              <a:defRPr/>
            </a:pPr>
            <a:r>
              <a:rPr lang="en-US" sz="2000" dirty="0">
                <a:solidFill>
                  <a:prstClr val="white"/>
                </a:solidFill>
                <a:latin typeface="Arial" panose="020B0604020202020204"/>
              </a:rPr>
              <a:t>vision. </a:t>
            </a:r>
          </a:p>
        </p:txBody>
      </p:sp>
      <p:sp>
        <p:nvSpPr>
          <p:cNvPr id="9" name="Rectangle 8">
            <a:extLst>
              <a:ext uri="{FF2B5EF4-FFF2-40B4-BE49-F238E27FC236}">
                <a16:creationId xmlns:a16="http://schemas.microsoft.com/office/drawing/2014/main" id="{258A000E-0BA7-8CFA-07AA-C3A06194C487}"/>
              </a:ext>
            </a:extLst>
          </p:cNvPr>
          <p:cNvSpPr/>
          <p:nvPr/>
        </p:nvSpPr>
        <p:spPr>
          <a:xfrm>
            <a:off x="3623276" y="2875280"/>
            <a:ext cx="2308122" cy="2502498"/>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82880" rIns="91440" bIns="0" numCol="1" spcCol="0" rtlCol="0" fromWordArt="0" anchor="t" anchorCtr="0" forceAA="0" compatLnSpc="1">
            <a:prstTxWarp prst="textNoShape">
              <a:avLst/>
            </a:prstTxWarp>
            <a:noAutofit/>
          </a:bodyPr>
          <a:lstStyle/>
          <a:p>
            <a:pPr algn="ctr">
              <a:defRPr/>
            </a:pPr>
            <a:r>
              <a:rPr lang="en-US" sz="2000" dirty="0">
                <a:solidFill>
                  <a:prstClr val="white"/>
                </a:solidFill>
                <a:latin typeface="Arial" panose="020B0604020202020204"/>
              </a:rPr>
              <a:t>Grow your</a:t>
            </a:r>
          </a:p>
          <a:p>
            <a:pPr algn="ctr">
              <a:defRPr/>
            </a:pPr>
            <a:r>
              <a:rPr lang="en-US" sz="2000" dirty="0">
                <a:solidFill>
                  <a:prstClr val="white"/>
                </a:solidFill>
                <a:latin typeface="Arial" panose="020B0604020202020204"/>
              </a:rPr>
              <a:t>knowledge. </a:t>
            </a:r>
          </a:p>
        </p:txBody>
      </p:sp>
      <p:sp>
        <p:nvSpPr>
          <p:cNvPr id="10" name="Rectangle 9">
            <a:extLst>
              <a:ext uri="{FF2B5EF4-FFF2-40B4-BE49-F238E27FC236}">
                <a16:creationId xmlns:a16="http://schemas.microsoft.com/office/drawing/2014/main" id="{CBEAC52B-8CEA-E9AC-6733-CBEACFEE69F2}"/>
              </a:ext>
            </a:extLst>
          </p:cNvPr>
          <p:cNvSpPr/>
          <p:nvPr/>
        </p:nvSpPr>
        <p:spPr>
          <a:xfrm>
            <a:off x="6253184" y="2875280"/>
            <a:ext cx="2308122" cy="2502498"/>
          </a:xfrm>
          <a:prstGeom prst="rect">
            <a:avLst/>
          </a:prstGeom>
          <a:solidFill>
            <a:srgbClr val="EC64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82880" rIns="91440" bIns="0" numCol="1" spcCol="0" rtlCol="0" fromWordArt="0" anchor="t" anchorCtr="0" forceAA="0" compatLnSpc="1">
            <a:prstTxWarp prst="textNoShape">
              <a:avLst/>
            </a:prstTxWarp>
            <a:noAutofit/>
          </a:bodyPr>
          <a:lstStyle/>
          <a:p>
            <a:pPr algn="ctr">
              <a:defRPr/>
            </a:pPr>
            <a:r>
              <a:rPr lang="en-US" sz="2000" dirty="0">
                <a:solidFill>
                  <a:prstClr val="white"/>
                </a:solidFill>
                <a:latin typeface="Arial" panose="020B0604020202020204"/>
              </a:rPr>
              <a:t>Understand</a:t>
            </a:r>
          </a:p>
          <a:p>
            <a:pPr algn="ctr">
              <a:defRPr/>
            </a:pPr>
            <a:r>
              <a:rPr lang="en-US" sz="2000" dirty="0">
                <a:solidFill>
                  <a:prstClr val="white"/>
                </a:solidFill>
                <a:latin typeface="Arial" panose="020B0604020202020204"/>
              </a:rPr>
              <a:t>your options. </a:t>
            </a:r>
          </a:p>
        </p:txBody>
      </p:sp>
      <p:sp>
        <p:nvSpPr>
          <p:cNvPr id="11" name="Rectangle 10">
            <a:extLst>
              <a:ext uri="{FF2B5EF4-FFF2-40B4-BE49-F238E27FC236}">
                <a16:creationId xmlns:a16="http://schemas.microsoft.com/office/drawing/2014/main" id="{84566556-7748-BE54-1042-73EE5FB93603}"/>
              </a:ext>
            </a:extLst>
          </p:cNvPr>
          <p:cNvSpPr/>
          <p:nvPr/>
        </p:nvSpPr>
        <p:spPr>
          <a:xfrm>
            <a:off x="8883091" y="2875280"/>
            <a:ext cx="2308122" cy="2502498"/>
          </a:xfrm>
          <a:prstGeom prst="rect">
            <a:avLst/>
          </a:prstGeom>
          <a:solidFill>
            <a:srgbClr val="D77D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2880" rIns="0" bIns="0" numCol="1" spcCol="0" rtlCol="0" fromWordArt="0" anchor="t" anchorCtr="0" forceAA="0" compatLnSpc="1">
            <a:prstTxWarp prst="textNoShape">
              <a:avLst/>
            </a:prstTxWarp>
            <a:noAutofit/>
          </a:bodyPr>
          <a:lstStyle/>
          <a:p>
            <a:pPr algn="ctr">
              <a:defRPr/>
            </a:pPr>
            <a:r>
              <a:rPr lang="en-US" sz="2000" dirty="0">
                <a:solidFill>
                  <a:prstClr val="white"/>
                </a:solidFill>
                <a:latin typeface="Arial" panose="020B0604020202020204"/>
              </a:rPr>
              <a:t>Review</a:t>
            </a:r>
            <a:br>
              <a:rPr lang="en-US" sz="2000" dirty="0">
                <a:solidFill>
                  <a:prstClr val="white"/>
                </a:solidFill>
                <a:latin typeface="Arial" panose="020B0604020202020204"/>
              </a:rPr>
            </a:br>
            <a:r>
              <a:rPr lang="en-US" sz="2000" dirty="0">
                <a:solidFill>
                  <a:prstClr val="white"/>
                </a:solidFill>
                <a:latin typeface="Arial" panose="020B0604020202020204"/>
              </a:rPr>
              <a:t>your giving</a:t>
            </a:r>
            <a:br>
              <a:rPr lang="en-US" sz="2000" dirty="0">
                <a:solidFill>
                  <a:prstClr val="white"/>
                </a:solidFill>
                <a:latin typeface="Arial" panose="020B0604020202020204"/>
              </a:rPr>
            </a:br>
            <a:r>
              <a:rPr lang="en-US" sz="2000" dirty="0">
                <a:solidFill>
                  <a:prstClr val="white"/>
                </a:solidFill>
                <a:latin typeface="Arial" panose="020B0604020202020204"/>
              </a:rPr>
              <a:t>plan regularly.  </a:t>
            </a:r>
          </a:p>
        </p:txBody>
      </p:sp>
      <p:pic>
        <p:nvPicPr>
          <p:cNvPr id="13" name="Graphic 12">
            <a:extLst>
              <a:ext uri="{FF2B5EF4-FFF2-40B4-BE49-F238E27FC236}">
                <a16:creationId xmlns:a16="http://schemas.microsoft.com/office/drawing/2014/main" id="{D2BAEEF2-98BE-506A-8820-962D3F82DB6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31957" y="4523981"/>
            <a:ext cx="1001324" cy="667550"/>
          </a:xfrm>
          <a:prstGeom prst="rect">
            <a:avLst/>
          </a:prstGeom>
        </p:spPr>
      </p:pic>
      <p:pic>
        <p:nvPicPr>
          <p:cNvPr id="15" name="Graphic 14">
            <a:extLst>
              <a:ext uri="{FF2B5EF4-FFF2-40B4-BE49-F238E27FC236}">
                <a16:creationId xmlns:a16="http://schemas.microsoft.com/office/drawing/2014/main" id="{6C0A36C2-6527-A2EC-E5BF-32F98E7332E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70073" y="4227293"/>
            <a:ext cx="890067" cy="964238"/>
          </a:xfrm>
          <a:prstGeom prst="rect">
            <a:avLst/>
          </a:prstGeom>
        </p:spPr>
      </p:pic>
      <p:pic>
        <p:nvPicPr>
          <p:cNvPr id="17" name="Graphic 16">
            <a:extLst>
              <a:ext uri="{FF2B5EF4-FFF2-40B4-BE49-F238E27FC236}">
                <a16:creationId xmlns:a16="http://schemas.microsoft.com/office/drawing/2014/main" id="{ABA8A327-8730-98F4-570B-0C0E49301DE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60645" y="4227293"/>
            <a:ext cx="927153" cy="964238"/>
          </a:xfrm>
          <a:prstGeom prst="rect">
            <a:avLst/>
          </a:prstGeom>
        </p:spPr>
      </p:pic>
      <p:pic>
        <p:nvPicPr>
          <p:cNvPr id="19" name="Graphic 18">
            <a:extLst>
              <a:ext uri="{FF2B5EF4-FFF2-40B4-BE49-F238E27FC236}">
                <a16:creationId xmlns:a16="http://schemas.microsoft.com/office/drawing/2014/main" id="{A0471E9B-9F48-BF7C-D8B2-D35B88013C58}"/>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53464" y="4282552"/>
            <a:ext cx="964238" cy="964238"/>
          </a:xfrm>
          <a:prstGeom prst="rect">
            <a:avLst/>
          </a:prstGeom>
        </p:spPr>
      </p:pic>
      <p:sp>
        <p:nvSpPr>
          <p:cNvPr id="5" name="Slide Number Placeholder 4">
            <a:extLst>
              <a:ext uri="{FF2B5EF4-FFF2-40B4-BE49-F238E27FC236}">
                <a16:creationId xmlns:a16="http://schemas.microsoft.com/office/drawing/2014/main" id="{51BEED02-F786-4EA8-E92F-CB1B1944EBBE}"/>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100</a:t>
            </a:fld>
            <a:endParaRPr lang="en-US" dirty="0"/>
          </a:p>
        </p:txBody>
      </p:sp>
    </p:spTree>
    <p:extLst>
      <p:ext uri="{BB962C8B-B14F-4D97-AF65-F5344CB8AC3E}">
        <p14:creationId xmlns:p14="http://schemas.microsoft.com/office/powerpoint/2010/main" val="413010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3C4E4E-F638-AA23-0F4F-B112713F87AA}"/>
              </a:ext>
            </a:extLst>
          </p:cNvPr>
          <p:cNvSpPr>
            <a:spLocks noGrp="1"/>
          </p:cNvSpPr>
          <p:nvPr>
            <p:ph type="title"/>
          </p:nvPr>
        </p:nvSpPr>
        <p:spPr>
          <a:xfrm>
            <a:off x="466342" y="472437"/>
            <a:ext cx="11274553" cy="792167"/>
          </a:xfrm>
        </p:spPr>
        <p:txBody>
          <a:bodyPr/>
          <a:lstStyle/>
          <a:p>
            <a:r>
              <a:rPr lang="en-US" dirty="0"/>
              <a:t>Worksheet and checklist</a:t>
            </a:r>
            <a:br>
              <a:rPr lang="en-US" dirty="0"/>
            </a:br>
            <a:endParaRPr lang="en-US" dirty="0"/>
          </a:p>
        </p:txBody>
      </p:sp>
      <p:grpSp>
        <p:nvGrpSpPr>
          <p:cNvPr id="3" name="Group 2" descr="Screen capture of Manulife John Hancock Investments’ Achieving your philanthropic goals worksheet and checklist. This fillable checklist asks questions about values and impact goals and includes a checklist for choosing a charity which your clients can use as a tool for screening and assessing charities they may be interested in supporting.">
            <a:extLst>
              <a:ext uri="{FF2B5EF4-FFF2-40B4-BE49-F238E27FC236}">
                <a16:creationId xmlns:a16="http://schemas.microsoft.com/office/drawing/2014/main" id="{0301883B-7DE1-9AA2-E2ED-30DD8FDAC541}"/>
              </a:ext>
            </a:extLst>
          </p:cNvPr>
          <p:cNvGrpSpPr/>
          <p:nvPr/>
        </p:nvGrpSpPr>
        <p:grpSpPr>
          <a:xfrm>
            <a:off x="2568247" y="1275657"/>
            <a:ext cx="7053275" cy="4458544"/>
            <a:chOff x="2727317" y="1376222"/>
            <a:chExt cx="6735090" cy="4257413"/>
          </a:xfrm>
        </p:grpSpPr>
        <p:pic>
          <p:nvPicPr>
            <p:cNvPr id="17" name="Picture 16">
              <a:extLst>
                <a:ext uri="{FF2B5EF4-FFF2-40B4-BE49-F238E27FC236}">
                  <a16:creationId xmlns:a16="http://schemas.microsoft.com/office/drawing/2014/main" id="{6629C985-7240-9992-8ABC-C01AA7CC02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10839" y="1404901"/>
              <a:ext cx="2651568" cy="3431440"/>
            </a:xfrm>
            <a:prstGeom prst="rect">
              <a:avLst/>
            </a:prstGeom>
            <a:ln w="6350">
              <a:solidFill>
                <a:schemeClr val="bg1">
                  <a:lumMod val="65000"/>
                </a:schemeClr>
              </a:solidFill>
            </a:ln>
            <a:effectLst/>
          </p:spPr>
        </p:pic>
        <p:pic>
          <p:nvPicPr>
            <p:cNvPr id="9" name="Picture 8">
              <a:extLst>
                <a:ext uri="{FF2B5EF4-FFF2-40B4-BE49-F238E27FC236}">
                  <a16:creationId xmlns:a16="http://schemas.microsoft.com/office/drawing/2014/main" id="{04097091-2062-CD48-9765-375C2820726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27317" y="1376222"/>
              <a:ext cx="3084429" cy="3993941"/>
            </a:xfrm>
            <a:prstGeom prst="rect">
              <a:avLst/>
            </a:prstGeom>
            <a:ln w="6350">
              <a:solidFill>
                <a:schemeClr val="bg1">
                  <a:lumMod val="65000"/>
                </a:schemeClr>
              </a:solidFill>
            </a:ln>
            <a:effectLst/>
          </p:spPr>
        </p:pic>
        <p:pic>
          <p:nvPicPr>
            <p:cNvPr id="20" name="Picture 19">
              <a:extLst>
                <a:ext uri="{FF2B5EF4-FFF2-40B4-BE49-F238E27FC236}">
                  <a16:creationId xmlns:a16="http://schemas.microsoft.com/office/drawing/2014/main" id="{9D8B4EDE-75DA-2A97-AC3B-EF502B77611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488330" y="1802521"/>
              <a:ext cx="2651568" cy="3431440"/>
            </a:xfrm>
            <a:prstGeom prst="rect">
              <a:avLst/>
            </a:prstGeom>
            <a:ln w="6350">
              <a:solidFill>
                <a:schemeClr val="bg1">
                  <a:lumMod val="65000"/>
                </a:schemeClr>
              </a:solidFill>
            </a:ln>
            <a:effectLst/>
          </p:spPr>
        </p:pic>
        <p:pic>
          <p:nvPicPr>
            <p:cNvPr id="13" name="Picture 12" descr="Table&#10;&#10;Description automatically generated with medium confidence">
              <a:extLst>
                <a:ext uri="{FF2B5EF4-FFF2-40B4-BE49-F238E27FC236}">
                  <a16:creationId xmlns:a16="http://schemas.microsoft.com/office/drawing/2014/main" id="{79747B49-BA8C-C2CD-31D1-BA0EE91763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7103" y="2202194"/>
              <a:ext cx="2651568" cy="3431441"/>
            </a:xfrm>
            <a:prstGeom prst="rect">
              <a:avLst/>
            </a:prstGeom>
            <a:ln w="6350">
              <a:solidFill>
                <a:schemeClr val="bg1">
                  <a:lumMod val="65000"/>
                </a:schemeClr>
              </a:solidFill>
            </a:ln>
            <a:effectLst/>
          </p:spPr>
        </p:pic>
      </p:grpSp>
      <p:sp>
        <p:nvSpPr>
          <p:cNvPr id="11" name="Text Placeholder 10">
            <a:extLst>
              <a:ext uri="{FF2B5EF4-FFF2-40B4-BE49-F238E27FC236}">
                <a16:creationId xmlns:a16="http://schemas.microsoft.com/office/drawing/2014/main" id="{F9E9C801-31CE-D4DE-2EF6-3CD0012F0222}"/>
              </a:ext>
            </a:extLst>
          </p:cNvPr>
          <p:cNvSpPr>
            <a:spLocks noGrp="1"/>
          </p:cNvSpPr>
          <p:nvPr>
            <p:ph type="body" sz="quarter" idx="13"/>
          </p:nvPr>
        </p:nvSpPr>
        <p:spPr>
          <a:xfrm>
            <a:off x="4051300" y="6110288"/>
            <a:ext cx="7083425" cy="403225"/>
          </a:xfrm>
        </p:spPr>
        <p:txBody>
          <a:bodyPr/>
          <a:lstStyle/>
          <a:p>
            <a:r>
              <a:rPr lang="en-CA" dirty="0"/>
              <a:t>This material does not constitute tax, legal, or accounting advice, and neither John Hancock nor any of its agents, employees, or registered representatives are in the business of offering such advice. It was not intended or written for use, and cannot be used, by any taxpayer for the purpose of avoiding any IRS penalty. It was written to support the marketing of the transactions or topics it addresses. Anyone interested in these transactions or topics should seek advice based on his or her particular circumstances from independent professional advisors.</a:t>
            </a:r>
          </a:p>
        </p:txBody>
      </p:sp>
      <p:sp>
        <p:nvSpPr>
          <p:cNvPr id="2" name="Slide Number Placeholder 1">
            <a:extLst>
              <a:ext uri="{FF2B5EF4-FFF2-40B4-BE49-F238E27FC236}">
                <a16:creationId xmlns:a16="http://schemas.microsoft.com/office/drawing/2014/main" id="{D71A88DC-F4E0-805C-9FBC-40B64C8B756E}"/>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101</a:t>
            </a:fld>
            <a:endParaRPr lang="en-US" dirty="0"/>
          </a:p>
        </p:txBody>
      </p:sp>
    </p:spTree>
    <p:extLst>
      <p:ext uri="{BB962C8B-B14F-4D97-AF65-F5344CB8AC3E}">
        <p14:creationId xmlns:p14="http://schemas.microsoft.com/office/powerpoint/2010/main" val="240836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individual looking at a file folder. ">
            <a:extLst>
              <a:ext uri="{FF2B5EF4-FFF2-40B4-BE49-F238E27FC236}">
                <a16:creationId xmlns:a16="http://schemas.microsoft.com/office/drawing/2014/main" id="{1B69DA71-AB70-4044-8410-B438678C04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36736" y="0"/>
            <a:ext cx="7852090" cy="6858000"/>
          </a:xfrm>
          <a:prstGeom prst="rect">
            <a:avLst/>
          </a:prstGeom>
        </p:spPr>
      </p:pic>
      <p:sp>
        <p:nvSpPr>
          <p:cNvPr id="5" name="Rectangle 4">
            <a:extLst>
              <a:ext uri="{FF2B5EF4-FFF2-40B4-BE49-F238E27FC236}">
                <a16:creationId xmlns:a16="http://schemas.microsoft.com/office/drawing/2014/main" id="{5AF6B33D-469C-4C94-84AC-6F706EBCCB68}"/>
              </a:ext>
              <a:ext uri="{C183D7F6-B498-43B3-948B-1728B52AA6E4}">
                <adec:decorative xmlns:adec="http://schemas.microsoft.com/office/drawing/2017/decorative" val="1"/>
              </a:ext>
            </a:extLst>
          </p:cNvPr>
          <p:cNvSpPr/>
          <p:nvPr/>
        </p:nvSpPr>
        <p:spPr>
          <a:xfrm>
            <a:off x="0" y="0"/>
            <a:ext cx="4357053" cy="6858000"/>
          </a:xfrm>
          <a:prstGeom prst="rect">
            <a:avLst/>
          </a:prstGeom>
          <a:solidFill>
            <a:srgbClr val="EC64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8" name="Title 7">
            <a:extLst>
              <a:ext uri="{FF2B5EF4-FFF2-40B4-BE49-F238E27FC236}">
                <a16:creationId xmlns:a16="http://schemas.microsoft.com/office/drawing/2014/main" id="{E8AD9B24-8805-48B9-9224-4E1A788FB715}"/>
              </a:ext>
            </a:extLst>
          </p:cNvPr>
          <p:cNvSpPr txBox="1">
            <a:spLocks noGrp="1"/>
          </p:cNvSpPr>
          <p:nvPr>
            <p:ph type="title" idx="4294967295"/>
          </p:nvPr>
        </p:nvSpPr>
        <p:spPr>
          <a:xfrm>
            <a:off x="649447" y="1787559"/>
            <a:ext cx="3037841"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7200" b="0" i="0" u="none" strike="noStrike" kern="1200" cap="none" spc="0" normalizeH="0" baseline="0" noProof="0" dirty="0">
                <a:ln>
                  <a:noFill/>
                </a:ln>
                <a:solidFill>
                  <a:schemeClr val="bg1"/>
                </a:solidFill>
                <a:effectLst/>
                <a:uLnTx/>
                <a:uFillTx/>
                <a:latin typeface="+mj-lt"/>
                <a:ea typeface="+mn-ea"/>
                <a:cs typeface="+mn-cs"/>
              </a:rPr>
              <a:t>4</a:t>
            </a:r>
          </a:p>
        </p:txBody>
      </p:sp>
      <p:sp>
        <p:nvSpPr>
          <p:cNvPr id="10" name="Title 5">
            <a:extLst>
              <a:ext uri="{FF2B5EF4-FFF2-40B4-BE49-F238E27FC236}">
                <a16:creationId xmlns:a16="http://schemas.microsoft.com/office/drawing/2014/main" id="{41BBCA46-BD72-7A41-09F5-55E111FA0E5F}"/>
              </a:ext>
            </a:extLst>
          </p:cNvPr>
          <p:cNvSpPr txBox="1">
            <a:spLocks/>
          </p:cNvSpPr>
          <p:nvPr/>
        </p:nvSpPr>
        <p:spPr>
          <a:xfrm>
            <a:off x="649447" y="3089722"/>
            <a:ext cx="3037841" cy="12464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pPr algn="ctr">
              <a:lnSpc>
                <a:spcPts val="4500"/>
              </a:lnSpc>
              <a:spcBef>
                <a:spcPts val="0"/>
              </a:spcBef>
              <a:defRPr/>
            </a:pPr>
            <a:r>
              <a:rPr lang="en-US" sz="4000" b="0">
                <a:solidFill>
                  <a:schemeClr val="bg1"/>
                </a:solidFill>
                <a:ea typeface="+mn-ea"/>
                <a:cs typeface="+mn-cs"/>
              </a:rPr>
              <a:t>Actionable </a:t>
            </a:r>
            <a:r>
              <a:rPr lang="en-US" sz="4000" b="0" i="1">
                <a:solidFill>
                  <a:schemeClr val="bg1"/>
                </a:solidFill>
                <a:ea typeface="+mn-ea"/>
                <a:cs typeface="+mn-cs"/>
              </a:rPr>
              <a:t>steps</a:t>
            </a:r>
            <a:endParaRPr lang="en-US" sz="4000" b="0" i="1" dirty="0">
              <a:solidFill>
                <a:schemeClr val="bg1"/>
              </a:solidFill>
              <a:ea typeface="+mn-ea"/>
              <a:cs typeface="+mn-cs"/>
            </a:endParaRPr>
          </a:p>
        </p:txBody>
      </p:sp>
      <p:pic>
        <p:nvPicPr>
          <p:cNvPr id="4" name="Graphic 12">
            <a:extLst>
              <a:ext uri="{FF2B5EF4-FFF2-40B4-BE49-F238E27FC236}">
                <a16:creationId xmlns:a16="http://schemas.microsoft.com/office/drawing/2014/main" id="{52289AB0-C829-80BB-D7BF-802DF1B03AE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l="-655" t="-2628" r="-677" b="-5029"/>
          <a:stretch/>
        </p:blipFill>
        <p:spPr bwMode="black">
          <a:xfrm>
            <a:off x="455150" y="6240355"/>
            <a:ext cx="1673333" cy="271003"/>
          </a:xfrm>
          <a:prstGeom prst="rect">
            <a:avLst/>
          </a:prstGeom>
        </p:spPr>
      </p:pic>
      <p:sp>
        <p:nvSpPr>
          <p:cNvPr id="2" name="Slide Number Placeholder 1">
            <a:extLst>
              <a:ext uri="{FF2B5EF4-FFF2-40B4-BE49-F238E27FC236}">
                <a16:creationId xmlns:a16="http://schemas.microsoft.com/office/drawing/2014/main" id="{7AD8D0F3-7C58-2C45-5AF5-96D733F7A8F1}"/>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102</a:t>
            </a:fld>
            <a:endParaRPr lang="en-US" dirty="0"/>
          </a:p>
        </p:txBody>
      </p:sp>
    </p:spTree>
    <p:extLst>
      <p:ext uri="{BB962C8B-B14F-4D97-AF65-F5344CB8AC3E}">
        <p14:creationId xmlns:p14="http://schemas.microsoft.com/office/powerpoint/2010/main" val="311418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p:cNvSpPr>
            <a:spLocks noGrp="1" noChangeArrowheads="1"/>
          </p:cNvSpPr>
          <p:nvPr>
            <p:ph type="title"/>
          </p:nvPr>
        </p:nvSpPr>
        <p:spPr>
          <a:xfrm>
            <a:off x="466342" y="472437"/>
            <a:ext cx="11274553" cy="792167"/>
          </a:xfrm>
        </p:spPr>
        <p:txBody>
          <a:bodyPr/>
          <a:lstStyle/>
          <a:p>
            <a:r>
              <a:rPr lang="en-US" dirty="0"/>
              <a:t>Elements of a financial plan</a:t>
            </a:r>
          </a:p>
        </p:txBody>
      </p:sp>
      <p:sp>
        <p:nvSpPr>
          <p:cNvPr id="47" name="Content Placeholder 1"/>
          <p:cNvSpPr txBox="1">
            <a:spLocks/>
          </p:cNvSpPr>
          <p:nvPr/>
        </p:nvSpPr>
        <p:spPr>
          <a:xfrm>
            <a:off x="1917278" y="1365190"/>
            <a:ext cx="2831549" cy="430887"/>
          </a:xfrm>
          <a:prstGeom prst="rect">
            <a:avLst/>
          </a:prstGeom>
        </p:spPr>
        <p:txBody>
          <a:bodyPr wrap="square" lIns="0" tIns="0" rIns="0" bIns="0" anchor="ctr">
            <a:noAutofit/>
          </a:bodyPr>
          <a:lstStyle>
            <a:lvl1pPr marL="342900" indent="-342900" algn="l" rtl="0" eaLnBrk="0" fontAlgn="base" hangingPunct="0">
              <a:spcBef>
                <a:spcPct val="20000"/>
              </a:spcBef>
              <a:spcAft>
                <a:spcPct val="0"/>
              </a:spcAft>
              <a:buClr>
                <a:schemeClr val="tx2"/>
              </a:buClr>
              <a:buSzPct val="80000"/>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80000"/>
              <a:buFont typeface="Wingdings" panose="05000000000000000000" pitchFamily="2" charset="2"/>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panose="05000000000000000000" pitchFamily="2" charset="2"/>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525" lvl="1" indent="0">
              <a:spcBef>
                <a:spcPts val="0"/>
              </a:spcBef>
              <a:buClr>
                <a:srgbClr val="FFFFFF"/>
              </a:buClr>
              <a:buSzPct val="90000"/>
              <a:buNone/>
              <a:defRPr/>
            </a:pPr>
            <a:r>
              <a:rPr lang="en-US" sz="2100" dirty="0">
                <a:latin typeface="Arial" panose="020B0604020202020204" pitchFamily="34" charset="0"/>
              </a:rPr>
              <a:t>Philanthropic planning</a:t>
            </a:r>
          </a:p>
        </p:txBody>
      </p:sp>
      <p:sp>
        <p:nvSpPr>
          <p:cNvPr id="46" name="Content Placeholder 1"/>
          <p:cNvSpPr txBox="1">
            <a:spLocks/>
          </p:cNvSpPr>
          <p:nvPr/>
        </p:nvSpPr>
        <p:spPr>
          <a:xfrm>
            <a:off x="1917277" y="2526417"/>
            <a:ext cx="2342968" cy="548640"/>
          </a:xfrm>
          <a:prstGeom prst="rect">
            <a:avLst/>
          </a:prstGeom>
        </p:spPr>
        <p:txBody>
          <a:bodyPr wrap="square" lIns="0" tIns="0" rIns="0" bIns="0" anchor="ctr">
            <a:noAutofit/>
          </a:bodyPr>
          <a:lstStyle>
            <a:lvl1pPr marL="342900" indent="-342900" algn="l" rtl="0" eaLnBrk="0" fontAlgn="base" hangingPunct="0">
              <a:spcBef>
                <a:spcPct val="20000"/>
              </a:spcBef>
              <a:spcAft>
                <a:spcPct val="0"/>
              </a:spcAft>
              <a:buClr>
                <a:schemeClr val="tx2"/>
              </a:buClr>
              <a:buSzPct val="80000"/>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80000"/>
              <a:buFont typeface="Wingdings" panose="05000000000000000000" pitchFamily="2" charset="2"/>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panose="05000000000000000000" pitchFamily="2" charset="2"/>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525" lvl="1" indent="0">
              <a:spcBef>
                <a:spcPts val="0"/>
              </a:spcBef>
              <a:buClr>
                <a:srgbClr val="FFFFFF"/>
              </a:buClr>
              <a:buSzPct val="90000"/>
              <a:buNone/>
              <a:defRPr/>
            </a:pPr>
            <a:r>
              <a:rPr lang="en-US" sz="2100" dirty="0">
                <a:latin typeface="Arial" panose="020B0604020202020204" pitchFamily="34" charset="0"/>
              </a:rPr>
              <a:t>Family </a:t>
            </a:r>
            <a:br>
              <a:rPr lang="en-US" sz="2100" dirty="0">
                <a:latin typeface="Arial" panose="020B0604020202020204" pitchFamily="34" charset="0"/>
              </a:rPr>
            </a:br>
            <a:r>
              <a:rPr lang="en-US" sz="2100" dirty="0">
                <a:latin typeface="Arial" panose="020B0604020202020204" pitchFamily="34" charset="0"/>
              </a:rPr>
              <a:t>needs planning</a:t>
            </a:r>
          </a:p>
        </p:txBody>
      </p:sp>
      <p:sp>
        <p:nvSpPr>
          <p:cNvPr id="45" name="Content Placeholder 1"/>
          <p:cNvSpPr txBox="1">
            <a:spLocks/>
          </p:cNvSpPr>
          <p:nvPr/>
        </p:nvSpPr>
        <p:spPr>
          <a:xfrm>
            <a:off x="1917277" y="3844500"/>
            <a:ext cx="2530028" cy="548640"/>
          </a:xfrm>
          <a:prstGeom prst="rect">
            <a:avLst/>
          </a:prstGeom>
        </p:spPr>
        <p:txBody>
          <a:bodyPr wrap="square" lIns="0" tIns="0" rIns="0" bIns="0" anchor="ctr">
            <a:noAutofit/>
          </a:bodyPr>
          <a:lstStyle>
            <a:lvl1pPr marL="342900" indent="-342900" algn="l" rtl="0" eaLnBrk="0" fontAlgn="base" hangingPunct="0">
              <a:spcBef>
                <a:spcPct val="20000"/>
              </a:spcBef>
              <a:spcAft>
                <a:spcPct val="0"/>
              </a:spcAft>
              <a:buClr>
                <a:schemeClr val="tx2"/>
              </a:buClr>
              <a:buSzPct val="80000"/>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80000"/>
              <a:buFont typeface="Wingdings" panose="05000000000000000000" pitchFamily="2" charset="2"/>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panose="05000000000000000000" pitchFamily="2" charset="2"/>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525" lvl="1" indent="0">
              <a:spcBef>
                <a:spcPts val="0"/>
              </a:spcBef>
              <a:buClr>
                <a:srgbClr val="FFFFFF"/>
              </a:buClr>
              <a:buSzPct val="90000"/>
              <a:buNone/>
              <a:defRPr/>
            </a:pPr>
            <a:r>
              <a:rPr lang="en-US" sz="2100" dirty="0">
                <a:latin typeface="Arial" panose="020B0604020202020204" pitchFamily="34" charset="0"/>
              </a:rPr>
              <a:t>Estate planning</a:t>
            </a:r>
          </a:p>
        </p:txBody>
      </p:sp>
      <p:sp>
        <p:nvSpPr>
          <p:cNvPr id="48" name="Content Placeholder 1"/>
          <p:cNvSpPr txBox="1">
            <a:spLocks/>
          </p:cNvSpPr>
          <p:nvPr/>
        </p:nvSpPr>
        <p:spPr>
          <a:xfrm>
            <a:off x="1917277" y="5139811"/>
            <a:ext cx="2194118" cy="430887"/>
          </a:xfrm>
          <a:prstGeom prst="rect">
            <a:avLst/>
          </a:prstGeom>
        </p:spPr>
        <p:txBody>
          <a:bodyPr wrap="square" lIns="0" tIns="0" rIns="0" bIns="0" anchor="ctr">
            <a:noAutofit/>
          </a:bodyPr>
          <a:lstStyle>
            <a:lvl1pPr marL="342900" indent="-342900" algn="l" rtl="0" eaLnBrk="0" fontAlgn="base" hangingPunct="0">
              <a:spcBef>
                <a:spcPct val="20000"/>
              </a:spcBef>
              <a:spcAft>
                <a:spcPct val="0"/>
              </a:spcAft>
              <a:buClr>
                <a:schemeClr val="tx2"/>
              </a:buClr>
              <a:buSzPct val="80000"/>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80000"/>
              <a:buFont typeface="Wingdings" panose="05000000000000000000" pitchFamily="2" charset="2"/>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panose="05000000000000000000" pitchFamily="2" charset="2"/>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525" lvl="1" indent="0">
              <a:spcBef>
                <a:spcPts val="0"/>
              </a:spcBef>
              <a:buClr>
                <a:srgbClr val="FFFFFF"/>
              </a:buClr>
              <a:buSzPct val="90000"/>
              <a:buNone/>
              <a:defRPr/>
            </a:pPr>
            <a:r>
              <a:rPr lang="en-US" sz="2100" dirty="0">
                <a:latin typeface="Arial" panose="020B0604020202020204" pitchFamily="34" charset="0"/>
              </a:rPr>
              <a:t>Insurance planning</a:t>
            </a:r>
          </a:p>
        </p:txBody>
      </p:sp>
      <p:sp>
        <p:nvSpPr>
          <p:cNvPr id="9" name="Content Placeholder 1"/>
          <p:cNvSpPr txBox="1">
            <a:spLocks/>
          </p:cNvSpPr>
          <p:nvPr/>
        </p:nvSpPr>
        <p:spPr>
          <a:xfrm>
            <a:off x="7436326" y="1365190"/>
            <a:ext cx="2831549" cy="430887"/>
          </a:xfrm>
          <a:prstGeom prst="rect">
            <a:avLst/>
          </a:prstGeom>
        </p:spPr>
        <p:txBody>
          <a:bodyPr wrap="square" lIns="0" tIns="0" rIns="0" bIns="0" anchor="ctr">
            <a:noAutofit/>
          </a:bodyPr>
          <a:lstStyle>
            <a:lvl1pPr marL="342900" indent="-342900" algn="l" rtl="0" eaLnBrk="0" fontAlgn="base" hangingPunct="0">
              <a:spcBef>
                <a:spcPct val="20000"/>
              </a:spcBef>
              <a:spcAft>
                <a:spcPct val="0"/>
              </a:spcAft>
              <a:buClr>
                <a:schemeClr val="tx2"/>
              </a:buClr>
              <a:buSzPct val="80000"/>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80000"/>
              <a:buFont typeface="Wingdings" panose="05000000000000000000" pitchFamily="2" charset="2"/>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panose="05000000000000000000" pitchFamily="2" charset="2"/>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525" lvl="1" indent="0" algn="r">
              <a:spcBef>
                <a:spcPts val="0"/>
              </a:spcBef>
              <a:buClr>
                <a:srgbClr val="FFFFFF"/>
              </a:buClr>
              <a:buSzPct val="90000"/>
              <a:buNone/>
              <a:defRPr/>
            </a:pPr>
            <a:r>
              <a:rPr lang="en-US" sz="2100" dirty="0">
                <a:latin typeface="Arial" panose="020B0604020202020204" pitchFamily="34" charset="0"/>
              </a:rPr>
              <a:t>Cash flow and </a:t>
            </a:r>
          </a:p>
          <a:p>
            <a:pPr marL="9525" lvl="1" indent="0" algn="r">
              <a:spcBef>
                <a:spcPts val="0"/>
              </a:spcBef>
              <a:buClr>
                <a:srgbClr val="FFFFFF"/>
              </a:buClr>
              <a:buSzPct val="90000"/>
              <a:buNone/>
              <a:defRPr/>
            </a:pPr>
            <a:r>
              <a:rPr lang="en-US" sz="2100" dirty="0">
                <a:latin typeface="Arial" panose="020B0604020202020204" pitchFamily="34" charset="0"/>
              </a:rPr>
              <a:t>debt management</a:t>
            </a:r>
          </a:p>
        </p:txBody>
      </p:sp>
      <p:sp>
        <p:nvSpPr>
          <p:cNvPr id="27" name="Content Placeholder 1"/>
          <p:cNvSpPr txBox="1">
            <a:spLocks/>
          </p:cNvSpPr>
          <p:nvPr/>
        </p:nvSpPr>
        <p:spPr>
          <a:xfrm>
            <a:off x="8013962" y="2526417"/>
            <a:ext cx="2253913" cy="548640"/>
          </a:xfrm>
          <a:prstGeom prst="rect">
            <a:avLst/>
          </a:prstGeom>
        </p:spPr>
        <p:txBody>
          <a:bodyPr wrap="square" lIns="0" tIns="0" rIns="0" bIns="0" anchor="ctr">
            <a:noAutofit/>
          </a:bodyPr>
          <a:lstStyle>
            <a:lvl1pPr marL="342900" indent="-342900" algn="l" rtl="0" eaLnBrk="0" fontAlgn="base" hangingPunct="0">
              <a:spcBef>
                <a:spcPct val="20000"/>
              </a:spcBef>
              <a:spcAft>
                <a:spcPct val="0"/>
              </a:spcAft>
              <a:buClr>
                <a:schemeClr val="tx2"/>
              </a:buClr>
              <a:buSzPct val="80000"/>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80000"/>
              <a:buFont typeface="Wingdings" panose="05000000000000000000" pitchFamily="2" charset="2"/>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panose="05000000000000000000" pitchFamily="2" charset="2"/>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525" lvl="1" indent="0" algn="r">
              <a:spcBef>
                <a:spcPts val="0"/>
              </a:spcBef>
              <a:buClr>
                <a:srgbClr val="FFFFFF"/>
              </a:buClr>
              <a:buSzPct val="90000"/>
              <a:buNone/>
              <a:defRPr/>
            </a:pPr>
            <a:r>
              <a:rPr lang="en-US" sz="2100" dirty="0">
                <a:latin typeface="Arial" panose="020B0604020202020204" pitchFamily="34" charset="0"/>
              </a:rPr>
              <a:t>Investment management</a:t>
            </a:r>
          </a:p>
        </p:txBody>
      </p:sp>
      <p:sp>
        <p:nvSpPr>
          <p:cNvPr id="30" name="Content Placeholder 1"/>
          <p:cNvSpPr txBox="1">
            <a:spLocks/>
          </p:cNvSpPr>
          <p:nvPr/>
        </p:nvSpPr>
        <p:spPr>
          <a:xfrm>
            <a:off x="7737846" y="3844500"/>
            <a:ext cx="2530028" cy="548640"/>
          </a:xfrm>
          <a:prstGeom prst="rect">
            <a:avLst/>
          </a:prstGeom>
        </p:spPr>
        <p:txBody>
          <a:bodyPr wrap="square" lIns="0" tIns="0" rIns="0" bIns="0" anchor="ctr">
            <a:noAutofit/>
          </a:bodyPr>
          <a:lstStyle>
            <a:lvl1pPr marL="342900" indent="-342900" algn="l" rtl="0" eaLnBrk="0" fontAlgn="base" hangingPunct="0">
              <a:spcBef>
                <a:spcPct val="20000"/>
              </a:spcBef>
              <a:spcAft>
                <a:spcPct val="0"/>
              </a:spcAft>
              <a:buClr>
                <a:schemeClr val="tx2"/>
              </a:buClr>
              <a:buSzPct val="80000"/>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80000"/>
              <a:buFont typeface="Wingdings" panose="05000000000000000000" pitchFamily="2" charset="2"/>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panose="05000000000000000000" pitchFamily="2" charset="2"/>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525" lvl="1" indent="0" algn="r">
              <a:spcBef>
                <a:spcPts val="0"/>
              </a:spcBef>
              <a:buClr>
                <a:srgbClr val="FFFFFF"/>
              </a:buClr>
              <a:buSzPct val="90000"/>
              <a:buNone/>
              <a:defRPr/>
            </a:pPr>
            <a:r>
              <a:rPr lang="en-US" sz="2100" dirty="0">
                <a:latin typeface="Arial" panose="020B0604020202020204" pitchFamily="34" charset="0"/>
              </a:rPr>
              <a:t>Retirement </a:t>
            </a:r>
            <a:br>
              <a:rPr lang="en-US" sz="2100" dirty="0">
                <a:latin typeface="Arial" panose="020B0604020202020204" pitchFamily="34" charset="0"/>
              </a:rPr>
            </a:br>
            <a:r>
              <a:rPr lang="en-US" sz="2100" dirty="0">
                <a:latin typeface="Arial" panose="020B0604020202020204" pitchFamily="34" charset="0"/>
              </a:rPr>
              <a:t>planning</a:t>
            </a:r>
          </a:p>
        </p:txBody>
      </p:sp>
      <p:sp>
        <p:nvSpPr>
          <p:cNvPr id="32" name="Content Placeholder 1"/>
          <p:cNvSpPr txBox="1">
            <a:spLocks/>
          </p:cNvSpPr>
          <p:nvPr/>
        </p:nvSpPr>
        <p:spPr>
          <a:xfrm>
            <a:off x="7269361" y="5139811"/>
            <a:ext cx="2998591" cy="430887"/>
          </a:xfrm>
          <a:prstGeom prst="rect">
            <a:avLst/>
          </a:prstGeom>
        </p:spPr>
        <p:txBody>
          <a:bodyPr wrap="square" lIns="0" tIns="0" rIns="0" bIns="0" anchor="ctr">
            <a:noAutofit/>
          </a:bodyPr>
          <a:lstStyle>
            <a:lvl1pPr marL="342900" indent="-342900" algn="l" rtl="0" eaLnBrk="0" fontAlgn="base" hangingPunct="0">
              <a:spcBef>
                <a:spcPct val="20000"/>
              </a:spcBef>
              <a:spcAft>
                <a:spcPct val="0"/>
              </a:spcAft>
              <a:buClr>
                <a:schemeClr val="tx2"/>
              </a:buClr>
              <a:buSzPct val="80000"/>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80000"/>
              <a:buFont typeface="Wingdings" panose="05000000000000000000" pitchFamily="2" charset="2"/>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panose="05000000000000000000" pitchFamily="2" charset="2"/>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525" lvl="1" indent="0" algn="r">
              <a:spcBef>
                <a:spcPts val="0"/>
              </a:spcBef>
              <a:buClr>
                <a:srgbClr val="FFFFFF"/>
              </a:buClr>
              <a:buSzPct val="90000"/>
              <a:buNone/>
              <a:defRPr/>
            </a:pPr>
            <a:r>
              <a:rPr lang="en-US" sz="2100" dirty="0">
                <a:latin typeface="Arial" panose="020B0604020202020204" pitchFamily="34" charset="0"/>
              </a:rPr>
              <a:t>Education planning</a:t>
            </a:r>
          </a:p>
        </p:txBody>
      </p:sp>
      <p:sp>
        <p:nvSpPr>
          <p:cNvPr id="5" name="Content Placeholder 1">
            <a:extLst>
              <a:ext uri="{FF2B5EF4-FFF2-40B4-BE49-F238E27FC236}">
                <a16:creationId xmlns:a16="http://schemas.microsoft.com/office/drawing/2014/main" id="{92915136-8FC8-5284-66CF-863291E1FD58}"/>
              </a:ext>
            </a:extLst>
          </p:cNvPr>
          <p:cNvSpPr txBox="1">
            <a:spLocks/>
          </p:cNvSpPr>
          <p:nvPr/>
        </p:nvSpPr>
        <p:spPr>
          <a:xfrm>
            <a:off x="4193773" y="5741696"/>
            <a:ext cx="3790489" cy="430887"/>
          </a:xfrm>
          <a:prstGeom prst="rect">
            <a:avLst/>
          </a:prstGeom>
        </p:spPr>
        <p:txBody>
          <a:bodyPr wrap="square" lIns="0" tIns="0" rIns="0" bIns="0" anchor="ctr">
            <a:noAutofit/>
          </a:bodyPr>
          <a:lstStyle>
            <a:lvl1pPr marL="342900" indent="-342900" algn="l" rtl="0" eaLnBrk="0" fontAlgn="base" hangingPunct="0">
              <a:spcBef>
                <a:spcPct val="20000"/>
              </a:spcBef>
              <a:spcAft>
                <a:spcPct val="0"/>
              </a:spcAft>
              <a:buClr>
                <a:schemeClr val="tx2"/>
              </a:buClr>
              <a:buSzPct val="80000"/>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80000"/>
              <a:buFont typeface="Wingdings" panose="05000000000000000000" pitchFamily="2" charset="2"/>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panose="05000000000000000000" pitchFamily="2" charset="2"/>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525" lvl="1" indent="0">
              <a:spcBef>
                <a:spcPts val="0"/>
              </a:spcBef>
              <a:buClr>
                <a:srgbClr val="FFFFFF"/>
              </a:buClr>
              <a:buSzPct val="90000"/>
              <a:buNone/>
              <a:defRPr/>
            </a:pPr>
            <a:r>
              <a:rPr lang="en-US" sz="2100" dirty="0">
                <a:latin typeface="Arial" panose="020B0604020202020204" pitchFamily="34" charset="0"/>
              </a:rPr>
              <a:t>Planning for business owners and corporate executives</a:t>
            </a:r>
          </a:p>
        </p:txBody>
      </p:sp>
      <p:grpSp>
        <p:nvGrpSpPr>
          <p:cNvPr id="6" name="Group 5">
            <a:extLst>
              <a:ext uri="{FF2B5EF4-FFF2-40B4-BE49-F238E27FC236}">
                <a16:creationId xmlns:a16="http://schemas.microsoft.com/office/drawing/2014/main" id="{63DA194B-0B0F-4C3B-AC1D-DDC149123BB1}"/>
              </a:ext>
              <a:ext uri="{C183D7F6-B498-43B3-948B-1728B52AA6E4}">
                <adec:decorative xmlns:adec="http://schemas.microsoft.com/office/drawing/2017/decorative" val="1"/>
              </a:ext>
            </a:extLst>
          </p:cNvPr>
          <p:cNvGrpSpPr/>
          <p:nvPr/>
        </p:nvGrpSpPr>
        <p:grpSpPr>
          <a:xfrm>
            <a:off x="1522411" y="2106380"/>
            <a:ext cx="9144001" cy="2646987"/>
            <a:chOff x="1522411" y="2106380"/>
            <a:chExt cx="9144001" cy="2646987"/>
          </a:xfrm>
        </p:grpSpPr>
        <p:cxnSp>
          <p:nvCxnSpPr>
            <p:cNvPr id="3" name="Straight Connector 2">
              <a:extLst>
                <a:ext uri="{FF2B5EF4-FFF2-40B4-BE49-F238E27FC236}">
                  <a16:creationId xmlns:a16="http://schemas.microsoft.com/office/drawing/2014/main" id="{8AA1D6B8-9C0D-4255-B1C9-DBD11FD16736}"/>
                </a:ext>
                <a:ext uri="{C183D7F6-B498-43B3-948B-1728B52AA6E4}">
                  <adec:decorative xmlns:adec="http://schemas.microsoft.com/office/drawing/2017/decorative" val="1"/>
                </a:ext>
              </a:extLst>
            </p:cNvPr>
            <p:cNvCxnSpPr>
              <a:cxnSpLocks/>
            </p:cNvCxnSpPr>
            <p:nvPr/>
          </p:nvCxnSpPr>
          <p:spPr>
            <a:xfrm>
              <a:off x="7831772" y="2106380"/>
              <a:ext cx="2834640" cy="0"/>
            </a:xfrm>
            <a:prstGeom prst="line">
              <a:avLst/>
            </a:prstGeom>
            <a:ln w="3175">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AAE0C94-8D6F-4A6F-912A-BB1354E89D6B}"/>
                </a:ext>
                <a:ext uri="{C183D7F6-B498-43B3-948B-1728B52AA6E4}">
                  <adec:decorative xmlns:adec="http://schemas.microsoft.com/office/drawing/2017/decorative" val="1"/>
                </a:ext>
              </a:extLst>
            </p:cNvPr>
            <p:cNvCxnSpPr>
              <a:cxnSpLocks/>
            </p:cNvCxnSpPr>
            <p:nvPr/>
          </p:nvCxnSpPr>
          <p:spPr>
            <a:xfrm>
              <a:off x="8197532" y="3484272"/>
              <a:ext cx="2468880" cy="0"/>
            </a:xfrm>
            <a:prstGeom prst="line">
              <a:avLst/>
            </a:prstGeom>
            <a:ln w="3175">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0E246A9-C8B8-4F91-A760-63AB766978B7}"/>
                </a:ext>
                <a:ext uri="{C183D7F6-B498-43B3-948B-1728B52AA6E4}">
                  <adec:decorative xmlns:adec="http://schemas.microsoft.com/office/drawing/2017/decorative" val="1"/>
                </a:ext>
              </a:extLst>
            </p:cNvPr>
            <p:cNvCxnSpPr>
              <a:cxnSpLocks/>
            </p:cNvCxnSpPr>
            <p:nvPr/>
          </p:nvCxnSpPr>
          <p:spPr>
            <a:xfrm>
              <a:off x="7831772" y="4753367"/>
              <a:ext cx="2834640" cy="0"/>
            </a:xfrm>
            <a:prstGeom prst="line">
              <a:avLst/>
            </a:prstGeom>
            <a:ln w="3175">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6441D6-77C3-4A07-B938-791356C7F888}"/>
                </a:ext>
                <a:ext uri="{C183D7F6-B498-43B3-948B-1728B52AA6E4}">
                  <adec:decorative xmlns:adec="http://schemas.microsoft.com/office/drawing/2017/decorative" val="1"/>
                </a:ext>
              </a:extLst>
            </p:cNvPr>
            <p:cNvCxnSpPr>
              <a:cxnSpLocks/>
            </p:cNvCxnSpPr>
            <p:nvPr/>
          </p:nvCxnSpPr>
          <p:spPr>
            <a:xfrm>
              <a:off x="1522411" y="4753367"/>
              <a:ext cx="2834640" cy="0"/>
            </a:xfrm>
            <a:prstGeom prst="line">
              <a:avLst/>
            </a:prstGeom>
            <a:ln w="3175">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6CD623D-5B06-4717-AC6F-661416A950E8}"/>
                </a:ext>
                <a:ext uri="{C183D7F6-B498-43B3-948B-1728B52AA6E4}">
                  <adec:decorative xmlns:adec="http://schemas.microsoft.com/office/drawing/2017/decorative" val="1"/>
                </a:ext>
              </a:extLst>
            </p:cNvPr>
            <p:cNvCxnSpPr>
              <a:cxnSpLocks/>
            </p:cNvCxnSpPr>
            <p:nvPr/>
          </p:nvCxnSpPr>
          <p:spPr>
            <a:xfrm>
              <a:off x="1522412" y="3484272"/>
              <a:ext cx="2468880" cy="0"/>
            </a:xfrm>
            <a:prstGeom prst="line">
              <a:avLst/>
            </a:prstGeom>
            <a:ln w="3175">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816E32-CC3F-41E4-86C9-B2A06706B898}"/>
                </a:ext>
                <a:ext uri="{C183D7F6-B498-43B3-948B-1728B52AA6E4}">
                  <adec:decorative xmlns:adec="http://schemas.microsoft.com/office/drawing/2017/decorative" val="1"/>
                </a:ext>
              </a:extLst>
            </p:cNvPr>
            <p:cNvCxnSpPr>
              <a:cxnSpLocks/>
            </p:cNvCxnSpPr>
            <p:nvPr/>
          </p:nvCxnSpPr>
          <p:spPr>
            <a:xfrm>
              <a:off x="1533701" y="2117203"/>
              <a:ext cx="2834640" cy="0"/>
            </a:xfrm>
            <a:prstGeom prst="line">
              <a:avLst/>
            </a:prstGeom>
            <a:ln w="3175">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9FF733F0-A8F0-42D3-3021-F219F4A9051B}"/>
              </a:ext>
              <a:ext uri="{C183D7F6-B498-43B3-948B-1728B52AA6E4}">
                <adec:decorative xmlns:adec="http://schemas.microsoft.com/office/drawing/2017/decorative" val="1"/>
              </a:ext>
            </a:extLst>
          </p:cNvPr>
          <p:cNvGrpSpPr/>
          <p:nvPr/>
        </p:nvGrpSpPr>
        <p:grpSpPr>
          <a:xfrm>
            <a:off x="4205379" y="1540163"/>
            <a:ext cx="3783035" cy="3783034"/>
            <a:chOff x="4205379" y="1540163"/>
            <a:chExt cx="3783035" cy="3783034"/>
          </a:xfrm>
        </p:grpSpPr>
        <p:sp>
          <p:nvSpPr>
            <p:cNvPr id="23" name="Oval 22">
              <a:extLst>
                <a:ext uri="{C183D7F6-B498-43B3-948B-1728B52AA6E4}">
                  <adec:decorative xmlns:adec="http://schemas.microsoft.com/office/drawing/2017/decorative" val="1"/>
                </a:ext>
              </a:extLst>
            </p:cNvPr>
            <p:cNvSpPr>
              <a:spLocks noChangeAspect="1"/>
            </p:cNvSpPr>
            <p:nvPr/>
          </p:nvSpPr>
          <p:spPr>
            <a:xfrm>
              <a:off x="5084817" y="2398033"/>
              <a:ext cx="2103120" cy="2103120"/>
            </a:xfrm>
            <a:prstGeom prst="ellipse">
              <a:avLst/>
            </a:prstGeom>
            <a:solidFill>
              <a:schemeClr val="bg1"/>
            </a:solidFill>
          </p:spPr>
          <p:txBody>
            <a:bodyPr wrap="none" tIns="274320" anchor="ctr">
              <a:noAutofit/>
            </a:bodyPr>
            <a:lstStyle/>
            <a:p>
              <a:pPr algn="ctr" eaLnBrk="0" fontAlgn="base" hangingPunct="0">
                <a:lnSpc>
                  <a:spcPts val="2200"/>
                </a:lnSpc>
                <a:spcBef>
                  <a:spcPct val="0"/>
                </a:spcBef>
                <a:spcAft>
                  <a:spcPct val="0"/>
                </a:spcAft>
                <a:defRPr/>
              </a:pPr>
              <a:endParaRPr lang="en-US" sz="2200" b="1" dirty="0">
                <a:cs typeface="Arial Unicode MS" panose="020B0604020202020204" pitchFamily="34" charset="-128"/>
              </a:endParaRPr>
            </a:p>
          </p:txBody>
        </p:sp>
        <p:pic>
          <p:nvPicPr>
            <p:cNvPr id="25" name="Graphic 24">
              <a:extLst>
                <a:ext uri="{FF2B5EF4-FFF2-40B4-BE49-F238E27FC236}">
                  <a16:creationId xmlns:a16="http://schemas.microsoft.com/office/drawing/2014/main" id="{4BC498CE-CD56-47C7-B347-F71B905E635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5931" y="2567992"/>
              <a:ext cx="621359" cy="621359"/>
            </a:xfrm>
            <a:prstGeom prst="rect">
              <a:avLst/>
            </a:prstGeom>
          </p:spPr>
        </p:pic>
        <p:pic>
          <p:nvPicPr>
            <p:cNvPr id="26" name="Graphic 25">
              <a:extLst>
                <a:ext uri="{FF2B5EF4-FFF2-40B4-BE49-F238E27FC236}">
                  <a16:creationId xmlns:a16="http://schemas.microsoft.com/office/drawing/2014/main" id="{40BA97EC-2931-4601-8718-1D98BBBE55A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41672" y="1870963"/>
              <a:ext cx="621359" cy="621359"/>
            </a:xfrm>
            <a:prstGeom prst="rect">
              <a:avLst/>
            </a:prstGeom>
          </p:spPr>
        </p:pic>
        <p:pic>
          <p:nvPicPr>
            <p:cNvPr id="28" name="Graphic 27">
              <a:extLst>
                <a:ext uri="{FF2B5EF4-FFF2-40B4-BE49-F238E27FC236}">
                  <a16:creationId xmlns:a16="http://schemas.microsoft.com/office/drawing/2014/main" id="{E8519240-E2C5-4A58-957C-C690634A522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93443" y="1823008"/>
              <a:ext cx="621359" cy="621359"/>
            </a:xfrm>
            <a:prstGeom prst="rect">
              <a:avLst/>
            </a:prstGeom>
          </p:spPr>
        </p:pic>
        <p:pic>
          <p:nvPicPr>
            <p:cNvPr id="29" name="Graphic 28">
              <a:extLst>
                <a:ext uri="{FF2B5EF4-FFF2-40B4-BE49-F238E27FC236}">
                  <a16:creationId xmlns:a16="http://schemas.microsoft.com/office/drawing/2014/main" id="{C36280D7-4537-4DD2-937F-57DBE8D99F6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76918" y="2610310"/>
              <a:ext cx="621359" cy="621359"/>
            </a:xfrm>
            <a:prstGeom prst="rect">
              <a:avLst/>
            </a:prstGeom>
          </p:spPr>
        </p:pic>
        <p:pic>
          <p:nvPicPr>
            <p:cNvPr id="31" name="Graphic 30">
              <a:extLst>
                <a:ext uri="{FF2B5EF4-FFF2-40B4-BE49-F238E27FC236}">
                  <a16:creationId xmlns:a16="http://schemas.microsoft.com/office/drawing/2014/main" id="{E5812F94-0244-4C5E-9D5C-20AD3BDA2B4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2098" y="3712701"/>
              <a:ext cx="621359" cy="621359"/>
            </a:xfrm>
            <a:prstGeom prst="rect">
              <a:avLst/>
            </a:prstGeom>
          </p:spPr>
        </p:pic>
        <p:pic>
          <p:nvPicPr>
            <p:cNvPr id="34" name="Graphic 33">
              <a:extLst>
                <a:ext uri="{FF2B5EF4-FFF2-40B4-BE49-F238E27FC236}">
                  <a16:creationId xmlns:a16="http://schemas.microsoft.com/office/drawing/2014/main" id="{3A7CEBCC-D454-404B-BE3B-F07B0F8DCFB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22401" y="4483800"/>
              <a:ext cx="621359" cy="621359"/>
            </a:xfrm>
            <a:prstGeom prst="rect">
              <a:avLst/>
            </a:prstGeom>
          </p:spPr>
        </p:pic>
        <p:pic>
          <p:nvPicPr>
            <p:cNvPr id="35" name="Graphic 34">
              <a:extLst>
                <a:ext uri="{FF2B5EF4-FFF2-40B4-BE49-F238E27FC236}">
                  <a16:creationId xmlns:a16="http://schemas.microsoft.com/office/drawing/2014/main" id="{EA19A84A-C48F-45C9-9B48-3FBFCE53025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9006" y="4459968"/>
              <a:ext cx="621359" cy="621359"/>
            </a:xfrm>
            <a:prstGeom prst="rect">
              <a:avLst/>
            </a:prstGeom>
          </p:spPr>
        </p:pic>
        <p:pic>
          <p:nvPicPr>
            <p:cNvPr id="36" name="Graphic 35">
              <a:extLst>
                <a:ext uri="{FF2B5EF4-FFF2-40B4-BE49-F238E27FC236}">
                  <a16:creationId xmlns:a16="http://schemas.microsoft.com/office/drawing/2014/main" id="{C6E7192C-FC2B-4D76-8192-B7D799643B5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7306" y="3705151"/>
              <a:ext cx="621359" cy="621359"/>
            </a:xfrm>
            <a:prstGeom prst="rect">
              <a:avLst/>
            </a:prstGeom>
          </p:spPr>
        </p:pic>
        <p:sp>
          <p:nvSpPr>
            <p:cNvPr id="38" name="Freeform: Shape 37">
              <a:extLst>
                <a:ext uri="{FF2B5EF4-FFF2-40B4-BE49-F238E27FC236}">
                  <a16:creationId xmlns:a16="http://schemas.microsoft.com/office/drawing/2014/main" id="{EA36FE3C-D95D-443C-A638-E33354C2FFC5}"/>
                </a:ext>
                <a:ext uri="{C183D7F6-B498-43B3-948B-1728B52AA6E4}">
                  <adec:decorative xmlns:adec="http://schemas.microsoft.com/office/drawing/2017/decorative" val="1"/>
                </a:ext>
              </a:extLst>
            </p:cNvPr>
            <p:cNvSpPr/>
            <p:nvPr/>
          </p:nvSpPr>
          <p:spPr>
            <a:xfrm>
              <a:off x="4802056" y="1540163"/>
              <a:ext cx="1234714" cy="1117321"/>
            </a:xfrm>
            <a:custGeom>
              <a:avLst/>
              <a:gdLst>
                <a:gd name="connsiteX0" fmla="*/ 1234714 w 1234714"/>
                <a:gd name="connsiteY0" fmla="*/ 0 h 1117321"/>
                <a:gd name="connsiteX1" fmla="*/ 1234714 w 1234714"/>
                <a:gd name="connsiteY1" fmla="*/ 847411 h 1117321"/>
                <a:gd name="connsiteX2" fmla="*/ 1201387 w 1234714"/>
                <a:gd name="connsiteY2" fmla="*/ 849094 h 1117321"/>
                <a:gd name="connsiteX3" fmla="*/ 643441 w 1234714"/>
                <a:gd name="connsiteY3" fmla="*/ 1082357 h 1117321"/>
                <a:gd name="connsiteX4" fmla="*/ 604971 w 1234714"/>
                <a:gd name="connsiteY4" fmla="*/ 1117321 h 1117321"/>
                <a:gd name="connsiteX5" fmla="*/ 0 w 1234714"/>
                <a:gd name="connsiteY5" fmla="*/ 511656 h 1117321"/>
                <a:gd name="connsiteX6" fmla="*/ 1234714 w 1234714"/>
                <a:gd name="connsiteY6" fmla="*/ 0 h 111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714" h="1117321">
                  <a:moveTo>
                    <a:pt x="1234714" y="0"/>
                  </a:moveTo>
                  <a:lnTo>
                    <a:pt x="1234714" y="847411"/>
                  </a:lnTo>
                  <a:lnTo>
                    <a:pt x="1201387" y="849094"/>
                  </a:lnTo>
                  <a:cubicBezTo>
                    <a:pt x="990580" y="870503"/>
                    <a:pt x="798294" y="954561"/>
                    <a:pt x="643441" y="1082357"/>
                  </a:cubicBezTo>
                  <a:lnTo>
                    <a:pt x="604971" y="1117321"/>
                  </a:lnTo>
                  <a:lnTo>
                    <a:pt x="0" y="511656"/>
                  </a:lnTo>
                  <a:cubicBezTo>
                    <a:pt x="327277" y="183880"/>
                    <a:pt x="771517" y="-212"/>
                    <a:pt x="1234714" y="0"/>
                  </a:cubicBezTo>
                  <a:close/>
                </a:path>
              </a:pathLst>
            </a:custGeom>
            <a:solidFill>
              <a:srgbClr val="00009A"/>
            </a:solidFill>
            <a:ln w="50800" cap="rnd">
              <a:solidFill>
                <a:srgbClr val="00009A"/>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39" name="Freeform: Shape 38">
              <a:extLst>
                <a:ext uri="{FF2B5EF4-FFF2-40B4-BE49-F238E27FC236}">
                  <a16:creationId xmlns:a16="http://schemas.microsoft.com/office/drawing/2014/main" id="{28C8C6F6-BD32-440B-91B0-02621FBB10AE}"/>
                </a:ext>
                <a:ext uri="{C183D7F6-B498-43B3-948B-1728B52AA6E4}">
                  <adec:decorative xmlns:adec="http://schemas.microsoft.com/office/drawing/2017/decorative" val="1"/>
                </a:ext>
              </a:extLst>
            </p:cNvPr>
            <p:cNvSpPr/>
            <p:nvPr/>
          </p:nvSpPr>
          <p:spPr>
            <a:xfrm>
              <a:off x="6157024" y="1540163"/>
              <a:ext cx="1234714" cy="1104225"/>
            </a:xfrm>
            <a:custGeom>
              <a:avLst/>
              <a:gdLst>
                <a:gd name="connsiteX0" fmla="*/ 0 w 1234714"/>
                <a:gd name="connsiteY0" fmla="*/ 0 h 1104225"/>
                <a:gd name="connsiteX1" fmla="*/ 1234714 w 1234714"/>
                <a:gd name="connsiteY1" fmla="*/ 511656 h 1104225"/>
                <a:gd name="connsiteX2" fmla="*/ 642144 w 1234714"/>
                <a:gd name="connsiteY2" fmla="*/ 1104225 h 1104225"/>
                <a:gd name="connsiteX3" fmla="*/ 618083 w 1234714"/>
                <a:gd name="connsiteY3" fmla="*/ 1082357 h 1104225"/>
                <a:gd name="connsiteX4" fmla="*/ 60137 w 1234714"/>
                <a:gd name="connsiteY4" fmla="*/ 849094 h 1104225"/>
                <a:gd name="connsiteX5" fmla="*/ 0 w 1234714"/>
                <a:gd name="connsiteY5" fmla="*/ 846057 h 1104225"/>
                <a:gd name="connsiteX6" fmla="*/ 0 w 1234714"/>
                <a:gd name="connsiteY6" fmla="*/ 0 h 110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714" h="1104225">
                  <a:moveTo>
                    <a:pt x="0" y="0"/>
                  </a:moveTo>
                  <a:cubicBezTo>
                    <a:pt x="463171" y="-71"/>
                    <a:pt x="907359" y="183998"/>
                    <a:pt x="1234714" y="511656"/>
                  </a:cubicBezTo>
                  <a:lnTo>
                    <a:pt x="642144" y="1104225"/>
                  </a:lnTo>
                  <a:lnTo>
                    <a:pt x="618083" y="1082357"/>
                  </a:lnTo>
                  <a:cubicBezTo>
                    <a:pt x="463231" y="954561"/>
                    <a:pt x="270945" y="870503"/>
                    <a:pt x="60137" y="849094"/>
                  </a:cubicBezTo>
                  <a:lnTo>
                    <a:pt x="0" y="846057"/>
                  </a:lnTo>
                  <a:lnTo>
                    <a:pt x="0" y="0"/>
                  </a:lnTo>
                  <a:close/>
                </a:path>
              </a:pathLst>
            </a:custGeom>
            <a:solidFill>
              <a:srgbClr val="00009A"/>
            </a:solidFill>
            <a:ln w="50800" cap="rnd">
              <a:solidFill>
                <a:srgbClr val="00009A"/>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endParaRPr lang="en-US" dirty="0"/>
            </a:p>
          </p:txBody>
        </p:sp>
        <p:sp>
          <p:nvSpPr>
            <p:cNvPr id="40" name="Freeform: Shape 39">
              <a:extLst>
                <a:ext uri="{FF2B5EF4-FFF2-40B4-BE49-F238E27FC236}">
                  <a16:creationId xmlns:a16="http://schemas.microsoft.com/office/drawing/2014/main" id="{44DF1A65-4ED9-4A6F-8758-33F1F4FE0BB4}"/>
                </a:ext>
                <a:ext uri="{C183D7F6-B498-43B3-948B-1728B52AA6E4}">
                  <adec:decorative xmlns:adec="http://schemas.microsoft.com/office/drawing/2017/decorative" val="1"/>
                </a:ext>
              </a:extLst>
            </p:cNvPr>
            <p:cNvSpPr/>
            <p:nvPr/>
          </p:nvSpPr>
          <p:spPr>
            <a:xfrm>
              <a:off x="4205379" y="2136839"/>
              <a:ext cx="1117427" cy="1234714"/>
            </a:xfrm>
            <a:custGeom>
              <a:avLst/>
              <a:gdLst>
                <a:gd name="connsiteX0" fmla="*/ 511656 w 1117427"/>
                <a:gd name="connsiteY0" fmla="*/ 0 h 1234714"/>
                <a:gd name="connsiteX1" fmla="*/ 1117427 w 1117427"/>
                <a:gd name="connsiteY1" fmla="*/ 606468 h 1234714"/>
                <a:gd name="connsiteX2" fmla="*/ 1098443 w 1117427"/>
                <a:gd name="connsiteY2" fmla="*/ 627356 h 1234714"/>
                <a:gd name="connsiteX3" fmla="*/ 865180 w 1117427"/>
                <a:gd name="connsiteY3" fmla="*/ 1185302 h 1234714"/>
                <a:gd name="connsiteX4" fmla="*/ 862685 w 1117427"/>
                <a:gd name="connsiteY4" fmla="*/ 1234714 h 1234714"/>
                <a:gd name="connsiteX5" fmla="*/ 0 w 1117427"/>
                <a:gd name="connsiteY5" fmla="*/ 1234714 h 1234714"/>
                <a:gd name="connsiteX6" fmla="*/ 511656 w 1117427"/>
                <a:gd name="connsiteY6" fmla="*/ 0 h 1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7427" h="1234714">
                  <a:moveTo>
                    <a:pt x="511656" y="0"/>
                  </a:moveTo>
                  <a:lnTo>
                    <a:pt x="1117427" y="606468"/>
                  </a:lnTo>
                  <a:lnTo>
                    <a:pt x="1098443" y="627356"/>
                  </a:lnTo>
                  <a:cubicBezTo>
                    <a:pt x="970647" y="782209"/>
                    <a:pt x="886589" y="974495"/>
                    <a:pt x="865180" y="1185302"/>
                  </a:cubicBezTo>
                  <a:lnTo>
                    <a:pt x="862685" y="1234714"/>
                  </a:lnTo>
                  <a:lnTo>
                    <a:pt x="0" y="1234714"/>
                  </a:lnTo>
                  <a:cubicBezTo>
                    <a:pt x="-71" y="771543"/>
                    <a:pt x="183998" y="327356"/>
                    <a:pt x="511656" y="0"/>
                  </a:cubicBezTo>
                  <a:close/>
                </a:path>
              </a:pathLst>
            </a:custGeom>
            <a:solidFill>
              <a:srgbClr val="00009A"/>
            </a:solidFill>
            <a:ln w="50800" cap="rnd">
              <a:solidFill>
                <a:srgbClr val="00009A"/>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41" name="Freeform: Shape 40">
              <a:extLst>
                <a:ext uri="{FF2B5EF4-FFF2-40B4-BE49-F238E27FC236}">
                  <a16:creationId xmlns:a16="http://schemas.microsoft.com/office/drawing/2014/main" id="{83765F75-189C-4D4F-A555-1772C3783AD4}"/>
                </a:ext>
                <a:ext uri="{C183D7F6-B498-43B3-948B-1728B52AA6E4}">
                  <adec:decorative xmlns:adec="http://schemas.microsoft.com/office/drawing/2017/decorative" val="1"/>
                </a:ext>
              </a:extLst>
            </p:cNvPr>
            <p:cNvSpPr/>
            <p:nvPr/>
          </p:nvSpPr>
          <p:spPr>
            <a:xfrm>
              <a:off x="6884674" y="2136839"/>
              <a:ext cx="1103739" cy="1234714"/>
            </a:xfrm>
            <a:custGeom>
              <a:avLst/>
              <a:gdLst>
                <a:gd name="connsiteX0" fmla="*/ 591573 w 1103739"/>
                <a:gd name="connsiteY0" fmla="*/ 0 h 1234714"/>
                <a:gd name="connsiteX1" fmla="*/ 1103739 w 1103739"/>
                <a:gd name="connsiteY1" fmla="*/ 1234714 h 1234714"/>
                <a:gd name="connsiteX2" fmla="*/ 267866 w 1103739"/>
                <a:gd name="connsiteY2" fmla="*/ 1234714 h 1234714"/>
                <a:gd name="connsiteX3" fmla="*/ 265371 w 1103739"/>
                <a:gd name="connsiteY3" fmla="*/ 1185302 h 1234714"/>
                <a:gd name="connsiteX4" fmla="*/ 32108 w 1103739"/>
                <a:gd name="connsiteY4" fmla="*/ 627356 h 1234714"/>
                <a:gd name="connsiteX5" fmla="*/ 0 w 1103739"/>
                <a:gd name="connsiteY5" fmla="*/ 592027 h 1234714"/>
                <a:gd name="connsiteX6" fmla="*/ 591573 w 1103739"/>
                <a:gd name="connsiteY6" fmla="*/ 0 h 1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739" h="1234714">
                  <a:moveTo>
                    <a:pt x="591573" y="0"/>
                  </a:moveTo>
                  <a:cubicBezTo>
                    <a:pt x="919413" y="327273"/>
                    <a:pt x="1103675" y="771479"/>
                    <a:pt x="1103739" y="1234714"/>
                  </a:cubicBezTo>
                  <a:lnTo>
                    <a:pt x="267866" y="1234714"/>
                  </a:lnTo>
                  <a:lnTo>
                    <a:pt x="265371" y="1185302"/>
                  </a:lnTo>
                  <a:cubicBezTo>
                    <a:pt x="243963" y="974495"/>
                    <a:pt x="159904" y="782209"/>
                    <a:pt x="32108" y="627356"/>
                  </a:cubicBezTo>
                  <a:lnTo>
                    <a:pt x="0" y="592027"/>
                  </a:lnTo>
                  <a:lnTo>
                    <a:pt x="591573" y="0"/>
                  </a:lnTo>
                  <a:close/>
                </a:path>
              </a:pathLst>
            </a:custGeom>
            <a:solidFill>
              <a:srgbClr val="00009A"/>
            </a:solidFill>
            <a:ln w="50800" cap="rnd">
              <a:solidFill>
                <a:srgbClr val="00009A"/>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endParaRPr lang="en-US" dirty="0"/>
            </a:p>
          </p:txBody>
        </p:sp>
        <p:sp>
          <p:nvSpPr>
            <p:cNvPr id="42" name="Freeform: Shape 41">
              <a:extLst>
                <a:ext uri="{FF2B5EF4-FFF2-40B4-BE49-F238E27FC236}">
                  <a16:creationId xmlns:a16="http://schemas.microsoft.com/office/drawing/2014/main" id="{00964C3F-991D-42F7-A39F-D37A33B9F44B}"/>
                </a:ext>
                <a:ext uri="{C183D7F6-B498-43B3-948B-1728B52AA6E4}">
                  <adec:decorative xmlns:adec="http://schemas.microsoft.com/office/drawing/2017/decorative" val="1"/>
                </a:ext>
              </a:extLst>
            </p:cNvPr>
            <p:cNvSpPr/>
            <p:nvPr/>
          </p:nvSpPr>
          <p:spPr>
            <a:xfrm>
              <a:off x="4205379" y="3491807"/>
              <a:ext cx="1120311" cy="1234714"/>
            </a:xfrm>
            <a:custGeom>
              <a:avLst/>
              <a:gdLst>
                <a:gd name="connsiteX0" fmla="*/ 0 w 1120311"/>
                <a:gd name="connsiteY0" fmla="*/ 0 h 1234714"/>
                <a:gd name="connsiteX1" fmla="*/ 862956 w 1120311"/>
                <a:gd name="connsiteY1" fmla="*/ 0 h 1234714"/>
                <a:gd name="connsiteX2" fmla="*/ 865180 w 1120311"/>
                <a:gd name="connsiteY2" fmla="*/ 44052 h 1234714"/>
                <a:gd name="connsiteX3" fmla="*/ 1098443 w 1120311"/>
                <a:gd name="connsiteY3" fmla="*/ 601998 h 1234714"/>
                <a:gd name="connsiteX4" fmla="*/ 1120311 w 1120311"/>
                <a:gd name="connsiteY4" fmla="*/ 626059 h 1234714"/>
                <a:gd name="connsiteX5" fmla="*/ 511656 w 1120311"/>
                <a:gd name="connsiteY5" fmla="*/ 1234714 h 1234714"/>
                <a:gd name="connsiteX6" fmla="*/ 0 w 1120311"/>
                <a:gd name="connsiteY6" fmla="*/ 0 h 1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311" h="1234714">
                  <a:moveTo>
                    <a:pt x="0" y="0"/>
                  </a:moveTo>
                  <a:lnTo>
                    <a:pt x="862956" y="0"/>
                  </a:lnTo>
                  <a:lnTo>
                    <a:pt x="865180" y="44052"/>
                  </a:lnTo>
                  <a:cubicBezTo>
                    <a:pt x="886589" y="254859"/>
                    <a:pt x="970647" y="447146"/>
                    <a:pt x="1098443" y="601998"/>
                  </a:cubicBezTo>
                  <a:lnTo>
                    <a:pt x="1120311" y="626059"/>
                  </a:lnTo>
                  <a:lnTo>
                    <a:pt x="511656" y="1234714"/>
                  </a:lnTo>
                  <a:cubicBezTo>
                    <a:pt x="183880" y="907436"/>
                    <a:pt x="-212" y="463196"/>
                    <a:pt x="0" y="0"/>
                  </a:cubicBezTo>
                  <a:close/>
                </a:path>
              </a:pathLst>
            </a:custGeom>
            <a:solidFill>
              <a:srgbClr val="00009A"/>
            </a:solidFill>
            <a:ln w="50800" cap="rnd">
              <a:solidFill>
                <a:srgbClr val="00009A"/>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endParaRPr lang="en-US" dirty="0"/>
            </a:p>
          </p:txBody>
        </p:sp>
        <p:sp>
          <p:nvSpPr>
            <p:cNvPr id="43" name="Freeform: Shape 42">
              <a:extLst>
                <a:ext uri="{FF2B5EF4-FFF2-40B4-BE49-F238E27FC236}">
                  <a16:creationId xmlns:a16="http://schemas.microsoft.com/office/drawing/2014/main" id="{AD704C80-070D-4492-8F2C-4F96BE17A1C9}"/>
                </a:ext>
                <a:ext uri="{C183D7F6-B498-43B3-948B-1728B52AA6E4}">
                  <adec:decorative xmlns:adec="http://schemas.microsoft.com/office/drawing/2017/decorative" val="1"/>
                </a:ext>
              </a:extLst>
            </p:cNvPr>
            <p:cNvSpPr/>
            <p:nvPr/>
          </p:nvSpPr>
          <p:spPr>
            <a:xfrm>
              <a:off x="6881581" y="3491807"/>
              <a:ext cx="1106833" cy="1234714"/>
            </a:xfrm>
            <a:custGeom>
              <a:avLst/>
              <a:gdLst>
                <a:gd name="connsiteX0" fmla="*/ 270689 w 1106833"/>
                <a:gd name="connsiteY0" fmla="*/ 0 h 1234714"/>
                <a:gd name="connsiteX1" fmla="*/ 1106833 w 1106833"/>
                <a:gd name="connsiteY1" fmla="*/ 0 h 1234714"/>
                <a:gd name="connsiteX2" fmla="*/ 594667 w 1106833"/>
                <a:gd name="connsiteY2" fmla="*/ 1234714 h 1234714"/>
                <a:gd name="connsiteX3" fmla="*/ 0 w 1106833"/>
                <a:gd name="connsiteY3" fmla="*/ 640730 h 1234714"/>
                <a:gd name="connsiteX4" fmla="*/ 35201 w 1106833"/>
                <a:gd name="connsiteY4" fmla="*/ 601998 h 1234714"/>
                <a:gd name="connsiteX5" fmla="*/ 268464 w 1106833"/>
                <a:gd name="connsiteY5" fmla="*/ 44052 h 1234714"/>
                <a:gd name="connsiteX6" fmla="*/ 270689 w 1106833"/>
                <a:gd name="connsiteY6" fmla="*/ 0 h 1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833" h="1234714">
                  <a:moveTo>
                    <a:pt x="270689" y="0"/>
                  </a:moveTo>
                  <a:lnTo>
                    <a:pt x="1106833" y="0"/>
                  </a:lnTo>
                  <a:cubicBezTo>
                    <a:pt x="1106909" y="463260"/>
                    <a:pt x="922634" y="907525"/>
                    <a:pt x="594667" y="1234714"/>
                  </a:cubicBezTo>
                  <a:lnTo>
                    <a:pt x="0" y="640730"/>
                  </a:lnTo>
                  <a:lnTo>
                    <a:pt x="35201" y="601998"/>
                  </a:lnTo>
                  <a:cubicBezTo>
                    <a:pt x="162997" y="447146"/>
                    <a:pt x="247056" y="254859"/>
                    <a:pt x="268464" y="44052"/>
                  </a:cubicBezTo>
                  <a:lnTo>
                    <a:pt x="270689" y="0"/>
                  </a:lnTo>
                  <a:close/>
                </a:path>
              </a:pathLst>
            </a:custGeom>
            <a:solidFill>
              <a:srgbClr val="00009A"/>
            </a:solidFill>
            <a:ln w="50800" cap="rnd">
              <a:solidFill>
                <a:srgbClr val="00009A"/>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endParaRPr lang="en-US" dirty="0"/>
            </a:p>
          </p:txBody>
        </p:sp>
        <p:sp>
          <p:nvSpPr>
            <p:cNvPr id="44" name="Freeform: Shape 43">
              <a:extLst>
                <a:ext uri="{FF2B5EF4-FFF2-40B4-BE49-F238E27FC236}">
                  <a16:creationId xmlns:a16="http://schemas.microsoft.com/office/drawing/2014/main" id="{8D4D68CD-BBEA-4363-A684-24280E05C81F}"/>
                </a:ext>
                <a:ext uri="{C183D7F6-B498-43B3-948B-1728B52AA6E4}">
                  <adec:decorative xmlns:adec="http://schemas.microsoft.com/office/drawing/2017/decorative" val="1"/>
                </a:ext>
              </a:extLst>
            </p:cNvPr>
            <p:cNvSpPr/>
            <p:nvPr/>
          </p:nvSpPr>
          <p:spPr>
            <a:xfrm>
              <a:off x="4802056" y="4203399"/>
              <a:ext cx="1234714" cy="1119798"/>
            </a:xfrm>
            <a:custGeom>
              <a:avLst/>
              <a:gdLst>
                <a:gd name="connsiteX0" fmla="*/ 608143 w 1234714"/>
                <a:gd name="connsiteY0" fmla="*/ 0 h 1119798"/>
                <a:gd name="connsiteX1" fmla="*/ 643441 w 1234714"/>
                <a:gd name="connsiteY1" fmla="*/ 32081 h 1119798"/>
                <a:gd name="connsiteX2" fmla="*/ 1201387 w 1234714"/>
                <a:gd name="connsiteY2" fmla="*/ 265344 h 1119798"/>
                <a:gd name="connsiteX3" fmla="*/ 1234714 w 1234714"/>
                <a:gd name="connsiteY3" fmla="*/ 267027 h 1119798"/>
                <a:gd name="connsiteX4" fmla="*/ 1234714 w 1234714"/>
                <a:gd name="connsiteY4" fmla="*/ 1119798 h 1119798"/>
                <a:gd name="connsiteX5" fmla="*/ 0 w 1234714"/>
                <a:gd name="connsiteY5" fmla="*/ 608143 h 1119798"/>
                <a:gd name="connsiteX6" fmla="*/ 608143 w 1234714"/>
                <a:gd name="connsiteY6" fmla="*/ 0 h 111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714" h="1119798">
                  <a:moveTo>
                    <a:pt x="608143" y="0"/>
                  </a:moveTo>
                  <a:lnTo>
                    <a:pt x="643441" y="32081"/>
                  </a:lnTo>
                  <a:cubicBezTo>
                    <a:pt x="798294" y="159877"/>
                    <a:pt x="990580" y="243936"/>
                    <a:pt x="1201387" y="265344"/>
                  </a:cubicBezTo>
                  <a:lnTo>
                    <a:pt x="1234714" y="267027"/>
                  </a:lnTo>
                  <a:lnTo>
                    <a:pt x="1234714" y="1119798"/>
                  </a:lnTo>
                  <a:cubicBezTo>
                    <a:pt x="771517" y="1120015"/>
                    <a:pt x="327277" y="935919"/>
                    <a:pt x="0" y="608143"/>
                  </a:cubicBezTo>
                  <a:lnTo>
                    <a:pt x="608143" y="0"/>
                  </a:lnTo>
                  <a:close/>
                </a:path>
              </a:pathLst>
            </a:custGeom>
            <a:solidFill>
              <a:srgbClr val="00009A"/>
            </a:solidFill>
            <a:ln w="50800" cap="rnd">
              <a:solidFill>
                <a:srgbClr val="00009A"/>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endParaRPr lang="en-US" dirty="0"/>
            </a:p>
          </p:txBody>
        </p:sp>
        <p:sp>
          <p:nvSpPr>
            <p:cNvPr id="49" name="Freeform: Shape 48">
              <a:extLst>
                <a:ext uri="{FF2B5EF4-FFF2-40B4-BE49-F238E27FC236}">
                  <a16:creationId xmlns:a16="http://schemas.microsoft.com/office/drawing/2014/main" id="{F86A3417-DFC3-4231-A19A-D746CEE3A4E8}"/>
                </a:ext>
                <a:ext uri="{C183D7F6-B498-43B3-948B-1728B52AA6E4}">
                  <adec:decorative xmlns:adec="http://schemas.microsoft.com/office/drawing/2017/decorative" val="1"/>
                </a:ext>
              </a:extLst>
            </p:cNvPr>
            <p:cNvSpPr/>
            <p:nvPr/>
          </p:nvSpPr>
          <p:spPr>
            <a:xfrm>
              <a:off x="6157024" y="4216381"/>
              <a:ext cx="1234714" cy="1106816"/>
            </a:xfrm>
            <a:custGeom>
              <a:avLst/>
              <a:gdLst>
                <a:gd name="connsiteX0" fmla="*/ 639098 w 1234714"/>
                <a:gd name="connsiteY0" fmla="*/ 0 h 1106816"/>
                <a:gd name="connsiteX1" fmla="*/ 1234714 w 1234714"/>
                <a:gd name="connsiteY1" fmla="*/ 595160 h 1106816"/>
                <a:gd name="connsiteX2" fmla="*/ 0 w 1234714"/>
                <a:gd name="connsiteY2" fmla="*/ 1106816 h 1106816"/>
                <a:gd name="connsiteX3" fmla="*/ 0 w 1234714"/>
                <a:gd name="connsiteY3" fmla="*/ 255399 h 1106816"/>
                <a:gd name="connsiteX4" fmla="*/ 60137 w 1234714"/>
                <a:gd name="connsiteY4" fmla="*/ 252362 h 1106816"/>
                <a:gd name="connsiteX5" fmla="*/ 618083 w 1234714"/>
                <a:gd name="connsiteY5" fmla="*/ 19099 h 1106816"/>
                <a:gd name="connsiteX6" fmla="*/ 639098 w 1234714"/>
                <a:gd name="connsiteY6" fmla="*/ 0 h 110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714" h="1106816">
                  <a:moveTo>
                    <a:pt x="639098" y="0"/>
                  </a:moveTo>
                  <a:lnTo>
                    <a:pt x="1234714" y="595160"/>
                  </a:lnTo>
                  <a:cubicBezTo>
                    <a:pt x="907359" y="922821"/>
                    <a:pt x="463171" y="1106892"/>
                    <a:pt x="0" y="1106816"/>
                  </a:cubicBezTo>
                  <a:lnTo>
                    <a:pt x="0" y="255399"/>
                  </a:lnTo>
                  <a:lnTo>
                    <a:pt x="60137" y="252362"/>
                  </a:lnTo>
                  <a:cubicBezTo>
                    <a:pt x="270945" y="230954"/>
                    <a:pt x="463231" y="146895"/>
                    <a:pt x="618083" y="19099"/>
                  </a:cubicBezTo>
                  <a:lnTo>
                    <a:pt x="639098" y="0"/>
                  </a:lnTo>
                  <a:close/>
                </a:path>
              </a:pathLst>
            </a:custGeom>
            <a:solidFill>
              <a:srgbClr val="00009A"/>
            </a:solidFill>
            <a:ln w="50800" cap="rnd">
              <a:solidFill>
                <a:srgbClr val="00009A"/>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endParaRPr lang="en-US" dirty="0"/>
            </a:p>
          </p:txBody>
        </p:sp>
        <p:grpSp>
          <p:nvGrpSpPr>
            <p:cNvPr id="76" name="Group 75">
              <a:extLst>
                <a:ext uri="{FF2B5EF4-FFF2-40B4-BE49-F238E27FC236}">
                  <a16:creationId xmlns:a16="http://schemas.microsoft.com/office/drawing/2014/main" id="{B66AB2F5-9250-4DC5-9443-8A304679FEE8}"/>
                </a:ext>
                <a:ext uri="{C183D7F6-B498-43B3-948B-1728B52AA6E4}">
                  <adec:decorative xmlns:adec="http://schemas.microsoft.com/office/drawing/2017/decorative" val="1"/>
                </a:ext>
              </a:extLst>
            </p:cNvPr>
            <p:cNvGrpSpPr/>
            <p:nvPr/>
          </p:nvGrpSpPr>
          <p:grpSpPr>
            <a:xfrm>
              <a:off x="4509298" y="3727548"/>
              <a:ext cx="363506" cy="436337"/>
              <a:chOff x="2319460" y="469118"/>
              <a:chExt cx="34114" cy="40949"/>
            </a:xfrm>
            <a:solidFill>
              <a:schemeClr val="bg1"/>
            </a:solidFill>
          </p:grpSpPr>
          <p:sp>
            <p:nvSpPr>
              <p:cNvPr id="77" name="Freeform: Shape 76">
                <a:extLst>
                  <a:ext uri="{FF2B5EF4-FFF2-40B4-BE49-F238E27FC236}">
                    <a16:creationId xmlns:a16="http://schemas.microsoft.com/office/drawing/2014/main" id="{3815D6C5-5CC6-4813-847F-B1B67317BDD0}"/>
                  </a:ext>
                </a:extLst>
              </p:cNvPr>
              <p:cNvSpPr/>
              <p:nvPr/>
            </p:nvSpPr>
            <p:spPr>
              <a:xfrm>
                <a:off x="2319460" y="469118"/>
                <a:ext cx="34114" cy="40949"/>
              </a:xfrm>
              <a:custGeom>
                <a:avLst/>
                <a:gdLst>
                  <a:gd name="connsiteX0" fmla="*/ 22975 w 26945"/>
                  <a:gd name="connsiteY0" fmla="*/ 17027 h 32344"/>
                  <a:gd name="connsiteX1" fmla="*/ 18817 w 26945"/>
                  <a:gd name="connsiteY1" fmla="*/ 14199 h 32344"/>
                  <a:gd name="connsiteX2" fmla="*/ 19848 w 26945"/>
                  <a:gd name="connsiteY2" fmla="*/ 2892 h 32344"/>
                  <a:gd name="connsiteX3" fmla="*/ 8537 w 26945"/>
                  <a:gd name="connsiteY3" fmla="*/ 1868 h 32344"/>
                  <a:gd name="connsiteX4" fmla="*/ 7507 w 26945"/>
                  <a:gd name="connsiteY4" fmla="*/ 13175 h 32344"/>
                  <a:gd name="connsiteX5" fmla="*/ 8382 w 26945"/>
                  <a:gd name="connsiteY5" fmla="*/ 14067 h 32344"/>
                  <a:gd name="connsiteX6" fmla="*/ -5 w 26945"/>
                  <a:gd name="connsiteY6" fmla="*/ 26564 h 32344"/>
                  <a:gd name="connsiteX7" fmla="*/ -5 w 26945"/>
                  <a:gd name="connsiteY7" fmla="*/ 32351 h 32344"/>
                  <a:gd name="connsiteX8" fmla="*/ 2990 w 26945"/>
                  <a:gd name="connsiteY8" fmla="*/ 32351 h 32344"/>
                  <a:gd name="connsiteX9" fmla="*/ 2990 w 26945"/>
                  <a:gd name="connsiteY9" fmla="*/ 26564 h 32344"/>
                  <a:gd name="connsiteX10" fmla="*/ 6057 w 26945"/>
                  <a:gd name="connsiteY10" fmla="*/ 19147 h 32344"/>
                  <a:gd name="connsiteX11" fmla="*/ 7519 w 26945"/>
                  <a:gd name="connsiteY11" fmla="*/ 17949 h 32344"/>
                  <a:gd name="connsiteX12" fmla="*/ 13222 w 26945"/>
                  <a:gd name="connsiteY12" fmla="*/ 31128 h 32344"/>
                  <a:gd name="connsiteX13" fmla="*/ 19141 w 26945"/>
                  <a:gd name="connsiteY13" fmla="*/ 17757 h 32344"/>
                  <a:gd name="connsiteX14" fmla="*/ 20878 w 26945"/>
                  <a:gd name="connsiteY14" fmla="*/ 19147 h 32344"/>
                  <a:gd name="connsiteX15" fmla="*/ 23945 w 26945"/>
                  <a:gd name="connsiteY15" fmla="*/ 26552 h 32344"/>
                  <a:gd name="connsiteX16" fmla="*/ 23945 w 26945"/>
                  <a:gd name="connsiteY16" fmla="*/ 32351 h 32344"/>
                  <a:gd name="connsiteX17" fmla="*/ 26940 w 26945"/>
                  <a:gd name="connsiteY17" fmla="*/ 32351 h 32344"/>
                  <a:gd name="connsiteX18" fmla="*/ 26940 w 26945"/>
                  <a:gd name="connsiteY18" fmla="*/ 26552 h 32344"/>
                  <a:gd name="connsiteX19" fmla="*/ 22975 w 26945"/>
                  <a:gd name="connsiteY19" fmla="*/ 17027 h 32344"/>
                  <a:gd name="connsiteX20" fmla="*/ 13665 w 26945"/>
                  <a:gd name="connsiteY20" fmla="*/ 3033 h 32344"/>
                  <a:gd name="connsiteX21" fmla="*/ 18709 w 26945"/>
                  <a:gd name="connsiteY21" fmla="*/ 8053 h 32344"/>
                  <a:gd name="connsiteX22" fmla="*/ 13689 w 26945"/>
                  <a:gd name="connsiteY22" fmla="*/ 13097 h 32344"/>
                  <a:gd name="connsiteX23" fmla="*/ 8645 w 26945"/>
                  <a:gd name="connsiteY23" fmla="*/ 8077 h 32344"/>
                  <a:gd name="connsiteX24" fmla="*/ 8645 w 26945"/>
                  <a:gd name="connsiteY24" fmla="*/ 8065 h 32344"/>
                  <a:gd name="connsiteX25" fmla="*/ 13665 w 26945"/>
                  <a:gd name="connsiteY25" fmla="*/ 3033 h 32344"/>
                  <a:gd name="connsiteX26" fmla="*/ 13246 w 26945"/>
                  <a:gd name="connsiteY26" fmla="*/ 23652 h 32344"/>
                  <a:gd name="connsiteX27" fmla="*/ 10191 w 26945"/>
                  <a:gd name="connsiteY27" fmla="*/ 16607 h 32344"/>
                  <a:gd name="connsiteX28" fmla="*/ 13450 w 26945"/>
                  <a:gd name="connsiteY28" fmla="*/ 16080 h 32344"/>
                  <a:gd name="connsiteX29" fmla="*/ 16409 w 26945"/>
                  <a:gd name="connsiteY29" fmla="*/ 16499 h 3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945" h="32344">
                    <a:moveTo>
                      <a:pt x="22975" y="17027"/>
                    </a:moveTo>
                    <a:cubicBezTo>
                      <a:pt x="21777" y="15833"/>
                      <a:pt x="20363" y="14874"/>
                      <a:pt x="18817" y="14199"/>
                    </a:cubicBezTo>
                    <a:cubicBezTo>
                      <a:pt x="22220" y="11360"/>
                      <a:pt x="22675" y="6298"/>
                      <a:pt x="19848" y="2892"/>
                    </a:cubicBezTo>
                    <a:cubicBezTo>
                      <a:pt x="17008" y="-513"/>
                      <a:pt x="11940" y="-970"/>
                      <a:pt x="8537" y="1868"/>
                    </a:cubicBezTo>
                    <a:cubicBezTo>
                      <a:pt x="5135" y="4708"/>
                      <a:pt x="4668" y="9770"/>
                      <a:pt x="7507" y="13175"/>
                    </a:cubicBezTo>
                    <a:cubicBezTo>
                      <a:pt x="7783" y="13495"/>
                      <a:pt x="8070" y="13793"/>
                      <a:pt x="8382" y="14067"/>
                    </a:cubicBezTo>
                    <a:cubicBezTo>
                      <a:pt x="3302" y="16139"/>
                      <a:pt x="-17" y="21080"/>
                      <a:pt x="-5" y="26564"/>
                    </a:cubicBezTo>
                    <a:lnTo>
                      <a:pt x="-5" y="32351"/>
                    </a:lnTo>
                    <a:lnTo>
                      <a:pt x="2990" y="32351"/>
                    </a:lnTo>
                    <a:lnTo>
                      <a:pt x="2990" y="26564"/>
                    </a:lnTo>
                    <a:cubicBezTo>
                      <a:pt x="2978" y="23782"/>
                      <a:pt x="4081" y="21111"/>
                      <a:pt x="6057" y="19147"/>
                    </a:cubicBezTo>
                    <a:cubicBezTo>
                      <a:pt x="6513" y="18706"/>
                      <a:pt x="6992" y="18305"/>
                      <a:pt x="7519" y="17949"/>
                    </a:cubicBezTo>
                    <a:lnTo>
                      <a:pt x="13222" y="31128"/>
                    </a:lnTo>
                    <a:lnTo>
                      <a:pt x="19141" y="17757"/>
                    </a:lnTo>
                    <a:cubicBezTo>
                      <a:pt x="19764" y="18155"/>
                      <a:pt x="20351" y="18621"/>
                      <a:pt x="20878" y="19147"/>
                    </a:cubicBezTo>
                    <a:cubicBezTo>
                      <a:pt x="22843" y="21107"/>
                      <a:pt x="23957" y="23773"/>
                      <a:pt x="23945" y="26552"/>
                    </a:cubicBezTo>
                    <a:lnTo>
                      <a:pt x="23945" y="32351"/>
                    </a:lnTo>
                    <a:lnTo>
                      <a:pt x="26940" y="32351"/>
                    </a:lnTo>
                    <a:lnTo>
                      <a:pt x="26940" y="26552"/>
                    </a:lnTo>
                    <a:cubicBezTo>
                      <a:pt x="26940" y="22974"/>
                      <a:pt x="25515" y="19544"/>
                      <a:pt x="22975" y="17027"/>
                    </a:cubicBezTo>
                    <a:close/>
                    <a:moveTo>
                      <a:pt x="13665" y="3033"/>
                    </a:moveTo>
                    <a:cubicBezTo>
                      <a:pt x="16445" y="3025"/>
                      <a:pt x="18697" y="5273"/>
                      <a:pt x="18709" y="8053"/>
                    </a:cubicBezTo>
                    <a:cubicBezTo>
                      <a:pt x="18721" y="10832"/>
                      <a:pt x="16469" y="13090"/>
                      <a:pt x="13689" y="13097"/>
                    </a:cubicBezTo>
                    <a:cubicBezTo>
                      <a:pt x="10910" y="13104"/>
                      <a:pt x="8657" y="10856"/>
                      <a:pt x="8645" y="8077"/>
                    </a:cubicBezTo>
                    <a:cubicBezTo>
                      <a:pt x="8645" y="8073"/>
                      <a:pt x="8645" y="8068"/>
                      <a:pt x="8645" y="8065"/>
                    </a:cubicBezTo>
                    <a:cubicBezTo>
                      <a:pt x="8645" y="5290"/>
                      <a:pt x="10886" y="3040"/>
                      <a:pt x="13665" y="3033"/>
                    </a:cubicBezTo>
                    <a:close/>
                    <a:moveTo>
                      <a:pt x="13246" y="23652"/>
                    </a:moveTo>
                    <a:lnTo>
                      <a:pt x="10191" y="16607"/>
                    </a:lnTo>
                    <a:cubicBezTo>
                      <a:pt x="11245" y="16256"/>
                      <a:pt x="12347" y="16079"/>
                      <a:pt x="13450" y="16080"/>
                    </a:cubicBezTo>
                    <a:cubicBezTo>
                      <a:pt x="14456" y="16079"/>
                      <a:pt x="15451" y="16220"/>
                      <a:pt x="16409" y="16499"/>
                    </a:cubicBezTo>
                    <a:close/>
                  </a:path>
                </a:pathLst>
              </a:custGeom>
              <a:grpFill/>
              <a:ln w="1198"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34C5A23C-1AF4-478A-8C2E-BF0609CB9843}"/>
                  </a:ext>
                </a:extLst>
              </p:cNvPr>
              <p:cNvSpPr/>
              <p:nvPr/>
            </p:nvSpPr>
            <p:spPr>
              <a:xfrm>
                <a:off x="2343305" y="499313"/>
                <a:ext cx="3792" cy="4474"/>
              </a:xfrm>
              <a:custGeom>
                <a:avLst/>
                <a:gdLst>
                  <a:gd name="connsiteX0" fmla="*/ 0 w 2995"/>
                  <a:gd name="connsiteY0" fmla="*/ 0 h 3534"/>
                  <a:gd name="connsiteX1" fmla="*/ 2995 w 2995"/>
                  <a:gd name="connsiteY1" fmla="*/ 0 h 3534"/>
                  <a:gd name="connsiteX2" fmla="*/ 2995 w 2995"/>
                  <a:gd name="connsiteY2" fmla="*/ 3534 h 3534"/>
                  <a:gd name="connsiteX3" fmla="*/ 0 w 2995"/>
                  <a:gd name="connsiteY3" fmla="*/ 3534 h 3534"/>
                </a:gdLst>
                <a:ahLst/>
                <a:cxnLst>
                  <a:cxn ang="0">
                    <a:pos x="connsiteX0" y="connsiteY0"/>
                  </a:cxn>
                  <a:cxn ang="0">
                    <a:pos x="connsiteX1" y="connsiteY1"/>
                  </a:cxn>
                  <a:cxn ang="0">
                    <a:pos x="connsiteX2" y="connsiteY2"/>
                  </a:cxn>
                  <a:cxn ang="0">
                    <a:pos x="connsiteX3" y="connsiteY3"/>
                  </a:cxn>
                </a:cxnLst>
                <a:rect l="l" t="t" r="r" b="b"/>
                <a:pathLst>
                  <a:path w="2995" h="3534">
                    <a:moveTo>
                      <a:pt x="0" y="0"/>
                    </a:moveTo>
                    <a:lnTo>
                      <a:pt x="2995" y="0"/>
                    </a:lnTo>
                    <a:lnTo>
                      <a:pt x="2995" y="3534"/>
                    </a:lnTo>
                    <a:lnTo>
                      <a:pt x="0" y="3534"/>
                    </a:lnTo>
                    <a:close/>
                  </a:path>
                </a:pathLst>
              </a:custGeom>
              <a:grpFill/>
              <a:ln w="1198" cap="flat">
                <a:noFill/>
                <a:prstDash val="solid"/>
                <a:miter/>
              </a:ln>
            </p:spPr>
            <p:txBody>
              <a:bodyPr rtlCol="0" anchor="ctr"/>
              <a:lstStyle/>
              <a:p>
                <a:endParaRPr lang="en-US" dirty="0"/>
              </a:p>
            </p:txBody>
          </p:sp>
        </p:grpSp>
        <p:pic>
          <p:nvPicPr>
            <p:cNvPr id="7" name="Graphic 6">
              <a:extLst>
                <a:ext uri="{FF2B5EF4-FFF2-40B4-BE49-F238E27FC236}">
                  <a16:creationId xmlns:a16="http://schemas.microsoft.com/office/drawing/2014/main" id="{875E53E2-72F3-7A61-19F9-01FD6E74B7E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03428" y="4561319"/>
              <a:ext cx="536075" cy="402056"/>
            </a:xfrm>
            <a:prstGeom prst="rect">
              <a:avLst/>
            </a:prstGeom>
          </p:spPr>
        </p:pic>
        <p:pic>
          <p:nvPicPr>
            <p:cNvPr id="14" name="Graphic 13">
              <a:extLst>
                <a:ext uri="{FF2B5EF4-FFF2-40B4-BE49-F238E27FC236}">
                  <a16:creationId xmlns:a16="http://schemas.microsoft.com/office/drawing/2014/main" id="{05D52C7D-616F-61E5-E650-784BBE9552F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274383" y="4529003"/>
              <a:ext cx="488257" cy="488257"/>
            </a:xfrm>
            <a:prstGeom prst="rect">
              <a:avLst/>
            </a:prstGeom>
          </p:spPr>
        </p:pic>
        <p:pic>
          <p:nvPicPr>
            <p:cNvPr id="22" name="Graphic 21">
              <a:extLst>
                <a:ext uri="{FF2B5EF4-FFF2-40B4-BE49-F238E27FC236}">
                  <a16:creationId xmlns:a16="http://schemas.microsoft.com/office/drawing/2014/main" id="{0DE5EB97-537B-F979-2793-2E3F945AB936}"/>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519176" y="2658955"/>
              <a:ext cx="488257" cy="439431"/>
            </a:xfrm>
            <a:prstGeom prst="rect">
              <a:avLst/>
            </a:prstGeom>
          </p:spPr>
        </p:pic>
        <p:pic>
          <p:nvPicPr>
            <p:cNvPr id="50" name="Graphic 49">
              <a:extLst>
                <a:ext uri="{FF2B5EF4-FFF2-40B4-BE49-F238E27FC236}">
                  <a16:creationId xmlns:a16="http://schemas.microsoft.com/office/drawing/2014/main" id="{79B884BF-375B-948D-0124-42F4F4F5B143}"/>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5260723" y="1866435"/>
              <a:ext cx="478665" cy="439431"/>
            </a:xfrm>
            <a:prstGeom prst="rect">
              <a:avLst/>
            </a:prstGeom>
          </p:spPr>
        </p:pic>
        <p:pic>
          <p:nvPicPr>
            <p:cNvPr id="51" name="Graphic 50">
              <a:extLst>
                <a:ext uri="{FF2B5EF4-FFF2-40B4-BE49-F238E27FC236}">
                  <a16:creationId xmlns:a16="http://schemas.microsoft.com/office/drawing/2014/main" id="{588337E7-307C-46FB-ACB4-58E9591DC304}"/>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6388668" y="1869377"/>
              <a:ext cx="478665" cy="328635"/>
            </a:xfrm>
            <a:prstGeom prst="rect">
              <a:avLst/>
            </a:prstGeom>
          </p:spPr>
        </p:pic>
        <p:pic>
          <p:nvPicPr>
            <p:cNvPr id="53" name="Graphic 52">
              <a:extLst>
                <a:ext uri="{FF2B5EF4-FFF2-40B4-BE49-F238E27FC236}">
                  <a16:creationId xmlns:a16="http://schemas.microsoft.com/office/drawing/2014/main" id="{7B9588DB-2C37-1277-8AC1-5D6FF19FEBA9}"/>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7269680" y="2658955"/>
              <a:ext cx="366192" cy="439431"/>
            </a:xfrm>
            <a:prstGeom prst="rect">
              <a:avLst/>
            </a:prstGeom>
          </p:spPr>
        </p:pic>
        <p:pic>
          <p:nvPicPr>
            <p:cNvPr id="57" name="Graphic 56">
              <a:extLst>
                <a:ext uri="{FF2B5EF4-FFF2-40B4-BE49-F238E27FC236}">
                  <a16:creationId xmlns:a16="http://schemas.microsoft.com/office/drawing/2014/main" id="{72FADC16-4582-5AB8-08DA-FDC9B7215C41}"/>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7269680" y="3856027"/>
              <a:ext cx="465312" cy="387760"/>
            </a:xfrm>
            <a:prstGeom prst="rect">
              <a:avLst/>
            </a:prstGeom>
          </p:spPr>
        </p:pic>
      </p:grpSp>
      <p:sp>
        <p:nvSpPr>
          <p:cNvPr id="2" name="Slide Number Placeholder 1">
            <a:extLst>
              <a:ext uri="{FF2B5EF4-FFF2-40B4-BE49-F238E27FC236}">
                <a16:creationId xmlns:a16="http://schemas.microsoft.com/office/drawing/2014/main" id="{16295744-8BAE-211A-AE7E-E112160F086B}"/>
              </a:ext>
              <a:ext uri="{C183D7F6-B498-43B3-948B-1728B52AA6E4}">
                <adec:decorative xmlns:adec="http://schemas.microsoft.com/office/drawing/2017/decorative" val="1"/>
              </a:ext>
            </a:extLst>
          </p:cNvPr>
          <p:cNvSpPr>
            <a:spLocks noGrp="1"/>
          </p:cNvSpPr>
          <p:nvPr>
            <p:ph type="sldNum" sz="quarter" idx="12"/>
          </p:nvPr>
        </p:nvSpPr>
        <p:spPr>
          <a:xfrm>
            <a:off x="11449993" y="6337639"/>
            <a:ext cx="283219" cy="175694"/>
          </a:xfrm>
        </p:spPr>
        <p:txBody>
          <a:bodyPr/>
          <a:lstStyle/>
          <a:p>
            <a:fld id="{BB333B34-C87C-402E-ABB0-13B7C9DEBBC4}" type="slidenum">
              <a:rPr lang="en-US" smtClean="0"/>
              <a:pPr/>
              <a:t>103</a:t>
            </a:fld>
            <a:endParaRPr lang="en-US" dirty="0"/>
          </a:p>
        </p:txBody>
      </p:sp>
    </p:spTree>
    <p:extLst>
      <p:ext uri="{BB962C8B-B14F-4D97-AF65-F5344CB8AC3E}">
        <p14:creationId xmlns:p14="http://schemas.microsoft.com/office/powerpoint/2010/main" val="197920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66342" y="472437"/>
            <a:ext cx="11274553" cy="792167"/>
          </a:xfrm>
        </p:spPr>
        <p:txBody>
          <a:bodyPr/>
          <a:lstStyle/>
          <a:p>
            <a:r>
              <a:rPr lang="en-US" altLang="en-US" dirty="0"/>
              <a:t>A financial professional can help</a:t>
            </a:r>
          </a:p>
        </p:txBody>
      </p:sp>
      <p:sp>
        <p:nvSpPr>
          <p:cNvPr id="5" name="Rectangle 4">
            <a:extLst>
              <a:ext uri="{FF2B5EF4-FFF2-40B4-BE49-F238E27FC236}">
                <a16:creationId xmlns:a16="http://schemas.microsoft.com/office/drawing/2014/main" id="{3DC7E0FC-87BE-4690-B672-13CC7E5E84CB}"/>
              </a:ext>
            </a:extLst>
          </p:cNvPr>
          <p:cNvSpPr/>
          <p:nvPr/>
        </p:nvSpPr>
        <p:spPr>
          <a:xfrm>
            <a:off x="1321917" y="1330333"/>
            <a:ext cx="1751634" cy="4565808"/>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274320" rIns="91440" bIns="45720" numCol="1" spcCol="0" rtlCol="0" fromWordArt="0" anchor="t" anchorCtr="0" forceAA="0" compatLnSpc="1">
            <a:prstTxWarp prst="textNoShape">
              <a:avLst/>
            </a:prstTxWarp>
            <a:noAutofit/>
          </a:bodyPr>
          <a:lstStyle/>
          <a:p>
            <a:r>
              <a:rPr lang="en-US" altLang="en-US" sz="2000" b="1" dirty="0"/>
              <a:t>Evaluate</a:t>
            </a:r>
            <a:r>
              <a:rPr lang="en-US" altLang="en-US" sz="2000" dirty="0"/>
              <a:t> your</a:t>
            </a:r>
            <a:br>
              <a:rPr lang="en-US" altLang="en-US" sz="2000" dirty="0"/>
            </a:br>
            <a:r>
              <a:rPr lang="en-US" altLang="en-US" sz="2000" dirty="0"/>
              <a:t>current situation</a:t>
            </a:r>
          </a:p>
        </p:txBody>
      </p:sp>
      <p:pic>
        <p:nvPicPr>
          <p:cNvPr id="7" name="Graphic 6">
            <a:extLst>
              <a:ext uri="{FF2B5EF4-FFF2-40B4-BE49-F238E27FC236}">
                <a16:creationId xmlns:a16="http://schemas.microsoft.com/office/drawing/2014/main" id="{1DFBD0B0-8DE3-4C75-BBEC-324DCFE053B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8828" y="4938723"/>
            <a:ext cx="1022696" cy="1022696"/>
          </a:xfrm>
          <a:prstGeom prst="rect">
            <a:avLst/>
          </a:prstGeom>
        </p:spPr>
      </p:pic>
      <p:sp>
        <p:nvSpPr>
          <p:cNvPr id="13" name="Rectangle 12">
            <a:extLst>
              <a:ext uri="{FF2B5EF4-FFF2-40B4-BE49-F238E27FC236}">
                <a16:creationId xmlns:a16="http://schemas.microsoft.com/office/drawing/2014/main" id="{93749DC6-00B3-4251-9B5F-82613B702A09}"/>
              </a:ext>
            </a:extLst>
          </p:cNvPr>
          <p:cNvSpPr/>
          <p:nvPr/>
        </p:nvSpPr>
        <p:spPr>
          <a:xfrm>
            <a:off x="3270295" y="1330333"/>
            <a:ext cx="1751634" cy="4565808"/>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274320" rIns="91440" bIns="45720" numCol="1" spcCol="0" rtlCol="0" fromWordArt="0" anchor="t" anchorCtr="0" forceAA="0" compatLnSpc="1">
            <a:prstTxWarp prst="textNoShape">
              <a:avLst/>
            </a:prstTxWarp>
            <a:noAutofit/>
          </a:bodyPr>
          <a:lstStyle/>
          <a:p>
            <a:r>
              <a:rPr lang="en-US" altLang="en-US" sz="2000" b="1" dirty="0"/>
              <a:t>Develop</a:t>
            </a:r>
            <a:r>
              <a:rPr lang="en-US" altLang="en-US" sz="2000" dirty="0"/>
              <a:t> short- and long-term financial goals</a:t>
            </a:r>
          </a:p>
        </p:txBody>
      </p:sp>
      <p:pic>
        <p:nvPicPr>
          <p:cNvPr id="19" name="Graphic 18">
            <a:extLst>
              <a:ext uri="{FF2B5EF4-FFF2-40B4-BE49-F238E27FC236}">
                <a16:creationId xmlns:a16="http://schemas.microsoft.com/office/drawing/2014/main" id="{C801AF47-B9A1-40E1-8FCF-342D96D83EC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6527" y="4938723"/>
            <a:ext cx="1022695" cy="1022696"/>
          </a:xfrm>
          <a:prstGeom prst="rect">
            <a:avLst/>
          </a:prstGeom>
        </p:spPr>
      </p:pic>
      <p:sp>
        <p:nvSpPr>
          <p:cNvPr id="14" name="Rectangle 13">
            <a:extLst>
              <a:ext uri="{FF2B5EF4-FFF2-40B4-BE49-F238E27FC236}">
                <a16:creationId xmlns:a16="http://schemas.microsoft.com/office/drawing/2014/main" id="{BA2B0428-FEC7-4E50-99F1-7BBF03B3ACB2}"/>
              </a:ext>
            </a:extLst>
          </p:cNvPr>
          <p:cNvSpPr/>
          <p:nvPr/>
        </p:nvSpPr>
        <p:spPr>
          <a:xfrm>
            <a:off x="5218676" y="1330333"/>
            <a:ext cx="1751634" cy="4565808"/>
          </a:xfrm>
          <a:prstGeom prst="rect">
            <a:avLst/>
          </a:prstGeom>
          <a:solidFill>
            <a:srgbClr val="EC64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274320" rIns="91440" bIns="45720" numCol="1" spcCol="0" rtlCol="0" fromWordArt="0" anchor="t" anchorCtr="0" forceAA="0" compatLnSpc="1">
            <a:prstTxWarp prst="textNoShape">
              <a:avLst/>
            </a:prstTxWarp>
            <a:noAutofit/>
          </a:bodyPr>
          <a:lstStyle/>
          <a:p>
            <a:r>
              <a:rPr lang="en-US" altLang="en-US" sz="2000" b="1" dirty="0"/>
              <a:t>Create</a:t>
            </a:r>
            <a:r>
              <a:rPr lang="en-US" altLang="en-US" sz="2000" dirty="0"/>
              <a:t> and</a:t>
            </a:r>
            <a:r>
              <a:rPr lang="en-US" altLang="en-US" sz="2000" b="1" dirty="0"/>
              <a:t> implement </a:t>
            </a:r>
            <a:r>
              <a:rPr lang="en-US" altLang="en-US" sz="2000" dirty="0"/>
              <a:t>a</a:t>
            </a:r>
            <a:r>
              <a:rPr lang="en-US" altLang="en-US" sz="2000" b="1" dirty="0"/>
              <a:t> </a:t>
            </a:r>
            <a:r>
              <a:rPr lang="en-US" altLang="en-US" sz="2000" dirty="0"/>
              <a:t>financial</a:t>
            </a:r>
            <a:br>
              <a:rPr lang="en-US" altLang="en-US" sz="2000" dirty="0"/>
            </a:br>
            <a:r>
              <a:rPr lang="en-US" altLang="en-US" sz="2000" dirty="0"/>
              <a:t>plan</a:t>
            </a:r>
          </a:p>
        </p:txBody>
      </p:sp>
      <p:pic>
        <p:nvPicPr>
          <p:cNvPr id="20" name="Graphic 19">
            <a:extLst>
              <a:ext uri="{FF2B5EF4-FFF2-40B4-BE49-F238E27FC236}">
                <a16:creationId xmlns:a16="http://schemas.microsoft.com/office/drawing/2014/main" id="{FEDCB90E-8557-4B19-90F9-D0AD2079E5D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4228" y="4938723"/>
            <a:ext cx="1022696" cy="1022696"/>
          </a:xfrm>
          <a:prstGeom prst="rect">
            <a:avLst/>
          </a:prstGeom>
        </p:spPr>
      </p:pic>
      <p:sp>
        <p:nvSpPr>
          <p:cNvPr id="15" name="Rectangle 14">
            <a:extLst>
              <a:ext uri="{FF2B5EF4-FFF2-40B4-BE49-F238E27FC236}">
                <a16:creationId xmlns:a16="http://schemas.microsoft.com/office/drawing/2014/main" id="{C10BA19B-76D1-46D0-A075-199F81174B21}"/>
              </a:ext>
            </a:extLst>
          </p:cNvPr>
          <p:cNvSpPr/>
          <p:nvPr/>
        </p:nvSpPr>
        <p:spPr>
          <a:xfrm>
            <a:off x="7167054" y="1330333"/>
            <a:ext cx="1751634" cy="4565808"/>
          </a:xfrm>
          <a:prstGeom prst="rect">
            <a:avLst/>
          </a:prstGeom>
          <a:solidFill>
            <a:srgbClr val="D77D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274320" rIns="0" bIns="45720" numCol="1" spcCol="0" rtlCol="0" fromWordArt="0" anchor="t" anchorCtr="0" forceAA="0" compatLnSpc="1">
            <a:prstTxWarp prst="textNoShape">
              <a:avLst/>
            </a:prstTxWarp>
            <a:noAutofit/>
          </a:bodyPr>
          <a:lstStyle/>
          <a:p>
            <a:r>
              <a:rPr lang="en-US" altLang="en-US" sz="2000" b="1" dirty="0"/>
              <a:t>Tailor</a:t>
            </a:r>
            <a:r>
              <a:rPr lang="en-US" altLang="en-US" sz="2000" dirty="0"/>
              <a:t> your </a:t>
            </a:r>
            <a:r>
              <a:rPr lang="en-US" altLang="en-US" sz="2000" spc="-30" dirty="0"/>
              <a:t>investments</a:t>
            </a:r>
            <a:br>
              <a:rPr lang="en-US" altLang="en-US" sz="2000" spc="-30" dirty="0"/>
            </a:br>
            <a:r>
              <a:rPr lang="en-US" altLang="en-US" sz="2000" dirty="0"/>
              <a:t>to match</a:t>
            </a:r>
            <a:br>
              <a:rPr lang="en-US" altLang="en-US" sz="2000" dirty="0"/>
            </a:br>
            <a:r>
              <a:rPr lang="en-US" altLang="en-US" sz="2000" dirty="0"/>
              <a:t>your risk tolerance</a:t>
            </a:r>
            <a:br>
              <a:rPr lang="en-US" altLang="en-US" sz="2000" dirty="0"/>
            </a:br>
            <a:r>
              <a:rPr lang="en-US" altLang="en-US" sz="2000" dirty="0"/>
              <a:t>and timeframe</a:t>
            </a:r>
          </a:p>
        </p:txBody>
      </p:sp>
      <p:pic>
        <p:nvPicPr>
          <p:cNvPr id="21" name="Graphic 20">
            <a:extLst>
              <a:ext uri="{FF2B5EF4-FFF2-40B4-BE49-F238E27FC236}">
                <a16:creationId xmlns:a16="http://schemas.microsoft.com/office/drawing/2014/main" id="{6FB80486-E6CF-4A28-9F60-4C3769ED6A9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71927" y="4938723"/>
            <a:ext cx="1022695" cy="1022696"/>
          </a:xfrm>
          <a:prstGeom prst="rect">
            <a:avLst/>
          </a:prstGeom>
        </p:spPr>
      </p:pic>
      <p:sp>
        <p:nvSpPr>
          <p:cNvPr id="16" name="Rectangle 15">
            <a:extLst>
              <a:ext uri="{FF2B5EF4-FFF2-40B4-BE49-F238E27FC236}">
                <a16:creationId xmlns:a16="http://schemas.microsoft.com/office/drawing/2014/main" id="{1DBCFE3B-5F4C-4189-8977-BBF09A15A776}"/>
              </a:ext>
            </a:extLst>
          </p:cNvPr>
          <p:cNvSpPr/>
          <p:nvPr/>
        </p:nvSpPr>
        <p:spPr>
          <a:xfrm>
            <a:off x="9115431" y="1330333"/>
            <a:ext cx="1751634" cy="45658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274320" rIns="91440" bIns="45720" numCol="1" spcCol="0" rtlCol="0" fromWordArt="0" anchor="t" anchorCtr="0" forceAA="0" compatLnSpc="1">
            <a:prstTxWarp prst="textNoShape">
              <a:avLst/>
            </a:prstTxWarp>
            <a:noAutofit/>
          </a:bodyPr>
          <a:lstStyle/>
          <a:p>
            <a:r>
              <a:rPr lang="en-US" altLang="en-US" sz="2000" b="1" dirty="0"/>
              <a:t>Stay on track </a:t>
            </a:r>
            <a:r>
              <a:rPr lang="en-US" altLang="en-US" sz="2000" dirty="0"/>
              <a:t>with ongoing evaluations</a:t>
            </a:r>
          </a:p>
        </p:txBody>
      </p:sp>
      <p:pic>
        <p:nvPicPr>
          <p:cNvPr id="22" name="Graphic 21">
            <a:extLst>
              <a:ext uri="{FF2B5EF4-FFF2-40B4-BE49-F238E27FC236}">
                <a16:creationId xmlns:a16="http://schemas.microsoft.com/office/drawing/2014/main" id="{4FDDFC3D-7CE1-4A8C-8F3C-E57AA5E73EF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19625" y="4938723"/>
            <a:ext cx="1022696" cy="1022696"/>
          </a:xfrm>
          <a:prstGeom prst="rect">
            <a:avLst/>
          </a:prstGeom>
        </p:spPr>
      </p:pic>
      <p:sp>
        <p:nvSpPr>
          <p:cNvPr id="2" name="Slide Number Placeholder 1">
            <a:extLst>
              <a:ext uri="{FF2B5EF4-FFF2-40B4-BE49-F238E27FC236}">
                <a16:creationId xmlns:a16="http://schemas.microsoft.com/office/drawing/2014/main" id="{F1640967-0DA0-1885-2DF7-5B71265DF3E6}"/>
              </a:ext>
              <a:ext uri="{C183D7F6-B498-43B3-948B-1728B52AA6E4}">
                <adec:decorative xmlns:adec="http://schemas.microsoft.com/office/drawing/2017/decorative" val="1"/>
              </a:ext>
            </a:extLst>
          </p:cNvPr>
          <p:cNvSpPr>
            <a:spLocks noGrp="1"/>
          </p:cNvSpPr>
          <p:nvPr>
            <p:ph type="sldNum" sz="quarter" idx="12"/>
          </p:nvPr>
        </p:nvSpPr>
        <p:spPr>
          <a:xfrm>
            <a:off x="11449993" y="6337639"/>
            <a:ext cx="283219" cy="175694"/>
          </a:xfrm>
        </p:spPr>
        <p:txBody>
          <a:bodyPr/>
          <a:lstStyle/>
          <a:p>
            <a:fld id="{BB333B34-C87C-402E-ABB0-13B7C9DEBBC4}" type="slidenum">
              <a:rPr lang="en-US" smtClean="0"/>
              <a:pPr/>
              <a:t>104</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0918FD-3761-8CE0-782E-D96ADA5D122B}"/>
              </a:ext>
            </a:extLst>
          </p:cNvPr>
          <p:cNvSpPr>
            <a:spLocks noGrp="1"/>
          </p:cNvSpPr>
          <p:nvPr>
            <p:ph type="title"/>
          </p:nvPr>
        </p:nvSpPr>
        <p:spPr>
          <a:xfrm>
            <a:off x="466342" y="472437"/>
            <a:ext cx="11274553" cy="792167"/>
          </a:xfrm>
        </p:spPr>
        <p:txBody>
          <a:bodyPr/>
          <a:lstStyle/>
          <a:p>
            <a:r>
              <a:rPr lang="en-CA"/>
              <a:t>Case studies</a:t>
            </a:r>
          </a:p>
        </p:txBody>
      </p:sp>
      <p:grpSp>
        <p:nvGrpSpPr>
          <p:cNvPr id="19" name="Group 18" descr="Screen capture of eight different case studies, including first-time homebuyer, business owner, newly divorced, caring for an aging parent, nearing retirement, new widow, strategic philanthropy and leaving a legacy and estate planning.">
            <a:extLst>
              <a:ext uri="{FF2B5EF4-FFF2-40B4-BE49-F238E27FC236}">
                <a16:creationId xmlns:a16="http://schemas.microsoft.com/office/drawing/2014/main" id="{6412FB9E-9A5D-9345-1BEF-E61AD4B36555}"/>
              </a:ext>
            </a:extLst>
          </p:cNvPr>
          <p:cNvGrpSpPr/>
          <p:nvPr/>
        </p:nvGrpSpPr>
        <p:grpSpPr>
          <a:xfrm>
            <a:off x="449497" y="1108957"/>
            <a:ext cx="11297305" cy="4675133"/>
            <a:chOff x="622752" y="1108957"/>
            <a:chExt cx="11297305" cy="4675133"/>
          </a:xfrm>
        </p:grpSpPr>
        <p:pic>
          <p:nvPicPr>
            <p:cNvPr id="14" name="Picture 13">
              <a:extLst>
                <a:ext uri="{FF2B5EF4-FFF2-40B4-BE49-F238E27FC236}">
                  <a16:creationId xmlns:a16="http://schemas.microsoft.com/office/drawing/2014/main" id="{4670193A-C119-9042-7B15-01FB9556F5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040057" y="1649749"/>
              <a:ext cx="2880000" cy="1620471"/>
            </a:xfrm>
            <a:prstGeom prst="rect">
              <a:avLst/>
            </a:prstGeom>
            <a:ln>
              <a:solidFill>
                <a:schemeClr val="bg1">
                  <a:lumMod val="65000"/>
                </a:schemeClr>
              </a:solidFill>
            </a:ln>
          </p:spPr>
        </p:pic>
        <p:pic>
          <p:nvPicPr>
            <p:cNvPr id="13" name="Picture 12">
              <a:extLst>
                <a:ext uri="{FF2B5EF4-FFF2-40B4-BE49-F238E27FC236}">
                  <a16:creationId xmlns:a16="http://schemas.microsoft.com/office/drawing/2014/main" id="{58A8A7D7-3194-5135-0499-760986EB561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234288" y="1470449"/>
              <a:ext cx="2880000" cy="1620471"/>
            </a:xfrm>
            <a:prstGeom prst="rect">
              <a:avLst/>
            </a:prstGeom>
            <a:ln>
              <a:solidFill>
                <a:schemeClr val="bg1">
                  <a:lumMod val="65000"/>
                </a:schemeClr>
              </a:solidFill>
            </a:ln>
          </p:spPr>
        </p:pic>
        <p:pic>
          <p:nvPicPr>
            <p:cNvPr id="11" name="Picture 10">
              <a:extLst>
                <a:ext uri="{FF2B5EF4-FFF2-40B4-BE49-F238E27FC236}">
                  <a16:creationId xmlns:a16="http://schemas.microsoft.com/office/drawing/2014/main" id="{6EA0E57D-E4CE-6CCB-8E27-62E1FDE7A3A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428519" y="1288257"/>
              <a:ext cx="2880000" cy="1620471"/>
            </a:xfrm>
            <a:prstGeom prst="rect">
              <a:avLst/>
            </a:prstGeom>
            <a:ln>
              <a:solidFill>
                <a:schemeClr val="bg1">
                  <a:lumMod val="65000"/>
                </a:schemeClr>
              </a:solidFill>
            </a:ln>
          </p:spPr>
        </p:pic>
        <p:pic>
          <p:nvPicPr>
            <p:cNvPr id="6" name="Picture 5" descr="A person sitting on a box holding a phone&#10;&#10;Description automatically generated">
              <a:extLst>
                <a:ext uri="{FF2B5EF4-FFF2-40B4-BE49-F238E27FC236}">
                  <a16:creationId xmlns:a16="http://schemas.microsoft.com/office/drawing/2014/main" id="{90D95ECA-4BC0-0BAA-4E54-ADE13A4072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752" y="1108957"/>
              <a:ext cx="2880000" cy="1620472"/>
            </a:xfrm>
            <a:prstGeom prst="rect">
              <a:avLst/>
            </a:prstGeom>
            <a:ln>
              <a:solidFill>
                <a:schemeClr val="bg1">
                  <a:lumMod val="65000"/>
                </a:schemeClr>
              </a:solidFill>
            </a:ln>
          </p:spPr>
        </p:pic>
        <p:pic>
          <p:nvPicPr>
            <p:cNvPr id="15" name="Picture 14">
              <a:extLst>
                <a:ext uri="{FF2B5EF4-FFF2-40B4-BE49-F238E27FC236}">
                  <a16:creationId xmlns:a16="http://schemas.microsoft.com/office/drawing/2014/main" id="{D6AE270B-3C0F-BA79-6C23-EA1909EA966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040057" y="4163619"/>
              <a:ext cx="2880000" cy="1620471"/>
            </a:xfrm>
            <a:prstGeom prst="rect">
              <a:avLst/>
            </a:prstGeom>
            <a:ln>
              <a:solidFill>
                <a:schemeClr val="bg1">
                  <a:lumMod val="65000"/>
                </a:schemeClr>
              </a:solidFill>
            </a:ln>
          </p:spPr>
        </p:pic>
        <p:pic>
          <p:nvPicPr>
            <p:cNvPr id="16" name="Picture 15">
              <a:extLst>
                <a:ext uri="{FF2B5EF4-FFF2-40B4-BE49-F238E27FC236}">
                  <a16:creationId xmlns:a16="http://schemas.microsoft.com/office/drawing/2014/main" id="{8BB7F444-5BD4-5BEA-14F3-E690DD027E5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234288" y="3984319"/>
              <a:ext cx="2880000" cy="1620471"/>
            </a:xfrm>
            <a:prstGeom prst="rect">
              <a:avLst/>
            </a:prstGeom>
            <a:ln>
              <a:solidFill>
                <a:schemeClr val="bg1">
                  <a:lumMod val="65000"/>
                </a:schemeClr>
              </a:solidFill>
            </a:ln>
          </p:spPr>
        </p:pic>
        <p:pic>
          <p:nvPicPr>
            <p:cNvPr id="17" name="Picture 16">
              <a:extLst>
                <a:ext uri="{FF2B5EF4-FFF2-40B4-BE49-F238E27FC236}">
                  <a16:creationId xmlns:a16="http://schemas.microsoft.com/office/drawing/2014/main" id="{8169F518-965C-51B1-A702-FAE6A4FF1B8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428521" y="3805019"/>
              <a:ext cx="2880000" cy="1620471"/>
            </a:xfrm>
            <a:prstGeom prst="rect">
              <a:avLst/>
            </a:prstGeom>
            <a:ln>
              <a:solidFill>
                <a:schemeClr val="bg1">
                  <a:lumMod val="65000"/>
                </a:schemeClr>
              </a:solidFill>
            </a:ln>
          </p:spPr>
        </p:pic>
        <p:pic>
          <p:nvPicPr>
            <p:cNvPr id="18" name="Picture 17">
              <a:extLst>
                <a:ext uri="{FF2B5EF4-FFF2-40B4-BE49-F238E27FC236}">
                  <a16:creationId xmlns:a16="http://schemas.microsoft.com/office/drawing/2014/main" id="{258F34C4-A75C-4623-B650-F5AB2E3F22E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22752" y="3622902"/>
              <a:ext cx="2880000" cy="1620471"/>
            </a:xfrm>
            <a:prstGeom prst="rect">
              <a:avLst/>
            </a:prstGeom>
            <a:ln>
              <a:solidFill>
                <a:schemeClr val="bg1">
                  <a:lumMod val="65000"/>
                </a:schemeClr>
              </a:solidFill>
            </a:ln>
          </p:spPr>
        </p:pic>
      </p:grpSp>
      <p:sp>
        <p:nvSpPr>
          <p:cNvPr id="7" name="TextBox 6">
            <a:extLst>
              <a:ext uri="{FF2B5EF4-FFF2-40B4-BE49-F238E27FC236}">
                <a16:creationId xmlns:a16="http://schemas.microsoft.com/office/drawing/2014/main" id="{0CA8F084-5C7B-961D-58D9-BAC57C25FE27}"/>
              </a:ext>
            </a:extLst>
          </p:cNvPr>
          <p:cNvSpPr txBox="1"/>
          <p:nvPr/>
        </p:nvSpPr>
        <p:spPr>
          <a:xfrm>
            <a:off x="4071829" y="6421089"/>
            <a:ext cx="4248614" cy="153888"/>
          </a:xfrm>
          <a:prstGeom prst="rect">
            <a:avLst/>
          </a:prstGeom>
          <a:noFill/>
        </p:spPr>
        <p:txBody>
          <a:bodyPr wrap="square" lIns="0" tIns="0" rIns="0" bIns="0" rtlCol="0">
            <a:spAutoFit/>
          </a:bodyPr>
          <a:lstStyle/>
          <a:p>
            <a:pPr>
              <a:spcBef>
                <a:spcPts val="600"/>
              </a:spcBef>
            </a:pPr>
            <a:r>
              <a:rPr lang="en-CA" sz="1000" dirty="0"/>
              <a:t>These are hypothetical examples for illustrative purposes only.</a:t>
            </a:r>
          </a:p>
        </p:txBody>
      </p:sp>
      <p:sp>
        <p:nvSpPr>
          <p:cNvPr id="2" name="Slide Number Placeholder 1">
            <a:extLst>
              <a:ext uri="{FF2B5EF4-FFF2-40B4-BE49-F238E27FC236}">
                <a16:creationId xmlns:a16="http://schemas.microsoft.com/office/drawing/2014/main" id="{6EEDB4C8-613A-C95E-41C8-0F0C6D127ADD}"/>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105</a:t>
            </a:fld>
            <a:endParaRPr lang="en-US"/>
          </a:p>
        </p:txBody>
      </p:sp>
    </p:spTree>
    <p:extLst>
      <p:ext uri="{BB962C8B-B14F-4D97-AF65-F5344CB8AC3E}">
        <p14:creationId xmlns:p14="http://schemas.microsoft.com/office/powerpoint/2010/main" val="209264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0918FD-3761-8CE0-782E-D96ADA5D122B}"/>
              </a:ext>
            </a:extLst>
          </p:cNvPr>
          <p:cNvSpPr>
            <a:spLocks noGrp="1"/>
          </p:cNvSpPr>
          <p:nvPr>
            <p:ph type="title"/>
          </p:nvPr>
        </p:nvSpPr>
        <p:spPr>
          <a:xfrm>
            <a:off x="466342" y="472437"/>
            <a:ext cx="11274553" cy="792167"/>
          </a:xfrm>
        </p:spPr>
        <p:txBody>
          <a:bodyPr/>
          <a:lstStyle/>
          <a:p>
            <a:r>
              <a:rPr lang="en-CA"/>
              <a:t>Worksheets and checklists</a:t>
            </a:r>
          </a:p>
        </p:txBody>
      </p:sp>
      <p:grpSp>
        <p:nvGrpSpPr>
          <p:cNvPr id="19" name="Group 18" descr="Screen capture of ten different women, wealth, and wisdom worksheets and checklists, including things to consider as a first-time homebuyer, financial literacy checklist, financial planning checklist for business owners, divorce preparation checklist, financial checklist for the newly divorced, retirement readiness checklist, longevity planning worksheet and checklist, achieving your philanthropic goals worksheet and checklist, executor checklist and estate planning essentials checklist. ">
            <a:extLst>
              <a:ext uri="{FF2B5EF4-FFF2-40B4-BE49-F238E27FC236}">
                <a16:creationId xmlns:a16="http://schemas.microsoft.com/office/drawing/2014/main" id="{41841C2A-8278-7BEF-05EC-998DE02F4B7C}"/>
              </a:ext>
            </a:extLst>
          </p:cNvPr>
          <p:cNvGrpSpPr/>
          <p:nvPr/>
        </p:nvGrpSpPr>
        <p:grpSpPr>
          <a:xfrm>
            <a:off x="1921357" y="1109204"/>
            <a:ext cx="8133638" cy="5109086"/>
            <a:chOff x="398917" y="1264605"/>
            <a:chExt cx="7657458" cy="4809978"/>
          </a:xfrm>
        </p:grpSpPr>
        <p:grpSp>
          <p:nvGrpSpPr>
            <p:cNvPr id="14" name="Group 13">
              <a:extLst>
                <a:ext uri="{FF2B5EF4-FFF2-40B4-BE49-F238E27FC236}">
                  <a16:creationId xmlns:a16="http://schemas.microsoft.com/office/drawing/2014/main" id="{859165C9-BB86-E1CD-E246-5BFE1195B6D0}"/>
                </a:ext>
              </a:extLst>
            </p:cNvPr>
            <p:cNvGrpSpPr/>
            <p:nvPr/>
          </p:nvGrpSpPr>
          <p:grpSpPr>
            <a:xfrm>
              <a:off x="405208" y="3649186"/>
              <a:ext cx="7651167" cy="2425397"/>
              <a:chOff x="-761135" y="3487680"/>
              <a:chExt cx="7651167" cy="2425397"/>
            </a:xfrm>
          </p:grpSpPr>
          <p:pic>
            <p:nvPicPr>
              <p:cNvPr id="10" name="Picture 9">
                <a:extLst>
                  <a:ext uri="{FF2B5EF4-FFF2-40B4-BE49-F238E27FC236}">
                    <a16:creationId xmlns:a16="http://schemas.microsoft.com/office/drawing/2014/main" id="{7607CF26-546F-09BB-3C5B-97EBB91FF0D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24492" y="3885903"/>
                <a:ext cx="1565540" cy="2027174"/>
              </a:xfrm>
              <a:prstGeom prst="rect">
                <a:avLst/>
              </a:prstGeom>
              <a:ln w="6350">
                <a:solidFill>
                  <a:schemeClr val="bg1">
                    <a:lumMod val="65000"/>
                  </a:schemeClr>
                </a:solidFill>
              </a:ln>
              <a:effectLst/>
            </p:spPr>
          </p:pic>
          <p:pic>
            <p:nvPicPr>
              <p:cNvPr id="15" name="Picture 14">
                <a:extLst>
                  <a:ext uri="{FF2B5EF4-FFF2-40B4-BE49-F238E27FC236}">
                    <a16:creationId xmlns:a16="http://schemas.microsoft.com/office/drawing/2014/main" id="{E530D355-4338-B30B-DCF2-885C242038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03183" y="3795990"/>
                <a:ext cx="1564867" cy="2026303"/>
              </a:xfrm>
              <a:prstGeom prst="rect">
                <a:avLst/>
              </a:prstGeom>
              <a:ln w="6350">
                <a:solidFill>
                  <a:schemeClr val="bg1">
                    <a:lumMod val="65000"/>
                  </a:schemeClr>
                </a:solidFill>
              </a:ln>
              <a:effectLst/>
            </p:spPr>
          </p:pic>
          <p:pic>
            <p:nvPicPr>
              <p:cNvPr id="11" name="Picture 10">
                <a:extLst>
                  <a:ext uri="{FF2B5EF4-FFF2-40B4-BE49-F238E27FC236}">
                    <a16:creationId xmlns:a16="http://schemas.microsoft.com/office/drawing/2014/main" id="{99ED1131-A2A7-6303-951D-48CC520CC97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280588" y="3696620"/>
                <a:ext cx="1564867" cy="2026303"/>
              </a:xfrm>
              <a:prstGeom prst="rect">
                <a:avLst/>
              </a:prstGeom>
              <a:ln w="6350">
                <a:solidFill>
                  <a:schemeClr val="bg1">
                    <a:lumMod val="65000"/>
                  </a:schemeClr>
                </a:solidFill>
              </a:ln>
              <a:effectLst/>
            </p:spPr>
          </p:pic>
          <p:pic>
            <p:nvPicPr>
              <p:cNvPr id="17" name="Picture 16">
                <a:extLst>
                  <a:ext uri="{FF2B5EF4-FFF2-40B4-BE49-F238E27FC236}">
                    <a16:creationId xmlns:a16="http://schemas.microsoft.com/office/drawing/2014/main" id="{BFA83496-2D03-3D91-012B-194A441E52C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60880" y="3585030"/>
                <a:ext cx="1565540" cy="2027174"/>
              </a:xfrm>
              <a:prstGeom prst="rect">
                <a:avLst/>
              </a:prstGeom>
              <a:ln w="6350">
                <a:solidFill>
                  <a:schemeClr val="bg1">
                    <a:lumMod val="65000"/>
                  </a:schemeClr>
                </a:solidFill>
              </a:ln>
              <a:effectLst/>
            </p:spPr>
          </p:pic>
          <p:pic>
            <p:nvPicPr>
              <p:cNvPr id="2" name="Picture 1">
                <a:extLst>
                  <a:ext uri="{FF2B5EF4-FFF2-40B4-BE49-F238E27FC236}">
                    <a16:creationId xmlns:a16="http://schemas.microsoft.com/office/drawing/2014/main" id="{8351E84E-1091-8790-D1A2-3168ED957A7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1135" y="3487680"/>
                <a:ext cx="1565540" cy="2027174"/>
              </a:xfrm>
              <a:prstGeom prst="rect">
                <a:avLst/>
              </a:prstGeom>
              <a:ln w="6350">
                <a:solidFill>
                  <a:schemeClr val="bg1">
                    <a:lumMod val="65000"/>
                  </a:schemeClr>
                </a:solidFill>
              </a:ln>
              <a:effectLst/>
            </p:spPr>
          </p:pic>
        </p:grpSp>
        <p:grpSp>
          <p:nvGrpSpPr>
            <p:cNvPr id="18" name="Group 17">
              <a:extLst>
                <a:ext uri="{FF2B5EF4-FFF2-40B4-BE49-F238E27FC236}">
                  <a16:creationId xmlns:a16="http://schemas.microsoft.com/office/drawing/2014/main" id="{8D49BF9A-39EB-61A7-349C-05C5FBBB3BB4}"/>
                </a:ext>
              </a:extLst>
            </p:cNvPr>
            <p:cNvGrpSpPr/>
            <p:nvPr/>
          </p:nvGrpSpPr>
          <p:grpSpPr>
            <a:xfrm>
              <a:off x="398917" y="1264605"/>
              <a:ext cx="7655188" cy="2397043"/>
              <a:chOff x="755948" y="1264605"/>
              <a:chExt cx="7655188" cy="2397043"/>
            </a:xfrm>
          </p:grpSpPr>
          <p:pic>
            <p:nvPicPr>
              <p:cNvPr id="9" name="Picture 8">
                <a:extLst>
                  <a:ext uri="{FF2B5EF4-FFF2-40B4-BE49-F238E27FC236}">
                    <a16:creationId xmlns:a16="http://schemas.microsoft.com/office/drawing/2014/main" id="{184E5CDB-B996-090F-B26C-C82122A2024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846269" y="1635345"/>
                <a:ext cx="1564867" cy="2026303"/>
              </a:xfrm>
              <a:prstGeom prst="rect">
                <a:avLst/>
              </a:prstGeom>
              <a:ln w="6350">
                <a:solidFill>
                  <a:schemeClr val="bg1">
                    <a:lumMod val="65000"/>
                  </a:schemeClr>
                </a:solidFill>
              </a:ln>
              <a:effectLst/>
            </p:spPr>
          </p:pic>
          <p:pic>
            <p:nvPicPr>
              <p:cNvPr id="8" name="Picture 7">
                <a:extLst>
                  <a:ext uri="{FF2B5EF4-FFF2-40B4-BE49-F238E27FC236}">
                    <a16:creationId xmlns:a16="http://schemas.microsoft.com/office/drawing/2014/main" id="{095600A6-0400-4314-5518-A623680E939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323170" y="1546021"/>
                <a:ext cx="1564868" cy="2025124"/>
              </a:xfrm>
              <a:prstGeom prst="rect">
                <a:avLst/>
              </a:prstGeom>
              <a:ln w="6350">
                <a:solidFill>
                  <a:schemeClr val="bg1">
                    <a:lumMod val="65000"/>
                  </a:schemeClr>
                </a:solidFill>
              </a:ln>
              <a:effectLst/>
            </p:spPr>
          </p:pic>
          <p:pic>
            <p:nvPicPr>
              <p:cNvPr id="7" name="Picture 6">
                <a:extLst>
                  <a:ext uri="{FF2B5EF4-FFF2-40B4-BE49-F238E27FC236}">
                    <a16:creationId xmlns:a16="http://schemas.microsoft.com/office/drawing/2014/main" id="{8B02E49E-0D2C-3F19-32E6-5E9E00915C2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805387" y="1443744"/>
                <a:ext cx="1564868" cy="2026303"/>
              </a:xfrm>
              <a:prstGeom prst="rect">
                <a:avLst/>
              </a:prstGeom>
              <a:ln w="6350">
                <a:solidFill>
                  <a:schemeClr val="bg1">
                    <a:lumMod val="65000"/>
                  </a:schemeClr>
                </a:solidFill>
              </a:ln>
              <a:effectLst/>
            </p:spPr>
          </p:pic>
          <p:pic>
            <p:nvPicPr>
              <p:cNvPr id="12" name="Picture 11">
                <a:extLst>
                  <a:ext uri="{FF2B5EF4-FFF2-40B4-BE49-F238E27FC236}">
                    <a16:creationId xmlns:a16="http://schemas.microsoft.com/office/drawing/2014/main" id="{AD1F5FE1-4448-CE10-0405-EF1354D92282}"/>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282119" y="1356163"/>
                <a:ext cx="1564868" cy="2026303"/>
              </a:xfrm>
              <a:prstGeom prst="rect">
                <a:avLst/>
              </a:prstGeom>
              <a:ln w="6350">
                <a:solidFill>
                  <a:schemeClr val="bg1">
                    <a:lumMod val="65000"/>
                  </a:schemeClr>
                </a:solidFill>
              </a:ln>
              <a:effectLst/>
            </p:spPr>
          </p:pic>
          <p:pic>
            <p:nvPicPr>
              <p:cNvPr id="6" name="Picture 5">
                <a:extLst>
                  <a:ext uri="{FF2B5EF4-FFF2-40B4-BE49-F238E27FC236}">
                    <a16:creationId xmlns:a16="http://schemas.microsoft.com/office/drawing/2014/main" id="{F46E5E96-3BCA-FA3F-0B13-7FAE25F82D9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55948" y="1264605"/>
                <a:ext cx="1564868" cy="2026303"/>
              </a:xfrm>
              <a:prstGeom prst="rect">
                <a:avLst/>
              </a:prstGeom>
              <a:ln w="6350">
                <a:solidFill>
                  <a:schemeClr val="bg1">
                    <a:lumMod val="65000"/>
                  </a:schemeClr>
                </a:solidFill>
              </a:ln>
              <a:effectLst/>
            </p:spPr>
          </p:pic>
        </p:grpSp>
      </p:grpSp>
      <p:sp>
        <p:nvSpPr>
          <p:cNvPr id="5" name="Slide Number Placeholder 4">
            <a:extLst>
              <a:ext uri="{FF2B5EF4-FFF2-40B4-BE49-F238E27FC236}">
                <a16:creationId xmlns:a16="http://schemas.microsoft.com/office/drawing/2014/main" id="{393B145D-AA5C-6B53-24D1-A4718F164A50}"/>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106</a:t>
            </a:fld>
            <a:endParaRPr lang="en-US"/>
          </a:p>
        </p:txBody>
      </p:sp>
    </p:spTree>
    <p:extLst>
      <p:ext uri="{BB962C8B-B14F-4D97-AF65-F5344CB8AC3E}">
        <p14:creationId xmlns:p14="http://schemas.microsoft.com/office/powerpoint/2010/main" val="354350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22262-1F25-7015-846B-FCA6E80036AC}"/>
              </a:ext>
            </a:extLst>
          </p:cNvPr>
          <p:cNvSpPr>
            <a:spLocks noGrp="1"/>
          </p:cNvSpPr>
          <p:nvPr>
            <p:ph type="title"/>
          </p:nvPr>
        </p:nvSpPr>
        <p:spPr>
          <a:xfrm>
            <a:off x="533957" y="463845"/>
            <a:ext cx="3289383" cy="3401475"/>
          </a:xfrm>
        </p:spPr>
        <p:txBody>
          <a:bodyPr/>
          <a:lstStyle/>
          <a:p>
            <a:r>
              <a:rPr lang="en-US" dirty="0"/>
              <a:t>Use your smartphone camera and scan the QR code to visit our webpage for more resources </a:t>
            </a:r>
          </a:p>
        </p:txBody>
      </p:sp>
      <p:pic>
        <p:nvPicPr>
          <p:cNvPr id="6" name="Picture 5" descr="QR code for Manulife John Hancock Investments' Women, Wealth, and Wisdom webpage to access more resources. ">
            <a:extLst>
              <a:ext uri="{FF2B5EF4-FFF2-40B4-BE49-F238E27FC236}">
                <a16:creationId xmlns:a16="http://schemas.microsoft.com/office/drawing/2014/main" id="{91FE5AC4-73DB-F749-CF00-866953CC9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5198" y="254397"/>
            <a:ext cx="6349206" cy="6349206"/>
          </a:xfrm>
          <a:prstGeom prst="rect">
            <a:avLst/>
          </a:prstGeom>
        </p:spPr>
      </p:pic>
      <p:sp>
        <p:nvSpPr>
          <p:cNvPr id="3" name="Slide Number Placeholder 2">
            <a:extLst>
              <a:ext uri="{FF2B5EF4-FFF2-40B4-BE49-F238E27FC236}">
                <a16:creationId xmlns:a16="http://schemas.microsoft.com/office/drawing/2014/main" id="{BF61BBAE-7F57-0913-B2CD-8F170347353C}"/>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107</a:t>
            </a:fld>
            <a:endParaRPr lang="en-US" dirty="0"/>
          </a:p>
        </p:txBody>
      </p:sp>
    </p:spTree>
    <p:custDataLst>
      <p:tags r:id="rId1"/>
    </p:custDataLst>
    <p:extLst>
      <p:ext uri="{BB962C8B-B14F-4D97-AF65-F5344CB8AC3E}">
        <p14:creationId xmlns:p14="http://schemas.microsoft.com/office/powerpoint/2010/main" val="68632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Quote"/>
          <p:cNvSpPr txBox="1">
            <a:spLocks noGrp="1"/>
          </p:cNvSpPr>
          <p:nvPr>
            <p:ph type="title"/>
          </p:nvPr>
        </p:nvSpPr>
        <p:spPr>
          <a:xfrm>
            <a:off x="1863095" y="1441913"/>
            <a:ext cx="8462654" cy="3580007"/>
          </a:xfrm>
          <a:prstGeom prst="rect">
            <a:avLst/>
          </a:prstGeom>
          <a:noFill/>
          <a:ln>
            <a:noFill/>
          </a:ln>
        </p:spPr>
        <p:txBody>
          <a:bodyPr spcFirstLastPara="1" vert="horz" wrap="square" lIns="0" tIns="0" rIns="0" bIns="0" rtlCol="0" anchor="ctr" anchorCtr="0">
            <a:normAutofit/>
          </a:bodyPr>
          <a:lstStyle/>
          <a:p>
            <a:pPr>
              <a:spcBef>
                <a:spcPts val="0"/>
              </a:spcBef>
              <a:buClr>
                <a:schemeClr val="lt1"/>
              </a:buClr>
              <a:buSzPts val="7200"/>
            </a:pPr>
            <a:r>
              <a:rPr lang="en-US" sz="3601" dirty="0"/>
              <a:t>“We need to reshape our own perception of how we view ourselves. We have to step up as women and take the lead.” </a:t>
            </a:r>
          </a:p>
          <a:p>
            <a:pPr>
              <a:spcBef>
                <a:spcPts val="0"/>
              </a:spcBef>
              <a:buClr>
                <a:schemeClr val="lt1"/>
              </a:buClr>
              <a:buSzPts val="7200"/>
            </a:pPr>
            <a:endParaRPr lang="en-US" sz="3601" dirty="0"/>
          </a:p>
          <a:p>
            <a:pPr>
              <a:spcBef>
                <a:spcPts val="0"/>
              </a:spcBef>
              <a:buClr>
                <a:schemeClr val="lt1"/>
              </a:buClr>
              <a:buSzPts val="7200"/>
            </a:pPr>
            <a:r>
              <a:rPr lang="en-US" sz="3601" dirty="0"/>
              <a:t>– Beyoncé</a:t>
            </a:r>
            <a:br>
              <a:rPr lang="en-US" sz="3601" dirty="0"/>
            </a:br>
            <a:r>
              <a:rPr lang="en-US" sz="1800" i="1" dirty="0"/>
              <a:t>Singer, song writer, dancer, businesswoman, director, producer, actress</a:t>
            </a:r>
          </a:p>
        </p:txBody>
      </p:sp>
      <p:sp>
        <p:nvSpPr>
          <p:cNvPr id="2" name="Slide Number Placeholder 1">
            <a:extLst>
              <a:ext uri="{FF2B5EF4-FFF2-40B4-BE49-F238E27FC236}">
                <a16:creationId xmlns:a16="http://schemas.microsoft.com/office/drawing/2014/main" id="{9CE002A5-1DE1-9188-EFD2-CB38F3CC6D37}"/>
              </a:ext>
              <a:ext uri="{C183D7F6-B498-43B3-948B-1728B52AA6E4}">
                <adec:decorative xmlns:adec="http://schemas.microsoft.com/office/drawing/2017/decorative" val="1"/>
              </a:ext>
            </a:extLst>
          </p:cNvPr>
          <p:cNvSpPr>
            <a:spLocks noGrp="1"/>
          </p:cNvSpPr>
          <p:nvPr>
            <p:ph type="sldNum" sz="quarter" idx="12"/>
          </p:nvPr>
        </p:nvSpPr>
        <p:spPr>
          <a:xfrm>
            <a:off x="11449993" y="6337639"/>
            <a:ext cx="283219" cy="175694"/>
          </a:xfrm>
        </p:spPr>
        <p:txBody>
          <a:bodyPr/>
          <a:lstStyle/>
          <a:p>
            <a:fld id="{BB333B34-C87C-402E-ABB0-13B7C9DEBBC4}" type="slidenum">
              <a:rPr lang="en-CA" smtClean="0"/>
              <a:pPr/>
              <a:t>108</a:t>
            </a:fld>
            <a:endParaRPr lang="en-CA"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48C491-5EA7-4BA0-9FC6-7225A192E2FA}"/>
              </a:ext>
            </a:extLst>
          </p:cNvPr>
          <p:cNvSpPr>
            <a:spLocks noGrp="1"/>
          </p:cNvSpPr>
          <p:nvPr>
            <p:ph type="title"/>
          </p:nvPr>
        </p:nvSpPr>
        <p:spPr/>
        <p:txBody>
          <a:bodyPr/>
          <a:lstStyle/>
          <a:p>
            <a:pPr algn="ctr"/>
            <a:r>
              <a:rPr lang="en-US" dirty="0"/>
              <a:t>Q&amp;A</a:t>
            </a:r>
          </a:p>
        </p:txBody>
      </p:sp>
      <p:sp>
        <p:nvSpPr>
          <p:cNvPr id="2" name="Slide Number Placeholder 1">
            <a:extLst>
              <a:ext uri="{FF2B5EF4-FFF2-40B4-BE49-F238E27FC236}">
                <a16:creationId xmlns:a16="http://schemas.microsoft.com/office/drawing/2014/main" id="{7BB332CB-A3CF-4B6B-2325-996814CE8C5F}"/>
              </a:ext>
              <a:ext uri="{C183D7F6-B498-43B3-948B-1728B52AA6E4}">
                <adec:decorative xmlns:adec="http://schemas.microsoft.com/office/drawing/2017/decorative" val="1"/>
              </a:ext>
            </a:extLst>
          </p:cNvPr>
          <p:cNvSpPr>
            <a:spLocks noGrp="1"/>
          </p:cNvSpPr>
          <p:nvPr>
            <p:ph type="sldNum" sz="quarter" idx="12"/>
          </p:nvPr>
        </p:nvSpPr>
        <p:spPr>
          <a:xfrm>
            <a:off x="11449993" y="6337639"/>
            <a:ext cx="283219" cy="175694"/>
          </a:xfrm>
        </p:spPr>
        <p:txBody>
          <a:bodyPr/>
          <a:lstStyle/>
          <a:p>
            <a:fld id="{BB333B34-C87C-402E-ABB0-13B7C9DEBBC4}" type="slidenum">
              <a:rPr lang="en-CA" smtClean="0"/>
              <a:pPr/>
              <a:t>109</a:t>
            </a:fld>
            <a:endParaRPr lang="en-CA" dirty="0"/>
          </a:p>
        </p:txBody>
      </p:sp>
    </p:spTree>
    <p:extLst>
      <p:ext uri="{BB962C8B-B14F-4D97-AF65-F5344CB8AC3E}">
        <p14:creationId xmlns:p14="http://schemas.microsoft.com/office/powerpoint/2010/main" val="195035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miling individual sitting with their dog and using a cell phone. ">
            <a:extLst>
              <a:ext uri="{FF2B5EF4-FFF2-40B4-BE49-F238E27FC236}">
                <a16:creationId xmlns:a16="http://schemas.microsoft.com/office/drawing/2014/main" id="{9E6D6C1E-C62A-48F1-A8F8-A88265E60D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2" y="0"/>
            <a:ext cx="6592390" cy="6858000"/>
          </a:xfrm>
          <a:prstGeom prst="rect">
            <a:avLst/>
          </a:prstGeom>
        </p:spPr>
      </p:pic>
      <p:sp>
        <p:nvSpPr>
          <p:cNvPr id="6" name="Rectangle 5">
            <a:extLst>
              <a:ext uri="{FF2B5EF4-FFF2-40B4-BE49-F238E27FC236}">
                <a16:creationId xmlns:a16="http://schemas.microsoft.com/office/drawing/2014/main" id="{C9559D8B-BBEA-6CCB-00F0-21C70183C25D}"/>
              </a:ext>
              <a:ext uri="{C183D7F6-B498-43B3-948B-1728B52AA6E4}">
                <adec:decorative xmlns:adec="http://schemas.microsoft.com/office/drawing/2017/decorative" val="1"/>
              </a:ext>
            </a:extLst>
          </p:cNvPr>
          <p:cNvSpPr/>
          <p:nvPr/>
        </p:nvSpPr>
        <p:spPr>
          <a:xfrm>
            <a:off x="-1589" y="4557713"/>
            <a:ext cx="6602413" cy="2300287"/>
          </a:xfrm>
          <a:prstGeom prst="rect">
            <a:avLst/>
          </a:prstGeom>
          <a:gradFill>
            <a:gsLst>
              <a:gs pos="0">
                <a:schemeClr val="tx1">
                  <a:alpha val="0"/>
                </a:schemeClr>
              </a:gs>
              <a:gs pos="100000">
                <a:schemeClr val="tx1">
                  <a:alpha val="9202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AEEE8AFA-53A6-6910-C1D9-2BAE07C44EA1}"/>
              </a:ext>
              <a:ext uri="{C183D7F6-B498-43B3-948B-1728B52AA6E4}">
                <adec:decorative xmlns:adec="http://schemas.microsoft.com/office/drawing/2017/decorative" val="1"/>
              </a:ext>
            </a:extLst>
          </p:cNvPr>
          <p:cNvSpPr/>
          <p:nvPr/>
        </p:nvSpPr>
        <p:spPr>
          <a:xfrm>
            <a:off x="6568123" y="0"/>
            <a:ext cx="5620702" cy="6858000"/>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Title 1">
            <a:extLst>
              <a:ext uri="{FF2B5EF4-FFF2-40B4-BE49-F238E27FC236}">
                <a16:creationId xmlns:a16="http://schemas.microsoft.com/office/drawing/2014/main" id="{950DAA49-035A-E46F-809B-229A50F26A4C}"/>
              </a:ext>
            </a:extLst>
          </p:cNvPr>
          <p:cNvSpPr>
            <a:spLocks noGrp="1"/>
          </p:cNvSpPr>
          <p:nvPr>
            <p:ph type="title"/>
          </p:nvPr>
        </p:nvSpPr>
        <p:spPr>
          <a:xfrm>
            <a:off x="6890529" y="472438"/>
            <a:ext cx="4302617" cy="1328082"/>
          </a:xfrm>
        </p:spPr>
        <p:txBody>
          <a:bodyPr/>
          <a:lstStyle/>
          <a:p>
            <a:r>
              <a:rPr lang="en-US" altLang="en-US" sz="3200">
                <a:solidFill>
                  <a:schemeClr val="bg1"/>
                </a:solidFill>
              </a:rPr>
              <a:t>Women know more about </a:t>
            </a:r>
            <a:r>
              <a:rPr lang="en-US" altLang="en-US" sz="3200" spc="-10">
                <a:solidFill>
                  <a:schemeClr val="bg1"/>
                </a:solidFill>
              </a:rPr>
              <a:t>finance </a:t>
            </a:r>
            <a:br>
              <a:rPr lang="en-US" altLang="en-US" sz="3200" spc="-10">
                <a:solidFill>
                  <a:schemeClr val="bg1"/>
                </a:solidFill>
              </a:rPr>
            </a:br>
            <a:r>
              <a:rPr lang="en-US" altLang="en-US" sz="3200" spc="-10">
                <a:solidFill>
                  <a:schemeClr val="bg1"/>
                </a:solidFill>
              </a:rPr>
              <a:t>than they think</a:t>
            </a:r>
            <a:endParaRPr lang="en-US" altLang="en-US" sz="3200" spc="-10" dirty="0">
              <a:solidFill>
                <a:schemeClr val="bg1"/>
              </a:solidFill>
            </a:endParaRPr>
          </a:p>
        </p:txBody>
      </p:sp>
      <p:sp>
        <p:nvSpPr>
          <p:cNvPr id="19" name="Content Placeholder 1">
            <a:extLst>
              <a:ext uri="{FF2B5EF4-FFF2-40B4-BE49-F238E27FC236}">
                <a16:creationId xmlns:a16="http://schemas.microsoft.com/office/drawing/2014/main" id="{0C3B4C06-78C8-A9BF-34A3-93DA38599ED1}"/>
              </a:ext>
            </a:extLst>
          </p:cNvPr>
          <p:cNvSpPr>
            <a:spLocks noGrp="1"/>
          </p:cNvSpPr>
          <p:nvPr>
            <p:ph idx="1"/>
          </p:nvPr>
        </p:nvSpPr>
        <p:spPr>
          <a:xfrm>
            <a:off x="6890529" y="2310473"/>
            <a:ext cx="4842684" cy="3755327"/>
          </a:xfrm>
        </p:spPr>
        <p:txBody>
          <a:bodyPr/>
          <a:lstStyle/>
          <a:p>
            <a:pPr>
              <a:buClr>
                <a:schemeClr val="bg1"/>
              </a:buClr>
            </a:pPr>
            <a:r>
              <a:rPr lang="en-US" dirty="0">
                <a:solidFill>
                  <a:schemeClr val="bg1"/>
                </a:solidFill>
              </a:rPr>
              <a:t>41% of women don’t feel confident investing.</a:t>
            </a:r>
            <a:endParaRPr lang="en-US" baseline="30000" dirty="0">
              <a:solidFill>
                <a:schemeClr val="bg1"/>
              </a:solidFill>
            </a:endParaRPr>
          </a:p>
          <a:p>
            <a:pPr>
              <a:buClr>
                <a:schemeClr val="bg1"/>
              </a:buClr>
            </a:pPr>
            <a:r>
              <a:rPr lang="en-CA" dirty="0">
                <a:solidFill>
                  <a:schemeClr val="bg1"/>
                </a:solidFill>
                <a:effectLst/>
              </a:rPr>
              <a:t>Women frequently respond with “I don’t know” to financial questions, showing a lack of confidence, not a lack of knowledge.</a:t>
            </a:r>
            <a:endParaRPr lang="en-CA" baseline="30000" dirty="0">
              <a:solidFill>
                <a:schemeClr val="bg1"/>
              </a:solidFill>
              <a:effectLst/>
            </a:endParaRPr>
          </a:p>
        </p:txBody>
      </p:sp>
      <p:sp>
        <p:nvSpPr>
          <p:cNvPr id="9" name="TextBox 8">
            <a:extLst>
              <a:ext uri="{FF2B5EF4-FFF2-40B4-BE49-F238E27FC236}">
                <a16:creationId xmlns:a16="http://schemas.microsoft.com/office/drawing/2014/main" id="{E72DFD37-D6CF-4CAF-8A23-9F49E46AACBC}"/>
              </a:ext>
            </a:extLst>
          </p:cNvPr>
          <p:cNvSpPr txBox="1"/>
          <p:nvPr/>
        </p:nvSpPr>
        <p:spPr>
          <a:xfrm>
            <a:off x="6890529" y="6037781"/>
            <a:ext cx="4678808" cy="465966"/>
          </a:xfrm>
          <a:prstGeom prst="rect">
            <a:avLst/>
          </a:prstGeom>
          <a:noFill/>
        </p:spPr>
        <p:txBody>
          <a:bodyPr wrap="square" lIns="0" tIns="0" rIns="0" bIns="0" rtlCol="0" anchor="b">
            <a:noAutofit/>
          </a:bodyPr>
          <a:lstStyle/>
          <a:p>
            <a:pPr marL="0" marR="0" lvl="0" indent="0" algn="l" defTabSz="914400" rtl="0" eaLnBrk="1" fontAlgn="auto" latinLnBrk="0" hangingPunct="1">
              <a:lnSpc>
                <a:spcPct val="100000"/>
              </a:lnSpc>
              <a:spcBef>
                <a:spcPts val="450"/>
              </a:spcBef>
              <a:spcAft>
                <a:spcPts val="0"/>
              </a:spcAft>
              <a:buClr>
                <a:srgbClr val="000000"/>
              </a:buClr>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a:ea typeface="+mn-ea"/>
                <a:cs typeface="+mn-cs"/>
              </a:rPr>
              <a:t>Source: Pathway to Inclusive Investment Study, BNY Mellon Investment Management, 2023.</a:t>
            </a:r>
          </a:p>
        </p:txBody>
      </p:sp>
      <p:pic>
        <p:nvPicPr>
          <p:cNvPr id="8" name="Graphic 12">
            <a:extLst>
              <a:ext uri="{FF2B5EF4-FFF2-40B4-BE49-F238E27FC236}">
                <a16:creationId xmlns:a16="http://schemas.microsoft.com/office/drawing/2014/main" id="{302D9608-12B5-0D73-1ACF-F3F71439C02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l="-655" t="-2628" r="-677" b="-5029"/>
          <a:stretch/>
        </p:blipFill>
        <p:spPr bwMode="black">
          <a:xfrm>
            <a:off x="479579" y="6253309"/>
            <a:ext cx="1946121" cy="315182"/>
          </a:xfrm>
          <a:prstGeom prst="rect">
            <a:avLst/>
          </a:prstGeom>
        </p:spPr>
      </p:pic>
      <p:sp>
        <p:nvSpPr>
          <p:cNvPr id="2" name="Slide Number Placeholder 1">
            <a:extLst>
              <a:ext uri="{FF2B5EF4-FFF2-40B4-BE49-F238E27FC236}">
                <a16:creationId xmlns:a16="http://schemas.microsoft.com/office/drawing/2014/main" id="{F23016ED-109F-F9AF-B10B-3CA4086F34BF}"/>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pPr lvl="0"/>
            <a:fld id="{BB333B34-C87C-402E-ABB0-13B7C9DEBBC4}" type="slidenum">
              <a:rPr lang="en-US" noProof="0" smtClean="0">
                <a:solidFill>
                  <a:schemeClr val="bg1"/>
                </a:solidFill>
              </a:rPr>
              <a:pPr lvl="0"/>
              <a:t>11</a:t>
            </a:fld>
            <a:endParaRPr lang="en-US" noProof="0" dirty="0">
              <a:solidFill>
                <a:schemeClr val="bg1"/>
              </a:solidFill>
            </a:endParaRPr>
          </a:p>
        </p:txBody>
      </p:sp>
    </p:spTree>
    <p:custDataLst>
      <p:tags r:id="rId1"/>
    </p:custDataLst>
    <p:extLst>
      <p:ext uri="{BB962C8B-B14F-4D97-AF65-F5344CB8AC3E}">
        <p14:creationId xmlns:p14="http://schemas.microsoft.com/office/powerpoint/2010/main" val="275885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48C491-5EA7-4BA0-9FC6-7225A192E2FA}"/>
              </a:ext>
            </a:extLst>
          </p:cNvPr>
          <p:cNvSpPr>
            <a:spLocks noGrp="1"/>
          </p:cNvSpPr>
          <p:nvPr>
            <p:ph type="title"/>
          </p:nvPr>
        </p:nvSpPr>
        <p:spPr/>
        <p:txBody>
          <a:bodyPr/>
          <a:lstStyle/>
          <a:p>
            <a:pPr algn="ctr"/>
            <a:r>
              <a:rPr lang="en-US" dirty="0"/>
              <a:t>Thank you</a:t>
            </a:r>
          </a:p>
        </p:txBody>
      </p:sp>
      <p:sp>
        <p:nvSpPr>
          <p:cNvPr id="2" name="Slide Number Placeholder 1">
            <a:extLst>
              <a:ext uri="{FF2B5EF4-FFF2-40B4-BE49-F238E27FC236}">
                <a16:creationId xmlns:a16="http://schemas.microsoft.com/office/drawing/2014/main" id="{3A846FC2-C1DB-AFEC-9187-CF8AC7FD1159}"/>
              </a:ext>
              <a:ext uri="{C183D7F6-B498-43B3-948B-1728B52AA6E4}">
                <adec:decorative xmlns:adec="http://schemas.microsoft.com/office/drawing/2017/decorative" val="1"/>
              </a:ext>
            </a:extLst>
          </p:cNvPr>
          <p:cNvSpPr>
            <a:spLocks noGrp="1"/>
          </p:cNvSpPr>
          <p:nvPr>
            <p:ph type="sldNum" sz="quarter" idx="12"/>
          </p:nvPr>
        </p:nvSpPr>
        <p:spPr>
          <a:xfrm>
            <a:off x="11449993" y="6337639"/>
            <a:ext cx="283219" cy="175694"/>
          </a:xfrm>
        </p:spPr>
        <p:txBody>
          <a:bodyPr/>
          <a:lstStyle/>
          <a:p>
            <a:fld id="{BB333B34-C87C-402E-ABB0-13B7C9DEBBC4}" type="slidenum">
              <a:rPr lang="en-CA" smtClean="0"/>
              <a:pPr/>
              <a:t>110</a:t>
            </a:fld>
            <a:endParaRPr lang="en-CA" dirty="0"/>
          </a:p>
        </p:txBody>
      </p:sp>
    </p:spTree>
    <p:extLst>
      <p:ext uri="{BB962C8B-B14F-4D97-AF65-F5344CB8AC3E}">
        <p14:creationId xmlns:p14="http://schemas.microsoft.com/office/powerpoint/2010/main" val="267019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48" name="Title"/>
          <p:cNvSpPr>
            <a:spLocks noGrp="1" noChangeArrowheads="1"/>
          </p:cNvSpPr>
          <p:nvPr>
            <p:ph type="title"/>
          </p:nvPr>
        </p:nvSpPr>
        <p:spPr/>
        <p:txBody>
          <a:bodyPr/>
          <a:lstStyle/>
          <a:p>
            <a:r>
              <a:rPr lang="en-US" dirty="0"/>
              <a:t>More information</a:t>
            </a:r>
          </a:p>
        </p:txBody>
      </p:sp>
      <p:sp>
        <p:nvSpPr>
          <p:cNvPr id="5" name="Text Box 3">
            <a:extLst>
              <a:ext uri="{FF2B5EF4-FFF2-40B4-BE49-F238E27FC236}">
                <a16:creationId xmlns:a16="http://schemas.microsoft.com/office/drawing/2014/main" id="{FEF8D13D-1C3E-4E47-B814-0EE5A76D7CFB}"/>
              </a:ext>
            </a:extLst>
          </p:cNvPr>
          <p:cNvSpPr txBox="1">
            <a:spLocks noChangeArrowheads="1"/>
          </p:cNvSpPr>
          <p:nvPr/>
        </p:nvSpPr>
        <p:spPr bwMode="auto">
          <a:xfrm>
            <a:off x="367355" y="1019418"/>
            <a:ext cx="11373540" cy="1433919"/>
          </a:xfrm>
          <a:prstGeom prst="rect">
            <a:avLst/>
          </a:prstGeom>
          <a:noFill/>
          <a:ln w="9525">
            <a:noFill/>
            <a:miter lim="800000"/>
            <a:headEnd/>
            <a:tailEnd/>
          </a:ln>
        </p:spPr>
        <p:txBody>
          <a:bodyPr wrap="square">
            <a:spAutoFit/>
          </a:bodyPr>
          <a:lstStyle/>
          <a:p>
            <a:pPr eaLnBrk="0" fontAlgn="base" hangingPunct="0">
              <a:lnSpc>
                <a:spcPct val="105000"/>
              </a:lnSpc>
              <a:spcBef>
                <a:spcPts val="600"/>
              </a:spcBef>
              <a:spcAft>
                <a:spcPct val="0"/>
              </a:spcAft>
              <a:buClr>
                <a:srgbClr val="FFFFFF"/>
              </a:buClr>
              <a:buSzPct val="65000"/>
              <a:defRPr/>
            </a:pPr>
            <a:r>
              <a:rPr lang="en-US" altLang="en-US" sz="1400" dirty="0">
                <a:solidFill>
                  <a:prstClr val="black"/>
                </a:solidFill>
                <a:latin typeface="Arial" panose="020B0604020202020204"/>
                <a:ea typeface="Arial Unicode MS" pitchFamily="34" charset="-128"/>
              </a:rPr>
              <a:t>This material does not constitute tax, legal, or accounting advice, and neither John Hancock nor any of its agents, employees, or registered representatives are in the business of offering such advice. It was not intended or written for use, and cannot be used, by any taxpayer for the purpose of avoiding any IRS penalty. It was written to support the marketing of the transactions or topics it addresses. Anyone interested in these transactions or topics should seek advice based on his or her particular circumstances from independent professional advisors.</a:t>
            </a:r>
            <a:br>
              <a:rPr lang="en-US" altLang="en-US" sz="1400" dirty="0">
                <a:solidFill>
                  <a:prstClr val="black"/>
                </a:solidFill>
                <a:latin typeface="Arial" panose="020B0604020202020204"/>
                <a:ea typeface="Arial Unicode MS" pitchFamily="34" charset="-128"/>
              </a:rPr>
            </a:br>
            <a:br>
              <a:rPr lang="en-US" altLang="en-US" sz="1400" dirty="0">
                <a:solidFill>
                  <a:prstClr val="black"/>
                </a:solidFill>
                <a:latin typeface="Arial" panose="020B0604020202020204"/>
                <a:ea typeface="Arial Unicode MS" pitchFamily="34" charset="-128"/>
              </a:rPr>
            </a:br>
            <a:r>
              <a:rPr lang="en-US" altLang="en-US" sz="1400" dirty="0">
                <a:solidFill>
                  <a:prstClr val="black"/>
                </a:solidFill>
                <a:latin typeface="Arial" panose="020B0604020202020204"/>
                <a:ea typeface="Arial Unicode MS" pitchFamily="34" charset="-128"/>
              </a:rPr>
              <a:t>For more information, contact Manulife John Hancock Investments at 800-225-6020 or visit </a:t>
            </a:r>
            <a:r>
              <a:rPr lang="en-US" altLang="en-US" sz="1400" dirty="0" err="1">
                <a:solidFill>
                  <a:prstClr val="black"/>
                </a:solidFill>
                <a:latin typeface="Arial" panose="020B0604020202020204"/>
                <a:ea typeface="Arial Unicode MS" pitchFamily="34" charset="-128"/>
              </a:rPr>
              <a:t>jhinvestments.com</a:t>
            </a:r>
            <a:r>
              <a:rPr lang="en-US" altLang="en-US" sz="1400" dirty="0">
                <a:solidFill>
                  <a:prstClr val="black"/>
                </a:solidFill>
                <a:latin typeface="Arial" panose="020B0604020202020204"/>
                <a:ea typeface="Arial Unicode MS" pitchFamily="34" charset="-128"/>
              </a:rPr>
              <a:t>.</a:t>
            </a:r>
          </a:p>
        </p:txBody>
      </p:sp>
      <p:grpSp>
        <p:nvGrpSpPr>
          <p:cNvPr id="13" name="Group 12" descr="Manulife John Hancock Investments logo">
            <a:extLst>
              <a:ext uri="{FF2B5EF4-FFF2-40B4-BE49-F238E27FC236}">
                <a16:creationId xmlns:a16="http://schemas.microsoft.com/office/drawing/2014/main" id="{85DA3984-14C9-FFE7-6C09-8214768083B5}"/>
              </a:ext>
            </a:extLst>
          </p:cNvPr>
          <p:cNvGrpSpPr/>
          <p:nvPr/>
        </p:nvGrpSpPr>
        <p:grpSpPr>
          <a:xfrm>
            <a:off x="36336" y="4067715"/>
            <a:ext cx="2128483" cy="963100"/>
            <a:chOff x="0" y="5894900"/>
            <a:chExt cx="2128483" cy="963100"/>
          </a:xfrm>
        </p:grpSpPr>
        <p:sp>
          <p:nvSpPr>
            <p:cNvPr id="9" name="Rectangle 8">
              <a:extLst>
                <a:ext uri="{FF2B5EF4-FFF2-40B4-BE49-F238E27FC236}">
                  <a16:creationId xmlns:a16="http://schemas.microsoft.com/office/drawing/2014/main" id="{30FE5C25-BB15-886F-042B-4C31BBA07A76}"/>
                </a:ext>
              </a:extLst>
            </p:cNvPr>
            <p:cNvSpPr/>
            <p:nvPr/>
          </p:nvSpPr>
          <p:spPr>
            <a:xfrm>
              <a:off x="452063" y="6498405"/>
              <a:ext cx="359595" cy="359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err="1"/>
            </a:p>
          </p:txBody>
        </p:sp>
        <p:sp>
          <p:nvSpPr>
            <p:cNvPr id="10" name="Rectangle 9">
              <a:extLst>
                <a:ext uri="{FF2B5EF4-FFF2-40B4-BE49-F238E27FC236}">
                  <a16:creationId xmlns:a16="http://schemas.microsoft.com/office/drawing/2014/main" id="{A08FB298-13DC-C2D9-1171-7872F124350D}"/>
                </a:ext>
              </a:extLst>
            </p:cNvPr>
            <p:cNvSpPr/>
            <p:nvPr/>
          </p:nvSpPr>
          <p:spPr>
            <a:xfrm>
              <a:off x="0" y="6163638"/>
              <a:ext cx="359595" cy="359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err="1"/>
            </a:p>
          </p:txBody>
        </p:sp>
        <p:sp>
          <p:nvSpPr>
            <p:cNvPr id="11" name="Rectangle 10">
              <a:extLst>
                <a:ext uri="{FF2B5EF4-FFF2-40B4-BE49-F238E27FC236}">
                  <a16:creationId xmlns:a16="http://schemas.microsoft.com/office/drawing/2014/main" id="{1D465850-1A21-13D2-E9C0-9E902FEB38FC}"/>
                </a:ext>
              </a:extLst>
            </p:cNvPr>
            <p:cNvSpPr/>
            <p:nvPr/>
          </p:nvSpPr>
          <p:spPr>
            <a:xfrm>
              <a:off x="446887" y="5894900"/>
              <a:ext cx="359595" cy="359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err="1"/>
            </a:p>
          </p:txBody>
        </p:sp>
        <p:pic>
          <p:nvPicPr>
            <p:cNvPr id="12" name="Graphic 12">
              <a:extLst>
                <a:ext uri="{FF2B5EF4-FFF2-40B4-BE49-F238E27FC236}">
                  <a16:creationId xmlns:a16="http://schemas.microsoft.com/office/drawing/2014/main" id="{8F8D586D-EE0E-9354-52E2-F14B0EB2B5A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black">
            <a:xfrm>
              <a:off x="466343" y="6246987"/>
              <a:ext cx="1662140" cy="253375"/>
            </a:xfrm>
            <a:prstGeom prst="rect">
              <a:avLst/>
            </a:prstGeom>
          </p:spPr>
        </p:pic>
      </p:grpSp>
      <p:sp>
        <p:nvSpPr>
          <p:cNvPr id="3" name="Text Box 21">
            <a:extLst>
              <a:ext uri="{FF2B5EF4-FFF2-40B4-BE49-F238E27FC236}">
                <a16:creationId xmlns:a16="http://schemas.microsoft.com/office/drawing/2014/main" id="{C09EB4B6-3479-49C1-8D01-D6CC7BAE9DEC}"/>
              </a:ext>
            </a:extLst>
          </p:cNvPr>
          <p:cNvSpPr txBox="1">
            <a:spLocks noChangeArrowheads="1"/>
          </p:cNvSpPr>
          <p:nvPr/>
        </p:nvSpPr>
        <p:spPr bwMode="auto">
          <a:xfrm>
            <a:off x="485775" y="5018286"/>
            <a:ext cx="11255119" cy="1161857"/>
          </a:xfrm>
          <a:prstGeom prst="rect">
            <a:avLst/>
          </a:prstGeom>
          <a:noFill/>
          <a:ln w="9525">
            <a:noFill/>
            <a:miter lim="800000"/>
            <a:headEnd/>
            <a:tailEnd/>
          </a:ln>
        </p:spPr>
        <p:txBody>
          <a:bodyPr wrap="square" lIns="0" tIns="0" rIns="0" bIns="0">
            <a:spAutoFit/>
          </a:bodyPr>
          <a:lstStyle/>
          <a:p>
            <a:pPr eaLnBrk="0" fontAlgn="base" hangingPunct="0">
              <a:spcBef>
                <a:spcPct val="0"/>
              </a:spcBef>
              <a:spcAft>
                <a:spcPts val="600"/>
              </a:spcAft>
              <a:defRPr/>
            </a:pPr>
            <a:r>
              <a:rPr lang="en-US" sz="1000" dirty="0">
                <a:solidFill>
                  <a:prstClr val="black"/>
                </a:solidFill>
                <a:latin typeface="Arial" panose="020B0604020202020204"/>
                <a:ea typeface="Arial Unicode MS" pitchFamily="34" charset="-128"/>
              </a:rPr>
              <a:t>John Hancock Investment Management Distributors LLC, Member FINRA, SIPC, 200 Berkeley Street, Boston, MA 02116, 800-225-6020, </a:t>
            </a:r>
            <a:r>
              <a:rPr lang="en-US" sz="1000" dirty="0" err="1">
                <a:solidFill>
                  <a:prstClr val="black"/>
                </a:solidFill>
                <a:latin typeface="Arial" panose="020B0604020202020204"/>
                <a:ea typeface="Arial Unicode MS" pitchFamily="34" charset="-128"/>
              </a:rPr>
              <a:t>jhinvestments.com</a:t>
            </a:r>
            <a:r>
              <a:rPr lang="en-US" sz="1000" dirty="0">
                <a:solidFill>
                  <a:prstClr val="black"/>
                </a:solidFill>
                <a:latin typeface="Arial" panose="020B0604020202020204"/>
                <a:ea typeface="Arial Unicode MS" pitchFamily="34" charset="-128"/>
              </a:rPr>
              <a:t> </a:t>
            </a:r>
          </a:p>
          <a:p>
            <a:pPr eaLnBrk="0" fontAlgn="base" hangingPunct="0">
              <a:spcBef>
                <a:spcPct val="0"/>
              </a:spcBef>
              <a:spcAft>
                <a:spcPts val="600"/>
              </a:spcAft>
              <a:defRPr/>
            </a:pPr>
            <a:r>
              <a:rPr lang="en-US" sz="1000" dirty="0">
                <a:solidFill>
                  <a:prstClr val="black"/>
                </a:solidFill>
                <a:latin typeface="Arial" panose="020B0604020202020204"/>
                <a:ea typeface="Arial Unicode MS" pitchFamily="34" charset="-128"/>
              </a:rPr>
              <a:t>Manulife, Manulife Investments, Stylized M Design, and Manulife Investments &amp; Stylized M Design are trademarks of The Manufacturers Life Insurance Company, and John Hancock </a:t>
            </a:r>
            <a:br>
              <a:rPr lang="en-US" sz="1000" dirty="0">
                <a:solidFill>
                  <a:prstClr val="black"/>
                </a:solidFill>
                <a:latin typeface="Arial" panose="020B0604020202020204"/>
                <a:ea typeface="Arial Unicode MS" pitchFamily="34" charset="-128"/>
              </a:rPr>
            </a:br>
            <a:r>
              <a:rPr lang="en-US" sz="1000" dirty="0">
                <a:solidFill>
                  <a:prstClr val="black"/>
                </a:solidFill>
                <a:latin typeface="Arial" panose="020B0604020202020204"/>
                <a:ea typeface="Arial Unicode MS" pitchFamily="34" charset="-128"/>
              </a:rPr>
              <a:t>and the Stylized John Hancock Design are trademarks of John Hancock Life Insurance Company (U.S.A.). Each are used by it and by its affiliates under license.</a:t>
            </a:r>
            <a:br>
              <a:rPr lang="en-US" sz="1000" dirty="0">
                <a:solidFill>
                  <a:prstClr val="black"/>
                </a:solidFill>
                <a:latin typeface="Arial" panose="020B0604020202020204"/>
                <a:ea typeface="Arial Unicode MS" pitchFamily="34" charset="-128"/>
              </a:rPr>
            </a:br>
            <a:r>
              <a:rPr lang="en-US" sz="1000" dirty="0">
                <a:solidFill>
                  <a:prstClr val="black"/>
                </a:solidFill>
                <a:latin typeface="Arial" panose="020B0604020202020204"/>
                <a:ea typeface="Arial Unicode MS" pitchFamily="34" charset="-128"/>
              </a:rPr>
              <a:t>NOT FDIC INSURED. MAY LOSE VALUE. NO BANK GUARANTEE. NOT INSURED BY ANY GOVERNMENT AGENCY.</a:t>
            </a:r>
          </a:p>
          <a:p>
            <a:pPr eaLnBrk="0" fontAlgn="base" hangingPunct="0">
              <a:spcBef>
                <a:spcPct val="50000"/>
              </a:spcBef>
              <a:spcAft>
                <a:spcPct val="0"/>
              </a:spcAft>
              <a:defRPr/>
            </a:pPr>
            <a:r>
              <a:rPr lang="en-US" sz="900" dirty="0">
                <a:solidFill>
                  <a:prstClr val="black"/>
                </a:solidFill>
                <a:latin typeface="Arial" panose="020B0604020202020204"/>
                <a:ea typeface="Arial Unicode MS" pitchFamily="34" charset="-128"/>
              </a:rPr>
              <a:t>		</a:t>
            </a:r>
          </a:p>
          <a:p>
            <a:pPr eaLnBrk="0" fontAlgn="base" hangingPunct="0">
              <a:spcBef>
                <a:spcPct val="50000"/>
              </a:spcBef>
              <a:spcAft>
                <a:spcPct val="0"/>
              </a:spcAft>
              <a:tabLst>
                <a:tab pos="11206163" algn="r"/>
              </a:tabLst>
              <a:defRPr/>
            </a:pPr>
            <a:r>
              <a:rPr lang="en-US" sz="800">
                <a:solidFill>
                  <a:srgbClr val="000000"/>
                </a:solidFill>
                <a:ea typeface="Arial Unicode MS" pitchFamily="34" charset="-128"/>
              </a:rPr>
              <a:t>MF4183987</a:t>
            </a:r>
            <a:r>
              <a:rPr lang="en-US" sz="800" dirty="0">
                <a:solidFill>
                  <a:prstClr val="black"/>
                </a:solidFill>
                <a:latin typeface="Arial" panose="020B0604020202020204"/>
                <a:ea typeface="Arial Unicode MS" pitchFamily="34" charset="-128"/>
              </a:rPr>
              <a:t>	</a:t>
            </a:r>
            <a:r>
              <a:rPr lang="en-US" sz="800" dirty="0">
                <a:solidFill>
                  <a:prstClr val="black"/>
                </a:solidFill>
                <a:ea typeface="Arial Unicode MS" pitchFamily="34" charset="-128"/>
              </a:rPr>
              <a:t>WWWPPT 02/25</a:t>
            </a:r>
            <a:endParaRPr lang="en-US" sz="800" dirty="0">
              <a:solidFill>
                <a:prstClr val="black"/>
              </a:solidFill>
              <a:latin typeface="Arial" panose="020B0604020202020204"/>
              <a:ea typeface="Arial Unicode MS" pitchFamily="34" charset="-128"/>
            </a:endParaRPr>
          </a:p>
        </p:txBody>
      </p:sp>
      <p:sp>
        <p:nvSpPr>
          <p:cNvPr id="2" name="Slide Number Placeholder 1">
            <a:extLst>
              <a:ext uri="{FF2B5EF4-FFF2-40B4-BE49-F238E27FC236}">
                <a16:creationId xmlns:a16="http://schemas.microsoft.com/office/drawing/2014/main" id="{80CC7D3F-1DDD-B48B-F86A-A1B3F6D9AD13}"/>
              </a:ext>
              <a:ext uri="{C183D7F6-B498-43B3-948B-1728B52AA6E4}">
                <adec:decorative xmlns:adec="http://schemas.microsoft.com/office/drawing/2017/decorative" val="1"/>
              </a:ext>
            </a:extLst>
          </p:cNvPr>
          <p:cNvSpPr>
            <a:spLocks noGrp="1"/>
          </p:cNvSpPr>
          <p:nvPr>
            <p:ph type="sldNum" sz="quarter" idx="12"/>
          </p:nvPr>
        </p:nvSpPr>
        <p:spPr/>
        <p:txBody>
          <a:bodyPr/>
          <a:lstStyle/>
          <a:p>
            <a:fld id="{BB333B34-C87C-402E-ABB0-13B7C9DEBBC4}" type="slidenum">
              <a:rPr lang="en-US" smtClean="0"/>
              <a:t>111</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363A8B-A4AE-B37F-37C1-C6C6B2C2B0CB}"/>
              </a:ext>
              <a:ext uri="{C183D7F6-B498-43B3-948B-1728B52AA6E4}">
                <adec:decorative xmlns:adec="http://schemas.microsoft.com/office/drawing/2017/decorative" val="1"/>
              </a:ext>
            </a:extLst>
          </p:cNvPr>
          <p:cNvSpPr>
            <a:spLocks noGrp="1"/>
          </p:cNvSpPr>
          <p:nvPr>
            <p:ph type="title" idx="4294967295"/>
          </p:nvPr>
        </p:nvSpPr>
        <p:spPr>
          <a:xfrm>
            <a:off x="11450638" y="6399213"/>
            <a:ext cx="282575" cy="176212"/>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333B34-C87C-402E-ABB0-13B7C9DEBBC4}" type="slidenum">
              <a:rPr kumimoji="0" lang="en-CA" sz="8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CA" sz="800" b="0" i="0" u="none" strike="noStrike" kern="1200" cap="none" spc="0" normalizeH="0" baseline="0" noProof="0" dirty="0">
              <a:ln>
                <a:noFill/>
              </a:ln>
              <a:solidFill>
                <a:schemeClr val="tx1"/>
              </a:solidFill>
              <a:effectLst/>
              <a:uLnTx/>
              <a:uFillTx/>
              <a:latin typeface="+mn-lt"/>
              <a:ea typeface="+mn-ea"/>
              <a:cs typeface="+mn-cs"/>
            </a:endParaRPr>
          </a:p>
        </p:txBody>
      </p:sp>
    </p:spTree>
    <p:custDataLst>
      <p:tags r:id="rId1"/>
    </p:custDataLst>
    <p:extLst>
      <p:ext uri="{BB962C8B-B14F-4D97-AF65-F5344CB8AC3E}">
        <p14:creationId xmlns:p14="http://schemas.microsoft.com/office/powerpoint/2010/main" val="30234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495F16-1485-7034-7875-4D307A4719AA}"/>
              </a:ext>
              <a:ext uri="{C183D7F6-B498-43B3-948B-1728B52AA6E4}">
                <adec:decorative xmlns:adec="http://schemas.microsoft.com/office/drawing/2017/decorative" val="1"/>
              </a:ext>
            </a:extLst>
          </p:cNvPr>
          <p:cNvSpPr/>
          <p:nvPr/>
        </p:nvSpPr>
        <p:spPr>
          <a:xfrm>
            <a:off x="-1" y="0"/>
            <a:ext cx="5648325" cy="6858000"/>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7" name="Picture 6" descr="Two happy individuals reviewing files at a desk. ">
            <a:extLst>
              <a:ext uri="{FF2B5EF4-FFF2-40B4-BE49-F238E27FC236}">
                <a16:creationId xmlns:a16="http://schemas.microsoft.com/office/drawing/2014/main" id="{9E6D6C1E-C62A-48F1-A8F8-A88265E60D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5648324" y="0"/>
            <a:ext cx="6540500" cy="6867426"/>
          </a:xfrm>
          <a:prstGeom prst="rect">
            <a:avLst/>
          </a:prstGeom>
        </p:spPr>
      </p:pic>
      <p:sp>
        <p:nvSpPr>
          <p:cNvPr id="14" name="Title 1">
            <a:extLst>
              <a:ext uri="{FF2B5EF4-FFF2-40B4-BE49-F238E27FC236}">
                <a16:creationId xmlns:a16="http://schemas.microsoft.com/office/drawing/2014/main" id="{6CD820B8-CB2F-C790-6A40-CB8235A8673F}"/>
              </a:ext>
            </a:extLst>
          </p:cNvPr>
          <p:cNvSpPr>
            <a:spLocks noGrp="1"/>
          </p:cNvSpPr>
          <p:nvPr>
            <p:ph type="title"/>
          </p:nvPr>
        </p:nvSpPr>
        <p:spPr>
          <a:xfrm>
            <a:off x="457834" y="472438"/>
            <a:ext cx="4337685" cy="1375216"/>
          </a:xfrm>
        </p:spPr>
        <p:txBody>
          <a:bodyPr/>
          <a:lstStyle/>
          <a:p>
            <a:r>
              <a:rPr lang="en-US" altLang="en-US" sz="3200" spc="-20" dirty="0">
                <a:solidFill>
                  <a:schemeClr val="bg1"/>
                </a:solidFill>
              </a:rPr>
              <a:t>A question of </a:t>
            </a:r>
            <a:br>
              <a:rPr lang="en-US" altLang="en-US" sz="3200" spc="-20" dirty="0">
                <a:solidFill>
                  <a:schemeClr val="bg1"/>
                </a:solidFill>
              </a:rPr>
            </a:br>
            <a:r>
              <a:rPr lang="en-US" altLang="en-US" sz="3200" spc="-20" dirty="0">
                <a:solidFill>
                  <a:schemeClr val="bg1"/>
                </a:solidFill>
              </a:rPr>
              <a:t>confidence, not ability</a:t>
            </a:r>
            <a:endParaRPr lang="en-US" altLang="en-US" sz="3200" b="0" i="1" spc="-20" dirty="0">
              <a:solidFill>
                <a:schemeClr val="bg1"/>
              </a:solidFill>
            </a:endParaRPr>
          </a:p>
        </p:txBody>
      </p:sp>
      <p:sp>
        <p:nvSpPr>
          <p:cNvPr id="15" name="Content Placeholder 1">
            <a:extLst>
              <a:ext uri="{FF2B5EF4-FFF2-40B4-BE49-F238E27FC236}">
                <a16:creationId xmlns:a16="http://schemas.microsoft.com/office/drawing/2014/main" id="{30028768-C7C5-F1E9-DFF8-4D767C2F2B3D}"/>
              </a:ext>
            </a:extLst>
          </p:cNvPr>
          <p:cNvSpPr>
            <a:spLocks noGrp="1"/>
          </p:cNvSpPr>
          <p:nvPr>
            <p:ph idx="1"/>
          </p:nvPr>
        </p:nvSpPr>
        <p:spPr>
          <a:xfrm>
            <a:off x="457836" y="1552209"/>
            <a:ext cx="4672964" cy="3969760"/>
          </a:xfrm>
        </p:spPr>
        <p:txBody>
          <a:bodyPr/>
          <a:lstStyle/>
          <a:p>
            <a:pPr>
              <a:buClr>
                <a:schemeClr val="bg1"/>
              </a:buClr>
            </a:pPr>
            <a:r>
              <a:rPr lang="en-US" altLang="en-US" dirty="0">
                <a:solidFill>
                  <a:schemeClr val="bg1"/>
                </a:solidFill>
              </a:rPr>
              <a:t>67% of women invest outside of their retirement plans, but only one-third consider themselves investors.</a:t>
            </a:r>
            <a:r>
              <a:rPr lang="en-US" altLang="en-US" baseline="30000" dirty="0">
                <a:solidFill>
                  <a:schemeClr val="bg1"/>
                </a:solidFill>
              </a:rPr>
              <a:t>1</a:t>
            </a:r>
            <a:r>
              <a:rPr lang="en-US" altLang="en-US" dirty="0">
                <a:solidFill>
                  <a:schemeClr val="bg1"/>
                </a:solidFill>
              </a:rPr>
              <a:t> But they are. Women have outperformed men when they do invest.</a:t>
            </a:r>
            <a:r>
              <a:rPr lang="en-US" altLang="en-US" baseline="30000" dirty="0">
                <a:solidFill>
                  <a:schemeClr val="bg1"/>
                </a:solidFill>
              </a:rPr>
              <a:t>2</a:t>
            </a:r>
          </a:p>
          <a:p>
            <a:pPr marL="0" indent="0">
              <a:buNone/>
            </a:pPr>
            <a:r>
              <a:rPr lang="en-US" altLang="en-US" b="1" dirty="0">
                <a:solidFill>
                  <a:schemeClr val="bg1"/>
                </a:solidFill>
              </a:rPr>
              <a:t>Why? </a:t>
            </a:r>
          </a:p>
          <a:p>
            <a:pPr>
              <a:buClr>
                <a:schemeClr val="bg1"/>
              </a:buClr>
            </a:pPr>
            <a:r>
              <a:rPr lang="en-US" altLang="en-US" dirty="0">
                <a:solidFill>
                  <a:schemeClr val="bg1"/>
                </a:solidFill>
              </a:rPr>
              <a:t>Underconfidence can reduce trading activity, which could help returns. Women trade 50% less than men.</a:t>
            </a:r>
            <a:r>
              <a:rPr lang="en-US" altLang="en-US" baseline="30000" dirty="0">
                <a:solidFill>
                  <a:schemeClr val="bg1"/>
                </a:solidFill>
              </a:rPr>
              <a:t>3</a:t>
            </a:r>
          </a:p>
          <a:p>
            <a:pPr>
              <a:buClr>
                <a:schemeClr val="bg1"/>
              </a:buClr>
            </a:pPr>
            <a:r>
              <a:rPr lang="en-CA" dirty="0">
                <a:solidFill>
                  <a:schemeClr val="bg1"/>
                </a:solidFill>
                <a:effectLst/>
              </a:rPr>
              <a:t>Women are more risk-averse, likely holding a more diversified portfolio.</a:t>
            </a:r>
            <a:r>
              <a:rPr lang="en-CA" baseline="30000" dirty="0">
                <a:solidFill>
                  <a:schemeClr val="bg1"/>
                </a:solidFill>
                <a:effectLst/>
              </a:rPr>
              <a:t>4</a:t>
            </a:r>
          </a:p>
        </p:txBody>
      </p:sp>
      <p:sp>
        <p:nvSpPr>
          <p:cNvPr id="16" name="TextBox 15">
            <a:extLst>
              <a:ext uri="{FF2B5EF4-FFF2-40B4-BE49-F238E27FC236}">
                <a16:creationId xmlns:a16="http://schemas.microsoft.com/office/drawing/2014/main" id="{800518B7-E6A6-705F-D562-E9AC9430A888}"/>
              </a:ext>
            </a:extLst>
          </p:cNvPr>
          <p:cNvSpPr txBox="1"/>
          <p:nvPr/>
        </p:nvSpPr>
        <p:spPr>
          <a:xfrm>
            <a:off x="457836" y="5419788"/>
            <a:ext cx="4672964" cy="471962"/>
          </a:xfrm>
          <a:prstGeom prst="rect">
            <a:avLst/>
          </a:prstGeom>
          <a:noFill/>
        </p:spPr>
        <p:txBody>
          <a:bodyPr wrap="square" lIns="0" tIns="0" rIns="0" b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dirty="0">
                <a:ln>
                  <a:noFill/>
                </a:ln>
                <a:solidFill>
                  <a:prstClr val="white"/>
                </a:solidFill>
                <a:effectLst/>
                <a:uLnTx/>
                <a:uFillTx/>
                <a:latin typeface="Arial" panose="020B0604020202020204"/>
                <a:ea typeface="+mn-ea"/>
                <a:cs typeface="+mn-cs"/>
              </a:rPr>
              <a:t>1</a:t>
            </a:r>
            <a:r>
              <a:rPr kumimoji="0" lang="en-CA" sz="800" b="0" i="0" u="none" strike="noStrike" kern="1200" cap="none" spc="0" normalizeH="0" baseline="0" noProof="0" dirty="0">
                <a:ln>
                  <a:noFill/>
                </a:ln>
                <a:solidFill>
                  <a:prstClr val="white"/>
                </a:solidFill>
                <a:effectLst/>
                <a:uLnTx/>
                <a:uFillTx/>
                <a:latin typeface="Arial" panose="020B0604020202020204"/>
                <a:ea typeface="+mn-ea"/>
                <a:cs typeface="+mn-cs"/>
              </a:rPr>
              <a:t> Women and investing: latest statistics, moneywise, 2022. </a:t>
            </a:r>
            <a:r>
              <a:rPr kumimoji="0" lang="en-CA" sz="800" b="1" i="0" u="none" strike="noStrike" kern="1200" cap="none" spc="0" normalizeH="0" baseline="0" noProof="0" dirty="0">
                <a:ln>
                  <a:noFill/>
                </a:ln>
                <a:solidFill>
                  <a:prstClr val="white"/>
                </a:solidFill>
                <a:effectLst/>
                <a:uLnTx/>
                <a:uFillTx/>
                <a:latin typeface="Arial" panose="020B0604020202020204"/>
                <a:ea typeface="+mn-ea"/>
                <a:cs typeface="+mn-cs"/>
              </a:rPr>
              <a:t>2</a:t>
            </a:r>
            <a:r>
              <a:rPr kumimoji="0" lang="en-CA" sz="800" b="0" i="0" u="none" strike="noStrike" kern="1200" cap="none" spc="0" normalizeH="0" baseline="0" noProof="0" dirty="0">
                <a:ln>
                  <a:noFill/>
                </a:ln>
                <a:solidFill>
                  <a:prstClr val="white"/>
                </a:solidFill>
                <a:effectLst/>
                <a:uLnTx/>
                <a:uFillTx/>
                <a:latin typeface="Arial" panose="020B0604020202020204"/>
                <a:ea typeface="+mn-ea"/>
                <a:cs typeface="+mn-cs"/>
              </a:rPr>
              <a:t> Why Women Are Better (Investors) Than Men, Forbes, April 2023. </a:t>
            </a:r>
            <a:r>
              <a:rPr kumimoji="0" lang="en-CA" sz="800" b="1" i="0" u="none" strike="noStrike" kern="1200" cap="none" spc="0" normalizeH="0" baseline="0" noProof="0" dirty="0">
                <a:ln>
                  <a:noFill/>
                </a:ln>
                <a:solidFill>
                  <a:prstClr val="white"/>
                </a:solidFill>
                <a:effectLst/>
                <a:uLnTx/>
                <a:uFillTx/>
                <a:latin typeface="Arial" panose="020B0604020202020204"/>
                <a:ea typeface="+mn-ea"/>
                <a:cs typeface="+mn-cs"/>
              </a:rPr>
              <a:t>3</a:t>
            </a:r>
            <a:r>
              <a:rPr kumimoji="0" lang="en-CA" sz="800" b="0" i="0" u="none" strike="noStrike" kern="1200" cap="none" spc="0" normalizeH="0" baseline="0" noProof="0" dirty="0">
                <a:ln>
                  <a:noFill/>
                </a:ln>
                <a:solidFill>
                  <a:prstClr val="white"/>
                </a:solidFill>
                <a:effectLst/>
                <a:uLnTx/>
                <a:uFillTx/>
                <a:latin typeface="Arial" panose="020B0604020202020204"/>
                <a:ea typeface="+mn-ea"/>
                <a:cs typeface="+mn-cs"/>
              </a:rPr>
              <a:t> How America Saves, Vanguard, 2022. </a:t>
            </a:r>
            <a:r>
              <a:rPr kumimoji="0" lang="en-CA" sz="800" b="1" i="0" u="none" strike="noStrike" kern="1200" cap="none" spc="0" normalizeH="0" baseline="0" noProof="0" dirty="0">
                <a:ln>
                  <a:noFill/>
                </a:ln>
                <a:solidFill>
                  <a:prstClr val="white"/>
                </a:solidFill>
                <a:effectLst/>
                <a:uLnTx/>
                <a:uFillTx/>
                <a:latin typeface="Arial" panose="020B0604020202020204"/>
                <a:ea typeface="+mn-ea"/>
                <a:cs typeface="+mn-cs"/>
              </a:rPr>
              <a:t>4</a:t>
            </a:r>
            <a:r>
              <a:rPr kumimoji="0" lang="en-CA" sz="800" b="0" i="0" u="none" strike="noStrike" kern="1200" cap="none" spc="0" normalizeH="0" baseline="0" noProof="0" dirty="0">
                <a:ln>
                  <a:noFill/>
                </a:ln>
                <a:solidFill>
                  <a:prstClr val="white"/>
                </a:solidFill>
                <a:effectLst/>
                <a:uLnTx/>
                <a:uFillTx/>
                <a:latin typeface="Arial" panose="020B0604020202020204"/>
                <a:ea typeface="+mn-ea"/>
                <a:cs typeface="+mn-cs"/>
              </a:rPr>
              <a:t> Move over, men. Here are 4 reasons why women make better investors, The Advisory Group, 2023</a:t>
            </a:r>
          </a:p>
        </p:txBody>
      </p:sp>
      <p:pic>
        <p:nvPicPr>
          <p:cNvPr id="5" name="Graphic 12">
            <a:extLst>
              <a:ext uri="{FF2B5EF4-FFF2-40B4-BE49-F238E27FC236}">
                <a16:creationId xmlns:a16="http://schemas.microsoft.com/office/drawing/2014/main" id="{B2B36801-8587-CF07-4F1A-185CBF4B5B6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l="-655" t="-2628" r="-677" b="-5029"/>
          <a:stretch/>
        </p:blipFill>
        <p:spPr bwMode="black">
          <a:xfrm>
            <a:off x="479579" y="6253309"/>
            <a:ext cx="1946121" cy="315182"/>
          </a:xfrm>
          <a:prstGeom prst="rect">
            <a:avLst/>
          </a:prstGeom>
        </p:spPr>
      </p:pic>
      <p:sp>
        <p:nvSpPr>
          <p:cNvPr id="3" name="Slide Number Placeholder 2">
            <a:extLst>
              <a:ext uri="{FF2B5EF4-FFF2-40B4-BE49-F238E27FC236}">
                <a16:creationId xmlns:a16="http://schemas.microsoft.com/office/drawing/2014/main" id="{2EEC0400-F16A-B0F6-B70E-4B740D24E75E}"/>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pPr lvl="0"/>
            <a:fld id="{BB333B34-C87C-402E-ABB0-13B7C9DEBBC4}" type="slidenum">
              <a:rPr lang="en-US" noProof="0" smtClean="0">
                <a:solidFill>
                  <a:schemeClr val="bg1"/>
                </a:solidFill>
              </a:rPr>
              <a:pPr lvl="0"/>
              <a:t>12</a:t>
            </a:fld>
            <a:endParaRPr lang="en-US" noProof="0" dirty="0">
              <a:solidFill>
                <a:schemeClr val="bg1"/>
              </a:solidFill>
            </a:endParaRPr>
          </a:p>
        </p:txBody>
      </p:sp>
    </p:spTree>
    <p:custDataLst>
      <p:tags r:id="rId1"/>
    </p:custDataLst>
    <p:extLst>
      <p:ext uri="{BB962C8B-B14F-4D97-AF65-F5344CB8AC3E}">
        <p14:creationId xmlns:p14="http://schemas.microsoft.com/office/powerpoint/2010/main" val="356301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descr="Two laughing seniors drinking coffee on a beach. ">
            <a:extLst>
              <a:ext uri="{FF2B5EF4-FFF2-40B4-BE49-F238E27FC236}">
                <a16:creationId xmlns:a16="http://schemas.microsoft.com/office/drawing/2014/main" id="{490442CD-8178-4B16-ABD0-A5E61F3A1C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634006" y="1147910"/>
            <a:ext cx="3817156" cy="4732106"/>
          </a:xfrm>
          <a:prstGeom prst="rect">
            <a:avLst/>
          </a:prstGeom>
        </p:spPr>
      </p:pic>
      <p:sp>
        <p:nvSpPr>
          <p:cNvPr id="52225" name="Rectangle 6"/>
          <p:cNvSpPr>
            <a:spLocks noGrp="1" noChangeArrowheads="1"/>
          </p:cNvSpPr>
          <p:nvPr>
            <p:ph type="title"/>
          </p:nvPr>
        </p:nvSpPr>
        <p:spPr>
          <a:xfrm>
            <a:off x="466342" y="472437"/>
            <a:ext cx="11274553" cy="792167"/>
          </a:xfrm>
        </p:spPr>
        <p:txBody>
          <a:bodyPr/>
          <a:lstStyle/>
          <a:p>
            <a:r>
              <a:rPr lang="en-US" dirty="0"/>
              <a:t>You play a major role in managing finances</a:t>
            </a:r>
          </a:p>
        </p:txBody>
      </p:sp>
      <p:sp>
        <p:nvSpPr>
          <p:cNvPr id="11" name="Rectangle 10">
            <a:extLst>
              <a:ext uri="{FF2B5EF4-FFF2-40B4-BE49-F238E27FC236}">
                <a16:creationId xmlns:a16="http://schemas.microsoft.com/office/drawing/2014/main" id="{7CA74A21-7149-AC02-C594-59EB445D1C0A}"/>
              </a:ext>
              <a:ext uri="{C183D7F6-B498-43B3-948B-1728B52AA6E4}">
                <adec:decorative xmlns:adec="http://schemas.microsoft.com/office/drawing/2017/decorative" val="1"/>
              </a:ext>
            </a:extLst>
          </p:cNvPr>
          <p:cNvSpPr/>
          <p:nvPr/>
        </p:nvSpPr>
        <p:spPr>
          <a:xfrm>
            <a:off x="1065111" y="1147911"/>
            <a:ext cx="5300035" cy="1776958"/>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0" marR="0" lvl="0" indent="0" algn="l" defTabSz="10800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4ACA30B0-55AB-3EB9-A0E0-B8B3F49CC5AB}"/>
              </a:ext>
            </a:extLst>
          </p:cNvPr>
          <p:cNvSpPr txBox="1"/>
          <p:nvPr/>
        </p:nvSpPr>
        <p:spPr>
          <a:xfrm>
            <a:off x="2360160" y="1194815"/>
            <a:ext cx="2709936" cy="1015663"/>
          </a:xfrm>
          <a:prstGeom prst="rect">
            <a:avLst/>
          </a:prstGeom>
          <a:noFill/>
        </p:spPr>
        <p:txBody>
          <a:bodyPr wrap="square">
            <a:spAutoFit/>
          </a:bodyPr>
          <a:lstStyle/>
          <a:p>
            <a:pPr marL="0" marR="0" lvl="0" indent="0" algn="ctr" defTabSz="10800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panose="020B0604020202020204"/>
                <a:ea typeface="+mn-ea"/>
                <a:cs typeface="+mn-cs"/>
              </a:rPr>
              <a:t>45% </a:t>
            </a:r>
            <a:endParaRPr kumimoji="0" lang="en-US" sz="6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82C44F8A-128A-09DC-D0EE-688ADD4D7A92}"/>
              </a:ext>
            </a:extLst>
          </p:cNvPr>
          <p:cNvSpPr/>
          <p:nvPr/>
        </p:nvSpPr>
        <p:spPr>
          <a:xfrm>
            <a:off x="1350405" y="2086985"/>
            <a:ext cx="4729446" cy="707886"/>
          </a:xfrm>
          <a:prstGeom prst="rect">
            <a:avLst/>
          </a:prstGeom>
        </p:spPr>
        <p:txBody>
          <a:bodyPr wrap="square">
            <a:spAutoFit/>
          </a:bodyPr>
          <a:lstStyle/>
          <a:p>
            <a:pPr marL="0" marR="0" lvl="0" indent="0" algn="ctr" defTabSz="10800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make as much as their spouse or are the primary breadwinners in their home</a:t>
            </a:r>
            <a:r>
              <a:rPr kumimoji="0" lang="en-US" sz="2000" b="0" i="0" u="none" strike="noStrike" kern="1200" cap="none" spc="0" normalizeH="0" baseline="30000" noProof="0" dirty="0">
                <a:ln>
                  <a:noFill/>
                </a:ln>
                <a:solidFill>
                  <a:prstClr val="white"/>
                </a:solidFill>
                <a:effectLst/>
                <a:uLnTx/>
                <a:uFillTx/>
                <a:latin typeface="Arial" panose="020B0604020202020204"/>
                <a:ea typeface="+mn-ea"/>
                <a:cs typeface="+mn-cs"/>
              </a:rPr>
              <a:t>1</a:t>
            </a:r>
          </a:p>
        </p:txBody>
      </p:sp>
      <p:sp>
        <p:nvSpPr>
          <p:cNvPr id="14" name="Rectangle 6">
            <a:extLst>
              <a:ext uri="{FF2B5EF4-FFF2-40B4-BE49-F238E27FC236}">
                <a16:creationId xmlns:a16="http://schemas.microsoft.com/office/drawing/2014/main" id="{C0D2DE0D-C9A1-39A3-24C4-6FCBFA60602B}"/>
              </a:ext>
            </a:extLst>
          </p:cNvPr>
          <p:cNvSpPr txBox="1">
            <a:spLocks noChangeArrowheads="1"/>
          </p:cNvSpPr>
          <p:nvPr/>
        </p:nvSpPr>
        <p:spPr>
          <a:xfrm>
            <a:off x="1392141" y="3131056"/>
            <a:ext cx="4645974" cy="334318"/>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pPr marL="0" marR="0" lvl="0" indent="0" algn="ctr" defTabSz="914400" rtl="0" eaLnBrk="1" fontAlgn="auto" latinLnBrk="0" hangingPunct="1">
              <a:lnSpc>
                <a:spcPct val="95000"/>
              </a:lnSpc>
              <a:spcBef>
                <a:spcPct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a:ea typeface="+mj-ea"/>
                <a:cs typeface="+mj-cs"/>
              </a:rPr>
              <a:t>But there's room for growth</a:t>
            </a:r>
          </a:p>
        </p:txBody>
      </p:sp>
      <p:sp>
        <p:nvSpPr>
          <p:cNvPr id="15" name="Rectangle 14">
            <a:extLst>
              <a:ext uri="{FF2B5EF4-FFF2-40B4-BE49-F238E27FC236}">
                <a16:creationId xmlns:a16="http://schemas.microsoft.com/office/drawing/2014/main" id="{1A0F8231-668F-B24E-B9F3-E80ACE00A823}"/>
              </a:ext>
            </a:extLst>
          </p:cNvPr>
          <p:cNvSpPr/>
          <p:nvPr/>
        </p:nvSpPr>
        <p:spPr>
          <a:xfrm>
            <a:off x="1065111" y="3671562"/>
            <a:ext cx="5300035" cy="2207513"/>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182880" bIns="228600" numCol="1" spcCol="0" rtlCol="0" fromWordArt="0" anchor="ctr" anchorCtr="0" forceAA="0" compatLnSpc="1">
            <a:prstTxWarp prst="textNoShape">
              <a:avLst/>
            </a:prstTxWarp>
            <a:noAutofit/>
          </a:bodyPr>
          <a:lstStyle/>
          <a:p>
            <a:pPr marL="0" marR="0" lvl="0" indent="0" algn="ctr" defTabSz="1080000" rtl="0" eaLnBrk="1" fontAlgn="auto" latinLnBrk="0" hangingPunct="1">
              <a:lnSpc>
                <a:spcPts val="366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Only</a:t>
            </a: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1080000" rtl="0" eaLnBrk="1" fontAlgn="auto" latinLnBrk="0" hangingPunct="1">
              <a:lnSpc>
                <a:spcPts val="27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1080000" rtl="0" eaLnBrk="1" fontAlgn="auto" latinLnBrk="0" hangingPunct="1">
              <a:lnSpc>
                <a:spcPts val="23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panose="020B0604020202020204"/>
                <a:ea typeface="+mn-ea"/>
                <a:cs typeface="+mn-cs"/>
              </a:rPr>
              <a:t>36%</a:t>
            </a: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1080000" rtl="0" eaLnBrk="1" fontAlgn="auto" latinLnBrk="0" hangingPunct="1">
              <a:lnSpc>
                <a:spcPts val="2300"/>
              </a:lnSpc>
              <a:spcBef>
                <a:spcPts val="60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feel financially independent and </a:t>
            </a:r>
            <a:b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are able to support themselves</a:t>
            </a:r>
            <a:r>
              <a:rPr kumimoji="0" lang="en-US" sz="2000" b="0" i="0" u="none" strike="noStrike" kern="1200" cap="none" spc="0" normalizeH="0" baseline="30000" noProof="0" dirty="0">
                <a:ln>
                  <a:noFill/>
                </a:ln>
                <a:solidFill>
                  <a:srgbClr val="FFFFFF"/>
                </a:solidFill>
                <a:effectLst/>
                <a:uLnTx/>
                <a:uFillTx/>
                <a:latin typeface="Arial" panose="020B0604020202020204"/>
                <a:ea typeface="+mn-ea"/>
                <a:cs typeface="+mn-cs"/>
              </a:rPr>
              <a:t>2</a:t>
            </a:r>
          </a:p>
        </p:txBody>
      </p:sp>
      <p:sp>
        <p:nvSpPr>
          <p:cNvPr id="9" name="Text Placeholder 8">
            <a:extLst>
              <a:ext uri="{FF2B5EF4-FFF2-40B4-BE49-F238E27FC236}">
                <a16:creationId xmlns:a16="http://schemas.microsoft.com/office/drawing/2014/main" id="{B004FC97-EA34-AF5A-B23D-053CEFE4ED6D}"/>
              </a:ext>
            </a:extLst>
          </p:cNvPr>
          <p:cNvSpPr>
            <a:spLocks noGrp="1"/>
          </p:cNvSpPr>
          <p:nvPr>
            <p:ph type="body" sz="quarter" idx="13"/>
          </p:nvPr>
        </p:nvSpPr>
        <p:spPr>
          <a:xfrm>
            <a:off x="4051300" y="6110288"/>
            <a:ext cx="5504483" cy="403225"/>
          </a:xfrm>
        </p:spPr>
        <p:txBody>
          <a:bodyPr/>
          <a:lstStyle/>
          <a:p>
            <a:r>
              <a:rPr lang="en-CA" b="1" dirty="0"/>
              <a:t>1</a:t>
            </a:r>
            <a:r>
              <a:rPr lang="en-CA" dirty="0"/>
              <a:t> In a Growing Share of U.S. Marriages, Husbands and Wives Earn About the Same, Pew Research Center, April 2023. </a:t>
            </a:r>
            <a:r>
              <a:rPr lang="en-CA" b="1" dirty="0"/>
              <a:t>2</a:t>
            </a:r>
            <a:r>
              <a:rPr lang="en-CA" dirty="0"/>
              <a:t> Women's History Month 2023 Survey, Fidelity Investments, 2023.</a:t>
            </a:r>
          </a:p>
        </p:txBody>
      </p:sp>
      <p:sp>
        <p:nvSpPr>
          <p:cNvPr id="2" name="Slide Number Placeholder 1">
            <a:extLst>
              <a:ext uri="{FF2B5EF4-FFF2-40B4-BE49-F238E27FC236}">
                <a16:creationId xmlns:a16="http://schemas.microsoft.com/office/drawing/2014/main" id="{B6B117D4-240A-648C-DED0-87174F6C5551}"/>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pPr lvl="0"/>
            <a:fld id="{BB333B34-C87C-402E-ABB0-13B7C9DEBBC4}" type="slidenum">
              <a:rPr lang="en-US" noProof="0" smtClean="0"/>
              <a:pPr lvl="0"/>
              <a:t>13</a:t>
            </a:fld>
            <a:endParaRPr lang="en-US" noProof="0" dirty="0"/>
          </a:p>
        </p:txBody>
      </p:sp>
    </p:spTree>
    <p:extLst>
      <p:ext uri="{BB962C8B-B14F-4D97-AF65-F5344CB8AC3E}">
        <p14:creationId xmlns:p14="http://schemas.microsoft.com/office/powerpoint/2010/main" val="343233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raveller looking out at a lake and mountains. ">
            <a:extLst>
              <a:ext uri="{FF2B5EF4-FFF2-40B4-BE49-F238E27FC236}">
                <a16:creationId xmlns:a16="http://schemas.microsoft.com/office/drawing/2014/main" id="{59975115-31EF-4D84-BF27-575F7BFBFE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52888" y="0"/>
            <a:ext cx="8135937" cy="6858000"/>
          </a:xfrm>
          <a:prstGeom prst="rect">
            <a:avLst/>
          </a:prstGeom>
        </p:spPr>
      </p:pic>
      <p:sp>
        <p:nvSpPr>
          <p:cNvPr id="7" name="Title 6">
            <a:extLst>
              <a:ext uri="{FF2B5EF4-FFF2-40B4-BE49-F238E27FC236}">
                <a16:creationId xmlns:a16="http://schemas.microsoft.com/office/drawing/2014/main" id="{E26B5248-F024-4786-2491-37026AC6B588}"/>
              </a:ext>
            </a:extLst>
          </p:cNvPr>
          <p:cNvSpPr txBox="1">
            <a:spLocks noGrp="1"/>
          </p:cNvSpPr>
          <p:nvPr>
            <p:ph type="title" idx="4294967295"/>
          </p:nvPr>
        </p:nvSpPr>
        <p:spPr>
          <a:xfrm>
            <a:off x="507524" y="1485900"/>
            <a:ext cx="3037841"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7200" b="0" i="0" u="none" strike="noStrike" kern="1200" cap="none" spc="0" normalizeH="0" baseline="0" noProof="0" dirty="0">
                <a:ln>
                  <a:noFill/>
                </a:ln>
                <a:solidFill>
                  <a:schemeClr val="bg1"/>
                </a:solidFill>
                <a:effectLst/>
                <a:uLnTx/>
                <a:uFillTx/>
                <a:latin typeface="+mj-lt"/>
                <a:ea typeface="+mn-ea"/>
                <a:cs typeface="+mn-cs"/>
              </a:rPr>
              <a:t>2 </a:t>
            </a:r>
          </a:p>
        </p:txBody>
      </p:sp>
      <p:sp>
        <p:nvSpPr>
          <p:cNvPr id="9" name="Title 5">
            <a:extLst>
              <a:ext uri="{FF2B5EF4-FFF2-40B4-BE49-F238E27FC236}">
                <a16:creationId xmlns:a16="http://schemas.microsoft.com/office/drawing/2014/main" id="{95E287DE-E81E-CFB5-84D2-D8ACCA67BEFB}"/>
              </a:ext>
            </a:extLst>
          </p:cNvPr>
          <p:cNvSpPr txBox="1">
            <a:spLocks/>
          </p:cNvSpPr>
          <p:nvPr/>
        </p:nvSpPr>
        <p:spPr>
          <a:xfrm>
            <a:off x="507524" y="2440922"/>
            <a:ext cx="3037841" cy="29777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mj-lt"/>
                <a:ea typeface="+mn-ea"/>
                <a:cs typeface="+mn-cs"/>
              </a:rPr>
              <a:t>Taking </a:t>
            </a:r>
            <a:br>
              <a:rPr kumimoji="0" lang="en-US" sz="4000" b="0" i="0" u="none" strike="noStrike" kern="1200" cap="none" spc="0" normalizeH="0" baseline="0" noProof="0" dirty="0">
                <a:ln>
                  <a:noFill/>
                </a:ln>
                <a:solidFill>
                  <a:schemeClr val="bg1"/>
                </a:solidFill>
                <a:effectLst/>
                <a:uLnTx/>
                <a:uFillTx/>
                <a:latin typeface="+mj-lt"/>
                <a:ea typeface="+mn-ea"/>
                <a:cs typeface="+mn-cs"/>
              </a:rPr>
            </a:br>
            <a:r>
              <a:rPr kumimoji="0" lang="en-US" sz="4000" b="0" i="0" u="none" strike="noStrike" kern="1200" cap="none" spc="0" normalizeH="0" baseline="0" noProof="0" dirty="0">
                <a:ln>
                  <a:noFill/>
                </a:ln>
                <a:solidFill>
                  <a:schemeClr val="bg1"/>
                </a:solidFill>
                <a:effectLst/>
                <a:uLnTx/>
                <a:uFillTx/>
                <a:latin typeface="+mj-lt"/>
                <a:ea typeface="+mn-ea"/>
                <a:cs typeface="+mn-cs"/>
              </a:rPr>
              <a:t>charge of </a:t>
            </a:r>
            <a:br>
              <a:rPr kumimoji="0" lang="en-US" sz="4000" b="0" i="1" u="none" strike="noStrike" kern="1200" cap="none" spc="0" normalizeH="0" baseline="0" noProof="0" dirty="0">
                <a:ln>
                  <a:noFill/>
                </a:ln>
                <a:solidFill>
                  <a:schemeClr val="bg1"/>
                </a:solidFill>
                <a:effectLst/>
                <a:uLnTx/>
                <a:uFillTx/>
                <a:latin typeface="+mj-lt"/>
                <a:ea typeface="+mn-ea"/>
                <a:cs typeface="+mn-cs"/>
              </a:rPr>
            </a:br>
            <a:r>
              <a:rPr kumimoji="0" lang="en-US" sz="4000" b="0" i="1" u="none" strike="noStrike" kern="1200" cap="none" spc="0" normalizeH="0" baseline="0" noProof="0" dirty="0">
                <a:ln>
                  <a:noFill/>
                </a:ln>
                <a:solidFill>
                  <a:schemeClr val="bg1"/>
                </a:solidFill>
                <a:effectLst/>
                <a:uLnTx/>
                <a:uFillTx/>
                <a:latin typeface="+mj-lt"/>
                <a:ea typeface="+mn-ea"/>
                <a:cs typeface="+mn-cs"/>
              </a:rPr>
              <a:t>your financial plan</a:t>
            </a:r>
          </a:p>
        </p:txBody>
      </p:sp>
      <p:sp>
        <p:nvSpPr>
          <p:cNvPr id="2" name="Slide Number Placeholder 1">
            <a:extLst>
              <a:ext uri="{FF2B5EF4-FFF2-40B4-BE49-F238E27FC236}">
                <a16:creationId xmlns:a16="http://schemas.microsoft.com/office/drawing/2014/main" id="{629CFEC6-E093-5400-582D-95F1A474A895}"/>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14</a:t>
            </a:fld>
            <a:endParaRPr lang="en-US" dirty="0"/>
          </a:p>
        </p:txBody>
      </p:sp>
    </p:spTree>
    <p:extLst>
      <p:ext uri="{BB962C8B-B14F-4D97-AF65-F5344CB8AC3E}">
        <p14:creationId xmlns:p14="http://schemas.microsoft.com/office/powerpoint/2010/main" val="323793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6"/>
          <p:cNvSpPr>
            <a:spLocks noGrp="1" noChangeArrowheads="1"/>
          </p:cNvSpPr>
          <p:nvPr>
            <p:ph type="title"/>
          </p:nvPr>
        </p:nvSpPr>
        <p:spPr>
          <a:xfrm>
            <a:off x="466342" y="472437"/>
            <a:ext cx="11274553" cy="792167"/>
          </a:xfrm>
        </p:spPr>
        <p:txBody>
          <a:bodyPr/>
          <a:lstStyle/>
          <a:p>
            <a:r>
              <a:rPr lang="en-US" dirty="0"/>
              <a:t>The time to take charge of your finances is now</a:t>
            </a:r>
          </a:p>
        </p:txBody>
      </p:sp>
      <p:pic>
        <p:nvPicPr>
          <p:cNvPr id="15" name="Picture 14" descr="An athletic senior resting after a jog. ">
            <a:extLst>
              <a:ext uri="{FF2B5EF4-FFF2-40B4-BE49-F238E27FC236}">
                <a16:creationId xmlns:a16="http://schemas.microsoft.com/office/drawing/2014/main" id="{CB52C437-B9F4-40D5-BA6A-398BBEB4E3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85450" y="1034795"/>
            <a:ext cx="7817925" cy="4844214"/>
          </a:xfrm>
          <a:prstGeom prst="rect">
            <a:avLst/>
          </a:prstGeom>
        </p:spPr>
      </p:pic>
      <p:sp>
        <p:nvSpPr>
          <p:cNvPr id="3" name="Rectangle 2">
            <a:extLst>
              <a:ext uri="{FF2B5EF4-FFF2-40B4-BE49-F238E27FC236}">
                <a16:creationId xmlns:a16="http://schemas.microsoft.com/office/drawing/2014/main" id="{890917DF-73DF-437C-B4FC-3003E199B687}"/>
              </a:ext>
            </a:extLst>
          </p:cNvPr>
          <p:cNvSpPr/>
          <p:nvPr/>
        </p:nvSpPr>
        <p:spPr>
          <a:xfrm>
            <a:off x="6385887" y="2306240"/>
            <a:ext cx="4280526" cy="2301324"/>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182880" bIns="45720" numCol="1" spcCol="0" rtlCol="0" fromWordArt="0" anchor="t" anchorCtr="0" forceAA="0" compatLnSpc="1">
            <a:prstTxWarp prst="textNoShape">
              <a:avLst/>
            </a:prstTxWarp>
            <a:noAutofit/>
          </a:bodyPr>
          <a:lstStyle/>
          <a:p>
            <a:pPr marL="0" marR="0" lvl="0" indent="-45720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1200" cap="none" spc="0" normalizeH="0" baseline="0" noProof="0" dirty="0">
                <a:ln>
                  <a:noFill/>
                </a:ln>
                <a:solidFill>
                  <a:srgbClr val="FFFFFF"/>
                </a:solidFill>
                <a:effectLst/>
                <a:uLnTx/>
                <a:uFillTx/>
                <a:latin typeface="Arial" panose="020B0604020202020204"/>
                <a:ea typeface="+mn-ea"/>
                <a:cs typeface="+mn-cs"/>
              </a:rPr>
              <a:t>94</a:t>
            </a:r>
            <a:r>
              <a:rPr kumimoji="0" lang="en-US" sz="11500" b="1" i="0" u="none" strike="noStrike" kern="1200" cap="none" spc="0" normalizeH="0" baseline="30000" noProof="0" dirty="0">
                <a:ln>
                  <a:noFill/>
                </a:ln>
                <a:solidFill>
                  <a:srgbClr val="FFFFFF"/>
                </a:solidFill>
                <a:effectLst/>
                <a:uLnTx/>
                <a:uFillTx/>
                <a:latin typeface="Arial" panose="020B0604020202020204"/>
                <a:ea typeface="+mn-ea"/>
                <a:cs typeface="+mn-cs"/>
              </a:rPr>
              <a:t>%</a:t>
            </a:r>
            <a:r>
              <a:rPr kumimoji="0" lang="en-US" sz="11500" b="1" i="0" u="none" strike="noStrike" kern="1200" cap="none" spc="0" normalizeH="0" baseline="0" noProof="0" dirty="0">
                <a:ln>
                  <a:noFill/>
                </a:ln>
                <a:solidFill>
                  <a:srgbClr val="FFFFFF"/>
                </a:solidFill>
                <a:effectLst/>
                <a:uLnTx/>
                <a:uFillTx/>
                <a:latin typeface="Arial" panose="020B0604020202020204"/>
                <a:ea typeface="+mn-ea"/>
                <a:cs typeface="+mn-cs"/>
              </a:rPr>
              <a:t> </a:t>
            </a:r>
            <a:endParaRPr kumimoji="0" lang="en-US" sz="3200" b="0" i="0" u="none" strike="noStrike" kern="1200" cap="none" spc="0" normalizeH="0" baseline="30000" noProof="0" dirty="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FB22A743-7D64-4F8B-A535-E1E3F390B454}"/>
              </a:ext>
            </a:extLst>
          </p:cNvPr>
          <p:cNvSpPr txBox="1"/>
          <p:nvPr/>
        </p:nvSpPr>
        <p:spPr>
          <a:xfrm>
            <a:off x="6580443" y="3781806"/>
            <a:ext cx="399026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will have sole responsibility for their finances at some point in their lives</a:t>
            </a:r>
            <a:endParaRPr kumimoji="0" lang="en-US" sz="1800" b="0" i="0" u="none" strike="noStrike" kern="1200" cap="none" spc="0" normalizeH="0" baseline="30000" noProof="0" dirty="0">
              <a:ln>
                <a:noFill/>
              </a:ln>
              <a:solidFill>
                <a:prstClr val="black"/>
              </a:solidFill>
              <a:effectLst/>
              <a:uLnTx/>
              <a:uFillTx/>
              <a:latin typeface="Arial" panose="020B0604020202020204"/>
              <a:ea typeface="+mn-ea"/>
              <a:cs typeface="+mn-cs"/>
            </a:endParaRPr>
          </a:p>
        </p:txBody>
      </p:sp>
      <p:sp>
        <p:nvSpPr>
          <p:cNvPr id="8" name="Text Placeholder 7">
            <a:extLst>
              <a:ext uri="{FF2B5EF4-FFF2-40B4-BE49-F238E27FC236}">
                <a16:creationId xmlns:a16="http://schemas.microsoft.com/office/drawing/2014/main" id="{BB55E73F-7729-9508-01E9-955902536D83}"/>
              </a:ext>
            </a:extLst>
          </p:cNvPr>
          <p:cNvSpPr>
            <a:spLocks noGrp="1"/>
          </p:cNvSpPr>
          <p:nvPr>
            <p:ph type="body" sz="quarter" idx="13"/>
          </p:nvPr>
        </p:nvSpPr>
        <p:spPr>
          <a:xfrm>
            <a:off x="4051300" y="6110288"/>
            <a:ext cx="7083425" cy="403225"/>
          </a:xfrm>
        </p:spPr>
        <p:txBody>
          <a:bodyPr/>
          <a:lstStyle/>
          <a:p>
            <a:r>
              <a:rPr lang="en-CA" dirty="0"/>
              <a:t>Source: </a:t>
            </a:r>
            <a:r>
              <a:rPr lang="en-US" dirty="0"/>
              <a:t>Women, money, confidence — A lifelong relationship, Bank of America, 2022.</a:t>
            </a:r>
          </a:p>
        </p:txBody>
      </p:sp>
      <p:sp>
        <p:nvSpPr>
          <p:cNvPr id="2" name="Slide Number Placeholder 1">
            <a:extLst>
              <a:ext uri="{FF2B5EF4-FFF2-40B4-BE49-F238E27FC236}">
                <a16:creationId xmlns:a16="http://schemas.microsoft.com/office/drawing/2014/main" id="{FA25EE79-7DAE-5F0F-3983-E375B9FE22DE}"/>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pPr lvl="0"/>
            <a:fld id="{BB333B34-C87C-402E-ABB0-13B7C9DEBBC4}" type="slidenum">
              <a:rPr lang="en-US" noProof="0" smtClean="0"/>
              <a:pPr lvl="0"/>
              <a:t>15</a:t>
            </a:fld>
            <a:endParaRPr lang="en-US" noProof="0" dirty="0"/>
          </a:p>
        </p:txBody>
      </p:sp>
    </p:spTree>
    <p:extLst>
      <p:ext uri="{BB962C8B-B14F-4D97-AF65-F5344CB8AC3E}">
        <p14:creationId xmlns:p14="http://schemas.microsoft.com/office/powerpoint/2010/main" val="96576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title"/>
          </p:nvPr>
        </p:nvSpPr>
        <p:spPr>
          <a:xfrm>
            <a:off x="466342" y="472437"/>
            <a:ext cx="11274553" cy="792167"/>
          </a:xfrm>
        </p:spPr>
        <p:txBody>
          <a:bodyPr/>
          <a:lstStyle/>
          <a:p>
            <a:r>
              <a:rPr lang="en-US" altLang="en-US" dirty="0">
                <a:sym typeface="Calibri Bold" pitchFamily="2" charset="0"/>
              </a:rPr>
              <a:t>Common financial issues you must plan for</a:t>
            </a:r>
          </a:p>
        </p:txBody>
      </p:sp>
      <p:pic>
        <p:nvPicPr>
          <p:cNvPr id="41" name="Graphic 40">
            <a:extLst>
              <a:ext uri="{FF2B5EF4-FFF2-40B4-BE49-F238E27FC236}">
                <a16:creationId xmlns:a16="http://schemas.microsoft.com/office/drawing/2014/main" id="{61ED7A3E-4D34-20C7-AE1B-FCF431ECC0C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22905" y="1459000"/>
            <a:ext cx="951874" cy="1138850"/>
          </a:xfrm>
          <a:prstGeom prst="rect">
            <a:avLst/>
          </a:prstGeom>
        </p:spPr>
      </p:pic>
      <p:sp>
        <p:nvSpPr>
          <p:cNvPr id="232" name="Rectangle 231">
            <a:extLst>
              <a:ext uri="{FF2B5EF4-FFF2-40B4-BE49-F238E27FC236}">
                <a16:creationId xmlns:a16="http://schemas.microsoft.com/office/drawing/2014/main" id="{7B50ECBC-02AA-494E-B9C5-8DB021E1F26B}"/>
              </a:ext>
            </a:extLst>
          </p:cNvPr>
          <p:cNvSpPr/>
          <p:nvPr/>
        </p:nvSpPr>
        <p:spPr>
          <a:xfrm>
            <a:off x="1961959" y="2749608"/>
            <a:ext cx="3995889" cy="6386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182880" bIns="45720" numCol="1" spcCol="0" rtlCol="0" fromWordArt="0" anchor="ctr" anchorCtr="0" forceAA="0" compatLnSpc="1">
            <a:prstTxWarp prst="textNoShape">
              <a:avLst/>
            </a:prstTxWarp>
            <a:noAutofit/>
          </a:bodyPr>
          <a:lstStyle/>
          <a:p>
            <a:r>
              <a:rPr lang="en-US" sz="2000" dirty="0">
                <a:solidFill>
                  <a:schemeClr val="tx1"/>
                </a:solidFill>
                <a:cs typeface="Arial" pitchFamily="34" charset="0"/>
              </a:rPr>
              <a:t>Buying your first home</a:t>
            </a:r>
          </a:p>
        </p:txBody>
      </p:sp>
      <p:sp>
        <p:nvSpPr>
          <p:cNvPr id="231" name="Rectangle 230">
            <a:extLst>
              <a:ext uri="{FF2B5EF4-FFF2-40B4-BE49-F238E27FC236}">
                <a16:creationId xmlns:a16="http://schemas.microsoft.com/office/drawing/2014/main" id="{B3BDE0FB-AA3A-4B9B-B17C-D0077B5FCC2F}"/>
              </a:ext>
              <a:ext uri="{C183D7F6-B498-43B3-948B-1728B52AA6E4}">
                <adec:decorative xmlns:adec="http://schemas.microsoft.com/office/drawing/2017/decorative" val="1"/>
              </a:ext>
            </a:extLst>
          </p:cNvPr>
          <p:cNvSpPr/>
          <p:nvPr/>
        </p:nvSpPr>
        <p:spPr>
          <a:xfrm>
            <a:off x="1325855" y="2749608"/>
            <a:ext cx="636105" cy="638665"/>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5" name="Graphic 4">
            <a:extLst>
              <a:ext uri="{FF2B5EF4-FFF2-40B4-BE49-F238E27FC236}">
                <a16:creationId xmlns:a16="http://schemas.microsoft.com/office/drawing/2014/main" id="{0EF28B01-71EC-B7B8-064E-AD7E63340773}"/>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58259" y="2941481"/>
            <a:ext cx="371297" cy="254920"/>
          </a:xfrm>
          <a:prstGeom prst="rect">
            <a:avLst/>
          </a:prstGeom>
        </p:spPr>
      </p:pic>
      <p:sp>
        <p:nvSpPr>
          <p:cNvPr id="92" name="Rectangle 91">
            <a:extLst>
              <a:ext uri="{FF2B5EF4-FFF2-40B4-BE49-F238E27FC236}">
                <a16:creationId xmlns:a16="http://schemas.microsoft.com/office/drawing/2014/main" id="{4F07E1B9-2741-4B2D-B052-32CBBB8FB2B1}"/>
              </a:ext>
            </a:extLst>
          </p:cNvPr>
          <p:cNvSpPr/>
          <p:nvPr/>
        </p:nvSpPr>
        <p:spPr>
          <a:xfrm>
            <a:off x="1966069" y="3528033"/>
            <a:ext cx="3995889" cy="6386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182880" bIns="45720" numCol="1" spcCol="0" rtlCol="0" fromWordArt="0" anchor="ctr" anchorCtr="0" forceAA="0" compatLnSpc="1">
            <a:prstTxWarp prst="textNoShape">
              <a:avLst/>
            </a:prstTxWarp>
            <a:noAutofit/>
          </a:bodyPr>
          <a:lstStyle/>
          <a:p>
            <a:r>
              <a:rPr lang="en-US" sz="2000" dirty="0">
                <a:solidFill>
                  <a:schemeClr val="tx1"/>
                </a:solidFill>
              </a:rPr>
              <a:t>Owning a business</a:t>
            </a:r>
          </a:p>
        </p:txBody>
      </p:sp>
      <p:sp>
        <p:nvSpPr>
          <p:cNvPr id="75" name="Rectangle 74">
            <a:extLst>
              <a:ext uri="{FF2B5EF4-FFF2-40B4-BE49-F238E27FC236}">
                <a16:creationId xmlns:a16="http://schemas.microsoft.com/office/drawing/2014/main" id="{6965013C-02AF-4C7E-9D33-B1F2A48D8C2C}"/>
              </a:ext>
              <a:ext uri="{C183D7F6-B498-43B3-948B-1728B52AA6E4}">
                <adec:decorative xmlns:adec="http://schemas.microsoft.com/office/drawing/2017/decorative" val="1"/>
              </a:ext>
            </a:extLst>
          </p:cNvPr>
          <p:cNvSpPr/>
          <p:nvPr/>
        </p:nvSpPr>
        <p:spPr>
          <a:xfrm>
            <a:off x="1329965" y="3528033"/>
            <a:ext cx="636105" cy="638665"/>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8" name="Graphic 7">
            <a:extLst>
              <a:ext uri="{FF2B5EF4-FFF2-40B4-BE49-F238E27FC236}">
                <a16:creationId xmlns:a16="http://schemas.microsoft.com/office/drawing/2014/main" id="{EEAFC94C-9328-4163-D2E1-6EFF2ED4B4D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58101" y="3679793"/>
            <a:ext cx="379833" cy="335147"/>
          </a:xfrm>
          <a:prstGeom prst="rect">
            <a:avLst/>
          </a:prstGeom>
        </p:spPr>
      </p:pic>
      <p:sp>
        <p:nvSpPr>
          <p:cNvPr id="96" name="Rectangle 95">
            <a:extLst>
              <a:ext uri="{FF2B5EF4-FFF2-40B4-BE49-F238E27FC236}">
                <a16:creationId xmlns:a16="http://schemas.microsoft.com/office/drawing/2014/main" id="{B311E519-8785-4EFD-ACA0-9FE1CE58AAE2}"/>
              </a:ext>
            </a:extLst>
          </p:cNvPr>
          <p:cNvSpPr/>
          <p:nvPr/>
        </p:nvSpPr>
        <p:spPr>
          <a:xfrm>
            <a:off x="1959009" y="4299642"/>
            <a:ext cx="3995889" cy="6386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182880" bIns="45720" numCol="1" spcCol="0" rtlCol="0" fromWordArt="0" anchor="ctr" anchorCtr="0" forceAA="0" compatLnSpc="1">
            <a:prstTxWarp prst="textNoShape">
              <a:avLst/>
            </a:prstTxWarp>
            <a:noAutofit/>
          </a:bodyPr>
          <a:lstStyle/>
          <a:p>
            <a:r>
              <a:rPr lang="en-US" sz="2000" dirty="0">
                <a:solidFill>
                  <a:schemeClr val="tx1"/>
                </a:solidFill>
                <a:cs typeface="Arial" pitchFamily="34" charset="0"/>
              </a:rPr>
              <a:t>Widowhood</a:t>
            </a:r>
          </a:p>
        </p:txBody>
      </p:sp>
      <p:sp>
        <p:nvSpPr>
          <p:cNvPr id="87" name="Rectangle 86">
            <a:extLst>
              <a:ext uri="{FF2B5EF4-FFF2-40B4-BE49-F238E27FC236}">
                <a16:creationId xmlns:a16="http://schemas.microsoft.com/office/drawing/2014/main" id="{5DCF3FF2-0ECB-45F3-B02D-D4513D2B7F2D}"/>
              </a:ext>
              <a:ext uri="{C183D7F6-B498-43B3-948B-1728B52AA6E4}">
                <adec:decorative xmlns:adec="http://schemas.microsoft.com/office/drawing/2017/decorative" val="1"/>
              </a:ext>
            </a:extLst>
          </p:cNvPr>
          <p:cNvSpPr/>
          <p:nvPr/>
        </p:nvSpPr>
        <p:spPr>
          <a:xfrm>
            <a:off x="1322905" y="4299642"/>
            <a:ext cx="636105" cy="638665"/>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grpSp>
        <p:nvGrpSpPr>
          <p:cNvPr id="34" name="Group 33">
            <a:extLst>
              <a:ext uri="{FF2B5EF4-FFF2-40B4-BE49-F238E27FC236}">
                <a16:creationId xmlns:a16="http://schemas.microsoft.com/office/drawing/2014/main" id="{E097AF09-C979-25AD-E4B4-C2719F547E9A}"/>
              </a:ext>
              <a:ext uri="{C183D7F6-B498-43B3-948B-1728B52AA6E4}">
                <adec:decorative xmlns:adec="http://schemas.microsoft.com/office/drawing/2017/decorative" val="1"/>
              </a:ext>
            </a:extLst>
          </p:cNvPr>
          <p:cNvGrpSpPr/>
          <p:nvPr/>
        </p:nvGrpSpPr>
        <p:grpSpPr>
          <a:xfrm>
            <a:off x="1457945" y="4427642"/>
            <a:ext cx="366026" cy="382665"/>
            <a:chOff x="10311843" y="5631315"/>
            <a:chExt cx="320254" cy="334813"/>
          </a:xfrm>
        </p:grpSpPr>
        <p:sp>
          <p:nvSpPr>
            <p:cNvPr id="228" name="Freeform: Shape 227">
              <a:extLst>
                <a:ext uri="{FF2B5EF4-FFF2-40B4-BE49-F238E27FC236}">
                  <a16:creationId xmlns:a16="http://schemas.microsoft.com/office/drawing/2014/main" id="{478BB9C1-4679-40E6-94F2-840F640779DB}"/>
                </a:ext>
              </a:extLst>
            </p:cNvPr>
            <p:cNvSpPr/>
            <p:nvPr/>
          </p:nvSpPr>
          <p:spPr>
            <a:xfrm>
              <a:off x="10311843" y="5631315"/>
              <a:ext cx="320254" cy="334813"/>
            </a:xfrm>
            <a:custGeom>
              <a:avLst/>
              <a:gdLst>
                <a:gd name="connsiteX0" fmla="*/ 27563 w 30839"/>
                <a:gd name="connsiteY0" fmla="*/ 29252 h 32241"/>
                <a:gd name="connsiteX1" fmla="*/ 27563 w 30839"/>
                <a:gd name="connsiteY1" fmla="*/ 12191 h 32241"/>
                <a:gd name="connsiteX2" fmla="*/ 15379 w 30839"/>
                <a:gd name="connsiteY2" fmla="*/ 6 h 32241"/>
                <a:gd name="connsiteX3" fmla="*/ 3194 w 30839"/>
                <a:gd name="connsiteY3" fmla="*/ 12191 h 32241"/>
                <a:gd name="connsiteX4" fmla="*/ 3194 w 30839"/>
                <a:gd name="connsiteY4" fmla="*/ 29252 h 32241"/>
                <a:gd name="connsiteX5" fmla="*/ -5 w 30839"/>
                <a:gd name="connsiteY5" fmla="*/ 29252 h 32241"/>
                <a:gd name="connsiteX6" fmla="*/ -5 w 30839"/>
                <a:gd name="connsiteY6" fmla="*/ 32247 h 32241"/>
                <a:gd name="connsiteX7" fmla="*/ 30834 w 30839"/>
                <a:gd name="connsiteY7" fmla="*/ 32247 h 32241"/>
                <a:gd name="connsiteX8" fmla="*/ 30834 w 30839"/>
                <a:gd name="connsiteY8" fmla="*/ 29252 h 32241"/>
                <a:gd name="connsiteX9" fmla="*/ 6189 w 30839"/>
                <a:gd name="connsiteY9" fmla="*/ 12203 h 32241"/>
                <a:gd name="connsiteX10" fmla="*/ 15379 w 30839"/>
                <a:gd name="connsiteY10" fmla="*/ 3013 h 32241"/>
                <a:gd name="connsiteX11" fmla="*/ 24568 w 30839"/>
                <a:gd name="connsiteY11" fmla="*/ 12203 h 32241"/>
                <a:gd name="connsiteX12" fmla="*/ 24568 w 30839"/>
                <a:gd name="connsiteY12" fmla="*/ 29252 h 32241"/>
                <a:gd name="connsiteX13" fmla="*/ 6189 w 30839"/>
                <a:gd name="connsiteY13" fmla="*/ 29252 h 3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39" h="32241">
                  <a:moveTo>
                    <a:pt x="27563" y="29252"/>
                  </a:moveTo>
                  <a:lnTo>
                    <a:pt x="27563" y="12191"/>
                  </a:lnTo>
                  <a:cubicBezTo>
                    <a:pt x="27563" y="5461"/>
                    <a:pt x="22112" y="6"/>
                    <a:pt x="15379" y="6"/>
                  </a:cubicBezTo>
                  <a:cubicBezTo>
                    <a:pt x="8645" y="6"/>
                    <a:pt x="3194" y="5461"/>
                    <a:pt x="3194" y="12191"/>
                  </a:cubicBezTo>
                  <a:lnTo>
                    <a:pt x="3194" y="29252"/>
                  </a:lnTo>
                  <a:lnTo>
                    <a:pt x="-5" y="29252"/>
                  </a:lnTo>
                  <a:lnTo>
                    <a:pt x="-5" y="32247"/>
                  </a:lnTo>
                  <a:lnTo>
                    <a:pt x="30834" y="32247"/>
                  </a:lnTo>
                  <a:lnTo>
                    <a:pt x="30834" y="29252"/>
                  </a:lnTo>
                  <a:close/>
                  <a:moveTo>
                    <a:pt x="6189" y="12203"/>
                  </a:moveTo>
                  <a:cubicBezTo>
                    <a:pt x="6189" y="7128"/>
                    <a:pt x="10299" y="3013"/>
                    <a:pt x="15379" y="3013"/>
                  </a:cubicBezTo>
                  <a:cubicBezTo>
                    <a:pt x="20459" y="3013"/>
                    <a:pt x="24568" y="7128"/>
                    <a:pt x="24568" y="12203"/>
                  </a:cubicBezTo>
                  <a:lnTo>
                    <a:pt x="24568" y="29252"/>
                  </a:lnTo>
                  <a:lnTo>
                    <a:pt x="6189" y="29252"/>
                  </a:lnTo>
                  <a:close/>
                </a:path>
              </a:pathLst>
            </a:custGeom>
            <a:solidFill>
              <a:schemeClr val="bg1"/>
            </a:solidFill>
            <a:ln w="1198" cap="flat">
              <a:noFill/>
              <a:prstDash val="solid"/>
              <a:miter/>
            </a:ln>
          </p:spPr>
          <p:txBody>
            <a:bodyPr rtlCol="0" anchor="ctr"/>
            <a:lstStyle/>
            <a:p>
              <a:endParaRPr lang="en-US" dirty="0"/>
            </a:p>
          </p:txBody>
        </p:sp>
        <p:sp>
          <p:nvSpPr>
            <p:cNvPr id="229" name="Freeform: Shape 228">
              <a:extLst>
                <a:ext uri="{FF2B5EF4-FFF2-40B4-BE49-F238E27FC236}">
                  <a16:creationId xmlns:a16="http://schemas.microsoft.com/office/drawing/2014/main" id="{6D71C20E-6F4B-4A98-8AD7-9D564749ED28}"/>
                </a:ext>
              </a:extLst>
            </p:cNvPr>
            <p:cNvSpPr/>
            <p:nvPr/>
          </p:nvSpPr>
          <p:spPr>
            <a:xfrm>
              <a:off x="10416604" y="5726988"/>
              <a:ext cx="109362" cy="144452"/>
            </a:xfrm>
            <a:custGeom>
              <a:avLst/>
              <a:gdLst>
                <a:gd name="connsiteX0" fmla="*/ 6745 w 10531"/>
                <a:gd name="connsiteY0" fmla="*/ 0 h 13910"/>
                <a:gd name="connsiteX1" fmla="*/ 3750 w 10531"/>
                <a:gd name="connsiteY1" fmla="*/ 0 h 13910"/>
                <a:gd name="connsiteX2" fmla="*/ 3750 w 10531"/>
                <a:gd name="connsiteY2" fmla="*/ 4074 h 13910"/>
                <a:gd name="connsiteX3" fmla="*/ 0 w 10531"/>
                <a:gd name="connsiteY3" fmla="*/ 4074 h 13910"/>
                <a:gd name="connsiteX4" fmla="*/ 0 w 10531"/>
                <a:gd name="connsiteY4" fmla="*/ 7069 h 13910"/>
                <a:gd name="connsiteX5" fmla="*/ 3750 w 10531"/>
                <a:gd name="connsiteY5" fmla="*/ 7069 h 13910"/>
                <a:gd name="connsiteX6" fmla="*/ 3750 w 10531"/>
                <a:gd name="connsiteY6" fmla="*/ 13910 h 13910"/>
                <a:gd name="connsiteX7" fmla="*/ 6745 w 10531"/>
                <a:gd name="connsiteY7" fmla="*/ 13910 h 13910"/>
                <a:gd name="connsiteX8" fmla="*/ 6745 w 10531"/>
                <a:gd name="connsiteY8" fmla="*/ 7069 h 13910"/>
                <a:gd name="connsiteX9" fmla="*/ 10531 w 10531"/>
                <a:gd name="connsiteY9" fmla="*/ 7069 h 13910"/>
                <a:gd name="connsiteX10" fmla="*/ 10531 w 10531"/>
                <a:gd name="connsiteY10" fmla="*/ 4074 h 13910"/>
                <a:gd name="connsiteX11" fmla="*/ 6745 w 10531"/>
                <a:gd name="connsiteY11" fmla="*/ 4074 h 13910"/>
                <a:gd name="connsiteX12" fmla="*/ 6745 w 10531"/>
                <a:gd name="connsiteY12" fmla="*/ 0 h 1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31" h="13910">
                  <a:moveTo>
                    <a:pt x="6745" y="0"/>
                  </a:moveTo>
                  <a:lnTo>
                    <a:pt x="3750" y="0"/>
                  </a:lnTo>
                  <a:lnTo>
                    <a:pt x="3750" y="4074"/>
                  </a:lnTo>
                  <a:lnTo>
                    <a:pt x="0" y="4074"/>
                  </a:lnTo>
                  <a:lnTo>
                    <a:pt x="0" y="7069"/>
                  </a:lnTo>
                  <a:lnTo>
                    <a:pt x="3750" y="7069"/>
                  </a:lnTo>
                  <a:lnTo>
                    <a:pt x="3750" y="13910"/>
                  </a:lnTo>
                  <a:lnTo>
                    <a:pt x="6745" y="13910"/>
                  </a:lnTo>
                  <a:lnTo>
                    <a:pt x="6745" y="7069"/>
                  </a:lnTo>
                  <a:lnTo>
                    <a:pt x="10531" y="7069"/>
                  </a:lnTo>
                  <a:lnTo>
                    <a:pt x="10531" y="4074"/>
                  </a:lnTo>
                  <a:lnTo>
                    <a:pt x="6745" y="4074"/>
                  </a:lnTo>
                  <a:lnTo>
                    <a:pt x="6745" y="0"/>
                  </a:lnTo>
                  <a:close/>
                </a:path>
              </a:pathLst>
            </a:custGeom>
            <a:solidFill>
              <a:schemeClr val="bg1"/>
            </a:solidFill>
            <a:ln w="1198" cap="flat">
              <a:noFill/>
              <a:prstDash val="solid"/>
              <a:miter/>
            </a:ln>
          </p:spPr>
          <p:txBody>
            <a:bodyPr rtlCol="0" anchor="ctr"/>
            <a:lstStyle/>
            <a:p>
              <a:endParaRPr lang="en-US" dirty="0"/>
            </a:p>
          </p:txBody>
        </p:sp>
      </p:grpSp>
      <p:sp>
        <p:nvSpPr>
          <p:cNvPr id="193" name="Rectangle 192">
            <a:extLst>
              <a:ext uri="{FF2B5EF4-FFF2-40B4-BE49-F238E27FC236}">
                <a16:creationId xmlns:a16="http://schemas.microsoft.com/office/drawing/2014/main" id="{8208A942-0C10-431F-BC79-E03609CBBBF6}"/>
              </a:ext>
              <a:ext uri="{C183D7F6-B498-43B3-948B-1728B52AA6E4}">
                <adec:decorative xmlns:adec="http://schemas.microsoft.com/office/drawing/2017/decorative" val="1"/>
              </a:ext>
            </a:extLst>
          </p:cNvPr>
          <p:cNvSpPr/>
          <p:nvPr/>
        </p:nvSpPr>
        <p:spPr>
          <a:xfrm>
            <a:off x="1329965" y="5066897"/>
            <a:ext cx="636105" cy="638665"/>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91" name="Rectangle 90">
            <a:extLst>
              <a:ext uri="{FF2B5EF4-FFF2-40B4-BE49-F238E27FC236}">
                <a16:creationId xmlns:a16="http://schemas.microsoft.com/office/drawing/2014/main" id="{09ED7302-73B4-4DE4-9B98-91955C2463CE}"/>
              </a:ext>
            </a:extLst>
          </p:cNvPr>
          <p:cNvSpPr/>
          <p:nvPr/>
        </p:nvSpPr>
        <p:spPr>
          <a:xfrm>
            <a:off x="1966068" y="5066307"/>
            <a:ext cx="3995889" cy="6386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182880" bIns="45720" numCol="1" spcCol="0" rtlCol="0" fromWordArt="0" anchor="ctr" anchorCtr="0" forceAA="0" compatLnSpc="1">
            <a:prstTxWarp prst="textNoShape">
              <a:avLst/>
            </a:prstTxWarp>
            <a:noAutofit/>
          </a:bodyPr>
          <a:lstStyle/>
          <a:p>
            <a:r>
              <a:rPr lang="en-US" sz="2000" dirty="0">
                <a:solidFill>
                  <a:schemeClr val="tx1"/>
                </a:solidFill>
              </a:rPr>
              <a:t>Divorce</a:t>
            </a:r>
          </a:p>
        </p:txBody>
      </p:sp>
      <p:pic>
        <p:nvPicPr>
          <p:cNvPr id="4" name="Graphic 3">
            <a:extLst>
              <a:ext uri="{FF2B5EF4-FFF2-40B4-BE49-F238E27FC236}">
                <a16:creationId xmlns:a16="http://schemas.microsoft.com/office/drawing/2014/main" id="{FE88CBE8-4560-4FB7-8EA4-C903D3CE6726}"/>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382896" y="5109921"/>
            <a:ext cx="530239" cy="530239"/>
          </a:xfrm>
          <a:prstGeom prst="rect">
            <a:avLst/>
          </a:prstGeom>
        </p:spPr>
      </p:pic>
      <p:sp>
        <p:nvSpPr>
          <p:cNvPr id="89" name="Rectangle 88">
            <a:extLst>
              <a:ext uri="{FF2B5EF4-FFF2-40B4-BE49-F238E27FC236}">
                <a16:creationId xmlns:a16="http://schemas.microsoft.com/office/drawing/2014/main" id="{50F1AA34-275A-42A2-895E-BA896704D862}"/>
              </a:ext>
              <a:ext uri="{C183D7F6-B498-43B3-948B-1728B52AA6E4}">
                <adec:decorative xmlns:adec="http://schemas.microsoft.com/office/drawing/2017/decorative" val="1"/>
              </a:ext>
            </a:extLst>
          </p:cNvPr>
          <p:cNvSpPr/>
          <p:nvPr/>
        </p:nvSpPr>
        <p:spPr>
          <a:xfrm>
            <a:off x="6233927" y="2756422"/>
            <a:ext cx="636105" cy="638665"/>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98" name="Rectangle 97">
            <a:extLst>
              <a:ext uri="{FF2B5EF4-FFF2-40B4-BE49-F238E27FC236}">
                <a16:creationId xmlns:a16="http://schemas.microsoft.com/office/drawing/2014/main" id="{B78046FF-57C2-4285-8010-F8C560EC73CB}"/>
              </a:ext>
            </a:extLst>
          </p:cNvPr>
          <p:cNvSpPr/>
          <p:nvPr/>
        </p:nvSpPr>
        <p:spPr>
          <a:xfrm>
            <a:off x="6870031" y="2756422"/>
            <a:ext cx="3995889" cy="6386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182880" bIns="45720" numCol="1" spcCol="0" rtlCol="0" fromWordArt="0" anchor="ctr" anchorCtr="0" forceAA="0" compatLnSpc="1">
            <a:prstTxWarp prst="textNoShape">
              <a:avLst/>
            </a:prstTxWarp>
            <a:noAutofit/>
          </a:bodyPr>
          <a:lstStyle/>
          <a:p>
            <a:r>
              <a:rPr lang="en-US" sz="2000" dirty="0">
                <a:solidFill>
                  <a:schemeClr val="tx1"/>
                </a:solidFill>
              </a:rPr>
              <a:t>Caring for aging parents</a:t>
            </a:r>
          </a:p>
        </p:txBody>
      </p:sp>
      <p:grpSp>
        <p:nvGrpSpPr>
          <p:cNvPr id="106" name="Group 105">
            <a:extLst>
              <a:ext uri="{FF2B5EF4-FFF2-40B4-BE49-F238E27FC236}">
                <a16:creationId xmlns:a16="http://schemas.microsoft.com/office/drawing/2014/main" id="{7DB200BC-8D63-43B6-88DA-5C600F4104DF}"/>
              </a:ext>
              <a:ext uri="{C183D7F6-B498-43B3-948B-1728B52AA6E4}">
                <adec:decorative xmlns:adec="http://schemas.microsoft.com/office/drawing/2017/decorative" val="1"/>
              </a:ext>
            </a:extLst>
          </p:cNvPr>
          <p:cNvGrpSpPr>
            <a:grpSpLocks noChangeAspect="1"/>
          </p:cNvGrpSpPr>
          <p:nvPr/>
        </p:nvGrpSpPr>
        <p:grpSpPr>
          <a:xfrm>
            <a:off x="6347476" y="2947036"/>
            <a:ext cx="418036" cy="270787"/>
            <a:chOff x="6040777" y="1932601"/>
            <a:chExt cx="40955" cy="26529"/>
          </a:xfrm>
          <a:solidFill>
            <a:schemeClr val="bg1"/>
          </a:solidFill>
        </p:grpSpPr>
        <p:sp>
          <p:nvSpPr>
            <p:cNvPr id="107" name="Freeform: Shape 106">
              <a:extLst>
                <a:ext uri="{FF2B5EF4-FFF2-40B4-BE49-F238E27FC236}">
                  <a16:creationId xmlns:a16="http://schemas.microsoft.com/office/drawing/2014/main" id="{30F83C07-C920-4B6D-8EE6-9B96CAF23AF7}"/>
                </a:ext>
              </a:extLst>
            </p:cNvPr>
            <p:cNvSpPr/>
            <p:nvPr/>
          </p:nvSpPr>
          <p:spPr>
            <a:xfrm>
              <a:off x="6048224" y="1932601"/>
              <a:ext cx="10875" cy="10891"/>
            </a:xfrm>
            <a:custGeom>
              <a:avLst/>
              <a:gdLst>
                <a:gd name="connsiteX0" fmla="*/ 2480 w 8590"/>
                <a:gd name="connsiteY0" fmla="*/ 8603 h 8602"/>
                <a:gd name="connsiteX1" fmla="*/ 6075 w 8590"/>
                <a:gd name="connsiteY1" fmla="*/ 8603 h 8602"/>
                <a:gd name="connsiteX2" fmla="*/ 6075 w 8590"/>
                <a:gd name="connsiteY2" fmla="*/ 6099 h 8602"/>
                <a:gd name="connsiteX3" fmla="*/ 8590 w 8590"/>
                <a:gd name="connsiteY3" fmla="*/ 6099 h 8602"/>
                <a:gd name="connsiteX4" fmla="*/ 8590 w 8590"/>
                <a:gd name="connsiteY4" fmla="*/ 2504 h 8602"/>
                <a:gd name="connsiteX5" fmla="*/ 6075 w 8590"/>
                <a:gd name="connsiteY5" fmla="*/ 2504 h 8602"/>
                <a:gd name="connsiteX6" fmla="*/ 6075 w 8590"/>
                <a:gd name="connsiteY6" fmla="*/ 0 h 8602"/>
                <a:gd name="connsiteX7" fmla="*/ 2480 w 8590"/>
                <a:gd name="connsiteY7" fmla="*/ 0 h 8602"/>
                <a:gd name="connsiteX8" fmla="*/ 2480 w 8590"/>
                <a:gd name="connsiteY8" fmla="*/ 2504 h 8602"/>
                <a:gd name="connsiteX9" fmla="*/ 0 w 8590"/>
                <a:gd name="connsiteY9" fmla="*/ 2504 h 8602"/>
                <a:gd name="connsiteX10" fmla="*/ 0 w 8590"/>
                <a:gd name="connsiteY10" fmla="*/ 6099 h 8602"/>
                <a:gd name="connsiteX11" fmla="*/ 2480 w 8590"/>
                <a:gd name="connsiteY11" fmla="*/ 6099 h 8602"/>
                <a:gd name="connsiteX12" fmla="*/ 2480 w 8590"/>
                <a:gd name="connsiteY12" fmla="*/ 8603 h 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0" h="8602">
                  <a:moveTo>
                    <a:pt x="2480" y="8603"/>
                  </a:moveTo>
                  <a:lnTo>
                    <a:pt x="6075" y="8603"/>
                  </a:lnTo>
                  <a:lnTo>
                    <a:pt x="6075" y="6099"/>
                  </a:lnTo>
                  <a:lnTo>
                    <a:pt x="8590" y="6099"/>
                  </a:lnTo>
                  <a:lnTo>
                    <a:pt x="8590" y="2504"/>
                  </a:lnTo>
                  <a:lnTo>
                    <a:pt x="6075" y="2504"/>
                  </a:lnTo>
                  <a:lnTo>
                    <a:pt x="6075" y="0"/>
                  </a:lnTo>
                  <a:lnTo>
                    <a:pt x="2480" y="0"/>
                  </a:lnTo>
                  <a:lnTo>
                    <a:pt x="2480" y="2504"/>
                  </a:lnTo>
                  <a:lnTo>
                    <a:pt x="0" y="2504"/>
                  </a:lnTo>
                  <a:lnTo>
                    <a:pt x="0" y="6099"/>
                  </a:lnTo>
                  <a:lnTo>
                    <a:pt x="2480" y="6099"/>
                  </a:lnTo>
                  <a:lnTo>
                    <a:pt x="2480" y="8603"/>
                  </a:lnTo>
                  <a:close/>
                </a:path>
              </a:pathLst>
            </a:custGeom>
            <a:grpFill/>
            <a:ln w="1198"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0F6A5BF9-988F-4AEC-8D5C-3D5FD98F26DF}"/>
                </a:ext>
              </a:extLst>
            </p:cNvPr>
            <p:cNvSpPr/>
            <p:nvPr/>
          </p:nvSpPr>
          <p:spPr>
            <a:xfrm>
              <a:off x="6040777" y="1932601"/>
              <a:ext cx="40955" cy="26529"/>
            </a:xfrm>
            <a:custGeom>
              <a:avLst/>
              <a:gdLst>
                <a:gd name="connsiteX0" fmla="*/ 2995 w 32349"/>
                <a:gd name="connsiteY0" fmla="*/ 12053 h 20954"/>
                <a:gd name="connsiteX1" fmla="*/ 2995 w 32349"/>
                <a:gd name="connsiteY1" fmla="*/ 0 h 20954"/>
                <a:gd name="connsiteX2" fmla="*/ 0 w 32349"/>
                <a:gd name="connsiteY2" fmla="*/ 0 h 20954"/>
                <a:gd name="connsiteX3" fmla="*/ 0 w 32349"/>
                <a:gd name="connsiteY3" fmla="*/ 20955 h 20954"/>
                <a:gd name="connsiteX4" fmla="*/ 2995 w 32349"/>
                <a:gd name="connsiteY4" fmla="*/ 20955 h 20954"/>
                <a:gd name="connsiteX5" fmla="*/ 2995 w 32349"/>
                <a:gd name="connsiteY5" fmla="*/ 15048 h 20954"/>
                <a:gd name="connsiteX6" fmla="*/ 29354 w 32349"/>
                <a:gd name="connsiteY6" fmla="*/ 15048 h 20954"/>
                <a:gd name="connsiteX7" fmla="*/ 29354 w 32349"/>
                <a:gd name="connsiteY7" fmla="*/ 20955 h 20954"/>
                <a:gd name="connsiteX8" fmla="*/ 32349 w 32349"/>
                <a:gd name="connsiteY8" fmla="*/ 20955 h 20954"/>
                <a:gd name="connsiteX9" fmla="*/ 32349 w 32349"/>
                <a:gd name="connsiteY9" fmla="*/ 12053 h 20954"/>
                <a:gd name="connsiteX10" fmla="*/ 2995 w 32349"/>
                <a:gd name="connsiteY10" fmla="*/ 12053 h 2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49" h="20954">
                  <a:moveTo>
                    <a:pt x="2995" y="12053"/>
                  </a:moveTo>
                  <a:lnTo>
                    <a:pt x="2995" y="0"/>
                  </a:lnTo>
                  <a:lnTo>
                    <a:pt x="0" y="0"/>
                  </a:lnTo>
                  <a:lnTo>
                    <a:pt x="0" y="20955"/>
                  </a:lnTo>
                  <a:lnTo>
                    <a:pt x="2995" y="20955"/>
                  </a:lnTo>
                  <a:lnTo>
                    <a:pt x="2995" y="15048"/>
                  </a:lnTo>
                  <a:lnTo>
                    <a:pt x="29354" y="15048"/>
                  </a:lnTo>
                  <a:lnTo>
                    <a:pt x="29354" y="20955"/>
                  </a:lnTo>
                  <a:lnTo>
                    <a:pt x="32349" y="20955"/>
                  </a:lnTo>
                  <a:lnTo>
                    <a:pt x="32349" y="12053"/>
                  </a:lnTo>
                  <a:lnTo>
                    <a:pt x="2995" y="12053"/>
                  </a:lnTo>
                  <a:close/>
                </a:path>
              </a:pathLst>
            </a:custGeom>
            <a:grpFill/>
            <a:ln w="1198" cap="flat">
              <a:noFill/>
              <a:prstDash val="solid"/>
              <a:miter/>
            </a:ln>
          </p:spPr>
          <p:txBody>
            <a:bodyPr rtlCol="0" anchor="ctr"/>
            <a:lstStyle/>
            <a:p>
              <a:endParaRPr lang="en-US" dirty="0"/>
            </a:p>
          </p:txBody>
        </p:sp>
      </p:grpSp>
      <p:sp>
        <p:nvSpPr>
          <p:cNvPr id="194" name="Rectangle 193">
            <a:extLst>
              <a:ext uri="{FF2B5EF4-FFF2-40B4-BE49-F238E27FC236}">
                <a16:creationId xmlns:a16="http://schemas.microsoft.com/office/drawing/2014/main" id="{D5DB62BC-215E-4555-B6C9-847802CB2161}"/>
              </a:ext>
            </a:extLst>
          </p:cNvPr>
          <p:cNvSpPr/>
          <p:nvPr/>
        </p:nvSpPr>
        <p:spPr>
          <a:xfrm>
            <a:off x="6862971" y="3505052"/>
            <a:ext cx="3995889" cy="6386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182880" bIns="45720" numCol="1" spcCol="0" rtlCol="0" fromWordArt="0" anchor="ctr" anchorCtr="0" forceAA="0" compatLnSpc="1">
            <a:prstTxWarp prst="textNoShape">
              <a:avLst/>
            </a:prstTxWarp>
            <a:noAutofit/>
          </a:bodyPr>
          <a:lstStyle/>
          <a:p>
            <a:r>
              <a:rPr lang="en-US" sz="2000" dirty="0">
                <a:solidFill>
                  <a:schemeClr val="tx1"/>
                </a:solidFill>
                <a:cs typeface="Arial" pitchFamily="34" charset="0"/>
              </a:rPr>
              <a:t>Nearing retirement </a:t>
            </a:r>
          </a:p>
        </p:txBody>
      </p:sp>
      <p:sp>
        <p:nvSpPr>
          <p:cNvPr id="73" name="Rectangle 72">
            <a:extLst>
              <a:ext uri="{FF2B5EF4-FFF2-40B4-BE49-F238E27FC236}">
                <a16:creationId xmlns:a16="http://schemas.microsoft.com/office/drawing/2014/main" id="{21227B57-CE62-4D16-9966-9E23BC9BE512}"/>
              </a:ext>
              <a:ext uri="{C183D7F6-B498-43B3-948B-1728B52AA6E4}">
                <adec:decorative xmlns:adec="http://schemas.microsoft.com/office/drawing/2017/decorative" val="1"/>
              </a:ext>
            </a:extLst>
          </p:cNvPr>
          <p:cNvSpPr/>
          <p:nvPr/>
        </p:nvSpPr>
        <p:spPr>
          <a:xfrm>
            <a:off x="6226865" y="3505050"/>
            <a:ext cx="636105" cy="638666"/>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10" name="Graphic 9">
            <a:extLst>
              <a:ext uri="{FF2B5EF4-FFF2-40B4-BE49-F238E27FC236}">
                <a16:creationId xmlns:a16="http://schemas.microsoft.com/office/drawing/2014/main" id="{3C33471A-42C2-D116-3AF0-650AAFC87A8B}"/>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348568" y="3673848"/>
            <a:ext cx="392699" cy="301069"/>
          </a:xfrm>
          <a:prstGeom prst="rect">
            <a:avLst/>
          </a:prstGeom>
        </p:spPr>
      </p:pic>
      <p:sp>
        <p:nvSpPr>
          <p:cNvPr id="190" name="Rectangle 189">
            <a:extLst>
              <a:ext uri="{FF2B5EF4-FFF2-40B4-BE49-F238E27FC236}">
                <a16:creationId xmlns:a16="http://schemas.microsoft.com/office/drawing/2014/main" id="{A01F0897-2808-47D6-99FA-E1A4F3750DD9}"/>
              </a:ext>
            </a:extLst>
          </p:cNvPr>
          <p:cNvSpPr/>
          <p:nvPr/>
        </p:nvSpPr>
        <p:spPr>
          <a:xfrm>
            <a:off x="6862969" y="4288151"/>
            <a:ext cx="3995889" cy="6386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182880" bIns="45720" numCol="1" spcCol="0" rtlCol="0" fromWordArt="0" anchor="ctr" anchorCtr="0" forceAA="0" compatLnSpc="1">
            <a:prstTxWarp prst="textNoShape">
              <a:avLst/>
            </a:prstTxWarp>
            <a:noAutofit/>
          </a:bodyPr>
          <a:lstStyle/>
          <a:p>
            <a:r>
              <a:rPr lang="en-US" sz="2000" dirty="0">
                <a:solidFill>
                  <a:schemeClr val="tx1"/>
                </a:solidFill>
              </a:rPr>
              <a:t>Estate planning</a:t>
            </a:r>
          </a:p>
        </p:txBody>
      </p:sp>
      <p:sp>
        <p:nvSpPr>
          <p:cNvPr id="189" name="Rectangle 188">
            <a:extLst>
              <a:ext uri="{FF2B5EF4-FFF2-40B4-BE49-F238E27FC236}">
                <a16:creationId xmlns:a16="http://schemas.microsoft.com/office/drawing/2014/main" id="{A20D8E98-47B4-490D-94F6-6B6EF1D35DAB}"/>
              </a:ext>
              <a:ext uri="{C183D7F6-B498-43B3-948B-1728B52AA6E4}">
                <adec:decorative xmlns:adec="http://schemas.microsoft.com/office/drawing/2017/decorative" val="1"/>
              </a:ext>
            </a:extLst>
          </p:cNvPr>
          <p:cNvSpPr/>
          <p:nvPr/>
        </p:nvSpPr>
        <p:spPr>
          <a:xfrm>
            <a:off x="6226865" y="4288151"/>
            <a:ext cx="636105" cy="638665"/>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22" name="Graphic 21">
            <a:extLst>
              <a:ext uri="{FF2B5EF4-FFF2-40B4-BE49-F238E27FC236}">
                <a16:creationId xmlns:a16="http://schemas.microsoft.com/office/drawing/2014/main" id="{40481CE9-1045-936F-0843-52C8B1F342C1}"/>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74678" y="4437244"/>
            <a:ext cx="340480" cy="340480"/>
          </a:xfrm>
          <a:prstGeom prst="rect">
            <a:avLst/>
          </a:prstGeom>
        </p:spPr>
      </p:pic>
      <p:sp>
        <p:nvSpPr>
          <p:cNvPr id="206" name="Rectangle 205">
            <a:extLst>
              <a:ext uri="{FF2B5EF4-FFF2-40B4-BE49-F238E27FC236}">
                <a16:creationId xmlns:a16="http://schemas.microsoft.com/office/drawing/2014/main" id="{2CFBD2B0-919C-451E-BACE-067AD62D49B2}"/>
              </a:ext>
            </a:extLst>
          </p:cNvPr>
          <p:cNvSpPr/>
          <p:nvPr/>
        </p:nvSpPr>
        <p:spPr>
          <a:xfrm>
            <a:off x="6870031" y="5071254"/>
            <a:ext cx="3995889" cy="6386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182880" bIns="45720" numCol="1" spcCol="0" rtlCol="0" fromWordArt="0" anchor="ctr" anchorCtr="0" forceAA="0" compatLnSpc="1">
            <a:prstTxWarp prst="textNoShape">
              <a:avLst/>
            </a:prstTxWarp>
            <a:noAutofit/>
          </a:bodyPr>
          <a:lstStyle/>
          <a:p>
            <a:r>
              <a:rPr lang="en-US" sz="2000" dirty="0">
                <a:solidFill>
                  <a:schemeClr val="tx1"/>
                </a:solidFill>
                <a:cs typeface="Arial" pitchFamily="34" charset="0"/>
              </a:rPr>
              <a:t>Leaving a legacy </a:t>
            </a:r>
          </a:p>
        </p:txBody>
      </p:sp>
      <p:sp>
        <p:nvSpPr>
          <p:cNvPr id="205" name="Rectangle 204">
            <a:extLst>
              <a:ext uri="{FF2B5EF4-FFF2-40B4-BE49-F238E27FC236}">
                <a16:creationId xmlns:a16="http://schemas.microsoft.com/office/drawing/2014/main" id="{C1938A19-D311-4A35-8E0D-DF275806E253}"/>
              </a:ext>
              <a:ext uri="{C183D7F6-B498-43B3-948B-1728B52AA6E4}">
                <adec:decorative xmlns:adec="http://schemas.microsoft.com/office/drawing/2017/decorative" val="1"/>
              </a:ext>
            </a:extLst>
          </p:cNvPr>
          <p:cNvSpPr/>
          <p:nvPr/>
        </p:nvSpPr>
        <p:spPr>
          <a:xfrm>
            <a:off x="6233927" y="5071254"/>
            <a:ext cx="636105" cy="638665"/>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27" name="Graphic 26">
            <a:extLst>
              <a:ext uri="{FF2B5EF4-FFF2-40B4-BE49-F238E27FC236}">
                <a16:creationId xmlns:a16="http://schemas.microsoft.com/office/drawing/2014/main" id="{EDCB08C0-95D4-05E0-9595-3724ADD5CD57}"/>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379558" y="5181217"/>
            <a:ext cx="344844" cy="418739"/>
          </a:xfrm>
          <a:prstGeom prst="rect">
            <a:avLst/>
          </a:prstGeom>
        </p:spPr>
      </p:pic>
      <p:sp>
        <p:nvSpPr>
          <p:cNvPr id="2" name="Slide Number Placeholder 1">
            <a:extLst>
              <a:ext uri="{FF2B5EF4-FFF2-40B4-BE49-F238E27FC236}">
                <a16:creationId xmlns:a16="http://schemas.microsoft.com/office/drawing/2014/main" id="{5AA708FD-923D-DAB1-A85C-63553AAA8695}"/>
              </a:ext>
              <a:ext uri="{C183D7F6-B498-43B3-948B-1728B52AA6E4}">
                <adec:decorative xmlns:adec="http://schemas.microsoft.com/office/drawing/2017/decorative" val="1"/>
              </a:ext>
            </a:extLst>
          </p:cNvPr>
          <p:cNvSpPr>
            <a:spLocks noGrp="1"/>
          </p:cNvSpPr>
          <p:nvPr>
            <p:ph type="sldNum" sz="quarter" idx="12"/>
          </p:nvPr>
        </p:nvSpPr>
        <p:spPr>
          <a:xfrm>
            <a:off x="11449993" y="6337639"/>
            <a:ext cx="283219" cy="175694"/>
          </a:xfrm>
        </p:spPr>
        <p:txBody>
          <a:bodyPr/>
          <a:lstStyle/>
          <a:p>
            <a:fld id="{BB333B34-C87C-402E-ABB0-13B7C9DEBBC4}" type="slidenum">
              <a:rPr lang="en-US" smtClean="0"/>
              <a:pPr/>
              <a:t>16</a:t>
            </a:fld>
            <a:endParaRPr lang="en-US" dirty="0"/>
          </a:p>
        </p:txBody>
      </p:sp>
    </p:spTree>
    <p:extLst>
      <p:ext uri="{BB962C8B-B14F-4D97-AF65-F5344CB8AC3E}">
        <p14:creationId xmlns:p14="http://schemas.microsoft.com/office/powerpoint/2010/main" val="299069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B43368E-585D-D283-02B1-03071B16D821}"/>
              </a:ext>
            </a:extLst>
          </p:cNvPr>
          <p:cNvSpPr>
            <a:spLocks noGrp="1"/>
          </p:cNvSpPr>
          <p:nvPr>
            <p:ph type="title"/>
          </p:nvPr>
        </p:nvSpPr>
        <p:spPr>
          <a:xfrm>
            <a:off x="533957" y="463845"/>
            <a:ext cx="3289383" cy="3401475"/>
          </a:xfrm>
        </p:spPr>
        <p:txBody>
          <a:bodyPr/>
          <a:lstStyle/>
          <a:p>
            <a:r>
              <a:rPr lang="en-CA" dirty="0"/>
              <a:t>Women are interested </a:t>
            </a:r>
            <a:br>
              <a:rPr lang="en-CA" dirty="0"/>
            </a:br>
            <a:r>
              <a:rPr lang="en-CA" dirty="0"/>
              <a:t>in financial planning</a:t>
            </a:r>
          </a:p>
        </p:txBody>
      </p:sp>
      <p:pic>
        <p:nvPicPr>
          <p:cNvPr id="29" name="Graphic 28" descr="9% more women than men value the importance of advice. 15% more women than men believe they need expert advice going forward. ">
            <a:extLst>
              <a:ext uri="{FF2B5EF4-FFF2-40B4-BE49-F238E27FC236}">
                <a16:creationId xmlns:a16="http://schemas.microsoft.com/office/drawing/2014/main" id="{8108FCF3-EE9D-00B8-4CEE-8EA1CFEEA5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2929" y="2405649"/>
            <a:ext cx="2123661" cy="3523068"/>
          </a:xfrm>
          <a:prstGeom prst="rect">
            <a:avLst/>
          </a:prstGeom>
        </p:spPr>
      </p:pic>
      <p:sp>
        <p:nvSpPr>
          <p:cNvPr id="30" name="Text Placeholder 6">
            <a:extLst>
              <a:ext uri="{FF2B5EF4-FFF2-40B4-BE49-F238E27FC236}">
                <a16:creationId xmlns:a16="http://schemas.microsoft.com/office/drawing/2014/main" id="{24DFF5ED-1AE8-7031-51BE-C122C5992E42}"/>
              </a:ext>
            </a:extLst>
          </p:cNvPr>
          <p:cNvSpPr>
            <a:spLocks noGrp="1"/>
          </p:cNvSpPr>
          <p:nvPr>
            <p:ph type="body" sz="quarter" idx="15"/>
          </p:nvPr>
        </p:nvSpPr>
        <p:spPr>
          <a:xfrm>
            <a:off x="4360065" y="475488"/>
            <a:ext cx="7314410" cy="792162"/>
          </a:xfrm>
        </p:spPr>
        <p:txBody>
          <a:bodyPr/>
          <a:lstStyle/>
          <a:p>
            <a:r>
              <a:rPr lang="en-US" sz="2400" b="1"/>
              <a:t>Women are looking for advice</a:t>
            </a:r>
            <a:endParaRPr lang="en-US" sz="2400" b="1" dirty="0"/>
          </a:p>
        </p:txBody>
      </p:sp>
      <p:sp>
        <p:nvSpPr>
          <p:cNvPr id="31" name="Text Placeholder 10">
            <a:extLst>
              <a:ext uri="{FF2B5EF4-FFF2-40B4-BE49-F238E27FC236}">
                <a16:creationId xmlns:a16="http://schemas.microsoft.com/office/drawing/2014/main" id="{1848BC62-58F9-DB04-89A8-5177A88B36FC}"/>
              </a:ext>
            </a:extLst>
          </p:cNvPr>
          <p:cNvSpPr txBox="1">
            <a:spLocks/>
          </p:cNvSpPr>
          <p:nvPr/>
        </p:nvSpPr>
        <p:spPr>
          <a:xfrm>
            <a:off x="4360065" y="1435608"/>
            <a:ext cx="6691458" cy="4597721"/>
          </a:xfrm>
          <a:prstGeom prst="rect">
            <a:avLst/>
          </a:prstGeom>
        </p:spPr>
        <p:txBody>
          <a:bodyPr vert="horz" lIns="0" tIns="0" rIns="0" bIns="0" rtlCol="0">
            <a:noAutofit/>
          </a:bodyPr>
          <a:lstStyle>
            <a:lvl1pPr marL="237744"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1pPr>
            <a:lvl2pPr marL="576072"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2pPr>
            <a:lvl3pPr marL="914400"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285750" indent="-285750">
              <a:spcBef>
                <a:spcPts val="1200"/>
              </a:spcBef>
            </a:pPr>
            <a:r>
              <a:rPr lang="en-CA" sz="2000" dirty="0">
                <a:solidFill>
                  <a:srgbClr val="000000"/>
                </a:solidFill>
              </a:rPr>
              <a:t>Women value the need for expert advice more highly</a:t>
            </a:r>
            <a:br>
              <a:rPr lang="en-CA" sz="2000" dirty="0">
                <a:solidFill>
                  <a:srgbClr val="000000"/>
                </a:solidFill>
              </a:rPr>
            </a:br>
            <a:r>
              <a:rPr lang="en-CA" sz="2000" dirty="0">
                <a:solidFill>
                  <a:srgbClr val="000000"/>
                </a:solidFill>
              </a:rPr>
              <a:t>than men.</a:t>
            </a:r>
          </a:p>
          <a:p>
            <a:pPr marL="285750" indent="-285750">
              <a:spcBef>
                <a:spcPts val="1200"/>
              </a:spcBef>
            </a:pPr>
            <a:r>
              <a:rPr lang="en-CA" sz="2000" dirty="0">
                <a:solidFill>
                  <a:srgbClr val="000000"/>
                </a:solidFill>
              </a:rPr>
              <a:t>Women prefer to work with a financial professional.</a:t>
            </a:r>
          </a:p>
          <a:p>
            <a:pPr marL="285750" indent="-285750">
              <a:spcBef>
                <a:spcPts val="1200"/>
              </a:spcBef>
            </a:pPr>
            <a:r>
              <a:rPr lang="en-CA" sz="2000" dirty="0">
                <a:solidFill>
                  <a:srgbClr val="000000"/>
                </a:solidFill>
              </a:rPr>
              <a:t>When women ask for advice, they are more likely to be referring to wealth advice to help them meet their goals.</a:t>
            </a:r>
          </a:p>
          <a:p>
            <a:pPr marL="285750" indent="-285750">
              <a:spcBef>
                <a:spcPts val="1200"/>
              </a:spcBef>
            </a:pPr>
            <a:r>
              <a:rPr lang="en-CA" sz="2000" dirty="0">
                <a:solidFill>
                  <a:srgbClr val="000000"/>
                </a:solidFill>
              </a:rPr>
              <a:t>Having a defined plan and a set of goals can help anyone make financial decisions with confidence.</a:t>
            </a:r>
          </a:p>
        </p:txBody>
      </p:sp>
      <p:sp>
        <p:nvSpPr>
          <p:cNvPr id="6" name="Text Placeholder 5">
            <a:extLst>
              <a:ext uri="{FF2B5EF4-FFF2-40B4-BE49-F238E27FC236}">
                <a16:creationId xmlns:a16="http://schemas.microsoft.com/office/drawing/2014/main" id="{14263FC3-9C11-808C-B30F-7C716C038AE1}"/>
              </a:ext>
            </a:extLst>
          </p:cNvPr>
          <p:cNvSpPr>
            <a:spLocks noGrp="1"/>
          </p:cNvSpPr>
          <p:nvPr>
            <p:ph type="body" sz="quarter" idx="14"/>
          </p:nvPr>
        </p:nvSpPr>
        <p:spPr>
          <a:xfrm>
            <a:off x="4356100" y="6110288"/>
            <a:ext cx="6778625" cy="403225"/>
          </a:xfrm>
        </p:spPr>
        <p:txBody>
          <a:bodyPr/>
          <a:lstStyle/>
          <a:p>
            <a:r>
              <a:rPr lang="en-CA"/>
              <a:t>Source: Women and investing, UBS, February 28, 2022.</a:t>
            </a:r>
            <a:endParaRPr lang="en-CA" dirty="0"/>
          </a:p>
        </p:txBody>
      </p:sp>
      <p:sp>
        <p:nvSpPr>
          <p:cNvPr id="4" name="Slide Number Placeholder 3">
            <a:extLst>
              <a:ext uri="{FF2B5EF4-FFF2-40B4-BE49-F238E27FC236}">
                <a16:creationId xmlns:a16="http://schemas.microsoft.com/office/drawing/2014/main" id="{0948EAF2-919B-E73B-63E8-00B6280BEC01}"/>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17</a:t>
            </a:fld>
            <a:endParaRPr lang="en-US" dirty="0"/>
          </a:p>
        </p:txBody>
      </p:sp>
    </p:spTree>
    <p:extLst>
      <p:ext uri="{BB962C8B-B14F-4D97-AF65-F5344CB8AC3E}">
        <p14:creationId xmlns:p14="http://schemas.microsoft.com/office/powerpoint/2010/main" val="368958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n individual at a desk using a laptop and reviewing paper files. ">
            <a:extLst>
              <a:ext uri="{FF2B5EF4-FFF2-40B4-BE49-F238E27FC236}">
                <a16:creationId xmlns:a16="http://schemas.microsoft.com/office/drawing/2014/main" id="{87D92524-DF2A-4C4B-A269-1564AFA9C0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52889" y="0"/>
            <a:ext cx="8135936" cy="6858000"/>
          </a:xfrm>
          <a:prstGeom prst="rect">
            <a:avLst/>
          </a:prstGeom>
        </p:spPr>
      </p:pic>
      <p:sp>
        <p:nvSpPr>
          <p:cNvPr id="10" name="Title 9">
            <a:extLst>
              <a:ext uri="{FF2B5EF4-FFF2-40B4-BE49-F238E27FC236}">
                <a16:creationId xmlns:a16="http://schemas.microsoft.com/office/drawing/2014/main" id="{EF6AF3CB-D122-CCFB-5954-66B2E41E1468}"/>
              </a:ext>
            </a:extLst>
          </p:cNvPr>
          <p:cNvSpPr txBox="1">
            <a:spLocks noGrp="1"/>
          </p:cNvSpPr>
          <p:nvPr>
            <p:ph type="title" idx="4294967295"/>
          </p:nvPr>
        </p:nvSpPr>
        <p:spPr>
          <a:xfrm>
            <a:off x="522764" y="1787559"/>
            <a:ext cx="3007361"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7200" b="0" i="0" u="none" strike="noStrike" kern="1200" cap="none" spc="0" normalizeH="0" baseline="0" noProof="0" dirty="0">
                <a:ln>
                  <a:noFill/>
                </a:ln>
                <a:solidFill>
                  <a:schemeClr val="bg1"/>
                </a:solidFill>
                <a:effectLst/>
                <a:uLnTx/>
                <a:uFillTx/>
                <a:latin typeface="+mj-lt"/>
                <a:ea typeface="+mn-ea"/>
                <a:cs typeface="+mn-cs"/>
              </a:rPr>
              <a:t>3</a:t>
            </a:r>
          </a:p>
        </p:txBody>
      </p:sp>
      <p:sp>
        <p:nvSpPr>
          <p:cNvPr id="11" name="Title 5">
            <a:extLst>
              <a:ext uri="{FF2B5EF4-FFF2-40B4-BE49-F238E27FC236}">
                <a16:creationId xmlns:a16="http://schemas.microsoft.com/office/drawing/2014/main" id="{89BA1565-D6AE-281F-513A-74E8BE42B5E8}"/>
              </a:ext>
            </a:extLst>
          </p:cNvPr>
          <p:cNvSpPr txBox="1">
            <a:spLocks/>
          </p:cNvSpPr>
          <p:nvPr/>
        </p:nvSpPr>
        <p:spPr>
          <a:xfrm>
            <a:off x="522764" y="3089722"/>
            <a:ext cx="3007361" cy="12464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pPr algn="ctr">
              <a:lnSpc>
                <a:spcPts val="4500"/>
              </a:lnSpc>
              <a:spcBef>
                <a:spcPts val="0"/>
              </a:spcBef>
              <a:defRPr/>
            </a:pPr>
            <a:r>
              <a:rPr lang="en-US" sz="4000" b="0">
                <a:solidFill>
                  <a:schemeClr val="bg1"/>
                </a:solidFill>
                <a:ea typeface="+mn-ea"/>
                <a:cs typeface="+mn-cs"/>
              </a:rPr>
              <a:t>Real-life </a:t>
            </a:r>
            <a:r>
              <a:rPr lang="en-US" sz="4000" b="0" i="1">
                <a:solidFill>
                  <a:schemeClr val="bg1"/>
                </a:solidFill>
                <a:ea typeface="+mn-ea"/>
                <a:cs typeface="+mn-cs"/>
              </a:rPr>
              <a:t>scenarios</a:t>
            </a:r>
            <a:endParaRPr lang="en-US" sz="4000" b="0" i="1" dirty="0">
              <a:solidFill>
                <a:schemeClr val="bg1"/>
              </a:solidFill>
              <a:ea typeface="+mn-ea"/>
              <a:cs typeface="+mn-cs"/>
            </a:endParaRPr>
          </a:p>
        </p:txBody>
      </p:sp>
      <p:sp>
        <p:nvSpPr>
          <p:cNvPr id="2" name="Slide Number Placeholder 1">
            <a:extLst>
              <a:ext uri="{FF2B5EF4-FFF2-40B4-BE49-F238E27FC236}">
                <a16:creationId xmlns:a16="http://schemas.microsoft.com/office/drawing/2014/main" id="{E76C7A97-8A4E-C9DE-627F-12AB32C61A64}"/>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18</a:t>
            </a:fld>
            <a:endParaRPr lang="en-US" dirty="0"/>
          </a:p>
        </p:txBody>
      </p:sp>
    </p:spTree>
    <p:extLst>
      <p:ext uri="{BB962C8B-B14F-4D97-AF65-F5344CB8AC3E}">
        <p14:creationId xmlns:p14="http://schemas.microsoft.com/office/powerpoint/2010/main" val="275925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arents playing with their two children in moving boxes.">
            <a:extLst>
              <a:ext uri="{FF2B5EF4-FFF2-40B4-BE49-F238E27FC236}">
                <a16:creationId xmlns:a16="http://schemas.microsoft.com/office/drawing/2014/main" id="{7753C3E1-2E77-6AF7-7331-636260D9ED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88" y="0"/>
            <a:ext cx="12190413" cy="6858000"/>
          </a:xfrm>
          <a:prstGeom prst="rect">
            <a:avLst/>
          </a:prstGeom>
        </p:spPr>
      </p:pic>
      <p:sp>
        <p:nvSpPr>
          <p:cNvPr id="7" name="Rectangle 6">
            <a:extLst>
              <a:ext uri="{FF2B5EF4-FFF2-40B4-BE49-F238E27FC236}">
                <a16:creationId xmlns:a16="http://schemas.microsoft.com/office/drawing/2014/main" id="{EEEC76F3-8C4C-5C03-D00F-3F406AD66584}"/>
              </a:ext>
              <a:ext uri="{C183D7F6-B498-43B3-948B-1728B52AA6E4}">
                <adec:decorative xmlns:adec="http://schemas.microsoft.com/office/drawing/2017/decorative" val="1"/>
              </a:ext>
            </a:extLst>
          </p:cNvPr>
          <p:cNvSpPr/>
          <p:nvPr/>
        </p:nvSpPr>
        <p:spPr>
          <a:xfrm>
            <a:off x="0" y="0"/>
            <a:ext cx="4916128" cy="6858000"/>
          </a:xfrm>
          <a:prstGeom prst="rect">
            <a:avLst/>
          </a:prstGeom>
          <a:gradFill flip="none" rotWithShape="1">
            <a:gsLst>
              <a:gs pos="0">
                <a:schemeClr val="bg1">
                  <a:alpha val="0"/>
                  <a:lumMod val="0"/>
                </a:schemeClr>
              </a:gs>
              <a:gs pos="52000">
                <a:schemeClr val="tx1">
                  <a:alpha val="28788"/>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2" name="Title 1">
            <a:extLst>
              <a:ext uri="{FF2B5EF4-FFF2-40B4-BE49-F238E27FC236}">
                <a16:creationId xmlns:a16="http://schemas.microsoft.com/office/drawing/2014/main" id="{A1CFB30E-96B7-2966-1283-F7BCD3B06274}"/>
              </a:ext>
            </a:extLst>
          </p:cNvPr>
          <p:cNvSpPr>
            <a:spLocks noGrp="1"/>
          </p:cNvSpPr>
          <p:nvPr>
            <p:ph type="title"/>
          </p:nvPr>
        </p:nvSpPr>
        <p:spPr>
          <a:xfrm>
            <a:off x="407035" y="2528696"/>
            <a:ext cx="4643800" cy="1671087"/>
          </a:xfrm>
        </p:spPr>
        <p:txBody>
          <a:bodyPr anchor="t" anchorCtr="0">
            <a:normAutofit fontScale="90000"/>
          </a:bodyPr>
          <a:lstStyle/>
          <a:p>
            <a:r>
              <a:rPr lang="en-CA" spc="-20" dirty="0">
                <a:solidFill>
                  <a:schemeClr val="bg1"/>
                </a:solidFill>
              </a:rPr>
              <a:t>First-time homebuyer</a:t>
            </a:r>
          </a:p>
        </p:txBody>
      </p:sp>
      <p:pic>
        <p:nvPicPr>
          <p:cNvPr id="10" name="Graphic 12">
            <a:extLst>
              <a:ext uri="{FF2B5EF4-FFF2-40B4-BE49-F238E27FC236}">
                <a16:creationId xmlns:a16="http://schemas.microsoft.com/office/drawing/2014/main" id="{F251E189-213E-A6A9-F239-9B72617A939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black">
          <a:xfrm>
            <a:off x="466343" y="6246987"/>
            <a:ext cx="1662140" cy="253375"/>
          </a:xfrm>
          <a:prstGeom prst="rect">
            <a:avLst/>
          </a:prstGeom>
        </p:spPr>
      </p:pic>
      <p:sp>
        <p:nvSpPr>
          <p:cNvPr id="4" name="Slide Number Placeholder 3">
            <a:extLst>
              <a:ext uri="{FF2B5EF4-FFF2-40B4-BE49-F238E27FC236}">
                <a16:creationId xmlns:a16="http://schemas.microsoft.com/office/drawing/2014/main" id="{D4191EDE-CA09-97E9-48A8-A1667BBD04CD}"/>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CA" smtClean="0"/>
              <a:pPr/>
              <a:t>19</a:t>
            </a:fld>
            <a:endParaRPr lang="en-CA" dirty="0"/>
          </a:p>
        </p:txBody>
      </p:sp>
    </p:spTree>
    <p:extLst>
      <p:ext uri="{BB962C8B-B14F-4D97-AF65-F5344CB8AC3E}">
        <p14:creationId xmlns:p14="http://schemas.microsoft.com/office/powerpoint/2010/main" val="321048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2BDC6-7715-4AE7-BC98-C861D424BB18}"/>
              </a:ext>
            </a:extLst>
          </p:cNvPr>
          <p:cNvSpPr>
            <a:spLocks noGrp="1"/>
          </p:cNvSpPr>
          <p:nvPr>
            <p:ph type="title"/>
          </p:nvPr>
        </p:nvSpPr>
        <p:spPr>
          <a:xfrm>
            <a:off x="466342" y="472437"/>
            <a:ext cx="11274553" cy="792167"/>
          </a:xfrm>
        </p:spPr>
        <p:txBody>
          <a:bodyPr/>
          <a:lstStyle/>
          <a:p>
            <a:r>
              <a:rPr lang="en-US" dirty="0"/>
              <a:t>Agenda</a:t>
            </a:r>
          </a:p>
        </p:txBody>
      </p:sp>
      <p:sp>
        <p:nvSpPr>
          <p:cNvPr id="13" name="Content Placeholder 8">
            <a:extLst>
              <a:ext uri="{FF2B5EF4-FFF2-40B4-BE49-F238E27FC236}">
                <a16:creationId xmlns:a16="http://schemas.microsoft.com/office/drawing/2014/main" id="{6A3F58A8-B864-4D62-99CB-6B36C4342E57}"/>
              </a:ext>
            </a:extLst>
          </p:cNvPr>
          <p:cNvSpPr txBox="1">
            <a:spLocks/>
          </p:cNvSpPr>
          <p:nvPr/>
        </p:nvSpPr>
        <p:spPr>
          <a:xfrm>
            <a:off x="1920876" y="1583816"/>
            <a:ext cx="822677" cy="672346"/>
          </a:xfrm>
          <a:prstGeom prst="rect">
            <a:avLst/>
          </a:prstGeom>
          <a:solidFill>
            <a:schemeClr val="tx2"/>
          </a:solidFill>
        </p:spPr>
        <p:txBody>
          <a:bodyPr vert="horz" lIns="0" tIns="0" rIns="0" bIns="0" rtlCol="0" anchor="ctr">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3200" i="1" dirty="0">
                <a:solidFill>
                  <a:schemeClr val="bg1"/>
                </a:solidFill>
                <a:latin typeface="+mj-lt"/>
              </a:rPr>
              <a:t>1</a:t>
            </a:r>
          </a:p>
        </p:txBody>
      </p:sp>
      <p:sp>
        <p:nvSpPr>
          <p:cNvPr id="15" name="Content Placeholder 8">
            <a:extLst>
              <a:ext uri="{FF2B5EF4-FFF2-40B4-BE49-F238E27FC236}">
                <a16:creationId xmlns:a16="http://schemas.microsoft.com/office/drawing/2014/main" id="{FE737F57-E41F-FBB3-2069-EDB41D218F29}"/>
              </a:ext>
            </a:extLst>
          </p:cNvPr>
          <p:cNvSpPr txBox="1">
            <a:spLocks/>
          </p:cNvSpPr>
          <p:nvPr/>
        </p:nvSpPr>
        <p:spPr>
          <a:xfrm>
            <a:off x="2743553" y="1583816"/>
            <a:ext cx="7311927" cy="672346"/>
          </a:xfrm>
          <a:prstGeom prst="rect">
            <a:avLst/>
          </a:prstGeom>
          <a:noFill/>
        </p:spPr>
        <p:txBody>
          <a:bodyPr vert="horz" lIns="274320" tIns="0" rIns="0" bIns="0" rtlCol="0" anchor="ctr">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sz="2400" dirty="0"/>
              <a:t>Women today</a:t>
            </a:r>
          </a:p>
        </p:txBody>
      </p:sp>
      <p:sp>
        <p:nvSpPr>
          <p:cNvPr id="14" name="Content Placeholder 8">
            <a:extLst>
              <a:ext uri="{FF2B5EF4-FFF2-40B4-BE49-F238E27FC236}">
                <a16:creationId xmlns:a16="http://schemas.microsoft.com/office/drawing/2014/main" id="{76FF4F73-DF32-4EF9-A75E-2B84BDB83F09}"/>
              </a:ext>
            </a:extLst>
          </p:cNvPr>
          <p:cNvSpPr txBox="1">
            <a:spLocks/>
          </p:cNvSpPr>
          <p:nvPr/>
        </p:nvSpPr>
        <p:spPr>
          <a:xfrm>
            <a:off x="1920876" y="2575374"/>
            <a:ext cx="822677" cy="672346"/>
          </a:xfrm>
          <a:prstGeom prst="rect">
            <a:avLst/>
          </a:prstGeom>
          <a:solidFill>
            <a:srgbClr val="00009A"/>
          </a:solidFill>
        </p:spPr>
        <p:txBody>
          <a:bodyPr vert="horz" lIns="0" tIns="0" rIns="0" bIns="0" rtlCol="0" anchor="ctr">
            <a:noAutofit/>
          </a:bodyPr>
          <a:lstStyle>
            <a:defPPr>
              <a:defRPr lang="en-US"/>
            </a:defPPr>
            <a:lvl1pPr indent="0" algn="ctr">
              <a:lnSpc>
                <a:spcPct val="95000"/>
              </a:lnSpc>
              <a:spcBef>
                <a:spcPts val="1200"/>
              </a:spcBef>
              <a:buClr>
                <a:schemeClr val="tx1"/>
              </a:buClr>
              <a:buSzPct val="115000"/>
              <a:buFont typeface="Arial" panose="020B0604020202020204" pitchFamily="34" charset="0"/>
              <a:buNone/>
              <a:defRPr sz="3200" i="1">
                <a:solidFill>
                  <a:schemeClr val="bg1"/>
                </a:solidFill>
                <a:latin typeface="Manulife JH Serif Optimized" panose="00000500000000000000" pitchFamily="2" charset="0"/>
              </a:defRPr>
            </a:lvl1pPr>
            <a:lvl2pPr marL="576072" indent="-237744">
              <a:lnSpc>
                <a:spcPct val="95000"/>
              </a:lnSpc>
              <a:spcBef>
                <a:spcPts val="900"/>
              </a:spcBef>
              <a:buClr>
                <a:schemeClr val="tx1"/>
              </a:buClr>
              <a:buSzPct val="115000"/>
              <a:buFont typeface="Arial" panose="020B0604020202020204" pitchFamily="34" charset="0"/>
              <a:buChar char="•"/>
            </a:lvl2pPr>
            <a:lvl3pPr indent="-228600">
              <a:lnSpc>
                <a:spcPct val="95000"/>
              </a:lnSpc>
              <a:spcBef>
                <a:spcPts val="800"/>
              </a:spcBef>
              <a:buClr>
                <a:schemeClr val="tx1"/>
              </a:buClr>
              <a:buSzPct val="115000"/>
              <a:buFont typeface="Arial" panose="020B0604020202020204" pitchFamily="34" charset="0"/>
              <a:buChar char="•"/>
              <a:defRPr sz="1600"/>
            </a:lvl3pPr>
            <a:lvl4pPr marL="1252728" indent="-237744">
              <a:lnSpc>
                <a:spcPct val="95000"/>
              </a:lnSpc>
              <a:spcBef>
                <a:spcPts val="600"/>
              </a:spcBef>
              <a:buClr>
                <a:schemeClr val="tx1"/>
              </a:buClr>
              <a:buSzPct val="115000"/>
              <a:buFont typeface="Arial" panose="020B0604020202020204" pitchFamily="34" charset="0"/>
              <a:buChar char="•"/>
              <a:defRPr sz="1400"/>
            </a:lvl4pPr>
            <a:lvl5pPr marL="1609344" indent="-228600">
              <a:lnSpc>
                <a:spcPct val="95000"/>
              </a:lnSpc>
              <a:spcBef>
                <a:spcPts val="600"/>
              </a:spcBef>
              <a:buClr>
                <a:schemeClr val="tx1"/>
              </a:buClr>
              <a:buSzPct val="115000"/>
              <a:buFont typeface="Arial" panose="020B0604020202020204" pitchFamily="34" charset="0"/>
              <a:buChar char="•"/>
              <a:defRPr sz="1400"/>
            </a:lvl5pPr>
            <a:lvl6pPr marL="1609344" indent="-228600">
              <a:lnSpc>
                <a:spcPct val="95000"/>
              </a:lnSpc>
              <a:spcBef>
                <a:spcPts val="600"/>
              </a:spcBef>
              <a:buClr>
                <a:schemeClr val="tx1"/>
              </a:buClr>
              <a:buSzPct val="115000"/>
              <a:buFont typeface="Arial" panose="020B0604020202020204" pitchFamily="34" charset="0"/>
              <a:buChar char="•"/>
              <a:defRPr sz="1400"/>
            </a:lvl6pPr>
            <a:lvl7pPr marL="1609344" indent="-228600">
              <a:lnSpc>
                <a:spcPct val="95000"/>
              </a:lnSpc>
              <a:spcBef>
                <a:spcPts val="600"/>
              </a:spcBef>
              <a:buClr>
                <a:schemeClr val="tx1"/>
              </a:buClr>
              <a:buSzPct val="115000"/>
              <a:buFont typeface="Arial" panose="020B0604020202020204" pitchFamily="34" charset="0"/>
              <a:buChar char="•"/>
              <a:defRPr sz="1400"/>
            </a:lvl7pPr>
            <a:lvl8pPr marL="1609344" indent="-228600">
              <a:lnSpc>
                <a:spcPct val="95000"/>
              </a:lnSpc>
              <a:spcBef>
                <a:spcPts val="600"/>
              </a:spcBef>
              <a:buClr>
                <a:schemeClr val="tx1"/>
              </a:buClr>
              <a:buSzPct val="115000"/>
              <a:buFont typeface="Arial" panose="020B0604020202020204" pitchFamily="34" charset="0"/>
              <a:buChar char="•"/>
              <a:defRPr sz="1400"/>
            </a:lvl8pPr>
            <a:lvl9pPr marL="1609344" indent="-228600">
              <a:lnSpc>
                <a:spcPct val="95000"/>
              </a:lnSpc>
              <a:spcBef>
                <a:spcPts val="600"/>
              </a:spcBef>
              <a:buClr>
                <a:schemeClr val="tx1"/>
              </a:buClr>
              <a:buSzPct val="115000"/>
              <a:buFont typeface="Arial" panose="020B0604020202020204" pitchFamily="34" charset="0"/>
              <a:buChar char="•"/>
              <a:defRPr sz="1400"/>
            </a:lvl9pPr>
          </a:lstStyle>
          <a:p>
            <a:r>
              <a:rPr lang="en-US" dirty="0">
                <a:latin typeface="+mj-lt"/>
              </a:rPr>
              <a:t>2</a:t>
            </a:r>
          </a:p>
        </p:txBody>
      </p:sp>
      <p:sp>
        <p:nvSpPr>
          <p:cNvPr id="10" name="Content Placeholder 8">
            <a:extLst>
              <a:ext uri="{FF2B5EF4-FFF2-40B4-BE49-F238E27FC236}">
                <a16:creationId xmlns:a16="http://schemas.microsoft.com/office/drawing/2014/main" id="{B54FF22B-1830-47F0-8900-6FC4EC53A5D8}"/>
              </a:ext>
            </a:extLst>
          </p:cNvPr>
          <p:cNvSpPr txBox="1">
            <a:spLocks/>
          </p:cNvSpPr>
          <p:nvPr/>
        </p:nvSpPr>
        <p:spPr>
          <a:xfrm>
            <a:off x="2743553" y="2575374"/>
            <a:ext cx="7311927" cy="672346"/>
          </a:xfrm>
          <a:prstGeom prst="rect">
            <a:avLst/>
          </a:prstGeom>
          <a:noFill/>
        </p:spPr>
        <p:txBody>
          <a:bodyPr vert="horz" lIns="274320" tIns="0" rIns="0" bIns="0" rtlCol="0" anchor="ctr">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2400" dirty="0"/>
              <a:t>Taking charge of your financial plan</a:t>
            </a:r>
          </a:p>
        </p:txBody>
      </p:sp>
      <p:sp>
        <p:nvSpPr>
          <p:cNvPr id="18" name="Content Placeholder 8">
            <a:extLst>
              <a:ext uri="{FF2B5EF4-FFF2-40B4-BE49-F238E27FC236}">
                <a16:creationId xmlns:a16="http://schemas.microsoft.com/office/drawing/2014/main" id="{38D9E75A-60C8-4C69-92A0-7A3D74282A72}"/>
              </a:ext>
            </a:extLst>
          </p:cNvPr>
          <p:cNvSpPr txBox="1">
            <a:spLocks/>
          </p:cNvSpPr>
          <p:nvPr/>
        </p:nvSpPr>
        <p:spPr>
          <a:xfrm>
            <a:off x="1920876" y="3566932"/>
            <a:ext cx="822677" cy="672346"/>
          </a:xfrm>
          <a:prstGeom prst="rect">
            <a:avLst/>
          </a:prstGeom>
          <a:solidFill>
            <a:srgbClr val="06874E"/>
          </a:solidFill>
        </p:spPr>
        <p:txBody>
          <a:bodyPr vert="horz" lIns="0" tIns="0" rIns="0" bIns="0" rtlCol="0" anchor="ctr">
            <a:noAutofit/>
          </a:bodyPr>
          <a:lstStyle>
            <a:defPPr>
              <a:defRPr lang="en-US"/>
            </a:defPPr>
            <a:lvl1pPr indent="0" algn="ctr">
              <a:lnSpc>
                <a:spcPct val="95000"/>
              </a:lnSpc>
              <a:spcBef>
                <a:spcPts val="1200"/>
              </a:spcBef>
              <a:buClr>
                <a:schemeClr val="tx1"/>
              </a:buClr>
              <a:buSzPct val="115000"/>
              <a:buFont typeface="Arial" panose="020B0604020202020204" pitchFamily="34" charset="0"/>
              <a:buNone/>
              <a:defRPr sz="3200" i="1">
                <a:solidFill>
                  <a:schemeClr val="bg1"/>
                </a:solidFill>
                <a:latin typeface="Manulife JH Serif Optimized" panose="00000500000000000000" pitchFamily="2" charset="0"/>
              </a:defRPr>
            </a:lvl1pPr>
            <a:lvl2pPr marL="576072" indent="-237744">
              <a:lnSpc>
                <a:spcPct val="95000"/>
              </a:lnSpc>
              <a:spcBef>
                <a:spcPts val="900"/>
              </a:spcBef>
              <a:buClr>
                <a:schemeClr val="tx1"/>
              </a:buClr>
              <a:buSzPct val="115000"/>
              <a:buFont typeface="Arial" panose="020B0604020202020204" pitchFamily="34" charset="0"/>
              <a:buChar char="•"/>
            </a:lvl2pPr>
            <a:lvl3pPr indent="-228600">
              <a:lnSpc>
                <a:spcPct val="95000"/>
              </a:lnSpc>
              <a:spcBef>
                <a:spcPts val="800"/>
              </a:spcBef>
              <a:buClr>
                <a:schemeClr val="tx1"/>
              </a:buClr>
              <a:buSzPct val="115000"/>
              <a:buFont typeface="Arial" panose="020B0604020202020204" pitchFamily="34" charset="0"/>
              <a:buChar char="•"/>
              <a:defRPr sz="1600"/>
            </a:lvl3pPr>
            <a:lvl4pPr marL="1252728" indent="-237744">
              <a:lnSpc>
                <a:spcPct val="95000"/>
              </a:lnSpc>
              <a:spcBef>
                <a:spcPts val="600"/>
              </a:spcBef>
              <a:buClr>
                <a:schemeClr val="tx1"/>
              </a:buClr>
              <a:buSzPct val="115000"/>
              <a:buFont typeface="Arial" panose="020B0604020202020204" pitchFamily="34" charset="0"/>
              <a:buChar char="•"/>
              <a:defRPr sz="1400"/>
            </a:lvl4pPr>
            <a:lvl5pPr marL="1609344" indent="-228600">
              <a:lnSpc>
                <a:spcPct val="95000"/>
              </a:lnSpc>
              <a:spcBef>
                <a:spcPts val="600"/>
              </a:spcBef>
              <a:buClr>
                <a:schemeClr val="tx1"/>
              </a:buClr>
              <a:buSzPct val="115000"/>
              <a:buFont typeface="Arial" panose="020B0604020202020204" pitchFamily="34" charset="0"/>
              <a:buChar char="•"/>
              <a:defRPr sz="1400"/>
            </a:lvl5pPr>
            <a:lvl6pPr marL="1609344" indent="-228600">
              <a:lnSpc>
                <a:spcPct val="95000"/>
              </a:lnSpc>
              <a:spcBef>
                <a:spcPts val="600"/>
              </a:spcBef>
              <a:buClr>
                <a:schemeClr val="tx1"/>
              </a:buClr>
              <a:buSzPct val="115000"/>
              <a:buFont typeface="Arial" panose="020B0604020202020204" pitchFamily="34" charset="0"/>
              <a:buChar char="•"/>
              <a:defRPr sz="1400"/>
            </a:lvl6pPr>
            <a:lvl7pPr marL="1609344" indent="-228600">
              <a:lnSpc>
                <a:spcPct val="95000"/>
              </a:lnSpc>
              <a:spcBef>
                <a:spcPts val="600"/>
              </a:spcBef>
              <a:buClr>
                <a:schemeClr val="tx1"/>
              </a:buClr>
              <a:buSzPct val="115000"/>
              <a:buFont typeface="Arial" panose="020B0604020202020204" pitchFamily="34" charset="0"/>
              <a:buChar char="•"/>
              <a:defRPr sz="1400"/>
            </a:lvl7pPr>
            <a:lvl8pPr marL="1609344" indent="-228600">
              <a:lnSpc>
                <a:spcPct val="95000"/>
              </a:lnSpc>
              <a:spcBef>
                <a:spcPts val="600"/>
              </a:spcBef>
              <a:buClr>
                <a:schemeClr val="tx1"/>
              </a:buClr>
              <a:buSzPct val="115000"/>
              <a:buFont typeface="Arial" panose="020B0604020202020204" pitchFamily="34" charset="0"/>
              <a:buChar char="•"/>
              <a:defRPr sz="1400"/>
            </a:lvl8pPr>
            <a:lvl9pPr marL="1609344" indent="-228600">
              <a:lnSpc>
                <a:spcPct val="95000"/>
              </a:lnSpc>
              <a:spcBef>
                <a:spcPts val="600"/>
              </a:spcBef>
              <a:buClr>
                <a:schemeClr val="tx1"/>
              </a:buClr>
              <a:buSzPct val="115000"/>
              <a:buFont typeface="Arial" panose="020B0604020202020204" pitchFamily="34" charset="0"/>
              <a:buChar char="•"/>
              <a:defRPr sz="1400"/>
            </a:lvl9pPr>
          </a:lstStyle>
          <a:p>
            <a:r>
              <a:rPr lang="en-US" dirty="0">
                <a:latin typeface="+mj-lt"/>
              </a:rPr>
              <a:t>3</a:t>
            </a:r>
          </a:p>
        </p:txBody>
      </p:sp>
      <p:sp>
        <p:nvSpPr>
          <p:cNvPr id="11" name="Content Placeholder 8">
            <a:extLst>
              <a:ext uri="{FF2B5EF4-FFF2-40B4-BE49-F238E27FC236}">
                <a16:creationId xmlns:a16="http://schemas.microsoft.com/office/drawing/2014/main" id="{6B518692-F95A-43EF-B9B9-F4506265142C}"/>
              </a:ext>
            </a:extLst>
          </p:cNvPr>
          <p:cNvSpPr txBox="1">
            <a:spLocks/>
          </p:cNvSpPr>
          <p:nvPr/>
        </p:nvSpPr>
        <p:spPr>
          <a:xfrm>
            <a:off x="2743553" y="3566932"/>
            <a:ext cx="7311927" cy="672346"/>
          </a:xfrm>
          <a:prstGeom prst="rect">
            <a:avLst/>
          </a:prstGeom>
          <a:noFill/>
        </p:spPr>
        <p:txBody>
          <a:bodyPr vert="horz" lIns="274320" tIns="0" rIns="0" bIns="0" rtlCol="0" anchor="ctr">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2400" dirty="0"/>
              <a:t>Real-life scenarios</a:t>
            </a:r>
          </a:p>
        </p:txBody>
      </p:sp>
      <p:sp>
        <p:nvSpPr>
          <p:cNvPr id="19" name="Content Placeholder 8">
            <a:extLst>
              <a:ext uri="{FF2B5EF4-FFF2-40B4-BE49-F238E27FC236}">
                <a16:creationId xmlns:a16="http://schemas.microsoft.com/office/drawing/2014/main" id="{8CDD2D53-9599-4873-9C08-75B5E2E35C05}"/>
              </a:ext>
            </a:extLst>
          </p:cNvPr>
          <p:cNvSpPr txBox="1">
            <a:spLocks/>
          </p:cNvSpPr>
          <p:nvPr/>
        </p:nvSpPr>
        <p:spPr>
          <a:xfrm>
            <a:off x="1920876" y="4558489"/>
            <a:ext cx="822677" cy="672346"/>
          </a:xfrm>
          <a:prstGeom prst="rect">
            <a:avLst/>
          </a:prstGeom>
          <a:solidFill>
            <a:srgbClr val="EC6453"/>
          </a:solidFill>
        </p:spPr>
        <p:txBody>
          <a:bodyPr vert="horz" lIns="0" tIns="0" rIns="0" bIns="0" rtlCol="0" anchor="ctr">
            <a:noAutofit/>
          </a:bodyPr>
          <a:lstStyle>
            <a:defPPr>
              <a:defRPr lang="en-US"/>
            </a:defPPr>
            <a:lvl1pPr indent="0" algn="ctr">
              <a:lnSpc>
                <a:spcPct val="95000"/>
              </a:lnSpc>
              <a:spcBef>
                <a:spcPts val="1200"/>
              </a:spcBef>
              <a:buClr>
                <a:schemeClr val="tx1"/>
              </a:buClr>
              <a:buSzPct val="115000"/>
              <a:buFont typeface="Arial" panose="020B0604020202020204" pitchFamily="34" charset="0"/>
              <a:buNone/>
              <a:defRPr sz="3200" i="1">
                <a:solidFill>
                  <a:schemeClr val="bg1"/>
                </a:solidFill>
                <a:latin typeface="Manulife JH Serif Optimized" panose="00000500000000000000" pitchFamily="2" charset="0"/>
              </a:defRPr>
            </a:lvl1pPr>
            <a:lvl2pPr marL="576072" indent="-237744">
              <a:lnSpc>
                <a:spcPct val="95000"/>
              </a:lnSpc>
              <a:spcBef>
                <a:spcPts val="900"/>
              </a:spcBef>
              <a:buClr>
                <a:schemeClr val="tx1"/>
              </a:buClr>
              <a:buSzPct val="115000"/>
              <a:buFont typeface="Arial" panose="020B0604020202020204" pitchFamily="34" charset="0"/>
              <a:buChar char="•"/>
            </a:lvl2pPr>
            <a:lvl3pPr indent="-228600">
              <a:lnSpc>
                <a:spcPct val="95000"/>
              </a:lnSpc>
              <a:spcBef>
                <a:spcPts val="800"/>
              </a:spcBef>
              <a:buClr>
                <a:schemeClr val="tx1"/>
              </a:buClr>
              <a:buSzPct val="115000"/>
              <a:buFont typeface="Arial" panose="020B0604020202020204" pitchFamily="34" charset="0"/>
              <a:buChar char="•"/>
              <a:defRPr sz="1600"/>
            </a:lvl3pPr>
            <a:lvl4pPr marL="1252728" indent="-237744">
              <a:lnSpc>
                <a:spcPct val="95000"/>
              </a:lnSpc>
              <a:spcBef>
                <a:spcPts val="600"/>
              </a:spcBef>
              <a:buClr>
                <a:schemeClr val="tx1"/>
              </a:buClr>
              <a:buSzPct val="115000"/>
              <a:buFont typeface="Arial" panose="020B0604020202020204" pitchFamily="34" charset="0"/>
              <a:buChar char="•"/>
              <a:defRPr sz="1400"/>
            </a:lvl4pPr>
            <a:lvl5pPr marL="1609344" indent="-228600">
              <a:lnSpc>
                <a:spcPct val="95000"/>
              </a:lnSpc>
              <a:spcBef>
                <a:spcPts val="600"/>
              </a:spcBef>
              <a:buClr>
                <a:schemeClr val="tx1"/>
              </a:buClr>
              <a:buSzPct val="115000"/>
              <a:buFont typeface="Arial" panose="020B0604020202020204" pitchFamily="34" charset="0"/>
              <a:buChar char="•"/>
              <a:defRPr sz="1400"/>
            </a:lvl5pPr>
            <a:lvl6pPr marL="1609344" indent="-228600">
              <a:lnSpc>
                <a:spcPct val="95000"/>
              </a:lnSpc>
              <a:spcBef>
                <a:spcPts val="600"/>
              </a:spcBef>
              <a:buClr>
                <a:schemeClr val="tx1"/>
              </a:buClr>
              <a:buSzPct val="115000"/>
              <a:buFont typeface="Arial" panose="020B0604020202020204" pitchFamily="34" charset="0"/>
              <a:buChar char="•"/>
              <a:defRPr sz="1400"/>
            </a:lvl6pPr>
            <a:lvl7pPr marL="1609344" indent="-228600">
              <a:lnSpc>
                <a:spcPct val="95000"/>
              </a:lnSpc>
              <a:spcBef>
                <a:spcPts val="600"/>
              </a:spcBef>
              <a:buClr>
                <a:schemeClr val="tx1"/>
              </a:buClr>
              <a:buSzPct val="115000"/>
              <a:buFont typeface="Arial" panose="020B0604020202020204" pitchFamily="34" charset="0"/>
              <a:buChar char="•"/>
              <a:defRPr sz="1400"/>
            </a:lvl7pPr>
            <a:lvl8pPr marL="1609344" indent="-228600">
              <a:lnSpc>
                <a:spcPct val="95000"/>
              </a:lnSpc>
              <a:spcBef>
                <a:spcPts val="600"/>
              </a:spcBef>
              <a:buClr>
                <a:schemeClr val="tx1"/>
              </a:buClr>
              <a:buSzPct val="115000"/>
              <a:buFont typeface="Arial" panose="020B0604020202020204" pitchFamily="34" charset="0"/>
              <a:buChar char="•"/>
              <a:defRPr sz="1400"/>
            </a:lvl8pPr>
            <a:lvl9pPr marL="1609344" indent="-228600">
              <a:lnSpc>
                <a:spcPct val="95000"/>
              </a:lnSpc>
              <a:spcBef>
                <a:spcPts val="600"/>
              </a:spcBef>
              <a:buClr>
                <a:schemeClr val="tx1"/>
              </a:buClr>
              <a:buSzPct val="115000"/>
              <a:buFont typeface="Arial" panose="020B0604020202020204" pitchFamily="34" charset="0"/>
              <a:buChar char="•"/>
              <a:defRPr sz="1400"/>
            </a:lvl9pPr>
          </a:lstStyle>
          <a:p>
            <a:r>
              <a:rPr lang="en-US" dirty="0">
                <a:latin typeface="+mj-lt"/>
              </a:rPr>
              <a:t>4</a:t>
            </a:r>
          </a:p>
        </p:txBody>
      </p:sp>
      <p:sp>
        <p:nvSpPr>
          <p:cNvPr id="12" name="Content Placeholder 8">
            <a:extLst>
              <a:ext uri="{FF2B5EF4-FFF2-40B4-BE49-F238E27FC236}">
                <a16:creationId xmlns:a16="http://schemas.microsoft.com/office/drawing/2014/main" id="{61D8440C-0B77-46C0-80AD-34EE66FCB2C3}"/>
              </a:ext>
            </a:extLst>
          </p:cNvPr>
          <p:cNvSpPr txBox="1">
            <a:spLocks/>
          </p:cNvSpPr>
          <p:nvPr/>
        </p:nvSpPr>
        <p:spPr>
          <a:xfrm>
            <a:off x="2743553" y="4558489"/>
            <a:ext cx="7311927" cy="672346"/>
          </a:xfrm>
          <a:prstGeom prst="rect">
            <a:avLst/>
          </a:prstGeom>
          <a:noFill/>
        </p:spPr>
        <p:txBody>
          <a:bodyPr vert="horz" lIns="274320" tIns="0" rIns="0" bIns="0" rtlCol="0" anchor="ctr">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2400" dirty="0"/>
              <a:t>Actionable steps</a:t>
            </a:r>
          </a:p>
        </p:txBody>
      </p:sp>
      <p:cxnSp>
        <p:nvCxnSpPr>
          <p:cNvPr id="5" name="Straight Connector 4">
            <a:extLst>
              <a:ext uri="{FF2B5EF4-FFF2-40B4-BE49-F238E27FC236}">
                <a16:creationId xmlns:a16="http://schemas.microsoft.com/office/drawing/2014/main" id="{1FB68779-51BF-4567-82EB-00DAD4AF914B}"/>
              </a:ext>
              <a:ext uri="{C183D7F6-B498-43B3-948B-1728B52AA6E4}">
                <adec:decorative xmlns:adec="http://schemas.microsoft.com/office/drawing/2017/decorative" val="1"/>
              </a:ext>
            </a:extLst>
          </p:cNvPr>
          <p:cNvCxnSpPr/>
          <p:nvPr/>
        </p:nvCxnSpPr>
        <p:spPr>
          <a:xfrm>
            <a:off x="1920875" y="2256162"/>
            <a:ext cx="8134604" cy="0"/>
          </a:xfrm>
          <a:prstGeom prst="line">
            <a:avLst/>
          </a:prstGeom>
          <a:ln w="3175">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D8FC004-D151-4384-A96A-68AFA8912772}"/>
              </a:ext>
              <a:ext uri="{C183D7F6-B498-43B3-948B-1728B52AA6E4}">
                <adec:decorative xmlns:adec="http://schemas.microsoft.com/office/drawing/2017/decorative" val="1"/>
              </a:ext>
            </a:extLst>
          </p:cNvPr>
          <p:cNvCxnSpPr/>
          <p:nvPr/>
        </p:nvCxnSpPr>
        <p:spPr>
          <a:xfrm>
            <a:off x="1920875" y="3247720"/>
            <a:ext cx="8134604" cy="0"/>
          </a:xfrm>
          <a:prstGeom prst="line">
            <a:avLst/>
          </a:prstGeom>
          <a:ln w="3175">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089C75A-2555-4FD9-80CE-B0A602E92616}"/>
              </a:ext>
              <a:ext uri="{C183D7F6-B498-43B3-948B-1728B52AA6E4}">
                <adec:decorative xmlns:adec="http://schemas.microsoft.com/office/drawing/2017/decorative" val="1"/>
              </a:ext>
            </a:extLst>
          </p:cNvPr>
          <p:cNvCxnSpPr/>
          <p:nvPr/>
        </p:nvCxnSpPr>
        <p:spPr>
          <a:xfrm>
            <a:off x="1920875" y="4239278"/>
            <a:ext cx="8134604" cy="0"/>
          </a:xfrm>
          <a:prstGeom prst="line">
            <a:avLst/>
          </a:prstGeom>
          <a:ln w="3175">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C52CA3B-9092-4629-B5DD-30167DA8EF71}"/>
              </a:ext>
              <a:ext uri="{C183D7F6-B498-43B3-948B-1728B52AA6E4}">
                <adec:decorative xmlns:adec="http://schemas.microsoft.com/office/drawing/2017/decorative" val="1"/>
              </a:ext>
            </a:extLst>
          </p:cNvPr>
          <p:cNvCxnSpPr/>
          <p:nvPr/>
        </p:nvCxnSpPr>
        <p:spPr>
          <a:xfrm>
            <a:off x="1920875" y="5230835"/>
            <a:ext cx="8134604" cy="0"/>
          </a:xfrm>
          <a:prstGeom prst="line">
            <a:avLst/>
          </a:prstGeom>
          <a:ln w="3175">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4526A10-0AA8-C113-1C8C-9AB99AA43294}"/>
              </a:ext>
              <a:ext uri="{C183D7F6-B498-43B3-948B-1728B52AA6E4}">
                <adec:decorative xmlns:adec="http://schemas.microsoft.com/office/drawing/2017/decorative" val="1"/>
              </a:ext>
            </a:extLst>
          </p:cNvPr>
          <p:cNvSpPr>
            <a:spLocks noGrp="1"/>
          </p:cNvSpPr>
          <p:nvPr>
            <p:ph type="sldNum" sz="quarter" idx="12"/>
          </p:nvPr>
        </p:nvSpPr>
        <p:spPr>
          <a:xfrm>
            <a:off x="11449993" y="6337639"/>
            <a:ext cx="283219" cy="175694"/>
          </a:xfrm>
        </p:spPr>
        <p:txBody>
          <a:bodyPr/>
          <a:lstStyle/>
          <a:p>
            <a:fld id="{BB333B34-C87C-402E-ABB0-13B7C9DEBBC4}" type="slidenum">
              <a:rPr lang="en-US" smtClean="0"/>
              <a:pPr/>
              <a:t>2</a:t>
            </a:fld>
            <a:endParaRPr lang="en-US" dirty="0"/>
          </a:p>
        </p:txBody>
      </p:sp>
    </p:spTree>
    <p:custDataLst>
      <p:tags r:id="rId1"/>
    </p:custDataLst>
    <p:extLst>
      <p:ext uri="{BB962C8B-B14F-4D97-AF65-F5344CB8AC3E}">
        <p14:creationId xmlns:p14="http://schemas.microsoft.com/office/powerpoint/2010/main" val="53115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D6D999D0-2F91-FAE5-0293-DD612AA13CBA}"/>
              </a:ext>
            </a:extLst>
          </p:cNvPr>
          <p:cNvSpPr>
            <a:spLocks noGrp="1" noChangeArrowheads="1"/>
          </p:cNvSpPr>
          <p:nvPr>
            <p:ph type="title"/>
          </p:nvPr>
        </p:nvSpPr>
        <p:spPr>
          <a:xfrm>
            <a:off x="466342" y="472438"/>
            <a:ext cx="11274553" cy="417740"/>
          </a:xfrm>
        </p:spPr>
        <p:txBody>
          <a:bodyPr/>
          <a:lstStyle/>
          <a:p>
            <a:r>
              <a:rPr lang="en-US" altLang="en-US" dirty="0">
                <a:sym typeface="Calibri Bold" pitchFamily="2" charset="0"/>
              </a:rPr>
              <a:t>Case study: </a:t>
            </a:r>
            <a:r>
              <a:rPr lang="en-CA" dirty="0"/>
              <a:t>First-time home buyer </a:t>
            </a:r>
            <a:endParaRPr lang="en-US" altLang="en-US" dirty="0">
              <a:sym typeface="Calibri Bold" pitchFamily="2" charset="0"/>
            </a:endParaRPr>
          </a:p>
        </p:txBody>
      </p:sp>
      <p:sp>
        <p:nvSpPr>
          <p:cNvPr id="5" name="TextBox 4">
            <a:extLst>
              <a:ext uri="{FF2B5EF4-FFF2-40B4-BE49-F238E27FC236}">
                <a16:creationId xmlns:a16="http://schemas.microsoft.com/office/drawing/2014/main" id="{CDCDF8CC-348A-4F49-B086-EB18C3D3B857}"/>
              </a:ext>
            </a:extLst>
          </p:cNvPr>
          <p:cNvSpPr txBox="1"/>
          <p:nvPr/>
        </p:nvSpPr>
        <p:spPr>
          <a:xfrm>
            <a:off x="466342" y="959955"/>
            <a:ext cx="8387663" cy="307777"/>
          </a:xfrm>
          <a:prstGeom prst="rect">
            <a:avLst/>
          </a:prstGeom>
          <a:noFill/>
        </p:spPr>
        <p:txBody>
          <a:bodyPr wrap="square" lIns="0" tIns="0" rIns="0" bIns="0" rtlCol="0">
            <a:spAutoFit/>
          </a:bodyPr>
          <a:lstStyle/>
          <a:p>
            <a:pPr>
              <a:spcBef>
                <a:spcPts val="450"/>
              </a:spcBef>
            </a:pPr>
            <a:r>
              <a:rPr lang="en-US" altLang="en-US" sz="2000" i="1" dirty="0">
                <a:sym typeface="Calibri Bold" pitchFamily="2" charset="0"/>
              </a:rPr>
              <a:t>Allison Keyes, age 28</a:t>
            </a:r>
          </a:p>
        </p:txBody>
      </p:sp>
      <p:pic>
        <p:nvPicPr>
          <p:cNvPr id="15" name="Picture 14" descr="An individual looking at their cell phone and sitting with moving boxes. ">
            <a:extLst>
              <a:ext uri="{FF2B5EF4-FFF2-40B4-BE49-F238E27FC236}">
                <a16:creationId xmlns:a16="http://schemas.microsoft.com/office/drawing/2014/main" id="{95A2F94A-EEF8-9386-3DA8-DBBE126175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006080" y="1538135"/>
            <a:ext cx="4184332" cy="4345567"/>
          </a:xfrm>
          <a:prstGeom prst="rect">
            <a:avLst/>
          </a:prstGeom>
        </p:spPr>
      </p:pic>
      <p:sp>
        <p:nvSpPr>
          <p:cNvPr id="18" name="Content Placeholder 6">
            <a:extLst>
              <a:ext uri="{FF2B5EF4-FFF2-40B4-BE49-F238E27FC236}">
                <a16:creationId xmlns:a16="http://schemas.microsoft.com/office/drawing/2014/main" id="{B7159A72-AE75-50B7-704A-01CB7785707D}"/>
              </a:ext>
            </a:extLst>
          </p:cNvPr>
          <p:cNvSpPr>
            <a:spLocks noGrp="1"/>
          </p:cNvSpPr>
          <p:nvPr>
            <p:ph idx="1"/>
          </p:nvPr>
        </p:nvSpPr>
        <p:spPr>
          <a:xfrm>
            <a:off x="466344" y="1819400"/>
            <a:ext cx="7054748" cy="2873713"/>
          </a:xfrm>
        </p:spPr>
        <p:txBody>
          <a:bodyPr/>
          <a:lstStyle/>
          <a:p>
            <a:pPr>
              <a:spcBef>
                <a:spcPts val="800"/>
              </a:spcBef>
              <a:spcAft>
                <a:spcPts val="800"/>
              </a:spcAft>
            </a:pPr>
            <a:r>
              <a:rPr lang="en-CA" sz="2000" dirty="0"/>
              <a:t>Recently inherited $250,000</a:t>
            </a:r>
          </a:p>
          <a:p>
            <a:pPr>
              <a:spcBef>
                <a:spcPts val="800"/>
              </a:spcBef>
              <a:spcAft>
                <a:spcPts val="800"/>
              </a:spcAft>
            </a:pPr>
            <a:r>
              <a:rPr lang="en-CA" sz="2000" dirty="0"/>
              <a:t>Has worked full-time for seven years</a:t>
            </a:r>
          </a:p>
          <a:p>
            <a:pPr>
              <a:spcBef>
                <a:spcPts val="800"/>
              </a:spcBef>
              <a:spcAft>
                <a:spcPts val="800"/>
              </a:spcAft>
            </a:pPr>
            <a:r>
              <a:rPr lang="en-CA" sz="2000" dirty="0"/>
              <a:t>Regularly contributes just enough to her employer's retirement savings plan to qualify for a matching contribution</a:t>
            </a:r>
          </a:p>
          <a:p>
            <a:pPr>
              <a:spcBef>
                <a:spcPts val="800"/>
              </a:spcBef>
              <a:spcAft>
                <a:spcPts val="800"/>
              </a:spcAft>
            </a:pPr>
            <a:r>
              <a:rPr lang="en-CA" sz="2000" dirty="0"/>
              <a:t>Also has life and disability insurance through work</a:t>
            </a:r>
          </a:p>
          <a:p>
            <a:pPr>
              <a:spcBef>
                <a:spcPts val="800"/>
              </a:spcBef>
              <a:spcAft>
                <a:spcPts val="800"/>
              </a:spcAft>
            </a:pPr>
            <a:r>
              <a:rPr lang="en-CA" sz="2000" dirty="0"/>
              <a:t>Unsure how to use inheritance: buy a condo, pay off a car, or reduce other debts first?</a:t>
            </a:r>
          </a:p>
        </p:txBody>
      </p:sp>
      <p:sp>
        <p:nvSpPr>
          <p:cNvPr id="10" name="TextBox 9">
            <a:extLst>
              <a:ext uri="{FF2B5EF4-FFF2-40B4-BE49-F238E27FC236}">
                <a16:creationId xmlns:a16="http://schemas.microsoft.com/office/drawing/2014/main" id="{B0167FFF-172A-4DD7-B8FA-45BA45CD7120}"/>
              </a:ext>
            </a:extLst>
          </p:cNvPr>
          <p:cNvSpPr txBox="1"/>
          <p:nvPr/>
        </p:nvSpPr>
        <p:spPr>
          <a:xfrm>
            <a:off x="466343" y="5146427"/>
            <a:ext cx="11274552" cy="737275"/>
          </a:xfrm>
          <a:prstGeom prst="rect">
            <a:avLst/>
          </a:prstGeom>
          <a:solidFill>
            <a:srgbClr val="06874E"/>
          </a:solidFill>
        </p:spPr>
        <p:txBody>
          <a:bodyPr wrap="square" anchor="ctr">
            <a:noAutofit/>
          </a:bodyPr>
          <a:lstStyle/>
          <a:p>
            <a:r>
              <a:rPr lang="en-CA" sz="2000" b="1" i="1" dirty="0">
                <a:solidFill>
                  <a:schemeClr val="bg1"/>
                </a:solidFill>
                <a:latin typeface="Arial" panose="020B0604020202020204" pitchFamily="34" charset="0"/>
                <a:cs typeface="Arial" panose="020B0604020202020204" pitchFamily="34" charset="0"/>
              </a:rPr>
              <a:t>What should a single, first-time home buyer consider? </a:t>
            </a:r>
          </a:p>
        </p:txBody>
      </p:sp>
      <p:sp>
        <p:nvSpPr>
          <p:cNvPr id="4" name="Text Placeholder 3">
            <a:extLst>
              <a:ext uri="{FF2B5EF4-FFF2-40B4-BE49-F238E27FC236}">
                <a16:creationId xmlns:a16="http://schemas.microsoft.com/office/drawing/2014/main" id="{1ED2C20C-62A5-43A6-2E2D-68E94B344266}"/>
              </a:ext>
            </a:extLst>
          </p:cNvPr>
          <p:cNvSpPr>
            <a:spLocks noGrp="1"/>
          </p:cNvSpPr>
          <p:nvPr>
            <p:ph type="body" sz="quarter" idx="13"/>
          </p:nvPr>
        </p:nvSpPr>
        <p:spPr>
          <a:xfrm>
            <a:off x="4051300" y="6110288"/>
            <a:ext cx="7083425" cy="403225"/>
          </a:xfrm>
        </p:spPr>
        <p:txBody>
          <a:bodyPr/>
          <a:lstStyle/>
          <a:p>
            <a:r>
              <a:rPr lang="en-CA"/>
              <a:t>This is a hypothetical example for illustrative purposes only.</a:t>
            </a:r>
            <a:endParaRPr lang="en-CA" dirty="0"/>
          </a:p>
        </p:txBody>
      </p:sp>
      <p:sp>
        <p:nvSpPr>
          <p:cNvPr id="2" name="Slide Number Placeholder 1">
            <a:extLst>
              <a:ext uri="{FF2B5EF4-FFF2-40B4-BE49-F238E27FC236}">
                <a16:creationId xmlns:a16="http://schemas.microsoft.com/office/drawing/2014/main" id="{231752E0-82CB-D90C-9672-9A424169713B}"/>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20</a:t>
            </a:fld>
            <a:endParaRPr lang="en-US" dirty="0"/>
          </a:p>
        </p:txBody>
      </p:sp>
    </p:spTree>
    <p:extLst>
      <p:ext uri="{BB962C8B-B14F-4D97-AF65-F5344CB8AC3E}">
        <p14:creationId xmlns:p14="http://schemas.microsoft.com/office/powerpoint/2010/main" val="217929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90A9-248A-5536-1B79-F73EFBF415E9}"/>
              </a:ext>
            </a:extLst>
          </p:cNvPr>
          <p:cNvSpPr>
            <a:spLocks noGrp="1"/>
          </p:cNvSpPr>
          <p:nvPr>
            <p:ph type="title"/>
          </p:nvPr>
        </p:nvSpPr>
        <p:spPr>
          <a:xfrm>
            <a:off x="466342" y="472437"/>
            <a:ext cx="11274553" cy="792167"/>
          </a:xfrm>
        </p:spPr>
        <p:txBody>
          <a:bodyPr/>
          <a:lstStyle/>
          <a:p>
            <a:r>
              <a:rPr lang="en-US" dirty="0"/>
              <a:t>Pay off high-interest debt</a:t>
            </a:r>
          </a:p>
        </p:txBody>
      </p:sp>
      <p:sp>
        <p:nvSpPr>
          <p:cNvPr id="15" name="Content Placeholder 2">
            <a:extLst>
              <a:ext uri="{FF2B5EF4-FFF2-40B4-BE49-F238E27FC236}">
                <a16:creationId xmlns:a16="http://schemas.microsoft.com/office/drawing/2014/main" id="{EB3C6628-B0F5-10E3-1AB7-D16BD0A7F4CE}"/>
              </a:ext>
            </a:extLst>
          </p:cNvPr>
          <p:cNvSpPr>
            <a:spLocks noGrp="1"/>
          </p:cNvSpPr>
          <p:nvPr>
            <p:ph idx="1"/>
          </p:nvPr>
        </p:nvSpPr>
        <p:spPr>
          <a:xfrm>
            <a:off x="466343" y="1434190"/>
            <a:ext cx="11274552" cy="1139452"/>
          </a:xfrm>
        </p:spPr>
        <p:txBody>
          <a:bodyPr/>
          <a:lstStyle/>
          <a:p>
            <a:r>
              <a:rPr lang="en-US" sz="1800" dirty="0"/>
              <a:t>Improve your credit score and increase your ability to qualify for a higher mortgage at a lower interest rate.</a:t>
            </a:r>
          </a:p>
          <a:p>
            <a:r>
              <a:rPr lang="en-US" sz="1800" dirty="0"/>
              <a:t>Save interest costs.</a:t>
            </a:r>
          </a:p>
          <a:p>
            <a:r>
              <a:rPr lang="en-US" sz="1800" dirty="0"/>
              <a:t>Improve cash flow.</a:t>
            </a:r>
          </a:p>
        </p:txBody>
      </p:sp>
      <p:graphicFrame>
        <p:nvGraphicFramePr>
          <p:cNvPr id="16" name="Chart 15" descr="This is a live graph chart – per ADA best practices, no alt text is required. Since this is in a presentation file, no tagging/reading order is required. The presenter will speak to the content on the page.">
            <a:extLst>
              <a:ext uri="{FF2B5EF4-FFF2-40B4-BE49-F238E27FC236}">
                <a16:creationId xmlns:a16="http://schemas.microsoft.com/office/drawing/2014/main" id="{D58C8E75-3750-EF17-8A2D-16C4DB95B5E7}"/>
              </a:ext>
            </a:extLst>
          </p:cNvPr>
          <p:cNvGraphicFramePr>
            <a:graphicFrameLocks/>
          </p:cNvGraphicFramePr>
          <p:nvPr>
            <p:extLst>
              <p:ext uri="{D42A27DB-BD31-4B8C-83A1-F6EECF244321}">
                <p14:modId xmlns:p14="http://schemas.microsoft.com/office/powerpoint/2010/main" val="235623518"/>
              </p:ext>
            </p:extLst>
          </p:nvPr>
        </p:nvGraphicFramePr>
        <p:xfrm>
          <a:off x="363065" y="2646311"/>
          <a:ext cx="10294842" cy="3251872"/>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EFFC53C4-C449-38EB-73AD-CD708CB3F6C7}"/>
              </a:ext>
            </a:extLst>
          </p:cNvPr>
          <p:cNvSpPr txBox="1"/>
          <p:nvPr/>
        </p:nvSpPr>
        <p:spPr>
          <a:xfrm>
            <a:off x="9806198" y="3464606"/>
            <a:ext cx="1735832" cy="800219"/>
          </a:xfrm>
          <a:prstGeom prst="rect">
            <a:avLst/>
          </a:prstGeom>
          <a:solidFill>
            <a:schemeClr val="bg1"/>
          </a:solidFill>
        </p:spPr>
        <p:txBody>
          <a:bodyPr wrap="square" lIns="91440" tIns="91440" rIns="91440" bIns="9144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Arial" panose="020B0604020202020204"/>
                <a:ea typeface="+mn-ea"/>
                <a:cs typeface="+mn-cs"/>
              </a:rPr>
              <a:t>You would pay a total of $26,010 to pay off $10,000 of credit card debt, of which $15,985 is interest</a:t>
            </a:r>
          </a:p>
        </p:txBody>
      </p:sp>
      <p:sp>
        <p:nvSpPr>
          <p:cNvPr id="18" name="TextBox 17">
            <a:extLst>
              <a:ext uri="{FF2B5EF4-FFF2-40B4-BE49-F238E27FC236}">
                <a16:creationId xmlns:a16="http://schemas.microsoft.com/office/drawing/2014/main" id="{654A9CF8-9C2A-E9B6-8BBB-EC3AEE76CB0E}"/>
              </a:ext>
            </a:extLst>
          </p:cNvPr>
          <p:cNvSpPr txBox="1"/>
          <p:nvPr/>
        </p:nvSpPr>
        <p:spPr>
          <a:xfrm>
            <a:off x="9806199" y="4722803"/>
            <a:ext cx="1554162" cy="646331"/>
          </a:xfrm>
          <a:prstGeom prst="rect">
            <a:avLst/>
          </a:prstGeom>
          <a:solidFill>
            <a:schemeClr val="bg1"/>
          </a:solidFill>
        </p:spPr>
        <p:txBody>
          <a:bodyPr wrap="square" lIns="91440" tIns="91440" rIns="91440" bIns="9144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black"/>
                </a:solidFill>
                <a:effectLst/>
                <a:uLnTx/>
                <a:uFillTx/>
                <a:latin typeface="Arial" panose="020B0604020202020204"/>
                <a:ea typeface="+mn-ea"/>
                <a:cs typeface="+mn-cs"/>
              </a:rPr>
              <a:t>It would take 22 years to pay off $10,000 of credit card debt</a:t>
            </a:r>
          </a:p>
        </p:txBody>
      </p:sp>
      <p:sp>
        <p:nvSpPr>
          <p:cNvPr id="10" name="Text Placeholder 9">
            <a:extLst>
              <a:ext uri="{FF2B5EF4-FFF2-40B4-BE49-F238E27FC236}">
                <a16:creationId xmlns:a16="http://schemas.microsoft.com/office/drawing/2014/main" id="{E2B9D434-3D56-1AD2-5212-E50AFB0966C2}"/>
              </a:ext>
            </a:extLst>
          </p:cNvPr>
          <p:cNvSpPr>
            <a:spLocks noGrp="1"/>
          </p:cNvSpPr>
          <p:nvPr>
            <p:ph type="body" sz="quarter" idx="13"/>
          </p:nvPr>
        </p:nvSpPr>
        <p:spPr>
          <a:xfrm>
            <a:off x="4051301" y="6110288"/>
            <a:ext cx="6394660" cy="403225"/>
          </a:xfrm>
        </p:spPr>
        <p:txBody>
          <a:bodyPr/>
          <a:lstStyle/>
          <a:p>
            <a:r>
              <a:rPr lang="en-CA" dirty="0"/>
              <a:t>Source: Credit card rate of 20.93% as of August 2, 2023, creditcards.com, 2023. Minimum Payment: Calculate the minimum payment as the larger of 1) $35 (or the total amount you owe if less than $35); or 2) the sum of 1% of the new balance, the periodic interest charges, and late fees. This is a hypothetical example for illustrative purposes only.</a:t>
            </a:r>
          </a:p>
        </p:txBody>
      </p:sp>
      <p:sp>
        <p:nvSpPr>
          <p:cNvPr id="8" name="Slide Number Placeholder 7">
            <a:extLst>
              <a:ext uri="{FF2B5EF4-FFF2-40B4-BE49-F238E27FC236}">
                <a16:creationId xmlns:a16="http://schemas.microsoft.com/office/drawing/2014/main" id="{BB0EA401-547F-64D7-E50C-8DC6200E6CB1}"/>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pPr lvl="0"/>
            <a:fld id="{BB333B34-C87C-402E-ABB0-13B7C9DEBBC4}" type="slidenum">
              <a:rPr lang="en-US" noProof="0" smtClean="0"/>
              <a:pPr lvl="0"/>
              <a:t>21</a:t>
            </a:fld>
            <a:endParaRPr lang="en-US" noProof="0" dirty="0"/>
          </a:p>
        </p:txBody>
      </p:sp>
    </p:spTree>
    <p:extLst>
      <p:ext uri="{BB962C8B-B14F-4D97-AF65-F5344CB8AC3E}">
        <p14:creationId xmlns:p14="http://schemas.microsoft.com/office/powerpoint/2010/main" val="319827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533957" y="463845"/>
            <a:ext cx="3289383" cy="3401475"/>
          </a:xfrm>
        </p:spPr>
        <p:txBody>
          <a:bodyPr/>
          <a:lstStyle/>
          <a:p>
            <a:r>
              <a:rPr lang="en-CA" dirty="0"/>
              <a:t>Increase retirement savings</a:t>
            </a:r>
            <a:endParaRPr lang="en-US" altLang="en-US" dirty="0">
              <a:sym typeface="Calibri Bold" pitchFamily="2" charset="0"/>
            </a:endParaRPr>
          </a:p>
        </p:txBody>
      </p:sp>
      <p:pic>
        <p:nvPicPr>
          <p:cNvPr id="12" name="Graphic 11">
            <a:extLst>
              <a:ext uri="{FF2B5EF4-FFF2-40B4-BE49-F238E27FC236}">
                <a16:creationId xmlns:a16="http://schemas.microsoft.com/office/drawing/2014/main" id="{6D120E2D-5260-F3B1-33A7-B8D9223439D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5063" y="2382504"/>
            <a:ext cx="1480172" cy="1480172"/>
          </a:xfrm>
          <a:prstGeom prst="rect">
            <a:avLst/>
          </a:prstGeom>
        </p:spPr>
      </p:pic>
      <p:sp>
        <p:nvSpPr>
          <p:cNvPr id="18" name="Content Placeholder 3">
            <a:extLst>
              <a:ext uri="{FF2B5EF4-FFF2-40B4-BE49-F238E27FC236}">
                <a16:creationId xmlns:a16="http://schemas.microsoft.com/office/drawing/2014/main" id="{5CE9A980-1E60-2147-1788-84C2C134441D}"/>
              </a:ext>
            </a:extLst>
          </p:cNvPr>
          <p:cNvSpPr txBox="1">
            <a:spLocks/>
          </p:cNvSpPr>
          <p:nvPr/>
        </p:nvSpPr>
        <p:spPr>
          <a:xfrm>
            <a:off x="4360065" y="475488"/>
            <a:ext cx="7164064" cy="1323439"/>
          </a:xfrm>
          <a:prstGeom prst="rect">
            <a:avLst/>
          </a:prstGeom>
        </p:spPr>
        <p:txBody>
          <a:bodyPr vert="horz" lIns="0" tIns="0" rIns="0" bIns="0" rtlCol="0">
            <a:sp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dirty="0">
                <a:cs typeface="Times New Roman" panose="02020603050405020304" pitchFamily="18" charset="0"/>
              </a:rPr>
              <a:t>Pay yourself first by taking advantage of your retirement plan.</a:t>
            </a:r>
          </a:p>
          <a:p>
            <a:pPr>
              <a:spcBef>
                <a:spcPts val="600"/>
              </a:spcBef>
            </a:pPr>
            <a:r>
              <a:rPr lang="en-US" dirty="0">
                <a:cs typeface="Times New Roman" panose="02020603050405020304" pitchFamily="18" charset="0"/>
              </a:rPr>
              <a:t>Have a plan for increasing your annual contribution until</a:t>
            </a:r>
            <a:br>
              <a:rPr lang="en-US" dirty="0">
                <a:cs typeface="Times New Roman" panose="02020603050405020304" pitchFamily="18" charset="0"/>
              </a:rPr>
            </a:br>
            <a:r>
              <a:rPr lang="en-US" dirty="0">
                <a:cs typeface="Times New Roman" panose="02020603050405020304" pitchFamily="18" charset="0"/>
              </a:rPr>
              <a:t>they max out.</a:t>
            </a:r>
          </a:p>
          <a:p>
            <a:pPr>
              <a:spcBef>
                <a:spcPts val="600"/>
              </a:spcBef>
            </a:pPr>
            <a:r>
              <a:rPr lang="en-US" dirty="0">
                <a:cs typeface="Times New Roman" panose="02020603050405020304" pitchFamily="18" charset="0"/>
              </a:rPr>
              <a:t>Benefit from compounding.</a:t>
            </a:r>
          </a:p>
        </p:txBody>
      </p:sp>
      <p:graphicFrame>
        <p:nvGraphicFramePr>
          <p:cNvPr id="7" name="Chart 6" descr="This is a live graph chart – per ADA best practices, no alt text is required. Since this is in a presentation file, no tagging/reading order is required. The presenter will speak to the content on the page.">
            <a:extLst>
              <a:ext uri="{FF2B5EF4-FFF2-40B4-BE49-F238E27FC236}">
                <a16:creationId xmlns:a16="http://schemas.microsoft.com/office/drawing/2014/main" id="{6E040CD3-5846-2378-E71B-6EE20CE54358}"/>
              </a:ext>
            </a:extLst>
          </p:cNvPr>
          <p:cNvGraphicFramePr>
            <a:graphicFrameLocks/>
          </p:cNvGraphicFramePr>
          <p:nvPr>
            <p:extLst>
              <p:ext uri="{D42A27DB-BD31-4B8C-83A1-F6EECF244321}">
                <p14:modId xmlns:p14="http://schemas.microsoft.com/office/powerpoint/2010/main" val="381499517"/>
              </p:ext>
            </p:extLst>
          </p:nvPr>
        </p:nvGraphicFramePr>
        <p:xfrm>
          <a:off x="4337243" y="2282972"/>
          <a:ext cx="7330797" cy="3681821"/>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 Placeholder 4">
            <a:extLst>
              <a:ext uri="{FF2B5EF4-FFF2-40B4-BE49-F238E27FC236}">
                <a16:creationId xmlns:a16="http://schemas.microsoft.com/office/drawing/2014/main" id="{DD64E8F9-7DE7-DBEB-94A8-70C5EE7F3EA7}"/>
              </a:ext>
            </a:extLst>
          </p:cNvPr>
          <p:cNvSpPr>
            <a:spLocks noGrp="1"/>
          </p:cNvSpPr>
          <p:nvPr>
            <p:ph type="body" sz="quarter" idx="14"/>
          </p:nvPr>
        </p:nvSpPr>
        <p:spPr>
          <a:xfrm>
            <a:off x="4356100" y="6110288"/>
            <a:ext cx="6778625" cy="403225"/>
          </a:xfrm>
        </p:spPr>
        <p:txBody>
          <a:bodyPr/>
          <a:lstStyle/>
          <a:p>
            <a:r>
              <a:rPr lang="en-CA" dirty="0"/>
              <a:t>Source: Bloomberg and DQYDJ for 401(k) maximum contribution amounts 1989-2023. The projected values assume maximum 401(k) contributions over 35 years as at December 31, 2023 invested at a hypothetical compound annual growth rate of 10.75% in the S&amp;P 500 Index (total return), accrued monthly. This is a hypothetical example for illustrative purposes only. </a:t>
            </a:r>
          </a:p>
        </p:txBody>
      </p:sp>
      <p:sp>
        <p:nvSpPr>
          <p:cNvPr id="2" name="Slide Number Placeholder 1">
            <a:extLst>
              <a:ext uri="{FF2B5EF4-FFF2-40B4-BE49-F238E27FC236}">
                <a16:creationId xmlns:a16="http://schemas.microsoft.com/office/drawing/2014/main" id="{10E0F078-5A78-1DA3-0E50-2B1EE10757AE}"/>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pPr lvl="0"/>
            <a:fld id="{BB333B34-C87C-402E-ABB0-13B7C9DEBBC4}" type="slidenum">
              <a:rPr lang="en-US" noProof="0" smtClean="0"/>
              <a:pPr lvl="0"/>
              <a:t>22</a:t>
            </a:fld>
            <a:endParaRPr lang="en-US" noProof="0" dirty="0"/>
          </a:p>
        </p:txBody>
      </p:sp>
    </p:spTree>
    <p:extLst>
      <p:ext uri="{BB962C8B-B14F-4D97-AF65-F5344CB8AC3E}">
        <p14:creationId xmlns:p14="http://schemas.microsoft.com/office/powerpoint/2010/main" val="246006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3DBA3-3680-C5FE-A22E-E9AF23D6092E}"/>
              </a:ext>
            </a:extLst>
          </p:cNvPr>
          <p:cNvSpPr>
            <a:spLocks noGrp="1"/>
          </p:cNvSpPr>
          <p:nvPr>
            <p:ph type="title"/>
          </p:nvPr>
        </p:nvSpPr>
        <p:spPr>
          <a:xfrm>
            <a:off x="466342" y="472437"/>
            <a:ext cx="11274553" cy="792167"/>
          </a:xfrm>
        </p:spPr>
        <p:txBody>
          <a:bodyPr/>
          <a:lstStyle/>
          <a:p>
            <a:r>
              <a:rPr lang="en-US" dirty="0"/>
              <a:t>Create an emergency fund</a:t>
            </a:r>
          </a:p>
        </p:txBody>
      </p:sp>
      <p:sp>
        <p:nvSpPr>
          <p:cNvPr id="13" name="Content Placeholder 2">
            <a:extLst>
              <a:ext uri="{FF2B5EF4-FFF2-40B4-BE49-F238E27FC236}">
                <a16:creationId xmlns:a16="http://schemas.microsoft.com/office/drawing/2014/main" id="{F5993AF9-1ED4-EE62-69EC-F9D84EE8713D}"/>
              </a:ext>
            </a:extLst>
          </p:cNvPr>
          <p:cNvSpPr txBox="1">
            <a:spLocks/>
          </p:cNvSpPr>
          <p:nvPr/>
        </p:nvSpPr>
        <p:spPr>
          <a:xfrm>
            <a:off x="1813937" y="1666240"/>
            <a:ext cx="3957627" cy="3732222"/>
          </a:xfrm>
          <a:prstGeom prst="rect">
            <a:avLst/>
          </a:prstGeom>
          <a:solidFill>
            <a:srgbClr val="00009A"/>
          </a:solidFill>
        </p:spPr>
        <p:txBody>
          <a:bodyPr vert="horz" lIns="182880" tIns="182880" rIns="365760" bIns="18288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dirty="0">
                <a:solidFill>
                  <a:schemeClr val="bg1"/>
                </a:solidFill>
              </a:rPr>
              <a:t>Have an emergency reserve of cash to cover any unexpected expenses.</a:t>
            </a:r>
          </a:p>
        </p:txBody>
      </p:sp>
      <p:pic>
        <p:nvPicPr>
          <p:cNvPr id="14" name="Graphic 13">
            <a:extLst>
              <a:ext uri="{FF2B5EF4-FFF2-40B4-BE49-F238E27FC236}">
                <a16:creationId xmlns:a16="http://schemas.microsoft.com/office/drawing/2014/main" id="{62DC8829-435B-B42D-301A-E21A4A5C610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15093" y="3523850"/>
            <a:ext cx="2355314" cy="2078216"/>
          </a:xfrm>
          <a:prstGeom prst="rect">
            <a:avLst/>
          </a:prstGeom>
        </p:spPr>
      </p:pic>
      <p:sp>
        <p:nvSpPr>
          <p:cNvPr id="6" name="Content Placeholder 2">
            <a:extLst>
              <a:ext uri="{FF2B5EF4-FFF2-40B4-BE49-F238E27FC236}">
                <a16:creationId xmlns:a16="http://schemas.microsoft.com/office/drawing/2014/main" id="{22B143DA-0596-0D19-19A0-DC9651E943BD}"/>
              </a:ext>
            </a:extLst>
          </p:cNvPr>
          <p:cNvSpPr txBox="1">
            <a:spLocks/>
          </p:cNvSpPr>
          <p:nvPr/>
        </p:nvSpPr>
        <p:spPr>
          <a:xfrm>
            <a:off x="6460412" y="1666240"/>
            <a:ext cx="3955497" cy="3732222"/>
          </a:xfrm>
          <a:prstGeom prst="rect">
            <a:avLst/>
          </a:prstGeom>
          <a:solidFill>
            <a:srgbClr val="06874E"/>
          </a:solidFill>
        </p:spPr>
        <p:txBody>
          <a:bodyPr vert="horz" lIns="182880" tIns="182880" rIns="365760" bIns="18288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lnSpc>
                <a:spcPct val="100000"/>
              </a:lnSpc>
              <a:buNone/>
            </a:pPr>
            <a:r>
              <a:rPr lang="en-US" dirty="0">
                <a:solidFill>
                  <a:schemeClr val="bg1"/>
                </a:solidFill>
              </a:rPr>
              <a:t>Set aside 6 months’ salary in an interest-bearing account that can be easily accessed if you need it. </a:t>
            </a:r>
          </a:p>
        </p:txBody>
      </p:sp>
      <p:pic>
        <p:nvPicPr>
          <p:cNvPr id="8" name="Graphic 7">
            <a:extLst>
              <a:ext uri="{FF2B5EF4-FFF2-40B4-BE49-F238E27FC236}">
                <a16:creationId xmlns:a16="http://schemas.microsoft.com/office/drawing/2014/main" id="{1FAA992D-2CD2-AE54-F6AC-CD7F07EA8C6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60504" y="3998848"/>
            <a:ext cx="2355312" cy="1617080"/>
          </a:xfrm>
          <a:prstGeom prst="rect">
            <a:avLst/>
          </a:prstGeom>
        </p:spPr>
      </p:pic>
      <p:sp>
        <p:nvSpPr>
          <p:cNvPr id="5" name="Slide Number Placeholder 4">
            <a:extLst>
              <a:ext uri="{FF2B5EF4-FFF2-40B4-BE49-F238E27FC236}">
                <a16:creationId xmlns:a16="http://schemas.microsoft.com/office/drawing/2014/main" id="{022A4D14-5A49-5EAF-9A2E-99321A09DCE7}"/>
              </a:ext>
              <a:ext uri="{C183D7F6-B498-43B3-948B-1728B52AA6E4}">
                <adec:decorative xmlns:adec="http://schemas.microsoft.com/office/drawing/2017/decorative" val="1"/>
              </a:ext>
            </a:extLst>
          </p:cNvPr>
          <p:cNvSpPr>
            <a:spLocks noGrp="1"/>
          </p:cNvSpPr>
          <p:nvPr>
            <p:ph type="sldNum" sz="quarter" idx="12"/>
          </p:nvPr>
        </p:nvSpPr>
        <p:spPr>
          <a:xfrm>
            <a:off x="11449993" y="6337639"/>
            <a:ext cx="283219" cy="175694"/>
          </a:xfrm>
        </p:spPr>
        <p:txBody>
          <a:bodyPr/>
          <a:lstStyle/>
          <a:p>
            <a:fld id="{BB333B34-C87C-402E-ABB0-13B7C9DEBBC4}" type="slidenum">
              <a:rPr lang="en-US" smtClean="0"/>
              <a:pPr/>
              <a:t>23</a:t>
            </a:fld>
            <a:endParaRPr lang="en-US" dirty="0"/>
          </a:p>
        </p:txBody>
      </p:sp>
    </p:spTree>
    <p:extLst>
      <p:ext uri="{BB962C8B-B14F-4D97-AF65-F5344CB8AC3E}">
        <p14:creationId xmlns:p14="http://schemas.microsoft.com/office/powerpoint/2010/main" val="59356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5A1E26A-C268-8E7D-BDBE-3B77206D3A17}"/>
              </a:ext>
              <a:ext uri="{C183D7F6-B498-43B3-948B-1728B52AA6E4}">
                <adec:decorative xmlns:adec="http://schemas.microsoft.com/office/drawing/2017/decorative" val="1"/>
              </a:ext>
            </a:extLst>
          </p:cNvPr>
          <p:cNvSpPr/>
          <p:nvPr/>
        </p:nvSpPr>
        <p:spPr>
          <a:xfrm>
            <a:off x="1646818" y="1544321"/>
            <a:ext cx="1524261" cy="844185"/>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17" name="Rectangle 16">
            <a:extLst>
              <a:ext uri="{FF2B5EF4-FFF2-40B4-BE49-F238E27FC236}">
                <a16:creationId xmlns:a16="http://schemas.microsoft.com/office/drawing/2014/main" id="{3E00E3C3-22A9-73A7-2A09-9214112B3067}"/>
              </a:ext>
              <a:ext uri="{C183D7F6-B498-43B3-948B-1728B52AA6E4}">
                <adec:decorative xmlns:adec="http://schemas.microsoft.com/office/drawing/2017/decorative" val="1"/>
              </a:ext>
            </a:extLst>
          </p:cNvPr>
          <p:cNvSpPr/>
          <p:nvPr/>
        </p:nvSpPr>
        <p:spPr>
          <a:xfrm>
            <a:off x="1646818" y="2447951"/>
            <a:ext cx="1524261" cy="243665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25" name="Rectangle 24">
            <a:extLst>
              <a:ext uri="{FF2B5EF4-FFF2-40B4-BE49-F238E27FC236}">
                <a16:creationId xmlns:a16="http://schemas.microsoft.com/office/drawing/2014/main" id="{A3F75350-72A0-B213-E904-CB5F3578387D}"/>
              </a:ext>
              <a:ext uri="{C183D7F6-B498-43B3-948B-1728B52AA6E4}">
                <adec:decorative xmlns:adec="http://schemas.microsoft.com/office/drawing/2017/decorative" val="1"/>
              </a:ext>
            </a:extLst>
          </p:cNvPr>
          <p:cNvSpPr/>
          <p:nvPr/>
        </p:nvSpPr>
        <p:spPr>
          <a:xfrm>
            <a:off x="1646818" y="4944050"/>
            <a:ext cx="1524261" cy="844185"/>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2" name="Title 1">
            <a:extLst>
              <a:ext uri="{FF2B5EF4-FFF2-40B4-BE49-F238E27FC236}">
                <a16:creationId xmlns:a16="http://schemas.microsoft.com/office/drawing/2014/main" id="{A763DBA3-3680-C5FE-A22E-E9AF23D6092E}"/>
              </a:ext>
            </a:extLst>
          </p:cNvPr>
          <p:cNvSpPr>
            <a:spLocks noGrp="1"/>
          </p:cNvSpPr>
          <p:nvPr>
            <p:ph type="title"/>
          </p:nvPr>
        </p:nvSpPr>
        <p:spPr>
          <a:xfrm>
            <a:off x="466342" y="472437"/>
            <a:ext cx="11274553" cy="792167"/>
          </a:xfrm>
        </p:spPr>
        <p:txBody>
          <a:bodyPr/>
          <a:lstStyle/>
          <a:p>
            <a:r>
              <a:rPr lang="en-US" dirty="0"/>
              <a:t>Consider down payment and mortgage costs</a:t>
            </a:r>
          </a:p>
        </p:txBody>
      </p:sp>
      <p:pic>
        <p:nvPicPr>
          <p:cNvPr id="22" name="Graphic 21">
            <a:extLst>
              <a:ext uri="{FF2B5EF4-FFF2-40B4-BE49-F238E27FC236}">
                <a16:creationId xmlns:a16="http://schemas.microsoft.com/office/drawing/2014/main" id="{E22F9F29-8DA3-9506-A906-10A61452264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48875" y="1630786"/>
            <a:ext cx="315883" cy="671252"/>
          </a:xfrm>
          <a:prstGeom prst="rect">
            <a:avLst/>
          </a:prstGeom>
        </p:spPr>
      </p:pic>
      <p:sp>
        <p:nvSpPr>
          <p:cNvPr id="18" name="Content Placeholder 2">
            <a:extLst>
              <a:ext uri="{FF2B5EF4-FFF2-40B4-BE49-F238E27FC236}">
                <a16:creationId xmlns:a16="http://schemas.microsoft.com/office/drawing/2014/main" id="{78D8A9EA-E43F-F167-8E9A-428E41E12E9A}"/>
              </a:ext>
            </a:extLst>
          </p:cNvPr>
          <p:cNvSpPr txBox="1">
            <a:spLocks/>
          </p:cNvSpPr>
          <p:nvPr/>
        </p:nvSpPr>
        <p:spPr>
          <a:xfrm>
            <a:off x="3154810" y="1544320"/>
            <a:ext cx="3908626" cy="844185"/>
          </a:xfrm>
          <a:prstGeom prst="rect">
            <a:avLst/>
          </a:prstGeom>
          <a:solidFill>
            <a:srgbClr val="00009A"/>
          </a:solidFill>
        </p:spPr>
        <p:txBody>
          <a:bodyPr vert="horz" lIns="182880" tIns="91440" rIns="91440" bIns="9144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dirty="0">
                <a:solidFill>
                  <a:schemeClr val="bg1"/>
                </a:solidFill>
              </a:rPr>
              <a:t>Save for a down payment of at</a:t>
            </a:r>
            <a:br>
              <a:rPr lang="en-US" sz="1800" dirty="0">
                <a:solidFill>
                  <a:schemeClr val="bg1"/>
                </a:solidFill>
              </a:rPr>
            </a:br>
            <a:r>
              <a:rPr lang="en-US" sz="1800" spc="-20" dirty="0">
                <a:solidFill>
                  <a:schemeClr val="bg1"/>
                </a:solidFill>
              </a:rPr>
              <a:t>least 20% of the cost of a home.</a:t>
            </a:r>
          </a:p>
          <a:p>
            <a:pPr marL="0" indent="0">
              <a:lnSpc>
                <a:spcPct val="100000"/>
              </a:lnSpc>
              <a:buFont typeface="Arial" panose="020B0604020202020204" pitchFamily="34" charset="0"/>
              <a:buNone/>
            </a:pPr>
            <a:endParaRPr lang="en-US" dirty="0">
              <a:solidFill>
                <a:schemeClr val="bg1"/>
              </a:solidFill>
            </a:endParaRPr>
          </a:p>
        </p:txBody>
      </p:sp>
      <p:pic>
        <p:nvPicPr>
          <p:cNvPr id="20" name="Graphic 19">
            <a:extLst>
              <a:ext uri="{FF2B5EF4-FFF2-40B4-BE49-F238E27FC236}">
                <a16:creationId xmlns:a16="http://schemas.microsoft.com/office/drawing/2014/main" id="{0365B65E-E8C8-CCA7-954F-30515363887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65870" y="3323200"/>
            <a:ext cx="686157" cy="686158"/>
          </a:xfrm>
          <a:prstGeom prst="rect">
            <a:avLst/>
          </a:prstGeom>
        </p:spPr>
      </p:pic>
      <p:sp>
        <p:nvSpPr>
          <p:cNvPr id="19" name="Content Placeholder 2">
            <a:extLst>
              <a:ext uri="{FF2B5EF4-FFF2-40B4-BE49-F238E27FC236}">
                <a16:creationId xmlns:a16="http://schemas.microsoft.com/office/drawing/2014/main" id="{130D321D-0D53-8A7B-5691-FFBBAA8C239E}"/>
              </a:ext>
            </a:extLst>
          </p:cNvPr>
          <p:cNvSpPr txBox="1">
            <a:spLocks/>
          </p:cNvSpPr>
          <p:nvPr/>
        </p:nvSpPr>
        <p:spPr>
          <a:xfrm>
            <a:off x="3154810" y="2447951"/>
            <a:ext cx="3908626" cy="2436654"/>
          </a:xfrm>
          <a:prstGeom prst="rect">
            <a:avLst/>
          </a:prstGeom>
          <a:solidFill>
            <a:srgbClr val="06874E"/>
          </a:solidFill>
        </p:spPr>
        <p:txBody>
          <a:bodyPr vert="horz" lIns="182880" tIns="91440" rIns="182880" bIns="9144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lnSpc>
                <a:spcPct val="100000"/>
              </a:lnSpc>
              <a:buNone/>
            </a:pPr>
            <a:r>
              <a:rPr lang="en-US" sz="1800" dirty="0">
                <a:solidFill>
                  <a:schemeClr val="bg1"/>
                </a:solidFill>
              </a:rPr>
              <a:t>Take advantage of any state </a:t>
            </a:r>
            <a:br>
              <a:rPr lang="en-US" sz="1800" dirty="0">
                <a:solidFill>
                  <a:schemeClr val="bg1"/>
                </a:solidFill>
              </a:rPr>
            </a:br>
            <a:r>
              <a:rPr lang="en-US" sz="1800" dirty="0">
                <a:solidFill>
                  <a:schemeClr val="bg1"/>
                </a:solidFill>
              </a:rPr>
              <a:t>and federal first-time home buyer programs. </a:t>
            </a:r>
          </a:p>
          <a:p>
            <a:pPr>
              <a:lnSpc>
                <a:spcPct val="100000"/>
              </a:lnSpc>
              <a:buClr>
                <a:schemeClr val="bg1"/>
              </a:buClr>
            </a:pPr>
            <a:r>
              <a:rPr lang="en-US" sz="1800" dirty="0">
                <a:solidFill>
                  <a:schemeClr val="bg1"/>
                </a:solidFill>
              </a:rPr>
              <a:t>See Federal Housing </a:t>
            </a:r>
            <a:br>
              <a:rPr lang="en-US" sz="1800" dirty="0">
                <a:solidFill>
                  <a:schemeClr val="bg1"/>
                </a:solidFill>
              </a:rPr>
            </a:br>
            <a:r>
              <a:rPr lang="en-US" sz="1800" dirty="0">
                <a:solidFill>
                  <a:schemeClr val="bg1"/>
                </a:solidFill>
              </a:rPr>
              <a:t>Authority and Federal </a:t>
            </a:r>
            <a:br>
              <a:rPr lang="en-US" sz="1800" dirty="0">
                <a:solidFill>
                  <a:schemeClr val="bg1"/>
                </a:solidFill>
              </a:rPr>
            </a:br>
            <a:r>
              <a:rPr lang="en-US" sz="1800" dirty="0">
                <a:solidFill>
                  <a:schemeClr val="bg1"/>
                </a:solidFill>
              </a:rPr>
              <a:t>National Mortgage </a:t>
            </a:r>
            <a:br>
              <a:rPr lang="en-US" sz="1800" dirty="0">
                <a:solidFill>
                  <a:schemeClr val="bg1"/>
                </a:solidFill>
              </a:rPr>
            </a:br>
            <a:r>
              <a:rPr lang="en-US" sz="1800" dirty="0">
                <a:solidFill>
                  <a:schemeClr val="bg1"/>
                </a:solidFill>
              </a:rPr>
              <a:t>Association websites.</a:t>
            </a:r>
          </a:p>
        </p:txBody>
      </p:sp>
      <p:pic>
        <p:nvPicPr>
          <p:cNvPr id="26" name="Graphic 25">
            <a:extLst>
              <a:ext uri="{FF2B5EF4-FFF2-40B4-BE49-F238E27FC236}">
                <a16:creationId xmlns:a16="http://schemas.microsoft.com/office/drawing/2014/main" id="{F31D8849-0495-5E6A-57B8-3F54A59DB28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167859" y="5073392"/>
            <a:ext cx="482175" cy="585498"/>
          </a:xfrm>
          <a:prstGeom prst="rect">
            <a:avLst/>
          </a:prstGeom>
        </p:spPr>
      </p:pic>
      <p:sp>
        <p:nvSpPr>
          <p:cNvPr id="24" name="Content Placeholder 2">
            <a:extLst>
              <a:ext uri="{FF2B5EF4-FFF2-40B4-BE49-F238E27FC236}">
                <a16:creationId xmlns:a16="http://schemas.microsoft.com/office/drawing/2014/main" id="{78D4AD22-E032-BE4D-0DEB-209CECF92A41}"/>
              </a:ext>
            </a:extLst>
          </p:cNvPr>
          <p:cNvSpPr txBox="1">
            <a:spLocks/>
          </p:cNvSpPr>
          <p:nvPr/>
        </p:nvSpPr>
        <p:spPr>
          <a:xfrm>
            <a:off x="3154810" y="4944050"/>
            <a:ext cx="3908626" cy="844185"/>
          </a:xfrm>
          <a:prstGeom prst="rect">
            <a:avLst/>
          </a:prstGeom>
          <a:solidFill>
            <a:srgbClr val="EC6453"/>
          </a:solidFill>
        </p:spPr>
        <p:txBody>
          <a:bodyPr vert="horz" lIns="182880" tIns="0" rIns="182880" bIns="0" rtlCol="0" anchor="ctr" anchorCtr="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CA" sz="1800" dirty="0">
                <a:solidFill>
                  <a:schemeClr val="bg1"/>
                </a:solidFill>
              </a:rPr>
              <a:t>Pre-qualify for a mortgage.</a:t>
            </a:r>
          </a:p>
        </p:txBody>
      </p:sp>
      <p:pic>
        <p:nvPicPr>
          <p:cNvPr id="23" name="Picture 22" descr="An individual holding a moving box. ">
            <a:extLst>
              <a:ext uri="{FF2B5EF4-FFF2-40B4-BE49-F238E27FC236}">
                <a16:creationId xmlns:a16="http://schemas.microsoft.com/office/drawing/2014/main" id="{31315A2F-383A-1837-C57B-119592D34D4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079703" y="1544320"/>
            <a:ext cx="3462303" cy="4248672"/>
          </a:xfrm>
          <a:prstGeom prst="rect">
            <a:avLst/>
          </a:prstGeom>
        </p:spPr>
      </p:pic>
      <p:sp>
        <p:nvSpPr>
          <p:cNvPr id="12" name="Slide Number Placeholder 11">
            <a:extLst>
              <a:ext uri="{FF2B5EF4-FFF2-40B4-BE49-F238E27FC236}">
                <a16:creationId xmlns:a16="http://schemas.microsoft.com/office/drawing/2014/main" id="{60158BA1-11EA-A854-4636-938A0F8A40B9}"/>
              </a:ext>
              <a:ext uri="{C183D7F6-B498-43B3-948B-1728B52AA6E4}">
                <adec:decorative xmlns:adec="http://schemas.microsoft.com/office/drawing/2017/decorative" val="1"/>
              </a:ext>
            </a:extLst>
          </p:cNvPr>
          <p:cNvSpPr>
            <a:spLocks noGrp="1"/>
          </p:cNvSpPr>
          <p:nvPr>
            <p:ph type="sldNum" sz="quarter" idx="12"/>
          </p:nvPr>
        </p:nvSpPr>
        <p:spPr>
          <a:xfrm>
            <a:off x="11449993" y="6337639"/>
            <a:ext cx="283219" cy="175694"/>
          </a:xfrm>
        </p:spPr>
        <p:txBody>
          <a:bodyPr/>
          <a:lstStyle/>
          <a:p>
            <a:fld id="{BB333B34-C87C-402E-ABB0-13B7C9DEBBC4}" type="slidenum">
              <a:rPr lang="en-US" smtClean="0"/>
              <a:pPr/>
              <a:t>24</a:t>
            </a:fld>
            <a:endParaRPr lang="en-US" dirty="0"/>
          </a:p>
        </p:txBody>
      </p:sp>
    </p:spTree>
    <p:extLst>
      <p:ext uri="{BB962C8B-B14F-4D97-AF65-F5344CB8AC3E}">
        <p14:creationId xmlns:p14="http://schemas.microsoft.com/office/powerpoint/2010/main" val="118204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533957" y="463845"/>
            <a:ext cx="3289383" cy="3401475"/>
          </a:xfrm>
        </p:spPr>
        <p:txBody>
          <a:bodyPr vert="horz" lIns="0" tIns="0" rIns="0" bIns="0" rtlCol="0" anchor="t">
            <a:noAutofit/>
          </a:bodyPr>
          <a:lstStyle/>
          <a:p>
            <a:r>
              <a:rPr lang="en-CA" dirty="0"/>
              <a:t>Buying a </a:t>
            </a:r>
            <a:br>
              <a:rPr lang="en-CA" dirty="0"/>
            </a:br>
            <a:r>
              <a:rPr lang="en-CA" dirty="0"/>
              <a:t>home is a big decision</a:t>
            </a:r>
            <a:endParaRPr lang="en-US" altLang="en-US" dirty="0"/>
          </a:p>
        </p:txBody>
      </p:sp>
      <p:pic>
        <p:nvPicPr>
          <p:cNvPr id="13" name="Graphic 12">
            <a:extLst>
              <a:ext uri="{FF2B5EF4-FFF2-40B4-BE49-F238E27FC236}">
                <a16:creationId xmlns:a16="http://schemas.microsoft.com/office/drawing/2014/main" id="{9340E84F-4932-B666-2D08-BBB85BC90B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4492" y="2458797"/>
            <a:ext cx="1470131" cy="1666148"/>
          </a:xfrm>
          <a:prstGeom prst="rect">
            <a:avLst/>
          </a:prstGeom>
        </p:spPr>
      </p:pic>
      <p:sp>
        <p:nvSpPr>
          <p:cNvPr id="17" name="Text Placeholder 16">
            <a:extLst>
              <a:ext uri="{FF2B5EF4-FFF2-40B4-BE49-F238E27FC236}">
                <a16:creationId xmlns:a16="http://schemas.microsoft.com/office/drawing/2014/main" id="{0C2A3089-1C65-5EC0-8C1D-93A303C8C947}"/>
              </a:ext>
            </a:extLst>
          </p:cNvPr>
          <p:cNvSpPr>
            <a:spLocks noGrp="1"/>
          </p:cNvSpPr>
          <p:nvPr>
            <p:ph type="body" sz="quarter" idx="15"/>
          </p:nvPr>
        </p:nvSpPr>
        <p:spPr>
          <a:xfrm>
            <a:off x="4360065" y="475488"/>
            <a:ext cx="6411029" cy="792162"/>
          </a:xfrm>
        </p:spPr>
        <p:txBody>
          <a:bodyPr/>
          <a:lstStyle/>
          <a:p>
            <a:r>
              <a:rPr lang="en-US" dirty="0"/>
              <a:t>Be informed about what’s involved and set yourself up for success.</a:t>
            </a:r>
          </a:p>
        </p:txBody>
      </p:sp>
      <p:sp>
        <p:nvSpPr>
          <p:cNvPr id="18" name="Text Placeholder 18">
            <a:extLst>
              <a:ext uri="{FF2B5EF4-FFF2-40B4-BE49-F238E27FC236}">
                <a16:creationId xmlns:a16="http://schemas.microsoft.com/office/drawing/2014/main" id="{1F156A14-38E7-9485-5FBD-C08778A85CDB}"/>
              </a:ext>
            </a:extLst>
          </p:cNvPr>
          <p:cNvSpPr txBox="1">
            <a:spLocks/>
          </p:cNvSpPr>
          <p:nvPr/>
        </p:nvSpPr>
        <p:spPr>
          <a:xfrm>
            <a:off x="5147170" y="1479926"/>
            <a:ext cx="6587630" cy="641925"/>
          </a:xfrm>
          <a:prstGeom prst="rect">
            <a:avLst/>
          </a:prstGeom>
          <a:solidFill>
            <a:srgbClr val="06874E"/>
          </a:solidFill>
        </p:spPr>
        <p:txBody>
          <a:bodyPr vert="horz" lIns="182880" tIns="0" rIns="0" bIns="0" rtlCol="0" anchor="ctr" anchorCtr="0">
            <a:noAutofit/>
          </a:bodyPr>
          <a:lstStyle>
            <a:lvl1pPr marL="237744"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1pPr>
            <a:lvl2pPr marL="576072"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2pPr>
            <a:lvl3pPr marL="914400"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lnSpc>
                <a:spcPct val="115000"/>
              </a:lnSpc>
              <a:spcBef>
                <a:spcPts val="0"/>
              </a:spcBef>
              <a:buNone/>
            </a:pPr>
            <a:r>
              <a:rPr lang="en-CA" sz="2000" dirty="0">
                <a:solidFill>
                  <a:schemeClr val="bg1"/>
                </a:solidFill>
                <a:ea typeface="Calibri" panose="020F0502020204030204" pitchFamily="34" charset="0"/>
                <a:cs typeface="Times New Roman" panose="02020603050405020304" pitchFamily="18" charset="0"/>
              </a:rPr>
              <a:t>Pay off high-interest debt.</a:t>
            </a:r>
          </a:p>
        </p:txBody>
      </p:sp>
      <p:sp>
        <p:nvSpPr>
          <p:cNvPr id="19" name="Rectangle 18">
            <a:extLst>
              <a:ext uri="{FF2B5EF4-FFF2-40B4-BE49-F238E27FC236}">
                <a16:creationId xmlns:a16="http://schemas.microsoft.com/office/drawing/2014/main" id="{D33EEFC9-3F96-F948-C104-718CA5120FE2}"/>
              </a:ext>
              <a:ext uri="{C183D7F6-B498-43B3-948B-1728B52AA6E4}">
                <adec:decorative xmlns:adec="http://schemas.microsoft.com/office/drawing/2017/decorative" val="1"/>
              </a:ext>
            </a:extLst>
          </p:cNvPr>
          <p:cNvSpPr/>
          <p:nvPr/>
        </p:nvSpPr>
        <p:spPr>
          <a:xfrm>
            <a:off x="4356433" y="1479926"/>
            <a:ext cx="719853" cy="64008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sz="2000" dirty="0"/>
          </a:p>
        </p:txBody>
      </p:sp>
      <p:pic>
        <p:nvPicPr>
          <p:cNvPr id="20" name="Graphic 19">
            <a:extLst>
              <a:ext uri="{FF2B5EF4-FFF2-40B4-BE49-F238E27FC236}">
                <a16:creationId xmlns:a16="http://schemas.microsoft.com/office/drawing/2014/main" id="{456CDEDB-254F-1F9F-6F34-D0396037389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18839" y="1602162"/>
            <a:ext cx="582930" cy="411480"/>
          </a:xfrm>
          <a:prstGeom prst="rect">
            <a:avLst/>
          </a:prstGeom>
        </p:spPr>
      </p:pic>
      <p:sp>
        <p:nvSpPr>
          <p:cNvPr id="21" name="Text Placeholder 18">
            <a:extLst>
              <a:ext uri="{FF2B5EF4-FFF2-40B4-BE49-F238E27FC236}">
                <a16:creationId xmlns:a16="http://schemas.microsoft.com/office/drawing/2014/main" id="{22F2D854-47F8-75F9-DFDE-5A59D59D2D5A}"/>
              </a:ext>
            </a:extLst>
          </p:cNvPr>
          <p:cNvSpPr txBox="1">
            <a:spLocks/>
          </p:cNvSpPr>
          <p:nvPr/>
        </p:nvSpPr>
        <p:spPr>
          <a:xfrm>
            <a:off x="5147170" y="2403418"/>
            <a:ext cx="6587630" cy="640080"/>
          </a:xfrm>
          <a:prstGeom prst="rect">
            <a:avLst/>
          </a:prstGeom>
          <a:solidFill>
            <a:srgbClr val="06874E"/>
          </a:solidFill>
        </p:spPr>
        <p:txBody>
          <a:bodyPr vert="horz" lIns="182880" tIns="0" rIns="0" bIns="0" rtlCol="0" anchor="ctr" anchorCtr="0">
            <a:noAutofit/>
          </a:bodyPr>
          <a:lstStyle>
            <a:lvl1pPr marL="237744"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1pPr>
            <a:lvl2pPr marL="576072"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2pPr>
            <a:lvl3pPr marL="914400"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lnSpc>
                <a:spcPct val="115000"/>
              </a:lnSpc>
              <a:spcBef>
                <a:spcPts val="0"/>
              </a:spcBef>
              <a:buNone/>
            </a:pPr>
            <a:r>
              <a:rPr lang="en-CA" sz="2000" dirty="0">
                <a:solidFill>
                  <a:schemeClr val="bg1"/>
                </a:solidFill>
                <a:ea typeface="Calibri" panose="020F0502020204030204" pitchFamily="34" charset="0"/>
                <a:cs typeface="Times New Roman" panose="02020603050405020304" pitchFamily="18" charset="0"/>
              </a:rPr>
              <a:t>Increase retirement savings.</a:t>
            </a:r>
          </a:p>
        </p:txBody>
      </p:sp>
      <p:sp>
        <p:nvSpPr>
          <p:cNvPr id="24" name="Rectangle 23">
            <a:extLst>
              <a:ext uri="{FF2B5EF4-FFF2-40B4-BE49-F238E27FC236}">
                <a16:creationId xmlns:a16="http://schemas.microsoft.com/office/drawing/2014/main" id="{A923BE38-17FE-B2D9-6E06-CACC363EB585}"/>
              </a:ext>
              <a:ext uri="{C183D7F6-B498-43B3-948B-1728B52AA6E4}">
                <adec:decorative xmlns:adec="http://schemas.microsoft.com/office/drawing/2017/decorative" val="1"/>
              </a:ext>
            </a:extLst>
          </p:cNvPr>
          <p:cNvSpPr/>
          <p:nvPr/>
        </p:nvSpPr>
        <p:spPr>
          <a:xfrm>
            <a:off x="4356433" y="2409112"/>
            <a:ext cx="719853" cy="64008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sz="2000" dirty="0"/>
          </a:p>
        </p:txBody>
      </p:sp>
      <p:pic>
        <p:nvPicPr>
          <p:cNvPr id="25" name="Graphic 24">
            <a:extLst>
              <a:ext uri="{FF2B5EF4-FFF2-40B4-BE49-F238E27FC236}">
                <a16:creationId xmlns:a16="http://schemas.microsoft.com/office/drawing/2014/main" id="{6D4D8328-6227-66E3-F44E-4E6FAF7CD5D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18839" y="2523412"/>
            <a:ext cx="582930" cy="411480"/>
          </a:xfrm>
          <a:prstGeom prst="rect">
            <a:avLst/>
          </a:prstGeom>
        </p:spPr>
      </p:pic>
      <p:sp>
        <p:nvSpPr>
          <p:cNvPr id="26" name="Text Placeholder 18">
            <a:extLst>
              <a:ext uri="{FF2B5EF4-FFF2-40B4-BE49-F238E27FC236}">
                <a16:creationId xmlns:a16="http://schemas.microsoft.com/office/drawing/2014/main" id="{B2F30B2D-5032-440B-F040-ECC95EC40C37}"/>
              </a:ext>
            </a:extLst>
          </p:cNvPr>
          <p:cNvSpPr txBox="1">
            <a:spLocks/>
          </p:cNvSpPr>
          <p:nvPr/>
        </p:nvSpPr>
        <p:spPr>
          <a:xfrm>
            <a:off x="5147170" y="3332392"/>
            <a:ext cx="6587630" cy="640080"/>
          </a:xfrm>
          <a:prstGeom prst="rect">
            <a:avLst/>
          </a:prstGeom>
          <a:solidFill>
            <a:srgbClr val="06874E"/>
          </a:solidFill>
        </p:spPr>
        <p:txBody>
          <a:bodyPr vert="horz" lIns="182880" tIns="0" rIns="0" bIns="0" rtlCol="0" anchor="ctr" anchorCtr="0">
            <a:noAutofit/>
          </a:bodyPr>
          <a:lstStyle>
            <a:lvl1pPr marL="237744"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1pPr>
            <a:lvl2pPr marL="576072"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2pPr>
            <a:lvl3pPr marL="914400"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lnSpc>
                <a:spcPct val="115000"/>
              </a:lnSpc>
              <a:spcBef>
                <a:spcPts val="0"/>
              </a:spcBef>
              <a:buNone/>
            </a:pPr>
            <a:r>
              <a:rPr lang="en-CA" sz="2000" dirty="0">
                <a:solidFill>
                  <a:schemeClr val="bg1"/>
                </a:solidFill>
                <a:ea typeface="Calibri" panose="020F0502020204030204" pitchFamily="34" charset="0"/>
                <a:cs typeface="Times New Roman" panose="02020603050405020304" pitchFamily="18" charset="0"/>
              </a:rPr>
              <a:t>Create an emergency fund.</a:t>
            </a:r>
          </a:p>
        </p:txBody>
      </p:sp>
      <p:sp>
        <p:nvSpPr>
          <p:cNvPr id="27" name="Rectangle 26">
            <a:extLst>
              <a:ext uri="{FF2B5EF4-FFF2-40B4-BE49-F238E27FC236}">
                <a16:creationId xmlns:a16="http://schemas.microsoft.com/office/drawing/2014/main" id="{7C7018C8-53FF-11C2-AEE5-42FB76954953}"/>
              </a:ext>
              <a:ext uri="{C183D7F6-B498-43B3-948B-1728B52AA6E4}">
                <adec:decorative xmlns:adec="http://schemas.microsoft.com/office/drawing/2017/decorative" val="1"/>
              </a:ext>
            </a:extLst>
          </p:cNvPr>
          <p:cNvSpPr/>
          <p:nvPr/>
        </p:nvSpPr>
        <p:spPr>
          <a:xfrm>
            <a:off x="4356433" y="3330760"/>
            <a:ext cx="719853" cy="64008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sz="2000" dirty="0"/>
          </a:p>
        </p:txBody>
      </p:sp>
      <p:pic>
        <p:nvPicPr>
          <p:cNvPr id="31" name="Graphic 30">
            <a:extLst>
              <a:ext uri="{FF2B5EF4-FFF2-40B4-BE49-F238E27FC236}">
                <a16:creationId xmlns:a16="http://schemas.microsoft.com/office/drawing/2014/main" id="{6D85041E-CCEF-A963-5CEF-4DE2820FA1C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18839" y="3445060"/>
            <a:ext cx="582930" cy="411480"/>
          </a:xfrm>
          <a:prstGeom prst="rect">
            <a:avLst/>
          </a:prstGeom>
        </p:spPr>
      </p:pic>
      <p:sp>
        <p:nvSpPr>
          <p:cNvPr id="32" name="Text Placeholder 18">
            <a:extLst>
              <a:ext uri="{FF2B5EF4-FFF2-40B4-BE49-F238E27FC236}">
                <a16:creationId xmlns:a16="http://schemas.microsoft.com/office/drawing/2014/main" id="{0067B04F-6948-22AC-C915-8C8D20F0EF4C}"/>
              </a:ext>
            </a:extLst>
          </p:cNvPr>
          <p:cNvSpPr txBox="1">
            <a:spLocks/>
          </p:cNvSpPr>
          <p:nvPr/>
        </p:nvSpPr>
        <p:spPr>
          <a:xfrm>
            <a:off x="5147170" y="4254040"/>
            <a:ext cx="6587630" cy="640080"/>
          </a:xfrm>
          <a:prstGeom prst="rect">
            <a:avLst/>
          </a:prstGeom>
          <a:solidFill>
            <a:srgbClr val="06874E"/>
          </a:solidFill>
        </p:spPr>
        <p:txBody>
          <a:bodyPr vert="horz" lIns="182880" tIns="0" rIns="0" bIns="0" rtlCol="0" anchor="ctr" anchorCtr="0">
            <a:noAutofit/>
          </a:bodyPr>
          <a:lstStyle>
            <a:lvl1pPr marL="237744"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1pPr>
            <a:lvl2pPr marL="576072"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2pPr>
            <a:lvl3pPr marL="914400"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lnSpc>
                <a:spcPct val="115000"/>
              </a:lnSpc>
              <a:spcBef>
                <a:spcPts val="0"/>
              </a:spcBef>
              <a:spcAft>
                <a:spcPts val="800"/>
              </a:spcAft>
              <a:buNone/>
            </a:pPr>
            <a:r>
              <a:rPr lang="en-CA" sz="2000" dirty="0">
                <a:solidFill>
                  <a:schemeClr val="bg1"/>
                </a:solidFill>
                <a:ea typeface="Calibri" panose="020F0502020204030204" pitchFamily="34" charset="0"/>
                <a:cs typeface="Times New Roman" panose="02020603050405020304" pitchFamily="18" charset="0"/>
              </a:rPr>
              <a:t>Consider down payment and mortgage costs.</a:t>
            </a:r>
          </a:p>
        </p:txBody>
      </p:sp>
      <p:sp>
        <p:nvSpPr>
          <p:cNvPr id="33" name="Rectangle 32">
            <a:extLst>
              <a:ext uri="{FF2B5EF4-FFF2-40B4-BE49-F238E27FC236}">
                <a16:creationId xmlns:a16="http://schemas.microsoft.com/office/drawing/2014/main" id="{0765C1FB-8374-4669-C2B7-965DC7A9C998}"/>
              </a:ext>
              <a:ext uri="{C183D7F6-B498-43B3-948B-1728B52AA6E4}">
                <adec:decorative xmlns:adec="http://schemas.microsoft.com/office/drawing/2017/decorative" val="1"/>
              </a:ext>
            </a:extLst>
          </p:cNvPr>
          <p:cNvSpPr/>
          <p:nvPr/>
        </p:nvSpPr>
        <p:spPr>
          <a:xfrm>
            <a:off x="4356433" y="4254040"/>
            <a:ext cx="719853" cy="64008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sz="2000" dirty="0"/>
          </a:p>
        </p:txBody>
      </p:sp>
      <p:pic>
        <p:nvPicPr>
          <p:cNvPr id="34" name="Graphic 33">
            <a:extLst>
              <a:ext uri="{FF2B5EF4-FFF2-40B4-BE49-F238E27FC236}">
                <a16:creationId xmlns:a16="http://schemas.microsoft.com/office/drawing/2014/main" id="{CAB2403F-EEE6-4C6E-6E1A-7C581462A3F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18839" y="4362361"/>
            <a:ext cx="582930" cy="411480"/>
          </a:xfrm>
          <a:prstGeom prst="rect">
            <a:avLst/>
          </a:prstGeom>
        </p:spPr>
      </p:pic>
      <p:sp>
        <p:nvSpPr>
          <p:cNvPr id="38" name="Text Placeholder 18">
            <a:extLst>
              <a:ext uri="{FF2B5EF4-FFF2-40B4-BE49-F238E27FC236}">
                <a16:creationId xmlns:a16="http://schemas.microsoft.com/office/drawing/2014/main" id="{6003FDC6-BAA0-2A7D-FD33-85474B960397}"/>
              </a:ext>
            </a:extLst>
          </p:cNvPr>
          <p:cNvSpPr txBox="1">
            <a:spLocks/>
          </p:cNvSpPr>
          <p:nvPr/>
        </p:nvSpPr>
        <p:spPr>
          <a:xfrm>
            <a:off x="5147170" y="5175688"/>
            <a:ext cx="6587630" cy="640080"/>
          </a:xfrm>
          <a:prstGeom prst="rect">
            <a:avLst/>
          </a:prstGeom>
          <a:solidFill>
            <a:srgbClr val="06874E"/>
          </a:solidFill>
        </p:spPr>
        <p:txBody>
          <a:bodyPr vert="horz" lIns="182880" tIns="0" rIns="0" bIns="0" rtlCol="0" anchor="ctr" anchorCtr="0">
            <a:noAutofit/>
          </a:bodyPr>
          <a:lstStyle>
            <a:lvl1pPr marL="237744"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1pPr>
            <a:lvl2pPr marL="576072"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2pPr>
            <a:lvl3pPr marL="914400"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lnSpc>
                <a:spcPct val="115000"/>
              </a:lnSpc>
              <a:spcBef>
                <a:spcPts val="0"/>
              </a:spcBef>
              <a:buNone/>
            </a:pPr>
            <a:r>
              <a:rPr lang="en-CA" sz="2000" dirty="0">
                <a:solidFill>
                  <a:schemeClr val="bg1"/>
                </a:solidFill>
                <a:cs typeface="Times New Roman" panose="02020603050405020304" pitchFamily="18" charset="0"/>
              </a:rPr>
              <a:t>Pre-qualify for a mortgage.</a:t>
            </a:r>
          </a:p>
        </p:txBody>
      </p:sp>
      <p:sp>
        <p:nvSpPr>
          <p:cNvPr id="39" name="Rectangle 38">
            <a:extLst>
              <a:ext uri="{FF2B5EF4-FFF2-40B4-BE49-F238E27FC236}">
                <a16:creationId xmlns:a16="http://schemas.microsoft.com/office/drawing/2014/main" id="{D02E544B-29C3-1DA5-1A13-EBE0136CA284}"/>
              </a:ext>
              <a:ext uri="{C183D7F6-B498-43B3-948B-1728B52AA6E4}">
                <adec:decorative xmlns:adec="http://schemas.microsoft.com/office/drawing/2017/decorative" val="1"/>
              </a:ext>
            </a:extLst>
          </p:cNvPr>
          <p:cNvSpPr/>
          <p:nvPr/>
        </p:nvSpPr>
        <p:spPr>
          <a:xfrm>
            <a:off x="4356433" y="5175688"/>
            <a:ext cx="719853" cy="64008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sz="2000" dirty="0"/>
          </a:p>
        </p:txBody>
      </p:sp>
      <p:pic>
        <p:nvPicPr>
          <p:cNvPr id="40" name="Graphic 39">
            <a:extLst>
              <a:ext uri="{FF2B5EF4-FFF2-40B4-BE49-F238E27FC236}">
                <a16:creationId xmlns:a16="http://schemas.microsoft.com/office/drawing/2014/main" id="{CBF40644-7ECA-D3BB-7FAA-C37B4BEB2E5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18839" y="5284009"/>
            <a:ext cx="582930" cy="411480"/>
          </a:xfrm>
          <a:prstGeom prst="rect">
            <a:avLst/>
          </a:prstGeom>
        </p:spPr>
      </p:pic>
      <p:sp>
        <p:nvSpPr>
          <p:cNvPr id="2" name="Slide Number Placeholder 1">
            <a:extLst>
              <a:ext uri="{FF2B5EF4-FFF2-40B4-BE49-F238E27FC236}">
                <a16:creationId xmlns:a16="http://schemas.microsoft.com/office/drawing/2014/main" id="{48FE9E60-9742-CDE5-A887-B087DE2309FF}"/>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25</a:t>
            </a:fld>
            <a:endParaRPr lang="en-US" dirty="0"/>
          </a:p>
        </p:txBody>
      </p:sp>
    </p:spTree>
    <p:extLst>
      <p:ext uri="{BB962C8B-B14F-4D97-AF65-F5344CB8AC3E}">
        <p14:creationId xmlns:p14="http://schemas.microsoft.com/office/powerpoint/2010/main" val="61538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01FF8C-7A53-73C3-88A9-4FE94A3FE1C2}"/>
              </a:ext>
            </a:extLst>
          </p:cNvPr>
          <p:cNvSpPr>
            <a:spLocks noGrp="1"/>
          </p:cNvSpPr>
          <p:nvPr>
            <p:ph type="title"/>
          </p:nvPr>
        </p:nvSpPr>
        <p:spPr>
          <a:xfrm>
            <a:off x="466342" y="472437"/>
            <a:ext cx="11274553" cy="792167"/>
          </a:xfrm>
        </p:spPr>
        <p:txBody>
          <a:bodyPr/>
          <a:lstStyle/>
          <a:p>
            <a:r>
              <a:rPr lang="en-US" dirty="0"/>
              <a:t>First-time homebuyer and Financial literacy checklists</a:t>
            </a:r>
          </a:p>
        </p:txBody>
      </p:sp>
      <p:grpSp>
        <p:nvGrpSpPr>
          <p:cNvPr id="9" name="Group 8" descr="Screen captures of Manulife John Hancock Investments’ First-Time Homebuyer Checklist, a roadmap for your clients on the areas they need to focus on and potential next steps on their journey to buying their first home, and Financial Literacy Checklist, a roadmap that is helpful when determining what education is needed when conducting family meetings.">
            <a:extLst>
              <a:ext uri="{FF2B5EF4-FFF2-40B4-BE49-F238E27FC236}">
                <a16:creationId xmlns:a16="http://schemas.microsoft.com/office/drawing/2014/main" id="{4AAA5028-F81F-9E7E-69A0-53DA42AFAEC7}"/>
              </a:ext>
            </a:extLst>
          </p:cNvPr>
          <p:cNvGrpSpPr/>
          <p:nvPr/>
        </p:nvGrpSpPr>
        <p:grpSpPr>
          <a:xfrm>
            <a:off x="1328538" y="1118361"/>
            <a:ext cx="9532501" cy="4612552"/>
            <a:chOff x="1610854" y="1412137"/>
            <a:chExt cx="8654190" cy="4187559"/>
          </a:xfrm>
        </p:grpSpPr>
        <p:pic>
          <p:nvPicPr>
            <p:cNvPr id="28" name="Picture 27">
              <a:extLst>
                <a:ext uri="{FF2B5EF4-FFF2-40B4-BE49-F238E27FC236}">
                  <a16:creationId xmlns:a16="http://schemas.microsoft.com/office/drawing/2014/main" id="{29269704-EE5C-B0F8-9539-44F407360E9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12646" y="1412137"/>
              <a:ext cx="1831881" cy="2370670"/>
            </a:xfrm>
            <a:prstGeom prst="rect">
              <a:avLst/>
            </a:prstGeom>
            <a:ln w="6350">
              <a:solidFill>
                <a:schemeClr val="bg1">
                  <a:lumMod val="65000"/>
                </a:schemeClr>
              </a:solidFill>
            </a:ln>
            <a:effectLst/>
          </p:spPr>
        </p:pic>
        <p:pic>
          <p:nvPicPr>
            <p:cNvPr id="26" name="Picture 25">
              <a:extLst>
                <a:ext uri="{FF2B5EF4-FFF2-40B4-BE49-F238E27FC236}">
                  <a16:creationId xmlns:a16="http://schemas.microsoft.com/office/drawing/2014/main" id="{CCBC9648-5816-5EDE-10C4-F2F1D7AB399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467871" y="1704446"/>
              <a:ext cx="1831882" cy="2370670"/>
            </a:xfrm>
            <a:prstGeom prst="rect">
              <a:avLst/>
            </a:prstGeom>
            <a:ln w="6350">
              <a:solidFill>
                <a:schemeClr val="bg1">
                  <a:lumMod val="65000"/>
                </a:schemeClr>
              </a:solidFill>
            </a:ln>
            <a:effectLst/>
          </p:spPr>
        </p:pic>
        <p:pic>
          <p:nvPicPr>
            <p:cNvPr id="25" name="Picture 24">
              <a:extLst>
                <a:ext uri="{FF2B5EF4-FFF2-40B4-BE49-F238E27FC236}">
                  <a16:creationId xmlns:a16="http://schemas.microsoft.com/office/drawing/2014/main" id="{B011D4CE-FDFF-A928-164C-605B762CCD2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130592" y="1996755"/>
              <a:ext cx="1831882" cy="2370670"/>
            </a:xfrm>
            <a:prstGeom prst="rect">
              <a:avLst/>
            </a:prstGeom>
            <a:ln w="6350">
              <a:solidFill>
                <a:schemeClr val="bg1">
                  <a:lumMod val="65000"/>
                </a:schemeClr>
              </a:solidFill>
            </a:ln>
            <a:effectLst/>
          </p:spPr>
        </p:pic>
        <p:pic>
          <p:nvPicPr>
            <p:cNvPr id="22" name="Picture 21">
              <a:extLst>
                <a:ext uri="{FF2B5EF4-FFF2-40B4-BE49-F238E27FC236}">
                  <a16:creationId xmlns:a16="http://schemas.microsoft.com/office/drawing/2014/main" id="{1F7E1712-87D4-76F8-F5B7-BE1EB1C40E9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785818" y="2297862"/>
              <a:ext cx="1831882" cy="2370672"/>
            </a:xfrm>
            <a:prstGeom prst="rect">
              <a:avLst/>
            </a:prstGeom>
            <a:ln w="6350">
              <a:solidFill>
                <a:schemeClr val="bg1">
                  <a:lumMod val="65000"/>
                </a:schemeClr>
              </a:solidFill>
            </a:ln>
            <a:effectLst/>
          </p:spPr>
        </p:pic>
        <p:pic>
          <p:nvPicPr>
            <p:cNvPr id="21" name="Picture 20">
              <a:extLst>
                <a:ext uri="{FF2B5EF4-FFF2-40B4-BE49-F238E27FC236}">
                  <a16:creationId xmlns:a16="http://schemas.microsoft.com/office/drawing/2014/main" id="{2E2E3758-6174-8EA4-8E8C-81018B03938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433161" y="2629220"/>
              <a:ext cx="1831883" cy="2370672"/>
            </a:xfrm>
            <a:prstGeom prst="rect">
              <a:avLst/>
            </a:prstGeom>
            <a:ln w="6350">
              <a:solidFill>
                <a:schemeClr val="bg1">
                  <a:lumMod val="65000"/>
                </a:schemeClr>
              </a:solidFill>
            </a:ln>
            <a:effectLst/>
          </p:spPr>
        </p:pic>
        <p:pic>
          <p:nvPicPr>
            <p:cNvPr id="7" name="Picture 6">
              <a:extLst>
                <a:ext uri="{FF2B5EF4-FFF2-40B4-BE49-F238E27FC236}">
                  <a16:creationId xmlns:a16="http://schemas.microsoft.com/office/drawing/2014/main" id="{0E4B247E-A093-0401-BFE6-99217196753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767224" y="2330373"/>
              <a:ext cx="1831883" cy="2370674"/>
            </a:xfrm>
            <a:prstGeom prst="rect">
              <a:avLst/>
            </a:prstGeom>
            <a:ln w="6350">
              <a:solidFill>
                <a:schemeClr val="bg1">
                  <a:lumMod val="65000"/>
                </a:schemeClr>
              </a:solidFill>
            </a:ln>
            <a:effectLst/>
          </p:spPr>
        </p:pic>
        <p:pic>
          <p:nvPicPr>
            <p:cNvPr id="8" name="Picture 7">
              <a:extLst>
                <a:ext uri="{FF2B5EF4-FFF2-40B4-BE49-F238E27FC236}">
                  <a16:creationId xmlns:a16="http://schemas.microsoft.com/office/drawing/2014/main" id="{A3AE005E-E525-368A-E1D0-62193C0272D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610854" y="2552278"/>
              <a:ext cx="2353450" cy="3047417"/>
            </a:xfrm>
            <a:prstGeom prst="rect">
              <a:avLst/>
            </a:prstGeom>
            <a:ln w="6350">
              <a:solidFill>
                <a:schemeClr val="bg1">
                  <a:lumMod val="65000"/>
                </a:schemeClr>
              </a:solidFill>
            </a:ln>
            <a:effectLst/>
          </p:spPr>
        </p:pic>
        <p:pic>
          <p:nvPicPr>
            <p:cNvPr id="12" name="Picture 11">
              <a:extLst>
                <a:ext uri="{FF2B5EF4-FFF2-40B4-BE49-F238E27FC236}">
                  <a16:creationId xmlns:a16="http://schemas.microsoft.com/office/drawing/2014/main" id="{524FBE2F-4CAC-E5DC-CC69-7DE2A68B0A6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054443" y="2552279"/>
              <a:ext cx="2353450" cy="3047417"/>
            </a:xfrm>
            <a:prstGeom prst="rect">
              <a:avLst/>
            </a:prstGeom>
            <a:ln w="6350">
              <a:solidFill>
                <a:schemeClr val="bg1">
                  <a:lumMod val="65000"/>
                </a:schemeClr>
              </a:solidFill>
            </a:ln>
            <a:effectLst/>
          </p:spPr>
        </p:pic>
        <p:pic>
          <p:nvPicPr>
            <p:cNvPr id="10" name="Picture 9">
              <a:extLst>
                <a:ext uri="{FF2B5EF4-FFF2-40B4-BE49-F238E27FC236}">
                  <a16:creationId xmlns:a16="http://schemas.microsoft.com/office/drawing/2014/main" id="{0843C3FD-F243-DA7C-3956-5870988A4F0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080874" y="2929581"/>
              <a:ext cx="1831883" cy="2370672"/>
            </a:xfrm>
            <a:prstGeom prst="rect">
              <a:avLst/>
            </a:prstGeom>
            <a:ln w="6350">
              <a:solidFill>
                <a:schemeClr val="bg1">
                  <a:lumMod val="65000"/>
                </a:schemeClr>
              </a:solidFill>
            </a:ln>
            <a:effectLst/>
          </p:spPr>
        </p:pic>
        <p:pic>
          <p:nvPicPr>
            <p:cNvPr id="11" name="Picture 10">
              <a:extLst>
                <a:ext uri="{FF2B5EF4-FFF2-40B4-BE49-F238E27FC236}">
                  <a16:creationId xmlns:a16="http://schemas.microsoft.com/office/drawing/2014/main" id="{3C55C976-233E-BB7D-2BD9-A00A8FFA5F5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739653" y="3228448"/>
              <a:ext cx="1831883" cy="2370672"/>
            </a:xfrm>
            <a:prstGeom prst="rect">
              <a:avLst/>
            </a:prstGeom>
            <a:ln w="6350">
              <a:solidFill>
                <a:schemeClr val="bg1">
                  <a:lumMod val="65000"/>
                </a:schemeClr>
              </a:solidFill>
            </a:ln>
            <a:effectLst/>
          </p:spPr>
        </p:pic>
      </p:grpSp>
      <p:sp>
        <p:nvSpPr>
          <p:cNvPr id="6" name="Text Placeholder 5">
            <a:extLst>
              <a:ext uri="{FF2B5EF4-FFF2-40B4-BE49-F238E27FC236}">
                <a16:creationId xmlns:a16="http://schemas.microsoft.com/office/drawing/2014/main" id="{CCB5D843-DBFB-71A7-806C-A44F26665BE7}"/>
              </a:ext>
            </a:extLst>
          </p:cNvPr>
          <p:cNvSpPr>
            <a:spLocks noGrp="1"/>
          </p:cNvSpPr>
          <p:nvPr>
            <p:ph type="body" sz="quarter" idx="13"/>
          </p:nvPr>
        </p:nvSpPr>
        <p:spPr>
          <a:xfrm>
            <a:off x="4051300" y="6110288"/>
            <a:ext cx="7083425" cy="403225"/>
          </a:xfrm>
        </p:spPr>
        <p:txBody>
          <a:bodyPr/>
          <a:lstStyle/>
          <a:p>
            <a:r>
              <a:rPr lang="en-CA" dirty="0"/>
              <a:t>This material does not constitute tax, legal, or accounting advice, and neither John Hancock nor any of its agents, employees, or registered representatives are in the business of offering such advice. It was not intended or written for use, and cannot be used, by any taxpayer for the purpose of avoiding any IRS penalty. It was written to support the marketing of the transactions or topics it addresses. Anyone interested in these transactions or topics should seek advice based on his or her particular circumstances from independent professional advisors.</a:t>
            </a:r>
          </a:p>
        </p:txBody>
      </p:sp>
      <p:sp>
        <p:nvSpPr>
          <p:cNvPr id="3" name="Slide Number Placeholder 2">
            <a:extLst>
              <a:ext uri="{FF2B5EF4-FFF2-40B4-BE49-F238E27FC236}">
                <a16:creationId xmlns:a16="http://schemas.microsoft.com/office/drawing/2014/main" id="{74363061-D4C1-1C44-1F37-27C4CC576A02}"/>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26</a:t>
            </a:fld>
            <a:endParaRPr lang="en-US" dirty="0"/>
          </a:p>
        </p:txBody>
      </p:sp>
    </p:spTree>
    <p:extLst>
      <p:ext uri="{BB962C8B-B14F-4D97-AF65-F5344CB8AC3E}">
        <p14:creationId xmlns:p14="http://schemas.microsoft.com/office/powerpoint/2010/main" val="208554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bartender placing an order in their system.">
            <a:extLst>
              <a:ext uri="{FF2B5EF4-FFF2-40B4-BE49-F238E27FC236}">
                <a16:creationId xmlns:a16="http://schemas.microsoft.com/office/drawing/2014/main" id="{7753C3E1-2E77-6AF7-7331-636260D9ED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1748" y="0"/>
            <a:ext cx="12200573" cy="6858001"/>
          </a:xfrm>
          <a:prstGeom prst="rect">
            <a:avLst/>
          </a:prstGeom>
        </p:spPr>
      </p:pic>
      <p:sp>
        <p:nvSpPr>
          <p:cNvPr id="7" name="Rectangle 6">
            <a:extLst>
              <a:ext uri="{FF2B5EF4-FFF2-40B4-BE49-F238E27FC236}">
                <a16:creationId xmlns:a16="http://schemas.microsoft.com/office/drawing/2014/main" id="{EEEC76F3-8C4C-5C03-D00F-3F406AD66584}"/>
              </a:ext>
              <a:ext uri="{C183D7F6-B498-43B3-948B-1728B52AA6E4}">
                <adec:decorative xmlns:adec="http://schemas.microsoft.com/office/drawing/2017/decorative" val="1"/>
              </a:ext>
            </a:extLst>
          </p:cNvPr>
          <p:cNvSpPr/>
          <p:nvPr/>
        </p:nvSpPr>
        <p:spPr>
          <a:xfrm>
            <a:off x="3647894" y="-1"/>
            <a:ext cx="8540400" cy="6858001"/>
          </a:xfrm>
          <a:prstGeom prst="rect">
            <a:avLst/>
          </a:prstGeom>
          <a:gradFill flip="none" rotWithShape="1">
            <a:gsLst>
              <a:gs pos="0">
                <a:schemeClr val="bg1">
                  <a:alpha val="0"/>
                  <a:lumMod val="0"/>
                </a:schemeClr>
              </a:gs>
              <a:gs pos="53000">
                <a:schemeClr val="tx1">
                  <a:alpha val="37777"/>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2" name="Title 1">
            <a:extLst>
              <a:ext uri="{FF2B5EF4-FFF2-40B4-BE49-F238E27FC236}">
                <a16:creationId xmlns:a16="http://schemas.microsoft.com/office/drawing/2014/main" id="{A1CFB30E-96B7-2966-1283-F7BCD3B06274}"/>
              </a:ext>
            </a:extLst>
          </p:cNvPr>
          <p:cNvSpPr>
            <a:spLocks noGrp="1"/>
          </p:cNvSpPr>
          <p:nvPr>
            <p:ph type="title"/>
          </p:nvPr>
        </p:nvSpPr>
        <p:spPr>
          <a:xfrm>
            <a:off x="7717491" y="533400"/>
            <a:ext cx="4074459" cy="2224218"/>
          </a:xfrm>
        </p:spPr>
        <p:txBody>
          <a:bodyPr anchor="t" anchorCtr="0">
            <a:noAutofit/>
          </a:bodyPr>
          <a:lstStyle/>
          <a:p>
            <a:pPr>
              <a:lnSpc>
                <a:spcPts val="6800"/>
              </a:lnSpc>
            </a:pPr>
            <a:r>
              <a:rPr lang="en-US" dirty="0">
                <a:solidFill>
                  <a:schemeClr val="bg1"/>
                </a:solidFill>
              </a:rPr>
              <a:t>Business owner</a:t>
            </a:r>
          </a:p>
        </p:txBody>
      </p:sp>
      <p:pic>
        <p:nvPicPr>
          <p:cNvPr id="6" name="Graphic 12">
            <a:extLst>
              <a:ext uri="{FF2B5EF4-FFF2-40B4-BE49-F238E27FC236}">
                <a16:creationId xmlns:a16="http://schemas.microsoft.com/office/drawing/2014/main" id="{32EE0D1A-F008-9CBF-64D7-E6DB180F25C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l="-655" t="-2628" r="-677" b="-5029"/>
          <a:stretch/>
        </p:blipFill>
        <p:spPr bwMode="black">
          <a:xfrm>
            <a:off x="455150" y="6240355"/>
            <a:ext cx="1673333" cy="271003"/>
          </a:xfrm>
          <a:prstGeom prst="rect">
            <a:avLst/>
          </a:prstGeom>
        </p:spPr>
      </p:pic>
      <p:sp>
        <p:nvSpPr>
          <p:cNvPr id="4" name="Slide Number Placeholder 3">
            <a:extLst>
              <a:ext uri="{FF2B5EF4-FFF2-40B4-BE49-F238E27FC236}">
                <a16:creationId xmlns:a16="http://schemas.microsoft.com/office/drawing/2014/main" id="{00CFE62F-5AAA-A998-3940-891A9E427E61}"/>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CA" smtClean="0">
                <a:solidFill>
                  <a:schemeClr val="bg1"/>
                </a:solidFill>
              </a:rPr>
              <a:pPr/>
              <a:t>27</a:t>
            </a:fld>
            <a:endParaRPr lang="en-CA" dirty="0">
              <a:solidFill>
                <a:schemeClr val="bg1"/>
              </a:solidFill>
            </a:endParaRPr>
          </a:p>
        </p:txBody>
      </p:sp>
    </p:spTree>
    <p:extLst>
      <p:ext uri="{BB962C8B-B14F-4D97-AF65-F5344CB8AC3E}">
        <p14:creationId xmlns:p14="http://schemas.microsoft.com/office/powerpoint/2010/main" val="67600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466342" y="472437"/>
            <a:ext cx="11274553" cy="792167"/>
          </a:xfrm>
        </p:spPr>
        <p:txBody>
          <a:bodyPr/>
          <a:lstStyle/>
          <a:p>
            <a:r>
              <a:rPr lang="en-US" altLang="en-US" dirty="0">
                <a:sym typeface="Calibri Bold" pitchFamily="2" charset="0"/>
              </a:rPr>
              <a:t>Case study: </a:t>
            </a:r>
            <a:r>
              <a:rPr lang="en-CA" dirty="0"/>
              <a:t>Business owner </a:t>
            </a:r>
            <a:endParaRPr lang="en-US" altLang="en-US" dirty="0">
              <a:sym typeface="Calibri Bold" pitchFamily="2" charset="0"/>
            </a:endParaRPr>
          </a:p>
        </p:txBody>
      </p:sp>
      <p:sp>
        <p:nvSpPr>
          <p:cNvPr id="5" name="TextBox 4">
            <a:extLst>
              <a:ext uri="{FF2B5EF4-FFF2-40B4-BE49-F238E27FC236}">
                <a16:creationId xmlns:a16="http://schemas.microsoft.com/office/drawing/2014/main" id="{CDCDF8CC-348A-4F49-B086-EB18C3D3B857}"/>
              </a:ext>
            </a:extLst>
          </p:cNvPr>
          <p:cNvSpPr txBox="1"/>
          <p:nvPr/>
        </p:nvSpPr>
        <p:spPr>
          <a:xfrm>
            <a:off x="465774" y="959955"/>
            <a:ext cx="8387663" cy="307777"/>
          </a:xfrm>
          <a:prstGeom prst="rect">
            <a:avLst/>
          </a:prstGeom>
          <a:noFill/>
        </p:spPr>
        <p:txBody>
          <a:bodyPr wrap="square" lIns="0" tIns="0" rIns="0" bIns="0" rtlCol="0">
            <a:spAutoFit/>
          </a:bodyPr>
          <a:lstStyle/>
          <a:p>
            <a:pPr>
              <a:spcBef>
                <a:spcPts val="450"/>
              </a:spcBef>
            </a:pPr>
            <a:r>
              <a:rPr lang="en-US" altLang="en-US" sz="2000" i="1" dirty="0">
                <a:sym typeface="Calibri Bold" pitchFamily="2" charset="0"/>
              </a:rPr>
              <a:t>Kerry Kerr, age 45</a:t>
            </a:r>
          </a:p>
        </p:txBody>
      </p:sp>
      <p:pic>
        <p:nvPicPr>
          <p:cNvPr id="15" name="Picture 14" descr="An individual sitting at a desk talking on a cell phone. ">
            <a:extLst>
              <a:ext uri="{FF2B5EF4-FFF2-40B4-BE49-F238E27FC236}">
                <a16:creationId xmlns:a16="http://schemas.microsoft.com/office/drawing/2014/main" id="{95A2F94A-EEF8-9386-3DA8-DBBE126175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006399" y="1538134"/>
            <a:ext cx="4182425" cy="4345567"/>
          </a:xfrm>
          <a:prstGeom prst="rect">
            <a:avLst/>
          </a:prstGeom>
        </p:spPr>
      </p:pic>
      <p:sp>
        <p:nvSpPr>
          <p:cNvPr id="20" name="Content Placeholder 6">
            <a:extLst>
              <a:ext uri="{FF2B5EF4-FFF2-40B4-BE49-F238E27FC236}">
                <a16:creationId xmlns:a16="http://schemas.microsoft.com/office/drawing/2014/main" id="{DD5DD49E-88F9-0FC5-C39A-95D4C347A045}"/>
              </a:ext>
            </a:extLst>
          </p:cNvPr>
          <p:cNvSpPr>
            <a:spLocks noGrp="1"/>
          </p:cNvSpPr>
          <p:nvPr>
            <p:ph idx="1"/>
          </p:nvPr>
        </p:nvSpPr>
        <p:spPr>
          <a:xfrm>
            <a:off x="466343" y="1829560"/>
            <a:ext cx="7041897" cy="2300379"/>
          </a:xfrm>
        </p:spPr>
        <p:txBody>
          <a:bodyPr/>
          <a:lstStyle/>
          <a:p>
            <a:r>
              <a:rPr lang="en-CA" sz="2000" dirty="0"/>
              <a:t>Launched a digital consulting business 5 years ago</a:t>
            </a:r>
          </a:p>
          <a:p>
            <a:r>
              <a:rPr lang="en-CA" sz="2000" dirty="0"/>
              <a:t>Business has grown – now has two full-time employees who work from home with the addition of a third this year</a:t>
            </a:r>
          </a:p>
          <a:p>
            <a:r>
              <a:rPr lang="en-CA" sz="2000" dirty="0"/>
              <a:t>Generates enough income to consider offering an employee benefits package and/or an equity incentive plan</a:t>
            </a:r>
          </a:p>
          <a:p>
            <a:r>
              <a:rPr lang="en-CA" sz="2000" dirty="0"/>
              <a:t>Looking for financial planning</a:t>
            </a:r>
          </a:p>
        </p:txBody>
      </p:sp>
      <p:sp>
        <p:nvSpPr>
          <p:cNvPr id="10" name="TextBox 9">
            <a:extLst>
              <a:ext uri="{FF2B5EF4-FFF2-40B4-BE49-F238E27FC236}">
                <a16:creationId xmlns:a16="http://schemas.microsoft.com/office/drawing/2014/main" id="{B0167FFF-172A-4DD7-B8FA-45BA45CD7120}"/>
              </a:ext>
            </a:extLst>
          </p:cNvPr>
          <p:cNvSpPr txBox="1"/>
          <p:nvPr/>
        </p:nvSpPr>
        <p:spPr>
          <a:xfrm>
            <a:off x="465774" y="5146426"/>
            <a:ext cx="11267438" cy="737275"/>
          </a:xfrm>
          <a:prstGeom prst="rect">
            <a:avLst/>
          </a:prstGeom>
          <a:solidFill>
            <a:srgbClr val="06874E"/>
          </a:solidFill>
        </p:spPr>
        <p:txBody>
          <a:bodyPr wrap="square" anchor="ctr">
            <a:noAutofit/>
          </a:bodyPr>
          <a:lstStyle/>
          <a:p>
            <a:r>
              <a:rPr lang="en-CA" sz="2000" b="1" i="1" dirty="0">
                <a:solidFill>
                  <a:schemeClr val="bg1"/>
                </a:solidFill>
              </a:rPr>
              <a:t>What are some of the key considerations to keep in mind as a small business owner? </a:t>
            </a:r>
          </a:p>
        </p:txBody>
      </p:sp>
      <p:sp>
        <p:nvSpPr>
          <p:cNvPr id="17" name="Text Placeholder 16">
            <a:extLst>
              <a:ext uri="{FF2B5EF4-FFF2-40B4-BE49-F238E27FC236}">
                <a16:creationId xmlns:a16="http://schemas.microsoft.com/office/drawing/2014/main" id="{EE801F96-223B-D231-A188-E6E6A34B8527}"/>
              </a:ext>
            </a:extLst>
          </p:cNvPr>
          <p:cNvSpPr>
            <a:spLocks noGrp="1"/>
          </p:cNvSpPr>
          <p:nvPr>
            <p:ph type="body" sz="quarter" idx="13"/>
          </p:nvPr>
        </p:nvSpPr>
        <p:spPr>
          <a:xfrm>
            <a:off x="4051300" y="6110288"/>
            <a:ext cx="7083425" cy="403225"/>
          </a:xfrm>
        </p:spPr>
        <p:txBody>
          <a:bodyPr/>
          <a:lstStyle/>
          <a:p>
            <a:r>
              <a:rPr lang="en-CA" dirty="0"/>
              <a:t>This is a hypothetical example for illustrative purposes only.</a:t>
            </a:r>
          </a:p>
        </p:txBody>
      </p:sp>
      <p:sp>
        <p:nvSpPr>
          <p:cNvPr id="2" name="Slide Number Placeholder 1">
            <a:extLst>
              <a:ext uri="{FF2B5EF4-FFF2-40B4-BE49-F238E27FC236}">
                <a16:creationId xmlns:a16="http://schemas.microsoft.com/office/drawing/2014/main" id="{610DF78E-4297-6D66-4FC3-44D7B6B3D02D}"/>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28</a:t>
            </a:fld>
            <a:endParaRPr lang="en-US" dirty="0"/>
          </a:p>
        </p:txBody>
      </p:sp>
    </p:spTree>
    <p:extLst>
      <p:ext uri="{BB962C8B-B14F-4D97-AF65-F5344CB8AC3E}">
        <p14:creationId xmlns:p14="http://schemas.microsoft.com/office/powerpoint/2010/main" val="354300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8DABC00D-032A-9FA4-B724-55388318EDF8}"/>
              </a:ext>
            </a:extLst>
          </p:cNvPr>
          <p:cNvSpPr>
            <a:spLocks noGrp="1" noChangeArrowheads="1"/>
          </p:cNvSpPr>
          <p:nvPr>
            <p:ph type="title"/>
          </p:nvPr>
        </p:nvSpPr>
        <p:spPr>
          <a:xfrm>
            <a:off x="459944" y="463845"/>
            <a:ext cx="7932216" cy="620513"/>
          </a:xfrm>
        </p:spPr>
        <p:txBody>
          <a:bodyPr anchor="t" anchorCtr="0">
            <a:noAutofit/>
          </a:bodyPr>
          <a:lstStyle/>
          <a:p>
            <a:r>
              <a:rPr lang="en-CA" sz="2400" dirty="0"/>
              <a:t>Create a </a:t>
            </a:r>
            <a:r>
              <a:rPr lang="en-CA" sz="2400" spc="-30" dirty="0"/>
              <a:t>detailed </a:t>
            </a:r>
            <a:r>
              <a:rPr lang="en-CA" sz="2400" dirty="0"/>
              <a:t>financial plan</a:t>
            </a:r>
            <a:endParaRPr lang="en-US" altLang="en-US" dirty="0">
              <a:sym typeface="Calibri Bold" pitchFamily="2" charset="0"/>
            </a:endParaRPr>
          </a:p>
        </p:txBody>
      </p:sp>
      <p:sp>
        <p:nvSpPr>
          <p:cNvPr id="27" name="Content Placeholder 23">
            <a:extLst>
              <a:ext uri="{FF2B5EF4-FFF2-40B4-BE49-F238E27FC236}">
                <a16:creationId xmlns:a16="http://schemas.microsoft.com/office/drawing/2014/main" id="{82576FFC-DEF9-3666-7F5A-F45FF061591B}"/>
              </a:ext>
            </a:extLst>
          </p:cNvPr>
          <p:cNvSpPr txBox="1">
            <a:spLocks/>
          </p:cNvSpPr>
          <p:nvPr/>
        </p:nvSpPr>
        <p:spPr>
          <a:xfrm>
            <a:off x="4713477" y="1783674"/>
            <a:ext cx="2914136" cy="371247"/>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600" dirty="0">
                <a:solidFill>
                  <a:schemeClr val="bg1"/>
                </a:solidFill>
              </a:rPr>
              <a:t>Buy-sell agreement and funding</a:t>
            </a:r>
          </a:p>
        </p:txBody>
      </p:sp>
      <p:grpSp>
        <p:nvGrpSpPr>
          <p:cNvPr id="16" name="Graphic 4">
            <a:extLst>
              <a:ext uri="{FF2B5EF4-FFF2-40B4-BE49-F238E27FC236}">
                <a16:creationId xmlns:a16="http://schemas.microsoft.com/office/drawing/2014/main" id="{57128ED7-1442-1F94-A2EA-C6B04CD4E2D4}"/>
              </a:ext>
              <a:ext uri="{C183D7F6-B498-43B3-948B-1728B52AA6E4}">
                <adec:decorative xmlns:adec="http://schemas.microsoft.com/office/drawing/2017/decorative" val="1"/>
              </a:ext>
            </a:extLst>
          </p:cNvPr>
          <p:cNvGrpSpPr/>
          <p:nvPr/>
        </p:nvGrpSpPr>
        <p:grpSpPr>
          <a:xfrm>
            <a:off x="5960010" y="1304622"/>
            <a:ext cx="319889" cy="380209"/>
            <a:chOff x="7237121" y="2384385"/>
            <a:chExt cx="319889" cy="380209"/>
          </a:xfrm>
          <a:solidFill>
            <a:schemeClr val="bg1"/>
          </a:solidFill>
        </p:grpSpPr>
        <p:sp>
          <p:nvSpPr>
            <p:cNvPr id="17" name="Freeform 16">
              <a:extLst>
                <a:ext uri="{FF2B5EF4-FFF2-40B4-BE49-F238E27FC236}">
                  <a16:creationId xmlns:a16="http://schemas.microsoft.com/office/drawing/2014/main" id="{400A5EE2-D671-BCFA-64C1-60216BA7B60A}"/>
                </a:ext>
              </a:extLst>
            </p:cNvPr>
            <p:cNvSpPr/>
            <p:nvPr/>
          </p:nvSpPr>
          <p:spPr>
            <a:xfrm>
              <a:off x="7237121" y="2384385"/>
              <a:ext cx="319889" cy="380209"/>
            </a:xfrm>
            <a:custGeom>
              <a:avLst/>
              <a:gdLst>
                <a:gd name="connsiteX0" fmla="*/ 232902 w 319889"/>
                <a:gd name="connsiteY0" fmla="*/ 0 h 380209"/>
                <a:gd name="connsiteX1" fmla="*/ 0 w 319889"/>
                <a:gd name="connsiteY1" fmla="*/ 0 h 380209"/>
                <a:gd name="connsiteX2" fmla="*/ 0 w 319889"/>
                <a:gd name="connsiteY2" fmla="*/ 380209 h 380209"/>
                <a:gd name="connsiteX3" fmla="*/ 319890 w 319889"/>
                <a:gd name="connsiteY3" fmla="*/ 380209 h 380209"/>
                <a:gd name="connsiteX4" fmla="*/ 319890 w 319889"/>
                <a:gd name="connsiteY4" fmla="*/ 85899 h 380209"/>
                <a:gd name="connsiteX5" fmla="*/ 232902 w 319889"/>
                <a:gd name="connsiteY5" fmla="*/ 0 h 380209"/>
                <a:gd name="connsiteX6" fmla="*/ 284814 w 319889"/>
                <a:gd name="connsiteY6" fmla="*/ 345005 h 380209"/>
                <a:gd name="connsiteX7" fmla="*/ 35076 w 319889"/>
                <a:gd name="connsiteY7" fmla="*/ 345005 h 380209"/>
                <a:gd name="connsiteX8" fmla="*/ 35076 w 319889"/>
                <a:gd name="connsiteY8" fmla="*/ 35205 h 380209"/>
                <a:gd name="connsiteX9" fmla="*/ 218872 w 319889"/>
                <a:gd name="connsiteY9" fmla="*/ 35205 h 380209"/>
                <a:gd name="connsiteX10" fmla="*/ 284814 w 319889"/>
                <a:gd name="connsiteY10" fmla="*/ 99981 h 380209"/>
                <a:gd name="connsiteX11" fmla="*/ 284814 w 319889"/>
                <a:gd name="connsiteY11" fmla="*/ 345005 h 38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9889" h="380209">
                  <a:moveTo>
                    <a:pt x="232902" y="0"/>
                  </a:moveTo>
                  <a:lnTo>
                    <a:pt x="0" y="0"/>
                  </a:lnTo>
                  <a:lnTo>
                    <a:pt x="0" y="380209"/>
                  </a:lnTo>
                  <a:lnTo>
                    <a:pt x="319890" y="380209"/>
                  </a:lnTo>
                  <a:lnTo>
                    <a:pt x="319890" y="85899"/>
                  </a:lnTo>
                  <a:lnTo>
                    <a:pt x="232902" y="0"/>
                  </a:lnTo>
                  <a:close/>
                  <a:moveTo>
                    <a:pt x="284814" y="345005"/>
                  </a:moveTo>
                  <a:lnTo>
                    <a:pt x="35076" y="345005"/>
                  </a:lnTo>
                  <a:lnTo>
                    <a:pt x="35076" y="35205"/>
                  </a:lnTo>
                  <a:lnTo>
                    <a:pt x="218872" y="35205"/>
                  </a:lnTo>
                  <a:lnTo>
                    <a:pt x="284814" y="99981"/>
                  </a:lnTo>
                  <a:lnTo>
                    <a:pt x="284814" y="345005"/>
                  </a:lnTo>
                  <a:close/>
                </a:path>
              </a:pathLst>
            </a:custGeom>
            <a:grpFill/>
            <a:ln w="14026" cap="flat">
              <a:noFill/>
              <a:prstDash val="solid"/>
              <a:miter/>
            </a:ln>
          </p:spPr>
          <p:txBody>
            <a:bodyPr rtlCol="0" anchor="ctr"/>
            <a:lstStyle/>
            <a:p>
              <a:endParaRPr lang="en-US" dirty="0">
                <a:solidFill>
                  <a:schemeClr val="bg1"/>
                </a:solidFill>
              </a:endParaRPr>
            </a:p>
          </p:txBody>
        </p:sp>
        <p:sp>
          <p:nvSpPr>
            <p:cNvPr id="18" name="Freeform 17">
              <a:extLst>
                <a:ext uri="{FF2B5EF4-FFF2-40B4-BE49-F238E27FC236}">
                  <a16:creationId xmlns:a16="http://schemas.microsoft.com/office/drawing/2014/main" id="{58AB2930-E4FE-4E43-D960-C1AA6F3E6BC5}"/>
                </a:ext>
              </a:extLst>
            </p:cNvPr>
            <p:cNvSpPr/>
            <p:nvPr/>
          </p:nvSpPr>
          <p:spPr>
            <a:xfrm>
              <a:off x="7321303" y="2519570"/>
              <a:ext cx="151526" cy="35204"/>
            </a:xfrm>
            <a:custGeom>
              <a:avLst/>
              <a:gdLst>
                <a:gd name="connsiteX0" fmla="*/ 0 w 151526"/>
                <a:gd name="connsiteY0" fmla="*/ 0 h 35204"/>
                <a:gd name="connsiteX1" fmla="*/ 151527 w 151526"/>
                <a:gd name="connsiteY1" fmla="*/ 0 h 35204"/>
                <a:gd name="connsiteX2" fmla="*/ 151527 w 151526"/>
                <a:gd name="connsiteY2" fmla="*/ 35205 h 35204"/>
                <a:gd name="connsiteX3" fmla="*/ 0 w 151526"/>
                <a:gd name="connsiteY3" fmla="*/ 35205 h 35204"/>
              </a:gdLst>
              <a:ahLst/>
              <a:cxnLst>
                <a:cxn ang="0">
                  <a:pos x="connsiteX0" y="connsiteY0"/>
                </a:cxn>
                <a:cxn ang="0">
                  <a:pos x="connsiteX1" y="connsiteY1"/>
                </a:cxn>
                <a:cxn ang="0">
                  <a:pos x="connsiteX2" y="connsiteY2"/>
                </a:cxn>
                <a:cxn ang="0">
                  <a:pos x="connsiteX3" y="connsiteY3"/>
                </a:cxn>
              </a:cxnLst>
              <a:rect l="l" t="t" r="r" b="b"/>
              <a:pathLst>
                <a:path w="151526" h="35204">
                  <a:moveTo>
                    <a:pt x="0" y="0"/>
                  </a:moveTo>
                  <a:lnTo>
                    <a:pt x="151527" y="0"/>
                  </a:lnTo>
                  <a:lnTo>
                    <a:pt x="151527" y="35205"/>
                  </a:lnTo>
                  <a:lnTo>
                    <a:pt x="0" y="35205"/>
                  </a:lnTo>
                  <a:close/>
                </a:path>
              </a:pathLst>
            </a:custGeom>
            <a:grpFill/>
            <a:ln w="14026" cap="flat">
              <a:noFill/>
              <a:prstDash val="solid"/>
              <a:miter/>
            </a:ln>
          </p:spPr>
          <p:txBody>
            <a:bodyPr rtlCol="0" anchor="ctr"/>
            <a:lstStyle/>
            <a:p>
              <a:endParaRPr lang="en-US" dirty="0">
                <a:solidFill>
                  <a:schemeClr val="bg1"/>
                </a:solidFill>
              </a:endParaRPr>
            </a:p>
          </p:txBody>
        </p:sp>
        <p:sp>
          <p:nvSpPr>
            <p:cNvPr id="19" name="Freeform 18">
              <a:extLst>
                <a:ext uri="{FF2B5EF4-FFF2-40B4-BE49-F238E27FC236}">
                  <a16:creationId xmlns:a16="http://schemas.microsoft.com/office/drawing/2014/main" id="{EBC47CC4-3349-F0A1-33A6-AC61DDE2F8F9}"/>
                </a:ext>
              </a:extLst>
            </p:cNvPr>
            <p:cNvSpPr/>
            <p:nvPr/>
          </p:nvSpPr>
          <p:spPr>
            <a:xfrm>
              <a:off x="7321303" y="2594204"/>
              <a:ext cx="151526" cy="35204"/>
            </a:xfrm>
            <a:custGeom>
              <a:avLst/>
              <a:gdLst>
                <a:gd name="connsiteX0" fmla="*/ 0 w 151526"/>
                <a:gd name="connsiteY0" fmla="*/ 0 h 35204"/>
                <a:gd name="connsiteX1" fmla="*/ 151527 w 151526"/>
                <a:gd name="connsiteY1" fmla="*/ 0 h 35204"/>
                <a:gd name="connsiteX2" fmla="*/ 151527 w 151526"/>
                <a:gd name="connsiteY2" fmla="*/ 35205 h 35204"/>
                <a:gd name="connsiteX3" fmla="*/ 0 w 151526"/>
                <a:gd name="connsiteY3" fmla="*/ 35205 h 35204"/>
              </a:gdLst>
              <a:ahLst/>
              <a:cxnLst>
                <a:cxn ang="0">
                  <a:pos x="connsiteX0" y="connsiteY0"/>
                </a:cxn>
                <a:cxn ang="0">
                  <a:pos x="connsiteX1" y="connsiteY1"/>
                </a:cxn>
                <a:cxn ang="0">
                  <a:pos x="connsiteX2" y="connsiteY2"/>
                </a:cxn>
                <a:cxn ang="0">
                  <a:pos x="connsiteX3" y="connsiteY3"/>
                </a:cxn>
              </a:cxnLst>
              <a:rect l="l" t="t" r="r" b="b"/>
              <a:pathLst>
                <a:path w="151526" h="35204">
                  <a:moveTo>
                    <a:pt x="0" y="0"/>
                  </a:moveTo>
                  <a:lnTo>
                    <a:pt x="151527" y="0"/>
                  </a:lnTo>
                  <a:lnTo>
                    <a:pt x="151527" y="35205"/>
                  </a:lnTo>
                  <a:lnTo>
                    <a:pt x="0" y="35205"/>
                  </a:lnTo>
                  <a:close/>
                </a:path>
              </a:pathLst>
            </a:custGeom>
            <a:grpFill/>
            <a:ln w="14026" cap="flat">
              <a:noFill/>
              <a:prstDash val="solid"/>
              <a:miter/>
            </a:ln>
          </p:spPr>
          <p:txBody>
            <a:bodyPr rtlCol="0" anchor="ctr"/>
            <a:lstStyle/>
            <a:p>
              <a:endParaRPr lang="en-US" dirty="0">
                <a:solidFill>
                  <a:schemeClr val="bg1"/>
                </a:solidFill>
              </a:endParaRPr>
            </a:p>
          </p:txBody>
        </p:sp>
      </p:grpSp>
      <p:sp>
        <p:nvSpPr>
          <p:cNvPr id="38" name="Content Placeholder 23">
            <a:extLst>
              <a:ext uri="{FF2B5EF4-FFF2-40B4-BE49-F238E27FC236}">
                <a16:creationId xmlns:a16="http://schemas.microsoft.com/office/drawing/2014/main" id="{C26B2640-B80F-80AE-9581-7597E1F80AC2}"/>
              </a:ext>
            </a:extLst>
          </p:cNvPr>
          <p:cNvSpPr txBox="1">
            <a:spLocks/>
          </p:cNvSpPr>
          <p:nvPr/>
        </p:nvSpPr>
        <p:spPr>
          <a:xfrm>
            <a:off x="3083089" y="2279269"/>
            <a:ext cx="1696804" cy="370436"/>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CA" sz="1600" dirty="0">
                <a:solidFill>
                  <a:schemeClr val="bg1"/>
                </a:solidFill>
              </a:rPr>
              <a:t>Estate planning</a:t>
            </a:r>
          </a:p>
        </p:txBody>
      </p:sp>
      <p:grpSp>
        <p:nvGrpSpPr>
          <p:cNvPr id="21" name="Graphic 4">
            <a:extLst>
              <a:ext uri="{FF2B5EF4-FFF2-40B4-BE49-F238E27FC236}">
                <a16:creationId xmlns:a16="http://schemas.microsoft.com/office/drawing/2014/main" id="{AA28D5D5-5FCC-C229-A13C-2B43B20915DC}"/>
              </a:ext>
              <a:ext uri="{C183D7F6-B498-43B3-948B-1728B52AA6E4}">
                <adec:decorative xmlns:adec="http://schemas.microsoft.com/office/drawing/2017/decorative" val="1"/>
              </a:ext>
            </a:extLst>
          </p:cNvPr>
          <p:cNvGrpSpPr/>
          <p:nvPr/>
        </p:nvGrpSpPr>
        <p:grpSpPr>
          <a:xfrm>
            <a:off x="4169729" y="1799079"/>
            <a:ext cx="319889" cy="380209"/>
            <a:chOff x="5355719" y="3664422"/>
            <a:chExt cx="319889" cy="380209"/>
          </a:xfrm>
          <a:solidFill>
            <a:schemeClr val="bg1"/>
          </a:solidFill>
        </p:grpSpPr>
        <p:sp>
          <p:nvSpPr>
            <p:cNvPr id="22" name="Freeform 21">
              <a:extLst>
                <a:ext uri="{FF2B5EF4-FFF2-40B4-BE49-F238E27FC236}">
                  <a16:creationId xmlns:a16="http://schemas.microsoft.com/office/drawing/2014/main" id="{1A1671BE-55FC-02F1-90D5-C87CDCF9A455}"/>
                </a:ext>
              </a:extLst>
            </p:cNvPr>
            <p:cNvSpPr/>
            <p:nvPr/>
          </p:nvSpPr>
          <p:spPr>
            <a:xfrm>
              <a:off x="5355719" y="3664422"/>
              <a:ext cx="319889" cy="380209"/>
            </a:xfrm>
            <a:custGeom>
              <a:avLst/>
              <a:gdLst>
                <a:gd name="connsiteX0" fmla="*/ 232902 w 319889"/>
                <a:gd name="connsiteY0" fmla="*/ 0 h 380209"/>
                <a:gd name="connsiteX1" fmla="*/ 0 w 319889"/>
                <a:gd name="connsiteY1" fmla="*/ 0 h 380209"/>
                <a:gd name="connsiteX2" fmla="*/ 0 w 319889"/>
                <a:gd name="connsiteY2" fmla="*/ 380209 h 380209"/>
                <a:gd name="connsiteX3" fmla="*/ 319890 w 319889"/>
                <a:gd name="connsiteY3" fmla="*/ 380209 h 380209"/>
                <a:gd name="connsiteX4" fmla="*/ 319890 w 319889"/>
                <a:gd name="connsiteY4" fmla="*/ 85899 h 380209"/>
                <a:gd name="connsiteX5" fmla="*/ 232902 w 319889"/>
                <a:gd name="connsiteY5" fmla="*/ 0 h 380209"/>
                <a:gd name="connsiteX6" fmla="*/ 284814 w 319889"/>
                <a:gd name="connsiteY6" fmla="*/ 345005 h 380209"/>
                <a:gd name="connsiteX7" fmla="*/ 35076 w 319889"/>
                <a:gd name="connsiteY7" fmla="*/ 345005 h 380209"/>
                <a:gd name="connsiteX8" fmla="*/ 35076 w 319889"/>
                <a:gd name="connsiteY8" fmla="*/ 35205 h 380209"/>
                <a:gd name="connsiteX9" fmla="*/ 218872 w 319889"/>
                <a:gd name="connsiteY9" fmla="*/ 35205 h 380209"/>
                <a:gd name="connsiteX10" fmla="*/ 284814 w 319889"/>
                <a:gd name="connsiteY10" fmla="*/ 99981 h 380209"/>
                <a:gd name="connsiteX11" fmla="*/ 284814 w 319889"/>
                <a:gd name="connsiteY11" fmla="*/ 345005 h 38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9889" h="380209">
                  <a:moveTo>
                    <a:pt x="232902" y="0"/>
                  </a:moveTo>
                  <a:lnTo>
                    <a:pt x="0" y="0"/>
                  </a:lnTo>
                  <a:lnTo>
                    <a:pt x="0" y="380209"/>
                  </a:lnTo>
                  <a:lnTo>
                    <a:pt x="319890" y="380209"/>
                  </a:lnTo>
                  <a:lnTo>
                    <a:pt x="319890" y="85899"/>
                  </a:lnTo>
                  <a:lnTo>
                    <a:pt x="232902" y="0"/>
                  </a:lnTo>
                  <a:close/>
                  <a:moveTo>
                    <a:pt x="284814" y="345005"/>
                  </a:moveTo>
                  <a:lnTo>
                    <a:pt x="35076" y="345005"/>
                  </a:lnTo>
                  <a:lnTo>
                    <a:pt x="35076" y="35205"/>
                  </a:lnTo>
                  <a:lnTo>
                    <a:pt x="218872" y="35205"/>
                  </a:lnTo>
                  <a:lnTo>
                    <a:pt x="284814" y="99981"/>
                  </a:lnTo>
                  <a:lnTo>
                    <a:pt x="284814" y="345005"/>
                  </a:lnTo>
                  <a:close/>
                </a:path>
              </a:pathLst>
            </a:custGeom>
            <a:grpFill/>
            <a:ln w="14026" cap="flat">
              <a:noFill/>
              <a:prstDash val="solid"/>
              <a:miter/>
            </a:ln>
          </p:spPr>
          <p:txBody>
            <a:bodyPr rtlCol="0" anchor="ctr"/>
            <a:lstStyle/>
            <a:p>
              <a:endParaRPr lang="en-US" dirty="0">
                <a:solidFill>
                  <a:schemeClr val="bg1"/>
                </a:solidFill>
              </a:endParaRPr>
            </a:p>
          </p:txBody>
        </p:sp>
        <p:sp>
          <p:nvSpPr>
            <p:cNvPr id="23" name="Freeform 22">
              <a:extLst>
                <a:ext uri="{FF2B5EF4-FFF2-40B4-BE49-F238E27FC236}">
                  <a16:creationId xmlns:a16="http://schemas.microsoft.com/office/drawing/2014/main" id="{01D0954E-0329-274F-ACD7-CBDDF5445D15}"/>
                </a:ext>
              </a:extLst>
            </p:cNvPr>
            <p:cNvSpPr/>
            <p:nvPr/>
          </p:nvSpPr>
          <p:spPr>
            <a:xfrm>
              <a:off x="5428676" y="3764403"/>
              <a:ext cx="178184" cy="180247"/>
            </a:xfrm>
            <a:custGeom>
              <a:avLst/>
              <a:gdLst>
                <a:gd name="connsiteX0" fmla="*/ 32270 w 178184"/>
                <a:gd name="connsiteY0" fmla="*/ 73225 h 180247"/>
                <a:gd name="connsiteX1" fmla="*/ 43494 w 178184"/>
                <a:gd name="connsiteY1" fmla="*/ 111246 h 180247"/>
                <a:gd name="connsiteX2" fmla="*/ 0 w 178184"/>
                <a:gd name="connsiteY2" fmla="*/ 154900 h 180247"/>
                <a:gd name="connsiteX3" fmla="*/ 25254 w 178184"/>
                <a:gd name="connsiteY3" fmla="*/ 180247 h 180247"/>
                <a:gd name="connsiteX4" fmla="*/ 68748 w 178184"/>
                <a:gd name="connsiteY4" fmla="*/ 136594 h 180247"/>
                <a:gd name="connsiteX5" fmla="*/ 105227 w 178184"/>
                <a:gd name="connsiteY5" fmla="*/ 146451 h 180247"/>
                <a:gd name="connsiteX6" fmla="*/ 178184 w 178184"/>
                <a:gd name="connsiteY6" fmla="*/ 73225 h 180247"/>
                <a:gd name="connsiteX7" fmla="*/ 105227 w 178184"/>
                <a:gd name="connsiteY7" fmla="*/ 0 h 180247"/>
                <a:gd name="connsiteX8" fmla="*/ 32270 w 178184"/>
                <a:gd name="connsiteY8" fmla="*/ 73225 h 180247"/>
                <a:gd name="connsiteX9" fmla="*/ 143108 w 178184"/>
                <a:gd name="connsiteY9" fmla="*/ 73225 h 180247"/>
                <a:gd name="connsiteX10" fmla="*/ 105227 w 178184"/>
                <a:gd name="connsiteY10" fmla="*/ 111246 h 180247"/>
                <a:gd name="connsiteX11" fmla="*/ 67345 w 178184"/>
                <a:gd name="connsiteY11" fmla="*/ 73225 h 180247"/>
                <a:gd name="connsiteX12" fmla="*/ 105227 w 178184"/>
                <a:gd name="connsiteY12" fmla="*/ 35205 h 180247"/>
                <a:gd name="connsiteX13" fmla="*/ 143108 w 178184"/>
                <a:gd name="connsiteY13" fmla="*/ 73225 h 18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184" h="180247">
                  <a:moveTo>
                    <a:pt x="32270" y="73225"/>
                  </a:moveTo>
                  <a:cubicBezTo>
                    <a:pt x="32270" y="87307"/>
                    <a:pt x="36479" y="99981"/>
                    <a:pt x="43494" y="111246"/>
                  </a:cubicBezTo>
                  <a:lnTo>
                    <a:pt x="0" y="154900"/>
                  </a:lnTo>
                  <a:lnTo>
                    <a:pt x="25254" y="180247"/>
                  </a:lnTo>
                  <a:lnTo>
                    <a:pt x="68748" y="136594"/>
                  </a:lnTo>
                  <a:cubicBezTo>
                    <a:pt x="79972" y="143635"/>
                    <a:pt x="92600" y="146451"/>
                    <a:pt x="105227" y="146451"/>
                  </a:cubicBezTo>
                  <a:cubicBezTo>
                    <a:pt x="145915" y="146451"/>
                    <a:pt x="178184" y="114063"/>
                    <a:pt x="178184" y="73225"/>
                  </a:cubicBezTo>
                  <a:cubicBezTo>
                    <a:pt x="178184" y="32388"/>
                    <a:pt x="144512" y="0"/>
                    <a:pt x="105227" y="0"/>
                  </a:cubicBezTo>
                  <a:cubicBezTo>
                    <a:pt x="65942" y="0"/>
                    <a:pt x="32270" y="33796"/>
                    <a:pt x="32270" y="73225"/>
                  </a:cubicBezTo>
                  <a:close/>
                  <a:moveTo>
                    <a:pt x="143108" y="73225"/>
                  </a:moveTo>
                  <a:cubicBezTo>
                    <a:pt x="143108" y="94348"/>
                    <a:pt x="126272" y="111246"/>
                    <a:pt x="105227" y="111246"/>
                  </a:cubicBezTo>
                  <a:cubicBezTo>
                    <a:pt x="84181" y="111246"/>
                    <a:pt x="67345" y="94348"/>
                    <a:pt x="67345" y="73225"/>
                  </a:cubicBezTo>
                  <a:cubicBezTo>
                    <a:pt x="67345" y="52103"/>
                    <a:pt x="84181" y="35205"/>
                    <a:pt x="105227" y="35205"/>
                  </a:cubicBezTo>
                  <a:cubicBezTo>
                    <a:pt x="126272" y="35205"/>
                    <a:pt x="143108" y="52103"/>
                    <a:pt x="143108" y="73225"/>
                  </a:cubicBezTo>
                  <a:close/>
                </a:path>
              </a:pathLst>
            </a:custGeom>
            <a:grpFill/>
            <a:ln w="14026" cap="flat">
              <a:noFill/>
              <a:prstDash val="solid"/>
              <a:miter/>
            </a:ln>
          </p:spPr>
          <p:txBody>
            <a:bodyPr rtlCol="0" anchor="ctr"/>
            <a:lstStyle/>
            <a:p>
              <a:endParaRPr lang="en-US" dirty="0">
                <a:solidFill>
                  <a:schemeClr val="bg1"/>
                </a:solidFill>
              </a:endParaRPr>
            </a:p>
          </p:txBody>
        </p:sp>
      </p:grpSp>
      <p:sp>
        <p:nvSpPr>
          <p:cNvPr id="54" name="Content Placeholder 23">
            <a:extLst>
              <a:ext uri="{FF2B5EF4-FFF2-40B4-BE49-F238E27FC236}">
                <a16:creationId xmlns:a16="http://schemas.microsoft.com/office/drawing/2014/main" id="{8AB20217-D64D-D1FE-36F8-D023910C7C83}"/>
              </a:ext>
            </a:extLst>
          </p:cNvPr>
          <p:cNvSpPr txBox="1">
            <a:spLocks/>
          </p:cNvSpPr>
          <p:nvPr/>
        </p:nvSpPr>
        <p:spPr>
          <a:xfrm>
            <a:off x="2089200" y="3385967"/>
            <a:ext cx="2460165" cy="608391"/>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CA" sz="1600" dirty="0">
                <a:solidFill>
                  <a:schemeClr val="bg1"/>
                </a:solidFill>
              </a:rPr>
              <a:t>Personal financial planning</a:t>
            </a:r>
          </a:p>
        </p:txBody>
      </p:sp>
      <p:pic>
        <p:nvPicPr>
          <p:cNvPr id="55" name="Graphic 54">
            <a:extLst>
              <a:ext uri="{FF2B5EF4-FFF2-40B4-BE49-F238E27FC236}">
                <a16:creationId xmlns:a16="http://schemas.microsoft.com/office/drawing/2014/main" id="{E58CFB26-D8F7-4A2D-26DA-7A4C4C6A57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43715" y="2897223"/>
            <a:ext cx="364239" cy="364239"/>
          </a:xfrm>
          <a:prstGeom prst="rect">
            <a:avLst/>
          </a:prstGeom>
        </p:spPr>
      </p:pic>
      <p:sp>
        <p:nvSpPr>
          <p:cNvPr id="37" name="Content Placeholder 23">
            <a:extLst>
              <a:ext uri="{FF2B5EF4-FFF2-40B4-BE49-F238E27FC236}">
                <a16:creationId xmlns:a16="http://schemas.microsoft.com/office/drawing/2014/main" id="{880FC8DA-C609-FEE3-EF47-55328CBFFA69}"/>
              </a:ext>
            </a:extLst>
          </p:cNvPr>
          <p:cNvSpPr txBox="1">
            <a:spLocks/>
          </p:cNvSpPr>
          <p:nvPr/>
        </p:nvSpPr>
        <p:spPr>
          <a:xfrm>
            <a:off x="3370639" y="4451596"/>
            <a:ext cx="1393399" cy="308358"/>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CA" sz="1600" dirty="0">
                <a:solidFill>
                  <a:schemeClr val="bg1"/>
                </a:solidFill>
              </a:rPr>
              <a:t>Tax planning</a:t>
            </a:r>
          </a:p>
        </p:txBody>
      </p:sp>
      <p:sp>
        <p:nvSpPr>
          <p:cNvPr id="20" name="Freeform 19">
            <a:extLst>
              <a:ext uri="{FF2B5EF4-FFF2-40B4-BE49-F238E27FC236}">
                <a16:creationId xmlns:a16="http://schemas.microsoft.com/office/drawing/2014/main" id="{A2B47B17-6CB6-E23A-CB06-587FF8EEE954}"/>
              </a:ext>
              <a:ext uri="{C183D7F6-B498-43B3-948B-1728B52AA6E4}">
                <adec:decorative xmlns:adec="http://schemas.microsoft.com/office/drawing/2017/decorative" val="1"/>
              </a:ext>
            </a:extLst>
          </p:cNvPr>
          <p:cNvSpPr/>
          <p:nvPr/>
        </p:nvSpPr>
        <p:spPr>
          <a:xfrm>
            <a:off x="4122944" y="4010931"/>
            <a:ext cx="383025" cy="350637"/>
          </a:xfrm>
          <a:custGeom>
            <a:avLst/>
            <a:gdLst>
              <a:gd name="connsiteX0" fmla="*/ 383026 w 383025"/>
              <a:gd name="connsiteY0" fmla="*/ 0 h 350637"/>
              <a:gd name="connsiteX1" fmla="*/ 30867 w 383025"/>
              <a:gd name="connsiteY1" fmla="*/ 0 h 350637"/>
              <a:gd name="connsiteX2" fmla="*/ 30867 w 383025"/>
              <a:gd name="connsiteY2" fmla="*/ 183064 h 350637"/>
              <a:gd name="connsiteX3" fmla="*/ 0 w 383025"/>
              <a:gd name="connsiteY3" fmla="*/ 192921 h 350637"/>
              <a:gd name="connsiteX4" fmla="*/ 9821 w 383025"/>
              <a:gd name="connsiteY4" fmla="*/ 226717 h 350637"/>
              <a:gd name="connsiteX5" fmla="*/ 91197 w 383025"/>
              <a:gd name="connsiteY5" fmla="*/ 202778 h 350637"/>
              <a:gd name="connsiteX6" fmla="*/ 175378 w 383025"/>
              <a:gd name="connsiteY6" fmla="*/ 202778 h 350637"/>
              <a:gd name="connsiteX7" fmla="*/ 185199 w 383025"/>
              <a:gd name="connsiteY7" fmla="*/ 211227 h 350637"/>
              <a:gd name="connsiteX8" fmla="*/ 185199 w 383025"/>
              <a:gd name="connsiteY8" fmla="*/ 212635 h 350637"/>
              <a:gd name="connsiteX9" fmla="*/ 182393 w 383025"/>
              <a:gd name="connsiteY9" fmla="*/ 221085 h 350637"/>
              <a:gd name="connsiteX10" fmla="*/ 173975 w 383025"/>
              <a:gd name="connsiteY10" fmla="*/ 223901 h 350637"/>
              <a:gd name="connsiteX11" fmla="*/ 96809 w 383025"/>
              <a:gd name="connsiteY11" fmla="*/ 223901 h 350637"/>
              <a:gd name="connsiteX12" fmla="*/ 96809 w 383025"/>
              <a:gd name="connsiteY12" fmla="*/ 259105 h 350637"/>
              <a:gd name="connsiteX13" fmla="*/ 173975 w 383025"/>
              <a:gd name="connsiteY13" fmla="*/ 259105 h 350637"/>
              <a:gd name="connsiteX14" fmla="*/ 200632 w 383025"/>
              <a:gd name="connsiteY14" fmla="*/ 250656 h 350637"/>
              <a:gd name="connsiteX15" fmla="*/ 270784 w 383025"/>
              <a:gd name="connsiteY15" fmla="*/ 250656 h 350637"/>
              <a:gd name="connsiteX16" fmla="*/ 178184 w 383025"/>
              <a:gd name="connsiteY16" fmla="*/ 315433 h 350637"/>
              <a:gd name="connsiteX17" fmla="*/ 5612 w 383025"/>
              <a:gd name="connsiteY17" fmla="*/ 315433 h 350637"/>
              <a:gd name="connsiteX18" fmla="*/ 5612 w 383025"/>
              <a:gd name="connsiteY18" fmla="*/ 350637 h 350637"/>
              <a:gd name="connsiteX19" fmla="*/ 190811 w 383025"/>
              <a:gd name="connsiteY19" fmla="*/ 350637 h 350637"/>
              <a:gd name="connsiteX20" fmla="*/ 333920 w 383025"/>
              <a:gd name="connsiteY20" fmla="*/ 250656 h 350637"/>
              <a:gd name="connsiteX21" fmla="*/ 383026 w 383025"/>
              <a:gd name="connsiteY21" fmla="*/ 250656 h 350637"/>
              <a:gd name="connsiteX22" fmla="*/ 383026 w 383025"/>
              <a:gd name="connsiteY22" fmla="*/ 0 h 350637"/>
              <a:gd name="connsiteX23" fmla="*/ 347950 w 383025"/>
              <a:gd name="connsiteY23" fmla="*/ 214044 h 350637"/>
              <a:gd name="connsiteX24" fmla="*/ 220275 w 383025"/>
              <a:gd name="connsiteY24" fmla="*/ 214044 h 350637"/>
              <a:gd name="connsiteX25" fmla="*/ 220275 w 383025"/>
              <a:gd name="connsiteY25" fmla="*/ 209819 h 350637"/>
              <a:gd name="connsiteX26" fmla="*/ 202035 w 383025"/>
              <a:gd name="connsiteY26" fmla="*/ 174615 h 350637"/>
              <a:gd name="connsiteX27" fmla="*/ 206245 w 383025"/>
              <a:gd name="connsiteY27" fmla="*/ 174615 h 350637"/>
              <a:gd name="connsiteX28" fmla="*/ 263769 w 383025"/>
              <a:gd name="connsiteY28" fmla="*/ 116879 h 350637"/>
              <a:gd name="connsiteX29" fmla="*/ 206245 w 383025"/>
              <a:gd name="connsiteY29" fmla="*/ 59144 h 350637"/>
              <a:gd name="connsiteX30" fmla="*/ 148721 w 383025"/>
              <a:gd name="connsiteY30" fmla="*/ 116879 h 350637"/>
              <a:gd name="connsiteX31" fmla="*/ 176781 w 383025"/>
              <a:gd name="connsiteY31" fmla="*/ 166165 h 350637"/>
              <a:gd name="connsiteX32" fmla="*/ 173975 w 383025"/>
              <a:gd name="connsiteY32" fmla="*/ 166165 h 350637"/>
              <a:gd name="connsiteX33" fmla="*/ 85584 w 383025"/>
              <a:gd name="connsiteY33" fmla="*/ 166165 h 350637"/>
              <a:gd name="connsiteX34" fmla="*/ 64539 w 383025"/>
              <a:gd name="connsiteY34" fmla="*/ 171798 h 350637"/>
              <a:gd name="connsiteX35" fmla="*/ 64539 w 383025"/>
              <a:gd name="connsiteY35" fmla="*/ 33796 h 350637"/>
              <a:gd name="connsiteX36" fmla="*/ 346547 w 383025"/>
              <a:gd name="connsiteY36" fmla="*/ 33796 h 350637"/>
              <a:gd name="connsiteX37" fmla="*/ 346547 w 383025"/>
              <a:gd name="connsiteY37" fmla="*/ 214044 h 350637"/>
              <a:gd name="connsiteX38" fmla="*/ 183796 w 383025"/>
              <a:gd name="connsiteY38" fmla="*/ 116879 h 350637"/>
              <a:gd name="connsiteX39" fmla="*/ 206245 w 383025"/>
              <a:gd name="connsiteY39" fmla="*/ 94348 h 350637"/>
              <a:gd name="connsiteX40" fmla="*/ 228693 w 383025"/>
              <a:gd name="connsiteY40" fmla="*/ 116879 h 350637"/>
              <a:gd name="connsiteX41" fmla="*/ 206245 w 383025"/>
              <a:gd name="connsiteY41" fmla="*/ 139410 h 350637"/>
              <a:gd name="connsiteX42" fmla="*/ 183796 w 383025"/>
              <a:gd name="connsiteY42" fmla="*/ 116879 h 35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3025" h="350637">
                <a:moveTo>
                  <a:pt x="383026" y="0"/>
                </a:moveTo>
                <a:lnTo>
                  <a:pt x="30867" y="0"/>
                </a:lnTo>
                <a:lnTo>
                  <a:pt x="30867" y="183064"/>
                </a:lnTo>
                <a:lnTo>
                  <a:pt x="0" y="192921"/>
                </a:lnTo>
                <a:lnTo>
                  <a:pt x="9821" y="226717"/>
                </a:lnTo>
                <a:lnTo>
                  <a:pt x="91197" y="202778"/>
                </a:lnTo>
                <a:lnTo>
                  <a:pt x="175378" y="202778"/>
                </a:lnTo>
                <a:cubicBezTo>
                  <a:pt x="178184" y="202778"/>
                  <a:pt x="185199" y="202778"/>
                  <a:pt x="185199" y="211227"/>
                </a:cubicBezTo>
                <a:lnTo>
                  <a:pt x="185199" y="212635"/>
                </a:lnTo>
                <a:cubicBezTo>
                  <a:pt x="185199" y="212635"/>
                  <a:pt x="185199" y="218268"/>
                  <a:pt x="182393" y="221085"/>
                </a:cubicBezTo>
                <a:cubicBezTo>
                  <a:pt x="180990" y="222493"/>
                  <a:pt x="176781" y="223901"/>
                  <a:pt x="173975" y="223901"/>
                </a:cubicBezTo>
                <a:lnTo>
                  <a:pt x="96809" y="223901"/>
                </a:lnTo>
                <a:lnTo>
                  <a:pt x="96809" y="259105"/>
                </a:lnTo>
                <a:lnTo>
                  <a:pt x="173975" y="259105"/>
                </a:lnTo>
                <a:cubicBezTo>
                  <a:pt x="186602" y="259105"/>
                  <a:pt x="195020" y="254881"/>
                  <a:pt x="200632" y="250656"/>
                </a:cubicBezTo>
                <a:lnTo>
                  <a:pt x="270784" y="250656"/>
                </a:lnTo>
                <a:lnTo>
                  <a:pt x="178184" y="315433"/>
                </a:lnTo>
                <a:lnTo>
                  <a:pt x="5612" y="315433"/>
                </a:lnTo>
                <a:lnTo>
                  <a:pt x="5612" y="350637"/>
                </a:lnTo>
                <a:lnTo>
                  <a:pt x="190811" y="350637"/>
                </a:lnTo>
                <a:lnTo>
                  <a:pt x="333920" y="250656"/>
                </a:lnTo>
                <a:lnTo>
                  <a:pt x="383026" y="250656"/>
                </a:lnTo>
                <a:lnTo>
                  <a:pt x="383026" y="0"/>
                </a:lnTo>
                <a:close/>
                <a:moveTo>
                  <a:pt x="347950" y="214044"/>
                </a:moveTo>
                <a:lnTo>
                  <a:pt x="220275" y="214044"/>
                </a:lnTo>
                <a:cubicBezTo>
                  <a:pt x="220275" y="212635"/>
                  <a:pt x="220275" y="209819"/>
                  <a:pt x="220275" y="209819"/>
                </a:cubicBezTo>
                <a:cubicBezTo>
                  <a:pt x="220275" y="198554"/>
                  <a:pt x="214663" y="184472"/>
                  <a:pt x="202035" y="174615"/>
                </a:cubicBezTo>
                <a:cubicBezTo>
                  <a:pt x="203439" y="174615"/>
                  <a:pt x="204842" y="174615"/>
                  <a:pt x="206245" y="174615"/>
                </a:cubicBezTo>
                <a:cubicBezTo>
                  <a:pt x="238514" y="174615"/>
                  <a:pt x="263769" y="147859"/>
                  <a:pt x="263769" y="116879"/>
                </a:cubicBezTo>
                <a:cubicBezTo>
                  <a:pt x="263769" y="85899"/>
                  <a:pt x="237111" y="59144"/>
                  <a:pt x="206245" y="59144"/>
                </a:cubicBezTo>
                <a:cubicBezTo>
                  <a:pt x="175378" y="59144"/>
                  <a:pt x="148721" y="85899"/>
                  <a:pt x="148721" y="116879"/>
                </a:cubicBezTo>
                <a:cubicBezTo>
                  <a:pt x="148721" y="138002"/>
                  <a:pt x="159945" y="156308"/>
                  <a:pt x="176781" y="166165"/>
                </a:cubicBezTo>
                <a:cubicBezTo>
                  <a:pt x="175378" y="166165"/>
                  <a:pt x="175378" y="166165"/>
                  <a:pt x="173975" y="166165"/>
                </a:cubicBezTo>
                <a:lnTo>
                  <a:pt x="85584" y="166165"/>
                </a:lnTo>
                <a:lnTo>
                  <a:pt x="64539" y="171798"/>
                </a:lnTo>
                <a:lnTo>
                  <a:pt x="64539" y="33796"/>
                </a:lnTo>
                <a:lnTo>
                  <a:pt x="346547" y="33796"/>
                </a:lnTo>
                <a:lnTo>
                  <a:pt x="346547" y="214044"/>
                </a:lnTo>
                <a:close/>
                <a:moveTo>
                  <a:pt x="183796" y="116879"/>
                </a:moveTo>
                <a:cubicBezTo>
                  <a:pt x="183796" y="104205"/>
                  <a:pt x="193617" y="94348"/>
                  <a:pt x="206245" y="94348"/>
                </a:cubicBezTo>
                <a:cubicBezTo>
                  <a:pt x="218872" y="94348"/>
                  <a:pt x="228693" y="104205"/>
                  <a:pt x="228693" y="116879"/>
                </a:cubicBezTo>
                <a:cubicBezTo>
                  <a:pt x="228693" y="129553"/>
                  <a:pt x="218872" y="139410"/>
                  <a:pt x="206245" y="139410"/>
                </a:cubicBezTo>
                <a:cubicBezTo>
                  <a:pt x="193617" y="139410"/>
                  <a:pt x="183796" y="129553"/>
                  <a:pt x="183796" y="116879"/>
                </a:cubicBezTo>
                <a:close/>
              </a:path>
            </a:pathLst>
          </a:custGeom>
          <a:solidFill>
            <a:schemeClr val="bg1"/>
          </a:solidFill>
          <a:ln w="14026" cap="flat">
            <a:noFill/>
            <a:prstDash val="solid"/>
            <a:miter/>
          </a:ln>
        </p:spPr>
        <p:txBody>
          <a:bodyPr rtlCol="0" anchor="ctr"/>
          <a:lstStyle/>
          <a:p>
            <a:endParaRPr lang="en-US" dirty="0">
              <a:solidFill>
                <a:schemeClr val="bg1"/>
              </a:solidFill>
            </a:endParaRPr>
          </a:p>
        </p:txBody>
      </p:sp>
      <p:sp>
        <p:nvSpPr>
          <p:cNvPr id="45" name="Content Placeholder 23">
            <a:extLst>
              <a:ext uri="{FF2B5EF4-FFF2-40B4-BE49-F238E27FC236}">
                <a16:creationId xmlns:a16="http://schemas.microsoft.com/office/drawing/2014/main" id="{76956DBA-7C04-F58F-E284-CFCEDC5B5C5C}"/>
              </a:ext>
            </a:extLst>
          </p:cNvPr>
          <p:cNvSpPr txBox="1">
            <a:spLocks/>
          </p:cNvSpPr>
          <p:nvPr/>
        </p:nvSpPr>
        <p:spPr>
          <a:xfrm>
            <a:off x="3376768" y="5588401"/>
            <a:ext cx="1985677" cy="391296"/>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CA" sz="1600" dirty="0">
                <a:solidFill>
                  <a:schemeClr val="bg1"/>
                </a:solidFill>
              </a:rPr>
              <a:t>Investment strategy</a:t>
            </a:r>
          </a:p>
        </p:txBody>
      </p:sp>
      <p:pic>
        <p:nvPicPr>
          <p:cNvPr id="49" name="Graphic 48">
            <a:extLst>
              <a:ext uri="{FF2B5EF4-FFF2-40B4-BE49-F238E27FC236}">
                <a16:creationId xmlns:a16="http://schemas.microsoft.com/office/drawing/2014/main" id="{02828C01-2A00-6E6C-3C09-2615F862DEA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821070" y="5157355"/>
            <a:ext cx="333833" cy="347186"/>
          </a:xfrm>
          <a:prstGeom prst="rect">
            <a:avLst/>
          </a:prstGeom>
        </p:spPr>
      </p:pic>
      <p:sp>
        <p:nvSpPr>
          <p:cNvPr id="31" name="Content Placeholder 23">
            <a:extLst>
              <a:ext uri="{FF2B5EF4-FFF2-40B4-BE49-F238E27FC236}">
                <a16:creationId xmlns:a16="http://schemas.microsoft.com/office/drawing/2014/main" id="{F9AB21C1-7D37-4AAC-6E51-04D5B680B8F5}"/>
              </a:ext>
            </a:extLst>
          </p:cNvPr>
          <p:cNvSpPr txBox="1">
            <a:spLocks/>
          </p:cNvSpPr>
          <p:nvPr/>
        </p:nvSpPr>
        <p:spPr>
          <a:xfrm>
            <a:off x="6767036" y="5583600"/>
            <a:ext cx="2013321" cy="457042"/>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600" dirty="0">
                <a:solidFill>
                  <a:schemeClr val="bg1"/>
                </a:solidFill>
              </a:rPr>
              <a:t>Exit planning strategy </a:t>
            </a:r>
          </a:p>
        </p:txBody>
      </p:sp>
      <p:sp>
        <p:nvSpPr>
          <p:cNvPr id="25" name="Freeform 24">
            <a:extLst>
              <a:ext uri="{FF2B5EF4-FFF2-40B4-BE49-F238E27FC236}">
                <a16:creationId xmlns:a16="http://schemas.microsoft.com/office/drawing/2014/main" id="{0A46893B-FEC8-7822-8645-8A1376241EB8}"/>
              </a:ext>
              <a:ext uri="{C183D7F6-B498-43B3-948B-1728B52AA6E4}">
                <adec:decorative xmlns:adec="http://schemas.microsoft.com/office/drawing/2017/decorative" val="1"/>
              </a:ext>
            </a:extLst>
          </p:cNvPr>
          <p:cNvSpPr/>
          <p:nvPr/>
        </p:nvSpPr>
        <p:spPr>
          <a:xfrm>
            <a:off x="6767037" y="5166183"/>
            <a:ext cx="378816" cy="316841"/>
          </a:xfrm>
          <a:custGeom>
            <a:avLst/>
            <a:gdLst>
              <a:gd name="connsiteX0" fmla="*/ 378817 w 378816"/>
              <a:gd name="connsiteY0" fmla="*/ 107022 h 316841"/>
              <a:gd name="connsiteX1" fmla="*/ 307262 w 378816"/>
              <a:gd name="connsiteY1" fmla="*/ 35205 h 316841"/>
              <a:gd name="connsiteX2" fmla="*/ 256753 w 378816"/>
              <a:gd name="connsiteY2" fmla="*/ 85899 h 316841"/>
              <a:gd name="connsiteX3" fmla="*/ 256753 w 378816"/>
              <a:gd name="connsiteY3" fmla="*/ 0 h 316841"/>
              <a:gd name="connsiteX4" fmla="*/ 0 w 378816"/>
              <a:gd name="connsiteY4" fmla="*/ 0 h 316841"/>
              <a:gd name="connsiteX5" fmla="*/ 0 w 378816"/>
              <a:gd name="connsiteY5" fmla="*/ 316841 h 316841"/>
              <a:gd name="connsiteX6" fmla="*/ 256753 w 378816"/>
              <a:gd name="connsiteY6" fmla="*/ 316841 h 316841"/>
              <a:gd name="connsiteX7" fmla="*/ 256753 w 378816"/>
              <a:gd name="connsiteY7" fmla="*/ 228126 h 316841"/>
              <a:gd name="connsiteX8" fmla="*/ 378817 w 378816"/>
              <a:gd name="connsiteY8" fmla="*/ 107022 h 316841"/>
              <a:gd name="connsiteX9" fmla="*/ 329711 w 378816"/>
              <a:gd name="connsiteY9" fmla="*/ 105614 h 316841"/>
              <a:gd name="connsiteX10" fmla="*/ 231499 w 378816"/>
              <a:gd name="connsiteY10" fmla="*/ 202778 h 316841"/>
              <a:gd name="connsiteX11" fmla="*/ 210454 w 378816"/>
              <a:gd name="connsiteY11" fmla="*/ 202778 h 316841"/>
              <a:gd name="connsiteX12" fmla="*/ 210454 w 378816"/>
              <a:gd name="connsiteY12" fmla="*/ 181655 h 316841"/>
              <a:gd name="connsiteX13" fmla="*/ 307262 w 378816"/>
              <a:gd name="connsiteY13" fmla="*/ 84491 h 316841"/>
              <a:gd name="connsiteX14" fmla="*/ 329711 w 378816"/>
              <a:gd name="connsiteY14" fmla="*/ 105614 h 316841"/>
              <a:gd name="connsiteX15" fmla="*/ 35076 w 378816"/>
              <a:gd name="connsiteY15" fmla="*/ 280228 h 316841"/>
              <a:gd name="connsiteX16" fmla="*/ 35076 w 378816"/>
              <a:gd name="connsiteY16" fmla="*/ 33796 h 316841"/>
              <a:gd name="connsiteX17" fmla="*/ 221678 w 378816"/>
              <a:gd name="connsiteY17" fmla="*/ 33796 h 316841"/>
              <a:gd name="connsiteX18" fmla="*/ 221678 w 378816"/>
              <a:gd name="connsiteY18" fmla="*/ 121104 h 316841"/>
              <a:gd name="connsiteX19" fmla="*/ 175378 w 378816"/>
              <a:gd name="connsiteY19" fmla="*/ 167574 h 316841"/>
              <a:gd name="connsiteX20" fmla="*/ 175378 w 378816"/>
              <a:gd name="connsiteY20" fmla="*/ 239391 h 316841"/>
              <a:gd name="connsiteX21" fmla="*/ 221678 w 378816"/>
              <a:gd name="connsiteY21" fmla="*/ 239391 h 316841"/>
              <a:gd name="connsiteX22" fmla="*/ 221678 w 378816"/>
              <a:gd name="connsiteY22" fmla="*/ 280228 h 316841"/>
              <a:gd name="connsiteX23" fmla="*/ 35076 w 378816"/>
              <a:gd name="connsiteY23" fmla="*/ 280228 h 31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8816" h="316841">
                <a:moveTo>
                  <a:pt x="378817" y="107022"/>
                </a:moveTo>
                <a:lnTo>
                  <a:pt x="307262" y="35205"/>
                </a:lnTo>
                <a:lnTo>
                  <a:pt x="256753" y="85899"/>
                </a:lnTo>
                <a:lnTo>
                  <a:pt x="256753" y="0"/>
                </a:lnTo>
                <a:lnTo>
                  <a:pt x="0" y="0"/>
                </a:lnTo>
                <a:lnTo>
                  <a:pt x="0" y="316841"/>
                </a:lnTo>
                <a:lnTo>
                  <a:pt x="256753" y="316841"/>
                </a:lnTo>
                <a:lnTo>
                  <a:pt x="256753" y="228126"/>
                </a:lnTo>
                <a:lnTo>
                  <a:pt x="378817" y="107022"/>
                </a:lnTo>
                <a:close/>
                <a:moveTo>
                  <a:pt x="329711" y="105614"/>
                </a:moveTo>
                <a:lnTo>
                  <a:pt x="231499" y="202778"/>
                </a:lnTo>
                <a:lnTo>
                  <a:pt x="210454" y="202778"/>
                </a:lnTo>
                <a:lnTo>
                  <a:pt x="210454" y="181655"/>
                </a:lnTo>
                <a:lnTo>
                  <a:pt x="307262" y="84491"/>
                </a:lnTo>
                <a:lnTo>
                  <a:pt x="329711" y="105614"/>
                </a:lnTo>
                <a:close/>
                <a:moveTo>
                  <a:pt x="35076" y="280228"/>
                </a:moveTo>
                <a:lnTo>
                  <a:pt x="35076" y="33796"/>
                </a:lnTo>
                <a:lnTo>
                  <a:pt x="221678" y="33796"/>
                </a:lnTo>
                <a:lnTo>
                  <a:pt x="221678" y="121104"/>
                </a:lnTo>
                <a:lnTo>
                  <a:pt x="175378" y="167574"/>
                </a:lnTo>
                <a:lnTo>
                  <a:pt x="175378" y="239391"/>
                </a:lnTo>
                <a:lnTo>
                  <a:pt x="221678" y="239391"/>
                </a:lnTo>
                <a:lnTo>
                  <a:pt x="221678" y="280228"/>
                </a:lnTo>
                <a:lnTo>
                  <a:pt x="35076" y="280228"/>
                </a:lnTo>
                <a:close/>
              </a:path>
            </a:pathLst>
          </a:custGeom>
          <a:solidFill>
            <a:schemeClr val="bg1"/>
          </a:solidFill>
          <a:ln w="14026" cap="flat">
            <a:noFill/>
            <a:prstDash val="solid"/>
            <a:miter/>
          </a:ln>
        </p:spPr>
        <p:txBody>
          <a:bodyPr rtlCol="0" anchor="ctr"/>
          <a:lstStyle/>
          <a:p>
            <a:endParaRPr lang="en-US" sz="1600" dirty="0">
              <a:solidFill>
                <a:schemeClr val="bg1"/>
              </a:solidFill>
            </a:endParaRPr>
          </a:p>
        </p:txBody>
      </p:sp>
      <p:sp>
        <p:nvSpPr>
          <p:cNvPr id="44" name="Content Placeholder 23">
            <a:extLst>
              <a:ext uri="{FF2B5EF4-FFF2-40B4-BE49-F238E27FC236}">
                <a16:creationId xmlns:a16="http://schemas.microsoft.com/office/drawing/2014/main" id="{CB4629E0-5168-3960-CCD7-50E975E7C93A}"/>
              </a:ext>
            </a:extLst>
          </p:cNvPr>
          <p:cNvSpPr txBox="1">
            <a:spLocks/>
          </p:cNvSpPr>
          <p:nvPr/>
        </p:nvSpPr>
        <p:spPr>
          <a:xfrm>
            <a:off x="7796303" y="4443550"/>
            <a:ext cx="1783257" cy="276094"/>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CA" sz="1600" dirty="0">
                <a:solidFill>
                  <a:schemeClr val="bg1"/>
                </a:solidFill>
              </a:rPr>
              <a:t>Line of credit</a:t>
            </a:r>
          </a:p>
        </p:txBody>
      </p:sp>
      <p:pic>
        <p:nvPicPr>
          <p:cNvPr id="43" name="Graphic 42">
            <a:extLst>
              <a:ext uri="{FF2B5EF4-FFF2-40B4-BE49-F238E27FC236}">
                <a16:creationId xmlns:a16="http://schemas.microsoft.com/office/drawing/2014/main" id="{E6900609-40A9-648E-2FD7-AA10998F582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796303" y="4071101"/>
            <a:ext cx="391133" cy="276094"/>
          </a:xfrm>
          <a:prstGeom prst="rect">
            <a:avLst/>
          </a:prstGeom>
        </p:spPr>
      </p:pic>
      <p:sp>
        <p:nvSpPr>
          <p:cNvPr id="33" name="Content Placeholder 23">
            <a:extLst>
              <a:ext uri="{FF2B5EF4-FFF2-40B4-BE49-F238E27FC236}">
                <a16:creationId xmlns:a16="http://schemas.microsoft.com/office/drawing/2014/main" id="{308738CB-44BC-4B1E-892B-3B1EA17ED44C}"/>
              </a:ext>
            </a:extLst>
          </p:cNvPr>
          <p:cNvSpPr txBox="1">
            <a:spLocks/>
          </p:cNvSpPr>
          <p:nvPr/>
        </p:nvSpPr>
        <p:spPr>
          <a:xfrm>
            <a:off x="7839293" y="3388214"/>
            <a:ext cx="1718248" cy="225232"/>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CA" sz="1600" dirty="0">
                <a:solidFill>
                  <a:schemeClr val="bg1"/>
                </a:solidFill>
              </a:rPr>
              <a:t>Business</a:t>
            </a:r>
            <a:r>
              <a:rPr lang="en-CA" sz="1600" dirty="0">
                <a:solidFill>
                  <a:schemeClr val="bg1"/>
                </a:solidFill>
                <a:latin typeface="Helvetica Neue" panose="02000503000000020004" pitchFamily="2" charset="0"/>
              </a:rPr>
              <a:t> </a:t>
            </a:r>
            <a:r>
              <a:rPr lang="en-CA" sz="1600" dirty="0">
                <a:solidFill>
                  <a:schemeClr val="bg1"/>
                </a:solidFill>
              </a:rPr>
              <a:t>valuation</a:t>
            </a:r>
          </a:p>
        </p:txBody>
      </p:sp>
      <p:grpSp>
        <p:nvGrpSpPr>
          <p:cNvPr id="28" name="Graphic 4">
            <a:extLst>
              <a:ext uri="{FF2B5EF4-FFF2-40B4-BE49-F238E27FC236}">
                <a16:creationId xmlns:a16="http://schemas.microsoft.com/office/drawing/2014/main" id="{42E07AF9-909B-637F-AFBC-BD86AC82062D}"/>
              </a:ext>
              <a:ext uri="{C183D7F6-B498-43B3-948B-1728B52AA6E4}">
                <adec:decorative xmlns:adec="http://schemas.microsoft.com/office/drawing/2017/decorative" val="1"/>
              </a:ext>
            </a:extLst>
          </p:cNvPr>
          <p:cNvGrpSpPr/>
          <p:nvPr/>
        </p:nvGrpSpPr>
        <p:grpSpPr>
          <a:xfrm>
            <a:off x="7840696" y="2922105"/>
            <a:ext cx="377413" cy="373168"/>
            <a:chOff x="7721920" y="3668647"/>
            <a:chExt cx="377413" cy="373168"/>
          </a:xfrm>
          <a:solidFill>
            <a:schemeClr val="bg1"/>
          </a:solidFill>
        </p:grpSpPr>
        <p:sp>
          <p:nvSpPr>
            <p:cNvPr id="29" name="Freeform 28">
              <a:extLst>
                <a:ext uri="{FF2B5EF4-FFF2-40B4-BE49-F238E27FC236}">
                  <a16:creationId xmlns:a16="http://schemas.microsoft.com/office/drawing/2014/main" id="{3E35A529-3641-3B56-2F3B-B51E1D260087}"/>
                </a:ext>
              </a:extLst>
            </p:cNvPr>
            <p:cNvSpPr/>
            <p:nvPr/>
          </p:nvSpPr>
          <p:spPr>
            <a:xfrm>
              <a:off x="7721920" y="3668647"/>
              <a:ext cx="377413" cy="373168"/>
            </a:xfrm>
            <a:custGeom>
              <a:avLst/>
              <a:gdLst>
                <a:gd name="connsiteX0" fmla="*/ 0 w 377413"/>
                <a:gd name="connsiteY0" fmla="*/ 0 h 373168"/>
                <a:gd name="connsiteX1" fmla="*/ 0 w 377413"/>
                <a:gd name="connsiteY1" fmla="*/ 373168 h 373168"/>
                <a:gd name="connsiteX2" fmla="*/ 377413 w 377413"/>
                <a:gd name="connsiteY2" fmla="*/ 373168 h 373168"/>
                <a:gd name="connsiteX3" fmla="*/ 377413 w 377413"/>
                <a:gd name="connsiteY3" fmla="*/ 0 h 373168"/>
                <a:gd name="connsiteX4" fmla="*/ 0 w 377413"/>
                <a:gd name="connsiteY4" fmla="*/ 0 h 373168"/>
                <a:gd name="connsiteX5" fmla="*/ 342338 w 377413"/>
                <a:gd name="connsiteY5" fmla="*/ 35205 h 373168"/>
                <a:gd name="connsiteX6" fmla="*/ 342338 w 377413"/>
                <a:gd name="connsiteY6" fmla="*/ 69001 h 373168"/>
                <a:gd name="connsiteX7" fmla="*/ 35076 w 377413"/>
                <a:gd name="connsiteY7" fmla="*/ 69001 h 373168"/>
                <a:gd name="connsiteX8" fmla="*/ 35076 w 377413"/>
                <a:gd name="connsiteY8" fmla="*/ 35205 h 373168"/>
                <a:gd name="connsiteX9" fmla="*/ 342338 w 377413"/>
                <a:gd name="connsiteY9" fmla="*/ 35205 h 373168"/>
                <a:gd name="connsiteX10" fmla="*/ 35076 w 377413"/>
                <a:gd name="connsiteY10" fmla="*/ 337964 h 373168"/>
                <a:gd name="connsiteX11" fmla="*/ 35076 w 377413"/>
                <a:gd name="connsiteY11" fmla="*/ 104206 h 373168"/>
                <a:gd name="connsiteX12" fmla="*/ 342338 w 377413"/>
                <a:gd name="connsiteY12" fmla="*/ 104206 h 373168"/>
                <a:gd name="connsiteX13" fmla="*/ 342338 w 377413"/>
                <a:gd name="connsiteY13" fmla="*/ 337964 h 373168"/>
                <a:gd name="connsiteX14" fmla="*/ 35076 w 377413"/>
                <a:gd name="connsiteY14" fmla="*/ 337964 h 37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413" h="373168">
                  <a:moveTo>
                    <a:pt x="0" y="0"/>
                  </a:moveTo>
                  <a:lnTo>
                    <a:pt x="0" y="373168"/>
                  </a:lnTo>
                  <a:lnTo>
                    <a:pt x="377413" y="373168"/>
                  </a:lnTo>
                  <a:lnTo>
                    <a:pt x="377413" y="0"/>
                  </a:lnTo>
                  <a:lnTo>
                    <a:pt x="0" y="0"/>
                  </a:lnTo>
                  <a:close/>
                  <a:moveTo>
                    <a:pt x="342338" y="35205"/>
                  </a:moveTo>
                  <a:lnTo>
                    <a:pt x="342338" y="69001"/>
                  </a:lnTo>
                  <a:lnTo>
                    <a:pt x="35076" y="69001"/>
                  </a:lnTo>
                  <a:lnTo>
                    <a:pt x="35076" y="35205"/>
                  </a:lnTo>
                  <a:lnTo>
                    <a:pt x="342338" y="35205"/>
                  </a:lnTo>
                  <a:close/>
                  <a:moveTo>
                    <a:pt x="35076" y="337964"/>
                  </a:moveTo>
                  <a:lnTo>
                    <a:pt x="35076" y="104206"/>
                  </a:lnTo>
                  <a:lnTo>
                    <a:pt x="342338" y="104206"/>
                  </a:lnTo>
                  <a:lnTo>
                    <a:pt x="342338" y="337964"/>
                  </a:lnTo>
                  <a:lnTo>
                    <a:pt x="35076" y="337964"/>
                  </a:lnTo>
                  <a:close/>
                </a:path>
              </a:pathLst>
            </a:custGeom>
            <a:grpFill/>
            <a:ln w="14026" cap="flat">
              <a:noFill/>
              <a:prstDash val="solid"/>
              <a:miter/>
            </a:ln>
          </p:spPr>
          <p:txBody>
            <a:bodyPr rtlCol="0" anchor="ctr"/>
            <a:lstStyle/>
            <a:p>
              <a:endParaRPr lang="en-US" dirty="0">
                <a:solidFill>
                  <a:schemeClr val="bg1"/>
                </a:solidFill>
              </a:endParaRPr>
            </a:p>
          </p:txBody>
        </p:sp>
        <p:sp>
          <p:nvSpPr>
            <p:cNvPr id="34" name="Freeform 33">
              <a:extLst>
                <a:ext uri="{FF2B5EF4-FFF2-40B4-BE49-F238E27FC236}">
                  <a16:creationId xmlns:a16="http://schemas.microsoft.com/office/drawing/2014/main" id="{EBB2FC71-D757-B18A-01D7-4DDFAD078AE3}"/>
                </a:ext>
              </a:extLst>
            </p:cNvPr>
            <p:cNvSpPr/>
            <p:nvPr/>
          </p:nvSpPr>
          <p:spPr>
            <a:xfrm>
              <a:off x="7789265" y="3796791"/>
              <a:ext cx="70151" cy="185880"/>
            </a:xfrm>
            <a:custGeom>
              <a:avLst/>
              <a:gdLst>
                <a:gd name="connsiteX0" fmla="*/ 51912 w 70151"/>
                <a:gd name="connsiteY0" fmla="*/ 0 h 185880"/>
                <a:gd name="connsiteX1" fmla="*/ 16836 w 70151"/>
                <a:gd name="connsiteY1" fmla="*/ 0 h 185880"/>
                <a:gd name="connsiteX2" fmla="*/ 16836 w 70151"/>
                <a:gd name="connsiteY2" fmla="*/ 76042 h 185880"/>
                <a:gd name="connsiteX3" fmla="*/ 0 w 70151"/>
                <a:gd name="connsiteY3" fmla="*/ 76042 h 185880"/>
                <a:gd name="connsiteX4" fmla="*/ 0 w 70151"/>
                <a:gd name="connsiteY4" fmla="*/ 111246 h 185880"/>
                <a:gd name="connsiteX5" fmla="*/ 16836 w 70151"/>
                <a:gd name="connsiteY5" fmla="*/ 111246 h 185880"/>
                <a:gd name="connsiteX6" fmla="*/ 16836 w 70151"/>
                <a:gd name="connsiteY6" fmla="*/ 185880 h 185880"/>
                <a:gd name="connsiteX7" fmla="*/ 51912 w 70151"/>
                <a:gd name="connsiteY7" fmla="*/ 185880 h 185880"/>
                <a:gd name="connsiteX8" fmla="*/ 51912 w 70151"/>
                <a:gd name="connsiteY8" fmla="*/ 111246 h 185880"/>
                <a:gd name="connsiteX9" fmla="*/ 70151 w 70151"/>
                <a:gd name="connsiteY9" fmla="*/ 111246 h 185880"/>
                <a:gd name="connsiteX10" fmla="*/ 70151 w 70151"/>
                <a:gd name="connsiteY10" fmla="*/ 76042 h 185880"/>
                <a:gd name="connsiteX11" fmla="*/ 51912 w 70151"/>
                <a:gd name="connsiteY11" fmla="*/ 76042 h 18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151" h="185880">
                  <a:moveTo>
                    <a:pt x="51912" y="0"/>
                  </a:moveTo>
                  <a:lnTo>
                    <a:pt x="16836" y="0"/>
                  </a:lnTo>
                  <a:lnTo>
                    <a:pt x="16836" y="76042"/>
                  </a:lnTo>
                  <a:lnTo>
                    <a:pt x="0" y="76042"/>
                  </a:lnTo>
                  <a:lnTo>
                    <a:pt x="0" y="111246"/>
                  </a:lnTo>
                  <a:lnTo>
                    <a:pt x="16836" y="111246"/>
                  </a:lnTo>
                  <a:lnTo>
                    <a:pt x="16836" y="185880"/>
                  </a:lnTo>
                  <a:lnTo>
                    <a:pt x="51912" y="185880"/>
                  </a:lnTo>
                  <a:lnTo>
                    <a:pt x="51912" y="111246"/>
                  </a:lnTo>
                  <a:lnTo>
                    <a:pt x="70151" y="111246"/>
                  </a:lnTo>
                  <a:lnTo>
                    <a:pt x="70151" y="76042"/>
                  </a:lnTo>
                  <a:lnTo>
                    <a:pt x="51912" y="76042"/>
                  </a:lnTo>
                  <a:close/>
                </a:path>
              </a:pathLst>
            </a:custGeom>
            <a:grpFill/>
            <a:ln w="14026" cap="flat">
              <a:noFill/>
              <a:prstDash val="solid"/>
              <a:miter/>
            </a:ln>
          </p:spPr>
          <p:txBody>
            <a:bodyPr rtlCol="0" anchor="ctr"/>
            <a:lstStyle/>
            <a:p>
              <a:endParaRPr lang="en-US" dirty="0">
                <a:solidFill>
                  <a:schemeClr val="bg1"/>
                </a:solidFill>
              </a:endParaRPr>
            </a:p>
          </p:txBody>
        </p:sp>
        <p:sp>
          <p:nvSpPr>
            <p:cNvPr id="35" name="Freeform 34">
              <a:extLst>
                <a:ext uri="{FF2B5EF4-FFF2-40B4-BE49-F238E27FC236}">
                  <a16:creationId xmlns:a16="http://schemas.microsoft.com/office/drawing/2014/main" id="{1CFDF58B-BF7C-1039-369E-8C6CD6CB1B21}"/>
                </a:ext>
              </a:extLst>
            </p:cNvPr>
            <p:cNvSpPr/>
            <p:nvPr/>
          </p:nvSpPr>
          <p:spPr>
            <a:xfrm>
              <a:off x="7874850" y="3796791"/>
              <a:ext cx="70151" cy="185880"/>
            </a:xfrm>
            <a:custGeom>
              <a:avLst/>
              <a:gdLst>
                <a:gd name="connsiteX0" fmla="*/ 53315 w 70151"/>
                <a:gd name="connsiteY0" fmla="*/ 0 h 185880"/>
                <a:gd name="connsiteX1" fmla="*/ 18239 w 70151"/>
                <a:gd name="connsiteY1" fmla="*/ 0 h 185880"/>
                <a:gd name="connsiteX2" fmla="*/ 18239 w 70151"/>
                <a:gd name="connsiteY2" fmla="*/ 25347 h 185880"/>
                <a:gd name="connsiteX3" fmla="*/ 0 w 70151"/>
                <a:gd name="connsiteY3" fmla="*/ 25347 h 185880"/>
                <a:gd name="connsiteX4" fmla="*/ 0 w 70151"/>
                <a:gd name="connsiteY4" fmla="*/ 60552 h 185880"/>
                <a:gd name="connsiteX5" fmla="*/ 18239 w 70151"/>
                <a:gd name="connsiteY5" fmla="*/ 60552 h 185880"/>
                <a:gd name="connsiteX6" fmla="*/ 18239 w 70151"/>
                <a:gd name="connsiteY6" fmla="*/ 185880 h 185880"/>
                <a:gd name="connsiteX7" fmla="*/ 53315 w 70151"/>
                <a:gd name="connsiteY7" fmla="*/ 185880 h 185880"/>
                <a:gd name="connsiteX8" fmla="*/ 53315 w 70151"/>
                <a:gd name="connsiteY8" fmla="*/ 60552 h 185880"/>
                <a:gd name="connsiteX9" fmla="*/ 70151 w 70151"/>
                <a:gd name="connsiteY9" fmla="*/ 60552 h 185880"/>
                <a:gd name="connsiteX10" fmla="*/ 70151 w 70151"/>
                <a:gd name="connsiteY10" fmla="*/ 25347 h 185880"/>
                <a:gd name="connsiteX11" fmla="*/ 53315 w 70151"/>
                <a:gd name="connsiteY11" fmla="*/ 25347 h 18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151" h="185880">
                  <a:moveTo>
                    <a:pt x="53315" y="0"/>
                  </a:moveTo>
                  <a:lnTo>
                    <a:pt x="18239" y="0"/>
                  </a:lnTo>
                  <a:lnTo>
                    <a:pt x="18239" y="25347"/>
                  </a:lnTo>
                  <a:lnTo>
                    <a:pt x="0" y="25347"/>
                  </a:lnTo>
                  <a:lnTo>
                    <a:pt x="0" y="60552"/>
                  </a:lnTo>
                  <a:lnTo>
                    <a:pt x="18239" y="60552"/>
                  </a:lnTo>
                  <a:lnTo>
                    <a:pt x="18239" y="185880"/>
                  </a:lnTo>
                  <a:lnTo>
                    <a:pt x="53315" y="185880"/>
                  </a:lnTo>
                  <a:lnTo>
                    <a:pt x="53315" y="60552"/>
                  </a:lnTo>
                  <a:lnTo>
                    <a:pt x="70151" y="60552"/>
                  </a:lnTo>
                  <a:lnTo>
                    <a:pt x="70151" y="25347"/>
                  </a:lnTo>
                  <a:lnTo>
                    <a:pt x="53315" y="25347"/>
                  </a:lnTo>
                  <a:close/>
                </a:path>
              </a:pathLst>
            </a:custGeom>
            <a:grpFill/>
            <a:ln w="14026" cap="flat">
              <a:noFill/>
              <a:prstDash val="solid"/>
              <a:miter/>
            </a:ln>
          </p:spPr>
          <p:txBody>
            <a:bodyPr rtlCol="0" anchor="ctr"/>
            <a:lstStyle/>
            <a:p>
              <a:endParaRPr lang="en-US" dirty="0">
                <a:solidFill>
                  <a:schemeClr val="bg1"/>
                </a:solidFill>
              </a:endParaRPr>
            </a:p>
          </p:txBody>
        </p:sp>
        <p:sp>
          <p:nvSpPr>
            <p:cNvPr id="36" name="Freeform 35">
              <a:extLst>
                <a:ext uri="{FF2B5EF4-FFF2-40B4-BE49-F238E27FC236}">
                  <a16:creationId xmlns:a16="http://schemas.microsoft.com/office/drawing/2014/main" id="{48394109-714D-58E7-41FC-CD57D366383F}"/>
                </a:ext>
              </a:extLst>
            </p:cNvPr>
            <p:cNvSpPr/>
            <p:nvPr/>
          </p:nvSpPr>
          <p:spPr>
            <a:xfrm>
              <a:off x="7961837" y="3796791"/>
              <a:ext cx="70151" cy="185880"/>
            </a:xfrm>
            <a:custGeom>
              <a:avLst/>
              <a:gdLst>
                <a:gd name="connsiteX0" fmla="*/ 53315 w 70151"/>
                <a:gd name="connsiteY0" fmla="*/ 0 h 185880"/>
                <a:gd name="connsiteX1" fmla="*/ 18239 w 70151"/>
                <a:gd name="connsiteY1" fmla="*/ 0 h 185880"/>
                <a:gd name="connsiteX2" fmla="*/ 18239 w 70151"/>
                <a:gd name="connsiteY2" fmla="*/ 126736 h 185880"/>
                <a:gd name="connsiteX3" fmla="*/ 0 w 70151"/>
                <a:gd name="connsiteY3" fmla="*/ 126736 h 185880"/>
                <a:gd name="connsiteX4" fmla="*/ 0 w 70151"/>
                <a:gd name="connsiteY4" fmla="*/ 161941 h 185880"/>
                <a:gd name="connsiteX5" fmla="*/ 18239 w 70151"/>
                <a:gd name="connsiteY5" fmla="*/ 161941 h 185880"/>
                <a:gd name="connsiteX6" fmla="*/ 18239 w 70151"/>
                <a:gd name="connsiteY6" fmla="*/ 185880 h 185880"/>
                <a:gd name="connsiteX7" fmla="*/ 53315 w 70151"/>
                <a:gd name="connsiteY7" fmla="*/ 185880 h 185880"/>
                <a:gd name="connsiteX8" fmla="*/ 53315 w 70151"/>
                <a:gd name="connsiteY8" fmla="*/ 161941 h 185880"/>
                <a:gd name="connsiteX9" fmla="*/ 70151 w 70151"/>
                <a:gd name="connsiteY9" fmla="*/ 161941 h 185880"/>
                <a:gd name="connsiteX10" fmla="*/ 70151 w 70151"/>
                <a:gd name="connsiteY10" fmla="*/ 126736 h 185880"/>
                <a:gd name="connsiteX11" fmla="*/ 53315 w 70151"/>
                <a:gd name="connsiteY11" fmla="*/ 126736 h 18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151" h="185880">
                  <a:moveTo>
                    <a:pt x="53315" y="0"/>
                  </a:moveTo>
                  <a:lnTo>
                    <a:pt x="18239" y="0"/>
                  </a:lnTo>
                  <a:lnTo>
                    <a:pt x="18239" y="126736"/>
                  </a:lnTo>
                  <a:lnTo>
                    <a:pt x="0" y="126736"/>
                  </a:lnTo>
                  <a:lnTo>
                    <a:pt x="0" y="161941"/>
                  </a:lnTo>
                  <a:lnTo>
                    <a:pt x="18239" y="161941"/>
                  </a:lnTo>
                  <a:lnTo>
                    <a:pt x="18239" y="185880"/>
                  </a:lnTo>
                  <a:lnTo>
                    <a:pt x="53315" y="185880"/>
                  </a:lnTo>
                  <a:lnTo>
                    <a:pt x="53315" y="161941"/>
                  </a:lnTo>
                  <a:lnTo>
                    <a:pt x="70151" y="161941"/>
                  </a:lnTo>
                  <a:lnTo>
                    <a:pt x="70151" y="126736"/>
                  </a:lnTo>
                  <a:lnTo>
                    <a:pt x="53315" y="126736"/>
                  </a:lnTo>
                  <a:close/>
                </a:path>
              </a:pathLst>
            </a:custGeom>
            <a:grpFill/>
            <a:ln w="14026" cap="flat">
              <a:noFill/>
              <a:prstDash val="solid"/>
              <a:miter/>
            </a:ln>
          </p:spPr>
          <p:txBody>
            <a:bodyPr rtlCol="0" anchor="ctr"/>
            <a:lstStyle/>
            <a:p>
              <a:endParaRPr lang="en-US" dirty="0">
                <a:solidFill>
                  <a:schemeClr val="bg1"/>
                </a:solidFill>
              </a:endParaRPr>
            </a:p>
          </p:txBody>
        </p:sp>
      </p:grpSp>
      <p:sp>
        <p:nvSpPr>
          <p:cNvPr id="32" name="Content Placeholder 23">
            <a:extLst>
              <a:ext uri="{FF2B5EF4-FFF2-40B4-BE49-F238E27FC236}">
                <a16:creationId xmlns:a16="http://schemas.microsoft.com/office/drawing/2014/main" id="{15908A8F-4117-64DE-102E-6F9955E13190}"/>
              </a:ext>
            </a:extLst>
          </p:cNvPr>
          <p:cNvSpPr txBox="1">
            <a:spLocks/>
          </p:cNvSpPr>
          <p:nvPr/>
        </p:nvSpPr>
        <p:spPr>
          <a:xfrm>
            <a:off x="7839294" y="2272808"/>
            <a:ext cx="1535437" cy="170909"/>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CA" sz="1600" dirty="0">
                <a:solidFill>
                  <a:schemeClr val="bg1"/>
                </a:solidFill>
              </a:rPr>
              <a:t>Cash flow</a:t>
            </a:r>
          </a:p>
        </p:txBody>
      </p:sp>
      <p:pic>
        <p:nvPicPr>
          <p:cNvPr id="30" name="Graphic 29">
            <a:extLst>
              <a:ext uri="{FF2B5EF4-FFF2-40B4-BE49-F238E27FC236}">
                <a16:creationId xmlns:a16="http://schemas.microsoft.com/office/drawing/2014/main" id="{23ED4FC0-482E-281D-93D4-AC85CE8AA87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43387" y="1896761"/>
            <a:ext cx="402137" cy="276094"/>
          </a:xfrm>
          <a:prstGeom prst="rect">
            <a:avLst/>
          </a:prstGeom>
        </p:spPr>
      </p:pic>
      <p:grpSp>
        <p:nvGrpSpPr>
          <p:cNvPr id="13" name="Graphic 4">
            <a:extLst>
              <a:ext uri="{FF2B5EF4-FFF2-40B4-BE49-F238E27FC236}">
                <a16:creationId xmlns:a16="http://schemas.microsoft.com/office/drawing/2014/main" id="{02C18F32-A7CD-F0CB-36FA-E9D3F27A8D47}"/>
              </a:ext>
              <a:ext uri="{C183D7F6-B498-43B3-948B-1728B52AA6E4}">
                <adec:decorative xmlns:adec="http://schemas.microsoft.com/office/drawing/2017/decorative" val="1"/>
              </a:ext>
            </a:extLst>
          </p:cNvPr>
          <p:cNvGrpSpPr/>
          <p:nvPr/>
        </p:nvGrpSpPr>
        <p:grpSpPr>
          <a:xfrm>
            <a:off x="5606765" y="2850196"/>
            <a:ext cx="1175734" cy="1285670"/>
            <a:chOff x="5500933" y="3736240"/>
            <a:chExt cx="1175734" cy="1285670"/>
          </a:xfrm>
          <a:solidFill>
            <a:schemeClr val="bg1"/>
          </a:solidFill>
        </p:grpSpPr>
        <p:sp>
          <p:nvSpPr>
            <p:cNvPr id="14" name="Freeform 13">
              <a:extLst>
                <a:ext uri="{FF2B5EF4-FFF2-40B4-BE49-F238E27FC236}">
                  <a16:creationId xmlns:a16="http://schemas.microsoft.com/office/drawing/2014/main" id="{3BECDF6D-4BA1-DDB8-C88A-17D17378BC57}"/>
                </a:ext>
              </a:extLst>
            </p:cNvPr>
            <p:cNvSpPr/>
            <p:nvPr/>
          </p:nvSpPr>
          <p:spPr>
            <a:xfrm>
              <a:off x="5941467" y="4122082"/>
              <a:ext cx="426534" cy="428087"/>
            </a:xfrm>
            <a:custGeom>
              <a:avLst/>
              <a:gdLst>
                <a:gd name="connsiteX0" fmla="*/ 213275 w 426534"/>
                <a:gd name="connsiteY0" fmla="*/ 428087 h 428087"/>
                <a:gd name="connsiteX1" fmla="*/ 426535 w 426534"/>
                <a:gd name="connsiteY1" fmla="*/ 214044 h 428087"/>
                <a:gd name="connsiteX2" fmla="*/ 213275 w 426534"/>
                <a:gd name="connsiteY2" fmla="*/ 0 h 428087"/>
                <a:gd name="connsiteX3" fmla="*/ 15 w 426534"/>
                <a:gd name="connsiteY3" fmla="*/ 214044 h 428087"/>
                <a:gd name="connsiteX4" fmla="*/ 213275 w 426534"/>
                <a:gd name="connsiteY4" fmla="*/ 428087 h 428087"/>
                <a:gd name="connsiteX5" fmla="*/ 213275 w 426534"/>
                <a:gd name="connsiteY5" fmla="*/ 118287 h 428087"/>
                <a:gd name="connsiteX6" fmla="*/ 308680 w 426534"/>
                <a:gd name="connsiteY6" fmla="*/ 214044 h 428087"/>
                <a:gd name="connsiteX7" fmla="*/ 213275 w 426534"/>
                <a:gd name="connsiteY7" fmla="*/ 309800 h 428087"/>
                <a:gd name="connsiteX8" fmla="*/ 117869 w 426534"/>
                <a:gd name="connsiteY8" fmla="*/ 214044 h 428087"/>
                <a:gd name="connsiteX9" fmla="*/ 213275 w 426534"/>
                <a:gd name="connsiteY9" fmla="*/ 118287 h 42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534" h="428087">
                  <a:moveTo>
                    <a:pt x="213275" y="428087"/>
                  </a:moveTo>
                  <a:cubicBezTo>
                    <a:pt x="331129" y="428087"/>
                    <a:pt x="426535" y="332331"/>
                    <a:pt x="426535" y="214044"/>
                  </a:cubicBezTo>
                  <a:cubicBezTo>
                    <a:pt x="426535" y="95756"/>
                    <a:pt x="331129" y="0"/>
                    <a:pt x="213275" y="0"/>
                  </a:cubicBezTo>
                  <a:cubicBezTo>
                    <a:pt x="95421" y="0"/>
                    <a:pt x="15" y="95756"/>
                    <a:pt x="15" y="214044"/>
                  </a:cubicBezTo>
                  <a:cubicBezTo>
                    <a:pt x="-1388" y="332331"/>
                    <a:pt x="95421" y="428087"/>
                    <a:pt x="213275" y="428087"/>
                  </a:cubicBezTo>
                  <a:close/>
                  <a:moveTo>
                    <a:pt x="213275" y="118287"/>
                  </a:moveTo>
                  <a:cubicBezTo>
                    <a:pt x="265187" y="118287"/>
                    <a:pt x="308680" y="160533"/>
                    <a:pt x="308680" y="214044"/>
                  </a:cubicBezTo>
                  <a:cubicBezTo>
                    <a:pt x="308680" y="266147"/>
                    <a:pt x="266590" y="309800"/>
                    <a:pt x="213275" y="309800"/>
                  </a:cubicBezTo>
                  <a:cubicBezTo>
                    <a:pt x="161363" y="309800"/>
                    <a:pt x="117869" y="267555"/>
                    <a:pt x="117869" y="214044"/>
                  </a:cubicBezTo>
                  <a:cubicBezTo>
                    <a:pt x="117869" y="161941"/>
                    <a:pt x="159960" y="118287"/>
                    <a:pt x="213275" y="118287"/>
                  </a:cubicBezTo>
                  <a:close/>
                </a:path>
              </a:pathLst>
            </a:custGeom>
            <a:grpFill/>
            <a:ln w="14026"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5E097E70-141B-A3F5-C408-0517AA60A08D}"/>
                </a:ext>
              </a:extLst>
            </p:cNvPr>
            <p:cNvSpPr/>
            <p:nvPr/>
          </p:nvSpPr>
          <p:spPr>
            <a:xfrm>
              <a:off x="5500933" y="3736240"/>
              <a:ext cx="1175734" cy="1285670"/>
            </a:xfrm>
            <a:custGeom>
              <a:avLst/>
              <a:gdLst>
                <a:gd name="connsiteX0" fmla="*/ 1175734 w 1175734"/>
                <a:gd name="connsiteY0" fmla="*/ 0 h 1285670"/>
                <a:gd name="connsiteX1" fmla="*/ 129078 w 1175734"/>
                <a:gd name="connsiteY1" fmla="*/ 0 h 1285670"/>
                <a:gd name="connsiteX2" fmla="*/ 129078 w 1175734"/>
                <a:gd name="connsiteY2" fmla="*/ 298535 h 1285670"/>
                <a:gd name="connsiteX3" fmla="*/ 0 w 1175734"/>
                <a:gd name="connsiteY3" fmla="*/ 298535 h 1285670"/>
                <a:gd name="connsiteX4" fmla="*/ 0 w 1175734"/>
                <a:gd name="connsiteY4" fmla="*/ 418230 h 1285670"/>
                <a:gd name="connsiteX5" fmla="*/ 129078 w 1175734"/>
                <a:gd name="connsiteY5" fmla="*/ 418230 h 1285670"/>
                <a:gd name="connsiteX6" fmla="*/ 129078 w 1175734"/>
                <a:gd name="connsiteY6" fmla="*/ 768868 h 1285670"/>
                <a:gd name="connsiteX7" fmla="*/ 0 w 1175734"/>
                <a:gd name="connsiteY7" fmla="*/ 768868 h 1285670"/>
                <a:gd name="connsiteX8" fmla="*/ 0 w 1175734"/>
                <a:gd name="connsiteY8" fmla="*/ 888563 h 1285670"/>
                <a:gd name="connsiteX9" fmla="*/ 129078 w 1175734"/>
                <a:gd name="connsiteY9" fmla="*/ 888563 h 1285670"/>
                <a:gd name="connsiteX10" fmla="*/ 129078 w 1175734"/>
                <a:gd name="connsiteY10" fmla="*/ 1201180 h 1285670"/>
                <a:gd name="connsiteX11" fmla="*/ 273590 w 1175734"/>
                <a:gd name="connsiteY11" fmla="*/ 1201180 h 1285670"/>
                <a:gd name="connsiteX12" fmla="*/ 273590 w 1175734"/>
                <a:gd name="connsiteY12" fmla="*/ 1285671 h 1285670"/>
                <a:gd name="connsiteX13" fmla="*/ 392847 w 1175734"/>
                <a:gd name="connsiteY13" fmla="*/ 1285671 h 1285670"/>
                <a:gd name="connsiteX14" fmla="*/ 392847 w 1175734"/>
                <a:gd name="connsiteY14" fmla="*/ 1201180 h 1285670"/>
                <a:gd name="connsiteX15" fmla="*/ 914772 w 1175734"/>
                <a:gd name="connsiteY15" fmla="*/ 1201180 h 1285670"/>
                <a:gd name="connsiteX16" fmla="*/ 914772 w 1175734"/>
                <a:gd name="connsiteY16" fmla="*/ 1285671 h 1285670"/>
                <a:gd name="connsiteX17" fmla="*/ 1034029 w 1175734"/>
                <a:gd name="connsiteY17" fmla="*/ 1285671 h 1285670"/>
                <a:gd name="connsiteX18" fmla="*/ 1034029 w 1175734"/>
                <a:gd name="connsiteY18" fmla="*/ 1201180 h 1285670"/>
                <a:gd name="connsiteX19" fmla="*/ 1175734 w 1175734"/>
                <a:gd name="connsiteY19" fmla="*/ 1201180 h 1285670"/>
                <a:gd name="connsiteX20" fmla="*/ 1175734 w 1175734"/>
                <a:gd name="connsiteY20" fmla="*/ 0 h 1285670"/>
                <a:gd name="connsiteX21" fmla="*/ 1056477 w 1175734"/>
                <a:gd name="connsiteY21" fmla="*/ 1080076 h 1285670"/>
                <a:gd name="connsiteX22" fmla="*/ 248335 w 1175734"/>
                <a:gd name="connsiteY22" fmla="*/ 1080076 h 1285670"/>
                <a:gd name="connsiteX23" fmla="*/ 248335 w 1175734"/>
                <a:gd name="connsiteY23" fmla="*/ 118287 h 1285670"/>
                <a:gd name="connsiteX24" fmla="*/ 1056477 w 1175734"/>
                <a:gd name="connsiteY24" fmla="*/ 118287 h 1285670"/>
                <a:gd name="connsiteX25" fmla="*/ 1056477 w 1175734"/>
                <a:gd name="connsiteY25" fmla="*/ 1080076 h 128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75734" h="1285670">
                  <a:moveTo>
                    <a:pt x="1175734" y="0"/>
                  </a:moveTo>
                  <a:lnTo>
                    <a:pt x="129078" y="0"/>
                  </a:lnTo>
                  <a:lnTo>
                    <a:pt x="129078" y="298535"/>
                  </a:lnTo>
                  <a:lnTo>
                    <a:pt x="0" y="298535"/>
                  </a:lnTo>
                  <a:lnTo>
                    <a:pt x="0" y="418230"/>
                  </a:lnTo>
                  <a:lnTo>
                    <a:pt x="129078" y="418230"/>
                  </a:lnTo>
                  <a:lnTo>
                    <a:pt x="129078" y="768868"/>
                  </a:lnTo>
                  <a:lnTo>
                    <a:pt x="0" y="768868"/>
                  </a:lnTo>
                  <a:lnTo>
                    <a:pt x="0" y="888563"/>
                  </a:lnTo>
                  <a:lnTo>
                    <a:pt x="129078" y="888563"/>
                  </a:lnTo>
                  <a:lnTo>
                    <a:pt x="129078" y="1201180"/>
                  </a:lnTo>
                  <a:lnTo>
                    <a:pt x="273590" y="1201180"/>
                  </a:lnTo>
                  <a:lnTo>
                    <a:pt x="273590" y="1285671"/>
                  </a:lnTo>
                  <a:lnTo>
                    <a:pt x="392847" y="1285671"/>
                  </a:lnTo>
                  <a:lnTo>
                    <a:pt x="392847" y="1201180"/>
                  </a:lnTo>
                  <a:lnTo>
                    <a:pt x="914772" y="1201180"/>
                  </a:lnTo>
                  <a:lnTo>
                    <a:pt x="914772" y="1285671"/>
                  </a:lnTo>
                  <a:lnTo>
                    <a:pt x="1034029" y="1285671"/>
                  </a:lnTo>
                  <a:lnTo>
                    <a:pt x="1034029" y="1201180"/>
                  </a:lnTo>
                  <a:lnTo>
                    <a:pt x="1175734" y="1201180"/>
                  </a:lnTo>
                  <a:lnTo>
                    <a:pt x="1175734" y="0"/>
                  </a:lnTo>
                  <a:close/>
                  <a:moveTo>
                    <a:pt x="1056477" y="1080076"/>
                  </a:moveTo>
                  <a:lnTo>
                    <a:pt x="248335" y="1080076"/>
                  </a:lnTo>
                  <a:lnTo>
                    <a:pt x="248335" y="118287"/>
                  </a:lnTo>
                  <a:lnTo>
                    <a:pt x="1056477" y="118287"/>
                  </a:lnTo>
                  <a:lnTo>
                    <a:pt x="1056477" y="1080076"/>
                  </a:lnTo>
                  <a:close/>
                </a:path>
              </a:pathLst>
            </a:custGeom>
            <a:grpFill/>
            <a:ln w="14026" cap="flat">
              <a:noFill/>
              <a:prstDash val="solid"/>
              <a:miter/>
            </a:ln>
          </p:spPr>
          <p:txBody>
            <a:bodyPr rtlCol="0" anchor="ctr"/>
            <a:lstStyle/>
            <a:p>
              <a:endParaRPr lang="en-US" dirty="0"/>
            </a:p>
          </p:txBody>
        </p:sp>
      </p:grpSp>
      <p:sp>
        <p:nvSpPr>
          <p:cNvPr id="39" name="Content Placeholder 23">
            <a:extLst>
              <a:ext uri="{FF2B5EF4-FFF2-40B4-BE49-F238E27FC236}">
                <a16:creationId xmlns:a16="http://schemas.microsoft.com/office/drawing/2014/main" id="{B34200A6-EE67-510B-6A4C-E0A29394A1C9}"/>
              </a:ext>
            </a:extLst>
          </p:cNvPr>
          <p:cNvSpPr txBox="1">
            <a:spLocks/>
          </p:cNvSpPr>
          <p:nvPr/>
        </p:nvSpPr>
        <p:spPr>
          <a:xfrm>
            <a:off x="5552547" y="4310712"/>
            <a:ext cx="1284170" cy="210996"/>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CA" sz="1600" dirty="0">
                <a:solidFill>
                  <a:schemeClr val="bg1"/>
                </a:solidFill>
                <a:latin typeface="Arial" panose="020B0604020202020204" pitchFamily="34" charset="0"/>
                <a:cs typeface="Arial" panose="020B0604020202020204" pitchFamily="34" charset="0"/>
              </a:rPr>
              <a:t>Your business</a:t>
            </a:r>
          </a:p>
        </p:txBody>
      </p:sp>
      <p:cxnSp>
        <p:nvCxnSpPr>
          <p:cNvPr id="16388" name="Straight Connector 16387">
            <a:extLst>
              <a:ext uri="{FF2B5EF4-FFF2-40B4-BE49-F238E27FC236}">
                <a16:creationId xmlns:a16="http://schemas.microsoft.com/office/drawing/2014/main" id="{121AFF42-F4EA-1ACC-4AED-525EF5CF00F0}"/>
              </a:ext>
              <a:ext uri="{C183D7F6-B498-43B3-948B-1728B52AA6E4}">
                <adec:decorative xmlns:adec="http://schemas.microsoft.com/office/drawing/2017/decorative" val="1"/>
              </a:ext>
            </a:extLst>
          </p:cNvPr>
          <p:cNvCxnSpPr>
            <a:cxnSpLocks/>
          </p:cNvCxnSpPr>
          <p:nvPr/>
        </p:nvCxnSpPr>
        <p:spPr>
          <a:xfrm>
            <a:off x="7839293" y="2572570"/>
            <a:ext cx="1878758" cy="0"/>
          </a:xfrm>
          <a:prstGeom prst="line">
            <a:avLst/>
          </a:prstGeom>
          <a:ln w="6350">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6398" name="Straight Connector 16397">
            <a:extLst>
              <a:ext uri="{FF2B5EF4-FFF2-40B4-BE49-F238E27FC236}">
                <a16:creationId xmlns:a16="http://schemas.microsoft.com/office/drawing/2014/main" id="{EAC60D5B-C50F-93B5-CBF4-B0D7249D4562}"/>
              </a:ext>
              <a:ext uri="{C183D7F6-B498-43B3-948B-1728B52AA6E4}">
                <adec:decorative xmlns:adec="http://schemas.microsoft.com/office/drawing/2017/decorative" val="1"/>
              </a:ext>
            </a:extLst>
          </p:cNvPr>
          <p:cNvCxnSpPr>
            <a:cxnSpLocks/>
          </p:cNvCxnSpPr>
          <p:nvPr/>
        </p:nvCxnSpPr>
        <p:spPr>
          <a:xfrm>
            <a:off x="7839293" y="3682051"/>
            <a:ext cx="1878758" cy="0"/>
          </a:xfrm>
          <a:prstGeom prst="line">
            <a:avLst/>
          </a:prstGeom>
          <a:ln w="6350">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6401" name="Straight Connector 16400">
            <a:extLst>
              <a:ext uri="{FF2B5EF4-FFF2-40B4-BE49-F238E27FC236}">
                <a16:creationId xmlns:a16="http://schemas.microsoft.com/office/drawing/2014/main" id="{68987D21-6E1B-AB41-56C9-DCA437EB8249}"/>
              </a:ext>
              <a:ext uri="{C183D7F6-B498-43B3-948B-1728B52AA6E4}">
                <adec:decorative xmlns:adec="http://schemas.microsoft.com/office/drawing/2017/decorative" val="1"/>
              </a:ext>
            </a:extLst>
          </p:cNvPr>
          <p:cNvCxnSpPr>
            <a:cxnSpLocks/>
          </p:cNvCxnSpPr>
          <p:nvPr/>
        </p:nvCxnSpPr>
        <p:spPr>
          <a:xfrm>
            <a:off x="6767036" y="5883268"/>
            <a:ext cx="3061177" cy="0"/>
          </a:xfrm>
          <a:prstGeom prst="line">
            <a:avLst/>
          </a:prstGeom>
          <a:ln w="6350">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6408" name="Straight Connector 16407">
            <a:extLst>
              <a:ext uri="{FF2B5EF4-FFF2-40B4-BE49-F238E27FC236}">
                <a16:creationId xmlns:a16="http://schemas.microsoft.com/office/drawing/2014/main" id="{4BFF20F5-5FFB-C6E5-5F05-B98C5964F567}"/>
              </a:ext>
              <a:ext uri="{C183D7F6-B498-43B3-948B-1728B52AA6E4}">
                <adec:decorative xmlns:adec="http://schemas.microsoft.com/office/drawing/2017/decorative" val="1"/>
              </a:ext>
            </a:extLst>
          </p:cNvPr>
          <p:cNvCxnSpPr>
            <a:cxnSpLocks/>
          </p:cNvCxnSpPr>
          <p:nvPr/>
        </p:nvCxnSpPr>
        <p:spPr>
          <a:xfrm>
            <a:off x="7796303" y="4745149"/>
            <a:ext cx="1921749" cy="0"/>
          </a:xfrm>
          <a:prstGeom prst="line">
            <a:avLst/>
          </a:prstGeom>
          <a:ln w="6350">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6411" name="Straight Connector 16410">
            <a:extLst>
              <a:ext uri="{FF2B5EF4-FFF2-40B4-BE49-F238E27FC236}">
                <a16:creationId xmlns:a16="http://schemas.microsoft.com/office/drawing/2014/main" id="{F0E254FE-4ACD-718F-7E07-9B952F7A20B3}"/>
              </a:ext>
              <a:ext uri="{C183D7F6-B498-43B3-948B-1728B52AA6E4}">
                <adec:decorative xmlns:adec="http://schemas.microsoft.com/office/drawing/2017/decorative" val="1"/>
              </a:ext>
            </a:extLst>
          </p:cNvPr>
          <p:cNvCxnSpPr>
            <a:cxnSpLocks/>
          </p:cNvCxnSpPr>
          <p:nvPr/>
        </p:nvCxnSpPr>
        <p:spPr>
          <a:xfrm flipH="1">
            <a:off x="2094968" y="2572570"/>
            <a:ext cx="2393138" cy="0"/>
          </a:xfrm>
          <a:prstGeom prst="line">
            <a:avLst/>
          </a:prstGeom>
          <a:ln w="6350">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6412" name="Straight Connector 16411">
            <a:extLst>
              <a:ext uri="{FF2B5EF4-FFF2-40B4-BE49-F238E27FC236}">
                <a16:creationId xmlns:a16="http://schemas.microsoft.com/office/drawing/2014/main" id="{4DEC9560-5471-19D6-CFFD-4C3E3DC68825}"/>
              </a:ext>
              <a:ext uri="{C183D7F6-B498-43B3-948B-1728B52AA6E4}">
                <adec:decorative xmlns:adec="http://schemas.microsoft.com/office/drawing/2017/decorative" val="1"/>
              </a:ext>
            </a:extLst>
          </p:cNvPr>
          <p:cNvCxnSpPr>
            <a:cxnSpLocks/>
          </p:cNvCxnSpPr>
          <p:nvPr/>
        </p:nvCxnSpPr>
        <p:spPr>
          <a:xfrm flipH="1">
            <a:off x="2094968" y="3682051"/>
            <a:ext cx="2411001" cy="0"/>
          </a:xfrm>
          <a:prstGeom prst="line">
            <a:avLst/>
          </a:prstGeom>
          <a:ln w="6350">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6413" name="Straight Connector 16412">
            <a:extLst>
              <a:ext uri="{FF2B5EF4-FFF2-40B4-BE49-F238E27FC236}">
                <a16:creationId xmlns:a16="http://schemas.microsoft.com/office/drawing/2014/main" id="{0B60F923-DC22-B2A5-9DEF-43D4F9E975EF}"/>
              </a:ext>
              <a:ext uri="{C183D7F6-B498-43B3-948B-1728B52AA6E4}">
                <adec:decorative xmlns:adec="http://schemas.microsoft.com/office/drawing/2017/decorative" val="1"/>
              </a:ext>
            </a:extLst>
          </p:cNvPr>
          <p:cNvCxnSpPr>
            <a:cxnSpLocks/>
          </p:cNvCxnSpPr>
          <p:nvPr/>
        </p:nvCxnSpPr>
        <p:spPr>
          <a:xfrm flipH="1">
            <a:off x="2094968" y="5883268"/>
            <a:ext cx="3061177" cy="0"/>
          </a:xfrm>
          <a:prstGeom prst="line">
            <a:avLst/>
          </a:prstGeom>
          <a:ln w="6350">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6414" name="Straight Connector 16413">
            <a:extLst>
              <a:ext uri="{FF2B5EF4-FFF2-40B4-BE49-F238E27FC236}">
                <a16:creationId xmlns:a16="http://schemas.microsoft.com/office/drawing/2014/main" id="{660F7F79-F8D9-65D8-0E4C-7CF0CF889CD1}"/>
              </a:ext>
              <a:ext uri="{C183D7F6-B498-43B3-948B-1728B52AA6E4}">
                <adec:decorative xmlns:adec="http://schemas.microsoft.com/office/drawing/2017/decorative" val="1"/>
              </a:ext>
            </a:extLst>
          </p:cNvPr>
          <p:cNvCxnSpPr>
            <a:cxnSpLocks/>
          </p:cNvCxnSpPr>
          <p:nvPr/>
        </p:nvCxnSpPr>
        <p:spPr>
          <a:xfrm flipH="1">
            <a:off x="2094968" y="4745149"/>
            <a:ext cx="2393138" cy="0"/>
          </a:xfrm>
          <a:prstGeom prst="line">
            <a:avLst/>
          </a:prstGeom>
          <a:ln w="6350">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6421" name="Straight Connector 16420">
            <a:extLst>
              <a:ext uri="{FF2B5EF4-FFF2-40B4-BE49-F238E27FC236}">
                <a16:creationId xmlns:a16="http://schemas.microsoft.com/office/drawing/2014/main" id="{886C4CC9-65DA-D9A0-B716-777CEC5900FC}"/>
              </a:ext>
              <a:ext uri="{C183D7F6-B498-43B3-948B-1728B52AA6E4}">
                <adec:decorative xmlns:adec="http://schemas.microsoft.com/office/drawing/2017/decorative" val="1"/>
              </a:ext>
            </a:extLst>
          </p:cNvPr>
          <p:cNvCxnSpPr>
            <a:cxnSpLocks/>
          </p:cNvCxnSpPr>
          <p:nvPr/>
        </p:nvCxnSpPr>
        <p:spPr>
          <a:xfrm>
            <a:off x="4695031" y="2078783"/>
            <a:ext cx="2932583" cy="0"/>
          </a:xfrm>
          <a:prstGeom prst="line">
            <a:avLst/>
          </a:prstGeom>
          <a:ln w="6350">
            <a:solidFill>
              <a:schemeClr val="bg1"/>
            </a:solidFill>
            <a:miter lim="800000"/>
          </a:ln>
        </p:spPr>
        <p:style>
          <a:lnRef idx="1">
            <a:schemeClr val="accent1"/>
          </a:lnRef>
          <a:fillRef idx="0">
            <a:schemeClr val="accent1"/>
          </a:fillRef>
          <a:effectRef idx="0">
            <a:schemeClr val="accent1"/>
          </a:effectRef>
          <a:fontRef idx="minor">
            <a:schemeClr val="tx1"/>
          </a:fontRef>
        </p:style>
      </p:cxnSp>
      <p:sp>
        <p:nvSpPr>
          <p:cNvPr id="16426" name="Rectangle 16425">
            <a:extLst>
              <a:ext uri="{FF2B5EF4-FFF2-40B4-BE49-F238E27FC236}">
                <a16:creationId xmlns:a16="http://schemas.microsoft.com/office/drawing/2014/main" id="{A3A4ACCB-A57A-AF81-A2C1-3869E3A2B1B2}"/>
              </a:ext>
              <a:ext uri="{C183D7F6-B498-43B3-948B-1728B52AA6E4}">
                <adec:decorative xmlns:adec="http://schemas.microsoft.com/office/drawing/2017/decorative" val="1"/>
              </a:ext>
            </a:extLst>
          </p:cNvPr>
          <p:cNvSpPr/>
          <p:nvPr/>
        </p:nvSpPr>
        <p:spPr>
          <a:xfrm>
            <a:off x="4900033" y="2571727"/>
            <a:ext cx="2638200" cy="2228450"/>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2" name="Slide Number Placeholder 1">
            <a:extLst>
              <a:ext uri="{FF2B5EF4-FFF2-40B4-BE49-F238E27FC236}">
                <a16:creationId xmlns:a16="http://schemas.microsoft.com/office/drawing/2014/main" id="{F4FB9E77-65C7-4BFA-2EF0-091094C6927E}"/>
              </a:ext>
              <a:ext uri="{C183D7F6-B498-43B3-948B-1728B52AA6E4}">
                <adec:decorative xmlns:adec="http://schemas.microsoft.com/office/drawing/2017/decorative" val="1"/>
              </a:ext>
            </a:extLst>
          </p:cNvPr>
          <p:cNvSpPr>
            <a:spLocks noGrp="1"/>
          </p:cNvSpPr>
          <p:nvPr>
            <p:ph type="sldNum" sz="quarter" idx="12"/>
          </p:nvPr>
        </p:nvSpPr>
        <p:spPr>
          <a:xfrm>
            <a:off x="11449993" y="6337639"/>
            <a:ext cx="283219" cy="175694"/>
          </a:xfrm>
        </p:spPr>
        <p:txBody>
          <a:bodyPr/>
          <a:lstStyle/>
          <a:p>
            <a:fld id="{BB333B34-C87C-402E-ABB0-13B7C9DEBBC4}" type="slidenum">
              <a:rPr lang="en-CA" smtClean="0"/>
              <a:pPr/>
              <a:t>29</a:t>
            </a:fld>
            <a:endParaRPr lang="en-CA" dirty="0"/>
          </a:p>
        </p:txBody>
      </p:sp>
    </p:spTree>
    <p:extLst>
      <p:ext uri="{BB962C8B-B14F-4D97-AF65-F5344CB8AC3E}">
        <p14:creationId xmlns:p14="http://schemas.microsoft.com/office/powerpoint/2010/main" val="207586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ree friends smiling and walking along a beach. ">
            <a:extLst>
              <a:ext uri="{FF2B5EF4-FFF2-40B4-BE49-F238E27FC236}">
                <a16:creationId xmlns:a16="http://schemas.microsoft.com/office/drawing/2014/main" id="{298BA5CF-416C-4231-8BC2-C761BA0D47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52888" y="0"/>
            <a:ext cx="8135937" cy="6858000"/>
          </a:xfrm>
          <a:prstGeom prst="rect">
            <a:avLst/>
          </a:prstGeom>
        </p:spPr>
      </p:pic>
      <p:sp>
        <p:nvSpPr>
          <p:cNvPr id="10" name="Rectangle 9">
            <a:extLst>
              <a:ext uri="{FF2B5EF4-FFF2-40B4-BE49-F238E27FC236}">
                <a16:creationId xmlns:a16="http://schemas.microsoft.com/office/drawing/2014/main" id="{D36EF5F2-956B-4196-8F86-ADF0B6E2D1AB}"/>
              </a:ext>
              <a:ext uri="{C183D7F6-B498-43B3-948B-1728B52AA6E4}">
                <adec:decorative xmlns:adec="http://schemas.microsoft.com/office/drawing/2017/decorative" val="1"/>
              </a:ext>
            </a:extLst>
          </p:cNvPr>
          <p:cNvSpPr/>
          <p:nvPr/>
        </p:nvSpPr>
        <p:spPr>
          <a:xfrm>
            <a:off x="-2526" y="0"/>
            <a:ext cx="4052888" cy="68700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9" name="Title 8">
            <a:extLst>
              <a:ext uri="{FF2B5EF4-FFF2-40B4-BE49-F238E27FC236}">
                <a16:creationId xmlns:a16="http://schemas.microsoft.com/office/drawing/2014/main" id="{874DCDA3-CA4F-4A26-A283-A2A7C82C8B37}"/>
              </a:ext>
            </a:extLst>
          </p:cNvPr>
          <p:cNvSpPr txBox="1">
            <a:spLocks noGrp="1"/>
          </p:cNvSpPr>
          <p:nvPr>
            <p:ph type="title" idx="4294967295"/>
          </p:nvPr>
        </p:nvSpPr>
        <p:spPr>
          <a:xfrm>
            <a:off x="504999" y="1917640"/>
            <a:ext cx="3037839"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7200" b="0" i="0" u="none" strike="noStrike" kern="1200" cap="none" spc="0" normalizeH="0" baseline="0" noProof="0" dirty="0">
                <a:ln>
                  <a:noFill/>
                </a:ln>
                <a:solidFill>
                  <a:schemeClr val="bg1"/>
                </a:solidFill>
                <a:effectLst/>
                <a:uLnTx/>
                <a:uFillTx/>
                <a:latin typeface="+mj-lt"/>
                <a:ea typeface="+mn-ea"/>
                <a:cs typeface="+mn-cs"/>
              </a:rPr>
              <a:t>1</a:t>
            </a:r>
          </a:p>
        </p:txBody>
      </p:sp>
      <p:sp>
        <p:nvSpPr>
          <p:cNvPr id="7" name="Title 6">
            <a:extLst>
              <a:ext uri="{FF2B5EF4-FFF2-40B4-BE49-F238E27FC236}">
                <a16:creationId xmlns:a16="http://schemas.microsoft.com/office/drawing/2014/main" id="{10EAED5D-7CAB-4668-B205-C21EF07AE449}"/>
              </a:ext>
            </a:extLst>
          </p:cNvPr>
          <p:cNvSpPr txBox="1">
            <a:spLocks/>
          </p:cNvSpPr>
          <p:nvPr/>
        </p:nvSpPr>
        <p:spPr>
          <a:xfrm>
            <a:off x="504997" y="3311355"/>
            <a:ext cx="3037842" cy="12464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mj-lt"/>
                <a:ea typeface="+mn-ea"/>
                <a:cs typeface="+mn-cs"/>
              </a:rPr>
              <a:t>Women</a:t>
            </a:r>
            <a:br>
              <a:rPr kumimoji="0" lang="en-US" sz="4000" b="0" i="0" u="none" strike="noStrike" kern="1200" cap="none" spc="0" normalizeH="0" baseline="0" noProof="0" dirty="0">
                <a:ln>
                  <a:noFill/>
                </a:ln>
                <a:solidFill>
                  <a:schemeClr val="bg1"/>
                </a:solidFill>
                <a:effectLst/>
                <a:uLnTx/>
                <a:uFillTx/>
                <a:latin typeface="+mj-lt"/>
                <a:ea typeface="+mn-ea"/>
                <a:cs typeface="+mn-cs"/>
              </a:rPr>
            </a:br>
            <a:r>
              <a:rPr kumimoji="0" lang="en-US" sz="4000" b="0" i="1" u="none" strike="noStrike" kern="1200" cap="none" spc="0" normalizeH="0" baseline="0" noProof="0" dirty="0">
                <a:ln>
                  <a:noFill/>
                </a:ln>
                <a:solidFill>
                  <a:schemeClr val="bg1"/>
                </a:solidFill>
                <a:effectLst/>
                <a:uLnTx/>
                <a:uFillTx/>
                <a:latin typeface="+mj-lt"/>
                <a:ea typeface="+mn-ea"/>
                <a:cs typeface="+mn-cs"/>
              </a:rPr>
              <a:t>today</a:t>
            </a:r>
          </a:p>
        </p:txBody>
      </p:sp>
      <p:pic>
        <p:nvPicPr>
          <p:cNvPr id="12" name="Graphic 12">
            <a:extLst>
              <a:ext uri="{FF2B5EF4-FFF2-40B4-BE49-F238E27FC236}">
                <a16:creationId xmlns:a16="http://schemas.microsoft.com/office/drawing/2014/main" id="{EF098E66-279B-D447-A248-55CFE9F8725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l="-655" t="-2628" r="-677" b="-5029"/>
          <a:stretch/>
        </p:blipFill>
        <p:spPr bwMode="black">
          <a:xfrm>
            <a:off x="455150" y="6240355"/>
            <a:ext cx="1673333" cy="271003"/>
          </a:xfrm>
          <a:prstGeom prst="rect">
            <a:avLst/>
          </a:prstGeom>
        </p:spPr>
      </p:pic>
      <p:sp>
        <p:nvSpPr>
          <p:cNvPr id="6" name="Slide Number Placeholder 5">
            <a:extLst>
              <a:ext uri="{FF2B5EF4-FFF2-40B4-BE49-F238E27FC236}">
                <a16:creationId xmlns:a16="http://schemas.microsoft.com/office/drawing/2014/main" id="{22607342-63AB-8208-8733-9AA8EDD7682A}"/>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solidFill>
                  <a:schemeClr val="bg1"/>
                </a:solidFill>
              </a:rPr>
              <a:t>3</a:t>
            </a:fld>
            <a:endParaRPr lang="en-US" dirty="0">
              <a:solidFill>
                <a:schemeClr val="bg1"/>
              </a:solidFill>
            </a:endParaRPr>
          </a:p>
        </p:txBody>
      </p:sp>
    </p:spTree>
    <p:custDataLst>
      <p:tags r:id="rId1"/>
    </p:custDataLst>
    <p:extLst>
      <p:ext uri="{BB962C8B-B14F-4D97-AF65-F5344CB8AC3E}">
        <p14:creationId xmlns:p14="http://schemas.microsoft.com/office/powerpoint/2010/main" val="22626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466342" y="472437"/>
            <a:ext cx="11274553" cy="792167"/>
          </a:xfrm>
        </p:spPr>
        <p:txBody>
          <a:bodyPr/>
          <a:lstStyle/>
          <a:p>
            <a:r>
              <a:rPr lang="en-CA" dirty="0"/>
              <a:t>Consider employee benefits – for your staff and you</a:t>
            </a:r>
            <a:endParaRPr lang="en-US" altLang="en-US" dirty="0">
              <a:sym typeface="Calibri Bold" pitchFamily="2" charset="0"/>
            </a:endParaRPr>
          </a:p>
        </p:txBody>
      </p:sp>
      <p:sp>
        <p:nvSpPr>
          <p:cNvPr id="27" name="Content Placeholder 3">
            <a:extLst>
              <a:ext uri="{FF2B5EF4-FFF2-40B4-BE49-F238E27FC236}">
                <a16:creationId xmlns:a16="http://schemas.microsoft.com/office/drawing/2014/main" id="{8CFBA65B-39E5-B1D1-7940-50E9220E4E9D}"/>
              </a:ext>
            </a:extLst>
          </p:cNvPr>
          <p:cNvSpPr>
            <a:spLocks noGrp="1"/>
          </p:cNvSpPr>
          <p:nvPr>
            <p:ph idx="1"/>
          </p:nvPr>
        </p:nvSpPr>
        <p:spPr>
          <a:xfrm>
            <a:off x="1920875" y="1034597"/>
            <a:ext cx="8347076" cy="441847"/>
          </a:xfrm>
        </p:spPr>
        <p:txBody>
          <a:bodyPr/>
          <a:lstStyle/>
          <a:p>
            <a:pPr marL="0" indent="0">
              <a:lnSpc>
                <a:spcPct val="115000"/>
              </a:lnSpc>
              <a:spcBef>
                <a:spcPts val="0"/>
              </a:spcBef>
              <a:spcAft>
                <a:spcPts val="900"/>
              </a:spcAft>
              <a:buNone/>
            </a:pPr>
            <a:r>
              <a:rPr lang="en-CA" dirty="0">
                <a:cs typeface="Times New Roman" panose="02020603050405020304" pitchFamily="18" charset="0"/>
              </a:rPr>
              <a:t>Employee benefits packages may include:</a:t>
            </a:r>
          </a:p>
        </p:txBody>
      </p:sp>
      <p:sp>
        <p:nvSpPr>
          <p:cNvPr id="2" name="Rectangle 1">
            <a:extLst>
              <a:ext uri="{FF2B5EF4-FFF2-40B4-BE49-F238E27FC236}">
                <a16:creationId xmlns:a16="http://schemas.microsoft.com/office/drawing/2014/main" id="{8B358D1B-2E7C-1B3A-3D20-0A47A0B1FB46}"/>
              </a:ext>
              <a:ext uri="{C183D7F6-B498-43B3-948B-1728B52AA6E4}">
                <adec:decorative xmlns:adec="http://schemas.microsoft.com/office/drawing/2017/decorative" val="1"/>
              </a:ext>
            </a:extLst>
          </p:cNvPr>
          <p:cNvSpPr/>
          <p:nvPr/>
        </p:nvSpPr>
        <p:spPr>
          <a:xfrm>
            <a:off x="1920876" y="1534733"/>
            <a:ext cx="2683067" cy="2103120"/>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16" name="Graphic 15">
            <a:extLst>
              <a:ext uri="{FF2B5EF4-FFF2-40B4-BE49-F238E27FC236}">
                <a16:creationId xmlns:a16="http://schemas.microsoft.com/office/drawing/2014/main" id="{729C7841-F403-C72E-9C2D-235565754B2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398106" y="2571840"/>
            <a:ext cx="850900" cy="850900"/>
          </a:xfrm>
          <a:prstGeom prst="rect">
            <a:avLst/>
          </a:prstGeom>
        </p:spPr>
      </p:pic>
      <p:sp>
        <p:nvSpPr>
          <p:cNvPr id="10" name="Content Placeholder 3">
            <a:extLst>
              <a:ext uri="{FF2B5EF4-FFF2-40B4-BE49-F238E27FC236}">
                <a16:creationId xmlns:a16="http://schemas.microsoft.com/office/drawing/2014/main" id="{981F90AF-4DAC-530E-F172-4C5AE557A16B}"/>
              </a:ext>
            </a:extLst>
          </p:cNvPr>
          <p:cNvSpPr txBox="1">
            <a:spLocks/>
          </p:cNvSpPr>
          <p:nvPr/>
        </p:nvSpPr>
        <p:spPr>
          <a:xfrm>
            <a:off x="2118090" y="1697232"/>
            <a:ext cx="2288637" cy="532201"/>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a:spcBef>
                <a:spcPts val="600"/>
              </a:spcBef>
              <a:buClr>
                <a:schemeClr val="bg1"/>
              </a:buClr>
            </a:pPr>
            <a:r>
              <a:rPr lang="en-US" dirty="0">
                <a:solidFill>
                  <a:schemeClr val="bg1"/>
                </a:solidFill>
                <a:cs typeface="Times New Roman" panose="02020603050405020304" pitchFamily="18" charset="0"/>
              </a:rPr>
              <a:t>Insurance: health, life, disability</a:t>
            </a:r>
          </a:p>
        </p:txBody>
      </p:sp>
      <p:sp>
        <p:nvSpPr>
          <p:cNvPr id="4" name="Rectangle 3">
            <a:extLst>
              <a:ext uri="{FF2B5EF4-FFF2-40B4-BE49-F238E27FC236}">
                <a16:creationId xmlns:a16="http://schemas.microsoft.com/office/drawing/2014/main" id="{A12FE322-5255-7CA3-4993-BA239F0030A9}"/>
              </a:ext>
              <a:ext uri="{C183D7F6-B498-43B3-948B-1728B52AA6E4}">
                <adec:decorative xmlns:adec="http://schemas.microsoft.com/office/drawing/2017/decorative" val="1"/>
              </a:ext>
            </a:extLst>
          </p:cNvPr>
          <p:cNvSpPr/>
          <p:nvPr/>
        </p:nvSpPr>
        <p:spPr>
          <a:xfrm>
            <a:off x="4752879" y="1534733"/>
            <a:ext cx="2683067" cy="2103120"/>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19" name="Graphic 18">
            <a:extLst>
              <a:ext uri="{FF2B5EF4-FFF2-40B4-BE49-F238E27FC236}">
                <a16:creationId xmlns:a16="http://schemas.microsoft.com/office/drawing/2014/main" id="{27D346EC-FEC2-9303-3FC0-B3987162705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316152" y="2688314"/>
            <a:ext cx="799999" cy="734426"/>
          </a:xfrm>
          <a:prstGeom prst="rect">
            <a:avLst/>
          </a:prstGeom>
        </p:spPr>
      </p:pic>
      <p:sp>
        <p:nvSpPr>
          <p:cNvPr id="12" name="Content Placeholder 3">
            <a:extLst>
              <a:ext uri="{FF2B5EF4-FFF2-40B4-BE49-F238E27FC236}">
                <a16:creationId xmlns:a16="http://schemas.microsoft.com/office/drawing/2014/main" id="{000D0FA4-8206-01B9-12F1-CF3DE8F82C9D}"/>
              </a:ext>
            </a:extLst>
          </p:cNvPr>
          <p:cNvSpPr txBox="1">
            <a:spLocks/>
          </p:cNvSpPr>
          <p:nvPr/>
        </p:nvSpPr>
        <p:spPr>
          <a:xfrm>
            <a:off x="4954047" y="1697231"/>
            <a:ext cx="1457769" cy="281744"/>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a:spcBef>
                <a:spcPts val="600"/>
              </a:spcBef>
              <a:buClr>
                <a:schemeClr val="bg1"/>
              </a:buClr>
            </a:pPr>
            <a:r>
              <a:rPr lang="en-US" dirty="0">
                <a:solidFill>
                  <a:schemeClr val="bg1"/>
                </a:solidFill>
                <a:cs typeface="Times New Roman" panose="02020603050405020304" pitchFamily="18" charset="0"/>
              </a:rPr>
              <a:t>Paid leave</a:t>
            </a:r>
          </a:p>
        </p:txBody>
      </p:sp>
      <p:sp>
        <p:nvSpPr>
          <p:cNvPr id="5" name="Rectangle 4">
            <a:extLst>
              <a:ext uri="{FF2B5EF4-FFF2-40B4-BE49-F238E27FC236}">
                <a16:creationId xmlns:a16="http://schemas.microsoft.com/office/drawing/2014/main" id="{D5F4A19F-5113-3B58-00CB-F1FBC2F0820C}"/>
              </a:ext>
              <a:ext uri="{C183D7F6-B498-43B3-948B-1728B52AA6E4}">
                <adec:decorative xmlns:adec="http://schemas.microsoft.com/office/drawing/2017/decorative" val="1"/>
              </a:ext>
            </a:extLst>
          </p:cNvPr>
          <p:cNvSpPr/>
          <p:nvPr/>
        </p:nvSpPr>
        <p:spPr>
          <a:xfrm>
            <a:off x="7584883" y="1534733"/>
            <a:ext cx="2683067" cy="2103120"/>
          </a:xfrm>
          <a:prstGeom prst="rect">
            <a:avLst/>
          </a:prstGeom>
          <a:solidFill>
            <a:srgbClr val="EC64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20" name="Graphic 19">
            <a:extLst>
              <a:ext uri="{FF2B5EF4-FFF2-40B4-BE49-F238E27FC236}">
                <a16:creationId xmlns:a16="http://schemas.microsoft.com/office/drawing/2014/main" id="{2F6D2FAD-D4A5-F876-30F0-88C235095BB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185170" y="2695528"/>
            <a:ext cx="856337" cy="770703"/>
          </a:xfrm>
          <a:prstGeom prst="rect">
            <a:avLst/>
          </a:prstGeom>
        </p:spPr>
      </p:pic>
      <p:sp>
        <p:nvSpPr>
          <p:cNvPr id="13" name="Content Placeholder 3">
            <a:extLst>
              <a:ext uri="{FF2B5EF4-FFF2-40B4-BE49-F238E27FC236}">
                <a16:creationId xmlns:a16="http://schemas.microsoft.com/office/drawing/2014/main" id="{AF792BA7-8DE2-8F86-E1AB-C5721990FB01}"/>
              </a:ext>
            </a:extLst>
          </p:cNvPr>
          <p:cNvSpPr txBox="1">
            <a:spLocks/>
          </p:cNvSpPr>
          <p:nvPr/>
        </p:nvSpPr>
        <p:spPr>
          <a:xfrm>
            <a:off x="7784039" y="1697232"/>
            <a:ext cx="2421805" cy="903637"/>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a:spcBef>
                <a:spcPts val="600"/>
              </a:spcBef>
              <a:buClr>
                <a:schemeClr val="bg1"/>
              </a:buClr>
            </a:pPr>
            <a:r>
              <a:rPr lang="en-US" spc="-20" dirty="0">
                <a:solidFill>
                  <a:schemeClr val="bg1"/>
                </a:solidFill>
                <a:cs typeface="Times New Roman" panose="02020603050405020304" pitchFamily="18" charset="0"/>
              </a:rPr>
              <a:t>Retirement savings (e.g., 401(k), Roth IRA, SIMPLE IRA)</a:t>
            </a:r>
          </a:p>
        </p:txBody>
      </p:sp>
      <p:sp>
        <p:nvSpPr>
          <p:cNvPr id="6" name="Rectangle 5">
            <a:extLst>
              <a:ext uri="{FF2B5EF4-FFF2-40B4-BE49-F238E27FC236}">
                <a16:creationId xmlns:a16="http://schemas.microsoft.com/office/drawing/2014/main" id="{EF4597C1-0EAA-E4B0-A2F5-4E6166CD9B7A}"/>
              </a:ext>
              <a:ext uri="{C183D7F6-B498-43B3-948B-1728B52AA6E4}">
                <adec:decorative xmlns:adec="http://schemas.microsoft.com/office/drawing/2017/decorative" val="1"/>
              </a:ext>
            </a:extLst>
          </p:cNvPr>
          <p:cNvSpPr/>
          <p:nvPr/>
        </p:nvSpPr>
        <p:spPr>
          <a:xfrm>
            <a:off x="1920875" y="3776213"/>
            <a:ext cx="4095114" cy="21031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21" name="Graphic 20">
            <a:extLst>
              <a:ext uri="{FF2B5EF4-FFF2-40B4-BE49-F238E27FC236}">
                <a16:creationId xmlns:a16="http://schemas.microsoft.com/office/drawing/2014/main" id="{95C1552C-B350-093E-D7CA-AC669ABB820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829804" y="5008831"/>
            <a:ext cx="850900" cy="638175"/>
          </a:xfrm>
          <a:prstGeom prst="rect">
            <a:avLst/>
          </a:prstGeom>
        </p:spPr>
      </p:pic>
      <p:sp>
        <p:nvSpPr>
          <p:cNvPr id="14" name="Content Placeholder 3">
            <a:extLst>
              <a:ext uri="{FF2B5EF4-FFF2-40B4-BE49-F238E27FC236}">
                <a16:creationId xmlns:a16="http://schemas.microsoft.com/office/drawing/2014/main" id="{27E65557-29D2-5044-F874-477CD1765523}"/>
              </a:ext>
            </a:extLst>
          </p:cNvPr>
          <p:cNvSpPr txBox="1">
            <a:spLocks/>
          </p:cNvSpPr>
          <p:nvPr/>
        </p:nvSpPr>
        <p:spPr>
          <a:xfrm>
            <a:off x="2118089" y="4143348"/>
            <a:ext cx="2786972" cy="1137017"/>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a:spcBef>
                <a:spcPts val="600"/>
              </a:spcBef>
              <a:buClr>
                <a:schemeClr val="bg1"/>
              </a:buClr>
            </a:pPr>
            <a:r>
              <a:rPr lang="en-US" dirty="0">
                <a:solidFill>
                  <a:schemeClr val="bg1"/>
                </a:solidFill>
                <a:cs typeface="Times New Roman" panose="02020603050405020304" pitchFamily="18" charset="0"/>
              </a:rPr>
              <a:t>Equity incentive plans – ownership stakes in your business</a:t>
            </a:r>
          </a:p>
        </p:txBody>
      </p:sp>
      <p:sp>
        <p:nvSpPr>
          <p:cNvPr id="7" name="Rectangle 6">
            <a:extLst>
              <a:ext uri="{FF2B5EF4-FFF2-40B4-BE49-F238E27FC236}">
                <a16:creationId xmlns:a16="http://schemas.microsoft.com/office/drawing/2014/main" id="{5A812B18-4A5A-647C-622F-BF0B31D5653D}"/>
              </a:ext>
              <a:ext uri="{C183D7F6-B498-43B3-948B-1728B52AA6E4}">
                <adec:decorative xmlns:adec="http://schemas.microsoft.com/office/drawing/2017/decorative" val="1"/>
              </a:ext>
            </a:extLst>
          </p:cNvPr>
          <p:cNvSpPr/>
          <p:nvPr/>
        </p:nvSpPr>
        <p:spPr>
          <a:xfrm>
            <a:off x="6172835" y="3776213"/>
            <a:ext cx="4095114" cy="2103120"/>
          </a:xfrm>
          <a:prstGeom prst="rect">
            <a:avLst/>
          </a:prstGeom>
          <a:solidFill>
            <a:srgbClr val="D77D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11" name="Content Placeholder 3">
            <a:extLst>
              <a:ext uri="{FF2B5EF4-FFF2-40B4-BE49-F238E27FC236}">
                <a16:creationId xmlns:a16="http://schemas.microsoft.com/office/drawing/2014/main" id="{21B45752-8ADA-E8BB-83FE-D84B151D67ED}"/>
              </a:ext>
            </a:extLst>
          </p:cNvPr>
          <p:cNvSpPr txBox="1">
            <a:spLocks/>
          </p:cNvSpPr>
          <p:nvPr/>
        </p:nvSpPr>
        <p:spPr>
          <a:xfrm>
            <a:off x="6316150" y="4051244"/>
            <a:ext cx="2894461" cy="1420935"/>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a:spcBef>
                <a:spcPts val="600"/>
              </a:spcBef>
              <a:buClr>
                <a:schemeClr val="bg1"/>
              </a:buClr>
            </a:pPr>
            <a:r>
              <a:rPr lang="en-US" dirty="0">
                <a:solidFill>
                  <a:schemeClr val="bg1"/>
                </a:solidFill>
                <a:cs typeface="Times New Roman" panose="02020603050405020304" pitchFamily="18" charset="0"/>
              </a:rPr>
              <a:t>Creative benefits </a:t>
            </a:r>
            <a:br>
              <a:rPr lang="en-US" dirty="0">
                <a:solidFill>
                  <a:schemeClr val="bg1"/>
                </a:solidFill>
                <a:cs typeface="Times New Roman" panose="02020603050405020304" pitchFamily="18" charset="0"/>
              </a:rPr>
            </a:br>
            <a:r>
              <a:rPr lang="en-US" dirty="0">
                <a:solidFill>
                  <a:schemeClr val="bg1"/>
                </a:solidFill>
                <a:cs typeface="Times New Roman" panose="02020603050405020304" pitchFamily="18" charset="0"/>
              </a:rPr>
              <a:t>with low to no cost (e.g., telecommuting, casual dress code, event tickets)</a:t>
            </a:r>
          </a:p>
        </p:txBody>
      </p:sp>
      <p:pic>
        <p:nvPicPr>
          <p:cNvPr id="23" name="Graphic 22">
            <a:extLst>
              <a:ext uri="{FF2B5EF4-FFF2-40B4-BE49-F238E27FC236}">
                <a16:creationId xmlns:a16="http://schemas.microsoft.com/office/drawing/2014/main" id="{594EFC7C-0A21-AD3A-A39A-F4D5B55C0A08}"/>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300227" y="4934438"/>
            <a:ext cx="638121" cy="712568"/>
          </a:xfrm>
          <a:prstGeom prst="rect">
            <a:avLst/>
          </a:prstGeom>
        </p:spPr>
      </p:pic>
      <p:sp>
        <p:nvSpPr>
          <p:cNvPr id="8" name="Slide Number Placeholder 7">
            <a:extLst>
              <a:ext uri="{FF2B5EF4-FFF2-40B4-BE49-F238E27FC236}">
                <a16:creationId xmlns:a16="http://schemas.microsoft.com/office/drawing/2014/main" id="{F3D35F99-234B-B814-4FE8-921C59AE8B94}"/>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30</a:t>
            </a:fld>
            <a:endParaRPr lang="en-US" dirty="0"/>
          </a:p>
        </p:txBody>
      </p:sp>
    </p:spTree>
    <p:extLst>
      <p:ext uri="{BB962C8B-B14F-4D97-AF65-F5344CB8AC3E}">
        <p14:creationId xmlns:p14="http://schemas.microsoft.com/office/powerpoint/2010/main" val="108352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466342" y="472437"/>
            <a:ext cx="11274553" cy="792167"/>
          </a:xfrm>
        </p:spPr>
        <p:txBody>
          <a:bodyPr vert="horz" lIns="0" tIns="0" rIns="0" bIns="0" rtlCol="0" anchor="t">
            <a:normAutofit/>
          </a:bodyPr>
          <a:lstStyle/>
          <a:p>
            <a:r>
              <a:rPr lang="en-US" altLang="en-US" dirty="0"/>
              <a:t>Review your insurance coverage</a:t>
            </a:r>
          </a:p>
        </p:txBody>
      </p:sp>
      <p:sp>
        <p:nvSpPr>
          <p:cNvPr id="53" name="Rectangle 52">
            <a:extLst>
              <a:ext uri="{FF2B5EF4-FFF2-40B4-BE49-F238E27FC236}">
                <a16:creationId xmlns:a16="http://schemas.microsoft.com/office/drawing/2014/main" id="{9D71DC86-7DC6-7EEF-7CAA-FEA1E502744D}"/>
              </a:ext>
              <a:ext uri="{C183D7F6-B498-43B3-948B-1728B52AA6E4}">
                <adec:decorative xmlns:adec="http://schemas.microsoft.com/office/drawing/2017/decorative" val="1"/>
              </a:ext>
            </a:extLst>
          </p:cNvPr>
          <p:cNvSpPr/>
          <p:nvPr/>
        </p:nvSpPr>
        <p:spPr>
          <a:xfrm>
            <a:off x="1642745" y="1355975"/>
            <a:ext cx="845118" cy="93859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10" name="Graphic 9">
            <a:extLst>
              <a:ext uri="{FF2B5EF4-FFF2-40B4-BE49-F238E27FC236}">
                <a16:creationId xmlns:a16="http://schemas.microsoft.com/office/drawing/2014/main" id="{71BB2CBC-08D4-33BE-3373-A25FE3F134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4861" y="1436163"/>
            <a:ext cx="514761" cy="690863"/>
          </a:xfrm>
          <a:prstGeom prst="rect">
            <a:avLst/>
          </a:prstGeom>
        </p:spPr>
      </p:pic>
      <p:sp>
        <p:nvSpPr>
          <p:cNvPr id="52" name="Rectangle 51">
            <a:extLst>
              <a:ext uri="{FF2B5EF4-FFF2-40B4-BE49-F238E27FC236}">
                <a16:creationId xmlns:a16="http://schemas.microsoft.com/office/drawing/2014/main" id="{ACF14087-5DAC-849E-D19F-106FB5739EEF}"/>
              </a:ext>
            </a:extLst>
          </p:cNvPr>
          <p:cNvSpPr/>
          <p:nvPr/>
        </p:nvSpPr>
        <p:spPr>
          <a:xfrm>
            <a:off x="2616481" y="1358101"/>
            <a:ext cx="5344559" cy="938592"/>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r>
              <a:rPr lang="en-US" sz="2000" b="1" dirty="0">
                <a:latin typeface="Arial" panose="020B0604020202020204" pitchFamily="34" charset="0"/>
                <a:cs typeface="Arial" panose="020B0604020202020204" pitchFamily="34" charset="0"/>
              </a:rPr>
              <a:t>Property insurance</a:t>
            </a:r>
            <a:endParaRPr lang="en-US" sz="2000" dirty="0"/>
          </a:p>
        </p:txBody>
      </p:sp>
      <p:sp>
        <p:nvSpPr>
          <p:cNvPr id="50" name="Rectangle 49">
            <a:extLst>
              <a:ext uri="{FF2B5EF4-FFF2-40B4-BE49-F238E27FC236}">
                <a16:creationId xmlns:a16="http://schemas.microsoft.com/office/drawing/2014/main" id="{24F4AEF2-0F82-90BE-1741-F24D24D7DCAF}"/>
              </a:ext>
              <a:ext uri="{C183D7F6-B498-43B3-948B-1728B52AA6E4}">
                <adec:decorative xmlns:adec="http://schemas.microsoft.com/office/drawing/2017/decorative" val="1"/>
              </a:ext>
            </a:extLst>
          </p:cNvPr>
          <p:cNvSpPr/>
          <p:nvPr/>
        </p:nvSpPr>
        <p:spPr>
          <a:xfrm>
            <a:off x="1660244" y="2522348"/>
            <a:ext cx="827618" cy="93859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6" name="Graphic 5">
            <a:extLst>
              <a:ext uri="{FF2B5EF4-FFF2-40B4-BE49-F238E27FC236}">
                <a16:creationId xmlns:a16="http://schemas.microsoft.com/office/drawing/2014/main" id="{E8CC2E05-4827-FB87-A445-29157A0525B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16809" y="2651500"/>
            <a:ext cx="690864" cy="609585"/>
          </a:xfrm>
          <a:prstGeom prst="rect">
            <a:avLst/>
          </a:prstGeom>
        </p:spPr>
      </p:pic>
      <p:sp>
        <p:nvSpPr>
          <p:cNvPr id="49" name="Rectangle 48">
            <a:extLst>
              <a:ext uri="{FF2B5EF4-FFF2-40B4-BE49-F238E27FC236}">
                <a16:creationId xmlns:a16="http://schemas.microsoft.com/office/drawing/2014/main" id="{8D7A4259-4935-87B9-271C-71AD37F69127}"/>
              </a:ext>
            </a:extLst>
          </p:cNvPr>
          <p:cNvSpPr/>
          <p:nvPr/>
        </p:nvSpPr>
        <p:spPr>
          <a:xfrm>
            <a:off x="2614304" y="2523765"/>
            <a:ext cx="5344559" cy="938592"/>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r>
              <a:rPr lang="en-US" sz="2000" b="1" dirty="0">
                <a:latin typeface="Arial" panose="020B0604020202020204" pitchFamily="34" charset="0"/>
                <a:cs typeface="Arial" panose="020B0604020202020204" pitchFamily="34" charset="0"/>
              </a:rPr>
              <a:t>Commercial general liability insurance</a:t>
            </a:r>
            <a:endParaRPr lang="en-US" sz="2000" dirty="0"/>
          </a:p>
        </p:txBody>
      </p:sp>
      <p:sp>
        <p:nvSpPr>
          <p:cNvPr id="56" name="Rectangle 55">
            <a:extLst>
              <a:ext uri="{FF2B5EF4-FFF2-40B4-BE49-F238E27FC236}">
                <a16:creationId xmlns:a16="http://schemas.microsoft.com/office/drawing/2014/main" id="{7FAE671E-473E-6EEE-04C5-BA4C3DAC208A}"/>
              </a:ext>
              <a:ext uri="{C183D7F6-B498-43B3-948B-1728B52AA6E4}">
                <adec:decorative xmlns:adec="http://schemas.microsoft.com/office/drawing/2017/decorative" val="1"/>
              </a:ext>
            </a:extLst>
          </p:cNvPr>
          <p:cNvSpPr/>
          <p:nvPr/>
        </p:nvSpPr>
        <p:spPr>
          <a:xfrm>
            <a:off x="1649277" y="3688721"/>
            <a:ext cx="838586" cy="93859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4" name="Graphic 3">
            <a:extLst>
              <a:ext uri="{FF2B5EF4-FFF2-40B4-BE49-F238E27FC236}">
                <a16:creationId xmlns:a16="http://schemas.microsoft.com/office/drawing/2014/main" id="{9C28204C-6D51-AAA8-6B6B-52F1C299974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96324" y="3917652"/>
            <a:ext cx="537956" cy="480727"/>
          </a:xfrm>
          <a:prstGeom prst="rect">
            <a:avLst/>
          </a:prstGeom>
        </p:spPr>
      </p:pic>
      <p:sp>
        <p:nvSpPr>
          <p:cNvPr id="55" name="Rectangle 54">
            <a:extLst>
              <a:ext uri="{FF2B5EF4-FFF2-40B4-BE49-F238E27FC236}">
                <a16:creationId xmlns:a16="http://schemas.microsoft.com/office/drawing/2014/main" id="{6A980FD6-4D72-F120-98BA-6F9C23FA0BF0}"/>
              </a:ext>
            </a:extLst>
          </p:cNvPr>
          <p:cNvSpPr/>
          <p:nvPr/>
        </p:nvSpPr>
        <p:spPr>
          <a:xfrm>
            <a:off x="2618659" y="3689428"/>
            <a:ext cx="5344559" cy="938592"/>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nSpc>
                <a:spcPct val="115000"/>
              </a:lnSpc>
              <a:spcAft>
                <a:spcPts val="900"/>
              </a:spcAft>
            </a:pPr>
            <a:r>
              <a:rPr lang="en-CA" sz="2000" b="1" dirty="0">
                <a:latin typeface="Arial" panose="020B0604020202020204" pitchFamily="34" charset="0"/>
                <a:cs typeface="Arial" panose="020B0604020202020204" pitchFamily="34" charset="0"/>
              </a:rPr>
              <a:t>Professional liability insurance</a:t>
            </a:r>
            <a:endParaRPr lang="en-CA" sz="2000" dirty="0"/>
          </a:p>
        </p:txBody>
      </p:sp>
      <p:sp>
        <p:nvSpPr>
          <p:cNvPr id="59" name="Rectangle 58">
            <a:extLst>
              <a:ext uri="{FF2B5EF4-FFF2-40B4-BE49-F238E27FC236}">
                <a16:creationId xmlns:a16="http://schemas.microsoft.com/office/drawing/2014/main" id="{60A4D9EB-24DD-4126-1825-64542A990657}"/>
              </a:ext>
              <a:ext uri="{C183D7F6-B498-43B3-948B-1728B52AA6E4}">
                <adec:decorative xmlns:adec="http://schemas.microsoft.com/office/drawing/2017/decorative" val="1"/>
              </a:ext>
            </a:extLst>
          </p:cNvPr>
          <p:cNvSpPr/>
          <p:nvPr/>
        </p:nvSpPr>
        <p:spPr>
          <a:xfrm>
            <a:off x="1660244" y="4855093"/>
            <a:ext cx="827618" cy="93859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8" name="Graphic 7">
            <a:extLst>
              <a:ext uri="{FF2B5EF4-FFF2-40B4-BE49-F238E27FC236}">
                <a16:creationId xmlns:a16="http://schemas.microsoft.com/office/drawing/2014/main" id="{E2119979-D49B-7F8F-831F-38CBF220B7E9}"/>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16809" y="5080553"/>
            <a:ext cx="690864" cy="487668"/>
          </a:xfrm>
          <a:prstGeom prst="rect">
            <a:avLst/>
          </a:prstGeom>
        </p:spPr>
      </p:pic>
      <p:sp>
        <p:nvSpPr>
          <p:cNvPr id="58" name="Rectangle 57">
            <a:extLst>
              <a:ext uri="{FF2B5EF4-FFF2-40B4-BE49-F238E27FC236}">
                <a16:creationId xmlns:a16="http://schemas.microsoft.com/office/drawing/2014/main" id="{759978DE-3037-D19C-36B3-921B10FE687F}"/>
              </a:ext>
            </a:extLst>
          </p:cNvPr>
          <p:cNvSpPr/>
          <p:nvPr/>
        </p:nvSpPr>
        <p:spPr>
          <a:xfrm>
            <a:off x="2618658" y="4855093"/>
            <a:ext cx="5337762" cy="938592"/>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nSpc>
                <a:spcPct val="115000"/>
              </a:lnSpc>
              <a:spcAft>
                <a:spcPts val="900"/>
              </a:spcAft>
            </a:pPr>
            <a:r>
              <a:rPr lang="en-CA" sz="2000" b="1" dirty="0">
                <a:latin typeface="Arial" panose="020B0604020202020204" pitchFamily="34" charset="0"/>
                <a:cs typeface="Arial" panose="020B0604020202020204" pitchFamily="34" charset="0"/>
              </a:rPr>
              <a:t>Creditor insurance</a:t>
            </a:r>
            <a:endParaRPr lang="en-CA" sz="2000" dirty="0"/>
          </a:p>
        </p:txBody>
      </p:sp>
      <p:pic>
        <p:nvPicPr>
          <p:cNvPr id="60" name="Picture 59" descr="A smiling senior hugging their dog. ">
            <a:extLst>
              <a:ext uri="{FF2B5EF4-FFF2-40B4-BE49-F238E27FC236}">
                <a16:creationId xmlns:a16="http://schemas.microsoft.com/office/drawing/2014/main" id="{E5479E3F-729C-AF62-0EA6-BDAA9A4CFD7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
          <a:stretch/>
        </p:blipFill>
        <p:spPr>
          <a:xfrm>
            <a:off x="8059865" y="1358101"/>
            <a:ext cx="2486216" cy="4435583"/>
          </a:xfrm>
          <a:prstGeom prst="rect">
            <a:avLst/>
          </a:prstGeom>
        </p:spPr>
      </p:pic>
      <p:sp>
        <p:nvSpPr>
          <p:cNvPr id="2" name="Slide Number Placeholder 1">
            <a:extLst>
              <a:ext uri="{FF2B5EF4-FFF2-40B4-BE49-F238E27FC236}">
                <a16:creationId xmlns:a16="http://schemas.microsoft.com/office/drawing/2014/main" id="{65B3EF74-BEDB-3779-323F-089FE0FFC327}"/>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31</a:t>
            </a:fld>
            <a:endParaRPr lang="en-US" dirty="0"/>
          </a:p>
        </p:txBody>
      </p:sp>
    </p:spTree>
    <p:extLst>
      <p:ext uri="{BB962C8B-B14F-4D97-AF65-F5344CB8AC3E}">
        <p14:creationId xmlns:p14="http://schemas.microsoft.com/office/powerpoint/2010/main" val="331467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D89C-F536-E5E0-52F9-A9F219BDA681}"/>
              </a:ext>
            </a:extLst>
          </p:cNvPr>
          <p:cNvSpPr>
            <a:spLocks noGrp="1"/>
          </p:cNvSpPr>
          <p:nvPr>
            <p:ph type="title"/>
          </p:nvPr>
        </p:nvSpPr>
        <p:spPr>
          <a:xfrm>
            <a:off x="466342" y="472437"/>
            <a:ext cx="11274553" cy="792167"/>
          </a:xfrm>
        </p:spPr>
        <p:txBody>
          <a:bodyPr/>
          <a:lstStyle/>
          <a:p>
            <a:r>
              <a:rPr lang="en-US" dirty="0"/>
              <a:t>Plan your succession</a:t>
            </a:r>
          </a:p>
        </p:txBody>
      </p:sp>
      <p:sp>
        <p:nvSpPr>
          <p:cNvPr id="21" name="Content Placeholder 2">
            <a:extLst>
              <a:ext uri="{FF2B5EF4-FFF2-40B4-BE49-F238E27FC236}">
                <a16:creationId xmlns:a16="http://schemas.microsoft.com/office/drawing/2014/main" id="{D183DEC3-28D1-814D-0F88-C2F41B855292}"/>
              </a:ext>
            </a:extLst>
          </p:cNvPr>
          <p:cNvSpPr>
            <a:spLocks noGrp="1"/>
          </p:cNvSpPr>
          <p:nvPr>
            <p:ph idx="1"/>
          </p:nvPr>
        </p:nvSpPr>
        <p:spPr>
          <a:xfrm>
            <a:off x="467994" y="882792"/>
            <a:ext cx="10139045" cy="922148"/>
          </a:xfrm>
        </p:spPr>
        <p:txBody>
          <a:bodyPr/>
          <a:lstStyle/>
          <a:p>
            <a:pPr marL="0" indent="0">
              <a:buNone/>
            </a:pPr>
            <a:r>
              <a:rPr lang="en-US" sz="1600" dirty="0"/>
              <a:t>No matter what your time horizon is, having a plan can provide you with peace of mind and help ensure you can maintain your desired lifestyle when you do decide to sell.</a:t>
            </a:r>
          </a:p>
          <a:p>
            <a:pPr marL="0" indent="0">
              <a:buNone/>
            </a:pPr>
            <a:r>
              <a:rPr lang="en-US" sz="1600" spc="-20" dirty="0"/>
              <a:t>Steps to take:</a:t>
            </a:r>
          </a:p>
        </p:txBody>
      </p:sp>
      <p:sp>
        <p:nvSpPr>
          <p:cNvPr id="22" name="Rectangle 21">
            <a:extLst>
              <a:ext uri="{FF2B5EF4-FFF2-40B4-BE49-F238E27FC236}">
                <a16:creationId xmlns:a16="http://schemas.microsoft.com/office/drawing/2014/main" id="{8A08049D-AB5F-D1E0-6557-2BB5DD551D37}"/>
              </a:ext>
              <a:ext uri="{C183D7F6-B498-43B3-948B-1728B52AA6E4}">
                <adec:decorative xmlns:adec="http://schemas.microsoft.com/office/drawing/2017/decorative" val="1"/>
              </a:ext>
            </a:extLst>
          </p:cNvPr>
          <p:cNvSpPr/>
          <p:nvPr/>
        </p:nvSpPr>
        <p:spPr>
          <a:xfrm>
            <a:off x="467993" y="1765754"/>
            <a:ext cx="607614" cy="1980214"/>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27" name="Graphic 26">
            <a:extLst>
              <a:ext uri="{FF2B5EF4-FFF2-40B4-BE49-F238E27FC236}">
                <a16:creationId xmlns:a16="http://schemas.microsoft.com/office/drawing/2014/main" id="{5295D2A1-CB6B-9C53-D61F-02AD4528A97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42" y="2600668"/>
            <a:ext cx="439716" cy="310388"/>
          </a:xfrm>
          <a:prstGeom prst="rect">
            <a:avLst/>
          </a:prstGeom>
        </p:spPr>
      </p:pic>
      <p:sp>
        <p:nvSpPr>
          <p:cNvPr id="28" name="Content Placeholder 2">
            <a:extLst>
              <a:ext uri="{FF2B5EF4-FFF2-40B4-BE49-F238E27FC236}">
                <a16:creationId xmlns:a16="http://schemas.microsoft.com/office/drawing/2014/main" id="{0FA75646-7317-7DBC-E0A8-C2FA4065C452}"/>
              </a:ext>
            </a:extLst>
          </p:cNvPr>
          <p:cNvSpPr txBox="1">
            <a:spLocks/>
          </p:cNvSpPr>
          <p:nvPr/>
        </p:nvSpPr>
        <p:spPr>
          <a:xfrm>
            <a:off x="1104088" y="1765754"/>
            <a:ext cx="4968000" cy="1980214"/>
          </a:xfrm>
          <a:prstGeom prst="rect">
            <a:avLst/>
          </a:prstGeom>
          <a:solidFill>
            <a:srgbClr val="00009A"/>
          </a:solidFill>
        </p:spPr>
        <p:txBody>
          <a:bodyPr vert="horz" lIns="91440" tIns="91440" rIns="91440" bIns="9144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600"/>
              </a:spcBef>
              <a:buClr>
                <a:schemeClr val="bg1"/>
              </a:buClr>
              <a:buNone/>
            </a:pPr>
            <a:r>
              <a:rPr lang="en-US" sz="1600" b="1" spc="-20" dirty="0">
                <a:solidFill>
                  <a:schemeClr val="bg1"/>
                </a:solidFill>
                <a:latin typeface="Arial" panose="020B0604020202020204" pitchFamily="34" charset="0"/>
                <a:cs typeface="Arial" panose="020B0604020202020204" pitchFamily="34" charset="0"/>
              </a:rPr>
              <a:t>Conduct a business evaluation.</a:t>
            </a:r>
          </a:p>
          <a:p>
            <a:pPr>
              <a:spcBef>
                <a:spcPts val="600"/>
              </a:spcBef>
              <a:buClr>
                <a:schemeClr val="bg1"/>
              </a:buClr>
            </a:pPr>
            <a:r>
              <a:rPr lang="en-US" sz="1600" dirty="0">
                <a:solidFill>
                  <a:schemeClr val="bg1"/>
                </a:solidFill>
              </a:rPr>
              <a:t>Consider working with a </a:t>
            </a:r>
            <a:br>
              <a:rPr lang="en-US" sz="1600" dirty="0">
                <a:solidFill>
                  <a:schemeClr val="bg1"/>
                </a:solidFill>
              </a:rPr>
            </a:br>
            <a:r>
              <a:rPr lang="en-US" sz="1600" dirty="0">
                <a:solidFill>
                  <a:schemeClr val="bg1"/>
                </a:solidFill>
              </a:rPr>
              <a:t>Certified Exit Planning Advisor (CEPA</a:t>
            </a:r>
            <a:r>
              <a:rPr lang="en-US" sz="1600" baseline="30000" dirty="0">
                <a:solidFill>
                  <a:schemeClr val="bg1"/>
                </a:solidFill>
              </a:rPr>
              <a:t>®</a:t>
            </a:r>
            <a:r>
              <a:rPr lang="en-US" sz="1600" dirty="0">
                <a:solidFill>
                  <a:schemeClr val="bg1"/>
                </a:solidFill>
              </a:rPr>
              <a:t>) </a:t>
            </a:r>
            <a:br>
              <a:rPr lang="en-US" sz="1600" dirty="0">
                <a:solidFill>
                  <a:schemeClr val="bg1"/>
                </a:solidFill>
              </a:rPr>
            </a:br>
            <a:r>
              <a:rPr lang="en-US" sz="1600" dirty="0">
                <a:solidFill>
                  <a:schemeClr val="bg1"/>
                </a:solidFill>
              </a:rPr>
              <a:t>and a value/growth advisor.</a:t>
            </a:r>
          </a:p>
          <a:p>
            <a:pPr>
              <a:spcBef>
                <a:spcPts val="600"/>
              </a:spcBef>
              <a:buClr>
                <a:schemeClr val="bg1"/>
              </a:buClr>
            </a:pPr>
            <a:r>
              <a:rPr lang="en-US" sz="1600" dirty="0">
                <a:solidFill>
                  <a:schemeClr val="bg1"/>
                </a:solidFill>
              </a:rPr>
              <a:t>Weigh the pros and cons of various </a:t>
            </a:r>
            <a:br>
              <a:rPr lang="en-US" sz="1600" dirty="0">
                <a:solidFill>
                  <a:schemeClr val="bg1"/>
                </a:solidFill>
              </a:rPr>
            </a:br>
            <a:r>
              <a:rPr lang="en-US" sz="1600" dirty="0">
                <a:solidFill>
                  <a:schemeClr val="bg1"/>
                </a:solidFill>
              </a:rPr>
              <a:t>exit strategies.</a:t>
            </a:r>
          </a:p>
          <a:p>
            <a:pPr>
              <a:spcBef>
                <a:spcPts val="600"/>
              </a:spcBef>
            </a:pPr>
            <a:endParaRPr lang="en-US" sz="1600" dirty="0">
              <a:solidFill>
                <a:schemeClr val="bg1"/>
              </a:solidFill>
            </a:endParaRPr>
          </a:p>
        </p:txBody>
      </p:sp>
      <p:sp>
        <p:nvSpPr>
          <p:cNvPr id="29" name="Rectangle 28">
            <a:extLst>
              <a:ext uri="{FF2B5EF4-FFF2-40B4-BE49-F238E27FC236}">
                <a16:creationId xmlns:a16="http://schemas.microsoft.com/office/drawing/2014/main" id="{C62E38CC-F72B-88D2-D0AB-F9D3B1F4A0B0}"/>
              </a:ext>
              <a:ext uri="{C183D7F6-B498-43B3-948B-1728B52AA6E4}">
                <adec:decorative xmlns:adec="http://schemas.microsoft.com/office/drawing/2017/decorative" val="1"/>
              </a:ext>
            </a:extLst>
          </p:cNvPr>
          <p:cNvSpPr/>
          <p:nvPr/>
        </p:nvSpPr>
        <p:spPr>
          <a:xfrm>
            <a:off x="467993" y="3827942"/>
            <a:ext cx="607614" cy="205254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30" name="Graphic 29">
            <a:extLst>
              <a:ext uri="{FF2B5EF4-FFF2-40B4-BE49-F238E27FC236}">
                <a16:creationId xmlns:a16="http://schemas.microsoft.com/office/drawing/2014/main" id="{65E8DA74-54DB-8223-AD63-F3B9B9E04E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42" y="4662856"/>
            <a:ext cx="439716" cy="310388"/>
          </a:xfrm>
          <a:prstGeom prst="rect">
            <a:avLst/>
          </a:prstGeom>
        </p:spPr>
      </p:pic>
      <p:sp>
        <p:nvSpPr>
          <p:cNvPr id="31" name="Content Placeholder 2">
            <a:extLst>
              <a:ext uri="{FF2B5EF4-FFF2-40B4-BE49-F238E27FC236}">
                <a16:creationId xmlns:a16="http://schemas.microsoft.com/office/drawing/2014/main" id="{51AF83FF-A257-D29F-AC07-7D0E65AB3F7A}"/>
              </a:ext>
            </a:extLst>
          </p:cNvPr>
          <p:cNvSpPr txBox="1">
            <a:spLocks/>
          </p:cNvSpPr>
          <p:nvPr/>
        </p:nvSpPr>
        <p:spPr>
          <a:xfrm>
            <a:off x="1104088" y="3827942"/>
            <a:ext cx="4968000" cy="2052542"/>
          </a:xfrm>
          <a:prstGeom prst="rect">
            <a:avLst/>
          </a:prstGeom>
          <a:solidFill>
            <a:schemeClr val="accent2">
              <a:lumMod val="50000"/>
            </a:schemeClr>
          </a:solidFill>
        </p:spPr>
        <p:txBody>
          <a:bodyPr vert="horz" lIns="91440" tIns="91440" rIns="91440" bIns="9144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600"/>
              </a:spcBef>
              <a:buClr>
                <a:schemeClr val="bg1"/>
              </a:buClr>
              <a:buNone/>
            </a:pPr>
            <a:r>
              <a:rPr lang="en-US" sz="1600" b="1" spc="-20" dirty="0">
                <a:solidFill>
                  <a:schemeClr val="bg1"/>
                </a:solidFill>
                <a:latin typeface="Arial" panose="020B0604020202020204" pitchFamily="34" charset="0"/>
                <a:cs typeface="Arial" panose="020B0604020202020204" pitchFamily="34" charset="0"/>
              </a:rPr>
              <a:t>Consider taxes and estate plans.</a:t>
            </a:r>
          </a:p>
          <a:p>
            <a:pPr>
              <a:spcBef>
                <a:spcPts val="600"/>
              </a:spcBef>
              <a:buClr>
                <a:schemeClr val="bg1"/>
              </a:buClr>
            </a:pPr>
            <a:r>
              <a:rPr lang="en-US" sz="1600" spc="-20" dirty="0">
                <a:solidFill>
                  <a:schemeClr val="bg1"/>
                </a:solidFill>
              </a:rPr>
              <a:t>Transfer via a bequest, a trust, </a:t>
            </a:r>
            <a:br>
              <a:rPr lang="en-US" sz="1600" spc="-20" dirty="0">
                <a:solidFill>
                  <a:schemeClr val="bg1"/>
                </a:solidFill>
              </a:rPr>
            </a:br>
            <a:r>
              <a:rPr lang="en-US" sz="1600" spc="-20" dirty="0">
                <a:solidFill>
                  <a:schemeClr val="bg1"/>
                </a:solidFill>
              </a:rPr>
              <a:t>buy-sell agreement, sale to management </a:t>
            </a:r>
            <a:br>
              <a:rPr lang="en-US" sz="1600" spc="-20" dirty="0">
                <a:solidFill>
                  <a:schemeClr val="bg1"/>
                </a:solidFill>
              </a:rPr>
            </a:br>
            <a:r>
              <a:rPr lang="en-US" sz="1600" spc="-20" dirty="0">
                <a:solidFill>
                  <a:schemeClr val="bg1"/>
                </a:solidFill>
              </a:rPr>
              <a:t>and/or employees, or sale to a third party?</a:t>
            </a:r>
          </a:p>
          <a:p>
            <a:pPr>
              <a:spcBef>
                <a:spcPts val="600"/>
              </a:spcBef>
              <a:buClr>
                <a:schemeClr val="bg1"/>
              </a:buClr>
            </a:pPr>
            <a:r>
              <a:rPr lang="en-US" sz="1600" spc="-20" dirty="0">
                <a:solidFill>
                  <a:schemeClr val="bg1"/>
                </a:solidFill>
              </a:rPr>
              <a:t>Family businesses can mean greater complexity and the process may involve a different attorney than your business attorney.</a:t>
            </a:r>
          </a:p>
          <a:p>
            <a:pPr>
              <a:spcBef>
                <a:spcPts val="600"/>
              </a:spcBef>
              <a:buClr>
                <a:schemeClr val="bg1"/>
              </a:buClr>
            </a:pPr>
            <a:endParaRPr lang="en-US" sz="1600" dirty="0">
              <a:solidFill>
                <a:schemeClr val="bg1"/>
              </a:solidFill>
            </a:endParaRPr>
          </a:p>
        </p:txBody>
      </p:sp>
      <p:sp>
        <p:nvSpPr>
          <p:cNvPr id="32" name="Rectangle 31">
            <a:extLst>
              <a:ext uri="{FF2B5EF4-FFF2-40B4-BE49-F238E27FC236}">
                <a16:creationId xmlns:a16="http://schemas.microsoft.com/office/drawing/2014/main" id="{B310A808-ABDF-8B75-1931-3451E48DDE8F}"/>
              </a:ext>
              <a:ext uri="{C183D7F6-B498-43B3-948B-1728B52AA6E4}">
                <adec:decorative xmlns:adec="http://schemas.microsoft.com/office/drawing/2017/decorative" val="1"/>
              </a:ext>
            </a:extLst>
          </p:cNvPr>
          <p:cNvSpPr/>
          <p:nvPr/>
        </p:nvSpPr>
        <p:spPr>
          <a:xfrm>
            <a:off x="6157284" y="1765754"/>
            <a:ext cx="540995" cy="1980214"/>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33" name="Graphic 32">
            <a:extLst>
              <a:ext uri="{FF2B5EF4-FFF2-40B4-BE49-F238E27FC236}">
                <a16:creationId xmlns:a16="http://schemas.microsoft.com/office/drawing/2014/main" id="{E6353F11-2C98-8BCC-CA1B-80A0D3ADE0A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07925" y="2600668"/>
            <a:ext cx="439716" cy="310388"/>
          </a:xfrm>
          <a:prstGeom prst="rect">
            <a:avLst/>
          </a:prstGeom>
        </p:spPr>
      </p:pic>
      <p:sp>
        <p:nvSpPr>
          <p:cNvPr id="34" name="Content Placeholder 2">
            <a:extLst>
              <a:ext uri="{FF2B5EF4-FFF2-40B4-BE49-F238E27FC236}">
                <a16:creationId xmlns:a16="http://schemas.microsoft.com/office/drawing/2014/main" id="{F33C4EB2-A07D-0F94-9935-44A0261EC3E6}"/>
              </a:ext>
            </a:extLst>
          </p:cNvPr>
          <p:cNvSpPr txBox="1">
            <a:spLocks/>
          </p:cNvSpPr>
          <p:nvPr/>
        </p:nvSpPr>
        <p:spPr>
          <a:xfrm>
            <a:off x="6726762" y="1765754"/>
            <a:ext cx="4968000" cy="1980214"/>
          </a:xfrm>
          <a:prstGeom prst="rect">
            <a:avLst/>
          </a:prstGeom>
          <a:solidFill>
            <a:srgbClr val="06874E"/>
          </a:solidFill>
        </p:spPr>
        <p:txBody>
          <a:bodyPr vert="horz" lIns="91440" tIns="91440" rIns="91440" bIns="9144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600" b="1" spc="-20" dirty="0">
                <a:solidFill>
                  <a:schemeClr val="bg1"/>
                </a:solidFill>
                <a:latin typeface="Arial" panose="020B0604020202020204" pitchFamily="34" charset="0"/>
                <a:cs typeface="Arial" panose="020B0604020202020204" pitchFamily="34" charset="0"/>
              </a:rPr>
              <a:t>Have an updated and funded buy-sell agreement</a:t>
            </a:r>
            <a:br>
              <a:rPr lang="en-US" sz="1600" b="1" spc="-20" dirty="0">
                <a:solidFill>
                  <a:schemeClr val="bg1"/>
                </a:solidFill>
                <a:latin typeface="Arial" panose="020B0604020202020204" pitchFamily="34" charset="0"/>
                <a:cs typeface="Arial" panose="020B0604020202020204" pitchFamily="34" charset="0"/>
              </a:rPr>
            </a:br>
            <a:r>
              <a:rPr lang="en-US" sz="1600" b="1" spc="-20" dirty="0">
                <a:solidFill>
                  <a:schemeClr val="bg1"/>
                </a:solidFill>
                <a:latin typeface="Arial" panose="020B0604020202020204" pitchFamily="34" charset="0"/>
                <a:cs typeface="Arial" panose="020B0604020202020204" pitchFamily="34" charset="0"/>
              </a:rPr>
              <a:t>at all times.</a:t>
            </a:r>
          </a:p>
          <a:p>
            <a:pPr>
              <a:spcBef>
                <a:spcPts val="600"/>
              </a:spcBef>
              <a:buClr>
                <a:schemeClr val="bg1"/>
              </a:buClr>
            </a:pPr>
            <a:r>
              <a:rPr lang="en-US" sz="1600" spc="-20" dirty="0">
                <a:solidFill>
                  <a:schemeClr val="bg1"/>
                </a:solidFill>
              </a:rPr>
              <a:t>Revisit annually.</a:t>
            </a:r>
          </a:p>
          <a:p>
            <a:pPr>
              <a:spcBef>
                <a:spcPts val="600"/>
              </a:spcBef>
              <a:buClr>
                <a:schemeClr val="bg1"/>
              </a:buClr>
            </a:pPr>
            <a:r>
              <a:rPr lang="en-US" sz="1600" spc="-20" dirty="0">
                <a:solidFill>
                  <a:schemeClr val="bg1"/>
                </a:solidFill>
              </a:rPr>
              <a:t>Consider life insurance as a funding mechanism.</a:t>
            </a:r>
          </a:p>
          <a:p>
            <a:pPr>
              <a:lnSpc>
                <a:spcPct val="90000"/>
              </a:lnSpc>
              <a:spcBef>
                <a:spcPts val="400"/>
              </a:spcBef>
              <a:buClr>
                <a:schemeClr val="bg1"/>
              </a:buClr>
            </a:pPr>
            <a:r>
              <a:rPr lang="en-US" sz="1600" spc="-20" dirty="0">
                <a:solidFill>
                  <a:schemeClr val="bg1"/>
                </a:solidFill>
              </a:rPr>
              <a:t>Check with your tax professional and legal</a:t>
            </a:r>
            <a:br>
              <a:rPr lang="en-US" sz="1600" spc="-20" dirty="0">
                <a:solidFill>
                  <a:schemeClr val="bg1"/>
                </a:solidFill>
              </a:rPr>
            </a:br>
            <a:r>
              <a:rPr lang="en-US" sz="1600" spc="-20" dirty="0">
                <a:solidFill>
                  <a:schemeClr val="bg1"/>
                </a:solidFill>
              </a:rPr>
              <a:t>counsel on appropriate ownership and</a:t>
            </a:r>
            <a:br>
              <a:rPr lang="en-US" sz="1600" spc="-20" dirty="0">
                <a:solidFill>
                  <a:schemeClr val="bg1"/>
                </a:solidFill>
              </a:rPr>
            </a:br>
            <a:r>
              <a:rPr lang="en-US" sz="1600" spc="-20" dirty="0">
                <a:solidFill>
                  <a:schemeClr val="bg1"/>
                </a:solidFill>
              </a:rPr>
              <a:t>beneficiary designations.</a:t>
            </a:r>
          </a:p>
          <a:p>
            <a:endParaRPr lang="en-US" sz="1600" dirty="0"/>
          </a:p>
        </p:txBody>
      </p:sp>
      <p:sp>
        <p:nvSpPr>
          <p:cNvPr id="35" name="Rectangle 34">
            <a:extLst>
              <a:ext uri="{FF2B5EF4-FFF2-40B4-BE49-F238E27FC236}">
                <a16:creationId xmlns:a16="http://schemas.microsoft.com/office/drawing/2014/main" id="{21C37378-95E3-BB1A-7907-D47A38CF45C9}"/>
              </a:ext>
              <a:ext uri="{C183D7F6-B498-43B3-948B-1728B52AA6E4}">
                <adec:decorative xmlns:adec="http://schemas.microsoft.com/office/drawing/2017/decorative" val="1"/>
              </a:ext>
            </a:extLst>
          </p:cNvPr>
          <p:cNvSpPr/>
          <p:nvPr/>
        </p:nvSpPr>
        <p:spPr>
          <a:xfrm>
            <a:off x="6157284" y="3827942"/>
            <a:ext cx="540995" cy="205254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36" name="Graphic 35">
            <a:extLst>
              <a:ext uri="{FF2B5EF4-FFF2-40B4-BE49-F238E27FC236}">
                <a16:creationId xmlns:a16="http://schemas.microsoft.com/office/drawing/2014/main" id="{D07810C5-7C69-6C02-B6E5-2D84B261956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07925" y="4699020"/>
            <a:ext cx="439716" cy="310388"/>
          </a:xfrm>
          <a:prstGeom prst="rect">
            <a:avLst/>
          </a:prstGeom>
        </p:spPr>
      </p:pic>
      <p:sp>
        <p:nvSpPr>
          <p:cNvPr id="37" name="Content Placeholder 2">
            <a:extLst>
              <a:ext uri="{FF2B5EF4-FFF2-40B4-BE49-F238E27FC236}">
                <a16:creationId xmlns:a16="http://schemas.microsoft.com/office/drawing/2014/main" id="{40C7C8AE-AE29-C304-C7F9-8DCC585B78B5}"/>
              </a:ext>
            </a:extLst>
          </p:cNvPr>
          <p:cNvSpPr txBox="1">
            <a:spLocks/>
          </p:cNvSpPr>
          <p:nvPr/>
        </p:nvSpPr>
        <p:spPr>
          <a:xfrm>
            <a:off x="6726762" y="3827942"/>
            <a:ext cx="4968000" cy="2052542"/>
          </a:xfrm>
          <a:prstGeom prst="rect">
            <a:avLst/>
          </a:prstGeom>
          <a:solidFill>
            <a:schemeClr val="accent1">
              <a:lumMod val="50000"/>
            </a:schemeClr>
          </a:solidFill>
        </p:spPr>
        <p:txBody>
          <a:bodyPr vert="horz" lIns="91440" tIns="91440" rIns="91440" bIns="9144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lnSpc>
                <a:spcPct val="115000"/>
              </a:lnSpc>
              <a:spcBef>
                <a:spcPts val="0"/>
              </a:spcBef>
              <a:buClr>
                <a:schemeClr val="bg1"/>
              </a:buClr>
              <a:buNone/>
            </a:pPr>
            <a:r>
              <a:rPr lang="en-US" sz="1600" b="1" spc="-20" dirty="0">
                <a:solidFill>
                  <a:schemeClr val="bg1"/>
                </a:solidFill>
                <a:latin typeface="Arial" panose="020B0604020202020204" pitchFamily="34" charset="0"/>
                <a:cs typeface="Arial" panose="020B0604020202020204" pitchFamily="34" charset="0"/>
              </a:rPr>
              <a:t>Create a plan for life after your business.</a:t>
            </a:r>
          </a:p>
          <a:p>
            <a:pPr>
              <a:spcBef>
                <a:spcPts val="600"/>
              </a:spcBef>
              <a:buClr>
                <a:schemeClr val="bg1"/>
              </a:buClr>
            </a:pPr>
            <a:r>
              <a:rPr lang="en-US" sz="1600" dirty="0">
                <a:solidFill>
                  <a:schemeClr val="bg1"/>
                </a:solidFill>
                <a:cs typeface="Times New Roman" panose="02020603050405020304" pitchFamily="18" charset="0"/>
              </a:rPr>
              <a:t>How do you envision spending your time?</a:t>
            </a:r>
            <a:br>
              <a:rPr lang="en-US" sz="1600" dirty="0">
                <a:solidFill>
                  <a:schemeClr val="bg1"/>
                </a:solidFill>
                <a:cs typeface="Times New Roman" panose="02020603050405020304" pitchFamily="18" charset="0"/>
              </a:rPr>
            </a:br>
            <a:r>
              <a:rPr lang="en-US" sz="1600" dirty="0">
                <a:solidFill>
                  <a:schemeClr val="bg1"/>
                </a:solidFill>
                <a:cs typeface="Times New Roman" panose="02020603050405020304" pitchFamily="18" charset="0"/>
              </a:rPr>
              <a:t>Start with broad ideas and then get specific.</a:t>
            </a:r>
            <a:endParaRPr lang="en-CA" sz="1600" dirty="0">
              <a:solidFill>
                <a:schemeClr val="bg1"/>
              </a:solidFill>
              <a:cs typeface="Times New Roman" panose="02020603050405020304" pitchFamily="18" charset="0"/>
            </a:endParaRPr>
          </a:p>
          <a:p>
            <a:pPr>
              <a:spcBef>
                <a:spcPts val="600"/>
              </a:spcBef>
              <a:buClr>
                <a:schemeClr val="bg1"/>
              </a:buClr>
            </a:pPr>
            <a:r>
              <a:rPr lang="en-US" sz="1600" dirty="0">
                <a:solidFill>
                  <a:schemeClr val="bg1"/>
                </a:solidFill>
                <a:ea typeface="Calibri" panose="020F0502020204030204" pitchFamily="34" charset="0"/>
                <a:cs typeface="Times New Roman" panose="02020603050405020304" pitchFamily="18" charset="0"/>
              </a:rPr>
              <a:t>Revisit your plan each year to see if you need </a:t>
            </a:r>
            <a:br>
              <a:rPr lang="en-US" sz="1600" dirty="0">
                <a:solidFill>
                  <a:schemeClr val="bg1"/>
                </a:solidFill>
                <a:ea typeface="Calibri" panose="020F0502020204030204" pitchFamily="34" charset="0"/>
                <a:cs typeface="Times New Roman" panose="02020603050405020304" pitchFamily="18" charset="0"/>
              </a:rPr>
            </a:br>
            <a:r>
              <a:rPr lang="en-US" sz="1600" dirty="0">
                <a:solidFill>
                  <a:schemeClr val="bg1"/>
                </a:solidFill>
                <a:ea typeface="Calibri" panose="020F0502020204030204" pitchFamily="34" charset="0"/>
                <a:cs typeface="Times New Roman" panose="02020603050405020304" pitchFamily="18" charset="0"/>
              </a:rPr>
              <a:t>to make adjustments or changes.</a:t>
            </a:r>
            <a:r>
              <a:rPr lang="en-CA" sz="1600" dirty="0">
                <a:solidFill>
                  <a:schemeClr val="bg1"/>
                </a:solidFill>
              </a:rPr>
              <a:t> </a:t>
            </a:r>
            <a:endParaRPr lang="en-US" sz="1600" dirty="0">
              <a:solidFill>
                <a:schemeClr val="bg1"/>
              </a:solidFill>
            </a:endParaRPr>
          </a:p>
        </p:txBody>
      </p:sp>
      <p:sp>
        <p:nvSpPr>
          <p:cNvPr id="6" name="Slide Number Placeholder 5">
            <a:extLst>
              <a:ext uri="{FF2B5EF4-FFF2-40B4-BE49-F238E27FC236}">
                <a16:creationId xmlns:a16="http://schemas.microsoft.com/office/drawing/2014/main" id="{482E3329-B26B-68A8-FC7B-5E73D5763C4F}"/>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32</a:t>
            </a:fld>
            <a:endParaRPr lang="en-US" dirty="0"/>
          </a:p>
        </p:txBody>
      </p:sp>
    </p:spTree>
    <p:extLst>
      <p:ext uri="{BB962C8B-B14F-4D97-AF65-F5344CB8AC3E}">
        <p14:creationId xmlns:p14="http://schemas.microsoft.com/office/powerpoint/2010/main" val="323283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E63F-2C35-7E19-74E1-566A45755574}"/>
              </a:ext>
            </a:extLst>
          </p:cNvPr>
          <p:cNvSpPr>
            <a:spLocks noGrp="1"/>
          </p:cNvSpPr>
          <p:nvPr>
            <p:ph type="title"/>
          </p:nvPr>
        </p:nvSpPr>
        <p:spPr>
          <a:xfrm>
            <a:off x="466342" y="472437"/>
            <a:ext cx="11274553" cy="792167"/>
          </a:xfrm>
        </p:spPr>
        <p:txBody>
          <a:bodyPr/>
          <a:lstStyle/>
          <a:p>
            <a:r>
              <a:rPr lang="en-US" dirty="0"/>
              <a:t>Small business owners have unique financial </a:t>
            </a:r>
            <a:br>
              <a:rPr lang="en-US" dirty="0"/>
            </a:br>
            <a:r>
              <a:rPr lang="en-US" dirty="0"/>
              <a:t>planning needs</a:t>
            </a:r>
          </a:p>
        </p:txBody>
      </p:sp>
      <p:sp>
        <p:nvSpPr>
          <p:cNvPr id="11" name="Content Placeholder 2">
            <a:extLst>
              <a:ext uri="{FF2B5EF4-FFF2-40B4-BE49-F238E27FC236}">
                <a16:creationId xmlns:a16="http://schemas.microsoft.com/office/drawing/2014/main" id="{6866B11D-6E3E-BB26-C485-AEE478FA9650}"/>
              </a:ext>
            </a:extLst>
          </p:cNvPr>
          <p:cNvSpPr>
            <a:spLocks noGrp="1"/>
          </p:cNvSpPr>
          <p:nvPr>
            <p:ph idx="1"/>
          </p:nvPr>
        </p:nvSpPr>
        <p:spPr>
          <a:xfrm>
            <a:off x="1299462" y="1434190"/>
            <a:ext cx="8347076" cy="359886"/>
          </a:xfrm>
        </p:spPr>
        <p:txBody>
          <a:bodyPr/>
          <a:lstStyle/>
          <a:p>
            <a:pPr marL="0" indent="0">
              <a:buNone/>
            </a:pPr>
            <a:r>
              <a:rPr lang="en-US" dirty="0"/>
              <a:t>A financial professional is uniquely qualified to provide support with:</a:t>
            </a:r>
          </a:p>
        </p:txBody>
      </p:sp>
      <p:sp>
        <p:nvSpPr>
          <p:cNvPr id="12" name="Content Placeholder 2">
            <a:extLst>
              <a:ext uri="{FF2B5EF4-FFF2-40B4-BE49-F238E27FC236}">
                <a16:creationId xmlns:a16="http://schemas.microsoft.com/office/drawing/2014/main" id="{6CE5EAE9-9650-6630-8274-0960C51C70C3}"/>
              </a:ext>
            </a:extLst>
          </p:cNvPr>
          <p:cNvSpPr txBox="1">
            <a:spLocks/>
          </p:cNvSpPr>
          <p:nvPr/>
        </p:nvSpPr>
        <p:spPr>
          <a:xfrm>
            <a:off x="1323527" y="2061171"/>
            <a:ext cx="2247398" cy="3638589"/>
          </a:xfrm>
          <a:prstGeom prst="rect">
            <a:avLst/>
          </a:prstGeom>
          <a:solidFill>
            <a:srgbClr val="00009A"/>
          </a:solidFill>
        </p:spPr>
        <p:txBody>
          <a:bodyPr vert="horz" lIns="137160" tIns="182880" rIns="91440" bIns="0" rtlCol="0" anchor="t" anchorCtr="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900" dirty="0">
                <a:solidFill>
                  <a:schemeClr val="bg1"/>
                </a:solidFill>
              </a:rPr>
              <a:t>Creating a detailed</a:t>
            </a:r>
            <a:br>
              <a:rPr lang="en-US" sz="1900" dirty="0">
                <a:solidFill>
                  <a:schemeClr val="bg1"/>
                </a:solidFill>
              </a:rPr>
            </a:br>
            <a:r>
              <a:rPr lang="en-US" sz="1900" dirty="0">
                <a:solidFill>
                  <a:schemeClr val="bg1"/>
                </a:solidFill>
              </a:rPr>
              <a:t>financial plan</a:t>
            </a:r>
            <a:br>
              <a:rPr lang="en-US" sz="1900" dirty="0">
                <a:solidFill>
                  <a:schemeClr val="bg1"/>
                </a:solidFill>
              </a:rPr>
            </a:br>
            <a:r>
              <a:rPr lang="en-US" sz="1900" dirty="0">
                <a:solidFill>
                  <a:schemeClr val="bg1"/>
                </a:solidFill>
              </a:rPr>
              <a:t>and managing your business’s financial assets</a:t>
            </a:r>
          </a:p>
        </p:txBody>
      </p:sp>
      <p:sp>
        <p:nvSpPr>
          <p:cNvPr id="13" name="Content Placeholder 2">
            <a:extLst>
              <a:ext uri="{FF2B5EF4-FFF2-40B4-BE49-F238E27FC236}">
                <a16:creationId xmlns:a16="http://schemas.microsoft.com/office/drawing/2014/main" id="{D1B33409-64DA-3A10-C0C3-0921DD9CAB91}"/>
              </a:ext>
            </a:extLst>
          </p:cNvPr>
          <p:cNvSpPr txBox="1">
            <a:spLocks/>
          </p:cNvSpPr>
          <p:nvPr/>
        </p:nvSpPr>
        <p:spPr>
          <a:xfrm>
            <a:off x="3754984" y="2061171"/>
            <a:ext cx="2247398" cy="3638589"/>
          </a:xfrm>
          <a:prstGeom prst="rect">
            <a:avLst/>
          </a:prstGeom>
          <a:solidFill>
            <a:srgbClr val="06874E"/>
          </a:solidFill>
        </p:spPr>
        <p:txBody>
          <a:bodyPr vert="horz" lIns="137160" tIns="182880" rIns="91440" bIns="0" rtlCol="0" anchor="t" anchorCtr="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Aft>
                <a:spcPts val="800"/>
              </a:spcAft>
              <a:buNone/>
            </a:pPr>
            <a:r>
              <a:rPr lang="en-CA" sz="1900" dirty="0">
                <a:solidFill>
                  <a:schemeClr val="bg1"/>
                </a:solidFill>
              </a:rPr>
              <a:t>Thinking about employee</a:t>
            </a:r>
            <a:br>
              <a:rPr lang="en-CA" sz="1900" dirty="0">
                <a:solidFill>
                  <a:schemeClr val="bg1"/>
                </a:solidFill>
              </a:rPr>
            </a:br>
            <a:r>
              <a:rPr lang="en-CA" sz="1900" dirty="0">
                <a:solidFill>
                  <a:schemeClr val="bg1"/>
                </a:solidFill>
              </a:rPr>
              <a:t>benefits and</a:t>
            </a:r>
            <a:br>
              <a:rPr lang="en-CA" sz="1900" dirty="0">
                <a:solidFill>
                  <a:schemeClr val="bg1"/>
                </a:solidFill>
              </a:rPr>
            </a:br>
            <a:r>
              <a:rPr lang="en-CA" sz="1900" dirty="0">
                <a:solidFill>
                  <a:schemeClr val="bg1"/>
                </a:solidFill>
              </a:rPr>
              <a:t>how to attract</a:t>
            </a:r>
            <a:br>
              <a:rPr lang="en-CA" sz="1900" dirty="0">
                <a:solidFill>
                  <a:schemeClr val="bg1"/>
                </a:solidFill>
              </a:rPr>
            </a:br>
            <a:r>
              <a:rPr lang="en-CA" sz="1900" spc="-20" dirty="0">
                <a:solidFill>
                  <a:schemeClr val="bg1"/>
                </a:solidFill>
              </a:rPr>
              <a:t>and retain talent</a:t>
            </a:r>
          </a:p>
        </p:txBody>
      </p:sp>
      <p:sp>
        <p:nvSpPr>
          <p:cNvPr id="14" name="Content Placeholder 2">
            <a:extLst>
              <a:ext uri="{FF2B5EF4-FFF2-40B4-BE49-F238E27FC236}">
                <a16:creationId xmlns:a16="http://schemas.microsoft.com/office/drawing/2014/main" id="{9E4CA81E-EBCB-B42C-7445-D968E9732DFA}"/>
              </a:ext>
            </a:extLst>
          </p:cNvPr>
          <p:cNvSpPr txBox="1">
            <a:spLocks/>
          </p:cNvSpPr>
          <p:nvPr/>
        </p:nvSpPr>
        <p:spPr>
          <a:xfrm>
            <a:off x="6186441" y="2061171"/>
            <a:ext cx="2247398" cy="3638589"/>
          </a:xfrm>
          <a:prstGeom prst="rect">
            <a:avLst/>
          </a:prstGeom>
          <a:solidFill>
            <a:srgbClr val="EC6453"/>
          </a:solidFill>
        </p:spPr>
        <p:txBody>
          <a:bodyPr vert="horz" lIns="137160" tIns="182880" rIns="91440" bIns="0" rtlCol="0" anchor="t" anchorCtr="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0"/>
              </a:spcBef>
              <a:spcAft>
                <a:spcPts val="800"/>
              </a:spcAft>
              <a:buNone/>
            </a:pPr>
            <a:r>
              <a:rPr lang="en-CA" sz="1900" dirty="0">
                <a:solidFill>
                  <a:schemeClr val="bg1"/>
                </a:solidFill>
              </a:rPr>
              <a:t>Insurance planning </a:t>
            </a:r>
          </a:p>
        </p:txBody>
      </p:sp>
      <p:sp>
        <p:nvSpPr>
          <p:cNvPr id="15" name="Content Placeholder 2">
            <a:extLst>
              <a:ext uri="{FF2B5EF4-FFF2-40B4-BE49-F238E27FC236}">
                <a16:creationId xmlns:a16="http://schemas.microsoft.com/office/drawing/2014/main" id="{ADEFFEC6-3AB9-18DB-3845-F904B628536D}"/>
              </a:ext>
            </a:extLst>
          </p:cNvPr>
          <p:cNvSpPr txBox="1">
            <a:spLocks/>
          </p:cNvSpPr>
          <p:nvPr/>
        </p:nvSpPr>
        <p:spPr>
          <a:xfrm>
            <a:off x="8617899" y="2061171"/>
            <a:ext cx="2247398" cy="3638589"/>
          </a:xfrm>
          <a:prstGeom prst="rect">
            <a:avLst/>
          </a:prstGeom>
          <a:solidFill>
            <a:schemeClr val="accent4"/>
          </a:solidFill>
        </p:spPr>
        <p:txBody>
          <a:bodyPr vert="horz" lIns="137160" tIns="182880" rIns="91440" bIns="0" rtlCol="0" anchor="t" anchorCtr="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0"/>
              </a:spcBef>
              <a:spcAft>
                <a:spcPts val="800"/>
              </a:spcAft>
              <a:buNone/>
            </a:pPr>
            <a:r>
              <a:rPr lang="en-CA" sz="1900" dirty="0">
                <a:solidFill>
                  <a:schemeClr val="bg1"/>
                </a:solidFill>
              </a:rPr>
              <a:t>Planning </a:t>
            </a:r>
            <a:br>
              <a:rPr lang="en-CA" sz="1900" dirty="0">
                <a:solidFill>
                  <a:schemeClr val="bg1"/>
                </a:solidFill>
              </a:rPr>
            </a:br>
            <a:r>
              <a:rPr lang="en-CA" sz="1900" dirty="0">
                <a:solidFill>
                  <a:schemeClr val="bg1"/>
                </a:solidFill>
              </a:rPr>
              <a:t>your exit</a:t>
            </a:r>
          </a:p>
        </p:txBody>
      </p:sp>
      <p:pic>
        <p:nvPicPr>
          <p:cNvPr id="16" name="Graphic 15">
            <a:extLst>
              <a:ext uri="{FF2B5EF4-FFF2-40B4-BE49-F238E27FC236}">
                <a16:creationId xmlns:a16="http://schemas.microsoft.com/office/drawing/2014/main" id="{C72EA412-3BE5-7C57-9955-08DDA32DBE1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6003" y="4364531"/>
            <a:ext cx="1322445" cy="933492"/>
          </a:xfrm>
          <a:prstGeom prst="rect">
            <a:avLst/>
          </a:prstGeom>
        </p:spPr>
      </p:pic>
      <p:pic>
        <p:nvPicPr>
          <p:cNvPr id="24" name="Graphic 23">
            <a:extLst>
              <a:ext uri="{FF2B5EF4-FFF2-40B4-BE49-F238E27FC236}">
                <a16:creationId xmlns:a16="http://schemas.microsoft.com/office/drawing/2014/main" id="{EB33EA62-0032-487C-BE76-774094C457C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21561" y="4364531"/>
            <a:ext cx="1322445" cy="933492"/>
          </a:xfrm>
          <a:prstGeom prst="rect">
            <a:avLst/>
          </a:prstGeom>
        </p:spPr>
      </p:pic>
      <p:pic>
        <p:nvPicPr>
          <p:cNvPr id="25" name="Graphic 24">
            <a:extLst>
              <a:ext uri="{FF2B5EF4-FFF2-40B4-BE49-F238E27FC236}">
                <a16:creationId xmlns:a16="http://schemas.microsoft.com/office/drawing/2014/main" id="{7D5B1BE7-455F-310F-8B4F-54DD0C37960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42692" y="4364531"/>
            <a:ext cx="1322445" cy="933492"/>
          </a:xfrm>
          <a:prstGeom prst="rect">
            <a:avLst/>
          </a:prstGeom>
        </p:spPr>
      </p:pic>
      <p:pic>
        <p:nvPicPr>
          <p:cNvPr id="26" name="Graphic 25">
            <a:extLst>
              <a:ext uri="{FF2B5EF4-FFF2-40B4-BE49-F238E27FC236}">
                <a16:creationId xmlns:a16="http://schemas.microsoft.com/office/drawing/2014/main" id="{918D2137-763F-6408-893F-5BC8C542C07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74571" y="4364531"/>
            <a:ext cx="1322445" cy="933492"/>
          </a:xfrm>
          <a:prstGeom prst="rect">
            <a:avLst/>
          </a:prstGeom>
        </p:spPr>
      </p:pic>
      <p:sp>
        <p:nvSpPr>
          <p:cNvPr id="6" name="Slide Number Placeholder 5">
            <a:extLst>
              <a:ext uri="{FF2B5EF4-FFF2-40B4-BE49-F238E27FC236}">
                <a16:creationId xmlns:a16="http://schemas.microsoft.com/office/drawing/2014/main" id="{44591163-698B-843C-0E12-74BDC9EF19E4}"/>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33</a:t>
            </a:fld>
            <a:endParaRPr lang="en-US" dirty="0"/>
          </a:p>
        </p:txBody>
      </p:sp>
    </p:spTree>
    <p:extLst>
      <p:ext uri="{BB962C8B-B14F-4D97-AF65-F5344CB8AC3E}">
        <p14:creationId xmlns:p14="http://schemas.microsoft.com/office/powerpoint/2010/main" val="404766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0A5BF-A754-CA33-104C-D8CAC7664DEB}"/>
              </a:ext>
            </a:extLst>
          </p:cNvPr>
          <p:cNvSpPr>
            <a:spLocks noGrp="1"/>
          </p:cNvSpPr>
          <p:nvPr>
            <p:ph type="title"/>
          </p:nvPr>
        </p:nvSpPr>
        <p:spPr>
          <a:xfrm>
            <a:off x="466342" y="472437"/>
            <a:ext cx="11274553" cy="792167"/>
          </a:xfrm>
        </p:spPr>
        <p:txBody>
          <a:bodyPr/>
          <a:lstStyle/>
          <a:p>
            <a:r>
              <a:rPr lang="en-US" dirty="0"/>
              <a:t>Financial planning checklist for business owners</a:t>
            </a:r>
          </a:p>
        </p:txBody>
      </p:sp>
      <p:grpSp>
        <p:nvGrpSpPr>
          <p:cNvPr id="10" name="Group 9" descr="Screen capture of Manulife John Hancock Investments’ Financial Planning Checklist for Business Owners. This checklist helps business owners identify potentially neglected areas in their finances and develop a holistic strategy that works toward short and long-term goals for them and their business.">
            <a:extLst>
              <a:ext uri="{FF2B5EF4-FFF2-40B4-BE49-F238E27FC236}">
                <a16:creationId xmlns:a16="http://schemas.microsoft.com/office/drawing/2014/main" id="{B51A8AE1-9118-6304-62D6-54DF2BBB0458}"/>
              </a:ext>
            </a:extLst>
          </p:cNvPr>
          <p:cNvGrpSpPr/>
          <p:nvPr/>
        </p:nvGrpSpPr>
        <p:grpSpPr>
          <a:xfrm>
            <a:off x="1368005" y="1284692"/>
            <a:ext cx="9453827" cy="4493580"/>
            <a:chOff x="1700900" y="1323403"/>
            <a:chExt cx="8564186" cy="4070718"/>
          </a:xfrm>
        </p:grpSpPr>
        <p:pic>
          <p:nvPicPr>
            <p:cNvPr id="11" name="Picture 10">
              <a:extLst>
                <a:ext uri="{FF2B5EF4-FFF2-40B4-BE49-F238E27FC236}">
                  <a16:creationId xmlns:a16="http://schemas.microsoft.com/office/drawing/2014/main" id="{DAA3C4ED-8F42-C3C0-6B1A-30ACD7F9B9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00900" y="1323404"/>
              <a:ext cx="3143722" cy="4070717"/>
            </a:xfrm>
            <a:prstGeom prst="rect">
              <a:avLst/>
            </a:prstGeom>
            <a:ln w="6350">
              <a:solidFill>
                <a:schemeClr val="bg1">
                  <a:lumMod val="65000"/>
                </a:schemeClr>
              </a:solidFill>
            </a:ln>
            <a:effectLst/>
          </p:spPr>
        </p:pic>
        <p:pic>
          <p:nvPicPr>
            <p:cNvPr id="12" name="Picture 11">
              <a:extLst>
                <a:ext uri="{FF2B5EF4-FFF2-40B4-BE49-F238E27FC236}">
                  <a16:creationId xmlns:a16="http://schemas.microsoft.com/office/drawing/2014/main" id="{3EDC30F4-567C-D3A3-9239-5149C437F3D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779938" y="1323403"/>
              <a:ext cx="1841616" cy="2383268"/>
            </a:xfrm>
            <a:prstGeom prst="rect">
              <a:avLst/>
            </a:prstGeom>
            <a:ln w="6350">
              <a:solidFill>
                <a:schemeClr val="bg1">
                  <a:lumMod val="65000"/>
                </a:schemeClr>
              </a:solidFill>
            </a:ln>
            <a:effectLst/>
          </p:spPr>
        </p:pic>
        <p:pic>
          <p:nvPicPr>
            <p:cNvPr id="13" name="Picture 12">
              <a:extLst>
                <a:ext uri="{FF2B5EF4-FFF2-40B4-BE49-F238E27FC236}">
                  <a16:creationId xmlns:a16="http://schemas.microsoft.com/office/drawing/2014/main" id="{BB9FDE2E-82D4-B2F9-2DEA-DC8C8194191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598787" y="1885886"/>
              <a:ext cx="1841616" cy="2383268"/>
            </a:xfrm>
            <a:prstGeom prst="rect">
              <a:avLst/>
            </a:prstGeom>
            <a:ln w="6350">
              <a:solidFill>
                <a:schemeClr val="bg1">
                  <a:lumMod val="65000"/>
                </a:schemeClr>
              </a:solidFill>
            </a:ln>
            <a:effectLst/>
          </p:spPr>
        </p:pic>
        <p:pic>
          <p:nvPicPr>
            <p:cNvPr id="14" name="Picture 13">
              <a:extLst>
                <a:ext uri="{FF2B5EF4-FFF2-40B4-BE49-F238E27FC236}">
                  <a16:creationId xmlns:a16="http://schemas.microsoft.com/office/drawing/2014/main" id="{C5DE32AF-7152-02C1-0482-3A9F1909908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421535" y="2448369"/>
              <a:ext cx="1841616" cy="2383268"/>
            </a:xfrm>
            <a:prstGeom prst="rect">
              <a:avLst/>
            </a:prstGeom>
            <a:ln w="6350">
              <a:solidFill>
                <a:schemeClr val="bg1">
                  <a:lumMod val="65000"/>
                </a:schemeClr>
              </a:solidFill>
            </a:ln>
            <a:effectLst/>
          </p:spPr>
        </p:pic>
        <p:pic>
          <p:nvPicPr>
            <p:cNvPr id="15" name="Picture 14">
              <a:extLst>
                <a:ext uri="{FF2B5EF4-FFF2-40B4-BE49-F238E27FC236}">
                  <a16:creationId xmlns:a16="http://schemas.microsoft.com/office/drawing/2014/main" id="{5018493B-6F8A-6CDB-8543-4B4A4D7D883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241921" y="3010852"/>
              <a:ext cx="1841616" cy="2383268"/>
            </a:xfrm>
            <a:prstGeom prst="rect">
              <a:avLst/>
            </a:prstGeom>
            <a:ln w="6350">
              <a:solidFill>
                <a:schemeClr val="bg1">
                  <a:lumMod val="65000"/>
                </a:schemeClr>
              </a:solidFill>
            </a:ln>
            <a:effectLst/>
          </p:spPr>
        </p:pic>
        <p:pic>
          <p:nvPicPr>
            <p:cNvPr id="16" name="Picture 15">
              <a:extLst>
                <a:ext uri="{FF2B5EF4-FFF2-40B4-BE49-F238E27FC236}">
                  <a16:creationId xmlns:a16="http://schemas.microsoft.com/office/drawing/2014/main" id="{C8E133AE-08EF-E584-5219-D5509810894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441775" y="1323403"/>
              <a:ext cx="1823311" cy="2359580"/>
            </a:xfrm>
            <a:prstGeom prst="rect">
              <a:avLst/>
            </a:prstGeom>
            <a:ln w="6350">
              <a:solidFill>
                <a:schemeClr val="bg1">
                  <a:lumMod val="65000"/>
                </a:schemeClr>
              </a:solidFill>
            </a:ln>
            <a:effectLst/>
          </p:spPr>
        </p:pic>
        <p:pic>
          <p:nvPicPr>
            <p:cNvPr id="17" name="Picture 16">
              <a:extLst>
                <a:ext uri="{FF2B5EF4-FFF2-40B4-BE49-F238E27FC236}">
                  <a16:creationId xmlns:a16="http://schemas.microsoft.com/office/drawing/2014/main" id="{D75AE724-05AF-6B02-DF99-00656CD6A1D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113432" y="2178972"/>
              <a:ext cx="1823311" cy="2359580"/>
            </a:xfrm>
            <a:prstGeom prst="rect">
              <a:avLst/>
            </a:prstGeom>
            <a:ln w="6350">
              <a:solidFill>
                <a:schemeClr val="bg1">
                  <a:lumMod val="65000"/>
                </a:schemeClr>
              </a:solidFill>
            </a:ln>
            <a:effectLst/>
          </p:spPr>
        </p:pic>
        <p:pic>
          <p:nvPicPr>
            <p:cNvPr id="18" name="Picture 17">
              <a:extLst>
                <a:ext uri="{FF2B5EF4-FFF2-40B4-BE49-F238E27FC236}">
                  <a16:creationId xmlns:a16="http://schemas.microsoft.com/office/drawing/2014/main" id="{E98E61B0-0DB0-6EE5-7187-65198F3E2DB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795508" y="3034540"/>
              <a:ext cx="1823311" cy="2359580"/>
            </a:xfrm>
            <a:prstGeom prst="rect">
              <a:avLst/>
            </a:prstGeom>
            <a:ln w="6350">
              <a:solidFill>
                <a:schemeClr val="bg1">
                  <a:lumMod val="65000"/>
                </a:schemeClr>
              </a:solidFill>
            </a:ln>
            <a:effectLst/>
          </p:spPr>
        </p:pic>
      </p:grpSp>
      <p:sp>
        <p:nvSpPr>
          <p:cNvPr id="7" name="Text Placeholder 6">
            <a:extLst>
              <a:ext uri="{FF2B5EF4-FFF2-40B4-BE49-F238E27FC236}">
                <a16:creationId xmlns:a16="http://schemas.microsoft.com/office/drawing/2014/main" id="{FB686908-162D-3EF7-42FA-261E89EE08AF}"/>
              </a:ext>
            </a:extLst>
          </p:cNvPr>
          <p:cNvSpPr>
            <a:spLocks noGrp="1"/>
          </p:cNvSpPr>
          <p:nvPr>
            <p:ph type="body" sz="quarter" idx="13"/>
          </p:nvPr>
        </p:nvSpPr>
        <p:spPr>
          <a:xfrm>
            <a:off x="4051301" y="6110288"/>
            <a:ext cx="6400716" cy="403225"/>
          </a:xfrm>
        </p:spPr>
        <p:txBody>
          <a:bodyPr/>
          <a:lstStyle/>
          <a:p>
            <a:r>
              <a:rPr lang="en-CA" dirty="0"/>
              <a:t>This material does not constitute tax, legal, or accounting advice, and neither John Hancock nor any of its agents, employees, or registered representatives are in the business of offering such advice. It was not intended or written for use, and cannot be used, by any taxpayer for the purpose of avoiding any IRS penalty. It was written to support the marketing of the transactions or topics it addresses. Anyone interested in these transactions or topics should seek advice based on his or her particular circumstances from independent professional advisors.</a:t>
            </a:r>
          </a:p>
        </p:txBody>
      </p:sp>
      <p:sp>
        <p:nvSpPr>
          <p:cNvPr id="5" name="Slide Number Placeholder 4">
            <a:extLst>
              <a:ext uri="{FF2B5EF4-FFF2-40B4-BE49-F238E27FC236}">
                <a16:creationId xmlns:a16="http://schemas.microsoft.com/office/drawing/2014/main" id="{3A44914F-1ADC-D2A7-F5B5-65EBD7499682}"/>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34</a:t>
            </a:fld>
            <a:endParaRPr lang="en-US" dirty="0"/>
          </a:p>
        </p:txBody>
      </p:sp>
    </p:spTree>
    <p:extLst>
      <p:ext uri="{BB962C8B-B14F-4D97-AF65-F5344CB8AC3E}">
        <p14:creationId xmlns:p14="http://schemas.microsoft.com/office/powerpoint/2010/main" val="319581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individual standing on a beach looking out at the ocean. ">
            <a:extLst>
              <a:ext uri="{FF2B5EF4-FFF2-40B4-BE49-F238E27FC236}">
                <a16:creationId xmlns:a16="http://schemas.microsoft.com/office/drawing/2014/main" id="{7753C3E1-2E77-6AF7-7331-636260D9ED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88825" cy="6858000"/>
          </a:xfrm>
          <a:prstGeom prst="rect">
            <a:avLst/>
          </a:prstGeom>
        </p:spPr>
      </p:pic>
      <p:sp>
        <p:nvSpPr>
          <p:cNvPr id="9" name="Rectangle 8">
            <a:extLst>
              <a:ext uri="{FF2B5EF4-FFF2-40B4-BE49-F238E27FC236}">
                <a16:creationId xmlns:a16="http://schemas.microsoft.com/office/drawing/2014/main" id="{CB4E5BD6-48B2-CF92-7C11-7785FED3D9A1}"/>
              </a:ext>
              <a:ext uri="{C183D7F6-B498-43B3-948B-1728B52AA6E4}">
                <adec:decorative xmlns:adec="http://schemas.microsoft.com/office/drawing/2017/decorative" val="1"/>
              </a:ext>
            </a:extLst>
          </p:cNvPr>
          <p:cNvSpPr/>
          <p:nvPr/>
        </p:nvSpPr>
        <p:spPr>
          <a:xfrm>
            <a:off x="1879601" y="0"/>
            <a:ext cx="10309224" cy="6858000"/>
          </a:xfrm>
          <a:prstGeom prst="rect">
            <a:avLst/>
          </a:prstGeom>
          <a:gradFill flip="none" rotWithShape="1">
            <a:gsLst>
              <a:gs pos="0">
                <a:schemeClr val="bg1">
                  <a:alpha val="0"/>
                  <a:lumMod val="0"/>
                  <a:lumOff val="100000"/>
                </a:schemeClr>
              </a:gs>
              <a:gs pos="60000">
                <a:schemeClr val="tx1">
                  <a:alpha val="22094"/>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defRPr/>
            </a:pPr>
            <a:endParaRPr lang="en-US" dirty="0">
              <a:solidFill>
                <a:prstClr val="white"/>
              </a:solidFill>
              <a:latin typeface="Arial" panose="020B0604020202020204"/>
            </a:endParaRPr>
          </a:p>
        </p:txBody>
      </p:sp>
      <p:pic>
        <p:nvPicPr>
          <p:cNvPr id="10" name="Graphic 12">
            <a:extLst>
              <a:ext uri="{FF2B5EF4-FFF2-40B4-BE49-F238E27FC236}">
                <a16:creationId xmlns:a16="http://schemas.microsoft.com/office/drawing/2014/main" id="{442B4C05-2103-03BA-6C77-D48246B6077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black">
          <a:xfrm>
            <a:off x="466343" y="6246987"/>
            <a:ext cx="1662140" cy="253375"/>
          </a:xfrm>
          <a:prstGeom prst="rect">
            <a:avLst/>
          </a:prstGeom>
        </p:spPr>
      </p:pic>
      <p:sp>
        <p:nvSpPr>
          <p:cNvPr id="11" name="Title 1">
            <a:extLst>
              <a:ext uri="{FF2B5EF4-FFF2-40B4-BE49-F238E27FC236}">
                <a16:creationId xmlns:a16="http://schemas.microsoft.com/office/drawing/2014/main" id="{544430EF-74D3-C674-C8E5-F8BFAD2C5860}"/>
              </a:ext>
            </a:extLst>
          </p:cNvPr>
          <p:cNvSpPr>
            <a:spLocks noGrp="1"/>
          </p:cNvSpPr>
          <p:nvPr>
            <p:ph type="title"/>
          </p:nvPr>
        </p:nvSpPr>
        <p:spPr>
          <a:xfrm>
            <a:off x="7996239" y="421640"/>
            <a:ext cx="2962592" cy="2224218"/>
          </a:xfrm>
        </p:spPr>
        <p:txBody>
          <a:bodyPr anchor="t" anchorCtr="0">
            <a:noAutofit/>
          </a:bodyPr>
          <a:lstStyle/>
          <a:p>
            <a:pPr>
              <a:lnSpc>
                <a:spcPts val="7600"/>
              </a:lnSpc>
            </a:pPr>
            <a:r>
              <a:rPr lang="en-US" dirty="0">
                <a:solidFill>
                  <a:schemeClr val="bg1"/>
                </a:solidFill>
              </a:rPr>
              <a:t>New</a:t>
            </a:r>
            <a:br>
              <a:rPr lang="en-US" dirty="0">
                <a:solidFill>
                  <a:schemeClr val="bg1"/>
                </a:solidFill>
              </a:rPr>
            </a:br>
            <a:r>
              <a:rPr lang="en-US" dirty="0">
                <a:solidFill>
                  <a:schemeClr val="bg1"/>
                </a:solidFill>
              </a:rPr>
              <a:t>widow</a:t>
            </a:r>
          </a:p>
        </p:txBody>
      </p:sp>
      <p:sp>
        <p:nvSpPr>
          <p:cNvPr id="4" name="Slide Number Placeholder 3">
            <a:extLst>
              <a:ext uri="{FF2B5EF4-FFF2-40B4-BE49-F238E27FC236}">
                <a16:creationId xmlns:a16="http://schemas.microsoft.com/office/drawing/2014/main" id="{B788237B-3777-630E-A439-87CB4AB3C4CC}"/>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CA" smtClean="0">
                <a:solidFill>
                  <a:schemeClr val="bg1"/>
                </a:solidFill>
              </a:rPr>
              <a:pPr/>
              <a:t>35</a:t>
            </a:fld>
            <a:endParaRPr lang="en-CA" dirty="0">
              <a:solidFill>
                <a:schemeClr val="bg1"/>
              </a:solidFill>
            </a:endParaRPr>
          </a:p>
        </p:txBody>
      </p:sp>
    </p:spTree>
    <p:extLst>
      <p:ext uri="{BB962C8B-B14F-4D97-AF65-F5344CB8AC3E}">
        <p14:creationId xmlns:p14="http://schemas.microsoft.com/office/powerpoint/2010/main" val="13974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4855840A-3727-3AAF-B937-4E37A2E399EB}"/>
              </a:ext>
            </a:extLst>
          </p:cNvPr>
          <p:cNvSpPr>
            <a:spLocks noGrp="1" noChangeArrowheads="1"/>
          </p:cNvSpPr>
          <p:nvPr>
            <p:ph type="title"/>
          </p:nvPr>
        </p:nvSpPr>
        <p:spPr>
          <a:xfrm>
            <a:off x="457835" y="472439"/>
            <a:ext cx="8347076" cy="792167"/>
          </a:xfrm>
        </p:spPr>
        <p:txBody>
          <a:bodyPr/>
          <a:lstStyle/>
          <a:p>
            <a:r>
              <a:rPr lang="en-US" altLang="en-US" dirty="0">
                <a:sym typeface="Calibri Bold" pitchFamily="2" charset="0"/>
              </a:rPr>
              <a:t>Case study: </a:t>
            </a:r>
            <a:r>
              <a:rPr lang="en-CA" dirty="0"/>
              <a:t>New widow </a:t>
            </a:r>
            <a:endParaRPr lang="en-US" altLang="en-US" dirty="0">
              <a:sym typeface="Calibri Bold" pitchFamily="2" charset="0"/>
            </a:endParaRPr>
          </a:p>
        </p:txBody>
      </p:sp>
      <p:sp>
        <p:nvSpPr>
          <p:cNvPr id="18" name="TextBox 17">
            <a:extLst>
              <a:ext uri="{FF2B5EF4-FFF2-40B4-BE49-F238E27FC236}">
                <a16:creationId xmlns:a16="http://schemas.microsoft.com/office/drawing/2014/main" id="{6B3FD11C-867B-70E7-C8FA-4C34B029850F}"/>
              </a:ext>
            </a:extLst>
          </p:cNvPr>
          <p:cNvSpPr txBox="1"/>
          <p:nvPr/>
        </p:nvSpPr>
        <p:spPr>
          <a:xfrm>
            <a:off x="457836" y="959956"/>
            <a:ext cx="8387663" cy="679673"/>
          </a:xfrm>
          <a:prstGeom prst="rect">
            <a:avLst/>
          </a:prstGeom>
          <a:noFill/>
        </p:spPr>
        <p:txBody>
          <a:bodyPr wrap="square" lIns="0" tIns="0" rIns="0" bIns="0" rtlCol="0">
            <a:spAutoFit/>
          </a:bodyPr>
          <a:lstStyle/>
          <a:p>
            <a:pPr>
              <a:spcBef>
                <a:spcPts val="450"/>
              </a:spcBef>
              <a:defRPr/>
            </a:pPr>
            <a:r>
              <a:rPr lang="en-US" altLang="en-US" sz="2000" i="1" dirty="0">
                <a:solidFill>
                  <a:prstClr val="black"/>
                </a:solidFill>
                <a:latin typeface="Arial" panose="020B0604020202020204"/>
                <a:sym typeface="Calibri Bold" pitchFamily="2" charset="0"/>
              </a:rPr>
              <a:t>Sandra Johnson, age 59</a:t>
            </a:r>
          </a:p>
          <a:p>
            <a:pPr>
              <a:spcBef>
                <a:spcPts val="450"/>
              </a:spcBef>
              <a:defRPr/>
            </a:pPr>
            <a:endParaRPr lang="en-US" altLang="en-US" sz="2000" i="1" dirty="0">
              <a:solidFill>
                <a:prstClr val="black"/>
              </a:solidFill>
              <a:latin typeface="Arial" panose="020B0604020202020204"/>
              <a:sym typeface="Calibri Bold" pitchFamily="2" charset="0"/>
            </a:endParaRPr>
          </a:p>
        </p:txBody>
      </p:sp>
      <p:sp>
        <p:nvSpPr>
          <p:cNvPr id="19" name="Content Placeholder 6">
            <a:extLst>
              <a:ext uri="{FF2B5EF4-FFF2-40B4-BE49-F238E27FC236}">
                <a16:creationId xmlns:a16="http://schemas.microsoft.com/office/drawing/2014/main" id="{C0E0ED5B-C65F-440F-32D7-E12FB2E94550}"/>
              </a:ext>
            </a:extLst>
          </p:cNvPr>
          <p:cNvSpPr>
            <a:spLocks noGrp="1"/>
          </p:cNvSpPr>
          <p:nvPr>
            <p:ph idx="1"/>
          </p:nvPr>
        </p:nvSpPr>
        <p:spPr>
          <a:xfrm>
            <a:off x="457834" y="1833145"/>
            <a:ext cx="6938645" cy="3724002"/>
          </a:xfrm>
        </p:spPr>
        <p:txBody>
          <a:bodyPr/>
          <a:lstStyle/>
          <a:p>
            <a:pPr>
              <a:spcBef>
                <a:spcPts val="800"/>
              </a:spcBef>
            </a:pPr>
            <a:r>
              <a:rPr lang="en-CA" sz="2000" dirty="0"/>
              <a:t>Married for over 30 years, Sandra’s husband recently died of a sudden illness</a:t>
            </a:r>
          </a:p>
          <a:p>
            <a:pPr>
              <a:spcBef>
                <a:spcPts val="800"/>
              </a:spcBef>
            </a:pPr>
            <a:r>
              <a:rPr lang="en-CA" sz="2000" dirty="0"/>
              <a:t>They shared 3 adult children and 2 grandchildren</a:t>
            </a:r>
          </a:p>
          <a:p>
            <a:pPr>
              <a:spcBef>
                <a:spcPts val="800"/>
              </a:spcBef>
            </a:pPr>
            <a:r>
              <a:rPr lang="en-CA" sz="2000" dirty="0"/>
              <a:t>Sandra feels overwhelmed with the paperwork and financial decisions triggered by her husband’s passing</a:t>
            </a:r>
          </a:p>
          <a:p>
            <a:pPr>
              <a:spcBef>
                <a:spcPts val="800"/>
              </a:spcBef>
            </a:pPr>
            <a:r>
              <a:rPr lang="en-CA" sz="2000" dirty="0"/>
              <a:t>Together they own several investment properties, adding to the complexity</a:t>
            </a:r>
          </a:p>
          <a:p>
            <a:pPr>
              <a:spcBef>
                <a:spcPts val="800"/>
              </a:spcBef>
            </a:pPr>
            <a:r>
              <a:rPr lang="en-CA" sz="2000" dirty="0"/>
              <a:t>She is looking for comprehensive financial planning advice and the action items to prioritize</a:t>
            </a:r>
          </a:p>
        </p:txBody>
      </p:sp>
      <p:pic>
        <p:nvPicPr>
          <p:cNvPr id="4" name="Picture 3" descr="An individual standing on a beach looking out at the ocean. ">
            <a:extLst>
              <a:ext uri="{FF2B5EF4-FFF2-40B4-BE49-F238E27FC236}">
                <a16:creationId xmlns:a16="http://schemas.microsoft.com/office/drawing/2014/main" id="{A5AD19AD-5252-BF40-B478-42689BCFAA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7996236" y="1390636"/>
            <a:ext cx="4192587" cy="4493066"/>
          </a:xfrm>
          <a:prstGeom prst="rect">
            <a:avLst/>
          </a:prstGeom>
        </p:spPr>
      </p:pic>
      <p:sp>
        <p:nvSpPr>
          <p:cNvPr id="6" name="TextBox 5">
            <a:extLst>
              <a:ext uri="{FF2B5EF4-FFF2-40B4-BE49-F238E27FC236}">
                <a16:creationId xmlns:a16="http://schemas.microsoft.com/office/drawing/2014/main" id="{00D4E325-BFF5-F343-79D3-1CE7582CFD51}"/>
              </a:ext>
            </a:extLst>
          </p:cNvPr>
          <p:cNvSpPr txBox="1"/>
          <p:nvPr/>
        </p:nvSpPr>
        <p:spPr>
          <a:xfrm>
            <a:off x="465774" y="5146427"/>
            <a:ext cx="9206546" cy="737275"/>
          </a:xfrm>
          <a:prstGeom prst="rect">
            <a:avLst/>
          </a:prstGeom>
          <a:solidFill>
            <a:srgbClr val="06874E"/>
          </a:solidFill>
        </p:spPr>
        <p:txBody>
          <a:bodyPr wrap="square" anchor="ctr">
            <a:noAutofit/>
          </a:bodyPr>
          <a:lstStyle/>
          <a:p>
            <a:pPr>
              <a:defRPr/>
            </a:pPr>
            <a:r>
              <a:rPr lang="en-CA" sz="2000" b="1" i="1" dirty="0">
                <a:solidFill>
                  <a:prstClr val="white"/>
                </a:solidFill>
                <a:latin typeface="Arial" panose="020B0604020202020204"/>
              </a:rPr>
              <a:t>What are key considerations to keep in mind as a new widow? </a:t>
            </a:r>
          </a:p>
        </p:txBody>
      </p:sp>
      <p:sp>
        <p:nvSpPr>
          <p:cNvPr id="15" name="Text Placeholder 14">
            <a:extLst>
              <a:ext uri="{FF2B5EF4-FFF2-40B4-BE49-F238E27FC236}">
                <a16:creationId xmlns:a16="http://schemas.microsoft.com/office/drawing/2014/main" id="{6E5E2986-1CF1-5259-F4A7-E32C1E888F37}"/>
              </a:ext>
            </a:extLst>
          </p:cNvPr>
          <p:cNvSpPr>
            <a:spLocks noGrp="1"/>
          </p:cNvSpPr>
          <p:nvPr>
            <p:ph type="body" sz="quarter" idx="13"/>
          </p:nvPr>
        </p:nvSpPr>
        <p:spPr/>
        <p:txBody>
          <a:bodyPr/>
          <a:lstStyle/>
          <a:p>
            <a:r>
              <a:rPr lang="en-CA" sz="800" dirty="0"/>
              <a:t>This is a hypothetical example for illustrative purposes only.</a:t>
            </a:r>
          </a:p>
        </p:txBody>
      </p:sp>
      <p:sp>
        <p:nvSpPr>
          <p:cNvPr id="2" name="Slide Number Placeholder 1">
            <a:extLst>
              <a:ext uri="{FF2B5EF4-FFF2-40B4-BE49-F238E27FC236}">
                <a16:creationId xmlns:a16="http://schemas.microsoft.com/office/drawing/2014/main" id="{E7175623-EE7D-C358-28B1-A85BDF3919B0}"/>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36</a:t>
            </a:fld>
            <a:endParaRPr lang="en-US" dirty="0"/>
          </a:p>
        </p:txBody>
      </p:sp>
    </p:spTree>
    <p:extLst>
      <p:ext uri="{BB962C8B-B14F-4D97-AF65-F5344CB8AC3E}">
        <p14:creationId xmlns:p14="http://schemas.microsoft.com/office/powerpoint/2010/main" val="105818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812EE13E-338C-BD4B-B700-FD8C901D0D2E}"/>
              </a:ext>
            </a:extLst>
          </p:cNvPr>
          <p:cNvSpPr>
            <a:spLocks noGrp="1" noChangeArrowheads="1"/>
          </p:cNvSpPr>
          <p:nvPr>
            <p:ph type="title"/>
          </p:nvPr>
        </p:nvSpPr>
        <p:spPr>
          <a:xfrm>
            <a:off x="466342" y="472437"/>
            <a:ext cx="11274553" cy="792167"/>
          </a:xfrm>
        </p:spPr>
        <p:txBody>
          <a:bodyPr/>
          <a:lstStyle/>
          <a:p>
            <a:r>
              <a:rPr lang="en-CA" dirty="0"/>
              <a:t>Now what?</a:t>
            </a:r>
            <a:endParaRPr lang="en-US" altLang="en-US" dirty="0">
              <a:sym typeface="Calibri Bold" pitchFamily="2" charset="0"/>
            </a:endParaRPr>
          </a:p>
        </p:txBody>
      </p:sp>
      <p:sp>
        <p:nvSpPr>
          <p:cNvPr id="16" name="TextBox 15">
            <a:extLst>
              <a:ext uri="{FF2B5EF4-FFF2-40B4-BE49-F238E27FC236}">
                <a16:creationId xmlns:a16="http://schemas.microsoft.com/office/drawing/2014/main" id="{DBF321B0-CB5A-3BB6-0CA5-9A69F941AD8B}"/>
              </a:ext>
            </a:extLst>
          </p:cNvPr>
          <p:cNvSpPr txBox="1"/>
          <p:nvPr/>
        </p:nvSpPr>
        <p:spPr>
          <a:xfrm>
            <a:off x="467996" y="959956"/>
            <a:ext cx="8387663" cy="307777"/>
          </a:xfrm>
          <a:prstGeom prst="rect">
            <a:avLst/>
          </a:prstGeom>
          <a:noFill/>
        </p:spPr>
        <p:txBody>
          <a:bodyPr wrap="square" lIns="0" tIns="0" rIns="0" bIns="0" rtlCol="0">
            <a:spAutoFit/>
          </a:bodyPr>
          <a:lstStyle/>
          <a:p>
            <a:pPr>
              <a:spcBef>
                <a:spcPts val="450"/>
              </a:spcBef>
              <a:defRPr/>
            </a:pPr>
            <a:r>
              <a:rPr lang="en-US" altLang="en-US" sz="2000" i="1" dirty="0">
                <a:solidFill>
                  <a:prstClr val="black"/>
                </a:solidFill>
                <a:latin typeface="Arial" panose="020B0604020202020204"/>
                <a:sym typeface="Calibri Bold" pitchFamily="2" charset="0"/>
              </a:rPr>
              <a:t>Finding your financial footing after losing a spouse is a process. </a:t>
            </a:r>
          </a:p>
        </p:txBody>
      </p:sp>
      <p:sp>
        <p:nvSpPr>
          <p:cNvPr id="42" name="TextBox 41">
            <a:extLst>
              <a:ext uri="{FF2B5EF4-FFF2-40B4-BE49-F238E27FC236}">
                <a16:creationId xmlns:a16="http://schemas.microsoft.com/office/drawing/2014/main" id="{E8A470D2-CFEB-B296-128C-D873D8B54369}"/>
              </a:ext>
            </a:extLst>
          </p:cNvPr>
          <p:cNvSpPr txBox="1"/>
          <p:nvPr/>
        </p:nvSpPr>
        <p:spPr>
          <a:xfrm>
            <a:off x="467996" y="1382234"/>
            <a:ext cx="8387663" cy="323871"/>
          </a:xfrm>
          <a:prstGeom prst="rect">
            <a:avLst/>
          </a:prstGeom>
          <a:noFill/>
        </p:spPr>
        <p:txBody>
          <a:bodyPr wrap="square" lIns="0" tIns="0" rIns="0" bIns="0" rtlCol="0">
            <a:spAutoFit/>
          </a:bodyPr>
          <a:lstStyle/>
          <a:p>
            <a:pPr>
              <a:lnSpc>
                <a:spcPct val="115000"/>
              </a:lnSpc>
              <a:spcAft>
                <a:spcPts val="800"/>
              </a:spcAft>
              <a:defRPr/>
            </a:pPr>
            <a:r>
              <a:rPr lang="en-CA" sz="2000" b="1" dirty="0">
                <a:solidFill>
                  <a:prstClr val="black"/>
                </a:solidFill>
                <a:latin typeface="Arial" panose="020B0604020202020204" pitchFamily="34" charset="0"/>
                <a:ea typeface="Calibri" panose="020F0502020204030204" pitchFamily="34" charset="0"/>
                <a:cs typeface="Arial" panose="020B0604020202020204" pitchFamily="34" charset="0"/>
              </a:rPr>
              <a:t>A widow’s financial journey</a:t>
            </a:r>
            <a:r>
              <a:rPr lang="en-US" sz="2000" b="1" dirty="0">
                <a:solidFill>
                  <a:prstClr val="black"/>
                </a:solidFill>
                <a:latin typeface="Arial" panose="020B0604020202020204" pitchFamily="34" charset="0"/>
                <a:ea typeface="Tahoma" panose="020B0604030504040204" pitchFamily="34" charset="0"/>
                <a:cs typeface="Arial" panose="020B0604020202020204" pitchFamily="34" charset="0"/>
              </a:rPr>
              <a:t> </a:t>
            </a:r>
            <a:endParaRPr lang="en-CA" sz="20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19A58C8A-9465-0EB1-E3A1-D7C6424203E3}"/>
              </a:ext>
            </a:extLst>
          </p:cNvPr>
          <p:cNvSpPr/>
          <p:nvPr/>
        </p:nvSpPr>
        <p:spPr>
          <a:xfrm>
            <a:off x="854074" y="1783105"/>
            <a:ext cx="3291840" cy="4105104"/>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45720" numCol="1" spcCol="0" rtlCol="0" fromWordArt="0" anchor="t" anchorCtr="0" forceAA="0" compatLnSpc="1">
            <a:prstTxWarp prst="textNoShape">
              <a:avLst/>
            </a:prstTxWarp>
            <a:noAutofit/>
          </a:bodyPr>
          <a:lstStyle/>
          <a:p>
            <a:pPr>
              <a:lnSpc>
                <a:spcPct val="90000"/>
              </a:lnSpc>
              <a:spcBef>
                <a:spcPts val="600"/>
              </a:spcBef>
              <a:defRPr/>
            </a:pPr>
            <a:r>
              <a:rPr lang="en-US" sz="2000" b="1" dirty="0">
                <a:solidFill>
                  <a:prstClr val="white"/>
                </a:solidFill>
                <a:latin typeface="Arial" panose="020B0604020202020204" pitchFamily="34" charset="0"/>
                <a:cs typeface="Arial" panose="020B0604020202020204" pitchFamily="34" charset="0"/>
              </a:rPr>
              <a:t>Stage 1: Take care of immediate needs</a:t>
            </a:r>
          </a:p>
          <a:p>
            <a:pPr marL="233363" indent="-233363">
              <a:lnSpc>
                <a:spcPct val="90000"/>
              </a:lnSpc>
              <a:spcBef>
                <a:spcPts val="600"/>
              </a:spcBef>
              <a:buFont typeface="Arial" panose="020B0604020202020204" pitchFamily="34" charset="0"/>
              <a:buChar char="•"/>
              <a:defRPr/>
            </a:pPr>
            <a:r>
              <a:rPr lang="en-US" dirty="0">
                <a:solidFill>
                  <a:prstClr val="white"/>
                </a:solidFill>
                <a:latin typeface="Arial" panose="020B0604020202020204"/>
              </a:rPr>
              <a:t>Plan funeral</a:t>
            </a:r>
          </a:p>
          <a:p>
            <a:pPr marL="233363" indent="-233363">
              <a:lnSpc>
                <a:spcPct val="90000"/>
              </a:lnSpc>
              <a:spcBef>
                <a:spcPts val="600"/>
              </a:spcBef>
              <a:buFont typeface="Arial" panose="020B0604020202020204" pitchFamily="34" charset="0"/>
              <a:buChar char="•"/>
              <a:defRPr/>
            </a:pPr>
            <a:r>
              <a:rPr lang="en-US" dirty="0">
                <a:solidFill>
                  <a:prstClr val="white"/>
                </a:solidFill>
                <a:latin typeface="Arial" panose="020B0604020202020204"/>
              </a:rPr>
              <a:t>Executor duties</a:t>
            </a:r>
          </a:p>
          <a:p>
            <a:pPr marL="233363" indent="-233363">
              <a:lnSpc>
                <a:spcPct val="90000"/>
              </a:lnSpc>
              <a:spcBef>
                <a:spcPts val="600"/>
              </a:spcBef>
              <a:buFont typeface="Arial" panose="020B0604020202020204" pitchFamily="34" charset="0"/>
              <a:buChar char="•"/>
              <a:defRPr/>
            </a:pPr>
            <a:r>
              <a:rPr lang="en-US" dirty="0">
                <a:solidFill>
                  <a:prstClr val="white"/>
                </a:solidFill>
                <a:latin typeface="Arial" panose="020B0604020202020204"/>
              </a:rPr>
              <a:t>Keep on top of bills</a:t>
            </a:r>
          </a:p>
          <a:p>
            <a:pPr marL="233363" indent="-233363">
              <a:lnSpc>
                <a:spcPct val="90000"/>
              </a:lnSpc>
              <a:spcBef>
                <a:spcPts val="600"/>
              </a:spcBef>
              <a:buFont typeface="Arial" panose="020B0604020202020204" pitchFamily="34" charset="0"/>
              <a:buChar char="•"/>
              <a:defRPr/>
            </a:pPr>
            <a:r>
              <a:rPr lang="en-US" dirty="0">
                <a:solidFill>
                  <a:prstClr val="white"/>
                </a:solidFill>
                <a:latin typeface="Arial" panose="020B0604020202020204"/>
              </a:rPr>
              <a:t>Inform Social Security, Medicare, and pension administrators of death</a:t>
            </a:r>
          </a:p>
          <a:p>
            <a:pPr marL="233363" indent="-233363">
              <a:lnSpc>
                <a:spcPct val="90000"/>
              </a:lnSpc>
              <a:spcBef>
                <a:spcPts val="600"/>
              </a:spcBef>
              <a:buFont typeface="Arial" panose="020B0604020202020204" pitchFamily="34" charset="0"/>
              <a:buChar char="•"/>
              <a:defRPr/>
            </a:pPr>
            <a:r>
              <a:rPr lang="en-US" dirty="0">
                <a:solidFill>
                  <a:prstClr val="white"/>
                </a:solidFill>
                <a:latin typeface="Arial" panose="020B0604020202020204"/>
              </a:rPr>
              <a:t>Understand benefits, unpaid salary/vacation, taxes</a:t>
            </a:r>
          </a:p>
        </p:txBody>
      </p:sp>
      <p:sp>
        <p:nvSpPr>
          <p:cNvPr id="44" name="Rectangle 43">
            <a:extLst>
              <a:ext uri="{FF2B5EF4-FFF2-40B4-BE49-F238E27FC236}">
                <a16:creationId xmlns:a16="http://schemas.microsoft.com/office/drawing/2014/main" id="{3DDE046B-A370-E8C3-7C01-EE6F796B6C45}"/>
              </a:ext>
            </a:extLst>
          </p:cNvPr>
          <p:cNvSpPr/>
          <p:nvPr/>
        </p:nvSpPr>
        <p:spPr>
          <a:xfrm>
            <a:off x="4444450" y="1783106"/>
            <a:ext cx="3291840" cy="4105103"/>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45720" numCol="1" spcCol="0" rtlCol="0" fromWordArt="0" anchor="t" anchorCtr="0" forceAA="0" compatLnSpc="1">
            <a:prstTxWarp prst="textNoShape">
              <a:avLst/>
            </a:prstTxWarp>
            <a:noAutofit/>
          </a:bodyPr>
          <a:lstStyle/>
          <a:p>
            <a:pPr>
              <a:lnSpc>
                <a:spcPct val="90000"/>
              </a:lnSpc>
              <a:spcBef>
                <a:spcPts val="600"/>
              </a:spcBef>
              <a:defRPr/>
            </a:pPr>
            <a:r>
              <a:rPr lang="en-US" sz="2000" b="1" dirty="0">
                <a:solidFill>
                  <a:prstClr val="white"/>
                </a:solidFill>
                <a:latin typeface="Arial" panose="020B0604020202020204" pitchFamily="34" charset="0"/>
                <a:cs typeface="Arial" panose="020B0604020202020204" pitchFamily="34" charset="0"/>
              </a:rPr>
              <a:t>Stage 2: Look ahead</a:t>
            </a:r>
          </a:p>
          <a:p>
            <a:pPr marL="233363" indent="-233363">
              <a:lnSpc>
                <a:spcPct val="90000"/>
              </a:lnSpc>
              <a:spcBef>
                <a:spcPts val="600"/>
              </a:spcBef>
              <a:buFont typeface="Arial" panose="020B0604020202020204" pitchFamily="34" charset="0"/>
              <a:buChar char="•"/>
              <a:defRPr/>
            </a:pPr>
            <a:r>
              <a:rPr lang="en-US" dirty="0">
                <a:solidFill>
                  <a:prstClr val="white"/>
                </a:solidFill>
                <a:latin typeface="Arial" panose="020B0604020202020204"/>
              </a:rPr>
              <a:t>Update account titles, beneficiaries, essential documents </a:t>
            </a:r>
          </a:p>
          <a:p>
            <a:pPr marL="233363" indent="-233363">
              <a:lnSpc>
                <a:spcPct val="90000"/>
              </a:lnSpc>
              <a:spcBef>
                <a:spcPts val="600"/>
              </a:spcBef>
              <a:buFont typeface="Arial" panose="020B0604020202020204" pitchFamily="34" charset="0"/>
              <a:buChar char="•"/>
              <a:defRPr/>
            </a:pPr>
            <a:r>
              <a:rPr lang="en-US" dirty="0">
                <a:solidFill>
                  <a:prstClr val="white"/>
                </a:solidFill>
                <a:latin typeface="Arial" panose="020B0604020202020204"/>
              </a:rPr>
              <a:t>Evaluate your investments for appropriateness</a:t>
            </a:r>
          </a:p>
          <a:p>
            <a:pPr marL="233363" indent="-233363">
              <a:lnSpc>
                <a:spcPct val="90000"/>
              </a:lnSpc>
              <a:spcBef>
                <a:spcPts val="600"/>
              </a:spcBef>
              <a:buFont typeface="Arial" panose="020B0604020202020204" pitchFamily="34" charset="0"/>
              <a:buChar char="•"/>
              <a:defRPr/>
            </a:pPr>
            <a:r>
              <a:rPr lang="en-US" dirty="0">
                <a:solidFill>
                  <a:prstClr val="white"/>
                </a:solidFill>
                <a:latin typeface="Arial" panose="020B0604020202020204"/>
              </a:rPr>
              <a:t>Update insurance coverage</a:t>
            </a:r>
          </a:p>
          <a:p>
            <a:pPr marL="233363" indent="-233363">
              <a:lnSpc>
                <a:spcPct val="90000"/>
              </a:lnSpc>
              <a:spcBef>
                <a:spcPts val="600"/>
              </a:spcBef>
              <a:buFont typeface="Arial" panose="020B0604020202020204" pitchFamily="34" charset="0"/>
              <a:buChar char="•"/>
              <a:defRPr/>
            </a:pPr>
            <a:r>
              <a:rPr lang="en-US" dirty="0">
                <a:solidFill>
                  <a:prstClr val="white"/>
                </a:solidFill>
                <a:latin typeface="Arial" panose="020B0604020202020204"/>
              </a:rPr>
              <a:t>Make housing decisions</a:t>
            </a:r>
          </a:p>
          <a:p>
            <a:pPr>
              <a:lnSpc>
                <a:spcPct val="90000"/>
              </a:lnSpc>
              <a:spcBef>
                <a:spcPts val="600"/>
              </a:spcBef>
              <a:defRPr/>
            </a:pPr>
            <a:endParaRPr lang="en-US" sz="2400" dirty="0">
              <a:solidFill>
                <a:prstClr val="white"/>
              </a:solidFill>
              <a:latin typeface="Arial" panose="020B0604020202020204"/>
            </a:endParaRPr>
          </a:p>
        </p:txBody>
      </p:sp>
      <p:sp>
        <p:nvSpPr>
          <p:cNvPr id="45" name="Rectangle 44">
            <a:extLst>
              <a:ext uri="{FF2B5EF4-FFF2-40B4-BE49-F238E27FC236}">
                <a16:creationId xmlns:a16="http://schemas.microsoft.com/office/drawing/2014/main" id="{6459E908-DCCA-CA61-1887-34912610F683}"/>
              </a:ext>
            </a:extLst>
          </p:cNvPr>
          <p:cNvSpPr/>
          <p:nvPr/>
        </p:nvSpPr>
        <p:spPr>
          <a:xfrm>
            <a:off x="8065306" y="1787026"/>
            <a:ext cx="3291840" cy="4105103"/>
          </a:xfrm>
          <a:prstGeom prst="rect">
            <a:avLst/>
          </a:prstGeom>
          <a:solidFill>
            <a:srgbClr val="EC64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45720" numCol="1" spcCol="0" rtlCol="0" fromWordArt="0" anchor="t" anchorCtr="0" forceAA="0" compatLnSpc="1">
            <a:prstTxWarp prst="textNoShape">
              <a:avLst/>
            </a:prstTxWarp>
            <a:noAutofit/>
          </a:bodyPr>
          <a:lstStyle/>
          <a:p>
            <a:pPr>
              <a:lnSpc>
                <a:spcPct val="90000"/>
              </a:lnSpc>
              <a:spcBef>
                <a:spcPts val="600"/>
              </a:spcBef>
              <a:defRPr/>
            </a:pPr>
            <a:r>
              <a:rPr lang="en-US" sz="2000" b="1" dirty="0">
                <a:solidFill>
                  <a:prstClr val="white"/>
                </a:solidFill>
                <a:latin typeface="Arial" panose="020B0604020202020204" pitchFamily="34" charset="0"/>
                <a:cs typeface="Arial" panose="020B0604020202020204" pitchFamily="34" charset="0"/>
              </a:rPr>
              <a:t>Stage 3: Transformation and advanced planning</a:t>
            </a:r>
          </a:p>
          <a:p>
            <a:pPr marL="233363" indent="-233363">
              <a:lnSpc>
                <a:spcPct val="90000"/>
              </a:lnSpc>
              <a:spcBef>
                <a:spcPts val="600"/>
              </a:spcBef>
              <a:buFont typeface="Arial" panose="020B0604020202020204" pitchFamily="34" charset="0"/>
              <a:buChar char="•"/>
              <a:defRPr/>
            </a:pPr>
            <a:r>
              <a:rPr lang="en-US" dirty="0">
                <a:solidFill>
                  <a:prstClr val="white"/>
                </a:solidFill>
                <a:latin typeface="Arial" panose="020B0604020202020204"/>
              </a:rPr>
              <a:t>Investments, tax, and retirement planning</a:t>
            </a:r>
          </a:p>
          <a:p>
            <a:pPr marL="233363" indent="-233363">
              <a:lnSpc>
                <a:spcPct val="90000"/>
              </a:lnSpc>
              <a:spcBef>
                <a:spcPts val="600"/>
              </a:spcBef>
              <a:buFont typeface="Arial" panose="020B0604020202020204" pitchFamily="34" charset="0"/>
              <a:buChar char="•"/>
              <a:defRPr/>
            </a:pPr>
            <a:r>
              <a:rPr lang="en-US" dirty="0">
                <a:solidFill>
                  <a:prstClr val="white"/>
                </a:solidFill>
                <a:latin typeface="Arial" panose="020B0604020202020204"/>
              </a:rPr>
              <a:t>Gifting strategies, </a:t>
            </a:r>
            <a:br>
              <a:rPr lang="en-US" dirty="0">
                <a:solidFill>
                  <a:prstClr val="white"/>
                </a:solidFill>
                <a:latin typeface="Arial" panose="020B0604020202020204"/>
              </a:rPr>
            </a:br>
            <a:r>
              <a:rPr lang="en-US" dirty="0">
                <a:solidFill>
                  <a:prstClr val="white"/>
                </a:solidFill>
                <a:latin typeface="Arial" panose="020B0604020202020204"/>
              </a:rPr>
              <a:t>family bequests, </a:t>
            </a:r>
            <a:br>
              <a:rPr lang="en-US" dirty="0">
                <a:solidFill>
                  <a:prstClr val="white"/>
                </a:solidFill>
                <a:latin typeface="Arial" panose="020B0604020202020204"/>
              </a:rPr>
            </a:br>
            <a:r>
              <a:rPr lang="en-US" dirty="0">
                <a:solidFill>
                  <a:prstClr val="white"/>
                </a:solidFill>
                <a:latin typeface="Arial" panose="020B0604020202020204"/>
              </a:rPr>
              <a:t>and philanthropy</a:t>
            </a:r>
          </a:p>
          <a:p>
            <a:pPr marL="233363" indent="-233363">
              <a:lnSpc>
                <a:spcPct val="90000"/>
              </a:lnSpc>
              <a:spcBef>
                <a:spcPts val="600"/>
              </a:spcBef>
              <a:buFont typeface="Arial" panose="020B0604020202020204" pitchFamily="34" charset="0"/>
              <a:buChar char="•"/>
              <a:defRPr/>
            </a:pPr>
            <a:r>
              <a:rPr lang="en-US" dirty="0">
                <a:solidFill>
                  <a:prstClr val="white"/>
                </a:solidFill>
                <a:latin typeface="Arial" panose="020B0604020202020204"/>
              </a:rPr>
              <a:t>Future remarriage with a prenuptial agreement </a:t>
            </a:r>
          </a:p>
        </p:txBody>
      </p:sp>
      <p:pic>
        <p:nvPicPr>
          <p:cNvPr id="46" name="Graphic 45">
            <a:extLst>
              <a:ext uri="{FF2B5EF4-FFF2-40B4-BE49-F238E27FC236}">
                <a16:creationId xmlns:a16="http://schemas.microsoft.com/office/drawing/2014/main" id="{850A7E26-EED8-F486-1879-5E47D6AD02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03097" y="5047971"/>
            <a:ext cx="850900" cy="850900"/>
          </a:xfrm>
          <a:prstGeom prst="rect">
            <a:avLst/>
          </a:prstGeom>
        </p:spPr>
      </p:pic>
      <p:pic>
        <p:nvPicPr>
          <p:cNvPr id="47" name="Graphic 46">
            <a:extLst>
              <a:ext uri="{FF2B5EF4-FFF2-40B4-BE49-F238E27FC236}">
                <a16:creationId xmlns:a16="http://schemas.microsoft.com/office/drawing/2014/main" id="{4C184F7D-F065-891D-8DED-42DD17096AB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93473" y="5314671"/>
            <a:ext cx="850900" cy="584200"/>
          </a:xfrm>
          <a:prstGeom prst="rect">
            <a:avLst/>
          </a:prstGeom>
        </p:spPr>
      </p:pic>
      <p:pic>
        <p:nvPicPr>
          <p:cNvPr id="48" name="Graphic 47">
            <a:extLst>
              <a:ext uri="{FF2B5EF4-FFF2-40B4-BE49-F238E27FC236}">
                <a16:creationId xmlns:a16="http://schemas.microsoft.com/office/drawing/2014/main" id="{6EC89468-5181-7265-B547-EDFC643BFCA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91585" y="5426537"/>
            <a:ext cx="973644" cy="421428"/>
          </a:xfrm>
          <a:prstGeom prst="rect">
            <a:avLst/>
          </a:prstGeom>
        </p:spPr>
      </p:pic>
      <p:sp>
        <p:nvSpPr>
          <p:cNvPr id="2" name="Slide Number Placeholder 1">
            <a:extLst>
              <a:ext uri="{FF2B5EF4-FFF2-40B4-BE49-F238E27FC236}">
                <a16:creationId xmlns:a16="http://schemas.microsoft.com/office/drawing/2014/main" id="{B9C7DFC6-0657-6CE1-CBFB-2642B11D8A4A}"/>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37</a:t>
            </a:fld>
            <a:endParaRPr lang="en-US" dirty="0"/>
          </a:p>
        </p:txBody>
      </p:sp>
    </p:spTree>
    <p:extLst>
      <p:ext uri="{BB962C8B-B14F-4D97-AF65-F5344CB8AC3E}">
        <p14:creationId xmlns:p14="http://schemas.microsoft.com/office/powerpoint/2010/main" val="328007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533957" y="463845"/>
            <a:ext cx="3289383" cy="3401475"/>
          </a:xfrm>
        </p:spPr>
        <p:txBody>
          <a:bodyPr/>
          <a:lstStyle/>
          <a:p>
            <a:r>
              <a:rPr lang="en-CA" dirty="0"/>
              <a:t>Being an executor is </a:t>
            </a:r>
            <a:br>
              <a:rPr lang="en-CA" dirty="0"/>
            </a:br>
            <a:r>
              <a:rPr lang="en-CA" dirty="0"/>
              <a:t>a big job</a:t>
            </a:r>
            <a:endParaRPr lang="en-US" altLang="en-US" dirty="0">
              <a:sym typeface="Calibri Bold" pitchFamily="2" charset="0"/>
            </a:endParaRPr>
          </a:p>
        </p:txBody>
      </p:sp>
      <p:pic>
        <p:nvPicPr>
          <p:cNvPr id="13" name="Graphic 12">
            <a:extLst>
              <a:ext uri="{FF2B5EF4-FFF2-40B4-BE49-F238E27FC236}">
                <a16:creationId xmlns:a16="http://schemas.microsoft.com/office/drawing/2014/main" id="{C9E0A9DC-0E70-C591-2425-7C6FA5A6564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3578" y="2696539"/>
            <a:ext cx="1224413" cy="1464923"/>
          </a:xfrm>
          <a:prstGeom prst="rect">
            <a:avLst/>
          </a:prstGeom>
        </p:spPr>
      </p:pic>
      <p:sp>
        <p:nvSpPr>
          <p:cNvPr id="10" name="Content Placeholder 3">
            <a:extLst>
              <a:ext uri="{FF2B5EF4-FFF2-40B4-BE49-F238E27FC236}">
                <a16:creationId xmlns:a16="http://schemas.microsoft.com/office/drawing/2014/main" id="{E59DADD2-2E7B-32D6-A62F-7469133D1429}"/>
              </a:ext>
            </a:extLst>
          </p:cNvPr>
          <p:cNvSpPr txBox="1">
            <a:spLocks/>
          </p:cNvSpPr>
          <p:nvPr/>
        </p:nvSpPr>
        <p:spPr>
          <a:xfrm>
            <a:off x="4348163" y="463843"/>
            <a:ext cx="7380718" cy="6200908"/>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0"/>
              </a:spcBef>
              <a:spcAft>
                <a:spcPts val="900"/>
              </a:spcAft>
              <a:buFont typeface="Arial" panose="020B0604020202020204" pitchFamily="34" charset="0"/>
              <a:buNone/>
            </a:pPr>
            <a:r>
              <a:rPr lang="en-CA" sz="2400">
                <a:cs typeface="Times New Roman" panose="02020603050405020304" pitchFamily="18" charset="0"/>
              </a:rPr>
              <a:t>Settling an estate takes time and often</a:t>
            </a:r>
            <a:br>
              <a:rPr lang="en-CA" sz="2400">
                <a:cs typeface="Times New Roman" panose="02020603050405020304" pitchFamily="18" charset="0"/>
              </a:rPr>
            </a:br>
            <a:r>
              <a:rPr lang="en-CA" sz="2400">
                <a:cs typeface="Times New Roman" panose="02020603050405020304" pitchFamily="18" charset="0"/>
              </a:rPr>
              <a:t>requires professional help. </a:t>
            </a:r>
          </a:p>
          <a:p>
            <a:pPr marL="0" indent="0">
              <a:spcBef>
                <a:spcPts val="900"/>
              </a:spcBef>
              <a:buFont typeface="Arial" panose="020B0604020202020204" pitchFamily="34" charset="0"/>
              <a:buNone/>
            </a:pPr>
            <a:r>
              <a:rPr lang="en-US" b="1">
                <a:latin typeface="Arial" panose="020B0604020202020204" pitchFamily="34" charset="0"/>
                <a:cs typeface="Arial" panose="020B0604020202020204" pitchFamily="34" charset="0"/>
              </a:rPr>
              <a:t>Overview of an executor’s </a:t>
            </a:r>
            <a:br>
              <a:rPr lang="en-US" b="1">
                <a:latin typeface="Arial" panose="020B0604020202020204" pitchFamily="34" charset="0"/>
                <a:cs typeface="Arial" panose="020B0604020202020204" pitchFamily="34" charset="0"/>
              </a:rPr>
            </a:br>
            <a:r>
              <a:rPr lang="en-US" b="1">
                <a:latin typeface="Arial" panose="020B0604020202020204" pitchFamily="34" charset="0"/>
                <a:cs typeface="Arial" panose="020B0604020202020204" pitchFamily="34" charset="0"/>
              </a:rPr>
              <a:t>main responsibilities</a:t>
            </a:r>
          </a:p>
          <a:p>
            <a:pPr>
              <a:spcBef>
                <a:spcPts val="900"/>
              </a:spcBef>
            </a:pPr>
            <a:r>
              <a:rPr lang="en-US">
                <a:cs typeface="Times New Roman" panose="02020603050405020304" pitchFamily="18" charset="0"/>
              </a:rPr>
              <a:t>Making funeral and burial arrangements.</a:t>
            </a:r>
          </a:p>
          <a:p>
            <a:pPr>
              <a:spcBef>
                <a:spcPts val="900"/>
              </a:spcBef>
            </a:pPr>
            <a:r>
              <a:rPr lang="en-US">
                <a:cs typeface="Times New Roman" panose="02020603050405020304" pitchFamily="18" charset="0"/>
              </a:rPr>
              <a:t>Understanding the probate process. </a:t>
            </a:r>
          </a:p>
          <a:p>
            <a:pPr>
              <a:spcBef>
                <a:spcPts val="900"/>
              </a:spcBef>
            </a:pPr>
            <a:r>
              <a:rPr lang="en-US">
                <a:cs typeface="Times New Roman" panose="02020603050405020304" pitchFamily="18" charset="0"/>
              </a:rPr>
              <a:t>Determining debts and liabilities, including creditor claims.</a:t>
            </a:r>
          </a:p>
          <a:p>
            <a:pPr>
              <a:spcBef>
                <a:spcPts val="900"/>
              </a:spcBef>
            </a:pPr>
            <a:r>
              <a:rPr lang="en-US">
                <a:cs typeface="Times New Roman" panose="02020603050405020304" pitchFamily="18" charset="0"/>
              </a:rPr>
              <a:t>File insurance claims.</a:t>
            </a:r>
          </a:p>
          <a:p>
            <a:pPr>
              <a:spcBef>
                <a:spcPts val="900"/>
              </a:spcBef>
            </a:pPr>
            <a:r>
              <a:rPr lang="en-US">
                <a:cs typeface="Times New Roman" panose="02020603050405020304" pitchFamily="18" charset="0"/>
              </a:rPr>
              <a:t>Valuating and liquidating assets – and locating physical and digital assets.</a:t>
            </a:r>
          </a:p>
          <a:p>
            <a:pPr>
              <a:spcBef>
                <a:spcPts val="900"/>
              </a:spcBef>
            </a:pPr>
            <a:r>
              <a:rPr lang="en-US">
                <a:cs typeface="Times New Roman" panose="02020603050405020304" pitchFamily="18" charset="0"/>
              </a:rPr>
              <a:t>Interpreting the will and distributing assets to beneficiaries.</a:t>
            </a:r>
          </a:p>
          <a:p>
            <a:pPr>
              <a:spcBef>
                <a:spcPts val="900"/>
              </a:spcBef>
            </a:pPr>
            <a:r>
              <a:rPr lang="en-US">
                <a:cs typeface="Times New Roman" panose="02020603050405020304" pitchFamily="18" charset="0"/>
              </a:rPr>
              <a:t>Preparing and filing tax returns.</a:t>
            </a:r>
          </a:p>
          <a:p>
            <a:pPr>
              <a:spcBef>
                <a:spcPts val="900"/>
              </a:spcBef>
            </a:pPr>
            <a:r>
              <a:rPr lang="en-US">
                <a:cs typeface="Times New Roman" panose="02020603050405020304" pitchFamily="18" charset="0"/>
              </a:rPr>
              <a:t>Keeping proper accounts and records.</a:t>
            </a:r>
          </a:p>
          <a:p>
            <a:pPr marL="0" indent="0">
              <a:spcBef>
                <a:spcPts val="900"/>
              </a:spcBef>
              <a:buFont typeface="Arial" panose="020B0604020202020204" pitchFamily="34" charset="0"/>
              <a:buNone/>
            </a:pPr>
            <a:r>
              <a:rPr lang="en-US">
                <a:cs typeface="Times New Roman" panose="02020603050405020304" pitchFamily="18" charset="0"/>
              </a:rPr>
              <a:t>Refer to our </a:t>
            </a:r>
            <a:r>
              <a:rPr lang="en-US" i="1">
                <a:latin typeface="+mj-lt"/>
                <a:cs typeface="Times New Roman" panose="02020603050405020304" pitchFamily="18" charset="0"/>
              </a:rPr>
              <a:t>Executor checklist </a:t>
            </a:r>
            <a:r>
              <a:rPr lang="en-US">
                <a:cs typeface="Times New Roman" panose="02020603050405020304" pitchFamily="18" charset="0"/>
              </a:rPr>
              <a:t>for a more detailed look at </a:t>
            </a:r>
            <a:br>
              <a:rPr lang="en-US">
                <a:cs typeface="Times New Roman" panose="02020603050405020304" pitchFamily="18" charset="0"/>
              </a:rPr>
            </a:br>
            <a:r>
              <a:rPr lang="en-US">
                <a:cs typeface="Times New Roman" panose="02020603050405020304" pitchFamily="18" charset="0"/>
              </a:rPr>
              <a:t>what is involved. </a:t>
            </a:r>
            <a:endParaRPr lang="en-US" dirty="0">
              <a:cs typeface="Times New Roman" panose="02020603050405020304" pitchFamily="18" charset="0"/>
            </a:endParaRPr>
          </a:p>
        </p:txBody>
      </p:sp>
      <p:sp>
        <p:nvSpPr>
          <p:cNvPr id="2" name="Slide Number Placeholder 1">
            <a:extLst>
              <a:ext uri="{FF2B5EF4-FFF2-40B4-BE49-F238E27FC236}">
                <a16:creationId xmlns:a16="http://schemas.microsoft.com/office/drawing/2014/main" id="{7ED53130-9F4B-C713-CE01-6B952DC3DDF0}"/>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38</a:t>
            </a:fld>
            <a:endParaRPr lang="en-US" dirty="0"/>
          </a:p>
        </p:txBody>
      </p:sp>
    </p:spTree>
    <p:extLst>
      <p:ext uri="{BB962C8B-B14F-4D97-AF65-F5344CB8AC3E}">
        <p14:creationId xmlns:p14="http://schemas.microsoft.com/office/powerpoint/2010/main" val="348102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466342" y="472437"/>
            <a:ext cx="11274553" cy="350865"/>
          </a:xfrm>
        </p:spPr>
        <p:txBody>
          <a:bodyPr vert="horz" lIns="0" tIns="0" rIns="0" bIns="0" rtlCol="0" anchor="t">
            <a:spAutoFit/>
          </a:bodyPr>
          <a:lstStyle/>
          <a:p>
            <a:r>
              <a:rPr lang="en-US" altLang="en-US" dirty="0"/>
              <a:t>Financial challenges of widowhood</a:t>
            </a:r>
          </a:p>
        </p:txBody>
      </p:sp>
      <p:sp>
        <p:nvSpPr>
          <p:cNvPr id="13" name="TextBox 12">
            <a:extLst>
              <a:ext uri="{FF2B5EF4-FFF2-40B4-BE49-F238E27FC236}">
                <a16:creationId xmlns:a16="http://schemas.microsoft.com/office/drawing/2014/main" id="{C591F0AC-17ED-9297-4DD0-DF75E7179757}"/>
              </a:ext>
            </a:extLst>
          </p:cNvPr>
          <p:cNvSpPr txBox="1"/>
          <p:nvPr/>
        </p:nvSpPr>
        <p:spPr>
          <a:xfrm>
            <a:off x="457832" y="1434191"/>
            <a:ext cx="9234807" cy="584775"/>
          </a:xfrm>
          <a:prstGeom prst="rect">
            <a:avLst/>
          </a:prstGeom>
        </p:spPr>
        <p:txBody>
          <a:bodyPr vert="horz" lIns="0" tIns="0" rIns="0" bIns="0" rtlCol="0" anchor="t">
            <a:spAutoFit/>
          </a:bodyPr>
          <a:lstStyle/>
          <a:p>
            <a:pPr>
              <a:lnSpc>
                <a:spcPct val="95000"/>
              </a:lnSpc>
              <a:spcAft>
                <a:spcPts val="600"/>
              </a:spcAft>
              <a:buClr>
                <a:prstClr val="black"/>
              </a:buClr>
              <a:buSzPct val="115000"/>
              <a:defRPr/>
            </a:pPr>
            <a:r>
              <a:rPr lang="en-US" altLang="en-US" sz="2000" dirty="0">
                <a:solidFill>
                  <a:prstClr val="black"/>
                </a:solidFill>
                <a:latin typeface="Arial" panose="020B0604020202020204" pitchFamily="34" charset="0"/>
                <a:cs typeface="Arial" panose="020B0604020202020204" pitchFamily="34" charset="0"/>
              </a:rPr>
              <a:t>When you lose your spouse before you retire, you must rely on your savings, </a:t>
            </a:r>
            <a:br>
              <a:rPr lang="en-US" altLang="en-US" sz="2000" dirty="0">
                <a:solidFill>
                  <a:prstClr val="black"/>
                </a:solidFill>
                <a:latin typeface="Arial" panose="020B0604020202020204" pitchFamily="34" charset="0"/>
                <a:cs typeface="Arial" panose="020B0604020202020204" pitchFamily="34" charset="0"/>
              </a:rPr>
            </a:br>
            <a:r>
              <a:rPr lang="en-US" altLang="en-US" sz="2000" dirty="0">
                <a:solidFill>
                  <a:prstClr val="black"/>
                </a:solidFill>
                <a:latin typeface="Arial" panose="020B0604020202020204" pitchFamily="34" charset="0"/>
                <a:cs typeface="Arial" panose="020B0604020202020204" pitchFamily="34" charset="0"/>
              </a:rPr>
              <a:t>job earnings, and any life insurance to meet your commitments. </a:t>
            </a:r>
          </a:p>
        </p:txBody>
      </p:sp>
      <p:sp>
        <p:nvSpPr>
          <p:cNvPr id="14" name="Content Placeholder 6">
            <a:extLst>
              <a:ext uri="{FF2B5EF4-FFF2-40B4-BE49-F238E27FC236}">
                <a16:creationId xmlns:a16="http://schemas.microsoft.com/office/drawing/2014/main" id="{ADFAD3F1-F8E4-E2A1-3447-49BAB64D07D6}"/>
              </a:ext>
            </a:extLst>
          </p:cNvPr>
          <p:cNvSpPr>
            <a:spLocks noGrp="1"/>
          </p:cNvSpPr>
          <p:nvPr>
            <p:ph idx="1"/>
          </p:nvPr>
        </p:nvSpPr>
        <p:spPr>
          <a:xfrm>
            <a:off x="1656715" y="2324619"/>
            <a:ext cx="8347076" cy="292388"/>
          </a:xfrm>
        </p:spPr>
        <p:txBody>
          <a:bodyPr vert="horz" lIns="0" tIns="0" rIns="0" bIns="0" rtlCol="0">
            <a:spAutoFit/>
          </a:bodyPr>
          <a:lstStyle/>
          <a:p>
            <a:pPr marL="0" indent="0">
              <a:buNone/>
            </a:pPr>
            <a:r>
              <a:rPr lang="en-US" dirty="0"/>
              <a:t>Account for:</a:t>
            </a:r>
          </a:p>
        </p:txBody>
      </p:sp>
      <p:sp>
        <p:nvSpPr>
          <p:cNvPr id="15" name="Rectangle 14">
            <a:extLst>
              <a:ext uri="{FF2B5EF4-FFF2-40B4-BE49-F238E27FC236}">
                <a16:creationId xmlns:a16="http://schemas.microsoft.com/office/drawing/2014/main" id="{55DF808A-B4BF-8DA7-A417-208A26C65432}"/>
              </a:ext>
              <a:ext uri="{C183D7F6-B498-43B3-948B-1728B52AA6E4}">
                <adec:decorative xmlns:adec="http://schemas.microsoft.com/office/drawing/2017/decorative" val="1"/>
              </a:ext>
            </a:extLst>
          </p:cNvPr>
          <p:cNvSpPr/>
          <p:nvPr/>
        </p:nvSpPr>
        <p:spPr>
          <a:xfrm>
            <a:off x="1656715" y="2786870"/>
            <a:ext cx="1015732" cy="65255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defRPr/>
            </a:pPr>
            <a:endParaRPr lang="en-US" dirty="0">
              <a:solidFill>
                <a:prstClr val="white"/>
              </a:solidFill>
              <a:latin typeface="Arial" panose="020B0604020202020204"/>
            </a:endParaRPr>
          </a:p>
        </p:txBody>
      </p:sp>
      <p:pic>
        <p:nvPicPr>
          <p:cNvPr id="16" name="Graphic 15">
            <a:extLst>
              <a:ext uri="{FF2B5EF4-FFF2-40B4-BE49-F238E27FC236}">
                <a16:creationId xmlns:a16="http://schemas.microsoft.com/office/drawing/2014/main" id="{0D446C17-924A-C414-1EAD-C4D2BDCD4DC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888963" y="2845955"/>
            <a:ext cx="543663" cy="527434"/>
          </a:xfrm>
          <a:prstGeom prst="rect">
            <a:avLst/>
          </a:prstGeom>
        </p:spPr>
      </p:pic>
      <p:sp>
        <p:nvSpPr>
          <p:cNvPr id="17" name="Rectangle 16">
            <a:extLst>
              <a:ext uri="{FF2B5EF4-FFF2-40B4-BE49-F238E27FC236}">
                <a16:creationId xmlns:a16="http://schemas.microsoft.com/office/drawing/2014/main" id="{1E32403E-8364-224E-79DF-E48E0B10C4DB}"/>
              </a:ext>
            </a:extLst>
          </p:cNvPr>
          <p:cNvSpPr/>
          <p:nvPr/>
        </p:nvSpPr>
        <p:spPr>
          <a:xfrm>
            <a:off x="2757574" y="2786870"/>
            <a:ext cx="4432292" cy="652552"/>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lang="en-US" sz="2000" dirty="0">
                <a:solidFill>
                  <a:prstClr val="white"/>
                </a:solidFill>
                <a:latin typeface="Arial" panose="020B0604020202020204"/>
              </a:rPr>
              <a:t>“Widow tax”</a:t>
            </a:r>
          </a:p>
        </p:txBody>
      </p:sp>
      <p:sp>
        <p:nvSpPr>
          <p:cNvPr id="18" name="Rectangle 17">
            <a:extLst>
              <a:ext uri="{FF2B5EF4-FFF2-40B4-BE49-F238E27FC236}">
                <a16:creationId xmlns:a16="http://schemas.microsoft.com/office/drawing/2014/main" id="{C848454A-5C5C-EB15-5771-005AB5972381}"/>
              </a:ext>
              <a:ext uri="{C183D7F6-B498-43B3-948B-1728B52AA6E4}">
                <adec:decorative xmlns:adec="http://schemas.microsoft.com/office/drawing/2017/decorative" val="1"/>
              </a:ext>
            </a:extLst>
          </p:cNvPr>
          <p:cNvSpPr/>
          <p:nvPr/>
        </p:nvSpPr>
        <p:spPr>
          <a:xfrm>
            <a:off x="1656715" y="3571858"/>
            <a:ext cx="1015732" cy="65255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defRPr/>
            </a:pPr>
            <a:endParaRPr lang="en-US" dirty="0">
              <a:solidFill>
                <a:prstClr val="white"/>
              </a:solidFill>
              <a:latin typeface="Arial" panose="020B0604020202020204"/>
            </a:endParaRPr>
          </a:p>
        </p:txBody>
      </p:sp>
      <p:pic>
        <p:nvPicPr>
          <p:cNvPr id="19" name="Graphic 18">
            <a:extLst>
              <a:ext uri="{FF2B5EF4-FFF2-40B4-BE49-F238E27FC236}">
                <a16:creationId xmlns:a16="http://schemas.microsoft.com/office/drawing/2014/main" id="{1D344655-0282-AE68-E125-7604733A145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95966" y="3703325"/>
            <a:ext cx="553066" cy="379717"/>
          </a:xfrm>
          <a:prstGeom prst="rect">
            <a:avLst/>
          </a:prstGeom>
        </p:spPr>
      </p:pic>
      <p:sp>
        <p:nvSpPr>
          <p:cNvPr id="20" name="Rectangle 19">
            <a:extLst>
              <a:ext uri="{FF2B5EF4-FFF2-40B4-BE49-F238E27FC236}">
                <a16:creationId xmlns:a16="http://schemas.microsoft.com/office/drawing/2014/main" id="{280993FB-B308-5E09-210C-DC1302EF5092}"/>
              </a:ext>
            </a:extLst>
          </p:cNvPr>
          <p:cNvSpPr/>
          <p:nvPr/>
        </p:nvSpPr>
        <p:spPr>
          <a:xfrm>
            <a:off x="2757575" y="3571858"/>
            <a:ext cx="4432292" cy="652552"/>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lang="en-US" sz="2000" dirty="0">
                <a:solidFill>
                  <a:prstClr val="white"/>
                </a:solidFill>
                <a:latin typeface="Arial" panose="020B0604020202020204"/>
              </a:rPr>
              <a:t>Insufficient life insurance coverage </a:t>
            </a:r>
          </a:p>
        </p:txBody>
      </p:sp>
      <p:sp>
        <p:nvSpPr>
          <p:cNvPr id="21" name="Rectangle 20">
            <a:extLst>
              <a:ext uri="{FF2B5EF4-FFF2-40B4-BE49-F238E27FC236}">
                <a16:creationId xmlns:a16="http://schemas.microsoft.com/office/drawing/2014/main" id="{B3B1BA51-CE54-250C-6BBD-58084E39DAE0}"/>
              </a:ext>
              <a:ext uri="{C183D7F6-B498-43B3-948B-1728B52AA6E4}">
                <adec:decorative xmlns:adec="http://schemas.microsoft.com/office/drawing/2017/decorative" val="1"/>
              </a:ext>
            </a:extLst>
          </p:cNvPr>
          <p:cNvSpPr/>
          <p:nvPr/>
        </p:nvSpPr>
        <p:spPr>
          <a:xfrm>
            <a:off x="1662839" y="4356846"/>
            <a:ext cx="1015732" cy="65255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defRPr/>
            </a:pPr>
            <a:endParaRPr lang="en-US" dirty="0">
              <a:solidFill>
                <a:prstClr val="white"/>
              </a:solidFill>
              <a:latin typeface="Arial" panose="020B0604020202020204"/>
            </a:endParaRPr>
          </a:p>
        </p:txBody>
      </p:sp>
      <p:pic>
        <p:nvPicPr>
          <p:cNvPr id="22" name="Graphic 21">
            <a:extLst>
              <a:ext uri="{FF2B5EF4-FFF2-40B4-BE49-F238E27FC236}">
                <a16:creationId xmlns:a16="http://schemas.microsoft.com/office/drawing/2014/main" id="{BE48F098-4559-DF25-F8CE-8B4C50BAD72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895966" y="4406589"/>
            <a:ext cx="553066" cy="553066"/>
          </a:xfrm>
          <a:prstGeom prst="rect">
            <a:avLst/>
          </a:prstGeom>
        </p:spPr>
      </p:pic>
      <p:sp>
        <p:nvSpPr>
          <p:cNvPr id="25" name="Rectangle 24">
            <a:extLst>
              <a:ext uri="{FF2B5EF4-FFF2-40B4-BE49-F238E27FC236}">
                <a16:creationId xmlns:a16="http://schemas.microsoft.com/office/drawing/2014/main" id="{B02EEA0D-FE61-87F1-5A94-12E6F811B829}"/>
              </a:ext>
            </a:extLst>
          </p:cNvPr>
          <p:cNvSpPr/>
          <p:nvPr/>
        </p:nvSpPr>
        <p:spPr>
          <a:xfrm>
            <a:off x="2763698" y="4356846"/>
            <a:ext cx="4432292" cy="652552"/>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5000"/>
              </a:lnSpc>
              <a:spcAft>
                <a:spcPts val="900"/>
              </a:spcAft>
              <a:defRPr/>
            </a:pPr>
            <a:r>
              <a:rPr lang="en-CA" sz="2000" dirty="0">
                <a:solidFill>
                  <a:prstClr val="white"/>
                </a:solidFill>
                <a:latin typeface="Arial" panose="020B0604020202020204"/>
              </a:rPr>
              <a:t>Significant life insurance proceeds</a:t>
            </a:r>
          </a:p>
        </p:txBody>
      </p:sp>
      <p:sp>
        <p:nvSpPr>
          <p:cNvPr id="26" name="Rectangle 25">
            <a:extLst>
              <a:ext uri="{FF2B5EF4-FFF2-40B4-BE49-F238E27FC236}">
                <a16:creationId xmlns:a16="http://schemas.microsoft.com/office/drawing/2014/main" id="{3C99E46C-026B-EEAF-AA2A-FE65CAD86AD2}"/>
              </a:ext>
              <a:ext uri="{C183D7F6-B498-43B3-948B-1728B52AA6E4}">
                <adec:decorative xmlns:adec="http://schemas.microsoft.com/office/drawing/2017/decorative" val="1"/>
              </a:ext>
            </a:extLst>
          </p:cNvPr>
          <p:cNvSpPr/>
          <p:nvPr/>
        </p:nvSpPr>
        <p:spPr>
          <a:xfrm>
            <a:off x="1656715" y="5141835"/>
            <a:ext cx="1015732" cy="652552"/>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defRPr/>
            </a:pPr>
            <a:endParaRPr lang="en-US" dirty="0">
              <a:solidFill>
                <a:prstClr val="white"/>
              </a:solidFill>
              <a:latin typeface="Arial" panose="020B0604020202020204"/>
            </a:endParaRPr>
          </a:p>
        </p:txBody>
      </p:sp>
      <p:pic>
        <p:nvPicPr>
          <p:cNvPr id="29" name="Graphic 28">
            <a:extLst>
              <a:ext uri="{FF2B5EF4-FFF2-40B4-BE49-F238E27FC236}">
                <a16:creationId xmlns:a16="http://schemas.microsoft.com/office/drawing/2014/main" id="{B0CEB18C-198F-BDBE-0744-2B1A6CC0065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66468" y="5191578"/>
            <a:ext cx="396226" cy="553066"/>
          </a:xfrm>
          <a:prstGeom prst="rect">
            <a:avLst/>
          </a:prstGeom>
        </p:spPr>
      </p:pic>
      <p:sp>
        <p:nvSpPr>
          <p:cNvPr id="30" name="Rectangle 29">
            <a:extLst>
              <a:ext uri="{FF2B5EF4-FFF2-40B4-BE49-F238E27FC236}">
                <a16:creationId xmlns:a16="http://schemas.microsoft.com/office/drawing/2014/main" id="{24BB34C2-3326-1001-FCBA-3C499F409432}"/>
              </a:ext>
            </a:extLst>
          </p:cNvPr>
          <p:cNvSpPr/>
          <p:nvPr/>
        </p:nvSpPr>
        <p:spPr>
          <a:xfrm>
            <a:off x="2757574" y="5141835"/>
            <a:ext cx="4432292" cy="652552"/>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5000"/>
              </a:lnSpc>
              <a:spcAft>
                <a:spcPts val="900"/>
              </a:spcAft>
              <a:defRPr/>
            </a:pPr>
            <a:r>
              <a:rPr lang="en-CA" sz="2000" dirty="0">
                <a:solidFill>
                  <a:prstClr val="white"/>
                </a:solidFill>
                <a:latin typeface="Arial" panose="020B0604020202020204"/>
              </a:rPr>
              <a:t>Immovable expenses </a:t>
            </a:r>
          </a:p>
        </p:txBody>
      </p:sp>
      <p:pic>
        <p:nvPicPr>
          <p:cNvPr id="33" name="Picture 32" descr="A smiling senior hugging their dog.">
            <a:extLst>
              <a:ext uri="{FF2B5EF4-FFF2-40B4-BE49-F238E27FC236}">
                <a16:creationId xmlns:a16="http://schemas.microsoft.com/office/drawing/2014/main" id="{FF81481C-47E7-2C6F-2329-1E46E74EA3B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7293311" y="2786870"/>
            <a:ext cx="3248959" cy="3002822"/>
          </a:xfrm>
          <a:prstGeom prst="rect">
            <a:avLst/>
          </a:prstGeom>
        </p:spPr>
      </p:pic>
      <p:sp>
        <p:nvSpPr>
          <p:cNvPr id="2" name="Slide Number Placeholder 1">
            <a:extLst>
              <a:ext uri="{FF2B5EF4-FFF2-40B4-BE49-F238E27FC236}">
                <a16:creationId xmlns:a16="http://schemas.microsoft.com/office/drawing/2014/main" id="{2E6E7B7F-7508-3914-46BD-79E2DD21E09D}"/>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39</a:t>
            </a:fld>
            <a:endParaRPr lang="en-US" dirty="0"/>
          </a:p>
        </p:txBody>
      </p:sp>
    </p:spTree>
    <p:extLst>
      <p:ext uri="{BB962C8B-B14F-4D97-AF65-F5344CB8AC3E}">
        <p14:creationId xmlns:p14="http://schemas.microsoft.com/office/powerpoint/2010/main" val="225139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a:xfrm>
            <a:off x="466342" y="472437"/>
            <a:ext cx="11274553" cy="792167"/>
          </a:xfrm>
        </p:spPr>
        <p:txBody>
          <a:bodyPr/>
          <a:lstStyle/>
          <a:p>
            <a:r>
              <a:rPr lang="en-CA"/>
              <a:t>Begin by investing in yourself</a:t>
            </a:r>
            <a:endParaRPr lang="en-CA" dirty="0"/>
          </a:p>
        </p:txBody>
      </p:sp>
      <p:sp>
        <p:nvSpPr>
          <p:cNvPr id="10" name="Rectangle 9">
            <a:extLst>
              <a:ext uri="{FF2B5EF4-FFF2-40B4-BE49-F238E27FC236}">
                <a16:creationId xmlns:a16="http://schemas.microsoft.com/office/drawing/2014/main" id="{CCF1CDF2-6174-4857-A8AA-DBC34D1D66EC}"/>
              </a:ext>
            </a:extLst>
          </p:cNvPr>
          <p:cNvSpPr/>
          <p:nvPr/>
        </p:nvSpPr>
        <p:spPr>
          <a:xfrm>
            <a:off x="4535797" y="2048532"/>
            <a:ext cx="5772476" cy="1033096"/>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0" tIns="0" rIns="182880" bIns="45720" numCol="1" spcCol="0" rtlCol="0" fromWordArt="0" anchor="ctr" anchorCtr="0" forceAA="0" compatLnSpc="1">
            <a:prstTxWarp prst="textNoShape">
              <a:avLst/>
            </a:prstTxWarp>
            <a:noAutofit/>
          </a:bodyPr>
          <a:lstStyle/>
          <a:p>
            <a:r>
              <a:rPr lang="en-US" sz="2200" dirty="0"/>
              <a:t>Women are a major</a:t>
            </a:r>
            <a:r>
              <a:rPr lang="en-US" sz="2200" b="1" dirty="0"/>
              <a:t> </a:t>
            </a:r>
            <a:r>
              <a:rPr lang="en-US" sz="2400" b="1" dirty="0"/>
              <a:t>economic force</a:t>
            </a:r>
            <a:endParaRPr lang="en-US" sz="2200" dirty="0"/>
          </a:p>
        </p:txBody>
      </p:sp>
      <p:sp>
        <p:nvSpPr>
          <p:cNvPr id="9" name="Rectangle 8">
            <a:extLst>
              <a:ext uri="{FF2B5EF4-FFF2-40B4-BE49-F238E27FC236}">
                <a16:creationId xmlns:a16="http://schemas.microsoft.com/office/drawing/2014/main" id="{328189A2-7365-43F8-9876-D73CDE3A8523}"/>
              </a:ext>
            </a:extLst>
          </p:cNvPr>
          <p:cNvSpPr/>
          <p:nvPr/>
        </p:nvSpPr>
        <p:spPr>
          <a:xfrm>
            <a:off x="3761717" y="3224822"/>
            <a:ext cx="6546556" cy="1033096"/>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0" tIns="0" rIns="182880" bIns="45720" numCol="1" spcCol="0" rtlCol="0" fromWordArt="0" anchor="ctr" anchorCtr="0" forceAA="0" compatLnSpc="1">
            <a:prstTxWarp prst="textNoShape">
              <a:avLst/>
            </a:prstTxWarp>
            <a:noAutofit/>
          </a:bodyPr>
          <a:lstStyle/>
          <a:p>
            <a:r>
              <a:rPr lang="en-US" sz="2200" dirty="0"/>
              <a:t>Your</a:t>
            </a:r>
            <a:r>
              <a:rPr lang="en-US" sz="2200" b="1" dirty="0"/>
              <a:t> </a:t>
            </a:r>
            <a:r>
              <a:rPr lang="en-US" sz="2400" b="1" dirty="0"/>
              <a:t>strength </a:t>
            </a:r>
            <a:r>
              <a:rPr lang="en-US" sz="2200" dirty="0"/>
              <a:t>is growing</a:t>
            </a:r>
          </a:p>
        </p:txBody>
      </p:sp>
      <p:sp>
        <p:nvSpPr>
          <p:cNvPr id="7" name="Rectangle 6">
            <a:extLst>
              <a:ext uri="{FF2B5EF4-FFF2-40B4-BE49-F238E27FC236}">
                <a16:creationId xmlns:a16="http://schemas.microsoft.com/office/drawing/2014/main" id="{0D42F16D-684E-4747-8E82-9A17FD0CEA62}"/>
              </a:ext>
            </a:extLst>
          </p:cNvPr>
          <p:cNvSpPr/>
          <p:nvPr/>
        </p:nvSpPr>
        <p:spPr>
          <a:xfrm>
            <a:off x="2987637" y="4401112"/>
            <a:ext cx="7320636" cy="1033096"/>
          </a:xfrm>
          <a:prstGeom prst="rect">
            <a:avLst/>
          </a:prstGeom>
          <a:solidFill>
            <a:srgbClr val="EC64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0" tIns="0" rIns="182880" bIns="45720" numCol="1" spcCol="0" rtlCol="0" fromWordArt="0" anchor="ctr" anchorCtr="0" forceAA="0" compatLnSpc="1">
            <a:prstTxWarp prst="textNoShape">
              <a:avLst/>
            </a:prstTxWarp>
            <a:noAutofit/>
          </a:bodyPr>
          <a:lstStyle/>
          <a:p>
            <a:r>
              <a:rPr lang="en-US" sz="2400" dirty="0"/>
              <a:t>The</a:t>
            </a:r>
            <a:r>
              <a:rPr lang="en-US" sz="2400" b="1" dirty="0"/>
              <a:t> steps </a:t>
            </a:r>
            <a:r>
              <a:rPr lang="en-US" sz="2400" dirty="0"/>
              <a:t>you</a:t>
            </a:r>
            <a:r>
              <a:rPr lang="en-US" sz="2400" b="1" dirty="0"/>
              <a:t> </a:t>
            </a:r>
            <a:r>
              <a:rPr lang="en-US" sz="2400" dirty="0"/>
              <a:t>take today will have a key</a:t>
            </a:r>
            <a:br>
              <a:rPr lang="en-US" sz="2400" dirty="0"/>
            </a:br>
            <a:r>
              <a:rPr lang="en-US" sz="2400" dirty="0"/>
              <a:t>impact on your financial future</a:t>
            </a:r>
          </a:p>
        </p:txBody>
      </p:sp>
      <p:sp>
        <p:nvSpPr>
          <p:cNvPr id="2" name="Rectangle 1">
            <a:extLst>
              <a:ext uri="{FF2B5EF4-FFF2-40B4-BE49-F238E27FC236}">
                <a16:creationId xmlns:a16="http://schemas.microsoft.com/office/drawing/2014/main" id="{21E6C5B3-C491-4879-9B93-05FD01F0428A}"/>
              </a:ext>
              <a:ext uri="{C183D7F6-B498-43B3-948B-1728B52AA6E4}">
                <adec:decorative xmlns:adec="http://schemas.microsoft.com/office/drawing/2017/decorative" val="1"/>
              </a:ext>
            </a:extLst>
          </p:cNvPr>
          <p:cNvSpPr/>
          <p:nvPr/>
        </p:nvSpPr>
        <p:spPr>
          <a:xfrm>
            <a:off x="3434938" y="2048532"/>
            <a:ext cx="1056399" cy="1033096"/>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16" name="Rectangle 15">
            <a:extLst>
              <a:ext uri="{FF2B5EF4-FFF2-40B4-BE49-F238E27FC236}">
                <a16:creationId xmlns:a16="http://schemas.microsoft.com/office/drawing/2014/main" id="{04CD6248-FC1F-4DA6-81E6-2FF22963A827}"/>
              </a:ext>
              <a:ext uri="{C183D7F6-B498-43B3-948B-1728B52AA6E4}">
                <adec:decorative xmlns:adec="http://schemas.microsoft.com/office/drawing/2017/decorative" val="1"/>
              </a:ext>
            </a:extLst>
          </p:cNvPr>
          <p:cNvSpPr/>
          <p:nvPr/>
        </p:nvSpPr>
        <p:spPr>
          <a:xfrm>
            <a:off x="2663288" y="3224822"/>
            <a:ext cx="1056399" cy="1033096"/>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17" name="Rectangle 16">
            <a:extLst>
              <a:ext uri="{FF2B5EF4-FFF2-40B4-BE49-F238E27FC236}">
                <a16:creationId xmlns:a16="http://schemas.microsoft.com/office/drawing/2014/main" id="{9C3CD97D-D4E8-405F-8635-6807F771E5B1}"/>
              </a:ext>
              <a:ext uri="{C183D7F6-B498-43B3-948B-1728B52AA6E4}">
                <adec:decorative xmlns:adec="http://schemas.microsoft.com/office/drawing/2017/decorative" val="1"/>
              </a:ext>
            </a:extLst>
          </p:cNvPr>
          <p:cNvSpPr/>
          <p:nvPr/>
        </p:nvSpPr>
        <p:spPr>
          <a:xfrm>
            <a:off x="1888209" y="4401112"/>
            <a:ext cx="1056399" cy="1033096"/>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grpSp>
        <p:nvGrpSpPr>
          <p:cNvPr id="24" name="Group 23">
            <a:extLst>
              <a:ext uri="{FF2B5EF4-FFF2-40B4-BE49-F238E27FC236}">
                <a16:creationId xmlns:a16="http://schemas.microsoft.com/office/drawing/2014/main" id="{DDDF69A0-DD48-4043-B6B9-B21B6AFA38E2}"/>
              </a:ext>
              <a:ext uri="{C183D7F6-B498-43B3-948B-1728B52AA6E4}">
                <adec:decorative xmlns:adec="http://schemas.microsoft.com/office/drawing/2017/decorative" val="1"/>
              </a:ext>
            </a:extLst>
          </p:cNvPr>
          <p:cNvGrpSpPr/>
          <p:nvPr/>
        </p:nvGrpSpPr>
        <p:grpSpPr>
          <a:xfrm>
            <a:off x="2110701" y="4599107"/>
            <a:ext cx="635478" cy="637107"/>
            <a:chOff x="10312880" y="3282165"/>
            <a:chExt cx="937908" cy="940312"/>
          </a:xfrm>
          <a:solidFill>
            <a:schemeClr val="tx2"/>
          </a:solidFill>
        </p:grpSpPr>
        <p:sp>
          <p:nvSpPr>
            <p:cNvPr id="20" name="Freeform: Shape 19">
              <a:extLst>
                <a:ext uri="{FF2B5EF4-FFF2-40B4-BE49-F238E27FC236}">
                  <a16:creationId xmlns:a16="http://schemas.microsoft.com/office/drawing/2014/main" id="{E65556C6-2108-4D58-8E99-C82FE185C8C6}"/>
                </a:ext>
              </a:extLst>
            </p:cNvPr>
            <p:cNvSpPr/>
            <p:nvPr/>
          </p:nvSpPr>
          <p:spPr>
            <a:xfrm>
              <a:off x="10312880" y="3603153"/>
              <a:ext cx="934764" cy="619324"/>
            </a:xfrm>
            <a:custGeom>
              <a:avLst/>
              <a:gdLst>
                <a:gd name="connsiteX0" fmla="*/ 760443 w 934764"/>
                <a:gd name="connsiteY0" fmla="*/ 248846 h 619324"/>
                <a:gd name="connsiteX1" fmla="*/ 634626 w 934764"/>
                <a:gd name="connsiteY1" fmla="*/ 248846 h 619324"/>
                <a:gd name="connsiteX2" fmla="*/ 604079 w 934764"/>
                <a:gd name="connsiteY2" fmla="*/ 205855 h 619324"/>
                <a:gd name="connsiteX3" fmla="*/ 634626 w 934764"/>
                <a:gd name="connsiteY3" fmla="*/ 175307 h 619324"/>
                <a:gd name="connsiteX4" fmla="*/ 681328 w 934764"/>
                <a:gd name="connsiteY4" fmla="*/ 175307 h 619324"/>
                <a:gd name="connsiteX5" fmla="*/ 681328 w 934764"/>
                <a:gd name="connsiteY5" fmla="*/ 88177 h 619324"/>
                <a:gd name="connsiteX6" fmla="*/ 634626 w 934764"/>
                <a:gd name="connsiteY6" fmla="*/ 88177 h 619324"/>
                <a:gd name="connsiteX7" fmla="*/ 517300 w 934764"/>
                <a:gd name="connsiteY7" fmla="*/ 218650 h 619324"/>
                <a:gd name="connsiteX8" fmla="*/ 634626 w 934764"/>
                <a:gd name="connsiteY8" fmla="*/ 335976 h 619324"/>
                <a:gd name="connsiteX9" fmla="*/ 760791 w 934764"/>
                <a:gd name="connsiteY9" fmla="*/ 335976 h 619324"/>
                <a:gd name="connsiteX10" fmla="*/ 850731 w 934764"/>
                <a:gd name="connsiteY10" fmla="*/ 433391 h 619324"/>
                <a:gd name="connsiteX11" fmla="*/ 850710 w 934764"/>
                <a:gd name="connsiteY11" fmla="*/ 433911 h 619324"/>
                <a:gd name="connsiteX12" fmla="*/ 761663 w 934764"/>
                <a:gd name="connsiteY12" fmla="*/ 532141 h 619324"/>
                <a:gd name="connsiteX13" fmla="*/ 760443 w 934764"/>
                <a:gd name="connsiteY13" fmla="*/ 532194 h 619324"/>
                <a:gd name="connsiteX14" fmla="*/ 320260 w 934764"/>
                <a:gd name="connsiteY14" fmla="*/ 532194 h 619324"/>
                <a:gd name="connsiteX15" fmla="*/ 420286 w 934764"/>
                <a:gd name="connsiteY15" fmla="*/ 419273 h 619324"/>
                <a:gd name="connsiteX16" fmla="*/ 420286 w 934764"/>
                <a:gd name="connsiteY16" fmla="*/ 72494 h 619324"/>
                <a:gd name="connsiteX17" fmla="*/ 246025 w 934764"/>
                <a:gd name="connsiteY17" fmla="*/ 1 h 619324"/>
                <a:gd name="connsiteX18" fmla="*/ 243237 w 934764"/>
                <a:gd name="connsiteY18" fmla="*/ 1 h 619324"/>
                <a:gd name="connsiteX19" fmla="*/ 68976 w 934764"/>
                <a:gd name="connsiteY19" fmla="*/ 72494 h 619324"/>
                <a:gd name="connsiteX20" fmla="*/ 68976 w 934764"/>
                <a:gd name="connsiteY20" fmla="*/ 418924 h 619324"/>
                <a:gd name="connsiteX21" fmla="*/ 68976 w 934764"/>
                <a:gd name="connsiteY21" fmla="*/ 418924 h 619324"/>
                <a:gd name="connsiteX22" fmla="*/ 243237 w 934764"/>
                <a:gd name="connsiteY22" fmla="*/ 619324 h 619324"/>
                <a:gd name="connsiteX23" fmla="*/ 760443 w 934764"/>
                <a:gd name="connsiteY23" fmla="*/ 619324 h 619324"/>
                <a:gd name="connsiteX24" fmla="*/ 934704 w 934764"/>
                <a:gd name="connsiteY24" fmla="*/ 434259 h 619324"/>
                <a:gd name="connsiteX25" fmla="*/ 760443 w 934764"/>
                <a:gd name="connsiteY25" fmla="*/ 248846 h 619324"/>
                <a:gd name="connsiteX26" fmla="*/ 133104 w 934764"/>
                <a:gd name="connsiteY26" fmla="*/ 361070 h 619324"/>
                <a:gd name="connsiteX27" fmla="*/ 133104 w 934764"/>
                <a:gd name="connsiteY27" fmla="*/ 361070 h 619324"/>
                <a:gd name="connsiteX28" fmla="*/ 131361 w 934764"/>
                <a:gd name="connsiteY28" fmla="*/ 133485 h 619324"/>
                <a:gd name="connsiteX29" fmla="*/ 242888 w 934764"/>
                <a:gd name="connsiteY29" fmla="*/ 86783 h 619324"/>
                <a:gd name="connsiteX30" fmla="*/ 244979 w 934764"/>
                <a:gd name="connsiteY30" fmla="*/ 86783 h 619324"/>
                <a:gd name="connsiteX31" fmla="*/ 356506 w 934764"/>
                <a:gd name="connsiteY31" fmla="*/ 133485 h 619324"/>
                <a:gd name="connsiteX32" fmla="*/ 354415 w 934764"/>
                <a:gd name="connsiteY32" fmla="*/ 361418 h 619324"/>
                <a:gd name="connsiteX33" fmla="*/ 243585 w 934764"/>
                <a:gd name="connsiteY33" fmla="*/ 486886 h 61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4764" h="619324">
                  <a:moveTo>
                    <a:pt x="760443" y="248846"/>
                  </a:moveTo>
                  <a:lnTo>
                    <a:pt x="634626" y="248846"/>
                  </a:lnTo>
                  <a:cubicBezTo>
                    <a:pt x="614318" y="245409"/>
                    <a:pt x="600642" y="226160"/>
                    <a:pt x="604079" y="205855"/>
                  </a:cubicBezTo>
                  <a:cubicBezTo>
                    <a:pt x="606727" y="190210"/>
                    <a:pt x="618981" y="177956"/>
                    <a:pt x="634626" y="175307"/>
                  </a:cubicBezTo>
                  <a:lnTo>
                    <a:pt x="681328" y="175307"/>
                  </a:lnTo>
                  <a:lnTo>
                    <a:pt x="681328" y="88177"/>
                  </a:lnTo>
                  <a:lnTo>
                    <a:pt x="634626" y="88177"/>
                  </a:lnTo>
                  <a:cubicBezTo>
                    <a:pt x="566198" y="91809"/>
                    <a:pt x="513668" y="150221"/>
                    <a:pt x="517300" y="218650"/>
                  </a:cubicBezTo>
                  <a:cubicBezTo>
                    <a:pt x="520663" y="282004"/>
                    <a:pt x="571272" y="332616"/>
                    <a:pt x="634626" y="335976"/>
                  </a:cubicBezTo>
                  <a:lnTo>
                    <a:pt x="760791" y="335976"/>
                  </a:lnTo>
                  <a:cubicBezTo>
                    <a:pt x="812529" y="338039"/>
                    <a:pt x="852798" y="381653"/>
                    <a:pt x="850731" y="433391"/>
                  </a:cubicBezTo>
                  <a:cubicBezTo>
                    <a:pt x="850724" y="433565"/>
                    <a:pt x="850717" y="433736"/>
                    <a:pt x="850710" y="433911"/>
                  </a:cubicBezTo>
                  <a:cubicBezTo>
                    <a:pt x="853247" y="485628"/>
                    <a:pt x="813376" y="529608"/>
                    <a:pt x="761663" y="532141"/>
                  </a:cubicBezTo>
                  <a:cubicBezTo>
                    <a:pt x="761255" y="532162"/>
                    <a:pt x="760851" y="532180"/>
                    <a:pt x="760443" y="532194"/>
                  </a:cubicBezTo>
                  <a:lnTo>
                    <a:pt x="320260" y="532194"/>
                  </a:lnTo>
                  <a:lnTo>
                    <a:pt x="420286" y="419273"/>
                  </a:lnTo>
                  <a:cubicBezTo>
                    <a:pt x="512299" y="321990"/>
                    <a:pt x="512299" y="169776"/>
                    <a:pt x="420286" y="72494"/>
                  </a:cubicBezTo>
                  <a:cubicBezTo>
                    <a:pt x="374277" y="25928"/>
                    <a:pt x="311484" y="-191"/>
                    <a:pt x="246025" y="1"/>
                  </a:cubicBezTo>
                  <a:lnTo>
                    <a:pt x="243237" y="1"/>
                  </a:lnTo>
                  <a:cubicBezTo>
                    <a:pt x="177777" y="-191"/>
                    <a:pt x="114985" y="25928"/>
                    <a:pt x="68976" y="72494"/>
                  </a:cubicBezTo>
                  <a:cubicBezTo>
                    <a:pt x="-22992" y="169658"/>
                    <a:pt x="-22992" y="321760"/>
                    <a:pt x="68976" y="418924"/>
                  </a:cubicBezTo>
                  <a:lnTo>
                    <a:pt x="68976" y="418924"/>
                  </a:lnTo>
                  <a:lnTo>
                    <a:pt x="243237" y="619324"/>
                  </a:lnTo>
                  <a:lnTo>
                    <a:pt x="760443" y="619324"/>
                  </a:lnTo>
                  <a:cubicBezTo>
                    <a:pt x="859392" y="615727"/>
                    <a:pt x="937060" y="533243"/>
                    <a:pt x="934704" y="434259"/>
                  </a:cubicBezTo>
                  <a:cubicBezTo>
                    <a:pt x="937251" y="335140"/>
                    <a:pt x="859531" y="252442"/>
                    <a:pt x="760443" y="248846"/>
                  </a:cubicBezTo>
                  <a:close/>
                  <a:moveTo>
                    <a:pt x="133104" y="361070"/>
                  </a:moveTo>
                  <a:lnTo>
                    <a:pt x="133104" y="361070"/>
                  </a:lnTo>
                  <a:cubicBezTo>
                    <a:pt x="72375" y="297628"/>
                    <a:pt x="71611" y="197850"/>
                    <a:pt x="131361" y="133485"/>
                  </a:cubicBezTo>
                  <a:cubicBezTo>
                    <a:pt x="160867" y="103735"/>
                    <a:pt x="200988" y="86933"/>
                    <a:pt x="242888" y="86783"/>
                  </a:cubicBezTo>
                  <a:lnTo>
                    <a:pt x="244979" y="86783"/>
                  </a:lnTo>
                  <a:cubicBezTo>
                    <a:pt x="286887" y="86894"/>
                    <a:pt x="327021" y="103704"/>
                    <a:pt x="356506" y="133485"/>
                  </a:cubicBezTo>
                  <a:cubicBezTo>
                    <a:pt x="416379" y="197989"/>
                    <a:pt x="415462" y="298022"/>
                    <a:pt x="354415" y="361418"/>
                  </a:cubicBezTo>
                  <a:lnTo>
                    <a:pt x="243585" y="486886"/>
                  </a:lnTo>
                  <a:close/>
                </a:path>
              </a:pathLst>
            </a:custGeom>
            <a:grpFill/>
            <a:ln w="34608" cap="flat">
              <a:noFill/>
              <a:prstDash val="solid"/>
              <a:miter/>
            </a:ln>
          </p:spPr>
          <p:txBody>
            <a:bodyPr rtlCol="0" anchor="ctr"/>
            <a:lstStyle/>
            <a:p>
              <a:endParaRPr lang="en-US" dirty="0">
                <a:solidFill>
                  <a:schemeClr val="tx2"/>
                </a:solidFill>
              </a:endParaRPr>
            </a:p>
          </p:txBody>
        </p:sp>
        <p:sp>
          <p:nvSpPr>
            <p:cNvPr id="21" name="Freeform: Shape 20">
              <a:extLst>
                <a:ext uri="{FF2B5EF4-FFF2-40B4-BE49-F238E27FC236}">
                  <a16:creationId xmlns:a16="http://schemas.microsoft.com/office/drawing/2014/main" id="{3D961D80-9354-40B7-A492-9660346B79CA}"/>
                </a:ext>
              </a:extLst>
            </p:cNvPr>
            <p:cNvSpPr/>
            <p:nvPr/>
          </p:nvSpPr>
          <p:spPr>
            <a:xfrm>
              <a:off x="11019947" y="3417392"/>
              <a:ext cx="90615" cy="90616"/>
            </a:xfrm>
            <a:custGeom>
              <a:avLst/>
              <a:gdLst>
                <a:gd name="connsiteX0" fmla="*/ 45360 w 90615"/>
                <a:gd name="connsiteY0" fmla="*/ 90616 h 90616"/>
                <a:gd name="connsiteX1" fmla="*/ 45360 w 90615"/>
                <a:gd name="connsiteY1" fmla="*/ 90616 h 90616"/>
                <a:gd name="connsiteX2" fmla="*/ 90616 w 90615"/>
                <a:gd name="connsiteY2" fmla="*/ 45255 h 90616"/>
                <a:gd name="connsiteX3" fmla="*/ 45256 w 90615"/>
                <a:gd name="connsiteY3" fmla="*/ 0 h 90616"/>
                <a:gd name="connsiteX4" fmla="*/ 0 w 90615"/>
                <a:gd name="connsiteY4" fmla="*/ 45361 h 90616"/>
                <a:gd name="connsiteX5" fmla="*/ 13296 w 90615"/>
                <a:gd name="connsiteY5" fmla="*/ 77372 h 90616"/>
                <a:gd name="connsiteX6" fmla="*/ 45360 w 90615"/>
                <a:gd name="connsiteY6" fmla="*/ 90616 h 9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15" h="90616">
                  <a:moveTo>
                    <a:pt x="45360" y="90616"/>
                  </a:moveTo>
                  <a:lnTo>
                    <a:pt x="45360" y="90616"/>
                  </a:lnTo>
                  <a:cubicBezTo>
                    <a:pt x="70384" y="90586"/>
                    <a:pt x="90644" y="70278"/>
                    <a:pt x="90616" y="45255"/>
                  </a:cubicBezTo>
                  <a:cubicBezTo>
                    <a:pt x="90584" y="20232"/>
                    <a:pt x="70276" y="-29"/>
                    <a:pt x="45256" y="0"/>
                  </a:cubicBezTo>
                  <a:cubicBezTo>
                    <a:pt x="20232" y="29"/>
                    <a:pt x="-31" y="20338"/>
                    <a:pt x="0" y="45361"/>
                  </a:cubicBezTo>
                  <a:cubicBezTo>
                    <a:pt x="14" y="57372"/>
                    <a:pt x="4796" y="68886"/>
                    <a:pt x="13296" y="77372"/>
                  </a:cubicBezTo>
                  <a:cubicBezTo>
                    <a:pt x="21783" y="85898"/>
                    <a:pt x="33329" y="90668"/>
                    <a:pt x="45360" y="90616"/>
                  </a:cubicBezTo>
                  <a:close/>
                </a:path>
              </a:pathLst>
            </a:custGeom>
            <a:grpFill/>
            <a:ln w="34608" cap="flat">
              <a:noFill/>
              <a:prstDash val="solid"/>
              <a:miter/>
            </a:ln>
          </p:spPr>
          <p:txBody>
            <a:bodyPr rtlCol="0" anchor="ctr"/>
            <a:lstStyle/>
            <a:p>
              <a:endParaRPr lang="en-US" dirty="0">
                <a:solidFill>
                  <a:schemeClr val="tx2"/>
                </a:solidFill>
              </a:endParaRPr>
            </a:p>
          </p:txBody>
        </p:sp>
        <p:sp>
          <p:nvSpPr>
            <p:cNvPr id="22" name="Freeform: Shape 21">
              <a:extLst>
                <a:ext uri="{FF2B5EF4-FFF2-40B4-BE49-F238E27FC236}">
                  <a16:creationId xmlns:a16="http://schemas.microsoft.com/office/drawing/2014/main" id="{A42C00A0-1B28-4391-B9D8-72101D27DE1B}"/>
                </a:ext>
              </a:extLst>
            </p:cNvPr>
            <p:cNvSpPr/>
            <p:nvPr/>
          </p:nvSpPr>
          <p:spPr>
            <a:xfrm>
              <a:off x="10880690" y="3282165"/>
              <a:ext cx="370098" cy="469808"/>
            </a:xfrm>
            <a:custGeom>
              <a:avLst/>
              <a:gdLst>
                <a:gd name="connsiteX0" fmla="*/ 183920 w 370098"/>
                <a:gd name="connsiteY0" fmla="*/ 469809 h 469808"/>
                <a:gd name="connsiteX1" fmla="*/ 317752 w 370098"/>
                <a:gd name="connsiteY1" fmla="*/ 317505 h 469808"/>
                <a:gd name="connsiteX2" fmla="*/ 317752 w 370098"/>
                <a:gd name="connsiteY2" fmla="*/ 55068 h 469808"/>
                <a:gd name="connsiteX3" fmla="*/ 184617 w 370098"/>
                <a:gd name="connsiteY3" fmla="*/ 1 h 469808"/>
                <a:gd name="connsiteX4" fmla="*/ 184617 w 370098"/>
                <a:gd name="connsiteY4" fmla="*/ 1 h 469808"/>
                <a:gd name="connsiteX5" fmla="*/ 52179 w 370098"/>
                <a:gd name="connsiteY5" fmla="*/ 55068 h 469808"/>
                <a:gd name="connsiteX6" fmla="*/ 52179 w 370098"/>
                <a:gd name="connsiteY6" fmla="*/ 317156 h 469808"/>
                <a:gd name="connsiteX7" fmla="*/ 114216 w 370098"/>
                <a:gd name="connsiteY7" fmla="*/ 116408 h 469808"/>
                <a:gd name="connsiteX8" fmla="*/ 253624 w 370098"/>
                <a:gd name="connsiteY8" fmla="*/ 116408 h 469808"/>
                <a:gd name="connsiteX9" fmla="*/ 252927 w 370098"/>
                <a:gd name="connsiteY9" fmla="*/ 260695 h 469808"/>
                <a:gd name="connsiteX10" fmla="*/ 183223 w 370098"/>
                <a:gd name="connsiteY10" fmla="*/ 338416 h 469808"/>
                <a:gd name="connsiteX11" fmla="*/ 115958 w 370098"/>
                <a:gd name="connsiteY11" fmla="*/ 260695 h 469808"/>
                <a:gd name="connsiteX12" fmla="*/ 115958 w 370098"/>
                <a:gd name="connsiteY12" fmla="*/ 260695 h 469808"/>
                <a:gd name="connsiteX13" fmla="*/ 114216 w 370098"/>
                <a:gd name="connsiteY13" fmla="*/ 116408 h 46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098" h="469808">
                  <a:moveTo>
                    <a:pt x="183920" y="469809"/>
                  </a:moveTo>
                  <a:lnTo>
                    <a:pt x="317752" y="317505"/>
                  </a:lnTo>
                  <a:cubicBezTo>
                    <a:pt x="387547" y="243947"/>
                    <a:pt x="387547" y="128626"/>
                    <a:pt x="317752" y="55068"/>
                  </a:cubicBezTo>
                  <a:cubicBezTo>
                    <a:pt x="282524" y="19649"/>
                    <a:pt x="234574" y="-183"/>
                    <a:pt x="184617" y="1"/>
                  </a:cubicBezTo>
                  <a:lnTo>
                    <a:pt x="184617" y="1"/>
                  </a:lnTo>
                  <a:cubicBezTo>
                    <a:pt x="134887" y="-75"/>
                    <a:pt x="87195" y="19755"/>
                    <a:pt x="52179" y="55068"/>
                  </a:cubicBezTo>
                  <a:cubicBezTo>
                    <a:pt x="-17393" y="128579"/>
                    <a:pt x="-17393" y="243645"/>
                    <a:pt x="52179" y="317156"/>
                  </a:cubicBezTo>
                  <a:close/>
                  <a:moveTo>
                    <a:pt x="114216" y="116408"/>
                  </a:moveTo>
                  <a:cubicBezTo>
                    <a:pt x="152957" y="78507"/>
                    <a:pt x="214883" y="78507"/>
                    <a:pt x="253624" y="116408"/>
                  </a:cubicBezTo>
                  <a:cubicBezTo>
                    <a:pt x="291934" y="156983"/>
                    <a:pt x="291627" y="220492"/>
                    <a:pt x="252927" y="260695"/>
                  </a:cubicBezTo>
                  <a:lnTo>
                    <a:pt x="183223" y="338416"/>
                  </a:lnTo>
                  <a:lnTo>
                    <a:pt x="115958" y="260695"/>
                  </a:lnTo>
                  <a:lnTo>
                    <a:pt x="115958" y="260695"/>
                  </a:lnTo>
                  <a:cubicBezTo>
                    <a:pt x="76962" y="220772"/>
                    <a:pt x="76196" y="157261"/>
                    <a:pt x="114216" y="116408"/>
                  </a:cubicBezTo>
                  <a:close/>
                </a:path>
              </a:pathLst>
            </a:custGeom>
            <a:grpFill/>
            <a:ln w="34608" cap="flat">
              <a:noFill/>
              <a:prstDash val="solid"/>
              <a:miter/>
            </a:ln>
          </p:spPr>
          <p:txBody>
            <a:bodyPr rtlCol="0" anchor="ctr"/>
            <a:lstStyle/>
            <a:p>
              <a:endParaRPr lang="en-US" dirty="0">
                <a:solidFill>
                  <a:schemeClr val="tx2"/>
                </a:solidFill>
              </a:endParaRPr>
            </a:p>
          </p:txBody>
        </p:sp>
        <p:sp>
          <p:nvSpPr>
            <p:cNvPr id="23" name="Freeform: Shape 22">
              <a:extLst>
                <a:ext uri="{FF2B5EF4-FFF2-40B4-BE49-F238E27FC236}">
                  <a16:creationId xmlns:a16="http://schemas.microsoft.com/office/drawing/2014/main" id="{F3D7436B-0C9E-454E-AB52-1EF19AD1993F}"/>
                </a:ext>
              </a:extLst>
            </p:cNvPr>
            <p:cNvSpPr/>
            <p:nvPr/>
          </p:nvSpPr>
          <p:spPr>
            <a:xfrm>
              <a:off x="10493313" y="3778461"/>
              <a:ext cx="127559" cy="127558"/>
            </a:xfrm>
            <a:custGeom>
              <a:avLst/>
              <a:gdLst>
                <a:gd name="connsiteX0" fmla="*/ 63849 w 127559"/>
                <a:gd name="connsiteY0" fmla="*/ 127559 h 127558"/>
                <a:gd name="connsiteX1" fmla="*/ 127559 w 127559"/>
                <a:gd name="connsiteY1" fmla="*/ 63710 h 127558"/>
                <a:gd name="connsiteX2" fmla="*/ 63710 w 127559"/>
                <a:gd name="connsiteY2" fmla="*/ 0 h 127558"/>
                <a:gd name="connsiteX3" fmla="*/ 0 w 127559"/>
                <a:gd name="connsiteY3" fmla="*/ 63849 h 127558"/>
                <a:gd name="connsiteX4" fmla="*/ 18541 w 127559"/>
                <a:gd name="connsiteY4" fmla="*/ 108739 h 127558"/>
                <a:gd name="connsiteX5" fmla="*/ 63849 w 127559"/>
                <a:gd name="connsiteY5" fmla="*/ 127559 h 12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559" h="127558">
                  <a:moveTo>
                    <a:pt x="63849" y="127559"/>
                  </a:moveTo>
                  <a:cubicBezTo>
                    <a:pt x="99074" y="127521"/>
                    <a:pt x="127597" y="98935"/>
                    <a:pt x="127559" y="63710"/>
                  </a:cubicBezTo>
                  <a:cubicBezTo>
                    <a:pt x="127521" y="28485"/>
                    <a:pt x="98934" y="-38"/>
                    <a:pt x="63710" y="0"/>
                  </a:cubicBezTo>
                  <a:cubicBezTo>
                    <a:pt x="28485" y="38"/>
                    <a:pt x="-38" y="28624"/>
                    <a:pt x="0" y="63849"/>
                  </a:cubicBezTo>
                  <a:cubicBezTo>
                    <a:pt x="19" y="80672"/>
                    <a:pt x="6683" y="96805"/>
                    <a:pt x="18541" y="108739"/>
                  </a:cubicBezTo>
                  <a:cubicBezTo>
                    <a:pt x="30531" y="120801"/>
                    <a:pt x="46841" y="127576"/>
                    <a:pt x="63849" y="127559"/>
                  </a:cubicBezTo>
                  <a:close/>
                </a:path>
              </a:pathLst>
            </a:custGeom>
            <a:grpFill/>
            <a:ln w="34608" cap="flat">
              <a:noFill/>
              <a:prstDash val="solid"/>
              <a:miter/>
            </a:ln>
          </p:spPr>
          <p:txBody>
            <a:bodyPr rtlCol="0" anchor="ctr"/>
            <a:lstStyle/>
            <a:p>
              <a:endParaRPr lang="en-US" dirty="0">
                <a:solidFill>
                  <a:schemeClr val="tx2"/>
                </a:solidFill>
              </a:endParaRPr>
            </a:p>
          </p:txBody>
        </p:sp>
      </p:grpSp>
      <p:sp>
        <p:nvSpPr>
          <p:cNvPr id="30" name="Freeform: Shape 29">
            <a:extLst>
              <a:ext uri="{FF2B5EF4-FFF2-40B4-BE49-F238E27FC236}">
                <a16:creationId xmlns:a16="http://schemas.microsoft.com/office/drawing/2014/main" id="{15871E3B-8004-4A2C-AB93-BC3AA6564C12}"/>
              </a:ext>
              <a:ext uri="{C183D7F6-B498-43B3-948B-1728B52AA6E4}">
                <adec:decorative xmlns:adec="http://schemas.microsoft.com/office/drawing/2017/decorative" val="1"/>
              </a:ext>
            </a:extLst>
          </p:cNvPr>
          <p:cNvSpPr>
            <a:spLocks noChangeAspect="1"/>
          </p:cNvSpPr>
          <p:nvPr/>
        </p:nvSpPr>
        <p:spPr>
          <a:xfrm>
            <a:off x="2831933" y="3423751"/>
            <a:ext cx="722522" cy="682029"/>
          </a:xfrm>
          <a:custGeom>
            <a:avLst/>
            <a:gdLst>
              <a:gd name="connsiteX0" fmla="*/ 30223 w 32133"/>
              <a:gd name="connsiteY0" fmla="*/ 9072 h 30332"/>
              <a:gd name="connsiteX1" fmla="*/ 29384 w 32133"/>
              <a:gd name="connsiteY1" fmla="*/ 8365 h 30332"/>
              <a:gd name="connsiteX2" fmla="*/ 28857 w 32133"/>
              <a:gd name="connsiteY2" fmla="*/ 1234 h 30332"/>
              <a:gd name="connsiteX3" fmla="*/ 21729 w 32133"/>
              <a:gd name="connsiteY3" fmla="*/ 1759 h 30332"/>
              <a:gd name="connsiteX4" fmla="*/ 21729 w 32133"/>
              <a:gd name="connsiteY4" fmla="*/ 8365 h 30332"/>
              <a:gd name="connsiteX5" fmla="*/ 20890 w 32133"/>
              <a:gd name="connsiteY5" fmla="*/ 9072 h 30332"/>
              <a:gd name="connsiteX6" fmla="*/ 18949 w 32133"/>
              <a:gd name="connsiteY6" fmla="*/ 13733 h 30332"/>
              <a:gd name="connsiteX7" fmla="*/ 18949 w 32133"/>
              <a:gd name="connsiteY7" fmla="*/ 14703 h 30332"/>
              <a:gd name="connsiteX8" fmla="*/ 9472 w 32133"/>
              <a:gd name="connsiteY8" fmla="*/ 14703 h 30332"/>
              <a:gd name="connsiteX9" fmla="*/ 9472 w 32133"/>
              <a:gd name="connsiteY9" fmla="*/ 21736 h 30332"/>
              <a:gd name="connsiteX10" fmla="*/ -5 w 32133"/>
              <a:gd name="connsiteY10" fmla="*/ 21736 h 30332"/>
              <a:gd name="connsiteX11" fmla="*/ -5 w 32133"/>
              <a:gd name="connsiteY11" fmla="*/ 30279 h 30332"/>
              <a:gd name="connsiteX12" fmla="*/ 2990 w 32133"/>
              <a:gd name="connsiteY12" fmla="*/ 30279 h 30332"/>
              <a:gd name="connsiteX13" fmla="*/ 2990 w 32133"/>
              <a:gd name="connsiteY13" fmla="*/ 24731 h 30332"/>
              <a:gd name="connsiteX14" fmla="*/ 9472 w 32133"/>
              <a:gd name="connsiteY14" fmla="*/ 24731 h 30332"/>
              <a:gd name="connsiteX15" fmla="*/ 9472 w 32133"/>
              <a:gd name="connsiteY15" fmla="*/ 30279 h 30332"/>
              <a:gd name="connsiteX16" fmla="*/ 12467 w 32133"/>
              <a:gd name="connsiteY16" fmla="*/ 30279 h 30332"/>
              <a:gd name="connsiteX17" fmla="*/ 12467 w 32133"/>
              <a:gd name="connsiteY17" fmla="*/ 17758 h 30332"/>
              <a:gd name="connsiteX18" fmla="*/ 18949 w 32133"/>
              <a:gd name="connsiteY18" fmla="*/ 17758 h 30332"/>
              <a:gd name="connsiteX19" fmla="*/ 18949 w 32133"/>
              <a:gd name="connsiteY19" fmla="*/ 30338 h 30332"/>
              <a:gd name="connsiteX20" fmla="*/ 21944 w 32133"/>
              <a:gd name="connsiteY20" fmla="*/ 30338 h 30332"/>
              <a:gd name="connsiteX21" fmla="*/ 21944 w 32133"/>
              <a:gd name="connsiteY21" fmla="*/ 13733 h 30332"/>
              <a:gd name="connsiteX22" fmla="*/ 25538 w 32133"/>
              <a:gd name="connsiteY22" fmla="*/ 10138 h 30332"/>
              <a:gd name="connsiteX23" fmla="*/ 29133 w 32133"/>
              <a:gd name="connsiteY23" fmla="*/ 13733 h 30332"/>
              <a:gd name="connsiteX24" fmla="*/ 29133 w 32133"/>
              <a:gd name="connsiteY24" fmla="*/ 30279 h 30332"/>
              <a:gd name="connsiteX25" fmla="*/ 32128 w 32133"/>
              <a:gd name="connsiteY25" fmla="*/ 30279 h 30332"/>
              <a:gd name="connsiteX26" fmla="*/ 32128 w 32133"/>
              <a:gd name="connsiteY26" fmla="*/ 13733 h 30332"/>
              <a:gd name="connsiteX27" fmla="*/ 30223 w 32133"/>
              <a:gd name="connsiteY27" fmla="*/ 9072 h 30332"/>
              <a:gd name="connsiteX28" fmla="*/ 25562 w 32133"/>
              <a:gd name="connsiteY28" fmla="*/ 3021 h 30332"/>
              <a:gd name="connsiteX29" fmla="*/ 27623 w 32133"/>
              <a:gd name="connsiteY29" fmla="*/ 5082 h 30332"/>
              <a:gd name="connsiteX30" fmla="*/ 25562 w 32133"/>
              <a:gd name="connsiteY30" fmla="*/ 7143 h 30332"/>
              <a:gd name="connsiteX31" fmla="*/ 23502 w 32133"/>
              <a:gd name="connsiteY31" fmla="*/ 5082 h 30332"/>
              <a:gd name="connsiteX32" fmla="*/ 23502 w 32133"/>
              <a:gd name="connsiteY32" fmla="*/ 5070 h 30332"/>
              <a:gd name="connsiteX33" fmla="*/ 25562 w 32133"/>
              <a:gd name="connsiteY33" fmla="*/ 3021 h 3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133" h="30332">
                <a:moveTo>
                  <a:pt x="30223" y="9072"/>
                </a:moveTo>
                <a:cubicBezTo>
                  <a:pt x="29972" y="8811"/>
                  <a:pt x="29684" y="8573"/>
                  <a:pt x="29384" y="8365"/>
                </a:cubicBezTo>
                <a:cubicBezTo>
                  <a:pt x="31206" y="6250"/>
                  <a:pt x="30978" y="3059"/>
                  <a:pt x="28857" y="1234"/>
                </a:cubicBezTo>
                <a:cubicBezTo>
                  <a:pt x="26749" y="-590"/>
                  <a:pt x="23550" y="-355"/>
                  <a:pt x="21729" y="1759"/>
                </a:cubicBezTo>
                <a:cubicBezTo>
                  <a:pt x="20087" y="3656"/>
                  <a:pt x="20087" y="6467"/>
                  <a:pt x="21729" y="8365"/>
                </a:cubicBezTo>
                <a:cubicBezTo>
                  <a:pt x="21429" y="8573"/>
                  <a:pt x="21141" y="8811"/>
                  <a:pt x="20890" y="9072"/>
                </a:cubicBezTo>
                <a:cubicBezTo>
                  <a:pt x="19644" y="10304"/>
                  <a:pt x="18949" y="11982"/>
                  <a:pt x="18949" y="13733"/>
                </a:cubicBezTo>
                <a:lnTo>
                  <a:pt x="18949" y="14703"/>
                </a:lnTo>
                <a:lnTo>
                  <a:pt x="9472" y="14703"/>
                </a:lnTo>
                <a:lnTo>
                  <a:pt x="9472" y="21736"/>
                </a:lnTo>
                <a:lnTo>
                  <a:pt x="-5" y="21736"/>
                </a:lnTo>
                <a:lnTo>
                  <a:pt x="-5" y="30279"/>
                </a:lnTo>
                <a:lnTo>
                  <a:pt x="2990" y="30279"/>
                </a:lnTo>
                <a:lnTo>
                  <a:pt x="2990" y="24731"/>
                </a:lnTo>
                <a:lnTo>
                  <a:pt x="9472" y="24731"/>
                </a:lnTo>
                <a:lnTo>
                  <a:pt x="9472" y="30279"/>
                </a:lnTo>
                <a:lnTo>
                  <a:pt x="12467" y="30279"/>
                </a:lnTo>
                <a:lnTo>
                  <a:pt x="12467" y="17758"/>
                </a:lnTo>
                <a:lnTo>
                  <a:pt x="18949" y="17758"/>
                </a:lnTo>
                <a:lnTo>
                  <a:pt x="18949" y="30338"/>
                </a:lnTo>
                <a:lnTo>
                  <a:pt x="21944" y="30338"/>
                </a:lnTo>
                <a:lnTo>
                  <a:pt x="21944" y="13733"/>
                </a:lnTo>
                <a:cubicBezTo>
                  <a:pt x="21944" y="11747"/>
                  <a:pt x="23550" y="10138"/>
                  <a:pt x="25538" y="10138"/>
                </a:cubicBezTo>
                <a:cubicBezTo>
                  <a:pt x="27528" y="10138"/>
                  <a:pt x="29133" y="11747"/>
                  <a:pt x="29133" y="13733"/>
                </a:cubicBezTo>
                <a:lnTo>
                  <a:pt x="29133" y="30279"/>
                </a:lnTo>
                <a:lnTo>
                  <a:pt x="32128" y="30279"/>
                </a:lnTo>
                <a:lnTo>
                  <a:pt x="32128" y="13733"/>
                </a:lnTo>
                <a:cubicBezTo>
                  <a:pt x="32140" y="11987"/>
                  <a:pt x="31457" y="10310"/>
                  <a:pt x="30223" y="9072"/>
                </a:cubicBezTo>
                <a:close/>
                <a:moveTo>
                  <a:pt x="25562" y="3021"/>
                </a:moveTo>
                <a:cubicBezTo>
                  <a:pt x="26701" y="3021"/>
                  <a:pt x="27623" y="3944"/>
                  <a:pt x="27623" y="5082"/>
                </a:cubicBezTo>
                <a:cubicBezTo>
                  <a:pt x="27623" y="6220"/>
                  <a:pt x="26701" y="7143"/>
                  <a:pt x="25562" y="7143"/>
                </a:cubicBezTo>
                <a:cubicBezTo>
                  <a:pt x="24425" y="7143"/>
                  <a:pt x="23502" y="6220"/>
                  <a:pt x="23502" y="5082"/>
                </a:cubicBezTo>
                <a:cubicBezTo>
                  <a:pt x="23502" y="5079"/>
                  <a:pt x="23502" y="5074"/>
                  <a:pt x="23502" y="5070"/>
                </a:cubicBezTo>
                <a:cubicBezTo>
                  <a:pt x="23514" y="3937"/>
                  <a:pt x="24425" y="3021"/>
                  <a:pt x="25562" y="3021"/>
                </a:cubicBezTo>
                <a:close/>
              </a:path>
            </a:pathLst>
          </a:custGeom>
          <a:solidFill>
            <a:schemeClr val="tx2"/>
          </a:solidFill>
          <a:ln w="1198"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3EA0ACF1-79AA-4D87-882F-BF57C1C7C209}"/>
              </a:ext>
              <a:ext uri="{C183D7F6-B498-43B3-948B-1728B52AA6E4}">
                <adec:decorative xmlns:adec="http://schemas.microsoft.com/office/drawing/2017/decorative" val="1"/>
              </a:ext>
            </a:extLst>
          </p:cNvPr>
          <p:cNvSpPr>
            <a:spLocks noChangeAspect="1"/>
          </p:cNvSpPr>
          <p:nvPr/>
        </p:nvSpPr>
        <p:spPr>
          <a:xfrm flipH="1">
            <a:off x="3653132" y="2255970"/>
            <a:ext cx="660119" cy="598170"/>
          </a:xfrm>
          <a:custGeom>
            <a:avLst/>
            <a:gdLst>
              <a:gd name="connsiteX0" fmla="*/ 32775 w 32816"/>
              <a:gd name="connsiteY0" fmla="*/ 6 h 29737"/>
              <a:gd name="connsiteX1" fmla="*/ 2655 w 32816"/>
              <a:gd name="connsiteY1" fmla="*/ 6 h 29737"/>
              <a:gd name="connsiteX2" fmla="*/ 2655 w 32816"/>
              <a:gd name="connsiteY2" fmla="*/ 15582 h 29737"/>
              <a:gd name="connsiteX3" fmla="*/ -5 w 32816"/>
              <a:gd name="connsiteY3" fmla="*/ 16372 h 29737"/>
              <a:gd name="connsiteX4" fmla="*/ 857 w 32816"/>
              <a:gd name="connsiteY4" fmla="*/ 19248 h 29737"/>
              <a:gd name="connsiteX5" fmla="*/ 7842 w 32816"/>
              <a:gd name="connsiteY5" fmla="*/ 17175 h 29737"/>
              <a:gd name="connsiteX6" fmla="*/ 14971 w 32816"/>
              <a:gd name="connsiteY6" fmla="*/ 17175 h 29737"/>
              <a:gd name="connsiteX7" fmla="*/ 15858 w 32816"/>
              <a:gd name="connsiteY7" fmla="*/ 17930 h 29737"/>
              <a:gd name="connsiteX8" fmla="*/ 15858 w 32816"/>
              <a:gd name="connsiteY8" fmla="*/ 18014 h 29737"/>
              <a:gd name="connsiteX9" fmla="*/ 15654 w 32816"/>
              <a:gd name="connsiteY9" fmla="*/ 18721 h 29737"/>
              <a:gd name="connsiteX10" fmla="*/ 14971 w 32816"/>
              <a:gd name="connsiteY10" fmla="*/ 18912 h 29737"/>
              <a:gd name="connsiteX11" fmla="*/ 8382 w 32816"/>
              <a:gd name="connsiteY11" fmla="*/ 18912 h 29737"/>
              <a:gd name="connsiteX12" fmla="*/ 8382 w 32816"/>
              <a:gd name="connsiteY12" fmla="*/ 21908 h 29737"/>
              <a:gd name="connsiteX13" fmla="*/ 14971 w 32816"/>
              <a:gd name="connsiteY13" fmla="*/ 21908 h 29737"/>
              <a:gd name="connsiteX14" fmla="*/ 17296 w 32816"/>
              <a:gd name="connsiteY14" fmla="*/ 21225 h 29737"/>
              <a:gd name="connsiteX15" fmla="*/ 23286 w 32816"/>
              <a:gd name="connsiteY15" fmla="*/ 21225 h 29737"/>
              <a:gd name="connsiteX16" fmla="*/ 15366 w 32816"/>
              <a:gd name="connsiteY16" fmla="*/ 26748 h 29737"/>
              <a:gd name="connsiteX17" fmla="*/ 558 w 32816"/>
              <a:gd name="connsiteY17" fmla="*/ 26748 h 29737"/>
              <a:gd name="connsiteX18" fmla="*/ 558 w 32816"/>
              <a:gd name="connsiteY18" fmla="*/ 29743 h 29737"/>
              <a:gd name="connsiteX19" fmla="*/ 16373 w 32816"/>
              <a:gd name="connsiteY19" fmla="*/ 29743 h 29737"/>
              <a:gd name="connsiteX20" fmla="*/ 28606 w 32816"/>
              <a:gd name="connsiteY20" fmla="*/ 21225 h 29737"/>
              <a:gd name="connsiteX21" fmla="*/ 32811 w 32816"/>
              <a:gd name="connsiteY21" fmla="*/ 21225 h 29737"/>
              <a:gd name="connsiteX22" fmla="*/ 29780 w 32816"/>
              <a:gd name="connsiteY22" fmla="*/ 18230 h 29737"/>
              <a:gd name="connsiteX23" fmla="*/ 18841 w 32816"/>
              <a:gd name="connsiteY23" fmla="*/ 18230 h 29737"/>
              <a:gd name="connsiteX24" fmla="*/ 18841 w 32816"/>
              <a:gd name="connsiteY24" fmla="*/ 17846 h 29737"/>
              <a:gd name="connsiteX25" fmla="*/ 17296 w 32816"/>
              <a:gd name="connsiteY25" fmla="*/ 14875 h 29737"/>
              <a:gd name="connsiteX26" fmla="*/ 17703 w 32816"/>
              <a:gd name="connsiteY26" fmla="*/ 14875 h 29737"/>
              <a:gd name="connsiteX27" fmla="*/ 22699 w 32816"/>
              <a:gd name="connsiteY27" fmla="*/ 9951 h 29737"/>
              <a:gd name="connsiteX28" fmla="*/ 17775 w 32816"/>
              <a:gd name="connsiteY28" fmla="*/ 4954 h 29737"/>
              <a:gd name="connsiteX29" fmla="*/ 12779 w 32816"/>
              <a:gd name="connsiteY29" fmla="*/ 9879 h 29737"/>
              <a:gd name="connsiteX30" fmla="*/ 12779 w 32816"/>
              <a:gd name="connsiteY30" fmla="*/ 9963 h 29737"/>
              <a:gd name="connsiteX31" fmla="*/ 15175 w 32816"/>
              <a:gd name="connsiteY31" fmla="*/ 14204 h 29737"/>
              <a:gd name="connsiteX32" fmla="*/ 7411 w 32816"/>
              <a:gd name="connsiteY32" fmla="*/ 14204 h 29737"/>
              <a:gd name="connsiteX33" fmla="*/ 5650 w 32816"/>
              <a:gd name="connsiteY33" fmla="*/ 14719 h 29737"/>
              <a:gd name="connsiteX34" fmla="*/ 5650 w 32816"/>
              <a:gd name="connsiteY34" fmla="*/ 3025 h 29737"/>
              <a:gd name="connsiteX35" fmla="*/ 29780 w 32816"/>
              <a:gd name="connsiteY35" fmla="*/ 3025 h 29737"/>
              <a:gd name="connsiteX36" fmla="*/ 15762 w 32816"/>
              <a:gd name="connsiteY36" fmla="*/ 9939 h 29737"/>
              <a:gd name="connsiteX37" fmla="*/ 17727 w 32816"/>
              <a:gd name="connsiteY37" fmla="*/ 7974 h 29737"/>
              <a:gd name="connsiteX38" fmla="*/ 19692 w 32816"/>
              <a:gd name="connsiteY38" fmla="*/ 9939 h 29737"/>
              <a:gd name="connsiteX39" fmla="*/ 17727 w 32816"/>
              <a:gd name="connsiteY39" fmla="*/ 11903 h 29737"/>
              <a:gd name="connsiteX40" fmla="*/ 17715 w 32816"/>
              <a:gd name="connsiteY40" fmla="*/ 11903 h 29737"/>
              <a:gd name="connsiteX41" fmla="*/ 15762 w 32816"/>
              <a:gd name="connsiteY41" fmla="*/ 9963 h 2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816" h="29737">
                <a:moveTo>
                  <a:pt x="32775" y="6"/>
                </a:moveTo>
                <a:lnTo>
                  <a:pt x="2655" y="6"/>
                </a:lnTo>
                <a:lnTo>
                  <a:pt x="2655" y="15582"/>
                </a:lnTo>
                <a:lnTo>
                  <a:pt x="-5" y="16372"/>
                </a:lnTo>
                <a:lnTo>
                  <a:pt x="857" y="19248"/>
                </a:lnTo>
                <a:lnTo>
                  <a:pt x="7842" y="17175"/>
                </a:lnTo>
                <a:lnTo>
                  <a:pt x="14971" y="17175"/>
                </a:lnTo>
                <a:cubicBezTo>
                  <a:pt x="15247" y="17175"/>
                  <a:pt x="15810" y="17175"/>
                  <a:pt x="15858" y="17930"/>
                </a:cubicBezTo>
                <a:lnTo>
                  <a:pt x="15858" y="18014"/>
                </a:lnTo>
                <a:cubicBezTo>
                  <a:pt x="15870" y="18266"/>
                  <a:pt x="15798" y="18517"/>
                  <a:pt x="15654" y="18721"/>
                </a:cubicBezTo>
                <a:cubicBezTo>
                  <a:pt x="15462" y="18865"/>
                  <a:pt x="15211" y="18936"/>
                  <a:pt x="14971" y="18912"/>
                </a:cubicBezTo>
                <a:lnTo>
                  <a:pt x="8382" y="18912"/>
                </a:lnTo>
                <a:lnTo>
                  <a:pt x="8382" y="21908"/>
                </a:lnTo>
                <a:lnTo>
                  <a:pt x="14971" y="21908"/>
                </a:lnTo>
                <a:cubicBezTo>
                  <a:pt x="15798" y="21932"/>
                  <a:pt x="16613" y="21692"/>
                  <a:pt x="17296" y="21225"/>
                </a:cubicBezTo>
                <a:lnTo>
                  <a:pt x="23286" y="21225"/>
                </a:lnTo>
                <a:lnTo>
                  <a:pt x="15366" y="26748"/>
                </a:lnTo>
                <a:lnTo>
                  <a:pt x="558" y="26748"/>
                </a:lnTo>
                <a:lnTo>
                  <a:pt x="558" y="29743"/>
                </a:lnTo>
                <a:lnTo>
                  <a:pt x="16373" y="29743"/>
                </a:lnTo>
                <a:lnTo>
                  <a:pt x="28606" y="21225"/>
                </a:lnTo>
                <a:lnTo>
                  <a:pt x="32811" y="21225"/>
                </a:lnTo>
                <a:close/>
                <a:moveTo>
                  <a:pt x="29780" y="18230"/>
                </a:moveTo>
                <a:lnTo>
                  <a:pt x="18841" y="18230"/>
                </a:lnTo>
                <a:cubicBezTo>
                  <a:pt x="18841" y="18062"/>
                  <a:pt x="18841" y="17918"/>
                  <a:pt x="18841" y="17846"/>
                </a:cubicBezTo>
                <a:cubicBezTo>
                  <a:pt x="18805" y="16672"/>
                  <a:pt x="18230" y="15582"/>
                  <a:pt x="17296" y="14875"/>
                </a:cubicBezTo>
                <a:lnTo>
                  <a:pt x="17703" y="14875"/>
                </a:lnTo>
                <a:cubicBezTo>
                  <a:pt x="20446" y="14899"/>
                  <a:pt x="22675" y="12694"/>
                  <a:pt x="22699" y="9951"/>
                </a:cubicBezTo>
                <a:cubicBezTo>
                  <a:pt x="22723" y="7207"/>
                  <a:pt x="20518" y="4978"/>
                  <a:pt x="17775" y="4954"/>
                </a:cubicBezTo>
                <a:cubicBezTo>
                  <a:pt x="15031" y="4930"/>
                  <a:pt x="12803" y="7135"/>
                  <a:pt x="12779" y="9879"/>
                </a:cubicBezTo>
                <a:cubicBezTo>
                  <a:pt x="12779" y="9903"/>
                  <a:pt x="12779" y="9939"/>
                  <a:pt x="12779" y="9963"/>
                </a:cubicBezTo>
                <a:cubicBezTo>
                  <a:pt x="12767" y="11700"/>
                  <a:pt x="13677" y="13317"/>
                  <a:pt x="15175" y="14204"/>
                </a:cubicBezTo>
                <a:lnTo>
                  <a:pt x="7411" y="14204"/>
                </a:lnTo>
                <a:lnTo>
                  <a:pt x="5650" y="14719"/>
                </a:lnTo>
                <a:lnTo>
                  <a:pt x="5650" y="3025"/>
                </a:lnTo>
                <a:lnTo>
                  <a:pt x="29780" y="3025"/>
                </a:lnTo>
                <a:close/>
                <a:moveTo>
                  <a:pt x="15762" y="9939"/>
                </a:moveTo>
                <a:cubicBezTo>
                  <a:pt x="15762" y="8848"/>
                  <a:pt x="16637" y="7974"/>
                  <a:pt x="17727" y="7974"/>
                </a:cubicBezTo>
                <a:cubicBezTo>
                  <a:pt x="18817" y="7974"/>
                  <a:pt x="19692" y="8848"/>
                  <a:pt x="19692" y="9939"/>
                </a:cubicBezTo>
                <a:cubicBezTo>
                  <a:pt x="19692" y="11029"/>
                  <a:pt x="18817" y="11903"/>
                  <a:pt x="17727" y="11903"/>
                </a:cubicBezTo>
                <a:cubicBezTo>
                  <a:pt x="17727" y="11903"/>
                  <a:pt x="17715" y="11903"/>
                  <a:pt x="17715" y="11903"/>
                </a:cubicBezTo>
                <a:cubicBezTo>
                  <a:pt x="16637" y="11903"/>
                  <a:pt x="15774" y="11041"/>
                  <a:pt x="15762" y="9963"/>
                </a:cubicBezTo>
                <a:close/>
              </a:path>
            </a:pathLst>
          </a:custGeom>
          <a:solidFill>
            <a:schemeClr val="tx2"/>
          </a:solidFill>
          <a:ln w="1198" cap="flat">
            <a:noFill/>
            <a:prstDash val="solid"/>
            <a:miter/>
          </a:ln>
        </p:spPr>
        <p:txBody>
          <a:bodyPr rtlCol="0" anchor="ctr"/>
          <a:lstStyle/>
          <a:p>
            <a:endParaRPr lang="en-US" dirty="0"/>
          </a:p>
        </p:txBody>
      </p:sp>
      <p:sp>
        <p:nvSpPr>
          <p:cNvPr id="4" name="Slide Number Placeholder 3">
            <a:extLst>
              <a:ext uri="{FF2B5EF4-FFF2-40B4-BE49-F238E27FC236}">
                <a16:creationId xmlns:a16="http://schemas.microsoft.com/office/drawing/2014/main" id="{06F3E4A1-9E30-8DA1-7639-E189AC584C47}"/>
              </a:ext>
              <a:ext uri="{C183D7F6-B498-43B3-948B-1728B52AA6E4}">
                <adec:decorative xmlns:adec="http://schemas.microsoft.com/office/drawing/2017/decorative" val="1"/>
              </a:ext>
            </a:extLst>
          </p:cNvPr>
          <p:cNvSpPr>
            <a:spLocks noGrp="1"/>
          </p:cNvSpPr>
          <p:nvPr>
            <p:ph type="sldNum" sz="quarter" idx="12"/>
          </p:nvPr>
        </p:nvSpPr>
        <p:spPr>
          <a:xfrm>
            <a:off x="11449993" y="6337639"/>
            <a:ext cx="283219" cy="175694"/>
          </a:xfrm>
        </p:spPr>
        <p:txBody>
          <a:bodyPr/>
          <a:lstStyle/>
          <a:p>
            <a:fld id="{BB333B34-C87C-402E-ABB0-13B7C9DEBBC4}" type="slidenum">
              <a:rPr lang="en-US" smtClean="0"/>
              <a:pPr/>
              <a:t>4</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A3DD0-0B76-BFFA-CA93-CC4D6207723B}"/>
              </a:ext>
            </a:extLst>
          </p:cNvPr>
          <p:cNvSpPr>
            <a:spLocks noGrp="1"/>
          </p:cNvSpPr>
          <p:nvPr>
            <p:ph type="title"/>
          </p:nvPr>
        </p:nvSpPr>
        <p:spPr>
          <a:xfrm>
            <a:off x="533957" y="463845"/>
            <a:ext cx="3289383" cy="3401475"/>
          </a:xfrm>
        </p:spPr>
        <p:txBody>
          <a:bodyPr/>
          <a:lstStyle/>
          <a:p>
            <a:r>
              <a:rPr lang="en-US" dirty="0"/>
              <a:t>Financial recovery after losing your spouse</a:t>
            </a:r>
          </a:p>
        </p:txBody>
      </p:sp>
      <p:pic>
        <p:nvPicPr>
          <p:cNvPr id="4" name="Graphic 3">
            <a:extLst>
              <a:ext uri="{FF2B5EF4-FFF2-40B4-BE49-F238E27FC236}">
                <a16:creationId xmlns:a16="http://schemas.microsoft.com/office/drawing/2014/main" id="{DE56A10F-C79A-E4EC-362D-E3614D0C3D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0455" y="2978110"/>
            <a:ext cx="1280322" cy="1649646"/>
          </a:xfrm>
          <a:prstGeom prst="rect">
            <a:avLst/>
          </a:prstGeom>
        </p:spPr>
      </p:pic>
      <p:sp>
        <p:nvSpPr>
          <p:cNvPr id="8" name="Content Placeholder 2">
            <a:extLst>
              <a:ext uri="{FF2B5EF4-FFF2-40B4-BE49-F238E27FC236}">
                <a16:creationId xmlns:a16="http://schemas.microsoft.com/office/drawing/2014/main" id="{B2F1C8DB-29CC-3D51-AB7B-4FE83F1F10C8}"/>
              </a:ext>
            </a:extLst>
          </p:cNvPr>
          <p:cNvSpPr txBox="1">
            <a:spLocks/>
          </p:cNvSpPr>
          <p:nvPr/>
        </p:nvSpPr>
        <p:spPr>
          <a:xfrm>
            <a:off x="4356432" y="463844"/>
            <a:ext cx="7378248" cy="2544286"/>
          </a:xfrm>
          <a:prstGeom prst="rect">
            <a:avLst/>
          </a:prstGeom>
        </p:spPr>
        <p:txBody>
          <a:bodyPr lIns="0" tIns="0" rIns="0" bIns="0">
            <a:sp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0"/>
              </a:spcBef>
              <a:spcAft>
                <a:spcPts val="800"/>
              </a:spcAft>
              <a:buClr>
                <a:prstClr val="black"/>
              </a:buClr>
              <a:buNone/>
              <a:defRPr/>
            </a:pPr>
            <a:r>
              <a:rPr lang="en-CA" sz="2400" dirty="0">
                <a:solidFill>
                  <a:prstClr val="black"/>
                </a:solidFill>
                <a:latin typeface="Arial" panose="020B0604020202020204"/>
              </a:rPr>
              <a:t>Getting and staying involved in day-to day personal finance activities as well as longer-term planning can cultivate financial empowerment </a:t>
            </a:r>
            <a:r>
              <a:rPr lang="en-CA" sz="2400" spc="-10" dirty="0">
                <a:solidFill>
                  <a:prstClr val="black"/>
                </a:solidFill>
                <a:latin typeface="Arial" panose="020B0604020202020204"/>
              </a:rPr>
              <a:t>and help reduce your future exposure to financial risk.</a:t>
            </a:r>
          </a:p>
          <a:p>
            <a:pPr marL="0" indent="0">
              <a:spcBef>
                <a:spcPts val="0"/>
              </a:spcBef>
              <a:spcAft>
                <a:spcPts val="800"/>
              </a:spcAft>
              <a:buClr>
                <a:prstClr val="black"/>
              </a:buClr>
              <a:buNone/>
              <a:defRPr/>
            </a:pPr>
            <a:r>
              <a:rPr lang="en-CA" sz="2400" spc="-10" dirty="0">
                <a:solidFill>
                  <a:prstClr val="black"/>
                </a:solidFill>
                <a:latin typeface="Arial" panose="020B0604020202020204"/>
              </a:rPr>
              <a:t> </a:t>
            </a:r>
          </a:p>
          <a:p>
            <a:pPr marL="0" indent="0">
              <a:spcBef>
                <a:spcPts val="0"/>
              </a:spcBef>
              <a:spcAft>
                <a:spcPts val="800"/>
              </a:spcAft>
              <a:buClr>
                <a:prstClr val="black"/>
              </a:buClr>
              <a:buNone/>
              <a:defRPr/>
            </a:pPr>
            <a:r>
              <a:rPr lang="en-CA" dirty="0">
                <a:solidFill>
                  <a:prstClr val="black"/>
                </a:solidFill>
                <a:latin typeface="Arial" panose="020B0604020202020204"/>
              </a:rPr>
              <a:t>Partnering with a financial professional you trust </a:t>
            </a:r>
            <a:r>
              <a:rPr lang="en-CA" spc="-10" dirty="0">
                <a:solidFill>
                  <a:prstClr val="black"/>
                </a:solidFill>
                <a:latin typeface="Arial" panose="020B0604020202020204"/>
              </a:rPr>
              <a:t>can help you achieve the confidence to deal with:</a:t>
            </a:r>
          </a:p>
        </p:txBody>
      </p:sp>
      <p:sp>
        <p:nvSpPr>
          <p:cNvPr id="9" name="Content Placeholder 10">
            <a:extLst>
              <a:ext uri="{FF2B5EF4-FFF2-40B4-BE49-F238E27FC236}">
                <a16:creationId xmlns:a16="http://schemas.microsoft.com/office/drawing/2014/main" id="{41A3A289-61DE-C153-B688-460ABA185CB9}"/>
              </a:ext>
            </a:extLst>
          </p:cNvPr>
          <p:cNvSpPr txBox="1">
            <a:spLocks/>
          </p:cNvSpPr>
          <p:nvPr/>
        </p:nvSpPr>
        <p:spPr>
          <a:xfrm>
            <a:off x="4356432" y="3108508"/>
            <a:ext cx="5454001" cy="2662267"/>
          </a:xfrm>
          <a:prstGeom prst="rect">
            <a:avLst/>
          </a:prstGeom>
        </p:spPr>
        <p:txBody>
          <a:bodyPr vert="horz" lIns="0" tIns="0" rIns="0" bIns="0" rtlCol="0" anchor="t" anchorCtr="0">
            <a:spAutoFit/>
          </a:bodyPr>
          <a:lstStyle>
            <a:lvl1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20B0604020202020204" pitchFamily="34" charset="0"/>
                <a:ea typeface="+mn-ea"/>
                <a:cs typeface="+mn-cs"/>
              </a:defRPr>
            </a:lvl1pPr>
            <a:lvl2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2pPr>
            <a:lvl3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3pPr>
            <a:lvl4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4pPr>
            <a:lvl5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5pPr>
            <a:lvl6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6pPr>
            <a:lvl7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7pPr>
            <a:lvl8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8pPr>
            <a:lvl9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9pPr>
          </a:lstStyle>
          <a:p>
            <a:pPr marL="285750" indent="-285750">
              <a:spcBef>
                <a:spcPts val="1200"/>
              </a:spcBef>
              <a:buFont typeface="Arial" panose="020B0604020202020204" pitchFamily="34" charset="0"/>
              <a:buChar char="•"/>
            </a:pPr>
            <a:r>
              <a:rPr lang="en-CA" sz="2000" dirty="0">
                <a:latin typeface="+mn-lt"/>
                <a:cs typeface="Times New Roman" panose="02020603050405020304" pitchFamily="18" charset="0"/>
              </a:rPr>
              <a:t>Identifying unsustainable spending and how to budget for your new circumstances.</a:t>
            </a:r>
          </a:p>
          <a:p>
            <a:pPr marL="285750" indent="-285750">
              <a:spcBef>
                <a:spcPts val="1200"/>
              </a:spcBef>
              <a:buFont typeface="Arial" panose="020B0604020202020204" pitchFamily="34" charset="0"/>
              <a:buChar char="•"/>
            </a:pPr>
            <a:r>
              <a:rPr lang="en-CA" sz="2000" dirty="0">
                <a:latin typeface="+mn-lt"/>
                <a:cs typeface="Times New Roman" panose="02020603050405020304" pitchFamily="18" charset="0"/>
              </a:rPr>
              <a:t>Understanding investment risks.</a:t>
            </a:r>
          </a:p>
          <a:p>
            <a:pPr marL="285750" indent="-285750">
              <a:spcBef>
                <a:spcPts val="1200"/>
              </a:spcBef>
              <a:buFont typeface="Arial" panose="020B0604020202020204" pitchFamily="34" charset="0"/>
              <a:buChar char="•"/>
            </a:pPr>
            <a:r>
              <a:rPr lang="en-CA" sz="2000" dirty="0">
                <a:latin typeface="+mn-lt"/>
                <a:cs typeface="Times New Roman" panose="02020603050405020304" pitchFamily="18" charset="0"/>
              </a:rPr>
              <a:t>Managing life insurance proceeds wisely. </a:t>
            </a:r>
          </a:p>
          <a:p>
            <a:pPr marL="285750" indent="-285750">
              <a:spcBef>
                <a:spcPts val="1200"/>
              </a:spcBef>
              <a:buFont typeface="Arial" panose="020B0604020202020204" pitchFamily="34" charset="0"/>
              <a:buChar char="•"/>
            </a:pPr>
            <a:r>
              <a:rPr lang="en-CA" sz="2000" dirty="0">
                <a:latin typeface="+mn-lt"/>
                <a:cs typeface="Times New Roman" panose="02020603050405020304" pitchFamily="18" charset="0"/>
              </a:rPr>
              <a:t>Buying enough life insurance to achieve inheritance and charitable contribution goals.</a:t>
            </a:r>
          </a:p>
          <a:p>
            <a:pPr marL="285750" indent="-285750">
              <a:spcBef>
                <a:spcPts val="1200"/>
              </a:spcBef>
              <a:buFont typeface="Arial" panose="020B0604020202020204" pitchFamily="34" charset="0"/>
              <a:buChar char="•"/>
            </a:pPr>
            <a:r>
              <a:rPr lang="en-CA" sz="2000" dirty="0">
                <a:latin typeface="+mn-lt"/>
                <a:ea typeface="Calibri" panose="020F0502020204030204" pitchFamily="34" charset="0"/>
                <a:cs typeface="Times New Roman" panose="02020603050405020304" pitchFamily="18" charset="0"/>
              </a:rPr>
              <a:t>Making retirement planning a priority.</a:t>
            </a:r>
            <a:r>
              <a:rPr lang="en-CA" sz="2000" b="1" dirty="0">
                <a:latin typeface="+mn-lt"/>
                <a:ea typeface="Calibri" panose="020F0502020204030204" pitchFamily="34" charset="0"/>
                <a:cs typeface="Times New Roman" panose="02020603050405020304" pitchFamily="18" charset="0"/>
              </a:rPr>
              <a:t> </a:t>
            </a:r>
            <a:endParaRPr lang="en-US" sz="1600" dirty="0"/>
          </a:p>
        </p:txBody>
      </p:sp>
      <p:sp>
        <p:nvSpPr>
          <p:cNvPr id="3" name="Slide Number Placeholder 2">
            <a:extLst>
              <a:ext uri="{FF2B5EF4-FFF2-40B4-BE49-F238E27FC236}">
                <a16:creationId xmlns:a16="http://schemas.microsoft.com/office/drawing/2014/main" id="{7A1A8CB7-9E23-0DA9-0E8A-42126D83D893}"/>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40</a:t>
            </a:fld>
            <a:endParaRPr lang="en-US" dirty="0"/>
          </a:p>
        </p:txBody>
      </p:sp>
    </p:spTree>
    <p:extLst>
      <p:ext uri="{BB962C8B-B14F-4D97-AF65-F5344CB8AC3E}">
        <p14:creationId xmlns:p14="http://schemas.microsoft.com/office/powerpoint/2010/main" val="84332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5A946-E0B0-2C7E-8E8E-E9DC6A9FFF51}"/>
              </a:ext>
            </a:extLst>
          </p:cNvPr>
          <p:cNvSpPr>
            <a:spLocks noGrp="1"/>
          </p:cNvSpPr>
          <p:nvPr>
            <p:ph type="title"/>
          </p:nvPr>
        </p:nvSpPr>
        <p:spPr>
          <a:xfrm>
            <a:off x="466342" y="472437"/>
            <a:ext cx="11274553" cy="792167"/>
          </a:xfrm>
        </p:spPr>
        <p:txBody>
          <a:bodyPr/>
          <a:lstStyle/>
          <a:p>
            <a:r>
              <a:rPr lang="en-US" dirty="0"/>
              <a:t>Understanding Social Security survivor benefits</a:t>
            </a:r>
          </a:p>
        </p:txBody>
      </p:sp>
      <p:sp>
        <p:nvSpPr>
          <p:cNvPr id="17" name="Content Placeholder 2">
            <a:extLst>
              <a:ext uri="{FF2B5EF4-FFF2-40B4-BE49-F238E27FC236}">
                <a16:creationId xmlns:a16="http://schemas.microsoft.com/office/drawing/2014/main" id="{D7732C05-9E8B-5276-4A7F-58CE1EADB949}"/>
              </a:ext>
            </a:extLst>
          </p:cNvPr>
          <p:cNvSpPr>
            <a:spLocks noGrp="1"/>
          </p:cNvSpPr>
          <p:nvPr>
            <p:ph idx="1"/>
          </p:nvPr>
        </p:nvSpPr>
        <p:spPr>
          <a:xfrm>
            <a:off x="1646555" y="1434191"/>
            <a:ext cx="8347076" cy="715121"/>
          </a:xfrm>
        </p:spPr>
        <p:txBody>
          <a:bodyPr/>
          <a:lstStyle/>
          <a:p>
            <a:pPr marL="0" indent="0">
              <a:buNone/>
            </a:pPr>
            <a:r>
              <a:rPr lang="en-US" spc="-10" dirty="0"/>
              <a:t>Base your claiming strategy on your age and income to maximize benefits.</a:t>
            </a:r>
          </a:p>
          <a:p>
            <a:pPr marL="0" indent="0">
              <a:buNone/>
            </a:pPr>
            <a:r>
              <a:rPr lang="en-US" spc="-10" dirty="0"/>
              <a:t>Before choosing, consider:</a:t>
            </a:r>
          </a:p>
        </p:txBody>
      </p:sp>
      <p:sp>
        <p:nvSpPr>
          <p:cNvPr id="18" name="Rectangle 17">
            <a:extLst>
              <a:ext uri="{FF2B5EF4-FFF2-40B4-BE49-F238E27FC236}">
                <a16:creationId xmlns:a16="http://schemas.microsoft.com/office/drawing/2014/main" id="{92A066AC-FF28-FDA6-D9DB-31CC35994372}"/>
              </a:ext>
            </a:extLst>
          </p:cNvPr>
          <p:cNvSpPr/>
          <p:nvPr/>
        </p:nvSpPr>
        <p:spPr>
          <a:xfrm>
            <a:off x="1645284" y="2434948"/>
            <a:ext cx="2772531" cy="2884602"/>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1480" tIns="274320" rIns="182880" bIns="45720" numCol="1" spcCol="0" rtlCol="0" fromWordArt="0" anchor="t" anchorCtr="0" forceAA="0" compatLnSpc="1">
            <a:prstTxWarp prst="textNoShape">
              <a:avLst/>
            </a:prstTxWarp>
            <a:noAutofit/>
          </a:bodyPr>
          <a:lstStyle/>
          <a:p>
            <a:pPr>
              <a:defRPr/>
            </a:pPr>
            <a:r>
              <a:rPr lang="en-US" sz="2000" dirty="0">
                <a:solidFill>
                  <a:prstClr val="white"/>
                </a:solidFill>
                <a:latin typeface="Arial" panose="020B0604020202020204"/>
              </a:rPr>
              <a:t>Age that you </a:t>
            </a:r>
            <a:br>
              <a:rPr lang="en-US" sz="2000" dirty="0">
                <a:solidFill>
                  <a:prstClr val="white"/>
                </a:solidFill>
                <a:latin typeface="Arial" panose="020B0604020202020204"/>
              </a:rPr>
            </a:br>
            <a:r>
              <a:rPr lang="en-US" sz="2000" dirty="0">
                <a:solidFill>
                  <a:prstClr val="white"/>
                </a:solidFill>
                <a:latin typeface="Arial" panose="020B0604020202020204"/>
              </a:rPr>
              <a:t>would claim the personal benefit</a:t>
            </a:r>
          </a:p>
          <a:p>
            <a:pPr>
              <a:defRPr/>
            </a:pPr>
            <a:endParaRPr lang="en-US" sz="2000" dirty="0">
              <a:solidFill>
                <a:prstClr val="white"/>
              </a:solidFill>
              <a:latin typeface="Arial" panose="020B0604020202020204"/>
            </a:endParaRPr>
          </a:p>
        </p:txBody>
      </p:sp>
      <p:sp>
        <p:nvSpPr>
          <p:cNvPr id="19" name="Rectangle 18">
            <a:extLst>
              <a:ext uri="{FF2B5EF4-FFF2-40B4-BE49-F238E27FC236}">
                <a16:creationId xmlns:a16="http://schemas.microsoft.com/office/drawing/2014/main" id="{6F077BCA-3C20-421C-7F04-FC90E0171882}"/>
              </a:ext>
            </a:extLst>
          </p:cNvPr>
          <p:cNvSpPr/>
          <p:nvPr/>
        </p:nvSpPr>
        <p:spPr>
          <a:xfrm>
            <a:off x="4709416" y="2434948"/>
            <a:ext cx="2772531" cy="2884602"/>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1480" tIns="274320" rIns="182880" bIns="45720" numCol="1" spcCol="0" rtlCol="0" fromWordArt="0" anchor="t" anchorCtr="0" forceAA="0" compatLnSpc="1">
            <a:prstTxWarp prst="textNoShape">
              <a:avLst/>
            </a:prstTxWarp>
            <a:noAutofit/>
          </a:bodyPr>
          <a:lstStyle/>
          <a:p>
            <a:pPr>
              <a:defRPr/>
            </a:pPr>
            <a:r>
              <a:rPr lang="en-US" sz="2000" dirty="0">
                <a:solidFill>
                  <a:prstClr val="white"/>
                </a:solidFill>
                <a:latin typeface="Arial" panose="020B0604020202020204"/>
              </a:rPr>
              <a:t>Age that you </a:t>
            </a:r>
            <a:br>
              <a:rPr lang="en-US" sz="2000" dirty="0">
                <a:solidFill>
                  <a:prstClr val="white"/>
                </a:solidFill>
                <a:latin typeface="Arial" panose="020B0604020202020204"/>
              </a:rPr>
            </a:br>
            <a:r>
              <a:rPr lang="en-US" sz="2000" dirty="0">
                <a:solidFill>
                  <a:prstClr val="white"/>
                </a:solidFill>
                <a:latin typeface="Arial" panose="020B0604020202020204"/>
              </a:rPr>
              <a:t>would claim the survivor benefit</a:t>
            </a:r>
          </a:p>
          <a:p>
            <a:pPr>
              <a:defRPr/>
            </a:pPr>
            <a:endParaRPr lang="en-US" sz="2000" dirty="0">
              <a:solidFill>
                <a:prstClr val="white"/>
              </a:solidFill>
              <a:latin typeface="Arial" panose="020B0604020202020204"/>
            </a:endParaRPr>
          </a:p>
        </p:txBody>
      </p:sp>
      <p:sp>
        <p:nvSpPr>
          <p:cNvPr id="20" name="Rectangle 19">
            <a:extLst>
              <a:ext uri="{FF2B5EF4-FFF2-40B4-BE49-F238E27FC236}">
                <a16:creationId xmlns:a16="http://schemas.microsoft.com/office/drawing/2014/main" id="{322E4CC3-884B-EA0C-55B1-8A17542920AA}"/>
              </a:ext>
            </a:extLst>
          </p:cNvPr>
          <p:cNvSpPr/>
          <p:nvPr/>
        </p:nvSpPr>
        <p:spPr>
          <a:xfrm>
            <a:off x="7773549" y="2434948"/>
            <a:ext cx="2772531" cy="2884602"/>
          </a:xfrm>
          <a:prstGeom prst="rect">
            <a:avLst/>
          </a:prstGeom>
          <a:solidFill>
            <a:srgbClr val="EC64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1480" tIns="274320" rIns="0" bIns="45720" numCol="1" spcCol="0" rtlCol="0" fromWordArt="0" anchor="t" anchorCtr="0" forceAA="0" compatLnSpc="1">
            <a:prstTxWarp prst="textNoShape">
              <a:avLst/>
            </a:prstTxWarp>
            <a:noAutofit/>
          </a:bodyPr>
          <a:lstStyle/>
          <a:p>
            <a:pPr>
              <a:defRPr/>
            </a:pPr>
            <a:r>
              <a:rPr lang="en-US" sz="2000" dirty="0">
                <a:solidFill>
                  <a:prstClr val="white"/>
                </a:solidFill>
                <a:latin typeface="Arial" panose="020B0604020202020204"/>
              </a:rPr>
              <a:t>Which benefit </a:t>
            </a:r>
            <a:br>
              <a:rPr lang="en-US" sz="2000" dirty="0">
                <a:solidFill>
                  <a:prstClr val="white"/>
                </a:solidFill>
                <a:latin typeface="Arial" panose="020B0604020202020204"/>
              </a:rPr>
            </a:br>
            <a:r>
              <a:rPr lang="en-US" sz="2000" dirty="0">
                <a:solidFill>
                  <a:prstClr val="white"/>
                </a:solidFill>
                <a:latin typeface="Arial" panose="020B0604020202020204"/>
              </a:rPr>
              <a:t>will </a:t>
            </a:r>
            <a:r>
              <a:rPr lang="en-US" sz="2000" spc="-20" dirty="0">
                <a:solidFill>
                  <a:prstClr val="white"/>
                </a:solidFill>
                <a:latin typeface="Arial" panose="020B0604020202020204"/>
              </a:rPr>
              <a:t>yield </a:t>
            </a:r>
            <a:br>
              <a:rPr lang="en-US" sz="2000" spc="-20" dirty="0">
                <a:solidFill>
                  <a:prstClr val="white"/>
                </a:solidFill>
                <a:latin typeface="Arial" panose="020B0604020202020204"/>
              </a:rPr>
            </a:br>
            <a:r>
              <a:rPr lang="en-US" sz="2000" spc="-20" dirty="0">
                <a:solidFill>
                  <a:prstClr val="white"/>
                </a:solidFill>
                <a:latin typeface="Arial" panose="020B0604020202020204"/>
              </a:rPr>
              <a:t>higher payments?</a:t>
            </a:r>
          </a:p>
          <a:p>
            <a:pPr>
              <a:defRPr/>
            </a:pPr>
            <a:endParaRPr lang="en-US" sz="2000" dirty="0">
              <a:solidFill>
                <a:prstClr val="white"/>
              </a:solidFill>
              <a:latin typeface="Arial" panose="020B0604020202020204"/>
            </a:endParaRPr>
          </a:p>
        </p:txBody>
      </p:sp>
      <p:pic>
        <p:nvPicPr>
          <p:cNvPr id="21" name="Graphic 20">
            <a:extLst>
              <a:ext uri="{FF2B5EF4-FFF2-40B4-BE49-F238E27FC236}">
                <a16:creationId xmlns:a16="http://schemas.microsoft.com/office/drawing/2014/main" id="{5883F5D0-BCD7-510E-E689-32CD82F5991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0373" y="3989838"/>
            <a:ext cx="1111402" cy="1329713"/>
          </a:xfrm>
          <a:prstGeom prst="rect">
            <a:avLst/>
          </a:prstGeom>
        </p:spPr>
      </p:pic>
      <p:pic>
        <p:nvPicPr>
          <p:cNvPr id="22" name="Graphic 21">
            <a:extLst>
              <a:ext uri="{FF2B5EF4-FFF2-40B4-BE49-F238E27FC236}">
                <a16:creationId xmlns:a16="http://schemas.microsoft.com/office/drawing/2014/main" id="{4C136153-8832-91A6-11D7-41DF5801E64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85890" y="3989837"/>
            <a:ext cx="1111402" cy="1329713"/>
          </a:xfrm>
          <a:prstGeom prst="rect">
            <a:avLst/>
          </a:prstGeom>
        </p:spPr>
      </p:pic>
      <p:pic>
        <p:nvPicPr>
          <p:cNvPr id="23" name="Graphic 22">
            <a:extLst>
              <a:ext uri="{FF2B5EF4-FFF2-40B4-BE49-F238E27FC236}">
                <a16:creationId xmlns:a16="http://schemas.microsoft.com/office/drawing/2014/main" id="{4FF26FC2-D70F-88F7-3B85-4F786B95101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58454" y="3989838"/>
            <a:ext cx="1111402" cy="1329713"/>
          </a:xfrm>
          <a:prstGeom prst="rect">
            <a:avLst/>
          </a:prstGeom>
        </p:spPr>
      </p:pic>
      <p:sp>
        <p:nvSpPr>
          <p:cNvPr id="24" name="Content Placeholder 2">
            <a:extLst>
              <a:ext uri="{FF2B5EF4-FFF2-40B4-BE49-F238E27FC236}">
                <a16:creationId xmlns:a16="http://schemas.microsoft.com/office/drawing/2014/main" id="{C0BA6B66-B874-5E67-49F8-3C9BA9B933FC}"/>
              </a:ext>
            </a:extLst>
          </p:cNvPr>
          <p:cNvSpPr txBox="1">
            <a:spLocks/>
          </p:cNvSpPr>
          <p:nvPr/>
        </p:nvSpPr>
        <p:spPr>
          <a:xfrm>
            <a:off x="1646555" y="5604266"/>
            <a:ext cx="8347076" cy="328623"/>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Clr>
                <a:prstClr val="black"/>
              </a:buClr>
              <a:buNone/>
              <a:defRPr/>
            </a:pPr>
            <a:r>
              <a:rPr lang="en-US" dirty="0">
                <a:solidFill>
                  <a:prstClr val="black"/>
                </a:solidFill>
                <a:latin typeface="Arial" panose="020B0604020202020204"/>
                <a:ea typeface="Tahoma" panose="020B0604030504040204" pitchFamily="34" charset="0"/>
              </a:rPr>
              <a:t>Your financial professional can help you navigate these decisions.</a:t>
            </a:r>
            <a:r>
              <a:rPr lang="en-CA" dirty="0">
                <a:solidFill>
                  <a:prstClr val="black"/>
                </a:solidFill>
                <a:latin typeface="Arial" panose="020B0604020202020204"/>
              </a:rPr>
              <a:t> </a:t>
            </a:r>
            <a:r>
              <a:rPr lang="en-US" spc="-10" dirty="0">
                <a:solidFill>
                  <a:prstClr val="black"/>
                </a:solidFill>
                <a:latin typeface="Arial" panose="020B0604020202020204"/>
              </a:rPr>
              <a:t> </a:t>
            </a:r>
          </a:p>
          <a:p>
            <a:pPr>
              <a:buClr>
                <a:prstClr val="black"/>
              </a:buClr>
              <a:defRPr/>
            </a:pPr>
            <a:endParaRPr lang="en-US" dirty="0">
              <a:solidFill>
                <a:prstClr val="black"/>
              </a:solidFill>
              <a:latin typeface="Arial" panose="020B0604020202020204"/>
            </a:endParaRPr>
          </a:p>
        </p:txBody>
      </p:sp>
      <p:sp>
        <p:nvSpPr>
          <p:cNvPr id="8" name="Slide Number Placeholder 7">
            <a:extLst>
              <a:ext uri="{FF2B5EF4-FFF2-40B4-BE49-F238E27FC236}">
                <a16:creationId xmlns:a16="http://schemas.microsoft.com/office/drawing/2014/main" id="{56AAA496-EA52-B778-7A87-51B980E98037}"/>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41</a:t>
            </a:fld>
            <a:endParaRPr lang="en-US" dirty="0"/>
          </a:p>
        </p:txBody>
      </p:sp>
    </p:spTree>
    <p:extLst>
      <p:ext uri="{BB962C8B-B14F-4D97-AF65-F5344CB8AC3E}">
        <p14:creationId xmlns:p14="http://schemas.microsoft.com/office/powerpoint/2010/main" val="161159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489F62-FC22-4C4D-D140-174A7979D0BD}"/>
              </a:ext>
            </a:extLst>
          </p:cNvPr>
          <p:cNvSpPr>
            <a:spLocks noGrp="1"/>
          </p:cNvSpPr>
          <p:nvPr>
            <p:ph type="title"/>
          </p:nvPr>
        </p:nvSpPr>
        <p:spPr>
          <a:xfrm>
            <a:off x="533957" y="463845"/>
            <a:ext cx="3289383" cy="3401475"/>
          </a:xfrm>
        </p:spPr>
        <p:txBody>
          <a:bodyPr/>
          <a:lstStyle/>
          <a:p>
            <a:r>
              <a:rPr lang="en-US" dirty="0"/>
              <a:t>Establishing</a:t>
            </a:r>
            <a:br>
              <a:rPr lang="en-US" dirty="0"/>
            </a:br>
            <a:r>
              <a:rPr lang="en-US" dirty="0"/>
              <a:t>a legacy</a:t>
            </a:r>
          </a:p>
        </p:txBody>
      </p:sp>
      <p:pic>
        <p:nvPicPr>
          <p:cNvPr id="16" name="Graphic 15">
            <a:extLst>
              <a:ext uri="{FF2B5EF4-FFF2-40B4-BE49-F238E27FC236}">
                <a16:creationId xmlns:a16="http://schemas.microsoft.com/office/drawing/2014/main" id="{E5104D73-136D-AA59-D9A9-ED5A1EECCE2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6027" y="2215299"/>
            <a:ext cx="1386093" cy="1547804"/>
          </a:xfrm>
          <a:prstGeom prst="rect">
            <a:avLst/>
          </a:prstGeom>
        </p:spPr>
      </p:pic>
      <p:sp>
        <p:nvSpPr>
          <p:cNvPr id="9" name="Text Placeholder 1">
            <a:extLst>
              <a:ext uri="{FF2B5EF4-FFF2-40B4-BE49-F238E27FC236}">
                <a16:creationId xmlns:a16="http://schemas.microsoft.com/office/drawing/2014/main" id="{07B820FE-F7F0-DE8A-A79E-9197EDB6C692}"/>
              </a:ext>
            </a:extLst>
          </p:cNvPr>
          <p:cNvSpPr txBox="1">
            <a:spLocks/>
          </p:cNvSpPr>
          <p:nvPr/>
        </p:nvSpPr>
        <p:spPr>
          <a:xfrm>
            <a:off x="4356434" y="475486"/>
            <a:ext cx="7378246" cy="1482709"/>
          </a:xfrm>
          <a:prstGeom prst="rect">
            <a:avLst/>
          </a:prstGeom>
        </p:spPr>
        <p:txBody>
          <a:bodyPr vert="horz" lIns="0" tIns="0" rIns="0" bIns="0" rtlCol="0" anchor="t">
            <a:noAutofit/>
          </a:bodyPr>
          <a:lstStyle>
            <a:lvl1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2400" b="0" kern="1200">
                <a:solidFill>
                  <a:schemeClr val="tx1"/>
                </a:solidFill>
                <a:latin typeface="+mj-lt"/>
                <a:ea typeface="+mn-ea"/>
                <a:cs typeface="+mn-cs"/>
              </a:defRPr>
            </a:lvl1pPr>
            <a:lvl2pPr marL="338328" indent="0" algn="l" defTabSz="914400" rtl="0" eaLnBrk="1" latinLnBrk="0" hangingPunct="1">
              <a:lnSpc>
                <a:spcPct val="95000"/>
              </a:lnSpc>
              <a:spcBef>
                <a:spcPts val="900"/>
              </a:spcBef>
              <a:buClr>
                <a:schemeClr val="tx1"/>
              </a:buClr>
              <a:buSzPct val="115000"/>
              <a:buFont typeface="Arial" panose="020B0604020202020204" pitchFamily="34" charset="0"/>
              <a:buNone/>
              <a:defRPr sz="1800" kern="1200">
                <a:solidFill>
                  <a:schemeClr val="tx1"/>
                </a:solidFill>
                <a:latin typeface="+mn-lt"/>
                <a:ea typeface="+mn-ea"/>
                <a:cs typeface="+mn-cs"/>
              </a:defRPr>
            </a:lvl2pPr>
            <a:lvl3pPr marL="685800" indent="0" algn="l" defTabSz="914400" rtl="0" eaLnBrk="1" latinLnBrk="0" hangingPunct="1">
              <a:lnSpc>
                <a:spcPct val="95000"/>
              </a:lnSpc>
              <a:spcBef>
                <a:spcPts val="800"/>
              </a:spcBef>
              <a:buClr>
                <a:schemeClr val="tx1"/>
              </a:buClr>
              <a:buSzPct val="115000"/>
              <a:buFont typeface="Arial" panose="020B0604020202020204" pitchFamily="34" charset="0"/>
              <a:buNone/>
              <a:defRPr sz="1600" kern="1200">
                <a:solidFill>
                  <a:schemeClr val="tx1"/>
                </a:solidFill>
                <a:latin typeface="+mn-lt"/>
                <a:ea typeface="+mn-ea"/>
                <a:cs typeface="+mn-cs"/>
              </a:defRPr>
            </a:lvl3pPr>
            <a:lvl4pPr marL="1014984" indent="0" algn="l" defTabSz="914400" rtl="0" eaLnBrk="1" latinLnBrk="0" hangingPunct="1">
              <a:lnSpc>
                <a:spcPct val="95000"/>
              </a:lnSpc>
              <a:spcBef>
                <a:spcPts val="600"/>
              </a:spcBef>
              <a:buClr>
                <a:schemeClr val="tx1"/>
              </a:buClr>
              <a:buSzPct val="115000"/>
              <a:buFont typeface="Arial" panose="020B0604020202020204" pitchFamily="34" charset="0"/>
              <a:buNone/>
              <a:defRPr sz="1400" kern="1200">
                <a:solidFill>
                  <a:schemeClr val="tx1"/>
                </a:solidFill>
                <a:latin typeface="+mn-lt"/>
                <a:ea typeface="+mn-ea"/>
                <a:cs typeface="+mn-cs"/>
              </a:defRPr>
            </a:lvl4pPr>
            <a:lvl5pPr marL="1380744" indent="0" algn="l" defTabSz="914400" rtl="0" eaLnBrk="1" latinLnBrk="0" hangingPunct="1">
              <a:lnSpc>
                <a:spcPct val="95000"/>
              </a:lnSpc>
              <a:spcBef>
                <a:spcPts val="600"/>
              </a:spcBef>
              <a:buClr>
                <a:schemeClr val="tx1"/>
              </a:buClr>
              <a:buSzPct val="115000"/>
              <a:buFont typeface="Arial" panose="020B0604020202020204" pitchFamily="34" charset="0"/>
              <a:buNone/>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Creating a lasting legacy starts with having a properly drafted and executed estate plan. You can look at </a:t>
            </a:r>
            <a:r>
              <a:rPr lang="en-US" spc="-20" dirty="0">
                <a:latin typeface="Arial" panose="020B0604020202020204" pitchFamily="34" charset="0"/>
                <a:cs typeface="Arial" panose="020B0604020202020204" pitchFamily="34" charset="0"/>
              </a:rPr>
              <a:t>your estate plan through a new lens while still honoring </a:t>
            </a:r>
            <a:r>
              <a:rPr lang="en-US" dirty="0">
                <a:latin typeface="Arial" panose="020B0604020202020204" pitchFamily="34" charset="0"/>
                <a:cs typeface="Arial" panose="020B0604020202020204" pitchFamily="34" charset="0"/>
              </a:rPr>
              <a:t>the wishes and plans you made with your spouse.</a:t>
            </a:r>
          </a:p>
          <a:p>
            <a:endParaRPr lang="en-US" dirty="0">
              <a:latin typeface="Arial" panose="020B0604020202020204" pitchFamily="34" charset="0"/>
              <a:cs typeface="Arial" panose="020B0604020202020204" pitchFamily="34" charset="0"/>
            </a:endParaRPr>
          </a:p>
        </p:txBody>
      </p:sp>
      <p:sp>
        <p:nvSpPr>
          <p:cNvPr id="10" name="Content Placeholder 5">
            <a:extLst>
              <a:ext uri="{FF2B5EF4-FFF2-40B4-BE49-F238E27FC236}">
                <a16:creationId xmlns:a16="http://schemas.microsoft.com/office/drawing/2014/main" id="{771A3178-60B3-0A3E-7129-4A67384A23EF}"/>
              </a:ext>
            </a:extLst>
          </p:cNvPr>
          <p:cNvSpPr txBox="1">
            <a:spLocks/>
          </p:cNvSpPr>
          <p:nvPr/>
        </p:nvSpPr>
        <p:spPr>
          <a:xfrm>
            <a:off x="4356433" y="2215300"/>
            <a:ext cx="7366709" cy="3081319"/>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dirty="0"/>
              <a:t>Important considerations:</a:t>
            </a:r>
          </a:p>
          <a:p>
            <a:r>
              <a:rPr lang="en-US" dirty="0"/>
              <a:t>Estate roles (e.g., executor, trustee, </a:t>
            </a:r>
            <a:r>
              <a:rPr lang="en-CA" dirty="0">
                <a:solidFill>
                  <a:srgbClr val="000000"/>
                </a:solidFill>
              </a:rPr>
              <a:t>power of attorney</a:t>
            </a:r>
            <a:r>
              <a:rPr lang="en-US" dirty="0"/>
              <a:t>, advanced directives) and their successors – are you still comfortable with your choices?</a:t>
            </a:r>
          </a:p>
          <a:p>
            <a:r>
              <a:rPr lang="en-US" dirty="0"/>
              <a:t>Tax management</a:t>
            </a:r>
          </a:p>
          <a:p>
            <a:r>
              <a:rPr lang="en-US" dirty="0"/>
              <a:t>Giving while living </a:t>
            </a:r>
          </a:p>
          <a:p>
            <a:r>
              <a:rPr lang="en-US" dirty="0"/>
              <a:t>Educating your heirs – preparing them to receive and manage your wealth </a:t>
            </a:r>
          </a:p>
        </p:txBody>
      </p:sp>
      <p:sp>
        <p:nvSpPr>
          <p:cNvPr id="5" name="Slide Number Placeholder 4">
            <a:extLst>
              <a:ext uri="{FF2B5EF4-FFF2-40B4-BE49-F238E27FC236}">
                <a16:creationId xmlns:a16="http://schemas.microsoft.com/office/drawing/2014/main" id="{F277927C-986F-ED7C-C694-7839A3BA0903}"/>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42</a:t>
            </a:fld>
            <a:endParaRPr lang="en-US" dirty="0"/>
          </a:p>
        </p:txBody>
      </p:sp>
    </p:spTree>
    <p:extLst>
      <p:ext uri="{BB962C8B-B14F-4D97-AF65-F5344CB8AC3E}">
        <p14:creationId xmlns:p14="http://schemas.microsoft.com/office/powerpoint/2010/main" val="128173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A291BD-5F6F-B3D0-D2CA-7B75815C9F13}"/>
              </a:ext>
            </a:extLst>
          </p:cNvPr>
          <p:cNvSpPr>
            <a:spLocks noGrp="1"/>
          </p:cNvSpPr>
          <p:nvPr>
            <p:ph type="title"/>
          </p:nvPr>
        </p:nvSpPr>
        <p:spPr>
          <a:xfrm>
            <a:off x="533957" y="463845"/>
            <a:ext cx="3289383" cy="3401475"/>
          </a:xfrm>
        </p:spPr>
        <p:txBody>
          <a:bodyPr/>
          <a:lstStyle/>
          <a:p>
            <a:r>
              <a:rPr lang="en-US" dirty="0"/>
              <a:t>Finding </a:t>
            </a:r>
            <a:br>
              <a:rPr lang="en-US" dirty="0"/>
            </a:br>
            <a:r>
              <a:rPr lang="en-US" dirty="0"/>
              <a:t>a trusted</a:t>
            </a:r>
            <a:br>
              <a:rPr lang="en-US" dirty="0"/>
            </a:br>
            <a:r>
              <a:rPr lang="en-US" dirty="0"/>
              <a:t>partner</a:t>
            </a:r>
          </a:p>
        </p:txBody>
      </p:sp>
      <p:pic>
        <p:nvPicPr>
          <p:cNvPr id="15" name="Graphic 14">
            <a:extLst>
              <a:ext uri="{FF2B5EF4-FFF2-40B4-BE49-F238E27FC236}">
                <a16:creationId xmlns:a16="http://schemas.microsoft.com/office/drawing/2014/main" id="{9A63C768-DB14-A5D5-0F1C-07BA0E66C13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 y="2717541"/>
            <a:ext cx="1411033" cy="1575653"/>
          </a:xfrm>
          <a:prstGeom prst="rect">
            <a:avLst/>
          </a:prstGeom>
        </p:spPr>
      </p:pic>
      <p:sp>
        <p:nvSpPr>
          <p:cNvPr id="11" name="Text Placeholder 6">
            <a:extLst>
              <a:ext uri="{FF2B5EF4-FFF2-40B4-BE49-F238E27FC236}">
                <a16:creationId xmlns:a16="http://schemas.microsoft.com/office/drawing/2014/main" id="{35B516E7-01AA-062F-9954-8EF1428684E6}"/>
              </a:ext>
            </a:extLst>
          </p:cNvPr>
          <p:cNvSpPr txBox="1">
            <a:spLocks/>
          </p:cNvSpPr>
          <p:nvPr/>
        </p:nvSpPr>
        <p:spPr>
          <a:xfrm>
            <a:off x="4348163" y="463845"/>
            <a:ext cx="7386517" cy="5625871"/>
          </a:xfrm>
          <a:prstGeom prst="rect">
            <a:avLst/>
          </a:prstGeom>
        </p:spPr>
        <p:txBody>
          <a:bodyPr vert="horz" lIns="0" tIns="0" rIns="0" bIns="0" rtlCol="0">
            <a:noAutofit/>
          </a:bodyPr>
          <a:lstStyle>
            <a:lvl1pPr marL="237744"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1pPr>
            <a:lvl2pPr marL="576072"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2pPr>
            <a:lvl3pPr marL="914400"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US" sz="2400" dirty="0"/>
              <a:t>A relationship with a trusted financial professional, tax advisor, and estate attorney can help you navigate challenges, effectively settle your spouse’s estate, and properly plan for your future.</a:t>
            </a:r>
          </a:p>
          <a:p>
            <a:pPr marL="0" indent="0">
              <a:spcBef>
                <a:spcPts val="2400"/>
              </a:spcBef>
              <a:spcAft>
                <a:spcPts val="600"/>
              </a:spcAft>
              <a:buFont typeface="Arial" panose="020B0604020202020204" pitchFamily="34" charset="0"/>
              <a:buNone/>
            </a:pPr>
            <a:r>
              <a:rPr lang="en-US" sz="2000" b="1" dirty="0">
                <a:latin typeface="Arial" panose="020B0604020202020204" pitchFamily="34" charset="0"/>
                <a:cs typeface="Arial" panose="020B0604020202020204" pitchFamily="34" charset="0"/>
              </a:rPr>
              <a:t>Why work with a financial professional after the death</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of a spouse?</a:t>
            </a:r>
          </a:p>
          <a:p>
            <a:pPr>
              <a:spcBef>
                <a:spcPts val="1200"/>
              </a:spcBef>
            </a:pPr>
            <a:r>
              <a:rPr lang="en-US" sz="2000" dirty="0">
                <a:solidFill>
                  <a:srgbClr val="000000"/>
                </a:solidFill>
                <a:ea typeface="Tahoma" panose="020B0604030504040204" pitchFamily="34" charset="0"/>
                <a:cs typeface="Times New Roman" panose="02020603050405020304" pitchFamily="18" charset="0"/>
              </a:rPr>
              <a:t>An objective review of your finances. </a:t>
            </a:r>
            <a:endParaRPr lang="en-CA" sz="2000" dirty="0">
              <a:solidFill>
                <a:srgbClr val="000000"/>
              </a:solidFill>
              <a:ea typeface="Tahoma" panose="020B0604030504040204" pitchFamily="34" charset="0"/>
              <a:cs typeface="Times New Roman" panose="02020603050405020304" pitchFamily="18" charset="0"/>
            </a:endParaRPr>
          </a:p>
          <a:p>
            <a:pPr>
              <a:spcBef>
                <a:spcPts val="1200"/>
              </a:spcBef>
            </a:pPr>
            <a:r>
              <a:rPr lang="en-US" sz="2000" dirty="0">
                <a:solidFill>
                  <a:srgbClr val="000000"/>
                </a:solidFill>
                <a:ea typeface="Tahoma" panose="020B0604030504040204" pitchFamily="34" charset="0"/>
                <a:cs typeface="Times New Roman" panose="02020603050405020304" pitchFamily="18" charset="0"/>
              </a:rPr>
              <a:t>Advice on maximizing your cash flow as a single person.</a:t>
            </a:r>
            <a:endParaRPr lang="en-CA" sz="2000" dirty="0">
              <a:solidFill>
                <a:srgbClr val="000000"/>
              </a:solidFill>
              <a:ea typeface="Tahoma" panose="020B0604030504040204" pitchFamily="34" charset="0"/>
              <a:cs typeface="Times New Roman" panose="02020603050405020304" pitchFamily="18" charset="0"/>
            </a:endParaRPr>
          </a:p>
          <a:p>
            <a:pPr>
              <a:spcBef>
                <a:spcPts val="1200"/>
              </a:spcBef>
            </a:pPr>
            <a:r>
              <a:rPr lang="en-US" sz="2000" dirty="0">
                <a:solidFill>
                  <a:srgbClr val="000000"/>
                </a:solidFill>
                <a:ea typeface="Tahoma" panose="020B0604030504040204" pitchFamily="34" charset="0"/>
                <a:cs typeface="Times New Roman" panose="02020603050405020304" pitchFamily="18" charset="0"/>
              </a:rPr>
              <a:t>Advice on Social Security survivor benefits.</a:t>
            </a:r>
            <a:endParaRPr lang="en-CA" sz="2000" dirty="0">
              <a:solidFill>
                <a:srgbClr val="000000"/>
              </a:solidFill>
              <a:ea typeface="Tahoma" panose="020B0604030504040204" pitchFamily="34" charset="0"/>
              <a:cs typeface="Times New Roman" panose="02020603050405020304" pitchFamily="18" charset="0"/>
            </a:endParaRPr>
          </a:p>
          <a:p>
            <a:pPr>
              <a:spcBef>
                <a:spcPts val="1200"/>
              </a:spcBef>
            </a:pPr>
            <a:r>
              <a:rPr lang="en-US" sz="2000" dirty="0">
                <a:solidFill>
                  <a:srgbClr val="000000"/>
                </a:solidFill>
                <a:ea typeface="Tahoma" panose="020B0604030504040204" pitchFamily="34" charset="0"/>
                <a:cs typeface="Times New Roman" panose="02020603050405020304" pitchFamily="18" charset="0"/>
              </a:rPr>
              <a:t>Repositioning your investments. </a:t>
            </a:r>
            <a:endParaRPr lang="en-CA" sz="2000" dirty="0">
              <a:solidFill>
                <a:srgbClr val="000000"/>
              </a:solidFill>
              <a:ea typeface="Tahoma" panose="020B0604030504040204" pitchFamily="34" charset="0"/>
              <a:cs typeface="Times New Roman" panose="02020603050405020304" pitchFamily="18" charset="0"/>
            </a:endParaRPr>
          </a:p>
          <a:p>
            <a:pPr>
              <a:spcBef>
                <a:spcPts val="1200"/>
              </a:spcBef>
            </a:pPr>
            <a:r>
              <a:rPr lang="en-US" sz="2000" dirty="0">
                <a:solidFill>
                  <a:srgbClr val="000000"/>
                </a:solidFill>
                <a:ea typeface="Tahoma" panose="020B0604030504040204" pitchFamily="34" charset="0"/>
                <a:cs typeface="Times New Roman" panose="02020603050405020304" pitchFamily="18" charset="0"/>
              </a:rPr>
              <a:t>Advice on investing life insurance proceeds. </a:t>
            </a:r>
            <a:endParaRPr lang="en-CA" sz="2000" dirty="0">
              <a:solidFill>
                <a:srgbClr val="000000"/>
              </a:solidFill>
              <a:ea typeface="Tahoma" panose="020B0604030504040204" pitchFamily="34" charset="0"/>
              <a:cs typeface="Times New Roman" panose="02020603050405020304" pitchFamily="18" charset="0"/>
            </a:endParaRPr>
          </a:p>
          <a:p>
            <a:pPr>
              <a:spcBef>
                <a:spcPts val="1200"/>
              </a:spcBef>
            </a:pPr>
            <a:r>
              <a:rPr lang="en-US" sz="2000" dirty="0">
                <a:solidFill>
                  <a:srgbClr val="000000"/>
                </a:solidFill>
                <a:ea typeface="Tahoma" panose="020B0604030504040204" pitchFamily="34" charset="0"/>
                <a:cs typeface="Times New Roman" panose="02020603050405020304" pitchFamily="18" charset="0"/>
              </a:rPr>
              <a:t>A long-term investment plan that prioritizes your goals.</a:t>
            </a:r>
          </a:p>
          <a:p>
            <a:pPr>
              <a:spcBef>
                <a:spcPts val="1200"/>
              </a:spcBef>
            </a:pPr>
            <a:r>
              <a:rPr lang="en-CA" sz="2000" dirty="0">
                <a:solidFill>
                  <a:srgbClr val="000000"/>
                </a:solidFill>
                <a:ea typeface="Tahoma" panose="020B0604030504040204" pitchFamily="34" charset="0"/>
                <a:cs typeface="Times New Roman" panose="02020603050405020304" pitchFamily="18" charset="0"/>
              </a:rPr>
              <a:t>Financial education and a network of trusted professionals. </a:t>
            </a:r>
          </a:p>
        </p:txBody>
      </p:sp>
      <p:sp>
        <p:nvSpPr>
          <p:cNvPr id="2" name="Slide Number Placeholder 1">
            <a:extLst>
              <a:ext uri="{FF2B5EF4-FFF2-40B4-BE49-F238E27FC236}">
                <a16:creationId xmlns:a16="http://schemas.microsoft.com/office/drawing/2014/main" id="{35B4FDAD-9D89-F28E-E7D6-D9992607D635}"/>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43</a:t>
            </a:fld>
            <a:endParaRPr lang="en-US" dirty="0"/>
          </a:p>
        </p:txBody>
      </p:sp>
    </p:spTree>
    <p:extLst>
      <p:ext uri="{BB962C8B-B14F-4D97-AF65-F5344CB8AC3E}">
        <p14:creationId xmlns:p14="http://schemas.microsoft.com/office/powerpoint/2010/main" val="122732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7FA4A5-E795-C497-3346-2AF5EB8E1BF0}"/>
              </a:ext>
            </a:extLst>
          </p:cNvPr>
          <p:cNvSpPr>
            <a:spLocks noGrp="1"/>
          </p:cNvSpPr>
          <p:nvPr>
            <p:ph type="title"/>
          </p:nvPr>
        </p:nvSpPr>
        <p:spPr>
          <a:xfrm>
            <a:off x="533957" y="463845"/>
            <a:ext cx="3289383" cy="3401475"/>
          </a:xfrm>
        </p:spPr>
        <p:txBody>
          <a:bodyPr/>
          <a:lstStyle/>
          <a:p>
            <a:r>
              <a:rPr lang="en-US" dirty="0"/>
              <a:t>Don’t just survive – </a:t>
            </a:r>
            <a:br>
              <a:rPr lang="en-US" dirty="0"/>
            </a:br>
            <a:r>
              <a:rPr lang="en-US" dirty="0"/>
              <a:t>thrive </a:t>
            </a:r>
          </a:p>
        </p:txBody>
      </p:sp>
      <p:pic>
        <p:nvPicPr>
          <p:cNvPr id="13" name="Graphic 12">
            <a:extLst>
              <a:ext uri="{FF2B5EF4-FFF2-40B4-BE49-F238E27FC236}">
                <a16:creationId xmlns:a16="http://schemas.microsoft.com/office/drawing/2014/main" id="{990D5934-3F97-0126-F76B-D0DAAE30530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985" y="2605807"/>
            <a:ext cx="1828280" cy="1111307"/>
          </a:xfrm>
          <a:prstGeom prst="rect">
            <a:avLst/>
          </a:prstGeom>
        </p:spPr>
      </p:pic>
      <p:sp>
        <p:nvSpPr>
          <p:cNvPr id="11" name="Content Placeholder 5">
            <a:extLst>
              <a:ext uri="{FF2B5EF4-FFF2-40B4-BE49-F238E27FC236}">
                <a16:creationId xmlns:a16="http://schemas.microsoft.com/office/drawing/2014/main" id="{1724D6CA-23E1-58FB-8042-A8C1879FAE3F}"/>
              </a:ext>
            </a:extLst>
          </p:cNvPr>
          <p:cNvSpPr>
            <a:spLocks noGrp="1"/>
          </p:cNvSpPr>
          <p:nvPr>
            <p:ph idx="1"/>
          </p:nvPr>
        </p:nvSpPr>
        <p:spPr>
          <a:xfrm>
            <a:off x="4348163" y="463844"/>
            <a:ext cx="7488237" cy="5522177"/>
          </a:xfrm>
        </p:spPr>
        <p:txBody>
          <a:bodyPr/>
          <a:lstStyle/>
          <a:p>
            <a:pPr marL="0" indent="0">
              <a:buNone/>
            </a:pPr>
            <a:r>
              <a:rPr lang="en-US" sz="2400" dirty="0"/>
              <a:t>A support system that includes family, friends, and potentially a therapist or grief support group can help you move through the stages of grief after the death of a spouse. </a:t>
            </a:r>
          </a:p>
          <a:p>
            <a:pPr marL="0" indent="0">
              <a:spcBef>
                <a:spcPts val="2400"/>
              </a:spcBef>
              <a:buNone/>
            </a:pPr>
            <a:r>
              <a:rPr lang="en-US" b="1" dirty="0">
                <a:latin typeface="Arial" panose="020B0604020202020204" pitchFamily="34" charset="0"/>
                <a:cs typeface="Arial" panose="020B0604020202020204" pitchFamily="34" charset="0"/>
              </a:rPr>
              <a:t>Key takeaways:</a:t>
            </a:r>
          </a:p>
          <a:p>
            <a:r>
              <a:rPr lang="en-US" dirty="0"/>
              <a:t>Work in stages starting with the most pressing legal and financial issues so you don’t feel overwhelmed. </a:t>
            </a:r>
          </a:p>
          <a:p>
            <a:r>
              <a:rPr lang="en-US" dirty="0"/>
              <a:t>Recognize your financial challenges and have a plan for</a:t>
            </a:r>
            <a:br>
              <a:rPr lang="en-US" dirty="0"/>
            </a:br>
            <a:r>
              <a:rPr lang="en-US" dirty="0"/>
              <a:t>tackling them. </a:t>
            </a:r>
          </a:p>
          <a:p>
            <a:r>
              <a:rPr lang="en-US" dirty="0"/>
              <a:t>Ask for the emotional support that you need from family,</a:t>
            </a:r>
            <a:br>
              <a:rPr lang="en-US" dirty="0"/>
            </a:br>
            <a:r>
              <a:rPr lang="en-US" dirty="0"/>
              <a:t>friends, and professionals.</a:t>
            </a:r>
          </a:p>
          <a:p>
            <a:r>
              <a:rPr lang="en-US" dirty="0"/>
              <a:t>Seek support from financial, legal, and tax professionals to empower you on this journey.</a:t>
            </a:r>
          </a:p>
        </p:txBody>
      </p:sp>
      <p:sp>
        <p:nvSpPr>
          <p:cNvPr id="2" name="Slide Number Placeholder 1">
            <a:extLst>
              <a:ext uri="{FF2B5EF4-FFF2-40B4-BE49-F238E27FC236}">
                <a16:creationId xmlns:a16="http://schemas.microsoft.com/office/drawing/2014/main" id="{3D56435B-B22A-0009-2E47-DE3DE2A450FA}"/>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44</a:t>
            </a:fld>
            <a:endParaRPr lang="en-US" dirty="0"/>
          </a:p>
        </p:txBody>
      </p:sp>
    </p:spTree>
    <p:extLst>
      <p:ext uri="{BB962C8B-B14F-4D97-AF65-F5344CB8AC3E}">
        <p14:creationId xmlns:p14="http://schemas.microsoft.com/office/powerpoint/2010/main" val="419864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CC72E-CB47-E969-E1F2-E4A9ADABF6AD}"/>
              </a:ext>
            </a:extLst>
          </p:cNvPr>
          <p:cNvSpPr>
            <a:spLocks noGrp="1"/>
          </p:cNvSpPr>
          <p:nvPr>
            <p:ph type="title"/>
          </p:nvPr>
        </p:nvSpPr>
        <p:spPr>
          <a:xfrm>
            <a:off x="466342" y="472437"/>
            <a:ext cx="11274553" cy="792167"/>
          </a:xfrm>
        </p:spPr>
        <p:txBody>
          <a:bodyPr/>
          <a:lstStyle/>
          <a:p>
            <a:r>
              <a:rPr lang="en-CA" dirty="0"/>
              <a:t>Executor </a:t>
            </a:r>
            <a:r>
              <a:rPr lang="en-US" dirty="0"/>
              <a:t>checklist</a:t>
            </a:r>
            <a:br>
              <a:rPr lang="en-US" dirty="0"/>
            </a:br>
            <a:endParaRPr lang="en-US" dirty="0"/>
          </a:p>
        </p:txBody>
      </p:sp>
      <p:grpSp>
        <p:nvGrpSpPr>
          <p:cNvPr id="14" name="Group 13" descr="Screen capture of Manulife John Hancock Investments’ Executor checklist. This checklist outlines the responsibilities and duties that someone acting as an executor would have to take on. It is broken down into tasks that need to be done immediately versus those that need to be done within weeks or months following the loss of a loved one.">
            <a:extLst>
              <a:ext uri="{FF2B5EF4-FFF2-40B4-BE49-F238E27FC236}">
                <a16:creationId xmlns:a16="http://schemas.microsoft.com/office/drawing/2014/main" id="{8898D323-562B-4A35-25BE-1D79045CB334}"/>
              </a:ext>
            </a:extLst>
          </p:cNvPr>
          <p:cNvGrpSpPr/>
          <p:nvPr/>
        </p:nvGrpSpPr>
        <p:grpSpPr>
          <a:xfrm>
            <a:off x="2029848" y="1159830"/>
            <a:ext cx="8130154" cy="4552642"/>
            <a:chOff x="1115101" y="1398540"/>
            <a:chExt cx="7132422" cy="3993942"/>
          </a:xfrm>
        </p:grpSpPr>
        <p:pic>
          <p:nvPicPr>
            <p:cNvPr id="7" name="Picture 6">
              <a:extLst>
                <a:ext uri="{FF2B5EF4-FFF2-40B4-BE49-F238E27FC236}">
                  <a16:creationId xmlns:a16="http://schemas.microsoft.com/office/drawing/2014/main" id="{B4A8E11B-6B0A-3A08-81DD-ABFB1352333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82182" y="1398540"/>
              <a:ext cx="2465341" cy="3190441"/>
            </a:xfrm>
            <a:prstGeom prst="rect">
              <a:avLst/>
            </a:prstGeom>
            <a:ln w="6350">
              <a:solidFill>
                <a:schemeClr val="bg1">
                  <a:lumMod val="65000"/>
                </a:schemeClr>
              </a:solidFill>
            </a:ln>
            <a:effectLst/>
          </p:spPr>
        </p:pic>
        <p:pic>
          <p:nvPicPr>
            <p:cNvPr id="9" name="Picture 8">
              <a:extLst>
                <a:ext uri="{FF2B5EF4-FFF2-40B4-BE49-F238E27FC236}">
                  <a16:creationId xmlns:a16="http://schemas.microsoft.com/office/drawing/2014/main" id="{1E665180-FD9F-63F5-52ED-801667324CA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49512" y="2202040"/>
              <a:ext cx="2465341" cy="3190441"/>
            </a:xfrm>
            <a:prstGeom prst="rect">
              <a:avLst/>
            </a:prstGeom>
            <a:ln w="6350">
              <a:solidFill>
                <a:schemeClr val="bg1">
                  <a:lumMod val="65000"/>
                </a:schemeClr>
              </a:solidFill>
            </a:ln>
            <a:effectLst/>
          </p:spPr>
        </p:pic>
        <p:pic>
          <p:nvPicPr>
            <p:cNvPr id="10" name="Picture 9">
              <a:extLst>
                <a:ext uri="{FF2B5EF4-FFF2-40B4-BE49-F238E27FC236}">
                  <a16:creationId xmlns:a16="http://schemas.microsoft.com/office/drawing/2014/main" id="{83737E91-F5B2-0B1F-AF9C-57559892EDC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15101" y="1398540"/>
              <a:ext cx="3084431" cy="3993942"/>
            </a:xfrm>
            <a:prstGeom prst="rect">
              <a:avLst/>
            </a:prstGeom>
            <a:ln w="6350">
              <a:solidFill>
                <a:schemeClr val="bg1">
                  <a:lumMod val="65000"/>
                </a:schemeClr>
              </a:solidFill>
            </a:ln>
            <a:effectLst/>
          </p:spPr>
        </p:pic>
      </p:grpSp>
      <p:sp>
        <p:nvSpPr>
          <p:cNvPr id="6" name="Text Placeholder 5">
            <a:extLst>
              <a:ext uri="{FF2B5EF4-FFF2-40B4-BE49-F238E27FC236}">
                <a16:creationId xmlns:a16="http://schemas.microsoft.com/office/drawing/2014/main" id="{3E6D22B2-67D8-69A9-07D1-A145B0012A5B}"/>
              </a:ext>
            </a:extLst>
          </p:cNvPr>
          <p:cNvSpPr>
            <a:spLocks noGrp="1"/>
          </p:cNvSpPr>
          <p:nvPr>
            <p:ph type="body" sz="quarter" idx="13"/>
          </p:nvPr>
        </p:nvSpPr>
        <p:spPr>
          <a:xfrm>
            <a:off x="4051300" y="6110288"/>
            <a:ext cx="7083425" cy="403225"/>
          </a:xfrm>
        </p:spPr>
        <p:txBody>
          <a:bodyPr/>
          <a:lstStyle/>
          <a:p>
            <a:r>
              <a:rPr lang="en-CA" dirty="0"/>
              <a:t>This material does not constitute tax, legal, or accounting advice, and neither John Hancock nor any of its agents, employees, or registered representatives are in the business of offering such advice. It was not intended or written for use, and cannot be used, by any taxpayer for the purpose of avoiding any IRS penalty. It was written to support the marketing of the transactions or topics it addresses. Anyone interested in these transactions or topics should seek advice based on his or her particular circumstances from independent professional advisors.</a:t>
            </a:r>
          </a:p>
        </p:txBody>
      </p:sp>
      <p:sp>
        <p:nvSpPr>
          <p:cNvPr id="5" name="Slide Number Placeholder 4">
            <a:extLst>
              <a:ext uri="{FF2B5EF4-FFF2-40B4-BE49-F238E27FC236}">
                <a16:creationId xmlns:a16="http://schemas.microsoft.com/office/drawing/2014/main" id="{DA863FE3-4AC6-F1D9-FA39-73D49064C0E2}"/>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45</a:t>
            </a:fld>
            <a:endParaRPr lang="en-US" dirty="0"/>
          </a:p>
        </p:txBody>
      </p:sp>
    </p:spTree>
    <p:extLst>
      <p:ext uri="{BB962C8B-B14F-4D97-AF65-F5344CB8AC3E}">
        <p14:creationId xmlns:p14="http://schemas.microsoft.com/office/powerpoint/2010/main" val="4892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uple sitting on a couch having a disagreement and looking away from each other.">
            <a:extLst>
              <a:ext uri="{FF2B5EF4-FFF2-40B4-BE49-F238E27FC236}">
                <a16:creationId xmlns:a16="http://schemas.microsoft.com/office/drawing/2014/main" id="{7753C3E1-2E77-6AF7-7331-636260D9ED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0" y="0"/>
            <a:ext cx="12188824" cy="6858000"/>
          </a:xfrm>
          <a:prstGeom prst="rect">
            <a:avLst/>
          </a:prstGeom>
        </p:spPr>
      </p:pic>
      <p:sp>
        <p:nvSpPr>
          <p:cNvPr id="7" name="Rectangle 6">
            <a:extLst>
              <a:ext uri="{FF2B5EF4-FFF2-40B4-BE49-F238E27FC236}">
                <a16:creationId xmlns:a16="http://schemas.microsoft.com/office/drawing/2014/main" id="{EEEC76F3-8C4C-5C03-D00F-3F406AD66584}"/>
              </a:ext>
              <a:ext uri="{C183D7F6-B498-43B3-948B-1728B52AA6E4}">
                <adec:decorative xmlns:adec="http://schemas.microsoft.com/office/drawing/2017/decorative" val="1"/>
              </a:ext>
            </a:extLst>
          </p:cNvPr>
          <p:cNvSpPr/>
          <p:nvPr/>
        </p:nvSpPr>
        <p:spPr>
          <a:xfrm>
            <a:off x="5788025" y="0"/>
            <a:ext cx="6400800" cy="6858000"/>
          </a:xfrm>
          <a:prstGeom prst="rect">
            <a:avLst/>
          </a:prstGeom>
          <a:gradFill flip="none" rotWithShape="1">
            <a:gsLst>
              <a:gs pos="0">
                <a:schemeClr val="bg1">
                  <a:alpha val="0"/>
                  <a:lumMod val="0"/>
                </a:schemeClr>
              </a:gs>
              <a:gs pos="53000">
                <a:schemeClr val="tx1">
                  <a:alpha val="11145"/>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2" name="Title 1">
            <a:extLst>
              <a:ext uri="{FF2B5EF4-FFF2-40B4-BE49-F238E27FC236}">
                <a16:creationId xmlns:a16="http://schemas.microsoft.com/office/drawing/2014/main" id="{A1CFB30E-96B7-2966-1283-F7BCD3B06274}"/>
              </a:ext>
            </a:extLst>
          </p:cNvPr>
          <p:cNvSpPr>
            <a:spLocks noGrp="1"/>
          </p:cNvSpPr>
          <p:nvPr>
            <p:ph type="title"/>
          </p:nvPr>
        </p:nvSpPr>
        <p:spPr>
          <a:xfrm>
            <a:off x="7880779" y="533400"/>
            <a:ext cx="3931491" cy="2224218"/>
          </a:xfrm>
        </p:spPr>
        <p:txBody>
          <a:bodyPr anchor="t" anchorCtr="0">
            <a:noAutofit/>
          </a:bodyPr>
          <a:lstStyle/>
          <a:p>
            <a:pPr>
              <a:lnSpc>
                <a:spcPts val="6800"/>
              </a:lnSpc>
            </a:pPr>
            <a:r>
              <a:rPr lang="en-US" dirty="0">
                <a:solidFill>
                  <a:schemeClr val="bg1"/>
                </a:solidFill>
              </a:rPr>
              <a:t>Newly divorced</a:t>
            </a:r>
            <a:br>
              <a:rPr lang="en-US" dirty="0">
                <a:solidFill>
                  <a:schemeClr val="bg1"/>
                </a:solidFill>
              </a:rPr>
            </a:br>
            <a:endParaRPr lang="en-US" dirty="0">
              <a:solidFill>
                <a:schemeClr val="bg1"/>
              </a:solidFill>
            </a:endParaRPr>
          </a:p>
        </p:txBody>
      </p:sp>
      <p:pic>
        <p:nvPicPr>
          <p:cNvPr id="10" name="Graphic 12">
            <a:extLst>
              <a:ext uri="{FF2B5EF4-FFF2-40B4-BE49-F238E27FC236}">
                <a16:creationId xmlns:a16="http://schemas.microsoft.com/office/drawing/2014/main" id="{072B3006-D90A-761C-72B6-90F672926E1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black">
          <a:xfrm>
            <a:off x="466343" y="6246987"/>
            <a:ext cx="1662140" cy="253375"/>
          </a:xfrm>
          <a:prstGeom prst="rect">
            <a:avLst/>
          </a:prstGeom>
        </p:spPr>
      </p:pic>
      <p:sp>
        <p:nvSpPr>
          <p:cNvPr id="4" name="Slide Number Placeholder 3">
            <a:extLst>
              <a:ext uri="{FF2B5EF4-FFF2-40B4-BE49-F238E27FC236}">
                <a16:creationId xmlns:a16="http://schemas.microsoft.com/office/drawing/2014/main" id="{C7412295-5DE4-9314-FE0A-7E5537E8D922}"/>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CA" smtClean="0">
                <a:solidFill>
                  <a:schemeClr val="bg1"/>
                </a:solidFill>
              </a:rPr>
              <a:pPr/>
              <a:t>46</a:t>
            </a:fld>
            <a:endParaRPr lang="en-CA" dirty="0">
              <a:solidFill>
                <a:schemeClr val="bg1"/>
              </a:solidFill>
            </a:endParaRPr>
          </a:p>
        </p:txBody>
      </p:sp>
    </p:spTree>
    <p:extLst>
      <p:ext uri="{BB962C8B-B14F-4D97-AF65-F5344CB8AC3E}">
        <p14:creationId xmlns:p14="http://schemas.microsoft.com/office/powerpoint/2010/main" val="309983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466342" y="472437"/>
            <a:ext cx="11274553" cy="792167"/>
          </a:xfrm>
        </p:spPr>
        <p:txBody>
          <a:bodyPr/>
          <a:lstStyle/>
          <a:p>
            <a:r>
              <a:rPr lang="en-US" altLang="en-US" dirty="0">
                <a:sym typeface="Calibri Bold" pitchFamily="2" charset="0"/>
              </a:rPr>
              <a:t>Case study: </a:t>
            </a:r>
            <a:r>
              <a:rPr lang="en-CA" dirty="0"/>
              <a:t>Newly divorced </a:t>
            </a:r>
            <a:br>
              <a:rPr lang="en-US" altLang="en-US" dirty="0">
                <a:sym typeface="Calibri Bold" pitchFamily="2" charset="0"/>
              </a:rPr>
            </a:br>
            <a:br>
              <a:rPr lang="en-US" altLang="en-US" dirty="0">
                <a:sym typeface="Calibri Bold" pitchFamily="2" charset="0"/>
              </a:rPr>
            </a:br>
            <a:br>
              <a:rPr lang="en-US" altLang="en-US" dirty="0">
                <a:sym typeface="Calibri Bold" pitchFamily="2" charset="0"/>
              </a:rPr>
            </a:br>
            <a:endParaRPr lang="en-US" altLang="en-US" dirty="0">
              <a:sym typeface="Calibri Bold" pitchFamily="2" charset="0"/>
            </a:endParaRPr>
          </a:p>
        </p:txBody>
      </p:sp>
      <p:sp>
        <p:nvSpPr>
          <p:cNvPr id="16" name="TextBox 15">
            <a:extLst>
              <a:ext uri="{FF2B5EF4-FFF2-40B4-BE49-F238E27FC236}">
                <a16:creationId xmlns:a16="http://schemas.microsoft.com/office/drawing/2014/main" id="{760A44B3-FD3A-1FF1-DD06-F21F346F3CAC}"/>
              </a:ext>
            </a:extLst>
          </p:cNvPr>
          <p:cNvSpPr txBox="1"/>
          <p:nvPr/>
        </p:nvSpPr>
        <p:spPr>
          <a:xfrm>
            <a:off x="457836" y="959956"/>
            <a:ext cx="8387663" cy="679673"/>
          </a:xfrm>
          <a:prstGeom prst="rect">
            <a:avLst/>
          </a:prstGeom>
          <a:noFill/>
        </p:spPr>
        <p:txBody>
          <a:bodyPr wrap="square" lIns="0" tIns="0" rIns="0" bIns="0" rtlCol="0">
            <a:spAutoFit/>
          </a:bodyPr>
          <a:lstStyle/>
          <a:p>
            <a:pPr>
              <a:spcBef>
                <a:spcPts val="450"/>
              </a:spcBef>
            </a:pPr>
            <a:r>
              <a:rPr lang="en-US" altLang="en-US" sz="2000" i="1" dirty="0">
                <a:sym typeface="Calibri Bold" pitchFamily="2" charset="0"/>
              </a:rPr>
              <a:t>Andrea and Anthony Caponi, age 50</a:t>
            </a:r>
          </a:p>
          <a:p>
            <a:pPr>
              <a:spcBef>
                <a:spcPts val="450"/>
              </a:spcBef>
            </a:pPr>
            <a:r>
              <a:rPr lang="en-US" altLang="en-US" sz="2000" i="1" dirty="0">
                <a:sym typeface="Calibri Bold" pitchFamily="2" charset="0"/>
              </a:rPr>
              <a:t>                                   </a:t>
            </a:r>
          </a:p>
        </p:txBody>
      </p:sp>
      <p:sp>
        <p:nvSpPr>
          <p:cNvPr id="17" name="Content Placeholder 6">
            <a:extLst>
              <a:ext uri="{FF2B5EF4-FFF2-40B4-BE49-F238E27FC236}">
                <a16:creationId xmlns:a16="http://schemas.microsoft.com/office/drawing/2014/main" id="{0FE4C42E-51FA-6072-1610-B3F029DAE06E}"/>
              </a:ext>
            </a:extLst>
          </p:cNvPr>
          <p:cNvSpPr txBox="1">
            <a:spLocks/>
          </p:cNvSpPr>
          <p:nvPr/>
        </p:nvSpPr>
        <p:spPr>
          <a:xfrm>
            <a:off x="466343" y="1638602"/>
            <a:ext cx="6635497" cy="3308848"/>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a:lnSpc>
                <a:spcPct val="107000"/>
              </a:lnSpc>
              <a:spcBef>
                <a:spcPts val="600"/>
              </a:spcBef>
            </a:pPr>
            <a:r>
              <a:rPr lang="en-CA" dirty="0">
                <a:ea typeface="Calibri" panose="020F0502020204030204" pitchFamily="34" charset="0"/>
                <a:cs typeface="Times New Roman" panose="02020603050405020304" pitchFamily="18" charset="0"/>
              </a:rPr>
              <a:t>Went through a divorce after 20 years together</a:t>
            </a:r>
          </a:p>
          <a:p>
            <a:pPr>
              <a:lnSpc>
                <a:spcPct val="107000"/>
              </a:lnSpc>
              <a:spcBef>
                <a:spcPts val="600"/>
              </a:spcBef>
            </a:pPr>
            <a:r>
              <a:rPr lang="en-CA" dirty="0">
                <a:ea typeface="Calibri" panose="020F0502020204030204" pitchFamily="34" charset="0"/>
                <a:cs typeface="Times New Roman" panose="02020603050405020304" pitchFamily="18" charset="0"/>
              </a:rPr>
              <a:t>Negotiated equal division of their successful medical practice and all assets</a:t>
            </a:r>
          </a:p>
          <a:p>
            <a:pPr>
              <a:lnSpc>
                <a:spcPct val="107000"/>
              </a:lnSpc>
              <a:spcBef>
                <a:spcPts val="600"/>
              </a:spcBef>
            </a:pPr>
            <a:r>
              <a:rPr lang="en-CA" dirty="0">
                <a:ea typeface="Calibri" panose="020F0502020204030204" pitchFamily="34" charset="0"/>
                <a:cs typeface="Times New Roman" panose="02020603050405020304" pitchFamily="18" charset="0"/>
              </a:rPr>
              <a:t>Have a college-age son and share joint custody of their daughter – no alimony or child support</a:t>
            </a:r>
          </a:p>
          <a:p>
            <a:pPr>
              <a:lnSpc>
                <a:spcPct val="107000"/>
              </a:lnSpc>
              <a:spcBef>
                <a:spcPts val="600"/>
              </a:spcBef>
            </a:pPr>
            <a:r>
              <a:rPr lang="en-CA" dirty="0">
                <a:ea typeface="Calibri" panose="020F0502020204030204" pitchFamily="34" charset="0"/>
                <a:cs typeface="Times New Roman" panose="02020603050405020304" pitchFamily="18" charset="0"/>
              </a:rPr>
              <a:t>Retained their own retirement accounts and realized a significant profit selling the family home</a:t>
            </a:r>
          </a:p>
          <a:p>
            <a:pPr>
              <a:lnSpc>
                <a:spcPct val="107000"/>
              </a:lnSpc>
              <a:spcBef>
                <a:spcPts val="600"/>
              </a:spcBef>
              <a:spcAft>
                <a:spcPts val="800"/>
              </a:spcAft>
            </a:pPr>
            <a:r>
              <a:rPr lang="en-CA" dirty="0">
                <a:ea typeface="Calibri" panose="020F0502020204030204" pitchFamily="34" charset="0"/>
                <a:cs typeface="Times New Roman" panose="02020603050405020304" pitchFamily="18" charset="0"/>
              </a:rPr>
              <a:t>Want to use the proceeds from the house sale to each buy their own property </a:t>
            </a:r>
          </a:p>
        </p:txBody>
      </p:sp>
      <p:pic>
        <p:nvPicPr>
          <p:cNvPr id="2" name="Picture 1" descr="A couple sitting on a couch, one is signing a document. ">
            <a:extLst>
              <a:ext uri="{FF2B5EF4-FFF2-40B4-BE49-F238E27FC236}">
                <a16:creationId xmlns:a16="http://schemas.microsoft.com/office/drawing/2014/main" id="{6AD3B288-E33B-B7FD-B289-CBD334C435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005283" y="1538134"/>
            <a:ext cx="4183541" cy="4345567"/>
          </a:xfrm>
          <a:prstGeom prst="rect">
            <a:avLst/>
          </a:prstGeom>
        </p:spPr>
      </p:pic>
      <p:sp>
        <p:nvSpPr>
          <p:cNvPr id="8" name="TextBox 7">
            <a:extLst>
              <a:ext uri="{FF2B5EF4-FFF2-40B4-BE49-F238E27FC236}">
                <a16:creationId xmlns:a16="http://schemas.microsoft.com/office/drawing/2014/main" id="{60CFC497-A1D5-48D0-EA95-8306B0A1D2D1}"/>
              </a:ext>
            </a:extLst>
          </p:cNvPr>
          <p:cNvSpPr txBox="1"/>
          <p:nvPr/>
        </p:nvSpPr>
        <p:spPr>
          <a:xfrm>
            <a:off x="465774" y="5146427"/>
            <a:ext cx="9206546" cy="737275"/>
          </a:xfrm>
          <a:prstGeom prst="rect">
            <a:avLst/>
          </a:prstGeom>
          <a:solidFill>
            <a:srgbClr val="06874E"/>
          </a:solidFill>
        </p:spPr>
        <p:txBody>
          <a:bodyPr wrap="square" anchor="ctr">
            <a:noAutofit/>
          </a:bodyPr>
          <a:lstStyle/>
          <a:p>
            <a:r>
              <a:rPr lang="en-CA" sz="2000" b="1" i="1" dirty="0">
                <a:solidFill>
                  <a:schemeClr val="bg1"/>
                </a:solidFill>
              </a:rPr>
              <a:t>What are some key post-divorce financial considerations?</a:t>
            </a:r>
          </a:p>
        </p:txBody>
      </p:sp>
      <p:sp>
        <p:nvSpPr>
          <p:cNvPr id="10" name="Text Placeholder 9">
            <a:extLst>
              <a:ext uri="{FF2B5EF4-FFF2-40B4-BE49-F238E27FC236}">
                <a16:creationId xmlns:a16="http://schemas.microsoft.com/office/drawing/2014/main" id="{A4AC96FE-4065-14A5-51F4-1A6EDEA9F066}"/>
              </a:ext>
            </a:extLst>
          </p:cNvPr>
          <p:cNvSpPr>
            <a:spLocks noGrp="1"/>
          </p:cNvSpPr>
          <p:nvPr>
            <p:ph type="body" sz="quarter" idx="13"/>
          </p:nvPr>
        </p:nvSpPr>
        <p:spPr>
          <a:xfrm>
            <a:off x="4050668" y="6110882"/>
            <a:ext cx="7083735" cy="402451"/>
          </a:xfrm>
        </p:spPr>
        <p:txBody>
          <a:bodyPr/>
          <a:lstStyle/>
          <a:p>
            <a:r>
              <a:rPr lang="en-CA" dirty="0"/>
              <a:t>This is a hypothetical example for illustrative purposes only.</a:t>
            </a:r>
          </a:p>
        </p:txBody>
      </p:sp>
      <p:sp>
        <p:nvSpPr>
          <p:cNvPr id="6" name="Slide Number Placeholder 5">
            <a:extLst>
              <a:ext uri="{FF2B5EF4-FFF2-40B4-BE49-F238E27FC236}">
                <a16:creationId xmlns:a16="http://schemas.microsoft.com/office/drawing/2014/main" id="{309380D8-6E98-1AF9-E48F-59D1026A9345}"/>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47</a:t>
            </a:fld>
            <a:endParaRPr lang="en-US" dirty="0"/>
          </a:p>
        </p:txBody>
      </p:sp>
    </p:spTree>
    <p:extLst>
      <p:ext uri="{BB962C8B-B14F-4D97-AF65-F5344CB8AC3E}">
        <p14:creationId xmlns:p14="http://schemas.microsoft.com/office/powerpoint/2010/main" val="340171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533957" y="463845"/>
            <a:ext cx="3289383" cy="3401475"/>
          </a:xfrm>
        </p:spPr>
        <p:txBody>
          <a:bodyPr>
            <a:spAutoFit/>
          </a:bodyPr>
          <a:lstStyle/>
          <a:p>
            <a:r>
              <a:rPr lang="en-CA" dirty="0"/>
              <a:t>A fresh start brings new challenges and opportunities</a:t>
            </a:r>
            <a:endParaRPr lang="en-US" altLang="en-US" dirty="0">
              <a:sym typeface="Calibri Bold" pitchFamily="2" charset="0"/>
            </a:endParaRPr>
          </a:p>
        </p:txBody>
      </p:sp>
      <p:sp>
        <p:nvSpPr>
          <p:cNvPr id="18" name="TextBox 17">
            <a:extLst>
              <a:ext uri="{FF2B5EF4-FFF2-40B4-BE49-F238E27FC236}">
                <a16:creationId xmlns:a16="http://schemas.microsoft.com/office/drawing/2014/main" id="{A5520E12-4440-9EB3-75B7-23F24CAA3733}"/>
              </a:ext>
            </a:extLst>
          </p:cNvPr>
          <p:cNvSpPr txBox="1"/>
          <p:nvPr/>
        </p:nvSpPr>
        <p:spPr>
          <a:xfrm>
            <a:off x="533957" y="2407388"/>
            <a:ext cx="3291204" cy="2154436"/>
          </a:xfrm>
          <a:prstGeom prst="rect">
            <a:avLst/>
          </a:prstGeom>
          <a:noFill/>
        </p:spPr>
        <p:txBody>
          <a:bodyPr wrap="square" lIns="0" tIns="0" rIns="0" bIns="0" rtlCol="0">
            <a:spAutoFit/>
          </a:bodyPr>
          <a:lstStyle/>
          <a:p>
            <a:pPr>
              <a:spcBef>
                <a:spcPts val="450"/>
              </a:spcBef>
            </a:pPr>
            <a:r>
              <a:rPr lang="en-US" altLang="en-US" sz="2000" dirty="0">
                <a:solidFill>
                  <a:schemeClr val="bg1"/>
                </a:solidFill>
                <a:sym typeface="Calibri Bold" pitchFamily="2" charset="0"/>
              </a:rPr>
              <a:t>Once your divorce settlement is final and complete, you will have a fuller picture of your finances to create a new roadmap and a plan for managing your money in the future. </a:t>
            </a:r>
          </a:p>
        </p:txBody>
      </p:sp>
      <p:pic>
        <p:nvPicPr>
          <p:cNvPr id="10" name="Graphic 9">
            <a:extLst>
              <a:ext uri="{FF2B5EF4-FFF2-40B4-BE49-F238E27FC236}">
                <a16:creationId xmlns:a16="http://schemas.microsoft.com/office/drawing/2014/main" id="{AC3A011D-341D-4959-F710-3781DA1B24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33400" y="4955181"/>
            <a:ext cx="1122426" cy="860526"/>
          </a:xfrm>
          <a:prstGeom prst="rect">
            <a:avLst/>
          </a:prstGeom>
        </p:spPr>
      </p:pic>
      <p:sp>
        <p:nvSpPr>
          <p:cNvPr id="11" name="Content Placeholder 10">
            <a:extLst>
              <a:ext uri="{FF2B5EF4-FFF2-40B4-BE49-F238E27FC236}">
                <a16:creationId xmlns:a16="http://schemas.microsoft.com/office/drawing/2014/main" id="{95585CBA-CACE-B964-7AC0-F204D3A3A8C9}"/>
              </a:ext>
            </a:extLst>
          </p:cNvPr>
          <p:cNvSpPr>
            <a:spLocks noGrp="1"/>
          </p:cNvSpPr>
          <p:nvPr>
            <p:ph idx="1"/>
          </p:nvPr>
        </p:nvSpPr>
        <p:spPr>
          <a:xfrm>
            <a:off x="4356433" y="479237"/>
            <a:ext cx="6575727" cy="5778689"/>
          </a:xfrm>
        </p:spPr>
        <p:txBody>
          <a:bodyPr/>
          <a:lstStyle/>
          <a:p>
            <a:pPr marL="0" indent="0">
              <a:buNone/>
            </a:pPr>
            <a:r>
              <a:rPr lang="en-US" sz="2400" b="1" dirty="0">
                <a:latin typeface="Arial" panose="020B0604020202020204" pitchFamily="34" charset="0"/>
                <a:cs typeface="Arial" panose="020B0604020202020204" pitchFamily="34" charset="0"/>
              </a:rPr>
              <a:t>Begin by evaluating your financial situation</a:t>
            </a:r>
            <a:endParaRPr lang="en-US" sz="2400" dirty="0"/>
          </a:p>
          <a:p>
            <a:pPr marL="0" indent="0">
              <a:buNone/>
            </a:pPr>
            <a:r>
              <a:rPr lang="en-US" dirty="0"/>
              <a:t>Take stock of all your assets, liabilities, income sources, and expenses.</a:t>
            </a:r>
          </a:p>
          <a:p>
            <a:pPr marL="0" indent="0">
              <a:buNone/>
            </a:pPr>
            <a:endParaRPr lang="en-US" dirty="0"/>
          </a:p>
          <a:p>
            <a:r>
              <a:rPr lang="en-US" dirty="0"/>
              <a:t>Establish a new storage space for key documents. </a:t>
            </a:r>
          </a:p>
          <a:p>
            <a:r>
              <a:rPr lang="en-US" dirty="0"/>
              <a:t>Create an inventory of your accounts and financial interests.</a:t>
            </a:r>
          </a:p>
          <a:p>
            <a:r>
              <a:rPr lang="en-US" dirty="0"/>
              <a:t>Review a recent credit report and know your credit score. </a:t>
            </a:r>
          </a:p>
          <a:p>
            <a:r>
              <a:rPr lang="en-US" dirty="0"/>
              <a:t>Create a budget and track your spending.</a:t>
            </a:r>
          </a:p>
          <a:p>
            <a:pPr>
              <a:spcBef>
                <a:spcPts val="600"/>
              </a:spcBef>
            </a:pPr>
            <a:endParaRPr lang="en-US" dirty="0"/>
          </a:p>
          <a:p>
            <a:pPr marL="0" indent="0">
              <a:buNone/>
            </a:pPr>
            <a:r>
              <a:rPr lang="en-US" dirty="0"/>
              <a:t>Gaining an overall understanding of your current financial standing can help you and your financial professional make informed decisions about how to manage your finances going forward.</a:t>
            </a:r>
          </a:p>
          <a:p>
            <a:endParaRPr lang="en-US" dirty="0"/>
          </a:p>
        </p:txBody>
      </p:sp>
      <p:sp>
        <p:nvSpPr>
          <p:cNvPr id="2" name="Slide Number Placeholder 1">
            <a:extLst>
              <a:ext uri="{FF2B5EF4-FFF2-40B4-BE49-F238E27FC236}">
                <a16:creationId xmlns:a16="http://schemas.microsoft.com/office/drawing/2014/main" id="{52F2F326-346F-9FAD-E21E-1EE40EA8BBF4}"/>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48</a:t>
            </a:fld>
            <a:endParaRPr lang="en-US" dirty="0"/>
          </a:p>
        </p:txBody>
      </p:sp>
    </p:spTree>
    <p:extLst>
      <p:ext uri="{BB962C8B-B14F-4D97-AF65-F5344CB8AC3E}">
        <p14:creationId xmlns:p14="http://schemas.microsoft.com/office/powerpoint/2010/main" val="76868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467995" y="472439"/>
            <a:ext cx="8347076" cy="527855"/>
          </a:xfrm>
        </p:spPr>
        <p:txBody>
          <a:bodyPr vert="horz" lIns="0" tIns="0" rIns="0" bIns="0" rtlCol="0" anchor="t">
            <a:normAutofit fontScale="90000"/>
          </a:bodyPr>
          <a:lstStyle/>
          <a:p>
            <a:r>
              <a:rPr lang="en-US" altLang="en-US" spc="-20" dirty="0"/>
              <a:t>Protecting your assets, your heirs, and yourself</a:t>
            </a:r>
            <a:br>
              <a:rPr lang="en-US" altLang="en-US" spc="-20" dirty="0"/>
            </a:br>
            <a:r>
              <a:rPr lang="en-US" altLang="en-US" spc="-20" dirty="0"/>
              <a:t> </a:t>
            </a:r>
            <a:br>
              <a:rPr lang="en-US" altLang="en-US" spc="-20" dirty="0"/>
            </a:br>
            <a:endParaRPr lang="en-US" altLang="en-US" spc="-20" dirty="0"/>
          </a:p>
        </p:txBody>
      </p:sp>
      <p:sp>
        <p:nvSpPr>
          <p:cNvPr id="2" name="Rectangle 1">
            <a:extLst>
              <a:ext uri="{FF2B5EF4-FFF2-40B4-BE49-F238E27FC236}">
                <a16:creationId xmlns:a16="http://schemas.microsoft.com/office/drawing/2014/main" id="{342C2943-5395-441C-9147-E4BB74091089}"/>
              </a:ext>
              <a:ext uri="{C183D7F6-B498-43B3-948B-1728B52AA6E4}">
                <adec:decorative xmlns:adec="http://schemas.microsoft.com/office/drawing/2017/decorative" val="1"/>
              </a:ext>
            </a:extLst>
          </p:cNvPr>
          <p:cNvSpPr/>
          <p:nvPr/>
        </p:nvSpPr>
        <p:spPr>
          <a:xfrm>
            <a:off x="-64" y="919086"/>
            <a:ext cx="12188952" cy="97681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5" name="TextBox 4">
            <a:extLst>
              <a:ext uri="{FF2B5EF4-FFF2-40B4-BE49-F238E27FC236}">
                <a16:creationId xmlns:a16="http://schemas.microsoft.com/office/drawing/2014/main" id="{CDCDF8CC-348A-4F49-B086-EB18C3D3B857}"/>
              </a:ext>
            </a:extLst>
          </p:cNvPr>
          <p:cNvSpPr txBox="1"/>
          <p:nvPr/>
        </p:nvSpPr>
        <p:spPr>
          <a:xfrm>
            <a:off x="467993" y="1000294"/>
            <a:ext cx="10880256" cy="747783"/>
          </a:xfrm>
          <a:prstGeom prst="rect">
            <a:avLst/>
          </a:prstGeom>
        </p:spPr>
        <p:txBody>
          <a:bodyPr vert="horz" lIns="0" tIns="0" rIns="0" bIns="0" rtlCol="0" anchor="t">
            <a:noAutofit/>
          </a:bodyPr>
          <a:lstStyle/>
          <a:p>
            <a:pPr>
              <a:lnSpc>
                <a:spcPct val="95000"/>
              </a:lnSpc>
              <a:spcAft>
                <a:spcPts val="600"/>
              </a:spcAft>
              <a:buClr>
                <a:schemeClr val="tx1"/>
              </a:buClr>
              <a:buSzPct val="115000"/>
            </a:pPr>
            <a:r>
              <a:rPr lang="en-CA" dirty="0">
                <a:ea typeface="Calibri" panose="020F0502020204030204" pitchFamily="34" charset="0"/>
                <a:cs typeface="Times New Roman" panose="02020603050405020304" pitchFamily="18" charset="0"/>
              </a:rPr>
              <a:t>Divorce has the potential to threaten your assets, </a:t>
            </a:r>
            <a:r>
              <a:rPr lang="en-CA" dirty="0">
                <a:solidFill>
                  <a:srgbClr val="000000"/>
                </a:solidFill>
                <a:latin typeface="Helvetica" pitchFamily="2" charset="0"/>
              </a:rPr>
              <a:t>the legacy you leave</a:t>
            </a:r>
            <a:r>
              <a:rPr lang="en-CA" dirty="0">
                <a:ea typeface="Calibri" panose="020F0502020204030204" pitchFamily="34" charset="0"/>
                <a:cs typeface="Times New Roman" panose="02020603050405020304" pitchFamily="18" charset="0"/>
              </a:rPr>
              <a:t> – and can even </a:t>
            </a:r>
            <a:r>
              <a:rPr lang="en-CA" dirty="0">
                <a:solidFill>
                  <a:srgbClr val="000000"/>
                </a:solidFill>
                <a:latin typeface="Helvetica" pitchFamily="2" charset="0"/>
              </a:rPr>
              <a:t>have an</a:t>
            </a:r>
            <a:r>
              <a:rPr lang="en-CA" dirty="0">
                <a:ea typeface="Calibri" panose="020F0502020204030204" pitchFamily="34" charset="0"/>
                <a:cs typeface="Times New Roman" panose="02020603050405020304" pitchFamily="18" charset="0"/>
              </a:rPr>
              <a:t> impact on your future health care decisions based on your level of insurance and how your medical power of attorney (POA) </a:t>
            </a:r>
            <a:r>
              <a:rPr lang="en-CA" dirty="0">
                <a:cs typeface="Times New Roman" panose="02020603050405020304" pitchFamily="18" charset="0"/>
              </a:rPr>
              <a:t>is structured. </a:t>
            </a:r>
          </a:p>
          <a:p>
            <a:pPr>
              <a:lnSpc>
                <a:spcPct val="95000"/>
              </a:lnSpc>
              <a:spcAft>
                <a:spcPts val="600"/>
              </a:spcAft>
              <a:buClr>
                <a:schemeClr val="tx1"/>
              </a:buClr>
              <a:buSzPct val="115000"/>
            </a:pPr>
            <a:endParaRPr lang="en-US" altLang="en-US" dirty="0">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5DC9DFA6-1148-DF3D-DA13-275BD5727B70}"/>
              </a:ext>
            </a:extLst>
          </p:cNvPr>
          <p:cNvSpPr>
            <a:spLocks noGrp="1"/>
          </p:cNvSpPr>
          <p:nvPr>
            <p:ph idx="1"/>
          </p:nvPr>
        </p:nvSpPr>
        <p:spPr>
          <a:xfrm>
            <a:off x="457835" y="2195577"/>
            <a:ext cx="8347076" cy="263901"/>
          </a:xfrm>
        </p:spPr>
        <p:txBody>
          <a:bodyPr vert="horz" lIns="0" tIns="0" rIns="0" bIns="0" rtlCol="0">
            <a:noAutofit/>
          </a:bodyPr>
          <a:lstStyle/>
          <a:p>
            <a:pPr marL="0" indent="0">
              <a:buNone/>
            </a:pPr>
            <a:r>
              <a:rPr lang="en-US" sz="1800" b="1" dirty="0">
                <a:latin typeface="Arial" panose="020B0604020202020204" pitchFamily="34" charset="0"/>
                <a:cs typeface="Arial" panose="020B0604020202020204" pitchFamily="34" charset="0"/>
              </a:rPr>
              <a:t>Ways to take immediate action to protect yourself</a:t>
            </a:r>
          </a:p>
        </p:txBody>
      </p:sp>
      <p:sp>
        <p:nvSpPr>
          <p:cNvPr id="24" name="Rectangle 23">
            <a:extLst>
              <a:ext uri="{FF2B5EF4-FFF2-40B4-BE49-F238E27FC236}">
                <a16:creationId xmlns:a16="http://schemas.microsoft.com/office/drawing/2014/main" id="{09D91223-841B-F2F1-59DF-218B94B736DE}"/>
              </a:ext>
              <a:ext uri="{C183D7F6-B498-43B3-948B-1728B52AA6E4}">
                <adec:decorative xmlns:adec="http://schemas.microsoft.com/office/drawing/2017/decorative" val="1"/>
              </a:ext>
            </a:extLst>
          </p:cNvPr>
          <p:cNvSpPr>
            <a:spLocks/>
          </p:cNvSpPr>
          <p:nvPr/>
        </p:nvSpPr>
        <p:spPr>
          <a:xfrm>
            <a:off x="467993" y="2685599"/>
            <a:ext cx="576000" cy="576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19" name="Graphic 18">
            <a:extLst>
              <a:ext uri="{FF2B5EF4-FFF2-40B4-BE49-F238E27FC236}">
                <a16:creationId xmlns:a16="http://schemas.microsoft.com/office/drawing/2014/main" id="{4CA61C69-2450-DEAF-4DB1-CE7AC8A4613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326" y="2805557"/>
            <a:ext cx="447249" cy="315705"/>
          </a:xfrm>
          <a:prstGeom prst="rect">
            <a:avLst/>
          </a:prstGeom>
        </p:spPr>
      </p:pic>
      <p:sp>
        <p:nvSpPr>
          <p:cNvPr id="23" name="Rectangle 22">
            <a:extLst>
              <a:ext uri="{FF2B5EF4-FFF2-40B4-BE49-F238E27FC236}">
                <a16:creationId xmlns:a16="http://schemas.microsoft.com/office/drawing/2014/main" id="{A2D4C6FC-972D-9277-F446-D301AF392A2C}"/>
              </a:ext>
            </a:extLst>
          </p:cNvPr>
          <p:cNvSpPr/>
          <p:nvPr/>
        </p:nvSpPr>
        <p:spPr>
          <a:xfrm>
            <a:off x="1141267" y="2688697"/>
            <a:ext cx="10591946" cy="576000"/>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r>
              <a:rPr lang="en-US" sz="2000" dirty="0"/>
              <a:t>Retitle assets in your name and update authorizations on bank and credit card accounts.</a:t>
            </a:r>
          </a:p>
        </p:txBody>
      </p:sp>
      <p:sp>
        <p:nvSpPr>
          <p:cNvPr id="15" name="Rectangle 14">
            <a:extLst>
              <a:ext uri="{FF2B5EF4-FFF2-40B4-BE49-F238E27FC236}">
                <a16:creationId xmlns:a16="http://schemas.microsoft.com/office/drawing/2014/main" id="{AB4DD180-272F-6EC0-7BE4-CCF4BF580680}"/>
              </a:ext>
              <a:ext uri="{C183D7F6-B498-43B3-948B-1728B52AA6E4}">
                <adec:decorative xmlns:adec="http://schemas.microsoft.com/office/drawing/2017/decorative" val="1"/>
              </a:ext>
            </a:extLst>
          </p:cNvPr>
          <p:cNvSpPr/>
          <p:nvPr/>
        </p:nvSpPr>
        <p:spPr>
          <a:xfrm>
            <a:off x="467993" y="3349143"/>
            <a:ext cx="576000" cy="576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20" name="Graphic 19">
            <a:extLst>
              <a:ext uri="{FF2B5EF4-FFF2-40B4-BE49-F238E27FC236}">
                <a16:creationId xmlns:a16="http://schemas.microsoft.com/office/drawing/2014/main" id="{9D0BEF24-FB34-A0AC-9C8D-C8709A6EC1E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326" y="3467552"/>
            <a:ext cx="447249" cy="315705"/>
          </a:xfrm>
          <a:prstGeom prst="rect">
            <a:avLst/>
          </a:prstGeom>
        </p:spPr>
      </p:pic>
      <p:sp>
        <p:nvSpPr>
          <p:cNvPr id="4" name="Rectangle 3">
            <a:extLst>
              <a:ext uri="{FF2B5EF4-FFF2-40B4-BE49-F238E27FC236}">
                <a16:creationId xmlns:a16="http://schemas.microsoft.com/office/drawing/2014/main" id="{4BC1CD2D-7C3E-8F5E-5545-F50AF9BE1FA3}"/>
              </a:ext>
            </a:extLst>
          </p:cNvPr>
          <p:cNvSpPr/>
          <p:nvPr/>
        </p:nvSpPr>
        <p:spPr>
          <a:xfrm>
            <a:off x="1141267" y="3348800"/>
            <a:ext cx="10591946" cy="576000"/>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r>
              <a:rPr lang="en-US" sz="2000" dirty="0"/>
              <a:t>Update beneficiary designations on any accounts and policies.</a:t>
            </a:r>
          </a:p>
        </p:txBody>
      </p:sp>
      <p:sp>
        <p:nvSpPr>
          <p:cNvPr id="13" name="Rectangle 12">
            <a:extLst>
              <a:ext uri="{FF2B5EF4-FFF2-40B4-BE49-F238E27FC236}">
                <a16:creationId xmlns:a16="http://schemas.microsoft.com/office/drawing/2014/main" id="{1270968C-92F8-BF1F-F1F8-66FA27925A5A}"/>
              </a:ext>
              <a:ext uri="{C183D7F6-B498-43B3-948B-1728B52AA6E4}">
                <adec:decorative xmlns:adec="http://schemas.microsoft.com/office/drawing/2017/decorative" val="1"/>
              </a:ext>
            </a:extLst>
          </p:cNvPr>
          <p:cNvSpPr/>
          <p:nvPr/>
        </p:nvSpPr>
        <p:spPr>
          <a:xfrm>
            <a:off x="477324" y="4009932"/>
            <a:ext cx="576000" cy="576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21" name="Graphic 20">
            <a:extLst>
              <a:ext uri="{FF2B5EF4-FFF2-40B4-BE49-F238E27FC236}">
                <a16:creationId xmlns:a16="http://schemas.microsoft.com/office/drawing/2014/main" id="{30B26930-8985-11C3-3733-F191C3AD009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326" y="4128341"/>
            <a:ext cx="447249" cy="315705"/>
          </a:xfrm>
          <a:prstGeom prst="rect">
            <a:avLst/>
          </a:prstGeom>
        </p:spPr>
      </p:pic>
      <p:sp>
        <p:nvSpPr>
          <p:cNvPr id="6" name="Rectangle 5">
            <a:extLst>
              <a:ext uri="{FF2B5EF4-FFF2-40B4-BE49-F238E27FC236}">
                <a16:creationId xmlns:a16="http://schemas.microsoft.com/office/drawing/2014/main" id="{BCD932DD-C9AF-A7D7-7B2C-71D19E4689D3}"/>
              </a:ext>
            </a:extLst>
          </p:cNvPr>
          <p:cNvSpPr/>
          <p:nvPr/>
        </p:nvSpPr>
        <p:spPr>
          <a:xfrm>
            <a:off x="1141267" y="4009246"/>
            <a:ext cx="10591946" cy="576000"/>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a:lnSpc>
                <a:spcPct val="107000"/>
              </a:lnSpc>
              <a:spcAft>
                <a:spcPts val="800"/>
              </a:spcAft>
            </a:pPr>
            <a:r>
              <a:rPr lang="en-CA" sz="2000" dirty="0"/>
              <a:t>Build an emergency fund of 6 months’ income.</a:t>
            </a:r>
          </a:p>
        </p:txBody>
      </p:sp>
      <p:sp>
        <p:nvSpPr>
          <p:cNvPr id="12" name="Rectangle 11">
            <a:extLst>
              <a:ext uri="{FF2B5EF4-FFF2-40B4-BE49-F238E27FC236}">
                <a16:creationId xmlns:a16="http://schemas.microsoft.com/office/drawing/2014/main" id="{CCCEE6F7-9550-0AC5-F663-62062FD62B91}"/>
              </a:ext>
              <a:ext uri="{C183D7F6-B498-43B3-948B-1728B52AA6E4}">
                <adec:decorative xmlns:adec="http://schemas.microsoft.com/office/drawing/2017/decorative" val="1"/>
              </a:ext>
            </a:extLst>
          </p:cNvPr>
          <p:cNvSpPr/>
          <p:nvPr/>
        </p:nvSpPr>
        <p:spPr>
          <a:xfrm>
            <a:off x="477324" y="4671064"/>
            <a:ext cx="576000" cy="576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14" name="Graphic 13">
            <a:extLst>
              <a:ext uri="{FF2B5EF4-FFF2-40B4-BE49-F238E27FC236}">
                <a16:creationId xmlns:a16="http://schemas.microsoft.com/office/drawing/2014/main" id="{CD15DBF4-0639-F6CF-42A7-BE2E1D3D10E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326" y="4789473"/>
            <a:ext cx="447249" cy="315705"/>
          </a:xfrm>
          <a:prstGeom prst="rect">
            <a:avLst/>
          </a:prstGeom>
        </p:spPr>
      </p:pic>
      <p:sp>
        <p:nvSpPr>
          <p:cNvPr id="11" name="Rectangle 10">
            <a:extLst>
              <a:ext uri="{FF2B5EF4-FFF2-40B4-BE49-F238E27FC236}">
                <a16:creationId xmlns:a16="http://schemas.microsoft.com/office/drawing/2014/main" id="{7855AA71-A663-9047-2EA2-A158FA97CCD7}"/>
              </a:ext>
            </a:extLst>
          </p:cNvPr>
          <p:cNvSpPr/>
          <p:nvPr/>
        </p:nvSpPr>
        <p:spPr>
          <a:xfrm>
            <a:off x="1141267" y="4670035"/>
            <a:ext cx="10591946" cy="576000"/>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r>
              <a:rPr lang="en-US" sz="2000" dirty="0"/>
              <a:t>Understand how your Qualified Domestic Relations Order (QDRO) works.</a:t>
            </a:r>
          </a:p>
        </p:txBody>
      </p:sp>
      <p:sp>
        <p:nvSpPr>
          <p:cNvPr id="17" name="Rectangle 16">
            <a:extLst>
              <a:ext uri="{FF2B5EF4-FFF2-40B4-BE49-F238E27FC236}">
                <a16:creationId xmlns:a16="http://schemas.microsoft.com/office/drawing/2014/main" id="{F7600ED0-5FD2-7FE0-6ADE-A06BB3EE878C}"/>
              </a:ext>
              <a:ext uri="{C183D7F6-B498-43B3-948B-1728B52AA6E4}">
                <adec:decorative xmlns:adec="http://schemas.microsoft.com/office/drawing/2017/decorative" val="1"/>
              </a:ext>
            </a:extLst>
          </p:cNvPr>
          <p:cNvSpPr/>
          <p:nvPr/>
        </p:nvSpPr>
        <p:spPr>
          <a:xfrm>
            <a:off x="477324" y="5332584"/>
            <a:ext cx="576000" cy="576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29" name="Graphic 28">
            <a:extLst>
              <a:ext uri="{FF2B5EF4-FFF2-40B4-BE49-F238E27FC236}">
                <a16:creationId xmlns:a16="http://schemas.microsoft.com/office/drawing/2014/main" id="{0209BCA0-9AC4-0DDA-71C0-1717013FFDE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326" y="5451125"/>
            <a:ext cx="447249" cy="315705"/>
          </a:xfrm>
          <a:prstGeom prst="rect">
            <a:avLst/>
          </a:prstGeom>
        </p:spPr>
      </p:pic>
      <p:sp>
        <p:nvSpPr>
          <p:cNvPr id="9" name="Rectangle 8">
            <a:extLst>
              <a:ext uri="{FF2B5EF4-FFF2-40B4-BE49-F238E27FC236}">
                <a16:creationId xmlns:a16="http://schemas.microsoft.com/office/drawing/2014/main" id="{41A6A8FD-64D7-374E-8EF9-D52972E7F190}"/>
              </a:ext>
            </a:extLst>
          </p:cNvPr>
          <p:cNvSpPr/>
          <p:nvPr/>
        </p:nvSpPr>
        <p:spPr>
          <a:xfrm>
            <a:off x="1141267" y="5331166"/>
            <a:ext cx="10591946" cy="576000"/>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a:lnSpc>
                <a:spcPct val="107000"/>
              </a:lnSpc>
              <a:spcAft>
                <a:spcPts val="800"/>
              </a:spcAft>
            </a:pPr>
            <a:r>
              <a:rPr lang="en-CA" sz="2000" dirty="0"/>
              <a:t>Update your personal insurance and estate planning documents.</a:t>
            </a:r>
          </a:p>
        </p:txBody>
      </p:sp>
      <p:sp>
        <p:nvSpPr>
          <p:cNvPr id="10" name="Slide Number Placeholder 9">
            <a:extLst>
              <a:ext uri="{FF2B5EF4-FFF2-40B4-BE49-F238E27FC236}">
                <a16:creationId xmlns:a16="http://schemas.microsoft.com/office/drawing/2014/main" id="{BC1C5239-DF17-C1CC-D7A4-78344E9CD810}"/>
              </a:ext>
              <a:ext uri="{C183D7F6-B498-43B3-948B-1728B52AA6E4}">
                <adec:decorative xmlns:adec="http://schemas.microsoft.com/office/drawing/2017/decorative" val="1"/>
              </a:ext>
            </a:extLst>
          </p:cNvPr>
          <p:cNvSpPr>
            <a:spLocks noGrp="1"/>
          </p:cNvSpPr>
          <p:nvPr>
            <p:ph type="sldNum" sz="quarter" idx="4"/>
          </p:nvPr>
        </p:nvSpPr>
        <p:spPr>
          <a:xfrm>
            <a:off x="11449993" y="6399283"/>
            <a:ext cx="283219" cy="175694"/>
          </a:xfrm>
        </p:spPr>
        <p:txBody>
          <a:bodyPr/>
          <a:lstStyle/>
          <a:p>
            <a:fld id="{BB333B34-C87C-402E-ABB0-13B7C9DEBBC4}" type="slidenum">
              <a:rPr lang="en-US" smtClean="0"/>
              <a:t>49</a:t>
            </a:fld>
            <a:endParaRPr lang="en-US" dirty="0"/>
          </a:p>
        </p:txBody>
      </p:sp>
    </p:spTree>
    <p:extLst>
      <p:ext uri="{BB962C8B-B14F-4D97-AF65-F5344CB8AC3E}">
        <p14:creationId xmlns:p14="http://schemas.microsoft.com/office/powerpoint/2010/main" val="368450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F10857-1923-B5F9-6CF5-BCAF811519B0}"/>
              </a:ext>
            </a:extLst>
          </p:cNvPr>
          <p:cNvSpPr>
            <a:spLocks noGrp="1"/>
          </p:cNvSpPr>
          <p:nvPr>
            <p:ph type="title"/>
          </p:nvPr>
        </p:nvSpPr>
        <p:spPr>
          <a:xfrm>
            <a:off x="533957" y="463845"/>
            <a:ext cx="3289383" cy="3401475"/>
          </a:xfrm>
        </p:spPr>
        <p:txBody>
          <a:bodyPr/>
          <a:lstStyle/>
          <a:p>
            <a:r>
              <a:rPr lang="en-US"/>
              <a:t>Women’s political participation</a:t>
            </a:r>
            <a:endParaRPr lang="en-US" dirty="0"/>
          </a:p>
        </p:txBody>
      </p:sp>
      <p:grpSp>
        <p:nvGrpSpPr>
          <p:cNvPr id="7" name="Group 6">
            <a:extLst>
              <a:ext uri="{FF2B5EF4-FFF2-40B4-BE49-F238E27FC236}">
                <a16:creationId xmlns:a16="http://schemas.microsoft.com/office/drawing/2014/main" id="{53A1C117-3278-43C9-9C58-407DBD3387E5}"/>
              </a:ext>
              <a:ext uri="{C183D7F6-B498-43B3-948B-1728B52AA6E4}">
                <adec:decorative xmlns:adec="http://schemas.microsoft.com/office/drawing/2017/decorative" val="1"/>
              </a:ext>
            </a:extLst>
          </p:cNvPr>
          <p:cNvGrpSpPr/>
          <p:nvPr/>
        </p:nvGrpSpPr>
        <p:grpSpPr>
          <a:xfrm>
            <a:off x="523353" y="2455350"/>
            <a:ext cx="1100972" cy="1100972"/>
            <a:chOff x="8524981" y="954733"/>
            <a:chExt cx="40957" cy="40292"/>
          </a:xfrm>
          <a:solidFill>
            <a:schemeClr val="bg1"/>
          </a:solidFill>
        </p:grpSpPr>
        <p:sp>
          <p:nvSpPr>
            <p:cNvPr id="8" name="Freeform: Shape 7">
              <a:extLst>
                <a:ext uri="{FF2B5EF4-FFF2-40B4-BE49-F238E27FC236}">
                  <a16:creationId xmlns:a16="http://schemas.microsoft.com/office/drawing/2014/main" id="{D4A098B9-7A02-4559-9B6F-70C002955191}"/>
                </a:ext>
              </a:extLst>
            </p:cNvPr>
            <p:cNvSpPr/>
            <p:nvPr/>
          </p:nvSpPr>
          <p:spPr>
            <a:xfrm>
              <a:off x="8526879" y="954733"/>
              <a:ext cx="37557" cy="15263"/>
            </a:xfrm>
            <a:custGeom>
              <a:avLst/>
              <a:gdLst>
                <a:gd name="connsiteX0" fmla="*/ 14792 w 29665"/>
                <a:gd name="connsiteY0" fmla="*/ 3016 h 12056"/>
                <a:gd name="connsiteX1" fmla="*/ 26773 w 29665"/>
                <a:gd name="connsiteY1" fmla="*/ 12062 h 12056"/>
                <a:gd name="connsiteX2" fmla="*/ 29660 w 29665"/>
                <a:gd name="connsiteY2" fmla="*/ 11247 h 12056"/>
                <a:gd name="connsiteX3" fmla="*/ 10658 w 29665"/>
                <a:gd name="connsiteY3" fmla="*/ 585 h 12056"/>
                <a:gd name="connsiteX4" fmla="*/ -5 w 29665"/>
                <a:gd name="connsiteY4" fmla="*/ 11247 h 12056"/>
                <a:gd name="connsiteX5" fmla="*/ 2882 w 29665"/>
                <a:gd name="connsiteY5" fmla="*/ 12062 h 12056"/>
                <a:gd name="connsiteX6" fmla="*/ 14792 w 29665"/>
                <a:gd name="connsiteY6" fmla="*/ 3016 h 1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65" h="12056">
                  <a:moveTo>
                    <a:pt x="14792" y="3016"/>
                  </a:moveTo>
                  <a:cubicBezTo>
                    <a:pt x="20363" y="3018"/>
                    <a:pt x="25251" y="6709"/>
                    <a:pt x="26773" y="12062"/>
                  </a:cubicBezTo>
                  <a:lnTo>
                    <a:pt x="29660" y="11247"/>
                  </a:lnTo>
                  <a:cubicBezTo>
                    <a:pt x="27360" y="3056"/>
                    <a:pt x="18853" y="-1719"/>
                    <a:pt x="10658" y="585"/>
                  </a:cubicBezTo>
                  <a:cubicBezTo>
                    <a:pt x="5482" y="2039"/>
                    <a:pt x="1445" y="6078"/>
                    <a:pt x="-5" y="11247"/>
                  </a:cubicBezTo>
                  <a:lnTo>
                    <a:pt x="2882" y="12062"/>
                  </a:lnTo>
                  <a:cubicBezTo>
                    <a:pt x="4404" y="6735"/>
                    <a:pt x="9256" y="3050"/>
                    <a:pt x="14792" y="3016"/>
                  </a:cubicBez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Freeform: Shape 8">
              <a:extLst>
                <a:ext uri="{FF2B5EF4-FFF2-40B4-BE49-F238E27FC236}">
                  <a16:creationId xmlns:a16="http://schemas.microsoft.com/office/drawing/2014/main" id="{095F93BE-A115-4BB8-9E5C-295CD4BF7773}"/>
                </a:ext>
              </a:extLst>
            </p:cNvPr>
            <p:cNvSpPr/>
            <p:nvPr/>
          </p:nvSpPr>
          <p:spPr>
            <a:xfrm>
              <a:off x="8524981" y="969515"/>
              <a:ext cx="40957" cy="25510"/>
            </a:xfrm>
            <a:custGeom>
              <a:avLst/>
              <a:gdLst>
                <a:gd name="connsiteX0" fmla="*/ 30511 w 32350"/>
                <a:gd name="connsiteY0" fmla="*/ 10415 h 20149"/>
                <a:gd name="connsiteX1" fmla="*/ 29085 w 32350"/>
                <a:gd name="connsiteY1" fmla="*/ 9349 h 20149"/>
                <a:gd name="connsiteX2" fmla="*/ 30199 w 32350"/>
                <a:gd name="connsiteY2" fmla="*/ 6545 h 20149"/>
                <a:gd name="connsiteX3" fmla="*/ 25850 w 32350"/>
                <a:gd name="connsiteY3" fmla="*/ 2641 h 20149"/>
                <a:gd name="connsiteX4" fmla="*/ 21944 w 32350"/>
                <a:gd name="connsiteY4" fmla="*/ 6545 h 20149"/>
                <a:gd name="connsiteX5" fmla="*/ 22998 w 32350"/>
                <a:gd name="connsiteY5" fmla="*/ 9277 h 20149"/>
                <a:gd name="connsiteX6" fmla="*/ 22028 w 32350"/>
                <a:gd name="connsiteY6" fmla="*/ 9912 h 20149"/>
                <a:gd name="connsiteX7" fmla="*/ 20722 w 32350"/>
                <a:gd name="connsiteY7" fmla="*/ 8007 h 20149"/>
                <a:gd name="connsiteX8" fmla="*/ 19308 w 32350"/>
                <a:gd name="connsiteY8" fmla="*/ 6941 h 20149"/>
                <a:gd name="connsiteX9" fmla="*/ 20411 w 32350"/>
                <a:gd name="connsiteY9" fmla="*/ 4149 h 20149"/>
                <a:gd name="connsiteX10" fmla="*/ 16313 w 32350"/>
                <a:gd name="connsiteY10" fmla="*/ 6 h 20149"/>
                <a:gd name="connsiteX11" fmla="*/ 12167 w 32350"/>
                <a:gd name="connsiteY11" fmla="*/ 4106 h 20149"/>
                <a:gd name="connsiteX12" fmla="*/ 13222 w 32350"/>
                <a:gd name="connsiteY12" fmla="*/ 6881 h 20149"/>
                <a:gd name="connsiteX13" fmla="*/ 11701 w 32350"/>
                <a:gd name="connsiteY13" fmla="*/ 8007 h 20149"/>
                <a:gd name="connsiteX14" fmla="*/ 10394 w 32350"/>
                <a:gd name="connsiteY14" fmla="*/ 9912 h 20149"/>
                <a:gd name="connsiteX15" fmla="*/ 9532 w 32350"/>
                <a:gd name="connsiteY15" fmla="*/ 9349 h 20149"/>
                <a:gd name="connsiteX16" fmla="*/ 9220 w 32350"/>
                <a:gd name="connsiteY16" fmla="*/ 3529 h 20149"/>
                <a:gd name="connsiteX17" fmla="*/ 3398 w 32350"/>
                <a:gd name="connsiteY17" fmla="*/ 3844 h 20149"/>
                <a:gd name="connsiteX18" fmla="*/ 2343 w 32350"/>
                <a:gd name="connsiteY18" fmla="*/ 6545 h 20149"/>
                <a:gd name="connsiteX19" fmla="*/ 3386 w 32350"/>
                <a:gd name="connsiteY19" fmla="*/ 9277 h 20149"/>
                <a:gd name="connsiteX20" fmla="*/ 1864 w 32350"/>
                <a:gd name="connsiteY20" fmla="*/ 10475 h 20149"/>
                <a:gd name="connsiteX21" fmla="*/ -5 w 32350"/>
                <a:gd name="connsiteY21" fmla="*/ 14992 h 20149"/>
                <a:gd name="connsiteX22" fmla="*/ -5 w 32350"/>
                <a:gd name="connsiteY22" fmla="*/ 20156 h 20149"/>
                <a:gd name="connsiteX23" fmla="*/ 2990 w 32350"/>
                <a:gd name="connsiteY23" fmla="*/ 20156 h 20149"/>
                <a:gd name="connsiteX24" fmla="*/ 2990 w 32350"/>
                <a:gd name="connsiteY24" fmla="*/ 14992 h 20149"/>
                <a:gd name="connsiteX25" fmla="*/ 6369 w 32350"/>
                <a:gd name="connsiteY25" fmla="*/ 11590 h 20149"/>
                <a:gd name="connsiteX26" fmla="*/ 6381 w 32350"/>
                <a:gd name="connsiteY26" fmla="*/ 11590 h 20149"/>
                <a:gd name="connsiteX27" fmla="*/ 9784 w 32350"/>
                <a:gd name="connsiteY27" fmla="*/ 14968 h 20149"/>
                <a:gd name="connsiteX28" fmla="*/ 9784 w 32350"/>
                <a:gd name="connsiteY28" fmla="*/ 14992 h 20149"/>
                <a:gd name="connsiteX29" fmla="*/ 9784 w 32350"/>
                <a:gd name="connsiteY29" fmla="*/ 20156 h 20149"/>
                <a:gd name="connsiteX30" fmla="*/ 12779 w 32350"/>
                <a:gd name="connsiteY30" fmla="*/ 20156 h 20149"/>
                <a:gd name="connsiteX31" fmla="*/ 12779 w 32350"/>
                <a:gd name="connsiteY31" fmla="*/ 12596 h 20149"/>
                <a:gd name="connsiteX32" fmla="*/ 16170 w 32350"/>
                <a:gd name="connsiteY32" fmla="*/ 9205 h 20149"/>
                <a:gd name="connsiteX33" fmla="*/ 19560 w 32350"/>
                <a:gd name="connsiteY33" fmla="*/ 12596 h 20149"/>
                <a:gd name="connsiteX34" fmla="*/ 19560 w 32350"/>
                <a:gd name="connsiteY34" fmla="*/ 20156 h 20149"/>
                <a:gd name="connsiteX35" fmla="*/ 22556 w 32350"/>
                <a:gd name="connsiteY35" fmla="*/ 20156 h 20149"/>
                <a:gd name="connsiteX36" fmla="*/ 22556 w 32350"/>
                <a:gd name="connsiteY36" fmla="*/ 14992 h 20149"/>
                <a:gd name="connsiteX37" fmla="*/ 25754 w 32350"/>
                <a:gd name="connsiteY37" fmla="*/ 11394 h 20149"/>
                <a:gd name="connsiteX38" fmla="*/ 29349 w 32350"/>
                <a:gd name="connsiteY38" fmla="*/ 14588 h 20149"/>
                <a:gd name="connsiteX39" fmla="*/ 29349 w 32350"/>
                <a:gd name="connsiteY39" fmla="*/ 14992 h 20149"/>
                <a:gd name="connsiteX40" fmla="*/ 29349 w 32350"/>
                <a:gd name="connsiteY40" fmla="*/ 20156 h 20149"/>
                <a:gd name="connsiteX41" fmla="*/ 32344 w 32350"/>
                <a:gd name="connsiteY41" fmla="*/ 20156 h 20149"/>
                <a:gd name="connsiteX42" fmla="*/ 32344 w 32350"/>
                <a:gd name="connsiteY42" fmla="*/ 14992 h 20149"/>
                <a:gd name="connsiteX43" fmla="*/ 30511 w 32350"/>
                <a:gd name="connsiteY43" fmla="*/ 10415 h 20149"/>
                <a:gd name="connsiteX44" fmla="*/ 6548 w 32350"/>
                <a:gd name="connsiteY44" fmla="*/ 5419 h 20149"/>
                <a:gd name="connsiteX45" fmla="*/ 7675 w 32350"/>
                <a:gd name="connsiteY45" fmla="*/ 6545 h 20149"/>
                <a:gd name="connsiteX46" fmla="*/ 6548 w 32350"/>
                <a:gd name="connsiteY46" fmla="*/ 7672 h 20149"/>
                <a:gd name="connsiteX47" fmla="*/ 5422 w 32350"/>
                <a:gd name="connsiteY47" fmla="*/ 6545 h 20149"/>
                <a:gd name="connsiteX48" fmla="*/ 6500 w 32350"/>
                <a:gd name="connsiteY48" fmla="*/ 5419 h 20149"/>
                <a:gd name="connsiteX49" fmla="*/ 16337 w 32350"/>
                <a:gd name="connsiteY49" fmla="*/ 3023 h 20149"/>
                <a:gd name="connsiteX50" fmla="*/ 17488 w 32350"/>
                <a:gd name="connsiteY50" fmla="*/ 4150 h 20149"/>
                <a:gd name="connsiteX51" fmla="*/ 16361 w 32350"/>
                <a:gd name="connsiteY51" fmla="*/ 5299 h 20149"/>
                <a:gd name="connsiteX52" fmla="*/ 15211 w 32350"/>
                <a:gd name="connsiteY52" fmla="*/ 4221 h 20149"/>
                <a:gd name="connsiteX53" fmla="*/ 16277 w 32350"/>
                <a:gd name="connsiteY53" fmla="*/ 3012 h 20149"/>
                <a:gd name="connsiteX54" fmla="*/ 16290 w 32350"/>
                <a:gd name="connsiteY54" fmla="*/ 3011 h 20149"/>
                <a:gd name="connsiteX55" fmla="*/ 26126 w 32350"/>
                <a:gd name="connsiteY55" fmla="*/ 5419 h 20149"/>
                <a:gd name="connsiteX56" fmla="*/ 27240 w 32350"/>
                <a:gd name="connsiteY56" fmla="*/ 6557 h 20149"/>
                <a:gd name="connsiteX57" fmla="*/ 26102 w 32350"/>
                <a:gd name="connsiteY57" fmla="*/ 7672 h 20149"/>
                <a:gd name="connsiteX58" fmla="*/ 24988 w 32350"/>
                <a:gd name="connsiteY58" fmla="*/ 6545 h 20149"/>
                <a:gd name="connsiteX59" fmla="*/ 26078 w 32350"/>
                <a:gd name="connsiteY59" fmla="*/ 5419 h 2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350" h="20149">
                  <a:moveTo>
                    <a:pt x="30511" y="10415"/>
                  </a:moveTo>
                  <a:cubicBezTo>
                    <a:pt x="30091" y="9991"/>
                    <a:pt x="29612" y="9633"/>
                    <a:pt x="29085" y="9349"/>
                  </a:cubicBezTo>
                  <a:cubicBezTo>
                    <a:pt x="29804" y="8591"/>
                    <a:pt x="30199" y="7588"/>
                    <a:pt x="30199" y="6545"/>
                  </a:cubicBezTo>
                  <a:cubicBezTo>
                    <a:pt x="30080" y="4265"/>
                    <a:pt x="28127" y="2517"/>
                    <a:pt x="25850" y="2641"/>
                  </a:cubicBezTo>
                  <a:cubicBezTo>
                    <a:pt x="23741" y="2753"/>
                    <a:pt x="22052" y="4438"/>
                    <a:pt x="21944" y="6545"/>
                  </a:cubicBezTo>
                  <a:cubicBezTo>
                    <a:pt x="21944" y="7556"/>
                    <a:pt x="22316" y="8528"/>
                    <a:pt x="22998" y="9277"/>
                  </a:cubicBezTo>
                  <a:cubicBezTo>
                    <a:pt x="22663" y="9462"/>
                    <a:pt x="22340" y="9675"/>
                    <a:pt x="22028" y="9912"/>
                  </a:cubicBezTo>
                  <a:cubicBezTo>
                    <a:pt x="21717" y="9203"/>
                    <a:pt x="21273" y="8557"/>
                    <a:pt x="20722" y="8007"/>
                  </a:cubicBezTo>
                  <a:cubicBezTo>
                    <a:pt x="20303" y="7591"/>
                    <a:pt x="19824" y="7232"/>
                    <a:pt x="19308" y="6941"/>
                  </a:cubicBezTo>
                  <a:cubicBezTo>
                    <a:pt x="20015" y="6185"/>
                    <a:pt x="20411" y="5186"/>
                    <a:pt x="20411" y="4149"/>
                  </a:cubicBezTo>
                  <a:cubicBezTo>
                    <a:pt x="20423" y="1873"/>
                    <a:pt x="18590" y="18"/>
                    <a:pt x="16313" y="6"/>
                  </a:cubicBezTo>
                  <a:cubicBezTo>
                    <a:pt x="14037" y="-6"/>
                    <a:pt x="12180" y="1831"/>
                    <a:pt x="12167" y="4106"/>
                  </a:cubicBezTo>
                  <a:cubicBezTo>
                    <a:pt x="12167" y="5131"/>
                    <a:pt x="12539" y="6119"/>
                    <a:pt x="13222" y="6881"/>
                  </a:cubicBezTo>
                  <a:cubicBezTo>
                    <a:pt x="12659" y="7182"/>
                    <a:pt x="12156" y="7560"/>
                    <a:pt x="11701" y="8007"/>
                  </a:cubicBezTo>
                  <a:cubicBezTo>
                    <a:pt x="11150" y="8557"/>
                    <a:pt x="10706" y="9203"/>
                    <a:pt x="10394" y="9912"/>
                  </a:cubicBezTo>
                  <a:cubicBezTo>
                    <a:pt x="10119" y="9703"/>
                    <a:pt x="9832" y="9514"/>
                    <a:pt x="9532" y="9349"/>
                  </a:cubicBezTo>
                  <a:cubicBezTo>
                    <a:pt x="11054" y="7655"/>
                    <a:pt x="10910" y="5049"/>
                    <a:pt x="9220" y="3529"/>
                  </a:cubicBezTo>
                  <a:cubicBezTo>
                    <a:pt x="7519" y="2008"/>
                    <a:pt x="4919" y="2150"/>
                    <a:pt x="3398" y="3844"/>
                  </a:cubicBezTo>
                  <a:cubicBezTo>
                    <a:pt x="2726" y="4587"/>
                    <a:pt x="2355" y="5547"/>
                    <a:pt x="2343" y="6545"/>
                  </a:cubicBezTo>
                  <a:cubicBezTo>
                    <a:pt x="2343" y="7554"/>
                    <a:pt x="2715" y="8527"/>
                    <a:pt x="3386" y="9277"/>
                  </a:cubicBezTo>
                  <a:cubicBezTo>
                    <a:pt x="2822" y="9601"/>
                    <a:pt x="2307" y="10003"/>
                    <a:pt x="1864" y="10475"/>
                  </a:cubicBezTo>
                  <a:cubicBezTo>
                    <a:pt x="654" y="11669"/>
                    <a:pt x="-17" y="13297"/>
                    <a:pt x="-5" y="14992"/>
                  </a:cubicBezTo>
                  <a:lnTo>
                    <a:pt x="-5" y="20156"/>
                  </a:lnTo>
                  <a:lnTo>
                    <a:pt x="2990" y="20156"/>
                  </a:lnTo>
                  <a:lnTo>
                    <a:pt x="2990" y="14992"/>
                  </a:lnTo>
                  <a:cubicBezTo>
                    <a:pt x="2978" y="13120"/>
                    <a:pt x="4500" y="11597"/>
                    <a:pt x="6369" y="11590"/>
                  </a:cubicBezTo>
                  <a:cubicBezTo>
                    <a:pt x="6369" y="11590"/>
                    <a:pt x="6381" y="11590"/>
                    <a:pt x="6381" y="11590"/>
                  </a:cubicBezTo>
                  <a:cubicBezTo>
                    <a:pt x="8250" y="11582"/>
                    <a:pt x="9771" y="13096"/>
                    <a:pt x="9784" y="14968"/>
                  </a:cubicBezTo>
                  <a:cubicBezTo>
                    <a:pt x="9784" y="14977"/>
                    <a:pt x="9784" y="14984"/>
                    <a:pt x="9784" y="14992"/>
                  </a:cubicBezTo>
                  <a:lnTo>
                    <a:pt x="9784" y="20156"/>
                  </a:lnTo>
                  <a:lnTo>
                    <a:pt x="12779" y="20156"/>
                  </a:lnTo>
                  <a:lnTo>
                    <a:pt x="12779" y="12596"/>
                  </a:lnTo>
                  <a:cubicBezTo>
                    <a:pt x="12779" y="10723"/>
                    <a:pt x="14300" y="9205"/>
                    <a:pt x="16170" y="9205"/>
                  </a:cubicBezTo>
                  <a:cubicBezTo>
                    <a:pt x="18039" y="9205"/>
                    <a:pt x="19560" y="10723"/>
                    <a:pt x="19560" y="12596"/>
                  </a:cubicBezTo>
                  <a:lnTo>
                    <a:pt x="19560" y="20156"/>
                  </a:lnTo>
                  <a:lnTo>
                    <a:pt x="22556" y="20156"/>
                  </a:lnTo>
                  <a:lnTo>
                    <a:pt x="22556" y="14992"/>
                  </a:lnTo>
                  <a:cubicBezTo>
                    <a:pt x="22447" y="13116"/>
                    <a:pt x="23873" y="11506"/>
                    <a:pt x="25754" y="11394"/>
                  </a:cubicBezTo>
                  <a:cubicBezTo>
                    <a:pt x="27624" y="11282"/>
                    <a:pt x="29241" y="12712"/>
                    <a:pt x="29349" y="14588"/>
                  </a:cubicBezTo>
                  <a:cubicBezTo>
                    <a:pt x="29361" y="14723"/>
                    <a:pt x="29361" y="14858"/>
                    <a:pt x="29349" y="14992"/>
                  </a:cubicBezTo>
                  <a:lnTo>
                    <a:pt x="29349" y="20156"/>
                  </a:lnTo>
                  <a:lnTo>
                    <a:pt x="32344" y="20156"/>
                  </a:lnTo>
                  <a:lnTo>
                    <a:pt x="32344" y="14992"/>
                  </a:lnTo>
                  <a:cubicBezTo>
                    <a:pt x="32380" y="13282"/>
                    <a:pt x="31709" y="11631"/>
                    <a:pt x="30511" y="10415"/>
                  </a:cubicBezTo>
                  <a:close/>
                  <a:moveTo>
                    <a:pt x="6548" y="5419"/>
                  </a:moveTo>
                  <a:cubicBezTo>
                    <a:pt x="7171" y="5419"/>
                    <a:pt x="7675" y="5924"/>
                    <a:pt x="7675" y="6545"/>
                  </a:cubicBezTo>
                  <a:cubicBezTo>
                    <a:pt x="7675" y="7167"/>
                    <a:pt x="7171" y="7672"/>
                    <a:pt x="6548" y="7672"/>
                  </a:cubicBezTo>
                  <a:cubicBezTo>
                    <a:pt x="5925" y="7672"/>
                    <a:pt x="5422" y="7167"/>
                    <a:pt x="5422" y="6545"/>
                  </a:cubicBezTo>
                  <a:cubicBezTo>
                    <a:pt x="5422" y="5942"/>
                    <a:pt x="5901" y="5444"/>
                    <a:pt x="6500" y="5419"/>
                  </a:cubicBezTo>
                  <a:close/>
                  <a:moveTo>
                    <a:pt x="16337" y="3023"/>
                  </a:moveTo>
                  <a:cubicBezTo>
                    <a:pt x="16960" y="3017"/>
                    <a:pt x="17475" y="3523"/>
                    <a:pt x="17488" y="4150"/>
                  </a:cubicBezTo>
                  <a:cubicBezTo>
                    <a:pt x="17488" y="4779"/>
                    <a:pt x="16984" y="5293"/>
                    <a:pt x="16361" y="5299"/>
                  </a:cubicBezTo>
                  <a:cubicBezTo>
                    <a:pt x="15750" y="5305"/>
                    <a:pt x="15247" y="4830"/>
                    <a:pt x="15211" y="4221"/>
                  </a:cubicBezTo>
                  <a:cubicBezTo>
                    <a:pt x="15175" y="3593"/>
                    <a:pt x="15642" y="3053"/>
                    <a:pt x="16277" y="3012"/>
                  </a:cubicBezTo>
                  <a:cubicBezTo>
                    <a:pt x="16277" y="3011"/>
                    <a:pt x="16277" y="3011"/>
                    <a:pt x="16290" y="3011"/>
                  </a:cubicBezTo>
                  <a:close/>
                  <a:moveTo>
                    <a:pt x="26126" y="5419"/>
                  </a:moveTo>
                  <a:cubicBezTo>
                    <a:pt x="26749" y="5425"/>
                    <a:pt x="27252" y="5936"/>
                    <a:pt x="27240" y="6557"/>
                  </a:cubicBezTo>
                  <a:cubicBezTo>
                    <a:pt x="27240" y="7179"/>
                    <a:pt x="26725" y="7678"/>
                    <a:pt x="26102" y="7672"/>
                  </a:cubicBezTo>
                  <a:cubicBezTo>
                    <a:pt x="25491" y="7665"/>
                    <a:pt x="24988" y="7163"/>
                    <a:pt x="24988" y="6545"/>
                  </a:cubicBezTo>
                  <a:cubicBezTo>
                    <a:pt x="24999" y="5939"/>
                    <a:pt x="25479" y="5444"/>
                    <a:pt x="26078" y="5419"/>
                  </a:cubicBez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Freeform: Shape 9">
              <a:extLst>
                <a:ext uri="{FF2B5EF4-FFF2-40B4-BE49-F238E27FC236}">
                  <a16:creationId xmlns:a16="http://schemas.microsoft.com/office/drawing/2014/main" id="{32D640A2-49E3-4D06-B893-4FB45165DED5}"/>
                </a:ext>
              </a:extLst>
            </p:cNvPr>
            <p:cNvSpPr/>
            <p:nvPr/>
          </p:nvSpPr>
          <p:spPr>
            <a:xfrm>
              <a:off x="8543715" y="960092"/>
              <a:ext cx="3792" cy="5445"/>
            </a:xfrm>
            <a:custGeom>
              <a:avLst/>
              <a:gdLst>
                <a:gd name="connsiteX0" fmla="*/ 0 w 2995"/>
                <a:gd name="connsiteY0" fmla="*/ 0 h 4301"/>
                <a:gd name="connsiteX1" fmla="*/ 2995 w 2995"/>
                <a:gd name="connsiteY1" fmla="*/ 0 h 4301"/>
                <a:gd name="connsiteX2" fmla="*/ 2995 w 2995"/>
                <a:gd name="connsiteY2" fmla="*/ 4301 h 4301"/>
                <a:gd name="connsiteX3" fmla="*/ 0 w 2995"/>
                <a:gd name="connsiteY3" fmla="*/ 4301 h 4301"/>
              </a:gdLst>
              <a:ahLst/>
              <a:cxnLst>
                <a:cxn ang="0">
                  <a:pos x="connsiteX0" y="connsiteY0"/>
                </a:cxn>
                <a:cxn ang="0">
                  <a:pos x="connsiteX1" y="connsiteY1"/>
                </a:cxn>
                <a:cxn ang="0">
                  <a:pos x="connsiteX2" y="connsiteY2"/>
                </a:cxn>
                <a:cxn ang="0">
                  <a:pos x="connsiteX3" y="connsiteY3"/>
                </a:cxn>
              </a:cxnLst>
              <a:rect l="l" t="t" r="r" b="b"/>
              <a:pathLst>
                <a:path w="2995" h="4301">
                  <a:moveTo>
                    <a:pt x="0" y="0"/>
                  </a:moveTo>
                  <a:lnTo>
                    <a:pt x="2995" y="0"/>
                  </a:lnTo>
                  <a:lnTo>
                    <a:pt x="2995" y="4301"/>
                  </a:lnTo>
                  <a:lnTo>
                    <a:pt x="0" y="4301"/>
                  </a:ln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31C2ED43-CF5C-46F2-94B1-9ADCFDBD86F2}"/>
                </a:ext>
              </a:extLst>
            </p:cNvPr>
            <p:cNvSpPr/>
            <p:nvPr/>
          </p:nvSpPr>
          <p:spPr>
            <a:xfrm rot="18119999">
              <a:off x="8549347" y="962998"/>
              <a:ext cx="5445" cy="3792"/>
            </a:xfrm>
            <a:custGeom>
              <a:avLst/>
              <a:gdLst>
                <a:gd name="connsiteX0" fmla="*/ -5 w 4301"/>
                <a:gd name="connsiteY0" fmla="*/ 6 h 2995"/>
                <a:gd name="connsiteX1" fmla="*/ 4296 w 4301"/>
                <a:gd name="connsiteY1" fmla="*/ 6 h 2995"/>
                <a:gd name="connsiteX2" fmla="*/ 4296 w 4301"/>
                <a:gd name="connsiteY2" fmla="*/ 3002 h 2995"/>
                <a:gd name="connsiteX3" fmla="*/ -5 w 4301"/>
                <a:gd name="connsiteY3" fmla="*/ 3002 h 2995"/>
              </a:gdLst>
              <a:ahLst/>
              <a:cxnLst>
                <a:cxn ang="0">
                  <a:pos x="connsiteX0" y="connsiteY0"/>
                </a:cxn>
                <a:cxn ang="0">
                  <a:pos x="connsiteX1" y="connsiteY1"/>
                </a:cxn>
                <a:cxn ang="0">
                  <a:pos x="connsiteX2" y="connsiteY2"/>
                </a:cxn>
                <a:cxn ang="0">
                  <a:pos x="connsiteX3" y="connsiteY3"/>
                </a:cxn>
              </a:cxnLst>
              <a:rect l="l" t="t" r="r" b="b"/>
              <a:pathLst>
                <a:path w="4301" h="2995">
                  <a:moveTo>
                    <a:pt x="-5" y="6"/>
                  </a:moveTo>
                  <a:lnTo>
                    <a:pt x="4296" y="6"/>
                  </a:lnTo>
                  <a:lnTo>
                    <a:pt x="4296" y="3002"/>
                  </a:lnTo>
                  <a:lnTo>
                    <a:pt x="-5" y="3002"/>
                  </a:ln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Freeform: Shape 12">
              <a:extLst>
                <a:ext uri="{FF2B5EF4-FFF2-40B4-BE49-F238E27FC236}">
                  <a16:creationId xmlns:a16="http://schemas.microsoft.com/office/drawing/2014/main" id="{CBA7BB27-E856-472D-B638-8783C3E29788}"/>
                </a:ext>
              </a:extLst>
            </p:cNvPr>
            <p:cNvSpPr/>
            <p:nvPr/>
          </p:nvSpPr>
          <p:spPr>
            <a:xfrm rot="20040602">
              <a:off x="8553602" y="968371"/>
              <a:ext cx="5445" cy="3792"/>
            </a:xfrm>
            <a:custGeom>
              <a:avLst/>
              <a:gdLst>
                <a:gd name="connsiteX0" fmla="*/ -5 w 4301"/>
                <a:gd name="connsiteY0" fmla="*/ 7 h 2995"/>
                <a:gd name="connsiteX1" fmla="*/ 4296 w 4301"/>
                <a:gd name="connsiteY1" fmla="*/ 7 h 2995"/>
                <a:gd name="connsiteX2" fmla="*/ 4296 w 4301"/>
                <a:gd name="connsiteY2" fmla="*/ 3002 h 2995"/>
                <a:gd name="connsiteX3" fmla="*/ -5 w 4301"/>
                <a:gd name="connsiteY3" fmla="*/ 3002 h 2995"/>
              </a:gdLst>
              <a:ahLst/>
              <a:cxnLst>
                <a:cxn ang="0">
                  <a:pos x="connsiteX0" y="connsiteY0"/>
                </a:cxn>
                <a:cxn ang="0">
                  <a:pos x="connsiteX1" y="connsiteY1"/>
                </a:cxn>
                <a:cxn ang="0">
                  <a:pos x="connsiteX2" y="connsiteY2"/>
                </a:cxn>
                <a:cxn ang="0">
                  <a:pos x="connsiteX3" y="connsiteY3"/>
                </a:cxn>
              </a:cxnLst>
              <a:rect l="l" t="t" r="r" b="b"/>
              <a:pathLst>
                <a:path w="4301" h="2995">
                  <a:moveTo>
                    <a:pt x="-5" y="7"/>
                  </a:moveTo>
                  <a:lnTo>
                    <a:pt x="4296" y="7"/>
                  </a:lnTo>
                  <a:lnTo>
                    <a:pt x="4296" y="3002"/>
                  </a:lnTo>
                  <a:lnTo>
                    <a:pt x="-5" y="3002"/>
                  </a:ln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 name="Freeform: Shape 13">
              <a:extLst>
                <a:ext uri="{FF2B5EF4-FFF2-40B4-BE49-F238E27FC236}">
                  <a16:creationId xmlns:a16="http://schemas.microsoft.com/office/drawing/2014/main" id="{701411A8-0F75-4F1F-8B82-E011A9F7C39A}"/>
                </a:ext>
              </a:extLst>
            </p:cNvPr>
            <p:cNvSpPr/>
            <p:nvPr/>
          </p:nvSpPr>
          <p:spPr>
            <a:xfrm rot="19680001">
              <a:off x="8537352" y="961795"/>
              <a:ext cx="3792" cy="5445"/>
            </a:xfrm>
            <a:custGeom>
              <a:avLst/>
              <a:gdLst>
                <a:gd name="connsiteX0" fmla="*/ -5 w 2995"/>
                <a:gd name="connsiteY0" fmla="*/ 6 h 4301"/>
                <a:gd name="connsiteX1" fmla="*/ 2990 w 2995"/>
                <a:gd name="connsiteY1" fmla="*/ 6 h 4301"/>
                <a:gd name="connsiteX2" fmla="*/ 2990 w 2995"/>
                <a:gd name="connsiteY2" fmla="*/ 4307 h 4301"/>
                <a:gd name="connsiteX3" fmla="*/ -5 w 2995"/>
                <a:gd name="connsiteY3" fmla="*/ 4307 h 4301"/>
              </a:gdLst>
              <a:ahLst/>
              <a:cxnLst>
                <a:cxn ang="0">
                  <a:pos x="connsiteX0" y="connsiteY0"/>
                </a:cxn>
                <a:cxn ang="0">
                  <a:pos x="connsiteX1" y="connsiteY1"/>
                </a:cxn>
                <a:cxn ang="0">
                  <a:pos x="connsiteX2" y="connsiteY2"/>
                </a:cxn>
                <a:cxn ang="0">
                  <a:pos x="connsiteX3" y="connsiteY3"/>
                </a:cxn>
              </a:cxnLst>
              <a:rect l="l" t="t" r="r" b="b"/>
              <a:pathLst>
                <a:path w="2995" h="4301">
                  <a:moveTo>
                    <a:pt x="-5" y="6"/>
                  </a:moveTo>
                  <a:lnTo>
                    <a:pt x="2990" y="6"/>
                  </a:lnTo>
                  <a:lnTo>
                    <a:pt x="2990" y="4307"/>
                  </a:lnTo>
                  <a:lnTo>
                    <a:pt x="-5" y="4307"/>
                  </a:ln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 name="Freeform: Shape 14">
              <a:extLst>
                <a:ext uri="{FF2B5EF4-FFF2-40B4-BE49-F238E27FC236}">
                  <a16:creationId xmlns:a16="http://schemas.microsoft.com/office/drawing/2014/main" id="{3DFAE0EE-5A87-4EC0-A85F-8DB3307FCCD6}"/>
                </a:ext>
              </a:extLst>
            </p:cNvPr>
            <p:cNvSpPr/>
            <p:nvPr/>
          </p:nvSpPr>
          <p:spPr>
            <a:xfrm rot="17760000">
              <a:off x="8533527" y="967112"/>
              <a:ext cx="3792" cy="5445"/>
            </a:xfrm>
            <a:custGeom>
              <a:avLst/>
              <a:gdLst>
                <a:gd name="connsiteX0" fmla="*/ -5 w 2995"/>
                <a:gd name="connsiteY0" fmla="*/ 6 h 4301"/>
                <a:gd name="connsiteX1" fmla="*/ 2990 w 2995"/>
                <a:gd name="connsiteY1" fmla="*/ 6 h 4301"/>
                <a:gd name="connsiteX2" fmla="*/ 2990 w 2995"/>
                <a:gd name="connsiteY2" fmla="*/ 4308 h 4301"/>
                <a:gd name="connsiteX3" fmla="*/ -5 w 2995"/>
                <a:gd name="connsiteY3" fmla="*/ 4308 h 4301"/>
              </a:gdLst>
              <a:ahLst/>
              <a:cxnLst>
                <a:cxn ang="0">
                  <a:pos x="connsiteX0" y="connsiteY0"/>
                </a:cxn>
                <a:cxn ang="0">
                  <a:pos x="connsiteX1" y="connsiteY1"/>
                </a:cxn>
                <a:cxn ang="0">
                  <a:pos x="connsiteX2" y="connsiteY2"/>
                </a:cxn>
                <a:cxn ang="0">
                  <a:pos x="connsiteX3" y="connsiteY3"/>
                </a:cxn>
              </a:cxnLst>
              <a:rect l="l" t="t" r="r" b="b"/>
              <a:pathLst>
                <a:path w="2995" h="4301">
                  <a:moveTo>
                    <a:pt x="-5" y="6"/>
                  </a:moveTo>
                  <a:lnTo>
                    <a:pt x="2990" y="6"/>
                  </a:lnTo>
                  <a:lnTo>
                    <a:pt x="2990" y="4308"/>
                  </a:lnTo>
                  <a:lnTo>
                    <a:pt x="-5" y="4308"/>
                  </a:ln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pic>
        <p:nvPicPr>
          <p:cNvPr id="19" name="Picture 18" descr="Three individuals standing in front of a United States of America flag. ">
            <a:extLst>
              <a:ext uri="{FF2B5EF4-FFF2-40B4-BE49-F238E27FC236}">
                <a16:creationId xmlns:a16="http://schemas.microsoft.com/office/drawing/2014/main" id="{1D8C7366-9E2C-46C0-AE0A-951418DE14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360065" y="403392"/>
            <a:ext cx="7313775" cy="1944954"/>
          </a:xfrm>
          <a:prstGeom prst="rect">
            <a:avLst/>
          </a:prstGeom>
        </p:spPr>
      </p:pic>
      <p:sp>
        <p:nvSpPr>
          <p:cNvPr id="25" name="Content Placeholder 5">
            <a:extLst>
              <a:ext uri="{FF2B5EF4-FFF2-40B4-BE49-F238E27FC236}">
                <a16:creationId xmlns:a16="http://schemas.microsoft.com/office/drawing/2014/main" id="{62928D41-AAB4-BBFB-D10A-EE9054A566F1}"/>
              </a:ext>
            </a:extLst>
          </p:cNvPr>
          <p:cNvSpPr txBox="1">
            <a:spLocks/>
          </p:cNvSpPr>
          <p:nvPr/>
        </p:nvSpPr>
        <p:spPr>
          <a:xfrm>
            <a:off x="4360065" y="2453488"/>
            <a:ext cx="7294802" cy="3565543"/>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r>
              <a:rPr lang="en-US" sz="1800" dirty="0"/>
              <a:t>Women serve as mayors in </a:t>
            </a:r>
            <a:r>
              <a:rPr lang="en-US" sz="1800" b="1" dirty="0"/>
              <a:t>33</a:t>
            </a:r>
            <a:r>
              <a:rPr lang="en-US" sz="1800" dirty="0"/>
              <a:t> of the 100 largest U.S. cities.*</a:t>
            </a:r>
            <a:endParaRPr lang="en-US" sz="1800" baseline="30000" dirty="0"/>
          </a:p>
          <a:p>
            <a:r>
              <a:rPr lang="en-US" sz="1800" dirty="0"/>
              <a:t>Women comprise </a:t>
            </a:r>
            <a:r>
              <a:rPr lang="en-US" sz="1800" b="1" dirty="0"/>
              <a:t>33.4%</a:t>
            </a:r>
            <a:r>
              <a:rPr lang="en-US" sz="1800" dirty="0"/>
              <a:t> of state legislatures.*</a:t>
            </a:r>
          </a:p>
          <a:p>
            <a:r>
              <a:rPr lang="en-US" sz="1800" dirty="0"/>
              <a:t>Women hold </a:t>
            </a:r>
            <a:r>
              <a:rPr lang="en-US" sz="1800" b="1" dirty="0"/>
              <a:t>125</a:t>
            </a:r>
            <a:r>
              <a:rPr lang="en-US" sz="1800" dirty="0"/>
              <a:t> (28.7%) of the seats in Congress, a </a:t>
            </a:r>
            <a:r>
              <a:rPr lang="en-US" sz="1800" b="1" dirty="0"/>
              <a:t>59% </a:t>
            </a:r>
            <a:r>
              <a:rPr lang="en-US" sz="1800" dirty="0"/>
              <a:t>increase over the past decade.*</a:t>
            </a:r>
            <a:endParaRPr lang="en-US" sz="1800" baseline="30000" dirty="0"/>
          </a:p>
          <a:p>
            <a:r>
              <a:rPr lang="en-CA" sz="1800" b="1" dirty="0">
                <a:solidFill>
                  <a:srgbClr val="000000"/>
                </a:solidFill>
              </a:rPr>
              <a:t>26</a:t>
            </a:r>
            <a:r>
              <a:rPr lang="en-CA" sz="1800" dirty="0">
                <a:solidFill>
                  <a:srgbClr val="000000"/>
                </a:solidFill>
              </a:rPr>
              <a:t> (26%) women are serving in the U.S. Senate today.*</a:t>
            </a:r>
            <a:endParaRPr lang="en-US" sz="1800" dirty="0"/>
          </a:p>
          <a:p>
            <a:r>
              <a:rPr lang="en-US" sz="1800" dirty="0"/>
              <a:t>The U.S. has </a:t>
            </a:r>
            <a:r>
              <a:rPr lang="en-US" sz="1800" b="1" dirty="0"/>
              <a:t>13 </a:t>
            </a:r>
            <a:r>
              <a:rPr lang="en-US" sz="1800" dirty="0"/>
              <a:t>(26%) female Governors and </a:t>
            </a:r>
            <a:r>
              <a:rPr lang="en-US" sz="1800" b="1" dirty="0"/>
              <a:t>23 </a:t>
            </a:r>
            <a:r>
              <a:rPr lang="en-US" sz="1800" dirty="0"/>
              <a:t>(46%) female Lieutenant Governors.*</a:t>
            </a:r>
            <a:endParaRPr lang="en-US" sz="1800" baseline="30000" dirty="0"/>
          </a:p>
          <a:p>
            <a:r>
              <a:rPr lang="en-US" sz="1800" dirty="0"/>
              <a:t>Through 2024, </a:t>
            </a:r>
            <a:r>
              <a:rPr lang="en-US" sz="1800" b="1" dirty="0"/>
              <a:t>66</a:t>
            </a:r>
            <a:r>
              <a:rPr lang="en-US" sz="1800" dirty="0"/>
              <a:t> women have held a total of </a:t>
            </a:r>
            <a:r>
              <a:rPr lang="en-US" sz="1800" b="1" dirty="0"/>
              <a:t>74 </a:t>
            </a:r>
            <a:r>
              <a:rPr lang="en-US" sz="1800" dirty="0"/>
              <a:t>cabinet positions.*</a:t>
            </a:r>
          </a:p>
          <a:p>
            <a:r>
              <a:rPr lang="en-CA" sz="1800" dirty="0"/>
              <a:t>We have had 1 female Vice President, and 2 female major party candidates for President.</a:t>
            </a:r>
          </a:p>
        </p:txBody>
      </p:sp>
      <p:sp>
        <p:nvSpPr>
          <p:cNvPr id="3" name="Text Placeholder 2">
            <a:extLst>
              <a:ext uri="{FF2B5EF4-FFF2-40B4-BE49-F238E27FC236}">
                <a16:creationId xmlns:a16="http://schemas.microsoft.com/office/drawing/2014/main" id="{E9E12351-B6EB-3BED-D2EA-6BE851297C55}"/>
              </a:ext>
            </a:extLst>
          </p:cNvPr>
          <p:cNvSpPr>
            <a:spLocks noGrp="1"/>
          </p:cNvSpPr>
          <p:nvPr>
            <p:ph type="body" sz="quarter" idx="14"/>
          </p:nvPr>
        </p:nvSpPr>
        <p:spPr/>
        <p:txBody>
          <a:bodyPr/>
          <a:lstStyle/>
          <a:p>
            <a:r>
              <a:rPr lang="en-CA" b="1" dirty="0"/>
              <a:t>Source:</a:t>
            </a:r>
            <a:r>
              <a:rPr lang="en-CA" dirty="0"/>
              <a:t> *Center for American Women and Politics, Rutgers, 2025.</a:t>
            </a:r>
          </a:p>
        </p:txBody>
      </p:sp>
      <p:sp>
        <p:nvSpPr>
          <p:cNvPr id="28" name="Slide Number Placeholder 27">
            <a:extLst>
              <a:ext uri="{FF2B5EF4-FFF2-40B4-BE49-F238E27FC236}">
                <a16:creationId xmlns:a16="http://schemas.microsoft.com/office/drawing/2014/main" id="{D926E5D8-7672-CFB7-CA47-CDA18AA79DBA}"/>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pPr lvl="0"/>
            <a:fld id="{BB333B34-C87C-402E-ABB0-13B7C9DEBBC4}" type="slidenum">
              <a:rPr lang="en-US" noProof="0" smtClean="0"/>
              <a:pPr lvl="0"/>
              <a:t>5</a:t>
            </a:fld>
            <a:endParaRPr lang="en-US" noProof="0" dirty="0"/>
          </a:p>
        </p:txBody>
      </p:sp>
    </p:spTree>
    <p:custDataLst>
      <p:tags r:id="rId1"/>
    </p:custDataLst>
    <p:extLst>
      <p:ext uri="{BB962C8B-B14F-4D97-AF65-F5344CB8AC3E}">
        <p14:creationId xmlns:p14="http://schemas.microsoft.com/office/powerpoint/2010/main" val="193402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A3DD0-0B76-BFFA-CA93-CC4D6207723B}"/>
              </a:ext>
            </a:extLst>
          </p:cNvPr>
          <p:cNvSpPr>
            <a:spLocks noGrp="1"/>
          </p:cNvSpPr>
          <p:nvPr>
            <p:ph type="title"/>
          </p:nvPr>
        </p:nvSpPr>
        <p:spPr>
          <a:xfrm>
            <a:off x="533957" y="463845"/>
            <a:ext cx="3289383" cy="3401475"/>
          </a:xfrm>
        </p:spPr>
        <p:txBody>
          <a:bodyPr/>
          <a:lstStyle/>
          <a:p>
            <a:r>
              <a:rPr lang="en-US" dirty="0"/>
              <a:t>Remember to update your personal insurance </a:t>
            </a:r>
            <a:br>
              <a:rPr lang="en-US" dirty="0"/>
            </a:br>
            <a:br>
              <a:rPr lang="en-US" dirty="0"/>
            </a:br>
            <a:br>
              <a:rPr lang="en-US" dirty="0"/>
            </a:br>
            <a:br>
              <a:rPr lang="en-US" dirty="0"/>
            </a:br>
            <a:endParaRPr lang="en-US" dirty="0"/>
          </a:p>
        </p:txBody>
      </p:sp>
      <p:pic>
        <p:nvPicPr>
          <p:cNvPr id="54" name="Graphic 53">
            <a:extLst>
              <a:ext uri="{FF2B5EF4-FFF2-40B4-BE49-F238E27FC236}">
                <a16:creationId xmlns:a16="http://schemas.microsoft.com/office/drawing/2014/main" id="{539CE6E3-B320-1A81-0673-9BDB0AD3FEE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7512" y="3162772"/>
            <a:ext cx="1571788" cy="1571788"/>
          </a:xfrm>
          <a:prstGeom prst="rect">
            <a:avLst/>
          </a:prstGeom>
        </p:spPr>
      </p:pic>
      <p:sp>
        <p:nvSpPr>
          <p:cNvPr id="6" name="Content Placeholder 10">
            <a:extLst>
              <a:ext uri="{FF2B5EF4-FFF2-40B4-BE49-F238E27FC236}">
                <a16:creationId xmlns:a16="http://schemas.microsoft.com/office/drawing/2014/main" id="{F55F3A65-3A75-F17C-4BEF-4B1BDCD02784}"/>
              </a:ext>
            </a:extLst>
          </p:cNvPr>
          <p:cNvSpPr txBox="1">
            <a:spLocks/>
          </p:cNvSpPr>
          <p:nvPr/>
        </p:nvSpPr>
        <p:spPr>
          <a:xfrm>
            <a:off x="4348164" y="463843"/>
            <a:ext cx="5917678" cy="1531122"/>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20B0604020202020204" pitchFamily="34" charset="0"/>
                <a:ea typeface="+mn-ea"/>
                <a:cs typeface="+mn-cs"/>
              </a:defRPr>
            </a:lvl1pPr>
            <a:lvl2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2pPr>
            <a:lvl3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3pPr>
            <a:lvl4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4pPr>
            <a:lvl5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5pPr>
            <a:lvl6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6pPr>
            <a:lvl7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7pPr>
            <a:lvl8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8pPr>
            <a:lvl9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9pPr>
          </a:lstStyle>
          <a:p>
            <a:pPr>
              <a:spcAft>
                <a:spcPts val="1200"/>
              </a:spcAft>
            </a:pPr>
            <a:r>
              <a:rPr lang="en-CA" sz="2400" dirty="0">
                <a:latin typeface="+mn-lt"/>
                <a:cs typeface="Times New Roman" panose="02020603050405020304" pitchFamily="18" charset="0"/>
              </a:rPr>
              <a:t>It is important to review your insurance policies to help ensure you are maintaining sufficient coverage as an individual</a:t>
            </a:r>
            <a:r>
              <a:rPr lang="en-CA" sz="1900" dirty="0">
                <a:latin typeface="+mn-lt"/>
                <a:cs typeface="Times New Roman" panose="02020603050405020304" pitchFamily="18" charset="0"/>
              </a:rPr>
              <a:t>.</a:t>
            </a:r>
          </a:p>
          <a:p>
            <a:pPr>
              <a:spcAft>
                <a:spcPts val="1200"/>
              </a:spcAft>
            </a:pPr>
            <a:endParaRPr lang="en-CA" sz="1900" dirty="0">
              <a:latin typeface="+mn-lt"/>
              <a:cs typeface="Times New Roman" panose="02020603050405020304" pitchFamily="18" charset="0"/>
            </a:endParaRPr>
          </a:p>
        </p:txBody>
      </p:sp>
      <p:sp>
        <p:nvSpPr>
          <p:cNvPr id="73" name="Rectangle 72">
            <a:extLst>
              <a:ext uri="{FF2B5EF4-FFF2-40B4-BE49-F238E27FC236}">
                <a16:creationId xmlns:a16="http://schemas.microsoft.com/office/drawing/2014/main" id="{9E8C0B15-D52E-C322-1D74-D93DEE91B139}"/>
              </a:ext>
              <a:ext uri="{C183D7F6-B498-43B3-948B-1728B52AA6E4}">
                <adec:decorative xmlns:adec="http://schemas.microsoft.com/office/drawing/2017/decorative" val="1"/>
              </a:ext>
            </a:extLst>
          </p:cNvPr>
          <p:cNvSpPr/>
          <p:nvPr/>
        </p:nvSpPr>
        <p:spPr>
          <a:xfrm>
            <a:off x="6036168" y="1877567"/>
            <a:ext cx="1888355" cy="2176104"/>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74" name="TextBox 73">
            <a:extLst>
              <a:ext uri="{FF2B5EF4-FFF2-40B4-BE49-F238E27FC236}">
                <a16:creationId xmlns:a16="http://schemas.microsoft.com/office/drawing/2014/main" id="{576B3533-7130-A63E-E2B3-82E3334EEC45}"/>
              </a:ext>
            </a:extLst>
          </p:cNvPr>
          <p:cNvSpPr txBox="1"/>
          <p:nvPr/>
        </p:nvSpPr>
        <p:spPr>
          <a:xfrm>
            <a:off x="6296940" y="3129641"/>
            <a:ext cx="1366810" cy="659812"/>
          </a:xfrm>
          <a:prstGeom prst="rect">
            <a:avLst/>
          </a:prstGeom>
          <a:noFill/>
        </p:spPr>
        <p:txBody>
          <a:bodyPr wrap="square" lIns="0" tIns="0" rIns="0" bIns="0" rtlCol="0">
            <a:spAutoFit/>
          </a:bodyPr>
          <a:lstStyle/>
          <a:p>
            <a:pPr algn="ctr">
              <a:spcBef>
                <a:spcPts val="600"/>
              </a:spcBef>
            </a:pPr>
            <a:r>
              <a:rPr lang="en-US" sz="2000" dirty="0">
                <a:solidFill>
                  <a:schemeClr val="bg1"/>
                </a:solidFill>
              </a:rPr>
              <a:t>Life insurance</a:t>
            </a:r>
          </a:p>
        </p:txBody>
      </p:sp>
      <p:pic>
        <p:nvPicPr>
          <p:cNvPr id="75" name="Graphic 74">
            <a:extLst>
              <a:ext uri="{FF2B5EF4-FFF2-40B4-BE49-F238E27FC236}">
                <a16:creationId xmlns:a16="http://schemas.microsoft.com/office/drawing/2014/main" id="{E43A8427-5DFA-151F-C9D4-8617550656E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21442" y="2420206"/>
            <a:ext cx="917807" cy="557882"/>
          </a:xfrm>
          <a:prstGeom prst="rect">
            <a:avLst/>
          </a:prstGeom>
        </p:spPr>
      </p:pic>
      <p:sp>
        <p:nvSpPr>
          <p:cNvPr id="71" name="Rectangle 70">
            <a:extLst>
              <a:ext uri="{FF2B5EF4-FFF2-40B4-BE49-F238E27FC236}">
                <a16:creationId xmlns:a16="http://schemas.microsoft.com/office/drawing/2014/main" id="{D77E87CB-98DE-B02D-DA45-C5286175D218}"/>
              </a:ext>
              <a:ext uri="{C183D7F6-B498-43B3-948B-1728B52AA6E4}">
                <adec:decorative xmlns:adec="http://schemas.microsoft.com/office/drawing/2017/decorative" val="1"/>
              </a:ext>
            </a:extLst>
          </p:cNvPr>
          <p:cNvSpPr/>
          <p:nvPr/>
        </p:nvSpPr>
        <p:spPr>
          <a:xfrm>
            <a:off x="6036168" y="4191629"/>
            <a:ext cx="1888355" cy="2176104"/>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72" name="TextBox 71">
            <a:extLst>
              <a:ext uri="{FF2B5EF4-FFF2-40B4-BE49-F238E27FC236}">
                <a16:creationId xmlns:a16="http://schemas.microsoft.com/office/drawing/2014/main" id="{8EA555CD-5128-4066-8A9E-4C22DD2721DE}"/>
              </a:ext>
            </a:extLst>
          </p:cNvPr>
          <p:cNvSpPr txBox="1"/>
          <p:nvPr/>
        </p:nvSpPr>
        <p:spPr>
          <a:xfrm>
            <a:off x="6296939" y="5477907"/>
            <a:ext cx="1366810" cy="659812"/>
          </a:xfrm>
          <a:prstGeom prst="rect">
            <a:avLst/>
          </a:prstGeom>
          <a:noFill/>
        </p:spPr>
        <p:txBody>
          <a:bodyPr wrap="square" lIns="0" tIns="0" rIns="0" bIns="0" rtlCol="0">
            <a:spAutoFit/>
          </a:bodyPr>
          <a:lstStyle/>
          <a:p>
            <a:pPr algn="ctr">
              <a:spcBef>
                <a:spcPts val="600"/>
              </a:spcBef>
            </a:pPr>
            <a:r>
              <a:rPr lang="en-US" sz="2000" dirty="0">
                <a:solidFill>
                  <a:schemeClr val="bg1"/>
                </a:solidFill>
              </a:rPr>
              <a:t>Disability insurance</a:t>
            </a:r>
          </a:p>
        </p:txBody>
      </p:sp>
      <p:pic>
        <p:nvPicPr>
          <p:cNvPr id="70" name="Graphic 69">
            <a:extLst>
              <a:ext uri="{FF2B5EF4-FFF2-40B4-BE49-F238E27FC236}">
                <a16:creationId xmlns:a16="http://schemas.microsoft.com/office/drawing/2014/main" id="{8E44AF78-A613-CC0C-0A3F-2F7C3F67595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71949" y="4488957"/>
            <a:ext cx="816789" cy="816788"/>
          </a:xfrm>
          <a:prstGeom prst="rect">
            <a:avLst/>
          </a:prstGeom>
        </p:spPr>
      </p:pic>
      <p:sp>
        <p:nvSpPr>
          <p:cNvPr id="67" name="Rectangle 66">
            <a:extLst>
              <a:ext uri="{FF2B5EF4-FFF2-40B4-BE49-F238E27FC236}">
                <a16:creationId xmlns:a16="http://schemas.microsoft.com/office/drawing/2014/main" id="{8843CCBB-55A8-51DE-78FB-AAA7089905A4}"/>
              </a:ext>
              <a:ext uri="{C183D7F6-B498-43B3-948B-1728B52AA6E4}">
                <adec:decorative xmlns:adec="http://schemas.microsoft.com/office/drawing/2017/decorative" val="1"/>
              </a:ext>
            </a:extLst>
          </p:cNvPr>
          <p:cNvSpPr/>
          <p:nvPr/>
        </p:nvSpPr>
        <p:spPr>
          <a:xfrm>
            <a:off x="8065027" y="1877567"/>
            <a:ext cx="1888355" cy="2176104"/>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68" name="TextBox 67">
            <a:extLst>
              <a:ext uri="{FF2B5EF4-FFF2-40B4-BE49-F238E27FC236}">
                <a16:creationId xmlns:a16="http://schemas.microsoft.com/office/drawing/2014/main" id="{CE652499-9FE3-7131-A766-6E07E481B314}"/>
              </a:ext>
            </a:extLst>
          </p:cNvPr>
          <p:cNvSpPr txBox="1"/>
          <p:nvPr/>
        </p:nvSpPr>
        <p:spPr>
          <a:xfrm>
            <a:off x="8366005" y="3129641"/>
            <a:ext cx="1366810" cy="659812"/>
          </a:xfrm>
          <a:prstGeom prst="rect">
            <a:avLst/>
          </a:prstGeom>
          <a:noFill/>
        </p:spPr>
        <p:txBody>
          <a:bodyPr wrap="square" lIns="0" tIns="0" rIns="0" bIns="0" rtlCol="0">
            <a:spAutoFit/>
          </a:bodyPr>
          <a:lstStyle/>
          <a:p>
            <a:pPr algn="ctr">
              <a:spcBef>
                <a:spcPts val="600"/>
              </a:spcBef>
            </a:pPr>
            <a:r>
              <a:rPr lang="en-US" sz="2000" dirty="0">
                <a:solidFill>
                  <a:schemeClr val="bg1"/>
                </a:solidFill>
              </a:rPr>
              <a:t>Health insurance</a:t>
            </a:r>
          </a:p>
        </p:txBody>
      </p:sp>
      <p:pic>
        <p:nvPicPr>
          <p:cNvPr id="66" name="Graphic 65">
            <a:extLst>
              <a:ext uri="{FF2B5EF4-FFF2-40B4-BE49-F238E27FC236}">
                <a16:creationId xmlns:a16="http://schemas.microsoft.com/office/drawing/2014/main" id="{3A1C29F3-54E7-28B4-E862-0845A4B347AC}"/>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21276" y="2148831"/>
            <a:ext cx="775949" cy="816788"/>
          </a:xfrm>
          <a:prstGeom prst="rect">
            <a:avLst/>
          </a:prstGeom>
        </p:spPr>
      </p:pic>
      <p:sp>
        <p:nvSpPr>
          <p:cNvPr id="63" name="Rectangle 62">
            <a:extLst>
              <a:ext uri="{FF2B5EF4-FFF2-40B4-BE49-F238E27FC236}">
                <a16:creationId xmlns:a16="http://schemas.microsoft.com/office/drawing/2014/main" id="{70FA4AB3-F838-F3A8-5105-A95CBDC04E33}"/>
              </a:ext>
              <a:ext uri="{C183D7F6-B498-43B3-948B-1728B52AA6E4}">
                <adec:decorative xmlns:adec="http://schemas.microsoft.com/office/drawing/2017/decorative" val="1"/>
              </a:ext>
            </a:extLst>
          </p:cNvPr>
          <p:cNvSpPr/>
          <p:nvPr/>
        </p:nvSpPr>
        <p:spPr>
          <a:xfrm>
            <a:off x="8065027" y="4191629"/>
            <a:ext cx="1888355" cy="2176104"/>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64" name="TextBox 63">
            <a:extLst>
              <a:ext uri="{FF2B5EF4-FFF2-40B4-BE49-F238E27FC236}">
                <a16:creationId xmlns:a16="http://schemas.microsoft.com/office/drawing/2014/main" id="{9242403C-28FC-EA0A-3E09-63BECB4EE076}"/>
              </a:ext>
            </a:extLst>
          </p:cNvPr>
          <p:cNvSpPr txBox="1"/>
          <p:nvPr/>
        </p:nvSpPr>
        <p:spPr>
          <a:xfrm>
            <a:off x="8325799" y="5477907"/>
            <a:ext cx="1366810" cy="659812"/>
          </a:xfrm>
          <a:prstGeom prst="rect">
            <a:avLst/>
          </a:prstGeom>
          <a:noFill/>
        </p:spPr>
        <p:txBody>
          <a:bodyPr wrap="square" lIns="0" tIns="0" rIns="0" bIns="0" rtlCol="0">
            <a:spAutoFit/>
          </a:bodyPr>
          <a:lstStyle/>
          <a:p>
            <a:pPr algn="ctr">
              <a:spcBef>
                <a:spcPts val="600"/>
              </a:spcBef>
            </a:pPr>
            <a:r>
              <a:rPr lang="en-US" sz="2000" dirty="0">
                <a:solidFill>
                  <a:schemeClr val="bg1"/>
                </a:solidFill>
              </a:rPr>
              <a:t>Business insurance</a:t>
            </a:r>
          </a:p>
        </p:txBody>
      </p:sp>
      <p:pic>
        <p:nvPicPr>
          <p:cNvPr id="62" name="Graphic 61">
            <a:extLst>
              <a:ext uri="{FF2B5EF4-FFF2-40B4-BE49-F238E27FC236}">
                <a16:creationId xmlns:a16="http://schemas.microsoft.com/office/drawing/2014/main" id="{43F1FD9A-4BD6-5D29-A07E-762D82F933D2}"/>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09714" y="4462893"/>
            <a:ext cx="598978" cy="816788"/>
          </a:xfrm>
          <a:prstGeom prst="rect">
            <a:avLst/>
          </a:prstGeom>
        </p:spPr>
      </p:pic>
      <p:sp>
        <p:nvSpPr>
          <p:cNvPr id="10" name="Slide Number Placeholder 9">
            <a:extLst>
              <a:ext uri="{FF2B5EF4-FFF2-40B4-BE49-F238E27FC236}">
                <a16:creationId xmlns:a16="http://schemas.microsoft.com/office/drawing/2014/main" id="{0CF70BA3-291E-9FCA-0E9B-69E44674F3D9}"/>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50</a:t>
            </a:fld>
            <a:endParaRPr lang="en-US" dirty="0"/>
          </a:p>
        </p:txBody>
      </p:sp>
    </p:spTree>
    <p:extLst>
      <p:ext uri="{BB962C8B-B14F-4D97-AF65-F5344CB8AC3E}">
        <p14:creationId xmlns:p14="http://schemas.microsoft.com/office/powerpoint/2010/main" val="23221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Grp="1" noChangeArrowheads="1"/>
          </p:cNvSpPr>
          <p:nvPr>
            <p:ph type="title"/>
          </p:nvPr>
        </p:nvSpPr>
        <p:spPr>
          <a:xfrm>
            <a:off x="533957" y="463845"/>
            <a:ext cx="3289383" cy="3401475"/>
          </a:xfrm>
        </p:spPr>
        <p:txBody>
          <a:bodyPr/>
          <a:lstStyle/>
          <a:p>
            <a:r>
              <a:rPr lang="en-CA" dirty="0"/>
              <a:t>Estate </a:t>
            </a:r>
            <a:br>
              <a:rPr lang="en-CA" dirty="0"/>
            </a:br>
            <a:r>
              <a:rPr lang="en-CA" dirty="0"/>
              <a:t>planning </a:t>
            </a:r>
            <a:br>
              <a:rPr lang="en-CA" dirty="0"/>
            </a:br>
            <a:r>
              <a:rPr lang="en-CA" dirty="0"/>
              <a:t>after divorce</a:t>
            </a:r>
            <a:br>
              <a:rPr lang="en-CA" dirty="0"/>
            </a:br>
            <a:br>
              <a:rPr lang="en-CA" dirty="0"/>
            </a:br>
            <a:br>
              <a:rPr lang="en-US" altLang="en-US" dirty="0">
                <a:sym typeface="Calibri Bold" pitchFamily="2" charset="0"/>
              </a:rPr>
            </a:br>
            <a:endParaRPr lang="en-US" altLang="en-US" dirty="0">
              <a:sym typeface="Calibri Bold" pitchFamily="2" charset="0"/>
            </a:endParaRPr>
          </a:p>
        </p:txBody>
      </p:sp>
      <p:pic>
        <p:nvPicPr>
          <p:cNvPr id="11" name="Graphic 10">
            <a:extLst>
              <a:ext uri="{FF2B5EF4-FFF2-40B4-BE49-F238E27FC236}">
                <a16:creationId xmlns:a16="http://schemas.microsoft.com/office/drawing/2014/main" id="{40BF0561-4DF7-C7F5-1FE1-82242430F65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29548" y="2526617"/>
            <a:ext cx="1409161" cy="1338703"/>
          </a:xfrm>
          <a:prstGeom prst="rect">
            <a:avLst/>
          </a:prstGeom>
        </p:spPr>
      </p:pic>
      <p:sp>
        <p:nvSpPr>
          <p:cNvPr id="10" name="Content Placeholder 3">
            <a:extLst>
              <a:ext uri="{FF2B5EF4-FFF2-40B4-BE49-F238E27FC236}">
                <a16:creationId xmlns:a16="http://schemas.microsoft.com/office/drawing/2014/main" id="{CF01D7C9-DBF9-8CF2-384F-08EDD1BA3040}"/>
              </a:ext>
            </a:extLst>
          </p:cNvPr>
          <p:cNvSpPr>
            <a:spLocks noGrp="1"/>
          </p:cNvSpPr>
          <p:nvPr>
            <p:ph idx="1"/>
          </p:nvPr>
        </p:nvSpPr>
        <p:spPr>
          <a:xfrm>
            <a:off x="4348163" y="463843"/>
            <a:ext cx="7386517" cy="6200908"/>
          </a:xfrm>
        </p:spPr>
        <p:txBody>
          <a:bodyPr/>
          <a:lstStyle/>
          <a:p>
            <a:pPr marL="0" indent="0">
              <a:lnSpc>
                <a:spcPct val="115000"/>
              </a:lnSpc>
              <a:spcBef>
                <a:spcPts val="0"/>
              </a:spcBef>
              <a:spcAft>
                <a:spcPts val="900"/>
              </a:spcAft>
              <a:buNone/>
            </a:pPr>
            <a:r>
              <a:rPr lang="en-CA" sz="2400" dirty="0">
                <a:cs typeface="Times New Roman" panose="02020603050405020304" pitchFamily="18" charset="0"/>
              </a:rPr>
              <a:t>Like other significant life changes, divorce should prompt a review of your current estate plan.</a:t>
            </a:r>
          </a:p>
          <a:p>
            <a:pPr marL="0" indent="0">
              <a:buNone/>
            </a:pPr>
            <a:r>
              <a:rPr lang="en-US" dirty="0">
                <a:cs typeface="Arial" panose="020B0604020202020204" pitchFamily="34" charset="0"/>
              </a:rPr>
              <a:t>Consider revising your:</a:t>
            </a:r>
          </a:p>
          <a:p>
            <a:r>
              <a:rPr lang="en-US" b="1" dirty="0">
                <a:latin typeface="Arial" panose="020B0604020202020204" pitchFamily="34" charset="0"/>
                <a:cs typeface="Arial" panose="020B0604020202020204" pitchFamily="34" charset="0"/>
              </a:rPr>
              <a:t>Will </a:t>
            </a:r>
            <a:r>
              <a:rPr lang="en-US" dirty="0">
                <a:cs typeface="Arial" panose="020B0604020202020204" pitchFamily="34" charset="0"/>
              </a:rPr>
              <a:t>to be in line with your wishes and based on your net worth as an individual.</a:t>
            </a:r>
          </a:p>
          <a:p>
            <a:r>
              <a:rPr lang="en-US" b="1" dirty="0">
                <a:latin typeface="Arial" panose="020B0604020202020204" pitchFamily="34" charset="0"/>
                <a:cs typeface="Arial" panose="020B0604020202020204" pitchFamily="34" charset="0"/>
              </a:rPr>
              <a:t>Trust agreements </a:t>
            </a:r>
            <a:r>
              <a:rPr lang="en-US" dirty="0">
                <a:cs typeface="Arial" panose="020B0604020202020204" pitchFamily="34" charset="0"/>
              </a:rPr>
              <a:t>to reflect your new situation, including who is named as trustee.</a:t>
            </a:r>
          </a:p>
          <a:p>
            <a:r>
              <a:rPr lang="en-US" b="1" dirty="0">
                <a:latin typeface="Arial" panose="020B0604020202020204" pitchFamily="34" charset="0"/>
                <a:cs typeface="Arial" panose="020B0604020202020204" pitchFamily="34" charset="0"/>
              </a:rPr>
              <a:t>Executor </a:t>
            </a:r>
            <a:r>
              <a:rPr lang="en-US" dirty="0">
                <a:cs typeface="Arial" panose="020B0604020202020204" pitchFamily="34" charset="0"/>
              </a:rPr>
              <a:t>to handle estate administration if they were previously your former spouse.</a:t>
            </a:r>
          </a:p>
          <a:p>
            <a:r>
              <a:rPr lang="en-US" b="1" dirty="0">
                <a:latin typeface="Arial" panose="020B0604020202020204" pitchFamily="34" charset="0"/>
                <a:cs typeface="Arial" panose="020B0604020202020204" pitchFamily="34" charset="0"/>
              </a:rPr>
              <a:t>Power of attorney(s) </a:t>
            </a:r>
            <a:r>
              <a:rPr lang="en-US" dirty="0">
                <a:cs typeface="Arial" panose="020B0604020202020204" pitchFamily="34" charset="0"/>
              </a:rPr>
              <a:t>– for property and health care and who you name to act on your behalf. </a:t>
            </a:r>
          </a:p>
          <a:p>
            <a:r>
              <a:rPr lang="en-US" b="1" dirty="0">
                <a:latin typeface="Arial" panose="020B0604020202020204" pitchFamily="34" charset="0"/>
                <a:cs typeface="Arial" panose="020B0604020202020204" pitchFamily="34" charset="0"/>
              </a:rPr>
              <a:t>Beneficiary designations </a:t>
            </a:r>
            <a:r>
              <a:rPr lang="en-US" dirty="0">
                <a:cs typeface="Arial" panose="020B0604020202020204" pitchFamily="34" charset="0"/>
              </a:rPr>
              <a:t>to replace your former spouse.</a:t>
            </a:r>
          </a:p>
          <a:p>
            <a:r>
              <a:rPr lang="en-US" b="1" dirty="0">
                <a:latin typeface="Arial" panose="020B0604020202020204" pitchFamily="34" charset="0"/>
                <a:cs typeface="Arial" panose="020B0604020202020204" pitchFamily="34" charset="0"/>
              </a:rPr>
              <a:t>Other legal documents </a:t>
            </a:r>
            <a:r>
              <a:rPr lang="en-US" dirty="0">
                <a:cs typeface="Arial" panose="020B0604020202020204" pitchFamily="34" charset="0"/>
              </a:rPr>
              <a:t>in light of your post-divorce status</a:t>
            </a:r>
            <a:r>
              <a:rPr lang="en-US" b="1" dirty="0">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CFCFA510-E289-CE3A-50C3-0AC86D130A4F}"/>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51</a:t>
            </a:fld>
            <a:endParaRPr lang="en-US" dirty="0"/>
          </a:p>
        </p:txBody>
      </p:sp>
    </p:spTree>
    <p:extLst>
      <p:ext uri="{BB962C8B-B14F-4D97-AF65-F5344CB8AC3E}">
        <p14:creationId xmlns:p14="http://schemas.microsoft.com/office/powerpoint/2010/main" val="365926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466342" y="472437"/>
            <a:ext cx="11274553" cy="792167"/>
          </a:xfrm>
        </p:spPr>
        <p:txBody>
          <a:bodyPr/>
          <a:lstStyle/>
          <a:p>
            <a:r>
              <a:rPr lang="en-US" altLang="en-US" dirty="0"/>
              <a:t>Retirement planning after divorce</a:t>
            </a:r>
            <a:br>
              <a:rPr lang="en-US" altLang="en-US" dirty="0"/>
            </a:br>
            <a:br>
              <a:rPr lang="en-US" altLang="en-US" dirty="0"/>
            </a:br>
            <a:endParaRPr lang="en-US" altLang="en-US" dirty="0"/>
          </a:p>
        </p:txBody>
      </p:sp>
      <p:sp>
        <p:nvSpPr>
          <p:cNvPr id="6" name="Rectangle 5">
            <a:extLst>
              <a:ext uri="{FF2B5EF4-FFF2-40B4-BE49-F238E27FC236}">
                <a16:creationId xmlns:a16="http://schemas.microsoft.com/office/drawing/2014/main" id="{A1A89180-8A41-33C5-73AF-ECC317BB2223}"/>
              </a:ext>
              <a:ext uri="{C183D7F6-B498-43B3-948B-1728B52AA6E4}">
                <adec:decorative xmlns:adec="http://schemas.microsoft.com/office/drawing/2017/decorative" val="1"/>
              </a:ext>
            </a:extLst>
          </p:cNvPr>
          <p:cNvSpPr/>
          <p:nvPr/>
        </p:nvSpPr>
        <p:spPr>
          <a:xfrm>
            <a:off x="-1" y="1686560"/>
            <a:ext cx="12188825" cy="70104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7" name="TextBox 6">
            <a:extLst>
              <a:ext uri="{FF2B5EF4-FFF2-40B4-BE49-F238E27FC236}">
                <a16:creationId xmlns:a16="http://schemas.microsoft.com/office/drawing/2014/main" id="{EF08840A-547A-4CFD-5C7D-524C33761262}"/>
              </a:ext>
            </a:extLst>
          </p:cNvPr>
          <p:cNvSpPr txBox="1"/>
          <p:nvPr/>
        </p:nvSpPr>
        <p:spPr>
          <a:xfrm>
            <a:off x="457833" y="1018234"/>
            <a:ext cx="11264650" cy="1323439"/>
          </a:xfrm>
          <a:prstGeom prst="rect">
            <a:avLst/>
          </a:prstGeom>
        </p:spPr>
        <p:txBody>
          <a:bodyPr vert="horz" lIns="0" tIns="0" rIns="0" bIns="0" rtlCol="0" anchor="t">
            <a:spAutoFit/>
          </a:bodyPr>
          <a:lstStyle/>
          <a:p>
            <a:pPr>
              <a:lnSpc>
                <a:spcPct val="95000"/>
              </a:lnSpc>
              <a:spcAft>
                <a:spcPts val="1200"/>
              </a:spcAft>
              <a:buClr>
                <a:schemeClr val="tx1"/>
              </a:buClr>
              <a:buSzPct val="115000"/>
            </a:pPr>
            <a:r>
              <a:rPr lang="en-US" altLang="en-US" sz="2000" dirty="0">
                <a:latin typeface="Arial" panose="020B0604020202020204" pitchFamily="34" charset="0"/>
                <a:cs typeface="Arial" panose="020B0604020202020204" pitchFamily="34" charset="0"/>
              </a:rPr>
              <a:t>Divorce does not have to be the end of your retirement dreams, but it does mean you need to</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re-evaluate your short- and long-term goals. </a:t>
            </a:r>
          </a:p>
          <a:p>
            <a:pPr>
              <a:lnSpc>
                <a:spcPct val="95000"/>
              </a:lnSpc>
              <a:spcAft>
                <a:spcPts val="600"/>
              </a:spcAft>
              <a:buClr>
                <a:schemeClr val="tx1"/>
              </a:buClr>
              <a:buSzPct val="115000"/>
            </a:pPr>
            <a:r>
              <a:rPr lang="en-US" altLang="en-US" sz="2000" i="1" dirty="0">
                <a:latin typeface="Arial" panose="020B0604020202020204" pitchFamily="34" charset="0"/>
                <a:cs typeface="Arial" panose="020B0604020202020204" pitchFamily="34" charset="0"/>
              </a:rPr>
              <a:t>“Grey divorce” is on the rise. Among adults aged 50+, the national divorce rate has roughly doubled since 1990. For those aged 65+, it has tripled.</a:t>
            </a:r>
            <a:r>
              <a:rPr lang="en-US" altLang="en-US" sz="2000" i="1" baseline="30000" dirty="0">
                <a:latin typeface="Arial" panose="020B0604020202020204" pitchFamily="34" charset="0"/>
                <a:cs typeface="Arial" panose="020B0604020202020204" pitchFamily="34" charset="0"/>
              </a:rPr>
              <a:t>1</a:t>
            </a:r>
          </a:p>
        </p:txBody>
      </p:sp>
      <p:sp>
        <p:nvSpPr>
          <p:cNvPr id="8" name="Content Placeholder 6">
            <a:extLst>
              <a:ext uri="{FF2B5EF4-FFF2-40B4-BE49-F238E27FC236}">
                <a16:creationId xmlns:a16="http://schemas.microsoft.com/office/drawing/2014/main" id="{721CEE30-8E75-2B82-145B-5CFAF8CA357F}"/>
              </a:ext>
            </a:extLst>
          </p:cNvPr>
          <p:cNvSpPr txBox="1">
            <a:spLocks/>
          </p:cNvSpPr>
          <p:nvPr/>
        </p:nvSpPr>
        <p:spPr>
          <a:xfrm>
            <a:off x="457835" y="2519980"/>
            <a:ext cx="8347076" cy="298227"/>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Arial" panose="020B0604020202020204" pitchFamily="34" charset="0"/>
                <a:cs typeface="Arial" panose="020B0604020202020204" pitchFamily="34" charset="0"/>
              </a:rPr>
              <a:t>Align your retirement plan with your current goals:</a:t>
            </a:r>
          </a:p>
        </p:txBody>
      </p:sp>
      <p:sp>
        <p:nvSpPr>
          <p:cNvPr id="9" name="Rectangle 8">
            <a:extLst>
              <a:ext uri="{FF2B5EF4-FFF2-40B4-BE49-F238E27FC236}">
                <a16:creationId xmlns:a16="http://schemas.microsoft.com/office/drawing/2014/main" id="{5842E19B-BAD4-21C3-B77E-23D895323483}"/>
              </a:ext>
              <a:ext uri="{C183D7F6-B498-43B3-948B-1728B52AA6E4}">
                <adec:decorative xmlns:adec="http://schemas.microsoft.com/office/drawing/2017/decorative" val="1"/>
              </a:ext>
            </a:extLst>
          </p:cNvPr>
          <p:cNvSpPr>
            <a:spLocks noChangeAspect="1"/>
          </p:cNvSpPr>
          <p:nvPr/>
        </p:nvSpPr>
        <p:spPr>
          <a:xfrm>
            <a:off x="467993" y="2876973"/>
            <a:ext cx="569010" cy="576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10" name="Rectangle 9">
            <a:extLst>
              <a:ext uri="{FF2B5EF4-FFF2-40B4-BE49-F238E27FC236}">
                <a16:creationId xmlns:a16="http://schemas.microsoft.com/office/drawing/2014/main" id="{27668B84-F906-20E1-E98F-E42CA9A2C550}"/>
              </a:ext>
            </a:extLst>
          </p:cNvPr>
          <p:cNvSpPr/>
          <p:nvPr/>
        </p:nvSpPr>
        <p:spPr>
          <a:xfrm>
            <a:off x="1141267" y="2876973"/>
            <a:ext cx="10591946" cy="576000"/>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r>
              <a:rPr lang="en-US" sz="2000" dirty="0"/>
              <a:t>Know your vision for your retirement.</a:t>
            </a:r>
          </a:p>
        </p:txBody>
      </p:sp>
      <p:pic>
        <p:nvPicPr>
          <p:cNvPr id="27" name="Graphic 26">
            <a:extLst>
              <a:ext uri="{FF2B5EF4-FFF2-40B4-BE49-F238E27FC236}">
                <a16:creationId xmlns:a16="http://schemas.microsoft.com/office/drawing/2014/main" id="{6699B7AA-53AF-48D0-6C4B-EC92BAC8D6E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326" y="3007121"/>
            <a:ext cx="447249" cy="315705"/>
          </a:xfrm>
          <a:prstGeom prst="rect">
            <a:avLst/>
          </a:prstGeom>
        </p:spPr>
      </p:pic>
      <p:sp>
        <p:nvSpPr>
          <p:cNvPr id="12" name="Rectangle 11">
            <a:extLst>
              <a:ext uri="{FF2B5EF4-FFF2-40B4-BE49-F238E27FC236}">
                <a16:creationId xmlns:a16="http://schemas.microsoft.com/office/drawing/2014/main" id="{8B8C5DFC-F21A-7766-D640-21CC2FEA2D32}"/>
              </a:ext>
              <a:ext uri="{C183D7F6-B498-43B3-948B-1728B52AA6E4}">
                <adec:decorative xmlns:adec="http://schemas.microsoft.com/office/drawing/2017/decorative" val="1"/>
              </a:ext>
            </a:extLst>
          </p:cNvPr>
          <p:cNvSpPr>
            <a:spLocks noChangeAspect="1"/>
          </p:cNvSpPr>
          <p:nvPr/>
        </p:nvSpPr>
        <p:spPr>
          <a:xfrm>
            <a:off x="467993" y="3490332"/>
            <a:ext cx="572200" cy="576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13" name="Rectangle 12">
            <a:extLst>
              <a:ext uri="{FF2B5EF4-FFF2-40B4-BE49-F238E27FC236}">
                <a16:creationId xmlns:a16="http://schemas.microsoft.com/office/drawing/2014/main" id="{6578597C-D38F-59A7-BAF7-36130DA9EE23}"/>
              </a:ext>
            </a:extLst>
          </p:cNvPr>
          <p:cNvSpPr/>
          <p:nvPr/>
        </p:nvSpPr>
        <p:spPr>
          <a:xfrm>
            <a:off x="1141267" y="3490332"/>
            <a:ext cx="10591946" cy="576000"/>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r>
              <a:rPr lang="en-US" sz="2000" dirty="0"/>
              <a:t>Calculate your target retirement number. </a:t>
            </a:r>
          </a:p>
        </p:txBody>
      </p:sp>
      <p:pic>
        <p:nvPicPr>
          <p:cNvPr id="31" name="Graphic 30">
            <a:extLst>
              <a:ext uri="{FF2B5EF4-FFF2-40B4-BE49-F238E27FC236}">
                <a16:creationId xmlns:a16="http://schemas.microsoft.com/office/drawing/2014/main" id="{BBB76160-C53E-8D97-8068-008C525C66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326" y="3620480"/>
            <a:ext cx="447249" cy="315705"/>
          </a:xfrm>
          <a:prstGeom prst="rect">
            <a:avLst/>
          </a:prstGeom>
        </p:spPr>
      </p:pic>
      <p:sp>
        <p:nvSpPr>
          <p:cNvPr id="14" name="Rectangle 13">
            <a:extLst>
              <a:ext uri="{FF2B5EF4-FFF2-40B4-BE49-F238E27FC236}">
                <a16:creationId xmlns:a16="http://schemas.microsoft.com/office/drawing/2014/main" id="{457CA04B-9E1B-D6A5-2182-B9C0F87B8A2E}"/>
              </a:ext>
              <a:ext uri="{C183D7F6-B498-43B3-948B-1728B52AA6E4}">
                <adec:decorative xmlns:adec="http://schemas.microsoft.com/office/drawing/2017/decorative" val="1"/>
              </a:ext>
            </a:extLst>
          </p:cNvPr>
          <p:cNvSpPr>
            <a:spLocks noChangeAspect="1"/>
          </p:cNvSpPr>
          <p:nvPr/>
        </p:nvSpPr>
        <p:spPr>
          <a:xfrm>
            <a:off x="477324" y="4103691"/>
            <a:ext cx="572200" cy="576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15" name="Rectangle 14">
            <a:extLst>
              <a:ext uri="{FF2B5EF4-FFF2-40B4-BE49-F238E27FC236}">
                <a16:creationId xmlns:a16="http://schemas.microsoft.com/office/drawing/2014/main" id="{C3597B95-7B3D-E19C-8D07-240499349BF2}"/>
              </a:ext>
            </a:extLst>
          </p:cNvPr>
          <p:cNvSpPr/>
          <p:nvPr/>
        </p:nvSpPr>
        <p:spPr>
          <a:xfrm>
            <a:off x="1141267" y="4103691"/>
            <a:ext cx="10591946" cy="576000"/>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a:lnSpc>
                <a:spcPct val="95000"/>
              </a:lnSpc>
              <a:spcAft>
                <a:spcPts val="900"/>
              </a:spcAft>
            </a:pPr>
            <a:r>
              <a:rPr lang="en-CA" sz="2000" dirty="0"/>
              <a:t>Evaluate your retirement savings options and sources of retirement income.</a:t>
            </a:r>
          </a:p>
        </p:txBody>
      </p:sp>
      <p:pic>
        <p:nvPicPr>
          <p:cNvPr id="38" name="Graphic 37">
            <a:extLst>
              <a:ext uri="{FF2B5EF4-FFF2-40B4-BE49-F238E27FC236}">
                <a16:creationId xmlns:a16="http://schemas.microsoft.com/office/drawing/2014/main" id="{1E404578-1C46-80F6-8921-5D0C8662CB8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326" y="4233839"/>
            <a:ext cx="447249" cy="315705"/>
          </a:xfrm>
          <a:prstGeom prst="rect">
            <a:avLst/>
          </a:prstGeom>
        </p:spPr>
      </p:pic>
      <p:sp>
        <p:nvSpPr>
          <p:cNvPr id="16" name="Rectangle 15">
            <a:extLst>
              <a:ext uri="{FF2B5EF4-FFF2-40B4-BE49-F238E27FC236}">
                <a16:creationId xmlns:a16="http://schemas.microsoft.com/office/drawing/2014/main" id="{2F4FBCF2-28DD-A80D-705F-62999A29AF09}"/>
              </a:ext>
              <a:ext uri="{C183D7F6-B498-43B3-948B-1728B52AA6E4}">
                <adec:decorative xmlns:adec="http://schemas.microsoft.com/office/drawing/2017/decorative" val="1"/>
              </a:ext>
            </a:extLst>
          </p:cNvPr>
          <p:cNvSpPr>
            <a:spLocks noChangeAspect="1"/>
          </p:cNvSpPr>
          <p:nvPr/>
        </p:nvSpPr>
        <p:spPr>
          <a:xfrm>
            <a:off x="477324" y="4717050"/>
            <a:ext cx="572200" cy="576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17" name="Rectangle 16">
            <a:extLst>
              <a:ext uri="{FF2B5EF4-FFF2-40B4-BE49-F238E27FC236}">
                <a16:creationId xmlns:a16="http://schemas.microsoft.com/office/drawing/2014/main" id="{70042D52-497C-AE20-0D8A-5AB19F6B80F9}"/>
              </a:ext>
            </a:extLst>
          </p:cNvPr>
          <p:cNvSpPr/>
          <p:nvPr/>
        </p:nvSpPr>
        <p:spPr>
          <a:xfrm>
            <a:off x="1141267" y="4717050"/>
            <a:ext cx="10591946" cy="576000"/>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a:lnSpc>
                <a:spcPct val="95000"/>
              </a:lnSpc>
              <a:spcAft>
                <a:spcPts val="900"/>
              </a:spcAft>
            </a:pPr>
            <a:r>
              <a:rPr lang="en-CA" sz="2000" dirty="0"/>
              <a:t>Account for health care costs – consider long-term care insurance. </a:t>
            </a:r>
          </a:p>
        </p:txBody>
      </p:sp>
      <p:pic>
        <p:nvPicPr>
          <p:cNvPr id="39" name="Graphic 38">
            <a:extLst>
              <a:ext uri="{FF2B5EF4-FFF2-40B4-BE49-F238E27FC236}">
                <a16:creationId xmlns:a16="http://schemas.microsoft.com/office/drawing/2014/main" id="{5308B044-FA9D-9552-3F7E-01482FF471F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326" y="4847198"/>
            <a:ext cx="447249" cy="315705"/>
          </a:xfrm>
          <a:prstGeom prst="rect">
            <a:avLst/>
          </a:prstGeom>
        </p:spPr>
      </p:pic>
      <p:sp>
        <p:nvSpPr>
          <p:cNvPr id="23" name="Rectangle 22">
            <a:extLst>
              <a:ext uri="{FF2B5EF4-FFF2-40B4-BE49-F238E27FC236}">
                <a16:creationId xmlns:a16="http://schemas.microsoft.com/office/drawing/2014/main" id="{D299EAF4-2BCE-36F8-4D22-13EA7BFD2F19}"/>
              </a:ext>
              <a:ext uri="{C183D7F6-B498-43B3-948B-1728B52AA6E4}">
                <adec:decorative xmlns:adec="http://schemas.microsoft.com/office/drawing/2017/decorative" val="1"/>
              </a:ext>
            </a:extLst>
          </p:cNvPr>
          <p:cNvSpPr>
            <a:spLocks noChangeAspect="1"/>
          </p:cNvSpPr>
          <p:nvPr/>
        </p:nvSpPr>
        <p:spPr>
          <a:xfrm>
            <a:off x="477324" y="5330409"/>
            <a:ext cx="571926" cy="576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24" name="Rectangle 23">
            <a:extLst>
              <a:ext uri="{FF2B5EF4-FFF2-40B4-BE49-F238E27FC236}">
                <a16:creationId xmlns:a16="http://schemas.microsoft.com/office/drawing/2014/main" id="{FEE58EA3-A268-42AE-595C-7AFCE52A279B}"/>
              </a:ext>
            </a:extLst>
          </p:cNvPr>
          <p:cNvSpPr/>
          <p:nvPr/>
        </p:nvSpPr>
        <p:spPr>
          <a:xfrm>
            <a:off x="1141267" y="5330409"/>
            <a:ext cx="10591946" cy="576000"/>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r>
              <a:rPr lang="en-US" sz="2000" dirty="0"/>
              <a:t>Understand your options for Social Security.</a:t>
            </a:r>
          </a:p>
        </p:txBody>
      </p:sp>
      <p:pic>
        <p:nvPicPr>
          <p:cNvPr id="40" name="Graphic 39">
            <a:extLst>
              <a:ext uri="{FF2B5EF4-FFF2-40B4-BE49-F238E27FC236}">
                <a16:creationId xmlns:a16="http://schemas.microsoft.com/office/drawing/2014/main" id="{D06B7D2C-C75F-ACDE-58D1-429B3603F5F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326" y="5460557"/>
            <a:ext cx="447249" cy="315705"/>
          </a:xfrm>
          <a:prstGeom prst="rect">
            <a:avLst/>
          </a:prstGeom>
        </p:spPr>
      </p:pic>
      <p:sp>
        <p:nvSpPr>
          <p:cNvPr id="42" name="Text Placeholder 41">
            <a:extLst>
              <a:ext uri="{FF2B5EF4-FFF2-40B4-BE49-F238E27FC236}">
                <a16:creationId xmlns:a16="http://schemas.microsoft.com/office/drawing/2014/main" id="{DF3C0F51-8AAD-1007-0825-536A2B75631B}"/>
              </a:ext>
            </a:extLst>
          </p:cNvPr>
          <p:cNvSpPr>
            <a:spLocks noGrp="1"/>
          </p:cNvSpPr>
          <p:nvPr>
            <p:ph type="body" sz="quarter" idx="13"/>
          </p:nvPr>
        </p:nvSpPr>
        <p:spPr>
          <a:xfrm>
            <a:off x="4051300" y="6110288"/>
            <a:ext cx="7083425" cy="403225"/>
          </a:xfrm>
        </p:spPr>
        <p:txBody>
          <a:bodyPr/>
          <a:lstStyle/>
          <a:p>
            <a:r>
              <a:rPr lang="en-CA" b="1" dirty="0"/>
              <a:t>1</a:t>
            </a:r>
            <a:r>
              <a:rPr lang="en-CA" dirty="0"/>
              <a:t> LegalJobs. 35 Encouraging Stats on the Divorce Rate in America for 2022, November 1, 2022. </a:t>
            </a:r>
          </a:p>
        </p:txBody>
      </p:sp>
      <p:sp>
        <p:nvSpPr>
          <p:cNvPr id="11" name="Slide Number Placeholder 10">
            <a:extLst>
              <a:ext uri="{FF2B5EF4-FFF2-40B4-BE49-F238E27FC236}">
                <a16:creationId xmlns:a16="http://schemas.microsoft.com/office/drawing/2014/main" id="{0C809631-D9A9-84DA-A490-E44314854025}"/>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52</a:t>
            </a:fld>
            <a:endParaRPr lang="en-US" dirty="0"/>
          </a:p>
        </p:txBody>
      </p:sp>
    </p:spTree>
    <p:extLst>
      <p:ext uri="{BB962C8B-B14F-4D97-AF65-F5344CB8AC3E}">
        <p14:creationId xmlns:p14="http://schemas.microsoft.com/office/powerpoint/2010/main" val="68596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A291BD-5F6F-B3D0-D2CA-7B75815C9F13}"/>
              </a:ext>
            </a:extLst>
          </p:cNvPr>
          <p:cNvSpPr>
            <a:spLocks noGrp="1"/>
          </p:cNvSpPr>
          <p:nvPr>
            <p:ph type="title"/>
          </p:nvPr>
        </p:nvSpPr>
        <p:spPr>
          <a:xfrm>
            <a:off x="533957" y="463845"/>
            <a:ext cx="3289383" cy="3401475"/>
          </a:xfrm>
        </p:spPr>
        <p:txBody>
          <a:bodyPr/>
          <a:lstStyle/>
          <a:p>
            <a:r>
              <a:rPr lang="en-US" dirty="0"/>
              <a:t>Tax implications of divorce</a:t>
            </a:r>
            <a:br>
              <a:rPr lang="en-US" dirty="0"/>
            </a:br>
            <a:br>
              <a:rPr lang="en-CA" dirty="0"/>
            </a:br>
            <a:endParaRPr lang="en-US" dirty="0"/>
          </a:p>
        </p:txBody>
      </p:sp>
      <p:pic>
        <p:nvPicPr>
          <p:cNvPr id="15" name="Graphic 14">
            <a:extLst>
              <a:ext uri="{FF2B5EF4-FFF2-40B4-BE49-F238E27FC236}">
                <a16:creationId xmlns:a16="http://schemas.microsoft.com/office/drawing/2014/main" id="{67E2F5F5-8A29-8541-4A34-E2628833E8B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33400" y="2024559"/>
            <a:ext cx="1411033" cy="1368912"/>
          </a:xfrm>
          <a:prstGeom prst="rect">
            <a:avLst/>
          </a:prstGeom>
        </p:spPr>
      </p:pic>
      <p:sp>
        <p:nvSpPr>
          <p:cNvPr id="11" name="Text Placeholder 6">
            <a:extLst>
              <a:ext uri="{FF2B5EF4-FFF2-40B4-BE49-F238E27FC236}">
                <a16:creationId xmlns:a16="http://schemas.microsoft.com/office/drawing/2014/main" id="{F7CC2450-220D-8927-638E-373D96F067A7}"/>
              </a:ext>
            </a:extLst>
          </p:cNvPr>
          <p:cNvSpPr txBox="1">
            <a:spLocks/>
          </p:cNvSpPr>
          <p:nvPr/>
        </p:nvSpPr>
        <p:spPr>
          <a:xfrm>
            <a:off x="4348163" y="463845"/>
            <a:ext cx="7386517" cy="5625871"/>
          </a:xfrm>
          <a:prstGeom prst="rect">
            <a:avLst/>
          </a:prstGeom>
        </p:spPr>
        <p:txBody>
          <a:bodyPr vert="horz" lIns="0" tIns="0" rIns="0" bIns="0" rtlCol="0">
            <a:noAutofit/>
          </a:bodyPr>
          <a:lstStyle>
            <a:lvl1pPr marL="237744"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1pPr>
            <a:lvl2pPr marL="576072"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2pPr>
            <a:lvl3pPr marL="914400"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US" sz="2400" dirty="0"/>
              <a:t>Transferring property to a former spouse as part of a divorce settlement will not cause a capital gain or loss and is not subject to a gift tax.</a:t>
            </a:r>
          </a:p>
          <a:p>
            <a:pPr marL="0" indent="0">
              <a:spcBef>
                <a:spcPts val="2400"/>
              </a:spcBef>
              <a:spcAft>
                <a:spcPts val="600"/>
              </a:spcAft>
              <a:buFont typeface="Arial" panose="020B0604020202020204" pitchFamily="34" charset="0"/>
              <a:buNone/>
            </a:pPr>
            <a:r>
              <a:rPr lang="en-US" sz="2000" dirty="0">
                <a:cs typeface="Arial" panose="020B0604020202020204" pitchFamily="34" charset="0"/>
              </a:rPr>
              <a:t>But it’s important to determine: </a:t>
            </a:r>
          </a:p>
          <a:p>
            <a:pPr>
              <a:spcBef>
                <a:spcPts val="1200"/>
              </a:spcBef>
              <a:spcAft>
                <a:spcPts val="600"/>
              </a:spcAft>
            </a:pPr>
            <a:r>
              <a:rPr lang="en-US" sz="2000" dirty="0">
                <a:cs typeface="Arial" panose="020B0604020202020204" pitchFamily="34" charset="0"/>
              </a:rPr>
              <a:t>Responsibility for paying any outstanding taxes from when you were a couple.</a:t>
            </a:r>
          </a:p>
          <a:p>
            <a:pPr>
              <a:spcBef>
                <a:spcPts val="1200"/>
              </a:spcBef>
              <a:spcAft>
                <a:spcPts val="600"/>
              </a:spcAft>
            </a:pPr>
            <a:r>
              <a:rPr lang="en-US" sz="2000" dirty="0">
                <a:cs typeface="Arial" panose="020B0604020202020204" pitchFamily="34" charset="0"/>
              </a:rPr>
              <a:t>Allocation of estimated tax payments.</a:t>
            </a:r>
          </a:p>
          <a:p>
            <a:pPr>
              <a:spcBef>
                <a:spcPts val="1200"/>
              </a:spcBef>
              <a:spcAft>
                <a:spcPts val="600"/>
              </a:spcAft>
            </a:pPr>
            <a:r>
              <a:rPr lang="en-US" sz="2000" dirty="0">
                <a:cs typeface="Arial" panose="020B0604020202020204" pitchFamily="34" charset="0"/>
              </a:rPr>
              <a:t>Which spouse gets the exemption for dependent children.</a:t>
            </a:r>
          </a:p>
          <a:p>
            <a:pPr>
              <a:spcBef>
                <a:spcPts val="1200"/>
              </a:spcBef>
              <a:spcAft>
                <a:spcPts val="600"/>
              </a:spcAft>
            </a:pPr>
            <a:r>
              <a:rPr lang="en-US" sz="2000" dirty="0">
                <a:cs typeface="Arial" panose="020B0604020202020204" pitchFamily="34" charset="0"/>
              </a:rPr>
              <a:t>How alimony payments may affect your taxes.</a:t>
            </a:r>
          </a:p>
          <a:p>
            <a:pPr marL="0" indent="0">
              <a:spcBef>
                <a:spcPts val="1200"/>
              </a:spcBef>
              <a:spcAft>
                <a:spcPts val="600"/>
              </a:spcAft>
              <a:buFont typeface="Arial" panose="020B0604020202020204" pitchFamily="34" charset="0"/>
              <a:buNone/>
            </a:pPr>
            <a:r>
              <a:rPr lang="en-US" sz="2000" dirty="0">
                <a:cs typeface="Arial" panose="020B0604020202020204" pitchFamily="34" charset="0"/>
              </a:rPr>
              <a:t>Having a qualified tax professional as part of your team from day one can help ensure there are no surprises and that your tax planning makes sense for your new situation.</a:t>
            </a:r>
          </a:p>
        </p:txBody>
      </p:sp>
      <p:sp>
        <p:nvSpPr>
          <p:cNvPr id="2" name="Slide Number Placeholder 1">
            <a:extLst>
              <a:ext uri="{FF2B5EF4-FFF2-40B4-BE49-F238E27FC236}">
                <a16:creationId xmlns:a16="http://schemas.microsoft.com/office/drawing/2014/main" id="{C2863323-BD25-0930-CDBC-F078287F1CEE}"/>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53</a:t>
            </a:fld>
            <a:endParaRPr lang="en-US" dirty="0"/>
          </a:p>
        </p:txBody>
      </p:sp>
    </p:spTree>
    <p:extLst>
      <p:ext uri="{BB962C8B-B14F-4D97-AF65-F5344CB8AC3E}">
        <p14:creationId xmlns:p14="http://schemas.microsoft.com/office/powerpoint/2010/main" val="136919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5A946-E0B0-2C7E-8E8E-E9DC6A9FFF51}"/>
              </a:ext>
            </a:extLst>
          </p:cNvPr>
          <p:cNvSpPr>
            <a:spLocks noGrp="1"/>
          </p:cNvSpPr>
          <p:nvPr>
            <p:ph type="title"/>
          </p:nvPr>
        </p:nvSpPr>
        <p:spPr>
          <a:xfrm>
            <a:off x="466342" y="472437"/>
            <a:ext cx="11274553" cy="792167"/>
          </a:xfrm>
        </p:spPr>
        <p:txBody>
          <a:bodyPr/>
          <a:lstStyle/>
          <a:p>
            <a:r>
              <a:rPr lang="en-US" dirty="0"/>
              <a:t>More financial planning considerations </a:t>
            </a:r>
            <a:br>
              <a:rPr lang="en-US" dirty="0"/>
            </a:br>
            <a:br>
              <a:rPr lang="en-US" dirty="0"/>
            </a:br>
            <a:endParaRPr lang="en-US" dirty="0"/>
          </a:p>
        </p:txBody>
      </p:sp>
      <p:sp>
        <p:nvSpPr>
          <p:cNvPr id="14" name="Rectangle 13">
            <a:extLst>
              <a:ext uri="{FF2B5EF4-FFF2-40B4-BE49-F238E27FC236}">
                <a16:creationId xmlns:a16="http://schemas.microsoft.com/office/drawing/2014/main" id="{7D71D877-46B1-A173-BD13-DDF2E2F357A4}"/>
              </a:ext>
            </a:extLst>
          </p:cNvPr>
          <p:cNvSpPr/>
          <p:nvPr/>
        </p:nvSpPr>
        <p:spPr>
          <a:xfrm>
            <a:off x="1034038" y="1294695"/>
            <a:ext cx="1848343" cy="3499682"/>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0" numCol="1" spcCol="0" rtlCol="0" fromWordArt="0" anchor="t" anchorCtr="0" forceAA="0" compatLnSpc="1">
            <a:prstTxWarp prst="textNoShape">
              <a:avLst/>
            </a:prstTxWarp>
            <a:noAutofit/>
          </a:bodyPr>
          <a:lstStyle/>
          <a:p>
            <a:pPr>
              <a:lnSpc>
                <a:spcPct val="107000"/>
              </a:lnSpc>
              <a:spcAft>
                <a:spcPts val="800"/>
              </a:spcAft>
            </a:pPr>
            <a:r>
              <a:rPr lang="en-CA" sz="2000" dirty="0">
                <a:ea typeface="Calibri" panose="020F0502020204030204" pitchFamily="34" charset="0"/>
                <a:cs typeface="Times New Roman" panose="02020603050405020304" pitchFamily="18" charset="0"/>
              </a:rPr>
              <a:t>Putting </a:t>
            </a:r>
            <a:br>
              <a:rPr lang="en-CA" sz="2000" dirty="0">
                <a:ea typeface="Calibri" panose="020F0502020204030204" pitchFamily="34" charset="0"/>
                <a:cs typeface="Times New Roman" panose="02020603050405020304" pitchFamily="18" charset="0"/>
              </a:rPr>
            </a:br>
            <a:r>
              <a:rPr lang="en-CA" sz="2000" i="1" dirty="0">
                <a:latin typeface="Arial" panose="020B0604020202020204" pitchFamily="34" charset="0"/>
                <a:ea typeface="Calibri" panose="020F0502020204030204" pitchFamily="34" charset="0"/>
                <a:cs typeface="Arial" panose="020B0604020202020204" pitchFamily="34" charset="0"/>
              </a:rPr>
              <a:t>your</a:t>
            </a:r>
            <a:r>
              <a:rPr lang="en-CA" sz="2000" dirty="0">
                <a:ea typeface="Calibri" panose="020F0502020204030204" pitchFamily="34" charset="0"/>
                <a:cs typeface="Times New Roman" panose="02020603050405020304" pitchFamily="18" charset="0"/>
              </a:rPr>
              <a:t> team in place</a:t>
            </a:r>
          </a:p>
          <a:p>
            <a:pPr algn="l"/>
            <a:endParaRPr lang="en-US" dirty="0"/>
          </a:p>
        </p:txBody>
      </p:sp>
      <p:sp>
        <p:nvSpPr>
          <p:cNvPr id="16" name="Rectangle 15">
            <a:extLst>
              <a:ext uri="{FF2B5EF4-FFF2-40B4-BE49-F238E27FC236}">
                <a16:creationId xmlns:a16="http://schemas.microsoft.com/office/drawing/2014/main" id="{973E1C53-71B3-6C6F-69C9-F38867014114}"/>
              </a:ext>
            </a:extLst>
          </p:cNvPr>
          <p:cNvSpPr/>
          <p:nvPr/>
        </p:nvSpPr>
        <p:spPr>
          <a:xfrm>
            <a:off x="2977916" y="1294695"/>
            <a:ext cx="1889147" cy="3499682"/>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0" numCol="1" spcCol="0" rtlCol="0" fromWordArt="0" anchor="t" anchorCtr="0" forceAA="0" compatLnSpc="1">
            <a:prstTxWarp prst="textNoShape">
              <a:avLst/>
            </a:prstTxWarp>
            <a:noAutofit/>
          </a:bodyPr>
          <a:lstStyle/>
          <a:p>
            <a:pPr>
              <a:lnSpc>
                <a:spcPct val="107000"/>
              </a:lnSpc>
              <a:spcAft>
                <a:spcPts val="800"/>
              </a:spcAft>
            </a:pPr>
            <a:r>
              <a:rPr lang="en-CA" sz="2000" dirty="0">
                <a:cs typeface="Times New Roman" panose="02020603050405020304" pitchFamily="18" charset="0"/>
              </a:rPr>
              <a:t>Longer-term housing decisions</a:t>
            </a:r>
          </a:p>
          <a:p>
            <a:pPr algn="l"/>
            <a:endParaRPr lang="en-US" dirty="0"/>
          </a:p>
        </p:txBody>
      </p:sp>
      <p:sp>
        <p:nvSpPr>
          <p:cNvPr id="19" name="Rectangle 18">
            <a:extLst>
              <a:ext uri="{FF2B5EF4-FFF2-40B4-BE49-F238E27FC236}">
                <a16:creationId xmlns:a16="http://schemas.microsoft.com/office/drawing/2014/main" id="{713C91C7-D5FF-8E01-091E-91CE068D94B9}"/>
              </a:ext>
            </a:extLst>
          </p:cNvPr>
          <p:cNvSpPr/>
          <p:nvPr/>
        </p:nvSpPr>
        <p:spPr>
          <a:xfrm>
            <a:off x="4962597" y="1294695"/>
            <a:ext cx="2029599" cy="3499682"/>
          </a:xfrm>
          <a:prstGeom prst="rect">
            <a:avLst/>
          </a:prstGeom>
          <a:solidFill>
            <a:srgbClr val="EC64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0" bIns="0" numCol="1" spcCol="0" rtlCol="0" fromWordArt="0" anchor="t" anchorCtr="0" forceAA="0" compatLnSpc="1">
            <a:prstTxWarp prst="textNoShape">
              <a:avLst/>
            </a:prstTxWarp>
            <a:noAutofit/>
          </a:bodyPr>
          <a:lstStyle/>
          <a:p>
            <a:pPr>
              <a:lnSpc>
                <a:spcPct val="107000"/>
              </a:lnSpc>
              <a:spcAft>
                <a:spcPts val="800"/>
              </a:spcAft>
            </a:pPr>
            <a:r>
              <a:rPr lang="en-CA" sz="2000" dirty="0">
                <a:cs typeface="Times New Roman" panose="02020603050405020304" pitchFamily="18" charset="0"/>
              </a:rPr>
              <a:t>Saving for education</a:t>
            </a:r>
          </a:p>
        </p:txBody>
      </p:sp>
      <p:sp>
        <p:nvSpPr>
          <p:cNvPr id="21" name="Rectangle 20">
            <a:extLst>
              <a:ext uri="{FF2B5EF4-FFF2-40B4-BE49-F238E27FC236}">
                <a16:creationId xmlns:a16="http://schemas.microsoft.com/office/drawing/2014/main" id="{A391D7BC-4AFE-D080-41DC-75D599450F02}"/>
              </a:ext>
            </a:extLst>
          </p:cNvPr>
          <p:cNvSpPr/>
          <p:nvPr/>
        </p:nvSpPr>
        <p:spPr>
          <a:xfrm>
            <a:off x="7087730" y="1294695"/>
            <a:ext cx="1985760" cy="34996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0" bIns="0" numCol="1" spcCol="0" rtlCol="0" fromWordArt="0" anchor="t" anchorCtr="0" forceAA="0" compatLnSpc="1">
            <a:prstTxWarp prst="textNoShape">
              <a:avLst/>
            </a:prstTxWarp>
            <a:noAutofit/>
          </a:bodyPr>
          <a:lstStyle/>
          <a:p>
            <a:pPr>
              <a:lnSpc>
                <a:spcPct val="107000"/>
              </a:lnSpc>
              <a:spcAft>
                <a:spcPts val="800"/>
              </a:spcAft>
            </a:pPr>
            <a:r>
              <a:rPr lang="en-CA" sz="2000" dirty="0">
                <a:cs typeface="Times New Roman" panose="02020603050405020304" pitchFamily="18" charset="0"/>
              </a:rPr>
              <a:t>Life after alimony</a:t>
            </a:r>
          </a:p>
          <a:p>
            <a:pPr algn="l"/>
            <a:endParaRPr lang="en-US" dirty="0"/>
          </a:p>
        </p:txBody>
      </p:sp>
      <p:sp>
        <p:nvSpPr>
          <p:cNvPr id="24" name="Rectangle 23">
            <a:extLst>
              <a:ext uri="{FF2B5EF4-FFF2-40B4-BE49-F238E27FC236}">
                <a16:creationId xmlns:a16="http://schemas.microsoft.com/office/drawing/2014/main" id="{92BC7D65-609B-7066-6686-DACF13AC2264}"/>
              </a:ext>
            </a:extLst>
          </p:cNvPr>
          <p:cNvSpPr/>
          <p:nvPr/>
        </p:nvSpPr>
        <p:spPr>
          <a:xfrm>
            <a:off x="9169026" y="1294695"/>
            <a:ext cx="1985760" cy="3499682"/>
          </a:xfrm>
          <a:prstGeom prst="rect">
            <a:avLst/>
          </a:prstGeom>
          <a:solidFill>
            <a:srgbClr val="D77D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0" bIns="0" numCol="1" spcCol="0" rtlCol="0" fromWordArt="0" anchor="t" anchorCtr="0" forceAA="0" compatLnSpc="1">
            <a:prstTxWarp prst="textNoShape">
              <a:avLst/>
            </a:prstTxWarp>
            <a:noAutofit/>
          </a:bodyPr>
          <a:lstStyle/>
          <a:p>
            <a:pPr>
              <a:lnSpc>
                <a:spcPct val="95000"/>
              </a:lnSpc>
              <a:spcAft>
                <a:spcPts val="800"/>
              </a:spcAft>
            </a:pPr>
            <a:r>
              <a:rPr lang="en-US" sz="2000" dirty="0">
                <a:cs typeface="Times New Roman" panose="02020603050405020304" pitchFamily="18" charset="0"/>
              </a:rPr>
              <a:t>Investing</a:t>
            </a:r>
            <a:br>
              <a:rPr lang="en-US" sz="2000" dirty="0">
                <a:cs typeface="Times New Roman" panose="02020603050405020304" pitchFamily="18" charset="0"/>
              </a:rPr>
            </a:br>
            <a:r>
              <a:rPr lang="en-US" sz="2000" dirty="0">
                <a:cs typeface="Times New Roman" panose="02020603050405020304" pitchFamily="18" charset="0"/>
              </a:rPr>
              <a:t>based on</a:t>
            </a:r>
            <a:br>
              <a:rPr lang="en-US" sz="2000" dirty="0">
                <a:cs typeface="Times New Roman" panose="02020603050405020304" pitchFamily="18" charset="0"/>
              </a:rPr>
            </a:br>
            <a:r>
              <a:rPr lang="en-US" sz="2000" dirty="0">
                <a:cs typeface="Times New Roman" panose="02020603050405020304" pitchFamily="18" charset="0"/>
              </a:rPr>
              <a:t>your needs</a:t>
            </a:r>
            <a:br>
              <a:rPr lang="en-US" sz="2000" dirty="0">
                <a:cs typeface="Times New Roman" panose="02020603050405020304" pitchFamily="18" charset="0"/>
              </a:rPr>
            </a:br>
            <a:r>
              <a:rPr lang="en-US" sz="2000" dirty="0">
                <a:cs typeface="Times New Roman" panose="02020603050405020304" pitchFamily="18" charset="0"/>
              </a:rPr>
              <a:t>as an</a:t>
            </a:r>
            <a:br>
              <a:rPr lang="en-US" sz="2000" dirty="0">
                <a:cs typeface="Times New Roman" panose="02020603050405020304" pitchFamily="18" charset="0"/>
              </a:rPr>
            </a:br>
            <a:r>
              <a:rPr lang="en-US" sz="2000" dirty="0">
                <a:cs typeface="Times New Roman" panose="02020603050405020304" pitchFamily="18" charset="0"/>
              </a:rPr>
              <a:t>individual</a:t>
            </a:r>
          </a:p>
          <a:p>
            <a:pPr algn="l"/>
            <a:endParaRPr lang="en-US" dirty="0"/>
          </a:p>
        </p:txBody>
      </p:sp>
      <p:pic>
        <p:nvPicPr>
          <p:cNvPr id="25" name="Graphic 24">
            <a:extLst>
              <a:ext uri="{FF2B5EF4-FFF2-40B4-BE49-F238E27FC236}">
                <a16:creationId xmlns:a16="http://schemas.microsoft.com/office/drawing/2014/main" id="{A46C975D-AF70-7E55-05D6-13C2CF4634A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465434" y="3817987"/>
            <a:ext cx="983621" cy="1033636"/>
          </a:xfrm>
          <a:prstGeom prst="rect">
            <a:avLst/>
          </a:prstGeom>
        </p:spPr>
      </p:pic>
      <p:pic>
        <p:nvPicPr>
          <p:cNvPr id="26" name="Graphic 25">
            <a:extLst>
              <a:ext uri="{FF2B5EF4-FFF2-40B4-BE49-F238E27FC236}">
                <a16:creationId xmlns:a16="http://schemas.microsoft.com/office/drawing/2014/main" id="{7C39BFAE-67E5-AB92-AA26-6DA310FA1A7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73434" y="3716240"/>
            <a:ext cx="1098109" cy="1098109"/>
          </a:xfrm>
          <a:prstGeom prst="rect">
            <a:avLst/>
          </a:prstGeom>
        </p:spPr>
      </p:pic>
      <p:pic>
        <p:nvPicPr>
          <p:cNvPr id="27" name="Graphic 26">
            <a:extLst>
              <a:ext uri="{FF2B5EF4-FFF2-40B4-BE49-F238E27FC236}">
                <a16:creationId xmlns:a16="http://schemas.microsoft.com/office/drawing/2014/main" id="{6E4D61F7-979E-5817-4FC4-9C3F3906194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336676" y="3729418"/>
            <a:ext cx="1281439" cy="1089889"/>
          </a:xfrm>
          <a:prstGeom prst="rect">
            <a:avLst/>
          </a:prstGeom>
        </p:spPr>
      </p:pic>
      <p:pic>
        <p:nvPicPr>
          <p:cNvPr id="28" name="Graphic 27">
            <a:extLst>
              <a:ext uri="{FF2B5EF4-FFF2-40B4-BE49-F238E27FC236}">
                <a16:creationId xmlns:a16="http://schemas.microsoft.com/office/drawing/2014/main" id="{8E9BEE43-EED2-F16F-5C10-7A8E82373D7C}"/>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49186" y="3786970"/>
            <a:ext cx="862849" cy="1032336"/>
          </a:xfrm>
          <a:prstGeom prst="rect">
            <a:avLst/>
          </a:prstGeom>
        </p:spPr>
      </p:pic>
      <p:pic>
        <p:nvPicPr>
          <p:cNvPr id="29" name="Graphic 28">
            <a:extLst>
              <a:ext uri="{FF2B5EF4-FFF2-40B4-BE49-F238E27FC236}">
                <a16:creationId xmlns:a16="http://schemas.microsoft.com/office/drawing/2014/main" id="{2787B5A6-FBFC-3D14-858C-5CEC78216B0A}"/>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669842" y="3729419"/>
            <a:ext cx="984128" cy="1098941"/>
          </a:xfrm>
          <a:prstGeom prst="rect">
            <a:avLst/>
          </a:prstGeom>
        </p:spPr>
      </p:pic>
      <p:sp>
        <p:nvSpPr>
          <p:cNvPr id="30" name="Content Placeholder 9">
            <a:extLst>
              <a:ext uri="{FF2B5EF4-FFF2-40B4-BE49-F238E27FC236}">
                <a16:creationId xmlns:a16="http://schemas.microsoft.com/office/drawing/2014/main" id="{C43C33D2-9C95-C963-A8D2-F9E7FEDAB2A4}"/>
              </a:ext>
            </a:extLst>
          </p:cNvPr>
          <p:cNvSpPr>
            <a:spLocks noGrp="1"/>
          </p:cNvSpPr>
          <p:nvPr>
            <p:ph idx="1"/>
          </p:nvPr>
        </p:nvSpPr>
        <p:spPr>
          <a:xfrm>
            <a:off x="1034039" y="5047088"/>
            <a:ext cx="10120748" cy="627990"/>
          </a:xfrm>
        </p:spPr>
        <p:txBody>
          <a:bodyPr/>
          <a:lstStyle/>
          <a:p>
            <a:pPr marL="0" indent="0">
              <a:buNone/>
            </a:pPr>
            <a:r>
              <a:rPr lang="en-US" dirty="0"/>
              <a:t>Work with your financial professional to create your own financial plan that reflects your divorce settlement and your life goals. </a:t>
            </a:r>
          </a:p>
          <a:p>
            <a:endParaRPr lang="en-US" dirty="0"/>
          </a:p>
        </p:txBody>
      </p:sp>
      <p:sp>
        <p:nvSpPr>
          <p:cNvPr id="3" name="Slide Number Placeholder 2">
            <a:extLst>
              <a:ext uri="{FF2B5EF4-FFF2-40B4-BE49-F238E27FC236}">
                <a16:creationId xmlns:a16="http://schemas.microsoft.com/office/drawing/2014/main" id="{E9BEDD17-A915-F670-223F-E403BFCCB095}"/>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54</a:t>
            </a:fld>
            <a:endParaRPr lang="en-US" dirty="0"/>
          </a:p>
        </p:txBody>
      </p:sp>
    </p:spTree>
    <p:extLst>
      <p:ext uri="{BB962C8B-B14F-4D97-AF65-F5344CB8AC3E}">
        <p14:creationId xmlns:p14="http://schemas.microsoft.com/office/powerpoint/2010/main" val="16105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489F62-FC22-4C4D-D140-174A7979D0BD}"/>
              </a:ext>
            </a:extLst>
          </p:cNvPr>
          <p:cNvSpPr>
            <a:spLocks noGrp="1"/>
          </p:cNvSpPr>
          <p:nvPr>
            <p:ph type="title"/>
          </p:nvPr>
        </p:nvSpPr>
        <p:spPr>
          <a:xfrm>
            <a:off x="466342" y="472437"/>
            <a:ext cx="11274553" cy="792167"/>
          </a:xfrm>
        </p:spPr>
        <p:txBody>
          <a:bodyPr/>
          <a:lstStyle/>
          <a:p>
            <a:r>
              <a:rPr lang="en-US" dirty="0"/>
              <a:t>Get the support you need to start the next chapter of your life</a:t>
            </a:r>
          </a:p>
        </p:txBody>
      </p:sp>
      <p:sp>
        <p:nvSpPr>
          <p:cNvPr id="16" name="Content Placeholder 5">
            <a:extLst>
              <a:ext uri="{FF2B5EF4-FFF2-40B4-BE49-F238E27FC236}">
                <a16:creationId xmlns:a16="http://schemas.microsoft.com/office/drawing/2014/main" id="{1D5D557A-A2C7-263C-702B-67FF5D03313F}"/>
              </a:ext>
            </a:extLst>
          </p:cNvPr>
          <p:cNvSpPr>
            <a:spLocks noGrp="1"/>
          </p:cNvSpPr>
          <p:nvPr>
            <p:ph idx="1"/>
          </p:nvPr>
        </p:nvSpPr>
        <p:spPr>
          <a:xfrm>
            <a:off x="466342" y="1216187"/>
            <a:ext cx="11266871" cy="1100666"/>
          </a:xfrm>
        </p:spPr>
        <p:txBody>
          <a:bodyPr/>
          <a:lstStyle/>
          <a:p>
            <a:pPr marL="0" indent="0">
              <a:buNone/>
            </a:pPr>
            <a:r>
              <a:rPr lang="en-US" dirty="0">
                <a:latin typeface="Arial" panose="020B0604020202020204" pitchFamily="34" charset="0"/>
                <a:cs typeface="Arial" panose="020B0604020202020204" pitchFamily="34" charset="0"/>
              </a:rPr>
              <a:t>After your divorce, working with a financial professional can help you rebuild your finances,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find independence, and, take control of your future. With the right support, you can turn a difficult situation into a moment of empowerment!</a:t>
            </a:r>
          </a:p>
        </p:txBody>
      </p:sp>
      <p:sp>
        <p:nvSpPr>
          <p:cNvPr id="18" name="Text Placeholder 1">
            <a:extLst>
              <a:ext uri="{FF2B5EF4-FFF2-40B4-BE49-F238E27FC236}">
                <a16:creationId xmlns:a16="http://schemas.microsoft.com/office/drawing/2014/main" id="{1280DC51-CD39-72BB-C8AE-2CD25461859E}"/>
              </a:ext>
            </a:extLst>
          </p:cNvPr>
          <p:cNvSpPr txBox="1">
            <a:spLocks/>
          </p:cNvSpPr>
          <p:nvPr/>
        </p:nvSpPr>
        <p:spPr>
          <a:xfrm>
            <a:off x="1656714" y="2417258"/>
            <a:ext cx="3295715" cy="468620"/>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lnSpc>
                <a:spcPct val="107000"/>
              </a:lnSpc>
              <a:spcBef>
                <a:spcPts val="0"/>
              </a:spcBef>
              <a:spcAft>
                <a:spcPts val="800"/>
              </a:spcAft>
              <a:buFont typeface="Arial" panose="020B0604020202020204" pitchFamily="34" charset="0"/>
              <a:buNone/>
            </a:pPr>
            <a:r>
              <a:rPr lang="en-CA" b="1">
                <a:latin typeface="Arial" panose="020B0604020202020204" pitchFamily="34" charset="0"/>
                <a:cs typeface="Arial" panose="020B0604020202020204" pitchFamily="34" charset="0"/>
              </a:rPr>
              <a:t>Supplementary reading</a:t>
            </a:r>
          </a:p>
          <a:p>
            <a:endParaRPr lang="en-US" dirty="0">
              <a:latin typeface="Arial" panose="020B0604020202020204" pitchFamily="34" charset="0"/>
              <a:cs typeface="Arial" panose="020B0604020202020204" pitchFamily="34" charset="0"/>
            </a:endParaRPr>
          </a:p>
        </p:txBody>
      </p:sp>
      <p:sp>
        <p:nvSpPr>
          <p:cNvPr id="19" name="Text Placeholder 1">
            <a:extLst>
              <a:ext uri="{FF2B5EF4-FFF2-40B4-BE49-F238E27FC236}">
                <a16:creationId xmlns:a16="http://schemas.microsoft.com/office/drawing/2014/main" id="{51686370-2C62-6E19-8C36-8BA705A3076B}"/>
              </a:ext>
            </a:extLst>
          </p:cNvPr>
          <p:cNvSpPr txBox="1">
            <a:spLocks/>
          </p:cNvSpPr>
          <p:nvPr/>
        </p:nvSpPr>
        <p:spPr>
          <a:xfrm>
            <a:off x="1652904" y="2914488"/>
            <a:ext cx="2884532" cy="2756330"/>
          </a:xfrm>
          <a:prstGeom prst="rect">
            <a:avLst/>
          </a:prstGeom>
          <a:solidFill>
            <a:srgbClr val="06874E"/>
          </a:solidFill>
        </p:spPr>
        <p:txBody>
          <a:bodyPr vert="horz" lIns="182880" tIns="182880" rIns="18288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lnSpc>
                <a:spcPct val="107000"/>
              </a:lnSpc>
              <a:spcBef>
                <a:spcPts val="0"/>
              </a:spcBef>
              <a:spcAft>
                <a:spcPts val="800"/>
              </a:spcAft>
              <a:buNone/>
            </a:pPr>
            <a:r>
              <a:rPr lang="en-CA" dirty="0">
                <a:solidFill>
                  <a:schemeClr val="bg1"/>
                </a:solidFill>
                <a:latin typeface="Arial" panose="020B0604020202020204" pitchFamily="34" charset="0"/>
                <a:cs typeface="Arial" panose="020B0604020202020204" pitchFamily="34" charset="0"/>
              </a:rPr>
              <a:t>A Woman's Guide to Financial Security After Divorce, Jeffrey A. Landers</a:t>
            </a:r>
          </a:p>
        </p:txBody>
      </p:sp>
      <p:sp>
        <p:nvSpPr>
          <p:cNvPr id="20" name="Text Placeholder 1">
            <a:extLst>
              <a:ext uri="{FF2B5EF4-FFF2-40B4-BE49-F238E27FC236}">
                <a16:creationId xmlns:a16="http://schemas.microsoft.com/office/drawing/2014/main" id="{CD555811-4340-0048-9634-F5FDA7D6FE7B}"/>
              </a:ext>
            </a:extLst>
          </p:cNvPr>
          <p:cNvSpPr txBox="1">
            <a:spLocks/>
          </p:cNvSpPr>
          <p:nvPr/>
        </p:nvSpPr>
        <p:spPr>
          <a:xfrm>
            <a:off x="4652146" y="2914488"/>
            <a:ext cx="2884532" cy="2756330"/>
          </a:xfrm>
          <a:prstGeom prst="rect">
            <a:avLst/>
          </a:prstGeom>
          <a:solidFill>
            <a:srgbClr val="00009A"/>
          </a:solidFill>
        </p:spPr>
        <p:txBody>
          <a:bodyPr vert="horz" lIns="320040" tIns="182880" rIns="18288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lnSpc>
                <a:spcPct val="107000"/>
              </a:lnSpc>
              <a:spcBef>
                <a:spcPts val="0"/>
              </a:spcBef>
              <a:spcAft>
                <a:spcPts val="800"/>
              </a:spcAft>
              <a:buNone/>
            </a:pPr>
            <a:r>
              <a:rPr lang="en-CA" dirty="0">
                <a:solidFill>
                  <a:schemeClr val="bg1"/>
                </a:solidFill>
                <a:latin typeface="Arial" panose="020B0604020202020204" pitchFamily="34" charset="0"/>
                <a:cs typeface="Arial" panose="020B0604020202020204" pitchFamily="34" charset="0"/>
              </a:rPr>
              <a:t>Getting Past </a:t>
            </a:r>
            <a:br>
              <a:rPr lang="en-CA" dirty="0">
                <a:solidFill>
                  <a:schemeClr val="bg1"/>
                </a:solidFill>
                <a:latin typeface="Arial" panose="020B0604020202020204" pitchFamily="34" charset="0"/>
                <a:cs typeface="Arial" panose="020B0604020202020204" pitchFamily="34" charset="0"/>
              </a:rPr>
            </a:br>
            <a:r>
              <a:rPr lang="en-CA" dirty="0">
                <a:solidFill>
                  <a:schemeClr val="bg1"/>
                </a:solidFill>
                <a:latin typeface="Arial" panose="020B0604020202020204" pitchFamily="34" charset="0"/>
                <a:cs typeface="Arial" panose="020B0604020202020204" pitchFamily="34" charset="0"/>
              </a:rPr>
              <a:t>Your Breakup, </a:t>
            </a:r>
            <a:br>
              <a:rPr lang="en-CA" dirty="0">
                <a:solidFill>
                  <a:schemeClr val="bg1"/>
                </a:solidFill>
                <a:latin typeface="Arial" panose="020B0604020202020204" pitchFamily="34" charset="0"/>
                <a:cs typeface="Arial" panose="020B0604020202020204" pitchFamily="34" charset="0"/>
              </a:rPr>
            </a:br>
            <a:r>
              <a:rPr lang="en-CA" dirty="0">
                <a:solidFill>
                  <a:schemeClr val="bg1"/>
                </a:solidFill>
                <a:latin typeface="Arial" panose="020B0604020202020204" pitchFamily="34" charset="0"/>
                <a:cs typeface="Arial" panose="020B0604020202020204" pitchFamily="34" charset="0"/>
              </a:rPr>
              <a:t>Susan J. Elliott</a:t>
            </a:r>
          </a:p>
        </p:txBody>
      </p:sp>
      <p:sp>
        <p:nvSpPr>
          <p:cNvPr id="21" name="Text Placeholder 1">
            <a:extLst>
              <a:ext uri="{FF2B5EF4-FFF2-40B4-BE49-F238E27FC236}">
                <a16:creationId xmlns:a16="http://schemas.microsoft.com/office/drawing/2014/main" id="{43337E21-B4CA-FFE2-003A-CD10AE5E6F0E}"/>
              </a:ext>
            </a:extLst>
          </p:cNvPr>
          <p:cNvSpPr txBox="1">
            <a:spLocks/>
          </p:cNvSpPr>
          <p:nvPr/>
        </p:nvSpPr>
        <p:spPr>
          <a:xfrm>
            <a:off x="7651388" y="2914488"/>
            <a:ext cx="2884532" cy="2756330"/>
          </a:xfrm>
          <a:prstGeom prst="rect">
            <a:avLst/>
          </a:prstGeom>
          <a:solidFill>
            <a:srgbClr val="EC6453"/>
          </a:solidFill>
        </p:spPr>
        <p:txBody>
          <a:bodyPr vert="horz" lIns="320040" tIns="182880" rIns="18288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lnSpc>
                <a:spcPct val="107000"/>
              </a:lnSpc>
              <a:spcBef>
                <a:spcPts val="0"/>
              </a:spcBef>
              <a:spcAft>
                <a:spcPts val="800"/>
              </a:spcAft>
              <a:buNone/>
            </a:pPr>
            <a:r>
              <a:rPr lang="en-CA" dirty="0">
                <a:solidFill>
                  <a:schemeClr val="bg1"/>
                </a:solidFill>
                <a:latin typeface="Arial" panose="020B0604020202020204" pitchFamily="34" charset="0"/>
                <a:cs typeface="Arial" panose="020B0604020202020204" pitchFamily="34" charset="0"/>
              </a:rPr>
              <a:t>Grit: The Power </a:t>
            </a:r>
            <a:br>
              <a:rPr lang="en-CA" dirty="0">
                <a:solidFill>
                  <a:schemeClr val="bg1"/>
                </a:solidFill>
                <a:latin typeface="Arial" panose="020B0604020202020204" pitchFamily="34" charset="0"/>
                <a:cs typeface="Arial" panose="020B0604020202020204" pitchFamily="34" charset="0"/>
              </a:rPr>
            </a:br>
            <a:r>
              <a:rPr lang="en-CA" dirty="0">
                <a:solidFill>
                  <a:schemeClr val="bg1"/>
                </a:solidFill>
                <a:latin typeface="Arial" panose="020B0604020202020204" pitchFamily="34" charset="0"/>
                <a:cs typeface="Arial" panose="020B0604020202020204" pitchFamily="34" charset="0"/>
              </a:rPr>
              <a:t>of Passion and Perseverance, Angela Duckworth</a:t>
            </a:r>
          </a:p>
          <a:p>
            <a:endParaRPr lang="en-US" dirty="0">
              <a:solidFill>
                <a:schemeClr val="bg1"/>
              </a:solidFill>
              <a:latin typeface="Arial" panose="020B0604020202020204" pitchFamily="34" charset="0"/>
              <a:cs typeface="Arial" panose="020B0604020202020204" pitchFamily="34" charset="0"/>
            </a:endParaRPr>
          </a:p>
        </p:txBody>
      </p:sp>
      <p:pic>
        <p:nvPicPr>
          <p:cNvPr id="22" name="Graphic 21">
            <a:extLst>
              <a:ext uri="{FF2B5EF4-FFF2-40B4-BE49-F238E27FC236}">
                <a16:creationId xmlns:a16="http://schemas.microsoft.com/office/drawing/2014/main" id="{55B6D97A-374A-CFEE-C137-1B8D2458F7C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74355" y="4806027"/>
            <a:ext cx="909478" cy="773056"/>
          </a:xfrm>
          <a:prstGeom prst="rect">
            <a:avLst/>
          </a:prstGeom>
        </p:spPr>
      </p:pic>
      <p:pic>
        <p:nvPicPr>
          <p:cNvPr id="23" name="Graphic 22">
            <a:extLst>
              <a:ext uri="{FF2B5EF4-FFF2-40B4-BE49-F238E27FC236}">
                <a16:creationId xmlns:a16="http://schemas.microsoft.com/office/drawing/2014/main" id="{DDEF510C-F7A2-72F8-5590-FA2E353128F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51310" y="4669605"/>
            <a:ext cx="909478" cy="909478"/>
          </a:xfrm>
          <a:prstGeom prst="rect">
            <a:avLst/>
          </a:prstGeom>
        </p:spPr>
      </p:pic>
      <p:pic>
        <p:nvPicPr>
          <p:cNvPr id="24" name="Graphic 23">
            <a:extLst>
              <a:ext uri="{FF2B5EF4-FFF2-40B4-BE49-F238E27FC236}">
                <a16:creationId xmlns:a16="http://schemas.microsoft.com/office/drawing/2014/main" id="{AB086B20-1BBB-BC78-6E80-25C33D9B1E3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87741" y="4669605"/>
            <a:ext cx="727582" cy="909478"/>
          </a:xfrm>
          <a:prstGeom prst="rect">
            <a:avLst/>
          </a:prstGeom>
        </p:spPr>
      </p:pic>
      <p:sp>
        <p:nvSpPr>
          <p:cNvPr id="5" name="Slide Number Placeholder 4">
            <a:extLst>
              <a:ext uri="{FF2B5EF4-FFF2-40B4-BE49-F238E27FC236}">
                <a16:creationId xmlns:a16="http://schemas.microsoft.com/office/drawing/2014/main" id="{6C3E9E3F-036D-7591-2F2E-118BA585089B}"/>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55</a:t>
            </a:fld>
            <a:endParaRPr lang="en-US" dirty="0"/>
          </a:p>
        </p:txBody>
      </p:sp>
    </p:spTree>
    <p:extLst>
      <p:ext uri="{BB962C8B-B14F-4D97-AF65-F5344CB8AC3E}">
        <p14:creationId xmlns:p14="http://schemas.microsoft.com/office/powerpoint/2010/main" val="251329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CC72E-CB47-E969-E1F2-E4A9ADABF6AD}"/>
              </a:ext>
            </a:extLst>
          </p:cNvPr>
          <p:cNvSpPr>
            <a:spLocks noGrp="1"/>
          </p:cNvSpPr>
          <p:nvPr>
            <p:ph type="title"/>
          </p:nvPr>
        </p:nvSpPr>
        <p:spPr>
          <a:xfrm>
            <a:off x="466342" y="472437"/>
            <a:ext cx="11274553" cy="792167"/>
          </a:xfrm>
        </p:spPr>
        <p:txBody>
          <a:bodyPr/>
          <a:lstStyle/>
          <a:p>
            <a:r>
              <a:rPr lang="en-US" dirty="0"/>
              <a:t>Divorce checklists</a:t>
            </a:r>
          </a:p>
        </p:txBody>
      </p:sp>
      <p:grpSp>
        <p:nvGrpSpPr>
          <p:cNvPr id="2" name="Group 1" descr="Screen captures of two Manulife John Hancock Investments’ divorce checklists. The Financial Checklist for the Newly Divorced provides a valuable perspective on where they are on their journey and how to plan according to their individual needs. The Divorce Preparation Checklist can help your clients better understand how to work through this difficult life event.">
            <a:extLst>
              <a:ext uri="{FF2B5EF4-FFF2-40B4-BE49-F238E27FC236}">
                <a16:creationId xmlns:a16="http://schemas.microsoft.com/office/drawing/2014/main" id="{6A60E6EC-D6D0-0CA4-FE86-8A451600BE4E}"/>
              </a:ext>
            </a:extLst>
          </p:cNvPr>
          <p:cNvGrpSpPr/>
          <p:nvPr/>
        </p:nvGrpSpPr>
        <p:grpSpPr>
          <a:xfrm>
            <a:off x="1177054" y="1076961"/>
            <a:ext cx="9855656" cy="4762062"/>
            <a:chOff x="1177054" y="1076961"/>
            <a:chExt cx="9855656" cy="4762062"/>
          </a:xfrm>
        </p:grpSpPr>
        <p:grpSp>
          <p:nvGrpSpPr>
            <p:cNvPr id="5" name="Group 4">
              <a:extLst>
                <a:ext uri="{FF2B5EF4-FFF2-40B4-BE49-F238E27FC236}">
                  <a16:creationId xmlns:a16="http://schemas.microsoft.com/office/drawing/2014/main" id="{93BCC5FD-CD51-4CF3-91B4-5ACD9F462F16}"/>
                </a:ext>
              </a:extLst>
            </p:cNvPr>
            <p:cNvGrpSpPr/>
            <p:nvPr/>
          </p:nvGrpSpPr>
          <p:grpSpPr>
            <a:xfrm>
              <a:off x="6343422" y="1076961"/>
              <a:ext cx="4689288" cy="4760917"/>
              <a:chOff x="407790" y="1250890"/>
              <a:chExt cx="4099627" cy="4162250"/>
            </a:xfrm>
          </p:grpSpPr>
          <p:pic>
            <p:nvPicPr>
              <p:cNvPr id="22" name="Picture 21">
                <a:extLst>
                  <a:ext uri="{FF2B5EF4-FFF2-40B4-BE49-F238E27FC236}">
                    <a16:creationId xmlns:a16="http://schemas.microsoft.com/office/drawing/2014/main" id="{2C307635-CE37-EFDE-2BAC-A680FFEF17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41046" y="1250890"/>
                <a:ext cx="2066371" cy="2674128"/>
              </a:xfrm>
              <a:prstGeom prst="rect">
                <a:avLst/>
              </a:prstGeom>
              <a:ln w="6350">
                <a:solidFill>
                  <a:schemeClr val="bg1">
                    <a:lumMod val="65000"/>
                  </a:schemeClr>
                </a:solidFill>
              </a:ln>
              <a:effectLst/>
            </p:spPr>
          </p:pic>
          <p:pic>
            <p:nvPicPr>
              <p:cNvPr id="23" name="Picture 22">
                <a:extLst>
                  <a:ext uri="{FF2B5EF4-FFF2-40B4-BE49-F238E27FC236}">
                    <a16:creationId xmlns:a16="http://schemas.microsoft.com/office/drawing/2014/main" id="{D2D13E33-01F0-F5DB-0818-23B13A26883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210005" y="1623799"/>
                <a:ext cx="2066371" cy="2674128"/>
              </a:xfrm>
              <a:prstGeom prst="rect">
                <a:avLst/>
              </a:prstGeom>
              <a:ln w="6350">
                <a:solidFill>
                  <a:schemeClr val="bg1">
                    <a:lumMod val="65000"/>
                  </a:schemeClr>
                </a:solidFill>
              </a:ln>
              <a:effectLst/>
            </p:spPr>
          </p:pic>
          <p:pic>
            <p:nvPicPr>
              <p:cNvPr id="24" name="Picture 23">
                <a:extLst>
                  <a:ext uri="{FF2B5EF4-FFF2-40B4-BE49-F238E27FC236}">
                    <a16:creationId xmlns:a16="http://schemas.microsoft.com/office/drawing/2014/main" id="{F4E1EBDD-3930-9E3F-2F4A-263621A4F18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7790" y="1977644"/>
                <a:ext cx="2654701" cy="3435496"/>
              </a:xfrm>
              <a:prstGeom prst="rect">
                <a:avLst/>
              </a:prstGeom>
              <a:ln w="6350">
                <a:solidFill>
                  <a:schemeClr val="bg1">
                    <a:lumMod val="65000"/>
                  </a:schemeClr>
                </a:solidFill>
              </a:ln>
              <a:effectLst/>
            </p:spPr>
          </p:pic>
        </p:grpSp>
        <p:grpSp>
          <p:nvGrpSpPr>
            <p:cNvPr id="6" name="Group 5">
              <a:extLst>
                <a:ext uri="{FF2B5EF4-FFF2-40B4-BE49-F238E27FC236}">
                  <a16:creationId xmlns:a16="http://schemas.microsoft.com/office/drawing/2014/main" id="{AF975220-5396-4104-A78B-E90E5FE9520A}"/>
                </a:ext>
              </a:extLst>
            </p:cNvPr>
            <p:cNvGrpSpPr/>
            <p:nvPr/>
          </p:nvGrpSpPr>
          <p:grpSpPr>
            <a:xfrm>
              <a:off x="1177054" y="1076961"/>
              <a:ext cx="4654728" cy="4762062"/>
              <a:chOff x="4676125" y="1250890"/>
              <a:chExt cx="4069412" cy="4163251"/>
            </a:xfrm>
          </p:grpSpPr>
          <p:pic>
            <p:nvPicPr>
              <p:cNvPr id="26" name="Picture 25">
                <a:extLst>
                  <a:ext uri="{FF2B5EF4-FFF2-40B4-BE49-F238E27FC236}">
                    <a16:creationId xmlns:a16="http://schemas.microsoft.com/office/drawing/2014/main" id="{AF529A6B-76A3-A661-53DF-68502234168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679166" y="1250890"/>
                <a:ext cx="2066371" cy="2674128"/>
              </a:xfrm>
              <a:prstGeom prst="rect">
                <a:avLst/>
              </a:prstGeom>
              <a:ln w="6350">
                <a:solidFill>
                  <a:schemeClr val="bg1">
                    <a:lumMod val="65000"/>
                  </a:schemeClr>
                </a:solidFill>
              </a:ln>
              <a:effectLst/>
            </p:spPr>
          </p:pic>
          <p:pic>
            <p:nvPicPr>
              <p:cNvPr id="27" name="Picture 26">
                <a:extLst>
                  <a:ext uri="{FF2B5EF4-FFF2-40B4-BE49-F238E27FC236}">
                    <a16:creationId xmlns:a16="http://schemas.microsoft.com/office/drawing/2014/main" id="{F48DE71F-97DF-1BED-06B4-2591D18CD03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448125" y="1623799"/>
                <a:ext cx="2066371" cy="2674128"/>
              </a:xfrm>
              <a:prstGeom prst="rect">
                <a:avLst/>
              </a:prstGeom>
              <a:ln w="6350">
                <a:solidFill>
                  <a:schemeClr val="bg1">
                    <a:lumMod val="65000"/>
                  </a:schemeClr>
                </a:solidFill>
              </a:ln>
              <a:effectLst/>
            </p:spPr>
          </p:pic>
          <p:pic>
            <p:nvPicPr>
              <p:cNvPr id="28" name="Picture 27">
                <a:extLst>
                  <a:ext uri="{FF2B5EF4-FFF2-40B4-BE49-F238E27FC236}">
                    <a16:creationId xmlns:a16="http://schemas.microsoft.com/office/drawing/2014/main" id="{EF93520F-A2D3-4D0E-273E-20CBDCCB9D6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676125" y="1976643"/>
                <a:ext cx="2654701" cy="3437498"/>
              </a:xfrm>
              <a:prstGeom prst="rect">
                <a:avLst/>
              </a:prstGeom>
              <a:ln w="6350">
                <a:solidFill>
                  <a:schemeClr val="bg1">
                    <a:lumMod val="65000"/>
                  </a:schemeClr>
                </a:solidFill>
              </a:ln>
              <a:effectLst/>
            </p:spPr>
          </p:pic>
        </p:grpSp>
      </p:grpSp>
      <p:sp>
        <p:nvSpPr>
          <p:cNvPr id="8" name="Text Placeholder 7">
            <a:extLst>
              <a:ext uri="{FF2B5EF4-FFF2-40B4-BE49-F238E27FC236}">
                <a16:creationId xmlns:a16="http://schemas.microsoft.com/office/drawing/2014/main" id="{DE250177-D5F9-DFA1-1718-843869DD40C0}"/>
              </a:ext>
            </a:extLst>
          </p:cNvPr>
          <p:cNvSpPr>
            <a:spLocks noGrp="1"/>
          </p:cNvSpPr>
          <p:nvPr>
            <p:ph type="body" sz="quarter" idx="13"/>
          </p:nvPr>
        </p:nvSpPr>
        <p:spPr>
          <a:xfrm>
            <a:off x="4051300" y="6110288"/>
            <a:ext cx="7083425" cy="403225"/>
          </a:xfrm>
        </p:spPr>
        <p:txBody>
          <a:bodyPr/>
          <a:lstStyle/>
          <a:p>
            <a:r>
              <a:rPr lang="en-CA" dirty="0"/>
              <a:t>This material does not constitute tax, legal, or accounting advice, and neither John Hancock nor any of its agents, employees, or registered representatives are in the business of offering such advice. It was not intended or written for use, and cannot be used, by any taxpayer for the purpose of avoiding any IRS penalty. It was written to support the marketing of the transactions or topics it addresses. Anyone interested in these transactions or topics should seek advice based on his or her particular circumstances from independent professional advisors.</a:t>
            </a:r>
          </a:p>
        </p:txBody>
      </p:sp>
      <p:sp>
        <p:nvSpPr>
          <p:cNvPr id="7" name="Slide Number Placeholder 6">
            <a:extLst>
              <a:ext uri="{FF2B5EF4-FFF2-40B4-BE49-F238E27FC236}">
                <a16:creationId xmlns:a16="http://schemas.microsoft.com/office/drawing/2014/main" id="{B06A19B4-5A04-BD45-6669-F129681D5BAC}"/>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56</a:t>
            </a:fld>
            <a:endParaRPr lang="en-US" dirty="0"/>
          </a:p>
        </p:txBody>
      </p:sp>
    </p:spTree>
    <p:extLst>
      <p:ext uri="{BB962C8B-B14F-4D97-AF65-F5344CB8AC3E}">
        <p14:creationId xmlns:p14="http://schemas.microsoft.com/office/powerpoint/2010/main" val="124361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senior parent and their child having a happy conversation. ">
            <a:extLst>
              <a:ext uri="{FF2B5EF4-FFF2-40B4-BE49-F238E27FC236}">
                <a16:creationId xmlns:a16="http://schemas.microsoft.com/office/drawing/2014/main" id="{41184863-3412-CEA4-899C-E37A5C3482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88825" cy="6858000"/>
          </a:xfrm>
          <a:prstGeom prst="rect">
            <a:avLst/>
          </a:prstGeom>
        </p:spPr>
      </p:pic>
      <p:sp>
        <p:nvSpPr>
          <p:cNvPr id="7" name="Rectangle 6">
            <a:extLst>
              <a:ext uri="{FF2B5EF4-FFF2-40B4-BE49-F238E27FC236}">
                <a16:creationId xmlns:a16="http://schemas.microsoft.com/office/drawing/2014/main" id="{EEEC76F3-8C4C-5C03-D00F-3F406AD66584}"/>
              </a:ext>
              <a:ext uri="{C183D7F6-B498-43B3-948B-1728B52AA6E4}">
                <adec:decorative xmlns:adec="http://schemas.microsoft.com/office/drawing/2017/decorative" val="1"/>
              </a:ext>
            </a:extLst>
          </p:cNvPr>
          <p:cNvSpPr/>
          <p:nvPr/>
        </p:nvSpPr>
        <p:spPr>
          <a:xfrm>
            <a:off x="0" y="0"/>
            <a:ext cx="7315200" cy="6858000"/>
          </a:xfrm>
          <a:prstGeom prst="rect">
            <a:avLst/>
          </a:prstGeom>
          <a:gradFill flip="none" rotWithShape="1">
            <a:gsLst>
              <a:gs pos="0">
                <a:schemeClr val="bg1">
                  <a:alpha val="0"/>
                  <a:lumMod val="0"/>
                </a:schemeClr>
              </a:gs>
              <a:gs pos="61000">
                <a:schemeClr val="tx1">
                  <a:alpha val="14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2" name="Title 1">
            <a:extLst>
              <a:ext uri="{FF2B5EF4-FFF2-40B4-BE49-F238E27FC236}">
                <a16:creationId xmlns:a16="http://schemas.microsoft.com/office/drawing/2014/main" id="{A1CFB30E-96B7-2966-1283-F7BCD3B06274}"/>
              </a:ext>
            </a:extLst>
          </p:cNvPr>
          <p:cNvSpPr>
            <a:spLocks noGrp="1"/>
          </p:cNvSpPr>
          <p:nvPr>
            <p:ph type="title"/>
          </p:nvPr>
        </p:nvSpPr>
        <p:spPr>
          <a:xfrm>
            <a:off x="467995" y="3588152"/>
            <a:ext cx="5984111" cy="2653113"/>
          </a:xfrm>
        </p:spPr>
        <p:txBody>
          <a:bodyPr anchor="t" anchorCtr="0">
            <a:noAutofit/>
          </a:bodyPr>
          <a:lstStyle/>
          <a:p>
            <a:pPr>
              <a:lnSpc>
                <a:spcPts val="7600"/>
              </a:lnSpc>
            </a:pPr>
            <a:r>
              <a:rPr lang="en-US" dirty="0">
                <a:solidFill>
                  <a:schemeClr val="bg1"/>
                </a:solidFill>
              </a:rPr>
              <a:t>Caring for an aging parent</a:t>
            </a:r>
            <a:endParaRPr lang="en-US" sz="6800" dirty="0">
              <a:solidFill>
                <a:schemeClr val="bg1"/>
              </a:solidFill>
            </a:endParaRPr>
          </a:p>
        </p:txBody>
      </p:sp>
      <p:pic>
        <p:nvPicPr>
          <p:cNvPr id="5" name="Graphic 12">
            <a:extLst>
              <a:ext uri="{FF2B5EF4-FFF2-40B4-BE49-F238E27FC236}">
                <a16:creationId xmlns:a16="http://schemas.microsoft.com/office/drawing/2014/main" id="{A87B354B-076E-A211-9C83-DB53EF73A9A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l="-655" t="-2628" r="-677" b="-5029"/>
          <a:stretch/>
        </p:blipFill>
        <p:spPr bwMode="black">
          <a:xfrm>
            <a:off x="455150" y="6240355"/>
            <a:ext cx="1673333" cy="271003"/>
          </a:xfrm>
          <a:prstGeom prst="rect">
            <a:avLst/>
          </a:prstGeom>
        </p:spPr>
      </p:pic>
      <p:sp>
        <p:nvSpPr>
          <p:cNvPr id="4" name="Slide Number Placeholder 3">
            <a:extLst>
              <a:ext uri="{FF2B5EF4-FFF2-40B4-BE49-F238E27FC236}">
                <a16:creationId xmlns:a16="http://schemas.microsoft.com/office/drawing/2014/main" id="{ADAED407-EBAA-9085-01F3-52D3BE00B5D9}"/>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CA" smtClean="0"/>
              <a:pPr/>
              <a:t>57</a:t>
            </a:fld>
            <a:endParaRPr lang="en-CA" dirty="0"/>
          </a:p>
        </p:txBody>
      </p:sp>
    </p:spTree>
    <p:extLst>
      <p:ext uri="{BB962C8B-B14F-4D97-AF65-F5344CB8AC3E}">
        <p14:creationId xmlns:p14="http://schemas.microsoft.com/office/powerpoint/2010/main" val="279155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Grp="1" noChangeArrowheads="1"/>
          </p:cNvSpPr>
          <p:nvPr>
            <p:ph type="title"/>
          </p:nvPr>
        </p:nvSpPr>
        <p:spPr>
          <a:xfrm>
            <a:off x="466342" y="472437"/>
            <a:ext cx="11274553" cy="792167"/>
          </a:xfrm>
        </p:spPr>
        <p:txBody>
          <a:bodyPr/>
          <a:lstStyle/>
          <a:p>
            <a:r>
              <a:rPr lang="en-US" altLang="en-US" dirty="0">
                <a:sym typeface="Calibri Bold" pitchFamily="2" charset="0"/>
              </a:rPr>
              <a:t>Case study: </a:t>
            </a:r>
            <a:r>
              <a:rPr lang="en-CA" dirty="0"/>
              <a:t>Caring for an aging parent </a:t>
            </a:r>
            <a:endParaRPr lang="en-US" altLang="en-US" dirty="0">
              <a:sym typeface="Calibri Bold" pitchFamily="2" charset="0"/>
            </a:endParaRPr>
          </a:p>
        </p:txBody>
      </p:sp>
      <p:sp>
        <p:nvSpPr>
          <p:cNvPr id="5" name="TextBox 4">
            <a:extLst>
              <a:ext uri="{FF2B5EF4-FFF2-40B4-BE49-F238E27FC236}">
                <a16:creationId xmlns:a16="http://schemas.microsoft.com/office/drawing/2014/main" id="{CDCDF8CC-348A-4F49-B086-EB18C3D3B857}"/>
              </a:ext>
            </a:extLst>
          </p:cNvPr>
          <p:cNvSpPr txBox="1"/>
          <p:nvPr/>
        </p:nvSpPr>
        <p:spPr>
          <a:xfrm>
            <a:off x="467996" y="959956"/>
            <a:ext cx="8387663" cy="307777"/>
          </a:xfrm>
          <a:prstGeom prst="rect">
            <a:avLst/>
          </a:prstGeom>
          <a:noFill/>
        </p:spPr>
        <p:txBody>
          <a:bodyPr wrap="square" lIns="0" tIns="0" rIns="0" bIns="0" rtlCol="0">
            <a:spAutoFit/>
          </a:bodyPr>
          <a:lstStyle/>
          <a:p>
            <a:r>
              <a:rPr lang="en-US" sz="2000" i="1" dirty="0"/>
              <a:t>Janice Davis, age 48</a:t>
            </a:r>
          </a:p>
        </p:txBody>
      </p:sp>
      <p:sp>
        <p:nvSpPr>
          <p:cNvPr id="19" name="Content Placeholder 6">
            <a:extLst>
              <a:ext uri="{FF2B5EF4-FFF2-40B4-BE49-F238E27FC236}">
                <a16:creationId xmlns:a16="http://schemas.microsoft.com/office/drawing/2014/main" id="{2806CA34-C0A8-5547-A7D3-108A5C69FDB2}"/>
              </a:ext>
            </a:extLst>
          </p:cNvPr>
          <p:cNvSpPr>
            <a:spLocks noGrp="1"/>
          </p:cNvSpPr>
          <p:nvPr>
            <p:ph idx="1"/>
          </p:nvPr>
        </p:nvSpPr>
        <p:spPr>
          <a:xfrm>
            <a:off x="467995" y="1518252"/>
            <a:ext cx="6979285" cy="3476322"/>
          </a:xfrm>
        </p:spPr>
        <p:txBody>
          <a:bodyPr/>
          <a:lstStyle/>
          <a:p>
            <a:pPr>
              <a:spcBef>
                <a:spcPts val="1000"/>
              </a:spcBef>
            </a:pPr>
            <a:r>
              <a:rPr lang="en-US" sz="1800" dirty="0"/>
              <a:t>Mother </a:t>
            </a:r>
            <a:r>
              <a:rPr lang="en-US" sz="2000" dirty="0"/>
              <a:t>is alone now that her father has passed</a:t>
            </a:r>
          </a:p>
          <a:p>
            <a:pPr>
              <a:spcBef>
                <a:spcPts val="1000"/>
              </a:spcBef>
            </a:pPr>
            <a:r>
              <a:rPr lang="en-US" sz="2000" dirty="0"/>
              <a:t>Mother was the caregiver, and it took a toll on her</a:t>
            </a:r>
          </a:p>
          <a:p>
            <a:pPr>
              <a:spcBef>
                <a:spcPts val="1000"/>
              </a:spcBef>
            </a:pPr>
            <a:r>
              <a:rPr lang="en-CA" sz="2000" dirty="0"/>
              <a:t>Janice and her husband both work and are raising 3 teenage children</a:t>
            </a:r>
          </a:p>
          <a:p>
            <a:pPr>
              <a:spcBef>
                <a:spcPts val="1000"/>
              </a:spcBef>
            </a:pPr>
            <a:r>
              <a:rPr lang="en-CA" sz="2000" dirty="0"/>
              <a:t>Her mom is now active, has rebuilt a vibrant social life, and is in fairly good health</a:t>
            </a:r>
          </a:p>
          <a:p>
            <a:pPr>
              <a:spcBef>
                <a:spcPts val="1000"/>
              </a:spcBef>
            </a:pPr>
            <a:r>
              <a:rPr lang="en-CA" sz="2000" dirty="0"/>
              <a:t>Janice is concerned about the future – as the only adult child in the area</a:t>
            </a:r>
          </a:p>
          <a:p>
            <a:pPr>
              <a:spcBef>
                <a:spcPts val="1000"/>
              </a:spcBef>
            </a:pPr>
            <a:r>
              <a:rPr lang="en-CA" sz="2000" dirty="0"/>
              <a:t>Janice has no real knowledge of her mother’s finances</a:t>
            </a:r>
          </a:p>
        </p:txBody>
      </p:sp>
      <p:pic>
        <p:nvPicPr>
          <p:cNvPr id="2" name="Picture 1" descr="A senior parent and their child embracing each other with their foreheads touching. ">
            <a:extLst>
              <a:ext uri="{FF2B5EF4-FFF2-40B4-BE49-F238E27FC236}">
                <a16:creationId xmlns:a16="http://schemas.microsoft.com/office/drawing/2014/main" id="{95A900A7-B2D6-58A9-189B-1ECDC6B464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96238" y="1355998"/>
            <a:ext cx="4194175" cy="4561436"/>
          </a:xfrm>
          <a:prstGeom prst="rect">
            <a:avLst/>
          </a:prstGeom>
        </p:spPr>
      </p:pic>
      <p:sp>
        <p:nvSpPr>
          <p:cNvPr id="10" name="TextBox 9">
            <a:extLst>
              <a:ext uri="{FF2B5EF4-FFF2-40B4-BE49-F238E27FC236}">
                <a16:creationId xmlns:a16="http://schemas.microsoft.com/office/drawing/2014/main" id="{B0167FFF-172A-4DD7-B8FA-45BA45CD7120}"/>
              </a:ext>
            </a:extLst>
          </p:cNvPr>
          <p:cNvSpPr txBox="1"/>
          <p:nvPr/>
        </p:nvSpPr>
        <p:spPr>
          <a:xfrm>
            <a:off x="467994" y="5045062"/>
            <a:ext cx="11265217" cy="872372"/>
          </a:xfrm>
          <a:prstGeom prst="rect">
            <a:avLst/>
          </a:prstGeom>
          <a:solidFill>
            <a:srgbClr val="06874E"/>
          </a:solidFill>
        </p:spPr>
        <p:txBody>
          <a:bodyPr wrap="square" anchor="ctr">
            <a:noAutofit/>
          </a:bodyPr>
          <a:lstStyle/>
          <a:p>
            <a:r>
              <a:rPr lang="en-CA" b="1" i="1" dirty="0">
                <a:solidFill>
                  <a:schemeClr val="bg1"/>
                </a:solidFill>
              </a:rPr>
              <a:t>How can she get in front of this, preserve family relationships, maintain quality of life for herself and her family, help her mother age with dignity, and ensure needed funds are available?</a:t>
            </a:r>
          </a:p>
        </p:txBody>
      </p:sp>
      <p:sp>
        <p:nvSpPr>
          <p:cNvPr id="17" name="Text Placeholder 16">
            <a:extLst>
              <a:ext uri="{FF2B5EF4-FFF2-40B4-BE49-F238E27FC236}">
                <a16:creationId xmlns:a16="http://schemas.microsoft.com/office/drawing/2014/main" id="{0BAB4D9D-7E27-C236-4416-697FE925AA5A}"/>
              </a:ext>
            </a:extLst>
          </p:cNvPr>
          <p:cNvSpPr>
            <a:spLocks noGrp="1"/>
          </p:cNvSpPr>
          <p:nvPr>
            <p:ph type="body" sz="quarter" idx="13"/>
          </p:nvPr>
        </p:nvSpPr>
        <p:spPr/>
        <p:txBody>
          <a:bodyPr/>
          <a:lstStyle/>
          <a:p>
            <a:r>
              <a:rPr lang="en-CA" sz="800" dirty="0"/>
              <a:t>This is a hypothetical example for illustrative purposes only.</a:t>
            </a:r>
          </a:p>
        </p:txBody>
      </p:sp>
      <p:sp>
        <p:nvSpPr>
          <p:cNvPr id="4" name="Slide Number Placeholder 3">
            <a:extLst>
              <a:ext uri="{FF2B5EF4-FFF2-40B4-BE49-F238E27FC236}">
                <a16:creationId xmlns:a16="http://schemas.microsoft.com/office/drawing/2014/main" id="{9921B6B2-7577-BBC3-F8E0-9BB1B3436A8A}"/>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58</a:t>
            </a:fld>
            <a:endParaRPr lang="en-US" dirty="0"/>
          </a:p>
        </p:txBody>
      </p:sp>
    </p:spTree>
    <p:extLst>
      <p:ext uri="{BB962C8B-B14F-4D97-AF65-F5344CB8AC3E}">
        <p14:creationId xmlns:p14="http://schemas.microsoft.com/office/powerpoint/2010/main" val="141870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533957" y="463845"/>
            <a:ext cx="3289383" cy="3401475"/>
          </a:xfrm>
        </p:spPr>
        <p:txBody>
          <a:bodyPr/>
          <a:lstStyle/>
          <a:p>
            <a:r>
              <a:rPr lang="en-US" dirty="0"/>
              <a:t>Plan ahead:</a:t>
            </a:r>
            <a:br>
              <a:rPr lang="en-US" dirty="0"/>
            </a:br>
            <a:r>
              <a:rPr lang="en-US" dirty="0"/>
              <a:t>The vision</a:t>
            </a:r>
            <a:endParaRPr lang="en-US" altLang="en-US" dirty="0">
              <a:sym typeface="Calibri Bold" pitchFamily="2" charset="0"/>
            </a:endParaRPr>
          </a:p>
        </p:txBody>
      </p:sp>
      <p:pic>
        <p:nvPicPr>
          <p:cNvPr id="14" name="Graphic 13">
            <a:extLst>
              <a:ext uri="{FF2B5EF4-FFF2-40B4-BE49-F238E27FC236}">
                <a16:creationId xmlns:a16="http://schemas.microsoft.com/office/drawing/2014/main" id="{34013264-E4FC-D91A-887F-85D3098D19A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0621" y="2002695"/>
            <a:ext cx="1310281" cy="1591056"/>
          </a:xfrm>
          <a:prstGeom prst="rect">
            <a:avLst/>
          </a:prstGeom>
        </p:spPr>
      </p:pic>
      <p:sp>
        <p:nvSpPr>
          <p:cNvPr id="12" name="Text Placeholder 3">
            <a:extLst>
              <a:ext uri="{FF2B5EF4-FFF2-40B4-BE49-F238E27FC236}">
                <a16:creationId xmlns:a16="http://schemas.microsoft.com/office/drawing/2014/main" id="{0BCFB78C-D21F-6E18-A532-9CDD28743B8B}"/>
              </a:ext>
            </a:extLst>
          </p:cNvPr>
          <p:cNvSpPr>
            <a:spLocks noGrp="1"/>
          </p:cNvSpPr>
          <p:nvPr>
            <p:ph type="body" sz="quarter" idx="15"/>
          </p:nvPr>
        </p:nvSpPr>
        <p:spPr>
          <a:xfrm>
            <a:off x="4360066" y="475488"/>
            <a:ext cx="7297018" cy="792162"/>
          </a:xfrm>
        </p:spPr>
        <p:txBody>
          <a:bodyPr/>
          <a:lstStyle/>
          <a:p>
            <a:r>
              <a:rPr lang="en-US" b="1" dirty="0">
                <a:cs typeface="Arial" panose="020B0604020202020204" pitchFamily="34" charset="0"/>
              </a:rPr>
              <a:t>Take the time to understand your parents’ wishes and the plans they have in place</a:t>
            </a:r>
            <a:r>
              <a:rPr lang="en-US" dirty="0"/>
              <a:t>.</a:t>
            </a:r>
          </a:p>
          <a:p>
            <a:endParaRPr lang="en-US" dirty="0"/>
          </a:p>
        </p:txBody>
      </p:sp>
      <p:sp>
        <p:nvSpPr>
          <p:cNvPr id="13" name="Content Placeholder 5">
            <a:extLst>
              <a:ext uri="{FF2B5EF4-FFF2-40B4-BE49-F238E27FC236}">
                <a16:creationId xmlns:a16="http://schemas.microsoft.com/office/drawing/2014/main" id="{347879C0-E8AA-1A89-9BBD-C326E9FF86F2}"/>
              </a:ext>
            </a:extLst>
          </p:cNvPr>
          <p:cNvSpPr>
            <a:spLocks noGrp="1"/>
          </p:cNvSpPr>
          <p:nvPr>
            <p:ph idx="1"/>
          </p:nvPr>
        </p:nvSpPr>
        <p:spPr>
          <a:xfrm>
            <a:off x="4348164" y="1544320"/>
            <a:ext cx="7386516" cy="4656644"/>
          </a:xfrm>
        </p:spPr>
        <p:txBody>
          <a:bodyPr/>
          <a:lstStyle/>
          <a:p>
            <a:r>
              <a:rPr lang="en-US" sz="1800" dirty="0"/>
              <a:t>Having these conversations ahead of time can help you avoid scrambling to create a roadmap in the middle of a crisis.</a:t>
            </a:r>
          </a:p>
          <a:p>
            <a:r>
              <a:rPr lang="en-US" sz="1800" dirty="0"/>
              <a:t>Plan for a time that is not stressful or focused on other things </a:t>
            </a:r>
            <a:r>
              <a:rPr lang="en-CA" sz="1800" dirty="0"/>
              <a:t>like</a:t>
            </a:r>
            <a:r>
              <a:rPr lang="en-CA" sz="1800" dirty="0">
                <a:solidFill>
                  <a:srgbClr val="000000"/>
                </a:solidFill>
                <a:latin typeface="Helvetica" pitchFamily="2" charset="0"/>
              </a:rPr>
              <a:t> </a:t>
            </a:r>
            <a:r>
              <a:rPr lang="en-US" sz="1800" dirty="0"/>
              <a:t>holiday celebrations.</a:t>
            </a:r>
          </a:p>
          <a:p>
            <a:r>
              <a:rPr lang="en-US" sz="1800" dirty="0"/>
              <a:t>Include other family members.</a:t>
            </a:r>
            <a:r>
              <a:rPr lang="en-CA" sz="1800" dirty="0"/>
              <a:t> </a:t>
            </a:r>
          </a:p>
          <a:p>
            <a:r>
              <a:rPr lang="en-CA" sz="1800" dirty="0"/>
              <a:t>Explore the following questions:</a:t>
            </a:r>
            <a:endParaRPr lang="en-US" sz="1800" dirty="0"/>
          </a:p>
          <a:p>
            <a:pPr marL="525462" indent="-285750">
              <a:buSzPct val="100000"/>
              <a:buFont typeface="Arial" panose="020B0604020202020204" pitchFamily="34" charset="0"/>
              <a:buChar char="‒"/>
            </a:pPr>
            <a:r>
              <a:rPr lang="en-US" sz="1800" dirty="0"/>
              <a:t>Where will they live? </a:t>
            </a:r>
          </a:p>
          <a:p>
            <a:pPr marL="525462" indent="-285750">
              <a:buSzPct val="100000"/>
              <a:buFont typeface="Arial" panose="020B0604020202020204" pitchFamily="34" charset="0"/>
              <a:buChar char="‒"/>
            </a:pPr>
            <a:r>
              <a:rPr lang="en-US" sz="1800" dirty="0"/>
              <a:t>How will they spend their time? </a:t>
            </a:r>
          </a:p>
          <a:p>
            <a:pPr marL="525462" indent="-285750">
              <a:buSzPct val="100000"/>
              <a:buFont typeface="Arial" panose="020B0604020202020204" pitchFamily="34" charset="0"/>
              <a:buChar char="‒"/>
            </a:pPr>
            <a:r>
              <a:rPr lang="en-US" sz="1800" dirty="0"/>
              <a:t>What will their social life look like? </a:t>
            </a:r>
          </a:p>
          <a:p>
            <a:pPr marL="525462" indent="-285750">
              <a:buSzPct val="100000"/>
              <a:buFont typeface="Arial" panose="020B0604020202020204" pitchFamily="34" charset="0"/>
              <a:buChar char="‒"/>
            </a:pPr>
            <a:r>
              <a:rPr lang="en-US" sz="1800" dirty="0"/>
              <a:t>How will they access services? </a:t>
            </a:r>
          </a:p>
          <a:p>
            <a:pPr marL="525462" indent="-285750">
              <a:buSzPct val="100000"/>
              <a:buFont typeface="Arial" panose="020B0604020202020204" pitchFamily="34" charset="0"/>
              <a:buChar char="‒"/>
            </a:pPr>
            <a:r>
              <a:rPr lang="en-US" sz="1800" dirty="0"/>
              <a:t>Will this vision change as they get older?</a:t>
            </a:r>
          </a:p>
          <a:p>
            <a:pPr marL="525462" indent="-285750">
              <a:buSzPct val="100000"/>
              <a:buFont typeface="Arial" panose="020B0604020202020204" pitchFamily="34" charset="0"/>
              <a:buChar char="‒"/>
            </a:pPr>
            <a:r>
              <a:rPr lang="en-US" sz="1800" dirty="0"/>
              <a:t>If they get sick or lose mobility, how do they want to be cared for?</a:t>
            </a:r>
          </a:p>
        </p:txBody>
      </p:sp>
      <p:sp>
        <p:nvSpPr>
          <p:cNvPr id="2" name="Slide Number Placeholder 1">
            <a:extLst>
              <a:ext uri="{FF2B5EF4-FFF2-40B4-BE49-F238E27FC236}">
                <a16:creationId xmlns:a16="http://schemas.microsoft.com/office/drawing/2014/main" id="{5B92DEE2-E2F6-4BA8-AAE5-C799A3AA0EF8}"/>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59</a:t>
            </a:fld>
            <a:endParaRPr lang="en-US" dirty="0"/>
          </a:p>
        </p:txBody>
      </p:sp>
    </p:spTree>
    <p:extLst>
      <p:ext uri="{BB962C8B-B14F-4D97-AF65-F5344CB8AC3E}">
        <p14:creationId xmlns:p14="http://schemas.microsoft.com/office/powerpoint/2010/main" val="204739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
            <a:extLst>
              <a:ext uri="{FF2B5EF4-FFF2-40B4-BE49-F238E27FC236}">
                <a16:creationId xmlns:a16="http://schemas.microsoft.com/office/drawing/2014/main" id="{E3D15488-80E6-A0D4-0370-2C330EDF13B0}"/>
              </a:ext>
            </a:extLst>
          </p:cNvPr>
          <p:cNvSpPr>
            <a:spLocks noGrp="1"/>
          </p:cNvSpPr>
          <p:nvPr>
            <p:ph type="title" idx="4294967295"/>
          </p:nvPr>
        </p:nvSpPr>
        <p:spPr>
          <a:xfrm>
            <a:off x="4359275" y="476250"/>
            <a:ext cx="3695700" cy="7921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5000"/>
              </a:lnSpc>
              <a:spcBef>
                <a:spcPts val="0"/>
              </a:spcBef>
              <a:spcAft>
                <a:spcPts val="0"/>
              </a:spcAft>
              <a:buClr>
                <a:schemeClr val="tx1"/>
              </a:buClr>
              <a:buSzPct val="115000"/>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uLnTx/>
                <a:uFillTx/>
                <a:latin typeface="+mj-lt"/>
                <a:ea typeface="+mn-ea"/>
                <a:cs typeface="+mn-cs"/>
              </a:rPr>
              <a:t>Women in business</a:t>
            </a:r>
          </a:p>
        </p:txBody>
      </p:sp>
      <p:pic>
        <p:nvPicPr>
          <p:cNvPr id="23" name="Picture 22" descr="Two individuals working in a flower shop. ">
            <a:extLst>
              <a:ext uri="{FF2B5EF4-FFF2-40B4-BE49-F238E27FC236}">
                <a16:creationId xmlns:a16="http://schemas.microsoft.com/office/drawing/2014/main" id="{8217A163-D80A-45AF-8F2D-FA82235D4B1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56432" y="1006352"/>
            <a:ext cx="7378368" cy="4918912"/>
          </a:xfrm>
          <a:prstGeom prst="rect">
            <a:avLst/>
          </a:prstGeom>
        </p:spPr>
      </p:pic>
      <p:sp>
        <p:nvSpPr>
          <p:cNvPr id="27" name="Title 1">
            <a:extLst>
              <a:ext uri="{FF2B5EF4-FFF2-40B4-BE49-F238E27FC236}">
                <a16:creationId xmlns:a16="http://schemas.microsoft.com/office/drawing/2014/main" id="{FF0C2298-9AE9-2741-1389-97BBCC4894C6}"/>
              </a:ext>
            </a:extLst>
          </p:cNvPr>
          <p:cNvSpPr txBox="1">
            <a:spLocks/>
          </p:cNvSpPr>
          <p:nvPr/>
        </p:nvSpPr>
        <p:spPr>
          <a:xfrm>
            <a:off x="457518" y="514645"/>
            <a:ext cx="2641282" cy="4877825"/>
          </a:xfrm>
          <a:prstGeom prst="rect">
            <a:avLst/>
          </a:prstGeom>
        </p:spPr>
        <p:txBody>
          <a:bodyPr vert="horz" lIns="0" tIns="0" rIns="0" bIns="0" rtlCol="0" anchor="t">
            <a:noAutofit/>
          </a:bodyPr>
          <a:lstStyle>
            <a:lvl1pPr algn="l" defTabSz="914400" rtl="0" eaLnBrk="1" latinLnBrk="0" hangingPunct="1">
              <a:lnSpc>
                <a:spcPct val="95000"/>
              </a:lnSpc>
              <a:spcBef>
                <a:spcPts val="0"/>
              </a:spcBef>
              <a:buNone/>
              <a:defRPr sz="3200" b="1" kern="1200" baseline="0">
                <a:solidFill>
                  <a:schemeClr val="bg1"/>
                </a:solidFill>
                <a:latin typeface="+mj-lt"/>
                <a:ea typeface="+mj-ea"/>
                <a:cs typeface="+mj-cs"/>
              </a:defRPr>
            </a:lvl1pPr>
          </a:lstStyle>
          <a:p>
            <a:pPr marL="0" lvl="1" algn="l" rtl="0">
              <a:lnSpc>
                <a:spcPct val="85000"/>
              </a:lnSpc>
            </a:pPr>
            <a:r>
              <a:rPr lang="en-US" sz="1600" kern="0">
                <a:solidFill>
                  <a:schemeClr val="bg1"/>
                </a:solidFill>
                <a:latin typeface="+mn-lt"/>
              </a:rPr>
              <a:t>Of those starting businesses in 2023, 47% were women, up from 28% in 2018.</a:t>
            </a:r>
            <a:r>
              <a:rPr lang="en-US" sz="1600" kern="0" baseline="30000">
                <a:solidFill>
                  <a:schemeClr val="bg1"/>
                </a:solidFill>
                <a:latin typeface="+mn-lt"/>
              </a:rPr>
              <a:t>1</a:t>
            </a:r>
            <a:br>
              <a:rPr lang="en-US" sz="1600" kern="0" baseline="30000">
                <a:solidFill>
                  <a:schemeClr val="bg1"/>
                </a:solidFill>
                <a:latin typeface="+mn-lt"/>
              </a:rPr>
            </a:br>
            <a:br>
              <a:rPr lang="en-US" sz="1600" kern="0">
                <a:solidFill>
                  <a:schemeClr val="bg1"/>
                </a:solidFill>
                <a:latin typeface="+mn-lt"/>
              </a:rPr>
            </a:br>
            <a:r>
              <a:rPr lang="en-US" sz="1600" kern="0">
                <a:solidFill>
                  <a:schemeClr val="bg1"/>
                </a:solidFill>
                <a:latin typeface="+mn-lt"/>
              </a:rPr>
              <a:t>Women own </a:t>
            </a:r>
            <a:r>
              <a:rPr lang="en-US" sz="1600" b="1" kern="0">
                <a:solidFill>
                  <a:schemeClr val="bg1"/>
                </a:solidFill>
                <a:latin typeface="Arial" panose="020B0604020202020204" pitchFamily="34" charset="0"/>
                <a:cs typeface="Arial" panose="020B0604020202020204" pitchFamily="34" charset="0"/>
              </a:rPr>
              <a:t>39% </a:t>
            </a:r>
            <a:r>
              <a:rPr lang="en-US" sz="1600" kern="0">
                <a:solidFill>
                  <a:schemeClr val="bg1"/>
                </a:solidFill>
                <a:latin typeface="+mn-lt"/>
              </a:rPr>
              <a:t>of all businesses in the U.S., generating $1.8 trillion annually.</a:t>
            </a:r>
            <a:r>
              <a:rPr lang="en-US" sz="1600" kern="0" baseline="30000">
                <a:solidFill>
                  <a:schemeClr val="bg1"/>
                </a:solidFill>
                <a:latin typeface="+mn-lt"/>
              </a:rPr>
              <a:t>2</a:t>
            </a:r>
            <a:br>
              <a:rPr lang="en-US" sz="1600" kern="0">
                <a:solidFill>
                  <a:schemeClr val="bg1"/>
                </a:solidFill>
                <a:latin typeface="+mn-lt"/>
              </a:rPr>
            </a:br>
            <a:br>
              <a:rPr lang="en-US" sz="1600" kern="0">
                <a:solidFill>
                  <a:schemeClr val="bg1"/>
                </a:solidFill>
                <a:latin typeface="+mn-lt"/>
              </a:rPr>
            </a:br>
            <a:r>
              <a:rPr lang="en-US" sz="1600" kern="0">
                <a:solidFill>
                  <a:schemeClr val="bg1"/>
                </a:solidFill>
                <a:latin typeface="+mn-lt"/>
              </a:rPr>
              <a:t>Women hold </a:t>
            </a:r>
            <a:r>
              <a:rPr lang="en-US" sz="1600" b="1" kern="0">
                <a:solidFill>
                  <a:schemeClr val="bg1"/>
                </a:solidFill>
                <a:latin typeface="Arial" panose="020B0604020202020204" pitchFamily="34" charset="0"/>
                <a:cs typeface="Arial" panose="020B0604020202020204" pitchFamily="34" charset="0"/>
              </a:rPr>
              <a:t>over 30% </a:t>
            </a:r>
            <a:r>
              <a:rPr lang="en-US" sz="1600" kern="0" spc="-20">
                <a:solidFill>
                  <a:schemeClr val="bg1"/>
                </a:solidFill>
                <a:latin typeface="+mn-lt"/>
              </a:rPr>
              <a:t>of board seats in the U.S.</a:t>
            </a:r>
            <a:r>
              <a:rPr lang="en-US" sz="1600" kern="0" spc="-20" baseline="30000">
                <a:solidFill>
                  <a:schemeClr val="bg1"/>
                </a:solidFill>
                <a:latin typeface="+mn-lt"/>
              </a:rPr>
              <a:t>3</a:t>
            </a:r>
            <a:br>
              <a:rPr lang="en-US" sz="1600" kern="0">
                <a:solidFill>
                  <a:schemeClr val="bg1"/>
                </a:solidFill>
                <a:latin typeface="+mn-lt"/>
              </a:rPr>
            </a:br>
            <a:br>
              <a:rPr lang="en-US" sz="1600" kern="0">
                <a:solidFill>
                  <a:schemeClr val="bg1"/>
                </a:solidFill>
                <a:latin typeface="+mn-lt"/>
              </a:rPr>
            </a:br>
            <a:r>
              <a:rPr lang="en-US" sz="1600" kern="0">
                <a:solidFill>
                  <a:schemeClr val="bg1"/>
                </a:solidFill>
                <a:latin typeface="+mn-lt"/>
              </a:rPr>
              <a:t>The number of women in</a:t>
            </a:r>
            <a:br>
              <a:rPr lang="en-US" sz="1600" kern="0">
                <a:solidFill>
                  <a:schemeClr val="bg1"/>
                </a:solidFill>
                <a:latin typeface="+mn-lt"/>
              </a:rPr>
            </a:br>
            <a:r>
              <a:rPr lang="en-US" sz="1600" kern="0">
                <a:solidFill>
                  <a:schemeClr val="bg1"/>
                </a:solidFill>
                <a:latin typeface="+mn-lt"/>
              </a:rPr>
              <a:t>the 1,000 top executive positions at Fortune 100 companies has increased</a:t>
            </a:r>
            <a:br>
              <a:rPr lang="en-US" sz="1600" kern="0">
                <a:solidFill>
                  <a:schemeClr val="bg1"/>
                </a:solidFill>
                <a:latin typeface="+mn-lt"/>
              </a:rPr>
            </a:br>
            <a:r>
              <a:rPr lang="en-US" sz="1600" kern="0">
                <a:solidFill>
                  <a:schemeClr val="bg1"/>
                </a:solidFill>
                <a:latin typeface="+mn-lt"/>
              </a:rPr>
              <a:t>by </a:t>
            </a:r>
            <a:r>
              <a:rPr lang="en-US" sz="1600" b="1" kern="0">
                <a:solidFill>
                  <a:schemeClr val="bg1"/>
                </a:solidFill>
                <a:latin typeface="Arial" panose="020B0604020202020204" pitchFamily="34" charset="0"/>
                <a:cs typeface="Arial" panose="020B0604020202020204" pitchFamily="34" charset="0"/>
              </a:rPr>
              <a:t>27%</a:t>
            </a:r>
            <a:r>
              <a:rPr lang="en-US" sz="1600" kern="0">
                <a:solidFill>
                  <a:schemeClr val="bg1"/>
                </a:solidFill>
                <a:latin typeface="+mn-lt"/>
              </a:rPr>
              <a:t> since 1980.</a:t>
            </a:r>
            <a:r>
              <a:rPr lang="en-US" sz="1600" kern="0" baseline="30000">
                <a:solidFill>
                  <a:schemeClr val="bg1"/>
                </a:solidFill>
                <a:latin typeface="+mn-lt"/>
              </a:rPr>
              <a:t>4</a:t>
            </a:r>
            <a:br>
              <a:rPr lang="en-US" sz="1600" kern="0">
                <a:solidFill>
                  <a:sysClr val="windowText" lastClr="000000"/>
                </a:solidFill>
              </a:rPr>
            </a:br>
            <a:endParaRPr lang="en-US" sz="1600" kern="0" dirty="0">
              <a:solidFill>
                <a:sysClr val="windowText" lastClr="000000"/>
              </a:solidFill>
            </a:endParaRPr>
          </a:p>
        </p:txBody>
      </p:sp>
      <p:grpSp>
        <p:nvGrpSpPr>
          <p:cNvPr id="5" name="Group 4">
            <a:extLst>
              <a:ext uri="{FF2B5EF4-FFF2-40B4-BE49-F238E27FC236}">
                <a16:creationId xmlns:a16="http://schemas.microsoft.com/office/drawing/2014/main" id="{EFA50C8A-EFD2-9D0A-2620-066010833273}"/>
              </a:ext>
              <a:ext uri="{C183D7F6-B498-43B3-948B-1728B52AA6E4}">
                <adec:decorative xmlns:adec="http://schemas.microsoft.com/office/drawing/2017/decorative" val="1"/>
              </a:ext>
            </a:extLst>
          </p:cNvPr>
          <p:cNvGrpSpPr/>
          <p:nvPr/>
        </p:nvGrpSpPr>
        <p:grpSpPr>
          <a:xfrm>
            <a:off x="470104" y="4921798"/>
            <a:ext cx="788148" cy="917270"/>
            <a:chOff x="-1228880" y="2308949"/>
            <a:chExt cx="353404" cy="411302"/>
          </a:xfrm>
        </p:grpSpPr>
        <p:sp>
          <p:nvSpPr>
            <p:cNvPr id="8" name="Freeform: Shape 7">
              <a:extLst>
                <a:ext uri="{FF2B5EF4-FFF2-40B4-BE49-F238E27FC236}">
                  <a16:creationId xmlns:a16="http://schemas.microsoft.com/office/drawing/2014/main" id="{1DC6D22A-956B-4B91-BEE4-9071D371E1C1}"/>
                </a:ext>
              </a:extLst>
            </p:cNvPr>
            <p:cNvSpPr/>
            <p:nvPr/>
          </p:nvSpPr>
          <p:spPr>
            <a:xfrm>
              <a:off x="-1228880" y="2308949"/>
              <a:ext cx="353371" cy="254538"/>
            </a:xfrm>
            <a:custGeom>
              <a:avLst/>
              <a:gdLst>
                <a:gd name="connsiteX0" fmla="*/ 15695 w 25124"/>
                <a:gd name="connsiteY0" fmla="*/ 0 h 20020"/>
                <a:gd name="connsiteX1" fmla="*/ 15695 w 25124"/>
                <a:gd name="connsiteY1" fmla="*/ 2995 h 20020"/>
                <a:gd name="connsiteX2" fmla="*/ 20548 w 25124"/>
                <a:gd name="connsiteY2" fmla="*/ 2995 h 20020"/>
                <a:gd name="connsiteX3" fmla="*/ 0 w 25124"/>
                <a:gd name="connsiteY3" fmla="*/ 17576 h 20020"/>
                <a:gd name="connsiteX4" fmla="*/ 1725 w 25124"/>
                <a:gd name="connsiteY4" fmla="*/ 20020 h 20020"/>
                <a:gd name="connsiteX5" fmla="*/ 22129 w 25124"/>
                <a:gd name="connsiteY5" fmla="*/ 5547 h 20020"/>
                <a:gd name="connsiteX6" fmla="*/ 22129 w 25124"/>
                <a:gd name="connsiteY6" fmla="*/ 9429 h 20020"/>
                <a:gd name="connsiteX7" fmla="*/ 25125 w 25124"/>
                <a:gd name="connsiteY7" fmla="*/ 9429 h 20020"/>
                <a:gd name="connsiteX8" fmla="*/ 25125 w 25124"/>
                <a:gd name="connsiteY8" fmla="*/ 0 h 20020"/>
                <a:gd name="connsiteX9" fmla="*/ 15695 w 25124"/>
                <a:gd name="connsiteY9" fmla="*/ 0 h 2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24" h="20020">
                  <a:moveTo>
                    <a:pt x="15695" y="0"/>
                  </a:moveTo>
                  <a:lnTo>
                    <a:pt x="15695" y="2995"/>
                  </a:lnTo>
                  <a:lnTo>
                    <a:pt x="20548" y="2995"/>
                  </a:lnTo>
                  <a:lnTo>
                    <a:pt x="0" y="17576"/>
                  </a:lnTo>
                  <a:lnTo>
                    <a:pt x="1725" y="20020"/>
                  </a:lnTo>
                  <a:lnTo>
                    <a:pt x="22129" y="5547"/>
                  </a:lnTo>
                  <a:lnTo>
                    <a:pt x="22129" y="9429"/>
                  </a:lnTo>
                  <a:lnTo>
                    <a:pt x="25125" y="9429"/>
                  </a:lnTo>
                  <a:lnTo>
                    <a:pt x="25125" y="0"/>
                  </a:lnTo>
                  <a:lnTo>
                    <a:pt x="15695" y="0"/>
                  </a:lnTo>
                  <a:close/>
                </a:path>
              </a:pathLst>
            </a:custGeom>
            <a:solidFill>
              <a:schemeClr val="bg1"/>
            </a:solid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Freeform: Shape 8">
              <a:extLst>
                <a:ext uri="{FF2B5EF4-FFF2-40B4-BE49-F238E27FC236}">
                  <a16:creationId xmlns:a16="http://schemas.microsoft.com/office/drawing/2014/main" id="{0D38ABF5-ECEC-40D1-BD77-11277B561208}"/>
                </a:ext>
              </a:extLst>
            </p:cNvPr>
            <p:cNvSpPr/>
            <p:nvPr/>
          </p:nvSpPr>
          <p:spPr>
            <a:xfrm>
              <a:off x="-1221948" y="2493591"/>
              <a:ext cx="346472" cy="226660"/>
            </a:xfrm>
            <a:custGeom>
              <a:avLst/>
              <a:gdLst>
                <a:gd name="connsiteX0" fmla="*/ 14425 w 24633"/>
                <a:gd name="connsiteY0" fmla="*/ 5631 h 17827"/>
                <a:gd name="connsiteX1" fmla="*/ 7213 w 24633"/>
                <a:gd name="connsiteY1" fmla="*/ 5631 h 17827"/>
                <a:gd name="connsiteX2" fmla="*/ 7213 w 24633"/>
                <a:gd name="connsiteY2" fmla="*/ 10975 h 17827"/>
                <a:gd name="connsiteX3" fmla="*/ 0 w 24633"/>
                <a:gd name="connsiteY3" fmla="*/ 10975 h 17827"/>
                <a:gd name="connsiteX4" fmla="*/ 0 w 24633"/>
                <a:gd name="connsiteY4" fmla="*/ 17828 h 17827"/>
                <a:gd name="connsiteX5" fmla="*/ 2995 w 24633"/>
                <a:gd name="connsiteY5" fmla="*/ 17828 h 17827"/>
                <a:gd name="connsiteX6" fmla="*/ 2995 w 24633"/>
                <a:gd name="connsiteY6" fmla="*/ 13970 h 17827"/>
                <a:gd name="connsiteX7" fmla="*/ 7213 w 24633"/>
                <a:gd name="connsiteY7" fmla="*/ 13970 h 17827"/>
                <a:gd name="connsiteX8" fmla="*/ 7213 w 24633"/>
                <a:gd name="connsiteY8" fmla="*/ 17828 h 17827"/>
                <a:gd name="connsiteX9" fmla="*/ 10208 w 24633"/>
                <a:gd name="connsiteY9" fmla="*/ 17828 h 17827"/>
                <a:gd name="connsiteX10" fmla="*/ 10208 w 24633"/>
                <a:gd name="connsiteY10" fmla="*/ 10975 h 17827"/>
                <a:gd name="connsiteX11" fmla="*/ 10208 w 24633"/>
                <a:gd name="connsiteY11" fmla="*/ 8626 h 17827"/>
                <a:gd name="connsiteX12" fmla="*/ 14425 w 24633"/>
                <a:gd name="connsiteY12" fmla="*/ 8626 h 17827"/>
                <a:gd name="connsiteX13" fmla="*/ 14425 w 24633"/>
                <a:gd name="connsiteY13" fmla="*/ 17828 h 17827"/>
                <a:gd name="connsiteX14" fmla="*/ 17421 w 24633"/>
                <a:gd name="connsiteY14" fmla="*/ 17828 h 17827"/>
                <a:gd name="connsiteX15" fmla="*/ 17421 w 24633"/>
                <a:gd name="connsiteY15" fmla="*/ 5631 h 17827"/>
                <a:gd name="connsiteX16" fmla="*/ 17421 w 24633"/>
                <a:gd name="connsiteY16" fmla="*/ 2995 h 17827"/>
                <a:gd name="connsiteX17" fmla="*/ 21638 w 24633"/>
                <a:gd name="connsiteY17" fmla="*/ 2995 h 17827"/>
                <a:gd name="connsiteX18" fmla="*/ 21638 w 24633"/>
                <a:gd name="connsiteY18" fmla="*/ 17828 h 17827"/>
                <a:gd name="connsiteX19" fmla="*/ 24633 w 24633"/>
                <a:gd name="connsiteY19" fmla="*/ 17828 h 17827"/>
                <a:gd name="connsiteX20" fmla="*/ 24633 w 24633"/>
                <a:gd name="connsiteY20" fmla="*/ 0 h 17827"/>
                <a:gd name="connsiteX21" fmla="*/ 14425 w 24633"/>
                <a:gd name="connsiteY21" fmla="*/ 0 h 17827"/>
                <a:gd name="connsiteX22" fmla="*/ 14425 w 24633"/>
                <a:gd name="connsiteY22" fmla="*/ 5631 h 1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633" h="17827">
                  <a:moveTo>
                    <a:pt x="14425" y="5631"/>
                  </a:moveTo>
                  <a:lnTo>
                    <a:pt x="7213" y="5631"/>
                  </a:lnTo>
                  <a:lnTo>
                    <a:pt x="7213" y="10975"/>
                  </a:lnTo>
                  <a:lnTo>
                    <a:pt x="0" y="10975"/>
                  </a:lnTo>
                  <a:lnTo>
                    <a:pt x="0" y="17828"/>
                  </a:lnTo>
                  <a:lnTo>
                    <a:pt x="2995" y="17828"/>
                  </a:lnTo>
                  <a:lnTo>
                    <a:pt x="2995" y="13970"/>
                  </a:lnTo>
                  <a:lnTo>
                    <a:pt x="7213" y="13970"/>
                  </a:lnTo>
                  <a:lnTo>
                    <a:pt x="7213" y="17828"/>
                  </a:lnTo>
                  <a:lnTo>
                    <a:pt x="10208" y="17828"/>
                  </a:lnTo>
                  <a:lnTo>
                    <a:pt x="10208" y="10975"/>
                  </a:lnTo>
                  <a:lnTo>
                    <a:pt x="10208" y="8626"/>
                  </a:lnTo>
                  <a:lnTo>
                    <a:pt x="14425" y="8626"/>
                  </a:lnTo>
                  <a:lnTo>
                    <a:pt x="14425" y="17828"/>
                  </a:lnTo>
                  <a:lnTo>
                    <a:pt x="17421" y="17828"/>
                  </a:lnTo>
                  <a:lnTo>
                    <a:pt x="17421" y="5631"/>
                  </a:lnTo>
                  <a:lnTo>
                    <a:pt x="17421" y="2995"/>
                  </a:lnTo>
                  <a:lnTo>
                    <a:pt x="21638" y="2995"/>
                  </a:lnTo>
                  <a:lnTo>
                    <a:pt x="21638" y="17828"/>
                  </a:lnTo>
                  <a:lnTo>
                    <a:pt x="24633" y="17828"/>
                  </a:lnTo>
                  <a:lnTo>
                    <a:pt x="24633" y="0"/>
                  </a:lnTo>
                  <a:lnTo>
                    <a:pt x="14425" y="0"/>
                  </a:lnTo>
                  <a:lnTo>
                    <a:pt x="14425" y="5631"/>
                  </a:lnTo>
                  <a:close/>
                </a:path>
              </a:pathLst>
            </a:custGeom>
            <a:solidFill>
              <a:schemeClr val="bg1"/>
            </a:solid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4" name="Text Placeholder 3">
            <a:extLst>
              <a:ext uri="{FF2B5EF4-FFF2-40B4-BE49-F238E27FC236}">
                <a16:creationId xmlns:a16="http://schemas.microsoft.com/office/drawing/2014/main" id="{F3C9E48E-192D-443B-A705-C59A0C83850A}"/>
              </a:ext>
            </a:extLst>
          </p:cNvPr>
          <p:cNvSpPr>
            <a:spLocks noGrp="1"/>
          </p:cNvSpPr>
          <p:nvPr>
            <p:ph type="body" sz="quarter" idx="14"/>
          </p:nvPr>
        </p:nvSpPr>
        <p:spPr>
          <a:xfrm>
            <a:off x="4356100" y="6162648"/>
            <a:ext cx="6895259" cy="350865"/>
          </a:xfrm>
        </p:spPr>
        <p:txBody>
          <a:bodyPr wrap="square">
            <a:spAutoFit/>
          </a:bodyPr>
          <a:lstStyle/>
          <a:p>
            <a:r>
              <a:rPr lang="en-US" b="1" dirty="0"/>
              <a:t>1</a:t>
            </a:r>
            <a:r>
              <a:rPr lang="en-US" dirty="0"/>
              <a:t> </a:t>
            </a:r>
            <a:r>
              <a:rPr lang="en-CA" dirty="0"/>
              <a:t>Women entrepreneurs are fuelling US business growth - here’s how, World Economic Forum, April 2023</a:t>
            </a:r>
            <a:r>
              <a:rPr lang="en-US" dirty="0"/>
              <a:t>. </a:t>
            </a:r>
            <a:r>
              <a:rPr lang="en-US" b="1" dirty="0"/>
              <a:t>2</a:t>
            </a:r>
            <a:r>
              <a:rPr lang="en-US" dirty="0"/>
              <a:t> </a:t>
            </a:r>
            <a:r>
              <a:rPr lang="en-CA" dirty="0"/>
              <a:t>Women's Small Business Ownership and Entrepreneurship Report, U.S. Senate Committee, July 2023</a:t>
            </a:r>
            <a:r>
              <a:rPr lang="en-US" dirty="0"/>
              <a:t>. </a:t>
            </a:r>
            <a:r>
              <a:rPr lang="en-US" b="1" dirty="0"/>
              <a:t>3</a:t>
            </a:r>
            <a:r>
              <a:rPr lang="en-US" dirty="0"/>
              <a:t> Having a woman in the boardroom or C-suite drives even wider diversity, study finds, CNBC, July 28, 2022. </a:t>
            </a:r>
            <a:r>
              <a:rPr lang="en-US" b="1" dirty="0"/>
              <a:t>4</a:t>
            </a:r>
            <a:r>
              <a:rPr lang="en-US" dirty="0"/>
              <a:t> Women Advance to Executive Positions Faster Than Men, but Few Make it All the Way to the Top, Observer, August 31, 2022.</a:t>
            </a:r>
          </a:p>
        </p:txBody>
      </p:sp>
      <p:sp>
        <p:nvSpPr>
          <p:cNvPr id="13" name="Slide Number Placeholder 12">
            <a:extLst>
              <a:ext uri="{FF2B5EF4-FFF2-40B4-BE49-F238E27FC236}">
                <a16:creationId xmlns:a16="http://schemas.microsoft.com/office/drawing/2014/main" id="{06AE30E2-21A3-5A7E-78ED-1196C8E7C5DD}"/>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pPr lvl="0"/>
            <a:fld id="{BB333B34-C87C-402E-ABB0-13B7C9DEBBC4}" type="slidenum">
              <a:rPr lang="en-US" noProof="0" smtClean="0"/>
              <a:pPr lvl="0"/>
              <a:t>6</a:t>
            </a:fld>
            <a:endParaRPr lang="en-US" noProof="0" dirty="0"/>
          </a:p>
        </p:txBody>
      </p:sp>
    </p:spTree>
    <p:custDataLst>
      <p:tags r:id="rId1"/>
    </p:custDataLst>
    <p:extLst>
      <p:ext uri="{BB962C8B-B14F-4D97-AF65-F5344CB8AC3E}">
        <p14:creationId xmlns:p14="http://schemas.microsoft.com/office/powerpoint/2010/main" val="199636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466342" y="472437"/>
            <a:ext cx="11274553" cy="792167"/>
          </a:xfrm>
        </p:spPr>
        <p:txBody>
          <a:bodyPr vert="horz" lIns="0" tIns="0" rIns="0" bIns="0" rtlCol="0" anchor="t">
            <a:normAutofit/>
          </a:bodyPr>
          <a:lstStyle/>
          <a:p>
            <a:r>
              <a:rPr lang="en-US" altLang="en-US" dirty="0"/>
              <a:t>The vision: Conversation starter</a:t>
            </a:r>
          </a:p>
        </p:txBody>
      </p:sp>
      <p:sp>
        <p:nvSpPr>
          <p:cNvPr id="12" name="Rectangle 11">
            <a:extLst>
              <a:ext uri="{FF2B5EF4-FFF2-40B4-BE49-F238E27FC236}">
                <a16:creationId xmlns:a16="http://schemas.microsoft.com/office/drawing/2014/main" id="{14FCF623-6F9A-283B-5D90-3FB535281F03}"/>
              </a:ext>
            </a:extLst>
          </p:cNvPr>
          <p:cNvSpPr/>
          <p:nvPr/>
        </p:nvSpPr>
        <p:spPr>
          <a:xfrm>
            <a:off x="455612" y="1234677"/>
            <a:ext cx="6707187" cy="4667053"/>
          </a:xfrm>
          <a:prstGeom prst="rect">
            <a:avLst/>
          </a:prstGeom>
          <a:solidFill>
            <a:srgbClr val="D77D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0" rIns="274320" bIns="0" numCol="1" spcCol="0" rtlCol="0" fromWordArt="0" anchor="ctr" anchorCtr="0" forceAA="0" compatLnSpc="1">
            <a:prstTxWarp prst="textNoShape">
              <a:avLst/>
            </a:prstTxWarp>
            <a:noAutofit/>
          </a:bodyPr>
          <a:lstStyle/>
          <a:p>
            <a:pPr>
              <a:lnSpc>
                <a:spcPct val="105000"/>
              </a:lnSpc>
            </a:pPr>
            <a:r>
              <a:rPr lang="en-US" sz="2000" b="1" i="1" dirty="0">
                <a:latin typeface="Arial" panose="020B0604020202020204" pitchFamily="34" charset="0"/>
                <a:cs typeface="Arial" panose="020B0604020202020204" pitchFamily="34" charset="0"/>
              </a:rPr>
              <a:t>“Mom, </a:t>
            </a:r>
          </a:p>
          <a:p>
            <a:pPr>
              <a:lnSpc>
                <a:spcPct val="105000"/>
              </a:lnSpc>
            </a:pPr>
            <a:r>
              <a:rPr lang="en-US" sz="2000" b="1" i="1" dirty="0">
                <a:latin typeface="Arial" panose="020B0604020202020204" pitchFamily="34" charset="0"/>
                <a:cs typeface="Arial" panose="020B0604020202020204" pitchFamily="34" charset="0"/>
              </a:rPr>
              <a:t>I (we) want to talk to you about your future and what your wishes are. I (we) saw how challenged you were at times when you were caring for Dad and yet you did it with so much love. I (we) want to make sure that we understand your plans so that I (we) can be the same loving support for you that you were for him. It is important that we make plans so that you can live your life the way you want. And, we want the peace of mind of knowing that we have a plan and know how to help carry out your wishes.”</a:t>
            </a:r>
          </a:p>
        </p:txBody>
      </p:sp>
      <p:pic>
        <p:nvPicPr>
          <p:cNvPr id="5" name="Picture 4" descr="An individual supporting their senior parent.">
            <a:extLst>
              <a:ext uri="{FF2B5EF4-FFF2-40B4-BE49-F238E27FC236}">
                <a16:creationId xmlns:a16="http://schemas.microsoft.com/office/drawing/2014/main" id="{C3F53FF6-B8EF-C559-20F9-76D37E84A3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162798" y="1234676"/>
            <a:ext cx="5026027" cy="4667053"/>
          </a:xfrm>
          <a:prstGeom prst="rect">
            <a:avLst/>
          </a:prstGeom>
        </p:spPr>
      </p:pic>
      <p:sp>
        <p:nvSpPr>
          <p:cNvPr id="2" name="Slide Number Placeholder 1">
            <a:extLst>
              <a:ext uri="{FF2B5EF4-FFF2-40B4-BE49-F238E27FC236}">
                <a16:creationId xmlns:a16="http://schemas.microsoft.com/office/drawing/2014/main" id="{3A04FB6F-B7B6-055C-E062-F29A49BFD4C4}"/>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60</a:t>
            </a:fld>
            <a:endParaRPr lang="en-US" dirty="0"/>
          </a:p>
        </p:txBody>
      </p:sp>
    </p:spTree>
    <p:extLst>
      <p:ext uri="{BB962C8B-B14F-4D97-AF65-F5344CB8AC3E}">
        <p14:creationId xmlns:p14="http://schemas.microsoft.com/office/powerpoint/2010/main" val="390899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Grp="1" noChangeArrowheads="1"/>
          </p:cNvSpPr>
          <p:nvPr>
            <p:ph type="title"/>
          </p:nvPr>
        </p:nvSpPr>
        <p:spPr/>
        <p:txBody>
          <a:bodyPr/>
          <a:lstStyle/>
          <a:p>
            <a:r>
              <a:rPr lang="en-US" dirty="0"/>
              <a:t>Plan ahead: The physical realities</a:t>
            </a:r>
            <a:endParaRPr lang="en-US" altLang="en-US" sz="1800" dirty="0">
              <a:sym typeface="Calibri Bold" pitchFamily="2" charset="0"/>
            </a:endParaRPr>
          </a:p>
        </p:txBody>
      </p:sp>
      <p:sp>
        <p:nvSpPr>
          <p:cNvPr id="18" name="Content Placeholder 3">
            <a:extLst>
              <a:ext uri="{FF2B5EF4-FFF2-40B4-BE49-F238E27FC236}">
                <a16:creationId xmlns:a16="http://schemas.microsoft.com/office/drawing/2014/main" id="{FC1105D0-523D-5291-D513-B47CC51B1BDE}"/>
              </a:ext>
            </a:extLst>
          </p:cNvPr>
          <p:cNvSpPr>
            <a:spLocks noGrp="1"/>
          </p:cNvSpPr>
          <p:nvPr>
            <p:ph idx="1"/>
          </p:nvPr>
        </p:nvSpPr>
        <p:spPr>
          <a:xfrm>
            <a:off x="457835" y="1144514"/>
            <a:ext cx="5486400" cy="4761170"/>
          </a:xfrm>
          <a:solidFill>
            <a:srgbClr val="06874E"/>
          </a:solidFill>
        </p:spPr>
        <p:txBody>
          <a:bodyPr vert="horz" lIns="137160" tIns="137160" rIns="137160" bIns="0" rtlCol="0">
            <a:noAutofit/>
          </a:bodyPr>
          <a:lstStyle/>
          <a:p>
            <a:pPr marL="0" indent="0">
              <a:lnSpc>
                <a:spcPct val="115000"/>
              </a:lnSpc>
              <a:spcBef>
                <a:spcPts val="0"/>
              </a:spcBef>
              <a:spcAft>
                <a:spcPts val="900"/>
              </a:spcAft>
              <a:buNone/>
            </a:pPr>
            <a:r>
              <a:rPr lang="en-CA" sz="1800" b="1" dirty="0">
                <a:solidFill>
                  <a:schemeClr val="bg1"/>
                </a:solidFill>
                <a:latin typeface="Arial" panose="020B0604020202020204" pitchFamily="34" charset="0"/>
                <a:cs typeface="Arial" panose="020B0604020202020204" pitchFamily="34" charset="0"/>
              </a:rPr>
              <a:t>Senior housing and care options</a:t>
            </a:r>
          </a:p>
          <a:p>
            <a:pPr>
              <a:spcBef>
                <a:spcPts val="600"/>
              </a:spcBef>
              <a:buClr>
                <a:schemeClr val="bg1"/>
              </a:buClr>
            </a:pPr>
            <a:r>
              <a:rPr lang="en-US" sz="1800" dirty="0">
                <a:solidFill>
                  <a:schemeClr val="bg1"/>
                </a:solidFill>
                <a:cs typeface="Times New Roman" panose="02020603050405020304" pitchFamily="18" charset="0"/>
              </a:rPr>
              <a:t>Aging in place</a:t>
            </a:r>
          </a:p>
          <a:p>
            <a:pPr marL="517525" indent="0">
              <a:buClr>
                <a:schemeClr val="bg1"/>
              </a:buClr>
              <a:buNone/>
            </a:pPr>
            <a:r>
              <a:rPr lang="en-US" sz="1800" dirty="0">
                <a:solidFill>
                  <a:schemeClr val="bg1"/>
                </a:solidFill>
                <a:cs typeface="Times New Roman" panose="02020603050405020304" pitchFamily="18" charset="0"/>
              </a:rPr>
              <a:t>What modifications need to be made to make the home safe and </a:t>
            </a:r>
            <a:r>
              <a:rPr lang="en-US" sz="1800" spc="-10" dirty="0">
                <a:solidFill>
                  <a:schemeClr val="bg1"/>
                </a:solidFill>
                <a:cs typeface="Times New Roman" panose="02020603050405020304" pitchFamily="18" charset="0"/>
              </a:rPr>
              <a:t>accessible for aging and how much </a:t>
            </a:r>
            <a:r>
              <a:rPr lang="en-US" sz="1800" dirty="0">
                <a:solidFill>
                  <a:schemeClr val="bg1"/>
                </a:solidFill>
                <a:cs typeface="Times New Roman" panose="02020603050405020304" pitchFamily="18" charset="0"/>
              </a:rPr>
              <a:t>do they cost?</a:t>
            </a:r>
          </a:p>
          <a:p>
            <a:pPr marL="517525" indent="0">
              <a:buClr>
                <a:schemeClr val="bg1"/>
              </a:buClr>
              <a:buNone/>
            </a:pPr>
            <a:r>
              <a:rPr lang="en-US" sz="1800" dirty="0">
                <a:solidFill>
                  <a:schemeClr val="bg1"/>
                </a:solidFill>
                <a:cs typeface="Times New Roman" panose="02020603050405020304" pitchFamily="18" charset="0"/>
              </a:rPr>
              <a:t>How will your parent(s) socialize?</a:t>
            </a:r>
          </a:p>
          <a:p>
            <a:pPr marL="517525" indent="0">
              <a:buClr>
                <a:schemeClr val="bg1"/>
              </a:buClr>
              <a:buNone/>
            </a:pPr>
            <a:r>
              <a:rPr lang="en-US" sz="1800" dirty="0">
                <a:solidFill>
                  <a:schemeClr val="bg1"/>
                </a:solidFill>
                <a:cs typeface="Times New Roman" panose="02020603050405020304" pitchFamily="18" charset="0"/>
              </a:rPr>
              <a:t>How will they access services (including transportation)?</a:t>
            </a:r>
          </a:p>
          <a:p>
            <a:pPr marL="517525" indent="0">
              <a:buClr>
                <a:schemeClr val="bg1"/>
              </a:buClr>
              <a:buNone/>
            </a:pPr>
            <a:r>
              <a:rPr lang="en-US" sz="1800" dirty="0">
                <a:solidFill>
                  <a:schemeClr val="bg1"/>
                </a:solidFill>
                <a:cs typeface="Times New Roman" panose="02020603050405020304" pitchFamily="18" charset="0"/>
              </a:rPr>
              <a:t>How will you bring in care if needed and</a:t>
            </a:r>
            <a:br>
              <a:rPr lang="en-US" sz="1800" dirty="0">
                <a:solidFill>
                  <a:schemeClr val="bg1"/>
                </a:solidFill>
                <a:cs typeface="Times New Roman" panose="02020603050405020304" pitchFamily="18" charset="0"/>
              </a:rPr>
            </a:br>
            <a:r>
              <a:rPr lang="en-US" sz="1800" dirty="0">
                <a:solidFill>
                  <a:schemeClr val="bg1"/>
                </a:solidFill>
                <a:cs typeface="Times New Roman" panose="02020603050405020304" pitchFamily="18" charset="0"/>
              </a:rPr>
              <a:t>what would it cost?</a:t>
            </a:r>
          </a:p>
          <a:p>
            <a:pPr marL="0" indent="0">
              <a:spcBef>
                <a:spcPts val="600"/>
              </a:spcBef>
              <a:buNone/>
            </a:pPr>
            <a:endParaRPr lang="en-US" sz="1800" dirty="0">
              <a:solidFill>
                <a:schemeClr val="bg1"/>
              </a:solidFill>
              <a:cs typeface="Times New Roman" panose="02020603050405020304" pitchFamily="18" charset="0"/>
            </a:endParaRPr>
          </a:p>
        </p:txBody>
      </p:sp>
      <p:pic>
        <p:nvPicPr>
          <p:cNvPr id="10" name="Graphic 9">
            <a:extLst>
              <a:ext uri="{FF2B5EF4-FFF2-40B4-BE49-F238E27FC236}">
                <a16:creationId xmlns:a16="http://schemas.microsoft.com/office/drawing/2014/main" id="{B446B85F-EAD8-0C83-A5D8-F35678F4B8D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8209" y="2229708"/>
            <a:ext cx="258751" cy="182648"/>
          </a:xfrm>
          <a:prstGeom prst="rect">
            <a:avLst/>
          </a:prstGeom>
        </p:spPr>
      </p:pic>
      <p:pic>
        <p:nvPicPr>
          <p:cNvPr id="11" name="Graphic 10">
            <a:extLst>
              <a:ext uri="{FF2B5EF4-FFF2-40B4-BE49-F238E27FC236}">
                <a16:creationId xmlns:a16="http://schemas.microsoft.com/office/drawing/2014/main" id="{2168C3DC-D260-9968-91A5-D1F705C7F59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8209" y="3180895"/>
            <a:ext cx="258751" cy="182648"/>
          </a:xfrm>
          <a:prstGeom prst="rect">
            <a:avLst/>
          </a:prstGeom>
        </p:spPr>
      </p:pic>
      <p:pic>
        <p:nvPicPr>
          <p:cNvPr id="4" name="Graphic 3">
            <a:extLst>
              <a:ext uri="{FF2B5EF4-FFF2-40B4-BE49-F238E27FC236}">
                <a16:creationId xmlns:a16="http://schemas.microsoft.com/office/drawing/2014/main" id="{D06466F6-0C9A-FA5A-62FE-318F744CB77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8209" y="3600850"/>
            <a:ext cx="258751" cy="182648"/>
          </a:xfrm>
          <a:prstGeom prst="rect">
            <a:avLst/>
          </a:prstGeom>
        </p:spPr>
      </p:pic>
      <p:pic>
        <p:nvPicPr>
          <p:cNvPr id="12" name="Graphic 11">
            <a:extLst>
              <a:ext uri="{FF2B5EF4-FFF2-40B4-BE49-F238E27FC236}">
                <a16:creationId xmlns:a16="http://schemas.microsoft.com/office/drawing/2014/main" id="{96092862-32C8-20AD-2949-5CCD9B998D5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8209" y="4264107"/>
            <a:ext cx="258751" cy="182648"/>
          </a:xfrm>
          <a:prstGeom prst="rect">
            <a:avLst/>
          </a:prstGeom>
        </p:spPr>
      </p:pic>
      <p:pic>
        <p:nvPicPr>
          <p:cNvPr id="5" name="Graphic 4">
            <a:extLst>
              <a:ext uri="{FF2B5EF4-FFF2-40B4-BE49-F238E27FC236}">
                <a16:creationId xmlns:a16="http://schemas.microsoft.com/office/drawing/2014/main" id="{4179952B-2145-C10A-840E-AE43F5960E1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7847" y="4892365"/>
            <a:ext cx="1094317" cy="1094317"/>
          </a:xfrm>
          <a:prstGeom prst="rect">
            <a:avLst/>
          </a:prstGeom>
        </p:spPr>
      </p:pic>
      <p:sp>
        <p:nvSpPr>
          <p:cNvPr id="2" name="Content Placeholder 3">
            <a:extLst>
              <a:ext uri="{FF2B5EF4-FFF2-40B4-BE49-F238E27FC236}">
                <a16:creationId xmlns:a16="http://schemas.microsoft.com/office/drawing/2014/main" id="{0A4F1C97-561E-F905-B156-5A6A61D5EEE0}"/>
              </a:ext>
            </a:extLst>
          </p:cNvPr>
          <p:cNvSpPr txBox="1">
            <a:spLocks/>
          </p:cNvSpPr>
          <p:nvPr/>
        </p:nvSpPr>
        <p:spPr>
          <a:xfrm>
            <a:off x="6204791" y="1144514"/>
            <a:ext cx="5486400" cy="4761170"/>
          </a:xfrm>
          <a:prstGeom prst="rect">
            <a:avLst/>
          </a:prstGeom>
          <a:solidFill>
            <a:srgbClr val="00009A"/>
          </a:solidFill>
        </p:spPr>
        <p:txBody>
          <a:bodyPr vert="horz" lIns="137160" tIns="137160" rIns="13716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lnSpc>
                <a:spcPct val="115000"/>
              </a:lnSpc>
              <a:spcBef>
                <a:spcPts val="0"/>
              </a:spcBef>
              <a:spcAft>
                <a:spcPts val="900"/>
              </a:spcAft>
              <a:buNone/>
            </a:pPr>
            <a:r>
              <a:rPr lang="en-US" sz="1800" b="1" dirty="0">
                <a:solidFill>
                  <a:schemeClr val="bg1"/>
                </a:solidFill>
                <a:latin typeface="Arial" panose="020B0604020202020204" pitchFamily="34" charset="0"/>
                <a:cs typeface="Arial" panose="020B0604020202020204" pitchFamily="34" charset="0"/>
              </a:rPr>
              <a:t>Moving in with a family member</a:t>
            </a:r>
          </a:p>
          <a:p>
            <a:pPr marL="284163" indent="0">
              <a:buClr>
                <a:schemeClr val="bg1"/>
              </a:buClr>
              <a:buNone/>
            </a:pPr>
            <a:r>
              <a:rPr lang="en-US" sz="1800" dirty="0">
                <a:solidFill>
                  <a:schemeClr val="bg1"/>
                </a:solidFill>
                <a:cs typeface="Times New Roman" panose="02020603050405020304" pitchFamily="18" charset="0"/>
              </a:rPr>
              <a:t>What type of space is available (ADU,</a:t>
            </a:r>
            <a:br>
              <a:rPr lang="en-US" sz="1800" dirty="0">
                <a:solidFill>
                  <a:schemeClr val="bg1"/>
                </a:solidFill>
                <a:cs typeface="Times New Roman" panose="02020603050405020304" pitchFamily="18" charset="0"/>
              </a:rPr>
            </a:br>
            <a:r>
              <a:rPr lang="en-US" sz="1800" dirty="0">
                <a:solidFill>
                  <a:schemeClr val="bg1"/>
                </a:solidFill>
                <a:cs typeface="Times New Roman" panose="02020603050405020304" pitchFamily="18" charset="0"/>
              </a:rPr>
              <a:t>in-law apartment, bedroom suite) and who</a:t>
            </a:r>
            <a:br>
              <a:rPr lang="en-US" sz="1800" dirty="0">
                <a:solidFill>
                  <a:schemeClr val="bg1"/>
                </a:solidFill>
                <a:cs typeface="Times New Roman" panose="02020603050405020304" pitchFamily="18" charset="0"/>
              </a:rPr>
            </a:br>
            <a:r>
              <a:rPr lang="en-US" sz="1800" dirty="0">
                <a:solidFill>
                  <a:schemeClr val="bg1"/>
                </a:solidFill>
                <a:cs typeface="Times New Roman" panose="02020603050405020304" pitchFamily="18" charset="0"/>
              </a:rPr>
              <a:t>will pay for it? How will it be accounted for</a:t>
            </a:r>
            <a:br>
              <a:rPr lang="en-US" sz="1800" dirty="0">
                <a:solidFill>
                  <a:schemeClr val="bg1"/>
                </a:solidFill>
                <a:cs typeface="Times New Roman" panose="02020603050405020304" pitchFamily="18" charset="0"/>
              </a:rPr>
            </a:br>
            <a:r>
              <a:rPr lang="en-US" sz="1800" dirty="0">
                <a:solidFill>
                  <a:schemeClr val="bg1"/>
                </a:solidFill>
                <a:cs typeface="Times New Roman" panose="02020603050405020304" pitchFamily="18" charset="0"/>
              </a:rPr>
              <a:t>within the estate plan and with other heirs?</a:t>
            </a:r>
          </a:p>
          <a:p>
            <a:pPr marL="284163" indent="0">
              <a:buClr>
                <a:schemeClr val="bg1"/>
              </a:buClr>
              <a:buNone/>
            </a:pPr>
            <a:r>
              <a:rPr lang="en-US" sz="1800" dirty="0">
                <a:solidFill>
                  <a:schemeClr val="bg1"/>
                </a:solidFill>
                <a:cs typeface="Times New Roman" panose="02020603050405020304" pitchFamily="18" charset="0"/>
              </a:rPr>
              <a:t>Set expectations for expenses, meals, time spent together, personal space, baby sitting,</a:t>
            </a:r>
            <a:br>
              <a:rPr lang="en-US" sz="1800" dirty="0">
                <a:solidFill>
                  <a:schemeClr val="bg1"/>
                </a:solidFill>
                <a:cs typeface="Times New Roman" panose="02020603050405020304" pitchFamily="18" charset="0"/>
              </a:rPr>
            </a:br>
            <a:r>
              <a:rPr lang="en-US" sz="1800" dirty="0">
                <a:solidFill>
                  <a:schemeClr val="bg1"/>
                </a:solidFill>
                <a:cs typeface="Times New Roman" panose="02020603050405020304" pitchFamily="18" charset="0"/>
              </a:rPr>
              <a:t>and caregiving.</a:t>
            </a:r>
          </a:p>
          <a:p>
            <a:pPr marL="284163" indent="0">
              <a:buClr>
                <a:schemeClr val="bg1"/>
              </a:buClr>
              <a:buNone/>
            </a:pPr>
            <a:r>
              <a:rPr lang="en-US" sz="1800" spc="-20" dirty="0">
                <a:solidFill>
                  <a:schemeClr val="bg1"/>
                </a:solidFill>
                <a:cs typeface="Times New Roman" panose="02020603050405020304" pitchFamily="18" charset="0"/>
              </a:rPr>
              <a:t>Have a family meeting so there are </a:t>
            </a:r>
            <a:r>
              <a:rPr lang="en-US" sz="1800" spc="-40" dirty="0">
                <a:solidFill>
                  <a:schemeClr val="bg1"/>
                </a:solidFill>
                <a:cs typeface="Times New Roman" panose="02020603050405020304" pitchFamily="18" charset="0"/>
              </a:rPr>
              <a:t>no misunderstandings or resentments.</a:t>
            </a:r>
          </a:p>
          <a:p>
            <a:pPr>
              <a:spcBef>
                <a:spcPts val="600"/>
              </a:spcBef>
            </a:pPr>
            <a:endParaRPr lang="en-US" sz="1800" dirty="0">
              <a:solidFill>
                <a:schemeClr val="bg1"/>
              </a:solidFill>
              <a:cs typeface="Times New Roman" panose="02020603050405020304" pitchFamily="18" charset="0"/>
            </a:endParaRPr>
          </a:p>
        </p:txBody>
      </p:sp>
      <p:pic>
        <p:nvPicPr>
          <p:cNvPr id="13" name="Graphic 12">
            <a:extLst>
              <a:ext uri="{FF2B5EF4-FFF2-40B4-BE49-F238E27FC236}">
                <a16:creationId xmlns:a16="http://schemas.microsoft.com/office/drawing/2014/main" id="{CA4585D3-ADED-7AA6-97E3-027F21456CA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5089" y="1876499"/>
            <a:ext cx="258751" cy="182648"/>
          </a:xfrm>
          <a:prstGeom prst="rect">
            <a:avLst/>
          </a:prstGeom>
        </p:spPr>
      </p:pic>
      <p:pic>
        <p:nvPicPr>
          <p:cNvPr id="15" name="Graphic 14">
            <a:extLst>
              <a:ext uri="{FF2B5EF4-FFF2-40B4-BE49-F238E27FC236}">
                <a16:creationId xmlns:a16="http://schemas.microsoft.com/office/drawing/2014/main" id="{F63A8657-B214-8CB2-2D21-FDEFEFD8BC8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5089" y="3102006"/>
            <a:ext cx="258751" cy="182648"/>
          </a:xfrm>
          <a:prstGeom prst="rect">
            <a:avLst/>
          </a:prstGeom>
        </p:spPr>
      </p:pic>
      <p:pic>
        <p:nvPicPr>
          <p:cNvPr id="16" name="Graphic 15">
            <a:extLst>
              <a:ext uri="{FF2B5EF4-FFF2-40B4-BE49-F238E27FC236}">
                <a16:creationId xmlns:a16="http://schemas.microsoft.com/office/drawing/2014/main" id="{3356AFD4-D6A1-04FD-E501-35B741361FE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5089" y="3999481"/>
            <a:ext cx="258751" cy="182648"/>
          </a:xfrm>
          <a:prstGeom prst="rect">
            <a:avLst/>
          </a:prstGeom>
        </p:spPr>
      </p:pic>
      <p:pic>
        <p:nvPicPr>
          <p:cNvPr id="8" name="Graphic 7">
            <a:extLst>
              <a:ext uri="{FF2B5EF4-FFF2-40B4-BE49-F238E27FC236}">
                <a16:creationId xmlns:a16="http://schemas.microsoft.com/office/drawing/2014/main" id="{34DC7216-6FAF-8281-6203-9FCE5969A77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691760" y="4909880"/>
            <a:ext cx="587067" cy="1006400"/>
          </a:xfrm>
          <a:prstGeom prst="rect">
            <a:avLst/>
          </a:prstGeom>
        </p:spPr>
      </p:pic>
      <p:sp>
        <p:nvSpPr>
          <p:cNvPr id="6" name="Slide Number Placeholder 5">
            <a:extLst>
              <a:ext uri="{FF2B5EF4-FFF2-40B4-BE49-F238E27FC236}">
                <a16:creationId xmlns:a16="http://schemas.microsoft.com/office/drawing/2014/main" id="{26714472-A9F5-5937-A657-52BD8857DE45}"/>
              </a:ext>
              <a:ext uri="{C183D7F6-B498-43B3-948B-1728B52AA6E4}">
                <adec:decorative xmlns:adec="http://schemas.microsoft.com/office/drawing/2017/decorative" val="1"/>
              </a:ext>
            </a:extLst>
          </p:cNvPr>
          <p:cNvSpPr>
            <a:spLocks noGrp="1"/>
          </p:cNvSpPr>
          <p:nvPr>
            <p:ph type="sldNum" sz="quarter" idx="4"/>
          </p:nvPr>
        </p:nvSpPr>
        <p:spPr>
          <a:xfrm>
            <a:off x="11449993" y="6399283"/>
            <a:ext cx="283219" cy="175694"/>
          </a:xfrm>
        </p:spPr>
        <p:txBody>
          <a:bodyPr/>
          <a:lstStyle/>
          <a:p>
            <a:fld id="{BB333B34-C87C-402E-ABB0-13B7C9DEBBC4}" type="slidenum">
              <a:rPr lang="en-US" smtClean="0"/>
              <a:t>61</a:t>
            </a:fld>
            <a:endParaRPr lang="en-US" dirty="0"/>
          </a:p>
        </p:txBody>
      </p:sp>
    </p:spTree>
    <p:extLst>
      <p:ext uri="{BB962C8B-B14F-4D97-AF65-F5344CB8AC3E}">
        <p14:creationId xmlns:p14="http://schemas.microsoft.com/office/powerpoint/2010/main" val="12133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D89C-F536-E5E0-52F9-A9F219BDA681}"/>
              </a:ext>
            </a:extLst>
          </p:cNvPr>
          <p:cNvSpPr>
            <a:spLocks noGrp="1"/>
          </p:cNvSpPr>
          <p:nvPr>
            <p:ph type="title"/>
          </p:nvPr>
        </p:nvSpPr>
        <p:spPr>
          <a:xfrm>
            <a:off x="466342" y="472437"/>
            <a:ext cx="11274553" cy="792167"/>
          </a:xfrm>
        </p:spPr>
        <p:txBody>
          <a:bodyPr/>
          <a:lstStyle/>
          <a:p>
            <a:r>
              <a:rPr lang="en-US" dirty="0"/>
              <a:t>Plan ahead: The physical realities</a:t>
            </a:r>
          </a:p>
        </p:txBody>
      </p:sp>
      <p:sp>
        <p:nvSpPr>
          <p:cNvPr id="49" name="Content Placeholder 2">
            <a:extLst>
              <a:ext uri="{FF2B5EF4-FFF2-40B4-BE49-F238E27FC236}">
                <a16:creationId xmlns:a16="http://schemas.microsoft.com/office/drawing/2014/main" id="{FC656EFF-E4FE-621C-7C4D-203174A7440E}"/>
              </a:ext>
            </a:extLst>
          </p:cNvPr>
          <p:cNvSpPr>
            <a:spLocks noGrp="1"/>
          </p:cNvSpPr>
          <p:nvPr>
            <p:ph idx="1"/>
          </p:nvPr>
        </p:nvSpPr>
        <p:spPr>
          <a:xfrm>
            <a:off x="457835" y="1054620"/>
            <a:ext cx="8347076" cy="436280"/>
          </a:xfrm>
        </p:spPr>
        <p:txBody>
          <a:bodyPr/>
          <a:lstStyle/>
          <a:p>
            <a:pPr marL="0" indent="0">
              <a:buNone/>
            </a:pPr>
            <a:r>
              <a:rPr lang="en-US" b="1" spc="-20" dirty="0">
                <a:latin typeface="Arial" panose="020B0604020202020204" pitchFamily="34" charset="0"/>
                <a:cs typeface="Arial" panose="020B0604020202020204" pitchFamily="34" charset="0"/>
              </a:rPr>
              <a:t>Senior housing and care options</a:t>
            </a:r>
          </a:p>
        </p:txBody>
      </p:sp>
      <p:sp>
        <p:nvSpPr>
          <p:cNvPr id="50" name="TextBox 49">
            <a:extLst>
              <a:ext uri="{FF2B5EF4-FFF2-40B4-BE49-F238E27FC236}">
                <a16:creationId xmlns:a16="http://schemas.microsoft.com/office/drawing/2014/main" id="{860FDFD7-3CC8-2A8F-ECAF-973859B3974F}"/>
              </a:ext>
            </a:extLst>
          </p:cNvPr>
          <p:cNvSpPr txBox="1"/>
          <p:nvPr/>
        </p:nvSpPr>
        <p:spPr>
          <a:xfrm>
            <a:off x="467223" y="1523892"/>
            <a:ext cx="2450592" cy="276999"/>
          </a:xfrm>
          <a:prstGeom prst="rect">
            <a:avLst/>
          </a:prstGeom>
          <a:noFill/>
        </p:spPr>
        <p:txBody>
          <a:bodyPr wrap="square" lIns="0" tIns="0" rIns="0" bIns="0" rtlCol="0">
            <a:spAutoFit/>
          </a:bodyPr>
          <a:lstStyle/>
          <a:p>
            <a:pPr>
              <a:spcBef>
                <a:spcPts val="600"/>
              </a:spcBef>
            </a:pPr>
            <a:r>
              <a:rPr lang="en-US" b="1" dirty="0"/>
              <a:t>55+ communities</a:t>
            </a:r>
          </a:p>
        </p:txBody>
      </p:sp>
      <p:sp>
        <p:nvSpPr>
          <p:cNvPr id="51" name="Rectangle 50">
            <a:extLst>
              <a:ext uri="{FF2B5EF4-FFF2-40B4-BE49-F238E27FC236}">
                <a16:creationId xmlns:a16="http://schemas.microsoft.com/office/drawing/2014/main" id="{1AC8B244-CA72-1182-F957-9AF0E132D19E}"/>
              </a:ext>
              <a:ext uri="{C183D7F6-B498-43B3-948B-1728B52AA6E4}">
                <adec:decorative xmlns:adec="http://schemas.microsoft.com/office/drawing/2017/decorative" val="1"/>
              </a:ext>
            </a:extLst>
          </p:cNvPr>
          <p:cNvSpPr/>
          <p:nvPr/>
        </p:nvSpPr>
        <p:spPr>
          <a:xfrm>
            <a:off x="467224" y="1927683"/>
            <a:ext cx="633859" cy="1554304"/>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52" name="Content Placeholder 2">
            <a:extLst>
              <a:ext uri="{FF2B5EF4-FFF2-40B4-BE49-F238E27FC236}">
                <a16:creationId xmlns:a16="http://schemas.microsoft.com/office/drawing/2014/main" id="{B6187C05-AAF9-BA9B-A836-55FFC4383BB1}"/>
              </a:ext>
            </a:extLst>
          </p:cNvPr>
          <p:cNvSpPr txBox="1">
            <a:spLocks/>
          </p:cNvSpPr>
          <p:nvPr/>
        </p:nvSpPr>
        <p:spPr>
          <a:xfrm>
            <a:off x="1101082" y="1927683"/>
            <a:ext cx="5052834" cy="1554304"/>
          </a:xfrm>
          <a:prstGeom prst="rect">
            <a:avLst/>
          </a:prstGeom>
          <a:solidFill>
            <a:srgbClr val="06874E"/>
          </a:solidFill>
        </p:spPr>
        <p:txBody>
          <a:bodyPr vert="horz" lIns="182880" tIns="91440" rIns="91440" bIns="91440" rtlCol="0" anchor="ctr">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600"/>
              </a:spcBef>
              <a:buClr>
                <a:schemeClr val="bg1"/>
              </a:buClr>
              <a:buNone/>
            </a:pPr>
            <a:r>
              <a:rPr lang="en-US" sz="1800" spc="-20" dirty="0">
                <a:solidFill>
                  <a:schemeClr val="bg1"/>
                </a:solidFill>
                <a:cs typeface="Arial" panose="020B0604020202020204" pitchFamily="34" charset="0"/>
              </a:rPr>
              <a:t>Takes care of accessible living and socialization.</a:t>
            </a:r>
          </a:p>
          <a:p>
            <a:pPr marL="0" indent="0">
              <a:spcBef>
                <a:spcPts val="600"/>
              </a:spcBef>
              <a:buClr>
                <a:schemeClr val="bg1"/>
              </a:buClr>
              <a:buNone/>
            </a:pPr>
            <a:r>
              <a:rPr lang="en-US" sz="1800" spc="-30" dirty="0">
                <a:solidFill>
                  <a:schemeClr val="bg1"/>
                </a:solidFill>
                <a:cs typeface="Arial" panose="020B0604020202020204" pitchFamily="34" charset="0"/>
              </a:rPr>
              <a:t>How will you bring in care if needed?</a:t>
            </a:r>
          </a:p>
          <a:p>
            <a:pPr marL="0" indent="0">
              <a:spcBef>
                <a:spcPts val="600"/>
              </a:spcBef>
              <a:buClr>
                <a:schemeClr val="bg1"/>
              </a:buClr>
              <a:buNone/>
            </a:pPr>
            <a:r>
              <a:rPr lang="en-US" sz="1800" spc="-20" dirty="0">
                <a:solidFill>
                  <a:schemeClr val="bg1"/>
                </a:solidFill>
                <a:cs typeface="Arial" panose="020B0604020202020204" pitchFamily="34" charset="0"/>
              </a:rPr>
              <a:t>Skilled nursing care may be needed</a:t>
            </a:r>
            <a:br>
              <a:rPr lang="en-US" sz="1800" spc="-20" dirty="0">
                <a:solidFill>
                  <a:schemeClr val="bg1"/>
                </a:solidFill>
                <a:cs typeface="Arial" panose="020B0604020202020204" pitchFamily="34" charset="0"/>
              </a:rPr>
            </a:br>
            <a:r>
              <a:rPr lang="en-US" sz="1800" spc="-20" dirty="0">
                <a:solidFill>
                  <a:schemeClr val="bg1"/>
                </a:solidFill>
                <a:cs typeface="Arial" panose="020B0604020202020204" pitchFamily="34" charset="0"/>
              </a:rPr>
              <a:t>at some point. </a:t>
            </a:r>
          </a:p>
        </p:txBody>
      </p:sp>
      <p:pic>
        <p:nvPicPr>
          <p:cNvPr id="53" name="Graphic 52">
            <a:extLst>
              <a:ext uri="{FF2B5EF4-FFF2-40B4-BE49-F238E27FC236}">
                <a16:creationId xmlns:a16="http://schemas.microsoft.com/office/drawing/2014/main" id="{A0D65955-3C39-70E9-13C2-74A472FD052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799" y="2542938"/>
            <a:ext cx="458709" cy="323795"/>
          </a:xfrm>
          <a:prstGeom prst="rect">
            <a:avLst/>
          </a:prstGeom>
        </p:spPr>
      </p:pic>
      <p:sp>
        <p:nvSpPr>
          <p:cNvPr id="54" name="TextBox 53">
            <a:extLst>
              <a:ext uri="{FF2B5EF4-FFF2-40B4-BE49-F238E27FC236}">
                <a16:creationId xmlns:a16="http://schemas.microsoft.com/office/drawing/2014/main" id="{8A3A439D-070E-F2AA-357A-EB833760B660}"/>
              </a:ext>
            </a:extLst>
          </p:cNvPr>
          <p:cNvSpPr txBox="1"/>
          <p:nvPr/>
        </p:nvSpPr>
        <p:spPr>
          <a:xfrm>
            <a:off x="6313986" y="1523892"/>
            <a:ext cx="4306706" cy="276999"/>
          </a:xfrm>
          <a:prstGeom prst="rect">
            <a:avLst/>
          </a:prstGeom>
          <a:noFill/>
        </p:spPr>
        <p:txBody>
          <a:bodyPr wrap="square" lIns="0" tIns="0" rIns="0" bIns="0" rtlCol="0">
            <a:spAutoFit/>
          </a:bodyPr>
          <a:lstStyle/>
          <a:p>
            <a:pPr>
              <a:spcBef>
                <a:spcPts val="600"/>
              </a:spcBef>
            </a:pPr>
            <a:r>
              <a:rPr lang="en-US" b="1" dirty="0"/>
              <a:t>Assisted living/Board and care homes</a:t>
            </a:r>
          </a:p>
        </p:txBody>
      </p:sp>
      <p:sp>
        <p:nvSpPr>
          <p:cNvPr id="55" name="Rectangle 54">
            <a:extLst>
              <a:ext uri="{FF2B5EF4-FFF2-40B4-BE49-F238E27FC236}">
                <a16:creationId xmlns:a16="http://schemas.microsoft.com/office/drawing/2014/main" id="{05C270DA-8490-B151-2F3D-575CEAA5B944}"/>
              </a:ext>
              <a:ext uri="{C183D7F6-B498-43B3-948B-1728B52AA6E4}">
                <adec:decorative xmlns:adec="http://schemas.microsoft.com/office/drawing/2017/decorative" val="1"/>
              </a:ext>
            </a:extLst>
          </p:cNvPr>
          <p:cNvSpPr/>
          <p:nvPr/>
        </p:nvSpPr>
        <p:spPr>
          <a:xfrm>
            <a:off x="6313987" y="1927683"/>
            <a:ext cx="633859" cy="1554304"/>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56" name="Content Placeholder 2">
            <a:extLst>
              <a:ext uri="{FF2B5EF4-FFF2-40B4-BE49-F238E27FC236}">
                <a16:creationId xmlns:a16="http://schemas.microsoft.com/office/drawing/2014/main" id="{BDCB87A9-FC3B-DB69-5C61-163576F82FF4}"/>
              </a:ext>
            </a:extLst>
          </p:cNvPr>
          <p:cNvSpPr txBox="1">
            <a:spLocks/>
          </p:cNvSpPr>
          <p:nvPr/>
        </p:nvSpPr>
        <p:spPr>
          <a:xfrm>
            <a:off x="6947844" y="1927683"/>
            <a:ext cx="4786955" cy="1554304"/>
          </a:xfrm>
          <a:prstGeom prst="rect">
            <a:avLst/>
          </a:prstGeom>
          <a:solidFill>
            <a:srgbClr val="00009A"/>
          </a:solidFill>
        </p:spPr>
        <p:txBody>
          <a:bodyPr vert="horz" lIns="182880" tIns="91440" rIns="91440" bIns="9144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600"/>
              </a:spcBef>
              <a:buClr>
                <a:schemeClr val="bg1"/>
              </a:buClr>
              <a:buNone/>
            </a:pPr>
            <a:r>
              <a:rPr lang="en-US" sz="1800" spc="-20" dirty="0">
                <a:solidFill>
                  <a:schemeClr val="bg1"/>
                </a:solidFill>
                <a:cs typeface="Arial" panose="020B0604020202020204" pitchFamily="34" charset="0"/>
              </a:rPr>
              <a:t>Takes care of accessible living, socialization, nutrition, and provides support for the activities of daily living.</a:t>
            </a:r>
          </a:p>
          <a:p>
            <a:pPr marL="0" indent="0">
              <a:spcBef>
                <a:spcPts val="600"/>
              </a:spcBef>
              <a:buClr>
                <a:schemeClr val="bg1"/>
              </a:buClr>
              <a:buNone/>
            </a:pPr>
            <a:r>
              <a:rPr lang="en-US" sz="1800" spc="-20" dirty="0">
                <a:solidFill>
                  <a:schemeClr val="bg1"/>
                </a:solidFill>
                <a:cs typeface="Arial" panose="020B0604020202020204" pitchFamily="34" charset="0"/>
              </a:rPr>
              <a:t>May need to move to skilled nursing home at some point.</a:t>
            </a:r>
          </a:p>
        </p:txBody>
      </p:sp>
      <p:pic>
        <p:nvPicPr>
          <p:cNvPr id="57" name="Graphic 56">
            <a:extLst>
              <a:ext uri="{FF2B5EF4-FFF2-40B4-BE49-F238E27FC236}">
                <a16:creationId xmlns:a16="http://schemas.microsoft.com/office/drawing/2014/main" id="{CCBC9426-2A19-79F9-B7D0-A7A0C9A30A5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01562" y="2542938"/>
            <a:ext cx="458709" cy="323795"/>
          </a:xfrm>
          <a:prstGeom prst="rect">
            <a:avLst/>
          </a:prstGeom>
        </p:spPr>
      </p:pic>
      <p:sp>
        <p:nvSpPr>
          <p:cNvPr id="58" name="TextBox 57">
            <a:extLst>
              <a:ext uri="{FF2B5EF4-FFF2-40B4-BE49-F238E27FC236}">
                <a16:creationId xmlns:a16="http://schemas.microsoft.com/office/drawing/2014/main" id="{7298554C-809D-970F-570D-F17F3AE94FF2}"/>
              </a:ext>
            </a:extLst>
          </p:cNvPr>
          <p:cNvSpPr txBox="1"/>
          <p:nvPr/>
        </p:nvSpPr>
        <p:spPr>
          <a:xfrm>
            <a:off x="467224" y="3742133"/>
            <a:ext cx="4015813" cy="492443"/>
          </a:xfrm>
          <a:prstGeom prst="rect">
            <a:avLst/>
          </a:prstGeom>
          <a:noFill/>
        </p:spPr>
        <p:txBody>
          <a:bodyPr wrap="square" lIns="0" tIns="0" rIns="0" bIns="0" rtlCol="0">
            <a:spAutoFit/>
          </a:bodyPr>
          <a:lstStyle/>
          <a:p>
            <a:pPr>
              <a:spcBef>
                <a:spcPts val="600"/>
              </a:spcBef>
            </a:pPr>
            <a:r>
              <a:rPr lang="en-US" sz="1600" b="1" dirty="0"/>
              <a:t>Continuing Care Retirement Communities (CCRCs)</a:t>
            </a:r>
          </a:p>
        </p:txBody>
      </p:sp>
      <p:sp>
        <p:nvSpPr>
          <p:cNvPr id="59" name="Rectangle 58">
            <a:extLst>
              <a:ext uri="{FF2B5EF4-FFF2-40B4-BE49-F238E27FC236}">
                <a16:creationId xmlns:a16="http://schemas.microsoft.com/office/drawing/2014/main" id="{344D9921-140E-AEFC-F360-C90C66E8C89C}"/>
              </a:ext>
              <a:ext uri="{C183D7F6-B498-43B3-948B-1728B52AA6E4}">
                <adec:decorative xmlns:adec="http://schemas.microsoft.com/office/drawing/2017/decorative" val="1"/>
              </a:ext>
            </a:extLst>
          </p:cNvPr>
          <p:cNvSpPr/>
          <p:nvPr/>
        </p:nvSpPr>
        <p:spPr>
          <a:xfrm>
            <a:off x="467224" y="4366649"/>
            <a:ext cx="633859" cy="1554304"/>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60" name="Content Placeholder 2">
            <a:extLst>
              <a:ext uri="{FF2B5EF4-FFF2-40B4-BE49-F238E27FC236}">
                <a16:creationId xmlns:a16="http://schemas.microsoft.com/office/drawing/2014/main" id="{C0A4EC26-BD3B-7CAC-1CBF-B3DC60D1D7DF}"/>
              </a:ext>
            </a:extLst>
          </p:cNvPr>
          <p:cNvSpPr txBox="1">
            <a:spLocks/>
          </p:cNvSpPr>
          <p:nvPr/>
        </p:nvSpPr>
        <p:spPr>
          <a:xfrm>
            <a:off x="1101082" y="4366649"/>
            <a:ext cx="5052832" cy="1554304"/>
          </a:xfrm>
          <a:prstGeom prst="rect">
            <a:avLst/>
          </a:prstGeom>
          <a:solidFill>
            <a:srgbClr val="EC6453"/>
          </a:solidFill>
        </p:spPr>
        <p:txBody>
          <a:bodyPr vert="horz" lIns="182880" tIns="91440" rIns="91440" bIns="91440" rtlCol="0" anchor="ctr" anchorCtr="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lvl="1" indent="0">
              <a:spcBef>
                <a:spcPts val="600"/>
              </a:spcBef>
              <a:buClr>
                <a:schemeClr val="bg1"/>
              </a:buClr>
              <a:buNone/>
            </a:pPr>
            <a:r>
              <a:rPr lang="en-US" spc="-20" dirty="0">
                <a:solidFill>
                  <a:schemeClr val="bg1"/>
                </a:solidFill>
                <a:cs typeface="Arial" panose="020B0604020202020204" pitchFamily="34" charset="0"/>
              </a:rPr>
              <a:t>Full continuum of living and care from independent living to assisted living to skilled nursing and memory care. </a:t>
            </a:r>
          </a:p>
        </p:txBody>
      </p:sp>
      <p:pic>
        <p:nvPicPr>
          <p:cNvPr id="61" name="Graphic 60">
            <a:extLst>
              <a:ext uri="{FF2B5EF4-FFF2-40B4-BE49-F238E27FC236}">
                <a16:creationId xmlns:a16="http://schemas.microsoft.com/office/drawing/2014/main" id="{484148CE-155C-E18F-5BE8-DA910144FE0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799" y="4981904"/>
            <a:ext cx="458709" cy="323795"/>
          </a:xfrm>
          <a:prstGeom prst="rect">
            <a:avLst/>
          </a:prstGeom>
        </p:spPr>
      </p:pic>
      <p:sp>
        <p:nvSpPr>
          <p:cNvPr id="62" name="TextBox 61">
            <a:extLst>
              <a:ext uri="{FF2B5EF4-FFF2-40B4-BE49-F238E27FC236}">
                <a16:creationId xmlns:a16="http://schemas.microsoft.com/office/drawing/2014/main" id="{7EDDD7C6-5FEA-92B1-FB79-F26E9504E435}"/>
              </a:ext>
            </a:extLst>
          </p:cNvPr>
          <p:cNvSpPr txBox="1"/>
          <p:nvPr/>
        </p:nvSpPr>
        <p:spPr>
          <a:xfrm>
            <a:off x="6313986" y="3957772"/>
            <a:ext cx="2450592" cy="246221"/>
          </a:xfrm>
          <a:prstGeom prst="rect">
            <a:avLst/>
          </a:prstGeom>
          <a:noFill/>
        </p:spPr>
        <p:txBody>
          <a:bodyPr wrap="square" lIns="0" tIns="0" rIns="0" bIns="0" rtlCol="0">
            <a:spAutoFit/>
          </a:bodyPr>
          <a:lstStyle/>
          <a:p>
            <a:pPr>
              <a:spcBef>
                <a:spcPts val="600"/>
              </a:spcBef>
            </a:pPr>
            <a:r>
              <a:rPr lang="en-US" sz="1600" b="1" dirty="0"/>
              <a:t>Skilled nursing homes</a:t>
            </a:r>
          </a:p>
        </p:txBody>
      </p:sp>
      <p:sp>
        <p:nvSpPr>
          <p:cNvPr id="63" name="Rectangle 62">
            <a:extLst>
              <a:ext uri="{FF2B5EF4-FFF2-40B4-BE49-F238E27FC236}">
                <a16:creationId xmlns:a16="http://schemas.microsoft.com/office/drawing/2014/main" id="{2C567E02-2A64-D513-34D1-380876AE63B5}"/>
              </a:ext>
              <a:ext uri="{C183D7F6-B498-43B3-948B-1728B52AA6E4}">
                <adec:decorative xmlns:adec="http://schemas.microsoft.com/office/drawing/2017/decorative" val="1"/>
              </a:ext>
            </a:extLst>
          </p:cNvPr>
          <p:cNvSpPr/>
          <p:nvPr/>
        </p:nvSpPr>
        <p:spPr>
          <a:xfrm>
            <a:off x="6313987" y="4366649"/>
            <a:ext cx="633859" cy="1554304"/>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64" name="Content Placeholder 2">
            <a:extLst>
              <a:ext uri="{FF2B5EF4-FFF2-40B4-BE49-F238E27FC236}">
                <a16:creationId xmlns:a16="http://schemas.microsoft.com/office/drawing/2014/main" id="{AD219957-C3A8-D26C-76FE-27185DA2F2FA}"/>
              </a:ext>
              <a:ext uri="{C183D7F6-B498-43B3-948B-1728B52AA6E4}">
                <adec:decorative xmlns:adec="http://schemas.microsoft.com/office/drawing/2017/decorative" val="1"/>
              </a:ext>
            </a:extLst>
          </p:cNvPr>
          <p:cNvSpPr txBox="1">
            <a:spLocks/>
          </p:cNvSpPr>
          <p:nvPr/>
        </p:nvSpPr>
        <p:spPr>
          <a:xfrm>
            <a:off x="6947844" y="4366649"/>
            <a:ext cx="4786955" cy="1554304"/>
          </a:xfrm>
          <a:prstGeom prst="rect">
            <a:avLst/>
          </a:prstGeom>
          <a:solidFill>
            <a:schemeClr val="accent4"/>
          </a:solidFill>
        </p:spPr>
        <p:txBody>
          <a:bodyPr vert="horz" lIns="182880" tIns="91440" rIns="91440" bIns="9144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600"/>
              </a:spcBef>
              <a:buNone/>
            </a:pPr>
            <a:endParaRPr lang="en-US" sz="1400" dirty="0">
              <a:solidFill>
                <a:schemeClr val="bg1"/>
              </a:solidFill>
            </a:endParaRPr>
          </a:p>
        </p:txBody>
      </p:sp>
      <p:pic>
        <p:nvPicPr>
          <p:cNvPr id="65" name="Graphic 64">
            <a:extLst>
              <a:ext uri="{FF2B5EF4-FFF2-40B4-BE49-F238E27FC236}">
                <a16:creationId xmlns:a16="http://schemas.microsoft.com/office/drawing/2014/main" id="{AF86C4A5-A809-6663-9111-8777C3BA8BC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01562" y="4981904"/>
            <a:ext cx="458709" cy="323795"/>
          </a:xfrm>
          <a:prstGeom prst="rect">
            <a:avLst/>
          </a:prstGeom>
        </p:spPr>
      </p:pic>
      <p:pic>
        <p:nvPicPr>
          <p:cNvPr id="66" name="Graphic 65">
            <a:extLst>
              <a:ext uri="{FF2B5EF4-FFF2-40B4-BE49-F238E27FC236}">
                <a16:creationId xmlns:a16="http://schemas.microsoft.com/office/drawing/2014/main" id="{F74786E7-FEF7-1642-78BF-A7A52207DD0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75482" y="4577962"/>
            <a:ext cx="1131679" cy="1131679"/>
          </a:xfrm>
          <a:prstGeom prst="rect">
            <a:avLst/>
          </a:prstGeom>
        </p:spPr>
      </p:pic>
      <p:sp>
        <p:nvSpPr>
          <p:cNvPr id="6" name="Slide Number Placeholder 5">
            <a:extLst>
              <a:ext uri="{FF2B5EF4-FFF2-40B4-BE49-F238E27FC236}">
                <a16:creationId xmlns:a16="http://schemas.microsoft.com/office/drawing/2014/main" id="{D3CC23AD-722F-C8C9-641D-C18BE8A3B21B}"/>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62</a:t>
            </a:fld>
            <a:endParaRPr lang="en-US" dirty="0"/>
          </a:p>
        </p:txBody>
      </p:sp>
    </p:spTree>
    <p:extLst>
      <p:ext uri="{BB962C8B-B14F-4D97-AF65-F5344CB8AC3E}">
        <p14:creationId xmlns:p14="http://schemas.microsoft.com/office/powerpoint/2010/main" val="46525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466342" y="472437"/>
            <a:ext cx="11274553" cy="792167"/>
          </a:xfrm>
        </p:spPr>
        <p:txBody>
          <a:bodyPr vert="horz" lIns="0" tIns="0" rIns="0" bIns="0" rtlCol="0" anchor="t">
            <a:normAutofit/>
          </a:bodyPr>
          <a:lstStyle/>
          <a:p>
            <a:r>
              <a:rPr lang="en-US" altLang="en-US" dirty="0"/>
              <a:t>Plan ahead: The financial realities</a:t>
            </a:r>
          </a:p>
        </p:txBody>
      </p:sp>
      <p:sp>
        <p:nvSpPr>
          <p:cNvPr id="14" name="Content Placeholder 2">
            <a:extLst>
              <a:ext uri="{FF2B5EF4-FFF2-40B4-BE49-F238E27FC236}">
                <a16:creationId xmlns:a16="http://schemas.microsoft.com/office/drawing/2014/main" id="{ABB28792-6F67-A78C-8866-157BA725C97D}"/>
              </a:ext>
            </a:extLst>
          </p:cNvPr>
          <p:cNvSpPr>
            <a:spLocks noGrp="1"/>
          </p:cNvSpPr>
          <p:nvPr>
            <p:ph idx="1"/>
          </p:nvPr>
        </p:nvSpPr>
        <p:spPr>
          <a:xfrm>
            <a:off x="457835" y="1054620"/>
            <a:ext cx="8347076" cy="436280"/>
          </a:xfrm>
        </p:spPr>
        <p:txBody>
          <a:bodyPr/>
          <a:lstStyle/>
          <a:p>
            <a:pPr marL="0" indent="0">
              <a:buNone/>
            </a:pPr>
            <a:r>
              <a:rPr lang="en-US" b="1" spc="-20" dirty="0">
                <a:latin typeface="Arial" panose="020B0604020202020204" pitchFamily="34" charset="0"/>
                <a:cs typeface="Arial" panose="020B0604020202020204" pitchFamily="34" charset="0"/>
              </a:rPr>
              <a:t>Researching, touring, and pricing the options</a:t>
            </a:r>
            <a:endParaRPr lang="en-US" sz="1400" dirty="0"/>
          </a:p>
        </p:txBody>
      </p:sp>
      <p:sp>
        <p:nvSpPr>
          <p:cNvPr id="15" name="Rectangle 14">
            <a:extLst>
              <a:ext uri="{FF2B5EF4-FFF2-40B4-BE49-F238E27FC236}">
                <a16:creationId xmlns:a16="http://schemas.microsoft.com/office/drawing/2014/main" id="{1A883A0B-06CD-87AA-F01D-46E1A7778AF3}"/>
              </a:ext>
            </a:extLst>
          </p:cNvPr>
          <p:cNvSpPr/>
          <p:nvPr/>
        </p:nvSpPr>
        <p:spPr>
          <a:xfrm>
            <a:off x="1927177" y="1963272"/>
            <a:ext cx="4083424" cy="3888889"/>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0" numCol="1" spcCol="0" rtlCol="0" fromWordArt="0" anchor="t" anchorCtr="0" forceAA="0" compatLnSpc="1">
            <a:prstTxWarp prst="textNoShape">
              <a:avLst/>
            </a:prstTxWarp>
            <a:noAutofit/>
          </a:bodyPr>
          <a:lstStyle/>
          <a:p>
            <a:r>
              <a:rPr lang="en-US" sz="2000" b="1" dirty="0">
                <a:latin typeface="Arial" panose="020B0604020202020204" pitchFamily="34" charset="0"/>
                <a:cs typeface="Arial" panose="020B0604020202020204" pitchFamily="34" charset="0"/>
              </a:rPr>
              <a:t>Genworth Cost of Care Survey</a:t>
            </a:r>
          </a:p>
          <a:p>
            <a:pPr marL="285750" indent="-285750">
              <a:spcBef>
                <a:spcPts val="600"/>
              </a:spcBef>
              <a:buFont typeface="Arial" panose="020B0604020202020204" pitchFamily="34" charset="0"/>
              <a:buChar char="•"/>
            </a:pPr>
            <a:r>
              <a:rPr lang="en-US" sz="2000" dirty="0"/>
              <a:t>Available online.</a:t>
            </a:r>
          </a:p>
          <a:p>
            <a:pPr marL="285750" indent="-285750">
              <a:spcBef>
                <a:spcPts val="600"/>
              </a:spcBef>
              <a:buFont typeface="Arial" panose="020B0604020202020204" pitchFamily="34" charset="0"/>
              <a:buChar char="•"/>
            </a:pPr>
            <a:r>
              <a:rPr lang="en-US" sz="2000" dirty="0"/>
              <a:t>Provides national average costs for home health care, assisted living, adult day care, and skilled nursing care.</a:t>
            </a:r>
          </a:p>
          <a:p>
            <a:pPr marL="285750" indent="-285750">
              <a:spcBef>
                <a:spcPts val="600"/>
              </a:spcBef>
              <a:buFont typeface="Arial" panose="020B0604020202020204" pitchFamily="34" charset="0"/>
              <a:buChar char="•"/>
            </a:pPr>
            <a:r>
              <a:rPr lang="en-US" sz="2000" dirty="0"/>
              <a:t>Can narrow search to specific geographic areas and zip codes to get more targeted pricing.</a:t>
            </a:r>
          </a:p>
        </p:txBody>
      </p:sp>
      <p:sp>
        <p:nvSpPr>
          <p:cNvPr id="16" name="Rectangle 15">
            <a:extLst>
              <a:ext uri="{FF2B5EF4-FFF2-40B4-BE49-F238E27FC236}">
                <a16:creationId xmlns:a16="http://schemas.microsoft.com/office/drawing/2014/main" id="{84C64C22-1196-0A12-E3CC-BF7EA0DF667C}"/>
              </a:ext>
              <a:ext uri="{C183D7F6-B498-43B3-948B-1728B52AA6E4}">
                <adec:decorative xmlns:adec="http://schemas.microsoft.com/office/drawing/2017/decorative" val="1"/>
              </a:ext>
            </a:extLst>
          </p:cNvPr>
          <p:cNvSpPr/>
          <p:nvPr/>
        </p:nvSpPr>
        <p:spPr>
          <a:xfrm>
            <a:off x="1047116" y="1963272"/>
            <a:ext cx="794359" cy="388888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17" name="Graphic 16">
            <a:extLst>
              <a:ext uri="{FF2B5EF4-FFF2-40B4-BE49-F238E27FC236}">
                <a16:creationId xmlns:a16="http://schemas.microsoft.com/office/drawing/2014/main" id="{1C0D5CF8-BB0F-6F3C-2A58-39111EFC20B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62297" y="2202889"/>
            <a:ext cx="563997" cy="674782"/>
          </a:xfrm>
          <a:prstGeom prst="rect">
            <a:avLst/>
          </a:prstGeom>
        </p:spPr>
      </p:pic>
      <p:sp>
        <p:nvSpPr>
          <p:cNvPr id="18" name="Rectangle 17">
            <a:extLst>
              <a:ext uri="{FF2B5EF4-FFF2-40B4-BE49-F238E27FC236}">
                <a16:creationId xmlns:a16="http://schemas.microsoft.com/office/drawing/2014/main" id="{52CC36EA-B5AB-7A10-6747-5F21AC83C212}"/>
              </a:ext>
            </a:extLst>
          </p:cNvPr>
          <p:cNvSpPr/>
          <p:nvPr/>
        </p:nvSpPr>
        <p:spPr>
          <a:xfrm>
            <a:off x="7076071" y="1963272"/>
            <a:ext cx="4087368" cy="3888889"/>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0" numCol="1" spcCol="0" rtlCol="0" fromWordArt="0" anchor="t" anchorCtr="0" forceAA="0" compatLnSpc="1">
            <a:prstTxWarp prst="textNoShape">
              <a:avLst/>
            </a:prstTxWarp>
            <a:noAutofit/>
          </a:bodyPr>
          <a:lstStyle/>
          <a:p>
            <a:r>
              <a:rPr lang="en-US" sz="2000" b="1" dirty="0">
                <a:latin typeface="Arial" panose="020B0604020202020204" pitchFamily="34" charset="0"/>
                <a:cs typeface="Arial" panose="020B0604020202020204" pitchFamily="34" charset="0"/>
              </a:rPr>
              <a:t>A Place for Mom </a:t>
            </a:r>
          </a:p>
          <a:p>
            <a:pPr marL="285750" lvl="1" indent="-285750">
              <a:spcBef>
                <a:spcPts val="600"/>
              </a:spcBef>
              <a:buFont typeface="Arial" panose="020B0604020202020204" pitchFamily="34" charset="0"/>
              <a:buChar char="•"/>
            </a:pPr>
            <a:r>
              <a:rPr lang="en-US" sz="2000" dirty="0"/>
              <a:t>Free service that you can access online or by phone.</a:t>
            </a:r>
          </a:p>
          <a:p>
            <a:pPr marL="285750" lvl="1" indent="-285750">
              <a:spcBef>
                <a:spcPts val="600"/>
              </a:spcBef>
              <a:buFont typeface="Arial" panose="020B0604020202020204" pitchFamily="34" charset="0"/>
              <a:buChar char="•"/>
            </a:pPr>
            <a:r>
              <a:rPr lang="en-US" sz="2000" dirty="0"/>
              <a:t>Provides personalized guidance and simplifies the search for home care and senior living options.</a:t>
            </a:r>
          </a:p>
        </p:txBody>
      </p:sp>
      <p:sp>
        <p:nvSpPr>
          <p:cNvPr id="19" name="Rectangle 18">
            <a:extLst>
              <a:ext uri="{FF2B5EF4-FFF2-40B4-BE49-F238E27FC236}">
                <a16:creationId xmlns:a16="http://schemas.microsoft.com/office/drawing/2014/main" id="{BCB79985-C23D-922F-E4EF-0FD2147209B9}"/>
              </a:ext>
              <a:ext uri="{C183D7F6-B498-43B3-948B-1728B52AA6E4}">
                <adec:decorative xmlns:adec="http://schemas.microsoft.com/office/drawing/2017/decorative" val="1"/>
              </a:ext>
            </a:extLst>
          </p:cNvPr>
          <p:cNvSpPr/>
          <p:nvPr/>
        </p:nvSpPr>
        <p:spPr>
          <a:xfrm>
            <a:off x="6196013" y="1963272"/>
            <a:ext cx="794359" cy="388888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20" name="Graphic 19">
            <a:extLst>
              <a:ext uri="{FF2B5EF4-FFF2-40B4-BE49-F238E27FC236}">
                <a16:creationId xmlns:a16="http://schemas.microsoft.com/office/drawing/2014/main" id="{06CEE10A-F6E7-BCEE-F4D9-F52785FB15F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373887" y="2202889"/>
            <a:ext cx="438608" cy="674782"/>
          </a:xfrm>
          <a:prstGeom prst="rect">
            <a:avLst/>
          </a:prstGeom>
        </p:spPr>
      </p:pic>
      <p:sp>
        <p:nvSpPr>
          <p:cNvPr id="4" name="Slide Number Placeholder 3">
            <a:extLst>
              <a:ext uri="{FF2B5EF4-FFF2-40B4-BE49-F238E27FC236}">
                <a16:creationId xmlns:a16="http://schemas.microsoft.com/office/drawing/2014/main" id="{87CAD843-0514-B863-3BC1-02BBE6190E78}"/>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63</a:t>
            </a:fld>
            <a:endParaRPr lang="en-US" dirty="0"/>
          </a:p>
        </p:txBody>
      </p:sp>
    </p:spTree>
    <p:extLst>
      <p:ext uri="{BB962C8B-B14F-4D97-AF65-F5344CB8AC3E}">
        <p14:creationId xmlns:p14="http://schemas.microsoft.com/office/powerpoint/2010/main" val="243378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Grp="1" noChangeArrowheads="1"/>
          </p:cNvSpPr>
          <p:nvPr>
            <p:ph type="title"/>
          </p:nvPr>
        </p:nvSpPr>
        <p:spPr>
          <a:xfrm>
            <a:off x="466342" y="472437"/>
            <a:ext cx="11274553" cy="792167"/>
          </a:xfrm>
        </p:spPr>
        <p:txBody>
          <a:bodyPr vert="horz" lIns="0" tIns="0" rIns="0" bIns="0" rtlCol="0" anchor="t">
            <a:normAutofit/>
          </a:bodyPr>
          <a:lstStyle/>
          <a:p>
            <a:r>
              <a:rPr lang="en-US" altLang="en-US" dirty="0"/>
              <a:t>Physical and financial realities: conversation starter</a:t>
            </a:r>
          </a:p>
        </p:txBody>
      </p:sp>
      <p:sp>
        <p:nvSpPr>
          <p:cNvPr id="52" name="Rectangle 51">
            <a:extLst>
              <a:ext uri="{FF2B5EF4-FFF2-40B4-BE49-F238E27FC236}">
                <a16:creationId xmlns:a16="http://schemas.microsoft.com/office/drawing/2014/main" id="{ACF14087-5DAC-849E-D19F-106FB5739EEF}"/>
              </a:ext>
            </a:extLst>
          </p:cNvPr>
          <p:cNvSpPr/>
          <p:nvPr/>
        </p:nvSpPr>
        <p:spPr>
          <a:xfrm>
            <a:off x="466342" y="1246789"/>
            <a:ext cx="6696457" cy="4667053"/>
          </a:xfrm>
          <a:prstGeom prst="rect">
            <a:avLst/>
          </a:prstGeom>
          <a:solidFill>
            <a:srgbClr val="D77D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0" rIns="274320" bIns="0" numCol="1" spcCol="0" rtlCol="0" fromWordArt="0" anchor="ctr" anchorCtr="0" forceAA="0" compatLnSpc="1">
            <a:prstTxWarp prst="textNoShape">
              <a:avLst/>
            </a:prstTxWarp>
            <a:noAutofit/>
          </a:bodyPr>
          <a:lstStyle/>
          <a:p>
            <a:r>
              <a:rPr lang="en-US" sz="2000" b="1" i="1" dirty="0">
                <a:latin typeface="Arial" panose="020B0604020202020204" pitchFamily="34" charset="0"/>
                <a:cs typeface="Arial" panose="020B0604020202020204" pitchFamily="34" charset="0"/>
              </a:rPr>
              <a:t>“Mom, </a:t>
            </a:r>
          </a:p>
          <a:p>
            <a:r>
              <a:rPr lang="en-US" sz="2000" b="1" i="1" dirty="0">
                <a:latin typeface="Arial" panose="020B0604020202020204" pitchFamily="34" charset="0"/>
                <a:cs typeface="Arial" panose="020B0604020202020204" pitchFamily="34" charset="0"/>
              </a:rPr>
              <a:t>In our last conversation we talked about your hopes and wishes for how you would like to live as you age. The next step is to do our research so that we are prepared. I (we) would love for us to make that a project that we can work on together. Alternatively, I (we) can do the research and present you with available services and options in the area for you to consider. This is all about us being able to support you and to do that in way that would make you feel comfortable. Would you like to work on this together or would you prefer that I (we) do the research and present it to you?”</a:t>
            </a:r>
          </a:p>
        </p:txBody>
      </p:sp>
      <p:pic>
        <p:nvPicPr>
          <p:cNvPr id="5" name="Picture 4" descr="An individual supporting and holding hands with their senior parent.">
            <a:extLst>
              <a:ext uri="{FF2B5EF4-FFF2-40B4-BE49-F238E27FC236}">
                <a16:creationId xmlns:a16="http://schemas.microsoft.com/office/drawing/2014/main" id="{FD19D5F2-36F4-0933-DFB4-5391DE5FCC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158383" y="1246789"/>
            <a:ext cx="5030442" cy="4667053"/>
          </a:xfrm>
          <a:prstGeom prst="rect">
            <a:avLst/>
          </a:prstGeom>
        </p:spPr>
      </p:pic>
      <p:sp>
        <p:nvSpPr>
          <p:cNvPr id="2" name="Slide Number Placeholder 1">
            <a:extLst>
              <a:ext uri="{FF2B5EF4-FFF2-40B4-BE49-F238E27FC236}">
                <a16:creationId xmlns:a16="http://schemas.microsoft.com/office/drawing/2014/main" id="{2D4EA833-1DFC-3411-F7CC-0B70A741535C}"/>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64</a:t>
            </a:fld>
            <a:endParaRPr lang="en-US" dirty="0"/>
          </a:p>
        </p:txBody>
      </p:sp>
    </p:spTree>
    <p:extLst>
      <p:ext uri="{BB962C8B-B14F-4D97-AF65-F5344CB8AC3E}">
        <p14:creationId xmlns:p14="http://schemas.microsoft.com/office/powerpoint/2010/main" val="54237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Grp="1" noChangeArrowheads="1"/>
          </p:cNvSpPr>
          <p:nvPr>
            <p:ph type="title"/>
          </p:nvPr>
        </p:nvSpPr>
        <p:spPr>
          <a:xfrm>
            <a:off x="466342" y="472437"/>
            <a:ext cx="11274553" cy="792167"/>
          </a:xfrm>
        </p:spPr>
        <p:txBody>
          <a:bodyPr vert="horz" lIns="0" tIns="0" rIns="0" bIns="0" rtlCol="0" anchor="t">
            <a:normAutofit/>
          </a:bodyPr>
          <a:lstStyle/>
          <a:p>
            <a:r>
              <a:rPr lang="en-US" altLang="en-US" dirty="0"/>
              <a:t>Physical and financial realities: conversation starter</a:t>
            </a:r>
          </a:p>
        </p:txBody>
      </p:sp>
      <p:sp>
        <p:nvSpPr>
          <p:cNvPr id="52" name="Rectangle 51">
            <a:extLst>
              <a:ext uri="{FF2B5EF4-FFF2-40B4-BE49-F238E27FC236}">
                <a16:creationId xmlns:a16="http://schemas.microsoft.com/office/drawing/2014/main" id="{ACF14087-5DAC-849E-D19F-106FB5739EEF}"/>
              </a:ext>
            </a:extLst>
          </p:cNvPr>
          <p:cNvSpPr/>
          <p:nvPr/>
        </p:nvSpPr>
        <p:spPr>
          <a:xfrm>
            <a:off x="466342" y="1246790"/>
            <a:ext cx="6696457" cy="4667053"/>
          </a:xfrm>
          <a:prstGeom prst="rect">
            <a:avLst/>
          </a:prstGeom>
          <a:solidFill>
            <a:srgbClr val="D77D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0" rIns="457200" bIns="0" numCol="1" spcCol="0" rtlCol="0" fromWordArt="0" anchor="ctr" anchorCtr="0" forceAA="0" compatLnSpc="1">
            <a:prstTxWarp prst="textNoShape">
              <a:avLst/>
            </a:prstTxWarp>
            <a:noAutofit/>
          </a:bodyPr>
          <a:lstStyle/>
          <a:p>
            <a:pPr>
              <a:lnSpc>
                <a:spcPct val="107000"/>
              </a:lnSpc>
              <a:spcAft>
                <a:spcPts val="800"/>
              </a:spcAft>
              <a:defRPr/>
            </a:pPr>
            <a:r>
              <a:rPr lang="en-CA" sz="2000" b="1" i="1" spc="10" dirty="0">
                <a:latin typeface="Arial" panose="020B0604020202020204" pitchFamily="34" charset="0"/>
                <a:cs typeface="Arial" panose="020B0604020202020204" pitchFamily="34" charset="0"/>
              </a:rPr>
              <a:t>“Mom, </a:t>
            </a:r>
          </a:p>
          <a:p>
            <a:pPr>
              <a:lnSpc>
                <a:spcPct val="107000"/>
              </a:lnSpc>
              <a:spcAft>
                <a:spcPts val="800"/>
              </a:spcAft>
            </a:pPr>
            <a:r>
              <a:rPr lang="en-CA" sz="2000" b="1" i="1" dirty="0">
                <a:latin typeface="Arial" panose="020B0604020202020204" pitchFamily="34" charset="0"/>
                <a:ea typeface="Calibri" panose="020F0502020204030204" pitchFamily="34" charset="0"/>
                <a:cs typeface="Arial" panose="020B0604020202020204" pitchFamily="34" charset="0"/>
              </a:rPr>
              <a:t>After our last conversation, I (we) did some research on available options and </a:t>
            </a:r>
            <a:r>
              <a:rPr lang="en-CA" sz="2000" b="1" i="1" dirty="0">
                <a:latin typeface="Arial" panose="020B0604020202020204" pitchFamily="34" charset="0"/>
                <a:cs typeface="Arial" panose="020B0604020202020204" pitchFamily="34" charset="0"/>
              </a:rPr>
              <a:t>their</a:t>
            </a:r>
            <a:r>
              <a:rPr lang="en-CA" sz="2000" b="1" i="1" dirty="0">
                <a:latin typeface="Arial" panose="020B0604020202020204" pitchFamily="34" charset="0"/>
                <a:ea typeface="Calibri" panose="020F0502020204030204" pitchFamily="34" charset="0"/>
                <a:cs typeface="Arial" panose="020B0604020202020204" pitchFamily="34" charset="0"/>
              </a:rPr>
              <a:t> costs.</a:t>
            </a:r>
            <a:br>
              <a:rPr lang="en-CA" sz="2000" b="1" i="1" dirty="0">
                <a:latin typeface="Arial" panose="020B0604020202020204" pitchFamily="34" charset="0"/>
                <a:ea typeface="Calibri" panose="020F0502020204030204" pitchFamily="34" charset="0"/>
                <a:cs typeface="Arial" panose="020B0604020202020204" pitchFamily="34" charset="0"/>
              </a:rPr>
            </a:br>
            <a:r>
              <a:rPr lang="en-CA" sz="2000" b="1" i="1" dirty="0">
                <a:latin typeface="Arial" panose="020B0604020202020204" pitchFamily="34" charset="0"/>
                <a:ea typeface="Calibri" panose="020F0502020204030204" pitchFamily="34" charset="0"/>
                <a:cs typeface="Arial" panose="020B0604020202020204" pitchFamily="34" charset="0"/>
              </a:rPr>
              <a:t>I (we) would like to share these with you so that you can start to think about what might work best for you. Even if we never need to take advantage of any of these services or communities, it will give me(us) peace of mind</a:t>
            </a:r>
            <a:br>
              <a:rPr lang="en-CA" sz="2000" b="1" i="1" dirty="0">
                <a:latin typeface="Arial" panose="020B0604020202020204" pitchFamily="34" charset="0"/>
                <a:ea typeface="Calibri" panose="020F0502020204030204" pitchFamily="34" charset="0"/>
                <a:cs typeface="Arial" panose="020B0604020202020204" pitchFamily="34" charset="0"/>
              </a:rPr>
            </a:br>
            <a:r>
              <a:rPr lang="en-CA" sz="2000" b="1" i="1" dirty="0">
                <a:latin typeface="Arial" panose="020B0604020202020204" pitchFamily="34" charset="0"/>
                <a:ea typeface="Calibri" panose="020F0502020204030204" pitchFamily="34" charset="0"/>
                <a:cs typeface="Arial" panose="020B0604020202020204" pitchFamily="34" charset="0"/>
              </a:rPr>
              <a:t>to know that I (we) are prepared and that I (we) know what your wishes are.”</a:t>
            </a:r>
            <a:endParaRPr lang="en-US" sz="2000" b="1" i="1" dirty="0">
              <a:latin typeface="Arial" panose="020B0604020202020204" pitchFamily="34" charset="0"/>
              <a:ea typeface="Calibri" panose="020F0502020204030204" pitchFamily="34" charset="0"/>
              <a:cs typeface="Arial" panose="020B0604020202020204" pitchFamily="34" charset="0"/>
            </a:endParaRPr>
          </a:p>
        </p:txBody>
      </p:sp>
      <p:pic>
        <p:nvPicPr>
          <p:cNvPr id="8" name="Picture 7" descr="A smiling senior and their adult child using a tablet.">
            <a:extLst>
              <a:ext uri="{FF2B5EF4-FFF2-40B4-BE49-F238E27FC236}">
                <a16:creationId xmlns:a16="http://schemas.microsoft.com/office/drawing/2014/main" id="{FB45C65F-26B7-1E8B-FAAE-B0CE5ABF61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7158383" y="1246789"/>
            <a:ext cx="5030442" cy="4667052"/>
          </a:xfrm>
          <a:prstGeom prst="rect">
            <a:avLst/>
          </a:prstGeom>
        </p:spPr>
      </p:pic>
      <p:sp>
        <p:nvSpPr>
          <p:cNvPr id="2" name="Slide Number Placeholder 1">
            <a:extLst>
              <a:ext uri="{FF2B5EF4-FFF2-40B4-BE49-F238E27FC236}">
                <a16:creationId xmlns:a16="http://schemas.microsoft.com/office/drawing/2014/main" id="{89D4732D-FB57-CB4D-DCED-76FDA2ED7282}"/>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65</a:t>
            </a:fld>
            <a:endParaRPr lang="en-US" dirty="0"/>
          </a:p>
        </p:txBody>
      </p:sp>
    </p:spTree>
    <p:extLst>
      <p:ext uri="{BB962C8B-B14F-4D97-AF65-F5344CB8AC3E}">
        <p14:creationId xmlns:p14="http://schemas.microsoft.com/office/powerpoint/2010/main" val="379217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D6A293-931F-FA2E-69B3-1F7B4EFB7481}"/>
              </a:ext>
            </a:extLst>
          </p:cNvPr>
          <p:cNvSpPr>
            <a:spLocks noGrp="1"/>
          </p:cNvSpPr>
          <p:nvPr>
            <p:ph type="title"/>
          </p:nvPr>
        </p:nvSpPr>
        <p:spPr>
          <a:xfrm>
            <a:off x="466342" y="472437"/>
            <a:ext cx="11274553" cy="792167"/>
          </a:xfrm>
        </p:spPr>
        <p:txBody>
          <a:bodyPr/>
          <a:lstStyle/>
          <a:p>
            <a:r>
              <a:rPr lang="en-US"/>
              <a:t>Family caregiving</a:t>
            </a:r>
            <a:endParaRPr lang="en-US" dirty="0"/>
          </a:p>
        </p:txBody>
      </p:sp>
      <p:sp>
        <p:nvSpPr>
          <p:cNvPr id="28" name="Content Placeholder 6">
            <a:extLst>
              <a:ext uri="{FF2B5EF4-FFF2-40B4-BE49-F238E27FC236}">
                <a16:creationId xmlns:a16="http://schemas.microsoft.com/office/drawing/2014/main" id="{AE195B30-09D6-A27D-0F83-792B05745CD7}"/>
              </a:ext>
            </a:extLst>
          </p:cNvPr>
          <p:cNvSpPr txBox="1">
            <a:spLocks/>
          </p:cNvSpPr>
          <p:nvPr/>
        </p:nvSpPr>
        <p:spPr>
          <a:xfrm>
            <a:off x="455613" y="1297460"/>
            <a:ext cx="11285282" cy="1052596"/>
          </a:xfrm>
          <a:prstGeom prst="rect">
            <a:avLst/>
          </a:prstGeom>
        </p:spPr>
        <p:txBody>
          <a:bodyPr vert="horz" lIns="0" tIns="0" rIns="0" bIns="0" rtlCol="0">
            <a:sp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14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200"/>
              </a:spcBef>
              <a:spcAft>
                <a:spcPts val="0"/>
              </a:spcAft>
              <a:buClr>
                <a:prstClr val="black"/>
              </a:buClr>
              <a:buSzPct val="115000"/>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Family caregiving is a choice but sometimes it happens when there is no other choice. It can be an incredible, selfless gift that you give your loved one, but it can also be isolating, exhausting, stressful, and depressing. And, it can jeopardize </a:t>
            </a:r>
            <a:r>
              <a:rPr lang="en-US" sz="1800" b="1" dirty="0">
                <a:solidFill>
                  <a:prstClr val="black"/>
                </a:solidFill>
                <a:latin typeface="Arial" panose="020B0604020202020204" pitchFamily="34" charset="0"/>
                <a:cs typeface="Arial" panose="020B0604020202020204" pitchFamily="34" charset="0"/>
              </a:rPr>
              <a:t>your own</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career and finances, and cause strain and rifts within their family. </a:t>
            </a:r>
          </a:p>
        </p:txBody>
      </p:sp>
      <p:sp>
        <p:nvSpPr>
          <p:cNvPr id="2" name="Rectangle 1">
            <a:extLst>
              <a:ext uri="{FF2B5EF4-FFF2-40B4-BE49-F238E27FC236}">
                <a16:creationId xmlns:a16="http://schemas.microsoft.com/office/drawing/2014/main" id="{E1E0F0EA-5A78-4A66-A733-9E6C709807B1}"/>
              </a:ext>
              <a:ext uri="{C183D7F6-B498-43B3-948B-1728B52AA6E4}">
                <adec:decorative xmlns:adec="http://schemas.microsoft.com/office/drawing/2017/decorative" val="1"/>
              </a:ext>
            </a:extLst>
          </p:cNvPr>
          <p:cNvSpPr/>
          <p:nvPr/>
        </p:nvSpPr>
        <p:spPr>
          <a:xfrm>
            <a:off x="-64" y="2465105"/>
            <a:ext cx="12188952" cy="116601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Content Placeholder 6">
            <a:extLst>
              <a:ext uri="{FF2B5EF4-FFF2-40B4-BE49-F238E27FC236}">
                <a16:creationId xmlns:a16="http://schemas.microsoft.com/office/drawing/2014/main" id="{4BE2690C-26DB-36AE-C1C4-6CC63547B342}"/>
              </a:ext>
            </a:extLst>
          </p:cNvPr>
          <p:cNvSpPr txBox="1">
            <a:spLocks/>
          </p:cNvSpPr>
          <p:nvPr/>
        </p:nvSpPr>
        <p:spPr>
          <a:xfrm>
            <a:off x="455613" y="2916537"/>
            <a:ext cx="11285282" cy="263149"/>
          </a:xfrm>
          <a:prstGeom prst="rect">
            <a:avLst/>
          </a:prstGeom>
        </p:spPr>
        <p:txBody>
          <a:bodyPr vert="horz" wrap="square" lIns="0" tIns="0" rIns="0" bIns="0" rtlCol="0">
            <a:sp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14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200"/>
              </a:spcBef>
              <a:spcAft>
                <a:spcPts val="0"/>
              </a:spcAft>
              <a:buClr>
                <a:prstClr val="black"/>
              </a:buClr>
              <a:buSzPct val="115000"/>
              <a:buFont typeface="Arial" panose="020B0604020202020204" pitchFamily="34" charset="0"/>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high intensity and demanding caregiving situations, the caregiver's personal health often suffers as well.</a:t>
            </a:r>
          </a:p>
        </p:txBody>
      </p:sp>
      <p:sp>
        <p:nvSpPr>
          <p:cNvPr id="8" name="Content Placeholder 6">
            <a:extLst>
              <a:ext uri="{FF2B5EF4-FFF2-40B4-BE49-F238E27FC236}">
                <a16:creationId xmlns:a16="http://schemas.microsoft.com/office/drawing/2014/main" id="{F49F44CC-8811-AB53-A057-0C0D55EF77C8}"/>
              </a:ext>
            </a:extLst>
          </p:cNvPr>
          <p:cNvSpPr txBox="1">
            <a:spLocks/>
          </p:cNvSpPr>
          <p:nvPr/>
        </p:nvSpPr>
        <p:spPr>
          <a:xfrm>
            <a:off x="466147" y="3888082"/>
            <a:ext cx="8347076" cy="289179"/>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200"/>
              </a:spcBef>
              <a:spcAft>
                <a:spcPts val="800"/>
              </a:spcAft>
              <a:buClr>
                <a:prstClr val="black"/>
              </a:buClr>
              <a:buSzPct val="115000"/>
              <a:buFont typeface="Arial" panose="020B0604020202020204" pitchFamily="34" charset="0"/>
              <a:buNone/>
              <a:tabLst/>
              <a:defRPr/>
            </a:pPr>
            <a:r>
              <a:rPr kumimoji="0" lang="en-C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Get the support </a:t>
            </a:r>
            <a:r>
              <a:rPr lang="en-CA" sz="1800" b="1" dirty="0">
                <a:solidFill>
                  <a:prstClr val="black"/>
                </a:solidFill>
                <a:latin typeface="Arial" panose="020B0604020202020204" pitchFamily="34" charset="0"/>
                <a:cs typeface="Arial" panose="020B0604020202020204" pitchFamily="34" charset="0"/>
              </a:rPr>
              <a:t>you</a:t>
            </a:r>
            <a:r>
              <a:rPr kumimoji="0" lang="en-C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need</a:t>
            </a:r>
          </a:p>
          <a:p>
            <a:pPr marL="237744" marR="0" lvl="0" indent="-237744" algn="l" defTabSz="914400" rtl="0" eaLnBrk="1" fontAlgn="auto" latinLnBrk="0" hangingPunct="1">
              <a:lnSpc>
                <a:spcPct val="95000"/>
              </a:lnSpc>
              <a:spcBef>
                <a:spcPts val="1200"/>
              </a:spcBef>
              <a:spcAft>
                <a:spcPts val="0"/>
              </a:spcAft>
              <a:buClr>
                <a:prstClr val="black"/>
              </a:buClr>
              <a:buSzPct val="115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9" name="Group 8">
            <a:extLst>
              <a:ext uri="{FF2B5EF4-FFF2-40B4-BE49-F238E27FC236}">
                <a16:creationId xmlns:a16="http://schemas.microsoft.com/office/drawing/2014/main" id="{9527DF60-E757-130D-CFA6-5C1F9BABC512}"/>
              </a:ext>
              <a:ext uri="{C183D7F6-B498-43B3-948B-1728B52AA6E4}">
                <adec:decorative xmlns:adec="http://schemas.microsoft.com/office/drawing/2017/decorative" val="1"/>
              </a:ext>
            </a:extLst>
          </p:cNvPr>
          <p:cNvGrpSpPr/>
          <p:nvPr/>
        </p:nvGrpSpPr>
        <p:grpSpPr>
          <a:xfrm>
            <a:off x="466145" y="4354210"/>
            <a:ext cx="633859" cy="610334"/>
            <a:chOff x="466145" y="4354210"/>
            <a:chExt cx="633859" cy="610334"/>
          </a:xfrm>
        </p:grpSpPr>
        <p:sp>
          <p:nvSpPr>
            <p:cNvPr id="10" name="Rectangle 9">
              <a:extLst>
                <a:ext uri="{FF2B5EF4-FFF2-40B4-BE49-F238E27FC236}">
                  <a16:creationId xmlns:a16="http://schemas.microsoft.com/office/drawing/2014/main" id="{661ABC1E-A8E2-523D-165F-54713A0661FF}"/>
                </a:ext>
                <a:ext uri="{C183D7F6-B498-43B3-948B-1728B52AA6E4}">
                  <adec:decorative xmlns:adec="http://schemas.microsoft.com/office/drawing/2017/decorative" val="1"/>
                </a:ext>
              </a:extLst>
            </p:cNvPr>
            <p:cNvSpPr/>
            <p:nvPr/>
          </p:nvSpPr>
          <p:spPr>
            <a:xfrm>
              <a:off x="466145" y="4354210"/>
              <a:ext cx="633859" cy="610334"/>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1" name="Graphic 10">
              <a:extLst>
                <a:ext uri="{FF2B5EF4-FFF2-40B4-BE49-F238E27FC236}">
                  <a16:creationId xmlns:a16="http://schemas.microsoft.com/office/drawing/2014/main" id="{8540E9E5-1279-0152-7AF6-F5F8D7533CC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3720" y="4497478"/>
              <a:ext cx="458709" cy="323795"/>
            </a:xfrm>
            <a:prstGeom prst="rect">
              <a:avLst/>
            </a:prstGeom>
          </p:spPr>
        </p:pic>
      </p:grpSp>
      <p:sp>
        <p:nvSpPr>
          <p:cNvPr id="15" name="Rectangle 14">
            <a:extLst>
              <a:ext uri="{FF2B5EF4-FFF2-40B4-BE49-F238E27FC236}">
                <a16:creationId xmlns:a16="http://schemas.microsoft.com/office/drawing/2014/main" id="{B863C334-CB92-6833-0FCB-C125DF46487F}"/>
              </a:ext>
            </a:extLst>
          </p:cNvPr>
          <p:cNvSpPr/>
          <p:nvPr/>
        </p:nvSpPr>
        <p:spPr>
          <a:xfrm>
            <a:off x="1078547" y="4354210"/>
            <a:ext cx="4804785" cy="610333"/>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Talk it through</a:t>
            </a:r>
          </a:p>
        </p:txBody>
      </p:sp>
      <p:grpSp>
        <p:nvGrpSpPr>
          <p:cNvPr id="7" name="Group 6">
            <a:extLst>
              <a:ext uri="{FF2B5EF4-FFF2-40B4-BE49-F238E27FC236}">
                <a16:creationId xmlns:a16="http://schemas.microsoft.com/office/drawing/2014/main" id="{D27F4EB3-9E05-7E6D-23EB-ADDBDA313F33}"/>
              </a:ext>
              <a:ext uri="{C183D7F6-B498-43B3-948B-1728B52AA6E4}">
                <adec:decorative xmlns:adec="http://schemas.microsoft.com/office/drawing/2017/decorative" val="1"/>
              </a:ext>
            </a:extLst>
          </p:cNvPr>
          <p:cNvGrpSpPr/>
          <p:nvPr/>
        </p:nvGrpSpPr>
        <p:grpSpPr>
          <a:xfrm>
            <a:off x="6314149" y="4354210"/>
            <a:ext cx="633859" cy="610334"/>
            <a:chOff x="6314149" y="4354210"/>
            <a:chExt cx="633859" cy="610334"/>
          </a:xfrm>
        </p:grpSpPr>
        <p:sp>
          <p:nvSpPr>
            <p:cNvPr id="18" name="Rectangle 17">
              <a:extLst>
                <a:ext uri="{FF2B5EF4-FFF2-40B4-BE49-F238E27FC236}">
                  <a16:creationId xmlns:a16="http://schemas.microsoft.com/office/drawing/2014/main" id="{B2144919-9037-D78B-6D55-5B67F02DF9E0}"/>
                </a:ext>
                <a:ext uri="{C183D7F6-B498-43B3-948B-1728B52AA6E4}">
                  <adec:decorative xmlns:adec="http://schemas.microsoft.com/office/drawing/2017/decorative" val="1"/>
                </a:ext>
              </a:extLst>
            </p:cNvPr>
            <p:cNvSpPr/>
            <p:nvPr/>
          </p:nvSpPr>
          <p:spPr>
            <a:xfrm>
              <a:off x="6314149" y="4354210"/>
              <a:ext cx="633859" cy="610334"/>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9" name="Graphic 18">
              <a:extLst>
                <a:ext uri="{FF2B5EF4-FFF2-40B4-BE49-F238E27FC236}">
                  <a16:creationId xmlns:a16="http://schemas.microsoft.com/office/drawing/2014/main" id="{39DF65C9-4A1E-11BE-4FA4-9967F0FB08B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01724" y="4497478"/>
              <a:ext cx="458709" cy="323795"/>
            </a:xfrm>
            <a:prstGeom prst="rect">
              <a:avLst/>
            </a:prstGeom>
          </p:spPr>
        </p:pic>
      </p:grpSp>
      <p:sp>
        <p:nvSpPr>
          <p:cNvPr id="20" name="Rectangle 19">
            <a:extLst>
              <a:ext uri="{FF2B5EF4-FFF2-40B4-BE49-F238E27FC236}">
                <a16:creationId xmlns:a16="http://schemas.microsoft.com/office/drawing/2014/main" id="{9B828DD5-D881-9BB5-AFAE-212374F2FEDE}"/>
              </a:ext>
            </a:extLst>
          </p:cNvPr>
          <p:cNvSpPr/>
          <p:nvPr/>
        </p:nvSpPr>
        <p:spPr>
          <a:xfrm>
            <a:off x="6926551" y="4354210"/>
            <a:ext cx="4804785" cy="610333"/>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Share the caregiving responsibility</a:t>
            </a:r>
          </a:p>
        </p:txBody>
      </p:sp>
      <p:grpSp>
        <p:nvGrpSpPr>
          <p:cNvPr id="6" name="Group 5">
            <a:extLst>
              <a:ext uri="{FF2B5EF4-FFF2-40B4-BE49-F238E27FC236}">
                <a16:creationId xmlns:a16="http://schemas.microsoft.com/office/drawing/2014/main" id="{D678085B-3E99-8C27-05CB-52FB6FA22F76}"/>
              </a:ext>
              <a:ext uri="{C183D7F6-B498-43B3-948B-1728B52AA6E4}">
                <adec:decorative xmlns:adec="http://schemas.microsoft.com/office/drawing/2017/decorative" val="1"/>
              </a:ext>
            </a:extLst>
          </p:cNvPr>
          <p:cNvGrpSpPr/>
          <p:nvPr/>
        </p:nvGrpSpPr>
        <p:grpSpPr>
          <a:xfrm>
            <a:off x="466145" y="5168026"/>
            <a:ext cx="633859" cy="610334"/>
            <a:chOff x="466145" y="5168026"/>
            <a:chExt cx="633859" cy="610334"/>
          </a:xfrm>
        </p:grpSpPr>
        <p:sp>
          <p:nvSpPr>
            <p:cNvPr id="22" name="Rectangle 21">
              <a:extLst>
                <a:ext uri="{FF2B5EF4-FFF2-40B4-BE49-F238E27FC236}">
                  <a16:creationId xmlns:a16="http://schemas.microsoft.com/office/drawing/2014/main" id="{4D441F93-F71B-0F1F-4698-CD666C5179A1}"/>
                </a:ext>
                <a:ext uri="{C183D7F6-B498-43B3-948B-1728B52AA6E4}">
                  <adec:decorative xmlns:adec="http://schemas.microsoft.com/office/drawing/2017/decorative" val="1"/>
                </a:ext>
              </a:extLst>
            </p:cNvPr>
            <p:cNvSpPr/>
            <p:nvPr/>
          </p:nvSpPr>
          <p:spPr>
            <a:xfrm>
              <a:off x="466145" y="5168026"/>
              <a:ext cx="633859" cy="610334"/>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23" name="Graphic 22">
              <a:extLst>
                <a:ext uri="{FF2B5EF4-FFF2-40B4-BE49-F238E27FC236}">
                  <a16:creationId xmlns:a16="http://schemas.microsoft.com/office/drawing/2014/main" id="{CFE43997-5582-E73B-23EE-D144B3C79C5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3720" y="5311294"/>
              <a:ext cx="458709" cy="323795"/>
            </a:xfrm>
            <a:prstGeom prst="rect">
              <a:avLst/>
            </a:prstGeom>
          </p:spPr>
        </p:pic>
      </p:grpSp>
      <p:sp>
        <p:nvSpPr>
          <p:cNvPr id="24" name="Rectangle 23">
            <a:extLst>
              <a:ext uri="{FF2B5EF4-FFF2-40B4-BE49-F238E27FC236}">
                <a16:creationId xmlns:a16="http://schemas.microsoft.com/office/drawing/2014/main" id="{22DCC4AB-4BB7-6AF7-41AA-E98D67CA0BFE}"/>
              </a:ext>
            </a:extLst>
          </p:cNvPr>
          <p:cNvSpPr/>
          <p:nvPr/>
        </p:nvSpPr>
        <p:spPr>
          <a:xfrm>
            <a:off x="1078547" y="5168026"/>
            <a:ext cx="4804785" cy="610333"/>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Get help from professionals</a:t>
            </a:r>
          </a:p>
        </p:txBody>
      </p:sp>
      <p:grpSp>
        <p:nvGrpSpPr>
          <p:cNvPr id="4" name="Group 3">
            <a:extLst>
              <a:ext uri="{FF2B5EF4-FFF2-40B4-BE49-F238E27FC236}">
                <a16:creationId xmlns:a16="http://schemas.microsoft.com/office/drawing/2014/main" id="{4DCE6BEB-AB60-B5E0-FD22-BAC53331D32B}"/>
              </a:ext>
              <a:ext uri="{C183D7F6-B498-43B3-948B-1728B52AA6E4}">
                <adec:decorative xmlns:adec="http://schemas.microsoft.com/office/drawing/2017/decorative" val="1"/>
              </a:ext>
            </a:extLst>
          </p:cNvPr>
          <p:cNvGrpSpPr/>
          <p:nvPr/>
        </p:nvGrpSpPr>
        <p:grpSpPr>
          <a:xfrm>
            <a:off x="6314149" y="5168026"/>
            <a:ext cx="633859" cy="610334"/>
            <a:chOff x="6314149" y="5168026"/>
            <a:chExt cx="633859" cy="610334"/>
          </a:xfrm>
        </p:grpSpPr>
        <p:sp>
          <p:nvSpPr>
            <p:cNvPr id="30" name="Rectangle 29">
              <a:extLst>
                <a:ext uri="{FF2B5EF4-FFF2-40B4-BE49-F238E27FC236}">
                  <a16:creationId xmlns:a16="http://schemas.microsoft.com/office/drawing/2014/main" id="{E0BFFED2-F56B-C09F-CE3F-C104061855E6}"/>
                </a:ext>
                <a:ext uri="{C183D7F6-B498-43B3-948B-1728B52AA6E4}">
                  <adec:decorative xmlns:adec="http://schemas.microsoft.com/office/drawing/2017/decorative" val="1"/>
                </a:ext>
              </a:extLst>
            </p:cNvPr>
            <p:cNvSpPr/>
            <p:nvPr/>
          </p:nvSpPr>
          <p:spPr>
            <a:xfrm>
              <a:off x="6314149" y="5168026"/>
              <a:ext cx="633859" cy="610334"/>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1" name="Graphic 30">
              <a:extLst>
                <a:ext uri="{FF2B5EF4-FFF2-40B4-BE49-F238E27FC236}">
                  <a16:creationId xmlns:a16="http://schemas.microsoft.com/office/drawing/2014/main" id="{8C698812-2BE1-93FA-B9CA-D06AFA0D085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01724" y="5311294"/>
              <a:ext cx="458709" cy="323795"/>
            </a:xfrm>
            <a:prstGeom prst="rect">
              <a:avLst/>
            </a:prstGeom>
          </p:spPr>
        </p:pic>
      </p:grpSp>
      <p:sp>
        <p:nvSpPr>
          <p:cNvPr id="32" name="Rectangle 31">
            <a:extLst>
              <a:ext uri="{FF2B5EF4-FFF2-40B4-BE49-F238E27FC236}">
                <a16:creationId xmlns:a16="http://schemas.microsoft.com/office/drawing/2014/main" id="{BB0B956D-277A-2DBF-79B1-20B9B1B8FFF9}"/>
              </a:ext>
            </a:extLst>
          </p:cNvPr>
          <p:cNvSpPr/>
          <p:nvPr/>
        </p:nvSpPr>
        <p:spPr>
          <a:xfrm>
            <a:off x="6926551" y="5168026"/>
            <a:ext cx="4804785" cy="610333"/>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Practice self-care</a:t>
            </a:r>
          </a:p>
        </p:txBody>
      </p:sp>
      <p:sp>
        <p:nvSpPr>
          <p:cNvPr id="5" name="Slide Number Placeholder 4">
            <a:extLst>
              <a:ext uri="{FF2B5EF4-FFF2-40B4-BE49-F238E27FC236}">
                <a16:creationId xmlns:a16="http://schemas.microsoft.com/office/drawing/2014/main" id="{0A31D740-A087-0336-9455-9C0FC0B7888C}"/>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pPr lvl="0"/>
            <a:fld id="{BB333B34-C87C-402E-ABB0-13B7C9DEBBC4}" type="slidenum">
              <a:rPr lang="en-US" noProof="0" smtClean="0"/>
              <a:pPr lvl="0"/>
              <a:t>66</a:t>
            </a:fld>
            <a:endParaRPr lang="en-US" noProof="0" dirty="0"/>
          </a:p>
        </p:txBody>
      </p:sp>
    </p:spTree>
    <p:custDataLst>
      <p:tags r:id="rId1"/>
    </p:custDataLst>
    <p:extLst>
      <p:ext uri="{BB962C8B-B14F-4D97-AF65-F5344CB8AC3E}">
        <p14:creationId xmlns:p14="http://schemas.microsoft.com/office/powerpoint/2010/main" val="349246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0D896A-0E95-5A23-66EB-ADA9C1A68CD1}"/>
              </a:ext>
            </a:extLst>
          </p:cNvPr>
          <p:cNvSpPr>
            <a:spLocks noGrp="1"/>
          </p:cNvSpPr>
          <p:nvPr>
            <p:ph type="title"/>
          </p:nvPr>
        </p:nvSpPr>
        <p:spPr>
          <a:xfrm>
            <a:off x="533957" y="463845"/>
            <a:ext cx="3289383" cy="3401475"/>
          </a:xfrm>
        </p:spPr>
        <p:txBody>
          <a:bodyPr/>
          <a:lstStyle/>
          <a:p>
            <a:r>
              <a:rPr lang="en-US" dirty="0"/>
              <a:t>Family caregiving: </a:t>
            </a:r>
            <a:br>
              <a:rPr lang="en-US" dirty="0"/>
            </a:br>
            <a:r>
              <a:rPr lang="en-US" dirty="0"/>
              <a:t>the financial cost</a:t>
            </a:r>
          </a:p>
        </p:txBody>
      </p:sp>
      <p:sp>
        <p:nvSpPr>
          <p:cNvPr id="9" name="Text Placeholder 6">
            <a:extLst>
              <a:ext uri="{FF2B5EF4-FFF2-40B4-BE49-F238E27FC236}">
                <a16:creationId xmlns:a16="http://schemas.microsoft.com/office/drawing/2014/main" id="{70FCD868-9077-1245-D576-860C13CC0C3D}"/>
              </a:ext>
            </a:extLst>
          </p:cNvPr>
          <p:cNvSpPr txBox="1">
            <a:spLocks/>
          </p:cNvSpPr>
          <p:nvPr/>
        </p:nvSpPr>
        <p:spPr>
          <a:xfrm>
            <a:off x="533957" y="3101529"/>
            <a:ext cx="2986405" cy="852798"/>
          </a:xfrm>
          <a:prstGeom prst="rect">
            <a:avLst/>
          </a:prstGeom>
        </p:spPr>
        <p:txBody>
          <a:bodyPr vert="horz" lIns="0" tIns="0" rIns="0" bIns="0" rtlCol="0">
            <a:noAutofit/>
          </a:bodyPr>
          <a:lstStyle>
            <a:lvl1pPr marL="237744"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1pPr>
            <a:lvl2pPr marL="576072"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2pPr>
            <a:lvl3pPr marL="914400"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600"/>
              </a:spcBef>
              <a:spcAft>
                <a:spcPts val="0"/>
              </a:spcAft>
              <a:buClr>
                <a:prstClr val="black"/>
              </a:buClr>
              <a:buSzPct val="115000"/>
              <a:buFont typeface="Arial" panose="020B0604020202020204" pitchFamily="34" charset="0"/>
              <a:buNone/>
              <a:tabLst/>
              <a:defRPr/>
            </a:pPr>
            <a:r>
              <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rPr>
              <a:t>It is not unusual for family caregivers to face regular out-of-pocket costs.</a:t>
            </a:r>
          </a:p>
        </p:txBody>
      </p:sp>
      <p:grpSp>
        <p:nvGrpSpPr>
          <p:cNvPr id="18" name="Group 17">
            <a:extLst>
              <a:ext uri="{FF2B5EF4-FFF2-40B4-BE49-F238E27FC236}">
                <a16:creationId xmlns:a16="http://schemas.microsoft.com/office/drawing/2014/main" id="{7E228ABF-E148-CCFC-C6CC-7C3977DEA58E}"/>
              </a:ext>
              <a:ext uri="{C183D7F6-B498-43B3-948B-1728B52AA6E4}">
                <adec:decorative xmlns:adec="http://schemas.microsoft.com/office/drawing/2017/decorative" val="1"/>
              </a:ext>
            </a:extLst>
          </p:cNvPr>
          <p:cNvGrpSpPr/>
          <p:nvPr/>
        </p:nvGrpSpPr>
        <p:grpSpPr>
          <a:xfrm>
            <a:off x="4358819" y="785192"/>
            <a:ext cx="735496" cy="705679"/>
            <a:chOff x="4358819" y="785192"/>
            <a:chExt cx="735496" cy="705679"/>
          </a:xfrm>
        </p:grpSpPr>
        <p:sp>
          <p:nvSpPr>
            <p:cNvPr id="19" name="Oval 18">
              <a:extLst>
                <a:ext uri="{FF2B5EF4-FFF2-40B4-BE49-F238E27FC236}">
                  <a16:creationId xmlns:a16="http://schemas.microsoft.com/office/drawing/2014/main" id="{D8216C42-C06A-89B5-E6D2-E8C2883F598B}"/>
                </a:ext>
                <a:ext uri="{C183D7F6-B498-43B3-948B-1728B52AA6E4}">
                  <adec:decorative xmlns:adec="http://schemas.microsoft.com/office/drawing/2017/decorative" val="1"/>
                </a:ext>
              </a:extLst>
            </p:cNvPr>
            <p:cNvSpPr/>
            <p:nvPr/>
          </p:nvSpPr>
          <p:spPr>
            <a:xfrm>
              <a:off x="4358819" y="785192"/>
              <a:ext cx="735496" cy="705679"/>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20" name="Graphic 19">
              <a:extLst>
                <a:ext uri="{FF2B5EF4-FFF2-40B4-BE49-F238E27FC236}">
                  <a16:creationId xmlns:a16="http://schemas.microsoft.com/office/drawing/2014/main" id="{BE2A79A1-EF4E-5E4B-2DE1-5D6C32FED27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3842" y="991980"/>
              <a:ext cx="425450" cy="292100"/>
            </a:xfrm>
            <a:prstGeom prst="rect">
              <a:avLst/>
            </a:prstGeom>
          </p:spPr>
        </p:pic>
      </p:grpSp>
      <p:grpSp>
        <p:nvGrpSpPr>
          <p:cNvPr id="21" name="Group 20">
            <a:extLst>
              <a:ext uri="{FF2B5EF4-FFF2-40B4-BE49-F238E27FC236}">
                <a16:creationId xmlns:a16="http://schemas.microsoft.com/office/drawing/2014/main" id="{B37074E4-8D9F-0D0B-654C-17670BEA28D6}"/>
              </a:ext>
              <a:ext uri="{C183D7F6-B498-43B3-948B-1728B52AA6E4}">
                <adec:decorative xmlns:adec="http://schemas.microsoft.com/office/drawing/2017/decorative" val="1"/>
              </a:ext>
            </a:extLst>
          </p:cNvPr>
          <p:cNvGrpSpPr/>
          <p:nvPr/>
        </p:nvGrpSpPr>
        <p:grpSpPr>
          <a:xfrm>
            <a:off x="4354812" y="3674827"/>
            <a:ext cx="735496" cy="705679"/>
            <a:chOff x="4354812" y="3674827"/>
            <a:chExt cx="735496" cy="705679"/>
          </a:xfrm>
        </p:grpSpPr>
        <p:sp>
          <p:nvSpPr>
            <p:cNvPr id="22" name="Oval 21">
              <a:extLst>
                <a:ext uri="{FF2B5EF4-FFF2-40B4-BE49-F238E27FC236}">
                  <a16:creationId xmlns:a16="http://schemas.microsoft.com/office/drawing/2014/main" id="{DF77954C-DD5A-2645-648B-5D3798CD73AD}"/>
                </a:ext>
                <a:ext uri="{C183D7F6-B498-43B3-948B-1728B52AA6E4}">
                  <adec:decorative xmlns:adec="http://schemas.microsoft.com/office/drawing/2017/decorative" val="1"/>
                </a:ext>
              </a:extLst>
            </p:cNvPr>
            <p:cNvSpPr/>
            <p:nvPr/>
          </p:nvSpPr>
          <p:spPr>
            <a:xfrm>
              <a:off x="4354812" y="3674827"/>
              <a:ext cx="735496" cy="705679"/>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23" name="Graphic 22">
              <a:extLst>
                <a:ext uri="{FF2B5EF4-FFF2-40B4-BE49-F238E27FC236}">
                  <a16:creationId xmlns:a16="http://schemas.microsoft.com/office/drawing/2014/main" id="{571481D8-94C3-18E3-D05B-DEC6C416DF7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97053" y="3698151"/>
              <a:ext cx="659028" cy="659028"/>
            </a:xfrm>
            <a:prstGeom prst="rect">
              <a:avLst/>
            </a:prstGeom>
          </p:spPr>
        </p:pic>
      </p:grpSp>
      <p:sp>
        <p:nvSpPr>
          <p:cNvPr id="24" name="Content Placeholder 7">
            <a:extLst>
              <a:ext uri="{FF2B5EF4-FFF2-40B4-BE49-F238E27FC236}">
                <a16:creationId xmlns:a16="http://schemas.microsoft.com/office/drawing/2014/main" id="{ED8E1DCF-BF12-9528-E933-8BA31A8978A6}"/>
              </a:ext>
            </a:extLst>
          </p:cNvPr>
          <p:cNvSpPr txBox="1">
            <a:spLocks/>
          </p:cNvSpPr>
          <p:nvPr/>
        </p:nvSpPr>
        <p:spPr>
          <a:xfrm>
            <a:off x="5211104" y="839857"/>
            <a:ext cx="6134920" cy="5193472"/>
          </a:xfrm>
          <a:prstGeom prst="rect">
            <a:avLst/>
          </a:prstGeom>
        </p:spPr>
        <p:txBody>
          <a:bodyPr vert="horz" lIns="0" tIns="0" rIns="0" bIns="0" rtlCol="0">
            <a:noAutofit/>
          </a:bodyPr>
          <a:lstStyle>
            <a:lvl1pPr marL="237744"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1pPr>
            <a:lvl2pPr marL="576072"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2pPr>
            <a:lvl3pPr marL="914400"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600"/>
              </a:spcAft>
              <a:buClr>
                <a:prstClr val="black"/>
              </a:buClr>
              <a:buSzPct val="115000"/>
              <a:buFont typeface="Arial" panose="020B0604020202020204" pitchFamily="34" charset="0"/>
              <a:buNone/>
              <a:tabLst/>
              <a:defRPr/>
            </a:pPr>
            <a:r>
              <a:rPr lang="en-US" sz="1800" b="1" dirty="0">
                <a:solidFill>
                  <a:prstClr val="black"/>
                </a:solidFill>
                <a:latin typeface="Arial" panose="020B0604020202020204" pitchFamily="34" charset="0"/>
                <a:cs typeface="Arial" panose="020B0604020202020204" pitchFamily="34" charset="0"/>
              </a:rPr>
              <a:t>T</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ake control: Review </a:t>
            </a:r>
            <a:r>
              <a:rPr lang="en-US" sz="1800" b="1" dirty="0">
                <a:solidFill>
                  <a:prstClr val="black"/>
                </a:solidFill>
                <a:latin typeface="Arial" panose="020B0604020202020204" pitchFamily="34" charset="0"/>
                <a:cs typeface="Arial" panose="020B0604020202020204" pitchFamily="34" charset="0"/>
              </a:rPr>
              <a:t>your</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financial situation</a:t>
            </a:r>
          </a:p>
          <a:p>
            <a:pPr marL="0" marR="0" lvl="0" indent="0" algn="l" defTabSz="914400" rtl="0" eaLnBrk="1" fontAlgn="auto" latinLnBrk="0" hangingPunct="1">
              <a:lnSpc>
                <a:spcPct val="95000"/>
              </a:lnSpc>
              <a:spcBef>
                <a:spcPts val="0"/>
              </a:spcBef>
              <a:spcAft>
                <a:spcPts val="0"/>
              </a:spcAft>
              <a:buClr>
                <a:prstClr val="black"/>
              </a:buClr>
              <a:buSzPct val="115000"/>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The economic effects of family caregiving can result in significant short- and long-term financial consequences across generations. </a:t>
            </a:r>
          </a:p>
          <a:p>
            <a:pPr marL="0" marR="0" lvl="0" indent="0" algn="l" defTabSz="914400" rtl="0" eaLnBrk="1" fontAlgn="auto" latinLnBrk="0" hangingPunct="1">
              <a:lnSpc>
                <a:spcPct val="95000"/>
              </a:lnSpc>
              <a:spcBef>
                <a:spcPts val="0"/>
              </a:spcBef>
              <a:spcAft>
                <a:spcPts val="0"/>
              </a:spcAft>
              <a:buClr>
                <a:prstClr val="black"/>
              </a:buClr>
              <a:buSzPct val="115000"/>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95000"/>
              </a:lnSpc>
              <a:spcBef>
                <a:spcPts val="0"/>
              </a:spcBef>
              <a:spcAft>
                <a:spcPts val="0"/>
              </a:spcAft>
              <a:buClr>
                <a:prstClr val="black"/>
              </a:buClr>
              <a:buSzPct val="115000"/>
              <a:buFont typeface="Arial" panose="020B0604020202020204" pitchFamily="34" charset="0"/>
              <a:buNone/>
              <a:tabLst/>
              <a:defRPr/>
            </a:pPr>
            <a:r>
              <a:rPr lang="en-US" sz="1800" dirty="0">
                <a:solidFill>
                  <a:prstClr val="black"/>
                </a:solidFill>
                <a:latin typeface="Arial" panose="020B0604020202020204"/>
              </a:rPr>
              <a:t>Consider how you will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manage the many expenses related to caregiving and live on potentially less income as you dedicate more time to your parent(s).</a:t>
            </a:r>
          </a:p>
          <a:p>
            <a:pPr marL="0" marR="0" lvl="0" indent="0" algn="l" defTabSz="914400" rtl="0" eaLnBrk="1" fontAlgn="auto" latinLnBrk="0" hangingPunct="1">
              <a:lnSpc>
                <a:spcPct val="95000"/>
              </a:lnSpc>
              <a:spcBef>
                <a:spcPts val="0"/>
              </a:spcBef>
              <a:spcAft>
                <a:spcPts val="0"/>
              </a:spcAft>
              <a:buClr>
                <a:prstClr val="black"/>
              </a:buClr>
              <a:buSzPct val="115000"/>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95000"/>
              </a:lnSpc>
              <a:spcBef>
                <a:spcPts val="0"/>
              </a:spcBef>
              <a:spcAft>
                <a:spcPts val="0"/>
              </a:spcAft>
              <a:buClr>
                <a:prstClr val="black"/>
              </a:buClr>
              <a:buSzPct val="115000"/>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95000"/>
              </a:lnSpc>
              <a:spcBef>
                <a:spcPts val="0"/>
              </a:spcBef>
              <a:spcAft>
                <a:spcPts val="0"/>
              </a:spcAft>
              <a:buClr>
                <a:prstClr val="black"/>
              </a:buClr>
              <a:buSzPct val="115000"/>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Have a plan</a:t>
            </a:r>
          </a:p>
          <a:p>
            <a:pPr marL="0" marR="0" lvl="0" indent="0" algn="l" defTabSz="914400" rtl="0" eaLnBrk="1" fontAlgn="auto" latinLnBrk="0" hangingPunct="1">
              <a:lnSpc>
                <a:spcPct val="95000"/>
              </a:lnSpc>
              <a:spcBef>
                <a:spcPts val="600"/>
              </a:spcBef>
              <a:spcAft>
                <a:spcPts val="0"/>
              </a:spcAft>
              <a:buClr>
                <a:prstClr val="black"/>
              </a:buClr>
              <a:buSzPct val="115000"/>
              <a:buFont typeface="Arial" panose="020B0604020202020204" pitchFamily="34" charset="0"/>
              <a:buNone/>
              <a:tabLst/>
              <a:defRPr/>
            </a:pPr>
            <a:r>
              <a:rPr lang="en-US" sz="1800" dirty="0">
                <a:solidFill>
                  <a:prstClr val="black"/>
                </a:solidFill>
                <a:latin typeface="Arial" panose="020B0604020202020204"/>
              </a:rPr>
              <a:t>Work with your financial professional to</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put </a:t>
            </a:r>
            <a:r>
              <a:rPr kumimoji="0" lang="en-US" sz="1800" b="0" i="0" u="none" strike="noStrike" kern="1200" cap="none" spc="-20" normalizeH="0" baseline="0" noProof="0" dirty="0">
                <a:ln>
                  <a:noFill/>
                </a:ln>
                <a:solidFill>
                  <a:prstClr val="black"/>
                </a:solidFill>
                <a:effectLst/>
                <a:uLnTx/>
                <a:uFillTx/>
                <a:latin typeface="Arial" panose="020B0604020202020204"/>
                <a:ea typeface="+mn-ea"/>
                <a:cs typeface="+mn-cs"/>
              </a:rPr>
              <a:t>together a plan for continuing to meet </a:t>
            </a:r>
            <a:r>
              <a:rPr lang="en-US" sz="1800" spc="-20" dirty="0">
                <a:solidFill>
                  <a:prstClr val="black"/>
                </a:solidFill>
                <a:latin typeface="Arial" panose="020B0604020202020204"/>
              </a:rPr>
              <a:t>your</a:t>
            </a:r>
            <a:r>
              <a:rPr kumimoji="0" lang="en-US" sz="1800" b="0" i="0" u="none" strike="noStrike" kern="1200" cap="none" spc="-20" normalizeH="0" baseline="0" noProof="0" dirty="0">
                <a:ln>
                  <a:noFill/>
                </a:ln>
                <a:solidFill>
                  <a:prstClr val="black"/>
                </a:solidFill>
                <a:effectLst/>
                <a:uLnTx/>
                <a:uFillTx/>
                <a:latin typeface="Arial" panose="020B0604020202020204"/>
                <a:ea typeface="+mn-ea"/>
                <a:cs typeface="+mn-cs"/>
              </a:rPr>
              <a:t> own goals </a:t>
            </a:r>
            <a:br>
              <a:rPr kumimoji="0" lang="en-US" sz="1800" b="0" i="0" u="none" strike="noStrike" kern="1200" cap="none" spc="-2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20" normalizeH="0" baseline="0" noProof="0" dirty="0">
                <a:ln>
                  <a:noFill/>
                </a:ln>
                <a:solidFill>
                  <a:prstClr val="black"/>
                </a:solidFill>
                <a:effectLst/>
                <a:uLnTx/>
                <a:uFillTx/>
                <a:latin typeface="Arial" panose="020B0604020202020204"/>
                <a:ea typeface="+mn-ea"/>
                <a:cs typeface="+mn-cs"/>
              </a:rPr>
              <a:t>(e.g., for retirement, college savings, etc.)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as </a:t>
            </a:r>
            <a:r>
              <a:rPr lang="en-US" sz="1800" dirty="0">
                <a:solidFill>
                  <a:prstClr val="black"/>
                </a:solidFill>
                <a:latin typeface="Arial" panose="020B0604020202020204"/>
              </a:rPr>
              <a:t>you</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take on more responsibility for caregiving. </a:t>
            </a:r>
          </a:p>
          <a:p>
            <a:pPr marL="0" marR="0" lvl="0" indent="0" algn="l" defTabSz="914400" rtl="0" eaLnBrk="1" fontAlgn="auto" latinLnBrk="0" hangingPunct="1">
              <a:lnSpc>
                <a:spcPct val="95000"/>
              </a:lnSpc>
              <a:spcBef>
                <a:spcPts val="0"/>
              </a:spcBef>
              <a:spcAft>
                <a:spcPts val="0"/>
              </a:spcAft>
              <a:buClr>
                <a:prstClr val="black"/>
              </a:buClr>
              <a:buSzPct val="115000"/>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
        <p:nvSpPr>
          <p:cNvPr id="5" name="Slide Number Placeholder 4">
            <a:extLst>
              <a:ext uri="{FF2B5EF4-FFF2-40B4-BE49-F238E27FC236}">
                <a16:creationId xmlns:a16="http://schemas.microsoft.com/office/drawing/2014/main" id="{839D0DF8-03FC-7F7C-C820-90AF1665C9DE}"/>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pPr lvl="0"/>
            <a:fld id="{BB333B34-C87C-402E-ABB0-13B7C9DEBBC4}" type="slidenum">
              <a:rPr lang="en-US" noProof="0" smtClean="0"/>
              <a:pPr lvl="0"/>
              <a:t>67</a:t>
            </a:fld>
            <a:endParaRPr lang="en-US" noProof="0" dirty="0"/>
          </a:p>
        </p:txBody>
      </p:sp>
    </p:spTree>
    <p:extLst>
      <p:ext uri="{BB962C8B-B14F-4D97-AF65-F5344CB8AC3E}">
        <p14:creationId xmlns:p14="http://schemas.microsoft.com/office/powerpoint/2010/main" val="304848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F6209E-BD58-77E4-413A-724379F2FED3}"/>
              </a:ext>
            </a:extLst>
          </p:cNvPr>
          <p:cNvSpPr>
            <a:spLocks noGrp="1"/>
          </p:cNvSpPr>
          <p:nvPr>
            <p:ph type="title"/>
          </p:nvPr>
        </p:nvSpPr>
        <p:spPr>
          <a:xfrm>
            <a:off x="533957" y="463845"/>
            <a:ext cx="3289383" cy="3401475"/>
          </a:xfrm>
        </p:spPr>
        <p:txBody>
          <a:bodyPr/>
          <a:lstStyle/>
          <a:p>
            <a:r>
              <a:rPr lang="en-US" dirty="0"/>
              <a:t>Long-term</a:t>
            </a:r>
            <a:br>
              <a:rPr lang="en-US" dirty="0"/>
            </a:br>
            <a:r>
              <a:rPr lang="en-US" dirty="0"/>
              <a:t>care insurance</a:t>
            </a:r>
          </a:p>
        </p:txBody>
      </p:sp>
      <p:pic>
        <p:nvPicPr>
          <p:cNvPr id="4" name="Graphic 3" descr="Care with solid fill">
            <a:extLst>
              <a:ext uri="{FF2B5EF4-FFF2-40B4-BE49-F238E27FC236}">
                <a16:creationId xmlns:a16="http://schemas.microsoft.com/office/drawing/2014/main" id="{22973AD4-4E20-DBF7-5DF7-3AD2823956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49784" y="1825050"/>
            <a:ext cx="1391652" cy="1391652"/>
          </a:xfrm>
          <a:prstGeom prst="rect">
            <a:avLst/>
          </a:prstGeom>
        </p:spPr>
      </p:pic>
      <p:sp>
        <p:nvSpPr>
          <p:cNvPr id="14" name="Content Placeholder 5">
            <a:extLst>
              <a:ext uri="{FF2B5EF4-FFF2-40B4-BE49-F238E27FC236}">
                <a16:creationId xmlns:a16="http://schemas.microsoft.com/office/drawing/2014/main" id="{059D74C1-67AA-6DAB-F2FD-587F965F15A6}"/>
              </a:ext>
            </a:extLst>
          </p:cNvPr>
          <p:cNvSpPr txBox="1">
            <a:spLocks/>
          </p:cNvSpPr>
          <p:nvPr/>
        </p:nvSpPr>
        <p:spPr>
          <a:xfrm>
            <a:off x="4348163" y="475488"/>
            <a:ext cx="7048531" cy="5670669"/>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r>
              <a:rPr lang="en-US" dirty="0"/>
              <a:t>Find out if your parents have long-term care insurance and what it covers.</a:t>
            </a:r>
          </a:p>
          <a:p>
            <a:r>
              <a:rPr lang="en-US" dirty="0"/>
              <a:t>Consider your own need for long-term care coverage.</a:t>
            </a:r>
            <a:endParaRPr lang="en-US" b="1" i="1" dirty="0">
              <a:latin typeface="Arial" panose="020B0604020202020204" pitchFamily="34" charset="0"/>
              <a:cs typeface="Arial" panose="020B0604020202020204" pitchFamily="34" charset="0"/>
            </a:endParaRPr>
          </a:p>
          <a:p>
            <a:r>
              <a:rPr lang="en-US" dirty="0"/>
              <a:t>Long-term care costs are rising. </a:t>
            </a:r>
          </a:p>
          <a:p>
            <a:r>
              <a:rPr lang="en-US" dirty="0"/>
              <a:t>Following a health crisis, one might need help with the basics of daily living, like bathing and dressing, meal preparation, medication reminders, etc. </a:t>
            </a:r>
          </a:p>
          <a:p>
            <a:r>
              <a:rPr lang="en-US" dirty="0"/>
              <a:t>Without long-term care insurance, the costs associated with this care must be paid for out of pocket or by using Medicaid</a:t>
            </a:r>
            <a:br>
              <a:rPr lang="en-US" dirty="0"/>
            </a:br>
            <a:r>
              <a:rPr lang="en-US" dirty="0"/>
              <a:t>(if you qualify).</a:t>
            </a:r>
          </a:p>
          <a:p>
            <a:pPr marL="571500" indent="-317500">
              <a:buSzPct val="90000"/>
              <a:buFont typeface="Arial" panose="020B0604020202020204" pitchFamily="34" charset="0"/>
              <a:buBlip>
                <a:blip r:embed="rId5"/>
              </a:buBlip>
            </a:pPr>
            <a:r>
              <a:rPr lang="en-US" dirty="0"/>
              <a:t>Invest in long-term care insurance before it is needed.</a:t>
            </a:r>
          </a:p>
          <a:p>
            <a:pPr marL="571500" indent="-317500">
              <a:buSzPct val="90000"/>
              <a:buFont typeface="Arial" panose="020B0604020202020204" pitchFamily="34" charset="0"/>
              <a:buBlip>
                <a:blip r:embed="rId5"/>
              </a:buBlip>
            </a:pPr>
            <a:r>
              <a:rPr lang="en-US" dirty="0"/>
              <a:t>Long-term care insurance is not to be confused with health insurance or Medicare.</a:t>
            </a:r>
          </a:p>
          <a:p>
            <a:pPr marL="571500" indent="-317500">
              <a:buSzPct val="90000"/>
              <a:buFont typeface="Arial" panose="020B0604020202020204" pitchFamily="34" charset="0"/>
              <a:buBlip>
                <a:blip r:embed="rId5"/>
              </a:buBlip>
            </a:pPr>
            <a:r>
              <a:rPr lang="en-US" dirty="0"/>
              <a:t>Build a savings cushion.</a:t>
            </a:r>
          </a:p>
          <a:p>
            <a:pPr marL="254000" indent="0">
              <a:buSzPct val="90000"/>
              <a:buFont typeface="Arial" panose="020B0604020202020204" pitchFamily="34" charset="0"/>
              <a:buNone/>
            </a:pPr>
            <a:endParaRPr lang="en-US" sz="1600" dirty="0"/>
          </a:p>
        </p:txBody>
      </p:sp>
      <p:sp>
        <p:nvSpPr>
          <p:cNvPr id="9" name="Text Placeholder 8">
            <a:extLst>
              <a:ext uri="{FF2B5EF4-FFF2-40B4-BE49-F238E27FC236}">
                <a16:creationId xmlns:a16="http://schemas.microsoft.com/office/drawing/2014/main" id="{59A7E8EF-AA13-C9A8-DE14-C51BC57E9B2A}"/>
              </a:ext>
            </a:extLst>
          </p:cNvPr>
          <p:cNvSpPr>
            <a:spLocks noGrp="1"/>
          </p:cNvSpPr>
          <p:nvPr>
            <p:ph type="body" sz="quarter" idx="14"/>
          </p:nvPr>
        </p:nvSpPr>
        <p:spPr/>
        <p:txBody>
          <a:bodyPr/>
          <a:lstStyle/>
          <a:p>
            <a:r>
              <a:rPr lang="en-US" dirty="0"/>
              <a:t>Source: American Association for Long-Term Care Insurance. Long-Term Care Insurance Policy Costs - 2022 - PURCHASE AGE 55, 2022.</a:t>
            </a:r>
          </a:p>
        </p:txBody>
      </p:sp>
      <p:sp>
        <p:nvSpPr>
          <p:cNvPr id="2" name="Slide Number Placeholder 1">
            <a:extLst>
              <a:ext uri="{FF2B5EF4-FFF2-40B4-BE49-F238E27FC236}">
                <a16:creationId xmlns:a16="http://schemas.microsoft.com/office/drawing/2014/main" id="{0C42869D-A5DA-4CC3-8DD6-9BE8411DE68A}"/>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68</a:t>
            </a:fld>
            <a:endParaRPr lang="en-US" dirty="0"/>
          </a:p>
        </p:txBody>
      </p:sp>
    </p:spTree>
    <p:extLst>
      <p:ext uri="{BB962C8B-B14F-4D97-AF65-F5344CB8AC3E}">
        <p14:creationId xmlns:p14="http://schemas.microsoft.com/office/powerpoint/2010/main" val="342243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2525C-BD09-724F-A355-F6A526C99E3A}"/>
              </a:ext>
            </a:extLst>
          </p:cNvPr>
          <p:cNvSpPr>
            <a:spLocks noGrp="1"/>
          </p:cNvSpPr>
          <p:nvPr>
            <p:ph type="title"/>
          </p:nvPr>
        </p:nvSpPr>
        <p:spPr>
          <a:xfrm>
            <a:off x="466342" y="472437"/>
            <a:ext cx="11274553" cy="792167"/>
          </a:xfrm>
        </p:spPr>
        <p:txBody>
          <a:bodyPr/>
          <a:lstStyle/>
          <a:p>
            <a:r>
              <a:rPr lang="en-US" dirty="0"/>
              <a:t>Legal checklist for aging parents (or you)</a:t>
            </a:r>
          </a:p>
        </p:txBody>
      </p:sp>
      <p:sp>
        <p:nvSpPr>
          <p:cNvPr id="25" name="Content Placeholder 2">
            <a:extLst>
              <a:ext uri="{FF2B5EF4-FFF2-40B4-BE49-F238E27FC236}">
                <a16:creationId xmlns:a16="http://schemas.microsoft.com/office/drawing/2014/main" id="{902FE269-D02F-4DB4-9283-FE533E560B46}"/>
              </a:ext>
            </a:extLst>
          </p:cNvPr>
          <p:cNvSpPr>
            <a:spLocks noGrp="1"/>
          </p:cNvSpPr>
          <p:nvPr>
            <p:ph idx="1"/>
          </p:nvPr>
        </p:nvSpPr>
        <p:spPr>
          <a:xfrm>
            <a:off x="694748" y="1146261"/>
            <a:ext cx="8493923" cy="290840"/>
          </a:xfrm>
        </p:spPr>
        <p:txBody>
          <a:bodyPr/>
          <a:lstStyle/>
          <a:p>
            <a:pPr marL="0" indent="0">
              <a:buNone/>
            </a:pPr>
            <a:r>
              <a:rPr lang="en-US" b="1" dirty="0">
                <a:latin typeface="Arial" panose="020B0604020202020204" pitchFamily="34" charset="0"/>
                <a:cs typeface="Arial" panose="020B0604020202020204" pitchFamily="34" charset="0"/>
              </a:rPr>
              <a:t>In order to support your parents, you will often need legal documents:</a:t>
            </a:r>
          </a:p>
        </p:txBody>
      </p:sp>
      <p:sp>
        <p:nvSpPr>
          <p:cNvPr id="9" name="Rectangle 8">
            <a:extLst>
              <a:ext uri="{FF2B5EF4-FFF2-40B4-BE49-F238E27FC236}">
                <a16:creationId xmlns:a16="http://schemas.microsoft.com/office/drawing/2014/main" id="{C9838200-196A-1E15-14EA-1771BD31334D}"/>
              </a:ext>
              <a:ext uri="{C183D7F6-B498-43B3-948B-1728B52AA6E4}">
                <adec:decorative xmlns:adec="http://schemas.microsoft.com/office/drawing/2017/decorative" val="1"/>
              </a:ext>
            </a:extLst>
          </p:cNvPr>
          <p:cNvSpPr/>
          <p:nvPr/>
        </p:nvSpPr>
        <p:spPr>
          <a:xfrm>
            <a:off x="700251" y="1576526"/>
            <a:ext cx="3473409" cy="4341823"/>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12" name="Rectangle 11">
            <a:extLst>
              <a:ext uri="{FF2B5EF4-FFF2-40B4-BE49-F238E27FC236}">
                <a16:creationId xmlns:a16="http://schemas.microsoft.com/office/drawing/2014/main" id="{63ABB001-5A33-B204-EB1F-32B3F317398C}"/>
              </a:ext>
              <a:ext uri="{C183D7F6-B498-43B3-948B-1728B52AA6E4}">
                <adec:decorative xmlns:adec="http://schemas.microsoft.com/office/drawing/2017/decorative" val="1"/>
              </a:ext>
            </a:extLst>
          </p:cNvPr>
          <p:cNvSpPr/>
          <p:nvPr/>
        </p:nvSpPr>
        <p:spPr>
          <a:xfrm>
            <a:off x="4361452" y="1576526"/>
            <a:ext cx="3473409" cy="4341823"/>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13" name="Rectangle 12">
            <a:extLst>
              <a:ext uri="{FF2B5EF4-FFF2-40B4-BE49-F238E27FC236}">
                <a16:creationId xmlns:a16="http://schemas.microsoft.com/office/drawing/2014/main" id="{C25CDD08-11D9-875B-FDBC-FD85037A0B85}"/>
              </a:ext>
              <a:ext uri="{C183D7F6-B498-43B3-948B-1728B52AA6E4}">
                <adec:decorative xmlns:adec="http://schemas.microsoft.com/office/drawing/2017/decorative" val="1"/>
              </a:ext>
            </a:extLst>
          </p:cNvPr>
          <p:cNvSpPr/>
          <p:nvPr/>
        </p:nvSpPr>
        <p:spPr>
          <a:xfrm>
            <a:off x="8018936" y="1576526"/>
            <a:ext cx="3473409" cy="4341823"/>
          </a:xfrm>
          <a:prstGeom prst="rect">
            <a:avLst/>
          </a:prstGeom>
          <a:solidFill>
            <a:srgbClr val="EC64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5" name="TextBox 4">
            <a:extLst>
              <a:ext uri="{FF2B5EF4-FFF2-40B4-BE49-F238E27FC236}">
                <a16:creationId xmlns:a16="http://schemas.microsoft.com/office/drawing/2014/main" id="{44153A36-B072-8D5F-E79E-0FB53642BD89}"/>
              </a:ext>
            </a:extLst>
          </p:cNvPr>
          <p:cNvSpPr txBox="1"/>
          <p:nvPr/>
        </p:nvSpPr>
        <p:spPr>
          <a:xfrm>
            <a:off x="700251" y="1437101"/>
            <a:ext cx="3473409" cy="3600986"/>
          </a:xfrm>
          <a:prstGeom prst="rect">
            <a:avLst/>
          </a:prstGeom>
          <a:noFill/>
        </p:spPr>
        <p:txBody>
          <a:bodyPr wrap="square" lIns="137160" tIns="274320" rIns="91440" bIns="91440" rtlCol="0">
            <a:spAutoFit/>
          </a:bodyPr>
          <a:lstStyle/>
          <a:p>
            <a:pPr>
              <a:spcBef>
                <a:spcPts val="600"/>
              </a:spcBef>
            </a:pPr>
            <a:r>
              <a:rPr lang="en-US" sz="2000" b="1" dirty="0">
                <a:solidFill>
                  <a:schemeClr val="bg1"/>
                </a:solidFill>
              </a:rPr>
              <a:t>Wills/Trusts</a:t>
            </a:r>
          </a:p>
          <a:p>
            <a:pPr marL="548640" indent="-311150">
              <a:spcBef>
                <a:spcPts val="600"/>
              </a:spcBef>
              <a:buBlip>
                <a:blip r:embed="rId3">
                  <a:extLst>
                    <a:ext uri="{96DAC541-7B7A-43D3-8B79-37D633B846F1}">
                      <asvg:svgBlip xmlns:asvg="http://schemas.microsoft.com/office/drawing/2016/SVG/main" r:embed="rId4"/>
                    </a:ext>
                  </a:extLst>
                </a:blip>
              </a:buBlip>
            </a:pPr>
            <a:r>
              <a:rPr lang="en-US" sz="2000" dirty="0">
                <a:solidFill>
                  <a:schemeClr val="bg1"/>
                </a:solidFill>
              </a:rPr>
              <a:t>Are they current </a:t>
            </a:r>
            <a:r>
              <a:rPr lang="en-US" sz="2000" spc="-20" dirty="0">
                <a:solidFill>
                  <a:schemeClr val="bg1"/>
                </a:solidFill>
              </a:rPr>
              <a:t>and are your parent(s) </a:t>
            </a:r>
            <a:r>
              <a:rPr lang="en-US" sz="2000" dirty="0">
                <a:solidFill>
                  <a:schemeClr val="bg1"/>
                </a:solidFill>
              </a:rPr>
              <a:t>confident that they reflect how they want their assets distributed?</a:t>
            </a:r>
          </a:p>
          <a:p>
            <a:pPr marL="548640" indent="-311150">
              <a:spcBef>
                <a:spcPts val="600"/>
              </a:spcBef>
              <a:buBlip>
                <a:blip r:embed="rId3">
                  <a:extLst>
                    <a:ext uri="{96DAC541-7B7A-43D3-8B79-37D633B846F1}">
                      <asvg:svgBlip xmlns:asvg="http://schemas.microsoft.com/office/drawing/2016/SVG/main" r:embed="rId4"/>
                    </a:ext>
                  </a:extLst>
                </a:blip>
              </a:buBlip>
            </a:pPr>
            <a:r>
              <a:rPr lang="en-US" sz="2000" dirty="0">
                <a:solidFill>
                  <a:schemeClr val="bg1"/>
                </a:solidFill>
              </a:rPr>
              <a:t>Do the beneficiaries understand the provisions of the wills/trusts?</a:t>
            </a:r>
          </a:p>
        </p:txBody>
      </p:sp>
      <p:sp>
        <p:nvSpPr>
          <p:cNvPr id="10" name="TextBox 9">
            <a:extLst>
              <a:ext uri="{FF2B5EF4-FFF2-40B4-BE49-F238E27FC236}">
                <a16:creationId xmlns:a16="http://schemas.microsoft.com/office/drawing/2014/main" id="{95F53F62-9C7D-4CB9-460C-6C2F96311D52}"/>
              </a:ext>
            </a:extLst>
          </p:cNvPr>
          <p:cNvSpPr txBox="1"/>
          <p:nvPr/>
        </p:nvSpPr>
        <p:spPr>
          <a:xfrm>
            <a:off x="4352872" y="1437101"/>
            <a:ext cx="3473409" cy="3594820"/>
          </a:xfrm>
          <a:prstGeom prst="rect">
            <a:avLst/>
          </a:prstGeom>
          <a:noFill/>
        </p:spPr>
        <p:txBody>
          <a:bodyPr wrap="square" lIns="137160" tIns="274320" rIns="137160" bIns="274320" rtlCol="0">
            <a:spAutoFit/>
          </a:bodyPr>
          <a:lstStyle/>
          <a:p>
            <a:pPr>
              <a:spcBef>
                <a:spcPts val="600"/>
              </a:spcBef>
            </a:pPr>
            <a:r>
              <a:rPr lang="en-US" sz="2000" b="1" dirty="0">
                <a:solidFill>
                  <a:schemeClr val="bg1"/>
                </a:solidFill>
              </a:rPr>
              <a:t>Executor</a:t>
            </a:r>
          </a:p>
          <a:p>
            <a:pPr marL="576263" lvl="1" indent="-311150">
              <a:spcBef>
                <a:spcPts val="600"/>
              </a:spcBef>
              <a:buBlip>
                <a:blip r:embed="rId3">
                  <a:extLst>
                    <a:ext uri="{96DAC541-7B7A-43D3-8B79-37D633B846F1}">
                      <asvg:svgBlip xmlns:asvg="http://schemas.microsoft.com/office/drawing/2016/SVG/main" r:embed="rId4"/>
                    </a:ext>
                  </a:extLst>
                </a:blip>
              </a:buBlip>
            </a:pPr>
            <a:r>
              <a:rPr lang="en-US" sz="2000" dirty="0">
                <a:solidFill>
                  <a:schemeClr val="bg1"/>
                </a:solidFill>
              </a:rPr>
              <a:t>Who have your parent(s) named </a:t>
            </a:r>
            <a:br>
              <a:rPr lang="en-US" sz="2000" dirty="0">
                <a:solidFill>
                  <a:schemeClr val="bg1"/>
                </a:solidFill>
              </a:rPr>
            </a:br>
            <a:r>
              <a:rPr lang="en-US" sz="2000" dirty="0">
                <a:solidFill>
                  <a:schemeClr val="bg1"/>
                </a:solidFill>
              </a:rPr>
              <a:t>as executor of </a:t>
            </a:r>
            <a:br>
              <a:rPr lang="en-US" sz="2000" dirty="0">
                <a:solidFill>
                  <a:schemeClr val="bg1"/>
                </a:solidFill>
              </a:rPr>
            </a:br>
            <a:r>
              <a:rPr lang="en-US" sz="2000" dirty="0">
                <a:solidFill>
                  <a:schemeClr val="bg1"/>
                </a:solidFill>
              </a:rPr>
              <a:t>their will?</a:t>
            </a:r>
          </a:p>
          <a:p>
            <a:pPr marL="576263" lvl="1" indent="-311150">
              <a:spcBef>
                <a:spcPts val="600"/>
              </a:spcBef>
              <a:buBlip>
                <a:blip r:embed="rId3">
                  <a:extLst>
                    <a:ext uri="{96DAC541-7B7A-43D3-8B79-37D633B846F1}">
                      <asvg:svgBlip xmlns:asvg="http://schemas.microsoft.com/office/drawing/2016/SVG/main" r:embed="rId4"/>
                    </a:ext>
                  </a:extLst>
                </a:blip>
              </a:buBlip>
            </a:pPr>
            <a:r>
              <a:rPr lang="en-US" sz="2000" dirty="0">
                <a:solidFill>
                  <a:schemeClr val="bg1"/>
                </a:solidFill>
              </a:rPr>
              <a:t>Is that person aware and are they prepared for the responsibility?</a:t>
            </a:r>
          </a:p>
          <a:p>
            <a:pPr marL="265113" lvl="1">
              <a:spcBef>
                <a:spcPts val="600"/>
              </a:spcBef>
            </a:pPr>
            <a:br>
              <a:rPr lang="en-US" sz="2000" dirty="0">
                <a:solidFill>
                  <a:schemeClr val="bg1"/>
                </a:solidFill>
              </a:rPr>
            </a:br>
            <a:endParaRPr lang="en-US" sz="2000" dirty="0">
              <a:solidFill>
                <a:schemeClr val="bg1"/>
              </a:solidFill>
            </a:endParaRPr>
          </a:p>
        </p:txBody>
      </p:sp>
      <p:sp>
        <p:nvSpPr>
          <p:cNvPr id="11" name="TextBox 10">
            <a:extLst>
              <a:ext uri="{FF2B5EF4-FFF2-40B4-BE49-F238E27FC236}">
                <a16:creationId xmlns:a16="http://schemas.microsoft.com/office/drawing/2014/main" id="{F6850E93-F6DE-04DB-EC2D-2CC0BEA28115}"/>
              </a:ext>
            </a:extLst>
          </p:cNvPr>
          <p:cNvSpPr txBox="1"/>
          <p:nvPr/>
        </p:nvSpPr>
        <p:spPr>
          <a:xfrm>
            <a:off x="8014072" y="1437101"/>
            <a:ext cx="3473409" cy="3838294"/>
          </a:xfrm>
          <a:prstGeom prst="rect">
            <a:avLst/>
          </a:prstGeom>
          <a:noFill/>
        </p:spPr>
        <p:txBody>
          <a:bodyPr wrap="square" lIns="137160" tIns="274320" rIns="137160" bIns="0" rtlCol="0">
            <a:spAutoFit/>
          </a:bodyPr>
          <a:lstStyle/>
          <a:p>
            <a:r>
              <a:rPr lang="en-US" sz="2000" b="1" dirty="0">
                <a:solidFill>
                  <a:schemeClr val="bg1"/>
                </a:solidFill>
              </a:rPr>
              <a:t>Trustee</a:t>
            </a:r>
          </a:p>
          <a:p>
            <a:pPr marL="576263" lvl="1" indent="-311150">
              <a:spcBef>
                <a:spcPts val="600"/>
              </a:spcBef>
              <a:buBlip>
                <a:blip r:embed="rId3">
                  <a:extLst>
                    <a:ext uri="{96DAC541-7B7A-43D3-8B79-37D633B846F1}">
                      <asvg:svgBlip xmlns:asvg="http://schemas.microsoft.com/office/drawing/2016/SVG/main" r:embed="rId4"/>
                    </a:ext>
                  </a:extLst>
                </a:blip>
              </a:buBlip>
            </a:pPr>
            <a:r>
              <a:rPr lang="en-US" sz="2000" dirty="0">
                <a:solidFill>
                  <a:schemeClr val="bg1"/>
                </a:solidFill>
              </a:rPr>
              <a:t>Who have your parent(s) named as trustee(s)?</a:t>
            </a:r>
          </a:p>
          <a:p>
            <a:pPr marL="576263" lvl="1" indent="-311150">
              <a:spcBef>
                <a:spcPts val="600"/>
              </a:spcBef>
              <a:buBlip>
                <a:blip r:embed="rId3">
                  <a:extLst>
                    <a:ext uri="{96DAC541-7B7A-43D3-8B79-37D633B846F1}">
                      <asvg:svgBlip xmlns:asvg="http://schemas.microsoft.com/office/drawing/2016/SVG/main" r:embed="rId4"/>
                    </a:ext>
                  </a:extLst>
                </a:blip>
              </a:buBlip>
            </a:pPr>
            <a:r>
              <a:rPr lang="en-US" sz="2000" dirty="0">
                <a:solidFill>
                  <a:schemeClr val="bg1"/>
                </a:solidFill>
              </a:rPr>
              <a:t>Is that person aware and are they prepared for the responsibility?</a:t>
            </a:r>
            <a:br>
              <a:rPr lang="en-US" sz="2000" dirty="0">
                <a:solidFill>
                  <a:schemeClr val="bg1"/>
                </a:solidFill>
              </a:rPr>
            </a:br>
            <a:br>
              <a:rPr lang="en-US" sz="2000" dirty="0">
                <a:solidFill>
                  <a:schemeClr val="bg1"/>
                </a:solidFill>
              </a:rPr>
            </a:br>
            <a:endParaRPr lang="en-US" sz="2000" dirty="0">
              <a:solidFill>
                <a:schemeClr val="bg1"/>
              </a:solidFill>
            </a:endParaRPr>
          </a:p>
        </p:txBody>
      </p:sp>
      <p:pic>
        <p:nvPicPr>
          <p:cNvPr id="17" name="Graphic 16">
            <a:extLst>
              <a:ext uri="{FF2B5EF4-FFF2-40B4-BE49-F238E27FC236}">
                <a16:creationId xmlns:a16="http://schemas.microsoft.com/office/drawing/2014/main" id="{928F6109-0BF9-2FC0-741D-7690D322217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10978" y="5199730"/>
            <a:ext cx="730306" cy="730306"/>
          </a:xfrm>
          <a:prstGeom prst="rect">
            <a:avLst/>
          </a:prstGeom>
        </p:spPr>
      </p:pic>
      <p:pic>
        <p:nvPicPr>
          <p:cNvPr id="14" name="Graphic 13">
            <a:extLst>
              <a:ext uri="{FF2B5EF4-FFF2-40B4-BE49-F238E27FC236}">
                <a16:creationId xmlns:a16="http://schemas.microsoft.com/office/drawing/2014/main" id="{1946CCED-C9E2-FDE6-2828-2A8EB7392E3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570444" y="5199730"/>
            <a:ext cx="817247" cy="730306"/>
          </a:xfrm>
          <a:prstGeom prst="rect">
            <a:avLst/>
          </a:prstGeom>
        </p:spPr>
      </p:pic>
      <p:pic>
        <p:nvPicPr>
          <p:cNvPr id="16" name="Graphic 15">
            <a:extLst>
              <a:ext uri="{FF2B5EF4-FFF2-40B4-BE49-F238E27FC236}">
                <a16:creationId xmlns:a16="http://schemas.microsoft.com/office/drawing/2014/main" id="{F4426CB3-84E6-E094-7F70-0104B8B6A220}"/>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52366" y="5153650"/>
            <a:ext cx="646988" cy="776386"/>
          </a:xfrm>
          <a:prstGeom prst="rect">
            <a:avLst/>
          </a:prstGeom>
        </p:spPr>
      </p:pic>
      <p:sp>
        <p:nvSpPr>
          <p:cNvPr id="6" name="Slide Number Placeholder 5">
            <a:extLst>
              <a:ext uri="{FF2B5EF4-FFF2-40B4-BE49-F238E27FC236}">
                <a16:creationId xmlns:a16="http://schemas.microsoft.com/office/drawing/2014/main" id="{2D079F13-3711-39EA-047B-0C063F0A4E54}"/>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69</a:t>
            </a:fld>
            <a:endParaRPr lang="en-US" dirty="0"/>
          </a:p>
        </p:txBody>
      </p:sp>
    </p:spTree>
    <p:extLst>
      <p:ext uri="{BB962C8B-B14F-4D97-AF65-F5344CB8AC3E}">
        <p14:creationId xmlns:p14="http://schemas.microsoft.com/office/powerpoint/2010/main" val="306774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A0B1E-3472-C164-3CD3-C8AE5CFCBC79}"/>
              </a:ext>
            </a:extLst>
          </p:cNvPr>
          <p:cNvSpPr>
            <a:spLocks noGrp="1"/>
          </p:cNvSpPr>
          <p:nvPr>
            <p:ph type="title"/>
          </p:nvPr>
        </p:nvSpPr>
        <p:spPr>
          <a:xfrm>
            <a:off x="466342" y="472437"/>
            <a:ext cx="11274553" cy="792167"/>
          </a:xfrm>
        </p:spPr>
        <p:txBody>
          <a:bodyPr/>
          <a:lstStyle/>
          <a:p>
            <a:r>
              <a:rPr lang="en-US" dirty="0"/>
              <a:t>Women in education</a:t>
            </a:r>
          </a:p>
        </p:txBody>
      </p:sp>
      <p:sp>
        <p:nvSpPr>
          <p:cNvPr id="21" name="TextBox 20">
            <a:extLst>
              <a:ext uri="{FF2B5EF4-FFF2-40B4-BE49-F238E27FC236}">
                <a16:creationId xmlns:a16="http://schemas.microsoft.com/office/drawing/2014/main" id="{83D15731-6555-47F0-8B1B-71B7AA18B80E}"/>
              </a:ext>
            </a:extLst>
          </p:cNvPr>
          <p:cNvSpPr txBox="1"/>
          <p:nvPr/>
        </p:nvSpPr>
        <p:spPr>
          <a:xfrm>
            <a:off x="0" y="1266310"/>
            <a:ext cx="8284618" cy="4551733"/>
          </a:xfrm>
          <a:prstGeom prst="rect">
            <a:avLst/>
          </a:prstGeom>
          <a:solidFill>
            <a:srgbClr val="06874E"/>
          </a:solidFill>
        </p:spPr>
        <p:txBody>
          <a:bodyPr wrap="square" lIns="411480" tIns="0" bIns="0" anchor="ctr">
            <a:noAutofit/>
          </a:bodyPr>
          <a:lstStyle/>
          <a:p>
            <a:pPr marL="41275"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Women are more likely to earn a bachelor’s </a:t>
            </a:r>
            <a:b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degree than men of the same age.</a:t>
            </a:r>
            <a:r>
              <a:rPr kumimoji="0" lang="en-US" sz="2000" b="0" i="0" u="none" strike="noStrike" kern="1200" cap="none" spc="0" normalizeH="0" baseline="30000" noProof="0" dirty="0">
                <a:ln>
                  <a:noFill/>
                </a:ln>
                <a:solidFill>
                  <a:prstClr val="white"/>
                </a:solidFill>
                <a:effectLst/>
                <a:uLnTx/>
                <a:uFillTx/>
                <a:latin typeface="Arial" panose="020B0604020202020204"/>
                <a:ea typeface="+mn-ea"/>
                <a:cs typeface="+mn-cs"/>
              </a:rPr>
              <a:t>1</a:t>
            </a:r>
          </a:p>
          <a:p>
            <a:pPr marL="41275" marR="0" lvl="0" indent="0" algn="l" defTabSz="914400" rtl="0" eaLnBrk="1" fontAlgn="auto" latinLnBrk="0" hangingPunct="1">
              <a:lnSpc>
                <a:spcPct val="100000"/>
              </a:lnSpc>
              <a:spcBef>
                <a:spcPts val="0"/>
              </a:spcBef>
              <a:spcAft>
                <a:spcPts val="1200"/>
              </a:spcAft>
              <a:buClrTx/>
              <a:buSzTx/>
              <a:buFontTx/>
              <a:buNone/>
              <a:tabLst/>
              <a:defRPr/>
            </a:pPr>
            <a:r>
              <a:rPr kumimoji="0" lang="en-CA" sz="2000" b="0" i="0" u="none" strike="noStrike" kern="1200" cap="none" spc="0" normalizeH="0" baseline="0" noProof="0" dirty="0">
                <a:ln>
                  <a:noFill/>
                </a:ln>
                <a:solidFill>
                  <a:prstClr val="white"/>
                </a:solidFill>
                <a:effectLst/>
                <a:uLnTx/>
                <a:uFillTx/>
                <a:latin typeface="Arial" panose="020B0604020202020204"/>
                <a:ea typeface="+mn-ea"/>
                <a:cs typeface="+mn-cs"/>
              </a:rPr>
              <a:t>Women earn </a:t>
            </a:r>
            <a:r>
              <a:rPr kumimoji="0" lang="en-CA"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58% </a:t>
            </a:r>
            <a:r>
              <a:rPr kumimoji="0" lang="en-CA" sz="2000" b="0" i="0" u="none" strike="noStrike" kern="1200" cap="none" spc="0" normalizeH="0" baseline="0" noProof="0" dirty="0">
                <a:ln>
                  <a:noFill/>
                </a:ln>
                <a:solidFill>
                  <a:prstClr val="white"/>
                </a:solidFill>
                <a:effectLst/>
                <a:uLnTx/>
                <a:uFillTx/>
                <a:latin typeface="Arial" panose="020B0604020202020204"/>
                <a:ea typeface="+mn-ea"/>
                <a:cs typeface="+mn-cs"/>
              </a:rPr>
              <a:t>of </a:t>
            </a:r>
            <a:br>
              <a:rPr kumimoji="0" lang="en-CA" sz="20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CA" sz="2000" b="0" i="0" u="none" strike="noStrike" kern="1200" cap="none" spc="0" normalizeH="0" baseline="0" noProof="0" dirty="0">
                <a:ln>
                  <a:noFill/>
                </a:ln>
                <a:solidFill>
                  <a:prstClr val="white"/>
                </a:solidFill>
                <a:effectLst/>
                <a:uLnTx/>
                <a:uFillTx/>
                <a:latin typeface="Arial" panose="020B0604020202020204"/>
                <a:ea typeface="+mn-ea"/>
                <a:cs typeface="+mn-cs"/>
              </a:rPr>
              <a:t>bachelor degrees.</a:t>
            </a:r>
            <a:r>
              <a:rPr kumimoji="0" lang="en-CA" sz="2000" b="0" i="0" u="none" strike="noStrike" kern="1200" cap="none" spc="0" normalizeH="0" baseline="30000" noProof="0" dirty="0">
                <a:ln>
                  <a:noFill/>
                </a:ln>
                <a:solidFill>
                  <a:prstClr val="white"/>
                </a:solidFill>
                <a:effectLst/>
                <a:uLnTx/>
                <a:uFillTx/>
                <a:latin typeface="Arial" panose="020B0604020202020204"/>
                <a:ea typeface="+mn-ea"/>
                <a:cs typeface="+mn-cs"/>
              </a:rPr>
              <a:t>2</a:t>
            </a:r>
            <a:r>
              <a:rPr kumimoji="0" lang="en-CA" sz="2000" b="0" i="0" u="none" strike="noStrike" kern="1200" cap="none" spc="0" normalizeH="0" baseline="0" noProof="0" dirty="0">
                <a:ln>
                  <a:noFill/>
                </a:ln>
                <a:solidFill>
                  <a:prstClr val="white"/>
                </a:solidFill>
                <a:effectLst/>
                <a:uLnTx/>
                <a:uFillTx/>
                <a:latin typeface="Arial" panose="020B0604020202020204"/>
                <a:ea typeface="+mn-ea"/>
                <a:cs typeface="+mn-cs"/>
              </a:rPr>
              <a:t> </a:t>
            </a:r>
            <a:endPar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41275"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Women earn the majority of </a:t>
            </a:r>
            <a:b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graduate degrees.</a:t>
            </a:r>
            <a:r>
              <a:rPr kumimoji="0" lang="en-US" sz="2000" b="0" i="0" u="none" strike="noStrike" kern="1200" cap="none" spc="0" normalizeH="0" baseline="30000" noProof="0" dirty="0">
                <a:ln>
                  <a:noFill/>
                </a:ln>
                <a:solidFill>
                  <a:prstClr val="white"/>
                </a:solidFill>
                <a:effectLst/>
                <a:uLnTx/>
                <a:uFillTx/>
                <a:latin typeface="Arial" panose="020B0604020202020204"/>
                <a:ea typeface="+mn-ea"/>
                <a:cs typeface="+mn-cs"/>
              </a:rPr>
              <a:t>3, 4</a:t>
            </a:r>
          </a:p>
          <a:p>
            <a:pPr marL="346075" marR="0" lvl="0" indent="-2317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Master’s: </a:t>
            </a:r>
            <a:b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2000" b="1" i="0" u="none" strike="noStrike" kern="1200" cap="none" spc="0" normalizeH="0" baseline="0" noProof="0" dirty="0">
                <a:ln>
                  <a:noFill/>
                </a:ln>
                <a:solidFill>
                  <a:prstClr val="white"/>
                </a:solidFill>
                <a:effectLst/>
                <a:uLnTx/>
                <a:uFillTx/>
                <a:latin typeface="Arial" panose="020B0604020202020204"/>
                <a:ea typeface="MS PGothic" pitchFamily="34" charset="-128"/>
                <a:cs typeface="Arial" pitchFamily="34" charset="0"/>
              </a:rPr>
              <a:t>61.9% </a:t>
            </a:r>
          </a:p>
          <a:p>
            <a:pPr marL="346075" marR="0" lvl="0" indent="-2317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Doctoral: </a:t>
            </a:r>
            <a:b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2000" b="1" i="0" u="none" strike="noStrike" kern="1200" cap="none" spc="0" normalizeH="0" baseline="0" noProof="0" dirty="0">
                <a:ln>
                  <a:noFill/>
                </a:ln>
                <a:solidFill>
                  <a:prstClr val="white"/>
                </a:solidFill>
                <a:effectLst/>
                <a:uLnTx/>
                <a:uFillTx/>
                <a:latin typeface="Arial" panose="020B0604020202020204"/>
                <a:ea typeface="MS PGothic" pitchFamily="34" charset="-128"/>
                <a:cs typeface="Arial" pitchFamily="34" charset="0"/>
              </a:rPr>
              <a:t>55.2% </a:t>
            </a:r>
          </a:p>
        </p:txBody>
      </p:sp>
      <p:pic>
        <p:nvPicPr>
          <p:cNvPr id="7" name="Graphic 6">
            <a:extLst>
              <a:ext uri="{FF2B5EF4-FFF2-40B4-BE49-F238E27FC236}">
                <a16:creationId xmlns:a16="http://schemas.microsoft.com/office/drawing/2014/main" id="{4C54FB3A-709D-785C-41C4-385D319897C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75964" y="4541764"/>
            <a:ext cx="1314041" cy="985531"/>
          </a:xfrm>
          <a:prstGeom prst="rect">
            <a:avLst/>
          </a:prstGeom>
        </p:spPr>
      </p:pic>
      <p:pic>
        <p:nvPicPr>
          <p:cNvPr id="8" name="Picture 7" descr="Group of students in graduation regalia. ">
            <a:extLst>
              <a:ext uri="{FF2B5EF4-FFF2-40B4-BE49-F238E27FC236}">
                <a16:creationId xmlns:a16="http://schemas.microsoft.com/office/drawing/2014/main" id="{520F4905-F97A-49AC-8036-D593B8A98B1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3"/>
          <a:stretch/>
        </p:blipFill>
        <p:spPr>
          <a:xfrm>
            <a:off x="5689600" y="970148"/>
            <a:ext cx="6042064" cy="4166258"/>
          </a:xfrm>
          <a:prstGeom prst="rect">
            <a:avLst/>
          </a:prstGeom>
        </p:spPr>
      </p:pic>
      <p:sp>
        <p:nvSpPr>
          <p:cNvPr id="4" name="Text Placeholder 3">
            <a:extLst>
              <a:ext uri="{FF2B5EF4-FFF2-40B4-BE49-F238E27FC236}">
                <a16:creationId xmlns:a16="http://schemas.microsoft.com/office/drawing/2014/main" id="{FED4F277-4424-4B3D-9BF0-B22F248D81ED}"/>
              </a:ext>
            </a:extLst>
          </p:cNvPr>
          <p:cNvSpPr>
            <a:spLocks noGrp="1"/>
          </p:cNvSpPr>
          <p:nvPr>
            <p:ph type="body" sz="quarter" idx="13"/>
          </p:nvPr>
        </p:nvSpPr>
        <p:spPr>
          <a:xfrm>
            <a:off x="4051300" y="6110288"/>
            <a:ext cx="7139503" cy="403225"/>
          </a:xfrm>
        </p:spPr>
        <p:txBody>
          <a:bodyPr/>
          <a:lstStyle/>
          <a:p>
            <a:r>
              <a:rPr lang="en-US" b="1" dirty="0"/>
              <a:t>1</a:t>
            </a:r>
            <a:r>
              <a:rPr lang="en-US" dirty="0"/>
              <a:t> </a:t>
            </a:r>
            <a:r>
              <a:rPr lang="en-CA" dirty="0"/>
              <a:t>The Percentage of Americans with College Degrees in 2023, College  Transitions, August 2023</a:t>
            </a:r>
            <a:r>
              <a:rPr lang="en-US" noProof="0" dirty="0"/>
              <a:t>.</a:t>
            </a:r>
            <a:r>
              <a:rPr lang="en-US" dirty="0"/>
              <a:t> </a:t>
            </a:r>
            <a:r>
              <a:rPr lang="en-US" b="1" dirty="0"/>
              <a:t>2</a:t>
            </a:r>
            <a:r>
              <a:rPr lang="en-US" dirty="0"/>
              <a:t> Number of Bachelor's degrees awarded U.S. 2019-2020, Statista, July 6, 2022. </a:t>
            </a:r>
            <a:r>
              <a:rPr lang="en-US" b="1" dirty="0"/>
              <a:t>3</a:t>
            </a:r>
            <a:r>
              <a:rPr lang="en-US" dirty="0"/>
              <a:t> Number of Master's degrees earned in the United States from 1949/50 to 2030/31, by gender, Statista, July 6, 2022. </a:t>
            </a:r>
            <a:r>
              <a:rPr lang="en-US" b="1" dirty="0"/>
              <a:t>4</a:t>
            </a:r>
            <a:r>
              <a:rPr lang="en-US" dirty="0"/>
              <a:t> Number of doctoral degrees earned in the United States from 1950 to 2031, by gender, Statista, July 6, 2022.</a:t>
            </a:r>
          </a:p>
        </p:txBody>
      </p:sp>
      <p:sp>
        <p:nvSpPr>
          <p:cNvPr id="10" name="Slide Number Placeholder 9">
            <a:extLst>
              <a:ext uri="{FF2B5EF4-FFF2-40B4-BE49-F238E27FC236}">
                <a16:creationId xmlns:a16="http://schemas.microsoft.com/office/drawing/2014/main" id="{400FEBE1-E3E5-6890-C2F9-46950761EF19}"/>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pPr lvl="0"/>
            <a:fld id="{BB333B34-C87C-402E-ABB0-13B7C9DEBBC4}" type="slidenum">
              <a:rPr lang="en-US" noProof="0" smtClean="0"/>
              <a:pPr lvl="0"/>
              <a:t>7</a:t>
            </a:fld>
            <a:endParaRPr lang="en-US" noProof="0" dirty="0"/>
          </a:p>
        </p:txBody>
      </p:sp>
    </p:spTree>
    <p:custDataLst>
      <p:tags r:id="rId1"/>
    </p:custDataLst>
    <p:extLst>
      <p:ext uri="{BB962C8B-B14F-4D97-AF65-F5344CB8AC3E}">
        <p14:creationId xmlns:p14="http://schemas.microsoft.com/office/powerpoint/2010/main" val="43131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2525C-BD09-724F-A355-F6A526C99E3A}"/>
              </a:ext>
            </a:extLst>
          </p:cNvPr>
          <p:cNvSpPr>
            <a:spLocks noGrp="1"/>
          </p:cNvSpPr>
          <p:nvPr>
            <p:ph type="title"/>
          </p:nvPr>
        </p:nvSpPr>
        <p:spPr>
          <a:xfrm>
            <a:off x="466342" y="472437"/>
            <a:ext cx="11274553" cy="792167"/>
          </a:xfrm>
        </p:spPr>
        <p:txBody>
          <a:bodyPr/>
          <a:lstStyle/>
          <a:p>
            <a:r>
              <a:rPr lang="en-US" dirty="0"/>
              <a:t>Legal checklist for aging parents (or you)</a:t>
            </a:r>
          </a:p>
        </p:txBody>
      </p:sp>
      <p:sp>
        <p:nvSpPr>
          <p:cNvPr id="9" name="Rectangle 8">
            <a:extLst>
              <a:ext uri="{FF2B5EF4-FFF2-40B4-BE49-F238E27FC236}">
                <a16:creationId xmlns:a16="http://schemas.microsoft.com/office/drawing/2014/main" id="{1DE27068-4404-B2A8-2EE7-F76D14312B61}"/>
              </a:ext>
              <a:ext uri="{C183D7F6-B498-43B3-948B-1728B52AA6E4}">
                <adec:decorative xmlns:adec="http://schemas.microsoft.com/office/drawing/2017/decorative" val="1"/>
              </a:ext>
            </a:extLst>
          </p:cNvPr>
          <p:cNvSpPr/>
          <p:nvPr/>
        </p:nvSpPr>
        <p:spPr>
          <a:xfrm>
            <a:off x="700251" y="1576524"/>
            <a:ext cx="3473409" cy="4341823"/>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10" name="Rectangle 9">
            <a:extLst>
              <a:ext uri="{FF2B5EF4-FFF2-40B4-BE49-F238E27FC236}">
                <a16:creationId xmlns:a16="http://schemas.microsoft.com/office/drawing/2014/main" id="{2D97F23E-F254-82C1-6044-103C4120F751}"/>
              </a:ext>
              <a:ext uri="{C183D7F6-B498-43B3-948B-1728B52AA6E4}">
                <adec:decorative xmlns:adec="http://schemas.microsoft.com/office/drawing/2017/decorative" val="1"/>
              </a:ext>
            </a:extLst>
          </p:cNvPr>
          <p:cNvSpPr/>
          <p:nvPr/>
        </p:nvSpPr>
        <p:spPr>
          <a:xfrm>
            <a:off x="4361452" y="1576524"/>
            <a:ext cx="3473409" cy="4341823"/>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11" name="Rectangle 10">
            <a:extLst>
              <a:ext uri="{FF2B5EF4-FFF2-40B4-BE49-F238E27FC236}">
                <a16:creationId xmlns:a16="http://schemas.microsoft.com/office/drawing/2014/main" id="{0996A030-2A23-122E-6389-368B16DD93B1}"/>
              </a:ext>
              <a:ext uri="{C183D7F6-B498-43B3-948B-1728B52AA6E4}">
                <adec:decorative xmlns:adec="http://schemas.microsoft.com/office/drawing/2017/decorative" val="1"/>
              </a:ext>
            </a:extLst>
          </p:cNvPr>
          <p:cNvSpPr/>
          <p:nvPr/>
        </p:nvSpPr>
        <p:spPr>
          <a:xfrm>
            <a:off x="8018936" y="1576524"/>
            <a:ext cx="3473409" cy="4341823"/>
          </a:xfrm>
          <a:prstGeom prst="rect">
            <a:avLst/>
          </a:prstGeom>
          <a:solidFill>
            <a:srgbClr val="EC64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8" name="TextBox 7">
            <a:extLst>
              <a:ext uri="{FF2B5EF4-FFF2-40B4-BE49-F238E27FC236}">
                <a16:creationId xmlns:a16="http://schemas.microsoft.com/office/drawing/2014/main" id="{7A230CD9-2E3B-C9E7-DC0A-3EA7CFBD3443}"/>
              </a:ext>
            </a:extLst>
          </p:cNvPr>
          <p:cNvSpPr txBox="1"/>
          <p:nvPr/>
        </p:nvSpPr>
        <p:spPr>
          <a:xfrm>
            <a:off x="700251" y="1437099"/>
            <a:ext cx="3473409" cy="2985433"/>
          </a:xfrm>
          <a:prstGeom prst="rect">
            <a:avLst/>
          </a:prstGeom>
          <a:noFill/>
        </p:spPr>
        <p:txBody>
          <a:bodyPr wrap="square" lIns="137160" tIns="274320" rIns="91440" bIns="91440" rtlCol="0">
            <a:spAutoFit/>
          </a:bodyPr>
          <a:lstStyle/>
          <a:p>
            <a:pPr>
              <a:spcBef>
                <a:spcPts val="600"/>
              </a:spcBef>
            </a:pPr>
            <a:r>
              <a:rPr lang="en-US" sz="2000" b="1" dirty="0">
                <a:solidFill>
                  <a:schemeClr val="bg1"/>
                </a:solidFill>
                <a:latin typeface="Arial" panose="020B0604020202020204" pitchFamily="34" charset="0"/>
                <a:cs typeface="Arial" panose="020B0604020202020204" pitchFamily="34" charset="0"/>
              </a:rPr>
              <a:t>Power of attorney</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(POA)</a:t>
            </a:r>
          </a:p>
          <a:p>
            <a:pPr marL="548640" lvl="1" indent="-311150">
              <a:spcBef>
                <a:spcPts val="600"/>
              </a:spcBef>
              <a:buBlip>
                <a:blip r:embed="rId3">
                  <a:extLst>
                    <a:ext uri="{96DAC541-7B7A-43D3-8B79-37D633B846F1}">
                      <asvg:svgBlip xmlns:asvg="http://schemas.microsoft.com/office/drawing/2016/SVG/main" r:embed="rId4"/>
                    </a:ext>
                  </a:extLst>
                </a:blip>
              </a:buBlip>
            </a:pPr>
            <a:r>
              <a:rPr lang="en-US" sz="2000" dirty="0">
                <a:solidFill>
                  <a:schemeClr val="bg1"/>
                </a:solidFill>
              </a:rPr>
              <a:t>What kind of power of POA do they have?</a:t>
            </a:r>
          </a:p>
          <a:p>
            <a:pPr marL="548640" lvl="1" indent="-311150">
              <a:spcBef>
                <a:spcPts val="600"/>
              </a:spcBef>
              <a:buBlip>
                <a:blip r:embed="rId3">
                  <a:extLst>
                    <a:ext uri="{96DAC541-7B7A-43D3-8B79-37D633B846F1}">
                      <asvg:svgBlip xmlns:asvg="http://schemas.microsoft.com/office/drawing/2016/SVG/main" r:embed="rId4"/>
                    </a:ext>
                  </a:extLst>
                </a:blip>
              </a:buBlip>
            </a:pPr>
            <a:r>
              <a:rPr lang="en-US" sz="2000" dirty="0">
                <a:solidFill>
                  <a:schemeClr val="bg1"/>
                </a:solidFill>
              </a:rPr>
              <a:t>Who have they named as POA and are they aware of and prepared for the responsibility?</a:t>
            </a:r>
          </a:p>
        </p:txBody>
      </p:sp>
      <p:sp>
        <p:nvSpPr>
          <p:cNvPr id="17" name="TextBox 16">
            <a:extLst>
              <a:ext uri="{FF2B5EF4-FFF2-40B4-BE49-F238E27FC236}">
                <a16:creationId xmlns:a16="http://schemas.microsoft.com/office/drawing/2014/main" id="{1603EB77-6C1E-F099-1BD9-59B1B4119647}"/>
              </a:ext>
            </a:extLst>
          </p:cNvPr>
          <p:cNvSpPr txBox="1"/>
          <p:nvPr/>
        </p:nvSpPr>
        <p:spPr>
          <a:xfrm>
            <a:off x="4352872" y="1437099"/>
            <a:ext cx="3473409" cy="3477875"/>
          </a:xfrm>
          <a:prstGeom prst="rect">
            <a:avLst/>
          </a:prstGeom>
          <a:noFill/>
        </p:spPr>
        <p:txBody>
          <a:bodyPr wrap="square" lIns="137160" tIns="274320" rIns="137160" bIns="274320" rtlCol="0">
            <a:spAutoFit/>
          </a:bodyPr>
          <a:lstStyle/>
          <a:p>
            <a:pPr>
              <a:spcBef>
                <a:spcPts val="600"/>
              </a:spcBef>
            </a:pPr>
            <a:r>
              <a:rPr lang="en-US" sz="2000" b="1" dirty="0">
                <a:solidFill>
                  <a:schemeClr val="bg1"/>
                </a:solidFill>
                <a:latin typeface="Arial" panose="020B0604020202020204" pitchFamily="34" charset="0"/>
                <a:cs typeface="Arial" panose="020B0604020202020204" pitchFamily="34" charset="0"/>
              </a:rPr>
              <a:t>Medical power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of attorney</a:t>
            </a:r>
          </a:p>
          <a:p>
            <a:pPr marL="548640" lvl="1" indent="-311150">
              <a:spcBef>
                <a:spcPts val="600"/>
              </a:spcBef>
              <a:buBlip>
                <a:blip r:embed="rId3">
                  <a:extLst>
                    <a:ext uri="{96DAC541-7B7A-43D3-8B79-37D633B846F1}">
                      <asvg:svgBlip xmlns:asvg="http://schemas.microsoft.com/office/drawing/2016/SVG/main" r:embed="rId4"/>
                    </a:ext>
                  </a:extLst>
                </a:blip>
              </a:buBlip>
            </a:pPr>
            <a:r>
              <a:rPr lang="en-US" sz="2000" dirty="0">
                <a:solidFill>
                  <a:schemeClr val="bg1"/>
                </a:solidFill>
              </a:rPr>
              <a:t>Have your parent(s) designated someone to act as their health </a:t>
            </a:r>
            <a:br>
              <a:rPr lang="en-US" sz="2000" dirty="0">
                <a:solidFill>
                  <a:schemeClr val="bg1"/>
                </a:solidFill>
              </a:rPr>
            </a:br>
            <a:r>
              <a:rPr lang="en-US" sz="2000" dirty="0">
                <a:solidFill>
                  <a:schemeClr val="bg1"/>
                </a:solidFill>
              </a:rPr>
              <a:t>care agent?</a:t>
            </a:r>
          </a:p>
          <a:p>
            <a:pPr marL="548640" lvl="1" indent="-311150">
              <a:spcBef>
                <a:spcPts val="600"/>
              </a:spcBef>
              <a:buBlip>
                <a:blip r:embed="rId3">
                  <a:extLst>
                    <a:ext uri="{96DAC541-7B7A-43D3-8B79-37D633B846F1}">
                      <asvg:svgBlip xmlns:asvg="http://schemas.microsoft.com/office/drawing/2016/SVG/main" r:embed="rId4"/>
                    </a:ext>
                  </a:extLst>
                </a:blip>
              </a:buBlip>
            </a:pPr>
            <a:r>
              <a:rPr lang="en-US" sz="2000" dirty="0">
                <a:solidFill>
                  <a:schemeClr val="bg1"/>
                </a:solidFill>
              </a:rPr>
              <a:t>Are they aware of the responsibility and your </a:t>
            </a:r>
            <a:br>
              <a:rPr lang="en-US" sz="2000" dirty="0">
                <a:solidFill>
                  <a:schemeClr val="bg1"/>
                </a:solidFill>
              </a:rPr>
            </a:br>
            <a:r>
              <a:rPr lang="en-US" sz="2000" dirty="0">
                <a:solidFill>
                  <a:schemeClr val="bg1"/>
                </a:solidFill>
              </a:rPr>
              <a:t>parent(s) wishes?</a:t>
            </a:r>
          </a:p>
        </p:txBody>
      </p:sp>
      <p:sp>
        <p:nvSpPr>
          <p:cNvPr id="19" name="TextBox 18">
            <a:extLst>
              <a:ext uri="{FF2B5EF4-FFF2-40B4-BE49-F238E27FC236}">
                <a16:creationId xmlns:a16="http://schemas.microsoft.com/office/drawing/2014/main" id="{832104B5-CE7B-816C-7418-96C73CC141D2}"/>
              </a:ext>
            </a:extLst>
          </p:cNvPr>
          <p:cNvSpPr txBox="1"/>
          <p:nvPr/>
        </p:nvSpPr>
        <p:spPr>
          <a:xfrm>
            <a:off x="8014072" y="1437099"/>
            <a:ext cx="3473409" cy="2508379"/>
          </a:xfrm>
          <a:prstGeom prst="rect">
            <a:avLst/>
          </a:prstGeom>
          <a:noFill/>
        </p:spPr>
        <p:txBody>
          <a:bodyPr wrap="square" lIns="137160" tIns="274320" rIns="137160" bIns="0" rtlCol="0">
            <a:spAutoFit/>
          </a:bodyPr>
          <a:lstStyle/>
          <a:p>
            <a:pPr>
              <a:spcBef>
                <a:spcPts val="600"/>
              </a:spcBef>
            </a:pPr>
            <a:r>
              <a:rPr lang="en-US" sz="2000" b="1" dirty="0">
                <a:solidFill>
                  <a:schemeClr val="bg1"/>
                </a:solidFill>
                <a:latin typeface="Arial" panose="020B0604020202020204" pitchFamily="34" charset="0"/>
                <a:cs typeface="Arial" panose="020B0604020202020204" pitchFamily="34" charset="0"/>
              </a:rPr>
              <a:t>Living will</a:t>
            </a:r>
          </a:p>
          <a:p>
            <a:pPr marL="548640" lvl="1" indent="-311150">
              <a:spcBef>
                <a:spcPts val="600"/>
              </a:spcBef>
              <a:buBlip>
                <a:blip r:embed="rId3">
                  <a:extLst>
                    <a:ext uri="{96DAC541-7B7A-43D3-8B79-37D633B846F1}">
                      <asvg:svgBlip xmlns:asvg="http://schemas.microsoft.com/office/drawing/2016/SVG/main" r:embed="rId4"/>
                    </a:ext>
                  </a:extLst>
                </a:blip>
              </a:buBlip>
            </a:pPr>
            <a:r>
              <a:rPr lang="en-US" sz="2000" dirty="0">
                <a:solidFill>
                  <a:schemeClr val="bg1"/>
                </a:solidFill>
              </a:rPr>
              <a:t>Do your parent(s) have a living will that clearly </a:t>
            </a:r>
            <a:br>
              <a:rPr lang="en-US" sz="2000" dirty="0">
                <a:solidFill>
                  <a:schemeClr val="bg1"/>
                </a:solidFill>
              </a:rPr>
            </a:br>
            <a:r>
              <a:rPr lang="en-US" sz="2000" dirty="0">
                <a:solidFill>
                  <a:schemeClr val="bg1"/>
                </a:solidFill>
              </a:rPr>
              <a:t>states their wishes regarding medical treatments and decisions?</a:t>
            </a:r>
          </a:p>
        </p:txBody>
      </p:sp>
      <p:pic>
        <p:nvPicPr>
          <p:cNvPr id="22" name="Graphic 21">
            <a:extLst>
              <a:ext uri="{FF2B5EF4-FFF2-40B4-BE49-F238E27FC236}">
                <a16:creationId xmlns:a16="http://schemas.microsoft.com/office/drawing/2014/main" id="{09AA014E-20AD-76D3-05A9-C8631B0C784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88230" y="5068589"/>
            <a:ext cx="687777" cy="653388"/>
          </a:xfrm>
          <a:prstGeom prst="rect">
            <a:avLst/>
          </a:prstGeom>
        </p:spPr>
      </p:pic>
      <p:pic>
        <p:nvPicPr>
          <p:cNvPr id="20" name="Graphic 19">
            <a:extLst>
              <a:ext uri="{FF2B5EF4-FFF2-40B4-BE49-F238E27FC236}">
                <a16:creationId xmlns:a16="http://schemas.microsoft.com/office/drawing/2014/main" id="{98A914A6-BA37-5E5F-E0A2-FF1FF3F609D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41563" y="5052411"/>
            <a:ext cx="551407" cy="669566"/>
          </a:xfrm>
          <a:prstGeom prst="rect">
            <a:avLst/>
          </a:prstGeom>
        </p:spPr>
      </p:pic>
      <p:pic>
        <p:nvPicPr>
          <p:cNvPr id="18" name="Graphic 17">
            <a:extLst>
              <a:ext uri="{FF2B5EF4-FFF2-40B4-BE49-F238E27FC236}">
                <a16:creationId xmlns:a16="http://schemas.microsoft.com/office/drawing/2014/main" id="{071332D9-3E73-30F7-3CBB-34F8191F5154}"/>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82726" y="5144261"/>
            <a:ext cx="693260" cy="577717"/>
          </a:xfrm>
          <a:prstGeom prst="rect">
            <a:avLst/>
          </a:prstGeom>
        </p:spPr>
      </p:pic>
      <p:sp>
        <p:nvSpPr>
          <p:cNvPr id="3" name="Slide Number Placeholder 2">
            <a:extLst>
              <a:ext uri="{FF2B5EF4-FFF2-40B4-BE49-F238E27FC236}">
                <a16:creationId xmlns:a16="http://schemas.microsoft.com/office/drawing/2014/main" id="{069BDDA9-ED7C-1C75-6F69-249B1316966A}"/>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70</a:t>
            </a:fld>
            <a:endParaRPr lang="en-US" dirty="0"/>
          </a:p>
        </p:txBody>
      </p:sp>
    </p:spTree>
    <p:extLst>
      <p:ext uri="{BB962C8B-B14F-4D97-AF65-F5344CB8AC3E}">
        <p14:creationId xmlns:p14="http://schemas.microsoft.com/office/powerpoint/2010/main" val="417106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Grp="1" noChangeArrowheads="1"/>
          </p:cNvSpPr>
          <p:nvPr>
            <p:ph type="title"/>
          </p:nvPr>
        </p:nvSpPr>
        <p:spPr>
          <a:xfrm>
            <a:off x="466342" y="472437"/>
            <a:ext cx="11274553" cy="792167"/>
          </a:xfrm>
        </p:spPr>
        <p:txBody>
          <a:bodyPr vert="horz" lIns="0" tIns="0" rIns="0" bIns="0" rtlCol="0" anchor="t">
            <a:normAutofit/>
          </a:bodyPr>
          <a:lstStyle/>
          <a:p>
            <a:r>
              <a:rPr lang="en-US" altLang="en-US" dirty="0"/>
              <a:t>Conversation starter: Legal checklist for aging parents</a:t>
            </a:r>
          </a:p>
        </p:txBody>
      </p:sp>
      <p:sp>
        <p:nvSpPr>
          <p:cNvPr id="52" name="Rectangle 51">
            <a:extLst>
              <a:ext uri="{FF2B5EF4-FFF2-40B4-BE49-F238E27FC236}">
                <a16:creationId xmlns:a16="http://schemas.microsoft.com/office/drawing/2014/main" id="{ACF14087-5DAC-849E-D19F-106FB5739EEF}"/>
              </a:ext>
            </a:extLst>
          </p:cNvPr>
          <p:cNvSpPr/>
          <p:nvPr/>
        </p:nvSpPr>
        <p:spPr>
          <a:xfrm>
            <a:off x="455613" y="1246788"/>
            <a:ext cx="6707186" cy="4667053"/>
          </a:xfrm>
          <a:prstGeom prst="rect">
            <a:avLst/>
          </a:prstGeom>
          <a:solidFill>
            <a:srgbClr val="D77D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0" rIns="274320" bIns="0" numCol="1" spcCol="0" rtlCol="0" fromWordArt="0" anchor="ctr" anchorCtr="0" forceAA="0" compatLnSpc="1">
            <a:prstTxWarp prst="textNoShape">
              <a:avLst/>
            </a:prstTxWarp>
            <a:noAutofit/>
          </a:bodyPr>
          <a:lstStyle/>
          <a:p>
            <a:pPr>
              <a:lnSpc>
                <a:spcPct val="107000"/>
              </a:lnSpc>
              <a:spcAft>
                <a:spcPts val="800"/>
              </a:spcAft>
            </a:pPr>
            <a:r>
              <a:rPr lang="en-CA" sz="2000" b="1" i="1" dirty="0">
                <a:latin typeface="Arial" panose="020B0604020202020204" pitchFamily="34" charset="0"/>
                <a:ea typeface="Calibri" panose="020F0502020204030204" pitchFamily="34" charset="0"/>
                <a:cs typeface="Arial" panose="020B0604020202020204" pitchFamily="34" charset="0"/>
              </a:rPr>
              <a:t>“Mom,</a:t>
            </a:r>
            <a:endParaRPr lang="en-US" sz="2000" b="1" i="1"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CA" sz="2000" b="1" i="1" dirty="0">
                <a:latin typeface="Arial" panose="020B0604020202020204" pitchFamily="34" charset="0"/>
                <a:ea typeface="Calibri" panose="020F0502020204030204" pitchFamily="34" charset="0"/>
                <a:cs typeface="Arial" panose="020B0604020202020204" pitchFamily="34" charset="0"/>
              </a:rPr>
              <a:t>Jack and I recently updated our estate plan, and it made me realize that we need to talk about your estate plan.</a:t>
            </a:r>
          </a:p>
          <a:p>
            <a:pPr>
              <a:lnSpc>
                <a:spcPct val="107000"/>
              </a:lnSpc>
              <a:spcAft>
                <a:spcPts val="800"/>
              </a:spcAft>
            </a:pPr>
            <a:r>
              <a:rPr lang="en-CA" sz="2000" b="1" i="1" dirty="0">
                <a:latin typeface="Arial" panose="020B0604020202020204" pitchFamily="34" charset="0"/>
                <a:ea typeface="Calibri" panose="020F0502020204030204" pitchFamily="34" charset="0"/>
                <a:cs typeface="Arial" panose="020B0604020202020204" pitchFamily="34" charset="0"/>
              </a:rPr>
              <a:t>In order for us to help make your ideal vision for aging come true, we want to make sure that you have all your legal documents in order.</a:t>
            </a:r>
            <a:endParaRPr lang="en-US" sz="2000" b="1" i="1"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CA" sz="2000" b="1" i="1" dirty="0">
                <a:latin typeface="Arial" panose="020B0604020202020204" pitchFamily="34" charset="0"/>
                <a:ea typeface="Calibri" panose="020F0502020204030204" pitchFamily="34" charset="0"/>
                <a:cs typeface="Arial" panose="020B0604020202020204" pitchFamily="34" charset="0"/>
              </a:rPr>
              <a:t>Can we go through your plan so that </a:t>
            </a:r>
            <a:br>
              <a:rPr lang="en-CA" sz="2000" b="1" i="1" dirty="0">
                <a:latin typeface="Arial" panose="020B0604020202020204" pitchFamily="34" charset="0"/>
                <a:ea typeface="Calibri" panose="020F0502020204030204" pitchFamily="34" charset="0"/>
                <a:cs typeface="Arial" panose="020B0604020202020204" pitchFamily="34" charset="0"/>
              </a:rPr>
            </a:br>
            <a:r>
              <a:rPr lang="en-CA" sz="2000" b="1" i="1" dirty="0">
                <a:latin typeface="Arial" panose="020B0604020202020204" pitchFamily="34" charset="0"/>
                <a:ea typeface="Calibri" panose="020F0502020204030204" pitchFamily="34" charset="0"/>
                <a:cs typeface="Arial" panose="020B0604020202020204" pitchFamily="34" charset="0"/>
              </a:rPr>
              <a:t>we understand how you have things </a:t>
            </a:r>
            <a:br>
              <a:rPr lang="en-CA" sz="2000" b="1" i="1" dirty="0">
                <a:latin typeface="Arial" panose="020B0604020202020204" pitchFamily="34" charset="0"/>
                <a:ea typeface="Calibri" panose="020F0502020204030204" pitchFamily="34" charset="0"/>
                <a:cs typeface="Arial" panose="020B0604020202020204" pitchFamily="34" charset="0"/>
              </a:rPr>
            </a:br>
            <a:r>
              <a:rPr lang="en-CA" sz="2000" b="1" i="1" dirty="0">
                <a:latin typeface="Arial" panose="020B0604020202020204" pitchFamily="34" charset="0"/>
                <a:ea typeface="Calibri" panose="020F0502020204030204" pitchFamily="34" charset="0"/>
                <a:cs typeface="Arial" panose="020B0604020202020204" pitchFamily="34" charset="0"/>
              </a:rPr>
              <a:t>set up?”</a:t>
            </a:r>
            <a:endParaRPr lang="en-US" sz="2000" b="1" i="1" dirty="0">
              <a:latin typeface="Arial" panose="020B0604020202020204" pitchFamily="34" charset="0"/>
              <a:ea typeface="Calibri" panose="020F0502020204030204" pitchFamily="34" charset="0"/>
              <a:cs typeface="Arial" panose="020B0604020202020204" pitchFamily="34" charset="0"/>
            </a:endParaRPr>
          </a:p>
        </p:txBody>
      </p:sp>
      <p:pic>
        <p:nvPicPr>
          <p:cNvPr id="7" name="Picture 6" descr="A smiling senior parent and their adult child embracing each other with their foreheads touching.">
            <a:extLst>
              <a:ext uri="{FF2B5EF4-FFF2-40B4-BE49-F238E27FC236}">
                <a16:creationId xmlns:a16="http://schemas.microsoft.com/office/drawing/2014/main" id="{3D57C49E-5FE1-96EA-B2B2-A88FC158F1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162310" y="1246788"/>
            <a:ext cx="5026515" cy="4660517"/>
          </a:xfrm>
          <a:prstGeom prst="rect">
            <a:avLst/>
          </a:prstGeom>
        </p:spPr>
      </p:pic>
      <p:sp>
        <p:nvSpPr>
          <p:cNvPr id="2" name="Slide Number Placeholder 1">
            <a:extLst>
              <a:ext uri="{FF2B5EF4-FFF2-40B4-BE49-F238E27FC236}">
                <a16:creationId xmlns:a16="http://schemas.microsoft.com/office/drawing/2014/main" id="{DAC6624F-FE89-DE69-2977-C682E8E6BE56}"/>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71</a:t>
            </a:fld>
            <a:endParaRPr lang="en-US" dirty="0"/>
          </a:p>
        </p:txBody>
      </p:sp>
    </p:spTree>
    <p:extLst>
      <p:ext uri="{BB962C8B-B14F-4D97-AF65-F5344CB8AC3E}">
        <p14:creationId xmlns:p14="http://schemas.microsoft.com/office/powerpoint/2010/main" val="374180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51214-BCCF-E9D5-E272-C09BF8DD4E17}"/>
              </a:ext>
            </a:extLst>
          </p:cNvPr>
          <p:cNvSpPr>
            <a:spLocks noGrp="1"/>
          </p:cNvSpPr>
          <p:nvPr>
            <p:ph type="title"/>
          </p:nvPr>
        </p:nvSpPr>
        <p:spPr>
          <a:xfrm>
            <a:off x="466342" y="472437"/>
            <a:ext cx="11274553" cy="792167"/>
          </a:xfrm>
        </p:spPr>
        <p:txBody>
          <a:bodyPr/>
          <a:lstStyle/>
          <a:p>
            <a:r>
              <a:rPr lang="en-US" dirty="0"/>
              <a:t>Parenting your parents</a:t>
            </a:r>
          </a:p>
        </p:txBody>
      </p:sp>
      <p:sp>
        <p:nvSpPr>
          <p:cNvPr id="14" name="Content Placeholder 2">
            <a:extLst>
              <a:ext uri="{FF2B5EF4-FFF2-40B4-BE49-F238E27FC236}">
                <a16:creationId xmlns:a16="http://schemas.microsoft.com/office/drawing/2014/main" id="{635DF1A5-44DC-349F-0DD0-B147BE0DE283}"/>
              </a:ext>
            </a:extLst>
          </p:cNvPr>
          <p:cNvSpPr>
            <a:spLocks noGrp="1"/>
          </p:cNvSpPr>
          <p:nvPr>
            <p:ph idx="1"/>
          </p:nvPr>
        </p:nvSpPr>
        <p:spPr>
          <a:xfrm>
            <a:off x="1380547" y="1434191"/>
            <a:ext cx="8347076" cy="683977"/>
          </a:xfrm>
        </p:spPr>
        <p:txBody>
          <a:bodyPr/>
          <a:lstStyle/>
          <a:p>
            <a:pPr marL="0" indent="0">
              <a:buNone/>
            </a:pPr>
            <a:r>
              <a:rPr lang="en-US" dirty="0"/>
              <a:t>With the right support, planning, and patience, caring for your parent(s) in their golden years can be more rewarding and less stressful.</a:t>
            </a:r>
          </a:p>
        </p:txBody>
      </p:sp>
      <p:sp>
        <p:nvSpPr>
          <p:cNvPr id="15" name="Rectangle 14">
            <a:extLst>
              <a:ext uri="{FF2B5EF4-FFF2-40B4-BE49-F238E27FC236}">
                <a16:creationId xmlns:a16="http://schemas.microsoft.com/office/drawing/2014/main" id="{EB64C1D2-AA66-630D-C7AE-C58E12FD5E39}"/>
              </a:ext>
            </a:extLst>
          </p:cNvPr>
          <p:cNvSpPr/>
          <p:nvPr/>
        </p:nvSpPr>
        <p:spPr>
          <a:xfrm>
            <a:off x="2262245" y="2400451"/>
            <a:ext cx="8538398" cy="506894"/>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0" rIns="0" bIns="0" numCol="1" spcCol="0" rtlCol="0" fromWordArt="0" anchor="ctr" anchorCtr="0" forceAA="0" compatLnSpc="1">
            <a:prstTxWarp prst="textNoShape">
              <a:avLst/>
            </a:prstTxWarp>
            <a:noAutofit/>
          </a:bodyPr>
          <a:lstStyle/>
          <a:p>
            <a:pPr>
              <a:lnSpc>
                <a:spcPct val="95000"/>
              </a:lnSpc>
            </a:pPr>
            <a:r>
              <a:rPr lang="en-CA" sz="2000" spc="-50" dirty="0">
                <a:latin typeface="Arial" panose="020B0604020202020204" pitchFamily="34" charset="0"/>
                <a:ea typeface="Calibri" panose="020F0502020204030204" pitchFamily="34" charset="0"/>
                <a:cs typeface="Arial" panose="020B0604020202020204" pitchFamily="34" charset="0"/>
              </a:rPr>
              <a:t>Know their plans and have one of your own to ensure your financial security.</a:t>
            </a:r>
            <a:endParaRPr lang="en-US" sz="2000" spc="-50" dirty="0">
              <a:latin typeface="Arial" panose="020B0604020202020204" pitchFamily="34" charset="0"/>
              <a:ea typeface="Calibri" panose="020F050202020403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D521160-9784-EA69-E564-09AFDB21AFD6}"/>
              </a:ext>
              <a:ext uri="{C183D7F6-B498-43B3-948B-1728B52AA6E4}">
                <adec:decorative xmlns:adec="http://schemas.microsoft.com/office/drawing/2017/decorative" val="1"/>
              </a:ext>
            </a:extLst>
          </p:cNvPr>
          <p:cNvSpPr/>
          <p:nvPr/>
        </p:nvSpPr>
        <p:spPr>
          <a:xfrm>
            <a:off x="1380548" y="2398458"/>
            <a:ext cx="792317" cy="506894"/>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sz="2000" dirty="0"/>
          </a:p>
        </p:txBody>
      </p:sp>
      <p:pic>
        <p:nvPicPr>
          <p:cNvPr id="18" name="Graphic 17">
            <a:extLst>
              <a:ext uri="{FF2B5EF4-FFF2-40B4-BE49-F238E27FC236}">
                <a16:creationId xmlns:a16="http://schemas.microsoft.com/office/drawing/2014/main" id="{8DE58019-E640-D3C1-3EF6-FE28F79C105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35406" y="2482790"/>
            <a:ext cx="482600" cy="340658"/>
          </a:xfrm>
          <a:prstGeom prst="rect">
            <a:avLst/>
          </a:prstGeom>
        </p:spPr>
      </p:pic>
      <p:sp>
        <p:nvSpPr>
          <p:cNvPr id="20" name="Rectangle 19">
            <a:extLst>
              <a:ext uri="{FF2B5EF4-FFF2-40B4-BE49-F238E27FC236}">
                <a16:creationId xmlns:a16="http://schemas.microsoft.com/office/drawing/2014/main" id="{F35CF3EE-BA87-B89B-356D-D07098A879D4}"/>
              </a:ext>
            </a:extLst>
          </p:cNvPr>
          <p:cNvSpPr/>
          <p:nvPr/>
        </p:nvSpPr>
        <p:spPr>
          <a:xfrm>
            <a:off x="2293446" y="3087015"/>
            <a:ext cx="8502711" cy="511328"/>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0" rIns="182880" bIns="0" numCol="1" spcCol="0" rtlCol="0" fromWordArt="0" anchor="ctr" anchorCtr="0" forceAA="0" compatLnSpc="1">
            <a:prstTxWarp prst="textNoShape">
              <a:avLst/>
            </a:prstTxWarp>
            <a:noAutofit/>
          </a:bodyPr>
          <a:lstStyle/>
          <a:p>
            <a:pPr>
              <a:lnSpc>
                <a:spcPct val="107000"/>
              </a:lnSpc>
            </a:pPr>
            <a:r>
              <a:rPr lang="en-CA" sz="2000" dirty="0">
                <a:latin typeface="Arial" panose="020B0604020202020204" pitchFamily="34" charset="0"/>
                <a:cs typeface="Arial" panose="020B0604020202020204" pitchFamily="34" charset="0"/>
              </a:rPr>
              <a:t>Focus on the future: determine housing and long-term care options.</a:t>
            </a:r>
            <a:endParaRPr lang="en-US" sz="2000"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CF37FE92-A2F8-E1CD-86FC-C3CC845F4E5D}"/>
              </a:ext>
              <a:ext uri="{C183D7F6-B498-43B3-948B-1728B52AA6E4}">
                <adec:decorative xmlns:adec="http://schemas.microsoft.com/office/drawing/2017/decorative" val="1"/>
              </a:ext>
            </a:extLst>
          </p:cNvPr>
          <p:cNvSpPr/>
          <p:nvPr/>
        </p:nvSpPr>
        <p:spPr>
          <a:xfrm>
            <a:off x="1380547" y="3085022"/>
            <a:ext cx="792317" cy="51132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sz="2000" dirty="0"/>
          </a:p>
        </p:txBody>
      </p:sp>
      <p:pic>
        <p:nvPicPr>
          <p:cNvPr id="23" name="Graphic 22">
            <a:extLst>
              <a:ext uri="{FF2B5EF4-FFF2-40B4-BE49-F238E27FC236}">
                <a16:creationId xmlns:a16="http://schemas.microsoft.com/office/drawing/2014/main" id="{4581FAB1-4E88-8D8E-25ED-3B1F885B36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35405" y="3171152"/>
            <a:ext cx="482600" cy="340658"/>
          </a:xfrm>
          <a:prstGeom prst="rect">
            <a:avLst/>
          </a:prstGeom>
        </p:spPr>
      </p:pic>
      <p:sp>
        <p:nvSpPr>
          <p:cNvPr id="24" name="Rectangle 23">
            <a:extLst>
              <a:ext uri="{FF2B5EF4-FFF2-40B4-BE49-F238E27FC236}">
                <a16:creationId xmlns:a16="http://schemas.microsoft.com/office/drawing/2014/main" id="{D338906E-5607-245F-3FCA-3B2545B7DF6F}"/>
              </a:ext>
            </a:extLst>
          </p:cNvPr>
          <p:cNvSpPr/>
          <p:nvPr/>
        </p:nvSpPr>
        <p:spPr>
          <a:xfrm>
            <a:off x="2293446" y="3778013"/>
            <a:ext cx="8502710" cy="511328"/>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0" rIns="182880" bIns="0" numCol="1" spcCol="0" rtlCol="0" fromWordArt="0" anchor="ctr" anchorCtr="0" forceAA="0" compatLnSpc="1">
            <a:prstTxWarp prst="textNoShape">
              <a:avLst/>
            </a:prstTxWarp>
            <a:noAutofit/>
          </a:bodyPr>
          <a:lstStyle/>
          <a:p>
            <a:pPr>
              <a:lnSpc>
                <a:spcPct val="107000"/>
              </a:lnSpc>
            </a:pPr>
            <a:r>
              <a:rPr lang="en-CA" sz="2000" dirty="0">
                <a:latin typeface="Arial" panose="020B0604020202020204" pitchFamily="34" charset="0"/>
                <a:cs typeface="Arial" panose="020B0604020202020204" pitchFamily="34" charset="0"/>
              </a:rPr>
              <a:t>Get support.</a:t>
            </a:r>
          </a:p>
        </p:txBody>
      </p:sp>
      <p:sp>
        <p:nvSpPr>
          <p:cNvPr id="25" name="Rectangle 24">
            <a:extLst>
              <a:ext uri="{FF2B5EF4-FFF2-40B4-BE49-F238E27FC236}">
                <a16:creationId xmlns:a16="http://schemas.microsoft.com/office/drawing/2014/main" id="{F0926533-3C49-5262-2E3C-FC4E1B106CCC}"/>
              </a:ext>
              <a:ext uri="{C183D7F6-B498-43B3-948B-1728B52AA6E4}">
                <adec:decorative xmlns:adec="http://schemas.microsoft.com/office/drawing/2017/decorative" val="1"/>
              </a:ext>
            </a:extLst>
          </p:cNvPr>
          <p:cNvSpPr/>
          <p:nvPr/>
        </p:nvSpPr>
        <p:spPr>
          <a:xfrm>
            <a:off x="1380547" y="3776020"/>
            <a:ext cx="792317" cy="51132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45720" rIns="182880" bIns="45720" numCol="1" spcCol="0" rtlCol="0" fromWordArt="0" anchor="ctr" anchorCtr="0" forceAA="0" compatLnSpc="1">
            <a:prstTxWarp prst="textNoShape">
              <a:avLst/>
            </a:prstTxWarp>
            <a:noAutofit/>
          </a:bodyPr>
          <a:lstStyle/>
          <a:p>
            <a:pPr algn="l"/>
            <a:endParaRPr lang="en-US" sz="2000" dirty="0"/>
          </a:p>
        </p:txBody>
      </p:sp>
      <p:pic>
        <p:nvPicPr>
          <p:cNvPr id="26" name="Graphic 25">
            <a:extLst>
              <a:ext uri="{FF2B5EF4-FFF2-40B4-BE49-F238E27FC236}">
                <a16:creationId xmlns:a16="http://schemas.microsoft.com/office/drawing/2014/main" id="{474FB340-4950-515D-BC37-677B0B4A64D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35405" y="3861355"/>
            <a:ext cx="482600" cy="340658"/>
          </a:xfrm>
          <a:prstGeom prst="rect">
            <a:avLst/>
          </a:prstGeom>
        </p:spPr>
      </p:pic>
      <p:sp>
        <p:nvSpPr>
          <p:cNvPr id="27" name="Rectangle 26">
            <a:extLst>
              <a:ext uri="{FF2B5EF4-FFF2-40B4-BE49-F238E27FC236}">
                <a16:creationId xmlns:a16="http://schemas.microsoft.com/office/drawing/2014/main" id="{F91A58C4-564B-F341-7675-D4D6D0AE114C}"/>
              </a:ext>
            </a:extLst>
          </p:cNvPr>
          <p:cNvSpPr/>
          <p:nvPr/>
        </p:nvSpPr>
        <p:spPr>
          <a:xfrm>
            <a:off x="2293446" y="4469011"/>
            <a:ext cx="8502709" cy="511328"/>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0" rIns="182880" bIns="0" numCol="1" spcCol="0" rtlCol="0" fromWordArt="0" anchor="ctr" anchorCtr="0" forceAA="0" compatLnSpc="1">
            <a:prstTxWarp prst="textNoShape">
              <a:avLst/>
            </a:prstTxWarp>
            <a:noAutofit/>
          </a:bodyPr>
          <a:lstStyle/>
          <a:p>
            <a:pPr>
              <a:lnSpc>
                <a:spcPct val="107000"/>
              </a:lnSpc>
            </a:pPr>
            <a:r>
              <a:rPr lang="en-CA" sz="2000" dirty="0">
                <a:latin typeface="Arial" panose="020B0604020202020204" pitchFamily="34" charset="0"/>
                <a:cs typeface="Arial" panose="020B0604020202020204" pitchFamily="34" charset="0"/>
              </a:rPr>
              <a:t>Have the legal documents in order.</a:t>
            </a:r>
          </a:p>
        </p:txBody>
      </p:sp>
      <p:sp>
        <p:nvSpPr>
          <p:cNvPr id="28" name="Rectangle 27">
            <a:extLst>
              <a:ext uri="{FF2B5EF4-FFF2-40B4-BE49-F238E27FC236}">
                <a16:creationId xmlns:a16="http://schemas.microsoft.com/office/drawing/2014/main" id="{1F360BE2-9003-CE2F-6E10-F9A9EFC298C8}"/>
              </a:ext>
              <a:ext uri="{C183D7F6-B498-43B3-948B-1728B52AA6E4}">
                <adec:decorative xmlns:adec="http://schemas.microsoft.com/office/drawing/2017/decorative" val="1"/>
              </a:ext>
            </a:extLst>
          </p:cNvPr>
          <p:cNvSpPr/>
          <p:nvPr/>
        </p:nvSpPr>
        <p:spPr>
          <a:xfrm>
            <a:off x="1380547" y="4467018"/>
            <a:ext cx="792317" cy="51132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45720" rIns="182880" bIns="45720" numCol="1" spcCol="0" rtlCol="0" fromWordArt="0" anchor="ctr" anchorCtr="0" forceAA="0" compatLnSpc="1">
            <a:prstTxWarp prst="textNoShape">
              <a:avLst/>
            </a:prstTxWarp>
            <a:noAutofit/>
          </a:bodyPr>
          <a:lstStyle/>
          <a:p>
            <a:pPr algn="l"/>
            <a:endParaRPr lang="en-US" sz="2000" dirty="0"/>
          </a:p>
        </p:txBody>
      </p:sp>
      <p:pic>
        <p:nvPicPr>
          <p:cNvPr id="29" name="Graphic 28">
            <a:extLst>
              <a:ext uri="{FF2B5EF4-FFF2-40B4-BE49-F238E27FC236}">
                <a16:creationId xmlns:a16="http://schemas.microsoft.com/office/drawing/2014/main" id="{A5441B10-722B-0057-BD5E-7FC32CF3F05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35405" y="4552353"/>
            <a:ext cx="482600" cy="340658"/>
          </a:xfrm>
          <a:prstGeom prst="rect">
            <a:avLst/>
          </a:prstGeom>
        </p:spPr>
      </p:pic>
      <p:sp>
        <p:nvSpPr>
          <p:cNvPr id="33" name="Rectangle 32">
            <a:extLst>
              <a:ext uri="{FF2B5EF4-FFF2-40B4-BE49-F238E27FC236}">
                <a16:creationId xmlns:a16="http://schemas.microsoft.com/office/drawing/2014/main" id="{8F9F8AE7-0974-1615-F5A1-71F7CFC56BE9}"/>
              </a:ext>
            </a:extLst>
          </p:cNvPr>
          <p:cNvSpPr/>
          <p:nvPr/>
        </p:nvSpPr>
        <p:spPr>
          <a:xfrm>
            <a:off x="2293446" y="5160011"/>
            <a:ext cx="8502708" cy="511328"/>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0" rIns="182880" bIns="0" numCol="1" spcCol="0" rtlCol="0" fromWordArt="0" anchor="ctr" anchorCtr="0" forceAA="0" compatLnSpc="1">
            <a:prstTxWarp prst="textNoShape">
              <a:avLst/>
            </a:prstTxWarp>
            <a:noAutofit/>
          </a:bodyPr>
          <a:lstStyle/>
          <a:p>
            <a:pPr>
              <a:lnSpc>
                <a:spcPct val="107000"/>
              </a:lnSpc>
            </a:pPr>
            <a:r>
              <a:rPr lang="en-CA" sz="2000" dirty="0">
                <a:latin typeface="Arial" panose="020B0604020202020204" pitchFamily="34" charset="0"/>
                <a:cs typeface="Arial" panose="020B0604020202020204" pitchFamily="34" charset="0"/>
              </a:rPr>
              <a:t>Establish transparent family communication.</a:t>
            </a:r>
            <a:endParaRPr lang="en-US" sz="2000" dirty="0">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AB2D5767-6260-3474-AEE6-F1D966273912}"/>
              </a:ext>
              <a:ext uri="{C183D7F6-B498-43B3-948B-1728B52AA6E4}">
                <adec:decorative xmlns:adec="http://schemas.microsoft.com/office/drawing/2017/decorative" val="1"/>
              </a:ext>
            </a:extLst>
          </p:cNvPr>
          <p:cNvSpPr/>
          <p:nvPr/>
        </p:nvSpPr>
        <p:spPr>
          <a:xfrm>
            <a:off x="1380547" y="5158018"/>
            <a:ext cx="792317" cy="51132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45720" rIns="182880" bIns="45720" numCol="1" spcCol="0" rtlCol="0" fromWordArt="0" anchor="ctr" anchorCtr="0" forceAA="0" compatLnSpc="1">
            <a:prstTxWarp prst="textNoShape">
              <a:avLst/>
            </a:prstTxWarp>
            <a:noAutofit/>
          </a:bodyPr>
          <a:lstStyle/>
          <a:p>
            <a:pPr algn="l"/>
            <a:endParaRPr lang="en-US" sz="2000" dirty="0"/>
          </a:p>
        </p:txBody>
      </p:sp>
      <p:pic>
        <p:nvPicPr>
          <p:cNvPr id="41" name="Graphic 40">
            <a:extLst>
              <a:ext uri="{FF2B5EF4-FFF2-40B4-BE49-F238E27FC236}">
                <a16:creationId xmlns:a16="http://schemas.microsoft.com/office/drawing/2014/main" id="{B2F26D09-F209-2F6E-B429-E0AD51CE95F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35405" y="5243353"/>
            <a:ext cx="482600" cy="340658"/>
          </a:xfrm>
          <a:prstGeom prst="rect">
            <a:avLst/>
          </a:prstGeom>
        </p:spPr>
      </p:pic>
      <p:sp>
        <p:nvSpPr>
          <p:cNvPr id="8" name="Slide Number Placeholder 7">
            <a:extLst>
              <a:ext uri="{FF2B5EF4-FFF2-40B4-BE49-F238E27FC236}">
                <a16:creationId xmlns:a16="http://schemas.microsoft.com/office/drawing/2014/main" id="{3604711E-D539-2A5F-54C4-55A6429E32AB}"/>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72</a:t>
            </a:fld>
            <a:endParaRPr lang="en-US" dirty="0"/>
          </a:p>
        </p:txBody>
      </p:sp>
    </p:spTree>
    <p:extLst>
      <p:ext uri="{BB962C8B-B14F-4D97-AF65-F5344CB8AC3E}">
        <p14:creationId xmlns:p14="http://schemas.microsoft.com/office/powerpoint/2010/main" val="301777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0A5BF-A754-CA33-104C-D8CAC7664DEB}"/>
              </a:ext>
            </a:extLst>
          </p:cNvPr>
          <p:cNvSpPr>
            <a:spLocks noGrp="1"/>
          </p:cNvSpPr>
          <p:nvPr>
            <p:ph type="title"/>
          </p:nvPr>
        </p:nvSpPr>
        <p:spPr>
          <a:xfrm>
            <a:off x="466342" y="472437"/>
            <a:ext cx="11274553" cy="792167"/>
          </a:xfrm>
        </p:spPr>
        <p:txBody>
          <a:bodyPr/>
          <a:lstStyle/>
          <a:p>
            <a:r>
              <a:rPr lang="en-US" dirty="0"/>
              <a:t>Longevity planning worksheet/checklist</a:t>
            </a:r>
            <a:br>
              <a:rPr lang="en-US" dirty="0"/>
            </a:br>
            <a:endParaRPr lang="en-US" dirty="0"/>
          </a:p>
        </p:txBody>
      </p:sp>
      <p:grpSp>
        <p:nvGrpSpPr>
          <p:cNvPr id="7" name="Group 6" descr="Screen capture of Manulife John Hancock Investments’ Longevity Planning worksheet and checklist. This fillable worksheet allows clients to understand their ideal vision for aging and make plans for when they may no longer be able to care for themselves by asking questions about housing options, family caregiving, wills and insurance.">
            <a:extLst>
              <a:ext uri="{FF2B5EF4-FFF2-40B4-BE49-F238E27FC236}">
                <a16:creationId xmlns:a16="http://schemas.microsoft.com/office/drawing/2014/main" id="{84A198F8-4B39-41F8-226E-F48F78AC55FB}"/>
              </a:ext>
            </a:extLst>
          </p:cNvPr>
          <p:cNvGrpSpPr/>
          <p:nvPr/>
        </p:nvGrpSpPr>
        <p:grpSpPr>
          <a:xfrm>
            <a:off x="1050793" y="1182561"/>
            <a:ext cx="10109045" cy="4535958"/>
            <a:chOff x="1711149" y="1530917"/>
            <a:chExt cx="8556315" cy="3839245"/>
          </a:xfrm>
        </p:grpSpPr>
        <p:grpSp>
          <p:nvGrpSpPr>
            <p:cNvPr id="29" name="Group 28">
              <a:extLst>
                <a:ext uri="{FF2B5EF4-FFF2-40B4-BE49-F238E27FC236}">
                  <a16:creationId xmlns:a16="http://schemas.microsoft.com/office/drawing/2014/main" id="{4A273B29-9C1B-208A-818E-7E09AD96615E}"/>
                </a:ext>
              </a:extLst>
            </p:cNvPr>
            <p:cNvGrpSpPr/>
            <p:nvPr/>
          </p:nvGrpSpPr>
          <p:grpSpPr>
            <a:xfrm>
              <a:off x="7644185" y="1530917"/>
              <a:ext cx="2623279" cy="3524425"/>
              <a:chOff x="6162697" y="1682774"/>
              <a:chExt cx="2582354" cy="3469441"/>
            </a:xfrm>
          </p:grpSpPr>
          <p:pic>
            <p:nvPicPr>
              <p:cNvPr id="24" name="Picture 23">
                <a:extLst>
                  <a:ext uri="{FF2B5EF4-FFF2-40B4-BE49-F238E27FC236}">
                    <a16:creationId xmlns:a16="http://schemas.microsoft.com/office/drawing/2014/main" id="{ED628AA4-24DD-515D-FD4C-F160AB2B58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03780" y="1682774"/>
                <a:ext cx="1841271" cy="2382822"/>
              </a:xfrm>
              <a:prstGeom prst="rect">
                <a:avLst/>
              </a:prstGeom>
              <a:ln w="6350">
                <a:solidFill>
                  <a:schemeClr val="bg1">
                    <a:lumMod val="65000"/>
                  </a:schemeClr>
                </a:solidFill>
              </a:ln>
              <a:effectLst/>
            </p:spPr>
          </p:pic>
          <p:pic>
            <p:nvPicPr>
              <p:cNvPr id="22" name="Picture 21">
                <a:extLst>
                  <a:ext uri="{FF2B5EF4-FFF2-40B4-BE49-F238E27FC236}">
                    <a16:creationId xmlns:a16="http://schemas.microsoft.com/office/drawing/2014/main" id="{36C14733-87AF-4C16-7DE8-F41892F570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59929" y="2044980"/>
                <a:ext cx="1841271" cy="2382822"/>
              </a:xfrm>
              <a:prstGeom prst="rect">
                <a:avLst/>
              </a:prstGeom>
              <a:ln w="6350">
                <a:solidFill>
                  <a:schemeClr val="bg1">
                    <a:lumMod val="65000"/>
                  </a:schemeClr>
                </a:solidFill>
              </a:ln>
              <a:effectLst/>
            </p:spPr>
          </p:pic>
          <p:pic>
            <p:nvPicPr>
              <p:cNvPr id="20" name="Picture 19">
                <a:extLst>
                  <a:ext uri="{FF2B5EF4-FFF2-40B4-BE49-F238E27FC236}">
                    <a16:creationId xmlns:a16="http://schemas.microsoft.com/office/drawing/2014/main" id="{5AF13C70-1992-A11C-3AF3-4B9E50A7F45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416734" y="2407186"/>
                <a:ext cx="1841271" cy="2382822"/>
              </a:xfrm>
              <a:prstGeom prst="rect">
                <a:avLst/>
              </a:prstGeom>
              <a:ln w="6350">
                <a:solidFill>
                  <a:schemeClr val="bg1">
                    <a:lumMod val="65000"/>
                  </a:schemeClr>
                </a:solidFill>
              </a:ln>
              <a:effectLst/>
            </p:spPr>
          </p:pic>
          <p:pic>
            <p:nvPicPr>
              <p:cNvPr id="16" name="Picture 15">
                <a:extLst>
                  <a:ext uri="{FF2B5EF4-FFF2-40B4-BE49-F238E27FC236}">
                    <a16:creationId xmlns:a16="http://schemas.microsoft.com/office/drawing/2014/main" id="{CBDD9E66-3C54-CB20-CE0E-D8094F0F8F8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162697" y="2769392"/>
                <a:ext cx="1841271" cy="2382823"/>
              </a:xfrm>
              <a:prstGeom prst="rect">
                <a:avLst/>
              </a:prstGeom>
              <a:ln w="6350">
                <a:solidFill>
                  <a:schemeClr val="bg1">
                    <a:lumMod val="65000"/>
                  </a:schemeClr>
                </a:solidFill>
              </a:ln>
              <a:effectLst/>
            </p:spPr>
          </p:pic>
        </p:grpSp>
        <p:pic>
          <p:nvPicPr>
            <p:cNvPr id="8" name="Picture 7">
              <a:extLst>
                <a:ext uri="{FF2B5EF4-FFF2-40B4-BE49-F238E27FC236}">
                  <a16:creationId xmlns:a16="http://schemas.microsoft.com/office/drawing/2014/main" id="{9F61A569-2639-38C0-D074-EAACCB480D1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711149" y="1530917"/>
              <a:ext cx="2964960" cy="3839245"/>
            </a:xfrm>
            <a:prstGeom prst="rect">
              <a:avLst/>
            </a:prstGeom>
            <a:ln w="6350">
              <a:solidFill>
                <a:schemeClr val="bg1">
                  <a:lumMod val="65000"/>
                </a:schemeClr>
              </a:solidFill>
            </a:ln>
            <a:effectLst/>
          </p:spPr>
        </p:pic>
        <p:grpSp>
          <p:nvGrpSpPr>
            <p:cNvPr id="28" name="Group 27">
              <a:extLst>
                <a:ext uri="{FF2B5EF4-FFF2-40B4-BE49-F238E27FC236}">
                  <a16:creationId xmlns:a16="http://schemas.microsoft.com/office/drawing/2014/main" id="{EE89ABA3-EC42-0460-72D9-3F094032E166}"/>
                </a:ext>
              </a:extLst>
            </p:cNvPr>
            <p:cNvGrpSpPr/>
            <p:nvPr/>
          </p:nvGrpSpPr>
          <p:grpSpPr>
            <a:xfrm>
              <a:off x="4948948" y="1845733"/>
              <a:ext cx="2634338" cy="3524428"/>
              <a:chOff x="3539258" y="1625196"/>
              <a:chExt cx="2593240" cy="3469444"/>
            </a:xfrm>
          </p:grpSpPr>
          <p:pic>
            <p:nvPicPr>
              <p:cNvPr id="14" name="Picture 13">
                <a:extLst>
                  <a:ext uri="{FF2B5EF4-FFF2-40B4-BE49-F238E27FC236}">
                    <a16:creationId xmlns:a16="http://schemas.microsoft.com/office/drawing/2014/main" id="{52889009-42C6-DD8F-6180-024999FF99F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291227" y="1625196"/>
                <a:ext cx="1841271" cy="2382822"/>
              </a:xfrm>
              <a:prstGeom prst="rect">
                <a:avLst/>
              </a:prstGeom>
              <a:ln w="6350">
                <a:solidFill>
                  <a:schemeClr val="bg1">
                    <a:lumMod val="65000"/>
                  </a:schemeClr>
                </a:solidFill>
              </a:ln>
              <a:effectLst/>
            </p:spPr>
          </p:pic>
          <p:pic>
            <p:nvPicPr>
              <p:cNvPr id="12" name="Picture 11">
                <a:extLst>
                  <a:ext uri="{FF2B5EF4-FFF2-40B4-BE49-F238E27FC236}">
                    <a16:creationId xmlns:a16="http://schemas.microsoft.com/office/drawing/2014/main" id="{6F231C07-3D79-3269-122F-C360354FA34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037190" y="1987404"/>
                <a:ext cx="1841271" cy="2382822"/>
              </a:xfrm>
              <a:prstGeom prst="rect">
                <a:avLst/>
              </a:prstGeom>
              <a:ln w="6350">
                <a:solidFill>
                  <a:schemeClr val="bg1">
                    <a:lumMod val="65000"/>
                  </a:schemeClr>
                </a:solidFill>
              </a:ln>
              <a:effectLst/>
            </p:spPr>
          </p:pic>
          <p:pic>
            <p:nvPicPr>
              <p:cNvPr id="10" name="Picture 9">
                <a:extLst>
                  <a:ext uri="{FF2B5EF4-FFF2-40B4-BE49-F238E27FC236}">
                    <a16:creationId xmlns:a16="http://schemas.microsoft.com/office/drawing/2014/main" id="{41D0DBC3-B169-A2C2-668D-48861FF1BBA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783153" y="2349611"/>
                <a:ext cx="1841272" cy="2382822"/>
              </a:xfrm>
              <a:prstGeom prst="rect">
                <a:avLst/>
              </a:prstGeom>
              <a:ln w="6350">
                <a:solidFill>
                  <a:schemeClr val="bg1">
                    <a:lumMod val="65000"/>
                  </a:schemeClr>
                </a:solidFill>
              </a:ln>
              <a:effectLst/>
            </p:spPr>
          </p:pic>
          <p:pic>
            <p:nvPicPr>
              <p:cNvPr id="11" name="Picture 10">
                <a:extLst>
                  <a:ext uri="{FF2B5EF4-FFF2-40B4-BE49-F238E27FC236}">
                    <a16:creationId xmlns:a16="http://schemas.microsoft.com/office/drawing/2014/main" id="{D4452CC1-7C8B-9AEC-8A68-31009C060ED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539258" y="2711817"/>
                <a:ext cx="1841272" cy="2382823"/>
              </a:xfrm>
              <a:prstGeom prst="rect">
                <a:avLst/>
              </a:prstGeom>
              <a:ln w="6350">
                <a:solidFill>
                  <a:schemeClr val="bg1">
                    <a:lumMod val="65000"/>
                  </a:schemeClr>
                </a:solidFill>
              </a:ln>
              <a:effectLst/>
            </p:spPr>
          </p:pic>
        </p:grpSp>
      </p:grpSp>
      <p:sp>
        <p:nvSpPr>
          <p:cNvPr id="6" name="Text Placeholder 5">
            <a:extLst>
              <a:ext uri="{FF2B5EF4-FFF2-40B4-BE49-F238E27FC236}">
                <a16:creationId xmlns:a16="http://schemas.microsoft.com/office/drawing/2014/main" id="{DFC33EAF-C79E-C24A-6A10-E26D1FE6733C}"/>
              </a:ext>
            </a:extLst>
          </p:cNvPr>
          <p:cNvSpPr>
            <a:spLocks noGrp="1"/>
          </p:cNvSpPr>
          <p:nvPr>
            <p:ph type="body" sz="quarter" idx="13"/>
          </p:nvPr>
        </p:nvSpPr>
        <p:spPr>
          <a:xfrm>
            <a:off x="4051300" y="6110288"/>
            <a:ext cx="7083425" cy="403225"/>
          </a:xfrm>
        </p:spPr>
        <p:txBody>
          <a:bodyPr/>
          <a:lstStyle/>
          <a:p>
            <a:r>
              <a:rPr lang="en-CA" dirty="0"/>
              <a:t>This material does not constitute tax, legal, or accounting advice, and neither John Hancock nor any of its agents, employees, or registered representatives are in the business of offering such advice. It was not intended or written for use, and cannot be used, by any taxpayer for the purpose of avoiding any IRS penalty. It was written to support the marketing of the transactions or topics it addresses. Anyone interested in these transactions or topics should seek advice based on his or her particular circumstances from independent professional advisors.</a:t>
            </a:r>
          </a:p>
        </p:txBody>
      </p:sp>
      <p:sp>
        <p:nvSpPr>
          <p:cNvPr id="5" name="Slide Number Placeholder 4">
            <a:extLst>
              <a:ext uri="{FF2B5EF4-FFF2-40B4-BE49-F238E27FC236}">
                <a16:creationId xmlns:a16="http://schemas.microsoft.com/office/drawing/2014/main" id="{431F6957-9675-DAC2-1B15-926D3CD839D8}"/>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73</a:t>
            </a:fld>
            <a:endParaRPr lang="en-US" dirty="0"/>
          </a:p>
        </p:txBody>
      </p:sp>
    </p:spTree>
    <p:extLst>
      <p:ext uri="{BB962C8B-B14F-4D97-AF65-F5344CB8AC3E}">
        <p14:creationId xmlns:p14="http://schemas.microsoft.com/office/powerpoint/2010/main" val="173626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individuals walking on the beach and embracing each other. ">
            <a:extLst>
              <a:ext uri="{FF2B5EF4-FFF2-40B4-BE49-F238E27FC236}">
                <a16:creationId xmlns:a16="http://schemas.microsoft.com/office/drawing/2014/main" id="{7753C3E1-2E77-6AF7-7331-636260D9ED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88825" cy="6858000"/>
          </a:xfrm>
          <a:prstGeom prst="rect">
            <a:avLst/>
          </a:prstGeom>
        </p:spPr>
      </p:pic>
      <p:sp>
        <p:nvSpPr>
          <p:cNvPr id="7" name="Rectangle 6">
            <a:extLst>
              <a:ext uri="{FF2B5EF4-FFF2-40B4-BE49-F238E27FC236}">
                <a16:creationId xmlns:a16="http://schemas.microsoft.com/office/drawing/2014/main" id="{EEEC76F3-8C4C-5C03-D00F-3F406AD66584}"/>
              </a:ext>
              <a:ext uri="{C183D7F6-B498-43B3-948B-1728B52AA6E4}">
                <adec:decorative xmlns:adec="http://schemas.microsoft.com/office/drawing/2017/decorative" val="1"/>
              </a:ext>
            </a:extLst>
          </p:cNvPr>
          <p:cNvSpPr/>
          <p:nvPr/>
        </p:nvSpPr>
        <p:spPr>
          <a:xfrm>
            <a:off x="0" y="0"/>
            <a:ext cx="8665029" cy="6858000"/>
          </a:xfrm>
          <a:prstGeom prst="rect">
            <a:avLst/>
          </a:prstGeom>
          <a:gradFill flip="none" rotWithShape="1">
            <a:gsLst>
              <a:gs pos="0">
                <a:schemeClr val="bg1">
                  <a:alpha val="0"/>
                  <a:lumMod val="0"/>
                  <a:lumOff val="100000"/>
                </a:schemeClr>
              </a:gs>
              <a:gs pos="61000">
                <a:schemeClr val="tx1">
                  <a:alpha val="28225"/>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pic>
        <p:nvPicPr>
          <p:cNvPr id="6" name="Graphic 12">
            <a:extLst>
              <a:ext uri="{FF2B5EF4-FFF2-40B4-BE49-F238E27FC236}">
                <a16:creationId xmlns:a16="http://schemas.microsoft.com/office/drawing/2014/main" id="{E43058D2-277D-4351-8808-F2DABB4D263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l="-655" t="-2628" r="-677" b="-5029"/>
          <a:stretch/>
        </p:blipFill>
        <p:spPr bwMode="black">
          <a:xfrm>
            <a:off x="455150" y="6240355"/>
            <a:ext cx="1673333" cy="271003"/>
          </a:xfrm>
          <a:prstGeom prst="rect">
            <a:avLst/>
          </a:prstGeom>
        </p:spPr>
      </p:pic>
      <p:sp>
        <p:nvSpPr>
          <p:cNvPr id="13" name="Title 1">
            <a:extLst>
              <a:ext uri="{FF2B5EF4-FFF2-40B4-BE49-F238E27FC236}">
                <a16:creationId xmlns:a16="http://schemas.microsoft.com/office/drawing/2014/main" id="{CC7DFDB8-8AC5-2AD2-4368-6A683420F349}"/>
              </a:ext>
            </a:extLst>
          </p:cNvPr>
          <p:cNvSpPr>
            <a:spLocks noGrp="1"/>
          </p:cNvSpPr>
          <p:nvPr>
            <p:ph type="title"/>
          </p:nvPr>
        </p:nvSpPr>
        <p:spPr>
          <a:xfrm>
            <a:off x="470510" y="533400"/>
            <a:ext cx="5140419" cy="2224218"/>
          </a:xfrm>
        </p:spPr>
        <p:txBody>
          <a:bodyPr anchor="t" anchorCtr="0">
            <a:noAutofit/>
          </a:bodyPr>
          <a:lstStyle/>
          <a:p>
            <a:pPr>
              <a:lnSpc>
                <a:spcPts val="7600"/>
              </a:lnSpc>
            </a:pPr>
            <a:r>
              <a:rPr lang="en-US" dirty="0">
                <a:solidFill>
                  <a:schemeClr val="bg1"/>
                </a:solidFill>
              </a:rPr>
              <a:t>Nearing retirement</a:t>
            </a:r>
          </a:p>
        </p:txBody>
      </p:sp>
      <p:sp>
        <p:nvSpPr>
          <p:cNvPr id="4" name="Slide Number Placeholder 3">
            <a:extLst>
              <a:ext uri="{FF2B5EF4-FFF2-40B4-BE49-F238E27FC236}">
                <a16:creationId xmlns:a16="http://schemas.microsoft.com/office/drawing/2014/main" id="{CDBE4D2C-68E8-D452-778E-874066A79DA3}"/>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CA" smtClean="0"/>
              <a:pPr/>
              <a:t>74</a:t>
            </a:fld>
            <a:endParaRPr lang="en-CA" dirty="0"/>
          </a:p>
        </p:txBody>
      </p:sp>
    </p:spTree>
    <p:extLst>
      <p:ext uri="{BB962C8B-B14F-4D97-AF65-F5344CB8AC3E}">
        <p14:creationId xmlns:p14="http://schemas.microsoft.com/office/powerpoint/2010/main" val="187689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466342" y="472437"/>
            <a:ext cx="11274553" cy="792167"/>
          </a:xfrm>
        </p:spPr>
        <p:txBody>
          <a:bodyPr/>
          <a:lstStyle/>
          <a:p>
            <a:r>
              <a:rPr lang="en-US" altLang="en-US" dirty="0">
                <a:sym typeface="Calibri Bold" pitchFamily="2" charset="0"/>
              </a:rPr>
              <a:t>Case study: </a:t>
            </a:r>
            <a:r>
              <a:rPr lang="en-CA" dirty="0"/>
              <a:t>Nearing retirement </a:t>
            </a:r>
            <a:endParaRPr lang="en-US" altLang="en-US" dirty="0">
              <a:sym typeface="Calibri Bold" pitchFamily="2" charset="0"/>
            </a:endParaRPr>
          </a:p>
        </p:txBody>
      </p:sp>
      <p:sp>
        <p:nvSpPr>
          <p:cNvPr id="15" name="TextBox 14">
            <a:extLst>
              <a:ext uri="{FF2B5EF4-FFF2-40B4-BE49-F238E27FC236}">
                <a16:creationId xmlns:a16="http://schemas.microsoft.com/office/drawing/2014/main" id="{91B1314A-AD9C-B223-CF7A-E09BAD0BFBA9}"/>
              </a:ext>
            </a:extLst>
          </p:cNvPr>
          <p:cNvSpPr txBox="1"/>
          <p:nvPr/>
        </p:nvSpPr>
        <p:spPr>
          <a:xfrm>
            <a:off x="466149" y="959956"/>
            <a:ext cx="8387663" cy="679673"/>
          </a:xfrm>
          <a:prstGeom prst="rect">
            <a:avLst/>
          </a:prstGeom>
          <a:noFill/>
        </p:spPr>
        <p:txBody>
          <a:bodyPr wrap="square" lIns="0" tIns="0" rIns="0" bIns="0" rtlCol="0">
            <a:spAutoFit/>
          </a:bodyPr>
          <a:lstStyle/>
          <a:p>
            <a:pPr>
              <a:spcBef>
                <a:spcPts val="450"/>
              </a:spcBef>
            </a:pPr>
            <a:r>
              <a:rPr lang="en-US" altLang="en-US" sz="2000" i="1" dirty="0">
                <a:sym typeface="Calibri Bold" pitchFamily="2" charset="0"/>
              </a:rPr>
              <a:t>Ellen Anderson, age 63</a:t>
            </a:r>
          </a:p>
          <a:p>
            <a:pPr>
              <a:spcBef>
                <a:spcPts val="450"/>
              </a:spcBef>
            </a:pPr>
            <a:endParaRPr lang="en-US" altLang="en-US" sz="2000" i="1" dirty="0">
              <a:sym typeface="Calibri Bold" pitchFamily="2" charset="0"/>
            </a:endParaRPr>
          </a:p>
        </p:txBody>
      </p:sp>
      <p:sp>
        <p:nvSpPr>
          <p:cNvPr id="16" name="Content Placeholder 6">
            <a:extLst>
              <a:ext uri="{FF2B5EF4-FFF2-40B4-BE49-F238E27FC236}">
                <a16:creationId xmlns:a16="http://schemas.microsoft.com/office/drawing/2014/main" id="{2E70BD24-7CAF-D01D-CC98-62A9C3E6828D}"/>
              </a:ext>
            </a:extLst>
          </p:cNvPr>
          <p:cNvSpPr>
            <a:spLocks noGrp="1"/>
          </p:cNvSpPr>
          <p:nvPr>
            <p:ph idx="1"/>
          </p:nvPr>
        </p:nvSpPr>
        <p:spPr>
          <a:xfrm>
            <a:off x="466149" y="1829560"/>
            <a:ext cx="7036087" cy="3384020"/>
          </a:xfrm>
        </p:spPr>
        <p:txBody>
          <a:bodyPr/>
          <a:lstStyle/>
          <a:p>
            <a:r>
              <a:rPr lang="en-CA" sz="2000" dirty="0"/>
              <a:t>Close to retiring after a long career as a marketing executive</a:t>
            </a:r>
          </a:p>
          <a:p>
            <a:r>
              <a:rPr lang="en-CA" sz="2000" dirty="0"/>
              <a:t>She hopes to travel and spend more time with her grandchildren while bringing in income from occasional freelance consulting</a:t>
            </a:r>
          </a:p>
          <a:p>
            <a:r>
              <a:rPr lang="en-CA" sz="2000" dirty="0"/>
              <a:t>Her and her husband have started to look at rural</a:t>
            </a:r>
            <a:br>
              <a:rPr lang="en-CA" sz="2000" dirty="0"/>
            </a:br>
            <a:r>
              <a:rPr lang="en-CA" sz="2000" dirty="0"/>
              <a:t>properties with the goal of selling the family home and  moving to the country </a:t>
            </a:r>
          </a:p>
        </p:txBody>
      </p:sp>
      <p:pic>
        <p:nvPicPr>
          <p:cNvPr id="14" name="Picture 13" descr="A smiling senior standing on a beach. ">
            <a:extLst>
              <a:ext uri="{FF2B5EF4-FFF2-40B4-BE49-F238E27FC236}">
                <a16:creationId xmlns:a16="http://schemas.microsoft.com/office/drawing/2014/main" id="{DCD982A9-FC4E-24C7-5137-4E91D6BAF0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011969" y="1568413"/>
            <a:ext cx="4176856" cy="4345567"/>
          </a:xfrm>
          <a:prstGeom prst="rect">
            <a:avLst/>
          </a:prstGeom>
        </p:spPr>
      </p:pic>
      <p:sp>
        <p:nvSpPr>
          <p:cNvPr id="4" name="TextBox 3">
            <a:extLst>
              <a:ext uri="{FF2B5EF4-FFF2-40B4-BE49-F238E27FC236}">
                <a16:creationId xmlns:a16="http://schemas.microsoft.com/office/drawing/2014/main" id="{3F3C8651-2FC3-6C1C-D43D-0805409E8531}"/>
              </a:ext>
            </a:extLst>
          </p:cNvPr>
          <p:cNvSpPr txBox="1"/>
          <p:nvPr/>
        </p:nvSpPr>
        <p:spPr>
          <a:xfrm>
            <a:off x="465774" y="5180159"/>
            <a:ext cx="9206546" cy="737275"/>
          </a:xfrm>
          <a:prstGeom prst="rect">
            <a:avLst/>
          </a:prstGeom>
          <a:solidFill>
            <a:srgbClr val="06874E"/>
          </a:solidFill>
        </p:spPr>
        <p:txBody>
          <a:bodyPr wrap="square" anchor="ctr">
            <a:noAutofit/>
          </a:bodyPr>
          <a:lstStyle/>
          <a:p>
            <a:r>
              <a:rPr lang="en-CA" sz="2000" b="1" i="1" dirty="0">
                <a:solidFill>
                  <a:schemeClr val="bg1"/>
                </a:solidFill>
              </a:rPr>
              <a:t>What key financial issues should Ellen consider at this life stage? </a:t>
            </a:r>
          </a:p>
        </p:txBody>
      </p:sp>
      <p:sp>
        <p:nvSpPr>
          <p:cNvPr id="12" name="Text Placeholder 11">
            <a:extLst>
              <a:ext uri="{FF2B5EF4-FFF2-40B4-BE49-F238E27FC236}">
                <a16:creationId xmlns:a16="http://schemas.microsoft.com/office/drawing/2014/main" id="{5C95C239-885C-6158-EDD6-0EE1A4A6812A}"/>
              </a:ext>
            </a:extLst>
          </p:cNvPr>
          <p:cNvSpPr>
            <a:spLocks noGrp="1"/>
          </p:cNvSpPr>
          <p:nvPr>
            <p:ph type="body" sz="quarter" idx="13"/>
          </p:nvPr>
        </p:nvSpPr>
        <p:spPr/>
        <p:txBody>
          <a:bodyPr/>
          <a:lstStyle/>
          <a:p>
            <a:r>
              <a:rPr lang="en-CA" sz="800" dirty="0"/>
              <a:t>This is a hypothetical example for illustrative purposes only.</a:t>
            </a:r>
          </a:p>
        </p:txBody>
      </p:sp>
      <p:sp>
        <p:nvSpPr>
          <p:cNvPr id="2" name="Slide Number Placeholder 1">
            <a:extLst>
              <a:ext uri="{FF2B5EF4-FFF2-40B4-BE49-F238E27FC236}">
                <a16:creationId xmlns:a16="http://schemas.microsoft.com/office/drawing/2014/main" id="{166BC74D-98C6-51C0-5E8F-A78CAAB7D872}"/>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75</a:t>
            </a:fld>
            <a:endParaRPr lang="en-US" dirty="0"/>
          </a:p>
        </p:txBody>
      </p:sp>
    </p:spTree>
    <p:extLst>
      <p:ext uri="{BB962C8B-B14F-4D97-AF65-F5344CB8AC3E}">
        <p14:creationId xmlns:p14="http://schemas.microsoft.com/office/powerpoint/2010/main" val="179924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466342" y="472437"/>
            <a:ext cx="11274553" cy="792167"/>
          </a:xfrm>
        </p:spPr>
        <p:txBody>
          <a:bodyPr/>
          <a:lstStyle/>
          <a:p>
            <a:r>
              <a:rPr lang="en-CA" dirty="0"/>
              <a:t>What are your retirement goals?</a:t>
            </a:r>
            <a:br>
              <a:rPr lang="en-CA" dirty="0"/>
            </a:br>
            <a:endParaRPr lang="en-US" altLang="en-US" dirty="0">
              <a:sym typeface="Calibri Bold" pitchFamily="2" charset="0"/>
            </a:endParaRPr>
          </a:p>
        </p:txBody>
      </p:sp>
      <p:sp>
        <p:nvSpPr>
          <p:cNvPr id="5" name="TextBox 4">
            <a:extLst>
              <a:ext uri="{FF2B5EF4-FFF2-40B4-BE49-F238E27FC236}">
                <a16:creationId xmlns:a16="http://schemas.microsoft.com/office/drawing/2014/main" id="{CDCDF8CC-348A-4F49-B086-EB18C3D3B857}"/>
              </a:ext>
            </a:extLst>
          </p:cNvPr>
          <p:cNvSpPr txBox="1"/>
          <p:nvPr/>
        </p:nvSpPr>
        <p:spPr>
          <a:xfrm>
            <a:off x="466149" y="959955"/>
            <a:ext cx="11267064" cy="307777"/>
          </a:xfrm>
          <a:prstGeom prst="rect">
            <a:avLst/>
          </a:prstGeom>
          <a:noFill/>
        </p:spPr>
        <p:txBody>
          <a:bodyPr wrap="square" lIns="0" tIns="0" rIns="0" bIns="0" rtlCol="0">
            <a:spAutoFit/>
          </a:bodyPr>
          <a:lstStyle/>
          <a:p>
            <a:pPr>
              <a:spcBef>
                <a:spcPts val="450"/>
              </a:spcBef>
            </a:pPr>
            <a:r>
              <a:rPr lang="en-US" altLang="en-US" sz="2000" dirty="0">
                <a:sym typeface="Calibri Bold" pitchFamily="2" charset="0"/>
              </a:rPr>
              <a:t>Financial planning for retirement starts with determining your future goals and desired lifestyle. </a:t>
            </a:r>
          </a:p>
        </p:txBody>
      </p:sp>
      <p:sp>
        <p:nvSpPr>
          <p:cNvPr id="21" name="Content Placeholder 10">
            <a:extLst>
              <a:ext uri="{FF2B5EF4-FFF2-40B4-BE49-F238E27FC236}">
                <a16:creationId xmlns:a16="http://schemas.microsoft.com/office/drawing/2014/main" id="{796959B7-AF6F-E4F9-08CD-0E7F839B1C5F}"/>
              </a:ext>
            </a:extLst>
          </p:cNvPr>
          <p:cNvSpPr>
            <a:spLocks noGrp="1"/>
          </p:cNvSpPr>
          <p:nvPr>
            <p:ph idx="1"/>
          </p:nvPr>
        </p:nvSpPr>
        <p:spPr>
          <a:xfrm>
            <a:off x="809048" y="1564645"/>
            <a:ext cx="3253634" cy="301286"/>
          </a:xfrm>
        </p:spPr>
        <p:txBody>
          <a:bodyPr/>
          <a:lstStyle/>
          <a:p>
            <a:pPr marL="0" indent="0">
              <a:buNone/>
              <a:defRPr/>
            </a:pPr>
            <a:r>
              <a:rPr lang="en-CA" sz="2000" dirty="0"/>
              <a:t>Consider:</a:t>
            </a:r>
          </a:p>
          <a:p>
            <a:pPr marL="0" indent="0">
              <a:buNone/>
            </a:pPr>
            <a:endParaRPr lang="en-US" sz="2000" dirty="0"/>
          </a:p>
        </p:txBody>
      </p:sp>
      <p:sp>
        <p:nvSpPr>
          <p:cNvPr id="14" name="Rectangle 13">
            <a:extLst>
              <a:ext uri="{FF2B5EF4-FFF2-40B4-BE49-F238E27FC236}">
                <a16:creationId xmlns:a16="http://schemas.microsoft.com/office/drawing/2014/main" id="{2F27D414-BD7F-BB37-70E9-3CF5B57C6AE4}"/>
              </a:ext>
            </a:extLst>
          </p:cNvPr>
          <p:cNvSpPr/>
          <p:nvPr/>
        </p:nvSpPr>
        <p:spPr>
          <a:xfrm>
            <a:off x="810362" y="1939124"/>
            <a:ext cx="3421583" cy="2923821"/>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0" numCol="1" spcCol="0" rtlCol="0" fromWordArt="0" anchor="t" anchorCtr="0" forceAA="0" compatLnSpc="1">
            <a:prstTxWarp prst="textNoShape">
              <a:avLst/>
            </a:prstTxWarp>
            <a:noAutofit/>
          </a:bodyPr>
          <a:lstStyle/>
          <a:p>
            <a:pPr>
              <a:lnSpc>
                <a:spcPct val="95000"/>
              </a:lnSpc>
              <a:spcBef>
                <a:spcPts val="1200"/>
              </a:spcBef>
              <a:buClr>
                <a:schemeClr val="bg1"/>
              </a:buClr>
              <a:buSzPct val="115000"/>
              <a:defRPr/>
            </a:pPr>
            <a:r>
              <a:rPr lang="en-CA" sz="2000" b="1" dirty="0">
                <a:solidFill>
                  <a:schemeClr val="bg1"/>
                </a:solidFill>
                <a:latin typeface="Arial" panose="020B0604020202020204"/>
              </a:rPr>
              <a:t>Where you will live</a:t>
            </a:r>
          </a:p>
          <a:p>
            <a:pPr marL="568325" indent="-342900">
              <a:lnSpc>
                <a:spcPct val="95000"/>
              </a:lnSpc>
              <a:spcBef>
                <a:spcPts val="1200"/>
              </a:spcBef>
              <a:buClr>
                <a:schemeClr val="bg1"/>
              </a:buClr>
              <a:buSzPct val="100000"/>
              <a:buFont typeface="Arial" panose="020B0604020202020204" pitchFamily="34" charset="0"/>
              <a:buChar char="‒"/>
              <a:defRPr/>
            </a:pPr>
            <a:r>
              <a:rPr lang="en-CA" sz="2000" dirty="0">
                <a:solidFill>
                  <a:schemeClr val="bg1"/>
                </a:solidFill>
                <a:latin typeface="Arial" panose="020B0604020202020204"/>
              </a:rPr>
              <a:t>Availability of services in urban vs. rural environments.</a:t>
            </a:r>
          </a:p>
          <a:p>
            <a:pPr marL="568325" indent="-342900">
              <a:lnSpc>
                <a:spcPct val="95000"/>
              </a:lnSpc>
              <a:spcBef>
                <a:spcPts val="1200"/>
              </a:spcBef>
              <a:buClr>
                <a:schemeClr val="bg1"/>
              </a:buClr>
              <a:buSzPct val="100000"/>
              <a:buFont typeface="Arial" panose="020B0604020202020204" pitchFamily="34" charset="0"/>
              <a:buChar char="‒"/>
              <a:defRPr/>
            </a:pPr>
            <a:r>
              <a:rPr lang="en-CA" sz="2000" dirty="0">
                <a:solidFill>
                  <a:schemeClr val="bg1"/>
                </a:solidFill>
                <a:latin typeface="Arial" panose="020B0604020202020204"/>
              </a:rPr>
              <a:t>Incorporating universal design when building or renovating so you can age in place.</a:t>
            </a:r>
          </a:p>
        </p:txBody>
      </p:sp>
      <p:sp>
        <p:nvSpPr>
          <p:cNvPr id="16" name="Rectangle 15">
            <a:extLst>
              <a:ext uri="{FF2B5EF4-FFF2-40B4-BE49-F238E27FC236}">
                <a16:creationId xmlns:a16="http://schemas.microsoft.com/office/drawing/2014/main" id="{5EF0B055-2135-295B-119D-97371E02FD1A}"/>
              </a:ext>
            </a:extLst>
          </p:cNvPr>
          <p:cNvSpPr/>
          <p:nvPr/>
        </p:nvSpPr>
        <p:spPr>
          <a:xfrm>
            <a:off x="4347044" y="1939124"/>
            <a:ext cx="3421583" cy="2923821"/>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0" numCol="1" spcCol="0" rtlCol="0" fromWordArt="0" anchor="t" anchorCtr="0" forceAA="0" compatLnSpc="1">
            <a:prstTxWarp prst="textNoShape">
              <a:avLst/>
            </a:prstTxWarp>
            <a:noAutofit/>
          </a:bodyPr>
          <a:lstStyle/>
          <a:p>
            <a:pPr>
              <a:lnSpc>
                <a:spcPct val="95000"/>
              </a:lnSpc>
              <a:spcBef>
                <a:spcPts val="1200"/>
              </a:spcBef>
              <a:buClr>
                <a:schemeClr val="bg1"/>
              </a:buClr>
              <a:buSzPct val="115000"/>
              <a:defRPr/>
            </a:pPr>
            <a:r>
              <a:rPr lang="en-CA" sz="2000" b="1" dirty="0">
                <a:solidFill>
                  <a:schemeClr val="bg1"/>
                </a:solidFill>
                <a:latin typeface="Arial" panose="020B0604020202020204"/>
              </a:rPr>
              <a:t>Prospects for supplementary income (e.g., consulting work).</a:t>
            </a:r>
          </a:p>
          <a:p>
            <a:pPr marL="568325" indent="-342900">
              <a:lnSpc>
                <a:spcPct val="95000"/>
              </a:lnSpc>
              <a:spcBef>
                <a:spcPts val="1200"/>
              </a:spcBef>
              <a:buClr>
                <a:schemeClr val="bg1"/>
              </a:buClr>
              <a:buSzPct val="100000"/>
              <a:buFont typeface="Arial" panose="020B0604020202020204" pitchFamily="34" charset="0"/>
              <a:buChar char="‒"/>
              <a:defRPr/>
            </a:pPr>
            <a:r>
              <a:rPr lang="en-CA" sz="2000" dirty="0">
                <a:solidFill>
                  <a:schemeClr val="bg1"/>
                </a:solidFill>
                <a:latin typeface="Arial" panose="020B0604020202020204"/>
              </a:rPr>
              <a:t>Are they realistic? </a:t>
            </a:r>
          </a:p>
          <a:p>
            <a:pPr marL="568325" indent="-342900">
              <a:lnSpc>
                <a:spcPct val="95000"/>
              </a:lnSpc>
              <a:spcBef>
                <a:spcPts val="1200"/>
              </a:spcBef>
              <a:buClr>
                <a:schemeClr val="bg1"/>
              </a:buClr>
              <a:buSzPct val="100000"/>
              <a:buFont typeface="Arial" panose="020B0604020202020204" pitchFamily="34" charset="0"/>
              <a:buChar char="‒"/>
              <a:defRPr/>
            </a:pPr>
            <a:r>
              <a:rPr lang="en-CA" sz="2000" dirty="0">
                <a:solidFill>
                  <a:schemeClr val="bg1"/>
                </a:solidFill>
                <a:latin typeface="Arial" panose="020B0604020202020204"/>
              </a:rPr>
              <a:t>Have a business plan well in advance </a:t>
            </a:r>
            <a:br>
              <a:rPr lang="en-CA" sz="2000" dirty="0">
                <a:solidFill>
                  <a:schemeClr val="bg1"/>
                </a:solidFill>
                <a:latin typeface="Arial" panose="020B0604020202020204"/>
              </a:rPr>
            </a:br>
            <a:r>
              <a:rPr lang="en-CA" sz="2000" dirty="0">
                <a:solidFill>
                  <a:schemeClr val="bg1"/>
                </a:solidFill>
                <a:latin typeface="Arial" panose="020B0604020202020204"/>
              </a:rPr>
              <a:t>of retirement. </a:t>
            </a:r>
          </a:p>
        </p:txBody>
      </p:sp>
      <p:sp>
        <p:nvSpPr>
          <p:cNvPr id="17" name="Rectangle 16">
            <a:extLst>
              <a:ext uri="{FF2B5EF4-FFF2-40B4-BE49-F238E27FC236}">
                <a16:creationId xmlns:a16="http://schemas.microsoft.com/office/drawing/2014/main" id="{EC0CE964-2354-B856-4AA6-1C6244817AE4}"/>
              </a:ext>
            </a:extLst>
          </p:cNvPr>
          <p:cNvSpPr/>
          <p:nvPr/>
        </p:nvSpPr>
        <p:spPr>
          <a:xfrm>
            <a:off x="7883727" y="1939125"/>
            <a:ext cx="3421583" cy="2923820"/>
          </a:xfrm>
          <a:prstGeom prst="rect">
            <a:avLst/>
          </a:prstGeom>
          <a:solidFill>
            <a:srgbClr val="EC64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0" numCol="1" spcCol="0" rtlCol="0" fromWordArt="0" anchor="t" anchorCtr="0" forceAA="0" compatLnSpc="1">
            <a:prstTxWarp prst="textNoShape">
              <a:avLst/>
            </a:prstTxWarp>
            <a:noAutofit/>
          </a:bodyPr>
          <a:lstStyle/>
          <a:p>
            <a:pPr>
              <a:lnSpc>
                <a:spcPct val="95000"/>
              </a:lnSpc>
              <a:spcBef>
                <a:spcPts val="1200"/>
              </a:spcBef>
              <a:buClr>
                <a:schemeClr val="bg1"/>
              </a:buClr>
              <a:buSzPct val="115000"/>
              <a:defRPr/>
            </a:pPr>
            <a:r>
              <a:rPr lang="en-US" sz="2000" b="1" dirty="0">
                <a:solidFill>
                  <a:schemeClr val="bg1"/>
                </a:solidFill>
                <a:latin typeface="Arial" panose="020B0604020202020204"/>
              </a:rPr>
              <a:t>Lifestyle and budget</a:t>
            </a:r>
          </a:p>
          <a:p>
            <a:pPr marL="568325" indent="-342900">
              <a:lnSpc>
                <a:spcPct val="95000"/>
              </a:lnSpc>
              <a:spcBef>
                <a:spcPts val="1200"/>
              </a:spcBef>
              <a:buClr>
                <a:schemeClr val="bg1"/>
              </a:buClr>
              <a:buSzPct val="100000"/>
              <a:buFont typeface="Arial" panose="020B0604020202020204" pitchFamily="34" charset="0"/>
              <a:buChar char="‒"/>
              <a:defRPr/>
            </a:pPr>
            <a:r>
              <a:rPr lang="en-US" sz="2000" dirty="0">
                <a:solidFill>
                  <a:schemeClr val="bg1"/>
                </a:solidFill>
                <a:latin typeface="Arial" panose="020B0604020202020204"/>
              </a:rPr>
              <a:t>Not just a bucket</a:t>
            </a:r>
            <a:br>
              <a:rPr lang="en-US" sz="2000" dirty="0">
                <a:solidFill>
                  <a:schemeClr val="bg1"/>
                </a:solidFill>
                <a:latin typeface="Arial" panose="020B0604020202020204"/>
              </a:rPr>
            </a:br>
            <a:r>
              <a:rPr lang="en-US" sz="2000" dirty="0">
                <a:solidFill>
                  <a:schemeClr val="bg1"/>
                </a:solidFill>
                <a:latin typeface="Arial" panose="020B0604020202020204"/>
              </a:rPr>
              <a:t>list – a plan for achieving it.</a:t>
            </a:r>
          </a:p>
        </p:txBody>
      </p:sp>
      <p:sp>
        <p:nvSpPr>
          <p:cNvPr id="20" name="TextBox 19">
            <a:extLst>
              <a:ext uri="{FF2B5EF4-FFF2-40B4-BE49-F238E27FC236}">
                <a16:creationId xmlns:a16="http://schemas.microsoft.com/office/drawing/2014/main" id="{C628A618-172C-1BF3-66C4-6803BDF6C0D7}"/>
              </a:ext>
            </a:extLst>
          </p:cNvPr>
          <p:cNvSpPr txBox="1"/>
          <p:nvPr/>
        </p:nvSpPr>
        <p:spPr>
          <a:xfrm>
            <a:off x="810362" y="4996687"/>
            <a:ext cx="10494948" cy="987450"/>
          </a:xfrm>
          <a:prstGeom prst="rect">
            <a:avLst/>
          </a:prstGeom>
          <a:noFill/>
        </p:spPr>
        <p:txBody>
          <a:bodyPr wrap="square" lIns="0" tIns="0" rIns="0" bIns="0" rtlCol="0">
            <a:spAutoFit/>
          </a:bodyPr>
          <a:lstStyle/>
          <a:p>
            <a:pPr>
              <a:spcBef>
                <a:spcPts val="450"/>
              </a:spcBef>
            </a:pPr>
            <a:r>
              <a:rPr lang="en-US" altLang="en-US" sz="2000" b="1" dirty="0">
                <a:latin typeface="Arial" panose="020B0604020202020204" pitchFamily="34" charset="0"/>
                <a:cs typeface="Arial" panose="020B0604020202020204" pitchFamily="34" charset="0"/>
                <a:sym typeface="Calibri Bold" pitchFamily="2" charset="0"/>
              </a:rPr>
              <a:t>It takes a plan</a:t>
            </a:r>
          </a:p>
          <a:p>
            <a:pPr>
              <a:spcBef>
                <a:spcPts val="450"/>
              </a:spcBef>
            </a:pPr>
            <a:r>
              <a:rPr lang="en-US" altLang="en-US" sz="2000" dirty="0">
                <a:sym typeface="Calibri Bold" pitchFamily="2" charset="0"/>
              </a:rPr>
              <a:t>Thinking through these questions in advance will make the transition easier and help you live the retirement you want. </a:t>
            </a:r>
          </a:p>
        </p:txBody>
      </p:sp>
      <p:sp>
        <p:nvSpPr>
          <p:cNvPr id="2" name="Slide Number Placeholder 1">
            <a:extLst>
              <a:ext uri="{FF2B5EF4-FFF2-40B4-BE49-F238E27FC236}">
                <a16:creationId xmlns:a16="http://schemas.microsoft.com/office/drawing/2014/main" id="{E023A9E9-E251-ED42-9062-AF17C654D3F6}"/>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76</a:t>
            </a:fld>
            <a:endParaRPr lang="en-US" dirty="0"/>
          </a:p>
        </p:txBody>
      </p:sp>
    </p:spTree>
    <p:extLst>
      <p:ext uri="{BB962C8B-B14F-4D97-AF65-F5344CB8AC3E}">
        <p14:creationId xmlns:p14="http://schemas.microsoft.com/office/powerpoint/2010/main" val="414334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533957" y="463845"/>
            <a:ext cx="3289383" cy="3401475"/>
          </a:xfrm>
        </p:spPr>
        <p:txBody>
          <a:bodyPr vert="horz" lIns="0" tIns="0" rIns="0" bIns="0" rtlCol="0" anchor="t">
            <a:normAutofit/>
          </a:bodyPr>
          <a:lstStyle/>
          <a:p>
            <a:r>
              <a:rPr lang="en-US" dirty="0"/>
              <a:t>Retirement income</a:t>
            </a:r>
            <a:br>
              <a:rPr lang="en-CA" dirty="0"/>
            </a:br>
            <a:endParaRPr lang="en-US" altLang="en-US" dirty="0"/>
          </a:p>
        </p:txBody>
      </p:sp>
      <p:pic>
        <p:nvPicPr>
          <p:cNvPr id="4" name="Graphic 3">
            <a:extLst>
              <a:ext uri="{FF2B5EF4-FFF2-40B4-BE49-F238E27FC236}">
                <a16:creationId xmlns:a16="http://schemas.microsoft.com/office/drawing/2014/main" id="{25F93D93-2813-92A6-4E29-14281EA2EEF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0458" y="2111262"/>
            <a:ext cx="1581693" cy="1581693"/>
          </a:xfrm>
          <a:prstGeom prst="rect">
            <a:avLst/>
          </a:prstGeom>
        </p:spPr>
      </p:pic>
      <p:sp>
        <p:nvSpPr>
          <p:cNvPr id="11" name="TextBox 10">
            <a:extLst>
              <a:ext uri="{FF2B5EF4-FFF2-40B4-BE49-F238E27FC236}">
                <a16:creationId xmlns:a16="http://schemas.microsoft.com/office/drawing/2014/main" id="{6DD34F47-37CA-EA7D-EE21-C096B2011730}"/>
              </a:ext>
            </a:extLst>
          </p:cNvPr>
          <p:cNvSpPr txBox="1"/>
          <p:nvPr/>
        </p:nvSpPr>
        <p:spPr>
          <a:xfrm>
            <a:off x="4356434" y="516129"/>
            <a:ext cx="7378246" cy="531191"/>
          </a:xfrm>
          <a:prstGeom prst="rect">
            <a:avLst/>
          </a:prstGeom>
        </p:spPr>
        <p:txBody>
          <a:bodyPr vert="horz"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CA" dirty="0">
                <a:solidFill>
                  <a:srgbClr val="000000"/>
                </a:solidFill>
                <a:latin typeface="Arial" panose="020B0604020202020204"/>
              </a:rPr>
              <a:t>D</a:t>
            </a:r>
            <a:r>
              <a:rPr kumimoji="0" lang="en-CA" sz="1800" b="0" i="0" u="none" strike="noStrike" kern="1200" cap="none" spc="0" normalizeH="0" baseline="0" noProof="0" dirty="0">
                <a:ln>
                  <a:noFill/>
                </a:ln>
                <a:solidFill>
                  <a:srgbClr val="000000"/>
                </a:solidFill>
                <a:effectLst/>
                <a:uLnTx/>
                <a:uFillTx/>
                <a:latin typeface="Arial" panose="020B0604020202020204"/>
                <a:ea typeface="+mn-ea"/>
                <a:cs typeface="+mn-cs"/>
              </a:rPr>
              <a:t>etermine an annual income to support </a:t>
            </a:r>
            <a:r>
              <a:rPr lang="en-CA" dirty="0">
                <a:solidFill>
                  <a:srgbClr val="000000"/>
                </a:solidFill>
                <a:latin typeface="Arial" panose="020B0604020202020204"/>
              </a:rPr>
              <a:t>your </a:t>
            </a:r>
            <a:r>
              <a:rPr kumimoji="0" lang="en-CA" sz="1800" b="0" i="0" u="none" strike="noStrike" kern="1200" cap="none" spc="0" normalizeH="0" baseline="0" noProof="0" dirty="0">
                <a:ln>
                  <a:noFill/>
                </a:ln>
                <a:solidFill>
                  <a:srgbClr val="000000"/>
                </a:solidFill>
                <a:effectLst/>
                <a:uLnTx/>
                <a:uFillTx/>
                <a:latin typeface="Arial" panose="020B0604020202020204"/>
                <a:ea typeface="+mn-ea"/>
                <a:cs typeface="+mn-cs"/>
              </a:rPr>
              <a:t>goals and life expectancy.</a:t>
            </a:r>
          </a:p>
        </p:txBody>
      </p:sp>
      <p:sp>
        <p:nvSpPr>
          <p:cNvPr id="12" name="Content Placeholder 6">
            <a:extLst>
              <a:ext uri="{FF2B5EF4-FFF2-40B4-BE49-F238E27FC236}">
                <a16:creationId xmlns:a16="http://schemas.microsoft.com/office/drawing/2014/main" id="{02B3D968-1130-6F63-6354-33BCF2B8FCBC}"/>
              </a:ext>
            </a:extLst>
          </p:cNvPr>
          <p:cNvSpPr txBox="1">
            <a:spLocks/>
          </p:cNvSpPr>
          <p:nvPr/>
        </p:nvSpPr>
        <p:spPr>
          <a:xfrm>
            <a:off x="4356434" y="1364095"/>
            <a:ext cx="7378246" cy="4122305"/>
          </a:xfrm>
          <a:prstGeom prst="rect">
            <a:avLst/>
          </a:prstGeom>
        </p:spPr>
        <p:txBody>
          <a:bodyPr vert="horz" lIns="0" tIns="0" rIns="0" bIns="0" rtlCol="0">
            <a:noAutofit/>
          </a:bodyPr>
          <a:lstStyle>
            <a:lvl1pPr marL="237744"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1pPr>
            <a:lvl2pPr marL="576072"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2pPr>
            <a:lvl3pPr marL="914400"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700"/>
              </a:spcBef>
              <a:spcAft>
                <a:spcPts val="0"/>
              </a:spcAft>
              <a:buClr>
                <a:prstClr val="black"/>
              </a:buClr>
              <a:buSzPct val="115000"/>
              <a:buFont typeface="Arial" panose="020B0604020202020204" pitchFamily="34" charset="0"/>
              <a:buNone/>
              <a:tabLst/>
              <a:defRPr/>
            </a:pPr>
            <a:r>
              <a:rPr kumimoji="0" lang="en-US" sz="18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Life expectancy for women has historically been longer than for men, so women need to plan for their retirement income to last longer.</a:t>
            </a:r>
          </a:p>
          <a:p>
            <a:pPr marL="0" marR="0" lvl="0" indent="0" algn="l" defTabSz="914400" rtl="0" eaLnBrk="1" fontAlgn="auto" latinLnBrk="0" hangingPunct="1">
              <a:lnSpc>
                <a:spcPct val="85000"/>
              </a:lnSpc>
              <a:spcBef>
                <a:spcPts val="700"/>
              </a:spcBef>
              <a:spcAft>
                <a:spcPts val="0"/>
              </a:spcAft>
              <a:buClr>
                <a:prstClr val="black"/>
              </a:buClr>
              <a:buSzPct val="115000"/>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200"/>
              </a:spcBef>
              <a:spcAft>
                <a:spcPts val="0"/>
              </a:spcAft>
              <a:buClr>
                <a:prstClr val="black"/>
              </a:buClr>
              <a:buSzPct val="115000"/>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Questions you want to ask your financial professional:</a:t>
            </a:r>
          </a:p>
          <a:p>
            <a:pPr marL="237744" marR="0" lvl="0" indent="-237744" algn="l" defTabSz="914400" rtl="0" eaLnBrk="1" fontAlgn="auto" latinLnBrk="0" hangingPunct="1">
              <a:lnSpc>
                <a:spcPct val="95000"/>
              </a:lnSpc>
              <a:spcBef>
                <a:spcPts val="600"/>
              </a:spcBef>
              <a:spcAft>
                <a:spcPts val="0"/>
              </a:spcAft>
              <a:buClr>
                <a:prstClr val="black"/>
              </a:buClr>
              <a:buSzPct val="115000"/>
              <a:buFont typeface="Arial" panose="020B0604020202020204" pitchFamily="34" charset="0"/>
              <a:buChar char="•"/>
              <a:tabLst/>
              <a:defRPr/>
            </a:pPr>
            <a:r>
              <a:rPr kumimoji="0" lang="en-US" sz="1800" b="0" i="0" u="none" strike="noStrike" kern="1200" cap="none" spc="-20" normalizeH="0" baseline="0" noProof="0" dirty="0">
                <a:ln>
                  <a:noFill/>
                </a:ln>
                <a:solidFill>
                  <a:prstClr val="black"/>
                </a:solidFill>
                <a:effectLst/>
                <a:uLnTx/>
                <a:uFillTx/>
                <a:latin typeface="Arial" panose="020B0604020202020204"/>
                <a:ea typeface="+mn-ea"/>
                <a:cs typeface="+mn-cs"/>
              </a:rPr>
              <a:t>Have all </a:t>
            </a:r>
            <a:r>
              <a:rPr lang="en-US" sz="1800" spc="-20" dirty="0">
                <a:solidFill>
                  <a:prstClr val="black"/>
                </a:solidFill>
                <a:latin typeface="Arial" panose="020B0604020202020204"/>
              </a:rPr>
              <a:t>your</a:t>
            </a:r>
            <a:r>
              <a:rPr kumimoji="0" lang="en-US" sz="1800" b="0" i="0" u="none" strike="noStrike" kern="1200" cap="none" spc="-20" normalizeH="0" baseline="0" noProof="0" dirty="0">
                <a:ln>
                  <a:noFill/>
                </a:ln>
                <a:solidFill>
                  <a:prstClr val="black"/>
                </a:solidFill>
                <a:effectLst/>
                <a:uLnTx/>
                <a:uFillTx/>
                <a:latin typeface="Arial" panose="020B0604020202020204"/>
                <a:ea typeface="+mn-ea"/>
                <a:cs typeface="+mn-cs"/>
              </a:rPr>
              <a:t> retirement income sources been accounted for?</a:t>
            </a:r>
          </a:p>
          <a:p>
            <a:pPr marL="237744" marR="0" lvl="0" indent="-237744" algn="l" defTabSz="914400" rtl="0" eaLnBrk="1" fontAlgn="auto" latinLnBrk="0" hangingPunct="1">
              <a:lnSpc>
                <a:spcPct val="95000"/>
              </a:lnSpc>
              <a:spcBef>
                <a:spcPts val="600"/>
              </a:spcBef>
              <a:spcAft>
                <a:spcPts val="0"/>
              </a:spcAft>
              <a:buClr>
                <a:prstClr val="black"/>
              </a:buClr>
              <a:buSzPct val="115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How </a:t>
            </a:r>
            <a:r>
              <a:rPr lang="en-US" sz="1800" dirty="0">
                <a:solidFill>
                  <a:prstClr val="black"/>
                </a:solidFill>
                <a:latin typeface="Arial" panose="020B0604020202020204"/>
              </a:rPr>
              <a:t>will you</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manage the spend down order of </a:t>
            </a:r>
            <a:r>
              <a:rPr lang="en-US" sz="1800" dirty="0">
                <a:solidFill>
                  <a:prstClr val="black"/>
                </a:solidFill>
                <a:latin typeface="Arial" panose="020B0604020202020204"/>
              </a:rPr>
              <a:t>your</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assets?</a:t>
            </a:r>
          </a:p>
          <a:p>
            <a:pPr marL="237744" marR="0" lvl="0" indent="-237744" algn="l" defTabSz="914400" rtl="0" eaLnBrk="1" fontAlgn="auto" latinLnBrk="0" hangingPunct="1">
              <a:lnSpc>
                <a:spcPct val="95000"/>
              </a:lnSpc>
              <a:spcBef>
                <a:spcPts val="600"/>
              </a:spcBef>
              <a:spcAft>
                <a:spcPts val="0"/>
              </a:spcAft>
              <a:buClr>
                <a:prstClr val="black"/>
              </a:buClr>
              <a:buSzPct val="115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How should </a:t>
            </a:r>
            <a:r>
              <a:rPr lang="en-US" sz="1800" dirty="0">
                <a:solidFill>
                  <a:prstClr val="black"/>
                </a:solidFill>
                <a:latin typeface="Arial" panose="020B0604020202020204"/>
              </a:rPr>
              <a:t>you</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draw investment income and manage sequence of returns risk?</a:t>
            </a:r>
          </a:p>
          <a:p>
            <a:pPr marL="237744" marR="0" lvl="0" indent="-237744" algn="l" defTabSz="914400" rtl="0" eaLnBrk="1" fontAlgn="auto" latinLnBrk="0" hangingPunct="1">
              <a:lnSpc>
                <a:spcPct val="95000"/>
              </a:lnSpc>
              <a:spcBef>
                <a:spcPts val="600"/>
              </a:spcBef>
              <a:spcAft>
                <a:spcPts val="0"/>
              </a:spcAft>
              <a:buClr>
                <a:prstClr val="black"/>
              </a:buClr>
              <a:buSzPct val="115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When should </a:t>
            </a:r>
            <a:r>
              <a:rPr lang="en-US" sz="1800" dirty="0">
                <a:solidFill>
                  <a:prstClr val="black"/>
                </a:solidFill>
                <a:latin typeface="Arial" panose="020B0604020202020204"/>
              </a:rPr>
              <a:t>you</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claim Social Security benefits?</a:t>
            </a:r>
          </a:p>
          <a:p>
            <a:pPr marL="237744" marR="0" lvl="0" indent="-237744" algn="l" defTabSz="914400" rtl="0" eaLnBrk="1" fontAlgn="auto" latinLnBrk="0" hangingPunct="1">
              <a:lnSpc>
                <a:spcPct val="95000"/>
              </a:lnSpc>
              <a:spcBef>
                <a:spcPts val="600"/>
              </a:spcBef>
              <a:spcAft>
                <a:spcPts val="0"/>
              </a:spcAft>
              <a:buClr>
                <a:prstClr val="black"/>
              </a:buClr>
              <a:buSzPct val="115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How do </a:t>
            </a:r>
            <a:r>
              <a:rPr lang="en-US" sz="1800" dirty="0">
                <a:solidFill>
                  <a:prstClr val="black"/>
                </a:solidFill>
                <a:latin typeface="Arial" panose="020B0604020202020204"/>
              </a:rPr>
              <a:t>you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account for Medicare costs in </a:t>
            </a:r>
            <a:r>
              <a:rPr lang="en-US" sz="1800" dirty="0">
                <a:solidFill>
                  <a:prstClr val="black"/>
                </a:solidFill>
                <a:latin typeface="Arial" panose="020B0604020202020204"/>
              </a:rPr>
              <a:t>your</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retirement budget? </a:t>
            </a:r>
          </a:p>
          <a:p>
            <a:pPr marL="237744" marR="0" lvl="0" indent="-237744" algn="l" defTabSz="914400" rtl="0" eaLnBrk="1" fontAlgn="auto" latinLnBrk="0" hangingPunct="1">
              <a:lnSpc>
                <a:spcPct val="95000"/>
              </a:lnSpc>
              <a:spcBef>
                <a:spcPts val="600"/>
              </a:spcBef>
              <a:spcAft>
                <a:spcPts val="0"/>
              </a:spcAft>
              <a:buClr>
                <a:prstClr val="black"/>
              </a:buClr>
              <a:buSzPct val="115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What and when are their minimum required distributions?</a:t>
            </a:r>
          </a:p>
          <a:p>
            <a:pPr marL="237744" marR="0" lvl="0" indent="-237744" algn="l" defTabSz="914400" rtl="0" eaLnBrk="1" fontAlgn="auto" latinLnBrk="0" hangingPunct="1">
              <a:lnSpc>
                <a:spcPct val="95000"/>
              </a:lnSpc>
              <a:spcBef>
                <a:spcPts val="600"/>
              </a:spcBef>
              <a:spcAft>
                <a:spcPts val="0"/>
              </a:spcAft>
              <a:buClr>
                <a:prstClr val="black"/>
              </a:buClr>
              <a:buSzPct val="115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How should </a:t>
            </a:r>
            <a:r>
              <a:rPr lang="en-US" sz="1800" dirty="0">
                <a:solidFill>
                  <a:prstClr val="black"/>
                </a:solidFill>
                <a:latin typeface="Arial" panose="020B0604020202020204"/>
              </a:rPr>
              <a:t>you</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handle their taxes?</a:t>
            </a:r>
          </a:p>
        </p:txBody>
      </p:sp>
      <p:sp>
        <p:nvSpPr>
          <p:cNvPr id="2" name="Slide Number Placeholder 1">
            <a:extLst>
              <a:ext uri="{FF2B5EF4-FFF2-40B4-BE49-F238E27FC236}">
                <a16:creationId xmlns:a16="http://schemas.microsoft.com/office/drawing/2014/main" id="{7972A55E-B3C2-83FB-A097-06D8F26163C1}"/>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pPr lvl="0"/>
            <a:fld id="{BB333B34-C87C-402E-ABB0-13B7C9DEBBC4}" type="slidenum">
              <a:rPr lang="en-US" noProof="0" smtClean="0"/>
              <a:pPr lvl="0"/>
              <a:t>77</a:t>
            </a:fld>
            <a:endParaRPr lang="en-US" noProof="0" dirty="0"/>
          </a:p>
        </p:txBody>
      </p:sp>
    </p:spTree>
    <p:extLst>
      <p:ext uri="{BB962C8B-B14F-4D97-AF65-F5344CB8AC3E}">
        <p14:creationId xmlns:p14="http://schemas.microsoft.com/office/powerpoint/2010/main" val="175382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0121E2EE-B471-1DF7-6F3E-BC75605B5D66}"/>
              </a:ext>
            </a:extLst>
          </p:cNvPr>
          <p:cNvSpPr>
            <a:spLocks noGrp="1"/>
          </p:cNvSpPr>
          <p:nvPr>
            <p:ph type="title"/>
          </p:nvPr>
        </p:nvSpPr>
        <p:spPr>
          <a:xfrm>
            <a:off x="533957" y="463845"/>
            <a:ext cx="3289383" cy="3401475"/>
          </a:xfrm>
        </p:spPr>
        <p:txBody>
          <a:bodyPr/>
          <a:lstStyle/>
          <a:p>
            <a:r>
              <a:rPr lang="en-US" dirty="0"/>
              <a:t>Preparing </a:t>
            </a:r>
            <a:br>
              <a:rPr lang="en-US" dirty="0"/>
            </a:br>
            <a:r>
              <a:rPr lang="en-US" dirty="0"/>
              <a:t>for the unexpected</a:t>
            </a:r>
            <a:br>
              <a:rPr lang="en-US" dirty="0"/>
            </a:br>
            <a:endParaRPr lang="en-US" dirty="0"/>
          </a:p>
        </p:txBody>
      </p:sp>
      <p:pic>
        <p:nvPicPr>
          <p:cNvPr id="28" name="Graphic 27" descr="Piggy Bank with solid fill">
            <a:extLst>
              <a:ext uri="{FF2B5EF4-FFF2-40B4-BE49-F238E27FC236}">
                <a16:creationId xmlns:a16="http://schemas.microsoft.com/office/drawing/2014/main" id="{A4B8039E-483C-C5A9-1216-AE832BFCD7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98391" y="2179670"/>
            <a:ext cx="2091616" cy="2091616"/>
          </a:xfrm>
          <a:prstGeom prst="rect">
            <a:avLst/>
          </a:prstGeom>
        </p:spPr>
      </p:pic>
      <p:sp>
        <p:nvSpPr>
          <p:cNvPr id="8" name="Content Placeholder 6">
            <a:extLst>
              <a:ext uri="{FF2B5EF4-FFF2-40B4-BE49-F238E27FC236}">
                <a16:creationId xmlns:a16="http://schemas.microsoft.com/office/drawing/2014/main" id="{E581A9A4-2B11-BABE-BB38-4153CBE5E80D}"/>
              </a:ext>
            </a:extLst>
          </p:cNvPr>
          <p:cNvSpPr txBox="1">
            <a:spLocks/>
          </p:cNvSpPr>
          <p:nvPr/>
        </p:nvSpPr>
        <p:spPr>
          <a:xfrm>
            <a:off x="4205923" y="759969"/>
            <a:ext cx="7762557" cy="5457951"/>
          </a:xfrm>
          <a:prstGeom prst="rect">
            <a:avLst/>
          </a:prstGeom>
          <a:noFill/>
        </p:spPr>
        <p:txBody>
          <a:bodyPr vert="horz" lIns="137160" tIns="182880" rIns="13716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b="1" dirty="0">
                <a:latin typeface="Arial" panose="020B0604020202020204" pitchFamily="34" charset="0"/>
                <a:cs typeface="Arial" panose="020B0604020202020204" pitchFamily="34" charset="0"/>
              </a:rPr>
              <a:t>Have an emergency fund.</a:t>
            </a:r>
          </a:p>
          <a:p>
            <a:pPr>
              <a:spcBef>
                <a:spcPts val="600"/>
              </a:spcBef>
            </a:pPr>
            <a:r>
              <a:rPr lang="en-US" dirty="0"/>
              <a:t>Save at least 6 months' income for unplanned expenses.</a:t>
            </a:r>
          </a:p>
          <a:p>
            <a:pPr marL="0" indent="0">
              <a:spcBef>
                <a:spcPts val="1800"/>
              </a:spcBef>
              <a:buFont typeface="Arial" panose="020B0604020202020204" pitchFamily="34" charset="0"/>
              <a:buNone/>
            </a:pPr>
            <a:r>
              <a:rPr lang="en-US" b="1" dirty="0">
                <a:latin typeface="Arial" panose="020B0604020202020204" pitchFamily="34" charset="0"/>
                <a:cs typeface="Arial" panose="020B0604020202020204" pitchFamily="34" charset="0"/>
              </a:rPr>
              <a:t>Pay off debt.</a:t>
            </a:r>
          </a:p>
          <a:p>
            <a:pPr>
              <a:spcBef>
                <a:spcPts val="600"/>
              </a:spcBef>
            </a:pPr>
            <a:r>
              <a:rPr lang="en-US" dirty="0"/>
              <a:t>Pay off as much debt as you can (particularly high interest debt).</a:t>
            </a:r>
          </a:p>
          <a:p>
            <a:pPr marL="0" indent="0">
              <a:spcBef>
                <a:spcPts val="1800"/>
              </a:spcBef>
              <a:buFont typeface="Arial" panose="020B0604020202020204" pitchFamily="34" charset="0"/>
              <a:buNone/>
            </a:pPr>
            <a:r>
              <a:rPr lang="en-US" b="1" spc="-10" dirty="0">
                <a:latin typeface="Arial" panose="020B0604020202020204" pitchFamily="34" charset="0"/>
                <a:cs typeface="Arial" panose="020B0604020202020204" pitchFamily="34" charset="0"/>
              </a:rPr>
              <a:t>Have proper life and health insurance coverage.</a:t>
            </a:r>
          </a:p>
          <a:p>
            <a:pPr>
              <a:spcBef>
                <a:spcPts val="600"/>
              </a:spcBef>
            </a:pPr>
            <a:r>
              <a:rPr lang="en-US" dirty="0"/>
              <a:t>Review your current coverage with an insurance advisor – does it still meet your needs?</a:t>
            </a:r>
          </a:p>
          <a:p>
            <a:r>
              <a:rPr lang="en-US" dirty="0"/>
              <a:t>Ensure beneficiary designations are current.</a:t>
            </a:r>
          </a:p>
          <a:p>
            <a:r>
              <a:rPr lang="en-US" spc="-20" dirty="0"/>
              <a:t>Consider long-term care insurance – what happens </a:t>
            </a:r>
            <a:r>
              <a:rPr lang="en-US" dirty="0"/>
              <a:t>if your health declines?</a:t>
            </a:r>
          </a:p>
          <a:p>
            <a:pPr marL="0" indent="0">
              <a:spcBef>
                <a:spcPts val="1800"/>
              </a:spcBef>
              <a:buFont typeface="Arial" panose="020B0604020202020204" pitchFamily="34" charset="0"/>
              <a:buNone/>
            </a:pPr>
            <a:r>
              <a:rPr lang="en-CA" b="1" dirty="0">
                <a:solidFill>
                  <a:srgbClr val="000000"/>
                </a:solidFill>
                <a:latin typeface="Arial" panose="020B0604020202020204" pitchFamily="34" charset="0"/>
                <a:cs typeface="Arial" panose="020B0604020202020204" pitchFamily="34" charset="0"/>
              </a:rPr>
              <a:t>Know your Medicare coverage options and their costs.</a:t>
            </a:r>
          </a:p>
          <a:p>
            <a:pPr>
              <a:spcBef>
                <a:spcPts val="600"/>
              </a:spcBef>
            </a:pPr>
            <a:r>
              <a:rPr lang="en-CA" dirty="0">
                <a:solidFill>
                  <a:srgbClr val="000000"/>
                </a:solidFill>
                <a:latin typeface="Arial" panose="020B0604020202020204" pitchFamily="34" charset="0"/>
                <a:cs typeface="Arial" panose="020B0604020202020204" pitchFamily="34" charset="0"/>
              </a:rPr>
              <a:t>Consider contacting a Medicare broker for advice on the best plan based on your needs and the plan’s benefits and price.</a:t>
            </a:r>
            <a:endParaRPr lang="en-US" dirty="0">
              <a:latin typeface="Arial" panose="020B0604020202020204" pitchFamily="34" charset="0"/>
              <a:cs typeface="Arial" panose="020B0604020202020204" pitchFamily="34" charset="0"/>
            </a:endParaRPr>
          </a:p>
          <a:p>
            <a:endParaRPr lang="en-US" dirty="0"/>
          </a:p>
        </p:txBody>
      </p:sp>
      <p:sp>
        <p:nvSpPr>
          <p:cNvPr id="2" name="Slide Number Placeholder 1">
            <a:extLst>
              <a:ext uri="{FF2B5EF4-FFF2-40B4-BE49-F238E27FC236}">
                <a16:creationId xmlns:a16="http://schemas.microsoft.com/office/drawing/2014/main" id="{D44EE5BA-565E-C983-6768-77C2413A7268}"/>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78</a:t>
            </a:fld>
            <a:endParaRPr lang="en-US" dirty="0"/>
          </a:p>
        </p:txBody>
      </p:sp>
    </p:spTree>
    <p:extLst>
      <p:ext uri="{BB962C8B-B14F-4D97-AF65-F5344CB8AC3E}">
        <p14:creationId xmlns:p14="http://schemas.microsoft.com/office/powerpoint/2010/main" val="421613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172D97C-C4D9-612A-8661-E6A0418B20B4}"/>
              </a:ext>
            </a:extLst>
          </p:cNvPr>
          <p:cNvSpPr>
            <a:spLocks noGrp="1"/>
          </p:cNvSpPr>
          <p:nvPr>
            <p:ph type="title"/>
          </p:nvPr>
        </p:nvSpPr>
        <p:spPr>
          <a:xfrm>
            <a:off x="457835" y="472439"/>
            <a:ext cx="8347076" cy="792167"/>
          </a:xfrm>
        </p:spPr>
        <p:txBody>
          <a:bodyPr>
            <a:normAutofit/>
          </a:bodyPr>
          <a:lstStyle/>
          <a:p>
            <a:r>
              <a:rPr lang="en-US" sz="2400"/>
              <a:t>Your investments</a:t>
            </a:r>
            <a:br>
              <a:rPr lang="en-US" sz="2400"/>
            </a:br>
            <a:endParaRPr lang="en-US" sz="2400" dirty="0"/>
          </a:p>
        </p:txBody>
      </p:sp>
      <p:sp>
        <p:nvSpPr>
          <p:cNvPr id="22" name="Content Placeholder 2">
            <a:extLst>
              <a:ext uri="{FF2B5EF4-FFF2-40B4-BE49-F238E27FC236}">
                <a16:creationId xmlns:a16="http://schemas.microsoft.com/office/drawing/2014/main" id="{24C13FD0-ECE7-56FC-9227-E4DCA186F5A5}"/>
              </a:ext>
            </a:extLst>
          </p:cNvPr>
          <p:cNvSpPr txBox="1">
            <a:spLocks/>
          </p:cNvSpPr>
          <p:nvPr/>
        </p:nvSpPr>
        <p:spPr>
          <a:xfrm>
            <a:off x="390502" y="1145703"/>
            <a:ext cx="11340488" cy="792167"/>
          </a:xfrm>
          <a:prstGeom prst="rect">
            <a:avLst/>
          </a:prstGeom>
        </p:spPr>
        <p:txBody>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a:solidFill>
                  <a:schemeClr val="bg1"/>
                </a:solidFill>
              </a:rPr>
              <a:t>As you approach retirement, it’s important to review your investments with your financial professional. They can help you review your: </a:t>
            </a:r>
          </a:p>
        </p:txBody>
      </p:sp>
      <p:pic>
        <p:nvPicPr>
          <p:cNvPr id="10" name="Graphic 9">
            <a:extLst>
              <a:ext uri="{FF2B5EF4-FFF2-40B4-BE49-F238E27FC236}">
                <a16:creationId xmlns:a16="http://schemas.microsoft.com/office/drawing/2014/main" id="{5269B20A-C665-9A80-B32B-3602A2279EC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37722" y="2168773"/>
            <a:ext cx="500071" cy="475068"/>
          </a:xfrm>
          <a:prstGeom prst="rect">
            <a:avLst/>
          </a:prstGeom>
        </p:spPr>
      </p:pic>
      <p:pic>
        <p:nvPicPr>
          <p:cNvPr id="7" name="Graphic 6">
            <a:extLst>
              <a:ext uri="{FF2B5EF4-FFF2-40B4-BE49-F238E27FC236}">
                <a16:creationId xmlns:a16="http://schemas.microsoft.com/office/drawing/2014/main" id="{EDCB3585-8C6F-A6CF-5D9D-3DEF661B9131}"/>
              </a:ext>
              <a:ext uri="{C183D7F6-B498-43B3-948B-1728B52AA6E4}">
                <adec:decorative xmlns:adec="http://schemas.microsoft.com/office/drawing/2017/decorative" val="1"/>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37722" y="3966004"/>
            <a:ext cx="526327" cy="442822"/>
          </a:xfrm>
          <a:prstGeom prst="rect">
            <a:avLst/>
          </a:prstGeom>
        </p:spPr>
      </p:pic>
      <p:pic>
        <p:nvPicPr>
          <p:cNvPr id="16" name="Graphic 15">
            <a:extLst>
              <a:ext uri="{FF2B5EF4-FFF2-40B4-BE49-F238E27FC236}">
                <a16:creationId xmlns:a16="http://schemas.microsoft.com/office/drawing/2014/main" id="{EE05EF20-B074-90FE-F919-85A75F1A9BC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54578" y="2202683"/>
            <a:ext cx="476927" cy="429235"/>
          </a:xfrm>
          <a:prstGeom prst="rect">
            <a:avLst/>
          </a:prstGeom>
        </p:spPr>
      </p:pic>
      <p:pic>
        <p:nvPicPr>
          <p:cNvPr id="8" name="Graphic 7">
            <a:extLst>
              <a:ext uri="{FF2B5EF4-FFF2-40B4-BE49-F238E27FC236}">
                <a16:creationId xmlns:a16="http://schemas.microsoft.com/office/drawing/2014/main" id="{AA064449-F162-EAE0-605C-F2CE55CE6C0A}"/>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54578" y="4060598"/>
            <a:ext cx="498888" cy="342520"/>
          </a:xfrm>
          <a:prstGeom prst="rect">
            <a:avLst/>
          </a:prstGeom>
        </p:spPr>
      </p:pic>
      <p:pic>
        <p:nvPicPr>
          <p:cNvPr id="12" name="Graphic 11">
            <a:extLst>
              <a:ext uri="{FF2B5EF4-FFF2-40B4-BE49-F238E27FC236}">
                <a16:creationId xmlns:a16="http://schemas.microsoft.com/office/drawing/2014/main" id="{4D4BBB51-EF8E-BB02-52F0-456AD473D8B9}"/>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44874" y="2969131"/>
            <a:ext cx="2164412" cy="2597296"/>
          </a:xfrm>
          <a:prstGeom prst="rect">
            <a:avLst/>
          </a:prstGeom>
        </p:spPr>
      </p:pic>
      <p:sp>
        <p:nvSpPr>
          <p:cNvPr id="17" name="Content Placeholder 2">
            <a:extLst>
              <a:ext uri="{FF2B5EF4-FFF2-40B4-BE49-F238E27FC236}">
                <a16:creationId xmlns:a16="http://schemas.microsoft.com/office/drawing/2014/main" id="{0B45E8D4-5C64-2DCC-0C58-FE4BDC49EE23}"/>
              </a:ext>
            </a:extLst>
          </p:cNvPr>
          <p:cNvSpPr txBox="1">
            <a:spLocks/>
          </p:cNvSpPr>
          <p:nvPr/>
        </p:nvSpPr>
        <p:spPr>
          <a:xfrm>
            <a:off x="1937723" y="2802021"/>
            <a:ext cx="2616666" cy="689929"/>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600" dirty="0">
                <a:solidFill>
                  <a:schemeClr val="bg1"/>
                </a:solidFill>
              </a:rPr>
              <a:t>Asset allocation – does it match your risk profile and income needs?</a:t>
            </a:r>
          </a:p>
        </p:txBody>
      </p:sp>
      <p:sp>
        <p:nvSpPr>
          <p:cNvPr id="5" name="Content Placeholder 2">
            <a:extLst>
              <a:ext uri="{FF2B5EF4-FFF2-40B4-BE49-F238E27FC236}">
                <a16:creationId xmlns:a16="http://schemas.microsoft.com/office/drawing/2014/main" id="{2F134774-FB9A-A968-8FE1-62A6D4D2D543}"/>
              </a:ext>
            </a:extLst>
          </p:cNvPr>
          <p:cNvSpPr txBox="1">
            <a:spLocks/>
          </p:cNvSpPr>
          <p:nvPr/>
        </p:nvSpPr>
        <p:spPr>
          <a:xfrm>
            <a:off x="1937721" y="4563678"/>
            <a:ext cx="2873713" cy="887822"/>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CA" sz="1600" dirty="0">
                <a:solidFill>
                  <a:schemeClr val="bg1"/>
                </a:solidFill>
              </a:rPr>
              <a:t>Qualified plans – what are your distribution options and are your investments in line with your overall asset allocation?</a:t>
            </a:r>
          </a:p>
        </p:txBody>
      </p:sp>
      <p:sp>
        <p:nvSpPr>
          <p:cNvPr id="19" name="Content Placeholder 2">
            <a:extLst>
              <a:ext uri="{FF2B5EF4-FFF2-40B4-BE49-F238E27FC236}">
                <a16:creationId xmlns:a16="http://schemas.microsoft.com/office/drawing/2014/main" id="{45237D1A-23CC-245F-7FD8-55770345E8F9}"/>
              </a:ext>
            </a:extLst>
          </p:cNvPr>
          <p:cNvSpPr txBox="1">
            <a:spLocks/>
          </p:cNvSpPr>
          <p:nvPr/>
        </p:nvSpPr>
        <p:spPr>
          <a:xfrm>
            <a:off x="7554578" y="2793556"/>
            <a:ext cx="2500901" cy="635445"/>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600" dirty="0">
                <a:solidFill>
                  <a:schemeClr val="bg1"/>
                </a:solidFill>
              </a:rPr>
              <a:t>Beneficiary designations – are they up-to-date and in line with your wishes?</a:t>
            </a:r>
          </a:p>
        </p:txBody>
      </p:sp>
      <p:sp>
        <p:nvSpPr>
          <p:cNvPr id="14" name="Content Placeholder 2">
            <a:extLst>
              <a:ext uri="{FF2B5EF4-FFF2-40B4-BE49-F238E27FC236}">
                <a16:creationId xmlns:a16="http://schemas.microsoft.com/office/drawing/2014/main" id="{59B265A4-9217-005B-2C02-FF9D18289993}"/>
              </a:ext>
            </a:extLst>
          </p:cNvPr>
          <p:cNvSpPr txBox="1">
            <a:spLocks/>
          </p:cNvSpPr>
          <p:nvPr/>
        </p:nvSpPr>
        <p:spPr>
          <a:xfrm>
            <a:off x="7554579" y="4563678"/>
            <a:ext cx="2355554" cy="492828"/>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600" dirty="0">
                <a:solidFill>
                  <a:schemeClr val="bg1"/>
                </a:solidFill>
              </a:rPr>
              <a:t>Financial plan – does it still meet your goals?</a:t>
            </a:r>
          </a:p>
        </p:txBody>
      </p:sp>
      <p:cxnSp>
        <p:nvCxnSpPr>
          <p:cNvPr id="25" name="Straight Connector 24">
            <a:extLst>
              <a:ext uri="{FF2B5EF4-FFF2-40B4-BE49-F238E27FC236}">
                <a16:creationId xmlns:a16="http://schemas.microsoft.com/office/drawing/2014/main" id="{27F3180F-C3DF-2614-8EB9-1F5537B1299A}"/>
              </a:ext>
              <a:ext uri="{C183D7F6-B498-43B3-948B-1728B52AA6E4}">
                <adec:decorative xmlns:adec="http://schemas.microsoft.com/office/drawing/2017/decorative" val="1"/>
              </a:ext>
            </a:extLst>
          </p:cNvPr>
          <p:cNvCxnSpPr/>
          <p:nvPr/>
        </p:nvCxnSpPr>
        <p:spPr>
          <a:xfrm>
            <a:off x="1937722" y="3634190"/>
            <a:ext cx="2873714" cy="0"/>
          </a:xfrm>
          <a:prstGeom prst="line">
            <a:avLst/>
          </a:prstGeom>
          <a:ln w="6350">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2ED2918-63A9-C148-8DA3-0989D0D42CB5}"/>
              </a:ext>
              <a:ext uri="{C183D7F6-B498-43B3-948B-1728B52AA6E4}">
                <adec:decorative xmlns:adec="http://schemas.microsoft.com/office/drawing/2017/decorative" val="1"/>
              </a:ext>
            </a:extLst>
          </p:cNvPr>
          <p:cNvCxnSpPr>
            <a:cxnSpLocks/>
          </p:cNvCxnSpPr>
          <p:nvPr/>
        </p:nvCxnSpPr>
        <p:spPr>
          <a:xfrm>
            <a:off x="7242725" y="3634190"/>
            <a:ext cx="2667408" cy="0"/>
          </a:xfrm>
          <a:prstGeom prst="line">
            <a:avLst/>
          </a:prstGeom>
          <a:ln w="6350">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265432-07A0-CCD7-3644-795506F70479}"/>
              </a:ext>
              <a:ext uri="{C183D7F6-B498-43B3-948B-1728B52AA6E4}">
                <adec:decorative xmlns:adec="http://schemas.microsoft.com/office/drawing/2017/decorative" val="1"/>
              </a:ext>
            </a:extLst>
          </p:cNvPr>
          <p:cNvCxnSpPr>
            <a:cxnSpLocks/>
          </p:cNvCxnSpPr>
          <p:nvPr/>
        </p:nvCxnSpPr>
        <p:spPr>
          <a:xfrm>
            <a:off x="7242725" y="5188670"/>
            <a:ext cx="2667408" cy="0"/>
          </a:xfrm>
          <a:prstGeom prst="line">
            <a:avLst/>
          </a:prstGeom>
          <a:ln w="6350">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32F376-9904-E3D5-F091-16C5C0E5AF7E}"/>
              </a:ext>
              <a:ext uri="{C183D7F6-B498-43B3-948B-1728B52AA6E4}">
                <adec:decorative xmlns:adec="http://schemas.microsoft.com/office/drawing/2017/decorative" val="1"/>
              </a:ext>
            </a:extLst>
          </p:cNvPr>
          <p:cNvCxnSpPr/>
          <p:nvPr/>
        </p:nvCxnSpPr>
        <p:spPr>
          <a:xfrm>
            <a:off x="1937722" y="5635710"/>
            <a:ext cx="2873714" cy="0"/>
          </a:xfrm>
          <a:prstGeom prst="line">
            <a:avLst/>
          </a:prstGeom>
          <a:ln w="6350">
            <a:solidFill>
              <a:schemeClr val="bg1"/>
            </a:solidFill>
            <a:miter lim="800000"/>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BE45B7DB-DBE8-97BE-385D-022CEAE6A6FC}"/>
              </a:ext>
              <a:ext uri="{C183D7F6-B498-43B3-948B-1728B52AA6E4}">
                <adec:decorative xmlns:adec="http://schemas.microsoft.com/office/drawing/2017/decorative" val="1"/>
              </a:ext>
            </a:extLst>
          </p:cNvPr>
          <p:cNvSpPr>
            <a:spLocks noGrp="1"/>
          </p:cNvSpPr>
          <p:nvPr>
            <p:ph type="sldNum" sz="quarter" idx="12"/>
          </p:nvPr>
        </p:nvSpPr>
        <p:spPr>
          <a:xfrm>
            <a:off x="11449993" y="6337639"/>
            <a:ext cx="283219" cy="175694"/>
          </a:xfrm>
        </p:spPr>
        <p:txBody>
          <a:bodyPr/>
          <a:lstStyle/>
          <a:p>
            <a:fld id="{BB333B34-C87C-402E-ABB0-13B7C9DEBBC4}" type="slidenum">
              <a:rPr lang="en-CA" smtClean="0"/>
              <a:pPr/>
              <a:t>79</a:t>
            </a:fld>
            <a:endParaRPr lang="en-CA" dirty="0"/>
          </a:p>
        </p:txBody>
      </p:sp>
    </p:spTree>
    <p:extLst>
      <p:ext uri="{BB962C8B-B14F-4D97-AF65-F5344CB8AC3E}">
        <p14:creationId xmlns:p14="http://schemas.microsoft.com/office/powerpoint/2010/main" val="265706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individual standing and holding a notebook.  ">
            <a:extLst>
              <a:ext uri="{FF2B5EF4-FFF2-40B4-BE49-F238E27FC236}">
                <a16:creationId xmlns:a16="http://schemas.microsoft.com/office/drawing/2014/main" id="{819172DD-BA6B-487C-AF1B-49DB106095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88560" y="0"/>
            <a:ext cx="7200265" cy="6858000"/>
          </a:xfrm>
          <a:prstGeom prst="rect">
            <a:avLst/>
          </a:prstGeom>
        </p:spPr>
      </p:pic>
      <p:sp>
        <p:nvSpPr>
          <p:cNvPr id="3" name="Rectangle 2">
            <a:extLst>
              <a:ext uri="{FF2B5EF4-FFF2-40B4-BE49-F238E27FC236}">
                <a16:creationId xmlns:a16="http://schemas.microsoft.com/office/drawing/2014/main" id="{26571719-EC7F-4CA5-9A70-879EED49AC44}"/>
              </a:ext>
              <a:ext uri="{C183D7F6-B498-43B3-948B-1728B52AA6E4}">
                <adec:decorative xmlns:adec="http://schemas.microsoft.com/office/drawing/2017/decorative" val="1"/>
              </a:ext>
            </a:extLst>
          </p:cNvPr>
          <p:cNvSpPr/>
          <p:nvPr/>
        </p:nvSpPr>
        <p:spPr>
          <a:xfrm>
            <a:off x="-1" y="0"/>
            <a:ext cx="65627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Rectangle 19">
            <a:extLst>
              <a:ext uri="{FF2B5EF4-FFF2-40B4-BE49-F238E27FC236}">
                <a16:creationId xmlns:a16="http://schemas.microsoft.com/office/drawing/2014/main" id="{8AAB904D-656F-CBC3-50F2-65372AC59DA9}"/>
              </a:ext>
            </a:extLst>
          </p:cNvPr>
          <p:cNvSpPr>
            <a:spLocks noGrp="1" noChangeArrowheads="1"/>
          </p:cNvSpPr>
          <p:nvPr>
            <p:ph type="title"/>
          </p:nvPr>
        </p:nvSpPr>
        <p:spPr>
          <a:xfrm>
            <a:off x="457837" y="473076"/>
            <a:ext cx="2875216" cy="1188105"/>
          </a:xfrm>
        </p:spPr>
        <p:txBody>
          <a:bodyPr/>
          <a:lstStyle/>
          <a:p>
            <a:r>
              <a:rPr lang="en-CA" sz="3200" dirty="0">
                <a:solidFill>
                  <a:schemeClr val="bg1"/>
                </a:solidFill>
              </a:rPr>
              <a:t>Women’s earning power is growing</a:t>
            </a:r>
            <a:endParaRPr lang="en-US" sz="3200" dirty="0">
              <a:solidFill>
                <a:schemeClr val="bg1"/>
              </a:solidFill>
            </a:endParaRPr>
          </a:p>
        </p:txBody>
      </p:sp>
      <p:sp>
        <p:nvSpPr>
          <p:cNvPr id="19" name="Content Placeholder 8">
            <a:extLst>
              <a:ext uri="{FF2B5EF4-FFF2-40B4-BE49-F238E27FC236}">
                <a16:creationId xmlns:a16="http://schemas.microsoft.com/office/drawing/2014/main" id="{6061A209-B1FE-88BA-0F7C-F6C459075F65}"/>
              </a:ext>
            </a:extLst>
          </p:cNvPr>
          <p:cNvSpPr>
            <a:spLocks noGrp="1"/>
          </p:cNvSpPr>
          <p:nvPr>
            <p:ph idx="1"/>
          </p:nvPr>
        </p:nvSpPr>
        <p:spPr>
          <a:xfrm>
            <a:off x="457836" y="2191088"/>
            <a:ext cx="4967604" cy="2992531"/>
          </a:xfrm>
        </p:spPr>
        <p:txBody>
          <a:bodyPr/>
          <a:lstStyle/>
          <a:p>
            <a:pPr>
              <a:buClr>
                <a:schemeClr val="bg1"/>
              </a:buClr>
            </a:pPr>
            <a:r>
              <a:rPr lang="en-CA" dirty="0">
                <a:solidFill>
                  <a:schemeClr val="bg1"/>
                </a:solidFill>
              </a:rPr>
              <a:t>45% of working women make as much as their spouse or are the primary breadwinners in their home.</a:t>
            </a:r>
            <a:r>
              <a:rPr lang="en-CA" baseline="30000" dirty="0">
                <a:solidFill>
                  <a:schemeClr val="bg1"/>
                </a:solidFill>
              </a:rPr>
              <a:t>1</a:t>
            </a:r>
          </a:p>
          <a:p>
            <a:pPr>
              <a:buClr>
                <a:schemeClr val="bg1"/>
              </a:buClr>
            </a:pPr>
            <a:r>
              <a:rPr lang="en-CA" dirty="0">
                <a:solidFill>
                  <a:schemeClr val="bg1"/>
                </a:solidFill>
              </a:rPr>
              <a:t>Millennial women are almost twice as likely as women in the Baby Boomer generation to earn the same as their partners.</a:t>
            </a:r>
            <a:r>
              <a:rPr lang="en-CA" baseline="30000" dirty="0">
                <a:solidFill>
                  <a:schemeClr val="bg1"/>
                </a:solidFill>
              </a:rPr>
              <a:t>2</a:t>
            </a:r>
          </a:p>
          <a:p>
            <a:pPr>
              <a:buClr>
                <a:schemeClr val="bg1"/>
              </a:buClr>
            </a:pPr>
            <a:r>
              <a:rPr lang="en-CA" dirty="0">
                <a:solidFill>
                  <a:schemeClr val="bg1"/>
                </a:solidFill>
              </a:rPr>
              <a:t>The gender pay gap continues to narrow, with women earning 82% of men, up from 65% in 1982.</a:t>
            </a:r>
            <a:r>
              <a:rPr lang="en-CA" baseline="30000" dirty="0">
                <a:solidFill>
                  <a:schemeClr val="bg1"/>
                </a:solidFill>
              </a:rPr>
              <a:t>3</a:t>
            </a:r>
          </a:p>
        </p:txBody>
      </p:sp>
      <p:sp>
        <p:nvSpPr>
          <p:cNvPr id="20" name="TextBox 19">
            <a:extLst>
              <a:ext uri="{FF2B5EF4-FFF2-40B4-BE49-F238E27FC236}">
                <a16:creationId xmlns:a16="http://schemas.microsoft.com/office/drawing/2014/main" id="{E8A831E9-0CA3-0B8F-D881-F7EA2CAED207}"/>
              </a:ext>
            </a:extLst>
          </p:cNvPr>
          <p:cNvSpPr txBox="1"/>
          <p:nvPr/>
        </p:nvSpPr>
        <p:spPr>
          <a:xfrm>
            <a:off x="457835" y="5492456"/>
            <a:ext cx="5426598" cy="342718"/>
          </a:xfrm>
          <a:prstGeom prst="rect">
            <a:avLst/>
          </a:prstGeom>
          <a:noFill/>
        </p:spPr>
        <p:txBody>
          <a:bodyPr wrap="square" lIns="0" tIns="0" rIns="0" bIns="0" rtlCol="0" anchor="b">
            <a:noAutofit/>
          </a:bodyPr>
          <a:lstStyle/>
          <a:p>
            <a:pPr marL="0" marR="0" lvl="0" indent="0" algn="l" defTabSz="914400" rtl="0" eaLnBrk="1" fontAlgn="auto" latinLnBrk="0" hangingPunct="1">
              <a:lnSpc>
                <a:spcPts val="1000"/>
              </a:lnSpc>
              <a:spcBef>
                <a:spcPts val="200"/>
              </a:spcBef>
              <a:spcAft>
                <a:spcPts val="0"/>
              </a:spcAft>
              <a:buClr>
                <a:srgbClr val="FFFFFF"/>
              </a:buClr>
              <a:buSzPct val="100000"/>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a:ea typeface="+mn-ea"/>
                <a:cs typeface="+mn-cs"/>
              </a:rPr>
              <a:t>1</a:t>
            </a:r>
            <a:r>
              <a:rPr kumimoji="0" lang="en-US" sz="800" b="0" i="0" u="none" strike="noStrike" kern="1200" cap="none" spc="0" normalizeH="0" baseline="0" noProof="0" dirty="0">
                <a:ln>
                  <a:noFill/>
                </a:ln>
                <a:solidFill>
                  <a:prstClr val="white"/>
                </a:solidFill>
                <a:effectLst/>
                <a:uLnTx/>
                <a:uFillTx/>
                <a:latin typeface="Arial" panose="020B0604020202020204"/>
                <a:ea typeface="+mn-ea"/>
                <a:cs typeface="+mn-cs"/>
              </a:rPr>
              <a:t> In a Growing Share of U.S. Marriages, Husbands and Wives Earn About the Same, Pew Research Center, April 2023. </a:t>
            </a:r>
            <a:r>
              <a:rPr kumimoji="0" lang="en-US" sz="800" b="1" i="0" u="none" strike="noStrike" kern="1200" cap="none" spc="0" normalizeH="0" baseline="0" noProof="0" dirty="0">
                <a:ln>
                  <a:noFill/>
                </a:ln>
                <a:solidFill>
                  <a:prstClr val="white"/>
                </a:solidFill>
                <a:effectLst/>
                <a:uLnTx/>
                <a:uFillTx/>
                <a:latin typeface="Arial" panose="020B0604020202020204"/>
                <a:ea typeface="+mn-ea"/>
                <a:cs typeface="+mn-cs"/>
              </a:rPr>
              <a:t>2</a:t>
            </a:r>
            <a:r>
              <a:rPr kumimoji="0" lang="en-US" sz="800" b="0" i="0" u="none" strike="noStrike" kern="1200" cap="none" spc="0" normalizeH="0" baseline="0" noProof="0" dirty="0">
                <a:ln>
                  <a:noFill/>
                </a:ln>
                <a:solidFill>
                  <a:prstClr val="white"/>
                </a:solidFill>
                <a:effectLst/>
                <a:uLnTx/>
                <a:uFillTx/>
                <a:latin typeface="Arial" panose="020B0604020202020204"/>
                <a:ea typeface="+mn-ea"/>
                <a:cs typeface="+mn-cs"/>
              </a:rPr>
              <a:t> Ibid. </a:t>
            </a:r>
            <a:r>
              <a:rPr kumimoji="0" lang="en-US" sz="800" b="1" i="0" u="none" strike="noStrike" kern="1200" cap="none" spc="0" normalizeH="0" baseline="0" noProof="0" dirty="0">
                <a:ln>
                  <a:noFill/>
                </a:ln>
                <a:solidFill>
                  <a:prstClr val="white"/>
                </a:solidFill>
                <a:effectLst/>
                <a:uLnTx/>
                <a:uFillTx/>
                <a:latin typeface="Arial" panose="020B0604020202020204"/>
                <a:ea typeface="+mn-ea"/>
                <a:cs typeface="+mn-cs"/>
              </a:rPr>
              <a:t>3</a:t>
            </a:r>
            <a:r>
              <a:rPr kumimoji="0" lang="en-US" sz="800" b="0" i="0" u="none" strike="noStrike" kern="1200" cap="none" spc="0" normalizeH="0" baseline="0" noProof="0" dirty="0">
                <a:ln>
                  <a:noFill/>
                </a:ln>
                <a:solidFill>
                  <a:prstClr val="white"/>
                </a:solidFill>
                <a:effectLst/>
                <a:uLnTx/>
                <a:uFillTx/>
                <a:latin typeface="Arial" panose="020B0604020202020204"/>
                <a:ea typeface="+mn-ea"/>
                <a:cs typeface="+mn-cs"/>
              </a:rPr>
              <a:t> Gender pay gap in U.S. hasn’t changed much in two decades, Pew Research Center, March 2023.</a:t>
            </a:r>
          </a:p>
        </p:txBody>
      </p:sp>
      <p:pic>
        <p:nvPicPr>
          <p:cNvPr id="8" name="Graphic 12">
            <a:extLst>
              <a:ext uri="{FF2B5EF4-FFF2-40B4-BE49-F238E27FC236}">
                <a16:creationId xmlns:a16="http://schemas.microsoft.com/office/drawing/2014/main" id="{E918A5C8-6C11-68A6-4A81-686724E5C902}"/>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l="-655" t="-2628" r="-677" b="-5029"/>
          <a:stretch/>
        </p:blipFill>
        <p:spPr bwMode="black">
          <a:xfrm>
            <a:off x="479579" y="6253309"/>
            <a:ext cx="1946121" cy="315182"/>
          </a:xfrm>
          <a:prstGeom prst="rect">
            <a:avLst/>
          </a:prstGeom>
        </p:spPr>
      </p:pic>
      <p:sp>
        <p:nvSpPr>
          <p:cNvPr id="6" name="Slide Number Placeholder 5">
            <a:extLst>
              <a:ext uri="{FF2B5EF4-FFF2-40B4-BE49-F238E27FC236}">
                <a16:creationId xmlns:a16="http://schemas.microsoft.com/office/drawing/2014/main" id="{2F6B67A2-AEBB-6197-8814-1F764CA70AAD}"/>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pPr lvl="0"/>
            <a:fld id="{BB333B34-C87C-402E-ABB0-13B7C9DEBBC4}" type="slidenum">
              <a:rPr lang="en-US" noProof="0" smtClean="0">
                <a:solidFill>
                  <a:schemeClr val="bg1"/>
                </a:solidFill>
              </a:rPr>
              <a:pPr lvl="0"/>
              <a:t>8</a:t>
            </a:fld>
            <a:endParaRPr lang="en-US" noProof="0" dirty="0">
              <a:solidFill>
                <a:schemeClr val="bg1"/>
              </a:solidFill>
            </a:endParaRPr>
          </a:p>
        </p:txBody>
      </p:sp>
    </p:spTree>
    <p:custDataLst>
      <p:tags r:id="rId1"/>
    </p:custDataLst>
    <p:extLst>
      <p:ext uri="{BB962C8B-B14F-4D97-AF65-F5344CB8AC3E}">
        <p14:creationId xmlns:p14="http://schemas.microsoft.com/office/powerpoint/2010/main" val="340312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533957" y="463845"/>
            <a:ext cx="3289383" cy="3401475"/>
          </a:xfrm>
        </p:spPr>
        <p:txBody>
          <a:bodyPr/>
          <a:lstStyle/>
          <a:p>
            <a:r>
              <a:rPr lang="en-CA" dirty="0"/>
              <a:t>Leaving </a:t>
            </a:r>
            <a:br>
              <a:rPr lang="en-CA" dirty="0"/>
            </a:br>
            <a:r>
              <a:rPr lang="en-CA" dirty="0"/>
              <a:t>a legacy</a:t>
            </a:r>
            <a:br>
              <a:rPr lang="en-CA" dirty="0"/>
            </a:br>
            <a:endParaRPr lang="en-US" altLang="en-US" dirty="0">
              <a:sym typeface="Calibri Bold" pitchFamily="2" charset="0"/>
            </a:endParaRPr>
          </a:p>
        </p:txBody>
      </p:sp>
      <p:pic>
        <p:nvPicPr>
          <p:cNvPr id="22" name="Graphic 21">
            <a:extLst>
              <a:ext uri="{FF2B5EF4-FFF2-40B4-BE49-F238E27FC236}">
                <a16:creationId xmlns:a16="http://schemas.microsoft.com/office/drawing/2014/main" id="{B67ACCB8-0DBD-71BE-94E4-CD2480FAF2C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 y="2323364"/>
            <a:ext cx="1704150" cy="1420125"/>
          </a:xfrm>
          <a:prstGeom prst="rect">
            <a:avLst/>
          </a:prstGeom>
        </p:spPr>
      </p:pic>
      <p:sp>
        <p:nvSpPr>
          <p:cNvPr id="10" name="Content Placeholder 3">
            <a:extLst>
              <a:ext uri="{FF2B5EF4-FFF2-40B4-BE49-F238E27FC236}">
                <a16:creationId xmlns:a16="http://schemas.microsoft.com/office/drawing/2014/main" id="{2DA04270-A546-D6F6-7572-78F34A9FFD9E}"/>
              </a:ext>
            </a:extLst>
          </p:cNvPr>
          <p:cNvSpPr txBox="1">
            <a:spLocks/>
          </p:cNvSpPr>
          <p:nvPr/>
        </p:nvSpPr>
        <p:spPr>
          <a:xfrm>
            <a:off x="4348164" y="518532"/>
            <a:ext cx="7386516" cy="366447"/>
          </a:xfrm>
          <a:prstGeom prst="rect">
            <a:avLst/>
          </a:prstGeom>
        </p:spPr>
        <p:txBody>
          <a:bodyPr vert="horz" lIns="0" tIns="0" rIns="0" bIns="0" rtlCol="0">
            <a:sp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lnSpc>
                <a:spcPct val="107000"/>
              </a:lnSpc>
              <a:spcBef>
                <a:spcPts val="0"/>
              </a:spcBef>
              <a:spcAft>
                <a:spcPts val="800"/>
              </a:spcAft>
              <a:buNone/>
            </a:pPr>
            <a:r>
              <a:rPr lang="en-CA" sz="2400" b="1" dirty="0">
                <a:cs typeface="Times New Roman" panose="02020603050405020304" pitchFamily="18" charset="0"/>
              </a:rPr>
              <a:t>Is your estate plan up to date?</a:t>
            </a:r>
          </a:p>
        </p:txBody>
      </p:sp>
      <p:sp>
        <p:nvSpPr>
          <p:cNvPr id="11" name="Content Placeholder 3">
            <a:extLst>
              <a:ext uri="{FF2B5EF4-FFF2-40B4-BE49-F238E27FC236}">
                <a16:creationId xmlns:a16="http://schemas.microsoft.com/office/drawing/2014/main" id="{F569E81B-984D-0568-FE5D-3938D564899D}"/>
              </a:ext>
            </a:extLst>
          </p:cNvPr>
          <p:cNvSpPr>
            <a:spLocks noGrp="1"/>
          </p:cNvSpPr>
          <p:nvPr>
            <p:ph idx="1"/>
          </p:nvPr>
        </p:nvSpPr>
        <p:spPr>
          <a:xfrm>
            <a:off x="4348164" y="1484303"/>
            <a:ext cx="7380717" cy="4011355"/>
          </a:xfrm>
        </p:spPr>
        <p:txBody>
          <a:bodyPr>
            <a:spAutoFit/>
          </a:bodyPr>
          <a:lstStyle/>
          <a:p>
            <a:pPr marL="0" indent="0">
              <a:lnSpc>
                <a:spcPct val="115000"/>
              </a:lnSpc>
              <a:spcBef>
                <a:spcPts val="0"/>
              </a:spcBef>
              <a:spcAft>
                <a:spcPts val="800"/>
              </a:spcAft>
              <a:buNone/>
            </a:pPr>
            <a:r>
              <a:rPr lang="en-CA" b="1">
                <a:ea typeface="Calibri" panose="020F0502020204030204" pitchFamily="34" charset="0"/>
                <a:cs typeface="Times New Roman" panose="02020603050405020304" pitchFamily="18" charset="0"/>
              </a:rPr>
              <a:t>Essential elements of a comprehensive estate plan</a:t>
            </a:r>
          </a:p>
          <a:p>
            <a:r>
              <a:rPr lang="en-CA" sz="1800">
                <a:ea typeface="Calibri" panose="020F0502020204030204" pitchFamily="34" charset="0"/>
                <a:cs typeface="Times New Roman" panose="02020603050405020304" pitchFamily="18" charset="0"/>
              </a:rPr>
              <a:t>Valid </a:t>
            </a:r>
            <a:r>
              <a:rPr lang="en-CA" sz="1800" dirty="0">
                <a:ea typeface="Calibri" panose="020F0502020204030204" pitchFamily="34" charset="0"/>
                <a:cs typeface="Times New Roman" panose="02020603050405020304" pitchFamily="18" charset="0"/>
              </a:rPr>
              <a:t>will</a:t>
            </a:r>
          </a:p>
          <a:p>
            <a:r>
              <a:rPr lang="en-CA" sz="1800" dirty="0">
                <a:ea typeface="Calibri" panose="020F0502020204030204" pitchFamily="34" charset="0"/>
                <a:cs typeface="Times New Roman" panose="02020603050405020304" pitchFamily="18" charset="0"/>
              </a:rPr>
              <a:t>Power of attorney to manage your financial affairs should you be unable to do so</a:t>
            </a:r>
          </a:p>
          <a:p>
            <a:r>
              <a:rPr lang="en-CA" sz="1800" dirty="0">
                <a:ea typeface="Calibri" panose="020F0502020204030204" pitchFamily="34" charset="0"/>
                <a:cs typeface="Times New Roman" panose="02020603050405020304" pitchFamily="18" charset="0"/>
              </a:rPr>
              <a:t>Medical POA/Living will – outlining your wishes about your future care </a:t>
            </a:r>
          </a:p>
          <a:p>
            <a:r>
              <a:rPr lang="en-CA" sz="1800" dirty="0">
                <a:ea typeface="Calibri" panose="020F0502020204030204" pitchFamily="34" charset="0"/>
                <a:cs typeface="Times New Roman" panose="02020603050405020304" pitchFamily="18" charset="0"/>
              </a:rPr>
              <a:t>Establishing a legacy for the people you love and the causes you</a:t>
            </a:r>
            <a:br>
              <a:rPr lang="en-CA" sz="1800" dirty="0">
                <a:ea typeface="Calibri" panose="020F0502020204030204" pitchFamily="34" charset="0"/>
                <a:cs typeface="Times New Roman" panose="02020603050405020304" pitchFamily="18" charset="0"/>
              </a:rPr>
            </a:br>
            <a:r>
              <a:rPr lang="en-CA" sz="1800" dirty="0">
                <a:ea typeface="Calibri" panose="020F0502020204030204" pitchFamily="34" charset="0"/>
                <a:cs typeface="Times New Roman" panose="02020603050405020304" pitchFamily="18" charset="0"/>
              </a:rPr>
              <a:t>care about</a:t>
            </a:r>
          </a:p>
          <a:p>
            <a:r>
              <a:rPr lang="en-CA" sz="1800" dirty="0">
                <a:ea typeface="Calibri" panose="020F0502020204030204" pitchFamily="34" charset="0"/>
                <a:cs typeface="Times New Roman" panose="02020603050405020304" pitchFamily="18" charset="0"/>
              </a:rPr>
              <a:t>Open communication</a:t>
            </a:r>
          </a:p>
          <a:p>
            <a:pPr>
              <a:spcBef>
                <a:spcPts val="600"/>
              </a:spcBef>
            </a:pPr>
            <a:endParaRPr lang="en-CA" sz="1800" dirty="0">
              <a:ea typeface="Calibri" panose="020F0502020204030204" pitchFamily="34" charset="0"/>
              <a:cs typeface="Times New Roman" panose="02020603050405020304" pitchFamily="18" charset="0"/>
            </a:endParaRPr>
          </a:p>
          <a:p>
            <a:pPr marL="0" indent="0">
              <a:spcBef>
                <a:spcPts val="600"/>
              </a:spcBef>
              <a:buNone/>
            </a:pPr>
            <a:r>
              <a:rPr lang="en-CA" sz="1800" dirty="0">
                <a:ea typeface="Calibri" panose="020F0502020204030204" pitchFamily="34" charset="0"/>
                <a:cs typeface="Times New Roman" panose="02020603050405020304" pitchFamily="18" charset="0"/>
              </a:rPr>
              <a:t>Learn more with our </a:t>
            </a:r>
            <a:r>
              <a:rPr lang="en-CA" sz="1800" i="1" dirty="0">
                <a:latin typeface="+mj-lt"/>
                <a:ea typeface="Calibri" panose="020F0502020204030204" pitchFamily="34" charset="0"/>
                <a:cs typeface="Times New Roman" panose="02020603050405020304" pitchFamily="18" charset="0"/>
              </a:rPr>
              <a:t>Estate planning </a:t>
            </a:r>
            <a:r>
              <a:rPr lang="en-CA" sz="1800" dirty="0">
                <a:latin typeface="+mj-lt"/>
                <a:ea typeface="Calibri" panose="020F0502020204030204" pitchFamily="34" charset="0"/>
                <a:cs typeface="Times New Roman" panose="02020603050405020304" pitchFamily="18" charset="0"/>
              </a:rPr>
              <a:t>and </a:t>
            </a:r>
            <a:r>
              <a:rPr lang="en-CA" sz="1800" i="1" dirty="0">
                <a:latin typeface="+mj-lt"/>
                <a:cs typeface="Times New Roman" panose="02020603050405020304" pitchFamily="18" charset="0"/>
              </a:rPr>
              <a:t>Strategic Philanthropy</a:t>
            </a:r>
            <a:r>
              <a:rPr lang="en-CA" sz="1800" i="1" dirty="0">
                <a:latin typeface="+mj-lt"/>
                <a:ea typeface="Calibri" panose="020F0502020204030204" pitchFamily="34" charset="0"/>
                <a:cs typeface="Times New Roman" panose="02020603050405020304" pitchFamily="18" charset="0"/>
              </a:rPr>
              <a:t> checklists</a:t>
            </a:r>
            <a:r>
              <a:rPr lang="en-CA" sz="1800" dirty="0">
                <a:latin typeface="+mj-lt"/>
                <a:ea typeface="Calibri" panose="020F0502020204030204" pitchFamily="34" charset="0"/>
                <a:cs typeface="Times New Roman" panose="02020603050405020304" pitchFamily="18" charset="0"/>
              </a:rPr>
              <a:t>. </a:t>
            </a:r>
            <a:endParaRPr lang="en-US" sz="2800" dirty="0">
              <a:latin typeface="+mj-lt"/>
            </a:endParaRPr>
          </a:p>
        </p:txBody>
      </p:sp>
      <p:sp>
        <p:nvSpPr>
          <p:cNvPr id="2" name="Slide Number Placeholder 1">
            <a:extLst>
              <a:ext uri="{FF2B5EF4-FFF2-40B4-BE49-F238E27FC236}">
                <a16:creationId xmlns:a16="http://schemas.microsoft.com/office/drawing/2014/main" id="{6D0B7A5E-37AB-EFB3-0820-737FABE62C80}"/>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80</a:t>
            </a:fld>
            <a:endParaRPr lang="en-US" dirty="0"/>
          </a:p>
        </p:txBody>
      </p:sp>
    </p:spTree>
    <p:extLst>
      <p:ext uri="{BB962C8B-B14F-4D97-AF65-F5344CB8AC3E}">
        <p14:creationId xmlns:p14="http://schemas.microsoft.com/office/powerpoint/2010/main" val="298630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A3DD0-0B76-BFFA-CA93-CC4D6207723B}"/>
              </a:ext>
            </a:extLst>
          </p:cNvPr>
          <p:cNvSpPr>
            <a:spLocks noGrp="1"/>
          </p:cNvSpPr>
          <p:nvPr>
            <p:ph type="title"/>
          </p:nvPr>
        </p:nvSpPr>
        <p:spPr>
          <a:xfrm>
            <a:off x="533957" y="463845"/>
            <a:ext cx="3289383" cy="3401475"/>
          </a:xfrm>
        </p:spPr>
        <p:txBody>
          <a:bodyPr/>
          <a:lstStyle/>
          <a:p>
            <a:r>
              <a:rPr lang="en-US" dirty="0"/>
              <a:t>Keys to a successful retirement life</a:t>
            </a:r>
          </a:p>
        </p:txBody>
      </p:sp>
      <p:pic>
        <p:nvPicPr>
          <p:cNvPr id="8" name="Graphic 7">
            <a:extLst>
              <a:ext uri="{FF2B5EF4-FFF2-40B4-BE49-F238E27FC236}">
                <a16:creationId xmlns:a16="http://schemas.microsoft.com/office/drawing/2014/main" id="{40432BAC-B691-1384-433C-E29B5C62DCD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33400" y="2900444"/>
            <a:ext cx="1111002" cy="1388753"/>
          </a:xfrm>
          <a:prstGeom prst="rect">
            <a:avLst/>
          </a:prstGeom>
        </p:spPr>
      </p:pic>
      <p:sp>
        <p:nvSpPr>
          <p:cNvPr id="7" name="Content Placeholder 6">
            <a:extLst>
              <a:ext uri="{FF2B5EF4-FFF2-40B4-BE49-F238E27FC236}">
                <a16:creationId xmlns:a16="http://schemas.microsoft.com/office/drawing/2014/main" id="{3C794808-A851-1948-668C-CED15C73E24E}"/>
              </a:ext>
            </a:extLst>
          </p:cNvPr>
          <p:cNvSpPr txBox="1">
            <a:spLocks/>
          </p:cNvSpPr>
          <p:nvPr/>
        </p:nvSpPr>
        <p:spPr>
          <a:xfrm>
            <a:off x="4348164" y="1581805"/>
            <a:ext cx="7147150" cy="3108543"/>
          </a:xfrm>
          <a:prstGeom prst="rect">
            <a:avLst/>
          </a:prstGeom>
        </p:spPr>
        <p:txBody>
          <a:bodyPr vert="horz" wrap="square" lIns="0" tIns="0" rIns="0" bIns="0" rtlCol="0">
            <a:sp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r>
              <a:rPr lang="en-CA" dirty="0">
                <a:solidFill>
                  <a:srgbClr val="000000"/>
                </a:solidFill>
                <a:ea typeface="Calibri" panose="020F0502020204030204" pitchFamily="34" charset="0"/>
                <a:cs typeface="Times New Roman" panose="02020603050405020304" pitchFamily="18" charset="0"/>
              </a:rPr>
              <a:t>Having a vision for how you want to spend your retirement – and what it will cost.</a:t>
            </a:r>
          </a:p>
          <a:p>
            <a:r>
              <a:rPr lang="en-CA" dirty="0">
                <a:solidFill>
                  <a:srgbClr val="000000"/>
                </a:solidFill>
                <a:ea typeface="Calibri" panose="020F0502020204030204" pitchFamily="34" charset="0"/>
                <a:cs typeface="Times New Roman" panose="02020603050405020304" pitchFamily="18" charset="0"/>
              </a:rPr>
              <a:t>Knowing your retirement income sources.</a:t>
            </a:r>
          </a:p>
          <a:p>
            <a:r>
              <a:rPr lang="en-CA" dirty="0">
                <a:solidFill>
                  <a:srgbClr val="000000"/>
                </a:solidFill>
                <a:ea typeface="Calibri" panose="020F0502020204030204" pitchFamily="34" charset="0"/>
                <a:cs typeface="Times New Roman" panose="02020603050405020304" pitchFamily="18" charset="0"/>
              </a:rPr>
              <a:t>Calibrating your investments with your goals.</a:t>
            </a:r>
          </a:p>
          <a:p>
            <a:r>
              <a:rPr lang="en-CA" dirty="0">
                <a:solidFill>
                  <a:srgbClr val="000000"/>
                </a:solidFill>
                <a:ea typeface="Calibri" panose="020F0502020204030204" pitchFamily="34" charset="0"/>
                <a:cs typeface="Times New Roman" panose="02020603050405020304" pitchFamily="18" charset="0"/>
              </a:rPr>
              <a:t>Protecting what you have with proper insurance coverage.</a:t>
            </a:r>
          </a:p>
          <a:p>
            <a:r>
              <a:rPr lang="en-CA" dirty="0">
                <a:solidFill>
                  <a:srgbClr val="000000"/>
                </a:solidFill>
                <a:ea typeface="Calibri" panose="020F0502020204030204" pitchFamily="34" charset="0"/>
                <a:cs typeface="Times New Roman" panose="02020603050405020304" pitchFamily="18" charset="0"/>
              </a:rPr>
              <a:t>Ensuring your estate plan is up to date.</a:t>
            </a:r>
          </a:p>
          <a:p>
            <a:pPr marL="0" indent="0">
              <a:buNone/>
            </a:pPr>
            <a:r>
              <a:rPr lang="en-CA" dirty="0">
                <a:solidFill>
                  <a:srgbClr val="000000"/>
                </a:solidFill>
                <a:ea typeface="Calibri" panose="020F0502020204030204" pitchFamily="34" charset="0"/>
                <a:cs typeface="Times New Roman" panose="02020603050405020304" pitchFamily="18" charset="0"/>
              </a:rPr>
              <a:t>Planning today can help you achieve the retirement lifestyle you want tomorrow. </a:t>
            </a:r>
          </a:p>
        </p:txBody>
      </p:sp>
      <p:sp>
        <p:nvSpPr>
          <p:cNvPr id="3" name="Slide Number Placeholder 2">
            <a:extLst>
              <a:ext uri="{FF2B5EF4-FFF2-40B4-BE49-F238E27FC236}">
                <a16:creationId xmlns:a16="http://schemas.microsoft.com/office/drawing/2014/main" id="{6970E757-8BCB-FDD6-DC9B-2AD0F366AADC}"/>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81</a:t>
            </a:fld>
            <a:endParaRPr lang="en-US" dirty="0"/>
          </a:p>
        </p:txBody>
      </p:sp>
    </p:spTree>
    <p:extLst>
      <p:ext uri="{BB962C8B-B14F-4D97-AF65-F5344CB8AC3E}">
        <p14:creationId xmlns:p14="http://schemas.microsoft.com/office/powerpoint/2010/main" val="228962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3C4E4E-F638-AA23-0F4F-B112713F87AA}"/>
              </a:ext>
            </a:extLst>
          </p:cNvPr>
          <p:cNvSpPr>
            <a:spLocks noGrp="1"/>
          </p:cNvSpPr>
          <p:nvPr>
            <p:ph type="title"/>
          </p:nvPr>
        </p:nvSpPr>
        <p:spPr>
          <a:xfrm>
            <a:off x="466342" y="472437"/>
            <a:ext cx="11274553" cy="792167"/>
          </a:xfrm>
        </p:spPr>
        <p:txBody>
          <a:bodyPr/>
          <a:lstStyle/>
          <a:p>
            <a:r>
              <a:rPr lang="en-US" dirty="0"/>
              <a:t>Retirement readiness checklist</a:t>
            </a:r>
          </a:p>
        </p:txBody>
      </p:sp>
      <p:grpSp>
        <p:nvGrpSpPr>
          <p:cNvPr id="9" name="Group 8" descr="Screen capture of Manulife John Hancock Investments’ Retirement Readiness checklist. This checklist can help your clients assess their retirement readiness from a financial perspective, including savings, retirement income needs, health insurance coverage and estate planning.">
            <a:extLst>
              <a:ext uri="{FF2B5EF4-FFF2-40B4-BE49-F238E27FC236}">
                <a16:creationId xmlns:a16="http://schemas.microsoft.com/office/drawing/2014/main" id="{546FC2BA-8DFF-2FD3-8DF8-10C5393A39EF}"/>
              </a:ext>
            </a:extLst>
          </p:cNvPr>
          <p:cNvGrpSpPr/>
          <p:nvPr/>
        </p:nvGrpSpPr>
        <p:grpSpPr>
          <a:xfrm>
            <a:off x="2474589" y="1298022"/>
            <a:ext cx="7303258" cy="4482850"/>
            <a:chOff x="2727318" y="1376223"/>
            <a:chExt cx="6506743" cy="3993939"/>
          </a:xfrm>
        </p:grpSpPr>
        <p:pic>
          <p:nvPicPr>
            <p:cNvPr id="5" name="Picture 4">
              <a:extLst>
                <a:ext uri="{FF2B5EF4-FFF2-40B4-BE49-F238E27FC236}">
                  <a16:creationId xmlns:a16="http://schemas.microsoft.com/office/drawing/2014/main" id="{F54374B7-1E20-55EA-D3AA-5327E64DDA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27318" y="1376223"/>
              <a:ext cx="3084426" cy="3993939"/>
            </a:xfrm>
            <a:prstGeom prst="rect">
              <a:avLst/>
            </a:prstGeom>
            <a:ln w="6350">
              <a:solidFill>
                <a:schemeClr val="bg1">
                  <a:lumMod val="65000"/>
                </a:schemeClr>
              </a:solidFill>
            </a:ln>
            <a:effectLst/>
          </p:spPr>
        </p:pic>
        <p:grpSp>
          <p:nvGrpSpPr>
            <p:cNvPr id="12" name="Group 11">
              <a:extLst>
                <a:ext uri="{FF2B5EF4-FFF2-40B4-BE49-F238E27FC236}">
                  <a16:creationId xmlns:a16="http://schemas.microsoft.com/office/drawing/2014/main" id="{B3B43BF8-5923-F05A-6E61-AB133DE3393E}"/>
                </a:ext>
              </a:extLst>
            </p:cNvPr>
            <p:cNvGrpSpPr/>
            <p:nvPr/>
          </p:nvGrpSpPr>
          <p:grpSpPr>
            <a:xfrm>
              <a:off x="6137103" y="1398540"/>
              <a:ext cx="3096958" cy="3951251"/>
              <a:chOff x="4614691" y="1518678"/>
              <a:chExt cx="3002794" cy="3831112"/>
            </a:xfrm>
          </p:grpSpPr>
          <p:pic>
            <p:nvPicPr>
              <p:cNvPr id="7" name="Picture 6">
                <a:extLst>
                  <a:ext uri="{FF2B5EF4-FFF2-40B4-BE49-F238E27FC236}">
                    <a16:creationId xmlns:a16="http://schemas.microsoft.com/office/drawing/2014/main" id="{4AFAB522-5418-16D0-3B1D-C87F07725EA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965918" y="1518678"/>
                <a:ext cx="2651567" cy="3431440"/>
              </a:xfrm>
              <a:prstGeom prst="rect">
                <a:avLst/>
              </a:prstGeom>
              <a:ln w="6350">
                <a:solidFill>
                  <a:schemeClr val="bg1">
                    <a:lumMod val="65000"/>
                  </a:schemeClr>
                </a:solidFill>
              </a:ln>
              <a:effectLst/>
            </p:spPr>
          </p:pic>
          <p:pic>
            <p:nvPicPr>
              <p:cNvPr id="10" name="Picture 9">
                <a:extLst>
                  <a:ext uri="{FF2B5EF4-FFF2-40B4-BE49-F238E27FC236}">
                    <a16:creationId xmlns:a16="http://schemas.microsoft.com/office/drawing/2014/main" id="{CDE523EA-6DDA-CB0D-63B4-C18412BE113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614691" y="1918350"/>
                <a:ext cx="2651568" cy="3431440"/>
              </a:xfrm>
              <a:prstGeom prst="rect">
                <a:avLst/>
              </a:prstGeom>
              <a:ln w="6350">
                <a:solidFill>
                  <a:schemeClr val="bg1">
                    <a:lumMod val="65000"/>
                  </a:schemeClr>
                </a:solidFill>
              </a:ln>
              <a:effectLst/>
            </p:spPr>
          </p:pic>
        </p:grpSp>
      </p:grpSp>
      <p:sp>
        <p:nvSpPr>
          <p:cNvPr id="8" name="Text Placeholder 7">
            <a:extLst>
              <a:ext uri="{FF2B5EF4-FFF2-40B4-BE49-F238E27FC236}">
                <a16:creationId xmlns:a16="http://schemas.microsoft.com/office/drawing/2014/main" id="{39036F49-FF17-A624-2150-74F54AF9E970}"/>
              </a:ext>
            </a:extLst>
          </p:cNvPr>
          <p:cNvSpPr>
            <a:spLocks noGrp="1"/>
          </p:cNvSpPr>
          <p:nvPr>
            <p:ph type="body" sz="quarter" idx="13"/>
          </p:nvPr>
        </p:nvSpPr>
        <p:spPr>
          <a:xfrm>
            <a:off x="4051300" y="6110288"/>
            <a:ext cx="7083425" cy="403225"/>
          </a:xfrm>
        </p:spPr>
        <p:txBody>
          <a:bodyPr/>
          <a:lstStyle/>
          <a:p>
            <a:r>
              <a:rPr lang="en-CA" dirty="0"/>
              <a:t>This material does not constitute tax, legal, or accounting advice, and neither John Hancock nor any of its agents, employees, or registered representatives are in the business of offering such advice. It was not intended or written for use, and cannot be used, by any taxpayer for the purpose of avoiding any IRS penalty. It was written to support the marketing of the transactions or topics it addresses. Anyone interested in these transactions or topics should seek advice based on his or her particular circumstances from independent professional advisors.</a:t>
            </a:r>
          </a:p>
        </p:txBody>
      </p:sp>
      <p:sp>
        <p:nvSpPr>
          <p:cNvPr id="3" name="Slide Number Placeholder 2">
            <a:extLst>
              <a:ext uri="{FF2B5EF4-FFF2-40B4-BE49-F238E27FC236}">
                <a16:creationId xmlns:a16="http://schemas.microsoft.com/office/drawing/2014/main" id="{01B5DB9F-7850-9A3D-3063-330530BAB6DA}"/>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82</a:t>
            </a:fld>
            <a:endParaRPr lang="en-US" dirty="0"/>
          </a:p>
        </p:txBody>
      </p:sp>
    </p:spTree>
    <p:extLst>
      <p:ext uri="{BB962C8B-B14F-4D97-AF65-F5344CB8AC3E}">
        <p14:creationId xmlns:p14="http://schemas.microsoft.com/office/powerpoint/2010/main" val="76345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ppy senior couple baking in their kitchen. ">
            <a:extLst>
              <a:ext uri="{FF2B5EF4-FFF2-40B4-BE49-F238E27FC236}">
                <a16:creationId xmlns:a16="http://schemas.microsoft.com/office/drawing/2014/main" id="{7753C3E1-2E77-6AF7-7331-636260D9ED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52" y="0"/>
            <a:ext cx="12193877" cy="6858000"/>
          </a:xfrm>
          <a:prstGeom prst="rect">
            <a:avLst/>
          </a:prstGeom>
        </p:spPr>
      </p:pic>
      <p:sp>
        <p:nvSpPr>
          <p:cNvPr id="2" name="Title 1">
            <a:extLst>
              <a:ext uri="{FF2B5EF4-FFF2-40B4-BE49-F238E27FC236}">
                <a16:creationId xmlns:a16="http://schemas.microsoft.com/office/drawing/2014/main" id="{A1CFB30E-96B7-2966-1283-F7BCD3B06274}"/>
              </a:ext>
            </a:extLst>
          </p:cNvPr>
          <p:cNvSpPr>
            <a:spLocks noGrp="1"/>
          </p:cNvSpPr>
          <p:nvPr>
            <p:ph type="title"/>
          </p:nvPr>
        </p:nvSpPr>
        <p:spPr>
          <a:xfrm>
            <a:off x="462909" y="533400"/>
            <a:ext cx="4966913" cy="2224218"/>
          </a:xfrm>
        </p:spPr>
        <p:txBody>
          <a:bodyPr anchor="t" anchorCtr="0">
            <a:noAutofit/>
          </a:bodyPr>
          <a:lstStyle/>
          <a:p>
            <a:pPr>
              <a:lnSpc>
                <a:spcPts val="7600"/>
              </a:lnSpc>
            </a:pPr>
            <a:r>
              <a:rPr lang="en-US" dirty="0">
                <a:solidFill>
                  <a:schemeClr val="bg1"/>
                </a:solidFill>
              </a:rPr>
              <a:t>Estate Planning</a:t>
            </a:r>
            <a:endParaRPr lang="en-US" sz="6400" dirty="0">
              <a:solidFill>
                <a:schemeClr val="bg1"/>
              </a:solidFill>
            </a:endParaRPr>
          </a:p>
        </p:txBody>
      </p:sp>
      <p:pic>
        <p:nvPicPr>
          <p:cNvPr id="4" name="Graphic 12">
            <a:extLst>
              <a:ext uri="{FF2B5EF4-FFF2-40B4-BE49-F238E27FC236}">
                <a16:creationId xmlns:a16="http://schemas.microsoft.com/office/drawing/2014/main" id="{6FB7519E-44EE-D076-2443-59ABDE332B3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l="-655" t="-2628" r="-677" b="-5029"/>
          <a:stretch/>
        </p:blipFill>
        <p:spPr bwMode="black">
          <a:xfrm>
            <a:off x="455150" y="6240355"/>
            <a:ext cx="1673333" cy="271003"/>
          </a:xfrm>
          <a:prstGeom prst="rect">
            <a:avLst/>
          </a:prstGeom>
        </p:spPr>
      </p:pic>
      <p:sp>
        <p:nvSpPr>
          <p:cNvPr id="6" name="Slide Number Placeholder 5">
            <a:extLst>
              <a:ext uri="{FF2B5EF4-FFF2-40B4-BE49-F238E27FC236}">
                <a16:creationId xmlns:a16="http://schemas.microsoft.com/office/drawing/2014/main" id="{1A02763A-A8C2-0038-9CA5-AAEE70414AAD}"/>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CA" smtClean="0">
                <a:solidFill>
                  <a:schemeClr val="bg1"/>
                </a:solidFill>
              </a:rPr>
              <a:pPr/>
              <a:t>83</a:t>
            </a:fld>
            <a:endParaRPr lang="en-CA" dirty="0">
              <a:solidFill>
                <a:schemeClr val="bg1"/>
              </a:solidFill>
            </a:endParaRPr>
          </a:p>
        </p:txBody>
      </p:sp>
    </p:spTree>
    <p:extLst>
      <p:ext uri="{BB962C8B-B14F-4D97-AF65-F5344CB8AC3E}">
        <p14:creationId xmlns:p14="http://schemas.microsoft.com/office/powerpoint/2010/main" val="186616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466342" y="472437"/>
            <a:ext cx="11274553" cy="792167"/>
          </a:xfrm>
        </p:spPr>
        <p:txBody>
          <a:bodyPr/>
          <a:lstStyle/>
          <a:p>
            <a:r>
              <a:rPr lang="en-US" altLang="en-US" dirty="0">
                <a:sym typeface="Calibri Bold" pitchFamily="2" charset="0"/>
              </a:rPr>
              <a:t>Case study: </a:t>
            </a:r>
            <a:r>
              <a:rPr lang="en-CA" dirty="0"/>
              <a:t>Estate planning </a:t>
            </a:r>
            <a:br>
              <a:rPr lang="en-US" altLang="en-US" dirty="0">
                <a:sym typeface="Calibri Bold" pitchFamily="2" charset="0"/>
              </a:rPr>
            </a:br>
            <a:endParaRPr lang="en-US" altLang="en-US" dirty="0">
              <a:sym typeface="Calibri Bold" pitchFamily="2" charset="0"/>
            </a:endParaRPr>
          </a:p>
        </p:txBody>
      </p:sp>
      <p:sp>
        <p:nvSpPr>
          <p:cNvPr id="16" name="TextBox 15">
            <a:extLst>
              <a:ext uri="{FF2B5EF4-FFF2-40B4-BE49-F238E27FC236}">
                <a16:creationId xmlns:a16="http://schemas.microsoft.com/office/drawing/2014/main" id="{6C108C67-6D2A-5F26-D92F-3526F23CE099}"/>
              </a:ext>
            </a:extLst>
          </p:cNvPr>
          <p:cNvSpPr txBox="1"/>
          <p:nvPr/>
        </p:nvSpPr>
        <p:spPr>
          <a:xfrm>
            <a:off x="466149" y="959956"/>
            <a:ext cx="8387663" cy="307777"/>
          </a:xfrm>
          <a:prstGeom prst="rect">
            <a:avLst/>
          </a:prstGeom>
          <a:noFill/>
        </p:spPr>
        <p:txBody>
          <a:bodyPr wrap="square" lIns="0" tIns="0" rIns="0" bIns="0" rtlCol="0">
            <a:spAutoFit/>
          </a:bodyPr>
          <a:lstStyle/>
          <a:p>
            <a:pPr>
              <a:spcBef>
                <a:spcPts val="450"/>
              </a:spcBef>
            </a:pPr>
            <a:r>
              <a:rPr lang="en-US" altLang="en-US" sz="2000" i="1" dirty="0">
                <a:sym typeface="Calibri Bold" pitchFamily="2" charset="0"/>
              </a:rPr>
              <a:t>Mazie and Peter Faber, age 55</a:t>
            </a:r>
          </a:p>
        </p:txBody>
      </p:sp>
      <p:sp>
        <p:nvSpPr>
          <p:cNvPr id="18" name="Content Placeholder 6">
            <a:extLst>
              <a:ext uri="{FF2B5EF4-FFF2-40B4-BE49-F238E27FC236}">
                <a16:creationId xmlns:a16="http://schemas.microsoft.com/office/drawing/2014/main" id="{536B1F25-ACEA-B8EB-5EA3-8DCE9511AA83}"/>
              </a:ext>
            </a:extLst>
          </p:cNvPr>
          <p:cNvSpPr>
            <a:spLocks noGrp="1"/>
          </p:cNvSpPr>
          <p:nvPr>
            <p:ph idx="1"/>
          </p:nvPr>
        </p:nvSpPr>
        <p:spPr>
          <a:xfrm>
            <a:off x="466149" y="1833145"/>
            <a:ext cx="7530089" cy="3692995"/>
          </a:xfrm>
        </p:spPr>
        <p:txBody>
          <a:bodyPr/>
          <a:lstStyle/>
          <a:p>
            <a:pPr>
              <a:lnSpc>
                <a:spcPct val="90000"/>
              </a:lnSpc>
              <a:spcBef>
                <a:spcPts val="800"/>
              </a:spcBef>
            </a:pPr>
            <a:r>
              <a:rPr lang="en-CA" sz="2000" dirty="0"/>
              <a:t>Married couple in their mid-50s, both high-earning professionals</a:t>
            </a:r>
          </a:p>
          <a:p>
            <a:pPr>
              <a:lnSpc>
                <a:spcPct val="90000"/>
              </a:lnSpc>
              <a:spcBef>
                <a:spcPts val="800"/>
              </a:spcBef>
            </a:pPr>
            <a:r>
              <a:rPr lang="en-CA" sz="2000" dirty="0"/>
              <a:t>Recently became empty nesters and relocated to a new state where they hope to retire in the next decade</a:t>
            </a:r>
          </a:p>
          <a:p>
            <a:pPr>
              <a:lnSpc>
                <a:spcPct val="90000"/>
              </a:lnSpc>
              <a:spcBef>
                <a:spcPts val="800"/>
              </a:spcBef>
            </a:pPr>
            <a:r>
              <a:rPr lang="en-CA" sz="2000" dirty="0"/>
              <a:t>The move has triggered the need to review and revise their existing estate plan </a:t>
            </a:r>
          </a:p>
          <a:p>
            <a:pPr>
              <a:lnSpc>
                <a:spcPct val="90000"/>
              </a:lnSpc>
              <a:spcBef>
                <a:spcPts val="800"/>
              </a:spcBef>
            </a:pPr>
            <a:r>
              <a:rPr lang="en-CA" sz="2000" dirty="0"/>
              <a:t>They want to avoid the discord and fractured relationships they have seen in some of their friends’ families when the planning was not done properly</a:t>
            </a:r>
          </a:p>
          <a:p>
            <a:pPr>
              <a:lnSpc>
                <a:spcPct val="90000"/>
              </a:lnSpc>
              <a:spcBef>
                <a:spcPts val="800"/>
              </a:spcBef>
            </a:pPr>
            <a:r>
              <a:rPr lang="en-CA" sz="2000" dirty="0"/>
              <a:t>Having recently moved to the area, they do not yet have a local attorney</a:t>
            </a:r>
          </a:p>
        </p:txBody>
      </p:sp>
      <p:pic>
        <p:nvPicPr>
          <p:cNvPr id="17" name="Picture 16" descr="A happy couple driving in a convertible. ">
            <a:extLst>
              <a:ext uri="{FF2B5EF4-FFF2-40B4-BE49-F238E27FC236}">
                <a16:creationId xmlns:a16="http://schemas.microsoft.com/office/drawing/2014/main" id="{A08A1225-7D57-AC13-6276-03A6862F1C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8592977" y="1768229"/>
            <a:ext cx="3595848" cy="4149205"/>
          </a:xfrm>
          <a:prstGeom prst="rect">
            <a:avLst/>
          </a:prstGeom>
        </p:spPr>
      </p:pic>
      <p:sp>
        <p:nvSpPr>
          <p:cNvPr id="19" name="TextBox 18">
            <a:extLst>
              <a:ext uri="{FF2B5EF4-FFF2-40B4-BE49-F238E27FC236}">
                <a16:creationId xmlns:a16="http://schemas.microsoft.com/office/drawing/2014/main" id="{AB7AE46E-9144-A012-996D-212046A32712}"/>
              </a:ext>
            </a:extLst>
          </p:cNvPr>
          <p:cNvSpPr txBox="1"/>
          <p:nvPr/>
        </p:nvSpPr>
        <p:spPr>
          <a:xfrm>
            <a:off x="465774" y="5180159"/>
            <a:ext cx="9206546" cy="737275"/>
          </a:xfrm>
          <a:prstGeom prst="rect">
            <a:avLst/>
          </a:prstGeom>
          <a:solidFill>
            <a:srgbClr val="06874E"/>
          </a:solidFill>
        </p:spPr>
        <p:txBody>
          <a:bodyPr wrap="square" anchor="ctr">
            <a:noAutofit/>
          </a:bodyPr>
          <a:lstStyle/>
          <a:p>
            <a:r>
              <a:rPr lang="en-CA" sz="2000" b="1" i="1" dirty="0">
                <a:solidFill>
                  <a:schemeClr val="bg1"/>
                </a:solidFill>
              </a:rPr>
              <a:t>What key financial issues should Ellen consider at this life stage? </a:t>
            </a:r>
          </a:p>
        </p:txBody>
      </p:sp>
      <p:sp>
        <p:nvSpPr>
          <p:cNvPr id="14" name="Text Placeholder 13">
            <a:extLst>
              <a:ext uri="{FF2B5EF4-FFF2-40B4-BE49-F238E27FC236}">
                <a16:creationId xmlns:a16="http://schemas.microsoft.com/office/drawing/2014/main" id="{6D6F4F5B-ECED-9A9E-3D70-7A965A90BAD5}"/>
              </a:ext>
            </a:extLst>
          </p:cNvPr>
          <p:cNvSpPr>
            <a:spLocks noGrp="1"/>
          </p:cNvSpPr>
          <p:nvPr>
            <p:ph type="body" sz="quarter" idx="13"/>
          </p:nvPr>
        </p:nvSpPr>
        <p:spPr/>
        <p:txBody>
          <a:bodyPr/>
          <a:lstStyle/>
          <a:p>
            <a:r>
              <a:rPr lang="en-CA" sz="800" dirty="0"/>
              <a:t>This is a hypothetical example for illustrative purposes only.</a:t>
            </a:r>
          </a:p>
        </p:txBody>
      </p:sp>
      <p:sp>
        <p:nvSpPr>
          <p:cNvPr id="2" name="Slide Number Placeholder 1">
            <a:extLst>
              <a:ext uri="{FF2B5EF4-FFF2-40B4-BE49-F238E27FC236}">
                <a16:creationId xmlns:a16="http://schemas.microsoft.com/office/drawing/2014/main" id="{28E7F405-099D-3A77-D2A6-23D3BCAA94DA}"/>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84</a:t>
            </a:fld>
            <a:endParaRPr lang="en-US" dirty="0"/>
          </a:p>
        </p:txBody>
      </p:sp>
    </p:spTree>
    <p:extLst>
      <p:ext uri="{BB962C8B-B14F-4D97-AF65-F5344CB8AC3E}">
        <p14:creationId xmlns:p14="http://schemas.microsoft.com/office/powerpoint/2010/main" val="86874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533957" y="463845"/>
            <a:ext cx="3289383" cy="3401475"/>
          </a:xfrm>
        </p:spPr>
        <p:txBody>
          <a:bodyPr/>
          <a:lstStyle/>
          <a:p>
            <a:r>
              <a:rPr lang="en-US" altLang="en-US" dirty="0">
                <a:sym typeface="Calibri Bold" pitchFamily="2" charset="0"/>
              </a:rPr>
              <a:t>The parts of a comprehensive </a:t>
            </a:r>
            <a:br>
              <a:rPr lang="en-US" altLang="en-US" dirty="0">
                <a:sym typeface="Calibri Bold" pitchFamily="2" charset="0"/>
              </a:rPr>
            </a:br>
            <a:r>
              <a:rPr lang="en-US" altLang="en-US" dirty="0">
                <a:sym typeface="Calibri Bold" pitchFamily="2" charset="0"/>
              </a:rPr>
              <a:t>estate plan</a:t>
            </a:r>
            <a:br>
              <a:rPr lang="en-US" altLang="en-US" dirty="0">
                <a:sym typeface="Calibri Bold" pitchFamily="2" charset="0"/>
              </a:rPr>
            </a:br>
            <a:br>
              <a:rPr lang="en-US" altLang="en-US" dirty="0">
                <a:sym typeface="Calibri Bold" pitchFamily="2" charset="0"/>
              </a:rPr>
            </a:br>
            <a:br>
              <a:rPr lang="en-US" altLang="en-US" dirty="0">
                <a:sym typeface="Calibri Bold" pitchFamily="2" charset="0"/>
              </a:rPr>
            </a:br>
            <a:br>
              <a:rPr lang="en-US" altLang="en-US" dirty="0">
                <a:sym typeface="Calibri Bold" pitchFamily="2" charset="0"/>
              </a:rPr>
            </a:br>
            <a:endParaRPr lang="en-US" altLang="en-US" dirty="0">
              <a:sym typeface="Calibri Bold" pitchFamily="2" charset="0"/>
            </a:endParaRPr>
          </a:p>
        </p:txBody>
      </p:sp>
      <p:pic>
        <p:nvPicPr>
          <p:cNvPr id="39" name="Graphic 38">
            <a:extLst>
              <a:ext uri="{FF2B5EF4-FFF2-40B4-BE49-F238E27FC236}">
                <a16:creationId xmlns:a16="http://schemas.microsoft.com/office/drawing/2014/main" id="{5B0FC145-63D0-971D-7E4E-456D94AF2A4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9943" y="2381078"/>
            <a:ext cx="1353312" cy="1353312"/>
          </a:xfrm>
          <a:prstGeom prst="rect">
            <a:avLst/>
          </a:prstGeom>
        </p:spPr>
      </p:pic>
      <p:sp>
        <p:nvSpPr>
          <p:cNvPr id="14" name="Text Placeholder 5">
            <a:extLst>
              <a:ext uri="{FF2B5EF4-FFF2-40B4-BE49-F238E27FC236}">
                <a16:creationId xmlns:a16="http://schemas.microsoft.com/office/drawing/2014/main" id="{998E6C61-BDDA-95BC-B7CA-AC3282F636F7}"/>
              </a:ext>
            </a:extLst>
          </p:cNvPr>
          <p:cNvSpPr>
            <a:spLocks noGrp="1"/>
          </p:cNvSpPr>
          <p:nvPr>
            <p:ph type="body" sz="quarter" idx="15"/>
          </p:nvPr>
        </p:nvSpPr>
        <p:spPr>
          <a:xfrm>
            <a:off x="4356432" y="475488"/>
            <a:ext cx="7378248" cy="701731"/>
          </a:xfrm>
        </p:spPr>
        <p:txBody>
          <a:bodyPr>
            <a:spAutoFit/>
          </a:bodyPr>
          <a:lstStyle/>
          <a:p>
            <a:r>
              <a:rPr lang="en-US" dirty="0"/>
              <a:t>A well-designed estate plan takes the following essential elements into consideration:</a:t>
            </a:r>
          </a:p>
        </p:txBody>
      </p:sp>
      <p:sp>
        <p:nvSpPr>
          <p:cNvPr id="15" name="Text Placeholder 8">
            <a:extLst>
              <a:ext uri="{FF2B5EF4-FFF2-40B4-BE49-F238E27FC236}">
                <a16:creationId xmlns:a16="http://schemas.microsoft.com/office/drawing/2014/main" id="{0CC2A2B2-5324-7E3E-3C23-4132575FFAED}"/>
              </a:ext>
            </a:extLst>
          </p:cNvPr>
          <p:cNvSpPr txBox="1">
            <a:spLocks/>
          </p:cNvSpPr>
          <p:nvPr/>
        </p:nvSpPr>
        <p:spPr>
          <a:xfrm>
            <a:off x="4356433" y="1873446"/>
            <a:ext cx="3383280" cy="2508379"/>
          </a:xfrm>
          <a:prstGeom prst="rect">
            <a:avLst/>
          </a:prstGeom>
        </p:spPr>
        <p:txBody>
          <a:bodyPr vert="horz" lIns="0" tIns="0" rIns="0" bIns="0" rtlCol="0">
            <a:spAutoFit/>
          </a:bodyPr>
          <a:lstStyle>
            <a:lvl1pPr marL="237744"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1pPr>
            <a:lvl2pPr marL="576072"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2pPr>
            <a:lvl3pPr marL="914400"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a:spcBef>
                <a:spcPts val="1200"/>
              </a:spcBef>
            </a:pPr>
            <a:r>
              <a:rPr lang="en-US" sz="2000" dirty="0"/>
              <a:t>Finding trusted partners </a:t>
            </a:r>
            <a:br>
              <a:rPr lang="en-US" sz="2000" dirty="0"/>
            </a:br>
            <a:r>
              <a:rPr lang="en-US" sz="2000" dirty="0"/>
              <a:t>(e.g., financial professional, attorney, accountant)</a:t>
            </a:r>
          </a:p>
          <a:p>
            <a:pPr>
              <a:spcBef>
                <a:spcPts val="1200"/>
              </a:spcBef>
            </a:pPr>
            <a:r>
              <a:rPr lang="en-US" sz="2000" dirty="0"/>
              <a:t>Valid will/trust(s)</a:t>
            </a:r>
          </a:p>
          <a:p>
            <a:pPr>
              <a:spcBef>
                <a:spcPts val="1200"/>
              </a:spcBef>
            </a:pPr>
            <a:r>
              <a:rPr lang="en-US" sz="2000" dirty="0"/>
              <a:t>Power of attorney (POA)</a:t>
            </a:r>
          </a:p>
          <a:p>
            <a:pPr>
              <a:spcBef>
                <a:spcPts val="1200"/>
              </a:spcBef>
            </a:pPr>
            <a:r>
              <a:rPr lang="en-US" sz="2000" dirty="0"/>
              <a:t>Advanced medical directive</a:t>
            </a:r>
            <a:r>
              <a:rPr lang="en-CA" sz="2000" dirty="0"/>
              <a:t>/medical POA</a:t>
            </a:r>
            <a:endParaRPr lang="en-US" sz="1600" dirty="0"/>
          </a:p>
        </p:txBody>
      </p:sp>
      <p:sp>
        <p:nvSpPr>
          <p:cNvPr id="16" name="Content Placeholder 10">
            <a:extLst>
              <a:ext uri="{FF2B5EF4-FFF2-40B4-BE49-F238E27FC236}">
                <a16:creationId xmlns:a16="http://schemas.microsoft.com/office/drawing/2014/main" id="{FC828B58-2354-D07D-9842-C76E8F5768FF}"/>
              </a:ext>
            </a:extLst>
          </p:cNvPr>
          <p:cNvSpPr>
            <a:spLocks noGrp="1"/>
          </p:cNvSpPr>
          <p:nvPr>
            <p:ph sz="quarter" idx="22"/>
          </p:nvPr>
        </p:nvSpPr>
        <p:spPr>
          <a:xfrm>
            <a:off x="8247604" y="1873446"/>
            <a:ext cx="3383280" cy="2369880"/>
          </a:xfrm>
        </p:spPr>
        <p:txBody>
          <a:bodyPr>
            <a:spAutoFit/>
          </a:bodyPr>
          <a:lstStyle/>
          <a:p>
            <a:pPr>
              <a:spcBef>
                <a:spcPts val="1200"/>
              </a:spcBef>
            </a:pPr>
            <a:r>
              <a:rPr lang="en-US" sz="2000" dirty="0"/>
              <a:t>Guardianship for any </a:t>
            </a:r>
            <a:br>
              <a:rPr lang="en-US" sz="2000" dirty="0"/>
            </a:br>
            <a:r>
              <a:rPr lang="en-US" sz="2000" dirty="0"/>
              <a:t>minor children</a:t>
            </a:r>
          </a:p>
          <a:p>
            <a:pPr lvl="0">
              <a:spcBef>
                <a:spcPts val="1200"/>
              </a:spcBef>
            </a:pPr>
            <a:r>
              <a:rPr lang="en-US" sz="2000" dirty="0"/>
              <a:t>Identifying estate roles </a:t>
            </a:r>
          </a:p>
          <a:p>
            <a:pPr lvl="0">
              <a:spcBef>
                <a:spcPts val="1200"/>
              </a:spcBef>
            </a:pPr>
            <a:r>
              <a:rPr lang="en-US" sz="2000" dirty="0"/>
              <a:t>Life insurance </a:t>
            </a:r>
          </a:p>
          <a:p>
            <a:pPr lvl="0">
              <a:spcBef>
                <a:spcPts val="1200"/>
              </a:spcBef>
            </a:pPr>
            <a:r>
              <a:rPr lang="en-US" sz="2000" dirty="0"/>
              <a:t>Gifting plan</a:t>
            </a:r>
          </a:p>
          <a:p>
            <a:pPr lvl="0">
              <a:spcBef>
                <a:spcPts val="1200"/>
              </a:spcBef>
            </a:pPr>
            <a:r>
              <a:rPr lang="en-US" sz="2000" dirty="0"/>
              <a:t>Good family communication </a:t>
            </a:r>
          </a:p>
        </p:txBody>
      </p:sp>
      <p:sp>
        <p:nvSpPr>
          <p:cNvPr id="2" name="Slide Number Placeholder 1">
            <a:extLst>
              <a:ext uri="{FF2B5EF4-FFF2-40B4-BE49-F238E27FC236}">
                <a16:creationId xmlns:a16="http://schemas.microsoft.com/office/drawing/2014/main" id="{DE93C95C-A256-DB3B-509A-1602B7A7926E}"/>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85</a:t>
            </a:fld>
            <a:endParaRPr lang="en-US" dirty="0"/>
          </a:p>
        </p:txBody>
      </p:sp>
    </p:spTree>
    <p:extLst>
      <p:ext uri="{BB962C8B-B14F-4D97-AF65-F5344CB8AC3E}">
        <p14:creationId xmlns:p14="http://schemas.microsoft.com/office/powerpoint/2010/main" val="228120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533957" y="463845"/>
            <a:ext cx="3289383" cy="3401475"/>
          </a:xfrm>
        </p:spPr>
        <p:txBody>
          <a:bodyPr/>
          <a:lstStyle/>
          <a:p>
            <a:r>
              <a:rPr lang="en-CA" dirty="0"/>
              <a:t>Finding a qualified estate attorney</a:t>
            </a:r>
            <a:br>
              <a:rPr lang="en-CA" dirty="0"/>
            </a:br>
            <a:br>
              <a:rPr lang="en-US" altLang="en-US" dirty="0">
                <a:sym typeface="Calibri Bold" pitchFamily="2" charset="0"/>
              </a:rPr>
            </a:br>
            <a:endParaRPr lang="en-US" altLang="en-US" dirty="0">
              <a:sym typeface="Calibri Bold" pitchFamily="2" charset="0"/>
            </a:endParaRPr>
          </a:p>
        </p:txBody>
      </p:sp>
      <p:pic>
        <p:nvPicPr>
          <p:cNvPr id="21" name="Graphic 20">
            <a:extLst>
              <a:ext uri="{FF2B5EF4-FFF2-40B4-BE49-F238E27FC236}">
                <a16:creationId xmlns:a16="http://schemas.microsoft.com/office/drawing/2014/main" id="{D800D088-3288-42D3-B13B-434B24A906E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67996" y="2977362"/>
            <a:ext cx="1392456" cy="1244322"/>
          </a:xfrm>
          <a:prstGeom prst="rect">
            <a:avLst/>
          </a:prstGeom>
        </p:spPr>
      </p:pic>
      <p:sp>
        <p:nvSpPr>
          <p:cNvPr id="18" name="Content Placeholder 3">
            <a:extLst>
              <a:ext uri="{FF2B5EF4-FFF2-40B4-BE49-F238E27FC236}">
                <a16:creationId xmlns:a16="http://schemas.microsoft.com/office/drawing/2014/main" id="{51F4B491-E7B9-62F0-03A0-EE594ED4AF24}"/>
              </a:ext>
            </a:extLst>
          </p:cNvPr>
          <p:cNvSpPr>
            <a:spLocks noGrp="1"/>
          </p:cNvSpPr>
          <p:nvPr>
            <p:ph idx="1"/>
          </p:nvPr>
        </p:nvSpPr>
        <p:spPr>
          <a:xfrm>
            <a:off x="4348163" y="463843"/>
            <a:ext cx="7386517" cy="2961836"/>
          </a:xfrm>
        </p:spPr>
        <p:txBody>
          <a:bodyPr>
            <a:spAutoFit/>
          </a:bodyPr>
          <a:lstStyle/>
          <a:p>
            <a:pPr marL="0" indent="0">
              <a:spcBef>
                <a:spcPts val="800"/>
              </a:spcBef>
              <a:buNone/>
            </a:pPr>
            <a:r>
              <a:rPr lang="en-US" sz="2400" b="1" dirty="0">
                <a:latin typeface="Arial" panose="020B0604020202020204" pitchFamily="34" charset="0"/>
                <a:cs typeface="Arial" panose="020B0604020202020204" pitchFamily="34" charset="0"/>
              </a:rPr>
              <a:t>How to find a qualified estate attorney:</a:t>
            </a:r>
          </a:p>
          <a:p>
            <a:pPr marL="0" indent="0">
              <a:spcBef>
                <a:spcPts val="800"/>
              </a:spcBef>
              <a:buNone/>
            </a:pPr>
            <a:endParaRPr lang="en-US" b="1" dirty="0">
              <a:latin typeface="Arial" panose="020B0604020202020204" pitchFamily="34" charset="0"/>
              <a:cs typeface="Arial" panose="020B0604020202020204" pitchFamily="34" charset="0"/>
            </a:endParaRPr>
          </a:p>
          <a:p>
            <a:r>
              <a:rPr lang="en-US" dirty="0">
                <a:cs typeface="Times New Roman" panose="02020603050405020304" pitchFamily="18" charset="0"/>
              </a:rPr>
              <a:t>Get referrals from trusted friends, family members, and neighbors.</a:t>
            </a:r>
          </a:p>
          <a:p>
            <a:r>
              <a:rPr lang="en-US" dirty="0">
                <a:cs typeface="Times New Roman" panose="02020603050405020304" pitchFamily="18" charset="0"/>
              </a:rPr>
              <a:t>Leverage your financial professional for referrals.</a:t>
            </a:r>
          </a:p>
          <a:p>
            <a:r>
              <a:rPr lang="en-US" dirty="0">
                <a:cs typeface="Times New Roman" panose="02020603050405020304" pitchFamily="18" charset="0"/>
              </a:rPr>
              <a:t>Conduct your own research starting with lawyers.com. Develop a list of lawyers you want to research further, then visit their websites, and LinkedIn profiles to learn more. </a:t>
            </a:r>
          </a:p>
        </p:txBody>
      </p:sp>
      <p:sp>
        <p:nvSpPr>
          <p:cNvPr id="2" name="Slide Number Placeholder 1">
            <a:extLst>
              <a:ext uri="{FF2B5EF4-FFF2-40B4-BE49-F238E27FC236}">
                <a16:creationId xmlns:a16="http://schemas.microsoft.com/office/drawing/2014/main" id="{1BB5B939-6A9D-0E0A-CDFC-43C195E1741B}"/>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86</a:t>
            </a:fld>
            <a:endParaRPr lang="en-US" dirty="0"/>
          </a:p>
        </p:txBody>
      </p:sp>
    </p:spTree>
    <p:extLst>
      <p:ext uri="{BB962C8B-B14F-4D97-AF65-F5344CB8AC3E}">
        <p14:creationId xmlns:p14="http://schemas.microsoft.com/office/powerpoint/2010/main" val="286095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533957" y="463845"/>
            <a:ext cx="3289383" cy="3401475"/>
          </a:xfrm>
        </p:spPr>
        <p:txBody>
          <a:bodyPr vert="horz" lIns="0" tIns="0" rIns="0" bIns="0" rtlCol="0" anchor="t">
            <a:normAutofit/>
          </a:bodyPr>
          <a:lstStyle/>
          <a:p>
            <a:r>
              <a:rPr lang="en-US" altLang="en-US" dirty="0"/>
              <a:t>Prepping </a:t>
            </a:r>
            <a:br>
              <a:rPr lang="en-US" altLang="en-US" dirty="0"/>
            </a:br>
            <a:r>
              <a:rPr lang="en-US" altLang="en-US" dirty="0"/>
              <a:t>for your </a:t>
            </a:r>
            <a:br>
              <a:rPr lang="en-US" altLang="en-US" dirty="0"/>
            </a:br>
            <a:r>
              <a:rPr lang="en-US" altLang="en-US" dirty="0"/>
              <a:t>meeting</a:t>
            </a:r>
            <a:br>
              <a:rPr lang="en-US" altLang="en-US" dirty="0"/>
            </a:br>
            <a:endParaRPr lang="en-US" altLang="en-US" dirty="0"/>
          </a:p>
        </p:txBody>
      </p:sp>
      <p:pic>
        <p:nvPicPr>
          <p:cNvPr id="20" name="Graphic 19">
            <a:extLst>
              <a:ext uri="{FF2B5EF4-FFF2-40B4-BE49-F238E27FC236}">
                <a16:creationId xmlns:a16="http://schemas.microsoft.com/office/drawing/2014/main" id="{FA98CEB4-77DB-443D-148B-5FD60685130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70105" y="2708298"/>
            <a:ext cx="1505467" cy="1441404"/>
          </a:xfrm>
          <a:prstGeom prst="rect">
            <a:avLst/>
          </a:prstGeom>
        </p:spPr>
      </p:pic>
      <p:sp>
        <p:nvSpPr>
          <p:cNvPr id="10" name="TextBox 9">
            <a:extLst>
              <a:ext uri="{FF2B5EF4-FFF2-40B4-BE49-F238E27FC236}">
                <a16:creationId xmlns:a16="http://schemas.microsoft.com/office/drawing/2014/main" id="{28100EA2-5AC6-BFF7-84EF-6F176F6DD048}"/>
              </a:ext>
            </a:extLst>
          </p:cNvPr>
          <p:cNvSpPr txBox="1"/>
          <p:nvPr/>
        </p:nvSpPr>
        <p:spPr>
          <a:xfrm>
            <a:off x="4351858" y="475489"/>
            <a:ext cx="7382822" cy="701731"/>
          </a:xfrm>
          <a:prstGeom prst="rect">
            <a:avLst/>
          </a:prstGeom>
        </p:spPr>
        <p:txBody>
          <a:bodyPr vert="horz" lIns="0" tIns="0" rIns="0" bIns="0" rtlCol="0" anchor="t">
            <a:spAutoFit/>
          </a:bodyPr>
          <a:lstStyle/>
          <a:p>
            <a:pPr>
              <a:lnSpc>
                <a:spcPct val="95000"/>
              </a:lnSpc>
              <a:spcAft>
                <a:spcPts val="600"/>
              </a:spcAft>
              <a:buClr>
                <a:schemeClr val="tx1"/>
              </a:buClr>
              <a:buSzPct val="115000"/>
            </a:pPr>
            <a:r>
              <a:rPr lang="en-US" altLang="en-US" sz="2400" dirty="0">
                <a:latin typeface="Arial" panose="020B0604020202020204" pitchFamily="34" charset="0"/>
                <a:cs typeface="Arial" panose="020B0604020202020204" pitchFamily="34" charset="0"/>
              </a:rPr>
              <a:t>The more prepared you are, the smoother your first meeting with your estate attorney will be.</a:t>
            </a:r>
          </a:p>
        </p:txBody>
      </p:sp>
      <p:sp>
        <p:nvSpPr>
          <p:cNvPr id="11" name="Content Placeholder 6">
            <a:extLst>
              <a:ext uri="{FF2B5EF4-FFF2-40B4-BE49-F238E27FC236}">
                <a16:creationId xmlns:a16="http://schemas.microsoft.com/office/drawing/2014/main" id="{AA31F589-4EBD-F226-B8FE-7D2C5C6793EC}"/>
              </a:ext>
            </a:extLst>
          </p:cNvPr>
          <p:cNvSpPr txBox="1">
            <a:spLocks/>
          </p:cNvSpPr>
          <p:nvPr/>
        </p:nvSpPr>
        <p:spPr>
          <a:xfrm>
            <a:off x="4368800" y="1498645"/>
            <a:ext cx="7071513" cy="4724806"/>
          </a:xfrm>
          <a:prstGeom prst="rect">
            <a:avLst/>
          </a:prstGeom>
        </p:spPr>
        <p:txBody>
          <a:bodyPr vert="horz" wrap="square" lIns="0" tIns="0" rIns="0" bIns="0" rtlCol="0">
            <a:spAutoFit/>
          </a:bodyPr>
          <a:lstStyle>
            <a:lvl1pPr marL="237744"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1pPr>
            <a:lvl2pPr marL="576072"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2pPr>
            <a:lvl3pPr marL="914400"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US" sz="1800" dirty="0"/>
              <a:t>Work with your financial professional to:</a:t>
            </a:r>
          </a:p>
          <a:p>
            <a:pPr>
              <a:spcBef>
                <a:spcPts val="1200"/>
              </a:spcBef>
            </a:pPr>
            <a:r>
              <a:rPr lang="en-US" sz="1800" dirty="0"/>
              <a:t>Create a complete inventory of all your assets, their current values, and ownership structures, and your liabilities and debt balances.</a:t>
            </a:r>
          </a:p>
          <a:p>
            <a:pPr>
              <a:spcBef>
                <a:spcPts val="1200"/>
              </a:spcBef>
            </a:pPr>
            <a:r>
              <a:rPr lang="en-US" sz="1800" dirty="0"/>
              <a:t>Think through the estate roles (e.g., executor, trustee(s), POA, advanced directives, guardians) and understand the expectations and duties of each role. </a:t>
            </a:r>
          </a:p>
          <a:p>
            <a:pPr>
              <a:spcBef>
                <a:spcPts val="1200"/>
              </a:spcBef>
            </a:pPr>
            <a:r>
              <a:rPr lang="en-US" sz="1800" dirty="0"/>
              <a:t>Identify who you believe is best suited to serve in these roles to carry out your wishes and protect your beneficiaries. Also identify successors for each role.</a:t>
            </a:r>
          </a:p>
          <a:p>
            <a:pPr>
              <a:spcBef>
                <a:spcPts val="1200"/>
              </a:spcBef>
            </a:pPr>
            <a:r>
              <a:rPr lang="en-US" sz="1800" dirty="0"/>
              <a:t>Collect all the names, addresses, and Social Security Numbers of your beneficiaries.</a:t>
            </a:r>
          </a:p>
          <a:p>
            <a:pPr>
              <a:spcBef>
                <a:spcPts val="1200"/>
              </a:spcBef>
            </a:pPr>
            <a:r>
              <a:rPr lang="en-US" sz="1800" dirty="0"/>
              <a:t>Understand basic trust structures and the benefits of each of them.</a:t>
            </a:r>
          </a:p>
          <a:p>
            <a:pPr>
              <a:spcBef>
                <a:spcPts val="1200"/>
              </a:spcBef>
            </a:pPr>
            <a:r>
              <a:rPr lang="en-US" sz="1800" dirty="0"/>
              <a:t>Identify what your heirs should know or be educated on regarding your estate plan.</a:t>
            </a:r>
          </a:p>
        </p:txBody>
      </p:sp>
      <p:sp>
        <p:nvSpPr>
          <p:cNvPr id="2" name="Slide Number Placeholder 1">
            <a:extLst>
              <a:ext uri="{FF2B5EF4-FFF2-40B4-BE49-F238E27FC236}">
                <a16:creationId xmlns:a16="http://schemas.microsoft.com/office/drawing/2014/main" id="{4ACB6B12-1C7B-CFCC-014C-87F06B19DD0C}"/>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87</a:t>
            </a:fld>
            <a:endParaRPr lang="en-US" dirty="0"/>
          </a:p>
        </p:txBody>
      </p:sp>
    </p:spTree>
    <p:extLst>
      <p:ext uri="{BB962C8B-B14F-4D97-AF65-F5344CB8AC3E}">
        <p14:creationId xmlns:p14="http://schemas.microsoft.com/office/powerpoint/2010/main" val="106290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A3DD0-0B76-BFFA-CA93-CC4D6207723B}"/>
              </a:ext>
            </a:extLst>
          </p:cNvPr>
          <p:cNvSpPr>
            <a:spLocks noGrp="1"/>
          </p:cNvSpPr>
          <p:nvPr>
            <p:ph type="title"/>
          </p:nvPr>
        </p:nvSpPr>
        <p:spPr>
          <a:xfrm>
            <a:off x="533957" y="463845"/>
            <a:ext cx="3289383" cy="3401475"/>
          </a:xfrm>
        </p:spPr>
        <p:txBody>
          <a:bodyPr/>
          <a:lstStyle/>
          <a:p>
            <a:r>
              <a:rPr lang="en-US" dirty="0"/>
              <a:t>Where there’s a will, there’s a way</a:t>
            </a:r>
            <a:br>
              <a:rPr lang="en-US" dirty="0"/>
            </a:br>
            <a:br>
              <a:rPr lang="en-US" dirty="0"/>
            </a:br>
            <a:endParaRPr lang="en-US" dirty="0"/>
          </a:p>
        </p:txBody>
      </p:sp>
      <p:pic>
        <p:nvPicPr>
          <p:cNvPr id="6" name="Graphic 5">
            <a:extLst>
              <a:ext uri="{FF2B5EF4-FFF2-40B4-BE49-F238E27FC236}">
                <a16:creationId xmlns:a16="http://schemas.microsoft.com/office/drawing/2014/main" id="{97FB38E5-9BCC-234B-7F39-522602FAB11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9944" y="2640293"/>
            <a:ext cx="1233840" cy="1498234"/>
          </a:xfrm>
          <a:prstGeom prst="rect">
            <a:avLst/>
          </a:prstGeom>
        </p:spPr>
      </p:pic>
      <p:sp>
        <p:nvSpPr>
          <p:cNvPr id="11" name="Rectangle 10">
            <a:extLst>
              <a:ext uri="{FF2B5EF4-FFF2-40B4-BE49-F238E27FC236}">
                <a16:creationId xmlns:a16="http://schemas.microsoft.com/office/drawing/2014/main" id="{D66CC12E-F86F-163E-2867-8A966BE7DF98}"/>
              </a:ext>
              <a:ext uri="{C183D7F6-B498-43B3-948B-1728B52AA6E4}">
                <adec:decorative xmlns:adec="http://schemas.microsoft.com/office/drawing/2017/decorative" val="1"/>
              </a:ext>
            </a:extLst>
          </p:cNvPr>
          <p:cNvSpPr/>
          <p:nvPr/>
        </p:nvSpPr>
        <p:spPr>
          <a:xfrm>
            <a:off x="4055939" y="1991224"/>
            <a:ext cx="8132885" cy="74181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p>
        </p:txBody>
      </p:sp>
      <p:sp>
        <p:nvSpPr>
          <p:cNvPr id="12" name="Content Placeholder 2">
            <a:extLst>
              <a:ext uri="{FF2B5EF4-FFF2-40B4-BE49-F238E27FC236}">
                <a16:creationId xmlns:a16="http://schemas.microsoft.com/office/drawing/2014/main" id="{27A4F55D-E97B-6157-9F28-0085BB5A28C0}"/>
              </a:ext>
            </a:extLst>
          </p:cNvPr>
          <p:cNvSpPr txBox="1">
            <a:spLocks/>
          </p:cNvSpPr>
          <p:nvPr/>
        </p:nvSpPr>
        <p:spPr>
          <a:xfrm>
            <a:off x="4356432" y="524804"/>
            <a:ext cx="6939502" cy="1440370"/>
          </a:xfrm>
          <a:prstGeom prst="rect">
            <a:avLst/>
          </a:prstGeom>
        </p:spPr>
        <p:txBody>
          <a:bodyPr lIns="0" tIns="0" rIns="0" bIns="0"/>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0"/>
              </a:spcBef>
              <a:spcAft>
                <a:spcPts val="800"/>
              </a:spcAft>
              <a:buNone/>
            </a:pPr>
            <a:r>
              <a:rPr lang="en-CA" sz="2400" dirty="0"/>
              <a:t>A valid will helps ensure your assets go to the beneficiaries of your choice and allows you to name a guardian for your minor children.</a:t>
            </a:r>
          </a:p>
          <a:p>
            <a:pPr marL="0" indent="0">
              <a:spcBef>
                <a:spcPts val="0"/>
              </a:spcBef>
              <a:spcAft>
                <a:spcPts val="800"/>
              </a:spcAft>
              <a:buNone/>
            </a:pPr>
            <a:endParaRPr lang="en-CA" dirty="0"/>
          </a:p>
          <a:p>
            <a:pPr marL="0" indent="0">
              <a:spcBef>
                <a:spcPts val="0"/>
              </a:spcBef>
              <a:spcAft>
                <a:spcPts val="800"/>
              </a:spcAft>
              <a:buNone/>
            </a:pPr>
            <a:r>
              <a:rPr lang="en-CA" i="1" dirty="0">
                <a:latin typeface="Arial" panose="020B0604020202020204" pitchFamily="34" charset="0"/>
                <a:cs typeface="Arial" panose="020B0604020202020204" pitchFamily="34" charset="0"/>
              </a:rPr>
              <a:t>Many Americans do not even have a valid will let alone </a:t>
            </a:r>
            <a:br>
              <a:rPr lang="en-CA" i="1" dirty="0">
                <a:latin typeface="Arial" panose="020B0604020202020204" pitchFamily="34" charset="0"/>
                <a:cs typeface="Arial" panose="020B0604020202020204" pitchFamily="34" charset="0"/>
              </a:rPr>
            </a:br>
            <a:r>
              <a:rPr lang="en-CA" i="1" dirty="0">
                <a:latin typeface="Arial" panose="020B0604020202020204" pitchFamily="34" charset="0"/>
                <a:cs typeface="Arial" panose="020B0604020202020204" pitchFamily="34" charset="0"/>
              </a:rPr>
              <a:t>other estate planning documents</a:t>
            </a:r>
          </a:p>
        </p:txBody>
      </p:sp>
      <p:sp>
        <p:nvSpPr>
          <p:cNvPr id="13" name="Content Placeholder 10">
            <a:extLst>
              <a:ext uri="{FF2B5EF4-FFF2-40B4-BE49-F238E27FC236}">
                <a16:creationId xmlns:a16="http://schemas.microsoft.com/office/drawing/2014/main" id="{458E7C3D-16B5-5F60-1DBC-CD1B3CA0A84D}"/>
              </a:ext>
            </a:extLst>
          </p:cNvPr>
          <p:cNvSpPr txBox="1">
            <a:spLocks/>
          </p:cNvSpPr>
          <p:nvPr/>
        </p:nvSpPr>
        <p:spPr>
          <a:xfrm>
            <a:off x="4356432" y="2870305"/>
            <a:ext cx="7378248" cy="2939266"/>
          </a:xfrm>
          <a:prstGeom prst="rect">
            <a:avLst/>
          </a:prstGeom>
        </p:spPr>
        <p:txBody>
          <a:bodyPr vert="horz" lIns="0" tIns="0" rIns="0" bIns="0" rtlCol="0" anchor="t" anchorCtr="0">
            <a:spAutoFit/>
          </a:bodyPr>
          <a:lstStyle>
            <a:lvl1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20B0604020202020204" pitchFamily="34" charset="0"/>
                <a:ea typeface="+mn-ea"/>
                <a:cs typeface="+mn-cs"/>
              </a:defRPr>
            </a:lvl1pPr>
            <a:lvl2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2pPr>
            <a:lvl3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3pPr>
            <a:lvl4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4pPr>
            <a:lvl5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5pPr>
            <a:lvl6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6pPr>
            <a:lvl7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7pPr>
            <a:lvl8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8pPr>
            <a:lvl9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9pPr>
          </a:lstStyle>
          <a:p>
            <a:r>
              <a:rPr lang="en-US" sz="2000" dirty="0"/>
              <a:t>Ensure your will is:</a:t>
            </a:r>
          </a:p>
          <a:p>
            <a:pPr marL="285750" indent="-285750">
              <a:spcBef>
                <a:spcPts val="600"/>
              </a:spcBef>
              <a:buFont typeface="Arial" panose="020B0604020202020204" pitchFamily="34" charset="0"/>
              <a:buChar char="•"/>
            </a:pPr>
            <a:r>
              <a:rPr lang="en-US" sz="2000" dirty="0"/>
              <a:t>Up to date and aligned to your wishes, including outlining funeral arrangements. </a:t>
            </a:r>
          </a:p>
          <a:p>
            <a:pPr marL="285750" indent="-285750">
              <a:spcBef>
                <a:spcPts val="600"/>
              </a:spcBef>
              <a:buFont typeface="Arial" panose="020B0604020202020204" pitchFamily="34" charset="0"/>
              <a:buChar char="•"/>
            </a:pPr>
            <a:r>
              <a:rPr lang="en-US" sz="2000" dirty="0"/>
              <a:t>Properly signed, witnessed, and stored somewhere your executor can access.</a:t>
            </a:r>
          </a:p>
          <a:p>
            <a:pPr marL="285750" indent="-285750">
              <a:spcBef>
                <a:spcPts val="600"/>
              </a:spcBef>
              <a:buFont typeface="Arial" panose="020B0604020202020204" pitchFamily="34" charset="0"/>
              <a:buChar char="•"/>
            </a:pPr>
            <a:endParaRPr lang="en-US" sz="2000" dirty="0"/>
          </a:p>
          <a:p>
            <a:pPr>
              <a:spcBef>
                <a:spcPts val="600"/>
              </a:spcBef>
            </a:pPr>
            <a:r>
              <a:rPr lang="en-US" sz="2000" b="1" dirty="0">
                <a:cs typeface="Arial" panose="020B0604020202020204" pitchFamily="34" charset="0"/>
              </a:rPr>
              <a:t>Important: </a:t>
            </a:r>
            <a:r>
              <a:rPr lang="en-US" sz="2000" dirty="0"/>
              <a:t>Have a plan for distributing “personal tangible assets” that can have substantial value, including household furnishings, jewelry, furs, artwork, and recreational vehicles.</a:t>
            </a:r>
            <a:endParaRPr lang="en-US" sz="1600" dirty="0"/>
          </a:p>
        </p:txBody>
      </p:sp>
      <p:sp>
        <p:nvSpPr>
          <p:cNvPr id="5" name="Slide Number Placeholder 4">
            <a:extLst>
              <a:ext uri="{FF2B5EF4-FFF2-40B4-BE49-F238E27FC236}">
                <a16:creationId xmlns:a16="http://schemas.microsoft.com/office/drawing/2014/main" id="{A33DDD5E-99D5-41AB-EFE7-E15F7435556F}"/>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88</a:t>
            </a:fld>
            <a:endParaRPr lang="en-US" dirty="0"/>
          </a:p>
        </p:txBody>
      </p:sp>
    </p:spTree>
    <p:extLst>
      <p:ext uri="{BB962C8B-B14F-4D97-AF65-F5344CB8AC3E}">
        <p14:creationId xmlns:p14="http://schemas.microsoft.com/office/powerpoint/2010/main" val="38434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65C8F7-43B3-CA97-0692-36799C37A71D}"/>
              </a:ext>
            </a:extLst>
          </p:cNvPr>
          <p:cNvSpPr>
            <a:spLocks noGrp="1"/>
          </p:cNvSpPr>
          <p:nvPr>
            <p:ph type="title"/>
          </p:nvPr>
        </p:nvSpPr>
        <p:spPr>
          <a:xfrm>
            <a:off x="533957" y="463845"/>
            <a:ext cx="3289383" cy="3401475"/>
          </a:xfrm>
        </p:spPr>
        <p:txBody>
          <a:bodyPr/>
          <a:lstStyle/>
          <a:p>
            <a:r>
              <a:rPr lang="en-US" dirty="0"/>
              <a:t>Your financial professional</a:t>
            </a:r>
            <a:br>
              <a:rPr lang="en-US" dirty="0"/>
            </a:br>
            <a:br>
              <a:rPr lang="en-CA" dirty="0"/>
            </a:br>
            <a:br>
              <a:rPr lang="en-US" dirty="0"/>
            </a:br>
            <a:endParaRPr lang="en-US" dirty="0"/>
          </a:p>
        </p:txBody>
      </p:sp>
      <p:sp>
        <p:nvSpPr>
          <p:cNvPr id="5" name="Subtitle">
            <a:extLst>
              <a:ext uri="{FF2B5EF4-FFF2-40B4-BE49-F238E27FC236}">
                <a16:creationId xmlns:a16="http://schemas.microsoft.com/office/drawing/2014/main" id="{868CA7E6-FA95-72DE-8083-F515936D35A8}"/>
              </a:ext>
            </a:extLst>
          </p:cNvPr>
          <p:cNvSpPr txBox="1">
            <a:spLocks/>
          </p:cNvSpPr>
          <p:nvPr/>
        </p:nvSpPr>
        <p:spPr>
          <a:xfrm>
            <a:off x="533400" y="1971413"/>
            <a:ext cx="2467680" cy="333110"/>
          </a:xfrm>
          <a:prstGeom prst="rect">
            <a:avLst/>
          </a:prstGeom>
        </p:spPr>
        <p:txBody>
          <a:bodyPr vert="horz" lIns="0" tIns="0" rIns="0" bIns="0" rtlCol="0" anchor="t">
            <a:noAutofit/>
          </a:bodyPr>
          <a:lstStyle>
            <a:lvl1pPr algn="l" defTabSz="914400" rtl="0" eaLnBrk="1" latinLnBrk="0" hangingPunct="1">
              <a:lnSpc>
                <a:spcPct val="95000"/>
              </a:lnSpc>
              <a:spcBef>
                <a:spcPts val="0"/>
              </a:spcBef>
              <a:buNone/>
              <a:defRPr sz="3200" b="1" kern="1200" baseline="0">
                <a:solidFill>
                  <a:schemeClr val="bg1"/>
                </a:solidFill>
                <a:latin typeface="+mj-lt"/>
                <a:ea typeface="+mj-ea"/>
                <a:cs typeface="+mj-cs"/>
              </a:defRPr>
            </a:lvl1pPr>
          </a:lstStyle>
          <a:p>
            <a:pPr>
              <a:spcBef>
                <a:spcPts val="600"/>
              </a:spcBef>
            </a:pPr>
            <a:r>
              <a:rPr lang="en-CA" sz="2000" dirty="0">
                <a:latin typeface="Helvetica" pitchFamily="2" charset="0"/>
              </a:rPr>
              <a:t>On your side</a:t>
            </a:r>
            <a:br>
              <a:rPr lang="en-CA" dirty="0">
                <a:solidFill>
                  <a:srgbClr val="000000"/>
                </a:solidFill>
                <a:latin typeface="Helvetica" pitchFamily="2" charset="0"/>
              </a:rPr>
            </a:br>
            <a:br>
              <a:rPr lang="en-US" dirty="0"/>
            </a:br>
            <a:endParaRPr lang="en-US" dirty="0"/>
          </a:p>
        </p:txBody>
      </p:sp>
      <p:pic>
        <p:nvPicPr>
          <p:cNvPr id="16" name="Content Placeholder 7">
            <a:extLst>
              <a:ext uri="{FF2B5EF4-FFF2-40B4-BE49-F238E27FC236}">
                <a16:creationId xmlns:a16="http://schemas.microsoft.com/office/drawing/2014/main" id="{D2F9C791-E89F-0BA6-0337-BC7D749FB12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5407" y="2874401"/>
            <a:ext cx="1025159" cy="1209162"/>
          </a:xfrm>
          <a:prstGeom prst="rect">
            <a:avLst/>
          </a:prstGeom>
        </p:spPr>
      </p:pic>
      <p:sp>
        <p:nvSpPr>
          <p:cNvPr id="13" name="Text Placeholder 1">
            <a:extLst>
              <a:ext uri="{FF2B5EF4-FFF2-40B4-BE49-F238E27FC236}">
                <a16:creationId xmlns:a16="http://schemas.microsoft.com/office/drawing/2014/main" id="{F8371D1F-6EFC-808E-2E8E-2F1FB4F4973C}"/>
              </a:ext>
            </a:extLst>
          </p:cNvPr>
          <p:cNvSpPr>
            <a:spLocks noGrp="1"/>
          </p:cNvSpPr>
          <p:nvPr>
            <p:ph type="body" sz="quarter" idx="15"/>
          </p:nvPr>
        </p:nvSpPr>
        <p:spPr>
          <a:xfrm>
            <a:off x="4348164" y="475488"/>
            <a:ext cx="7386516" cy="2631490"/>
          </a:xfrm>
        </p:spPr>
        <p:txBody>
          <a:bodyPr>
            <a:spAutoFit/>
          </a:bodyPr>
          <a:lstStyle/>
          <a:p>
            <a:r>
              <a:rPr lang="en-US" sz="2000" dirty="0"/>
              <a:t>Once all documents are executed by your estate attorney, work with your financial professional </a:t>
            </a:r>
            <a:r>
              <a:rPr lang="en-CA" sz="2000" dirty="0"/>
              <a:t>to:</a:t>
            </a:r>
          </a:p>
          <a:p>
            <a:endParaRPr lang="en-CA" sz="2000" dirty="0"/>
          </a:p>
          <a:p>
            <a:pPr marL="285750" indent="-285750">
              <a:buFont typeface="Arial" panose="020B0604020202020204" pitchFamily="34" charset="0"/>
              <a:buChar char="•"/>
            </a:pPr>
            <a:r>
              <a:rPr lang="en-CA" sz="2000" dirty="0"/>
              <a:t>Retitle any assets to trusts as indicated by the estate plan.</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Engage in a complete insurance audit.</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Help ensure beneficiary designations are up-to-date and reflect your wishes on all accounts that pass via contract.</a:t>
            </a:r>
            <a:endParaRPr lang="en-US" sz="1600" dirty="0"/>
          </a:p>
        </p:txBody>
      </p:sp>
      <p:sp>
        <p:nvSpPr>
          <p:cNvPr id="14" name="Content Placeholder 12">
            <a:extLst>
              <a:ext uri="{FF2B5EF4-FFF2-40B4-BE49-F238E27FC236}">
                <a16:creationId xmlns:a16="http://schemas.microsoft.com/office/drawing/2014/main" id="{13D90FEE-22D8-FA7E-2607-05E50D48C0D9}"/>
              </a:ext>
            </a:extLst>
          </p:cNvPr>
          <p:cNvSpPr txBox="1">
            <a:spLocks/>
          </p:cNvSpPr>
          <p:nvPr/>
        </p:nvSpPr>
        <p:spPr>
          <a:xfrm>
            <a:off x="4346272" y="3693402"/>
            <a:ext cx="7386516" cy="949718"/>
          </a:xfrm>
          <a:prstGeom prst="rect">
            <a:avLst/>
          </a:prstGeom>
          <a:solidFill>
            <a:srgbClr val="EC6453"/>
          </a:solidFill>
        </p:spPr>
        <p:txBody>
          <a:bodyPr vert="horz" lIns="182880" tIns="182880" rIns="182880" bIns="18288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0"/>
              </a:spcBef>
              <a:spcAft>
                <a:spcPts val="800"/>
              </a:spcAft>
              <a:buNone/>
            </a:pPr>
            <a:r>
              <a:rPr lang="en-CA" dirty="0">
                <a:solidFill>
                  <a:schemeClr val="bg1"/>
                </a:solidFill>
              </a:rPr>
              <a:t>Stay on top of the estate administration process with</a:t>
            </a:r>
            <a:br>
              <a:rPr lang="en-CA" dirty="0">
                <a:solidFill>
                  <a:schemeClr val="bg1"/>
                </a:solidFill>
              </a:rPr>
            </a:br>
            <a:r>
              <a:rPr lang="en-CA" dirty="0">
                <a:solidFill>
                  <a:schemeClr val="bg1"/>
                </a:solidFill>
              </a:rPr>
              <a:t>their help.</a:t>
            </a:r>
          </a:p>
        </p:txBody>
      </p:sp>
      <p:sp>
        <p:nvSpPr>
          <p:cNvPr id="6" name="Slide Number Placeholder 5">
            <a:extLst>
              <a:ext uri="{FF2B5EF4-FFF2-40B4-BE49-F238E27FC236}">
                <a16:creationId xmlns:a16="http://schemas.microsoft.com/office/drawing/2014/main" id="{C5393721-1D8B-5B18-6837-521ACE78E3FE}"/>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89</a:t>
            </a:fld>
            <a:endParaRPr lang="en-US" dirty="0"/>
          </a:p>
        </p:txBody>
      </p:sp>
    </p:spTree>
    <p:extLst>
      <p:ext uri="{BB962C8B-B14F-4D97-AF65-F5344CB8AC3E}">
        <p14:creationId xmlns:p14="http://schemas.microsoft.com/office/powerpoint/2010/main" val="178310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enior and their adult child walking on a beach. ">
            <a:extLst>
              <a:ext uri="{FF2B5EF4-FFF2-40B4-BE49-F238E27FC236}">
                <a16:creationId xmlns:a16="http://schemas.microsoft.com/office/drawing/2014/main" id="{5913303D-36FC-40E5-95FA-C203007081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5191759" y="-2"/>
            <a:ext cx="6997065" cy="6858002"/>
          </a:xfrm>
          <a:prstGeom prst="rect">
            <a:avLst/>
          </a:prstGeom>
        </p:spPr>
      </p:pic>
      <p:sp>
        <p:nvSpPr>
          <p:cNvPr id="6" name="Rectangle 5">
            <a:extLst>
              <a:ext uri="{FF2B5EF4-FFF2-40B4-BE49-F238E27FC236}">
                <a16:creationId xmlns:a16="http://schemas.microsoft.com/office/drawing/2014/main" id="{CC06E768-3A49-4561-8AE5-30C6B5348A9C}"/>
              </a:ext>
              <a:ext uri="{C183D7F6-B498-43B3-948B-1728B52AA6E4}">
                <adec:decorative xmlns:adec="http://schemas.microsoft.com/office/drawing/2017/decorative" val="1"/>
              </a:ext>
            </a:extLst>
          </p:cNvPr>
          <p:cNvSpPr/>
          <p:nvPr/>
        </p:nvSpPr>
        <p:spPr>
          <a:xfrm>
            <a:off x="0" y="1"/>
            <a:ext cx="5648325" cy="6857999"/>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a:solidFill>
                <a:schemeClr val="bg1"/>
              </a:solidFill>
            </a:endParaRPr>
          </a:p>
        </p:txBody>
      </p:sp>
      <p:sp>
        <p:nvSpPr>
          <p:cNvPr id="16" name="Title 1">
            <a:extLst>
              <a:ext uri="{FF2B5EF4-FFF2-40B4-BE49-F238E27FC236}">
                <a16:creationId xmlns:a16="http://schemas.microsoft.com/office/drawing/2014/main" id="{D2C32F9A-D5B6-C6A4-2DBE-1EC00B6F49DF}"/>
              </a:ext>
            </a:extLst>
          </p:cNvPr>
          <p:cNvSpPr>
            <a:spLocks noGrp="1"/>
          </p:cNvSpPr>
          <p:nvPr>
            <p:ph type="title"/>
          </p:nvPr>
        </p:nvSpPr>
        <p:spPr>
          <a:xfrm>
            <a:off x="455613" y="472439"/>
            <a:ext cx="4214354" cy="792167"/>
          </a:xfrm>
        </p:spPr>
        <p:txBody>
          <a:bodyPr/>
          <a:lstStyle/>
          <a:p>
            <a:r>
              <a:rPr lang="en-US" sz="3200" dirty="0">
                <a:solidFill>
                  <a:schemeClr val="bg1"/>
                </a:solidFill>
              </a:rPr>
              <a:t>Women and wealth</a:t>
            </a:r>
          </a:p>
        </p:txBody>
      </p:sp>
      <p:sp>
        <p:nvSpPr>
          <p:cNvPr id="17" name="Content Placeholder 2">
            <a:extLst>
              <a:ext uri="{FF2B5EF4-FFF2-40B4-BE49-F238E27FC236}">
                <a16:creationId xmlns:a16="http://schemas.microsoft.com/office/drawing/2014/main" id="{E3824582-FB3F-634C-6DAA-40102CF75913}"/>
              </a:ext>
            </a:extLst>
          </p:cNvPr>
          <p:cNvSpPr>
            <a:spLocks noGrp="1"/>
          </p:cNvSpPr>
          <p:nvPr>
            <p:ph idx="1"/>
          </p:nvPr>
        </p:nvSpPr>
        <p:spPr>
          <a:xfrm>
            <a:off x="455614" y="1356857"/>
            <a:ext cx="4214351" cy="4412764"/>
          </a:xfrm>
        </p:spPr>
        <p:txBody>
          <a:bodyPr/>
          <a:lstStyle/>
          <a:p>
            <a:pPr>
              <a:buClr>
                <a:schemeClr val="bg1"/>
              </a:buClr>
            </a:pPr>
            <a:r>
              <a:rPr lang="en-US" dirty="0">
                <a:solidFill>
                  <a:schemeClr val="bg1"/>
                </a:solidFill>
              </a:rPr>
              <a:t>Women control more than a third</a:t>
            </a:r>
            <a:br>
              <a:rPr lang="en-US" dirty="0">
                <a:solidFill>
                  <a:schemeClr val="bg1"/>
                </a:solidFill>
              </a:rPr>
            </a:br>
            <a:r>
              <a:rPr lang="en-US" dirty="0">
                <a:solidFill>
                  <a:schemeClr val="bg1"/>
                </a:solidFill>
              </a:rPr>
              <a:t>of U.S. household financial assets – over </a:t>
            </a:r>
            <a:r>
              <a:rPr lang="en-US" b="1" dirty="0">
                <a:solidFill>
                  <a:schemeClr val="bg1"/>
                </a:solidFill>
              </a:rPr>
              <a:t>$10 </a:t>
            </a:r>
            <a:r>
              <a:rPr lang="en-US" dirty="0">
                <a:solidFill>
                  <a:schemeClr val="bg1"/>
                </a:solidFill>
              </a:rPr>
              <a:t>trillion.</a:t>
            </a:r>
            <a:r>
              <a:rPr lang="en-US" baseline="30000" dirty="0">
                <a:solidFill>
                  <a:schemeClr val="bg1"/>
                </a:solidFill>
              </a:rPr>
              <a:t>1</a:t>
            </a:r>
          </a:p>
          <a:p>
            <a:pPr>
              <a:buClr>
                <a:schemeClr val="bg1"/>
              </a:buClr>
            </a:pPr>
            <a:r>
              <a:rPr lang="en-US" dirty="0">
                <a:solidFill>
                  <a:schemeClr val="bg1"/>
                </a:solidFill>
              </a:rPr>
              <a:t>Baby Boomers are projected to be worth </a:t>
            </a:r>
            <a:r>
              <a:rPr lang="en-US" b="1" dirty="0">
                <a:solidFill>
                  <a:schemeClr val="bg1"/>
                </a:solidFill>
              </a:rPr>
              <a:t>$30 trillion </a:t>
            </a:r>
            <a:r>
              <a:rPr lang="en-US" dirty="0">
                <a:solidFill>
                  <a:schemeClr val="bg1"/>
                </a:solidFill>
              </a:rPr>
              <a:t>in wealth by 2030, with women expected to control the majority of that wealth.</a:t>
            </a:r>
            <a:r>
              <a:rPr lang="en-US" baseline="30000" dirty="0">
                <a:solidFill>
                  <a:schemeClr val="bg1"/>
                </a:solidFill>
              </a:rPr>
              <a:t>2</a:t>
            </a:r>
          </a:p>
          <a:p>
            <a:pPr>
              <a:buClr>
                <a:schemeClr val="bg1"/>
              </a:buClr>
            </a:pPr>
            <a:r>
              <a:rPr lang="en-US" b="1" dirty="0">
                <a:solidFill>
                  <a:schemeClr val="bg1"/>
                </a:solidFill>
              </a:rPr>
              <a:t>30% </a:t>
            </a:r>
            <a:r>
              <a:rPr lang="en-US" dirty="0">
                <a:solidFill>
                  <a:schemeClr val="bg1"/>
                </a:solidFill>
              </a:rPr>
              <a:t>more married women are making financial and investment decisions than five years ago.</a:t>
            </a:r>
            <a:r>
              <a:rPr lang="en-US" baseline="30000" dirty="0">
                <a:solidFill>
                  <a:schemeClr val="bg1"/>
                </a:solidFill>
              </a:rPr>
              <a:t>3</a:t>
            </a:r>
          </a:p>
        </p:txBody>
      </p:sp>
      <p:sp>
        <p:nvSpPr>
          <p:cNvPr id="18" name="TextBox 17">
            <a:extLst>
              <a:ext uri="{FF2B5EF4-FFF2-40B4-BE49-F238E27FC236}">
                <a16:creationId xmlns:a16="http://schemas.microsoft.com/office/drawing/2014/main" id="{87D895B3-A80A-0BDA-717B-DBA54B7EC02B}"/>
              </a:ext>
            </a:extLst>
          </p:cNvPr>
          <p:cNvSpPr txBox="1"/>
          <p:nvPr/>
        </p:nvSpPr>
        <p:spPr>
          <a:xfrm>
            <a:off x="457996" y="5034596"/>
            <a:ext cx="4126545" cy="849928"/>
          </a:xfrm>
          <a:prstGeom prst="rect">
            <a:avLst/>
          </a:prstGeom>
          <a:noFill/>
        </p:spPr>
        <p:txBody>
          <a:bodyPr wrap="square" lIns="0" tIns="0" rIns="0" bIns="0" rtlCol="0" anchor="b">
            <a:noAutofit/>
          </a:bodyPr>
          <a:lstStyle/>
          <a:p>
            <a:pPr>
              <a:buClr>
                <a:srgbClr val="000000"/>
              </a:buClr>
            </a:pPr>
            <a:r>
              <a:rPr lang="en-US" sz="800" b="1" dirty="0">
                <a:solidFill>
                  <a:schemeClr val="bg1"/>
                </a:solidFill>
              </a:rPr>
              <a:t>1 </a:t>
            </a:r>
            <a:r>
              <a:rPr lang="en-US" sz="800" dirty="0">
                <a:solidFill>
                  <a:schemeClr val="bg1"/>
                </a:solidFill>
              </a:rPr>
              <a:t>Women are gaining power when it comes to money – here’s why that’s a big deal, CNBC, May 3, 2022. </a:t>
            </a:r>
            <a:r>
              <a:rPr lang="en-US" sz="800" b="1" dirty="0">
                <a:solidFill>
                  <a:schemeClr val="bg1"/>
                </a:solidFill>
              </a:rPr>
              <a:t>2 </a:t>
            </a:r>
            <a:r>
              <a:rPr lang="en-US" sz="800" dirty="0">
                <a:solidFill>
                  <a:schemeClr val="bg1"/>
                </a:solidFill>
              </a:rPr>
              <a:t>U.S. wealth management.: A growth agenda for the coming decade, McKinsey &amp; Company, February 16, 2022. </a:t>
            </a:r>
            <a:r>
              <a:rPr lang="en-US" sz="800" b="1" dirty="0">
                <a:solidFill>
                  <a:schemeClr val="bg1"/>
                </a:solidFill>
              </a:rPr>
              <a:t>3 </a:t>
            </a:r>
            <a:r>
              <a:rPr lang="en-US" sz="800" dirty="0">
                <a:solidFill>
                  <a:schemeClr val="bg1"/>
                </a:solidFill>
              </a:rPr>
              <a:t>Ibid.</a:t>
            </a:r>
          </a:p>
        </p:txBody>
      </p:sp>
      <p:pic>
        <p:nvPicPr>
          <p:cNvPr id="5" name="Graphic 12">
            <a:extLst>
              <a:ext uri="{FF2B5EF4-FFF2-40B4-BE49-F238E27FC236}">
                <a16:creationId xmlns:a16="http://schemas.microsoft.com/office/drawing/2014/main" id="{4DE34C0A-E90E-2B36-6B51-792302ED2E7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l="-655" t="-2628" r="-677" b="-5029"/>
          <a:stretch/>
        </p:blipFill>
        <p:spPr bwMode="black">
          <a:xfrm>
            <a:off x="479579" y="6253309"/>
            <a:ext cx="1946121" cy="315182"/>
          </a:xfrm>
          <a:prstGeom prst="rect">
            <a:avLst/>
          </a:prstGeom>
        </p:spPr>
      </p:pic>
      <p:sp>
        <p:nvSpPr>
          <p:cNvPr id="24" name="Slide Number Placeholder 23">
            <a:extLst>
              <a:ext uri="{FF2B5EF4-FFF2-40B4-BE49-F238E27FC236}">
                <a16:creationId xmlns:a16="http://schemas.microsoft.com/office/drawing/2014/main" id="{3EDB0FE9-E4C9-C66C-A052-A06B338C4A25}"/>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9</a:t>
            </a:fld>
            <a:endParaRPr lang="en-US" dirty="0"/>
          </a:p>
        </p:txBody>
      </p:sp>
    </p:spTree>
    <p:custDataLst>
      <p:tags r:id="rId1"/>
    </p:custDataLst>
    <p:extLst>
      <p:ext uri="{BB962C8B-B14F-4D97-AF65-F5344CB8AC3E}">
        <p14:creationId xmlns:p14="http://schemas.microsoft.com/office/powerpoint/2010/main" val="164451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489F62-FC22-4C4D-D140-174A7979D0BD}"/>
              </a:ext>
            </a:extLst>
          </p:cNvPr>
          <p:cNvSpPr>
            <a:spLocks noGrp="1"/>
          </p:cNvSpPr>
          <p:nvPr>
            <p:ph type="title"/>
          </p:nvPr>
        </p:nvSpPr>
        <p:spPr>
          <a:xfrm>
            <a:off x="533957" y="463845"/>
            <a:ext cx="3289383" cy="3401475"/>
          </a:xfrm>
        </p:spPr>
        <p:txBody>
          <a:bodyPr/>
          <a:lstStyle/>
          <a:p>
            <a:r>
              <a:rPr lang="en-US" dirty="0"/>
              <a:t>Good communication makes an</a:t>
            </a:r>
            <a:br>
              <a:rPr lang="en-US" dirty="0"/>
            </a:br>
            <a:r>
              <a:rPr lang="en-US" dirty="0"/>
              <a:t>estate plan better </a:t>
            </a:r>
          </a:p>
        </p:txBody>
      </p:sp>
      <p:sp>
        <p:nvSpPr>
          <p:cNvPr id="8" name="Text Placeholder 1">
            <a:extLst>
              <a:ext uri="{FF2B5EF4-FFF2-40B4-BE49-F238E27FC236}">
                <a16:creationId xmlns:a16="http://schemas.microsoft.com/office/drawing/2014/main" id="{6D940EC3-303A-563E-A7E4-6ADB162981A1}"/>
              </a:ext>
            </a:extLst>
          </p:cNvPr>
          <p:cNvSpPr txBox="1">
            <a:spLocks/>
          </p:cNvSpPr>
          <p:nvPr/>
        </p:nvSpPr>
        <p:spPr>
          <a:xfrm>
            <a:off x="533400" y="3097963"/>
            <a:ext cx="2467680" cy="2361842"/>
          </a:xfrm>
          <a:prstGeom prst="rect">
            <a:avLst/>
          </a:prstGeom>
        </p:spPr>
        <p:txBody>
          <a:bodyPr vert="horz" lIns="0" tIns="0" rIns="0" bIns="0" rtlCol="0" anchor="t">
            <a:noAutofit/>
          </a:bodyPr>
          <a:lstStyle>
            <a:lvl1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2400" b="0" kern="1200">
                <a:solidFill>
                  <a:schemeClr val="tx1"/>
                </a:solidFill>
                <a:latin typeface="+mj-lt"/>
                <a:ea typeface="+mn-ea"/>
                <a:cs typeface="+mn-cs"/>
              </a:defRPr>
            </a:lvl1pPr>
            <a:lvl2pPr marL="338328" indent="0" algn="l" defTabSz="914400" rtl="0" eaLnBrk="1" latinLnBrk="0" hangingPunct="1">
              <a:lnSpc>
                <a:spcPct val="95000"/>
              </a:lnSpc>
              <a:spcBef>
                <a:spcPts val="900"/>
              </a:spcBef>
              <a:buClr>
                <a:schemeClr val="tx1"/>
              </a:buClr>
              <a:buSzPct val="115000"/>
              <a:buFont typeface="Arial" panose="020B0604020202020204" pitchFamily="34" charset="0"/>
              <a:buNone/>
              <a:defRPr sz="1800" kern="1200">
                <a:solidFill>
                  <a:schemeClr val="tx1"/>
                </a:solidFill>
                <a:latin typeface="+mn-lt"/>
                <a:ea typeface="+mn-ea"/>
                <a:cs typeface="+mn-cs"/>
              </a:defRPr>
            </a:lvl2pPr>
            <a:lvl3pPr marL="685800" indent="0" algn="l" defTabSz="914400" rtl="0" eaLnBrk="1" latinLnBrk="0" hangingPunct="1">
              <a:lnSpc>
                <a:spcPct val="95000"/>
              </a:lnSpc>
              <a:spcBef>
                <a:spcPts val="800"/>
              </a:spcBef>
              <a:buClr>
                <a:schemeClr val="tx1"/>
              </a:buClr>
              <a:buSzPct val="115000"/>
              <a:buFont typeface="Arial" panose="020B0604020202020204" pitchFamily="34" charset="0"/>
              <a:buNone/>
              <a:defRPr sz="1600" kern="1200">
                <a:solidFill>
                  <a:schemeClr val="tx1"/>
                </a:solidFill>
                <a:latin typeface="+mn-lt"/>
                <a:ea typeface="+mn-ea"/>
                <a:cs typeface="+mn-cs"/>
              </a:defRPr>
            </a:lvl3pPr>
            <a:lvl4pPr marL="1014984" indent="0" algn="l" defTabSz="914400" rtl="0" eaLnBrk="1" latinLnBrk="0" hangingPunct="1">
              <a:lnSpc>
                <a:spcPct val="95000"/>
              </a:lnSpc>
              <a:spcBef>
                <a:spcPts val="600"/>
              </a:spcBef>
              <a:buClr>
                <a:schemeClr val="tx1"/>
              </a:buClr>
              <a:buSzPct val="115000"/>
              <a:buFont typeface="Arial" panose="020B0604020202020204" pitchFamily="34" charset="0"/>
              <a:buNone/>
              <a:defRPr sz="1400" kern="1200">
                <a:solidFill>
                  <a:schemeClr val="tx1"/>
                </a:solidFill>
                <a:latin typeface="+mn-lt"/>
                <a:ea typeface="+mn-ea"/>
                <a:cs typeface="+mn-cs"/>
              </a:defRPr>
            </a:lvl4pPr>
            <a:lvl5pPr marL="1380744" indent="0" algn="l" defTabSz="914400" rtl="0" eaLnBrk="1" latinLnBrk="0" hangingPunct="1">
              <a:lnSpc>
                <a:spcPct val="95000"/>
              </a:lnSpc>
              <a:spcBef>
                <a:spcPts val="600"/>
              </a:spcBef>
              <a:buClr>
                <a:schemeClr val="tx1"/>
              </a:buClr>
              <a:buSzPct val="115000"/>
              <a:buFont typeface="Arial" panose="020B0604020202020204" pitchFamily="34" charset="0"/>
              <a:buNone/>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r>
              <a:rPr lang="en-US" sz="2000" dirty="0">
                <a:solidFill>
                  <a:schemeClr val="bg1"/>
                </a:solidFill>
              </a:rPr>
              <a:t>Be transparent to avoid disputes with your family, heirs,</a:t>
            </a:r>
            <a:br>
              <a:rPr lang="en-US" sz="2000" dirty="0">
                <a:solidFill>
                  <a:schemeClr val="bg1"/>
                </a:solidFill>
              </a:rPr>
            </a:br>
            <a:r>
              <a:rPr lang="en-US" sz="2000" dirty="0">
                <a:solidFill>
                  <a:schemeClr val="bg1"/>
                </a:solidFill>
              </a:rPr>
              <a:t>and anyone else impacted by </a:t>
            </a:r>
            <a:br>
              <a:rPr lang="en-US" sz="2000" dirty="0">
                <a:solidFill>
                  <a:schemeClr val="bg1"/>
                </a:solidFill>
              </a:rPr>
            </a:br>
            <a:r>
              <a:rPr lang="en-US" sz="2000" dirty="0">
                <a:solidFill>
                  <a:schemeClr val="bg1"/>
                </a:solidFill>
              </a:rPr>
              <a:t>your plan.</a:t>
            </a:r>
          </a:p>
          <a:p>
            <a:endParaRPr lang="en-US" dirty="0"/>
          </a:p>
        </p:txBody>
      </p:sp>
      <p:sp>
        <p:nvSpPr>
          <p:cNvPr id="13" name="TextBox 12">
            <a:extLst>
              <a:ext uri="{FF2B5EF4-FFF2-40B4-BE49-F238E27FC236}">
                <a16:creationId xmlns:a16="http://schemas.microsoft.com/office/drawing/2014/main" id="{E18CE437-5D8E-D2E3-3CB3-92BAE5481A65}"/>
              </a:ext>
            </a:extLst>
          </p:cNvPr>
          <p:cNvSpPr txBox="1"/>
          <p:nvPr/>
        </p:nvSpPr>
        <p:spPr>
          <a:xfrm>
            <a:off x="4360066" y="458717"/>
            <a:ext cx="6865662" cy="369332"/>
          </a:xfrm>
          <a:prstGeom prst="rect">
            <a:avLst/>
          </a:prstGeom>
          <a:noFill/>
        </p:spPr>
        <p:txBody>
          <a:bodyPr wrap="none" lIns="0" tIns="0" rIns="0" bIns="0" rtlCol="0">
            <a:spAutoFit/>
          </a:bodyPr>
          <a:lstStyle/>
          <a:p>
            <a:pPr algn="l">
              <a:spcBef>
                <a:spcPts val="600"/>
              </a:spcBef>
            </a:pPr>
            <a:r>
              <a:rPr lang="en-US" sz="2400" b="1" dirty="0"/>
              <a:t>Ongoing and purposeful communication is key</a:t>
            </a:r>
          </a:p>
        </p:txBody>
      </p:sp>
      <p:sp>
        <p:nvSpPr>
          <p:cNvPr id="14" name="Content Placeholder 5">
            <a:extLst>
              <a:ext uri="{FF2B5EF4-FFF2-40B4-BE49-F238E27FC236}">
                <a16:creationId xmlns:a16="http://schemas.microsoft.com/office/drawing/2014/main" id="{259621E5-BABD-5B56-6342-394C0ADEEDCB}"/>
              </a:ext>
            </a:extLst>
          </p:cNvPr>
          <p:cNvSpPr>
            <a:spLocks noGrp="1"/>
          </p:cNvSpPr>
          <p:nvPr>
            <p:ph idx="1"/>
          </p:nvPr>
        </p:nvSpPr>
        <p:spPr>
          <a:xfrm>
            <a:off x="4348165" y="992664"/>
            <a:ext cx="7147149" cy="4210598"/>
          </a:xfrm>
        </p:spPr>
        <p:txBody>
          <a:bodyPr/>
          <a:lstStyle/>
          <a:p>
            <a:pPr marL="0" indent="0">
              <a:buNone/>
            </a:pPr>
            <a:endParaRPr lang="en-US" b="1" dirty="0">
              <a:latin typeface="Arial" panose="020B0604020202020204" pitchFamily="34" charset="0"/>
              <a:cs typeface="Arial" panose="020B0604020202020204" pitchFamily="34" charset="0"/>
            </a:endParaRPr>
          </a:p>
          <a:p>
            <a:r>
              <a:rPr lang="en-US" dirty="0"/>
              <a:t>Complete and maintain a </a:t>
            </a:r>
            <a:r>
              <a:rPr lang="en-US" i="1" dirty="0">
                <a:cs typeface="Arial" panose="020B0604020202020204" pitchFamily="34" charset="0"/>
              </a:rPr>
              <a:t>Family Life Organizer</a:t>
            </a:r>
            <a:r>
              <a:rPr lang="en-US" dirty="0"/>
              <a:t>.</a:t>
            </a:r>
          </a:p>
          <a:p>
            <a:r>
              <a:rPr lang="en-US" dirty="0"/>
              <a:t>Work with your financial professional to host a family meeting to communicate the structure of the estate plan:</a:t>
            </a:r>
          </a:p>
          <a:p>
            <a:pPr marL="458788" lvl="1" indent="-241300"/>
            <a:r>
              <a:rPr lang="en-US" sz="2000" dirty="0"/>
              <a:t>Clearly outline roles and responsibilities involved in managing your estate.</a:t>
            </a:r>
          </a:p>
          <a:p>
            <a:pPr marL="458788" lvl="1" indent="-241300"/>
            <a:r>
              <a:rPr lang="en-US" sz="2000" spc="-20" dirty="0"/>
              <a:t>Clarify inheritance – you do not have to discuss asset values and the amounts heirs will receive.</a:t>
            </a:r>
          </a:p>
          <a:p>
            <a:pPr marL="458788" lvl="1" indent="-241300"/>
            <a:r>
              <a:rPr lang="en-US" sz="2000" spc="-20" dirty="0"/>
              <a:t>Consider having your estate attorney present to explain the technical details.</a:t>
            </a:r>
          </a:p>
          <a:p>
            <a:pPr marL="458788" lvl="1" indent="-241300"/>
            <a:r>
              <a:rPr lang="en-US" sz="2000" spc="-20" dirty="0"/>
              <a:t>Take any feedback from heirs seriously.</a:t>
            </a:r>
          </a:p>
        </p:txBody>
      </p:sp>
      <p:sp>
        <p:nvSpPr>
          <p:cNvPr id="9" name="Slide Number Placeholder 8">
            <a:extLst>
              <a:ext uri="{FF2B5EF4-FFF2-40B4-BE49-F238E27FC236}">
                <a16:creationId xmlns:a16="http://schemas.microsoft.com/office/drawing/2014/main" id="{BACF91D7-F8A6-2036-5725-4E34DAB05783}"/>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90</a:t>
            </a:fld>
            <a:endParaRPr lang="en-US" dirty="0"/>
          </a:p>
        </p:txBody>
      </p:sp>
    </p:spTree>
    <p:extLst>
      <p:ext uri="{BB962C8B-B14F-4D97-AF65-F5344CB8AC3E}">
        <p14:creationId xmlns:p14="http://schemas.microsoft.com/office/powerpoint/2010/main" val="335123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A291BD-5F6F-B3D0-D2CA-7B75815C9F13}"/>
              </a:ext>
            </a:extLst>
          </p:cNvPr>
          <p:cNvSpPr>
            <a:spLocks noGrp="1"/>
          </p:cNvSpPr>
          <p:nvPr>
            <p:ph type="title"/>
          </p:nvPr>
        </p:nvSpPr>
        <p:spPr>
          <a:xfrm>
            <a:off x="533957" y="463845"/>
            <a:ext cx="3289383" cy="3401475"/>
          </a:xfrm>
        </p:spPr>
        <p:txBody>
          <a:bodyPr/>
          <a:lstStyle/>
          <a:p>
            <a:r>
              <a:rPr lang="en-US" dirty="0"/>
              <a:t>Residency change: another reason </a:t>
            </a:r>
            <a:br>
              <a:rPr lang="en-US" dirty="0"/>
            </a:br>
            <a:r>
              <a:rPr lang="en-US" dirty="0"/>
              <a:t>to review</a:t>
            </a:r>
            <a:br>
              <a:rPr lang="en-US" dirty="0"/>
            </a:br>
            <a:endParaRPr lang="en-US" dirty="0"/>
          </a:p>
        </p:txBody>
      </p:sp>
      <p:pic>
        <p:nvPicPr>
          <p:cNvPr id="16" name="Content Placeholder 9">
            <a:extLst>
              <a:ext uri="{FF2B5EF4-FFF2-40B4-BE49-F238E27FC236}">
                <a16:creationId xmlns:a16="http://schemas.microsoft.com/office/drawing/2014/main" id="{9213BDE4-D7CE-9010-B631-4EA037200EA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9945" y="3429001"/>
            <a:ext cx="1505467" cy="1505467"/>
          </a:xfrm>
          <a:prstGeom prst="rect">
            <a:avLst/>
          </a:prstGeom>
        </p:spPr>
      </p:pic>
      <p:sp>
        <p:nvSpPr>
          <p:cNvPr id="11" name="Text Placeholder 6">
            <a:extLst>
              <a:ext uri="{FF2B5EF4-FFF2-40B4-BE49-F238E27FC236}">
                <a16:creationId xmlns:a16="http://schemas.microsoft.com/office/drawing/2014/main" id="{D54F052F-1C5F-FA46-0325-28123321E5A8}"/>
              </a:ext>
            </a:extLst>
          </p:cNvPr>
          <p:cNvSpPr txBox="1">
            <a:spLocks/>
          </p:cNvSpPr>
          <p:nvPr/>
        </p:nvSpPr>
        <p:spPr>
          <a:xfrm>
            <a:off x="4348163" y="463845"/>
            <a:ext cx="6909117" cy="5935439"/>
          </a:xfrm>
          <a:prstGeom prst="rect">
            <a:avLst/>
          </a:prstGeom>
        </p:spPr>
        <p:txBody>
          <a:bodyPr vert="horz" lIns="0" tIns="0" rIns="0" bIns="0" rtlCol="0">
            <a:noAutofit/>
          </a:bodyPr>
          <a:lstStyle>
            <a:lvl1pPr marL="237744"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1pPr>
            <a:lvl2pPr marL="576072"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2pPr>
            <a:lvl3pPr marL="914400"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US" sz="2000" b="1" dirty="0"/>
              <a:t>State laws vary regarding wills, advance directives, trusts, powers of attorney, and taxes. </a:t>
            </a:r>
          </a:p>
          <a:p>
            <a:pPr marL="0" indent="0">
              <a:spcBef>
                <a:spcPts val="1200"/>
              </a:spcBef>
              <a:buFont typeface="Arial" panose="020B0604020202020204" pitchFamily="34" charset="0"/>
              <a:buNone/>
            </a:pPr>
            <a:r>
              <a:rPr lang="en-US" sz="2000" dirty="0"/>
              <a:t>Examples: </a:t>
            </a:r>
          </a:p>
          <a:p>
            <a:pPr>
              <a:spcBef>
                <a:spcPts val="1200"/>
              </a:spcBef>
            </a:pPr>
            <a:r>
              <a:rPr lang="en-US" sz="2000" dirty="0"/>
              <a:t>Many states do not allow non-resident executors.</a:t>
            </a:r>
          </a:p>
          <a:p>
            <a:pPr>
              <a:spcBef>
                <a:spcPts val="1200"/>
              </a:spcBef>
            </a:pPr>
            <a:r>
              <a:rPr lang="en-US" sz="2000" dirty="0"/>
              <a:t>Florida law does not recognize handwritten or</a:t>
            </a:r>
            <a:br>
              <a:rPr lang="en-US" sz="2000" dirty="0"/>
            </a:br>
            <a:r>
              <a:rPr lang="en-US" sz="2000" dirty="0"/>
              <a:t>“holographic” wills.</a:t>
            </a:r>
          </a:p>
          <a:p>
            <a:pPr>
              <a:spcBef>
                <a:spcPts val="1200"/>
              </a:spcBef>
            </a:pPr>
            <a:r>
              <a:rPr lang="en-US" sz="2000" dirty="0"/>
              <a:t>13 states have an estate or inheritance tax </a:t>
            </a:r>
            <a:br>
              <a:rPr lang="en-US" sz="2000" dirty="0"/>
            </a:br>
            <a:r>
              <a:rPr lang="en-US" sz="2000" dirty="0"/>
              <a:t>(e.g., Connecticut, District of Columbia, Hawaii,</a:t>
            </a:r>
            <a:br>
              <a:rPr lang="en-US" sz="2000" dirty="0"/>
            </a:br>
            <a:r>
              <a:rPr lang="en-US" sz="2000" dirty="0"/>
              <a:t>Illinois, New York, Maine).</a:t>
            </a:r>
          </a:p>
          <a:p>
            <a:pPr marL="0" indent="0">
              <a:spcBef>
                <a:spcPts val="1200"/>
              </a:spcBef>
              <a:buFont typeface="Arial" panose="020B0604020202020204" pitchFamily="34" charset="0"/>
              <a:buNone/>
            </a:pPr>
            <a:r>
              <a:rPr lang="en-US" sz="2000" b="1" dirty="0">
                <a:cs typeface="Arial" panose="020B0604020202020204" pitchFamily="34" charset="0"/>
              </a:rPr>
              <a:t>Don’t file it and forget it!</a:t>
            </a:r>
          </a:p>
          <a:p>
            <a:pPr marL="0" indent="0">
              <a:spcBef>
                <a:spcPts val="1200"/>
              </a:spcBef>
              <a:buFont typeface="Arial" panose="020B0604020202020204" pitchFamily="34" charset="0"/>
              <a:buNone/>
            </a:pPr>
            <a:r>
              <a:rPr lang="en-US" sz="2000" dirty="0"/>
              <a:t>Even if you don’t move, review your estate plan every three to five years as well as:</a:t>
            </a:r>
          </a:p>
          <a:p>
            <a:pPr>
              <a:spcBef>
                <a:spcPts val="1200"/>
              </a:spcBef>
            </a:pPr>
            <a:r>
              <a:rPr lang="en-US" sz="2000" dirty="0"/>
              <a:t>When any major life change occurs for you, your beneficiaries, </a:t>
            </a:r>
            <a:r>
              <a:rPr lang="en-US" sz="2000" spc="-20" dirty="0"/>
              <a:t>or your fiduciaries (e.g., birth, death, (re)marriage, divorce).</a:t>
            </a:r>
          </a:p>
          <a:p>
            <a:pPr>
              <a:spcBef>
                <a:spcPts val="1200"/>
              </a:spcBef>
            </a:pPr>
            <a:r>
              <a:rPr lang="en-US" sz="2000" dirty="0"/>
              <a:t>When tax laws change. </a:t>
            </a:r>
          </a:p>
        </p:txBody>
      </p:sp>
      <p:sp>
        <p:nvSpPr>
          <p:cNvPr id="2" name="Slide Number Placeholder 1">
            <a:extLst>
              <a:ext uri="{FF2B5EF4-FFF2-40B4-BE49-F238E27FC236}">
                <a16:creationId xmlns:a16="http://schemas.microsoft.com/office/drawing/2014/main" id="{01E93507-D79C-4C02-9CD3-2D635D888619}"/>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91</a:t>
            </a:fld>
            <a:endParaRPr lang="en-US" dirty="0"/>
          </a:p>
        </p:txBody>
      </p:sp>
    </p:spTree>
    <p:extLst>
      <p:ext uri="{BB962C8B-B14F-4D97-AF65-F5344CB8AC3E}">
        <p14:creationId xmlns:p14="http://schemas.microsoft.com/office/powerpoint/2010/main" val="1145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7FA4A5-E795-C497-3346-2AF5EB8E1BF0}"/>
              </a:ext>
            </a:extLst>
          </p:cNvPr>
          <p:cNvSpPr>
            <a:spLocks noGrp="1"/>
          </p:cNvSpPr>
          <p:nvPr>
            <p:ph type="title"/>
          </p:nvPr>
        </p:nvSpPr>
        <p:spPr>
          <a:xfrm>
            <a:off x="533957" y="463845"/>
            <a:ext cx="3289383" cy="3401475"/>
          </a:xfrm>
        </p:spPr>
        <p:txBody>
          <a:bodyPr/>
          <a:lstStyle/>
          <a:p>
            <a:r>
              <a:rPr lang="en-US" dirty="0"/>
              <a:t>Your estate plan’s quarterback</a:t>
            </a:r>
            <a:br>
              <a:rPr lang="en-US" dirty="0"/>
            </a:br>
            <a:endParaRPr lang="en-US" dirty="0"/>
          </a:p>
        </p:txBody>
      </p:sp>
      <p:pic>
        <p:nvPicPr>
          <p:cNvPr id="14" name="Graphic 13">
            <a:extLst>
              <a:ext uri="{FF2B5EF4-FFF2-40B4-BE49-F238E27FC236}">
                <a16:creationId xmlns:a16="http://schemas.microsoft.com/office/drawing/2014/main" id="{F5391E01-8AC2-F203-7D25-9BA28C38DB7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7599" y="2693879"/>
            <a:ext cx="1413695" cy="1470243"/>
          </a:xfrm>
          <a:prstGeom prst="rect">
            <a:avLst/>
          </a:prstGeom>
        </p:spPr>
      </p:pic>
      <p:sp>
        <p:nvSpPr>
          <p:cNvPr id="11" name="Content Placeholder 5">
            <a:extLst>
              <a:ext uri="{FF2B5EF4-FFF2-40B4-BE49-F238E27FC236}">
                <a16:creationId xmlns:a16="http://schemas.microsoft.com/office/drawing/2014/main" id="{B3A05AB6-B806-3767-2521-29A071DE8A31}"/>
              </a:ext>
            </a:extLst>
          </p:cNvPr>
          <p:cNvSpPr>
            <a:spLocks noGrp="1"/>
          </p:cNvSpPr>
          <p:nvPr>
            <p:ph idx="1"/>
          </p:nvPr>
        </p:nvSpPr>
        <p:spPr>
          <a:xfrm>
            <a:off x="4348164" y="463844"/>
            <a:ext cx="7386516" cy="5935438"/>
          </a:xfrm>
        </p:spPr>
        <p:txBody>
          <a:bodyPr/>
          <a:lstStyle/>
          <a:p>
            <a:pPr marL="0" indent="0">
              <a:buNone/>
            </a:pPr>
            <a:r>
              <a:rPr lang="en-US" sz="2400" dirty="0"/>
              <a:t>Your financial professional is in an ideal position to be the quarterback of your estate plan, coordinating the “players” on your team, </a:t>
            </a:r>
            <a:r>
              <a:rPr lang="en-US" sz="2400" spc="-20" dirty="0"/>
              <a:t>streamlining the process, and creating a long-term </a:t>
            </a:r>
            <a:r>
              <a:rPr lang="en-US" sz="2400" dirty="0"/>
              <a:t>game plan to reach all your goals.  </a:t>
            </a:r>
          </a:p>
          <a:p>
            <a:pPr marL="0" indent="0">
              <a:buNone/>
            </a:pPr>
            <a:endParaRPr lang="en-US" dirty="0"/>
          </a:p>
          <a:p>
            <a:pPr marL="0" indent="0">
              <a:buNone/>
            </a:pPr>
            <a:r>
              <a:rPr lang="en-US" b="1" spc="-20" dirty="0"/>
              <a:t>Ways your financial professional can help include</a:t>
            </a:r>
            <a:r>
              <a:rPr lang="en-US" spc="-20" dirty="0"/>
              <a:t>:</a:t>
            </a:r>
          </a:p>
          <a:p>
            <a:r>
              <a:rPr lang="en-US" dirty="0"/>
              <a:t>Collecting and organizing all needed information.</a:t>
            </a:r>
          </a:p>
          <a:p>
            <a:r>
              <a:rPr lang="en-US" dirty="0"/>
              <a:t>Referring you to estate attorneys, tax </a:t>
            </a:r>
            <a:r>
              <a:rPr lang="en-CA" dirty="0">
                <a:solidFill>
                  <a:srgbClr val="000000"/>
                </a:solidFill>
                <a:effectLst/>
                <a:latin typeface="Helvetica" pitchFamily="2" charset="0"/>
              </a:rPr>
              <a:t>professionals</a:t>
            </a:r>
            <a:r>
              <a:rPr lang="en-US" dirty="0"/>
              <a:t>, and insurance agents.</a:t>
            </a:r>
          </a:p>
          <a:p>
            <a:r>
              <a:rPr lang="en-US" dirty="0"/>
              <a:t>Helping you plan for funding estate taxes</a:t>
            </a:r>
          </a:p>
          <a:p>
            <a:r>
              <a:rPr lang="en-US" dirty="0"/>
              <a:t>Retitling your assets (if necessary).</a:t>
            </a:r>
          </a:p>
          <a:p>
            <a:r>
              <a:rPr lang="en-US" dirty="0"/>
              <a:t>Working with you on a Family Life Organizer.</a:t>
            </a:r>
          </a:p>
          <a:p>
            <a:r>
              <a:rPr lang="en-US" dirty="0"/>
              <a:t>Hosting family meetings.</a:t>
            </a:r>
          </a:p>
        </p:txBody>
      </p:sp>
      <p:sp>
        <p:nvSpPr>
          <p:cNvPr id="2" name="Slide Number Placeholder 1">
            <a:extLst>
              <a:ext uri="{FF2B5EF4-FFF2-40B4-BE49-F238E27FC236}">
                <a16:creationId xmlns:a16="http://schemas.microsoft.com/office/drawing/2014/main" id="{88B46209-16E4-5BEB-C797-77FAB92EA98B}"/>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92</a:t>
            </a:fld>
            <a:endParaRPr lang="en-US" dirty="0"/>
          </a:p>
        </p:txBody>
      </p:sp>
    </p:spTree>
    <p:extLst>
      <p:ext uri="{BB962C8B-B14F-4D97-AF65-F5344CB8AC3E}">
        <p14:creationId xmlns:p14="http://schemas.microsoft.com/office/powerpoint/2010/main" val="424770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186FF3-22D3-21C9-E918-EB60BEF68926}"/>
              </a:ext>
            </a:extLst>
          </p:cNvPr>
          <p:cNvSpPr>
            <a:spLocks noGrp="1"/>
          </p:cNvSpPr>
          <p:nvPr>
            <p:ph type="title"/>
          </p:nvPr>
        </p:nvSpPr>
        <p:spPr>
          <a:xfrm>
            <a:off x="466342" y="472437"/>
            <a:ext cx="11274553" cy="792167"/>
          </a:xfrm>
        </p:spPr>
        <p:txBody>
          <a:bodyPr/>
          <a:lstStyle/>
          <a:p>
            <a:r>
              <a:rPr lang="en-US" dirty="0"/>
              <a:t>Estate planning essentials checklist</a:t>
            </a:r>
            <a:br>
              <a:rPr lang="en-US" dirty="0"/>
            </a:br>
            <a:endParaRPr lang="en-US" dirty="0"/>
          </a:p>
        </p:txBody>
      </p:sp>
      <p:grpSp>
        <p:nvGrpSpPr>
          <p:cNvPr id="2" name="Group 1" descr="Screen capture of Manulife John Hancock Investments’ Estate Planning essentials checklist. This checklist outlines the various elements of an estate plan in detail, with action steps for your client to complete and review with you.">
            <a:extLst>
              <a:ext uri="{FF2B5EF4-FFF2-40B4-BE49-F238E27FC236}">
                <a16:creationId xmlns:a16="http://schemas.microsoft.com/office/drawing/2014/main" id="{2CFAD4C3-A7AE-7A1C-7088-3D7CAA529753}"/>
              </a:ext>
            </a:extLst>
          </p:cNvPr>
          <p:cNvGrpSpPr/>
          <p:nvPr/>
        </p:nvGrpSpPr>
        <p:grpSpPr>
          <a:xfrm>
            <a:off x="1724590" y="1467662"/>
            <a:ext cx="8539285" cy="3993941"/>
            <a:chOff x="1724590" y="1467662"/>
            <a:chExt cx="8539285" cy="3993941"/>
          </a:xfrm>
        </p:grpSpPr>
        <p:pic>
          <p:nvPicPr>
            <p:cNvPr id="12" name="Picture 11">
              <a:extLst>
                <a:ext uri="{FF2B5EF4-FFF2-40B4-BE49-F238E27FC236}">
                  <a16:creationId xmlns:a16="http://schemas.microsoft.com/office/drawing/2014/main" id="{362F2175-7D12-2469-B13A-1E22315A84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24590" y="1467662"/>
              <a:ext cx="3084429" cy="3993941"/>
            </a:xfrm>
            <a:prstGeom prst="rect">
              <a:avLst/>
            </a:prstGeom>
            <a:ln w="6350">
              <a:solidFill>
                <a:schemeClr val="bg1">
                  <a:lumMod val="65000"/>
                </a:schemeClr>
              </a:solidFill>
            </a:ln>
            <a:effectLst/>
          </p:spPr>
        </p:pic>
        <p:grpSp>
          <p:nvGrpSpPr>
            <p:cNvPr id="9" name="Group 8">
              <a:extLst>
                <a:ext uri="{FF2B5EF4-FFF2-40B4-BE49-F238E27FC236}">
                  <a16:creationId xmlns:a16="http://schemas.microsoft.com/office/drawing/2014/main" id="{ABCB1C5F-32CA-A999-49E4-451FCC85671F}"/>
                </a:ext>
              </a:extLst>
            </p:cNvPr>
            <p:cNvGrpSpPr/>
            <p:nvPr/>
          </p:nvGrpSpPr>
          <p:grpSpPr>
            <a:xfrm>
              <a:off x="5147758" y="1885407"/>
              <a:ext cx="5116117" cy="3576196"/>
              <a:chOff x="5147758" y="1793967"/>
              <a:chExt cx="5116117" cy="3576196"/>
            </a:xfrm>
          </p:grpSpPr>
          <p:pic>
            <p:nvPicPr>
              <p:cNvPr id="8" name="Picture 7">
                <a:extLst>
                  <a:ext uri="{FF2B5EF4-FFF2-40B4-BE49-F238E27FC236}">
                    <a16:creationId xmlns:a16="http://schemas.microsoft.com/office/drawing/2014/main" id="{513B5A85-1D8E-237E-C720-2E76AD4125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594166" y="1793967"/>
                <a:ext cx="2064650" cy="2671901"/>
              </a:xfrm>
              <a:prstGeom prst="rect">
                <a:avLst/>
              </a:prstGeom>
              <a:ln w="6350">
                <a:solidFill>
                  <a:schemeClr val="bg1">
                    <a:lumMod val="65000"/>
                  </a:schemeClr>
                </a:solidFill>
              </a:ln>
              <a:effectLst/>
            </p:spPr>
          </p:pic>
          <p:pic>
            <p:nvPicPr>
              <p:cNvPr id="7" name="Picture 6">
                <a:extLst>
                  <a:ext uri="{FF2B5EF4-FFF2-40B4-BE49-F238E27FC236}">
                    <a16:creationId xmlns:a16="http://schemas.microsoft.com/office/drawing/2014/main" id="{9ECB68D1-8F75-D158-0CE2-6AA5990D426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64151" y="2246114"/>
                <a:ext cx="2064650" cy="2671901"/>
              </a:xfrm>
              <a:prstGeom prst="rect">
                <a:avLst/>
              </a:prstGeom>
              <a:ln w="6350">
                <a:solidFill>
                  <a:schemeClr val="bg1">
                    <a:lumMod val="65000"/>
                  </a:schemeClr>
                </a:solidFill>
              </a:ln>
              <a:effectLst/>
            </p:spPr>
          </p:pic>
          <p:pic>
            <p:nvPicPr>
              <p:cNvPr id="14" name="Picture 13">
                <a:extLst>
                  <a:ext uri="{FF2B5EF4-FFF2-40B4-BE49-F238E27FC236}">
                    <a16:creationId xmlns:a16="http://schemas.microsoft.com/office/drawing/2014/main" id="{52BE478A-5868-355B-163F-41DDA3AD079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147758" y="2698262"/>
                <a:ext cx="2064650" cy="2671901"/>
              </a:xfrm>
              <a:prstGeom prst="rect">
                <a:avLst/>
              </a:prstGeom>
              <a:ln w="6350">
                <a:solidFill>
                  <a:schemeClr val="bg1">
                    <a:lumMod val="65000"/>
                  </a:schemeClr>
                </a:solidFill>
              </a:ln>
              <a:effectLst/>
            </p:spPr>
          </p:pic>
          <p:pic>
            <p:nvPicPr>
              <p:cNvPr id="13" name="Picture 12">
                <a:extLst>
                  <a:ext uri="{FF2B5EF4-FFF2-40B4-BE49-F238E27FC236}">
                    <a16:creationId xmlns:a16="http://schemas.microsoft.com/office/drawing/2014/main" id="{CAC2695B-8CF6-0DCA-8263-54E0ABC566B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199225" y="1793967"/>
                <a:ext cx="2064650" cy="2671901"/>
              </a:xfrm>
              <a:prstGeom prst="rect">
                <a:avLst/>
              </a:prstGeom>
              <a:ln w="6350">
                <a:solidFill>
                  <a:schemeClr val="bg1">
                    <a:lumMod val="65000"/>
                  </a:schemeClr>
                </a:solidFill>
              </a:ln>
              <a:effectLst/>
            </p:spPr>
          </p:pic>
          <p:pic>
            <p:nvPicPr>
              <p:cNvPr id="15" name="Picture 14">
                <a:extLst>
                  <a:ext uri="{FF2B5EF4-FFF2-40B4-BE49-F238E27FC236}">
                    <a16:creationId xmlns:a16="http://schemas.microsoft.com/office/drawing/2014/main" id="{47474B76-5DA9-9927-11DC-524E5AF2176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969210" y="2246114"/>
                <a:ext cx="2064650" cy="2671901"/>
              </a:xfrm>
              <a:prstGeom prst="rect">
                <a:avLst/>
              </a:prstGeom>
              <a:ln w="6350">
                <a:solidFill>
                  <a:schemeClr val="bg1">
                    <a:lumMod val="65000"/>
                  </a:schemeClr>
                </a:solidFill>
              </a:ln>
              <a:effectLst/>
            </p:spPr>
          </p:pic>
          <p:pic>
            <p:nvPicPr>
              <p:cNvPr id="16" name="Picture 15">
                <a:extLst>
                  <a:ext uri="{FF2B5EF4-FFF2-40B4-BE49-F238E27FC236}">
                    <a16:creationId xmlns:a16="http://schemas.microsoft.com/office/drawing/2014/main" id="{AE6F8D82-78D4-A552-AC2E-FC2D9254FF3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752817" y="2698262"/>
                <a:ext cx="2064650" cy="2671901"/>
              </a:xfrm>
              <a:prstGeom prst="rect">
                <a:avLst/>
              </a:prstGeom>
              <a:ln w="6350">
                <a:solidFill>
                  <a:schemeClr val="bg1">
                    <a:lumMod val="65000"/>
                  </a:schemeClr>
                </a:solidFill>
              </a:ln>
              <a:effectLst/>
            </p:spPr>
          </p:pic>
        </p:grpSp>
      </p:grpSp>
      <p:sp>
        <p:nvSpPr>
          <p:cNvPr id="6" name="Text Placeholder 5">
            <a:extLst>
              <a:ext uri="{FF2B5EF4-FFF2-40B4-BE49-F238E27FC236}">
                <a16:creationId xmlns:a16="http://schemas.microsoft.com/office/drawing/2014/main" id="{D0D76B43-807E-A95B-06F3-3B73209AF6E0}"/>
              </a:ext>
            </a:extLst>
          </p:cNvPr>
          <p:cNvSpPr>
            <a:spLocks noGrp="1"/>
          </p:cNvSpPr>
          <p:nvPr>
            <p:ph type="body" sz="quarter" idx="13"/>
          </p:nvPr>
        </p:nvSpPr>
        <p:spPr>
          <a:xfrm>
            <a:off x="4051300" y="6110288"/>
            <a:ext cx="7083425" cy="403225"/>
          </a:xfrm>
        </p:spPr>
        <p:txBody>
          <a:bodyPr/>
          <a:lstStyle/>
          <a:p>
            <a:r>
              <a:rPr lang="en-CA" dirty="0"/>
              <a:t>This material does not constitute tax, legal, or accounting advice, and neither John Hancock nor any of its agents, employees, or registered representatives are in the business of offering such advice. It was not intended or written for use, and cannot be used, by any taxpayer for the purpose of avoiding any IRS penalty. It was written to support the marketing of the transactions or topics it addresses. Anyone interested in these transactions or topics should seek advice based on his or her particular circumstances from independent professional advisors.</a:t>
            </a:r>
          </a:p>
        </p:txBody>
      </p:sp>
      <p:sp>
        <p:nvSpPr>
          <p:cNvPr id="4" name="Slide Number Placeholder 3">
            <a:extLst>
              <a:ext uri="{FF2B5EF4-FFF2-40B4-BE49-F238E27FC236}">
                <a16:creationId xmlns:a16="http://schemas.microsoft.com/office/drawing/2014/main" id="{7F6619AB-DA2D-7BAB-1593-D50B17C7D9B3}"/>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93</a:t>
            </a:fld>
            <a:endParaRPr lang="en-US" dirty="0"/>
          </a:p>
        </p:txBody>
      </p:sp>
    </p:spTree>
    <p:extLst>
      <p:ext uri="{BB962C8B-B14F-4D97-AF65-F5344CB8AC3E}">
        <p14:creationId xmlns:p14="http://schemas.microsoft.com/office/powerpoint/2010/main" val="48182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ppy senior using a tablet. ">
            <a:extLst>
              <a:ext uri="{FF2B5EF4-FFF2-40B4-BE49-F238E27FC236}">
                <a16:creationId xmlns:a16="http://schemas.microsoft.com/office/drawing/2014/main" id="{7753C3E1-2E77-6AF7-7331-636260D9ED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88825" cy="6858000"/>
          </a:xfrm>
          <a:prstGeom prst="rect">
            <a:avLst/>
          </a:prstGeom>
        </p:spPr>
      </p:pic>
      <p:sp>
        <p:nvSpPr>
          <p:cNvPr id="6" name="Rectangle 5">
            <a:extLst>
              <a:ext uri="{FF2B5EF4-FFF2-40B4-BE49-F238E27FC236}">
                <a16:creationId xmlns:a16="http://schemas.microsoft.com/office/drawing/2014/main" id="{26D1EDFF-D297-9B94-A7B1-9CE5AEC52EA1}"/>
              </a:ext>
              <a:ext uri="{C183D7F6-B498-43B3-948B-1728B52AA6E4}">
                <adec:decorative xmlns:adec="http://schemas.microsoft.com/office/drawing/2017/decorative" val="1"/>
              </a:ext>
            </a:extLst>
          </p:cNvPr>
          <p:cNvSpPr/>
          <p:nvPr/>
        </p:nvSpPr>
        <p:spPr>
          <a:xfrm>
            <a:off x="4265611" y="0"/>
            <a:ext cx="7923213" cy="6858000"/>
          </a:xfrm>
          <a:prstGeom prst="rect">
            <a:avLst/>
          </a:prstGeom>
          <a:gradFill flip="none" rotWithShape="1">
            <a:gsLst>
              <a:gs pos="0">
                <a:schemeClr val="bg1">
                  <a:lumMod val="0"/>
                  <a:alpha val="0"/>
                </a:schemeClr>
              </a:gs>
              <a:gs pos="52000">
                <a:schemeClr val="tx1">
                  <a:alpha val="51877"/>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defRPr/>
            </a:pPr>
            <a:endParaRPr lang="en-US" dirty="0">
              <a:solidFill>
                <a:prstClr val="white"/>
              </a:solidFill>
              <a:latin typeface="Arial" panose="020B0604020202020204"/>
            </a:endParaRPr>
          </a:p>
        </p:txBody>
      </p:sp>
      <p:pic>
        <p:nvPicPr>
          <p:cNvPr id="4" name="Graphic 12">
            <a:extLst>
              <a:ext uri="{FF2B5EF4-FFF2-40B4-BE49-F238E27FC236}">
                <a16:creationId xmlns:a16="http://schemas.microsoft.com/office/drawing/2014/main" id="{D6D3EED2-7EFE-DC70-4A3B-EB2BBED1169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l="-655" t="-2628" r="-677" b="-5029"/>
          <a:stretch/>
        </p:blipFill>
        <p:spPr bwMode="black">
          <a:xfrm>
            <a:off x="455150" y="6240355"/>
            <a:ext cx="1673333" cy="271003"/>
          </a:xfrm>
          <a:prstGeom prst="rect">
            <a:avLst/>
          </a:prstGeom>
        </p:spPr>
      </p:pic>
      <p:sp>
        <p:nvSpPr>
          <p:cNvPr id="2" name="Title 1">
            <a:extLst>
              <a:ext uri="{FF2B5EF4-FFF2-40B4-BE49-F238E27FC236}">
                <a16:creationId xmlns:a16="http://schemas.microsoft.com/office/drawing/2014/main" id="{A1CFB30E-96B7-2966-1283-F7BCD3B06274}"/>
              </a:ext>
            </a:extLst>
          </p:cNvPr>
          <p:cNvSpPr>
            <a:spLocks noGrp="1"/>
          </p:cNvSpPr>
          <p:nvPr>
            <p:ph type="title"/>
          </p:nvPr>
        </p:nvSpPr>
        <p:spPr>
          <a:xfrm>
            <a:off x="6804716" y="533400"/>
            <a:ext cx="4966913" cy="3911600"/>
          </a:xfrm>
        </p:spPr>
        <p:txBody>
          <a:bodyPr anchor="t" anchorCtr="0">
            <a:noAutofit/>
          </a:bodyPr>
          <a:lstStyle/>
          <a:p>
            <a:pPr>
              <a:lnSpc>
                <a:spcPts val="7600"/>
              </a:lnSpc>
            </a:pPr>
            <a:r>
              <a:rPr lang="en-US" sz="6400" dirty="0">
                <a:solidFill>
                  <a:schemeClr val="bg1"/>
                </a:solidFill>
              </a:rPr>
              <a:t>Strategic philanthropy</a:t>
            </a:r>
            <a:br>
              <a:rPr lang="en-US" sz="6400" dirty="0">
                <a:solidFill>
                  <a:schemeClr val="bg1"/>
                </a:solidFill>
              </a:rPr>
            </a:br>
            <a:r>
              <a:rPr lang="en-US" sz="6400" dirty="0">
                <a:solidFill>
                  <a:schemeClr val="bg1"/>
                </a:solidFill>
              </a:rPr>
              <a:t>and leaving a legacy</a:t>
            </a:r>
            <a:br>
              <a:rPr lang="en-US" sz="6400" dirty="0">
                <a:solidFill>
                  <a:schemeClr val="bg1"/>
                </a:solidFill>
              </a:rPr>
            </a:br>
            <a:endParaRPr lang="en-US" sz="6400" dirty="0">
              <a:solidFill>
                <a:schemeClr val="bg1"/>
              </a:solidFill>
            </a:endParaRPr>
          </a:p>
        </p:txBody>
      </p:sp>
      <p:sp>
        <p:nvSpPr>
          <p:cNvPr id="7" name="Slide Number Placeholder 6">
            <a:extLst>
              <a:ext uri="{FF2B5EF4-FFF2-40B4-BE49-F238E27FC236}">
                <a16:creationId xmlns:a16="http://schemas.microsoft.com/office/drawing/2014/main" id="{452A528F-FF86-DB58-F1C9-527873F52CC0}"/>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CA" smtClean="0">
                <a:solidFill>
                  <a:schemeClr val="bg1"/>
                </a:solidFill>
              </a:rPr>
              <a:pPr/>
              <a:t>94</a:t>
            </a:fld>
            <a:endParaRPr lang="en-CA" dirty="0">
              <a:solidFill>
                <a:schemeClr val="bg1"/>
              </a:solidFill>
            </a:endParaRPr>
          </a:p>
        </p:txBody>
      </p:sp>
    </p:spTree>
    <p:extLst>
      <p:ext uri="{BB962C8B-B14F-4D97-AF65-F5344CB8AC3E}">
        <p14:creationId xmlns:p14="http://schemas.microsoft.com/office/powerpoint/2010/main" val="146884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466342" y="472437"/>
            <a:ext cx="11274553" cy="792167"/>
          </a:xfrm>
        </p:spPr>
        <p:txBody>
          <a:bodyPr/>
          <a:lstStyle/>
          <a:p>
            <a:r>
              <a:rPr lang="en-US" altLang="en-US" dirty="0">
                <a:sym typeface="Calibri Bold" pitchFamily="2" charset="0"/>
              </a:rPr>
              <a:t>Case study: Strategic philanthropy and leaving a legacy</a:t>
            </a:r>
          </a:p>
        </p:txBody>
      </p:sp>
      <p:sp>
        <p:nvSpPr>
          <p:cNvPr id="15" name="TextBox 14">
            <a:extLst>
              <a:ext uri="{FF2B5EF4-FFF2-40B4-BE49-F238E27FC236}">
                <a16:creationId xmlns:a16="http://schemas.microsoft.com/office/drawing/2014/main" id="{D147183D-C5C8-2A47-6E25-78C055DD49CA}"/>
              </a:ext>
            </a:extLst>
          </p:cNvPr>
          <p:cNvSpPr txBox="1"/>
          <p:nvPr/>
        </p:nvSpPr>
        <p:spPr>
          <a:xfrm>
            <a:off x="457836" y="959956"/>
            <a:ext cx="8387663" cy="307777"/>
          </a:xfrm>
          <a:prstGeom prst="rect">
            <a:avLst/>
          </a:prstGeom>
          <a:noFill/>
        </p:spPr>
        <p:txBody>
          <a:bodyPr wrap="square" lIns="0" tIns="0" rIns="0" bIns="0" rtlCol="0">
            <a:spAutoFit/>
          </a:bodyPr>
          <a:lstStyle/>
          <a:p>
            <a:pPr>
              <a:spcBef>
                <a:spcPts val="450"/>
              </a:spcBef>
              <a:defRPr/>
            </a:pPr>
            <a:r>
              <a:rPr lang="en-US" altLang="en-US" sz="2000" i="1" dirty="0">
                <a:solidFill>
                  <a:prstClr val="black"/>
                </a:solidFill>
                <a:latin typeface="Arial" panose="020B0604020202020204"/>
                <a:sym typeface="Calibri Bold" pitchFamily="2" charset="0"/>
              </a:rPr>
              <a:t>Shirley Friedman, age 70</a:t>
            </a:r>
          </a:p>
        </p:txBody>
      </p:sp>
      <p:sp>
        <p:nvSpPr>
          <p:cNvPr id="16" name="Content Placeholder 6">
            <a:extLst>
              <a:ext uri="{FF2B5EF4-FFF2-40B4-BE49-F238E27FC236}">
                <a16:creationId xmlns:a16="http://schemas.microsoft.com/office/drawing/2014/main" id="{C252ABA6-94F9-871C-8DCC-92E9B4F3AF13}"/>
              </a:ext>
            </a:extLst>
          </p:cNvPr>
          <p:cNvSpPr>
            <a:spLocks noGrp="1"/>
          </p:cNvSpPr>
          <p:nvPr>
            <p:ph idx="1"/>
          </p:nvPr>
        </p:nvSpPr>
        <p:spPr>
          <a:xfrm>
            <a:off x="457836" y="1799080"/>
            <a:ext cx="6471284" cy="2215991"/>
          </a:xfrm>
        </p:spPr>
        <p:txBody>
          <a:bodyPr>
            <a:spAutoFit/>
          </a:bodyPr>
          <a:lstStyle/>
          <a:p>
            <a:r>
              <a:rPr lang="en-CA" sz="2000" dirty="0"/>
              <a:t>Successful woman interested in philanthropy </a:t>
            </a:r>
          </a:p>
          <a:p>
            <a:r>
              <a:rPr lang="en-CA" sz="2000" dirty="0"/>
              <a:t>High net worth, with a comfortable home and</a:t>
            </a:r>
            <a:br>
              <a:rPr lang="en-CA" sz="2000" dirty="0"/>
            </a:br>
            <a:r>
              <a:rPr lang="en-CA" sz="2000" dirty="0"/>
              <a:t>vacation property</a:t>
            </a:r>
          </a:p>
          <a:p>
            <a:r>
              <a:rPr lang="en-CA" sz="2000" dirty="0"/>
              <a:t>Part of a large extended family but has no children or other dependents </a:t>
            </a:r>
          </a:p>
          <a:p>
            <a:pPr>
              <a:spcAft>
                <a:spcPts val="800"/>
              </a:spcAft>
            </a:pPr>
            <a:r>
              <a:rPr lang="en-CA" sz="2000" dirty="0"/>
              <a:t>Wants to be intentional about her charitable activities</a:t>
            </a:r>
            <a:endParaRPr lang="en-US" dirty="0"/>
          </a:p>
        </p:txBody>
      </p:sp>
      <p:pic>
        <p:nvPicPr>
          <p:cNvPr id="8" name="Picture 7" descr="A happy senior talking on a cellphone. ">
            <a:extLst>
              <a:ext uri="{FF2B5EF4-FFF2-40B4-BE49-F238E27FC236}">
                <a16:creationId xmlns:a16="http://schemas.microsoft.com/office/drawing/2014/main" id="{16A66D4D-204D-4974-A698-1757A4A1FF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96238" y="1571867"/>
            <a:ext cx="4192587" cy="4345567"/>
          </a:xfrm>
          <a:prstGeom prst="rect">
            <a:avLst/>
          </a:prstGeom>
        </p:spPr>
      </p:pic>
      <p:sp>
        <p:nvSpPr>
          <p:cNvPr id="4" name="TextBox 3">
            <a:extLst>
              <a:ext uri="{FF2B5EF4-FFF2-40B4-BE49-F238E27FC236}">
                <a16:creationId xmlns:a16="http://schemas.microsoft.com/office/drawing/2014/main" id="{01E953C8-05BE-37A5-24B4-A4E317552840}"/>
              </a:ext>
            </a:extLst>
          </p:cNvPr>
          <p:cNvSpPr txBox="1"/>
          <p:nvPr/>
        </p:nvSpPr>
        <p:spPr>
          <a:xfrm>
            <a:off x="465773" y="5180159"/>
            <a:ext cx="11267439" cy="737275"/>
          </a:xfrm>
          <a:prstGeom prst="rect">
            <a:avLst/>
          </a:prstGeom>
          <a:solidFill>
            <a:srgbClr val="06874E"/>
          </a:solidFill>
        </p:spPr>
        <p:txBody>
          <a:bodyPr wrap="square" anchor="ctr">
            <a:noAutofit/>
          </a:bodyPr>
          <a:lstStyle/>
          <a:p>
            <a:pPr>
              <a:defRPr/>
            </a:pPr>
            <a:r>
              <a:rPr lang="en-CA" sz="2000" b="1" i="1" dirty="0">
                <a:solidFill>
                  <a:prstClr val="white"/>
                </a:solidFill>
                <a:latin typeface="Arial" panose="020B0604020202020204"/>
              </a:rPr>
              <a:t>What should she be considering if her goal is impactful giving?   </a:t>
            </a:r>
          </a:p>
        </p:txBody>
      </p:sp>
      <p:sp>
        <p:nvSpPr>
          <p:cNvPr id="13" name="Text Placeholder 12">
            <a:extLst>
              <a:ext uri="{FF2B5EF4-FFF2-40B4-BE49-F238E27FC236}">
                <a16:creationId xmlns:a16="http://schemas.microsoft.com/office/drawing/2014/main" id="{7FC881B7-8D95-24F0-9148-643D685E7DC4}"/>
              </a:ext>
            </a:extLst>
          </p:cNvPr>
          <p:cNvSpPr>
            <a:spLocks noGrp="1"/>
          </p:cNvSpPr>
          <p:nvPr>
            <p:ph type="body" sz="quarter" idx="13"/>
          </p:nvPr>
        </p:nvSpPr>
        <p:spPr/>
        <p:txBody>
          <a:bodyPr/>
          <a:lstStyle/>
          <a:p>
            <a:r>
              <a:rPr lang="en-CA" sz="800" dirty="0"/>
              <a:t>This is a hypothetical example for illustrative purposes only.</a:t>
            </a:r>
          </a:p>
        </p:txBody>
      </p:sp>
      <p:sp>
        <p:nvSpPr>
          <p:cNvPr id="2" name="Slide Number Placeholder 1">
            <a:extLst>
              <a:ext uri="{FF2B5EF4-FFF2-40B4-BE49-F238E27FC236}">
                <a16:creationId xmlns:a16="http://schemas.microsoft.com/office/drawing/2014/main" id="{4D90E753-21FE-A55A-E2B0-D4FCD3CA1A0B}"/>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95</a:t>
            </a:fld>
            <a:endParaRPr lang="en-US" dirty="0"/>
          </a:p>
        </p:txBody>
      </p:sp>
    </p:spTree>
    <p:extLst>
      <p:ext uri="{BB962C8B-B14F-4D97-AF65-F5344CB8AC3E}">
        <p14:creationId xmlns:p14="http://schemas.microsoft.com/office/powerpoint/2010/main" val="231461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466342" y="472437"/>
            <a:ext cx="11274553" cy="792167"/>
          </a:xfrm>
        </p:spPr>
        <p:txBody>
          <a:bodyPr/>
          <a:lstStyle/>
          <a:p>
            <a:r>
              <a:rPr lang="en-US" altLang="en-US">
                <a:sym typeface="Calibri Bold" pitchFamily="2" charset="0"/>
              </a:rPr>
              <a:t>Key questions for empowering your philanthropy</a:t>
            </a:r>
            <a:br>
              <a:rPr lang="en-US" altLang="en-US">
                <a:sym typeface="Calibri Bold" pitchFamily="2" charset="0"/>
              </a:rPr>
            </a:br>
            <a:br>
              <a:rPr lang="en-US" altLang="en-US">
                <a:sym typeface="Calibri Bold" pitchFamily="2" charset="0"/>
              </a:rPr>
            </a:br>
            <a:br>
              <a:rPr lang="en-US" altLang="en-US">
                <a:sym typeface="Calibri Bold" pitchFamily="2" charset="0"/>
              </a:rPr>
            </a:br>
            <a:endParaRPr lang="en-US" altLang="en-US" dirty="0">
              <a:sym typeface="Calibri Bold" pitchFamily="2" charset="0"/>
            </a:endParaRPr>
          </a:p>
        </p:txBody>
      </p:sp>
      <p:sp>
        <p:nvSpPr>
          <p:cNvPr id="22" name="TextBox 21">
            <a:extLst>
              <a:ext uri="{FF2B5EF4-FFF2-40B4-BE49-F238E27FC236}">
                <a16:creationId xmlns:a16="http://schemas.microsoft.com/office/drawing/2014/main" id="{6936DDF2-9739-DC82-81A6-771BDF199CA3}"/>
              </a:ext>
            </a:extLst>
          </p:cNvPr>
          <p:cNvSpPr txBox="1"/>
          <p:nvPr/>
        </p:nvSpPr>
        <p:spPr>
          <a:xfrm>
            <a:off x="457835" y="959956"/>
            <a:ext cx="11275378" cy="307777"/>
          </a:xfrm>
          <a:prstGeom prst="rect">
            <a:avLst/>
          </a:prstGeom>
          <a:noFill/>
        </p:spPr>
        <p:txBody>
          <a:bodyPr wrap="square" lIns="0" tIns="0" rIns="0" bIns="0" rtlCol="0">
            <a:spAutoFit/>
          </a:bodyPr>
          <a:lstStyle/>
          <a:p>
            <a:pPr>
              <a:spcBef>
                <a:spcPts val="450"/>
              </a:spcBef>
              <a:defRPr/>
            </a:pPr>
            <a:r>
              <a:rPr lang="en-US" altLang="en-US" sz="2000" i="1" dirty="0">
                <a:solidFill>
                  <a:prstClr val="black"/>
                </a:solidFill>
                <a:latin typeface="Arial" panose="020B0604020202020204"/>
                <a:sym typeface="Calibri Bold" pitchFamily="2" charset="0"/>
              </a:rPr>
              <a:t>As with any other investment, charitable gifts need thought and care to be effective.</a:t>
            </a:r>
          </a:p>
        </p:txBody>
      </p:sp>
      <p:sp>
        <p:nvSpPr>
          <p:cNvPr id="23" name="Oval 22">
            <a:extLst>
              <a:ext uri="{FF2B5EF4-FFF2-40B4-BE49-F238E27FC236}">
                <a16:creationId xmlns:a16="http://schemas.microsoft.com/office/drawing/2014/main" id="{D154EA51-BA62-3ECE-6BEC-9C24D658A20F}"/>
              </a:ext>
              <a:ext uri="{C183D7F6-B498-43B3-948B-1728B52AA6E4}">
                <adec:decorative xmlns:adec="http://schemas.microsoft.com/office/drawing/2017/decorative" val="1"/>
              </a:ext>
            </a:extLst>
          </p:cNvPr>
          <p:cNvSpPr/>
          <p:nvPr/>
        </p:nvSpPr>
        <p:spPr>
          <a:xfrm>
            <a:off x="1920875" y="1681002"/>
            <a:ext cx="4007404" cy="4062636"/>
          </a:xfrm>
          <a:prstGeom prst="ellipse">
            <a:avLst/>
          </a:prstGeom>
          <a:solidFill>
            <a:srgbClr val="EC64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defRPr/>
            </a:pPr>
            <a:endParaRPr lang="en-US" dirty="0">
              <a:solidFill>
                <a:prstClr val="white"/>
              </a:solidFill>
              <a:latin typeface="Arial" panose="020B0604020202020204"/>
            </a:endParaRPr>
          </a:p>
        </p:txBody>
      </p:sp>
      <p:pic>
        <p:nvPicPr>
          <p:cNvPr id="24" name="Graphic 23">
            <a:extLst>
              <a:ext uri="{FF2B5EF4-FFF2-40B4-BE49-F238E27FC236}">
                <a16:creationId xmlns:a16="http://schemas.microsoft.com/office/drawing/2014/main" id="{115A73A0-D13C-5E52-94E2-1CAD203CED3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3546" y="2079760"/>
            <a:ext cx="1002063" cy="919927"/>
          </a:xfrm>
          <a:prstGeom prst="rect">
            <a:avLst/>
          </a:prstGeom>
        </p:spPr>
      </p:pic>
      <p:sp>
        <p:nvSpPr>
          <p:cNvPr id="25" name="Content Placeholder 6">
            <a:extLst>
              <a:ext uri="{FF2B5EF4-FFF2-40B4-BE49-F238E27FC236}">
                <a16:creationId xmlns:a16="http://schemas.microsoft.com/office/drawing/2014/main" id="{83979B27-FB70-7517-12BF-265147150D57}"/>
              </a:ext>
            </a:extLst>
          </p:cNvPr>
          <p:cNvSpPr>
            <a:spLocks noGrp="1"/>
          </p:cNvSpPr>
          <p:nvPr>
            <p:ph idx="1"/>
          </p:nvPr>
        </p:nvSpPr>
        <p:spPr>
          <a:xfrm>
            <a:off x="2160215" y="3213644"/>
            <a:ext cx="3528725" cy="1686182"/>
          </a:xfrm>
        </p:spPr>
        <p:txBody>
          <a:bodyPr/>
          <a:lstStyle/>
          <a:p>
            <a:pPr marL="0" indent="0" algn="ctr">
              <a:lnSpc>
                <a:spcPct val="115000"/>
              </a:lnSpc>
              <a:spcBef>
                <a:spcPts val="0"/>
              </a:spcBef>
              <a:spcAft>
                <a:spcPts val="800"/>
              </a:spcAft>
              <a:buNone/>
            </a:pPr>
            <a:r>
              <a:rPr lang="en-CA" sz="2000" b="1">
                <a:solidFill>
                  <a:schemeClr val="bg1"/>
                </a:solidFill>
              </a:rPr>
              <a:t>Approximately 70% of adults in the U.S. donate to charities, with this figure higher among women (73%) than men (64%).</a:t>
            </a:r>
            <a:r>
              <a:rPr lang="en-CA" sz="2000" b="1" baseline="30000">
                <a:solidFill>
                  <a:schemeClr val="bg1"/>
                </a:solidFill>
              </a:rPr>
              <a:t>1</a:t>
            </a:r>
            <a:endParaRPr lang="en-CA" sz="2000" b="1">
              <a:solidFill>
                <a:schemeClr val="bg1"/>
              </a:solidFill>
            </a:endParaRPr>
          </a:p>
          <a:p>
            <a:pPr marL="0" indent="0" algn="ctr">
              <a:buNone/>
            </a:pPr>
            <a:endParaRPr lang="en-US" dirty="0"/>
          </a:p>
        </p:txBody>
      </p:sp>
      <p:sp>
        <p:nvSpPr>
          <p:cNvPr id="26" name="Text Placeholder 14">
            <a:extLst>
              <a:ext uri="{FF2B5EF4-FFF2-40B4-BE49-F238E27FC236}">
                <a16:creationId xmlns:a16="http://schemas.microsoft.com/office/drawing/2014/main" id="{1E871DFD-4592-655C-3EFA-1D4936788518}"/>
              </a:ext>
            </a:extLst>
          </p:cNvPr>
          <p:cNvSpPr txBox="1">
            <a:spLocks/>
          </p:cNvSpPr>
          <p:nvPr/>
        </p:nvSpPr>
        <p:spPr>
          <a:xfrm>
            <a:off x="2327300" y="5860663"/>
            <a:ext cx="3185689" cy="203254"/>
          </a:xfrm>
          <a:prstGeom prst="rect">
            <a:avLst/>
          </a:prstGeom>
        </p:spPr>
        <p:txBody>
          <a:bodyPr vert="horz" lIns="0" tIns="0" rIns="0" bIns="0" rtlCol="0" anchor="b">
            <a:noAutofit/>
          </a:bodyPr>
          <a:lstStyle>
            <a:lvl1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20B0604020202020204" pitchFamily="34" charset="0"/>
                <a:ea typeface="+mn-ea"/>
                <a:cs typeface="+mn-cs"/>
              </a:defRPr>
            </a:lvl1pPr>
            <a:lvl2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2pPr>
            <a:lvl3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3pPr>
            <a:lvl4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4pPr>
            <a:lvl5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5pPr>
            <a:lvl6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6pPr>
            <a:lvl7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7pPr>
            <a:lvl8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8pPr>
            <a:lvl9pPr marL="0" indent="0" algn="l" defTabSz="914400" rtl="0" eaLnBrk="1" latinLnBrk="0" hangingPunct="1">
              <a:lnSpc>
                <a:spcPct val="95000"/>
              </a:lnSpc>
              <a:spcBef>
                <a:spcPts val="0"/>
              </a:spcBef>
              <a:buClr>
                <a:schemeClr val="tx1"/>
              </a:buClr>
              <a:buSzPct val="115000"/>
              <a:buFont typeface="Arial" panose="020B0604020202020204" pitchFamily="34" charset="0"/>
              <a:buNone/>
              <a:defRPr sz="800" kern="1200">
                <a:solidFill>
                  <a:schemeClr val="tx1"/>
                </a:solidFill>
                <a:latin typeface="Arial" panose="00000400000000000000" pitchFamily="2" charset="0"/>
                <a:ea typeface="+mn-ea"/>
                <a:cs typeface="+mn-cs"/>
              </a:defRPr>
            </a:lvl9pPr>
          </a:lstStyle>
          <a:p>
            <a:pPr algn="ctr">
              <a:buClr>
                <a:prstClr val="black"/>
              </a:buClr>
              <a:defRPr/>
            </a:pPr>
            <a:r>
              <a:rPr lang="en-CA" b="1" dirty="0">
                <a:solidFill>
                  <a:srgbClr val="000000"/>
                </a:solidFill>
                <a:latin typeface="Helvetica" pitchFamily="2" charset="0"/>
              </a:rPr>
              <a:t>1 </a:t>
            </a:r>
            <a:r>
              <a:rPr lang="en-CA" dirty="0">
                <a:solidFill>
                  <a:srgbClr val="000000"/>
                </a:solidFill>
                <a:latin typeface="Helvetica" pitchFamily="2" charset="0"/>
              </a:rPr>
              <a:t>YouGov. YouGov Survey: Charity donations, July 21-24, 2022.</a:t>
            </a:r>
          </a:p>
        </p:txBody>
      </p:sp>
      <p:sp>
        <p:nvSpPr>
          <p:cNvPr id="27" name="Content Placeholder 6">
            <a:extLst>
              <a:ext uri="{FF2B5EF4-FFF2-40B4-BE49-F238E27FC236}">
                <a16:creationId xmlns:a16="http://schemas.microsoft.com/office/drawing/2014/main" id="{C12EBA31-6B41-65C8-7007-07C8EAFDD3C5}"/>
              </a:ext>
            </a:extLst>
          </p:cNvPr>
          <p:cNvSpPr txBox="1">
            <a:spLocks/>
          </p:cNvSpPr>
          <p:nvPr/>
        </p:nvSpPr>
        <p:spPr>
          <a:xfrm>
            <a:off x="6382848" y="1757680"/>
            <a:ext cx="3811023" cy="4189729"/>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14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Clr>
                <a:prstClr val="black"/>
              </a:buClr>
              <a:buNone/>
              <a:defRPr/>
            </a:pPr>
            <a:r>
              <a:rPr lang="en-CA" sz="2000" dirty="0">
                <a:solidFill>
                  <a:prstClr val="black"/>
                </a:solidFill>
                <a:latin typeface="Arial" panose="020B0604020202020204"/>
              </a:rPr>
              <a:t>Consider:</a:t>
            </a:r>
          </a:p>
          <a:p>
            <a:pPr>
              <a:buClr>
                <a:prstClr val="black"/>
              </a:buClr>
              <a:defRPr/>
            </a:pPr>
            <a:r>
              <a:rPr lang="en-CA" sz="2000" dirty="0">
                <a:solidFill>
                  <a:prstClr val="black"/>
                </a:solidFill>
                <a:latin typeface="Arial" panose="020B0604020202020204"/>
              </a:rPr>
              <a:t>What inspires you to give? </a:t>
            </a:r>
          </a:p>
          <a:p>
            <a:pPr>
              <a:buClr>
                <a:prstClr val="black"/>
              </a:buClr>
              <a:defRPr/>
            </a:pPr>
            <a:r>
              <a:rPr lang="en-CA" sz="2000" dirty="0">
                <a:solidFill>
                  <a:prstClr val="black"/>
                </a:solidFill>
                <a:latin typeface="Arial" panose="020B0604020202020204"/>
              </a:rPr>
              <a:t>How much do you want to set aside for philanthropy? </a:t>
            </a:r>
          </a:p>
          <a:p>
            <a:pPr>
              <a:buClr>
                <a:prstClr val="black"/>
              </a:buClr>
              <a:defRPr/>
            </a:pPr>
            <a:r>
              <a:rPr lang="en-CA" sz="2000" dirty="0">
                <a:solidFill>
                  <a:prstClr val="black"/>
                </a:solidFill>
                <a:latin typeface="Arial" panose="020B0604020202020204"/>
              </a:rPr>
              <a:t>What’s your giving style? </a:t>
            </a:r>
          </a:p>
          <a:p>
            <a:pPr>
              <a:buClr>
                <a:prstClr val="black"/>
              </a:buClr>
              <a:defRPr/>
            </a:pPr>
            <a:r>
              <a:rPr lang="en-CA" sz="2000" dirty="0">
                <a:solidFill>
                  <a:prstClr val="black"/>
                </a:solidFill>
                <a:latin typeface="Arial" panose="020B0604020202020204"/>
              </a:rPr>
              <a:t>What level of profile do you want to have?</a:t>
            </a:r>
          </a:p>
          <a:p>
            <a:pPr>
              <a:buClr>
                <a:prstClr val="black"/>
              </a:buClr>
              <a:defRPr/>
            </a:pPr>
            <a:r>
              <a:rPr lang="en-CA" sz="2000" dirty="0">
                <a:solidFill>
                  <a:prstClr val="black"/>
                </a:solidFill>
                <a:latin typeface="Arial" panose="020B0604020202020204"/>
              </a:rPr>
              <a:t>How will you assess the impact of your philanthropic endeavors? </a:t>
            </a:r>
          </a:p>
        </p:txBody>
      </p:sp>
      <p:sp>
        <p:nvSpPr>
          <p:cNvPr id="15" name="Text Placeholder 14">
            <a:extLst>
              <a:ext uri="{FF2B5EF4-FFF2-40B4-BE49-F238E27FC236}">
                <a16:creationId xmlns:a16="http://schemas.microsoft.com/office/drawing/2014/main" id="{F223659D-E471-4333-97B7-936DD1710D1D}"/>
              </a:ext>
            </a:extLst>
          </p:cNvPr>
          <p:cNvSpPr>
            <a:spLocks noGrp="1"/>
          </p:cNvSpPr>
          <p:nvPr>
            <p:ph type="body" sz="quarter" idx="13"/>
          </p:nvPr>
        </p:nvSpPr>
        <p:spPr>
          <a:xfrm>
            <a:off x="4051300" y="6110288"/>
            <a:ext cx="7083425" cy="403225"/>
          </a:xfrm>
        </p:spPr>
        <p:txBody>
          <a:bodyPr/>
          <a:lstStyle/>
          <a:p>
            <a:r>
              <a:rPr lang="en-US" dirty="0"/>
              <a:t>Source: https://</a:t>
            </a:r>
            <a:r>
              <a:rPr lang="en-US" dirty="0" err="1"/>
              <a:t>docs.cdn.yougov.com</a:t>
            </a:r>
            <a:r>
              <a:rPr lang="en-US" dirty="0"/>
              <a:t>/1iukendgo0/crosstabs_Charity%20donations.pdf </a:t>
            </a:r>
          </a:p>
        </p:txBody>
      </p:sp>
      <p:sp>
        <p:nvSpPr>
          <p:cNvPr id="8" name="Slide Number Placeholder 7">
            <a:extLst>
              <a:ext uri="{FF2B5EF4-FFF2-40B4-BE49-F238E27FC236}">
                <a16:creationId xmlns:a16="http://schemas.microsoft.com/office/drawing/2014/main" id="{C25B5671-9468-BBA7-8C6D-F533092D3AF9}"/>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96</a:t>
            </a:fld>
            <a:endParaRPr lang="en-US" dirty="0"/>
          </a:p>
        </p:txBody>
      </p:sp>
    </p:spTree>
    <p:extLst>
      <p:ext uri="{BB962C8B-B14F-4D97-AF65-F5344CB8AC3E}">
        <p14:creationId xmlns:p14="http://schemas.microsoft.com/office/powerpoint/2010/main" val="189247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533957" y="463845"/>
            <a:ext cx="3289383" cy="3401475"/>
          </a:xfrm>
        </p:spPr>
        <p:txBody>
          <a:bodyPr vert="horz" lIns="0" tIns="0" rIns="0" bIns="0" rtlCol="0" anchor="t">
            <a:normAutofit/>
          </a:bodyPr>
          <a:lstStyle/>
          <a:p>
            <a:r>
              <a:rPr lang="en-US" altLang="en-US" dirty="0"/>
              <a:t>Building knowledge </a:t>
            </a:r>
            <a:br>
              <a:rPr lang="en-US" altLang="en-US" dirty="0"/>
            </a:br>
            <a:r>
              <a:rPr lang="en-US" altLang="en-US" dirty="0"/>
              <a:t>and comfort </a:t>
            </a:r>
            <a:br>
              <a:rPr lang="en-US" altLang="en-US" dirty="0"/>
            </a:br>
            <a:r>
              <a:rPr lang="en-US" altLang="en-US" dirty="0"/>
              <a:t>with philanthropic giving</a:t>
            </a:r>
          </a:p>
        </p:txBody>
      </p:sp>
      <p:pic>
        <p:nvPicPr>
          <p:cNvPr id="17" name="Graphic 16">
            <a:extLst>
              <a:ext uri="{FF2B5EF4-FFF2-40B4-BE49-F238E27FC236}">
                <a16:creationId xmlns:a16="http://schemas.microsoft.com/office/drawing/2014/main" id="{1C31772F-302B-C6BF-EC84-0ED6B916E2D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9945" y="3672841"/>
            <a:ext cx="1505467" cy="1581693"/>
          </a:xfrm>
          <a:prstGeom prst="rect">
            <a:avLst/>
          </a:prstGeom>
        </p:spPr>
      </p:pic>
      <p:sp>
        <p:nvSpPr>
          <p:cNvPr id="10" name="TextBox 9">
            <a:extLst>
              <a:ext uri="{FF2B5EF4-FFF2-40B4-BE49-F238E27FC236}">
                <a16:creationId xmlns:a16="http://schemas.microsoft.com/office/drawing/2014/main" id="{DBB0F17A-08EF-CC1D-1B6D-CB7D3DD20BCB}"/>
              </a:ext>
            </a:extLst>
          </p:cNvPr>
          <p:cNvSpPr txBox="1"/>
          <p:nvPr/>
        </p:nvSpPr>
        <p:spPr>
          <a:xfrm>
            <a:off x="4348164" y="475488"/>
            <a:ext cx="7103296" cy="792162"/>
          </a:xfrm>
          <a:prstGeom prst="rect">
            <a:avLst/>
          </a:prstGeom>
        </p:spPr>
        <p:txBody>
          <a:bodyPr vert="horz" lIns="0" tIns="0" rIns="0" bIns="0" rtlCol="0" anchor="t">
            <a:normAutofit/>
          </a:bodyPr>
          <a:lstStyle/>
          <a:p>
            <a:pPr>
              <a:lnSpc>
                <a:spcPct val="95000"/>
              </a:lnSpc>
              <a:spcAft>
                <a:spcPts val="600"/>
              </a:spcAft>
              <a:buClr>
                <a:prstClr val="black"/>
              </a:buClr>
              <a:buSzPct val="115000"/>
              <a:defRPr/>
            </a:pPr>
            <a:r>
              <a:rPr lang="en-US" altLang="en-US" sz="2000" i="1" dirty="0">
                <a:solidFill>
                  <a:prstClr val="black"/>
                </a:solidFill>
                <a:latin typeface="Arial" panose="020B0604020202020204"/>
              </a:rPr>
              <a:t>The more you learn about charitable giving strategies, the greater impact you can have. </a:t>
            </a:r>
          </a:p>
        </p:txBody>
      </p:sp>
      <p:sp>
        <p:nvSpPr>
          <p:cNvPr id="11" name="Content Placeholder 6">
            <a:extLst>
              <a:ext uri="{FF2B5EF4-FFF2-40B4-BE49-F238E27FC236}">
                <a16:creationId xmlns:a16="http://schemas.microsoft.com/office/drawing/2014/main" id="{3054FEE9-5416-D183-683D-E3EEC58C1460}"/>
              </a:ext>
            </a:extLst>
          </p:cNvPr>
          <p:cNvSpPr txBox="1">
            <a:spLocks/>
          </p:cNvSpPr>
          <p:nvPr/>
        </p:nvSpPr>
        <p:spPr>
          <a:xfrm>
            <a:off x="4348164" y="1305605"/>
            <a:ext cx="6807516" cy="4597721"/>
          </a:xfrm>
          <a:prstGeom prst="rect">
            <a:avLst/>
          </a:prstGeom>
        </p:spPr>
        <p:txBody>
          <a:bodyPr vert="horz" lIns="0" tIns="0" rIns="0" bIns="0" rtlCol="0">
            <a:noAutofit/>
          </a:bodyPr>
          <a:lstStyle>
            <a:lvl1pPr marL="237744"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1pPr>
            <a:lvl2pPr marL="576072"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2pPr>
            <a:lvl3pPr marL="914400"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sz="2000" b="1" dirty="0"/>
              <a:t>Improve your philanthropic effectiveness</a:t>
            </a:r>
          </a:p>
          <a:p>
            <a:pPr>
              <a:spcBef>
                <a:spcPts val="1200"/>
              </a:spcBef>
            </a:pPr>
            <a:r>
              <a:rPr lang="en-US" sz="2000" dirty="0"/>
              <a:t>Start giving early in your life and career.</a:t>
            </a:r>
          </a:p>
          <a:p>
            <a:pPr>
              <a:spcBef>
                <a:spcPts val="1200"/>
              </a:spcBef>
            </a:pPr>
            <a:r>
              <a:rPr lang="en-US" sz="2000" dirty="0"/>
              <a:t>Align your giving with your personal priorities and interests.</a:t>
            </a:r>
          </a:p>
          <a:p>
            <a:pPr>
              <a:spcBef>
                <a:spcPts val="1200"/>
              </a:spcBef>
            </a:pPr>
            <a:r>
              <a:rPr lang="en-US" sz="2000" dirty="0"/>
              <a:t>Do your due diligence (e.g., guidestar.org and charitynavigator.org).</a:t>
            </a:r>
          </a:p>
          <a:p>
            <a:pPr>
              <a:spcBef>
                <a:spcPts val="1200"/>
              </a:spcBef>
            </a:pPr>
            <a:r>
              <a:rPr lang="en-US" sz="2000" dirty="0"/>
              <a:t>Participate in any employer matching programs. </a:t>
            </a:r>
          </a:p>
          <a:p>
            <a:pPr>
              <a:spcBef>
                <a:spcPts val="1200"/>
              </a:spcBef>
            </a:pPr>
            <a:r>
              <a:rPr lang="en-US" sz="2000" dirty="0"/>
              <a:t>Join investment education circles or get involved with change (e.g., The Women &amp; Money Initiative and GenderSmart).</a:t>
            </a:r>
          </a:p>
          <a:p>
            <a:pPr>
              <a:spcBef>
                <a:spcPts val="1200"/>
              </a:spcBef>
            </a:pPr>
            <a:r>
              <a:rPr lang="en-US" sz="2000" dirty="0"/>
              <a:t>Work with your financial professional. </a:t>
            </a:r>
          </a:p>
        </p:txBody>
      </p:sp>
      <p:sp>
        <p:nvSpPr>
          <p:cNvPr id="2" name="Slide Number Placeholder 1">
            <a:extLst>
              <a:ext uri="{FF2B5EF4-FFF2-40B4-BE49-F238E27FC236}">
                <a16:creationId xmlns:a16="http://schemas.microsoft.com/office/drawing/2014/main" id="{69421D43-9478-7232-1B43-1BE6800C8F6C}"/>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97</a:t>
            </a:fld>
            <a:endParaRPr lang="en-US" dirty="0"/>
          </a:p>
        </p:txBody>
      </p:sp>
    </p:spTree>
    <p:extLst>
      <p:ext uri="{BB962C8B-B14F-4D97-AF65-F5344CB8AC3E}">
        <p14:creationId xmlns:p14="http://schemas.microsoft.com/office/powerpoint/2010/main" val="239029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p:cNvSpPr>
            <a:spLocks noGrp="1" noChangeArrowheads="1"/>
          </p:cNvSpPr>
          <p:nvPr>
            <p:ph type="title"/>
          </p:nvPr>
        </p:nvSpPr>
        <p:spPr>
          <a:xfrm>
            <a:off x="533957" y="463845"/>
            <a:ext cx="3289383" cy="3401475"/>
          </a:xfrm>
        </p:spPr>
        <p:txBody>
          <a:bodyPr/>
          <a:lstStyle/>
          <a:p>
            <a:r>
              <a:rPr lang="en-CA" dirty="0"/>
              <a:t>Giving more than money</a:t>
            </a:r>
            <a:br>
              <a:rPr lang="en-US" altLang="en-US" dirty="0">
                <a:sym typeface="Calibri Bold" pitchFamily="2" charset="0"/>
              </a:rPr>
            </a:br>
            <a:endParaRPr lang="en-US" altLang="en-US" dirty="0">
              <a:sym typeface="Calibri Bold" pitchFamily="2" charset="0"/>
            </a:endParaRPr>
          </a:p>
        </p:txBody>
      </p:sp>
      <p:sp>
        <p:nvSpPr>
          <p:cNvPr id="19" name="TextBox 18">
            <a:extLst>
              <a:ext uri="{FF2B5EF4-FFF2-40B4-BE49-F238E27FC236}">
                <a16:creationId xmlns:a16="http://schemas.microsoft.com/office/drawing/2014/main" id="{56236C99-1218-E291-B164-9837664D0BAF}"/>
              </a:ext>
            </a:extLst>
          </p:cNvPr>
          <p:cNvSpPr txBox="1"/>
          <p:nvPr/>
        </p:nvSpPr>
        <p:spPr>
          <a:xfrm>
            <a:off x="533400" y="1580740"/>
            <a:ext cx="2377464" cy="923330"/>
          </a:xfrm>
          <a:prstGeom prst="rect">
            <a:avLst/>
          </a:prstGeom>
          <a:noFill/>
        </p:spPr>
        <p:txBody>
          <a:bodyPr wrap="square" lIns="0" tIns="0" rIns="0" bIns="0" rtlCol="0">
            <a:spAutoFit/>
          </a:bodyPr>
          <a:lstStyle/>
          <a:p>
            <a:pPr>
              <a:spcBef>
                <a:spcPts val="450"/>
              </a:spcBef>
              <a:defRPr/>
            </a:pPr>
            <a:r>
              <a:rPr lang="en-US" altLang="en-US" sz="2000" i="1" dirty="0">
                <a:solidFill>
                  <a:prstClr val="white"/>
                </a:solidFill>
                <a:latin typeface="Arial" panose="020B0604020202020204"/>
                <a:sym typeface="Calibri Bold" pitchFamily="2" charset="0"/>
              </a:rPr>
              <a:t>Your philanthropy strategy can go well beyond money. </a:t>
            </a:r>
          </a:p>
        </p:txBody>
      </p:sp>
      <p:pic>
        <p:nvPicPr>
          <p:cNvPr id="27" name="Graphic 26">
            <a:extLst>
              <a:ext uri="{FF2B5EF4-FFF2-40B4-BE49-F238E27FC236}">
                <a16:creationId xmlns:a16="http://schemas.microsoft.com/office/drawing/2014/main" id="{91FBD693-64CE-5A68-F3BD-50F67813CE0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 y="3311269"/>
            <a:ext cx="1392456" cy="1670947"/>
          </a:xfrm>
          <a:prstGeom prst="rect">
            <a:avLst/>
          </a:prstGeom>
        </p:spPr>
      </p:pic>
      <p:sp>
        <p:nvSpPr>
          <p:cNvPr id="13" name="Content Placeholder 3">
            <a:extLst>
              <a:ext uri="{FF2B5EF4-FFF2-40B4-BE49-F238E27FC236}">
                <a16:creationId xmlns:a16="http://schemas.microsoft.com/office/drawing/2014/main" id="{153B1251-CB73-6BF6-0636-72CE8DC82A4F}"/>
              </a:ext>
            </a:extLst>
          </p:cNvPr>
          <p:cNvSpPr>
            <a:spLocks noGrp="1"/>
          </p:cNvSpPr>
          <p:nvPr>
            <p:ph idx="1"/>
          </p:nvPr>
        </p:nvSpPr>
        <p:spPr>
          <a:xfrm>
            <a:off x="4360065" y="463844"/>
            <a:ext cx="2843375" cy="4518371"/>
          </a:xfrm>
        </p:spPr>
        <p:txBody>
          <a:bodyPr/>
          <a:lstStyle/>
          <a:p>
            <a:pPr marL="0" indent="0">
              <a:lnSpc>
                <a:spcPct val="115000"/>
              </a:lnSpc>
              <a:spcBef>
                <a:spcPts val="0"/>
              </a:spcBef>
              <a:spcAft>
                <a:spcPts val="800"/>
              </a:spcAft>
              <a:buNone/>
            </a:pPr>
            <a:r>
              <a:rPr lang="en-CA" b="1" dirty="0">
                <a:ea typeface="Calibri" panose="020F0502020204030204" pitchFamily="34" charset="0"/>
                <a:cs typeface="Times New Roman" panose="02020603050405020304" pitchFamily="18" charset="0"/>
              </a:rPr>
              <a:t>Examples</a:t>
            </a:r>
            <a:endParaRPr lang="en-CA" dirty="0">
              <a:ea typeface="Calibri" panose="020F0502020204030204" pitchFamily="34" charset="0"/>
              <a:cs typeface="Times New Roman" panose="02020603050405020304" pitchFamily="18" charset="0"/>
            </a:endParaRPr>
          </a:p>
          <a:p>
            <a:pPr>
              <a:spcBef>
                <a:spcPts val="600"/>
              </a:spcBef>
            </a:pPr>
            <a:r>
              <a:rPr lang="en-CA" sz="1800" dirty="0">
                <a:ea typeface="Calibri" panose="020F0502020204030204" pitchFamily="34" charset="0"/>
                <a:cs typeface="Times New Roman" panose="02020603050405020304" pitchFamily="18" charset="0"/>
              </a:rPr>
              <a:t>In-kind or non-cash gifts</a:t>
            </a:r>
          </a:p>
          <a:p>
            <a:pPr>
              <a:spcBef>
                <a:spcPts val="600"/>
              </a:spcBef>
            </a:pPr>
            <a:r>
              <a:rPr lang="en-CA" sz="1800" dirty="0">
                <a:ea typeface="Calibri" panose="020F0502020204030204" pitchFamily="34" charset="0"/>
                <a:cs typeface="Times New Roman" panose="02020603050405020304" pitchFamily="18" charset="0"/>
              </a:rPr>
              <a:t>Volunteering </a:t>
            </a:r>
          </a:p>
          <a:p>
            <a:pPr>
              <a:spcBef>
                <a:spcPts val="600"/>
              </a:spcBef>
            </a:pPr>
            <a:r>
              <a:rPr lang="en-CA" sz="1800" dirty="0">
                <a:ea typeface="Calibri" panose="020F0502020204030204" pitchFamily="34" charset="0"/>
                <a:cs typeface="Times New Roman" panose="02020603050405020304" pitchFamily="18" charset="0"/>
              </a:rPr>
              <a:t>Supporting a socially responsible business </a:t>
            </a:r>
          </a:p>
          <a:p>
            <a:pPr>
              <a:spcBef>
                <a:spcPts val="600"/>
              </a:spcBef>
            </a:pPr>
            <a:r>
              <a:rPr lang="en-CA" sz="1800" dirty="0">
                <a:ea typeface="Calibri" panose="020F0502020204030204" pitchFamily="34" charset="0"/>
                <a:cs typeface="Times New Roman" panose="02020603050405020304" pitchFamily="18" charset="0"/>
              </a:rPr>
              <a:t>Donating through crowdfunding, social media, and online fundraising platforms</a:t>
            </a:r>
          </a:p>
          <a:p>
            <a:pPr marL="0" indent="0">
              <a:buNone/>
            </a:pPr>
            <a:endParaRPr lang="en-US" sz="2800" dirty="0"/>
          </a:p>
        </p:txBody>
      </p:sp>
      <p:sp>
        <p:nvSpPr>
          <p:cNvPr id="14" name="Content Placeholder 6">
            <a:extLst>
              <a:ext uri="{FF2B5EF4-FFF2-40B4-BE49-F238E27FC236}">
                <a16:creationId xmlns:a16="http://schemas.microsoft.com/office/drawing/2014/main" id="{9E7ED461-D384-5394-F838-01852248BAA9}"/>
              </a:ext>
            </a:extLst>
          </p:cNvPr>
          <p:cNvSpPr txBox="1">
            <a:spLocks/>
          </p:cNvSpPr>
          <p:nvPr/>
        </p:nvSpPr>
        <p:spPr>
          <a:xfrm>
            <a:off x="7981376" y="463845"/>
            <a:ext cx="2955024" cy="3090060"/>
          </a:xfrm>
          <a:prstGeom prst="rect">
            <a:avLst/>
          </a:prstGeom>
        </p:spPr>
        <p:txBody>
          <a:bodyPr vert="horz" lIns="0" tIns="0" rIns="0" bIns="0" rtlCol="0">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14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lnSpc>
                <a:spcPct val="115000"/>
              </a:lnSpc>
              <a:spcBef>
                <a:spcPts val="0"/>
              </a:spcBef>
              <a:spcAft>
                <a:spcPts val="800"/>
              </a:spcAft>
              <a:buClr>
                <a:prstClr val="black"/>
              </a:buClr>
              <a:buNone/>
              <a:defRPr/>
            </a:pPr>
            <a:r>
              <a:rPr lang="en-CA" sz="1800" b="1" dirty="0">
                <a:solidFill>
                  <a:srgbClr val="000000"/>
                </a:solidFill>
                <a:latin typeface="Arial" panose="020B0604020202020204" pitchFamily="34" charset="0"/>
                <a:ea typeface="Calibri" panose="020F0502020204030204" pitchFamily="34" charset="0"/>
                <a:cs typeface="Arial" panose="020B0604020202020204" pitchFamily="34" charset="0"/>
              </a:rPr>
              <a:t>Driving change through your investments </a:t>
            </a:r>
          </a:p>
          <a:p>
            <a:pPr marL="0" indent="0">
              <a:lnSpc>
                <a:spcPct val="100000"/>
              </a:lnSpc>
              <a:spcBef>
                <a:spcPts val="0"/>
              </a:spcBef>
              <a:spcAft>
                <a:spcPts val="800"/>
              </a:spcAft>
              <a:buClr>
                <a:prstClr val="black"/>
              </a:buClr>
              <a:buNone/>
              <a:defRPr/>
            </a:pPr>
            <a:r>
              <a:rPr lang="en-CA" sz="1800" spc="-10" dirty="0">
                <a:solidFill>
                  <a:srgbClr val="000000"/>
                </a:solidFill>
                <a:latin typeface="Arial" panose="020B0604020202020204"/>
                <a:ea typeface="Calibri" panose="020F0502020204030204" pitchFamily="34" charset="0"/>
                <a:cs typeface="Times New Roman" panose="02020603050405020304" pitchFamily="18" charset="0"/>
              </a:rPr>
              <a:t>Your portfolio can help make a difference and steer you closer to your goals while also reflecting your values.</a:t>
            </a:r>
          </a:p>
          <a:p>
            <a:pPr marL="0" indent="0">
              <a:lnSpc>
                <a:spcPct val="100000"/>
              </a:lnSpc>
              <a:spcBef>
                <a:spcPts val="0"/>
              </a:spcBef>
              <a:spcAft>
                <a:spcPts val="800"/>
              </a:spcAft>
              <a:buClr>
                <a:prstClr val="black"/>
              </a:buClr>
              <a:buNone/>
              <a:defRPr/>
            </a:pPr>
            <a:r>
              <a:rPr lang="en-CA" sz="1800" b="1" dirty="0">
                <a:solidFill>
                  <a:srgbClr val="000000"/>
                </a:solidFill>
                <a:latin typeface="Arial" panose="020B0604020202020204" pitchFamily="34" charset="0"/>
                <a:cs typeface="Arial" panose="020B0604020202020204" pitchFamily="34" charset="0"/>
              </a:rPr>
              <a:t>Poll: Do you prefer </a:t>
            </a:r>
            <a:br>
              <a:rPr lang="en-CA" sz="1800" b="1" dirty="0">
                <a:solidFill>
                  <a:srgbClr val="000000"/>
                </a:solidFill>
                <a:latin typeface="Arial" panose="020B0604020202020204" pitchFamily="34" charset="0"/>
                <a:cs typeface="Arial" panose="020B0604020202020204" pitchFamily="34" charset="0"/>
              </a:rPr>
            </a:br>
            <a:r>
              <a:rPr lang="en-CA" sz="1800" b="1" dirty="0">
                <a:solidFill>
                  <a:srgbClr val="000000"/>
                </a:solidFill>
                <a:latin typeface="Arial" panose="020B0604020202020204" pitchFamily="34" charset="0"/>
                <a:cs typeface="Arial" panose="020B0604020202020204" pitchFamily="34" charset="0"/>
              </a:rPr>
              <a:t>values-based investing?</a:t>
            </a:r>
            <a:r>
              <a:rPr lang="en-CA" sz="1800" b="1" baseline="30000" dirty="0">
                <a:solidFill>
                  <a:srgbClr val="000000"/>
                </a:solidFill>
                <a:latin typeface="Arial" panose="020B0604020202020204" pitchFamily="34" charset="0"/>
                <a:cs typeface="Arial" panose="020B0604020202020204" pitchFamily="34" charset="0"/>
              </a:rPr>
              <a:t>1</a:t>
            </a:r>
          </a:p>
          <a:p>
            <a:pPr marL="0" indent="0">
              <a:lnSpc>
                <a:spcPct val="100000"/>
              </a:lnSpc>
              <a:spcBef>
                <a:spcPts val="0"/>
              </a:spcBef>
              <a:spcAft>
                <a:spcPts val="800"/>
              </a:spcAft>
              <a:buClr>
                <a:prstClr val="black"/>
              </a:buClr>
              <a:buNone/>
              <a:defRPr/>
            </a:pPr>
            <a:r>
              <a:rPr lang="en-CA" sz="1800" dirty="0">
                <a:solidFill>
                  <a:prstClr val="black"/>
                </a:solidFill>
                <a:latin typeface="Arial" panose="020B0604020202020204"/>
                <a:ea typeface="Calibri" panose="020F0502020204030204" pitchFamily="34" charset="0"/>
                <a:cs typeface="Times New Roman" panose="02020603050405020304" pitchFamily="18" charset="0"/>
              </a:rPr>
              <a:t> </a:t>
            </a:r>
          </a:p>
          <a:p>
            <a:pPr marL="0" indent="0">
              <a:buClr>
                <a:prstClr val="black"/>
              </a:buClr>
              <a:buNone/>
              <a:defRPr/>
            </a:pPr>
            <a:endParaRPr lang="en-US" sz="1800" dirty="0">
              <a:solidFill>
                <a:prstClr val="black"/>
              </a:solidFill>
              <a:latin typeface="Arial" panose="020B0604020202020204"/>
            </a:endParaRPr>
          </a:p>
        </p:txBody>
      </p:sp>
      <p:grpSp>
        <p:nvGrpSpPr>
          <p:cNvPr id="5" name="Group 4" descr="52% of women prefer values-based investing versus 44% of men prefer values-based investing.">
            <a:extLst>
              <a:ext uri="{FF2B5EF4-FFF2-40B4-BE49-F238E27FC236}">
                <a16:creationId xmlns:a16="http://schemas.microsoft.com/office/drawing/2014/main" id="{465702B4-B6C2-C114-18F8-31574BDAEB08}"/>
              </a:ext>
            </a:extLst>
          </p:cNvPr>
          <p:cNvGrpSpPr/>
          <p:nvPr/>
        </p:nvGrpSpPr>
        <p:grpSpPr>
          <a:xfrm>
            <a:off x="8004912" y="3133884"/>
            <a:ext cx="2823412" cy="2789396"/>
            <a:chOff x="8004912" y="3133884"/>
            <a:chExt cx="2823412" cy="2789396"/>
          </a:xfrm>
        </p:grpSpPr>
        <p:grpSp>
          <p:nvGrpSpPr>
            <p:cNvPr id="28" name="Group 27">
              <a:extLst>
                <a:ext uri="{FF2B5EF4-FFF2-40B4-BE49-F238E27FC236}">
                  <a16:creationId xmlns:a16="http://schemas.microsoft.com/office/drawing/2014/main" id="{3021512C-2412-BE15-F7B9-033FA8DF0C2B}"/>
                </a:ext>
              </a:extLst>
            </p:cNvPr>
            <p:cNvGrpSpPr/>
            <p:nvPr/>
          </p:nvGrpSpPr>
          <p:grpSpPr>
            <a:xfrm>
              <a:off x="8004912" y="3133884"/>
              <a:ext cx="2823412" cy="2789396"/>
              <a:chOff x="5788404" y="3162165"/>
              <a:chExt cx="2356355" cy="2327966"/>
            </a:xfrm>
          </p:grpSpPr>
          <p:pic>
            <p:nvPicPr>
              <p:cNvPr id="24" name="Graphic 23">
                <a:extLst>
                  <a:ext uri="{FF2B5EF4-FFF2-40B4-BE49-F238E27FC236}">
                    <a16:creationId xmlns:a16="http://schemas.microsoft.com/office/drawing/2014/main" id="{CA9C0137-0A41-0FAA-766E-C9E8A5CECF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88404" y="3162165"/>
                <a:ext cx="2356355" cy="2327966"/>
              </a:xfrm>
              <a:prstGeom prst="rect">
                <a:avLst/>
              </a:prstGeom>
            </p:spPr>
          </p:pic>
          <p:sp>
            <p:nvSpPr>
              <p:cNvPr id="25" name="TextBox 24">
                <a:extLst>
                  <a:ext uri="{FF2B5EF4-FFF2-40B4-BE49-F238E27FC236}">
                    <a16:creationId xmlns:a16="http://schemas.microsoft.com/office/drawing/2014/main" id="{FCF8C011-A078-2829-58F6-728F84E93958}"/>
                  </a:ext>
                </a:extLst>
              </p:cNvPr>
              <p:cNvSpPr txBox="1"/>
              <p:nvPr/>
            </p:nvSpPr>
            <p:spPr>
              <a:xfrm>
                <a:off x="7180112" y="3627804"/>
                <a:ext cx="599224" cy="134853"/>
              </a:xfrm>
              <a:prstGeom prst="rect">
                <a:avLst/>
              </a:prstGeom>
              <a:noFill/>
            </p:spPr>
            <p:txBody>
              <a:bodyPr wrap="square" lIns="0" tIns="0" rIns="0" bIns="0" rtlCol="0">
                <a:spAutoFit/>
              </a:bodyPr>
              <a:lstStyle/>
              <a:p>
                <a:pPr algn="ctr">
                  <a:spcBef>
                    <a:spcPts val="600"/>
                  </a:spcBef>
                  <a:defRPr/>
                </a:pPr>
                <a:r>
                  <a:rPr lang="en-US" sz="1050" dirty="0">
                    <a:solidFill>
                      <a:prstClr val="black"/>
                    </a:solidFill>
                    <a:latin typeface="Arial" panose="020B0604020202020204"/>
                  </a:rPr>
                  <a:t>Men 44%</a:t>
                </a:r>
              </a:p>
            </p:txBody>
          </p:sp>
          <p:sp>
            <p:nvSpPr>
              <p:cNvPr id="26" name="TextBox 25">
                <a:extLst>
                  <a:ext uri="{FF2B5EF4-FFF2-40B4-BE49-F238E27FC236}">
                    <a16:creationId xmlns:a16="http://schemas.microsoft.com/office/drawing/2014/main" id="{CD1E782D-781A-D1AA-D397-AFEBEC195612}"/>
                  </a:ext>
                </a:extLst>
              </p:cNvPr>
              <p:cNvSpPr txBox="1"/>
              <p:nvPr/>
            </p:nvSpPr>
            <p:spPr>
              <a:xfrm>
                <a:off x="6248256" y="3330700"/>
                <a:ext cx="742302" cy="134853"/>
              </a:xfrm>
              <a:prstGeom prst="rect">
                <a:avLst/>
              </a:prstGeom>
              <a:noFill/>
            </p:spPr>
            <p:txBody>
              <a:bodyPr wrap="square" lIns="0" tIns="0" rIns="0" bIns="0" rtlCol="0">
                <a:spAutoFit/>
              </a:bodyPr>
              <a:lstStyle/>
              <a:p>
                <a:pPr algn="ctr">
                  <a:spcBef>
                    <a:spcPts val="600"/>
                  </a:spcBef>
                  <a:defRPr/>
                </a:pPr>
                <a:r>
                  <a:rPr lang="en-US" sz="1050" dirty="0">
                    <a:solidFill>
                      <a:prstClr val="black"/>
                    </a:solidFill>
                    <a:latin typeface="Arial" panose="020B0604020202020204"/>
                  </a:rPr>
                  <a:t>Women 52%</a:t>
                </a:r>
              </a:p>
            </p:txBody>
          </p:sp>
        </p:grpSp>
        <p:sp>
          <p:nvSpPr>
            <p:cNvPr id="3" name="Rectangle 2">
              <a:extLst>
                <a:ext uri="{FF2B5EF4-FFF2-40B4-BE49-F238E27FC236}">
                  <a16:creationId xmlns:a16="http://schemas.microsoft.com/office/drawing/2014/main" id="{8541CD90-E0D0-3071-EE59-02D1B8C306A0}"/>
                </a:ext>
              </a:extLst>
            </p:cNvPr>
            <p:cNvSpPr/>
            <p:nvPr/>
          </p:nvSpPr>
          <p:spPr>
            <a:xfrm>
              <a:off x="9567894" y="3924048"/>
              <a:ext cx="938623" cy="1937801"/>
            </a:xfrm>
            <a:prstGeom prst="rect">
              <a:avLst/>
            </a:prstGeom>
            <a:solidFill>
              <a:srgbClr val="0687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4" name="Rectangle 3">
              <a:extLst>
                <a:ext uri="{FF2B5EF4-FFF2-40B4-BE49-F238E27FC236}">
                  <a16:creationId xmlns:a16="http://schemas.microsoft.com/office/drawing/2014/main" id="{DEBAB111-8ACA-75D5-5C90-613DF4565D9D}"/>
                </a:ext>
              </a:extLst>
            </p:cNvPr>
            <p:cNvSpPr/>
            <p:nvPr/>
          </p:nvSpPr>
          <p:spPr>
            <a:xfrm>
              <a:off x="8520700" y="3578878"/>
              <a:ext cx="938623" cy="2282972"/>
            </a:xfrm>
            <a:prstGeom prst="rect">
              <a:avLst/>
            </a:prstGeom>
            <a:solidFill>
              <a:srgbClr val="0000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grpSp>
      <p:sp>
        <p:nvSpPr>
          <p:cNvPr id="15" name="Text Placeholder 14">
            <a:extLst>
              <a:ext uri="{FF2B5EF4-FFF2-40B4-BE49-F238E27FC236}">
                <a16:creationId xmlns:a16="http://schemas.microsoft.com/office/drawing/2014/main" id="{F223659D-E471-4333-97B7-936DD1710D1D}"/>
              </a:ext>
            </a:extLst>
          </p:cNvPr>
          <p:cNvSpPr>
            <a:spLocks noGrp="1"/>
          </p:cNvSpPr>
          <p:nvPr>
            <p:ph type="body" sz="quarter" idx="14"/>
          </p:nvPr>
        </p:nvSpPr>
        <p:spPr>
          <a:xfrm>
            <a:off x="4356100" y="6110288"/>
            <a:ext cx="6778625" cy="403225"/>
          </a:xfrm>
        </p:spPr>
        <p:txBody>
          <a:bodyPr/>
          <a:lstStyle/>
          <a:p>
            <a:r>
              <a:rPr lang="en-CA" b="1" dirty="0"/>
              <a:t>1</a:t>
            </a:r>
            <a:r>
              <a:rPr lang="en-CA" dirty="0"/>
              <a:t> Wealth Professional. More than half of women choose to invest in ESG businesses, June 27, 2022.</a:t>
            </a:r>
          </a:p>
        </p:txBody>
      </p:sp>
      <p:sp>
        <p:nvSpPr>
          <p:cNvPr id="2" name="Slide Number Placeholder 1">
            <a:extLst>
              <a:ext uri="{FF2B5EF4-FFF2-40B4-BE49-F238E27FC236}">
                <a16:creationId xmlns:a16="http://schemas.microsoft.com/office/drawing/2014/main" id="{15C90F1B-5FAC-8A6E-0350-D8F39F807972}"/>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98</a:t>
            </a:fld>
            <a:endParaRPr lang="en-US" dirty="0"/>
          </a:p>
        </p:txBody>
      </p:sp>
    </p:spTree>
    <p:extLst>
      <p:ext uri="{BB962C8B-B14F-4D97-AF65-F5344CB8AC3E}">
        <p14:creationId xmlns:p14="http://schemas.microsoft.com/office/powerpoint/2010/main" val="245337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A3DD0-0B76-BFFA-CA93-CC4D6207723B}"/>
              </a:ext>
            </a:extLst>
          </p:cNvPr>
          <p:cNvSpPr>
            <a:spLocks noGrp="1"/>
          </p:cNvSpPr>
          <p:nvPr>
            <p:ph type="title"/>
          </p:nvPr>
        </p:nvSpPr>
        <p:spPr>
          <a:xfrm>
            <a:off x="533957" y="463845"/>
            <a:ext cx="3289383" cy="3401475"/>
          </a:xfrm>
        </p:spPr>
        <p:txBody>
          <a:bodyPr/>
          <a:lstStyle/>
          <a:p>
            <a:r>
              <a:rPr lang="en-US" dirty="0"/>
              <a:t>Advanced charitable giving strategies  </a:t>
            </a:r>
            <a:br>
              <a:rPr lang="en-US" dirty="0"/>
            </a:br>
            <a:endParaRPr lang="en-US" dirty="0"/>
          </a:p>
        </p:txBody>
      </p:sp>
      <p:pic>
        <p:nvPicPr>
          <p:cNvPr id="12" name="Graphic 11">
            <a:extLst>
              <a:ext uri="{FF2B5EF4-FFF2-40B4-BE49-F238E27FC236}">
                <a16:creationId xmlns:a16="http://schemas.microsoft.com/office/drawing/2014/main" id="{983A8253-FE39-0A03-4B76-A0CB95C04C5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 y="2900444"/>
            <a:ext cx="1388753" cy="1388753"/>
          </a:xfrm>
          <a:prstGeom prst="rect">
            <a:avLst/>
          </a:prstGeom>
        </p:spPr>
      </p:pic>
      <p:sp>
        <p:nvSpPr>
          <p:cNvPr id="9" name="Content Placeholder 2">
            <a:extLst>
              <a:ext uri="{FF2B5EF4-FFF2-40B4-BE49-F238E27FC236}">
                <a16:creationId xmlns:a16="http://schemas.microsoft.com/office/drawing/2014/main" id="{BA062E77-7948-5EDB-1DE2-62D2E178F51F}"/>
              </a:ext>
            </a:extLst>
          </p:cNvPr>
          <p:cNvSpPr txBox="1">
            <a:spLocks/>
          </p:cNvSpPr>
          <p:nvPr/>
        </p:nvSpPr>
        <p:spPr>
          <a:xfrm>
            <a:off x="4355936" y="526288"/>
            <a:ext cx="7378744" cy="1754326"/>
          </a:xfrm>
          <a:prstGeom prst="rect">
            <a:avLst/>
          </a:prstGeom>
        </p:spPr>
        <p:txBody>
          <a:bodyPr lIns="0" tIns="0" rIns="0" bIns="0">
            <a:sp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Clr>
                <a:prstClr val="black"/>
              </a:buClr>
              <a:buNone/>
              <a:defRPr/>
            </a:pPr>
            <a:r>
              <a:rPr lang="en-US" sz="2400" dirty="0">
                <a:solidFill>
                  <a:prstClr val="black"/>
                </a:solidFill>
                <a:latin typeface="Arial" panose="020B0604020202020204"/>
              </a:rPr>
              <a:t>After determining your philanthropic vision – what and where you want to give – set up your gift(s) in a convenient way that makes the most sense for your financial situation. This increases the likelihood that you’ll continue.</a:t>
            </a:r>
          </a:p>
        </p:txBody>
      </p:sp>
      <p:sp>
        <p:nvSpPr>
          <p:cNvPr id="10" name="Content Placeholder 6">
            <a:extLst>
              <a:ext uri="{FF2B5EF4-FFF2-40B4-BE49-F238E27FC236}">
                <a16:creationId xmlns:a16="http://schemas.microsoft.com/office/drawing/2014/main" id="{2086A462-B24C-E5C9-B126-2C1DB029EE06}"/>
              </a:ext>
            </a:extLst>
          </p:cNvPr>
          <p:cNvSpPr txBox="1">
            <a:spLocks/>
          </p:cNvSpPr>
          <p:nvPr/>
        </p:nvSpPr>
        <p:spPr>
          <a:xfrm>
            <a:off x="4355936" y="2594623"/>
            <a:ext cx="5262167" cy="3708708"/>
          </a:xfrm>
          <a:prstGeom prst="rect">
            <a:avLst/>
          </a:prstGeom>
        </p:spPr>
        <p:txBody>
          <a:bodyPr vert="horz" lIns="0" tIns="0" rIns="0" bIns="0" rtlCol="0">
            <a:sp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Clr>
                <a:prstClr val="black"/>
              </a:buClr>
              <a:buNone/>
              <a:defRPr/>
            </a:pPr>
            <a:r>
              <a:rPr lang="en-CA" b="1" dirty="0">
                <a:solidFill>
                  <a:srgbClr val="000000"/>
                </a:solidFill>
                <a:latin typeface="Arial" panose="020B0604020202020204"/>
                <a:ea typeface="Calibri" panose="020F0502020204030204" pitchFamily="34" charset="0"/>
                <a:cs typeface="Times New Roman" panose="02020603050405020304" pitchFamily="18" charset="0"/>
              </a:rPr>
              <a:t>Common vehicles for significant giving</a:t>
            </a:r>
            <a:endParaRPr lang="en-CA" dirty="0">
              <a:solidFill>
                <a:prstClr val="black"/>
              </a:solidFill>
              <a:latin typeface="Arial" panose="020B0604020202020204"/>
              <a:ea typeface="Calibri" panose="020F0502020204030204" pitchFamily="34" charset="0"/>
              <a:cs typeface="Times New Roman" panose="02020603050405020304" pitchFamily="18" charset="0"/>
            </a:endParaRPr>
          </a:p>
          <a:p>
            <a:pPr>
              <a:buClr>
                <a:prstClr val="black"/>
              </a:buClr>
              <a:defRPr/>
            </a:pPr>
            <a:r>
              <a:rPr lang="en-CA" dirty="0">
                <a:solidFill>
                  <a:srgbClr val="000000"/>
                </a:solidFill>
                <a:latin typeface="Arial" panose="020B0604020202020204"/>
                <a:ea typeface="Calibri" panose="020F0502020204030204" pitchFamily="34" charset="0"/>
                <a:cs typeface="Times New Roman" panose="02020603050405020304" pitchFamily="18" charset="0"/>
              </a:rPr>
              <a:t>Donor-advised fund</a:t>
            </a:r>
          </a:p>
          <a:p>
            <a:pPr>
              <a:buClr>
                <a:prstClr val="black"/>
              </a:buClr>
              <a:defRPr/>
            </a:pPr>
            <a:r>
              <a:rPr lang="en-CA" dirty="0">
                <a:solidFill>
                  <a:srgbClr val="000000"/>
                </a:solidFill>
                <a:latin typeface="Arial" panose="020B0604020202020204"/>
                <a:ea typeface="Calibri" panose="020F0502020204030204" pitchFamily="34" charset="0"/>
                <a:cs typeface="Times New Roman" panose="02020603050405020304" pitchFamily="18" charset="0"/>
              </a:rPr>
              <a:t>Life insurance</a:t>
            </a:r>
          </a:p>
          <a:p>
            <a:pPr>
              <a:buClr>
                <a:prstClr val="black"/>
              </a:buClr>
              <a:defRPr/>
            </a:pPr>
            <a:r>
              <a:rPr lang="en-CA" dirty="0">
                <a:solidFill>
                  <a:srgbClr val="000000"/>
                </a:solidFill>
                <a:latin typeface="Arial" panose="020B0604020202020204"/>
                <a:ea typeface="Calibri" panose="020F0502020204030204" pitchFamily="34" charset="0"/>
                <a:cs typeface="Times New Roman" panose="02020603050405020304" pitchFamily="18" charset="0"/>
              </a:rPr>
              <a:t>Private foundation</a:t>
            </a:r>
          </a:p>
          <a:p>
            <a:pPr>
              <a:buClr>
                <a:prstClr val="black"/>
              </a:buClr>
              <a:defRPr/>
            </a:pPr>
            <a:r>
              <a:rPr lang="en-CA" dirty="0">
                <a:solidFill>
                  <a:srgbClr val="000000"/>
                </a:solidFill>
                <a:latin typeface="Arial" panose="020B0604020202020204"/>
                <a:ea typeface="Calibri" panose="020F0502020204030204" pitchFamily="34" charset="0"/>
                <a:cs typeface="Times New Roman" panose="02020603050405020304" pitchFamily="18" charset="0"/>
              </a:rPr>
              <a:t>Bequest</a:t>
            </a:r>
          </a:p>
          <a:p>
            <a:pPr>
              <a:buClr>
                <a:prstClr val="black"/>
              </a:buClr>
              <a:defRPr/>
            </a:pPr>
            <a:r>
              <a:rPr lang="en-CA" dirty="0">
                <a:solidFill>
                  <a:srgbClr val="000000"/>
                </a:solidFill>
                <a:latin typeface="Arial" panose="020B0604020202020204"/>
                <a:ea typeface="Calibri" panose="020F0502020204030204" pitchFamily="34" charset="0"/>
                <a:cs typeface="Times New Roman" panose="02020603050405020304" pitchFamily="18" charset="0"/>
              </a:rPr>
              <a:t>Charitable gift annuity</a:t>
            </a:r>
          </a:p>
          <a:p>
            <a:pPr>
              <a:buClr>
                <a:prstClr val="black"/>
              </a:buClr>
              <a:defRPr/>
            </a:pPr>
            <a:r>
              <a:rPr lang="en-CA" dirty="0">
                <a:solidFill>
                  <a:srgbClr val="000000"/>
                </a:solidFill>
                <a:latin typeface="Arial" panose="020B0604020202020204"/>
                <a:ea typeface="Calibri" panose="020F0502020204030204" pitchFamily="34" charset="0"/>
                <a:cs typeface="Times New Roman" panose="02020603050405020304" pitchFamily="18" charset="0"/>
              </a:rPr>
              <a:t>Charitable remainder trust</a:t>
            </a:r>
          </a:p>
          <a:p>
            <a:pPr>
              <a:buClr>
                <a:prstClr val="black"/>
              </a:buClr>
              <a:defRPr/>
            </a:pPr>
            <a:r>
              <a:rPr lang="en-CA" dirty="0">
                <a:solidFill>
                  <a:srgbClr val="000000"/>
                </a:solidFill>
                <a:latin typeface="Arial" panose="020B0604020202020204"/>
                <a:ea typeface="Calibri" panose="020F0502020204030204" pitchFamily="34" charset="0"/>
                <a:cs typeface="Times New Roman" panose="02020603050405020304" pitchFamily="18" charset="0"/>
              </a:rPr>
              <a:t>Non-cash gifts: property or stock through a donor-advised fund or foundation </a:t>
            </a:r>
            <a:endParaRPr lang="en-US" dirty="0">
              <a:solidFill>
                <a:prstClr val="black"/>
              </a:solidFill>
              <a:latin typeface="Arial" panose="020B0604020202020204"/>
            </a:endParaRPr>
          </a:p>
        </p:txBody>
      </p:sp>
      <p:sp>
        <p:nvSpPr>
          <p:cNvPr id="3" name="Slide Number Placeholder 2">
            <a:extLst>
              <a:ext uri="{FF2B5EF4-FFF2-40B4-BE49-F238E27FC236}">
                <a16:creationId xmlns:a16="http://schemas.microsoft.com/office/drawing/2014/main" id="{B8228B1D-B4EE-6824-EBBF-ECC94AC43FC0}"/>
              </a:ext>
              <a:ext uri="{C183D7F6-B498-43B3-948B-1728B52AA6E4}">
                <adec:decorative xmlns:adec="http://schemas.microsoft.com/office/drawing/2017/decorative" val="1"/>
              </a:ext>
            </a:extLst>
          </p:cNvPr>
          <p:cNvSpPr>
            <a:spLocks noGrp="1"/>
          </p:cNvSpPr>
          <p:nvPr>
            <p:ph type="sldNum" sz="quarter" idx="4"/>
          </p:nvPr>
        </p:nvSpPr>
        <p:spPr>
          <a:xfrm>
            <a:off x="11449993" y="6337639"/>
            <a:ext cx="283219" cy="175694"/>
          </a:xfrm>
        </p:spPr>
        <p:txBody>
          <a:bodyPr/>
          <a:lstStyle/>
          <a:p>
            <a:fld id="{BB333B34-C87C-402E-ABB0-13B7C9DEBBC4}" type="slidenum">
              <a:rPr lang="en-US" smtClean="0"/>
              <a:pPr/>
              <a:t>99</a:t>
            </a:fld>
            <a:endParaRPr lang="en-US" dirty="0"/>
          </a:p>
        </p:txBody>
      </p:sp>
    </p:spTree>
    <p:extLst>
      <p:ext uri="{BB962C8B-B14F-4D97-AF65-F5344CB8AC3E}">
        <p14:creationId xmlns:p14="http://schemas.microsoft.com/office/powerpoint/2010/main" val="71184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12"/>
  <p:tag name="ARTICULATE_PROJECT_OPEN" val="0"/>
  <p:tag name="ARTICULATE_DESIGN_ID_JOHN HANCOCK LAYOUTS" val="BIIhvodD"/>
  <p:tag name="ARTICULATE_DESIGN_ID_1_JOHN HANCOCK LAYOUTS" val="4VWv4Uu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COUNT" val="2"/>
  <p:tag name="SN" val="HIDDEN"/>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John Hancock layouts">
  <a:themeElements>
    <a:clrScheme name="Manulife JH 2019">
      <a:dk1>
        <a:sysClr val="windowText" lastClr="000000"/>
      </a:dk1>
      <a:lt1>
        <a:sysClr val="window" lastClr="FFFFFF"/>
      </a:lt1>
      <a:dk2>
        <a:srgbClr val="282B3E"/>
      </a:dk2>
      <a:lt2>
        <a:srgbClr val="8E90A2"/>
      </a:lt2>
      <a:accent1>
        <a:srgbClr val="00A758"/>
      </a:accent1>
      <a:accent2>
        <a:srgbClr val="0000C1"/>
      </a:accent2>
      <a:accent3>
        <a:srgbClr val="FF7769"/>
      </a:accent3>
      <a:accent4>
        <a:srgbClr val="361558"/>
      </a:accent4>
      <a:accent5>
        <a:srgbClr val="F49600"/>
      </a:accent5>
      <a:accent6>
        <a:srgbClr val="05B2A7"/>
      </a:accent6>
      <a:hlink>
        <a:srgbClr val="0000C1"/>
      </a:hlink>
      <a:folHlink>
        <a:srgbClr val="0000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33363" indent="-233363" algn="l">
          <a:spcBef>
            <a:spcPts val="600"/>
          </a:spcBef>
          <a:buFont typeface="Arial" panose="020B0604020202020204" pitchFamily="34" charset="0"/>
          <a:buChar char="•"/>
          <a:defRPr dirty="0" err="1" smtClean="0"/>
        </a:defPPr>
      </a:lstStyle>
    </a:txDef>
  </a:objectDefaults>
  <a:extraClrSchemeLst/>
  <a:extLst>
    <a:ext uri="{05A4C25C-085E-4340-85A3-A5531E510DB2}">
      <thm15:themeFamily xmlns:thm15="http://schemas.microsoft.com/office/thememl/2012/main" name="1026722 - Corporate PPT Template_16x9_MP 1026722 E_0818_v14" id="{3527DC7A-8C8D-4E9E-9B6E-A1046016BC1D}" vid="{5393119F-6D4A-4296-9D2C-28F94A85A1E8}"/>
    </a:ext>
  </a:extLst>
</a:theme>
</file>

<file path=ppt/theme/theme2.xml><?xml version="1.0" encoding="utf-8"?>
<a:theme xmlns:a="http://schemas.openxmlformats.org/drawingml/2006/main" name="1_John Hancock layouts">
  <a:themeElements>
    <a:clrScheme name="Manulife JH 2019">
      <a:dk1>
        <a:sysClr val="windowText" lastClr="000000"/>
      </a:dk1>
      <a:lt1>
        <a:sysClr val="window" lastClr="FFFFFF"/>
      </a:lt1>
      <a:dk2>
        <a:srgbClr val="282B3E"/>
      </a:dk2>
      <a:lt2>
        <a:srgbClr val="8E90A2"/>
      </a:lt2>
      <a:accent1>
        <a:srgbClr val="00A758"/>
      </a:accent1>
      <a:accent2>
        <a:srgbClr val="0000C1"/>
      </a:accent2>
      <a:accent3>
        <a:srgbClr val="FF7769"/>
      </a:accent3>
      <a:accent4>
        <a:srgbClr val="361558"/>
      </a:accent4>
      <a:accent5>
        <a:srgbClr val="F49600"/>
      </a:accent5>
      <a:accent6>
        <a:srgbClr val="05B2A7"/>
      </a:accent6>
      <a:hlink>
        <a:srgbClr val="0000C1"/>
      </a:hlink>
      <a:folHlink>
        <a:srgbClr val="0000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33363" indent="-233363" algn="l">
          <a:spcBef>
            <a:spcPts val="600"/>
          </a:spcBef>
          <a:buFont typeface="Arial" panose="020B0604020202020204" pitchFamily="34" charset="0"/>
          <a:buChar char="•"/>
          <a:defRPr dirty="0" err="1" smtClean="0"/>
        </a:defPPr>
      </a:lstStyle>
    </a:txDef>
  </a:objectDefaults>
  <a:extraClrSchemeLst/>
  <a:extLst>
    <a:ext uri="{05A4C25C-085E-4340-85A3-A5531E510DB2}">
      <thm15:themeFamily xmlns:thm15="http://schemas.microsoft.com/office/thememl/2012/main" name="1026722 - Corporate PPT Template_16x9_MP 1026722 E_0818_v14" id="{3527DC7A-8C8D-4E9E-9B6E-A1046016BC1D}" vid="{5393119F-6D4A-4296-9D2C-28F94A85A1E8}"/>
    </a:ext>
  </a:extLst>
</a:theme>
</file>

<file path=ppt/theme/theme3.xml><?xml version="1.0" encoding="utf-8"?>
<a:theme xmlns:a="http://schemas.openxmlformats.org/drawingml/2006/main" name="Office Theme">
  <a:themeElements>
    <a:clrScheme name="New Brand Final">
      <a:dk1>
        <a:sysClr val="windowText" lastClr="000000"/>
      </a:dk1>
      <a:lt1>
        <a:sysClr val="window" lastClr="FFFFFF"/>
      </a:lt1>
      <a:dk2>
        <a:srgbClr val="282B3E"/>
      </a:dk2>
      <a:lt2>
        <a:srgbClr val="8E90A2"/>
      </a:lt2>
      <a:accent1>
        <a:srgbClr val="00A758"/>
      </a:accent1>
      <a:accent2>
        <a:srgbClr val="0000C1"/>
      </a:accent2>
      <a:accent3>
        <a:srgbClr val="FF7769"/>
      </a:accent3>
      <a:accent4>
        <a:srgbClr val="361558"/>
      </a:accent4>
      <a:accent5>
        <a:srgbClr val="F49600"/>
      </a:accent5>
      <a:accent6>
        <a:srgbClr val="05B2A7"/>
      </a:accent6>
      <a:hlink>
        <a:srgbClr val="0000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6"/>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a:defPPr>
      </a:lstStyle>
    </a:txDef>
  </a:objectDefaults>
  <a:extraClrSchemeLst/>
</a:theme>
</file>

<file path=ppt/theme/theme4.xml><?xml version="1.0" encoding="utf-8"?>
<a:theme xmlns:a="http://schemas.openxmlformats.org/drawingml/2006/main" name="Office Theme">
  <a:themeElements>
    <a:clrScheme name="New Brand Final">
      <a:dk1>
        <a:sysClr val="windowText" lastClr="000000"/>
      </a:dk1>
      <a:lt1>
        <a:sysClr val="window" lastClr="FFFFFF"/>
      </a:lt1>
      <a:dk2>
        <a:srgbClr val="282B3E"/>
      </a:dk2>
      <a:lt2>
        <a:srgbClr val="8E90A2"/>
      </a:lt2>
      <a:accent1>
        <a:srgbClr val="00A758"/>
      </a:accent1>
      <a:accent2>
        <a:srgbClr val="0000C1"/>
      </a:accent2>
      <a:accent3>
        <a:srgbClr val="FF7769"/>
      </a:accent3>
      <a:accent4>
        <a:srgbClr val="361558"/>
      </a:accent4>
      <a:accent5>
        <a:srgbClr val="F49600"/>
      </a:accent5>
      <a:accent6>
        <a:srgbClr val="05B2A7"/>
      </a:accent6>
      <a:hlink>
        <a:srgbClr val="0000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6"/>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3182CE6A9D8804D97E5BC1E6876666E" ma:contentTypeVersion="17" ma:contentTypeDescription="Create a new document." ma:contentTypeScope="" ma:versionID="6e01c80a3cb525b3c44c1f6b8542fe82">
  <xsd:schema xmlns:xsd="http://www.w3.org/2001/XMLSchema" xmlns:xs="http://www.w3.org/2001/XMLSchema" xmlns:p="http://schemas.microsoft.com/office/2006/metadata/properties" xmlns:ns2="6add9a28-6956-412b-b277-d11e8307a710" xmlns:ns3="77b4f4c4-2685-4772-9cb7-c9ef513f8aaf" xmlns:ns4="c12886e0-e552-4999-964a-a6c2f4ccb2b1" targetNamespace="http://schemas.microsoft.com/office/2006/metadata/properties" ma:root="true" ma:fieldsID="5f5cbce40a92662f1d47d38c9918370e" ns2:_="" ns3:_="" ns4:_="">
    <xsd:import namespace="6add9a28-6956-412b-b277-d11e8307a710"/>
    <xsd:import namespace="77b4f4c4-2685-4772-9cb7-c9ef513f8aaf"/>
    <xsd:import namespace="c12886e0-e552-4999-964a-a6c2f4ccb2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dd9a28-6956-412b-b277-d11e8307a7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c039845-d277-466e-a9af-ee1ca770c9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7b4f4c4-2685-4772-9cb7-c9ef513f8a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2886e0-e552-4999-964a-a6c2f4ccb2b1"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01d3eeaf-0a47-4af8-97fa-91e8991e3737}" ma:internalName="TaxCatchAll" ma:showField="CatchAllData" ma:web="77b4f4c4-2685-4772-9cb7-c9ef513f8a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12886e0-e552-4999-964a-a6c2f4ccb2b1" xsi:nil="true"/>
    <lcf76f155ced4ddcb4097134ff3c332f xmlns="6add9a28-6956-412b-b277-d11e8307a71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7AE26A2-4607-4614-B094-A8D8549BB24D}">
  <ds:schemaRefs>
    <ds:schemaRef ds:uri="http://schemas.microsoft.com/sharepoint/v3/contenttype/forms"/>
  </ds:schemaRefs>
</ds:datastoreItem>
</file>

<file path=customXml/itemProps2.xml><?xml version="1.0" encoding="utf-8"?>
<ds:datastoreItem xmlns:ds="http://schemas.openxmlformats.org/officeDocument/2006/customXml" ds:itemID="{1A40F39B-132B-4FF0-AA19-D770F8D2DDEE}"/>
</file>

<file path=customXml/itemProps3.xml><?xml version="1.0" encoding="utf-8"?>
<ds:datastoreItem xmlns:ds="http://schemas.openxmlformats.org/officeDocument/2006/customXml" ds:itemID="{39EFCE9E-5821-4BE4-944B-FE276710BE20}">
  <ds:schemaRefs>
    <ds:schemaRef ds:uri="http://purl.org/dc/terms/"/>
    <ds:schemaRef ds:uri="http://www.w3.org/XML/1998/namespace"/>
    <ds:schemaRef ds:uri="http://purl.org/dc/elements/1.1/"/>
    <ds:schemaRef ds:uri="6add9a28-6956-412b-b277-d11e8307a710"/>
    <ds:schemaRef ds:uri="http://schemas.microsoft.com/office/2006/documentManagement/types"/>
    <ds:schemaRef ds:uri="http://schemas.openxmlformats.org/package/2006/metadata/core-properties"/>
    <ds:schemaRef ds:uri="http://schemas.microsoft.com/office/infopath/2007/PartnerControls"/>
    <ds:schemaRef ds:uri="c12886e0-e552-4999-964a-a6c2f4ccb2b1"/>
    <ds:schemaRef ds:uri="77b4f4c4-2685-4772-9cb7-c9ef513f8aaf"/>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717</TotalTime>
  <Words>28214</Words>
  <Application>Microsoft Office PowerPoint</Application>
  <PresentationFormat>Custom</PresentationFormat>
  <Paragraphs>1845</Paragraphs>
  <Slides>112</Slides>
  <Notes>112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112</vt:i4>
      </vt:variant>
    </vt:vector>
  </HeadingPairs>
  <TitlesOfParts>
    <vt:vector size="124" baseType="lpstr">
      <vt:lpstr>Arial</vt:lpstr>
      <vt:lpstr>Arial Unicode MS</vt:lpstr>
      <vt:lpstr>Calibri</vt:lpstr>
      <vt:lpstr>Calibri Bold</vt:lpstr>
      <vt:lpstr>Courier New</vt:lpstr>
      <vt:lpstr>Helvetica</vt:lpstr>
      <vt:lpstr>Helvetica Neue</vt:lpstr>
      <vt:lpstr>Tahoma</vt:lpstr>
      <vt:lpstr>Times New Roman</vt:lpstr>
      <vt:lpstr>Wingdings</vt:lpstr>
      <vt:lpstr>John Hancock layouts</vt:lpstr>
      <vt:lpstr>1_John Hancock layouts</vt:lpstr>
      <vt:lpstr>Women, wealth,  and wisdom:  Case studies, worksheets, and checklists to empower your journey</vt:lpstr>
      <vt:lpstr>Agenda</vt:lpstr>
      <vt:lpstr>1</vt:lpstr>
      <vt:lpstr>Begin by investing in yourself</vt:lpstr>
      <vt:lpstr>Women’s political participation</vt:lpstr>
      <vt:lpstr>Women in business</vt:lpstr>
      <vt:lpstr>Women in education</vt:lpstr>
      <vt:lpstr>Women’s earning power is growing</vt:lpstr>
      <vt:lpstr>Women and wealth</vt:lpstr>
      <vt:lpstr>Don’t underestimate your abilities</vt:lpstr>
      <vt:lpstr>Women know more about finance  than they think</vt:lpstr>
      <vt:lpstr>A question of  confidence, not ability</vt:lpstr>
      <vt:lpstr>You play a major role in managing finances</vt:lpstr>
      <vt:lpstr>2 </vt:lpstr>
      <vt:lpstr>The time to take charge of your finances is now</vt:lpstr>
      <vt:lpstr>Common financial issues you must plan for</vt:lpstr>
      <vt:lpstr>Women are interested  in financial planning</vt:lpstr>
      <vt:lpstr>3</vt:lpstr>
      <vt:lpstr>First-time homebuyer</vt:lpstr>
      <vt:lpstr>Case study: First-time home buyer </vt:lpstr>
      <vt:lpstr>Pay off high-interest debt</vt:lpstr>
      <vt:lpstr>Increase retirement savings</vt:lpstr>
      <vt:lpstr>Create an emergency fund</vt:lpstr>
      <vt:lpstr>Consider down payment and mortgage costs</vt:lpstr>
      <vt:lpstr>Buying a  home is a big decision</vt:lpstr>
      <vt:lpstr>First-time homebuyer and Financial literacy checklists</vt:lpstr>
      <vt:lpstr>Business owner</vt:lpstr>
      <vt:lpstr>Case study: Business owner </vt:lpstr>
      <vt:lpstr>Create a detailed financial plan</vt:lpstr>
      <vt:lpstr>Consider employee benefits – for your staff and you</vt:lpstr>
      <vt:lpstr>Review your insurance coverage</vt:lpstr>
      <vt:lpstr>Plan your succession</vt:lpstr>
      <vt:lpstr>Small business owners have unique financial  planning needs</vt:lpstr>
      <vt:lpstr>Financial planning checklist for business owners</vt:lpstr>
      <vt:lpstr>New widow</vt:lpstr>
      <vt:lpstr>Case study: New widow </vt:lpstr>
      <vt:lpstr>Now what?</vt:lpstr>
      <vt:lpstr>Being an executor is  a big job</vt:lpstr>
      <vt:lpstr>Financial challenges of widowhood</vt:lpstr>
      <vt:lpstr>Financial recovery after losing your spouse</vt:lpstr>
      <vt:lpstr>Understanding Social Security survivor benefits</vt:lpstr>
      <vt:lpstr>Establishing a legacy</vt:lpstr>
      <vt:lpstr>Finding  a trusted partner</vt:lpstr>
      <vt:lpstr>Don’t just survive –  thrive </vt:lpstr>
      <vt:lpstr>Executor checklist </vt:lpstr>
      <vt:lpstr>Newly divorced </vt:lpstr>
      <vt:lpstr>Case study: Newly divorced    </vt:lpstr>
      <vt:lpstr>A fresh start brings new challenges and opportunities</vt:lpstr>
      <vt:lpstr>Protecting your assets, your heirs, and yourself   </vt:lpstr>
      <vt:lpstr>Remember to update your personal insurance     </vt:lpstr>
      <vt:lpstr>Estate  planning  after divorce   </vt:lpstr>
      <vt:lpstr>Retirement planning after divorce  </vt:lpstr>
      <vt:lpstr>Tax implications of divorce  </vt:lpstr>
      <vt:lpstr>More financial planning considerations   </vt:lpstr>
      <vt:lpstr>Get the support you need to start the next chapter of your life</vt:lpstr>
      <vt:lpstr>Divorce checklists</vt:lpstr>
      <vt:lpstr>Caring for an aging parent</vt:lpstr>
      <vt:lpstr>Case study: Caring for an aging parent </vt:lpstr>
      <vt:lpstr>Plan ahead: The vision</vt:lpstr>
      <vt:lpstr>The vision: Conversation starter</vt:lpstr>
      <vt:lpstr>Plan ahead: The physical realities</vt:lpstr>
      <vt:lpstr>Plan ahead: The physical realities</vt:lpstr>
      <vt:lpstr>Plan ahead: The financial realities</vt:lpstr>
      <vt:lpstr>Physical and financial realities: conversation starter</vt:lpstr>
      <vt:lpstr>Physical and financial realities: conversation starter</vt:lpstr>
      <vt:lpstr>Family caregiving</vt:lpstr>
      <vt:lpstr>Family caregiving:  the financial cost</vt:lpstr>
      <vt:lpstr>Long-term care insurance</vt:lpstr>
      <vt:lpstr>Legal checklist for aging parents (or you)</vt:lpstr>
      <vt:lpstr>Legal checklist for aging parents (or you)</vt:lpstr>
      <vt:lpstr>Conversation starter: Legal checklist for aging parents</vt:lpstr>
      <vt:lpstr>Parenting your parents</vt:lpstr>
      <vt:lpstr>Longevity planning worksheet/checklist </vt:lpstr>
      <vt:lpstr>Nearing retirement</vt:lpstr>
      <vt:lpstr>Case study: Nearing retirement </vt:lpstr>
      <vt:lpstr>What are your retirement goals? </vt:lpstr>
      <vt:lpstr>Retirement income </vt:lpstr>
      <vt:lpstr>Preparing  for the unexpected </vt:lpstr>
      <vt:lpstr>Your investments </vt:lpstr>
      <vt:lpstr>Leaving  a legacy </vt:lpstr>
      <vt:lpstr>Keys to a successful retirement life</vt:lpstr>
      <vt:lpstr>Retirement readiness checklist</vt:lpstr>
      <vt:lpstr>Estate Planning</vt:lpstr>
      <vt:lpstr>Case study: Estate planning  </vt:lpstr>
      <vt:lpstr>The parts of a comprehensive  estate plan    </vt:lpstr>
      <vt:lpstr>Finding a qualified estate attorney  </vt:lpstr>
      <vt:lpstr>Prepping  for your  meeting </vt:lpstr>
      <vt:lpstr>Where there’s a will, there’s a way  </vt:lpstr>
      <vt:lpstr>Your financial professional   </vt:lpstr>
      <vt:lpstr>Good communication makes an estate plan better </vt:lpstr>
      <vt:lpstr>Residency change: another reason  to review </vt:lpstr>
      <vt:lpstr>Your estate plan’s quarterback </vt:lpstr>
      <vt:lpstr>Estate planning essentials checklist </vt:lpstr>
      <vt:lpstr>Strategic philanthropy and leaving a legacy </vt:lpstr>
      <vt:lpstr>Case study: Strategic philanthropy and leaving a legacy</vt:lpstr>
      <vt:lpstr>Key questions for empowering your philanthropy   </vt:lpstr>
      <vt:lpstr>Building knowledge  and comfort  with philanthropic giving</vt:lpstr>
      <vt:lpstr>Giving more than money </vt:lpstr>
      <vt:lpstr>Advanced charitable giving strategies   </vt:lpstr>
      <vt:lpstr>Using your wealth for good </vt:lpstr>
      <vt:lpstr>Worksheet and checklist </vt:lpstr>
      <vt:lpstr>4</vt:lpstr>
      <vt:lpstr>Elements of a financial plan</vt:lpstr>
      <vt:lpstr>A financial professional can help</vt:lpstr>
      <vt:lpstr>Case studies</vt:lpstr>
      <vt:lpstr>Worksheets and checklists</vt:lpstr>
      <vt:lpstr>Use your smartphone camera and scan the QR code to visit our webpage for more resources </vt:lpstr>
      <vt:lpstr>“We need to reshape our own perception of how we view ourselves. We have to step up as women and take the lead.”   – Beyoncé Singer, song writer, dancer, businesswoman, director, producer, actress</vt:lpstr>
      <vt:lpstr>Q&amp;A</vt:lpstr>
      <vt:lpstr>Thank you</vt:lpstr>
      <vt:lpstr>More information</vt:lpstr>
      <vt:lpstr>112</vt:lpstr>
    </vt:vector>
  </TitlesOfParts>
  <Company>John Hancock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EJ Summer Regional 2019</dc:title>
  <dc:creator>Kelly</dc:creator>
  <cp:lastModifiedBy>Kathleen Pritchard</cp:lastModifiedBy>
  <cp:revision>51</cp:revision>
  <cp:lastPrinted>2024-03-05T21:26:07Z</cp:lastPrinted>
  <dcterms:created xsi:type="dcterms:W3CDTF">2015-03-19T18:06:20Z</dcterms:created>
  <dcterms:modified xsi:type="dcterms:W3CDTF">2025-02-13T21:55:29Z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dd5db4b-78fb-42ac-8616-2bbd1a698c72_Enabled">
    <vt:lpwstr>true</vt:lpwstr>
  </property>
  <property fmtid="{D5CDD505-2E9C-101B-9397-08002B2CF9AE}" pid="3" name="MSIP_Label_0dd5db4b-78fb-42ac-8616-2bbd1a698c72_SetDate">
    <vt:lpwstr>2023-01-09T15:21:51Z</vt:lpwstr>
  </property>
  <property fmtid="{D5CDD505-2E9C-101B-9397-08002B2CF9AE}" pid="4" name="MSIP_Label_0dd5db4b-78fb-42ac-8616-2bbd1a698c72_Method">
    <vt:lpwstr>Privileged</vt:lpwstr>
  </property>
  <property fmtid="{D5CDD505-2E9C-101B-9397-08002B2CF9AE}" pid="5" name="MSIP_Label_0dd5db4b-78fb-42ac-8616-2bbd1a698c72_Name">
    <vt:lpwstr>EXTERNAL</vt:lpwstr>
  </property>
  <property fmtid="{D5CDD505-2E9C-101B-9397-08002B2CF9AE}" pid="6" name="MSIP_Label_0dd5db4b-78fb-42ac-8616-2bbd1a698c72_SiteId">
    <vt:lpwstr>5d3e2773-e07f-4432-a630-1a0f68a28a05</vt:lpwstr>
  </property>
  <property fmtid="{D5CDD505-2E9C-101B-9397-08002B2CF9AE}" pid="7" name="MSIP_Label_0dd5db4b-78fb-42ac-8616-2bbd1a698c72_ActionId">
    <vt:lpwstr>74bad36d-4bbc-404a-9b77-4dd00b418ec3</vt:lpwstr>
  </property>
  <property fmtid="{D5CDD505-2E9C-101B-9397-08002B2CF9AE}" pid="8" name="MSIP_Label_0dd5db4b-78fb-42ac-8616-2bbd1a698c72_ContentBits">
    <vt:lpwstr>0</vt:lpwstr>
  </property>
  <property fmtid="{D5CDD505-2E9C-101B-9397-08002B2CF9AE}" pid="9" name="ContentTypeId">
    <vt:lpwstr>0x01010093182CE6A9D8804D97E5BC1E6876666E</vt:lpwstr>
  </property>
  <property fmtid="{D5CDD505-2E9C-101B-9397-08002B2CF9AE}" pid="10" name="MediaServiceImageTags">
    <vt:lpwstr/>
  </property>
  <property fmtid="{D5CDD505-2E9C-101B-9397-08002B2CF9AE}" pid="11" name="ArticulateGUID">
    <vt:lpwstr>95E7628E-5017-4EAA-A596-59D3D73F9B20</vt:lpwstr>
  </property>
  <property fmtid="{D5CDD505-2E9C-101B-9397-08002B2CF9AE}" pid="12" name="ArticulatePath">
    <vt:lpwstr>https://mfc.sharepoint.com/sites/PracticeManagement/Practice Management Document Library/Enhancing the client experience/Women, Wealth, and Wisdom/Final presentations/WWW-Presentation-INVESTOR-JHIM-0123 16x9</vt:lpwstr>
  </property>
</Properties>
</file>